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8"/>
  </p:notesMasterIdLst>
  <p:sldIdLst>
    <p:sldId id="281" r:id="rId2"/>
    <p:sldId id="372" r:id="rId3"/>
    <p:sldId id="376" r:id="rId4"/>
    <p:sldId id="377" r:id="rId5"/>
    <p:sldId id="378" r:id="rId6"/>
    <p:sldId id="337" r:id="rId7"/>
    <p:sldId id="326" r:id="rId8"/>
    <p:sldId id="327" r:id="rId9"/>
    <p:sldId id="380" r:id="rId10"/>
    <p:sldId id="379" r:id="rId11"/>
    <p:sldId id="362" r:id="rId12"/>
    <p:sldId id="308" r:id="rId13"/>
    <p:sldId id="373" r:id="rId14"/>
    <p:sldId id="350" r:id="rId15"/>
    <p:sldId id="354" r:id="rId16"/>
    <p:sldId id="351" r:id="rId17"/>
    <p:sldId id="374" r:id="rId18"/>
    <p:sldId id="325" r:id="rId19"/>
    <p:sldId id="294" r:id="rId20"/>
    <p:sldId id="298" r:id="rId21"/>
    <p:sldId id="297" r:id="rId22"/>
    <p:sldId id="295" r:id="rId23"/>
    <p:sldId id="299" r:id="rId24"/>
    <p:sldId id="302" r:id="rId25"/>
    <p:sldId id="319" r:id="rId26"/>
    <p:sldId id="381" r:id="rId27"/>
    <p:sldId id="330" r:id="rId28"/>
    <p:sldId id="332" r:id="rId29"/>
    <p:sldId id="333" r:id="rId30"/>
    <p:sldId id="382" r:id="rId31"/>
    <p:sldId id="364" r:id="rId32"/>
    <p:sldId id="262" r:id="rId33"/>
    <p:sldId id="263" r:id="rId34"/>
    <p:sldId id="399" r:id="rId35"/>
    <p:sldId id="338" r:id="rId36"/>
    <p:sldId id="261" r:id="rId37"/>
    <p:sldId id="317" r:id="rId38"/>
    <p:sldId id="328" r:id="rId39"/>
    <p:sldId id="264" r:id="rId40"/>
    <p:sldId id="266" r:id="rId41"/>
    <p:sldId id="286" r:id="rId42"/>
    <p:sldId id="310" r:id="rId43"/>
    <p:sldId id="396" r:id="rId44"/>
    <p:sldId id="287" r:id="rId45"/>
    <p:sldId id="284" r:id="rId46"/>
    <p:sldId id="285" r:id="rId47"/>
    <p:sldId id="288" r:id="rId48"/>
    <p:sldId id="311" r:id="rId49"/>
    <p:sldId id="289" r:id="rId50"/>
    <p:sldId id="269" r:id="rId51"/>
    <p:sldId id="320" r:id="rId52"/>
    <p:sldId id="321" r:id="rId53"/>
    <p:sldId id="356" r:id="rId54"/>
    <p:sldId id="290" r:id="rId55"/>
    <p:sldId id="314" r:id="rId56"/>
    <p:sldId id="329" r:id="rId57"/>
    <p:sldId id="345" r:id="rId58"/>
    <p:sldId id="393" r:id="rId59"/>
    <p:sldId id="360" r:id="rId60"/>
    <p:sldId id="391" r:id="rId61"/>
    <p:sldId id="361" r:id="rId62"/>
    <p:sldId id="392" r:id="rId63"/>
    <p:sldId id="394" r:id="rId64"/>
    <p:sldId id="383" r:id="rId65"/>
    <p:sldId id="385" r:id="rId66"/>
    <p:sldId id="375" r:id="rId67"/>
    <p:sldId id="386" r:id="rId68"/>
    <p:sldId id="384" r:id="rId69"/>
    <p:sldId id="387" r:id="rId70"/>
    <p:sldId id="388" r:id="rId71"/>
    <p:sldId id="395" r:id="rId72"/>
    <p:sldId id="390" r:id="rId73"/>
    <p:sldId id="347" r:id="rId74"/>
    <p:sldId id="398" r:id="rId75"/>
    <p:sldId id="397" r:id="rId76"/>
    <p:sldId id="349" r:id="rId77"/>
  </p:sldIdLst>
  <p:sldSz cx="9144000" cy="6858000" type="screen4x3"/>
  <p:notesSz cx="6858000" cy="9144000"/>
  <p:embeddedFontLst>
    <p:embeddedFont>
      <p:font typeface="Segoe Print" pitchFamily="2" charset="0"/>
      <p:regular r:id="rId79"/>
      <p:bold r:id="rId80"/>
    </p:embeddedFont>
    <p:embeddedFont>
      <p:font typeface="Segoe Condensed" pitchFamily="34" charset="0"/>
      <p:regular r:id="rId81"/>
      <p:bold r:id="rId82"/>
    </p:embeddedFont>
    <p:embeddedFont>
      <p:font typeface="Segoe UI Semibold" pitchFamily="34" charset="0"/>
      <p:bold r:id="rId83"/>
    </p:embeddedFont>
    <p:embeddedFont>
      <p:font typeface="Arial Black" pitchFamily="34" charset="0"/>
      <p:bold r:id="rId84"/>
    </p:embeddedFont>
    <p:embeddedFont>
      <p:font typeface="Segoe UI Light" pitchFamily="34" charset="0"/>
      <p:regular r:id="rId85"/>
    </p:embeddedFont>
    <p:embeddedFont>
      <p:font typeface="Segoe UI" pitchFamily="34" charset="0"/>
      <p:regular r:id="rId86"/>
      <p:bold r:id="rId87"/>
      <p:italic r:id="rId88"/>
      <p:boldItalic r:id="rId89"/>
    </p:embeddedFont>
    <p:embeddedFont>
      <p:font typeface="Calibri" pitchFamily="34" charset="0"/>
      <p:regular r:id="rId90"/>
      <p:bold r:id="rId91"/>
      <p:italic r:id="rId92"/>
      <p:boldItalic r:id="rId9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1" autoAdjust="0"/>
    <p:restoredTop sz="68264" autoAdjust="0"/>
  </p:normalViewPr>
  <p:slideViewPr>
    <p:cSldViewPr>
      <p:cViewPr>
        <p:scale>
          <a:sx n="40" d="100"/>
          <a:sy n="40" d="100"/>
        </p:scale>
        <p:origin x="-1848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87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4.fntdata"/><Relationship Id="rId90" Type="http://schemas.openxmlformats.org/officeDocument/2006/relationships/font" Target="fonts/font12.fntdata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93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font" Target="fonts/font13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183030692591992E-2"/>
          <c:y val="6.1652668416447946E-2"/>
          <c:w val="0.89322017783491348"/>
          <c:h val="0.876694663167104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 Savings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Sheet1!$A$2:$A$31</c:f>
              <c:strCache>
                <c:ptCount val="30"/>
                <c:pt idx="0">
                  <c:v>Type 2</c:v>
                </c:pt>
                <c:pt idx="1">
                  <c:v>Type 2</c:v>
                </c:pt>
                <c:pt idx="2">
                  <c:v>Type 2</c:v>
                </c:pt>
                <c:pt idx="3">
                  <c:v>Type 2</c:v>
                </c:pt>
                <c:pt idx="4">
                  <c:v>Type 2</c:v>
                </c:pt>
                <c:pt idx="5">
                  <c:v>Type 2</c:v>
                </c:pt>
                <c:pt idx="6">
                  <c:v>Type 3</c:v>
                </c:pt>
                <c:pt idx="7">
                  <c:v>Type 3</c:v>
                </c:pt>
                <c:pt idx="8">
                  <c:v>Type 4</c:v>
                </c:pt>
                <c:pt idx="9">
                  <c:v>Type 4</c:v>
                </c:pt>
                <c:pt idx="10">
                  <c:v>Type 4</c:v>
                </c:pt>
                <c:pt idx="11">
                  <c:v>Type 4</c:v>
                </c:pt>
                <c:pt idx="12">
                  <c:v>Type 4</c:v>
                </c:pt>
                <c:pt idx="13">
                  <c:v>Type 5</c:v>
                </c:pt>
                <c:pt idx="14">
                  <c:v>Type 5</c:v>
                </c:pt>
                <c:pt idx="15">
                  <c:v>Type 5</c:v>
                </c:pt>
                <c:pt idx="16">
                  <c:v>Type 5</c:v>
                </c:pt>
                <c:pt idx="17">
                  <c:v>Type 5</c:v>
                </c:pt>
                <c:pt idx="18">
                  <c:v>Type 5</c:v>
                </c:pt>
                <c:pt idx="19">
                  <c:v>Type 5</c:v>
                </c:pt>
                <c:pt idx="20">
                  <c:v>Type 5</c:v>
                </c:pt>
                <c:pt idx="21">
                  <c:v>Type 5</c:v>
                </c:pt>
                <c:pt idx="22">
                  <c:v>Type 5</c:v>
                </c:pt>
                <c:pt idx="23">
                  <c:v>Type 5</c:v>
                </c:pt>
                <c:pt idx="24">
                  <c:v>Type 5</c:v>
                </c:pt>
                <c:pt idx="25">
                  <c:v>Type 5</c:v>
                </c:pt>
                <c:pt idx="26">
                  <c:v>Type 6</c:v>
                </c:pt>
                <c:pt idx="27">
                  <c:v>Type 6</c:v>
                </c:pt>
                <c:pt idx="28">
                  <c:v>Type 6</c:v>
                </c:pt>
                <c:pt idx="29">
                  <c:v>Type 6</c:v>
                </c:pt>
              </c:strCache>
            </c:strRef>
          </c:cat>
          <c:val>
            <c:numRef>
              <c:f>Sheet1!$B$2:$B$31</c:f>
              <c:numCache>
                <c:formatCode>General</c:formatCode>
                <c:ptCount val="30"/>
                <c:pt idx="0">
                  <c:v>4</c:v>
                </c:pt>
                <c:pt idx="1">
                  <c:v>7</c:v>
                </c:pt>
                <c:pt idx="2">
                  <c:v>8</c:v>
                </c:pt>
                <c:pt idx="3">
                  <c:v>10</c:v>
                </c:pt>
                <c:pt idx="4">
                  <c:v>10</c:v>
                </c:pt>
                <c:pt idx="5">
                  <c:v>12</c:v>
                </c:pt>
                <c:pt idx="6">
                  <c:v>0</c:v>
                </c:pt>
                <c:pt idx="7">
                  <c:v>8</c:v>
                </c:pt>
                <c:pt idx="8">
                  <c:v>0</c:v>
                </c:pt>
                <c:pt idx="9">
                  <c:v>3.5</c:v>
                </c:pt>
                <c:pt idx="10">
                  <c:v>10.5</c:v>
                </c:pt>
                <c:pt idx="11">
                  <c:v>10.5</c:v>
                </c:pt>
                <c:pt idx="12">
                  <c:v>13</c:v>
                </c:pt>
                <c:pt idx="13">
                  <c:v>-6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3</c:v>
                </c:pt>
                <c:pt idx="18">
                  <c:v>4</c:v>
                </c:pt>
                <c:pt idx="19">
                  <c:v>4.5</c:v>
                </c:pt>
                <c:pt idx="20">
                  <c:v>6</c:v>
                </c:pt>
                <c:pt idx="21">
                  <c:v>7</c:v>
                </c:pt>
                <c:pt idx="22">
                  <c:v>12</c:v>
                </c:pt>
                <c:pt idx="23">
                  <c:v>12</c:v>
                </c:pt>
                <c:pt idx="24">
                  <c:v>16</c:v>
                </c:pt>
                <c:pt idx="25">
                  <c:v>19</c:v>
                </c:pt>
                <c:pt idx="26">
                  <c:v>9</c:v>
                </c:pt>
                <c:pt idx="27">
                  <c:v>14</c:v>
                </c:pt>
                <c:pt idx="28">
                  <c:v>14</c:v>
                </c:pt>
                <c:pt idx="29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75754496"/>
        <c:axId val="46777088"/>
      </c:barChart>
      <c:catAx>
        <c:axId val="75754496"/>
        <c:scaling>
          <c:orientation val="minMax"/>
        </c:scaling>
        <c:delete val="1"/>
        <c:axPos val="b"/>
        <c:majorTickMark val="out"/>
        <c:minorTickMark val="none"/>
        <c:tickLblPos val="nextTo"/>
        <c:crossAx val="46777088"/>
        <c:crosses val="autoZero"/>
        <c:auto val="1"/>
        <c:lblAlgn val="ctr"/>
        <c:lblOffset val="100"/>
        <c:noMultiLvlLbl val="0"/>
      </c:catAx>
      <c:valAx>
        <c:axId val="46777088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b="0" dirty="0" smtClean="0">
                    <a:solidFill>
                      <a:schemeClr val="bg1"/>
                    </a:solidFill>
                    <a:latin typeface="Segoe Condensed" pitchFamily="34" charset="0"/>
                  </a:rPr>
                  <a:t>Percent Savings</a:t>
                </a:r>
                <a:endParaRPr lang="en-US" sz="1600" b="0" dirty="0">
                  <a:solidFill>
                    <a:schemeClr val="bg1"/>
                  </a:solidFill>
                  <a:latin typeface="Segoe Condensed" pitchFamily="34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0.2055415573053368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>
                <a:solidFill>
                  <a:schemeClr val="bg1"/>
                </a:solidFill>
                <a:latin typeface="Segoe Condensed" pitchFamily="34" charset="0"/>
              </a:defRPr>
            </a:pPr>
            <a:endParaRPr lang="en-US"/>
          </a:p>
        </c:txPr>
        <c:crossAx val="75754496"/>
        <c:crosses val="autoZero"/>
        <c:crossBetween val="between"/>
        <c:majorUnit val="10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983BA-347A-417B-8845-3F9FF11B65A9}" type="datetimeFigureOut">
              <a:rPr lang="en-US" smtClean="0"/>
              <a:t>11/18/2010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DDA91-8294-4D56-B3C4-75FECD508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36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hriselyea.com/design-lessons-learned/badly-designed-doors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hriselyea.com/design-lessons-learned/badly-designed-doors/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hriselyea.com/design-lessons-learned/badly-designed-doors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BA4D7-76AC-4531-A5EA-78584758464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aren’t real-time (type 5)</a:t>
            </a:r>
            <a:r>
              <a:rPr lang="en-US" baseline="0" dirty="0" smtClean="0"/>
              <a:t> and real-time plus (type 6) dwarfing the other feedback types in effectiveness?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DA91-8294-4D56-B3C4-75FECD5082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9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information does not guarantee more behavior change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presentation outweighs data update frequency, which is why a redesigned bill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Positive Energy can promote greater energy efficiency than a real-time feedback system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A7560-B73A-4BD8-B61F-A8447ED4037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Financial analyst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DA91-8294-4D56-B3C4-75FECD50820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55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Financial analyst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DA91-8294-4D56-B3C4-75FECD50820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55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DA91-8294-4D56-B3C4-75FECD50820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81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Doors were a successful</a:t>
            </a:r>
            <a:r>
              <a:rPr lang="en-US" baseline="0" dirty="0" smtClean="0"/>
              <a:t> rock band fronted by Jim Morrison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DA91-8294-4D56-B3C4-75FECD50820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27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http://chriselyea.com/design-lessons-learned/badly-designed-doors/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DA91-8294-4D56-B3C4-75FECD50820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12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http://chriselyea.com/design-lessons-learned/badly-designed-doors/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DA91-8294-4D56-B3C4-75FECD50820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12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http://chriselyea.com/design-lessons-learned/badly-designed-doors/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DA91-8294-4D56-B3C4-75FECD50820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12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Design of Everyday Things (also</a:t>
            </a:r>
            <a:r>
              <a:rPr lang="en-US" baseline="0" dirty="0" smtClean="0"/>
              <a:t> Psychology of Everyday Things)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DA91-8294-4D56-B3C4-75FECD50820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68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BA4D7-76AC-4531-A5EA-78584758464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have to write an instruction manual on the door, it’s a</a:t>
            </a:r>
            <a:r>
              <a:rPr lang="en-US" baseline="0" dirty="0" smtClean="0"/>
              <a:t> design failure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DA91-8294-4D56-B3C4-75FECD50820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028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afford the pushing action so much</a:t>
            </a:r>
            <a:r>
              <a:rPr lang="en-US" baseline="0" dirty="0" smtClean="0"/>
              <a:t> they are called panic doors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DA91-8294-4D56-B3C4-75FECD50820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3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DA91-8294-4D56-B3C4-75FECD50820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428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DA91-8294-4D56-B3C4-75FECD50820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428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problem is we are talking about the design</a:t>
            </a:r>
            <a:r>
              <a:rPr lang="en-US" baseline="0" dirty="0" smtClean="0"/>
              <a:t> of interfaces here to inform and motivate behavior.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DA91-8294-4D56-B3C4-75FECD50820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315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 information affordance</a:t>
            </a:r>
          </a:p>
          <a:p>
            <a:r>
              <a:rPr lang="en-US" dirty="0" smtClean="0"/>
              <a:t>Or</a:t>
            </a:r>
            <a:r>
              <a:rPr lang="en-US" baseline="0" dirty="0" smtClean="0"/>
              <a:t> data affordance</a:t>
            </a:r>
          </a:p>
          <a:p>
            <a:r>
              <a:rPr lang="en-US" baseline="0" dirty="0" smtClean="0"/>
              <a:t>Or effect affordance</a:t>
            </a:r>
          </a:p>
          <a:p>
            <a:endParaRPr lang="en-US" baseline="0" dirty="0" smtClean="0"/>
          </a:p>
          <a:p>
            <a:r>
              <a:rPr lang="en-US" baseline="0" dirty="0" smtClean="0"/>
              <a:t>Just made up motivational affordance but the idea is…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DA91-8294-4D56-B3C4-75FECD50820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807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DA91-8294-4D56-B3C4-75FECD50820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813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Targets</a:t>
            </a:r>
            <a:r>
              <a:rPr lang="en-US" baseline="0" dirty="0" smtClean="0"/>
              <a:t> specific behaviors</a:t>
            </a:r>
          </a:p>
          <a:p>
            <a:r>
              <a:rPr lang="en-US" baseline="0" dirty="0" smtClean="0"/>
              <a:t>Highly personalized</a:t>
            </a:r>
          </a:p>
          <a:p>
            <a:r>
              <a:rPr lang="en-US" baseline="0" dirty="0" smtClean="0"/>
              <a:t>Disaggregated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DA91-8294-4D56-B3C4-75FECD50820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61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Framing bias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DA91-8294-4D56-B3C4-75FECD50820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238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take visuals</a:t>
            </a:r>
            <a:r>
              <a:rPr lang="en-US" baseline="0" dirty="0" smtClean="0"/>
              <a:t> very seriously (as one can probably tell from my slides). And, with that, I try my best to credit my sources. Thanks particularly to those flickr users who share their photos under </a:t>
            </a:r>
            <a:r>
              <a:rPr lang="en-US" baseline="0" smtClean="0"/>
              <a:t>creative commons.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DA91-8294-4D56-B3C4-75FECD50820D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05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1976</a:t>
            </a:r>
          </a:p>
          <a:p>
            <a:r>
              <a:rPr lang="en-US" dirty="0" smtClean="0"/>
              <a:t>Apple is formed</a:t>
            </a:r>
          </a:p>
          <a:p>
            <a:r>
              <a:rPr lang="en-US" dirty="0" smtClean="0"/>
              <a:t>Viking 1 lander successfully lands on mars</a:t>
            </a:r>
          </a:p>
          <a:p>
            <a:r>
              <a:rPr lang="en-US" dirty="0" smtClean="0"/>
              <a:t>Elvis is still alive</a:t>
            </a:r>
          </a:p>
          <a:p>
            <a:r>
              <a:rPr lang="en-US" dirty="0" smtClean="0"/>
              <a:t>First study of energy feedback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DA91-8294-4D56-B3C4-75FECD5082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32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we these simple devices</a:t>
            </a:r>
            <a:r>
              <a:rPr lang="en-US" baseline="0" dirty="0" smtClean="0"/>
              <a:t> have been found to reduce consumption:</a:t>
            </a:r>
          </a:p>
          <a:p>
            <a:r>
              <a:rPr lang="en-US" baseline="0" dirty="0" err="1" smtClean="0"/>
              <a:t>Kohlenberg</a:t>
            </a:r>
            <a:endParaRPr lang="en-US" baseline="0" dirty="0" smtClean="0"/>
          </a:p>
          <a:p>
            <a:r>
              <a:rPr lang="en-US" baseline="0" dirty="0" err="1" smtClean="0"/>
              <a:t>Powercost</a:t>
            </a:r>
            <a:r>
              <a:rPr lang="en-US" baseline="0" dirty="0" smtClean="0"/>
              <a:t> blue monitor – </a:t>
            </a:r>
            <a:r>
              <a:rPr lang="en-US" baseline="0" dirty="0" err="1" smtClean="0"/>
              <a:t>cananda</a:t>
            </a:r>
            <a:r>
              <a:rPr lang="en-US" baseline="0" dirty="0" smtClean="0"/>
              <a:t> study</a:t>
            </a:r>
          </a:p>
          <a:p>
            <a:r>
              <a:rPr lang="en-US" baseline="0" dirty="0" smtClean="0"/>
              <a:t>Positive Energy Bills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Which leads me to ask: why do we need all this data?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DA91-8294-4D56-B3C4-75FECD5082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51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Still have robots on Mars</a:t>
            </a:r>
          </a:p>
          <a:p>
            <a:r>
              <a:rPr lang="en-US" dirty="0" smtClean="0"/>
              <a:t>Economic</a:t>
            </a:r>
            <a:r>
              <a:rPr lang="en-US" baseline="0" dirty="0" smtClean="0"/>
              <a:t> recession ends supposedly</a:t>
            </a:r>
          </a:p>
          <a:p>
            <a:r>
              <a:rPr lang="en-US" baseline="0" dirty="0" smtClean="0"/>
              <a:t>BECC 4</a:t>
            </a:r>
            <a:r>
              <a:rPr lang="en-US" baseline="30000" dirty="0" smtClean="0"/>
              <a:t>th</a:t>
            </a:r>
            <a:r>
              <a:rPr lang="en-US" baseline="0" dirty="0" smtClean="0"/>
              <a:t>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DA91-8294-4D56-B3C4-75FECD5082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93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Feedback technologies have been shown to be one of the most effective strategies in reducing energy consumption in the home, although they have not been comprehensively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explored in the transportation domain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Corinna Fischer reviewed approximately twenty studies exploring the effects of feedback on electricity consumption and found that typical energy savings were between 5 and 12%.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A7560-B73A-4BD8-B61F-A8447ED4037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Feedback technologies have been shown to be one of the most effective strategies in reducing energy consumption in the home, although they have not been comprehensively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explored in the transportation domain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Corinna Fischer reviewed approximately twenty studies exploring the effects of feedback on electricity consumption and found that typical energy savings were between 5 and 12%.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A7560-B73A-4BD8-B61F-A8447ED4037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Residential Electricity Use Feedback: A Research Synthesis and Economic Framework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DA91-8294-4D56-B3C4-75FECD5082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5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Residential Electricity Use Feedback: A Research Synthesis and Economic Framework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DA91-8294-4D56-B3C4-75FECD5082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5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Segoe UI Semibold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lickr.com/photos/53552950@N00/2283676770/" TargetMode="External"/><Relationship Id="rId3" Type="http://schemas.openxmlformats.org/officeDocument/2006/relationships/hyperlink" Target="http://www.flickr.com/photos/74122471@N00/889212675/" TargetMode="External"/><Relationship Id="rId7" Type="http://schemas.openxmlformats.org/officeDocument/2006/relationships/hyperlink" Target="http://www.flickr.com/photos/48683366@N00/98221783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markablydomestic.com/2010/06/18/spicy-red-pepper-and-tomato-soup/" TargetMode="External"/><Relationship Id="rId11" Type="http://schemas.openxmlformats.org/officeDocument/2006/relationships/hyperlink" Target="http://www.flickr.com/photos/49754823@N00/2255406999/" TargetMode="External"/><Relationship Id="rId5" Type="http://schemas.openxmlformats.org/officeDocument/2006/relationships/hyperlink" Target="http://www.monctonblogger.com/2009/12/teenagers-now-pasting-cell-phones-to-steering-wheel-while-driving/" TargetMode="External"/><Relationship Id="rId10" Type="http://schemas.openxmlformats.org/officeDocument/2006/relationships/hyperlink" Target="http://lostonwallace.deviantart.com/art/King-Kong-vs-Godzilla-Color-151368685?moodonly=1" TargetMode="External"/><Relationship Id="rId4" Type="http://schemas.openxmlformats.org/officeDocument/2006/relationships/hyperlink" Target="http://www.trinity.edu/departments/healthcare/Content/alumni7079.htm" TargetMode="External"/><Relationship Id="rId9" Type="http://schemas.openxmlformats.org/officeDocument/2006/relationships/hyperlink" Target="http://stevefoonphotography.blogspot.com/2010_08_01_archive.html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research\talks\BECC2010-HistoryAndFutureOfEcoFeedback\889212675_95709142ac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16" b="-1"/>
          <a:stretch/>
        </p:blipFill>
        <p:spPr bwMode="auto">
          <a:xfrm>
            <a:off x="-1" y="-304800"/>
            <a:ext cx="9262989" cy="83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1100" y="1472625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Segoe UI Semibold" pitchFamily="34" charset="0"/>
              </a:rPr>
              <a:t>Moving Beyond Line Graphs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51089" y="6326369"/>
            <a:ext cx="3373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Segoe UI Light" pitchFamily="34" charset="0"/>
              </a:rPr>
              <a:t>@</a:t>
            </a:r>
            <a:r>
              <a:rPr lang="en-US" sz="2000" b="1" dirty="0" err="1" smtClean="0">
                <a:solidFill>
                  <a:schemeClr val="bg1"/>
                </a:solidFill>
                <a:latin typeface="Segoe UI Light" pitchFamily="34" charset="0"/>
              </a:rPr>
              <a:t>jonfroehlich</a:t>
            </a:r>
            <a:endParaRPr lang="en-US" sz="2000" b="1" dirty="0" smtClean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92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68078" y="381000"/>
            <a:ext cx="5607844" cy="5787553"/>
            <a:chOff x="1991320" y="320353"/>
            <a:chExt cx="5607844" cy="5787553"/>
          </a:xfrm>
        </p:grpSpPr>
        <p:sp>
          <p:nvSpPr>
            <p:cNvPr id="30721" name="Rectangle 1"/>
            <p:cNvSpPr>
              <a:spLocks/>
            </p:cNvSpPr>
            <p:nvPr/>
          </p:nvSpPr>
          <p:spPr bwMode="auto">
            <a:xfrm>
              <a:off x="1991320" y="1759148"/>
              <a:ext cx="5607844" cy="4348758"/>
            </a:xfrm>
            <a:prstGeom prst="rect">
              <a:avLst/>
            </a:prstGeom>
            <a:solidFill>
              <a:srgbClr val="ABBDF9">
                <a:alpha val="13725"/>
              </a:srgbClr>
            </a:solidFill>
            <a:ln w="50800" cap="flat">
              <a:solidFill>
                <a:srgbClr val="959595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2" name="Line 2"/>
            <p:cNvSpPr>
              <a:spLocks noChangeShapeType="1"/>
            </p:cNvSpPr>
            <p:nvPr/>
          </p:nvSpPr>
          <p:spPr bwMode="auto">
            <a:xfrm flipH="1">
              <a:off x="1991321" y="321469"/>
              <a:ext cx="2732484" cy="1428750"/>
            </a:xfrm>
            <a:prstGeom prst="line">
              <a:avLst/>
            </a:prstGeom>
            <a:noFill/>
            <a:ln w="50800" cap="flat">
              <a:solidFill>
                <a:srgbClr val="959595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3" name="Line 3"/>
            <p:cNvSpPr>
              <a:spLocks noChangeShapeType="1"/>
            </p:cNvSpPr>
            <p:nvPr/>
          </p:nvSpPr>
          <p:spPr bwMode="auto">
            <a:xfrm rot="10800000">
              <a:off x="4732734" y="320353"/>
              <a:ext cx="2866430" cy="1420936"/>
            </a:xfrm>
            <a:prstGeom prst="line">
              <a:avLst/>
            </a:prstGeom>
            <a:noFill/>
            <a:ln w="50800" cap="flat">
              <a:solidFill>
                <a:srgbClr val="959595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4" name="Line 4"/>
            <p:cNvSpPr>
              <a:spLocks noChangeShapeType="1"/>
            </p:cNvSpPr>
            <p:nvPr/>
          </p:nvSpPr>
          <p:spPr bwMode="auto">
            <a:xfrm rot="10800000">
              <a:off x="2018109" y="3892228"/>
              <a:ext cx="5572125" cy="1116"/>
            </a:xfrm>
            <a:prstGeom prst="line">
              <a:avLst/>
            </a:prstGeom>
            <a:noFill/>
            <a:ln w="50800" cap="flat">
              <a:solidFill>
                <a:srgbClr val="959595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5" name="Rectangle 5"/>
            <p:cNvSpPr>
              <a:spLocks/>
            </p:cNvSpPr>
            <p:nvPr/>
          </p:nvSpPr>
          <p:spPr bwMode="auto">
            <a:xfrm>
              <a:off x="2750344" y="1768078"/>
              <a:ext cx="4822031" cy="3750469"/>
            </a:xfrm>
            <a:prstGeom prst="rect">
              <a:avLst/>
            </a:prstGeom>
            <a:solidFill>
              <a:srgbClr val="686868">
                <a:alpha val="2470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6" name="Freeform 6"/>
            <p:cNvSpPr>
              <a:spLocks/>
            </p:cNvSpPr>
            <p:nvPr/>
          </p:nvSpPr>
          <p:spPr bwMode="auto">
            <a:xfrm>
              <a:off x="2027039" y="5527477"/>
              <a:ext cx="5563195" cy="571500"/>
            </a:xfrm>
            <a:custGeom>
              <a:avLst/>
              <a:gdLst>
                <a:gd name="T0" fmla="*/ 0 w 21600"/>
                <a:gd name="T1" fmla="*/ 21600 h 21600"/>
                <a:gd name="T2" fmla="*/ 2912 w 21600"/>
                <a:gd name="T3" fmla="*/ 0 h 21600"/>
                <a:gd name="T4" fmla="*/ 21600 w 21600"/>
                <a:gd name="T5" fmla="*/ 0 h 21600"/>
                <a:gd name="T6" fmla="*/ 21565 w 21600"/>
                <a:gd name="T7" fmla="*/ 21263 h 21600"/>
                <a:gd name="T8" fmla="*/ 0 w 21600"/>
                <a:gd name="T9" fmla="*/ 21600 h 21600"/>
                <a:gd name="T10" fmla="*/ 0 w 21600"/>
                <a:gd name="T11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912" y="0"/>
                  </a:lnTo>
                  <a:lnTo>
                    <a:pt x="21600" y="0"/>
                  </a:lnTo>
                  <a:lnTo>
                    <a:pt x="21565" y="21263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rgbClr val="41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7" name="Freeform 7"/>
            <p:cNvSpPr>
              <a:spLocks/>
            </p:cNvSpPr>
            <p:nvPr/>
          </p:nvSpPr>
          <p:spPr bwMode="auto">
            <a:xfrm>
              <a:off x="2009180" y="3535041"/>
              <a:ext cx="5589984" cy="358303"/>
            </a:xfrm>
            <a:custGeom>
              <a:avLst/>
              <a:gdLst>
                <a:gd name="T0" fmla="*/ 0 w 21566"/>
                <a:gd name="T1" fmla="+- 0 21600 517"/>
                <a:gd name="T2" fmla="*/ 21600 h 21083"/>
                <a:gd name="T3" fmla="*/ 2825 w 21566"/>
                <a:gd name="T4" fmla="+- 0 527 517"/>
                <a:gd name="T5" fmla="*/ 527 h 21083"/>
                <a:gd name="T6" fmla="*/ 21566 w 21566"/>
                <a:gd name="T7" fmla="+- 0 527 517"/>
                <a:gd name="T8" fmla="*/ 527 h 21083"/>
                <a:gd name="T9" fmla="*/ 21428 w 21566"/>
                <a:gd name="T10" fmla="+- 0 21073 517"/>
                <a:gd name="T11" fmla="*/ 21073 h 21083"/>
                <a:gd name="T12" fmla="*/ 0 w 21566"/>
                <a:gd name="T13" fmla="+- 0 21600 517"/>
                <a:gd name="T14" fmla="*/ 21600 h 21083"/>
                <a:gd name="T15" fmla="*/ 0 w 21566"/>
                <a:gd name="T16" fmla="+- 0 21600 517"/>
                <a:gd name="T17" fmla="*/ 21600 h 2108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</a:cxnLst>
              <a:rect l="0" t="0" r="r" b="b"/>
              <a:pathLst>
                <a:path w="21566" h="21083">
                  <a:moveTo>
                    <a:pt x="0" y="21083"/>
                  </a:moveTo>
                  <a:lnTo>
                    <a:pt x="2825" y="10"/>
                  </a:lnTo>
                  <a:cubicBezTo>
                    <a:pt x="2825" y="10"/>
                    <a:pt x="21600" y="537"/>
                    <a:pt x="21566" y="10"/>
                  </a:cubicBezTo>
                  <a:cubicBezTo>
                    <a:pt x="21531" y="-517"/>
                    <a:pt x="21428" y="20556"/>
                    <a:pt x="21428" y="20556"/>
                  </a:cubicBezTo>
                  <a:lnTo>
                    <a:pt x="0" y="21083"/>
                  </a:lnTo>
                  <a:close/>
                  <a:moveTo>
                    <a:pt x="0" y="21083"/>
                  </a:moveTo>
                </a:path>
              </a:pathLst>
            </a:custGeom>
            <a:solidFill>
              <a:srgbClr val="41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0" name="Freeform 10"/>
            <p:cNvSpPr>
              <a:spLocks/>
            </p:cNvSpPr>
            <p:nvPr/>
          </p:nvSpPr>
          <p:spPr bwMode="auto">
            <a:xfrm>
              <a:off x="3931519" y="1759148"/>
              <a:ext cx="411881" cy="2143125"/>
            </a:xfrm>
            <a:custGeom>
              <a:avLst/>
              <a:gdLst>
                <a:gd name="T0" fmla="+- 0 460 452"/>
                <a:gd name="T1" fmla="*/ T0 w 21148"/>
                <a:gd name="T2" fmla="*/ 90 h 21600"/>
                <a:gd name="T3" fmla="+- 0 460 452"/>
                <a:gd name="T4" fmla="*/ T3 w 21148"/>
                <a:gd name="T5" fmla="*/ 21600 h 21600"/>
                <a:gd name="T6" fmla="+- 0 19762 452"/>
                <a:gd name="T7" fmla="*/ T6 w 21148"/>
                <a:gd name="T8" fmla="*/ 17910 h 21600"/>
                <a:gd name="T9" fmla="+- 0 21600 452"/>
                <a:gd name="T10" fmla="*/ T9 w 21148"/>
                <a:gd name="T11" fmla="*/ 0 h 21600"/>
                <a:gd name="T12" fmla="+- 0 460 452"/>
                <a:gd name="T13" fmla="*/ T12 w 21148"/>
                <a:gd name="T14" fmla="*/ 90 h 21600"/>
                <a:gd name="T15" fmla="+- 0 460 452"/>
                <a:gd name="T16" fmla="*/ T15 w 21148"/>
                <a:gd name="T17" fmla="*/ 9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</a:cxnLst>
              <a:rect l="0" t="0" r="r" b="b"/>
              <a:pathLst>
                <a:path w="21148" h="21600">
                  <a:moveTo>
                    <a:pt x="8" y="90"/>
                  </a:moveTo>
                  <a:cubicBezTo>
                    <a:pt x="8" y="90"/>
                    <a:pt x="467" y="21600"/>
                    <a:pt x="8" y="21600"/>
                  </a:cubicBezTo>
                  <a:cubicBezTo>
                    <a:pt x="-452" y="21600"/>
                    <a:pt x="19310" y="17910"/>
                    <a:pt x="19310" y="17910"/>
                  </a:cubicBezTo>
                  <a:lnTo>
                    <a:pt x="21148" y="0"/>
                  </a:lnTo>
                  <a:lnTo>
                    <a:pt x="8" y="90"/>
                  </a:lnTo>
                  <a:close/>
                  <a:moveTo>
                    <a:pt x="8" y="90"/>
                  </a:moveTo>
                </a:path>
              </a:pathLst>
            </a:custGeom>
            <a:solidFill>
              <a:srgbClr val="202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959595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1" name="Line 11"/>
            <p:cNvSpPr>
              <a:spLocks noChangeShapeType="1"/>
            </p:cNvSpPr>
            <p:nvPr/>
          </p:nvSpPr>
          <p:spPr bwMode="auto">
            <a:xfrm flipH="1">
              <a:off x="3950494" y="1750219"/>
              <a:ext cx="8930" cy="2143125"/>
            </a:xfrm>
            <a:prstGeom prst="line">
              <a:avLst/>
            </a:prstGeom>
            <a:noFill/>
            <a:ln w="38100" cap="flat">
              <a:solidFill>
                <a:srgbClr val="959595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Line 11"/>
            <p:cNvSpPr>
              <a:spLocks noChangeShapeType="1"/>
            </p:cNvSpPr>
            <p:nvPr/>
          </p:nvSpPr>
          <p:spPr bwMode="auto">
            <a:xfrm flipH="1">
              <a:off x="5200575" y="3924598"/>
              <a:ext cx="8930" cy="2143125"/>
            </a:xfrm>
            <a:prstGeom prst="line">
              <a:avLst/>
            </a:prstGeom>
            <a:noFill/>
            <a:ln w="38100" cap="flat">
              <a:solidFill>
                <a:srgbClr val="959595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" name="Freeform 1"/>
            <p:cNvSpPr/>
            <p:nvPr/>
          </p:nvSpPr>
          <p:spPr>
            <a:xfrm>
              <a:off x="5200650" y="3911600"/>
              <a:ext cx="463550" cy="2159000"/>
            </a:xfrm>
            <a:custGeom>
              <a:avLst/>
              <a:gdLst>
                <a:gd name="connsiteX0" fmla="*/ 0 w 463550"/>
                <a:gd name="connsiteY0" fmla="*/ 2159000 h 2159000"/>
                <a:gd name="connsiteX1" fmla="*/ 450850 w 463550"/>
                <a:gd name="connsiteY1" fmla="*/ 1593850 h 2159000"/>
                <a:gd name="connsiteX2" fmla="*/ 463550 w 463550"/>
                <a:gd name="connsiteY2" fmla="*/ 0 h 2159000"/>
                <a:gd name="connsiteX3" fmla="*/ 12700 w 463550"/>
                <a:gd name="connsiteY3" fmla="*/ 0 h 215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550" h="2159000">
                  <a:moveTo>
                    <a:pt x="0" y="2159000"/>
                  </a:moveTo>
                  <a:lnTo>
                    <a:pt x="450850" y="1593850"/>
                  </a:lnTo>
                  <a:lnTo>
                    <a:pt x="463550" y="0"/>
                  </a:lnTo>
                  <a:lnTo>
                    <a:pt x="12700" y="0"/>
                  </a:lnTo>
                </a:path>
              </a:pathLst>
            </a:custGeom>
            <a:solidFill>
              <a:srgbClr val="202128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505200" y="4038600"/>
              <a:ext cx="15377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Segoe UI Semibold" pitchFamily="34" charset="0"/>
                </a:rPr>
                <a:t>kitchen</a:t>
              </a:r>
            </a:p>
          </p:txBody>
        </p:sp>
      </p:grpSp>
      <p:pic>
        <p:nvPicPr>
          <p:cNvPr id="30" name="Picture 2" descr="C:\research\talks\BECC2009-HomeSensing\light_bul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3224" y="3580278"/>
            <a:ext cx="1295400" cy="1813559"/>
          </a:xfrm>
          <a:prstGeom prst="rect">
            <a:avLst/>
          </a:prstGeom>
          <a:noFill/>
        </p:spPr>
      </p:pic>
      <p:pic>
        <p:nvPicPr>
          <p:cNvPr id="14" name="Picture 1" descr="C:\research\talks\BECC2009-HomeSensing\light_bulb_li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0176" y="3576011"/>
            <a:ext cx="1298448" cy="1817826"/>
          </a:xfrm>
          <a:prstGeom prst="rect">
            <a:avLst/>
          </a:prstGeom>
          <a:noFill/>
          <a:effectLst/>
        </p:spPr>
      </p:pic>
      <p:sp>
        <p:nvSpPr>
          <p:cNvPr id="17" name="TextBox 16"/>
          <p:cNvSpPr txBox="1"/>
          <p:nvPr/>
        </p:nvSpPr>
        <p:spPr>
          <a:xfrm>
            <a:off x="152400" y="6243935"/>
            <a:ext cx="982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Segoe UI Light" pitchFamily="34" charset="0"/>
              </a:rPr>
              <a:t>Kohlenberg</a:t>
            </a:r>
            <a:r>
              <a:rPr lang="en-US" sz="2400" dirty="0">
                <a:solidFill>
                  <a:schemeClr val="bg1"/>
                </a:solidFill>
                <a:latin typeface="Segoe UI Light" pitchFamily="34" charset="0"/>
              </a:rPr>
              <a:t> et al., </a:t>
            </a:r>
            <a:r>
              <a:rPr lang="en-US" sz="2400" i="1" dirty="0">
                <a:solidFill>
                  <a:schemeClr val="bg1"/>
                </a:solidFill>
                <a:latin typeface="Segoe UI Light" pitchFamily="34" charset="0"/>
              </a:rPr>
              <a:t>J. of Applied Behavior Analysis</a:t>
            </a:r>
            <a:r>
              <a:rPr lang="en-US" sz="2400" dirty="0">
                <a:solidFill>
                  <a:schemeClr val="bg1"/>
                </a:solidFill>
                <a:latin typeface="Segoe UI Light" pitchFamily="34" charset="0"/>
              </a:rPr>
              <a:t>, 1976 </a:t>
            </a:r>
            <a:endParaRPr lang="en-US" sz="2400" dirty="0" smtClean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76200" y="-38100"/>
            <a:ext cx="9906000" cy="74676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57200" y="1219200"/>
            <a:ext cx="9296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5400" dirty="0" smtClean="0">
                <a:solidFill>
                  <a:schemeClr val="bg1">
                    <a:lumMod val="95000"/>
                  </a:schemeClr>
                </a:solidFill>
                <a:latin typeface="Segoe UI Light" pitchFamily="34" charset="0"/>
              </a:rPr>
              <a:t>Immediate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5400" dirty="0">
                <a:solidFill>
                  <a:schemeClr val="bg1">
                    <a:lumMod val="95000"/>
                  </a:schemeClr>
                </a:solidFill>
                <a:latin typeface="Segoe UI Light" pitchFamily="34" charset="0"/>
              </a:rPr>
              <a:t>Simple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5400" dirty="0" smtClean="0">
                <a:solidFill>
                  <a:schemeClr val="bg1">
                    <a:lumMod val="95000"/>
                  </a:schemeClr>
                </a:solidFill>
                <a:latin typeface="Segoe UI Light" pitchFamily="34" charset="0"/>
              </a:rPr>
              <a:t>Educates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</a:rPr>
              <a:t>Constrained environment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</a:rPr>
              <a:t>Reason to care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</a:rPr>
              <a:t>Informs only one action</a:t>
            </a:r>
            <a:endParaRPr lang="en-US" sz="5400" dirty="0">
              <a:solidFill>
                <a:schemeClr val="tx1">
                  <a:lumMod val="75000"/>
                  <a:lumOff val="25000"/>
                </a:schemeClr>
              </a:solidFill>
              <a:latin typeface="Segoe UI Light" pitchFamily="34" charset="0"/>
            </a:endParaRPr>
          </a:p>
        </p:txBody>
      </p:sp>
      <p:sp>
        <p:nvSpPr>
          <p:cNvPr id="21" name="Title 7"/>
          <p:cNvSpPr txBox="1">
            <a:spLocks/>
          </p:cNvSpPr>
          <p:nvPr/>
        </p:nvSpPr>
        <p:spPr>
          <a:xfrm>
            <a:off x="0" y="193161"/>
            <a:ext cx="7543800" cy="6858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itchFamily="34" charset="0"/>
                <a:ea typeface="+mj-ea"/>
                <a:cs typeface="+mj-cs"/>
              </a:rPr>
              <a:t>the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  <a:ea typeface="+mj-ea"/>
                <a:cs typeface="+mj-cs"/>
              </a:rPr>
              <a:t>lightbulb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itchFamily="34" charset="0"/>
                <a:ea typeface="+mj-ea"/>
                <a:cs typeface="+mj-cs"/>
              </a:rPr>
              <a:t>effect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itchFamily="34" charset="0"/>
                <a:ea typeface="+mj-ea"/>
                <a:cs typeface="+mj-cs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Ligh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896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research\talks\BECC2010-HistoryAndFutureOfEcoFeedback\teenagers-and-kids-using-cellphon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2895600"/>
            <a:ext cx="97536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296400" cy="70104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19200" y="1851645"/>
            <a:ext cx="6705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 smtClean="0">
                <a:solidFill>
                  <a:schemeClr val="bg1"/>
                </a:solidFill>
                <a:latin typeface="Segoe UI Semibold" pitchFamily="34" charset="0"/>
              </a:rPr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196714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Talk about feedback intervention</a:t>
            </a:r>
          </a:p>
          <a:p>
            <a:r>
              <a:rPr lang="en-US" smtClean="0"/>
              <a:t>Talk about energy savings from feedback studies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2" descr="http://s3images.coroflot.com/user_files/individual_files/original_218188_9QGN8vri4YpNaYOFUYPMuHZDf.jpg"/>
          <p:cNvPicPr>
            <a:picLocks noChangeAspect="1" noChangeArrowheads="1"/>
          </p:cNvPicPr>
          <p:nvPr/>
        </p:nvPicPr>
        <p:blipFill rotWithShape="1">
          <a:blip r:embed="rId3"/>
          <a:srcRect l="7409" t="14088"/>
          <a:stretch/>
        </p:blipFill>
        <p:spPr bwMode="auto">
          <a:xfrm>
            <a:off x="551792" y="1024758"/>
            <a:ext cx="8801259" cy="5768493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0" y="18396"/>
            <a:ext cx="9144000" cy="6858000"/>
            <a:chOff x="0" y="18396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18396"/>
              <a:ext cx="9144000" cy="68580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3500" y="2136339"/>
              <a:ext cx="647700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latin typeface="Segoe UI Semibold" pitchFamily="34" charset="0"/>
                </a:rPr>
                <a:t>Feedback </a:t>
              </a:r>
              <a:r>
                <a:rPr lang="en-US" sz="6000" dirty="0" smtClean="0">
                  <a:latin typeface="Segoe UI Light" pitchFamily="34" charset="0"/>
                </a:rPr>
                <a:t>results in energy savings of between 5-12%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2400" y="6381690"/>
            <a:ext cx="906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Segoe UI Light" pitchFamily="34" charset="0"/>
              </a:rPr>
              <a:t>Darby, 2000; </a:t>
            </a:r>
            <a:r>
              <a:rPr lang="en-US" sz="2000" i="1" dirty="0" err="1" smtClean="0">
                <a:latin typeface="Segoe UI Light" pitchFamily="34" charset="0"/>
              </a:rPr>
              <a:t>Abrahamse</a:t>
            </a:r>
            <a:r>
              <a:rPr lang="en-US" sz="2000" i="1" dirty="0" smtClean="0">
                <a:latin typeface="Segoe UI Light" pitchFamily="34" charset="0"/>
              </a:rPr>
              <a:t>, 2005; Fischer, 2008; EPRI 2009</a:t>
            </a:r>
          </a:p>
        </p:txBody>
      </p:sp>
    </p:spTree>
    <p:extLst>
      <p:ext uri="{BB962C8B-B14F-4D97-AF65-F5344CB8AC3E}">
        <p14:creationId xmlns:p14="http://schemas.microsoft.com/office/powerpoint/2010/main" val="386162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Talk about feedback intervention</a:t>
            </a:r>
          </a:p>
          <a:p>
            <a:r>
              <a:rPr lang="en-US" smtClean="0"/>
              <a:t>Talk about energy savings from feedback studies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2" descr="http://s3images.coroflot.com/user_files/individual_files/original_218188_9QGN8vri4YpNaYOFUYPMuHZDf.jpg"/>
          <p:cNvPicPr>
            <a:picLocks noChangeAspect="1" noChangeArrowheads="1"/>
          </p:cNvPicPr>
          <p:nvPr/>
        </p:nvPicPr>
        <p:blipFill rotWithShape="1">
          <a:blip r:embed="rId3"/>
          <a:srcRect l="7409" t="14088"/>
          <a:stretch/>
        </p:blipFill>
        <p:spPr bwMode="auto">
          <a:xfrm>
            <a:off x="551792" y="1024758"/>
            <a:ext cx="8801259" cy="5768493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0" y="18396"/>
            <a:ext cx="9144000" cy="6858000"/>
            <a:chOff x="0" y="18396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18396"/>
              <a:ext cx="9144000" cy="68580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7700" y="2136339"/>
              <a:ext cx="78486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smtClean="0">
                  <a:latin typeface="Segoe UI Semibold" pitchFamily="34" charset="0"/>
                </a:rPr>
                <a:t>But </a:t>
              </a:r>
              <a:r>
                <a:rPr lang="en-US" sz="5400" dirty="0" smtClean="0">
                  <a:latin typeface="Segoe UI Light" pitchFamily="34" charset="0"/>
                </a:rPr>
                <a:t>we’re still unsure what aspects of feedback </a:t>
              </a:r>
              <a:r>
                <a:rPr lang="en-US" sz="5400" dirty="0" smtClean="0">
                  <a:latin typeface="Segoe UI Semibold" pitchFamily="34" charset="0"/>
                </a:rPr>
                <a:t>are most effective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2400" y="6381690"/>
            <a:ext cx="906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Segoe UI Light" pitchFamily="34" charset="0"/>
              </a:rPr>
              <a:t>Darby, 2000; </a:t>
            </a:r>
            <a:r>
              <a:rPr lang="en-US" sz="2000" i="1" dirty="0" err="1" smtClean="0">
                <a:latin typeface="Segoe UI Light" pitchFamily="34" charset="0"/>
              </a:rPr>
              <a:t>Abrahamse</a:t>
            </a:r>
            <a:r>
              <a:rPr lang="en-US" sz="2000" i="1" dirty="0" smtClean="0">
                <a:latin typeface="Segoe UI Light" pitchFamily="34" charset="0"/>
              </a:rPr>
              <a:t>, 2005; Fischer, 2008; EPRI 2009</a:t>
            </a:r>
          </a:p>
        </p:txBody>
      </p:sp>
    </p:spTree>
    <p:extLst>
      <p:ext uri="{BB962C8B-B14F-4D97-AF65-F5344CB8AC3E}">
        <p14:creationId xmlns:p14="http://schemas.microsoft.com/office/powerpoint/2010/main" val="110601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32" b="89978" l="1946" r="98378">
                        <a14:foregroundMark x1="82919" y1="63029" x2="89730" y2="63474"/>
                        <a14:foregroundMark x1="4324" y1="82183" x2="92757" y2="83296"/>
                      </a14:backgroundRemoval>
                    </a14:imgEffect>
                  </a14:imgLayer>
                </a14:imgProps>
              </a:ext>
            </a:extLst>
          </a:blip>
          <a:srcRect b="27315"/>
          <a:stretch/>
        </p:blipFill>
        <p:spPr bwMode="auto">
          <a:xfrm>
            <a:off x="333481" y="1276350"/>
            <a:ext cx="8477038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781300" y="540603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Segoe UI Light" pitchFamily="34" charset="0"/>
              </a:rPr>
              <a:t>data update frequency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Segoe UI Light" pitchFamily="34" charset="0"/>
              </a:rPr>
              <a:t>cost to implement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33481" y="654903"/>
            <a:ext cx="8505719" cy="590550"/>
            <a:chOff x="333481" y="495300"/>
            <a:chExt cx="8505719" cy="590550"/>
          </a:xfrm>
        </p:grpSpPr>
        <p:sp>
          <p:nvSpPr>
            <p:cNvPr id="6" name="TextBox 5"/>
            <p:cNvSpPr txBox="1"/>
            <p:nvPr/>
          </p:nvSpPr>
          <p:spPr>
            <a:xfrm>
              <a:off x="333481" y="501075"/>
              <a:ext cx="1066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Segoe UI Semibold" pitchFamily="34" charset="0"/>
                </a:rPr>
                <a:t>low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772400" y="495300"/>
              <a:ext cx="1066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Segoe UI Semibold" pitchFamily="34" charset="0"/>
                </a:rPr>
                <a:t>high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581150" y="815548"/>
              <a:ext cx="586740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76200" y="6275457"/>
            <a:ext cx="90678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  <a:latin typeface="Segoe UI Light" pitchFamily="34" charset="0"/>
              </a:rPr>
              <a:t>Residential Electricity Use Feedback: A Research Synthesis and Economic </a:t>
            </a:r>
            <a:r>
              <a:rPr lang="en-US" sz="1700" dirty="0" smtClean="0">
                <a:solidFill>
                  <a:schemeClr val="bg1"/>
                </a:solidFill>
                <a:latin typeface="Segoe UI Light" pitchFamily="34" charset="0"/>
              </a:rPr>
              <a:t>Framework, </a:t>
            </a:r>
            <a:r>
              <a:rPr lang="en-US" sz="1700" i="1" dirty="0" smtClean="0">
                <a:solidFill>
                  <a:schemeClr val="bg1"/>
                </a:solidFill>
                <a:latin typeface="Segoe UI Light" pitchFamily="34" charset="0"/>
              </a:rPr>
              <a:t>EPRI 2009</a:t>
            </a:r>
          </a:p>
        </p:txBody>
      </p:sp>
    </p:spTree>
    <p:extLst>
      <p:ext uri="{BB962C8B-B14F-4D97-AF65-F5344CB8AC3E}">
        <p14:creationId xmlns:p14="http://schemas.microsoft.com/office/powerpoint/2010/main" val="42587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32" b="89978" l="1946" r="98378">
                        <a14:foregroundMark x1="82919" y1="63029" x2="89730" y2="63474"/>
                        <a14:foregroundMark x1="4324" y1="82183" x2="92757" y2="83296"/>
                      </a14:backgroundRemoval>
                    </a14:imgEffect>
                  </a14:imgLayer>
                </a14:imgProps>
              </a:ext>
            </a:extLst>
          </a:blip>
          <a:srcRect b="27315"/>
          <a:stretch/>
        </p:blipFill>
        <p:spPr bwMode="auto">
          <a:xfrm>
            <a:off x="333481" y="1276350"/>
            <a:ext cx="8477038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781300" y="540603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Segoe UI Light" pitchFamily="34" charset="0"/>
              </a:rPr>
              <a:t>data update frequency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Segoe UI Light" pitchFamily="34" charset="0"/>
              </a:rPr>
              <a:t>cost to implement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33481" y="654903"/>
            <a:ext cx="8505719" cy="590550"/>
            <a:chOff x="333481" y="495300"/>
            <a:chExt cx="8505719" cy="590550"/>
          </a:xfrm>
        </p:grpSpPr>
        <p:sp>
          <p:nvSpPr>
            <p:cNvPr id="6" name="TextBox 5"/>
            <p:cNvSpPr txBox="1"/>
            <p:nvPr/>
          </p:nvSpPr>
          <p:spPr>
            <a:xfrm>
              <a:off x="333481" y="501075"/>
              <a:ext cx="1066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Segoe UI Semibold" pitchFamily="34" charset="0"/>
                </a:rPr>
                <a:t>low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772400" y="495300"/>
              <a:ext cx="1066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Segoe UI Semibold" pitchFamily="34" charset="0"/>
                </a:rPr>
                <a:t>high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581150" y="815548"/>
              <a:ext cx="586740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76200" y="6275457"/>
            <a:ext cx="90678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  <a:latin typeface="Segoe UI Light" pitchFamily="34" charset="0"/>
              </a:rPr>
              <a:t>Residential Electricity Use Feedback: A Research Synthesis and Economic </a:t>
            </a:r>
            <a:r>
              <a:rPr lang="en-US" sz="1700" dirty="0" smtClean="0">
                <a:solidFill>
                  <a:schemeClr val="bg1"/>
                </a:solidFill>
                <a:latin typeface="Segoe UI Light" pitchFamily="34" charset="0"/>
              </a:rPr>
              <a:t>Framework, </a:t>
            </a:r>
            <a:r>
              <a:rPr lang="en-US" sz="1700" i="1" dirty="0" smtClean="0">
                <a:solidFill>
                  <a:schemeClr val="bg1"/>
                </a:solidFill>
                <a:latin typeface="Segoe UI Light" pitchFamily="34" charset="0"/>
              </a:rPr>
              <a:t>EPRI 2009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09550" y="3426363"/>
            <a:ext cx="2171700" cy="1364057"/>
            <a:chOff x="209550" y="3426363"/>
            <a:chExt cx="2171700" cy="1364057"/>
          </a:xfrm>
        </p:grpSpPr>
        <p:sp>
          <p:nvSpPr>
            <p:cNvPr id="2" name="TextBox 1"/>
            <p:cNvSpPr txBox="1"/>
            <p:nvPr/>
          </p:nvSpPr>
          <p:spPr>
            <a:xfrm>
              <a:off x="209550" y="4267200"/>
              <a:ext cx="2171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FF0000"/>
                  </a:solidFill>
                  <a:latin typeface="Segoe Print" pitchFamily="2" charset="0"/>
                </a:rPr>
                <a:t>OPower</a:t>
              </a:r>
              <a:endParaRPr lang="en-US" sz="2800" dirty="0" smtClean="0">
                <a:solidFill>
                  <a:srgbClr val="FF0000"/>
                </a:solidFill>
                <a:latin typeface="Segoe Print" pitchFamily="2" charset="0"/>
              </a:endParaRPr>
            </a:p>
          </p:txBody>
        </p:sp>
        <p:sp>
          <p:nvSpPr>
            <p:cNvPr id="3" name="Freeform 2"/>
            <p:cNvSpPr/>
            <p:nvPr/>
          </p:nvSpPr>
          <p:spPr>
            <a:xfrm>
              <a:off x="1549939" y="3426363"/>
              <a:ext cx="499052" cy="900708"/>
            </a:xfrm>
            <a:custGeom>
              <a:avLst/>
              <a:gdLst>
                <a:gd name="connsiteX0" fmla="*/ 1275 w 499052"/>
                <a:gd name="connsiteY0" fmla="*/ 851723 h 900708"/>
                <a:gd name="connsiteX1" fmla="*/ 17604 w 499052"/>
                <a:gd name="connsiteY1" fmla="*/ 704766 h 900708"/>
                <a:gd name="connsiteX2" fmla="*/ 50261 w 499052"/>
                <a:gd name="connsiteY2" fmla="*/ 574137 h 900708"/>
                <a:gd name="connsiteX3" fmla="*/ 115575 w 499052"/>
                <a:gd name="connsiteY3" fmla="*/ 394523 h 900708"/>
                <a:gd name="connsiteX4" fmla="*/ 148232 w 499052"/>
                <a:gd name="connsiteY4" fmla="*/ 329208 h 900708"/>
                <a:gd name="connsiteX5" fmla="*/ 197218 w 499052"/>
                <a:gd name="connsiteY5" fmla="*/ 231237 h 900708"/>
                <a:gd name="connsiteX6" fmla="*/ 246204 w 499052"/>
                <a:gd name="connsiteY6" fmla="*/ 214908 h 900708"/>
                <a:gd name="connsiteX7" fmla="*/ 327847 w 499052"/>
                <a:gd name="connsiteY7" fmla="*/ 133266 h 900708"/>
                <a:gd name="connsiteX8" fmla="*/ 360504 w 499052"/>
                <a:gd name="connsiteY8" fmla="*/ 100608 h 900708"/>
                <a:gd name="connsiteX9" fmla="*/ 458475 w 499052"/>
                <a:gd name="connsiteY9" fmla="*/ 35294 h 900708"/>
                <a:gd name="connsiteX10" fmla="*/ 376832 w 499052"/>
                <a:gd name="connsiteY10" fmla="*/ 18966 h 900708"/>
                <a:gd name="connsiteX11" fmla="*/ 311518 w 499052"/>
                <a:gd name="connsiteY11" fmla="*/ 2637 h 900708"/>
                <a:gd name="connsiteX12" fmla="*/ 409490 w 499052"/>
                <a:gd name="connsiteY12" fmla="*/ 35294 h 900708"/>
                <a:gd name="connsiteX13" fmla="*/ 458475 w 499052"/>
                <a:gd name="connsiteY13" fmla="*/ 51623 h 900708"/>
                <a:gd name="connsiteX14" fmla="*/ 491132 w 499052"/>
                <a:gd name="connsiteY14" fmla="*/ 100608 h 900708"/>
                <a:gd name="connsiteX15" fmla="*/ 474804 w 499052"/>
                <a:gd name="connsiteY15" fmla="*/ 263894 h 900708"/>
                <a:gd name="connsiteX16" fmla="*/ 458475 w 499052"/>
                <a:gd name="connsiteY16" fmla="*/ 67951 h 900708"/>
                <a:gd name="connsiteX17" fmla="*/ 409490 w 499052"/>
                <a:gd name="connsiteY17" fmla="*/ 35294 h 900708"/>
                <a:gd name="connsiteX18" fmla="*/ 311518 w 499052"/>
                <a:gd name="connsiteY18" fmla="*/ 2637 h 900708"/>
                <a:gd name="connsiteX19" fmla="*/ 344175 w 499052"/>
                <a:gd name="connsiteY19" fmla="*/ 51623 h 900708"/>
                <a:gd name="connsiteX20" fmla="*/ 442147 w 499052"/>
                <a:gd name="connsiteY20" fmla="*/ 84280 h 900708"/>
                <a:gd name="connsiteX21" fmla="*/ 442147 w 499052"/>
                <a:gd name="connsiteY21" fmla="*/ 100608 h 900708"/>
                <a:gd name="connsiteX22" fmla="*/ 376832 w 499052"/>
                <a:gd name="connsiteY22" fmla="*/ 165923 h 900708"/>
                <a:gd name="connsiteX23" fmla="*/ 295190 w 499052"/>
                <a:gd name="connsiteY23" fmla="*/ 247566 h 900708"/>
                <a:gd name="connsiteX24" fmla="*/ 262532 w 499052"/>
                <a:gd name="connsiteY24" fmla="*/ 280223 h 900708"/>
                <a:gd name="connsiteX25" fmla="*/ 213547 w 499052"/>
                <a:gd name="connsiteY25" fmla="*/ 361866 h 900708"/>
                <a:gd name="connsiteX26" fmla="*/ 197218 w 499052"/>
                <a:gd name="connsiteY26" fmla="*/ 410851 h 900708"/>
                <a:gd name="connsiteX27" fmla="*/ 131904 w 499052"/>
                <a:gd name="connsiteY27" fmla="*/ 508823 h 900708"/>
                <a:gd name="connsiteX28" fmla="*/ 99247 w 499052"/>
                <a:gd name="connsiteY28" fmla="*/ 557808 h 900708"/>
                <a:gd name="connsiteX29" fmla="*/ 66590 w 499052"/>
                <a:gd name="connsiteY29" fmla="*/ 606794 h 900708"/>
                <a:gd name="connsiteX30" fmla="*/ 50261 w 499052"/>
                <a:gd name="connsiteY30" fmla="*/ 688437 h 900708"/>
                <a:gd name="connsiteX31" fmla="*/ 33932 w 499052"/>
                <a:gd name="connsiteY31" fmla="*/ 737423 h 900708"/>
                <a:gd name="connsiteX32" fmla="*/ 17604 w 499052"/>
                <a:gd name="connsiteY32" fmla="*/ 900708 h 900708"/>
                <a:gd name="connsiteX33" fmla="*/ 33932 w 499052"/>
                <a:gd name="connsiteY33" fmla="*/ 574137 h 900708"/>
                <a:gd name="connsiteX34" fmla="*/ 50261 w 499052"/>
                <a:gd name="connsiteY34" fmla="*/ 525151 h 900708"/>
                <a:gd name="connsiteX35" fmla="*/ 99247 w 499052"/>
                <a:gd name="connsiteY35" fmla="*/ 476166 h 900708"/>
                <a:gd name="connsiteX36" fmla="*/ 131904 w 499052"/>
                <a:gd name="connsiteY36" fmla="*/ 427180 h 900708"/>
                <a:gd name="connsiteX37" fmla="*/ 213547 w 499052"/>
                <a:gd name="connsiteY37" fmla="*/ 296551 h 900708"/>
                <a:gd name="connsiteX38" fmla="*/ 295190 w 499052"/>
                <a:gd name="connsiteY38" fmla="*/ 214908 h 900708"/>
                <a:gd name="connsiteX39" fmla="*/ 393161 w 499052"/>
                <a:gd name="connsiteY39" fmla="*/ 149594 h 900708"/>
                <a:gd name="connsiteX40" fmla="*/ 442147 w 499052"/>
                <a:gd name="connsiteY40" fmla="*/ 100608 h 900708"/>
                <a:gd name="connsiteX41" fmla="*/ 360504 w 499052"/>
                <a:gd name="connsiteY41" fmla="*/ 116937 h 900708"/>
                <a:gd name="connsiteX42" fmla="*/ 311518 w 499052"/>
                <a:gd name="connsiteY42" fmla="*/ 165923 h 900708"/>
                <a:gd name="connsiteX43" fmla="*/ 295190 w 499052"/>
                <a:gd name="connsiteY43" fmla="*/ 214908 h 900708"/>
                <a:gd name="connsiteX44" fmla="*/ 262532 w 499052"/>
                <a:gd name="connsiteY44" fmla="*/ 263894 h 900708"/>
                <a:gd name="connsiteX45" fmla="*/ 229875 w 499052"/>
                <a:gd name="connsiteY45" fmla="*/ 361866 h 900708"/>
                <a:gd name="connsiteX46" fmla="*/ 213547 w 499052"/>
                <a:gd name="connsiteY46" fmla="*/ 410851 h 900708"/>
                <a:gd name="connsiteX47" fmla="*/ 180890 w 499052"/>
                <a:gd name="connsiteY47" fmla="*/ 459837 h 900708"/>
                <a:gd name="connsiteX48" fmla="*/ 115575 w 499052"/>
                <a:gd name="connsiteY48" fmla="*/ 606794 h 900708"/>
                <a:gd name="connsiteX49" fmla="*/ 66590 w 499052"/>
                <a:gd name="connsiteY49" fmla="*/ 721094 h 900708"/>
                <a:gd name="connsiteX50" fmla="*/ 50261 w 499052"/>
                <a:gd name="connsiteY50" fmla="*/ 770080 h 900708"/>
                <a:gd name="connsiteX51" fmla="*/ 1275 w 499052"/>
                <a:gd name="connsiteY51" fmla="*/ 851723 h 900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99052" h="900708">
                  <a:moveTo>
                    <a:pt x="1275" y="851723"/>
                  </a:moveTo>
                  <a:cubicBezTo>
                    <a:pt x="-4168" y="840837"/>
                    <a:pt x="9039" y="753303"/>
                    <a:pt x="17604" y="704766"/>
                  </a:cubicBezTo>
                  <a:cubicBezTo>
                    <a:pt x="25404" y="660566"/>
                    <a:pt x="36068" y="616717"/>
                    <a:pt x="50261" y="574137"/>
                  </a:cubicBezTo>
                  <a:cubicBezTo>
                    <a:pt x="74398" y="501727"/>
                    <a:pt x="85281" y="462686"/>
                    <a:pt x="115575" y="394523"/>
                  </a:cubicBezTo>
                  <a:cubicBezTo>
                    <a:pt x="125461" y="372280"/>
                    <a:pt x="138643" y="351581"/>
                    <a:pt x="148232" y="329208"/>
                  </a:cubicBezTo>
                  <a:cubicBezTo>
                    <a:pt x="163665" y="293198"/>
                    <a:pt x="163112" y="258522"/>
                    <a:pt x="197218" y="231237"/>
                  </a:cubicBezTo>
                  <a:cubicBezTo>
                    <a:pt x="210658" y="220485"/>
                    <a:pt x="229875" y="220351"/>
                    <a:pt x="246204" y="214908"/>
                  </a:cubicBezTo>
                  <a:cubicBezTo>
                    <a:pt x="302189" y="130931"/>
                    <a:pt x="250090" y="195472"/>
                    <a:pt x="327847" y="133266"/>
                  </a:cubicBezTo>
                  <a:cubicBezTo>
                    <a:pt x="339868" y="123649"/>
                    <a:pt x="348188" y="109845"/>
                    <a:pt x="360504" y="100608"/>
                  </a:cubicBezTo>
                  <a:cubicBezTo>
                    <a:pt x="391903" y="77059"/>
                    <a:pt x="458475" y="35294"/>
                    <a:pt x="458475" y="35294"/>
                  </a:cubicBezTo>
                  <a:cubicBezTo>
                    <a:pt x="431261" y="29851"/>
                    <a:pt x="403924" y="24987"/>
                    <a:pt x="376832" y="18966"/>
                  </a:cubicBezTo>
                  <a:cubicBezTo>
                    <a:pt x="354925" y="14098"/>
                    <a:pt x="291446" y="-7399"/>
                    <a:pt x="311518" y="2637"/>
                  </a:cubicBezTo>
                  <a:cubicBezTo>
                    <a:pt x="342308" y="18031"/>
                    <a:pt x="376833" y="24408"/>
                    <a:pt x="409490" y="35294"/>
                  </a:cubicBezTo>
                  <a:lnTo>
                    <a:pt x="458475" y="51623"/>
                  </a:lnTo>
                  <a:cubicBezTo>
                    <a:pt x="469361" y="67951"/>
                    <a:pt x="489627" y="81042"/>
                    <a:pt x="491132" y="100608"/>
                  </a:cubicBezTo>
                  <a:cubicBezTo>
                    <a:pt x="495327" y="155147"/>
                    <a:pt x="513483" y="302573"/>
                    <a:pt x="474804" y="263894"/>
                  </a:cubicBezTo>
                  <a:cubicBezTo>
                    <a:pt x="428460" y="217550"/>
                    <a:pt x="476480" y="130970"/>
                    <a:pt x="458475" y="67951"/>
                  </a:cubicBezTo>
                  <a:cubicBezTo>
                    <a:pt x="453084" y="49082"/>
                    <a:pt x="427423" y="43264"/>
                    <a:pt x="409490" y="35294"/>
                  </a:cubicBezTo>
                  <a:cubicBezTo>
                    <a:pt x="378033" y="21313"/>
                    <a:pt x="311518" y="2637"/>
                    <a:pt x="311518" y="2637"/>
                  </a:cubicBezTo>
                  <a:cubicBezTo>
                    <a:pt x="322404" y="18966"/>
                    <a:pt x="327533" y="41222"/>
                    <a:pt x="344175" y="51623"/>
                  </a:cubicBezTo>
                  <a:cubicBezTo>
                    <a:pt x="373366" y="69868"/>
                    <a:pt x="442147" y="84280"/>
                    <a:pt x="442147" y="84280"/>
                  </a:cubicBezTo>
                  <a:cubicBezTo>
                    <a:pt x="526485" y="210788"/>
                    <a:pt x="454837" y="96378"/>
                    <a:pt x="442147" y="100608"/>
                  </a:cubicBezTo>
                  <a:cubicBezTo>
                    <a:pt x="412937" y="110344"/>
                    <a:pt x="398604" y="144151"/>
                    <a:pt x="376832" y="165923"/>
                  </a:cubicBezTo>
                  <a:lnTo>
                    <a:pt x="295190" y="247566"/>
                  </a:lnTo>
                  <a:lnTo>
                    <a:pt x="262532" y="280223"/>
                  </a:lnTo>
                  <a:cubicBezTo>
                    <a:pt x="216280" y="418982"/>
                    <a:pt x="280785" y="249802"/>
                    <a:pt x="213547" y="361866"/>
                  </a:cubicBezTo>
                  <a:cubicBezTo>
                    <a:pt x="204692" y="376625"/>
                    <a:pt x="205577" y="395805"/>
                    <a:pt x="197218" y="410851"/>
                  </a:cubicBezTo>
                  <a:cubicBezTo>
                    <a:pt x="178157" y="445161"/>
                    <a:pt x="153675" y="476166"/>
                    <a:pt x="131904" y="508823"/>
                  </a:cubicBezTo>
                  <a:lnTo>
                    <a:pt x="99247" y="557808"/>
                  </a:lnTo>
                  <a:lnTo>
                    <a:pt x="66590" y="606794"/>
                  </a:lnTo>
                  <a:cubicBezTo>
                    <a:pt x="61147" y="634008"/>
                    <a:pt x="56992" y="661512"/>
                    <a:pt x="50261" y="688437"/>
                  </a:cubicBezTo>
                  <a:cubicBezTo>
                    <a:pt x="46086" y="705135"/>
                    <a:pt x="36549" y="720411"/>
                    <a:pt x="33932" y="737423"/>
                  </a:cubicBezTo>
                  <a:cubicBezTo>
                    <a:pt x="25615" y="791487"/>
                    <a:pt x="23047" y="846280"/>
                    <a:pt x="17604" y="900708"/>
                  </a:cubicBezTo>
                  <a:cubicBezTo>
                    <a:pt x="23047" y="791851"/>
                    <a:pt x="24490" y="682720"/>
                    <a:pt x="33932" y="574137"/>
                  </a:cubicBezTo>
                  <a:cubicBezTo>
                    <a:pt x="35423" y="556990"/>
                    <a:pt x="40713" y="539472"/>
                    <a:pt x="50261" y="525151"/>
                  </a:cubicBezTo>
                  <a:cubicBezTo>
                    <a:pt x="63070" y="505937"/>
                    <a:pt x="84464" y="493906"/>
                    <a:pt x="99247" y="476166"/>
                  </a:cubicBezTo>
                  <a:cubicBezTo>
                    <a:pt x="111810" y="461090"/>
                    <a:pt x="121368" y="443736"/>
                    <a:pt x="131904" y="427180"/>
                  </a:cubicBezTo>
                  <a:cubicBezTo>
                    <a:pt x="159471" y="383860"/>
                    <a:pt x="177239" y="332859"/>
                    <a:pt x="213547" y="296551"/>
                  </a:cubicBezTo>
                  <a:cubicBezTo>
                    <a:pt x="240761" y="269337"/>
                    <a:pt x="263167" y="236257"/>
                    <a:pt x="295190" y="214908"/>
                  </a:cubicBezTo>
                  <a:cubicBezTo>
                    <a:pt x="327847" y="193137"/>
                    <a:pt x="365408" y="177347"/>
                    <a:pt x="393161" y="149594"/>
                  </a:cubicBezTo>
                  <a:cubicBezTo>
                    <a:pt x="409490" y="133265"/>
                    <a:pt x="458476" y="116937"/>
                    <a:pt x="442147" y="100608"/>
                  </a:cubicBezTo>
                  <a:cubicBezTo>
                    <a:pt x="422522" y="80983"/>
                    <a:pt x="387718" y="111494"/>
                    <a:pt x="360504" y="116937"/>
                  </a:cubicBezTo>
                  <a:cubicBezTo>
                    <a:pt x="344175" y="133266"/>
                    <a:pt x="324327" y="146709"/>
                    <a:pt x="311518" y="165923"/>
                  </a:cubicBezTo>
                  <a:cubicBezTo>
                    <a:pt x="301971" y="180244"/>
                    <a:pt x="302887" y="199514"/>
                    <a:pt x="295190" y="214908"/>
                  </a:cubicBezTo>
                  <a:cubicBezTo>
                    <a:pt x="286413" y="232461"/>
                    <a:pt x="273418" y="247565"/>
                    <a:pt x="262532" y="263894"/>
                  </a:cubicBezTo>
                  <a:lnTo>
                    <a:pt x="229875" y="361866"/>
                  </a:lnTo>
                  <a:cubicBezTo>
                    <a:pt x="224432" y="378194"/>
                    <a:pt x="223094" y="396530"/>
                    <a:pt x="213547" y="410851"/>
                  </a:cubicBezTo>
                  <a:cubicBezTo>
                    <a:pt x="202661" y="427180"/>
                    <a:pt x="188860" y="441904"/>
                    <a:pt x="180890" y="459837"/>
                  </a:cubicBezTo>
                  <a:cubicBezTo>
                    <a:pt x="103163" y="634720"/>
                    <a:pt x="189482" y="495932"/>
                    <a:pt x="115575" y="606794"/>
                  </a:cubicBezTo>
                  <a:cubicBezTo>
                    <a:pt x="81594" y="742723"/>
                    <a:pt x="122970" y="608333"/>
                    <a:pt x="66590" y="721094"/>
                  </a:cubicBezTo>
                  <a:cubicBezTo>
                    <a:pt x="58893" y="736489"/>
                    <a:pt x="57041" y="754260"/>
                    <a:pt x="50261" y="770080"/>
                  </a:cubicBezTo>
                  <a:cubicBezTo>
                    <a:pt x="23186" y="833254"/>
                    <a:pt x="6718" y="862609"/>
                    <a:pt x="1275" y="851723"/>
                  </a:cubicBezTo>
                  <a:close/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191000" y="3557559"/>
            <a:ext cx="2171700" cy="1663748"/>
            <a:chOff x="4191000" y="3557559"/>
            <a:chExt cx="2171700" cy="1663748"/>
          </a:xfrm>
        </p:grpSpPr>
        <p:sp>
          <p:nvSpPr>
            <p:cNvPr id="10" name="TextBox 9"/>
            <p:cNvSpPr txBox="1"/>
            <p:nvPr/>
          </p:nvSpPr>
          <p:spPr>
            <a:xfrm>
              <a:off x="4191000" y="4267200"/>
              <a:ext cx="21717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0000"/>
                  </a:solidFill>
                  <a:latin typeface="Segoe Print" pitchFamily="2" charset="0"/>
                </a:rPr>
                <a:t>PG&amp;E Website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5023345" y="3557559"/>
              <a:ext cx="263453" cy="757226"/>
            </a:xfrm>
            <a:custGeom>
              <a:avLst/>
              <a:gdLst>
                <a:gd name="connsiteX0" fmla="*/ 33069 w 263453"/>
                <a:gd name="connsiteY0" fmla="*/ 753184 h 757226"/>
                <a:gd name="connsiteX1" fmla="*/ 49398 w 263453"/>
                <a:gd name="connsiteY1" fmla="*/ 361298 h 757226"/>
                <a:gd name="connsiteX2" fmla="*/ 82055 w 263453"/>
                <a:gd name="connsiteY2" fmla="*/ 263327 h 757226"/>
                <a:gd name="connsiteX3" fmla="*/ 114712 w 263453"/>
                <a:gd name="connsiteY3" fmla="*/ 149027 h 757226"/>
                <a:gd name="connsiteX4" fmla="*/ 163698 w 263453"/>
                <a:gd name="connsiteY4" fmla="*/ 83712 h 757226"/>
                <a:gd name="connsiteX5" fmla="*/ 180026 w 263453"/>
                <a:gd name="connsiteY5" fmla="*/ 34727 h 757226"/>
                <a:gd name="connsiteX6" fmla="*/ 212684 w 263453"/>
                <a:gd name="connsiteY6" fmla="*/ 2070 h 757226"/>
                <a:gd name="connsiteX7" fmla="*/ 114712 w 263453"/>
                <a:gd name="connsiteY7" fmla="*/ 34727 h 757226"/>
                <a:gd name="connsiteX8" fmla="*/ 245341 w 263453"/>
                <a:gd name="connsiteY8" fmla="*/ 116370 h 757226"/>
                <a:gd name="connsiteX9" fmla="*/ 261669 w 263453"/>
                <a:gd name="connsiteY9" fmla="*/ 165355 h 757226"/>
                <a:gd name="connsiteX10" fmla="*/ 245341 w 263453"/>
                <a:gd name="connsiteY10" fmla="*/ 67384 h 757226"/>
                <a:gd name="connsiteX11" fmla="*/ 196355 w 263453"/>
                <a:gd name="connsiteY11" fmla="*/ 34727 h 757226"/>
                <a:gd name="connsiteX12" fmla="*/ 82055 w 263453"/>
                <a:gd name="connsiteY12" fmla="*/ 51055 h 757226"/>
                <a:gd name="connsiteX13" fmla="*/ 114712 w 263453"/>
                <a:gd name="connsiteY13" fmla="*/ 2070 h 757226"/>
                <a:gd name="connsiteX14" fmla="*/ 229012 w 263453"/>
                <a:gd name="connsiteY14" fmla="*/ 18398 h 757226"/>
                <a:gd name="connsiteX15" fmla="*/ 261669 w 263453"/>
                <a:gd name="connsiteY15" fmla="*/ 116370 h 757226"/>
                <a:gd name="connsiteX16" fmla="*/ 245341 w 263453"/>
                <a:gd name="connsiteY16" fmla="*/ 67384 h 757226"/>
                <a:gd name="connsiteX17" fmla="*/ 196355 w 263453"/>
                <a:gd name="connsiteY17" fmla="*/ 34727 h 757226"/>
                <a:gd name="connsiteX18" fmla="*/ 49398 w 263453"/>
                <a:gd name="connsiteY18" fmla="*/ 51055 h 757226"/>
                <a:gd name="connsiteX19" fmla="*/ 98384 w 263453"/>
                <a:gd name="connsiteY19" fmla="*/ 67384 h 757226"/>
                <a:gd name="connsiteX20" fmla="*/ 147369 w 263453"/>
                <a:gd name="connsiteY20" fmla="*/ 34727 h 757226"/>
                <a:gd name="connsiteX21" fmla="*/ 196355 w 263453"/>
                <a:gd name="connsiteY21" fmla="*/ 18398 h 757226"/>
                <a:gd name="connsiteX22" fmla="*/ 180026 w 263453"/>
                <a:gd name="connsiteY22" fmla="*/ 83712 h 757226"/>
                <a:gd name="connsiteX23" fmla="*/ 114712 w 263453"/>
                <a:gd name="connsiteY23" fmla="*/ 198012 h 757226"/>
                <a:gd name="connsiteX24" fmla="*/ 82055 w 263453"/>
                <a:gd name="connsiteY24" fmla="*/ 295984 h 757226"/>
                <a:gd name="connsiteX25" fmla="*/ 49398 w 263453"/>
                <a:gd name="connsiteY25" fmla="*/ 344970 h 757226"/>
                <a:gd name="connsiteX26" fmla="*/ 16741 w 263453"/>
                <a:gd name="connsiteY26" fmla="*/ 442941 h 757226"/>
                <a:gd name="connsiteX27" fmla="*/ 33069 w 263453"/>
                <a:gd name="connsiteY27" fmla="*/ 491927 h 757226"/>
                <a:gd name="connsiteX28" fmla="*/ 49398 w 263453"/>
                <a:gd name="connsiteY28" fmla="*/ 393955 h 757226"/>
                <a:gd name="connsiteX29" fmla="*/ 98384 w 263453"/>
                <a:gd name="connsiteY29" fmla="*/ 214341 h 757226"/>
                <a:gd name="connsiteX30" fmla="*/ 131041 w 263453"/>
                <a:gd name="connsiteY30" fmla="*/ 165355 h 757226"/>
                <a:gd name="connsiteX31" fmla="*/ 180026 w 263453"/>
                <a:gd name="connsiteY31" fmla="*/ 132698 h 757226"/>
                <a:gd name="connsiteX32" fmla="*/ 163698 w 263453"/>
                <a:gd name="connsiteY32" fmla="*/ 181684 h 757226"/>
                <a:gd name="connsiteX33" fmla="*/ 98384 w 263453"/>
                <a:gd name="connsiteY33" fmla="*/ 295984 h 757226"/>
                <a:gd name="connsiteX34" fmla="*/ 82055 w 263453"/>
                <a:gd name="connsiteY34" fmla="*/ 344970 h 757226"/>
                <a:gd name="connsiteX35" fmla="*/ 49398 w 263453"/>
                <a:gd name="connsiteY35" fmla="*/ 393955 h 757226"/>
                <a:gd name="connsiteX36" fmla="*/ 16741 w 263453"/>
                <a:gd name="connsiteY36" fmla="*/ 508255 h 757226"/>
                <a:gd name="connsiteX37" fmla="*/ 412 w 263453"/>
                <a:gd name="connsiteY37" fmla="*/ 557241 h 757226"/>
                <a:gd name="connsiteX38" fmla="*/ 33069 w 263453"/>
                <a:gd name="connsiteY38" fmla="*/ 753184 h 75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63453" h="757226">
                  <a:moveTo>
                    <a:pt x="33069" y="753184"/>
                  </a:moveTo>
                  <a:cubicBezTo>
                    <a:pt x="41233" y="720527"/>
                    <a:pt x="36389" y="491391"/>
                    <a:pt x="49398" y="361298"/>
                  </a:cubicBezTo>
                  <a:cubicBezTo>
                    <a:pt x="52823" y="327045"/>
                    <a:pt x="73706" y="296723"/>
                    <a:pt x="82055" y="263327"/>
                  </a:cubicBezTo>
                  <a:cubicBezTo>
                    <a:pt x="85589" y="249191"/>
                    <a:pt x="104302" y="167245"/>
                    <a:pt x="114712" y="149027"/>
                  </a:cubicBezTo>
                  <a:cubicBezTo>
                    <a:pt x="128214" y="125398"/>
                    <a:pt x="147369" y="105484"/>
                    <a:pt x="163698" y="83712"/>
                  </a:cubicBezTo>
                  <a:cubicBezTo>
                    <a:pt x="169141" y="67384"/>
                    <a:pt x="171171" y="49486"/>
                    <a:pt x="180026" y="34727"/>
                  </a:cubicBezTo>
                  <a:cubicBezTo>
                    <a:pt x="187947" y="21526"/>
                    <a:pt x="228079" y="2070"/>
                    <a:pt x="212684" y="2070"/>
                  </a:cubicBezTo>
                  <a:cubicBezTo>
                    <a:pt x="178260" y="2070"/>
                    <a:pt x="114712" y="34727"/>
                    <a:pt x="114712" y="34727"/>
                  </a:cubicBezTo>
                  <a:cubicBezTo>
                    <a:pt x="231302" y="73590"/>
                    <a:pt x="193589" y="38742"/>
                    <a:pt x="245341" y="116370"/>
                  </a:cubicBezTo>
                  <a:cubicBezTo>
                    <a:pt x="250784" y="132698"/>
                    <a:pt x="261669" y="182567"/>
                    <a:pt x="261669" y="165355"/>
                  </a:cubicBezTo>
                  <a:cubicBezTo>
                    <a:pt x="261669" y="132248"/>
                    <a:pt x="260147" y="96996"/>
                    <a:pt x="245341" y="67384"/>
                  </a:cubicBezTo>
                  <a:cubicBezTo>
                    <a:pt x="236565" y="49831"/>
                    <a:pt x="212684" y="45613"/>
                    <a:pt x="196355" y="34727"/>
                  </a:cubicBezTo>
                  <a:cubicBezTo>
                    <a:pt x="158255" y="40170"/>
                    <a:pt x="117789" y="65349"/>
                    <a:pt x="82055" y="51055"/>
                  </a:cubicBezTo>
                  <a:cubicBezTo>
                    <a:pt x="63834" y="43767"/>
                    <a:pt x="95555" y="6327"/>
                    <a:pt x="114712" y="2070"/>
                  </a:cubicBezTo>
                  <a:cubicBezTo>
                    <a:pt x="152282" y="-6279"/>
                    <a:pt x="190912" y="12955"/>
                    <a:pt x="229012" y="18398"/>
                  </a:cubicBezTo>
                  <a:lnTo>
                    <a:pt x="261669" y="116370"/>
                  </a:lnTo>
                  <a:cubicBezTo>
                    <a:pt x="267112" y="132699"/>
                    <a:pt x="259662" y="76931"/>
                    <a:pt x="245341" y="67384"/>
                  </a:cubicBezTo>
                  <a:lnTo>
                    <a:pt x="196355" y="34727"/>
                  </a:lnTo>
                  <a:cubicBezTo>
                    <a:pt x="147369" y="40170"/>
                    <a:pt x="96156" y="35469"/>
                    <a:pt x="49398" y="51055"/>
                  </a:cubicBezTo>
                  <a:cubicBezTo>
                    <a:pt x="33069" y="56498"/>
                    <a:pt x="81406" y="70214"/>
                    <a:pt x="98384" y="67384"/>
                  </a:cubicBezTo>
                  <a:cubicBezTo>
                    <a:pt x="117741" y="64158"/>
                    <a:pt x="129817" y="43503"/>
                    <a:pt x="147369" y="34727"/>
                  </a:cubicBezTo>
                  <a:cubicBezTo>
                    <a:pt x="162764" y="27030"/>
                    <a:pt x="180026" y="23841"/>
                    <a:pt x="196355" y="18398"/>
                  </a:cubicBezTo>
                  <a:cubicBezTo>
                    <a:pt x="190912" y="40169"/>
                    <a:pt x="187906" y="62699"/>
                    <a:pt x="180026" y="83712"/>
                  </a:cubicBezTo>
                  <a:cubicBezTo>
                    <a:pt x="162267" y="131068"/>
                    <a:pt x="141785" y="157404"/>
                    <a:pt x="114712" y="198012"/>
                  </a:cubicBezTo>
                  <a:cubicBezTo>
                    <a:pt x="103826" y="230669"/>
                    <a:pt x="101150" y="267342"/>
                    <a:pt x="82055" y="295984"/>
                  </a:cubicBezTo>
                  <a:cubicBezTo>
                    <a:pt x="71169" y="312313"/>
                    <a:pt x="57368" y="327037"/>
                    <a:pt x="49398" y="344970"/>
                  </a:cubicBezTo>
                  <a:cubicBezTo>
                    <a:pt x="35417" y="376427"/>
                    <a:pt x="16741" y="442941"/>
                    <a:pt x="16741" y="442941"/>
                  </a:cubicBezTo>
                  <a:cubicBezTo>
                    <a:pt x="22184" y="459270"/>
                    <a:pt x="23522" y="506248"/>
                    <a:pt x="33069" y="491927"/>
                  </a:cubicBezTo>
                  <a:cubicBezTo>
                    <a:pt x="51434" y="464380"/>
                    <a:pt x="43476" y="426529"/>
                    <a:pt x="49398" y="393955"/>
                  </a:cubicBezTo>
                  <a:cubicBezTo>
                    <a:pt x="57067" y="351777"/>
                    <a:pt x="76063" y="247822"/>
                    <a:pt x="98384" y="214341"/>
                  </a:cubicBezTo>
                  <a:cubicBezTo>
                    <a:pt x="109270" y="198012"/>
                    <a:pt x="117164" y="179232"/>
                    <a:pt x="131041" y="165355"/>
                  </a:cubicBezTo>
                  <a:cubicBezTo>
                    <a:pt x="144917" y="151478"/>
                    <a:pt x="163698" y="143584"/>
                    <a:pt x="180026" y="132698"/>
                  </a:cubicBezTo>
                  <a:cubicBezTo>
                    <a:pt x="174583" y="149027"/>
                    <a:pt x="171395" y="166289"/>
                    <a:pt x="163698" y="181684"/>
                  </a:cubicBezTo>
                  <a:cubicBezTo>
                    <a:pt x="81695" y="345694"/>
                    <a:pt x="184276" y="95570"/>
                    <a:pt x="98384" y="295984"/>
                  </a:cubicBezTo>
                  <a:cubicBezTo>
                    <a:pt x="91604" y="311804"/>
                    <a:pt x="89752" y="329575"/>
                    <a:pt x="82055" y="344970"/>
                  </a:cubicBezTo>
                  <a:cubicBezTo>
                    <a:pt x="73279" y="362522"/>
                    <a:pt x="58174" y="376403"/>
                    <a:pt x="49398" y="393955"/>
                  </a:cubicBezTo>
                  <a:cubicBezTo>
                    <a:pt x="36346" y="420059"/>
                    <a:pt x="23718" y="483835"/>
                    <a:pt x="16741" y="508255"/>
                  </a:cubicBezTo>
                  <a:cubicBezTo>
                    <a:pt x="12013" y="524805"/>
                    <a:pt x="1732" y="540080"/>
                    <a:pt x="412" y="557241"/>
                  </a:cubicBezTo>
                  <a:cubicBezTo>
                    <a:pt x="-3763" y="611509"/>
                    <a:pt x="24905" y="785841"/>
                    <a:pt x="33069" y="753184"/>
                  </a:cubicBezTo>
                  <a:close/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867400" y="3409246"/>
            <a:ext cx="2171700" cy="2242949"/>
            <a:chOff x="6183086" y="3409246"/>
            <a:chExt cx="2171700" cy="2242949"/>
          </a:xfrm>
        </p:grpSpPr>
        <p:sp>
          <p:nvSpPr>
            <p:cNvPr id="11" name="TextBox 10"/>
            <p:cNvSpPr txBox="1"/>
            <p:nvPr/>
          </p:nvSpPr>
          <p:spPr>
            <a:xfrm>
              <a:off x="6183086" y="4267200"/>
              <a:ext cx="21717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0000"/>
                  </a:solidFill>
                  <a:latin typeface="Segoe Print" pitchFamily="2" charset="0"/>
                </a:rPr>
                <a:t>The Energy Detective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6905083" y="3409246"/>
              <a:ext cx="263160" cy="885168"/>
            </a:xfrm>
            <a:custGeom>
              <a:avLst/>
              <a:gdLst>
                <a:gd name="connsiteX0" fmla="*/ 34560 w 263160"/>
                <a:gd name="connsiteY0" fmla="*/ 215697 h 885168"/>
                <a:gd name="connsiteX1" fmla="*/ 50888 w 263160"/>
                <a:gd name="connsiteY1" fmla="*/ 3425 h 885168"/>
                <a:gd name="connsiteX2" fmla="*/ 83546 w 263160"/>
                <a:gd name="connsiteY2" fmla="*/ 36083 h 885168"/>
                <a:gd name="connsiteX3" fmla="*/ 148860 w 263160"/>
                <a:gd name="connsiteY3" fmla="*/ 85068 h 885168"/>
                <a:gd name="connsiteX4" fmla="*/ 246831 w 263160"/>
                <a:gd name="connsiteY4" fmla="*/ 117725 h 885168"/>
                <a:gd name="connsiteX5" fmla="*/ 99874 w 263160"/>
                <a:gd name="connsiteY5" fmla="*/ 101397 h 885168"/>
                <a:gd name="connsiteX6" fmla="*/ 67217 w 263160"/>
                <a:gd name="connsiteY6" fmla="*/ 52411 h 885168"/>
                <a:gd name="connsiteX7" fmla="*/ 34560 w 263160"/>
                <a:gd name="connsiteY7" fmla="*/ 101397 h 885168"/>
                <a:gd name="connsiteX8" fmla="*/ 1903 w 263160"/>
                <a:gd name="connsiteY8" fmla="*/ 199368 h 885168"/>
                <a:gd name="connsiteX9" fmla="*/ 34560 w 263160"/>
                <a:gd name="connsiteY9" fmla="*/ 85068 h 885168"/>
                <a:gd name="connsiteX10" fmla="*/ 116203 w 263160"/>
                <a:gd name="connsiteY10" fmla="*/ 101397 h 885168"/>
                <a:gd name="connsiteX11" fmla="*/ 165188 w 263160"/>
                <a:gd name="connsiteY11" fmla="*/ 117725 h 885168"/>
                <a:gd name="connsiteX12" fmla="*/ 230503 w 263160"/>
                <a:gd name="connsiteY12" fmla="*/ 134054 h 885168"/>
                <a:gd name="connsiteX13" fmla="*/ 165188 w 263160"/>
                <a:gd name="connsiteY13" fmla="*/ 85068 h 885168"/>
                <a:gd name="connsiteX14" fmla="*/ 116203 w 263160"/>
                <a:gd name="connsiteY14" fmla="*/ 68740 h 885168"/>
                <a:gd name="connsiteX15" fmla="*/ 67217 w 263160"/>
                <a:gd name="connsiteY15" fmla="*/ 36083 h 885168"/>
                <a:gd name="connsiteX16" fmla="*/ 1903 w 263160"/>
                <a:gd name="connsiteY16" fmla="*/ 52411 h 885168"/>
                <a:gd name="connsiteX17" fmla="*/ 50888 w 263160"/>
                <a:gd name="connsiteY17" fmla="*/ 150383 h 885168"/>
                <a:gd name="connsiteX18" fmla="*/ 181517 w 263160"/>
                <a:gd name="connsiteY18" fmla="*/ 313668 h 885168"/>
                <a:gd name="connsiteX19" fmla="*/ 197846 w 263160"/>
                <a:gd name="connsiteY19" fmla="*/ 378983 h 885168"/>
                <a:gd name="connsiteX20" fmla="*/ 230503 w 263160"/>
                <a:gd name="connsiteY20" fmla="*/ 460625 h 885168"/>
                <a:gd name="connsiteX21" fmla="*/ 246831 w 263160"/>
                <a:gd name="connsiteY21" fmla="*/ 656568 h 885168"/>
                <a:gd name="connsiteX22" fmla="*/ 263160 w 263160"/>
                <a:gd name="connsiteY22" fmla="*/ 803525 h 885168"/>
                <a:gd name="connsiteX23" fmla="*/ 230503 w 263160"/>
                <a:gd name="connsiteY23" fmla="*/ 297340 h 885168"/>
                <a:gd name="connsiteX24" fmla="*/ 181517 w 263160"/>
                <a:gd name="connsiteY24" fmla="*/ 199368 h 885168"/>
                <a:gd name="connsiteX25" fmla="*/ 99874 w 263160"/>
                <a:gd name="connsiteY25" fmla="*/ 117725 h 885168"/>
                <a:gd name="connsiteX26" fmla="*/ 50888 w 263160"/>
                <a:gd name="connsiteY26" fmla="*/ 85068 h 885168"/>
                <a:gd name="connsiteX27" fmla="*/ 116203 w 263160"/>
                <a:gd name="connsiteY27" fmla="*/ 150383 h 885168"/>
                <a:gd name="connsiteX28" fmla="*/ 148860 w 263160"/>
                <a:gd name="connsiteY28" fmla="*/ 248354 h 885168"/>
                <a:gd name="connsiteX29" fmla="*/ 165188 w 263160"/>
                <a:gd name="connsiteY29" fmla="*/ 297340 h 885168"/>
                <a:gd name="connsiteX30" fmla="*/ 181517 w 263160"/>
                <a:gd name="connsiteY30" fmla="*/ 411640 h 885168"/>
                <a:gd name="connsiteX31" fmla="*/ 197846 w 263160"/>
                <a:gd name="connsiteY31" fmla="*/ 558597 h 885168"/>
                <a:gd name="connsiteX32" fmla="*/ 246831 w 263160"/>
                <a:gd name="connsiteY32" fmla="*/ 672897 h 885168"/>
                <a:gd name="connsiteX33" fmla="*/ 246831 w 263160"/>
                <a:gd name="connsiteY33" fmla="*/ 885168 h 88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63160" h="885168">
                  <a:moveTo>
                    <a:pt x="34560" y="215697"/>
                  </a:moveTo>
                  <a:cubicBezTo>
                    <a:pt x="40003" y="144940"/>
                    <a:pt x="32215" y="71891"/>
                    <a:pt x="50888" y="3425"/>
                  </a:cubicBezTo>
                  <a:cubicBezTo>
                    <a:pt x="54939" y="-11428"/>
                    <a:pt x="71719" y="26227"/>
                    <a:pt x="83546" y="36083"/>
                  </a:cubicBezTo>
                  <a:cubicBezTo>
                    <a:pt x="104452" y="53505"/>
                    <a:pt x="124519" y="72898"/>
                    <a:pt x="148860" y="85068"/>
                  </a:cubicBezTo>
                  <a:cubicBezTo>
                    <a:pt x="179649" y="100463"/>
                    <a:pt x="281044" y="121526"/>
                    <a:pt x="246831" y="117725"/>
                  </a:cubicBezTo>
                  <a:lnTo>
                    <a:pt x="99874" y="101397"/>
                  </a:lnTo>
                  <a:cubicBezTo>
                    <a:pt x="88988" y="85068"/>
                    <a:pt x="86842" y="52411"/>
                    <a:pt x="67217" y="52411"/>
                  </a:cubicBezTo>
                  <a:cubicBezTo>
                    <a:pt x="47592" y="52411"/>
                    <a:pt x="42530" y="83464"/>
                    <a:pt x="34560" y="101397"/>
                  </a:cubicBezTo>
                  <a:cubicBezTo>
                    <a:pt x="20579" y="132854"/>
                    <a:pt x="-7554" y="232467"/>
                    <a:pt x="1903" y="199368"/>
                  </a:cubicBezTo>
                  <a:lnTo>
                    <a:pt x="34560" y="85068"/>
                  </a:lnTo>
                  <a:cubicBezTo>
                    <a:pt x="61774" y="90511"/>
                    <a:pt x="89278" y="94666"/>
                    <a:pt x="116203" y="101397"/>
                  </a:cubicBezTo>
                  <a:cubicBezTo>
                    <a:pt x="132901" y="105571"/>
                    <a:pt x="148639" y="112997"/>
                    <a:pt x="165188" y="117725"/>
                  </a:cubicBezTo>
                  <a:cubicBezTo>
                    <a:pt x="186766" y="123890"/>
                    <a:pt x="208731" y="128611"/>
                    <a:pt x="230503" y="134054"/>
                  </a:cubicBezTo>
                  <a:cubicBezTo>
                    <a:pt x="208731" y="117725"/>
                    <a:pt x="188817" y="98570"/>
                    <a:pt x="165188" y="85068"/>
                  </a:cubicBezTo>
                  <a:cubicBezTo>
                    <a:pt x="150244" y="76529"/>
                    <a:pt x="131598" y="76437"/>
                    <a:pt x="116203" y="68740"/>
                  </a:cubicBezTo>
                  <a:cubicBezTo>
                    <a:pt x="98650" y="59964"/>
                    <a:pt x="83546" y="46969"/>
                    <a:pt x="67217" y="36083"/>
                  </a:cubicBezTo>
                  <a:cubicBezTo>
                    <a:pt x="45446" y="41526"/>
                    <a:pt x="15368" y="34458"/>
                    <a:pt x="1903" y="52411"/>
                  </a:cubicBezTo>
                  <a:cubicBezTo>
                    <a:pt x="-9659" y="67827"/>
                    <a:pt x="47559" y="146579"/>
                    <a:pt x="50888" y="150383"/>
                  </a:cubicBezTo>
                  <a:cubicBezTo>
                    <a:pt x="183361" y="301780"/>
                    <a:pt x="89320" y="160007"/>
                    <a:pt x="181517" y="313668"/>
                  </a:cubicBezTo>
                  <a:cubicBezTo>
                    <a:pt x="186960" y="335440"/>
                    <a:pt x="190749" y="357693"/>
                    <a:pt x="197846" y="378983"/>
                  </a:cubicBezTo>
                  <a:cubicBezTo>
                    <a:pt x="207115" y="406789"/>
                    <a:pt x="225409" y="431761"/>
                    <a:pt x="230503" y="460625"/>
                  </a:cubicBezTo>
                  <a:cubicBezTo>
                    <a:pt x="241893" y="525168"/>
                    <a:pt x="240617" y="591323"/>
                    <a:pt x="246831" y="656568"/>
                  </a:cubicBezTo>
                  <a:cubicBezTo>
                    <a:pt x="251504" y="705633"/>
                    <a:pt x="257717" y="754539"/>
                    <a:pt x="263160" y="803525"/>
                  </a:cubicBezTo>
                  <a:cubicBezTo>
                    <a:pt x="257162" y="653569"/>
                    <a:pt x="266385" y="458809"/>
                    <a:pt x="230503" y="297340"/>
                  </a:cubicBezTo>
                  <a:cubicBezTo>
                    <a:pt x="221975" y="258965"/>
                    <a:pt x="207751" y="229350"/>
                    <a:pt x="181517" y="199368"/>
                  </a:cubicBezTo>
                  <a:cubicBezTo>
                    <a:pt x="156173" y="170404"/>
                    <a:pt x="131897" y="139074"/>
                    <a:pt x="99874" y="117725"/>
                  </a:cubicBezTo>
                  <a:cubicBezTo>
                    <a:pt x="83545" y="106839"/>
                    <a:pt x="42112" y="67515"/>
                    <a:pt x="50888" y="85068"/>
                  </a:cubicBezTo>
                  <a:cubicBezTo>
                    <a:pt x="64658" y="112607"/>
                    <a:pt x="116203" y="150383"/>
                    <a:pt x="116203" y="150383"/>
                  </a:cubicBezTo>
                  <a:lnTo>
                    <a:pt x="148860" y="248354"/>
                  </a:lnTo>
                  <a:lnTo>
                    <a:pt x="165188" y="297340"/>
                  </a:lnTo>
                  <a:cubicBezTo>
                    <a:pt x="170631" y="335440"/>
                    <a:pt x="176743" y="373450"/>
                    <a:pt x="181517" y="411640"/>
                  </a:cubicBezTo>
                  <a:cubicBezTo>
                    <a:pt x="187630" y="460547"/>
                    <a:pt x="186763" y="510572"/>
                    <a:pt x="197846" y="558597"/>
                  </a:cubicBezTo>
                  <a:cubicBezTo>
                    <a:pt x="208412" y="604383"/>
                    <a:pt x="243870" y="625513"/>
                    <a:pt x="246831" y="672897"/>
                  </a:cubicBezTo>
                  <a:cubicBezTo>
                    <a:pt x="251245" y="743516"/>
                    <a:pt x="246831" y="814411"/>
                    <a:pt x="246831" y="885168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114550" y="3617430"/>
            <a:ext cx="2432545" cy="1603877"/>
            <a:chOff x="2114550" y="3617430"/>
            <a:chExt cx="2432545" cy="1603877"/>
          </a:xfrm>
        </p:grpSpPr>
        <p:sp>
          <p:nvSpPr>
            <p:cNvPr id="19" name="TextBox 18"/>
            <p:cNvSpPr txBox="1"/>
            <p:nvPr/>
          </p:nvSpPr>
          <p:spPr>
            <a:xfrm>
              <a:off x="2114550" y="4267200"/>
              <a:ext cx="24325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0000"/>
                  </a:solidFill>
                  <a:latin typeface="Segoe Print" pitchFamily="2" charset="0"/>
                </a:rPr>
                <a:t>Energy</a:t>
              </a:r>
              <a:br>
                <a:rPr lang="en-US" sz="2800" dirty="0" smtClean="0">
                  <a:solidFill>
                    <a:srgbClr val="FF0000"/>
                  </a:solidFill>
                  <a:latin typeface="Segoe Print" pitchFamily="2" charset="0"/>
                </a:rPr>
              </a:br>
              <a:r>
                <a:rPr lang="en-US" sz="2800" dirty="0" smtClean="0">
                  <a:solidFill>
                    <a:srgbClr val="FF0000"/>
                  </a:solidFill>
                  <a:latin typeface="Segoe Print" pitchFamily="2" charset="0"/>
                </a:rPr>
                <a:t>Savvy.com</a:t>
              </a:r>
            </a:p>
          </p:txBody>
        </p:sp>
        <p:sp>
          <p:nvSpPr>
            <p:cNvPr id="20" name="Freeform 19"/>
            <p:cNvSpPr/>
            <p:nvPr/>
          </p:nvSpPr>
          <p:spPr>
            <a:xfrm>
              <a:off x="3379190" y="3617430"/>
              <a:ext cx="263453" cy="757226"/>
            </a:xfrm>
            <a:custGeom>
              <a:avLst/>
              <a:gdLst>
                <a:gd name="connsiteX0" fmla="*/ 33069 w 263453"/>
                <a:gd name="connsiteY0" fmla="*/ 753184 h 757226"/>
                <a:gd name="connsiteX1" fmla="*/ 49398 w 263453"/>
                <a:gd name="connsiteY1" fmla="*/ 361298 h 757226"/>
                <a:gd name="connsiteX2" fmla="*/ 82055 w 263453"/>
                <a:gd name="connsiteY2" fmla="*/ 263327 h 757226"/>
                <a:gd name="connsiteX3" fmla="*/ 114712 w 263453"/>
                <a:gd name="connsiteY3" fmla="*/ 149027 h 757226"/>
                <a:gd name="connsiteX4" fmla="*/ 163698 w 263453"/>
                <a:gd name="connsiteY4" fmla="*/ 83712 h 757226"/>
                <a:gd name="connsiteX5" fmla="*/ 180026 w 263453"/>
                <a:gd name="connsiteY5" fmla="*/ 34727 h 757226"/>
                <a:gd name="connsiteX6" fmla="*/ 212684 w 263453"/>
                <a:gd name="connsiteY6" fmla="*/ 2070 h 757226"/>
                <a:gd name="connsiteX7" fmla="*/ 114712 w 263453"/>
                <a:gd name="connsiteY7" fmla="*/ 34727 h 757226"/>
                <a:gd name="connsiteX8" fmla="*/ 245341 w 263453"/>
                <a:gd name="connsiteY8" fmla="*/ 116370 h 757226"/>
                <a:gd name="connsiteX9" fmla="*/ 261669 w 263453"/>
                <a:gd name="connsiteY9" fmla="*/ 165355 h 757226"/>
                <a:gd name="connsiteX10" fmla="*/ 245341 w 263453"/>
                <a:gd name="connsiteY10" fmla="*/ 67384 h 757226"/>
                <a:gd name="connsiteX11" fmla="*/ 196355 w 263453"/>
                <a:gd name="connsiteY11" fmla="*/ 34727 h 757226"/>
                <a:gd name="connsiteX12" fmla="*/ 82055 w 263453"/>
                <a:gd name="connsiteY12" fmla="*/ 51055 h 757226"/>
                <a:gd name="connsiteX13" fmla="*/ 114712 w 263453"/>
                <a:gd name="connsiteY13" fmla="*/ 2070 h 757226"/>
                <a:gd name="connsiteX14" fmla="*/ 229012 w 263453"/>
                <a:gd name="connsiteY14" fmla="*/ 18398 h 757226"/>
                <a:gd name="connsiteX15" fmla="*/ 261669 w 263453"/>
                <a:gd name="connsiteY15" fmla="*/ 116370 h 757226"/>
                <a:gd name="connsiteX16" fmla="*/ 245341 w 263453"/>
                <a:gd name="connsiteY16" fmla="*/ 67384 h 757226"/>
                <a:gd name="connsiteX17" fmla="*/ 196355 w 263453"/>
                <a:gd name="connsiteY17" fmla="*/ 34727 h 757226"/>
                <a:gd name="connsiteX18" fmla="*/ 49398 w 263453"/>
                <a:gd name="connsiteY18" fmla="*/ 51055 h 757226"/>
                <a:gd name="connsiteX19" fmla="*/ 98384 w 263453"/>
                <a:gd name="connsiteY19" fmla="*/ 67384 h 757226"/>
                <a:gd name="connsiteX20" fmla="*/ 147369 w 263453"/>
                <a:gd name="connsiteY20" fmla="*/ 34727 h 757226"/>
                <a:gd name="connsiteX21" fmla="*/ 196355 w 263453"/>
                <a:gd name="connsiteY21" fmla="*/ 18398 h 757226"/>
                <a:gd name="connsiteX22" fmla="*/ 180026 w 263453"/>
                <a:gd name="connsiteY22" fmla="*/ 83712 h 757226"/>
                <a:gd name="connsiteX23" fmla="*/ 114712 w 263453"/>
                <a:gd name="connsiteY23" fmla="*/ 198012 h 757226"/>
                <a:gd name="connsiteX24" fmla="*/ 82055 w 263453"/>
                <a:gd name="connsiteY24" fmla="*/ 295984 h 757226"/>
                <a:gd name="connsiteX25" fmla="*/ 49398 w 263453"/>
                <a:gd name="connsiteY25" fmla="*/ 344970 h 757226"/>
                <a:gd name="connsiteX26" fmla="*/ 16741 w 263453"/>
                <a:gd name="connsiteY26" fmla="*/ 442941 h 757226"/>
                <a:gd name="connsiteX27" fmla="*/ 33069 w 263453"/>
                <a:gd name="connsiteY27" fmla="*/ 491927 h 757226"/>
                <a:gd name="connsiteX28" fmla="*/ 49398 w 263453"/>
                <a:gd name="connsiteY28" fmla="*/ 393955 h 757226"/>
                <a:gd name="connsiteX29" fmla="*/ 98384 w 263453"/>
                <a:gd name="connsiteY29" fmla="*/ 214341 h 757226"/>
                <a:gd name="connsiteX30" fmla="*/ 131041 w 263453"/>
                <a:gd name="connsiteY30" fmla="*/ 165355 h 757226"/>
                <a:gd name="connsiteX31" fmla="*/ 180026 w 263453"/>
                <a:gd name="connsiteY31" fmla="*/ 132698 h 757226"/>
                <a:gd name="connsiteX32" fmla="*/ 163698 w 263453"/>
                <a:gd name="connsiteY32" fmla="*/ 181684 h 757226"/>
                <a:gd name="connsiteX33" fmla="*/ 98384 w 263453"/>
                <a:gd name="connsiteY33" fmla="*/ 295984 h 757226"/>
                <a:gd name="connsiteX34" fmla="*/ 82055 w 263453"/>
                <a:gd name="connsiteY34" fmla="*/ 344970 h 757226"/>
                <a:gd name="connsiteX35" fmla="*/ 49398 w 263453"/>
                <a:gd name="connsiteY35" fmla="*/ 393955 h 757226"/>
                <a:gd name="connsiteX36" fmla="*/ 16741 w 263453"/>
                <a:gd name="connsiteY36" fmla="*/ 508255 h 757226"/>
                <a:gd name="connsiteX37" fmla="*/ 412 w 263453"/>
                <a:gd name="connsiteY37" fmla="*/ 557241 h 757226"/>
                <a:gd name="connsiteX38" fmla="*/ 33069 w 263453"/>
                <a:gd name="connsiteY38" fmla="*/ 753184 h 75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63453" h="757226">
                  <a:moveTo>
                    <a:pt x="33069" y="753184"/>
                  </a:moveTo>
                  <a:cubicBezTo>
                    <a:pt x="41233" y="720527"/>
                    <a:pt x="36389" y="491391"/>
                    <a:pt x="49398" y="361298"/>
                  </a:cubicBezTo>
                  <a:cubicBezTo>
                    <a:pt x="52823" y="327045"/>
                    <a:pt x="73706" y="296723"/>
                    <a:pt x="82055" y="263327"/>
                  </a:cubicBezTo>
                  <a:cubicBezTo>
                    <a:pt x="85589" y="249191"/>
                    <a:pt x="104302" y="167245"/>
                    <a:pt x="114712" y="149027"/>
                  </a:cubicBezTo>
                  <a:cubicBezTo>
                    <a:pt x="128214" y="125398"/>
                    <a:pt x="147369" y="105484"/>
                    <a:pt x="163698" y="83712"/>
                  </a:cubicBezTo>
                  <a:cubicBezTo>
                    <a:pt x="169141" y="67384"/>
                    <a:pt x="171171" y="49486"/>
                    <a:pt x="180026" y="34727"/>
                  </a:cubicBezTo>
                  <a:cubicBezTo>
                    <a:pt x="187947" y="21526"/>
                    <a:pt x="228079" y="2070"/>
                    <a:pt x="212684" y="2070"/>
                  </a:cubicBezTo>
                  <a:cubicBezTo>
                    <a:pt x="178260" y="2070"/>
                    <a:pt x="114712" y="34727"/>
                    <a:pt x="114712" y="34727"/>
                  </a:cubicBezTo>
                  <a:cubicBezTo>
                    <a:pt x="231302" y="73590"/>
                    <a:pt x="193589" y="38742"/>
                    <a:pt x="245341" y="116370"/>
                  </a:cubicBezTo>
                  <a:cubicBezTo>
                    <a:pt x="250784" y="132698"/>
                    <a:pt x="261669" y="182567"/>
                    <a:pt x="261669" y="165355"/>
                  </a:cubicBezTo>
                  <a:cubicBezTo>
                    <a:pt x="261669" y="132248"/>
                    <a:pt x="260147" y="96996"/>
                    <a:pt x="245341" y="67384"/>
                  </a:cubicBezTo>
                  <a:cubicBezTo>
                    <a:pt x="236565" y="49831"/>
                    <a:pt x="212684" y="45613"/>
                    <a:pt x="196355" y="34727"/>
                  </a:cubicBezTo>
                  <a:cubicBezTo>
                    <a:pt x="158255" y="40170"/>
                    <a:pt x="117789" y="65349"/>
                    <a:pt x="82055" y="51055"/>
                  </a:cubicBezTo>
                  <a:cubicBezTo>
                    <a:pt x="63834" y="43767"/>
                    <a:pt x="95555" y="6327"/>
                    <a:pt x="114712" y="2070"/>
                  </a:cubicBezTo>
                  <a:cubicBezTo>
                    <a:pt x="152282" y="-6279"/>
                    <a:pt x="190912" y="12955"/>
                    <a:pt x="229012" y="18398"/>
                  </a:cubicBezTo>
                  <a:lnTo>
                    <a:pt x="261669" y="116370"/>
                  </a:lnTo>
                  <a:cubicBezTo>
                    <a:pt x="267112" y="132699"/>
                    <a:pt x="259662" y="76931"/>
                    <a:pt x="245341" y="67384"/>
                  </a:cubicBezTo>
                  <a:lnTo>
                    <a:pt x="196355" y="34727"/>
                  </a:lnTo>
                  <a:cubicBezTo>
                    <a:pt x="147369" y="40170"/>
                    <a:pt x="96156" y="35469"/>
                    <a:pt x="49398" y="51055"/>
                  </a:cubicBezTo>
                  <a:cubicBezTo>
                    <a:pt x="33069" y="56498"/>
                    <a:pt x="81406" y="70214"/>
                    <a:pt x="98384" y="67384"/>
                  </a:cubicBezTo>
                  <a:cubicBezTo>
                    <a:pt x="117741" y="64158"/>
                    <a:pt x="129817" y="43503"/>
                    <a:pt x="147369" y="34727"/>
                  </a:cubicBezTo>
                  <a:cubicBezTo>
                    <a:pt x="162764" y="27030"/>
                    <a:pt x="180026" y="23841"/>
                    <a:pt x="196355" y="18398"/>
                  </a:cubicBezTo>
                  <a:cubicBezTo>
                    <a:pt x="190912" y="40169"/>
                    <a:pt x="187906" y="62699"/>
                    <a:pt x="180026" y="83712"/>
                  </a:cubicBezTo>
                  <a:cubicBezTo>
                    <a:pt x="162267" y="131068"/>
                    <a:pt x="141785" y="157404"/>
                    <a:pt x="114712" y="198012"/>
                  </a:cubicBezTo>
                  <a:cubicBezTo>
                    <a:pt x="103826" y="230669"/>
                    <a:pt x="101150" y="267342"/>
                    <a:pt x="82055" y="295984"/>
                  </a:cubicBezTo>
                  <a:cubicBezTo>
                    <a:pt x="71169" y="312313"/>
                    <a:pt x="57368" y="327037"/>
                    <a:pt x="49398" y="344970"/>
                  </a:cubicBezTo>
                  <a:cubicBezTo>
                    <a:pt x="35417" y="376427"/>
                    <a:pt x="16741" y="442941"/>
                    <a:pt x="16741" y="442941"/>
                  </a:cubicBezTo>
                  <a:cubicBezTo>
                    <a:pt x="22184" y="459270"/>
                    <a:pt x="23522" y="506248"/>
                    <a:pt x="33069" y="491927"/>
                  </a:cubicBezTo>
                  <a:cubicBezTo>
                    <a:pt x="51434" y="464380"/>
                    <a:pt x="43476" y="426529"/>
                    <a:pt x="49398" y="393955"/>
                  </a:cubicBezTo>
                  <a:cubicBezTo>
                    <a:pt x="57067" y="351777"/>
                    <a:pt x="76063" y="247822"/>
                    <a:pt x="98384" y="214341"/>
                  </a:cubicBezTo>
                  <a:cubicBezTo>
                    <a:pt x="109270" y="198012"/>
                    <a:pt x="117164" y="179232"/>
                    <a:pt x="131041" y="165355"/>
                  </a:cubicBezTo>
                  <a:cubicBezTo>
                    <a:pt x="144917" y="151478"/>
                    <a:pt x="163698" y="143584"/>
                    <a:pt x="180026" y="132698"/>
                  </a:cubicBezTo>
                  <a:cubicBezTo>
                    <a:pt x="174583" y="149027"/>
                    <a:pt x="171395" y="166289"/>
                    <a:pt x="163698" y="181684"/>
                  </a:cubicBezTo>
                  <a:cubicBezTo>
                    <a:pt x="81695" y="345694"/>
                    <a:pt x="184276" y="95570"/>
                    <a:pt x="98384" y="295984"/>
                  </a:cubicBezTo>
                  <a:cubicBezTo>
                    <a:pt x="91604" y="311804"/>
                    <a:pt x="89752" y="329575"/>
                    <a:pt x="82055" y="344970"/>
                  </a:cubicBezTo>
                  <a:cubicBezTo>
                    <a:pt x="73279" y="362522"/>
                    <a:pt x="58174" y="376403"/>
                    <a:pt x="49398" y="393955"/>
                  </a:cubicBezTo>
                  <a:cubicBezTo>
                    <a:pt x="36346" y="420059"/>
                    <a:pt x="23718" y="483835"/>
                    <a:pt x="16741" y="508255"/>
                  </a:cubicBezTo>
                  <a:cubicBezTo>
                    <a:pt x="12013" y="524805"/>
                    <a:pt x="1732" y="540080"/>
                    <a:pt x="412" y="557241"/>
                  </a:cubicBezTo>
                  <a:cubicBezTo>
                    <a:pt x="-3763" y="611509"/>
                    <a:pt x="24905" y="785841"/>
                    <a:pt x="33069" y="753184"/>
                  </a:cubicBezTo>
                  <a:close/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850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32" b="89978" l="1946" r="98378">
                        <a14:foregroundMark x1="82919" y1="63029" x2="89730" y2="63474"/>
                        <a14:foregroundMark x1="4324" y1="82183" x2="92757" y2="83296"/>
                      </a14:backgroundRemoval>
                    </a14:imgEffect>
                  </a14:imgLayer>
                </a14:imgProps>
              </a:ext>
            </a:extLst>
          </a:blip>
          <a:srcRect b="27315"/>
          <a:stretch/>
        </p:blipFill>
        <p:spPr bwMode="auto">
          <a:xfrm>
            <a:off x="333481" y="1276350"/>
            <a:ext cx="8477038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781300" y="540603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Segoe UI Light" pitchFamily="34" charset="0"/>
              </a:rPr>
              <a:t>data update frequency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Segoe UI Light" pitchFamily="34" charset="0"/>
              </a:rPr>
              <a:t>cost to implement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33481" y="654903"/>
            <a:ext cx="8505719" cy="590550"/>
            <a:chOff x="333481" y="495300"/>
            <a:chExt cx="8505719" cy="590550"/>
          </a:xfrm>
        </p:grpSpPr>
        <p:sp>
          <p:nvSpPr>
            <p:cNvPr id="6" name="TextBox 5"/>
            <p:cNvSpPr txBox="1"/>
            <p:nvPr/>
          </p:nvSpPr>
          <p:spPr>
            <a:xfrm>
              <a:off x="333481" y="501075"/>
              <a:ext cx="1066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Segoe UI Semibold" pitchFamily="34" charset="0"/>
                </a:rPr>
                <a:t>low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772400" y="495300"/>
              <a:ext cx="1066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Segoe UI Semibold" pitchFamily="34" charset="0"/>
                </a:rPr>
                <a:t>high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581150" y="815548"/>
              <a:ext cx="586740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8928219"/>
              </p:ext>
            </p:extLst>
          </p:nvPr>
        </p:nvGraphicFramePr>
        <p:xfrm>
          <a:off x="1219201" y="4267200"/>
          <a:ext cx="74676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1872342" y="4267200"/>
            <a:ext cx="6852356" cy="2286000"/>
            <a:chOff x="1872342" y="4267200"/>
            <a:chExt cx="6852356" cy="2286000"/>
          </a:xfrm>
        </p:grpSpPr>
        <p:sp>
          <p:nvSpPr>
            <p:cNvPr id="19" name="Rectangle 18"/>
            <p:cNvSpPr/>
            <p:nvPr/>
          </p:nvSpPr>
          <p:spPr>
            <a:xfrm>
              <a:off x="1872342" y="4267200"/>
              <a:ext cx="1295400" cy="228600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72342" y="43434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Segoe Condensed" pitchFamily="34" charset="0"/>
                </a:rPr>
                <a:t>T</a:t>
              </a:r>
              <a:r>
                <a:rPr lang="en-US" dirty="0" smtClean="0">
                  <a:solidFill>
                    <a:schemeClr val="bg1"/>
                  </a:solidFill>
                  <a:latin typeface="Segoe Condensed" pitchFamily="34" charset="0"/>
                </a:rPr>
                <a:t>ype2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163312" y="4267200"/>
              <a:ext cx="537830" cy="228600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786742" y="43434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Segoe Condensed" pitchFamily="34" charset="0"/>
                </a:rPr>
                <a:t>Type3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701142" y="4267200"/>
              <a:ext cx="1066800" cy="2286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01142" y="435226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Segoe Condensed" pitchFamily="34" charset="0"/>
                </a:rPr>
                <a:t>Type4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767941" y="4267200"/>
              <a:ext cx="2876107" cy="2286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67941" y="4339855"/>
              <a:ext cx="28761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Segoe Condensed" pitchFamily="34" charset="0"/>
                </a:rPr>
                <a:t>Type5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644048" y="4267200"/>
              <a:ext cx="1010094" cy="2286000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57898" y="4345539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Segoe Condensed" pitchFamily="34" charset="0"/>
                </a:rPr>
                <a:t>Type6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4767941" y="4267200"/>
            <a:ext cx="3886201" cy="2286000"/>
          </a:xfrm>
          <a:prstGeom prst="roundRect">
            <a:avLst>
              <a:gd name="adj" fmla="val 0"/>
            </a:avLst>
          </a:prstGeom>
          <a:solidFill>
            <a:srgbClr val="FF0000">
              <a:alpha val="20000"/>
            </a:srgbClr>
          </a:solidFill>
          <a:ln w="793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4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Talk about feedback intervention</a:t>
            </a:r>
          </a:p>
          <a:p>
            <a:r>
              <a:rPr lang="en-US" smtClean="0"/>
              <a:t>Talk about energy savings from feedback studies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2" descr="http://s3images.coroflot.com/user_files/individual_files/original_218188_9QGN8vri4YpNaYOFUYPMuHZDf.jpg"/>
          <p:cNvPicPr>
            <a:picLocks noChangeAspect="1" noChangeArrowheads="1"/>
          </p:cNvPicPr>
          <p:nvPr/>
        </p:nvPicPr>
        <p:blipFill rotWithShape="1">
          <a:blip r:embed="rId3"/>
          <a:srcRect l="7409" t="14088"/>
          <a:stretch/>
        </p:blipFill>
        <p:spPr bwMode="auto">
          <a:xfrm>
            <a:off x="551792" y="1024758"/>
            <a:ext cx="8801259" cy="5768493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18396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47700" y="1371600"/>
            <a:ext cx="784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Segoe UI Semibold" pitchFamily="34" charset="0"/>
              </a:rPr>
              <a:t>More </a:t>
            </a:r>
            <a:r>
              <a:rPr lang="en-US" sz="5400" dirty="0" smtClean="0">
                <a:latin typeface="Segoe UI Light" pitchFamily="34" charset="0"/>
              </a:rPr>
              <a:t>information</a:t>
            </a:r>
            <a:r>
              <a:rPr lang="en-US" sz="5400" dirty="0" smtClean="0">
                <a:latin typeface="Segoe UI Semibold" pitchFamily="34" charset="0"/>
              </a:rPr>
              <a:t> != More </a:t>
            </a:r>
            <a:r>
              <a:rPr lang="en-US" sz="5400" dirty="0" smtClean="0">
                <a:latin typeface="Segoe UI Light" pitchFamily="34" charset="0"/>
              </a:rPr>
              <a:t>Behavior Change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6381690"/>
            <a:ext cx="906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Segoe UI Light" pitchFamily="34" charset="0"/>
              </a:rPr>
              <a:t>Darby, 2000; </a:t>
            </a:r>
            <a:r>
              <a:rPr lang="en-US" sz="2000" i="1" dirty="0" err="1" smtClean="0">
                <a:latin typeface="Segoe UI Light" pitchFamily="34" charset="0"/>
              </a:rPr>
              <a:t>Abrahamse</a:t>
            </a:r>
            <a:r>
              <a:rPr lang="en-US" sz="2000" i="1" dirty="0" smtClean="0">
                <a:latin typeface="Segoe UI Light" pitchFamily="34" charset="0"/>
              </a:rPr>
              <a:t>, 2005; Fischer, 2008; EPRI 2009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7700" y="3487222"/>
            <a:ext cx="784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Segoe UI Semibold" pitchFamily="34" charset="0"/>
              </a:rPr>
              <a:t>Data </a:t>
            </a:r>
            <a:r>
              <a:rPr lang="en-US" sz="5400" dirty="0" smtClean="0">
                <a:latin typeface="Segoe UI Light" pitchFamily="34" charset="0"/>
              </a:rPr>
              <a:t>Presentation</a:t>
            </a:r>
            <a:r>
              <a:rPr lang="en-US" sz="5400" dirty="0" smtClean="0">
                <a:latin typeface="Segoe UI Semibold" pitchFamily="34" charset="0"/>
              </a:rPr>
              <a:t> &gt; </a:t>
            </a:r>
            <a:br>
              <a:rPr lang="en-US" sz="5400" dirty="0" smtClean="0">
                <a:latin typeface="Segoe UI Semibold" pitchFamily="34" charset="0"/>
              </a:rPr>
            </a:br>
            <a:r>
              <a:rPr lang="en-US" sz="5400" dirty="0" smtClean="0">
                <a:latin typeface="Segoe UI Semibold" pitchFamily="34" charset="0"/>
              </a:rPr>
              <a:t>Data </a:t>
            </a:r>
            <a:r>
              <a:rPr lang="en-US" sz="5400" dirty="0" smtClean="0">
                <a:latin typeface="Segoe UI Light" pitchFamily="34" charset="0"/>
              </a:rPr>
              <a:t>Update Frequency</a:t>
            </a:r>
          </a:p>
        </p:txBody>
      </p:sp>
    </p:spTree>
    <p:extLst>
      <p:ext uri="{BB962C8B-B14F-4D97-AF65-F5344CB8AC3E}">
        <p14:creationId xmlns:p14="http://schemas.microsoft.com/office/powerpoint/2010/main" val="309898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research\talks\BECC2010-HistoryAndFutureOfEcoFeedback\spicy-red-pepper-tomato-so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344399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62200" y="1003167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Segoe UI Semibold" pitchFamily="34" charset="0"/>
              </a:rPr>
              <a:t>Feedback du jour </a:t>
            </a:r>
            <a:br>
              <a:rPr lang="en-US" sz="4000" dirty="0" smtClean="0">
                <a:solidFill>
                  <a:schemeClr val="bg1"/>
                </a:solidFill>
                <a:latin typeface="Segoe UI Semibold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Segoe UI Light" pitchFamily="34" charset="0"/>
              </a:rPr>
              <a:t>line graphs</a:t>
            </a:r>
          </a:p>
        </p:txBody>
      </p:sp>
    </p:spTree>
    <p:extLst>
      <p:ext uri="{BB962C8B-B14F-4D97-AF65-F5344CB8AC3E}">
        <p14:creationId xmlns:p14="http://schemas.microsoft.com/office/powerpoint/2010/main" val="87722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07"/>
          <a:stretch/>
        </p:blipFill>
        <p:spPr bwMode="auto">
          <a:xfrm>
            <a:off x="1295400" y="1664084"/>
            <a:ext cx="7315200" cy="420331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457200" y="165536"/>
            <a:ext cx="82296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TED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Segoe UI Light" pitchFamily="34" charset="0"/>
              </a:rPr>
              <a:t>The Energy Detective</a:t>
            </a:r>
            <a:endParaRPr lang="en-US" dirty="0">
              <a:solidFill>
                <a:schemeClr val="bg1">
                  <a:lumMod val="95000"/>
                </a:schemeClr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89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research\talks\BECC2010-HistoryAndFutureOfEcoFeedback\August-2009-8-blog-photos-185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296400" cy="70104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6089" y="843677"/>
            <a:ext cx="76962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Segoe UI Semibold" pitchFamily="34" charset="0"/>
              </a:rPr>
              <a:t>Feedback </a:t>
            </a:r>
            <a:r>
              <a:rPr lang="en-US" sz="6600" dirty="0" smtClean="0">
                <a:solidFill>
                  <a:schemeClr val="bg1"/>
                </a:solidFill>
                <a:latin typeface="Segoe UI Light" pitchFamily="34" charset="0"/>
              </a:rPr>
              <a:t>is about empowering people with information to positively inform and change behavior</a:t>
            </a:r>
          </a:p>
        </p:txBody>
      </p:sp>
    </p:spTree>
    <p:extLst>
      <p:ext uri="{BB962C8B-B14F-4D97-AF65-F5344CB8AC3E}">
        <p14:creationId xmlns:p14="http://schemas.microsoft.com/office/powerpoint/2010/main" val="198079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research\talks\BECC2010-HistoryAndFutureOfEcoFeedback\GraphsInEnergyDisplays\Google_PowerMeter_1028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"/>
          <a:stretch/>
        </p:blipFill>
        <p:spPr bwMode="auto">
          <a:xfrm>
            <a:off x="1143000" y="1716116"/>
            <a:ext cx="7977231" cy="407508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65536"/>
            <a:ext cx="8229600" cy="8382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G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oogle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latin typeface="Segoe UI Light" pitchFamily="34" charset="0"/>
              </a:rPr>
              <a:t>PowerMeter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48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research\talks\BECC2010-HistoryAndFutureOfEcoFeedback\GraphsInEnergyDisplays\software_showcase_yellow_strom_01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062163"/>
            <a:ext cx="5715000" cy="273367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457200" y="165536"/>
            <a:ext cx="8229600" cy="8382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Yello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Segoe UI Light" pitchFamily="34" charset="0"/>
              </a:rPr>
              <a:t>Strom</a:t>
            </a:r>
            <a:endParaRPr lang="en-US" dirty="0">
              <a:solidFill>
                <a:schemeClr val="bg1">
                  <a:lumMod val="95000"/>
                </a:schemeClr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37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research\talks\BECC2010-HistoryAndFutureOfEcoFeedback\GraphsInEnergyDisplays\holm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44625"/>
            <a:ext cx="5211763" cy="396875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457200" y="165536"/>
            <a:ext cx="8229600" cy="8382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Wattson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Segoe UI Light" pitchFamily="34" charset="0"/>
              </a:rPr>
              <a:t>Holmes</a:t>
            </a:r>
            <a:endParaRPr lang="en-US" dirty="0">
              <a:solidFill>
                <a:schemeClr val="bg1">
                  <a:lumMod val="95000"/>
                </a:schemeClr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96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research\talks\BECC2010-HistoryAndFutureOfEcoFeedback\GraphsInEnergyDisplays\LucidDesign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5" t="19634" r="36236" b="52069"/>
          <a:stretch/>
        </p:blipFill>
        <p:spPr bwMode="auto">
          <a:xfrm>
            <a:off x="725214" y="1703990"/>
            <a:ext cx="7693573" cy="345002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457200" y="165536"/>
            <a:ext cx="82296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Lucid Design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Segoe UI Light" pitchFamily="34" charset="0"/>
              </a:rPr>
              <a:t>Group</a:t>
            </a:r>
            <a:endParaRPr lang="en-US" dirty="0">
              <a:solidFill>
                <a:schemeClr val="bg1">
                  <a:lumMod val="95000"/>
                </a:schemeClr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37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69061" y="1474498"/>
            <a:ext cx="5805878" cy="4316702"/>
            <a:chOff x="709448" y="205795"/>
            <a:chExt cx="7614745" cy="5661605"/>
          </a:xfrm>
          <a:effectLst>
            <a:reflection blurRad="6350" stA="52000" endA="300" endPos="35000" dir="5400000" sy="-100000" algn="bl" rotWithShape="0"/>
          </a:effectLst>
          <a:scene3d>
            <a:camera prst="perspectiveRight"/>
            <a:lightRig rig="threePt" dir="t"/>
          </a:scene3d>
        </p:grpSpPr>
        <p:pic>
          <p:nvPicPr>
            <p:cNvPr id="10242" name="Picture 2" descr="C:\research\talks\BECC2010-HistoryAndFutureOfEcoFeedback\GraphsInEnergyDisplays\MicrosoftHohmElectricityUsage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0" t="8383" r="24882" b="35286"/>
            <a:stretch/>
          </p:blipFill>
          <p:spPr bwMode="auto">
            <a:xfrm>
              <a:off x="709448" y="205795"/>
              <a:ext cx="7614745" cy="5661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5" name="Picture 3" descr="C:\research\talks\BECC2010-HistoryAndFutureOfEcoFeedback\GraphsInEnergyDisplays\hohm-20100727-600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71"/>
            <a:stretch/>
          </p:blipFill>
          <p:spPr bwMode="auto">
            <a:xfrm>
              <a:off x="1316421" y="2349062"/>
              <a:ext cx="6512443" cy="3518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itle 8"/>
          <p:cNvSpPr>
            <a:spLocks noGrp="1"/>
          </p:cNvSpPr>
          <p:nvPr>
            <p:ph type="title"/>
          </p:nvPr>
        </p:nvSpPr>
        <p:spPr>
          <a:xfrm>
            <a:off x="457200" y="165536"/>
            <a:ext cx="82296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Microsoft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latin typeface="Segoe UI Light" pitchFamily="34" charset="0"/>
              </a:rPr>
              <a:t>Hohm</a:t>
            </a:r>
            <a:endParaRPr lang="en-US" dirty="0">
              <a:solidFill>
                <a:schemeClr val="bg1">
                  <a:lumMod val="95000"/>
                </a:schemeClr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4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research\talks\BECC2010-HistoryAndFutureOfEcoFeedback\98221783_2386bd4df5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2"/>
          <a:stretch/>
        </p:blipFill>
        <p:spPr bwMode="auto">
          <a:xfrm>
            <a:off x="-3581400" y="-647700"/>
            <a:ext cx="13919200" cy="750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42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research\talks\BECC2010-HistoryAndFutureOfEcoFeedback\98221783_2386bd4df5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2"/>
          <a:stretch/>
        </p:blipFill>
        <p:spPr bwMode="auto">
          <a:xfrm>
            <a:off x="-3581400" y="-647700"/>
            <a:ext cx="13919200" cy="750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296400" cy="70104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62100" y="2136339"/>
            <a:ext cx="601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Segoe UI Light" pitchFamily="34" charset="0"/>
              </a:rPr>
              <a:t>High</a:t>
            </a:r>
            <a:r>
              <a:rPr lang="en-US" sz="5400" dirty="0" smtClean="0">
                <a:solidFill>
                  <a:schemeClr val="bg1"/>
                </a:solidFill>
                <a:latin typeface="Segoe UI Semibold" pitchFamily="34" charset="0"/>
              </a:rPr>
              <a:t> cognitive burden </a:t>
            </a:r>
            <a:r>
              <a:rPr lang="en-US" sz="5400" dirty="0" smtClean="0">
                <a:solidFill>
                  <a:schemeClr val="bg1"/>
                </a:solidFill>
                <a:latin typeface="Segoe UI Light" pitchFamily="34" charset="0"/>
              </a:rPr>
              <a:t>on person. Why? </a:t>
            </a:r>
          </a:p>
        </p:txBody>
      </p:sp>
    </p:spTree>
    <p:extLst>
      <p:ext uri="{BB962C8B-B14F-4D97-AF65-F5344CB8AC3E}">
        <p14:creationId xmlns:p14="http://schemas.microsoft.com/office/powerpoint/2010/main" val="22796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research\talks\BECC2010-HistoryAndFutureOfEcoFeedback\2283676770_55e4f51635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399" y="-76200"/>
            <a:ext cx="13492180" cy="1011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533399" y="-76200"/>
            <a:ext cx="13492180" cy="10118558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2950" y="1720840"/>
            <a:ext cx="7658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Segoe UI Light" pitchFamily="34" charset="0"/>
              </a:rPr>
              <a:t>How much </a:t>
            </a:r>
            <a:r>
              <a:rPr lang="en-US" sz="5400" dirty="0" smtClean="0">
                <a:solidFill>
                  <a:schemeClr val="bg1"/>
                </a:solidFill>
                <a:latin typeface="Segoe UI Semibold" pitchFamily="34" charset="0"/>
              </a:rPr>
              <a:t>time</a:t>
            </a:r>
            <a:r>
              <a:rPr lang="en-US" sz="54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5400" dirty="0" smtClean="0">
                <a:solidFill>
                  <a:schemeClr val="bg1"/>
                </a:solidFill>
                <a:latin typeface="Segoe UI Semibold" pitchFamily="34" charset="0"/>
              </a:rPr>
              <a:t>per day </a:t>
            </a:r>
            <a:r>
              <a:rPr lang="en-US" sz="5400" dirty="0" smtClean="0">
                <a:solidFill>
                  <a:schemeClr val="bg1"/>
                </a:solidFill>
                <a:latin typeface="Segoe UI Light" pitchFamily="34" charset="0"/>
              </a:rPr>
              <a:t>do we expect people will spend exploring their consumption behaviors?</a:t>
            </a:r>
          </a:p>
        </p:txBody>
      </p:sp>
    </p:spTree>
    <p:extLst>
      <p:ext uri="{BB962C8B-B14F-4D97-AF65-F5344CB8AC3E}">
        <p14:creationId xmlns:p14="http://schemas.microsoft.com/office/powerpoint/2010/main" val="259082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research\talks\BECC2010-HistoryAndFutureOfEcoFeedback\2283676770_55e4f51635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399" y="-76200"/>
            <a:ext cx="13492180" cy="1011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533399" y="-76200"/>
            <a:ext cx="13492180" cy="10118558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2950" y="1720840"/>
            <a:ext cx="7658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Segoe UI Light" pitchFamily="34" charset="0"/>
              </a:rPr>
              <a:t>How much </a:t>
            </a:r>
            <a:r>
              <a:rPr lang="en-US" sz="5400" dirty="0" smtClean="0">
                <a:solidFill>
                  <a:schemeClr val="bg1"/>
                </a:solidFill>
                <a:latin typeface="Segoe UI Semibold" pitchFamily="34" charset="0"/>
              </a:rPr>
              <a:t>time</a:t>
            </a:r>
            <a:r>
              <a:rPr lang="en-US" sz="54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5400" dirty="0" smtClean="0">
                <a:solidFill>
                  <a:schemeClr val="bg1"/>
                </a:solidFill>
                <a:latin typeface="Segoe UI Semibold" pitchFamily="34" charset="0"/>
              </a:rPr>
              <a:t>per day </a:t>
            </a:r>
            <a:r>
              <a:rPr lang="en-US" sz="5400" dirty="0" smtClean="0">
                <a:solidFill>
                  <a:schemeClr val="bg1"/>
                </a:solidFill>
                <a:latin typeface="Segoe UI Light" pitchFamily="34" charset="0"/>
              </a:rPr>
              <a:t>do people spend exploring their finances?</a:t>
            </a:r>
          </a:p>
        </p:txBody>
      </p:sp>
    </p:spTree>
    <p:extLst>
      <p:ext uri="{BB962C8B-B14F-4D97-AF65-F5344CB8AC3E}">
        <p14:creationId xmlns:p14="http://schemas.microsoft.com/office/powerpoint/2010/main" val="103035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research\talks\BECC2010-HistoryAndFutureOfEcoFeedback\millionaire-next-do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2667000" cy="420874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0" y="1219200"/>
            <a:ext cx="556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Segoe UI Semibold" pitchFamily="34" charset="0"/>
              </a:rPr>
              <a:t>financially prudent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Segoe UI Light" pitchFamily="34" charset="0"/>
              </a:rPr>
              <a:t>8.4 </a:t>
            </a:r>
            <a:r>
              <a:rPr lang="en-US" sz="3200" dirty="0" err="1" smtClean="0">
                <a:solidFill>
                  <a:schemeClr val="bg1"/>
                </a:solidFill>
                <a:latin typeface="Segoe UI Light" pitchFamily="34" charset="0"/>
              </a:rPr>
              <a:t>hrs</a:t>
            </a:r>
            <a:r>
              <a:rPr lang="en-US" sz="3200" dirty="0" smtClean="0">
                <a:solidFill>
                  <a:schemeClr val="bg1"/>
                </a:solidFill>
                <a:latin typeface="Segoe UI Light" pitchFamily="34" charset="0"/>
              </a:rPr>
              <a:t>/</a:t>
            </a:r>
            <a:r>
              <a:rPr lang="en-US" sz="3200" dirty="0" err="1" smtClean="0">
                <a:solidFill>
                  <a:schemeClr val="bg1"/>
                </a:solidFill>
                <a:latin typeface="Segoe UI Light" pitchFamily="34" charset="0"/>
              </a:rPr>
              <a:t>mo</a:t>
            </a:r>
            <a:r>
              <a:rPr lang="en-US" sz="32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Segoe UI Light" pitchFamily="34" charset="0"/>
                <a:sym typeface="Wingdings" pitchFamily="2" charset="2"/>
              </a:rPr>
              <a:t> 16.8 min/day  </a:t>
            </a:r>
            <a:endParaRPr lang="en-US" sz="3200" dirty="0" smtClean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2743200"/>
            <a:ext cx="556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Segoe UI Semibold" pitchFamily="34" charset="0"/>
              </a:rPr>
              <a:t>less financially successful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Segoe UI Light" pitchFamily="34" charset="0"/>
              </a:rPr>
              <a:t>4.6 </a:t>
            </a:r>
            <a:r>
              <a:rPr lang="en-US" sz="3200" dirty="0" err="1" smtClean="0">
                <a:solidFill>
                  <a:schemeClr val="bg1"/>
                </a:solidFill>
                <a:latin typeface="Segoe UI Light" pitchFamily="34" charset="0"/>
              </a:rPr>
              <a:t>hrs</a:t>
            </a:r>
            <a:r>
              <a:rPr lang="en-US" sz="3200" dirty="0" smtClean="0">
                <a:solidFill>
                  <a:schemeClr val="bg1"/>
                </a:solidFill>
                <a:latin typeface="Segoe UI Light" pitchFamily="34" charset="0"/>
              </a:rPr>
              <a:t>/</a:t>
            </a:r>
            <a:r>
              <a:rPr lang="en-US" sz="3200" dirty="0" err="1" smtClean="0">
                <a:solidFill>
                  <a:schemeClr val="bg1"/>
                </a:solidFill>
                <a:latin typeface="Segoe UI Light" pitchFamily="34" charset="0"/>
              </a:rPr>
              <a:t>mo</a:t>
            </a:r>
            <a:r>
              <a:rPr lang="en-US" sz="32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Segoe UI Light" pitchFamily="34" charset="0"/>
                <a:sym typeface="Wingdings" pitchFamily="2" charset="2"/>
              </a:rPr>
              <a:t> 9.2 min/day  </a:t>
            </a:r>
            <a:endParaRPr lang="en-US" sz="3200" dirty="0" smtClean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0" y="4122127"/>
            <a:ext cx="556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Segoe UI Semibold" pitchFamily="34" charset="0"/>
              </a:rPr>
              <a:t>me (grad student)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Segoe UI Light" pitchFamily="34" charset="0"/>
              </a:rPr>
              <a:t>0.5 </a:t>
            </a:r>
            <a:r>
              <a:rPr lang="en-US" sz="3200" dirty="0" err="1" smtClean="0">
                <a:solidFill>
                  <a:schemeClr val="bg1"/>
                </a:solidFill>
                <a:latin typeface="Segoe UI Light" pitchFamily="34" charset="0"/>
              </a:rPr>
              <a:t>hrs</a:t>
            </a:r>
            <a:r>
              <a:rPr lang="en-US" sz="3200" dirty="0" smtClean="0">
                <a:solidFill>
                  <a:schemeClr val="bg1"/>
                </a:solidFill>
                <a:latin typeface="Segoe UI Light" pitchFamily="34" charset="0"/>
              </a:rPr>
              <a:t>/</a:t>
            </a:r>
            <a:r>
              <a:rPr lang="en-US" sz="3200" dirty="0" err="1" smtClean="0">
                <a:solidFill>
                  <a:schemeClr val="bg1"/>
                </a:solidFill>
                <a:latin typeface="Segoe UI Light" pitchFamily="34" charset="0"/>
              </a:rPr>
              <a:t>mo</a:t>
            </a:r>
            <a:r>
              <a:rPr lang="en-US" sz="32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Segoe UI Light" pitchFamily="34" charset="0"/>
                <a:sym typeface="Wingdings" pitchFamily="2" charset="2"/>
              </a:rPr>
              <a:t> 1 min/day  </a:t>
            </a:r>
            <a:endParaRPr lang="en-US" sz="3200" dirty="0" smtClean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18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research\talks\Tabitha2009-Sensing\PriusConsump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648" y="-13648"/>
            <a:ext cx="9772651" cy="7334250"/>
          </a:xfrm>
          <a:prstGeom prst="rect">
            <a:avLst/>
          </a:prstGeom>
          <a:noFill/>
        </p:spPr>
      </p:pic>
      <p:sp>
        <p:nvSpPr>
          <p:cNvPr id="5" name="Title 7"/>
          <p:cNvSpPr txBox="1">
            <a:spLocks/>
          </p:cNvSpPr>
          <p:nvPr/>
        </p:nvSpPr>
        <p:spPr>
          <a:xfrm>
            <a:off x="0" y="193161"/>
            <a:ext cx="6096000" cy="6858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itchFamily="34" charset="0"/>
                <a:ea typeface="+mj-ea"/>
                <a:cs typeface="+mj-cs"/>
              </a:rPr>
              <a:t>the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  <a:ea typeface="+mj-ea"/>
                <a:cs typeface="+mj-cs"/>
              </a:rPr>
              <a:t>prius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itchFamily="34" charset="0"/>
                <a:ea typeface="+mj-ea"/>
                <a:cs typeface="+mj-cs"/>
              </a:rPr>
              <a:t>effect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itchFamily="34" charset="0"/>
                <a:ea typeface="+mj-ea"/>
                <a:cs typeface="+mj-cs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Ligh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5843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research\talks\BECC2010-HistoryAndFutureOfEcoFeedback\2283676770_55e4f51635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399" y="-76200"/>
            <a:ext cx="13492180" cy="1011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533399" y="-76200"/>
            <a:ext cx="13492180" cy="10118558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28700" y="2321005"/>
            <a:ext cx="7086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chemeClr val="bg1"/>
                </a:solidFill>
                <a:latin typeface="Segoe UI Semibold" pitchFamily="34" charset="0"/>
              </a:rPr>
              <a:t>&lt; 1 min</a:t>
            </a:r>
          </a:p>
        </p:txBody>
      </p:sp>
    </p:spTree>
    <p:extLst>
      <p:ext uri="{BB962C8B-B14F-4D97-AF65-F5344CB8AC3E}">
        <p14:creationId xmlns:p14="http://schemas.microsoft.com/office/powerpoint/2010/main" val="384681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69061" y="1474498"/>
            <a:ext cx="5805878" cy="4316702"/>
            <a:chOff x="709448" y="205795"/>
            <a:chExt cx="7614745" cy="5661605"/>
          </a:xfrm>
          <a:effectLst>
            <a:reflection blurRad="6350" stA="52000" endA="300" endPos="35000" dir="5400000" sy="-100000" algn="bl" rotWithShape="0"/>
          </a:effectLst>
          <a:scene3d>
            <a:camera prst="perspectiveRight"/>
            <a:lightRig rig="threePt" dir="t"/>
          </a:scene3d>
        </p:grpSpPr>
        <p:pic>
          <p:nvPicPr>
            <p:cNvPr id="10242" name="Picture 2" descr="C:\research\talks\BECC2010-HistoryAndFutureOfEcoFeedback\GraphsInEnergyDisplays\MicrosoftHohmElectricityUsage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0" t="8383" r="24882" b="35286"/>
            <a:stretch/>
          </p:blipFill>
          <p:spPr bwMode="auto">
            <a:xfrm>
              <a:off x="709448" y="205795"/>
              <a:ext cx="7614745" cy="5661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5" name="Picture 3" descr="C:\research\talks\BECC2010-HistoryAndFutureOfEcoFeedback\GraphsInEnergyDisplays\hohm-20100727-60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71"/>
            <a:stretch/>
          </p:blipFill>
          <p:spPr bwMode="auto">
            <a:xfrm>
              <a:off x="1316421" y="2349062"/>
              <a:ext cx="6512443" cy="3518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0" y="0"/>
            <a:ext cx="9296400" cy="70104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0999" y="3075057"/>
            <a:ext cx="838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Segoe UI Light" pitchFamily="34" charset="0"/>
              </a:rPr>
              <a:t>How </a:t>
            </a:r>
            <a:r>
              <a:rPr lang="en-US" sz="4000" dirty="0" smtClean="0">
                <a:solidFill>
                  <a:schemeClr val="bg1"/>
                </a:solidFill>
                <a:latin typeface="Segoe UI Semibold" pitchFamily="34" charset="0"/>
              </a:rPr>
              <a:t>actionable</a:t>
            </a:r>
            <a:r>
              <a:rPr lang="en-US" sz="4000" dirty="0" smtClean="0">
                <a:solidFill>
                  <a:schemeClr val="bg1"/>
                </a:solidFill>
                <a:latin typeface="Segoe UI Light" pitchFamily="34" charset="0"/>
              </a:rPr>
              <a:t> is this information?</a:t>
            </a:r>
          </a:p>
        </p:txBody>
      </p:sp>
      <p:sp>
        <p:nvSpPr>
          <p:cNvPr id="6" name="Title 8"/>
          <p:cNvSpPr>
            <a:spLocks noGrp="1"/>
          </p:cNvSpPr>
          <p:nvPr>
            <p:ph type="title"/>
          </p:nvPr>
        </p:nvSpPr>
        <p:spPr>
          <a:xfrm>
            <a:off x="457200" y="165536"/>
            <a:ext cx="82296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Line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UI Light" pitchFamily="34" charset="0"/>
              </a:rPr>
              <a:t>G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Segoe UI Light" pitchFamily="34" charset="0"/>
              </a:rPr>
              <a:t>raphs</a:t>
            </a:r>
            <a:endParaRPr lang="en-US" dirty="0">
              <a:solidFill>
                <a:schemeClr val="bg1">
                  <a:lumMod val="95000"/>
                </a:schemeClr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5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research\talks\BECC2010-HistoryAndFutureOfEcoFeedback\doorsbw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" y="-76200"/>
            <a:ext cx="9689869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22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2247328"/>
            <a:ext cx="2286000" cy="4572000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57800" y="2245196"/>
            <a:ext cx="2286000" cy="457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876424" y="304800"/>
            <a:ext cx="65817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Segoe UI Light" pitchFamily="34" charset="0"/>
              </a:rPr>
              <a:t>which door do i </a:t>
            </a: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  <a:latin typeface="Segoe UI Semibold" pitchFamily="34" charset="0"/>
              </a:rPr>
              <a:t>push</a:t>
            </a:r>
            <a:r>
              <a:rPr lang="en-US" sz="4400" dirty="0" smtClean="0">
                <a:solidFill>
                  <a:schemeClr val="bg1"/>
                </a:solidFill>
                <a:latin typeface="Segoe UI Semibold" pitchFamily="34" charset="0"/>
              </a:rPr>
              <a:t>, </a:t>
            </a:r>
            <a:r>
              <a:rPr lang="en-US" sz="4400" dirty="0" smtClean="0">
                <a:solidFill>
                  <a:schemeClr val="bg1"/>
                </a:solidFill>
                <a:latin typeface="Segoe UI Light" pitchFamily="34" charset="0"/>
              </a:rPr>
              <a:t>which door do i </a:t>
            </a:r>
            <a:r>
              <a:rPr lang="en-US" sz="4400" dirty="0" smtClean="0">
                <a:solidFill>
                  <a:schemeClr val="bg1"/>
                </a:solidFill>
                <a:latin typeface="Segoe UI Semibold" pitchFamily="34" charset="0"/>
              </a:rPr>
              <a:t>pull?</a:t>
            </a:r>
          </a:p>
        </p:txBody>
      </p:sp>
    </p:spTree>
    <p:extLst>
      <p:ext uri="{BB962C8B-B14F-4D97-AF65-F5344CB8AC3E}">
        <p14:creationId xmlns:p14="http://schemas.microsoft.com/office/powerpoint/2010/main" val="342311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2247328"/>
            <a:ext cx="2286000" cy="4572000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57800" y="2245196"/>
            <a:ext cx="2286000" cy="457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410200" y="4292359"/>
            <a:ext cx="1156648" cy="300255"/>
            <a:chOff x="5410200" y="4292359"/>
            <a:chExt cx="1156648" cy="300255"/>
          </a:xfrm>
        </p:grpSpPr>
        <p:sp>
          <p:nvSpPr>
            <p:cNvPr id="13" name="Rectangle 12"/>
            <p:cNvSpPr/>
            <p:nvPr/>
          </p:nvSpPr>
          <p:spPr>
            <a:xfrm>
              <a:off x="5410200" y="4292359"/>
              <a:ext cx="1156648" cy="3002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5519384" y="4515287"/>
              <a:ext cx="9280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519384" y="4431789"/>
              <a:ext cx="9280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519384" y="4362887"/>
              <a:ext cx="9280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Freeform 19"/>
          <p:cNvSpPr/>
          <p:nvPr/>
        </p:nvSpPr>
        <p:spPr>
          <a:xfrm>
            <a:off x="1981200" y="3933612"/>
            <a:ext cx="70144" cy="1171788"/>
          </a:xfrm>
          <a:custGeom>
            <a:avLst/>
            <a:gdLst>
              <a:gd name="connsiteX0" fmla="*/ 68239 w 122830"/>
              <a:gd name="connsiteY0" fmla="*/ 0 h 1214650"/>
              <a:gd name="connsiteX1" fmla="*/ 68239 w 122830"/>
              <a:gd name="connsiteY1" fmla="*/ 0 h 1214650"/>
              <a:gd name="connsiteX2" fmla="*/ 0 w 122830"/>
              <a:gd name="connsiteY2" fmla="*/ 68239 h 1214650"/>
              <a:gd name="connsiteX3" fmla="*/ 0 w 122830"/>
              <a:gd name="connsiteY3" fmla="*/ 1214650 h 1214650"/>
              <a:gd name="connsiteX4" fmla="*/ 122830 w 122830"/>
              <a:gd name="connsiteY4" fmla="*/ 1119116 h 1214650"/>
              <a:gd name="connsiteX0" fmla="*/ 68239 w 92350"/>
              <a:gd name="connsiteY0" fmla="*/ 0 h 1214650"/>
              <a:gd name="connsiteX1" fmla="*/ 68239 w 92350"/>
              <a:gd name="connsiteY1" fmla="*/ 0 h 1214650"/>
              <a:gd name="connsiteX2" fmla="*/ 0 w 92350"/>
              <a:gd name="connsiteY2" fmla="*/ 68239 h 1214650"/>
              <a:gd name="connsiteX3" fmla="*/ 0 w 92350"/>
              <a:gd name="connsiteY3" fmla="*/ 1214650 h 1214650"/>
              <a:gd name="connsiteX4" fmla="*/ 92350 w 92350"/>
              <a:gd name="connsiteY4" fmla="*/ 1126736 h 1214650"/>
              <a:gd name="connsiteX0" fmla="*/ 68239 w 92350"/>
              <a:gd name="connsiteY0" fmla="*/ 0 h 1214650"/>
              <a:gd name="connsiteX1" fmla="*/ 0 w 92350"/>
              <a:gd name="connsiteY1" fmla="*/ 68239 h 1214650"/>
              <a:gd name="connsiteX2" fmla="*/ 0 w 92350"/>
              <a:gd name="connsiteY2" fmla="*/ 1214650 h 1214650"/>
              <a:gd name="connsiteX3" fmla="*/ 92350 w 92350"/>
              <a:gd name="connsiteY3" fmla="*/ 1126736 h 1214650"/>
              <a:gd name="connsiteX0" fmla="*/ 98719 w 98719"/>
              <a:gd name="connsiteY0" fmla="*/ 0 h 1176550"/>
              <a:gd name="connsiteX1" fmla="*/ 0 w 98719"/>
              <a:gd name="connsiteY1" fmla="*/ 30139 h 1176550"/>
              <a:gd name="connsiteX2" fmla="*/ 0 w 98719"/>
              <a:gd name="connsiteY2" fmla="*/ 1176550 h 1176550"/>
              <a:gd name="connsiteX3" fmla="*/ 92350 w 98719"/>
              <a:gd name="connsiteY3" fmla="*/ 1088636 h 1176550"/>
              <a:gd name="connsiteX0" fmla="*/ 70144 w 92350"/>
              <a:gd name="connsiteY0" fmla="*/ 0 h 1171788"/>
              <a:gd name="connsiteX1" fmla="*/ 0 w 92350"/>
              <a:gd name="connsiteY1" fmla="*/ 25377 h 1171788"/>
              <a:gd name="connsiteX2" fmla="*/ 0 w 92350"/>
              <a:gd name="connsiteY2" fmla="*/ 1171788 h 1171788"/>
              <a:gd name="connsiteX3" fmla="*/ 92350 w 92350"/>
              <a:gd name="connsiteY3" fmla="*/ 1083874 h 1171788"/>
              <a:gd name="connsiteX0" fmla="*/ 70144 w 70144"/>
              <a:gd name="connsiteY0" fmla="*/ 0 h 1171788"/>
              <a:gd name="connsiteX1" fmla="*/ 0 w 70144"/>
              <a:gd name="connsiteY1" fmla="*/ 25377 h 1171788"/>
              <a:gd name="connsiteX2" fmla="*/ 0 w 70144"/>
              <a:gd name="connsiteY2" fmla="*/ 1171788 h 1171788"/>
              <a:gd name="connsiteX3" fmla="*/ 63775 w 70144"/>
              <a:gd name="connsiteY3" fmla="*/ 1126736 h 117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44" h="1171788">
                <a:moveTo>
                  <a:pt x="70144" y="0"/>
                </a:moveTo>
                <a:lnTo>
                  <a:pt x="0" y="25377"/>
                </a:lnTo>
                <a:lnTo>
                  <a:pt x="0" y="1171788"/>
                </a:lnTo>
                <a:lnTo>
                  <a:pt x="63775" y="1126736"/>
                </a:lnTo>
              </a:path>
            </a:pathLst>
          </a:cu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876424" y="304800"/>
            <a:ext cx="64293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Segoe UI Light" pitchFamily="34" charset="0"/>
              </a:rPr>
              <a:t>which door do i </a:t>
            </a: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  <a:latin typeface="Segoe UI Semibold" pitchFamily="34" charset="0"/>
              </a:rPr>
              <a:t>push</a:t>
            </a:r>
            <a:r>
              <a:rPr lang="en-US" sz="4400" dirty="0" smtClean="0">
                <a:solidFill>
                  <a:schemeClr val="bg1"/>
                </a:solidFill>
                <a:latin typeface="Segoe UI Semibold" pitchFamily="34" charset="0"/>
              </a:rPr>
              <a:t>, </a:t>
            </a:r>
            <a:r>
              <a:rPr lang="en-US" sz="4400" dirty="0" smtClean="0">
                <a:solidFill>
                  <a:schemeClr val="bg1"/>
                </a:solidFill>
                <a:latin typeface="Segoe UI Light" pitchFamily="34" charset="0"/>
              </a:rPr>
              <a:t>which door do i </a:t>
            </a:r>
            <a:r>
              <a:rPr lang="en-US" sz="4400" dirty="0" smtClean="0">
                <a:solidFill>
                  <a:schemeClr val="bg1"/>
                </a:solidFill>
                <a:latin typeface="Segoe UI Semibold" pitchFamily="34" charset="0"/>
              </a:rPr>
              <a:t>pull?</a:t>
            </a:r>
          </a:p>
        </p:txBody>
      </p:sp>
    </p:spTree>
    <p:extLst>
      <p:ext uri="{BB962C8B-B14F-4D97-AF65-F5344CB8AC3E}">
        <p14:creationId xmlns:p14="http://schemas.microsoft.com/office/powerpoint/2010/main" val="136874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2247328"/>
            <a:ext cx="2286000" cy="4572000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57800" y="2245196"/>
            <a:ext cx="2286000" cy="457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410200" y="4292359"/>
            <a:ext cx="1156648" cy="300255"/>
            <a:chOff x="5410200" y="4292359"/>
            <a:chExt cx="1156648" cy="300255"/>
          </a:xfrm>
        </p:grpSpPr>
        <p:sp>
          <p:nvSpPr>
            <p:cNvPr id="13" name="Rectangle 12"/>
            <p:cNvSpPr/>
            <p:nvPr/>
          </p:nvSpPr>
          <p:spPr>
            <a:xfrm>
              <a:off x="5410200" y="4292359"/>
              <a:ext cx="1156648" cy="3002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5519384" y="4515287"/>
              <a:ext cx="9280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519384" y="4431789"/>
              <a:ext cx="9280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519384" y="4362887"/>
              <a:ext cx="9280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Freeform 19"/>
          <p:cNvSpPr/>
          <p:nvPr/>
        </p:nvSpPr>
        <p:spPr>
          <a:xfrm>
            <a:off x="1981200" y="3933612"/>
            <a:ext cx="70144" cy="1171788"/>
          </a:xfrm>
          <a:custGeom>
            <a:avLst/>
            <a:gdLst>
              <a:gd name="connsiteX0" fmla="*/ 68239 w 122830"/>
              <a:gd name="connsiteY0" fmla="*/ 0 h 1214650"/>
              <a:gd name="connsiteX1" fmla="*/ 68239 w 122830"/>
              <a:gd name="connsiteY1" fmla="*/ 0 h 1214650"/>
              <a:gd name="connsiteX2" fmla="*/ 0 w 122830"/>
              <a:gd name="connsiteY2" fmla="*/ 68239 h 1214650"/>
              <a:gd name="connsiteX3" fmla="*/ 0 w 122830"/>
              <a:gd name="connsiteY3" fmla="*/ 1214650 h 1214650"/>
              <a:gd name="connsiteX4" fmla="*/ 122830 w 122830"/>
              <a:gd name="connsiteY4" fmla="*/ 1119116 h 1214650"/>
              <a:gd name="connsiteX0" fmla="*/ 68239 w 92350"/>
              <a:gd name="connsiteY0" fmla="*/ 0 h 1214650"/>
              <a:gd name="connsiteX1" fmla="*/ 68239 w 92350"/>
              <a:gd name="connsiteY1" fmla="*/ 0 h 1214650"/>
              <a:gd name="connsiteX2" fmla="*/ 0 w 92350"/>
              <a:gd name="connsiteY2" fmla="*/ 68239 h 1214650"/>
              <a:gd name="connsiteX3" fmla="*/ 0 w 92350"/>
              <a:gd name="connsiteY3" fmla="*/ 1214650 h 1214650"/>
              <a:gd name="connsiteX4" fmla="*/ 92350 w 92350"/>
              <a:gd name="connsiteY4" fmla="*/ 1126736 h 1214650"/>
              <a:gd name="connsiteX0" fmla="*/ 68239 w 92350"/>
              <a:gd name="connsiteY0" fmla="*/ 0 h 1214650"/>
              <a:gd name="connsiteX1" fmla="*/ 0 w 92350"/>
              <a:gd name="connsiteY1" fmla="*/ 68239 h 1214650"/>
              <a:gd name="connsiteX2" fmla="*/ 0 w 92350"/>
              <a:gd name="connsiteY2" fmla="*/ 1214650 h 1214650"/>
              <a:gd name="connsiteX3" fmla="*/ 92350 w 92350"/>
              <a:gd name="connsiteY3" fmla="*/ 1126736 h 1214650"/>
              <a:gd name="connsiteX0" fmla="*/ 98719 w 98719"/>
              <a:gd name="connsiteY0" fmla="*/ 0 h 1176550"/>
              <a:gd name="connsiteX1" fmla="*/ 0 w 98719"/>
              <a:gd name="connsiteY1" fmla="*/ 30139 h 1176550"/>
              <a:gd name="connsiteX2" fmla="*/ 0 w 98719"/>
              <a:gd name="connsiteY2" fmla="*/ 1176550 h 1176550"/>
              <a:gd name="connsiteX3" fmla="*/ 92350 w 98719"/>
              <a:gd name="connsiteY3" fmla="*/ 1088636 h 1176550"/>
              <a:gd name="connsiteX0" fmla="*/ 70144 w 92350"/>
              <a:gd name="connsiteY0" fmla="*/ 0 h 1171788"/>
              <a:gd name="connsiteX1" fmla="*/ 0 w 92350"/>
              <a:gd name="connsiteY1" fmla="*/ 25377 h 1171788"/>
              <a:gd name="connsiteX2" fmla="*/ 0 w 92350"/>
              <a:gd name="connsiteY2" fmla="*/ 1171788 h 1171788"/>
              <a:gd name="connsiteX3" fmla="*/ 92350 w 92350"/>
              <a:gd name="connsiteY3" fmla="*/ 1083874 h 1171788"/>
              <a:gd name="connsiteX0" fmla="*/ 70144 w 70144"/>
              <a:gd name="connsiteY0" fmla="*/ 0 h 1171788"/>
              <a:gd name="connsiteX1" fmla="*/ 0 w 70144"/>
              <a:gd name="connsiteY1" fmla="*/ 25377 h 1171788"/>
              <a:gd name="connsiteX2" fmla="*/ 0 w 70144"/>
              <a:gd name="connsiteY2" fmla="*/ 1171788 h 1171788"/>
              <a:gd name="connsiteX3" fmla="*/ 63775 w 70144"/>
              <a:gd name="connsiteY3" fmla="*/ 1126736 h 117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44" h="1171788">
                <a:moveTo>
                  <a:pt x="70144" y="0"/>
                </a:moveTo>
                <a:lnTo>
                  <a:pt x="0" y="25377"/>
                </a:lnTo>
                <a:lnTo>
                  <a:pt x="0" y="1171788"/>
                </a:lnTo>
                <a:lnTo>
                  <a:pt x="63775" y="1126736"/>
                </a:lnTo>
              </a:path>
            </a:pathLst>
          </a:cu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876425" y="304800"/>
            <a:ext cx="53911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Segoe UI Light" pitchFamily="34" charset="0"/>
              </a:rPr>
              <a:t>which door do i </a:t>
            </a: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  <a:latin typeface="Segoe UI Semibold" pitchFamily="34" charset="0"/>
              </a:rPr>
              <a:t>push</a:t>
            </a:r>
            <a:r>
              <a:rPr lang="en-US" sz="4400" dirty="0" smtClean="0">
                <a:solidFill>
                  <a:schemeClr val="bg1"/>
                </a:solidFill>
                <a:latin typeface="Segoe UI Semibold" pitchFamily="34" charset="0"/>
              </a:rPr>
              <a:t>, </a:t>
            </a:r>
            <a:r>
              <a:rPr lang="en-US" sz="4400" dirty="0" smtClean="0">
                <a:solidFill>
                  <a:schemeClr val="bg1"/>
                </a:solidFill>
                <a:latin typeface="Segoe UI Light" pitchFamily="34" charset="0"/>
              </a:rPr>
              <a:t>which door do i </a:t>
            </a:r>
            <a:r>
              <a:rPr lang="en-US" sz="4400" dirty="0" smtClean="0">
                <a:solidFill>
                  <a:schemeClr val="bg1"/>
                </a:solidFill>
                <a:latin typeface="Segoe UI Semibold" pitchFamily="34" charset="0"/>
              </a:rPr>
              <a:t>pull?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51344" y="2590800"/>
            <a:ext cx="1453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Segoe UI Semibold" pitchFamily="34" charset="0"/>
              </a:rPr>
              <a:t>pull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73872" y="2590800"/>
            <a:ext cx="1453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Segoe UI Semibold" pitchFamily="34" charset="0"/>
              </a:rPr>
              <a:t>push</a:t>
            </a:r>
          </a:p>
        </p:txBody>
      </p:sp>
    </p:spTree>
    <p:extLst>
      <p:ext uri="{BB962C8B-B14F-4D97-AF65-F5344CB8AC3E}">
        <p14:creationId xmlns:p14="http://schemas.microsoft.com/office/powerpoint/2010/main" val="180639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research\talks\BECC2010-HistoryAndFutureOfEcoFeedback\PushPullDoor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2" t="1278" r="55094" b="2139"/>
          <a:stretch/>
        </p:blipFill>
        <p:spPr bwMode="auto">
          <a:xfrm>
            <a:off x="4953000" y="-130791"/>
            <a:ext cx="2077833" cy="584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research\talks\BECC2010-HistoryAndFutureOfEcoFeedback\PushPullDoor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1" t="1278" r="23898" b="2139"/>
          <a:stretch/>
        </p:blipFill>
        <p:spPr bwMode="auto">
          <a:xfrm>
            <a:off x="1891352" y="-130792"/>
            <a:ext cx="2156346" cy="584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-740391"/>
            <a:ext cx="3581400" cy="30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24400" y="-740391"/>
            <a:ext cx="3581400" cy="30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76424" y="304800"/>
            <a:ext cx="64293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Segoe UI Light" pitchFamily="34" charset="0"/>
              </a:rPr>
              <a:t>which door do i </a:t>
            </a: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  <a:latin typeface="Segoe UI Semibold" pitchFamily="34" charset="0"/>
              </a:rPr>
              <a:t>push</a:t>
            </a:r>
            <a:r>
              <a:rPr lang="en-US" sz="4400" dirty="0" smtClean="0">
                <a:solidFill>
                  <a:schemeClr val="bg1"/>
                </a:solidFill>
                <a:latin typeface="Segoe UI Semibold" pitchFamily="34" charset="0"/>
              </a:rPr>
              <a:t>, </a:t>
            </a:r>
            <a:r>
              <a:rPr lang="en-US" sz="4400" dirty="0" smtClean="0">
                <a:solidFill>
                  <a:schemeClr val="bg1"/>
                </a:solidFill>
                <a:latin typeface="Segoe UI Light" pitchFamily="34" charset="0"/>
              </a:rPr>
              <a:t>which door do i </a:t>
            </a:r>
            <a:r>
              <a:rPr lang="en-US" sz="4400" dirty="0" smtClean="0">
                <a:solidFill>
                  <a:schemeClr val="bg1"/>
                </a:solidFill>
                <a:latin typeface="Segoe UI Semibold" pitchFamily="34" charset="0"/>
              </a:rPr>
              <a:t>pull?</a:t>
            </a:r>
          </a:p>
        </p:txBody>
      </p:sp>
    </p:spTree>
    <p:extLst>
      <p:ext uri="{BB962C8B-B14F-4D97-AF65-F5344CB8AC3E}">
        <p14:creationId xmlns:p14="http://schemas.microsoft.com/office/powerpoint/2010/main" val="112523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research\talks\BECC2010-HistoryAndFutureOfEcoFeedback\PushPullDoor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2" t="1278" r="55094" b="2139"/>
          <a:stretch/>
        </p:blipFill>
        <p:spPr bwMode="auto">
          <a:xfrm>
            <a:off x="4953000" y="-130791"/>
            <a:ext cx="2077833" cy="584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research\talks\BECC2010-HistoryAndFutureOfEcoFeedback\PushPullDoor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1" t="1278" r="23898" b="2139"/>
          <a:stretch/>
        </p:blipFill>
        <p:spPr bwMode="auto">
          <a:xfrm>
            <a:off x="1891352" y="-130792"/>
            <a:ext cx="2156346" cy="584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41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research\talks\BECC2010-HistoryAndFutureOfEcoFeedback\PushPullDoor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2" t="1278" r="55094" b="2139"/>
          <a:stretch/>
        </p:blipFill>
        <p:spPr bwMode="auto">
          <a:xfrm>
            <a:off x="4953000" y="-130791"/>
            <a:ext cx="2077833" cy="584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research\talks\BECC2010-HistoryAndFutureOfEcoFeedback\PushPullDoor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1" t="1278" r="23898" b="2139"/>
          <a:stretch/>
        </p:blipFill>
        <p:spPr bwMode="auto">
          <a:xfrm>
            <a:off x="1891352" y="-130792"/>
            <a:ext cx="2156346" cy="584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BECC2010-HistoryAndFutureOfEcoFeedback\don-norman-faucet-exper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723"/>
          <a:stretch/>
        </p:blipFill>
        <p:spPr bwMode="auto">
          <a:xfrm>
            <a:off x="5752306" y="370588"/>
            <a:ext cx="3925094" cy="240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/>
          <p:cNvSpPr/>
          <p:nvPr/>
        </p:nvSpPr>
        <p:spPr>
          <a:xfrm>
            <a:off x="6319157" y="2041071"/>
            <a:ext cx="1077686" cy="571500"/>
          </a:xfrm>
          <a:custGeom>
            <a:avLst/>
            <a:gdLst>
              <a:gd name="connsiteX0" fmla="*/ 1012372 w 1077686"/>
              <a:gd name="connsiteY0" fmla="*/ 146958 h 571500"/>
              <a:gd name="connsiteX1" fmla="*/ 832757 w 1077686"/>
              <a:gd name="connsiteY1" fmla="*/ 48986 h 571500"/>
              <a:gd name="connsiteX2" fmla="*/ 783772 w 1077686"/>
              <a:gd name="connsiteY2" fmla="*/ 32658 h 571500"/>
              <a:gd name="connsiteX3" fmla="*/ 734786 w 1077686"/>
              <a:gd name="connsiteY3" fmla="*/ 16329 h 571500"/>
              <a:gd name="connsiteX4" fmla="*/ 408214 w 1077686"/>
              <a:gd name="connsiteY4" fmla="*/ 32658 h 571500"/>
              <a:gd name="connsiteX5" fmla="*/ 261257 w 1077686"/>
              <a:gd name="connsiteY5" fmla="*/ 114300 h 571500"/>
              <a:gd name="connsiteX6" fmla="*/ 228600 w 1077686"/>
              <a:gd name="connsiteY6" fmla="*/ 146958 h 571500"/>
              <a:gd name="connsiteX7" fmla="*/ 179614 w 1077686"/>
              <a:gd name="connsiteY7" fmla="*/ 179615 h 571500"/>
              <a:gd name="connsiteX8" fmla="*/ 163286 w 1077686"/>
              <a:gd name="connsiteY8" fmla="*/ 228600 h 571500"/>
              <a:gd name="connsiteX9" fmla="*/ 130629 w 1077686"/>
              <a:gd name="connsiteY9" fmla="*/ 277586 h 571500"/>
              <a:gd name="connsiteX10" fmla="*/ 97972 w 1077686"/>
              <a:gd name="connsiteY10" fmla="*/ 408215 h 571500"/>
              <a:gd name="connsiteX11" fmla="*/ 81643 w 1077686"/>
              <a:gd name="connsiteY11" fmla="*/ 473529 h 571500"/>
              <a:gd name="connsiteX12" fmla="*/ 65314 w 1077686"/>
              <a:gd name="connsiteY12" fmla="*/ 408215 h 571500"/>
              <a:gd name="connsiteX13" fmla="*/ 48986 w 1077686"/>
              <a:gd name="connsiteY13" fmla="*/ 359229 h 571500"/>
              <a:gd name="connsiteX14" fmla="*/ 65314 w 1077686"/>
              <a:gd name="connsiteY14" fmla="*/ 555172 h 571500"/>
              <a:gd name="connsiteX15" fmla="*/ 146957 w 1077686"/>
              <a:gd name="connsiteY15" fmla="*/ 489858 h 571500"/>
              <a:gd name="connsiteX16" fmla="*/ 179614 w 1077686"/>
              <a:gd name="connsiteY16" fmla="*/ 457200 h 571500"/>
              <a:gd name="connsiteX17" fmla="*/ 277586 w 1077686"/>
              <a:gd name="connsiteY17" fmla="*/ 408215 h 571500"/>
              <a:gd name="connsiteX18" fmla="*/ 228600 w 1077686"/>
              <a:gd name="connsiteY18" fmla="*/ 391886 h 571500"/>
              <a:gd name="connsiteX19" fmla="*/ 179614 w 1077686"/>
              <a:gd name="connsiteY19" fmla="*/ 424543 h 571500"/>
              <a:gd name="connsiteX20" fmla="*/ 81643 w 1077686"/>
              <a:gd name="connsiteY20" fmla="*/ 506186 h 571500"/>
              <a:gd name="connsiteX21" fmla="*/ 48986 w 1077686"/>
              <a:gd name="connsiteY21" fmla="*/ 555172 h 571500"/>
              <a:gd name="connsiteX22" fmla="*/ 32657 w 1077686"/>
              <a:gd name="connsiteY22" fmla="*/ 489858 h 571500"/>
              <a:gd name="connsiteX23" fmla="*/ 16329 w 1077686"/>
              <a:gd name="connsiteY23" fmla="*/ 440872 h 571500"/>
              <a:gd name="connsiteX24" fmla="*/ 0 w 1077686"/>
              <a:gd name="connsiteY24" fmla="*/ 277586 h 571500"/>
              <a:gd name="connsiteX25" fmla="*/ 16329 w 1077686"/>
              <a:gd name="connsiteY25" fmla="*/ 506186 h 571500"/>
              <a:gd name="connsiteX26" fmla="*/ 32657 w 1077686"/>
              <a:gd name="connsiteY26" fmla="*/ 571500 h 571500"/>
              <a:gd name="connsiteX27" fmla="*/ 65314 w 1077686"/>
              <a:gd name="connsiteY27" fmla="*/ 522515 h 571500"/>
              <a:gd name="connsiteX28" fmla="*/ 97972 w 1077686"/>
              <a:gd name="connsiteY28" fmla="*/ 457200 h 571500"/>
              <a:gd name="connsiteX29" fmla="*/ 146957 w 1077686"/>
              <a:gd name="connsiteY29" fmla="*/ 408215 h 571500"/>
              <a:gd name="connsiteX30" fmla="*/ 195943 w 1077686"/>
              <a:gd name="connsiteY30" fmla="*/ 342900 h 571500"/>
              <a:gd name="connsiteX31" fmla="*/ 244929 w 1077686"/>
              <a:gd name="connsiteY31" fmla="*/ 310243 h 571500"/>
              <a:gd name="connsiteX32" fmla="*/ 293914 w 1077686"/>
              <a:gd name="connsiteY32" fmla="*/ 261258 h 571500"/>
              <a:gd name="connsiteX33" fmla="*/ 261257 w 1077686"/>
              <a:gd name="connsiteY33" fmla="*/ 326572 h 571500"/>
              <a:gd name="connsiteX34" fmla="*/ 195943 w 1077686"/>
              <a:gd name="connsiteY34" fmla="*/ 424543 h 571500"/>
              <a:gd name="connsiteX35" fmla="*/ 163286 w 1077686"/>
              <a:gd name="connsiteY35" fmla="*/ 473529 h 571500"/>
              <a:gd name="connsiteX36" fmla="*/ 130629 w 1077686"/>
              <a:gd name="connsiteY36" fmla="*/ 522515 h 571500"/>
              <a:gd name="connsiteX37" fmla="*/ 81643 w 1077686"/>
              <a:gd name="connsiteY37" fmla="*/ 538843 h 571500"/>
              <a:gd name="connsiteX38" fmla="*/ 97972 w 1077686"/>
              <a:gd name="connsiteY38" fmla="*/ 277586 h 571500"/>
              <a:gd name="connsiteX39" fmla="*/ 114300 w 1077686"/>
              <a:gd name="connsiteY39" fmla="*/ 228600 h 571500"/>
              <a:gd name="connsiteX40" fmla="*/ 228600 w 1077686"/>
              <a:gd name="connsiteY40" fmla="*/ 146958 h 571500"/>
              <a:gd name="connsiteX41" fmla="*/ 261257 w 1077686"/>
              <a:gd name="connsiteY41" fmla="*/ 114300 h 571500"/>
              <a:gd name="connsiteX42" fmla="*/ 408214 w 1077686"/>
              <a:gd name="connsiteY42" fmla="*/ 65315 h 571500"/>
              <a:gd name="connsiteX43" fmla="*/ 506186 w 1077686"/>
              <a:gd name="connsiteY43" fmla="*/ 32658 h 571500"/>
              <a:gd name="connsiteX44" fmla="*/ 555172 w 1077686"/>
              <a:gd name="connsiteY44" fmla="*/ 16329 h 571500"/>
              <a:gd name="connsiteX45" fmla="*/ 636814 w 1077686"/>
              <a:gd name="connsiteY45" fmla="*/ 0 h 571500"/>
              <a:gd name="connsiteX46" fmla="*/ 947057 w 1077686"/>
              <a:gd name="connsiteY46" fmla="*/ 16329 h 571500"/>
              <a:gd name="connsiteX47" fmla="*/ 1012372 w 1077686"/>
              <a:gd name="connsiteY47" fmla="*/ 97972 h 571500"/>
              <a:gd name="connsiteX48" fmla="*/ 1077686 w 1077686"/>
              <a:gd name="connsiteY48" fmla="*/ 179615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77686" h="571500">
                <a:moveTo>
                  <a:pt x="1012372" y="146958"/>
                </a:moveTo>
                <a:cubicBezTo>
                  <a:pt x="903849" y="60139"/>
                  <a:pt x="963792" y="92664"/>
                  <a:pt x="832757" y="48986"/>
                </a:cubicBezTo>
                <a:lnTo>
                  <a:pt x="783772" y="32658"/>
                </a:lnTo>
                <a:lnTo>
                  <a:pt x="734786" y="16329"/>
                </a:lnTo>
                <a:cubicBezTo>
                  <a:pt x="625929" y="21772"/>
                  <a:pt x="516798" y="23216"/>
                  <a:pt x="408214" y="32658"/>
                </a:cubicBezTo>
                <a:cubicBezTo>
                  <a:pt x="363237" y="36569"/>
                  <a:pt x="279499" y="96057"/>
                  <a:pt x="261257" y="114300"/>
                </a:cubicBezTo>
                <a:cubicBezTo>
                  <a:pt x="250371" y="125186"/>
                  <a:pt x="240621" y="137341"/>
                  <a:pt x="228600" y="146958"/>
                </a:cubicBezTo>
                <a:cubicBezTo>
                  <a:pt x="213276" y="159217"/>
                  <a:pt x="195943" y="168729"/>
                  <a:pt x="179614" y="179615"/>
                </a:cubicBezTo>
                <a:cubicBezTo>
                  <a:pt x="174171" y="195943"/>
                  <a:pt x="170983" y="213205"/>
                  <a:pt x="163286" y="228600"/>
                </a:cubicBezTo>
                <a:cubicBezTo>
                  <a:pt x="154510" y="246153"/>
                  <a:pt x="137336" y="259143"/>
                  <a:pt x="130629" y="277586"/>
                </a:cubicBezTo>
                <a:cubicBezTo>
                  <a:pt x="115291" y="319767"/>
                  <a:pt x="108858" y="364672"/>
                  <a:pt x="97972" y="408215"/>
                </a:cubicBezTo>
                <a:lnTo>
                  <a:pt x="81643" y="473529"/>
                </a:lnTo>
                <a:cubicBezTo>
                  <a:pt x="76200" y="451758"/>
                  <a:pt x="71479" y="429793"/>
                  <a:pt x="65314" y="408215"/>
                </a:cubicBezTo>
                <a:cubicBezTo>
                  <a:pt x="60586" y="391665"/>
                  <a:pt x="48986" y="342017"/>
                  <a:pt x="48986" y="359229"/>
                </a:cubicBezTo>
                <a:cubicBezTo>
                  <a:pt x="48986" y="424770"/>
                  <a:pt x="59871" y="489858"/>
                  <a:pt x="65314" y="555172"/>
                </a:cubicBezTo>
                <a:cubicBezTo>
                  <a:pt x="144177" y="476312"/>
                  <a:pt x="43953" y="572263"/>
                  <a:pt x="146957" y="489858"/>
                </a:cubicBezTo>
                <a:cubicBezTo>
                  <a:pt x="158978" y="480241"/>
                  <a:pt x="167593" y="466817"/>
                  <a:pt x="179614" y="457200"/>
                </a:cubicBezTo>
                <a:cubicBezTo>
                  <a:pt x="224832" y="421025"/>
                  <a:pt x="225847" y="425460"/>
                  <a:pt x="277586" y="408215"/>
                </a:cubicBezTo>
                <a:cubicBezTo>
                  <a:pt x="261257" y="402772"/>
                  <a:pt x="245578" y="389056"/>
                  <a:pt x="228600" y="391886"/>
                </a:cubicBezTo>
                <a:cubicBezTo>
                  <a:pt x="209242" y="395112"/>
                  <a:pt x="194690" y="411980"/>
                  <a:pt x="179614" y="424543"/>
                </a:cubicBezTo>
                <a:cubicBezTo>
                  <a:pt x="53890" y="529314"/>
                  <a:pt x="203266" y="425105"/>
                  <a:pt x="81643" y="506186"/>
                </a:cubicBezTo>
                <a:cubicBezTo>
                  <a:pt x="70757" y="522515"/>
                  <a:pt x="67604" y="561378"/>
                  <a:pt x="48986" y="555172"/>
                </a:cubicBezTo>
                <a:cubicBezTo>
                  <a:pt x="27696" y="548076"/>
                  <a:pt x="38822" y="511436"/>
                  <a:pt x="32657" y="489858"/>
                </a:cubicBezTo>
                <a:cubicBezTo>
                  <a:pt x="27929" y="473308"/>
                  <a:pt x="21772" y="457201"/>
                  <a:pt x="16329" y="440872"/>
                </a:cubicBezTo>
                <a:cubicBezTo>
                  <a:pt x="10886" y="386443"/>
                  <a:pt x="0" y="222886"/>
                  <a:pt x="0" y="277586"/>
                </a:cubicBezTo>
                <a:cubicBezTo>
                  <a:pt x="0" y="353980"/>
                  <a:pt x="7893" y="430259"/>
                  <a:pt x="16329" y="506186"/>
                </a:cubicBezTo>
                <a:cubicBezTo>
                  <a:pt x="18807" y="528490"/>
                  <a:pt x="27214" y="549729"/>
                  <a:pt x="32657" y="571500"/>
                </a:cubicBezTo>
                <a:cubicBezTo>
                  <a:pt x="43543" y="555172"/>
                  <a:pt x="55578" y="539554"/>
                  <a:pt x="65314" y="522515"/>
                </a:cubicBezTo>
                <a:cubicBezTo>
                  <a:pt x="77391" y="501381"/>
                  <a:pt x="83824" y="477008"/>
                  <a:pt x="97972" y="457200"/>
                </a:cubicBezTo>
                <a:cubicBezTo>
                  <a:pt x="111394" y="438409"/>
                  <a:pt x="131929" y="425748"/>
                  <a:pt x="146957" y="408215"/>
                </a:cubicBezTo>
                <a:cubicBezTo>
                  <a:pt x="164668" y="387552"/>
                  <a:pt x="176699" y="362144"/>
                  <a:pt x="195943" y="342900"/>
                </a:cubicBezTo>
                <a:cubicBezTo>
                  <a:pt x="209820" y="329023"/>
                  <a:pt x="229853" y="322806"/>
                  <a:pt x="244929" y="310243"/>
                </a:cubicBezTo>
                <a:cubicBezTo>
                  <a:pt x="262669" y="295460"/>
                  <a:pt x="277586" y="244929"/>
                  <a:pt x="293914" y="261258"/>
                </a:cubicBezTo>
                <a:cubicBezTo>
                  <a:pt x="311125" y="278470"/>
                  <a:pt x="273780" y="305700"/>
                  <a:pt x="261257" y="326572"/>
                </a:cubicBezTo>
                <a:cubicBezTo>
                  <a:pt x="241064" y="360228"/>
                  <a:pt x="217714" y="391886"/>
                  <a:pt x="195943" y="424543"/>
                </a:cubicBezTo>
                <a:lnTo>
                  <a:pt x="163286" y="473529"/>
                </a:lnTo>
                <a:cubicBezTo>
                  <a:pt x="152400" y="489858"/>
                  <a:pt x="149247" y="516309"/>
                  <a:pt x="130629" y="522515"/>
                </a:cubicBezTo>
                <a:lnTo>
                  <a:pt x="81643" y="538843"/>
                </a:lnTo>
                <a:cubicBezTo>
                  <a:pt x="59647" y="384872"/>
                  <a:pt x="55101" y="449068"/>
                  <a:pt x="97972" y="277586"/>
                </a:cubicBezTo>
                <a:cubicBezTo>
                  <a:pt x="102147" y="260888"/>
                  <a:pt x="103281" y="241823"/>
                  <a:pt x="114300" y="228600"/>
                </a:cubicBezTo>
                <a:cubicBezTo>
                  <a:pt x="137284" y="201019"/>
                  <a:pt x="198817" y="170785"/>
                  <a:pt x="228600" y="146958"/>
                </a:cubicBezTo>
                <a:cubicBezTo>
                  <a:pt x="240621" y="137341"/>
                  <a:pt x="247487" y="121185"/>
                  <a:pt x="261257" y="114300"/>
                </a:cubicBezTo>
                <a:cubicBezTo>
                  <a:pt x="261261" y="114298"/>
                  <a:pt x="383718" y="73480"/>
                  <a:pt x="408214" y="65315"/>
                </a:cubicBezTo>
                <a:lnTo>
                  <a:pt x="506186" y="32658"/>
                </a:lnTo>
                <a:cubicBezTo>
                  <a:pt x="522515" y="27215"/>
                  <a:pt x="538294" y="19705"/>
                  <a:pt x="555172" y="16329"/>
                </a:cubicBezTo>
                <a:lnTo>
                  <a:pt x="636814" y="0"/>
                </a:lnTo>
                <a:cubicBezTo>
                  <a:pt x="740228" y="5443"/>
                  <a:pt x="844449" y="2337"/>
                  <a:pt x="947057" y="16329"/>
                </a:cubicBezTo>
                <a:cubicBezTo>
                  <a:pt x="1006136" y="24385"/>
                  <a:pt x="993545" y="60319"/>
                  <a:pt x="1012372" y="97972"/>
                </a:cubicBezTo>
                <a:cubicBezTo>
                  <a:pt x="1032971" y="139170"/>
                  <a:pt x="1047310" y="149239"/>
                  <a:pt x="1077686" y="179615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62800" y="2814935"/>
            <a:ext cx="1899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egoe Condensed" pitchFamily="34" charset="0"/>
              </a:rPr>
              <a:t>N</a:t>
            </a:r>
            <a:r>
              <a:rPr lang="en-US" sz="2400" dirty="0" smtClean="0">
                <a:solidFill>
                  <a:schemeClr val="bg1"/>
                </a:solidFill>
                <a:latin typeface="Segoe Condensed" pitchFamily="34" charset="0"/>
              </a:rPr>
              <a:t>orman door!</a:t>
            </a:r>
          </a:p>
        </p:txBody>
      </p:sp>
    </p:spTree>
    <p:extLst>
      <p:ext uri="{BB962C8B-B14F-4D97-AF65-F5344CB8AC3E}">
        <p14:creationId xmlns:p14="http://schemas.microsoft.com/office/powerpoint/2010/main" val="113005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research\talks\BECC2010-HistoryAndFutureOfEcoFeedback\don-norman-faucet-exper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886"/>
          <a:stretch/>
        </p:blipFill>
        <p:spPr bwMode="auto">
          <a:xfrm>
            <a:off x="7543800" y="1905000"/>
            <a:ext cx="5203196" cy="323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research\talks\BECC2010-HistoryAndFutureOfEcoFeedback\norman-74415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68529"/>
            <a:ext cx="4114800" cy="202747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2057400" y="487421"/>
            <a:ext cx="7010400" cy="2835158"/>
          </a:xfrm>
          <a:prstGeom prst="wedgeRoundRectCallout">
            <a:avLst>
              <a:gd name="adj1" fmla="val -39835"/>
              <a:gd name="adj2" fmla="val 8398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Segoe UI Semibold" pitchFamily="34" charset="0"/>
              </a:rPr>
              <a:t>affordance</a:t>
            </a:r>
            <a:r>
              <a:rPr lang="en-US" sz="40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4000" dirty="0" smtClean="0">
                <a:latin typeface="Segoe UI Light" pitchFamily="34" charset="0"/>
              </a:rPr>
              <a:t>refers to the perceived properties of a thing that determine just how that thing could possibly be used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6030433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 Light" pitchFamily="34" charset="0"/>
              </a:rPr>
              <a:t>don </a:t>
            </a:r>
            <a:r>
              <a:rPr lang="en-US" dirty="0" err="1" smtClean="0">
                <a:solidFill>
                  <a:schemeClr val="bg1"/>
                </a:solidFill>
                <a:latin typeface="Segoe UI Light" pitchFamily="34" charset="0"/>
              </a:rPr>
              <a:t>norman</a:t>
            </a:r>
            <a:endParaRPr lang="en-US" dirty="0" smtClean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24400" y="3854695"/>
            <a:ext cx="3938016" cy="2030599"/>
            <a:chOff x="4724400" y="3854695"/>
            <a:chExt cx="3938016" cy="2030599"/>
          </a:xfrm>
        </p:grpSpPr>
        <p:pic>
          <p:nvPicPr>
            <p:cNvPr id="7" name="Picture 2" descr="C:\research\talks\BECC2010-HistoryAndFutureOfEcoFeedback\PushPullDoors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62" t="40928" r="55094" b="2139"/>
            <a:stretch/>
          </p:blipFill>
          <p:spPr bwMode="auto">
            <a:xfrm>
              <a:off x="4724400" y="3886200"/>
              <a:ext cx="1205416" cy="1999094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 7"/>
            <p:cNvSpPr/>
            <p:nvPr/>
          </p:nvSpPr>
          <p:spPr>
            <a:xfrm rot="1323816">
              <a:off x="5833614" y="4016806"/>
              <a:ext cx="753371" cy="372702"/>
            </a:xfrm>
            <a:custGeom>
              <a:avLst/>
              <a:gdLst>
                <a:gd name="connsiteX0" fmla="*/ 1012372 w 1077686"/>
                <a:gd name="connsiteY0" fmla="*/ 146958 h 571500"/>
                <a:gd name="connsiteX1" fmla="*/ 832757 w 1077686"/>
                <a:gd name="connsiteY1" fmla="*/ 48986 h 571500"/>
                <a:gd name="connsiteX2" fmla="*/ 783772 w 1077686"/>
                <a:gd name="connsiteY2" fmla="*/ 32658 h 571500"/>
                <a:gd name="connsiteX3" fmla="*/ 734786 w 1077686"/>
                <a:gd name="connsiteY3" fmla="*/ 16329 h 571500"/>
                <a:gd name="connsiteX4" fmla="*/ 408214 w 1077686"/>
                <a:gd name="connsiteY4" fmla="*/ 32658 h 571500"/>
                <a:gd name="connsiteX5" fmla="*/ 261257 w 1077686"/>
                <a:gd name="connsiteY5" fmla="*/ 114300 h 571500"/>
                <a:gd name="connsiteX6" fmla="*/ 228600 w 1077686"/>
                <a:gd name="connsiteY6" fmla="*/ 146958 h 571500"/>
                <a:gd name="connsiteX7" fmla="*/ 179614 w 1077686"/>
                <a:gd name="connsiteY7" fmla="*/ 179615 h 571500"/>
                <a:gd name="connsiteX8" fmla="*/ 163286 w 1077686"/>
                <a:gd name="connsiteY8" fmla="*/ 228600 h 571500"/>
                <a:gd name="connsiteX9" fmla="*/ 130629 w 1077686"/>
                <a:gd name="connsiteY9" fmla="*/ 277586 h 571500"/>
                <a:gd name="connsiteX10" fmla="*/ 97972 w 1077686"/>
                <a:gd name="connsiteY10" fmla="*/ 408215 h 571500"/>
                <a:gd name="connsiteX11" fmla="*/ 81643 w 1077686"/>
                <a:gd name="connsiteY11" fmla="*/ 473529 h 571500"/>
                <a:gd name="connsiteX12" fmla="*/ 65314 w 1077686"/>
                <a:gd name="connsiteY12" fmla="*/ 408215 h 571500"/>
                <a:gd name="connsiteX13" fmla="*/ 48986 w 1077686"/>
                <a:gd name="connsiteY13" fmla="*/ 359229 h 571500"/>
                <a:gd name="connsiteX14" fmla="*/ 65314 w 1077686"/>
                <a:gd name="connsiteY14" fmla="*/ 555172 h 571500"/>
                <a:gd name="connsiteX15" fmla="*/ 146957 w 1077686"/>
                <a:gd name="connsiteY15" fmla="*/ 489858 h 571500"/>
                <a:gd name="connsiteX16" fmla="*/ 179614 w 1077686"/>
                <a:gd name="connsiteY16" fmla="*/ 457200 h 571500"/>
                <a:gd name="connsiteX17" fmla="*/ 277586 w 1077686"/>
                <a:gd name="connsiteY17" fmla="*/ 408215 h 571500"/>
                <a:gd name="connsiteX18" fmla="*/ 228600 w 1077686"/>
                <a:gd name="connsiteY18" fmla="*/ 391886 h 571500"/>
                <a:gd name="connsiteX19" fmla="*/ 179614 w 1077686"/>
                <a:gd name="connsiteY19" fmla="*/ 424543 h 571500"/>
                <a:gd name="connsiteX20" fmla="*/ 81643 w 1077686"/>
                <a:gd name="connsiteY20" fmla="*/ 506186 h 571500"/>
                <a:gd name="connsiteX21" fmla="*/ 48986 w 1077686"/>
                <a:gd name="connsiteY21" fmla="*/ 555172 h 571500"/>
                <a:gd name="connsiteX22" fmla="*/ 32657 w 1077686"/>
                <a:gd name="connsiteY22" fmla="*/ 489858 h 571500"/>
                <a:gd name="connsiteX23" fmla="*/ 16329 w 1077686"/>
                <a:gd name="connsiteY23" fmla="*/ 440872 h 571500"/>
                <a:gd name="connsiteX24" fmla="*/ 0 w 1077686"/>
                <a:gd name="connsiteY24" fmla="*/ 277586 h 571500"/>
                <a:gd name="connsiteX25" fmla="*/ 16329 w 1077686"/>
                <a:gd name="connsiteY25" fmla="*/ 506186 h 571500"/>
                <a:gd name="connsiteX26" fmla="*/ 32657 w 1077686"/>
                <a:gd name="connsiteY26" fmla="*/ 571500 h 571500"/>
                <a:gd name="connsiteX27" fmla="*/ 65314 w 1077686"/>
                <a:gd name="connsiteY27" fmla="*/ 522515 h 571500"/>
                <a:gd name="connsiteX28" fmla="*/ 97972 w 1077686"/>
                <a:gd name="connsiteY28" fmla="*/ 457200 h 571500"/>
                <a:gd name="connsiteX29" fmla="*/ 146957 w 1077686"/>
                <a:gd name="connsiteY29" fmla="*/ 408215 h 571500"/>
                <a:gd name="connsiteX30" fmla="*/ 195943 w 1077686"/>
                <a:gd name="connsiteY30" fmla="*/ 342900 h 571500"/>
                <a:gd name="connsiteX31" fmla="*/ 244929 w 1077686"/>
                <a:gd name="connsiteY31" fmla="*/ 310243 h 571500"/>
                <a:gd name="connsiteX32" fmla="*/ 293914 w 1077686"/>
                <a:gd name="connsiteY32" fmla="*/ 261258 h 571500"/>
                <a:gd name="connsiteX33" fmla="*/ 261257 w 1077686"/>
                <a:gd name="connsiteY33" fmla="*/ 326572 h 571500"/>
                <a:gd name="connsiteX34" fmla="*/ 195943 w 1077686"/>
                <a:gd name="connsiteY34" fmla="*/ 424543 h 571500"/>
                <a:gd name="connsiteX35" fmla="*/ 163286 w 1077686"/>
                <a:gd name="connsiteY35" fmla="*/ 473529 h 571500"/>
                <a:gd name="connsiteX36" fmla="*/ 130629 w 1077686"/>
                <a:gd name="connsiteY36" fmla="*/ 522515 h 571500"/>
                <a:gd name="connsiteX37" fmla="*/ 81643 w 1077686"/>
                <a:gd name="connsiteY37" fmla="*/ 538843 h 571500"/>
                <a:gd name="connsiteX38" fmla="*/ 97972 w 1077686"/>
                <a:gd name="connsiteY38" fmla="*/ 277586 h 571500"/>
                <a:gd name="connsiteX39" fmla="*/ 114300 w 1077686"/>
                <a:gd name="connsiteY39" fmla="*/ 228600 h 571500"/>
                <a:gd name="connsiteX40" fmla="*/ 228600 w 1077686"/>
                <a:gd name="connsiteY40" fmla="*/ 146958 h 571500"/>
                <a:gd name="connsiteX41" fmla="*/ 261257 w 1077686"/>
                <a:gd name="connsiteY41" fmla="*/ 114300 h 571500"/>
                <a:gd name="connsiteX42" fmla="*/ 408214 w 1077686"/>
                <a:gd name="connsiteY42" fmla="*/ 65315 h 571500"/>
                <a:gd name="connsiteX43" fmla="*/ 506186 w 1077686"/>
                <a:gd name="connsiteY43" fmla="*/ 32658 h 571500"/>
                <a:gd name="connsiteX44" fmla="*/ 555172 w 1077686"/>
                <a:gd name="connsiteY44" fmla="*/ 16329 h 571500"/>
                <a:gd name="connsiteX45" fmla="*/ 636814 w 1077686"/>
                <a:gd name="connsiteY45" fmla="*/ 0 h 571500"/>
                <a:gd name="connsiteX46" fmla="*/ 947057 w 1077686"/>
                <a:gd name="connsiteY46" fmla="*/ 16329 h 571500"/>
                <a:gd name="connsiteX47" fmla="*/ 1012372 w 1077686"/>
                <a:gd name="connsiteY47" fmla="*/ 97972 h 571500"/>
                <a:gd name="connsiteX48" fmla="*/ 1077686 w 1077686"/>
                <a:gd name="connsiteY48" fmla="*/ 17961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077686" h="571500">
                  <a:moveTo>
                    <a:pt x="1012372" y="146958"/>
                  </a:moveTo>
                  <a:cubicBezTo>
                    <a:pt x="903849" y="60139"/>
                    <a:pt x="963792" y="92664"/>
                    <a:pt x="832757" y="48986"/>
                  </a:cubicBezTo>
                  <a:lnTo>
                    <a:pt x="783772" y="32658"/>
                  </a:lnTo>
                  <a:lnTo>
                    <a:pt x="734786" y="16329"/>
                  </a:lnTo>
                  <a:cubicBezTo>
                    <a:pt x="625929" y="21772"/>
                    <a:pt x="516798" y="23216"/>
                    <a:pt x="408214" y="32658"/>
                  </a:cubicBezTo>
                  <a:cubicBezTo>
                    <a:pt x="363237" y="36569"/>
                    <a:pt x="279499" y="96057"/>
                    <a:pt x="261257" y="114300"/>
                  </a:cubicBezTo>
                  <a:cubicBezTo>
                    <a:pt x="250371" y="125186"/>
                    <a:pt x="240621" y="137341"/>
                    <a:pt x="228600" y="146958"/>
                  </a:cubicBezTo>
                  <a:cubicBezTo>
                    <a:pt x="213276" y="159217"/>
                    <a:pt x="195943" y="168729"/>
                    <a:pt x="179614" y="179615"/>
                  </a:cubicBezTo>
                  <a:cubicBezTo>
                    <a:pt x="174171" y="195943"/>
                    <a:pt x="170983" y="213205"/>
                    <a:pt x="163286" y="228600"/>
                  </a:cubicBezTo>
                  <a:cubicBezTo>
                    <a:pt x="154510" y="246153"/>
                    <a:pt x="137336" y="259143"/>
                    <a:pt x="130629" y="277586"/>
                  </a:cubicBezTo>
                  <a:cubicBezTo>
                    <a:pt x="115291" y="319767"/>
                    <a:pt x="108858" y="364672"/>
                    <a:pt x="97972" y="408215"/>
                  </a:cubicBezTo>
                  <a:lnTo>
                    <a:pt x="81643" y="473529"/>
                  </a:lnTo>
                  <a:cubicBezTo>
                    <a:pt x="76200" y="451758"/>
                    <a:pt x="71479" y="429793"/>
                    <a:pt x="65314" y="408215"/>
                  </a:cubicBezTo>
                  <a:cubicBezTo>
                    <a:pt x="60586" y="391665"/>
                    <a:pt x="48986" y="342017"/>
                    <a:pt x="48986" y="359229"/>
                  </a:cubicBezTo>
                  <a:cubicBezTo>
                    <a:pt x="48986" y="424770"/>
                    <a:pt x="59871" y="489858"/>
                    <a:pt x="65314" y="555172"/>
                  </a:cubicBezTo>
                  <a:cubicBezTo>
                    <a:pt x="144177" y="476312"/>
                    <a:pt x="43953" y="572263"/>
                    <a:pt x="146957" y="489858"/>
                  </a:cubicBezTo>
                  <a:cubicBezTo>
                    <a:pt x="158978" y="480241"/>
                    <a:pt x="167593" y="466817"/>
                    <a:pt x="179614" y="457200"/>
                  </a:cubicBezTo>
                  <a:cubicBezTo>
                    <a:pt x="224832" y="421025"/>
                    <a:pt x="225847" y="425460"/>
                    <a:pt x="277586" y="408215"/>
                  </a:cubicBezTo>
                  <a:cubicBezTo>
                    <a:pt x="261257" y="402772"/>
                    <a:pt x="245578" y="389056"/>
                    <a:pt x="228600" y="391886"/>
                  </a:cubicBezTo>
                  <a:cubicBezTo>
                    <a:pt x="209242" y="395112"/>
                    <a:pt x="194690" y="411980"/>
                    <a:pt x="179614" y="424543"/>
                  </a:cubicBezTo>
                  <a:cubicBezTo>
                    <a:pt x="53890" y="529314"/>
                    <a:pt x="203266" y="425105"/>
                    <a:pt x="81643" y="506186"/>
                  </a:cubicBezTo>
                  <a:cubicBezTo>
                    <a:pt x="70757" y="522515"/>
                    <a:pt x="67604" y="561378"/>
                    <a:pt x="48986" y="555172"/>
                  </a:cubicBezTo>
                  <a:cubicBezTo>
                    <a:pt x="27696" y="548076"/>
                    <a:pt x="38822" y="511436"/>
                    <a:pt x="32657" y="489858"/>
                  </a:cubicBezTo>
                  <a:cubicBezTo>
                    <a:pt x="27929" y="473308"/>
                    <a:pt x="21772" y="457201"/>
                    <a:pt x="16329" y="440872"/>
                  </a:cubicBezTo>
                  <a:cubicBezTo>
                    <a:pt x="10886" y="386443"/>
                    <a:pt x="0" y="222886"/>
                    <a:pt x="0" y="277586"/>
                  </a:cubicBezTo>
                  <a:cubicBezTo>
                    <a:pt x="0" y="353980"/>
                    <a:pt x="7893" y="430259"/>
                    <a:pt x="16329" y="506186"/>
                  </a:cubicBezTo>
                  <a:cubicBezTo>
                    <a:pt x="18807" y="528490"/>
                    <a:pt x="27214" y="549729"/>
                    <a:pt x="32657" y="571500"/>
                  </a:cubicBezTo>
                  <a:cubicBezTo>
                    <a:pt x="43543" y="555172"/>
                    <a:pt x="55578" y="539554"/>
                    <a:pt x="65314" y="522515"/>
                  </a:cubicBezTo>
                  <a:cubicBezTo>
                    <a:pt x="77391" y="501381"/>
                    <a:pt x="83824" y="477008"/>
                    <a:pt x="97972" y="457200"/>
                  </a:cubicBezTo>
                  <a:cubicBezTo>
                    <a:pt x="111394" y="438409"/>
                    <a:pt x="131929" y="425748"/>
                    <a:pt x="146957" y="408215"/>
                  </a:cubicBezTo>
                  <a:cubicBezTo>
                    <a:pt x="164668" y="387552"/>
                    <a:pt x="176699" y="362144"/>
                    <a:pt x="195943" y="342900"/>
                  </a:cubicBezTo>
                  <a:cubicBezTo>
                    <a:pt x="209820" y="329023"/>
                    <a:pt x="229853" y="322806"/>
                    <a:pt x="244929" y="310243"/>
                  </a:cubicBezTo>
                  <a:cubicBezTo>
                    <a:pt x="262669" y="295460"/>
                    <a:pt x="277586" y="244929"/>
                    <a:pt x="293914" y="261258"/>
                  </a:cubicBezTo>
                  <a:cubicBezTo>
                    <a:pt x="311125" y="278470"/>
                    <a:pt x="273780" y="305700"/>
                    <a:pt x="261257" y="326572"/>
                  </a:cubicBezTo>
                  <a:cubicBezTo>
                    <a:pt x="241064" y="360228"/>
                    <a:pt x="217714" y="391886"/>
                    <a:pt x="195943" y="424543"/>
                  </a:cubicBezTo>
                  <a:lnTo>
                    <a:pt x="163286" y="473529"/>
                  </a:lnTo>
                  <a:cubicBezTo>
                    <a:pt x="152400" y="489858"/>
                    <a:pt x="149247" y="516309"/>
                    <a:pt x="130629" y="522515"/>
                  </a:cubicBezTo>
                  <a:lnTo>
                    <a:pt x="81643" y="538843"/>
                  </a:lnTo>
                  <a:cubicBezTo>
                    <a:pt x="59647" y="384872"/>
                    <a:pt x="55101" y="449068"/>
                    <a:pt x="97972" y="277586"/>
                  </a:cubicBezTo>
                  <a:cubicBezTo>
                    <a:pt x="102147" y="260888"/>
                    <a:pt x="103281" y="241823"/>
                    <a:pt x="114300" y="228600"/>
                  </a:cubicBezTo>
                  <a:cubicBezTo>
                    <a:pt x="137284" y="201019"/>
                    <a:pt x="198817" y="170785"/>
                    <a:pt x="228600" y="146958"/>
                  </a:cubicBezTo>
                  <a:cubicBezTo>
                    <a:pt x="240621" y="137341"/>
                    <a:pt x="247487" y="121185"/>
                    <a:pt x="261257" y="114300"/>
                  </a:cubicBezTo>
                  <a:cubicBezTo>
                    <a:pt x="261261" y="114298"/>
                    <a:pt x="383718" y="73480"/>
                    <a:pt x="408214" y="65315"/>
                  </a:cubicBezTo>
                  <a:lnTo>
                    <a:pt x="506186" y="32658"/>
                  </a:lnTo>
                  <a:cubicBezTo>
                    <a:pt x="522515" y="27215"/>
                    <a:pt x="538294" y="19705"/>
                    <a:pt x="555172" y="16329"/>
                  </a:cubicBezTo>
                  <a:lnTo>
                    <a:pt x="636814" y="0"/>
                  </a:lnTo>
                  <a:cubicBezTo>
                    <a:pt x="740228" y="5443"/>
                    <a:pt x="844449" y="2337"/>
                    <a:pt x="947057" y="16329"/>
                  </a:cubicBezTo>
                  <a:cubicBezTo>
                    <a:pt x="1006136" y="24385"/>
                    <a:pt x="993545" y="60319"/>
                    <a:pt x="1012372" y="97972"/>
                  </a:cubicBezTo>
                  <a:cubicBezTo>
                    <a:pt x="1032971" y="139170"/>
                    <a:pt x="1047310" y="149239"/>
                    <a:pt x="1077686" y="179615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605016" y="3854695"/>
              <a:ext cx="20574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Segoe Print" pitchFamily="2" charset="0"/>
                </a:rPr>
                <a:t>v</a:t>
              </a:r>
              <a:r>
                <a:rPr lang="en-US" sz="2800" dirty="0" smtClean="0">
                  <a:solidFill>
                    <a:srgbClr val="FF0000"/>
                  </a:solidFill>
                  <a:latin typeface="Segoe Print" pitchFamily="2" charset="0"/>
                </a:rPr>
                <a:t>ertical handle cues pull behavior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950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research\talks\Tabitha2009-Sensing\PriusConsump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648" y="-13648"/>
            <a:ext cx="9772651" cy="733425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-76200" y="-38100"/>
            <a:ext cx="9906000" cy="74676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219200"/>
            <a:ext cx="9296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5400" dirty="0" smtClean="0">
                <a:solidFill>
                  <a:schemeClr val="bg1">
                    <a:lumMod val="95000"/>
                  </a:schemeClr>
                </a:solidFill>
                <a:latin typeface="Segoe UI Light" pitchFamily="34" charset="0"/>
              </a:rPr>
              <a:t>Immediate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5400" dirty="0">
                <a:solidFill>
                  <a:schemeClr val="bg1">
                    <a:lumMod val="95000"/>
                  </a:schemeClr>
                </a:solidFill>
                <a:latin typeface="Segoe UI Light" pitchFamily="34" charset="0"/>
              </a:rPr>
              <a:t>Simple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5400" dirty="0" smtClean="0">
                <a:solidFill>
                  <a:schemeClr val="bg1">
                    <a:lumMod val="95000"/>
                  </a:schemeClr>
                </a:solidFill>
                <a:latin typeface="Segoe UI Light" pitchFamily="34" charset="0"/>
              </a:rPr>
              <a:t>Educates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5400" dirty="0" smtClean="0">
                <a:solidFill>
                  <a:schemeClr val="bg1">
                    <a:lumMod val="95000"/>
                  </a:schemeClr>
                </a:solidFill>
                <a:latin typeface="Segoe UI Light" pitchFamily="34" charset="0"/>
              </a:rPr>
              <a:t>Constrained environment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5400" dirty="0" smtClean="0">
                <a:solidFill>
                  <a:schemeClr val="bg1">
                    <a:lumMod val="95000"/>
                  </a:schemeClr>
                </a:solidFill>
                <a:latin typeface="Segoe UI Light" pitchFamily="34" charset="0"/>
              </a:rPr>
              <a:t>Reason to care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5400" dirty="0" smtClean="0">
                <a:solidFill>
                  <a:schemeClr val="bg1">
                    <a:lumMod val="95000"/>
                  </a:schemeClr>
                </a:solidFill>
                <a:latin typeface="Segoe UI Light" pitchFamily="34" charset="0"/>
              </a:rPr>
              <a:t>Informs only one action</a:t>
            </a:r>
            <a:endParaRPr lang="en-US" sz="5400" dirty="0">
              <a:solidFill>
                <a:schemeClr val="bg1">
                  <a:lumMod val="95000"/>
                </a:schemeClr>
              </a:solidFill>
              <a:latin typeface="Segoe UI Light" pitchFamily="34" charset="0"/>
            </a:endParaRPr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0" y="193161"/>
            <a:ext cx="9753600" cy="6858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itchFamily="34" charset="0"/>
                <a:ea typeface="+mj-ea"/>
                <a:cs typeface="+mj-cs"/>
              </a:rPr>
              <a:t> why is the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  <a:ea typeface="+mj-ea"/>
                <a:cs typeface="+mj-cs"/>
              </a:rPr>
              <a:t>prius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itchFamily="34" charset="0"/>
                <a:ea typeface="+mj-ea"/>
                <a:cs typeface="+mj-cs"/>
              </a:rPr>
              <a:t> effective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itchFamily="34" charset="0"/>
                <a:ea typeface="+mj-ea"/>
                <a:cs typeface="+mj-cs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Ligh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3545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research\talks\BECC2010-HistoryAndFutureOfEcoFeedback\2680977334_dfe8799582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609600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research\talks\BECC2010-HistoryAndFutureOfEcoFeedback\PushDoorLabe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3" t="11511" r="36051" b="9739"/>
          <a:stretch/>
        </p:blipFill>
        <p:spPr bwMode="auto">
          <a:xfrm>
            <a:off x="838201" y="-601580"/>
            <a:ext cx="7222958" cy="960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9955021">
            <a:off x="4589859" y="3239466"/>
            <a:ext cx="4224366" cy="11079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Arial Black" pitchFamily="34" charset="0"/>
              </a:rPr>
              <a:t>FAIL #1</a:t>
            </a:r>
          </a:p>
        </p:txBody>
      </p:sp>
    </p:spTree>
    <p:extLst>
      <p:ext uri="{BB962C8B-B14F-4D97-AF65-F5344CB8AC3E}">
        <p14:creationId xmlns:p14="http://schemas.microsoft.com/office/powerpoint/2010/main" val="56828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research\talks\BECC2010-HistoryAndFutureOfEcoFeedback\Regis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2202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9955021">
            <a:off x="4589859" y="3239466"/>
            <a:ext cx="4224366" cy="11079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Arial Black" pitchFamily="34" charset="0"/>
              </a:rPr>
              <a:t>FAIL #2</a:t>
            </a:r>
          </a:p>
        </p:txBody>
      </p:sp>
    </p:spTree>
    <p:extLst>
      <p:ext uri="{BB962C8B-B14F-4D97-AF65-F5344CB8AC3E}">
        <p14:creationId xmlns:p14="http://schemas.microsoft.com/office/powerpoint/2010/main" val="231221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research\talks\BECC2010-HistoryAndFutureOfEcoFeedback\3191424928_13225d9d21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0"/>
            <a:ext cx="8763000" cy="11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9955021">
            <a:off x="430413" y="1070993"/>
            <a:ext cx="5050416" cy="1446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Arial Black" pitchFamily="34" charset="0"/>
              </a:rPr>
              <a:t>FAIL #3</a:t>
            </a:r>
          </a:p>
        </p:txBody>
      </p:sp>
      <p:sp>
        <p:nvSpPr>
          <p:cNvPr id="6" name="TextBox 5"/>
          <p:cNvSpPr txBox="1"/>
          <p:nvPr/>
        </p:nvSpPr>
        <p:spPr>
          <a:xfrm rot="929982">
            <a:off x="3835247" y="2442784"/>
            <a:ext cx="5050416" cy="1446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Arial Black" pitchFamily="34" charset="0"/>
              </a:rPr>
              <a:t>FAIL #4</a:t>
            </a:r>
          </a:p>
        </p:txBody>
      </p:sp>
    </p:spTree>
    <p:extLst>
      <p:ext uri="{BB962C8B-B14F-4D97-AF65-F5344CB8AC3E}">
        <p14:creationId xmlns:p14="http://schemas.microsoft.com/office/powerpoint/2010/main" val="422429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research\talks\BECC2010-HistoryAndFutureOfEcoFeedback\image002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5"/>
          <a:stretch/>
        </p:blipFill>
        <p:spPr bwMode="auto">
          <a:xfrm>
            <a:off x="1667478" y="-1524000"/>
            <a:ext cx="5809045" cy="83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39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research\talks\BECC2010-HistoryAndFutureOfEcoFeedback\Panic bar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1"/>
            <a:ext cx="9906000" cy="982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64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research\talks\BECC2010-HistoryAndFutureOfEcoFeedback\Panic_Hardwa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29000"/>
            <a:ext cx="11734800" cy="1493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24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707997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Segoe UI Semibold" pitchFamily="34" charset="0"/>
              </a:rPr>
              <a:t>affordances </a:t>
            </a:r>
            <a:r>
              <a:rPr lang="en-US" sz="3200" dirty="0" smtClean="0">
                <a:solidFill>
                  <a:schemeClr val="bg1"/>
                </a:solidFill>
                <a:latin typeface="Segoe UI Light" pitchFamily="34" charset="0"/>
              </a:rPr>
              <a:t>affect our perception of use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685800" y="4343400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Segoe UI Light" pitchFamily="34" charset="0"/>
              </a:rPr>
              <a:t>can affordances change our </a:t>
            </a:r>
            <a:r>
              <a:rPr lang="en-US" sz="3200" dirty="0" smtClean="0">
                <a:solidFill>
                  <a:schemeClr val="bg1"/>
                </a:solidFill>
                <a:latin typeface="Segoe UI Semibold" pitchFamily="34" charset="0"/>
              </a:rPr>
              <a:t>behavior?</a:t>
            </a:r>
          </a:p>
        </p:txBody>
      </p:sp>
    </p:spTree>
    <p:extLst>
      <p:ext uri="{BB962C8B-B14F-4D97-AF65-F5344CB8AC3E}">
        <p14:creationId xmlns:p14="http://schemas.microsoft.com/office/powerpoint/2010/main" val="405753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research\talks\BECC2010-HistoryAndFutureOfEcoFeedback\Garb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47" y="15768"/>
            <a:ext cx="9853448" cy="770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239000" y="3751804"/>
            <a:ext cx="1807779" cy="1798884"/>
            <a:chOff x="7239000" y="3751804"/>
            <a:chExt cx="1807779" cy="1798884"/>
          </a:xfrm>
        </p:grpSpPr>
        <p:sp>
          <p:nvSpPr>
            <p:cNvPr id="4" name="Freeform 3"/>
            <p:cNvSpPr/>
            <p:nvPr/>
          </p:nvSpPr>
          <p:spPr>
            <a:xfrm>
              <a:off x="7488621" y="3751804"/>
              <a:ext cx="583672" cy="967887"/>
            </a:xfrm>
            <a:custGeom>
              <a:avLst/>
              <a:gdLst>
                <a:gd name="connsiteX0" fmla="*/ 425669 w 583672"/>
                <a:gd name="connsiteY0" fmla="*/ 962086 h 967887"/>
                <a:gd name="connsiteX1" fmla="*/ 504496 w 583672"/>
                <a:gd name="connsiteY1" fmla="*/ 883258 h 967887"/>
                <a:gd name="connsiteX2" fmla="*/ 520262 w 583672"/>
                <a:gd name="connsiteY2" fmla="*/ 804430 h 967887"/>
                <a:gd name="connsiteX3" fmla="*/ 551793 w 583672"/>
                <a:gd name="connsiteY3" fmla="*/ 567948 h 967887"/>
                <a:gd name="connsiteX4" fmla="*/ 536027 w 583672"/>
                <a:gd name="connsiteY4" fmla="*/ 236872 h 967887"/>
                <a:gd name="connsiteX5" fmla="*/ 472965 w 583672"/>
                <a:gd name="connsiteY5" fmla="*/ 142279 h 967887"/>
                <a:gd name="connsiteX6" fmla="*/ 204951 w 583672"/>
                <a:gd name="connsiteY6" fmla="*/ 158044 h 967887"/>
                <a:gd name="connsiteX7" fmla="*/ 157655 w 583672"/>
                <a:gd name="connsiteY7" fmla="*/ 189575 h 967887"/>
                <a:gd name="connsiteX8" fmla="*/ 63062 w 583672"/>
                <a:gd name="connsiteY8" fmla="*/ 221106 h 967887"/>
                <a:gd name="connsiteX9" fmla="*/ 94593 w 583672"/>
                <a:gd name="connsiteY9" fmla="*/ 268403 h 967887"/>
                <a:gd name="connsiteX10" fmla="*/ 141889 w 583672"/>
                <a:gd name="connsiteY10" fmla="*/ 284168 h 967887"/>
                <a:gd name="connsiteX11" fmla="*/ 189186 w 583672"/>
                <a:gd name="connsiteY11" fmla="*/ 315699 h 967887"/>
                <a:gd name="connsiteX12" fmla="*/ 236482 w 583672"/>
                <a:gd name="connsiteY12" fmla="*/ 331465 h 967887"/>
                <a:gd name="connsiteX13" fmla="*/ 173420 w 583672"/>
                <a:gd name="connsiteY13" fmla="*/ 315699 h 967887"/>
                <a:gd name="connsiteX14" fmla="*/ 94593 w 583672"/>
                <a:gd name="connsiteY14" fmla="*/ 221106 h 967887"/>
                <a:gd name="connsiteX15" fmla="*/ 78827 w 583672"/>
                <a:gd name="connsiteY15" fmla="*/ 173810 h 967887"/>
                <a:gd name="connsiteX16" fmla="*/ 157655 w 583672"/>
                <a:gd name="connsiteY16" fmla="*/ 94982 h 967887"/>
                <a:gd name="connsiteX17" fmla="*/ 204951 w 583672"/>
                <a:gd name="connsiteY17" fmla="*/ 47686 h 967887"/>
                <a:gd name="connsiteX18" fmla="*/ 236482 w 583672"/>
                <a:gd name="connsiteY18" fmla="*/ 389 h 967887"/>
                <a:gd name="connsiteX19" fmla="*/ 94593 w 583672"/>
                <a:gd name="connsiteY19" fmla="*/ 110748 h 967887"/>
                <a:gd name="connsiteX20" fmla="*/ 31531 w 583672"/>
                <a:gd name="connsiteY20" fmla="*/ 205341 h 967887"/>
                <a:gd name="connsiteX21" fmla="*/ 0 w 583672"/>
                <a:gd name="connsiteY21" fmla="*/ 252637 h 967887"/>
                <a:gd name="connsiteX22" fmla="*/ 47296 w 583672"/>
                <a:gd name="connsiteY22" fmla="*/ 284168 h 967887"/>
                <a:gd name="connsiteX23" fmla="*/ 204951 w 583672"/>
                <a:gd name="connsiteY23" fmla="*/ 315699 h 967887"/>
                <a:gd name="connsiteX24" fmla="*/ 157655 w 583672"/>
                <a:gd name="connsiteY24" fmla="*/ 347230 h 967887"/>
                <a:gd name="connsiteX25" fmla="*/ 141889 w 583672"/>
                <a:gd name="connsiteY25" fmla="*/ 299934 h 967887"/>
                <a:gd name="connsiteX26" fmla="*/ 110358 w 583672"/>
                <a:gd name="connsiteY26" fmla="*/ 252637 h 967887"/>
                <a:gd name="connsiteX27" fmla="*/ 157655 w 583672"/>
                <a:gd name="connsiteY27" fmla="*/ 221106 h 967887"/>
                <a:gd name="connsiteX28" fmla="*/ 204951 w 583672"/>
                <a:gd name="connsiteY28" fmla="*/ 205341 h 967887"/>
                <a:gd name="connsiteX29" fmla="*/ 299545 w 583672"/>
                <a:gd name="connsiteY29" fmla="*/ 142279 h 967887"/>
                <a:gd name="connsiteX30" fmla="*/ 472965 w 583672"/>
                <a:gd name="connsiteY30" fmla="*/ 158044 h 967887"/>
                <a:gd name="connsiteX31" fmla="*/ 504496 w 583672"/>
                <a:gd name="connsiteY31" fmla="*/ 205341 h 967887"/>
                <a:gd name="connsiteX32" fmla="*/ 488731 w 583672"/>
                <a:gd name="connsiteY32" fmla="*/ 457589 h 967887"/>
                <a:gd name="connsiteX33" fmla="*/ 472965 w 583672"/>
                <a:gd name="connsiteY33" fmla="*/ 631010 h 967887"/>
                <a:gd name="connsiteX34" fmla="*/ 441434 w 583672"/>
                <a:gd name="connsiteY34" fmla="*/ 820196 h 967887"/>
                <a:gd name="connsiteX35" fmla="*/ 425669 w 583672"/>
                <a:gd name="connsiteY35" fmla="*/ 962086 h 967887"/>
                <a:gd name="connsiteX36" fmla="*/ 472965 w 583672"/>
                <a:gd name="connsiteY36" fmla="*/ 946320 h 967887"/>
                <a:gd name="connsiteX37" fmla="*/ 504496 w 583672"/>
                <a:gd name="connsiteY37" fmla="*/ 899024 h 967887"/>
                <a:gd name="connsiteX38" fmla="*/ 520262 w 583672"/>
                <a:gd name="connsiteY38" fmla="*/ 851727 h 967887"/>
                <a:gd name="connsiteX39" fmla="*/ 567558 w 583672"/>
                <a:gd name="connsiteY39" fmla="*/ 631010 h 967887"/>
                <a:gd name="connsiteX40" fmla="*/ 567558 w 583672"/>
                <a:gd name="connsiteY40" fmla="*/ 236872 h 967887"/>
                <a:gd name="connsiteX41" fmla="*/ 520262 w 583672"/>
                <a:gd name="connsiteY41" fmla="*/ 189575 h 967887"/>
                <a:gd name="connsiteX42" fmla="*/ 457200 w 583672"/>
                <a:gd name="connsiteY42" fmla="*/ 173810 h 967887"/>
                <a:gd name="connsiteX43" fmla="*/ 110358 w 583672"/>
                <a:gd name="connsiteY43" fmla="*/ 221106 h 967887"/>
                <a:gd name="connsiteX44" fmla="*/ 47296 w 583672"/>
                <a:gd name="connsiteY44" fmla="*/ 268403 h 96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83672" h="967887">
                  <a:moveTo>
                    <a:pt x="425669" y="962086"/>
                  </a:moveTo>
                  <a:cubicBezTo>
                    <a:pt x="451945" y="935810"/>
                    <a:pt x="485378" y="915122"/>
                    <a:pt x="504496" y="883258"/>
                  </a:cubicBezTo>
                  <a:cubicBezTo>
                    <a:pt x="518283" y="860280"/>
                    <a:pt x="515469" y="830794"/>
                    <a:pt x="520262" y="804430"/>
                  </a:cubicBezTo>
                  <a:cubicBezTo>
                    <a:pt x="540479" y="693237"/>
                    <a:pt x="537516" y="696441"/>
                    <a:pt x="551793" y="567948"/>
                  </a:cubicBezTo>
                  <a:cubicBezTo>
                    <a:pt x="546538" y="457589"/>
                    <a:pt x="556145" y="345509"/>
                    <a:pt x="536027" y="236872"/>
                  </a:cubicBezTo>
                  <a:cubicBezTo>
                    <a:pt x="529127" y="199610"/>
                    <a:pt x="472965" y="142279"/>
                    <a:pt x="472965" y="142279"/>
                  </a:cubicBezTo>
                  <a:cubicBezTo>
                    <a:pt x="383627" y="147534"/>
                    <a:pt x="293453" y="144769"/>
                    <a:pt x="204951" y="158044"/>
                  </a:cubicBezTo>
                  <a:cubicBezTo>
                    <a:pt x="186213" y="160855"/>
                    <a:pt x="174970" y="181880"/>
                    <a:pt x="157655" y="189575"/>
                  </a:cubicBezTo>
                  <a:cubicBezTo>
                    <a:pt x="127283" y="203074"/>
                    <a:pt x="63062" y="221106"/>
                    <a:pt x="63062" y="221106"/>
                  </a:cubicBezTo>
                  <a:cubicBezTo>
                    <a:pt x="73572" y="236872"/>
                    <a:pt x="79797" y="256566"/>
                    <a:pt x="94593" y="268403"/>
                  </a:cubicBezTo>
                  <a:cubicBezTo>
                    <a:pt x="107570" y="278784"/>
                    <a:pt x="127025" y="276736"/>
                    <a:pt x="141889" y="284168"/>
                  </a:cubicBezTo>
                  <a:cubicBezTo>
                    <a:pt x="158837" y="292642"/>
                    <a:pt x="172239" y="307225"/>
                    <a:pt x="189186" y="315699"/>
                  </a:cubicBezTo>
                  <a:cubicBezTo>
                    <a:pt x="204050" y="323131"/>
                    <a:pt x="253100" y="331465"/>
                    <a:pt x="236482" y="331465"/>
                  </a:cubicBezTo>
                  <a:cubicBezTo>
                    <a:pt x="214814" y="331465"/>
                    <a:pt x="194441" y="320954"/>
                    <a:pt x="173420" y="315699"/>
                  </a:cubicBezTo>
                  <a:cubicBezTo>
                    <a:pt x="138551" y="280830"/>
                    <a:pt x="116543" y="265006"/>
                    <a:pt x="94593" y="221106"/>
                  </a:cubicBezTo>
                  <a:cubicBezTo>
                    <a:pt x="87161" y="206242"/>
                    <a:pt x="84082" y="189575"/>
                    <a:pt x="78827" y="173810"/>
                  </a:cubicBezTo>
                  <a:cubicBezTo>
                    <a:pt x="165538" y="116003"/>
                    <a:pt x="91965" y="173810"/>
                    <a:pt x="157655" y="94982"/>
                  </a:cubicBezTo>
                  <a:cubicBezTo>
                    <a:pt x="171928" y="77854"/>
                    <a:pt x="190678" y="64814"/>
                    <a:pt x="204951" y="47686"/>
                  </a:cubicBezTo>
                  <a:cubicBezTo>
                    <a:pt x="217081" y="33130"/>
                    <a:pt x="254864" y="-4206"/>
                    <a:pt x="236482" y="389"/>
                  </a:cubicBezTo>
                  <a:cubicBezTo>
                    <a:pt x="203594" y="8611"/>
                    <a:pt x="121467" y="76196"/>
                    <a:pt x="94593" y="110748"/>
                  </a:cubicBezTo>
                  <a:cubicBezTo>
                    <a:pt x="71328" y="140661"/>
                    <a:pt x="52552" y="173810"/>
                    <a:pt x="31531" y="205341"/>
                  </a:cubicBezTo>
                  <a:lnTo>
                    <a:pt x="0" y="252637"/>
                  </a:lnTo>
                  <a:cubicBezTo>
                    <a:pt x="15765" y="263147"/>
                    <a:pt x="29880" y="276704"/>
                    <a:pt x="47296" y="284168"/>
                  </a:cubicBezTo>
                  <a:cubicBezTo>
                    <a:pt x="77232" y="296998"/>
                    <a:pt x="183606" y="312142"/>
                    <a:pt x="204951" y="315699"/>
                  </a:cubicBezTo>
                  <a:cubicBezTo>
                    <a:pt x="212775" y="327436"/>
                    <a:pt x="309608" y="448532"/>
                    <a:pt x="157655" y="347230"/>
                  </a:cubicBezTo>
                  <a:cubicBezTo>
                    <a:pt x="143828" y="338012"/>
                    <a:pt x="149321" y="314798"/>
                    <a:pt x="141889" y="299934"/>
                  </a:cubicBezTo>
                  <a:cubicBezTo>
                    <a:pt x="133415" y="282987"/>
                    <a:pt x="120868" y="268403"/>
                    <a:pt x="110358" y="252637"/>
                  </a:cubicBezTo>
                  <a:cubicBezTo>
                    <a:pt x="126124" y="242127"/>
                    <a:pt x="140707" y="229580"/>
                    <a:pt x="157655" y="221106"/>
                  </a:cubicBezTo>
                  <a:cubicBezTo>
                    <a:pt x="172519" y="213674"/>
                    <a:pt x="190424" y="213411"/>
                    <a:pt x="204951" y="205341"/>
                  </a:cubicBezTo>
                  <a:cubicBezTo>
                    <a:pt x="238078" y="186937"/>
                    <a:pt x="299545" y="142279"/>
                    <a:pt x="299545" y="142279"/>
                  </a:cubicBezTo>
                  <a:cubicBezTo>
                    <a:pt x="357352" y="147534"/>
                    <a:pt x="417487" y="140974"/>
                    <a:pt x="472965" y="158044"/>
                  </a:cubicBezTo>
                  <a:cubicBezTo>
                    <a:pt x="491075" y="163616"/>
                    <a:pt x="503500" y="186419"/>
                    <a:pt x="504496" y="205341"/>
                  </a:cubicBezTo>
                  <a:cubicBezTo>
                    <a:pt x="508924" y="289471"/>
                    <a:pt x="494954" y="373572"/>
                    <a:pt x="488731" y="457589"/>
                  </a:cubicBezTo>
                  <a:cubicBezTo>
                    <a:pt x="484443" y="515476"/>
                    <a:pt x="478741" y="573253"/>
                    <a:pt x="472965" y="631010"/>
                  </a:cubicBezTo>
                  <a:cubicBezTo>
                    <a:pt x="457878" y="781875"/>
                    <a:pt x="471371" y="730387"/>
                    <a:pt x="441434" y="820196"/>
                  </a:cubicBezTo>
                  <a:cubicBezTo>
                    <a:pt x="436179" y="867493"/>
                    <a:pt x="414127" y="915919"/>
                    <a:pt x="425669" y="962086"/>
                  </a:cubicBezTo>
                  <a:cubicBezTo>
                    <a:pt x="429700" y="978208"/>
                    <a:pt x="459988" y="956701"/>
                    <a:pt x="472965" y="946320"/>
                  </a:cubicBezTo>
                  <a:cubicBezTo>
                    <a:pt x="487761" y="934483"/>
                    <a:pt x="496022" y="915971"/>
                    <a:pt x="504496" y="899024"/>
                  </a:cubicBezTo>
                  <a:cubicBezTo>
                    <a:pt x="511928" y="884160"/>
                    <a:pt x="515889" y="867760"/>
                    <a:pt x="520262" y="851727"/>
                  </a:cubicBezTo>
                  <a:cubicBezTo>
                    <a:pt x="553934" y="728264"/>
                    <a:pt x="548809" y="743510"/>
                    <a:pt x="567558" y="631010"/>
                  </a:cubicBezTo>
                  <a:cubicBezTo>
                    <a:pt x="575237" y="523508"/>
                    <a:pt x="599621" y="349092"/>
                    <a:pt x="567558" y="236872"/>
                  </a:cubicBezTo>
                  <a:cubicBezTo>
                    <a:pt x="561433" y="215434"/>
                    <a:pt x="539620" y="200637"/>
                    <a:pt x="520262" y="189575"/>
                  </a:cubicBezTo>
                  <a:cubicBezTo>
                    <a:pt x="501449" y="178825"/>
                    <a:pt x="478221" y="179065"/>
                    <a:pt x="457200" y="173810"/>
                  </a:cubicBezTo>
                  <a:cubicBezTo>
                    <a:pt x="141128" y="207081"/>
                    <a:pt x="252903" y="173593"/>
                    <a:pt x="110358" y="221106"/>
                  </a:cubicBezTo>
                  <a:cubicBezTo>
                    <a:pt x="56878" y="256760"/>
                    <a:pt x="76460" y="239239"/>
                    <a:pt x="47296" y="268403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39000" y="4719691"/>
              <a:ext cx="18077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  <a:latin typeface="Segoe Print" pitchFamily="2" charset="0"/>
                </a:rPr>
                <a:t>In-N-Out </a:t>
              </a:r>
            </a:p>
            <a:p>
              <a:pPr algn="ctr"/>
              <a:r>
                <a:rPr lang="en-US" sz="2400" dirty="0" smtClean="0">
                  <a:solidFill>
                    <a:srgbClr val="FF0000"/>
                  </a:solidFill>
                  <a:latin typeface="Segoe Print" pitchFamily="2" charset="0"/>
                </a:rPr>
                <a:t>Burger!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114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research\talks\BECC2010-HistoryAndFutureOfEcoFeedback\King_Kong_vs_Godzilla_Color_by_LostonWall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360" y="-371356"/>
            <a:ext cx="10424160" cy="837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171271"/>
            <a:ext cx="8305800" cy="1200329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Segoe UI Semibold" pitchFamily="34" charset="0"/>
              </a:rPr>
              <a:t>Battle of the Cans</a:t>
            </a:r>
          </a:p>
        </p:txBody>
      </p:sp>
    </p:spTree>
    <p:extLst>
      <p:ext uri="{BB962C8B-B14F-4D97-AF65-F5344CB8AC3E}">
        <p14:creationId xmlns:p14="http://schemas.microsoft.com/office/powerpoint/2010/main" val="106905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research\talks\BECC2010-HistoryAndFutureOfEcoFeedback\2255406999_5fa17f9775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1828800"/>
            <a:ext cx="7486650" cy="998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0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research\talks\BECC2009-HomeSensing\pool-house-097.jpg"/>
          <p:cNvPicPr>
            <a:picLocks noChangeAspect="1" noChangeArrowheads="1"/>
          </p:cNvPicPr>
          <p:nvPr/>
        </p:nvPicPr>
        <p:blipFill>
          <a:blip r:embed="rId2" cstate="print"/>
          <a:srcRect l="2952" r="84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research\talks\Tabitha2009-Sensing\PriusConsumption.png"/>
          <p:cNvPicPr>
            <a:picLocks noChangeAspect="1" noChangeArrowheads="1"/>
          </p:cNvPicPr>
          <p:nvPr/>
        </p:nvPicPr>
        <p:blipFill>
          <a:blip r:embed="rId3" cstate="print"/>
          <a:srcRect l="18853" t="24082" r="32024" b="36437"/>
          <a:stretch>
            <a:fillRect/>
          </a:stretch>
        </p:blipFill>
        <p:spPr bwMode="auto">
          <a:xfrm>
            <a:off x="609600" y="4038600"/>
            <a:ext cx="3789946" cy="2286000"/>
          </a:xfrm>
          <a:prstGeom prst="rect">
            <a:avLst/>
          </a:prstGeom>
          <a:noFill/>
        </p:spPr>
      </p:pic>
      <p:sp>
        <p:nvSpPr>
          <p:cNvPr id="7" name="Title 7"/>
          <p:cNvSpPr txBox="1">
            <a:spLocks/>
          </p:cNvSpPr>
          <p:nvPr/>
        </p:nvSpPr>
        <p:spPr>
          <a:xfrm>
            <a:off x="0" y="193161"/>
            <a:ext cx="6096000" cy="6858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itchFamily="34" charset="0"/>
                <a:ea typeface="+mj-ea"/>
                <a:cs typeface="+mj-cs"/>
              </a:rPr>
              <a:t>the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  <a:ea typeface="+mj-ea"/>
                <a:cs typeface="+mj-cs"/>
              </a:rPr>
              <a:t>prius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itchFamily="34" charset="0"/>
                <a:ea typeface="+mj-ea"/>
                <a:cs typeface="+mj-cs"/>
              </a:rPr>
              <a:t>effect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itchFamily="34" charset="0"/>
                <a:ea typeface="+mj-ea"/>
                <a:cs typeface="+mj-cs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Ligh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4756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research\talks\BECC2010-HistoryAndFutureOfEcoFeedback\2010_11_04 - The Design of Trash Cans and Recycling Bins\1923586406_76362af4d8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13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research\talks\BECC2010-HistoryAndFutureOfEcoFeedback\King_Kong_vs_Godzilla_Color_by_LostonWall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360" y="-371356"/>
            <a:ext cx="10424160" cy="837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research\talks\BECC2010-HistoryAndFutureOfEcoFeedback\2255406999_5fa17f9775_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" b="11935"/>
          <a:stretch/>
        </p:blipFill>
        <p:spPr bwMode="auto">
          <a:xfrm>
            <a:off x="0" y="1752601"/>
            <a:ext cx="4823460" cy="546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research\talks\BECC2010-HistoryAndFutureOfEcoFeedback\2010_11_04 - The Design of Trash Cans and Recycling Bins\1923586406_76362af4d8_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0" r="10040"/>
          <a:stretch/>
        </p:blipFill>
        <p:spPr bwMode="auto">
          <a:xfrm>
            <a:off x="4619494" y="1752601"/>
            <a:ext cx="4829306" cy="546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171271"/>
            <a:ext cx="8305800" cy="1200329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Segoe UI Semibold" pitchFamily="34" charset="0"/>
              </a:rPr>
              <a:t>Battle of the Cans</a:t>
            </a:r>
          </a:p>
        </p:txBody>
      </p:sp>
    </p:spTree>
    <p:extLst>
      <p:ext uri="{BB962C8B-B14F-4D97-AF65-F5344CB8AC3E}">
        <p14:creationId xmlns:p14="http://schemas.microsoft.com/office/powerpoint/2010/main" val="97609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research\talks\BECC2010-HistoryAndFutureOfEcoFeedback\2010_11_04 - The Design of Trash Cans and Recycling Bins\1923586406_76362af4d8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0696783">
            <a:off x="2849496" y="2928635"/>
            <a:ext cx="4116651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Segoe UI Light" pitchFamily="34" charset="0"/>
              </a:rPr>
              <a:t>Winner!</a:t>
            </a:r>
          </a:p>
          <a:p>
            <a:pPr algn="ctr"/>
            <a:r>
              <a:rPr lang="en-US" sz="5400" dirty="0" smtClean="0">
                <a:latin typeface="Segoe UI Light" pitchFamily="34" charset="0"/>
              </a:rPr>
              <a:t>34% increase in recycling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7400" y="624840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  <a:latin typeface="Segoe UI Light" pitchFamily="34" charset="0"/>
              </a:rPr>
              <a:t>Duffy, </a:t>
            </a:r>
            <a:r>
              <a:rPr lang="en-US" sz="2800" i="1" dirty="0" smtClean="0">
                <a:solidFill>
                  <a:schemeClr val="bg1"/>
                </a:solidFill>
                <a:latin typeface="Segoe UI Light" pitchFamily="34" charset="0"/>
              </a:rPr>
              <a:t>Environment and Behavior, 2010</a:t>
            </a:r>
            <a:r>
              <a:rPr lang="en-US" sz="28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767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research\talks\BECC2010-HistoryAndFutureOfEcoFeedback\2010_11_04 - The Design of Trash Cans and Recycling Bins\1923586406_76362af4d8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0" y="624840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  <a:latin typeface="Segoe UI Light" pitchFamily="34" charset="0"/>
              </a:rPr>
              <a:t>Duffy, </a:t>
            </a:r>
            <a:r>
              <a:rPr lang="en-US" sz="2800" i="1" dirty="0" smtClean="0">
                <a:solidFill>
                  <a:schemeClr val="bg1"/>
                </a:solidFill>
                <a:latin typeface="Segoe UI Light" pitchFamily="34" charset="0"/>
              </a:rPr>
              <a:t>Environment and Behavior, 2010</a:t>
            </a:r>
            <a:r>
              <a:rPr lang="en-US" sz="28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</a:p>
        </p:txBody>
      </p:sp>
      <p:sp>
        <p:nvSpPr>
          <p:cNvPr id="6" name="Freeform 5"/>
          <p:cNvSpPr/>
          <p:nvPr/>
        </p:nvSpPr>
        <p:spPr>
          <a:xfrm flipH="1">
            <a:off x="4876799" y="1828800"/>
            <a:ext cx="455053" cy="1066800"/>
          </a:xfrm>
          <a:custGeom>
            <a:avLst/>
            <a:gdLst>
              <a:gd name="connsiteX0" fmla="*/ 58462 w 455053"/>
              <a:gd name="connsiteY0" fmla="*/ 295088 h 827351"/>
              <a:gd name="connsiteX1" fmla="*/ 58462 w 455053"/>
              <a:gd name="connsiteY1" fmla="*/ 49428 h 827351"/>
              <a:gd name="connsiteX2" fmla="*/ 140348 w 455053"/>
              <a:gd name="connsiteY2" fmla="*/ 76724 h 827351"/>
              <a:gd name="connsiteX3" fmla="*/ 72110 w 455053"/>
              <a:gd name="connsiteY3" fmla="*/ 63076 h 827351"/>
              <a:gd name="connsiteX4" fmla="*/ 31166 w 455053"/>
              <a:gd name="connsiteY4" fmla="*/ 49428 h 827351"/>
              <a:gd name="connsiteX5" fmla="*/ 17519 w 455053"/>
              <a:gd name="connsiteY5" fmla="*/ 104019 h 827351"/>
              <a:gd name="connsiteX6" fmla="*/ 44814 w 455053"/>
              <a:gd name="connsiteY6" fmla="*/ 308736 h 827351"/>
              <a:gd name="connsiteX7" fmla="*/ 31166 w 455053"/>
              <a:gd name="connsiteY7" fmla="*/ 117667 h 827351"/>
              <a:gd name="connsiteX8" fmla="*/ 17519 w 455053"/>
              <a:gd name="connsiteY8" fmla="*/ 76724 h 827351"/>
              <a:gd name="connsiteX9" fmla="*/ 72110 w 455053"/>
              <a:gd name="connsiteY9" fmla="*/ 63076 h 827351"/>
              <a:gd name="connsiteX10" fmla="*/ 222235 w 455053"/>
              <a:gd name="connsiteY10" fmla="*/ 63076 h 827351"/>
              <a:gd name="connsiteX11" fmla="*/ 126701 w 455053"/>
              <a:gd name="connsiteY11" fmla="*/ 35781 h 827351"/>
              <a:gd name="connsiteX12" fmla="*/ 3871 w 455053"/>
              <a:gd name="connsiteY12" fmla="*/ 22133 h 827351"/>
              <a:gd name="connsiteX13" fmla="*/ 17519 w 455053"/>
              <a:gd name="connsiteY13" fmla="*/ 63076 h 827351"/>
              <a:gd name="connsiteX14" fmla="*/ 153996 w 455053"/>
              <a:gd name="connsiteY14" fmla="*/ 185906 h 827351"/>
              <a:gd name="connsiteX15" fmla="*/ 235883 w 455053"/>
              <a:gd name="connsiteY15" fmla="*/ 267793 h 827351"/>
              <a:gd name="connsiteX16" fmla="*/ 290474 w 455053"/>
              <a:gd name="connsiteY16" fmla="*/ 363327 h 827351"/>
              <a:gd name="connsiteX17" fmla="*/ 317769 w 455053"/>
              <a:gd name="connsiteY17" fmla="*/ 417918 h 827351"/>
              <a:gd name="connsiteX18" fmla="*/ 372360 w 455053"/>
              <a:gd name="connsiteY18" fmla="*/ 513452 h 827351"/>
              <a:gd name="connsiteX19" fmla="*/ 399656 w 455053"/>
              <a:gd name="connsiteY19" fmla="*/ 608987 h 827351"/>
              <a:gd name="connsiteX20" fmla="*/ 454247 w 455053"/>
              <a:gd name="connsiteY20" fmla="*/ 786408 h 827351"/>
              <a:gd name="connsiteX21" fmla="*/ 413304 w 455053"/>
              <a:gd name="connsiteY21" fmla="*/ 540748 h 827351"/>
              <a:gd name="connsiteX22" fmla="*/ 399656 w 455053"/>
              <a:gd name="connsiteY22" fmla="*/ 499805 h 827351"/>
              <a:gd name="connsiteX23" fmla="*/ 345065 w 455053"/>
              <a:gd name="connsiteY23" fmla="*/ 376975 h 827351"/>
              <a:gd name="connsiteX24" fmla="*/ 263178 w 455053"/>
              <a:gd name="connsiteY24" fmla="*/ 308736 h 827351"/>
              <a:gd name="connsiteX25" fmla="*/ 167644 w 455053"/>
              <a:gd name="connsiteY25" fmla="*/ 185906 h 827351"/>
              <a:gd name="connsiteX26" fmla="*/ 140348 w 455053"/>
              <a:gd name="connsiteY26" fmla="*/ 144963 h 827351"/>
              <a:gd name="connsiteX27" fmla="*/ 113053 w 455053"/>
              <a:gd name="connsiteY27" fmla="*/ 104019 h 827351"/>
              <a:gd name="connsiteX28" fmla="*/ 126701 w 455053"/>
              <a:gd name="connsiteY28" fmla="*/ 117667 h 827351"/>
              <a:gd name="connsiteX29" fmla="*/ 208587 w 455053"/>
              <a:gd name="connsiteY29" fmla="*/ 172258 h 827351"/>
              <a:gd name="connsiteX30" fmla="*/ 249530 w 455053"/>
              <a:gd name="connsiteY30" fmla="*/ 213202 h 827351"/>
              <a:gd name="connsiteX31" fmla="*/ 290474 w 455053"/>
              <a:gd name="connsiteY31" fmla="*/ 295088 h 827351"/>
              <a:gd name="connsiteX32" fmla="*/ 317769 w 455053"/>
              <a:gd name="connsiteY32" fmla="*/ 349679 h 827351"/>
              <a:gd name="connsiteX33" fmla="*/ 345065 w 455053"/>
              <a:gd name="connsiteY33" fmla="*/ 417918 h 827351"/>
              <a:gd name="connsiteX34" fmla="*/ 372360 w 455053"/>
              <a:gd name="connsiteY34" fmla="*/ 472509 h 827351"/>
              <a:gd name="connsiteX35" fmla="*/ 386008 w 455053"/>
              <a:gd name="connsiteY35" fmla="*/ 527100 h 827351"/>
              <a:gd name="connsiteX36" fmla="*/ 440599 w 455053"/>
              <a:gd name="connsiteY36" fmla="*/ 608987 h 827351"/>
              <a:gd name="connsiteX37" fmla="*/ 454247 w 455053"/>
              <a:gd name="connsiteY37" fmla="*/ 827351 h 82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55053" h="827351">
                <a:moveTo>
                  <a:pt x="58462" y="295088"/>
                </a:moveTo>
                <a:cubicBezTo>
                  <a:pt x="47271" y="227943"/>
                  <a:pt x="19823" y="104626"/>
                  <a:pt x="58462" y="49428"/>
                </a:cubicBezTo>
                <a:cubicBezTo>
                  <a:pt x="74962" y="25857"/>
                  <a:pt x="168561" y="82367"/>
                  <a:pt x="140348" y="76724"/>
                </a:cubicBezTo>
                <a:cubicBezTo>
                  <a:pt x="117602" y="72175"/>
                  <a:pt x="94614" y="68702"/>
                  <a:pt x="72110" y="63076"/>
                </a:cubicBezTo>
                <a:cubicBezTo>
                  <a:pt x="58153" y="59587"/>
                  <a:pt x="44814" y="53977"/>
                  <a:pt x="31166" y="49428"/>
                </a:cubicBezTo>
                <a:cubicBezTo>
                  <a:pt x="26617" y="67625"/>
                  <a:pt x="17519" y="85262"/>
                  <a:pt x="17519" y="104019"/>
                </a:cubicBezTo>
                <a:cubicBezTo>
                  <a:pt x="17519" y="211446"/>
                  <a:pt x="24707" y="228309"/>
                  <a:pt x="44814" y="308736"/>
                </a:cubicBezTo>
                <a:cubicBezTo>
                  <a:pt x="40265" y="245046"/>
                  <a:pt x="38626" y="181082"/>
                  <a:pt x="31166" y="117667"/>
                </a:cubicBezTo>
                <a:cubicBezTo>
                  <a:pt x="29485" y="103380"/>
                  <a:pt x="8887" y="88233"/>
                  <a:pt x="17519" y="76724"/>
                </a:cubicBezTo>
                <a:cubicBezTo>
                  <a:pt x="28773" y="61718"/>
                  <a:pt x="53913" y="67625"/>
                  <a:pt x="72110" y="63076"/>
                </a:cubicBezTo>
                <a:cubicBezTo>
                  <a:pt x="436389" y="84505"/>
                  <a:pt x="343161" y="87262"/>
                  <a:pt x="222235" y="63076"/>
                </a:cubicBezTo>
                <a:cubicBezTo>
                  <a:pt x="179397" y="54508"/>
                  <a:pt x="165720" y="48787"/>
                  <a:pt x="126701" y="35781"/>
                </a:cubicBezTo>
                <a:cubicBezTo>
                  <a:pt x="87834" y="9870"/>
                  <a:pt x="59590" y="-22443"/>
                  <a:pt x="3871" y="22133"/>
                </a:cubicBezTo>
                <a:cubicBezTo>
                  <a:pt x="-7362" y="31120"/>
                  <a:pt x="8532" y="51842"/>
                  <a:pt x="17519" y="63076"/>
                </a:cubicBezTo>
                <a:cubicBezTo>
                  <a:pt x="182980" y="269903"/>
                  <a:pt x="54337" y="97321"/>
                  <a:pt x="153996" y="185906"/>
                </a:cubicBezTo>
                <a:cubicBezTo>
                  <a:pt x="182847" y="211552"/>
                  <a:pt x="235883" y="267793"/>
                  <a:pt x="235883" y="267793"/>
                </a:cubicBezTo>
                <a:cubicBezTo>
                  <a:pt x="318366" y="432762"/>
                  <a:pt x="213313" y="228295"/>
                  <a:pt x="290474" y="363327"/>
                </a:cubicBezTo>
                <a:cubicBezTo>
                  <a:pt x="300568" y="380991"/>
                  <a:pt x="307675" y="400254"/>
                  <a:pt x="317769" y="417918"/>
                </a:cubicBezTo>
                <a:cubicBezTo>
                  <a:pt x="345058" y="465673"/>
                  <a:pt x="351736" y="456737"/>
                  <a:pt x="372360" y="513452"/>
                </a:cubicBezTo>
                <a:cubicBezTo>
                  <a:pt x="383678" y="544577"/>
                  <a:pt x="389916" y="577332"/>
                  <a:pt x="399656" y="608987"/>
                </a:cubicBezTo>
                <a:cubicBezTo>
                  <a:pt x="475194" y="854485"/>
                  <a:pt x="375570" y="511042"/>
                  <a:pt x="454247" y="786408"/>
                </a:cubicBezTo>
                <a:cubicBezTo>
                  <a:pt x="445752" y="718445"/>
                  <a:pt x="433996" y="602822"/>
                  <a:pt x="413304" y="540748"/>
                </a:cubicBezTo>
                <a:cubicBezTo>
                  <a:pt x="408755" y="527100"/>
                  <a:pt x="403608" y="513637"/>
                  <a:pt x="399656" y="499805"/>
                </a:cubicBezTo>
                <a:cubicBezTo>
                  <a:pt x="380444" y="432564"/>
                  <a:pt x="394429" y="442794"/>
                  <a:pt x="345065" y="376975"/>
                </a:cubicBezTo>
                <a:cubicBezTo>
                  <a:pt x="305190" y="323807"/>
                  <a:pt x="309417" y="347268"/>
                  <a:pt x="263178" y="308736"/>
                </a:cubicBezTo>
                <a:cubicBezTo>
                  <a:pt x="215073" y="268650"/>
                  <a:pt x="205686" y="242969"/>
                  <a:pt x="167644" y="185906"/>
                </a:cubicBezTo>
                <a:lnTo>
                  <a:pt x="140348" y="144963"/>
                </a:lnTo>
                <a:cubicBezTo>
                  <a:pt x="131249" y="131315"/>
                  <a:pt x="101455" y="92421"/>
                  <a:pt x="113053" y="104019"/>
                </a:cubicBezTo>
                <a:cubicBezTo>
                  <a:pt x="117602" y="108568"/>
                  <a:pt x="121348" y="114098"/>
                  <a:pt x="126701" y="117667"/>
                </a:cubicBezTo>
                <a:cubicBezTo>
                  <a:pt x="153996" y="135864"/>
                  <a:pt x="185391" y="149061"/>
                  <a:pt x="208587" y="172258"/>
                </a:cubicBezTo>
                <a:cubicBezTo>
                  <a:pt x="222235" y="185906"/>
                  <a:pt x="237174" y="198375"/>
                  <a:pt x="249530" y="213202"/>
                </a:cubicBezTo>
                <a:cubicBezTo>
                  <a:pt x="288101" y="259487"/>
                  <a:pt x="268749" y="244397"/>
                  <a:pt x="290474" y="295088"/>
                </a:cubicBezTo>
                <a:cubicBezTo>
                  <a:pt x="298488" y="313788"/>
                  <a:pt x="309506" y="331088"/>
                  <a:pt x="317769" y="349679"/>
                </a:cubicBezTo>
                <a:cubicBezTo>
                  <a:pt x="327719" y="372066"/>
                  <a:pt x="335115" y="395531"/>
                  <a:pt x="345065" y="417918"/>
                </a:cubicBezTo>
                <a:cubicBezTo>
                  <a:pt x="353328" y="436509"/>
                  <a:pt x="365217" y="453460"/>
                  <a:pt x="372360" y="472509"/>
                </a:cubicBezTo>
                <a:cubicBezTo>
                  <a:pt x="378946" y="490072"/>
                  <a:pt x="377620" y="510323"/>
                  <a:pt x="386008" y="527100"/>
                </a:cubicBezTo>
                <a:cubicBezTo>
                  <a:pt x="400679" y="556442"/>
                  <a:pt x="440599" y="608987"/>
                  <a:pt x="440599" y="608987"/>
                </a:cubicBezTo>
                <a:cubicBezTo>
                  <a:pt x="460037" y="745053"/>
                  <a:pt x="454247" y="672353"/>
                  <a:pt x="454247" y="827351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 rot="600000">
            <a:off x="6328233" y="1542585"/>
            <a:ext cx="306319" cy="1259788"/>
          </a:xfrm>
          <a:custGeom>
            <a:avLst/>
            <a:gdLst>
              <a:gd name="connsiteX0" fmla="*/ 0 w 327863"/>
              <a:gd name="connsiteY0" fmla="*/ 204716 h 904531"/>
              <a:gd name="connsiteX1" fmla="*/ 68239 w 327863"/>
              <a:gd name="connsiteY1" fmla="*/ 95534 h 904531"/>
              <a:gd name="connsiteX2" fmla="*/ 150126 w 327863"/>
              <a:gd name="connsiteY2" fmla="*/ 40943 h 904531"/>
              <a:gd name="connsiteX3" fmla="*/ 191069 w 327863"/>
              <a:gd name="connsiteY3" fmla="*/ 13647 h 904531"/>
              <a:gd name="connsiteX4" fmla="*/ 232012 w 327863"/>
              <a:gd name="connsiteY4" fmla="*/ 68238 h 904531"/>
              <a:gd name="connsiteX5" fmla="*/ 272955 w 327863"/>
              <a:gd name="connsiteY5" fmla="*/ 163773 h 904531"/>
              <a:gd name="connsiteX6" fmla="*/ 286603 w 327863"/>
              <a:gd name="connsiteY6" fmla="*/ 218364 h 904531"/>
              <a:gd name="connsiteX7" fmla="*/ 300251 w 327863"/>
              <a:gd name="connsiteY7" fmla="*/ 259307 h 904531"/>
              <a:gd name="connsiteX8" fmla="*/ 286603 w 327863"/>
              <a:gd name="connsiteY8" fmla="*/ 204716 h 904531"/>
              <a:gd name="connsiteX9" fmla="*/ 232012 w 327863"/>
              <a:gd name="connsiteY9" fmla="*/ 81886 h 904531"/>
              <a:gd name="connsiteX10" fmla="*/ 191069 w 327863"/>
              <a:gd name="connsiteY10" fmla="*/ 68238 h 904531"/>
              <a:gd name="connsiteX11" fmla="*/ 109182 w 327863"/>
              <a:gd name="connsiteY11" fmla="*/ 109182 h 904531"/>
              <a:gd name="connsiteX12" fmla="*/ 68239 w 327863"/>
              <a:gd name="connsiteY12" fmla="*/ 122829 h 904531"/>
              <a:gd name="connsiteX13" fmla="*/ 27296 w 327863"/>
              <a:gd name="connsiteY13" fmla="*/ 163773 h 904531"/>
              <a:gd name="connsiteX14" fmla="*/ 150126 w 327863"/>
              <a:gd name="connsiteY14" fmla="*/ 68238 h 904531"/>
              <a:gd name="connsiteX15" fmla="*/ 191069 w 327863"/>
              <a:gd name="connsiteY15" fmla="*/ 40943 h 904531"/>
              <a:gd name="connsiteX16" fmla="*/ 204717 w 327863"/>
              <a:gd name="connsiteY16" fmla="*/ 0 h 904531"/>
              <a:gd name="connsiteX17" fmla="*/ 232012 w 327863"/>
              <a:gd name="connsiteY17" fmla="*/ 40943 h 904531"/>
              <a:gd name="connsiteX18" fmla="*/ 259308 w 327863"/>
              <a:gd name="connsiteY18" fmla="*/ 136477 h 904531"/>
              <a:gd name="connsiteX19" fmla="*/ 272955 w 327863"/>
              <a:gd name="connsiteY19" fmla="*/ 232012 h 904531"/>
              <a:gd name="connsiteX20" fmla="*/ 259308 w 327863"/>
              <a:gd name="connsiteY20" fmla="*/ 95534 h 904531"/>
              <a:gd name="connsiteX21" fmla="*/ 136478 w 327863"/>
              <a:gd name="connsiteY21" fmla="*/ 109182 h 904531"/>
              <a:gd name="connsiteX22" fmla="*/ 122830 w 327863"/>
              <a:gd name="connsiteY22" fmla="*/ 81886 h 904531"/>
              <a:gd name="connsiteX23" fmla="*/ 191069 w 327863"/>
              <a:gd name="connsiteY23" fmla="*/ 13647 h 904531"/>
              <a:gd name="connsiteX24" fmla="*/ 232012 w 327863"/>
              <a:gd name="connsiteY24" fmla="*/ 0 h 904531"/>
              <a:gd name="connsiteX25" fmla="*/ 259308 w 327863"/>
              <a:gd name="connsiteY25" fmla="*/ 136477 h 904531"/>
              <a:gd name="connsiteX26" fmla="*/ 286603 w 327863"/>
              <a:gd name="connsiteY26" fmla="*/ 177420 h 904531"/>
              <a:gd name="connsiteX27" fmla="*/ 313899 w 327863"/>
              <a:gd name="connsiteY27" fmla="*/ 259307 h 904531"/>
              <a:gd name="connsiteX28" fmla="*/ 327546 w 327863"/>
              <a:gd name="connsiteY28" fmla="*/ 300250 h 904531"/>
              <a:gd name="connsiteX29" fmla="*/ 286603 w 327863"/>
              <a:gd name="connsiteY29" fmla="*/ 136477 h 904531"/>
              <a:gd name="connsiteX30" fmla="*/ 272955 w 327863"/>
              <a:gd name="connsiteY30" fmla="*/ 95534 h 904531"/>
              <a:gd name="connsiteX31" fmla="*/ 232012 w 327863"/>
              <a:gd name="connsiteY31" fmla="*/ 68238 h 904531"/>
              <a:gd name="connsiteX32" fmla="*/ 204717 w 327863"/>
              <a:gd name="connsiteY32" fmla="*/ 109182 h 904531"/>
              <a:gd name="connsiteX33" fmla="*/ 191069 w 327863"/>
              <a:gd name="connsiteY33" fmla="*/ 150125 h 904531"/>
              <a:gd name="connsiteX34" fmla="*/ 163773 w 327863"/>
              <a:gd name="connsiteY34" fmla="*/ 204716 h 904531"/>
              <a:gd name="connsiteX35" fmla="*/ 150126 w 327863"/>
              <a:gd name="connsiteY35" fmla="*/ 259307 h 904531"/>
              <a:gd name="connsiteX36" fmla="*/ 122830 w 327863"/>
              <a:gd name="connsiteY36" fmla="*/ 313898 h 904531"/>
              <a:gd name="connsiteX37" fmla="*/ 109182 w 327863"/>
              <a:gd name="connsiteY37" fmla="*/ 354841 h 904531"/>
              <a:gd name="connsiteX38" fmla="*/ 81887 w 327863"/>
              <a:gd name="connsiteY38" fmla="*/ 750626 h 904531"/>
              <a:gd name="connsiteX39" fmla="*/ 95534 w 327863"/>
              <a:gd name="connsiteY39" fmla="*/ 518615 h 904531"/>
              <a:gd name="connsiteX40" fmla="*/ 122830 w 327863"/>
              <a:gd name="connsiteY40" fmla="*/ 341194 h 904531"/>
              <a:gd name="connsiteX41" fmla="*/ 150126 w 327863"/>
              <a:gd name="connsiteY41" fmla="*/ 259307 h 904531"/>
              <a:gd name="connsiteX42" fmla="*/ 177421 w 327863"/>
              <a:gd name="connsiteY42" fmla="*/ 150125 h 904531"/>
              <a:gd name="connsiteX43" fmla="*/ 191069 w 327863"/>
              <a:gd name="connsiteY43" fmla="*/ 109182 h 904531"/>
              <a:gd name="connsiteX44" fmla="*/ 136478 w 327863"/>
              <a:gd name="connsiteY44" fmla="*/ 368489 h 904531"/>
              <a:gd name="connsiteX45" fmla="*/ 122830 w 327863"/>
              <a:gd name="connsiteY45" fmla="*/ 409432 h 904531"/>
              <a:gd name="connsiteX46" fmla="*/ 95534 w 327863"/>
              <a:gd name="connsiteY46" fmla="*/ 518615 h 904531"/>
              <a:gd name="connsiteX47" fmla="*/ 81887 w 327863"/>
              <a:gd name="connsiteY47" fmla="*/ 627797 h 904531"/>
              <a:gd name="connsiteX48" fmla="*/ 68239 w 327863"/>
              <a:gd name="connsiteY48" fmla="*/ 887104 h 904531"/>
              <a:gd name="connsiteX49" fmla="*/ 81887 w 327863"/>
              <a:gd name="connsiteY49" fmla="*/ 395785 h 904531"/>
              <a:gd name="connsiteX50" fmla="*/ 95534 w 327863"/>
              <a:gd name="connsiteY50" fmla="*/ 327546 h 904531"/>
              <a:gd name="connsiteX51" fmla="*/ 109182 w 327863"/>
              <a:gd name="connsiteY51" fmla="*/ 245659 h 904531"/>
              <a:gd name="connsiteX52" fmla="*/ 150126 w 327863"/>
              <a:gd name="connsiteY52" fmla="*/ 218364 h 904531"/>
              <a:gd name="connsiteX53" fmla="*/ 177421 w 327863"/>
              <a:gd name="connsiteY53" fmla="*/ 163773 h 90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27863" h="904531">
                <a:moveTo>
                  <a:pt x="0" y="204716"/>
                </a:moveTo>
                <a:cubicBezTo>
                  <a:pt x="24921" y="142415"/>
                  <a:pt x="17491" y="135004"/>
                  <a:pt x="68239" y="95534"/>
                </a:cubicBezTo>
                <a:cubicBezTo>
                  <a:pt x="94134" y="75394"/>
                  <a:pt x="122830" y="59140"/>
                  <a:pt x="150126" y="40943"/>
                </a:cubicBezTo>
                <a:lnTo>
                  <a:pt x="191069" y="13647"/>
                </a:lnTo>
                <a:cubicBezTo>
                  <a:pt x="204717" y="31844"/>
                  <a:pt x="219957" y="48949"/>
                  <a:pt x="232012" y="68238"/>
                </a:cubicBezTo>
                <a:cubicBezTo>
                  <a:pt x="251171" y="98892"/>
                  <a:pt x="263178" y="129553"/>
                  <a:pt x="272955" y="163773"/>
                </a:cubicBezTo>
                <a:cubicBezTo>
                  <a:pt x="278108" y="181808"/>
                  <a:pt x="281450" y="200329"/>
                  <a:pt x="286603" y="218364"/>
                </a:cubicBezTo>
                <a:cubicBezTo>
                  <a:pt x="290555" y="232196"/>
                  <a:pt x="300251" y="273693"/>
                  <a:pt x="300251" y="259307"/>
                </a:cubicBezTo>
                <a:cubicBezTo>
                  <a:pt x="300251" y="240550"/>
                  <a:pt x="291993" y="222682"/>
                  <a:pt x="286603" y="204716"/>
                </a:cubicBezTo>
                <a:cubicBezTo>
                  <a:pt x="279359" y="180569"/>
                  <a:pt x="260880" y="104981"/>
                  <a:pt x="232012" y="81886"/>
                </a:cubicBezTo>
                <a:cubicBezTo>
                  <a:pt x="220778" y="72899"/>
                  <a:pt x="204717" y="72787"/>
                  <a:pt x="191069" y="68238"/>
                </a:cubicBezTo>
                <a:cubicBezTo>
                  <a:pt x="88152" y="102545"/>
                  <a:pt x="215016" y="56266"/>
                  <a:pt x="109182" y="109182"/>
                </a:cubicBezTo>
                <a:cubicBezTo>
                  <a:pt x="96315" y="115615"/>
                  <a:pt x="81887" y="118280"/>
                  <a:pt x="68239" y="122829"/>
                </a:cubicBezTo>
                <a:lnTo>
                  <a:pt x="27296" y="163773"/>
                </a:lnTo>
                <a:cubicBezTo>
                  <a:pt x="91435" y="99632"/>
                  <a:pt x="52180" y="133535"/>
                  <a:pt x="150126" y="68238"/>
                </a:cubicBezTo>
                <a:lnTo>
                  <a:pt x="191069" y="40943"/>
                </a:lnTo>
                <a:cubicBezTo>
                  <a:pt x="195618" y="27295"/>
                  <a:pt x="190331" y="0"/>
                  <a:pt x="204717" y="0"/>
                </a:cubicBezTo>
                <a:cubicBezTo>
                  <a:pt x="221119" y="0"/>
                  <a:pt x="225920" y="25714"/>
                  <a:pt x="232012" y="40943"/>
                </a:cubicBezTo>
                <a:cubicBezTo>
                  <a:pt x="244312" y="71693"/>
                  <a:pt x="250209" y="104632"/>
                  <a:pt x="259308" y="136477"/>
                </a:cubicBezTo>
                <a:cubicBezTo>
                  <a:pt x="263857" y="168322"/>
                  <a:pt x="272955" y="264180"/>
                  <a:pt x="272955" y="232012"/>
                </a:cubicBezTo>
                <a:cubicBezTo>
                  <a:pt x="272955" y="186292"/>
                  <a:pt x="293291" y="126119"/>
                  <a:pt x="259308" y="95534"/>
                </a:cubicBezTo>
                <a:cubicBezTo>
                  <a:pt x="228688" y="67976"/>
                  <a:pt x="177421" y="104633"/>
                  <a:pt x="136478" y="109182"/>
                </a:cubicBezTo>
                <a:cubicBezTo>
                  <a:pt x="79973" y="128016"/>
                  <a:pt x="87554" y="134799"/>
                  <a:pt x="122830" y="81886"/>
                </a:cubicBezTo>
                <a:cubicBezTo>
                  <a:pt x="150125" y="40945"/>
                  <a:pt x="145578" y="36392"/>
                  <a:pt x="191069" y="13647"/>
                </a:cubicBezTo>
                <a:cubicBezTo>
                  <a:pt x="203936" y="7213"/>
                  <a:pt x="218364" y="4549"/>
                  <a:pt x="232012" y="0"/>
                </a:cubicBezTo>
                <a:cubicBezTo>
                  <a:pt x="237042" y="35210"/>
                  <a:pt x="240251" y="98364"/>
                  <a:pt x="259308" y="136477"/>
                </a:cubicBezTo>
                <a:cubicBezTo>
                  <a:pt x="266643" y="151148"/>
                  <a:pt x="279941" y="162431"/>
                  <a:pt x="286603" y="177420"/>
                </a:cubicBezTo>
                <a:cubicBezTo>
                  <a:pt x="298288" y="203712"/>
                  <a:pt x="304801" y="232011"/>
                  <a:pt x="313899" y="259307"/>
                </a:cubicBezTo>
                <a:cubicBezTo>
                  <a:pt x="318448" y="272955"/>
                  <a:pt x="329911" y="314440"/>
                  <a:pt x="327546" y="300250"/>
                </a:cubicBezTo>
                <a:cubicBezTo>
                  <a:pt x="309169" y="189984"/>
                  <a:pt x="322650" y="244615"/>
                  <a:pt x="286603" y="136477"/>
                </a:cubicBezTo>
                <a:cubicBezTo>
                  <a:pt x="282054" y="122829"/>
                  <a:pt x="284925" y="103514"/>
                  <a:pt x="272955" y="95534"/>
                </a:cubicBezTo>
                <a:lnTo>
                  <a:pt x="232012" y="68238"/>
                </a:lnTo>
                <a:cubicBezTo>
                  <a:pt x="222914" y="81886"/>
                  <a:pt x="212052" y="94511"/>
                  <a:pt x="204717" y="109182"/>
                </a:cubicBezTo>
                <a:cubicBezTo>
                  <a:pt x="198283" y="122049"/>
                  <a:pt x="196736" y="136902"/>
                  <a:pt x="191069" y="150125"/>
                </a:cubicBezTo>
                <a:cubicBezTo>
                  <a:pt x="183055" y="168825"/>
                  <a:pt x="172872" y="186519"/>
                  <a:pt x="163773" y="204716"/>
                </a:cubicBezTo>
                <a:cubicBezTo>
                  <a:pt x="159224" y="222913"/>
                  <a:pt x="156712" y="241744"/>
                  <a:pt x="150126" y="259307"/>
                </a:cubicBezTo>
                <a:cubicBezTo>
                  <a:pt x="142982" y="278357"/>
                  <a:pt x="130844" y="295198"/>
                  <a:pt x="122830" y="313898"/>
                </a:cubicBezTo>
                <a:cubicBezTo>
                  <a:pt x="117163" y="327121"/>
                  <a:pt x="113731" y="341193"/>
                  <a:pt x="109182" y="354841"/>
                </a:cubicBezTo>
                <a:cubicBezTo>
                  <a:pt x="92575" y="504300"/>
                  <a:pt x="81887" y="577862"/>
                  <a:pt x="81887" y="750626"/>
                </a:cubicBezTo>
                <a:cubicBezTo>
                  <a:pt x="81887" y="828097"/>
                  <a:pt x="89356" y="595839"/>
                  <a:pt x="95534" y="518615"/>
                </a:cubicBezTo>
                <a:cubicBezTo>
                  <a:pt x="98667" y="479455"/>
                  <a:pt x="110459" y="386555"/>
                  <a:pt x="122830" y="341194"/>
                </a:cubicBezTo>
                <a:cubicBezTo>
                  <a:pt x="130401" y="313436"/>
                  <a:pt x="143148" y="287220"/>
                  <a:pt x="150126" y="259307"/>
                </a:cubicBezTo>
                <a:cubicBezTo>
                  <a:pt x="159224" y="222913"/>
                  <a:pt x="165558" y="185714"/>
                  <a:pt x="177421" y="150125"/>
                </a:cubicBezTo>
                <a:cubicBezTo>
                  <a:pt x="181970" y="136477"/>
                  <a:pt x="192853" y="94907"/>
                  <a:pt x="191069" y="109182"/>
                </a:cubicBezTo>
                <a:cubicBezTo>
                  <a:pt x="184814" y="159224"/>
                  <a:pt x="155640" y="311004"/>
                  <a:pt x="136478" y="368489"/>
                </a:cubicBezTo>
                <a:cubicBezTo>
                  <a:pt x="131929" y="382137"/>
                  <a:pt x="126615" y="395553"/>
                  <a:pt x="122830" y="409432"/>
                </a:cubicBezTo>
                <a:cubicBezTo>
                  <a:pt x="112959" y="445625"/>
                  <a:pt x="95534" y="518615"/>
                  <a:pt x="95534" y="518615"/>
                </a:cubicBezTo>
                <a:cubicBezTo>
                  <a:pt x="90985" y="555009"/>
                  <a:pt x="84596" y="591220"/>
                  <a:pt x="81887" y="627797"/>
                </a:cubicBezTo>
                <a:cubicBezTo>
                  <a:pt x="75493" y="714116"/>
                  <a:pt x="68239" y="973659"/>
                  <a:pt x="68239" y="887104"/>
                </a:cubicBezTo>
                <a:cubicBezTo>
                  <a:pt x="68239" y="723268"/>
                  <a:pt x="73905" y="559427"/>
                  <a:pt x="81887" y="395785"/>
                </a:cubicBezTo>
                <a:cubicBezTo>
                  <a:pt x="83017" y="372616"/>
                  <a:pt x="91385" y="350369"/>
                  <a:pt x="95534" y="327546"/>
                </a:cubicBezTo>
                <a:cubicBezTo>
                  <a:pt x="100484" y="300320"/>
                  <a:pt x="96806" y="270410"/>
                  <a:pt x="109182" y="245659"/>
                </a:cubicBezTo>
                <a:cubicBezTo>
                  <a:pt x="116518" y="230988"/>
                  <a:pt x="136478" y="227462"/>
                  <a:pt x="150126" y="218364"/>
                </a:cubicBezTo>
                <a:cubicBezTo>
                  <a:pt x="165807" y="171317"/>
                  <a:pt x="153600" y="187592"/>
                  <a:pt x="177421" y="163773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0875630">
            <a:off x="3264588" y="3046125"/>
            <a:ext cx="45720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Segoe Print" pitchFamily="2" charset="0"/>
              </a:rPr>
              <a:t>Holes constrain behavior and also remind what is recyclable</a:t>
            </a:r>
          </a:p>
        </p:txBody>
      </p:sp>
      <p:sp>
        <p:nvSpPr>
          <p:cNvPr id="11" name="Freeform 10"/>
          <p:cNvSpPr/>
          <p:nvPr/>
        </p:nvSpPr>
        <p:spPr>
          <a:xfrm>
            <a:off x="3810000" y="1999421"/>
            <a:ext cx="455053" cy="1048579"/>
          </a:xfrm>
          <a:custGeom>
            <a:avLst/>
            <a:gdLst>
              <a:gd name="connsiteX0" fmla="*/ 58462 w 455053"/>
              <a:gd name="connsiteY0" fmla="*/ 295088 h 827351"/>
              <a:gd name="connsiteX1" fmla="*/ 58462 w 455053"/>
              <a:gd name="connsiteY1" fmla="*/ 49428 h 827351"/>
              <a:gd name="connsiteX2" fmla="*/ 140348 w 455053"/>
              <a:gd name="connsiteY2" fmla="*/ 76724 h 827351"/>
              <a:gd name="connsiteX3" fmla="*/ 72110 w 455053"/>
              <a:gd name="connsiteY3" fmla="*/ 63076 h 827351"/>
              <a:gd name="connsiteX4" fmla="*/ 31166 w 455053"/>
              <a:gd name="connsiteY4" fmla="*/ 49428 h 827351"/>
              <a:gd name="connsiteX5" fmla="*/ 17519 w 455053"/>
              <a:gd name="connsiteY5" fmla="*/ 104019 h 827351"/>
              <a:gd name="connsiteX6" fmla="*/ 44814 w 455053"/>
              <a:gd name="connsiteY6" fmla="*/ 308736 h 827351"/>
              <a:gd name="connsiteX7" fmla="*/ 31166 w 455053"/>
              <a:gd name="connsiteY7" fmla="*/ 117667 h 827351"/>
              <a:gd name="connsiteX8" fmla="*/ 17519 w 455053"/>
              <a:gd name="connsiteY8" fmla="*/ 76724 h 827351"/>
              <a:gd name="connsiteX9" fmla="*/ 72110 w 455053"/>
              <a:gd name="connsiteY9" fmla="*/ 63076 h 827351"/>
              <a:gd name="connsiteX10" fmla="*/ 222235 w 455053"/>
              <a:gd name="connsiteY10" fmla="*/ 63076 h 827351"/>
              <a:gd name="connsiteX11" fmla="*/ 126701 w 455053"/>
              <a:gd name="connsiteY11" fmla="*/ 35781 h 827351"/>
              <a:gd name="connsiteX12" fmla="*/ 3871 w 455053"/>
              <a:gd name="connsiteY12" fmla="*/ 22133 h 827351"/>
              <a:gd name="connsiteX13" fmla="*/ 17519 w 455053"/>
              <a:gd name="connsiteY13" fmla="*/ 63076 h 827351"/>
              <a:gd name="connsiteX14" fmla="*/ 153996 w 455053"/>
              <a:gd name="connsiteY14" fmla="*/ 185906 h 827351"/>
              <a:gd name="connsiteX15" fmla="*/ 235883 w 455053"/>
              <a:gd name="connsiteY15" fmla="*/ 267793 h 827351"/>
              <a:gd name="connsiteX16" fmla="*/ 290474 w 455053"/>
              <a:gd name="connsiteY16" fmla="*/ 363327 h 827351"/>
              <a:gd name="connsiteX17" fmla="*/ 317769 w 455053"/>
              <a:gd name="connsiteY17" fmla="*/ 417918 h 827351"/>
              <a:gd name="connsiteX18" fmla="*/ 372360 w 455053"/>
              <a:gd name="connsiteY18" fmla="*/ 513452 h 827351"/>
              <a:gd name="connsiteX19" fmla="*/ 399656 w 455053"/>
              <a:gd name="connsiteY19" fmla="*/ 608987 h 827351"/>
              <a:gd name="connsiteX20" fmla="*/ 454247 w 455053"/>
              <a:gd name="connsiteY20" fmla="*/ 786408 h 827351"/>
              <a:gd name="connsiteX21" fmla="*/ 413304 w 455053"/>
              <a:gd name="connsiteY21" fmla="*/ 540748 h 827351"/>
              <a:gd name="connsiteX22" fmla="*/ 399656 w 455053"/>
              <a:gd name="connsiteY22" fmla="*/ 499805 h 827351"/>
              <a:gd name="connsiteX23" fmla="*/ 345065 w 455053"/>
              <a:gd name="connsiteY23" fmla="*/ 376975 h 827351"/>
              <a:gd name="connsiteX24" fmla="*/ 263178 w 455053"/>
              <a:gd name="connsiteY24" fmla="*/ 308736 h 827351"/>
              <a:gd name="connsiteX25" fmla="*/ 167644 w 455053"/>
              <a:gd name="connsiteY25" fmla="*/ 185906 h 827351"/>
              <a:gd name="connsiteX26" fmla="*/ 140348 w 455053"/>
              <a:gd name="connsiteY26" fmla="*/ 144963 h 827351"/>
              <a:gd name="connsiteX27" fmla="*/ 113053 w 455053"/>
              <a:gd name="connsiteY27" fmla="*/ 104019 h 827351"/>
              <a:gd name="connsiteX28" fmla="*/ 126701 w 455053"/>
              <a:gd name="connsiteY28" fmla="*/ 117667 h 827351"/>
              <a:gd name="connsiteX29" fmla="*/ 208587 w 455053"/>
              <a:gd name="connsiteY29" fmla="*/ 172258 h 827351"/>
              <a:gd name="connsiteX30" fmla="*/ 249530 w 455053"/>
              <a:gd name="connsiteY30" fmla="*/ 213202 h 827351"/>
              <a:gd name="connsiteX31" fmla="*/ 290474 w 455053"/>
              <a:gd name="connsiteY31" fmla="*/ 295088 h 827351"/>
              <a:gd name="connsiteX32" fmla="*/ 317769 w 455053"/>
              <a:gd name="connsiteY32" fmla="*/ 349679 h 827351"/>
              <a:gd name="connsiteX33" fmla="*/ 345065 w 455053"/>
              <a:gd name="connsiteY33" fmla="*/ 417918 h 827351"/>
              <a:gd name="connsiteX34" fmla="*/ 372360 w 455053"/>
              <a:gd name="connsiteY34" fmla="*/ 472509 h 827351"/>
              <a:gd name="connsiteX35" fmla="*/ 386008 w 455053"/>
              <a:gd name="connsiteY35" fmla="*/ 527100 h 827351"/>
              <a:gd name="connsiteX36" fmla="*/ 440599 w 455053"/>
              <a:gd name="connsiteY36" fmla="*/ 608987 h 827351"/>
              <a:gd name="connsiteX37" fmla="*/ 454247 w 455053"/>
              <a:gd name="connsiteY37" fmla="*/ 827351 h 82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55053" h="827351">
                <a:moveTo>
                  <a:pt x="58462" y="295088"/>
                </a:moveTo>
                <a:cubicBezTo>
                  <a:pt x="47271" y="227943"/>
                  <a:pt x="19823" y="104626"/>
                  <a:pt x="58462" y="49428"/>
                </a:cubicBezTo>
                <a:cubicBezTo>
                  <a:pt x="74962" y="25857"/>
                  <a:pt x="168561" y="82367"/>
                  <a:pt x="140348" y="76724"/>
                </a:cubicBezTo>
                <a:cubicBezTo>
                  <a:pt x="117602" y="72175"/>
                  <a:pt x="94614" y="68702"/>
                  <a:pt x="72110" y="63076"/>
                </a:cubicBezTo>
                <a:cubicBezTo>
                  <a:pt x="58153" y="59587"/>
                  <a:pt x="44814" y="53977"/>
                  <a:pt x="31166" y="49428"/>
                </a:cubicBezTo>
                <a:cubicBezTo>
                  <a:pt x="26617" y="67625"/>
                  <a:pt x="17519" y="85262"/>
                  <a:pt x="17519" y="104019"/>
                </a:cubicBezTo>
                <a:cubicBezTo>
                  <a:pt x="17519" y="211446"/>
                  <a:pt x="24707" y="228309"/>
                  <a:pt x="44814" y="308736"/>
                </a:cubicBezTo>
                <a:cubicBezTo>
                  <a:pt x="40265" y="245046"/>
                  <a:pt x="38626" y="181082"/>
                  <a:pt x="31166" y="117667"/>
                </a:cubicBezTo>
                <a:cubicBezTo>
                  <a:pt x="29485" y="103380"/>
                  <a:pt x="8887" y="88233"/>
                  <a:pt x="17519" y="76724"/>
                </a:cubicBezTo>
                <a:cubicBezTo>
                  <a:pt x="28773" y="61718"/>
                  <a:pt x="53913" y="67625"/>
                  <a:pt x="72110" y="63076"/>
                </a:cubicBezTo>
                <a:cubicBezTo>
                  <a:pt x="436389" y="84505"/>
                  <a:pt x="343161" y="87262"/>
                  <a:pt x="222235" y="63076"/>
                </a:cubicBezTo>
                <a:cubicBezTo>
                  <a:pt x="179397" y="54508"/>
                  <a:pt x="165720" y="48787"/>
                  <a:pt x="126701" y="35781"/>
                </a:cubicBezTo>
                <a:cubicBezTo>
                  <a:pt x="87834" y="9870"/>
                  <a:pt x="59590" y="-22443"/>
                  <a:pt x="3871" y="22133"/>
                </a:cubicBezTo>
                <a:cubicBezTo>
                  <a:pt x="-7362" y="31120"/>
                  <a:pt x="8532" y="51842"/>
                  <a:pt x="17519" y="63076"/>
                </a:cubicBezTo>
                <a:cubicBezTo>
                  <a:pt x="182980" y="269903"/>
                  <a:pt x="54337" y="97321"/>
                  <a:pt x="153996" y="185906"/>
                </a:cubicBezTo>
                <a:cubicBezTo>
                  <a:pt x="182847" y="211552"/>
                  <a:pt x="235883" y="267793"/>
                  <a:pt x="235883" y="267793"/>
                </a:cubicBezTo>
                <a:cubicBezTo>
                  <a:pt x="318366" y="432762"/>
                  <a:pt x="213313" y="228295"/>
                  <a:pt x="290474" y="363327"/>
                </a:cubicBezTo>
                <a:cubicBezTo>
                  <a:pt x="300568" y="380991"/>
                  <a:pt x="307675" y="400254"/>
                  <a:pt x="317769" y="417918"/>
                </a:cubicBezTo>
                <a:cubicBezTo>
                  <a:pt x="345058" y="465673"/>
                  <a:pt x="351736" y="456737"/>
                  <a:pt x="372360" y="513452"/>
                </a:cubicBezTo>
                <a:cubicBezTo>
                  <a:pt x="383678" y="544577"/>
                  <a:pt x="389916" y="577332"/>
                  <a:pt x="399656" y="608987"/>
                </a:cubicBezTo>
                <a:cubicBezTo>
                  <a:pt x="475194" y="854485"/>
                  <a:pt x="375570" y="511042"/>
                  <a:pt x="454247" y="786408"/>
                </a:cubicBezTo>
                <a:cubicBezTo>
                  <a:pt x="445752" y="718445"/>
                  <a:pt x="433996" y="602822"/>
                  <a:pt x="413304" y="540748"/>
                </a:cubicBezTo>
                <a:cubicBezTo>
                  <a:pt x="408755" y="527100"/>
                  <a:pt x="403608" y="513637"/>
                  <a:pt x="399656" y="499805"/>
                </a:cubicBezTo>
                <a:cubicBezTo>
                  <a:pt x="380444" y="432564"/>
                  <a:pt x="394429" y="442794"/>
                  <a:pt x="345065" y="376975"/>
                </a:cubicBezTo>
                <a:cubicBezTo>
                  <a:pt x="305190" y="323807"/>
                  <a:pt x="309417" y="347268"/>
                  <a:pt x="263178" y="308736"/>
                </a:cubicBezTo>
                <a:cubicBezTo>
                  <a:pt x="215073" y="268650"/>
                  <a:pt x="205686" y="242969"/>
                  <a:pt x="167644" y="185906"/>
                </a:cubicBezTo>
                <a:lnTo>
                  <a:pt x="140348" y="144963"/>
                </a:lnTo>
                <a:cubicBezTo>
                  <a:pt x="131249" y="131315"/>
                  <a:pt x="101455" y="92421"/>
                  <a:pt x="113053" y="104019"/>
                </a:cubicBezTo>
                <a:cubicBezTo>
                  <a:pt x="117602" y="108568"/>
                  <a:pt x="121348" y="114098"/>
                  <a:pt x="126701" y="117667"/>
                </a:cubicBezTo>
                <a:cubicBezTo>
                  <a:pt x="153996" y="135864"/>
                  <a:pt x="185391" y="149061"/>
                  <a:pt x="208587" y="172258"/>
                </a:cubicBezTo>
                <a:cubicBezTo>
                  <a:pt x="222235" y="185906"/>
                  <a:pt x="237174" y="198375"/>
                  <a:pt x="249530" y="213202"/>
                </a:cubicBezTo>
                <a:cubicBezTo>
                  <a:pt x="288101" y="259487"/>
                  <a:pt x="268749" y="244397"/>
                  <a:pt x="290474" y="295088"/>
                </a:cubicBezTo>
                <a:cubicBezTo>
                  <a:pt x="298488" y="313788"/>
                  <a:pt x="309506" y="331088"/>
                  <a:pt x="317769" y="349679"/>
                </a:cubicBezTo>
                <a:cubicBezTo>
                  <a:pt x="327719" y="372066"/>
                  <a:pt x="335115" y="395531"/>
                  <a:pt x="345065" y="417918"/>
                </a:cubicBezTo>
                <a:cubicBezTo>
                  <a:pt x="353328" y="436509"/>
                  <a:pt x="365217" y="453460"/>
                  <a:pt x="372360" y="472509"/>
                </a:cubicBezTo>
                <a:cubicBezTo>
                  <a:pt x="378946" y="490072"/>
                  <a:pt x="377620" y="510323"/>
                  <a:pt x="386008" y="527100"/>
                </a:cubicBezTo>
                <a:cubicBezTo>
                  <a:pt x="400679" y="556442"/>
                  <a:pt x="440599" y="608987"/>
                  <a:pt x="440599" y="608987"/>
                </a:cubicBezTo>
                <a:cubicBezTo>
                  <a:pt x="460037" y="745053"/>
                  <a:pt x="454247" y="672353"/>
                  <a:pt x="454247" y="827351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9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research\talks\BECC2010-HistoryAndFutureOfEcoFeedback\2010_11_04 - The Design of Trash Cans and Recycling Bins\021759-1_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2" y="0"/>
            <a:ext cx="81613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82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research\talks\BECC2010-HistoryAndFutureOfEcoFeedback\2010_11_04 - The Design of Trash Cans and Recycling Bins\021759-1_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2" y="0"/>
            <a:ext cx="81613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296400" cy="70104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85850" y="1295400"/>
            <a:ext cx="697230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 smtClean="0">
                <a:solidFill>
                  <a:schemeClr val="bg1"/>
                </a:solidFill>
                <a:latin typeface="Segoe UI Semibold" pitchFamily="34" charset="0"/>
              </a:rPr>
              <a:t>What</a:t>
            </a:r>
          </a:p>
          <a:p>
            <a:r>
              <a:rPr lang="en-US" sz="3000" dirty="0" smtClean="0">
                <a:solidFill>
                  <a:schemeClr val="bg1"/>
                </a:solidFill>
                <a:latin typeface="Segoe UI Semibold" pitchFamily="34" charset="0"/>
              </a:rPr>
              <a:t> does this have to do with feedback?</a:t>
            </a:r>
          </a:p>
        </p:txBody>
      </p:sp>
    </p:spTree>
    <p:extLst>
      <p:ext uri="{BB962C8B-B14F-4D97-AF65-F5344CB8AC3E}">
        <p14:creationId xmlns:p14="http://schemas.microsoft.com/office/powerpoint/2010/main" val="227127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990600"/>
            <a:ext cx="7162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bg1"/>
                </a:solidFill>
                <a:latin typeface="Segoe UI Semibold" pitchFamily="34" charset="0"/>
              </a:rPr>
              <a:t>Perceptual affordance </a:t>
            </a:r>
            <a:r>
              <a:rPr lang="en-US" sz="3600" dirty="0">
                <a:solidFill>
                  <a:schemeClr val="bg1"/>
                </a:solidFill>
                <a:latin typeface="Segoe UI Light" pitchFamily="34" charset="0"/>
              </a:rPr>
              <a:t>refers to the perceived properties of a </a:t>
            </a:r>
            <a:r>
              <a:rPr lang="en-US" sz="3600" dirty="0">
                <a:solidFill>
                  <a:srgbClr val="FFC000"/>
                </a:solidFill>
                <a:latin typeface="Segoe UI Light" pitchFamily="34" charset="0"/>
              </a:rPr>
              <a:t>thing </a:t>
            </a:r>
            <a:r>
              <a:rPr lang="en-US" sz="3600" dirty="0">
                <a:solidFill>
                  <a:schemeClr val="bg1"/>
                </a:solidFill>
                <a:latin typeface="Segoe UI Light" pitchFamily="34" charset="0"/>
              </a:rPr>
              <a:t>that determine </a:t>
            </a:r>
            <a:r>
              <a:rPr lang="en-US" sz="3600" dirty="0" smtClean="0">
                <a:solidFill>
                  <a:schemeClr val="bg1"/>
                </a:solidFill>
                <a:latin typeface="Segoe UI Light" pitchFamily="34" charset="0"/>
              </a:rPr>
              <a:t>how </a:t>
            </a:r>
            <a:r>
              <a:rPr lang="en-US" sz="3600" dirty="0">
                <a:solidFill>
                  <a:schemeClr val="bg1"/>
                </a:solidFill>
                <a:latin typeface="Segoe UI Light" pitchFamily="34" charset="0"/>
              </a:rPr>
              <a:t>that </a:t>
            </a:r>
            <a:r>
              <a:rPr lang="en-US" sz="3600" dirty="0">
                <a:solidFill>
                  <a:srgbClr val="FFC000"/>
                </a:solidFill>
                <a:latin typeface="Segoe UI Light" pitchFamily="34" charset="0"/>
              </a:rPr>
              <a:t>thing </a:t>
            </a:r>
            <a:r>
              <a:rPr lang="en-US" sz="3600" dirty="0" smtClean="0">
                <a:solidFill>
                  <a:schemeClr val="bg1"/>
                </a:solidFill>
                <a:latin typeface="Segoe UI Light" pitchFamily="34" charset="0"/>
              </a:rPr>
              <a:t>is used</a:t>
            </a:r>
            <a:endParaRPr lang="en-US" sz="36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pic>
        <p:nvPicPr>
          <p:cNvPr id="2050" name="Picture 2" descr="C:\research\talks\BECC2010-HistoryAndFutureOfEcoFeedback\10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358"/>
          <a:stretch/>
        </p:blipFill>
        <p:spPr bwMode="auto">
          <a:xfrm>
            <a:off x="4253241" y="3505200"/>
            <a:ext cx="1616871" cy="284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0" y="3804965"/>
            <a:ext cx="2209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Segoe Print" pitchFamily="2" charset="0"/>
              </a:rPr>
              <a:t>Flat textured </a:t>
            </a:r>
            <a:r>
              <a:rPr lang="en-US" sz="2800" dirty="0">
                <a:solidFill>
                  <a:srgbClr val="FF0000"/>
                </a:solidFill>
                <a:latin typeface="Segoe Print" pitchFamily="2" charset="0"/>
              </a:rPr>
              <a:t>s</a:t>
            </a:r>
            <a:r>
              <a:rPr lang="en-US" sz="2800" dirty="0" smtClean="0">
                <a:solidFill>
                  <a:srgbClr val="FF0000"/>
                </a:solidFill>
                <a:latin typeface="Segoe Print" pitchFamily="2" charset="0"/>
              </a:rPr>
              <a:t>urface </a:t>
            </a:r>
            <a:r>
              <a:rPr lang="en-US" sz="2800" dirty="0">
                <a:solidFill>
                  <a:srgbClr val="FF0000"/>
                </a:solidFill>
                <a:latin typeface="Segoe Print" pitchFamily="2" charset="0"/>
              </a:rPr>
              <a:t>a</a:t>
            </a:r>
            <a:r>
              <a:rPr lang="en-US" sz="2800" dirty="0" smtClean="0">
                <a:solidFill>
                  <a:srgbClr val="FF0000"/>
                </a:solidFill>
                <a:latin typeface="Segoe Print" pitchFamily="2" charset="0"/>
              </a:rPr>
              <a:t>ffords</a:t>
            </a:r>
          </a:p>
          <a:p>
            <a:r>
              <a:rPr lang="en-US" sz="2800" dirty="0">
                <a:solidFill>
                  <a:srgbClr val="FF0000"/>
                </a:solidFill>
                <a:latin typeface="Segoe Print" pitchFamily="2" charset="0"/>
              </a:rPr>
              <a:t>p</a:t>
            </a:r>
            <a:r>
              <a:rPr lang="en-US" sz="2800" dirty="0" smtClean="0">
                <a:solidFill>
                  <a:srgbClr val="FF0000"/>
                </a:solidFill>
                <a:latin typeface="Segoe Print" pitchFamily="2" charset="0"/>
              </a:rPr>
              <a:t>ushing!</a:t>
            </a:r>
          </a:p>
        </p:txBody>
      </p:sp>
      <p:pic>
        <p:nvPicPr>
          <p:cNvPr id="8" name="Picture 2" descr="C:\research\talks\BECC2010-HistoryAndFutureOfEcoFeedback\PushPullDoor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1" t="42222" r="23898" b="2139"/>
          <a:stretch/>
        </p:blipFill>
        <p:spPr bwMode="auto">
          <a:xfrm>
            <a:off x="2209800" y="3505198"/>
            <a:ext cx="1822558" cy="284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152400" y="3962400"/>
            <a:ext cx="2209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0000"/>
                </a:solidFill>
                <a:latin typeface="Segoe Print" pitchFamily="2" charset="0"/>
              </a:rPr>
              <a:t>Vertical handle affords pulling</a:t>
            </a:r>
          </a:p>
        </p:txBody>
      </p:sp>
      <p:sp>
        <p:nvSpPr>
          <p:cNvPr id="2" name="Freeform 1"/>
          <p:cNvSpPr/>
          <p:nvPr/>
        </p:nvSpPr>
        <p:spPr>
          <a:xfrm rot="21199966">
            <a:off x="1600200" y="3505200"/>
            <a:ext cx="1072971" cy="441435"/>
          </a:xfrm>
          <a:custGeom>
            <a:avLst/>
            <a:gdLst>
              <a:gd name="connsiteX0" fmla="*/ 0 w 1072971"/>
              <a:gd name="connsiteY0" fmla="*/ 220718 h 441435"/>
              <a:gd name="connsiteX1" fmla="*/ 141889 w 1072971"/>
              <a:gd name="connsiteY1" fmla="*/ 126125 h 441435"/>
              <a:gd name="connsiteX2" fmla="*/ 236483 w 1072971"/>
              <a:gd name="connsiteY2" fmla="*/ 47297 h 441435"/>
              <a:gd name="connsiteX3" fmla="*/ 394138 w 1072971"/>
              <a:gd name="connsiteY3" fmla="*/ 0 h 441435"/>
              <a:gd name="connsiteX4" fmla="*/ 740979 w 1072971"/>
              <a:gd name="connsiteY4" fmla="*/ 15766 h 441435"/>
              <a:gd name="connsiteX5" fmla="*/ 835572 w 1072971"/>
              <a:gd name="connsiteY5" fmla="*/ 47297 h 441435"/>
              <a:gd name="connsiteX6" fmla="*/ 914400 w 1072971"/>
              <a:gd name="connsiteY6" fmla="*/ 141890 h 441435"/>
              <a:gd name="connsiteX7" fmla="*/ 961696 w 1072971"/>
              <a:gd name="connsiteY7" fmla="*/ 157656 h 441435"/>
              <a:gd name="connsiteX8" fmla="*/ 1040524 w 1072971"/>
              <a:gd name="connsiteY8" fmla="*/ 220718 h 441435"/>
              <a:gd name="connsiteX9" fmla="*/ 1056289 w 1072971"/>
              <a:gd name="connsiteY9" fmla="*/ 141890 h 441435"/>
              <a:gd name="connsiteX10" fmla="*/ 1024758 w 1072971"/>
              <a:gd name="connsiteY10" fmla="*/ 236483 h 441435"/>
              <a:gd name="connsiteX11" fmla="*/ 1008993 w 1072971"/>
              <a:gd name="connsiteY11" fmla="*/ 346842 h 441435"/>
              <a:gd name="connsiteX12" fmla="*/ 945931 w 1072971"/>
              <a:gd name="connsiteY12" fmla="*/ 346842 h 441435"/>
              <a:gd name="connsiteX13" fmla="*/ 1056289 w 1072971"/>
              <a:gd name="connsiteY13" fmla="*/ 252249 h 441435"/>
              <a:gd name="connsiteX14" fmla="*/ 1072055 w 1072971"/>
              <a:gd name="connsiteY14" fmla="*/ 110359 h 441435"/>
              <a:gd name="connsiteX15" fmla="*/ 1040524 w 1072971"/>
              <a:gd name="connsiteY15" fmla="*/ 441435 h 441435"/>
              <a:gd name="connsiteX16" fmla="*/ 993227 w 1072971"/>
              <a:gd name="connsiteY16" fmla="*/ 425669 h 441435"/>
              <a:gd name="connsiteX17" fmla="*/ 898634 w 1072971"/>
              <a:gd name="connsiteY17" fmla="*/ 362607 h 441435"/>
              <a:gd name="connsiteX18" fmla="*/ 851338 w 1072971"/>
              <a:gd name="connsiteY18" fmla="*/ 346842 h 441435"/>
              <a:gd name="connsiteX19" fmla="*/ 945931 w 1072971"/>
              <a:gd name="connsiteY19" fmla="*/ 362607 h 441435"/>
              <a:gd name="connsiteX20" fmla="*/ 1056289 w 1072971"/>
              <a:gd name="connsiteY20" fmla="*/ 283780 h 441435"/>
              <a:gd name="connsiteX21" fmla="*/ 1040524 w 1072971"/>
              <a:gd name="connsiteY21" fmla="*/ 331076 h 441435"/>
              <a:gd name="connsiteX22" fmla="*/ 1024758 w 1072971"/>
              <a:gd name="connsiteY22" fmla="*/ 283780 h 441435"/>
              <a:gd name="connsiteX23" fmla="*/ 930165 w 1072971"/>
              <a:gd name="connsiteY23" fmla="*/ 173421 h 441435"/>
              <a:gd name="connsiteX24" fmla="*/ 835572 w 1072971"/>
              <a:gd name="connsiteY24" fmla="*/ 110359 h 441435"/>
              <a:gd name="connsiteX25" fmla="*/ 788276 w 1072971"/>
              <a:gd name="connsiteY25" fmla="*/ 78828 h 441435"/>
              <a:gd name="connsiteX26" fmla="*/ 693683 w 1072971"/>
              <a:gd name="connsiteY26" fmla="*/ 47297 h 441435"/>
              <a:gd name="connsiteX27" fmla="*/ 599089 w 1072971"/>
              <a:gd name="connsiteY27" fmla="*/ 15766 h 441435"/>
              <a:gd name="connsiteX28" fmla="*/ 551793 w 1072971"/>
              <a:gd name="connsiteY28" fmla="*/ 0 h 441435"/>
              <a:gd name="connsiteX29" fmla="*/ 346841 w 1072971"/>
              <a:gd name="connsiteY29" fmla="*/ 15766 h 441435"/>
              <a:gd name="connsiteX30" fmla="*/ 268014 w 1072971"/>
              <a:gd name="connsiteY30" fmla="*/ 63063 h 441435"/>
              <a:gd name="connsiteX31" fmla="*/ 220717 w 1072971"/>
              <a:gd name="connsiteY31" fmla="*/ 78828 h 441435"/>
              <a:gd name="connsiteX32" fmla="*/ 173420 w 1072971"/>
              <a:gd name="connsiteY32" fmla="*/ 110359 h 441435"/>
              <a:gd name="connsiteX33" fmla="*/ 126124 w 1072971"/>
              <a:gd name="connsiteY33" fmla="*/ 126125 h 441435"/>
              <a:gd name="connsiteX34" fmla="*/ 15765 w 1072971"/>
              <a:gd name="connsiteY34" fmla="*/ 236483 h 441435"/>
              <a:gd name="connsiteX35" fmla="*/ 126124 w 1072971"/>
              <a:gd name="connsiteY35" fmla="*/ 141890 h 441435"/>
              <a:gd name="connsiteX36" fmla="*/ 173420 w 1072971"/>
              <a:gd name="connsiteY36" fmla="*/ 110359 h 441435"/>
              <a:gd name="connsiteX37" fmla="*/ 220717 w 1072971"/>
              <a:gd name="connsiteY37" fmla="*/ 63063 h 441435"/>
              <a:gd name="connsiteX38" fmla="*/ 315310 w 1072971"/>
              <a:gd name="connsiteY38" fmla="*/ 31531 h 441435"/>
              <a:gd name="connsiteX39" fmla="*/ 425669 w 1072971"/>
              <a:gd name="connsiteY39" fmla="*/ 0 h 441435"/>
              <a:gd name="connsiteX40" fmla="*/ 788276 w 1072971"/>
              <a:gd name="connsiteY40" fmla="*/ 15766 h 441435"/>
              <a:gd name="connsiteX41" fmla="*/ 835572 w 1072971"/>
              <a:gd name="connsiteY41" fmla="*/ 31531 h 441435"/>
              <a:gd name="connsiteX42" fmla="*/ 882869 w 1072971"/>
              <a:gd name="connsiteY42" fmla="*/ 63063 h 441435"/>
              <a:gd name="connsiteX43" fmla="*/ 945931 w 1072971"/>
              <a:gd name="connsiteY43" fmla="*/ 157656 h 441435"/>
              <a:gd name="connsiteX44" fmla="*/ 961696 w 1072971"/>
              <a:gd name="connsiteY44" fmla="*/ 204952 h 441435"/>
              <a:gd name="connsiteX45" fmla="*/ 993227 w 1072971"/>
              <a:gd name="connsiteY45" fmla="*/ 252249 h 441435"/>
              <a:gd name="connsiteX46" fmla="*/ 1008993 w 1072971"/>
              <a:gd name="connsiteY46" fmla="*/ 299545 h 441435"/>
              <a:gd name="connsiteX47" fmla="*/ 1056289 w 1072971"/>
              <a:gd name="connsiteY47" fmla="*/ 346842 h 44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72971" h="441435">
                <a:moveTo>
                  <a:pt x="0" y="220718"/>
                </a:moveTo>
                <a:cubicBezTo>
                  <a:pt x="47296" y="189187"/>
                  <a:pt x="101695" y="166319"/>
                  <a:pt x="141889" y="126125"/>
                </a:cubicBezTo>
                <a:cubicBezTo>
                  <a:pt x="171591" y="96423"/>
                  <a:pt x="196973" y="64857"/>
                  <a:pt x="236483" y="47297"/>
                </a:cubicBezTo>
                <a:cubicBezTo>
                  <a:pt x="285830" y="25365"/>
                  <a:pt x="341729" y="13103"/>
                  <a:pt x="394138" y="0"/>
                </a:cubicBezTo>
                <a:cubicBezTo>
                  <a:pt x="509752" y="5255"/>
                  <a:pt x="625905" y="3436"/>
                  <a:pt x="740979" y="15766"/>
                </a:cubicBezTo>
                <a:cubicBezTo>
                  <a:pt x="774026" y="19307"/>
                  <a:pt x="835572" y="47297"/>
                  <a:pt x="835572" y="47297"/>
                </a:cubicBezTo>
                <a:cubicBezTo>
                  <a:pt x="858839" y="82199"/>
                  <a:pt x="877981" y="117611"/>
                  <a:pt x="914400" y="141890"/>
                </a:cubicBezTo>
                <a:cubicBezTo>
                  <a:pt x="928227" y="151108"/>
                  <a:pt x="945931" y="152401"/>
                  <a:pt x="961696" y="157656"/>
                </a:cubicBezTo>
                <a:cubicBezTo>
                  <a:pt x="962754" y="159243"/>
                  <a:pt x="1010064" y="251178"/>
                  <a:pt x="1040524" y="220718"/>
                </a:cubicBezTo>
                <a:cubicBezTo>
                  <a:pt x="1059472" y="201770"/>
                  <a:pt x="1051034" y="168166"/>
                  <a:pt x="1056289" y="141890"/>
                </a:cubicBezTo>
                <a:cubicBezTo>
                  <a:pt x="1028620" y="-24126"/>
                  <a:pt x="1046149" y="33266"/>
                  <a:pt x="1024758" y="236483"/>
                </a:cubicBezTo>
                <a:cubicBezTo>
                  <a:pt x="1020868" y="273439"/>
                  <a:pt x="1014248" y="310056"/>
                  <a:pt x="1008993" y="346842"/>
                </a:cubicBezTo>
                <a:cubicBezTo>
                  <a:pt x="882183" y="328726"/>
                  <a:pt x="863381" y="319325"/>
                  <a:pt x="945931" y="346842"/>
                </a:cubicBezTo>
                <a:cubicBezTo>
                  <a:pt x="982717" y="315311"/>
                  <a:pt x="1033489" y="294999"/>
                  <a:pt x="1056289" y="252249"/>
                </a:cubicBezTo>
                <a:cubicBezTo>
                  <a:pt x="1078683" y="210260"/>
                  <a:pt x="1072055" y="62771"/>
                  <a:pt x="1072055" y="110359"/>
                </a:cubicBezTo>
                <a:cubicBezTo>
                  <a:pt x="1072055" y="331847"/>
                  <a:pt x="1073868" y="308054"/>
                  <a:pt x="1040524" y="441435"/>
                </a:cubicBezTo>
                <a:cubicBezTo>
                  <a:pt x="1024758" y="436180"/>
                  <a:pt x="1007754" y="433740"/>
                  <a:pt x="993227" y="425669"/>
                </a:cubicBezTo>
                <a:cubicBezTo>
                  <a:pt x="960100" y="407265"/>
                  <a:pt x="934585" y="374590"/>
                  <a:pt x="898634" y="362607"/>
                </a:cubicBezTo>
                <a:cubicBezTo>
                  <a:pt x="882869" y="357352"/>
                  <a:pt x="834720" y="346842"/>
                  <a:pt x="851338" y="346842"/>
                </a:cubicBezTo>
                <a:cubicBezTo>
                  <a:pt x="883304" y="346842"/>
                  <a:pt x="914400" y="357352"/>
                  <a:pt x="945931" y="362607"/>
                </a:cubicBezTo>
                <a:cubicBezTo>
                  <a:pt x="1057472" y="399787"/>
                  <a:pt x="1056289" y="433862"/>
                  <a:pt x="1056289" y="283780"/>
                </a:cubicBezTo>
                <a:cubicBezTo>
                  <a:pt x="1056289" y="267162"/>
                  <a:pt x="1045779" y="315311"/>
                  <a:pt x="1040524" y="331076"/>
                </a:cubicBezTo>
                <a:cubicBezTo>
                  <a:pt x="1035269" y="315311"/>
                  <a:pt x="1033003" y="298209"/>
                  <a:pt x="1024758" y="283780"/>
                </a:cubicBezTo>
                <a:cubicBezTo>
                  <a:pt x="1007832" y="254159"/>
                  <a:pt x="958921" y="195786"/>
                  <a:pt x="930165" y="173421"/>
                </a:cubicBezTo>
                <a:cubicBezTo>
                  <a:pt x="900252" y="150155"/>
                  <a:pt x="867103" y="131380"/>
                  <a:pt x="835572" y="110359"/>
                </a:cubicBezTo>
                <a:cubicBezTo>
                  <a:pt x="819807" y="99849"/>
                  <a:pt x="806251" y="84820"/>
                  <a:pt x="788276" y="78828"/>
                </a:cubicBezTo>
                <a:lnTo>
                  <a:pt x="693683" y="47297"/>
                </a:lnTo>
                <a:lnTo>
                  <a:pt x="599089" y="15766"/>
                </a:lnTo>
                <a:lnTo>
                  <a:pt x="551793" y="0"/>
                </a:lnTo>
                <a:cubicBezTo>
                  <a:pt x="483476" y="5255"/>
                  <a:pt x="414831" y="7267"/>
                  <a:pt x="346841" y="15766"/>
                </a:cubicBezTo>
                <a:cubicBezTo>
                  <a:pt x="271620" y="25169"/>
                  <a:pt x="323660" y="29675"/>
                  <a:pt x="268014" y="63063"/>
                </a:cubicBezTo>
                <a:cubicBezTo>
                  <a:pt x="253764" y="71613"/>
                  <a:pt x="236483" y="73573"/>
                  <a:pt x="220717" y="78828"/>
                </a:cubicBezTo>
                <a:cubicBezTo>
                  <a:pt x="204951" y="89338"/>
                  <a:pt x="190367" y="101885"/>
                  <a:pt x="173420" y="110359"/>
                </a:cubicBezTo>
                <a:cubicBezTo>
                  <a:pt x="158556" y="117791"/>
                  <a:pt x="137875" y="114374"/>
                  <a:pt x="126124" y="126125"/>
                </a:cubicBezTo>
                <a:cubicBezTo>
                  <a:pt x="-364" y="252614"/>
                  <a:pt x="122785" y="200811"/>
                  <a:pt x="15765" y="236483"/>
                </a:cubicBezTo>
                <a:cubicBezTo>
                  <a:pt x="124345" y="164097"/>
                  <a:pt x="-7676" y="256577"/>
                  <a:pt x="126124" y="141890"/>
                </a:cubicBezTo>
                <a:cubicBezTo>
                  <a:pt x="140510" y="129559"/>
                  <a:pt x="158864" y="122489"/>
                  <a:pt x="173420" y="110359"/>
                </a:cubicBezTo>
                <a:cubicBezTo>
                  <a:pt x="190548" y="96086"/>
                  <a:pt x="201227" y="73891"/>
                  <a:pt x="220717" y="63063"/>
                </a:cubicBezTo>
                <a:cubicBezTo>
                  <a:pt x="249771" y="46922"/>
                  <a:pt x="283066" y="39592"/>
                  <a:pt x="315310" y="31531"/>
                </a:cubicBezTo>
                <a:cubicBezTo>
                  <a:pt x="394494" y="11736"/>
                  <a:pt x="357816" y="22618"/>
                  <a:pt x="425669" y="0"/>
                </a:cubicBezTo>
                <a:cubicBezTo>
                  <a:pt x="546538" y="5255"/>
                  <a:pt x="667649" y="6487"/>
                  <a:pt x="788276" y="15766"/>
                </a:cubicBezTo>
                <a:cubicBezTo>
                  <a:pt x="804845" y="17041"/>
                  <a:pt x="820708" y="24099"/>
                  <a:pt x="835572" y="31531"/>
                </a:cubicBezTo>
                <a:cubicBezTo>
                  <a:pt x="852520" y="40005"/>
                  <a:pt x="867103" y="52552"/>
                  <a:pt x="882869" y="63063"/>
                </a:cubicBezTo>
                <a:cubicBezTo>
                  <a:pt x="903890" y="94594"/>
                  <a:pt x="933948" y="121705"/>
                  <a:pt x="945931" y="157656"/>
                </a:cubicBezTo>
                <a:cubicBezTo>
                  <a:pt x="951186" y="173421"/>
                  <a:pt x="954264" y="190088"/>
                  <a:pt x="961696" y="204952"/>
                </a:cubicBezTo>
                <a:cubicBezTo>
                  <a:pt x="970170" y="221900"/>
                  <a:pt x="984753" y="235302"/>
                  <a:pt x="993227" y="252249"/>
                </a:cubicBezTo>
                <a:cubicBezTo>
                  <a:pt x="1000659" y="267113"/>
                  <a:pt x="1001561" y="284681"/>
                  <a:pt x="1008993" y="299545"/>
                </a:cubicBezTo>
                <a:cubicBezTo>
                  <a:pt x="1034828" y="351214"/>
                  <a:pt x="1023964" y="346842"/>
                  <a:pt x="1056289" y="346842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524703" y="4382814"/>
            <a:ext cx="1545021" cy="693683"/>
          </a:xfrm>
          <a:custGeom>
            <a:avLst/>
            <a:gdLst>
              <a:gd name="connsiteX0" fmla="*/ 141890 w 1545021"/>
              <a:gd name="connsiteY0" fmla="*/ 268014 h 693683"/>
              <a:gd name="connsiteX1" fmla="*/ 110359 w 1545021"/>
              <a:gd name="connsiteY1" fmla="*/ 346841 h 693683"/>
              <a:gd name="connsiteX2" fmla="*/ 94594 w 1545021"/>
              <a:gd name="connsiteY2" fmla="*/ 394138 h 693683"/>
              <a:gd name="connsiteX3" fmla="*/ 63063 w 1545021"/>
              <a:gd name="connsiteY3" fmla="*/ 457200 h 693683"/>
              <a:gd name="connsiteX4" fmla="*/ 94594 w 1545021"/>
              <a:gd name="connsiteY4" fmla="*/ 504496 h 693683"/>
              <a:gd name="connsiteX5" fmla="*/ 141890 w 1545021"/>
              <a:gd name="connsiteY5" fmla="*/ 536027 h 693683"/>
              <a:gd name="connsiteX6" fmla="*/ 78828 w 1545021"/>
              <a:gd name="connsiteY6" fmla="*/ 504496 h 693683"/>
              <a:gd name="connsiteX7" fmla="*/ 47297 w 1545021"/>
              <a:gd name="connsiteY7" fmla="*/ 457200 h 693683"/>
              <a:gd name="connsiteX8" fmla="*/ 110359 w 1545021"/>
              <a:gd name="connsiteY8" fmla="*/ 362607 h 693683"/>
              <a:gd name="connsiteX9" fmla="*/ 94594 w 1545021"/>
              <a:gd name="connsiteY9" fmla="*/ 409903 h 693683"/>
              <a:gd name="connsiteX10" fmla="*/ 63063 w 1545021"/>
              <a:gd name="connsiteY10" fmla="*/ 457200 h 693683"/>
              <a:gd name="connsiteX11" fmla="*/ 94594 w 1545021"/>
              <a:gd name="connsiteY11" fmla="*/ 504496 h 693683"/>
              <a:gd name="connsiteX12" fmla="*/ 236483 w 1545021"/>
              <a:gd name="connsiteY12" fmla="*/ 583324 h 693683"/>
              <a:gd name="connsiteX13" fmla="*/ 189187 w 1545021"/>
              <a:gd name="connsiteY13" fmla="*/ 567558 h 693683"/>
              <a:gd name="connsiteX14" fmla="*/ 94594 w 1545021"/>
              <a:gd name="connsiteY14" fmla="*/ 504496 h 693683"/>
              <a:gd name="connsiteX15" fmla="*/ 78828 w 1545021"/>
              <a:gd name="connsiteY15" fmla="*/ 346841 h 693683"/>
              <a:gd name="connsiteX16" fmla="*/ 126125 w 1545021"/>
              <a:gd name="connsiteY16" fmla="*/ 331076 h 693683"/>
              <a:gd name="connsiteX17" fmla="*/ 189187 w 1545021"/>
              <a:gd name="connsiteY17" fmla="*/ 252248 h 693683"/>
              <a:gd name="connsiteX18" fmla="*/ 236483 w 1545021"/>
              <a:gd name="connsiteY18" fmla="*/ 268014 h 693683"/>
              <a:gd name="connsiteX19" fmla="*/ 189187 w 1545021"/>
              <a:gd name="connsiteY19" fmla="*/ 315310 h 693683"/>
              <a:gd name="connsiteX20" fmla="*/ 94594 w 1545021"/>
              <a:gd name="connsiteY20" fmla="*/ 378372 h 693683"/>
              <a:gd name="connsiteX21" fmla="*/ 0 w 1545021"/>
              <a:gd name="connsiteY21" fmla="*/ 488731 h 693683"/>
              <a:gd name="connsiteX22" fmla="*/ 47297 w 1545021"/>
              <a:gd name="connsiteY22" fmla="*/ 536027 h 693683"/>
              <a:gd name="connsiteX23" fmla="*/ 110359 w 1545021"/>
              <a:gd name="connsiteY23" fmla="*/ 583324 h 693683"/>
              <a:gd name="connsiteX24" fmla="*/ 157656 w 1545021"/>
              <a:gd name="connsiteY24" fmla="*/ 614855 h 693683"/>
              <a:gd name="connsiteX25" fmla="*/ 204952 w 1545021"/>
              <a:gd name="connsiteY25" fmla="*/ 662152 h 693683"/>
              <a:gd name="connsiteX26" fmla="*/ 299545 w 1545021"/>
              <a:gd name="connsiteY26" fmla="*/ 693683 h 693683"/>
              <a:gd name="connsiteX27" fmla="*/ 268014 w 1545021"/>
              <a:gd name="connsiteY27" fmla="*/ 646386 h 693683"/>
              <a:gd name="connsiteX28" fmla="*/ 173421 w 1545021"/>
              <a:gd name="connsiteY28" fmla="*/ 583324 h 693683"/>
              <a:gd name="connsiteX29" fmla="*/ 141890 w 1545021"/>
              <a:gd name="connsiteY29" fmla="*/ 520262 h 693683"/>
              <a:gd name="connsiteX30" fmla="*/ 110359 w 1545021"/>
              <a:gd name="connsiteY30" fmla="*/ 472965 h 693683"/>
              <a:gd name="connsiteX31" fmla="*/ 204952 w 1545021"/>
              <a:gd name="connsiteY31" fmla="*/ 425669 h 693683"/>
              <a:gd name="connsiteX32" fmla="*/ 346842 w 1545021"/>
              <a:gd name="connsiteY32" fmla="*/ 362607 h 693683"/>
              <a:gd name="connsiteX33" fmla="*/ 394138 w 1545021"/>
              <a:gd name="connsiteY33" fmla="*/ 346841 h 693683"/>
              <a:gd name="connsiteX34" fmla="*/ 441435 w 1545021"/>
              <a:gd name="connsiteY34" fmla="*/ 331076 h 693683"/>
              <a:gd name="connsiteX35" fmla="*/ 583325 w 1545021"/>
              <a:gd name="connsiteY35" fmla="*/ 236483 h 693683"/>
              <a:gd name="connsiteX36" fmla="*/ 630621 w 1545021"/>
              <a:gd name="connsiteY36" fmla="*/ 204952 h 693683"/>
              <a:gd name="connsiteX37" fmla="*/ 662152 w 1545021"/>
              <a:gd name="connsiteY37" fmla="*/ 173420 h 693683"/>
              <a:gd name="connsiteX38" fmla="*/ 756745 w 1545021"/>
              <a:gd name="connsiteY38" fmla="*/ 141889 h 693683"/>
              <a:gd name="connsiteX39" fmla="*/ 804042 w 1545021"/>
              <a:gd name="connsiteY39" fmla="*/ 126124 h 693683"/>
              <a:gd name="connsiteX40" fmla="*/ 851338 w 1545021"/>
              <a:gd name="connsiteY40" fmla="*/ 94593 h 693683"/>
              <a:gd name="connsiteX41" fmla="*/ 945931 w 1545021"/>
              <a:gd name="connsiteY41" fmla="*/ 63062 h 693683"/>
              <a:gd name="connsiteX42" fmla="*/ 993228 w 1545021"/>
              <a:gd name="connsiteY42" fmla="*/ 31531 h 693683"/>
              <a:gd name="connsiteX43" fmla="*/ 1198180 w 1545021"/>
              <a:gd name="connsiteY43" fmla="*/ 0 h 693683"/>
              <a:gd name="connsiteX44" fmla="*/ 1403131 w 1545021"/>
              <a:gd name="connsiteY44" fmla="*/ 15765 h 693683"/>
              <a:gd name="connsiteX45" fmla="*/ 1466194 w 1545021"/>
              <a:gd name="connsiteY45" fmla="*/ 47296 h 693683"/>
              <a:gd name="connsiteX46" fmla="*/ 1497725 w 1545021"/>
              <a:gd name="connsiteY46" fmla="*/ 94593 h 693683"/>
              <a:gd name="connsiteX47" fmla="*/ 1450428 w 1545021"/>
              <a:gd name="connsiteY47" fmla="*/ 63062 h 693683"/>
              <a:gd name="connsiteX48" fmla="*/ 1387366 w 1545021"/>
              <a:gd name="connsiteY48" fmla="*/ 15765 h 693683"/>
              <a:gd name="connsiteX49" fmla="*/ 1340069 w 1545021"/>
              <a:gd name="connsiteY49" fmla="*/ 0 h 693683"/>
              <a:gd name="connsiteX50" fmla="*/ 1087821 w 1545021"/>
              <a:gd name="connsiteY50" fmla="*/ 15765 h 693683"/>
              <a:gd name="connsiteX51" fmla="*/ 1040525 w 1545021"/>
              <a:gd name="connsiteY51" fmla="*/ 31531 h 693683"/>
              <a:gd name="connsiteX52" fmla="*/ 961697 w 1545021"/>
              <a:gd name="connsiteY52" fmla="*/ 47296 h 693683"/>
              <a:gd name="connsiteX53" fmla="*/ 851338 w 1545021"/>
              <a:gd name="connsiteY53" fmla="*/ 94593 h 693683"/>
              <a:gd name="connsiteX54" fmla="*/ 772511 w 1545021"/>
              <a:gd name="connsiteY54" fmla="*/ 110358 h 693683"/>
              <a:gd name="connsiteX55" fmla="*/ 693683 w 1545021"/>
              <a:gd name="connsiteY55" fmla="*/ 157655 h 693683"/>
              <a:gd name="connsiteX56" fmla="*/ 583325 w 1545021"/>
              <a:gd name="connsiteY56" fmla="*/ 268014 h 693683"/>
              <a:gd name="connsiteX57" fmla="*/ 457200 w 1545021"/>
              <a:gd name="connsiteY57" fmla="*/ 331076 h 693683"/>
              <a:gd name="connsiteX58" fmla="*/ 362607 w 1545021"/>
              <a:gd name="connsiteY58" fmla="*/ 378372 h 693683"/>
              <a:gd name="connsiteX59" fmla="*/ 252249 w 1545021"/>
              <a:gd name="connsiteY59" fmla="*/ 441434 h 693683"/>
              <a:gd name="connsiteX60" fmla="*/ 157656 w 1545021"/>
              <a:gd name="connsiteY60" fmla="*/ 504496 h 693683"/>
              <a:gd name="connsiteX61" fmla="*/ 173421 w 1545021"/>
              <a:gd name="connsiteY61" fmla="*/ 520262 h 693683"/>
              <a:gd name="connsiteX62" fmla="*/ 220718 w 1545021"/>
              <a:gd name="connsiteY62" fmla="*/ 504496 h 693683"/>
              <a:gd name="connsiteX63" fmla="*/ 315311 w 1545021"/>
              <a:gd name="connsiteY63" fmla="*/ 425669 h 693683"/>
              <a:gd name="connsiteX64" fmla="*/ 409904 w 1545021"/>
              <a:gd name="connsiteY64" fmla="*/ 378372 h 693683"/>
              <a:gd name="connsiteX65" fmla="*/ 504497 w 1545021"/>
              <a:gd name="connsiteY65" fmla="*/ 299545 h 693683"/>
              <a:gd name="connsiteX66" fmla="*/ 536028 w 1545021"/>
              <a:gd name="connsiteY66" fmla="*/ 252248 h 693683"/>
              <a:gd name="connsiteX67" fmla="*/ 583325 w 1545021"/>
              <a:gd name="connsiteY67" fmla="*/ 236483 h 693683"/>
              <a:gd name="connsiteX68" fmla="*/ 693683 w 1545021"/>
              <a:gd name="connsiteY68" fmla="*/ 189186 h 693683"/>
              <a:gd name="connsiteX69" fmla="*/ 788276 w 1545021"/>
              <a:gd name="connsiteY69" fmla="*/ 157655 h 693683"/>
              <a:gd name="connsiteX70" fmla="*/ 882869 w 1545021"/>
              <a:gd name="connsiteY70" fmla="*/ 110358 h 693683"/>
              <a:gd name="connsiteX71" fmla="*/ 930166 w 1545021"/>
              <a:gd name="connsiteY71" fmla="*/ 78827 h 693683"/>
              <a:gd name="connsiteX72" fmla="*/ 993228 w 1545021"/>
              <a:gd name="connsiteY72" fmla="*/ 63062 h 693683"/>
              <a:gd name="connsiteX73" fmla="*/ 1119352 w 1545021"/>
              <a:gd name="connsiteY73" fmla="*/ 31531 h 693683"/>
              <a:gd name="connsiteX74" fmla="*/ 1450428 w 1545021"/>
              <a:gd name="connsiteY74" fmla="*/ 47296 h 693683"/>
              <a:gd name="connsiteX75" fmla="*/ 1545021 w 1545021"/>
              <a:gd name="connsiteY75" fmla="*/ 126124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545021" h="693683">
                <a:moveTo>
                  <a:pt x="141890" y="268014"/>
                </a:moveTo>
                <a:cubicBezTo>
                  <a:pt x="131380" y="294290"/>
                  <a:pt x="120296" y="320343"/>
                  <a:pt x="110359" y="346841"/>
                </a:cubicBezTo>
                <a:cubicBezTo>
                  <a:pt x="104524" y="362401"/>
                  <a:pt x="101140" y="378863"/>
                  <a:pt x="94594" y="394138"/>
                </a:cubicBezTo>
                <a:cubicBezTo>
                  <a:pt x="85336" y="415740"/>
                  <a:pt x="73573" y="436179"/>
                  <a:pt x="63063" y="457200"/>
                </a:cubicBezTo>
                <a:cubicBezTo>
                  <a:pt x="73573" y="472965"/>
                  <a:pt x="81196" y="491098"/>
                  <a:pt x="94594" y="504496"/>
                </a:cubicBezTo>
                <a:cubicBezTo>
                  <a:pt x="107992" y="517894"/>
                  <a:pt x="158837" y="544501"/>
                  <a:pt x="141890" y="536027"/>
                </a:cubicBezTo>
                <a:lnTo>
                  <a:pt x="78828" y="504496"/>
                </a:lnTo>
                <a:cubicBezTo>
                  <a:pt x="68318" y="488731"/>
                  <a:pt x="49977" y="475957"/>
                  <a:pt x="47297" y="457200"/>
                </a:cubicBezTo>
                <a:cubicBezTo>
                  <a:pt x="38445" y="395232"/>
                  <a:pt x="70581" y="389126"/>
                  <a:pt x="110359" y="362607"/>
                </a:cubicBezTo>
                <a:cubicBezTo>
                  <a:pt x="105104" y="378372"/>
                  <a:pt x="102026" y="395039"/>
                  <a:pt x="94594" y="409903"/>
                </a:cubicBezTo>
                <a:cubicBezTo>
                  <a:pt x="86120" y="426851"/>
                  <a:pt x="63063" y="438252"/>
                  <a:pt x="63063" y="457200"/>
                </a:cubicBezTo>
                <a:cubicBezTo>
                  <a:pt x="63063" y="476148"/>
                  <a:pt x="82464" y="489940"/>
                  <a:pt x="94594" y="504496"/>
                </a:cubicBezTo>
                <a:cubicBezTo>
                  <a:pt x="149054" y="569848"/>
                  <a:pt x="145093" y="552862"/>
                  <a:pt x="236483" y="583324"/>
                </a:cubicBezTo>
                <a:cubicBezTo>
                  <a:pt x="252248" y="588579"/>
                  <a:pt x="203014" y="576776"/>
                  <a:pt x="189187" y="567558"/>
                </a:cubicBezTo>
                <a:lnTo>
                  <a:pt x="94594" y="504496"/>
                </a:lnTo>
                <a:cubicBezTo>
                  <a:pt x="65124" y="445555"/>
                  <a:pt x="36953" y="420123"/>
                  <a:pt x="78828" y="346841"/>
                </a:cubicBezTo>
                <a:cubicBezTo>
                  <a:pt x="87073" y="332412"/>
                  <a:pt x="110359" y="336331"/>
                  <a:pt x="126125" y="331076"/>
                </a:cubicBezTo>
                <a:cubicBezTo>
                  <a:pt x="138422" y="294185"/>
                  <a:pt x="138849" y="260637"/>
                  <a:pt x="189187" y="252248"/>
                </a:cubicBezTo>
                <a:cubicBezTo>
                  <a:pt x="205579" y="249516"/>
                  <a:pt x="220718" y="262759"/>
                  <a:pt x="236483" y="268014"/>
                </a:cubicBezTo>
                <a:cubicBezTo>
                  <a:pt x="220718" y="283779"/>
                  <a:pt x="206786" y="301622"/>
                  <a:pt x="189187" y="315310"/>
                </a:cubicBezTo>
                <a:cubicBezTo>
                  <a:pt x="159274" y="338576"/>
                  <a:pt x="117331" y="348056"/>
                  <a:pt x="94594" y="378372"/>
                </a:cubicBezTo>
                <a:cubicBezTo>
                  <a:pt x="33919" y="459271"/>
                  <a:pt x="65877" y="422854"/>
                  <a:pt x="0" y="488731"/>
                </a:cubicBezTo>
                <a:cubicBezTo>
                  <a:pt x="15766" y="504496"/>
                  <a:pt x="30369" y="521517"/>
                  <a:pt x="47297" y="536027"/>
                </a:cubicBezTo>
                <a:cubicBezTo>
                  <a:pt x="67247" y="553127"/>
                  <a:pt x="88977" y="568051"/>
                  <a:pt x="110359" y="583324"/>
                </a:cubicBezTo>
                <a:cubicBezTo>
                  <a:pt x="125778" y="594337"/>
                  <a:pt x="143100" y="602725"/>
                  <a:pt x="157656" y="614855"/>
                </a:cubicBezTo>
                <a:cubicBezTo>
                  <a:pt x="174784" y="629128"/>
                  <a:pt x="185462" y="651324"/>
                  <a:pt x="204952" y="662152"/>
                </a:cubicBezTo>
                <a:cubicBezTo>
                  <a:pt x="234006" y="678293"/>
                  <a:pt x="299545" y="693683"/>
                  <a:pt x="299545" y="693683"/>
                </a:cubicBezTo>
                <a:cubicBezTo>
                  <a:pt x="289035" y="677917"/>
                  <a:pt x="282274" y="658863"/>
                  <a:pt x="268014" y="646386"/>
                </a:cubicBezTo>
                <a:cubicBezTo>
                  <a:pt x="239495" y="621432"/>
                  <a:pt x="173421" y="583324"/>
                  <a:pt x="173421" y="583324"/>
                </a:cubicBezTo>
                <a:cubicBezTo>
                  <a:pt x="162911" y="562303"/>
                  <a:pt x="153550" y="540667"/>
                  <a:pt x="141890" y="520262"/>
                </a:cubicBezTo>
                <a:cubicBezTo>
                  <a:pt x="132489" y="503811"/>
                  <a:pt x="106643" y="491545"/>
                  <a:pt x="110359" y="472965"/>
                </a:cubicBezTo>
                <a:cubicBezTo>
                  <a:pt x="114725" y="451135"/>
                  <a:pt x="189459" y="430833"/>
                  <a:pt x="204952" y="425669"/>
                </a:cubicBezTo>
                <a:cubicBezTo>
                  <a:pt x="279905" y="375701"/>
                  <a:pt x="234272" y="400131"/>
                  <a:pt x="346842" y="362607"/>
                </a:cubicBezTo>
                <a:lnTo>
                  <a:pt x="394138" y="346841"/>
                </a:lnTo>
                <a:lnTo>
                  <a:pt x="441435" y="331076"/>
                </a:lnTo>
                <a:lnTo>
                  <a:pt x="583325" y="236483"/>
                </a:lnTo>
                <a:cubicBezTo>
                  <a:pt x="599090" y="225973"/>
                  <a:pt x="617223" y="218350"/>
                  <a:pt x="630621" y="204952"/>
                </a:cubicBezTo>
                <a:cubicBezTo>
                  <a:pt x="641131" y="194441"/>
                  <a:pt x="648857" y="180068"/>
                  <a:pt x="662152" y="173420"/>
                </a:cubicBezTo>
                <a:cubicBezTo>
                  <a:pt x="691880" y="158556"/>
                  <a:pt x="725214" y="152399"/>
                  <a:pt x="756745" y="141889"/>
                </a:cubicBezTo>
                <a:lnTo>
                  <a:pt x="804042" y="126124"/>
                </a:lnTo>
                <a:cubicBezTo>
                  <a:pt x="819807" y="115614"/>
                  <a:pt x="834023" y="102288"/>
                  <a:pt x="851338" y="94593"/>
                </a:cubicBezTo>
                <a:cubicBezTo>
                  <a:pt x="881710" y="81094"/>
                  <a:pt x="945931" y="63062"/>
                  <a:pt x="945931" y="63062"/>
                </a:cubicBezTo>
                <a:cubicBezTo>
                  <a:pt x="961697" y="52552"/>
                  <a:pt x="975252" y="37523"/>
                  <a:pt x="993228" y="31531"/>
                </a:cubicBezTo>
                <a:cubicBezTo>
                  <a:pt x="1009640" y="26060"/>
                  <a:pt x="1189669" y="1216"/>
                  <a:pt x="1198180" y="0"/>
                </a:cubicBezTo>
                <a:cubicBezTo>
                  <a:pt x="1266497" y="5255"/>
                  <a:pt x="1335655" y="3858"/>
                  <a:pt x="1403131" y="15765"/>
                </a:cubicBezTo>
                <a:cubicBezTo>
                  <a:pt x="1426276" y="19849"/>
                  <a:pt x="1448139" y="32250"/>
                  <a:pt x="1466194" y="47296"/>
                </a:cubicBezTo>
                <a:cubicBezTo>
                  <a:pt x="1480750" y="59426"/>
                  <a:pt x="1513491" y="105103"/>
                  <a:pt x="1497725" y="94593"/>
                </a:cubicBezTo>
                <a:cubicBezTo>
                  <a:pt x="1481959" y="84083"/>
                  <a:pt x="1465586" y="74431"/>
                  <a:pt x="1450428" y="63062"/>
                </a:cubicBezTo>
                <a:cubicBezTo>
                  <a:pt x="1429407" y="47296"/>
                  <a:pt x="1410180" y="28801"/>
                  <a:pt x="1387366" y="15765"/>
                </a:cubicBezTo>
                <a:cubicBezTo>
                  <a:pt x="1372937" y="7520"/>
                  <a:pt x="1355835" y="5255"/>
                  <a:pt x="1340069" y="0"/>
                </a:cubicBezTo>
                <a:cubicBezTo>
                  <a:pt x="1255986" y="5255"/>
                  <a:pt x="1171605" y="6946"/>
                  <a:pt x="1087821" y="15765"/>
                </a:cubicBezTo>
                <a:cubicBezTo>
                  <a:pt x="1071294" y="17505"/>
                  <a:pt x="1056647" y="27500"/>
                  <a:pt x="1040525" y="31531"/>
                </a:cubicBezTo>
                <a:cubicBezTo>
                  <a:pt x="1014529" y="38030"/>
                  <a:pt x="987693" y="40797"/>
                  <a:pt x="961697" y="47296"/>
                </a:cubicBezTo>
                <a:cubicBezTo>
                  <a:pt x="851497" y="74846"/>
                  <a:pt x="986690" y="49476"/>
                  <a:pt x="851338" y="94593"/>
                </a:cubicBezTo>
                <a:cubicBezTo>
                  <a:pt x="825917" y="103067"/>
                  <a:pt x="798787" y="105103"/>
                  <a:pt x="772511" y="110358"/>
                </a:cubicBezTo>
                <a:cubicBezTo>
                  <a:pt x="746235" y="126124"/>
                  <a:pt x="717223" y="138038"/>
                  <a:pt x="693683" y="157655"/>
                </a:cubicBezTo>
                <a:cubicBezTo>
                  <a:pt x="653718" y="190960"/>
                  <a:pt x="626611" y="239157"/>
                  <a:pt x="583325" y="268014"/>
                </a:cubicBezTo>
                <a:cubicBezTo>
                  <a:pt x="473744" y="341067"/>
                  <a:pt x="611477" y="253937"/>
                  <a:pt x="457200" y="331076"/>
                </a:cubicBezTo>
                <a:cubicBezTo>
                  <a:pt x="334956" y="392198"/>
                  <a:pt x="481487" y="338747"/>
                  <a:pt x="362607" y="378372"/>
                </a:cubicBezTo>
                <a:cubicBezTo>
                  <a:pt x="199009" y="487438"/>
                  <a:pt x="452260" y="321428"/>
                  <a:pt x="252249" y="441434"/>
                </a:cubicBezTo>
                <a:cubicBezTo>
                  <a:pt x="219754" y="460931"/>
                  <a:pt x="189187" y="483475"/>
                  <a:pt x="157656" y="504496"/>
                </a:cubicBezTo>
                <a:cubicBezTo>
                  <a:pt x="99010" y="543594"/>
                  <a:pt x="84339" y="545714"/>
                  <a:pt x="173421" y="520262"/>
                </a:cubicBezTo>
                <a:cubicBezTo>
                  <a:pt x="189400" y="515697"/>
                  <a:pt x="205854" y="511928"/>
                  <a:pt x="220718" y="504496"/>
                </a:cubicBezTo>
                <a:cubicBezTo>
                  <a:pt x="323873" y="452918"/>
                  <a:pt x="210715" y="495399"/>
                  <a:pt x="315311" y="425669"/>
                </a:cubicBezTo>
                <a:cubicBezTo>
                  <a:pt x="457513" y="330868"/>
                  <a:pt x="261064" y="502404"/>
                  <a:pt x="409904" y="378372"/>
                </a:cubicBezTo>
                <a:cubicBezTo>
                  <a:pt x="531294" y="277215"/>
                  <a:pt x="387067" y="377831"/>
                  <a:pt x="504497" y="299545"/>
                </a:cubicBezTo>
                <a:cubicBezTo>
                  <a:pt x="515007" y="283779"/>
                  <a:pt x="521232" y="264085"/>
                  <a:pt x="536028" y="252248"/>
                </a:cubicBezTo>
                <a:cubicBezTo>
                  <a:pt x="549005" y="241867"/>
                  <a:pt x="568461" y="243915"/>
                  <a:pt x="583325" y="236483"/>
                </a:cubicBezTo>
                <a:cubicBezTo>
                  <a:pt x="720897" y="167698"/>
                  <a:pt x="529620" y="238405"/>
                  <a:pt x="693683" y="189186"/>
                </a:cubicBezTo>
                <a:cubicBezTo>
                  <a:pt x="725518" y="179635"/>
                  <a:pt x="788276" y="157655"/>
                  <a:pt x="788276" y="157655"/>
                </a:cubicBezTo>
                <a:cubicBezTo>
                  <a:pt x="923824" y="67291"/>
                  <a:pt x="752325" y="175631"/>
                  <a:pt x="882869" y="110358"/>
                </a:cubicBezTo>
                <a:cubicBezTo>
                  <a:pt x="899816" y="101884"/>
                  <a:pt x="912750" y="86291"/>
                  <a:pt x="930166" y="78827"/>
                </a:cubicBezTo>
                <a:cubicBezTo>
                  <a:pt x="950082" y="70292"/>
                  <a:pt x="972394" y="69015"/>
                  <a:pt x="993228" y="63062"/>
                </a:cubicBezTo>
                <a:cubicBezTo>
                  <a:pt x="1106350" y="30742"/>
                  <a:pt x="959081" y="63584"/>
                  <a:pt x="1119352" y="31531"/>
                </a:cubicBezTo>
                <a:cubicBezTo>
                  <a:pt x="1229711" y="36786"/>
                  <a:pt x="1344036" y="17506"/>
                  <a:pt x="1450428" y="47296"/>
                </a:cubicBezTo>
                <a:cubicBezTo>
                  <a:pt x="1628841" y="97251"/>
                  <a:pt x="1445847" y="175709"/>
                  <a:pt x="1545021" y="12612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4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" grpId="0" animBg="1"/>
      <p:bldP spid="1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6800" y="990600"/>
            <a:ext cx="6781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bg1"/>
                </a:solidFill>
                <a:latin typeface="Segoe UI Semibold" pitchFamily="34" charset="0"/>
              </a:rPr>
              <a:t>Motivational affordance </a:t>
            </a:r>
            <a:r>
              <a:rPr lang="en-US" sz="3600" dirty="0">
                <a:solidFill>
                  <a:schemeClr val="bg1"/>
                </a:solidFill>
                <a:latin typeface="Segoe UI Light" pitchFamily="34" charset="0"/>
              </a:rPr>
              <a:t>refers to </a:t>
            </a:r>
            <a:r>
              <a:rPr lang="en-US" sz="3600" dirty="0" smtClean="0">
                <a:solidFill>
                  <a:schemeClr val="bg1"/>
                </a:solidFill>
                <a:latin typeface="Segoe UI Light" pitchFamily="34" charset="0"/>
              </a:rPr>
              <a:t>the perceived </a:t>
            </a:r>
            <a:r>
              <a:rPr lang="en-US" sz="3600" dirty="0">
                <a:solidFill>
                  <a:schemeClr val="bg1"/>
                </a:solidFill>
                <a:latin typeface="Segoe UI Light" pitchFamily="34" charset="0"/>
              </a:rPr>
              <a:t>properties of </a:t>
            </a:r>
            <a:r>
              <a:rPr lang="en-US" sz="3600" dirty="0" smtClean="0">
                <a:solidFill>
                  <a:srgbClr val="FFC000"/>
                </a:solidFill>
                <a:latin typeface="Segoe UI Light" pitchFamily="34" charset="0"/>
              </a:rPr>
              <a:t>information</a:t>
            </a:r>
            <a:r>
              <a:rPr lang="en-US" sz="3600" dirty="0" smtClean="0">
                <a:solidFill>
                  <a:schemeClr val="bg1"/>
                </a:solidFill>
                <a:latin typeface="Segoe UI Light" pitchFamily="34" charset="0"/>
              </a:rPr>
              <a:t> that determine how </a:t>
            </a:r>
            <a:r>
              <a:rPr lang="en-US" sz="3600" dirty="0">
                <a:solidFill>
                  <a:schemeClr val="bg1"/>
                </a:solidFill>
                <a:latin typeface="Segoe UI Light" pitchFamily="34" charset="0"/>
              </a:rPr>
              <a:t>that </a:t>
            </a:r>
            <a:r>
              <a:rPr lang="en-US" sz="3600" dirty="0" smtClean="0">
                <a:solidFill>
                  <a:srgbClr val="FFC000"/>
                </a:solidFill>
                <a:latin typeface="Segoe UI Light" pitchFamily="34" charset="0"/>
              </a:rPr>
              <a:t>information </a:t>
            </a:r>
            <a:r>
              <a:rPr lang="en-US" sz="3600" dirty="0" smtClean="0">
                <a:solidFill>
                  <a:schemeClr val="bg1"/>
                </a:solidFill>
                <a:latin typeface="Segoe UI Light" pitchFamily="34" charset="0"/>
              </a:rPr>
              <a:t>is acted upon</a:t>
            </a:r>
            <a:endParaRPr lang="en-US" sz="36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pic>
        <p:nvPicPr>
          <p:cNvPr id="12290" name="Picture 2" descr="http://www.photoshopessentials.com/images/basics/pen-tool-selections/stop-sig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4" t="-1" r="3631" b="2536"/>
          <a:stretch/>
        </p:blipFill>
        <p:spPr bwMode="auto">
          <a:xfrm>
            <a:off x="2514600" y="3657600"/>
            <a:ext cx="2783305" cy="294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0" y="3804965"/>
            <a:ext cx="2209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Segoe Print" pitchFamily="2" charset="0"/>
              </a:rPr>
              <a:t>Highly effective at stopping drivers</a:t>
            </a:r>
          </a:p>
        </p:txBody>
      </p:sp>
      <p:sp>
        <p:nvSpPr>
          <p:cNvPr id="6" name="Freeform 5"/>
          <p:cNvSpPr/>
          <p:nvPr/>
        </p:nvSpPr>
        <p:spPr>
          <a:xfrm>
            <a:off x="5297213" y="4382814"/>
            <a:ext cx="772511" cy="693683"/>
          </a:xfrm>
          <a:custGeom>
            <a:avLst/>
            <a:gdLst>
              <a:gd name="connsiteX0" fmla="*/ 141890 w 1545021"/>
              <a:gd name="connsiteY0" fmla="*/ 268014 h 693683"/>
              <a:gd name="connsiteX1" fmla="*/ 110359 w 1545021"/>
              <a:gd name="connsiteY1" fmla="*/ 346841 h 693683"/>
              <a:gd name="connsiteX2" fmla="*/ 94594 w 1545021"/>
              <a:gd name="connsiteY2" fmla="*/ 394138 h 693683"/>
              <a:gd name="connsiteX3" fmla="*/ 63063 w 1545021"/>
              <a:gd name="connsiteY3" fmla="*/ 457200 h 693683"/>
              <a:gd name="connsiteX4" fmla="*/ 94594 w 1545021"/>
              <a:gd name="connsiteY4" fmla="*/ 504496 h 693683"/>
              <a:gd name="connsiteX5" fmla="*/ 141890 w 1545021"/>
              <a:gd name="connsiteY5" fmla="*/ 536027 h 693683"/>
              <a:gd name="connsiteX6" fmla="*/ 78828 w 1545021"/>
              <a:gd name="connsiteY6" fmla="*/ 504496 h 693683"/>
              <a:gd name="connsiteX7" fmla="*/ 47297 w 1545021"/>
              <a:gd name="connsiteY7" fmla="*/ 457200 h 693683"/>
              <a:gd name="connsiteX8" fmla="*/ 110359 w 1545021"/>
              <a:gd name="connsiteY8" fmla="*/ 362607 h 693683"/>
              <a:gd name="connsiteX9" fmla="*/ 94594 w 1545021"/>
              <a:gd name="connsiteY9" fmla="*/ 409903 h 693683"/>
              <a:gd name="connsiteX10" fmla="*/ 63063 w 1545021"/>
              <a:gd name="connsiteY10" fmla="*/ 457200 h 693683"/>
              <a:gd name="connsiteX11" fmla="*/ 94594 w 1545021"/>
              <a:gd name="connsiteY11" fmla="*/ 504496 h 693683"/>
              <a:gd name="connsiteX12" fmla="*/ 236483 w 1545021"/>
              <a:gd name="connsiteY12" fmla="*/ 583324 h 693683"/>
              <a:gd name="connsiteX13" fmla="*/ 189187 w 1545021"/>
              <a:gd name="connsiteY13" fmla="*/ 567558 h 693683"/>
              <a:gd name="connsiteX14" fmla="*/ 94594 w 1545021"/>
              <a:gd name="connsiteY14" fmla="*/ 504496 h 693683"/>
              <a:gd name="connsiteX15" fmla="*/ 78828 w 1545021"/>
              <a:gd name="connsiteY15" fmla="*/ 346841 h 693683"/>
              <a:gd name="connsiteX16" fmla="*/ 126125 w 1545021"/>
              <a:gd name="connsiteY16" fmla="*/ 331076 h 693683"/>
              <a:gd name="connsiteX17" fmla="*/ 189187 w 1545021"/>
              <a:gd name="connsiteY17" fmla="*/ 252248 h 693683"/>
              <a:gd name="connsiteX18" fmla="*/ 236483 w 1545021"/>
              <a:gd name="connsiteY18" fmla="*/ 268014 h 693683"/>
              <a:gd name="connsiteX19" fmla="*/ 189187 w 1545021"/>
              <a:gd name="connsiteY19" fmla="*/ 315310 h 693683"/>
              <a:gd name="connsiteX20" fmla="*/ 94594 w 1545021"/>
              <a:gd name="connsiteY20" fmla="*/ 378372 h 693683"/>
              <a:gd name="connsiteX21" fmla="*/ 0 w 1545021"/>
              <a:gd name="connsiteY21" fmla="*/ 488731 h 693683"/>
              <a:gd name="connsiteX22" fmla="*/ 47297 w 1545021"/>
              <a:gd name="connsiteY22" fmla="*/ 536027 h 693683"/>
              <a:gd name="connsiteX23" fmla="*/ 110359 w 1545021"/>
              <a:gd name="connsiteY23" fmla="*/ 583324 h 693683"/>
              <a:gd name="connsiteX24" fmla="*/ 157656 w 1545021"/>
              <a:gd name="connsiteY24" fmla="*/ 614855 h 693683"/>
              <a:gd name="connsiteX25" fmla="*/ 204952 w 1545021"/>
              <a:gd name="connsiteY25" fmla="*/ 662152 h 693683"/>
              <a:gd name="connsiteX26" fmla="*/ 299545 w 1545021"/>
              <a:gd name="connsiteY26" fmla="*/ 693683 h 693683"/>
              <a:gd name="connsiteX27" fmla="*/ 268014 w 1545021"/>
              <a:gd name="connsiteY27" fmla="*/ 646386 h 693683"/>
              <a:gd name="connsiteX28" fmla="*/ 173421 w 1545021"/>
              <a:gd name="connsiteY28" fmla="*/ 583324 h 693683"/>
              <a:gd name="connsiteX29" fmla="*/ 141890 w 1545021"/>
              <a:gd name="connsiteY29" fmla="*/ 520262 h 693683"/>
              <a:gd name="connsiteX30" fmla="*/ 110359 w 1545021"/>
              <a:gd name="connsiteY30" fmla="*/ 472965 h 693683"/>
              <a:gd name="connsiteX31" fmla="*/ 204952 w 1545021"/>
              <a:gd name="connsiteY31" fmla="*/ 425669 h 693683"/>
              <a:gd name="connsiteX32" fmla="*/ 346842 w 1545021"/>
              <a:gd name="connsiteY32" fmla="*/ 362607 h 693683"/>
              <a:gd name="connsiteX33" fmla="*/ 394138 w 1545021"/>
              <a:gd name="connsiteY33" fmla="*/ 346841 h 693683"/>
              <a:gd name="connsiteX34" fmla="*/ 441435 w 1545021"/>
              <a:gd name="connsiteY34" fmla="*/ 331076 h 693683"/>
              <a:gd name="connsiteX35" fmla="*/ 583325 w 1545021"/>
              <a:gd name="connsiteY35" fmla="*/ 236483 h 693683"/>
              <a:gd name="connsiteX36" fmla="*/ 630621 w 1545021"/>
              <a:gd name="connsiteY36" fmla="*/ 204952 h 693683"/>
              <a:gd name="connsiteX37" fmla="*/ 662152 w 1545021"/>
              <a:gd name="connsiteY37" fmla="*/ 173420 h 693683"/>
              <a:gd name="connsiteX38" fmla="*/ 756745 w 1545021"/>
              <a:gd name="connsiteY38" fmla="*/ 141889 h 693683"/>
              <a:gd name="connsiteX39" fmla="*/ 804042 w 1545021"/>
              <a:gd name="connsiteY39" fmla="*/ 126124 h 693683"/>
              <a:gd name="connsiteX40" fmla="*/ 851338 w 1545021"/>
              <a:gd name="connsiteY40" fmla="*/ 94593 h 693683"/>
              <a:gd name="connsiteX41" fmla="*/ 945931 w 1545021"/>
              <a:gd name="connsiteY41" fmla="*/ 63062 h 693683"/>
              <a:gd name="connsiteX42" fmla="*/ 993228 w 1545021"/>
              <a:gd name="connsiteY42" fmla="*/ 31531 h 693683"/>
              <a:gd name="connsiteX43" fmla="*/ 1198180 w 1545021"/>
              <a:gd name="connsiteY43" fmla="*/ 0 h 693683"/>
              <a:gd name="connsiteX44" fmla="*/ 1403131 w 1545021"/>
              <a:gd name="connsiteY44" fmla="*/ 15765 h 693683"/>
              <a:gd name="connsiteX45" fmla="*/ 1466194 w 1545021"/>
              <a:gd name="connsiteY45" fmla="*/ 47296 h 693683"/>
              <a:gd name="connsiteX46" fmla="*/ 1497725 w 1545021"/>
              <a:gd name="connsiteY46" fmla="*/ 94593 h 693683"/>
              <a:gd name="connsiteX47" fmla="*/ 1450428 w 1545021"/>
              <a:gd name="connsiteY47" fmla="*/ 63062 h 693683"/>
              <a:gd name="connsiteX48" fmla="*/ 1387366 w 1545021"/>
              <a:gd name="connsiteY48" fmla="*/ 15765 h 693683"/>
              <a:gd name="connsiteX49" fmla="*/ 1340069 w 1545021"/>
              <a:gd name="connsiteY49" fmla="*/ 0 h 693683"/>
              <a:gd name="connsiteX50" fmla="*/ 1087821 w 1545021"/>
              <a:gd name="connsiteY50" fmla="*/ 15765 h 693683"/>
              <a:gd name="connsiteX51" fmla="*/ 1040525 w 1545021"/>
              <a:gd name="connsiteY51" fmla="*/ 31531 h 693683"/>
              <a:gd name="connsiteX52" fmla="*/ 961697 w 1545021"/>
              <a:gd name="connsiteY52" fmla="*/ 47296 h 693683"/>
              <a:gd name="connsiteX53" fmla="*/ 851338 w 1545021"/>
              <a:gd name="connsiteY53" fmla="*/ 94593 h 693683"/>
              <a:gd name="connsiteX54" fmla="*/ 772511 w 1545021"/>
              <a:gd name="connsiteY54" fmla="*/ 110358 h 693683"/>
              <a:gd name="connsiteX55" fmla="*/ 693683 w 1545021"/>
              <a:gd name="connsiteY55" fmla="*/ 157655 h 693683"/>
              <a:gd name="connsiteX56" fmla="*/ 583325 w 1545021"/>
              <a:gd name="connsiteY56" fmla="*/ 268014 h 693683"/>
              <a:gd name="connsiteX57" fmla="*/ 457200 w 1545021"/>
              <a:gd name="connsiteY57" fmla="*/ 331076 h 693683"/>
              <a:gd name="connsiteX58" fmla="*/ 362607 w 1545021"/>
              <a:gd name="connsiteY58" fmla="*/ 378372 h 693683"/>
              <a:gd name="connsiteX59" fmla="*/ 252249 w 1545021"/>
              <a:gd name="connsiteY59" fmla="*/ 441434 h 693683"/>
              <a:gd name="connsiteX60" fmla="*/ 157656 w 1545021"/>
              <a:gd name="connsiteY60" fmla="*/ 504496 h 693683"/>
              <a:gd name="connsiteX61" fmla="*/ 173421 w 1545021"/>
              <a:gd name="connsiteY61" fmla="*/ 520262 h 693683"/>
              <a:gd name="connsiteX62" fmla="*/ 220718 w 1545021"/>
              <a:gd name="connsiteY62" fmla="*/ 504496 h 693683"/>
              <a:gd name="connsiteX63" fmla="*/ 315311 w 1545021"/>
              <a:gd name="connsiteY63" fmla="*/ 425669 h 693683"/>
              <a:gd name="connsiteX64" fmla="*/ 409904 w 1545021"/>
              <a:gd name="connsiteY64" fmla="*/ 378372 h 693683"/>
              <a:gd name="connsiteX65" fmla="*/ 504497 w 1545021"/>
              <a:gd name="connsiteY65" fmla="*/ 299545 h 693683"/>
              <a:gd name="connsiteX66" fmla="*/ 536028 w 1545021"/>
              <a:gd name="connsiteY66" fmla="*/ 252248 h 693683"/>
              <a:gd name="connsiteX67" fmla="*/ 583325 w 1545021"/>
              <a:gd name="connsiteY67" fmla="*/ 236483 h 693683"/>
              <a:gd name="connsiteX68" fmla="*/ 693683 w 1545021"/>
              <a:gd name="connsiteY68" fmla="*/ 189186 h 693683"/>
              <a:gd name="connsiteX69" fmla="*/ 788276 w 1545021"/>
              <a:gd name="connsiteY69" fmla="*/ 157655 h 693683"/>
              <a:gd name="connsiteX70" fmla="*/ 882869 w 1545021"/>
              <a:gd name="connsiteY70" fmla="*/ 110358 h 693683"/>
              <a:gd name="connsiteX71" fmla="*/ 930166 w 1545021"/>
              <a:gd name="connsiteY71" fmla="*/ 78827 h 693683"/>
              <a:gd name="connsiteX72" fmla="*/ 993228 w 1545021"/>
              <a:gd name="connsiteY72" fmla="*/ 63062 h 693683"/>
              <a:gd name="connsiteX73" fmla="*/ 1119352 w 1545021"/>
              <a:gd name="connsiteY73" fmla="*/ 31531 h 693683"/>
              <a:gd name="connsiteX74" fmla="*/ 1450428 w 1545021"/>
              <a:gd name="connsiteY74" fmla="*/ 47296 h 693683"/>
              <a:gd name="connsiteX75" fmla="*/ 1545021 w 1545021"/>
              <a:gd name="connsiteY75" fmla="*/ 126124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545021" h="693683">
                <a:moveTo>
                  <a:pt x="141890" y="268014"/>
                </a:moveTo>
                <a:cubicBezTo>
                  <a:pt x="131380" y="294290"/>
                  <a:pt x="120296" y="320343"/>
                  <a:pt x="110359" y="346841"/>
                </a:cubicBezTo>
                <a:cubicBezTo>
                  <a:pt x="104524" y="362401"/>
                  <a:pt x="101140" y="378863"/>
                  <a:pt x="94594" y="394138"/>
                </a:cubicBezTo>
                <a:cubicBezTo>
                  <a:pt x="85336" y="415740"/>
                  <a:pt x="73573" y="436179"/>
                  <a:pt x="63063" y="457200"/>
                </a:cubicBezTo>
                <a:cubicBezTo>
                  <a:pt x="73573" y="472965"/>
                  <a:pt x="81196" y="491098"/>
                  <a:pt x="94594" y="504496"/>
                </a:cubicBezTo>
                <a:cubicBezTo>
                  <a:pt x="107992" y="517894"/>
                  <a:pt x="158837" y="544501"/>
                  <a:pt x="141890" y="536027"/>
                </a:cubicBezTo>
                <a:lnTo>
                  <a:pt x="78828" y="504496"/>
                </a:lnTo>
                <a:cubicBezTo>
                  <a:pt x="68318" y="488731"/>
                  <a:pt x="49977" y="475957"/>
                  <a:pt x="47297" y="457200"/>
                </a:cubicBezTo>
                <a:cubicBezTo>
                  <a:pt x="38445" y="395232"/>
                  <a:pt x="70581" y="389126"/>
                  <a:pt x="110359" y="362607"/>
                </a:cubicBezTo>
                <a:cubicBezTo>
                  <a:pt x="105104" y="378372"/>
                  <a:pt x="102026" y="395039"/>
                  <a:pt x="94594" y="409903"/>
                </a:cubicBezTo>
                <a:cubicBezTo>
                  <a:pt x="86120" y="426851"/>
                  <a:pt x="63063" y="438252"/>
                  <a:pt x="63063" y="457200"/>
                </a:cubicBezTo>
                <a:cubicBezTo>
                  <a:pt x="63063" y="476148"/>
                  <a:pt x="82464" y="489940"/>
                  <a:pt x="94594" y="504496"/>
                </a:cubicBezTo>
                <a:cubicBezTo>
                  <a:pt x="149054" y="569848"/>
                  <a:pt x="145093" y="552862"/>
                  <a:pt x="236483" y="583324"/>
                </a:cubicBezTo>
                <a:cubicBezTo>
                  <a:pt x="252248" y="588579"/>
                  <a:pt x="203014" y="576776"/>
                  <a:pt x="189187" y="567558"/>
                </a:cubicBezTo>
                <a:lnTo>
                  <a:pt x="94594" y="504496"/>
                </a:lnTo>
                <a:cubicBezTo>
                  <a:pt x="65124" y="445555"/>
                  <a:pt x="36953" y="420123"/>
                  <a:pt x="78828" y="346841"/>
                </a:cubicBezTo>
                <a:cubicBezTo>
                  <a:pt x="87073" y="332412"/>
                  <a:pt x="110359" y="336331"/>
                  <a:pt x="126125" y="331076"/>
                </a:cubicBezTo>
                <a:cubicBezTo>
                  <a:pt x="138422" y="294185"/>
                  <a:pt x="138849" y="260637"/>
                  <a:pt x="189187" y="252248"/>
                </a:cubicBezTo>
                <a:cubicBezTo>
                  <a:pt x="205579" y="249516"/>
                  <a:pt x="220718" y="262759"/>
                  <a:pt x="236483" y="268014"/>
                </a:cubicBezTo>
                <a:cubicBezTo>
                  <a:pt x="220718" y="283779"/>
                  <a:pt x="206786" y="301622"/>
                  <a:pt x="189187" y="315310"/>
                </a:cubicBezTo>
                <a:cubicBezTo>
                  <a:pt x="159274" y="338576"/>
                  <a:pt x="117331" y="348056"/>
                  <a:pt x="94594" y="378372"/>
                </a:cubicBezTo>
                <a:cubicBezTo>
                  <a:pt x="33919" y="459271"/>
                  <a:pt x="65877" y="422854"/>
                  <a:pt x="0" y="488731"/>
                </a:cubicBezTo>
                <a:cubicBezTo>
                  <a:pt x="15766" y="504496"/>
                  <a:pt x="30369" y="521517"/>
                  <a:pt x="47297" y="536027"/>
                </a:cubicBezTo>
                <a:cubicBezTo>
                  <a:pt x="67247" y="553127"/>
                  <a:pt x="88977" y="568051"/>
                  <a:pt x="110359" y="583324"/>
                </a:cubicBezTo>
                <a:cubicBezTo>
                  <a:pt x="125778" y="594337"/>
                  <a:pt x="143100" y="602725"/>
                  <a:pt x="157656" y="614855"/>
                </a:cubicBezTo>
                <a:cubicBezTo>
                  <a:pt x="174784" y="629128"/>
                  <a:pt x="185462" y="651324"/>
                  <a:pt x="204952" y="662152"/>
                </a:cubicBezTo>
                <a:cubicBezTo>
                  <a:pt x="234006" y="678293"/>
                  <a:pt x="299545" y="693683"/>
                  <a:pt x="299545" y="693683"/>
                </a:cubicBezTo>
                <a:cubicBezTo>
                  <a:pt x="289035" y="677917"/>
                  <a:pt x="282274" y="658863"/>
                  <a:pt x="268014" y="646386"/>
                </a:cubicBezTo>
                <a:cubicBezTo>
                  <a:pt x="239495" y="621432"/>
                  <a:pt x="173421" y="583324"/>
                  <a:pt x="173421" y="583324"/>
                </a:cubicBezTo>
                <a:cubicBezTo>
                  <a:pt x="162911" y="562303"/>
                  <a:pt x="153550" y="540667"/>
                  <a:pt x="141890" y="520262"/>
                </a:cubicBezTo>
                <a:cubicBezTo>
                  <a:pt x="132489" y="503811"/>
                  <a:pt x="106643" y="491545"/>
                  <a:pt x="110359" y="472965"/>
                </a:cubicBezTo>
                <a:cubicBezTo>
                  <a:pt x="114725" y="451135"/>
                  <a:pt x="189459" y="430833"/>
                  <a:pt x="204952" y="425669"/>
                </a:cubicBezTo>
                <a:cubicBezTo>
                  <a:pt x="279905" y="375701"/>
                  <a:pt x="234272" y="400131"/>
                  <a:pt x="346842" y="362607"/>
                </a:cubicBezTo>
                <a:lnTo>
                  <a:pt x="394138" y="346841"/>
                </a:lnTo>
                <a:lnTo>
                  <a:pt x="441435" y="331076"/>
                </a:lnTo>
                <a:lnTo>
                  <a:pt x="583325" y="236483"/>
                </a:lnTo>
                <a:cubicBezTo>
                  <a:pt x="599090" y="225973"/>
                  <a:pt x="617223" y="218350"/>
                  <a:pt x="630621" y="204952"/>
                </a:cubicBezTo>
                <a:cubicBezTo>
                  <a:pt x="641131" y="194441"/>
                  <a:pt x="648857" y="180068"/>
                  <a:pt x="662152" y="173420"/>
                </a:cubicBezTo>
                <a:cubicBezTo>
                  <a:pt x="691880" y="158556"/>
                  <a:pt x="725214" y="152399"/>
                  <a:pt x="756745" y="141889"/>
                </a:cubicBezTo>
                <a:lnTo>
                  <a:pt x="804042" y="126124"/>
                </a:lnTo>
                <a:cubicBezTo>
                  <a:pt x="819807" y="115614"/>
                  <a:pt x="834023" y="102288"/>
                  <a:pt x="851338" y="94593"/>
                </a:cubicBezTo>
                <a:cubicBezTo>
                  <a:pt x="881710" y="81094"/>
                  <a:pt x="945931" y="63062"/>
                  <a:pt x="945931" y="63062"/>
                </a:cubicBezTo>
                <a:cubicBezTo>
                  <a:pt x="961697" y="52552"/>
                  <a:pt x="975252" y="37523"/>
                  <a:pt x="993228" y="31531"/>
                </a:cubicBezTo>
                <a:cubicBezTo>
                  <a:pt x="1009640" y="26060"/>
                  <a:pt x="1189669" y="1216"/>
                  <a:pt x="1198180" y="0"/>
                </a:cubicBezTo>
                <a:cubicBezTo>
                  <a:pt x="1266497" y="5255"/>
                  <a:pt x="1335655" y="3858"/>
                  <a:pt x="1403131" y="15765"/>
                </a:cubicBezTo>
                <a:cubicBezTo>
                  <a:pt x="1426276" y="19849"/>
                  <a:pt x="1448139" y="32250"/>
                  <a:pt x="1466194" y="47296"/>
                </a:cubicBezTo>
                <a:cubicBezTo>
                  <a:pt x="1480750" y="59426"/>
                  <a:pt x="1513491" y="105103"/>
                  <a:pt x="1497725" y="94593"/>
                </a:cubicBezTo>
                <a:cubicBezTo>
                  <a:pt x="1481959" y="84083"/>
                  <a:pt x="1465586" y="74431"/>
                  <a:pt x="1450428" y="63062"/>
                </a:cubicBezTo>
                <a:cubicBezTo>
                  <a:pt x="1429407" y="47296"/>
                  <a:pt x="1410180" y="28801"/>
                  <a:pt x="1387366" y="15765"/>
                </a:cubicBezTo>
                <a:cubicBezTo>
                  <a:pt x="1372937" y="7520"/>
                  <a:pt x="1355835" y="5255"/>
                  <a:pt x="1340069" y="0"/>
                </a:cubicBezTo>
                <a:cubicBezTo>
                  <a:pt x="1255986" y="5255"/>
                  <a:pt x="1171605" y="6946"/>
                  <a:pt x="1087821" y="15765"/>
                </a:cubicBezTo>
                <a:cubicBezTo>
                  <a:pt x="1071294" y="17505"/>
                  <a:pt x="1056647" y="27500"/>
                  <a:pt x="1040525" y="31531"/>
                </a:cubicBezTo>
                <a:cubicBezTo>
                  <a:pt x="1014529" y="38030"/>
                  <a:pt x="987693" y="40797"/>
                  <a:pt x="961697" y="47296"/>
                </a:cubicBezTo>
                <a:cubicBezTo>
                  <a:pt x="851497" y="74846"/>
                  <a:pt x="986690" y="49476"/>
                  <a:pt x="851338" y="94593"/>
                </a:cubicBezTo>
                <a:cubicBezTo>
                  <a:pt x="825917" y="103067"/>
                  <a:pt x="798787" y="105103"/>
                  <a:pt x="772511" y="110358"/>
                </a:cubicBezTo>
                <a:cubicBezTo>
                  <a:pt x="746235" y="126124"/>
                  <a:pt x="717223" y="138038"/>
                  <a:pt x="693683" y="157655"/>
                </a:cubicBezTo>
                <a:cubicBezTo>
                  <a:pt x="653718" y="190960"/>
                  <a:pt x="626611" y="239157"/>
                  <a:pt x="583325" y="268014"/>
                </a:cubicBezTo>
                <a:cubicBezTo>
                  <a:pt x="473744" y="341067"/>
                  <a:pt x="611477" y="253937"/>
                  <a:pt x="457200" y="331076"/>
                </a:cubicBezTo>
                <a:cubicBezTo>
                  <a:pt x="334956" y="392198"/>
                  <a:pt x="481487" y="338747"/>
                  <a:pt x="362607" y="378372"/>
                </a:cubicBezTo>
                <a:cubicBezTo>
                  <a:pt x="199009" y="487438"/>
                  <a:pt x="452260" y="321428"/>
                  <a:pt x="252249" y="441434"/>
                </a:cubicBezTo>
                <a:cubicBezTo>
                  <a:pt x="219754" y="460931"/>
                  <a:pt x="189187" y="483475"/>
                  <a:pt x="157656" y="504496"/>
                </a:cubicBezTo>
                <a:cubicBezTo>
                  <a:pt x="99010" y="543594"/>
                  <a:pt x="84339" y="545714"/>
                  <a:pt x="173421" y="520262"/>
                </a:cubicBezTo>
                <a:cubicBezTo>
                  <a:pt x="189400" y="515697"/>
                  <a:pt x="205854" y="511928"/>
                  <a:pt x="220718" y="504496"/>
                </a:cubicBezTo>
                <a:cubicBezTo>
                  <a:pt x="323873" y="452918"/>
                  <a:pt x="210715" y="495399"/>
                  <a:pt x="315311" y="425669"/>
                </a:cubicBezTo>
                <a:cubicBezTo>
                  <a:pt x="457513" y="330868"/>
                  <a:pt x="261064" y="502404"/>
                  <a:pt x="409904" y="378372"/>
                </a:cubicBezTo>
                <a:cubicBezTo>
                  <a:pt x="531294" y="277215"/>
                  <a:pt x="387067" y="377831"/>
                  <a:pt x="504497" y="299545"/>
                </a:cubicBezTo>
                <a:cubicBezTo>
                  <a:pt x="515007" y="283779"/>
                  <a:pt x="521232" y="264085"/>
                  <a:pt x="536028" y="252248"/>
                </a:cubicBezTo>
                <a:cubicBezTo>
                  <a:pt x="549005" y="241867"/>
                  <a:pt x="568461" y="243915"/>
                  <a:pt x="583325" y="236483"/>
                </a:cubicBezTo>
                <a:cubicBezTo>
                  <a:pt x="720897" y="167698"/>
                  <a:pt x="529620" y="238405"/>
                  <a:pt x="693683" y="189186"/>
                </a:cubicBezTo>
                <a:cubicBezTo>
                  <a:pt x="725518" y="179635"/>
                  <a:pt x="788276" y="157655"/>
                  <a:pt x="788276" y="157655"/>
                </a:cubicBezTo>
                <a:cubicBezTo>
                  <a:pt x="923824" y="67291"/>
                  <a:pt x="752325" y="175631"/>
                  <a:pt x="882869" y="110358"/>
                </a:cubicBezTo>
                <a:cubicBezTo>
                  <a:pt x="899816" y="101884"/>
                  <a:pt x="912750" y="86291"/>
                  <a:pt x="930166" y="78827"/>
                </a:cubicBezTo>
                <a:cubicBezTo>
                  <a:pt x="950082" y="70292"/>
                  <a:pt x="972394" y="69015"/>
                  <a:pt x="993228" y="63062"/>
                </a:cubicBezTo>
                <a:cubicBezTo>
                  <a:pt x="1106350" y="30742"/>
                  <a:pt x="959081" y="63584"/>
                  <a:pt x="1119352" y="31531"/>
                </a:cubicBezTo>
                <a:cubicBezTo>
                  <a:pt x="1229711" y="36786"/>
                  <a:pt x="1344036" y="17506"/>
                  <a:pt x="1450428" y="47296"/>
                </a:cubicBezTo>
                <a:cubicBezTo>
                  <a:pt x="1628841" y="97251"/>
                  <a:pt x="1445847" y="175709"/>
                  <a:pt x="1545021" y="12612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1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6800" y="990600"/>
            <a:ext cx="6781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bg1"/>
                </a:solidFill>
                <a:latin typeface="Segoe UI Semibold" pitchFamily="34" charset="0"/>
              </a:rPr>
              <a:t>Motivational affordance </a:t>
            </a:r>
            <a:r>
              <a:rPr lang="en-US" sz="3600" dirty="0">
                <a:solidFill>
                  <a:schemeClr val="bg1"/>
                </a:solidFill>
                <a:latin typeface="Segoe UI Light" pitchFamily="34" charset="0"/>
              </a:rPr>
              <a:t>refers to </a:t>
            </a:r>
            <a:r>
              <a:rPr lang="en-US" sz="3600" dirty="0" smtClean="0">
                <a:solidFill>
                  <a:schemeClr val="bg1"/>
                </a:solidFill>
                <a:latin typeface="Segoe UI Light" pitchFamily="34" charset="0"/>
              </a:rPr>
              <a:t>the perceived </a:t>
            </a:r>
            <a:r>
              <a:rPr lang="en-US" sz="3600" dirty="0">
                <a:solidFill>
                  <a:schemeClr val="bg1"/>
                </a:solidFill>
                <a:latin typeface="Segoe UI Light" pitchFamily="34" charset="0"/>
              </a:rPr>
              <a:t>properties of </a:t>
            </a:r>
            <a:r>
              <a:rPr lang="en-US" sz="3600" dirty="0" smtClean="0">
                <a:solidFill>
                  <a:srgbClr val="FFC000"/>
                </a:solidFill>
                <a:latin typeface="Segoe UI Light" pitchFamily="34" charset="0"/>
              </a:rPr>
              <a:t>information</a:t>
            </a:r>
            <a:r>
              <a:rPr lang="en-US" sz="3600" dirty="0" smtClean="0">
                <a:solidFill>
                  <a:schemeClr val="bg1"/>
                </a:solidFill>
                <a:latin typeface="Segoe UI Light" pitchFamily="34" charset="0"/>
              </a:rPr>
              <a:t> that determine how </a:t>
            </a:r>
            <a:r>
              <a:rPr lang="en-US" sz="3600" dirty="0">
                <a:solidFill>
                  <a:schemeClr val="bg1"/>
                </a:solidFill>
                <a:latin typeface="Segoe UI Light" pitchFamily="34" charset="0"/>
              </a:rPr>
              <a:t>that </a:t>
            </a:r>
            <a:r>
              <a:rPr lang="en-US" sz="3600" dirty="0" smtClean="0">
                <a:solidFill>
                  <a:srgbClr val="FFC000"/>
                </a:solidFill>
                <a:latin typeface="Segoe UI Light" pitchFamily="34" charset="0"/>
              </a:rPr>
              <a:t>information </a:t>
            </a:r>
            <a:r>
              <a:rPr lang="en-US" sz="3600" dirty="0" smtClean="0">
                <a:solidFill>
                  <a:schemeClr val="bg1"/>
                </a:solidFill>
                <a:latin typeface="Segoe UI Light" pitchFamily="34" charset="0"/>
              </a:rPr>
              <a:t>is acted upon</a:t>
            </a:r>
            <a:endParaRPr lang="en-US" sz="36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pic>
        <p:nvPicPr>
          <p:cNvPr id="12290" name="Picture 2" descr="http://www.photoshopessentials.com/images/basics/pen-tool-selections/stop-sig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4" t="-1" r="3631" b="2536"/>
          <a:stretch/>
        </p:blipFill>
        <p:spPr bwMode="auto">
          <a:xfrm>
            <a:off x="2514600" y="3657600"/>
            <a:ext cx="2783305" cy="294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0" y="3804965"/>
            <a:ext cx="2209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Segoe Print" pitchFamily="2" charset="0"/>
              </a:rPr>
              <a:t>Highly effective at stopping drivers</a:t>
            </a:r>
          </a:p>
        </p:txBody>
      </p:sp>
      <p:sp>
        <p:nvSpPr>
          <p:cNvPr id="6" name="Freeform 5"/>
          <p:cNvSpPr/>
          <p:nvPr/>
        </p:nvSpPr>
        <p:spPr>
          <a:xfrm>
            <a:off x="5297213" y="4382814"/>
            <a:ext cx="772511" cy="693683"/>
          </a:xfrm>
          <a:custGeom>
            <a:avLst/>
            <a:gdLst>
              <a:gd name="connsiteX0" fmla="*/ 141890 w 1545021"/>
              <a:gd name="connsiteY0" fmla="*/ 268014 h 693683"/>
              <a:gd name="connsiteX1" fmla="*/ 110359 w 1545021"/>
              <a:gd name="connsiteY1" fmla="*/ 346841 h 693683"/>
              <a:gd name="connsiteX2" fmla="*/ 94594 w 1545021"/>
              <a:gd name="connsiteY2" fmla="*/ 394138 h 693683"/>
              <a:gd name="connsiteX3" fmla="*/ 63063 w 1545021"/>
              <a:gd name="connsiteY3" fmla="*/ 457200 h 693683"/>
              <a:gd name="connsiteX4" fmla="*/ 94594 w 1545021"/>
              <a:gd name="connsiteY4" fmla="*/ 504496 h 693683"/>
              <a:gd name="connsiteX5" fmla="*/ 141890 w 1545021"/>
              <a:gd name="connsiteY5" fmla="*/ 536027 h 693683"/>
              <a:gd name="connsiteX6" fmla="*/ 78828 w 1545021"/>
              <a:gd name="connsiteY6" fmla="*/ 504496 h 693683"/>
              <a:gd name="connsiteX7" fmla="*/ 47297 w 1545021"/>
              <a:gd name="connsiteY7" fmla="*/ 457200 h 693683"/>
              <a:gd name="connsiteX8" fmla="*/ 110359 w 1545021"/>
              <a:gd name="connsiteY8" fmla="*/ 362607 h 693683"/>
              <a:gd name="connsiteX9" fmla="*/ 94594 w 1545021"/>
              <a:gd name="connsiteY9" fmla="*/ 409903 h 693683"/>
              <a:gd name="connsiteX10" fmla="*/ 63063 w 1545021"/>
              <a:gd name="connsiteY10" fmla="*/ 457200 h 693683"/>
              <a:gd name="connsiteX11" fmla="*/ 94594 w 1545021"/>
              <a:gd name="connsiteY11" fmla="*/ 504496 h 693683"/>
              <a:gd name="connsiteX12" fmla="*/ 236483 w 1545021"/>
              <a:gd name="connsiteY12" fmla="*/ 583324 h 693683"/>
              <a:gd name="connsiteX13" fmla="*/ 189187 w 1545021"/>
              <a:gd name="connsiteY13" fmla="*/ 567558 h 693683"/>
              <a:gd name="connsiteX14" fmla="*/ 94594 w 1545021"/>
              <a:gd name="connsiteY14" fmla="*/ 504496 h 693683"/>
              <a:gd name="connsiteX15" fmla="*/ 78828 w 1545021"/>
              <a:gd name="connsiteY15" fmla="*/ 346841 h 693683"/>
              <a:gd name="connsiteX16" fmla="*/ 126125 w 1545021"/>
              <a:gd name="connsiteY16" fmla="*/ 331076 h 693683"/>
              <a:gd name="connsiteX17" fmla="*/ 189187 w 1545021"/>
              <a:gd name="connsiteY17" fmla="*/ 252248 h 693683"/>
              <a:gd name="connsiteX18" fmla="*/ 236483 w 1545021"/>
              <a:gd name="connsiteY18" fmla="*/ 268014 h 693683"/>
              <a:gd name="connsiteX19" fmla="*/ 189187 w 1545021"/>
              <a:gd name="connsiteY19" fmla="*/ 315310 h 693683"/>
              <a:gd name="connsiteX20" fmla="*/ 94594 w 1545021"/>
              <a:gd name="connsiteY20" fmla="*/ 378372 h 693683"/>
              <a:gd name="connsiteX21" fmla="*/ 0 w 1545021"/>
              <a:gd name="connsiteY21" fmla="*/ 488731 h 693683"/>
              <a:gd name="connsiteX22" fmla="*/ 47297 w 1545021"/>
              <a:gd name="connsiteY22" fmla="*/ 536027 h 693683"/>
              <a:gd name="connsiteX23" fmla="*/ 110359 w 1545021"/>
              <a:gd name="connsiteY23" fmla="*/ 583324 h 693683"/>
              <a:gd name="connsiteX24" fmla="*/ 157656 w 1545021"/>
              <a:gd name="connsiteY24" fmla="*/ 614855 h 693683"/>
              <a:gd name="connsiteX25" fmla="*/ 204952 w 1545021"/>
              <a:gd name="connsiteY25" fmla="*/ 662152 h 693683"/>
              <a:gd name="connsiteX26" fmla="*/ 299545 w 1545021"/>
              <a:gd name="connsiteY26" fmla="*/ 693683 h 693683"/>
              <a:gd name="connsiteX27" fmla="*/ 268014 w 1545021"/>
              <a:gd name="connsiteY27" fmla="*/ 646386 h 693683"/>
              <a:gd name="connsiteX28" fmla="*/ 173421 w 1545021"/>
              <a:gd name="connsiteY28" fmla="*/ 583324 h 693683"/>
              <a:gd name="connsiteX29" fmla="*/ 141890 w 1545021"/>
              <a:gd name="connsiteY29" fmla="*/ 520262 h 693683"/>
              <a:gd name="connsiteX30" fmla="*/ 110359 w 1545021"/>
              <a:gd name="connsiteY30" fmla="*/ 472965 h 693683"/>
              <a:gd name="connsiteX31" fmla="*/ 204952 w 1545021"/>
              <a:gd name="connsiteY31" fmla="*/ 425669 h 693683"/>
              <a:gd name="connsiteX32" fmla="*/ 346842 w 1545021"/>
              <a:gd name="connsiteY32" fmla="*/ 362607 h 693683"/>
              <a:gd name="connsiteX33" fmla="*/ 394138 w 1545021"/>
              <a:gd name="connsiteY33" fmla="*/ 346841 h 693683"/>
              <a:gd name="connsiteX34" fmla="*/ 441435 w 1545021"/>
              <a:gd name="connsiteY34" fmla="*/ 331076 h 693683"/>
              <a:gd name="connsiteX35" fmla="*/ 583325 w 1545021"/>
              <a:gd name="connsiteY35" fmla="*/ 236483 h 693683"/>
              <a:gd name="connsiteX36" fmla="*/ 630621 w 1545021"/>
              <a:gd name="connsiteY36" fmla="*/ 204952 h 693683"/>
              <a:gd name="connsiteX37" fmla="*/ 662152 w 1545021"/>
              <a:gd name="connsiteY37" fmla="*/ 173420 h 693683"/>
              <a:gd name="connsiteX38" fmla="*/ 756745 w 1545021"/>
              <a:gd name="connsiteY38" fmla="*/ 141889 h 693683"/>
              <a:gd name="connsiteX39" fmla="*/ 804042 w 1545021"/>
              <a:gd name="connsiteY39" fmla="*/ 126124 h 693683"/>
              <a:gd name="connsiteX40" fmla="*/ 851338 w 1545021"/>
              <a:gd name="connsiteY40" fmla="*/ 94593 h 693683"/>
              <a:gd name="connsiteX41" fmla="*/ 945931 w 1545021"/>
              <a:gd name="connsiteY41" fmla="*/ 63062 h 693683"/>
              <a:gd name="connsiteX42" fmla="*/ 993228 w 1545021"/>
              <a:gd name="connsiteY42" fmla="*/ 31531 h 693683"/>
              <a:gd name="connsiteX43" fmla="*/ 1198180 w 1545021"/>
              <a:gd name="connsiteY43" fmla="*/ 0 h 693683"/>
              <a:gd name="connsiteX44" fmla="*/ 1403131 w 1545021"/>
              <a:gd name="connsiteY44" fmla="*/ 15765 h 693683"/>
              <a:gd name="connsiteX45" fmla="*/ 1466194 w 1545021"/>
              <a:gd name="connsiteY45" fmla="*/ 47296 h 693683"/>
              <a:gd name="connsiteX46" fmla="*/ 1497725 w 1545021"/>
              <a:gd name="connsiteY46" fmla="*/ 94593 h 693683"/>
              <a:gd name="connsiteX47" fmla="*/ 1450428 w 1545021"/>
              <a:gd name="connsiteY47" fmla="*/ 63062 h 693683"/>
              <a:gd name="connsiteX48" fmla="*/ 1387366 w 1545021"/>
              <a:gd name="connsiteY48" fmla="*/ 15765 h 693683"/>
              <a:gd name="connsiteX49" fmla="*/ 1340069 w 1545021"/>
              <a:gd name="connsiteY49" fmla="*/ 0 h 693683"/>
              <a:gd name="connsiteX50" fmla="*/ 1087821 w 1545021"/>
              <a:gd name="connsiteY50" fmla="*/ 15765 h 693683"/>
              <a:gd name="connsiteX51" fmla="*/ 1040525 w 1545021"/>
              <a:gd name="connsiteY51" fmla="*/ 31531 h 693683"/>
              <a:gd name="connsiteX52" fmla="*/ 961697 w 1545021"/>
              <a:gd name="connsiteY52" fmla="*/ 47296 h 693683"/>
              <a:gd name="connsiteX53" fmla="*/ 851338 w 1545021"/>
              <a:gd name="connsiteY53" fmla="*/ 94593 h 693683"/>
              <a:gd name="connsiteX54" fmla="*/ 772511 w 1545021"/>
              <a:gd name="connsiteY54" fmla="*/ 110358 h 693683"/>
              <a:gd name="connsiteX55" fmla="*/ 693683 w 1545021"/>
              <a:gd name="connsiteY55" fmla="*/ 157655 h 693683"/>
              <a:gd name="connsiteX56" fmla="*/ 583325 w 1545021"/>
              <a:gd name="connsiteY56" fmla="*/ 268014 h 693683"/>
              <a:gd name="connsiteX57" fmla="*/ 457200 w 1545021"/>
              <a:gd name="connsiteY57" fmla="*/ 331076 h 693683"/>
              <a:gd name="connsiteX58" fmla="*/ 362607 w 1545021"/>
              <a:gd name="connsiteY58" fmla="*/ 378372 h 693683"/>
              <a:gd name="connsiteX59" fmla="*/ 252249 w 1545021"/>
              <a:gd name="connsiteY59" fmla="*/ 441434 h 693683"/>
              <a:gd name="connsiteX60" fmla="*/ 157656 w 1545021"/>
              <a:gd name="connsiteY60" fmla="*/ 504496 h 693683"/>
              <a:gd name="connsiteX61" fmla="*/ 173421 w 1545021"/>
              <a:gd name="connsiteY61" fmla="*/ 520262 h 693683"/>
              <a:gd name="connsiteX62" fmla="*/ 220718 w 1545021"/>
              <a:gd name="connsiteY62" fmla="*/ 504496 h 693683"/>
              <a:gd name="connsiteX63" fmla="*/ 315311 w 1545021"/>
              <a:gd name="connsiteY63" fmla="*/ 425669 h 693683"/>
              <a:gd name="connsiteX64" fmla="*/ 409904 w 1545021"/>
              <a:gd name="connsiteY64" fmla="*/ 378372 h 693683"/>
              <a:gd name="connsiteX65" fmla="*/ 504497 w 1545021"/>
              <a:gd name="connsiteY65" fmla="*/ 299545 h 693683"/>
              <a:gd name="connsiteX66" fmla="*/ 536028 w 1545021"/>
              <a:gd name="connsiteY66" fmla="*/ 252248 h 693683"/>
              <a:gd name="connsiteX67" fmla="*/ 583325 w 1545021"/>
              <a:gd name="connsiteY67" fmla="*/ 236483 h 693683"/>
              <a:gd name="connsiteX68" fmla="*/ 693683 w 1545021"/>
              <a:gd name="connsiteY68" fmla="*/ 189186 h 693683"/>
              <a:gd name="connsiteX69" fmla="*/ 788276 w 1545021"/>
              <a:gd name="connsiteY69" fmla="*/ 157655 h 693683"/>
              <a:gd name="connsiteX70" fmla="*/ 882869 w 1545021"/>
              <a:gd name="connsiteY70" fmla="*/ 110358 h 693683"/>
              <a:gd name="connsiteX71" fmla="*/ 930166 w 1545021"/>
              <a:gd name="connsiteY71" fmla="*/ 78827 h 693683"/>
              <a:gd name="connsiteX72" fmla="*/ 993228 w 1545021"/>
              <a:gd name="connsiteY72" fmla="*/ 63062 h 693683"/>
              <a:gd name="connsiteX73" fmla="*/ 1119352 w 1545021"/>
              <a:gd name="connsiteY73" fmla="*/ 31531 h 693683"/>
              <a:gd name="connsiteX74" fmla="*/ 1450428 w 1545021"/>
              <a:gd name="connsiteY74" fmla="*/ 47296 h 693683"/>
              <a:gd name="connsiteX75" fmla="*/ 1545021 w 1545021"/>
              <a:gd name="connsiteY75" fmla="*/ 126124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545021" h="693683">
                <a:moveTo>
                  <a:pt x="141890" y="268014"/>
                </a:moveTo>
                <a:cubicBezTo>
                  <a:pt x="131380" y="294290"/>
                  <a:pt x="120296" y="320343"/>
                  <a:pt x="110359" y="346841"/>
                </a:cubicBezTo>
                <a:cubicBezTo>
                  <a:pt x="104524" y="362401"/>
                  <a:pt x="101140" y="378863"/>
                  <a:pt x="94594" y="394138"/>
                </a:cubicBezTo>
                <a:cubicBezTo>
                  <a:pt x="85336" y="415740"/>
                  <a:pt x="73573" y="436179"/>
                  <a:pt x="63063" y="457200"/>
                </a:cubicBezTo>
                <a:cubicBezTo>
                  <a:pt x="73573" y="472965"/>
                  <a:pt x="81196" y="491098"/>
                  <a:pt x="94594" y="504496"/>
                </a:cubicBezTo>
                <a:cubicBezTo>
                  <a:pt x="107992" y="517894"/>
                  <a:pt x="158837" y="544501"/>
                  <a:pt x="141890" y="536027"/>
                </a:cubicBezTo>
                <a:lnTo>
                  <a:pt x="78828" y="504496"/>
                </a:lnTo>
                <a:cubicBezTo>
                  <a:pt x="68318" y="488731"/>
                  <a:pt x="49977" y="475957"/>
                  <a:pt x="47297" y="457200"/>
                </a:cubicBezTo>
                <a:cubicBezTo>
                  <a:pt x="38445" y="395232"/>
                  <a:pt x="70581" y="389126"/>
                  <a:pt x="110359" y="362607"/>
                </a:cubicBezTo>
                <a:cubicBezTo>
                  <a:pt x="105104" y="378372"/>
                  <a:pt x="102026" y="395039"/>
                  <a:pt x="94594" y="409903"/>
                </a:cubicBezTo>
                <a:cubicBezTo>
                  <a:pt x="86120" y="426851"/>
                  <a:pt x="63063" y="438252"/>
                  <a:pt x="63063" y="457200"/>
                </a:cubicBezTo>
                <a:cubicBezTo>
                  <a:pt x="63063" y="476148"/>
                  <a:pt x="82464" y="489940"/>
                  <a:pt x="94594" y="504496"/>
                </a:cubicBezTo>
                <a:cubicBezTo>
                  <a:pt x="149054" y="569848"/>
                  <a:pt x="145093" y="552862"/>
                  <a:pt x="236483" y="583324"/>
                </a:cubicBezTo>
                <a:cubicBezTo>
                  <a:pt x="252248" y="588579"/>
                  <a:pt x="203014" y="576776"/>
                  <a:pt x="189187" y="567558"/>
                </a:cubicBezTo>
                <a:lnTo>
                  <a:pt x="94594" y="504496"/>
                </a:lnTo>
                <a:cubicBezTo>
                  <a:pt x="65124" y="445555"/>
                  <a:pt x="36953" y="420123"/>
                  <a:pt x="78828" y="346841"/>
                </a:cubicBezTo>
                <a:cubicBezTo>
                  <a:pt x="87073" y="332412"/>
                  <a:pt x="110359" y="336331"/>
                  <a:pt x="126125" y="331076"/>
                </a:cubicBezTo>
                <a:cubicBezTo>
                  <a:pt x="138422" y="294185"/>
                  <a:pt x="138849" y="260637"/>
                  <a:pt x="189187" y="252248"/>
                </a:cubicBezTo>
                <a:cubicBezTo>
                  <a:pt x="205579" y="249516"/>
                  <a:pt x="220718" y="262759"/>
                  <a:pt x="236483" y="268014"/>
                </a:cubicBezTo>
                <a:cubicBezTo>
                  <a:pt x="220718" y="283779"/>
                  <a:pt x="206786" y="301622"/>
                  <a:pt x="189187" y="315310"/>
                </a:cubicBezTo>
                <a:cubicBezTo>
                  <a:pt x="159274" y="338576"/>
                  <a:pt x="117331" y="348056"/>
                  <a:pt x="94594" y="378372"/>
                </a:cubicBezTo>
                <a:cubicBezTo>
                  <a:pt x="33919" y="459271"/>
                  <a:pt x="65877" y="422854"/>
                  <a:pt x="0" y="488731"/>
                </a:cubicBezTo>
                <a:cubicBezTo>
                  <a:pt x="15766" y="504496"/>
                  <a:pt x="30369" y="521517"/>
                  <a:pt x="47297" y="536027"/>
                </a:cubicBezTo>
                <a:cubicBezTo>
                  <a:pt x="67247" y="553127"/>
                  <a:pt x="88977" y="568051"/>
                  <a:pt x="110359" y="583324"/>
                </a:cubicBezTo>
                <a:cubicBezTo>
                  <a:pt x="125778" y="594337"/>
                  <a:pt x="143100" y="602725"/>
                  <a:pt x="157656" y="614855"/>
                </a:cubicBezTo>
                <a:cubicBezTo>
                  <a:pt x="174784" y="629128"/>
                  <a:pt x="185462" y="651324"/>
                  <a:pt x="204952" y="662152"/>
                </a:cubicBezTo>
                <a:cubicBezTo>
                  <a:pt x="234006" y="678293"/>
                  <a:pt x="299545" y="693683"/>
                  <a:pt x="299545" y="693683"/>
                </a:cubicBezTo>
                <a:cubicBezTo>
                  <a:pt x="289035" y="677917"/>
                  <a:pt x="282274" y="658863"/>
                  <a:pt x="268014" y="646386"/>
                </a:cubicBezTo>
                <a:cubicBezTo>
                  <a:pt x="239495" y="621432"/>
                  <a:pt x="173421" y="583324"/>
                  <a:pt x="173421" y="583324"/>
                </a:cubicBezTo>
                <a:cubicBezTo>
                  <a:pt x="162911" y="562303"/>
                  <a:pt x="153550" y="540667"/>
                  <a:pt x="141890" y="520262"/>
                </a:cubicBezTo>
                <a:cubicBezTo>
                  <a:pt x="132489" y="503811"/>
                  <a:pt x="106643" y="491545"/>
                  <a:pt x="110359" y="472965"/>
                </a:cubicBezTo>
                <a:cubicBezTo>
                  <a:pt x="114725" y="451135"/>
                  <a:pt x="189459" y="430833"/>
                  <a:pt x="204952" y="425669"/>
                </a:cubicBezTo>
                <a:cubicBezTo>
                  <a:pt x="279905" y="375701"/>
                  <a:pt x="234272" y="400131"/>
                  <a:pt x="346842" y="362607"/>
                </a:cubicBezTo>
                <a:lnTo>
                  <a:pt x="394138" y="346841"/>
                </a:lnTo>
                <a:lnTo>
                  <a:pt x="441435" y="331076"/>
                </a:lnTo>
                <a:lnTo>
                  <a:pt x="583325" y="236483"/>
                </a:lnTo>
                <a:cubicBezTo>
                  <a:pt x="599090" y="225973"/>
                  <a:pt x="617223" y="218350"/>
                  <a:pt x="630621" y="204952"/>
                </a:cubicBezTo>
                <a:cubicBezTo>
                  <a:pt x="641131" y="194441"/>
                  <a:pt x="648857" y="180068"/>
                  <a:pt x="662152" y="173420"/>
                </a:cubicBezTo>
                <a:cubicBezTo>
                  <a:pt x="691880" y="158556"/>
                  <a:pt x="725214" y="152399"/>
                  <a:pt x="756745" y="141889"/>
                </a:cubicBezTo>
                <a:lnTo>
                  <a:pt x="804042" y="126124"/>
                </a:lnTo>
                <a:cubicBezTo>
                  <a:pt x="819807" y="115614"/>
                  <a:pt x="834023" y="102288"/>
                  <a:pt x="851338" y="94593"/>
                </a:cubicBezTo>
                <a:cubicBezTo>
                  <a:pt x="881710" y="81094"/>
                  <a:pt x="945931" y="63062"/>
                  <a:pt x="945931" y="63062"/>
                </a:cubicBezTo>
                <a:cubicBezTo>
                  <a:pt x="961697" y="52552"/>
                  <a:pt x="975252" y="37523"/>
                  <a:pt x="993228" y="31531"/>
                </a:cubicBezTo>
                <a:cubicBezTo>
                  <a:pt x="1009640" y="26060"/>
                  <a:pt x="1189669" y="1216"/>
                  <a:pt x="1198180" y="0"/>
                </a:cubicBezTo>
                <a:cubicBezTo>
                  <a:pt x="1266497" y="5255"/>
                  <a:pt x="1335655" y="3858"/>
                  <a:pt x="1403131" y="15765"/>
                </a:cubicBezTo>
                <a:cubicBezTo>
                  <a:pt x="1426276" y="19849"/>
                  <a:pt x="1448139" y="32250"/>
                  <a:pt x="1466194" y="47296"/>
                </a:cubicBezTo>
                <a:cubicBezTo>
                  <a:pt x="1480750" y="59426"/>
                  <a:pt x="1513491" y="105103"/>
                  <a:pt x="1497725" y="94593"/>
                </a:cubicBezTo>
                <a:cubicBezTo>
                  <a:pt x="1481959" y="84083"/>
                  <a:pt x="1465586" y="74431"/>
                  <a:pt x="1450428" y="63062"/>
                </a:cubicBezTo>
                <a:cubicBezTo>
                  <a:pt x="1429407" y="47296"/>
                  <a:pt x="1410180" y="28801"/>
                  <a:pt x="1387366" y="15765"/>
                </a:cubicBezTo>
                <a:cubicBezTo>
                  <a:pt x="1372937" y="7520"/>
                  <a:pt x="1355835" y="5255"/>
                  <a:pt x="1340069" y="0"/>
                </a:cubicBezTo>
                <a:cubicBezTo>
                  <a:pt x="1255986" y="5255"/>
                  <a:pt x="1171605" y="6946"/>
                  <a:pt x="1087821" y="15765"/>
                </a:cubicBezTo>
                <a:cubicBezTo>
                  <a:pt x="1071294" y="17505"/>
                  <a:pt x="1056647" y="27500"/>
                  <a:pt x="1040525" y="31531"/>
                </a:cubicBezTo>
                <a:cubicBezTo>
                  <a:pt x="1014529" y="38030"/>
                  <a:pt x="987693" y="40797"/>
                  <a:pt x="961697" y="47296"/>
                </a:cubicBezTo>
                <a:cubicBezTo>
                  <a:pt x="851497" y="74846"/>
                  <a:pt x="986690" y="49476"/>
                  <a:pt x="851338" y="94593"/>
                </a:cubicBezTo>
                <a:cubicBezTo>
                  <a:pt x="825917" y="103067"/>
                  <a:pt x="798787" y="105103"/>
                  <a:pt x="772511" y="110358"/>
                </a:cubicBezTo>
                <a:cubicBezTo>
                  <a:pt x="746235" y="126124"/>
                  <a:pt x="717223" y="138038"/>
                  <a:pt x="693683" y="157655"/>
                </a:cubicBezTo>
                <a:cubicBezTo>
                  <a:pt x="653718" y="190960"/>
                  <a:pt x="626611" y="239157"/>
                  <a:pt x="583325" y="268014"/>
                </a:cubicBezTo>
                <a:cubicBezTo>
                  <a:pt x="473744" y="341067"/>
                  <a:pt x="611477" y="253937"/>
                  <a:pt x="457200" y="331076"/>
                </a:cubicBezTo>
                <a:cubicBezTo>
                  <a:pt x="334956" y="392198"/>
                  <a:pt x="481487" y="338747"/>
                  <a:pt x="362607" y="378372"/>
                </a:cubicBezTo>
                <a:cubicBezTo>
                  <a:pt x="199009" y="487438"/>
                  <a:pt x="452260" y="321428"/>
                  <a:pt x="252249" y="441434"/>
                </a:cubicBezTo>
                <a:cubicBezTo>
                  <a:pt x="219754" y="460931"/>
                  <a:pt x="189187" y="483475"/>
                  <a:pt x="157656" y="504496"/>
                </a:cubicBezTo>
                <a:cubicBezTo>
                  <a:pt x="99010" y="543594"/>
                  <a:pt x="84339" y="545714"/>
                  <a:pt x="173421" y="520262"/>
                </a:cubicBezTo>
                <a:cubicBezTo>
                  <a:pt x="189400" y="515697"/>
                  <a:pt x="205854" y="511928"/>
                  <a:pt x="220718" y="504496"/>
                </a:cubicBezTo>
                <a:cubicBezTo>
                  <a:pt x="323873" y="452918"/>
                  <a:pt x="210715" y="495399"/>
                  <a:pt x="315311" y="425669"/>
                </a:cubicBezTo>
                <a:cubicBezTo>
                  <a:pt x="457513" y="330868"/>
                  <a:pt x="261064" y="502404"/>
                  <a:pt x="409904" y="378372"/>
                </a:cubicBezTo>
                <a:cubicBezTo>
                  <a:pt x="531294" y="277215"/>
                  <a:pt x="387067" y="377831"/>
                  <a:pt x="504497" y="299545"/>
                </a:cubicBezTo>
                <a:cubicBezTo>
                  <a:pt x="515007" y="283779"/>
                  <a:pt x="521232" y="264085"/>
                  <a:pt x="536028" y="252248"/>
                </a:cubicBezTo>
                <a:cubicBezTo>
                  <a:pt x="549005" y="241867"/>
                  <a:pt x="568461" y="243915"/>
                  <a:pt x="583325" y="236483"/>
                </a:cubicBezTo>
                <a:cubicBezTo>
                  <a:pt x="720897" y="167698"/>
                  <a:pt x="529620" y="238405"/>
                  <a:pt x="693683" y="189186"/>
                </a:cubicBezTo>
                <a:cubicBezTo>
                  <a:pt x="725518" y="179635"/>
                  <a:pt x="788276" y="157655"/>
                  <a:pt x="788276" y="157655"/>
                </a:cubicBezTo>
                <a:cubicBezTo>
                  <a:pt x="923824" y="67291"/>
                  <a:pt x="752325" y="175631"/>
                  <a:pt x="882869" y="110358"/>
                </a:cubicBezTo>
                <a:cubicBezTo>
                  <a:pt x="899816" y="101884"/>
                  <a:pt x="912750" y="86291"/>
                  <a:pt x="930166" y="78827"/>
                </a:cubicBezTo>
                <a:cubicBezTo>
                  <a:pt x="950082" y="70292"/>
                  <a:pt x="972394" y="69015"/>
                  <a:pt x="993228" y="63062"/>
                </a:cubicBezTo>
                <a:cubicBezTo>
                  <a:pt x="1106350" y="30742"/>
                  <a:pt x="959081" y="63584"/>
                  <a:pt x="1119352" y="31531"/>
                </a:cubicBezTo>
                <a:cubicBezTo>
                  <a:pt x="1229711" y="36786"/>
                  <a:pt x="1344036" y="17506"/>
                  <a:pt x="1450428" y="47296"/>
                </a:cubicBezTo>
                <a:cubicBezTo>
                  <a:pt x="1628841" y="97251"/>
                  <a:pt x="1445847" y="175709"/>
                  <a:pt x="1545021" y="12612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9713782">
            <a:off x="1041081" y="2263573"/>
            <a:ext cx="6858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Segoe UI Semibold" pitchFamily="34" charset="0"/>
              </a:rPr>
              <a:t>Information</a:t>
            </a:r>
            <a:r>
              <a:rPr lang="en-US" sz="6600" dirty="0" smtClean="0">
                <a:solidFill>
                  <a:schemeClr val="bg1"/>
                </a:solidFill>
                <a:latin typeface="Segoe UI Light" pitchFamily="34" charset="0"/>
              </a:rPr>
              <a:t> that affords an action</a:t>
            </a:r>
          </a:p>
        </p:txBody>
      </p:sp>
    </p:spTree>
    <p:extLst>
      <p:ext uri="{BB962C8B-B14F-4D97-AF65-F5344CB8AC3E}">
        <p14:creationId xmlns:p14="http://schemas.microsoft.com/office/powerpoint/2010/main" val="35826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19050"/>
            <a:ext cx="10896600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-228600" y="3886200"/>
            <a:ext cx="5715000" cy="1600200"/>
          </a:xfrm>
          <a:prstGeom prst="rightArrow">
            <a:avLst>
              <a:gd name="adj1" fmla="val 100000"/>
              <a:gd name="adj2" fmla="val 15533"/>
            </a:avLst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5" rIns="91369" bIns="45685" rtlCol="0" anchor="ctr"/>
          <a:lstStyle/>
          <a:p>
            <a:pPr algn="ctr"/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76200" y="3886200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Segoe UI Light" pitchFamily="34" charset="0"/>
              </a:rPr>
              <a:t>analytics engine for personal spending</a:t>
            </a:r>
          </a:p>
        </p:txBody>
      </p:sp>
    </p:spTree>
    <p:extLst>
      <p:ext uri="{BB962C8B-B14F-4D97-AF65-F5344CB8AC3E}">
        <p14:creationId xmlns:p14="http://schemas.microsoft.com/office/powerpoint/2010/main" val="316866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research\talks\BECC2010-HistoryAndFutureOfEcoFeedback\Jan-19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1" y="-3531588"/>
            <a:ext cx="13487401" cy="103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296400" cy="70104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19200" y="1851645"/>
            <a:ext cx="6705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 smtClean="0">
                <a:solidFill>
                  <a:schemeClr val="bg1"/>
                </a:solidFill>
                <a:latin typeface="Segoe UI Semibold" pitchFamily="34" charset="0"/>
              </a:rPr>
              <a:t>1976</a:t>
            </a:r>
          </a:p>
        </p:txBody>
      </p:sp>
    </p:spTree>
    <p:extLst>
      <p:ext uri="{BB962C8B-B14F-4D97-AF65-F5344CB8AC3E}">
        <p14:creationId xmlns:p14="http://schemas.microsoft.com/office/powerpoint/2010/main" val="213129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research\talks\BECC2010-HistoryAndFutureOfEcoFeedback\Mint_SallieMae_RemovedAccountNa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92" y="-102870"/>
            <a:ext cx="11301984" cy="706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35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research\talks\BECC2010-HistoryAndFutureOfEcoFeedback\Starbucks-Logo-Wallpaper-starbucks-3208054-1440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0120" y="-28575"/>
            <a:ext cx="1106424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296400" cy="70104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2925" y="2644170"/>
            <a:ext cx="8058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Segoe UI Light" pitchFamily="34" charset="0"/>
              </a:rPr>
              <a:t>How much </a:t>
            </a:r>
            <a:r>
              <a:rPr lang="en-US" sz="4800" dirty="0" smtClean="0">
                <a:solidFill>
                  <a:schemeClr val="bg1"/>
                </a:solidFill>
                <a:latin typeface="Segoe UI Semibold" pitchFamily="34" charset="0"/>
              </a:rPr>
              <a:t>money</a:t>
            </a:r>
            <a:r>
              <a:rPr lang="en-US" sz="4800" dirty="0" smtClean="0">
                <a:solidFill>
                  <a:schemeClr val="bg1"/>
                </a:solidFill>
                <a:latin typeface="Segoe UI Light" pitchFamily="34" charset="0"/>
              </a:rPr>
              <a:t> do I spend per month on </a:t>
            </a:r>
            <a:r>
              <a:rPr lang="en-US" sz="4800" dirty="0" smtClean="0">
                <a:solidFill>
                  <a:schemeClr val="bg1"/>
                </a:solidFill>
                <a:latin typeface="Segoe UI Semibold" pitchFamily="34" charset="0"/>
              </a:rPr>
              <a:t>Starbucks</a:t>
            </a:r>
            <a:r>
              <a:rPr lang="en-US" sz="4800" dirty="0" smtClean="0">
                <a:solidFill>
                  <a:schemeClr val="bg1"/>
                </a:solidFill>
                <a:latin typeface="Segoe UI Light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430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research\talks\BECC2010-HistoryAndFutureOfEcoFeedback\Mint_SpendingOverTi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515" y="-149575"/>
            <a:ext cx="11301984" cy="761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972942" y="814033"/>
            <a:ext cx="6237284" cy="1446550"/>
            <a:chOff x="-972942" y="814033"/>
            <a:chExt cx="5152741" cy="1446550"/>
          </a:xfrm>
        </p:grpSpPr>
        <p:sp>
          <p:nvSpPr>
            <p:cNvPr id="5" name="Right Arrow 4"/>
            <p:cNvSpPr/>
            <p:nvPr/>
          </p:nvSpPr>
          <p:spPr>
            <a:xfrm>
              <a:off x="-972942" y="914400"/>
              <a:ext cx="5152741" cy="688842"/>
            </a:xfrm>
            <a:prstGeom prst="rightArrow">
              <a:avLst>
                <a:gd name="adj1" fmla="val 100000"/>
                <a:gd name="adj2" fmla="val 15533"/>
              </a:avLst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9" tIns="45685" rIns="91369" bIns="45685"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66960" y="814033"/>
              <a:ext cx="424675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 smtClean="0">
                  <a:solidFill>
                    <a:schemeClr val="bg1"/>
                  </a:solidFill>
                  <a:latin typeface="Segoe UI Semibold" pitchFamily="34" charset="0"/>
                </a:rPr>
                <a:t>starbucks</a:t>
              </a:r>
              <a:r>
                <a:rPr lang="en-US" sz="4400" dirty="0" smtClean="0">
                  <a:solidFill>
                    <a:schemeClr val="bg1"/>
                  </a:solidFill>
                  <a:latin typeface="Segoe UI Semibold" pitchFamily="34" charset="0"/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  <a:latin typeface="Segoe UI Light" pitchFamily="34" charset="0"/>
                </a:rPr>
                <a:t>spending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605337" y="3204410"/>
            <a:ext cx="2209800" cy="2662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4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research\talks\BECC2010-HistoryAndFutureOfEcoFeedback\Mint_SpendingOverTi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515" y="-149575"/>
            <a:ext cx="11301984" cy="761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296400" cy="70104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0999" y="2514600"/>
            <a:ext cx="83820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Segoe UI Light" pitchFamily="34" charset="0"/>
              </a:rPr>
              <a:t>This type of inquiry is </a:t>
            </a:r>
            <a:r>
              <a:rPr lang="en-US" sz="4400" dirty="0" smtClean="0">
                <a:solidFill>
                  <a:schemeClr val="bg1"/>
                </a:solidFill>
                <a:latin typeface="Segoe UI Semibold" pitchFamily="34" charset="0"/>
              </a:rPr>
              <a:t>not possible </a:t>
            </a:r>
            <a:r>
              <a:rPr lang="en-US" sz="4400" dirty="0" smtClean="0">
                <a:solidFill>
                  <a:schemeClr val="bg1"/>
                </a:solidFill>
                <a:latin typeface="Segoe UI Light" pitchFamily="34" charset="0"/>
              </a:rPr>
              <a:t>with current energy feedback systems; it needs to be.</a:t>
            </a:r>
          </a:p>
        </p:txBody>
      </p:sp>
    </p:spTree>
    <p:extLst>
      <p:ext uri="{BB962C8B-B14F-4D97-AF65-F5344CB8AC3E}">
        <p14:creationId xmlns:p14="http://schemas.microsoft.com/office/powerpoint/2010/main" val="32384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research\talks\BECC2010-HistoryAndFutureOfEcoFeedback\3701583513_d33947ec89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9144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296400" cy="70104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19200" y="2105561"/>
            <a:ext cx="6705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solidFill>
                  <a:schemeClr val="bg1"/>
                </a:solidFill>
                <a:latin typeface="Segoe UI Semibold" pitchFamily="34" charset="0"/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211770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2767281"/>
            <a:ext cx="678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Segoe UI Light" pitchFamily="34" charset="0"/>
              </a:rPr>
              <a:t>Feedback system provides</a:t>
            </a:r>
            <a:r>
              <a:rPr lang="en-US" sz="4000" dirty="0" smtClean="0">
                <a:solidFill>
                  <a:schemeClr val="bg1"/>
                </a:solidFill>
                <a:latin typeface="Segoe UI Semibold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Segoe UI Semibold" pitchFamily="34" charset="0"/>
              </a:rPr>
              <a:t>dissaggregated</a:t>
            </a:r>
            <a:r>
              <a:rPr lang="en-US" sz="4000" dirty="0" smtClean="0">
                <a:solidFill>
                  <a:schemeClr val="bg1"/>
                </a:solidFill>
                <a:latin typeface="Segoe UI Semibold" pitchFamily="34" charset="0"/>
              </a:rPr>
              <a:t> feedback</a:t>
            </a:r>
            <a:endParaRPr lang="en-US" sz="4000" dirty="0" smtClean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56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969" y="1447801"/>
            <a:ext cx="2777133" cy="4080867"/>
          </a:xfrm>
          <a:prstGeom prst="rect">
            <a:avLst/>
          </a:prstGeom>
          <a:noFill/>
          <a:ln w="12700" cap="flat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itemized energy feedback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6248400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Segoe Condensed" pitchFamily="34" charset="0"/>
              </a:rPr>
              <a:t>i</a:t>
            </a:r>
            <a:r>
              <a:rPr lang="en-US" sz="2000" dirty="0" smtClean="0">
                <a:solidFill>
                  <a:schemeClr val="bg1"/>
                </a:solidFill>
                <a:latin typeface="Segoe Condensed" pitchFamily="34" charset="0"/>
              </a:rPr>
              <a:t>mage credit: </a:t>
            </a:r>
            <a:r>
              <a:rPr lang="en-US" sz="2000" dirty="0" err="1" smtClean="0">
                <a:solidFill>
                  <a:schemeClr val="bg1"/>
                </a:solidFill>
                <a:latin typeface="Segoe Condensed" pitchFamily="34" charset="0"/>
              </a:rPr>
              <a:t>sidhant</a:t>
            </a:r>
            <a:r>
              <a:rPr lang="en-US" sz="2000" dirty="0" smtClean="0">
                <a:solidFill>
                  <a:schemeClr val="bg1"/>
                </a:solidFill>
                <a:latin typeface="Segoe Condensed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Segoe Condensed" pitchFamily="34" charset="0"/>
              </a:rPr>
              <a:t>gupta</a:t>
            </a:r>
            <a:endParaRPr lang="en-US" sz="2000" dirty="0" smtClean="0">
              <a:solidFill>
                <a:schemeClr val="bg1"/>
              </a:solidFill>
              <a:latin typeface="Segoe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22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research\talks\BECC2010-HistoryAndFutureOfEcoFeedback\paulthurst41_hot_water_hea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553200" cy="748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5410200" y="2209800"/>
            <a:ext cx="2971800" cy="1530599"/>
          </a:xfrm>
          <a:prstGeom prst="wedgeRoundRectCallout">
            <a:avLst>
              <a:gd name="adj1" fmla="val -82813"/>
              <a:gd name="adj2" fmla="val 416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Segoe UI Semibold" pitchFamily="34" charset="0"/>
              </a:rPr>
              <a:t>Hot Water Heater </a:t>
            </a:r>
            <a:r>
              <a:rPr lang="en-US" sz="2400" dirty="0" smtClean="0">
                <a:latin typeface="Segoe UI Light" pitchFamily="34" charset="0"/>
              </a:rPr>
              <a:t>Consumes 19% of Your House’s Energy</a:t>
            </a:r>
            <a:endParaRPr lang="en-US" sz="2400" dirty="0"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30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2459504"/>
            <a:ext cx="678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Segoe UI Light" pitchFamily="34" charset="0"/>
              </a:rPr>
              <a:t>Feedback system </a:t>
            </a:r>
            <a:r>
              <a:rPr lang="en-US" sz="4000" dirty="0" smtClean="0">
                <a:solidFill>
                  <a:schemeClr val="bg1"/>
                </a:solidFill>
                <a:latin typeface="Segoe UI Semibold" pitchFamily="34" charset="0"/>
              </a:rPr>
              <a:t>suggests lowest effort actions </a:t>
            </a:r>
            <a:r>
              <a:rPr lang="en-US" sz="4000" dirty="0" smtClean="0">
                <a:solidFill>
                  <a:schemeClr val="bg1"/>
                </a:solidFill>
                <a:latin typeface="Segoe UI Light" pitchFamily="34" charset="0"/>
              </a:rPr>
              <a:t>for greatest efficiency gain </a:t>
            </a:r>
          </a:p>
        </p:txBody>
      </p:sp>
    </p:spTree>
    <p:extLst>
      <p:ext uri="{BB962C8B-B14F-4D97-AF65-F5344CB8AC3E}">
        <p14:creationId xmlns:p14="http://schemas.microsoft.com/office/powerpoint/2010/main" val="175156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research\talks\BECC2010-HistoryAndFutureOfEcoFeedback\paulthurst41_hot_water_hea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553200" cy="748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5410200" y="2209800"/>
            <a:ext cx="2971800" cy="1530599"/>
          </a:xfrm>
          <a:prstGeom prst="wedgeRoundRectCallout">
            <a:avLst>
              <a:gd name="adj1" fmla="val -82813"/>
              <a:gd name="adj2" fmla="val 416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Segoe UI Semibold" pitchFamily="34" charset="0"/>
              </a:rPr>
              <a:t>Replace Your Hot Water Heater </a:t>
            </a:r>
            <a:r>
              <a:rPr lang="en-US" sz="2400" dirty="0">
                <a:latin typeface="Segoe UI Light" pitchFamily="34" charset="0"/>
              </a:rPr>
              <a:t>w</a:t>
            </a:r>
            <a:r>
              <a:rPr lang="en-US" sz="2400" dirty="0" smtClean="0">
                <a:latin typeface="Segoe UI Light" pitchFamily="34" charset="0"/>
              </a:rPr>
              <a:t>ith a </a:t>
            </a:r>
            <a:r>
              <a:rPr lang="en-US" sz="2400" dirty="0" err="1" smtClean="0">
                <a:latin typeface="Segoe UI Light" pitchFamily="34" charset="0"/>
              </a:rPr>
              <a:t>Tankless</a:t>
            </a:r>
            <a:r>
              <a:rPr lang="en-US" sz="2400" dirty="0" smtClean="0">
                <a:latin typeface="Segoe UI Light" pitchFamily="34" charset="0"/>
              </a:rPr>
              <a:t> System and Save $250/</a:t>
            </a:r>
            <a:r>
              <a:rPr lang="en-US" sz="2400" dirty="0" err="1" smtClean="0">
                <a:latin typeface="Segoe UI Light" pitchFamily="34" charset="0"/>
              </a:rPr>
              <a:t>yr</a:t>
            </a:r>
            <a:endParaRPr lang="en-US" sz="2400" dirty="0"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71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research\talks\BECC2009-HomeSensing\light_bul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7950" y="735332"/>
            <a:ext cx="3848100" cy="5387336"/>
          </a:xfrm>
          <a:prstGeom prst="rect">
            <a:avLst/>
          </a:prstGeom>
          <a:noFill/>
          <a:effectLst/>
        </p:spPr>
      </p:pic>
      <p:sp>
        <p:nvSpPr>
          <p:cNvPr id="2" name="TextBox 1"/>
          <p:cNvSpPr txBox="1"/>
          <p:nvPr/>
        </p:nvSpPr>
        <p:spPr>
          <a:xfrm>
            <a:off x="152400" y="6243935"/>
            <a:ext cx="982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Segoe UI Light" pitchFamily="34" charset="0"/>
              </a:rPr>
              <a:t>Kohlenberg</a:t>
            </a:r>
            <a:r>
              <a:rPr lang="en-US" sz="2400" dirty="0">
                <a:solidFill>
                  <a:schemeClr val="bg1"/>
                </a:solidFill>
                <a:latin typeface="Segoe UI Light" pitchFamily="34" charset="0"/>
              </a:rPr>
              <a:t> et al., </a:t>
            </a:r>
            <a:r>
              <a:rPr lang="en-US" sz="2400" i="1" dirty="0">
                <a:solidFill>
                  <a:schemeClr val="bg1"/>
                </a:solidFill>
                <a:latin typeface="Segoe UI Light" pitchFamily="34" charset="0"/>
              </a:rPr>
              <a:t>J. of Applied Behavior Analysis</a:t>
            </a:r>
            <a:r>
              <a:rPr lang="en-US" sz="2400" dirty="0">
                <a:solidFill>
                  <a:schemeClr val="bg1"/>
                </a:solidFill>
                <a:latin typeface="Segoe UI Light" pitchFamily="34" charset="0"/>
              </a:rPr>
              <a:t>, 1976 </a:t>
            </a:r>
            <a:endParaRPr lang="en-US" sz="2400" dirty="0" smtClean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64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1667 0.1555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7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research\talks\BECC2010-HistoryAndFutureOfEcoFeedback\paulthurst41_hot_water_hea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553200" cy="748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5410200" y="2209800"/>
            <a:ext cx="2971800" cy="1530599"/>
          </a:xfrm>
          <a:prstGeom prst="wedgeRoundRectCallout">
            <a:avLst>
              <a:gd name="adj1" fmla="val -82813"/>
              <a:gd name="adj2" fmla="val 416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Segoe UI Semibold" pitchFamily="34" charset="0"/>
              </a:rPr>
              <a:t>You are losing </a:t>
            </a:r>
            <a:r>
              <a:rPr lang="en-US" sz="2400" dirty="0">
                <a:latin typeface="Segoe UI Semibold" pitchFamily="34" charset="0"/>
              </a:rPr>
              <a:t>$250/</a:t>
            </a:r>
            <a:r>
              <a:rPr lang="en-US" sz="2400" dirty="0" err="1">
                <a:latin typeface="Segoe UI Semibold" pitchFamily="34" charset="0"/>
              </a:rPr>
              <a:t>yr</a:t>
            </a:r>
            <a:r>
              <a:rPr lang="en-US" sz="2400" dirty="0">
                <a:latin typeface="Segoe UI Semibold" pitchFamily="34" charset="0"/>
              </a:rPr>
              <a:t> </a:t>
            </a:r>
            <a:r>
              <a:rPr lang="en-US" sz="2400" dirty="0" smtClean="0">
                <a:latin typeface="Segoe UI Light" pitchFamily="34" charset="0"/>
              </a:rPr>
              <a:t>by using this water heater</a:t>
            </a:r>
            <a:endParaRPr lang="en-US" sz="2400" dirty="0"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32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research\talks\BECC2010-HistoryAndFutureOfEcoFeedback\2283676770_55e4f51635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399" y="-76200"/>
            <a:ext cx="13492180" cy="1011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533399" y="-76200"/>
            <a:ext cx="13492180" cy="10118558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28700" y="2321005"/>
            <a:ext cx="7086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chemeClr val="bg1"/>
                </a:solidFill>
                <a:latin typeface="Segoe UI Semibold" pitchFamily="34" charset="0"/>
              </a:rPr>
              <a:t>&lt; 1 min</a:t>
            </a:r>
          </a:p>
        </p:txBody>
      </p:sp>
    </p:spTree>
    <p:extLst>
      <p:ext uri="{BB962C8B-B14F-4D97-AF65-F5344CB8AC3E}">
        <p14:creationId xmlns:p14="http://schemas.microsoft.com/office/powerpoint/2010/main" val="98511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6" r="6638"/>
          <a:stretch/>
        </p:blipFill>
        <p:spPr bwMode="auto">
          <a:xfrm>
            <a:off x="1371600" y="1351869"/>
            <a:ext cx="6172200" cy="44393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632292" y="304799"/>
            <a:ext cx="7673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Segoe UI Light" pitchFamily="34" charset="0"/>
              </a:rPr>
              <a:t>See also: </a:t>
            </a:r>
            <a:r>
              <a:rPr lang="en-US" sz="4000" dirty="0" smtClean="0">
                <a:solidFill>
                  <a:schemeClr val="bg1"/>
                </a:solidFill>
                <a:latin typeface="Segoe UI Semibold" pitchFamily="34" charset="0"/>
              </a:rPr>
              <a:t>CHI 2010 </a:t>
            </a:r>
            <a:r>
              <a:rPr lang="en-US" sz="4000" dirty="0" smtClean="0">
                <a:solidFill>
                  <a:schemeClr val="bg1"/>
                </a:solidFill>
                <a:latin typeface="Segoe UI Light" pitchFamily="34" charset="0"/>
              </a:rPr>
              <a:t>talk</a:t>
            </a:r>
          </a:p>
        </p:txBody>
      </p:sp>
      <p:sp>
        <p:nvSpPr>
          <p:cNvPr id="2" name="Rectangle 1"/>
          <p:cNvSpPr/>
          <p:nvPr/>
        </p:nvSpPr>
        <p:spPr>
          <a:xfrm>
            <a:off x="6553200" y="76200"/>
            <a:ext cx="2483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egoe UI Light" pitchFamily="34" charset="0"/>
              </a:rPr>
              <a:t>http://bit.ly/jonuw</a:t>
            </a:r>
            <a:endParaRPr lang="en-US" sz="2400" dirty="0"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45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32293" y="1143000"/>
            <a:ext cx="7960924" cy="4809046"/>
            <a:chOff x="1525772" y="1956509"/>
            <a:chExt cx="5107033" cy="3085063"/>
          </a:xfrm>
        </p:grpSpPr>
        <p:pic>
          <p:nvPicPr>
            <p:cNvPr id="1026" name="Picture 2" descr="C:\research\talks\BECC2010-HistoryAndFutureOfEcoFeedback\HCIC09_RoleOfFeedback_pdf_icon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772" y="1956509"/>
              <a:ext cx="2380721" cy="30806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research\talks\BECC2010-HistoryAndFutureOfEcoFeedback\chi2010_ecofeedback_postsubmission_v5_PrintedViaAdobePDF_PressQuality_pdf_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677" y="1956509"/>
              <a:ext cx="2384128" cy="30850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632292" y="304799"/>
            <a:ext cx="7673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Segoe UI Light" pitchFamily="34" charset="0"/>
              </a:rPr>
              <a:t>See also: these </a:t>
            </a:r>
            <a:r>
              <a:rPr lang="en-US" sz="4000" dirty="0" smtClean="0">
                <a:solidFill>
                  <a:schemeClr val="bg1"/>
                </a:solidFill>
                <a:latin typeface="Segoe UI Semibold" pitchFamily="34" charset="0"/>
              </a:rPr>
              <a:t>two</a:t>
            </a:r>
            <a:r>
              <a:rPr lang="en-US" sz="4000" dirty="0" smtClean="0">
                <a:solidFill>
                  <a:schemeClr val="bg1"/>
                </a:solidFill>
                <a:latin typeface="Segoe UI Light" pitchFamily="34" charset="0"/>
              </a:rPr>
              <a:t> papers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6553200" y="76200"/>
            <a:ext cx="2483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egoe UI Light" pitchFamily="34" charset="0"/>
              </a:rPr>
              <a:t>http://bit.ly/jonuw</a:t>
            </a:r>
            <a:endParaRPr lang="en-US" sz="2400" dirty="0">
              <a:latin typeface="Segoe UI Light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421880" y="1142279"/>
            <a:ext cx="1200817" cy="1280160"/>
            <a:chOff x="7397817" y="1142279"/>
            <a:chExt cx="1200817" cy="1280160"/>
          </a:xfrm>
        </p:grpSpPr>
        <p:sp>
          <p:nvSpPr>
            <p:cNvPr id="2" name="Right Triangle 1"/>
            <p:cNvSpPr/>
            <p:nvPr/>
          </p:nvSpPr>
          <p:spPr>
            <a:xfrm rot="16200000" flipH="1">
              <a:off x="7352097" y="1187999"/>
              <a:ext cx="1280160" cy="1188720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883374" y="1191126"/>
              <a:ext cx="71526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Segoe Condensed" pitchFamily="34" charset="0"/>
                </a:rPr>
                <a:t>Best 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Segoe Condensed" pitchFamily="34" charset="0"/>
                </a:rPr>
                <a:t>Paper!</a:t>
              </a:r>
              <a:endParaRPr lang="en-US" dirty="0">
                <a:latin typeface="Segoe Condens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227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62528"/>
            <a:ext cx="3886200" cy="51620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2292" y="304799"/>
            <a:ext cx="7673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Segoe UI Light" pitchFamily="34" charset="0"/>
              </a:rPr>
              <a:t>fresh </a:t>
            </a:r>
            <a:r>
              <a:rPr lang="en-US" sz="4000" dirty="0" smtClean="0">
                <a:solidFill>
                  <a:schemeClr val="bg1"/>
                </a:solidFill>
                <a:latin typeface="Segoe UI Semibold" pitchFamily="34" charset="0"/>
              </a:rPr>
              <a:t>off</a:t>
            </a:r>
            <a:r>
              <a:rPr lang="en-US" sz="4000" dirty="0" smtClean="0">
                <a:solidFill>
                  <a:schemeClr val="bg1"/>
                </a:solidFill>
                <a:latin typeface="Segoe UI Light" pitchFamily="34" charset="0"/>
              </a:rPr>
              <a:t> the presses:</a:t>
            </a:r>
          </a:p>
        </p:txBody>
      </p:sp>
      <p:sp>
        <p:nvSpPr>
          <p:cNvPr id="8" name="Rectangle 7"/>
          <p:cNvSpPr/>
          <p:nvPr/>
        </p:nvSpPr>
        <p:spPr>
          <a:xfrm>
            <a:off x="6553200" y="76200"/>
            <a:ext cx="2483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egoe UI Light" pitchFamily="34" charset="0"/>
              </a:rPr>
              <a:t>http://bit.ly/jonuw</a:t>
            </a:r>
            <a:endParaRPr lang="en-US" sz="2400" dirty="0"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38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45720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egoe UI Semibold" pitchFamily="34" charset="0"/>
              </a:rPr>
              <a:t>p</a:t>
            </a:r>
            <a:r>
              <a:rPr lang="en-US" sz="3200" dirty="0" smtClean="0">
                <a:solidFill>
                  <a:schemeClr val="bg1"/>
                </a:solidFill>
                <a:latin typeface="Segoe UI Semibold" pitchFamily="34" charset="0"/>
              </a:rPr>
              <a:t>hoto </a:t>
            </a:r>
            <a:r>
              <a:rPr lang="en-US" sz="3200" dirty="0" smtClean="0">
                <a:solidFill>
                  <a:schemeClr val="bg1"/>
                </a:solidFill>
                <a:latin typeface="Segoe UI Light" pitchFamily="34" charset="0"/>
              </a:rPr>
              <a:t>credits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219200"/>
            <a:ext cx="8077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Segoe Condensed" pitchFamily="34" charset="0"/>
              </a:rPr>
              <a:t>first/last slide: </a:t>
            </a:r>
            <a:r>
              <a:rPr lang="en-US" sz="2800" dirty="0" smtClean="0">
                <a:solidFill>
                  <a:schemeClr val="bg1"/>
                </a:solidFill>
                <a:latin typeface="Segoe Condensed" pitchFamily="34" charset="0"/>
                <a:hlinkClick r:id="rId3"/>
              </a:rPr>
              <a:t>flickr code poet</a:t>
            </a:r>
            <a:endParaRPr lang="en-US" sz="2800" dirty="0" smtClean="0">
              <a:solidFill>
                <a:schemeClr val="bg1"/>
              </a:solidFill>
              <a:latin typeface="Segoe Condensed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Segoe Condensed" pitchFamily="34" charset="0"/>
              </a:rPr>
              <a:t>slide 6: </a:t>
            </a:r>
            <a:r>
              <a:rPr lang="en-US" sz="2800" dirty="0" smtClean="0">
                <a:solidFill>
                  <a:schemeClr val="bg1"/>
                </a:solidFill>
                <a:latin typeface="Segoe Condensed" pitchFamily="34" charset="0"/>
                <a:hlinkClick r:id="rId4"/>
              </a:rPr>
              <a:t>trinity university, class of 1976</a:t>
            </a:r>
            <a:endParaRPr lang="en-US" sz="2800" dirty="0" smtClean="0">
              <a:solidFill>
                <a:schemeClr val="bg1"/>
              </a:solidFill>
              <a:latin typeface="Segoe Condensed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Segoe Condensed" pitchFamily="34" charset="0"/>
              </a:rPr>
              <a:t>slide 11: </a:t>
            </a:r>
            <a:r>
              <a:rPr lang="en-US" sz="2800" dirty="0" smtClean="0">
                <a:solidFill>
                  <a:schemeClr val="bg1"/>
                </a:solidFill>
                <a:latin typeface="Segoe Condensed" pitchFamily="34" charset="0"/>
                <a:hlinkClick r:id="rId5"/>
              </a:rPr>
              <a:t>monctonblogger</a:t>
            </a:r>
            <a:endParaRPr lang="en-US" sz="2800" dirty="0" smtClean="0">
              <a:solidFill>
                <a:schemeClr val="bg1"/>
              </a:solidFill>
              <a:latin typeface="Segoe Condensed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Segoe Condensed" pitchFamily="34" charset="0"/>
              </a:rPr>
              <a:t>slide 18: </a:t>
            </a:r>
            <a:r>
              <a:rPr lang="en-US" sz="2800" dirty="0" smtClean="0">
                <a:solidFill>
                  <a:schemeClr val="bg1"/>
                </a:solidFill>
                <a:latin typeface="Segoe Condensed" pitchFamily="34" charset="0"/>
                <a:hlinkClick r:id="rId6"/>
              </a:rPr>
              <a:t>remarkably domestic</a:t>
            </a:r>
            <a:endParaRPr lang="en-US" sz="2800" dirty="0" smtClean="0">
              <a:solidFill>
                <a:schemeClr val="bg1"/>
              </a:solidFill>
              <a:latin typeface="Segoe Condensed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Segoe Condensed" pitchFamily="34" charset="0"/>
              </a:rPr>
              <a:t>slide 25: </a:t>
            </a:r>
            <a:r>
              <a:rPr lang="en-US" sz="2800" dirty="0" smtClean="0">
                <a:solidFill>
                  <a:schemeClr val="bg1"/>
                </a:solidFill>
                <a:latin typeface="Segoe Condensed" pitchFamily="34" charset="0"/>
                <a:hlinkClick r:id="rId7"/>
              </a:rPr>
              <a:t>flickr grant </a:t>
            </a:r>
            <a:r>
              <a:rPr lang="en-US" sz="2800" dirty="0" err="1" smtClean="0">
                <a:solidFill>
                  <a:schemeClr val="bg1"/>
                </a:solidFill>
                <a:latin typeface="Segoe Condensed" pitchFamily="34" charset="0"/>
                <a:hlinkClick r:id="rId7"/>
              </a:rPr>
              <a:t>mitchel</a:t>
            </a:r>
            <a:r>
              <a:rPr lang="en-US" sz="2800" dirty="0" err="1" smtClean="0">
                <a:solidFill>
                  <a:schemeClr val="bg1"/>
                </a:solidFill>
                <a:latin typeface="Segoe Condensed" pitchFamily="34" charset="0"/>
              </a:rPr>
              <a:t>l</a:t>
            </a:r>
            <a:endParaRPr lang="en-US" sz="2800" dirty="0" smtClean="0">
              <a:solidFill>
                <a:schemeClr val="bg1"/>
              </a:solidFill>
              <a:latin typeface="Segoe Condensed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Segoe Condensed" pitchFamily="34" charset="0"/>
              </a:rPr>
              <a:t>slide 27,28,30,71: </a:t>
            </a:r>
            <a:r>
              <a:rPr lang="en-US" sz="2800" dirty="0" smtClean="0">
                <a:solidFill>
                  <a:schemeClr val="bg1"/>
                </a:solidFill>
                <a:latin typeface="Segoe Condensed" pitchFamily="34" charset="0"/>
                <a:hlinkClick r:id="rId8"/>
              </a:rPr>
              <a:t>flickr </a:t>
            </a:r>
            <a:r>
              <a:rPr lang="en-US" sz="2800" dirty="0" err="1" smtClean="0">
                <a:solidFill>
                  <a:schemeClr val="bg1"/>
                </a:solidFill>
                <a:latin typeface="Segoe Condensed" pitchFamily="34" charset="0"/>
                <a:hlinkClick r:id="rId8"/>
              </a:rPr>
              <a:t>tonyvc</a:t>
            </a:r>
            <a:endParaRPr lang="en-US" sz="2800" dirty="0" smtClean="0">
              <a:solidFill>
                <a:schemeClr val="bg1"/>
              </a:solidFill>
              <a:latin typeface="Segoe Condensed" pitchFamily="34" charset="0"/>
              <a:hlinkClick r:id="rId8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Segoe Condensed" pitchFamily="34" charset="0"/>
              </a:rPr>
              <a:t>slide 47: </a:t>
            </a:r>
            <a:r>
              <a:rPr lang="en-US" sz="2800" dirty="0" smtClean="0">
                <a:solidFill>
                  <a:schemeClr val="bg1"/>
                </a:solidFill>
                <a:latin typeface="Segoe Condensed" pitchFamily="34" charset="0"/>
                <a:hlinkClick r:id="rId9"/>
              </a:rPr>
              <a:t>steve </a:t>
            </a:r>
            <a:r>
              <a:rPr lang="en-US" sz="2800" dirty="0" err="1" smtClean="0">
                <a:solidFill>
                  <a:schemeClr val="bg1"/>
                </a:solidFill>
                <a:latin typeface="Segoe Condensed" pitchFamily="34" charset="0"/>
                <a:hlinkClick r:id="rId9"/>
              </a:rPr>
              <a:t>foon</a:t>
            </a:r>
            <a:r>
              <a:rPr lang="en-US" sz="2800" dirty="0" smtClean="0">
                <a:solidFill>
                  <a:schemeClr val="bg1"/>
                </a:solidFill>
                <a:latin typeface="Segoe Condensed" pitchFamily="34" charset="0"/>
                <a:hlinkClick r:id="rId9"/>
              </a:rPr>
              <a:t> images</a:t>
            </a:r>
            <a:endParaRPr lang="en-US" sz="2800" dirty="0" smtClean="0">
              <a:solidFill>
                <a:schemeClr val="bg1"/>
              </a:solidFill>
              <a:latin typeface="Segoe Condensed" pitchFamily="34" charset="0"/>
              <a:hlinkClick r:id="rId8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Segoe Condensed" pitchFamily="34" charset="0"/>
              </a:rPr>
              <a:t>slide 48, 51: </a:t>
            </a:r>
            <a:r>
              <a:rPr lang="en-US" sz="2800" dirty="0" smtClean="0">
                <a:solidFill>
                  <a:schemeClr val="bg1"/>
                </a:solidFill>
                <a:latin typeface="Segoe Condensed" pitchFamily="34" charset="0"/>
                <a:hlinkClick r:id="rId10"/>
              </a:rPr>
              <a:t>loston </a:t>
            </a:r>
            <a:r>
              <a:rPr lang="en-US" sz="2800" dirty="0" err="1" smtClean="0">
                <a:solidFill>
                  <a:schemeClr val="bg1"/>
                </a:solidFill>
                <a:latin typeface="Segoe Condensed" pitchFamily="34" charset="0"/>
                <a:hlinkClick r:id="rId10"/>
              </a:rPr>
              <a:t>wallace</a:t>
            </a:r>
            <a:endParaRPr lang="en-US" sz="2800" dirty="0" smtClean="0">
              <a:solidFill>
                <a:schemeClr val="bg1"/>
              </a:solidFill>
              <a:latin typeface="Segoe Condensed" pitchFamily="34" charset="0"/>
              <a:hlinkClick r:id="rId8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Segoe Condensed" pitchFamily="34" charset="0"/>
              </a:rPr>
              <a:t>slide 49,51: </a:t>
            </a:r>
            <a:r>
              <a:rPr lang="en-US" sz="2800" dirty="0" smtClean="0">
                <a:solidFill>
                  <a:schemeClr val="bg1"/>
                </a:solidFill>
                <a:latin typeface="Segoe Condensed" pitchFamily="34" charset="0"/>
                <a:hlinkClick r:id="rId11"/>
              </a:rPr>
              <a:t>flickr conbon33 </a:t>
            </a:r>
            <a:endParaRPr lang="en-US" sz="2800" dirty="0" smtClean="0">
              <a:solidFill>
                <a:schemeClr val="bg1"/>
              </a:solidFill>
              <a:latin typeface="Segoe Condensed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Segoe Condensed" pitchFamily="34" charset="0"/>
              </a:rPr>
              <a:t>slide 50,51, 52, 53: </a:t>
            </a:r>
            <a:r>
              <a:rPr lang="en-US" sz="2800" dirty="0" smtClean="0">
                <a:solidFill>
                  <a:schemeClr val="bg1"/>
                </a:solidFill>
                <a:latin typeface="Segoe Condensed" pitchFamily="34" charset="0"/>
                <a:hlinkClick r:id="rId11"/>
              </a:rPr>
              <a:t>flickr </a:t>
            </a:r>
            <a:r>
              <a:rPr lang="en-US" sz="2800" dirty="0" err="1" smtClean="0">
                <a:solidFill>
                  <a:schemeClr val="bg1"/>
                </a:solidFill>
                <a:latin typeface="Segoe Condensed" pitchFamily="34" charset="0"/>
                <a:hlinkClick r:id="rId11"/>
              </a:rPr>
              <a:t>sillgywailo</a:t>
            </a:r>
            <a:endParaRPr lang="en-US" sz="2800" dirty="0" smtClean="0">
              <a:solidFill>
                <a:schemeClr val="bg1"/>
              </a:solidFill>
              <a:latin typeface="Segoe Condensed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Segoe Condensed" pitchFamily="34" charset="0"/>
            </a:endParaRPr>
          </a:p>
          <a:p>
            <a:endParaRPr lang="en-US" sz="2800" dirty="0" smtClean="0">
              <a:solidFill>
                <a:schemeClr val="bg1"/>
              </a:solidFill>
              <a:latin typeface="Segoe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3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research\talks\BECC2010-HistoryAndFutureOfEcoFeedback\889212675_95709142ac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0" b="-2"/>
          <a:stretch/>
        </p:blipFill>
        <p:spPr bwMode="auto">
          <a:xfrm>
            <a:off x="-1" y="-5486400"/>
            <a:ext cx="9262989" cy="134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1100" y="1472625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Segoe UI Semibold" pitchFamily="34" charset="0"/>
              </a:rPr>
              <a:t>Moving Beyond Line Graphs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48549" y="2514600"/>
            <a:ext cx="3846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Segoe UI Light" pitchFamily="34" charset="0"/>
              </a:rPr>
              <a:t>t</a:t>
            </a:r>
            <a:r>
              <a:rPr lang="en-US" sz="2800" b="1" dirty="0" smtClean="0">
                <a:solidFill>
                  <a:schemeClr val="bg1"/>
                </a:solidFill>
                <a:latin typeface="Segoe UI Light" pitchFamily="34" charset="0"/>
              </a:rPr>
              <a:t>witter: @</a:t>
            </a:r>
            <a:r>
              <a:rPr lang="en-US" sz="2800" b="1" dirty="0" err="1" smtClean="0">
                <a:solidFill>
                  <a:schemeClr val="bg1"/>
                </a:solidFill>
                <a:latin typeface="Segoe UI Light" pitchFamily="34" charset="0"/>
              </a:rPr>
              <a:t>jonfroehlich</a:t>
            </a:r>
            <a:endParaRPr lang="en-US" sz="2800" b="1" dirty="0" smtClean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24062" y="6248400"/>
            <a:ext cx="10463463" cy="620010"/>
            <a:chOff x="-13648" y="6237989"/>
            <a:chExt cx="10463463" cy="620010"/>
          </a:xfrm>
        </p:grpSpPr>
        <p:sp>
          <p:nvSpPr>
            <p:cNvPr id="7" name="Rectangle 6"/>
            <p:cNvSpPr/>
            <p:nvPr/>
          </p:nvSpPr>
          <p:spPr>
            <a:xfrm>
              <a:off x="-1" y="6237989"/>
              <a:ext cx="9230615" cy="620010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4" descr="C:\research\Posters\Affiliates2009-HydroSense\dub logo.png"/>
            <p:cNvPicPr>
              <a:picLocks noChangeAspect="1" noChangeArrowheads="1"/>
            </p:cNvPicPr>
            <p:nvPr/>
          </p:nvPicPr>
          <p:blipFill>
            <a:blip r:embed="rId3" cstate="print">
              <a:lum bright="90000"/>
            </a:blip>
            <a:srcRect/>
            <a:stretch>
              <a:fillRect/>
            </a:stretch>
          </p:blipFill>
          <p:spPr bwMode="auto">
            <a:xfrm>
              <a:off x="76200" y="6312276"/>
              <a:ext cx="620015" cy="317123"/>
            </a:xfrm>
            <a:prstGeom prst="rect">
              <a:avLst/>
            </a:prstGeom>
            <a:noFill/>
            <a:effectLst/>
          </p:spPr>
        </p:pic>
        <p:grpSp>
          <p:nvGrpSpPr>
            <p:cNvPr id="9" name="Group 27"/>
            <p:cNvGrpSpPr/>
            <p:nvPr/>
          </p:nvGrpSpPr>
          <p:grpSpPr>
            <a:xfrm>
              <a:off x="744477" y="6262760"/>
              <a:ext cx="779180" cy="391562"/>
              <a:chOff x="1125477" y="6020020"/>
              <a:chExt cx="779180" cy="391562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125477" y="6020020"/>
                <a:ext cx="779179" cy="140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900" dirty="0">
                    <a:solidFill>
                      <a:schemeClr val="bg1">
                        <a:lumMod val="85000"/>
                      </a:schemeClr>
                    </a:solidFill>
                  </a:rPr>
                  <a:t>design: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125478" y="6140297"/>
                <a:ext cx="779179" cy="14066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900" dirty="0">
                    <a:solidFill>
                      <a:schemeClr val="bg1">
                        <a:lumMod val="85000"/>
                      </a:schemeClr>
                    </a:solidFill>
                  </a:rPr>
                  <a:t>use: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125478" y="6270918"/>
                <a:ext cx="779179" cy="14066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900" dirty="0">
                    <a:solidFill>
                      <a:schemeClr val="bg1">
                        <a:lumMod val="85000"/>
                      </a:schemeClr>
                    </a:solidFill>
                  </a:rPr>
                  <a:t>build:</a:t>
                </a:r>
              </a:p>
            </p:txBody>
          </p:sp>
        </p:grpSp>
        <p:grpSp>
          <p:nvGrpSpPr>
            <p:cNvPr id="10" name="Group 31"/>
            <p:cNvGrpSpPr/>
            <p:nvPr/>
          </p:nvGrpSpPr>
          <p:grpSpPr>
            <a:xfrm>
              <a:off x="3418243" y="6314189"/>
              <a:ext cx="2830156" cy="500166"/>
              <a:chOff x="4711899" y="6314190"/>
              <a:chExt cx="3289101" cy="500166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4800599" y="6314190"/>
                <a:ext cx="3200401" cy="419668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en-US" sz="2400" dirty="0">
                    <a:solidFill>
                      <a:schemeClr val="accent6"/>
                    </a:solidFill>
                    <a:latin typeface="Arial Black" pitchFamily="34" charset="0"/>
                  </a:rPr>
                  <a:t>ubi</a:t>
                </a:r>
                <a:r>
                  <a:rPr lang="en-US" sz="2400" dirty="0">
                    <a:solidFill>
                      <a:schemeClr val="bg1">
                        <a:lumMod val="75000"/>
                      </a:schemeClr>
                    </a:solidFill>
                    <a:latin typeface="Arial Black" pitchFamily="34" charset="0"/>
                  </a:rPr>
                  <a:t>comp </a:t>
                </a:r>
                <a:r>
                  <a:rPr lang="en-US" sz="2400" dirty="0">
                    <a:solidFill>
                      <a:schemeClr val="bg1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lab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711899" y="6568135"/>
                <a:ext cx="304800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chemeClr val="bg1">
                        <a:lumMod val="95000"/>
                      </a:schemeClr>
                    </a:solidFill>
                  </a:rPr>
                  <a:t>university of washington</a:t>
                </a:r>
              </a:p>
            </p:txBody>
          </p:sp>
        </p:grpSp>
        <p:grpSp>
          <p:nvGrpSpPr>
            <p:cNvPr id="11" name="Group 33"/>
            <p:cNvGrpSpPr/>
            <p:nvPr/>
          </p:nvGrpSpPr>
          <p:grpSpPr>
            <a:xfrm>
              <a:off x="7706615" y="6247226"/>
              <a:ext cx="2743200" cy="600363"/>
              <a:chOff x="7630415" y="6156634"/>
              <a:chExt cx="2743200" cy="600363"/>
            </a:xfrm>
          </p:grpSpPr>
          <p:pic>
            <p:nvPicPr>
              <p:cNvPr id="13" name="Picture 2" descr="C:\research\projects\Sustain\design\sustain_logo_transparent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b="33333"/>
              <a:stretch>
                <a:fillRect/>
              </a:stretch>
            </p:blipFill>
            <p:spPr bwMode="auto">
              <a:xfrm>
                <a:off x="7717373" y="6156634"/>
                <a:ext cx="1310903" cy="371764"/>
              </a:xfrm>
              <a:prstGeom prst="rect">
                <a:avLst/>
              </a:prstGeom>
              <a:noFill/>
              <a:effectLst/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7630415" y="6495387"/>
                <a:ext cx="27432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spc="20" dirty="0">
                    <a:solidFill>
                      <a:schemeClr val="bg1">
                        <a:lumMod val="85000"/>
                      </a:schemeClr>
                    </a:solidFill>
                  </a:rPr>
                  <a:t>sustainability research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-13648" y="6614516"/>
              <a:ext cx="262269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95000"/>
                    </a:schemeClr>
                  </a:solidFill>
                </a:rPr>
                <a:t>university of washington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79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68078" y="381000"/>
            <a:ext cx="5607844" cy="5787553"/>
            <a:chOff x="1991320" y="320353"/>
            <a:chExt cx="5607844" cy="5787553"/>
          </a:xfrm>
        </p:grpSpPr>
        <p:sp>
          <p:nvSpPr>
            <p:cNvPr id="30721" name="Rectangle 1"/>
            <p:cNvSpPr>
              <a:spLocks/>
            </p:cNvSpPr>
            <p:nvPr/>
          </p:nvSpPr>
          <p:spPr bwMode="auto">
            <a:xfrm>
              <a:off x="1991320" y="1759148"/>
              <a:ext cx="5607844" cy="4348758"/>
            </a:xfrm>
            <a:prstGeom prst="rect">
              <a:avLst/>
            </a:prstGeom>
            <a:solidFill>
              <a:srgbClr val="ABBDF9">
                <a:alpha val="13725"/>
              </a:srgbClr>
            </a:solidFill>
            <a:ln w="50800" cap="flat">
              <a:solidFill>
                <a:srgbClr val="959595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2" name="Line 2"/>
            <p:cNvSpPr>
              <a:spLocks noChangeShapeType="1"/>
            </p:cNvSpPr>
            <p:nvPr/>
          </p:nvSpPr>
          <p:spPr bwMode="auto">
            <a:xfrm flipH="1">
              <a:off x="1991321" y="321469"/>
              <a:ext cx="2732484" cy="1428750"/>
            </a:xfrm>
            <a:prstGeom prst="line">
              <a:avLst/>
            </a:prstGeom>
            <a:noFill/>
            <a:ln w="50800" cap="flat">
              <a:solidFill>
                <a:srgbClr val="959595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3" name="Line 3"/>
            <p:cNvSpPr>
              <a:spLocks noChangeShapeType="1"/>
            </p:cNvSpPr>
            <p:nvPr/>
          </p:nvSpPr>
          <p:spPr bwMode="auto">
            <a:xfrm rot="10800000">
              <a:off x="4732734" y="320353"/>
              <a:ext cx="2866430" cy="1420936"/>
            </a:xfrm>
            <a:prstGeom prst="line">
              <a:avLst/>
            </a:prstGeom>
            <a:noFill/>
            <a:ln w="50800" cap="flat">
              <a:solidFill>
                <a:srgbClr val="959595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4" name="Line 4"/>
            <p:cNvSpPr>
              <a:spLocks noChangeShapeType="1"/>
            </p:cNvSpPr>
            <p:nvPr/>
          </p:nvSpPr>
          <p:spPr bwMode="auto">
            <a:xfrm rot="10800000">
              <a:off x="2018109" y="3892228"/>
              <a:ext cx="5572125" cy="1116"/>
            </a:xfrm>
            <a:prstGeom prst="line">
              <a:avLst/>
            </a:prstGeom>
            <a:noFill/>
            <a:ln w="50800" cap="flat">
              <a:solidFill>
                <a:srgbClr val="959595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5" name="Rectangle 5"/>
            <p:cNvSpPr>
              <a:spLocks/>
            </p:cNvSpPr>
            <p:nvPr/>
          </p:nvSpPr>
          <p:spPr bwMode="auto">
            <a:xfrm>
              <a:off x="2750344" y="1768078"/>
              <a:ext cx="4822031" cy="3750469"/>
            </a:xfrm>
            <a:prstGeom prst="rect">
              <a:avLst/>
            </a:prstGeom>
            <a:solidFill>
              <a:srgbClr val="686868">
                <a:alpha val="2470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6" name="Freeform 6"/>
            <p:cNvSpPr>
              <a:spLocks/>
            </p:cNvSpPr>
            <p:nvPr/>
          </p:nvSpPr>
          <p:spPr bwMode="auto">
            <a:xfrm>
              <a:off x="2027039" y="5527477"/>
              <a:ext cx="5563195" cy="571500"/>
            </a:xfrm>
            <a:custGeom>
              <a:avLst/>
              <a:gdLst>
                <a:gd name="T0" fmla="*/ 0 w 21600"/>
                <a:gd name="T1" fmla="*/ 21600 h 21600"/>
                <a:gd name="T2" fmla="*/ 2912 w 21600"/>
                <a:gd name="T3" fmla="*/ 0 h 21600"/>
                <a:gd name="T4" fmla="*/ 21600 w 21600"/>
                <a:gd name="T5" fmla="*/ 0 h 21600"/>
                <a:gd name="T6" fmla="*/ 21565 w 21600"/>
                <a:gd name="T7" fmla="*/ 21263 h 21600"/>
                <a:gd name="T8" fmla="*/ 0 w 21600"/>
                <a:gd name="T9" fmla="*/ 21600 h 21600"/>
                <a:gd name="T10" fmla="*/ 0 w 21600"/>
                <a:gd name="T11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912" y="0"/>
                  </a:lnTo>
                  <a:lnTo>
                    <a:pt x="21600" y="0"/>
                  </a:lnTo>
                  <a:lnTo>
                    <a:pt x="21565" y="21263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rgbClr val="41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7" name="Freeform 7"/>
            <p:cNvSpPr>
              <a:spLocks/>
            </p:cNvSpPr>
            <p:nvPr/>
          </p:nvSpPr>
          <p:spPr bwMode="auto">
            <a:xfrm>
              <a:off x="2009180" y="3535041"/>
              <a:ext cx="5589984" cy="358303"/>
            </a:xfrm>
            <a:custGeom>
              <a:avLst/>
              <a:gdLst>
                <a:gd name="T0" fmla="*/ 0 w 21566"/>
                <a:gd name="T1" fmla="+- 0 21600 517"/>
                <a:gd name="T2" fmla="*/ 21600 h 21083"/>
                <a:gd name="T3" fmla="*/ 2825 w 21566"/>
                <a:gd name="T4" fmla="+- 0 527 517"/>
                <a:gd name="T5" fmla="*/ 527 h 21083"/>
                <a:gd name="T6" fmla="*/ 21566 w 21566"/>
                <a:gd name="T7" fmla="+- 0 527 517"/>
                <a:gd name="T8" fmla="*/ 527 h 21083"/>
                <a:gd name="T9" fmla="*/ 21428 w 21566"/>
                <a:gd name="T10" fmla="+- 0 21073 517"/>
                <a:gd name="T11" fmla="*/ 21073 h 21083"/>
                <a:gd name="T12" fmla="*/ 0 w 21566"/>
                <a:gd name="T13" fmla="+- 0 21600 517"/>
                <a:gd name="T14" fmla="*/ 21600 h 21083"/>
                <a:gd name="T15" fmla="*/ 0 w 21566"/>
                <a:gd name="T16" fmla="+- 0 21600 517"/>
                <a:gd name="T17" fmla="*/ 21600 h 2108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</a:cxnLst>
              <a:rect l="0" t="0" r="r" b="b"/>
              <a:pathLst>
                <a:path w="21566" h="21083">
                  <a:moveTo>
                    <a:pt x="0" y="21083"/>
                  </a:moveTo>
                  <a:lnTo>
                    <a:pt x="2825" y="10"/>
                  </a:lnTo>
                  <a:cubicBezTo>
                    <a:pt x="2825" y="10"/>
                    <a:pt x="21600" y="537"/>
                    <a:pt x="21566" y="10"/>
                  </a:cubicBezTo>
                  <a:cubicBezTo>
                    <a:pt x="21531" y="-517"/>
                    <a:pt x="21428" y="20556"/>
                    <a:pt x="21428" y="20556"/>
                  </a:cubicBezTo>
                  <a:lnTo>
                    <a:pt x="0" y="21083"/>
                  </a:lnTo>
                  <a:close/>
                  <a:moveTo>
                    <a:pt x="0" y="21083"/>
                  </a:moveTo>
                </a:path>
              </a:pathLst>
            </a:custGeom>
            <a:solidFill>
              <a:srgbClr val="41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0" name="Freeform 10"/>
            <p:cNvSpPr>
              <a:spLocks/>
            </p:cNvSpPr>
            <p:nvPr/>
          </p:nvSpPr>
          <p:spPr bwMode="auto">
            <a:xfrm>
              <a:off x="3931519" y="1759148"/>
              <a:ext cx="411881" cy="2143125"/>
            </a:xfrm>
            <a:custGeom>
              <a:avLst/>
              <a:gdLst>
                <a:gd name="T0" fmla="+- 0 460 452"/>
                <a:gd name="T1" fmla="*/ T0 w 21148"/>
                <a:gd name="T2" fmla="*/ 90 h 21600"/>
                <a:gd name="T3" fmla="+- 0 460 452"/>
                <a:gd name="T4" fmla="*/ T3 w 21148"/>
                <a:gd name="T5" fmla="*/ 21600 h 21600"/>
                <a:gd name="T6" fmla="+- 0 19762 452"/>
                <a:gd name="T7" fmla="*/ T6 w 21148"/>
                <a:gd name="T8" fmla="*/ 17910 h 21600"/>
                <a:gd name="T9" fmla="+- 0 21600 452"/>
                <a:gd name="T10" fmla="*/ T9 w 21148"/>
                <a:gd name="T11" fmla="*/ 0 h 21600"/>
                <a:gd name="T12" fmla="+- 0 460 452"/>
                <a:gd name="T13" fmla="*/ T12 w 21148"/>
                <a:gd name="T14" fmla="*/ 90 h 21600"/>
                <a:gd name="T15" fmla="+- 0 460 452"/>
                <a:gd name="T16" fmla="*/ T15 w 21148"/>
                <a:gd name="T17" fmla="*/ 9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</a:cxnLst>
              <a:rect l="0" t="0" r="r" b="b"/>
              <a:pathLst>
                <a:path w="21148" h="21600">
                  <a:moveTo>
                    <a:pt x="8" y="90"/>
                  </a:moveTo>
                  <a:cubicBezTo>
                    <a:pt x="8" y="90"/>
                    <a:pt x="467" y="21600"/>
                    <a:pt x="8" y="21600"/>
                  </a:cubicBezTo>
                  <a:cubicBezTo>
                    <a:pt x="-452" y="21600"/>
                    <a:pt x="19310" y="17910"/>
                    <a:pt x="19310" y="17910"/>
                  </a:cubicBezTo>
                  <a:lnTo>
                    <a:pt x="21148" y="0"/>
                  </a:lnTo>
                  <a:lnTo>
                    <a:pt x="8" y="90"/>
                  </a:lnTo>
                  <a:close/>
                  <a:moveTo>
                    <a:pt x="8" y="90"/>
                  </a:moveTo>
                </a:path>
              </a:pathLst>
            </a:custGeom>
            <a:solidFill>
              <a:srgbClr val="202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959595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1" name="Line 11"/>
            <p:cNvSpPr>
              <a:spLocks noChangeShapeType="1"/>
            </p:cNvSpPr>
            <p:nvPr/>
          </p:nvSpPr>
          <p:spPr bwMode="auto">
            <a:xfrm flipH="1">
              <a:off x="3950494" y="1750219"/>
              <a:ext cx="8930" cy="2143125"/>
            </a:xfrm>
            <a:prstGeom prst="line">
              <a:avLst/>
            </a:prstGeom>
            <a:noFill/>
            <a:ln w="38100" cap="flat">
              <a:solidFill>
                <a:srgbClr val="959595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Line 11"/>
            <p:cNvSpPr>
              <a:spLocks noChangeShapeType="1"/>
            </p:cNvSpPr>
            <p:nvPr/>
          </p:nvSpPr>
          <p:spPr bwMode="auto">
            <a:xfrm flipH="1">
              <a:off x="5200575" y="3924598"/>
              <a:ext cx="8930" cy="2143125"/>
            </a:xfrm>
            <a:prstGeom prst="line">
              <a:avLst/>
            </a:prstGeom>
            <a:noFill/>
            <a:ln w="38100" cap="flat">
              <a:solidFill>
                <a:srgbClr val="959595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" name="Freeform 1"/>
            <p:cNvSpPr/>
            <p:nvPr/>
          </p:nvSpPr>
          <p:spPr>
            <a:xfrm>
              <a:off x="5200650" y="3911600"/>
              <a:ext cx="463550" cy="2159000"/>
            </a:xfrm>
            <a:custGeom>
              <a:avLst/>
              <a:gdLst>
                <a:gd name="connsiteX0" fmla="*/ 0 w 463550"/>
                <a:gd name="connsiteY0" fmla="*/ 2159000 h 2159000"/>
                <a:gd name="connsiteX1" fmla="*/ 450850 w 463550"/>
                <a:gd name="connsiteY1" fmla="*/ 1593850 h 2159000"/>
                <a:gd name="connsiteX2" fmla="*/ 463550 w 463550"/>
                <a:gd name="connsiteY2" fmla="*/ 0 h 2159000"/>
                <a:gd name="connsiteX3" fmla="*/ 12700 w 463550"/>
                <a:gd name="connsiteY3" fmla="*/ 0 h 215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550" h="2159000">
                  <a:moveTo>
                    <a:pt x="0" y="2159000"/>
                  </a:moveTo>
                  <a:lnTo>
                    <a:pt x="450850" y="1593850"/>
                  </a:lnTo>
                  <a:lnTo>
                    <a:pt x="463550" y="0"/>
                  </a:lnTo>
                  <a:lnTo>
                    <a:pt x="12700" y="0"/>
                  </a:lnTo>
                </a:path>
              </a:pathLst>
            </a:custGeom>
            <a:solidFill>
              <a:srgbClr val="202128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505200" y="4038600"/>
              <a:ext cx="15377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Segoe UI Semibold" pitchFamily="34" charset="0"/>
                </a:rPr>
                <a:t>kitchen</a:t>
              </a:r>
            </a:p>
          </p:txBody>
        </p:sp>
      </p:grpSp>
      <p:pic>
        <p:nvPicPr>
          <p:cNvPr id="30" name="Picture 2" descr="C:\research\talks\BECC2009-HomeSensing\light_bul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3224" y="3580278"/>
            <a:ext cx="1295400" cy="1813559"/>
          </a:xfrm>
          <a:prstGeom prst="rect">
            <a:avLst/>
          </a:prstGeom>
          <a:noFill/>
        </p:spPr>
      </p:pic>
      <p:pic>
        <p:nvPicPr>
          <p:cNvPr id="14" name="Picture 1" descr="C:\research\talks\BECC2009-HomeSensing\light_bulb_li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0176" y="3576011"/>
            <a:ext cx="1298448" cy="1817826"/>
          </a:xfrm>
          <a:prstGeom prst="rect">
            <a:avLst/>
          </a:prstGeom>
          <a:noFill/>
          <a:effectLst/>
        </p:spPr>
      </p:pic>
      <p:sp>
        <p:nvSpPr>
          <p:cNvPr id="17" name="TextBox 16"/>
          <p:cNvSpPr txBox="1"/>
          <p:nvPr/>
        </p:nvSpPr>
        <p:spPr>
          <a:xfrm>
            <a:off x="152400" y="6243935"/>
            <a:ext cx="982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Segoe UI Light" pitchFamily="34" charset="0"/>
              </a:rPr>
              <a:t>Kohlenberg</a:t>
            </a:r>
            <a:r>
              <a:rPr lang="en-US" sz="2400" dirty="0">
                <a:solidFill>
                  <a:schemeClr val="bg1"/>
                </a:solidFill>
                <a:latin typeface="Segoe UI Light" pitchFamily="34" charset="0"/>
              </a:rPr>
              <a:t> et al., </a:t>
            </a:r>
            <a:r>
              <a:rPr lang="en-US" sz="2400" i="1" dirty="0">
                <a:solidFill>
                  <a:schemeClr val="bg1"/>
                </a:solidFill>
                <a:latin typeface="Segoe UI Light" pitchFamily="34" charset="0"/>
              </a:rPr>
              <a:t>J. of Applied Behavior Analysis</a:t>
            </a:r>
            <a:r>
              <a:rPr lang="en-US" sz="2400" dirty="0">
                <a:solidFill>
                  <a:schemeClr val="bg1"/>
                </a:solidFill>
                <a:latin typeface="Segoe UI Light" pitchFamily="34" charset="0"/>
              </a:rPr>
              <a:t>, 1976 </a:t>
            </a:r>
            <a:endParaRPr lang="en-US" sz="2400" dirty="0" smtClean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6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68078" y="381000"/>
            <a:ext cx="5607844" cy="5787553"/>
            <a:chOff x="1991320" y="320353"/>
            <a:chExt cx="5607844" cy="5787553"/>
          </a:xfrm>
        </p:grpSpPr>
        <p:sp>
          <p:nvSpPr>
            <p:cNvPr id="30721" name="Rectangle 1"/>
            <p:cNvSpPr>
              <a:spLocks/>
            </p:cNvSpPr>
            <p:nvPr/>
          </p:nvSpPr>
          <p:spPr bwMode="auto">
            <a:xfrm>
              <a:off x="1991320" y="1759148"/>
              <a:ext cx="5607844" cy="4348758"/>
            </a:xfrm>
            <a:prstGeom prst="rect">
              <a:avLst/>
            </a:prstGeom>
            <a:solidFill>
              <a:srgbClr val="ABBDF9">
                <a:alpha val="13725"/>
              </a:srgbClr>
            </a:solidFill>
            <a:ln w="50800" cap="flat">
              <a:solidFill>
                <a:srgbClr val="959595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2" name="Line 2"/>
            <p:cNvSpPr>
              <a:spLocks noChangeShapeType="1"/>
            </p:cNvSpPr>
            <p:nvPr/>
          </p:nvSpPr>
          <p:spPr bwMode="auto">
            <a:xfrm flipH="1">
              <a:off x="1991321" y="321469"/>
              <a:ext cx="2732484" cy="1428750"/>
            </a:xfrm>
            <a:prstGeom prst="line">
              <a:avLst/>
            </a:prstGeom>
            <a:noFill/>
            <a:ln w="50800" cap="flat">
              <a:solidFill>
                <a:srgbClr val="959595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3" name="Line 3"/>
            <p:cNvSpPr>
              <a:spLocks noChangeShapeType="1"/>
            </p:cNvSpPr>
            <p:nvPr/>
          </p:nvSpPr>
          <p:spPr bwMode="auto">
            <a:xfrm rot="10800000">
              <a:off x="4732734" y="320353"/>
              <a:ext cx="2866430" cy="1420936"/>
            </a:xfrm>
            <a:prstGeom prst="line">
              <a:avLst/>
            </a:prstGeom>
            <a:noFill/>
            <a:ln w="50800" cap="flat">
              <a:solidFill>
                <a:srgbClr val="959595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4" name="Line 4"/>
            <p:cNvSpPr>
              <a:spLocks noChangeShapeType="1"/>
            </p:cNvSpPr>
            <p:nvPr/>
          </p:nvSpPr>
          <p:spPr bwMode="auto">
            <a:xfrm rot="10800000">
              <a:off x="2018109" y="3892228"/>
              <a:ext cx="5572125" cy="1116"/>
            </a:xfrm>
            <a:prstGeom prst="line">
              <a:avLst/>
            </a:prstGeom>
            <a:noFill/>
            <a:ln w="50800" cap="flat">
              <a:solidFill>
                <a:srgbClr val="959595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5" name="Rectangle 5"/>
            <p:cNvSpPr>
              <a:spLocks/>
            </p:cNvSpPr>
            <p:nvPr/>
          </p:nvSpPr>
          <p:spPr bwMode="auto">
            <a:xfrm>
              <a:off x="2750344" y="1768078"/>
              <a:ext cx="4822031" cy="3750469"/>
            </a:xfrm>
            <a:prstGeom prst="rect">
              <a:avLst/>
            </a:prstGeom>
            <a:solidFill>
              <a:srgbClr val="686868">
                <a:alpha val="2470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6" name="Freeform 6"/>
            <p:cNvSpPr>
              <a:spLocks/>
            </p:cNvSpPr>
            <p:nvPr/>
          </p:nvSpPr>
          <p:spPr bwMode="auto">
            <a:xfrm>
              <a:off x="2027039" y="5527477"/>
              <a:ext cx="5563195" cy="571500"/>
            </a:xfrm>
            <a:custGeom>
              <a:avLst/>
              <a:gdLst>
                <a:gd name="T0" fmla="*/ 0 w 21600"/>
                <a:gd name="T1" fmla="*/ 21600 h 21600"/>
                <a:gd name="T2" fmla="*/ 2912 w 21600"/>
                <a:gd name="T3" fmla="*/ 0 h 21600"/>
                <a:gd name="T4" fmla="*/ 21600 w 21600"/>
                <a:gd name="T5" fmla="*/ 0 h 21600"/>
                <a:gd name="T6" fmla="*/ 21565 w 21600"/>
                <a:gd name="T7" fmla="*/ 21263 h 21600"/>
                <a:gd name="T8" fmla="*/ 0 w 21600"/>
                <a:gd name="T9" fmla="*/ 21600 h 21600"/>
                <a:gd name="T10" fmla="*/ 0 w 21600"/>
                <a:gd name="T11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912" y="0"/>
                  </a:lnTo>
                  <a:lnTo>
                    <a:pt x="21600" y="0"/>
                  </a:lnTo>
                  <a:lnTo>
                    <a:pt x="21565" y="21263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rgbClr val="41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7" name="Freeform 7"/>
            <p:cNvSpPr>
              <a:spLocks/>
            </p:cNvSpPr>
            <p:nvPr/>
          </p:nvSpPr>
          <p:spPr bwMode="auto">
            <a:xfrm>
              <a:off x="2009180" y="3535041"/>
              <a:ext cx="5589984" cy="358303"/>
            </a:xfrm>
            <a:custGeom>
              <a:avLst/>
              <a:gdLst>
                <a:gd name="T0" fmla="*/ 0 w 21566"/>
                <a:gd name="T1" fmla="+- 0 21600 517"/>
                <a:gd name="T2" fmla="*/ 21600 h 21083"/>
                <a:gd name="T3" fmla="*/ 2825 w 21566"/>
                <a:gd name="T4" fmla="+- 0 527 517"/>
                <a:gd name="T5" fmla="*/ 527 h 21083"/>
                <a:gd name="T6" fmla="*/ 21566 w 21566"/>
                <a:gd name="T7" fmla="+- 0 527 517"/>
                <a:gd name="T8" fmla="*/ 527 h 21083"/>
                <a:gd name="T9" fmla="*/ 21428 w 21566"/>
                <a:gd name="T10" fmla="+- 0 21073 517"/>
                <a:gd name="T11" fmla="*/ 21073 h 21083"/>
                <a:gd name="T12" fmla="*/ 0 w 21566"/>
                <a:gd name="T13" fmla="+- 0 21600 517"/>
                <a:gd name="T14" fmla="*/ 21600 h 21083"/>
                <a:gd name="T15" fmla="*/ 0 w 21566"/>
                <a:gd name="T16" fmla="+- 0 21600 517"/>
                <a:gd name="T17" fmla="*/ 21600 h 2108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</a:cxnLst>
              <a:rect l="0" t="0" r="r" b="b"/>
              <a:pathLst>
                <a:path w="21566" h="21083">
                  <a:moveTo>
                    <a:pt x="0" y="21083"/>
                  </a:moveTo>
                  <a:lnTo>
                    <a:pt x="2825" y="10"/>
                  </a:lnTo>
                  <a:cubicBezTo>
                    <a:pt x="2825" y="10"/>
                    <a:pt x="21600" y="537"/>
                    <a:pt x="21566" y="10"/>
                  </a:cubicBezTo>
                  <a:cubicBezTo>
                    <a:pt x="21531" y="-517"/>
                    <a:pt x="21428" y="20556"/>
                    <a:pt x="21428" y="20556"/>
                  </a:cubicBezTo>
                  <a:lnTo>
                    <a:pt x="0" y="21083"/>
                  </a:lnTo>
                  <a:close/>
                  <a:moveTo>
                    <a:pt x="0" y="21083"/>
                  </a:moveTo>
                </a:path>
              </a:pathLst>
            </a:custGeom>
            <a:solidFill>
              <a:srgbClr val="41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0" name="Freeform 10"/>
            <p:cNvSpPr>
              <a:spLocks/>
            </p:cNvSpPr>
            <p:nvPr/>
          </p:nvSpPr>
          <p:spPr bwMode="auto">
            <a:xfrm>
              <a:off x="3931519" y="1759148"/>
              <a:ext cx="411881" cy="2143125"/>
            </a:xfrm>
            <a:custGeom>
              <a:avLst/>
              <a:gdLst>
                <a:gd name="T0" fmla="+- 0 460 452"/>
                <a:gd name="T1" fmla="*/ T0 w 21148"/>
                <a:gd name="T2" fmla="*/ 90 h 21600"/>
                <a:gd name="T3" fmla="+- 0 460 452"/>
                <a:gd name="T4" fmla="*/ T3 w 21148"/>
                <a:gd name="T5" fmla="*/ 21600 h 21600"/>
                <a:gd name="T6" fmla="+- 0 19762 452"/>
                <a:gd name="T7" fmla="*/ T6 w 21148"/>
                <a:gd name="T8" fmla="*/ 17910 h 21600"/>
                <a:gd name="T9" fmla="+- 0 21600 452"/>
                <a:gd name="T10" fmla="*/ T9 w 21148"/>
                <a:gd name="T11" fmla="*/ 0 h 21600"/>
                <a:gd name="T12" fmla="+- 0 460 452"/>
                <a:gd name="T13" fmla="*/ T12 w 21148"/>
                <a:gd name="T14" fmla="*/ 90 h 21600"/>
                <a:gd name="T15" fmla="+- 0 460 452"/>
                <a:gd name="T16" fmla="*/ T15 w 21148"/>
                <a:gd name="T17" fmla="*/ 9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</a:cxnLst>
              <a:rect l="0" t="0" r="r" b="b"/>
              <a:pathLst>
                <a:path w="21148" h="21600">
                  <a:moveTo>
                    <a:pt x="8" y="90"/>
                  </a:moveTo>
                  <a:cubicBezTo>
                    <a:pt x="8" y="90"/>
                    <a:pt x="467" y="21600"/>
                    <a:pt x="8" y="21600"/>
                  </a:cubicBezTo>
                  <a:cubicBezTo>
                    <a:pt x="-452" y="21600"/>
                    <a:pt x="19310" y="17910"/>
                    <a:pt x="19310" y="17910"/>
                  </a:cubicBezTo>
                  <a:lnTo>
                    <a:pt x="21148" y="0"/>
                  </a:lnTo>
                  <a:lnTo>
                    <a:pt x="8" y="90"/>
                  </a:lnTo>
                  <a:close/>
                  <a:moveTo>
                    <a:pt x="8" y="90"/>
                  </a:moveTo>
                </a:path>
              </a:pathLst>
            </a:custGeom>
            <a:solidFill>
              <a:srgbClr val="202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959595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1" name="Line 11"/>
            <p:cNvSpPr>
              <a:spLocks noChangeShapeType="1"/>
            </p:cNvSpPr>
            <p:nvPr/>
          </p:nvSpPr>
          <p:spPr bwMode="auto">
            <a:xfrm flipH="1">
              <a:off x="3950494" y="1750219"/>
              <a:ext cx="8930" cy="2143125"/>
            </a:xfrm>
            <a:prstGeom prst="line">
              <a:avLst/>
            </a:prstGeom>
            <a:noFill/>
            <a:ln w="38100" cap="flat">
              <a:solidFill>
                <a:srgbClr val="959595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Line 11"/>
            <p:cNvSpPr>
              <a:spLocks noChangeShapeType="1"/>
            </p:cNvSpPr>
            <p:nvPr/>
          </p:nvSpPr>
          <p:spPr bwMode="auto">
            <a:xfrm flipH="1">
              <a:off x="5200575" y="3924598"/>
              <a:ext cx="8930" cy="2143125"/>
            </a:xfrm>
            <a:prstGeom prst="line">
              <a:avLst/>
            </a:prstGeom>
            <a:noFill/>
            <a:ln w="38100" cap="flat">
              <a:solidFill>
                <a:srgbClr val="959595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" name="Freeform 1"/>
            <p:cNvSpPr/>
            <p:nvPr/>
          </p:nvSpPr>
          <p:spPr>
            <a:xfrm>
              <a:off x="5200650" y="3911600"/>
              <a:ext cx="463550" cy="2159000"/>
            </a:xfrm>
            <a:custGeom>
              <a:avLst/>
              <a:gdLst>
                <a:gd name="connsiteX0" fmla="*/ 0 w 463550"/>
                <a:gd name="connsiteY0" fmla="*/ 2159000 h 2159000"/>
                <a:gd name="connsiteX1" fmla="*/ 450850 w 463550"/>
                <a:gd name="connsiteY1" fmla="*/ 1593850 h 2159000"/>
                <a:gd name="connsiteX2" fmla="*/ 463550 w 463550"/>
                <a:gd name="connsiteY2" fmla="*/ 0 h 2159000"/>
                <a:gd name="connsiteX3" fmla="*/ 12700 w 463550"/>
                <a:gd name="connsiteY3" fmla="*/ 0 h 215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550" h="2159000">
                  <a:moveTo>
                    <a:pt x="0" y="2159000"/>
                  </a:moveTo>
                  <a:lnTo>
                    <a:pt x="450850" y="1593850"/>
                  </a:lnTo>
                  <a:lnTo>
                    <a:pt x="463550" y="0"/>
                  </a:lnTo>
                  <a:lnTo>
                    <a:pt x="12700" y="0"/>
                  </a:lnTo>
                </a:path>
              </a:pathLst>
            </a:custGeom>
            <a:solidFill>
              <a:srgbClr val="202128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505200" y="4038600"/>
              <a:ext cx="15377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Segoe UI Semibold" pitchFamily="34" charset="0"/>
                </a:rPr>
                <a:t>kitchen</a:t>
              </a:r>
            </a:p>
          </p:txBody>
        </p:sp>
      </p:grpSp>
      <p:pic>
        <p:nvPicPr>
          <p:cNvPr id="30" name="Picture 2" descr="C:\research\talks\BECC2009-HomeSensing\light_bul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3224" y="3580278"/>
            <a:ext cx="1295400" cy="1813559"/>
          </a:xfrm>
          <a:prstGeom prst="rect">
            <a:avLst/>
          </a:prstGeom>
          <a:noFill/>
        </p:spPr>
      </p:pic>
      <p:pic>
        <p:nvPicPr>
          <p:cNvPr id="14" name="Picture 1" descr="C:\research\talks\BECC2009-HomeSensing\light_bulb_li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0176" y="3576011"/>
            <a:ext cx="1298448" cy="1817826"/>
          </a:xfrm>
          <a:prstGeom prst="rect">
            <a:avLst/>
          </a:prstGeom>
          <a:noFill/>
          <a:effectLst/>
        </p:spPr>
      </p:pic>
      <p:sp>
        <p:nvSpPr>
          <p:cNvPr id="17" name="TextBox 16"/>
          <p:cNvSpPr txBox="1"/>
          <p:nvPr/>
        </p:nvSpPr>
        <p:spPr>
          <a:xfrm>
            <a:off x="152400" y="6243935"/>
            <a:ext cx="982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Segoe UI Light" pitchFamily="34" charset="0"/>
              </a:rPr>
              <a:t>Kohlenberg</a:t>
            </a:r>
            <a:r>
              <a:rPr lang="en-US" sz="2400" dirty="0">
                <a:solidFill>
                  <a:schemeClr val="bg1"/>
                </a:solidFill>
                <a:latin typeface="Segoe UI Light" pitchFamily="34" charset="0"/>
              </a:rPr>
              <a:t> et al., </a:t>
            </a:r>
            <a:r>
              <a:rPr lang="en-US" sz="2400" i="1" dirty="0">
                <a:solidFill>
                  <a:schemeClr val="bg1"/>
                </a:solidFill>
                <a:latin typeface="Segoe UI Light" pitchFamily="34" charset="0"/>
              </a:rPr>
              <a:t>J. of Applied Behavior Analysis</a:t>
            </a:r>
            <a:r>
              <a:rPr lang="en-US" sz="2400" dirty="0">
                <a:solidFill>
                  <a:schemeClr val="bg1"/>
                </a:solidFill>
                <a:latin typeface="Segoe UI Light" pitchFamily="34" charset="0"/>
              </a:rPr>
              <a:t>, 1976 </a:t>
            </a:r>
            <a:endParaRPr lang="en-US" sz="2400" dirty="0" smtClean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76200" y="-38100"/>
            <a:ext cx="9906000" cy="74676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57200" y="1219200"/>
            <a:ext cx="9296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5400" dirty="0" smtClean="0">
                <a:solidFill>
                  <a:schemeClr val="bg1"/>
                </a:solidFill>
                <a:latin typeface="Segoe UI Light" pitchFamily="34" charset="0"/>
              </a:rPr>
              <a:t>Immediate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Segoe UI Light" pitchFamily="34" charset="0"/>
              </a:rPr>
              <a:t>Simple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5400" dirty="0" smtClean="0">
                <a:solidFill>
                  <a:schemeClr val="bg1"/>
                </a:solidFill>
                <a:latin typeface="Segoe UI Light" pitchFamily="34" charset="0"/>
              </a:rPr>
              <a:t>Educates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5400" dirty="0" smtClean="0">
                <a:solidFill>
                  <a:schemeClr val="bg1"/>
                </a:solidFill>
                <a:latin typeface="Segoe UI Light" pitchFamily="34" charset="0"/>
              </a:rPr>
              <a:t>Constrained environment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5400" dirty="0" smtClean="0">
                <a:solidFill>
                  <a:schemeClr val="bg1"/>
                </a:solidFill>
                <a:latin typeface="Segoe UI Light" pitchFamily="34" charset="0"/>
              </a:rPr>
              <a:t>Reason to care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5400" dirty="0" smtClean="0">
                <a:solidFill>
                  <a:schemeClr val="bg1"/>
                </a:solidFill>
                <a:latin typeface="Segoe UI Light" pitchFamily="34" charset="0"/>
              </a:rPr>
              <a:t>Informs only one action</a:t>
            </a:r>
            <a:endParaRPr lang="en-US" sz="54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0" name="Title 7"/>
          <p:cNvSpPr txBox="1">
            <a:spLocks/>
          </p:cNvSpPr>
          <p:nvPr/>
        </p:nvSpPr>
        <p:spPr>
          <a:xfrm>
            <a:off x="0" y="193161"/>
            <a:ext cx="7543800" cy="6858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itchFamily="34" charset="0"/>
                <a:ea typeface="+mj-ea"/>
                <a:cs typeface="+mj-cs"/>
              </a:rPr>
              <a:t>the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  <a:ea typeface="+mj-ea"/>
                <a:cs typeface="+mj-cs"/>
              </a:rPr>
              <a:t>lightbulb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itchFamily="34" charset="0"/>
                <a:ea typeface="+mj-ea"/>
                <a:cs typeface="+mj-cs"/>
              </a:rPr>
              <a:t>effect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itchFamily="34" charset="0"/>
                <a:ea typeface="+mj-ea"/>
                <a:cs typeface="+mj-cs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Ligh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1313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200" dirty="0" smtClean="0">
            <a:solidFill>
              <a:schemeClr val="bg1"/>
            </a:solidFill>
            <a:latin typeface="Segoe UI Semibold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3521</TotalTime>
  <Words>1288</Words>
  <Application>Microsoft Office PowerPoint</Application>
  <PresentationFormat>On-screen Show (4:3)</PresentationFormat>
  <Paragraphs>246</Paragraphs>
  <Slides>76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6" baseType="lpstr">
      <vt:lpstr>Arial</vt:lpstr>
      <vt:lpstr>Segoe Print</vt:lpstr>
      <vt:lpstr>Segoe Condensed</vt:lpstr>
      <vt:lpstr>Wingdings</vt:lpstr>
      <vt:lpstr>Segoe UI Semibold</vt:lpstr>
      <vt:lpstr>Arial Black</vt:lpstr>
      <vt:lpstr>Segoe UI Light</vt:lpstr>
      <vt:lpstr>Segoe UI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TED The Energy Detective</vt:lpstr>
      <vt:lpstr>Google PowerMeter</vt:lpstr>
      <vt:lpstr>Yello Strom</vt:lpstr>
      <vt:lpstr>Wattson Holmes</vt:lpstr>
      <vt:lpstr>Lucid Design Group</vt:lpstr>
      <vt:lpstr>Microsoft Hohm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Line Graphs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itemized energy feedback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and Leah</dc:creator>
  <cp:lastModifiedBy>Jon Froehlich</cp:lastModifiedBy>
  <cp:revision>105</cp:revision>
  <dcterms:created xsi:type="dcterms:W3CDTF">2006-08-16T00:00:00Z</dcterms:created>
  <dcterms:modified xsi:type="dcterms:W3CDTF">2010-11-18T18:32:28Z</dcterms:modified>
</cp:coreProperties>
</file>