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4.xml" ContentType="application/vnd.openxmlformats-officedocument.drawingml.chart+xml"/>
  <Override PartName="/ppt/notesSlides/notesSlide94.xml" ContentType="application/vnd.openxmlformats-officedocument.presentationml.notesSlide+xml"/>
  <Override PartName="/ppt/charts/chart5.xml" ContentType="application/vnd.openxmlformats-officedocument.drawingml.chart+xml"/>
  <Override PartName="/ppt/notesSlides/notesSlide95.xml" ContentType="application/vnd.openxmlformats-officedocument.presentationml.notesSlide+xml"/>
  <Override PartName="/ppt/charts/chart6.xml" ContentType="application/vnd.openxmlformats-officedocument.drawingml.chart+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Lst>
  <p:notesMasterIdLst>
    <p:notesMasterId r:id="rId175"/>
  </p:notesMasterIdLst>
  <p:sldIdLst>
    <p:sldId id="257" r:id="rId17"/>
    <p:sldId id="260" r:id="rId18"/>
    <p:sldId id="261" r:id="rId19"/>
    <p:sldId id="262" r:id="rId20"/>
    <p:sldId id="341" r:id="rId21"/>
    <p:sldId id="263" r:id="rId22"/>
    <p:sldId id="264" r:id="rId23"/>
    <p:sldId id="265" r:id="rId24"/>
    <p:sldId id="266" r:id="rId25"/>
    <p:sldId id="267" r:id="rId26"/>
    <p:sldId id="268" r:id="rId27"/>
    <p:sldId id="269" r:id="rId28"/>
    <p:sldId id="270" r:id="rId29"/>
    <p:sldId id="353" r:id="rId30"/>
    <p:sldId id="354" r:id="rId31"/>
    <p:sldId id="355" r:id="rId32"/>
    <p:sldId id="275" r:id="rId33"/>
    <p:sldId id="352" r:id="rId34"/>
    <p:sldId id="358" r:id="rId35"/>
    <p:sldId id="330" r:id="rId36"/>
    <p:sldId id="331" r:id="rId37"/>
    <p:sldId id="332" r:id="rId38"/>
    <p:sldId id="333" r:id="rId39"/>
    <p:sldId id="334" r:id="rId40"/>
    <p:sldId id="335" r:id="rId41"/>
    <p:sldId id="375" r:id="rId42"/>
    <p:sldId id="380" r:id="rId43"/>
    <p:sldId id="388" r:id="rId44"/>
    <p:sldId id="376" r:id="rId45"/>
    <p:sldId id="377" r:id="rId46"/>
    <p:sldId id="378" r:id="rId47"/>
    <p:sldId id="379" r:id="rId48"/>
    <p:sldId id="389" r:id="rId49"/>
    <p:sldId id="282" r:id="rId50"/>
    <p:sldId id="384" r:id="rId51"/>
    <p:sldId id="390" r:id="rId52"/>
    <p:sldId id="450" r:id="rId53"/>
    <p:sldId id="451" r:id="rId54"/>
    <p:sldId id="395" r:id="rId55"/>
    <p:sldId id="393" r:id="rId56"/>
    <p:sldId id="394" r:id="rId57"/>
    <p:sldId id="392" r:id="rId58"/>
    <p:sldId id="391" r:id="rId59"/>
    <p:sldId id="284" r:id="rId60"/>
    <p:sldId id="356" r:id="rId61"/>
    <p:sldId id="357" r:id="rId62"/>
    <p:sldId id="396" r:id="rId63"/>
    <p:sldId id="286" r:id="rId64"/>
    <p:sldId id="287" r:id="rId65"/>
    <p:sldId id="289" r:id="rId66"/>
    <p:sldId id="288" r:id="rId67"/>
    <p:sldId id="290" r:id="rId68"/>
    <p:sldId id="431" r:id="rId69"/>
    <p:sldId id="291" r:id="rId70"/>
    <p:sldId id="292" r:id="rId71"/>
    <p:sldId id="293" r:id="rId72"/>
    <p:sldId id="452" r:id="rId73"/>
    <p:sldId id="453" r:id="rId74"/>
    <p:sldId id="454" r:id="rId75"/>
    <p:sldId id="455" r:id="rId76"/>
    <p:sldId id="381" r:id="rId77"/>
    <p:sldId id="382" r:id="rId78"/>
    <p:sldId id="383" r:id="rId79"/>
    <p:sldId id="359" r:id="rId80"/>
    <p:sldId id="360" r:id="rId81"/>
    <p:sldId id="361" r:id="rId82"/>
    <p:sldId id="296" r:id="rId83"/>
    <p:sldId id="362" r:id="rId84"/>
    <p:sldId id="363" r:id="rId85"/>
    <p:sldId id="364" r:id="rId86"/>
    <p:sldId id="365" r:id="rId87"/>
    <p:sldId id="366" r:id="rId88"/>
    <p:sldId id="367" r:id="rId89"/>
    <p:sldId id="368" r:id="rId90"/>
    <p:sldId id="369" r:id="rId91"/>
    <p:sldId id="370" r:id="rId92"/>
    <p:sldId id="371" r:id="rId93"/>
    <p:sldId id="372" r:id="rId94"/>
    <p:sldId id="373" r:id="rId95"/>
    <p:sldId id="374" r:id="rId96"/>
    <p:sldId id="385" r:id="rId97"/>
    <p:sldId id="306" r:id="rId98"/>
    <p:sldId id="398" r:id="rId99"/>
    <p:sldId id="399" r:id="rId100"/>
    <p:sldId id="400" r:id="rId101"/>
    <p:sldId id="401" r:id="rId102"/>
    <p:sldId id="402" r:id="rId103"/>
    <p:sldId id="404" r:id="rId104"/>
    <p:sldId id="405" r:id="rId105"/>
    <p:sldId id="461" r:id="rId106"/>
    <p:sldId id="462" r:id="rId107"/>
    <p:sldId id="406" r:id="rId108"/>
    <p:sldId id="407" r:id="rId109"/>
    <p:sldId id="408" r:id="rId110"/>
    <p:sldId id="409" r:id="rId111"/>
    <p:sldId id="410" r:id="rId112"/>
    <p:sldId id="411" r:id="rId113"/>
    <p:sldId id="412" r:id="rId114"/>
    <p:sldId id="413" r:id="rId115"/>
    <p:sldId id="415" r:id="rId116"/>
    <p:sldId id="416" r:id="rId117"/>
    <p:sldId id="417" r:id="rId118"/>
    <p:sldId id="418" r:id="rId119"/>
    <p:sldId id="419" r:id="rId120"/>
    <p:sldId id="420" r:id="rId121"/>
    <p:sldId id="421" r:id="rId122"/>
    <p:sldId id="428" r:id="rId123"/>
    <p:sldId id="423" r:id="rId124"/>
    <p:sldId id="424" r:id="rId125"/>
    <p:sldId id="425" r:id="rId126"/>
    <p:sldId id="426" r:id="rId127"/>
    <p:sldId id="427" r:id="rId128"/>
    <p:sldId id="429" r:id="rId129"/>
    <p:sldId id="386" r:id="rId130"/>
    <p:sldId id="308" r:id="rId131"/>
    <p:sldId id="309" r:id="rId132"/>
    <p:sldId id="310" r:id="rId133"/>
    <p:sldId id="432" r:id="rId134"/>
    <p:sldId id="312" r:id="rId135"/>
    <p:sldId id="397" r:id="rId136"/>
    <p:sldId id="433" r:id="rId137"/>
    <p:sldId id="440" r:id="rId138"/>
    <p:sldId id="316" r:id="rId139"/>
    <p:sldId id="434" r:id="rId140"/>
    <p:sldId id="435" r:id="rId141"/>
    <p:sldId id="436" r:id="rId142"/>
    <p:sldId id="437" r:id="rId143"/>
    <p:sldId id="438" r:id="rId144"/>
    <p:sldId id="439" r:id="rId145"/>
    <p:sldId id="318" r:id="rId146"/>
    <p:sldId id="320" r:id="rId147"/>
    <p:sldId id="441" r:id="rId148"/>
    <p:sldId id="442" r:id="rId149"/>
    <p:sldId id="443" r:id="rId150"/>
    <p:sldId id="444" r:id="rId151"/>
    <p:sldId id="445" r:id="rId152"/>
    <p:sldId id="447" r:id="rId153"/>
    <p:sldId id="448" r:id="rId154"/>
    <p:sldId id="449" r:id="rId155"/>
    <p:sldId id="456" r:id="rId156"/>
    <p:sldId id="457" r:id="rId157"/>
    <p:sldId id="458" r:id="rId158"/>
    <p:sldId id="460" r:id="rId159"/>
    <p:sldId id="459" r:id="rId160"/>
    <p:sldId id="322" r:id="rId161"/>
    <p:sldId id="324" r:id="rId162"/>
    <p:sldId id="323" r:id="rId163"/>
    <p:sldId id="326" r:id="rId164"/>
    <p:sldId id="327" r:id="rId165"/>
    <p:sldId id="328" r:id="rId166"/>
    <p:sldId id="329" r:id="rId167"/>
    <p:sldId id="258" r:id="rId168"/>
    <p:sldId id="256" r:id="rId169"/>
    <p:sldId id="276" r:id="rId170"/>
    <p:sldId id="305" r:id="rId171"/>
    <p:sldId id="345" r:id="rId172"/>
    <p:sldId id="346" r:id="rId173"/>
    <p:sldId id="343" r:id="rId174"/>
  </p:sldIdLst>
  <p:sldSz cx="9144000" cy="6858000" type="screen4x3"/>
  <p:notesSz cx="6858000" cy="9144000"/>
  <p:embeddedFontLst>
    <p:embeddedFont>
      <p:font typeface="Segoe Script" pitchFamily="34" charset="0"/>
      <p:regular r:id="rId176"/>
      <p:bold r:id="rId177"/>
    </p:embeddedFont>
    <p:embeddedFont>
      <p:font typeface="Calibri" pitchFamily="34" charset="0"/>
      <p:regular r:id="rId178"/>
      <p:bold r:id="rId179"/>
      <p:italic r:id="rId180"/>
      <p:boldItalic r:id="rId181"/>
    </p:embeddedFont>
    <p:embeddedFont>
      <p:font typeface="Segoe UI Light" pitchFamily="34" charset="0"/>
      <p:regular r:id="rId182"/>
    </p:embeddedFont>
    <p:embeddedFont>
      <p:font typeface="Segoe UI" pitchFamily="34" charset="0"/>
      <p:regular r:id="rId183"/>
      <p:bold r:id="rId184"/>
      <p:italic r:id="rId185"/>
      <p:boldItalic r:id="rId186"/>
    </p:embeddedFont>
    <p:embeddedFont>
      <p:font typeface="Segoe Condensed" pitchFamily="34" charset="0"/>
      <p:regular r:id="rId187"/>
      <p:bold r:id="rId188"/>
    </p:embeddedFont>
    <p:embeddedFont>
      <p:font typeface="Century Gothic" pitchFamily="34" charset="0"/>
      <p:regular r:id="rId189"/>
      <p:bold r:id="rId190"/>
      <p:italic r:id="rId191"/>
      <p:boldItalic r:id="rId192"/>
    </p:embeddedFont>
    <p:embeddedFont>
      <p:font typeface="Arial Black" pitchFamily="34" charset="0"/>
      <p:bold r:id="rId193"/>
    </p:embeddedFont>
    <p:embeddedFont>
      <p:font typeface="Franklin Gothic Demi Cond" pitchFamily="34" charset="0"/>
      <p:regular r:id="rId194"/>
    </p:embeddedFont>
    <p:embeddedFont>
      <p:font typeface="Segoe Print" pitchFamily="2" charset="0"/>
      <p:regular r:id="rId195"/>
      <p:bold r:id="rId196"/>
    </p:embeddedFont>
    <p:embeddedFont>
      <p:font typeface="Cambria" pitchFamily="18" charset="0"/>
      <p:regular r:id="rId197"/>
      <p:bold r:id="rId198"/>
      <p:italic r:id="rId199"/>
      <p:boldItalic r:id="rId200"/>
    </p:embeddedFont>
    <p:embeddedFont>
      <p:font typeface="Franklin Gothic Heavy" pitchFamily="34" charset="0"/>
      <p:regular r:id="rId201"/>
      <p:italic r:id="rId20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9" autoAdjust="0"/>
    <p:restoredTop sz="80600" autoAdjust="0"/>
  </p:normalViewPr>
  <p:slideViewPr>
    <p:cSldViewPr>
      <p:cViewPr>
        <p:scale>
          <a:sx n="60" d="100"/>
          <a:sy n="60" d="100"/>
        </p:scale>
        <p:origin x="-4980" y="-2094"/>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font" Target="fonts/font16.fntdata"/><Relationship Id="rId205"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slide" Target="slides/slide144.xml"/><Relationship Id="rId165" Type="http://schemas.openxmlformats.org/officeDocument/2006/relationships/slide" Target="slides/slide149.xml"/><Relationship Id="rId181" Type="http://schemas.openxmlformats.org/officeDocument/2006/relationships/font" Target="fonts/font6.fntdata"/><Relationship Id="rId186" Type="http://schemas.openxmlformats.org/officeDocument/2006/relationships/font" Target="fonts/font11.fntdata"/><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slide" Target="slides/slide139.xml"/><Relationship Id="rId171" Type="http://schemas.openxmlformats.org/officeDocument/2006/relationships/slide" Target="slides/slide155.xml"/><Relationship Id="rId176" Type="http://schemas.openxmlformats.org/officeDocument/2006/relationships/font" Target="fonts/font1.fntdata"/><Relationship Id="rId192" Type="http://schemas.openxmlformats.org/officeDocument/2006/relationships/font" Target="fonts/font17.fntdata"/><Relationship Id="rId197" Type="http://schemas.openxmlformats.org/officeDocument/2006/relationships/font" Target="fonts/font22.fntdata"/><Relationship Id="rId206" Type="http://schemas.openxmlformats.org/officeDocument/2006/relationships/tableStyles" Target="tableStyles.xml"/><Relationship Id="rId201" Type="http://schemas.openxmlformats.org/officeDocument/2006/relationships/font" Target="fonts/font26.fntdata"/><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slide" Target="slides/slide145.xml"/><Relationship Id="rId166" Type="http://schemas.openxmlformats.org/officeDocument/2006/relationships/slide" Target="slides/slide150.xml"/><Relationship Id="rId182" Type="http://schemas.openxmlformats.org/officeDocument/2006/relationships/font" Target="fonts/font7.fntdata"/><Relationship Id="rId187"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7" Type="http://schemas.openxmlformats.org/officeDocument/2006/relationships/font" Target="fonts/font2.fntdata"/><Relationship Id="rId198" Type="http://schemas.openxmlformats.org/officeDocument/2006/relationships/font" Target="fonts/font23.fntdata"/><Relationship Id="rId172" Type="http://schemas.openxmlformats.org/officeDocument/2006/relationships/slide" Target="slides/slide156.xml"/><Relationship Id="rId193" Type="http://schemas.openxmlformats.org/officeDocument/2006/relationships/font" Target="fonts/font18.fntdata"/><Relationship Id="rId202" Type="http://schemas.openxmlformats.org/officeDocument/2006/relationships/font" Target="fonts/font27.fntdata"/><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font" Target="fonts/font13.fntdata"/><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font" Target="fonts/font3.fntdata"/><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font" Target="fonts/font19.fntdata"/><Relationship Id="rId199" Type="http://schemas.openxmlformats.org/officeDocument/2006/relationships/font" Target="fonts/font24.fntdata"/><Relationship Id="rId203" Type="http://schemas.openxmlformats.org/officeDocument/2006/relationships/presProps" Target="presProps.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font" Target="fonts/font9.fntdata"/><Relationship Id="rId189" Type="http://schemas.openxmlformats.org/officeDocument/2006/relationships/font" Target="fonts/font14.fntdata"/><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font" Target="fonts/font4.fntdata"/><Relationship Id="rId195" Type="http://schemas.openxmlformats.org/officeDocument/2006/relationships/font" Target="fonts/font20.fntdata"/><Relationship Id="rId190" Type="http://schemas.openxmlformats.org/officeDocument/2006/relationships/font" Target="fonts/font15.fntdata"/><Relationship Id="rId204"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font" Target="fonts/font5.fntdata"/><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notesMaster" Target="notesMasters/notesMaster1.xml"/><Relationship Id="rId196" Type="http://schemas.openxmlformats.org/officeDocument/2006/relationships/font" Target="fonts/font21.fntdata"/><Relationship Id="rId200" Type="http://schemas.openxmlformats.org/officeDocument/2006/relationships/font" Target="fonts/font25.fntdata"/></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sysliu\Desktop\Cough\QUALS\figur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sysliu\Desktop\Cough\QUALS\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research\papers\UbiComp2009-ThesisProposalForDoctoralConsortium\WaterUsagePerHousehold.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09529578033597"/>
          <c:y val="2.6084359647351802E-2"/>
          <c:w val="0.83810058999035175"/>
          <c:h val="0.83464802476613564"/>
        </c:manualLayout>
      </c:layout>
      <c:barChart>
        <c:barDir val="col"/>
        <c:grouping val="clustered"/>
        <c:varyColors val="0"/>
        <c:ser>
          <c:idx val="0"/>
          <c:order val="0"/>
          <c:tx>
            <c:strRef>
              <c:f>Sheet4!$E$3</c:f>
              <c:strCache>
                <c:ptCount val="1"/>
                <c:pt idx="0">
                  <c:v>actual</c:v>
                </c:pt>
              </c:strCache>
            </c:strRef>
          </c:tx>
          <c:spPr>
            <a:solidFill>
              <a:srgbClr val="4F81BD">
                <a:alpha val="0"/>
              </a:srgbClr>
            </a:solidFill>
          </c:spPr>
          <c:invertIfNegative val="0"/>
          <c:cat>
            <c:strRef>
              <c:f>Sheet4!$B$4:$B$20</c:f>
              <c:strCache>
                <c:ptCount val="17"/>
                <c:pt idx="0">
                  <c:v>P1</c:v>
                </c:pt>
                <c:pt idx="1">
                  <c:v>P2</c:v>
                </c:pt>
                <c:pt idx="2">
                  <c:v>P3</c:v>
                </c:pt>
                <c:pt idx="3">
                  <c:v>P4</c:v>
                </c:pt>
                <c:pt idx="4">
                  <c:v>P5</c:v>
                </c:pt>
                <c:pt idx="5">
                  <c:v>P6</c:v>
                </c:pt>
                <c:pt idx="6">
                  <c:v>P7</c:v>
                </c:pt>
                <c:pt idx="7">
                  <c:v>P8</c:v>
                </c:pt>
                <c:pt idx="8">
                  <c:v>P9</c:v>
                </c:pt>
                <c:pt idx="9">
                  <c:v>P10</c:v>
                </c:pt>
                <c:pt idx="10">
                  <c:v>P11</c:v>
                </c:pt>
                <c:pt idx="11">
                  <c:v>P12</c:v>
                </c:pt>
                <c:pt idx="12">
                  <c:v>P13</c:v>
                </c:pt>
                <c:pt idx="13">
                  <c:v>P14</c:v>
                </c:pt>
                <c:pt idx="14">
                  <c:v>P15</c:v>
                </c:pt>
                <c:pt idx="15">
                  <c:v>P16</c:v>
                </c:pt>
                <c:pt idx="16">
                  <c:v>P17</c:v>
                </c:pt>
              </c:strCache>
            </c:strRef>
          </c:cat>
          <c:val>
            <c:numRef>
              <c:f>Sheet4!$E$4:$E$20</c:f>
              <c:numCache>
                <c:formatCode>0</c:formatCode>
                <c:ptCount val="17"/>
                <c:pt idx="0">
                  <c:v>14.85714285714293</c:v>
                </c:pt>
                <c:pt idx="1">
                  <c:v>28.333333333333183</c:v>
                </c:pt>
                <c:pt idx="2">
                  <c:v>39.846153846154074</c:v>
                </c:pt>
                <c:pt idx="3">
                  <c:v>16.75</c:v>
                </c:pt>
                <c:pt idx="4">
                  <c:v>11</c:v>
                </c:pt>
                <c:pt idx="5">
                  <c:v>26.333333333333183</c:v>
                </c:pt>
                <c:pt idx="6">
                  <c:v>47.333333333333336</c:v>
                </c:pt>
                <c:pt idx="7">
                  <c:v>28.444444444444443</c:v>
                </c:pt>
                <c:pt idx="8">
                  <c:v>25.5</c:v>
                </c:pt>
                <c:pt idx="9">
                  <c:v>19.600000000000001</c:v>
                </c:pt>
                <c:pt idx="10">
                  <c:v>13.666666666666712</c:v>
                </c:pt>
                <c:pt idx="11">
                  <c:v>15.8</c:v>
                </c:pt>
                <c:pt idx="12">
                  <c:v>15.4</c:v>
                </c:pt>
                <c:pt idx="13">
                  <c:v>20.545454545454547</c:v>
                </c:pt>
                <c:pt idx="14">
                  <c:v>45.8</c:v>
                </c:pt>
                <c:pt idx="15">
                  <c:v>178.8</c:v>
                </c:pt>
                <c:pt idx="16">
                  <c:v>21.333333333333183</c:v>
                </c:pt>
              </c:numCache>
            </c:numRef>
          </c:val>
        </c:ser>
        <c:ser>
          <c:idx val="1"/>
          <c:order val="1"/>
          <c:tx>
            <c:strRef>
              <c:f>Sheet4!$F$3</c:f>
              <c:strCache>
                <c:ptCount val="1"/>
                <c:pt idx="0">
                  <c:v>self-report</c:v>
                </c:pt>
              </c:strCache>
            </c:strRef>
          </c:tx>
          <c:invertIfNegative val="0"/>
          <c:cat>
            <c:strRef>
              <c:f>Sheet4!$B$4:$B$20</c:f>
              <c:strCache>
                <c:ptCount val="17"/>
                <c:pt idx="0">
                  <c:v>P1</c:v>
                </c:pt>
                <c:pt idx="1">
                  <c:v>P2</c:v>
                </c:pt>
                <c:pt idx="2">
                  <c:v>P3</c:v>
                </c:pt>
                <c:pt idx="3">
                  <c:v>P4</c:v>
                </c:pt>
                <c:pt idx="4">
                  <c:v>P5</c:v>
                </c:pt>
                <c:pt idx="5">
                  <c:v>P6</c:v>
                </c:pt>
                <c:pt idx="6">
                  <c:v>P7</c:v>
                </c:pt>
                <c:pt idx="7">
                  <c:v>P8</c:v>
                </c:pt>
                <c:pt idx="8">
                  <c:v>P9</c:v>
                </c:pt>
                <c:pt idx="9">
                  <c:v>P10</c:v>
                </c:pt>
                <c:pt idx="10">
                  <c:v>P11</c:v>
                </c:pt>
                <c:pt idx="11">
                  <c:v>P12</c:v>
                </c:pt>
                <c:pt idx="12">
                  <c:v>P13</c:v>
                </c:pt>
                <c:pt idx="13">
                  <c:v>P14</c:v>
                </c:pt>
                <c:pt idx="14">
                  <c:v>P15</c:v>
                </c:pt>
                <c:pt idx="15">
                  <c:v>P16</c:v>
                </c:pt>
                <c:pt idx="16">
                  <c:v>P17</c:v>
                </c:pt>
              </c:strCache>
            </c:strRef>
          </c:cat>
          <c:val>
            <c:numRef>
              <c:f>Sheet4!$F$4:$F$20</c:f>
              <c:numCache>
                <c:formatCode>General</c:formatCode>
                <c:ptCount val="17"/>
                <c:pt idx="0">
                  <c:v>3</c:v>
                </c:pt>
                <c:pt idx="1">
                  <c:v>4</c:v>
                </c:pt>
                <c:pt idx="2">
                  <c:v>10</c:v>
                </c:pt>
                <c:pt idx="3">
                  <c:v>6</c:v>
                </c:pt>
                <c:pt idx="4">
                  <c:v>5</c:v>
                </c:pt>
                <c:pt idx="5">
                  <c:v>4</c:v>
                </c:pt>
                <c:pt idx="6">
                  <c:v>15</c:v>
                </c:pt>
                <c:pt idx="7">
                  <c:v>11</c:v>
                </c:pt>
                <c:pt idx="8">
                  <c:v>15</c:v>
                </c:pt>
                <c:pt idx="9">
                  <c:v>10</c:v>
                </c:pt>
                <c:pt idx="10">
                  <c:v>4</c:v>
                </c:pt>
                <c:pt idx="11">
                  <c:v>3</c:v>
                </c:pt>
                <c:pt idx="12">
                  <c:v>2</c:v>
                </c:pt>
                <c:pt idx="13">
                  <c:v>4</c:v>
                </c:pt>
                <c:pt idx="14">
                  <c:v>20</c:v>
                </c:pt>
                <c:pt idx="15">
                  <c:v>30</c:v>
                </c:pt>
                <c:pt idx="16">
                  <c:v>5</c:v>
                </c:pt>
              </c:numCache>
            </c:numRef>
          </c:val>
        </c:ser>
        <c:dLbls>
          <c:showLegendKey val="0"/>
          <c:showVal val="0"/>
          <c:showCatName val="0"/>
          <c:showSerName val="0"/>
          <c:showPercent val="0"/>
          <c:showBubbleSize val="0"/>
        </c:dLbls>
        <c:gapWidth val="150"/>
        <c:axId val="126159488"/>
        <c:axId val="126210816"/>
      </c:barChart>
      <c:catAx>
        <c:axId val="126159488"/>
        <c:scaling>
          <c:orientation val="minMax"/>
        </c:scaling>
        <c:delete val="0"/>
        <c:axPos val="b"/>
        <c:title>
          <c:tx>
            <c:rich>
              <a:bodyPr/>
              <a:lstStyle/>
              <a:p>
                <a:pPr>
                  <a:defRPr sz="2400"/>
                </a:pPr>
                <a:r>
                  <a:rPr lang="en-US" sz="2400" dirty="0" smtClean="0">
                    <a:latin typeface="Arial" pitchFamily="34" charset="0"/>
                    <a:cs typeface="Arial" pitchFamily="34" charset="0"/>
                  </a:rPr>
                  <a:t>participants</a:t>
                </a:r>
                <a:endParaRPr lang="en-US" sz="2400" dirty="0">
                  <a:latin typeface="Arial" pitchFamily="34" charset="0"/>
                  <a:cs typeface="Arial" pitchFamily="34" charset="0"/>
                </a:endParaRPr>
              </a:p>
            </c:rich>
          </c:tx>
          <c:layout/>
          <c:overlay val="0"/>
        </c:title>
        <c:majorTickMark val="out"/>
        <c:minorTickMark val="none"/>
        <c:tickLblPos val="nextTo"/>
        <c:txPr>
          <a:bodyPr/>
          <a:lstStyle/>
          <a:p>
            <a:pPr>
              <a:defRPr sz="1800" baseline="0"/>
            </a:pPr>
            <a:endParaRPr lang="en-US"/>
          </a:p>
        </c:txPr>
        <c:crossAx val="126210816"/>
        <c:crosses val="autoZero"/>
        <c:auto val="1"/>
        <c:lblAlgn val="ctr"/>
        <c:lblOffset val="100"/>
        <c:noMultiLvlLbl val="0"/>
      </c:catAx>
      <c:valAx>
        <c:axId val="126210816"/>
        <c:scaling>
          <c:orientation val="minMax"/>
          <c:max val="180"/>
          <c:min val="0"/>
        </c:scaling>
        <c:delete val="0"/>
        <c:axPos val="l"/>
        <c:majorGridlines>
          <c:spPr>
            <a:ln>
              <a:solidFill>
                <a:schemeClr val="bg1">
                  <a:lumMod val="85000"/>
                </a:schemeClr>
              </a:solidFill>
            </a:ln>
          </c:spPr>
        </c:majorGridlines>
        <c:title>
          <c:tx>
            <c:rich>
              <a:bodyPr rot="-5400000" vert="horz"/>
              <a:lstStyle/>
              <a:p>
                <a:pPr>
                  <a:defRPr sz="2400"/>
                </a:pPr>
                <a:r>
                  <a:rPr lang="en-US" sz="2400" dirty="0" smtClean="0">
                    <a:solidFill>
                      <a:schemeClr val="tx1"/>
                    </a:solidFill>
                    <a:latin typeface="Arial" pitchFamily="34" charset="0"/>
                    <a:cs typeface="Arial" pitchFamily="34" charset="0"/>
                  </a:rPr>
                  <a:t>number of coughs</a:t>
                </a:r>
                <a:endParaRPr lang="en-US" sz="2400" dirty="0">
                  <a:solidFill>
                    <a:schemeClr val="tx1"/>
                  </a:solidFill>
                  <a:latin typeface="Arial" pitchFamily="34" charset="0"/>
                  <a:cs typeface="Arial" pitchFamily="34" charset="0"/>
                </a:endParaRPr>
              </a:p>
            </c:rich>
          </c:tx>
          <c:layout/>
          <c:overlay val="0"/>
        </c:title>
        <c:numFmt formatCode="0" sourceLinked="1"/>
        <c:majorTickMark val="out"/>
        <c:minorTickMark val="none"/>
        <c:tickLblPos val="nextTo"/>
        <c:txPr>
          <a:bodyPr/>
          <a:lstStyle/>
          <a:p>
            <a:pPr>
              <a:defRPr sz="2000" baseline="0"/>
            </a:pPr>
            <a:endParaRPr lang="en-US"/>
          </a:p>
        </c:txPr>
        <c:crossAx val="126159488"/>
        <c:crosses val="autoZero"/>
        <c:crossBetween val="between"/>
        <c:majorUnit val="40"/>
      </c:valAx>
    </c:plotArea>
    <c:legend>
      <c:legendPos val="r"/>
      <c:layout>
        <c:manualLayout>
          <c:xMode val="edge"/>
          <c:yMode val="edge"/>
          <c:x val="0.16109389167263238"/>
          <c:y val="0.34469547075846341"/>
          <c:w val="0.22555165831543789"/>
          <c:h val="0.11650845727617416"/>
        </c:manualLayout>
      </c:layout>
      <c:overlay val="0"/>
      <c:spPr>
        <a:ln>
          <a:solidFill>
            <a:schemeClr val="bg1">
              <a:lumMod val="75000"/>
            </a:schemeClr>
          </a:solidFill>
        </a:ln>
      </c:spPr>
      <c:txPr>
        <a:bodyPr/>
        <a:lstStyle/>
        <a:p>
          <a:pPr>
            <a:defRPr sz="2000" baseline="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09529578033608"/>
          <c:y val="2.6084359647351792E-2"/>
          <c:w val="0.83810058999035142"/>
          <c:h val="0.83464802476613564"/>
        </c:manualLayout>
      </c:layout>
      <c:barChart>
        <c:barDir val="col"/>
        <c:grouping val="clustered"/>
        <c:varyColors val="0"/>
        <c:ser>
          <c:idx val="0"/>
          <c:order val="0"/>
          <c:tx>
            <c:strRef>
              <c:f>Sheet4!$E$3</c:f>
              <c:strCache>
                <c:ptCount val="1"/>
                <c:pt idx="0">
                  <c:v>actual</c:v>
                </c:pt>
              </c:strCache>
            </c:strRef>
          </c:tx>
          <c:invertIfNegative val="0"/>
          <c:cat>
            <c:strRef>
              <c:f>Sheet4!$B$4:$B$20</c:f>
              <c:strCache>
                <c:ptCount val="17"/>
                <c:pt idx="0">
                  <c:v>P1</c:v>
                </c:pt>
                <c:pt idx="1">
                  <c:v>P2</c:v>
                </c:pt>
                <c:pt idx="2">
                  <c:v>P3</c:v>
                </c:pt>
                <c:pt idx="3">
                  <c:v>P4</c:v>
                </c:pt>
                <c:pt idx="4">
                  <c:v>P5</c:v>
                </c:pt>
                <c:pt idx="5">
                  <c:v>P6</c:v>
                </c:pt>
                <c:pt idx="6">
                  <c:v>P7</c:v>
                </c:pt>
                <c:pt idx="7">
                  <c:v>P8</c:v>
                </c:pt>
                <c:pt idx="8">
                  <c:v>P9</c:v>
                </c:pt>
                <c:pt idx="9">
                  <c:v>P10</c:v>
                </c:pt>
                <c:pt idx="10">
                  <c:v>P11</c:v>
                </c:pt>
                <c:pt idx="11">
                  <c:v>P12</c:v>
                </c:pt>
                <c:pt idx="12">
                  <c:v>P13</c:v>
                </c:pt>
                <c:pt idx="13">
                  <c:v>P14</c:v>
                </c:pt>
                <c:pt idx="14">
                  <c:v>P15</c:v>
                </c:pt>
                <c:pt idx="15">
                  <c:v>P16</c:v>
                </c:pt>
                <c:pt idx="16">
                  <c:v>P17</c:v>
                </c:pt>
              </c:strCache>
            </c:strRef>
          </c:cat>
          <c:val>
            <c:numRef>
              <c:f>Sheet4!$E$4:$E$20</c:f>
              <c:numCache>
                <c:formatCode>0</c:formatCode>
                <c:ptCount val="17"/>
                <c:pt idx="0">
                  <c:v>14.857142857142938</c:v>
                </c:pt>
                <c:pt idx="1">
                  <c:v>28.333333333333176</c:v>
                </c:pt>
                <c:pt idx="2">
                  <c:v>39.846153846154095</c:v>
                </c:pt>
                <c:pt idx="3">
                  <c:v>16.75</c:v>
                </c:pt>
                <c:pt idx="4">
                  <c:v>11</c:v>
                </c:pt>
                <c:pt idx="5">
                  <c:v>26.333333333333176</c:v>
                </c:pt>
                <c:pt idx="6">
                  <c:v>47.333333333333336</c:v>
                </c:pt>
                <c:pt idx="7">
                  <c:v>28.444444444444443</c:v>
                </c:pt>
                <c:pt idx="8">
                  <c:v>25.5</c:v>
                </c:pt>
                <c:pt idx="9">
                  <c:v>19.600000000000001</c:v>
                </c:pt>
                <c:pt idx="10">
                  <c:v>13.666666666666716</c:v>
                </c:pt>
                <c:pt idx="11">
                  <c:v>15.8</c:v>
                </c:pt>
                <c:pt idx="12">
                  <c:v>15.4</c:v>
                </c:pt>
                <c:pt idx="13">
                  <c:v>20.545454545454547</c:v>
                </c:pt>
                <c:pt idx="14">
                  <c:v>45.8</c:v>
                </c:pt>
                <c:pt idx="15">
                  <c:v>178.8</c:v>
                </c:pt>
                <c:pt idx="16">
                  <c:v>21.333333333333176</c:v>
                </c:pt>
              </c:numCache>
            </c:numRef>
          </c:val>
        </c:ser>
        <c:ser>
          <c:idx val="1"/>
          <c:order val="1"/>
          <c:tx>
            <c:strRef>
              <c:f>Sheet4!$F$3</c:f>
              <c:strCache>
                <c:ptCount val="1"/>
                <c:pt idx="0">
                  <c:v>self-report</c:v>
                </c:pt>
              </c:strCache>
            </c:strRef>
          </c:tx>
          <c:invertIfNegative val="0"/>
          <c:cat>
            <c:strRef>
              <c:f>Sheet4!$B$4:$B$20</c:f>
              <c:strCache>
                <c:ptCount val="17"/>
                <c:pt idx="0">
                  <c:v>P1</c:v>
                </c:pt>
                <c:pt idx="1">
                  <c:v>P2</c:v>
                </c:pt>
                <c:pt idx="2">
                  <c:v>P3</c:v>
                </c:pt>
                <c:pt idx="3">
                  <c:v>P4</c:v>
                </c:pt>
                <c:pt idx="4">
                  <c:v>P5</c:v>
                </c:pt>
                <c:pt idx="5">
                  <c:v>P6</c:v>
                </c:pt>
                <c:pt idx="6">
                  <c:v>P7</c:v>
                </c:pt>
                <c:pt idx="7">
                  <c:v>P8</c:v>
                </c:pt>
                <c:pt idx="8">
                  <c:v>P9</c:v>
                </c:pt>
                <c:pt idx="9">
                  <c:v>P10</c:v>
                </c:pt>
                <c:pt idx="10">
                  <c:v>P11</c:v>
                </c:pt>
                <c:pt idx="11">
                  <c:v>P12</c:v>
                </c:pt>
                <c:pt idx="12">
                  <c:v>P13</c:v>
                </c:pt>
                <c:pt idx="13">
                  <c:v>P14</c:v>
                </c:pt>
                <c:pt idx="14">
                  <c:v>P15</c:v>
                </c:pt>
                <c:pt idx="15">
                  <c:v>P16</c:v>
                </c:pt>
                <c:pt idx="16">
                  <c:v>P17</c:v>
                </c:pt>
              </c:strCache>
            </c:strRef>
          </c:cat>
          <c:val>
            <c:numRef>
              <c:f>Sheet4!$F$4:$F$20</c:f>
              <c:numCache>
                <c:formatCode>General</c:formatCode>
                <c:ptCount val="17"/>
                <c:pt idx="0">
                  <c:v>3</c:v>
                </c:pt>
                <c:pt idx="1">
                  <c:v>4</c:v>
                </c:pt>
                <c:pt idx="2">
                  <c:v>10</c:v>
                </c:pt>
                <c:pt idx="3">
                  <c:v>6</c:v>
                </c:pt>
                <c:pt idx="4">
                  <c:v>5</c:v>
                </c:pt>
                <c:pt idx="5">
                  <c:v>4</c:v>
                </c:pt>
                <c:pt idx="6">
                  <c:v>15</c:v>
                </c:pt>
                <c:pt idx="7">
                  <c:v>11</c:v>
                </c:pt>
                <c:pt idx="8">
                  <c:v>15</c:v>
                </c:pt>
                <c:pt idx="9">
                  <c:v>10</c:v>
                </c:pt>
                <c:pt idx="10">
                  <c:v>4</c:v>
                </c:pt>
                <c:pt idx="11">
                  <c:v>3</c:v>
                </c:pt>
                <c:pt idx="12">
                  <c:v>2</c:v>
                </c:pt>
                <c:pt idx="13">
                  <c:v>4</c:v>
                </c:pt>
                <c:pt idx="14">
                  <c:v>20</c:v>
                </c:pt>
                <c:pt idx="15">
                  <c:v>30</c:v>
                </c:pt>
                <c:pt idx="16">
                  <c:v>5</c:v>
                </c:pt>
              </c:numCache>
            </c:numRef>
          </c:val>
        </c:ser>
        <c:dLbls>
          <c:showLegendKey val="0"/>
          <c:showVal val="0"/>
          <c:showCatName val="0"/>
          <c:showSerName val="0"/>
          <c:showPercent val="0"/>
          <c:showBubbleSize val="0"/>
        </c:dLbls>
        <c:gapWidth val="150"/>
        <c:axId val="127124224"/>
        <c:axId val="127126144"/>
      </c:barChart>
      <c:catAx>
        <c:axId val="127124224"/>
        <c:scaling>
          <c:orientation val="minMax"/>
        </c:scaling>
        <c:delete val="0"/>
        <c:axPos val="b"/>
        <c:title>
          <c:tx>
            <c:rich>
              <a:bodyPr/>
              <a:lstStyle/>
              <a:p>
                <a:pPr>
                  <a:defRPr sz="2400"/>
                </a:pPr>
                <a:r>
                  <a:rPr lang="en-US" sz="2400" dirty="0" smtClean="0">
                    <a:latin typeface="Arial" pitchFamily="34" charset="0"/>
                    <a:cs typeface="Arial" pitchFamily="34" charset="0"/>
                  </a:rPr>
                  <a:t>participants</a:t>
                </a:r>
                <a:endParaRPr lang="en-US" sz="2400" dirty="0">
                  <a:latin typeface="Arial" pitchFamily="34" charset="0"/>
                  <a:cs typeface="Arial" pitchFamily="34" charset="0"/>
                </a:endParaRPr>
              </a:p>
            </c:rich>
          </c:tx>
          <c:layout/>
          <c:overlay val="0"/>
        </c:title>
        <c:majorTickMark val="out"/>
        <c:minorTickMark val="none"/>
        <c:tickLblPos val="nextTo"/>
        <c:txPr>
          <a:bodyPr/>
          <a:lstStyle/>
          <a:p>
            <a:pPr>
              <a:defRPr sz="1800" baseline="0"/>
            </a:pPr>
            <a:endParaRPr lang="en-US"/>
          </a:p>
        </c:txPr>
        <c:crossAx val="127126144"/>
        <c:crosses val="autoZero"/>
        <c:auto val="1"/>
        <c:lblAlgn val="ctr"/>
        <c:lblOffset val="100"/>
        <c:noMultiLvlLbl val="0"/>
      </c:catAx>
      <c:valAx>
        <c:axId val="127126144"/>
        <c:scaling>
          <c:orientation val="minMax"/>
          <c:max val="180"/>
          <c:min val="0"/>
        </c:scaling>
        <c:delete val="0"/>
        <c:axPos val="l"/>
        <c:majorGridlines>
          <c:spPr>
            <a:ln>
              <a:solidFill>
                <a:schemeClr val="bg1">
                  <a:lumMod val="85000"/>
                </a:schemeClr>
              </a:solidFill>
            </a:ln>
          </c:spPr>
        </c:majorGridlines>
        <c:title>
          <c:tx>
            <c:rich>
              <a:bodyPr rot="-5400000" vert="horz"/>
              <a:lstStyle/>
              <a:p>
                <a:pPr>
                  <a:defRPr sz="2400"/>
                </a:pPr>
                <a:r>
                  <a:rPr lang="en-US" sz="2400" dirty="0" smtClean="0">
                    <a:solidFill>
                      <a:schemeClr val="tx1"/>
                    </a:solidFill>
                    <a:latin typeface="Arial" pitchFamily="34" charset="0"/>
                    <a:cs typeface="Arial" pitchFamily="34" charset="0"/>
                  </a:rPr>
                  <a:t>number of coughs</a:t>
                </a:r>
                <a:endParaRPr lang="en-US" sz="2400" dirty="0">
                  <a:solidFill>
                    <a:schemeClr val="tx1"/>
                  </a:solidFill>
                  <a:latin typeface="Arial" pitchFamily="34" charset="0"/>
                  <a:cs typeface="Arial" pitchFamily="34" charset="0"/>
                </a:endParaRPr>
              </a:p>
            </c:rich>
          </c:tx>
          <c:layout/>
          <c:overlay val="0"/>
        </c:title>
        <c:numFmt formatCode="0" sourceLinked="1"/>
        <c:majorTickMark val="out"/>
        <c:minorTickMark val="none"/>
        <c:tickLblPos val="nextTo"/>
        <c:txPr>
          <a:bodyPr/>
          <a:lstStyle/>
          <a:p>
            <a:pPr>
              <a:defRPr sz="2000" baseline="0"/>
            </a:pPr>
            <a:endParaRPr lang="en-US"/>
          </a:p>
        </c:txPr>
        <c:crossAx val="127124224"/>
        <c:crosses val="autoZero"/>
        <c:crossBetween val="between"/>
        <c:majorUnit val="40"/>
      </c:valAx>
    </c:plotArea>
    <c:legend>
      <c:legendPos val="r"/>
      <c:layout>
        <c:manualLayout>
          <c:xMode val="edge"/>
          <c:yMode val="edge"/>
          <c:x val="0.16109389167263191"/>
          <c:y val="0.34469547075846285"/>
          <c:w val="0.22555165831543783"/>
          <c:h val="0.11650845727617402"/>
        </c:manualLayout>
      </c:layout>
      <c:overlay val="0"/>
      <c:spPr>
        <a:ln>
          <a:solidFill>
            <a:schemeClr val="bg1">
              <a:lumMod val="75000"/>
            </a:schemeClr>
          </a:solidFill>
        </a:ln>
      </c:spPr>
      <c:txPr>
        <a:bodyPr/>
        <a:lstStyle/>
        <a:p>
          <a:pPr>
            <a:defRPr sz="2000" baseline="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invertIfNegative val="0"/>
          <c:cat>
            <c:strRef>
              <c:f>Sheet1!$G$2:$G$9</c:f>
              <c:strCache>
                <c:ptCount val="8"/>
                <c:pt idx="0">
                  <c:v>Dishwasher</c:v>
                </c:pt>
                <c:pt idx="1">
                  <c:v>Baths</c:v>
                </c:pt>
                <c:pt idx="2">
                  <c:v>Other Domestic</c:v>
                </c:pt>
                <c:pt idx="3">
                  <c:v>Leaks</c:v>
                </c:pt>
                <c:pt idx="4">
                  <c:v>Faucets</c:v>
                </c:pt>
                <c:pt idx="5">
                  <c:v>Showers</c:v>
                </c:pt>
                <c:pt idx="6">
                  <c:v>Clothes Washer</c:v>
                </c:pt>
                <c:pt idx="7">
                  <c:v>Toilets</c:v>
                </c:pt>
              </c:strCache>
            </c:strRef>
          </c:cat>
          <c:val>
            <c:numRef>
              <c:f>Sheet1!$H$2:$H$9</c:f>
              <c:numCache>
                <c:formatCode>0.0%</c:formatCode>
                <c:ptCount val="8"/>
                <c:pt idx="0">
                  <c:v>1.4000000000000005E-2</c:v>
                </c:pt>
                <c:pt idx="1">
                  <c:v>1.7000000000000022E-2</c:v>
                </c:pt>
                <c:pt idx="2">
                  <c:v>2.2000000000000016E-2</c:v>
                </c:pt>
                <c:pt idx="3">
                  <c:v>0.13700000000000001</c:v>
                </c:pt>
                <c:pt idx="4">
                  <c:v>0.15700000000000017</c:v>
                </c:pt>
                <c:pt idx="5">
                  <c:v>0.1680000000000002</c:v>
                </c:pt>
                <c:pt idx="6">
                  <c:v>0.21700000000000016</c:v>
                </c:pt>
                <c:pt idx="7">
                  <c:v>0.26700000000000002</c:v>
                </c:pt>
              </c:numCache>
            </c:numRef>
          </c:val>
        </c:ser>
        <c:dLbls>
          <c:showLegendKey val="0"/>
          <c:showVal val="0"/>
          <c:showCatName val="0"/>
          <c:showSerName val="0"/>
          <c:showPercent val="0"/>
          <c:showBubbleSize val="0"/>
        </c:dLbls>
        <c:gapWidth val="56"/>
        <c:overlap val="33"/>
        <c:axId val="126929152"/>
        <c:axId val="126947328"/>
      </c:barChart>
      <c:catAx>
        <c:axId val="126929152"/>
        <c:scaling>
          <c:orientation val="minMax"/>
        </c:scaling>
        <c:delete val="0"/>
        <c:axPos val="l"/>
        <c:numFmt formatCode="General" sourceLinked="1"/>
        <c:majorTickMark val="out"/>
        <c:minorTickMark val="none"/>
        <c:tickLblPos val="nextTo"/>
        <c:txPr>
          <a:bodyPr/>
          <a:lstStyle/>
          <a:p>
            <a:pPr>
              <a:defRPr sz="2400" b="1"/>
            </a:pPr>
            <a:endParaRPr lang="en-US"/>
          </a:p>
        </c:txPr>
        <c:crossAx val="126947328"/>
        <c:crosses val="autoZero"/>
        <c:auto val="1"/>
        <c:lblAlgn val="ctr"/>
        <c:lblOffset val="100"/>
        <c:noMultiLvlLbl val="0"/>
      </c:catAx>
      <c:valAx>
        <c:axId val="126947328"/>
        <c:scaling>
          <c:orientation val="minMax"/>
        </c:scaling>
        <c:delete val="0"/>
        <c:axPos val="b"/>
        <c:majorGridlines>
          <c:spPr>
            <a:ln>
              <a:solidFill>
                <a:schemeClr val="bg1">
                  <a:lumMod val="85000"/>
                </a:schemeClr>
              </a:solidFill>
            </a:ln>
          </c:spPr>
        </c:majorGridlines>
        <c:numFmt formatCode="0%" sourceLinked="0"/>
        <c:majorTickMark val="out"/>
        <c:minorTickMark val="none"/>
        <c:tickLblPos val="nextTo"/>
        <c:txPr>
          <a:bodyPr/>
          <a:lstStyle/>
          <a:p>
            <a:pPr>
              <a:defRPr sz="1600"/>
            </a:pPr>
            <a:endParaRPr lang="en-US"/>
          </a:p>
        </c:txPr>
        <c:crossAx val="12692915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Open Events</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invertIfNegative val="0"/>
          <c:dLbls>
            <c:dLbl>
              <c:idx val="10"/>
              <c:layout>
                <c:manualLayout>
                  <c:x val="1.5277668416447942E-2"/>
                  <c:y val="-2.4803149606299258E-3"/>
                </c:manualLayout>
              </c:layout>
              <c:showLegendKey val="0"/>
              <c:showVal val="1"/>
              <c:showCatName val="0"/>
              <c:showSerName val="0"/>
              <c:showPercent val="0"/>
              <c:showBubbleSize val="0"/>
            </c:dLbl>
            <c:dLbl>
              <c:idx val="11"/>
              <c:layout>
                <c:manualLayout>
                  <c:x val="3.1944444444444442E-2"/>
                  <c:y val="-8.0645161290322682E-3"/>
                </c:manualLayout>
              </c:layout>
              <c:showLegendKey val="0"/>
              <c:showVal val="1"/>
              <c:showCatName val="0"/>
              <c:showSerName val="0"/>
              <c:showPercent val="0"/>
              <c:showBubbleSize val="0"/>
            </c:dLbl>
            <c:numFmt formatCode="0.0%" sourceLinked="0"/>
            <c:txPr>
              <a:bodyPr rot="-2700000"/>
              <a:lstStyle/>
              <a:p>
                <a:pPr>
                  <a:defRPr sz="1600"/>
                </a:pPr>
                <a:endParaRPr lang="en-US"/>
              </a:p>
            </c:txPr>
            <c:showLegendKey val="0"/>
            <c:showVal val="0"/>
            <c:showCatName val="0"/>
            <c:showSerName val="0"/>
            <c:showPercent val="0"/>
            <c:showBubbleSize val="0"/>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Sheet2!$B$1:$B$12</c:f>
              <c:numCache>
                <c:formatCode>0.00%</c:formatCode>
                <c:ptCount val="12"/>
                <c:pt idx="0">
                  <c:v>1</c:v>
                </c:pt>
                <c:pt idx="1">
                  <c:v>0.96400000000000063</c:v>
                </c:pt>
                <c:pt idx="2">
                  <c:v>1</c:v>
                </c:pt>
                <c:pt idx="3">
                  <c:v>0.96200000000000063</c:v>
                </c:pt>
                <c:pt idx="4">
                  <c:v>1</c:v>
                </c:pt>
                <c:pt idx="5">
                  <c:v>1</c:v>
                </c:pt>
                <c:pt idx="6">
                  <c:v>1</c:v>
                </c:pt>
                <c:pt idx="7">
                  <c:v>1</c:v>
                </c:pt>
                <c:pt idx="8">
                  <c:v>0.97100000000000064</c:v>
                </c:pt>
                <c:pt idx="9">
                  <c:v>0.97100000000000064</c:v>
                </c:pt>
                <c:pt idx="10">
                  <c:v>0.98899999999999999</c:v>
                </c:pt>
                <c:pt idx="11">
                  <c:v>0.97900000000000065</c:v>
                </c:pt>
              </c:numCache>
            </c:numRef>
          </c:val>
        </c:ser>
        <c:ser>
          <c:idx val="1"/>
          <c:order val="1"/>
          <c:tx>
            <c:v>Close Events</c:v>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invertIfNegative val="0"/>
          <c:dLbls>
            <c:dLbl>
              <c:idx val="10"/>
              <c:layout>
                <c:manualLayout>
                  <c:x val="2.9166666666666771E-2"/>
                  <c:y val="-1.3440860215053788E-2"/>
                </c:manualLayout>
              </c:layout>
              <c:showLegendKey val="0"/>
              <c:showVal val="1"/>
              <c:showCatName val="0"/>
              <c:showSerName val="0"/>
              <c:showPercent val="0"/>
              <c:showBubbleSize val="0"/>
            </c:dLbl>
            <c:numFmt formatCode="0.0%" sourceLinked="0"/>
            <c:txPr>
              <a:bodyPr rot="-2700000"/>
              <a:lstStyle/>
              <a:p>
                <a:pPr>
                  <a:defRPr sz="1600"/>
                </a:pPr>
                <a:endParaRPr lang="en-US"/>
              </a:p>
            </c:txPr>
            <c:showLegendKey val="0"/>
            <c:showVal val="0"/>
            <c:showCatName val="0"/>
            <c:showSerName val="0"/>
            <c:showPercent val="0"/>
            <c:showBubbleSize val="0"/>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Sheet2!$C$1:$C$12</c:f>
              <c:numCache>
                <c:formatCode>0.00%</c:formatCode>
                <c:ptCount val="12"/>
                <c:pt idx="0">
                  <c:v>1</c:v>
                </c:pt>
                <c:pt idx="1">
                  <c:v>1</c:v>
                </c:pt>
                <c:pt idx="2">
                  <c:v>1</c:v>
                </c:pt>
                <c:pt idx="3">
                  <c:v>1</c:v>
                </c:pt>
                <c:pt idx="4">
                  <c:v>1</c:v>
                </c:pt>
                <c:pt idx="5">
                  <c:v>0.9</c:v>
                </c:pt>
                <c:pt idx="6">
                  <c:v>1</c:v>
                </c:pt>
                <c:pt idx="7">
                  <c:v>0.97100000000000064</c:v>
                </c:pt>
                <c:pt idx="8">
                  <c:v>0.97100000000000064</c:v>
                </c:pt>
                <c:pt idx="9">
                  <c:v>0.77100000000000202</c:v>
                </c:pt>
                <c:pt idx="10">
                  <c:v>0.96800000000000064</c:v>
                </c:pt>
              </c:numCache>
            </c:numRef>
          </c:val>
        </c:ser>
        <c:dLbls>
          <c:showLegendKey val="0"/>
          <c:showVal val="1"/>
          <c:showCatName val="0"/>
          <c:showSerName val="0"/>
          <c:showPercent val="0"/>
          <c:showBubbleSize val="0"/>
        </c:dLbls>
        <c:gapWidth val="74"/>
        <c:overlap val="-1"/>
        <c:axId val="127000576"/>
        <c:axId val="127002112"/>
      </c:barChart>
      <c:catAx>
        <c:axId val="127000576"/>
        <c:scaling>
          <c:orientation val="minMax"/>
        </c:scaling>
        <c:delete val="0"/>
        <c:axPos val="b"/>
        <c:majorTickMark val="out"/>
        <c:minorTickMark val="none"/>
        <c:tickLblPos val="nextTo"/>
        <c:txPr>
          <a:bodyPr rot="-1980000" vert="horz"/>
          <a:lstStyle/>
          <a:p>
            <a:pPr>
              <a:defRPr sz="1600" b="1"/>
            </a:pPr>
            <a:endParaRPr lang="en-US"/>
          </a:p>
        </c:txPr>
        <c:crossAx val="127002112"/>
        <c:crosses val="autoZero"/>
        <c:auto val="1"/>
        <c:lblAlgn val="ctr"/>
        <c:lblOffset val="100"/>
        <c:noMultiLvlLbl val="0"/>
      </c:catAx>
      <c:valAx>
        <c:axId val="127002112"/>
        <c:scaling>
          <c:orientation val="minMax"/>
          <c:max val="1"/>
          <c:min val="0"/>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800"/>
            </a:pPr>
            <a:endParaRPr lang="en-US"/>
          </a:p>
        </c:txPr>
        <c:crossAx val="127000576"/>
        <c:crosses val="autoZero"/>
        <c:crossBetween val="between"/>
        <c:majorUnit val="0.2"/>
      </c:valAx>
    </c:plotArea>
    <c:legend>
      <c:legendPos val="t"/>
      <c:layout/>
      <c:overlay val="0"/>
      <c:txPr>
        <a:bodyPr/>
        <a:lstStyle/>
        <a:p>
          <a:pPr>
            <a:defRPr sz="18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Open Events</c:v>
          </c:tx>
          <c:spPr>
            <a:ln w="57150"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marker>
            <c:spPr>
              <a:ln w="57150"/>
            </c:spPr>
          </c:marker>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Sheet2!$B$1:$B$12</c:f>
              <c:numCache>
                <c:formatCode>0.00%</c:formatCode>
                <c:ptCount val="12"/>
                <c:pt idx="0">
                  <c:v>1</c:v>
                </c:pt>
                <c:pt idx="1">
                  <c:v>0.96400000000000063</c:v>
                </c:pt>
                <c:pt idx="2">
                  <c:v>1</c:v>
                </c:pt>
                <c:pt idx="3">
                  <c:v>0.96200000000000063</c:v>
                </c:pt>
                <c:pt idx="4">
                  <c:v>1</c:v>
                </c:pt>
                <c:pt idx="5">
                  <c:v>1</c:v>
                </c:pt>
                <c:pt idx="6">
                  <c:v>1</c:v>
                </c:pt>
                <c:pt idx="7">
                  <c:v>1</c:v>
                </c:pt>
                <c:pt idx="8">
                  <c:v>0.97100000000000064</c:v>
                </c:pt>
                <c:pt idx="9">
                  <c:v>0.97100000000000064</c:v>
                </c:pt>
                <c:pt idx="10">
                  <c:v>0.98899999999999999</c:v>
                </c:pt>
                <c:pt idx="11">
                  <c:v>0.97900000000000065</c:v>
                </c:pt>
              </c:numCache>
            </c:numRef>
          </c:val>
          <c:smooth val="0"/>
        </c:ser>
        <c:ser>
          <c:idx val="1"/>
          <c:order val="1"/>
          <c:tx>
            <c:v>Close Events</c:v>
          </c:tx>
          <c:spPr>
            <a:ln w="57150"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marker>
            <c:spPr>
              <a:ln w="57150"/>
            </c:spPr>
          </c:marker>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Sheet2!$C$1:$C$12</c:f>
              <c:numCache>
                <c:formatCode>0.00%</c:formatCode>
                <c:ptCount val="12"/>
                <c:pt idx="0">
                  <c:v>1</c:v>
                </c:pt>
                <c:pt idx="1">
                  <c:v>1</c:v>
                </c:pt>
                <c:pt idx="2">
                  <c:v>1</c:v>
                </c:pt>
                <c:pt idx="3">
                  <c:v>1</c:v>
                </c:pt>
                <c:pt idx="4">
                  <c:v>1</c:v>
                </c:pt>
                <c:pt idx="5">
                  <c:v>0.9</c:v>
                </c:pt>
                <c:pt idx="6">
                  <c:v>1</c:v>
                </c:pt>
                <c:pt idx="7">
                  <c:v>0.97100000000000064</c:v>
                </c:pt>
                <c:pt idx="8">
                  <c:v>0.97100000000000064</c:v>
                </c:pt>
                <c:pt idx="9">
                  <c:v>0.77100000000000224</c:v>
                </c:pt>
                <c:pt idx="10">
                  <c:v>0.96800000000000064</c:v>
                </c:pt>
              </c:numCache>
            </c:numRef>
          </c:val>
          <c:smooth val="0"/>
        </c:ser>
        <c:dLbls>
          <c:showLegendKey val="0"/>
          <c:showVal val="1"/>
          <c:showCatName val="0"/>
          <c:showSerName val="0"/>
          <c:showPercent val="0"/>
          <c:showBubbleSize val="0"/>
        </c:dLbls>
        <c:marker val="1"/>
        <c:smooth val="0"/>
        <c:axId val="127054208"/>
        <c:axId val="127056128"/>
      </c:lineChart>
      <c:catAx>
        <c:axId val="127054208"/>
        <c:scaling>
          <c:orientation val="minMax"/>
        </c:scaling>
        <c:delete val="0"/>
        <c:axPos val="b"/>
        <c:majorTickMark val="out"/>
        <c:minorTickMark val="none"/>
        <c:tickLblPos val="nextTo"/>
        <c:txPr>
          <a:bodyPr rot="-1980000" vert="horz"/>
          <a:lstStyle/>
          <a:p>
            <a:pPr>
              <a:defRPr sz="2000" b="1"/>
            </a:pPr>
            <a:endParaRPr lang="en-US"/>
          </a:p>
        </c:txPr>
        <c:crossAx val="127056128"/>
        <c:crosses val="autoZero"/>
        <c:auto val="1"/>
        <c:lblAlgn val="ctr"/>
        <c:lblOffset val="100"/>
        <c:noMultiLvlLbl val="0"/>
      </c:catAx>
      <c:valAx>
        <c:axId val="127056128"/>
        <c:scaling>
          <c:orientation val="minMax"/>
          <c:max val="1"/>
          <c:min val="0.5"/>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800"/>
            </a:pPr>
            <a:endParaRPr lang="en-US"/>
          </a:p>
        </c:txPr>
        <c:crossAx val="127054208"/>
        <c:crosses val="autoZero"/>
        <c:crossBetween val="between"/>
        <c:majorUnit val="0.1"/>
      </c:valAx>
    </c:plotArea>
    <c:legend>
      <c:legendPos val="t"/>
      <c:layout/>
      <c:overlay val="0"/>
      <c:txPr>
        <a:bodyPr/>
        <a:lstStyle/>
        <a:p>
          <a:pPr>
            <a:defRPr sz="18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Open Events</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invertIfNegative val="0"/>
          <c:dLbls>
            <c:numFmt formatCode="0%" sourceLinked="0"/>
            <c:txPr>
              <a:bodyPr rot="-5400000" vert="horz"/>
              <a:lstStyle/>
              <a:p>
                <a:pPr>
                  <a:defRPr sz="1800">
                    <a:solidFill>
                      <a:schemeClr val="bg1"/>
                    </a:solidFill>
                  </a:defRPr>
                </a:pPr>
                <a:endParaRPr lang="en-US"/>
              </a:p>
            </c:txPr>
            <c:dLblPos val="inEnd"/>
            <c:showLegendKey val="0"/>
            <c:showVal val="1"/>
            <c:showCatName val="0"/>
            <c:showSerName val="0"/>
            <c:showPercent val="0"/>
            <c:showBubbleSize val="0"/>
            <c:showLeaderLines val="0"/>
          </c:dLbls>
          <c:cat>
            <c:strRef>
              <c:f>Sheet3!$A$3:$A$8</c:f>
              <c:strCache>
                <c:ptCount val="6"/>
                <c:pt idx="0">
                  <c:v>Sinks</c:v>
                </c:pt>
                <c:pt idx="1">
                  <c:v>Toilets</c:v>
                </c:pt>
                <c:pt idx="2">
                  <c:v>Showers</c:v>
                </c:pt>
                <c:pt idx="3">
                  <c:v>Bathtubs</c:v>
                </c:pt>
                <c:pt idx="4">
                  <c:v>Clothes Washer</c:v>
                </c:pt>
                <c:pt idx="5">
                  <c:v>Dishwasher</c:v>
                </c:pt>
              </c:strCache>
            </c:strRef>
          </c:cat>
          <c:val>
            <c:numRef>
              <c:f>Sheet3!$B$3:$B$8</c:f>
              <c:numCache>
                <c:formatCode>0.00%</c:formatCode>
                <c:ptCount val="6"/>
                <c:pt idx="0">
                  <c:v>0.98099999999999998</c:v>
                </c:pt>
                <c:pt idx="1">
                  <c:v>0.98699999999999999</c:v>
                </c:pt>
                <c:pt idx="2">
                  <c:v>0.95500000000000063</c:v>
                </c:pt>
                <c:pt idx="3">
                  <c:v>1</c:v>
                </c:pt>
                <c:pt idx="4">
                  <c:v>1</c:v>
                </c:pt>
                <c:pt idx="5">
                  <c:v>1</c:v>
                </c:pt>
              </c:numCache>
            </c:numRef>
          </c:val>
        </c:ser>
        <c:ser>
          <c:idx val="1"/>
          <c:order val="1"/>
          <c:tx>
            <c:v>Close Events</c:v>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invertIfNegative val="0"/>
          <c:dLbls>
            <c:numFmt formatCode="0%" sourceLinked="0"/>
            <c:txPr>
              <a:bodyPr rot="-5400000" vert="horz"/>
              <a:lstStyle/>
              <a:p>
                <a:pPr>
                  <a:defRPr sz="1800">
                    <a:solidFill>
                      <a:schemeClr val="bg1"/>
                    </a:solidFill>
                  </a:defRPr>
                </a:pPr>
                <a:endParaRPr lang="en-US"/>
              </a:p>
            </c:txPr>
            <c:dLblPos val="inEnd"/>
            <c:showLegendKey val="0"/>
            <c:showVal val="1"/>
            <c:showCatName val="0"/>
            <c:showSerName val="0"/>
            <c:showPercent val="0"/>
            <c:showBubbleSize val="0"/>
            <c:showLeaderLines val="0"/>
          </c:dLbls>
          <c:cat>
            <c:strRef>
              <c:f>Sheet3!$A$3:$A$8</c:f>
              <c:strCache>
                <c:ptCount val="6"/>
                <c:pt idx="0">
                  <c:v>Sinks</c:v>
                </c:pt>
                <c:pt idx="1">
                  <c:v>Toilets</c:v>
                </c:pt>
                <c:pt idx="2">
                  <c:v>Showers</c:v>
                </c:pt>
                <c:pt idx="3">
                  <c:v>Bathtubs</c:v>
                </c:pt>
                <c:pt idx="4">
                  <c:v>Clothes Washer</c:v>
                </c:pt>
                <c:pt idx="5">
                  <c:v>Dishwasher</c:v>
                </c:pt>
              </c:strCache>
            </c:strRef>
          </c:cat>
          <c:val>
            <c:numRef>
              <c:f>Sheet3!$C$3:$C$7</c:f>
              <c:numCache>
                <c:formatCode>0.00%</c:formatCode>
                <c:ptCount val="5"/>
                <c:pt idx="0">
                  <c:v>0.95100000000000062</c:v>
                </c:pt>
                <c:pt idx="1">
                  <c:v>0.97500000000000064</c:v>
                </c:pt>
                <c:pt idx="2">
                  <c:v>0.89400000000000002</c:v>
                </c:pt>
                <c:pt idx="3">
                  <c:v>1</c:v>
                </c:pt>
                <c:pt idx="4">
                  <c:v>1</c:v>
                </c:pt>
              </c:numCache>
            </c:numRef>
          </c:val>
        </c:ser>
        <c:dLbls>
          <c:showLegendKey val="0"/>
          <c:showVal val="1"/>
          <c:showCatName val="0"/>
          <c:showSerName val="0"/>
          <c:showPercent val="0"/>
          <c:showBubbleSize val="0"/>
        </c:dLbls>
        <c:gapWidth val="74"/>
        <c:overlap val="-1"/>
        <c:axId val="127548416"/>
        <c:axId val="127587072"/>
      </c:barChart>
      <c:catAx>
        <c:axId val="127548416"/>
        <c:scaling>
          <c:orientation val="minMax"/>
        </c:scaling>
        <c:delete val="0"/>
        <c:axPos val="b"/>
        <c:numFmt formatCode="General" sourceLinked="1"/>
        <c:majorTickMark val="out"/>
        <c:minorTickMark val="none"/>
        <c:tickLblPos val="nextTo"/>
        <c:txPr>
          <a:bodyPr rot="0" vert="horz"/>
          <a:lstStyle/>
          <a:p>
            <a:pPr>
              <a:defRPr sz="1800" b="1"/>
            </a:pPr>
            <a:endParaRPr lang="en-US"/>
          </a:p>
        </c:txPr>
        <c:crossAx val="127587072"/>
        <c:crosses val="autoZero"/>
        <c:auto val="1"/>
        <c:lblAlgn val="ctr"/>
        <c:lblOffset val="100"/>
        <c:noMultiLvlLbl val="0"/>
      </c:catAx>
      <c:valAx>
        <c:axId val="127587072"/>
        <c:scaling>
          <c:orientation val="minMax"/>
          <c:max val="1"/>
          <c:min val="0"/>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800" b="1"/>
            </a:pPr>
            <a:endParaRPr lang="en-US"/>
          </a:p>
        </c:txPr>
        <c:crossAx val="127548416"/>
        <c:crosses val="autoZero"/>
        <c:crossBetween val="between"/>
        <c:majorUnit val="0.2"/>
      </c:valAx>
    </c:plotArea>
    <c:legend>
      <c:legendPos val="t"/>
      <c:layout/>
      <c:overlay val="0"/>
      <c:txPr>
        <a:bodyPr/>
        <a:lstStyle/>
        <a:p>
          <a:pPr>
            <a:defRPr sz="20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186F43-D035-4F7E-9DEE-C47A8F2932AD}" type="datetimeFigureOut">
              <a:rPr lang="en-US" smtClean="0"/>
              <a:pPr/>
              <a:t>11/18/2010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0448B0-57E8-4D25-B756-AB4E54E8931F}" type="slidenum">
              <a:rPr lang="en-US" smtClean="0"/>
              <a:pPr/>
              <a:t>‹#›</a:t>
            </a:fld>
            <a:endParaRPr lang="en-US"/>
          </a:p>
        </p:txBody>
      </p:sp>
    </p:spTree>
    <p:extLst>
      <p:ext uri="{BB962C8B-B14F-4D97-AF65-F5344CB8AC3E}">
        <p14:creationId xmlns:p14="http://schemas.microsoft.com/office/powerpoint/2010/main" val="1325756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hairport.files.wordpress.com/2008/11/z_finish_mirror.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hairport.files.wordpress.com/2008/11/z_finish_mirror.jpg" TargetMode="External"/><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dajournal.org/article/S0002-8223(02)90316-0/abstract"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www.ncbi.nlm.nih.gov/pubmed/10490791?ordinalpos=6&amp;itool=EntrezSystem2.PEntrez.Pubmed.Pubmed_ResultsPanel.Pubmed_DefaultReportPanel.Pubmed_RVDocSum" TargetMode="External"/><Relationship Id="rId4" Type="http://schemas.openxmlformats.org/officeDocument/2006/relationships/hyperlink" Target="http://content.nejm.org/cgi/content/abstract/327/27/1893"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hairport.files.wordpress.com/2008/11/z_finish_mirror.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marriott.com/news/detail.mi?marrArticle=163832"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en.wikipedia.org/wiki/Ancient_Greek"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greenbiz.com/print/35667"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8" Type="http://schemas.openxmlformats.org/officeDocument/2006/relationships/hyperlink" Target="http://en.wikipedia.org/wiki/Pascal_(unit)" TargetMode="External"/><Relationship Id="rId3" Type="http://schemas.openxmlformats.org/officeDocument/2006/relationships/hyperlink" Target="http://en.wikipedia.org/wiki/Pressure" TargetMode="External"/><Relationship Id="rId7" Type="http://schemas.openxmlformats.org/officeDocument/2006/relationships/hyperlink" Target="http://en.wikipedia.org/wiki/Square_inch" TargetMode="External"/><Relationship Id="rId2" Type="http://schemas.openxmlformats.org/officeDocument/2006/relationships/slide" Target="../slides/slide125.xml"/><Relationship Id="rId1" Type="http://schemas.openxmlformats.org/officeDocument/2006/relationships/notesMaster" Target="../notesMasters/notesMaster1.xml"/><Relationship Id="rId6" Type="http://schemas.openxmlformats.org/officeDocument/2006/relationships/hyperlink" Target="http://en.wikipedia.org/wiki/Pound-force" TargetMode="External"/><Relationship Id="rId5" Type="http://schemas.openxmlformats.org/officeDocument/2006/relationships/hyperlink" Target="http://en.wikipedia.org/wiki/Avoirdupois" TargetMode="External"/><Relationship Id="rId10" Type="http://schemas.openxmlformats.org/officeDocument/2006/relationships/hyperlink" Target="http://en.wikipedia.org/wiki/SI" TargetMode="External"/><Relationship Id="rId4" Type="http://schemas.openxmlformats.org/officeDocument/2006/relationships/hyperlink" Target="http://en.wikipedia.org/wiki/Stress_(physics)" TargetMode="External"/><Relationship Id="rId9" Type="http://schemas.openxmlformats.org/officeDocument/2006/relationships/hyperlink" Target="http://en.wikipedia.org/wiki/Pascal_(pressure)"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modified</a:t>
            </a:r>
            <a:r>
              <a:rPr lang="en-US" baseline="0" dirty="0" smtClean="0"/>
              <a:t> from: </a:t>
            </a:r>
            <a:r>
              <a:rPr lang="en-US" dirty="0" smtClean="0">
                <a:hlinkClick r:id="rId3"/>
              </a:rPr>
              <a:t>http://hairport.files.wordpress.com/2008/11/z_finish_mirror.jpg</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Sensing system need not be on phone; can also be communicated via the cloud.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System used </a:t>
            </a:r>
            <a:r>
              <a:rPr lang="en-US" sz="1200" b="0" kern="1200" baseline="0" dirty="0" smtClean="0">
                <a:solidFill>
                  <a:schemeClr val="tx1"/>
                </a:solidFill>
                <a:latin typeface="+mn-lt"/>
                <a:ea typeface="+mn-ea"/>
                <a:cs typeface="+mn-cs"/>
              </a:rPr>
              <a:t>optical, ion selective electrical pH, and conductivity sensors in order to sense and classify liquid in a cup in a practical way.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Feedback system can still be phone.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Drinks make up a surprisingly large portion of daily caloric intake with some research suggesting that 21% of a person’s daily caloric intake comes from beverages (458 calories) [5]. These tend to be ‘optional’ calories, not consumed exclusively to satiate hunger, and thus potentially easier to eliminate or replace with healthier alternatives </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Automatic Classification of Daily Fluid Intake</a:t>
            </a:r>
            <a:r>
              <a:rPr lang="en-US" sz="1200" b="0" i="0" kern="1200" baseline="0" dirty="0" smtClean="0">
                <a:solidFill>
                  <a:schemeClr val="tx1"/>
                </a:solidFill>
                <a:latin typeface="+mn-lt"/>
                <a:ea typeface="+mn-ea"/>
                <a:cs typeface="+mn-cs"/>
              </a:rPr>
              <a:t> by </a:t>
            </a:r>
            <a:r>
              <a:rPr lang="en-US" sz="1200" b="0" i="0" kern="1200" dirty="0" smtClean="0">
                <a:solidFill>
                  <a:schemeClr val="tx1"/>
                </a:solidFill>
                <a:latin typeface="+mn-lt"/>
                <a:ea typeface="+mn-ea"/>
                <a:cs typeface="+mn-cs"/>
              </a:rPr>
              <a:t>Jonathan Lester, </a:t>
            </a:r>
            <a:r>
              <a:rPr lang="en-US" sz="1200" b="0" i="0" kern="1200" dirty="0" err="1" smtClean="0">
                <a:solidFill>
                  <a:schemeClr val="tx1"/>
                </a:solidFill>
                <a:latin typeface="+mn-lt"/>
                <a:ea typeface="+mn-ea"/>
                <a:cs typeface="+mn-cs"/>
              </a:rPr>
              <a:t>Desney</a:t>
            </a:r>
            <a:r>
              <a:rPr lang="en-US" sz="1200" b="0" i="0" kern="1200" dirty="0" smtClean="0">
                <a:solidFill>
                  <a:schemeClr val="tx1"/>
                </a:solidFill>
                <a:latin typeface="+mn-lt"/>
                <a:ea typeface="+mn-ea"/>
                <a:cs typeface="+mn-cs"/>
              </a:rPr>
              <a:t> Tan, Shwetak Patel, and A.J. Brush</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22 March 2010; IEEE Pervasive Health 2010 Proceedings</a:t>
            </a:r>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a:t>
            </a:r>
            <a:r>
              <a:rPr lang="en-US" smtClean="0"/>
              <a:t>modified</a:t>
            </a:r>
            <a:r>
              <a:rPr lang="en-US" baseline="0" smtClean="0"/>
              <a:t> from: </a:t>
            </a:r>
            <a:r>
              <a:rPr lang="en-US" smtClean="0">
                <a:hlinkClick r:id="rId3"/>
              </a:rPr>
              <a:t>http://hairport.files.wordpress.com/2008/11/z_finish_mirror.jpg</a:t>
            </a:r>
            <a:endParaRPr lang="en-US"/>
          </a:p>
        </p:txBody>
      </p:sp>
      <p:sp>
        <p:nvSpPr>
          <p:cNvPr id="4" name="Slide Number Placeholder 3"/>
          <p:cNvSpPr>
            <a:spLocks noGrp="1"/>
          </p:cNvSpPr>
          <p:nvPr>
            <p:ph type="sldNum" sz="quarter" idx="10"/>
          </p:nvPr>
        </p:nvSpPr>
        <p:spPr/>
        <p:txBody>
          <a:bodyPr/>
          <a:lstStyle/>
          <a:p>
            <a:fld id="{5B0448B0-57E8-4D25-B756-AB4E54E8931F}" type="slidenum">
              <a:rPr lang="en-US" smtClean="0"/>
              <a:pPr/>
              <a:t>152</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158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Coughing is the most frequently cited symptom when</a:t>
            </a:r>
            <a:r>
              <a:rPr lang="en-US" sz="1200" baseline="0" dirty="0" smtClean="0"/>
              <a:t> people seek medical advice in the united states…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Coughing is the most frequently cited symptom when</a:t>
            </a:r>
            <a:r>
              <a:rPr lang="en-US" sz="1200" baseline="0" dirty="0" smtClean="0"/>
              <a:t> people seek medical advice in the united states…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our lab, we’ve been exploring the use of commodity</a:t>
            </a:r>
            <a:r>
              <a:rPr lang="en-US" baseline="0" dirty="0" smtClean="0"/>
              <a:t> mobile phones to automatically detect and classify when a person coughs.</a:t>
            </a:r>
            <a:endParaRPr lang="en-US" dirty="0" smtClean="0"/>
          </a:p>
          <a:p>
            <a:endParaRPr lang="en-US" dirty="0" smtClean="0"/>
          </a:p>
          <a:p>
            <a:r>
              <a:rPr lang="en-US" dirty="0" smtClean="0"/>
              <a:t>Sensing system doesn’t have to be complicated; it’s the software</a:t>
            </a:r>
            <a:r>
              <a:rPr lang="en-US" baseline="0" dirty="0" smtClean="0"/>
              <a:t> algorithms that are smart.</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Ratio of about 4 to 1 annotation hours to recording hours</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participants were informed to monitor….</a:t>
            </a:r>
            <a:endParaRPr lang="en-US" dirty="0"/>
          </a:p>
        </p:txBody>
      </p:sp>
      <p:sp>
        <p:nvSpPr>
          <p:cNvPr id="4" name="Slide Number Placeholder 3"/>
          <p:cNvSpPr>
            <a:spLocks noGrp="1"/>
          </p:cNvSpPr>
          <p:nvPr>
            <p:ph type="sldNum" sz="quarter" idx="10"/>
          </p:nvPr>
        </p:nvSpPr>
        <p:spPr/>
        <p:txBody>
          <a:bodyPr/>
          <a:lstStyle/>
          <a:p>
            <a:fld id="{8263CEE0-9100-436F-81F5-82CF9806437E}"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001649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similar findings for people estimating their caloric intake and the amount of exercise they get per week.</a:t>
            </a:r>
          </a:p>
          <a:p>
            <a:endParaRPr lang="en-US" baseline="0" dirty="0" smtClean="0"/>
          </a:p>
          <a:p>
            <a:r>
              <a:rPr lang="en-US" baseline="0" dirty="0" smtClean="0"/>
              <a:t>If you can’t measure it, you can’t change it.</a:t>
            </a:r>
          </a:p>
          <a:p>
            <a:endParaRPr lang="en-US" baseline="0" dirty="0" smtClean="0"/>
          </a:p>
          <a:p>
            <a:endParaRPr lang="en-US" sz="1200" dirty="0" smtClean="0">
              <a:hlinkClick r:id="rId3"/>
            </a:endParaRPr>
          </a:p>
          <a:p>
            <a:r>
              <a:rPr lang="en-US" sz="1200" dirty="0" smtClean="0">
                <a:hlinkClick r:id="rId3"/>
              </a:rPr>
              <a:t>http://www.adajournal.org/article/S0002-8223(02)90316-0/abstract</a:t>
            </a:r>
            <a:endParaRPr lang="en-US" sz="1200" b="1" i="0" kern="1200" dirty="0" smtClean="0">
              <a:solidFill>
                <a:schemeClr val="tx1"/>
              </a:solidFill>
              <a:latin typeface="+mn-lt"/>
              <a:ea typeface="+mn-ea"/>
              <a:cs typeface="+mn-cs"/>
            </a:endParaRPr>
          </a:p>
          <a:p>
            <a:r>
              <a:rPr lang="en-US" sz="1200" dirty="0" smtClean="0">
                <a:hlinkClick r:id="rId4"/>
              </a:rPr>
              <a:t>http://content.nejm.org/cgi/content/abstract/327/27/1893</a:t>
            </a:r>
            <a:endParaRPr lang="en-US" sz="1200" dirty="0" smtClean="0"/>
          </a:p>
          <a:p>
            <a:r>
              <a:rPr lang="en-US" dirty="0" smtClean="0">
                <a:hlinkClick r:id="rId5"/>
              </a:rPr>
              <a:t>http://www.ncbi.nlm.nih.gov/pubmed/10490791?ordinalpos=6&amp;itool=EntrezSystem2.PEntrez.Pubmed.Pubmed_ResultsPanel.Pubmed_DefaultReportPanel.Pubmed_RVDocSum</a:t>
            </a:r>
            <a:endParaRPr lang="en-US" sz="1800" b="0" i="0" kern="1200" dirty="0" smtClean="0">
              <a:solidFill>
                <a:schemeClr val="tx1"/>
              </a:solidFill>
              <a:latin typeface="+mn-lt"/>
              <a:ea typeface="+mn-ea"/>
              <a:cs typeface="+mn-cs"/>
            </a:endParaRPr>
          </a:p>
          <a:p>
            <a:r>
              <a:rPr lang="en-US" sz="1200" dirty="0" smtClean="0"/>
              <a:t/>
            </a:r>
            <a:br>
              <a:rPr lang="en-US" sz="1200" dirty="0" smtClean="0"/>
            </a:br>
            <a:endParaRPr lang="en-US" sz="1200"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263CEE0-9100-436F-81F5-82CF9806437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001649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35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goal of eco-feedback is</a:t>
            </a:r>
            <a:r>
              <a:rPr lang="en-US" baseline="0" dirty="0" smtClean="0"/>
              <a:t> to provide feedback about individual or group behavior in order reduce environmental impact.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DEC1407-E653-48D7-9E15-97A268969B19}" type="slidenum">
              <a:rPr lang="en-US" smtClean="0"/>
              <a:pPr/>
              <a:t>36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let’s look at eco-feedback in a historical context.</a:t>
            </a:r>
          </a:p>
          <a:p>
            <a:endParaRPr lang="en-US" dirty="0" smtClean="0"/>
          </a:p>
          <a:p>
            <a:r>
              <a:rPr lang="en-US" dirty="0" err="1" smtClean="0"/>
              <a:t>Hci</a:t>
            </a:r>
            <a:r>
              <a:rPr lang="en-US" dirty="0" smtClean="0"/>
              <a:t>/</a:t>
            </a:r>
            <a:r>
              <a:rPr lang="en-US" dirty="0" err="1" smtClean="0"/>
              <a:t>ubicomp</a:t>
            </a:r>
            <a:r>
              <a:rPr lang="en-US" dirty="0" smtClean="0"/>
              <a:t> community has really been looking at this for last 7 years. Many</a:t>
            </a:r>
            <a:r>
              <a:rPr lang="en-US" baseline="0" dirty="0" smtClean="0"/>
              <a:t> attribute their work to BJ </a:t>
            </a:r>
            <a:r>
              <a:rPr lang="en-US" baseline="0" dirty="0" err="1" smtClean="0"/>
              <a:t>Fogg’s</a:t>
            </a:r>
            <a:r>
              <a:rPr lang="en-US" baseline="0" dirty="0" smtClean="0"/>
              <a:t> persuasive tech 2003.</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modified</a:t>
            </a:r>
            <a:r>
              <a:rPr lang="en-US" baseline="0" dirty="0" smtClean="0"/>
              <a:t> from: </a:t>
            </a:r>
            <a:r>
              <a:rPr lang="en-US" dirty="0" smtClean="0">
                <a:hlinkClick r:id="rId3"/>
              </a:rPr>
              <a:t>http://hairport.files.wordpress.com/2008/11/z_finish_mirror.jpg</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1976 </a:t>
            </a:r>
            <a:r>
              <a:rPr lang="en-US" sz="1200" kern="1200" dirty="0" err="1" smtClean="0">
                <a:solidFill>
                  <a:schemeClr val="tx1"/>
                </a:solidFill>
                <a:latin typeface="+mn-lt"/>
                <a:ea typeface="+mn-ea"/>
                <a:cs typeface="+mn-cs"/>
              </a:rPr>
              <a:t>Kohlenberg</a:t>
            </a:r>
            <a:r>
              <a:rPr lang="en-US" sz="1200" kern="1200" dirty="0" smtClean="0">
                <a:solidFill>
                  <a:schemeClr val="tx1"/>
                </a:solidFill>
                <a:latin typeface="+mn-lt"/>
                <a:ea typeface="+mn-ea"/>
                <a:cs typeface="+mn-cs"/>
              </a:rPr>
              <a:t> et al. found that a light bulb, which illuminated when households were within 90% of their peak energy levels, changed energy usage behaviors [33].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Around</a:t>
            </a:r>
            <a:r>
              <a:rPr lang="en-US" sz="1200" kern="1200" baseline="0" dirty="0" smtClean="0">
                <a:solidFill>
                  <a:schemeClr val="tx1"/>
                </a:solidFill>
                <a:latin typeface="+mn-lt"/>
                <a:ea typeface="+mn-ea"/>
                <a:cs typeface="+mn-cs"/>
              </a:rPr>
              <a:t> that </a:t>
            </a:r>
            <a:r>
              <a:rPr lang="en-US" sz="1200" kern="1200" dirty="0" smtClean="0">
                <a:solidFill>
                  <a:schemeClr val="tx1"/>
                </a:solidFill>
                <a:latin typeface="+mn-lt"/>
                <a:ea typeface="+mn-ea"/>
                <a:cs typeface="+mn-cs"/>
              </a:rPr>
              <a:t>time, in the late 1960s and early 70s, environmental psychology was an emerging discipline that had grown out of the realization that environmental conservation was a twofold problem: partly technical and partly human. </a:t>
            </a:r>
            <a:endParaRPr lang="en-US" dirty="0" smtClean="0"/>
          </a:p>
          <a:p>
            <a:endParaRPr lang="en-US" dirty="0" smtClean="0"/>
          </a:p>
          <a:p>
            <a:r>
              <a:rPr lang="en-US" dirty="0" smtClean="0"/>
              <a:t>Since this first study 40 years ago, environmental psychology has actively explored models of </a:t>
            </a:r>
            <a:r>
              <a:rPr lang="en-US" dirty="0" err="1" smtClean="0"/>
              <a:t>proenvironmental</a:t>
            </a:r>
            <a:r>
              <a:rPr lang="en-US" dirty="0" smtClean="0"/>
              <a:t> behavior, techniques to motivate behavior</a:t>
            </a:r>
            <a:r>
              <a:rPr lang="en-US" baseline="0" dirty="0" smtClean="0"/>
              <a:t> change, and studies of eco-feedback technology.</a:t>
            </a:r>
          </a:p>
          <a:p>
            <a:endParaRPr lang="en-US" baseline="0" dirty="0" smtClean="0"/>
          </a:p>
          <a:p>
            <a:r>
              <a:rPr lang="en-US" baseline="0" dirty="0" smtClean="0"/>
              <a:t>In comparison, HCI has only recently begun looking at eco-feedback; although some of the design elements are similar, even to the early work, the </a:t>
            </a:r>
            <a:r>
              <a:rPr lang="en-US" baseline="0" dirty="0" err="1" smtClean="0"/>
              <a:t>hci</a:t>
            </a:r>
            <a:r>
              <a:rPr lang="en-US" baseline="0" dirty="0" smtClean="0"/>
              <a:t> eco-feedback technologies are often evaluated not on their ability to change environmentally impactful behavior but rather on their aesthetic and overall understandability.</a:t>
            </a:r>
            <a:endParaRPr lang="en-US" dirty="0" smtClean="0"/>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38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Moreover, the next generation of resource measurement systems (often referred to as “smart meters”) will soon provide real-time (or near real-time) data on electricity, gas, and water usage in homes and businesses.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will produce tremendous amounts of data that can be analyzed and fed back to the user, creating even more</a:t>
            </a:r>
          </a:p>
          <a:p>
            <a:r>
              <a:rPr lang="en-US" sz="1200" kern="1200" baseline="0" dirty="0" smtClean="0">
                <a:solidFill>
                  <a:schemeClr val="tx1"/>
                </a:solidFill>
                <a:latin typeface="+mn-lt"/>
                <a:ea typeface="+mn-ea"/>
                <a:cs typeface="+mn-cs"/>
              </a:rPr>
              <a:t>opportunities for eco-feedback technology research</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&lt;exit transition&gt; so there’s a lot of technological momentum and interest in eco-feedback research within </a:t>
            </a:r>
            <a:r>
              <a:rPr lang="en-US" sz="1200" kern="1200" baseline="0" dirty="0" err="1" smtClean="0">
                <a:solidFill>
                  <a:schemeClr val="tx1"/>
                </a:solidFill>
                <a:latin typeface="+mn-lt"/>
                <a:ea typeface="+mn-ea"/>
                <a:cs typeface="+mn-cs"/>
              </a:rPr>
              <a:t>hci</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ubicomp</a:t>
            </a:r>
            <a:r>
              <a:rPr lang="en-US" sz="1200" kern="1200" baseline="0" dirty="0" smtClean="0">
                <a:solidFill>
                  <a:schemeClr val="tx1"/>
                </a:solidFill>
                <a:latin typeface="+mn-lt"/>
                <a:ea typeface="+mn-ea"/>
                <a:cs typeface="+mn-cs"/>
              </a:rPr>
              <a:t> but let’s step back for a moment and see eco-feedback in its historical context</a:t>
            </a:r>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39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begin let’s look at…</a:t>
            </a:r>
          </a:p>
          <a:p>
            <a:endParaRPr lang="en-US" dirty="0" smtClean="0"/>
          </a:p>
          <a:p>
            <a:r>
              <a:rPr lang="en-US" dirty="0" smtClean="0"/>
              <a:t>Gustafsson_ThePowerAwareCord_EnergyAwarenessThroughAmbientInformationDisplay_CHI2005.pdf</a:t>
            </a:r>
            <a:endParaRPr lang="en-US" dirty="0"/>
          </a:p>
        </p:txBody>
      </p:sp>
      <p:sp>
        <p:nvSpPr>
          <p:cNvPr id="4" name="Slide Number Placeholder 3"/>
          <p:cNvSpPr>
            <a:spLocks noGrp="1"/>
          </p:cNvSpPr>
          <p:nvPr>
            <p:ph type="sldNum" sz="quarter" idx="10"/>
          </p:nvPr>
        </p:nvSpPr>
        <p:spPr/>
        <p:txBody>
          <a:bodyPr/>
          <a:lstStyle/>
          <a:p>
            <a:fld id="{6DEC1407-E653-48D7-9E15-97A268969B19}" type="slidenum">
              <a:rPr lang="en-US" smtClean="0"/>
              <a:pPr/>
              <a:t>40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&lt;exit transition&gt; designs such as this one would not have been possible w/out new types of sensing which are only getting</a:t>
            </a:r>
            <a:r>
              <a:rPr lang="en-US" baseline="0" dirty="0" smtClean="0"/>
              <a:t> cheaper</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41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42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43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One of the best-established findings in psychology is the positive effect that information feedback can have on performance (Becker, 1978). </a:t>
            </a:r>
            <a:r>
              <a:rPr lang="en-US" sz="12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low-level feedback</a:t>
            </a:r>
            <a:r>
              <a:rPr lang="en-US" sz="1200" kern="1200" dirty="0" smtClean="0">
                <a:solidFill>
                  <a:schemeClr val="tx1"/>
                </a:solidFill>
                <a:latin typeface="+mn-lt"/>
                <a:ea typeface="+mn-ea"/>
                <a:cs typeface="+mn-cs"/>
              </a:rPr>
              <a:t> can provide explicit detail about how to change or improve specific behavior,</a:t>
            </a:r>
            <a:r>
              <a:rPr lang="en-US" sz="1200" kern="1200" baseline="0" dirty="0" smtClean="0">
                <a:solidFill>
                  <a:schemeClr val="tx1"/>
                </a:solidFill>
                <a:latin typeface="+mn-lt"/>
                <a:ea typeface="+mn-ea"/>
                <a:cs typeface="+mn-cs"/>
              </a:rPr>
              <a:t> e.g., which answers I got wrong on a test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high-level feedback</a:t>
            </a:r>
            <a:r>
              <a:rPr lang="en-US" sz="1200" kern="1200" dirty="0" smtClean="0">
                <a:solidFill>
                  <a:schemeClr val="tx1"/>
                </a:solidFill>
                <a:latin typeface="+mn-lt"/>
                <a:ea typeface="+mn-ea"/>
                <a:cs typeface="+mn-cs"/>
              </a:rPr>
              <a:t> can help improve performance by motivating a person to try harder or persist longer at a task,</a:t>
            </a:r>
            <a:r>
              <a:rPr lang="en-US" sz="1200" kern="1200" baseline="0" dirty="0" smtClean="0">
                <a:solidFill>
                  <a:schemeClr val="tx1"/>
                </a:solidFill>
                <a:latin typeface="+mn-lt"/>
                <a:ea typeface="+mn-ea"/>
                <a:cs typeface="+mn-cs"/>
              </a:rPr>
              <a:t> e.g., my current grade in the class</a:t>
            </a:r>
            <a:endParaRPr lang="en-US" sz="1200" kern="120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Becker, L. J. Joint Effect of Feedback and Goal Setting on Performance: A Field Study of Residential Energy Conservation. </a:t>
            </a:r>
            <a:r>
              <a:rPr lang="en-US" sz="1200" i="1" kern="1200" baseline="0" dirty="0" smtClean="0">
                <a:solidFill>
                  <a:schemeClr val="tx1"/>
                </a:solidFill>
                <a:latin typeface="+mn-lt"/>
                <a:ea typeface="+mn-ea"/>
                <a:cs typeface="+mn-cs"/>
              </a:rPr>
              <a:t>J. of Applied Psychology 63. 4(1978), 428-433. </a:t>
            </a: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44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best established</a:t>
            </a:r>
            <a:r>
              <a:rPr lang="en-US" baseline="0" dirty="0" smtClean="0"/>
              <a:t> findings in psychology is the role of f</a:t>
            </a:r>
            <a:r>
              <a:rPr lang="en-US" dirty="0" smtClean="0"/>
              <a:t>eedback on performance.</a:t>
            </a:r>
            <a:r>
              <a:rPr lang="en-US" baseline="0" dirty="0" smtClean="0"/>
              <a:t> </a:t>
            </a:r>
            <a:r>
              <a:rPr lang="en-US" dirty="0" smtClean="0"/>
              <a:t>Think</a:t>
            </a:r>
            <a:r>
              <a:rPr lang="en-US" baseline="0" dirty="0" smtClean="0"/>
              <a:t> about how ingrained feedback is in our environment. </a:t>
            </a:r>
          </a:p>
          <a:p>
            <a:endParaRPr lang="en-US" baseline="0" dirty="0" smtClean="0"/>
          </a:p>
          <a:p>
            <a:r>
              <a:rPr lang="en-US" baseline="0" dirty="0" smtClean="0"/>
              <a:t>For example, driving: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type of</a:t>
            </a:r>
            <a:r>
              <a:rPr lang="en-US" baseline="0" dirty="0" smtClean="0"/>
              <a:t> feedback is always available, passively given allowing us to sort of pre-attentively recognize it</a:t>
            </a:r>
            <a:endParaRPr lang="en-US" dirty="0" smtClean="0"/>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45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want to create these sorts of passive awareness systems.</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46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Vehicle Activated Speed</a:t>
            </a:r>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48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strange about this picture?</a:t>
            </a:r>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Vehicle Activated Speed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Britain, the VAS signs cost upwards of 90% less to operate annually than speed cameras while preventing more accidents</a:t>
            </a:r>
          </a:p>
          <a:p>
            <a:r>
              <a:rPr lang="en-US" sz="1200" kern="1200" baseline="0" dirty="0" smtClean="0">
                <a:solidFill>
                  <a:schemeClr val="tx1"/>
                </a:solidFill>
                <a:latin typeface="+mn-lt"/>
                <a:ea typeface="+mn-ea"/>
                <a:cs typeface="+mn-cs"/>
              </a:rPr>
              <a:t>Sutherland, 2008</a:t>
            </a:r>
          </a:p>
        </p:txBody>
      </p:sp>
      <p:sp>
        <p:nvSpPr>
          <p:cNvPr id="4" name="Slide Number Placeholder 3"/>
          <p:cNvSpPr>
            <a:spLocks noGrp="1"/>
          </p:cNvSpPr>
          <p:nvPr>
            <p:ph type="sldNum" sz="quarter" idx="10"/>
          </p:nvPr>
        </p:nvSpPr>
        <p:spPr/>
        <p:txBody>
          <a:bodyPr/>
          <a:lstStyle/>
          <a:p>
            <a:fld id="{5B0448B0-57E8-4D25-B756-AB4E54E8931F}" type="slidenum">
              <a:rPr lang="en-US" smtClean="0"/>
              <a:pPr/>
              <a:t>49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techniques largely</a:t>
            </a:r>
            <a:r>
              <a:rPr lang="en-US" baseline="0" dirty="0" smtClean="0"/>
              <a:t> extend from behavioral psychology, not environmental psychology specifically. </a:t>
            </a:r>
            <a:r>
              <a:rPr lang="en-US" dirty="0" smtClean="0"/>
              <a:t>In the paper we provide</a:t>
            </a:r>
            <a:r>
              <a:rPr lang="en-US" baseline="0" dirty="0" smtClean="0"/>
              <a:t> examples of how each one of these has been applied in environmental behavior studies, but here we’ll highlight only a few of them to underscore how they can be used in general.</a:t>
            </a:r>
          </a:p>
          <a:p>
            <a:endParaRPr lang="en-US" baseline="0" dirty="0" smtClean="0"/>
          </a:p>
          <a:p>
            <a:r>
              <a:rPr lang="en-US" baseline="0" dirty="0" smtClean="0"/>
              <a:t>These are techniques from environmental psychology that you, as </a:t>
            </a:r>
            <a:r>
              <a:rPr lang="en-US" baseline="0" dirty="0" err="1" smtClean="0"/>
              <a:t>hci</a:t>
            </a:r>
            <a:r>
              <a:rPr lang="en-US" baseline="0" dirty="0" smtClean="0"/>
              <a:t>-designers, can use in your designs of eco-feedback technology.</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sz="1200" kern="1200" baseline="0" dirty="0" smtClean="0">
                <a:solidFill>
                  <a:schemeClr val="tx1"/>
                </a:solidFill>
                <a:latin typeface="+mn-lt"/>
                <a:ea typeface="+mn-ea"/>
                <a:cs typeface="+mn-cs"/>
              </a:rPr>
              <a:t>Many conservation programs use high-level written or verbal messages, called prompts, to promote conservation.</a:t>
            </a:r>
          </a:p>
          <a:p>
            <a:pPr marL="228600" indent="-228600">
              <a:buFont typeface="+mj-lt"/>
              <a:buAutoNum type="arabicPeriod"/>
            </a:pPr>
            <a:endParaRPr lang="en-US" sz="1200" kern="1200" baseline="0" dirty="0" smtClean="0">
              <a:solidFill>
                <a:schemeClr val="tx1"/>
              </a:solidFill>
              <a:latin typeface="+mn-lt"/>
              <a:ea typeface="+mn-ea"/>
              <a:cs typeface="+mn-cs"/>
            </a:endParaRPr>
          </a:p>
          <a:p>
            <a:pPr marL="228600" indent="-228600">
              <a:buFont typeface="+mj-lt"/>
              <a:buAutoNum type="arabicPeriod"/>
            </a:pPr>
            <a:r>
              <a:rPr lang="en-US" sz="1200" kern="1200" baseline="0" dirty="0" smtClean="0">
                <a:solidFill>
                  <a:schemeClr val="tx1"/>
                </a:solidFill>
                <a:latin typeface="+mn-lt"/>
                <a:ea typeface="+mn-ea"/>
                <a:cs typeface="+mn-cs"/>
              </a:rPr>
              <a:t>Investigations into general prompting strategies have shown that prompting has limited influence on behavior but can be made more effective by improving specificity, timing, and placement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Geller, E.S., </a:t>
            </a:r>
            <a:r>
              <a:rPr lang="en-US" sz="1200" kern="1200" baseline="0" dirty="0" err="1" smtClean="0">
                <a:solidFill>
                  <a:schemeClr val="tx1"/>
                </a:solidFill>
                <a:latin typeface="+mn-lt"/>
                <a:ea typeface="+mn-ea"/>
                <a:cs typeface="+mn-cs"/>
              </a:rPr>
              <a:t>Winett</a:t>
            </a:r>
            <a:r>
              <a:rPr lang="en-US" sz="1200" kern="1200" baseline="0" dirty="0" smtClean="0">
                <a:solidFill>
                  <a:schemeClr val="tx1"/>
                </a:solidFill>
                <a:latin typeface="+mn-lt"/>
                <a:ea typeface="+mn-ea"/>
                <a:cs typeface="+mn-cs"/>
              </a:rPr>
              <a:t>, R.A., &amp; Everett, P.B. </a:t>
            </a:r>
            <a:r>
              <a:rPr lang="en-US" sz="1200" i="1" kern="1200" baseline="0" dirty="0" smtClean="0">
                <a:solidFill>
                  <a:schemeClr val="tx1"/>
                </a:solidFill>
                <a:latin typeface="+mn-lt"/>
                <a:ea typeface="+mn-ea"/>
                <a:cs typeface="+mn-cs"/>
              </a:rPr>
              <a:t>Preserving the environment: New strategies for behavior change. </a:t>
            </a:r>
            <a:r>
              <a:rPr lang="en-US" sz="1200" i="0" kern="1200" baseline="0" dirty="0" smtClean="0">
                <a:solidFill>
                  <a:schemeClr val="tx1"/>
                </a:solidFill>
                <a:latin typeface="+mn-lt"/>
                <a:ea typeface="+mn-ea"/>
                <a:cs typeface="+mn-cs"/>
              </a:rPr>
              <a:t>New</a:t>
            </a:r>
            <a:r>
              <a:rPr lang="en-US" sz="1200" i="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York: </a:t>
            </a:r>
            <a:r>
              <a:rPr lang="en-US" sz="1200" kern="1200" baseline="0" dirty="0" err="1" smtClean="0">
                <a:solidFill>
                  <a:schemeClr val="tx1"/>
                </a:solidFill>
                <a:latin typeface="+mn-lt"/>
                <a:ea typeface="+mn-ea"/>
                <a:cs typeface="+mn-cs"/>
              </a:rPr>
              <a:t>Pergamon</a:t>
            </a:r>
            <a:r>
              <a:rPr lang="en-US" sz="1200" kern="1200" baseline="0" dirty="0" smtClean="0">
                <a:solidFill>
                  <a:schemeClr val="tx1"/>
                </a:solidFill>
                <a:latin typeface="+mn-lt"/>
                <a:ea typeface="+mn-ea"/>
                <a:cs typeface="+mn-cs"/>
              </a:rPr>
              <a:t> Press, 1982</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4B22A21-E2BB-4530-85C9-24B20A48872E}"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None/>
            </a:pPr>
            <a:r>
              <a:rPr lang="en-US" dirty="0" smtClean="0"/>
              <a:t>Prompts</a:t>
            </a:r>
            <a:r>
              <a:rPr lang="en-US" baseline="0" dirty="0" smtClean="0"/>
              <a:t> that are disconnected from where the consumption action takes place are less effective than prompts that are closer in time and place.</a:t>
            </a:r>
          </a:p>
          <a:p>
            <a:pPr marL="228600" indent="-228600">
              <a:buFont typeface="+mj-lt"/>
              <a:buNone/>
            </a:pPr>
            <a:endParaRPr lang="en-US" dirty="0" smtClean="0"/>
          </a:p>
          <a:p>
            <a:pPr marL="228600" indent="-228600">
              <a:buFont typeface="+mj-lt"/>
              <a:buNone/>
            </a:pPr>
            <a:r>
              <a:rPr lang="en-US" dirty="0" smtClean="0"/>
              <a:t>So</a:t>
            </a:r>
            <a:r>
              <a:rPr lang="en-US" baseline="0" dirty="0" smtClean="0"/>
              <a:t> a poster reminding people to use energy wisely is much less effective at motivating people to turn off the lights than a label right on the light switch.</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solidFill>
                  <a:prstClr val="black"/>
                </a:solidFill>
              </a:rPr>
              <a:pPr/>
              <a:t>56</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 comparison between individuals or groups can be useful in motivating action, particularly when combined with feedback about performance.</a:t>
            </a:r>
            <a:endParaRPr lang="en-US" dirty="0" smtClean="0"/>
          </a:p>
          <a:p>
            <a:endParaRPr lang="en-US" dirty="0" smtClean="0"/>
          </a:p>
          <a:p>
            <a:r>
              <a:rPr lang="en-US" dirty="0" smtClean="0"/>
              <a:t>Look at </a:t>
            </a:r>
            <a:r>
              <a:rPr lang="en-US" dirty="0" err="1" smtClean="0"/>
              <a:t>McColskey</a:t>
            </a:r>
            <a:r>
              <a:rPr lang="en-US" dirty="0" smtClean="0"/>
              <a:t> – Differential Effects</a:t>
            </a:r>
            <a:r>
              <a:rPr lang="en-US" baseline="0" dirty="0" smtClean="0"/>
              <a:t> of Norms</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57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Even feedback that provides information comparing one’s current behavior to past behavior has been shown to be effective (i.e., self comparison).</a:t>
            </a:r>
          </a:p>
          <a:p>
            <a:endParaRPr lang="en-US" dirty="0" smtClean="0"/>
          </a:p>
          <a:p>
            <a:r>
              <a:rPr lang="en-US" dirty="0" smtClean="0"/>
              <a:t>Look at </a:t>
            </a:r>
            <a:r>
              <a:rPr lang="en-US" dirty="0" err="1" smtClean="0"/>
              <a:t>McColskey</a:t>
            </a:r>
            <a:r>
              <a:rPr lang="en-US" dirty="0" smtClean="0"/>
              <a:t> – Differential Effects</a:t>
            </a:r>
            <a:r>
              <a:rPr lang="en-US" baseline="0" dirty="0" smtClean="0"/>
              <a:t> of Norms</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58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 at </a:t>
            </a:r>
            <a:r>
              <a:rPr lang="en-US" dirty="0" err="1" smtClean="0"/>
              <a:t>McColskey</a:t>
            </a:r>
            <a:r>
              <a:rPr lang="en-US" dirty="0" smtClean="0"/>
              <a:t> – Differential Effects</a:t>
            </a:r>
            <a:r>
              <a:rPr lang="en-US" baseline="0" dirty="0" smtClean="0"/>
              <a:t> of Norms</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59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 at </a:t>
            </a:r>
            <a:r>
              <a:rPr lang="en-US" dirty="0" err="1" smtClean="0"/>
              <a:t>McColskey</a:t>
            </a:r>
            <a:r>
              <a:rPr lang="en-US" dirty="0" smtClean="0"/>
              <a:t> – Differential Effects</a:t>
            </a:r>
            <a:r>
              <a:rPr lang="en-US" baseline="0" dirty="0" smtClean="0"/>
              <a:t> of Norms</a:t>
            </a:r>
          </a:p>
          <a:p>
            <a:endParaRPr lang="en-US" baseline="0" dirty="0" smtClean="0"/>
          </a:p>
          <a:p>
            <a:r>
              <a:rPr lang="en-US" baseline="0" dirty="0" smtClean="0"/>
              <a:t>25.6% increase</a:t>
            </a:r>
          </a:p>
          <a:p>
            <a:endParaRPr lang="en-US" baseline="0" dirty="0" smtClean="0"/>
          </a:p>
          <a:p>
            <a:r>
              <a:rPr lang="en-US" sz="1200" b="0" i="0" kern="1200" dirty="0" smtClean="0">
                <a:solidFill>
                  <a:schemeClr val="tx1"/>
                </a:solidFill>
                <a:latin typeface="+mn-lt"/>
                <a:ea typeface="+mn-ea"/>
                <a:cs typeface="+mn-cs"/>
              </a:rPr>
              <a:t>Marriott, a hospitality company that's demonstrated a real commitment to environmentalism, says it "</a:t>
            </a:r>
            <a:r>
              <a:rPr lang="en-US" sz="1200" b="0" i="0" u="sng" kern="1200" dirty="0" smtClean="0">
                <a:solidFill>
                  <a:schemeClr val="tx1"/>
                </a:solidFill>
                <a:latin typeface="+mn-lt"/>
                <a:ea typeface="+mn-ea"/>
                <a:cs typeface="+mn-cs"/>
                <a:hlinkClick r:id="rId3"/>
              </a:rPr>
              <a:t>saves an average of 11 per cent to 17 per cent</a:t>
            </a:r>
            <a:r>
              <a:rPr lang="en-US" sz="1200" b="0" i="0" kern="1200" dirty="0" smtClean="0">
                <a:solidFill>
                  <a:schemeClr val="tx1"/>
                </a:solidFill>
                <a:latin typeface="+mn-lt"/>
                <a:ea typeface="+mn-ea"/>
                <a:cs typeface="+mn-cs"/>
              </a:rPr>
              <a:t> on hot water and sewer costs at each hotel," through the linen-reuse program.</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60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Maybe add in social persuasion</a:t>
            </a:r>
            <a:r>
              <a:rPr lang="en-US" baseline="0" dirty="0" smtClean="0"/>
              <a:t> here?</a:t>
            </a:r>
          </a:p>
          <a:p>
            <a:r>
              <a:rPr lang="en-US" baseline="0" dirty="0" smtClean="0"/>
              <a:t>Maybe write on arrow instead?</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from a technology perspective, </a:t>
            </a:r>
          </a:p>
          <a:p>
            <a:endParaRPr lang="en-US" baseline="0" dirty="0" smtClean="0"/>
          </a:p>
          <a:p>
            <a:r>
              <a:rPr lang="en-US" baseline="0" dirty="0" smtClean="0"/>
              <a:t>there’s two things going on here: (1) we have a sensing system that can track location and infer particular decision moments and (2) we have a navigation application that uses persuasion tactics to motivate behavior.</a:t>
            </a:r>
          </a:p>
          <a:p>
            <a:endParaRPr lang="en-US" baseline="0" dirty="0" smtClean="0"/>
          </a:p>
          <a:p>
            <a:r>
              <a:rPr lang="en-US" sz="1200" b="1" i="0" kern="1200" dirty="0" err="1" smtClean="0">
                <a:solidFill>
                  <a:schemeClr val="tx1"/>
                </a:solidFill>
                <a:latin typeface="+mn-lt"/>
                <a:ea typeface="+mn-ea"/>
                <a:cs typeface="+mn-cs"/>
              </a:rPr>
              <a:t>Kairos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καιρός</a:t>
            </a:r>
            <a:r>
              <a:rPr lang="en-US" sz="1200" b="0" i="0" kern="1200" dirty="0" smtClean="0">
                <a:solidFill>
                  <a:schemeClr val="tx1"/>
                </a:solidFill>
                <a:latin typeface="+mn-lt"/>
                <a:ea typeface="+mn-ea"/>
                <a:cs typeface="+mn-cs"/>
              </a:rPr>
              <a:t>) is an </a:t>
            </a:r>
            <a:r>
              <a:rPr lang="en-US" sz="1200" b="0" i="0" u="none" strike="noStrike" kern="1200" dirty="0" smtClean="0">
                <a:solidFill>
                  <a:schemeClr val="tx1"/>
                </a:solidFill>
                <a:latin typeface="+mn-lt"/>
                <a:ea typeface="+mn-ea"/>
                <a:cs typeface="+mn-cs"/>
                <a:hlinkClick r:id="rId3" action="ppaction://hlinkfile" tooltip="Ancient Greek"/>
              </a:rPr>
              <a:t>ancient Greek</a:t>
            </a:r>
            <a:r>
              <a:rPr lang="en-US" sz="1200" b="0" i="0" kern="1200" dirty="0" smtClean="0">
                <a:solidFill>
                  <a:schemeClr val="tx1"/>
                </a:solidFill>
                <a:latin typeface="+mn-lt"/>
                <a:ea typeface="+mn-ea"/>
                <a:cs typeface="+mn-cs"/>
              </a:rPr>
              <a:t> word meaning the right or opportune moment (the supreme moment).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63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Reflections help us</a:t>
            </a:r>
            <a:r>
              <a:rPr lang="en-US" baseline="0" dirty="0" smtClean="0"/>
              <a:t> look differently at the world</a:t>
            </a:r>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9</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p:txBody>
          <a:bodyPr/>
          <a:lstStyle/>
          <a:p>
            <a:pPr>
              <a:spcBef>
                <a:spcPct val="0"/>
              </a:spcBef>
            </a:pPr>
            <a:endParaRPr lang="en-US" smtClean="0"/>
          </a:p>
        </p:txBody>
      </p:sp>
      <p:sp>
        <p:nvSpPr>
          <p:cNvPr id="44035" name="Slide Number Placeholder 3"/>
          <p:cNvSpPr>
            <a:spLocks noGrp="1"/>
          </p:cNvSpPr>
          <p:nvPr>
            <p:ph type="sldNum" sz="quarter" idx="5"/>
          </p:nvPr>
        </p:nvSpPr>
        <p:spPr>
          <a:noFill/>
        </p:spPr>
        <p:txBody>
          <a:bodyPr/>
          <a:lstStyle/>
          <a:p>
            <a:fld id="{055F4102-1BB1-45A1-8221-E8080FDDDC61}" type="slidenum">
              <a:rPr lang="en-US">
                <a:solidFill>
                  <a:prstClr val="black"/>
                </a:solidFill>
              </a:rPr>
              <a:pPr/>
              <a:t>65</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p:txBody>
          <a:bodyPr/>
          <a:lstStyle/>
          <a:p>
            <a:pPr>
              <a:spcBef>
                <a:spcPct val="0"/>
              </a:spcBef>
            </a:pPr>
            <a:r>
              <a:rPr lang="en-US" dirty="0" smtClean="0"/>
              <a:t>The</a:t>
            </a:r>
            <a:r>
              <a:rPr lang="en-US" baseline="0" dirty="0" smtClean="0"/>
              <a:t> goal is for the primary interactions to be completely passive; for both ubifit and ubigreen</a:t>
            </a:r>
            <a:endParaRPr lang="en-US" dirty="0" smtClean="0"/>
          </a:p>
        </p:txBody>
      </p:sp>
      <p:sp>
        <p:nvSpPr>
          <p:cNvPr id="44035" name="Slide Number Placeholder 3"/>
          <p:cNvSpPr>
            <a:spLocks noGrp="1"/>
          </p:cNvSpPr>
          <p:nvPr>
            <p:ph type="sldNum" sz="quarter" idx="5"/>
          </p:nvPr>
        </p:nvSpPr>
        <p:spPr>
          <a:noFill/>
        </p:spPr>
        <p:txBody>
          <a:bodyPr/>
          <a:lstStyle/>
          <a:p>
            <a:fld id="{055F4102-1BB1-45A1-8221-E8080FDDDC61}" type="slidenum">
              <a:rPr lang="en-US">
                <a:solidFill>
                  <a:prstClr val="black"/>
                </a:solidFill>
              </a:rPr>
              <a:pPr/>
              <a:t>66</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For example, in a study conducted by one of my colleagues at the University of Washington, a pedometer (step-counter) was linked to a mobile phone. We found that the use of asterisks to reward step goals being met was enough to motivate more walking.</a:t>
            </a:r>
            <a:endParaRPr lang="en-US" dirty="0"/>
          </a:p>
        </p:txBody>
      </p:sp>
      <p:sp>
        <p:nvSpPr>
          <p:cNvPr id="4" name="Slide Number Placeholder 3"/>
          <p:cNvSpPr>
            <a:spLocks noGrp="1"/>
          </p:cNvSpPr>
          <p:nvPr>
            <p:ph type="sldNum" sz="quarter" idx="10"/>
          </p:nvPr>
        </p:nvSpPr>
        <p:spPr/>
        <p:txBody>
          <a:bodyPr/>
          <a:lstStyle/>
          <a:p>
            <a:fld id="{7D0FE2D1-EFFB-4BAA-8BA1-F066DF22D8E5}"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ECF4272-63DE-4C72-9710-94DBFF5DA0C7}" type="slidenum">
              <a:rPr lang="en-US">
                <a:solidFill>
                  <a:prstClr val="black"/>
                </a:solidFill>
              </a:rPr>
              <a:pPr/>
              <a:t>68</a:t>
            </a:fld>
            <a:endParaRPr lang="en-US">
              <a:solidFill>
                <a:prstClr val="black"/>
              </a:solidFill>
            </a:endParaRPr>
          </a:p>
        </p:txBody>
      </p:sp>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xfrm>
            <a:off x="685800" y="4343400"/>
            <a:ext cx="5486400" cy="4114800"/>
          </a:xfrm>
        </p:spPr>
        <p:txBody>
          <a:bodyPr/>
          <a:lstStyle/>
          <a:p>
            <a:pPr>
              <a:spcBef>
                <a:spcPct val="0"/>
              </a:spcBef>
            </a:pPr>
            <a:endParaRPr lang="en-US" dirty="0"/>
          </a:p>
        </p:txBody>
      </p:sp>
      <p:sp>
        <p:nvSpPr>
          <p:cNvPr id="1843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698DB15-4708-45B6-96B5-3335D5637E95}" type="slidenum">
              <a:rPr lang="en-US" sz="1200">
                <a:solidFill>
                  <a:prstClr val="black"/>
                </a:solidFill>
              </a:rPr>
              <a:pPr algn="r"/>
              <a:t>68</a:t>
            </a:fld>
            <a:endParaRPr lang="en-US" sz="120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1E5671-4418-4830-BFD5-1931A095E609}" type="slidenum">
              <a:rPr lang="en-US" smtClean="0">
                <a:solidFill>
                  <a:prstClr val="black"/>
                </a:solidFill>
              </a:rPr>
              <a:pPr/>
              <a:t>69</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032A7560-B73A-4BD8-B61F-A8447ED40377}" type="slidenum">
              <a:rPr lang="en-US" smtClean="0">
                <a:solidFill>
                  <a:prstClr val="black"/>
                </a:solidFill>
              </a:rPr>
              <a:pPr/>
              <a:t>70</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1E5671-4418-4830-BFD5-1931A095E609}" type="slidenum">
              <a:rPr lang="en-US" smtClean="0">
                <a:solidFill>
                  <a:prstClr val="black"/>
                </a:solidFill>
              </a:rPr>
              <a:pPr/>
              <a:t>72</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1E5671-4418-4830-BFD5-1931A095E609}" type="slidenum">
              <a:rPr lang="en-US" smtClean="0">
                <a:solidFill>
                  <a:prstClr val="black"/>
                </a:solidFill>
              </a:rPr>
              <a:pPr/>
              <a:t>73</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Jon mentioned, we had</a:t>
            </a:r>
            <a:r>
              <a:rPr lang="en-US" baseline="0" dirty="0" smtClean="0"/>
              <a:t> real time access to participant’s phone data so we could monitor the state of their phones in real time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screen shot was taken on a Monday, towards the beginning of the week, and shows the initial stages of their transit behavior.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slide] Here, the shot was taken towards the end of the week; you can see how participants’ icons progressed throughout the week.  At the bottom left you can see that one participant reached the final state of the progression and saw the Northern Lights.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solidFill>
                  <a:prstClr val="black"/>
                </a:solidFill>
              </a:rPr>
              <a:pPr/>
              <a:t>74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Reflections help us see things that we can’t easily see</a:t>
            </a:r>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10</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glanceable</a:t>
            </a:r>
            <a:r>
              <a:rPr lang="en-US" dirty="0" smtClean="0"/>
              <a:t> display] </a:t>
            </a:r>
            <a:r>
              <a:rPr lang="en-US" i="1" dirty="0" smtClean="0"/>
              <a:t>was </a:t>
            </a:r>
            <a:r>
              <a:rPr lang="en-US" b="1" i="1" dirty="0" smtClean="0"/>
              <a:t>a constant reminder</a:t>
            </a:r>
            <a:r>
              <a:rPr lang="en-US" i="1" dirty="0" smtClean="0"/>
              <a:t>…whereas if you didn’t have a screen </a:t>
            </a:r>
            <a:r>
              <a:rPr lang="en-US" dirty="0" smtClean="0"/>
              <a:t>[</a:t>
            </a:r>
            <a:r>
              <a:rPr lang="en-US" dirty="0" err="1" smtClean="0"/>
              <a:t>glanceable</a:t>
            </a:r>
            <a:r>
              <a:rPr lang="en-US" dirty="0" smtClean="0"/>
              <a:t> display]</a:t>
            </a:r>
            <a:r>
              <a:rPr lang="en-US" i="1" dirty="0" smtClean="0"/>
              <a:t>, you probably—I wouldn’t think about it </a:t>
            </a:r>
            <a:r>
              <a:rPr lang="en-US" dirty="0" smtClean="0"/>
              <a:t>[physical activity] </a:t>
            </a:r>
            <a:r>
              <a:rPr lang="en-US" i="1" dirty="0" smtClean="0"/>
              <a:t>as much, you know, </a:t>
            </a:r>
            <a:r>
              <a:rPr lang="en-US" b="1" i="1" dirty="0" smtClean="0"/>
              <a:t>I think about it </a:t>
            </a:r>
            <a:r>
              <a:rPr lang="en-US" i="1" dirty="0" smtClean="0"/>
              <a:t>maybe subconsciously </a:t>
            </a:r>
            <a:r>
              <a:rPr lang="en-US" b="1" i="1" dirty="0" smtClean="0"/>
              <a:t>every time I look at my phone</a:t>
            </a:r>
            <a:r>
              <a:rPr lang="en-US" i="1" dirty="0" smtClean="0"/>
              <a:t>. </a:t>
            </a:r>
            <a:r>
              <a:rPr lang="en-US" dirty="0" smtClean="0"/>
              <a:t>{S5} </a:t>
            </a:r>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75</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Abstractions allowed for playfulness</a:t>
            </a:r>
          </a:p>
          <a:p>
            <a:r>
              <a:rPr lang="en-US" dirty="0" smtClean="0"/>
              <a:t>Progress was visible</a:t>
            </a:r>
          </a:p>
          <a:p>
            <a:r>
              <a:rPr lang="en-US" dirty="0" smtClean="0"/>
              <a:t>Achievements</a:t>
            </a:r>
            <a:r>
              <a:rPr lang="en-US" baseline="0" dirty="0" smtClean="0"/>
              <a:t> were rewarded</a:t>
            </a:r>
          </a:p>
          <a:p>
            <a:r>
              <a:rPr lang="en-US" baseline="0" dirty="0" smtClean="0"/>
              <a:t>Could build collection of achievements</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77</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don’t have time to go through all of</a:t>
            </a:r>
            <a:r>
              <a:rPr lang="en-US" baseline="0" dirty="0" smtClean="0"/>
              <a:t> the persuasive/influence tactics that we thought about… but it’s worth mentioning that we specifically didn’t use loss aversion as a motivation technique here…</a:t>
            </a:r>
          </a:p>
          <a:p>
            <a:endParaRPr lang="en-US" baseline="0" dirty="0" smtClean="0"/>
          </a:p>
          <a:p>
            <a:r>
              <a:rPr lang="en-US" baseline="0" dirty="0" smtClean="0"/>
              <a:t>We wanted people to enjoy using and feel good about using the applications.</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78</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Century Gothic" pitchFamily="34" charset="0"/>
              </a:rPr>
              <a:t>I would </a:t>
            </a:r>
            <a:r>
              <a:rPr lang="en-US" sz="1200" b="1" dirty="0" smtClean="0">
                <a:latin typeface="Century Gothic" pitchFamily="34" charset="0"/>
              </a:rPr>
              <a:t>like to see some graph </a:t>
            </a:r>
            <a:r>
              <a:rPr lang="en-US" sz="1200" dirty="0" smtClean="0">
                <a:latin typeface="Century Gothic" pitchFamily="34" charset="0"/>
              </a:rPr>
              <a:t>or raw data. </a:t>
            </a:r>
          </a:p>
          <a:p>
            <a:pPr algn="r"/>
            <a:r>
              <a:rPr lang="en-US" sz="1200" b="1" dirty="0" smtClean="0">
                <a:latin typeface="Century Gothic" pitchFamily="34" charset="0"/>
              </a:rPr>
              <a:t>- Participant 13</a:t>
            </a:r>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79</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Consolvo</a:t>
            </a:r>
            <a:r>
              <a:rPr lang="en-US" dirty="0" smtClean="0"/>
              <a:t> conducted a 3-month study with a control and experimental group</a:t>
            </a:r>
            <a:r>
              <a:rPr lang="en-US" baseline="0" dirty="0" smtClean="0"/>
              <a:t> and found that those with the ambient display outperformed those without.</a:t>
            </a:r>
          </a:p>
        </p:txBody>
      </p:sp>
      <p:sp>
        <p:nvSpPr>
          <p:cNvPr id="4" name="Slide Number Placeholder 3"/>
          <p:cNvSpPr>
            <a:spLocks noGrp="1"/>
          </p:cNvSpPr>
          <p:nvPr>
            <p:ph type="sldNum" sz="quarter" idx="10"/>
          </p:nvPr>
        </p:nvSpPr>
        <p:spPr/>
        <p:txBody>
          <a:bodyPr/>
          <a:lstStyle/>
          <a:p>
            <a:fld id="{032A7560-B73A-4BD8-B61F-A8447ED40377}" type="slidenum">
              <a:rPr lang="en-US" smtClean="0">
                <a:solidFill>
                  <a:prstClr val="black"/>
                </a:solidFill>
              </a:rPr>
              <a:pPr/>
              <a:t>80</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81</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20-42 gallons of water depending on length (5-10 minutes)</a:t>
            </a:r>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82</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65.9 billion kWh</a:t>
            </a:r>
          </a:p>
          <a:p>
            <a:r>
              <a:rPr lang="en-US" dirty="0" smtClean="0"/>
              <a:t>5.8% of electricity in average home</a:t>
            </a:r>
          </a:p>
          <a:p>
            <a:r>
              <a:rPr lang="en-US" dirty="0" smtClean="0"/>
              <a:t>7</a:t>
            </a:r>
            <a:r>
              <a:rPr lang="en-US" baseline="30000" dirty="0" smtClean="0"/>
              <a:t>th</a:t>
            </a:r>
            <a:r>
              <a:rPr lang="en-US" dirty="0" smtClean="0"/>
              <a:t> most consuming activity behind:</a:t>
            </a:r>
            <a:r>
              <a:rPr lang="en-US" baseline="0" dirty="0" smtClean="0"/>
              <a:t> air conditioning, refrigeration, space heating, water heating, and lighting.</a:t>
            </a:r>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83</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been using energy and water our entire</a:t>
            </a:r>
            <a:r>
              <a:rPr lang="en-US" baseline="0" dirty="0" smtClean="0"/>
              <a:t> lives yet most of us are completely unaware of the answers to these questions. This represents a profound disconnect between action and effect.</a:t>
            </a:r>
            <a:endParaRPr lang="en-US" dirty="0" smtClean="0"/>
          </a:p>
          <a:p>
            <a:endParaRPr lang="en-US" dirty="0" smtClean="0"/>
          </a:p>
          <a:p>
            <a:r>
              <a:rPr lang="en-US" dirty="0" smtClean="0"/>
              <a:t>it’s</a:t>
            </a:r>
            <a:r>
              <a:rPr lang="en-US" baseline="0" dirty="0" smtClean="0"/>
              <a:t> a fundamental problem of knowledge and information. </a:t>
            </a:r>
          </a:p>
          <a:p>
            <a:endParaRPr lang="en-US" baseline="0" dirty="0" smtClean="0"/>
          </a:p>
          <a:p>
            <a:r>
              <a:rPr lang="en-US" baseline="0" dirty="0" smtClean="0"/>
              <a:t>most of us simply have no means of understanding how our behaviors affect the environment.</a:t>
            </a:r>
            <a:endParaRPr lang="en-US" dirty="0" smtClean="0"/>
          </a:p>
        </p:txBody>
      </p:sp>
      <p:sp>
        <p:nvSpPr>
          <p:cNvPr id="4" name="Slide Number Placeholder 3"/>
          <p:cNvSpPr>
            <a:spLocks noGrp="1"/>
          </p:cNvSpPr>
          <p:nvPr>
            <p:ph type="sldNum" sz="quarter" idx="10"/>
          </p:nvPr>
        </p:nvSpPr>
        <p:spPr/>
        <p:txBody>
          <a:bodyPr/>
          <a:lstStyle/>
          <a:p>
            <a:fld id="{311E5671-4418-4830-BFD5-1931A095E609}" type="slidenum">
              <a:rPr lang="en-US" smtClean="0">
                <a:solidFill>
                  <a:prstClr val="black"/>
                </a:solidFill>
              </a:rPr>
              <a:pPr/>
              <a:t>84</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solidFill>
                  <a:prstClr val="black"/>
                </a:solidFill>
              </a:rPr>
              <a:pPr/>
              <a:t>85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Reflections help us practice</a:t>
            </a:r>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11</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 use esoteric units that are difficult to</a:t>
            </a:r>
            <a:r>
              <a:rPr lang="en-US" baseline="0" dirty="0" smtClean="0"/>
              <a:t> understand.</a:t>
            </a:r>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solidFill>
                  <a:prstClr val="black"/>
                </a:solidFill>
              </a:rPr>
              <a:pPr/>
              <a:t>86</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Smart meters at least give us access to power</a:t>
            </a:r>
            <a:r>
              <a:rPr lang="en-US" baseline="0" dirty="0" smtClean="0"/>
              <a:t> consumption data in digital but still it’s in aggregate form and typically only at 15 minute intervals…</a:t>
            </a:r>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87</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visually interesting, not easy to read.</a:t>
            </a:r>
          </a:p>
          <a:p>
            <a:endParaRPr lang="en-US" dirty="0" smtClean="0"/>
          </a:p>
          <a:p>
            <a:r>
              <a:rPr lang="en-US" dirty="0" smtClean="0"/>
              <a:t>Only provide high level,</a:t>
            </a:r>
            <a:r>
              <a:rPr lang="en-US" baseline="0" dirty="0" smtClean="0"/>
              <a:t> aggregate information</a:t>
            </a:r>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solidFill>
                  <a:prstClr val="black"/>
                </a:solidFill>
              </a:rPr>
              <a:pPr/>
              <a:t>88</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Kempton and Layne (1994) draw the analogy that this likens to shopping at a grocery store where the goods are not marked with individual prices and the only feedback received about purchasing is through a monthly bill which provides one, aggregate total cost (e.g., “You spent $527 for 2362 food units in April”). </a:t>
            </a:r>
          </a:p>
          <a:p>
            <a:endParaRPr lang="en-US" dirty="0" smtClean="0"/>
          </a:p>
          <a:p>
            <a:r>
              <a:rPr lang="en-US" dirty="0" smtClean="0"/>
              <a:t>This level of information makes it difficult to economize and judge the relative merits of individual conservation practices (Dennis, 1990).</a:t>
            </a:r>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solidFill>
                  <a:prstClr val="black"/>
                </a:solidFill>
              </a:rPr>
              <a:pPr/>
              <a:t>89</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solidFill>
                  <a:prstClr val="black"/>
                </a:solidFill>
              </a:rPr>
              <a:pPr/>
              <a:t>92</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the case of transient noise, the impulses typically last only a few microseconds and consist of a rich spectrum of frequency components, which can range from 10 Hz to 100 kHz. the </a:t>
            </a:r>
            <a:r>
              <a:rPr lang="en-US" sz="1200" kern="1200" baseline="0" dirty="0" err="1"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noise signature of a particular device depends both on the device and the transmission line behavior of the interconnecting power line.</a:t>
            </a:r>
          </a:p>
          <a:p>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100</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the case of transient noise, the impulses typically last only a few microseconds and consist of a rich spectrum of frequency components, which can range from 10 Hz to 100 kHz. the </a:t>
            </a:r>
            <a:r>
              <a:rPr lang="en-US" sz="1200" kern="1200" baseline="0" dirty="0" err="1"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noise signature of a particular device depends both on the device and the transmission line behavior of the interconnecting power line.</a:t>
            </a:r>
          </a:p>
          <a:p>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103</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the case of transient noise, the impulses typically last only a few microseconds and consist of a rich spectrum of frequency components, which can range from 10 Hz to 100 kHz. the </a:t>
            </a:r>
            <a:r>
              <a:rPr lang="en-US" sz="1200" kern="1200" baseline="0" dirty="0" err="1"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noise signature of a particular device depends both on the device and the transmission line behavior of the interconnecting power line.</a:t>
            </a:r>
          </a:p>
          <a:p>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104</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Depending on the switching mechanism, the load characteristics, and length of transmission line, these impulses can be very different.</a:t>
            </a:r>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105</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influence of the transmission line’s transfer function is an important contributor to the different electrical noise signatures we observed, which explains why similar device types</a:t>
            </a:r>
          </a:p>
          <a:p>
            <a:r>
              <a:rPr lang="en-US" sz="1200" kern="1200" baseline="0" dirty="0" smtClean="0">
                <a:solidFill>
                  <a:schemeClr val="tx1"/>
                </a:solidFill>
                <a:latin typeface="+mn-lt"/>
                <a:ea typeface="+mn-ea"/>
                <a:cs typeface="+mn-cs"/>
              </a:rPr>
              <a:t>(</a:t>
            </a:r>
            <a:r>
              <a:rPr lang="en-US" sz="1200" i="1" kern="1200" baseline="0" dirty="0" smtClean="0">
                <a:solidFill>
                  <a:schemeClr val="tx1"/>
                </a:solidFill>
                <a:latin typeface="+mn-lt"/>
                <a:ea typeface="+mn-ea"/>
                <a:cs typeface="+mn-cs"/>
              </a:rPr>
              <a:t>e.g., light switches) can be distinguished and why the location of the data collection </a:t>
            </a:r>
            <a:r>
              <a:rPr lang="en-US" sz="1200" kern="1200" baseline="0" dirty="0" smtClean="0">
                <a:solidFill>
                  <a:schemeClr val="tx1"/>
                </a:solidFill>
                <a:latin typeface="+mn-lt"/>
                <a:ea typeface="+mn-ea"/>
                <a:cs typeface="+mn-cs"/>
              </a:rPr>
              <a:t>module in the house impacts the observed noise.</a:t>
            </a:r>
            <a:endParaRPr lang="en-US" dirty="0" smtClean="0"/>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106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Reflections help us see ourselves</a:t>
            </a:r>
            <a:r>
              <a:rPr lang="en-US" baseline="0" dirty="0" smtClean="0"/>
              <a:t> in a different light</a:t>
            </a:r>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12</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 three general classes of electrical noise sources may be found in a home (see Figure 3): resistive loads, inductive loads such as motors, and loads with solid state switching.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purely resistive loads, such as a lamp or an electric stove, do not create detectable amounts of electrical noise while in operation</a:t>
            </a:r>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108</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continuous breaking and connecting by the motor brushes creates a voltage noise synchronous to the AC power of 60 Hz (and at</a:t>
            </a:r>
          </a:p>
          <a:p>
            <a:r>
              <a:rPr lang="en-US" sz="1200" kern="1200" baseline="0" dirty="0" smtClean="0">
                <a:solidFill>
                  <a:schemeClr val="tx1"/>
                </a:solidFill>
                <a:latin typeface="+mn-lt"/>
                <a:ea typeface="+mn-ea"/>
                <a:cs typeface="+mn-cs"/>
              </a:rPr>
              <a:t>120 Hz). Solid state switching devices, such as MOSFETs found in computer power</a:t>
            </a:r>
          </a:p>
          <a:p>
            <a:r>
              <a:rPr lang="en-US" sz="1200" kern="1200" baseline="0" dirty="0" smtClean="0">
                <a:solidFill>
                  <a:schemeClr val="tx1"/>
                </a:solidFill>
                <a:latin typeface="+mn-lt"/>
                <a:ea typeface="+mn-ea"/>
                <a:cs typeface="+mn-cs"/>
              </a:rPr>
              <a:t>supplies or TRIACs in dimmer switches or microwave ovens, emit noise that is</a:t>
            </a:r>
          </a:p>
          <a:p>
            <a:r>
              <a:rPr lang="en-US" sz="1200" kern="1200" baseline="0" dirty="0" smtClean="0">
                <a:solidFill>
                  <a:schemeClr val="tx1"/>
                </a:solidFill>
                <a:latin typeface="+mn-lt"/>
                <a:ea typeface="+mn-ea"/>
                <a:cs typeface="+mn-cs"/>
              </a:rPr>
              <a:t>different between devices and is synchronous to an internal oscillator. Thus, the latter</a:t>
            </a:r>
          </a:p>
          <a:p>
            <a:r>
              <a:rPr lang="en-US" sz="1200" kern="1200" baseline="0" dirty="0" smtClean="0">
                <a:solidFill>
                  <a:schemeClr val="tx1"/>
                </a:solidFill>
                <a:latin typeface="+mn-lt"/>
                <a:ea typeface="+mn-ea"/>
                <a:cs typeface="+mn-cs"/>
              </a:rPr>
              <a:t>two classes contribute noise from both the external power switching mechanism</a:t>
            </a:r>
          </a:p>
          <a:p>
            <a:r>
              <a:rPr lang="en-US" sz="1200" kern="1200" baseline="0" dirty="0" smtClean="0">
                <a:solidFill>
                  <a:schemeClr val="tx1"/>
                </a:solidFill>
                <a:latin typeface="+mn-lt"/>
                <a:ea typeface="+mn-ea"/>
                <a:cs typeface="+mn-cs"/>
              </a:rPr>
              <a:t>(transient) and the noise generated by the internal switching mechanism (continuous).</a:t>
            </a:r>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109</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continuous breaking and connecting by the motor brushes creates a voltage noise synchronous to the AC power of 60 Hz (and at</a:t>
            </a:r>
          </a:p>
          <a:p>
            <a:r>
              <a:rPr lang="en-US" sz="1200" kern="1200" baseline="0" dirty="0" smtClean="0">
                <a:solidFill>
                  <a:schemeClr val="tx1"/>
                </a:solidFill>
                <a:latin typeface="+mn-lt"/>
                <a:ea typeface="+mn-ea"/>
                <a:cs typeface="+mn-cs"/>
              </a:rPr>
              <a:t>120 Hz). Solid state switching devices, such as MOSFETs found in computer power</a:t>
            </a:r>
          </a:p>
          <a:p>
            <a:r>
              <a:rPr lang="en-US" sz="1200" kern="1200" baseline="0" dirty="0" smtClean="0">
                <a:solidFill>
                  <a:schemeClr val="tx1"/>
                </a:solidFill>
                <a:latin typeface="+mn-lt"/>
                <a:ea typeface="+mn-ea"/>
                <a:cs typeface="+mn-cs"/>
              </a:rPr>
              <a:t>supplies or TRIACs in dimmer switches or microwave ovens, emit noise that is</a:t>
            </a:r>
          </a:p>
          <a:p>
            <a:r>
              <a:rPr lang="en-US" sz="1200" kern="1200" baseline="0" dirty="0" smtClean="0">
                <a:solidFill>
                  <a:schemeClr val="tx1"/>
                </a:solidFill>
                <a:latin typeface="+mn-lt"/>
                <a:ea typeface="+mn-ea"/>
                <a:cs typeface="+mn-cs"/>
              </a:rPr>
              <a:t>different between devices and is synchronous to an internal oscillator. Thus, the latter</a:t>
            </a:r>
          </a:p>
          <a:p>
            <a:r>
              <a:rPr lang="en-US" sz="1200" kern="1200" baseline="0" dirty="0" smtClean="0">
                <a:solidFill>
                  <a:schemeClr val="tx1"/>
                </a:solidFill>
                <a:latin typeface="+mn-lt"/>
                <a:ea typeface="+mn-ea"/>
                <a:cs typeface="+mn-cs"/>
              </a:rPr>
              <a:t>two classes contribute noise from both the external power switching mechanism</a:t>
            </a:r>
          </a:p>
          <a:p>
            <a:r>
              <a:rPr lang="en-US" sz="1200" kern="1200" baseline="0" dirty="0" smtClean="0">
                <a:solidFill>
                  <a:schemeClr val="tx1"/>
                </a:solidFill>
                <a:latin typeface="+mn-lt"/>
                <a:ea typeface="+mn-ea"/>
                <a:cs typeface="+mn-cs"/>
              </a:rPr>
              <a:t>(transient) and the noise generated by the internal switching mechanism (continuous).</a:t>
            </a:r>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110</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Infrastructure-Mediated</a:t>
            </a:r>
            <a:r>
              <a:rPr lang="en-US" baseline="0" dirty="0" smtClean="0"/>
              <a:t> </a:t>
            </a:r>
            <a:r>
              <a:rPr lang="en-US" dirty="0" smtClean="0"/>
              <a:t>Single-Point Sensing of Whole-Home Water Activity</a:t>
            </a:r>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solidFill>
                  <a:prstClr val="black"/>
                </a:solidFill>
              </a:rPr>
              <a:pPr/>
              <a:t>113</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Most residents</a:t>
            </a:r>
            <a:r>
              <a:rPr lang="en-US" baseline="0" dirty="0" smtClean="0"/>
              <a:t> have no idea how much water they use nor what the most water consuming activities are in the home.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ask yourself, what do you think the most water consuming activities are in your home?</a:t>
            </a:r>
          </a:p>
          <a:p>
            <a:endParaRPr lang="en-US" baseline="0" dirty="0" smtClean="0"/>
          </a:p>
          <a:p>
            <a:r>
              <a:rPr lang="en-US" baseline="0" dirty="0" smtClean="0"/>
              <a:t>Most people cannot accurately answer this question. We have been working with our local water utility, SPU…</a:t>
            </a:r>
          </a:p>
          <a:p>
            <a:endParaRPr lang="en-US" baseline="0" dirty="0" smtClean="0"/>
          </a:p>
          <a:p>
            <a:r>
              <a:rPr lang="en-US" baseline="0" dirty="0" smtClean="0"/>
              <a:t>M</a:t>
            </a:r>
            <a:r>
              <a:rPr lang="en-US" dirty="0" smtClean="0"/>
              <a:t>ost customers believe they use 20</a:t>
            </a:r>
            <a:r>
              <a:rPr lang="en-US" baseline="0" dirty="0" smtClean="0"/>
              <a:t> gallons a day (Al </a:t>
            </a:r>
            <a:r>
              <a:rPr lang="en-US" baseline="0" dirty="0" err="1" smtClean="0"/>
              <a:t>Dietemann</a:t>
            </a:r>
            <a:r>
              <a:rPr lang="en-US" baseline="0" dirty="0" smtClean="0"/>
              <a:t>) rather than roughly 70 and have no idea that toilets, clothes washers, and showers are the top water usage activities in the home. This is a striking disconnect considering that most of us have used modern plumbing all of our lives.</a:t>
            </a:r>
          </a:p>
          <a:p>
            <a:endParaRPr lang="en-US" baseline="0" dirty="0" smtClean="0"/>
          </a:p>
          <a:p>
            <a:r>
              <a:rPr lang="en-US" baseline="0" dirty="0" smtClean="0"/>
              <a:t>To close this gap, we have been working on new sensing techniques for water usage</a:t>
            </a:r>
          </a:p>
          <a:p>
            <a:endParaRPr lang="en-US" baseline="0" dirty="0" smtClean="0"/>
          </a:p>
          <a:p>
            <a:r>
              <a:rPr lang="en-US" baseline="0"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to a recent survey at</a:t>
            </a:r>
            <a:r>
              <a:rPr lang="en-US" baseline="0" dirty="0" smtClean="0"/>
              <a:t> our local water utility in Seattle</a:t>
            </a:r>
            <a:r>
              <a:rPr lang="en-US" dirty="0" smtClean="0"/>
              <a:t>,  most customers believe they use 20</a:t>
            </a:r>
            <a:r>
              <a:rPr lang="en-US" baseline="0" dirty="0" smtClean="0"/>
              <a:t> gallons a day (Al </a:t>
            </a:r>
            <a:r>
              <a:rPr lang="en-US" baseline="0" dirty="0" err="1" smtClean="0"/>
              <a:t>Dietemann</a:t>
            </a:r>
            <a:r>
              <a:rPr lang="en-US" baseline="0" dirty="0" smtClean="0"/>
              <a:t>) rather than roughly 70.</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1E5671-4418-4830-BFD5-1931A095E609}" type="slidenum">
              <a:rPr lang="en-US" smtClean="0"/>
              <a:pPr/>
              <a:t>114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Although energy usage and measurement has lately received a great deal of attention in the popular media, water has not.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And yet, the United Nations predicts that water will be the dominating issue over the next 20 years. As you can tell from this map, this is a problem that affects every continent on earth including the 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Mention energy/water nexus</a:t>
            </a:r>
          </a:p>
        </p:txBody>
      </p:sp>
      <p:sp>
        <p:nvSpPr>
          <p:cNvPr id="4" name="Slide Number Placeholder 3"/>
          <p:cNvSpPr>
            <a:spLocks noGrp="1"/>
          </p:cNvSpPr>
          <p:nvPr>
            <p:ph type="sldNum" sz="quarter" idx="10"/>
          </p:nvPr>
        </p:nvSpPr>
        <p:spPr/>
        <p:txBody>
          <a:bodyPr/>
          <a:lstStyle/>
          <a:p>
            <a:fld id="{311E5671-4418-4830-BFD5-1931A095E609}" type="slidenum">
              <a:rPr lang="en-US" smtClean="0"/>
              <a:pPr/>
              <a:t>115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Already, cities are going to unprecedented lengths to provide their residents with water.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For example, in April of last year, Barcelona, Spain took the unprecedented step of importing water by ship from neighboring nations at a cost of $35 million a month (Crawford, 2008).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Nearly 23m </a:t>
            </a:r>
            <a:r>
              <a:rPr lang="en-US" sz="1200" b="0" i="0" kern="1200" dirty="0" err="1" smtClean="0">
                <a:solidFill>
                  <a:schemeClr val="tx1"/>
                </a:solidFill>
                <a:latin typeface="+mn-lt"/>
                <a:ea typeface="+mn-ea"/>
                <a:cs typeface="+mn-cs"/>
              </a:rPr>
              <a:t>litres</a:t>
            </a:r>
            <a:r>
              <a:rPr lang="en-US" sz="1200" b="0" i="0" kern="1200" dirty="0" smtClean="0">
                <a:solidFill>
                  <a:schemeClr val="tx1"/>
                </a:solidFill>
                <a:latin typeface="+mn-lt"/>
                <a:ea typeface="+mn-ea"/>
                <a:cs typeface="+mn-cs"/>
              </a:rPr>
              <a:t> of drinking water - enough for 180,000 people for a day</a:t>
            </a:r>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116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The US is not immune from such problems either. According to US government estimates, 36 states will face serious water shortages in the next five years (EPA, 2008).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Lake Mead, which supplies 90% of Las Vegas’ water, is estimated to drop below existing intake pipes by 2012 (</a:t>
            </a:r>
            <a:r>
              <a:rPr lang="en-US" sz="1200" kern="1200" baseline="0" dirty="0" err="1" smtClean="0">
                <a:solidFill>
                  <a:schemeClr val="tx1"/>
                </a:solidFill>
                <a:latin typeface="+mn-lt"/>
                <a:ea typeface="+mn-ea"/>
                <a:cs typeface="+mn-cs"/>
              </a:rPr>
              <a:t>Lippert</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Efstathiou</a:t>
            </a:r>
            <a:r>
              <a:rPr lang="en-US" sz="1200" kern="1200" baseline="0" dirty="0" smtClean="0">
                <a:solidFill>
                  <a:schemeClr val="tx1"/>
                </a:solidFill>
                <a:latin typeface="+mn-lt"/>
                <a:ea typeface="+mn-ea"/>
                <a:cs typeface="+mn-cs"/>
              </a:rPr>
              <a:t>, 2009). </a:t>
            </a:r>
            <a:endParaRPr lang="en-US" sz="1200" b="0" kern="1200" baseline="0" dirty="0" smtClean="0">
              <a:solidFill>
                <a:srgbClr val="FF000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n-lt"/>
                <a:ea typeface="+mn-ea"/>
                <a:cs typeface="+mn-cs"/>
              </a:rPr>
              <a:t>The city of </a:t>
            </a:r>
            <a:r>
              <a:rPr lang="en-US" sz="1200" b="0" i="0" kern="1200" dirty="0" smtClean="0">
                <a:solidFill>
                  <a:schemeClr val="tx1"/>
                </a:solidFill>
                <a:latin typeface="+mn-lt"/>
                <a:ea typeface="+mn-ea"/>
                <a:cs typeface="+mn-cs"/>
              </a:rPr>
              <a:t>Las Vegas is paying people to remove</a:t>
            </a:r>
            <a:r>
              <a:rPr lang="en-US" sz="1200" b="0" i="0" kern="1200" baseline="0" dirty="0" smtClean="0">
                <a:solidFill>
                  <a:schemeClr val="tx1"/>
                </a:solidFill>
                <a:latin typeface="+mn-lt"/>
                <a:ea typeface="+mn-ea"/>
                <a:cs typeface="+mn-cs"/>
              </a:rPr>
              <a:t> their lawns at </a:t>
            </a:r>
            <a:r>
              <a:rPr lang="en-US" sz="1200" b="0" i="0" kern="1200" dirty="0" smtClean="0">
                <a:solidFill>
                  <a:schemeClr val="tx1"/>
                </a:solidFill>
                <a:latin typeface="+mn-lt"/>
                <a:ea typeface="+mn-ea"/>
                <a:cs typeface="+mn-cs"/>
              </a:rPr>
              <a:t>$1.50 per square foot of lawn replaced with desert-friendly plants for a maximum of $300,000 per year in rebates. (</a:t>
            </a:r>
            <a:r>
              <a:rPr lang="en-US" dirty="0" smtClean="0">
                <a:hlinkClick r:id="rId3"/>
              </a:rPr>
              <a:t>http://www.greenbiz.com/print/35667</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utilities invest millions of dollars into conservation programs meant to educate</a:t>
            </a:r>
            <a:r>
              <a:rPr lang="en-US" baseline="0" dirty="0" smtClean="0"/>
              <a:t> their customers about water and cost savings.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rgbClr val="FF000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117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Typical water meters only provide aggregate</a:t>
            </a:r>
            <a:r>
              <a:rPr lang="en-US" baseline="0" dirty="0" smtClean="0"/>
              <a:t> information on water usage and require costly pipe modifications to install. (click)</a:t>
            </a:r>
          </a:p>
          <a:p>
            <a:endParaRPr lang="en-US" baseline="0" dirty="0" smtClean="0"/>
          </a:p>
          <a:p>
            <a:r>
              <a:rPr lang="en-US" baseline="0" dirty="0" smtClean="0"/>
              <a:t>In </a:t>
            </a:r>
            <a:r>
              <a:rPr lang="en-US" baseline="0" dirty="0" err="1" smtClean="0"/>
              <a:t>constrast</a:t>
            </a:r>
            <a:r>
              <a:rPr lang="en-US" baseline="0" dirty="0" smtClean="0"/>
              <a:t>, the </a:t>
            </a:r>
            <a:r>
              <a:rPr lang="en-US" baseline="0" dirty="0" err="1" smtClean="0"/>
              <a:t>HydroSensor</a:t>
            </a:r>
            <a:r>
              <a:rPr lang="en-US" baseline="0" dirty="0" smtClean="0"/>
              <a:t> can simply screws on to a hose water bib.</a:t>
            </a:r>
          </a:p>
        </p:txBody>
      </p:sp>
      <p:sp>
        <p:nvSpPr>
          <p:cNvPr id="4" name="Slide Number Placeholder 3"/>
          <p:cNvSpPr>
            <a:spLocks noGrp="1"/>
          </p:cNvSpPr>
          <p:nvPr>
            <p:ph type="sldNum" sz="quarter" idx="10"/>
          </p:nvPr>
        </p:nvSpPr>
        <p:spPr/>
        <p:txBody>
          <a:bodyPr/>
          <a:lstStyle/>
          <a:p>
            <a:fld id="{38B764D7-AFE2-482D-A449-9DE45B5E10AB}" type="slidenum">
              <a:rPr lang="en-US" smtClean="0"/>
              <a:pPr/>
              <a:t>119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Our prototype </a:t>
            </a:r>
            <a:r>
              <a:rPr lang="en-US" sz="1200" kern="1200" baseline="0" dirty="0" err="1" smtClean="0">
                <a:solidFill>
                  <a:schemeClr val="tx1"/>
                </a:solidFill>
                <a:latin typeface="+mn-lt"/>
                <a:ea typeface="+mn-ea"/>
                <a:cs typeface="+mn-cs"/>
              </a:rPr>
              <a:t>HydroSense</a:t>
            </a:r>
            <a:r>
              <a:rPr lang="en-US" sz="1200" kern="1200" baseline="0" dirty="0" smtClean="0">
                <a:solidFill>
                  <a:schemeClr val="tx1"/>
                </a:solidFill>
                <a:latin typeface="+mn-lt"/>
                <a:ea typeface="+mn-ea"/>
                <a:cs typeface="+mn-cs"/>
              </a:rPr>
              <a:t> sensor implementation consists of two primary parts:</a:t>
            </a:r>
          </a:p>
          <a:p>
            <a:endParaRPr lang="en-US" sz="1200" kern="1200" baseline="0" dirty="0" smtClean="0">
              <a:solidFill>
                <a:schemeClr val="tx1"/>
              </a:solidFill>
              <a:latin typeface="+mn-lt"/>
              <a:ea typeface="+mn-ea"/>
              <a:cs typeface="+mn-cs"/>
            </a:endParaRPr>
          </a:p>
          <a:p>
            <a:pPr marL="228600" indent="-228600">
              <a:buAutoNum type="arabicPeriod"/>
            </a:pPr>
            <a:r>
              <a:rPr lang="en-US" sz="1200" kern="1200" baseline="0" dirty="0" smtClean="0">
                <a:solidFill>
                  <a:schemeClr val="tx1"/>
                </a:solidFill>
                <a:latin typeface="+mn-lt"/>
                <a:ea typeface="+mn-ea"/>
                <a:cs typeface="+mn-cs"/>
              </a:rPr>
              <a:t>a customized stainless steel pressure sensor</a:t>
            </a:r>
          </a:p>
          <a:p>
            <a:pPr marL="228600" indent="-228600">
              <a:buAutoNum type="arabicPeriod"/>
            </a:pPr>
            <a:endParaRPr lang="en-US" sz="1200" kern="1200" baseline="0" dirty="0" smtClean="0">
              <a:solidFill>
                <a:schemeClr val="tx1"/>
              </a:solidFill>
              <a:latin typeface="+mn-lt"/>
              <a:ea typeface="+mn-ea"/>
              <a:cs typeface="+mn-cs"/>
            </a:endParaRPr>
          </a:p>
          <a:p>
            <a:pPr marL="228600" indent="-228600">
              <a:buAutoNum type="arabicPeriod"/>
            </a:pPr>
            <a:r>
              <a:rPr lang="en-US" sz="1200" kern="1200" baseline="0" dirty="0" smtClean="0">
                <a:solidFill>
                  <a:schemeClr val="tx1"/>
                </a:solidFill>
                <a:latin typeface="+mn-lt"/>
                <a:ea typeface="+mn-ea"/>
                <a:cs typeface="+mn-cs"/>
              </a:rPr>
              <a:t>a 3d-printed encasement holding an analog to digital converter (ADC), a microcontroller, and a</a:t>
            </a:r>
          </a:p>
          <a:p>
            <a:r>
              <a:rPr lang="en-US" sz="1200" kern="1200" baseline="0" dirty="0" smtClean="0">
                <a:solidFill>
                  <a:schemeClr val="tx1"/>
                </a:solidFill>
                <a:latin typeface="+mn-lt"/>
                <a:ea typeface="+mn-ea"/>
                <a:cs typeface="+mn-cs"/>
              </a:rPr>
              <a:t>Bluetooth wireless radio (see Figure 4), which communicates the raw pressure data to a computer.</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121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few reasons:</a:t>
            </a:r>
          </a:p>
          <a:p>
            <a:endParaRPr lang="en-US" baseline="0" dirty="0" smtClean="0"/>
          </a:p>
          <a:p>
            <a:pPr marL="228600" indent="-228600">
              <a:buAutoNum type="arabicParenR"/>
            </a:pPr>
            <a:r>
              <a:rPr lang="en-US" baseline="0" dirty="0" smtClean="0"/>
              <a:t>Computing technology has progressed to the point where really interesting sensing and feedback technologies are possible</a:t>
            </a:r>
          </a:p>
          <a:p>
            <a:pPr marL="228600" indent="-228600">
              <a:buAutoNum type="arabicParenR"/>
            </a:pPr>
            <a:r>
              <a:rPr lang="en-US" baseline="0" dirty="0" smtClean="0"/>
              <a:t>Sensing + Feedback is a powerful combination that, I believe, has the potential to positively change people’s lives</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19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instant a valve is opened or closed (be it a bathroom faucet or a mechanical valve in a dishwasher), a pressure change occurs and a pressure wave is generated in the home plumbing system.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transient can have a positive or negative rate of change depending on whether a valve is being opened or closed.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pressure drop is indicative of how much water is being used.</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123</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To understand how </a:t>
            </a:r>
            <a:r>
              <a:rPr lang="en-US" sz="1200" kern="1200" baseline="0" dirty="0" err="1" smtClean="0">
                <a:solidFill>
                  <a:schemeClr val="tx1"/>
                </a:solidFill>
                <a:latin typeface="+mn-lt"/>
                <a:ea typeface="+mn-ea"/>
                <a:cs typeface="+mn-cs"/>
              </a:rPr>
              <a:t>HydroSense</a:t>
            </a:r>
            <a:r>
              <a:rPr lang="en-US" sz="1200" kern="1200" baseline="0" dirty="0" smtClean="0">
                <a:solidFill>
                  <a:schemeClr val="tx1"/>
                </a:solidFill>
                <a:latin typeface="+mn-lt"/>
                <a:ea typeface="+mn-ea"/>
                <a:cs typeface="+mn-cs"/>
              </a:rPr>
              <a:t> works, its useful to go over a brief primer of home water/pipe infrastructure.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Most households obtain water from a public water supply.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Public water is distributed by local utilities, relying on gravity and pumping stations to push water through major distribution pipes</a:t>
            </a:r>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124</a:t>
            </a:fld>
            <a:endParaRPr lang="en-US">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Cold water enters the home through a service line, typically at 40-100 pounds per square inch (psi) depending on such factors as the elevation and proximity to a water tower or pumping station.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Pressure is important to the proper functioning of </a:t>
            </a:r>
            <a:r>
              <a:rPr lang="en-US" sz="1200" kern="1200" baseline="0" dirty="0" err="1" smtClean="0">
                <a:solidFill>
                  <a:schemeClr val="tx1"/>
                </a:solidFill>
                <a:latin typeface="+mn-lt"/>
                <a:ea typeface="+mn-ea"/>
                <a:cs typeface="+mn-cs"/>
              </a:rPr>
              <a:t>HydroSense</a:t>
            </a:r>
            <a:r>
              <a:rPr lang="en-US" sz="1200" kern="1200" baseline="0" dirty="0" smtClean="0">
                <a:solidFill>
                  <a:schemeClr val="tx1"/>
                </a:solidFill>
                <a:latin typeface="+mn-lt"/>
                <a:ea typeface="+mn-ea"/>
                <a:cs typeface="+mn-cs"/>
              </a:rPr>
              <a:t> because it’s a pressure-based sensing solution.</a:t>
            </a:r>
            <a:endParaRPr lang="en-US" dirty="0" smtClean="0"/>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pound per square inch</a:t>
            </a:r>
            <a:r>
              <a:rPr lang="en-US" sz="1200" b="0" i="0" kern="1200" dirty="0" smtClean="0">
                <a:solidFill>
                  <a:schemeClr val="tx1"/>
                </a:solidFill>
                <a:latin typeface="+mn-lt"/>
                <a:ea typeface="+mn-ea"/>
                <a:cs typeface="+mn-cs"/>
              </a:rPr>
              <a:t> or, more accurately, </a:t>
            </a:r>
            <a:r>
              <a:rPr lang="en-US" sz="1200" b="1" i="0" kern="1200" dirty="0" smtClean="0">
                <a:solidFill>
                  <a:schemeClr val="tx1"/>
                </a:solidFill>
                <a:latin typeface="+mn-lt"/>
                <a:ea typeface="+mn-ea"/>
                <a:cs typeface="+mn-cs"/>
              </a:rPr>
              <a:t>pound-force per square inch</a:t>
            </a:r>
            <a:r>
              <a:rPr lang="en-US" sz="1200" b="0" i="0" kern="1200" dirty="0" smtClean="0">
                <a:solidFill>
                  <a:schemeClr val="tx1"/>
                </a:solidFill>
                <a:latin typeface="+mn-lt"/>
                <a:ea typeface="+mn-ea"/>
                <a:cs typeface="+mn-cs"/>
              </a:rPr>
              <a:t> (symbol: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a:t>
            </a:r>
            <a:r>
              <a:rPr lang="en-US" sz="1200" b="1" i="0" kern="1200" baseline="-25000" dirty="0" err="1" smtClean="0">
                <a:solidFill>
                  <a:schemeClr val="tx1"/>
                </a:solidFill>
                <a:latin typeface="+mn-lt"/>
                <a:ea typeface="+mn-ea"/>
                <a:cs typeface="+mn-cs"/>
              </a:rPr>
              <a:t>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is a unit of </a:t>
            </a:r>
            <a:r>
              <a:rPr lang="en-US" sz="1200" b="0" i="0" u="none" strike="noStrike" kern="1200" dirty="0" smtClean="0">
                <a:solidFill>
                  <a:schemeClr val="tx1"/>
                </a:solidFill>
                <a:latin typeface="+mn-lt"/>
                <a:ea typeface="+mn-ea"/>
                <a:cs typeface="+mn-cs"/>
                <a:hlinkClick r:id="rId3" action="ppaction://hlinkfile" tooltip="Pressure"/>
              </a:rPr>
              <a:t>pressure</a:t>
            </a:r>
            <a:r>
              <a:rPr lang="en-US" sz="1200" b="0" i="0" kern="1200" dirty="0" smtClean="0">
                <a:solidFill>
                  <a:schemeClr val="tx1"/>
                </a:solidFill>
                <a:latin typeface="+mn-lt"/>
                <a:ea typeface="+mn-ea"/>
                <a:cs typeface="+mn-cs"/>
              </a:rPr>
              <a:t> or of </a:t>
            </a:r>
            <a:r>
              <a:rPr lang="en-US" sz="1200" b="0" i="0" u="none" strike="noStrike" kern="1200" dirty="0" smtClean="0">
                <a:solidFill>
                  <a:schemeClr val="tx1"/>
                </a:solidFill>
                <a:latin typeface="+mn-lt"/>
                <a:ea typeface="+mn-ea"/>
                <a:cs typeface="+mn-cs"/>
                <a:hlinkClick r:id="rId4" action="ppaction://hlinkfile" tooltip="Stress (physics)"/>
              </a:rPr>
              <a:t>stress</a:t>
            </a:r>
            <a:r>
              <a:rPr lang="en-US" sz="1200" b="0" i="0" kern="1200" dirty="0" smtClean="0">
                <a:solidFill>
                  <a:schemeClr val="tx1"/>
                </a:solidFill>
                <a:latin typeface="+mn-lt"/>
                <a:ea typeface="+mn-ea"/>
                <a:cs typeface="+mn-cs"/>
              </a:rPr>
              <a:t> based on </a:t>
            </a:r>
            <a:r>
              <a:rPr lang="en-US" sz="1200" b="0" i="0" u="none" strike="noStrike" kern="1200" dirty="0" smtClean="0">
                <a:solidFill>
                  <a:schemeClr val="tx1"/>
                </a:solidFill>
                <a:latin typeface="+mn-lt"/>
                <a:ea typeface="+mn-ea"/>
                <a:cs typeface="+mn-cs"/>
                <a:hlinkClick r:id="rId5" action="ppaction://hlinkfile" tooltip="Avoirdupois"/>
              </a:rPr>
              <a:t>avoirdupois</a:t>
            </a:r>
            <a:r>
              <a:rPr lang="en-US" sz="1200" b="0" i="0" kern="1200" dirty="0" smtClean="0">
                <a:solidFill>
                  <a:schemeClr val="tx1"/>
                </a:solidFill>
                <a:latin typeface="+mn-lt"/>
                <a:ea typeface="+mn-ea"/>
                <a:cs typeface="+mn-cs"/>
              </a:rPr>
              <a:t> units. It is the pressure resulting from a force of one </a:t>
            </a:r>
            <a:r>
              <a:rPr lang="en-US" sz="1200" b="0" i="0" u="none" strike="noStrike" kern="1200" dirty="0" smtClean="0">
                <a:solidFill>
                  <a:schemeClr val="tx1"/>
                </a:solidFill>
                <a:latin typeface="+mn-lt"/>
                <a:ea typeface="+mn-ea"/>
                <a:cs typeface="+mn-cs"/>
                <a:hlinkClick r:id="rId6" action="ppaction://hlinkfile" tooltip="Pound-force"/>
              </a:rPr>
              <a:t>pound-force</a:t>
            </a:r>
            <a:r>
              <a:rPr lang="en-US" sz="1200" b="0" i="0" kern="1200" dirty="0" smtClean="0">
                <a:solidFill>
                  <a:schemeClr val="tx1"/>
                </a:solidFill>
                <a:latin typeface="+mn-lt"/>
                <a:ea typeface="+mn-ea"/>
                <a:cs typeface="+mn-cs"/>
              </a:rPr>
              <a:t> applied to an area of one </a:t>
            </a:r>
            <a:r>
              <a:rPr lang="en-US" sz="1200" b="0" i="0" u="none" strike="noStrike" kern="1200" dirty="0" smtClean="0">
                <a:solidFill>
                  <a:schemeClr val="tx1"/>
                </a:solidFill>
                <a:latin typeface="+mn-lt"/>
                <a:ea typeface="+mn-ea"/>
                <a:cs typeface="+mn-cs"/>
                <a:hlinkClick r:id="rId7" action="ppaction://hlinkfile" tooltip="Square inch"/>
              </a:rPr>
              <a:t>square inch</a:t>
            </a:r>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1 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(6.894757 </a:t>
            </a:r>
            <a:r>
              <a:rPr lang="en-US" sz="1200" b="0" i="0" u="none" strike="noStrike" kern="1200" dirty="0" err="1" smtClean="0">
                <a:solidFill>
                  <a:schemeClr val="tx1"/>
                </a:solidFill>
                <a:latin typeface="+mn-lt"/>
                <a:ea typeface="+mn-ea"/>
                <a:cs typeface="+mn-cs"/>
                <a:hlinkClick r:id="rId8" action="ppaction://hlinkfile" tooltip="Pascal (unit)"/>
              </a:rPr>
              <a:t>kPa</a:t>
            </a:r>
            <a:r>
              <a:rPr lang="en-US" sz="1200" b="0" i="0" kern="1200" dirty="0" smtClean="0">
                <a:solidFill>
                  <a:schemeClr val="tx1"/>
                </a:solidFill>
                <a:latin typeface="+mn-lt"/>
                <a:ea typeface="+mn-ea"/>
                <a:cs typeface="+mn-cs"/>
              </a:rPr>
              <a:t>) : </a:t>
            </a:r>
            <a:r>
              <a:rPr lang="en-US" sz="1200" b="0" i="0" u="none" strike="noStrike" kern="1200" dirty="0" err="1" smtClean="0">
                <a:solidFill>
                  <a:schemeClr val="tx1"/>
                </a:solidFill>
                <a:latin typeface="+mn-lt"/>
                <a:ea typeface="+mn-ea"/>
                <a:cs typeface="+mn-cs"/>
                <a:hlinkClick r:id="rId9" action="ppaction://hlinkfile" tooltip="Pascal (pressure)"/>
              </a:rPr>
              <a:t>pascal</a:t>
            </a:r>
            <a:r>
              <a:rPr lang="en-US" sz="1200" b="0" i="0" kern="1200" dirty="0" smtClean="0">
                <a:solidFill>
                  <a:schemeClr val="tx1"/>
                </a:solidFill>
                <a:latin typeface="+mn-lt"/>
                <a:ea typeface="+mn-ea"/>
                <a:cs typeface="+mn-cs"/>
              </a:rPr>
              <a:t> (Pa) is the </a:t>
            </a:r>
            <a:r>
              <a:rPr lang="en-US" sz="1200" b="0" i="0" u="none" strike="noStrike" kern="1200" dirty="0" smtClean="0">
                <a:solidFill>
                  <a:schemeClr val="tx1"/>
                </a:solidFill>
                <a:latin typeface="+mn-lt"/>
                <a:ea typeface="+mn-ea"/>
                <a:cs typeface="+mn-cs"/>
                <a:hlinkClick r:id="rId10" action="ppaction://hlinkfile" tooltip="SI"/>
              </a:rPr>
              <a:t>SI</a:t>
            </a:r>
            <a:r>
              <a:rPr lang="en-US" sz="1200" b="0" i="0" kern="1200" dirty="0" smtClean="0">
                <a:solidFill>
                  <a:schemeClr val="tx1"/>
                </a:solidFill>
                <a:latin typeface="+mn-lt"/>
                <a:ea typeface="+mn-ea"/>
                <a:cs typeface="+mn-cs"/>
              </a:rPr>
              <a:t> unit of pressure.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40 psi is 275.79 kilopascals</a:t>
            </a:r>
          </a:p>
          <a:p>
            <a:r>
              <a:rPr lang="en-US" sz="1200" b="0" i="0" kern="1200" dirty="0" smtClean="0">
                <a:solidFill>
                  <a:schemeClr val="tx1"/>
                </a:solidFill>
                <a:latin typeface="+mn-lt"/>
                <a:ea typeface="+mn-ea"/>
                <a:cs typeface="+mn-cs"/>
              </a:rPr>
              <a:t>100 psi</a:t>
            </a:r>
            <a:r>
              <a:rPr lang="en-US" sz="1200" b="0" i="0" kern="1200" baseline="0" dirty="0" smtClean="0">
                <a:solidFill>
                  <a:schemeClr val="tx1"/>
                </a:solidFill>
                <a:latin typeface="+mn-lt"/>
                <a:ea typeface="+mn-ea"/>
                <a:cs typeface="+mn-cs"/>
              </a:rPr>
              <a:t> is </a:t>
            </a:r>
            <a:r>
              <a:rPr lang="en-US" sz="1200" b="0" i="0" kern="1200" dirty="0" smtClean="0">
                <a:solidFill>
                  <a:schemeClr val="tx1"/>
                </a:solidFill>
                <a:latin typeface="+mn-lt"/>
                <a:ea typeface="+mn-ea"/>
                <a:cs typeface="+mn-cs"/>
              </a:rPr>
              <a:t>689.47 kilopascals</a:t>
            </a:r>
            <a:endParaRPr lang="en-US" b="0" dirty="0" smtClean="0"/>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125</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Many homes have a pressure regulator that stabilizes the water pressure and also reduces the incoming water pressure to a safe level for household fixtures.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From the regulator, most homes contain a combination of series plumbed and branched piping.</a:t>
            </a:r>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126</a:t>
            </a:fld>
            <a:endParaRPr lang="en-US">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127</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hot water tank connects the cold water pipes to the hot water pipes.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 when you open a hot or cold water valve, the pressure signal is transmitted through the hot water heater thus allowing for a single-point pressure sensing solution.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Every hot water tank has a drain valve, which is of interest to us because it provides an easy potential installation point for our </a:t>
            </a:r>
            <a:r>
              <a:rPr lang="en-US" sz="1200" kern="1200" baseline="0" dirty="0" err="1" smtClean="0">
                <a:solidFill>
                  <a:schemeClr val="tx1"/>
                </a:solidFill>
                <a:latin typeface="+mn-lt"/>
                <a:ea typeface="+mn-ea"/>
                <a:cs typeface="+mn-cs"/>
              </a:rPr>
              <a:t>hydrosensor</a:t>
            </a:r>
            <a:r>
              <a:rPr lang="en-US" sz="1200" kern="1200" baseline="0" dirty="0" smtClean="0">
                <a:solidFill>
                  <a:schemeClr val="tx1"/>
                </a:solidFill>
                <a:latin typeface="+mn-lt"/>
                <a:ea typeface="+mn-ea"/>
                <a:cs typeface="+mn-cs"/>
              </a:rPr>
              <a:t>, particularly for locations like apartments which don’t have outdoor hose bibs.</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128</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investigated placing </a:t>
            </a:r>
            <a:r>
              <a:rPr lang="en-US" dirty="0" err="1" smtClean="0"/>
              <a:t>HydroSense</a:t>
            </a:r>
            <a:r>
              <a:rPr lang="en-US" dirty="0" smtClean="0"/>
              <a:t> at a variety of installation points including the drain valve on the hot water heater, </a:t>
            </a:r>
            <a:r>
              <a:rPr lang="en-US" baseline="0" dirty="0" smtClean="0"/>
              <a:t>the outdoor hose spigot and the 3/8” hot and cold water inlet lines to bathroom and kitchen sinks.</a:t>
            </a:r>
          </a:p>
          <a:p>
            <a:endParaRPr lang="en-US" baseline="0" dirty="0" smtClean="0"/>
          </a:p>
          <a:p>
            <a:r>
              <a:rPr lang="en-US" baseline="0" dirty="0" smtClean="0"/>
              <a:t>Note: remember this is a single point sensing solution; I’m just showing single installation points that we’ve investigated.</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129</a:t>
            </a:fld>
            <a:endParaRPr lang="en-US">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a single pressure sensor in</a:t>
            </a:r>
            <a:r>
              <a:rPr lang="en-US" baseline="0" dirty="0" smtClean="0"/>
              <a:t> a home take advantage of the existing infrastructure to do all the work. When you turn on or off the cold water in …</a:t>
            </a:r>
            <a:endParaRPr lang="en-US" dirty="0"/>
          </a:p>
        </p:txBody>
      </p:sp>
      <p:sp>
        <p:nvSpPr>
          <p:cNvPr id="4" name="Slide Number Placeholder 3"/>
          <p:cNvSpPr>
            <a:spLocks noGrp="1"/>
          </p:cNvSpPr>
          <p:nvPr>
            <p:ph type="sldNum" sz="quarter" idx="10"/>
          </p:nvPr>
        </p:nvSpPr>
        <p:spPr/>
        <p:txBody>
          <a:bodyPr/>
          <a:lstStyle/>
          <a:p>
            <a:fld id="{72ED328E-F5CB-4394-A43E-9F8FC492984A}" type="slidenum">
              <a:rPr lang="en-US" smtClean="0"/>
              <a:pPr/>
              <a:t>130</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 will</a:t>
            </a:r>
            <a:r>
              <a:rPr lang="en-US" baseline="0" dirty="0" smtClean="0"/>
              <a:t> go over our in-home data collection and experimental validation.</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132</a:t>
            </a:fld>
            <a:endParaRPr lang="en-US">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installed </a:t>
            </a:r>
            <a:r>
              <a:rPr lang="en-US" dirty="0" err="1" smtClean="0"/>
              <a:t>HydroSense</a:t>
            </a:r>
            <a:r>
              <a:rPr lang="en-US" baseline="0" dirty="0" smtClean="0"/>
              <a:t> in a variety of locations: 8 houses, 1 apartment, and 1 cabin with a range in size from 750 sq feet to 4,000 sq ft.</a:t>
            </a:r>
          </a:p>
          <a:p>
            <a:endParaRPr lang="en-US" baseline="0" dirty="0" smtClean="0"/>
          </a:p>
          <a:p>
            <a:r>
              <a:rPr lang="en-US" baseline="0" dirty="0" smtClean="0"/>
              <a:t>We also used three different installation points: 8 hose bib, 1 water heater, and 1 utility faucet connection.</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133</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sounds are acquired with a microphone located inside</a:t>
            </a:r>
          </a:p>
          <a:p>
            <a:r>
              <a:rPr lang="en-US" sz="1200" kern="1200" baseline="0" dirty="0" smtClean="0">
                <a:solidFill>
                  <a:schemeClr val="tx1"/>
                </a:solidFill>
                <a:latin typeface="+mn-lt"/>
                <a:ea typeface="+mn-ea"/>
                <a:cs typeface="+mn-cs"/>
              </a:rPr>
              <a:t>the ear canal. This is an unobtrusive location widely accepted in</a:t>
            </a:r>
          </a:p>
          <a:p>
            <a:r>
              <a:rPr lang="en-US" sz="1200" kern="1200" baseline="0" dirty="0" smtClean="0">
                <a:solidFill>
                  <a:schemeClr val="tx1"/>
                </a:solidFill>
                <a:latin typeface="+mn-lt"/>
                <a:ea typeface="+mn-ea"/>
                <a:cs typeface="+mn-cs"/>
              </a:rPr>
              <a:t>other applications (hearing aids, headsets).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To validate our method we present experimental results containing 3500 seconds of chewing data</a:t>
            </a:r>
          </a:p>
          <a:p>
            <a:r>
              <a:rPr lang="en-US" sz="1200" kern="1200" baseline="0" dirty="0" smtClean="0">
                <a:solidFill>
                  <a:schemeClr val="tx1"/>
                </a:solidFill>
                <a:latin typeface="+mn-lt"/>
                <a:ea typeface="+mn-ea"/>
                <a:cs typeface="+mn-cs"/>
              </a:rPr>
              <a:t>from four subjects on four different food types typically found in a meal.</a:t>
            </a:r>
          </a:p>
          <a:p>
            <a:r>
              <a:rPr lang="en-US" sz="1200" kern="1200" baseline="0" dirty="0" smtClean="0">
                <a:solidFill>
                  <a:schemeClr val="tx1"/>
                </a:solidFill>
                <a:latin typeface="+mn-lt"/>
                <a:ea typeface="+mn-ea"/>
                <a:cs typeface="+mn-cs"/>
              </a:rPr>
              <a:t>Up to 99% accuracy is achieved on eating recognition and between 80%</a:t>
            </a:r>
          </a:p>
          <a:p>
            <a:r>
              <a:rPr lang="en-US" sz="1200" kern="1200" baseline="0" dirty="0" smtClean="0">
                <a:solidFill>
                  <a:schemeClr val="tx1"/>
                </a:solidFill>
                <a:latin typeface="+mn-lt"/>
                <a:ea typeface="+mn-ea"/>
                <a:cs typeface="+mn-cs"/>
              </a:rPr>
              <a:t>to 100% on food type classification.</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Each collection session was conducted by a pair of researchers: one would record the sensed pressure signatures to a laptop while the other activated the home’s water fixtures.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 recorded five trials per valve. A sink, for example, has two valves (one hot, and one cold) and thus would receive 10 trials—5 for hot and 5 for cold.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For each trial, the valve was open for ~5 seconds and then closed.</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134</a:t>
            </a:fld>
            <a:endParaRPr lang="en-US">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4</a:t>
            </a:r>
            <a:r>
              <a:rPr lang="en-US" baseline="0" dirty="0" smtClean="0"/>
              <a:t> of the 10 homes we also gathered flow data. For the faucet and shower trials, we measured the time it took to fill 1 gallon of water into a calibrated bucket.</a:t>
            </a:r>
          </a:p>
          <a:p>
            <a:endParaRPr lang="en-US" baseline="0" dirty="0" smtClean="0"/>
          </a:p>
          <a:p>
            <a:r>
              <a:rPr lang="en-US" baseline="0" dirty="0" smtClean="0"/>
              <a:t>This provides </a:t>
            </a:r>
            <a:r>
              <a:rPr lang="en-US" i="1" baseline="0" dirty="0" smtClean="0"/>
              <a:t>Q </a:t>
            </a:r>
            <a:r>
              <a:rPr lang="en-US" i="0" baseline="0" dirty="0" smtClean="0"/>
              <a:t>(the flow rate) and allows us to solve for the fluid resistance at that valve and pipe pathway.</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135</a:t>
            </a:fld>
            <a:endParaRPr lang="en-US">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all, we conducted experiments in 10 locations resulting in 706 trials</a:t>
            </a:r>
            <a:r>
              <a:rPr lang="en-US" baseline="0" dirty="0" smtClean="0"/>
              <a:t> with 155 flow rate trials and 84 total fixtures tested.</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136</a:t>
            </a:fld>
            <a:endParaRPr lang="en-US">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figure shows the accuracy of fixture-level identification of </a:t>
            </a:r>
            <a:r>
              <a:rPr lang="en-US" sz="1200" i="1" kern="1200" baseline="0" dirty="0" smtClean="0">
                <a:solidFill>
                  <a:schemeClr val="tx1"/>
                </a:solidFill>
                <a:latin typeface="+mn-lt"/>
                <a:ea typeface="+mn-ea"/>
                <a:cs typeface="+mn-cs"/>
              </a:rPr>
              <a:t>valve open and valve close </a:t>
            </a:r>
            <a:r>
              <a:rPr lang="en-US" sz="1200" i="0" kern="1200" baseline="0" dirty="0" smtClean="0">
                <a:solidFill>
                  <a:schemeClr val="tx1"/>
                </a:solidFill>
                <a:latin typeface="+mn-lt"/>
                <a:ea typeface="+mn-ea"/>
                <a:cs typeface="+mn-cs"/>
              </a:rPr>
              <a:t>events within each home </a:t>
            </a:r>
            <a:r>
              <a:rPr lang="en-US" sz="1200" kern="1200" baseline="0" dirty="0" smtClean="0">
                <a:solidFill>
                  <a:schemeClr val="tx1"/>
                </a:solidFill>
                <a:latin typeface="+mn-lt"/>
                <a:ea typeface="+mn-ea"/>
                <a:cs typeface="+mn-cs"/>
              </a:rPr>
              <a:t>as well as the aggregate 97.9% accuracy of fixture-level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Many homes resulted in 100% open and close fixture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worst performing house, H10, was due to noise from the eleven cabins that share the same supply line at the resort.</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137</a:t>
            </a:fld>
            <a:endParaRPr lang="en-US">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figure shows the accuracy of fixture-level identification of </a:t>
            </a:r>
            <a:r>
              <a:rPr lang="en-US" sz="1200" i="1" kern="1200" baseline="0" dirty="0" smtClean="0">
                <a:solidFill>
                  <a:schemeClr val="tx1"/>
                </a:solidFill>
                <a:latin typeface="+mn-lt"/>
                <a:ea typeface="+mn-ea"/>
                <a:cs typeface="+mn-cs"/>
              </a:rPr>
              <a:t>valve open and valve close </a:t>
            </a:r>
            <a:r>
              <a:rPr lang="en-US" sz="1200" i="0" kern="1200" baseline="0" dirty="0" smtClean="0">
                <a:solidFill>
                  <a:schemeClr val="tx1"/>
                </a:solidFill>
                <a:latin typeface="+mn-lt"/>
                <a:ea typeface="+mn-ea"/>
                <a:cs typeface="+mn-cs"/>
              </a:rPr>
              <a:t>events within each home </a:t>
            </a:r>
            <a:r>
              <a:rPr lang="en-US" sz="1200" kern="1200" baseline="0" dirty="0" smtClean="0">
                <a:solidFill>
                  <a:schemeClr val="tx1"/>
                </a:solidFill>
                <a:latin typeface="+mn-lt"/>
                <a:ea typeface="+mn-ea"/>
                <a:cs typeface="+mn-cs"/>
              </a:rPr>
              <a:t>as well as the aggregate 97.9% accuracy of fixture-level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Many homes resulted in 100% open and close fixture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worst performing house, H10, was due to noise from the eleven cabins that share the same supply line at the resort.</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138</a:t>
            </a:fld>
            <a:endParaRPr 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graph shows</a:t>
            </a:r>
            <a:r>
              <a:rPr lang="en-US" baseline="0" dirty="0" smtClean="0"/>
              <a:t> the same data as before but categorized by fixture. Again, nearly all fixtures are above 95% or better. </a:t>
            </a:r>
          </a:p>
          <a:p>
            <a:endParaRPr lang="en-US" baseline="0" dirty="0" smtClean="0"/>
          </a:p>
          <a:p>
            <a:r>
              <a:rPr lang="en-US" baseline="0" dirty="0" smtClean="0"/>
              <a:t>Here, the worst performer is the hot water valve in showers at 89%--although this is still pretty good, we’re not sure why this is and it warrants further investigation.</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139</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new water bill could provide disaggregated breakdown of water usage to the consumer and we can start to bride the disconnect. </a:t>
            </a:r>
          </a:p>
          <a:p>
            <a:r>
              <a:rPr lang="en-US" baseline="0" dirty="0" smtClean="0"/>
              <a:t>We can suggest water practices tailored to individual use</a:t>
            </a:r>
          </a:p>
          <a:p>
            <a:r>
              <a:rPr lang="en-US" baseline="0" dirty="0" smtClean="0"/>
              <a:t>Or offer web services like this that offer the consumer a way to easily track their water usage in real time and make water saving suggestions like based on your daily usage, installing this low flow fixture would save you X amount on your water bill and Y in heating bill, paying for itself in Z months.</a:t>
            </a:r>
            <a:endParaRPr lang="en-US" dirty="0"/>
          </a:p>
        </p:txBody>
      </p:sp>
      <p:sp>
        <p:nvSpPr>
          <p:cNvPr id="4" name="Slide Number Placeholder 3"/>
          <p:cNvSpPr>
            <a:spLocks noGrp="1"/>
          </p:cNvSpPr>
          <p:nvPr>
            <p:ph type="sldNum" sz="quarter" idx="10"/>
          </p:nvPr>
        </p:nvSpPr>
        <p:spPr/>
        <p:txBody>
          <a:bodyPr/>
          <a:lstStyle/>
          <a:p>
            <a:fld id="{72ED328E-F5CB-4394-A43E-9F8FC492984A}" type="slidenum">
              <a:rPr lang="en-US" smtClean="0">
                <a:solidFill>
                  <a:prstClr val="black"/>
                </a:solidFill>
              </a:rPr>
              <a:pPr/>
              <a:t>145</a:t>
            </a:fld>
            <a:endParaRPr lang="en-US">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GasSense</a:t>
            </a:r>
            <a:r>
              <a:rPr lang="en-US" sz="1200" kern="1200" dirty="0" smtClean="0">
                <a:solidFill>
                  <a:schemeClr val="tx1"/>
                </a:solidFill>
                <a:latin typeface="+mn-lt"/>
                <a:ea typeface="+mn-ea"/>
                <a:cs typeface="+mn-cs"/>
              </a:rPr>
              <a:t> is a low-cost, </a:t>
            </a:r>
            <a:r>
              <a:rPr lang="en-US" sz="1200" i="1" kern="1200" dirty="0" smtClean="0">
                <a:solidFill>
                  <a:schemeClr val="tx1"/>
                </a:solidFill>
                <a:latin typeface="+mn-lt"/>
                <a:ea typeface="+mn-ea"/>
                <a:cs typeface="+mn-cs"/>
              </a:rPr>
              <a:t>single-point </a:t>
            </a:r>
            <a:r>
              <a:rPr lang="en-US" sz="1200" kern="1200" dirty="0" smtClean="0">
                <a:solidFill>
                  <a:schemeClr val="tx1"/>
                </a:solidFill>
                <a:latin typeface="+mn-lt"/>
                <a:ea typeface="+mn-ea"/>
                <a:cs typeface="+mn-cs"/>
              </a:rPr>
              <a:t>sensing solution that uses changes in acoustic intensities of gas events to automatically identify gas use down to its source (e.g., water heater, furnace, fireplace) and provide estimates of gas flow</a:t>
            </a:r>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148</a:t>
            </a:fld>
            <a:endParaRPr lang="en-US">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149</a:t>
            </a:fld>
            <a:endParaRPr lang="en-US">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GasSense</a:t>
            </a:r>
            <a:r>
              <a:rPr lang="en-US" sz="1200" kern="1200" dirty="0" smtClean="0">
                <a:solidFill>
                  <a:schemeClr val="tx1"/>
                </a:solidFill>
                <a:latin typeface="+mn-lt"/>
                <a:ea typeface="+mn-ea"/>
                <a:cs typeface="+mn-cs"/>
              </a:rPr>
              <a:t> automatically classifies gas use down to its source based </a:t>
            </a:r>
            <a:r>
              <a:rPr lang="en-US" sz="1200" i="1" kern="1200" dirty="0" smtClean="0">
                <a:solidFill>
                  <a:schemeClr val="tx1"/>
                </a:solidFill>
                <a:latin typeface="+mn-lt"/>
                <a:ea typeface="+mn-ea"/>
                <a:cs typeface="+mn-cs"/>
              </a:rPr>
              <a:t>on flow volume </a:t>
            </a:r>
            <a:r>
              <a:rPr lang="en-US" sz="1200" kern="1200" dirty="0" smtClean="0">
                <a:solidFill>
                  <a:schemeClr val="tx1"/>
                </a:solidFill>
                <a:latin typeface="+mn-lt"/>
                <a:ea typeface="+mn-ea"/>
                <a:cs typeface="+mn-cs"/>
              </a:rPr>
              <a:t>and</a:t>
            </a:r>
            <a:r>
              <a:rPr lang="en-US" sz="1200" i="1" kern="1200" dirty="0" smtClean="0">
                <a:solidFill>
                  <a:schemeClr val="tx1"/>
                </a:solidFill>
                <a:latin typeface="+mn-lt"/>
                <a:ea typeface="+mn-ea"/>
                <a:cs typeface="+mn-cs"/>
              </a:rPr>
              <a:t> rate-of-change. </a:t>
            </a:r>
            <a:r>
              <a:rPr lang="en-US" sz="1200" kern="1200" dirty="0" smtClean="0">
                <a:solidFill>
                  <a:schemeClr val="tx1"/>
                </a:solidFill>
                <a:latin typeface="+mn-lt"/>
                <a:ea typeface="+mn-ea"/>
                <a:cs typeface="+mn-cs"/>
              </a:rPr>
              <a:t>Each gas device in the home draws a unique amount of gas when activated and the flow rate-of-change is based on the type of appliance and, to some extent, its location in the home (i.e., the pipe pathway to the gas appliance).</a:t>
            </a:r>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solidFill>
                  <a:prstClr val="black"/>
                </a:solidFill>
              </a:rPr>
              <a:pPr/>
              <a:t>150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A4F40C-2653-406B-93E0-EF2D717B9E5A}"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B7A3C-51F0-410B-9791-7B510ED160F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0DA776-140E-4A7D-B931-2E178E0630EA}"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B7A3C-51F0-410B-9791-7B510ED160F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85BA5C-F1DF-4B96-93A4-8BDBFB3E4843}"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B7A3C-51F0-410B-9791-7B510ED160F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10B59B-8DEF-42FF-A937-80A8F52AC645}"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B7A3C-51F0-410B-9791-7B510ED160F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9BB451-CBC4-4783-BB2F-71CBBF48B475}" type="datetime1">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B7A3C-51F0-410B-9791-7B510ED160F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A0801D-603F-4124-9623-08B8E92A7487}" type="datetime1">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B7A3C-51F0-410B-9791-7B510ED160F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8DA76F-6E5F-48AC-B905-B5F2AD68B169}" type="datetime1">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B7A3C-51F0-410B-9791-7B510ED160F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3162DA-9F8F-4235-BFB7-56AFC1C10E99}"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B7A3C-51F0-410B-9791-7B510ED160F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430D73-BDD1-438D-B620-227CE3D48B76}"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B7A3C-51F0-410B-9791-7B510ED160F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75000"/>
                  </a:prstClr>
                </a:solidFill>
              </a:rPr>
              <a:pPr/>
              <a:t>11/18/2010</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796FCD9F-F5A4-4DE6-BEC2-86D59112EC17}" type="slidenum">
              <a:rPr lang="en-US" smtClean="0">
                <a:solidFill>
                  <a:prstClr val="white">
                    <a:lumMod val="75000"/>
                  </a:prstClr>
                </a:solidFill>
              </a:rPr>
              <a:pPr/>
              <a:t>‹#›</a:t>
            </a:fld>
            <a:endParaRPr lang="en-US" dirty="0">
              <a:solidFill>
                <a:prstClr val="white">
                  <a:lumMod val="75000"/>
                </a:prstClr>
              </a:solidFill>
            </a:endParaRPr>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44CDD-9D61-4210-8267-4C91DCE85C87}"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B7A3C-51F0-410B-9791-7B510ED160F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C9CB0-AA6F-4022-93F5-0FC64935C19B}"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B7A3C-51F0-410B-9791-7B510ED160F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75000"/>
                  </a:prstClr>
                </a:solidFill>
              </a:rPr>
              <a:pPr/>
              <a:t>11/18/2010</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96336217"/>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6283688"/>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891C39-4EC1-4BFF-8F0A-45564C1C4663}"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8651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4ED512-30E6-468B-8A18-82C8DA90749A}"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3892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92CD41-1430-4C59-A30D-058FB9E21089}" type="datetime1">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8294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392B8D-B32A-4751-89D4-4ED381762AC5}" type="datetime1">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6803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574AD-4014-49E6-9918-59E830BF7F6A}" type="datetime1">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107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75000"/>
                  </a:prstClr>
                </a:solidFill>
              </a:rPr>
              <a:pPr/>
              <a:t>11/18/2010</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74F4B9-8563-44E3-9910-015706BABC12}"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2726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CE5D03-679C-45AB-9352-BB93536BFEB7}"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953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A35901-5B0D-45B6-9243-CF547EA38EEC}"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6905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81D66-368E-42F9-8518-285FFD09C8F0}"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4993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96968231"/>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4942041"/>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891C39-4EC1-4BFF-8F0A-45564C1C4663}"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0317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4ED512-30E6-468B-8A18-82C8DA90749A}"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8555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92CD41-1430-4C59-A30D-058FB9E21089}" type="datetime1">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6481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392B8D-B32A-4751-89D4-4ED381762AC5}" type="datetime1">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54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75000"/>
                  </a:prstClr>
                </a:solidFill>
              </a:rPr>
              <a:pPr/>
              <a:t>11/18/2010</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574AD-4014-49E6-9918-59E830BF7F6A}" type="datetime1">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7363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74F4B9-8563-44E3-9910-015706BABC12}"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1197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CE5D03-679C-45AB-9352-BB93536BFEB7}"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2072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A35901-5B0D-45B6-9243-CF547EA38EEC}"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7360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81D66-368E-42F9-8518-285FFD09C8F0}"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7107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1804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1519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6096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140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546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lumMod val="75000"/>
                  </a:prstClr>
                </a:solidFill>
              </a:rPr>
              <a:pPr/>
              <a:t>11/18/2010</a:t>
            </a:fld>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a:solidFill>
                <a:prstClr val="white">
                  <a:lumMod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98438"/>
            <a:ext cx="8229600" cy="795528"/>
          </a:xfrm>
        </p:spPr>
        <p:txBody>
          <a:bodyPr vert="horz" lIns="91440" tIns="45720" rIns="91440" bIns="45720" rtlCol="0" anchor="ctr">
            <a:normAutofit/>
          </a:bodyPr>
          <a:lstStyle>
            <a:lvl1pPr>
              <a:defRPr lang="en-US" sz="4400" kern="1200" dirty="0">
                <a:solidFill>
                  <a:schemeClr val="tx1">
                    <a:lumMod val="50000"/>
                    <a:lumOff val="50000"/>
                  </a:schemeClr>
                </a:solidFill>
                <a:latin typeface="Franklin Gothic Heavy"/>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943973"/>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9188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1129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6692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0060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3045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0123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1734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1887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186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lumMod val="75000"/>
                  </a:prstClr>
                </a:solidFill>
              </a:rPr>
              <a:pPr/>
              <a:t>11/18/2010</a:t>
            </a:fld>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972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98438"/>
            <a:ext cx="8229600" cy="795528"/>
          </a:xfrm>
        </p:spPr>
        <p:txBody>
          <a:bodyPr vert="horz" lIns="91440" tIns="45720" rIns="91440" bIns="45720" rtlCol="0" anchor="ctr">
            <a:normAutofit/>
          </a:bodyPr>
          <a:lstStyle>
            <a:lvl1pPr>
              <a:defRPr lang="en-US" sz="4400" kern="1200" dirty="0">
                <a:solidFill>
                  <a:schemeClr val="tx1">
                    <a:lumMod val="50000"/>
                    <a:lumOff val="50000"/>
                  </a:schemeClr>
                </a:solidFill>
                <a:latin typeface="Franklin Gothic Heavy"/>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783511"/>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1336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0118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3154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0416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481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lumMod val="75000"/>
                  </a:prstClr>
                </a:solidFill>
              </a:rPr>
              <a:pPr/>
              <a:t>11/18/2010</a:t>
            </a:fld>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a:solidFill>
                <a:prstClr val="white">
                  <a:lumMod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75000"/>
                  </a:prstClr>
                </a:solidFill>
              </a:rPr>
              <a:pPr/>
              <a:t>11/18/2010</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75000"/>
                  </a:prstClr>
                </a:solidFill>
              </a:rPr>
              <a:pPr/>
              <a:t>11/18/2010</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75000"/>
                  </a:prstClr>
                </a:solidFill>
              </a:rPr>
              <a:pPr/>
              <a:t>11/18/2010</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75000"/>
                  </a:prstClr>
                </a:solidFill>
              </a:rPr>
              <a:pPr/>
              <a:t>11/18/2010</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891C39-4EC1-4BFF-8F0A-45564C1C4663}"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4ED512-30E6-468B-8A18-82C8DA90749A}"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92CD41-1430-4C59-A30D-058FB9E21089}" type="datetime1">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392B8D-B32A-4751-89D4-4ED381762AC5}" type="datetime1">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574AD-4014-49E6-9918-59E830BF7F6A}" type="datetime1">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74F4B9-8563-44E3-9910-015706BABC12}"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CE5D03-679C-45AB-9352-BB93536BFEB7}"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A35901-5B0D-45B6-9243-CF547EA38EEC}"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81D66-368E-42F9-8518-285FFD09C8F0}"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891C39-4EC1-4BFF-8F0A-45564C1C4663}"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4ED512-30E6-468B-8A18-82C8DA90749A}"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92CD41-1430-4C59-A30D-058FB9E21089}" type="datetime1">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392B8D-B32A-4751-89D4-4ED381762AC5}" type="datetime1">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574AD-4014-49E6-9918-59E830BF7F6A}" type="datetime1">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74F4B9-8563-44E3-9910-015706BABC12}"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CE5D03-679C-45AB-9352-BB93536BFEB7}"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A35901-5B0D-45B6-9243-CF547EA38EEC}"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81D66-368E-42F9-8518-285FFD09C8F0}"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891C39-4EC1-4BFF-8F0A-45564C1C4663}"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4ED512-30E6-468B-8A18-82C8DA90749A}"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92CD41-1430-4C59-A30D-058FB9E21089}" type="datetime1">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392B8D-B32A-4751-89D4-4ED381762AC5}" type="datetime1">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574AD-4014-49E6-9918-59E830BF7F6A}" type="datetime1">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74F4B9-8563-44E3-9910-015706BABC12}"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CE5D03-679C-45AB-9352-BB93536BFEB7}"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A35901-5B0D-45B6-9243-CF547EA38EEC}"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81D66-368E-42F9-8518-285FFD09C8F0}"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891C39-4EC1-4BFF-8F0A-45564C1C4663}"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4ED512-30E6-468B-8A18-82C8DA90749A}"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92CD41-1430-4C59-A30D-058FB9E21089}" type="datetime1">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392B8D-B32A-4751-89D4-4ED381762AC5}" type="datetime1">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574AD-4014-49E6-9918-59E830BF7F6A}" type="datetime1">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74F4B9-8563-44E3-9910-015706BABC12}"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CE5D03-679C-45AB-9352-BB93536BFEB7}" type="datetime1">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A35901-5B0D-45B6-9243-CF547EA38EEC}"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81D66-368E-42F9-8518-285FFD09C8F0}"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839200" cy="838200"/>
          </a:xfrm>
          <a:prstGeom prst="rect">
            <a:avLst/>
          </a:prstGeom>
        </p:spPr>
        <p:txBody>
          <a:bodyPr vert="horz" lIns="91440" tIns="45720" rIns="91440" bIns="45720"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400" kern="1200">
          <a:solidFill>
            <a:schemeClr val="bg1">
              <a:lumMod val="75000"/>
            </a:schemeClr>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839200" cy="838200"/>
          </a:xfrm>
          <a:prstGeom prst="rect">
            <a:avLst/>
          </a:prstGeom>
        </p:spPr>
        <p:txBody>
          <a:bodyPr vert="horz" lIns="91440" tIns="45720" rIns="91440" bIns="45720"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defRPr sz="4400" kern="1200">
          <a:solidFill>
            <a:schemeClr val="bg1">
              <a:lumMod val="75000"/>
            </a:schemeClr>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67227-4947-4E06-A02F-1EC327B91EF1}"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B7A3C-51F0-410B-9791-7B510ED160FE}"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839200" cy="838200"/>
          </a:xfrm>
          <a:prstGeom prst="rect">
            <a:avLst/>
          </a:prstGeom>
        </p:spPr>
        <p:txBody>
          <a:bodyPr vert="horz" lIns="91440" tIns="45720" rIns="91440" bIns="45720"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spcBef>
          <a:spcPct val="0"/>
        </a:spcBef>
        <a:buNone/>
        <a:defRPr sz="4400" kern="1200">
          <a:solidFill>
            <a:schemeClr val="bg1">
              <a:lumMod val="75000"/>
            </a:schemeClr>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01304"/>
            <a:ext cx="8839200" cy="636896"/>
          </a:xfrm>
          <a:prstGeom prst="rect">
            <a:avLst/>
          </a:prstGeom>
        </p:spPr>
        <p:txBody>
          <a:bodyPr vert="horz" lIns="91440" tIns="45720" rIns="91440" bIns="45720" rtlCol="0" anchor="ctr">
            <a:noAutofit/>
          </a:bodyPr>
          <a:lstStyle/>
          <a:p>
            <a:r>
              <a:rPr lang="en-US" dirty="0" smtClean="0"/>
              <a:t>Click to edit Master </a:t>
            </a:r>
            <a:endParaRPr lang="en-US" dirty="0"/>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CCD04-1296-4681-9E7F-7B34823AA278}"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9026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sz="4800" kern="1200">
          <a:solidFill>
            <a:schemeClr val="tx1">
              <a:lumMod val="50000"/>
              <a:lumOff val="50000"/>
            </a:schemeClr>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01304"/>
            <a:ext cx="8839200" cy="636896"/>
          </a:xfrm>
          <a:prstGeom prst="rect">
            <a:avLst/>
          </a:prstGeom>
        </p:spPr>
        <p:txBody>
          <a:bodyPr vert="horz" lIns="91440" tIns="45720" rIns="91440" bIns="45720" rtlCol="0" anchor="ctr">
            <a:noAutofit/>
          </a:bodyPr>
          <a:lstStyle/>
          <a:p>
            <a:r>
              <a:rPr lang="en-US" dirty="0" smtClean="0"/>
              <a:t>Click to edit Master </a:t>
            </a:r>
            <a:endParaRPr lang="en-US" dirty="0"/>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CCD04-1296-4681-9E7F-7B34823AA278}"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28826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sz="4800" kern="1200">
          <a:solidFill>
            <a:schemeClr val="tx1">
              <a:lumMod val="50000"/>
              <a:lumOff val="50000"/>
            </a:schemeClr>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07285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43558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00" y="228600"/>
            <a:ext cx="8610600" cy="868362"/>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1447800"/>
            <a:ext cx="8229600" cy="4678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lumMod val="75000"/>
                  </a:schemeClr>
                </a:solidFill>
              </a:defRPr>
            </a:lvl1pPr>
          </a:lstStyle>
          <a:p>
            <a:fld id="{1D8BD707-D9CF-40AE-B4C6-C98DA3205C09}" type="datetimeFigureOut">
              <a:rPr lang="en-US" smtClean="0">
                <a:solidFill>
                  <a:prstClr val="white">
                    <a:lumMod val="75000"/>
                  </a:prstClr>
                </a:solidFill>
              </a:rPr>
              <a:pPr/>
              <a:t>11/18/2010</a:t>
            </a:fld>
            <a:endParaRPr lang="en-US" dirty="0">
              <a:solidFill>
                <a:prstClr val="white">
                  <a:lumMod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endParaRPr lang="en-US" dirty="0">
              <a:solidFill>
                <a:prstClr val="white">
                  <a:lumMod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B6F15528-21DE-4FAA-801E-634DDDAF4B2B}" type="slidenum">
              <a:rPr lang="en-US" smtClean="0">
                <a:solidFill>
                  <a:prstClr val="white">
                    <a:lumMod val="75000"/>
                  </a:prstClr>
                </a:solidFill>
              </a:rPr>
              <a:pPr/>
              <a:t>‹#›</a:t>
            </a:fld>
            <a:endParaRPr lang="en-US" dirty="0">
              <a:solidFill>
                <a:prstClr val="white">
                  <a:lumMod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6000" kern="1200">
          <a:solidFill>
            <a:schemeClr val="bg1">
              <a:lumMod val="75000"/>
            </a:schemeClr>
          </a:solidFill>
          <a:latin typeface="Arial Black"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01304"/>
            <a:ext cx="8839200" cy="636896"/>
          </a:xfrm>
          <a:prstGeom prst="rect">
            <a:avLst/>
          </a:prstGeom>
        </p:spPr>
        <p:txBody>
          <a:bodyPr vert="horz" lIns="91440" tIns="45720" rIns="91440" bIns="45720" rtlCol="0" anchor="ctr">
            <a:noAutofit/>
          </a:bodyPr>
          <a:lstStyle/>
          <a:p>
            <a:r>
              <a:rPr lang="en-US" dirty="0" smtClean="0"/>
              <a:t>Click to edit Master </a:t>
            </a:r>
            <a:endParaRPr lang="en-US" dirty="0"/>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CCD04-1296-4681-9E7F-7B34823AA278}"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sz="4800" kern="1200">
          <a:solidFill>
            <a:schemeClr val="tx1">
              <a:lumMod val="50000"/>
              <a:lumOff val="50000"/>
            </a:schemeClr>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01304"/>
            <a:ext cx="8839200" cy="636896"/>
          </a:xfrm>
          <a:prstGeom prst="rect">
            <a:avLst/>
          </a:prstGeom>
        </p:spPr>
        <p:txBody>
          <a:bodyPr vert="horz" lIns="91440" tIns="45720" rIns="91440" bIns="45720" rtlCol="0" anchor="ctr">
            <a:noAutofit/>
          </a:bodyPr>
          <a:lstStyle/>
          <a:p>
            <a:r>
              <a:rPr lang="en-US" dirty="0" smtClean="0"/>
              <a:t>Click to edit Master </a:t>
            </a:r>
            <a:endParaRPr lang="en-US" dirty="0"/>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CCD04-1296-4681-9E7F-7B34823AA278}"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sz="4800" kern="1200">
          <a:solidFill>
            <a:schemeClr val="tx1">
              <a:lumMod val="50000"/>
              <a:lumOff val="50000"/>
            </a:schemeClr>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01304"/>
            <a:ext cx="8839200" cy="636896"/>
          </a:xfrm>
          <a:prstGeom prst="rect">
            <a:avLst/>
          </a:prstGeom>
        </p:spPr>
        <p:txBody>
          <a:bodyPr vert="horz" lIns="91440" tIns="45720" rIns="91440" bIns="45720" rtlCol="0" anchor="ctr">
            <a:noAutofit/>
          </a:bodyPr>
          <a:lstStyle/>
          <a:p>
            <a:r>
              <a:rPr lang="en-US" dirty="0" smtClean="0"/>
              <a:t>Click to edit Master </a:t>
            </a:r>
            <a:endParaRPr lang="en-US" dirty="0"/>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CCD04-1296-4681-9E7F-7B34823AA278}"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sz="4800" kern="1200">
          <a:solidFill>
            <a:schemeClr val="tx1">
              <a:lumMod val="50000"/>
              <a:lumOff val="50000"/>
            </a:schemeClr>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01304"/>
            <a:ext cx="8839200" cy="636896"/>
          </a:xfrm>
          <a:prstGeom prst="rect">
            <a:avLst/>
          </a:prstGeom>
        </p:spPr>
        <p:txBody>
          <a:bodyPr vert="horz" lIns="91440" tIns="45720" rIns="91440" bIns="45720" rtlCol="0" anchor="ctr">
            <a:noAutofit/>
          </a:bodyPr>
          <a:lstStyle/>
          <a:p>
            <a:r>
              <a:rPr lang="en-US" dirty="0" smtClean="0"/>
              <a:t>Click to edit Master </a:t>
            </a:r>
            <a:endParaRPr lang="en-US" dirty="0"/>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CCD04-1296-4681-9E7F-7B34823AA278}" type="datetime1">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sz="4800" kern="1200">
          <a:solidFill>
            <a:schemeClr val="tx1">
              <a:lumMod val="50000"/>
              <a:lumOff val="50000"/>
            </a:schemeClr>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839200" cy="838200"/>
          </a:xfrm>
          <a:prstGeom prst="rect">
            <a:avLst/>
          </a:prstGeom>
        </p:spPr>
        <p:txBody>
          <a:bodyPr vert="horz" lIns="91440" tIns="45720" rIns="91440" bIns="45720"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4400" kern="1200">
          <a:solidFill>
            <a:schemeClr val="bg1">
              <a:lumMod val="75000"/>
            </a:schemeClr>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839200" cy="838200"/>
          </a:xfrm>
          <a:prstGeom prst="rect">
            <a:avLst/>
          </a:prstGeom>
        </p:spPr>
        <p:txBody>
          <a:bodyPr vert="horz" lIns="91440" tIns="45720" rIns="91440" bIns="45720"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4400" kern="1200">
          <a:solidFill>
            <a:schemeClr val="bg1">
              <a:lumMod val="75000"/>
            </a:schemeClr>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65.xml"/><Relationship Id="rId1" Type="http://schemas.openxmlformats.org/officeDocument/2006/relationships/slideLayout" Target="../slideLayouts/slideLayout134.xml"/></Relationships>
</file>

<file path=ppt/slides/_rels/slide10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gif"/><Relationship Id="rId1" Type="http://schemas.openxmlformats.org/officeDocument/2006/relationships/slideLayout" Target="../slideLayouts/slideLayout134.xml"/></Relationships>
</file>

<file path=ppt/slides/_rels/slide10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97.jpeg"/><Relationship Id="rId1" Type="http://schemas.openxmlformats.org/officeDocument/2006/relationships/slideLayout" Target="../slideLayouts/slideLayout134.xml"/><Relationship Id="rId5" Type="http://schemas.openxmlformats.org/officeDocument/2006/relationships/image" Target="../media/image180.jpeg"/><Relationship Id="rId4" Type="http://schemas.openxmlformats.org/officeDocument/2006/relationships/image" Target="../media/image179.png"/></Relationships>
</file>

<file path=ppt/slides/_rels/slide103.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image" Target="../media/image198.jpeg"/><Relationship Id="rId7" Type="http://schemas.openxmlformats.org/officeDocument/2006/relationships/image" Target="../media/image202.png"/><Relationship Id="rId2" Type="http://schemas.openxmlformats.org/officeDocument/2006/relationships/notesSlide" Target="../notesSlides/notesSlide66.xml"/><Relationship Id="rId1" Type="http://schemas.openxmlformats.org/officeDocument/2006/relationships/slideLayout" Target="../slideLayouts/slideLayout134.xml"/><Relationship Id="rId6" Type="http://schemas.openxmlformats.org/officeDocument/2006/relationships/image" Target="../media/image201.png"/><Relationship Id="rId11" Type="http://schemas.openxmlformats.org/officeDocument/2006/relationships/image" Target="../media/image205.png"/><Relationship Id="rId5" Type="http://schemas.openxmlformats.org/officeDocument/2006/relationships/image" Target="../media/image200.jpeg"/><Relationship Id="rId10" Type="http://schemas.openxmlformats.org/officeDocument/2006/relationships/image" Target="../media/image204.png"/><Relationship Id="rId4" Type="http://schemas.openxmlformats.org/officeDocument/2006/relationships/image" Target="../media/image199.png"/><Relationship Id="rId9" Type="http://schemas.openxmlformats.org/officeDocument/2006/relationships/image" Target="../media/image183.png"/></Relationships>
</file>

<file path=ppt/slides/_rels/slide104.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image" Target="../media/image198.jpeg"/><Relationship Id="rId7" Type="http://schemas.openxmlformats.org/officeDocument/2006/relationships/image" Target="../media/image202.png"/><Relationship Id="rId2" Type="http://schemas.openxmlformats.org/officeDocument/2006/relationships/notesSlide" Target="../notesSlides/notesSlide67.xml"/><Relationship Id="rId1" Type="http://schemas.openxmlformats.org/officeDocument/2006/relationships/slideLayout" Target="../slideLayouts/slideLayout134.xml"/><Relationship Id="rId6" Type="http://schemas.openxmlformats.org/officeDocument/2006/relationships/image" Target="../media/image201.png"/><Relationship Id="rId11" Type="http://schemas.openxmlformats.org/officeDocument/2006/relationships/image" Target="../media/image205.png"/><Relationship Id="rId5" Type="http://schemas.openxmlformats.org/officeDocument/2006/relationships/image" Target="../media/image200.jpeg"/><Relationship Id="rId10" Type="http://schemas.openxmlformats.org/officeDocument/2006/relationships/image" Target="../media/image204.png"/><Relationship Id="rId4" Type="http://schemas.openxmlformats.org/officeDocument/2006/relationships/image" Target="../media/image199.png"/><Relationship Id="rId9" Type="http://schemas.openxmlformats.org/officeDocument/2006/relationships/image" Target="../media/image183.png"/></Relationships>
</file>

<file path=ppt/slides/_rels/slide10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68.xml"/><Relationship Id="rId1" Type="http://schemas.openxmlformats.org/officeDocument/2006/relationships/slideLayout" Target="../slideLayouts/slideLayout134.xml"/><Relationship Id="rId6" Type="http://schemas.openxmlformats.org/officeDocument/2006/relationships/image" Target="../media/image208.jpeg"/><Relationship Id="rId5" Type="http://schemas.openxmlformats.org/officeDocument/2006/relationships/image" Target="../media/image205.png"/><Relationship Id="rId4" Type="http://schemas.openxmlformats.org/officeDocument/2006/relationships/image" Target="../media/image207.jpeg"/></Relationships>
</file>

<file path=ppt/slides/_rels/slide10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69.xml"/><Relationship Id="rId1" Type="http://schemas.openxmlformats.org/officeDocument/2006/relationships/slideLayout" Target="../slideLayouts/slideLayout134.xml"/><Relationship Id="rId5" Type="http://schemas.openxmlformats.org/officeDocument/2006/relationships/image" Target="../media/image210.jpeg"/><Relationship Id="rId4" Type="http://schemas.openxmlformats.org/officeDocument/2006/relationships/image" Target="../media/image207.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08.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99.png"/><Relationship Id="rId7" Type="http://schemas.openxmlformats.org/officeDocument/2006/relationships/image" Target="../media/image204.png"/><Relationship Id="rId2" Type="http://schemas.openxmlformats.org/officeDocument/2006/relationships/notesSlide" Target="../notesSlides/notesSlide70.xml"/><Relationship Id="rId1" Type="http://schemas.openxmlformats.org/officeDocument/2006/relationships/slideLayout" Target="../slideLayouts/slideLayout134.xml"/><Relationship Id="rId6" Type="http://schemas.openxmlformats.org/officeDocument/2006/relationships/image" Target="../media/image202.png"/><Relationship Id="rId5" Type="http://schemas.openxmlformats.org/officeDocument/2006/relationships/image" Target="../media/image201.png"/><Relationship Id="rId10" Type="http://schemas.openxmlformats.org/officeDocument/2006/relationships/image" Target="../media/image212.jpeg"/><Relationship Id="rId4" Type="http://schemas.openxmlformats.org/officeDocument/2006/relationships/image" Target="../media/image200.jpeg"/><Relationship Id="rId9" Type="http://schemas.openxmlformats.org/officeDocument/2006/relationships/image" Target="../media/image21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71.xml"/><Relationship Id="rId1" Type="http://schemas.openxmlformats.org/officeDocument/2006/relationships/slideLayout" Target="../slideLayouts/slideLayout134.xml"/><Relationship Id="rId5" Type="http://schemas.openxmlformats.org/officeDocument/2006/relationships/image" Target="../media/image205.png"/><Relationship Id="rId4" Type="http://schemas.openxmlformats.org/officeDocument/2006/relationships/image" Target="../media/image203.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5.png"/><Relationship Id="rId3" Type="http://schemas.openxmlformats.org/officeDocument/2006/relationships/image" Target="../media/image199.png"/><Relationship Id="rId7" Type="http://schemas.openxmlformats.org/officeDocument/2006/relationships/image" Target="../media/image183.png"/><Relationship Id="rId12" Type="http://schemas.openxmlformats.org/officeDocument/2006/relationships/image" Target="../media/image203.jpeg"/><Relationship Id="rId2" Type="http://schemas.openxmlformats.org/officeDocument/2006/relationships/notesSlide" Target="../notesSlides/notesSlide72.xml"/><Relationship Id="rId1" Type="http://schemas.openxmlformats.org/officeDocument/2006/relationships/slideLayout" Target="../slideLayouts/slideLayout134.xml"/><Relationship Id="rId6" Type="http://schemas.openxmlformats.org/officeDocument/2006/relationships/image" Target="../media/image202.png"/><Relationship Id="rId11" Type="http://schemas.openxmlformats.org/officeDocument/2006/relationships/image" Target="../media/image198.jpeg"/><Relationship Id="rId5" Type="http://schemas.openxmlformats.org/officeDocument/2006/relationships/image" Target="../media/image201.png"/><Relationship Id="rId10" Type="http://schemas.openxmlformats.org/officeDocument/2006/relationships/image" Target="../media/image212.jpeg"/><Relationship Id="rId4" Type="http://schemas.openxmlformats.org/officeDocument/2006/relationships/image" Target="../media/image200.jpeg"/><Relationship Id="rId9" Type="http://schemas.openxmlformats.org/officeDocument/2006/relationships/image" Target="../media/image211.jpeg"/><Relationship Id="rId14" Type="http://schemas.openxmlformats.org/officeDocument/2006/relationships/image" Target="../media/image213.png"/></Relationships>
</file>

<file path=ppt/slides/_rels/slide111.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3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1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3.xml"/><Relationship Id="rId1" Type="http://schemas.openxmlformats.org/officeDocument/2006/relationships/slideLayout" Target="../slideLayouts/slideLayout145.xml"/><Relationship Id="rId4" Type="http://schemas.openxmlformats.org/officeDocument/2006/relationships/image" Target="../media/image215.png"/></Relationships>
</file>

<file path=ppt/slides/_rels/slide1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77.xml"/><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79.xml"/><Relationship Id="rId1" Type="http://schemas.openxmlformats.org/officeDocument/2006/relationships/slideLayout" Target="../slideLayouts/slideLayout35.xml"/><Relationship Id="rId5" Type="http://schemas.openxmlformats.org/officeDocument/2006/relationships/image" Target="../media/image223.jpeg"/><Relationship Id="rId4" Type="http://schemas.openxmlformats.org/officeDocument/2006/relationships/image" Target="../media/image222.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0.xml"/><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1.xml"/><Relationship Id="rId1" Type="http://schemas.openxmlformats.org/officeDocument/2006/relationships/slideLayout" Target="../slideLayouts/slideLayout156.xml"/></Relationships>
</file>

<file path=ppt/slides/_rels/slide12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2.xml"/><Relationship Id="rId1" Type="http://schemas.openxmlformats.org/officeDocument/2006/relationships/slideLayout" Target="../slideLayouts/slideLayout156.xml"/><Relationship Id="rId4" Type="http://schemas.openxmlformats.org/officeDocument/2006/relationships/image" Target="../media/image226.png"/></Relationships>
</file>

<file path=ppt/slides/_rels/slide12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3.xml"/><Relationship Id="rId1" Type="http://schemas.openxmlformats.org/officeDocument/2006/relationships/slideLayout" Target="../slideLayouts/slideLayout156.xml"/></Relationships>
</file>

<file path=ppt/slides/_rels/slide12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4.xml"/><Relationship Id="rId1" Type="http://schemas.openxmlformats.org/officeDocument/2006/relationships/slideLayout" Target="../slideLayouts/slideLayout156.xml"/></Relationships>
</file>

<file path=ppt/slides/_rels/slide12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5.xml"/><Relationship Id="rId1" Type="http://schemas.openxmlformats.org/officeDocument/2006/relationships/slideLayout" Target="../slideLayouts/slideLayout156.xml"/></Relationships>
</file>

<file path=ppt/slides/_rels/slide129.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86.xml"/><Relationship Id="rId1" Type="http://schemas.openxmlformats.org/officeDocument/2006/relationships/slideLayout" Target="../slideLayouts/slideLayout156.xml"/><Relationship Id="rId6" Type="http://schemas.openxmlformats.org/officeDocument/2006/relationships/image" Target="../media/image228.jpeg"/><Relationship Id="rId5" Type="http://schemas.openxmlformats.org/officeDocument/2006/relationships/image" Target="../media/image221.jpeg"/><Relationship Id="rId4" Type="http://schemas.openxmlformats.org/officeDocument/2006/relationships/image" Target="../media/image227.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87.xml"/><Relationship Id="rId1" Type="http://schemas.openxmlformats.org/officeDocument/2006/relationships/slideLayout" Target="../slideLayouts/slideLayout35.xml"/><Relationship Id="rId5" Type="http://schemas.openxmlformats.org/officeDocument/2006/relationships/image" Target="../media/image231.png"/><Relationship Id="rId4" Type="http://schemas.openxmlformats.org/officeDocument/2006/relationships/image" Target="../media/image23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88.xml"/><Relationship Id="rId1" Type="http://schemas.openxmlformats.org/officeDocument/2006/relationships/slideLayout" Target="../slideLayouts/slideLayout171.xml"/></Relationships>
</file>

<file path=ppt/slides/_rels/slide13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89.xml"/><Relationship Id="rId1" Type="http://schemas.openxmlformats.org/officeDocument/2006/relationships/slideLayout" Target="../slideLayouts/slideLayout171.xml"/></Relationships>
</file>

<file path=ppt/slides/_rels/slide13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90.xml"/><Relationship Id="rId1" Type="http://schemas.openxmlformats.org/officeDocument/2006/relationships/slideLayout" Target="../slideLayouts/slideLayout171.xml"/></Relationships>
</file>

<file path=ppt/slides/_rels/slide13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91.xml"/><Relationship Id="rId1" Type="http://schemas.openxmlformats.org/officeDocument/2006/relationships/slideLayout" Target="../slideLayouts/slideLayout171.xml"/></Relationships>
</file>

<file path=ppt/slides/_rels/slide13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92.xml"/><Relationship Id="rId1" Type="http://schemas.openxmlformats.org/officeDocument/2006/relationships/slideLayout" Target="../slideLayouts/slideLayout171.xml"/></Relationships>
</file>

<file path=ppt/slides/_rels/slide1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3.xml"/><Relationship Id="rId1" Type="http://schemas.openxmlformats.org/officeDocument/2006/relationships/slideLayout" Target="../slideLayouts/slideLayout171.xml"/></Relationships>
</file>

<file path=ppt/slides/_rels/slide1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4.xml"/><Relationship Id="rId1" Type="http://schemas.openxmlformats.org/officeDocument/2006/relationships/slideLayout" Target="../slideLayouts/slideLayout171.xml"/></Relationships>
</file>

<file path=ppt/slides/_rels/slide1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5.xml"/><Relationship Id="rId1" Type="http://schemas.openxmlformats.org/officeDocument/2006/relationships/slideLayout" Target="../slideLayouts/slideLayout17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4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71.xml"/></Relationships>
</file>

<file path=ppt/slides/_rels/slide14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96.xml"/><Relationship Id="rId1" Type="http://schemas.openxmlformats.org/officeDocument/2006/relationships/slideLayout" Target="../slideLayouts/slideLayout46.xml"/><Relationship Id="rId6" Type="http://schemas.openxmlformats.org/officeDocument/2006/relationships/image" Target="../media/image241.png"/><Relationship Id="rId5" Type="http://schemas.openxmlformats.org/officeDocument/2006/relationships/image" Target="../media/image240.jpeg"/><Relationship Id="rId4" Type="http://schemas.openxmlformats.org/officeDocument/2006/relationships/image" Target="../media/image239.png"/></Relationships>
</file>

<file path=ppt/slides/_rels/slide146.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46.xml"/></Relationships>
</file>

<file path=ppt/slides/_rels/slide147.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jpeg"/><Relationship Id="rId3" Type="http://schemas.openxmlformats.org/officeDocument/2006/relationships/image" Target="../media/image2.png"/><Relationship Id="rId7" Type="http://schemas.openxmlformats.org/officeDocument/2006/relationships/image" Target="../media/image246.png"/><Relationship Id="rId12" Type="http://schemas.openxmlformats.org/officeDocument/2006/relationships/image" Target="../media/image251.jpeg"/><Relationship Id="rId2" Type="http://schemas.openxmlformats.org/officeDocument/2006/relationships/image" Target="../media/image243.jpeg"/><Relationship Id="rId1" Type="http://schemas.openxmlformats.org/officeDocument/2006/relationships/slideLayout" Target="../slideLayouts/slideLayout56.xml"/><Relationship Id="rId6" Type="http://schemas.openxmlformats.org/officeDocument/2006/relationships/image" Target="../media/image245.png"/><Relationship Id="rId11" Type="http://schemas.openxmlformats.org/officeDocument/2006/relationships/image" Target="../media/image250.gif"/><Relationship Id="rId5" Type="http://schemas.openxmlformats.org/officeDocument/2006/relationships/image" Target="../media/image244.png"/><Relationship Id="rId10" Type="http://schemas.openxmlformats.org/officeDocument/2006/relationships/image" Target="../media/image249.jpeg"/><Relationship Id="rId4" Type="http://schemas.openxmlformats.org/officeDocument/2006/relationships/image" Target="../media/image3.png"/><Relationship Id="rId9" Type="http://schemas.openxmlformats.org/officeDocument/2006/relationships/image" Target="../media/image248.png"/><Relationship Id="rId14" Type="http://schemas.openxmlformats.org/officeDocument/2006/relationships/image" Target="../media/image253.png"/></Relationships>
</file>

<file path=ppt/slides/_rels/slide14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97.xml"/><Relationship Id="rId1" Type="http://schemas.openxmlformats.org/officeDocument/2006/relationships/slideLayout" Target="../slideLayouts/slideLayout68.xml"/></Relationships>
</file>

<file path=ppt/slides/_rels/slide149.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199.png"/><Relationship Id="rId7" Type="http://schemas.openxmlformats.org/officeDocument/2006/relationships/image" Target="../media/image204.png"/><Relationship Id="rId2" Type="http://schemas.openxmlformats.org/officeDocument/2006/relationships/notesSlide" Target="../notesSlides/notesSlide98.xml"/><Relationship Id="rId1" Type="http://schemas.openxmlformats.org/officeDocument/2006/relationships/slideLayout" Target="../slideLayouts/slideLayout68.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jpe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99.xml"/><Relationship Id="rId1" Type="http://schemas.openxmlformats.org/officeDocument/2006/relationships/slideLayout" Target="../slideLayouts/slideLayout68.xml"/></Relationships>
</file>

<file path=ppt/slides/_rels/slide15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68.xml"/></Relationships>
</file>

<file path=ppt/slides/_rels/slide1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53.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65.jpe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264.jpeg"/><Relationship Id="rId5" Type="http://schemas.openxmlformats.org/officeDocument/2006/relationships/image" Target="../media/image263.jpeg"/><Relationship Id="rId4" Type="http://schemas.openxmlformats.org/officeDocument/2006/relationships/image" Target="../media/image262.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9.xml"/><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9.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23.xml"/><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23.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123.xml"/><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90.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90.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90.xml"/><Relationship Id="rId5" Type="http://schemas.openxmlformats.org/officeDocument/2006/relationships/image" Target="../media/image69.png"/><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66.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44.xml"/><Relationship Id="rId16" Type="http://schemas.openxmlformats.org/officeDocument/2006/relationships/image" Target="../media/image85.png"/><Relationship Id="rId1" Type="http://schemas.openxmlformats.org/officeDocument/2006/relationships/slideLayout" Target="../slideLayouts/slideLayout95.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6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9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9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90.xml"/><Relationship Id="rId5" Type="http://schemas.openxmlformats.org/officeDocument/2006/relationships/image" Target="../media/image102.jpeg"/><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67.png"/><Relationship Id="rId26" Type="http://schemas.openxmlformats.org/officeDocument/2006/relationships/image" Target="../media/image125.png"/><Relationship Id="rId3" Type="http://schemas.openxmlformats.org/officeDocument/2006/relationships/image" Target="../media/image103.png"/><Relationship Id="rId21" Type="http://schemas.openxmlformats.org/officeDocument/2006/relationships/image" Target="../media/image120.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5" Type="http://schemas.openxmlformats.org/officeDocument/2006/relationships/image" Target="../media/image124.png"/><Relationship Id="rId2" Type="http://schemas.openxmlformats.org/officeDocument/2006/relationships/notesSlide" Target="../notesSlides/notesSlide47.xml"/><Relationship Id="rId16" Type="http://schemas.openxmlformats.org/officeDocument/2006/relationships/image" Target="../media/image116.png"/><Relationship Id="rId20" Type="http://schemas.openxmlformats.org/officeDocument/2006/relationships/image" Target="../media/image119.png"/><Relationship Id="rId1" Type="http://schemas.openxmlformats.org/officeDocument/2006/relationships/slideLayout" Target="../slideLayouts/slideLayout90.xml"/><Relationship Id="rId6" Type="http://schemas.openxmlformats.org/officeDocument/2006/relationships/image" Target="../media/image106.png"/><Relationship Id="rId11" Type="http://schemas.openxmlformats.org/officeDocument/2006/relationships/image" Target="../media/image111.png"/><Relationship Id="rId24" Type="http://schemas.openxmlformats.org/officeDocument/2006/relationships/image" Target="../media/image123.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2.png"/><Relationship Id="rId10" Type="http://schemas.openxmlformats.org/officeDocument/2006/relationships/image" Target="../media/image110.png"/><Relationship Id="rId19" Type="http://schemas.openxmlformats.org/officeDocument/2006/relationships/image" Target="../media/image118.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1.png"/><Relationship Id="rId27" Type="http://schemas.openxmlformats.org/officeDocument/2006/relationships/image" Target="../media/image126.png"/></Relationships>
</file>

<file path=ppt/slides/_rels/slide73.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png"/><Relationship Id="rId3" Type="http://schemas.openxmlformats.org/officeDocument/2006/relationships/image" Target="../media/image127.png"/><Relationship Id="rId21" Type="http://schemas.openxmlformats.org/officeDocument/2006/relationships/image" Target="../media/image145.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5" Type="http://schemas.openxmlformats.org/officeDocument/2006/relationships/image" Target="../media/image149.png"/><Relationship Id="rId2" Type="http://schemas.openxmlformats.org/officeDocument/2006/relationships/notesSlide" Target="../notesSlides/notesSlide48.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90.xml"/><Relationship Id="rId6" Type="http://schemas.openxmlformats.org/officeDocument/2006/relationships/image" Target="../media/image130.png"/><Relationship Id="rId11" Type="http://schemas.openxmlformats.org/officeDocument/2006/relationships/image" Target="../media/image135.png"/><Relationship Id="rId24" Type="http://schemas.openxmlformats.org/officeDocument/2006/relationships/image" Target="../media/image148.png"/><Relationship Id="rId5" Type="http://schemas.openxmlformats.org/officeDocument/2006/relationships/image" Target="../media/image129.png"/><Relationship Id="rId15" Type="http://schemas.openxmlformats.org/officeDocument/2006/relationships/image" Target="../media/image139.png"/><Relationship Id="rId23" Type="http://schemas.openxmlformats.org/officeDocument/2006/relationships/image" Target="../media/image147.pn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 Id="rId22" Type="http://schemas.openxmlformats.org/officeDocument/2006/relationships/image" Target="../media/image146.png"/></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9.xml"/><Relationship Id="rId1" Type="http://schemas.openxmlformats.org/officeDocument/2006/relationships/slideLayout" Target="../slideLayouts/slideLayout90.xml"/><Relationship Id="rId4" Type="http://schemas.openxmlformats.org/officeDocument/2006/relationships/image" Target="../media/image151.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90.xml"/></Relationships>
</file>

<file path=ppt/slides/_rels/slide7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1.pn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0.png"/><Relationship Id="rId2" Type="http://schemas.openxmlformats.org/officeDocument/2006/relationships/notesSlide" Target="../notesSlides/notesSlide51.xml"/><Relationship Id="rId1" Type="http://schemas.openxmlformats.org/officeDocument/2006/relationships/slideLayout" Target="../slideLayouts/slideLayout90.xml"/><Relationship Id="rId6" Type="http://schemas.openxmlformats.org/officeDocument/2006/relationships/image" Target="../media/image156.png"/><Relationship Id="rId11" Type="http://schemas.openxmlformats.org/officeDocument/2006/relationships/image" Target="../media/image87.png"/><Relationship Id="rId5" Type="http://schemas.openxmlformats.org/officeDocument/2006/relationships/image" Target="../media/image155.png"/><Relationship Id="rId15" Type="http://schemas.openxmlformats.org/officeDocument/2006/relationships/image" Target="../media/image163.png"/><Relationship Id="rId10" Type="http://schemas.openxmlformats.org/officeDocument/2006/relationships/image" Target="../media/image75.png"/><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image" Target="../media/image162.png"/></Relationships>
</file>

<file path=ppt/slides/_rels/slide7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2.xml"/><Relationship Id="rId1" Type="http://schemas.openxmlformats.org/officeDocument/2006/relationships/slideLayout" Target="../slideLayouts/slideLayout90.xml"/><Relationship Id="rId4" Type="http://schemas.openxmlformats.org/officeDocument/2006/relationships/image" Target="../media/image165.png"/></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90.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16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7.xml"/><Relationship Id="rId1" Type="http://schemas.openxmlformats.org/officeDocument/2006/relationships/slideLayout" Target="../slideLayouts/slideLayout13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4.xml"/></Relationships>
</file>

<file path=ppt/slides/_rels/slide8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59.xml"/><Relationship Id="rId1" Type="http://schemas.openxmlformats.org/officeDocument/2006/relationships/slideLayout" Target="../slideLayouts/slideLayout134.xml"/></Relationships>
</file>

<file path=ppt/slides/_rels/slide8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0.xml"/><Relationship Id="rId1" Type="http://schemas.openxmlformats.org/officeDocument/2006/relationships/slideLayout" Target="../slideLayouts/slideLayout134.xml"/></Relationships>
</file>

<file path=ppt/slides/_rels/slide8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1.xml"/><Relationship Id="rId1" Type="http://schemas.openxmlformats.org/officeDocument/2006/relationships/slideLayout" Target="../slideLayouts/slideLayout134.xml"/></Relationships>
</file>

<file path=ppt/slides/_rels/slide8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62.xml"/><Relationship Id="rId1" Type="http://schemas.openxmlformats.org/officeDocument/2006/relationships/slideLayout" Target="../slideLayouts/slideLayout134.xml"/><Relationship Id="rId4" Type="http://schemas.openxmlformats.org/officeDocument/2006/relationships/image" Target="../media/image174.gif"/></Relationships>
</file>

<file path=ppt/slides/_rels/slide8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63.xml"/><Relationship Id="rId1" Type="http://schemas.openxmlformats.org/officeDocument/2006/relationships/slideLayout" Target="../slideLayouts/slideLayout134.xml"/><Relationship Id="rId5" Type="http://schemas.openxmlformats.org/officeDocument/2006/relationships/image" Target="../media/image177.png"/><Relationship Id="rId4" Type="http://schemas.openxmlformats.org/officeDocument/2006/relationships/image" Target="../media/image176.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9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64.xml"/><Relationship Id="rId1" Type="http://schemas.openxmlformats.org/officeDocument/2006/relationships/slideLayout" Target="../slideLayouts/slideLayout134.xml"/><Relationship Id="rId6" Type="http://schemas.openxmlformats.org/officeDocument/2006/relationships/image" Target="../media/image3.png"/><Relationship Id="rId5" Type="http://schemas.openxmlformats.org/officeDocument/2006/relationships/image" Target="../media/image180.jpeg"/><Relationship Id="rId4" Type="http://schemas.openxmlformats.org/officeDocument/2006/relationships/image" Target="../media/image179.png"/></Relationships>
</file>

<file path=ppt/slides/_rels/slide9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png"/><Relationship Id="rId1" Type="http://schemas.openxmlformats.org/officeDocument/2006/relationships/slideLayout" Target="../slideLayouts/slideLayout134.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9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69.png"/><Relationship Id="rId1" Type="http://schemas.openxmlformats.org/officeDocument/2006/relationships/slideLayout" Target="../slideLayouts/slideLayout134.xml"/><Relationship Id="rId4" Type="http://schemas.openxmlformats.org/officeDocument/2006/relationships/image" Target="../media/image187.png"/></Relationships>
</file>

<file path=ppt/slides/_rels/slide9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8.jpeg"/><Relationship Id="rId1" Type="http://schemas.openxmlformats.org/officeDocument/2006/relationships/slideLayout" Target="../slideLayouts/slideLayout134.xml"/></Relationships>
</file>

<file path=ppt/slides/_rels/slide9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8.jpeg"/><Relationship Id="rId1" Type="http://schemas.openxmlformats.org/officeDocument/2006/relationships/slideLayout" Target="../slideLayouts/slideLayout134.xml"/><Relationship Id="rId5" Type="http://schemas.openxmlformats.org/officeDocument/2006/relationships/image" Target="../media/image190.png"/><Relationship Id="rId4" Type="http://schemas.openxmlformats.org/officeDocument/2006/relationships/image" Target="../media/image189.png"/></Relationships>
</file>

<file path=ppt/slides/_rels/slide9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134.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9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3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search\talks\AnnaKarlinGuestLecture2010-MirrorsTellYouOneThing\z_finish_mirror.jpg"/>
          <p:cNvPicPr>
            <a:picLocks noChangeAspect="1" noChangeArrowheads="1"/>
          </p:cNvPicPr>
          <p:nvPr/>
        </p:nvPicPr>
        <p:blipFill>
          <a:blip r:embed="rId3" cstate="print">
            <a:grayscl/>
            <a:lum contrast="75000"/>
          </a:blip>
          <a:stretch>
            <a:fillRect/>
          </a:stretch>
        </p:blipFill>
        <p:spPr bwMode="auto">
          <a:xfrm>
            <a:off x="-1547410" y="0"/>
            <a:ext cx="11224810" cy="7467600"/>
          </a:xfrm>
          <a:prstGeom prst="rect">
            <a:avLst/>
          </a:prstGeom>
          <a:noFill/>
          <a:ln>
            <a:noFill/>
          </a:ln>
        </p:spPr>
      </p:pic>
      <p:sp>
        <p:nvSpPr>
          <p:cNvPr id="5" name="Right Arrow 4"/>
          <p:cNvSpPr/>
          <p:nvPr/>
        </p:nvSpPr>
        <p:spPr>
          <a:xfrm>
            <a:off x="-990600" y="554422"/>
            <a:ext cx="79248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8"/>
          <p:cNvSpPr txBox="1">
            <a:spLocks/>
          </p:cNvSpPr>
          <p:nvPr/>
        </p:nvSpPr>
        <p:spPr>
          <a:xfrm>
            <a:off x="76200" y="441434"/>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mirrors</a:t>
            </a:r>
            <a:r>
              <a:rPr kumimoji="0" lang="en-US" sz="4400"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 tell you one thing</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
        <p:nvSpPr>
          <p:cNvPr id="7" name="Rectangle 6"/>
          <p:cNvSpPr/>
          <p:nvPr/>
        </p:nvSpPr>
        <p:spPr>
          <a:xfrm>
            <a:off x="12954000" y="2438400"/>
            <a:ext cx="5091458" cy="707886"/>
          </a:xfrm>
          <a:prstGeom prst="rect">
            <a:avLst/>
          </a:prstGeom>
        </p:spPr>
        <p:txBody>
          <a:bodyPr wrap="none">
            <a:spAutoFit/>
          </a:bodyPr>
          <a:lstStyle/>
          <a:p>
            <a:r>
              <a:rPr lang="en-US" sz="4000" dirty="0" smtClean="0">
                <a:solidFill>
                  <a:prstClr val="white">
                    <a:lumMod val="75000"/>
                  </a:prstClr>
                </a:solidFill>
                <a:latin typeface="Segoe UI" pitchFamily="34" charset="0"/>
                <a:ea typeface="Segoe UI" pitchFamily="34" charset="0"/>
                <a:cs typeface="Segoe UI" pitchFamily="34" charset="0"/>
              </a:rPr>
              <a:t>for mobile persuasion</a:t>
            </a:r>
            <a:endParaRPr lang="en-US" sz="1600" dirty="0">
              <a:latin typeface="Segoe UI" pitchFamily="34" charset="0"/>
              <a:ea typeface="Segoe UI" pitchFamily="34" charset="0"/>
              <a:cs typeface="Segoe UI" pitchFamily="34" charset="0"/>
            </a:endParaRPr>
          </a:p>
        </p:txBody>
      </p:sp>
      <p:sp>
        <p:nvSpPr>
          <p:cNvPr id="8" name="Right Arrow 7"/>
          <p:cNvSpPr/>
          <p:nvPr/>
        </p:nvSpPr>
        <p:spPr>
          <a:xfrm flipH="1">
            <a:off x="2362200" y="1440747"/>
            <a:ext cx="7848600" cy="685800"/>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p:cNvSpPr txBox="1">
            <a:spLocks/>
          </p:cNvSpPr>
          <p:nvPr/>
        </p:nvSpPr>
        <p:spPr>
          <a:xfrm>
            <a:off x="2555544" y="1343526"/>
            <a:ext cx="7772400" cy="81381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data</a:t>
            </a:r>
            <a:r>
              <a:rPr kumimoji="0" lang="en-US" sz="4400"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 can tell you another</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grpSp>
        <p:nvGrpSpPr>
          <p:cNvPr id="10" name="Group 9"/>
          <p:cNvGrpSpPr/>
          <p:nvPr/>
        </p:nvGrpSpPr>
        <p:grpSpPr>
          <a:xfrm>
            <a:off x="-24063" y="6248400"/>
            <a:ext cx="10463463" cy="620010"/>
            <a:chOff x="-13648" y="6237989"/>
            <a:chExt cx="10463463" cy="620010"/>
          </a:xfrm>
        </p:grpSpPr>
        <p:sp>
          <p:nvSpPr>
            <p:cNvPr id="11" name="Rectangle 10"/>
            <p:cNvSpPr/>
            <p:nvPr/>
          </p:nvSpPr>
          <p:spPr>
            <a:xfrm>
              <a:off x="-1" y="6237989"/>
              <a:ext cx="9230615" cy="62001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C:\research\Posters\Affiliates2009-HydroSense\dub logo.png"/>
            <p:cNvPicPr>
              <a:picLocks noChangeAspect="1" noChangeArrowheads="1"/>
            </p:cNvPicPr>
            <p:nvPr/>
          </p:nvPicPr>
          <p:blipFill>
            <a:blip r:embed="rId4" cstate="print">
              <a:lum bright="90000"/>
            </a:blip>
            <a:srcRect/>
            <a:stretch>
              <a:fillRect/>
            </a:stretch>
          </p:blipFill>
          <p:spPr bwMode="auto">
            <a:xfrm>
              <a:off x="76200" y="6312276"/>
              <a:ext cx="620015" cy="317123"/>
            </a:xfrm>
            <a:prstGeom prst="rect">
              <a:avLst/>
            </a:prstGeom>
            <a:noFill/>
            <a:effectLst/>
          </p:spPr>
        </p:pic>
        <p:grpSp>
          <p:nvGrpSpPr>
            <p:cNvPr id="13" name="Group 27"/>
            <p:cNvGrpSpPr/>
            <p:nvPr/>
          </p:nvGrpSpPr>
          <p:grpSpPr>
            <a:xfrm>
              <a:off x="744477" y="6262760"/>
              <a:ext cx="779180" cy="389397"/>
              <a:chOff x="1125477" y="6020020"/>
              <a:chExt cx="779180" cy="389397"/>
            </a:xfrm>
          </p:grpSpPr>
          <p:sp>
            <p:nvSpPr>
              <p:cNvPr id="21" name="TextBox 20"/>
              <p:cNvSpPr txBox="1"/>
              <p:nvPr/>
            </p:nvSpPr>
            <p:spPr>
              <a:xfrm>
                <a:off x="1125477" y="6020020"/>
                <a:ext cx="779179" cy="138499"/>
              </a:xfrm>
              <a:prstGeom prst="rect">
                <a:avLst/>
              </a:prstGeom>
              <a:noFill/>
            </p:spPr>
            <p:txBody>
              <a:bodyPr wrap="square" lIns="0" tIns="0" rIns="0" bIns="0" rtlCol="0">
                <a:spAutoFit/>
              </a:bodyPr>
              <a:lstStyle/>
              <a:p>
                <a:r>
                  <a:rPr lang="en-US" sz="900" dirty="0" smtClean="0">
                    <a:solidFill>
                      <a:schemeClr val="bg1">
                        <a:lumMod val="85000"/>
                      </a:schemeClr>
                    </a:solidFill>
                  </a:rPr>
                  <a:t>design:</a:t>
                </a:r>
                <a:endParaRPr lang="en-US" sz="900" dirty="0">
                  <a:solidFill>
                    <a:schemeClr val="bg1">
                      <a:lumMod val="85000"/>
                    </a:schemeClr>
                  </a:solidFill>
                </a:endParaRPr>
              </a:p>
            </p:txBody>
          </p:sp>
          <p:sp>
            <p:nvSpPr>
              <p:cNvPr id="22" name="Rectangle 21"/>
              <p:cNvSpPr/>
              <p:nvPr/>
            </p:nvSpPr>
            <p:spPr>
              <a:xfrm>
                <a:off x="1125478" y="6140297"/>
                <a:ext cx="779179" cy="138499"/>
              </a:xfrm>
              <a:prstGeom prst="rect">
                <a:avLst/>
              </a:prstGeom>
            </p:spPr>
            <p:txBody>
              <a:bodyPr wrap="square" lIns="0" tIns="0" rIns="0" bIns="0">
                <a:spAutoFit/>
              </a:bodyPr>
              <a:lstStyle/>
              <a:p>
                <a:r>
                  <a:rPr lang="en-US" sz="900" dirty="0" smtClean="0">
                    <a:solidFill>
                      <a:schemeClr val="bg1">
                        <a:lumMod val="85000"/>
                      </a:schemeClr>
                    </a:solidFill>
                  </a:rPr>
                  <a:t>use:</a:t>
                </a:r>
              </a:p>
            </p:txBody>
          </p:sp>
          <p:sp>
            <p:nvSpPr>
              <p:cNvPr id="23" name="Rectangle 22"/>
              <p:cNvSpPr/>
              <p:nvPr/>
            </p:nvSpPr>
            <p:spPr>
              <a:xfrm>
                <a:off x="1125478" y="6270918"/>
                <a:ext cx="779179" cy="138499"/>
              </a:xfrm>
              <a:prstGeom prst="rect">
                <a:avLst/>
              </a:prstGeom>
            </p:spPr>
            <p:txBody>
              <a:bodyPr wrap="square" lIns="0" tIns="0" rIns="0" bIns="0">
                <a:spAutoFit/>
              </a:bodyPr>
              <a:lstStyle/>
              <a:p>
                <a:r>
                  <a:rPr lang="en-US" sz="900" dirty="0" smtClean="0">
                    <a:solidFill>
                      <a:schemeClr val="bg1">
                        <a:lumMod val="85000"/>
                      </a:schemeClr>
                    </a:solidFill>
                  </a:rPr>
                  <a:t>build:</a:t>
                </a:r>
                <a:endParaRPr lang="en-US" sz="900" dirty="0">
                  <a:solidFill>
                    <a:schemeClr val="bg1">
                      <a:lumMod val="85000"/>
                    </a:schemeClr>
                  </a:solidFill>
                </a:endParaRPr>
              </a:p>
            </p:txBody>
          </p:sp>
        </p:grpSp>
        <p:grpSp>
          <p:nvGrpSpPr>
            <p:cNvPr id="14" name="Group 31"/>
            <p:cNvGrpSpPr/>
            <p:nvPr/>
          </p:nvGrpSpPr>
          <p:grpSpPr>
            <a:xfrm>
              <a:off x="3418243" y="6314189"/>
              <a:ext cx="2830156" cy="492472"/>
              <a:chOff x="4711899" y="6314190"/>
              <a:chExt cx="3289101" cy="492472"/>
            </a:xfrm>
          </p:grpSpPr>
          <p:sp>
            <p:nvSpPr>
              <p:cNvPr id="19" name="TextBox 18"/>
              <p:cNvSpPr txBox="1"/>
              <p:nvPr/>
            </p:nvSpPr>
            <p:spPr>
              <a:xfrm>
                <a:off x="4800599" y="6314190"/>
                <a:ext cx="3200401" cy="419668"/>
              </a:xfrm>
              <a:prstGeom prst="rect">
                <a:avLst/>
              </a:prstGeom>
              <a:noFill/>
              <a:effectLst/>
            </p:spPr>
            <p:txBody>
              <a:bodyPr wrap="square" lIns="0" tIns="0" rIns="0" bIns="0" rtlCol="0">
                <a:noAutofit/>
              </a:bodyPr>
              <a:lstStyle/>
              <a:p>
                <a:r>
                  <a:rPr lang="en-US" sz="2400" dirty="0" smtClean="0">
                    <a:solidFill>
                      <a:schemeClr val="accent6"/>
                    </a:solidFill>
                    <a:latin typeface="Arial Black" pitchFamily="34" charset="0"/>
                  </a:rPr>
                  <a:t>ubi</a:t>
                </a:r>
                <a:r>
                  <a:rPr lang="en-US" sz="2400" dirty="0" smtClean="0">
                    <a:solidFill>
                      <a:schemeClr val="bg1">
                        <a:lumMod val="75000"/>
                      </a:schemeClr>
                    </a:solidFill>
                    <a:latin typeface="Arial Black" pitchFamily="34" charset="0"/>
                  </a:rPr>
                  <a:t>comp </a:t>
                </a:r>
                <a:r>
                  <a:rPr lang="en-US" sz="2400" dirty="0" smtClean="0">
                    <a:solidFill>
                      <a:schemeClr val="bg1">
                        <a:lumMod val="75000"/>
                      </a:schemeClr>
                    </a:solidFill>
                    <a:latin typeface="Arial" pitchFamily="34" charset="0"/>
                    <a:cs typeface="Arial" pitchFamily="34" charset="0"/>
                  </a:rPr>
                  <a:t>lab</a:t>
                </a:r>
                <a:endParaRPr lang="en-US" sz="2400" dirty="0">
                  <a:solidFill>
                    <a:schemeClr val="bg1">
                      <a:lumMod val="75000"/>
                    </a:schemeClr>
                  </a:solidFill>
                  <a:latin typeface="Arial" pitchFamily="34" charset="0"/>
                  <a:cs typeface="Arial" pitchFamily="34" charset="0"/>
                </a:endParaRPr>
              </a:p>
            </p:txBody>
          </p:sp>
          <p:sp>
            <p:nvSpPr>
              <p:cNvPr id="20" name="TextBox 19"/>
              <p:cNvSpPr txBox="1"/>
              <p:nvPr/>
            </p:nvSpPr>
            <p:spPr>
              <a:xfrm>
                <a:off x="4711899" y="6568135"/>
                <a:ext cx="3048001" cy="238527"/>
              </a:xfrm>
              <a:prstGeom prst="rect">
                <a:avLst/>
              </a:prstGeom>
              <a:noFill/>
            </p:spPr>
            <p:txBody>
              <a:bodyPr wrap="square" rtlCol="0">
                <a:spAutoFit/>
              </a:bodyPr>
              <a:lstStyle/>
              <a:p>
                <a:r>
                  <a:rPr lang="en-US" sz="950" dirty="0" smtClean="0">
                    <a:solidFill>
                      <a:schemeClr val="bg1">
                        <a:lumMod val="95000"/>
                      </a:schemeClr>
                    </a:solidFill>
                  </a:rPr>
                  <a:t>university of washington</a:t>
                </a:r>
                <a:endParaRPr lang="en-US" sz="950" dirty="0">
                  <a:solidFill>
                    <a:schemeClr val="bg1">
                      <a:lumMod val="95000"/>
                    </a:schemeClr>
                  </a:solidFill>
                </a:endParaRPr>
              </a:p>
            </p:txBody>
          </p:sp>
        </p:grpSp>
        <p:grpSp>
          <p:nvGrpSpPr>
            <p:cNvPr id="15" name="Group 33"/>
            <p:cNvGrpSpPr/>
            <p:nvPr/>
          </p:nvGrpSpPr>
          <p:grpSpPr>
            <a:xfrm>
              <a:off x="7706615" y="6247226"/>
              <a:ext cx="2743200" cy="600363"/>
              <a:chOff x="7630415" y="6156634"/>
              <a:chExt cx="2743200" cy="600363"/>
            </a:xfrm>
          </p:grpSpPr>
          <p:pic>
            <p:nvPicPr>
              <p:cNvPr id="17" name="Picture 2" descr="C:\research\projects\Sustain\design\sustain_logo_transparent.png"/>
              <p:cNvPicPr>
                <a:picLocks noChangeAspect="1" noChangeArrowheads="1"/>
              </p:cNvPicPr>
              <p:nvPr/>
            </p:nvPicPr>
            <p:blipFill>
              <a:blip r:embed="rId5" cstate="print"/>
              <a:srcRect b="33333"/>
              <a:stretch>
                <a:fillRect/>
              </a:stretch>
            </p:blipFill>
            <p:spPr bwMode="auto">
              <a:xfrm>
                <a:off x="7717373" y="6156634"/>
                <a:ext cx="1310903" cy="371764"/>
              </a:xfrm>
              <a:prstGeom prst="rect">
                <a:avLst/>
              </a:prstGeom>
              <a:noFill/>
              <a:effectLst/>
            </p:spPr>
          </p:pic>
          <p:sp>
            <p:nvSpPr>
              <p:cNvPr id="18" name="TextBox 17"/>
              <p:cNvSpPr txBox="1"/>
              <p:nvPr/>
            </p:nvSpPr>
            <p:spPr>
              <a:xfrm>
                <a:off x="7630415" y="6495387"/>
                <a:ext cx="2743200" cy="261610"/>
              </a:xfrm>
              <a:prstGeom prst="rect">
                <a:avLst/>
              </a:prstGeom>
              <a:noFill/>
            </p:spPr>
            <p:txBody>
              <a:bodyPr wrap="square" rtlCol="0">
                <a:spAutoFit/>
              </a:bodyPr>
              <a:lstStyle/>
              <a:p>
                <a:r>
                  <a:rPr lang="en-US" sz="1100" spc="20" dirty="0" smtClean="0">
                    <a:solidFill>
                      <a:schemeClr val="bg1">
                        <a:lumMod val="85000"/>
                      </a:schemeClr>
                    </a:solidFill>
                  </a:rPr>
                  <a:t>sustainability research</a:t>
                </a:r>
                <a:endParaRPr lang="en-US" sz="1100" spc="20" dirty="0">
                  <a:solidFill>
                    <a:schemeClr val="bg1">
                      <a:lumMod val="85000"/>
                    </a:schemeClr>
                  </a:solidFill>
                </a:endParaRPr>
              </a:p>
            </p:txBody>
          </p:sp>
        </p:grpSp>
        <p:sp>
          <p:nvSpPr>
            <p:cNvPr id="16" name="TextBox 15"/>
            <p:cNvSpPr txBox="1"/>
            <p:nvPr/>
          </p:nvSpPr>
          <p:spPr>
            <a:xfrm>
              <a:off x="-13648" y="6614516"/>
              <a:ext cx="2622698" cy="230832"/>
            </a:xfrm>
            <a:prstGeom prst="rect">
              <a:avLst/>
            </a:prstGeom>
            <a:noFill/>
          </p:spPr>
          <p:txBody>
            <a:bodyPr wrap="square" rtlCol="0">
              <a:spAutoFit/>
            </a:bodyPr>
            <a:lstStyle/>
            <a:p>
              <a:r>
                <a:rPr lang="en-US" sz="900" dirty="0" smtClean="0">
                  <a:solidFill>
                    <a:schemeClr val="bg1">
                      <a:lumMod val="95000"/>
                    </a:schemeClr>
                  </a:solidFill>
                </a:rPr>
                <a:t>university of washington</a:t>
              </a:r>
              <a:endParaRPr lang="en-US" sz="900" dirty="0">
                <a:solidFill>
                  <a:schemeClr val="bg1">
                    <a:lumMod val="95000"/>
                  </a:schemeClr>
                </a:solidFill>
              </a:endParaRPr>
            </a:p>
          </p:txBody>
        </p:sp>
      </p:grpSp>
      <p:sp>
        <p:nvSpPr>
          <p:cNvPr id="26" name="TextBox 25"/>
          <p:cNvSpPr txBox="1"/>
          <p:nvPr/>
        </p:nvSpPr>
        <p:spPr>
          <a:xfrm>
            <a:off x="609600" y="4953000"/>
            <a:ext cx="3124200" cy="1200329"/>
          </a:xfrm>
          <a:prstGeom prst="rect">
            <a:avLst/>
          </a:prstGeom>
          <a:solidFill>
            <a:schemeClr val="tx1">
              <a:alpha val="53000"/>
            </a:schemeClr>
          </a:solidFill>
        </p:spPr>
        <p:txBody>
          <a:bodyPr wrap="square" rtlCol="0">
            <a:spAutoFit/>
          </a:bodyPr>
          <a:lstStyle/>
          <a:p>
            <a:r>
              <a:rPr lang="en-US" dirty="0" smtClean="0">
                <a:solidFill>
                  <a:schemeClr val="bg1">
                    <a:lumMod val="75000"/>
                  </a:schemeClr>
                </a:solidFill>
                <a:latin typeface="Segoe Condensed" pitchFamily="34" charset="0"/>
              </a:rPr>
              <a:t>jonfroehlich@uw.edu</a:t>
            </a:r>
          </a:p>
          <a:p>
            <a:r>
              <a:rPr lang="en-US" dirty="0" err="1" smtClean="0">
                <a:solidFill>
                  <a:schemeClr val="bg1">
                    <a:lumMod val="75000"/>
                  </a:schemeClr>
                </a:solidFill>
                <a:latin typeface="Segoe Condensed" pitchFamily="34" charset="0"/>
              </a:rPr>
              <a:t>phd</a:t>
            </a:r>
            <a:r>
              <a:rPr lang="en-US" dirty="0" smtClean="0">
                <a:solidFill>
                  <a:schemeClr val="bg1">
                    <a:lumMod val="75000"/>
                  </a:schemeClr>
                </a:solidFill>
                <a:latin typeface="Segoe Condensed" pitchFamily="34" charset="0"/>
              </a:rPr>
              <a:t> candidate in computer science</a:t>
            </a:r>
          </a:p>
          <a:p>
            <a:r>
              <a:rPr lang="en-US" dirty="0" smtClean="0">
                <a:solidFill>
                  <a:schemeClr val="bg1">
                    <a:lumMod val="75000"/>
                  </a:schemeClr>
                </a:solidFill>
                <a:latin typeface="Segoe Condensed" pitchFamily="34" charset="0"/>
              </a:rPr>
              <a:t>university of </a:t>
            </a:r>
            <a:r>
              <a:rPr lang="en-US" dirty="0" err="1" smtClean="0">
                <a:solidFill>
                  <a:schemeClr val="bg1">
                    <a:lumMod val="75000"/>
                  </a:schemeClr>
                </a:solidFill>
                <a:latin typeface="Segoe Condensed" pitchFamily="34" charset="0"/>
              </a:rPr>
              <a:t>washington</a:t>
            </a:r>
            <a:endParaRPr lang="en-US" dirty="0" smtClean="0">
              <a:solidFill>
                <a:schemeClr val="bg1">
                  <a:lumMod val="75000"/>
                </a:schemeClr>
              </a:solidFill>
              <a:latin typeface="Segoe Condensed" pitchFamily="34" charset="0"/>
            </a:endParaRPr>
          </a:p>
          <a:p>
            <a:r>
              <a:rPr lang="en-US" dirty="0" err="1" smtClean="0">
                <a:solidFill>
                  <a:schemeClr val="bg1">
                    <a:lumMod val="75000"/>
                  </a:schemeClr>
                </a:solidFill>
                <a:latin typeface="Segoe Condensed" pitchFamily="34" charset="0"/>
              </a:rPr>
              <a:t>aug</a:t>
            </a:r>
            <a:r>
              <a:rPr lang="en-US" dirty="0" smtClean="0">
                <a:solidFill>
                  <a:schemeClr val="bg1">
                    <a:lumMod val="75000"/>
                  </a:schemeClr>
                </a:solidFill>
                <a:latin typeface="Segoe Condensed" pitchFamily="34" charset="0"/>
              </a:rPr>
              <a:t> 2, 2010</a:t>
            </a:r>
            <a:endParaRPr lang="en-US" dirty="0">
              <a:solidFill>
                <a:schemeClr val="bg1">
                  <a:lumMod val="75000"/>
                </a:schemeClr>
              </a:solidFill>
              <a:latin typeface="Segoe Condensed"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research\talks\GarfieldHighSchool2009-KnowThyself\3860236928_6e87740b9b_b.jpg"/>
          <p:cNvPicPr>
            <a:picLocks noChangeAspect="1" noChangeArrowheads="1"/>
          </p:cNvPicPr>
          <p:nvPr/>
        </p:nvPicPr>
        <p:blipFill>
          <a:blip r:embed="rId3" cstate="print"/>
          <a:srcRect/>
          <a:stretch>
            <a:fillRect/>
          </a:stretch>
        </p:blipFill>
        <p:spPr bwMode="auto">
          <a:xfrm>
            <a:off x="0" y="0"/>
            <a:ext cx="10284906" cy="6858000"/>
          </a:xfrm>
          <a:prstGeom prst="rect">
            <a:avLst/>
          </a:prstGeom>
          <a:noFill/>
        </p:spPr>
      </p:pic>
      <p:sp>
        <p:nvSpPr>
          <p:cNvPr id="3" name="Right Arrow 2"/>
          <p:cNvSpPr/>
          <p:nvPr/>
        </p:nvSpPr>
        <p:spPr>
          <a:xfrm>
            <a:off x="-990600" y="5493026"/>
            <a:ext cx="88392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8"/>
          <p:cNvSpPr txBox="1">
            <a:spLocks/>
          </p:cNvSpPr>
          <p:nvPr/>
        </p:nvSpPr>
        <p:spPr>
          <a:xfrm>
            <a:off x="228600" y="5380038"/>
            <a:ext cx="99060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see </a:t>
            </a:r>
            <a:r>
              <a:rPr kumimoji="0" lang="en-US" sz="3600"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things we cannot otherwise see</a:t>
            </a:r>
            <a:endParaRPr kumimoji="0" lang="en-US" sz="48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p:cNvSpPr>
            <a:spLocks noGrp="1"/>
          </p:cNvSpPr>
          <p:nvPr>
            <p:ph type="title"/>
          </p:nvPr>
        </p:nvSpPr>
        <p:spPr>
          <a:xfrm>
            <a:off x="4724400" y="1752600"/>
            <a:ext cx="3733800" cy="3200400"/>
          </a:xfrm>
        </p:spPr>
        <p:txBody>
          <a:bodyPr/>
          <a:lstStyle/>
          <a:p>
            <a:r>
              <a:rPr lang="en-US" sz="4400" dirty="0" smtClean="0"/>
              <a:t>how </a:t>
            </a:r>
            <a:br>
              <a:rPr lang="en-US" sz="4400" dirty="0" smtClean="0"/>
            </a:br>
            <a:r>
              <a:rPr lang="en-US" sz="4400" dirty="0" smtClean="0"/>
              <a:t>does </a:t>
            </a:r>
            <a:br>
              <a:rPr lang="en-US" sz="4400" dirty="0" smtClean="0"/>
            </a:br>
            <a:r>
              <a:rPr lang="en-US" sz="4400" dirty="0" smtClean="0"/>
              <a:t>this </a:t>
            </a:r>
            <a:br>
              <a:rPr lang="en-US" sz="4400" dirty="0" smtClean="0"/>
            </a:br>
            <a:r>
              <a:rPr lang="en-US" sz="4400" dirty="0" smtClean="0"/>
              <a:t>work?</a:t>
            </a:r>
            <a:endParaRPr lang="en-US" sz="4400" dirty="0"/>
          </a:p>
        </p:txBody>
      </p:sp>
      <p:pic>
        <p:nvPicPr>
          <p:cNvPr id="124930" name="Picture 2" descr="C:\research\projects\HomeSensing\Electricity\Pictures\2009_11_15 - More ElectriSense Pictures from Sidhant's House\PED_ 19.jpg"/>
          <p:cNvPicPr>
            <a:picLocks noChangeAspect="1" noChangeArrowheads="1"/>
          </p:cNvPicPr>
          <p:nvPr/>
        </p:nvPicPr>
        <p:blipFill>
          <a:blip r:embed="rId3" cstate="print"/>
          <a:srcRect r="15226"/>
          <a:stretch>
            <a:fillRect/>
          </a:stretch>
        </p:blipFill>
        <p:spPr bwMode="auto">
          <a:xfrm>
            <a:off x="-4114801" y="0"/>
            <a:ext cx="8734145" cy="6858000"/>
          </a:xfrm>
          <a:prstGeom prst="rect">
            <a:avLst/>
          </a:prstGeom>
          <a:noFill/>
        </p:spPr>
      </p:pic>
    </p:spTree>
    <p:extLst>
      <p:ext uri="{BB962C8B-B14F-4D97-AF65-F5344CB8AC3E}">
        <p14:creationId xmlns:p14="http://schemas.microsoft.com/office/powerpoint/2010/main" val="28864842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research\talks\BECC2009-HomeSensing\google-powermeter.gif"/>
          <p:cNvPicPr>
            <a:picLocks noChangeAspect="1" noChangeArrowheads="1"/>
          </p:cNvPicPr>
          <p:nvPr/>
        </p:nvPicPr>
        <p:blipFill>
          <a:blip r:embed="rId2" cstate="print"/>
          <a:srcRect b="9259"/>
          <a:stretch>
            <a:fillRect/>
          </a:stretch>
        </p:blipFill>
        <p:spPr bwMode="auto">
          <a:xfrm>
            <a:off x="1593691" y="1981200"/>
            <a:ext cx="7321709" cy="3733800"/>
          </a:xfrm>
          <a:prstGeom prst="rect">
            <a:avLst/>
          </a:prstGeom>
          <a:noFill/>
        </p:spPr>
      </p:pic>
      <p:pic>
        <p:nvPicPr>
          <p:cNvPr id="129032" name="Picture 8" descr="http://www.cc.nctu.edu.tw/~etang/Marketing_Management/google_logo_3.jpg"/>
          <p:cNvPicPr>
            <a:picLocks noChangeAspect="1" noChangeArrowheads="1"/>
          </p:cNvPicPr>
          <p:nvPr/>
        </p:nvPicPr>
        <p:blipFill>
          <a:blip r:embed="rId3" cstate="print"/>
          <a:srcRect t="20000" b="25000"/>
          <a:stretch>
            <a:fillRect/>
          </a:stretch>
        </p:blipFill>
        <p:spPr bwMode="auto">
          <a:xfrm>
            <a:off x="152400" y="152400"/>
            <a:ext cx="4572000" cy="1676400"/>
          </a:xfrm>
          <a:prstGeom prst="rect">
            <a:avLst/>
          </a:prstGeom>
          <a:noFill/>
        </p:spPr>
      </p:pic>
      <p:sp>
        <p:nvSpPr>
          <p:cNvPr id="129028" name="AutoShape 4" descr="Goog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9030" name="AutoShape 6" descr="Goog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TextBox 7"/>
          <p:cNvSpPr txBox="1"/>
          <p:nvPr/>
        </p:nvSpPr>
        <p:spPr>
          <a:xfrm>
            <a:off x="4800600" y="731103"/>
            <a:ext cx="3962400" cy="830997"/>
          </a:xfrm>
          <a:prstGeom prst="rect">
            <a:avLst/>
          </a:prstGeom>
          <a:noFill/>
        </p:spPr>
        <p:txBody>
          <a:bodyPr wrap="square" rtlCol="0">
            <a:spAutoFit/>
          </a:bodyPr>
          <a:lstStyle/>
          <a:p>
            <a:r>
              <a:rPr lang="en-US" sz="4800" dirty="0" err="1" smtClean="0">
                <a:solidFill>
                  <a:prstClr val="black"/>
                </a:solidFill>
              </a:rPr>
              <a:t>PowerMeter</a:t>
            </a:r>
            <a:endParaRPr lang="en-US" sz="4800" dirty="0">
              <a:solidFill>
                <a:prstClr val="black"/>
              </a:solidFill>
            </a:endParaRPr>
          </a:p>
        </p:txBody>
      </p:sp>
      <p:sp>
        <p:nvSpPr>
          <p:cNvPr id="13" name="Rounded Rectangle 12"/>
          <p:cNvSpPr/>
          <p:nvPr/>
        </p:nvSpPr>
        <p:spPr>
          <a:xfrm>
            <a:off x="381000" y="3505200"/>
            <a:ext cx="2895600" cy="21336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smtClean="0">
                <a:solidFill>
                  <a:prstClr val="white"/>
                </a:solidFill>
              </a:rPr>
              <a:t>power consumption spikes and temporal patterns correlate to usage</a:t>
            </a:r>
            <a:endParaRPr lang="en-US" sz="2400" dirty="0">
              <a:solidFill>
                <a:prstClr val="white"/>
              </a:solidFill>
            </a:endParaRPr>
          </a:p>
        </p:txBody>
      </p:sp>
      <p:cxnSp>
        <p:nvCxnSpPr>
          <p:cNvPr id="15" name="Straight Arrow Connector 14"/>
          <p:cNvCxnSpPr/>
          <p:nvPr/>
        </p:nvCxnSpPr>
        <p:spPr>
          <a:xfrm flipV="1">
            <a:off x="3048000" y="3200400"/>
            <a:ext cx="533400"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276600" y="4191000"/>
            <a:ext cx="9906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04800" y="5939135"/>
            <a:ext cx="8534400" cy="461665"/>
          </a:xfrm>
          <a:prstGeom prst="rect">
            <a:avLst/>
          </a:prstGeom>
          <a:noFill/>
        </p:spPr>
        <p:txBody>
          <a:bodyPr wrap="square" rtlCol="0">
            <a:spAutoFit/>
          </a:bodyPr>
          <a:lstStyle/>
          <a:p>
            <a:pPr algn="ctr"/>
            <a:r>
              <a:rPr lang="en-US" sz="2400" dirty="0" smtClean="0">
                <a:solidFill>
                  <a:prstClr val="black">
                    <a:lumMod val="50000"/>
                    <a:lumOff val="50000"/>
                  </a:prstClr>
                </a:solidFill>
              </a:rPr>
              <a:t>this is only </a:t>
            </a:r>
            <a:r>
              <a:rPr lang="en-US" sz="2400" b="1" i="1" dirty="0" smtClean="0">
                <a:solidFill>
                  <a:prstClr val="black">
                    <a:lumMod val="50000"/>
                    <a:lumOff val="50000"/>
                  </a:prstClr>
                </a:solidFill>
              </a:rPr>
              <a:t>one</a:t>
            </a:r>
            <a:r>
              <a:rPr lang="en-US" sz="2400" dirty="0" smtClean="0">
                <a:solidFill>
                  <a:prstClr val="black">
                    <a:lumMod val="50000"/>
                    <a:lumOff val="50000"/>
                  </a:prstClr>
                </a:solidFill>
              </a:rPr>
              <a:t> input feature into our machine learning algorithm!</a:t>
            </a:r>
            <a:endParaRPr lang="en-US" sz="2400" dirty="0">
              <a:solidFill>
                <a:prstClr val="black">
                  <a:lumMod val="50000"/>
                  <a:lumOff val="50000"/>
                </a:prstClr>
              </a:solidFill>
            </a:endParaRPr>
          </a:p>
        </p:txBody>
      </p:sp>
    </p:spTree>
    <p:extLst>
      <p:ext uri="{BB962C8B-B14F-4D97-AF65-F5344CB8AC3E}">
        <p14:creationId xmlns:p14="http://schemas.microsoft.com/office/powerpoint/2010/main" val="49556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search\talks\BECC2009-HomeSensing\TV_noise.jpg"/>
          <p:cNvPicPr>
            <a:picLocks noChangeAspect="1" noChangeArrowheads="1"/>
          </p:cNvPicPr>
          <p:nvPr/>
        </p:nvPicPr>
        <p:blipFill>
          <a:blip r:embed="rId2" cstate="print"/>
          <a:srcRect/>
          <a:stretch>
            <a:fillRect/>
          </a:stretch>
        </p:blipFill>
        <p:spPr bwMode="auto">
          <a:xfrm>
            <a:off x="-91440" y="-68580"/>
            <a:ext cx="9326880" cy="6995160"/>
          </a:xfrm>
          <a:prstGeom prst="rect">
            <a:avLst/>
          </a:prstGeom>
          <a:noFill/>
        </p:spPr>
      </p:pic>
      <p:sp>
        <p:nvSpPr>
          <p:cNvPr id="11" name="Title 1"/>
          <p:cNvSpPr>
            <a:spLocks noGrp="1"/>
          </p:cNvSpPr>
          <p:nvPr>
            <p:ph type="title"/>
          </p:nvPr>
        </p:nvSpPr>
        <p:spPr>
          <a:xfrm>
            <a:off x="0" y="76200"/>
            <a:ext cx="9296400" cy="685800"/>
          </a:xfrm>
          <a:solidFill>
            <a:schemeClr val="tx1">
              <a:alpha val="58000"/>
            </a:schemeClr>
          </a:solidFill>
        </p:spPr>
        <p:txBody>
          <a:bodyPr/>
          <a:lstStyle/>
          <a:p>
            <a:r>
              <a:rPr lang="en-US" sz="4400" dirty="0" smtClean="0">
                <a:solidFill>
                  <a:schemeClr val="bg1"/>
                </a:solidFill>
              </a:rPr>
              <a:t> your noise is our signal</a:t>
            </a:r>
            <a:endParaRPr lang="en-US" sz="4400" dirty="0">
              <a:solidFill>
                <a:schemeClr val="bg1"/>
              </a:solidFill>
            </a:endParaRPr>
          </a:p>
        </p:txBody>
      </p:sp>
      <p:grpSp>
        <p:nvGrpSpPr>
          <p:cNvPr id="2" name="Group 21"/>
          <p:cNvGrpSpPr/>
          <p:nvPr/>
        </p:nvGrpSpPr>
        <p:grpSpPr>
          <a:xfrm>
            <a:off x="9448800" y="3733800"/>
            <a:ext cx="4648200" cy="1247058"/>
            <a:chOff x="609600" y="2971800"/>
            <a:chExt cx="7924800" cy="2126131"/>
          </a:xfrm>
        </p:grpSpPr>
        <p:grpSp>
          <p:nvGrpSpPr>
            <p:cNvPr id="3" name="Group 12"/>
            <p:cNvGrpSpPr/>
            <p:nvPr/>
          </p:nvGrpSpPr>
          <p:grpSpPr>
            <a:xfrm>
              <a:off x="3276600" y="2971800"/>
              <a:ext cx="2590800" cy="2057400"/>
              <a:chOff x="3276600" y="2971800"/>
              <a:chExt cx="2590800" cy="2057400"/>
            </a:xfrm>
          </p:grpSpPr>
          <p:pic>
            <p:nvPicPr>
              <p:cNvPr id="14" name="Picture 2" descr="C:\research\projects\HomeSensing\Water\Pictures\2009_04_14 - Tim and Conor Uncle Deployment\IMG_4953 (1024x768).jpg"/>
              <p:cNvPicPr>
                <a:picLocks noChangeAspect="1" noChangeArrowheads="1"/>
              </p:cNvPicPr>
              <p:nvPr/>
            </p:nvPicPr>
            <p:blipFill>
              <a:blip r:embed="rId3" cstate="print"/>
              <a:srcRect l="5556"/>
              <a:stretch>
                <a:fillRect/>
              </a:stretch>
            </p:blipFill>
            <p:spPr bwMode="auto">
              <a:xfrm>
                <a:off x="3276600" y="2971800"/>
                <a:ext cx="2590800" cy="2057400"/>
              </a:xfrm>
              <a:prstGeom prst="rect">
                <a:avLst/>
              </a:prstGeom>
              <a:noFill/>
              <a:effectLst>
                <a:reflection blurRad="6350" stA="52000" endA="300" endPos="35000" dir="5400000" sy="-100000" algn="bl" rotWithShape="0"/>
              </a:effectLst>
            </p:spPr>
          </p:pic>
          <p:sp>
            <p:nvSpPr>
              <p:cNvPr id="15" name="TextBox 14"/>
              <p:cNvSpPr txBox="1"/>
              <p:nvPr/>
            </p:nvSpPr>
            <p:spPr>
              <a:xfrm>
                <a:off x="3276600" y="2971800"/>
                <a:ext cx="2590800" cy="367314"/>
              </a:xfrm>
              <a:prstGeom prst="rect">
                <a:avLst/>
              </a:prstGeom>
              <a:solidFill>
                <a:schemeClr val="tx1">
                  <a:alpha val="39000"/>
                </a:schemeClr>
              </a:solidFill>
            </p:spPr>
            <p:txBody>
              <a:bodyPr wrap="square" tIns="0" bIns="0" rtlCol="0">
                <a:spAutoFit/>
              </a:bodyPr>
              <a:lstStyle/>
              <a:p>
                <a:pPr algn="ctr"/>
                <a:r>
                  <a:rPr lang="en-US" sz="1400" dirty="0" err="1" smtClean="0">
                    <a:solidFill>
                      <a:srgbClr val="1F497D">
                        <a:lumMod val="40000"/>
                        <a:lumOff val="60000"/>
                      </a:srgbClr>
                    </a:solidFill>
                    <a:latin typeface="Arial Black" pitchFamily="34" charset="0"/>
                  </a:rPr>
                  <a:t>hydro</a:t>
                </a:r>
                <a:r>
                  <a:rPr lang="en-US" sz="1400" dirty="0" err="1" smtClean="0">
                    <a:solidFill>
                      <a:prstClr val="white">
                        <a:lumMod val="95000"/>
                      </a:prstClr>
                    </a:solidFill>
                    <a:latin typeface="Arial Black" pitchFamily="34" charset="0"/>
                  </a:rPr>
                  <a:t>sense</a:t>
                </a:r>
                <a:endParaRPr lang="en-US" sz="1400" dirty="0">
                  <a:solidFill>
                    <a:prstClr val="white">
                      <a:lumMod val="95000"/>
                    </a:prstClr>
                  </a:solidFill>
                  <a:latin typeface="Arial Black" pitchFamily="34" charset="0"/>
                </a:endParaRPr>
              </a:p>
            </p:txBody>
          </p:sp>
        </p:grpSp>
        <p:grpSp>
          <p:nvGrpSpPr>
            <p:cNvPr id="4" name="Group 15"/>
            <p:cNvGrpSpPr/>
            <p:nvPr/>
          </p:nvGrpSpPr>
          <p:grpSpPr>
            <a:xfrm>
              <a:off x="5943600" y="2971800"/>
              <a:ext cx="2590800" cy="2057400"/>
              <a:chOff x="6030433" y="3048000"/>
              <a:chExt cx="2590800" cy="2057400"/>
            </a:xfrm>
          </p:grpSpPr>
          <p:pic>
            <p:nvPicPr>
              <p:cNvPr id="17" name="Picture 2"/>
              <p:cNvPicPr>
                <a:picLocks noChangeAspect="1" noChangeArrowheads="1"/>
              </p:cNvPicPr>
              <p:nvPr/>
            </p:nvPicPr>
            <p:blipFill>
              <a:blip r:embed="rId4" cstate="print"/>
              <a:srcRect l="2472" r="13494"/>
              <a:stretch>
                <a:fillRect/>
              </a:stretch>
            </p:blipFill>
            <p:spPr bwMode="auto">
              <a:xfrm>
                <a:off x="6030433" y="3048000"/>
                <a:ext cx="2590800" cy="2057400"/>
              </a:xfrm>
              <a:prstGeom prst="rect">
                <a:avLst/>
              </a:prstGeom>
              <a:noFill/>
              <a:ln w="9525">
                <a:noFill/>
                <a:miter lim="800000"/>
                <a:headEnd/>
                <a:tailEnd/>
              </a:ln>
              <a:effectLst>
                <a:reflection blurRad="6350" stA="52000" endA="300" endPos="35000" dir="5400000" sy="-100000" algn="bl" rotWithShape="0"/>
              </a:effectLst>
            </p:spPr>
          </p:pic>
          <p:sp>
            <p:nvSpPr>
              <p:cNvPr id="18" name="TextBox 17"/>
              <p:cNvSpPr txBox="1"/>
              <p:nvPr/>
            </p:nvSpPr>
            <p:spPr>
              <a:xfrm>
                <a:off x="6057899" y="3048000"/>
                <a:ext cx="2552700" cy="367314"/>
              </a:xfrm>
              <a:prstGeom prst="rect">
                <a:avLst/>
              </a:prstGeom>
              <a:solidFill>
                <a:schemeClr val="tx1">
                  <a:alpha val="39000"/>
                </a:schemeClr>
              </a:solidFill>
            </p:spPr>
            <p:txBody>
              <a:bodyPr wrap="square" tIns="0" bIns="0" rtlCol="0">
                <a:spAutoFit/>
              </a:bodyPr>
              <a:lstStyle/>
              <a:p>
                <a:pPr algn="ctr"/>
                <a:r>
                  <a:rPr lang="en-US" sz="1400" dirty="0" err="1" smtClean="0">
                    <a:solidFill>
                      <a:srgbClr val="F79646">
                        <a:lumMod val="75000"/>
                      </a:srgbClr>
                    </a:solidFill>
                    <a:latin typeface="Arial Black" pitchFamily="34" charset="0"/>
                  </a:rPr>
                  <a:t>gas</a:t>
                </a:r>
                <a:r>
                  <a:rPr lang="en-US" sz="1400" dirty="0" err="1" smtClean="0">
                    <a:solidFill>
                      <a:prstClr val="white">
                        <a:lumMod val="95000"/>
                      </a:prstClr>
                    </a:solidFill>
                    <a:latin typeface="Arial Black" pitchFamily="34" charset="0"/>
                  </a:rPr>
                  <a:t>sense</a:t>
                </a:r>
                <a:endParaRPr lang="en-US" sz="1400" dirty="0">
                  <a:solidFill>
                    <a:prstClr val="white">
                      <a:lumMod val="95000"/>
                    </a:prstClr>
                  </a:solidFill>
                  <a:latin typeface="Arial Black" pitchFamily="34" charset="0"/>
                </a:endParaRPr>
              </a:p>
            </p:txBody>
          </p:sp>
        </p:grpSp>
        <p:grpSp>
          <p:nvGrpSpPr>
            <p:cNvPr id="5" name="Group 18"/>
            <p:cNvGrpSpPr/>
            <p:nvPr/>
          </p:nvGrpSpPr>
          <p:grpSpPr>
            <a:xfrm>
              <a:off x="609600" y="2971800"/>
              <a:ext cx="2587752" cy="2126131"/>
              <a:chOff x="609600" y="2971800"/>
              <a:chExt cx="2587752" cy="2126131"/>
            </a:xfrm>
          </p:grpSpPr>
          <p:pic>
            <p:nvPicPr>
              <p:cNvPr id="20" name="Picture 1" descr="C:\research\talks\Affiliates2009-SensingAndFeedback\236083575_3de9a1d067_o.jpg"/>
              <p:cNvPicPr>
                <a:picLocks noChangeAspect="1" noChangeArrowheads="1"/>
              </p:cNvPicPr>
              <p:nvPr/>
            </p:nvPicPr>
            <p:blipFill>
              <a:blip r:embed="rId5" cstate="print"/>
              <a:srcRect r="8716"/>
              <a:stretch>
                <a:fillRect/>
              </a:stretch>
            </p:blipFill>
            <p:spPr bwMode="auto">
              <a:xfrm>
                <a:off x="609600" y="2971800"/>
                <a:ext cx="2587752" cy="2126131"/>
              </a:xfrm>
              <a:prstGeom prst="rect">
                <a:avLst/>
              </a:prstGeom>
              <a:noFill/>
              <a:effectLst>
                <a:reflection blurRad="6350" stA="52000" endA="300" endPos="35000" dir="5400000" sy="-100000" algn="bl" rotWithShape="0"/>
              </a:effectLst>
            </p:spPr>
          </p:pic>
          <p:sp>
            <p:nvSpPr>
              <p:cNvPr id="21" name="TextBox 20"/>
              <p:cNvSpPr txBox="1"/>
              <p:nvPr/>
            </p:nvSpPr>
            <p:spPr>
              <a:xfrm>
                <a:off x="636896" y="2971800"/>
                <a:ext cx="2514601" cy="367314"/>
              </a:xfrm>
              <a:prstGeom prst="rect">
                <a:avLst/>
              </a:prstGeom>
              <a:solidFill>
                <a:schemeClr val="tx1">
                  <a:alpha val="39000"/>
                </a:schemeClr>
              </a:solidFill>
            </p:spPr>
            <p:txBody>
              <a:bodyPr wrap="square" tIns="0" bIns="0" rtlCol="0">
                <a:spAutoFit/>
              </a:bodyPr>
              <a:lstStyle/>
              <a:p>
                <a:pPr algn="ctr"/>
                <a:r>
                  <a:rPr lang="en-US" sz="1400" dirty="0" err="1" smtClean="0">
                    <a:solidFill>
                      <a:srgbClr val="9BBB59"/>
                    </a:solidFill>
                    <a:latin typeface="Arial Black" pitchFamily="34" charset="0"/>
                  </a:rPr>
                  <a:t>electri</a:t>
                </a:r>
                <a:r>
                  <a:rPr lang="en-US" sz="1400" dirty="0" err="1" smtClean="0">
                    <a:solidFill>
                      <a:prstClr val="white">
                        <a:lumMod val="95000"/>
                      </a:prstClr>
                    </a:solidFill>
                    <a:latin typeface="Arial Black" pitchFamily="34" charset="0"/>
                  </a:rPr>
                  <a:t>sense</a:t>
                </a:r>
                <a:endParaRPr lang="en-US" sz="1400" dirty="0">
                  <a:solidFill>
                    <a:prstClr val="white">
                      <a:lumMod val="95000"/>
                    </a:prstClr>
                  </a:solidFill>
                  <a:latin typeface="Arial Black" pitchFamily="34" charset="0"/>
                </a:endParaRPr>
              </a:p>
            </p:txBody>
          </p:sp>
        </p:grpSp>
      </p:grpSp>
    </p:spTree>
    <p:extLst>
      <p:ext uri="{BB962C8B-B14F-4D97-AF65-F5344CB8AC3E}">
        <p14:creationId xmlns:p14="http://schemas.microsoft.com/office/powerpoint/2010/main" val="33092694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C:\Users\Administrator\Pictures\2009_11_12 - Flick of a Light Switch\IMG_1502 (960x1280).jpg"/>
          <p:cNvPicPr>
            <a:picLocks noChangeAspect="1" noChangeArrowheads="1"/>
          </p:cNvPicPr>
          <p:nvPr/>
        </p:nvPicPr>
        <p:blipFill>
          <a:blip r:embed="rId3" cstate="print"/>
          <a:srcRect t="8203" r="21875" b="5078"/>
          <a:stretch>
            <a:fillRect/>
          </a:stretch>
        </p:blipFill>
        <p:spPr bwMode="auto">
          <a:xfrm>
            <a:off x="1656558" y="1828800"/>
            <a:ext cx="2362200" cy="3496057"/>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t>how </a:t>
            </a:r>
            <a:r>
              <a:rPr lang="en-US" dirty="0" err="1" smtClean="0">
                <a:solidFill>
                  <a:schemeClr val="accent3"/>
                </a:solidFill>
              </a:rPr>
              <a:t>ped</a:t>
            </a:r>
            <a:r>
              <a:rPr lang="en-US" dirty="0" smtClean="0"/>
              <a:t> works</a:t>
            </a:r>
            <a:endParaRPr lang="en-US" dirty="0">
              <a:latin typeface="Arial" pitchFamily="34" charset="0"/>
              <a:cs typeface="Arial" pitchFamily="34" charset="0"/>
            </a:endParaRPr>
          </a:p>
        </p:txBody>
      </p:sp>
      <p:pic>
        <p:nvPicPr>
          <p:cNvPr id="9219" name="Picture 3" descr="C:\research\talks\BECC2009-HomeSensing\ExampleOfTransientAndContinuousNoise_ElectricKettle.png"/>
          <p:cNvPicPr>
            <a:picLocks noChangeAspect="1" noChangeArrowheads="1"/>
          </p:cNvPicPr>
          <p:nvPr/>
        </p:nvPicPr>
        <p:blipFill>
          <a:blip r:embed="rId4" cstate="print"/>
          <a:srcRect/>
          <a:stretch>
            <a:fillRect/>
          </a:stretch>
        </p:blipFill>
        <p:spPr bwMode="auto">
          <a:xfrm>
            <a:off x="10210800" y="1295400"/>
            <a:ext cx="7199312" cy="4965700"/>
          </a:xfrm>
          <a:prstGeom prst="rect">
            <a:avLst/>
          </a:prstGeom>
          <a:noFill/>
        </p:spPr>
      </p:pic>
      <p:pic>
        <p:nvPicPr>
          <p:cNvPr id="6" name="Picture 3"/>
          <p:cNvPicPr>
            <a:picLocks noChangeAspect="1" noChangeArrowheads="1"/>
          </p:cNvPicPr>
          <p:nvPr/>
        </p:nvPicPr>
        <p:blipFill>
          <a:blip r:embed="rId5" cstate="print"/>
          <a:srcRect l="30161" t="12596" r="14291" b="21017"/>
          <a:stretch>
            <a:fillRect/>
          </a:stretch>
        </p:blipFill>
        <p:spPr bwMode="auto">
          <a:xfrm>
            <a:off x="-3352800" y="4648200"/>
            <a:ext cx="2590800" cy="3352800"/>
          </a:xfrm>
          <a:prstGeom prst="rect">
            <a:avLst/>
          </a:prstGeom>
          <a:noFill/>
          <a:ln w="12700">
            <a:solidFill>
              <a:srgbClr val="E6E6E6"/>
            </a:solidFill>
            <a:prstDash val="solid"/>
            <a:miter lim="800000"/>
            <a:headEnd/>
            <a:tailEnd/>
          </a:ln>
        </p:spPr>
      </p:pic>
      <p:pic>
        <p:nvPicPr>
          <p:cNvPr id="8" name="Picture 5" descr="transfer3 copy"/>
          <p:cNvPicPr>
            <a:picLocks noChangeAspect="1" noChangeArrowheads="1"/>
          </p:cNvPicPr>
          <p:nvPr/>
        </p:nvPicPr>
        <p:blipFill>
          <a:blip r:embed="rId6" cstate="print"/>
          <a:srcRect/>
          <a:stretch>
            <a:fillRect/>
          </a:stretch>
        </p:blipFill>
        <p:spPr bwMode="auto">
          <a:xfrm>
            <a:off x="9144000" y="-2362200"/>
            <a:ext cx="3621088" cy="2798762"/>
          </a:xfrm>
          <a:prstGeom prst="rect">
            <a:avLst/>
          </a:prstGeom>
          <a:noFill/>
        </p:spPr>
      </p:pic>
      <p:pic>
        <p:nvPicPr>
          <p:cNvPr id="10243" name="Picture 3"/>
          <p:cNvPicPr>
            <a:picLocks noChangeAspect="1" noChangeArrowheads="1"/>
          </p:cNvPicPr>
          <p:nvPr/>
        </p:nvPicPr>
        <p:blipFill>
          <a:blip r:embed="rId7" cstate="print"/>
          <a:srcRect/>
          <a:stretch>
            <a:fillRect/>
          </a:stretch>
        </p:blipFill>
        <p:spPr bwMode="auto">
          <a:xfrm>
            <a:off x="-3743325" y="6172200"/>
            <a:ext cx="3743325" cy="1038225"/>
          </a:xfrm>
          <a:prstGeom prst="rect">
            <a:avLst/>
          </a:prstGeom>
          <a:noFill/>
          <a:ln w="9525">
            <a:noFill/>
            <a:miter lim="800000"/>
            <a:headEnd/>
            <a:tailEnd/>
          </a:ln>
        </p:spPr>
      </p:pic>
      <p:pic>
        <p:nvPicPr>
          <p:cNvPr id="10247" name="Picture 7" descr="C:\Users\Administrator\Pictures\2009_11_12 - Flick of a Light Switch\IMG_1504 (960x1280).jpg"/>
          <p:cNvPicPr>
            <a:picLocks noChangeAspect="1" noChangeArrowheads="1"/>
          </p:cNvPicPr>
          <p:nvPr/>
        </p:nvPicPr>
        <p:blipFill>
          <a:blip r:embed="rId8" cstate="print"/>
          <a:srcRect t="8156" r="21938" b="5063"/>
          <a:stretch>
            <a:fillRect/>
          </a:stretch>
        </p:blipFill>
        <p:spPr bwMode="auto">
          <a:xfrm>
            <a:off x="1656558" y="1828800"/>
            <a:ext cx="2356569" cy="3493008"/>
          </a:xfrm>
          <a:prstGeom prst="rect">
            <a:avLst/>
          </a:prstGeom>
          <a:noFill/>
          <a:effectLst>
            <a:outerShdw blurRad="50800" dist="38100" dir="2700000" algn="tl" rotWithShape="0">
              <a:prstClr val="black">
                <a:alpha val="40000"/>
              </a:prstClr>
            </a:outerShdw>
          </a:effectLst>
        </p:spPr>
      </p:pic>
      <p:pic>
        <p:nvPicPr>
          <p:cNvPr id="10245" name="Picture 5" descr="C:\research\talks\BECC2009-HomeSensing\light_bulb_lit.png"/>
          <p:cNvPicPr>
            <a:picLocks noChangeAspect="1" noChangeArrowheads="1"/>
          </p:cNvPicPr>
          <p:nvPr/>
        </p:nvPicPr>
        <p:blipFill>
          <a:blip r:embed="rId9" cstate="print"/>
          <a:srcRect/>
          <a:stretch>
            <a:fillRect/>
          </a:stretch>
        </p:blipFill>
        <p:spPr bwMode="auto">
          <a:xfrm>
            <a:off x="-4038600" y="1752600"/>
            <a:ext cx="2122714" cy="2971800"/>
          </a:xfrm>
          <a:prstGeom prst="rect">
            <a:avLst/>
          </a:prstGeom>
          <a:noFill/>
        </p:spPr>
      </p:pic>
      <p:pic>
        <p:nvPicPr>
          <p:cNvPr id="10244" name="Picture 4" descr="C:\research\talks\BECC2009-HomeSensing\light_bulb.png"/>
          <p:cNvPicPr>
            <a:picLocks noChangeAspect="1" noChangeArrowheads="1"/>
          </p:cNvPicPr>
          <p:nvPr/>
        </p:nvPicPr>
        <p:blipFill>
          <a:blip r:embed="rId10" cstate="print"/>
          <a:srcRect/>
          <a:stretch>
            <a:fillRect/>
          </a:stretch>
        </p:blipFill>
        <p:spPr bwMode="auto">
          <a:xfrm>
            <a:off x="-2895600" y="685800"/>
            <a:ext cx="2122714" cy="2971800"/>
          </a:xfrm>
          <a:prstGeom prst="rect">
            <a:avLst/>
          </a:prstGeom>
          <a:noFill/>
        </p:spPr>
      </p:pic>
      <p:pic>
        <p:nvPicPr>
          <p:cNvPr id="54" name="Picture 6" descr="samp1%20copy"/>
          <p:cNvPicPr>
            <a:picLocks noChangeAspect="1" noChangeArrowheads="1"/>
          </p:cNvPicPr>
          <p:nvPr/>
        </p:nvPicPr>
        <p:blipFill>
          <a:blip r:embed="rId11" cstate="print"/>
          <a:srcRect l="5001" t="2087" r="11400"/>
          <a:stretch>
            <a:fillRect/>
          </a:stretch>
        </p:blipFill>
        <p:spPr bwMode="auto">
          <a:xfrm>
            <a:off x="4399758" y="1828800"/>
            <a:ext cx="3124200" cy="3506649"/>
          </a:xfrm>
          <a:prstGeom prst="rect">
            <a:avLst/>
          </a:prstGeom>
          <a:noFill/>
          <a:ln w="38100">
            <a:noFill/>
            <a:miter lim="800000"/>
            <a:headEnd/>
            <a:tailEnd/>
          </a:ln>
          <a:effectLst>
            <a:outerShdw blurRad="50800" dist="38100" dir="2700000" algn="tl" rotWithShape="0">
              <a:prstClr val="black">
                <a:alpha val="40000"/>
              </a:prstClr>
            </a:outerShdw>
          </a:effectLst>
        </p:spPr>
      </p:pic>
      <p:grpSp>
        <p:nvGrpSpPr>
          <p:cNvPr id="4" name="Group 57"/>
          <p:cNvGrpSpPr/>
          <p:nvPr/>
        </p:nvGrpSpPr>
        <p:grpSpPr>
          <a:xfrm>
            <a:off x="1600200" y="5486400"/>
            <a:ext cx="2494758" cy="905217"/>
            <a:chOff x="324642" y="5562600"/>
            <a:chExt cx="2494758" cy="905217"/>
          </a:xfrm>
        </p:grpSpPr>
        <p:grpSp>
          <p:nvGrpSpPr>
            <p:cNvPr id="5" name="Group 28"/>
            <p:cNvGrpSpPr/>
            <p:nvPr/>
          </p:nvGrpSpPr>
          <p:grpSpPr>
            <a:xfrm>
              <a:off x="324642" y="5562600"/>
              <a:ext cx="2494758" cy="475825"/>
              <a:chOff x="507522" y="4507655"/>
              <a:chExt cx="2494758" cy="475825"/>
            </a:xfrm>
          </p:grpSpPr>
          <p:sp>
            <p:nvSpPr>
              <p:cNvPr id="9" name="Oval 8"/>
              <p:cNvSpPr/>
              <p:nvPr/>
            </p:nvSpPr>
            <p:spPr>
              <a:xfrm>
                <a:off x="507522" y="4800600"/>
                <a:ext cx="182880" cy="18288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838200" y="4750278"/>
                <a:ext cx="930215" cy="207034"/>
              </a:xfrm>
              <a:custGeom>
                <a:avLst/>
                <a:gdLst>
                  <a:gd name="connsiteX0" fmla="*/ 0 w 854015"/>
                  <a:gd name="connsiteY0" fmla="*/ 94891 h 207034"/>
                  <a:gd name="connsiteX1" fmla="*/ 112143 w 854015"/>
                  <a:gd name="connsiteY1" fmla="*/ 94891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854015"/>
                  <a:gd name="connsiteY0" fmla="*/ 94891 h 207034"/>
                  <a:gd name="connsiteX1" fmla="*/ 76200 w 854015"/>
                  <a:gd name="connsiteY1" fmla="*/ 152400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930215"/>
                  <a:gd name="connsiteY0" fmla="*/ 152400 h 207034"/>
                  <a:gd name="connsiteX1" fmla="*/ 152400 w 930215"/>
                  <a:gd name="connsiteY1" fmla="*/ 152400 h 207034"/>
                  <a:gd name="connsiteX2" fmla="*/ 222849 w 930215"/>
                  <a:gd name="connsiteY2" fmla="*/ 8627 h 207034"/>
                  <a:gd name="connsiteX3" fmla="*/ 274607 w 930215"/>
                  <a:gd name="connsiteY3" fmla="*/ 207034 h 207034"/>
                  <a:gd name="connsiteX4" fmla="*/ 334992 w 930215"/>
                  <a:gd name="connsiteY4" fmla="*/ 8627 h 207034"/>
                  <a:gd name="connsiteX5" fmla="*/ 386751 w 930215"/>
                  <a:gd name="connsiteY5" fmla="*/ 198408 h 207034"/>
                  <a:gd name="connsiteX6" fmla="*/ 438509 w 930215"/>
                  <a:gd name="connsiteY6" fmla="*/ 8627 h 207034"/>
                  <a:gd name="connsiteX7" fmla="*/ 498894 w 930215"/>
                  <a:gd name="connsiteY7" fmla="*/ 207034 h 207034"/>
                  <a:gd name="connsiteX8" fmla="*/ 542026 w 930215"/>
                  <a:gd name="connsiteY8" fmla="*/ 0 h 207034"/>
                  <a:gd name="connsiteX9" fmla="*/ 593785 w 930215"/>
                  <a:gd name="connsiteY9" fmla="*/ 207034 h 207034"/>
                  <a:gd name="connsiteX10" fmla="*/ 628290 w 930215"/>
                  <a:gd name="connsiteY10" fmla="*/ 94891 h 207034"/>
                  <a:gd name="connsiteX11" fmla="*/ 930215 w 930215"/>
                  <a:gd name="connsiteY11" fmla="*/ 94891 h 20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215" h="207034">
                    <a:moveTo>
                      <a:pt x="0" y="152400"/>
                    </a:moveTo>
                    <a:lnTo>
                      <a:pt x="152400" y="152400"/>
                    </a:lnTo>
                    <a:lnTo>
                      <a:pt x="222849" y="8627"/>
                    </a:lnTo>
                    <a:lnTo>
                      <a:pt x="274607" y="207034"/>
                    </a:lnTo>
                    <a:lnTo>
                      <a:pt x="334992" y="8627"/>
                    </a:lnTo>
                    <a:lnTo>
                      <a:pt x="386751" y="198408"/>
                    </a:lnTo>
                    <a:lnTo>
                      <a:pt x="438509" y="8627"/>
                    </a:lnTo>
                    <a:lnTo>
                      <a:pt x="498894" y="207034"/>
                    </a:lnTo>
                    <a:lnTo>
                      <a:pt x="542026" y="0"/>
                    </a:lnTo>
                    <a:lnTo>
                      <a:pt x="593785" y="207034"/>
                    </a:lnTo>
                    <a:lnTo>
                      <a:pt x="628290" y="94891"/>
                    </a:lnTo>
                    <a:lnTo>
                      <a:pt x="930215" y="94891"/>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Connector 14"/>
              <p:cNvCxnSpPr/>
              <p:nvPr/>
            </p:nvCxnSpPr>
            <p:spPr>
              <a:xfrm>
                <a:off x="685800" y="4902678"/>
                <a:ext cx="228600" cy="0"/>
              </a:xfrm>
              <a:prstGeom prst="lin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a:off x="1752600" y="4844124"/>
                <a:ext cx="228600" cy="0"/>
              </a:xfrm>
              <a:prstGeom prst="lin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7" name="Oval 16"/>
              <p:cNvSpPr/>
              <p:nvPr/>
            </p:nvSpPr>
            <p:spPr>
              <a:xfrm>
                <a:off x="1930878" y="4793986"/>
                <a:ext cx="91440" cy="91440"/>
              </a:xfrm>
              <a:prstGeom prst="ellipse">
                <a:avLst/>
              </a:prstGeom>
              <a:solidFill>
                <a:schemeClr val="tx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Arrow Connector 18"/>
              <p:cNvCxnSpPr/>
              <p:nvPr/>
            </p:nvCxnSpPr>
            <p:spPr>
              <a:xfrm flipV="1">
                <a:off x="1981200" y="4507655"/>
                <a:ext cx="457200" cy="328027"/>
              </a:xfrm>
              <a:prstGeom prst="straightConnector1">
                <a:avLst/>
              </a:prstGeom>
              <a:noFill/>
              <a:ln w="349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flipH="1">
                <a:off x="2473168" y="4844124"/>
                <a:ext cx="365760" cy="0"/>
              </a:xfrm>
              <a:prstGeom prst="lin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3" name="Oval 22"/>
              <p:cNvSpPr/>
              <p:nvPr/>
            </p:nvSpPr>
            <p:spPr>
              <a:xfrm flipH="1">
                <a:off x="2432050" y="4793986"/>
                <a:ext cx="91440" cy="91440"/>
              </a:xfrm>
              <a:prstGeom prst="ellipse">
                <a:avLst/>
              </a:prstGeom>
              <a:solidFill>
                <a:schemeClr val="tx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2819400" y="4743450"/>
                <a:ext cx="182880" cy="18288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5" name="TextBox 54"/>
            <p:cNvSpPr txBox="1"/>
            <p:nvPr/>
          </p:nvSpPr>
          <p:spPr>
            <a:xfrm>
              <a:off x="865496" y="6006152"/>
              <a:ext cx="429904" cy="461665"/>
            </a:xfrm>
            <a:prstGeom prst="rect">
              <a:avLst/>
            </a:prstGeom>
            <a:noFill/>
          </p:spPr>
          <p:txBody>
            <a:bodyPr wrap="square" rtlCol="0">
              <a:spAutoFit/>
            </a:bodyPr>
            <a:lstStyle/>
            <a:p>
              <a:r>
                <a:rPr lang="en-US" sz="2400" b="1" dirty="0" smtClean="0">
                  <a:solidFill>
                    <a:prstClr val="black"/>
                  </a:solidFill>
                </a:rPr>
                <a:t>R</a:t>
              </a:r>
              <a:endParaRPr lang="en-US" sz="2400" b="1" dirty="0">
                <a:solidFill>
                  <a:prstClr val="black"/>
                </a:solidFill>
              </a:endParaRPr>
            </a:p>
          </p:txBody>
        </p:sp>
      </p:grpSp>
      <p:grpSp>
        <p:nvGrpSpPr>
          <p:cNvPr id="7" name="Group 56"/>
          <p:cNvGrpSpPr/>
          <p:nvPr/>
        </p:nvGrpSpPr>
        <p:grpSpPr>
          <a:xfrm>
            <a:off x="1600200" y="5731378"/>
            <a:ext cx="2494758" cy="669422"/>
            <a:chOff x="3200400" y="5798395"/>
            <a:chExt cx="2494758" cy="669422"/>
          </a:xfrm>
        </p:grpSpPr>
        <p:grpSp>
          <p:nvGrpSpPr>
            <p:cNvPr id="10" name="Group 42"/>
            <p:cNvGrpSpPr/>
            <p:nvPr/>
          </p:nvGrpSpPr>
          <p:grpSpPr>
            <a:xfrm>
              <a:off x="3200400" y="5798395"/>
              <a:ext cx="2494758" cy="240030"/>
              <a:chOff x="4343400" y="5722195"/>
              <a:chExt cx="2494758" cy="240030"/>
            </a:xfrm>
          </p:grpSpPr>
          <p:sp>
            <p:nvSpPr>
              <p:cNvPr id="33" name="Oval 32"/>
              <p:cNvSpPr/>
              <p:nvPr/>
            </p:nvSpPr>
            <p:spPr>
              <a:xfrm>
                <a:off x="4343400" y="5779345"/>
                <a:ext cx="182880" cy="18288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Freeform 33"/>
              <p:cNvSpPr/>
              <p:nvPr/>
            </p:nvSpPr>
            <p:spPr>
              <a:xfrm>
                <a:off x="4674078" y="5729023"/>
                <a:ext cx="930215" cy="207034"/>
              </a:xfrm>
              <a:custGeom>
                <a:avLst/>
                <a:gdLst>
                  <a:gd name="connsiteX0" fmla="*/ 0 w 854015"/>
                  <a:gd name="connsiteY0" fmla="*/ 94891 h 207034"/>
                  <a:gd name="connsiteX1" fmla="*/ 112143 w 854015"/>
                  <a:gd name="connsiteY1" fmla="*/ 94891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854015"/>
                  <a:gd name="connsiteY0" fmla="*/ 94891 h 207034"/>
                  <a:gd name="connsiteX1" fmla="*/ 76200 w 854015"/>
                  <a:gd name="connsiteY1" fmla="*/ 152400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930215"/>
                  <a:gd name="connsiteY0" fmla="*/ 152400 h 207034"/>
                  <a:gd name="connsiteX1" fmla="*/ 152400 w 930215"/>
                  <a:gd name="connsiteY1" fmla="*/ 152400 h 207034"/>
                  <a:gd name="connsiteX2" fmla="*/ 222849 w 930215"/>
                  <a:gd name="connsiteY2" fmla="*/ 8627 h 207034"/>
                  <a:gd name="connsiteX3" fmla="*/ 274607 w 930215"/>
                  <a:gd name="connsiteY3" fmla="*/ 207034 h 207034"/>
                  <a:gd name="connsiteX4" fmla="*/ 334992 w 930215"/>
                  <a:gd name="connsiteY4" fmla="*/ 8627 h 207034"/>
                  <a:gd name="connsiteX5" fmla="*/ 386751 w 930215"/>
                  <a:gd name="connsiteY5" fmla="*/ 198408 h 207034"/>
                  <a:gd name="connsiteX6" fmla="*/ 438509 w 930215"/>
                  <a:gd name="connsiteY6" fmla="*/ 8627 h 207034"/>
                  <a:gd name="connsiteX7" fmla="*/ 498894 w 930215"/>
                  <a:gd name="connsiteY7" fmla="*/ 207034 h 207034"/>
                  <a:gd name="connsiteX8" fmla="*/ 542026 w 930215"/>
                  <a:gd name="connsiteY8" fmla="*/ 0 h 207034"/>
                  <a:gd name="connsiteX9" fmla="*/ 593785 w 930215"/>
                  <a:gd name="connsiteY9" fmla="*/ 207034 h 207034"/>
                  <a:gd name="connsiteX10" fmla="*/ 628290 w 930215"/>
                  <a:gd name="connsiteY10" fmla="*/ 94891 h 207034"/>
                  <a:gd name="connsiteX11" fmla="*/ 930215 w 930215"/>
                  <a:gd name="connsiteY11" fmla="*/ 94891 h 20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215" h="207034">
                    <a:moveTo>
                      <a:pt x="0" y="152400"/>
                    </a:moveTo>
                    <a:lnTo>
                      <a:pt x="152400" y="152400"/>
                    </a:lnTo>
                    <a:lnTo>
                      <a:pt x="222849" y="8627"/>
                    </a:lnTo>
                    <a:lnTo>
                      <a:pt x="274607" y="207034"/>
                    </a:lnTo>
                    <a:lnTo>
                      <a:pt x="334992" y="8627"/>
                    </a:lnTo>
                    <a:lnTo>
                      <a:pt x="386751" y="198408"/>
                    </a:lnTo>
                    <a:lnTo>
                      <a:pt x="438509" y="8627"/>
                    </a:lnTo>
                    <a:lnTo>
                      <a:pt x="498894" y="207034"/>
                    </a:lnTo>
                    <a:lnTo>
                      <a:pt x="542026" y="0"/>
                    </a:lnTo>
                    <a:lnTo>
                      <a:pt x="593785" y="207034"/>
                    </a:lnTo>
                    <a:lnTo>
                      <a:pt x="628290" y="94891"/>
                    </a:lnTo>
                    <a:lnTo>
                      <a:pt x="930215" y="94891"/>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5" name="Straight Connector 34"/>
              <p:cNvCxnSpPr/>
              <p:nvPr/>
            </p:nvCxnSpPr>
            <p:spPr>
              <a:xfrm>
                <a:off x="4521678" y="5881423"/>
                <a:ext cx="228600" cy="0"/>
              </a:xfrm>
              <a:prstGeom prst="lin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p:cNvCxnSpPr/>
              <p:nvPr/>
            </p:nvCxnSpPr>
            <p:spPr>
              <a:xfrm>
                <a:off x="5588478" y="5822869"/>
                <a:ext cx="228600" cy="0"/>
              </a:xfrm>
              <a:prstGeom prst="lin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37" name="Oval 36"/>
              <p:cNvSpPr/>
              <p:nvPr/>
            </p:nvSpPr>
            <p:spPr>
              <a:xfrm>
                <a:off x="5766756" y="5772731"/>
                <a:ext cx="91440" cy="91440"/>
              </a:xfrm>
              <a:prstGeom prst="ellipse">
                <a:avLst/>
              </a:prstGeom>
              <a:solidFill>
                <a:schemeClr val="tx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8" name="Straight Arrow Connector 37"/>
              <p:cNvCxnSpPr/>
              <p:nvPr/>
            </p:nvCxnSpPr>
            <p:spPr>
              <a:xfrm flipV="1">
                <a:off x="5817078" y="5813946"/>
                <a:ext cx="515483" cy="482"/>
              </a:xfrm>
              <a:prstGeom prst="straightConnector1">
                <a:avLst/>
              </a:prstGeom>
              <a:noFill/>
              <a:ln w="349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p:cNvCxnSpPr/>
              <p:nvPr/>
            </p:nvCxnSpPr>
            <p:spPr>
              <a:xfrm flipH="1">
                <a:off x="6309046" y="5822869"/>
                <a:ext cx="365760" cy="0"/>
              </a:xfrm>
              <a:prstGeom prst="lin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40" name="Oval 39"/>
              <p:cNvSpPr/>
              <p:nvPr/>
            </p:nvSpPr>
            <p:spPr>
              <a:xfrm flipH="1">
                <a:off x="6267928" y="5772731"/>
                <a:ext cx="91440" cy="91440"/>
              </a:xfrm>
              <a:prstGeom prst="ellipse">
                <a:avLst/>
              </a:prstGeom>
              <a:solidFill>
                <a:schemeClr val="tx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p:cNvSpPr/>
              <p:nvPr/>
            </p:nvSpPr>
            <p:spPr>
              <a:xfrm>
                <a:off x="6655278" y="5722195"/>
                <a:ext cx="182880" cy="18288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6" name="TextBox 55"/>
            <p:cNvSpPr txBox="1"/>
            <p:nvPr/>
          </p:nvSpPr>
          <p:spPr>
            <a:xfrm>
              <a:off x="3733800" y="6006152"/>
              <a:ext cx="429904" cy="461665"/>
            </a:xfrm>
            <a:prstGeom prst="rect">
              <a:avLst/>
            </a:prstGeom>
            <a:noFill/>
          </p:spPr>
          <p:txBody>
            <a:bodyPr wrap="square" rtlCol="0">
              <a:spAutoFit/>
            </a:bodyPr>
            <a:lstStyle/>
            <a:p>
              <a:r>
                <a:rPr lang="en-US" sz="2400" b="1" dirty="0" smtClean="0">
                  <a:solidFill>
                    <a:prstClr val="black"/>
                  </a:solidFill>
                </a:rPr>
                <a:t>R</a:t>
              </a:r>
              <a:endParaRPr lang="en-US" sz="2400" b="1" dirty="0">
                <a:solidFill>
                  <a:prstClr val="black"/>
                </a:solidFill>
              </a:endParaRPr>
            </a:p>
          </p:txBody>
        </p:sp>
      </p:grpSp>
      <p:sp>
        <p:nvSpPr>
          <p:cNvPr id="59" name="Rectangle 58"/>
          <p:cNvSpPr/>
          <p:nvPr/>
        </p:nvSpPr>
        <p:spPr>
          <a:xfrm>
            <a:off x="5771358" y="1932296"/>
            <a:ext cx="838200" cy="2639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Box 60"/>
          <p:cNvSpPr txBox="1"/>
          <p:nvPr/>
        </p:nvSpPr>
        <p:spPr>
          <a:xfrm>
            <a:off x="4475958" y="5562600"/>
            <a:ext cx="2750024" cy="400110"/>
          </a:xfrm>
          <a:prstGeom prst="rect">
            <a:avLst/>
          </a:prstGeom>
          <a:noFill/>
        </p:spPr>
        <p:txBody>
          <a:bodyPr wrap="square" rtlCol="0">
            <a:spAutoFit/>
          </a:bodyPr>
          <a:lstStyle/>
          <a:p>
            <a:pPr algn="ctr"/>
            <a:r>
              <a:rPr lang="en-US" sz="2000" dirty="0" smtClean="0">
                <a:solidFill>
                  <a:prstClr val="black"/>
                </a:solidFill>
              </a:rPr>
              <a:t>electrical noise transient</a:t>
            </a:r>
            <a:endParaRPr lang="en-US" sz="2000" dirty="0">
              <a:solidFill>
                <a:prstClr val="black"/>
              </a:solidFill>
            </a:endParaRPr>
          </a:p>
        </p:txBody>
      </p:sp>
      <p:sp>
        <p:nvSpPr>
          <p:cNvPr id="62" name="Rectangle 61"/>
          <p:cNvSpPr/>
          <p:nvPr/>
        </p:nvSpPr>
        <p:spPr>
          <a:xfrm>
            <a:off x="2127260" y="838200"/>
            <a:ext cx="4889480" cy="707886"/>
          </a:xfrm>
          <a:prstGeom prst="rect">
            <a:avLst/>
          </a:prstGeom>
        </p:spPr>
        <p:txBody>
          <a:bodyPr wrap="none">
            <a:spAutoFit/>
          </a:bodyPr>
          <a:lstStyle/>
          <a:p>
            <a:r>
              <a:rPr lang="en-US" sz="4000" dirty="0" smtClean="0">
                <a:solidFill>
                  <a:prstClr val="black">
                    <a:lumMod val="50000"/>
                    <a:lumOff val="50000"/>
                  </a:prstClr>
                </a:solidFill>
                <a:latin typeface="Arial" pitchFamily="34" charset="0"/>
                <a:cs typeface="Arial" pitchFamily="34" charset="0"/>
              </a:rPr>
              <a:t>mechanical switches</a:t>
            </a:r>
            <a:endParaRPr lang="en-US" sz="4000" dirty="0">
              <a:solidFill>
                <a:prstClr val="black">
                  <a:lumMod val="50000"/>
                  <a:lumOff val="50000"/>
                </a:prstClr>
              </a:solidFill>
            </a:endParaRPr>
          </a:p>
        </p:txBody>
      </p:sp>
      <p:sp>
        <p:nvSpPr>
          <p:cNvPr id="42" name="Rectangle 41"/>
          <p:cNvSpPr/>
          <p:nvPr/>
        </p:nvSpPr>
        <p:spPr>
          <a:xfrm>
            <a:off x="6990558" y="4634552"/>
            <a:ext cx="5334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TextBox 42"/>
          <p:cNvSpPr txBox="1"/>
          <p:nvPr/>
        </p:nvSpPr>
        <p:spPr>
          <a:xfrm>
            <a:off x="6761958" y="3657600"/>
            <a:ext cx="609600" cy="369332"/>
          </a:xfrm>
          <a:prstGeom prst="rect">
            <a:avLst/>
          </a:prstGeom>
          <a:noFill/>
        </p:spPr>
        <p:txBody>
          <a:bodyPr wrap="square" rtlCol="0">
            <a:spAutoFit/>
          </a:bodyPr>
          <a:lstStyle/>
          <a:p>
            <a:r>
              <a:rPr lang="en-US" dirty="0" smtClean="0">
                <a:solidFill>
                  <a:prstClr val="white"/>
                </a:solidFill>
              </a:rPr>
              <a:t>Off</a:t>
            </a:r>
            <a:endParaRPr lang="en-US" dirty="0">
              <a:solidFill>
                <a:prstClr val="white"/>
              </a:solidFill>
            </a:endParaRPr>
          </a:p>
        </p:txBody>
      </p:sp>
      <p:sp>
        <p:nvSpPr>
          <p:cNvPr id="44" name="Rectangle 43"/>
          <p:cNvSpPr/>
          <p:nvPr/>
        </p:nvSpPr>
        <p:spPr>
          <a:xfrm>
            <a:off x="6636854" y="1932296"/>
            <a:ext cx="838200" cy="2639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Lightning Bolt 45"/>
          <p:cNvSpPr/>
          <p:nvPr/>
        </p:nvSpPr>
        <p:spPr>
          <a:xfrm flipH="1">
            <a:off x="3104358" y="5486400"/>
            <a:ext cx="914400" cy="685800"/>
          </a:xfrm>
          <a:prstGeom prst="lightningBolt">
            <a:avLst/>
          </a:prstGeom>
          <a:solidFill>
            <a:srgbClr val="FFFF00">
              <a:alpha val="81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5834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24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C:\Users\Administrator\Pictures\2009_11_12 - Flick of a Light Switch\IMG_1502 (960x1280).jpg"/>
          <p:cNvPicPr>
            <a:picLocks noChangeAspect="1" noChangeArrowheads="1"/>
          </p:cNvPicPr>
          <p:nvPr/>
        </p:nvPicPr>
        <p:blipFill>
          <a:blip r:embed="rId3" cstate="print"/>
          <a:srcRect t="8203" r="21875" b="5078"/>
          <a:stretch>
            <a:fillRect/>
          </a:stretch>
        </p:blipFill>
        <p:spPr bwMode="auto">
          <a:xfrm>
            <a:off x="1656558" y="1828800"/>
            <a:ext cx="2362200" cy="3496057"/>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t>how </a:t>
            </a:r>
            <a:r>
              <a:rPr lang="en-US" dirty="0" err="1" smtClean="0">
                <a:solidFill>
                  <a:schemeClr val="accent3"/>
                </a:solidFill>
              </a:rPr>
              <a:t>ped</a:t>
            </a:r>
            <a:r>
              <a:rPr lang="en-US" dirty="0" smtClean="0">
                <a:solidFill>
                  <a:schemeClr val="accent3"/>
                </a:solidFill>
              </a:rPr>
              <a:t> </a:t>
            </a:r>
            <a:r>
              <a:rPr lang="en-US" dirty="0" smtClean="0"/>
              <a:t>works</a:t>
            </a:r>
            <a:endParaRPr lang="en-US" dirty="0">
              <a:latin typeface="Arial" pitchFamily="34" charset="0"/>
              <a:cs typeface="Arial" pitchFamily="34" charset="0"/>
            </a:endParaRPr>
          </a:p>
        </p:txBody>
      </p:sp>
      <p:pic>
        <p:nvPicPr>
          <p:cNvPr id="9219" name="Picture 3" descr="C:\research\talks\BECC2009-HomeSensing\ExampleOfTransientAndContinuousNoise_ElectricKettle.png"/>
          <p:cNvPicPr>
            <a:picLocks noChangeAspect="1" noChangeArrowheads="1"/>
          </p:cNvPicPr>
          <p:nvPr/>
        </p:nvPicPr>
        <p:blipFill>
          <a:blip r:embed="rId4" cstate="print"/>
          <a:srcRect/>
          <a:stretch>
            <a:fillRect/>
          </a:stretch>
        </p:blipFill>
        <p:spPr bwMode="auto">
          <a:xfrm>
            <a:off x="10210800" y="1295400"/>
            <a:ext cx="7199312" cy="4965700"/>
          </a:xfrm>
          <a:prstGeom prst="rect">
            <a:avLst/>
          </a:prstGeom>
          <a:noFill/>
        </p:spPr>
      </p:pic>
      <p:pic>
        <p:nvPicPr>
          <p:cNvPr id="6" name="Picture 3"/>
          <p:cNvPicPr>
            <a:picLocks noChangeAspect="1" noChangeArrowheads="1"/>
          </p:cNvPicPr>
          <p:nvPr/>
        </p:nvPicPr>
        <p:blipFill>
          <a:blip r:embed="rId5" cstate="print"/>
          <a:srcRect l="30161" t="12596" r="14291" b="21017"/>
          <a:stretch>
            <a:fillRect/>
          </a:stretch>
        </p:blipFill>
        <p:spPr bwMode="auto">
          <a:xfrm>
            <a:off x="-3352800" y="4648200"/>
            <a:ext cx="2590800" cy="3352800"/>
          </a:xfrm>
          <a:prstGeom prst="rect">
            <a:avLst/>
          </a:prstGeom>
          <a:noFill/>
          <a:ln w="12700">
            <a:solidFill>
              <a:srgbClr val="E6E6E6"/>
            </a:solidFill>
            <a:prstDash val="solid"/>
            <a:miter lim="800000"/>
            <a:headEnd/>
            <a:tailEnd/>
          </a:ln>
        </p:spPr>
      </p:pic>
      <p:pic>
        <p:nvPicPr>
          <p:cNvPr id="8" name="Picture 5" descr="transfer3 copy"/>
          <p:cNvPicPr>
            <a:picLocks noChangeAspect="1" noChangeArrowheads="1"/>
          </p:cNvPicPr>
          <p:nvPr/>
        </p:nvPicPr>
        <p:blipFill>
          <a:blip r:embed="rId6" cstate="print"/>
          <a:srcRect/>
          <a:stretch>
            <a:fillRect/>
          </a:stretch>
        </p:blipFill>
        <p:spPr bwMode="auto">
          <a:xfrm>
            <a:off x="9144000" y="-2362200"/>
            <a:ext cx="3621088" cy="2798762"/>
          </a:xfrm>
          <a:prstGeom prst="rect">
            <a:avLst/>
          </a:prstGeom>
          <a:noFill/>
        </p:spPr>
      </p:pic>
      <p:pic>
        <p:nvPicPr>
          <p:cNvPr id="10243" name="Picture 3"/>
          <p:cNvPicPr>
            <a:picLocks noChangeAspect="1" noChangeArrowheads="1"/>
          </p:cNvPicPr>
          <p:nvPr/>
        </p:nvPicPr>
        <p:blipFill>
          <a:blip r:embed="rId7" cstate="print"/>
          <a:srcRect/>
          <a:stretch>
            <a:fillRect/>
          </a:stretch>
        </p:blipFill>
        <p:spPr bwMode="auto">
          <a:xfrm>
            <a:off x="-3743325" y="6172200"/>
            <a:ext cx="3743325" cy="1038225"/>
          </a:xfrm>
          <a:prstGeom prst="rect">
            <a:avLst/>
          </a:prstGeom>
          <a:noFill/>
          <a:ln w="9525">
            <a:noFill/>
            <a:miter lim="800000"/>
            <a:headEnd/>
            <a:tailEnd/>
          </a:ln>
        </p:spPr>
      </p:pic>
      <p:pic>
        <p:nvPicPr>
          <p:cNvPr id="10247" name="Picture 7" descr="C:\Users\Administrator\Pictures\2009_11_12 - Flick of a Light Switch\IMG_1504 (960x1280).jpg"/>
          <p:cNvPicPr>
            <a:picLocks noChangeAspect="1" noChangeArrowheads="1"/>
          </p:cNvPicPr>
          <p:nvPr/>
        </p:nvPicPr>
        <p:blipFill>
          <a:blip r:embed="rId8" cstate="print"/>
          <a:srcRect t="8156" r="21938" b="5063"/>
          <a:stretch>
            <a:fillRect/>
          </a:stretch>
        </p:blipFill>
        <p:spPr bwMode="auto">
          <a:xfrm>
            <a:off x="1656558" y="1828800"/>
            <a:ext cx="2356569" cy="3493008"/>
          </a:xfrm>
          <a:prstGeom prst="rect">
            <a:avLst/>
          </a:prstGeom>
          <a:noFill/>
          <a:effectLst>
            <a:outerShdw blurRad="50800" dist="38100" dir="2700000" algn="tl" rotWithShape="0">
              <a:prstClr val="black">
                <a:alpha val="40000"/>
              </a:prstClr>
            </a:outerShdw>
          </a:effectLst>
        </p:spPr>
      </p:pic>
      <p:pic>
        <p:nvPicPr>
          <p:cNvPr id="10245" name="Picture 5" descr="C:\research\talks\BECC2009-HomeSensing\light_bulb_lit.png"/>
          <p:cNvPicPr>
            <a:picLocks noChangeAspect="1" noChangeArrowheads="1"/>
          </p:cNvPicPr>
          <p:nvPr/>
        </p:nvPicPr>
        <p:blipFill>
          <a:blip r:embed="rId9" cstate="print"/>
          <a:srcRect/>
          <a:stretch>
            <a:fillRect/>
          </a:stretch>
        </p:blipFill>
        <p:spPr bwMode="auto">
          <a:xfrm>
            <a:off x="-4038600" y="1752600"/>
            <a:ext cx="2122714" cy="2971800"/>
          </a:xfrm>
          <a:prstGeom prst="rect">
            <a:avLst/>
          </a:prstGeom>
          <a:noFill/>
        </p:spPr>
      </p:pic>
      <p:pic>
        <p:nvPicPr>
          <p:cNvPr id="10244" name="Picture 4" descr="C:\research\talks\BECC2009-HomeSensing\light_bulb.png"/>
          <p:cNvPicPr>
            <a:picLocks noChangeAspect="1" noChangeArrowheads="1"/>
          </p:cNvPicPr>
          <p:nvPr/>
        </p:nvPicPr>
        <p:blipFill>
          <a:blip r:embed="rId10" cstate="print"/>
          <a:srcRect/>
          <a:stretch>
            <a:fillRect/>
          </a:stretch>
        </p:blipFill>
        <p:spPr bwMode="auto">
          <a:xfrm>
            <a:off x="-2895600" y="685800"/>
            <a:ext cx="2122714" cy="2971800"/>
          </a:xfrm>
          <a:prstGeom prst="rect">
            <a:avLst/>
          </a:prstGeom>
          <a:noFill/>
        </p:spPr>
      </p:pic>
      <p:pic>
        <p:nvPicPr>
          <p:cNvPr id="54" name="Picture 6" descr="samp1%20copy"/>
          <p:cNvPicPr>
            <a:picLocks noChangeAspect="1" noChangeArrowheads="1"/>
          </p:cNvPicPr>
          <p:nvPr/>
        </p:nvPicPr>
        <p:blipFill>
          <a:blip r:embed="rId11" cstate="print"/>
          <a:srcRect l="5001" t="2087" r="11400"/>
          <a:stretch>
            <a:fillRect/>
          </a:stretch>
        </p:blipFill>
        <p:spPr bwMode="auto">
          <a:xfrm>
            <a:off x="4399758" y="1828800"/>
            <a:ext cx="3124200" cy="3506649"/>
          </a:xfrm>
          <a:prstGeom prst="rect">
            <a:avLst/>
          </a:prstGeom>
          <a:noFill/>
          <a:ln w="38100">
            <a:noFill/>
            <a:miter lim="800000"/>
            <a:headEnd/>
            <a:tailEnd/>
          </a:ln>
          <a:effectLst>
            <a:outerShdw blurRad="50800" dist="38100" dir="2700000" algn="tl" rotWithShape="0">
              <a:prstClr val="black">
                <a:alpha val="40000"/>
              </a:prstClr>
            </a:outerShdw>
          </a:effectLst>
        </p:spPr>
      </p:pic>
      <p:grpSp>
        <p:nvGrpSpPr>
          <p:cNvPr id="3" name="Group 57"/>
          <p:cNvGrpSpPr/>
          <p:nvPr/>
        </p:nvGrpSpPr>
        <p:grpSpPr>
          <a:xfrm>
            <a:off x="1600200" y="5486400"/>
            <a:ext cx="2494758" cy="905217"/>
            <a:chOff x="324642" y="5562600"/>
            <a:chExt cx="2494758" cy="905217"/>
          </a:xfrm>
        </p:grpSpPr>
        <p:grpSp>
          <p:nvGrpSpPr>
            <p:cNvPr id="4" name="Group 28"/>
            <p:cNvGrpSpPr/>
            <p:nvPr/>
          </p:nvGrpSpPr>
          <p:grpSpPr>
            <a:xfrm>
              <a:off x="324642" y="5562600"/>
              <a:ext cx="2494758" cy="475825"/>
              <a:chOff x="507522" y="4507655"/>
              <a:chExt cx="2494758" cy="475825"/>
            </a:xfrm>
          </p:grpSpPr>
          <p:sp>
            <p:nvSpPr>
              <p:cNvPr id="9" name="Oval 8"/>
              <p:cNvSpPr/>
              <p:nvPr/>
            </p:nvSpPr>
            <p:spPr>
              <a:xfrm>
                <a:off x="507522" y="4800600"/>
                <a:ext cx="182880" cy="18288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838200" y="4750278"/>
                <a:ext cx="930215" cy="207034"/>
              </a:xfrm>
              <a:custGeom>
                <a:avLst/>
                <a:gdLst>
                  <a:gd name="connsiteX0" fmla="*/ 0 w 854015"/>
                  <a:gd name="connsiteY0" fmla="*/ 94891 h 207034"/>
                  <a:gd name="connsiteX1" fmla="*/ 112143 w 854015"/>
                  <a:gd name="connsiteY1" fmla="*/ 94891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854015"/>
                  <a:gd name="connsiteY0" fmla="*/ 94891 h 207034"/>
                  <a:gd name="connsiteX1" fmla="*/ 76200 w 854015"/>
                  <a:gd name="connsiteY1" fmla="*/ 152400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930215"/>
                  <a:gd name="connsiteY0" fmla="*/ 152400 h 207034"/>
                  <a:gd name="connsiteX1" fmla="*/ 152400 w 930215"/>
                  <a:gd name="connsiteY1" fmla="*/ 152400 h 207034"/>
                  <a:gd name="connsiteX2" fmla="*/ 222849 w 930215"/>
                  <a:gd name="connsiteY2" fmla="*/ 8627 h 207034"/>
                  <a:gd name="connsiteX3" fmla="*/ 274607 w 930215"/>
                  <a:gd name="connsiteY3" fmla="*/ 207034 h 207034"/>
                  <a:gd name="connsiteX4" fmla="*/ 334992 w 930215"/>
                  <a:gd name="connsiteY4" fmla="*/ 8627 h 207034"/>
                  <a:gd name="connsiteX5" fmla="*/ 386751 w 930215"/>
                  <a:gd name="connsiteY5" fmla="*/ 198408 h 207034"/>
                  <a:gd name="connsiteX6" fmla="*/ 438509 w 930215"/>
                  <a:gd name="connsiteY6" fmla="*/ 8627 h 207034"/>
                  <a:gd name="connsiteX7" fmla="*/ 498894 w 930215"/>
                  <a:gd name="connsiteY7" fmla="*/ 207034 h 207034"/>
                  <a:gd name="connsiteX8" fmla="*/ 542026 w 930215"/>
                  <a:gd name="connsiteY8" fmla="*/ 0 h 207034"/>
                  <a:gd name="connsiteX9" fmla="*/ 593785 w 930215"/>
                  <a:gd name="connsiteY9" fmla="*/ 207034 h 207034"/>
                  <a:gd name="connsiteX10" fmla="*/ 628290 w 930215"/>
                  <a:gd name="connsiteY10" fmla="*/ 94891 h 207034"/>
                  <a:gd name="connsiteX11" fmla="*/ 930215 w 930215"/>
                  <a:gd name="connsiteY11" fmla="*/ 94891 h 20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215" h="207034">
                    <a:moveTo>
                      <a:pt x="0" y="152400"/>
                    </a:moveTo>
                    <a:lnTo>
                      <a:pt x="152400" y="152400"/>
                    </a:lnTo>
                    <a:lnTo>
                      <a:pt x="222849" y="8627"/>
                    </a:lnTo>
                    <a:lnTo>
                      <a:pt x="274607" y="207034"/>
                    </a:lnTo>
                    <a:lnTo>
                      <a:pt x="334992" y="8627"/>
                    </a:lnTo>
                    <a:lnTo>
                      <a:pt x="386751" y="198408"/>
                    </a:lnTo>
                    <a:lnTo>
                      <a:pt x="438509" y="8627"/>
                    </a:lnTo>
                    <a:lnTo>
                      <a:pt x="498894" y="207034"/>
                    </a:lnTo>
                    <a:lnTo>
                      <a:pt x="542026" y="0"/>
                    </a:lnTo>
                    <a:lnTo>
                      <a:pt x="593785" y="207034"/>
                    </a:lnTo>
                    <a:lnTo>
                      <a:pt x="628290" y="94891"/>
                    </a:lnTo>
                    <a:lnTo>
                      <a:pt x="930215" y="94891"/>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Connector 14"/>
              <p:cNvCxnSpPr/>
              <p:nvPr/>
            </p:nvCxnSpPr>
            <p:spPr>
              <a:xfrm>
                <a:off x="685800" y="4902678"/>
                <a:ext cx="228600" cy="0"/>
              </a:xfrm>
              <a:prstGeom prst="lin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a:off x="1752600" y="4844124"/>
                <a:ext cx="228600" cy="0"/>
              </a:xfrm>
              <a:prstGeom prst="lin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7" name="Oval 16"/>
              <p:cNvSpPr/>
              <p:nvPr/>
            </p:nvSpPr>
            <p:spPr>
              <a:xfrm>
                <a:off x="1930878" y="4793986"/>
                <a:ext cx="91440" cy="91440"/>
              </a:xfrm>
              <a:prstGeom prst="ellipse">
                <a:avLst/>
              </a:prstGeom>
              <a:solidFill>
                <a:schemeClr val="tx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Arrow Connector 18"/>
              <p:cNvCxnSpPr/>
              <p:nvPr/>
            </p:nvCxnSpPr>
            <p:spPr>
              <a:xfrm flipV="1">
                <a:off x="1981200" y="4507655"/>
                <a:ext cx="457200" cy="328027"/>
              </a:xfrm>
              <a:prstGeom prst="straightConnector1">
                <a:avLst/>
              </a:prstGeom>
              <a:noFill/>
              <a:ln w="349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flipH="1">
                <a:off x="2473168" y="4844124"/>
                <a:ext cx="365760" cy="0"/>
              </a:xfrm>
              <a:prstGeom prst="lin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3" name="Oval 22"/>
              <p:cNvSpPr/>
              <p:nvPr/>
            </p:nvSpPr>
            <p:spPr>
              <a:xfrm flipH="1">
                <a:off x="2432050" y="4793986"/>
                <a:ext cx="91440" cy="91440"/>
              </a:xfrm>
              <a:prstGeom prst="ellipse">
                <a:avLst/>
              </a:prstGeom>
              <a:solidFill>
                <a:schemeClr val="tx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2819400" y="4743450"/>
                <a:ext cx="182880" cy="18288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5" name="TextBox 54"/>
            <p:cNvSpPr txBox="1"/>
            <p:nvPr/>
          </p:nvSpPr>
          <p:spPr>
            <a:xfrm>
              <a:off x="865496" y="6006152"/>
              <a:ext cx="429904" cy="461665"/>
            </a:xfrm>
            <a:prstGeom prst="rect">
              <a:avLst/>
            </a:prstGeom>
            <a:noFill/>
          </p:spPr>
          <p:txBody>
            <a:bodyPr wrap="square" rtlCol="0">
              <a:spAutoFit/>
            </a:bodyPr>
            <a:lstStyle/>
            <a:p>
              <a:r>
                <a:rPr lang="en-US" sz="2400" b="1" dirty="0" smtClean="0">
                  <a:solidFill>
                    <a:prstClr val="black"/>
                  </a:solidFill>
                </a:rPr>
                <a:t>R</a:t>
              </a:r>
              <a:endParaRPr lang="en-US" sz="2400" b="1" dirty="0">
                <a:solidFill>
                  <a:prstClr val="black"/>
                </a:solidFill>
              </a:endParaRPr>
            </a:p>
          </p:txBody>
        </p:sp>
      </p:grpSp>
      <p:grpSp>
        <p:nvGrpSpPr>
          <p:cNvPr id="5" name="Group 56"/>
          <p:cNvGrpSpPr/>
          <p:nvPr/>
        </p:nvGrpSpPr>
        <p:grpSpPr>
          <a:xfrm>
            <a:off x="1600200" y="5731378"/>
            <a:ext cx="2494758" cy="669422"/>
            <a:chOff x="3200400" y="5798395"/>
            <a:chExt cx="2494758" cy="669422"/>
          </a:xfrm>
        </p:grpSpPr>
        <p:grpSp>
          <p:nvGrpSpPr>
            <p:cNvPr id="7" name="Group 42"/>
            <p:cNvGrpSpPr/>
            <p:nvPr/>
          </p:nvGrpSpPr>
          <p:grpSpPr>
            <a:xfrm>
              <a:off x="3200400" y="5798395"/>
              <a:ext cx="2494758" cy="240030"/>
              <a:chOff x="4343400" y="5722195"/>
              <a:chExt cx="2494758" cy="240030"/>
            </a:xfrm>
          </p:grpSpPr>
          <p:sp>
            <p:nvSpPr>
              <p:cNvPr id="33" name="Oval 32"/>
              <p:cNvSpPr/>
              <p:nvPr/>
            </p:nvSpPr>
            <p:spPr>
              <a:xfrm>
                <a:off x="4343400" y="5779345"/>
                <a:ext cx="182880" cy="18288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Freeform 33"/>
              <p:cNvSpPr/>
              <p:nvPr/>
            </p:nvSpPr>
            <p:spPr>
              <a:xfrm>
                <a:off x="4674078" y="5729023"/>
                <a:ext cx="930215" cy="207034"/>
              </a:xfrm>
              <a:custGeom>
                <a:avLst/>
                <a:gdLst>
                  <a:gd name="connsiteX0" fmla="*/ 0 w 854015"/>
                  <a:gd name="connsiteY0" fmla="*/ 94891 h 207034"/>
                  <a:gd name="connsiteX1" fmla="*/ 112143 w 854015"/>
                  <a:gd name="connsiteY1" fmla="*/ 94891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854015"/>
                  <a:gd name="connsiteY0" fmla="*/ 94891 h 207034"/>
                  <a:gd name="connsiteX1" fmla="*/ 76200 w 854015"/>
                  <a:gd name="connsiteY1" fmla="*/ 152400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930215"/>
                  <a:gd name="connsiteY0" fmla="*/ 152400 h 207034"/>
                  <a:gd name="connsiteX1" fmla="*/ 152400 w 930215"/>
                  <a:gd name="connsiteY1" fmla="*/ 152400 h 207034"/>
                  <a:gd name="connsiteX2" fmla="*/ 222849 w 930215"/>
                  <a:gd name="connsiteY2" fmla="*/ 8627 h 207034"/>
                  <a:gd name="connsiteX3" fmla="*/ 274607 w 930215"/>
                  <a:gd name="connsiteY3" fmla="*/ 207034 h 207034"/>
                  <a:gd name="connsiteX4" fmla="*/ 334992 w 930215"/>
                  <a:gd name="connsiteY4" fmla="*/ 8627 h 207034"/>
                  <a:gd name="connsiteX5" fmla="*/ 386751 w 930215"/>
                  <a:gd name="connsiteY5" fmla="*/ 198408 h 207034"/>
                  <a:gd name="connsiteX6" fmla="*/ 438509 w 930215"/>
                  <a:gd name="connsiteY6" fmla="*/ 8627 h 207034"/>
                  <a:gd name="connsiteX7" fmla="*/ 498894 w 930215"/>
                  <a:gd name="connsiteY7" fmla="*/ 207034 h 207034"/>
                  <a:gd name="connsiteX8" fmla="*/ 542026 w 930215"/>
                  <a:gd name="connsiteY8" fmla="*/ 0 h 207034"/>
                  <a:gd name="connsiteX9" fmla="*/ 593785 w 930215"/>
                  <a:gd name="connsiteY9" fmla="*/ 207034 h 207034"/>
                  <a:gd name="connsiteX10" fmla="*/ 628290 w 930215"/>
                  <a:gd name="connsiteY10" fmla="*/ 94891 h 207034"/>
                  <a:gd name="connsiteX11" fmla="*/ 930215 w 930215"/>
                  <a:gd name="connsiteY11" fmla="*/ 94891 h 20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215" h="207034">
                    <a:moveTo>
                      <a:pt x="0" y="152400"/>
                    </a:moveTo>
                    <a:lnTo>
                      <a:pt x="152400" y="152400"/>
                    </a:lnTo>
                    <a:lnTo>
                      <a:pt x="222849" y="8627"/>
                    </a:lnTo>
                    <a:lnTo>
                      <a:pt x="274607" y="207034"/>
                    </a:lnTo>
                    <a:lnTo>
                      <a:pt x="334992" y="8627"/>
                    </a:lnTo>
                    <a:lnTo>
                      <a:pt x="386751" y="198408"/>
                    </a:lnTo>
                    <a:lnTo>
                      <a:pt x="438509" y="8627"/>
                    </a:lnTo>
                    <a:lnTo>
                      <a:pt x="498894" y="207034"/>
                    </a:lnTo>
                    <a:lnTo>
                      <a:pt x="542026" y="0"/>
                    </a:lnTo>
                    <a:lnTo>
                      <a:pt x="593785" y="207034"/>
                    </a:lnTo>
                    <a:lnTo>
                      <a:pt x="628290" y="94891"/>
                    </a:lnTo>
                    <a:lnTo>
                      <a:pt x="930215" y="94891"/>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5" name="Straight Connector 34"/>
              <p:cNvCxnSpPr/>
              <p:nvPr/>
            </p:nvCxnSpPr>
            <p:spPr>
              <a:xfrm>
                <a:off x="4521678" y="5881423"/>
                <a:ext cx="228600" cy="0"/>
              </a:xfrm>
              <a:prstGeom prst="lin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p:cNvCxnSpPr/>
              <p:nvPr/>
            </p:nvCxnSpPr>
            <p:spPr>
              <a:xfrm>
                <a:off x="5588478" y="5822869"/>
                <a:ext cx="228600" cy="0"/>
              </a:xfrm>
              <a:prstGeom prst="lin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37" name="Oval 36"/>
              <p:cNvSpPr/>
              <p:nvPr/>
            </p:nvSpPr>
            <p:spPr>
              <a:xfrm>
                <a:off x="5766756" y="5772731"/>
                <a:ext cx="91440" cy="91440"/>
              </a:xfrm>
              <a:prstGeom prst="ellipse">
                <a:avLst/>
              </a:prstGeom>
              <a:solidFill>
                <a:schemeClr val="tx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8" name="Straight Arrow Connector 37"/>
              <p:cNvCxnSpPr/>
              <p:nvPr/>
            </p:nvCxnSpPr>
            <p:spPr>
              <a:xfrm flipV="1">
                <a:off x="5817078" y="5813946"/>
                <a:ext cx="515483" cy="482"/>
              </a:xfrm>
              <a:prstGeom prst="straightConnector1">
                <a:avLst/>
              </a:prstGeom>
              <a:noFill/>
              <a:ln w="349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p:cNvCxnSpPr/>
              <p:nvPr/>
            </p:nvCxnSpPr>
            <p:spPr>
              <a:xfrm flipH="1">
                <a:off x="6309046" y="5822869"/>
                <a:ext cx="365760" cy="0"/>
              </a:xfrm>
              <a:prstGeom prst="lin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40" name="Oval 39"/>
              <p:cNvSpPr/>
              <p:nvPr/>
            </p:nvSpPr>
            <p:spPr>
              <a:xfrm flipH="1">
                <a:off x="6267928" y="5772731"/>
                <a:ext cx="91440" cy="91440"/>
              </a:xfrm>
              <a:prstGeom prst="ellipse">
                <a:avLst/>
              </a:prstGeom>
              <a:solidFill>
                <a:schemeClr val="tx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p:cNvSpPr/>
              <p:nvPr/>
            </p:nvSpPr>
            <p:spPr>
              <a:xfrm>
                <a:off x="6655278" y="5722195"/>
                <a:ext cx="182880" cy="18288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6" name="TextBox 55"/>
            <p:cNvSpPr txBox="1"/>
            <p:nvPr/>
          </p:nvSpPr>
          <p:spPr>
            <a:xfrm>
              <a:off x="3733800" y="6006152"/>
              <a:ext cx="429904" cy="461665"/>
            </a:xfrm>
            <a:prstGeom prst="rect">
              <a:avLst/>
            </a:prstGeom>
            <a:noFill/>
          </p:spPr>
          <p:txBody>
            <a:bodyPr wrap="square" rtlCol="0">
              <a:spAutoFit/>
            </a:bodyPr>
            <a:lstStyle/>
            <a:p>
              <a:r>
                <a:rPr lang="en-US" sz="2400" b="1" dirty="0" smtClean="0">
                  <a:solidFill>
                    <a:prstClr val="black"/>
                  </a:solidFill>
                </a:rPr>
                <a:t>R</a:t>
              </a:r>
              <a:endParaRPr lang="en-US" sz="2400" b="1" dirty="0">
                <a:solidFill>
                  <a:prstClr val="black"/>
                </a:solidFill>
              </a:endParaRPr>
            </a:p>
          </p:txBody>
        </p:sp>
      </p:grpSp>
      <p:sp>
        <p:nvSpPr>
          <p:cNvPr id="61" name="TextBox 60"/>
          <p:cNvSpPr txBox="1"/>
          <p:nvPr/>
        </p:nvSpPr>
        <p:spPr>
          <a:xfrm>
            <a:off x="4475958" y="5562600"/>
            <a:ext cx="2750024" cy="400110"/>
          </a:xfrm>
          <a:prstGeom prst="rect">
            <a:avLst/>
          </a:prstGeom>
          <a:noFill/>
        </p:spPr>
        <p:txBody>
          <a:bodyPr wrap="square" rtlCol="0">
            <a:spAutoFit/>
          </a:bodyPr>
          <a:lstStyle/>
          <a:p>
            <a:pPr algn="ctr"/>
            <a:r>
              <a:rPr lang="en-US" sz="2000" dirty="0" smtClean="0">
                <a:solidFill>
                  <a:prstClr val="black"/>
                </a:solidFill>
              </a:rPr>
              <a:t>electrical noise transient</a:t>
            </a:r>
            <a:endParaRPr lang="en-US" sz="2000" dirty="0">
              <a:solidFill>
                <a:prstClr val="black"/>
              </a:solidFill>
            </a:endParaRPr>
          </a:p>
        </p:txBody>
      </p:sp>
      <p:sp>
        <p:nvSpPr>
          <p:cNvPr id="62" name="Rectangle 61"/>
          <p:cNvSpPr/>
          <p:nvPr/>
        </p:nvSpPr>
        <p:spPr>
          <a:xfrm>
            <a:off x="2127260" y="838200"/>
            <a:ext cx="4889480" cy="707886"/>
          </a:xfrm>
          <a:prstGeom prst="rect">
            <a:avLst/>
          </a:prstGeom>
        </p:spPr>
        <p:txBody>
          <a:bodyPr wrap="none">
            <a:spAutoFit/>
          </a:bodyPr>
          <a:lstStyle/>
          <a:p>
            <a:r>
              <a:rPr lang="en-US" sz="4000" dirty="0" smtClean="0">
                <a:solidFill>
                  <a:prstClr val="black">
                    <a:lumMod val="50000"/>
                    <a:lumOff val="50000"/>
                  </a:prstClr>
                </a:solidFill>
                <a:latin typeface="Arial" pitchFamily="34" charset="0"/>
                <a:cs typeface="Arial" pitchFamily="34" charset="0"/>
              </a:rPr>
              <a:t>mechanical switches</a:t>
            </a:r>
            <a:endParaRPr lang="en-US" sz="4000" dirty="0">
              <a:solidFill>
                <a:prstClr val="black">
                  <a:lumMod val="50000"/>
                  <a:lumOff val="50000"/>
                </a:prstClr>
              </a:solidFill>
            </a:endParaRPr>
          </a:p>
        </p:txBody>
      </p:sp>
      <p:sp>
        <p:nvSpPr>
          <p:cNvPr id="42" name="Rectangle 41"/>
          <p:cNvSpPr/>
          <p:nvPr/>
        </p:nvSpPr>
        <p:spPr>
          <a:xfrm>
            <a:off x="6990558" y="4634552"/>
            <a:ext cx="5334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TextBox 42"/>
          <p:cNvSpPr txBox="1"/>
          <p:nvPr/>
        </p:nvSpPr>
        <p:spPr>
          <a:xfrm>
            <a:off x="6761958" y="3657600"/>
            <a:ext cx="609600" cy="369332"/>
          </a:xfrm>
          <a:prstGeom prst="rect">
            <a:avLst/>
          </a:prstGeom>
          <a:noFill/>
        </p:spPr>
        <p:txBody>
          <a:bodyPr wrap="square" rtlCol="0">
            <a:spAutoFit/>
          </a:bodyPr>
          <a:lstStyle/>
          <a:p>
            <a:r>
              <a:rPr lang="en-US" dirty="0" smtClean="0">
                <a:solidFill>
                  <a:prstClr val="white"/>
                </a:solidFill>
              </a:rPr>
              <a:t>Off</a:t>
            </a:r>
            <a:endParaRPr lang="en-US" dirty="0">
              <a:solidFill>
                <a:prstClr val="white"/>
              </a:solidFill>
            </a:endParaRPr>
          </a:p>
        </p:txBody>
      </p:sp>
      <p:sp>
        <p:nvSpPr>
          <p:cNvPr id="44" name="Rectangle 43"/>
          <p:cNvSpPr/>
          <p:nvPr/>
        </p:nvSpPr>
        <p:spPr>
          <a:xfrm>
            <a:off x="6636854" y="1932296"/>
            <a:ext cx="838200" cy="2639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Lightning Bolt 45"/>
          <p:cNvSpPr/>
          <p:nvPr/>
        </p:nvSpPr>
        <p:spPr>
          <a:xfrm flipH="1">
            <a:off x="3104358" y="5486400"/>
            <a:ext cx="914400" cy="685800"/>
          </a:xfrm>
          <a:prstGeom prst="lightningBolt">
            <a:avLst/>
          </a:prstGeom>
          <a:solidFill>
            <a:srgbClr val="FFFF00">
              <a:alpha val="81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5208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24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29904"/>
            <a:ext cx="8839200" cy="636896"/>
          </a:xfrm>
        </p:spPr>
        <p:txBody>
          <a:bodyPr/>
          <a:lstStyle/>
          <a:p>
            <a:r>
              <a:rPr lang="en-US" dirty="0" smtClean="0"/>
              <a:t>each switch has a unique transient signature</a:t>
            </a:r>
            <a:endParaRPr lang="en-US" dirty="0">
              <a:latin typeface="Arial" pitchFamily="34" charset="0"/>
              <a:cs typeface="Arial" pitchFamily="34" charset="0"/>
            </a:endParaRPr>
          </a:p>
        </p:txBody>
      </p:sp>
      <p:sp>
        <p:nvSpPr>
          <p:cNvPr id="60" name="TextBox 59"/>
          <p:cNvSpPr txBox="1"/>
          <p:nvPr/>
        </p:nvSpPr>
        <p:spPr>
          <a:xfrm>
            <a:off x="457200" y="5410200"/>
            <a:ext cx="1676400" cy="523220"/>
          </a:xfrm>
          <a:prstGeom prst="rect">
            <a:avLst/>
          </a:prstGeom>
          <a:noFill/>
        </p:spPr>
        <p:txBody>
          <a:bodyPr wrap="square" rtlCol="0">
            <a:spAutoFit/>
          </a:bodyPr>
          <a:lstStyle/>
          <a:p>
            <a:r>
              <a:rPr lang="en-US" sz="2800" dirty="0" smtClean="0">
                <a:solidFill>
                  <a:prstClr val="black">
                    <a:lumMod val="65000"/>
                    <a:lumOff val="35000"/>
                  </a:prstClr>
                </a:solidFill>
                <a:latin typeface="Arial" pitchFamily="34" charset="0"/>
                <a:cs typeface="Arial" pitchFamily="34" charset="0"/>
              </a:rPr>
              <a:t>switch 1</a:t>
            </a:r>
            <a:endParaRPr lang="en-US" sz="2800" dirty="0">
              <a:solidFill>
                <a:prstClr val="black">
                  <a:lumMod val="65000"/>
                  <a:lumOff val="35000"/>
                </a:prstClr>
              </a:solidFill>
              <a:latin typeface="Arial" pitchFamily="34" charset="0"/>
              <a:cs typeface="Arial" pitchFamily="34" charset="0"/>
            </a:endParaRPr>
          </a:p>
        </p:txBody>
      </p:sp>
      <p:sp>
        <p:nvSpPr>
          <p:cNvPr id="63" name="TextBox 62"/>
          <p:cNvSpPr txBox="1"/>
          <p:nvPr/>
        </p:nvSpPr>
        <p:spPr>
          <a:xfrm>
            <a:off x="4648200" y="5410200"/>
            <a:ext cx="1600200" cy="523220"/>
          </a:xfrm>
          <a:prstGeom prst="rect">
            <a:avLst/>
          </a:prstGeom>
          <a:noFill/>
        </p:spPr>
        <p:txBody>
          <a:bodyPr wrap="square" rtlCol="0">
            <a:spAutoFit/>
          </a:bodyPr>
          <a:lstStyle/>
          <a:p>
            <a:r>
              <a:rPr lang="en-US" sz="2800" dirty="0" smtClean="0">
                <a:solidFill>
                  <a:prstClr val="black">
                    <a:lumMod val="65000"/>
                    <a:lumOff val="35000"/>
                  </a:prstClr>
                </a:solidFill>
                <a:latin typeface="Arial" pitchFamily="34" charset="0"/>
                <a:cs typeface="Arial" pitchFamily="34" charset="0"/>
              </a:rPr>
              <a:t>switch 2</a:t>
            </a:r>
            <a:endParaRPr lang="en-US" sz="2800" dirty="0">
              <a:solidFill>
                <a:prstClr val="black">
                  <a:lumMod val="65000"/>
                  <a:lumOff val="35000"/>
                </a:prstClr>
              </a:solidFill>
              <a:latin typeface="Arial" pitchFamily="34" charset="0"/>
              <a:cs typeface="Arial" pitchFamily="34" charset="0"/>
            </a:endParaRPr>
          </a:p>
        </p:txBody>
      </p:sp>
      <p:pic>
        <p:nvPicPr>
          <p:cNvPr id="63489" name="Picture 1" descr="C:\research\talks\BECC2009-HomeSensing\2292light_switch.jpg"/>
          <p:cNvPicPr>
            <a:picLocks noChangeAspect="1" noChangeArrowheads="1"/>
          </p:cNvPicPr>
          <p:nvPr/>
        </p:nvPicPr>
        <p:blipFill>
          <a:blip r:embed="rId3" cstate="print"/>
          <a:srcRect/>
          <a:stretch>
            <a:fillRect/>
          </a:stretch>
        </p:blipFill>
        <p:spPr bwMode="auto">
          <a:xfrm>
            <a:off x="1905000" y="5254752"/>
            <a:ext cx="644185" cy="990600"/>
          </a:xfrm>
          <a:prstGeom prst="rect">
            <a:avLst/>
          </a:prstGeom>
          <a:noFill/>
        </p:spPr>
      </p:pic>
      <p:pic>
        <p:nvPicPr>
          <p:cNvPr id="63490" name="Picture 2" descr="C:\research\talks\BECC2009-HomeSensing\light-switch-2-lg.jpg"/>
          <p:cNvPicPr>
            <a:picLocks noChangeAspect="1" noChangeArrowheads="1"/>
          </p:cNvPicPr>
          <p:nvPr/>
        </p:nvPicPr>
        <p:blipFill>
          <a:blip r:embed="rId4" cstate="print"/>
          <a:srcRect l="9859" r="8000"/>
          <a:stretch>
            <a:fillRect/>
          </a:stretch>
        </p:blipFill>
        <p:spPr bwMode="auto">
          <a:xfrm>
            <a:off x="4038600" y="5257800"/>
            <a:ext cx="634837" cy="987552"/>
          </a:xfrm>
          <a:prstGeom prst="rect">
            <a:avLst/>
          </a:prstGeom>
          <a:noFill/>
        </p:spPr>
      </p:pic>
      <p:pic>
        <p:nvPicPr>
          <p:cNvPr id="45" name="Picture 6" descr="samp1%20copy"/>
          <p:cNvPicPr>
            <a:picLocks noChangeAspect="1" noChangeArrowheads="1"/>
          </p:cNvPicPr>
          <p:nvPr/>
        </p:nvPicPr>
        <p:blipFill>
          <a:blip r:embed="rId5" cstate="print"/>
          <a:srcRect l="5050"/>
          <a:stretch>
            <a:fillRect/>
          </a:stretch>
        </p:blipFill>
        <p:spPr bwMode="auto">
          <a:xfrm>
            <a:off x="342900" y="1908776"/>
            <a:ext cx="2877730" cy="2904515"/>
          </a:xfrm>
          <a:prstGeom prst="rect">
            <a:avLst/>
          </a:prstGeom>
          <a:noFill/>
          <a:ln w="38100">
            <a:noFill/>
            <a:miter lim="800000"/>
            <a:headEnd/>
            <a:tailEnd/>
          </a:ln>
          <a:effectLst>
            <a:outerShdw blurRad="50800" dist="38100" dir="2700000" algn="tl" rotWithShape="0">
              <a:prstClr val="black">
                <a:alpha val="40000"/>
              </a:prstClr>
            </a:outerShdw>
          </a:effectLst>
        </p:spPr>
      </p:pic>
      <p:grpSp>
        <p:nvGrpSpPr>
          <p:cNvPr id="58" name="Group 57"/>
          <p:cNvGrpSpPr/>
          <p:nvPr/>
        </p:nvGrpSpPr>
        <p:grpSpPr>
          <a:xfrm>
            <a:off x="1702570" y="2096605"/>
            <a:ext cx="1363082" cy="575881"/>
            <a:chOff x="2888212" y="2209801"/>
            <a:chExt cx="2091059" cy="645895"/>
          </a:xfrm>
        </p:grpSpPr>
        <p:sp>
          <p:nvSpPr>
            <p:cNvPr id="47" name="Text Box 13"/>
            <p:cNvSpPr txBox="1">
              <a:spLocks noChangeArrowheads="1"/>
            </p:cNvSpPr>
            <p:nvPr/>
          </p:nvSpPr>
          <p:spPr bwMode="auto">
            <a:xfrm>
              <a:off x="2888212" y="2209801"/>
              <a:ext cx="408151" cy="340358"/>
            </a:xfrm>
            <a:prstGeom prst="rect">
              <a:avLst/>
            </a:prstGeom>
            <a:solidFill>
              <a:schemeClr val="tx1"/>
            </a:solidFill>
            <a:ln w="12700">
              <a:noFill/>
              <a:miter lim="800000"/>
              <a:headEnd/>
              <a:tailEnd/>
            </a:ln>
            <a:effectLst/>
          </p:spPr>
          <p:txBody>
            <a:bodyPr wrap="none" lIns="0" tIns="0" rIns="0" bIns="0">
              <a:spAutoFit/>
            </a:bodyPr>
            <a:lstStyle/>
            <a:p>
              <a:r>
                <a:rPr lang="en-US" sz="2400" dirty="0">
                  <a:solidFill>
                    <a:prstClr val="white"/>
                  </a:solidFill>
                </a:rPr>
                <a:t>on</a:t>
              </a:r>
            </a:p>
          </p:txBody>
        </p:sp>
        <p:sp>
          <p:nvSpPr>
            <p:cNvPr id="51" name="Text Box 13"/>
            <p:cNvSpPr txBox="1">
              <a:spLocks noChangeArrowheads="1"/>
            </p:cNvSpPr>
            <p:nvPr/>
          </p:nvSpPr>
          <p:spPr bwMode="auto">
            <a:xfrm>
              <a:off x="4540569" y="2515338"/>
              <a:ext cx="438702" cy="340358"/>
            </a:xfrm>
            <a:prstGeom prst="rect">
              <a:avLst/>
            </a:prstGeom>
            <a:solidFill>
              <a:schemeClr val="tx1"/>
            </a:solidFill>
            <a:ln w="12700">
              <a:noFill/>
              <a:miter lim="800000"/>
              <a:headEnd/>
              <a:tailEnd/>
            </a:ln>
            <a:effectLst/>
          </p:spPr>
          <p:txBody>
            <a:bodyPr wrap="none" lIns="0" tIns="0" rIns="0" bIns="0">
              <a:spAutoFit/>
            </a:bodyPr>
            <a:lstStyle/>
            <a:p>
              <a:r>
                <a:rPr lang="en-US" sz="2400" dirty="0" smtClean="0">
                  <a:solidFill>
                    <a:prstClr val="white"/>
                  </a:solidFill>
                </a:rPr>
                <a:t>off</a:t>
              </a:r>
              <a:endParaRPr lang="en-US" sz="2400" dirty="0">
                <a:solidFill>
                  <a:prstClr val="white"/>
                </a:solidFill>
              </a:endParaRPr>
            </a:p>
          </p:txBody>
        </p:sp>
      </p:grpSp>
      <p:sp>
        <p:nvSpPr>
          <p:cNvPr id="67" name="Rectangle 66"/>
          <p:cNvSpPr/>
          <p:nvPr/>
        </p:nvSpPr>
        <p:spPr>
          <a:xfrm>
            <a:off x="1464423" y="1971386"/>
            <a:ext cx="626102" cy="231657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a:off x="3097748" y="1910346"/>
            <a:ext cx="2160052" cy="2902945"/>
            <a:chOff x="4133850" y="1977424"/>
            <a:chExt cx="2628900" cy="3538728"/>
          </a:xfrm>
        </p:grpSpPr>
        <p:pic>
          <p:nvPicPr>
            <p:cNvPr id="46" name="Picture 12" descr="data2jpg"/>
            <p:cNvPicPr>
              <a:picLocks noChangeAspect="1" noChangeArrowheads="1"/>
            </p:cNvPicPr>
            <p:nvPr/>
          </p:nvPicPr>
          <p:blipFill>
            <a:blip r:embed="rId6" cstate="print"/>
            <a:srcRect l="19440" r="37105"/>
            <a:stretch>
              <a:fillRect/>
            </a:stretch>
          </p:blipFill>
          <p:spPr bwMode="auto">
            <a:xfrm>
              <a:off x="4271152" y="1977424"/>
              <a:ext cx="2491598" cy="3538728"/>
            </a:xfrm>
            <a:prstGeom prst="rect">
              <a:avLst/>
            </a:prstGeom>
            <a:noFill/>
            <a:ln w="38100">
              <a:noFill/>
              <a:miter lim="800000"/>
              <a:headEnd/>
              <a:tailEnd/>
            </a:ln>
            <a:effectLst>
              <a:outerShdw blurRad="50800" dist="38100" dir="2700000" algn="tl" rotWithShape="0">
                <a:prstClr val="black">
                  <a:alpha val="40000"/>
                </a:prstClr>
              </a:outerShdw>
            </a:effectLst>
          </p:spPr>
        </p:pic>
        <p:sp>
          <p:nvSpPr>
            <p:cNvPr id="20" name="Rectangle 19"/>
            <p:cNvSpPr/>
            <p:nvPr/>
          </p:nvSpPr>
          <p:spPr>
            <a:xfrm>
              <a:off x="4133850" y="4857750"/>
              <a:ext cx="2419350" cy="590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9" name="Rectangle 68"/>
          <p:cNvSpPr/>
          <p:nvPr/>
        </p:nvSpPr>
        <p:spPr>
          <a:xfrm>
            <a:off x="2556704" y="1971386"/>
            <a:ext cx="626102" cy="2316577"/>
          </a:xfrm>
          <a:prstGeom prst="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p:cNvGrpSpPr/>
          <p:nvPr/>
        </p:nvGrpSpPr>
        <p:grpSpPr>
          <a:xfrm>
            <a:off x="3821013" y="2221825"/>
            <a:ext cx="1288216" cy="575881"/>
            <a:chOff x="2840188" y="2209801"/>
            <a:chExt cx="1976211" cy="645895"/>
          </a:xfrm>
        </p:grpSpPr>
        <p:sp>
          <p:nvSpPr>
            <p:cNvPr id="65" name="Text Box 13"/>
            <p:cNvSpPr txBox="1">
              <a:spLocks noChangeArrowheads="1"/>
            </p:cNvSpPr>
            <p:nvPr/>
          </p:nvSpPr>
          <p:spPr bwMode="auto">
            <a:xfrm>
              <a:off x="2840188" y="2209801"/>
              <a:ext cx="408151" cy="340358"/>
            </a:xfrm>
            <a:prstGeom prst="rect">
              <a:avLst/>
            </a:prstGeom>
            <a:solidFill>
              <a:schemeClr val="tx1"/>
            </a:solidFill>
            <a:ln w="12700">
              <a:noFill/>
              <a:miter lim="800000"/>
              <a:headEnd/>
              <a:tailEnd/>
            </a:ln>
            <a:effectLst/>
          </p:spPr>
          <p:txBody>
            <a:bodyPr wrap="none" lIns="0" tIns="0" rIns="0" bIns="0">
              <a:spAutoFit/>
            </a:bodyPr>
            <a:lstStyle/>
            <a:p>
              <a:r>
                <a:rPr lang="en-US" sz="2400" dirty="0">
                  <a:solidFill>
                    <a:prstClr val="white"/>
                  </a:solidFill>
                </a:rPr>
                <a:t>on</a:t>
              </a:r>
            </a:p>
          </p:txBody>
        </p:sp>
        <p:sp>
          <p:nvSpPr>
            <p:cNvPr id="66" name="Text Box 13"/>
            <p:cNvSpPr txBox="1">
              <a:spLocks noChangeArrowheads="1"/>
            </p:cNvSpPr>
            <p:nvPr/>
          </p:nvSpPr>
          <p:spPr bwMode="auto">
            <a:xfrm>
              <a:off x="4377698" y="2515338"/>
              <a:ext cx="438701" cy="340358"/>
            </a:xfrm>
            <a:prstGeom prst="rect">
              <a:avLst/>
            </a:prstGeom>
            <a:solidFill>
              <a:schemeClr val="tx1"/>
            </a:solidFill>
            <a:ln w="12700">
              <a:noFill/>
              <a:miter lim="800000"/>
              <a:headEnd/>
              <a:tailEnd/>
            </a:ln>
            <a:effectLst/>
          </p:spPr>
          <p:txBody>
            <a:bodyPr wrap="none" lIns="0" tIns="0" rIns="0" bIns="0">
              <a:spAutoFit/>
            </a:bodyPr>
            <a:lstStyle/>
            <a:p>
              <a:r>
                <a:rPr lang="en-US" sz="2400" dirty="0" smtClean="0">
                  <a:solidFill>
                    <a:prstClr val="white"/>
                  </a:solidFill>
                </a:rPr>
                <a:t>off</a:t>
              </a:r>
              <a:endParaRPr lang="en-US" sz="2400" dirty="0">
                <a:solidFill>
                  <a:prstClr val="white"/>
                </a:solidFill>
              </a:endParaRPr>
            </a:p>
          </p:txBody>
        </p:sp>
      </p:grpSp>
      <p:sp>
        <p:nvSpPr>
          <p:cNvPr id="68" name="Rectangle 67"/>
          <p:cNvSpPr/>
          <p:nvPr/>
        </p:nvSpPr>
        <p:spPr>
          <a:xfrm>
            <a:off x="3568509" y="1971386"/>
            <a:ext cx="626102" cy="231657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4603640" y="1971386"/>
            <a:ext cx="626102" cy="2316577"/>
          </a:xfrm>
          <a:prstGeom prst="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5562600" y="2133600"/>
            <a:ext cx="3581400" cy="2677656"/>
          </a:xfrm>
          <a:prstGeom prst="rect">
            <a:avLst/>
          </a:prstGeom>
          <a:noFill/>
        </p:spPr>
        <p:txBody>
          <a:bodyPr wrap="square" rtlCol="0">
            <a:spAutoFit/>
          </a:bodyPr>
          <a:lstStyle/>
          <a:p>
            <a:pPr marL="342900" indent="-342900"/>
            <a:r>
              <a:rPr lang="en-US" sz="2800" b="1" dirty="0" smtClean="0">
                <a:solidFill>
                  <a:prstClr val="black">
                    <a:lumMod val="65000"/>
                    <a:lumOff val="35000"/>
                  </a:prstClr>
                </a:solidFill>
              </a:rPr>
              <a:t>based on:</a:t>
            </a:r>
          </a:p>
          <a:p>
            <a:pPr marL="342900" indent="-342900">
              <a:buFontTx/>
              <a:buAutoNum type="arabicPeriod"/>
            </a:pPr>
            <a:r>
              <a:rPr lang="en-US" sz="2800" dirty="0" smtClean="0">
                <a:solidFill>
                  <a:prstClr val="black">
                    <a:lumMod val="65000"/>
                    <a:lumOff val="35000"/>
                  </a:prstClr>
                </a:solidFill>
              </a:rPr>
              <a:t>switching mechanisms</a:t>
            </a:r>
          </a:p>
          <a:p>
            <a:pPr marL="342900" indent="-342900">
              <a:buFontTx/>
              <a:buAutoNum type="arabicPeriod"/>
            </a:pPr>
            <a:r>
              <a:rPr lang="en-US" sz="2800" dirty="0" smtClean="0">
                <a:solidFill>
                  <a:prstClr val="black">
                    <a:lumMod val="65000"/>
                    <a:lumOff val="35000"/>
                  </a:prstClr>
                </a:solidFill>
              </a:rPr>
              <a:t>load characteristics</a:t>
            </a:r>
          </a:p>
          <a:p>
            <a:pPr marL="342900" indent="-342900">
              <a:buFontTx/>
              <a:buAutoNum type="arabicPeriod"/>
            </a:pPr>
            <a:r>
              <a:rPr lang="en-US" sz="2800" dirty="0" smtClean="0">
                <a:solidFill>
                  <a:prstClr val="black">
                    <a:lumMod val="65000"/>
                    <a:lumOff val="35000"/>
                  </a:prstClr>
                </a:solidFill>
              </a:rPr>
              <a:t>position on transmission line</a:t>
            </a:r>
            <a:endParaRPr lang="en-US" sz="2800" dirty="0">
              <a:solidFill>
                <a:prstClr val="black">
                  <a:lumMod val="65000"/>
                  <a:lumOff val="35000"/>
                </a:prstClr>
              </a:solidFill>
            </a:endParaRPr>
          </a:p>
        </p:txBody>
      </p:sp>
      <p:sp>
        <p:nvSpPr>
          <p:cNvPr id="26" name="Right Brace 25"/>
          <p:cNvSpPr/>
          <p:nvPr/>
        </p:nvSpPr>
        <p:spPr>
          <a:xfrm rot="5400000">
            <a:off x="4191000" y="4114800"/>
            <a:ext cx="304800" cy="1828800"/>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7" name="Right Brace 26"/>
          <p:cNvSpPr/>
          <p:nvPr/>
        </p:nvSpPr>
        <p:spPr>
          <a:xfrm rot="5400000">
            <a:off x="2057400" y="4114800"/>
            <a:ext cx="304800" cy="1828800"/>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9" name="Straight Connector 28"/>
          <p:cNvCxnSpPr/>
          <p:nvPr/>
        </p:nvCxnSpPr>
        <p:spPr>
          <a:xfrm rot="5400000">
            <a:off x="3695700" y="3467100"/>
            <a:ext cx="3581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89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68" grpId="0" animBg="1"/>
      <p:bldP spid="70" grpId="0" animBg="1"/>
      <p:bldP spid="2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1295400"/>
          </a:xfrm>
        </p:spPr>
        <p:txBody>
          <a:bodyPr/>
          <a:lstStyle/>
          <a:p>
            <a:r>
              <a:rPr lang="en-US" dirty="0" smtClean="0"/>
              <a:t>transmission line </a:t>
            </a:r>
            <a:br>
              <a:rPr lang="en-US" dirty="0" smtClean="0"/>
            </a:br>
            <a:r>
              <a:rPr lang="en-US" dirty="0" smtClean="0"/>
              <a:t>shapes signal</a:t>
            </a:r>
            <a:br>
              <a:rPr lang="en-US" dirty="0" smtClean="0"/>
            </a:br>
            <a:r>
              <a:rPr lang="en-US" dirty="0" smtClean="0"/>
              <a:t/>
            </a:r>
            <a:br>
              <a:rPr lang="en-US" dirty="0" smtClean="0"/>
            </a:br>
            <a:endParaRPr lang="en-US" dirty="0"/>
          </a:p>
        </p:txBody>
      </p:sp>
      <p:sp>
        <p:nvSpPr>
          <p:cNvPr id="12" name="Rectangle 11"/>
          <p:cNvSpPr/>
          <p:nvPr/>
        </p:nvSpPr>
        <p:spPr>
          <a:xfrm>
            <a:off x="152400" y="1752600"/>
            <a:ext cx="6629400" cy="1569660"/>
          </a:xfrm>
          <a:prstGeom prst="rect">
            <a:avLst/>
          </a:prstGeom>
        </p:spPr>
        <p:txBody>
          <a:bodyPr wrap="square">
            <a:spAutoFit/>
          </a:bodyPr>
          <a:lstStyle/>
          <a:p>
            <a:r>
              <a:rPr lang="en-US" sz="3200" dirty="0" smtClean="0">
                <a:solidFill>
                  <a:prstClr val="black">
                    <a:lumMod val="50000"/>
                    <a:lumOff val="50000"/>
                  </a:prstClr>
                </a:solidFill>
                <a:latin typeface="Arial" pitchFamily="34" charset="0"/>
                <a:cs typeface="Arial" pitchFamily="34" charset="0"/>
              </a:rPr>
              <a:t>allows us to identify identical  devices, which are in different locations in the home</a:t>
            </a:r>
            <a:endParaRPr lang="en-US" sz="3200" dirty="0">
              <a:solidFill>
                <a:prstClr val="black">
                  <a:lumMod val="50000"/>
                  <a:lumOff val="50000"/>
                </a:prstClr>
              </a:solidFill>
            </a:endParaRPr>
          </a:p>
        </p:txBody>
      </p:sp>
      <p:pic>
        <p:nvPicPr>
          <p:cNvPr id="13" name="Picture 2" descr="C:\research\Posters\BECC2009-Bicing\red_waveform.png"/>
          <p:cNvPicPr>
            <a:picLocks noChangeAspect="1" noChangeArrowheads="1"/>
          </p:cNvPicPr>
          <p:nvPr/>
        </p:nvPicPr>
        <p:blipFill>
          <a:blip r:embed="rId3" cstate="print"/>
          <a:srcRect l="10480" r="41613"/>
          <a:stretch>
            <a:fillRect/>
          </a:stretch>
        </p:blipFill>
        <p:spPr bwMode="auto">
          <a:xfrm>
            <a:off x="6705599" y="3390900"/>
            <a:ext cx="2438401" cy="1371600"/>
          </a:xfrm>
          <a:prstGeom prst="rect">
            <a:avLst/>
          </a:prstGeom>
          <a:noFill/>
        </p:spPr>
      </p:pic>
      <p:sp>
        <p:nvSpPr>
          <p:cNvPr id="21" name="Freeform 20"/>
          <p:cNvSpPr/>
          <p:nvPr/>
        </p:nvSpPr>
        <p:spPr>
          <a:xfrm>
            <a:off x="1219200" y="4610100"/>
            <a:ext cx="5943600" cy="1219200"/>
          </a:xfrm>
          <a:custGeom>
            <a:avLst/>
            <a:gdLst>
              <a:gd name="connsiteX0" fmla="*/ 0 w 4629150"/>
              <a:gd name="connsiteY0" fmla="*/ 0 h 1200150"/>
              <a:gd name="connsiteX1" fmla="*/ 0 w 4629150"/>
              <a:gd name="connsiteY1" fmla="*/ 1200150 h 1200150"/>
              <a:gd name="connsiteX2" fmla="*/ 4629150 w 4629150"/>
              <a:gd name="connsiteY2" fmla="*/ 1200150 h 1200150"/>
              <a:gd name="connsiteX0" fmla="*/ 0 w 4629150"/>
              <a:gd name="connsiteY0" fmla="*/ 0 h 1581150"/>
              <a:gd name="connsiteX1" fmla="*/ 0 w 4629150"/>
              <a:gd name="connsiteY1" fmla="*/ 1581150 h 1581150"/>
              <a:gd name="connsiteX2" fmla="*/ 4629150 w 4629150"/>
              <a:gd name="connsiteY2" fmla="*/ 1581150 h 1581150"/>
              <a:gd name="connsiteX0" fmla="*/ 0 w 4629150"/>
              <a:gd name="connsiteY0" fmla="*/ 0 h 1581150"/>
              <a:gd name="connsiteX1" fmla="*/ 0 w 4629150"/>
              <a:gd name="connsiteY1" fmla="*/ 361950 h 1581150"/>
              <a:gd name="connsiteX2" fmla="*/ 0 w 4629150"/>
              <a:gd name="connsiteY2" fmla="*/ 1581150 h 1581150"/>
              <a:gd name="connsiteX3" fmla="*/ 4629150 w 4629150"/>
              <a:gd name="connsiteY3" fmla="*/ 1581150 h 1581150"/>
              <a:gd name="connsiteX0" fmla="*/ 0 w 5943600"/>
              <a:gd name="connsiteY0" fmla="*/ 0 h 1219200"/>
              <a:gd name="connsiteX1" fmla="*/ 1314450 w 5943600"/>
              <a:gd name="connsiteY1" fmla="*/ 0 h 1219200"/>
              <a:gd name="connsiteX2" fmla="*/ 1314450 w 5943600"/>
              <a:gd name="connsiteY2" fmla="*/ 1219200 h 1219200"/>
              <a:gd name="connsiteX3" fmla="*/ 5943600 w 5943600"/>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5943600" h="1219200">
                <a:moveTo>
                  <a:pt x="0" y="0"/>
                </a:moveTo>
                <a:lnTo>
                  <a:pt x="1314450" y="0"/>
                </a:lnTo>
                <a:lnTo>
                  <a:pt x="1314450" y="1219200"/>
                </a:lnTo>
                <a:lnTo>
                  <a:pt x="5943600" y="121920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61442" name="Picture 2" descr="C:\research\Posters\BECC2009-Bicing\red_waveform.png"/>
          <p:cNvPicPr>
            <a:picLocks noChangeAspect="1" noChangeArrowheads="1"/>
          </p:cNvPicPr>
          <p:nvPr/>
        </p:nvPicPr>
        <p:blipFill>
          <a:blip r:embed="rId3" cstate="print"/>
          <a:srcRect l="10480" r="41613"/>
          <a:stretch>
            <a:fillRect/>
          </a:stretch>
        </p:blipFill>
        <p:spPr bwMode="auto">
          <a:xfrm>
            <a:off x="1447800" y="3962400"/>
            <a:ext cx="2438401" cy="1371600"/>
          </a:xfrm>
          <a:prstGeom prst="rect">
            <a:avLst/>
          </a:prstGeom>
          <a:noFill/>
        </p:spPr>
      </p:pic>
      <p:pic>
        <p:nvPicPr>
          <p:cNvPr id="10" name="Picture 2" descr="C:\research\talks\BECC2009-HomeSensing\light-switch-2-lg.jpg"/>
          <p:cNvPicPr>
            <a:picLocks noChangeAspect="1" noChangeArrowheads="1"/>
          </p:cNvPicPr>
          <p:nvPr/>
        </p:nvPicPr>
        <p:blipFill>
          <a:blip r:embed="rId4" cstate="print"/>
          <a:srcRect l="9859" r="8000"/>
          <a:stretch>
            <a:fillRect/>
          </a:stretch>
        </p:blipFill>
        <p:spPr bwMode="auto">
          <a:xfrm>
            <a:off x="304800" y="3810001"/>
            <a:ext cx="1028671" cy="1600200"/>
          </a:xfrm>
          <a:prstGeom prst="rect">
            <a:avLst/>
          </a:prstGeom>
          <a:noFill/>
        </p:spPr>
      </p:pic>
      <p:sp>
        <p:nvSpPr>
          <p:cNvPr id="22" name="Freeform 21"/>
          <p:cNvSpPr/>
          <p:nvPr/>
        </p:nvSpPr>
        <p:spPr>
          <a:xfrm>
            <a:off x="6381750" y="3219450"/>
            <a:ext cx="1428750" cy="2609850"/>
          </a:xfrm>
          <a:custGeom>
            <a:avLst/>
            <a:gdLst>
              <a:gd name="connsiteX0" fmla="*/ 1428750 w 1428750"/>
              <a:gd name="connsiteY0" fmla="*/ 0 h 2609850"/>
              <a:gd name="connsiteX1" fmla="*/ 1428750 w 1428750"/>
              <a:gd name="connsiteY1" fmla="*/ 800100 h 2609850"/>
              <a:gd name="connsiteX2" fmla="*/ 0 w 1428750"/>
              <a:gd name="connsiteY2" fmla="*/ 800100 h 2609850"/>
              <a:gd name="connsiteX3" fmla="*/ 0 w 1428750"/>
              <a:gd name="connsiteY3" fmla="*/ 2609850 h 2609850"/>
              <a:gd name="connsiteX4" fmla="*/ 0 w 1428750"/>
              <a:gd name="connsiteY4" fmla="*/ 2609850 h 260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0" h="2609850">
                <a:moveTo>
                  <a:pt x="1428750" y="0"/>
                </a:moveTo>
                <a:lnTo>
                  <a:pt x="1428750" y="800100"/>
                </a:lnTo>
                <a:lnTo>
                  <a:pt x="0" y="800100"/>
                </a:lnTo>
                <a:lnTo>
                  <a:pt x="0" y="2609850"/>
                </a:lnTo>
                <a:lnTo>
                  <a:pt x="0" y="260985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8" name="Picture 2" descr="C:\Documents and Settings\Shwetak\Desktop\ibm_bak\imb_desktop\ped_unit.jpg"/>
          <p:cNvPicPr>
            <a:picLocks noChangeAspect="1" noChangeArrowheads="1"/>
          </p:cNvPicPr>
          <p:nvPr/>
        </p:nvPicPr>
        <p:blipFill>
          <a:blip r:embed="rId5" cstate="print"/>
          <a:srcRect t="34210" r="71397"/>
          <a:stretch>
            <a:fillRect/>
          </a:stretch>
        </p:blipFill>
        <p:spPr bwMode="auto">
          <a:xfrm>
            <a:off x="6801244" y="4953000"/>
            <a:ext cx="2342756" cy="1905000"/>
          </a:xfrm>
          <a:prstGeom prst="rect">
            <a:avLst/>
          </a:prstGeom>
          <a:noFill/>
          <a:ln w="9525">
            <a:noFill/>
            <a:miter lim="800000"/>
            <a:headEnd/>
            <a:tailEnd/>
          </a:ln>
        </p:spPr>
      </p:pic>
      <p:pic>
        <p:nvPicPr>
          <p:cNvPr id="14" name="Picture 2" descr="C:\research\talks\BECC2009-HomeSensing\light-switch-2-lg.jpg"/>
          <p:cNvPicPr>
            <a:picLocks noChangeAspect="1" noChangeArrowheads="1"/>
          </p:cNvPicPr>
          <p:nvPr/>
        </p:nvPicPr>
        <p:blipFill>
          <a:blip r:embed="rId4" cstate="print"/>
          <a:srcRect l="9859" r="8000"/>
          <a:stretch>
            <a:fillRect/>
          </a:stretch>
        </p:blipFill>
        <p:spPr bwMode="auto">
          <a:xfrm>
            <a:off x="7315200" y="1676400"/>
            <a:ext cx="1028671" cy="1600200"/>
          </a:xfrm>
          <a:prstGeom prst="rect">
            <a:avLst/>
          </a:prstGeom>
          <a:noFill/>
        </p:spPr>
      </p:pic>
      <p:sp>
        <p:nvSpPr>
          <p:cNvPr id="23" name="Lightning Bolt 22"/>
          <p:cNvSpPr/>
          <p:nvPr/>
        </p:nvSpPr>
        <p:spPr>
          <a:xfrm flipH="1">
            <a:off x="990600" y="4191000"/>
            <a:ext cx="914400" cy="685800"/>
          </a:xfrm>
          <a:prstGeom prst="lightningBolt">
            <a:avLst/>
          </a:prstGeom>
          <a:solidFill>
            <a:srgbClr val="FFFF00">
              <a:alpha val="81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Lightning Bolt 23"/>
          <p:cNvSpPr/>
          <p:nvPr/>
        </p:nvSpPr>
        <p:spPr>
          <a:xfrm flipH="1">
            <a:off x="7391400" y="2971800"/>
            <a:ext cx="914400" cy="685800"/>
          </a:xfrm>
          <a:prstGeom prst="lightningBolt">
            <a:avLst/>
          </a:prstGeom>
          <a:solidFill>
            <a:srgbClr val="FFFF00">
              <a:alpha val="81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6628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0" presetClass="path" presetSubtype="0" accel="50000" decel="50000" fill="hold" nodeType="withEffect">
                                  <p:stCondLst>
                                    <p:cond delay="0"/>
                                  </p:stCondLst>
                                  <p:childTnLst>
                                    <p:animMotion origin="layout" path="M 3.33333E-6 -0.01111 L -0.17084 -0.01111 L -0.17084 0.25278 L 0.0375 0.25278 " pathEditMode="relative" rAng="0" ptsTypes="AAAA">
                                      <p:cBhvr>
                                        <p:cTn id="14" dur="2000" fill="hold"/>
                                        <p:tgtEl>
                                          <p:spTgt spid="13"/>
                                        </p:tgtEl>
                                        <p:attrNameLst>
                                          <p:attrName>ppt_x</p:attrName>
                                          <p:attrName>ppt_y</p:attrName>
                                        </p:attrNameLst>
                                      </p:cBhvr>
                                      <p:rCtr x="-6700" y="13200"/>
                                    </p:animMotion>
                                  </p:childTnLst>
                                </p:cTn>
                              </p:par>
                              <p:par>
                                <p:cTn id="15" presetID="6" presetClass="emph" presetSubtype="0" fill="hold" nodeType="withEffect">
                                  <p:stCondLst>
                                    <p:cond delay="0"/>
                                  </p:stCondLst>
                                  <p:childTnLst>
                                    <p:animScale>
                                      <p:cBhvr>
                                        <p:cTn id="16" dur="3000" fill="hold"/>
                                        <p:tgtEl>
                                          <p:spTgt spid="13"/>
                                        </p:tgtEl>
                                      </p:cBhvr>
                                      <p:by x="50000" y="50000"/>
                                    </p:animScale>
                                  </p:childTnLst>
                                </p:cTn>
                              </p:par>
                              <p:par>
                                <p:cTn id="17" presetID="0" presetClass="path" presetSubtype="0" accel="50000" decel="50000" fill="hold" nodeType="withEffect">
                                  <p:stCondLst>
                                    <p:cond delay="0"/>
                                  </p:stCondLst>
                                  <p:childTnLst>
                                    <p:animMotion origin="layout" path="M 3.33333E-6 2.22222E-6 L 3.33333E-6 0.17222 L 0.61666 0.17222 " pathEditMode="relative" rAng="0" ptsTypes="AAA">
                                      <p:cBhvr>
                                        <p:cTn id="18" dur="2000" fill="hold"/>
                                        <p:tgtEl>
                                          <p:spTgt spid="61442"/>
                                        </p:tgtEl>
                                        <p:attrNameLst>
                                          <p:attrName>ppt_x</p:attrName>
                                          <p:attrName>ppt_y</p:attrName>
                                        </p:attrNameLst>
                                      </p:cBhvr>
                                      <p:rCtr x="30800" y="8600"/>
                                    </p:animMotion>
                                  </p:childTnLst>
                                </p:cTn>
                              </p:par>
                              <p:par>
                                <p:cTn id="19" presetID="6" presetClass="emph" presetSubtype="0" fill="hold" nodeType="withEffect">
                                  <p:stCondLst>
                                    <p:cond delay="0"/>
                                  </p:stCondLst>
                                  <p:childTnLst>
                                    <p:animScale>
                                      <p:cBhvr>
                                        <p:cTn id="20" dur="1000" fill="hold"/>
                                        <p:tgtEl>
                                          <p:spTgt spid="61442"/>
                                        </p:tgtEl>
                                      </p:cBhvr>
                                      <p:by x="25000" y="25000"/>
                                    </p:animScale>
                                  </p:childTnLst>
                                </p:cTn>
                              </p:par>
                            </p:childTnLst>
                          </p:cTn>
                        </p:par>
                        <p:par>
                          <p:cTn id="21" fill="hold">
                            <p:stCondLst>
                              <p:cond delay="3000"/>
                            </p:stCondLst>
                            <p:childTnLst>
                              <p:par>
                                <p:cTn id="22" presetID="1" presetClass="exit" presetSubtype="0" fill="hold" nodeType="afterEffect">
                                  <p:stCondLst>
                                    <p:cond delay="0"/>
                                  </p:stCondLst>
                                  <p:childTnLst>
                                    <p:set>
                                      <p:cBhvr>
                                        <p:cTn id="23" dur="1" fill="hold">
                                          <p:stCondLst>
                                            <p:cond delay="0"/>
                                          </p:stCondLst>
                                        </p:cTn>
                                        <p:tgtEl>
                                          <p:spTgt spid="61442"/>
                                        </p:tgtEl>
                                        <p:attrNameLst>
                                          <p:attrName>style.visibility</p:attrName>
                                        </p:attrNameLst>
                                      </p:cBhvr>
                                      <p:to>
                                        <p:strVal val="hidden"/>
                                      </p:to>
                                    </p:set>
                                  </p:childTnLst>
                                </p:cTn>
                              </p:par>
                            </p:childTnLst>
                          </p:cTn>
                        </p:par>
                        <p:par>
                          <p:cTn id="24" fill="hold">
                            <p:stCondLst>
                              <p:cond delay="3000"/>
                            </p:stCondLst>
                            <p:childTnLst>
                              <p:par>
                                <p:cTn id="25" presetID="1" presetClass="exit" presetSubtype="0" fill="hold" nodeType="after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133139218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err="1" smtClean="0">
                <a:solidFill>
                  <a:schemeClr val="accent3"/>
                </a:solidFill>
              </a:rPr>
              <a:t>ped</a:t>
            </a:r>
            <a:r>
              <a:rPr lang="en-US" dirty="0" smtClean="0"/>
              <a:t> works</a:t>
            </a:r>
            <a:endParaRPr lang="en-US" dirty="0">
              <a:latin typeface="Arial" pitchFamily="34" charset="0"/>
              <a:cs typeface="Arial" pitchFamily="34" charset="0"/>
            </a:endParaRPr>
          </a:p>
        </p:txBody>
      </p:sp>
      <p:pic>
        <p:nvPicPr>
          <p:cNvPr id="9219" name="Picture 3" descr="C:\research\talks\BECC2009-HomeSensing\ExampleOfTransientAndContinuousNoise_ElectricKettle.png"/>
          <p:cNvPicPr>
            <a:picLocks noChangeAspect="1" noChangeArrowheads="1"/>
          </p:cNvPicPr>
          <p:nvPr/>
        </p:nvPicPr>
        <p:blipFill>
          <a:blip r:embed="rId3" cstate="print"/>
          <a:srcRect/>
          <a:stretch>
            <a:fillRect/>
          </a:stretch>
        </p:blipFill>
        <p:spPr bwMode="auto">
          <a:xfrm>
            <a:off x="10210800" y="1295400"/>
            <a:ext cx="7199312" cy="4965700"/>
          </a:xfrm>
          <a:prstGeom prst="rect">
            <a:avLst/>
          </a:prstGeom>
          <a:noFill/>
        </p:spPr>
      </p:pic>
      <p:pic>
        <p:nvPicPr>
          <p:cNvPr id="6" name="Picture 3"/>
          <p:cNvPicPr>
            <a:picLocks noChangeAspect="1" noChangeArrowheads="1"/>
          </p:cNvPicPr>
          <p:nvPr/>
        </p:nvPicPr>
        <p:blipFill>
          <a:blip r:embed="rId4" cstate="print"/>
          <a:srcRect l="30161" t="12596" r="14291" b="21017"/>
          <a:stretch>
            <a:fillRect/>
          </a:stretch>
        </p:blipFill>
        <p:spPr bwMode="auto">
          <a:xfrm>
            <a:off x="-3352800" y="4648200"/>
            <a:ext cx="2590800" cy="3352800"/>
          </a:xfrm>
          <a:prstGeom prst="rect">
            <a:avLst/>
          </a:prstGeom>
          <a:noFill/>
          <a:ln w="12700">
            <a:solidFill>
              <a:srgbClr val="E6E6E6"/>
            </a:solidFill>
            <a:prstDash val="solid"/>
            <a:miter lim="800000"/>
            <a:headEnd/>
            <a:tailEnd/>
          </a:ln>
        </p:spPr>
      </p:pic>
      <p:pic>
        <p:nvPicPr>
          <p:cNvPr id="8" name="Picture 5" descr="transfer3 copy"/>
          <p:cNvPicPr>
            <a:picLocks noChangeAspect="1" noChangeArrowheads="1"/>
          </p:cNvPicPr>
          <p:nvPr/>
        </p:nvPicPr>
        <p:blipFill>
          <a:blip r:embed="rId5" cstate="print"/>
          <a:srcRect/>
          <a:stretch>
            <a:fillRect/>
          </a:stretch>
        </p:blipFill>
        <p:spPr bwMode="auto">
          <a:xfrm>
            <a:off x="9144000" y="-2362200"/>
            <a:ext cx="3621088" cy="2798762"/>
          </a:xfrm>
          <a:prstGeom prst="rect">
            <a:avLst/>
          </a:prstGeom>
          <a:noFill/>
        </p:spPr>
      </p:pic>
      <p:pic>
        <p:nvPicPr>
          <p:cNvPr id="10243" name="Picture 3"/>
          <p:cNvPicPr>
            <a:picLocks noChangeAspect="1" noChangeArrowheads="1"/>
          </p:cNvPicPr>
          <p:nvPr/>
        </p:nvPicPr>
        <p:blipFill>
          <a:blip r:embed="rId6" cstate="print"/>
          <a:srcRect/>
          <a:stretch>
            <a:fillRect/>
          </a:stretch>
        </p:blipFill>
        <p:spPr bwMode="auto">
          <a:xfrm>
            <a:off x="-3743325" y="6172200"/>
            <a:ext cx="3743325" cy="1038225"/>
          </a:xfrm>
          <a:prstGeom prst="rect">
            <a:avLst/>
          </a:prstGeom>
          <a:noFill/>
          <a:ln w="9525">
            <a:noFill/>
            <a:miter lim="800000"/>
            <a:headEnd/>
            <a:tailEnd/>
          </a:ln>
        </p:spPr>
      </p:pic>
      <p:pic>
        <p:nvPicPr>
          <p:cNvPr id="10244" name="Picture 4" descr="C:\research\talks\BECC2009-HomeSensing\light_bulb.png"/>
          <p:cNvPicPr>
            <a:picLocks noChangeAspect="1" noChangeArrowheads="1"/>
          </p:cNvPicPr>
          <p:nvPr/>
        </p:nvPicPr>
        <p:blipFill>
          <a:blip r:embed="rId7" cstate="print"/>
          <a:srcRect/>
          <a:stretch>
            <a:fillRect/>
          </a:stretch>
        </p:blipFill>
        <p:spPr bwMode="auto">
          <a:xfrm>
            <a:off x="-2895600" y="685800"/>
            <a:ext cx="2122714" cy="2971800"/>
          </a:xfrm>
          <a:prstGeom prst="rect">
            <a:avLst/>
          </a:prstGeom>
          <a:noFill/>
        </p:spPr>
      </p:pic>
      <p:sp>
        <p:nvSpPr>
          <p:cNvPr id="62" name="Rectangle 61"/>
          <p:cNvSpPr/>
          <p:nvPr/>
        </p:nvSpPr>
        <p:spPr>
          <a:xfrm>
            <a:off x="3810000" y="759529"/>
            <a:ext cx="4147289" cy="584775"/>
          </a:xfrm>
          <a:prstGeom prst="rect">
            <a:avLst/>
          </a:prstGeom>
        </p:spPr>
        <p:txBody>
          <a:bodyPr wrap="none">
            <a:spAutoFit/>
          </a:bodyPr>
          <a:lstStyle/>
          <a:p>
            <a:r>
              <a:rPr lang="en-US" sz="3200" dirty="0" smtClean="0">
                <a:solidFill>
                  <a:prstClr val="black">
                    <a:lumMod val="50000"/>
                    <a:lumOff val="50000"/>
                  </a:prstClr>
                </a:solidFill>
                <a:latin typeface="Arial" pitchFamily="34" charset="0"/>
                <a:cs typeface="Arial" pitchFamily="34" charset="0"/>
              </a:rPr>
              <a:t>three classes of noise</a:t>
            </a:r>
            <a:endParaRPr lang="en-US" sz="3200" dirty="0">
              <a:solidFill>
                <a:prstClr val="black">
                  <a:lumMod val="50000"/>
                  <a:lumOff val="50000"/>
                </a:prstClr>
              </a:solidFill>
            </a:endParaRPr>
          </a:p>
        </p:txBody>
      </p:sp>
      <p:grpSp>
        <p:nvGrpSpPr>
          <p:cNvPr id="19" name="Group 18"/>
          <p:cNvGrpSpPr/>
          <p:nvPr/>
        </p:nvGrpSpPr>
        <p:grpSpPr>
          <a:xfrm>
            <a:off x="533400" y="1859432"/>
            <a:ext cx="2122714" cy="3474568"/>
            <a:chOff x="533400" y="1859432"/>
            <a:chExt cx="2122714" cy="3474568"/>
          </a:xfrm>
        </p:grpSpPr>
        <p:pic>
          <p:nvPicPr>
            <p:cNvPr id="10245" name="Picture 5" descr="C:\research\talks\BECC2009-HomeSensing\light_bulb_lit.png"/>
            <p:cNvPicPr>
              <a:picLocks noChangeAspect="1" noChangeArrowheads="1"/>
            </p:cNvPicPr>
            <p:nvPr/>
          </p:nvPicPr>
          <p:blipFill>
            <a:blip r:embed="rId8" cstate="print"/>
            <a:srcRect/>
            <a:stretch>
              <a:fillRect/>
            </a:stretch>
          </p:blipFill>
          <p:spPr bwMode="auto">
            <a:xfrm>
              <a:off x="533400" y="1859432"/>
              <a:ext cx="2122714" cy="2971800"/>
            </a:xfrm>
            <a:prstGeom prst="rect">
              <a:avLst/>
            </a:prstGeom>
            <a:noFill/>
          </p:spPr>
        </p:pic>
        <p:sp>
          <p:nvSpPr>
            <p:cNvPr id="14" name="TextBox 13"/>
            <p:cNvSpPr txBox="1"/>
            <p:nvPr/>
          </p:nvSpPr>
          <p:spPr>
            <a:xfrm>
              <a:off x="628650" y="4810780"/>
              <a:ext cx="1981200" cy="523220"/>
            </a:xfrm>
            <a:prstGeom prst="rect">
              <a:avLst/>
            </a:prstGeom>
            <a:noFill/>
          </p:spPr>
          <p:txBody>
            <a:bodyPr wrap="square" rtlCol="0">
              <a:spAutoFit/>
            </a:bodyPr>
            <a:lstStyle/>
            <a:p>
              <a:pPr algn="ctr"/>
              <a:r>
                <a:rPr lang="en-US" sz="2800" dirty="0" smtClean="0">
                  <a:solidFill>
                    <a:prstClr val="black">
                      <a:lumMod val="65000"/>
                      <a:lumOff val="35000"/>
                    </a:prstClr>
                  </a:solidFill>
                  <a:latin typeface="Arial" pitchFamily="34" charset="0"/>
                  <a:cs typeface="Arial" pitchFamily="34" charset="0"/>
                </a:rPr>
                <a:t>resistive</a:t>
              </a:r>
              <a:endParaRPr lang="en-US" sz="2800" dirty="0">
                <a:solidFill>
                  <a:prstClr val="black">
                    <a:lumMod val="65000"/>
                    <a:lumOff val="35000"/>
                  </a:prstClr>
                </a:solidFill>
                <a:latin typeface="Arial" pitchFamily="34" charset="0"/>
                <a:cs typeface="Arial" pitchFamily="34" charset="0"/>
              </a:endParaRPr>
            </a:p>
          </p:txBody>
        </p:sp>
      </p:grpSp>
      <p:grpSp>
        <p:nvGrpSpPr>
          <p:cNvPr id="20" name="Group 19"/>
          <p:cNvGrpSpPr/>
          <p:nvPr/>
        </p:nvGrpSpPr>
        <p:grpSpPr>
          <a:xfrm>
            <a:off x="2514600" y="1859432"/>
            <a:ext cx="3429000" cy="3905455"/>
            <a:chOff x="2514600" y="1859432"/>
            <a:chExt cx="3429000" cy="3905455"/>
          </a:xfrm>
        </p:grpSpPr>
        <p:pic>
          <p:nvPicPr>
            <p:cNvPr id="12" name="Picture 2" descr="C:\research\talks\BECC2009-HomeSensing\vornado-vintage-silver-swan-oscillating-fan-2.jpg"/>
            <p:cNvPicPr>
              <a:picLocks noChangeAspect="1" noChangeArrowheads="1"/>
            </p:cNvPicPr>
            <p:nvPr/>
          </p:nvPicPr>
          <p:blipFill>
            <a:blip r:embed="rId9" cstate="print"/>
            <a:srcRect/>
            <a:stretch>
              <a:fillRect/>
            </a:stretch>
          </p:blipFill>
          <p:spPr bwMode="auto">
            <a:xfrm>
              <a:off x="2514600" y="1859432"/>
              <a:ext cx="2971800" cy="2971800"/>
            </a:xfrm>
            <a:prstGeom prst="rect">
              <a:avLst/>
            </a:prstGeom>
            <a:noFill/>
          </p:spPr>
        </p:pic>
        <p:sp>
          <p:nvSpPr>
            <p:cNvPr id="15" name="TextBox 14"/>
            <p:cNvSpPr txBox="1"/>
            <p:nvPr/>
          </p:nvSpPr>
          <p:spPr>
            <a:xfrm>
              <a:off x="2743200" y="4810780"/>
              <a:ext cx="3200400" cy="954107"/>
            </a:xfrm>
            <a:prstGeom prst="rect">
              <a:avLst/>
            </a:prstGeom>
            <a:noFill/>
          </p:spPr>
          <p:txBody>
            <a:bodyPr wrap="square" rtlCol="0">
              <a:spAutoFit/>
            </a:bodyPr>
            <a:lstStyle/>
            <a:p>
              <a:pPr algn="ctr"/>
              <a:r>
                <a:rPr lang="en-US" sz="2800" dirty="0" smtClean="0">
                  <a:solidFill>
                    <a:prstClr val="black">
                      <a:lumMod val="65000"/>
                      <a:lumOff val="35000"/>
                    </a:prstClr>
                  </a:solidFill>
                  <a:latin typeface="Arial" pitchFamily="34" charset="0"/>
                  <a:cs typeface="Arial" pitchFamily="34" charset="0"/>
                </a:rPr>
                <a:t>inductive loads</a:t>
              </a:r>
              <a:br>
                <a:rPr lang="en-US" sz="2800" dirty="0" smtClean="0">
                  <a:solidFill>
                    <a:prstClr val="black">
                      <a:lumMod val="65000"/>
                      <a:lumOff val="35000"/>
                    </a:prstClr>
                  </a:solidFill>
                  <a:latin typeface="Arial" pitchFamily="34" charset="0"/>
                  <a:cs typeface="Arial" pitchFamily="34" charset="0"/>
                </a:rPr>
              </a:br>
              <a:r>
                <a:rPr lang="en-US" sz="2800" dirty="0" smtClean="0">
                  <a:solidFill>
                    <a:prstClr val="black">
                      <a:lumMod val="65000"/>
                      <a:lumOff val="35000"/>
                    </a:prstClr>
                  </a:solidFill>
                  <a:latin typeface="Arial" pitchFamily="34" charset="0"/>
                  <a:cs typeface="Arial" pitchFamily="34" charset="0"/>
                </a:rPr>
                <a:t>(e.g., from motors)</a:t>
              </a:r>
              <a:endParaRPr lang="en-US" sz="2800" dirty="0">
                <a:solidFill>
                  <a:prstClr val="black">
                    <a:lumMod val="65000"/>
                    <a:lumOff val="35000"/>
                  </a:prstClr>
                </a:solidFill>
                <a:latin typeface="Arial" pitchFamily="34" charset="0"/>
                <a:cs typeface="Arial" pitchFamily="34" charset="0"/>
              </a:endParaRPr>
            </a:p>
          </p:txBody>
        </p:sp>
      </p:grpSp>
      <p:grpSp>
        <p:nvGrpSpPr>
          <p:cNvPr id="21" name="Group 20"/>
          <p:cNvGrpSpPr/>
          <p:nvPr/>
        </p:nvGrpSpPr>
        <p:grpSpPr>
          <a:xfrm>
            <a:off x="5562600" y="1600200"/>
            <a:ext cx="3581400" cy="5026462"/>
            <a:chOff x="5562600" y="1600200"/>
            <a:chExt cx="3581400" cy="5026462"/>
          </a:xfrm>
        </p:grpSpPr>
        <p:pic>
          <p:nvPicPr>
            <p:cNvPr id="13" name="Picture 3" descr="C:\research\talks\BECC2009-HomeSensing\lg_47lg75_lcd_tv.jpg"/>
            <p:cNvPicPr>
              <a:picLocks noChangeAspect="1" noChangeArrowheads="1"/>
            </p:cNvPicPr>
            <p:nvPr/>
          </p:nvPicPr>
          <p:blipFill>
            <a:blip r:embed="rId10" cstate="print"/>
            <a:srcRect/>
            <a:stretch>
              <a:fillRect/>
            </a:stretch>
          </p:blipFill>
          <p:spPr bwMode="auto">
            <a:xfrm>
              <a:off x="5562600" y="1600200"/>
              <a:ext cx="3581400" cy="3337865"/>
            </a:xfrm>
            <a:prstGeom prst="rect">
              <a:avLst/>
            </a:prstGeom>
            <a:noFill/>
          </p:spPr>
        </p:pic>
        <p:sp>
          <p:nvSpPr>
            <p:cNvPr id="16" name="TextBox 15"/>
            <p:cNvSpPr txBox="1"/>
            <p:nvPr/>
          </p:nvSpPr>
          <p:spPr>
            <a:xfrm>
              <a:off x="5791200" y="4810780"/>
              <a:ext cx="2895600" cy="1815882"/>
            </a:xfrm>
            <a:prstGeom prst="rect">
              <a:avLst/>
            </a:prstGeom>
            <a:noFill/>
          </p:spPr>
          <p:txBody>
            <a:bodyPr wrap="square" rtlCol="0">
              <a:spAutoFit/>
            </a:bodyPr>
            <a:lstStyle/>
            <a:p>
              <a:pPr algn="ctr"/>
              <a:r>
                <a:rPr lang="en-US" sz="2800" dirty="0" smtClean="0">
                  <a:solidFill>
                    <a:prstClr val="black">
                      <a:lumMod val="65000"/>
                      <a:lumOff val="35000"/>
                    </a:prstClr>
                  </a:solidFill>
                  <a:latin typeface="Arial" pitchFamily="34" charset="0"/>
                  <a:cs typeface="Arial" pitchFamily="34" charset="0"/>
                </a:rPr>
                <a:t>loads with solid state switching (e.g., </a:t>
              </a:r>
              <a:r>
                <a:rPr lang="en-US" sz="2800" dirty="0" err="1" smtClean="0">
                  <a:solidFill>
                    <a:prstClr val="black">
                      <a:lumMod val="65000"/>
                      <a:lumOff val="35000"/>
                    </a:prstClr>
                  </a:solidFill>
                  <a:latin typeface="Arial" pitchFamily="34" charset="0"/>
                  <a:cs typeface="Arial" pitchFamily="34" charset="0"/>
                </a:rPr>
                <a:t>tvs</a:t>
              </a:r>
              <a:r>
                <a:rPr lang="en-US" sz="2800" dirty="0" smtClean="0">
                  <a:solidFill>
                    <a:prstClr val="black">
                      <a:lumMod val="65000"/>
                      <a:lumOff val="35000"/>
                    </a:prstClr>
                  </a:solidFill>
                  <a:latin typeface="Arial" pitchFamily="34" charset="0"/>
                  <a:cs typeface="Arial" pitchFamily="34" charset="0"/>
                </a:rPr>
                <a:t>, </a:t>
              </a:r>
              <a:r>
                <a:rPr lang="en-US" sz="2800" dirty="0" err="1" smtClean="0">
                  <a:solidFill>
                    <a:prstClr val="black">
                      <a:lumMod val="65000"/>
                      <a:lumOff val="35000"/>
                    </a:prstClr>
                  </a:solidFill>
                  <a:latin typeface="Arial" pitchFamily="34" charset="0"/>
                  <a:cs typeface="Arial" pitchFamily="34" charset="0"/>
                </a:rPr>
                <a:t>cfls</a:t>
              </a:r>
              <a:r>
                <a:rPr lang="en-US" sz="2800" dirty="0" smtClean="0">
                  <a:solidFill>
                    <a:prstClr val="black">
                      <a:lumMod val="65000"/>
                      <a:lumOff val="35000"/>
                    </a:prstClr>
                  </a:solidFill>
                  <a:latin typeface="Arial" pitchFamily="34" charset="0"/>
                  <a:cs typeface="Arial" pitchFamily="34" charset="0"/>
                </a:rPr>
                <a:t>, computers)</a:t>
              </a:r>
              <a:endParaRPr lang="en-US" sz="2800" dirty="0">
                <a:solidFill>
                  <a:prstClr val="black">
                    <a:lumMod val="65000"/>
                    <a:lumOff val="35000"/>
                  </a:prstClr>
                </a:solidFill>
                <a:latin typeface="Arial" pitchFamily="34" charset="0"/>
                <a:cs typeface="Arial" pitchFamily="34" charset="0"/>
              </a:endParaRPr>
            </a:p>
          </p:txBody>
        </p:sp>
      </p:grpSp>
      <p:sp>
        <p:nvSpPr>
          <p:cNvPr id="17" name="Rectangle 16"/>
          <p:cNvSpPr/>
          <p:nvPr/>
        </p:nvSpPr>
        <p:spPr>
          <a:xfrm>
            <a:off x="2743200" y="1371600"/>
            <a:ext cx="6248400" cy="5257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2762250" y="1295400"/>
            <a:ext cx="6229350" cy="584775"/>
          </a:xfrm>
          <a:prstGeom prst="rect">
            <a:avLst/>
          </a:prstGeom>
          <a:noFill/>
        </p:spPr>
        <p:txBody>
          <a:bodyPr wrap="square" rtlCol="0">
            <a:spAutoFit/>
          </a:bodyPr>
          <a:lstStyle/>
          <a:p>
            <a:pPr algn="ctr"/>
            <a:r>
              <a:rPr lang="en-US" sz="3200" dirty="0" smtClean="0">
                <a:solidFill>
                  <a:srgbClr val="FF0000"/>
                </a:solidFill>
                <a:latin typeface="Arial" pitchFamily="34" charset="0"/>
                <a:cs typeface="Arial" pitchFamily="34" charset="0"/>
              </a:rPr>
              <a:t>generates continuous noise</a:t>
            </a:r>
            <a:endParaRPr lang="en-US" sz="32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52881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3704"/>
            <a:ext cx="3962400" cy="636896"/>
          </a:xfrm>
        </p:spPr>
        <p:txBody>
          <a:bodyPr/>
          <a:lstStyle/>
          <a:p>
            <a:pPr algn="ctr"/>
            <a:r>
              <a:rPr lang="en-US" dirty="0" smtClean="0"/>
              <a:t>transients  </a:t>
            </a:r>
            <a:endParaRPr lang="en-US" dirty="0">
              <a:latin typeface="Arial" pitchFamily="34" charset="0"/>
              <a:cs typeface="Arial" pitchFamily="34" charset="0"/>
            </a:endParaRPr>
          </a:p>
        </p:txBody>
      </p:sp>
      <p:pic>
        <p:nvPicPr>
          <p:cNvPr id="12" name="Picture 6" descr="C:\Users\Administrator\Pictures\2009_11_12 - Flick of a Light Switch\IMG_1502 (960x1280).jpg"/>
          <p:cNvPicPr>
            <a:picLocks noChangeAspect="1" noChangeArrowheads="1"/>
          </p:cNvPicPr>
          <p:nvPr/>
        </p:nvPicPr>
        <p:blipFill>
          <a:blip r:embed="rId3" cstate="print"/>
          <a:srcRect t="8203" r="21875" b="5078"/>
          <a:stretch>
            <a:fillRect/>
          </a:stretch>
        </p:blipFill>
        <p:spPr bwMode="auto">
          <a:xfrm>
            <a:off x="914400" y="4114800"/>
            <a:ext cx="1219200" cy="1804416"/>
          </a:xfrm>
          <a:prstGeom prst="rect">
            <a:avLst/>
          </a:prstGeom>
          <a:noFill/>
          <a:effectLst>
            <a:outerShdw blurRad="50800" dist="38100" dir="2700000" algn="tl" rotWithShape="0">
              <a:prstClr val="black">
                <a:alpha val="40000"/>
              </a:prstClr>
            </a:outerShdw>
          </a:effectLst>
        </p:spPr>
      </p:pic>
      <p:pic>
        <p:nvPicPr>
          <p:cNvPr id="13" name="Picture 7" descr="C:\Users\Administrator\Pictures\2009_11_12 - Flick of a Light Switch\IMG_1504 (960x1280).jpg"/>
          <p:cNvPicPr>
            <a:picLocks noChangeAspect="1" noChangeArrowheads="1"/>
          </p:cNvPicPr>
          <p:nvPr/>
        </p:nvPicPr>
        <p:blipFill>
          <a:blip r:embed="rId4" cstate="print"/>
          <a:srcRect t="8156" r="21938" b="5063"/>
          <a:stretch>
            <a:fillRect/>
          </a:stretch>
        </p:blipFill>
        <p:spPr bwMode="auto">
          <a:xfrm>
            <a:off x="2286000" y="4114800"/>
            <a:ext cx="1215299" cy="1801368"/>
          </a:xfrm>
          <a:prstGeom prst="rect">
            <a:avLst/>
          </a:prstGeom>
          <a:noFill/>
          <a:effectLst>
            <a:outerShdw blurRad="50800" dist="38100" dir="2700000" algn="tl" rotWithShape="0">
              <a:prstClr val="black">
                <a:alpha val="40000"/>
              </a:prstClr>
            </a:outerShdw>
          </a:effectLst>
        </p:spPr>
      </p:pic>
      <p:pic>
        <p:nvPicPr>
          <p:cNvPr id="14" name="Picture 6" descr="samp1%20copy"/>
          <p:cNvPicPr>
            <a:picLocks noChangeAspect="1" noChangeArrowheads="1"/>
          </p:cNvPicPr>
          <p:nvPr/>
        </p:nvPicPr>
        <p:blipFill>
          <a:blip r:embed="rId5" cstate="print"/>
          <a:srcRect l="5050"/>
          <a:stretch>
            <a:fillRect/>
          </a:stretch>
        </p:blipFill>
        <p:spPr bwMode="auto">
          <a:xfrm>
            <a:off x="914400" y="1424396"/>
            <a:ext cx="2514600" cy="2538004"/>
          </a:xfrm>
          <a:prstGeom prst="rect">
            <a:avLst/>
          </a:prstGeom>
          <a:noFill/>
          <a:ln w="38100">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48034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research\talks\GarfieldHighSchool2009-KnowThyself\2839989489_1ed3121dfd_o.jpg"/>
          <p:cNvPicPr>
            <a:picLocks noChangeAspect="1" noChangeArrowheads="1"/>
          </p:cNvPicPr>
          <p:nvPr/>
        </p:nvPicPr>
        <p:blipFill>
          <a:blip r:embed="rId3" cstate="print"/>
          <a:srcRect/>
          <a:stretch>
            <a:fillRect/>
          </a:stretch>
        </p:blipFill>
        <p:spPr bwMode="auto">
          <a:xfrm>
            <a:off x="-685800" y="-3040928"/>
            <a:ext cx="9906000" cy="9898928"/>
          </a:xfrm>
          <a:prstGeom prst="rect">
            <a:avLst/>
          </a:prstGeom>
          <a:noFill/>
        </p:spPr>
      </p:pic>
      <p:sp>
        <p:nvSpPr>
          <p:cNvPr id="5" name="Right Arrow 4"/>
          <p:cNvSpPr/>
          <p:nvPr/>
        </p:nvSpPr>
        <p:spPr>
          <a:xfrm>
            <a:off x="-762000" y="3643204"/>
            <a:ext cx="57150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8"/>
          <p:cNvSpPr txBox="1">
            <a:spLocks/>
          </p:cNvSpPr>
          <p:nvPr/>
        </p:nvSpPr>
        <p:spPr>
          <a:xfrm>
            <a:off x="228600" y="3551238"/>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help us </a:t>
            </a: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practice</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3704"/>
            <a:ext cx="3962400" cy="636896"/>
          </a:xfrm>
        </p:spPr>
        <p:txBody>
          <a:bodyPr/>
          <a:lstStyle/>
          <a:p>
            <a:pPr algn="ctr"/>
            <a:r>
              <a:rPr lang="en-US" dirty="0" smtClean="0"/>
              <a:t>transients  </a:t>
            </a:r>
            <a:endParaRPr lang="en-US" dirty="0">
              <a:latin typeface="Arial" pitchFamily="34" charset="0"/>
              <a:cs typeface="Arial" pitchFamily="34" charset="0"/>
            </a:endParaRPr>
          </a:p>
        </p:txBody>
      </p:sp>
      <p:pic>
        <p:nvPicPr>
          <p:cNvPr id="9219" name="Picture 3" descr="C:\research\talks\BECC2009-HomeSensing\ExampleOfTransientAndContinuousNoise_ElectricKettle.png"/>
          <p:cNvPicPr>
            <a:picLocks noChangeAspect="1" noChangeArrowheads="1"/>
          </p:cNvPicPr>
          <p:nvPr/>
        </p:nvPicPr>
        <p:blipFill>
          <a:blip r:embed="rId3" cstate="print"/>
          <a:srcRect/>
          <a:stretch>
            <a:fillRect/>
          </a:stretch>
        </p:blipFill>
        <p:spPr bwMode="auto">
          <a:xfrm>
            <a:off x="10210800" y="1295400"/>
            <a:ext cx="7199312" cy="4965700"/>
          </a:xfrm>
          <a:prstGeom prst="rect">
            <a:avLst/>
          </a:prstGeom>
          <a:noFill/>
        </p:spPr>
      </p:pic>
      <p:pic>
        <p:nvPicPr>
          <p:cNvPr id="6" name="Picture 3"/>
          <p:cNvPicPr>
            <a:picLocks noChangeAspect="1" noChangeArrowheads="1"/>
          </p:cNvPicPr>
          <p:nvPr/>
        </p:nvPicPr>
        <p:blipFill>
          <a:blip r:embed="rId4" cstate="print"/>
          <a:srcRect l="30161" t="12596" r="14291" b="21017"/>
          <a:stretch>
            <a:fillRect/>
          </a:stretch>
        </p:blipFill>
        <p:spPr bwMode="auto">
          <a:xfrm>
            <a:off x="-3352800" y="4648200"/>
            <a:ext cx="2590800" cy="3352800"/>
          </a:xfrm>
          <a:prstGeom prst="rect">
            <a:avLst/>
          </a:prstGeom>
          <a:noFill/>
          <a:ln w="12700">
            <a:solidFill>
              <a:srgbClr val="E6E6E6"/>
            </a:solidFill>
            <a:prstDash val="solid"/>
            <a:miter lim="800000"/>
            <a:headEnd/>
            <a:tailEnd/>
          </a:ln>
        </p:spPr>
      </p:pic>
      <p:pic>
        <p:nvPicPr>
          <p:cNvPr id="8" name="Picture 5" descr="transfer3 copy"/>
          <p:cNvPicPr>
            <a:picLocks noChangeAspect="1" noChangeArrowheads="1"/>
          </p:cNvPicPr>
          <p:nvPr/>
        </p:nvPicPr>
        <p:blipFill>
          <a:blip r:embed="rId5" cstate="print"/>
          <a:srcRect/>
          <a:stretch>
            <a:fillRect/>
          </a:stretch>
        </p:blipFill>
        <p:spPr bwMode="auto">
          <a:xfrm>
            <a:off x="9144000" y="-2362200"/>
            <a:ext cx="3621088" cy="2798762"/>
          </a:xfrm>
          <a:prstGeom prst="rect">
            <a:avLst/>
          </a:prstGeom>
          <a:noFill/>
        </p:spPr>
      </p:pic>
      <p:pic>
        <p:nvPicPr>
          <p:cNvPr id="10243" name="Picture 3"/>
          <p:cNvPicPr>
            <a:picLocks noChangeAspect="1" noChangeArrowheads="1"/>
          </p:cNvPicPr>
          <p:nvPr/>
        </p:nvPicPr>
        <p:blipFill>
          <a:blip r:embed="rId6" cstate="print"/>
          <a:srcRect/>
          <a:stretch>
            <a:fillRect/>
          </a:stretch>
        </p:blipFill>
        <p:spPr bwMode="auto">
          <a:xfrm>
            <a:off x="-3743325" y="6172200"/>
            <a:ext cx="3743325" cy="1038225"/>
          </a:xfrm>
          <a:prstGeom prst="rect">
            <a:avLst/>
          </a:prstGeom>
          <a:noFill/>
          <a:ln w="9525">
            <a:noFill/>
            <a:miter lim="800000"/>
            <a:headEnd/>
            <a:tailEnd/>
          </a:ln>
        </p:spPr>
      </p:pic>
      <p:pic>
        <p:nvPicPr>
          <p:cNvPr id="10245" name="Picture 5" descr="C:\research\talks\BECC2009-HomeSensing\light_bulb_lit.png"/>
          <p:cNvPicPr>
            <a:picLocks noChangeAspect="1" noChangeArrowheads="1"/>
          </p:cNvPicPr>
          <p:nvPr/>
        </p:nvPicPr>
        <p:blipFill>
          <a:blip r:embed="rId7" cstate="print"/>
          <a:srcRect/>
          <a:stretch>
            <a:fillRect/>
          </a:stretch>
        </p:blipFill>
        <p:spPr bwMode="auto">
          <a:xfrm>
            <a:off x="-4038600" y="1752600"/>
            <a:ext cx="2122714" cy="2971800"/>
          </a:xfrm>
          <a:prstGeom prst="rect">
            <a:avLst/>
          </a:prstGeom>
          <a:noFill/>
        </p:spPr>
      </p:pic>
      <p:pic>
        <p:nvPicPr>
          <p:cNvPr id="10244" name="Picture 4" descr="C:\research\talks\BECC2009-HomeSensing\light_bulb.png"/>
          <p:cNvPicPr>
            <a:picLocks noChangeAspect="1" noChangeArrowheads="1"/>
          </p:cNvPicPr>
          <p:nvPr/>
        </p:nvPicPr>
        <p:blipFill>
          <a:blip r:embed="rId8" cstate="print"/>
          <a:srcRect/>
          <a:stretch>
            <a:fillRect/>
          </a:stretch>
        </p:blipFill>
        <p:spPr bwMode="auto">
          <a:xfrm>
            <a:off x="-2895600" y="685800"/>
            <a:ext cx="2122714" cy="2971800"/>
          </a:xfrm>
          <a:prstGeom prst="rect">
            <a:avLst/>
          </a:prstGeom>
          <a:noFill/>
        </p:spPr>
      </p:pic>
      <p:pic>
        <p:nvPicPr>
          <p:cNvPr id="11266" name="Picture 2" descr="C:\research\talks\BECC2009-HomeSensing\vornado-vintage-silver-swan-oscillating-fan-2.jpg"/>
          <p:cNvPicPr>
            <a:picLocks noChangeAspect="1" noChangeArrowheads="1"/>
          </p:cNvPicPr>
          <p:nvPr/>
        </p:nvPicPr>
        <p:blipFill>
          <a:blip r:embed="rId9" cstate="print"/>
          <a:srcRect/>
          <a:stretch>
            <a:fillRect/>
          </a:stretch>
        </p:blipFill>
        <p:spPr bwMode="auto">
          <a:xfrm>
            <a:off x="4343400" y="4419600"/>
            <a:ext cx="1828800" cy="1828800"/>
          </a:xfrm>
          <a:prstGeom prst="rect">
            <a:avLst/>
          </a:prstGeom>
          <a:noFill/>
        </p:spPr>
      </p:pic>
      <p:pic>
        <p:nvPicPr>
          <p:cNvPr id="11267" name="Picture 3" descr="C:\research\talks\BECC2009-HomeSensing\lg_47lg75_lcd_tv.jpg"/>
          <p:cNvPicPr>
            <a:picLocks noChangeAspect="1" noChangeArrowheads="1"/>
          </p:cNvPicPr>
          <p:nvPr/>
        </p:nvPicPr>
        <p:blipFill>
          <a:blip r:embed="rId10" cstate="print"/>
          <a:srcRect/>
          <a:stretch>
            <a:fillRect/>
          </a:stretch>
        </p:blipFill>
        <p:spPr bwMode="auto">
          <a:xfrm>
            <a:off x="6172200" y="4343400"/>
            <a:ext cx="1981200" cy="1846478"/>
          </a:xfrm>
          <a:prstGeom prst="rect">
            <a:avLst/>
          </a:prstGeom>
          <a:noFill/>
        </p:spPr>
      </p:pic>
      <p:pic>
        <p:nvPicPr>
          <p:cNvPr id="12" name="Picture 6" descr="C:\Users\Administrator\Pictures\2009_11_12 - Flick of a Light Switch\IMG_1502 (960x1280).jpg"/>
          <p:cNvPicPr>
            <a:picLocks noChangeAspect="1" noChangeArrowheads="1"/>
          </p:cNvPicPr>
          <p:nvPr/>
        </p:nvPicPr>
        <p:blipFill>
          <a:blip r:embed="rId11" cstate="print"/>
          <a:srcRect t="8203" r="21875" b="5078"/>
          <a:stretch>
            <a:fillRect/>
          </a:stretch>
        </p:blipFill>
        <p:spPr bwMode="auto">
          <a:xfrm>
            <a:off x="914400" y="4114800"/>
            <a:ext cx="1219200" cy="1804416"/>
          </a:xfrm>
          <a:prstGeom prst="rect">
            <a:avLst/>
          </a:prstGeom>
          <a:noFill/>
          <a:effectLst>
            <a:outerShdw blurRad="50800" dist="38100" dir="2700000" algn="tl" rotWithShape="0">
              <a:prstClr val="black">
                <a:alpha val="40000"/>
              </a:prstClr>
            </a:outerShdw>
          </a:effectLst>
        </p:spPr>
      </p:pic>
      <p:pic>
        <p:nvPicPr>
          <p:cNvPr id="13" name="Picture 7" descr="C:\Users\Administrator\Pictures\2009_11_12 - Flick of a Light Switch\IMG_1504 (960x1280).jpg"/>
          <p:cNvPicPr>
            <a:picLocks noChangeAspect="1" noChangeArrowheads="1"/>
          </p:cNvPicPr>
          <p:nvPr/>
        </p:nvPicPr>
        <p:blipFill>
          <a:blip r:embed="rId12" cstate="print"/>
          <a:srcRect t="8156" r="21938" b="5063"/>
          <a:stretch>
            <a:fillRect/>
          </a:stretch>
        </p:blipFill>
        <p:spPr bwMode="auto">
          <a:xfrm>
            <a:off x="2286000" y="4114800"/>
            <a:ext cx="1215299" cy="1801368"/>
          </a:xfrm>
          <a:prstGeom prst="rect">
            <a:avLst/>
          </a:prstGeom>
          <a:noFill/>
          <a:effectLst>
            <a:outerShdw blurRad="50800" dist="38100" dir="2700000" algn="tl" rotWithShape="0">
              <a:prstClr val="black">
                <a:alpha val="40000"/>
              </a:prstClr>
            </a:outerShdw>
          </a:effectLst>
        </p:spPr>
      </p:pic>
      <p:pic>
        <p:nvPicPr>
          <p:cNvPr id="14" name="Picture 6" descr="samp1%20copy"/>
          <p:cNvPicPr>
            <a:picLocks noChangeAspect="1" noChangeArrowheads="1"/>
          </p:cNvPicPr>
          <p:nvPr/>
        </p:nvPicPr>
        <p:blipFill>
          <a:blip r:embed="rId13" cstate="print"/>
          <a:srcRect l="5050"/>
          <a:stretch>
            <a:fillRect/>
          </a:stretch>
        </p:blipFill>
        <p:spPr bwMode="auto">
          <a:xfrm>
            <a:off x="914400" y="1424396"/>
            <a:ext cx="2514600" cy="2538004"/>
          </a:xfrm>
          <a:prstGeom prst="rect">
            <a:avLst/>
          </a:prstGeom>
          <a:noFill/>
          <a:ln w="38100">
            <a:noFill/>
            <a:miter lim="800000"/>
            <a:headEnd/>
            <a:tailEnd/>
          </a:ln>
          <a:effectLst>
            <a:outerShdw blurRad="50800" dist="38100" dir="2700000" algn="tl" rotWithShape="0">
              <a:prstClr val="black">
                <a:alpha val="40000"/>
              </a:prstClr>
            </a:outerShdw>
          </a:effectLst>
        </p:spPr>
      </p:pic>
      <p:pic>
        <p:nvPicPr>
          <p:cNvPr id="12290" name="Picture 2" descr="C:\research\talks\BECC2009-HomeSensing\ContinuousNoise.png"/>
          <p:cNvPicPr>
            <a:picLocks noChangeAspect="1" noChangeArrowheads="1"/>
          </p:cNvPicPr>
          <p:nvPr/>
        </p:nvPicPr>
        <p:blipFill>
          <a:blip r:embed="rId14" cstate="print"/>
          <a:srcRect/>
          <a:stretch>
            <a:fillRect/>
          </a:stretch>
        </p:blipFill>
        <p:spPr bwMode="auto">
          <a:xfrm>
            <a:off x="5266466" y="1447800"/>
            <a:ext cx="2658334" cy="2542032"/>
          </a:xfrm>
          <a:prstGeom prst="rect">
            <a:avLst/>
          </a:prstGeom>
          <a:noFill/>
          <a:ln w="38100">
            <a:noFill/>
            <a:miter lim="800000"/>
            <a:headEnd/>
            <a:tailEnd/>
          </a:ln>
          <a:effectLst>
            <a:outerShdw blurRad="50800" dist="38100" dir="2700000" algn="tl" rotWithShape="0">
              <a:prstClr val="black">
                <a:alpha val="40000"/>
              </a:prstClr>
            </a:outerShdw>
          </a:effectLst>
        </p:spPr>
      </p:pic>
      <p:sp>
        <p:nvSpPr>
          <p:cNvPr id="16" name="Title 1"/>
          <p:cNvSpPr txBox="1">
            <a:spLocks/>
          </p:cNvSpPr>
          <p:nvPr/>
        </p:nvSpPr>
        <p:spPr>
          <a:xfrm>
            <a:off x="3429000" y="255896"/>
            <a:ext cx="6629400" cy="990600"/>
          </a:xfrm>
          <a:prstGeom prst="rect">
            <a:avLst/>
          </a:prstGeom>
        </p:spPr>
        <p:txBody>
          <a:bodyPr vert="horz" lIns="91440" tIns="45720" rIns="91440" bIns="45720" rtlCol="0" anchor="ctr">
            <a:noAutofit/>
          </a:bodyPr>
          <a:lstStyle/>
          <a:p>
            <a:pPr algn="ctr">
              <a:lnSpc>
                <a:spcPts val="4600"/>
              </a:lnSpc>
              <a:spcBef>
                <a:spcPct val="0"/>
              </a:spcBef>
              <a:defRPr/>
            </a:pPr>
            <a:r>
              <a:rPr lang="en-US" sz="4800" dirty="0" smtClean="0">
                <a:solidFill>
                  <a:prstClr val="black">
                    <a:lumMod val="50000"/>
                    <a:lumOff val="50000"/>
                  </a:prstClr>
                </a:solidFill>
                <a:latin typeface="Arial Black" pitchFamily="34" charset="0"/>
              </a:rPr>
              <a:t>continuous </a:t>
            </a:r>
          </a:p>
          <a:p>
            <a:pPr algn="ctr">
              <a:lnSpc>
                <a:spcPts val="4600"/>
              </a:lnSpc>
              <a:spcBef>
                <a:spcPct val="0"/>
              </a:spcBef>
              <a:defRPr/>
            </a:pPr>
            <a:r>
              <a:rPr lang="en-US" sz="4800" dirty="0" smtClean="0">
                <a:solidFill>
                  <a:prstClr val="black">
                    <a:lumMod val="50000"/>
                    <a:lumOff val="50000"/>
                  </a:prstClr>
                </a:solidFill>
                <a:latin typeface="Arial Black" pitchFamily="34" charset="0"/>
              </a:rPr>
              <a:t>noise</a:t>
            </a:r>
            <a:endParaRPr lang="en-US" sz="4800" dirty="0">
              <a:solidFill>
                <a:prstClr val="black">
                  <a:lumMod val="50000"/>
                  <a:lumOff val="50000"/>
                </a:prstClr>
              </a:solidFill>
              <a:latin typeface="Arial" pitchFamily="34" charset="0"/>
              <a:cs typeface="Arial" pitchFamily="34" charset="0"/>
            </a:endParaRPr>
          </a:p>
        </p:txBody>
      </p:sp>
      <p:grpSp>
        <p:nvGrpSpPr>
          <p:cNvPr id="31" name="Group 30"/>
          <p:cNvGrpSpPr/>
          <p:nvPr/>
        </p:nvGrpSpPr>
        <p:grpSpPr>
          <a:xfrm>
            <a:off x="3505200" y="1524000"/>
            <a:ext cx="4495800" cy="685800"/>
            <a:chOff x="3505200" y="1524000"/>
            <a:chExt cx="4495800" cy="685800"/>
          </a:xfrm>
        </p:grpSpPr>
        <p:sp>
          <p:nvSpPr>
            <p:cNvPr id="25" name="Rectangular Callout 24"/>
            <p:cNvSpPr/>
            <p:nvPr/>
          </p:nvSpPr>
          <p:spPr>
            <a:xfrm>
              <a:off x="3505200" y="1524000"/>
              <a:ext cx="1752600" cy="685800"/>
            </a:xfrm>
            <a:prstGeom prst="wedgeRectCallout">
              <a:avLst>
                <a:gd name="adj1" fmla="val 89912"/>
                <a:gd name="adj2" fmla="val 34924"/>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solidFill>
                    <a:prstClr val="white"/>
                  </a:solidFill>
                </a:rPr>
                <a:t>fan resonant noise frequency</a:t>
              </a:r>
              <a:endParaRPr lang="en-US" dirty="0">
                <a:solidFill>
                  <a:prstClr val="white"/>
                </a:solidFill>
              </a:endParaRPr>
            </a:p>
          </p:txBody>
        </p:sp>
        <p:sp>
          <p:nvSpPr>
            <p:cNvPr id="26" name="Rectangle 25"/>
            <p:cNvSpPr/>
            <p:nvPr/>
          </p:nvSpPr>
          <p:spPr>
            <a:xfrm>
              <a:off x="6019800" y="2057400"/>
              <a:ext cx="1981200" cy="152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2" name="Group 31"/>
          <p:cNvGrpSpPr/>
          <p:nvPr/>
        </p:nvGrpSpPr>
        <p:grpSpPr>
          <a:xfrm>
            <a:off x="3505200" y="2577152"/>
            <a:ext cx="4495800" cy="685800"/>
            <a:chOff x="3505200" y="2577152"/>
            <a:chExt cx="4495800" cy="685800"/>
          </a:xfrm>
        </p:grpSpPr>
        <p:sp>
          <p:nvSpPr>
            <p:cNvPr id="27" name="Rectangular Callout 26"/>
            <p:cNvSpPr/>
            <p:nvPr/>
          </p:nvSpPr>
          <p:spPr>
            <a:xfrm>
              <a:off x="3505200" y="2577152"/>
              <a:ext cx="1752600" cy="685800"/>
            </a:xfrm>
            <a:prstGeom prst="wedgeRectCallout">
              <a:avLst>
                <a:gd name="adj1" fmla="val 89912"/>
                <a:gd name="adj2" fmla="val 34924"/>
              </a:avLst>
            </a:prstGeom>
            <a:solidFill>
              <a:schemeClr val="accent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err="1" smtClean="0">
                  <a:solidFill>
                    <a:prstClr val="white"/>
                  </a:solidFill>
                </a:rPr>
                <a:t>tv</a:t>
              </a:r>
              <a:r>
                <a:rPr lang="en-US" dirty="0" smtClean="0">
                  <a:solidFill>
                    <a:prstClr val="white"/>
                  </a:solidFill>
                </a:rPr>
                <a:t> resonant noise frequency</a:t>
              </a:r>
              <a:endParaRPr lang="en-US" dirty="0">
                <a:solidFill>
                  <a:prstClr val="white"/>
                </a:solidFill>
              </a:endParaRPr>
            </a:p>
          </p:txBody>
        </p:sp>
        <p:sp>
          <p:nvSpPr>
            <p:cNvPr id="28" name="Rectangle 27"/>
            <p:cNvSpPr/>
            <p:nvPr/>
          </p:nvSpPr>
          <p:spPr>
            <a:xfrm>
              <a:off x="6019800" y="3110552"/>
              <a:ext cx="1981200" cy="152400"/>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Rectangle 28"/>
          <p:cNvSpPr/>
          <p:nvPr/>
        </p:nvSpPr>
        <p:spPr>
          <a:xfrm>
            <a:off x="6055056" y="1600200"/>
            <a:ext cx="789296"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6865959" y="1600200"/>
            <a:ext cx="106149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8081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0"/>
                                        </p:tgtEl>
                                      </p:cBhvr>
                                    </p:animEffect>
                                    <p:set>
                                      <p:cBhvr>
                                        <p:cTn id="10" dur="1" fill="hold">
                                          <p:stCondLst>
                                            <p:cond delay="999"/>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066800" y="1016942"/>
            <a:ext cx="6477000" cy="4774258"/>
            <a:chOff x="228600" y="609600"/>
            <a:chExt cx="7315200" cy="5392103"/>
          </a:xfrm>
        </p:grpSpPr>
        <p:pic>
          <p:nvPicPr>
            <p:cNvPr id="5" name="Picture 2" descr="C:\research\talks\BECC2009-HomeSensing\ContinuousNoise.png"/>
            <p:cNvPicPr>
              <a:picLocks noChangeAspect="1" noChangeArrowheads="1"/>
            </p:cNvPicPr>
            <p:nvPr/>
          </p:nvPicPr>
          <p:blipFill>
            <a:blip r:embed="rId2" cstate="print"/>
            <a:srcRect/>
            <a:stretch>
              <a:fillRect/>
            </a:stretch>
          </p:blipFill>
          <p:spPr bwMode="auto">
            <a:xfrm>
              <a:off x="1828800" y="609600"/>
              <a:ext cx="5638800" cy="5392103"/>
            </a:xfrm>
            <a:prstGeom prst="rect">
              <a:avLst/>
            </a:prstGeom>
            <a:noFill/>
            <a:ln w="38100">
              <a:noFill/>
              <a:miter lim="800000"/>
              <a:headEnd/>
              <a:tailEnd/>
            </a:ln>
            <a:effectLst>
              <a:outerShdw blurRad="50800" dist="38100" dir="2700000" algn="tl" rotWithShape="0">
                <a:prstClr val="black">
                  <a:alpha val="40000"/>
                </a:prstClr>
              </a:outerShdw>
            </a:effectLst>
          </p:spPr>
        </p:pic>
        <p:sp>
          <p:nvSpPr>
            <p:cNvPr id="7" name="Rectangular Callout 6"/>
            <p:cNvSpPr/>
            <p:nvPr/>
          </p:nvSpPr>
          <p:spPr>
            <a:xfrm>
              <a:off x="228600" y="1371600"/>
              <a:ext cx="2209800" cy="990600"/>
            </a:xfrm>
            <a:prstGeom prst="wedgeRectCallout">
              <a:avLst>
                <a:gd name="adj1" fmla="val 85100"/>
                <a:gd name="adj2" fmla="val 22044"/>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dirty="0" smtClean="0">
                  <a:solidFill>
                    <a:prstClr val="white"/>
                  </a:solidFill>
                </a:rPr>
                <a:t>fan resonant noise frequency</a:t>
              </a:r>
              <a:endParaRPr lang="en-US" sz="2000" dirty="0">
                <a:solidFill>
                  <a:prstClr val="white"/>
                </a:solidFill>
              </a:endParaRPr>
            </a:p>
          </p:txBody>
        </p:sp>
        <p:sp>
          <p:nvSpPr>
            <p:cNvPr id="8" name="Rectangle 7"/>
            <p:cNvSpPr/>
            <p:nvPr/>
          </p:nvSpPr>
          <p:spPr>
            <a:xfrm>
              <a:off x="3276600" y="1949301"/>
              <a:ext cx="4267200" cy="228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ular Callout 9"/>
            <p:cNvSpPr/>
            <p:nvPr/>
          </p:nvSpPr>
          <p:spPr>
            <a:xfrm>
              <a:off x="228600" y="3657600"/>
              <a:ext cx="2209800" cy="762000"/>
            </a:xfrm>
            <a:prstGeom prst="wedgeRectCallout">
              <a:avLst>
                <a:gd name="adj1" fmla="val 85728"/>
                <a:gd name="adj2" fmla="val 35699"/>
              </a:avLst>
            </a:prstGeom>
            <a:solidFill>
              <a:schemeClr val="accent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dirty="0" err="1" smtClean="0">
                  <a:solidFill>
                    <a:prstClr val="white"/>
                  </a:solidFill>
                </a:rPr>
                <a:t>tv</a:t>
              </a:r>
              <a:r>
                <a:rPr lang="en-US" sz="2000" dirty="0" smtClean="0">
                  <a:solidFill>
                    <a:prstClr val="white"/>
                  </a:solidFill>
                </a:rPr>
                <a:t> resonant noise frequency</a:t>
              </a:r>
              <a:endParaRPr lang="en-US" sz="2000" dirty="0">
                <a:solidFill>
                  <a:prstClr val="white"/>
                </a:solidFill>
              </a:endParaRPr>
            </a:p>
          </p:txBody>
        </p:sp>
        <p:sp>
          <p:nvSpPr>
            <p:cNvPr id="11" name="Rectangle 10"/>
            <p:cNvSpPr/>
            <p:nvPr/>
          </p:nvSpPr>
          <p:spPr>
            <a:xfrm>
              <a:off x="3276600" y="4191000"/>
              <a:ext cx="4267200" cy="228600"/>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466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5855572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C:\research\projects\HomeSensing\Water\Images\WaterSideview3_long.png"/>
          <p:cNvPicPr>
            <a:picLocks noChangeAspect="1" noChangeArrowheads="1"/>
          </p:cNvPicPr>
          <p:nvPr/>
        </p:nvPicPr>
        <p:blipFill>
          <a:blip r:embed="rId3" cstate="print"/>
          <a:srcRect t="3284" b="38438"/>
          <a:stretch>
            <a:fillRect/>
          </a:stretch>
        </p:blipFill>
        <p:spPr bwMode="auto">
          <a:xfrm>
            <a:off x="1" y="-95251"/>
            <a:ext cx="9405153" cy="6953251"/>
          </a:xfrm>
          <a:prstGeom prst="rect">
            <a:avLst/>
          </a:prstGeom>
          <a:noFill/>
        </p:spPr>
      </p:pic>
      <p:sp>
        <p:nvSpPr>
          <p:cNvPr id="13" name="Rectangle 12"/>
          <p:cNvSpPr/>
          <p:nvPr/>
        </p:nvSpPr>
        <p:spPr>
          <a:xfrm>
            <a:off x="666750" y="3404196"/>
            <a:ext cx="8839200" cy="361637"/>
          </a:xfrm>
          <a:prstGeom prst="rect">
            <a:avLst/>
          </a:prstGeom>
        </p:spPr>
        <p:txBody>
          <a:bodyPr wrap="square">
            <a:spAutoFit/>
          </a:bodyPr>
          <a:lstStyle/>
          <a:p>
            <a:pPr>
              <a:lnSpc>
                <a:spcPts val="2080"/>
              </a:lnSpc>
              <a:defRPr/>
            </a:pPr>
            <a:r>
              <a:rPr lang="en-US" sz="2100" dirty="0" smtClean="0">
                <a:solidFill>
                  <a:prstClr val="black">
                    <a:lumMod val="75000"/>
                    <a:lumOff val="25000"/>
                  </a:prstClr>
                </a:solidFill>
                <a:latin typeface="Franklin Gothic Demi Cond" pitchFamily="34" charset="0"/>
              </a:rPr>
              <a:t>Infrastructure-Mediated Single-Point Sensing of Whole-Home Water Activity</a:t>
            </a:r>
            <a:endParaRPr lang="en-US" sz="2100" dirty="0">
              <a:solidFill>
                <a:prstClr val="black">
                  <a:lumMod val="75000"/>
                  <a:lumOff val="25000"/>
                </a:prstClr>
              </a:solidFill>
              <a:latin typeface="Franklin Gothic Demi Cond" pitchFamily="34" charset="0"/>
            </a:endParaRPr>
          </a:p>
        </p:txBody>
      </p:sp>
      <p:pic>
        <p:nvPicPr>
          <p:cNvPr id="2052" name="Picture 4" descr="C:\research\projects\HomeSensing\Water\Logo\HydroSense_Logo_Final_CroppedBottom.png"/>
          <p:cNvPicPr>
            <a:picLocks noChangeAspect="1" noChangeArrowheads="1"/>
          </p:cNvPicPr>
          <p:nvPr/>
        </p:nvPicPr>
        <p:blipFill>
          <a:blip r:embed="rId4" cstate="print"/>
          <a:srcRect/>
          <a:stretch>
            <a:fillRect/>
          </a:stretch>
        </p:blipFill>
        <p:spPr bwMode="auto">
          <a:xfrm>
            <a:off x="731520" y="2209800"/>
            <a:ext cx="7680960" cy="1205732"/>
          </a:xfrm>
          <a:prstGeom prst="rect">
            <a:avLst/>
          </a:prstGeom>
          <a:noFill/>
        </p:spPr>
      </p:pic>
      <p:sp>
        <p:nvSpPr>
          <p:cNvPr id="37" name="TextBox 36"/>
          <p:cNvSpPr txBox="1"/>
          <p:nvPr/>
        </p:nvSpPr>
        <p:spPr>
          <a:xfrm>
            <a:off x="819150" y="4114800"/>
            <a:ext cx="7505700" cy="1405513"/>
          </a:xfrm>
          <a:prstGeom prst="rect">
            <a:avLst/>
          </a:prstGeom>
          <a:noFill/>
        </p:spPr>
        <p:txBody>
          <a:bodyPr wrap="square" rtlCol="0">
            <a:spAutoFit/>
          </a:bodyPr>
          <a:lstStyle/>
          <a:p>
            <a:pPr algn="ctr"/>
            <a:r>
              <a:rPr lang="en-US" sz="2000" b="1" dirty="0" smtClean="0">
                <a:solidFill>
                  <a:srgbClr val="4F81BD">
                    <a:lumMod val="75000"/>
                  </a:srgbClr>
                </a:solidFill>
                <a:latin typeface="Arial" pitchFamily="34" charset="0"/>
                <a:cs typeface="Arial" pitchFamily="34" charset="0"/>
              </a:rPr>
              <a:t>Jon Froehlich</a:t>
            </a:r>
            <a:r>
              <a:rPr lang="en-US" sz="2000" b="1" baseline="30000" dirty="0" smtClean="0">
                <a:solidFill>
                  <a:srgbClr val="4F81BD">
                    <a:lumMod val="75000"/>
                  </a:srgbClr>
                </a:solidFill>
                <a:latin typeface="Arial" pitchFamily="34" charset="0"/>
                <a:cs typeface="Arial" pitchFamily="34" charset="0"/>
              </a:rPr>
              <a:t>1</a:t>
            </a:r>
            <a:r>
              <a:rPr lang="en-US" sz="2000" b="1" dirty="0" smtClean="0">
                <a:solidFill>
                  <a:srgbClr val="4F81BD">
                    <a:lumMod val="75000"/>
                  </a:srgbClr>
                </a:solidFill>
                <a:latin typeface="Arial" pitchFamily="34" charset="0"/>
                <a:cs typeface="Arial" pitchFamily="34" charset="0"/>
              </a:rPr>
              <a:t>, Eric Larson</a:t>
            </a:r>
            <a:r>
              <a:rPr lang="en-US" sz="2000" b="1" baseline="30000" dirty="0" smtClean="0">
                <a:solidFill>
                  <a:srgbClr val="4F81BD">
                    <a:lumMod val="75000"/>
                  </a:srgbClr>
                </a:solidFill>
                <a:latin typeface="Arial" pitchFamily="34" charset="0"/>
                <a:cs typeface="Arial" pitchFamily="34" charset="0"/>
              </a:rPr>
              <a:t>2</a:t>
            </a:r>
            <a:r>
              <a:rPr lang="en-US" sz="2000" b="1" dirty="0" smtClean="0">
                <a:solidFill>
                  <a:srgbClr val="4F81BD">
                    <a:lumMod val="75000"/>
                  </a:srgbClr>
                </a:solidFill>
                <a:latin typeface="Arial" pitchFamily="34" charset="0"/>
                <a:cs typeface="Arial" pitchFamily="34" charset="0"/>
              </a:rPr>
              <a:t>, Tim Campbell</a:t>
            </a:r>
            <a:r>
              <a:rPr lang="en-US" sz="2000" b="1" baseline="30000" dirty="0" smtClean="0">
                <a:solidFill>
                  <a:srgbClr val="4F81BD">
                    <a:lumMod val="75000"/>
                  </a:srgbClr>
                </a:solidFill>
                <a:latin typeface="Arial" pitchFamily="34" charset="0"/>
                <a:cs typeface="Arial" pitchFamily="34" charset="0"/>
              </a:rPr>
              <a:t>3</a:t>
            </a:r>
            <a:r>
              <a:rPr lang="en-US" sz="2000" b="1" dirty="0" smtClean="0">
                <a:solidFill>
                  <a:srgbClr val="4F81BD">
                    <a:lumMod val="75000"/>
                  </a:srgbClr>
                </a:solidFill>
                <a:latin typeface="Arial" pitchFamily="34" charset="0"/>
                <a:cs typeface="Arial" pitchFamily="34" charset="0"/>
              </a:rPr>
              <a:t>, </a:t>
            </a:r>
            <a:r>
              <a:rPr lang="en-US" sz="2000" b="1" dirty="0" err="1" smtClean="0">
                <a:solidFill>
                  <a:srgbClr val="4F81BD">
                    <a:lumMod val="75000"/>
                  </a:srgbClr>
                </a:solidFill>
                <a:latin typeface="Arial" pitchFamily="34" charset="0"/>
                <a:cs typeface="Arial" pitchFamily="34" charset="0"/>
              </a:rPr>
              <a:t>Conor</a:t>
            </a:r>
            <a:r>
              <a:rPr lang="en-US" sz="2000" b="1" dirty="0" smtClean="0">
                <a:solidFill>
                  <a:srgbClr val="4F81BD">
                    <a:lumMod val="75000"/>
                  </a:srgbClr>
                </a:solidFill>
                <a:latin typeface="Arial" pitchFamily="34" charset="0"/>
                <a:cs typeface="Arial" pitchFamily="34" charset="0"/>
              </a:rPr>
              <a:t> Haggerty</a:t>
            </a:r>
            <a:r>
              <a:rPr lang="en-US" sz="2000" b="1" baseline="30000" dirty="0" smtClean="0">
                <a:solidFill>
                  <a:srgbClr val="4F81BD">
                    <a:lumMod val="75000"/>
                  </a:srgbClr>
                </a:solidFill>
                <a:latin typeface="Arial" pitchFamily="34" charset="0"/>
                <a:cs typeface="Arial" pitchFamily="34" charset="0"/>
              </a:rPr>
              <a:t>4</a:t>
            </a:r>
            <a:r>
              <a:rPr lang="en-US" sz="2000" b="1" dirty="0" smtClean="0">
                <a:solidFill>
                  <a:srgbClr val="4F81BD">
                    <a:lumMod val="75000"/>
                  </a:srgbClr>
                </a:solidFill>
                <a:latin typeface="Arial" pitchFamily="34" charset="0"/>
                <a:cs typeface="Arial" pitchFamily="34" charset="0"/>
              </a:rPr>
              <a:t>, James Fogarty</a:t>
            </a:r>
            <a:r>
              <a:rPr lang="en-US" sz="2000" b="1" baseline="30000" dirty="0" smtClean="0">
                <a:solidFill>
                  <a:srgbClr val="4F81BD">
                    <a:lumMod val="75000"/>
                  </a:srgbClr>
                </a:solidFill>
                <a:latin typeface="Arial" pitchFamily="34" charset="0"/>
                <a:cs typeface="Arial" pitchFamily="34" charset="0"/>
              </a:rPr>
              <a:t>1</a:t>
            </a:r>
            <a:r>
              <a:rPr lang="en-US" sz="2000" b="1" dirty="0" smtClean="0">
                <a:solidFill>
                  <a:srgbClr val="4F81BD">
                    <a:lumMod val="75000"/>
                  </a:srgbClr>
                </a:solidFill>
                <a:latin typeface="Arial" pitchFamily="34" charset="0"/>
                <a:cs typeface="Arial" pitchFamily="34" charset="0"/>
              </a:rPr>
              <a:t>, </a:t>
            </a:r>
            <a:r>
              <a:rPr lang="en-US" sz="2000" b="1" dirty="0" err="1" smtClean="0">
                <a:solidFill>
                  <a:srgbClr val="4F81BD">
                    <a:lumMod val="75000"/>
                  </a:srgbClr>
                </a:solidFill>
                <a:latin typeface="Arial" pitchFamily="34" charset="0"/>
                <a:cs typeface="Arial" pitchFamily="34" charset="0"/>
              </a:rPr>
              <a:t>Shwetak</a:t>
            </a:r>
            <a:r>
              <a:rPr lang="en-US" sz="2000" b="1" dirty="0" smtClean="0">
                <a:solidFill>
                  <a:srgbClr val="4F81BD">
                    <a:lumMod val="75000"/>
                  </a:srgbClr>
                </a:solidFill>
                <a:latin typeface="Arial" pitchFamily="34" charset="0"/>
                <a:cs typeface="Arial" pitchFamily="34" charset="0"/>
              </a:rPr>
              <a:t> N. Patel</a:t>
            </a:r>
            <a:r>
              <a:rPr lang="en-US" sz="2000" b="1" baseline="30000" dirty="0" smtClean="0">
                <a:solidFill>
                  <a:srgbClr val="4F81BD">
                    <a:lumMod val="75000"/>
                  </a:srgbClr>
                </a:solidFill>
                <a:latin typeface="Arial" pitchFamily="34" charset="0"/>
                <a:cs typeface="Arial" pitchFamily="34" charset="0"/>
              </a:rPr>
              <a:t>1,2</a:t>
            </a:r>
          </a:p>
          <a:p>
            <a:pPr algn="ctr"/>
            <a:endParaRPr lang="en-US" sz="2000" baseline="30000" dirty="0" smtClean="0">
              <a:solidFill>
                <a:srgbClr val="4F81BD">
                  <a:lumMod val="75000"/>
                </a:srgbClr>
              </a:solidFill>
              <a:latin typeface="Arial" pitchFamily="34" charset="0"/>
              <a:cs typeface="Arial" pitchFamily="34" charset="0"/>
            </a:endParaRPr>
          </a:p>
          <a:p>
            <a:pPr algn="ctr"/>
            <a:r>
              <a:rPr lang="en-US" sz="1600" baseline="30000" dirty="0" smtClean="0">
                <a:solidFill>
                  <a:srgbClr val="4F81BD">
                    <a:lumMod val="75000"/>
                  </a:srgbClr>
                </a:solidFill>
                <a:latin typeface="Arial" pitchFamily="34" charset="0"/>
                <a:cs typeface="Arial" pitchFamily="34" charset="0"/>
              </a:rPr>
              <a:t>1</a:t>
            </a:r>
            <a:r>
              <a:rPr lang="en-US" sz="1600" dirty="0" smtClean="0">
                <a:solidFill>
                  <a:srgbClr val="4F81BD">
                    <a:lumMod val="75000"/>
                  </a:srgbClr>
                </a:solidFill>
                <a:latin typeface="Arial" pitchFamily="34" charset="0"/>
                <a:cs typeface="Arial" pitchFamily="34" charset="0"/>
              </a:rPr>
              <a:t>Computer Science &amp; Engineering, </a:t>
            </a:r>
            <a:r>
              <a:rPr lang="en-US" sz="1600" baseline="30000" dirty="0" smtClean="0">
                <a:solidFill>
                  <a:srgbClr val="4F81BD">
                    <a:lumMod val="75000"/>
                  </a:srgbClr>
                </a:solidFill>
                <a:latin typeface="Arial" pitchFamily="34" charset="0"/>
                <a:cs typeface="Arial" pitchFamily="34" charset="0"/>
              </a:rPr>
              <a:t>2</a:t>
            </a:r>
            <a:r>
              <a:rPr lang="en-US" sz="1600" dirty="0" smtClean="0">
                <a:solidFill>
                  <a:srgbClr val="4F81BD">
                    <a:lumMod val="75000"/>
                  </a:srgbClr>
                </a:solidFill>
                <a:latin typeface="Arial" pitchFamily="34" charset="0"/>
                <a:cs typeface="Arial" pitchFamily="34" charset="0"/>
              </a:rPr>
              <a:t>Electrical Engineering,</a:t>
            </a:r>
          </a:p>
          <a:p>
            <a:pPr algn="ctr"/>
            <a:r>
              <a:rPr lang="en-US" sz="1600" baseline="30000" dirty="0" smtClean="0">
                <a:solidFill>
                  <a:srgbClr val="4F81BD">
                    <a:lumMod val="75000"/>
                  </a:srgbClr>
                </a:solidFill>
                <a:latin typeface="Arial" pitchFamily="34" charset="0"/>
                <a:cs typeface="Arial" pitchFamily="34" charset="0"/>
              </a:rPr>
              <a:t>3</a:t>
            </a:r>
            <a:r>
              <a:rPr lang="en-US" sz="1600" dirty="0" smtClean="0">
                <a:solidFill>
                  <a:srgbClr val="4F81BD">
                    <a:lumMod val="75000"/>
                  </a:srgbClr>
                </a:solidFill>
                <a:latin typeface="Arial" pitchFamily="34" charset="0"/>
                <a:cs typeface="Arial" pitchFamily="34" charset="0"/>
              </a:rPr>
              <a:t>Mechanical Engineering, </a:t>
            </a:r>
            <a:r>
              <a:rPr lang="en-US" sz="1600" baseline="30000" dirty="0" smtClean="0">
                <a:solidFill>
                  <a:srgbClr val="4F81BD">
                    <a:lumMod val="75000"/>
                  </a:srgbClr>
                </a:solidFill>
                <a:latin typeface="Arial" pitchFamily="34" charset="0"/>
                <a:cs typeface="Arial" pitchFamily="34" charset="0"/>
              </a:rPr>
              <a:t>4</a:t>
            </a:r>
            <a:r>
              <a:rPr lang="en-US" sz="1600" dirty="0" smtClean="0">
                <a:solidFill>
                  <a:srgbClr val="4F81BD">
                    <a:lumMod val="75000"/>
                  </a:srgbClr>
                </a:solidFill>
                <a:latin typeface="Arial" pitchFamily="34" charset="0"/>
                <a:cs typeface="Arial" pitchFamily="34" charset="0"/>
              </a:rPr>
              <a:t>Community, Environment, and Planning</a:t>
            </a:r>
          </a:p>
        </p:txBody>
      </p:sp>
      <p:sp>
        <p:nvSpPr>
          <p:cNvPr id="6" name="TextBox 5"/>
          <p:cNvSpPr txBox="1"/>
          <p:nvPr/>
        </p:nvSpPr>
        <p:spPr>
          <a:xfrm>
            <a:off x="0" y="6324600"/>
            <a:ext cx="4876800" cy="369332"/>
          </a:xfrm>
          <a:prstGeom prst="rect">
            <a:avLst/>
          </a:prstGeom>
          <a:noFill/>
        </p:spPr>
        <p:txBody>
          <a:bodyPr wrap="square" rtlCol="0">
            <a:spAutoFit/>
          </a:bodyPr>
          <a:lstStyle/>
          <a:p>
            <a:r>
              <a:rPr lang="en-US" i="1" dirty="0" smtClean="0">
                <a:solidFill>
                  <a:prstClr val="white">
                    <a:lumMod val="50000"/>
                  </a:prstClr>
                </a:solidFill>
              </a:rPr>
              <a:t>UbiComp 2009</a:t>
            </a:r>
            <a:endParaRPr lang="en-US" i="1" dirty="0">
              <a:solidFill>
                <a:prstClr val="white">
                  <a:lumMod val="50000"/>
                </a:prstClr>
              </a:solidFill>
            </a:endParaRPr>
          </a:p>
        </p:txBody>
      </p:sp>
    </p:spTree>
    <p:extLst>
      <p:ext uri="{BB962C8B-B14F-4D97-AF65-F5344CB8AC3E}">
        <p14:creationId xmlns:p14="http://schemas.microsoft.com/office/powerpoint/2010/main" val="39206976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1524000"/>
            <a:ext cx="8686800" cy="461665"/>
          </a:xfrm>
          <a:prstGeom prst="rect">
            <a:avLst/>
          </a:prstGeom>
          <a:noFill/>
        </p:spPr>
        <p:txBody>
          <a:bodyPr wrap="square" rtlCol="0">
            <a:spAutoFit/>
          </a:bodyPr>
          <a:lstStyle/>
          <a:p>
            <a:pPr algn="ctr"/>
            <a:r>
              <a:rPr lang="en-US" sz="2400" b="1" dirty="0" smtClean="0">
                <a:solidFill>
                  <a:schemeClr val="bg1">
                    <a:lumMod val="50000"/>
                  </a:schemeClr>
                </a:solidFill>
              </a:rPr>
              <a:t>average indoor household water usage per person/day (70 </a:t>
            </a:r>
            <a:r>
              <a:rPr lang="en-US" sz="2400" b="1" dirty="0" err="1" smtClean="0">
                <a:solidFill>
                  <a:schemeClr val="bg1">
                    <a:lumMod val="50000"/>
                  </a:schemeClr>
                </a:solidFill>
              </a:rPr>
              <a:t>gpd</a:t>
            </a:r>
            <a:r>
              <a:rPr lang="en-US" sz="2400" b="1" dirty="0" smtClean="0">
                <a:solidFill>
                  <a:schemeClr val="bg1">
                    <a:lumMod val="50000"/>
                  </a:schemeClr>
                </a:solidFill>
              </a:rPr>
              <a:t>)</a:t>
            </a:r>
            <a:endParaRPr lang="en-US" sz="2400" dirty="0" smtClean="0">
              <a:solidFill>
                <a:schemeClr val="bg1">
                  <a:lumMod val="50000"/>
                </a:schemeClr>
              </a:solidFill>
            </a:endParaRPr>
          </a:p>
        </p:txBody>
      </p:sp>
      <p:graphicFrame>
        <p:nvGraphicFramePr>
          <p:cNvPr id="13" name="Chart 12"/>
          <p:cNvGraphicFramePr/>
          <p:nvPr/>
        </p:nvGraphicFramePr>
        <p:xfrm>
          <a:off x="304800" y="1981200"/>
          <a:ext cx="8610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2"/>
          <p:cNvSpPr txBox="1">
            <a:spLocks/>
          </p:cNvSpPr>
          <p:nvPr/>
        </p:nvSpPr>
        <p:spPr>
          <a:xfrm>
            <a:off x="304800" y="274638"/>
            <a:ext cx="8229600" cy="7921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lumMod val="50000"/>
                    <a:lumOff val="50000"/>
                  </a:schemeClr>
                </a:solidFill>
                <a:effectLst/>
                <a:uLnTx/>
                <a:uFillTx/>
                <a:latin typeface="Franklin Gothic Heavy"/>
                <a:ea typeface="+mj-ea"/>
                <a:cs typeface="+mj-cs"/>
              </a:rPr>
              <a:t>what are</a:t>
            </a:r>
            <a:r>
              <a:rPr kumimoji="0" lang="en-US" sz="4400" b="0" i="0" u="none" strike="noStrike" kern="1200" cap="none" spc="0" normalizeH="0" noProof="0" dirty="0" smtClean="0">
                <a:ln>
                  <a:noFill/>
                </a:ln>
                <a:solidFill>
                  <a:schemeClr val="tx1">
                    <a:lumMod val="50000"/>
                    <a:lumOff val="50000"/>
                  </a:schemeClr>
                </a:solidFill>
                <a:effectLst/>
                <a:uLnTx/>
                <a:uFillTx/>
                <a:latin typeface="Franklin Gothic Heavy"/>
                <a:ea typeface="+mj-ea"/>
                <a:cs typeface="+mj-cs"/>
              </a:rPr>
              <a:t> the most consuming water activities in your home?</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sp>
        <p:nvSpPr>
          <p:cNvPr id="8" name="TextBox 7"/>
          <p:cNvSpPr txBox="1"/>
          <p:nvPr/>
        </p:nvSpPr>
        <p:spPr>
          <a:xfrm>
            <a:off x="152400" y="6324600"/>
            <a:ext cx="2286000" cy="400110"/>
          </a:xfrm>
          <a:prstGeom prst="rect">
            <a:avLst/>
          </a:prstGeom>
          <a:noFill/>
        </p:spPr>
        <p:txBody>
          <a:bodyPr wrap="square" rtlCol="0">
            <a:spAutoFit/>
          </a:bodyPr>
          <a:lstStyle/>
          <a:p>
            <a:r>
              <a:rPr lang="en-US" sz="2000" i="1" dirty="0" smtClean="0"/>
              <a:t>Vickers, 2001</a:t>
            </a:r>
            <a:endParaRPr lang="en-US" sz="20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13" grpId="0">
        <p:bldAsOne/>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research\projects\HomeSensing\Water\BPC\BusinessPlan\water-scarcity-index.jpg"/>
          <p:cNvPicPr>
            <a:picLocks noChangeAspect="1" noChangeArrowheads="1"/>
          </p:cNvPicPr>
          <p:nvPr/>
        </p:nvPicPr>
        <p:blipFill>
          <a:blip r:embed="rId3" cstate="print"/>
          <a:srcRect l="3448" r="6034"/>
          <a:stretch>
            <a:fillRect/>
          </a:stretch>
        </p:blipFill>
        <p:spPr bwMode="auto">
          <a:xfrm>
            <a:off x="0" y="914400"/>
            <a:ext cx="9182100" cy="5474667"/>
          </a:xfrm>
          <a:prstGeom prst="rect">
            <a:avLst/>
          </a:prstGeom>
          <a:noFill/>
        </p:spPr>
      </p:pic>
      <p:sp>
        <p:nvSpPr>
          <p:cNvPr id="13" name="Title 12"/>
          <p:cNvSpPr>
            <a:spLocks noGrp="1"/>
          </p:cNvSpPr>
          <p:nvPr>
            <p:ph type="title"/>
          </p:nvPr>
        </p:nvSpPr>
        <p:spPr>
          <a:xfrm>
            <a:off x="304800" y="198438"/>
            <a:ext cx="8229600" cy="792162"/>
          </a:xfrm>
        </p:spPr>
        <p:txBody>
          <a:bodyPr/>
          <a:lstStyle/>
          <a:p>
            <a:pPr algn="l"/>
            <a:r>
              <a:rPr lang="en-US" dirty="0" smtClean="0">
                <a:solidFill>
                  <a:schemeClr val="tx1">
                    <a:lumMod val="50000"/>
                    <a:lumOff val="50000"/>
                  </a:schemeClr>
                </a:solidFill>
                <a:latin typeface="Franklin Gothic Heavy"/>
              </a:rPr>
              <a:t>water scarcity</a:t>
            </a:r>
            <a:endParaRPr lang="en-US" dirty="0">
              <a:solidFill>
                <a:schemeClr val="tx1">
                  <a:lumMod val="50000"/>
                  <a:lumOff val="50000"/>
                </a:schemeClr>
              </a:solidFill>
              <a:latin typeface="Franklin Gothic Heavy"/>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C:\research\thesis\ThesisProposalTalk\111171662_541123ba3f_b.jpg"/>
          <p:cNvPicPr>
            <a:picLocks noChangeAspect="1" noChangeArrowheads="1"/>
          </p:cNvPicPr>
          <p:nvPr/>
        </p:nvPicPr>
        <p:blipFill>
          <a:blip r:embed="rId3" cstate="print"/>
          <a:srcRect/>
          <a:stretch>
            <a:fillRect/>
          </a:stretch>
        </p:blipFill>
        <p:spPr bwMode="auto">
          <a:xfrm>
            <a:off x="-76200" y="-381000"/>
            <a:ext cx="9753601" cy="7315200"/>
          </a:xfrm>
          <a:prstGeom prst="rect">
            <a:avLst/>
          </a:prstGeom>
          <a:noFill/>
        </p:spPr>
      </p:pic>
      <p:sp>
        <p:nvSpPr>
          <p:cNvPr id="5" name="TextBox 4"/>
          <p:cNvSpPr txBox="1"/>
          <p:nvPr/>
        </p:nvSpPr>
        <p:spPr>
          <a:xfrm>
            <a:off x="3429000" y="0"/>
            <a:ext cx="5638800" cy="707886"/>
          </a:xfrm>
          <a:prstGeom prst="rect">
            <a:avLst/>
          </a:prstGeom>
          <a:noFill/>
        </p:spPr>
        <p:txBody>
          <a:bodyPr wrap="square" rtlCol="0">
            <a:spAutoFit/>
          </a:bodyPr>
          <a:lstStyle/>
          <a:p>
            <a:pPr algn="r"/>
            <a:r>
              <a:rPr lang="en-US" sz="4000" dirty="0" err="1" smtClean="0">
                <a:solidFill>
                  <a:schemeClr val="bg1">
                    <a:lumMod val="95000"/>
                  </a:schemeClr>
                </a:solidFill>
                <a:latin typeface="Franklin Gothic Heavy" pitchFamily="34" charset="0"/>
              </a:rPr>
              <a:t>barcelona</a:t>
            </a:r>
            <a:r>
              <a:rPr lang="en-US" sz="4000" dirty="0" smtClean="0">
                <a:solidFill>
                  <a:schemeClr val="bg1">
                    <a:lumMod val="95000"/>
                  </a:schemeClr>
                </a:solidFill>
                <a:latin typeface="Franklin Gothic Heavy" pitchFamily="34" charset="0"/>
              </a:rPr>
              <a:t>, </a:t>
            </a:r>
            <a:r>
              <a:rPr lang="en-US" sz="4000" dirty="0" err="1" smtClean="0">
                <a:solidFill>
                  <a:schemeClr val="bg1">
                    <a:lumMod val="95000"/>
                  </a:schemeClr>
                </a:solidFill>
                <a:latin typeface="Franklin Gothic Heavy" pitchFamily="34" charset="0"/>
              </a:rPr>
              <a:t>spain</a:t>
            </a:r>
            <a:endParaRPr lang="en-US" sz="4000" dirty="0">
              <a:solidFill>
                <a:schemeClr val="bg1">
                  <a:lumMod val="95000"/>
                </a:schemeClr>
              </a:solidFill>
              <a:latin typeface="Franklin Gothic Heavy"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research\thesis\ThesisProposalTalk\3729032802_dd519811c7_b.jpg"/>
          <p:cNvPicPr>
            <a:picLocks noChangeAspect="1" noChangeArrowheads="1"/>
          </p:cNvPicPr>
          <p:nvPr/>
        </p:nvPicPr>
        <p:blipFill>
          <a:blip r:embed="rId3" cstate="print"/>
          <a:srcRect/>
          <a:stretch>
            <a:fillRect/>
          </a:stretch>
        </p:blipFill>
        <p:spPr bwMode="auto">
          <a:xfrm>
            <a:off x="-184794" y="-230652"/>
            <a:ext cx="10624194" cy="7107048"/>
          </a:xfrm>
          <a:prstGeom prst="rect">
            <a:avLst/>
          </a:prstGeom>
          <a:noFill/>
        </p:spPr>
      </p:pic>
      <p:sp>
        <p:nvSpPr>
          <p:cNvPr id="5" name="TextBox 4"/>
          <p:cNvSpPr txBox="1"/>
          <p:nvPr/>
        </p:nvSpPr>
        <p:spPr>
          <a:xfrm>
            <a:off x="3429000" y="0"/>
            <a:ext cx="5638800" cy="707886"/>
          </a:xfrm>
          <a:prstGeom prst="rect">
            <a:avLst/>
          </a:prstGeom>
          <a:noFill/>
        </p:spPr>
        <p:txBody>
          <a:bodyPr wrap="square" rtlCol="0">
            <a:spAutoFit/>
          </a:bodyPr>
          <a:lstStyle/>
          <a:p>
            <a:pPr algn="r"/>
            <a:r>
              <a:rPr lang="en-US" sz="4000" dirty="0" smtClean="0">
                <a:solidFill>
                  <a:schemeClr val="bg1">
                    <a:lumMod val="95000"/>
                  </a:schemeClr>
                </a:solidFill>
                <a:latin typeface="Franklin Gothic Heavy" pitchFamily="34" charset="0"/>
              </a:rPr>
              <a:t>lake mead, </a:t>
            </a:r>
            <a:r>
              <a:rPr lang="en-US" sz="4000" dirty="0" err="1" smtClean="0">
                <a:solidFill>
                  <a:schemeClr val="bg1">
                    <a:lumMod val="95000"/>
                  </a:schemeClr>
                </a:solidFill>
                <a:latin typeface="Franklin Gothic Heavy" pitchFamily="34" charset="0"/>
              </a:rPr>
              <a:t>nevada</a:t>
            </a:r>
            <a:endParaRPr lang="en-US" sz="4000" dirty="0">
              <a:solidFill>
                <a:schemeClr val="bg1">
                  <a:lumMod val="95000"/>
                </a:schemeClr>
              </a:solidFill>
              <a:latin typeface="Franklin Gothic Heavy"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research\projects\HomeSensing\Water\Pictures\2009_04_14 - Jon's Home Deployment\IMG_9318 (768x1024).jpg"/>
          <p:cNvPicPr>
            <a:picLocks noChangeAspect="1" noChangeArrowheads="1"/>
          </p:cNvPicPr>
          <p:nvPr/>
        </p:nvPicPr>
        <p:blipFill>
          <a:blip r:embed="rId2" cstate="print"/>
          <a:srcRect/>
          <a:stretch>
            <a:fillRect/>
          </a:stretch>
        </p:blipFill>
        <p:spPr bwMode="auto">
          <a:xfrm>
            <a:off x="1524000" y="1524000"/>
            <a:ext cx="2895600" cy="3860800"/>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6350" stA="52000" endA="300" endPos="35000" dir="5400000" sy="-100000" algn="bl" rotWithShape="0"/>
          </a:effectLst>
        </p:spPr>
      </p:pic>
      <p:sp>
        <p:nvSpPr>
          <p:cNvPr id="5" name="Title 12"/>
          <p:cNvSpPr txBox="1">
            <a:spLocks/>
          </p:cNvSpPr>
          <p:nvPr/>
        </p:nvSpPr>
        <p:spPr>
          <a:xfrm>
            <a:off x="304800" y="198438"/>
            <a:ext cx="8229600" cy="7921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2">
                    <a:lumMod val="60000"/>
                    <a:lumOff val="40000"/>
                  </a:schemeClr>
                </a:solidFill>
                <a:effectLst/>
                <a:uLnTx/>
                <a:uFillTx/>
                <a:latin typeface="Franklin Gothic Heavy"/>
                <a:ea typeface="+mj-ea"/>
                <a:cs typeface="+mj-cs"/>
              </a:rPr>
              <a:t>hydro</a:t>
            </a:r>
            <a:r>
              <a:rPr kumimoji="0" lang="en-US" sz="4400" b="0" i="0" u="none" strike="noStrike" kern="1200" cap="none" spc="0" normalizeH="0" baseline="0" noProof="0" dirty="0" err="1" smtClean="0">
                <a:ln>
                  <a:noFill/>
                </a:ln>
                <a:solidFill>
                  <a:schemeClr val="tx1">
                    <a:lumMod val="50000"/>
                    <a:lumOff val="50000"/>
                  </a:schemeClr>
                </a:solidFill>
                <a:effectLst/>
                <a:uLnTx/>
                <a:uFillTx/>
                <a:latin typeface="Franklin Gothic Heavy"/>
                <a:ea typeface="+mj-ea"/>
                <a:cs typeface="+mj-cs"/>
              </a:rPr>
              <a:t>sense</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sp>
        <p:nvSpPr>
          <p:cNvPr id="7" name="Content Placeholder 2"/>
          <p:cNvSpPr>
            <a:spLocks noGrp="1"/>
          </p:cNvSpPr>
          <p:nvPr>
            <p:ph idx="1"/>
          </p:nvPr>
        </p:nvSpPr>
        <p:spPr>
          <a:xfrm>
            <a:off x="4572000" y="1600200"/>
            <a:ext cx="4038600" cy="3886200"/>
          </a:xfrm>
        </p:spPr>
        <p:txBody>
          <a:bodyPr>
            <a:normAutofit fontScale="92500" lnSpcReduction="10000"/>
          </a:bodyPr>
          <a:lstStyle/>
          <a:p>
            <a:pPr marL="0" indent="0">
              <a:buNone/>
            </a:pPr>
            <a:r>
              <a:rPr lang="en-US" sz="2800" dirty="0" smtClean="0">
                <a:solidFill>
                  <a:schemeClr val="bg1">
                    <a:lumMod val="75000"/>
                  </a:schemeClr>
                </a:solidFill>
              </a:rPr>
              <a:t>single-point pressure-based sensor of water usage</a:t>
            </a:r>
          </a:p>
          <a:p>
            <a:pPr>
              <a:buNone/>
            </a:pPr>
            <a:endParaRPr lang="en-US" sz="2800" dirty="0" smtClean="0">
              <a:solidFill>
                <a:schemeClr val="bg1">
                  <a:lumMod val="75000"/>
                </a:schemeClr>
              </a:solidFill>
            </a:endParaRPr>
          </a:p>
          <a:p>
            <a:pPr marL="0" indent="0">
              <a:buNone/>
            </a:pPr>
            <a:r>
              <a:rPr lang="en-US" sz="2800" dirty="0" smtClean="0">
                <a:solidFill>
                  <a:schemeClr val="bg1">
                    <a:lumMod val="75000"/>
                  </a:schemeClr>
                </a:solidFill>
              </a:rPr>
              <a:t>identifies water usage activity down to fixture level (e.g., toilet)</a:t>
            </a:r>
          </a:p>
          <a:p>
            <a:pPr>
              <a:buNone/>
            </a:pPr>
            <a:endParaRPr lang="en-US" sz="2800" dirty="0" smtClean="0">
              <a:solidFill>
                <a:schemeClr val="bg1">
                  <a:lumMod val="75000"/>
                </a:schemeClr>
              </a:solidFill>
            </a:endParaRPr>
          </a:p>
          <a:p>
            <a:pPr marL="0" indent="0">
              <a:buNone/>
            </a:pPr>
            <a:r>
              <a:rPr lang="en-US" sz="2800" dirty="0" smtClean="0">
                <a:solidFill>
                  <a:schemeClr val="bg1">
                    <a:lumMod val="75000"/>
                  </a:schemeClr>
                </a:solidFill>
              </a:rPr>
              <a:t>provides estimates of flow at each fixture</a:t>
            </a:r>
            <a:endParaRPr lang="en-US" sz="2800" dirty="0">
              <a:solidFill>
                <a:schemeClr val="bg1">
                  <a:lumMod val="75000"/>
                </a:schemeClr>
              </a:solidFill>
            </a:endParaRPr>
          </a:p>
        </p:txBody>
      </p:sp>
    </p:spTree>
    <p:extLst>
      <p:ext uri="{BB962C8B-B14F-4D97-AF65-F5344CB8AC3E}">
        <p14:creationId xmlns:p14="http://schemas.microsoft.com/office/powerpoint/2010/main" val="212189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research\projects\HomeSensing\Water\Pictures\2009_05_15 - Leah's Parents Pipes\IMG_9648.JPG"/>
          <p:cNvPicPr>
            <a:picLocks noChangeAspect="1" noChangeArrowheads="1"/>
          </p:cNvPicPr>
          <p:nvPr/>
        </p:nvPicPr>
        <p:blipFill>
          <a:blip r:embed="rId3" cstate="print"/>
          <a:srcRect t="44021"/>
          <a:stretch>
            <a:fillRect/>
          </a:stretch>
        </p:blipFill>
        <p:spPr bwMode="auto">
          <a:xfrm>
            <a:off x="-1" y="0"/>
            <a:ext cx="9188571" cy="6858000"/>
          </a:xfrm>
          <a:prstGeom prst="rect">
            <a:avLst/>
          </a:prstGeom>
          <a:noFill/>
        </p:spPr>
      </p:pic>
      <p:cxnSp>
        <p:nvCxnSpPr>
          <p:cNvPr id="4" name="Straight Arrow Connector 3"/>
          <p:cNvCxnSpPr/>
          <p:nvPr/>
        </p:nvCxnSpPr>
        <p:spPr>
          <a:xfrm rot="5400000">
            <a:off x="3314699" y="3848100"/>
            <a:ext cx="685800" cy="609600"/>
          </a:xfrm>
          <a:prstGeom prst="straightConnector1">
            <a:avLst/>
          </a:prstGeom>
          <a:ln w="57150">
            <a:solidFill>
              <a:schemeClr val="bg1"/>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90600" y="4602540"/>
            <a:ext cx="3581400" cy="1569660"/>
          </a:xfrm>
          <a:prstGeom prst="rect">
            <a:avLst/>
          </a:prstGeom>
          <a:noFill/>
        </p:spPr>
        <p:txBody>
          <a:bodyPr wrap="square" rtlCol="0">
            <a:spAutoFit/>
          </a:bodyPr>
          <a:lstStyle/>
          <a:p>
            <a:pPr algn="ctr"/>
            <a:r>
              <a:rPr lang="en-US" sz="3200" dirty="0" smtClean="0">
                <a:solidFill>
                  <a:schemeClr val="bg1"/>
                </a:solidFill>
              </a:rPr>
              <a:t>traditional inline </a:t>
            </a:r>
          </a:p>
          <a:p>
            <a:pPr algn="ctr"/>
            <a:r>
              <a:rPr lang="en-US" sz="3200" dirty="0" smtClean="0">
                <a:solidFill>
                  <a:schemeClr val="bg1"/>
                </a:solidFill>
              </a:rPr>
              <a:t>water meter</a:t>
            </a:r>
          </a:p>
          <a:p>
            <a:pPr algn="ctr"/>
            <a:endParaRPr lang="en-US" sz="3200" dirty="0">
              <a:solidFill>
                <a:schemeClr val="bg1"/>
              </a:solidFill>
            </a:endParaRPr>
          </a:p>
        </p:txBody>
      </p:sp>
      <p:sp>
        <p:nvSpPr>
          <p:cNvPr id="7" name="TextBox 6"/>
          <p:cNvSpPr txBox="1"/>
          <p:nvPr/>
        </p:nvSpPr>
        <p:spPr>
          <a:xfrm>
            <a:off x="5181600" y="1143000"/>
            <a:ext cx="3733800" cy="2819400"/>
          </a:xfrm>
          <a:prstGeom prst="rect">
            <a:avLst/>
          </a:prstGeom>
          <a:solidFill>
            <a:schemeClr val="tx1">
              <a:alpha val="55000"/>
            </a:schemeClr>
          </a:solidFill>
        </p:spPr>
        <p:txBody>
          <a:bodyPr vert="horz" lIns="91440" tIns="45720" rIns="91440" bIns="45720" rtlCol="0" anchor="t">
            <a:noAutofit/>
          </a:bodyPr>
          <a:lstStyle/>
          <a:p>
            <a:pPr>
              <a:spcBef>
                <a:spcPct val="0"/>
              </a:spcBef>
            </a:pPr>
            <a:r>
              <a:rPr lang="en-US" sz="2400" b="1" dirty="0" smtClean="0">
                <a:solidFill>
                  <a:schemeClr val="bg1">
                    <a:lumMod val="95000"/>
                  </a:schemeClr>
                </a:solidFill>
                <a:latin typeface="Arial Black" pitchFamily="34" charset="0"/>
                <a:ea typeface="+mj-ea"/>
                <a:cs typeface="+mj-cs"/>
              </a:rPr>
              <a:t>typical water meters</a:t>
            </a:r>
          </a:p>
          <a:p>
            <a:pPr>
              <a:spcBef>
                <a:spcPct val="0"/>
              </a:spcBef>
            </a:pPr>
            <a:endParaRPr lang="en-US" sz="2400" dirty="0" smtClean="0">
              <a:solidFill>
                <a:schemeClr val="bg1">
                  <a:lumMod val="95000"/>
                </a:schemeClr>
              </a:solidFill>
              <a:ea typeface="+mj-ea"/>
              <a:cs typeface="+mj-cs"/>
            </a:endParaRPr>
          </a:p>
          <a:p>
            <a:pPr>
              <a:spcBef>
                <a:spcPct val="0"/>
              </a:spcBef>
              <a:buFontTx/>
              <a:buChar char="-"/>
            </a:pPr>
            <a:r>
              <a:rPr lang="en-US" sz="2400" dirty="0" smtClean="0">
                <a:solidFill>
                  <a:schemeClr val="bg1">
                    <a:lumMod val="95000"/>
                  </a:schemeClr>
                </a:solidFill>
              </a:rPr>
              <a:t> only </a:t>
            </a:r>
            <a:r>
              <a:rPr lang="en-US" sz="2400" b="1" dirty="0" smtClean="0">
                <a:solidFill>
                  <a:schemeClr val="bg1">
                    <a:lumMod val="95000"/>
                  </a:schemeClr>
                </a:solidFill>
              </a:rPr>
              <a:t>provide aggregate information </a:t>
            </a:r>
            <a:r>
              <a:rPr lang="en-US" sz="2400" dirty="0" smtClean="0">
                <a:solidFill>
                  <a:schemeClr val="bg1">
                    <a:lumMod val="95000"/>
                  </a:schemeClr>
                </a:solidFill>
              </a:rPr>
              <a:t>on water usage</a:t>
            </a:r>
          </a:p>
          <a:p>
            <a:pPr>
              <a:spcBef>
                <a:spcPct val="0"/>
              </a:spcBef>
              <a:buFontTx/>
              <a:buChar char="-"/>
            </a:pPr>
            <a:endParaRPr lang="en-US" sz="2400" dirty="0" smtClean="0">
              <a:solidFill>
                <a:schemeClr val="bg1">
                  <a:lumMod val="95000"/>
                </a:schemeClr>
              </a:solidFill>
              <a:ea typeface="+mj-ea"/>
              <a:cs typeface="+mj-cs"/>
            </a:endParaRPr>
          </a:p>
          <a:p>
            <a:pPr>
              <a:spcBef>
                <a:spcPct val="0"/>
              </a:spcBef>
              <a:buFontTx/>
              <a:buChar char="-"/>
            </a:pPr>
            <a:r>
              <a:rPr lang="en-US" sz="2400" dirty="0" smtClean="0">
                <a:solidFill>
                  <a:schemeClr val="bg1">
                    <a:lumMod val="95000"/>
                  </a:schemeClr>
                </a:solidFill>
                <a:ea typeface="+mj-ea"/>
                <a:cs typeface="+mj-cs"/>
              </a:rPr>
              <a:t> </a:t>
            </a:r>
            <a:r>
              <a:rPr lang="en-US" sz="2400" b="1" dirty="0" smtClean="0">
                <a:solidFill>
                  <a:schemeClr val="bg1">
                    <a:lumMod val="95000"/>
                  </a:schemeClr>
                </a:solidFill>
                <a:ea typeface="+mj-ea"/>
                <a:cs typeface="+mj-cs"/>
              </a:rPr>
              <a:t>require pipe modification </a:t>
            </a:r>
            <a:r>
              <a:rPr lang="en-US" sz="2400" dirty="0" smtClean="0">
                <a:solidFill>
                  <a:schemeClr val="bg1">
                    <a:lumMod val="95000"/>
                  </a:schemeClr>
                </a:solidFill>
                <a:ea typeface="+mj-ea"/>
                <a:cs typeface="+mj-cs"/>
              </a:rPr>
              <a:t>for installation</a:t>
            </a:r>
          </a:p>
          <a:p>
            <a:pPr>
              <a:spcBef>
                <a:spcPct val="0"/>
              </a:spcBef>
              <a:buFontTx/>
              <a:buChar char="-"/>
            </a:pPr>
            <a:endParaRPr lang="en-US" sz="2400" dirty="0" smtClean="0">
              <a:solidFill>
                <a:schemeClr val="bg1">
                  <a:lumMod val="95000"/>
                </a:schemeClr>
              </a:solidFill>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search\talks\GarfieldHighSchool2009-KnowThyself\903856935_85aa129f42_o.jpg"/>
          <p:cNvPicPr>
            <a:picLocks noChangeAspect="1" noChangeArrowheads="1"/>
          </p:cNvPicPr>
          <p:nvPr/>
        </p:nvPicPr>
        <p:blipFill>
          <a:blip r:embed="rId3" cstate="print"/>
          <a:srcRect/>
          <a:stretch>
            <a:fillRect/>
          </a:stretch>
        </p:blipFill>
        <p:spPr bwMode="auto">
          <a:xfrm>
            <a:off x="342900" y="-2514600"/>
            <a:ext cx="8458200" cy="11277600"/>
          </a:xfrm>
          <a:prstGeom prst="rect">
            <a:avLst/>
          </a:prstGeom>
          <a:noFill/>
        </p:spPr>
      </p:pic>
      <p:sp>
        <p:nvSpPr>
          <p:cNvPr id="3" name="Right Arrow 2"/>
          <p:cNvSpPr/>
          <p:nvPr/>
        </p:nvSpPr>
        <p:spPr>
          <a:xfrm>
            <a:off x="-990600" y="3694388"/>
            <a:ext cx="76200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8"/>
          <p:cNvSpPr txBox="1">
            <a:spLocks/>
          </p:cNvSpPr>
          <p:nvPr/>
        </p:nvSpPr>
        <p:spPr>
          <a:xfrm>
            <a:off x="228600" y="3581400"/>
            <a:ext cx="99060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see </a:t>
            </a:r>
            <a:r>
              <a:rPr kumimoji="0" lang="en-US" sz="4400"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ourselves differently</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2495263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1449422" y="2514600"/>
            <a:ext cx="6322978" cy="3985173"/>
            <a:chOff x="914400" y="381000"/>
            <a:chExt cx="7616756" cy="4800600"/>
          </a:xfrm>
        </p:grpSpPr>
        <p:pic>
          <p:nvPicPr>
            <p:cNvPr id="2051" name="Picture 3" descr="C:\research\projects\HomeSensing\Water\Pictures\2009_04_14 - Jon's Home Deployment\IMG_9321 (1024x768).jpg"/>
            <p:cNvPicPr>
              <a:picLocks noChangeAspect="1" noChangeArrowheads="1"/>
            </p:cNvPicPr>
            <p:nvPr/>
          </p:nvPicPr>
          <p:blipFill>
            <a:blip r:embed="rId3" cstate="print"/>
            <a:srcRect l="26367" r="13575" b="8203"/>
            <a:stretch>
              <a:fillRect/>
            </a:stretch>
          </p:blipFill>
          <p:spPr bwMode="auto">
            <a:xfrm>
              <a:off x="4343399" y="381000"/>
              <a:ext cx="4187757" cy="4800600"/>
            </a:xfrm>
            <a:prstGeom prst="rect">
              <a:avLst/>
            </a:prstGeom>
            <a:noFill/>
          </p:spPr>
        </p:pic>
        <p:pic>
          <p:nvPicPr>
            <p:cNvPr id="2050" name="Picture 2" descr="C:\research\projects\HomeSensing\Water\Pictures\2009_04_14 - Tim and Conor Uncle Deployment\IMG_5007 (1024x768).jpg"/>
            <p:cNvPicPr>
              <a:picLocks noChangeAspect="1" noChangeArrowheads="1"/>
            </p:cNvPicPr>
            <p:nvPr/>
          </p:nvPicPr>
          <p:blipFill>
            <a:blip r:embed="rId4" cstate="print"/>
            <a:srcRect/>
            <a:stretch>
              <a:fillRect/>
            </a:stretch>
          </p:blipFill>
          <p:spPr bwMode="auto">
            <a:xfrm>
              <a:off x="914400" y="381000"/>
              <a:ext cx="3352800" cy="2514600"/>
            </a:xfrm>
            <a:prstGeom prst="rect">
              <a:avLst/>
            </a:prstGeom>
            <a:noFill/>
          </p:spPr>
        </p:pic>
        <p:pic>
          <p:nvPicPr>
            <p:cNvPr id="2052" name="Picture 4" descr="C:\research\projects\HomeSensing\Water\Pictures\2009_03_28 - Pressure Sensor\IMG_9090 (768x1024).jpg"/>
            <p:cNvPicPr>
              <a:picLocks noChangeAspect="1" noChangeArrowheads="1"/>
            </p:cNvPicPr>
            <p:nvPr/>
          </p:nvPicPr>
          <p:blipFill>
            <a:blip r:embed="rId5" cstate="print"/>
            <a:srcRect l="18750" t="1465" r="7031" b="15039"/>
            <a:stretch>
              <a:fillRect/>
            </a:stretch>
          </p:blipFill>
          <p:spPr bwMode="auto">
            <a:xfrm rot="16200000">
              <a:off x="1472184" y="2392680"/>
              <a:ext cx="2231136" cy="3346704"/>
            </a:xfrm>
            <a:prstGeom prst="rect">
              <a:avLst/>
            </a:prstGeom>
            <a:noFill/>
          </p:spPr>
        </p:pic>
      </p:grpSp>
      <p:grpSp>
        <p:nvGrpSpPr>
          <p:cNvPr id="3" name="Group 7"/>
          <p:cNvGrpSpPr/>
          <p:nvPr/>
        </p:nvGrpSpPr>
        <p:grpSpPr>
          <a:xfrm>
            <a:off x="1524000" y="1219200"/>
            <a:ext cx="6203950" cy="1181100"/>
            <a:chOff x="1492250" y="1676400"/>
            <a:chExt cx="6203950" cy="1181100"/>
          </a:xfrm>
        </p:grpSpPr>
        <p:sp>
          <p:nvSpPr>
            <p:cNvPr id="9" name="Rectangle 8"/>
            <p:cNvSpPr/>
            <p:nvPr/>
          </p:nvSpPr>
          <p:spPr>
            <a:xfrm>
              <a:off x="3505200" y="1676400"/>
              <a:ext cx="4191000" cy="1181100"/>
            </a:xfrm>
            <a:prstGeom prst="rect">
              <a:avLst/>
            </a:prstGeom>
            <a:solidFill>
              <a:schemeClr val="accent1">
                <a:alpha val="27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Rectangle 9"/>
            <p:cNvSpPr/>
            <p:nvPr/>
          </p:nvSpPr>
          <p:spPr>
            <a:xfrm>
              <a:off x="3048000" y="2222500"/>
              <a:ext cx="914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Rectangle 10"/>
            <p:cNvSpPr/>
            <p:nvPr/>
          </p:nvSpPr>
          <p:spPr>
            <a:xfrm>
              <a:off x="4836668" y="2222500"/>
              <a:ext cx="18288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Rectangle 11"/>
            <p:cNvSpPr/>
            <p:nvPr/>
          </p:nvSpPr>
          <p:spPr>
            <a:xfrm>
              <a:off x="6208268" y="2222500"/>
              <a:ext cx="18288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nvGrpSpPr>
            <p:cNvPr id="4" name="Group 16"/>
            <p:cNvGrpSpPr/>
            <p:nvPr/>
          </p:nvGrpSpPr>
          <p:grpSpPr>
            <a:xfrm>
              <a:off x="1492249" y="1911350"/>
              <a:ext cx="1567541" cy="685800"/>
              <a:chOff x="1828800" y="1981200"/>
              <a:chExt cx="1219200" cy="533400"/>
            </a:xfrm>
          </p:grpSpPr>
          <p:sp>
            <p:nvSpPr>
              <p:cNvPr id="18" name="Rectangle 17"/>
              <p:cNvSpPr/>
              <p:nvPr/>
            </p:nvSpPr>
            <p:spPr>
              <a:xfrm>
                <a:off x="1828800" y="1981200"/>
                <a:ext cx="228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Rectangle 18"/>
              <p:cNvSpPr/>
              <p:nvPr/>
            </p:nvSpPr>
            <p:spPr>
              <a:xfrm>
                <a:off x="2057400" y="2057400"/>
                <a:ext cx="685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Pressure Sensor</a:t>
                </a:r>
                <a:endParaRPr lang="en-US" sz="1200" dirty="0">
                  <a:latin typeface="Arial" pitchFamily="34" charset="0"/>
                  <a:cs typeface="Arial" pitchFamily="34" charset="0"/>
                </a:endParaRPr>
              </a:p>
            </p:txBody>
          </p:sp>
          <p:sp>
            <p:nvSpPr>
              <p:cNvPr id="20" name="Trapezoid 19"/>
              <p:cNvSpPr/>
              <p:nvPr/>
            </p:nvSpPr>
            <p:spPr>
              <a:xfrm rot="5400000">
                <a:off x="2781300" y="2095500"/>
                <a:ext cx="228600" cy="3048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sp>
          <p:nvSpPr>
            <p:cNvPr id="14" name="Rectangle 13"/>
            <p:cNvSpPr/>
            <p:nvPr/>
          </p:nvSpPr>
          <p:spPr>
            <a:xfrm>
              <a:off x="3647948" y="1905000"/>
              <a:ext cx="1216152"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16-bit ADC</a:t>
              </a:r>
              <a:endParaRPr lang="en-US" sz="1200" dirty="0">
                <a:latin typeface="Arial" pitchFamily="34" charset="0"/>
                <a:cs typeface="Arial" pitchFamily="34" charset="0"/>
              </a:endParaRPr>
            </a:p>
          </p:txBody>
        </p:sp>
        <p:sp>
          <p:nvSpPr>
            <p:cNvPr id="15" name="Rectangle 14"/>
            <p:cNvSpPr/>
            <p:nvPr/>
          </p:nvSpPr>
          <p:spPr>
            <a:xfrm>
              <a:off x="5006848" y="1905000"/>
              <a:ext cx="1219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20 MHz</a:t>
              </a:r>
              <a:br>
                <a:rPr lang="en-US" sz="1200" dirty="0" smtClean="0">
                  <a:latin typeface="Arial" pitchFamily="34" charset="0"/>
                  <a:cs typeface="Arial" pitchFamily="34" charset="0"/>
                </a:rPr>
              </a:br>
              <a:r>
                <a:rPr lang="en-US" sz="1200" dirty="0" smtClean="0">
                  <a:latin typeface="Arial" pitchFamily="34" charset="0"/>
                  <a:cs typeface="Arial" pitchFamily="34" charset="0"/>
                </a:rPr>
                <a:t>Microcontroller</a:t>
              </a:r>
              <a:endParaRPr lang="en-US" sz="1200" dirty="0">
                <a:latin typeface="Arial" pitchFamily="34" charset="0"/>
                <a:cs typeface="Arial" pitchFamily="34" charset="0"/>
              </a:endParaRPr>
            </a:p>
          </p:txBody>
        </p:sp>
        <p:sp>
          <p:nvSpPr>
            <p:cNvPr id="16" name="Rectangle 15"/>
            <p:cNvSpPr/>
            <p:nvPr/>
          </p:nvSpPr>
          <p:spPr>
            <a:xfrm>
              <a:off x="6327648" y="1905000"/>
              <a:ext cx="1216152"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Class 1 Bluetooth Radio</a:t>
              </a:r>
              <a:endParaRPr lang="en-US" sz="1200" dirty="0">
                <a:latin typeface="Arial" pitchFamily="34" charset="0"/>
                <a:cs typeface="Arial" pitchFamily="34" charset="0"/>
              </a:endParaRPr>
            </a:p>
          </p:txBody>
        </p:sp>
        <p:sp>
          <p:nvSpPr>
            <p:cNvPr id="17" name="TextBox 16"/>
            <p:cNvSpPr txBox="1"/>
            <p:nvPr/>
          </p:nvSpPr>
          <p:spPr>
            <a:xfrm>
              <a:off x="4622800" y="2578100"/>
              <a:ext cx="1981200" cy="276999"/>
            </a:xfrm>
            <a:prstGeom prst="rect">
              <a:avLst/>
            </a:prstGeom>
            <a:noFill/>
          </p:spPr>
          <p:txBody>
            <a:bodyPr wrap="square" rtlCol="0">
              <a:spAutoFit/>
            </a:bodyPr>
            <a:lstStyle/>
            <a:p>
              <a:pPr algn="ctr"/>
              <a:r>
                <a:rPr lang="en-US" sz="1200" dirty="0" smtClean="0">
                  <a:solidFill>
                    <a:schemeClr val="tx1">
                      <a:lumMod val="65000"/>
                      <a:lumOff val="35000"/>
                    </a:schemeClr>
                  </a:solidFill>
                  <a:latin typeface="Arial" pitchFamily="34" charset="0"/>
                  <a:cs typeface="Arial" pitchFamily="34" charset="0"/>
                </a:rPr>
                <a:t>3D-Printed Enclosure</a:t>
              </a:r>
              <a:endParaRPr lang="en-US" sz="1200" dirty="0">
                <a:solidFill>
                  <a:schemeClr val="tx1">
                    <a:lumMod val="65000"/>
                    <a:lumOff val="35000"/>
                  </a:schemeClr>
                </a:solidFill>
                <a:latin typeface="Arial" pitchFamily="34" charset="0"/>
                <a:cs typeface="Arial" pitchFamily="34" charset="0"/>
              </a:endParaRPr>
            </a:p>
          </p:txBody>
        </p:sp>
      </p:grpSp>
      <p:sp>
        <p:nvSpPr>
          <p:cNvPr id="22" name="Title 12"/>
          <p:cNvSpPr>
            <a:spLocks noGrp="1"/>
          </p:cNvSpPr>
          <p:nvPr>
            <p:ph type="title"/>
          </p:nvPr>
        </p:nvSpPr>
        <p:spPr>
          <a:xfrm>
            <a:off x="304800" y="198438"/>
            <a:ext cx="8229600" cy="792162"/>
          </a:xfrm>
        </p:spPr>
        <p:txBody>
          <a:bodyPr/>
          <a:lstStyle/>
          <a:p>
            <a:pPr algn="l"/>
            <a:r>
              <a:rPr lang="en-US" dirty="0" smtClean="0">
                <a:solidFill>
                  <a:schemeClr val="tx1">
                    <a:lumMod val="50000"/>
                    <a:lumOff val="50000"/>
                  </a:schemeClr>
                </a:solidFill>
                <a:latin typeface="Franklin Gothic Heavy"/>
              </a:rPr>
              <a:t>the</a:t>
            </a:r>
            <a:r>
              <a:rPr lang="en-US" dirty="0" smtClean="0">
                <a:solidFill>
                  <a:schemeClr val="accent1">
                    <a:lumMod val="60000"/>
                    <a:lumOff val="40000"/>
                  </a:schemeClr>
                </a:solidFill>
                <a:latin typeface="Franklin Gothic Heavy"/>
              </a:rPr>
              <a:t> </a:t>
            </a:r>
            <a:r>
              <a:rPr lang="en-US" dirty="0" err="1" smtClean="0">
                <a:solidFill>
                  <a:schemeClr val="accent1">
                    <a:lumMod val="60000"/>
                    <a:lumOff val="40000"/>
                  </a:schemeClr>
                </a:solidFill>
                <a:latin typeface="Franklin Gothic Heavy"/>
              </a:rPr>
              <a:t>hydro</a:t>
            </a:r>
            <a:r>
              <a:rPr lang="en-US" dirty="0" err="1" smtClean="0">
                <a:solidFill>
                  <a:schemeClr val="tx1">
                    <a:lumMod val="50000"/>
                    <a:lumOff val="50000"/>
                  </a:schemeClr>
                </a:solidFill>
                <a:latin typeface="Franklin Gothic Heavy"/>
              </a:rPr>
              <a:t>sensor</a:t>
            </a:r>
            <a:r>
              <a:rPr lang="en-US" dirty="0" smtClean="0">
                <a:solidFill>
                  <a:schemeClr val="tx1">
                    <a:lumMod val="50000"/>
                    <a:lumOff val="50000"/>
                  </a:schemeClr>
                </a:solidFill>
                <a:latin typeface="Franklin Gothic Heavy"/>
              </a:rPr>
              <a:t> prototype</a:t>
            </a:r>
            <a:endParaRPr lang="en-US" dirty="0">
              <a:solidFill>
                <a:schemeClr val="tx1">
                  <a:lumMod val="50000"/>
                  <a:lumOff val="50000"/>
                </a:schemeClr>
              </a:solidFill>
              <a:latin typeface="Franklin Gothic Heavy"/>
            </a:endParaRPr>
          </a:p>
        </p:txBody>
      </p:sp>
      <p:sp>
        <p:nvSpPr>
          <p:cNvPr id="21" name="Oval 20"/>
          <p:cNvSpPr/>
          <p:nvPr/>
        </p:nvSpPr>
        <p:spPr>
          <a:xfrm>
            <a:off x="1143000" y="1066800"/>
            <a:ext cx="2125980" cy="13716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514600" y="3333750"/>
            <a:ext cx="1344275" cy="131445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9827664">
            <a:off x="1582431" y="4844231"/>
            <a:ext cx="1066800" cy="16002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9897573">
            <a:off x="5149549" y="3849127"/>
            <a:ext cx="1344275" cy="212909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352800" y="990600"/>
            <a:ext cx="4648200" cy="16002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524000" y="3048000"/>
            <a:ext cx="1143000" cy="11430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14600" y="4572000"/>
            <a:ext cx="1828800" cy="18288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286708">
            <a:off x="4648200" y="2871944"/>
            <a:ext cx="1524000" cy="9906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12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4" grpId="0" animBg="1"/>
      <p:bldP spid="24" grpId="1" animBg="1"/>
      <p:bldP spid="25" grpId="0" animBg="1"/>
      <p:bldP spid="25" grpId="1" animBg="1"/>
      <p:bldP spid="26" grpId="0" animBg="1"/>
      <p:bldP spid="27" grpId="0" animBg="1"/>
      <p:bldP spid="28" grpId="0" animBg="1"/>
      <p:bldP spid="2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175725322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6106"/>
          <a:stretch>
            <a:fillRect/>
          </a:stretch>
        </p:blipFill>
        <p:spPr bwMode="auto">
          <a:xfrm>
            <a:off x="352925" y="1042737"/>
            <a:ext cx="8329708" cy="5281863"/>
          </a:xfrm>
          <a:prstGeom prst="rect">
            <a:avLst/>
          </a:prstGeom>
          <a:noFill/>
          <a:ln w="9525">
            <a:noFill/>
            <a:miter lim="800000"/>
            <a:headEnd/>
            <a:tailEnd/>
          </a:ln>
        </p:spPr>
      </p:pic>
      <p:sp>
        <p:nvSpPr>
          <p:cNvPr id="10" name="Title 12"/>
          <p:cNvSpPr txBox="1">
            <a:spLocks/>
          </p:cNvSpPr>
          <p:nvPr/>
        </p:nvSpPr>
        <p:spPr>
          <a:xfrm>
            <a:off x="304800" y="198438"/>
            <a:ext cx="8229600" cy="792162"/>
          </a:xfrm>
          <a:prstGeom prst="rect">
            <a:avLst/>
          </a:prstGeom>
        </p:spPr>
        <p:txBody>
          <a:bodyPr vert="horz" lIns="91440" tIns="45720" rIns="91440" bIns="45720" rtlCol="0" anchor="ctr">
            <a:noAutofit/>
          </a:bodyPr>
          <a:lstStyle/>
          <a:p>
            <a:pPr lvl="0">
              <a:spcBef>
                <a:spcPct val="0"/>
              </a:spcBef>
            </a:pPr>
            <a:r>
              <a:rPr lang="en-US" sz="4400" dirty="0" smtClean="0">
                <a:solidFill>
                  <a:schemeClr val="tx1">
                    <a:lumMod val="50000"/>
                    <a:lumOff val="50000"/>
                  </a:schemeClr>
                </a:solidFill>
                <a:latin typeface="Franklin Gothic Heavy"/>
              </a:rPr>
              <a:t>raw </a:t>
            </a:r>
            <a:r>
              <a:rPr lang="en-US" sz="4400" dirty="0" smtClean="0">
                <a:solidFill>
                  <a:schemeClr val="tx1">
                    <a:lumMod val="50000"/>
                    <a:lumOff val="50000"/>
                  </a:schemeClr>
                </a:solidFill>
                <a:latin typeface="Franklin Gothic Heavy"/>
                <a:ea typeface="+mj-ea"/>
                <a:cs typeface="+mj-cs"/>
              </a:rPr>
              <a:t>b</a:t>
            </a:r>
            <a:r>
              <a:rPr kumimoji="0" lang="en-US" sz="4400" b="0" i="0" u="none" strike="noStrike" kern="1200" cap="none" spc="0" normalizeH="0" baseline="0" noProof="0" dirty="0" err="1" smtClean="0">
                <a:ln>
                  <a:noFill/>
                </a:ln>
                <a:solidFill>
                  <a:schemeClr val="tx1">
                    <a:lumMod val="50000"/>
                    <a:lumOff val="50000"/>
                  </a:schemeClr>
                </a:solidFill>
                <a:effectLst/>
                <a:uLnTx/>
                <a:uFillTx/>
                <a:latin typeface="Franklin Gothic Heavy"/>
                <a:ea typeface="+mj-ea"/>
                <a:cs typeface="+mj-cs"/>
              </a:rPr>
              <a:t>athroom</a:t>
            </a:r>
            <a:r>
              <a:rPr kumimoji="0" lang="en-US" sz="4400" b="0" i="0" u="none" strike="noStrike" kern="1200" cap="none" spc="0" normalizeH="0" baseline="0" noProof="0" dirty="0" smtClean="0">
                <a:ln>
                  <a:noFill/>
                </a:ln>
                <a:solidFill>
                  <a:schemeClr val="tx1">
                    <a:lumMod val="50000"/>
                    <a:lumOff val="50000"/>
                  </a:schemeClr>
                </a:solidFill>
                <a:effectLst/>
                <a:uLnTx/>
                <a:uFillTx/>
                <a:latin typeface="Franklin Gothic Heavy"/>
                <a:ea typeface="+mj-ea"/>
                <a:cs typeface="+mj-cs"/>
              </a:rPr>
              <a:t> sink</a:t>
            </a:r>
            <a:r>
              <a:rPr kumimoji="0" lang="en-US" sz="4400" b="0" i="0" u="none" strike="noStrike" kern="1200" cap="none" spc="0" normalizeH="0" noProof="0" dirty="0" smtClean="0">
                <a:ln>
                  <a:noFill/>
                </a:ln>
                <a:solidFill>
                  <a:schemeClr val="tx1">
                    <a:lumMod val="50000"/>
                    <a:lumOff val="50000"/>
                  </a:schemeClr>
                </a:solidFill>
                <a:effectLst/>
                <a:uLnTx/>
                <a:uFillTx/>
                <a:latin typeface="Franklin Gothic Heavy"/>
                <a:ea typeface="+mj-ea"/>
                <a:cs typeface="+mj-cs"/>
              </a:rPr>
              <a:t> </a:t>
            </a:r>
            <a:r>
              <a:rPr lang="en-US" sz="4400" dirty="0" smtClean="0">
                <a:solidFill>
                  <a:schemeClr val="tx1">
                    <a:lumMod val="50000"/>
                    <a:lumOff val="50000"/>
                  </a:schemeClr>
                </a:solidFill>
                <a:latin typeface="Franklin Gothic Heavy"/>
                <a:ea typeface="+mj-ea"/>
                <a:cs typeface="+mj-cs"/>
              </a:rPr>
              <a:t>signal</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sp>
        <p:nvSpPr>
          <p:cNvPr id="21" name="TextBox 20"/>
          <p:cNvSpPr txBox="1"/>
          <p:nvPr/>
        </p:nvSpPr>
        <p:spPr>
          <a:xfrm>
            <a:off x="3104864" y="3096904"/>
            <a:ext cx="2272140" cy="830997"/>
          </a:xfrm>
          <a:prstGeom prst="rect">
            <a:avLst/>
          </a:prstGeom>
          <a:noFill/>
        </p:spPr>
        <p:txBody>
          <a:bodyPr wrap="square" rtlCol="0">
            <a:spAutoFit/>
          </a:bodyPr>
          <a:lstStyle/>
          <a:p>
            <a:r>
              <a:rPr lang="en-US" sz="2400" dirty="0" smtClean="0"/>
              <a:t>stabilized </a:t>
            </a:r>
          </a:p>
          <a:p>
            <a:r>
              <a:rPr lang="en-US" sz="2400" dirty="0" smtClean="0"/>
              <a:t>pressure drop</a:t>
            </a:r>
            <a:endParaRPr lang="en-US" sz="2400" dirty="0"/>
          </a:p>
        </p:txBody>
      </p:sp>
      <p:grpSp>
        <p:nvGrpSpPr>
          <p:cNvPr id="2" name="Group 29"/>
          <p:cNvGrpSpPr/>
          <p:nvPr/>
        </p:nvGrpSpPr>
        <p:grpSpPr>
          <a:xfrm>
            <a:off x="1905000" y="1233237"/>
            <a:ext cx="838200" cy="4599432"/>
            <a:chOff x="1905000" y="1233237"/>
            <a:chExt cx="838200" cy="4599432"/>
          </a:xfrm>
        </p:grpSpPr>
        <p:sp>
          <p:nvSpPr>
            <p:cNvPr id="11" name="Rectangle 10"/>
            <p:cNvSpPr/>
            <p:nvPr/>
          </p:nvSpPr>
          <p:spPr>
            <a:xfrm>
              <a:off x="1905000" y="1233237"/>
              <a:ext cx="838200" cy="459943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05000" y="1524000"/>
              <a:ext cx="838200" cy="830997"/>
            </a:xfrm>
            <a:prstGeom prst="rect">
              <a:avLst/>
            </a:prstGeom>
            <a:noFill/>
          </p:spPr>
          <p:txBody>
            <a:bodyPr wrap="square" rtlCol="0">
              <a:spAutoFit/>
            </a:bodyPr>
            <a:lstStyle/>
            <a:p>
              <a:pPr algn="ctr"/>
              <a:r>
                <a:rPr lang="en-US" sz="2400" dirty="0" smtClean="0"/>
                <a:t>open</a:t>
              </a:r>
            </a:p>
            <a:p>
              <a:pPr algn="ctr"/>
              <a:r>
                <a:rPr lang="en-US" sz="2400" dirty="0" smtClean="0"/>
                <a:t>valve</a:t>
              </a:r>
              <a:endParaRPr lang="en-US" sz="2400" dirty="0"/>
            </a:p>
          </p:txBody>
        </p:sp>
      </p:grpSp>
      <p:grpSp>
        <p:nvGrpSpPr>
          <p:cNvPr id="3" name="Group 30"/>
          <p:cNvGrpSpPr/>
          <p:nvPr/>
        </p:nvGrpSpPr>
        <p:grpSpPr>
          <a:xfrm>
            <a:off x="5791200" y="1233237"/>
            <a:ext cx="2209800" cy="4599432"/>
            <a:chOff x="5791200" y="1233237"/>
            <a:chExt cx="2209800" cy="4599432"/>
          </a:xfrm>
        </p:grpSpPr>
        <p:sp>
          <p:nvSpPr>
            <p:cNvPr id="13" name="Rectangle 12"/>
            <p:cNvSpPr/>
            <p:nvPr/>
          </p:nvSpPr>
          <p:spPr>
            <a:xfrm>
              <a:off x="5791200" y="1233237"/>
              <a:ext cx="2209800" cy="459943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791200" y="1524000"/>
              <a:ext cx="2133600" cy="830997"/>
            </a:xfrm>
            <a:prstGeom prst="rect">
              <a:avLst/>
            </a:prstGeom>
            <a:noFill/>
          </p:spPr>
          <p:txBody>
            <a:bodyPr wrap="square" rtlCol="0">
              <a:spAutoFit/>
            </a:bodyPr>
            <a:lstStyle/>
            <a:p>
              <a:pPr algn="ctr"/>
              <a:r>
                <a:rPr lang="en-US" sz="2400" dirty="0" smtClean="0"/>
                <a:t>close</a:t>
              </a:r>
            </a:p>
            <a:p>
              <a:pPr algn="ctr"/>
              <a:r>
                <a:rPr lang="en-US" sz="2400" dirty="0" smtClean="0"/>
                <a:t>valve</a:t>
              </a:r>
              <a:endParaRPr lang="en-US" sz="2400" dirty="0"/>
            </a:p>
          </p:txBody>
        </p:sp>
      </p:grpSp>
      <p:cxnSp>
        <p:nvCxnSpPr>
          <p:cNvPr id="25" name="Straight Connector 24"/>
          <p:cNvCxnSpPr/>
          <p:nvPr/>
        </p:nvCxnSpPr>
        <p:spPr>
          <a:xfrm>
            <a:off x="1219200" y="3481137"/>
            <a:ext cx="1905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2885791" y="3743609"/>
            <a:ext cx="420624" cy="794"/>
          </a:xfrm>
          <a:prstGeom prst="straightConnector1">
            <a:avLst/>
          </a:prstGeom>
          <a:ln>
            <a:solidFill>
              <a:schemeClr val="tx1"/>
            </a:solidFill>
            <a:headEnd type="arrow"/>
            <a:tailEnd type="arrow"/>
          </a:ln>
          <a:effectLst/>
        </p:spPr>
        <p:style>
          <a:lnRef idx="2">
            <a:schemeClr val="accent2"/>
          </a:lnRef>
          <a:fillRef idx="0">
            <a:schemeClr val="accent2"/>
          </a:fillRef>
          <a:effectRef idx="1">
            <a:schemeClr val="accent2"/>
          </a:effectRef>
          <a:fontRef idx="minor">
            <a:schemeClr val="tx1"/>
          </a:fontRef>
        </p:style>
      </p:cxnSp>
      <p:sp>
        <p:nvSpPr>
          <p:cNvPr id="32" name="TextBox 31"/>
          <p:cNvSpPr txBox="1"/>
          <p:nvPr/>
        </p:nvSpPr>
        <p:spPr>
          <a:xfrm>
            <a:off x="3886200" y="6324600"/>
            <a:ext cx="1905000" cy="369332"/>
          </a:xfrm>
          <a:prstGeom prst="rect">
            <a:avLst/>
          </a:prstGeom>
          <a:noFill/>
        </p:spPr>
        <p:txBody>
          <a:bodyPr wrap="square" rtlCol="0">
            <a:spAutoFit/>
          </a:bodyPr>
          <a:lstStyle/>
          <a:p>
            <a:pPr algn="ctr"/>
            <a:r>
              <a:rPr lang="en-US" b="1" dirty="0" smtClean="0"/>
              <a:t>time (t)</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1027" name="Picture 3" descr="C:\research\talks\UbiComp2009-HydroSense\WaterTower.png"/>
          <p:cNvPicPr>
            <a:picLocks noChangeAspect="1" noChangeArrowheads="1"/>
          </p:cNvPicPr>
          <p:nvPr/>
        </p:nvPicPr>
        <p:blipFill>
          <a:blip r:embed="rId3" cstate="print"/>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solidFill>
                  <a:prstClr val="black"/>
                </a:solidFill>
              </a:rPr>
              <a:t>water tower</a:t>
            </a:r>
            <a:endParaRPr lang="en-US" sz="1400" dirty="0">
              <a:solidFill>
                <a:prstClr val="black"/>
              </a:solidFill>
            </a:endParaRPr>
          </a:p>
        </p:txBody>
      </p:sp>
      <p:grpSp>
        <p:nvGrpSpPr>
          <p:cNvPr id="24" name="Group 23"/>
          <p:cNvGrpSpPr/>
          <p:nvPr/>
        </p:nvGrpSpPr>
        <p:grpSpPr>
          <a:xfrm>
            <a:off x="1066800" y="-1769"/>
            <a:ext cx="8001000" cy="6554969"/>
            <a:chOff x="1066800" y="-1769"/>
            <a:chExt cx="8001000" cy="6554969"/>
          </a:xfrm>
        </p:grpSpPr>
        <p:sp>
          <p:nvSpPr>
            <p:cNvPr id="19" name="Rectangle 18"/>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p:nvPr>
        </p:nvSpPr>
        <p:spPr>
          <a:xfrm>
            <a:off x="1066800" y="731838"/>
            <a:ext cx="8077200" cy="792162"/>
          </a:xfrm>
        </p:spPr>
        <p:txBody>
          <a:bodyPr>
            <a:normAutofit/>
          </a:bodyPr>
          <a:lstStyle/>
          <a:p>
            <a:r>
              <a:rPr lang="en-US" sz="4000" dirty="0" smtClean="0">
                <a:solidFill>
                  <a:schemeClr val="tx1">
                    <a:lumMod val="50000"/>
                    <a:lumOff val="50000"/>
                  </a:schemeClr>
                </a:solidFill>
                <a:latin typeface="Franklin Gothic Heavy"/>
              </a:rPr>
              <a:t>brief plumbing primer</a:t>
            </a:r>
            <a:endParaRPr lang="en-US" sz="4000" dirty="0">
              <a:solidFill>
                <a:schemeClr val="tx1">
                  <a:lumMod val="50000"/>
                  <a:lumOff val="50000"/>
                </a:schemeClr>
              </a:solidFill>
              <a:latin typeface="Franklin Gothic Heavy"/>
            </a:endParaRPr>
          </a:p>
        </p:txBody>
      </p:sp>
    </p:spTree>
    <p:extLst>
      <p:ext uri="{BB962C8B-B14F-4D97-AF65-F5344CB8AC3E}">
        <p14:creationId xmlns:p14="http://schemas.microsoft.com/office/powerpoint/2010/main" val="106079264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 name="Rectangle 18"/>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7" name="Picture 3" descr="C:\research\talks\UbiComp2009-HydroSense\WaterTower.png"/>
          <p:cNvPicPr>
            <a:picLocks noChangeAspect="1" noChangeArrowheads="1"/>
          </p:cNvPicPr>
          <p:nvPr/>
        </p:nvPicPr>
        <p:blipFill>
          <a:blip r:embed="rId3" cstate="print"/>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solidFill>
                  <a:prstClr val="black"/>
                </a:solidFill>
              </a:rPr>
              <a:t>water tower</a:t>
            </a:r>
            <a:endParaRPr lang="en-US" sz="1400" dirty="0">
              <a:solidFill>
                <a:prstClr val="black"/>
              </a:solidFill>
            </a:endParaRPr>
          </a:p>
        </p:txBody>
      </p: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8" name="Straight Arrow Connector 6"/>
          <p:cNvCxnSpPr/>
          <p:nvPr/>
        </p:nvCxnSpPr>
        <p:spPr>
          <a:xfrm>
            <a:off x="381000" y="4724400"/>
            <a:ext cx="699282" cy="1822"/>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59" name="TextBox 7"/>
          <p:cNvSpPr txBox="1"/>
          <p:nvPr/>
        </p:nvSpPr>
        <p:spPr>
          <a:xfrm>
            <a:off x="54934" y="3918099"/>
            <a:ext cx="1219200" cy="738664"/>
          </a:xfrm>
          <a:prstGeom prst="rect">
            <a:avLst/>
          </a:prstGeom>
          <a:noFill/>
        </p:spPr>
        <p:txBody>
          <a:bodyPr wrap="square" rtlCol="0">
            <a:spAutoFit/>
          </a:bodyPr>
          <a:lstStyle/>
          <a:p>
            <a:pPr algn="ctr"/>
            <a:r>
              <a:rPr lang="en-US" sz="1400" dirty="0">
                <a:solidFill>
                  <a:prstClr val="black"/>
                </a:solidFill>
              </a:rPr>
              <a:t>i</a:t>
            </a:r>
            <a:r>
              <a:rPr lang="en-US" sz="1400" dirty="0" smtClean="0">
                <a:solidFill>
                  <a:prstClr val="black"/>
                </a:solidFill>
              </a:rPr>
              <a:t>ncoming cold water from supply line</a:t>
            </a:r>
            <a:endParaRPr lang="en-US" sz="1400" dirty="0">
              <a:solidFill>
                <a:prstClr val="black"/>
              </a:solidFill>
            </a:endParaRPr>
          </a:p>
        </p:txBody>
      </p:sp>
      <p:cxnSp>
        <p:nvCxnSpPr>
          <p:cNvPr id="20" name="Straight Connector 19"/>
          <p:cNvCxnSpPr/>
          <p:nvPr/>
        </p:nvCxnSpPr>
        <p:spPr>
          <a:xfrm>
            <a:off x="-838200" y="4876800"/>
            <a:ext cx="335280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2486697" y="1752600"/>
            <a:ext cx="6352503" cy="5029200"/>
            <a:chOff x="2486697" y="1752600"/>
            <a:chExt cx="6352503" cy="5029200"/>
          </a:xfrm>
        </p:grpSpPr>
        <p:pic>
          <p:nvPicPr>
            <p:cNvPr id="162" name="Picture 4" descr="C:\research\talks\UbiComp2009-HydroSense\AnalogPressureGauge_Overlay.png"/>
            <p:cNvPicPr>
              <a:picLocks noChangeAspect="1" noChangeArrowheads="1"/>
            </p:cNvPicPr>
            <p:nvPr/>
          </p:nvPicPr>
          <p:blipFill>
            <a:blip r:embed="rId4" cstate="print"/>
            <a:srcRect l="6018" r="6018"/>
            <a:stretch>
              <a:fillRect/>
            </a:stretch>
          </p:blipFill>
          <p:spPr bwMode="auto">
            <a:xfrm>
              <a:off x="2486697" y="1752600"/>
              <a:ext cx="5161218" cy="4410666"/>
            </a:xfrm>
            <a:prstGeom prst="rect">
              <a:avLst/>
            </a:prstGeom>
            <a:noFill/>
          </p:spPr>
        </p:pic>
        <p:cxnSp>
          <p:nvCxnSpPr>
            <p:cNvPr id="13" name="Straight Arrow Connector 12"/>
            <p:cNvCxnSpPr/>
            <p:nvPr/>
          </p:nvCxnSpPr>
          <p:spPr>
            <a:xfrm>
              <a:off x="5077352" y="4022782"/>
              <a:ext cx="2861096" cy="854018"/>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924800" y="4759656"/>
              <a:ext cx="914400" cy="461665"/>
            </a:xfrm>
            <a:prstGeom prst="rect">
              <a:avLst/>
            </a:prstGeom>
            <a:noFill/>
          </p:spPr>
          <p:txBody>
            <a:bodyPr wrap="square" rtlCol="0">
              <a:spAutoFit/>
            </a:bodyPr>
            <a:lstStyle/>
            <a:p>
              <a:r>
                <a:rPr lang="en-US" sz="2400" dirty="0" smtClean="0">
                  <a:solidFill>
                    <a:srgbClr val="FF0000"/>
                  </a:solidFill>
                </a:rPr>
                <a:t>40 psi</a:t>
              </a:r>
              <a:endParaRPr lang="en-US" sz="2400" dirty="0">
                <a:solidFill>
                  <a:srgbClr val="FF0000"/>
                </a:solidFill>
              </a:endParaRPr>
            </a:p>
          </p:txBody>
        </p:sp>
        <p:sp>
          <p:nvSpPr>
            <p:cNvPr id="17" name="TextBox 16"/>
            <p:cNvSpPr txBox="1"/>
            <p:nvPr/>
          </p:nvSpPr>
          <p:spPr>
            <a:xfrm>
              <a:off x="4267200" y="6320135"/>
              <a:ext cx="1066800" cy="461665"/>
            </a:xfrm>
            <a:prstGeom prst="rect">
              <a:avLst/>
            </a:prstGeom>
            <a:solidFill>
              <a:schemeClr val="lt1"/>
            </a:solidFill>
          </p:spPr>
          <p:txBody>
            <a:bodyPr wrap="square" rtlCol="0">
              <a:spAutoFit/>
            </a:bodyPr>
            <a:lstStyle/>
            <a:p>
              <a:r>
                <a:rPr lang="en-US" sz="2400" dirty="0" smtClean="0">
                  <a:solidFill>
                    <a:srgbClr val="FF0000"/>
                  </a:solidFill>
                </a:rPr>
                <a:t>100 psi</a:t>
              </a:r>
              <a:endParaRPr lang="en-US" sz="2400" dirty="0">
                <a:solidFill>
                  <a:srgbClr val="FF0000"/>
                </a:solidFill>
              </a:endParaRPr>
            </a:p>
          </p:txBody>
        </p:sp>
        <p:cxnSp>
          <p:nvCxnSpPr>
            <p:cNvPr id="14" name="Straight Arrow Connector 13"/>
            <p:cNvCxnSpPr/>
            <p:nvPr/>
          </p:nvCxnSpPr>
          <p:spPr>
            <a:xfrm rot="5400000">
              <a:off x="3758252" y="5080948"/>
              <a:ext cx="2362200" cy="27750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3" name="Title 12"/>
          <p:cNvSpPr txBox="1">
            <a:spLocks/>
          </p:cNvSpPr>
          <p:nvPr/>
        </p:nvSpPr>
        <p:spPr>
          <a:xfrm>
            <a:off x="2590800" y="762000"/>
            <a:ext cx="4648200" cy="792162"/>
          </a:xfrm>
          <a:prstGeom prst="rect">
            <a:avLst/>
          </a:prstGeom>
        </p:spPr>
        <p:txBody>
          <a:bodyPr vert="horz" lIns="91440" tIns="45720" rIns="91440" bIns="45720" rtlCol="0" anchor="ctr">
            <a:normAutofit/>
          </a:bodyPr>
          <a:lstStyle/>
          <a:p>
            <a:pPr algn="ctr">
              <a:spcBef>
                <a:spcPct val="0"/>
              </a:spcBef>
              <a:defRPr/>
            </a:pPr>
            <a:r>
              <a:rPr lang="en-US" sz="4000" dirty="0" smtClean="0">
                <a:solidFill>
                  <a:prstClr val="black">
                    <a:lumMod val="50000"/>
                    <a:lumOff val="50000"/>
                  </a:prstClr>
                </a:solidFill>
                <a:latin typeface="Franklin Gothic Heavy"/>
              </a:rPr>
              <a:t>1 psi = 6.89 </a:t>
            </a:r>
            <a:r>
              <a:rPr lang="en-US" sz="4000" dirty="0" err="1" smtClean="0">
                <a:solidFill>
                  <a:prstClr val="black">
                    <a:lumMod val="50000"/>
                    <a:lumOff val="50000"/>
                  </a:prstClr>
                </a:solidFill>
                <a:latin typeface="Franklin Gothic Heavy"/>
              </a:rPr>
              <a:t>kpa</a:t>
            </a:r>
            <a:endParaRPr lang="en-US" sz="4000" dirty="0">
              <a:solidFill>
                <a:prstClr val="black">
                  <a:lumMod val="50000"/>
                  <a:lumOff val="50000"/>
                </a:prstClr>
              </a:solidFill>
              <a:latin typeface="Franklin Gothic Heavy"/>
            </a:endParaRPr>
          </a:p>
        </p:txBody>
      </p:sp>
      <p:sp>
        <p:nvSpPr>
          <p:cNvPr id="25" name="Title 12"/>
          <p:cNvSpPr>
            <a:spLocks noGrp="1"/>
          </p:cNvSpPr>
          <p:nvPr>
            <p:ph type="title"/>
          </p:nvPr>
        </p:nvSpPr>
        <p:spPr>
          <a:xfrm>
            <a:off x="1066800" y="731838"/>
            <a:ext cx="8077200" cy="792162"/>
          </a:xfrm>
        </p:spPr>
        <p:txBody>
          <a:bodyPr>
            <a:normAutofit/>
          </a:bodyPr>
          <a:lstStyle/>
          <a:p>
            <a:r>
              <a:rPr lang="en-US" sz="4000" dirty="0" smtClean="0">
                <a:solidFill>
                  <a:schemeClr val="tx1">
                    <a:lumMod val="50000"/>
                    <a:lumOff val="50000"/>
                  </a:schemeClr>
                </a:solidFill>
                <a:latin typeface="Franklin Gothic Heavy"/>
              </a:rPr>
              <a:t>brief plumbing primer</a:t>
            </a:r>
            <a:endParaRPr lang="en-US" sz="4000" dirty="0">
              <a:solidFill>
                <a:schemeClr val="tx1">
                  <a:lumMod val="50000"/>
                  <a:lumOff val="50000"/>
                </a:schemeClr>
              </a:solidFill>
              <a:latin typeface="Franklin Gothic Heavy"/>
            </a:endParaRPr>
          </a:p>
        </p:txBody>
      </p:sp>
    </p:spTree>
    <p:extLst>
      <p:ext uri="{BB962C8B-B14F-4D97-AF65-F5344CB8AC3E}">
        <p14:creationId xmlns:p14="http://schemas.microsoft.com/office/powerpoint/2010/main" val="208267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1027" name="Picture 3" descr="C:\research\talks\UbiComp2009-HydroSense\WaterTower.png"/>
          <p:cNvPicPr>
            <a:picLocks noChangeAspect="1" noChangeArrowheads="1"/>
          </p:cNvPicPr>
          <p:nvPr/>
        </p:nvPicPr>
        <p:blipFill>
          <a:blip r:embed="rId3" cstate="print"/>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solidFill>
                  <a:prstClr val="black"/>
                </a:solidFill>
              </a:rPr>
              <a:t>water tower</a:t>
            </a:r>
            <a:endParaRPr lang="en-US" sz="1400" dirty="0">
              <a:solidFill>
                <a:prstClr val="black"/>
              </a:solidFill>
            </a:endParaRPr>
          </a:p>
        </p:txBody>
      </p:sp>
      <p:sp>
        <p:nvSpPr>
          <p:cNvPr id="152" name="Rectangle 151"/>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p:nvCxnSpPr>
        <p:spPr>
          <a:xfrm rot="5400000" flipH="1" flipV="1">
            <a:off x="2903136" y="4119759"/>
            <a:ext cx="182880"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1" name="TextBox 7"/>
          <p:cNvSpPr txBox="1"/>
          <p:nvPr/>
        </p:nvSpPr>
        <p:spPr>
          <a:xfrm>
            <a:off x="54934" y="3918099"/>
            <a:ext cx="1219200" cy="738664"/>
          </a:xfrm>
          <a:prstGeom prst="rect">
            <a:avLst/>
          </a:prstGeom>
          <a:noFill/>
        </p:spPr>
        <p:txBody>
          <a:bodyPr wrap="square" rtlCol="0">
            <a:spAutoFit/>
          </a:bodyPr>
          <a:lstStyle/>
          <a:p>
            <a:pPr algn="ctr"/>
            <a:r>
              <a:rPr lang="en-US" sz="1400" dirty="0">
                <a:solidFill>
                  <a:prstClr val="black"/>
                </a:solidFill>
              </a:rPr>
              <a:t>i</a:t>
            </a:r>
            <a:r>
              <a:rPr lang="en-US" sz="1400" dirty="0" smtClean="0">
                <a:solidFill>
                  <a:prstClr val="black"/>
                </a:solidFill>
              </a:rPr>
              <a:t>ncoming cold water from supply line</a:t>
            </a:r>
            <a:endParaRPr lang="en-US" sz="1400" dirty="0">
              <a:solidFill>
                <a:prstClr val="black"/>
              </a:solidFill>
            </a:endParaRPr>
          </a:p>
        </p:txBody>
      </p:sp>
      <p:sp>
        <p:nvSpPr>
          <p:cNvPr id="8" name="Freeform 7"/>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0" name="Freeform 9"/>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2" name="Group 159"/>
          <p:cNvGrpSpPr/>
          <p:nvPr/>
        </p:nvGrpSpPr>
        <p:grpSpPr>
          <a:xfrm>
            <a:off x="4664030" y="3909043"/>
            <a:ext cx="524462" cy="2185253"/>
            <a:chOff x="2895601" y="3505203"/>
            <a:chExt cx="457200" cy="2055628"/>
          </a:xfrm>
        </p:grpSpPr>
        <p:sp>
          <p:nvSpPr>
            <p:cNvPr id="145" name="Freeform 144"/>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46" name="Freeform 145"/>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12" name="Freeform 11"/>
          <p:cNvSpPr/>
          <p:nvPr/>
        </p:nvSpPr>
        <p:spPr>
          <a:xfrm flipH="1">
            <a:off x="3833633" y="3908218"/>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4" name="Freeform 13"/>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5" name="Freeform 14"/>
          <p:cNvSpPr/>
          <p:nvPr/>
        </p:nvSpPr>
        <p:spPr>
          <a:xfrm rot="16200000">
            <a:off x="5753755"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cxnSp>
        <p:nvCxnSpPr>
          <p:cNvPr id="23" name="Straight Connector 22"/>
          <p:cNvCxnSpPr/>
          <p:nvPr/>
        </p:nvCxnSpPr>
        <p:spPr>
          <a:xfrm rot="5400000" flipH="1" flipV="1">
            <a:off x="6823973"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6434542"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 name="Group 166"/>
          <p:cNvGrpSpPr/>
          <p:nvPr/>
        </p:nvGrpSpPr>
        <p:grpSpPr>
          <a:xfrm>
            <a:off x="5975183" y="3909041"/>
            <a:ext cx="524462" cy="1770058"/>
            <a:chOff x="4038600" y="3505201"/>
            <a:chExt cx="457200" cy="1543050"/>
          </a:xfrm>
        </p:grpSpPr>
        <p:sp>
          <p:nvSpPr>
            <p:cNvPr id="103" name="Freeform 102"/>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04" name="Freeform 103"/>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29" name="Freeform 28"/>
          <p:cNvSpPr/>
          <p:nvPr/>
        </p:nvSpPr>
        <p:spPr>
          <a:xfrm>
            <a:off x="5953331" y="4597397"/>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30" name="Freeform 29"/>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32" name="Freeform 31"/>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34" name="TextBox 33"/>
          <p:cNvSpPr txBox="1"/>
          <p:nvPr/>
        </p:nvSpPr>
        <p:spPr>
          <a:xfrm>
            <a:off x="1181100" y="4975984"/>
            <a:ext cx="1104900" cy="523220"/>
          </a:xfrm>
          <a:prstGeom prst="rect">
            <a:avLst/>
          </a:prstGeom>
          <a:noFill/>
        </p:spPr>
        <p:txBody>
          <a:bodyPr wrap="square" rtlCol="0">
            <a:spAutoFit/>
          </a:bodyPr>
          <a:lstStyle/>
          <a:p>
            <a:pPr algn="ctr"/>
            <a:r>
              <a:rPr lang="en-US" sz="1400" dirty="0" smtClean="0">
                <a:solidFill>
                  <a:prstClr val="black"/>
                </a:solidFill>
              </a:rPr>
              <a:t>pressure regulator</a:t>
            </a:r>
            <a:endParaRPr lang="en-US" sz="1400" dirty="0">
              <a:solidFill>
                <a:prstClr val="black"/>
              </a:solidFill>
            </a:endParaRPr>
          </a:p>
        </p:txBody>
      </p:sp>
      <p:cxnSp>
        <p:nvCxnSpPr>
          <p:cNvPr id="17" name="Straight Connector 16"/>
          <p:cNvCxnSpPr/>
          <p:nvPr/>
        </p:nvCxnSpPr>
        <p:spPr>
          <a:xfrm rot="5400000" flipH="1" flipV="1">
            <a:off x="6039948"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1" name="Group 144"/>
          <p:cNvGrpSpPr/>
          <p:nvPr/>
        </p:nvGrpSpPr>
        <p:grpSpPr>
          <a:xfrm>
            <a:off x="6716448" y="1847812"/>
            <a:ext cx="220351" cy="960120"/>
            <a:chOff x="3589337" y="2438400"/>
            <a:chExt cx="193677" cy="333375"/>
          </a:xfrm>
        </p:grpSpPr>
        <p:cxnSp>
          <p:nvCxnSpPr>
            <p:cNvPr id="131" name="Straight Connector 130"/>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50" name="Freeform 49"/>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cxnSp>
        <p:nvCxnSpPr>
          <p:cNvPr id="58" name="Straight Connector 57"/>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8" name="Straight Connector 157"/>
          <p:cNvCxnSpPr/>
          <p:nvPr/>
        </p:nvCxnSpPr>
        <p:spPr>
          <a:xfrm>
            <a:off x="-176852" y="4876800"/>
            <a:ext cx="26517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0" name="Straight Arrow Connector 6"/>
          <p:cNvCxnSpPr/>
          <p:nvPr/>
        </p:nvCxnSpPr>
        <p:spPr>
          <a:xfrm>
            <a:off x="381000" y="4724400"/>
            <a:ext cx="699282" cy="1822"/>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45" name="Group 112"/>
          <p:cNvGrpSpPr/>
          <p:nvPr/>
        </p:nvGrpSpPr>
        <p:grpSpPr>
          <a:xfrm>
            <a:off x="1591728" y="4668248"/>
            <a:ext cx="262231" cy="295010"/>
            <a:chOff x="3429000" y="3714750"/>
            <a:chExt cx="228600" cy="257175"/>
          </a:xfrm>
        </p:grpSpPr>
        <p:sp>
          <p:nvSpPr>
            <p:cNvPr id="147" name="Rounded Rectangle 130"/>
            <p:cNvSpPr/>
            <p:nvPr/>
          </p:nvSpPr>
          <p:spPr>
            <a:xfrm>
              <a:off x="3495675" y="3771900"/>
              <a:ext cx="91440" cy="12801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8" name="Rectangle 147"/>
            <p:cNvSpPr>
              <a:spLocks noChangeAspect="1"/>
            </p:cNvSpPr>
            <p:nvPr/>
          </p:nvSpPr>
          <p:spPr>
            <a:xfrm>
              <a:off x="3524250" y="3714750"/>
              <a:ext cx="36576" cy="365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9" name="Rectangle 148"/>
            <p:cNvSpPr/>
            <p:nvPr/>
          </p:nvSpPr>
          <p:spPr>
            <a:xfrm>
              <a:off x="3429000" y="3857625"/>
              <a:ext cx="228600" cy="1143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60" name="Rectangle 159"/>
          <p:cNvSpPr/>
          <p:nvPr/>
        </p:nvSpPr>
        <p:spPr>
          <a:xfrm>
            <a:off x="2209800" y="1524000"/>
            <a:ext cx="64008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2" name="Straight Connector 161"/>
          <p:cNvCxnSpPr/>
          <p:nvPr/>
        </p:nvCxnSpPr>
        <p:spPr>
          <a:xfrm rot="5400000">
            <a:off x="6427470" y="3992880"/>
            <a:ext cx="4937760" cy="0"/>
          </a:xfrm>
          <a:prstGeom prst="lin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64" name="Oval 163"/>
          <p:cNvSpPr/>
          <p:nvPr/>
        </p:nvSpPr>
        <p:spPr>
          <a:xfrm>
            <a:off x="1181100" y="4495800"/>
            <a:ext cx="1143000" cy="11430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Title 12"/>
          <p:cNvSpPr>
            <a:spLocks noGrp="1"/>
          </p:cNvSpPr>
          <p:nvPr>
            <p:ph type="title"/>
          </p:nvPr>
        </p:nvSpPr>
        <p:spPr>
          <a:xfrm>
            <a:off x="1143000" y="731838"/>
            <a:ext cx="8001000" cy="792162"/>
          </a:xfrm>
        </p:spPr>
        <p:txBody>
          <a:bodyPr>
            <a:normAutofit/>
          </a:bodyPr>
          <a:lstStyle/>
          <a:p>
            <a:r>
              <a:rPr lang="en-US" sz="4000" dirty="0" smtClean="0">
                <a:solidFill>
                  <a:schemeClr val="tx1">
                    <a:lumMod val="50000"/>
                    <a:lumOff val="50000"/>
                  </a:schemeClr>
                </a:solidFill>
                <a:latin typeface="Franklin Gothic Heavy"/>
              </a:rPr>
              <a:t>pipe layout</a:t>
            </a:r>
            <a:endParaRPr lang="en-US" sz="4000" dirty="0">
              <a:solidFill>
                <a:schemeClr val="tx1">
                  <a:lumMod val="50000"/>
                  <a:lumOff val="50000"/>
                </a:schemeClr>
              </a:solidFill>
              <a:latin typeface="Franklin Gothic Heavy"/>
            </a:endParaRPr>
          </a:p>
        </p:txBody>
      </p:sp>
    </p:spTree>
    <p:extLst>
      <p:ext uri="{BB962C8B-B14F-4D97-AF65-F5344CB8AC3E}">
        <p14:creationId xmlns:p14="http://schemas.microsoft.com/office/powerpoint/2010/main" val="14850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33333E-6 L 0.675 -3.33333E-6 " pathEditMode="relative" rAng="0" ptsTypes="AA">
                                      <p:cBhvr>
                                        <p:cTn id="6" dur="2000" fill="hold"/>
                                        <p:tgtEl>
                                          <p:spTgt spid="160"/>
                                        </p:tgtEl>
                                        <p:attrNameLst>
                                          <p:attrName>ppt_x</p:attrName>
                                          <p:attrName>ppt_y</p:attrName>
                                        </p:attrNameLst>
                                      </p:cBhvr>
                                      <p:rCtr x="338" y="0"/>
                                    </p:animMotion>
                                  </p:childTnLst>
                                </p:cTn>
                              </p:par>
                              <p:par>
                                <p:cTn id="7" presetID="1" presetClass="exit" presetSubtype="0" fill="hold" grpId="0" nodeType="withEffect">
                                  <p:stCondLst>
                                    <p:cond delay="0"/>
                                  </p:stCondLst>
                                  <p:childTnLst>
                                    <p:set>
                                      <p:cBhvr>
                                        <p:cTn id="8" dur="1" fill="hold">
                                          <p:stCondLst>
                                            <p:cond delay="0"/>
                                          </p:stCondLst>
                                        </p:cTn>
                                        <p:tgtEl>
                                          <p:spTgt spid="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6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1027" name="Picture 3" descr="C:\research\talks\UbiComp2009-HydroSense\WaterTower.png"/>
          <p:cNvPicPr>
            <a:picLocks noChangeAspect="1" noChangeArrowheads="1"/>
          </p:cNvPicPr>
          <p:nvPr/>
        </p:nvPicPr>
        <p:blipFill>
          <a:blip r:embed="rId3" cstate="print"/>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solidFill>
                  <a:prstClr val="black"/>
                </a:solidFill>
              </a:rPr>
              <a:t>water tower</a:t>
            </a:r>
            <a:endParaRPr lang="en-US" sz="1400" dirty="0">
              <a:solidFill>
                <a:prstClr val="black"/>
              </a:solidFill>
            </a:endParaRPr>
          </a:p>
        </p:txBody>
      </p:sp>
      <p:sp>
        <p:nvSpPr>
          <p:cNvPr id="152" name="Rectangle 151"/>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p:nvCxnSpPr>
        <p:spPr>
          <a:xfrm rot="5400000" flipH="1" flipV="1">
            <a:off x="2776051" y="4246844"/>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1" name="TextBox 7"/>
          <p:cNvSpPr txBox="1"/>
          <p:nvPr/>
        </p:nvSpPr>
        <p:spPr>
          <a:xfrm>
            <a:off x="54934" y="3918099"/>
            <a:ext cx="1219200" cy="738664"/>
          </a:xfrm>
          <a:prstGeom prst="rect">
            <a:avLst/>
          </a:prstGeom>
          <a:noFill/>
        </p:spPr>
        <p:txBody>
          <a:bodyPr wrap="square" rtlCol="0">
            <a:spAutoFit/>
          </a:bodyPr>
          <a:lstStyle/>
          <a:p>
            <a:pPr algn="ctr"/>
            <a:r>
              <a:rPr lang="en-US" sz="1400" dirty="0">
                <a:solidFill>
                  <a:prstClr val="black"/>
                </a:solidFill>
              </a:rPr>
              <a:t>i</a:t>
            </a:r>
            <a:r>
              <a:rPr lang="en-US" sz="1400" dirty="0" smtClean="0">
                <a:solidFill>
                  <a:prstClr val="black"/>
                </a:solidFill>
              </a:rPr>
              <a:t>ncoming cold water from supply line</a:t>
            </a:r>
            <a:endParaRPr lang="en-US" sz="1400" dirty="0">
              <a:solidFill>
                <a:prstClr val="black"/>
              </a:solidFill>
            </a:endParaRPr>
          </a:p>
        </p:txBody>
      </p:sp>
      <p:sp>
        <p:nvSpPr>
          <p:cNvPr id="8" name="Freeform 7"/>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0" name="Freeform 9"/>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2" name="Group 159"/>
          <p:cNvGrpSpPr/>
          <p:nvPr/>
        </p:nvGrpSpPr>
        <p:grpSpPr>
          <a:xfrm>
            <a:off x="4664030" y="3909043"/>
            <a:ext cx="524462" cy="2185253"/>
            <a:chOff x="2895601" y="3505203"/>
            <a:chExt cx="457200" cy="2055628"/>
          </a:xfrm>
        </p:grpSpPr>
        <p:sp>
          <p:nvSpPr>
            <p:cNvPr id="145" name="Freeform 144"/>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46" name="Freeform 145"/>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12" name="Freeform 11"/>
          <p:cNvSpPr/>
          <p:nvPr/>
        </p:nvSpPr>
        <p:spPr>
          <a:xfrm flipH="1">
            <a:off x="3833633" y="3908218"/>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3" name="Group 48"/>
          <p:cNvGrpSpPr/>
          <p:nvPr/>
        </p:nvGrpSpPr>
        <p:grpSpPr>
          <a:xfrm>
            <a:off x="4926260" y="5395009"/>
            <a:ext cx="782778" cy="874101"/>
            <a:chOff x="5867400" y="3657600"/>
            <a:chExt cx="990600" cy="1106170"/>
          </a:xfrm>
        </p:grpSpPr>
        <p:sp>
          <p:nvSpPr>
            <p:cNvPr id="139" name="Rectangle 138"/>
            <p:cNvSpPr/>
            <p:nvPr/>
          </p:nvSpPr>
          <p:spPr>
            <a:xfrm>
              <a:off x="5867400" y="3971290"/>
              <a:ext cx="990600" cy="792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40" name="Rectangle 139"/>
            <p:cNvSpPr/>
            <p:nvPr/>
          </p:nvSpPr>
          <p:spPr>
            <a:xfrm>
              <a:off x="5867400" y="3657600"/>
              <a:ext cx="990600" cy="264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Oval 140"/>
            <p:cNvSpPr/>
            <p:nvPr/>
          </p:nvSpPr>
          <p:spPr>
            <a:xfrm>
              <a:off x="596646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2" name="Rounded Rectangle 141"/>
            <p:cNvSpPr/>
            <p:nvPr/>
          </p:nvSpPr>
          <p:spPr>
            <a:xfrm>
              <a:off x="6172200" y="3723640"/>
              <a:ext cx="396240" cy="1320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3" name="Oval 46"/>
            <p:cNvSpPr/>
            <p:nvPr/>
          </p:nvSpPr>
          <p:spPr>
            <a:xfrm>
              <a:off x="664972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4" name="Oval 47"/>
            <p:cNvSpPr/>
            <p:nvPr/>
          </p:nvSpPr>
          <p:spPr>
            <a:xfrm>
              <a:off x="6071356" y="3998232"/>
              <a:ext cx="609601" cy="609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sp>
        <p:nvSpPr>
          <p:cNvPr id="14" name="Freeform 13"/>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5" name="Freeform 14"/>
          <p:cNvSpPr/>
          <p:nvPr/>
        </p:nvSpPr>
        <p:spPr>
          <a:xfrm rot="16200000">
            <a:off x="5753755"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cxnSp>
        <p:nvCxnSpPr>
          <p:cNvPr id="23" name="Straight Connector 22"/>
          <p:cNvCxnSpPr/>
          <p:nvPr/>
        </p:nvCxnSpPr>
        <p:spPr>
          <a:xfrm rot="5400000" flipH="1" flipV="1">
            <a:off x="6823973"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126"/>
          <p:cNvGrpSpPr/>
          <p:nvPr/>
        </p:nvGrpSpPr>
        <p:grpSpPr>
          <a:xfrm>
            <a:off x="7373747" y="3511323"/>
            <a:ext cx="786692" cy="834768"/>
            <a:chOff x="5867400" y="2419350"/>
            <a:chExt cx="685800" cy="727710"/>
          </a:xfrm>
        </p:grpSpPr>
        <p:grpSp>
          <p:nvGrpSpPr>
            <p:cNvPr id="5" name="Group 45"/>
            <p:cNvGrpSpPr/>
            <p:nvPr/>
          </p:nvGrpSpPr>
          <p:grpSpPr>
            <a:xfrm>
              <a:off x="5867400" y="2419350"/>
              <a:ext cx="685800" cy="727710"/>
              <a:chOff x="5867400" y="2419350"/>
              <a:chExt cx="685800" cy="727710"/>
            </a:xfrm>
          </p:grpSpPr>
          <p:sp>
            <p:nvSpPr>
              <p:cNvPr id="115" name="Rectangle 31"/>
              <p:cNvSpPr/>
              <p:nvPr/>
            </p:nvSpPr>
            <p:spPr>
              <a:xfrm>
                <a:off x="5867400" y="2598420"/>
                <a:ext cx="68580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7" name="Group 36"/>
              <p:cNvGrpSpPr/>
              <p:nvPr/>
            </p:nvGrpSpPr>
            <p:grpSpPr>
              <a:xfrm>
                <a:off x="5867400" y="2419350"/>
                <a:ext cx="685800" cy="182880"/>
                <a:chOff x="5867400" y="2362200"/>
                <a:chExt cx="1143000" cy="304800"/>
              </a:xfrm>
            </p:grpSpPr>
            <p:sp>
              <p:nvSpPr>
                <p:cNvPr id="117" name="Rectangle 116"/>
                <p:cNvSpPr/>
                <p:nvPr/>
              </p:nvSpPr>
              <p:spPr>
                <a:xfrm>
                  <a:off x="5867400" y="2362200"/>
                  <a:ext cx="1143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8" name="Oval 33"/>
                <p:cNvSpPr/>
                <p:nvPr/>
              </p:nvSpPr>
              <p:spPr>
                <a:xfrm>
                  <a:off x="59817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9" name="Oval 118"/>
                <p:cNvSpPr/>
                <p:nvPr/>
              </p:nvSpPr>
              <p:spPr>
                <a:xfrm>
                  <a:off x="62103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0" name="Rounded Rectangle 119"/>
                <p:cNvSpPr/>
                <p:nvPr/>
              </p:nvSpPr>
              <p:spPr>
                <a:xfrm>
                  <a:off x="6438900" y="2438400"/>
                  <a:ext cx="457200" cy="152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14" name="Rectangle 113"/>
            <p:cNvSpPr/>
            <p:nvPr/>
          </p:nvSpPr>
          <p:spPr>
            <a:xfrm>
              <a:off x="5923057" y="2651098"/>
              <a:ext cx="576470" cy="4419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cxnSp>
        <p:nvCxnSpPr>
          <p:cNvPr id="25" name="Straight Connector 24"/>
          <p:cNvCxnSpPr/>
          <p:nvPr/>
        </p:nvCxnSpPr>
        <p:spPr>
          <a:xfrm rot="5400000">
            <a:off x="6434542"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Group 70"/>
          <p:cNvGrpSpPr/>
          <p:nvPr/>
        </p:nvGrpSpPr>
        <p:grpSpPr>
          <a:xfrm>
            <a:off x="6259834" y="3249086"/>
            <a:ext cx="979166" cy="437080"/>
            <a:chOff x="6248400" y="3581400"/>
            <a:chExt cx="685800" cy="474904"/>
          </a:xfrm>
        </p:grpSpPr>
        <p:sp>
          <p:nvSpPr>
            <p:cNvPr id="105" name="Trapezoid 104"/>
            <p:cNvSpPr/>
            <p:nvPr/>
          </p:nvSpPr>
          <p:spPr>
            <a:xfrm>
              <a:off x="6534854" y="3581400"/>
              <a:ext cx="104071" cy="261176"/>
            </a:xfrm>
            <a:prstGeom prst="trapezoid">
              <a:avLst>
                <a:gd name="adj" fmla="val 1108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6" name="Rectangle 105"/>
            <p:cNvSpPr/>
            <p:nvPr/>
          </p:nvSpPr>
          <p:spPr>
            <a:xfrm>
              <a:off x="6416412"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1" name="Group 64"/>
            <p:cNvGrpSpPr/>
            <p:nvPr/>
          </p:nvGrpSpPr>
          <p:grpSpPr>
            <a:xfrm>
              <a:off x="6248400" y="3868367"/>
              <a:ext cx="685800" cy="187937"/>
              <a:chOff x="4876800" y="4215063"/>
              <a:chExt cx="1219200" cy="280737"/>
            </a:xfrm>
          </p:grpSpPr>
          <p:sp>
            <p:nvSpPr>
              <p:cNvPr id="110" name="Rectangle 109"/>
              <p:cNvSpPr/>
              <p:nvPr/>
            </p:nvSpPr>
            <p:spPr>
              <a:xfrm>
                <a:off x="4876800" y="4215064"/>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1" name="Rectangle 57"/>
              <p:cNvSpPr/>
              <p:nvPr/>
            </p:nvSpPr>
            <p:spPr>
              <a:xfrm>
                <a:off x="4876800" y="4271211"/>
                <a:ext cx="1219200" cy="224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2" name="Rectangle 111"/>
              <p:cNvSpPr/>
              <p:nvPr/>
            </p:nvSpPr>
            <p:spPr>
              <a:xfrm>
                <a:off x="5486400" y="4215063"/>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8" name="Rectangle 107"/>
            <p:cNvSpPr/>
            <p:nvPr/>
          </p:nvSpPr>
          <p:spPr>
            <a:xfrm>
              <a:off x="6711616"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9" name="Rectangle 108"/>
            <p:cNvSpPr/>
            <p:nvPr/>
          </p:nvSpPr>
          <p:spPr>
            <a:xfrm>
              <a:off x="6573792" y="3610635"/>
              <a:ext cx="25618" cy="137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 name="Group 166"/>
          <p:cNvGrpSpPr/>
          <p:nvPr/>
        </p:nvGrpSpPr>
        <p:grpSpPr>
          <a:xfrm>
            <a:off x="5975183" y="3909041"/>
            <a:ext cx="524462" cy="1770058"/>
            <a:chOff x="4038600" y="3505201"/>
            <a:chExt cx="457200" cy="1543050"/>
          </a:xfrm>
        </p:grpSpPr>
        <p:sp>
          <p:nvSpPr>
            <p:cNvPr id="103" name="Freeform 102"/>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04" name="Freeform 103"/>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grpSp>
        <p:nvGrpSpPr>
          <p:cNvPr id="18" name="Group 125"/>
          <p:cNvGrpSpPr/>
          <p:nvPr/>
        </p:nvGrpSpPr>
        <p:grpSpPr>
          <a:xfrm flipH="1">
            <a:off x="6324825" y="4892405"/>
            <a:ext cx="786691" cy="1398564"/>
            <a:chOff x="7543800" y="1600200"/>
            <a:chExt cx="763221" cy="1447800"/>
          </a:xfrm>
        </p:grpSpPr>
        <p:sp>
          <p:nvSpPr>
            <p:cNvPr id="99" name="Rectangle 98"/>
            <p:cNvSpPr/>
            <p:nvPr/>
          </p:nvSpPr>
          <p:spPr>
            <a:xfrm>
              <a:off x="7543800" y="1600200"/>
              <a:ext cx="762000" cy="1447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0" name="Chord 99"/>
            <p:cNvSpPr/>
            <p:nvPr/>
          </p:nvSpPr>
          <p:spPr>
            <a:xfrm rot="7458291">
              <a:off x="8032269" y="1917219"/>
              <a:ext cx="160501" cy="160501"/>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1" name="Rectangle 84"/>
            <p:cNvSpPr/>
            <p:nvPr/>
          </p:nvSpPr>
          <p:spPr>
            <a:xfrm rot="-1800000">
              <a:off x="8154621" y="1863839"/>
              <a:ext cx="152400"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ectangle 101"/>
            <p:cNvSpPr/>
            <p:nvPr/>
          </p:nvSpPr>
          <p:spPr>
            <a:xfrm>
              <a:off x="8239125" y="2362200"/>
              <a:ext cx="45719" cy="76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29" name="Freeform 28"/>
          <p:cNvSpPr/>
          <p:nvPr/>
        </p:nvSpPr>
        <p:spPr>
          <a:xfrm>
            <a:off x="5953331" y="4597397"/>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30" name="Freeform 29"/>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19" name="Group 152"/>
          <p:cNvGrpSpPr/>
          <p:nvPr/>
        </p:nvGrpSpPr>
        <p:grpSpPr>
          <a:xfrm>
            <a:off x="7198927" y="5110931"/>
            <a:ext cx="611872" cy="568167"/>
            <a:chOff x="4572000" y="2819400"/>
            <a:chExt cx="1066800" cy="990600"/>
          </a:xfrm>
        </p:grpSpPr>
        <p:sp>
          <p:nvSpPr>
            <p:cNvPr id="93" name="Chord 92"/>
            <p:cNvSpPr/>
            <p:nvPr/>
          </p:nvSpPr>
          <p:spPr>
            <a:xfrm rot="16200000">
              <a:off x="4648200" y="2895600"/>
              <a:ext cx="914400" cy="9144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4572000" y="3227313"/>
              <a:ext cx="1066800" cy="94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Trapezoid 94"/>
            <p:cNvSpPr/>
            <p:nvPr/>
          </p:nvSpPr>
          <p:spPr>
            <a:xfrm>
              <a:off x="4953000" y="2819400"/>
              <a:ext cx="304800" cy="381000"/>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048250" y="2895600"/>
              <a:ext cx="118110" cy="118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7" name="Rectangle 96"/>
            <p:cNvSpPr/>
            <p:nvPr/>
          </p:nvSpPr>
          <p:spPr>
            <a:xfrm>
              <a:off x="47515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8" name="Rectangle 97"/>
            <p:cNvSpPr/>
            <p:nvPr/>
          </p:nvSpPr>
          <p:spPr>
            <a:xfrm>
              <a:off x="53611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32" name="Freeform 31"/>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20" name="Group 145"/>
          <p:cNvGrpSpPr/>
          <p:nvPr/>
        </p:nvGrpSpPr>
        <p:grpSpPr>
          <a:xfrm flipH="1">
            <a:off x="8100975" y="5257800"/>
            <a:ext cx="662025" cy="524462"/>
            <a:chOff x="3581400" y="1295400"/>
            <a:chExt cx="577121" cy="457200"/>
          </a:xfrm>
        </p:grpSpPr>
        <p:grpSp>
          <p:nvGrpSpPr>
            <p:cNvPr id="22" name="Group 127"/>
            <p:cNvGrpSpPr/>
            <p:nvPr/>
          </p:nvGrpSpPr>
          <p:grpSpPr>
            <a:xfrm>
              <a:off x="3581400" y="1295400"/>
              <a:ext cx="577121" cy="457200"/>
              <a:chOff x="3581400" y="1295400"/>
              <a:chExt cx="577121" cy="457200"/>
            </a:xfrm>
          </p:grpSpPr>
          <p:sp>
            <p:nvSpPr>
              <p:cNvPr id="89" name="Rectangle 72"/>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0" name="Rounded Rectangle 73"/>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1" name="Chord 90"/>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Chord 91"/>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88" name="Rectangle 87"/>
            <p:cNvSpPr/>
            <p:nvPr/>
          </p:nvSpPr>
          <p:spPr>
            <a:xfrm>
              <a:off x="4019550" y="1371600"/>
              <a:ext cx="7315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35" name="TextBox 34"/>
          <p:cNvSpPr txBox="1"/>
          <p:nvPr/>
        </p:nvSpPr>
        <p:spPr>
          <a:xfrm>
            <a:off x="2514600" y="3255635"/>
            <a:ext cx="1066800" cy="738664"/>
          </a:xfrm>
          <a:prstGeom prst="rect">
            <a:avLst/>
          </a:prstGeom>
          <a:noFill/>
        </p:spPr>
        <p:txBody>
          <a:bodyPr wrap="square" rtlCol="0">
            <a:spAutoFit/>
          </a:bodyPr>
          <a:lstStyle/>
          <a:p>
            <a:pPr algn="ctr"/>
            <a:r>
              <a:rPr lang="en-US" sz="1400" dirty="0" smtClean="0">
                <a:solidFill>
                  <a:prstClr val="black"/>
                </a:solidFill>
              </a:rPr>
              <a:t>thermal </a:t>
            </a:r>
          </a:p>
          <a:p>
            <a:pPr algn="ctr"/>
            <a:r>
              <a:rPr lang="en-US" sz="1400" dirty="0" smtClean="0">
                <a:solidFill>
                  <a:prstClr val="black"/>
                </a:solidFill>
              </a:rPr>
              <a:t>expansion </a:t>
            </a:r>
          </a:p>
          <a:p>
            <a:pPr algn="ctr"/>
            <a:r>
              <a:rPr lang="en-US" sz="1400" dirty="0" smtClean="0">
                <a:solidFill>
                  <a:prstClr val="black"/>
                </a:solidFill>
              </a:rPr>
              <a:t>tank</a:t>
            </a:r>
            <a:endParaRPr lang="en-US" sz="1400" dirty="0">
              <a:solidFill>
                <a:prstClr val="black"/>
              </a:solidFill>
            </a:endParaRPr>
          </a:p>
        </p:txBody>
      </p:sp>
      <p:sp>
        <p:nvSpPr>
          <p:cNvPr id="36" name="Rounded Rectangle 35"/>
          <p:cNvSpPr/>
          <p:nvPr/>
        </p:nvSpPr>
        <p:spPr>
          <a:xfrm>
            <a:off x="2819400" y="4149418"/>
            <a:ext cx="349641" cy="524462"/>
          </a:xfrm>
          <a:prstGeom prst="roundRect">
            <a:avLst>
              <a:gd name="adj" fmla="val 1046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37" name="TextBox 36"/>
          <p:cNvSpPr txBox="1"/>
          <p:nvPr/>
        </p:nvSpPr>
        <p:spPr>
          <a:xfrm>
            <a:off x="4821866" y="6087136"/>
            <a:ext cx="1015543" cy="237464"/>
          </a:xfrm>
          <a:prstGeom prst="rect">
            <a:avLst/>
          </a:prstGeom>
          <a:noFill/>
        </p:spPr>
        <p:txBody>
          <a:bodyPr wrap="square" rtlCol="0">
            <a:spAutoFit/>
          </a:bodyPr>
          <a:lstStyle/>
          <a:p>
            <a:pPr algn="ctr"/>
            <a:r>
              <a:rPr lang="en-US" sz="900" dirty="0" smtClean="0">
                <a:solidFill>
                  <a:prstClr val="black"/>
                </a:solidFill>
              </a:rPr>
              <a:t>laundry</a:t>
            </a:r>
            <a:endParaRPr lang="en-US" sz="900" dirty="0">
              <a:solidFill>
                <a:prstClr val="black"/>
              </a:solidFill>
            </a:endParaRPr>
          </a:p>
        </p:txBody>
      </p:sp>
      <p:grpSp>
        <p:nvGrpSpPr>
          <p:cNvPr id="24" name="Group 152"/>
          <p:cNvGrpSpPr/>
          <p:nvPr/>
        </p:nvGrpSpPr>
        <p:grpSpPr>
          <a:xfrm>
            <a:off x="7299446" y="1964802"/>
            <a:ext cx="1311154" cy="855682"/>
            <a:chOff x="5909625" y="2310681"/>
            <a:chExt cx="1311154" cy="855682"/>
          </a:xfrm>
        </p:grpSpPr>
        <p:cxnSp>
          <p:nvCxnSpPr>
            <p:cNvPr id="16" name="Straight Connector 15"/>
            <p:cNvCxnSpPr/>
            <p:nvPr/>
          </p:nvCxnSpPr>
          <p:spPr>
            <a:xfrm rot="5400000">
              <a:off x="5756202" y="2816867"/>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812044" y="2913992"/>
              <a:ext cx="502920"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6" name="Group 218"/>
            <p:cNvGrpSpPr/>
            <p:nvPr/>
          </p:nvGrpSpPr>
          <p:grpSpPr>
            <a:xfrm>
              <a:off x="5909625" y="2310681"/>
              <a:ext cx="1311154" cy="811666"/>
              <a:chOff x="5124450" y="2111829"/>
              <a:chExt cx="1143000" cy="707571"/>
            </a:xfrm>
          </p:grpSpPr>
          <p:sp>
            <p:nvSpPr>
              <p:cNvPr id="121" name="Moon 104"/>
              <p:cNvSpPr/>
              <p:nvPr/>
            </p:nvSpPr>
            <p:spPr>
              <a:xfrm rot="5400000" flipH="1">
                <a:off x="5532664" y="1812472"/>
                <a:ext cx="326571" cy="1143000"/>
              </a:xfrm>
              <a:prstGeom prst="moon">
                <a:avLst>
                  <a:gd name="adj" fmla="val 875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22" name="Block Arc 11"/>
              <p:cNvSpPr/>
              <p:nvPr/>
            </p:nvSpPr>
            <p:spPr>
              <a:xfrm flipH="1">
                <a:off x="5178879"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Block Arc 122"/>
              <p:cNvSpPr/>
              <p:nvPr/>
            </p:nvSpPr>
            <p:spPr>
              <a:xfrm>
                <a:off x="5641982"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4"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7" name="Straight Connector 16"/>
          <p:cNvCxnSpPr/>
          <p:nvPr/>
        </p:nvCxnSpPr>
        <p:spPr>
          <a:xfrm rot="5400000" flipH="1" flipV="1">
            <a:off x="6039948"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7" name="Group 130"/>
          <p:cNvGrpSpPr/>
          <p:nvPr/>
        </p:nvGrpSpPr>
        <p:grpSpPr>
          <a:xfrm>
            <a:off x="5683859" y="1927989"/>
            <a:ext cx="662025" cy="524462"/>
            <a:chOff x="3581400" y="1295400"/>
            <a:chExt cx="577121" cy="457200"/>
          </a:xfrm>
        </p:grpSpPr>
        <p:grpSp>
          <p:nvGrpSpPr>
            <p:cNvPr id="28" name="Group 127"/>
            <p:cNvGrpSpPr/>
            <p:nvPr/>
          </p:nvGrpSpPr>
          <p:grpSpPr>
            <a:xfrm>
              <a:off x="3581400" y="1295400"/>
              <a:ext cx="577121" cy="457200"/>
              <a:chOff x="3581400" y="1295400"/>
              <a:chExt cx="577121" cy="457200"/>
            </a:xfrm>
          </p:grpSpPr>
          <p:sp>
            <p:nvSpPr>
              <p:cNvPr id="135" name="Rectangle 18"/>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6" name="Rounded Rectangle 19"/>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7" name="Chord 136"/>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8" name="Chord 24"/>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34" name="Rectangle 133"/>
            <p:cNvSpPr/>
            <p:nvPr/>
          </p:nvSpPr>
          <p:spPr>
            <a:xfrm>
              <a:off x="4019550" y="1371600"/>
              <a:ext cx="7315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42" name="TextBox 41"/>
          <p:cNvSpPr txBox="1"/>
          <p:nvPr/>
        </p:nvSpPr>
        <p:spPr>
          <a:xfrm>
            <a:off x="7162800" y="1447800"/>
            <a:ext cx="1600200" cy="400110"/>
          </a:xfrm>
          <a:prstGeom prst="rect">
            <a:avLst/>
          </a:prstGeom>
          <a:noFill/>
        </p:spPr>
        <p:txBody>
          <a:bodyPr wrap="square" rtlCol="0">
            <a:spAutoFit/>
          </a:bodyPr>
          <a:lstStyle/>
          <a:p>
            <a:pPr algn="ctr"/>
            <a:r>
              <a:rPr lang="en-US" sz="2000" dirty="0" smtClean="0">
                <a:solidFill>
                  <a:prstClr val="black">
                    <a:lumMod val="85000"/>
                    <a:lumOff val="15000"/>
                  </a:prstClr>
                </a:solidFill>
                <a:latin typeface="Franklin Gothic Heavy"/>
              </a:rPr>
              <a:t>bathroom 1</a:t>
            </a:r>
            <a:endParaRPr lang="en-US" sz="2000" dirty="0">
              <a:solidFill>
                <a:prstClr val="black">
                  <a:lumMod val="85000"/>
                  <a:lumOff val="15000"/>
                </a:prstClr>
              </a:solidFill>
              <a:latin typeface="Franklin Gothic Heavy"/>
            </a:endParaRPr>
          </a:p>
        </p:txBody>
      </p:sp>
      <p:grpSp>
        <p:nvGrpSpPr>
          <p:cNvPr id="31" name="Group 144"/>
          <p:cNvGrpSpPr/>
          <p:nvPr/>
        </p:nvGrpSpPr>
        <p:grpSpPr>
          <a:xfrm>
            <a:off x="6716448" y="1847812"/>
            <a:ext cx="220351" cy="960120"/>
            <a:chOff x="3589337" y="2438400"/>
            <a:chExt cx="193677" cy="333375"/>
          </a:xfrm>
        </p:grpSpPr>
        <p:cxnSp>
          <p:nvCxnSpPr>
            <p:cNvPr id="131" name="Straight Connector 130"/>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3" name="Group 30"/>
          <p:cNvGrpSpPr/>
          <p:nvPr/>
        </p:nvGrpSpPr>
        <p:grpSpPr>
          <a:xfrm>
            <a:off x="6510631" y="1465393"/>
            <a:ext cx="611872" cy="568167"/>
            <a:chOff x="4572000" y="2819400"/>
            <a:chExt cx="1066800" cy="990600"/>
          </a:xfrm>
        </p:grpSpPr>
        <p:sp>
          <p:nvSpPr>
            <p:cNvPr id="125" name="Chord 124"/>
            <p:cNvSpPr/>
            <p:nvPr/>
          </p:nvSpPr>
          <p:spPr>
            <a:xfrm rot="16200000">
              <a:off x="4648200" y="2895600"/>
              <a:ext cx="914400" cy="9144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6" name="Rectangle 22"/>
            <p:cNvSpPr/>
            <p:nvPr/>
          </p:nvSpPr>
          <p:spPr>
            <a:xfrm>
              <a:off x="4572000" y="3227313"/>
              <a:ext cx="1066800" cy="94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7" name="Trapezoid 110"/>
            <p:cNvSpPr/>
            <p:nvPr/>
          </p:nvSpPr>
          <p:spPr>
            <a:xfrm>
              <a:off x="4953000" y="2819400"/>
              <a:ext cx="304800" cy="381000"/>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8" name="Rectangle 26"/>
            <p:cNvSpPr/>
            <p:nvPr/>
          </p:nvSpPr>
          <p:spPr>
            <a:xfrm>
              <a:off x="5048250" y="2895600"/>
              <a:ext cx="118110" cy="118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9" name="Rectangle 28"/>
            <p:cNvSpPr/>
            <p:nvPr/>
          </p:nvSpPr>
          <p:spPr>
            <a:xfrm>
              <a:off x="47515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113"/>
            <p:cNvSpPr/>
            <p:nvPr/>
          </p:nvSpPr>
          <p:spPr>
            <a:xfrm>
              <a:off x="53611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50" name="Freeform 49"/>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38" name="Group 214"/>
          <p:cNvGrpSpPr/>
          <p:nvPr/>
        </p:nvGrpSpPr>
        <p:grpSpPr>
          <a:xfrm flipH="1">
            <a:off x="3429358" y="2423058"/>
            <a:ext cx="274640" cy="294398"/>
            <a:chOff x="6858000" y="1953157"/>
            <a:chExt cx="533400" cy="333180"/>
          </a:xfrm>
        </p:grpSpPr>
        <p:sp>
          <p:nvSpPr>
            <p:cNvPr id="74" name="Freeform 73"/>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39" name="Group 212"/>
            <p:cNvGrpSpPr/>
            <p:nvPr/>
          </p:nvGrpSpPr>
          <p:grpSpPr>
            <a:xfrm>
              <a:off x="7196851" y="2198741"/>
              <a:ext cx="194549" cy="87596"/>
              <a:chOff x="7331104" y="2438400"/>
              <a:chExt cx="317384" cy="152400"/>
            </a:xfrm>
          </p:grpSpPr>
          <p:sp>
            <p:nvSpPr>
              <p:cNvPr id="79" name="Rectangle 78"/>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80" name="Straight Connector 63"/>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64"/>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211"/>
            <p:cNvGrpSpPr/>
            <p:nvPr/>
          </p:nvGrpSpPr>
          <p:grpSpPr>
            <a:xfrm>
              <a:off x="6940141" y="1953157"/>
              <a:ext cx="312781" cy="111060"/>
              <a:chOff x="6781800" y="1676400"/>
              <a:chExt cx="838200" cy="457200"/>
            </a:xfrm>
          </p:grpSpPr>
          <p:sp>
            <p:nvSpPr>
              <p:cNvPr id="77" name="Rectangle 76"/>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77"/>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52" name="TextBox 51"/>
          <p:cNvSpPr txBox="1"/>
          <p:nvPr/>
        </p:nvSpPr>
        <p:spPr>
          <a:xfrm>
            <a:off x="2971800" y="1838980"/>
            <a:ext cx="1223744" cy="523220"/>
          </a:xfrm>
          <a:prstGeom prst="rect">
            <a:avLst/>
          </a:prstGeom>
          <a:noFill/>
        </p:spPr>
        <p:txBody>
          <a:bodyPr wrap="square" rtlCol="0">
            <a:spAutoFit/>
          </a:bodyPr>
          <a:lstStyle/>
          <a:p>
            <a:pPr algn="ctr"/>
            <a:r>
              <a:rPr lang="en-US" sz="1400" dirty="0" smtClean="0">
                <a:solidFill>
                  <a:prstClr val="black"/>
                </a:solidFill>
              </a:rPr>
              <a:t>hose</a:t>
            </a:r>
          </a:p>
          <a:p>
            <a:pPr algn="ctr"/>
            <a:r>
              <a:rPr lang="en-US" sz="1400" dirty="0" smtClean="0">
                <a:solidFill>
                  <a:prstClr val="black"/>
                </a:solidFill>
              </a:rPr>
              <a:t>spigot</a:t>
            </a:r>
            <a:endParaRPr lang="en-US" sz="1400" dirty="0">
              <a:solidFill>
                <a:prstClr val="black"/>
              </a:solidFill>
            </a:endParaRPr>
          </a:p>
        </p:txBody>
      </p:sp>
      <p:grpSp>
        <p:nvGrpSpPr>
          <p:cNvPr id="41" name="Group 166"/>
          <p:cNvGrpSpPr/>
          <p:nvPr/>
        </p:nvGrpSpPr>
        <p:grpSpPr>
          <a:xfrm>
            <a:off x="3462138" y="5926260"/>
            <a:ext cx="218526" cy="238391"/>
            <a:chOff x="4182648" y="6006664"/>
            <a:chExt cx="190500" cy="207818"/>
          </a:xfrm>
        </p:grpSpPr>
        <p:sp>
          <p:nvSpPr>
            <p:cNvPr id="65" name="Freeform 64"/>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43" name="Group 212"/>
            <p:cNvGrpSpPr/>
            <p:nvPr/>
          </p:nvGrpSpPr>
          <p:grpSpPr>
            <a:xfrm flipH="1">
              <a:off x="4182648" y="6160794"/>
              <a:ext cx="69482" cy="53688"/>
              <a:chOff x="7331104" y="2438400"/>
              <a:chExt cx="317384" cy="152400"/>
            </a:xfrm>
          </p:grpSpPr>
          <p:sp>
            <p:nvSpPr>
              <p:cNvPr id="70" name="Rectangle 69"/>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71" name="Straight Connector 70"/>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211"/>
            <p:cNvGrpSpPr/>
            <p:nvPr/>
          </p:nvGrpSpPr>
          <p:grpSpPr>
            <a:xfrm flipH="1">
              <a:off x="4193995" y="6006664"/>
              <a:ext cx="111709" cy="68070"/>
              <a:chOff x="6781800" y="1676400"/>
              <a:chExt cx="838200" cy="457200"/>
            </a:xfrm>
          </p:grpSpPr>
          <p:sp>
            <p:nvSpPr>
              <p:cNvPr id="68" name="Rectangle 67"/>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ectangle 68"/>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54" name="Freeform 53"/>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8"/>
          <p:cNvSpPr/>
          <p:nvPr/>
        </p:nvSpPr>
        <p:spPr>
          <a:xfrm>
            <a:off x="3647885" y="4433501"/>
            <a:ext cx="786692" cy="1827669"/>
          </a:xfrm>
          <a:prstGeom prst="roundRect">
            <a:avLst>
              <a:gd name="adj" fmla="val 87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cxnSp>
        <p:nvCxnSpPr>
          <p:cNvPr id="58" name="Straight Connector 57"/>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52792" y="5509736"/>
            <a:ext cx="1223744" cy="738664"/>
          </a:xfrm>
          <a:prstGeom prst="rect">
            <a:avLst/>
          </a:prstGeom>
          <a:noFill/>
        </p:spPr>
        <p:txBody>
          <a:bodyPr wrap="square" rtlCol="0">
            <a:spAutoFit/>
          </a:bodyPr>
          <a:lstStyle/>
          <a:p>
            <a:pPr algn="ctr"/>
            <a:r>
              <a:rPr lang="en-US" sz="1400" dirty="0">
                <a:solidFill>
                  <a:prstClr val="black"/>
                </a:solidFill>
              </a:rPr>
              <a:t>h</a:t>
            </a:r>
            <a:r>
              <a:rPr lang="en-US" sz="1400" dirty="0" smtClean="0">
                <a:solidFill>
                  <a:prstClr val="black"/>
                </a:solidFill>
              </a:rPr>
              <a:t>ot </a:t>
            </a:r>
          </a:p>
          <a:p>
            <a:pPr algn="ctr"/>
            <a:r>
              <a:rPr lang="en-US" sz="1400" dirty="0" smtClean="0">
                <a:solidFill>
                  <a:prstClr val="black"/>
                </a:solidFill>
              </a:rPr>
              <a:t>water </a:t>
            </a:r>
            <a:br>
              <a:rPr lang="en-US" sz="1400" dirty="0" smtClean="0">
                <a:solidFill>
                  <a:prstClr val="black"/>
                </a:solidFill>
              </a:rPr>
            </a:br>
            <a:r>
              <a:rPr lang="en-US" sz="1400" dirty="0" smtClean="0">
                <a:solidFill>
                  <a:prstClr val="black"/>
                </a:solidFill>
              </a:rPr>
              <a:t>heater</a:t>
            </a:r>
            <a:endParaRPr lang="en-US" sz="1400" dirty="0">
              <a:solidFill>
                <a:prstClr val="black"/>
              </a:solidFill>
            </a:endParaRPr>
          </a:p>
        </p:txBody>
      </p:sp>
      <p:cxnSp>
        <p:nvCxnSpPr>
          <p:cNvPr id="60" name="Straight Connector 59"/>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4" name="TextBox 153"/>
          <p:cNvSpPr txBox="1"/>
          <p:nvPr/>
        </p:nvSpPr>
        <p:spPr>
          <a:xfrm>
            <a:off x="7162800" y="5833646"/>
            <a:ext cx="1600200" cy="400110"/>
          </a:xfrm>
          <a:prstGeom prst="rect">
            <a:avLst/>
          </a:prstGeom>
          <a:noFill/>
        </p:spPr>
        <p:txBody>
          <a:bodyPr wrap="square" rtlCol="0">
            <a:spAutoFit/>
          </a:bodyPr>
          <a:lstStyle/>
          <a:p>
            <a:pPr algn="ctr"/>
            <a:r>
              <a:rPr lang="en-US" sz="2000" dirty="0" smtClean="0">
                <a:solidFill>
                  <a:prstClr val="black">
                    <a:lumMod val="85000"/>
                    <a:lumOff val="15000"/>
                  </a:prstClr>
                </a:solidFill>
                <a:latin typeface="Franklin Gothic Heavy"/>
              </a:rPr>
              <a:t>bathroom 2</a:t>
            </a:r>
            <a:endParaRPr lang="en-US" sz="2000" dirty="0">
              <a:solidFill>
                <a:prstClr val="black">
                  <a:lumMod val="85000"/>
                  <a:lumOff val="15000"/>
                </a:prstClr>
              </a:solidFill>
              <a:latin typeface="Franklin Gothic Heavy"/>
            </a:endParaRPr>
          </a:p>
        </p:txBody>
      </p:sp>
      <p:sp>
        <p:nvSpPr>
          <p:cNvPr id="156" name="TextBox 155"/>
          <p:cNvSpPr txBox="1"/>
          <p:nvPr/>
        </p:nvSpPr>
        <p:spPr>
          <a:xfrm>
            <a:off x="6781800" y="2971800"/>
            <a:ext cx="1223744" cy="400110"/>
          </a:xfrm>
          <a:prstGeom prst="rect">
            <a:avLst/>
          </a:prstGeom>
          <a:noFill/>
        </p:spPr>
        <p:txBody>
          <a:bodyPr wrap="square" rtlCol="0">
            <a:spAutoFit/>
          </a:bodyPr>
          <a:lstStyle/>
          <a:p>
            <a:pPr algn="ctr"/>
            <a:r>
              <a:rPr lang="en-US" sz="2000" dirty="0" smtClean="0">
                <a:solidFill>
                  <a:prstClr val="black">
                    <a:lumMod val="85000"/>
                    <a:lumOff val="15000"/>
                  </a:prstClr>
                </a:solidFill>
                <a:latin typeface="Franklin Gothic Heavy"/>
              </a:rPr>
              <a:t>kitchen</a:t>
            </a:r>
            <a:endParaRPr lang="en-US" sz="2000" dirty="0">
              <a:solidFill>
                <a:prstClr val="black">
                  <a:lumMod val="85000"/>
                  <a:lumOff val="15000"/>
                </a:prstClr>
              </a:solidFill>
              <a:latin typeface="Franklin Gothic Heavy"/>
            </a:endParaRPr>
          </a:p>
        </p:txBody>
      </p:sp>
      <p:sp>
        <p:nvSpPr>
          <p:cNvPr id="157" name="TextBox 156"/>
          <p:cNvSpPr txBox="1"/>
          <p:nvPr/>
        </p:nvSpPr>
        <p:spPr>
          <a:xfrm>
            <a:off x="7327602" y="4088227"/>
            <a:ext cx="882501" cy="246221"/>
          </a:xfrm>
          <a:prstGeom prst="rect">
            <a:avLst/>
          </a:prstGeom>
          <a:noFill/>
        </p:spPr>
        <p:txBody>
          <a:bodyPr wrap="square" rtlCol="0">
            <a:spAutoFit/>
          </a:bodyPr>
          <a:lstStyle/>
          <a:p>
            <a:pPr algn="ctr"/>
            <a:r>
              <a:rPr lang="en-US" sz="1000" dirty="0" smtClean="0">
                <a:solidFill>
                  <a:prstClr val="black"/>
                </a:solidFill>
              </a:rPr>
              <a:t>dishwasher</a:t>
            </a:r>
            <a:endParaRPr lang="en-US" sz="1000" dirty="0">
              <a:solidFill>
                <a:prstClr val="black"/>
              </a:solidFill>
            </a:endParaRPr>
          </a:p>
        </p:txBody>
      </p:sp>
      <p:cxnSp>
        <p:nvCxnSpPr>
          <p:cNvPr id="150" name="Straight Arrow Connector 6"/>
          <p:cNvCxnSpPr/>
          <p:nvPr/>
        </p:nvCxnSpPr>
        <p:spPr>
          <a:xfrm>
            <a:off x="381000" y="4724400"/>
            <a:ext cx="699282" cy="1822"/>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81100" y="4975984"/>
            <a:ext cx="1104900" cy="523220"/>
          </a:xfrm>
          <a:prstGeom prst="rect">
            <a:avLst/>
          </a:prstGeom>
          <a:noFill/>
        </p:spPr>
        <p:txBody>
          <a:bodyPr wrap="square" rtlCol="0">
            <a:spAutoFit/>
          </a:bodyPr>
          <a:lstStyle/>
          <a:p>
            <a:pPr algn="ctr"/>
            <a:r>
              <a:rPr lang="en-US" sz="1400" dirty="0" smtClean="0">
                <a:solidFill>
                  <a:prstClr val="black"/>
                </a:solidFill>
              </a:rPr>
              <a:t>pressure regulator</a:t>
            </a:r>
            <a:endParaRPr lang="en-US" sz="1400" dirty="0">
              <a:solidFill>
                <a:prstClr val="black"/>
              </a:solidFill>
            </a:endParaRPr>
          </a:p>
        </p:txBody>
      </p:sp>
      <p:cxnSp>
        <p:nvCxnSpPr>
          <p:cNvPr id="158" name="Straight Connector 157"/>
          <p:cNvCxnSpPr/>
          <p:nvPr/>
        </p:nvCxnSpPr>
        <p:spPr>
          <a:xfrm>
            <a:off x="-176852" y="4876800"/>
            <a:ext cx="265176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5" name="Group 112"/>
          <p:cNvGrpSpPr/>
          <p:nvPr/>
        </p:nvGrpSpPr>
        <p:grpSpPr>
          <a:xfrm>
            <a:off x="1591728" y="4668248"/>
            <a:ext cx="262231" cy="295010"/>
            <a:chOff x="3429000" y="3714750"/>
            <a:chExt cx="228600" cy="257175"/>
          </a:xfrm>
        </p:grpSpPr>
        <p:sp>
          <p:nvSpPr>
            <p:cNvPr id="147" name="Rounded Rectangle 130"/>
            <p:cNvSpPr/>
            <p:nvPr/>
          </p:nvSpPr>
          <p:spPr>
            <a:xfrm>
              <a:off x="3495675" y="3771900"/>
              <a:ext cx="91440" cy="12801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8" name="Rectangle 147"/>
            <p:cNvSpPr>
              <a:spLocks noChangeAspect="1"/>
            </p:cNvSpPr>
            <p:nvPr/>
          </p:nvSpPr>
          <p:spPr>
            <a:xfrm>
              <a:off x="3524250" y="3714750"/>
              <a:ext cx="36576" cy="365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9" name="Rectangle 148"/>
            <p:cNvSpPr/>
            <p:nvPr/>
          </p:nvSpPr>
          <p:spPr>
            <a:xfrm>
              <a:off x="3429000" y="3857625"/>
              <a:ext cx="228600" cy="1143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59" name="Title 12"/>
          <p:cNvSpPr>
            <a:spLocks noGrp="1"/>
          </p:cNvSpPr>
          <p:nvPr>
            <p:ph type="title"/>
          </p:nvPr>
        </p:nvSpPr>
        <p:spPr>
          <a:xfrm>
            <a:off x="1066800" y="731838"/>
            <a:ext cx="8077200" cy="792162"/>
          </a:xfrm>
        </p:spPr>
        <p:txBody>
          <a:bodyPr>
            <a:normAutofit/>
          </a:bodyPr>
          <a:lstStyle/>
          <a:p>
            <a:r>
              <a:rPr lang="en-US" sz="4000" dirty="0" smtClean="0">
                <a:solidFill>
                  <a:schemeClr val="tx1">
                    <a:lumMod val="50000"/>
                    <a:lumOff val="50000"/>
                  </a:schemeClr>
                </a:solidFill>
                <a:latin typeface="Franklin Gothic Heavy"/>
              </a:rPr>
              <a:t>closed pressure system</a:t>
            </a:r>
            <a:endParaRPr lang="en-US" sz="4000" dirty="0">
              <a:solidFill>
                <a:schemeClr val="tx1">
                  <a:lumMod val="50000"/>
                  <a:lumOff val="50000"/>
                </a:schemeClr>
              </a:solidFill>
              <a:latin typeface="Franklin Gothic Heavy"/>
            </a:endParaRPr>
          </a:p>
        </p:txBody>
      </p:sp>
    </p:spTree>
    <p:extLst>
      <p:ext uri="{BB962C8B-B14F-4D97-AF65-F5344CB8AC3E}">
        <p14:creationId xmlns:p14="http://schemas.microsoft.com/office/powerpoint/2010/main" val="2764296274"/>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Freeform 158"/>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2" name="Rectangle 151"/>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p:nvCxnSpPr>
        <p:spPr>
          <a:xfrm rot="5400000" flipH="1" flipV="1">
            <a:off x="2776051" y="4246844"/>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1" name="TextBox 7"/>
          <p:cNvSpPr txBox="1"/>
          <p:nvPr/>
        </p:nvSpPr>
        <p:spPr>
          <a:xfrm>
            <a:off x="54934" y="3918099"/>
            <a:ext cx="1219200" cy="738664"/>
          </a:xfrm>
          <a:prstGeom prst="rect">
            <a:avLst/>
          </a:prstGeom>
          <a:noFill/>
        </p:spPr>
        <p:txBody>
          <a:bodyPr wrap="square" rtlCol="0">
            <a:spAutoFit/>
          </a:bodyPr>
          <a:lstStyle/>
          <a:p>
            <a:pPr algn="ctr"/>
            <a:r>
              <a:rPr lang="en-US" sz="1400" dirty="0">
                <a:solidFill>
                  <a:prstClr val="white">
                    <a:lumMod val="85000"/>
                  </a:prstClr>
                </a:solidFill>
              </a:rPr>
              <a:t>i</a:t>
            </a:r>
            <a:r>
              <a:rPr lang="en-US" sz="1400" dirty="0" smtClean="0">
                <a:solidFill>
                  <a:prstClr val="white">
                    <a:lumMod val="85000"/>
                  </a:prstClr>
                </a:solidFill>
              </a:rPr>
              <a:t>ncoming cold water from supply line</a:t>
            </a:r>
            <a:endParaRPr lang="en-US" sz="1400" dirty="0">
              <a:solidFill>
                <a:prstClr val="white">
                  <a:lumMod val="85000"/>
                </a:prstClr>
              </a:solidFill>
            </a:endParaRPr>
          </a:p>
        </p:txBody>
      </p:sp>
      <p:sp>
        <p:nvSpPr>
          <p:cNvPr id="8" name="Freeform 7"/>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0" name="Freeform 9"/>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2" name="Group 159"/>
          <p:cNvGrpSpPr/>
          <p:nvPr/>
        </p:nvGrpSpPr>
        <p:grpSpPr>
          <a:xfrm>
            <a:off x="4664030" y="3909043"/>
            <a:ext cx="524462" cy="2185253"/>
            <a:chOff x="2895601" y="3505203"/>
            <a:chExt cx="457200" cy="2055628"/>
          </a:xfrm>
        </p:grpSpPr>
        <p:sp>
          <p:nvSpPr>
            <p:cNvPr id="145" name="Freeform 144"/>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46" name="Freeform 145"/>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12" name="Freeform 11"/>
          <p:cNvSpPr/>
          <p:nvPr/>
        </p:nvSpPr>
        <p:spPr>
          <a:xfrm flipH="1">
            <a:off x="3833633" y="3908218"/>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3" name="Group 48"/>
          <p:cNvGrpSpPr/>
          <p:nvPr/>
        </p:nvGrpSpPr>
        <p:grpSpPr>
          <a:xfrm>
            <a:off x="4926260" y="5395009"/>
            <a:ext cx="782778" cy="874101"/>
            <a:chOff x="5867400" y="3657600"/>
            <a:chExt cx="990600" cy="1106170"/>
          </a:xfrm>
        </p:grpSpPr>
        <p:sp>
          <p:nvSpPr>
            <p:cNvPr id="139" name="Rectangle 138"/>
            <p:cNvSpPr/>
            <p:nvPr/>
          </p:nvSpPr>
          <p:spPr>
            <a:xfrm>
              <a:off x="5867400" y="3971290"/>
              <a:ext cx="990600" cy="79248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white">
                    <a:lumMod val="85000"/>
                  </a:prstClr>
                </a:solidFill>
              </a:endParaRPr>
            </a:p>
          </p:txBody>
        </p:sp>
        <p:sp>
          <p:nvSpPr>
            <p:cNvPr id="140" name="Rectangle 139"/>
            <p:cNvSpPr/>
            <p:nvPr/>
          </p:nvSpPr>
          <p:spPr>
            <a:xfrm>
              <a:off x="5867400" y="3657600"/>
              <a:ext cx="990600" cy="26416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41" name="Oval 140"/>
            <p:cNvSpPr/>
            <p:nvPr/>
          </p:nvSpPr>
          <p:spPr>
            <a:xfrm>
              <a:off x="5966460" y="3723640"/>
              <a:ext cx="132080" cy="13208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42" name="Rounded Rectangle 141"/>
            <p:cNvSpPr/>
            <p:nvPr/>
          </p:nvSpPr>
          <p:spPr>
            <a:xfrm>
              <a:off x="6172200" y="3723640"/>
              <a:ext cx="396240" cy="13208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43" name="Oval 46"/>
            <p:cNvSpPr/>
            <p:nvPr/>
          </p:nvSpPr>
          <p:spPr>
            <a:xfrm>
              <a:off x="6649720" y="3723640"/>
              <a:ext cx="132080" cy="13208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44" name="Oval 47"/>
            <p:cNvSpPr/>
            <p:nvPr/>
          </p:nvSpPr>
          <p:spPr>
            <a:xfrm>
              <a:off x="6071356" y="3998232"/>
              <a:ext cx="609601" cy="60960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white">
                    <a:lumMod val="85000"/>
                  </a:prstClr>
                </a:solidFill>
              </a:endParaRPr>
            </a:p>
          </p:txBody>
        </p:sp>
      </p:grpSp>
      <p:sp>
        <p:nvSpPr>
          <p:cNvPr id="14" name="Freeform 13"/>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5" name="Freeform 14"/>
          <p:cNvSpPr/>
          <p:nvPr/>
        </p:nvSpPr>
        <p:spPr>
          <a:xfrm rot="16200000">
            <a:off x="5753755"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cxnSp>
        <p:nvCxnSpPr>
          <p:cNvPr id="23" name="Straight Connector 22"/>
          <p:cNvCxnSpPr/>
          <p:nvPr/>
        </p:nvCxnSpPr>
        <p:spPr>
          <a:xfrm rot="5400000" flipH="1" flipV="1">
            <a:off x="6823973"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126"/>
          <p:cNvGrpSpPr/>
          <p:nvPr/>
        </p:nvGrpSpPr>
        <p:grpSpPr>
          <a:xfrm>
            <a:off x="7373747" y="3511323"/>
            <a:ext cx="786692" cy="834768"/>
            <a:chOff x="5867400" y="2419350"/>
            <a:chExt cx="685800" cy="727710"/>
          </a:xfrm>
        </p:grpSpPr>
        <p:grpSp>
          <p:nvGrpSpPr>
            <p:cNvPr id="5" name="Group 45"/>
            <p:cNvGrpSpPr/>
            <p:nvPr/>
          </p:nvGrpSpPr>
          <p:grpSpPr>
            <a:xfrm>
              <a:off x="5867400" y="2419350"/>
              <a:ext cx="685800" cy="727710"/>
              <a:chOff x="5867400" y="2419350"/>
              <a:chExt cx="685800" cy="727710"/>
            </a:xfrm>
          </p:grpSpPr>
          <p:sp>
            <p:nvSpPr>
              <p:cNvPr id="115" name="Rectangle 31"/>
              <p:cNvSpPr/>
              <p:nvPr/>
            </p:nvSpPr>
            <p:spPr>
              <a:xfrm>
                <a:off x="5867400" y="2598420"/>
                <a:ext cx="685800" cy="54864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white">
                      <a:lumMod val="85000"/>
                    </a:prstClr>
                  </a:solidFill>
                </a:endParaRPr>
              </a:p>
            </p:txBody>
          </p:sp>
          <p:grpSp>
            <p:nvGrpSpPr>
              <p:cNvPr id="7" name="Group 36"/>
              <p:cNvGrpSpPr/>
              <p:nvPr/>
            </p:nvGrpSpPr>
            <p:grpSpPr>
              <a:xfrm>
                <a:off x="5867400" y="2419350"/>
                <a:ext cx="685800" cy="182880"/>
                <a:chOff x="5867400" y="2362200"/>
                <a:chExt cx="1143000" cy="304800"/>
              </a:xfrm>
            </p:grpSpPr>
            <p:sp>
              <p:nvSpPr>
                <p:cNvPr id="117" name="Rectangle 116"/>
                <p:cNvSpPr/>
                <p:nvPr/>
              </p:nvSpPr>
              <p:spPr>
                <a:xfrm>
                  <a:off x="5867400" y="2362200"/>
                  <a:ext cx="1143000" cy="3048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18" name="Oval 33"/>
                <p:cNvSpPr/>
                <p:nvPr/>
              </p:nvSpPr>
              <p:spPr>
                <a:xfrm>
                  <a:off x="5981700" y="2438400"/>
                  <a:ext cx="152400" cy="15240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19" name="Oval 118"/>
                <p:cNvSpPr/>
                <p:nvPr/>
              </p:nvSpPr>
              <p:spPr>
                <a:xfrm>
                  <a:off x="6210300" y="2438400"/>
                  <a:ext cx="152400" cy="15240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0" name="Rounded Rectangle 119"/>
                <p:cNvSpPr/>
                <p:nvPr/>
              </p:nvSpPr>
              <p:spPr>
                <a:xfrm>
                  <a:off x="6438900" y="2438400"/>
                  <a:ext cx="457200" cy="15240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grpSp>
        <p:sp>
          <p:nvSpPr>
            <p:cNvPr id="114" name="Rectangle 113"/>
            <p:cNvSpPr/>
            <p:nvPr/>
          </p:nvSpPr>
          <p:spPr>
            <a:xfrm>
              <a:off x="5923057" y="2651098"/>
              <a:ext cx="576470" cy="44196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cxnSp>
        <p:nvCxnSpPr>
          <p:cNvPr id="25" name="Straight Connector 24"/>
          <p:cNvCxnSpPr/>
          <p:nvPr/>
        </p:nvCxnSpPr>
        <p:spPr>
          <a:xfrm rot="5400000">
            <a:off x="6434542"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Group 70"/>
          <p:cNvGrpSpPr/>
          <p:nvPr/>
        </p:nvGrpSpPr>
        <p:grpSpPr>
          <a:xfrm>
            <a:off x="6259834" y="3249086"/>
            <a:ext cx="979166" cy="437080"/>
            <a:chOff x="6248400" y="3581400"/>
            <a:chExt cx="685800" cy="474904"/>
          </a:xfrm>
        </p:grpSpPr>
        <p:sp>
          <p:nvSpPr>
            <p:cNvPr id="105" name="Trapezoid 104"/>
            <p:cNvSpPr/>
            <p:nvPr/>
          </p:nvSpPr>
          <p:spPr>
            <a:xfrm>
              <a:off x="6534854" y="3581400"/>
              <a:ext cx="104071" cy="261176"/>
            </a:xfrm>
            <a:prstGeom prst="trapezoid">
              <a:avLst>
                <a:gd name="adj" fmla="val 1108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06" name="Rectangle 105"/>
            <p:cNvSpPr/>
            <p:nvPr/>
          </p:nvSpPr>
          <p:spPr>
            <a:xfrm>
              <a:off x="6416412" y="3737118"/>
              <a:ext cx="54572" cy="104324"/>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nvGrpSpPr>
            <p:cNvPr id="11" name="Group 64"/>
            <p:cNvGrpSpPr/>
            <p:nvPr/>
          </p:nvGrpSpPr>
          <p:grpSpPr>
            <a:xfrm>
              <a:off x="6248400" y="3868367"/>
              <a:ext cx="685800" cy="187937"/>
              <a:chOff x="4876800" y="4215063"/>
              <a:chExt cx="1219200" cy="280737"/>
            </a:xfrm>
          </p:grpSpPr>
          <p:sp>
            <p:nvSpPr>
              <p:cNvPr id="110" name="Rectangle 109"/>
              <p:cNvSpPr/>
              <p:nvPr/>
            </p:nvSpPr>
            <p:spPr>
              <a:xfrm>
                <a:off x="4876800" y="4215064"/>
                <a:ext cx="609600" cy="56147"/>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11" name="Rectangle 57"/>
              <p:cNvSpPr/>
              <p:nvPr/>
            </p:nvSpPr>
            <p:spPr>
              <a:xfrm>
                <a:off x="4876800" y="4271211"/>
                <a:ext cx="1219200" cy="22458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12" name="Rectangle 111"/>
              <p:cNvSpPr/>
              <p:nvPr/>
            </p:nvSpPr>
            <p:spPr>
              <a:xfrm>
                <a:off x="5486400" y="4215063"/>
                <a:ext cx="609600" cy="56147"/>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108" name="Rectangle 107"/>
            <p:cNvSpPr/>
            <p:nvPr/>
          </p:nvSpPr>
          <p:spPr>
            <a:xfrm>
              <a:off x="6711616" y="3737118"/>
              <a:ext cx="54572" cy="104324"/>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09" name="Rectangle 108"/>
            <p:cNvSpPr/>
            <p:nvPr/>
          </p:nvSpPr>
          <p:spPr>
            <a:xfrm>
              <a:off x="6573792" y="3610635"/>
              <a:ext cx="25618" cy="13716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grpSp>
        <p:nvGrpSpPr>
          <p:cNvPr id="13" name="Group 166"/>
          <p:cNvGrpSpPr/>
          <p:nvPr/>
        </p:nvGrpSpPr>
        <p:grpSpPr>
          <a:xfrm>
            <a:off x="5975183" y="3909041"/>
            <a:ext cx="524462" cy="1770058"/>
            <a:chOff x="4038600" y="3505201"/>
            <a:chExt cx="457200" cy="1543050"/>
          </a:xfrm>
        </p:grpSpPr>
        <p:sp>
          <p:nvSpPr>
            <p:cNvPr id="103" name="Freeform 102"/>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04" name="Freeform 103"/>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grpSp>
        <p:nvGrpSpPr>
          <p:cNvPr id="18" name="Group 125"/>
          <p:cNvGrpSpPr/>
          <p:nvPr/>
        </p:nvGrpSpPr>
        <p:grpSpPr>
          <a:xfrm flipH="1">
            <a:off x="6324825" y="4892405"/>
            <a:ext cx="786691" cy="1398564"/>
            <a:chOff x="7543800" y="1600200"/>
            <a:chExt cx="763221" cy="1447800"/>
          </a:xfrm>
        </p:grpSpPr>
        <p:sp>
          <p:nvSpPr>
            <p:cNvPr id="99" name="Rectangle 98"/>
            <p:cNvSpPr/>
            <p:nvPr/>
          </p:nvSpPr>
          <p:spPr>
            <a:xfrm>
              <a:off x="7543800" y="1600200"/>
              <a:ext cx="762000" cy="14478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00" name="Chord 99"/>
            <p:cNvSpPr/>
            <p:nvPr/>
          </p:nvSpPr>
          <p:spPr>
            <a:xfrm rot="7458291">
              <a:off x="8032269" y="1917219"/>
              <a:ext cx="160501" cy="160501"/>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01" name="Rectangle 84"/>
            <p:cNvSpPr/>
            <p:nvPr/>
          </p:nvSpPr>
          <p:spPr>
            <a:xfrm rot="-1800000">
              <a:off x="8154621" y="1863839"/>
              <a:ext cx="152400" cy="4571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02" name="Rectangle 101"/>
            <p:cNvSpPr/>
            <p:nvPr/>
          </p:nvSpPr>
          <p:spPr>
            <a:xfrm>
              <a:off x="8239125" y="2362200"/>
              <a:ext cx="45719" cy="762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29" name="Freeform 28"/>
          <p:cNvSpPr/>
          <p:nvPr/>
        </p:nvSpPr>
        <p:spPr>
          <a:xfrm>
            <a:off x="5953331" y="4597397"/>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30" name="Freeform 29"/>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19" name="Group 152"/>
          <p:cNvGrpSpPr/>
          <p:nvPr/>
        </p:nvGrpSpPr>
        <p:grpSpPr>
          <a:xfrm>
            <a:off x="7198927" y="5110931"/>
            <a:ext cx="611872" cy="568167"/>
            <a:chOff x="4572000" y="2819400"/>
            <a:chExt cx="1066800" cy="990600"/>
          </a:xfrm>
        </p:grpSpPr>
        <p:sp>
          <p:nvSpPr>
            <p:cNvPr id="93" name="Chord 92"/>
            <p:cNvSpPr/>
            <p:nvPr/>
          </p:nvSpPr>
          <p:spPr>
            <a:xfrm rot="16200000">
              <a:off x="4648200" y="2895600"/>
              <a:ext cx="914400" cy="9144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4" name="Rectangle 93"/>
            <p:cNvSpPr/>
            <p:nvPr/>
          </p:nvSpPr>
          <p:spPr>
            <a:xfrm>
              <a:off x="4572000" y="3227313"/>
              <a:ext cx="1066800" cy="94896"/>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5" name="Trapezoid 94"/>
            <p:cNvSpPr/>
            <p:nvPr/>
          </p:nvSpPr>
          <p:spPr>
            <a:xfrm>
              <a:off x="4953000" y="2819400"/>
              <a:ext cx="304800" cy="381000"/>
            </a:xfrm>
            <a:prstGeom prst="trapezoid">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6" name="Rectangle 95"/>
            <p:cNvSpPr/>
            <p:nvPr/>
          </p:nvSpPr>
          <p:spPr>
            <a:xfrm>
              <a:off x="5048250" y="2895600"/>
              <a:ext cx="118110" cy="11811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7" name="Rectangle 96"/>
            <p:cNvSpPr/>
            <p:nvPr/>
          </p:nvSpPr>
          <p:spPr>
            <a:xfrm>
              <a:off x="47515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8" name="Rectangle 97"/>
            <p:cNvSpPr/>
            <p:nvPr/>
          </p:nvSpPr>
          <p:spPr>
            <a:xfrm>
              <a:off x="53611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32" name="Freeform 31"/>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20" name="Group 145"/>
          <p:cNvGrpSpPr/>
          <p:nvPr/>
        </p:nvGrpSpPr>
        <p:grpSpPr>
          <a:xfrm flipH="1">
            <a:off x="8100975" y="5257800"/>
            <a:ext cx="662025" cy="524462"/>
            <a:chOff x="3581400" y="1295400"/>
            <a:chExt cx="577121" cy="457200"/>
          </a:xfrm>
        </p:grpSpPr>
        <p:grpSp>
          <p:nvGrpSpPr>
            <p:cNvPr id="22" name="Group 127"/>
            <p:cNvGrpSpPr/>
            <p:nvPr/>
          </p:nvGrpSpPr>
          <p:grpSpPr>
            <a:xfrm>
              <a:off x="3581400" y="1295400"/>
              <a:ext cx="577121" cy="457200"/>
              <a:chOff x="3581400" y="1295400"/>
              <a:chExt cx="577121" cy="457200"/>
            </a:xfrm>
          </p:grpSpPr>
          <p:sp>
            <p:nvSpPr>
              <p:cNvPr id="89" name="Rectangle 72"/>
              <p:cNvSpPr/>
              <p:nvPr/>
            </p:nvSpPr>
            <p:spPr>
              <a:xfrm>
                <a:off x="3978639" y="1332875"/>
                <a:ext cx="149902" cy="41972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0" name="Rounded Rectangle 73"/>
              <p:cNvSpPr/>
              <p:nvPr/>
            </p:nvSpPr>
            <p:spPr>
              <a:xfrm>
                <a:off x="3948659" y="1295400"/>
                <a:ext cx="209862" cy="2998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1" name="Chord 90"/>
              <p:cNvSpPr/>
              <p:nvPr/>
            </p:nvSpPr>
            <p:spPr>
              <a:xfrm rot="16200000">
                <a:off x="3581400" y="1371600"/>
                <a:ext cx="3810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2" name="Chord 91"/>
              <p:cNvSpPr/>
              <p:nvPr/>
            </p:nvSpPr>
            <p:spPr>
              <a:xfrm rot="5400000" flipV="1">
                <a:off x="3733800" y="1341009"/>
                <a:ext cx="762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88" name="Rectangle 87"/>
            <p:cNvSpPr/>
            <p:nvPr/>
          </p:nvSpPr>
          <p:spPr>
            <a:xfrm>
              <a:off x="4019550" y="1371600"/>
              <a:ext cx="73152" cy="4571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35" name="TextBox 34"/>
          <p:cNvSpPr txBox="1"/>
          <p:nvPr/>
        </p:nvSpPr>
        <p:spPr>
          <a:xfrm>
            <a:off x="2514600" y="3255635"/>
            <a:ext cx="1066800" cy="738664"/>
          </a:xfrm>
          <a:prstGeom prst="rect">
            <a:avLst/>
          </a:prstGeom>
          <a:noFill/>
        </p:spPr>
        <p:txBody>
          <a:bodyPr wrap="square" rtlCol="0">
            <a:spAutoFit/>
          </a:bodyPr>
          <a:lstStyle/>
          <a:p>
            <a:pPr algn="ctr"/>
            <a:r>
              <a:rPr lang="en-US" sz="1400" dirty="0" smtClean="0">
                <a:solidFill>
                  <a:prstClr val="white">
                    <a:lumMod val="85000"/>
                  </a:prstClr>
                </a:solidFill>
              </a:rPr>
              <a:t>thermal </a:t>
            </a:r>
          </a:p>
          <a:p>
            <a:pPr algn="ctr"/>
            <a:r>
              <a:rPr lang="en-US" sz="1400" dirty="0" smtClean="0">
                <a:solidFill>
                  <a:prstClr val="white">
                    <a:lumMod val="85000"/>
                  </a:prstClr>
                </a:solidFill>
              </a:rPr>
              <a:t>expansion </a:t>
            </a:r>
          </a:p>
          <a:p>
            <a:pPr algn="ctr"/>
            <a:r>
              <a:rPr lang="en-US" sz="1400" dirty="0" smtClean="0">
                <a:solidFill>
                  <a:prstClr val="white">
                    <a:lumMod val="85000"/>
                  </a:prstClr>
                </a:solidFill>
              </a:rPr>
              <a:t>tank</a:t>
            </a:r>
            <a:endParaRPr lang="en-US" sz="1400" dirty="0">
              <a:solidFill>
                <a:prstClr val="white">
                  <a:lumMod val="85000"/>
                </a:prstClr>
              </a:solidFill>
            </a:endParaRPr>
          </a:p>
        </p:txBody>
      </p:sp>
      <p:sp>
        <p:nvSpPr>
          <p:cNvPr id="36" name="Rounded Rectangle 35"/>
          <p:cNvSpPr/>
          <p:nvPr/>
        </p:nvSpPr>
        <p:spPr>
          <a:xfrm>
            <a:off x="2819400" y="4149418"/>
            <a:ext cx="349641" cy="524462"/>
          </a:xfrm>
          <a:prstGeom prst="roundRect">
            <a:avLst>
              <a:gd name="adj" fmla="val 10466"/>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37" name="TextBox 36"/>
          <p:cNvSpPr txBox="1"/>
          <p:nvPr/>
        </p:nvSpPr>
        <p:spPr>
          <a:xfrm>
            <a:off x="4821866" y="6087136"/>
            <a:ext cx="1015543" cy="237464"/>
          </a:xfrm>
          <a:prstGeom prst="rect">
            <a:avLst/>
          </a:prstGeom>
          <a:noFill/>
        </p:spPr>
        <p:txBody>
          <a:bodyPr wrap="square" rtlCol="0">
            <a:spAutoFit/>
          </a:bodyPr>
          <a:lstStyle/>
          <a:p>
            <a:pPr algn="ctr"/>
            <a:r>
              <a:rPr lang="en-US" sz="900" dirty="0" smtClean="0">
                <a:solidFill>
                  <a:prstClr val="white">
                    <a:lumMod val="85000"/>
                  </a:prstClr>
                </a:solidFill>
              </a:rPr>
              <a:t>laundry</a:t>
            </a:r>
            <a:endParaRPr lang="en-US" sz="900" dirty="0">
              <a:solidFill>
                <a:prstClr val="white">
                  <a:lumMod val="85000"/>
                </a:prstClr>
              </a:solidFill>
            </a:endParaRPr>
          </a:p>
        </p:txBody>
      </p:sp>
      <p:grpSp>
        <p:nvGrpSpPr>
          <p:cNvPr id="24" name="Group 152"/>
          <p:cNvGrpSpPr/>
          <p:nvPr/>
        </p:nvGrpSpPr>
        <p:grpSpPr>
          <a:xfrm>
            <a:off x="7299446" y="1964802"/>
            <a:ext cx="1311154" cy="855682"/>
            <a:chOff x="5909625" y="2310681"/>
            <a:chExt cx="1311154" cy="855682"/>
          </a:xfrm>
        </p:grpSpPr>
        <p:cxnSp>
          <p:nvCxnSpPr>
            <p:cNvPr id="16" name="Straight Connector 15"/>
            <p:cNvCxnSpPr/>
            <p:nvPr/>
          </p:nvCxnSpPr>
          <p:spPr>
            <a:xfrm rot="5400000">
              <a:off x="5756202" y="2816867"/>
              <a:ext cx="437962" cy="1822"/>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812044" y="2913992"/>
              <a:ext cx="502920" cy="1822"/>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6" name="Group 218"/>
            <p:cNvGrpSpPr/>
            <p:nvPr/>
          </p:nvGrpSpPr>
          <p:grpSpPr>
            <a:xfrm>
              <a:off x="5909625" y="2310681"/>
              <a:ext cx="1311154" cy="811666"/>
              <a:chOff x="5124450" y="2111829"/>
              <a:chExt cx="1143000" cy="707571"/>
            </a:xfrm>
          </p:grpSpPr>
          <p:sp>
            <p:nvSpPr>
              <p:cNvPr id="121" name="Moon 104"/>
              <p:cNvSpPr/>
              <p:nvPr/>
            </p:nvSpPr>
            <p:spPr>
              <a:xfrm rot="5400000" flipH="1">
                <a:off x="5532664" y="1812472"/>
                <a:ext cx="326571" cy="1143000"/>
              </a:xfrm>
              <a:prstGeom prst="moon">
                <a:avLst>
                  <a:gd name="adj" fmla="val 875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white">
                      <a:lumMod val="85000"/>
                    </a:prstClr>
                  </a:solidFill>
                </a:endParaRPr>
              </a:p>
            </p:txBody>
          </p:sp>
          <p:sp>
            <p:nvSpPr>
              <p:cNvPr id="122" name="Block Arc 11"/>
              <p:cNvSpPr/>
              <p:nvPr/>
            </p:nvSpPr>
            <p:spPr>
              <a:xfrm flipH="1">
                <a:off x="5178879" y="2329543"/>
                <a:ext cx="544286" cy="489857"/>
              </a:xfrm>
              <a:prstGeom prst="blockArc">
                <a:avLst>
                  <a:gd name="adj1" fmla="val 18649797"/>
                  <a:gd name="adj2" fmla="val 21524460"/>
                  <a:gd name="adj3" fmla="val 11431"/>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3" name="Block Arc 122"/>
              <p:cNvSpPr/>
              <p:nvPr/>
            </p:nvSpPr>
            <p:spPr>
              <a:xfrm>
                <a:off x="5641982" y="2329543"/>
                <a:ext cx="544286" cy="489857"/>
              </a:xfrm>
              <a:prstGeom prst="blockArc">
                <a:avLst>
                  <a:gd name="adj1" fmla="val 18649797"/>
                  <a:gd name="adj2" fmla="val 21524460"/>
                  <a:gd name="adj3" fmla="val 11431"/>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4"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ln w="190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grpSp>
      <p:cxnSp>
        <p:nvCxnSpPr>
          <p:cNvPr id="17" name="Straight Connector 16"/>
          <p:cNvCxnSpPr/>
          <p:nvPr/>
        </p:nvCxnSpPr>
        <p:spPr>
          <a:xfrm rot="5400000" flipH="1" flipV="1">
            <a:off x="6039948"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7" name="Group 130"/>
          <p:cNvGrpSpPr/>
          <p:nvPr/>
        </p:nvGrpSpPr>
        <p:grpSpPr>
          <a:xfrm>
            <a:off x="5683859" y="1927989"/>
            <a:ext cx="662025" cy="524462"/>
            <a:chOff x="3581400" y="1295400"/>
            <a:chExt cx="577121" cy="457200"/>
          </a:xfrm>
        </p:grpSpPr>
        <p:grpSp>
          <p:nvGrpSpPr>
            <p:cNvPr id="28" name="Group 127"/>
            <p:cNvGrpSpPr/>
            <p:nvPr/>
          </p:nvGrpSpPr>
          <p:grpSpPr>
            <a:xfrm>
              <a:off x="3581400" y="1295400"/>
              <a:ext cx="577121" cy="457200"/>
              <a:chOff x="3581400" y="1295400"/>
              <a:chExt cx="577121" cy="457200"/>
            </a:xfrm>
          </p:grpSpPr>
          <p:sp>
            <p:nvSpPr>
              <p:cNvPr id="135" name="Rectangle 18"/>
              <p:cNvSpPr/>
              <p:nvPr/>
            </p:nvSpPr>
            <p:spPr>
              <a:xfrm>
                <a:off x="3978639" y="1332875"/>
                <a:ext cx="149902" cy="41972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36" name="Rounded Rectangle 19"/>
              <p:cNvSpPr/>
              <p:nvPr/>
            </p:nvSpPr>
            <p:spPr>
              <a:xfrm>
                <a:off x="3948659" y="1295400"/>
                <a:ext cx="209862" cy="2998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37" name="Chord 136"/>
              <p:cNvSpPr/>
              <p:nvPr/>
            </p:nvSpPr>
            <p:spPr>
              <a:xfrm rot="16200000">
                <a:off x="3581400" y="1371600"/>
                <a:ext cx="3810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38" name="Chord 24"/>
              <p:cNvSpPr/>
              <p:nvPr/>
            </p:nvSpPr>
            <p:spPr>
              <a:xfrm rot="5400000" flipV="1">
                <a:off x="3733800" y="1341009"/>
                <a:ext cx="762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134" name="Rectangle 133"/>
            <p:cNvSpPr/>
            <p:nvPr/>
          </p:nvSpPr>
          <p:spPr>
            <a:xfrm>
              <a:off x="4019550" y="1371600"/>
              <a:ext cx="73152" cy="4571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42" name="TextBox 41"/>
          <p:cNvSpPr txBox="1"/>
          <p:nvPr/>
        </p:nvSpPr>
        <p:spPr>
          <a:xfrm>
            <a:off x="7162800" y="1447800"/>
            <a:ext cx="1600200" cy="400110"/>
          </a:xfrm>
          <a:prstGeom prst="rect">
            <a:avLst/>
          </a:prstGeom>
          <a:noFill/>
        </p:spPr>
        <p:txBody>
          <a:bodyPr wrap="square" rtlCol="0">
            <a:spAutoFit/>
          </a:bodyPr>
          <a:lstStyle/>
          <a:p>
            <a:pPr algn="ctr"/>
            <a:r>
              <a:rPr lang="en-US" sz="2000" dirty="0" smtClean="0">
                <a:solidFill>
                  <a:prstClr val="white">
                    <a:lumMod val="85000"/>
                  </a:prstClr>
                </a:solidFill>
                <a:latin typeface="Franklin Gothic Heavy"/>
              </a:rPr>
              <a:t>bathroom 1</a:t>
            </a:r>
            <a:endParaRPr lang="en-US" sz="2000" dirty="0">
              <a:solidFill>
                <a:prstClr val="white">
                  <a:lumMod val="85000"/>
                </a:prstClr>
              </a:solidFill>
              <a:latin typeface="Franklin Gothic Heavy"/>
            </a:endParaRPr>
          </a:p>
        </p:txBody>
      </p:sp>
      <p:grpSp>
        <p:nvGrpSpPr>
          <p:cNvPr id="31" name="Group 144"/>
          <p:cNvGrpSpPr/>
          <p:nvPr/>
        </p:nvGrpSpPr>
        <p:grpSpPr>
          <a:xfrm>
            <a:off x="6716448" y="1847812"/>
            <a:ext cx="220351" cy="960120"/>
            <a:chOff x="3589337" y="2438400"/>
            <a:chExt cx="193677" cy="333375"/>
          </a:xfrm>
        </p:grpSpPr>
        <p:cxnSp>
          <p:nvCxnSpPr>
            <p:cNvPr id="131" name="Straight Connector 130"/>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3" name="Group 30"/>
          <p:cNvGrpSpPr/>
          <p:nvPr/>
        </p:nvGrpSpPr>
        <p:grpSpPr>
          <a:xfrm>
            <a:off x="6510631" y="1465393"/>
            <a:ext cx="611872" cy="568167"/>
            <a:chOff x="4572000" y="2819400"/>
            <a:chExt cx="1066800" cy="990600"/>
          </a:xfrm>
        </p:grpSpPr>
        <p:sp>
          <p:nvSpPr>
            <p:cNvPr id="125" name="Chord 124"/>
            <p:cNvSpPr/>
            <p:nvPr/>
          </p:nvSpPr>
          <p:spPr>
            <a:xfrm rot="16200000">
              <a:off x="4648200" y="2895600"/>
              <a:ext cx="914400" cy="9144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6" name="Rectangle 22"/>
            <p:cNvSpPr/>
            <p:nvPr/>
          </p:nvSpPr>
          <p:spPr>
            <a:xfrm>
              <a:off x="4572000" y="3227313"/>
              <a:ext cx="1066800" cy="94896"/>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7" name="Trapezoid 110"/>
            <p:cNvSpPr/>
            <p:nvPr/>
          </p:nvSpPr>
          <p:spPr>
            <a:xfrm>
              <a:off x="4953000" y="2819400"/>
              <a:ext cx="304800" cy="381000"/>
            </a:xfrm>
            <a:prstGeom prst="trapezoid">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8" name="Rectangle 26"/>
            <p:cNvSpPr/>
            <p:nvPr/>
          </p:nvSpPr>
          <p:spPr>
            <a:xfrm>
              <a:off x="5048250" y="2895600"/>
              <a:ext cx="118110" cy="11811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9" name="Rectangle 28"/>
            <p:cNvSpPr/>
            <p:nvPr/>
          </p:nvSpPr>
          <p:spPr>
            <a:xfrm>
              <a:off x="47515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30" name="Rectangle 113"/>
            <p:cNvSpPr/>
            <p:nvPr/>
          </p:nvSpPr>
          <p:spPr>
            <a:xfrm>
              <a:off x="53611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50" name="Freeform 49"/>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38" name="Group 214"/>
          <p:cNvGrpSpPr/>
          <p:nvPr/>
        </p:nvGrpSpPr>
        <p:grpSpPr>
          <a:xfrm flipH="1">
            <a:off x="3429358" y="2423058"/>
            <a:ext cx="274640" cy="294398"/>
            <a:chOff x="6858000" y="1953157"/>
            <a:chExt cx="533400" cy="333180"/>
          </a:xfrm>
        </p:grpSpPr>
        <p:sp>
          <p:nvSpPr>
            <p:cNvPr id="74" name="Freeform 73"/>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nvGrpSpPr>
            <p:cNvPr id="39" name="Group 212"/>
            <p:cNvGrpSpPr/>
            <p:nvPr/>
          </p:nvGrpSpPr>
          <p:grpSpPr>
            <a:xfrm>
              <a:off x="7196851" y="2198741"/>
              <a:ext cx="194549" cy="87596"/>
              <a:chOff x="7331104" y="2438400"/>
              <a:chExt cx="317384" cy="152400"/>
            </a:xfrm>
          </p:grpSpPr>
          <p:sp>
            <p:nvSpPr>
              <p:cNvPr id="79" name="Rectangle 78"/>
              <p:cNvSpPr/>
              <p:nvPr/>
            </p:nvSpPr>
            <p:spPr>
              <a:xfrm>
                <a:off x="7335296" y="2438400"/>
                <a:ext cx="3048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cxnSp>
            <p:nvCxnSpPr>
              <p:cNvPr id="80" name="Straight Connector 63"/>
              <p:cNvCxnSpPr/>
              <p:nvPr/>
            </p:nvCxnSpPr>
            <p:spPr>
              <a:xfrm rot="10800000" flipH="1">
                <a:off x="7335296" y="2506732"/>
                <a:ext cx="304800" cy="158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64"/>
              <p:cNvCxnSpPr/>
              <p:nvPr/>
            </p:nvCxnSpPr>
            <p:spPr>
              <a:xfrm rot="10800000" flipH="1">
                <a:off x="7331104" y="2542432"/>
                <a:ext cx="304800" cy="158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flipH="1">
                <a:off x="7343688" y="2474184"/>
                <a:ext cx="304800" cy="158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211"/>
            <p:cNvGrpSpPr/>
            <p:nvPr/>
          </p:nvGrpSpPr>
          <p:grpSpPr>
            <a:xfrm>
              <a:off x="6940141" y="1953157"/>
              <a:ext cx="312781" cy="111060"/>
              <a:chOff x="6781800" y="1676400"/>
              <a:chExt cx="838200" cy="457200"/>
            </a:xfrm>
          </p:grpSpPr>
          <p:sp>
            <p:nvSpPr>
              <p:cNvPr id="77" name="Rectangle 76"/>
              <p:cNvSpPr/>
              <p:nvPr/>
            </p:nvSpPr>
            <p:spPr>
              <a:xfrm>
                <a:off x="7086600" y="1905000"/>
                <a:ext cx="228600" cy="2286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78" name="Rectangle 77"/>
              <p:cNvSpPr/>
              <p:nvPr/>
            </p:nvSpPr>
            <p:spPr>
              <a:xfrm>
                <a:off x="6781800" y="1676400"/>
                <a:ext cx="838200" cy="2286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grpSp>
      <p:sp>
        <p:nvSpPr>
          <p:cNvPr id="52" name="TextBox 51"/>
          <p:cNvSpPr txBox="1"/>
          <p:nvPr/>
        </p:nvSpPr>
        <p:spPr>
          <a:xfrm>
            <a:off x="2971800" y="1838980"/>
            <a:ext cx="1223744" cy="523220"/>
          </a:xfrm>
          <a:prstGeom prst="rect">
            <a:avLst/>
          </a:prstGeom>
          <a:noFill/>
        </p:spPr>
        <p:txBody>
          <a:bodyPr wrap="square" rtlCol="0">
            <a:spAutoFit/>
          </a:bodyPr>
          <a:lstStyle/>
          <a:p>
            <a:pPr algn="ctr"/>
            <a:r>
              <a:rPr lang="en-US" sz="1400" dirty="0" smtClean="0">
                <a:solidFill>
                  <a:prstClr val="white">
                    <a:lumMod val="85000"/>
                  </a:prstClr>
                </a:solidFill>
              </a:rPr>
              <a:t>hose</a:t>
            </a:r>
          </a:p>
          <a:p>
            <a:pPr algn="ctr"/>
            <a:r>
              <a:rPr lang="en-US" sz="1400" dirty="0" smtClean="0">
                <a:solidFill>
                  <a:prstClr val="white">
                    <a:lumMod val="85000"/>
                  </a:prstClr>
                </a:solidFill>
              </a:rPr>
              <a:t>spigot</a:t>
            </a:r>
            <a:endParaRPr lang="en-US" sz="1400" dirty="0">
              <a:solidFill>
                <a:prstClr val="white">
                  <a:lumMod val="85000"/>
                </a:prstClr>
              </a:solidFill>
            </a:endParaRPr>
          </a:p>
        </p:txBody>
      </p:sp>
      <p:sp>
        <p:nvSpPr>
          <p:cNvPr id="59" name="TextBox 58"/>
          <p:cNvSpPr txBox="1"/>
          <p:nvPr/>
        </p:nvSpPr>
        <p:spPr>
          <a:xfrm>
            <a:off x="3452792" y="5509736"/>
            <a:ext cx="1223744" cy="738664"/>
          </a:xfrm>
          <a:prstGeom prst="rect">
            <a:avLst/>
          </a:prstGeom>
          <a:noFill/>
        </p:spPr>
        <p:txBody>
          <a:bodyPr wrap="square" rtlCol="0">
            <a:spAutoFit/>
          </a:bodyPr>
          <a:lstStyle/>
          <a:p>
            <a:pPr algn="ctr"/>
            <a:r>
              <a:rPr lang="en-US" sz="1400" dirty="0">
                <a:solidFill>
                  <a:prstClr val="black"/>
                </a:solidFill>
              </a:rPr>
              <a:t>h</a:t>
            </a:r>
            <a:r>
              <a:rPr lang="en-US" sz="1400" dirty="0" smtClean="0">
                <a:solidFill>
                  <a:prstClr val="black"/>
                </a:solidFill>
              </a:rPr>
              <a:t>ot </a:t>
            </a:r>
          </a:p>
          <a:p>
            <a:pPr algn="ctr"/>
            <a:r>
              <a:rPr lang="en-US" sz="1400" dirty="0" smtClean="0">
                <a:solidFill>
                  <a:prstClr val="black"/>
                </a:solidFill>
              </a:rPr>
              <a:t>water </a:t>
            </a:r>
            <a:br>
              <a:rPr lang="en-US" sz="1400" dirty="0" smtClean="0">
                <a:solidFill>
                  <a:prstClr val="black"/>
                </a:solidFill>
              </a:rPr>
            </a:br>
            <a:r>
              <a:rPr lang="en-US" sz="1400" dirty="0" smtClean="0">
                <a:solidFill>
                  <a:prstClr val="black"/>
                </a:solidFill>
              </a:rPr>
              <a:t>heater</a:t>
            </a:r>
            <a:endParaRPr lang="en-US" sz="1400" dirty="0">
              <a:solidFill>
                <a:prstClr val="black"/>
              </a:solidFill>
            </a:endParaRPr>
          </a:p>
        </p:txBody>
      </p: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4" name="TextBox 153"/>
          <p:cNvSpPr txBox="1"/>
          <p:nvPr/>
        </p:nvSpPr>
        <p:spPr>
          <a:xfrm>
            <a:off x="7162800" y="5833646"/>
            <a:ext cx="1600200" cy="400110"/>
          </a:xfrm>
          <a:prstGeom prst="rect">
            <a:avLst/>
          </a:prstGeom>
          <a:noFill/>
        </p:spPr>
        <p:txBody>
          <a:bodyPr wrap="square" rtlCol="0">
            <a:spAutoFit/>
          </a:bodyPr>
          <a:lstStyle/>
          <a:p>
            <a:pPr algn="ctr"/>
            <a:r>
              <a:rPr lang="en-US" sz="2000" dirty="0" smtClean="0">
                <a:solidFill>
                  <a:prstClr val="white">
                    <a:lumMod val="85000"/>
                  </a:prstClr>
                </a:solidFill>
                <a:latin typeface="Franklin Gothic Heavy"/>
              </a:rPr>
              <a:t>bathroom 2</a:t>
            </a:r>
            <a:endParaRPr lang="en-US" sz="2000" dirty="0">
              <a:solidFill>
                <a:prstClr val="white">
                  <a:lumMod val="85000"/>
                </a:prstClr>
              </a:solidFill>
              <a:latin typeface="Franklin Gothic Heavy"/>
            </a:endParaRPr>
          </a:p>
        </p:txBody>
      </p:sp>
      <p:sp>
        <p:nvSpPr>
          <p:cNvPr id="156" name="TextBox 155"/>
          <p:cNvSpPr txBox="1"/>
          <p:nvPr/>
        </p:nvSpPr>
        <p:spPr>
          <a:xfrm>
            <a:off x="6781800" y="2971800"/>
            <a:ext cx="1223744" cy="400110"/>
          </a:xfrm>
          <a:prstGeom prst="rect">
            <a:avLst/>
          </a:prstGeom>
          <a:noFill/>
        </p:spPr>
        <p:txBody>
          <a:bodyPr wrap="square" rtlCol="0">
            <a:spAutoFit/>
          </a:bodyPr>
          <a:lstStyle/>
          <a:p>
            <a:pPr algn="ctr"/>
            <a:r>
              <a:rPr lang="en-US" sz="2000" dirty="0" smtClean="0">
                <a:solidFill>
                  <a:prstClr val="white">
                    <a:lumMod val="85000"/>
                  </a:prstClr>
                </a:solidFill>
                <a:latin typeface="Franklin Gothic Heavy"/>
              </a:rPr>
              <a:t>kitchen</a:t>
            </a:r>
            <a:endParaRPr lang="en-US" sz="2000" dirty="0">
              <a:solidFill>
                <a:prstClr val="white">
                  <a:lumMod val="85000"/>
                </a:prstClr>
              </a:solidFill>
              <a:latin typeface="Franklin Gothic Heavy"/>
            </a:endParaRPr>
          </a:p>
        </p:txBody>
      </p:sp>
      <p:sp>
        <p:nvSpPr>
          <p:cNvPr id="157" name="TextBox 156"/>
          <p:cNvSpPr txBox="1"/>
          <p:nvPr/>
        </p:nvSpPr>
        <p:spPr>
          <a:xfrm>
            <a:off x="7327602" y="4088227"/>
            <a:ext cx="882501" cy="246221"/>
          </a:xfrm>
          <a:prstGeom prst="rect">
            <a:avLst/>
          </a:prstGeom>
          <a:noFill/>
        </p:spPr>
        <p:txBody>
          <a:bodyPr wrap="square" rtlCol="0">
            <a:spAutoFit/>
          </a:bodyPr>
          <a:lstStyle/>
          <a:p>
            <a:pPr algn="ctr"/>
            <a:r>
              <a:rPr lang="en-US" sz="1000" dirty="0" smtClean="0">
                <a:solidFill>
                  <a:prstClr val="white">
                    <a:lumMod val="85000"/>
                  </a:prstClr>
                </a:solidFill>
              </a:rPr>
              <a:t>dishwasher</a:t>
            </a:r>
            <a:endParaRPr lang="en-US" sz="1000" dirty="0">
              <a:solidFill>
                <a:prstClr val="white">
                  <a:lumMod val="85000"/>
                </a:prstClr>
              </a:solidFill>
            </a:endParaRPr>
          </a:p>
        </p:txBody>
      </p:sp>
      <p:cxnSp>
        <p:nvCxnSpPr>
          <p:cNvPr id="150" name="Straight Arrow Connector 6"/>
          <p:cNvCxnSpPr/>
          <p:nvPr/>
        </p:nvCxnSpPr>
        <p:spPr>
          <a:xfrm>
            <a:off x="381000" y="4724400"/>
            <a:ext cx="699282" cy="1822"/>
          </a:xfrm>
          <a:prstGeom prst="straightConnector1">
            <a:avLst/>
          </a:prstGeom>
          <a:ln w="28575">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81100" y="4975984"/>
            <a:ext cx="1104900" cy="523220"/>
          </a:xfrm>
          <a:prstGeom prst="rect">
            <a:avLst/>
          </a:prstGeom>
          <a:noFill/>
        </p:spPr>
        <p:txBody>
          <a:bodyPr wrap="square" rtlCol="0">
            <a:spAutoFit/>
          </a:bodyPr>
          <a:lstStyle/>
          <a:p>
            <a:pPr algn="ctr"/>
            <a:r>
              <a:rPr lang="en-US" sz="1400" dirty="0" smtClean="0">
                <a:solidFill>
                  <a:prstClr val="white">
                    <a:lumMod val="85000"/>
                  </a:prstClr>
                </a:solidFill>
              </a:rPr>
              <a:t>pressure regulator</a:t>
            </a:r>
            <a:endParaRPr lang="en-US" sz="1400" dirty="0">
              <a:solidFill>
                <a:prstClr val="white">
                  <a:lumMod val="85000"/>
                </a:prstClr>
              </a:solidFill>
            </a:endParaRPr>
          </a:p>
        </p:txBody>
      </p:sp>
      <p:cxnSp>
        <p:nvCxnSpPr>
          <p:cNvPr id="158" name="Straight Connector 157"/>
          <p:cNvCxnSpPr/>
          <p:nvPr/>
        </p:nvCxnSpPr>
        <p:spPr>
          <a:xfrm>
            <a:off x="-176852" y="4876800"/>
            <a:ext cx="265176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5" name="Group 112"/>
          <p:cNvGrpSpPr/>
          <p:nvPr/>
        </p:nvGrpSpPr>
        <p:grpSpPr>
          <a:xfrm>
            <a:off x="1591728" y="4668248"/>
            <a:ext cx="262231" cy="295010"/>
            <a:chOff x="3429000" y="3714750"/>
            <a:chExt cx="228600" cy="257175"/>
          </a:xfrm>
        </p:grpSpPr>
        <p:sp>
          <p:nvSpPr>
            <p:cNvPr id="147" name="Rounded Rectangle 130"/>
            <p:cNvSpPr/>
            <p:nvPr/>
          </p:nvSpPr>
          <p:spPr>
            <a:xfrm>
              <a:off x="3495675" y="3771900"/>
              <a:ext cx="91440" cy="128016"/>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48" name="Rectangle 147"/>
            <p:cNvSpPr>
              <a:spLocks noChangeAspect="1"/>
            </p:cNvSpPr>
            <p:nvPr/>
          </p:nvSpPr>
          <p:spPr>
            <a:xfrm>
              <a:off x="3524250" y="3714750"/>
              <a:ext cx="36576" cy="36576"/>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49" name="Rectangle 148"/>
            <p:cNvSpPr/>
            <p:nvPr/>
          </p:nvSpPr>
          <p:spPr>
            <a:xfrm>
              <a:off x="3429000" y="3857625"/>
              <a:ext cx="228600" cy="1143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pic>
        <p:nvPicPr>
          <p:cNvPr id="160" name="Picture 3" descr="C:\research\talks\UbiComp2009-HydroSense\WaterTower.png"/>
          <p:cNvPicPr>
            <a:picLocks noChangeAspect="1" noChangeArrowheads="1"/>
          </p:cNvPicPr>
          <p:nvPr/>
        </p:nvPicPr>
        <p:blipFill>
          <a:blip r:embed="rId3" cstate="print">
            <a:lum bright="45000" contrast="18000"/>
          </a:blip>
          <a:srcRect/>
          <a:stretch>
            <a:fillRect/>
          </a:stretch>
        </p:blipFill>
        <p:spPr bwMode="auto">
          <a:xfrm>
            <a:off x="311467" y="180975"/>
            <a:ext cx="755333" cy="1114425"/>
          </a:xfrm>
          <a:prstGeom prst="rect">
            <a:avLst/>
          </a:prstGeom>
          <a:noFill/>
        </p:spPr>
      </p:pic>
      <p:sp>
        <p:nvSpPr>
          <p:cNvPr id="161" name="TextBox 160"/>
          <p:cNvSpPr txBox="1"/>
          <p:nvPr/>
        </p:nvSpPr>
        <p:spPr>
          <a:xfrm>
            <a:off x="838200" y="235525"/>
            <a:ext cx="1219200" cy="307777"/>
          </a:xfrm>
          <a:prstGeom prst="rect">
            <a:avLst/>
          </a:prstGeom>
          <a:noFill/>
        </p:spPr>
        <p:txBody>
          <a:bodyPr wrap="square" rtlCol="0">
            <a:spAutoFit/>
          </a:bodyPr>
          <a:lstStyle/>
          <a:p>
            <a:r>
              <a:rPr lang="en-US" sz="1400" dirty="0" smtClean="0">
                <a:solidFill>
                  <a:prstClr val="white">
                    <a:lumMod val="85000"/>
                  </a:prstClr>
                </a:solidFill>
              </a:rPr>
              <a:t>water tower</a:t>
            </a:r>
            <a:endParaRPr lang="en-US" sz="1400" dirty="0">
              <a:solidFill>
                <a:prstClr val="white">
                  <a:lumMod val="85000"/>
                </a:prstClr>
              </a:solidFill>
            </a:endParaRPr>
          </a:p>
        </p:txBody>
      </p:sp>
      <p:sp>
        <p:nvSpPr>
          <p:cNvPr id="162" name="Rectangle 161"/>
          <p:cNvSpPr/>
          <p:nvPr/>
        </p:nvSpPr>
        <p:spPr>
          <a:xfrm>
            <a:off x="0" y="0"/>
            <a:ext cx="9144000" cy="6858000"/>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Freeform 53"/>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TextBox 55"/>
          <p:cNvSpPr txBox="1"/>
          <p:nvPr/>
        </p:nvSpPr>
        <p:spPr>
          <a:xfrm>
            <a:off x="1600200" y="5562600"/>
            <a:ext cx="1696698" cy="923330"/>
          </a:xfrm>
          <a:prstGeom prst="rect">
            <a:avLst/>
          </a:prstGeom>
          <a:noFill/>
        </p:spPr>
        <p:txBody>
          <a:bodyPr wrap="square" rtlCol="0">
            <a:spAutoFit/>
          </a:bodyPr>
          <a:lstStyle/>
          <a:p>
            <a:pPr algn="ctr"/>
            <a:r>
              <a:rPr lang="en-US" dirty="0">
                <a:solidFill>
                  <a:prstClr val="white"/>
                </a:solidFill>
              </a:rPr>
              <a:t>h</a:t>
            </a:r>
            <a:r>
              <a:rPr lang="en-US" dirty="0" smtClean="0">
                <a:solidFill>
                  <a:prstClr val="white"/>
                </a:solidFill>
              </a:rPr>
              <a:t>ot water heater drain valve</a:t>
            </a:r>
            <a:endParaRPr lang="en-US" dirty="0">
              <a:solidFill>
                <a:prstClr val="white"/>
              </a:solidFill>
            </a:endParaRPr>
          </a:p>
        </p:txBody>
      </p:sp>
      <p:cxnSp>
        <p:nvCxnSpPr>
          <p:cNvPr id="57" name="Straight Arrow Connector 56"/>
          <p:cNvCxnSpPr/>
          <p:nvPr/>
        </p:nvCxnSpPr>
        <p:spPr>
          <a:xfrm flipV="1">
            <a:off x="3110793" y="6016036"/>
            <a:ext cx="318207" cy="100115"/>
          </a:xfrm>
          <a:prstGeom prst="straightConnector1">
            <a:avLst/>
          </a:prstGeom>
          <a:ln w="28575">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166"/>
          <p:cNvGrpSpPr/>
          <p:nvPr/>
        </p:nvGrpSpPr>
        <p:grpSpPr>
          <a:xfrm>
            <a:off x="3462138" y="5926260"/>
            <a:ext cx="218526" cy="238391"/>
            <a:chOff x="4182648" y="6006664"/>
            <a:chExt cx="190500" cy="207818"/>
          </a:xfrm>
        </p:grpSpPr>
        <p:sp>
          <p:nvSpPr>
            <p:cNvPr id="65" name="Freeform 64"/>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43" name="Group 212"/>
            <p:cNvGrpSpPr/>
            <p:nvPr/>
          </p:nvGrpSpPr>
          <p:grpSpPr>
            <a:xfrm flipH="1">
              <a:off x="4182648" y="6160794"/>
              <a:ext cx="69482" cy="53688"/>
              <a:chOff x="7331104" y="2438400"/>
              <a:chExt cx="317384" cy="152400"/>
            </a:xfrm>
          </p:grpSpPr>
          <p:sp>
            <p:nvSpPr>
              <p:cNvPr id="70" name="Rectangle 69"/>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71" name="Straight Connector 70"/>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211"/>
            <p:cNvGrpSpPr/>
            <p:nvPr/>
          </p:nvGrpSpPr>
          <p:grpSpPr>
            <a:xfrm flipH="1">
              <a:off x="4193995" y="6006664"/>
              <a:ext cx="111709" cy="68070"/>
              <a:chOff x="6781800" y="1676400"/>
              <a:chExt cx="838200" cy="457200"/>
            </a:xfrm>
          </p:grpSpPr>
          <p:sp>
            <p:nvSpPr>
              <p:cNvPr id="68" name="Rectangle 67"/>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ectangle 68"/>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55" name="Rounded Rectangle 8"/>
          <p:cNvSpPr/>
          <p:nvPr/>
        </p:nvSpPr>
        <p:spPr>
          <a:xfrm>
            <a:off x="3647885" y="4433501"/>
            <a:ext cx="786692" cy="1827669"/>
          </a:xfrm>
          <a:prstGeom prst="roundRect">
            <a:avLst>
              <a:gd name="adj" fmla="val 87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cxnSp>
        <p:nvCxnSpPr>
          <p:cNvPr id="58" name="Straight Connector 57"/>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3456432" y="5513832"/>
            <a:ext cx="1223744" cy="738664"/>
          </a:xfrm>
          <a:prstGeom prst="rect">
            <a:avLst/>
          </a:prstGeom>
          <a:noFill/>
        </p:spPr>
        <p:txBody>
          <a:bodyPr wrap="square" rtlCol="0">
            <a:spAutoFit/>
          </a:bodyPr>
          <a:lstStyle/>
          <a:p>
            <a:pPr algn="ctr"/>
            <a:r>
              <a:rPr lang="en-US" sz="1400" dirty="0">
                <a:solidFill>
                  <a:prstClr val="black"/>
                </a:solidFill>
              </a:rPr>
              <a:t>h</a:t>
            </a:r>
            <a:r>
              <a:rPr lang="en-US" sz="1400" dirty="0" smtClean="0">
                <a:solidFill>
                  <a:prstClr val="black"/>
                </a:solidFill>
              </a:rPr>
              <a:t>ot </a:t>
            </a:r>
          </a:p>
          <a:p>
            <a:pPr algn="ctr"/>
            <a:r>
              <a:rPr lang="en-US" sz="1400" dirty="0" smtClean="0">
                <a:solidFill>
                  <a:prstClr val="black"/>
                </a:solidFill>
              </a:rPr>
              <a:t>water </a:t>
            </a:r>
            <a:br>
              <a:rPr lang="en-US" sz="1400" dirty="0" smtClean="0">
                <a:solidFill>
                  <a:prstClr val="black"/>
                </a:solidFill>
              </a:rPr>
            </a:br>
            <a:r>
              <a:rPr lang="en-US" sz="1400" dirty="0" smtClean="0">
                <a:solidFill>
                  <a:prstClr val="black"/>
                </a:solidFill>
              </a:rPr>
              <a:t>heater</a:t>
            </a:r>
            <a:endParaRPr lang="en-US" sz="1400" dirty="0">
              <a:solidFill>
                <a:prstClr val="black"/>
              </a:solidFill>
            </a:endParaRPr>
          </a:p>
        </p:txBody>
      </p:sp>
    </p:spTree>
    <p:extLst>
      <p:ext uri="{BB962C8B-B14F-4D97-AF65-F5344CB8AC3E}">
        <p14:creationId xmlns:p14="http://schemas.microsoft.com/office/powerpoint/2010/main" val="97770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1027" name="Picture 3" descr="C:\research\talks\UbiComp2009-HydroSense\WaterTower.png"/>
          <p:cNvPicPr>
            <a:picLocks noChangeAspect="1" noChangeArrowheads="1"/>
          </p:cNvPicPr>
          <p:nvPr/>
        </p:nvPicPr>
        <p:blipFill>
          <a:blip r:embed="rId3" cstate="print">
            <a:lum bright="45000" contrast="18000"/>
          </a:blip>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solidFill>
                  <a:prstClr val="white">
                    <a:lumMod val="85000"/>
                  </a:prstClr>
                </a:solidFill>
              </a:rPr>
              <a:t>water tower</a:t>
            </a:r>
            <a:endParaRPr lang="en-US" sz="1400" dirty="0">
              <a:solidFill>
                <a:prstClr val="white">
                  <a:lumMod val="85000"/>
                </a:prstClr>
              </a:solidFill>
            </a:endParaRPr>
          </a:p>
        </p:txBody>
      </p:sp>
      <p:sp>
        <p:nvSpPr>
          <p:cNvPr id="152" name="Rectangle 151"/>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p:nvCxnSpPr>
        <p:spPr>
          <a:xfrm rot="5400000" flipH="1" flipV="1">
            <a:off x="2776051" y="4246844"/>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1" name="TextBox 7"/>
          <p:cNvSpPr txBox="1"/>
          <p:nvPr/>
        </p:nvSpPr>
        <p:spPr>
          <a:xfrm>
            <a:off x="54934" y="3918099"/>
            <a:ext cx="1219200" cy="738664"/>
          </a:xfrm>
          <a:prstGeom prst="rect">
            <a:avLst/>
          </a:prstGeom>
          <a:noFill/>
        </p:spPr>
        <p:txBody>
          <a:bodyPr wrap="square" rtlCol="0">
            <a:spAutoFit/>
          </a:bodyPr>
          <a:lstStyle/>
          <a:p>
            <a:pPr algn="ctr"/>
            <a:r>
              <a:rPr lang="en-US" sz="1400" dirty="0">
                <a:solidFill>
                  <a:prstClr val="white">
                    <a:lumMod val="85000"/>
                  </a:prstClr>
                </a:solidFill>
              </a:rPr>
              <a:t>i</a:t>
            </a:r>
            <a:r>
              <a:rPr lang="en-US" sz="1400" dirty="0" smtClean="0">
                <a:solidFill>
                  <a:prstClr val="white">
                    <a:lumMod val="85000"/>
                  </a:prstClr>
                </a:solidFill>
              </a:rPr>
              <a:t>ncoming cold water from supply line</a:t>
            </a:r>
            <a:endParaRPr lang="en-US" sz="1400" dirty="0">
              <a:solidFill>
                <a:prstClr val="white">
                  <a:lumMod val="85000"/>
                </a:prstClr>
              </a:solidFill>
            </a:endParaRPr>
          </a:p>
        </p:txBody>
      </p:sp>
      <p:sp>
        <p:nvSpPr>
          <p:cNvPr id="8" name="Freeform 7"/>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0" name="Freeform 9"/>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2" name="Group 159"/>
          <p:cNvGrpSpPr/>
          <p:nvPr/>
        </p:nvGrpSpPr>
        <p:grpSpPr>
          <a:xfrm>
            <a:off x="4664030" y="3909043"/>
            <a:ext cx="524462" cy="2185253"/>
            <a:chOff x="2895601" y="3505203"/>
            <a:chExt cx="457200" cy="2055628"/>
          </a:xfrm>
        </p:grpSpPr>
        <p:sp>
          <p:nvSpPr>
            <p:cNvPr id="145" name="Freeform 144"/>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46" name="Freeform 145"/>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12" name="Freeform 11"/>
          <p:cNvSpPr/>
          <p:nvPr/>
        </p:nvSpPr>
        <p:spPr>
          <a:xfrm flipH="1">
            <a:off x="3833633" y="3908218"/>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3" name="Group 48"/>
          <p:cNvGrpSpPr/>
          <p:nvPr/>
        </p:nvGrpSpPr>
        <p:grpSpPr>
          <a:xfrm>
            <a:off x="4926260" y="5395009"/>
            <a:ext cx="782778" cy="874101"/>
            <a:chOff x="5867400" y="3657600"/>
            <a:chExt cx="990600" cy="1106170"/>
          </a:xfrm>
        </p:grpSpPr>
        <p:sp>
          <p:nvSpPr>
            <p:cNvPr id="139" name="Rectangle 138"/>
            <p:cNvSpPr/>
            <p:nvPr/>
          </p:nvSpPr>
          <p:spPr>
            <a:xfrm>
              <a:off x="5867400" y="3971290"/>
              <a:ext cx="990600" cy="79248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white">
                    <a:lumMod val="85000"/>
                  </a:prstClr>
                </a:solidFill>
              </a:endParaRPr>
            </a:p>
          </p:txBody>
        </p:sp>
        <p:sp>
          <p:nvSpPr>
            <p:cNvPr id="140" name="Rectangle 139"/>
            <p:cNvSpPr/>
            <p:nvPr/>
          </p:nvSpPr>
          <p:spPr>
            <a:xfrm>
              <a:off x="5867400" y="3657600"/>
              <a:ext cx="990600" cy="26416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41" name="Oval 140"/>
            <p:cNvSpPr/>
            <p:nvPr/>
          </p:nvSpPr>
          <p:spPr>
            <a:xfrm>
              <a:off x="5966460" y="3723640"/>
              <a:ext cx="132080" cy="13208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42" name="Rounded Rectangle 141"/>
            <p:cNvSpPr/>
            <p:nvPr/>
          </p:nvSpPr>
          <p:spPr>
            <a:xfrm>
              <a:off x="6172200" y="3723640"/>
              <a:ext cx="396240" cy="13208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43" name="Oval 46"/>
            <p:cNvSpPr/>
            <p:nvPr/>
          </p:nvSpPr>
          <p:spPr>
            <a:xfrm>
              <a:off x="6649720" y="3723640"/>
              <a:ext cx="132080" cy="13208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44" name="Oval 47"/>
            <p:cNvSpPr/>
            <p:nvPr/>
          </p:nvSpPr>
          <p:spPr>
            <a:xfrm>
              <a:off x="6071356" y="3998232"/>
              <a:ext cx="609601" cy="60960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white">
                    <a:lumMod val="85000"/>
                  </a:prstClr>
                </a:solidFill>
              </a:endParaRPr>
            </a:p>
          </p:txBody>
        </p:sp>
      </p:grpSp>
      <p:sp>
        <p:nvSpPr>
          <p:cNvPr id="14" name="Freeform 13"/>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5" name="Freeform 14"/>
          <p:cNvSpPr/>
          <p:nvPr/>
        </p:nvSpPr>
        <p:spPr>
          <a:xfrm rot="16200000">
            <a:off x="5753755"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cxnSp>
        <p:nvCxnSpPr>
          <p:cNvPr id="23" name="Straight Connector 22"/>
          <p:cNvCxnSpPr/>
          <p:nvPr/>
        </p:nvCxnSpPr>
        <p:spPr>
          <a:xfrm rot="5400000" flipH="1" flipV="1">
            <a:off x="6823973"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126"/>
          <p:cNvGrpSpPr/>
          <p:nvPr/>
        </p:nvGrpSpPr>
        <p:grpSpPr>
          <a:xfrm>
            <a:off x="7373747" y="3511323"/>
            <a:ext cx="786692" cy="834768"/>
            <a:chOff x="5867400" y="2419350"/>
            <a:chExt cx="685800" cy="727710"/>
          </a:xfrm>
        </p:grpSpPr>
        <p:grpSp>
          <p:nvGrpSpPr>
            <p:cNvPr id="5" name="Group 45"/>
            <p:cNvGrpSpPr/>
            <p:nvPr/>
          </p:nvGrpSpPr>
          <p:grpSpPr>
            <a:xfrm>
              <a:off x="5867400" y="2419350"/>
              <a:ext cx="685800" cy="727710"/>
              <a:chOff x="5867400" y="2419350"/>
              <a:chExt cx="685800" cy="727710"/>
            </a:xfrm>
          </p:grpSpPr>
          <p:sp>
            <p:nvSpPr>
              <p:cNvPr id="115" name="Rectangle 31"/>
              <p:cNvSpPr/>
              <p:nvPr/>
            </p:nvSpPr>
            <p:spPr>
              <a:xfrm>
                <a:off x="5867400" y="2598420"/>
                <a:ext cx="685800" cy="54864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white">
                      <a:lumMod val="85000"/>
                    </a:prstClr>
                  </a:solidFill>
                </a:endParaRPr>
              </a:p>
            </p:txBody>
          </p:sp>
          <p:grpSp>
            <p:nvGrpSpPr>
              <p:cNvPr id="7" name="Group 36"/>
              <p:cNvGrpSpPr/>
              <p:nvPr/>
            </p:nvGrpSpPr>
            <p:grpSpPr>
              <a:xfrm>
                <a:off x="5867400" y="2419350"/>
                <a:ext cx="685800" cy="182880"/>
                <a:chOff x="5867400" y="2362200"/>
                <a:chExt cx="1143000" cy="304800"/>
              </a:xfrm>
            </p:grpSpPr>
            <p:sp>
              <p:nvSpPr>
                <p:cNvPr id="117" name="Rectangle 116"/>
                <p:cNvSpPr/>
                <p:nvPr/>
              </p:nvSpPr>
              <p:spPr>
                <a:xfrm>
                  <a:off x="5867400" y="2362200"/>
                  <a:ext cx="1143000" cy="3048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18" name="Oval 33"/>
                <p:cNvSpPr/>
                <p:nvPr/>
              </p:nvSpPr>
              <p:spPr>
                <a:xfrm>
                  <a:off x="5981700" y="2438400"/>
                  <a:ext cx="152400" cy="15240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19" name="Oval 118"/>
                <p:cNvSpPr/>
                <p:nvPr/>
              </p:nvSpPr>
              <p:spPr>
                <a:xfrm>
                  <a:off x="6210300" y="2438400"/>
                  <a:ext cx="152400" cy="15240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0" name="Rounded Rectangle 119"/>
                <p:cNvSpPr/>
                <p:nvPr/>
              </p:nvSpPr>
              <p:spPr>
                <a:xfrm>
                  <a:off x="6438900" y="2438400"/>
                  <a:ext cx="457200" cy="15240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grpSp>
        <p:sp>
          <p:nvSpPr>
            <p:cNvPr id="114" name="Rectangle 113"/>
            <p:cNvSpPr/>
            <p:nvPr/>
          </p:nvSpPr>
          <p:spPr>
            <a:xfrm>
              <a:off x="5923057" y="2651098"/>
              <a:ext cx="576470" cy="44196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cxnSp>
        <p:nvCxnSpPr>
          <p:cNvPr id="25" name="Straight Connector 24"/>
          <p:cNvCxnSpPr/>
          <p:nvPr/>
        </p:nvCxnSpPr>
        <p:spPr>
          <a:xfrm rot="5400000">
            <a:off x="6434542"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Group 70"/>
          <p:cNvGrpSpPr/>
          <p:nvPr/>
        </p:nvGrpSpPr>
        <p:grpSpPr>
          <a:xfrm>
            <a:off x="6259834" y="3249086"/>
            <a:ext cx="979166" cy="437080"/>
            <a:chOff x="6248400" y="3581400"/>
            <a:chExt cx="685800" cy="474904"/>
          </a:xfrm>
        </p:grpSpPr>
        <p:sp>
          <p:nvSpPr>
            <p:cNvPr id="105" name="Trapezoid 104"/>
            <p:cNvSpPr/>
            <p:nvPr/>
          </p:nvSpPr>
          <p:spPr>
            <a:xfrm>
              <a:off x="6534854" y="3581400"/>
              <a:ext cx="104071" cy="261176"/>
            </a:xfrm>
            <a:prstGeom prst="trapezoid">
              <a:avLst>
                <a:gd name="adj" fmla="val 1108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06" name="Rectangle 105"/>
            <p:cNvSpPr/>
            <p:nvPr/>
          </p:nvSpPr>
          <p:spPr>
            <a:xfrm>
              <a:off x="6416412" y="3737118"/>
              <a:ext cx="54572" cy="104324"/>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nvGrpSpPr>
            <p:cNvPr id="11" name="Group 64"/>
            <p:cNvGrpSpPr/>
            <p:nvPr/>
          </p:nvGrpSpPr>
          <p:grpSpPr>
            <a:xfrm>
              <a:off x="6248400" y="3868367"/>
              <a:ext cx="685800" cy="187937"/>
              <a:chOff x="4876800" y="4215063"/>
              <a:chExt cx="1219200" cy="280737"/>
            </a:xfrm>
          </p:grpSpPr>
          <p:sp>
            <p:nvSpPr>
              <p:cNvPr id="110" name="Rectangle 109"/>
              <p:cNvSpPr/>
              <p:nvPr/>
            </p:nvSpPr>
            <p:spPr>
              <a:xfrm>
                <a:off x="4876800" y="4215064"/>
                <a:ext cx="609600" cy="56147"/>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11" name="Rectangle 57"/>
              <p:cNvSpPr/>
              <p:nvPr/>
            </p:nvSpPr>
            <p:spPr>
              <a:xfrm>
                <a:off x="4876800" y="4271211"/>
                <a:ext cx="1219200" cy="22458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12" name="Rectangle 111"/>
              <p:cNvSpPr/>
              <p:nvPr/>
            </p:nvSpPr>
            <p:spPr>
              <a:xfrm>
                <a:off x="5486400" y="4215063"/>
                <a:ext cx="609600" cy="56147"/>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108" name="Rectangle 107"/>
            <p:cNvSpPr/>
            <p:nvPr/>
          </p:nvSpPr>
          <p:spPr>
            <a:xfrm>
              <a:off x="6711616" y="3737118"/>
              <a:ext cx="54572" cy="104324"/>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09" name="Rectangle 108"/>
            <p:cNvSpPr/>
            <p:nvPr/>
          </p:nvSpPr>
          <p:spPr>
            <a:xfrm>
              <a:off x="6573792" y="3610635"/>
              <a:ext cx="25618" cy="13716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grpSp>
        <p:nvGrpSpPr>
          <p:cNvPr id="13" name="Group 166"/>
          <p:cNvGrpSpPr/>
          <p:nvPr/>
        </p:nvGrpSpPr>
        <p:grpSpPr>
          <a:xfrm>
            <a:off x="5975183" y="3909041"/>
            <a:ext cx="524462" cy="1770058"/>
            <a:chOff x="4038600" y="3505201"/>
            <a:chExt cx="457200" cy="1543050"/>
          </a:xfrm>
        </p:grpSpPr>
        <p:sp>
          <p:nvSpPr>
            <p:cNvPr id="103" name="Freeform 102"/>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104" name="Freeform 103"/>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grpSp>
        <p:nvGrpSpPr>
          <p:cNvPr id="18" name="Group 125"/>
          <p:cNvGrpSpPr/>
          <p:nvPr/>
        </p:nvGrpSpPr>
        <p:grpSpPr>
          <a:xfrm flipH="1">
            <a:off x="6324825" y="4892405"/>
            <a:ext cx="786691" cy="1398564"/>
            <a:chOff x="7543800" y="1600200"/>
            <a:chExt cx="763221" cy="1447800"/>
          </a:xfrm>
        </p:grpSpPr>
        <p:sp>
          <p:nvSpPr>
            <p:cNvPr id="99" name="Rectangle 98"/>
            <p:cNvSpPr/>
            <p:nvPr/>
          </p:nvSpPr>
          <p:spPr>
            <a:xfrm>
              <a:off x="7543800" y="1600200"/>
              <a:ext cx="762000" cy="14478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00" name="Chord 99"/>
            <p:cNvSpPr/>
            <p:nvPr/>
          </p:nvSpPr>
          <p:spPr>
            <a:xfrm rot="7458291">
              <a:off x="8032269" y="1917219"/>
              <a:ext cx="160501" cy="160501"/>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01" name="Rectangle 84"/>
            <p:cNvSpPr/>
            <p:nvPr/>
          </p:nvSpPr>
          <p:spPr>
            <a:xfrm rot="-1800000">
              <a:off x="8154621" y="1863839"/>
              <a:ext cx="152400" cy="4571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02" name="Rectangle 101"/>
            <p:cNvSpPr/>
            <p:nvPr/>
          </p:nvSpPr>
          <p:spPr>
            <a:xfrm>
              <a:off x="8239125" y="2362200"/>
              <a:ext cx="45719" cy="762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29" name="Freeform 28"/>
          <p:cNvSpPr/>
          <p:nvPr/>
        </p:nvSpPr>
        <p:spPr>
          <a:xfrm>
            <a:off x="5953331" y="4597397"/>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30" name="Freeform 29"/>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19" name="Group 152"/>
          <p:cNvGrpSpPr/>
          <p:nvPr/>
        </p:nvGrpSpPr>
        <p:grpSpPr>
          <a:xfrm>
            <a:off x="7198927" y="5110931"/>
            <a:ext cx="611872" cy="568167"/>
            <a:chOff x="4572000" y="2819400"/>
            <a:chExt cx="1066800" cy="990600"/>
          </a:xfrm>
        </p:grpSpPr>
        <p:sp>
          <p:nvSpPr>
            <p:cNvPr id="93" name="Chord 92"/>
            <p:cNvSpPr/>
            <p:nvPr/>
          </p:nvSpPr>
          <p:spPr>
            <a:xfrm rot="16200000">
              <a:off x="4648200" y="2895600"/>
              <a:ext cx="914400" cy="9144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4" name="Rectangle 93"/>
            <p:cNvSpPr/>
            <p:nvPr/>
          </p:nvSpPr>
          <p:spPr>
            <a:xfrm>
              <a:off x="4572000" y="3227313"/>
              <a:ext cx="1066800" cy="94896"/>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5" name="Trapezoid 94"/>
            <p:cNvSpPr/>
            <p:nvPr/>
          </p:nvSpPr>
          <p:spPr>
            <a:xfrm>
              <a:off x="4953000" y="2819400"/>
              <a:ext cx="304800" cy="381000"/>
            </a:xfrm>
            <a:prstGeom prst="trapezoid">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6" name="Rectangle 95"/>
            <p:cNvSpPr/>
            <p:nvPr/>
          </p:nvSpPr>
          <p:spPr>
            <a:xfrm>
              <a:off x="5048250" y="2895600"/>
              <a:ext cx="118110" cy="11811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7" name="Rectangle 96"/>
            <p:cNvSpPr/>
            <p:nvPr/>
          </p:nvSpPr>
          <p:spPr>
            <a:xfrm>
              <a:off x="47515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8" name="Rectangle 97"/>
            <p:cNvSpPr/>
            <p:nvPr/>
          </p:nvSpPr>
          <p:spPr>
            <a:xfrm>
              <a:off x="53611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32" name="Freeform 31"/>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20" name="Group 145"/>
          <p:cNvGrpSpPr/>
          <p:nvPr/>
        </p:nvGrpSpPr>
        <p:grpSpPr>
          <a:xfrm flipH="1">
            <a:off x="8100975" y="5257800"/>
            <a:ext cx="662025" cy="524462"/>
            <a:chOff x="3581400" y="1295400"/>
            <a:chExt cx="577121" cy="457200"/>
          </a:xfrm>
        </p:grpSpPr>
        <p:grpSp>
          <p:nvGrpSpPr>
            <p:cNvPr id="22" name="Group 127"/>
            <p:cNvGrpSpPr/>
            <p:nvPr/>
          </p:nvGrpSpPr>
          <p:grpSpPr>
            <a:xfrm>
              <a:off x="3581400" y="1295400"/>
              <a:ext cx="577121" cy="457200"/>
              <a:chOff x="3581400" y="1295400"/>
              <a:chExt cx="577121" cy="457200"/>
            </a:xfrm>
          </p:grpSpPr>
          <p:sp>
            <p:nvSpPr>
              <p:cNvPr id="89" name="Rectangle 72"/>
              <p:cNvSpPr/>
              <p:nvPr/>
            </p:nvSpPr>
            <p:spPr>
              <a:xfrm>
                <a:off x="3978639" y="1332875"/>
                <a:ext cx="149902" cy="41972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0" name="Rounded Rectangle 73"/>
              <p:cNvSpPr/>
              <p:nvPr/>
            </p:nvSpPr>
            <p:spPr>
              <a:xfrm>
                <a:off x="3948659" y="1295400"/>
                <a:ext cx="209862" cy="2998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1" name="Chord 90"/>
              <p:cNvSpPr/>
              <p:nvPr/>
            </p:nvSpPr>
            <p:spPr>
              <a:xfrm rot="16200000">
                <a:off x="3581400" y="1371600"/>
                <a:ext cx="3810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92" name="Chord 91"/>
              <p:cNvSpPr/>
              <p:nvPr/>
            </p:nvSpPr>
            <p:spPr>
              <a:xfrm rot="5400000" flipV="1">
                <a:off x="3733800" y="1341009"/>
                <a:ext cx="762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88" name="Rectangle 87"/>
            <p:cNvSpPr/>
            <p:nvPr/>
          </p:nvSpPr>
          <p:spPr>
            <a:xfrm>
              <a:off x="4019550" y="1371600"/>
              <a:ext cx="73152" cy="4571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35" name="TextBox 34"/>
          <p:cNvSpPr txBox="1"/>
          <p:nvPr/>
        </p:nvSpPr>
        <p:spPr>
          <a:xfrm>
            <a:off x="2514600" y="3255635"/>
            <a:ext cx="1066800" cy="738664"/>
          </a:xfrm>
          <a:prstGeom prst="rect">
            <a:avLst/>
          </a:prstGeom>
          <a:noFill/>
        </p:spPr>
        <p:txBody>
          <a:bodyPr wrap="square" rtlCol="0">
            <a:spAutoFit/>
          </a:bodyPr>
          <a:lstStyle/>
          <a:p>
            <a:pPr algn="ctr"/>
            <a:r>
              <a:rPr lang="en-US" sz="1400" dirty="0" smtClean="0">
                <a:solidFill>
                  <a:prstClr val="white">
                    <a:lumMod val="85000"/>
                  </a:prstClr>
                </a:solidFill>
              </a:rPr>
              <a:t>thermal </a:t>
            </a:r>
          </a:p>
          <a:p>
            <a:pPr algn="ctr"/>
            <a:r>
              <a:rPr lang="en-US" sz="1400" dirty="0" smtClean="0">
                <a:solidFill>
                  <a:prstClr val="white">
                    <a:lumMod val="85000"/>
                  </a:prstClr>
                </a:solidFill>
              </a:rPr>
              <a:t>expansion </a:t>
            </a:r>
          </a:p>
          <a:p>
            <a:pPr algn="ctr"/>
            <a:r>
              <a:rPr lang="en-US" sz="1400" dirty="0" smtClean="0">
                <a:solidFill>
                  <a:prstClr val="white">
                    <a:lumMod val="85000"/>
                  </a:prstClr>
                </a:solidFill>
              </a:rPr>
              <a:t>tank</a:t>
            </a:r>
            <a:endParaRPr lang="en-US" sz="1400" dirty="0">
              <a:solidFill>
                <a:prstClr val="white">
                  <a:lumMod val="85000"/>
                </a:prstClr>
              </a:solidFill>
            </a:endParaRPr>
          </a:p>
        </p:txBody>
      </p:sp>
      <p:sp>
        <p:nvSpPr>
          <p:cNvPr id="36" name="Rounded Rectangle 35"/>
          <p:cNvSpPr/>
          <p:nvPr/>
        </p:nvSpPr>
        <p:spPr>
          <a:xfrm>
            <a:off x="2819400" y="4149418"/>
            <a:ext cx="349641" cy="524462"/>
          </a:xfrm>
          <a:prstGeom prst="roundRect">
            <a:avLst>
              <a:gd name="adj" fmla="val 10466"/>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37" name="TextBox 36"/>
          <p:cNvSpPr txBox="1"/>
          <p:nvPr/>
        </p:nvSpPr>
        <p:spPr>
          <a:xfrm>
            <a:off x="4821866" y="6087136"/>
            <a:ext cx="1015543" cy="237464"/>
          </a:xfrm>
          <a:prstGeom prst="rect">
            <a:avLst/>
          </a:prstGeom>
          <a:noFill/>
        </p:spPr>
        <p:txBody>
          <a:bodyPr wrap="square" rtlCol="0">
            <a:spAutoFit/>
          </a:bodyPr>
          <a:lstStyle/>
          <a:p>
            <a:pPr algn="ctr"/>
            <a:r>
              <a:rPr lang="en-US" sz="900" dirty="0" smtClean="0">
                <a:solidFill>
                  <a:prstClr val="white">
                    <a:lumMod val="85000"/>
                  </a:prstClr>
                </a:solidFill>
              </a:rPr>
              <a:t>laundry</a:t>
            </a:r>
            <a:endParaRPr lang="en-US" sz="900" dirty="0">
              <a:solidFill>
                <a:prstClr val="white">
                  <a:lumMod val="85000"/>
                </a:prstClr>
              </a:solidFill>
            </a:endParaRPr>
          </a:p>
        </p:txBody>
      </p:sp>
      <p:grpSp>
        <p:nvGrpSpPr>
          <p:cNvPr id="24" name="Group 152"/>
          <p:cNvGrpSpPr/>
          <p:nvPr/>
        </p:nvGrpSpPr>
        <p:grpSpPr>
          <a:xfrm>
            <a:off x="7299446" y="1964802"/>
            <a:ext cx="1311154" cy="855682"/>
            <a:chOff x="5909625" y="2310681"/>
            <a:chExt cx="1311154" cy="855682"/>
          </a:xfrm>
        </p:grpSpPr>
        <p:cxnSp>
          <p:nvCxnSpPr>
            <p:cNvPr id="16" name="Straight Connector 15"/>
            <p:cNvCxnSpPr/>
            <p:nvPr/>
          </p:nvCxnSpPr>
          <p:spPr>
            <a:xfrm rot="5400000">
              <a:off x="5756202" y="2816867"/>
              <a:ext cx="437962" cy="1822"/>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812044" y="2913992"/>
              <a:ext cx="502920" cy="1822"/>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6" name="Group 218"/>
            <p:cNvGrpSpPr/>
            <p:nvPr/>
          </p:nvGrpSpPr>
          <p:grpSpPr>
            <a:xfrm>
              <a:off x="5909625" y="2310681"/>
              <a:ext cx="1311154" cy="811666"/>
              <a:chOff x="5124450" y="2111829"/>
              <a:chExt cx="1143000" cy="707571"/>
            </a:xfrm>
          </p:grpSpPr>
          <p:sp>
            <p:nvSpPr>
              <p:cNvPr id="121" name="Moon 104"/>
              <p:cNvSpPr/>
              <p:nvPr/>
            </p:nvSpPr>
            <p:spPr>
              <a:xfrm rot="5400000" flipH="1">
                <a:off x="5532664" y="1812472"/>
                <a:ext cx="326571" cy="1143000"/>
              </a:xfrm>
              <a:prstGeom prst="moon">
                <a:avLst>
                  <a:gd name="adj" fmla="val 875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white">
                      <a:lumMod val="85000"/>
                    </a:prstClr>
                  </a:solidFill>
                </a:endParaRPr>
              </a:p>
            </p:txBody>
          </p:sp>
          <p:sp>
            <p:nvSpPr>
              <p:cNvPr id="122" name="Block Arc 11"/>
              <p:cNvSpPr/>
              <p:nvPr/>
            </p:nvSpPr>
            <p:spPr>
              <a:xfrm flipH="1">
                <a:off x="5178879" y="2329543"/>
                <a:ext cx="544286" cy="489857"/>
              </a:xfrm>
              <a:prstGeom prst="blockArc">
                <a:avLst>
                  <a:gd name="adj1" fmla="val 18649797"/>
                  <a:gd name="adj2" fmla="val 21524460"/>
                  <a:gd name="adj3" fmla="val 11431"/>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3" name="Block Arc 122"/>
              <p:cNvSpPr/>
              <p:nvPr/>
            </p:nvSpPr>
            <p:spPr>
              <a:xfrm>
                <a:off x="5641982" y="2329543"/>
                <a:ext cx="544286" cy="489857"/>
              </a:xfrm>
              <a:prstGeom prst="blockArc">
                <a:avLst>
                  <a:gd name="adj1" fmla="val 18649797"/>
                  <a:gd name="adj2" fmla="val 21524460"/>
                  <a:gd name="adj3" fmla="val 11431"/>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4"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ln w="190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grpSp>
      <p:cxnSp>
        <p:nvCxnSpPr>
          <p:cNvPr id="17" name="Straight Connector 16"/>
          <p:cNvCxnSpPr/>
          <p:nvPr/>
        </p:nvCxnSpPr>
        <p:spPr>
          <a:xfrm rot="5400000" flipH="1" flipV="1">
            <a:off x="6039948"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7" name="Group 130"/>
          <p:cNvGrpSpPr/>
          <p:nvPr/>
        </p:nvGrpSpPr>
        <p:grpSpPr>
          <a:xfrm>
            <a:off x="5683859" y="1927989"/>
            <a:ext cx="662025" cy="524462"/>
            <a:chOff x="3581400" y="1295400"/>
            <a:chExt cx="577121" cy="457200"/>
          </a:xfrm>
        </p:grpSpPr>
        <p:grpSp>
          <p:nvGrpSpPr>
            <p:cNvPr id="28" name="Group 127"/>
            <p:cNvGrpSpPr/>
            <p:nvPr/>
          </p:nvGrpSpPr>
          <p:grpSpPr>
            <a:xfrm>
              <a:off x="3581400" y="1295400"/>
              <a:ext cx="577121" cy="457200"/>
              <a:chOff x="3581400" y="1295400"/>
              <a:chExt cx="577121" cy="457200"/>
            </a:xfrm>
          </p:grpSpPr>
          <p:sp>
            <p:nvSpPr>
              <p:cNvPr id="135" name="Rectangle 18"/>
              <p:cNvSpPr/>
              <p:nvPr/>
            </p:nvSpPr>
            <p:spPr>
              <a:xfrm>
                <a:off x="3978639" y="1332875"/>
                <a:ext cx="149902" cy="41972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36" name="Rounded Rectangle 19"/>
              <p:cNvSpPr/>
              <p:nvPr/>
            </p:nvSpPr>
            <p:spPr>
              <a:xfrm>
                <a:off x="3948659" y="1295400"/>
                <a:ext cx="209862" cy="2998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37" name="Chord 136"/>
              <p:cNvSpPr/>
              <p:nvPr/>
            </p:nvSpPr>
            <p:spPr>
              <a:xfrm rot="16200000">
                <a:off x="3581400" y="1371600"/>
                <a:ext cx="3810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38" name="Chord 24"/>
              <p:cNvSpPr/>
              <p:nvPr/>
            </p:nvSpPr>
            <p:spPr>
              <a:xfrm rot="5400000" flipV="1">
                <a:off x="3733800" y="1341009"/>
                <a:ext cx="762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134" name="Rectangle 133"/>
            <p:cNvSpPr/>
            <p:nvPr/>
          </p:nvSpPr>
          <p:spPr>
            <a:xfrm>
              <a:off x="4019550" y="1371600"/>
              <a:ext cx="73152" cy="4571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42" name="TextBox 41"/>
          <p:cNvSpPr txBox="1"/>
          <p:nvPr/>
        </p:nvSpPr>
        <p:spPr>
          <a:xfrm>
            <a:off x="7162800" y="1447800"/>
            <a:ext cx="1600200" cy="400110"/>
          </a:xfrm>
          <a:prstGeom prst="rect">
            <a:avLst/>
          </a:prstGeom>
          <a:noFill/>
        </p:spPr>
        <p:txBody>
          <a:bodyPr wrap="square" rtlCol="0">
            <a:spAutoFit/>
          </a:bodyPr>
          <a:lstStyle/>
          <a:p>
            <a:pPr algn="ctr"/>
            <a:r>
              <a:rPr lang="en-US" sz="2000" dirty="0" smtClean="0">
                <a:solidFill>
                  <a:prstClr val="white">
                    <a:lumMod val="85000"/>
                  </a:prstClr>
                </a:solidFill>
                <a:latin typeface="Franklin Gothic Heavy"/>
              </a:rPr>
              <a:t>bathroom 1</a:t>
            </a:r>
            <a:endParaRPr lang="en-US" sz="2000" dirty="0">
              <a:solidFill>
                <a:prstClr val="white">
                  <a:lumMod val="85000"/>
                </a:prstClr>
              </a:solidFill>
              <a:latin typeface="Franklin Gothic Heavy"/>
            </a:endParaRPr>
          </a:p>
        </p:txBody>
      </p:sp>
      <p:grpSp>
        <p:nvGrpSpPr>
          <p:cNvPr id="31" name="Group 144"/>
          <p:cNvGrpSpPr/>
          <p:nvPr/>
        </p:nvGrpSpPr>
        <p:grpSpPr>
          <a:xfrm>
            <a:off x="6716448" y="1847812"/>
            <a:ext cx="220351" cy="960120"/>
            <a:chOff x="3589337" y="2438400"/>
            <a:chExt cx="193677" cy="333375"/>
          </a:xfrm>
        </p:grpSpPr>
        <p:cxnSp>
          <p:nvCxnSpPr>
            <p:cNvPr id="131" name="Straight Connector 130"/>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3" name="Group 30"/>
          <p:cNvGrpSpPr/>
          <p:nvPr/>
        </p:nvGrpSpPr>
        <p:grpSpPr>
          <a:xfrm>
            <a:off x="6510631" y="1465393"/>
            <a:ext cx="611872" cy="568167"/>
            <a:chOff x="4572000" y="2819400"/>
            <a:chExt cx="1066800" cy="990600"/>
          </a:xfrm>
        </p:grpSpPr>
        <p:sp>
          <p:nvSpPr>
            <p:cNvPr id="125" name="Chord 124"/>
            <p:cNvSpPr/>
            <p:nvPr/>
          </p:nvSpPr>
          <p:spPr>
            <a:xfrm rot="16200000">
              <a:off x="4648200" y="2895600"/>
              <a:ext cx="914400" cy="9144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6" name="Rectangle 22"/>
            <p:cNvSpPr/>
            <p:nvPr/>
          </p:nvSpPr>
          <p:spPr>
            <a:xfrm>
              <a:off x="4572000" y="3227313"/>
              <a:ext cx="1066800" cy="94896"/>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7" name="Trapezoid 110"/>
            <p:cNvSpPr/>
            <p:nvPr/>
          </p:nvSpPr>
          <p:spPr>
            <a:xfrm>
              <a:off x="4953000" y="2819400"/>
              <a:ext cx="304800" cy="381000"/>
            </a:xfrm>
            <a:prstGeom prst="trapezoid">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8" name="Rectangle 26"/>
            <p:cNvSpPr/>
            <p:nvPr/>
          </p:nvSpPr>
          <p:spPr>
            <a:xfrm>
              <a:off x="5048250" y="2895600"/>
              <a:ext cx="118110" cy="11811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29" name="Rectangle 28"/>
            <p:cNvSpPr/>
            <p:nvPr/>
          </p:nvSpPr>
          <p:spPr>
            <a:xfrm>
              <a:off x="47515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30" name="Rectangle 113"/>
            <p:cNvSpPr/>
            <p:nvPr/>
          </p:nvSpPr>
          <p:spPr>
            <a:xfrm>
              <a:off x="53611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50" name="Freeform 49"/>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nvGrpSpPr>
          <p:cNvPr id="38" name="Group 214"/>
          <p:cNvGrpSpPr/>
          <p:nvPr/>
        </p:nvGrpSpPr>
        <p:grpSpPr>
          <a:xfrm flipH="1">
            <a:off x="3429354" y="2423064"/>
            <a:ext cx="274643" cy="294392"/>
            <a:chOff x="6857991" y="1953157"/>
            <a:chExt cx="533405" cy="333172"/>
          </a:xfrm>
        </p:grpSpPr>
        <p:sp>
          <p:nvSpPr>
            <p:cNvPr id="74" name="Freeform 73"/>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nvGrpSpPr>
            <p:cNvPr id="39" name="Group 212"/>
            <p:cNvGrpSpPr/>
            <p:nvPr/>
          </p:nvGrpSpPr>
          <p:grpSpPr>
            <a:xfrm>
              <a:off x="7196848" y="2198733"/>
              <a:ext cx="194548" cy="87596"/>
              <a:chOff x="7331104" y="2438400"/>
              <a:chExt cx="317384" cy="152400"/>
            </a:xfrm>
          </p:grpSpPr>
          <p:sp>
            <p:nvSpPr>
              <p:cNvPr id="79" name="Rectangle 78"/>
              <p:cNvSpPr/>
              <p:nvPr/>
            </p:nvSpPr>
            <p:spPr>
              <a:xfrm>
                <a:off x="7335296" y="2438400"/>
                <a:ext cx="3048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cxnSp>
            <p:nvCxnSpPr>
              <p:cNvPr id="80" name="Straight Connector 63"/>
              <p:cNvCxnSpPr/>
              <p:nvPr/>
            </p:nvCxnSpPr>
            <p:spPr>
              <a:xfrm rot="10800000" flipH="1">
                <a:off x="7335296" y="2506732"/>
                <a:ext cx="304800" cy="158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64"/>
              <p:cNvCxnSpPr/>
              <p:nvPr/>
            </p:nvCxnSpPr>
            <p:spPr>
              <a:xfrm rot="10800000" flipH="1">
                <a:off x="7331104" y="2542432"/>
                <a:ext cx="304800" cy="158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flipH="1">
                <a:off x="7343688" y="2474184"/>
                <a:ext cx="304800" cy="158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211"/>
            <p:cNvGrpSpPr/>
            <p:nvPr/>
          </p:nvGrpSpPr>
          <p:grpSpPr>
            <a:xfrm>
              <a:off x="6940143" y="1953157"/>
              <a:ext cx="312780" cy="111060"/>
              <a:chOff x="6781800" y="1676400"/>
              <a:chExt cx="838200" cy="457200"/>
            </a:xfrm>
          </p:grpSpPr>
          <p:sp>
            <p:nvSpPr>
              <p:cNvPr id="77" name="Rectangle 76"/>
              <p:cNvSpPr/>
              <p:nvPr/>
            </p:nvSpPr>
            <p:spPr>
              <a:xfrm>
                <a:off x="7086600" y="1905000"/>
                <a:ext cx="228600" cy="2286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78" name="Rectangle 77"/>
              <p:cNvSpPr/>
              <p:nvPr/>
            </p:nvSpPr>
            <p:spPr>
              <a:xfrm>
                <a:off x="6781800" y="1676400"/>
                <a:ext cx="838200" cy="2286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grpSp>
      <p:sp>
        <p:nvSpPr>
          <p:cNvPr id="52" name="TextBox 51"/>
          <p:cNvSpPr txBox="1"/>
          <p:nvPr/>
        </p:nvSpPr>
        <p:spPr>
          <a:xfrm>
            <a:off x="2971800" y="1838980"/>
            <a:ext cx="1223744" cy="523220"/>
          </a:xfrm>
          <a:prstGeom prst="rect">
            <a:avLst/>
          </a:prstGeom>
          <a:noFill/>
        </p:spPr>
        <p:txBody>
          <a:bodyPr wrap="square" rtlCol="0">
            <a:spAutoFit/>
          </a:bodyPr>
          <a:lstStyle/>
          <a:p>
            <a:pPr algn="ctr"/>
            <a:r>
              <a:rPr lang="en-US" sz="1400" dirty="0" smtClean="0">
                <a:solidFill>
                  <a:prstClr val="white">
                    <a:lumMod val="75000"/>
                  </a:prstClr>
                </a:solidFill>
              </a:rPr>
              <a:t>hose</a:t>
            </a:r>
          </a:p>
          <a:p>
            <a:pPr algn="ctr"/>
            <a:r>
              <a:rPr lang="en-US" sz="1400" dirty="0" smtClean="0">
                <a:solidFill>
                  <a:prstClr val="white">
                    <a:lumMod val="75000"/>
                  </a:prstClr>
                </a:solidFill>
              </a:rPr>
              <a:t>spigot</a:t>
            </a:r>
            <a:endParaRPr lang="en-US" sz="1400" dirty="0">
              <a:solidFill>
                <a:prstClr val="white">
                  <a:lumMod val="75000"/>
                </a:prstClr>
              </a:solidFill>
            </a:endParaRPr>
          </a:p>
        </p:txBody>
      </p: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4" name="TextBox 153"/>
          <p:cNvSpPr txBox="1"/>
          <p:nvPr/>
        </p:nvSpPr>
        <p:spPr>
          <a:xfrm>
            <a:off x="7162800" y="5833646"/>
            <a:ext cx="1600200" cy="400110"/>
          </a:xfrm>
          <a:prstGeom prst="rect">
            <a:avLst/>
          </a:prstGeom>
          <a:noFill/>
        </p:spPr>
        <p:txBody>
          <a:bodyPr wrap="square" rtlCol="0">
            <a:spAutoFit/>
          </a:bodyPr>
          <a:lstStyle/>
          <a:p>
            <a:pPr algn="ctr"/>
            <a:r>
              <a:rPr lang="en-US" sz="2000" dirty="0" smtClean="0">
                <a:solidFill>
                  <a:prstClr val="white">
                    <a:lumMod val="85000"/>
                  </a:prstClr>
                </a:solidFill>
                <a:latin typeface="Franklin Gothic Heavy"/>
              </a:rPr>
              <a:t>bathroom 2</a:t>
            </a:r>
            <a:endParaRPr lang="en-US" sz="2000" dirty="0">
              <a:solidFill>
                <a:prstClr val="white">
                  <a:lumMod val="85000"/>
                </a:prstClr>
              </a:solidFill>
              <a:latin typeface="Franklin Gothic Heavy"/>
            </a:endParaRPr>
          </a:p>
        </p:txBody>
      </p:sp>
      <p:sp>
        <p:nvSpPr>
          <p:cNvPr id="156" name="TextBox 155"/>
          <p:cNvSpPr txBox="1"/>
          <p:nvPr/>
        </p:nvSpPr>
        <p:spPr>
          <a:xfrm>
            <a:off x="6781800" y="2971800"/>
            <a:ext cx="1223744" cy="400110"/>
          </a:xfrm>
          <a:prstGeom prst="rect">
            <a:avLst/>
          </a:prstGeom>
          <a:noFill/>
        </p:spPr>
        <p:txBody>
          <a:bodyPr wrap="square" rtlCol="0">
            <a:spAutoFit/>
          </a:bodyPr>
          <a:lstStyle/>
          <a:p>
            <a:pPr algn="ctr"/>
            <a:r>
              <a:rPr lang="en-US" sz="2000" dirty="0" smtClean="0">
                <a:solidFill>
                  <a:prstClr val="white">
                    <a:lumMod val="85000"/>
                  </a:prstClr>
                </a:solidFill>
                <a:latin typeface="Franklin Gothic Heavy"/>
              </a:rPr>
              <a:t>kitchen</a:t>
            </a:r>
            <a:endParaRPr lang="en-US" sz="2000" dirty="0">
              <a:solidFill>
                <a:prstClr val="white">
                  <a:lumMod val="85000"/>
                </a:prstClr>
              </a:solidFill>
              <a:latin typeface="Franklin Gothic Heavy"/>
            </a:endParaRPr>
          </a:p>
        </p:txBody>
      </p:sp>
      <p:sp>
        <p:nvSpPr>
          <p:cNvPr id="157" name="TextBox 156"/>
          <p:cNvSpPr txBox="1"/>
          <p:nvPr/>
        </p:nvSpPr>
        <p:spPr>
          <a:xfrm>
            <a:off x="7327602" y="4088227"/>
            <a:ext cx="882501" cy="246221"/>
          </a:xfrm>
          <a:prstGeom prst="rect">
            <a:avLst/>
          </a:prstGeom>
          <a:noFill/>
        </p:spPr>
        <p:txBody>
          <a:bodyPr wrap="square" rtlCol="0">
            <a:spAutoFit/>
          </a:bodyPr>
          <a:lstStyle/>
          <a:p>
            <a:pPr algn="ctr"/>
            <a:r>
              <a:rPr lang="en-US" sz="1000" dirty="0" smtClean="0">
                <a:solidFill>
                  <a:prstClr val="white">
                    <a:lumMod val="85000"/>
                  </a:prstClr>
                </a:solidFill>
              </a:rPr>
              <a:t>dishwasher</a:t>
            </a:r>
            <a:endParaRPr lang="en-US" sz="1000" dirty="0">
              <a:solidFill>
                <a:prstClr val="white">
                  <a:lumMod val="85000"/>
                </a:prstClr>
              </a:solidFill>
            </a:endParaRPr>
          </a:p>
        </p:txBody>
      </p:sp>
      <p:cxnSp>
        <p:nvCxnSpPr>
          <p:cNvPr id="150" name="Straight Arrow Connector 6"/>
          <p:cNvCxnSpPr/>
          <p:nvPr/>
        </p:nvCxnSpPr>
        <p:spPr>
          <a:xfrm>
            <a:off x="381000" y="4724400"/>
            <a:ext cx="699282" cy="1822"/>
          </a:xfrm>
          <a:prstGeom prst="straightConnector1">
            <a:avLst/>
          </a:prstGeom>
          <a:ln w="28575">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81100" y="4975984"/>
            <a:ext cx="1104900" cy="523220"/>
          </a:xfrm>
          <a:prstGeom prst="rect">
            <a:avLst/>
          </a:prstGeom>
          <a:noFill/>
        </p:spPr>
        <p:txBody>
          <a:bodyPr wrap="square" rtlCol="0">
            <a:spAutoFit/>
          </a:bodyPr>
          <a:lstStyle/>
          <a:p>
            <a:pPr algn="ctr"/>
            <a:r>
              <a:rPr lang="en-US" sz="1400" dirty="0" smtClean="0">
                <a:solidFill>
                  <a:prstClr val="white">
                    <a:lumMod val="85000"/>
                  </a:prstClr>
                </a:solidFill>
              </a:rPr>
              <a:t>pressure regulator</a:t>
            </a:r>
            <a:endParaRPr lang="en-US" sz="1400" dirty="0">
              <a:solidFill>
                <a:prstClr val="white">
                  <a:lumMod val="85000"/>
                </a:prstClr>
              </a:solidFill>
            </a:endParaRPr>
          </a:p>
        </p:txBody>
      </p:sp>
      <p:cxnSp>
        <p:nvCxnSpPr>
          <p:cNvPr id="158" name="Straight Connector 157"/>
          <p:cNvCxnSpPr/>
          <p:nvPr/>
        </p:nvCxnSpPr>
        <p:spPr>
          <a:xfrm>
            <a:off x="-176852" y="4876800"/>
            <a:ext cx="265176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5" name="Group 112"/>
          <p:cNvGrpSpPr/>
          <p:nvPr/>
        </p:nvGrpSpPr>
        <p:grpSpPr>
          <a:xfrm>
            <a:off x="1591728" y="4668248"/>
            <a:ext cx="262231" cy="295010"/>
            <a:chOff x="3429000" y="3714750"/>
            <a:chExt cx="228600" cy="257175"/>
          </a:xfrm>
        </p:grpSpPr>
        <p:sp>
          <p:nvSpPr>
            <p:cNvPr id="147" name="Rounded Rectangle 130"/>
            <p:cNvSpPr/>
            <p:nvPr/>
          </p:nvSpPr>
          <p:spPr>
            <a:xfrm>
              <a:off x="3495675" y="3771900"/>
              <a:ext cx="91440" cy="128016"/>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48" name="Rectangle 147"/>
            <p:cNvSpPr>
              <a:spLocks noChangeAspect="1"/>
            </p:cNvSpPr>
            <p:nvPr/>
          </p:nvSpPr>
          <p:spPr>
            <a:xfrm>
              <a:off x="3524250" y="3714750"/>
              <a:ext cx="36576" cy="36576"/>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49" name="Rectangle 148"/>
            <p:cNvSpPr/>
            <p:nvPr/>
          </p:nvSpPr>
          <p:spPr>
            <a:xfrm>
              <a:off x="3429000" y="3857625"/>
              <a:ext cx="228600" cy="1143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202" name="Rectangle 201"/>
          <p:cNvSpPr/>
          <p:nvPr/>
        </p:nvSpPr>
        <p:spPr>
          <a:xfrm>
            <a:off x="0" y="0"/>
            <a:ext cx="9144000" cy="6858000"/>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2" name="Group 171"/>
          <p:cNvGrpSpPr/>
          <p:nvPr/>
        </p:nvGrpSpPr>
        <p:grpSpPr>
          <a:xfrm>
            <a:off x="1524000" y="4189863"/>
            <a:ext cx="1956179" cy="2366518"/>
            <a:chOff x="1524000" y="4189863"/>
            <a:chExt cx="1956179" cy="2366518"/>
          </a:xfrm>
        </p:grpSpPr>
        <p:sp>
          <p:nvSpPr>
            <p:cNvPr id="163" name="Freeform 162"/>
            <p:cNvSpPr/>
            <p:nvPr/>
          </p:nvSpPr>
          <p:spPr>
            <a:xfrm>
              <a:off x="3070746" y="4189863"/>
              <a:ext cx="409433" cy="2361062"/>
            </a:xfrm>
            <a:custGeom>
              <a:avLst/>
              <a:gdLst>
                <a:gd name="connsiteX0" fmla="*/ 122830 w 409433"/>
                <a:gd name="connsiteY0" fmla="*/ 0 h 2361062"/>
                <a:gd name="connsiteX1" fmla="*/ 409433 w 409433"/>
                <a:gd name="connsiteY1" fmla="*/ 1746913 h 2361062"/>
                <a:gd name="connsiteX2" fmla="*/ 395785 w 409433"/>
                <a:gd name="connsiteY2" fmla="*/ 1992573 h 2361062"/>
                <a:gd name="connsiteX3" fmla="*/ 122830 w 409433"/>
                <a:gd name="connsiteY3" fmla="*/ 2361062 h 2361062"/>
                <a:gd name="connsiteX4" fmla="*/ 0 w 409433"/>
                <a:gd name="connsiteY4" fmla="*/ 0 h 2361062"/>
                <a:gd name="connsiteX5" fmla="*/ 122830 w 409433"/>
                <a:gd name="connsiteY5" fmla="*/ 0 h 236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433" h="2361062">
                  <a:moveTo>
                    <a:pt x="122830" y="0"/>
                  </a:moveTo>
                  <a:lnTo>
                    <a:pt x="409433" y="1746913"/>
                  </a:lnTo>
                  <a:lnTo>
                    <a:pt x="395785" y="1992573"/>
                  </a:lnTo>
                  <a:lnTo>
                    <a:pt x="122830" y="2361062"/>
                  </a:lnTo>
                  <a:lnTo>
                    <a:pt x="0" y="0"/>
                  </a:lnTo>
                  <a:lnTo>
                    <a:pt x="12283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9" name="Picture 158" descr="C:\research\projects\HomeSensing\Water\Pictures\2009_04_14 - Jon's Home Deployment\IMG_9308 (768x1024).jpg"/>
            <p:cNvPicPr>
              <a:picLocks noChangeAspect="1" noChangeArrowheads="1"/>
            </p:cNvPicPr>
            <p:nvPr/>
          </p:nvPicPr>
          <p:blipFill>
            <a:blip r:embed="rId4" cstate="print"/>
            <a:srcRect t="15101" r="27662" b="8854"/>
            <a:stretch>
              <a:fillRect/>
            </a:stretch>
          </p:blipFill>
          <p:spPr bwMode="auto">
            <a:xfrm>
              <a:off x="1524000" y="4191000"/>
              <a:ext cx="1687545" cy="2365381"/>
            </a:xfrm>
            <a:prstGeom prst="rect">
              <a:avLst/>
            </a:prstGeom>
            <a:solidFill>
              <a:srgbClr val="FFFFFF">
                <a:shade val="85000"/>
              </a:srgbClr>
            </a:solidFill>
            <a:ln>
              <a:noFill/>
            </a:ln>
            <a:effectLst/>
          </p:spPr>
        </p:pic>
      </p:grpSp>
      <p:grpSp>
        <p:nvGrpSpPr>
          <p:cNvPr id="173" name="Group 172"/>
          <p:cNvGrpSpPr/>
          <p:nvPr/>
        </p:nvGrpSpPr>
        <p:grpSpPr>
          <a:xfrm>
            <a:off x="1438275" y="1381125"/>
            <a:ext cx="1987312" cy="2047877"/>
            <a:chOff x="1438275" y="1381125"/>
            <a:chExt cx="1987312" cy="2047877"/>
          </a:xfrm>
        </p:grpSpPr>
        <p:sp>
          <p:nvSpPr>
            <p:cNvPr id="166" name="Freeform 165"/>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1" name="Picture 160" descr="C:\research\projects\HomeSensing\Water\Pictures\2009_04_14 - Jon's Home Deployment\IMG_9321 (1024x768).jpg"/>
            <p:cNvPicPr>
              <a:picLocks noChangeAspect="1" noChangeArrowheads="1"/>
            </p:cNvPicPr>
            <p:nvPr/>
          </p:nvPicPr>
          <p:blipFill>
            <a:blip r:embed="rId5" cstate="print"/>
            <a:srcRect l="29470" t="4634" r="27085" b="14268"/>
            <a:stretch>
              <a:fillRect/>
            </a:stretch>
          </p:blipFill>
          <p:spPr bwMode="auto">
            <a:xfrm>
              <a:off x="1438275" y="1381125"/>
              <a:ext cx="1447800" cy="2026920"/>
            </a:xfrm>
            <a:prstGeom prst="rect">
              <a:avLst/>
            </a:prstGeom>
            <a:solidFill>
              <a:schemeClr val="accent3">
                <a:lumMod val="60000"/>
                <a:lumOff val="40000"/>
                <a:alpha val="65000"/>
              </a:schemeClr>
            </a:solidFill>
            <a:ln>
              <a:noFill/>
            </a:ln>
          </p:spPr>
        </p:pic>
      </p:grpSp>
      <p:grpSp>
        <p:nvGrpSpPr>
          <p:cNvPr id="174" name="Group 173"/>
          <p:cNvGrpSpPr/>
          <p:nvPr/>
        </p:nvGrpSpPr>
        <p:grpSpPr>
          <a:xfrm>
            <a:off x="3733800" y="685800"/>
            <a:ext cx="2967251" cy="1634319"/>
            <a:chOff x="3733800" y="685800"/>
            <a:chExt cx="2967251" cy="1634319"/>
          </a:xfrm>
        </p:grpSpPr>
        <p:sp>
          <p:nvSpPr>
            <p:cNvPr id="167" name="Freeform 166"/>
            <p:cNvSpPr/>
            <p:nvPr/>
          </p:nvSpPr>
          <p:spPr>
            <a:xfrm>
              <a:off x="3766782" y="696036"/>
              <a:ext cx="2934269" cy="1624083"/>
            </a:xfrm>
            <a:custGeom>
              <a:avLst/>
              <a:gdLst>
                <a:gd name="connsiteX0" fmla="*/ 2538484 w 2934269"/>
                <a:gd name="connsiteY0" fmla="*/ 0 h 1624083"/>
                <a:gd name="connsiteX1" fmla="*/ 2934269 w 2934269"/>
                <a:gd name="connsiteY1" fmla="*/ 1514901 h 1624083"/>
                <a:gd name="connsiteX2" fmla="*/ 2934269 w 2934269"/>
                <a:gd name="connsiteY2" fmla="*/ 1624083 h 1624083"/>
                <a:gd name="connsiteX3" fmla="*/ 0 w 2934269"/>
                <a:gd name="connsiteY3" fmla="*/ 1228298 h 1624083"/>
                <a:gd name="connsiteX4" fmla="*/ 2483893 w 2934269"/>
                <a:gd name="connsiteY4" fmla="*/ 54591 h 162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269" h="1624083">
                  <a:moveTo>
                    <a:pt x="2538484" y="0"/>
                  </a:moveTo>
                  <a:lnTo>
                    <a:pt x="2934269" y="1514901"/>
                  </a:lnTo>
                  <a:lnTo>
                    <a:pt x="2934269" y="1624083"/>
                  </a:lnTo>
                  <a:lnTo>
                    <a:pt x="0" y="1228298"/>
                  </a:lnTo>
                  <a:lnTo>
                    <a:pt x="2483893" y="54591"/>
                  </a:lnTo>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C:\research\projects\HomeSensing\Water\Pictures\2009_05_31 - Jon's Apartment Installation\IMG_9819 (1280x960).jpg"/>
            <p:cNvPicPr>
              <a:picLocks noChangeAspect="1" noChangeArrowheads="1"/>
            </p:cNvPicPr>
            <p:nvPr/>
          </p:nvPicPr>
          <p:blipFill>
            <a:blip r:embed="rId6" cstate="print"/>
            <a:srcRect t="16016" b="21484"/>
            <a:stretch>
              <a:fillRect/>
            </a:stretch>
          </p:blipFill>
          <p:spPr bwMode="auto">
            <a:xfrm flipH="1">
              <a:off x="3733800" y="685800"/>
              <a:ext cx="2600959" cy="1219200"/>
            </a:xfrm>
            <a:prstGeom prst="rect">
              <a:avLst/>
            </a:prstGeom>
            <a:noFill/>
          </p:spPr>
        </p:pic>
      </p:grpSp>
      <p:grpSp>
        <p:nvGrpSpPr>
          <p:cNvPr id="175" name="Group 174"/>
          <p:cNvGrpSpPr/>
          <p:nvPr/>
        </p:nvGrpSpPr>
        <p:grpSpPr>
          <a:xfrm>
            <a:off x="5681519" y="3810000"/>
            <a:ext cx="1805131" cy="2514600"/>
            <a:chOff x="5681519" y="3810000"/>
            <a:chExt cx="1805131" cy="2514600"/>
          </a:xfrm>
        </p:grpSpPr>
        <p:sp>
          <p:nvSpPr>
            <p:cNvPr id="171" name="Freeform 170"/>
            <p:cNvSpPr/>
            <p:nvPr/>
          </p:nvSpPr>
          <p:spPr>
            <a:xfrm>
              <a:off x="5695950" y="3810000"/>
              <a:ext cx="1790700" cy="1028700"/>
            </a:xfrm>
            <a:custGeom>
              <a:avLst/>
              <a:gdLst>
                <a:gd name="connsiteX0" fmla="*/ 1238250 w 1790700"/>
                <a:gd name="connsiteY0" fmla="*/ 0 h 1028700"/>
                <a:gd name="connsiteX1" fmla="*/ 0 w 1790700"/>
                <a:gd name="connsiteY1" fmla="*/ 571500 h 1028700"/>
                <a:gd name="connsiteX2" fmla="*/ 914400 w 1790700"/>
                <a:gd name="connsiteY2" fmla="*/ 1028700 h 1028700"/>
                <a:gd name="connsiteX3" fmla="*/ 1790700 w 1790700"/>
                <a:gd name="connsiteY3" fmla="*/ 552450 h 1028700"/>
                <a:gd name="connsiteX4" fmla="*/ 1352550 w 1790700"/>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00" h="1028700">
                  <a:moveTo>
                    <a:pt x="1238250" y="0"/>
                  </a:moveTo>
                  <a:lnTo>
                    <a:pt x="0" y="571500"/>
                  </a:lnTo>
                  <a:lnTo>
                    <a:pt x="914400" y="1028700"/>
                  </a:lnTo>
                  <a:lnTo>
                    <a:pt x="1790700" y="552450"/>
                  </a:lnTo>
                  <a:lnTo>
                    <a:pt x="1352550" y="0"/>
                  </a:lnTo>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6" name="Picture 3" descr="C:\research\talks\UbiComp2009-HydroSense\HydroSenseBelowSink.png"/>
            <p:cNvPicPr>
              <a:picLocks noChangeAspect="1" noChangeArrowheads="1"/>
            </p:cNvPicPr>
            <p:nvPr/>
          </p:nvPicPr>
          <p:blipFill>
            <a:blip r:embed="rId7" cstate="print"/>
            <a:srcRect l="33116" r="29706" b="45000"/>
            <a:stretch>
              <a:fillRect/>
            </a:stretch>
          </p:blipFill>
          <p:spPr bwMode="auto">
            <a:xfrm>
              <a:off x="5681519" y="4343400"/>
              <a:ext cx="1786081" cy="1981200"/>
            </a:xfrm>
            <a:prstGeom prst="rect">
              <a:avLst/>
            </a:prstGeom>
            <a:noFill/>
          </p:spPr>
        </p:pic>
      </p:grpSp>
      <p:grpSp>
        <p:nvGrpSpPr>
          <p:cNvPr id="176" name="Group 70"/>
          <p:cNvGrpSpPr/>
          <p:nvPr/>
        </p:nvGrpSpPr>
        <p:grpSpPr>
          <a:xfrm>
            <a:off x="6259480" y="3244629"/>
            <a:ext cx="979166" cy="437080"/>
            <a:chOff x="6248400" y="3581400"/>
            <a:chExt cx="685800" cy="474904"/>
          </a:xfrm>
        </p:grpSpPr>
        <p:sp>
          <p:nvSpPr>
            <p:cNvPr id="177" name="Trapezoid 176"/>
            <p:cNvSpPr/>
            <p:nvPr/>
          </p:nvSpPr>
          <p:spPr>
            <a:xfrm>
              <a:off x="6534854" y="3581400"/>
              <a:ext cx="104071" cy="261176"/>
            </a:xfrm>
            <a:prstGeom prst="trapezoid">
              <a:avLst>
                <a:gd name="adj" fmla="val 11080"/>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78" name="Rectangle 177"/>
            <p:cNvSpPr/>
            <p:nvPr/>
          </p:nvSpPr>
          <p:spPr>
            <a:xfrm>
              <a:off x="6416412" y="3737118"/>
              <a:ext cx="54572" cy="10432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nvGrpSpPr>
            <p:cNvPr id="179" name="Group 64"/>
            <p:cNvGrpSpPr/>
            <p:nvPr/>
          </p:nvGrpSpPr>
          <p:grpSpPr>
            <a:xfrm>
              <a:off x="6248400" y="3868367"/>
              <a:ext cx="685800" cy="187937"/>
              <a:chOff x="4876800" y="4215063"/>
              <a:chExt cx="1219200" cy="280737"/>
            </a:xfrm>
          </p:grpSpPr>
          <p:sp>
            <p:nvSpPr>
              <p:cNvPr id="182" name="Rectangle 181"/>
              <p:cNvSpPr/>
              <p:nvPr/>
            </p:nvSpPr>
            <p:spPr>
              <a:xfrm>
                <a:off x="4876800" y="4215064"/>
                <a:ext cx="609600" cy="56147"/>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83" name="Rectangle 57"/>
              <p:cNvSpPr/>
              <p:nvPr/>
            </p:nvSpPr>
            <p:spPr>
              <a:xfrm>
                <a:off x="4876800" y="4271211"/>
                <a:ext cx="1219200" cy="22458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84" name="Rectangle 183"/>
              <p:cNvSpPr/>
              <p:nvPr/>
            </p:nvSpPr>
            <p:spPr>
              <a:xfrm>
                <a:off x="5486400" y="4215063"/>
                <a:ext cx="609600" cy="56147"/>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sp>
          <p:nvSpPr>
            <p:cNvPr id="180" name="Rectangle 179"/>
            <p:cNvSpPr/>
            <p:nvPr/>
          </p:nvSpPr>
          <p:spPr>
            <a:xfrm>
              <a:off x="6711616" y="3737118"/>
              <a:ext cx="54572" cy="10432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81" name="Rectangle 180"/>
            <p:cNvSpPr/>
            <p:nvPr/>
          </p:nvSpPr>
          <p:spPr>
            <a:xfrm>
              <a:off x="6573792" y="3610635"/>
              <a:ext cx="25618" cy="1371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grpSp>
        <p:nvGrpSpPr>
          <p:cNvPr id="185" name="Group 30"/>
          <p:cNvGrpSpPr/>
          <p:nvPr/>
        </p:nvGrpSpPr>
        <p:grpSpPr>
          <a:xfrm>
            <a:off x="6510277" y="1460936"/>
            <a:ext cx="611872" cy="568167"/>
            <a:chOff x="4572000" y="2819400"/>
            <a:chExt cx="1066800" cy="990600"/>
          </a:xfrm>
        </p:grpSpPr>
        <p:sp>
          <p:nvSpPr>
            <p:cNvPr id="186" name="Chord 185"/>
            <p:cNvSpPr/>
            <p:nvPr/>
          </p:nvSpPr>
          <p:spPr>
            <a:xfrm rot="16200000">
              <a:off x="4648200" y="2895600"/>
              <a:ext cx="914400" cy="914400"/>
            </a:xfrm>
            <a:prstGeom prst="chord">
              <a:avLst>
                <a:gd name="adj1" fmla="val 5404788"/>
                <a:gd name="adj2" fmla="val 16200000"/>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87" name="Rectangle 22"/>
            <p:cNvSpPr/>
            <p:nvPr/>
          </p:nvSpPr>
          <p:spPr>
            <a:xfrm>
              <a:off x="4572000" y="3227313"/>
              <a:ext cx="1066800" cy="94896"/>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88" name="Trapezoid 110"/>
            <p:cNvSpPr/>
            <p:nvPr/>
          </p:nvSpPr>
          <p:spPr>
            <a:xfrm>
              <a:off x="4953000" y="2819400"/>
              <a:ext cx="304800" cy="381000"/>
            </a:xfrm>
            <a:prstGeom prst="trapezoid">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89" name="Rectangle 26"/>
            <p:cNvSpPr/>
            <p:nvPr/>
          </p:nvSpPr>
          <p:spPr>
            <a:xfrm>
              <a:off x="5048250" y="2895600"/>
              <a:ext cx="118110" cy="11811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90" name="Rectangle 28"/>
            <p:cNvSpPr/>
            <p:nvPr/>
          </p:nvSpPr>
          <p:spPr>
            <a:xfrm>
              <a:off x="4751592" y="3048000"/>
              <a:ext cx="76200" cy="1524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91" name="Rectangle 113"/>
            <p:cNvSpPr/>
            <p:nvPr/>
          </p:nvSpPr>
          <p:spPr>
            <a:xfrm>
              <a:off x="5361192" y="3048000"/>
              <a:ext cx="76200" cy="1524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grpSp>
        <p:nvGrpSpPr>
          <p:cNvPr id="192" name="Group 214"/>
          <p:cNvGrpSpPr/>
          <p:nvPr/>
        </p:nvGrpSpPr>
        <p:grpSpPr>
          <a:xfrm flipH="1">
            <a:off x="3429000" y="2418607"/>
            <a:ext cx="274643" cy="294392"/>
            <a:chOff x="6857991" y="1953157"/>
            <a:chExt cx="533405" cy="333172"/>
          </a:xfrm>
        </p:grpSpPr>
        <p:sp>
          <p:nvSpPr>
            <p:cNvPr id="193" name="Freeform 192"/>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nvGrpSpPr>
            <p:cNvPr id="194" name="Group 212"/>
            <p:cNvGrpSpPr/>
            <p:nvPr/>
          </p:nvGrpSpPr>
          <p:grpSpPr>
            <a:xfrm>
              <a:off x="7196846" y="2198733"/>
              <a:ext cx="194548" cy="87596"/>
              <a:chOff x="7331104" y="2438400"/>
              <a:chExt cx="317384" cy="152400"/>
            </a:xfrm>
          </p:grpSpPr>
          <p:sp>
            <p:nvSpPr>
              <p:cNvPr id="198" name="Rectangle 197"/>
              <p:cNvSpPr/>
              <p:nvPr/>
            </p:nvSpPr>
            <p:spPr>
              <a:xfrm>
                <a:off x="7335296" y="2438400"/>
                <a:ext cx="304800" cy="1524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cxnSp>
            <p:nvCxnSpPr>
              <p:cNvPr id="199" name="Straight Connector 63"/>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64"/>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5" name="Group 211"/>
            <p:cNvGrpSpPr/>
            <p:nvPr/>
          </p:nvGrpSpPr>
          <p:grpSpPr>
            <a:xfrm>
              <a:off x="6940151" y="1953157"/>
              <a:ext cx="312781" cy="111060"/>
              <a:chOff x="6781800" y="1676400"/>
              <a:chExt cx="838200" cy="457200"/>
            </a:xfrm>
          </p:grpSpPr>
          <p:sp>
            <p:nvSpPr>
              <p:cNvPr id="196" name="Rectangle 195"/>
              <p:cNvSpPr/>
              <p:nvPr/>
            </p:nvSpPr>
            <p:spPr>
              <a:xfrm>
                <a:off x="7086600" y="1905000"/>
                <a:ext cx="228600" cy="2286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sp>
            <p:nvSpPr>
              <p:cNvPr id="197" name="Rectangle 196"/>
              <p:cNvSpPr/>
              <p:nvPr/>
            </p:nvSpPr>
            <p:spPr>
              <a:xfrm>
                <a:off x="6781800" y="1676400"/>
                <a:ext cx="838200" cy="2286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white">
                      <a:lumMod val="85000"/>
                    </a:prstClr>
                  </a:solidFill>
                </a:endParaRPr>
              </a:p>
            </p:txBody>
          </p:sp>
        </p:grpSp>
      </p:grpSp>
      <p:sp>
        <p:nvSpPr>
          <p:cNvPr id="54" name="Freeform 53"/>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41" name="Group 166"/>
          <p:cNvGrpSpPr/>
          <p:nvPr/>
        </p:nvGrpSpPr>
        <p:grpSpPr>
          <a:xfrm>
            <a:off x="3462138" y="5926260"/>
            <a:ext cx="218526" cy="238391"/>
            <a:chOff x="4182648" y="6006664"/>
            <a:chExt cx="190500" cy="207818"/>
          </a:xfrm>
        </p:grpSpPr>
        <p:sp>
          <p:nvSpPr>
            <p:cNvPr id="65" name="Freeform 64"/>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43" name="Group 212"/>
            <p:cNvGrpSpPr/>
            <p:nvPr/>
          </p:nvGrpSpPr>
          <p:grpSpPr>
            <a:xfrm flipH="1">
              <a:off x="4182648" y="6160794"/>
              <a:ext cx="69482" cy="53688"/>
              <a:chOff x="7331104" y="2438400"/>
              <a:chExt cx="317384" cy="152400"/>
            </a:xfrm>
          </p:grpSpPr>
          <p:sp>
            <p:nvSpPr>
              <p:cNvPr id="70" name="Rectangle 69"/>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71" name="Straight Connector 70"/>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211"/>
            <p:cNvGrpSpPr/>
            <p:nvPr/>
          </p:nvGrpSpPr>
          <p:grpSpPr>
            <a:xfrm flipH="1">
              <a:off x="4193995" y="6006664"/>
              <a:ext cx="111709" cy="68070"/>
              <a:chOff x="6781800" y="1676400"/>
              <a:chExt cx="838200" cy="457200"/>
            </a:xfrm>
          </p:grpSpPr>
          <p:sp>
            <p:nvSpPr>
              <p:cNvPr id="68" name="Rectangle 67"/>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ectangle 68"/>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55" name="Rounded Rectangle 8"/>
          <p:cNvSpPr/>
          <p:nvPr/>
        </p:nvSpPr>
        <p:spPr>
          <a:xfrm>
            <a:off x="3647885" y="4433501"/>
            <a:ext cx="786692" cy="1827669"/>
          </a:xfrm>
          <a:prstGeom prst="roundRect">
            <a:avLst>
              <a:gd name="adj" fmla="val 87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cxnSp>
        <p:nvCxnSpPr>
          <p:cNvPr id="58" name="Straight Connector 57"/>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52792" y="5509736"/>
            <a:ext cx="1223744" cy="738664"/>
          </a:xfrm>
          <a:prstGeom prst="rect">
            <a:avLst/>
          </a:prstGeom>
          <a:noFill/>
        </p:spPr>
        <p:txBody>
          <a:bodyPr wrap="square" rtlCol="0">
            <a:spAutoFit/>
          </a:bodyPr>
          <a:lstStyle/>
          <a:p>
            <a:pPr algn="ctr"/>
            <a:r>
              <a:rPr lang="en-US" sz="1400" dirty="0">
                <a:solidFill>
                  <a:prstClr val="black"/>
                </a:solidFill>
              </a:rPr>
              <a:t>h</a:t>
            </a:r>
            <a:r>
              <a:rPr lang="en-US" sz="1400" dirty="0" smtClean="0">
                <a:solidFill>
                  <a:prstClr val="black"/>
                </a:solidFill>
              </a:rPr>
              <a:t>ot </a:t>
            </a:r>
          </a:p>
          <a:p>
            <a:pPr algn="ctr"/>
            <a:r>
              <a:rPr lang="en-US" sz="1400" dirty="0" smtClean="0">
                <a:solidFill>
                  <a:prstClr val="black"/>
                </a:solidFill>
              </a:rPr>
              <a:t>water </a:t>
            </a:r>
            <a:br>
              <a:rPr lang="en-US" sz="1400" dirty="0" smtClean="0">
                <a:solidFill>
                  <a:prstClr val="black"/>
                </a:solidFill>
              </a:rPr>
            </a:br>
            <a:r>
              <a:rPr lang="en-US" sz="1400" dirty="0" smtClean="0">
                <a:solidFill>
                  <a:prstClr val="black"/>
                </a:solidFill>
              </a:rPr>
              <a:t>heater</a:t>
            </a:r>
            <a:endParaRPr lang="en-US" sz="1400" dirty="0">
              <a:solidFill>
                <a:prstClr val="black"/>
              </a:solidFill>
            </a:endParaRPr>
          </a:p>
        </p:txBody>
      </p:sp>
      <p:cxnSp>
        <p:nvCxnSpPr>
          <p:cNvPr id="60" name="Straight Connector 59"/>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04" name="Title 1"/>
          <p:cNvSpPr txBox="1">
            <a:spLocks/>
          </p:cNvSpPr>
          <p:nvPr/>
        </p:nvSpPr>
        <p:spPr>
          <a:xfrm>
            <a:off x="-381000" y="-185928"/>
            <a:ext cx="9982200" cy="795528"/>
          </a:xfrm>
          <a:prstGeom prst="rect">
            <a:avLst/>
          </a:prstGeom>
          <a:solidFill>
            <a:schemeClr val="tx1">
              <a:alpha val="55000"/>
            </a:schemeClr>
          </a:solidFill>
        </p:spPr>
        <p:txBody>
          <a:bodyPr vert="horz" lIns="91440" tIns="45720" rIns="91440" bIns="45720" rtlCol="0" anchor="ctr">
            <a:normAutofit/>
          </a:bodyPr>
          <a:lstStyle/>
          <a:p>
            <a:pPr algn="ctr">
              <a:spcBef>
                <a:spcPct val="0"/>
              </a:spcBef>
              <a:defRPr/>
            </a:pPr>
            <a:r>
              <a:rPr lang="en-US" sz="3600" dirty="0" smtClean="0">
                <a:solidFill>
                  <a:prstClr val="white">
                    <a:lumMod val="95000"/>
                  </a:prstClr>
                </a:solidFill>
                <a:latin typeface="Franklin Gothic Heavy"/>
              </a:rPr>
              <a:t>some possible installation points</a:t>
            </a:r>
            <a:endParaRPr lang="en-US" sz="3600" dirty="0">
              <a:solidFill>
                <a:prstClr val="white">
                  <a:lumMod val="95000"/>
                </a:prstClr>
              </a:solidFill>
              <a:latin typeface="Franklin Gothic Heavy"/>
            </a:endParaRPr>
          </a:p>
        </p:txBody>
      </p:sp>
    </p:spTree>
    <p:extLst>
      <p:ext uri="{BB962C8B-B14F-4D97-AF65-F5344CB8AC3E}">
        <p14:creationId xmlns:p14="http://schemas.microsoft.com/office/powerpoint/2010/main" val="315876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17759" y="3067825"/>
            <a:ext cx="7848600" cy="971550"/>
          </a:xfrm>
          <a:prstGeom prst="rect">
            <a:avLst/>
          </a:prstGeom>
          <a:noFill/>
          <a:effectLst>
            <a:reflection blurRad="6350" stA="50000" endA="300" endPos="55000" dir="5400000" sy="-100000" algn="bl" rotWithShape="0"/>
          </a:effectLst>
        </p:spPr>
        <p:txBody>
          <a:bodyPr wrap="square" rtlCol="0">
            <a:noAutofit/>
          </a:bodyPr>
          <a:lstStyle/>
          <a:p>
            <a:r>
              <a:rPr lang="en-US" sz="6800" dirty="0" smtClean="0">
                <a:solidFill>
                  <a:schemeClr val="bg1">
                    <a:lumMod val="95000"/>
                  </a:schemeClr>
                </a:solidFill>
                <a:latin typeface="Arial" pitchFamily="34" charset="0"/>
                <a:cs typeface="Arial" pitchFamily="34" charset="0"/>
              </a:rPr>
              <a:t>technology</a:t>
            </a:r>
            <a:endParaRPr lang="en-US" sz="6800" dirty="0">
              <a:solidFill>
                <a:schemeClr val="bg1">
                  <a:lumMod val="95000"/>
                </a:schemeClr>
              </a:solidFill>
              <a:latin typeface="Arial" pitchFamily="34" charset="0"/>
              <a:cs typeface="Arial" pitchFamily="34" charset="0"/>
            </a:endParaRPr>
          </a:p>
        </p:txBody>
      </p:sp>
      <p:sp>
        <p:nvSpPr>
          <p:cNvPr id="6" name="TextBox 5"/>
          <p:cNvSpPr txBox="1"/>
          <p:nvPr/>
        </p:nvSpPr>
        <p:spPr>
          <a:xfrm>
            <a:off x="3717759" y="2799345"/>
            <a:ext cx="7010400" cy="523220"/>
          </a:xfrm>
          <a:prstGeom prst="rect">
            <a:avLst/>
          </a:prstGeom>
          <a:noFill/>
        </p:spPr>
        <p:txBody>
          <a:bodyPr wrap="square" rtlCol="0">
            <a:spAutoFit/>
          </a:bodyPr>
          <a:lstStyle/>
          <a:p>
            <a:r>
              <a:rPr lang="en-US" sz="2800" dirty="0" smtClean="0">
                <a:solidFill>
                  <a:schemeClr val="bg1">
                    <a:lumMod val="95000"/>
                  </a:schemeClr>
                </a:solidFill>
                <a:latin typeface="Arial" pitchFamily="34" charset="0"/>
                <a:cs typeface="Arial" pitchFamily="34" charset="0"/>
              </a:rPr>
              <a:t>new reflections of self with</a:t>
            </a:r>
            <a:endParaRPr lang="en-US" sz="2800" dirty="0">
              <a:solidFill>
                <a:schemeClr val="bg1">
                  <a:lumMod val="95000"/>
                </a:schemeClr>
              </a:solidFill>
              <a:latin typeface="Arial" pitchFamily="34" charset="0"/>
              <a:cs typeface="Arial" pitchFamily="34" charset="0"/>
            </a:endParaRPr>
          </a:p>
        </p:txBody>
      </p:sp>
      <p:pic>
        <p:nvPicPr>
          <p:cNvPr id="7170" name="Picture 2" descr="C:\research\talks\AnnaKarlinGuestLecture2010-MirrorsTellYouOneThing\2609333991_5b6ec4f983.jpg"/>
          <p:cNvPicPr>
            <a:picLocks noChangeAspect="1" noChangeArrowheads="1"/>
          </p:cNvPicPr>
          <p:nvPr/>
        </p:nvPicPr>
        <p:blipFill>
          <a:blip r:embed="rId2" cstate="print"/>
          <a:srcRect/>
          <a:stretch>
            <a:fillRect/>
          </a:stretch>
        </p:blipFill>
        <p:spPr bwMode="auto">
          <a:xfrm>
            <a:off x="1447800" y="2514600"/>
            <a:ext cx="2133600" cy="1600200"/>
          </a:xfrm>
          <a:prstGeom prst="rect">
            <a:avLst/>
          </a:prstGeom>
          <a:noFill/>
          <a:effectLst>
            <a:reflection blurRad="6350" stA="52000" endA="300" endPos="35000" dir="5400000" sy="-100000" algn="bl" rotWithShape="0"/>
          </a:effectLst>
        </p:spPr>
      </p:pic>
      <p:sp>
        <p:nvSpPr>
          <p:cNvPr id="5" name="TextBox 4"/>
          <p:cNvSpPr txBox="1"/>
          <p:nvPr/>
        </p:nvSpPr>
        <p:spPr>
          <a:xfrm>
            <a:off x="3810000" y="4876800"/>
            <a:ext cx="4038600" cy="1569660"/>
          </a:xfrm>
          <a:prstGeom prst="rect">
            <a:avLst/>
          </a:prstGeom>
          <a:noFill/>
        </p:spPr>
        <p:txBody>
          <a:bodyPr wrap="square" rtlCol="0">
            <a:spAutoFit/>
          </a:bodyPr>
          <a:lstStyle/>
          <a:p>
            <a:r>
              <a:rPr lang="en-US" sz="2400" dirty="0" smtClean="0">
                <a:solidFill>
                  <a:schemeClr val="bg1">
                    <a:lumMod val="95000"/>
                  </a:schemeClr>
                </a:solidFill>
                <a:latin typeface="Arial" pitchFamily="34" charset="0"/>
                <a:cs typeface="Arial" pitchFamily="34" charset="0"/>
              </a:rPr>
              <a:t>our behaviors</a:t>
            </a:r>
          </a:p>
          <a:p>
            <a:r>
              <a:rPr lang="en-US" sz="2400" dirty="0" smtClean="0">
                <a:solidFill>
                  <a:schemeClr val="bg1">
                    <a:lumMod val="95000"/>
                  </a:schemeClr>
                </a:solidFill>
                <a:latin typeface="Arial" pitchFamily="34" charset="0"/>
                <a:cs typeface="Arial" pitchFamily="34" charset="0"/>
              </a:rPr>
              <a:t>our routines</a:t>
            </a:r>
          </a:p>
          <a:p>
            <a:r>
              <a:rPr lang="en-US" sz="2400" dirty="0" smtClean="0">
                <a:solidFill>
                  <a:schemeClr val="bg1">
                    <a:lumMod val="95000"/>
                  </a:schemeClr>
                </a:solidFill>
                <a:latin typeface="Arial" pitchFamily="34" charset="0"/>
                <a:cs typeface="Arial" pitchFamily="34" charset="0"/>
              </a:rPr>
              <a:t>our past actions</a:t>
            </a:r>
          </a:p>
          <a:p>
            <a:r>
              <a:rPr lang="en-US" sz="2400" dirty="0" smtClean="0">
                <a:solidFill>
                  <a:schemeClr val="bg1">
                    <a:lumMod val="95000"/>
                  </a:schemeClr>
                </a:solidFill>
                <a:latin typeface="Arial" pitchFamily="34" charset="0"/>
                <a:cs typeface="Arial" pitchFamily="34" charset="0"/>
              </a:rPr>
              <a:t>our social connections</a:t>
            </a:r>
            <a:endParaRPr lang="en-US" sz="2400" dirty="0">
              <a:solidFill>
                <a:schemeClr val="bg1">
                  <a:lumMod val="95000"/>
                </a:schemeClr>
              </a:solidFill>
              <a:latin typeface="Arial" pitchFamily="34" charset="0"/>
              <a:cs typeface="Arial" pitchFamily="34" charset="0"/>
            </a:endParaRPr>
          </a:p>
        </p:txBody>
      </p:sp>
      <p:sp>
        <p:nvSpPr>
          <p:cNvPr id="7" name="TextBox 6"/>
          <p:cNvSpPr txBox="1"/>
          <p:nvPr/>
        </p:nvSpPr>
        <p:spPr>
          <a:xfrm>
            <a:off x="-2514600" y="5104268"/>
            <a:ext cx="5943600" cy="1096006"/>
          </a:xfrm>
          <a:prstGeom prst="rect">
            <a:avLst/>
          </a:prstGeom>
          <a:noFill/>
        </p:spPr>
        <p:txBody>
          <a:bodyPr wrap="square" rtlCol="0">
            <a:spAutoFit/>
          </a:bodyPr>
          <a:lstStyle/>
          <a:p>
            <a:pPr algn="r">
              <a:lnSpc>
                <a:spcPts val="3900"/>
              </a:lnSpc>
            </a:pPr>
            <a:r>
              <a:rPr lang="en-US" sz="4400" dirty="0" smtClean="0">
                <a:solidFill>
                  <a:schemeClr val="bg1">
                    <a:lumMod val="95000"/>
                  </a:schemeClr>
                </a:solidFill>
                <a:latin typeface="Arial" pitchFamily="34" charset="0"/>
                <a:cs typeface="Arial" pitchFamily="34" charset="0"/>
              </a:rPr>
              <a:t>new</a:t>
            </a:r>
            <a:br>
              <a:rPr lang="en-US" sz="4400" dirty="0" smtClean="0">
                <a:solidFill>
                  <a:schemeClr val="bg1">
                    <a:lumMod val="95000"/>
                  </a:schemeClr>
                </a:solidFill>
                <a:latin typeface="Arial" pitchFamily="34" charset="0"/>
                <a:cs typeface="Arial" pitchFamily="34" charset="0"/>
              </a:rPr>
            </a:br>
            <a:r>
              <a:rPr lang="en-US" sz="4400" dirty="0" smtClean="0">
                <a:solidFill>
                  <a:schemeClr val="bg1">
                    <a:lumMod val="95000"/>
                  </a:schemeClr>
                </a:solidFill>
                <a:latin typeface="Arial" pitchFamily="34" charset="0"/>
                <a:cs typeface="Arial" pitchFamily="34" charset="0"/>
              </a:rPr>
              <a:t>insights</a:t>
            </a:r>
            <a:endParaRPr lang="en-US" sz="4400" dirty="0">
              <a:solidFill>
                <a:schemeClr val="bg1">
                  <a:lumMod val="95000"/>
                </a:schemeClr>
              </a:solidFill>
              <a:latin typeface="Arial" pitchFamily="34" charset="0"/>
              <a:cs typeface="Arial" pitchFamily="34" charset="0"/>
            </a:endParaRPr>
          </a:p>
        </p:txBody>
      </p:sp>
      <p:sp>
        <p:nvSpPr>
          <p:cNvPr id="8" name="Left Brace 7"/>
          <p:cNvSpPr/>
          <p:nvPr/>
        </p:nvSpPr>
        <p:spPr>
          <a:xfrm>
            <a:off x="3581400" y="4876800"/>
            <a:ext cx="228600" cy="1524000"/>
          </a:xfrm>
          <a:prstGeom prst="leftBrac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0600" y="0"/>
            <a:ext cx="8001000" cy="6554969"/>
            <a:chOff x="4495800" y="-1769"/>
            <a:chExt cx="8001000" cy="6554969"/>
          </a:xfrm>
        </p:grpSpPr>
        <p:sp>
          <p:nvSpPr>
            <p:cNvPr id="3" name="Rectangle 2"/>
            <p:cNvSpPr/>
            <p:nvPr/>
          </p:nvSpPr>
          <p:spPr>
            <a:xfrm>
              <a:off x="4648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4495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57200" y="1467162"/>
            <a:ext cx="8939852" cy="4859207"/>
            <a:chOff x="3023548" y="1465393"/>
            <a:chExt cx="8939852" cy="4859207"/>
          </a:xfrm>
        </p:grpSpPr>
        <p:cxnSp>
          <p:nvCxnSpPr>
            <p:cNvPr id="6" name="Straight Connector 5"/>
            <p:cNvCxnSpPr/>
            <p:nvPr/>
          </p:nvCxnSpPr>
          <p:spPr>
            <a:xfrm rot="5400000" flipH="1" flipV="1">
              <a:off x="6000903" y="4246844"/>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5663253"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8" name="Freeform 7"/>
            <p:cNvSpPr/>
            <p:nvPr/>
          </p:nvSpPr>
          <p:spPr>
            <a:xfrm flipH="1">
              <a:off x="7451830"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9" name="Freeform 8"/>
            <p:cNvSpPr/>
            <p:nvPr/>
          </p:nvSpPr>
          <p:spPr>
            <a:xfrm flipH="1">
              <a:off x="7058485" y="3908218"/>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 name="Freeform 9"/>
            <p:cNvSpPr/>
            <p:nvPr/>
          </p:nvSpPr>
          <p:spPr>
            <a:xfrm rot="16200000">
              <a:off x="9013474"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1" name="Freeform 10"/>
            <p:cNvSpPr/>
            <p:nvPr/>
          </p:nvSpPr>
          <p:spPr>
            <a:xfrm rot="16200000">
              <a:off x="8978607"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cxnSp>
          <p:nvCxnSpPr>
            <p:cNvPr id="12" name="Straight Connector 11"/>
            <p:cNvCxnSpPr/>
            <p:nvPr/>
          </p:nvCxnSpPr>
          <p:spPr>
            <a:xfrm rot="5400000" flipH="1" flipV="1">
              <a:off x="10048825"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24"/>
            <p:cNvCxnSpPr/>
            <p:nvPr/>
          </p:nvCxnSpPr>
          <p:spPr>
            <a:xfrm rot="5400000">
              <a:off x="9659394"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9178183" y="4597397"/>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5" name="Freeform 14"/>
            <p:cNvSpPr/>
            <p:nvPr/>
          </p:nvSpPr>
          <p:spPr>
            <a:xfrm>
              <a:off x="9309409"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6" name="Freeform 15"/>
            <p:cNvSpPr/>
            <p:nvPr/>
          </p:nvSpPr>
          <p:spPr>
            <a:xfrm>
              <a:off x="10860830"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7" name="TextBox 16"/>
            <p:cNvSpPr txBox="1"/>
            <p:nvPr/>
          </p:nvSpPr>
          <p:spPr>
            <a:xfrm>
              <a:off x="5739452" y="3255635"/>
              <a:ext cx="1066800" cy="738664"/>
            </a:xfrm>
            <a:prstGeom prst="rect">
              <a:avLst/>
            </a:prstGeom>
            <a:noFill/>
          </p:spPr>
          <p:txBody>
            <a:bodyPr wrap="square" rtlCol="0">
              <a:spAutoFit/>
            </a:bodyPr>
            <a:lstStyle/>
            <a:p>
              <a:pPr algn="ctr"/>
              <a:r>
                <a:rPr lang="en-US" sz="1400" dirty="0" smtClean="0"/>
                <a:t>thermal </a:t>
              </a:r>
            </a:p>
            <a:p>
              <a:pPr algn="ctr"/>
              <a:r>
                <a:rPr lang="en-US" sz="1400" dirty="0" smtClean="0"/>
                <a:t>expansion </a:t>
              </a:r>
            </a:p>
            <a:p>
              <a:pPr algn="ctr"/>
              <a:r>
                <a:rPr lang="en-US" sz="1400" dirty="0" smtClean="0"/>
                <a:t>tank</a:t>
              </a:r>
              <a:endParaRPr lang="en-US" sz="1400" dirty="0"/>
            </a:p>
          </p:txBody>
        </p:sp>
        <p:sp>
          <p:nvSpPr>
            <p:cNvPr id="18" name="Rounded Rectangle 17"/>
            <p:cNvSpPr/>
            <p:nvPr/>
          </p:nvSpPr>
          <p:spPr>
            <a:xfrm>
              <a:off x="6044252" y="4149418"/>
              <a:ext cx="349641" cy="524462"/>
            </a:xfrm>
            <a:prstGeom prst="roundRect">
              <a:avLst>
                <a:gd name="adj" fmla="val 1046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9" name="TextBox 36"/>
            <p:cNvSpPr txBox="1"/>
            <p:nvPr/>
          </p:nvSpPr>
          <p:spPr>
            <a:xfrm>
              <a:off x="8046718" y="6087136"/>
              <a:ext cx="1015543" cy="237464"/>
            </a:xfrm>
            <a:prstGeom prst="rect">
              <a:avLst/>
            </a:prstGeom>
            <a:noFill/>
          </p:spPr>
          <p:txBody>
            <a:bodyPr wrap="square" rtlCol="0">
              <a:spAutoFit/>
            </a:bodyPr>
            <a:lstStyle/>
            <a:p>
              <a:pPr algn="ctr"/>
              <a:r>
                <a:rPr lang="en-US" sz="900" dirty="0" smtClean="0"/>
                <a:t>laundry</a:t>
              </a:r>
              <a:endParaRPr lang="en-US" sz="900" dirty="0"/>
            </a:p>
          </p:txBody>
        </p:sp>
        <p:cxnSp>
          <p:nvCxnSpPr>
            <p:cNvPr id="20" name="Straight Connector 19"/>
            <p:cNvCxnSpPr/>
            <p:nvPr/>
          </p:nvCxnSpPr>
          <p:spPr>
            <a:xfrm rot="5400000" flipH="1" flipV="1">
              <a:off x="9264800"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6927368"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22" name="TextBox 21"/>
            <p:cNvSpPr txBox="1"/>
            <p:nvPr/>
          </p:nvSpPr>
          <p:spPr>
            <a:xfrm>
              <a:off x="6196652" y="1838980"/>
              <a:ext cx="1223744" cy="523220"/>
            </a:xfrm>
            <a:prstGeom prst="rect">
              <a:avLst/>
            </a:prstGeom>
            <a:noFill/>
          </p:spPr>
          <p:txBody>
            <a:bodyPr wrap="square" rtlCol="0">
              <a:spAutoFit/>
            </a:bodyPr>
            <a:lstStyle/>
            <a:p>
              <a:pPr algn="ctr"/>
              <a:r>
                <a:rPr lang="en-US" sz="1400" dirty="0" smtClean="0"/>
                <a:t>hose</a:t>
              </a:r>
            </a:p>
            <a:p>
              <a:pPr algn="ctr"/>
              <a:r>
                <a:rPr lang="en-US" sz="1400" dirty="0" smtClean="0"/>
                <a:t>spigot</a:t>
              </a:r>
              <a:endParaRPr lang="en-US" sz="1400" dirty="0"/>
            </a:p>
          </p:txBody>
        </p:sp>
        <p:sp>
          <p:nvSpPr>
            <p:cNvPr id="23" name="Freeform 22"/>
            <p:cNvSpPr/>
            <p:nvPr/>
          </p:nvSpPr>
          <p:spPr>
            <a:xfrm>
              <a:off x="7615724"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4" name="Rounded Rectangle 8"/>
            <p:cNvSpPr/>
            <p:nvPr/>
          </p:nvSpPr>
          <p:spPr>
            <a:xfrm>
              <a:off x="6872737" y="4433501"/>
              <a:ext cx="786692" cy="1827669"/>
            </a:xfrm>
            <a:prstGeom prst="roundRect">
              <a:avLst>
                <a:gd name="adj" fmla="val 87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cxnSp>
          <p:nvCxnSpPr>
            <p:cNvPr id="25" name="Straight Connector 24"/>
            <p:cNvCxnSpPr/>
            <p:nvPr/>
          </p:nvCxnSpPr>
          <p:spPr>
            <a:xfrm rot="5400000" flipH="1" flipV="1">
              <a:off x="6410071"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677644" y="5509736"/>
              <a:ext cx="1223744" cy="738664"/>
            </a:xfrm>
            <a:prstGeom prst="rect">
              <a:avLst/>
            </a:prstGeom>
            <a:noFill/>
          </p:spPr>
          <p:txBody>
            <a:bodyPr wrap="square" rtlCol="0">
              <a:spAutoFit/>
            </a:bodyPr>
            <a:lstStyle/>
            <a:p>
              <a:pPr algn="ctr"/>
              <a:r>
                <a:rPr lang="en-US" sz="1400" dirty="0"/>
                <a:t>h</a:t>
              </a:r>
              <a:r>
                <a:rPr lang="en-US" sz="1400" dirty="0" smtClean="0"/>
                <a:t>ot </a:t>
              </a:r>
            </a:p>
            <a:p>
              <a:pPr algn="ctr"/>
              <a:r>
                <a:rPr lang="en-US" sz="1400" dirty="0" smtClean="0"/>
                <a:t>water </a:t>
              </a:r>
              <a:br>
                <a:rPr lang="en-US" sz="1400" dirty="0" smtClean="0"/>
              </a:br>
              <a:r>
                <a:rPr lang="en-US" sz="1400" dirty="0" smtClean="0"/>
                <a:t>heater</a:t>
              </a:r>
              <a:endParaRPr lang="en-US" sz="1400" dirty="0"/>
            </a:p>
          </p:txBody>
        </p:sp>
        <p:cxnSp>
          <p:nvCxnSpPr>
            <p:cNvPr id="27" name="Straight Connector 26"/>
            <p:cNvCxnSpPr/>
            <p:nvPr/>
          </p:nvCxnSpPr>
          <p:spPr>
            <a:xfrm rot="5400000" flipH="1" flipV="1">
              <a:off x="7327878"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552454" y="4088227"/>
              <a:ext cx="882501" cy="246221"/>
            </a:xfrm>
            <a:prstGeom prst="rect">
              <a:avLst/>
            </a:prstGeom>
            <a:noFill/>
          </p:spPr>
          <p:txBody>
            <a:bodyPr wrap="square" rtlCol="0">
              <a:spAutoFit/>
            </a:bodyPr>
            <a:lstStyle/>
            <a:p>
              <a:pPr algn="ctr"/>
              <a:r>
                <a:rPr lang="en-US" sz="1000" dirty="0" smtClean="0"/>
                <a:t>dishwasher</a:t>
              </a:r>
              <a:endParaRPr lang="en-US" sz="1000" dirty="0"/>
            </a:p>
          </p:txBody>
        </p:sp>
        <p:grpSp>
          <p:nvGrpSpPr>
            <p:cNvPr id="29" name="Group 282"/>
            <p:cNvGrpSpPr/>
            <p:nvPr/>
          </p:nvGrpSpPr>
          <p:grpSpPr>
            <a:xfrm>
              <a:off x="3023548" y="1465393"/>
              <a:ext cx="8939852" cy="4825576"/>
              <a:chOff x="3048000" y="1465393"/>
              <a:chExt cx="8939852" cy="4825576"/>
            </a:xfrm>
          </p:grpSpPr>
          <p:cxnSp>
            <p:nvCxnSpPr>
              <p:cNvPr id="30" name="Straight Arrow Connector 6"/>
              <p:cNvCxnSpPr/>
              <p:nvPr/>
            </p:nvCxnSpPr>
            <p:spPr>
              <a:xfrm>
                <a:off x="3301052" y="4722578"/>
                <a:ext cx="699282" cy="1822"/>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048000" y="4876800"/>
                <a:ext cx="265176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2" name="Group 196"/>
              <p:cNvGrpSpPr/>
              <p:nvPr/>
            </p:nvGrpSpPr>
            <p:grpSpPr>
              <a:xfrm>
                <a:off x="4105621" y="1465393"/>
                <a:ext cx="7882231" cy="4825576"/>
                <a:chOff x="4114800" y="1465393"/>
                <a:chExt cx="7882231" cy="4825576"/>
              </a:xfrm>
            </p:grpSpPr>
            <p:sp>
              <p:nvSpPr>
                <p:cNvPr id="33" name="Freeform 32"/>
                <p:cNvSpPr/>
                <p:nvPr/>
              </p:nvSpPr>
              <p:spPr>
                <a:xfrm rot="16200000" flipH="1">
                  <a:off x="7067666" y="4739439"/>
                  <a:ext cx="2185253" cy="52446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4" name="Freeform 33"/>
                <p:cNvSpPr/>
                <p:nvPr/>
              </p:nvSpPr>
              <p:spPr>
                <a:xfrm rot="16200000" flipH="1">
                  <a:off x="7203087" y="4853434"/>
                  <a:ext cx="1939723" cy="3749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5" name="Rectangle 34"/>
                <p:cNvSpPr/>
                <p:nvPr/>
              </p:nvSpPr>
              <p:spPr>
                <a:xfrm>
                  <a:off x="8160291" y="5642888"/>
                  <a:ext cx="782778" cy="6262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36" name="Rectangle 35"/>
                <p:cNvSpPr/>
                <p:nvPr/>
              </p:nvSpPr>
              <p:spPr>
                <a:xfrm>
                  <a:off x="8160291" y="5395009"/>
                  <a:ext cx="782778" cy="2087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7" name="Oval 36"/>
                <p:cNvSpPr/>
                <p:nvPr/>
              </p:nvSpPr>
              <p:spPr>
                <a:xfrm>
                  <a:off x="8238569" y="5447194"/>
                  <a:ext cx="104370" cy="10437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8" name="Rounded Rectangle 37"/>
                <p:cNvSpPr/>
                <p:nvPr/>
              </p:nvSpPr>
              <p:spPr>
                <a:xfrm>
                  <a:off x="8401146" y="5447194"/>
                  <a:ext cx="313111" cy="1043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9" name="Oval 46"/>
                <p:cNvSpPr/>
                <p:nvPr/>
              </p:nvSpPr>
              <p:spPr>
                <a:xfrm>
                  <a:off x="8778485" y="5447194"/>
                  <a:ext cx="104370" cy="10437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0" name="Oval 47"/>
                <p:cNvSpPr/>
                <p:nvPr/>
              </p:nvSpPr>
              <p:spPr>
                <a:xfrm>
                  <a:off x="8321458" y="5664178"/>
                  <a:ext cx="481710" cy="4817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nvGrpSpPr>
                <p:cNvPr id="41" name="Group 45"/>
                <p:cNvGrpSpPr/>
                <p:nvPr/>
              </p:nvGrpSpPr>
              <p:grpSpPr>
                <a:xfrm>
                  <a:off x="10607778" y="3511323"/>
                  <a:ext cx="786692" cy="834768"/>
                  <a:chOff x="5867400" y="2419350"/>
                  <a:chExt cx="685800" cy="727710"/>
                </a:xfrm>
              </p:grpSpPr>
              <p:sp>
                <p:nvSpPr>
                  <p:cNvPr id="111" name="Rectangle 31"/>
                  <p:cNvSpPr/>
                  <p:nvPr/>
                </p:nvSpPr>
                <p:spPr>
                  <a:xfrm>
                    <a:off x="5867400" y="2598420"/>
                    <a:ext cx="68580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nvGrpSpPr>
                  <p:cNvPr id="45" name="Group 36"/>
                  <p:cNvGrpSpPr/>
                  <p:nvPr/>
                </p:nvGrpSpPr>
                <p:grpSpPr>
                  <a:xfrm>
                    <a:off x="5867400" y="2419350"/>
                    <a:ext cx="685800" cy="182880"/>
                    <a:chOff x="5867400" y="2362200"/>
                    <a:chExt cx="1143000" cy="304800"/>
                  </a:xfrm>
                </p:grpSpPr>
                <p:sp>
                  <p:nvSpPr>
                    <p:cNvPr id="113" name="Rectangle 82"/>
                    <p:cNvSpPr/>
                    <p:nvPr/>
                  </p:nvSpPr>
                  <p:spPr>
                    <a:xfrm>
                      <a:off x="5867400" y="2362200"/>
                      <a:ext cx="1143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4" name="Oval 33"/>
                    <p:cNvSpPr/>
                    <p:nvPr/>
                  </p:nvSpPr>
                  <p:spPr>
                    <a:xfrm>
                      <a:off x="59817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5" name="Oval 114"/>
                    <p:cNvSpPr/>
                    <p:nvPr/>
                  </p:nvSpPr>
                  <p:spPr>
                    <a:xfrm>
                      <a:off x="62103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6" name="Rounded Rectangle 115"/>
                    <p:cNvSpPr/>
                    <p:nvPr/>
                  </p:nvSpPr>
                  <p:spPr>
                    <a:xfrm>
                      <a:off x="6438900" y="2438400"/>
                      <a:ext cx="457200" cy="152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42" name="Rectangle 41"/>
                <p:cNvSpPr/>
                <p:nvPr/>
              </p:nvSpPr>
              <p:spPr>
                <a:xfrm>
                  <a:off x="10671623" y="3777165"/>
                  <a:ext cx="661278" cy="5069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3" name="Trapezoid 42"/>
                <p:cNvSpPr/>
                <p:nvPr/>
              </p:nvSpPr>
              <p:spPr>
                <a:xfrm>
                  <a:off x="9902856" y="3249086"/>
                  <a:ext cx="148590" cy="240374"/>
                </a:xfrm>
                <a:prstGeom prst="trapezoid">
                  <a:avLst>
                    <a:gd name="adj" fmla="val 1108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4" name="Rectangle 43"/>
                <p:cNvSpPr/>
                <p:nvPr/>
              </p:nvSpPr>
              <p:spPr>
                <a:xfrm>
                  <a:off x="9733748" y="3392402"/>
                  <a:ext cx="77916" cy="960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62" name="Group 64"/>
                <p:cNvGrpSpPr/>
                <p:nvPr/>
              </p:nvGrpSpPr>
              <p:grpSpPr>
                <a:xfrm>
                  <a:off x="9493865" y="3513242"/>
                  <a:ext cx="979166" cy="172972"/>
                  <a:chOff x="4876800" y="4215063"/>
                  <a:chExt cx="1219200" cy="280737"/>
                </a:xfrm>
              </p:grpSpPr>
              <p:sp>
                <p:nvSpPr>
                  <p:cNvPr id="108" name="Rectangle 107"/>
                  <p:cNvSpPr/>
                  <p:nvPr/>
                </p:nvSpPr>
                <p:spPr>
                  <a:xfrm>
                    <a:off x="4876800" y="4215064"/>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9" name="Rectangle 57"/>
                  <p:cNvSpPr/>
                  <p:nvPr/>
                </p:nvSpPr>
                <p:spPr>
                  <a:xfrm>
                    <a:off x="4876800" y="4271211"/>
                    <a:ext cx="1219200" cy="224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0" name="Rectangle 109"/>
                  <p:cNvSpPr/>
                  <p:nvPr/>
                </p:nvSpPr>
                <p:spPr>
                  <a:xfrm>
                    <a:off x="5486400" y="4215063"/>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46" name="Rectangle 45"/>
                <p:cNvSpPr/>
                <p:nvPr/>
              </p:nvSpPr>
              <p:spPr>
                <a:xfrm>
                  <a:off x="10155232" y="3392402"/>
                  <a:ext cx="77916" cy="960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7" name="Rectangle 46"/>
                <p:cNvSpPr/>
                <p:nvPr/>
              </p:nvSpPr>
              <p:spPr>
                <a:xfrm>
                  <a:off x="9958451" y="3275993"/>
                  <a:ext cx="36577" cy="1262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8" name="Freeform 47"/>
                <p:cNvSpPr/>
                <p:nvPr/>
              </p:nvSpPr>
              <p:spPr>
                <a:xfrm rot="16200000" flipH="1">
                  <a:off x="8586416" y="4531839"/>
                  <a:ext cx="1770058" cy="52446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49" name="Freeform 48"/>
                <p:cNvSpPr/>
                <p:nvPr/>
              </p:nvSpPr>
              <p:spPr>
                <a:xfrm rot="16200000" flipH="1">
                  <a:off x="8708390" y="4628500"/>
                  <a:ext cx="1551421" cy="3749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50" name="Rectangle 49"/>
                <p:cNvSpPr/>
                <p:nvPr/>
              </p:nvSpPr>
              <p:spPr>
                <a:xfrm flipH="1">
                  <a:off x="9560115" y="4892405"/>
                  <a:ext cx="785432" cy="13985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1" name="Chord 50"/>
                <p:cNvSpPr/>
                <p:nvPr/>
              </p:nvSpPr>
              <p:spPr>
                <a:xfrm rot="14141709" flipH="1">
                  <a:off x="9681817" y="5193446"/>
                  <a:ext cx="155043" cy="165437"/>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2" name="Rectangle 84"/>
                <p:cNvSpPr/>
                <p:nvPr/>
              </p:nvSpPr>
              <p:spPr>
                <a:xfrm rot="1800000" flipH="1">
                  <a:off x="9558856" y="5147078"/>
                  <a:ext cx="157086" cy="441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3" name="Rectangle 52"/>
                <p:cNvSpPr/>
                <p:nvPr/>
              </p:nvSpPr>
              <p:spPr>
                <a:xfrm flipH="1">
                  <a:off x="9581715" y="5628491"/>
                  <a:ext cx="47125" cy="736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4" name="Chord 53"/>
                <p:cNvSpPr/>
                <p:nvPr/>
              </p:nvSpPr>
              <p:spPr>
                <a:xfrm rot="16200000">
                  <a:off x="10476663" y="5154636"/>
                  <a:ext cx="524462" cy="524462"/>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5" name="Rectangle 54"/>
                <p:cNvSpPr/>
                <p:nvPr/>
              </p:nvSpPr>
              <p:spPr>
                <a:xfrm>
                  <a:off x="10432958" y="5344893"/>
                  <a:ext cx="611872" cy="544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6" name="Trapezoid 55"/>
                <p:cNvSpPr/>
                <p:nvPr/>
              </p:nvSpPr>
              <p:spPr>
                <a:xfrm>
                  <a:off x="10651484" y="5110931"/>
                  <a:ext cx="174821" cy="218526"/>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7" name="Rectangle 56"/>
                <p:cNvSpPr/>
                <p:nvPr/>
              </p:nvSpPr>
              <p:spPr>
                <a:xfrm>
                  <a:off x="10706115" y="5154636"/>
                  <a:ext cx="67743" cy="677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8" name="Rectangle 57"/>
                <p:cNvSpPr/>
                <p:nvPr/>
              </p:nvSpPr>
              <p:spPr>
                <a:xfrm>
                  <a:off x="10535964" y="5242046"/>
                  <a:ext cx="43705" cy="874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9" name="Rectangle 58"/>
                <p:cNvSpPr/>
                <p:nvPr/>
              </p:nvSpPr>
              <p:spPr>
                <a:xfrm>
                  <a:off x="10885606" y="5242046"/>
                  <a:ext cx="43705" cy="874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60" name="Straight Connector 59"/>
                <p:cNvCxnSpPr/>
                <p:nvPr/>
              </p:nvCxnSpPr>
              <p:spPr>
                <a:xfrm rot="5400000">
                  <a:off x="10380054" y="2470988"/>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H="1" flipV="1">
                  <a:off x="10435896" y="2568113"/>
                  <a:ext cx="502920"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72" name="Group 218"/>
                <p:cNvGrpSpPr/>
                <p:nvPr/>
              </p:nvGrpSpPr>
              <p:grpSpPr>
                <a:xfrm>
                  <a:off x="10533477" y="1964805"/>
                  <a:ext cx="1311154" cy="811667"/>
                  <a:chOff x="5124450" y="2111829"/>
                  <a:chExt cx="1143000" cy="707571"/>
                </a:xfrm>
              </p:grpSpPr>
              <p:sp>
                <p:nvSpPr>
                  <p:cNvPr id="104" name="Moon 104"/>
                  <p:cNvSpPr/>
                  <p:nvPr/>
                </p:nvSpPr>
                <p:spPr>
                  <a:xfrm rot="5400000" flipH="1">
                    <a:off x="5532664" y="1812472"/>
                    <a:ext cx="326571" cy="1143000"/>
                  </a:xfrm>
                  <a:prstGeom prst="moon">
                    <a:avLst>
                      <a:gd name="adj" fmla="val 875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05" name="Block Arc 11"/>
                  <p:cNvSpPr/>
                  <p:nvPr/>
                </p:nvSpPr>
                <p:spPr>
                  <a:xfrm flipH="1">
                    <a:off x="5178879"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06" name="Block Arc 105"/>
                  <p:cNvSpPr/>
                  <p:nvPr/>
                </p:nvSpPr>
                <p:spPr>
                  <a:xfrm>
                    <a:off x="5641982"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07"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cxnSp>
              <p:nvCxnSpPr>
                <p:cNvPr id="63" name="Straight Connector 62"/>
                <p:cNvCxnSpPr/>
                <p:nvPr/>
              </p:nvCxnSpPr>
              <p:spPr>
                <a:xfrm rot="5400000">
                  <a:off x="9621055" y="2310623"/>
                  <a:ext cx="660655" cy="180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flipH="1" flipV="1">
                  <a:off x="9689866" y="2326970"/>
                  <a:ext cx="960120" cy="180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5" name="Chord 64"/>
                <p:cNvSpPr/>
                <p:nvPr/>
              </p:nvSpPr>
              <p:spPr>
                <a:xfrm rot="16200000">
                  <a:off x="9788367" y="1509098"/>
                  <a:ext cx="524462" cy="524462"/>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66" name="Rectangle 22"/>
                <p:cNvSpPr/>
                <p:nvPr/>
              </p:nvSpPr>
              <p:spPr>
                <a:xfrm>
                  <a:off x="9744662" y="1699355"/>
                  <a:ext cx="611872" cy="544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67" name="Trapezoid 110"/>
                <p:cNvSpPr/>
                <p:nvPr/>
              </p:nvSpPr>
              <p:spPr>
                <a:xfrm>
                  <a:off x="9963188" y="1465393"/>
                  <a:ext cx="174821" cy="218526"/>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68" name="Rectangle 26"/>
                <p:cNvSpPr/>
                <p:nvPr/>
              </p:nvSpPr>
              <p:spPr>
                <a:xfrm>
                  <a:off x="10017819" y="1509098"/>
                  <a:ext cx="67743" cy="677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69" name="Rectangle 28"/>
                <p:cNvSpPr/>
                <p:nvPr/>
              </p:nvSpPr>
              <p:spPr>
                <a:xfrm>
                  <a:off x="9847668" y="1596508"/>
                  <a:ext cx="43705" cy="874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70" name="Rectangle 113"/>
                <p:cNvSpPr/>
                <p:nvPr/>
              </p:nvSpPr>
              <p:spPr>
                <a:xfrm>
                  <a:off x="10197310" y="1596508"/>
                  <a:ext cx="43705" cy="874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71" name="Freeform 73"/>
                <p:cNvSpPr/>
                <p:nvPr/>
              </p:nvSpPr>
              <p:spPr>
                <a:xfrm>
                  <a:off x="6679402" y="2519938"/>
                  <a:ext cx="258627" cy="152196"/>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73" name="Group 212"/>
                <p:cNvGrpSpPr/>
                <p:nvPr/>
              </p:nvGrpSpPr>
              <p:grpSpPr>
                <a:xfrm flipH="1">
                  <a:off x="6663389" y="2640056"/>
                  <a:ext cx="100170" cy="77400"/>
                  <a:chOff x="7331104" y="2438400"/>
                  <a:chExt cx="317384" cy="152400"/>
                </a:xfrm>
              </p:grpSpPr>
              <p:sp>
                <p:nvSpPr>
                  <p:cNvPr id="100" name="Rectangle 99"/>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101" name="Straight Connector 63"/>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64"/>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211"/>
                <p:cNvGrpSpPr/>
                <p:nvPr/>
              </p:nvGrpSpPr>
              <p:grpSpPr>
                <a:xfrm flipH="1">
                  <a:off x="6734680" y="2423062"/>
                  <a:ext cx="161047" cy="98134"/>
                  <a:chOff x="6781800" y="1676400"/>
                  <a:chExt cx="838200" cy="457200"/>
                </a:xfrm>
              </p:grpSpPr>
              <p:sp>
                <p:nvSpPr>
                  <p:cNvPr id="98" name="Rectangle 97"/>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9" name="Rectangle 98"/>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74" name="Freeform 73"/>
                <p:cNvSpPr/>
                <p:nvPr/>
              </p:nvSpPr>
              <p:spPr>
                <a:xfrm>
                  <a:off x="6708910" y="6007489"/>
                  <a:ext cx="205785" cy="121100"/>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76" name="Group 212"/>
                <p:cNvGrpSpPr/>
                <p:nvPr/>
              </p:nvGrpSpPr>
              <p:grpSpPr>
                <a:xfrm flipH="1">
                  <a:off x="6696169" y="6103065"/>
                  <a:ext cx="79704" cy="61586"/>
                  <a:chOff x="7331104" y="2438400"/>
                  <a:chExt cx="317384" cy="152400"/>
                </a:xfrm>
              </p:grpSpPr>
              <p:sp>
                <p:nvSpPr>
                  <p:cNvPr id="94" name="Rectangle 93"/>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95" name="Straight Connector 94"/>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211"/>
                <p:cNvGrpSpPr/>
                <p:nvPr/>
              </p:nvGrpSpPr>
              <p:grpSpPr>
                <a:xfrm flipH="1">
                  <a:off x="6709185" y="5926260"/>
                  <a:ext cx="128143" cy="78084"/>
                  <a:chOff x="6781800" y="1676400"/>
                  <a:chExt cx="838200" cy="457200"/>
                </a:xfrm>
              </p:grpSpPr>
              <p:sp>
                <p:nvSpPr>
                  <p:cNvPr id="92" name="Rectangle 91"/>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3" name="Rectangle 92"/>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77" name="Rounded Rectangle 130"/>
                <p:cNvSpPr/>
                <p:nvPr/>
              </p:nvSpPr>
              <p:spPr>
                <a:xfrm>
                  <a:off x="4191284" y="4713758"/>
                  <a:ext cx="104892" cy="14684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78" name="Rectangle 77"/>
                <p:cNvSpPr>
                  <a:spLocks noChangeAspect="1"/>
                </p:cNvSpPr>
                <p:nvPr/>
              </p:nvSpPr>
              <p:spPr>
                <a:xfrm>
                  <a:off x="4224063" y="4648200"/>
                  <a:ext cx="41957" cy="419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79" name="Rectangle 78"/>
                <p:cNvSpPr/>
                <p:nvPr/>
              </p:nvSpPr>
              <p:spPr>
                <a:xfrm>
                  <a:off x="4114800" y="4812094"/>
                  <a:ext cx="262231" cy="1311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82" name="Group 127"/>
                <p:cNvGrpSpPr/>
                <p:nvPr/>
              </p:nvGrpSpPr>
              <p:grpSpPr>
                <a:xfrm flipH="1">
                  <a:off x="11335006" y="5257800"/>
                  <a:ext cx="662025" cy="524462"/>
                  <a:chOff x="3581400" y="1295400"/>
                  <a:chExt cx="577121" cy="457200"/>
                </a:xfrm>
              </p:grpSpPr>
              <p:sp>
                <p:nvSpPr>
                  <p:cNvPr id="88" name="Rectangle 72"/>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89" name="Rounded Rectangle 73"/>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0" name="Chord 89"/>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1" name="Chord 90"/>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81" name="Rectangle 80"/>
                <p:cNvSpPr/>
                <p:nvPr/>
              </p:nvSpPr>
              <p:spPr>
                <a:xfrm flipH="1">
                  <a:off x="11410508" y="5345210"/>
                  <a:ext cx="83914" cy="524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112" name="Group 127"/>
                <p:cNvGrpSpPr/>
                <p:nvPr/>
              </p:nvGrpSpPr>
              <p:grpSpPr>
                <a:xfrm>
                  <a:off x="8917890" y="1927989"/>
                  <a:ext cx="662025" cy="524462"/>
                  <a:chOff x="3581400" y="1295400"/>
                  <a:chExt cx="577121" cy="457200"/>
                </a:xfrm>
              </p:grpSpPr>
              <p:sp>
                <p:nvSpPr>
                  <p:cNvPr id="84" name="Rectangle 18"/>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85" name="Rounded Rectangle 19"/>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86" name="Chord 85"/>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87" name="Chord 24"/>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83" name="Rectangle 82"/>
                <p:cNvSpPr/>
                <p:nvPr/>
              </p:nvSpPr>
              <p:spPr>
                <a:xfrm>
                  <a:off x="9420499" y="2015399"/>
                  <a:ext cx="83914" cy="524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grpSp>
      <p:grpSp>
        <p:nvGrpSpPr>
          <p:cNvPr id="117" name="Group 116"/>
          <p:cNvGrpSpPr/>
          <p:nvPr/>
        </p:nvGrpSpPr>
        <p:grpSpPr>
          <a:xfrm>
            <a:off x="1438275" y="1381125"/>
            <a:ext cx="1987312" cy="2047877"/>
            <a:chOff x="1438275" y="1381125"/>
            <a:chExt cx="1987312" cy="2047877"/>
          </a:xfrm>
        </p:grpSpPr>
        <p:sp>
          <p:nvSpPr>
            <p:cNvPr id="118" name="Freeform 117"/>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118" descr="C:\research\projects\HomeSensing\Water\Pictures\2009_04_14 - Jon's Home Deployment\IMG_9321 (1024x768).jpg"/>
            <p:cNvPicPr>
              <a:picLocks noChangeAspect="1" noChangeArrowheads="1"/>
            </p:cNvPicPr>
            <p:nvPr/>
          </p:nvPicPr>
          <p:blipFill>
            <a:blip r:embed="rId3" cstate="print"/>
            <a:srcRect l="29470" t="4634" r="27085" b="14268"/>
            <a:stretch>
              <a:fillRect/>
            </a:stretch>
          </p:blipFill>
          <p:spPr bwMode="auto">
            <a:xfrm flipH="1">
              <a:off x="1438275" y="1381125"/>
              <a:ext cx="1447800" cy="2026920"/>
            </a:xfrm>
            <a:prstGeom prst="rect">
              <a:avLst/>
            </a:prstGeom>
            <a:solidFill>
              <a:schemeClr val="accent3">
                <a:lumMod val="60000"/>
                <a:lumOff val="40000"/>
                <a:alpha val="65000"/>
              </a:schemeClr>
            </a:solidFill>
            <a:ln>
              <a:noFill/>
            </a:ln>
          </p:spPr>
        </p:pic>
      </p:grpSp>
      <p:sp>
        <p:nvSpPr>
          <p:cNvPr id="131" name="Title 12"/>
          <p:cNvSpPr txBox="1">
            <a:spLocks/>
          </p:cNvSpPr>
          <p:nvPr/>
        </p:nvSpPr>
        <p:spPr>
          <a:xfrm>
            <a:off x="914400" y="533400"/>
            <a:ext cx="8229600" cy="7921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2">
                    <a:lumMod val="60000"/>
                    <a:lumOff val="40000"/>
                  </a:schemeClr>
                </a:solidFill>
                <a:effectLst/>
                <a:uLnTx/>
                <a:uFillTx/>
                <a:latin typeface="Franklin Gothic Heavy"/>
                <a:ea typeface="+mj-ea"/>
                <a:cs typeface="+mj-cs"/>
              </a:rPr>
              <a:t>hydro</a:t>
            </a:r>
            <a:r>
              <a:rPr kumimoji="0" lang="en-US" sz="4400" b="0" i="0" u="none" strike="noStrike" kern="1200" cap="none" spc="0" normalizeH="0" baseline="0" noProof="0" dirty="0" err="1" smtClean="0">
                <a:ln>
                  <a:noFill/>
                </a:ln>
                <a:solidFill>
                  <a:schemeClr val="tx1">
                    <a:lumMod val="50000"/>
                    <a:lumOff val="50000"/>
                  </a:schemeClr>
                </a:solidFill>
                <a:effectLst/>
                <a:uLnTx/>
                <a:uFillTx/>
                <a:latin typeface="Franklin Gothic Heavy"/>
                <a:ea typeface="+mj-ea"/>
                <a:cs typeface="+mj-cs"/>
              </a:rPr>
              <a:t>sense</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grpSp>
        <p:nvGrpSpPr>
          <p:cNvPr id="122" name="Group 128"/>
          <p:cNvGrpSpPr/>
          <p:nvPr/>
        </p:nvGrpSpPr>
        <p:grpSpPr>
          <a:xfrm>
            <a:off x="2913145" y="469226"/>
            <a:ext cx="2922369" cy="1543972"/>
            <a:chOff x="-1248386" y="3457934"/>
            <a:chExt cx="3118257" cy="1647465"/>
          </a:xfrm>
        </p:grpSpPr>
        <p:pic>
          <p:nvPicPr>
            <p:cNvPr id="123" name="Picture 8"/>
            <p:cNvPicPr>
              <a:picLocks noChangeAspect="1" noChangeArrowheads="1"/>
            </p:cNvPicPr>
            <p:nvPr/>
          </p:nvPicPr>
          <p:blipFill>
            <a:blip r:embed="rId4" cstate="print"/>
            <a:srcRect l="13962" b="26546"/>
            <a:stretch>
              <a:fillRect/>
            </a:stretch>
          </p:blipFill>
          <p:spPr bwMode="auto">
            <a:xfrm>
              <a:off x="-1248386" y="3505199"/>
              <a:ext cx="3118257" cy="1600200"/>
            </a:xfrm>
            <a:prstGeom prst="rect">
              <a:avLst/>
            </a:prstGeom>
            <a:ln>
              <a:noFill/>
            </a:ln>
            <a:effectLst>
              <a:outerShdw blurRad="292100" dist="139700" dir="2700000" algn="tl" rotWithShape="0">
                <a:srgbClr val="333333">
                  <a:alpha val="65000"/>
                </a:srgbClr>
              </a:outerShdw>
            </a:effectLst>
          </p:spPr>
        </p:pic>
        <p:sp>
          <p:nvSpPr>
            <p:cNvPr id="126" name="TextBox 125"/>
            <p:cNvSpPr txBox="1"/>
            <p:nvPr/>
          </p:nvSpPr>
          <p:spPr>
            <a:xfrm rot="5400000">
              <a:off x="98378" y="2659088"/>
              <a:ext cx="853858" cy="2451549"/>
            </a:xfrm>
            <a:prstGeom prst="rect">
              <a:avLst/>
            </a:prstGeom>
            <a:noFill/>
          </p:spPr>
          <p:txBody>
            <a:bodyPr vert="vert270" wrap="square" rtlCol="0">
              <a:spAutoFit/>
            </a:bodyPr>
            <a:lstStyle/>
            <a:p>
              <a:pPr algn="r"/>
              <a:r>
                <a:rPr lang="en-US" sz="2000" dirty="0">
                  <a:solidFill>
                    <a:schemeClr val="accent1"/>
                  </a:solidFill>
                  <a:latin typeface="Franklin Gothic Heavy" pitchFamily="34" charset="0"/>
                </a:rPr>
                <a:t>b</a:t>
              </a:r>
              <a:r>
                <a:rPr lang="en-US" sz="2000" dirty="0" smtClean="0">
                  <a:solidFill>
                    <a:schemeClr val="accent1"/>
                  </a:solidFill>
                  <a:latin typeface="Franklin Gothic Heavy" pitchFamily="34" charset="0"/>
                </a:rPr>
                <a:t>athroom sink cold open </a:t>
              </a:r>
              <a:endParaRPr lang="en-US" sz="2000" dirty="0">
                <a:solidFill>
                  <a:schemeClr val="accent1"/>
                </a:solidFill>
                <a:latin typeface="Franklin Gothic Heavy" pitchFamily="34" charset="0"/>
              </a:endParaRPr>
            </a:p>
          </p:txBody>
        </p:sp>
      </p:grpSp>
      <p:grpSp>
        <p:nvGrpSpPr>
          <p:cNvPr id="125" name="Group 129"/>
          <p:cNvGrpSpPr/>
          <p:nvPr/>
        </p:nvGrpSpPr>
        <p:grpSpPr>
          <a:xfrm>
            <a:off x="603046" y="4381620"/>
            <a:ext cx="3118257" cy="1696848"/>
            <a:chOff x="-3118257" y="4551551"/>
            <a:chExt cx="3118257" cy="1696848"/>
          </a:xfrm>
        </p:grpSpPr>
        <p:pic>
          <p:nvPicPr>
            <p:cNvPr id="124" name="Picture 11"/>
            <p:cNvPicPr>
              <a:picLocks noChangeAspect="1" noChangeArrowheads="1"/>
            </p:cNvPicPr>
            <p:nvPr/>
          </p:nvPicPr>
          <p:blipFill>
            <a:blip r:embed="rId5" cstate="print"/>
            <a:srcRect l="13962" b="26546"/>
            <a:stretch>
              <a:fillRect/>
            </a:stretch>
          </p:blipFill>
          <p:spPr bwMode="auto">
            <a:xfrm>
              <a:off x="-3118257" y="4648199"/>
              <a:ext cx="3118257" cy="1600200"/>
            </a:xfrm>
            <a:prstGeom prst="rect">
              <a:avLst/>
            </a:prstGeom>
            <a:ln>
              <a:noFill/>
            </a:ln>
            <a:effectLst>
              <a:outerShdw blurRad="292100" dist="139700" dir="2700000" algn="tl" rotWithShape="0">
                <a:srgbClr val="333333">
                  <a:alpha val="65000"/>
                </a:srgbClr>
              </a:outerShdw>
            </a:effectLst>
          </p:spPr>
        </p:pic>
        <p:sp>
          <p:nvSpPr>
            <p:cNvPr id="127" name="TextBox 126"/>
            <p:cNvSpPr txBox="1"/>
            <p:nvPr/>
          </p:nvSpPr>
          <p:spPr>
            <a:xfrm rot="5400000">
              <a:off x="-1575267" y="4075361"/>
              <a:ext cx="800219" cy="1752600"/>
            </a:xfrm>
            <a:prstGeom prst="rect">
              <a:avLst/>
            </a:prstGeom>
            <a:noFill/>
          </p:spPr>
          <p:txBody>
            <a:bodyPr vert="vert270" wrap="square" rtlCol="0">
              <a:spAutoFit/>
            </a:bodyPr>
            <a:lstStyle/>
            <a:p>
              <a:pPr algn="r"/>
              <a:r>
                <a:rPr lang="en-US" sz="2000" dirty="0" smtClean="0">
                  <a:solidFill>
                    <a:srgbClr val="FF0000"/>
                  </a:solidFill>
                  <a:latin typeface="Franklin Gothic Heavy" pitchFamily="34" charset="0"/>
                </a:rPr>
                <a:t>kitchen sink</a:t>
              </a:r>
            </a:p>
            <a:p>
              <a:pPr algn="r"/>
              <a:r>
                <a:rPr lang="en-US" sz="2000" dirty="0">
                  <a:solidFill>
                    <a:srgbClr val="FF0000"/>
                  </a:solidFill>
                  <a:latin typeface="Franklin Gothic Heavy" pitchFamily="34" charset="0"/>
                </a:rPr>
                <a:t>h</a:t>
              </a:r>
              <a:r>
                <a:rPr lang="en-US" sz="2000" dirty="0" smtClean="0">
                  <a:solidFill>
                    <a:srgbClr val="FF0000"/>
                  </a:solidFill>
                  <a:latin typeface="Franklin Gothic Heavy" pitchFamily="34" charset="0"/>
                </a:rPr>
                <a:t>ot open</a:t>
              </a:r>
              <a:endParaRPr lang="en-US" sz="2000" dirty="0">
                <a:solidFill>
                  <a:srgbClr val="FF0000"/>
                </a:solidFill>
                <a:latin typeface="Franklin Gothic Heavy" pitchFamily="34" charset="0"/>
              </a:endParaRPr>
            </a:p>
          </p:txBody>
        </p:sp>
      </p:grpSp>
      <p:sp>
        <p:nvSpPr>
          <p:cNvPr id="120" name="Oval 119"/>
          <p:cNvSpPr/>
          <p:nvPr/>
        </p:nvSpPr>
        <p:spPr>
          <a:xfrm>
            <a:off x="6582102" y="1981200"/>
            <a:ext cx="152400" cy="15240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324600" y="3657600"/>
            <a:ext cx="152400" cy="15240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rot="5400000">
            <a:off x="7469029" y="2970372"/>
            <a:ext cx="492443" cy="1866900"/>
          </a:xfrm>
          <a:prstGeom prst="rect">
            <a:avLst/>
          </a:prstGeom>
          <a:noFill/>
        </p:spPr>
        <p:txBody>
          <a:bodyPr vert="vert270" wrap="square" rtlCol="0">
            <a:spAutoFit/>
          </a:bodyPr>
          <a:lstStyle/>
          <a:p>
            <a:pPr algn="r"/>
            <a:r>
              <a:rPr lang="en-US" sz="2000" dirty="0" smtClean="0">
                <a:solidFill>
                  <a:schemeClr val="accent1"/>
                </a:solidFill>
                <a:latin typeface="Franklin Gothic Heavy" pitchFamily="34" charset="0"/>
              </a:rPr>
              <a:t>(cold)</a:t>
            </a:r>
            <a:endParaRPr lang="en-US" sz="2000" dirty="0">
              <a:solidFill>
                <a:schemeClr val="accent1"/>
              </a:solidFill>
              <a:latin typeface="Franklin Gothic Heavy"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087 -0.00046 L -0.00087 0.1108 L -0.22205 0.1108 L -0.22205 0.27088 L -0.29497 0.27088 L -0.29497 0.07958 L -0.35486 0.07958 " pathEditMode="relative" ptsTypes="AAAAAAA">
                                      <p:cBhvr>
                                        <p:cTn id="10" dur="2000" fill="hold"/>
                                        <p:tgtEl>
                                          <p:spTgt spid="120"/>
                                        </p:tgtEl>
                                        <p:attrNameLst>
                                          <p:attrName>ppt_x</p:attrName>
                                          <p:attrName>ppt_y</p:attrName>
                                        </p:attrNameLst>
                                      </p:cBhvr>
                                    </p:animMotion>
                                  </p:childTnLst>
                                </p:cTn>
                              </p:par>
                            </p:childTnLst>
                          </p:cTn>
                        </p:par>
                        <p:par>
                          <p:cTn id="11" fill="hold">
                            <p:stCondLst>
                              <p:cond delay="2000"/>
                            </p:stCondLst>
                            <p:childTnLst>
                              <p:par>
                                <p:cTn id="12" presetID="1" presetClass="exit" presetSubtype="0" fill="hold" grpId="2" nodeType="afterEffect">
                                  <p:stCondLst>
                                    <p:cond delay="0"/>
                                  </p:stCondLst>
                                  <p:childTnLst>
                                    <p:set>
                                      <p:cBhvr>
                                        <p:cTn id="13" dur="1" fill="hold">
                                          <p:stCondLst>
                                            <p:cond delay="0"/>
                                          </p:stCondLst>
                                        </p:cTn>
                                        <p:tgtEl>
                                          <p:spTgt spid="120"/>
                                        </p:tgtEl>
                                        <p:attrNameLst>
                                          <p:attrName>style.visibility</p:attrName>
                                        </p:attrNameLst>
                                      </p:cBhvr>
                                      <p:to>
                                        <p:strVal val="hidden"/>
                                      </p:to>
                                    </p:set>
                                  </p:childTnLst>
                                </p:cTn>
                              </p:par>
                            </p:childTnLst>
                          </p:cTn>
                        </p:par>
                        <p:par>
                          <p:cTn id="14" fill="hold">
                            <p:stCondLst>
                              <p:cond delay="2000"/>
                            </p:stCondLst>
                            <p:childTnLst>
                              <p:par>
                                <p:cTn id="15" presetID="55"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500" fill="hold"/>
                                        <p:tgtEl>
                                          <p:spTgt spid="122"/>
                                        </p:tgtEl>
                                        <p:attrNameLst>
                                          <p:attrName>ppt_w</p:attrName>
                                        </p:attrNameLst>
                                      </p:cBhvr>
                                      <p:tavLst>
                                        <p:tav tm="0">
                                          <p:val>
                                            <p:strVal val="#ppt_w*0.70"/>
                                          </p:val>
                                        </p:tav>
                                        <p:tav tm="100000">
                                          <p:val>
                                            <p:strVal val="#ppt_w"/>
                                          </p:val>
                                        </p:tav>
                                      </p:tavLst>
                                    </p:anim>
                                    <p:anim calcmode="lin" valueType="num">
                                      <p:cBhvr>
                                        <p:cTn id="18" dur="500" fill="hold"/>
                                        <p:tgtEl>
                                          <p:spTgt spid="122"/>
                                        </p:tgtEl>
                                        <p:attrNameLst>
                                          <p:attrName>ppt_h</p:attrName>
                                        </p:attrNameLst>
                                      </p:cBhvr>
                                      <p:tavLst>
                                        <p:tav tm="0">
                                          <p:val>
                                            <p:strVal val="#ppt_h"/>
                                          </p:val>
                                        </p:tav>
                                        <p:tav tm="100000">
                                          <p:val>
                                            <p:strVal val="#ppt_h"/>
                                          </p:val>
                                        </p:tav>
                                      </p:tavLst>
                                    </p:anim>
                                    <p:animEffect transition="in" filter="fade">
                                      <p:cBhvr>
                                        <p:cTn id="19" dur="500"/>
                                        <p:tgtEl>
                                          <p:spTgt spid="1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1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0" nodeType="clickEffect">
                                  <p:stCondLst>
                                    <p:cond delay="0"/>
                                  </p:stCondLst>
                                  <p:childTnLst>
                                    <p:animMotion origin="layout" path="M 7.22222E-6 -7.92505E-6 L 7.22222E-6 0.04857 L -0.26597 0.04857 L -0.26597 0.14735 L -0.28472 0.19083 L -0.31475 0.1677 L -0.28003 0.12144 L -0.30138 0.10501 L -0.30746 0.10039 L -0.30746 0.02197 L -0.26597 0.02197 L -0.26597 -0.16771 L -0.3236 -0.16771 " pathEditMode="relative" ptsTypes="AAAAAAAAAAAAA">
                                      <p:cBhvr>
                                        <p:cTn id="27" dur="2000" fill="hold"/>
                                        <p:tgtEl>
                                          <p:spTgt spid="121"/>
                                        </p:tgtEl>
                                        <p:attrNameLst>
                                          <p:attrName>ppt_x</p:attrName>
                                          <p:attrName>ppt_y</p:attrName>
                                        </p:attrNameLst>
                                      </p:cBhvr>
                                    </p:animMotion>
                                  </p:childTnLst>
                                </p:cTn>
                              </p:par>
                            </p:childTnLst>
                          </p:cTn>
                        </p:par>
                        <p:par>
                          <p:cTn id="28" fill="hold">
                            <p:stCondLst>
                              <p:cond delay="2000"/>
                            </p:stCondLst>
                            <p:childTnLst>
                              <p:par>
                                <p:cTn id="29" presetID="1" presetClass="exit" presetSubtype="0" fill="hold" grpId="2" nodeType="afterEffect">
                                  <p:stCondLst>
                                    <p:cond delay="0"/>
                                  </p:stCondLst>
                                  <p:childTnLst>
                                    <p:set>
                                      <p:cBhvr>
                                        <p:cTn id="30" dur="1" fill="hold">
                                          <p:stCondLst>
                                            <p:cond delay="0"/>
                                          </p:stCondLst>
                                        </p:cTn>
                                        <p:tgtEl>
                                          <p:spTgt spid="121"/>
                                        </p:tgtEl>
                                        <p:attrNameLst>
                                          <p:attrName>style.visibility</p:attrName>
                                        </p:attrNameLst>
                                      </p:cBhvr>
                                      <p:to>
                                        <p:strVal val="hidden"/>
                                      </p:to>
                                    </p:set>
                                  </p:childTnLst>
                                </p:cTn>
                              </p:par>
                            </p:childTnLst>
                          </p:cTn>
                        </p:par>
                        <p:par>
                          <p:cTn id="31" fill="hold">
                            <p:stCondLst>
                              <p:cond delay="2000"/>
                            </p:stCondLst>
                            <p:childTnLst>
                              <p:par>
                                <p:cTn id="32" presetID="55" presetClass="entr" presetSubtype="0" fill="hold" nodeType="afterEffect">
                                  <p:stCondLst>
                                    <p:cond delay="0"/>
                                  </p:stCondLst>
                                  <p:childTnLst>
                                    <p:set>
                                      <p:cBhvr>
                                        <p:cTn id="33" dur="1" fill="hold">
                                          <p:stCondLst>
                                            <p:cond delay="0"/>
                                          </p:stCondLst>
                                        </p:cTn>
                                        <p:tgtEl>
                                          <p:spTgt spid="125"/>
                                        </p:tgtEl>
                                        <p:attrNameLst>
                                          <p:attrName>style.visibility</p:attrName>
                                        </p:attrNameLst>
                                      </p:cBhvr>
                                      <p:to>
                                        <p:strVal val="visible"/>
                                      </p:to>
                                    </p:set>
                                    <p:anim calcmode="lin" valueType="num">
                                      <p:cBhvr>
                                        <p:cTn id="34" dur="500" fill="hold"/>
                                        <p:tgtEl>
                                          <p:spTgt spid="125"/>
                                        </p:tgtEl>
                                        <p:attrNameLst>
                                          <p:attrName>ppt_w</p:attrName>
                                        </p:attrNameLst>
                                      </p:cBhvr>
                                      <p:tavLst>
                                        <p:tav tm="0">
                                          <p:val>
                                            <p:strVal val="#ppt_w*0.70"/>
                                          </p:val>
                                        </p:tav>
                                        <p:tav tm="100000">
                                          <p:val>
                                            <p:strVal val="#ppt_w"/>
                                          </p:val>
                                        </p:tav>
                                      </p:tavLst>
                                    </p:anim>
                                    <p:anim calcmode="lin" valueType="num">
                                      <p:cBhvr>
                                        <p:cTn id="35" dur="500" fill="hold"/>
                                        <p:tgtEl>
                                          <p:spTgt spid="125"/>
                                        </p:tgtEl>
                                        <p:attrNameLst>
                                          <p:attrName>ppt_h</p:attrName>
                                        </p:attrNameLst>
                                      </p:cBhvr>
                                      <p:tavLst>
                                        <p:tav tm="0">
                                          <p:val>
                                            <p:strVal val="#ppt_h"/>
                                          </p:val>
                                        </p:tav>
                                        <p:tav tm="100000">
                                          <p:val>
                                            <p:strVal val="#ppt_h"/>
                                          </p:val>
                                        </p:tav>
                                      </p:tavLst>
                                    </p:anim>
                                    <p:animEffect transition="in" filter="fade">
                                      <p:cBhvr>
                                        <p:cTn id="36" dur="500"/>
                                        <p:tgtEl>
                                          <p:spTgt spid="125"/>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132"/>
                                        </p:tgtEl>
                                        <p:attrNameLst>
                                          <p:attrName>style.visibility</p:attrName>
                                        </p:attrNameLst>
                                      </p:cBhvr>
                                      <p:to>
                                        <p:strVal val="visible"/>
                                      </p:to>
                                    </p:set>
                                    <p:anim calcmode="lin" valueType="num">
                                      <p:cBhvr>
                                        <p:cTn id="39" dur="1000" fill="hold"/>
                                        <p:tgtEl>
                                          <p:spTgt spid="132"/>
                                        </p:tgtEl>
                                        <p:attrNameLst>
                                          <p:attrName>ppt_w</p:attrName>
                                        </p:attrNameLst>
                                      </p:cBhvr>
                                      <p:tavLst>
                                        <p:tav tm="0">
                                          <p:val>
                                            <p:strVal val="#ppt_w*0.70"/>
                                          </p:val>
                                        </p:tav>
                                        <p:tav tm="100000">
                                          <p:val>
                                            <p:strVal val="#ppt_w"/>
                                          </p:val>
                                        </p:tav>
                                      </p:tavLst>
                                    </p:anim>
                                    <p:anim calcmode="lin" valueType="num">
                                      <p:cBhvr>
                                        <p:cTn id="40" dur="1000" fill="hold"/>
                                        <p:tgtEl>
                                          <p:spTgt spid="132"/>
                                        </p:tgtEl>
                                        <p:attrNameLst>
                                          <p:attrName>ppt_h</p:attrName>
                                        </p:attrNameLst>
                                      </p:cBhvr>
                                      <p:tavLst>
                                        <p:tav tm="0">
                                          <p:val>
                                            <p:strVal val="#ppt_h"/>
                                          </p:val>
                                        </p:tav>
                                        <p:tav tm="100000">
                                          <p:val>
                                            <p:strVal val="#ppt_h"/>
                                          </p:val>
                                        </p:tav>
                                      </p:tavLst>
                                    </p:anim>
                                    <p:animEffect transition="in" filter="fade">
                                      <p:cBhvr>
                                        <p:cTn id="41"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0" grpId="1" animBg="1"/>
      <p:bldP spid="120" grpId="2" animBg="1"/>
      <p:bldP spid="121" grpId="0" animBg="1"/>
      <p:bldP spid="121" grpId="1" animBg="1"/>
      <p:bldP spid="121" grpId="2" animBg="1"/>
      <p:bldP spid="132"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research\projects\HomeSensing\Water\Pictures\2009_04_14 - Jon's Home Deployment\IMG_9274 (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itle 1"/>
          <p:cNvSpPr>
            <a:spLocks noGrp="1"/>
          </p:cNvSpPr>
          <p:nvPr>
            <p:ph type="title"/>
          </p:nvPr>
        </p:nvSpPr>
        <p:spPr>
          <a:xfrm>
            <a:off x="-381000" y="457200"/>
            <a:ext cx="9982200" cy="795528"/>
          </a:xfrm>
          <a:solidFill>
            <a:schemeClr val="tx1">
              <a:alpha val="55000"/>
            </a:schemeClr>
          </a:solidFill>
        </p:spPr>
        <p:txBody>
          <a:bodyPr/>
          <a:lstStyle/>
          <a:p>
            <a:pPr algn="l"/>
            <a:r>
              <a:rPr lang="en-US" dirty="0" smtClean="0">
                <a:solidFill>
                  <a:schemeClr val="bg1">
                    <a:lumMod val="95000"/>
                  </a:schemeClr>
                </a:solidFill>
              </a:rPr>
              <a:t>			  in-home data collection  </a:t>
            </a:r>
            <a:endParaRPr lang="en-US" dirty="0">
              <a:solidFill>
                <a:schemeClr val="bg1">
                  <a:lumMod val="95000"/>
                </a:schemeClr>
              </a:solidFill>
            </a:endParaRPr>
          </a:p>
        </p:txBody>
      </p:sp>
    </p:spTree>
    <p:extLst>
      <p:ext uri="{BB962C8B-B14F-4D97-AF65-F5344CB8AC3E}">
        <p14:creationId xmlns:p14="http://schemas.microsoft.com/office/powerpoint/2010/main" val="194224131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projects\HomeSensing\Water\Pictures\2009_06_12 - HydroSense in Minnesota, Well Water\IMG_0996 (1280x9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itle 1"/>
          <p:cNvSpPr txBox="1">
            <a:spLocks/>
          </p:cNvSpPr>
          <p:nvPr/>
        </p:nvSpPr>
        <p:spPr>
          <a:xfrm>
            <a:off x="-381000" y="457200"/>
            <a:ext cx="9982200" cy="795528"/>
          </a:xfrm>
          <a:prstGeom prst="rect">
            <a:avLst/>
          </a:prstGeom>
          <a:solidFill>
            <a:schemeClr val="tx1">
              <a:alpha val="55000"/>
            </a:schemeClr>
          </a:solidFill>
        </p:spPr>
        <p:txBody>
          <a:bodyPr vert="horz" lIns="91440" tIns="45720" rIns="91440" bIns="45720" rtlCol="0" anchor="ctr">
            <a:normAutofit/>
          </a:bodyPr>
          <a:lstStyle/>
          <a:p>
            <a:pPr>
              <a:spcBef>
                <a:spcPct val="0"/>
              </a:spcBef>
              <a:defRPr/>
            </a:pPr>
            <a:r>
              <a:rPr lang="en-US" sz="4400" dirty="0" smtClean="0">
                <a:solidFill>
                  <a:prstClr val="white">
                    <a:lumMod val="95000"/>
                  </a:prstClr>
                </a:solidFill>
                <a:latin typeface="Franklin Gothic Heavy"/>
              </a:rPr>
              <a:t>	home profiles</a:t>
            </a:r>
            <a:endParaRPr lang="en-US" sz="4400" dirty="0">
              <a:solidFill>
                <a:prstClr val="white">
                  <a:lumMod val="95000"/>
                </a:prstClr>
              </a:solidFill>
              <a:latin typeface="Franklin Gothic Heavy"/>
            </a:endParaRPr>
          </a:p>
        </p:txBody>
      </p:sp>
      <p:sp>
        <p:nvSpPr>
          <p:cNvPr id="7" name="TextBox 6"/>
          <p:cNvSpPr txBox="1"/>
          <p:nvPr/>
        </p:nvSpPr>
        <p:spPr>
          <a:xfrm>
            <a:off x="3581400" y="1524000"/>
            <a:ext cx="5181600" cy="4876800"/>
          </a:xfrm>
          <a:prstGeom prst="rect">
            <a:avLst/>
          </a:prstGeom>
          <a:solidFill>
            <a:schemeClr val="tx1">
              <a:alpha val="55000"/>
            </a:schemeClr>
          </a:solidFill>
        </p:spPr>
        <p:txBody>
          <a:bodyPr vert="horz" lIns="91440" tIns="45720" rIns="91440" bIns="45720" rtlCol="0" anchor="t">
            <a:noAutofit/>
          </a:bodyPr>
          <a:lstStyle/>
          <a:p>
            <a:pPr>
              <a:spcBef>
                <a:spcPct val="0"/>
              </a:spcBef>
            </a:pPr>
            <a:r>
              <a:rPr lang="en-US" sz="2800" dirty="0" smtClean="0">
                <a:solidFill>
                  <a:prstClr val="white">
                    <a:lumMod val="95000"/>
                  </a:prstClr>
                </a:solidFill>
                <a:latin typeface="Franklin Gothic Heavy"/>
              </a:rPr>
              <a:t>ten locations</a:t>
            </a:r>
          </a:p>
          <a:p>
            <a:pPr>
              <a:spcBef>
                <a:spcPct val="0"/>
              </a:spcBef>
            </a:pPr>
            <a:r>
              <a:rPr lang="en-US" sz="2800" dirty="0" smtClean="0">
                <a:solidFill>
                  <a:prstClr val="white">
                    <a:lumMod val="95000"/>
                  </a:prstClr>
                </a:solidFill>
                <a:latin typeface="Franklin Gothic Heavy"/>
              </a:rPr>
              <a:t>	- 8 houses</a:t>
            </a:r>
          </a:p>
          <a:p>
            <a:pPr>
              <a:spcBef>
                <a:spcPct val="0"/>
              </a:spcBef>
            </a:pPr>
            <a:r>
              <a:rPr lang="en-US" sz="2800" dirty="0" smtClean="0">
                <a:solidFill>
                  <a:prstClr val="white">
                    <a:lumMod val="95000"/>
                  </a:prstClr>
                </a:solidFill>
                <a:latin typeface="Franklin Gothic Heavy"/>
              </a:rPr>
              <a:t>	- 1 apt / 1 cabin</a:t>
            </a:r>
          </a:p>
          <a:p>
            <a:pPr>
              <a:spcBef>
                <a:spcPct val="0"/>
              </a:spcBef>
            </a:pPr>
            <a:r>
              <a:rPr lang="en-US" sz="2800" dirty="0" smtClean="0">
                <a:solidFill>
                  <a:prstClr val="white">
                    <a:lumMod val="95000"/>
                  </a:prstClr>
                </a:solidFill>
                <a:latin typeface="Franklin Gothic Heavy"/>
              </a:rPr>
              <a:t>size</a:t>
            </a:r>
          </a:p>
          <a:p>
            <a:pPr>
              <a:spcBef>
                <a:spcPct val="0"/>
              </a:spcBef>
            </a:pPr>
            <a:r>
              <a:rPr lang="en-US" sz="2800" dirty="0" smtClean="0">
                <a:solidFill>
                  <a:prstClr val="white">
                    <a:lumMod val="95000"/>
                  </a:prstClr>
                </a:solidFill>
                <a:latin typeface="Franklin Gothic Heavy"/>
              </a:rPr>
              <a:t>	- </a:t>
            </a:r>
            <a:r>
              <a:rPr lang="en-US" sz="2800" dirty="0" err="1" smtClean="0">
                <a:solidFill>
                  <a:prstClr val="white">
                    <a:lumMod val="95000"/>
                  </a:prstClr>
                </a:solidFill>
                <a:latin typeface="Franklin Gothic Heavy"/>
              </a:rPr>
              <a:t>avg</a:t>
            </a:r>
            <a:r>
              <a:rPr lang="en-US" sz="2800" dirty="0" smtClean="0">
                <a:solidFill>
                  <a:prstClr val="white">
                    <a:lumMod val="95000"/>
                  </a:prstClr>
                </a:solidFill>
                <a:latin typeface="Franklin Gothic Heavy"/>
              </a:rPr>
              <a:t>: 2,300 sq ft</a:t>
            </a:r>
          </a:p>
          <a:p>
            <a:pPr>
              <a:spcBef>
                <a:spcPct val="0"/>
              </a:spcBef>
            </a:pPr>
            <a:r>
              <a:rPr lang="en-US" sz="2800" dirty="0" smtClean="0">
                <a:solidFill>
                  <a:prstClr val="white">
                    <a:lumMod val="95000"/>
                  </a:prstClr>
                </a:solidFill>
                <a:latin typeface="Franklin Gothic Heavy"/>
              </a:rPr>
              <a:t>	- min: 750 sq ft</a:t>
            </a:r>
          </a:p>
          <a:p>
            <a:pPr>
              <a:spcBef>
                <a:spcPct val="0"/>
              </a:spcBef>
            </a:pPr>
            <a:r>
              <a:rPr lang="en-US" sz="2800" dirty="0" smtClean="0">
                <a:solidFill>
                  <a:prstClr val="white">
                    <a:lumMod val="95000"/>
                  </a:prstClr>
                </a:solidFill>
                <a:latin typeface="Franklin Gothic Heavy"/>
              </a:rPr>
              <a:t>	- max: 4,000 sq ft</a:t>
            </a:r>
          </a:p>
          <a:p>
            <a:pPr>
              <a:spcBef>
                <a:spcPct val="0"/>
              </a:spcBef>
            </a:pPr>
            <a:r>
              <a:rPr lang="en-US" sz="2800" dirty="0" smtClean="0">
                <a:solidFill>
                  <a:prstClr val="white">
                    <a:lumMod val="95000"/>
                  </a:prstClr>
                </a:solidFill>
                <a:latin typeface="Franklin Gothic Heavy"/>
              </a:rPr>
              <a:t>install point:</a:t>
            </a:r>
          </a:p>
          <a:p>
            <a:pPr>
              <a:spcBef>
                <a:spcPct val="0"/>
              </a:spcBef>
            </a:pPr>
            <a:r>
              <a:rPr lang="en-US" sz="2800" dirty="0" smtClean="0">
                <a:solidFill>
                  <a:prstClr val="white">
                    <a:lumMod val="95000"/>
                  </a:prstClr>
                </a:solidFill>
                <a:latin typeface="Franklin Gothic Heavy"/>
              </a:rPr>
              <a:t>	- 8 hose bib</a:t>
            </a:r>
          </a:p>
          <a:p>
            <a:pPr>
              <a:spcBef>
                <a:spcPct val="0"/>
              </a:spcBef>
            </a:pPr>
            <a:r>
              <a:rPr lang="en-US" sz="2800" dirty="0" smtClean="0">
                <a:solidFill>
                  <a:prstClr val="white">
                    <a:lumMod val="95000"/>
                  </a:prstClr>
                </a:solidFill>
                <a:latin typeface="Franklin Gothic Heavy"/>
              </a:rPr>
              <a:t>	- 1 water heater</a:t>
            </a:r>
          </a:p>
          <a:p>
            <a:pPr>
              <a:spcBef>
                <a:spcPct val="0"/>
              </a:spcBef>
            </a:pPr>
            <a:r>
              <a:rPr lang="en-US" sz="2800" dirty="0" smtClean="0">
                <a:solidFill>
                  <a:prstClr val="white">
                    <a:lumMod val="95000"/>
                  </a:prstClr>
                </a:solidFill>
                <a:latin typeface="Franklin Gothic Heavy"/>
              </a:rPr>
              <a:t>	- 1 utility faucet</a:t>
            </a:r>
          </a:p>
          <a:p>
            <a:pPr>
              <a:spcBef>
                <a:spcPct val="0"/>
              </a:spcBef>
            </a:pPr>
            <a:endParaRPr lang="en-US" sz="2800" dirty="0" smtClean="0">
              <a:solidFill>
                <a:prstClr val="white">
                  <a:lumMod val="95000"/>
                </a:prstClr>
              </a:solidFill>
              <a:latin typeface="Franklin Gothic Heavy"/>
            </a:endParaRPr>
          </a:p>
        </p:txBody>
      </p:sp>
    </p:spTree>
    <p:extLst>
      <p:ext uri="{BB962C8B-B14F-4D97-AF65-F5344CB8AC3E}">
        <p14:creationId xmlns:p14="http://schemas.microsoft.com/office/powerpoint/2010/main" val="345951369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research\projects\HomeSensing\Water\Pictures\2009_06_12 - HydroSense in Minnesota, Well Water\IMG_1271 (1280x9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1"/>
          <p:cNvSpPr txBox="1">
            <a:spLocks/>
          </p:cNvSpPr>
          <p:nvPr/>
        </p:nvSpPr>
        <p:spPr>
          <a:xfrm>
            <a:off x="-381000" y="457200"/>
            <a:ext cx="9982200" cy="795528"/>
          </a:xfrm>
          <a:prstGeom prst="rect">
            <a:avLst/>
          </a:prstGeom>
          <a:solidFill>
            <a:schemeClr val="tx1">
              <a:alpha val="55000"/>
            </a:schemeClr>
          </a:solidFill>
        </p:spPr>
        <p:txBody>
          <a:bodyPr vert="horz" lIns="91440" tIns="45720" rIns="91440" bIns="45720" rtlCol="0" anchor="ctr">
            <a:normAutofit/>
          </a:bodyPr>
          <a:lstStyle/>
          <a:p>
            <a:pPr>
              <a:spcBef>
                <a:spcPct val="0"/>
              </a:spcBef>
              <a:defRPr/>
            </a:pPr>
            <a:r>
              <a:rPr lang="en-US" sz="4400" dirty="0" smtClean="0">
                <a:solidFill>
                  <a:prstClr val="white">
                    <a:lumMod val="95000"/>
                  </a:prstClr>
                </a:solidFill>
                <a:latin typeface="Franklin Gothic Heavy"/>
              </a:rPr>
              <a:t>	experimental protocol</a:t>
            </a:r>
            <a:endParaRPr lang="en-US" sz="4400" dirty="0">
              <a:solidFill>
                <a:prstClr val="white">
                  <a:lumMod val="95000"/>
                </a:prstClr>
              </a:solidFill>
              <a:latin typeface="Franklin Gothic Heavy"/>
            </a:endParaRPr>
          </a:p>
        </p:txBody>
      </p:sp>
      <p:sp>
        <p:nvSpPr>
          <p:cNvPr id="5" name="TextBox 4"/>
          <p:cNvSpPr txBox="1"/>
          <p:nvPr/>
        </p:nvSpPr>
        <p:spPr>
          <a:xfrm>
            <a:off x="3810000" y="1524000"/>
            <a:ext cx="5162550" cy="4876800"/>
          </a:xfrm>
          <a:prstGeom prst="rect">
            <a:avLst/>
          </a:prstGeom>
          <a:solidFill>
            <a:schemeClr val="tx1">
              <a:alpha val="70000"/>
            </a:schemeClr>
          </a:solidFill>
        </p:spPr>
        <p:txBody>
          <a:bodyPr vert="horz" lIns="91440" tIns="45720" rIns="91440" bIns="45720" rtlCol="0" anchor="t">
            <a:noAutofit/>
          </a:bodyPr>
          <a:lstStyle/>
          <a:p>
            <a:pPr>
              <a:spcBef>
                <a:spcPct val="0"/>
              </a:spcBef>
              <a:buFontTx/>
              <a:buChar char="-"/>
            </a:pPr>
            <a:r>
              <a:rPr lang="en-US" sz="3200" dirty="0" smtClean="0">
                <a:solidFill>
                  <a:prstClr val="white">
                    <a:lumMod val="95000"/>
                  </a:prstClr>
                </a:solidFill>
                <a:latin typeface="Franklin Gothic Heavy"/>
              </a:rPr>
              <a:t> controlled experiments</a:t>
            </a:r>
          </a:p>
          <a:p>
            <a:pPr lvl="1">
              <a:spcBef>
                <a:spcPct val="0"/>
              </a:spcBef>
              <a:buFontTx/>
              <a:buChar char="-"/>
            </a:pPr>
            <a:r>
              <a:rPr lang="en-US" sz="2800" dirty="0" smtClean="0">
                <a:solidFill>
                  <a:prstClr val="white">
                    <a:lumMod val="95000"/>
                  </a:prstClr>
                </a:solidFill>
                <a:latin typeface="Franklin Gothic Heavy"/>
              </a:rPr>
              <a:t> 2 researchers per site</a:t>
            </a:r>
          </a:p>
          <a:p>
            <a:pPr lvl="1">
              <a:spcBef>
                <a:spcPct val="0"/>
              </a:spcBef>
              <a:buFontTx/>
              <a:buChar char="-"/>
            </a:pPr>
            <a:endParaRPr lang="en-US" sz="3200" dirty="0" smtClean="0">
              <a:solidFill>
                <a:prstClr val="white">
                  <a:lumMod val="95000"/>
                </a:prstClr>
              </a:solidFill>
              <a:latin typeface="Franklin Gothic Heavy"/>
            </a:endParaRPr>
          </a:p>
          <a:p>
            <a:pPr>
              <a:spcBef>
                <a:spcPct val="0"/>
              </a:spcBef>
              <a:buFontTx/>
              <a:buChar char="-"/>
            </a:pPr>
            <a:r>
              <a:rPr lang="en-US" sz="3200" dirty="0" smtClean="0">
                <a:solidFill>
                  <a:prstClr val="white">
                    <a:lumMod val="95000"/>
                  </a:prstClr>
                </a:solidFill>
                <a:latin typeface="Franklin Gothic Heavy"/>
              </a:rPr>
              <a:t> 5 trials per valve</a:t>
            </a:r>
          </a:p>
          <a:p>
            <a:pPr lvl="1">
              <a:spcBef>
                <a:spcPct val="0"/>
              </a:spcBef>
              <a:buFontTx/>
              <a:buChar char="-"/>
            </a:pPr>
            <a:r>
              <a:rPr lang="en-US" sz="2800" dirty="0" smtClean="0">
                <a:solidFill>
                  <a:prstClr val="white">
                    <a:lumMod val="95000"/>
                  </a:prstClr>
                </a:solidFill>
                <a:latin typeface="Franklin Gothic Heavy"/>
              </a:rPr>
              <a:t> e.g., 5 cold / 5 hot for bathroom sink</a:t>
            </a:r>
          </a:p>
          <a:p>
            <a:pPr lvl="1">
              <a:spcBef>
                <a:spcPct val="0"/>
              </a:spcBef>
              <a:buFontTx/>
              <a:buChar char="-"/>
            </a:pPr>
            <a:endParaRPr lang="en-US" sz="3200" dirty="0" smtClean="0">
              <a:solidFill>
                <a:prstClr val="white">
                  <a:lumMod val="95000"/>
                </a:prstClr>
              </a:solidFill>
              <a:latin typeface="Franklin Gothic Heavy"/>
            </a:endParaRPr>
          </a:p>
          <a:p>
            <a:pPr>
              <a:spcBef>
                <a:spcPct val="0"/>
              </a:spcBef>
              <a:buFontTx/>
              <a:buChar char="-"/>
            </a:pPr>
            <a:r>
              <a:rPr lang="en-US" sz="3200" dirty="0" smtClean="0">
                <a:solidFill>
                  <a:prstClr val="white">
                    <a:lumMod val="95000"/>
                  </a:prstClr>
                </a:solidFill>
                <a:latin typeface="Franklin Gothic Heavy"/>
              </a:rPr>
              <a:t> for each trial, valve open for 5 seconds, then closed</a:t>
            </a:r>
          </a:p>
        </p:txBody>
      </p:sp>
    </p:spTree>
    <p:extLst>
      <p:ext uri="{BB962C8B-B14F-4D97-AF65-F5344CB8AC3E}">
        <p14:creationId xmlns:p14="http://schemas.microsoft.com/office/powerpoint/2010/main" val="242137208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research\projects\HomeSensing\Water\Pictures\2009_04_14 - Tim and Conor Uncle Deployment\IMG_4950 (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itle 1"/>
          <p:cNvSpPr txBox="1">
            <a:spLocks/>
          </p:cNvSpPr>
          <p:nvPr/>
        </p:nvSpPr>
        <p:spPr>
          <a:xfrm>
            <a:off x="-381000" y="-33528"/>
            <a:ext cx="9982200" cy="795528"/>
          </a:xfrm>
          <a:prstGeom prst="rect">
            <a:avLst/>
          </a:prstGeom>
          <a:solidFill>
            <a:schemeClr val="tx1">
              <a:alpha val="55000"/>
            </a:schemeClr>
          </a:solidFill>
        </p:spPr>
        <p:txBody>
          <a:bodyPr vert="horz" lIns="91440" tIns="45720" rIns="91440" bIns="45720" rtlCol="0" anchor="ctr">
            <a:noAutofit/>
          </a:bodyPr>
          <a:lstStyle/>
          <a:p>
            <a:pPr>
              <a:spcBef>
                <a:spcPct val="0"/>
              </a:spcBef>
              <a:defRPr/>
            </a:pPr>
            <a:r>
              <a:rPr lang="en-US" sz="4400" dirty="0" smtClean="0">
                <a:solidFill>
                  <a:prstClr val="white">
                    <a:lumMod val="95000"/>
                  </a:prstClr>
                </a:solidFill>
                <a:latin typeface="Franklin Gothic Heavy"/>
              </a:rPr>
              <a:t>				  collecting flow data</a:t>
            </a:r>
            <a:endParaRPr lang="en-US" sz="4400" dirty="0">
              <a:solidFill>
                <a:prstClr val="white">
                  <a:lumMod val="95000"/>
                </a:prstClr>
              </a:solidFill>
              <a:latin typeface="Franklin Gothic Heavy"/>
            </a:endParaRPr>
          </a:p>
        </p:txBody>
      </p:sp>
      <p:sp>
        <p:nvSpPr>
          <p:cNvPr id="5" name="TextBox 4"/>
          <p:cNvSpPr txBox="1"/>
          <p:nvPr/>
        </p:nvSpPr>
        <p:spPr>
          <a:xfrm>
            <a:off x="5486400" y="1524000"/>
            <a:ext cx="3352800" cy="4876800"/>
          </a:xfrm>
          <a:prstGeom prst="rect">
            <a:avLst/>
          </a:prstGeom>
          <a:solidFill>
            <a:schemeClr val="tx1">
              <a:alpha val="55000"/>
            </a:schemeClr>
          </a:solidFill>
        </p:spPr>
        <p:txBody>
          <a:bodyPr vert="horz" lIns="91440" tIns="45720" rIns="91440" bIns="45720" rtlCol="0" anchor="t">
            <a:noAutofit/>
          </a:bodyPr>
          <a:lstStyle/>
          <a:p>
            <a:pPr>
              <a:spcBef>
                <a:spcPct val="0"/>
              </a:spcBef>
              <a:buFontTx/>
              <a:buChar char="-"/>
            </a:pPr>
            <a:r>
              <a:rPr lang="en-US" sz="2800" dirty="0" smtClean="0">
                <a:solidFill>
                  <a:prstClr val="white">
                    <a:lumMod val="95000"/>
                  </a:prstClr>
                </a:solidFill>
                <a:latin typeface="Franklin Gothic Heavy"/>
              </a:rPr>
              <a:t> 4 / 10 homes gathered flow data</a:t>
            </a:r>
          </a:p>
          <a:p>
            <a:pPr>
              <a:spcBef>
                <a:spcPct val="0"/>
              </a:spcBef>
            </a:pPr>
            <a:endParaRPr lang="en-US" sz="2800" dirty="0" smtClean="0">
              <a:solidFill>
                <a:prstClr val="white">
                  <a:lumMod val="95000"/>
                </a:prstClr>
              </a:solidFill>
              <a:latin typeface="Franklin Gothic Heavy"/>
            </a:endParaRPr>
          </a:p>
          <a:p>
            <a:pPr>
              <a:spcBef>
                <a:spcPct val="0"/>
              </a:spcBef>
              <a:buFontTx/>
              <a:buChar char="-"/>
            </a:pPr>
            <a:r>
              <a:rPr lang="en-US" sz="2800" dirty="0" smtClean="0">
                <a:solidFill>
                  <a:prstClr val="white">
                    <a:lumMod val="95000"/>
                  </a:prstClr>
                </a:solidFill>
                <a:latin typeface="Franklin Gothic Heavy"/>
              </a:rPr>
              <a:t> measure time to fill 1 gallon in a calibrated bucket</a:t>
            </a:r>
          </a:p>
          <a:p>
            <a:pPr>
              <a:spcBef>
                <a:spcPct val="0"/>
              </a:spcBef>
              <a:buFontTx/>
              <a:buChar char="-"/>
            </a:pPr>
            <a:endParaRPr lang="en-US" sz="2800" dirty="0" smtClean="0">
              <a:solidFill>
                <a:prstClr val="white">
                  <a:lumMod val="95000"/>
                </a:prstClr>
              </a:solidFill>
              <a:latin typeface="Franklin Gothic Heavy"/>
            </a:endParaRPr>
          </a:p>
          <a:p>
            <a:pPr>
              <a:spcBef>
                <a:spcPct val="0"/>
              </a:spcBef>
              <a:buFontTx/>
              <a:buChar char="-"/>
            </a:pPr>
            <a:r>
              <a:rPr lang="en-US" sz="2800" dirty="0" smtClean="0">
                <a:solidFill>
                  <a:prstClr val="white">
                    <a:lumMod val="95000"/>
                  </a:prstClr>
                </a:solidFill>
                <a:latin typeface="Franklin Gothic Heavy"/>
              </a:rPr>
              <a:t> this provides </a:t>
            </a:r>
            <a:r>
              <a:rPr lang="en-US" sz="2800" i="1" dirty="0" smtClean="0">
                <a:solidFill>
                  <a:prstClr val="white">
                    <a:lumMod val="95000"/>
                  </a:prstClr>
                </a:solidFill>
                <a:latin typeface="Franklin Gothic Heavy"/>
              </a:rPr>
              <a:t>Q, </a:t>
            </a:r>
            <a:r>
              <a:rPr lang="en-US" sz="2800" dirty="0" smtClean="0">
                <a:solidFill>
                  <a:prstClr val="white">
                    <a:lumMod val="95000"/>
                  </a:prstClr>
                </a:solidFill>
                <a:latin typeface="Franklin Gothic Heavy"/>
              </a:rPr>
              <a:t>allowing us to solve for </a:t>
            </a:r>
            <a:r>
              <a:rPr lang="en-US" sz="2800" i="1" dirty="0" smtClean="0">
                <a:solidFill>
                  <a:prstClr val="white">
                    <a:lumMod val="95000"/>
                  </a:prstClr>
                </a:solidFill>
                <a:latin typeface="Franklin Gothic Heavy"/>
              </a:rPr>
              <a:t>R</a:t>
            </a:r>
            <a:r>
              <a:rPr lang="en-US" sz="2800" i="1" baseline="-25000" dirty="0" smtClean="0">
                <a:solidFill>
                  <a:prstClr val="white">
                    <a:lumMod val="95000"/>
                  </a:prstClr>
                </a:solidFill>
                <a:latin typeface="Franklin Gothic Heavy"/>
              </a:rPr>
              <a:t>f</a:t>
            </a:r>
            <a:r>
              <a:rPr lang="en-US" sz="2800" dirty="0" smtClean="0">
                <a:solidFill>
                  <a:prstClr val="white">
                    <a:lumMod val="95000"/>
                  </a:prstClr>
                </a:solidFill>
                <a:latin typeface="Franklin Gothic Heavy"/>
              </a:rPr>
              <a:t> </a:t>
            </a:r>
          </a:p>
          <a:p>
            <a:pPr lvl="1">
              <a:spcBef>
                <a:spcPct val="0"/>
              </a:spcBef>
              <a:buFontTx/>
              <a:buChar char="-"/>
            </a:pPr>
            <a:r>
              <a:rPr lang="en-US" sz="2800" dirty="0" smtClean="0">
                <a:solidFill>
                  <a:prstClr val="white">
                    <a:lumMod val="95000"/>
                  </a:prstClr>
                </a:solidFill>
                <a:latin typeface="Franklin Gothic Heavy"/>
              </a:rPr>
              <a:t> </a:t>
            </a:r>
            <a:r>
              <a:rPr lang="en-US" sz="2800" i="1" dirty="0" smtClean="0">
                <a:solidFill>
                  <a:prstClr val="white">
                    <a:lumMod val="95000"/>
                  </a:prstClr>
                </a:solidFill>
                <a:latin typeface="Franklin Gothic Heavy"/>
              </a:rPr>
              <a:t>R</a:t>
            </a:r>
            <a:r>
              <a:rPr lang="en-US" sz="2800" i="1" baseline="-25000" dirty="0" smtClean="0">
                <a:solidFill>
                  <a:prstClr val="white">
                    <a:lumMod val="95000"/>
                  </a:prstClr>
                </a:solidFill>
                <a:latin typeface="Franklin Gothic Heavy"/>
              </a:rPr>
              <a:t>f</a:t>
            </a:r>
            <a:r>
              <a:rPr lang="en-US" sz="2800" i="1" dirty="0" smtClean="0">
                <a:solidFill>
                  <a:prstClr val="white">
                    <a:lumMod val="95000"/>
                  </a:prstClr>
                </a:solidFill>
                <a:latin typeface="Franklin Gothic Heavy"/>
              </a:rPr>
              <a:t> = ∆P / Q</a:t>
            </a:r>
          </a:p>
        </p:txBody>
      </p:sp>
    </p:spTree>
    <p:extLst>
      <p:ext uri="{BB962C8B-B14F-4D97-AF65-F5344CB8AC3E}">
        <p14:creationId xmlns:p14="http://schemas.microsoft.com/office/powerpoint/2010/main" val="216552894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research\projects\HomeSensing\Water\Pictures\2009_05_31 - Jon's Apartment Installation\IMG_9854 (1280x9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itle 1"/>
          <p:cNvSpPr txBox="1">
            <a:spLocks/>
          </p:cNvSpPr>
          <p:nvPr/>
        </p:nvSpPr>
        <p:spPr>
          <a:xfrm>
            <a:off x="-381000" y="457200"/>
            <a:ext cx="9982200" cy="795528"/>
          </a:xfrm>
          <a:prstGeom prst="rect">
            <a:avLst/>
          </a:prstGeom>
          <a:solidFill>
            <a:schemeClr val="tx1">
              <a:alpha val="55000"/>
            </a:schemeClr>
          </a:solidFill>
        </p:spPr>
        <p:txBody>
          <a:bodyPr vert="horz" lIns="91440" tIns="45720" rIns="91440" bIns="45720" rtlCol="0" anchor="ctr">
            <a:normAutofit/>
          </a:bodyPr>
          <a:lstStyle/>
          <a:p>
            <a:pPr>
              <a:spcBef>
                <a:spcPct val="0"/>
              </a:spcBef>
              <a:defRPr/>
            </a:pPr>
            <a:r>
              <a:rPr lang="en-US" sz="4400" dirty="0" smtClean="0">
                <a:solidFill>
                  <a:prstClr val="white">
                    <a:lumMod val="95000"/>
                  </a:prstClr>
                </a:solidFill>
                <a:latin typeface="Franklin Gothic Heavy"/>
              </a:rPr>
              <a:t>	data collection stats</a:t>
            </a:r>
            <a:endParaRPr lang="en-US" sz="4400" dirty="0">
              <a:solidFill>
                <a:prstClr val="white">
                  <a:lumMod val="95000"/>
                </a:prstClr>
              </a:solidFill>
              <a:latin typeface="Franklin Gothic Heavy"/>
            </a:endParaRPr>
          </a:p>
        </p:txBody>
      </p:sp>
      <p:sp>
        <p:nvSpPr>
          <p:cNvPr id="5" name="TextBox 4"/>
          <p:cNvSpPr txBox="1"/>
          <p:nvPr/>
        </p:nvSpPr>
        <p:spPr>
          <a:xfrm>
            <a:off x="3810000" y="2209800"/>
            <a:ext cx="5162550" cy="2209800"/>
          </a:xfrm>
          <a:prstGeom prst="rect">
            <a:avLst/>
          </a:prstGeom>
          <a:solidFill>
            <a:schemeClr val="tx1">
              <a:alpha val="55000"/>
            </a:schemeClr>
          </a:solidFill>
        </p:spPr>
        <p:txBody>
          <a:bodyPr vert="horz" lIns="91440" tIns="45720" rIns="91440" bIns="45720" rtlCol="0" anchor="t">
            <a:noAutofit/>
          </a:bodyPr>
          <a:lstStyle/>
          <a:p>
            <a:pPr>
              <a:spcBef>
                <a:spcPct val="0"/>
              </a:spcBef>
              <a:buFontTx/>
              <a:buChar char="-"/>
            </a:pPr>
            <a:r>
              <a:rPr lang="en-US" sz="3200" dirty="0" smtClean="0">
                <a:solidFill>
                  <a:prstClr val="white">
                    <a:lumMod val="95000"/>
                  </a:prstClr>
                </a:solidFill>
                <a:latin typeface="Franklin Gothic Heavy"/>
              </a:rPr>
              <a:t> ten locations</a:t>
            </a:r>
          </a:p>
          <a:p>
            <a:pPr>
              <a:spcBef>
                <a:spcPct val="0"/>
              </a:spcBef>
              <a:buFontTx/>
              <a:buChar char="-"/>
            </a:pPr>
            <a:r>
              <a:rPr lang="en-US" sz="3200" dirty="0" smtClean="0">
                <a:solidFill>
                  <a:prstClr val="white">
                    <a:lumMod val="95000"/>
                  </a:prstClr>
                </a:solidFill>
                <a:latin typeface="Franklin Gothic Heavy"/>
              </a:rPr>
              <a:t> 706 trials</a:t>
            </a:r>
          </a:p>
          <a:p>
            <a:pPr>
              <a:spcBef>
                <a:spcPct val="0"/>
              </a:spcBef>
              <a:buFontTx/>
              <a:buChar char="-"/>
            </a:pPr>
            <a:r>
              <a:rPr lang="en-US" sz="3200" dirty="0" smtClean="0">
                <a:solidFill>
                  <a:prstClr val="white">
                    <a:lumMod val="95000"/>
                  </a:prstClr>
                </a:solidFill>
                <a:latin typeface="Franklin Gothic Heavy"/>
              </a:rPr>
              <a:t> 155 flow rate trials</a:t>
            </a:r>
          </a:p>
          <a:p>
            <a:pPr>
              <a:spcBef>
                <a:spcPct val="0"/>
              </a:spcBef>
              <a:buFontTx/>
              <a:buChar char="-"/>
            </a:pPr>
            <a:r>
              <a:rPr lang="en-US" sz="3200" dirty="0" smtClean="0">
                <a:solidFill>
                  <a:prstClr val="white">
                    <a:lumMod val="95000"/>
                  </a:prstClr>
                </a:solidFill>
                <a:latin typeface="Franklin Gothic Heavy"/>
              </a:rPr>
              <a:t> 84 total fixtures tested </a:t>
            </a:r>
          </a:p>
        </p:txBody>
      </p:sp>
    </p:spTree>
    <p:extLst>
      <p:ext uri="{BB962C8B-B14F-4D97-AF65-F5344CB8AC3E}">
        <p14:creationId xmlns:p14="http://schemas.microsoft.com/office/powerpoint/2010/main" val="316314328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8438"/>
            <a:ext cx="8839200" cy="795528"/>
          </a:xfrm>
        </p:spPr>
        <p:txBody>
          <a:bodyPr>
            <a:normAutofit fontScale="90000"/>
          </a:bodyPr>
          <a:lstStyle/>
          <a:p>
            <a:pPr algn="l"/>
            <a:r>
              <a:rPr lang="en-US" dirty="0" smtClean="0"/>
              <a:t>fixture classification results across homes</a:t>
            </a:r>
            <a:endParaRPr lang="en-US" dirty="0"/>
          </a:p>
        </p:txBody>
      </p:sp>
      <p:graphicFrame>
        <p:nvGraphicFramePr>
          <p:cNvPr id="4" name="Chart 3"/>
          <p:cNvGraphicFramePr/>
          <p:nvPr/>
        </p:nvGraphicFramePr>
        <p:xfrm>
          <a:off x="0" y="1219200"/>
          <a:ext cx="9144000" cy="47244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rot="16200000" flipH="1">
            <a:off x="6105525" y="3267075"/>
            <a:ext cx="3048000" cy="19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77829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8438"/>
            <a:ext cx="8839200" cy="795528"/>
          </a:xfrm>
        </p:spPr>
        <p:txBody>
          <a:bodyPr>
            <a:normAutofit fontScale="90000"/>
          </a:bodyPr>
          <a:lstStyle/>
          <a:p>
            <a:pPr algn="l"/>
            <a:r>
              <a:rPr lang="en-US" dirty="0" smtClean="0"/>
              <a:t>fixture classification results across homes</a:t>
            </a:r>
            <a:endParaRPr lang="en-US" dirty="0"/>
          </a:p>
        </p:txBody>
      </p:sp>
      <p:graphicFrame>
        <p:nvGraphicFramePr>
          <p:cNvPr id="4" name="Chart 3"/>
          <p:cNvGraphicFramePr/>
          <p:nvPr/>
        </p:nvGraphicFramePr>
        <p:xfrm>
          <a:off x="0" y="1219200"/>
          <a:ext cx="9144000" cy="47244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rot="16200000" flipH="1">
            <a:off x="6143625" y="3267075"/>
            <a:ext cx="3048000" cy="19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6858000" y="2667000"/>
            <a:ext cx="914400" cy="914400"/>
          </a:xfrm>
          <a:prstGeom prst="ellipse">
            <a:avLst/>
          </a:prstGeom>
          <a:solidFill>
            <a:srgbClr val="FF0000">
              <a:alpha val="15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 name="Group 9"/>
          <p:cNvGrpSpPr/>
          <p:nvPr/>
        </p:nvGrpSpPr>
        <p:grpSpPr>
          <a:xfrm>
            <a:off x="8153400" y="1295400"/>
            <a:ext cx="1066800" cy="914400"/>
            <a:chOff x="8153400" y="1295400"/>
            <a:chExt cx="1066800" cy="914400"/>
          </a:xfrm>
        </p:grpSpPr>
        <p:sp>
          <p:nvSpPr>
            <p:cNvPr id="8" name="Oval 7"/>
            <p:cNvSpPr/>
            <p:nvPr/>
          </p:nvSpPr>
          <p:spPr>
            <a:xfrm>
              <a:off x="8207188" y="1295400"/>
              <a:ext cx="860612" cy="914400"/>
            </a:xfrm>
            <a:prstGeom prst="ellipse">
              <a:avLst/>
            </a:prstGeom>
            <a:solidFill>
              <a:srgbClr val="FF0000">
                <a:alpha val="15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8153400" y="1428690"/>
              <a:ext cx="1066800" cy="400110"/>
            </a:xfrm>
            <a:prstGeom prst="rect">
              <a:avLst/>
            </a:prstGeom>
            <a:noFill/>
          </p:spPr>
          <p:txBody>
            <a:bodyPr wrap="square" rtlCol="0">
              <a:spAutoFit/>
            </a:bodyPr>
            <a:lstStyle/>
            <a:p>
              <a:pPr algn="ctr"/>
              <a:r>
                <a:rPr lang="en-US" sz="2000" dirty="0" smtClean="0">
                  <a:solidFill>
                    <a:prstClr val="black"/>
                  </a:solidFill>
                </a:rPr>
                <a:t>97.9%</a:t>
              </a:r>
              <a:endParaRPr lang="en-US" sz="2000" dirty="0">
                <a:solidFill>
                  <a:prstClr val="black"/>
                </a:solidFill>
              </a:endParaRPr>
            </a:p>
          </p:txBody>
        </p:sp>
      </p:grpSp>
    </p:spTree>
    <p:extLst>
      <p:ext uri="{BB962C8B-B14F-4D97-AF65-F5344CB8AC3E}">
        <p14:creationId xmlns:p14="http://schemas.microsoft.com/office/powerpoint/2010/main" val="245926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0"/>
                                  </p:iterate>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381000" y="1219200"/>
          <a:ext cx="8305800" cy="403860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48"/>
          <p:cNvGrpSpPr/>
          <p:nvPr/>
        </p:nvGrpSpPr>
        <p:grpSpPr>
          <a:xfrm>
            <a:off x="6380022" y="5181600"/>
            <a:ext cx="782778" cy="874101"/>
            <a:chOff x="5867400" y="3657600"/>
            <a:chExt cx="990600" cy="1106170"/>
          </a:xfrm>
        </p:grpSpPr>
        <p:sp>
          <p:nvSpPr>
            <p:cNvPr id="7" name="Rectangle 6"/>
            <p:cNvSpPr/>
            <p:nvPr/>
          </p:nvSpPr>
          <p:spPr>
            <a:xfrm>
              <a:off x="5867400" y="3971290"/>
              <a:ext cx="990600" cy="792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8" name="Rectangle 7"/>
            <p:cNvSpPr/>
            <p:nvPr/>
          </p:nvSpPr>
          <p:spPr>
            <a:xfrm>
              <a:off x="5867400" y="3657600"/>
              <a:ext cx="990600" cy="264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 name="Oval 8"/>
            <p:cNvSpPr/>
            <p:nvPr/>
          </p:nvSpPr>
          <p:spPr>
            <a:xfrm>
              <a:off x="596646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 name="Rounded Rectangle 9"/>
            <p:cNvSpPr/>
            <p:nvPr/>
          </p:nvSpPr>
          <p:spPr>
            <a:xfrm>
              <a:off x="6172200" y="3723640"/>
              <a:ext cx="396240" cy="1320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 name="Oval 46"/>
            <p:cNvSpPr/>
            <p:nvPr/>
          </p:nvSpPr>
          <p:spPr>
            <a:xfrm>
              <a:off x="664972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 name="Oval 47"/>
            <p:cNvSpPr/>
            <p:nvPr/>
          </p:nvSpPr>
          <p:spPr>
            <a:xfrm>
              <a:off x="6071356" y="3998232"/>
              <a:ext cx="609601" cy="609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grpSp>
        <p:nvGrpSpPr>
          <p:cNvPr id="15" name="Group 126"/>
          <p:cNvGrpSpPr/>
          <p:nvPr/>
        </p:nvGrpSpPr>
        <p:grpSpPr>
          <a:xfrm>
            <a:off x="7519108" y="5105400"/>
            <a:ext cx="786692" cy="834768"/>
            <a:chOff x="5867400" y="2419350"/>
            <a:chExt cx="685800" cy="727710"/>
          </a:xfrm>
        </p:grpSpPr>
        <p:grpSp>
          <p:nvGrpSpPr>
            <p:cNvPr id="16" name="Group 45"/>
            <p:cNvGrpSpPr/>
            <p:nvPr/>
          </p:nvGrpSpPr>
          <p:grpSpPr>
            <a:xfrm>
              <a:off x="5867400" y="2419350"/>
              <a:ext cx="685800" cy="727710"/>
              <a:chOff x="5867400" y="2419350"/>
              <a:chExt cx="685800" cy="727710"/>
            </a:xfrm>
          </p:grpSpPr>
          <p:sp>
            <p:nvSpPr>
              <p:cNvPr id="18" name="Rectangle 31"/>
              <p:cNvSpPr/>
              <p:nvPr/>
            </p:nvSpPr>
            <p:spPr>
              <a:xfrm>
                <a:off x="5867400" y="2598420"/>
                <a:ext cx="68580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19" name="Group 36"/>
              <p:cNvGrpSpPr/>
              <p:nvPr/>
            </p:nvGrpSpPr>
            <p:grpSpPr>
              <a:xfrm>
                <a:off x="5867400" y="2419350"/>
                <a:ext cx="685800" cy="182880"/>
                <a:chOff x="5867400" y="2362200"/>
                <a:chExt cx="1143000" cy="304800"/>
              </a:xfrm>
            </p:grpSpPr>
            <p:sp>
              <p:nvSpPr>
                <p:cNvPr id="20" name="Rectangle 19"/>
                <p:cNvSpPr/>
                <p:nvPr/>
              </p:nvSpPr>
              <p:spPr>
                <a:xfrm>
                  <a:off x="5867400" y="2362200"/>
                  <a:ext cx="1143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21" name="Oval 33"/>
                <p:cNvSpPr/>
                <p:nvPr/>
              </p:nvSpPr>
              <p:spPr>
                <a:xfrm>
                  <a:off x="59817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22" name="Oval 21"/>
                <p:cNvSpPr/>
                <p:nvPr/>
              </p:nvSpPr>
              <p:spPr>
                <a:xfrm>
                  <a:off x="62103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23" name="Rounded Rectangle 22"/>
                <p:cNvSpPr/>
                <p:nvPr/>
              </p:nvSpPr>
              <p:spPr>
                <a:xfrm>
                  <a:off x="6438900" y="2438400"/>
                  <a:ext cx="457200" cy="152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7" name="Rectangle 16"/>
            <p:cNvSpPr/>
            <p:nvPr/>
          </p:nvSpPr>
          <p:spPr>
            <a:xfrm>
              <a:off x="5923057" y="2651098"/>
              <a:ext cx="576470" cy="4419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25" name="Group 70"/>
          <p:cNvGrpSpPr/>
          <p:nvPr/>
        </p:nvGrpSpPr>
        <p:grpSpPr>
          <a:xfrm>
            <a:off x="1383034" y="4820720"/>
            <a:ext cx="979166" cy="437080"/>
            <a:chOff x="6248400" y="3581400"/>
            <a:chExt cx="685800" cy="474904"/>
          </a:xfrm>
        </p:grpSpPr>
        <p:sp>
          <p:nvSpPr>
            <p:cNvPr id="26" name="Trapezoid 25"/>
            <p:cNvSpPr/>
            <p:nvPr/>
          </p:nvSpPr>
          <p:spPr>
            <a:xfrm>
              <a:off x="6534854" y="3581400"/>
              <a:ext cx="104071" cy="261176"/>
            </a:xfrm>
            <a:prstGeom prst="trapezoid">
              <a:avLst>
                <a:gd name="adj" fmla="val 1108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27" name="Rectangle 26"/>
            <p:cNvSpPr/>
            <p:nvPr/>
          </p:nvSpPr>
          <p:spPr>
            <a:xfrm>
              <a:off x="6416412"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28" name="Group 64"/>
            <p:cNvGrpSpPr/>
            <p:nvPr/>
          </p:nvGrpSpPr>
          <p:grpSpPr>
            <a:xfrm>
              <a:off x="6248400" y="3868367"/>
              <a:ext cx="685800" cy="187937"/>
              <a:chOff x="4876800" y="4215063"/>
              <a:chExt cx="1219200" cy="280737"/>
            </a:xfrm>
          </p:grpSpPr>
          <p:sp>
            <p:nvSpPr>
              <p:cNvPr id="31" name="Rectangle 30"/>
              <p:cNvSpPr/>
              <p:nvPr/>
            </p:nvSpPr>
            <p:spPr>
              <a:xfrm>
                <a:off x="4876800" y="4215064"/>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32" name="Rectangle 57"/>
              <p:cNvSpPr/>
              <p:nvPr/>
            </p:nvSpPr>
            <p:spPr>
              <a:xfrm>
                <a:off x="4876800" y="4271211"/>
                <a:ext cx="1219200" cy="224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33" name="Rectangle 32"/>
              <p:cNvSpPr/>
              <p:nvPr/>
            </p:nvSpPr>
            <p:spPr>
              <a:xfrm>
                <a:off x="5486400" y="4215063"/>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29" name="Rectangle 28"/>
            <p:cNvSpPr/>
            <p:nvPr/>
          </p:nvSpPr>
          <p:spPr>
            <a:xfrm>
              <a:off x="6711616"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30" name="Rectangle 29"/>
            <p:cNvSpPr/>
            <p:nvPr/>
          </p:nvSpPr>
          <p:spPr>
            <a:xfrm>
              <a:off x="6573792" y="3610635"/>
              <a:ext cx="25618" cy="137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37" name="Group 125"/>
          <p:cNvGrpSpPr/>
          <p:nvPr/>
        </p:nvGrpSpPr>
        <p:grpSpPr>
          <a:xfrm flipH="1">
            <a:off x="3919539" y="4876800"/>
            <a:ext cx="728661" cy="1295400"/>
            <a:chOff x="7543800" y="1600200"/>
            <a:chExt cx="763221" cy="1447800"/>
          </a:xfrm>
        </p:grpSpPr>
        <p:sp>
          <p:nvSpPr>
            <p:cNvPr id="38" name="Rectangle 37"/>
            <p:cNvSpPr/>
            <p:nvPr/>
          </p:nvSpPr>
          <p:spPr>
            <a:xfrm>
              <a:off x="7543800" y="1600200"/>
              <a:ext cx="762000" cy="1447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39" name="Chord 38"/>
            <p:cNvSpPr/>
            <p:nvPr/>
          </p:nvSpPr>
          <p:spPr>
            <a:xfrm rot="7458291">
              <a:off x="8032269" y="1917219"/>
              <a:ext cx="160501" cy="160501"/>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40" name="Rectangle 84"/>
            <p:cNvSpPr/>
            <p:nvPr/>
          </p:nvSpPr>
          <p:spPr>
            <a:xfrm rot="-1800000">
              <a:off x="8154621" y="1863839"/>
              <a:ext cx="152400"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41" name="Rectangle 40"/>
            <p:cNvSpPr/>
            <p:nvPr/>
          </p:nvSpPr>
          <p:spPr>
            <a:xfrm>
              <a:off x="8239125" y="2362200"/>
              <a:ext cx="45719" cy="76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44" name="Group 152"/>
          <p:cNvGrpSpPr/>
          <p:nvPr/>
        </p:nvGrpSpPr>
        <p:grpSpPr>
          <a:xfrm>
            <a:off x="1597928" y="5486400"/>
            <a:ext cx="611872" cy="568167"/>
            <a:chOff x="4572000" y="2819400"/>
            <a:chExt cx="1066800" cy="990600"/>
          </a:xfrm>
        </p:grpSpPr>
        <p:sp>
          <p:nvSpPr>
            <p:cNvPr id="45" name="Chord 44"/>
            <p:cNvSpPr/>
            <p:nvPr/>
          </p:nvSpPr>
          <p:spPr>
            <a:xfrm rot="16200000">
              <a:off x="4648200" y="2895600"/>
              <a:ext cx="914400" cy="9144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46" name="Rectangle 45"/>
            <p:cNvSpPr/>
            <p:nvPr/>
          </p:nvSpPr>
          <p:spPr>
            <a:xfrm>
              <a:off x="4572000" y="3227313"/>
              <a:ext cx="1066800" cy="94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47" name="Trapezoid 46"/>
            <p:cNvSpPr/>
            <p:nvPr/>
          </p:nvSpPr>
          <p:spPr>
            <a:xfrm>
              <a:off x="4953000" y="2819400"/>
              <a:ext cx="304800" cy="381000"/>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48" name="Rectangle 47"/>
            <p:cNvSpPr/>
            <p:nvPr/>
          </p:nvSpPr>
          <p:spPr>
            <a:xfrm>
              <a:off x="5048250" y="2895600"/>
              <a:ext cx="118110" cy="118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49" name="Rectangle 48"/>
            <p:cNvSpPr/>
            <p:nvPr/>
          </p:nvSpPr>
          <p:spPr>
            <a:xfrm>
              <a:off x="47515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0" name="Rectangle 49"/>
            <p:cNvSpPr/>
            <p:nvPr/>
          </p:nvSpPr>
          <p:spPr>
            <a:xfrm>
              <a:off x="53611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52" name="Group 145"/>
          <p:cNvGrpSpPr/>
          <p:nvPr/>
        </p:nvGrpSpPr>
        <p:grpSpPr>
          <a:xfrm flipH="1">
            <a:off x="2766975" y="4876800"/>
            <a:ext cx="662025" cy="524462"/>
            <a:chOff x="3581400" y="1295400"/>
            <a:chExt cx="577121" cy="457200"/>
          </a:xfrm>
        </p:grpSpPr>
        <p:grpSp>
          <p:nvGrpSpPr>
            <p:cNvPr id="53" name="Group 127"/>
            <p:cNvGrpSpPr/>
            <p:nvPr/>
          </p:nvGrpSpPr>
          <p:grpSpPr>
            <a:xfrm>
              <a:off x="3581400" y="1295400"/>
              <a:ext cx="577121" cy="457200"/>
              <a:chOff x="3581400" y="1295400"/>
              <a:chExt cx="577121" cy="457200"/>
            </a:xfrm>
          </p:grpSpPr>
          <p:sp>
            <p:nvSpPr>
              <p:cNvPr id="55" name="Rectangle 72"/>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Rounded Rectangle 73"/>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Chord 56"/>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8" name="Chord 57"/>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54" name="Rectangle 53"/>
            <p:cNvSpPr/>
            <p:nvPr/>
          </p:nvSpPr>
          <p:spPr>
            <a:xfrm>
              <a:off x="4019550" y="1371600"/>
              <a:ext cx="7315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68" name="Group 218"/>
          <p:cNvGrpSpPr/>
          <p:nvPr/>
        </p:nvGrpSpPr>
        <p:grpSpPr>
          <a:xfrm>
            <a:off x="4876800" y="4953000"/>
            <a:ext cx="1230923" cy="762000"/>
            <a:chOff x="5124450" y="2111829"/>
            <a:chExt cx="1143000" cy="707571"/>
          </a:xfrm>
        </p:grpSpPr>
        <p:sp>
          <p:nvSpPr>
            <p:cNvPr id="69" name="Moon 104"/>
            <p:cNvSpPr/>
            <p:nvPr/>
          </p:nvSpPr>
          <p:spPr>
            <a:xfrm rot="5400000" flipH="1">
              <a:off x="5532664" y="1812472"/>
              <a:ext cx="326571" cy="1143000"/>
            </a:xfrm>
            <a:prstGeom prst="moon">
              <a:avLst>
                <a:gd name="adj" fmla="val 875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70" name="Block Arc 11"/>
            <p:cNvSpPr/>
            <p:nvPr/>
          </p:nvSpPr>
          <p:spPr>
            <a:xfrm flipH="1">
              <a:off x="5178879"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1" name="Block Arc 70"/>
            <p:cNvSpPr/>
            <p:nvPr/>
          </p:nvSpPr>
          <p:spPr>
            <a:xfrm>
              <a:off x="5641982"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2"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61" name="Title 1"/>
          <p:cNvSpPr>
            <a:spLocks noGrp="1"/>
          </p:cNvSpPr>
          <p:nvPr>
            <p:ph type="title"/>
          </p:nvPr>
        </p:nvSpPr>
        <p:spPr>
          <a:xfrm>
            <a:off x="152400" y="198438"/>
            <a:ext cx="8839200" cy="795528"/>
          </a:xfrm>
        </p:spPr>
        <p:txBody>
          <a:bodyPr>
            <a:normAutofit fontScale="90000"/>
          </a:bodyPr>
          <a:lstStyle/>
          <a:p>
            <a:pPr algn="l"/>
            <a:r>
              <a:rPr lang="en-US" dirty="0" smtClean="0"/>
              <a:t>fixture classification results across fixtures</a:t>
            </a:r>
            <a:endParaRPr lang="en-US" dirty="0"/>
          </a:p>
        </p:txBody>
      </p:sp>
      <p:sp>
        <p:nvSpPr>
          <p:cNvPr id="62" name="Oval 61"/>
          <p:cNvSpPr/>
          <p:nvPr/>
        </p:nvSpPr>
        <p:spPr>
          <a:xfrm>
            <a:off x="4171950" y="1619250"/>
            <a:ext cx="685800" cy="3048000"/>
          </a:xfrm>
          <a:prstGeom prst="ellipse">
            <a:avLst/>
          </a:prstGeom>
          <a:solidFill>
            <a:srgbClr val="FF0000">
              <a:alpha val="15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395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
                                        </p:tgtEl>
                                        <p:attrNameLst>
                                          <p:attrName>style.visibility</p:attrName>
                                        </p:attrNameLst>
                                      </p:cBhvr>
                                      <p:to>
                                        <p:strVal val="visible"/>
                                      </p:to>
                                    </p:set>
                                    <p:anim calcmode="lin" valueType="num">
                                      <p:cBhvr>
                                        <p:cTn id="7" dur="1000" fill="hold"/>
                                        <p:tgtEl>
                                          <p:spTgt spid="62"/>
                                        </p:tgtEl>
                                        <p:attrNameLst>
                                          <p:attrName>ppt_w</p:attrName>
                                        </p:attrNameLst>
                                      </p:cBhvr>
                                      <p:tavLst>
                                        <p:tav tm="0">
                                          <p:val>
                                            <p:fltVal val="0"/>
                                          </p:val>
                                        </p:tav>
                                        <p:tav tm="100000">
                                          <p:val>
                                            <p:strVal val="#ppt_w"/>
                                          </p:val>
                                        </p:tav>
                                      </p:tavLst>
                                    </p:anim>
                                    <p:anim calcmode="lin" valueType="num">
                                      <p:cBhvr>
                                        <p:cTn id="8" dur="1000" fill="hold"/>
                                        <p:tgtEl>
                                          <p:spTgt spid="62"/>
                                        </p:tgtEl>
                                        <p:attrNameLst>
                                          <p:attrName>ppt_h</p:attrName>
                                        </p:attrNameLst>
                                      </p:cBhvr>
                                      <p:tavLst>
                                        <p:tav tm="0">
                                          <p:val>
                                            <p:fltVal val="0"/>
                                          </p:val>
                                        </p:tav>
                                        <p:tav tm="100000">
                                          <p:val>
                                            <p:strVal val="#ppt_h"/>
                                          </p:val>
                                        </p:tav>
                                      </p:tavLst>
                                    </p:anim>
                                    <p:anim calcmode="lin" valueType="num">
                                      <p:cBhvr>
                                        <p:cTn id="9" dur="1000" fill="hold"/>
                                        <p:tgtEl>
                                          <p:spTgt spid="62"/>
                                        </p:tgtEl>
                                        <p:attrNameLst>
                                          <p:attrName>style.rotation</p:attrName>
                                        </p:attrNameLst>
                                      </p:cBhvr>
                                      <p:tavLst>
                                        <p:tav tm="0">
                                          <p:val>
                                            <p:fltVal val="90"/>
                                          </p:val>
                                        </p:tav>
                                        <p:tav tm="100000">
                                          <p:val>
                                            <p:fltVal val="0"/>
                                          </p:val>
                                        </p:tav>
                                      </p:tavLst>
                                    </p:anim>
                                    <p:animEffect transition="in" filter="fade">
                                      <p:cBhvr>
                                        <p:cTn id="10"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05000"/>
            <a:ext cx="8839200" cy="838200"/>
          </a:xfrm>
        </p:spPr>
        <p:txBody>
          <a:bodyPr/>
          <a:lstStyle/>
          <a:p>
            <a:r>
              <a:rPr lang="en-US" sz="4800" dirty="0" smtClean="0"/>
              <a:t>example</a:t>
            </a:r>
            <a:endParaRPr lang="en-US" sz="4800" dirty="0"/>
          </a:p>
        </p:txBody>
      </p:sp>
      <p:sp>
        <p:nvSpPr>
          <p:cNvPr id="4" name="TextBox 3"/>
          <p:cNvSpPr txBox="1"/>
          <p:nvPr/>
        </p:nvSpPr>
        <p:spPr>
          <a:xfrm>
            <a:off x="796504" y="3135868"/>
            <a:ext cx="7010400" cy="523220"/>
          </a:xfrm>
          <a:prstGeom prst="rect">
            <a:avLst/>
          </a:prstGeom>
          <a:noFill/>
        </p:spPr>
        <p:txBody>
          <a:bodyPr wrap="square" rtlCol="0">
            <a:spAutoFit/>
          </a:bodyPr>
          <a:lstStyle/>
          <a:p>
            <a:r>
              <a:rPr lang="en-US" sz="2800" dirty="0" smtClean="0">
                <a:solidFill>
                  <a:schemeClr val="bg1">
                    <a:lumMod val="75000"/>
                  </a:schemeClr>
                </a:solidFill>
                <a:latin typeface="Arial" pitchFamily="34" charset="0"/>
                <a:cs typeface="Arial" pitchFamily="34" charset="0"/>
              </a:rPr>
              <a:t>objective vs. subjective self</a:t>
            </a:r>
            <a:endParaRPr lang="en-US" sz="2800" dirty="0">
              <a:solidFill>
                <a:schemeClr val="bg1">
                  <a:lumMod val="75000"/>
                </a:schemeClr>
              </a:solidFill>
              <a:latin typeface="Arial" pitchFamily="34" charset="0"/>
              <a:cs typeface="Arial" pitchFamily="34" charset="0"/>
            </a:endParaRPr>
          </a:p>
        </p:txBody>
      </p:sp>
      <p:grpSp>
        <p:nvGrpSpPr>
          <p:cNvPr id="3" name="Group 6"/>
          <p:cNvGrpSpPr/>
          <p:nvPr/>
        </p:nvGrpSpPr>
        <p:grpSpPr>
          <a:xfrm>
            <a:off x="4495800" y="3529012"/>
            <a:ext cx="4419600" cy="3176588"/>
            <a:chOff x="4267200" y="3124200"/>
            <a:chExt cx="4876800" cy="3505200"/>
          </a:xfrm>
        </p:grpSpPr>
        <p:pic>
          <p:nvPicPr>
            <p:cNvPr id="9218" name="Picture 2" descr="C:\research\talks\AnnaKarlinGuestLecture2010-MirrorsTellYouOneThing\Canon-EOS-7D-Digital-SLR-Camera-On-Black.jpg"/>
            <p:cNvPicPr>
              <a:picLocks noChangeAspect="1" noChangeArrowheads="1"/>
            </p:cNvPicPr>
            <p:nvPr/>
          </p:nvPicPr>
          <p:blipFill>
            <a:blip r:embed="rId2" cstate="print"/>
            <a:srcRect/>
            <a:stretch>
              <a:fillRect/>
            </a:stretch>
          </p:blipFill>
          <p:spPr bwMode="auto">
            <a:xfrm>
              <a:off x="4381500" y="3352800"/>
              <a:ext cx="4762500" cy="3276600"/>
            </a:xfrm>
            <a:prstGeom prst="rect">
              <a:avLst/>
            </a:prstGeom>
            <a:noFill/>
          </p:spPr>
        </p:pic>
        <p:sp>
          <p:nvSpPr>
            <p:cNvPr id="6" name="Rectangle 5"/>
            <p:cNvSpPr/>
            <p:nvPr/>
          </p:nvSpPr>
          <p:spPr>
            <a:xfrm>
              <a:off x="4267200" y="3124200"/>
              <a:ext cx="18288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457200" y="1548825"/>
            <a:ext cx="7010400" cy="584775"/>
          </a:xfrm>
          <a:prstGeom prst="rect">
            <a:avLst/>
          </a:prstGeom>
          <a:noFill/>
        </p:spPr>
        <p:txBody>
          <a:bodyPr wrap="square" rtlCol="0">
            <a:spAutoFit/>
          </a:bodyPr>
          <a:lstStyle/>
          <a:p>
            <a:r>
              <a:rPr lang="en-US" sz="3200" dirty="0" smtClean="0">
                <a:solidFill>
                  <a:schemeClr val="bg1">
                    <a:lumMod val="75000"/>
                  </a:schemeClr>
                </a:solidFill>
                <a:latin typeface="Arial" pitchFamily="34" charset="0"/>
                <a:cs typeface="Arial" pitchFamily="34" charset="0"/>
              </a:rPr>
              <a:t>a simple</a:t>
            </a:r>
            <a:endParaRPr lang="en-US" sz="3200" dirty="0">
              <a:solidFill>
                <a:schemeClr val="bg1">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914400" y="1905000"/>
            <a:ext cx="7620000" cy="3416320"/>
          </a:xfrm>
          <a:prstGeom prst="rect">
            <a:avLst/>
          </a:prstGeom>
          <a:noFill/>
        </p:spPr>
        <p:txBody>
          <a:bodyPr wrap="square" rtlCol="0">
            <a:spAutoFit/>
          </a:bodyPr>
          <a:lstStyle/>
          <a:p>
            <a:r>
              <a:rPr lang="en-US" sz="3600" b="1" dirty="0" smtClean="0">
                <a:solidFill>
                  <a:schemeClr val="bg1">
                    <a:lumMod val="75000"/>
                  </a:schemeClr>
                </a:solidFill>
                <a:latin typeface="Segoe UI" pitchFamily="34" charset="0"/>
                <a:ea typeface="Segoe UI" pitchFamily="34" charset="0"/>
                <a:cs typeface="Segoe UI" pitchFamily="34" charset="0"/>
              </a:rPr>
              <a:t>what  </a:t>
            </a:r>
            <a:r>
              <a:rPr lang="en-US" sz="3600" b="1" dirty="0" err="1" smtClean="0">
                <a:solidFill>
                  <a:schemeClr val="bg1">
                    <a:lumMod val="75000"/>
                  </a:schemeClr>
                </a:solidFill>
                <a:latin typeface="Segoe UI" pitchFamily="34" charset="0"/>
                <a:ea typeface="Segoe UI" pitchFamily="34" charset="0"/>
                <a:cs typeface="Segoe UI" pitchFamily="34" charset="0"/>
              </a:rPr>
              <a:t>i’m</a:t>
            </a:r>
            <a:r>
              <a:rPr lang="en-US" sz="3600" b="1" dirty="0" smtClean="0">
                <a:solidFill>
                  <a:schemeClr val="bg1">
                    <a:lumMod val="75000"/>
                  </a:schemeClr>
                </a:solidFill>
                <a:latin typeface="Segoe UI" pitchFamily="34" charset="0"/>
                <a:ea typeface="Segoe UI" pitchFamily="34" charset="0"/>
                <a:cs typeface="Segoe UI" pitchFamily="34" charset="0"/>
              </a:rPr>
              <a:t> currently working on:</a:t>
            </a:r>
          </a:p>
          <a:p>
            <a:endParaRPr lang="en-US" sz="3600" b="1" dirty="0">
              <a:solidFill>
                <a:schemeClr val="bg1">
                  <a:lumMod val="75000"/>
                </a:schemeClr>
              </a:solidFill>
              <a:latin typeface="Segoe UI" pitchFamily="34" charset="0"/>
              <a:ea typeface="Segoe UI" pitchFamily="34" charset="0"/>
              <a:cs typeface="Segoe UI" pitchFamily="34" charset="0"/>
            </a:endParaRPr>
          </a:p>
          <a:p>
            <a:pPr marL="742950" indent="-742950">
              <a:buAutoNum type="arabicPeriod"/>
            </a:pPr>
            <a:r>
              <a:rPr lang="en-US" sz="3600" dirty="0" smtClean="0">
                <a:solidFill>
                  <a:schemeClr val="bg1">
                    <a:lumMod val="75000"/>
                  </a:schemeClr>
                </a:solidFill>
                <a:latin typeface="Segoe UI Light" pitchFamily="34" charset="0"/>
                <a:ea typeface="Segoe UI" pitchFamily="34" charset="0"/>
                <a:cs typeface="Segoe UI" pitchFamily="34" charset="0"/>
              </a:rPr>
              <a:t>studying </a:t>
            </a:r>
            <a:r>
              <a:rPr lang="en-US" sz="3600" dirty="0" err="1" smtClean="0">
                <a:solidFill>
                  <a:schemeClr val="bg1">
                    <a:lumMod val="75000"/>
                  </a:schemeClr>
                </a:solidFill>
                <a:latin typeface="Segoe UI Light" pitchFamily="34" charset="0"/>
                <a:ea typeface="Segoe UI" pitchFamily="34" charset="0"/>
                <a:cs typeface="Segoe UI" pitchFamily="34" charset="0"/>
              </a:rPr>
              <a:t>hydrosense</a:t>
            </a:r>
            <a:r>
              <a:rPr lang="en-US" sz="3600" dirty="0" smtClean="0">
                <a:solidFill>
                  <a:schemeClr val="bg1">
                    <a:lumMod val="75000"/>
                  </a:schemeClr>
                </a:solidFill>
                <a:latin typeface="Segoe UI Light" pitchFamily="34" charset="0"/>
                <a:ea typeface="Segoe UI" pitchFamily="34" charset="0"/>
                <a:cs typeface="Segoe UI" pitchFamily="34" charset="0"/>
              </a:rPr>
              <a:t> performance in field deployments</a:t>
            </a:r>
          </a:p>
          <a:p>
            <a:pPr marL="742950" indent="-742950">
              <a:buAutoNum type="arabicPeriod"/>
            </a:pPr>
            <a:endParaRPr lang="en-US" sz="3600" dirty="0">
              <a:solidFill>
                <a:schemeClr val="bg1">
                  <a:lumMod val="75000"/>
                </a:schemeClr>
              </a:solidFill>
              <a:latin typeface="Segoe UI Light" pitchFamily="34" charset="0"/>
              <a:ea typeface="Segoe UI" pitchFamily="34" charset="0"/>
              <a:cs typeface="Segoe UI" pitchFamily="34" charset="0"/>
            </a:endParaRPr>
          </a:p>
          <a:p>
            <a:pPr marL="742950" indent="-742950">
              <a:buAutoNum type="arabicPeriod"/>
            </a:pPr>
            <a:r>
              <a:rPr lang="en-US" sz="3600" dirty="0" smtClean="0">
                <a:solidFill>
                  <a:schemeClr val="bg1">
                    <a:lumMod val="75000"/>
                  </a:schemeClr>
                </a:solidFill>
                <a:latin typeface="Segoe UI Light" pitchFamily="34" charset="0"/>
                <a:ea typeface="Segoe UI" pitchFamily="34" charset="0"/>
                <a:cs typeface="Segoe UI" pitchFamily="34" charset="0"/>
              </a:rPr>
              <a:t>building water feedback interfaces</a:t>
            </a:r>
          </a:p>
        </p:txBody>
      </p:sp>
    </p:spTree>
    <p:extLst>
      <p:ext uri="{BB962C8B-B14F-4D97-AF65-F5344CB8AC3E}">
        <p14:creationId xmlns:p14="http://schemas.microsoft.com/office/powerpoint/2010/main" val="58131587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67712769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212660102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321230497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search\projects\HomeSensing\Water\Screenshots\JonsApartmentToiletThenBathroomThenKitch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167" y="-152400"/>
            <a:ext cx="11694367"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58703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projects\HomeSensing\Water\Pictures\2009_03_15 - Pressure Sensor at Landay's House\IMG_8979 (1024x768).jpg"/>
          <p:cNvPicPr>
            <a:picLocks noChangeAspect="1" noChangeArrowheads="1"/>
          </p:cNvPicPr>
          <p:nvPr/>
        </p:nvPicPr>
        <p:blipFill>
          <a:blip r:embed="rId3" cstate="print">
            <a:lum contrast="40000"/>
          </a:blip>
          <a:srcRect/>
          <a:stretch>
            <a:fillRect/>
          </a:stretch>
        </p:blipFill>
        <p:spPr bwMode="auto">
          <a:xfrm>
            <a:off x="0" y="0"/>
            <a:ext cx="9144000" cy="6858000"/>
          </a:xfrm>
          <a:prstGeom prst="rect">
            <a:avLst/>
          </a:prstGeom>
          <a:noFill/>
          <a:effectLst/>
        </p:spPr>
      </p:pic>
      <p:pic>
        <p:nvPicPr>
          <p:cNvPr id="9" name="Picture 3" descr="C:\research\projects\HomeSensing\Water\Pictures\2009_03_15 - Pressure Sensor at Landay's House\IMG_8979 (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p:spPr>
      </p:pic>
      <p:pic>
        <p:nvPicPr>
          <p:cNvPr id="6" name="Content Placeholder 13" descr="C:\research\projects\HomeSensing\Water\BPC\BusinessPlan\NewWaterBill2.png"/>
          <p:cNvPicPr>
            <a:picLocks noGrp="1"/>
          </p:cNvPicPr>
          <p:nvPr>
            <p:ph idx="1"/>
          </p:nvPr>
        </p:nvPicPr>
        <p:blipFill>
          <a:blip r:embed="rId4" cstate="print"/>
          <a:srcRect l="-97444" r="-97444"/>
          <a:stretch>
            <a:fillRect/>
          </a:stretch>
        </p:blipFill>
        <p:spPr bwMode="auto">
          <a:xfrm rot="344343">
            <a:off x="-3076069" y="315230"/>
            <a:ext cx="14238111" cy="6248400"/>
          </a:xfrm>
          <a:prstGeom prst="rect">
            <a:avLst/>
          </a:prstGeom>
          <a:noFill/>
          <a:ln w="9525">
            <a:noFill/>
            <a:miter lim="800000"/>
            <a:headEnd/>
            <a:tailEnd/>
          </a:ln>
        </p:spPr>
      </p:pic>
      <p:pic>
        <p:nvPicPr>
          <p:cNvPr id="8" name="Picture 7" descr="C:\research\projects\HomeSensing\Water\Feedback\appliance_weekly_red.jpg"/>
          <p:cNvPicPr/>
          <p:nvPr/>
        </p:nvPicPr>
        <p:blipFill>
          <a:blip r:embed="rId5" cstate="print"/>
          <a:srcRect l="6608" t="10558" r="35083" b="51169"/>
          <a:stretch>
            <a:fillRect/>
          </a:stretch>
        </p:blipFill>
        <p:spPr bwMode="auto">
          <a:xfrm>
            <a:off x="762000" y="1447800"/>
            <a:ext cx="7496022" cy="2819400"/>
          </a:xfrm>
          <a:prstGeom prst="rect">
            <a:avLst/>
          </a:prstGeom>
          <a:noFill/>
          <a:ln w="9525">
            <a:noFill/>
            <a:miter lim="800000"/>
            <a:headEnd/>
            <a:tailEnd/>
          </a:ln>
        </p:spPr>
      </p:pic>
      <p:pic>
        <p:nvPicPr>
          <p:cNvPr id="10" name="Content Placeholder 4" descr="C:\research\projects\HomeSensing\Water\BPC\BusinessPlan\HydroSenseWebsite2.png"/>
          <p:cNvPicPr>
            <a:picLocks/>
          </p:cNvPicPr>
          <p:nvPr/>
        </p:nvPicPr>
        <p:blipFill>
          <a:blip r:embed="rId6" cstate="print"/>
          <a:srcRect l="-84005" r="-84005"/>
          <a:stretch>
            <a:fillRect/>
          </a:stretch>
        </p:blipFill>
        <p:spPr bwMode="auto">
          <a:xfrm rot="21340982">
            <a:off x="-3140449" y="520589"/>
            <a:ext cx="14064476" cy="617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research\projects\HomeSensing\Water\Feedback\RefrigeratorPanel.png"/>
          <p:cNvPicPr>
            <a:picLocks noChangeAspect="1" noChangeArrowheads="1"/>
          </p:cNvPicPr>
          <p:nvPr/>
        </p:nvPicPr>
        <p:blipFill>
          <a:blip r:embed="rId2" cstate="print"/>
          <a:srcRect/>
          <a:stretch>
            <a:fillRect/>
          </a:stretch>
        </p:blipFill>
        <p:spPr bwMode="auto">
          <a:xfrm>
            <a:off x="-762000" y="-895350"/>
            <a:ext cx="12858750" cy="8820150"/>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 name="Picture 3" descr="C:\research\thesis\ThesisProposalTalk\earth_at_night.jpg"/>
          <p:cNvPicPr>
            <a:picLocks noChangeAspect="1" noChangeArrowheads="1"/>
          </p:cNvPicPr>
          <p:nvPr/>
        </p:nvPicPr>
        <p:blipFill>
          <a:blip r:embed="rId2" cstate="print"/>
          <a:srcRect l="14877" r="15925" b="58691"/>
          <a:stretch>
            <a:fillRect/>
          </a:stretch>
        </p:blipFill>
        <p:spPr bwMode="auto">
          <a:xfrm>
            <a:off x="739005" y="2819400"/>
            <a:ext cx="7665990" cy="4038600"/>
          </a:xfrm>
          <a:prstGeom prst="rect">
            <a:avLst/>
          </a:prstGeom>
          <a:noFill/>
        </p:spPr>
      </p:pic>
      <p:sp>
        <p:nvSpPr>
          <p:cNvPr id="29" name="Rectangle 28"/>
          <p:cNvSpPr/>
          <p:nvPr/>
        </p:nvSpPr>
        <p:spPr>
          <a:xfrm>
            <a:off x="0" y="6096000"/>
            <a:ext cx="9144000" cy="762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0"/>
            <a:ext cx="9144000" cy="28194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152400" y="200561"/>
            <a:ext cx="8610600" cy="1384995"/>
          </a:xfrm>
          <a:prstGeom prst="rect">
            <a:avLst/>
          </a:prstGeom>
          <a:noFill/>
        </p:spPr>
        <p:txBody>
          <a:bodyPr wrap="square" rtlCol="0">
            <a:spAutoFit/>
          </a:bodyPr>
          <a:lstStyle/>
          <a:p>
            <a:r>
              <a:rPr lang="en-US" sz="4400" b="1" dirty="0" smtClean="0">
                <a:solidFill>
                  <a:prstClr val="white">
                    <a:lumMod val="95000"/>
                  </a:prstClr>
                </a:solidFill>
                <a:latin typeface="Arial Black" pitchFamily="34" charset="0"/>
              </a:rPr>
              <a:t>Thank You!</a:t>
            </a:r>
          </a:p>
          <a:p>
            <a:r>
              <a:rPr lang="en-US" sz="2000" b="1" dirty="0" smtClean="0">
                <a:solidFill>
                  <a:prstClr val="white">
                    <a:lumMod val="95000"/>
                  </a:prstClr>
                </a:solidFill>
                <a:latin typeface="Arial Black" pitchFamily="34" charset="0"/>
              </a:rPr>
              <a:t>jonfroehlich@gmail.com</a:t>
            </a:r>
          </a:p>
          <a:p>
            <a:r>
              <a:rPr lang="en-US" sz="2000" b="1" dirty="0" smtClean="0">
                <a:solidFill>
                  <a:prstClr val="white">
                    <a:lumMod val="95000"/>
                  </a:prstClr>
                </a:solidFill>
                <a:latin typeface="Arial Black" pitchFamily="34" charset="0"/>
              </a:rPr>
              <a:t>twitter @</a:t>
            </a:r>
            <a:r>
              <a:rPr lang="en-US" sz="2000" b="1" dirty="0" err="1" smtClean="0">
                <a:solidFill>
                  <a:prstClr val="white">
                    <a:lumMod val="95000"/>
                  </a:prstClr>
                </a:solidFill>
                <a:latin typeface="Arial Black" pitchFamily="34" charset="0"/>
              </a:rPr>
              <a:t>jonfroehlich</a:t>
            </a:r>
            <a:endParaRPr lang="en-US" sz="2000" b="1" dirty="0" smtClean="0">
              <a:solidFill>
                <a:prstClr val="white">
                  <a:lumMod val="95000"/>
                </a:prstClr>
              </a:solidFill>
              <a:latin typeface="Arial Black" pitchFamily="34" charset="0"/>
            </a:endParaRPr>
          </a:p>
        </p:txBody>
      </p:sp>
      <p:pic>
        <p:nvPicPr>
          <p:cNvPr id="11" name="Picture 4" descr="C:\research\Posters\Affiliates2009-HydroSense\dub logo.png"/>
          <p:cNvPicPr>
            <a:picLocks noChangeAspect="1" noChangeArrowheads="1"/>
          </p:cNvPicPr>
          <p:nvPr/>
        </p:nvPicPr>
        <p:blipFill>
          <a:blip r:embed="rId3" cstate="print">
            <a:lum bright="90000"/>
          </a:blip>
          <a:srcRect/>
          <a:stretch>
            <a:fillRect/>
          </a:stretch>
        </p:blipFill>
        <p:spPr bwMode="auto">
          <a:xfrm>
            <a:off x="76200" y="6122731"/>
            <a:ext cx="990600" cy="506669"/>
          </a:xfrm>
          <a:prstGeom prst="rect">
            <a:avLst/>
          </a:prstGeom>
          <a:noFill/>
          <a:effectLst/>
        </p:spPr>
      </p:pic>
      <p:grpSp>
        <p:nvGrpSpPr>
          <p:cNvPr id="2" name="Group 27"/>
          <p:cNvGrpSpPr/>
          <p:nvPr/>
        </p:nvGrpSpPr>
        <p:grpSpPr>
          <a:xfrm>
            <a:off x="1125820" y="6096000"/>
            <a:ext cx="779180" cy="561680"/>
            <a:chOff x="1506820" y="5853260"/>
            <a:chExt cx="779180" cy="561680"/>
          </a:xfrm>
        </p:grpSpPr>
        <p:sp>
          <p:nvSpPr>
            <p:cNvPr id="12" name="TextBox 11"/>
            <p:cNvSpPr txBox="1"/>
            <p:nvPr/>
          </p:nvSpPr>
          <p:spPr>
            <a:xfrm>
              <a:off x="1506820" y="5853260"/>
              <a:ext cx="779179" cy="215444"/>
            </a:xfrm>
            <a:prstGeom prst="rect">
              <a:avLst/>
            </a:prstGeom>
            <a:noFill/>
          </p:spPr>
          <p:txBody>
            <a:bodyPr wrap="square" lIns="0" tIns="0" rIns="0" bIns="0" rtlCol="0">
              <a:spAutoFit/>
            </a:bodyPr>
            <a:lstStyle/>
            <a:p>
              <a:r>
                <a:rPr lang="en-US" sz="1400" b="1" dirty="0" smtClean="0">
                  <a:solidFill>
                    <a:prstClr val="white">
                      <a:lumMod val="85000"/>
                    </a:prstClr>
                  </a:solidFill>
                </a:rPr>
                <a:t>design:</a:t>
              </a:r>
              <a:endParaRPr lang="en-US" sz="1400" b="1" dirty="0">
                <a:solidFill>
                  <a:prstClr val="white">
                    <a:lumMod val="85000"/>
                  </a:prstClr>
                </a:solidFill>
              </a:endParaRPr>
            </a:p>
          </p:txBody>
        </p:sp>
        <p:sp>
          <p:nvSpPr>
            <p:cNvPr id="13" name="Rectangle 12"/>
            <p:cNvSpPr/>
            <p:nvPr/>
          </p:nvSpPr>
          <p:spPr>
            <a:xfrm>
              <a:off x="1506821" y="6015827"/>
              <a:ext cx="779179" cy="215444"/>
            </a:xfrm>
            <a:prstGeom prst="rect">
              <a:avLst/>
            </a:prstGeom>
          </p:spPr>
          <p:txBody>
            <a:bodyPr wrap="square" lIns="0" tIns="0" rIns="0" bIns="0">
              <a:spAutoFit/>
            </a:bodyPr>
            <a:lstStyle/>
            <a:p>
              <a:r>
                <a:rPr lang="en-US" sz="1400" b="1" dirty="0" smtClean="0">
                  <a:solidFill>
                    <a:prstClr val="white">
                      <a:lumMod val="85000"/>
                    </a:prstClr>
                  </a:solidFill>
                </a:rPr>
                <a:t>use:</a:t>
              </a:r>
            </a:p>
          </p:txBody>
        </p:sp>
        <p:sp>
          <p:nvSpPr>
            <p:cNvPr id="14" name="Rectangle 13"/>
            <p:cNvSpPr/>
            <p:nvPr/>
          </p:nvSpPr>
          <p:spPr>
            <a:xfrm>
              <a:off x="1506821" y="6199496"/>
              <a:ext cx="779179" cy="215444"/>
            </a:xfrm>
            <a:prstGeom prst="rect">
              <a:avLst/>
            </a:prstGeom>
          </p:spPr>
          <p:txBody>
            <a:bodyPr wrap="square" lIns="0" tIns="0" rIns="0" bIns="0">
              <a:spAutoFit/>
            </a:bodyPr>
            <a:lstStyle/>
            <a:p>
              <a:r>
                <a:rPr lang="en-US" sz="1400" b="1" dirty="0" smtClean="0">
                  <a:solidFill>
                    <a:prstClr val="white">
                      <a:lumMod val="85000"/>
                    </a:prstClr>
                  </a:solidFill>
                </a:rPr>
                <a:t>build:</a:t>
              </a:r>
              <a:endParaRPr lang="en-US" sz="1400" b="1" dirty="0">
                <a:solidFill>
                  <a:prstClr val="white">
                    <a:lumMod val="85000"/>
                  </a:prstClr>
                </a:solidFill>
              </a:endParaRPr>
            </a:p>
          </p:txBody>
        </p:sp>
      </p:grpSp>
      <p:grpSp>
        <p:nvGrpSpPr>
          <p:cNvPr id="3" name="Group 31"/>
          <p:cNvGrpSpPr/>
          <p:nvPr/>
        </p:nvGrpSpPr>
        <p:grpSpPr>
          <a:xfrm>
            <a:off x="3429000" y="6172200"/>
            <a:ext cx="2819400" cy="630171"/>
            <a:chOff x="4724400" y="6172201"/>
            <a:chExt cx="3276600" cy="630171"/>
          </a:xfrm>
        </p:grpSpPr>
        <p:sp>
          <p:nvSpPr>
            <p:cNvPr id="30" name="TextBox 29"/>
            <p:cNvSpPr txBox="1"/>
            <p:nvPr/>
          </p:nvSpPr>
          <p:spPr>
            <a:xfrm>
              <a:off x="4800600" y="6172201"/>
              <a:ext cx="3200400" cy="419668"/>
            </a:xfrm>
            <a:prstGeom prst="rect">
              <a:avLst/>
            </a:prstGeom>
            <a:noFill/>
            <a:effectLst/>
          </p:spPr>
          <p:txBody>
            <a:bodyPr wrap="square" lIns="0" tIns="0" rIns="0" bIns="0" rtlCol="0">
              <a:noAutofit/>
            </a:bodyPr>
            <a:lstStyle/>
            <a:p>
              <a:r>
                <a:rPr lang="en-US" sz="3200" dirty="0" smtClean="0">
                  <a:solidFill>
                    <a:srgbClr val="F79646"/>
                  </a:solidFill>
                  <a:latin typeface="Arial Black" pitchFamily="34" charset="0"/>
                </a:rPr>
                <a:t>ubi</a:t>
              </a:r>
              <a:r>
                <a:rPr lang="en-US" sz="3200" dirty="0" smtClean="0">
                  <a:solidFill>
                    <a:prstClr val="white">
                      <a:lumMod val="75000"/>
                    </a:prstClr>
                  </a:solidFill>
                  <a:latin typeface="Arial Black" pitchFamily="34" charset="0"/>
                </a:rPr>
                <a:t>comp </a:t>
              </a:r>
              <a:r>
                <a:rPr lang="en-US" sz="3200" dirty="0" smtClean="0">
                  <a:solidFill>
                    <a:prstClr val="white">
                      <a:lumMod val="75000"/>
                    </a:prstClr>
                  </a:solidFill>
                  <a:latin typeface="Arial" pitchFamily="34" charset="0"/>
                  <a:cs typeface="Arial" pitchFamily="34" charset="0"/>
                </a:rPr>
                <a:t>lab</a:t>
              </a:r>
              <a:endParaRPr lang="en-US" sz="3200" dirty="0">
                <a:solidFill>
                  <a:prstClr val="white">
                    <a:lumMod val="75000"/>
                  </a:prstClr>
                </a:solidFill>
                <a:latin typeface="Arial" pitchFamily="34" charset="0"/>
                <a:cs typeface="Arial" pitchFamily="34" charset="0"/>
              </a:endParaRPr>
            </a:p>
          </p:txBody>
        </p:sp>
        <p:sp>
          <p:nvSpPr>
            <p:cNvPr id="31" name="TextBox 30"/>
            <p:cNvSpPr txBox="1"/>
            <p:nvPr/>
          </p:nvSpPr>
          <p:spPr>
            <a:xfrm>
              <a:off x="4724400" y="6509984"/>
              <a:ext cx="3048000" cy="292388"/>
            </a:xfrm>
            <a:prstGeom prst="rect">
              <a:avLst/>
            </a:prstGeom>
            <a:noFill/>
          </p:spPr>
          <p:txBody>
            <a:bodyPr wrap="square" rtlCol="0">
              <a:spAutoFit/>
            </a:bodyPr>
            <a:lstStyle/>
            <a:p>
              <a:r>
                <a:rPr lang="en-US" sz="1300" dirty="0" smtClean="0">
                  <a:solidFill>
                    <a:prstClr val="white">
                      <a:lumMod val="95000"/>
                    </a:prstClr>
                  </a:solidFill>
                </a:rPr>
                <a:t>university of washington</a:t>
              </a:r>
              <a:endParaRPr lang="en-US" sz="1300" dirty="0">
                <a:solidFill>
                  <a:prstClr val="white">
                    <a:lumMod val="95000"/>
                  </a:prstClr>
                </a:solidFill>
              </a:endParaRPr>
            </a:p>
          </p:txBody>
        </p:sp>
      </p:grpSp>
      <p:grpSp>
        <p:nvGrpSpPr>
          <p:cNvPr id="4" name="Group 33"/>
          <p:cNvGrpSpPr/>
          <p:nvPr/>
        </p:nvGrpSpPr>
        <p:grpSpPr>
          <a:xfrm>
            <a:off x="7467600" y="6110392"/>
            <a:ext cx="2743200" cy="671408"/>
            <a:chOff x="7391400" y="6019800"/>
            <a:chExt cx="2743200" cy="671408"/>
          </a:xfrm>
        </p:grpSpPr>
        <p:pic>
          <p:nvPicPr>
            <p:cNvPr id="15" name="Picture 2" descr="C:\research\projects\Sustain\design\sustain_logo_transparent.png"/>
            <p:cNvPicPr>
              <a:picLocks noChangeAspect="1" noChangeArrowheads="1"/>
            </p:cNvPicPr>
            <p:nvPr/>
          </p:nvPicPr>
          <p:blipFill>
            <a:blip r:embed="rId4" cstate="print"/>
            <a:srcRect b="33333"/>
            <a:stretch>
              <a:fillRect/>
            </a:stretch>
          </p:blipFill>
          <p:spPr bwMode="auto">
            <a:xfrm>
              <a:off x="7467600" y="6019800"/>
              <a:ext cx="1524000" cy="432197"/>
            </a:xfrm>
            <a:prstGeom prst="rect">
              <a:avLst/>
            </a:prstGeom>
            <a:noFill/>
            <a:effectLst/>
          </p:spPr>
        </p:pic>
        <p:sp>
          <p:nvSpPr>
            <p:cNvPr id="33" name="TextBox 32"/>
            <p:cNvSpPr txBox="1"/>
            <p:nvPr/>
          </p:nvSpPr>
          <p:spPr>
            <a:xfrm>
              <a:off x="7391400" y="6398820"/>
              <a:ext cx="2743200" cy="292388"/>
            </a:xfrm>
            <a:prstGeom prst="rect">
              <a:avLst/>
            </a:prstGeom>
            <a:noFill/>
          </p:spPr>
          <p:txBody>
            <a:bodyPr wrap="square" rtlCol="0">
              <a:spAutoFit/>
            </a:bodyPr>
            <a:lstStyle/>
            <a:p>
              <a:r>
                <a:rPr lang="en-US" sz="1300" spc="20" dirty="0" smtClean="0">
                  <a:solidFill>
                    <a:prstClr val="white">
                      <a:lumMod val="85000"/>
                    </a:prstClr>
                  </a:solidFill>
                </a:rPr>
                <a:t>sustainability research</a:t>
              </a:r>
              <a:endParaRPr lang="en-US" sz="1300" spc="20" dirty="0">
                <a:solidFill>
                  <a:prstClr val="white">
                    <a:lumMod val="85000"/>
                  </a:prstClr>
                </a:solidFill>
              </a:endParaRPr>
            </a:p>
          </p:txBody>
        </p:sp>
      </p:grpSp>
      <p:sp>
        <p:nvSpPr>
          <p:cNvPr id="38" name="TextBox 37"/>
          <p:cNvSpPr txBox="1"/>
          <p:nvPr/>
        </p:nvSpPr>
        <p:spPr>
          <a:xfrm>
            <a:off x="-13648" y="6614516"/>
            <a:ext cx="2622698" cy="276999"/>
          </a:xfrm>
          <a:prstGeom prst="rect">
            <a:avLst/>
          </a:prstGeom>
          <a:noFill/>
        </p:spPr>
        <p:txBody>
          <a:bodyPr wrap="square" rtlCol="0">
            <a:spAutoFit/>
          </a:bodyPr>
          <a:lstStyle/>
          <a:p>
            <a:r>
              <a:rPr lang="en-US" sz="1200" dirty="0" smtClean="0">
                <a:solidFill>
                  <a:prstClr val="white">
                    <a:lumMod val="95000"/>
                  </a:prstClr>
                </a:solidFill>
              </a:rPr>
              <a:t>university of washington</a:t>
            </a:r>
            <a:endParaRPr lang="en-US" sz="1200" dirty="0">
              <a:solidFill>
                <a:prstClr val="white">
                  <a:lumMod val="95000"/>
                </a:prstClr>
              </a:solidFill>
            </a:endParaRPr>
          </a:p>
        </p:txBody>
      </p:sp>
      <p:pic>
        <p:nvPicPr>
          <p:cNvPr id="20482" name="Picture 2" descr="http://ubicomplab.cs.washington.edu/mw/uploads/thumb/7/72/Shwetak_head_tn.png/70px-Shwetak_head_tn.png"/>
          <p:cNvPicPr>
            <a:picLocks noChangeAspect="1" noChangeArrowheads="1"/>
          </p:cNvPicPr>
          <p:nvPr/>
        </p:nvPicPr>
        <p:blipFill>
          <a:blip r:embed="rId5" cstate="print"/>
          <a:srcRect/>
          <a:stretch>
            <a:fillRect/>
          </a:stretch>
        </p:blipFill>
        <p:spPr bwMode="auto">
          <a:xfrm>
            <a:off x="6587780" y="1755144"/>
            <a:ext cx="666750" cy="857251"/>
          </a:xfrm>
          <a:prstGeom prst="rect">
            <a:avLst/>
          </a:prstGeom>
          <a:noFill/>
        </p:spPr>
      </p:pic>
      <p:pic>
        <p:nvPicPr>
          <p:cNvPr id="20484" name="Picture 4" descr="http://ubicomplab.cs.washington.edu/mw/uploads/thumb/9/9d/Gabe_head_tn.png/70px-Gabe_head_tn.png"/>
          <p:cNvPicPr>
            <a:picLocks noChangeAspect="1" noChangeArrowheads="1"/>
          </p:cNvPicPr>
          <p:nvPr/>
        </p:nvPicPr>
        <p:blipFill>
          <a:blip r:embed="rId6" cstate="print"/>
          <a:srcRect/>
          <a:stretch>
            <a:fillRect/>
          </a:stretch>
        </p:blipFill>
        <p:spPr bwMode="auto">
          <a:xfrm>
            <a:off x="1366477" y="1752600"/>
            <a:ext cx="666750" cy="857251"/>
          </a:xfrm>
          <a:prstGeom prst="rect">
            <a:avLst/>
          </a:prstGeom>
          <a:noFill/>
        </p:spPr>
      </p:pic>
      <p:pic>
        <p:nvPicPr>
          <p:cNvPr id="20486" name="Picture 6" descr="http://ubicomplab.cs.washington.edu/mw/uploads/thumb/8/8d/Sidhant_headshot.png/70px-Sidhant_headshot.png"/>
          <p:cNvPicPr>
            <a:picLocks noChangeAspect="1" noChangeArrowheads="1"/>
          </p:cNvPicPr>
          <p:nvPr/>
        </p:nvPicPr>
        <p:blipFill>
          <a:blip r:embed="rId7" cstate="print"/>
          <a:srcRect/>
          <a:stretch>
            <a:fillRect/>
          </a:stretch>
        </p:blipFill>
        <p:spPr bwMode="auto">
          <a:xfrm>
            <a:off x="2199554" y="1752600"/>
            <a:ext cx="666750" cy="857251"/>
          </a:xfrm>
          <a:prstGeom prst="rect">
            <a:avLst/>
          </a:prstGeom>
          <a:noFill/>
        </p:spPr>
      </p:pic>
      <p:pic>
        <p:nvPicPr>
          <p:cNvPr id="20488" name="Picture 8" descr="http://ubicomplab.cs.washington.edu/mw/uploads/thumb/5/58/Eric_head_tn.png/70px-Eric_head_tn.png"/>
          <p:cNvPicPr>
            <a:picLocks noChangeAspect="1" noChangeArrowheads="1"/>
          </p:cNvPicPr>
          <p:nvPr/>
        </p:nvPicPr>
        <p:blipFill>
          <a:blip r:embed="rId8" cstate="print"/>
          <a:srcRect/>
          <a:stretch>
            <a:fillRect/>
          </a:stretch>
        </p:blipFill>
        <p:spPr bwMode="auto">
          <a:xfrm>
            <a:off x="3032631" y="1752600"/>
            <a:ext cx="666750" cy="857251"/>
          </a:xfrm>
          <a:prstGeom prst="rect">
            <a:avLst/>
          </a:prstGeom>
          <a:noFill/>
        </p:spPr>
      </p:pic>
      <p:pic>
        <p:nvPicPr>
          <p:cNvPr id="20492" name="Picture 12" descr="http://ubicomplab.cs.washington.edu/mw/uploads/thumb/6/65/Tim_head_tn.png/70px-Tim_head_tn.png"/>
          <p:cNvPicPr>
            <a:picLocks noChangeAspect="1" noChangeArrowheads="1"/>
          </p:cNvPicPr>
          <p:nvPr/>
        </p:nvPicPr>
        <p:blipFill>
          <a:blip r:embed="rId9" cstate="print"/>
          <a:srcRect/>
          <a:stretch>
            <a:fillRect/>
          </a:stretch>
        </p:blipFill>
        <p:spPr bwMode="auto">
          <a:xfrm>
            <a:off x="3865708" y="1752600"/>
            <a:ext cx="666750" cy="857251"/>
          </a:xfrm>
          <a:prstGeom prst="rect">
            <a:avLst/>
          </a:prstGeom>
          <a:noFill/>
        </p:spPr>
      </p:pic>
      <p:pic>
        <p:nvPicPr>
          <p:cNvPr id="20494" name="Picture 14" descr="http://www.cs.washington.edu/homes/jfogarty/images/jfogarty-gasworks.jpg"/>
          <p:cNvPicPr>
            <a:picLocks noChangeAspect="1" noChangeArrowheads="1"/>
          </p:cNvPicPr>
          <p:nvPr/>
        </p:nvPicPr>
        <p:blipFill>
          <a:blip r:embed="rId10" cstate="print"/>
          <a:srcRect l="35870" t="2400" r="28261" b="36000"/>
          <a:stretch>
            <a:fillRect/>
          </a:stretch>
        </p:blipFill>
        <p:spPr bwMode="auto">
          <a:xfrm>
            <a:off x="7431575" y="1755144"/>
            <a:ext cx="667512" cy="859757"/>
          </a:xfrm>
          <a:prstGeom prst="rect">
            <a:avLst/>
          </a:prstGeom>
          <a:noFill/>
        </p:spPr>
      </p:pic>
      <p:pic>
        <p:nvPicPr>
          <p:cNvPr id="20496" name="Picture 16" descr="[picture of Professor Landay]"/>
          <p:cNvPicPr>
            <a:picLocks noChangeAspect="1" noChangeArrowheads="1"/>
          </p:cNvPicPr>
          <p:nvPr/>
        </p:nvPicPr>
        <p:blipFill>
          <a:blip r:embed="rId11" cstate="print"/>
          <a:srcRect l="15000" r="11625"/>
          <a:stretch>
            <a:fillRect/>
          </a:stretch>
        </p:blipFill>
        <p:spPr bwMode="auto">
          <a:xfrm>
            <a:off x="8276131" y="1755144"/>
            <a:ext cx="669944" cy="859536"/>
          </a:xfrm>
          <a:prstGeom prst="rect">
            <a:avLst/>
          </a:prstGeom>
          <a:noFill/>
        </p:spPr>
      </p:pic>
      <p:pic>
        <p:nvPicPr>
          <p:cNvPr id="20498" name="Picture 18" descr="http://www.cs.washington.edu/homes/everitt/images/me2.jpg"/>
          <p:cNvPicPr>
            <a:picLocks noChangeAspect="1" noChangeArrowheads="1"/>
          </p:cNvPicPr>
          <p:nvPr/>
        </p:nvPicPr>
        <p:blipFill>
          <a:blip r:embed="rId12" cstate="print"/>
          <a:srcRect l="21943" t="15920" r="31817" b="32338"/>
          <a:stretch>
            <a:fillRect/>
          </a:stretch>
        </p:blipFill>
        <p:spPr bwMode="auto">
          <a:xfrm>
            <a:off x="4698785" y="1752600"/>
            <a:ext cx="668790" cy="859536"/>
          </a:xfrm>
          <a:prstGeom prst="rect">
            <a:avLst/>
          </a:prstGeom>
          <a:noFill/>
        </p:spPr>
      </p:pic>
      <p:pic>
        <p:nvPicPr>
          <p:cNvPr id="20500" name="Picture 20" descr="Marilyn Ostergren"/>
          <p:cNvPicPr>
            <a:picLocks noChangeAspect="1" noChangeArrowheads="1"/>
          </p:cNvPicPr>
          <p:nvPr/>
        </p:nvPicPr>
        <p:blipFill>
          <a:blip r:embed="rId13" cstate="print"/>
          <a:srcRect t="11945" b="23226"/>
          <a:stretch>
            <a:fillRect/>
          </a:stretch>
        </p:blipFill>
        <p:spPr bwMode="auto">
          <a:xfrm>
            <a:off x="5562600" y="1752600"/>
            <a:ext cx="667512" cy="869520"/>
          </a:xfrm>
          <a:prstGeom prst="rect">
            <a:avLst/>
          </a:prstGeom>
          <a:noFill/>
        </p:spPr>
      </p:pic>
      <p:sp>
        <p:nvSpPr>
          <p:cNvPr id="40" name="TextBox 39"/>
          <p:cNvSpPr txBox="1"/>
          <p:nvPr/>
        </p:nvSpPr>
        <p:spPr>
          <a:xfrm rot="16200000">
            <a:off x="5305455" y="1323945"/>
            <a:ext cx="2133600" cy="400110"/>
          </a:xfrm>
          <a:prstGeom prst="rect">
            <a:avLst/>
          </a:prstGeom>
          <a:noFill/>
        </p:spPr>
        <p:txBody>
          <a:bodyPr wrap="square" rtlCol="0">
            <a:spAutoFit/>
          </a:bodyPr>
          <a:lstStyle/>
          <a:p>
            <a:r>
              <a:rPr lang="en-US" sz="2000" dirty="0" smtClean="0">
                <a:solidFill>
                  <a:prstClr val="white"/>
                </a:solidFill>
              </a:rPr>
              <a:t>faculty</a:t>
            </a:r>
            <a:endParaRPr lang="en-US" sz="2000" dirty="0">
              <a:solidFill>
                <a:prstClr val="white"/>
              </a:solidFill>
            </a:endParaRPr>
          </a:p>
        </p:txBody>
      </p:sp>
      <p:sp>
        <p:nvSpPr>
          <p:cNvPr id="41" name="TextBox 40"/>
          <p:cNvSpPr txBox="1"/>
          <p:nvPr/>
        </p:nvSpPr>
        <p:spPr>
          <a:xfrm rot="16200000">
            <a:off x="-714345" y="1496991"/>
            <a:ext cx="2133600" cy="400110"/>
          </a:xfrm>
          <a:prstGeom prst="rect">
            <a:avLst/>
          </a:prstGeom>
          <a:noFill/>
        </p:spPr>
        <p:txBody>
          <a:bodyPr wrap="square" rtlCol="0">
            <a:spAutoFit/>
          </a:bodyPr>
          <a:lstStyle/>
          <a:p>
            <a:r>
              <a:rPr lang="en-US" sz="2000" dirty="0" smtClean="0">
                <a:solidFill>
                  <a:prstClr val="white"/>
                </a:solidFill>
              </a:rPr>
              <a:t>students</a:t>
            </a:r>
            <a:endParaRPr lang="en-US" sz="2000" dirty="0">
              <a:solidFill>
                <a:prstClr val="white"/>
              </a:solidFill>
            </a:endParaRPr>
          </a:p>
        </p:txBody>
      </p:sp>
      <p:pic>
        <p:nvPicPr>
          <p:cNvPr id="20502" name="Picture 22" descr="http://ubicomplab.cs.washington.edu/mw/uploads/thumb/b/ba/Froehlich_head_tn.png/70px-Froehlich_head_tn.png"/>
          <p:cNvPicPr>
            <a:picLocks noChangeAspect="1" noChangeArrowheads="1"/>
          </p:cNvPicPr>
          <p:nvPr/>
        </p:nvPicPr>
        <p:blipFill>
          <a:blip r:embed="rId14" cstate="print"/>
          <a:srcRect/>
          <a:stretch>
            <a:fillRect/>
          </a:stretch>
        </p:blipFill>
        <p:spPr bwMode="auto">
          <a:xfrm>
            <a:off x="533400" y="1752600"/>
            <a:ext cx="666750" cy="857251"/>
          </a:xfrm>
          <a:prstGeom prst="rect">
            <a:avLst/>
          </a:prstGeom>
          <a:noFill/>
        </p:spPr>
      </p:pic>
      <p:sp>
        <p:nvSpPr>
          <p:cNvPr id="46" name="TextBox 45"/>
          <p:cNvSpPr txBox="1"/>
          <p:nvPr/>
        </p:nvSpPr>
        <p:spPr>
          <a:xfrm>
            <a:off x="351972" y="2590800"/>
            <a:ext cx="6201228" cy="253916"/>
          </a:xfrm>
          <a:prstGeom prst="rect">
            <a:avLst/>
          </a:prstGeom>
          <a:noFill/>
        </p:spPr>
        <p:txBody>
          <a:bodyPr wrap="square" rtlCol="0">
            <a:spAutoFit/>
          </a:bodyPr>
          <a:lstStyle/>
          <a:p>
            <a:r>
              <a:rPr lang="en-US" sz="1050" dirty="0" smtClean="0">
                <a:solidFill>
                  <a:prstClr val="white"/>
                </a:solidFill>
              </a:rPr>
              <a:t>  Jon Froehlich      Gabe Cohn     Sidhant Gupta      Eric Larson      Tim Campbell    Kate </a:t>
            </a:r>
            <a:r>
              <a:rPr lang="en-US" sz="1050" dirty="0" err="1" smtClean="0">
                <a:solidFill>
                  <a:prstClr val="white"/>
                </a:solidFill>
              </a:rPr>
              <a:t>Everitt</a:t>
            </a:r>
            <a:r>
              <a:rPr lang="en-US" sz="1050" dirty="0" smtClean="0">
                <a:solidFill>
                  <a:prstClr val="white"/>
                </a:solidFill>
              </a:rPr>
              <a:t>  Marilyn </a:t>
            </a:r>
            <a:r>
              <a:rPr lang="en-US" sz="1050" dirty="0" err="1" smtClean="0">
                <a:solidFill>
                  <a:prstClr val="white"/>
                </a:solidFill>
              </a:rPr>
              <a:t>Ostergren</a:t>
            </a:r>
            <a:endParaRPr lang="en-US" sz="1050" dirty="0">
              <a:solidFill>
                <a:prstClr val="white"/>
              </a:solidFill>
            </a:endParaRPr>
          </a:p>
        </p:txBody>
      </p:sp>
      <p:sp>
        <p:nvSpPr>
          <p:cNvPr id="47" name="TextBox 46"/>
          <p:cNvSpPr txBox="1"/>
          <p:nvPr/>
        </p:nvSpPr>
        <p:spPr>
          <a:xfrm>
            <a:off x="6447972" y="2590800"/>
            <a:ext cx="2696028" cy="253916"/>
          </a:xfrm>
          <a:prstGeom prst="rect">
            <a:avLst/>
          </a:prstGeom>
          <a:noFill/>
        </p:spPr>
        <p:txBody>
          <a:bodyPr wrap="square" rtlCol="0">
            <a:spAutoFit/>
          </a:bodyPr>
          <a:lstStyle/>
          <a:p>
            <a:r>
              <a:rPr lang="en-US" sz="1050" dirty="0" smtClean="0">
                <a:solidFill>
                  <a:prstClr val="white"/>
                </a:solidFill>
              </a:rPr>
              <a:t>Shwetak Patel   James Fogarty   James </a:t>
            </a:r>
            <a:r>
              <a:rPr lang="en-US" sz="1050" dirty="0" err="1" smtClean="0">
                <a:solidFill>
                  <a:prstClr val="white"/>
                </a:solidFill>
              </a:rPr>
              <a:t>Landay</a:t>
            </a:r>
            <a:endParaRPr lang="en-US" sz="1050" dirty="0">
              <a:solidFill>
                <a:prstClr val="white"/>
              </a:solidFill>
            </a:endParaRPr>
          </a:p>
        </p:txBody>
      </p:sp>
      <p:cxnSp>
        <p:nvCxnSpPr>
          <p:cNvPr id="49" name="Straight Connector 48"/>
          <p:cNvCxnSpPr/>
          <p:nvPr/>
        </p:nvCxnSpPr>
        <p:spPr>
          <a:xfrm rot="5400000">
            <a:off x="3155375" y="800100"/>
            <a:ext cx="12954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831775" y="514290"/>
            <a:ext cx="5791200" cy="400110"/>
          </a:xfrm>
          <a:prstGeom prst="rect">
            <a:avLst/>
          </a:prstGeom>
          <a:noFill/>
        </p:spPr>
        <p:txBody>
          <a:bodyPr wrap="square" rtlCol="0">
            <a:spAutoFit/>
          </a:bodyPr>
          <a:lstStyle/>
          <a:p>
            <a:r>
              <a:rPr lang="en-US" sz="2000" dirty="0" smtClean="0">
                <a:solidFill>
                  <a:prstClr val="white"/>
                </a:solidFill>
                <a:latin typeface="Arial Black" pitchFamily="34" charset="0"/>
              </a:rPr>
              <a:t>http</a:t>
            </a:r>
            <a:r>
              <a:rPr lang="en-US" sz="2000" b="1" dirty="0" smtClean="0">
                <a:solidFill>
                  <a:prstClr val="white"/>
                </a:solidFill>
                <a:latin typeface="Arial Black" pitchFamily="34" charset="0"/>
              </a:rPr>
              <a:t>://</a:t>
            </a:r>
            <a:r>
              <a:rPr lang="en-US" sz="2000" dirty="0" smtClean="0">
                <a:solidFill>
                  <a:srgbClr val="F79646"/>
                </a:solidFill>
                <a:latin typeface="Arial Black" pitchFamily="34" charset="0"/>
              </a:rPr>
              <a:t>ubi</a:t>
            </a:r>
            <a:r>
              <a:rPr lang="en-US" sz="2000" dirty="0" smtClean="0">
                <a:solidFill>
                  <a:prstClr val="white"/>
                </a:solidFill>
                <a:latin typeface="Arial Black" pitchFamily="34" charset="0"/>
              </a:rPr>
              <a:t>complab.cs.washington.edu</a:t>
            </a:r>
            <a:endParaRPr lang="en-US" sz="2000" dirty="0">
              <a:solidFill>
                <a:prstClr val="white"/>
              </a:solidFill>
              <a:latin typeface="Arial Black" pitchFamily="34" charset="0"/>
            </a:endParaRPr>
          </a:p>
        </p:txBody>
      </p:sp>
      <p:sp>
        <p:nvSpPr>
          <p:cNvPr id="51" name="TextBox 50"/>
          <p:cNvSpPr txBox="1"/>
          <p:nvPr/>
        </p:nvSpPr>
        <p:spPr>
          <a:xfrm>
            <a:off x="3831775" y="819090"/>
            <a:ext cx="5791200" cy="400110"/>
          </a:xfrm>
          <a:prstGeom prst="rect">
            <a:avLst/>
          </a:prstGeom>
          <a:noFill/>
        </p:spPr>
        <p:txBody>
          <a:bodyPr wrap="square" rtlCol="0">
            <a:spAutoFit/>
          </a:bodyPr>
          <a:lstStyle/>
          <a:p>
            <a:r>
              <a:rPr lang="en-US" sz="2000" dirty="0" smtClean="0">
                <a:solidFill>
                  <a:prstClr val="white">
                    <a:lumMod val="95000"/>
                  </a:prstClr>
                </a:solidFill>
                <a:latin typeface="Arial Black" pitchFamily="34" charset="0"/>
              </a:rPr>
              <a:t>http</a:t>
            </a:r>
            <a:r>
              <a:rPr lang="en-US" sz="2000" b="1" dirty="0" smtClean="0">
                <a:solidFill>
                  <a:prstClr val="white">
                    <a:lumMod val="95000"/>
                  </a:prstClr>
                </a:solidFill>
                <a:latin typeface="Arial Black" pitchFamily="34" charset="0"/>
              </a:rPr>
              <a:t>://</a:t>
            </a:r>
            <a:r>
              <a:rPr lang="en-US" sz="2000" dirty="0" smtClean="0">
                <a:solidFill>
                  <a:prstClr val="white">
                    <a:lumMod val="95000"/>
                  </a:prstClr>
                </a:solidFill>
                <a:latin typeface="Arial Black" pitchFamily="34" charset="0"/>
              </a:rPr>
              <a:t>dub.washington.edu/</a:t>
            </a:r>
            <a:endParaRPr lang="en-US" sz="2000" dirty="0">
              <a:solidFill>
                <a:prstClr val="white">
                  <a:lumMod val="95000"/>
                </a:prstClr>
              </a:solidFill>
              <a:latin typeface="Arial Black" pitchFamily="34"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10724"/>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a:xfrm>
            <a:off x="0" y="0"/>
            <a:ext cx="9144000" cy="28956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152400" y="152400"/>
            <a:ext cx="8610600" cy="1938992"/>
          </a:xfrm>
          <a:prstGeom prst="rect">
            <a:avLst/>
          </a:prstGeom>
          <a:noFill/>
        </p:spPr>
        <p:txBody>
          <a:bodyPr wrap="square" rtlCol="0">
            <a:spAutoFit/>
          </a:bodyPr>
          <a:lstStyle/>
          <a:p>
            <a:pPr algn="ctr"/>
            <a:r>
              <a:rPr lang="en-US" sz="4000" dirty="0" err="1" smtClean="0">
                <a:solidFill>
                  <a:srgbClr val="F79646"/>
                </a:solidFill>
                <a:latin typeface="Arial Black" pitchFamily="34" charset="0"/>
              </a:rPr>
              <a:t>Gas</a:t>
            </a:r>
            <a:r>
              <a:rPr lang="en-US" sz="4000" dirty="0" err="1" smtClean="0">
                <a:solidFill>
                  <a:prstClr val="white">
                    <a:lumMod val="95000"/>
                  </a:prstClr>
                </a:solidFill>
                <a:latin typeface="Arial Black" pitchFamily="34" charset="0"/>
              </a:rPr>
              <a:t>Sense</a:t>
            </a:r>
            <a:r>
              <a:rPr lang="en-US" sz="4000" dirty="0" smtClean="0">
                <a:solidFill>
                  <a:prstClr val="white">
                    <a:lumMod val="95000"/>
                  </a:prstClr>
                </a:solidFill>
                <a:latin typeface="Arial Black" pitchFamily="34" charset="0"/>
              </a:rPr>
              <a:t>: Appliance-Level, Single-Point Sensing of Gas Activity in the Home</a:t>
            </a:r>
            <a:endParaRPr lang="en-US" sz="4000" b="1" dirty="0" smtClean="0">
              <a:solidFill>
                <a:prstClr val="white">
                  <a:lumMod val="95000"/>
                </a:prstClr>
              </a:solidFill>
              <a:latin typeface="Arial Black" pitchFamily="34" charset="0"/>
            </a:endParaRPr>
          </a:p>
        </p:txBody>
      </p:sp>
      <p:sp>
        <p:nvSpPr>
          <p:cNvPr id="10" name="TextBox 9"/>
          <p:cNvSpPr txBox="1"/>
          <p:nvPr/>
        </p:nvSpPr>
        <p:spPr>
          <a:xfrm>
            <a:off x="0" y="2108537"/>
            <a:ext cx="8915400" cy="1015663"/>
          </a:xfrm>
          <a:prstGeom prst="rect">
            <a:avLst/>
          </a:prstGeom>
          <a:noFill/>
        </p:spPr>
        <p:txBody>
          <a:bodyPr wrap="square" rtlCol="0">
            <a:spAutoFit/>
          </a:bodyPr>
          <a:lstStyle/>
          <a:p>
            <a:pPr algn="ctr"/>
            <a:r>
              <a:rPr lang="de-DE" sz="2000" dirty="0" smtClean="0">
                <a:solidFill>
                  <a:prstClr val="white"/>
                </a:solidFill>
              </a:rPr>
              <a:t>Gabe Cohn</a:t>
            </a:r>
            <a:r>
              <a:rPr lang="de-DE" sz="2000" baseline="30000" dirty="0" smtClean="0">
                <a:solidFill>
                  <a:prstClr val="white"/>
                </a:solidFill>
              </a:rPr>
              <a:t>1</a:t>
            </a:r>
            <a:r>
              <a:rPr lang="de-DE" sz="2000" dirty="0" smtClean="0">
                <a:solidFill>
                  <a:prstClr val="white"/>
                </a:solidFill>
              </a:rPr>
              <a:t>, Sidhant Gupta</a:t>
            </a:r>
            <a:r>
              <a:rPr lang="de-DE" sz="2000" baseline="30000" dirty="0" smtClean="0">
                <a:solidFill>
                  <a:prstClr val="white"/>
                </a:solidFill>
              </a:rPr>
              <a:t>2</a:t>
            </a:r>
            <a:r>
              <a:rPr lang="de-DE" sz="2000" dirty="0" smtClean="0">
                <a:solidFill>
                  <a:prstClr val="white"/>
                </a:solidFill>
              </a:rPr>
              <a:t>, Jon Froehlich</a:t>
            </a:r>
            <a:r>
              <a:rPr lang="de-DE" sz="2000" baseline="30000" dirty="0" smtClean="0">
                <a:solidFill>
                  <a:prstClr val="white"/>
                </a:solidFill>
              </a:rPr>
              <a:t>2</a:t>
            </a:r>
            <a:r>
              <a:rPr lang="de-DE" sz="2000" dirty="0" smtClean="0">
                <a:solidFill>
                  <a:prstClr val="white"/>
                </a:solidFill>
              </a:rPr>
              <a:t>, Eric Larson</a:t>
            </a:r>
            <a:r>
              <a:rPr lang="de-DE" sz="2000" baseline="30000" dirty="0" smtClean="0">
                <a:solidFill>
                  <a:prstClr val="white"/>
                </a:solidFill>
              </a:rPr>
              <a:t>1</a:t>
            </a:r>
            <a:r>
              <a:rPr lang="de-DE" sz="2000" dirty="0" smtClean="0">
                <a:solidFill>
                  <a:prstClr val="white"/>
                </a:solidFill>
              </a:rPr>
              <a:t>, Shwetak Patel</a:t>
            </a:r>
            <a:r>
              <a:rPr lang="de-DE" sz="2000" baseline="30000" dirty="0" smtClean="0">
                <a:solidFill>
                  <a:prstClr val="white"/>
                </a:solidFill>
              </a:rPr>
              <a:t>1,2 </a:t>
            </a:r>
            <a:r>
              <a:rPr lang="en-US" sz="2000" baseline="30000" dirty="0" smtClean="0">
                <a:solidFill>
                  <a:prstClr val="white"/>
                </a:solidFill>
              </a:rPr>
              <a:t/>
            </a:r>
            <a:br>
              <a:rPr lang="en-US" sz="2000" baseline="30000" dirty="0" smtClean="0">
                <a:solidFill>
                  <a:prstClr val="white"/>
                </a:solidFill>
              </a:rPr>
            </a:br>
            <a:r>
              <a:rPr lang="en-US" sz="2000" baseline="30000" dirty="0" smtClean="0">
                <a:solidFill>
                  <a:prstClr val="white"/>
                </a:solidFill>
              </a:rPr>
              <a:t>1</a:t>
            </a:r>
            <a:r>
              <a:rPr lang="en-US" sz="2000" dirty="0" smtClean="0">
                <a:solidFill>
                  <a:prstClr val="white"/>
                </a:solidFill>
              </a:rPr>
              <a:t>Electrical Engineering, </a:t>
            </a:r>
            <a:r>
              <a:rPr lang="en-US" sz="2000" baseline="30000" dirty="0" smtClean="0">
                <a:solidFill>
                  <a:prstClr val="white"/>
                </a:solidFill>
              </a:rPr>
              <a:t>2</a:t>
            </a:r>
            <a:r>
              <a:rPr lang="en-US" sz="2000" dirty="0" smtClean="0">
                <a:solidFill>
                  <a:prstClr val="white"/>
                </a:solidFill>
              </a:rPr>
              <a:t>Computer Science and Engineering</a:t>
            </a:r>
          </a:p>
          <a:p>
            <a:endParaRPr lang="en-US" sz="2000" dirty="0" smtClean="0">
              <a:solidFill>
                <a:prstClr val="white"/>
              </a:solidFill>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06104"/>
            <a:ext cx="8839200" cy="636896"/>
          </a:xfrm>
        </p:spPr>
        <p:txBody>
          <a:bodyPr/>
          <a:lstStyle/>
          <a:p>
            <a:r>
              <a:rPr lang="en-US" dirty="0" err="1" smtClean="0">
                <a:solidFill>
                  <a:schemeClr val="accent6"/>
                </a:solidFill>
              </a:rPr>
              <a:t>gas</a:t>
            </a:r>
            <a:r>
              <a:rPr lang="en-US" dirty="0" err="1" smtClean="0"/>
              <a:t>sense</a:t>
            </a:r>
            <a:r>
              <a:rPr lang="en-US" dirty="0" smtClean="0"/>
              <a:t> installs on outside of gas regulator</a:t>
            </a:r>
            <a:endParaRPr lang="en-US" dirty="0">
              <a:latin typeface="Arial" pitchFamily="34" charset="0"/>
              <a:cs typeface="Arial" pitchFamily="34" charset="0"/>
            </a:endParaRPr>
          </a:p>
        </p:txBody>
      </p:sp>
      <p:pic>
        <p:nvPicPr>
          <p:cNvPr id="9219" name="Picture 3" descr="C:\research\talks\BECC2009-HomeSensing\ExampleOfTransientAndContinuousNoise_ElectricKettle.png"/>
          <p:cNvPicPr>
            <a:picLocks noChangeAspect="1" noChangeArrowheads="1"/>
          </p:cNvPicPr>
          <p:nvPr/>
        </p:nvPicPr>
        <p:blipFill>
          <a:blip r:embed="rId3" cstate="print"/>
          <a:srcRect/>
          <a:stretch>
            <a:fillRect/>
          </a:stretch>
        </p:blipFill>
        <p:spPr bwMode="auto">
          <a:xfrm>
            <a:off x="10210800" y="1295400"/>
            <a:ext cx="7199312" cy="4965700"/>
          </a:xfrm>
          <a:prstGeom prst="rect">
            <a:avLst/>
          </a:prstGeom>
          <a:noFill/>
        </p:spPr>
      </p:pic>
      <p:pic>
        <p:nvPicPr>
          <p:cNvPr id="6" name="Picture 3"/>
          <p:cNvPicPr>
            <a:picLocks noChangeAspect="1" noChangeArrowheads="1"/>
          </p:cNvPicPr>
          <p:nvPr/>
        </p:nvPicPr>
        <p:blipFill>
          <a:blip r:embed="rId4" cstate="print"/>
          <a:srcRect l="30161" t="12596" r="14291" b="21017"/>
          <a:stretch>
            <a:fillRect/>
          </a:stretch>
        </p:blipFill>
        <p:spPr bwMode="auto">
          <a:xfrm>
            <a:off x="-3352800" y="4648200"/>
            <a:ext cx="2590800" cy="3352800"/>
          </a:xfrm>
          <a:prstGeom prst="rect">
            <a:avLst/>
          </a:prstGeom>
          <a:noFill/>
          <a:ln w="12700">
            <a:solidFill>
              <a:srgbClr val="E6E6E6"/>
            </a:solidFill>
            <a:prstDash val="solid"/>
            <a:miter lim="800000"/>
            <a:headEnd/>
            <a:tailEnd/>
          </a:ln>
        </p:spPr>
      </p:pic>
      <p:pic>
        <p:nvPicPr>
          <p:cNvPr id="8" name="Picture 5" descr="transfer3 copy"/>
          <p:cNvPicPr>
            <a:picLocks noChangeAspect="1" noChangeArrowheads="1"/>
          </p:cNvPicPr>
          <p:nvPr/>
        </p:nvPicPr>
        <p:blipFill>
          <a:blip r:embed="rId5" cstate="print"/>
          <a:srcRect/>
          <a:stretch>
            <a:fillRect/>
          </a:stretch>
        </p:blipFill>
        <p:spPr bwMode="auto">
          <a:xfrm>
            <a:off x="9144000" y="-2362200"/>
            <a:ext cx="3621088" cy="2798762"/>
          </a:xfrm>
          <a:prstGeom prst="rect">
            <a:avLst/>
          </a:prstGeom>
          <a:noFill/>
        </p:spPr>
      </p:pic>
      <p:pic>
        <p:nvPicPr>
          <p:cNvPr id="10243" name="Picture 3"/>
          <p:cNvPicPr>
            <a:picLocks noChangeAspect="1" noChangeArrowheads="1"/>
          </p:cNvPicPr>
          <p:nvPr/>
        </p:nvPicPr>
        <p:blipFill>
          <a:blip r:embed="rId6" cstate="print"/>
          <a:srcRect/>
          <a:stretch>
            <a:fillRect/>
          </a:stretch>
        </p:blipFill>
        <p:spPr bwMode="auto">
          <a:xfrm>
            <a:off x="-3743325" y="6172200"/>
            <a:ext cx="3743325" cy="1038225"/>
          </a:xfrm>
          <a:prstGeom prst="rect">
            <a:avLst/>
          </a:prstGeom>
          <a:noFill/>
          <a:ln w="9525">
            <a:noFill/>
            <a:miter lim="800000"/>
            <a:headEnd/>
            <a:tailEnd/>
          </a:ln>
        </p:spPr>
      </p:pic>
      <p:pic>
        <p:nvPicPr>
          <p:cNvPr id="10244" name="Picture 4" descr="C:\research\talks\BECC2009-HomeSensing\light_bulb.png"/>
          <p:cNvPicPr>
            <a:picLocks noChangeAspect="1" noChangeArrowheads="1"/>
          </p:cNvPicPr>
          <p:nvPr/>
        </p:nvPicPr>
        <p:blipFill>
          <a:blip r:embed="rId7" cstate="print"/>
          <a:srcRect/>
          <a:stretch>
            <a:fillRect/>
          </a:stretch>
        </p:blipFill>
        <p:spPr bwMode="auto">
          <a:xfrm>
            <a:off x="-2895600" y="685800"/>
            <a:ext cx="2122714" cy="2971800"/>
          </a:xfrm>
          <a:prstGeom prst="rect">
            <a:avLst/>
          </a:prstGeom>
          <a:noFill/>
        </p:spPr>
      </p:pic>
      <p:pic>
        <p:nvPicPr>
          <p:cNvPr id="20" name="Picture 19"/>
          <p:cNvPicPr/>
          <p:nvPr/>
        </p:nvPicPr>
        <p:blipFill>
          <a:blip r:embed="rId8" cstate="print"/>
          <a:srcRect/>
          <a:stretch>
            <a:fillRect/>
          </a:stretch>
        </p:blipFill>
        <p:spPr bwMode="auto">
          <a:xfrm>
            <a:off x="228599" y="1752600"/>
            <a:ext cx="8465831"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mefashionandfun.files.wordpress.com/2008/11/brad-pitt2.jpg"/>
          <p:cNvPicPr>
            <a:picLocks noChangeAspect="1" noChangeArrowheads="1"/>
          </p:cNvPicPr>
          <p:nvPr/>
        </p:nvPicPr>
        <p:blipFill>
          <a:blip r:embed="rId2" cstate="print"/>
          <a:srcRect/>
          <a:stretch>
            <a:fillRect/>
          </a:stretch>
        </p:blipFill>
        <p:spPr bwMode="auto">
          <a:xfrm>
            <a:off x="609600" y="0"/>
            <a:ext cx="7762875" cy="9525000"/>
          </a:xfrm>
          <a:prstGeom prst="rect">
            <a:avLst/>
          </a:prstGeo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l="4070" r="6595"/>
          <a:stretch>
            <a:fillRect/>
          </a:stretch>
        </p:blipFill>
        <p:spPr bwMode="auto">
          <a:xfrm>
            <a:off x="1600200" y="1066800"/>
            <a:ext cx="5884478" cy="5105400"/>
          </a:xfrm>
          <a:prstGeom prst="rect">
            <a:avLst/>
          </a:prstGeom>
          <a:noFill/>
          <a:ln w="9525">
            <a:noFill/>
            <a:miter lim="800000"/>
            <a:headEnd/>
            <a:tailEnd/>
          </a:ln>
        </p:spPr>
      </p:pic>
      <p:sp>
        <p:nvSpPr>
          <p:cNvPr id="5" name="Rectangular Callout 4"/>
          <p:cNvSpPr/>
          <p:nvPr/>
        </p:nvSpPr>
        <p:spPr>
          <a:xfrm>
            <a:off x="457200" y="1066800"/>
            <a:ext cx="2133600" cy="3352800"/>
          </a:xfrm>
          <a:prstGeom prst="wedgeRectCallout">
            <a:avLst>
              <a:gd name="adj1" fmla="val 163773"/>
              <a:gd name="adj2" fmla="val -10885"/>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smtClean="0">
                <a:solidFill>
                  <a:prstClr val="white"/>
                </a:solidFill>
              </a:rPr>
              <a:t>the intensity of this audio signal and its rate of change indicate fixture</a:t>
            </a:r>
          </a:p>
          <a:p>
            <a:pPr algn="ctr"/>
            <a:r>
              <a:rPr lang="en-US" sz="2400" dirty="0" smtClean="0">
                <a:solidFill>
                  <a:prstClr val="white"/>
                </a:solidFill>
              </a:rPr>
              <a:t>and directly</a:t>
            </a:r>
          </a:p>
          <a:p>
            <a:pPr algn="ctr"/>
            <a:r>
              <a:rPr lang="en-US" sz="2400" dirty="0" smtClean="0">
                <a:solidFill>
                  <a:prstClr val="white"/>
                </a:solidFill>
              </a:rPr>
              <a:t>correlates to flow </a:t>
            </a:r>
            <a:endParaRPr lang="en-US" sz="2400" dirty="0">
              <a:solidFill>
                <a:prstClr val="white"/>
              </a:solidFill>
            </a:endParaRPr>
          </a:p>
        </p:txBody>
      </p:sp>
      <p:sp>
        <p:nvSpPr>
          <p:cNvPr id="6" name="Title 1"/>
          <p:cNvSpPr>
            <a:spLocks noGrp="1"/>
          </p:cNvSpPr>
          <p:nvPr>
            <p:ph type="title"/>
          </p:nvPr>
        </p:nvSpPr>
        <p:spPr>
          <a:xfrm>
            <a:off x="152400" y="201304"/>
            <a:ext cx="8839200" cy="636896"/>
          </a:xfrm>
        </p:spPr>
        <p:txBody>
          <a:bodyPr/>
          <a:lstStyle/>
          <a:p>
            <a:r>
              <a:rPr lang="en-US" dirty="0" smtClean="0"/>
              <a:t>the </a:t>
            </a:r>
            <a:r>
              <a:rPr lang="en-US" dirty="0" err="1" smtClean="0">
                <a:solidFill>
                  <a:schemeClr val="accent6"/>
                </a:solidFill>
              </a:rPr>
              <a:t>gas</a:t>
            </a:r>
            <a:r>
              <a:rPr lang="en-US" dirty="0" err="1" smtClean="0"/>
              <a:t>sense</a:t>
            </a:r>
            <a:r>
              <a:rPr lang="en-US" dirty="0" smtClean="0"/>
              <a:t> signal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data</a:t>
            </a:r>
            <a:endParaRPr lang="en-US" dirty="0"/>
          </a:p>
        </p:txBody>
      </p:sp>
      <p:pic>
        <p:nvPicPr>
          <p:cNvPr id="4" name="Picture 3"/>
          <p:cNvPicPr/>
          <p:nvPr/>
        </p:nvPicPr>
        <p:blipFill>
          <a:blip r:embed="rId2" cstate="print"/>
          <a:srcRect l="50186" r="519"/>
          <a:stretch>
            <a:fillRect/>
          </a:stretch>
        </p:blipFill>
        <p:spPr bwMode="auto">
          <a:xfrm>
            <a:off x="1143000" y="1143000"/>
            <a:ext cx="6324600" cy="5136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search\talks\AnnaKarlinGuestLecture2010-MirrorsTellYouOneThing\z_finish_mirror.jpg"/>
          <p:cNvPicPr>
            <a:picLocks noChangeAspect="1" noChangeArrowheads="1"/>
          </p:cNvPicPr>
          <p:nvPr/>
        </p:nvPicPr>
        <p:blipFill>
          <a:blip r:embed="rId3" cstate="print">
            <a:grayscl/>
            <a:lum contrast="75000"/>
          </a:blip>
          <a:stretch>
            <a:fillRect/>
          </a:stretch>
        </p:blipFill>
        <p:spPr bwMode="auto">
          <a:xfrm>
            <a:off x="-1547410" y="0"/>
            <a:ext cx="11224810" cy="7467600"/>
          </a:xfrm>
          <a:prstGeom prst="rect">
            <a:avLst/>
          </a:prstGeom>
          <a:noFill/>
          <a:ln>
            <a:noFill/>
          </a:ln>
        </p:spPr>
      </p:pic>
      <p:sp>
        <p:nvSpPr>
          <p:cNvPr id="5" name="Right Arrow 4"/>
          <p:cNvSpPr/>
          <p:nvPr/>
        </p:nvSpPr>
        <p:spPr>
          <a:xfrm>
            <a:off x="0" y="527126"/>
            <a:ext cx="5715000" cy="1225474"/>
          </a:xfrm>
          <a:prstGeom prst="rightArrow">
            <a:avLst>
              <a:gd name="adj1" fmla="val 100000"/>
              <a:gd name="adj2" fmla="val 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8"/>
          <p:cNvSpPr txBox="1">
            <a:spLocks/>
          </p:cNvSpPr>
          <p:nvPr/>
        </p:nvSpPr>
        <p:spPr>
          <a:xfrm>
            <a:off x="152400" y="518755"/>
            <a:ext cx="6629400" cy="1200329"/>
          </a:xfrm>
          <a:prstGeom prst="rect">
            <a:avLst/>
          </a:prstGeom>
        </p:spPr>
        <p:txBody>
          <a:bodyPr vert="horz" lIns="91440" tIns="45720" rIns="91440" bIns="45720" rtlCol="0" anchor="ctr">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mirrors</a:t>
            </a:r>
            <a:r>
              <a:rPr kumimoji="0" lang="en-US" sz="3600"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 tell you one thing</a:t>
            </a:r>
          </a:p>
          <a:p>
            <a:pPr>
              <a:spcBef>
                <a:spcPct val="0"/>
              </a:spcBef>
              <a:defRPr/>
            </a:pPr>
            <a:r>
              <a:rPr lang="en-US" sz="3600" b="1" dirty="0" smtClean="0">
                <a:solidFill>
                  <a:schemeClr val="bg1">
                    <a:lumMod val="75000"/>
                  </a:schemeClr>
                </a:solidFill>
                <a:latin typeface="Segoe UI" pitchFamily="34" charset="0"/>
                <a:ea typeface="Segoe UI" pitchFamily="34" charset="0"/>
                <a:cs typeface="Segoe UI" pitchFamily="34" charset="0"/>
              </a:rPr>
              <a:t>data</a:t>
            </a:r>
            <a:r>
              <a:rPr lang="en-US" sz="3600" dirty="0" smtClean="0">
                <a:solidFill>
                  <a:schemeClr val="bg1">
                    <a:lumMod val="75000"/>
                  </a:schemeClr>
                </a:solidFill>
                <a:latin typeface="Segoe UI" pitchFamily="34" charset="0"/>
                <a:ea typeface="Segoe UI" pitchFamily="34" charset="0"/>
                <a:cs typeface="Segoe UI" pitchFamily="34" charset="0"/>
              </a:rPr>
              <a:t> can tell you another</a:t>
            </a:r>
          </a:p>
        </p:txBody>
      </p:sp>
      <p:sp>
        <p:nvSpPr>
          <p:cNvPr id="7" name="Rectangle 6"/>
          <p:cNvSpPr/>
          <p:nvPr/>
        </p:nvSpPr>
        <p:spPr>
          <a:xfrm>
            <a:off x="12954000" y="2438400"/>
            <a:ext cx="5091458" cy="707886"/>
          </a:xfrm>
          <a:prstGeom prst="rect">
            <a:avLst/>
          </a:prstGeom>
        </p:spPr>
        <p:txBody>
          <a:bodyPr wrap="none">
            <a:spAutoFit/>
          </a:bodyPr>
          <a:lstStyle/>
          <a:p>
            <a:r>
              <a:rPr lang="en-US" sz="4000" dirty="0" smtClean="0">
                <a:solidFill>
                  <a:prstClr val="white">
                    <a:lumMod val="75000"/>
                  </a:prstClr>
                </a:solidFill>
                <a:latin typeface="Segoe UI" pitchFamily="34" charset="0"/>
                <a:ea typeface="Segoe UI" pitchFamily="34" charset="0"/>
                <a:cs typeface="Segoe UI" pitchFamily="34" charset="0"/>
              </a:rPr>
              <a:t>for mobile persuasion</a:t>
            </a:r>
            <a:endParaRPr lang="en-US" sz="1600" dirty="0">
              <a:latin typeface="Segoe UI" pitchFamily="34" charset="0"/>
              <a:ea typeface="Segoe UI" pitchFamily="34" charset="0"/>
              <a:cs typeface="Segoe UI" pitchFamily="34" charset="0"/>
            </a:endParaRPr>
          </a:p>
        </p:txBody>
      </p:sp>
      <p:sp>
        <p:nvSpPr>
          <p:cNvPr id="9" name="Title 8"/>
          <p:cNvSpPr txBox="1">
            <a:spLocks/>
          </p:cNvSpPr>
          <p:nvPr/>
        </p:nvSpPr>
        <p:spPr>
          <a:xfrm>
            <a:off x="76200" y="1053152"/>
            <a:ext cx="7772400" cy="81381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grpSp>
        <p:nvGrpSpPr>
          <p:cNvPr id="10" name="Group 9"/>
          <p:cNvGrpSpPr/>
          <p:nvPr/>
        </p:nvGrpSpPr>
        <p:grpSpPr>
          <a:xfrm>
            <a:off x="-24063" y="6248400"/>
            <a:ext cx="10463463" cy="620010"/>
            <a:chOff x="-13648" y="6237989"/>
            <a:chExt cx="10463463" cy="620010"/>
          </a:xfrm>
        </p:grpSpPr>
        <p:sp>
          <p:nvSpPr>
            <p:cNvPr id="11" name="Rectangle 10"/>
            <p:cNvSpPr/>
            <p:nvPr/>
          </p:nvSpPr>
          <p:spPr>
            <a:xfrm>
              <a:off x="-1" y="6237989"/>
              <a:ext cx="9230615" cy="62001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C:\research\Posters\Affiliates2009-HydroSense\dub logo.png"/>
            <p:cNvPicPr>
              <a:picLocks noChangeAspect="1" noChangeArrowheads="1"/>
            </p:cNvPicPr>
            <p:nvPr/>
          </p:nvPicPr>
          <p:blipFill>
            <a:blip r:embed="rId4" cstate="print">
              <a:lum bright="90000"/>
            </a:blip>
            <a:srcRect/>
            <a:stretch>
              <a:fillRect/>
            </a:stretch>
          </p:blipFill>
          <p:spPr bwMode="auto">
            <a:xfrm>
              <a:off x="76200" y="6312276"/>
              <a:ext cx="620015" cy="317123"/>
            </a:xfrm>
            <a:prstGeom prst="rect">
              <a:avLst/>
            </a:prstGeom>
            <a:noFill/>
            <a:effectLst/>
          </p:spPr>
        </p:pic>
        <p:grpSp>
          <p:nvGrpSpPr>
            <p:cNvPr id="13" name="Group 27"/>
            <p:cNvGrpSpPr/>
            <p:nvPr/>
          </p:nvGrpSpPr>
          <p:grpSpPr>
            <a:xfrm>
              <a:off x="744477" y="6262760"/>
              <a:ext cx="779180" cy="389397"/>
              <a:chOff x="1125477" y="6020020"/>
              <a:chExt cx="779180" cy="389397"/>
            </a:xfrm>
          </p:grpSpPr>
          <p:sp>
            <p:nvSpPr>
              <p:cNvPr id="21" name="TextBox 20"/>
              <p:cNvSpPr txBox="1"/>
              <p:nvPr/>
            </p:nvSpPr>
            <p:spPr>
              <a:xfrm>
                <a:off x="1125477" y="6020020"/>
                <a:ext cx="779179" cy="138499"/>
              </a:xfrm>
              <a:prstGeom prst="rect">
                <a:avLst/>
              </a:prstGeom>
              <a:noFill/>
            </p:spPr>
            <p:txBody>
              <a:bodyPr wrap="square" lIns="0" tIns="0" rIns="0" bIns="0" rtlCol="0">
                <a:spAutoFit/>
              </a:bodyPr>
              <a:lstStyle/>
              <a:p>
                <a:r>
                  <a:rPr lang="en-US" sz="900" dirty="0" smtClean="0">
                    <a:solidFill>
                      <a:schemeClr val="bg1">
                        <a:lumMod val="85000"/>
                      </a:schemeClr>
                    </a:solidFill>
                  </a:rPr>
                  <a:t>design:</a:t>
                </a:r>
                <a:endParaRPr lang="en-US" sz="900" dirty="0">
                  <a:solidFill>
                    <a:schemeClr val="bg1">
                      <a:lumMod val="85000"/>
                    </a:schemeClr>
                  </a:solidFill>
                </a:endParaRPr>
              </a:p>
            </p:txBody>
          </p:sp>
          <p:sp>
            <p:nvSpPr>
              <p:cNvPr id="22" name="Rectangle 21"/>
              <p:cNvSpPr/>
              <p:nvPr/>
            </p:nvSpPr>
            <p:spPr>
              <a:xfrm>
                <a:off x="1125478" y="6140297"/>
                <a:ext cx="779179" cy="138499"/>
              </a:xfrm>
              <a:prstGeom prst="rect">
                <a:avLst/>
              </a:prstGeom>
            </p:spPr>
            <p:txBody>
              <a:bodyPr wrap="square" lIns="0" tIns="0" rIns="0" bIns="0">
                <a:spAutoFit/>
              </a:bodyPr>
              <a:lstStyle/>
              <a:p>
                <a:r>
                  <a:rPr lang="en-US" sz="900" dirty="0" smtClean="0">
                    <a:solidFill>
                      <a:schemeClr val="bg1">
                        <a:lumMod val="85000"/>
                      </a:schemeClr>
                    </a:solidFill>
                  </a:rPr>
                  <a:t>use:</a:t>
                </a:r>
              </a:p>
            </p:txBody>
          </p:sp>
          <p:sp>
            <p:nvSpPr>
              <p:cNvPr id="23" name="Rectangle 22"/>
              <p:cNvSpPr/>
              <p:nvPr/>
            </p:nvSpPr>
            <p:spPr>
              <a:xfrm>
                <a:off x="1125478" y="6270918"/>
                <a:ext cx="779179" cy="138499"/>
              </a:xfrm>
              <a:prstGeom prst="rect">
                <a:avLst/>
              </a:prstGeom>
            </p:spPr>
            <p:txBody>
              <a:bodyPr wrap="square" lIns="0" tIns="0" rIns="0" bIns="0">
                <a:spAutoFit/>
              </a:bodyPr>
              <a:lstStyle/>
              <a:p>
                <a:r>
                  <a:rPr lang="en-US" sz="900" dirty="0" smtClean="0">
                    <a:solidFill>
                      <a:schemeClr val="bg1">
                        <a:lumMod val="85000"/>
                      </a:schemeClr>
                    </a:solidFill>
                  </a:rPr>
                  <a:t>build:</a:t>
                </a:r>
                <a:endParaRPr lang="en-US" sz="900" dirty="0">
                  <a:solidFill>
                    <a:schemeClr val="bg1">
                      <a:lumMod val="85000"/>
                    </a:schemeClr>
                  </a:solidFill>
                </a:endParaRPr>
              </a:p>
            </p:txBody>
          </p:sp>
        </p:grpSp>
        <p:grpSp>
          <p:nvGrpSpPr>
            <p:cNvPr id="14" name="Group 31"/>
            <p:cNvGrpSpPr/>
            <p:nvPr/>
          </p:nvGrpSpPr>
          <p:grpSpPr>
            <a:xfrm>
              <a:off x="3418243" y="6314189"/>
              <a:ext cx="2830156" cy="492472"/>
              <a:chOff x="4711899" y="6314190"/>
              <a:chExt cx="3289101" cy="492472"/>
            </a:xfrm>
          </p:grpSpPr>
          <p:sp>
            <p:nvSpPr>
              <p:cNvPr id="19" name="TextBox 18"/>
              <p:cNvSpPr txBox="1"/>
              <p:nvPr/>
            </p:nvSpPr>
            <p:spPr>
              <a:xfrm>
                <a:off x="4800599" y="6314190"/>
                <a:ext cx="3200401" cy="419668"/>
              </a:xfrm>
              <a:prstGeom prst="rect">
                <a:avLst/>
              </a:prstGeom>
              <a:noFill/>
              <a:effectLst/>
            </p:spPr>
            <p:txBody>
              <a:bodyPr wrap="square" lIns="0" tIns="0" rIns="0" bIns="0" rtlCol="0">
                <a:noAutofit/>
              </a:bodyPr>
              <a:lstStyle/>
              <a:p>
                <a:r>
                  <a:rPr lang="en-US" sz="2400" dirty="0" smtClean="0">
                    <a:solidFill>
                      <a:schemeClr val="accent6"/>
                    </a:solidFill>
                    <a:latin typeface="Arial Black" pitchFamily="34" charset="0"/>
                  </a:rPr>
                  <a:t>ubi</a:t>
                </a:r>
                <a:r>
                  <a:rPr lang="en-US" sz="2400" dirty="0" smtClean="0">
                    <a:solidFill>
                      <a:schemeClr val="bg1">
                        <a:lumMod val="75000"/>
                      </a:schemeClr>
                    </a:solidFill>
                    <a:latin typeface="Arial Black" pitchFamily="34" charset="0"/>
                  </a:rPr>
                  <a:t>comp </a:t>
                </a:r>
                <a:r>
                  <a:rPr lang="en-US" sz="2400" dirty="0" smtClean="0">
                    <a:solidFill>
                      <a:schemeClr val="bg1">
                        <a:lumMod val="75000"/>
                      </a:schemeClr>
                    </a:solidFill>
                    <a:latin typeface="Arial" pitchFamily="34" charset="0"/>
                    <a:cs typeface="Arial" pitchFamily="34" charset="0"/>
                  </a:rPr>
                  <a:t>lab</a:t>
                </a:r>
                <a:endParaRPr lang="en-US" sz="2400" dirty="0">
                  <a:solidFill>
                    <a:schemeClr val="bg1">
                      <a:lumMod val="75000"/>
                    </a:schemeClr>
                  </a:solidFill>
                  <a:latin typeface="Arial" pitchFamily="34" charset="0"/>
                  <a:cs typeface="Arial" pitchFamily="34" charset="0"/>
                </a:endParaRPr>
              </a:p>
            </p:txBody>
          </p:sp>
          <p:sp>
            <p:nvSpPr>
              <p:cNvPr id="20" name="TextBox 19"/>
              <p:cNvSpPr txBox="1"/>
              <p:nvPr/>
            </p:nvSpPr>
            <p:spPr>
              <a:xfrm>
                <a:off x="4711899" y="6568135"/>
                <a:ext cx="3048001" cy="238527"/>
              </a:xfrm>
              <a:prstGeom prst="rect">
                <a:avLst/>
              </a:prstGeom>
              <a:noFill/>
            </p:spPr>
            <p:txBody>
              <a:bodyPr wrap="square" rtlCol="0">
                <a:spAutoFit/>
              </a:bodyPr>
              <a:lstStyle/>
              <a:p>
                <a:r>
                  <a:rPr lang="en-US" sz="950" dirty="0" smtClean="0">
                    <a:solidFill>
                      <a:schemeClr val="bg1">
                        <a:lumMod val="95000"/>
                      </a:schemeClr>
                    </a:solidFill>
                  </a:rPr>
                  <a:t>university of washington</a:t>
                </a:r>
                <a:endParaRPr lang="en-US" sz="950" dirty="0">
                  <a:solidFill>
                    <a:schemeClr val="bg1">
                      <a:lumMod val="95000"/>
                    </a:schemeClr>
                  </a:solidFill>
                </a:endParaRPr>
              </a:p>
            </p:txBody>
          </p:sp>
        </p:grpSp>
        <p:grpSp>
          <p:nvGrpSpPr>
            <p:cNvPr id="15" name="Group 33"/>
            <p:cNvGrpSpPr/>
            <p:nvPr/>
          </p:nvGrpSpPr>
          <p:grpSpPr>
            <a:xfrm>
              <a:off x="7706615" y="6247226"/>
              <a:ext cx="2743200" cy="600363"/>
              <a:chOff x="7630415" y="6156634"/>
              <a:chExt cx="2743200" cy="600363"/>
            </a:xfrm>
          </p:grpSpPr>
          <p:pic>
            <p:nvPicPr>
              <p:cNvPr id="17" name="Picture 2" descr="C:\research\projects\Sustain\design\sustain_logo_transparent.png"/>
              <p:cNvPicPr>
                <a:picLocks noChangeAspect="1" noChangeArrowheads="1"/>
              </p:cNvPicPr>
              <p:nvPr/>
            </p:nvPicPr>
            <p:blipFill>
              <a:blip r:embed="rId5" cstate="print"/>
              <a:srcRect b="33333"/>
              <a:stretch>
                <a:fillRect/>
              </a:stretch>
            </p:blipFill>
            <p:spPr bwMode="auto">
              <a:xfrm>
                <a:off x="7717373" y="6156634"/>
                <a:ext cx="1310903" cy="371764"/>
              </a:xfrm>
              <a:prstGeom prst="rect">
                <a:avLst/>
              </a:prstGeom>
              <a:noFill/>
              <a:effectLst/>
            </p:spPr>
          </p:pic>
          <p:sp>
            <p:nvSpPr>
              <p:cNvPr id="18" name="TextBox 17"/>
              <p:cNvSpPr txBox="1"/>
              <p:nvPr/>
            </p:nvSpPr>
            <p:spPr>
              <a:xfrm>
                <a:off x="7630415" y="6495387"/>
                <a:ext cx="2743200" cy="261610"/>
              </a:xfrm>
              <a:prstGeom prst="rect">
                <a:avLst/>
              </a:prstGeom>
              <a:noFill/>
            </p:spPr>
            <p:txBody>
              <a:bodyPr wrap="square" rtlCol="0">
                <a:spAutoFit/>
              </a:bodyPr>
              <a:lstStyle/>
              <a:p>
                <a:r>
                  <a:rPr lang="en-US" sz="1100" spc="20" dirty="0" smtClean="0">
                    <a:solidFill>
                      <a:schemeClr val="bg1">
                        <a:lumMod val="85000"/>
                      </a:schemeClr>
                    </a:solidFill>
                  </a:rPr>
                  <a:t>sustainability research</a:t>
                </a:r>
                <a:endParaRPr lang="en-US" sz="1100" spc="20" dirty="0">
                  <a:solidFill>
                    <a:schemeClr val="bg1">
                      <a:lumMod val="85000"/>
                    </a:schemeClr>
                  </a:solidFill>
                </a:endParaRPr>
              </a:p>
            </p:txBody>
          </p:sp>
        </p:grpSp>
        <p:sp>
          <p:nvSpPr>
            <p:cNvPr id="16" name="TextBox 15"/>
            <p:cNvSpPr txBox="1"/>
            <p:nvPr/>
          </p:nvSpPr>
          <p:spPr>
            <a:xfrm>
              <a:off x="-13648" y="6614516"/>
              <a:ext cx="2622698" cy="230832"/>
            </a:xfrm>
            <a:prstGeom prst="rect">
              <a:avLst/>
            </a:prstGeom>
            <a:noFill/>
          </p:spPr>
          <p:txBody>
            <a:bodyPr wrap="square" rtlCol="0">
              <a:spAutoFit/>
            </a:bodyPr>
            <a:lstStyle/>
            <a:p>
              <a:r>
                <a:rPr lang="en-US" sz="900" dirty="0" smtClean="0">
                  <a:solidFill>
                    <a:schemeClr val="bg1">
                      <a:lumMod val="95000"/>
                    </a:schemeClr>
                  </a:solidFill>
                </a:rPr>
                <a:t>university of washington</a:t>
              </a:r>
              <a:endParaRPr lang="en-US" sz="900" dirty="0">
                <a:solidFill>
                  <a:schemeClr val="bg1">
                    <a:lumMod val="95000"/>
                  </a:schemeClr>
                </a:solidFill>
              </a:endParaRPr>
            </a:p>
          </p:txBody>
        </p:sp>
      </p:gr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talks\AnnaKarlinGuestLecture2010-MirrorsTellYouOneThing\IMG_5977.JPG"/>
          <p:cNvPicPr>
            <a:picLocks noChangeAspect="1" noChangeArrowheads="1"/>
          </p:cNvPicPr>
          <p:nvPr/>
        </p:nvPicPr>
        <p:blipFill>
          <a:blip r:embed="rId2" cstate="print"/>
          <a:srcRect/>
          <a:stretch>
            <a:fillRect/>
          </a:stretch>
        </p:blipFill>
        <p:spPr bwMode="auto">
          <a:xfrm>
            <a:off x="-3983148" y="-381000"/>
            <a:ext cx="13127148" cy="9845676"/>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c 13"/>
          <p:cNvSpPr/>
          <p:nvPr/>
        </p:nvSpPr>
        <p:spPr>
          <a:xfrm rot="17984973" flipH="1" flipV="1">
            <a:off x="2076133" y="532395"/>
            <a:ext cx="2026774" cy="1984280"/>
          </a:xfrm>
          <a:prstGeom prst="arc">
            <a:avLst>
              <a:gd name="adj1" fmla="val 16200000"/>
              <a:gd name="adj2" fmla="val 1993907"/>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17984973">
            <a:off x="3346678" y="1062230"/>
            <a:ext cx="2026774" cy="1984280"/>
          </a:xfrm>
          <a:prstGeom prst="arc">
            <a:avLst>
              <a:gd name="adj1" fmla="val 19539101"/>
              <a:gd name="adj2" fmla="val 1993907"/>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544075" y="1352786"/>
            <a:ext cx="3293007" cy="830997"/>
          </a:xfrm>
          <a:prstGeom prst="rect">
            <a:avLst/>
          </a:prstGeom>
          <a:noFill/>
        </p:spPr>
        <p:txBody>
          <a:bodyPr wrap="square" rtlCol="0">
            <a:spAutoFit/>
          </a:bodyPr>
          <a:lstStyle/>
          <a:p>
            <a:pPr algn="ctr"/>
            <a:r>
              <a:rPr lang="en-US" sz="4800" dirty="0" smtClean="0">
                <a:solidFill>
                  <a:schemeClr val="tx1">
                    <a:lumMod val="65000"/>
                    <a:lumOff val="35000"/>
                  </a:schemeClr>
                </a:solidFill>
                <a:latin typeface="Franklin Gothic Heavy" pitchFamily="34" charset="0"/>
              </a:rPr>
              <a:t>feedback</a:t>
            </a:r>
            <a:endParaRPr lang="en-US" sz="4800" dirty="0">
              <a:solidFill>
                <a:schemeClr val="tx1">
                  <a:lumMod val="65000"/>
                  <a:lumOff val="35000"/>
                </a:schemeClr>
              </a:solidFill>
              <a:latin typeface="Franklin Gothic Heavy" pitchFamily="34" charset="0"/>
            </a:endParaRPr>
          </a:p>
        </p:txBody>
      </p:sp>
      <p:sp>
        <p:nvSpPr>
          <p:cNvPr id="5" name="TextBox 4"/>
          <p:cNvSpPr txBox="1"/>
          <p:nvPr/>
        </p:nvSpPr>
        <p:spPr>
          <a:xfrm>
            <a:off x="990600" y="1352786"/>
            <a:ext cx="3087195" cy="830997"/>
          </a:xfrm>
          <a:prstGeom prst="rect">
            <a:avLst/>
          </a:prstGeom>
          <a:noFill/>
        </p:spPr>
        <p:txBody>
          <a:bodyPr wrap="square" rtlCol="0">
            <a:spAutoFit/>
          </a:bodyPr>
          <a:lstStyle/>
          <a:p>
            <a:pPr algn="ctr"/>
            <a:r>
              <a:rPr lang="en-US" sz="4800" dirty="0" smtClean="0">
                <a:solidFill>
                  <a:schemeClr val="tx1">
                    <a:lumMod val="50000"/>
                    <a:lumOff val="50000"/>
                  </a:schemeClr>
                </a:solidFill>
                <a:latin typeface="Franklin Gothic Heavy" pitchFamily="34" charset="0"/>
              </a:rPr>
              <a:t>sensing</a:t>
            </a:r>
            <a:endParaRPr lang="en-US" dirty="0">
              <a:solidFill>
                <a:schemeClr val="tx1">
                  <a:lumMod val="50000"/>
                  <a:lumOff val="50000"/>
                </a:schemeClr>
              </a:solidFill>
              <a:latin typeface="Franklin Gothic Heavy" pitchFamily="34" charset="0"/>
            </a:endParaRPr>
          </a:p>
        </p:txBody>
      </p:sp>
      <p:sp>
        <p:nvSpPr>
          <p:cNvPr id="15" name="Rectangle 14"/>
          <p:cNvSpPr/>
          <p:nvPr/>
        </p:nvSpPr>
        <p:spPr>
          <a:xfrm>
            <a:off x="3157270" y="599176"/>
            <a:ext cx="1216102" cy="830997"/>
          </a:xfrm>
          <a:prstGeom prst="rect">
            <a:avLst/>
          </a:prstGeom>
        </p:spPr>
        <p:txBody>
          <a:bodyPr wrap="none">
            <a:spAutoFit/>
          </a:bodyPr>
          <a:lstStyle/>
          <a:p>
            <a:r>
              <a:rPr lang="en-US" sz="4800" dirty="0" smtClean="0">
                <a:solidFill>
                  <a:schemeClr val="bg1">
                    <a:lumMod val="85000"/>
                  </a:schemeClr>
                </a:solidFill>
                <a:latin typeface="Franklin Gothic Heavy" pitchFamily="34" charset="0"/>
              </a:rPr>
              <a:t>you</a:t>
            </a:r>
            <a:endParaRPr lang="en-US" sz="4800" dirty="0">
              <a:solidFill>
                <a:schemeClr val="bg1">
                  <a:lumMod val="85000"/>
                </a:schemeClr>
              </a:solidFill>
            </a:endParaRPr>
          </a:p>
        </p:txBody>
      </p:sp>
      <p:sp>
        <p:nvSpPr>
          <p:cNvPr id="16" name="Arc 15"/>
          <p:cNvSpPr/>
          <p:nvPr/>
        </p:nvSpPr>
        <p:spPr>
          <a:xfrm rot="17984973" flipH="1" flipV="1">
            <a:off x="1258851" y="3071803"/>
            <a:ext cx="2026774" cy="1984280"/>
          </a:xfrm>
          <a:prstGeom prst="arc">
            <a:avLst>
              <a:gd name="adj1" fmla="val 16200000"/>
              <a:gd name="adj2" fmla="val 1993907"/>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2761297" y="3794752"/>
            <a:ext cx="3293007" cy="830997"/>
          </a:xfrm>
          <a:prstGeom prst="rect">
            <a:avLst/>
          </a:prstGeom>
          <a:noFill/>
        </p:spPr>
        <p:txBody>
          <a:bodyPr wrap="square" rtlCol="0">
            <a:spAutoFit/>
          </a:bodyPr>
          <a:lstStyle/>
          <a:p>
            <a:pPr algn="ctr"/>
            <a:r>
              <a:rPr lang="en-US" sz="4800" dirty="0" smtClean="0">
                <a:solidFill>
                  <a:schemeClr val="tx1">
                    <a:lumMod val="65000"/>
                    <a:lumOff val="35000"/>
                  </a:schemeClr>
                </a:solidFill>
                <a:latin typeface="Franklin Gothic Heavy" pitchFamily="34" charset="0"/>
              </a:rPr>
              <a:t>feedback</a:t>
            </a:r>
            <a:endParaRPr lang="en-US" sz="4800" dirty="0">
              <a:solidFill>
                <a:schemeClr val="tx1">
                  <a:lumMod val="65000"/>
                  <a:lumOff val="35000"/>
                </a:schemeClr>
              </a:solidFill>
              <a:latin typeface="Franklin Gothic Heavy" pitchFamily="34" charset="0"/>
            </a:endParaRPr>
          </a:p>
        </p:txBody>
      </p:sp>
      <p:sp>
        <p:nvSpPr>
          <p:cNvPr id="19" name="TextBox 18"/>
          <p:cNvSpPr txBox="1"/>
          <p:nvPr/>
        </p:nvSpPr>
        <p:spPr>
          <a:xfrm>
            <a:off x="173318" y="3794752"/>
            <a:ext cx="3087195" cy="830997"/>
          </a:xfrm>
          <a:prstGeom prst="rect">
            <a:avLst/>
          </a:prstGeom>
          <a:noFill/>
        </p:spPr>
        <p:txBody>
          <a:bodyPr wrap="square" rtlCol="0">
            <a:spAutoFit/>
          </a:bodyPr>
          <a:lstStyle/>
          <a:p>
            <a:pPr algn="ctr"/>
            <a:r>
              <a:rPr lang="en-US" sz="4800" dirty="0" smtClean="0">
                <a:solidFill>
                  <a:schemeClr val="tx1">
                    <a:lumMod val="50000"/>
                    <a:lumOff val="50000"/>
                  </a:schemeClr>
                </a:solidFill>
                <a:latin typeface="Franklin Gothic Heavy" pitchFamily="34" charset="0"/>
              </a:rPr>
              <a:t>sensing</a:t>
            </a:r>
            <a:endParaRPr lang="en-US" dirty="0">
              <a:solidFill>
                <a:schemeClr val="tx1">
                  <a:lumMod val="50000"/>
                  <a:lumOff val="50000"/>
                </a:schemeClr>
              </a:solidFill>
              <a:latin typeface="Franklin Gothic Heavy" pitchFamily="34" charset="0"/>
            </a:endParaRPr>
          </a:p>
        </p:txBody>
      </p:sp>
      <p:sp>
        <p:nvSpPr>
          <p:cNvPr id="20" name="Rectangle 19"/>
          <p:cNvSpPr/>
          <p:nvPr/>
        </p:nvSpPr>
        <p:spPr>
          <a:xfrm>
            <a:off x="5867400" y="3794752"/>
            <a:ext cx="1216102" cy="830997"/>
          </a:xfrm>
          <a:prstGeom prst="rect">
            <a:avLst/>
          </a:prstGeom>
        </p:spPr>
        <p:txBody>
          <a:bodyPr wrap="none">
            <a:spAutoFit/>
          </a:bodyPr>
          <a:lstStyle/>
          <a:p>
            <a:r>
              <a:rPr lang="en-US" sz="4800" dirty="0" smtClean="0">
                <a:solidFill>
                  <a:schemeClr val="bg1">
                    <a:lumMod val="75000"/>
                  </a:schemeClr>
                </a:solidFill>
                <a:latin typeface="Franklin Gothic Heavy" pitchFamily="34" charset="0"/>
              </a:rPr>
              <a:t>you</a:t>
            </a:r>
            <a:endParaRPr lang="en-US" sz="4800" dirty="0">
              <a:solidFill>
                <a:schemeClr val="bg1">
                  <a:lumMod val="75000"/>
                </a:schemeClr>
              </a:solidFill>
            </a:endParaRPr>
          </a:p>
        </p:txBody>
      </p:sp>
      <p:sp>
        <p:nvSpPr>
          <p:cNvPr id="21" name="Arc 20"/>
          <p:cNvSpPr/>
          <p:nvPr/>
        </p:nvSpPr>
        <p:spPr>
          <a:xfrm rot="3615027" flipH="1">
            <a:off x="4755228" y="3722833"/>
            <a:ext cx="1422669" cy="1247618"/>
          </a:xfrm>
          <a:prstGeom prst="arc">
            <a:avLst>
              <a:gd name="adj1" fmla="val 15652019"/>
              <a:gd name="adj2" fmla="val 1993907"/>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828675" y="1143000"/>
            <a:ext cx="7486650" cy="11144250"/>
          </a:xfrm>
          <a:prstGeom prst="rect">
            <a:avLst/>
          </a:prstGeom>
          <a:noFill/>
          <a:ln w="9525">
            <a:noFill/>
            <a:miter lim="800000"/>
            <a:headEnd/>
            <a:tailEnd/>
          </a:ln>
        </p:spPr>
      </p:pic>
      <p:sp>
        <p:nvSpPr>
          <p:cNvPr id="5" name="Title 1"/>
          <p:cNvSpPr>
            <a:spLocks noGrp="1"/>
          </p:cNvSpPr>
          <p:nvPr>
            <p:ph type="title"/>
          </p:nvPr>
        </p:nvSpPr>
        <p:spPr>
          <a:xfrm>
            <a:off x="152400" y="228600"/>
            <a:ext cx="8686800" cy="685800"/>
          </a:xfrm>
        </p:spPr>
        <p:txBody>
          <a:bodyPr>
            <a:normAutofit fontScale="90000"/>
          </a:bodyPr>
          <a:lstStyle/>
          <a:p>
            <a:r>
              <a:rPr lang="en-US" dirty="0" smtClean="0"/>
              <a:t>thanks!</a:t>
            </a:r>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2" cstate="print"/>
          <a:srcRect/>
          <a:stretch>
            <a:fillRect/>
          </a:stretch>
        </p:blipFill>
        <p:spPr bwMode="auto">
          <a:xfrm>
            <a:off x="166688" y="0"/>
            <a:ext cx="8810625" cy="940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http://www.villageoftheodore.com/images/grocery-store.jpg"/>
          <p:cNvPicPr>
            <a:picLocks noChangeAspect="1" noChangeArrowheads="1"/>
          </p:cNvPicPr>
          <p:nvPr/>
        </p:nvPicPr>
        <p:blipFill>
          <a:blip r:embed="rId2" cstate="print"/>
          <a:srcRect/>
          <a:stretch>
            <a:fillRect/>
          </a:stretch>
        </p:blipFill>
        <p:spPr bwMode="auto">
          <a:xfrm>
            <a:off x="457200" y="685800"/>
            <a:ext cx="8086725" cy="5381626"/>
          </a:xfrm>
          <a:prstGeom prst="rect">
            <a:avLst/>
          </a:prstGeo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95800" y="3529012"/>
            <a:ext cx="4419600" cy="3176588"/>
            <a:chOff x="4267200" y="3124200"/>
            <a:chExt cx="4876800" cy="3505200"/>
          </a:xfrm>
        </p:grpSpPr>
        <p:pic>
          <p:nvPicPr>
            <p:cNvPr id="16" name="Picture 2" descr="C:\research\talks\AnnaKarlinGuestLecture2010-MirrorsTellYouOneThing\Canon-EOS-7D-Digital-SLR-Camera-On-Black.jpg"/>
            <p:cNvPicPr>
              <a:picLocks noChangeAspect="1" noChangeArrowheads="1"/>
            </p:cNvPicPr>
            <p:nvPr/>
          </p:nvPicPr>
          <p:blipFill>
            <a:blip r:embed="rId3" cstate="print"/>
            <a:srcRect/>
            <a:stretch>
              <a:fillRect/>
            </a:stretch>
          </p:blipFill>
          <p:spPr bwMode="auto">
            <a:xfrm>
              <a:off x="4381500" y="3352800"/>
              <a:ext cx="4762500" cy="3276600"/>
            </a:xfrm>
            <a:prstGeom prst="rect">
              <a:avLst/>
            </a:prstGeom>
            <a:noFill/>
          </p:spPr>
        </p:pic>
        <p:sp>
          <p:nvSpPr>
            <p:cNvPr id="17" name="Rectangle 16"/>
            <p:cNvSpPr/>
            <p:nvPr/>
          </p:nvSpPr>
          <p:spPr>
            <a:xfrm>
              <a:off x="4267200" y="3124200"/>
              <a:ext cx="18288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338" name="Picture 2" descr="C:\research\talks\AnnaKarlinGuestLecture2010-MirrorsTellYouOneThing\nikeplussensorinmoire.jpg"/>
          <p:cNvPicPr>
            <a:picLocks noChangeAspect="1" noChangeArrowheads="1"/>
          </p:cNvPicPr>
          <p:nvPr/>
        </p:nvPicPr>
        <p:blipFill>
          <a:blip r:embed="rId4" cstate="print"/>
          <a:srcRect/>
          <a:stretch>
            <a:fillRect/>
          </a:stretch>
        </p:blipFill>
        <p:spPr bwMode="auto">
          <a:xfrm>
            <a:off x="1143000" y="2667000"/>
            <a:ext cx="1311423" cy="2209800"/>
          </a:xfrm>
          <a:prstGeom prst="rect">
            <a:avLst/>
          </a:prstGeom>
          <a:noFill/>
          <a:effectLst>
            <a:reflection blurRad="6350" stA="52000" endA="300" endPos="35000" dir="5400000" sy="-100000" algn="bl" rotWithShape="0"/>
          </a:effectLst>
        </p:spPr>
      </p:pic>
      <p:pic>
        <p:nvPicPr>
          <p:cNvPr id="14339" name="Picture 3" descr="C:\research\talks\AnnaKarlinGuestLecture2010-MirrorsTellYouOneThing\fitbit.jpg"/>
          <p:cNvPicPr>
            <a:picLocks noChangeAspect="1" noChangeArrowheads="1"/>
          </p:cNvPicPr>
          <p:nvPr/>
        </p:nvPicPr>
        <p:blipFill>
          <a:blip r:embed="rId5" cstate="print"/>
          <a:srcRect/>
          <a:stretch>
            <a:fillRect/>
          </a:stretch>
        </p:blipFill>
        <p:spPr bwMode="auto">
          <a:xfrm>
            <a:off x="3017912" y="2667000"/>
            <a:ext cx="2819400" cy="2209385"/>
          </a:xfrm>
          <a:prstGeom prst="rect">
            <a:avLst/>
          </a:prstGeom>
          <a:noFill/>
          <a:effectLst>
            <a:reflection blurRad="6350" stA="52000" endA="300" endPos="35000" dir="5400000" sy="-100000" algn="bl" rotWithShape="0"/>
          </a:effectLst>
        </p:spPr>
      </p:pic>
      <p:pic>
        <p:nvPicPr>
          <p:cNvPr id="7" name="Picture 2" descr="C:\research\talks\CHI2010-EcoFeedback\Philips_DirectLife_Activity_Monitor_6.jpg"/>
          <p:cNvPicPr>
            <a:picLocks noChangeAspect="1" noChangeArrowheads="1"/>
          </p:cNvPicPr>
          <p:nvPr/>
        </p:nvPicPr>
        <p:blipFill>
          <a:blip r:embed="rId6" cstate="print"/>
          <a:srcRect/>
          <a:stretch>
            <a:fillRect/>
          </a:stretch>
        </p:blipFill>
        <p:spPr bwMode="auto">
          <a:xfrm>
            <a:off x="9982200" y="2057400"/>
            <a:ext cx="1726864" cy="2590104"/>
          </a:xfrm>
          <a:prstGeom prst="rect">
            <a:avLst/>
          </a:prstGeom>
          <a:noFill/>
        </p:spPr>
      </p:pic>
      <p:pic>
        <p:nvPicPr>
          <p:cNvPr id="14340" name="Picture 4" descr="C:\research\talks\AnnaKarlinGuestLecture2010-MirrorsTellYouOneThing\telenav-gps-navigator-on-the-t-mobile-g1.jpg"/>
          <p:cNvPicPr>
            <a:picLocks noChangeAspect="1" noChangeArrowheads="1"/>
          </p:cNvPicPr>
          <p:nvPr/>
        </p:nvPicPr>
        <p:blipFill>
          <a:blip r:embed="rId7" cstate="print"/>
          <a:srcRect l="14634" t="7698" r="12197" b="10183"/>
          <a:stretch>
            <a:fillRect/>
          </a:stretch>
        </p:blipFill>
        <p:spPr bwMode="auto">
          <a:xfrm>
            <a:off x="6477000" y="2438400"/>
            <a:ext cx="1143000" cy="2438400"/>
          </a:xfrm>
          <a:prstGeom prst="rect">
            <a:avLst/>
          </a:prstGeom>
          <a:noFill/>
          <a:effectLst>
            <a:reflection blurRad="6350" stA="52000" endA="300" endPos="35000" dir="5400000" sy="-100000" algn="bl" rotWithShape="0"/>
          </a:effectLst>
        </p:spPr>
      </p:pic>
      <p:sp>
        <p:nvSpPr>
          <p:cNvPr id="9" name="Right Arrow 8"/>
          <p:cNvSpPr/>
          <p:nvPr/>
        </p:nvSpPr>
        <p:spPr>
          <a:xfrm>
            <a:off x="-990600" y="554422"/>
            <a:ext cx="38862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8"/>
          <p:cNvSpPr txBox="1">
            <a:spLocks/>
          </p:cNvSpPr>
          <p:nvPr/>
        </p:nvSpPr>
        <p:spPr>
          <a:xfrm>
            <a:off x="228600" y="409902"/>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sensors</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
        <p:nvSpPr>
          <p:cNvPr id="11" name="TextBox 10"/>
          <p:cNvSpPr txBox="1"/>
          <p:nvPr/>
        </p:nvSpPr>
        <p:spPr>
          <a:xfrm>
            <a:off x="971550" y="1752600"/>
            <a:ext cx="1676400" cy="461665"/>
          </a:xfrm>
          <a:prstGeom prst="rect">
            <a:avLst/>
          </a:prstGeom>
          <a:noFill/>
        </p:spPr>
        <p:txBody>
          <a:bodyPr wrap="square" rtlCol="0">
            <a:spAutoFit/>
          </a:bodyPr>
          <a:lstStyle/>
          <a:p>
            <a:pPr algn="ctr"/>
            <a:r>
              <a:rPr lang="en-US" sz="2400" dirty="0" err="1" smtClean="0">
                <a:solidFill>
                  <a:schemeClr val="bg1">
                    <a:lumMod val="50000"/>
                  </a:schemeClr>
                </a:solidFill>
                <a:latin typeface="Segoe Condensed" pitchFamily="34" charset="0"/>
              </a:rPr>
              <a:t>nike+ipod</a:t>
            </a:r>
            <a:endParaRPr lang="en-US" sz="2400" dirty="0">
              <a:solidFill>
                <a:schemeClr val="bg1">
                  <a:lumMod val="50000"/>
                </a:schemeClr>
              </a:solidFill>
              <a:latin typeface="Segoe Condensed" pitchFamily="34" charset="0"/>
            </a:endParaRPr>
          </a:p>
        </p:txBody>
      </p:sp>
      <p:sp>
        <p:nvSpPr>
          <p:cNvPr id="12" name="TextBox 11"/>
          <p:cNvSpPr txBox="1"/>
          <p:nvPr/>
        </p:nvSpPr>
        <p:spPr>
          <a:xfrm>
            <a:off x="2971800" y="1752600"/>
            <a:ext cx="2895600" cy="461665"/>
          </a:xfrm>
          <a:prstGeom prst="rect">
            <a:avLst/>
          </a:prstGeom>
          <a:noFill/>
        </p:spPr>
        <p:txBody>
          <a:bodyPr wrap="square" rtlCol="0">
            <a:spAutoFit/>
          </a:bodyPr>
          <a:lstStyle/>
          <a:p>
            <a:pPr algn="ctr"/>
            <a:r>
              <a:rPr lang="en-US" sz="2400" dirty="0" err="1" smtClean="0">
                <a:solidFill>
                  <a:schemeClr val="bg1">
                    <a:lumMod val="50000"/>
                  </a:schemeClr>
                </a:solidFill>
                <a:latin typeface="Segoe Condensed" pitchFamily="34" charset="0"/>
              </a:rPr>
              <a:t>fitbit</a:t>
            </a:r>
            <a:endParaRPr lang="en-US" sz="2400" dirty="0">
              <a:solidFill>
                <a:schemeClr val="bg1">
                  <a:lumMod val="50000"/>
                </a:schemeClr>
              </a:solidFill>
              <a:latin typeface="Segoe Condensed" pitchFamily="34" charset="0"/>
            </a:endParaRPr>
          </a:p>
        </p:txBody>
      </p:sp>
      <p:sp>
        <p:nvSpPr>
          <p:cNvPr id="13" name="TextBox 12"/>
          <p:cNvSpPr txBox="1"/>
          <p:nvPr/>
        </p:nvSpPr>
        <p:spPr>
          <a:xfrm>
            <a:off x="6153150" y="1752600"/>
            <a:ext cx="1752600" cy="461665"/>
          </a:xfrm>
          <a:prstGeom prst="rect">
            <a:avLst/>
          </a:prstGeom>
          <a:noFill/>
        </p:spPr>
        <p:txBody>
          <a:bodyPr wrap="square" rtlCol="0">
            <a:spAutoFit/>
          </a:bodyPr>
          <a:lstStyle/>
          <a:p>
            <a:pPr algn="ctr"/>
            <a:r>
              <a:rPr lang="en-US" sz="2400" dirty="0" smtClean="0">
                <a:solidFill>
                  <a:schemeClr val="bg1">
                    <a:lumMod val="50000"/>
                  </a:schemeClr>
                </a:solidFill>
                <a:latin typeface="Segoe Condensed" pitchFamily="34" charset="0"/>
              </a:rPr>
              <a:t>mobile phone</a:t>
            </a:r>
            <a:endParaRPr lang="en-US" sz="2400" dirty="0">
              <a:solidFill>
                <a:schemeClr val="bg1">
                  <a:lumMod val="50000"/>
                </a:schemeClr>
              </a:solidFill>
              <a:latin typeface="Segoe Condens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3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esearch\talks\AnnaKarlinGuestLecture2010-MirrorsTellYouOneThing\JonFroehlich.jpg"/>
          <p:cNvPicPr>
            <a:picLocks noChangeAspect="1" noChangeArrowheads="1"/>
          </p:cNvPicPr>
          <p:nvPr/>
        </p:nvPicPr>
        <p:blipFill>
          <a:blip r:embed="rId2" cstate="print"/>
          <a:srcRect/>
          <a:stretch>
            <a:fillRect/>
          </a:stretch>
        </p:blipFill>
        <p:spPr bwMode="auto">
          <a:xfrm>
            <a:off x="1828800" y="0"/>
            <a:ext cx="5603864" cy="7789996"/>
          </a:xfrm>
          <a:prstGeom prst="rect">
            <a:avLst/>
          </a:prstGeom>
          <a:noFill/>
        </p:spPr>
      </p:pic>
      <p:grpSp>
        <p:nvGrpSpPr>
          <p:cNvPr id="2" name="Group 4"/>
          <p:cNvGrpSpPr/>
          <p:nvPr/>
        </p:nvGrpSpPr>
        <p:grpSpPr>
          <a:xfrm>
            <a:off x="5694450" y="182880"/>
            <a:ext cx="1984280" cy="2191828"/>
            <a:chOff x="5694450" y="182880"/>
            <a:chExt cx="1984280" cy="2191828"/>
          </a:xfrm>
        </p:grpSpPr>
        <p:sp>
          <p:nvSpPr>
            <p:cNvPr id="3" name="Arc 2"/>
            <p:cNvSpPr/>
            <p:nvPr/>
          </p:nvSpPr>
          <p:spPr>
            <a:xfrm rot="14513356">
              <a:off x="5673203" y="369181"/>
              <a:ext cx="2026774" cy="1984280"/>
            </a:xfrm>
            <a:prstGeom prst="arc">
              <a:avLst>
                <a:gd name="adj1" fmla="val 19539101"/>
                <a:gd name="adj2" fmla="val 21437585"/>
              </a:avLst>
            </a:prstGeom>
            <a:ln w="2857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6126014" y="182880"/>
              <a:ext cx="1380506" cy="830997"/>
            </a:xfrm>
            <a:prstGeom prst="rect">
              <a:avLst/>
            </a:prstGeom>
            <a:noFill/>
          </p:spPr>
          <p:txBody>
            <a:bodyPr wrap="none" rtlCol="0">
              <a:spAutoFit/>
            </a:bodyPr>
            <a:lstStyle/>
            <a:p>
              <a:r>
                <a:rPr lang="en-US" sz="2400" dirty="0" smtClean="0">
                  <a:solidFill>
                    <a:schemeClr val="bg1"/>
                  </a:solidFill>
                  <a:latin typeface="Segoe Condensed" pitchFamily="34" charset="0"/>
                </a:rPr>
                <a:t>thanks, </a:t>
              </a:r>
              <a:br>
                <a:rPr lang="en-US" sz="2400" dirty="0" smtClean="0">
                  <a:solidFill>
                    <a:schemeClr val="bg1"/>
                  </a:solidFill>
                  <a:latin typeface="Segoe Condensed" pitchFamily="34" charset="0"/>
                </a:rPr>
              </a:br>
              <a:r>
                <a:rPr lang="en-US" sz="2400" dirty="0" smtClean="0">
                  <a:solidFill>
                    <a:schemeClr val="bg1"/>
                  </a:solidFill>
                  <a:latin typeface="Segoe Condensed" pitchFamily="34" charset="0"/>
                </a:rPr>
                <a:t>great clips!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Arc 13"/>
          <p:cNvSpPr/>
          <p:nvPr/>
        </p:nvSpPr>
        <p:spPr>
          <a:xfrm rot="17984973" flipH="1" flipV="1">
            <a:off x="2734292" y="2283925"/>
            <a:ext cx="2026774" cy="1984280"/>
          </a:xfrm>
          <a:prstGeom prst="arc">
            <a:avLst>
              <a:gd name="adj1" fmla="val 16200000"/>
              <a:gd name="adj2" fmla="val 1993907"/>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17984973">
            <a:off x="4004837" y="2701778"/>
            <a:ext cx="2026774" cy="1984280"/>
          </a:xfrm>
          <a:prstGeom prst="arc">
            <a:avLst>
              <a:gd name="adj1" fmla="val 19539101"/>
              <a:gd name="adj2" fmla="val 1653771"/>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202234" y="2992334"/>
            <a:ext cx="3293007" cy="830997"/>
          </a:xfrm>
          <a:prstGeom prst="rect">
            <a:avLst/>
          </a:prstGeom>
          <a:noFill/>
        </p:spPr>
        <p:txBody>
          <a:bodyPr wrap="square" rtlCol="0">
            <a:spAutoFit/>
          </a:bodyPr>
          <a:lstStyle/>
          <a:p>
            <a:pPr algn="ctr"/>
            <a:r>
              <a:rPr lang="en-US" sz="4800" dirty="0" smtClean="0">
                <a:solidFill>
                  <a:schemeClr val="tx1">
                    <a:lumMod val="65000"/>
                    <a:lumOff val="35000"/>
                  </a:schemeClr>
                </a:solidFill>
                <a:latin typeface="Franklin Gothic Heavy" pitchFamily="34" charset="0"/>
              </a:rPr>
              <a:t>feedback</a:t>
            </a:r>
            <a:endParaRPr lang="en-US" sz="4800" dirty="0">
              <a:solidFill>
                <a:schemeClr val="tx1">
                  <a:lumMod val="65000"/>
                  <a:lumOff val="35000"/>
                </a:schemeClr>
              </a:solidFill>
              <a:latin typeface="Franklin Gothic Heavy" pitchFamily="34" charset="0"/>
            </a:endParaRPr>
          </a:p>
        </p:txBody>
      </p:sp>
      <p:sp>
        <p:nvSpPr>
          <p:cNvPr id="5" name="TextBox 4"/>
          <p:cNvSpPr txBox="1"/>
          <p:nvPr/>
        </p:nvSpPr>
        <p:spPr>
          <a:xfrm>
            <a:off x="1648759" y="2992334"/>
            <a:ext cx="3087195" cy="830997"/>
          </a:xfrm>
          <a:prstGeom prst="rect">
            <a:avLst/>
          </a:prstGeom>
          <a:noFill/>
        </p:spPr>
        <p:txBody>
          <a:bodyPr wrap="square" rtlCol="0">
            <a:spAutoFit/>
          </a:bodyPr>
          <a:lstStyle/>
          <a:p>
            <a:pPr algn="ctr"/>
            <a:r>
              <a:rPr lang="en-US" sz="4800" dirty="0" smtClean="0">
                <a:solidFill>
                  <a:schemeClr val="tx1">
                    <a:lumMod val="50000"/>
                    <a:lumOff val="50000"/>
                  </a:schemeClr>
                </a:solidFill>
                <a:latin typeface="Franklin Gothic Heavy" pitchFamily="34" charset="0"/>
              </a:rPr>
              <a:t>sensing</a:t>
            </a:r>
            <a:endParaRPr lang="en-US" dirty="0">
              <a:solidFill>
                <a:schemeClr val="tx1">
                  <a:lumMod val="50000"/>
                  <a:lumOff val="50000"/>
                </a:schemeClr>
              </a:solidFill>
              <a:latin typeface="Franklin Gothic Heavy" pitchFamily="34" charset="0"/>
            </a:endParaRPr>
          </a:p>
        </p:txBody>
      </p:sp>
      <p:sp>
        <p:nvSpPr>
          <p:cNvPr id="15" name="Rectangle 14"/>
          <p:cNvSpPr/>
          <p:nvPr/>
        </p:nvSpPr>
        <p:spPr>
          <a:xfrm>
            <a:off x="3758279" y="2200624"/>
            <a:ext cx="1216102" cy="830997"/>
          </a:xfrm>
          <a:prstGeom prst="rect">
            <a:avLst/>
          </a:prstGeom>
        </p:spPr>
        <p:txBody>
          <a:bodyPr wrap="none">
            <a:spAutoFit/>
          </a:bodyPr>
          <a:lstStyle/>
          <a:p>
            <a:r>
              <a:rPr lang="en-US" sz="4800" dirty="0" smtClean="0">
                <a:solidFill>
                  <a:schemeClr val="bg1">
                    <a:lumMod val="85000"/>
                  </a:schemeClr>
                </a:solidFill>
                <a:latin typeface="Franklin Gothic Heavy" pitchFamily="34" charset="0"/>
              </a:rPr>
              <a:t>you</a:t>
            </a:r>
            <a:endParaRPr lang="en-US" sz="4800" dirty="0">
              <a:solidFill>
                <a:schemeClr val="bg1">
                  <a:lumMod val="85000"/>
                </a:schemeClr>
              </a:solidFill>
            </a:endParaRPr>
          </a:p>
        </p:txBody>
      </p:sp>
      <p:sp>
        <p:nvSpPr>
          <p:cNvPr id="7" name="Arc 6"/>
          <p:cNvSpPr/>
          <p:nvPr/>
        </p:nvSpPr>
        <p:spPr>
          <a:xfrm rot="14513356">
            <a:off x="2682272" y="2636131"/>
            <a:ext cx="2026774" cy="1984280"/>
          </a:xfrm>
          <a:prstGeom prst="arc">
            <a:avLst>
              <a:gd name="adj1" fmla="val 19539101"/>
              <a:gd name="adj2" fmla="val 1673199"/>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359126" y="4606120"/>
            <a:ext cx="3679474" cy="1015663"/>
          </a:xfrm>
          <a:prstGeom prst="rect">
            <a:avLst/>
          </a:prstGeom>
          <a:noFill/>
        </p:spPr>
        <p:txBody>
          <a:bodyPr wrap="square" rtlCol="0">
            <a:spAutoFit/>
          </a:bodyPr>
          <a:lstStyle/>
          <a:p>
            <a:r>
              <a:rPr lang="en-US" sz="2000" dirty="0" smtClean="0">
                <a:solidFill>
                  <a:srgbClr val="FF0000"/>
                </a:solidFill>
                <a:latin typeface="Segoe Print" pitchFamily="2" charset="0"/>
              </a:rPr>
              <a:t>how can we </a:t>
            </a:r>
            <a:r>
              <a:rPr lang="en-US" sz="2000" b="1" dirty="0" smtClean="0">
                <a:solidFill>
                  <a:srgbClr val="FF0000"/>
                </a:solidFill>
                <a:latin typeface="Segoe Print" pitchFamily="2" charset="0"/>
              </a:rPr>
              <a:t>create sensors</a:t>
            </a:r>
            <a:r>
              <a:rPr lang="en-US" sz="2000" dirty="0" smtClean="0">
                <a:solidFill>
                  <a:srgbClr val="FF0000"/>
                </a:solidFill>
                <a:latin typeface="Segoe Print" pitchFamily="2" charset="0"/>
              </a:rPr>
              <a:t> to sense and infer your behaviors?</a:t>
            </a:r>
            <a:endParaRPr lang="en-US" sz="2000" dirty="0">
              <a:solidFill>
                <a:srgbClr val="FF0000"/>
              </a:solidFill>
              <a:latin typeface="Segoe Print" pitchFamily="2" charset="0"/>
            </a:endParaRPr>
          </a:p>
        </p:txBody>
      </p:sp>
      <p:grpSp>
        <p:nvGrpSpPr>
          <p:cNvPr id="22" name="Group 21"/>
          <p:cNvGrpSpPr/>
          <p:nvPr/>
        </p:nvGrpSpPr>
        <p:grpSpPr>
          <a:xfrm>
            <a:off x="1157424" y="3257525"/>
            <a:ext cx="929037" cy="1346281"/>
            <a:chOff x="1157424" y="3257525"/>
            <a:chExt cx="929037" cy="1346281"/>
          </a:xfrm>
        </p:grpSpPr>
        <p:sp>
          <p:nvSpPr>
            <p:cNvPr id="17" name="Freeform 16"/>
            <p:cNvSpPr/>
            <p:nvPr/>
          </p:nvSpPr>
          <p:spPr>
            <a:xfrm rot="20840818">
              <a:off x="1157424" y="3257525"/>
              <a:ext cx="929037" cy="533400"/>
            </a:xfrm>
            <a:custGeom>
              <a:avLst/>
              <a:gdLst>
                <a:gd name="connsiteX0" fmla="*/ 0 w 1233837"/>
                <a:gd name="connsiteY0" fmla="*/ 421419 h 421419"/>
                <a:gd name="connsiteX1" fmla="*/ 47708 w 1233837"/>
                <a:gd name="connsiteY1" fmla="*/ 286247 h 421419"/>
                <a:gd name="connsiteX2" fmla="*/ 79513 w 1233837"/>
                <a:gd name="connsiteY2" fmla="*/ 246490 h 421419"/>
                <a:gd name="connsiteX3" fmla="*/ 95416 w 1233837"/>
                <a:gd name="connsiteY3" fmla="*/ 222636 h 421419"/>
                <a:gd name="connsiteX4" fmla="*/ 127221 w 1233837"/>
                <a:gd name="connsiteY4" fmla="*/ 190831 h 421419"/>
                <a:gd name="connsiteX5" fmla="*/ 159026 w 1233837"/>
                <a:gd name="connsiteY5" fmla="*/ 151075 h 421419"/>
                <a:gd name="connsiteX6" fmla="*/ 206734 w 1233837"/>
                <a:gd name="connsiteY6" fmla="*/ 119269 h 421419"/>
                <a:gd name="connsiteX7" fmla="*/ 294198 w 1233837"/>
                <a:gd name="connsiteY7" fmla="*/ 79513 h 421419"/>
                <a:gd name="connsiteX8" fmla="*/ 318052 w 1233837"/>
                <a:gd name="connsiteY8" fmla="*/ 47708 h 421419"/>
                <a:gd name="connsiteX9" fmla="*/ 349858 w 1233837"/>
                <a:gd name="connsiteY9" fmla="*/ 23854 h 421419"/>
                <a:gd name="connsiteX10" fmla="*/ 469127 w 1233837"/>
                <a:gd name="connsiteY10" fmla="*/ 7951 h 421419"/>
                <a:gd name="connsiteX11" fmla="*/ 500932 w 1233837"/>
                <a:gd name="connsiteY11" fmla="*/ 0 h 421419"/>
                <a:gd name="connsiteX12" fmla="*/ 667910 w 1233837"/>
                <a:gd name="connsiteY12" fmla="*/ 15902 h 421419"/>
                <a:gd name="connsiteX13" fmla="*/ 779228 w 1233837"/>
                <a:gd name="connsiteY13" fmla="*/ 23854 h 421419"/>
                <a:gd name="connsiteX14" fmla="*/ 826936 w 1233837"/>
                <a:gd name="connsiteY14" fmla="*/ 39756 h 421419"/>
                <a:gd name="connsiteX15" fmla="*/ 882595 w 1233837"/>
                <a:gd name="connsiteY15" fmla="*/ 55659 h 421419"/>
                <a:gd name="connsiteX16" fmla="*/ 930303 w 1233837"/>
                <a:gd name="connsiteY16" fmla="*/ 87464 h 421419"/>
                <a:gd name="connsiteX17" fmla="*/ 993913 w 1233837"/>
                <a:gd name="connsiteY17" fmla="*/ 103367 h 421419"/>
                <a:gd name="connsiteX18" fmla="*/ 1041621 w 1233837"/>
                <a:gd name="connsiteY18" fmla="*/ 119269 h 421419"/>
                <a:gd name="connsiteX19" fmla="*/ 1065475 w 1233837"/>
                <a:gd name="connsiteY19" fmla="*/ 127221 h 421419"/>
                <a:gd name="connsiteX20" fmla="*/ 1097280 w 1233837"/>
                <a:gd name="connsiteY20" fmla="*/ 135172 h 421419"/>
                <a:gd name="connsiteX21" fmla="*/ 1144988 w 1233837"/>
                <a:gd name="connsiteY21" fmla="*/ 151075 h 421419"/>
                <a:gd name="connsiteX22" fmla="*/ 1192696 w 1233837"/>
                <a:gd name="connsiteY22" fmla="*/ 174929 h 421419"/>
                <a:gd name="connsiteX23" fmla="*/ 1184744 w 1233837"/>
                <a:gd name="connsiteY23" fmla="*/ 87464 h 421419"/>
                <a:gd name="connsiteX24" fmla="*/ 1176793 w 1233837"/>
                <a:gd name="connsiteY24" fmla="*/ 111318 h 421419"/>
                <a:gd name="connsiteX25" fmla="*/ 1184744 w 1233837"/>
                <a:gd name="connsiteY25" fmla="*/ 198782 h 421419"/>
                <a:gd name="connsiteX26" fmla="*/ 1176793 w 1233837"/>
                <a:gd name="connsiteY26" fmla="*/ 262393 h 421419"/>
                <a:gd name="connsiteX27" fmla="*/ 1144988 w 1233837"/>
                <a:gd name="connsiteY27" fmla="*/ 246490 h 421419"/>
                <a:gd name="connsiteX28" fmla="*/ 1097280 w 1233837"/>
                <a:gd name="connsiteY28" fmla="*/ 214685 h 421419"/>
                <a:gd name="connsiteX29" fmla="*/ 1049572 w 1233837"/>
                <a:gd name="connsiteY29" fmla="*/ 198782 h 421419"/>
                <a:gd name="connsiteX30" fmla="*/ 1113183 w 1233837"/>
                <a:gd name="connsiteY30" fmla="*/ 214685 h 421419"/>
                <a:gd name="connsiteX31" fmla="*/ 1192696 w 1233837"/>
                <a:gd name="connsiteY31" fmla="*/ 238539 h 421419"/>
                <a:gd name="connsiteX32" fmla="*/ 1200647 w 1233837"/>
                <a:gd name="connsiteY32" fmla="*/ 159026 h 421419"/>
                <a:gd name="connsiteX33" fmla="*/ 1192696 w 1233837"/>
                <a:gd name="connsiteY33" fmla="*/ 222636 h 421419"/>
                <a:gd name="connsiteX34" fmla="*/ 1168842 w 1233837"/>
                <a:gd name="connsiteY34" fmla="*/ 238539 h 421419"/>
                <a:gd name="connsiteX35" fmla="*/ 1113183 w 1233837"/>
                <a:gd name="connsiteY35" fmla="*/ 222636 h 421419"/>
                <a:gd name="connsiteX36" fmla="*/ 1065475 w 1233837"/>
                <a:gd name="connsiteY36" fmla="*/ 190831 h 421419"/>
                <a:gd name="connsiteX37" fmla="*/ 1089329 w 1233837"/>
                <a:gd name="connsiteY37" fmla="*/ 206734 h 421419"/>
                <a:gd name="connsiteX38" fmla="*/ 1160891 w 1233837"/>
                <a:gd name="connsiteY38" fmla="*/ 222636 h 421419"/>
                <a:gd name="connsiteX39" fmla="*/ 1192696 w 1233837"/>
                <a:gd name="connsiteY39" fmla="*/ 87464 h 421419"/>
                <a:gd name="connsiteX0" fmla="*/ 0 w 1233837"/>
                <a:gd name="connsiteY0" fmla="*/ 533400 h 533400"/>
                <a:gd name="connsiteX1" fmla="*/ 47708 w 1233837"/>
                <a:gd name="connsiteY1" fmla="*/ 286247 h 533400"/>
                <a:gd name="connsiteX2" fmla="*/ 79513 w 1233837"/>
                <a:gd name="connsiteY2" fmla="*/ 246490 h 533400"/>
                <a:gd name="connsiteX3" fmla="*/ 95416 w 1233837"/>
                <a:gd name="connsiteY3" fmla="*/ 222636 h 533400"/>
                <a:gd name="connsiteX4" fmla="*/ 127221 w 1233837"/>
                <a:gd name="connsiteY4" fmla="*/ 190831 h 533400"/>
                <a:gd name="connsiteX5" fmla="*/ 159026 w 1233837"/>
                <a:gd name="connsiteY5" fmla="*/ 151075 h 533400"/>
                <a:gd name="connsiteX6" fmla="*/ 206734 w 1233837"/>
                <a:gd name="connsiteY6" fmla="*/ 119269 h 533400"/>
                <a:gd name="connsiteX7" fmla="*/ 294198 w 1233837"/>
                <a:gd name="connsiteY7" fmla="*/ 79513 h 533400"/>
                <a:gd name="connsiteX8" fmla="*/ 318052 w 1233837"/>
                <a:gd name="connsiteY8" fmla="*/ 47708 h 533400"/>
                <a:gd name="connsiteX9" fmla="*/ 349858 w 1233837"/>
                <a:gd name="connsiteY9" fmla="*/ 23854 h 533400"/>
                <a:gd name="connsiteX10" fmla="*/ 469127 w 1233837"/>
                <a:gd name="connsiteY10" fmla="*/ 7951 h 533400"/>
                <a:gd name="connsiteX11" fmla="*/ 500932 w 1233837"/>
                <a:gd name="connsiteY11" fmla="*/ 0 h 533400"/>
                <a:gd name="connsiteX12" fmla="*/ 667910 w 1233837"/>
                <a:gd name="connsiteY12" fmla="*/ 15902 h 533400"/>
                <a:gd name="connsiteX13" fmla="*/ 779228 w 1233837"/>
                <a:gd name="connsiteY13" fmla="*/ 23854 h 533400"/>
                <a:gd name="connsiteX14" fmla="*/ 826936 w 1233837"/>
                <a:gd name="connsiteY14" fmla="*/ 39756 h 533400"/>
                <a:gd name="connsiteX15" fmla="*/ 882595 w 1233837"/>
                <a:gd name="connsiteY15" fmla="*/ 55659 h 533400"/>
                <a:gd name="connsiteX16" fmla="*/ 930303 w 1233837"/>
                <a:gd name="connsiteY16" fmla="*/ 87464 h 533400"/>
                <a:gd name="connsiteX17" fmla="*/ 993913 w 1233837"/>
                <a:gd name="connsiteY17" fmla="*/ 103367 h 533400"/>
                <a:gd name="connsiteX18" fmla="*/ 1041621 w 1233837"/>
                <a:gd name="connsiteY18" fmla="*/ 119269 h 533400"/>
                <a:gd name="connsiteX19" fmla="*/ 1065475 w 1233837"/>
                <a:gd name="connsiteY19" fmla="*/ 127221 h 533400"/>
                <a:gd name="connsiteX20" fmla="*/ 1097280 w 1233837"/>
                <a:gd name="connsiteY20" fmla="*/ 135172 h 533400"/>
                <a:gd name="connsiteX21" fmla="*/ 1144988 w 1233837"/>
                <a:gd name="connsiteY21" fmla="*/ 151075 h 533400"/>
                <a:gd name="connsiteX22" fmla="*/ 1192696 w 1233837"/>
                <a:gd name="connsiteY22" fmla="*/ 174929 h 533400"/>
                <a:gd name="connsiteX23" fmla="*/ 1184744 w 1233837"/>
                <a:gd name="connsiteY23" fmla="*/ 87464 h 533400"/>
                <a:gd name="connsiteX24" fmla="*/ 1176793 w 1233837"/>
                <a:gd name="connsiteY24" fmla="*/ 111318 h 533400"/>
                <a:gd name="connsiteX25" fmla="*/ 1184744 w 1233837"/>
                <a:gd name="connsiteY25" fmla="*/ 198782 h 533400"/>
                <a:gd name="connsiteX26" fmla="*/ 1176793 w 1233837"/>
                <a:gd name="connsiteY26" fmla="*/ 262393 h 533400"/>
                <a:gd name="connsiteX27" fmla="*/ 1144988 w 1233837"/>
                <a:gd name="connsiteY27" fmla="*/ 246490 h 533400"/>
                <a:gd name="connsiteX28" fmla="*/ 1097280 w 1233837"/>
                <a:gd name="connsiteY28" fmla="*/ 214685 h 533400"/>
                <a:gd name="connsiteX29" fmla="*/ 1049572 w 1233837"/>
                <a:gd name="connsiteY29" fmla="*/ 198782 h 533400"/>
                <a:gd name="connsiteX30" fmla="*/ 1113183 w 1233837"/>
                <a:gd name="connsiteY30" fmla="*/ 214685 h 533400"/>
                <a:gd name="connsiteX31" fmla="*/ 1192696 w 1233837"/>
                <a:gd name="connsiteY31" fmla="*/ 238539 h 533400"/>
                <a:gd name="connsiteX32" fmla="*/ 1200647 w 1233837"/>
                <a:gd name="connsiteY32" fmla="*/ 159026 h 533400"/>
                <a:gd name="connsiteX33" fmla="*/ 1192696 w 1233837"/>
                <a:gd name="connsiteY33" fmla="*/ 222636 h 533400"/>
                <a:gd name="connsiteX34" fmla="*/ 1168842 w 1233837"/>
                <a:gd name="connsiteY34" fmla="*/ 238539 h 533400"/>
                <a:gd name="connsiteX35" fmla="*/ 1113183 w 1233837"/>
                <a:gd name="connsiteY35" fmla="*/ 222636 h 533400"/>
                <a:gd name="connsiteX36" fmla="*/ 1065475 w 1233837"/>
                <a:gd name="connsiteY36" fmla="*/ 190831 h 533400"/>
                <a:gd name="connsiteX37" fmla="*/ 1089329 w 1233837"/>
                <a:gd name="connsiteY37" fmla="*/ 206734 h 533400"/>
                <a:gd name="connsiteX38" fmla="*/ 1160891 w 1233837"/>
                <a:gd name="connsiteY38" fmla="*/ 222636 h 533400"/>
                <a:gd name="connsiteX39" fmla="*/ 1192696 w 1233837"/>
                <a:gd name="connsiteY39" fmla="*/ 87464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33837" h="533400">
                  <a:moveTo>
                    <a:pt x="0" y="533400"/>
                  </a:moveTo>
                  <a:cubicBezTo>
                    <a:pt x="15903" y="488343"/>
                    <a:pt x="17860" y="323558"/>
                    <a:pt x="47708" y="286247"/>
                  </a:cubicBezTo>
                  <a:cubicBezTo>
                    <a:pt x="58310" y="272995"/>
                    <a:pt x="69330" y="260067"/>
                    <a:pt x="79513" y="246490"/>
                  </a:cubicBezTo>
                  <a:cubicBezTo>
                    <a:pt x="85247" y="238845"/>
                    <a:pt x="89197" y="229892"/>
                    <a:pt x="95416" y="222636"/>
                  </a:cubicBezTo>
                  <a:cubicBezTo>
                    <a:pt x="105173" y="211252"/>
                    <a:pt x="117260" y="202037"/>
                    <a:pt x="127221" y="190831"/>
                  </a:cubicBezTo>
                  <a:cubicBezTo>
                    <a:pt x="138496" y="178147"/>
                    <a:pt x="146412" y="162428"/>
                    <a:pt x="159026" y="151075"/>
                  </a:cubicBezTo>
                  <a:cubicBezTo>
                    <a:pt x="173232" y="138289"/>
                    <a:pt x="190225" y="128899"/>
                    <a:pt x="206734" y="119269"/>
                  </a:cubicBezTo>
                  <a:cubicBezTo>
                    <a:pt x="239711" y="100032"/>
                    <a:pt x="260008" y="93190"/>
                    <a:pt x="294198" y="79513"/>
                  </a:cubicBezTo>
                  <a:cubicBezTo>
                    <a:pt x="302149" y="68911"/>
                    <a:pt x="308681" y="57079"/>
                    <a:pt x="318052" y="47708"/>
                  </a:cubicBezTo>
                  <a:cubicBezTo>
                    <a:pt x="327423" y="38337"/>
                    <a:pt x="337748" y="29236"/>
                    <a:pt x="349858" y="23854"/>
                  </a:cubicBezTo>
                  <a:cubicBezTo>
                    <a:pt x="368987" y="15352"/>
                    <a:pt x="468302" y="8034"/>
                    <a:pt x="469127" y="7951"/>
                  </a:cubicBezTo>
                  <a:cubicBezTo>
                    <a:pt x="479729" y="5301"/>
                    <a:pt x="490004" y="0"/>
                    <a:pt x="500932" y="0"/>
                  </a:cubicBezTo>
                  <a:cubicBezTo>
                    <a:pt x="579476" y="0"/>
                    <a:pt x="598532" y="9595"/>
                    <a:pt x="667910" y="15902"/>
                  </a:cubicBezTo>
                  <a:cubicBezTo>
                    <a:pt x="704958" y="19270"/>
                    <a:pt x="742122" y="21203"/>
                    <a:pt x="779228" y="23854"/>
                  </a:cubicBezTo>
                  <a:cubicBezTo>
                    <a:pt x="795131" y="29155"/>
                    <a:pt x="810674" y="35690"/>
                    <a:pt x="826936" y="39756"/>
                  </a:cubicBezTo>
                  <a:cubicBezTo>
                    <a:pt x="866872" y="49741"/>
                    <a:pt x="848374" y="44252"/>
                    <a:pt x="882595" y="55659"/>
                  </a:cubicBezTo>
                  <a:cubicBezTo>
                    <a:pt x="898498" y="66261"/>
                    <a:pt x="911761" y="82828"/>
                    <a:pt x="930303" y="87464"/>
                  </a:cubicBezTo>
                  <a:cubicBezTo>
                    <a:pt x="951506" y="92765"/>
                    <a:pt x="973179" y="96456"/>
                    <a:pt x="993913" y="103367"/>
                  </a:cubicBezTo>
                  <a:lnTo>
                    <a:pt x="1041621" y="119269"/>
                  </a:lnTo>
                  <a:cubicBezTo>
                    <a:pt x="1049572" y="121919"/>
                    <a:pt x="1057344" y="125188"/>
                    <a:pt x="1065475" y="127221"/>
                  </a:cubicBezTo>
                  <a:cubicBezTo>
                    <a:pt x="1076077" y="129871"/>
                    <a:pt x="1086813" y="132032"/>
                    <a:pt x="1097280" y="135172"/>
                  </a:cubicBezTo>
                  <a:cubicBezTo>
                    <a:pt x="1113336" y="139989"/>
                    <a:pt x="1144988" y="151075"/>
                    <a:pt x="1144988" y="151075"/>
                  </a:cubicBezTo>
                  <a:cubicBezTo>
                    <a:pt x="1182094" y="206733"/>
                    <a:pt x="1166191" y="214684"/>
                    <a:pt x="1192696" y="174929"/>
                  </a:cubicBezTo>
                  <a:cubicBezTo>
                    <a:pt x="1190045" y="145774"/>
                    <a:pt x="1191844" y="115865"/>
                    <a:pt x="1184744" y="87464"/>
                  </a:cubicBezTo>
                  <a:cubicBezTo>
                    <a:pt x="1182711" y="79333"/>
                    <a:pt x="1176793" y="102937"/>
                    <a:pt x="1176793" y="111318"/>
                  </a:cubicBezTo>
                  <a:cubicBezTo>
                    <a:pt x="1176793" y="140593"/>
                    <a:pt x="1182094" y="169627"/>
                    <a:pt x="1184744" y="198782"/>
                  </a:cubicBezTo>
                  <a:cubicBezTo>
                    <a:pt x="1182094" y="219986"/>
                    <a:pt x="1190473" y="245977"/>
                    <a:pt x="1176793" y="262393"/>
                  </a:cubicBezTo>
                  <a:cubicBezTo>
                    <a:pt x="1169205" y="271499"/>
                    <a:pt x="1155152" y="252588"/>
                    <a:pt x="1144988" y="246490"/>
                  </a:cubicBezTo>
                  <a:cubicBezTo>
                    <a:pt x="1128599" y="236657"/>
                    <a:pt x="1115412" y="220729"/>
                    <a:pt x="1097280" y="214685"/>
                  </a:cubicBezTo>
                  <a:cubicBezTo>
                    <a:pt x="1081377" y="209384"/>
                    <a:pt x="1033135" y="195494"/>
                    <a:pt x="1049572" y="198782"/>
                  </a:cubicBezTo>
                  <a:cubicBezTo>
                    <a:pt x="1097548" y="208378"/>
                    <a:pt x="1076508" y="202460"/>
                    <a:pt x="1113183" y="214685"/>
                  </a:cubicBezTo>
                  <a:cubicBezTo>
                    <a:pt x="1129134" y="225319"/>
                    <a:pt x="1173657" y="259958"/>
                    <a:pt x="1192696" y="238539"/>
                  </a:cubicBezTo>
                  <a:cubicBezTo>
                    <a:pt x="1210392" y="218631"/>
                    <a:pt x="1200647" y="185663"/>
                    <a:pt x="1200647" y="159026"/>
                  </a:cubicBezTo>
                  <a:cubicBezTo>
                    <a:pt x="1200647" y="137658"/>
                    <a:pt x="1200632" y="202796"/>
                    <a:pt x="1192696" y="222636"/>
                  </a:cubicBezTo>
                  <a:cubicBezTo>
                    <a:pt x="1189147" y="231509"/>
                    <a:pt x="1176793" y="233238"/>
                    <a:pt x="1168842" y="238539"/>
                  </a:cubicBezTo>
                  <a:cubicBezTo>
                    <a:pt x="1161350" y="236666"/>
                    <a:pt x="1122520" y="227823"/>
                    <a:pt x="1113183" y="222636"/>
                  </a:cubicBezTo>
                  <a:cubicBezTo>
                    <a:pt x="1096476" y="213354"/>
                    <a:pt x="1081378" y="201432"/>
                    <a:pt x="1065475" y="190831"/>
                  </a:cubicBezTo>
                  <a:cubicBezTo>
                    <a:pt x="1057524" y="185530"/>
                    <a:pt x="1079903" y="205163"/>
                    <a:pt x="1089329" y="206734"/>
                  </a:cubicBezTo>
                  <a:cubicBezTo>
                    <a:pt x="1145304" y="216063"/>
                    <a:pt x="1121742" y="209587"/>
                    <a:pt x="1160891" y="222636"/>
                  </a:cubicBezTo>
                  <a:cubicBezTo>
                    <a:pt x="1233837" y="204400"/>
                    <a:pt x="1192696" y="225613"/>
                    <a:pt x="1192696" y="87464"/>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1216545" y="3880237"/>
              <a:ext cx="257373" cy="723569"/>
            </a:xfrm>
            <a:custGeom>
              <a:avLst/>
              <a:gdLst>
                <a:gd name="connsiteX0" fmla="*/ 10883 w 257373"/>
                <a:gd name="connsiteY0" fmla="*/ 0 h 723569"/>
                <a:gd name="connsiteX1" fmla="*/ 2932 w 257373"/>
                <a:gd name="connsiteY1" fmla="*/ 39756 h 723569"/>
                <a:gd name="connsiteX2" fmla="*/ 26785 w 257373"/>
                <a:gd name="connsiteY2" fmla="*/ 71562 h 723569"/>
                <a:gd name="connsiteX3" fmla="*/ 34737 w 257373"/>
                <a:gd name="connsiteY3" fmla="*/ 95415 h 723569"/>
                <a:gd name="connsiteX4" fmla="*/ 50639 w 257373"/>
                <a:gd name="connsiteY4" fmla="*/ 119269 h 723569"/>
                <a:gd name="connsiteX5" fmla="*/ 58591 w 257373"/>
                <a:gd name="connsiteY5" fmla="*/ 159026 h 723569"/>
                <a:gd name="connsiteX6" fmla="*/ 66542 w 257373"/>
                <a:gd name="connsiteY6" fmla="*/ 182880 h 723569"/>
                <a:gd name="connsiteX7" fmla="*/ 82445 w 257373"/>
                <a:gd name="connsiteY7" fmla="*/ 302149 h 723569"/>
                <a:gd name="connsiteX8" fmla="*/ 98347 w 257373"/>
                <a:gd name="connsiteY8" fmla="*/ 326003 h 723569"/>
                <a:gd name="connsiteX9" fmla="*/ 114250 w 257373"/>
                <a:gd name="connsiteY9" fmla="*/ 373711 h 723569"/>
                <a:gd name="connsiteX10" fmla="*/ 130152 w 257373"/>
                <a:gd name="connsiteY10" fmla="*/ 397565 h 723569"/>
                <a:gd name="connsiteX11" fmla="*/ 146055 w 257373"/>
                <a:gd name="connsiteY11" fmla="*/ 445273 h 723569"/>
                <a:gd name="connsiteX12" fmla="*/ 154006 w 257373"/>
                <a:gd name="connsiteY12" fmla="*/ 469127 h 723569"/>
                <a:gd name="connsiteX13" fmla="*/ 177860 w 257373"/>
                <a:gd name="connsiteY13" fmla="*/ 508883 h 723569"/>
                <a:gd name="connsiteX14" fmla="*/ 193763 w 257373"/>
                <a:gd name="connsiteY14" fmla="*/ 556591 h 723569"/>
                <a:gd name="connsiteX15" fmla="*/ 209665 w 257373"/>
                <a:gd name="connsiteY15" fmla="*/ 604299 h 723569"/>
                <a:gd name="connsiteX16" fmla="*/ 225568 w 257373"/>
                <a:gd name="connsiteY16" fmla="*/ 667909 h 723569"/>
                <a:gd name="connsiteX17" fmla="*/ 233519 w 257373"/>
                <a:gd name="connsiteY17" fmla="*/ 691763 h 723569"/>
                <a:gd name="connsiteX18" fmla="*/ 257373 w 257373"/>
                <a:gd name="connsiteY18" fmla="*/ 723569 h 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373" h="723569">
                  <a:moveTo>
                    <a:pt x="10883" y="0"/>
                  </a:moveTo>
                  <a:cubicBezTo>
                    <a:pt x="8233" y="13252"/>
                    <a:pt x="0" y="26563"/>
                    <a:pt x="2932" y="39756"/>
                  </a:cubicBezTo>
                  <a:cubicBezTo>
                    <a:pt x="5807" y="52693"/>
                    <a:pt x="20210" y="60056"/>
                    <a:pt x="26785" y="71562"/>
                  </a:cubicBezTo>
                  <a:cubicBezTo>
                    <a:pt x="30943" y="78839"/>
                    <a:pt x="30989" y="87919"/>
                    <a:pt x="34737" y="95415"/>
                  </a:cubicBezTo>
                  <a:cubicBezTo>
                    <a:pt x="39011" y="103962"/>
                    <a:pt x="45338" y="111318"/>
                    <a:pt x="50639" y="119269"/>
                  </a:cubicBezTo>
                  <a:cubicBezTo>
                    <a:pt x="53290" y="132521"/>
                    <a:pt x="55313" y="145915"/>
                    <a:pt x="58591" y="159026"/>
                  </a:cubicBezTo>
                  <a:cubicBezTo>
                    <a:pt x="60624" y="167157"/>
                    <a:pt x="65164" y="174613"/>
                    <a:pt x="66542" y="182880"/>
                  </a:cubicBezTo>
                  <a:cubicBezTo>
                    <a:pt x="68296" y="193406"/>
                    <a:pt x="75905" y="282530"/>
                    <a:pt x="82445" y="302149"/>
                  </a:cubicBezTo>
                  <a:cubicBezTo>
                    <a:pt x="85467" y="311215"/>
                    <a:pt x="94466" y="317270"/>
                    <a:pt x="98347" y="326003"/>
                  </a:cubicBezTo>
                  <a:cubicBezTo>
                    <a:pt x="105155" y="341321"/>
                    <a:pt x="108949" y="357808"/>
                    <a:pt x="114250" y="373711"/>
                  </a:cubicBezTo>
                  <a:cubicBezTo>
                    <a:pt x="117272" y="382777"/>
                    <a:pt x="126271" y="388832"/>
                    <a:pt x="130152" y="397565"/>
                  </a:cubicBezTo>
                  <a:cubicBezTo>
                    <a:pt x="136960" y="412883"/>
                    <a:pt x="140754" y="429370"/>
                    <a:pt x="146055" y="445273"/>
                  </a:cubicBezTo>
                  <a:cubicBezTo>
                    <a:pt x="148705" y="453224"/>
                    <a:pt x="149694" y="461940"/>
                    <a:pt x="154006" y="469127"/>
                  </a:cubicBezTo>
                  <a:cubicBezTo>
                    <a:pt x="161957" y="482379"/>
                    <a:pt x="171465" y="494814"/>
                    <a:pt x="177860" y="508883"/>
                  </a:cubicBezTo>
                  <a:cubicBezTo>
                    <a:pt x="184797" y="524143"/>
                    <a:pt x="188462" y="540688"/>
                    <a:pt x="193763" y="556591"/>
                  </a:cubicBezTo>
                  <a:lnTo>
                    <a:pt x="209665" y="604299"/>
                  </a:lnTo>
                  <a:cubicBezTo>
                    <a:pt x="216576" y="625033"/>
                    <a:pt x="220267" y="646706"/>
                    <a:pt x="225568" y="667909"/>
                  </a:cubicBezTo>
                  <a:cubicBezTo>
                    <a:pt x="227601" y="676040"/>
                    <a:pt x="229771" y="684266"/>
                    <a:pt x="233519" y="691763"/>
                  </a:cubicBezTo>
                  <a:cubicBezTo>
                    <a:pt x="242508" y="709742"/>
                    <a:pt x="246192" y="712387"/>
                    <a:pt x="257373" y="72356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Group 22"/>
          <p:cNvGrpSpPr/>
          <p:nvPr/>
        </p:nvGrpSpPr>
        <p:grpSpPr>
          <a:xfrm flipH="1">
            <a:off x="7162800" y="3276600"/>
            <a:ext cx="929037" cy="1346281"/>
            <a:chOff x="1157424" y="3257525"/>
            <a:chExt cx="929037" cy="1346281"/>
          </a:xfrm>
        </p:grpSpPr>
        <p:sp>
          <p:nvSpPr>
            <p:cNvPr id="24" name="Freeform 23"/>
            <p:cNvSpPr/>
            <p:nvPr/>
          </p:nvSpPr>
          <p:spPr>
            <a:xfrm rot="20840818">
              <a:off x="1157424" y="3257525"/>
              <a:ext cx="929037" cy="533400"/>
            </a:xfrm>
            <a:custGeom>
              <a:avLst/>
              <a:gdLst>
                <a:gd name="connsiteX0" fmla="*/ 0 w 1233837"/>
                <a:gd name="connsiteY0" fmla="*/ 421419 h 421419"/>
                <a:gd name="connsiteX1" fmla="*/ 47708 w 1233837"/>
                <a:gd name="connsiteY1" fmla="*/ 286247 h 421419"/>
                <a:gd name="connsiteX2" fmla="*/ 79513 w 1233837"/>
                <a:gd name="connsiteY2" fmla="*/ 246490 h 421419"/>
                <a:gd name="connsiteX3" fmla="*/ 95416 w 1233837"/>
                <a:gd name="connsiteY3" fmla="*/ 222636 h 421419"/>
                <a:gd name="connsiteX4" fmla="*/ 127221 w 1233837"/>
                <a:gd name="connsiteY4" fmla="*/ 190831 h 421419"/>
                <a:gd name="connsiteX5" fmla="*/ 159026 w 1233837"/>
                <a:gd name="connsiteY5" fmla="*/ 151075 h 421419"/>
                <a:gd name="connsiteX6" fmla="*/ 206734 w 1233837"/>
                <a:gd name="connsiteY6" fmla="*/ 119269 h 421419"/>
                <a:gd name="connsiteX7" fmla="*/ 294198 w 1233837"/>
                <a:gd name="connsiteY7" fmla="*/ 79513 h 421419"/>
                <a:gd name="connsiteX8" fmla="*/ 318052 w 1233837"/>
                <a:gd name="connsiteY8" fmla="*/ 47708 h 421419"/>
                <a:gd name="connsiteX9" fmla="*/ 349858 w 1233837"/>
                <a:gd name="connsiteY9" fmla="*/ 23854 h 421419"/>
                <a:gd name="connsiteX10" fmla="*/ 469127 w 1233837"/>
                <a:gd name="connsiteY10" fmla="*/ 7951 h 421419"/>
                <a:gd name="connsiteX11" fmla="*/ 500932 w 1233837"/>
                <a:gd name="connsiteY11" fmla="*/ 0 h 421419"/>
                <a:gd name="connsiteX12" fmla="*/ 667910 w 1233837"/>
                <a:gd name="connsiteY12" fmla="*/ 15902 h 421419"/>
                <a:gd name="connsiteX13" fmla="*/ 779228 w 1233837"/>
                <a:gd name="connsiteY13" fmla="*/ 23854 h 421419"/>
                <a:gd name="connsiteX14" fmla="*/ 826936 w 1233837"/>
                <a:gd name="connsiteY14" fmla="*/ 39756 h 421419"/>
                <a:gd name="connsiteX15" fmla="*/ 882595 w 1233837"/>
                <a:gd name="connsiteY15" fmla="*/ 55659 h 421419"/>
                <a:gd name="connsiteX16" fmla="*/ 930303 w 1233837"/>
                <a:gd name="connsiteY16" fmla="*/ 87464 h 421419"/>
                <a:gd name="connsiteX17" fmla="*/ 993913 w 1233837"/>
                <a:gd name="connsiteY17" fmla="*/ 103367 h 421419"/>
                <a:gd name="connsiteX18" fmla="*/ 1041621 w 1233837"/>
                <a:gd name="connsiteY18" fmla="*/ 119269 h 421419"/>
                <a:gd name="connsiteX19" fmla="*/ 1065475 w 1233837"/>
                <a:gd name="connsiteY19" fmla="*/ 127221 h 421419"/>
                <a:gd name="connsiteX20" fmla="*/ 1097280 w 1233837"/>
                <a:gd name="connsiteY20" fmla="*/ 135172 h 421419"/>
                <a:gd name="connsiteX21" fmla="*/ 1144988 w 1233837"/>
                <a:gd name="connsiteY21" fmla="*/ 151075 h 421419"/>
                <a:gd name="connsiteX22" fmla="*/ 1192696 w 1233837"/>
                <a:gd name="connsiteY22" fmla="*/ 174929 h 421419"/>
                <a:gd name="connsiteX23" fmla="*/ 1184744 w 1233837"/>
                <a:gd name="connsiteY23" fmla="*/ 87464 h 421419"/>
                <a:gd name="connsiteX24" fmla="*/ 1176793 w 1233837"/>
                <a:gd name="connsiteY24" fmla="*/ 111318 h 421419"/>
                <a:gd name="connsiteX25" fmla="*/ 1184744 w 1233837"/>
                <a:gd name="connsiteY25" fmla="*/ 198782 h 421419"/>
                <a:gd name="connsiteX26" fmla="*/ 1176793 w 1233837"/>
                <a:gd name="connsiteY26" fmla="*/ 262393 h 421419"/>
                <a:gd name="connsiteX27" fmla="*/ 1144988 w 1233837"/>
                <a:gd name="connsiteY27" fmla="*/ 246490 h 421419"/>
                <a:gd name="connsiteX28" fmla="*/ 1097280 w 1233837"/>
                <a:gd name="connsiteY28" fmla="*/ 214685 h 421419"/>
                <a:gd name="connsiteX29" fmla="*/ 1049572 w 1233837"/>
                <a:gd name="connsiteY29" fmla="*/ 198782 h 421419"/>
                <a:gd name="connsiteX30" fmla="*/ 1113183 w 1233837"/>
                <a:gd name="connsiteY30" fmla="*/ 214685 h 421419"/>
                <a:gd name="connsiteX31" fmla="*/ 1192696 w 1233837"/>
                <a:gd name="connsiteY31" fmla="*/ 238539 h 421419"/>
                <a:gd name="connsiteX32" fmla="*/ 1200647 w 1233837"/>
                <a:gd name="connsiteY32" fmla="*/ 159026 h 421419"/>
                <a:gd name="connsiteX33" fmla="*/ 1192696 w 1233837"/>
                <a:gd name="connsiteY33" fmla="*/ 222636 h 421419"/>
                <a:gd name="connsiteX34" fmla="*/ 1168842 w 1233837"/>
                <a:gd name="connsiteY34" fmla="*/ 238539 h 421419"/>
                <a:gd name="connsiteX35" fmla="*/ 1113183 w 1233837"/>
                <a:gd name="connsiteY35" fmla="*/ 222636 h 421419"/>
                <a:gd name="connsiteX36" fmla="*/ 1065475 w 1233837"/>
                <a:gd name="connsiteY36" fmla="*/ 190831 h 421419"/>
                <a:gd name="connsiteX37" fmla="*/ 1089329 w 1233837"/>
                <a:gd name="connsiteY37" fmla="*/ 206734 h 421419"/>
                <a:gd name="connsiteX38" fmla="*/ 1160891 w 1233837"/>
                <a:gd name="connsiteY38" fmla="*/ 222636 h 421419"/>
                <a:gd name="connsiteX39" fmla="*/ 1192696 w 1233837"/>
                <a:gd name="connsiteY39" fmla="*/ 87464 h 421419"/>
                <a:gd name="connsiteX0" fmla="*/ 0 w 1233837"/>
                <a:gd name="connsiteY0" fmla="*/ 533400 h 533400"/>
                <a:gd name="connsiteX1" fmla="*/ 47708 w 1233837"/>
                <a:gd name="connsiteY1" fmla="*/ 286247 h 533400"/>
                <a:gd name="connsiteX2" fmla="*/ 79513 w 1233837"/>
                <a:gd name="connsiteY2" fmla="*/ 246490 h 533400"/>
                <a:gd name="connsiteX3" fmla="*/ 95416 w 1233837"/>
                <a:gd name="connsiteY3" fmla="*/ 222636 h 533400"/>
                <a:gd name="connsiteX4" fmla="*/ 127221 w 1233837"/>
                <a:gd name="connsiteY4" fmla="*/ 190831 h 533400"/>
                <a:gd name="connsiteX5" fmla="*/ 159026 w 1233837"/>
                <a:gd name="connsiteY5" fmla="*/ 151075 h 533400"/>
                <a:gd name="connsiteX6" fmla="*/ 206734 w 1233837"/>
                <a:gd name="connsiteY6" fmla="*/ 119269 h 533400"/>
                <a:gd name="connsiteX7" fmla="*/ 294198 w 1233837"/>
                <a:gd name="connsiteY7" fmla="*/ 79513 h 533400"/>
                <a:gd name="connsiteX8" fmla="*/ 318052 w 1233837"/>
                <a:gd name="connsiteY8" fmla="*/ 47708 h 533400"/>
                <a:gd name="connsiteX9" fmla="*/ 349858 w 1233837"/>
                <a:gd name="connsiteY9" fmla="*/ 23854 h 533400"/>
                <a:gd name="connsiteX10" fmla="*/ 469127 w 1233837"/>
                <a:gd name="connsiteY10" fmla="*/ 7951 h 533400"/>
                <a:gd name="connsiteX11" fmla="*/ 500932 w 1233837"/>
                <a:gd name="connsiteY11" fmla="*/ 0 h 533400"/>
                <a:gd name="connsiteX12" fmla="*/ 667910 w 1233837"/>
                <a:gd name="connsiteY12" fmla="*/ 15902 h 533400"/>
                <a:gd name="connsiteX13" fmla="*/ 779228 w 1233837"/>
                <a:gd name="connsiteY13" fmla="*/ 23854 h 533400"/>
                <a:gd name="connsiteX14" fmla="*/ 826936 w 1233837"/>
                <a:gd name="connsiteY14" fmla="*/ 39756 h 533400"/>
                <a:gd name="connsiteX15" fmla="*/ 882595 w 1233837"/>
                <a:gd name="connsiteY15" fmla="*/ 55659 h 533400"/>
                <a:gd name="connsiteX16" fmla="*/ 930303 w 1233837"/>
                <a:gd name="connsiteY16" fmla="*/ 87464 h 533400"/>
                <a:gd name="connsiteX17" fmla="*/ 993913 w 1233837"/>
                <a:gd name="connsiteY17" fmla="*/ 103367 h 533400"/>
                <a:gd name="connsiteX18" fmla="*/ 1041621 w 1233837"/>
                <a:gd name="connsiteY18" fmla="*/ 119269 h 533400"/>
                <a:gd name="connsiteX19" fmla="*/ 1065475 w 1233837"/>
                <a:gd name="connsiteY19" fmla="*/ 127221 h 533400"/>
                <a:gd name="connsiteX20" fmla="*/ 1097280 w 1233837"/>
                <a:gd name="connsiteY20" fmla="*/ 135172 h 533400"/>
                <a:gd name="connsiteX21" fmla="*/ 1144988 w 1233837"/>
                <a:gd name="connsiteY21" fmla="*/ 151075 h 533400"/>
                <a:gd name="connsiteX22" fmla="*/ 1192696 w 1233837"/>
                <a:gd name="connsiteY22" fmla="*/ 174929 h 533400"/>
                <a:gd name="connsiteX23" fmla="*/ 1184744 w 1233837"/>
                <a:gd name="connsiteY23" fmla="*/ 87464 h 533400"/>
                <a:gd name="connsiteX24" fmla="*/ 1176793 w 1233837"/>
                <a:gd name="connsiteY24" fmla="*/ 111318 h 533400"/>
                <a:gd name="connsiteX25" fmla="*/ 1184744 w 1233837"/>
                <a:gd name="connsiteY25" fmla="*/ 198782 h 533400"/>
                <a:gd name="connsiteX26" fmla="*/ 1176793 w 1233837"/>
                <a:gd name="connsiteY26" fmla="*/ 262393 h 533400"/>
                <a:gd name="connsiteX27" fmla="*/ 1144988 w 1233837"/>
                <a:gd name="connsiteY27" fmla="*/ 246490 h 533400"/>
                <a:gd name="connsiteX28" fmla="*/ 1097280 w 1233837"/>
                <a:gd name="connsiteY28" fmla="*/ 214685 h 533400"/>
                <a:gd name="connsiteX29" fmla="*/ 1049572 w 1233837"/>
                <a:gd name="connsiteY29" fmla="*/ 198782 h 533400"/>
                <a:gd name="connsiteX30" fmla="*/ 1113183 w 1233837"/>
                <a:gd name="connsiteY30" fmla="*/ 214685 h 533400"/>
                <a:gd name="connsiteX31" fmla="*/ 1192696 w 1233837"/>
                <a:gd name="connsiteY31" fmla="*/ 238539 h 533400"/>
                <a:gd name="connsiteX32" fmla="*/ 1200647 w 1233837"/>
                <a:gd name="connsiteY32" fmla="*/ 159026 h 533400"/>
                <a:gd name="connsiteX33" fmla="*/ 1192696 w 1233837"/>
                <a:gd name="connsiteY33" fmla="*/ 222636 h 533400"/>
                <a:gd name="connsiteX34" fmla="*/ 1168842 w 1233837"/>
                <a:gd name="connsiteY34" fmla="*/ 238539 h 533400"/>
                <a:gd name="connsiteX35" fmla="*/ 1113183 w 1233837"/>
                <a:gd name="connsiteY35" fmla="*/ 222636 h 533400"/>
                <a:gd name="connsiteX36" fmla="*/ 1065475 w 1233837"/>
                <a:gd name="connsiteY36" fmla="*/ 190831 h 533400"/>
                <a:gd name="connsiteX37" fmla="*/ 1089329 w 1233837"/>
                <a:gd name="connsiteY37" fmla="*/ 206734 h 533400"/>
                <a:gd name="connsiteX38" fmla="*/ 1160891 w 1233837"/>
                <a:gd name="connsiteY38" fmla="*/ 222636 h 533400"/>
                <a:gd name="connsiteX39" fmla="*/ 1192696 w 1233837"/>
                <a:gd name="connsiteY39" fmla="*/ 87464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33837" h="533400">
                  <a:moveTo>
                    <a:pt x="0" y="533400"/>
                  </a:moveTo>
                  <a:cubicBezTo>
                    <a:pt x="15903" y="488343"/>
                    <a:pt x="17860" y="323558"/>
                    <a:pt x="47708" y="286247"/>
                  </a:cubicBezTo>
                  <a:cubicBezTo>
                    <a:pt x="58310" y="272995"/>
                    <a:pt x="69330" y="260067"/>
                    <a:pt x="79513" y="246490"/>
                  </a:cubicBezTo>
                  <a:cubicBezTo>
                    <a:pt x="85247" y="238845"/>
                    <a:pt x="89197" y="229892"/>
                    <a:pt x="95416" y="222636"/>
                  </a:cubicBezTo>
                  <a:cubicBezTo>
                    <a:pt x="105173" y="211252"/>
                    <a:pt x="117260" y="202037"/>
                    <a:pt x="127221" y="190831"/>
                  </a:cubicBezTo>
                  <a:cubicBezTo>
                    <a:pt x="138496" y="178147"/>
                    <a:pt x="146412" y="162428"/>
                    <a:pt x="159026" y="151075"/>
                  </a:cubicBezTo>
                  <a:cubicBezTo>
                    <a:pt x="173232" y="138289"/>
                    <a:pt x="190225" y="128899"/>
                    <a:pt x="206734" y="119269"/>
                  </a:cubicBezTo>
                  <a:cubicBezTo>
                    <a:pt x="239711" y="100032"/>
                    <a:pt x="260008" y="93190"/>
                    <a:pt x="294198" y="79513"/>
                  </a:cubicBezTo>
                  <a:cubicBezTo>
                    <a:pt x="302149" y="68911"/>
                    <a:pt x="308681" y="57079"/>
                    <a:pt x="318052" y="47708"/>
                  </a:cubicBezTo>
                  <a:cubicBezTo>
                    <a:pt x="327423" y="38337"/>
                    <a:pt x="337748" y="29236"/>
                    <a:pt x="349858" y="23854"/>
                  </a:cubicBezTo>
                  <a:cubicBezTo>
                    <a:pt x="368987" y="15352"/>
                    <a:pt x="468302" y="8034"/>
                    <a:pt x="469127" y="7951"/>
                  </a:cubicBezTo>
                  <a:cubicBezTo>
                    <a:pt x="479729" y="5301"/>
                    <a:pt x="490004" y="0"/>
                    <a:pt x="500932" y="0"/>
                  </a:cubicBezTo>
                  <a:cubicBezTo>
                    <a:pt x="579476" y="0"/>
                    <a:pt x="598532" y="9595"/>
                    <a:pt x="667910" y="15902"/>
                  </a:cubicBezTo>
                  <a:cubicBezTo>
                    <a:pt x="704958" y="19270"/>
                    <a:pt x="742122" y="21203"/>
                    <a:pt x="779228" y="23854"/>
                  </a:cubicBezTo>
                  <a:cubicBezTo>
                    <a:pt x="795131" y="29155"/>
                    <a:pt x="810674" y="35690"/>
                    <a:pt x="826936" y="39756"/>
                  </a:cubicBezTo>
                  <a:cubicBezTo>
                    <a:pt x="866872" y="49741"/>
                    <a:pt x="848374" y="44252"/>
                    <a:pt x="882595" y="55659"/>
                  </a:cubicBezTo>
                  <a:cubicBezTo>
                    <a:pt x="898498" y="66261"/>
                    <a:pt x="911761" y="82828"/>
                    <a:pt x="930303" y="87464"/>
                  </a:cubicBezTo>
                  <a:cubicBezTo>
                    <a:pt x="951506" y="92765"/>
                    <a:pt x="973179" y="96456"/>
                    <a:pt x="993913" y="103367"/>
                  </a:cubicBezTo>
                  <a:lnTo>
                    <a:pt x="1041621" y="119269"/>
                  </a:lnTo>
                  <a:cubicBezTo>
                    <a:pt x="1049572" y="121919"/>
                    <a:pt x="1057344" y="125188"/>
                    <a:pt x="1065475" y="127221"/>
                  </a:cubicBezTo>
                  <a:cubicBezTo>
                    <a:pt x="1076077" y="129871"/>
                    <a:pt x="1086813" y="132032"/>
                    <a:pt x="1097280" y="135172"/>
                  </a:cubicBezTo>
                  <a:cubicBezTo>
                    <a:pt x="1113336" y="139989"/>
                    <a:pt x="1144988" y="151075"/>
                    <a:pt x="1144988" y="151075"/>
                  </a:cubicBezTo>
                  <a:cubicBezTo>
                    <a:pt x="1182094" y="206733"/>
                    <a:pt x="1166191" y="214684"/>
                    <a:pt x="1192696" y="174929"/>
                  </a:cubicBezTo>
                  <a:cubicBezTo>
                    <a:pt x="1190045" y="145774"/>
                    <a:pt x="1191844" y="115865"/>
                    <a:pt x="1184744" y="87464"/>
                  </a:cubicBezTo>
                  <a:cubicBezTo>
                    <a:pt x="1182711" y="79333"/>
                    <a:pt x="1176793" y="102937"/>
                    <a:pt x="1176793" y="111318"/>
                  </a:cubicBezTo>
                  <a:cubicBezTo>
                    <a:pt x="1176793" y="140593"/>
                    <a:pt x="1182094" y="169627"/>
                    <a:pt x="1184744" y="198782"/>
                  </a:cubicBezTo>
                  <a:cubicBezTo>
                    <a:pt x="1182094" y="219986"/>
                    <a:pt x="1190473" y="245977"/>
                    <a:pt x="1176793" y="262393"/>
                  </a:cubicBezTo>
                  <a:cubicBezTo>
                    <a:pt x="1169205" y="271499"/>
                    <a:pt x="1155152" y="252588"/>
                    <a:pt x="1144988" y="246490"/>
                  </a:cubicBezTo>
                  <a:cubicBezTo>
                    <a:pt x="1128599" y="236657"/>
                    <a:pt x="1115412" y="220729"/>
                    <a:pt x="1097280" y="214685"/>
                  </a:cubicBezTo>
                  <a:cubicBezTo>
                    <a:pt x="1081377" y="209384"/>
                    <a:pt x="1033135" y="195494"/>
                    <a:pt x="1049572" y="198782"/>
                  </a:cubicBezTo>
                  <a:cubicBezTo>
                    <a:pt x="1097548" y="208378"/>
                    <a:pt x="1076508" y="202460"/>
                    <a:pt x="1113183" y="214685"/>
                  </a:cubicBezTo>
                  <a:cubicBezTo>
                    <a:pt x="1129134" y="225319"/>
                    <a:pt x="1173657" y="259958"/>
                    <a:pt x="1192696" y="238539"/>
                  </a:cubicBezTo>
                  <a:cubicBezTo>
                    <a:pt x="1210392" y="218631"/>
                    <a:pt x="1200647" y="185663"/>
                    <a:pt x="1200647" y="159026"/>
                  </a:cubicBezTo>
                  <a:cubicBezTo>
                    <a:pt x="1200647" y="137658"/>
                    <a:pt x="1200632" y="202796"/>
                    <a:pt x="1192696" y="222636"/>
                  </a:cubicBezTo>
                  <a:cubicBezTo>
                    <a:pt x="1189147" y="231509"/>
                    <a:pt x="1176793" y="233238"/>
                    <a:pt x="1168842" y="238539"/>
                  </a:cubicBezTo>
                  <a:cubicBezTo>
                    <a:pt x="1161350" y="236666"/>
                    <a:pt x="1122520" y="227823"/>
                    <a:pt x="1113183" y="222636"/>
                  </a:cubicBezTo>
                  <a:cubicBezTo>
                    <a:pt x="1096476" y="213354"/>
                    <a:pt x="1081378" y="201432"/>
                    <a:pt x="1065475" y="190831"/>
                  </a:cubicBezTo>
                  <a:cubicBezTo>
                    <a:pt x="1057524" y="185530"/>
                    <a:pt x="1079903" y="205163"/>
                    <a:pt x="1089329" y="206734"/>
                  </a:cubicBezTo>
                  <a:cubicBezTo>
                    <a:pt x="1145304" y="216063"/>
                    <a:pt x="1121742" y="209587"/>
                    <a:pt x="1160891" y="222636"/>
                  </a:cubicBezTo>
                  <a:cubicBezTo>
                    <a:pt x="1233837" y="204400"/>
                    <a:pt x="1192696" y="225613"/>
                    <a:pt x="1192696" y="87464"/>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1216545" y="3880237"/>
              <a:ext cx="257373" cy="723569"/>
            </a:xfrm>
            <a:custGeom>
              <a:avLst/>
              <a:gdLst>
                <a:gd name="connsiteX0" fmla="*/ 10883 w 257373"/>
                <a:gd name="connsiteY0" fmla="*/ 0 h 723569"/>
                <a:gd name="connsiteX1" fmla="*/ 2932 w 257373"/>
                <a:gd name="connsiteY1" fmla="*/ 39756 h 723569"/>
                <a:gd name="connsiteX2" fmla="*/ 26785 w 257373"/>
                <a:gd name="connsiteY2" fmla="*/ 71562 h 723569"/>
                <a:gd name="connsiteX3" fmla="*/ 34737 w 257373"/>
                <a:gd name="connsiteY3" fmla="*/ 95415 h 723569"/>
                <a:gd name="connsiteX4" fmla="*/ 50639 w 257373"/>
                <a:gd name="connsiteY4" fmla="*/ 119269 h 723569"/>
                <a:gd name="connsiteX5" fmla="*/ 58591 w 257373"/>
                <a:gd name="connsiteY5" fmla="*/ 159026 h 723569"/>
                <a:gd name="connsiteX6" fmla="*/ 66542 w 257373"/>
                <a:gd name="connsiteY6" fmla="*/ 182880 h 723569"/>
                <a:gd name="connsiteX7" fmla="*/ 82445 w 257373"/>
                <a:gd name="connsiteY7" fmla="*/ 302149 h 723569"/>
                <a:gd name="connsiteX8" fmla="*/ 98347 w 257373"/>
                <a:gd name="connsiteY8" fmla="*/ 326003 h 723569"/>
                <a:gd name="connsiteX9" fmla="*/ 114250 w 257373"/>
                <a:gd name="connsiteY9" fmla="*/ 373711 h 723569"/>
                <a:gd name="connsiteX10" fmla="*/ 130152 w 257373"/>
                <a:gd name="connsiteY10" fmla="*/ 397565 h 723569"/>
                <a:gd name="connsiteX11" fmla="*/ 146055 w 257373"/>
                <a:gd name="connsiteY11" fmla="*/ 445273 h 723569"/>
                <a:gd name="connsiteX12" fmla="*/ 154006 w 257373"/>
                <a:gd name="connsiteY12" fmla="*/ 469127 h 723569"/>
                <a:gd name="connsiteX13" fmla="*/ 177860 w 257373"/>
                <a:gd name="connsiteY13" fmla="*/ 508883 h 723569"/>
                <a:gd name="connsiteX14" fmla="*/ 193763 w 257373"/>
                <a:gd name="connsiteY14" fmla="*/ 556591 h 723569"/>
                <a:gd name="connsiteX15" fmla="*/ 209665 w 257373"/>
                <a:gd name="connsiteY15" fmla="*/ 604299 h 723569"/>
                <a:gd name="connsiteX16" fmla="*/ 225568 w 257373"/>
                <a:gd name="connsiteY16" fmla="*/ 667909 h 723569"/>
                <a:gd name="connsiteX17" fmla="*/ 233519 w 257373"/>
                <a:gd name="connsiteY17" fmla="*/ 691763 h 723569"/>
                <a:gd name="connsiteX18" fmla="*/ 257373 w 257373"/>
                <a:gd name="connsiteY18" fmla="*/ 723569 h 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373" h="723569">
                  <a:moveTo>
                    <a:pt x="10883" y="0"/>
                  </a:moveTo>
                  <a:cubicBezTo>
                    <a:pt x="8233" y="13252"/>
                    <a:pt x="0" y="26563"/>
                    <a:pt x="2932" y="39756"/>
                  </a:cubicBezTo>
                  <a:cubicBezTo>
                    <a:pt x="5807" y="52693"/>
                    <a:pt x="20210" y="60056"/>
                    <a:pt x="26785" y="71562"/>
                  </a:cubicBezTo>
                  <a:cubicBezTo>
                    <a:pt x="30943" y="78839"/>
                    <a:pt x="30989" y="87919"/>
                    <a:pt x="34737" y="95415"/>
                  </a:cubicBezTo>
                  <a:cubicBezTo>
                    <a:pt x="39011" y="103962"/>
                    <a:pt x="45338" y="111318"/>
                    <a:pt x="50639" y="119269"/>
                  </a:cubicBezTo>
                  <a:cubicBezTo>
                    <a:pt x="53290" y="132521"/>
                    <a:pt x="55313" y="145915"/>
                    <a:pt x="58591" y="159026"/>
                  </a:cubicBezTo>
                  <a:cubicBezTo>
                    <a:pt x="60624" y="167157"/>
                    <a:pt x="65164" y="174613"/>
                    <a:pt x="66542" y="182880"/>
                  </a:cubicBezTo>
                  <a:cubicBezTo>
                    <a:pt x="68296" y="193406"/>
                    <a:pt x="75905" y="282530"/>
                    <a:pt x="82445" y="302149"/>
                  </a:cubicBezTo>
                  <a:cubicBezTo>
                    <a:pt x="85467" y="311215"/>
                    <a:pt x="94466" y="317270"/>
                    <a:pt x="98347" y="326003"/>
                  </a:cubicBezTo>
                  <a:cubicBezTo>
                    <a:pt x="105155" y="341321"/>
                    <a:pt x="108949" y="357808"/>
                    <a:pt x="114250" y="373711"/>
                  </a:cubicBezTo>
                  <a:cubicBezTo>
                    <a:pt x="117272" y="382777"/>
                    <a:pt x="126271" y="388832"/>
                    <a:pt x="130152" y="397565"/>
                  </a:cubicBezTo>
                  <a:cubicBezTo>
                    <a:pt x="136960" y="412883"/>
                    <a:pt x="140754" y="429370"/>
                    <a:pt x="146055" y="445273"/>
                  </a:cubicBezTo>
                  <a:cubicBezTo>
                    <a:pt x="148705" y="453224"/>
                    <a:pt x="149694" y="461940"/>
                    <a:pt x="154006" y="469127"/>
                  </a:cubicBezTo>
                  <a:cubicBezTo>
                    <a:pt x="161957" y="482379"/>
                    <a:pt x="171465" y="494814"/>
                    <a:pt x="177860" y="508883"/>
                  </a:cubicBezTo>
                  <a:cubicBezTo>
                    <a:pt x="184797" y="524143"/>
                    <a:pt x="188462" y="540688"/>
                    <a:pt x="193763" y="556591"/>
                  </a:cubicBezTo>
                  <a:lnTo>
                    <a:pt x="209665" y="604299"/>
                  </a:lnTo>
                  <a:cubicBezTo>
                    <a:pt x="216576" y="625033"/>
                    <a:pt x="220267" y="646706"/>
                    <a:pt x="225568" y="667909"/>
                  </a:cubicBezTo>
                  <a:cubicBezTo>
                    <a:pt x="227601" y="676040"/>
                    <a:pt x="229771" y="684266"/>
                    <a:pt x="233519" y="691763"/>
                  </a:cubicBezTo>
                  <a:cubicBezTo>
                    <a:pt x="242508" y="709742"/>
                    <a:pt x="246192" y="712387"/>
                    <a:pt x="257373" y="72356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TextBox 26"/>
          <p:cNvSpPr txBox="1"/>
          <p:nvPr/>
        </p:nvSpPr>
        <p:spPr>
          <a:xfrm>
            <a:off x="4572000" y="1273314"/>
            <a:ext cx="3886200" cy="1015663"/>
          </a:xfrm>
          <a:prstGeom prst="rect">
            <a:avLst/>
          </a:prstGeom>
          <a:noFill/>
        </p:spPr>
        <p:txBody>
          <a:bodyPr wrap="square" rtlCol="0">
            <a:spAutoFit/>
          </a:bodyPr>
          <a:lstStyle/>
          <a:p>
            <a:r>
              <a:rPr lang="en-US" sz="2000" dirty="0" smtClean="0">
                <a:solidFill>
                  <a:srgbClr val="FF0000"/>
                </a:solidFill>
                <a:latin typeface="Segoe Print" pitchFamily="2" charset="0"/>
              </a:rPr>
              <a:t>how do you </a:t>
            </a:r>
            <a:r>
              <a:rPr lang="en-US" sz="2000" b="1" dirty="0" smtClean="0">
                <a:solidFill>
                  <a:srgbClr val="FF0000"/>
                </a:solidFill>
                <a:latin typeface="Segoe Print" pitchFamily="2" charset="0"/>
              </a:rPr>
              <a:t>react to this feedback</a:t>
            </a:r>
            <a:r>
              <a:rPr lang="en-US" sz="2000" dirty="0" smtClean="0">
                <a:solidFill>
                  <a:srgbClr val="FF0000"/>
                </a:solidFill>
                <a:latin typeface="Segoe Print" pitchFamily="2" charset="0"/>
              </a:rPr>
              <a:t>? can we sense changes?</a:t>
            </a:r>
            <a:endParaRPr lang="en-US" sz="2000" dirty="0">
              <a:solidFill>
                <a:srgbClr val="FF0000"/>
              </a:solidFill>
              <a:latin typeface="Segoe Print" pitchFamily="2" charset="0"/>
            </a:endParaRPr>
          </a:p>
        </p:txBody>
      </p:sp>
      <p:sp>
        <p:nvSpPr>
          <p:cNvPr id="29" name="Freeform 28"/>
          <p:cNvSpPr/>
          <p:nvPr/>
        </p:nvSpPr>
        <p:spPr>
          <a:xfrm rot="17377456" flipH="1">
            <a:off x="3752699" y="1666129"/>
            <a:ext cx="929037" cy="533400"/>
          </a:xfrm>
          <a:custGeom>
            <a:avLst/>
            <a:gdLst>
              <a:gd name="connsiteX0" fmla="*/ 0 w 1233837"/>
              <a:gd name="connsiteY0" fmla="*/ 421419 h 421419"/>
              <a:gd name="connsiteX1" fmla="*/ 47708 w 1233837"/>
              <a:gd name="connsiteY1" fmla="*/ 286247 h 421419"/>
              <a:gd name="connsiteX2" fmla="*/ 79513 w 1233837"/>
              <a:gd name="connsiteY2" fmla="*/ 246490 h 421419"/>
              <a:gd name="connsiteX3" fmla="*/ 95416 w 1233837"/>
              <a:gd name="connsiteY3" fmla="*/ 222636 h 421419"/>
              <a:gd name="connsiteX4" fmla="*/ 127221 w 1233837"/>
              <a:gd name="connsiteY4" fmla="*/ 190831 h 421419"/>
              <a:gd name="connsiteX5" fmla="*/ 159026 w 1233837"/>
              <a:gd name="connsiteY5" fmla="*/ 151075 h 421419"/>
              <a:gd name="connsiteX6" fmla="*/ 206734 w 1233837"/>
              <a:gd name="connsiteY6" fmla="*/ 119269 h 421419"/>
              <a:gd name="connsiteX7" fmla="*/ 294198 w 1233837"/>
              <a:gd name="connsiteY7" fmla="*/ 79513 h 421419"/>
              <a:gd name="connsiteX8" fmla="*/ 318052 w 1233837"/>
              <a:gd name="connsiteY8" fmla="*/ 47708 h 421419"/>
              <a:gd name="connsiteX9" fmla="*/ 349858 w 1233837"/>
              <a:gd name="connsiteY9" fmla="*/ 23854 h 421419"/>
              <a:gd name="connsiteX10" fmla="*/ 469127 w 1233837"/>
              <a:gd name="connsiteY10" fmla="*/ 7951 h 421419"/>
              <a:gd name="connsiteX11" fmla="*/ 500932 w 1233837"/>
              <a:gd name="connsiteY11" fmla="*/ 0 h 421419"/>
              <a:gd name="connsiteX12" fmla="*/ 667910 w 1233837"/>
              <a:gd name="connsiteY12" fmla="*/ 15902 h 421419"/>
              <a:gd name="connsiteX13" fmla="*/ 779228 w 1233837"/>
              <a:gd name="connsiteY13" fmla="*/ 23854 h 421419"/>
              <a:gd name="connsiteX14" fmla="*/ 826936 w 1233837"/>
              <a:gd name="connsiteY14" fmla="*/ 39756 h 421419"/>
              <a:gd name="connsiteX15" fmla="*/ 882595 w 1233837"/>
              <a:gd name="connsiteY15" fmla="*/ 55659 h 421419"/>
              <a:gd name="connsiteX16" fmla="*/ 930303 w 1233837"/>
              <a:gd name="connsiteY16" fmla="*/ 87464 h 421419"/>
              <a:gd name="connsiteX17" fmla="*/ 993913 w 1233837"/>
              <a:gd name="connsiteY17" fmla="*/ 103367 h 421419"/>
              <a:gd name="connsiteX18" fmla="*/ 1041621 w 1233837"/>
              <a:gd name="connsiteY18" fmla="*/ 119269 h 421419"/>
              <a:gd name="connsiteX19" fmla="*/ 1065475 w 1233837"/>
              <a:gd name="connsiteY19" fmla="*/ 127221 h 421419"/>
              <a:gd name="connsiteX20" fmla="*/ 1097280 w 1233837"/>
              <a:gd name="connsiteY20" fmla="*/ 135172 h 421419"/>
              <a:gd name="connsiteX21" fmla="*/ 1144988 w 1233837"/>
              <a:gd name="connsiteY21" fmla="*/ 151075 h 421419"/>
              <a:gd name="connsiteX22" fmla="*/ 1192696 w 1233837"/>
              <a:gd name="connsiteY22" fmla="*/ 174929 h 421419"/>
              <a:gd name="connsiteX23" fmla="*/ 1184744 w 1233837"/>
              <a:gd name="connsiteY23" fmla="*/ 87464 h 421419"/>
              <a:gd name="connsiteX24" fmla="*/ 1176793 w 1233837"/>
              <a:gd name="connsiteY24" fmla="*/ 111318 h 421419"/>
              <a:gd name="connsiteX25" fmla="*/ 1184744 w 1233837"/>
              <a:gd name="connsiteY25" fmla="*/ 198782 h 421419"/>
              <a:gd name="connsiteX26" fmla="*/ 1176793 w 1233837"/>
              <a:gd name="connsiteY26" fmla="*/ 262393 h 421419"/>
              <a:gd name="connsiteX27" fmla="*/ 1144988 w 1233837"/>
              <a:gd name="connsiteY27" fmla="*/ 246490 h 421419"/>
              <a:gd name="connsiteX28" fmla="*/ 1097280 w 1233837"/>
              <a:gd name="connsiteY28" fmla="*/ 214685 h 421419"/>
              <a:gd name="connsiteX29" fmla="*/ 1049572 w 1233837"/>
              <a:gd name="connsiteY29" fmla="*/ 198782 h 421419"/>
              <a:gd name="connsiteX30" fmla="*/ 1113183 w 1233837"/>
              <a:gd name="connsiteY30" fmla="*/ 214685 h 421419"/>
              <a:gd name="connsiteX31" fmla="*/ 1192696 w 1233837"/>
              <a:gd name="connsiteY31" fmla="*/ 238539 h 421419"/>
              <a:gd name="connsiteX32" fmla="*/ 1200647 w 1233837"/>
              <a:gd name="connsiteY32" fmla="*/ 159026 h 421419"/>
              <a:gd name="connsiteX33" fmla="*/ 1192696 w 1233837"/>
              <a:gd name="connsiteY33" fmla="*/ 222636 h 421419"/>
              <a:gd name="connsiteX34" fmla="*/ 1168842 w 1233837"/>
              <a:gd name="connsiteY34" fmla="*/ 238539 h 421419"/>
              <a:gd name="connsiteX35" fmla="*/ 1113183 w 1233837"/>
              <a:gd name="connsiteY35" fmla="*/ 222636 h 421419"/>
              <a:gd name="connsiteX36" fmla="*/ 1065475 w 1233837"/>
              <a:gd name="connsiteY36" fmla="*/ 190831 h 421419"/>
              <a:gd name="connsiteX37" fmla="*/ 1089329 w 1233837"/>
              <a:gd name="connsiteY37" fmla="*/ 206734 h 421419"/>
              <a:gd name="connsiteX38" fmla="*/ 1160891 w 1233837"/>
              <a:gd name="connsiteY38" fmla="*/ 222636 h 421419"/>
              <a:gd name="connsiteX39" fmla="*/ 1192696 w 1233837"/>
              <a:gd name="connsiteY39" fmla="*/ 87464 h 421419"/>
              <a:gd name="connsiteX0" fmla="*/ 0 w 1233837"/>
              <a:gd name="connsiteY0" fmla="*/ 533400 h 533400"/>
              <a:gd name="connsiteX1" fmla="*/ 47708 w 1233837"/>
              <a:gd name="connsiteY1" fmla="*/ 286247 h 533400"/>
              <a:gd name="connsiteX2" fmla="*/ 79513 w 1233837"/>
              <a:gd name="connsiteY2" fmla="*/ 246490 h 533400"/>
              <a:gd name="connsiteX3" fmla="*/ 95416 w 1233837"/>
              <a:gd name="connsiteY3" fmla="*/ 222636 h 533400"/>
              <a:gd name="connsiteX4" fmla="*/ 127221 w 1233837"/>
              <a:gd name="connsiteY4" fmla="*/ 190831 h 533400"/>
              <a:gd name="connsiteX5" fmla="*/ 159026 w 1233837"/>
              <a:gd name="connsiteY5" fmla="*/ 151075 h 533400"/>
              <a:gd name="connsiteX6" fmla="*/ 206734 w 1233837"/>
              <a:gd name="connsiteY6" fmla="*/ 119269 h 533400"/>
              <a:gd name="connsiteX7" fmla="*/ 294198 w 1233837"/>
              <a:gd name="connsiteY7" fmla="*/ 79513 h 533400"/>
              <a:gd name="connsiteX8" fmla="*/ 318052 w 1233837"/>
              <a:gd name="connsiteY8" fmla="*/ 47708 h 533400"/>
              <a:gd name="connsiteX9" fmla="*/ 349858 w 1233837"/>
              <a:gd name="connsiteY9" fmla="*/ 23854 h 533400"/>
              <a:gd name="connsiteX10" fmla="*/ 469127 w 1233837"/>
              <a:gd name="connsiteY10" fmla="*/ 7951 h 533400"/>
              <a:gd name="connsiteX11" fmla="*/ 500932 w 1233837"/>
              <a:gd name="connsiteY11" fmla="*/ 0 h 533400"/>
              <a:gd name="connsiteX12" fmla="*/ 667910 w 1233837"/>
              <a:gd name="connsiteY12" fmla="*/ 15902 h 533400"/>
              <a:gd name="connsiteX13" fmla="*/ 779228 w 1233837"/>
              <a:gd name="connsiteY13" fmla="*/ 23854 h 533400"/>
              <a:gd name="connsiteX14" fmla="*/ 826936 w 1233837"/>
              <a:gd name="connsiteY14" fmla="*/ 39756 h 533400"/>
              <a:gd name="connsiteX15" fmla="*/ 882595 w 1233837"/>
              <a:gd name="connsiteY15" fmla="*/ 55659 h 533400"/>
              <a:gd name="connsiteX16" fmla="*/ 930303 w 1233837"/>
              <a:gd name="connsiteY16" fmla="*/ 87464 h 533400"/>
              <a:gd name="connsiteX17" fmla="*/ 993913 w 1233837"/>
              <a:gd name="connsiteY17" fmla="*/ 103367 h 533400"/>
              <a:gd name="connsiteX18" fmla="*/ 1041621 w 1233837"/>
              <a:gd name="connsiteY18" fmla="*/ 119269 h 533400"/>
              <a:gd name="connsiteX19" fmla="*/ 1065475 w 1233837"/>
              <a:gd name="connsiteY19" fmla="*/ 127221 h 533400"/>
              <a:gd name="connsiteX20" fmla="*/ 1097280 w 1233837"/>
              <a:gd name="connsiteY20" fmla="*/ 135172 h 533400"/>
              <a:gd name="connsiteX21" fmla="*/ 1144988 w 1233837"/>
              <a:gd name="connsiteY21" fmla="*/ 151075 h 533400"/>
              <a:gd name="connsiteX22" fmla="*/ 1192696 w 1233837"/>
              <a:gd name="connsiteY22" fmla="*/ 174929 h 533400"/>
              <a:gd name="connsiteX23" fmla="*/ 1184744 w 1233837"/>
              <a:gd name="connsiteY23" fmla="*/ 87464 h 533400"/>
              <a:gd name="connsiteX24" fmla="*/ 1176793 w 1233837"/>
              <a:gd name="connsiteY24" fmla="*/ 111318 h 533400"/>
              <a:gd name="connsiteX25" fmla="*/ 1184744 w 1233837"/>
              <a:gd name="connsiteY25" fmla="*/ 198782 h 533400"/>
              <a:gd name="connsiteX26" fmla="*/ 1176793 w 1233837"/>
              <a:gd name="connsiteY26" fmla="*/ 262393 h 533400"/>
              <a:gd name="connsiteX27" fmla="*/ 1144988 w 1233837"/>
              <a:gd name="connsiteY27" fmla="*/ 246490 h 533400"/>
              <a:gd name="connsiteX28" fmla="*/ 1097280 w 1233837"/>
              <a:gd name="connsiteY28" fmla="*/ 214685 h 533400"/>
              <a:gd name="connsiteX29" fmla="*/ 1049572 w 1233837"/>
              <a:gd name="connsiteY29" fmla="*/ 198782 h 533400"/>
              <a:gd name="connsiteX30" fmla="*/ 1113183 w 1233837"/>
              <a:gd name="connsiteY30" fmla="*/ 214685 h 533400"/>
              <a:gd name="connsiteX31" fmla="*/ 1192696 w 1233837"/>
              <a:gd name="connsiteY31" fmla="*/ 238539 h 533400"/>
              <a:gd name="connsiteX32" fmla="*/ 1200647 w 1233837"/>
              <a:gd name="connsiteY32" fmla="*/ 159026 h 533400"/>
              <a:gd name="connsiteX33" fmla="*/ 1192696 w 1233837"/>
              <a:gd name="connsiteY33" fmla="*/ 222636 h 533400"/>
              <a:gd name="connsiteX34" fmla="*/ 1168842 w 1233837"/>
              <a:gd name="connsiteY34" fmla="*/ 238539 h 533400"/>
              <a:gd name="connsiteX35" fmla="*/ 1113183 w 1233837"/>
              <a:gd name="connsiteY35" fmla="*/ 222636 h 533400"/>
              <a:gd name="connsiteX36" fmla="*/ 1065475 w 1233837"/>
              <a:gd name="connsiteY36" fmla="*/ 190831 h 533400"/>
              <a:gd name="connsiteX37" fmla="*/ 1089329 w 1233837"/>
              <a:gd name="connsiteY37" fmla="*/ 206734 h 533400"/>
              <a:gd name="connsiteX38" fmla="*/ 1160891 w 1233837"/>
              <a:gd name="connsiteY38" fmla="*/ 222636 h 533400"/>
              <a:gd name="connsiteX39" fmla="*/ 1192696 w 1233837"/>
              <a:gd name="connsiteY39" fmla="*/ 87464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33837" h="533400">
                <a:moveTo>
                  <a:pt x="0" y="533400"/>
                </a:moveTo>
                <a:cubicBezTo>
                  <a:pt x="15903" y="488343"/>
                  <a:pt x="17860" y="323558"/>
                  <a:pt x="47708" y="286247"/>
                </a:cubicBezTo>
                <a:cubicBezTo>
                  <a:pt x="58310" y="272995"/>
                  <a:pt x="69330" y="260067"/>
                  <a:pt x="79513" y="246490"/>
                </a:cubicBezTo>
                <a:cubicBezTo>
                  <a:pt x="85247" y="238845"/>
                  <a:pt x="89197" y="229892"/>
                  <a:pt x="95416" y="222636"/>
                </a:cubicBezTo>
                <a:cubicBezTo>
                  <a:pt x="105173" y="211252"/>
                  <a:pt x="117260" y="202037"/>
                  <a:pt x="127221" y="190831"/>
                </a:cubicBezTo>
                <a:cubicBezTo>
                  <a:pt x="138496" y="178147"/>
                  <a:pt x="146412" y="162428"/>
                  <a:pt x="159026" y="151075"/>
                </a:cubicBezTo>
                <a:cubicBezTo>
                  <a:pt x="173232" y="138289"/>
                  <a:pt x="190225" y="128899"/>
                  <a:pt x="206734" y="119269"/>
                </a:cubicBezTo>
                <a:cubicBezTo>
                  <a:pt x="239711" y="100032"/>
                  <a:pt x="260008" y="93190"/>
                  <a:pt x="294198" y="79513"/>
                </a:cubicBezTo>
                <a:cubicBezTo>
                  <a:pt x="302149" y="68911"/>
                  <a:pt x="308681" y="57079"/>
                  <a:pt x="318052" y="47708"/>
                </a:cubicBezTo>
                <a:cubicBezTo>
                  <a:pt x="327423" y="38337"/>
                  <a:pt x="337748" y="29236"/>
                  <a:pt x="349858" y="23854"/>
                </a:cubicBezTo>
                <a:cubicBezTo>
                  <a:pt x="368987" y="15352"/>
                  <a:pt x="468302" y="8034"/>
                  <a:pt x="469127" y="7951"/>
                </a:cubicBezTo>
                <a:cubicBezTo>
                  <a:pt x="479729" y="5301"/>
                  <a:pt x="490004" y="0"/>
                  <a:pt x="500932" y="0"/>
                </a:cubicBezTo>
                <a:cubicBezTo>
                  <a:pt x="579476" y="0"/>
                  <a:pt x="598532" y="9595"/>
                  <a:pt x="667910" y="15902"/>
                </a:cubicBezTo>
                <a:cubicBezTo>
                  <a:pt x="704958" y="19270"/>
                  <a:pt x="742122" y="21203"/>
                  <a:pt x="779228" y="23854"/>
                </a:cubicBezTo>
                <a:cubicBezTo>
                  <a:pt x="795131" y="29155"/>
                  <a:pt x="810674" y="35690"/>
                  <a:pt x="826936" y="39756"/>
                </a:cubicBezTo>
                <a:cubicBezTo>
                  <a:pt x="866872" y="49741"/>
                  <a:pt x="848374" y="44252"/>
                  <a:pt x="882595" y="55659"/>
                </a:cubicBezTo>
                <a:cubicBezTo>
                  <a:pt x="898498" y="66261"/>
                  <a:pt x="911761" y="82828"/>
                  <a:pt x="930303" y="87464"/>
                </a:cubicBezTo>
                <a:cubicBezTo>
                  <a:pt x="951506" y="92765"/>
                  <a:pt x="973179" y="96456"/>
                  <a:pt x="993913" y="103367"/>
                </a:cubicBezTo>
                <a:lnTo>
                  <a:pt x="1041621" y="119269"/>
                </a:lnTo>
                <a:cubicBezTo>
                  <a:pt x="1049572" y="121919"/>
                  <a:pt x="1057344" y="125188"/>
                  <a:pt x="1065475" y="127221"/>
                </a:cubicBezTo>
                <a:cubicBezTo>
                  <a:pt x="1076077" y="129871"/>
                  <a:pt x="1086813" y="132032"/>
                  <a:pt x="1097280" y="135172"/>
                </a:cubicBezTo>
                <a:cubicBezTo>
                  <a:pt x="1113336" y="139989"/>
                  <a:pt x="1144988" y="151075"/>
                  <a:pt x="1144988" y="151075"/>
                </a:cubicBezTo>
                <a:cubicBezTo>
                  <a:pt x="1182094" y="206733"/>
                  <a:pt x="1166191" y="214684"/>
                  <a:pt x="1192696" y="174929"/>
                </a:cubicBezTo>
                <a:cubicBezTo>
                  <a:pt x="1190045" y="145774"/>
                  <a:pt x="1191844" y="115865"/>
                  <a:pt x="1184744" y="87464"/>
                </a:cubicBezTo>
                <a:cubicBezTo>
                  <a:pt x="1182711" y="79333"/>
                  <a:pt x="1176793" y="102937"/>
                  <a:pt x="1176793" y="111318"/>
                </a:cubicBezTo>
                <a:cubicBezTo>
                  <a:pt x="1176793" y="140593"/>
                  <a:pt x="1182094" y="169627"/>
                  <a:pt x="1184744" y="198782"/>
                </a:cubicBezTo>
                <a:cubicBezTo>
                  <a:pt x="1182094" y="219986"/>
                  <a:pt x="1190473" y="245977"/>
                  <a:pt x="1176793" y="262393"/>
                </a:cubicBezTo>
                <a:cubicBezTo>
                  <a:pt x="1169205" y="271499"/>
                  <a:pt x="1155152" y="252588"/>
                  <a:pt x="1144988" y="246490"/>
                </a:cubicBezTo>
                <a:cubicBezTo>
                  <a:pt x="1128599" y="236657"/>
                  <a:pt x="1115412" y="220729"/>
                  <a:pt x="1097280" y="214685"/>
                </a:cubicBezTo>
                <a:cubicBezTo>
                  <a:pt x="1081377" y="209384"/>
                  <a:pt x="1033135" y="195494"/>
                  <a:pt x="1049572" y="198782"/>
                </a:cubicBezTo>
                <a:cubicBezTo>
                  <a:pt x="1097548" y="208378"/>
                  <a:pt x="1076508" y="202460"/>
                  <a:pt x="1113183" y="214685"/>
                </a:cubicBezTo>
                <a:cubicBezTo>
                  <a:pt x="1129134" y="225319"/>
                  <a:pt x="1173657" y="259958"/>
                  <a:pt x="1192696" y="238539"/>
                </a:cubicBezTo>
                <a:cubicBezTo>
                  <a:pt x="1210392" y="218631"/>
                  <a:pt x="1200647" y="185663"/>
                  <a:pt x="1200647" y="159026"/>
                </a:cubicBezTo>
                <a:cubicBezTo>
                  <a:pt x="1200647" y="137658"/>
                  <a:pt x="1200632" y="202796"/>
                  <a:pt x="1192696" y="222636"/>
                </a:cubicBezTo>
                <a:cubicBezTo>
                  <a:pt x="1189147" y="231509"/>
                  <a:pt x="1176793" y="233238"/>
                  <a:pt x="1168842" y="238539"/>
                </a:cubicBezTo>
                <a:cubicBezTo>
                  <a:pt x="1161350" y="236666"/>
                  <a:pt x="1122520" y="227823"/>
                  <a:pt x="1113183" y="222636"/>
                </a:cubicBezTo>
                <a:cubicBezTo>
                  <a:pt x="1096476" y="213354"/>
                  <a:pt x="1081378" y="201432"/>
                  <a:pt x="1065475" y="190831"/>
                </a:cubicBezTo>
                <a:cubicBezTo>
                  <a:pt x="1057524" y="185530"/>
                  <a:pt x="1079903" y="205163"/>
                  <a:pt x="1089329" y="206734"/>
                </a:cubicBezTo>
                <a:cubicBezTo>
                  <a:pt x="1145304" y="216063"/>
                  <a:pt x="1121742" y="209587"/>
                  <a:pt x="1160891" y="222636"/>
                </a:cubicBezTo>
                <a:cubicBezTo>
                  <a:pt x="1233837" y="204400"/>
                  <a:pt x="1192696" y="225613"/>
                  <a:pt x="1192696" y="87464"/>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4724400" y="4606120"/>
            <a:ext cx="3679474" cy="1323439"/>
          </a:xfrm>
          <a:prstGeom prst="rect">
            <a:avLst/>
          </a:prstGeom>
          <a:noFill/>
        </p:spPr>
        <p:txBody>
          <a:bodyPr wrap="square" rtlCol="0">
            <a:spAutoFit/>
          </a:bodyPr>
          <a:lstStyle/>
          <a:p>
            <a:r>
              <a:rPr lang="en-US" sz="2000" dirty="0" smtClean="0">
                <a:solidFill>
                  <a:srgbClr val="FF0000"/>
                </a:solidFill>
                <a:latin typeface="Segoe Print" pitchFamily="2" charset="0"/>
              </a:rPr>
              <a:t>how do we </a:t>
            </a:r>
            <a:r>
              <a:rPr lang="en-US" sz="2000" b="1" dirty="0" smtClean="0">
                <a:solidFill>
                  <a:srgbClr val="FF0000"/>
                </a:solidFill>
                <a:latin typeface="Segoe Print" pitchFamily="2" charset="0"/>
              </a:rPr>
              <a:t>present this data</a:t>
            </a:r>
            <a:r>
              <a:rPr lang="en-US" sz="2000" dirty="0" smtClean="0">
                <a:solidFill>
                  <a:srgbClr val="FF0000"/>
                </a:solidFill>
                <a:latin typeface="Segoe Print" pitchFamily="2" charset="0"/>
              </a:rPr>
              <a:t> back to you? what medium and interface is most effective?</a:t>
            </a:r>
            <a:endParaRPr lang="en-US" sz="2000" dirty="0">
              <a:solidFill>
                <a:srgbClr val="FF0000"/>
              </a:solidFill>
              <a:latin typeface="Segoe Prin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6" grpId="0"/>
      <p:bldP spid="5" grpId="0"/>
      <p:bldP spid="7" grpId="0" animBg="1"/>
      <p:bldP spid="18" grpId="0"/>
      <p:bldP spid="27" grpId="0"/>
      <p:bldP spid="29" grpId="0" animBg="1"/>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a:off x="-8626" y="0"/>
            <a:ext cx="9144000" cy="6858000"/>
          </a:xfrm>
          <a:prstGeom prst="triangle">
            <a:avLst>
              <a:gd name="adj" fmla="val 1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p:cNvSpPr/>
          <p:nvPr/>
        </p:nvSpPr>
        <p:spPr>
          <a:xfrm rot="17984973" flipH="1" flipV="1">
            <a:off x="2734292" y="2283925"/>
            <a:ext cx="2026774" cy="1984280"/>
          </a:xfrm>
          <a:prstGeom prst="arc">
            <a:avLst>
              <a:gd name="adj1" fmla="val 16200000"/>
              <a:gd name="adj2" fmla="val 1993907"/>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17984973">
            <a:off x="4004837" y="2701778"/>
            <a:ext cx="2026774" cy="1984280"/>
          </a:xfrm>
          <a:prstGeom prst="arc">
            <a:avLst>
              <a:gd name="adj1" fmla="val 19539101"/>
              <a:gd name="adj2" fmla="val 1653771"/>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202234" y="2992334"/>
            <a:ext cx="3293007" cy="830997"/>
          </a:xfrm>
          <a:prstGeom prst="rect">
            <a:avLst/>
          </a:prstGeom>
          <a:noFill/>
        </p:spPr>
        <p:txBody>
          <a:bodyPr wrap="square" rtlCol="0">
            <a:spAutoFit/>
          </a:bodyPr>
          <a:lstStyle/>
          <a:p>
            <a:pPr algn="ctr"/>
            <a:r>
              <a:rPr lang="en-US" sz="4800" dirty="0" smtClean="0">
                <a:solidFill>
                  <a:schemeClr val="tx1">
                    <a:lumMod val="65000"/>
                    <a:lumOff val="35000"/>
                  </a:schemeClr>
                </a:solidFill>
                <a:latin typeface="Franklin Gothic Heavy" pitchFamily="34" charset="0"/>
              </a:rPr>
              <a:t>feedback</a:t>
            </a:r>
            <a:endParaRPr lang="en-US" sz="4800" dirty="0">
              <a:solidFill>
                <a:schemeClr val="tx1">
                  <a:lumMod val="65000"/>
                  <a:lumOff val="35000"/>
                </a:schemeClr>
              </a:solidFill>
              <a:latin typeface="Franklin Gothic Heavy" pitchFamily="34" charset="0"/>
            </a:endParaRPr>
          </a:p>
        </p:txBody>
      </p:sp>
      <p:sp>
        <p:nvSpPr>
          <p:cNvPr id="5" name="TextBox 4"/>
          <p:cNvSpPr txBox="1"/>
          <p:nvPr/>
        </p:nvSpPr>
        <p:spPr>
          <a:xfrm>
            <a:off x="1648759" y="2992334"/>
            <a:ext cx="3087195" cy="830997"/>
          </a:xfrm>
          <a:prstGeom prst="rect">
            <a:avLst/>
          </a:prstGeom>
          <a:noFill/>
        </p:spPr>
        <p:txBody>
          <a:bodyPr wrap="square" rtlCol="0">
            <a:spAutoFit/>
          </a:bodyPr>
          <a:lstStyle/>
          <a:p>
            <a:pPr algn="ctr"/>
            <a:r>
              <a:rPr lang="en-US" sz="4800" dirty="0" smtClean="0">
                <a:solidFill>
                  <a:schemeClr val="tx1">
                    <a:lumMod val="50000"/>
                    <a:lumOff val="50000"/>
                  </a:schemeClr>
                </a:solidFill>
                <a:latin typeface="Franklin Gothic Heavy" pitchFamily="34" charset="0"/>
              </a:rPr>
              <a:t>sensing</a:t>
            </a:r>
            <a:endParaRPr lang="en-US" dirty="0">
              <a:solidFill>
                <a:schemeClr val="tx1">
                  <a:lumMod val="50000"/>
                  <a:lumOff val="50000"/>
                </a:schemeClr>
              </a:solidFill>
              <a:latin typeface="Franklin Gothic Heavy" pitchFamily="34" charset="0"/>
            </a:endParaRPr>
          </a:p>
        </p:txBody>
      </p:sp>
      <p:sp>
        <p:nvSpPr>
          <p:cNvPr id="15" name="Rectangle 14"/>
          <p:cNvSpPr/>
          <p:nvPr/>
        </p:nvSpPr>
        <p:spPr>
          <a:xfrm>
            <a:off x="3758279" y="2200624"/>
            <a:ext cx="1216102" cy="830997"/>
          </a:xfrm>
          <a:prstGeom prst="rect">
            <a:avLst/>
          </a:prstGeom>
        </p:spPr>
        <p:txBody>
          <a:bodyPr wrap="none">
            <a:spAutoFit/>
          </a:bodyPr>
          <a:lstStyle/>
          <a:p>
            <a:r>
              <a:rPr lang="en-US" sz="4800" dirty="0" smtClean="0">
                <a:solidFill>
                  <a:schemeClr val="bg1">
                    <a:lumMod val="85000"/>
                  </a:schemeClr>
                </a:solidFill>
                <a:latin typeface="Franklin Gothic Heavy" pitchFamily="34" charset="0"/>
              </a:rPr>
              <a:t>you</a:t>
            </a:r>
            <a:endParaRPr lang="en-US" sz="4800" dirty="0">
              <a:solidFill>
                <a:schemeClr val="bg1">
                  <a:lumMod val="85000"/>
                </a:schemeClr>
              </a:solidFill>
            </a:endParaRPr>
          </a:p>
        </p:txBody>
      </p:sp>
      <p:sp>
        <p:nvSpPr>
          <p:cNvPr id="7" name="Arc 6"/>
          <p:cNvSpPr/>
          <p:nvPr/>
        </p:nvSpPr>
        <p:spPr>
          <a:xfrm rot="14513356">
            <a:off x="2682272" y="2636131"/>
            <a:ext cx="2026774" cy="1984280"/>
          </a:xfrm>
          <a:prstGeom prst="arc">
            <a:avLst>
              <a:gd name="adj1" fmla="val 19539101"/>
              <a:gd name="adj2" fmla="val 1673199"/>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76200" y="5943600"/>
            <a:ext cx="4800600" cy="769441"/>
          </a:xfrm>
          <a:prstGeom prst="rect">
            <a:avLst/>
          </a:prstGeom>
          <a:noFill/>
        </p:spPr>
        <p:txBody>
          <a:bodyPr wrap="square" rtlCol="0">
            <a:spAutoFit/>
          </a:bodyPr>
          <a:lstStyle/>
          <a:p>
            <a:r>
              <a:rPr lang="en-US" sz="4400" b="1" dirty="0" smtClean="0">
                <a:solidFill>
                  <a:schemeClr val="tx1">
                    <a:lumMod val="75000"/>
                    <a:lumOff val="25000"/>
                  </a:schemeClr>
                </a:solidFill>
                <a:latin typeface="Segoe UI" pitchFamily="34" charset="0"/>
                <a:ea typeface="Segoe UI" pitchFamily="34" charset="0"/>
                <a:cs typeface="Segoe UI" pitchFamily="34" charset="0"/>
              </a:rPr>
              <a:t>computer science</a:t>
            </a:r>
            <a:endParaRPr lang="en-US" sz="4400" b="1" dirty="0">
              <a:solidFill>
                <a:schemeClr val="tx1">
                  <a:lumMod val="75000"/>
                  <a:lumOff val="25000"/>
                </a:schemeClr>
              </a:solidFill>
              <a:latin typeface="Segoe UI" pitchFamily="34" charset="0"/>
              <a:ea typeface="Segoe UI" pitchFamily="34" charset="0"/>
              <a:cs typeface="Segoe UI" pitchFamily="34" charset="0"/>
            </a:endParaRPr>
          </a:p>
        </p:txBody>
      </p:sp>
      <p:sp>
        <p:nvSpPr>
          <p:cNvPr id="22" name="TextBox 21"/>
          <p:cNvSpPr txBox="1"/>
          <p:nvPr/>
        </p:nvSpPr>
        <p:spPr>
          <a:xfrm>
            <a:off x="4267200" y="228600"/>
            <a:ext cx="4800600" cy="1446550"/>
          </a:xfrm>
          <a:prstGeom prst="rect">
            <a:avLst/>
          </a:prstGeom>
          <a:noFill/>
        </p:spPr>
        <p:txBody>
          <a:bodyPr wrap="square" rtlCol="0">
            <a:spAutoFit/>
          </a:bodyPr>
          <a:lstStyle/>
          <a:p>
            <a:pPr algn="r"/>
            <a:r>
              <a:rPr lang="en-US" sz="4400" b="1" dirty="0" smtClean="0">
                <a:solidFill>
                  <a:schemeClr val="bg1">
                    <a:lumMod val="95000"/>
                  </a:schemeClr>
                </a:solidFill>
                <a:latin typeface="Segoe UI" pitchFamily="34" charset="0"/>
                <a:ea typeface="Segoe UI" pitchFamily="34" charset="0"/>
                <a:cs typeface="Segoe UI" pitchFamily="34" charset="0"/>
              </a:rPr>
              <a:t>human-computer interaction</a:t>
            </a:r>
            <a:endParaRPr lang="en-US" sz="4400" b="1" dirty="0">
              <a:solidFill>
                <a:schemeClr val="bg1">
                  <a:lumMod val="95000"/>
                </a:scheme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752600"/>
            <a:ext cx="3657600" cy="838200"/>
          </a:xfrm>
        </p:spPr>
        <p:txBody>
          <a:bodyPr/>
          <a:lstStyle/>
          <a:p>
            <a:r>
              <a:rPr lang="en-US" sz="5400" dirty="0" smtClean="0"/>
              <a:t>why?</a:t>
            </a:r>
            <a:endParaRPr lang="en-US" sz="5400" dirty="0"/>
          </a:p>
        </p:txBody>
      </p:sp>
      <p:sp>
        <p:nvSpPr>
          <p:cNvPr id="4" name="Title 1"/>
          <p:cNvSpPr txBox="1">
            <a:spLocks/>
          </p:cNvSpPr>
          <p:nvPr/>
        </p:nvSpPr>
        <p:spPr>
          <a:xfrm>
            <a:off x="1828800" y="2895600"/>
            <a:ext cx="6553200" cy="838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kern="1200">
                <a:solidFill>
                  <a:schemeClr val="bg1">
                    <a:lumMod val="75000"/>
                  </a:schemeClr>
                </a:solidFill>
                <a:latin typeface="Arial Black" pitchFamily="34" charset="0"/>
                <a:ea typeface="+mj-ea"/>
                <a:cs typeface="+mj-cs"/>
              </a:defRPr>
            </a:lvl1pPr>
          </a:lstStyle>
          <a:p>
            <a:r>
              <a:rPr lang="en-US" sz="3200" dirty="0" smtClean="0">
                <a:latin typeface="Segoe UI Light" pitchFamily="34" charset="0"/>
              </a:rPr>
              <a:t>1. i want to make the world better</a:t>
            </a:r>
            <a:endParaRPr lang="en-US" sz="3200" dirty="0">
              <a:latin typeface="Segoe UI Light" pitchFamily="34" charset="0"/>
            </a:endParaRPr>
          </a:p>
        </p:txBody>
      </p:sp>
      <p:sp>
        <p:nvSpPr>
          <p:cNvPr id="5" name="Title 1"/>
          <p:cNvSpPr txBox="1">
            <a:spLocks/>
          </p:cNvSpPr>
          <p:nvPr/>
        </p:nvSpPr>
        <p:spPr>
          <a:xfrm>
            <a:off x="1828800" y="3657600"/>
            <a:ext cx="5791200" cy="838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kern="1200">
                <a:solidFill>
                  <a:schemeClr val="bg1">
                    <a:lumMod val="75000"/>
                  </a:schemeClr>
                </a:solidFill>
                <a:latin typeface="Arial Black" pitchFamily="34" charset="0"/>
                <a:ea typeface="+mj-ea"/>
                <a:cs typeface="+mj-cs"/>
              </a:defRPr>
            </a:lvl1pPr>
          </a:lstStyle>
          <a:p>
            <a:r>
              <a:rPr lang="en-US" sz="3200" dirty="0" smtClean="0">
                <a:latin typeface="Segoe UI Light" pitchFamily="34" charset="0"/>
              </a:rPr>
              <a:t>2. now is the time…</a:t>
            </a:r>
            <a:endParaRPr lang="en-US" sz="3200" dirty="0">
              <a:latin typeface="Segoe UI Ligh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 y="-533400"/>
            <a:ext cx="12262139" cy="7934325"/>
          </a:xfrm>
          <a:prstGeom prst="rect">
            <a:avLst/>
          </a:prstGeom>
          <a:noFill/>
          <a:ln w="9525">
            <a:noFill/>
            <a:miter lim="800000"/>
            <a:headEnd/>
            <a:tailEnd/>
          </a:ln>
        </p:spPr>
      </p:pic>
      <p:cxnSp>
        <p:nvCxnSpPr>
          <p:cNvPr id="5" name="Straight Arrow Connector 4"/>
          <p:cNvCxnSpPr/>
          <p:nvPr/>
        </p:nvCxnSpPr>
        <p:spPr>
          <a:xfrm rot="5400000">
            <a:off x="6324600" y="2362200"/>
            <a:ext cx="609600" cy="152400"/>
          </a:xfrm>
          <a:prstGeom prst="straightConnector1">
            <a:avLst/>
          </a:prstGeom>
          <a:ln w="15875">
            <a:solidFill>
              <a:schemeClr val="tx1">
                <a:lumMod val="75000"/>
                <a:lumOff val="2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0800000" flipV="1">
            <a:off x="6602104" y="2667000"/>
            <a:ext cx="713096" cy="449240"/>
          </a:xfrm>
          <a:prstGeom prst="straightConnector1">
            <a:avLst/>
          </a:prstGeom>
          <a:ln w="15875">
            <a:solidFill>
              <a:schemeClr val="tx1">
                <a:lumMod val="75000"/>
                <a:lumOff val="2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429000" y="2743200"/>
            <a:ext cx="636896" cy="242248"/>
          </a:xfrm>
          <a:prstGeom prst="straightConnector1">
            <a:avLst/>
          </a:prstGeom>
          <a:ln w="15875">
            <a:solidFill>
              <a:schemeClr val="tx1">
                <a:lumMod val="75000"/>
                <a:lumOff val="2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24200" y="4114800"/>
            <a:ext cx="1080448" cy="174008"/>
          </a:xfrm>
          <a:prstGeom prst="straightConnector1">
            <a:avLst/>
          </a:prstGeom>
          <a:ln w="15875">
            <a:solidFill>
              <a:schemeClr val="tx1">
                <a:lumMod val="75000"/>
                <a:lumOff val="2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3672384" y="2167720"/>
            <a:ext cx="525440" cy="457200"/>
          </a:xfrm>
          <a:prstGeom prst="straightConnector1">
            <a:avLst/>
          </a:prstGeom>
          <a:ln w="15875">
            <a:solidFill>
              <a:schemeClr val="tx1">
                <a:lumMod val="75000"/>
                <a:lumOff val="2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06152" y="1812880"/>
            <a:ext cx="1496704" cy="276999"/>
          </a:xfrm>
          <a:prstGeom prst="rect">
            <a:avLst/>
          </a:prstGeom>
          <a:solidFill>
            <a:schemeClr val="tx1">
              <a:alpha val="50000"/>
            </a:schemeClr>
          </a:solidFill>
        </p:spPr>
        <p:txBody>
          <a:bodyPr wrap="square" lIns="0" tIns="0" rIns="0" bIns="0" rtlCol="0">
            <a:spAutoFit/>
          </a:bodyPr>
          <a:lstStyle/>
          <a:p>
            <a:pPr algn="ctr"/>
            <a:r>
              <a:rPr lang="en-US" dirty="0" err="1" smtClean="0">
                <a:solidFill>
                  <a:schemeClr val="bg1">
                    <a:lumMod val="95000"/>
                  </a:schemeClr>
                </a:solidFill>
                <a:latin typeface="Segoe Condensed" pitchFamily="34" charset="0"/>
              </a:rPr>
              <a:t>minneapolis</a:t>
            </a:r>
            <a:r>
              <a:rPr lang="en-US" dirty="0" smtClean="0">
                <a:solidFill>
                  <a:schemeClr val="bg1">
                    <a:lumMod val="95000"/>
                  </a:schemeClr>
                </a:solidFill>
                <a:latin typeface="Segoe Condensed" pitchFamily="34" charset="0"/>
              </a:rPr>
              <a:t>, </a:t>
            </a:r>
            <a:r>
              <a:rPr lang="en-US" dirty="0" err="1" smtClean="0">
                <a:solidFill>
                  <a:schemeClr val="bg1">
                    <a:lumMod val="95000"/>
                  </a:schemeClr>
                </a:solidFill>
                <a:latin typeface="Segoe Condensed" pitchFamily="34" charset="0"/>
              </a:rPr>
              <a:t>mn</a:t>
            </a:r>
            <a:endParaRPr lang="en-US" dirty="0" smtClean="0">
              <a:solidFill>
                <a:schemeClr val="bg1">
                  <a:lumMod val="95000"/>
                </a:schemeClr>
              </a:solidFill>
              <a:latin typeface="Segoe Condensed" pitchFamily="34" charset="0"/>
            </a:endParaRPr>
          </a:p>
        </p:txBody>
      </p:sp>
      <p:sp>
        <p:nvSpPr>
          <p:cNvPr id="18" name="TextBox 17"/>
          <p:cNvSpPr txBox="1"/>
          <p:nvPr/>
        </p:nvSpPr>
        <p:spPr>
          <a:xfrm>
            <a:off x="7010400" y="2367889"/>
            <a:ext cx="797256" cy="276999"/>
          </a:xfrm>
          <a:prstGeom prst="rect">
            <a:avLst/>
          </a:prstGeom>
          <a:solidFill>
            <a:schemeClr val="tx1">
              <a:alpha val="50000"/>
            </a:schemeClr>
          </a:solidFill>
        </p:spPr>
        <p:txBody>
          <a:bodyPr wrap="square" lIns="0" tIns="0" rIns="0" bIns="0" rtlCol="0">
            <a:spAutoFit/>
          </a:bodyPr>
          <a:lstStyle/>
          <a:p>
            <a:pPr algn="ctr"/>
            <a:r>
              <a:rPr lang="en-US" dirty="0" err="1" smtClean="0">
                <a:solidFill>
                  <a:schemeClr val="bg1">
                    <a:lumMod val="95000"/>
                  </a:schemeClr>
                </a:solidFill>
                <a:latin typeface="Segoe Condensed" pitchFamily="34" charset="0"/>
              </a:rPr>
              <a:t>ames</a:t>
            </a:r>
            <a:r>
              <a:rPr lang="en-US" dirty="0" smtClean="0">
                <a:solidFill>
                  <a:schemeClr val="bg1">
                    <a:lumMod val="95000"/>
                  </a:schemeClr>
                </a:solidFill>
                <a:latin typeface="Segoe Condensed" pitchFamily="34" charset="0"/>
              </a:rPr>
              <a:t>, </a:t>
            </a:r>
            <a:r>
              <a:rPr lang="en-US" dirty="0" err="1" smtClean="0">
                <a:solidFill>
                  <a:schemeClr val="bg1">
                    <a:lumMod val="95000"/>
                  </a:schemeClr>
                </a:solidFill>
                <a:latin typeface="Segoe Condensed" pitchFamily="34" charset="0"/>
              </a:rPr>
              <a:t>ia</a:t>
            </a:r>
            <a:endParaRPr lang="en-US" dirty="0" smtClean="0">
              <a:solidFill>
                <a:schemeClr val="bg1">
                  <a:lumMod val="95000"/>
                </a:schemeClr>
              </a:solidFill>
              <a:latin typeface="Segoe Condensed" pitchFamily="34" charset="0"/>
            </a:endParaRPr>
          </a:p>
        </p:txBody>
      </p:sp>
      <p:sp>
        <p:nvSpPr>
          <p:cNvPr id="19" name="TextBox 18"/>
          <p:cNvSpPr txBox="1"/>
          <p:nvPr/>
        </p:nvSpPr>
        <p:spPr>
          <a:xfrm>
            <a:off x="2101755" y="3810000"/>
            <a:ext cx="1528549" cy="276999"/>
          </a:xfrm>
          <a:prstGeom prst="rect">
            <a:avLst/>
          </a:prstGeom>
          <a:solidFill>
            <a:schemeClr val="tx1">
              <a:alpha val="50000"/>
            </a:schemeClr>
          </a:solidFill>
        </p:spPr>
        <p:txBody>
          <a:bodyPr wrap="square" lIns="0" tIns="0" rIns="0" bIns="0" rtlCol="0">
            <a:spAutoFit/>
          </a:bodyPr>
          <a:lstStyle/>
          <a:p>
            <a:pPr algn="ctr"/>
            <a:r>
              <a:rPr lang="en-US" dirty="0" smtClean="0">
                <a:solidFill>
                  <a:schemeClr val="bg1">
                    <a:lumMod val="95000"/>
                  </a:schemeClr>
                </a:solidFill>
                <a:latin typeface="Segoe Condensed" pitchFamily="34" charset="0"/>
              </a:rPr>
              <a:t>orange county, ca</a:t>
            </a:r>
          </a:p>
        </p:txBody>
      </p:sp>
      <p:sp>
        <p:nvSpPr>
          <p:cNvPr id="21" name="TextBox 20"/>
          <p:cNvSpPr txBox="1"/>
          <p:nvPr/>
        </p:nvSpPr>
        <p:spPr>
          <a:xfrm>
            <a:off x="2756848" y="2452048"/>
            <a:ext cx="1071349" cy="276999"/>
          </a:xfrm>
          <a:prstGeom prst="rect">
            <a:avLst/>
          </a:prstGeom>
          <a:solidFill>
            <a:schemeClr val="tx1">
              <a:alpha val="50000"/>
            </a:schemeClr>
          </a:solidFill>
        </p:spPr>
        <p:txBody>
          <a:bodyPr wrap="square" lIns="0" tIns="0" rIns="0" bIns="0" rtlCol="0">
            <a:spAutoFit/>
          </a:bodyPr>
          <a:lstStyle/>
          <a:p>
            <a:pPr algn="ctr"/>
            <a:r>
              <a:rPr lang="en-US" dirty="0" err="1" smtClean="0">
                <a:solidFill>
                  <a:schemeClr val="bg1">
                    <a:lumMod val="95000"/>
                  </a:schemeClr>
                </a:solidFill>
                <a:latin typeface="Segoe Condensed" pitchFamily="34" charset="0"/>
              </a:rPr>
              <a:t>portland</a:t>
            </a:r>
            <a:r>
              <a:rPr lang="en-US" dirty="0" smtClean="0">
                <a:solidFill>
                  <a:schemeClr val="bg1">
                    <a:lumMod val="95000"/>
                  </a:schemeClr>
                </a:solidFill>
                <a:latin typeface="Segoe Condensed" pitchFamily="34" charset="0"/>
              </a:rPr>
              <a:t>, or</a:t>
            </a:r>
          </a:p>
        </p:txBody>
      </p:sp>
      <p:sp>
        <p:nvSpPr>
          <p:cNvPr id="22" name="TextBox 21"/>
          <p:cNvSpPr txBox="1"/>
          <p:nvPr/>
        </p:nvSpPr>
        <p:spPr>
          <a:xfrm>
            <a:off x="3200400" y="1828800"/>
            <a:ext cx="1071349" cy="276999"/>
          </a:xfrm>
          <a:prstGeom prst="rect">
            <a:avLst/>
          </a:prstGeom>
          <a:solidFill>
            <a:schemeClr val="tx1">
              <a:alpha val="50000"/>
            </a:schemeClr>
          </a:solidFill>
        </p:spPr>
        <p:txBody>
          <a:bodyPr wrap="square" lIns="0" tIns="0" rIns="0" bIns="0" rtlCol="0">
            <a:spAutoFit/>
          </a:bodyPr>
          <a:lstStyle/>
          <a:p>
            <a:pPr algn="ctr"/>
            <a:r>
              <a:rPr lang="en-US" dirty="0" err="1" smtClean="0">
                <a:solidFill>
                  <a:schemeClr val="bg1">
                    <a:lumMod val="95000"/>
                  </a:schemeClr>
                </a:solidFill>
                <a:latin typeface="Segoe Condensed" pitchFamily="34" charset="0"/>
              </a:rPr>
              <a:t>seattle</a:t>
            </a:r>
            <a:r>
              <a:rPr lang="en-US" dirty="0" smtClean="0">
                <a:solidFill>
                  <a:schemeClr val="bg1">
                    <a:lumMod val="95000"/>
                  </a:schemeClr>
                </a:solidFill>
                <a:latin typeface="Segoe Condensed" pitchFamily="34" charset="0"/>
              </a:rPr>
              <a:t>, </a:t>
            </a:r>
            <a:r>
              <a:rPr lang="en-US" dirty="0" err="1" smtClean="0">
                <a:solidFill>
                  <a:schemeClr val="bg1">
                    <a:lumMod val="95000"/>
                  </a:schemeClr>
                </a:solidFill>
                <a:latin typeface="Segoe Condensed" pitchFamily="34" charset="0"/>
              </a:rPr>
              <a:t>wa</a:t>
            </a:r>
            <a:endParaRPr lang="en-US" dirty="0" smtClean="0">
              <a:solidFill>
                <a:schemeClr val="bg1">
                  <a:lumMod val="95000"/>
                </a:schemeClr>
              </a:solidFill>
              <a:latin typeface="Segoe Condens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research\talks\AnnaKarlinGuestLecture2010-MirrorsTellYouOneThing\running-man.jpg"/>
          <p:cNvPicPr>
            <a:picLocks noChangeAspect="1" noChangeArrowheads="1"/>
          </p:cNvPicPr>
          <p:nvPr/>
        </p:nvPicPr>
        <p:blipFill>
          <a:blip r:embed="rId2" cstate="print"/>
          <a:srcRect/>
          <a:stretch>
            <a:fillRect/>
          </a:stretch>
        </p:blipFill>
        <p:spPr bwMode="auto">
          <a:xfrm>
            <a:off x="0" y="0"/>
            <a:ext cx="10278108" cy="6858000"/>
          </a:xfrm>
          <a:prstGeom prst="rect">
            <a:avLst/>
          </a:prstGeom>
          <a:noFill/>
        </p:spPr>
      </p:pic>
      <p:sp>
        <p:nvSpPr>
          <p:cNvPr id="5" name="Right Arrow 4"/>
          <p:cNvSpPr/>
          <p:nvPr/>
        </p:nvSpPr>
        <p:spPr>
          <a:xfrm>
            <a:off x="-990600" y="554422"/>
            <a:ext cx="38862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itle 8"/>
          <p:cNvSpPr txBox="1">
            <a:spLocks/>
          </p:cNvSpPr>
          <p:nvPr/>
        </p:nvSpPr>
        <p:spPr>
          <a:xfrm>
            <a:off x="228600" y="409902"/>
            <a:ext cx="6629400" cy="868362"/>
          </a:xfrm>
          <a:prstGeom prst="rect">
            <a:avLst/>
          </a:prstGeom>
        </p:spPr>
        <p:txBody>
          <a:bodyPr vert="horz" lIns="91440" tIns="45720" rIns="91440" bIns="45720" rtlCol="0" anchor="ctr">
            <a:noAutofit/>
          </a:bodyPr>
          <a:lstStyle/>
          <a:p>
            <a:pPr>
              <a:spcBef>
                <a:spcPct val="0"/>
              </a:spcBef>
              <a:defRPr/>
            </a:pPr>
            <a:r>
              <a:rPr lang="en-US" sz="4400" b="1" dirty="0" smtClean="0">
                <a:solidFill>
                  <a:prstClr val="white">
                    <a:lumMod val="75000"/>
                  </a:prstClr>
                </a:solidFill>
                <a:latin typeface="Segoe UI" pitchFamily="34" charset="0"/>
                <a:ea typeface="Segoe UI" pitchFamily="34" charset="0"/>
                <a:cs typeface="Segoe UI" pitchFamily="34" charset="0"/>
              </a:rPr>
              <a:t>running</a:t>
            </a:r>
            <a:endParaRPr lang="en-US" sz="6000" dirty="0">
              <a:solidFill>
                <a:prstClr val="white">
                  <a:lumMod val="75000"/>
                </a:prstClr>
              </a:solidFill>
              <a:latin typeface="Segoe UI" pitchFamily="34" charset="0"/>
              <a:ea typeface="Segoe UI" pitchFamily="34" charset="0"/>
              <a:cs typeface="Segoe UI" pitchFamily="34" charset="0"/>
            </a:endParaRPr>
          </a:p>
        </p:txBody>
      </p:sp>
      <p:sp>
        <p:nvSpPr>
          <p:cNvPr id="8" name="Right Arrow 7"/>
          <p:cNvSpPr/>
          <p:nvPr/>
        </p:nvSpPr>
        <p:spPr>
          <a:xfrm flipH="1">
            <a:off x="5715000" y="5029200"/>
            <a:ext cx="3429000" cy="685800"/>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prstClr val="white"/>
              </a:solidFill>
            </a:endParaRPr>
          </a:p>
        </p:txBody>
      </p:sp>
      <p:sp>
        <p:nvSpPr>
          <p:cNvPr id="10" name="Rectangle 9"/>
          <p:cNvSpPr/>
          <p:nvPr/>
        </p:nvSpPr>
        <p:spPr>
          <a:xfrm>
            <a:off x="5638800" y="5029200"/>
            <a:ext cx="3276600" cy="646331"/>
          </a:xfrm>
          <a:prstGeom prst="rect">
            <a:avLst/>
          </a:prstGeom>
        </p:spPr>
        <p:txBody>
          <a:bodyPr wrap="square">
            <a:spAutoFit/>
          </a:bodyPr>
          <a:lstStyle/>
          <a:p>
            <a:pPr algn="r"/>
            <a:r>
              <a:rPr lang="en-US" dirty="0" err="1" smtClean="0">
                <a:solidFill>
                  <a:prstClr val="white">
                    <a:lumMod val="75000"/>
                  </a:prstClr>
                </a:solidFill>
                <a:latin typeface="Segoe Condensed" pitchFamily="34" charset="0"/>
              </a:rPr>
              <a:t>lester</a:t>
            </a:r>
            <a:r>
              <a:rPr lang="en-US" dirty="0" smtClean="0">
                <a:solidFill>
                  <a:prstClr val="white">
                    <a:lumMod val="75000"/>
                  </a:prstClr>
                </a:solidFill>
                <a:latin typeface="Segoe Condensed" pitchFamily="34" charset="0"/>
              </a:rPr>
              <a:t> et al., </a:t>
            </a:r>
            <a:r>
              <a:rPr lang="en-US" dirty="0" err="1" smtClean="0">
                <a:solidFill>
                  <a:prstClr val="white">
                    <a:lumMod val="75000"/>
                  </a:prstClr>
                </a:solidFill>
                <a:latin typeface="Segoe Condensed" pitchFamily="34" charset="0"/>
              </a:rPr>
              <a:t>ijcai</a:t>
            </a:r>
            <a:r>
              <a:rPr lang="en-US" dirty="0" smtClean="0">
                <a:solidFill>
                  <a:prstClr val="white">
                    <a:lumMod val="75000"/>
                  </a:prstClr>
                </a:solidFill>
                <a:latin typeface="Segoe Condensed" pitchFamily="34" charset="0"/>
              </a:rPr>
              <a:t> 2005</a:t>
            </a:r>
          </a:p>
          <a:p>
            <a:pPr algn="r"/>
            <a:r>
              <a:rPr lang="en-US" dirty="0" err="1" smtClean="0">
                <a:solidFill>
                  <a:prstClr val="white">
                    <a:lumMod val="75000"/>
                  </a:prstClr>
                </a:solidFill>
                <a:latin typeface="Segoe Condensed" pitchFamily="34" charset="0"/>
              </a:rPr>
              <a:t>choudury</a:t>
            </a:r>
            <a:r>
              <a:rPr lang="en-US" dirty="0" smtClean="0">
                <a:solidFill>
                  <a:prstClr val="white">
                    <a:lumMod val="75000"/>
                  </a:prstClr>
                </a:solidFill>
                <a:latin typeface="Segoe Condensed" pitchFamily="34" charset="0"/>
              </a:rPr>
              <a:t> et al., </a:t>
            </a:r>
            <a:r>
              <a:rPr lang="en-US" dirty="0" err="1" smtClean="0">
                <a:solidFill>
                  <a:prstClr val="white">
                    <a:lumMod val="75000"/>
                  </a:prstClr>
                </a:solidFill>
                <a:latin typeface="Segoe Condensed" pitchFamily="34" charset="0"/>
              </a:rPr>
              <a:t>ieee</a:t>
            </a:r>
            <a:r>
              <a:rPr lang="en-US" dirty="0" smtClean="0">
                <a:solidFill>
                  <a:prstClr val="white">
                    <a:lumMod val="75000"/>
                  </a:prstClr>
                </a:solidFill>
                <a:latin typeface="Segoe Condensed" pitchFamily="34" charset="0"/>
              </a:rPr>
              <a:t> pervasive 2008</a:t>
            </a:r>
            <a:endParaRPr lang="en-US" dirty="0">
              <a:solidFill>
                <a:prstClr val="white">
                  <a:lumMod val="75000"/>
                </a:prstClr>
              </a:solidFill>
              <a:latin typeface="Segoe Condensed"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research\talks\Walk21.2009-PersuasiveTechForWalking\Group Walking_cropped.jpg"/>
          <p:cNvPicPr>
            <a:picLocks noChangeAspect="1" noChangeArrowheads="1"/>
          </p:cNvPicPr>
          <p:nvPr/>
        </p:nvPicPr>
        <p:blipFill>
          <a:blip r:embed="rId2" cstate="print"/>
          <a:srcRect l="19325" r="22355"/>
          <a:stretch>
            <a:fillRect/>
          </a:stretch>
        </p:blipFill>
        <p:spPr bwMode="auto">
          <a:xfrm>
            <a:off x="0" y="0"/>
            <a:ext cx="9144000" cy="6858000"/>
          </a:xfrm>
          <a:prstGeom prst="rect">
            <a:avLst/>
          </a:prstGeom>
          <a:noFill/>
        </p:spPr>
      </p:pic>
      <p:sp>
        <p:nvSpPr>
          <p:cNvPr id="12" name="Right Arrow 11"/>
          <p:cNvSpPr/>
          <p:nvPr/>
        </p:nvSpPr>
        <p:spPr>
          <a:xfrm>
            <a:off x="-990600" y="554422"/>
            <a:ext cx="38862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8"/>
          <p:cNvSpPr txBox="1">
            <a:spLocks/>
          </p:cNvSpPr>
          <p:nvPr/>
        </p:nvSpPr>
        <p:spPr>
          <a:xfrm>
            <a:off x="228600" y="409902"/>
            <a:ext cx="6629400" cy="868362"/>
          </a:xfrm>
          <a:prstGeom prst="rect">
            <a:avLst/>
          </a:prstGeom>
        </p:spPr>
        <p:txBody>
          <a:bodyPr vert="horz" lIns="91440" tIns="45720" rIns="91440" bIns="45720" rtlCol="0" anchor="ctr">
            <a:noAutofit/>
          </a:bodyPr>
          <a:lstStyle/>
          <a:p>
            <a:pPr>
              <a:spcBef>
                <a:spcPct val="0"/>
              </a:spcBef>
              <a:defRPr/>
            </a:pPr>
            <a:r>
              <a:rPr lang="en-US" sz="4400" b="1" dirty="0" smtClean="0">
                <a:solidFill>
                  <a:prstClr val="white">
                    <a:lumMod val="75000"/>
                  </a:prstClr>
                </a:solidFill>
                <a:latin typeface="Segoe UI" pitchFamily="34" charset="0"/>
                <a:ea typeface="Segoe UI" pitchFamily="34" charset="0"/>
                <a:cs typeface="Segoe UI" pitchFamily="34" charset="0"/>
              </a:rPr>
              <a:t>walking</a:t>
            </a:r>
            <a:endParaRPr lang="en-US" sz="6000" dirty="0">
              <a:solidFill>
                <a:prstClr val="white">
                  <a:lumMod val="75000"/>
                </a:prstClr>
              </a:solidFill>
              <a:latin typeface="Segoe UI" pitchFamily="34" charset="0"/>
              <a:ea typeface="Segoe UI" pitchFamily="34" charset="0"/>
              <a:cs typeface="Segoe UI" pitchFamily="34" charset="0"/>
            </a:endParaRPr>
          </a:p>
        </p:txBody>
      </p:sp>
      <p:sp>
        <p:nvSpPr>
          <p:cNvPr id="9" name="Right Arrow 8"/>
          <p:cNvSpPr/>
          <p:nvPr/>
        </p:nvSpPr>
        <p:spPr>
          <a:xfrm flipH="1">
            <a:off x="5791200" y="5029200"/>
            <a:ext cx="3352800" cy="685800"/>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prstClr val="white"/>
              </a:solidFill>
            </a:endParaRPr>
          </a:p>
        </p:txBody>
      </p:sp>
      <p:sp>
        <p:nvSpPr>
          <p:cNvPr id="10" name="Rectangle 9"/>
          <p:cNvSpPr/>
          <p:nvPr/>
        </p:nvSpPr>
        <p:spPr>
          <a:xfrm>
            <a:off x="5638800" y="5029200"/>
            <a:ext cx="3276600" cy="646331"/>
          </a:xfrm>
          <a:prstGeom prst="rect">
            <a:avLst/>
          </a:prstGeom>
        </p:spPr>
        <p:txBody>
          <a:bodyPr wrap="square">
            <a:spAutoFit/>
          </a:bodyPr>
          <a:lstStyle/>
          <a:p>
            <a:pPr algn="r"/>
            <a:r>
              <a:rPr lang="en-US" dirty="0" err="1" smtClean="0">
                <a:solidFill>
                  <a:prstClr val="white">
                    <a:lumMod val="75000"/>
                  </a:prstClr>
                </a:solidFill>
                <a:latin typeface="Segoe Condensed" pitchFamily="34" charset="0"/>
              </a:rPr>
              <a:t>lester</a:t>
            </a:r>
            <a:r>
              <a:rPr lang="en-US" dirty="0" smtClean="0">
                <a:solidFill>
                  <a:prstClr val="white">
                    <a:lumMod val="75000"/>
                  </a:prstClr>
                </a:solidFill>
                <a:latin typeface="Segoe Condensed" pitchFamily="34" charset="0"/>
              </a:rPr>
              <a:t> et al., </a:t>
            </a:r>
            <a:r>
              <a:rPr lang="en-US" dirty="0" err="1" smtClean="0">
                <a:solidFill>
                  <a:prstClr val="white">
                    <a:lumMod val="75000"/>
                  </a:prstClr>
                </a:solidFill>
                <a:latin typeface="Segoe Condensed" pitchFamily="34" charset="0"/>
              </a:rPr>
              <a:t>ijcai</a:t>
            </a:r>
            <a:r>
              <a:rPr lang="en-US" dirty="0" smtClean="0">
                <a:solidFill>
                  <a:prstClr val="white">
                    <a:lumMod val="75000"/>
                  </a:prstClr>
                </a:solidFill>
                <a:latin typeface="Segoe Condensed" pitchFamily="34" charset="0"/>
              </a:rPr>
              <a:t> 2005</a:t>
            </a:r>
          </a:p>
          <a:p>
            <a:pPr algn="r"/>
            <a:r>
              <a:rPr lang="en-US" dirty="0" err="1" smtClean="0">
                <a:solidFill>
                  <a:prstClr val="white">
                    <a:lumMod val="75000"/>
                  </a:prstClr>
                </a:solidFill>
                <a:latin typeface="Segoe Condensed" pitchFamily="34" charset="0"/>
              </a:rPr>
              <a:t>choudury</a:t>
            </a:r>
            <a:r>
              <a:rPr lang="en-US" dirty="0" smtClean="0">
                <a:solidFill>
                  <a:prstClr val="white">
                    <a:lumMod val="75000"/>
                  </a:prstClr>
                </a:solidFill>
                <a:latin typeface="Segoe Condensed" pitchFamily="34" charset="0"/>
              </a:rPr>
              <a:t> et al., </a:t>
            </a:r>
            <a:r>
              <a:rPr lang="en-US" dirty="0" err="1" smtClean="0">
                <a:solidFill>
                  <a:prstClr val="white">
                    <a:lumMod val="75000"/>
                  </a:prstClr>
                </a:solidFill>
                <a:latin typeface="Segoe Condensed" pitchFamily="34" charset="0"/>
              </a:rPr>
              <a:t>ieee</a:t>
            </a:r>
            <a:r>
              <a:rPr lang="en-US" dirty="0" smtClean="0">
                <a:solidFill>
                  <a:prstClr val="white">
                    <a:lumMod val="75000"/>
                  </a:prstClr>
                </a:solidFill>
                <a:latin typeface="Segoe Condensed" pitchFamily="34" charset="0"/>
              </a:rPr>
              <a:t> pervasive 2008</a:t>
            </a:r>
            <a:endParaRPr lang="en-US" dirty="0">
              <a:solidFill>
                <a:prstClr val="white">
                  <a:lumMod val="75000"/>
                </a:prstClr>
              </a:solidFill>
              <a:latin typeface="Segoe Condensed"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research\talks\AnnaKarlinGuestLecture2010-MirrorsTellYouOneThing\dc-sitting.jpg"/>
          <p:cNvPicPr>
            <a:picLocks noChangeAspect="1" noChangeArrowheads="1"/>
          </p:cNvPicPr>
          <p:nvPr/>
        </p:nvPicPr>
        <p:blipFill>
          <a:blip r:embed="rId2" cstate="print"/>
          <a:srcRect/>
          <a:stretch>
            <a:fillRect/>
          </a:stretch>
        </p:blipFill>
        <p:spPr bwMode="auto">
          <a:xfrm>
            <a:off x="-2369145" y="-7772400"/>
            <a:ext cx="11513145" cy="15363825"/>
          </a:xfrm>
          <a:prstGeom prst="rect">
            <a:avLst/>
          </a:prstGeom>
          <a:noFill/>
        </p:spPr>
      </p:pic>
      <p:sp>
        <p:nvSpPr>
          <p:cNvPr id="12" name="Right Arrow 11"/>
          <p:cNvSpPr/>
          <p:nvPr/>
        </p:nvSpPr>
        <p:spPr>
          <a:xfrm>
            <a:off x="-990600" y="554422"/>
            <a:ext cx="33528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8"/>
          <p:cNvSpPr txBox="1">
            <a:spLocks/>
          </p:cNvSpPr>
          <p:nvPr/>
        </p:nvSpPr>
        <p:spPr>
          <a:xfrm>
            <a:off x="228600" y="409902"/>
            <a:ext cx="6629400" cy="868362"/>
          </a:xfrm>
          <a:prstGeom prst="rect">
            <a:avLst/>
          </a:prstGeom>
        </p:spPr>
        <p:txBody>
          <a:bodyPr vert="horz" lIns="91440" tIns="45720" rIns="91440" bIns="45720" rtlCol="0" anchor="ctr">
            <a:noAutofit/>
          </a:bodyPr>
          <a:lstStyle/>
          <a:p>
            <a:pPr>
              <a:spcBef>
                <a:spcPct val="0"/>
              </a:spcBef>
              <a:defRPr/>
            </a:pPr>
            <a:r>
              <a:rPr lang="en-US" sz="4400" b="1" dirty="0" smtClean="0">
                <a:solidFill>
                  <a:prstClr val="white">
                    <a:lumMod val="75000"/>
                  </a:prstClr>
                </a:solidFill>
                <a:latin typeface="Segoe UI" pitchFamily="34" charset="0"/>
                <a:ea typeface="Segoe UI" pitchFamily="34" charset="0"/>
                <a:cs typeface="Segoe UI" pitchFamily="34" charset="0"/>
              </a:rPr>
              <a:t>sitting</a:t>
            </a:r>
            <a:endParaRPr lang="en-US" sz="6000" dirty="0">
              <a:solidFill>
                <a:prstClr val="white">
                  <a:lumMod val="75000"/>
                </a:prstClr>
              </a:solidFill>
              <a:latin typeface="Segoe UI" pitchFamily="34" charset="0"/>
              <a:ea typeface="Segoe UI" pitchFamily="34" charset="0"/>
              <a:cs typeface="Segoe UI" pitchFamily="34" charset="0"/>
            </a:endParaRPr>
          </a:p>
        </p:txBody>
      </p:sp>
      <p:sp>
        <p:nvSpPr>
          <p:cNvPr id="9" name="Right Arrow 8"/>
          <p:cNvSpPr/>
          <p:nvPr/>
        </p:nvSpPr>
        <p:spPr>
          <a:xfrm flipH="1">
            <a:off x="5791200" y="5029200"/>
            <a:ext cx="3352800" cy="685800"/>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prstClr val="white"/>
              </a:solidFill>
            </a:endParaRPr>
          </a:p>
        </p:txBody>
      </p:sp>
      <p:sp>
        <p:nvSpPr>
          <p:cNvPr id="10" name="Rectangle 9"/>
          <p:cNvSpPr/>
          <p:nvPr/>
        </p:nvSpPr>
        <p:spPr>
          <a:xfrm>
            <a:off x="5638800" y="5029200"/>
            <a:ext cx="3276600" cy="646331"/>
          </a:xfrm>
          <a:prstGeom prst="rect">
            <a:avLst/>
          </a:prstGeom>
        </p:spPr>
        <p:txBody>
          <a:bodyPr wrap="square">
            <a:spAutoFit/>
          </a:bodyPr>
          <a:lstStyle/>
          <a:p>
            <a:pPr algn="r"/>
            <a:r>
              <a:rPr lang="en-US" dirty="0" err="1" smtClean="0">
                <a:solidFill>
                  <a:prstClr val="white">
                    <a:lumMod val="75000"/>
                  </a:prstClr>
                </a:solidFill>
                <a:latin typeface="Segoe Condensed" pitchFamily="34" charset="0"/>
              </a:rPr>
              <a:t>lester</a:t>
            </a:r>
            <a:r>
              <a:rPr lang="en-US" dirty="0" smtClean="0">
                <a:solidFill>
                  <a:prstClr val="white">
                    <a:lumMod val="75000"/>
                  </a:prstClr>
                </a:solidFill>
                <a:latin typeface="Segoe Condensed" pitchFamily="34" charset="0"/>
              </a:rPr>
              <a:t> et al., </a:t>
            </a:r>
            <a:r>
              <a:rPr lang="en-US" dirty="0" err="1" smtClean="0">
                <a:solidFill>
                  <a:prstClr val="white">
                    <a:lumMod val="75000"/>
                  </a:prstClr>
                </a:solidFill>
                <a:latin typeface="Segoe Condensed" pitchFamily="34" charset="0"/>
              </a:rPr>
              <a:t>ijcai</a:t>
            </a:r>
            <a:r>
              <a:rPr lang="en-US" dirty="0" smtClean="0">
                <a:solidFill>
                  <a:prstClr val="white">
                    <a:lumMod val="75000"/>
                  </a:prstClr>
                </a:solidFill>
                <a:latin typeface="Segoe Condensed" pitchFamily="34" charset="0"/>
              </a:rPr>
              <a:t> 2005</a:t>
            </a:r>
          </a:p>
          <a:p>
            <a:pPr algn="r"/>
            <a:r>
              <a:rPr lang="en-US" dirty="0" err="1" smtClean="0">
                <a:solidFill>
                  <a:prstClr val="white">
                    <a:lumMod val="75000"/>
                  </a:prstClr>
                </a:solidFill>
                <a:latin typeface="Segoe Condensed" pitchFamily="34" charset="0"/>
              </a:rPr>
              <a:t>choudury</a:t>
            </a:r>
            <a:r>
              <a:rPr lang="en-US" dirty="0" smtClean="0">
                <a:solidFill>
                  <a:prstClr val="white">
                    <a:lumMod val="75000"/>
                  </a:prstClr>
                </a:solidFill>
                <a:latin typeface="Segoe Condensed" pitchFamily="34" charset="0"/>
              </a:rPr>
              <a:t> et al., </a:t>
            </a:r>
            <a:r>
              <a:rPr lang="en-US" dirty="0" err="1" smtClean="0">
                <a:solidFill>
                  <a:prstClr val="white">
                    <a:lumMod val="75000"/>
                  </a:prstClr>
                </a:solidFill>
                <a:latin typeface="Segoe Condensed" pitchFamily="34" charset="0"/>
              </a:rPr>
              <a:t>ieee</a:t>
            </a:r>
            <a:r>
              <a:rPr lang="en-US" dirty="0" smtClean="0">
                <a:solidFill>
                  <a:prstClr val="white">
                    <a:lumMod val="75000"/>
                  </a:prstClr>
                </a:solidFill>
                <a:latin typeface="Segoe Condensed" pitchFamily="34" charset="0"/>
              </a:rPr>
              <a:t> pervasive 2008</a:t>
            </a:r>
            <a:endParaRPr lang="en-US" dirty="0">
              <a:solidFill>
                <a:prstClr val="white">
                  <a:lumMod val="75000"/>
                </a:prstClr>
              </a:solidFill>
              <a:latin typeface="Segoe Condensed"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talks\UrbanSense2008-Bicing\149932009_5d910d32be_o.jpg"/>
          <p:cNvPicPr>
            <a:picLocks noChangeAspect="1" noChangeArrowheads="1"/>
          </p:cNvPicPr>
          <p:nvPr/>
        </p:nvPicPr>
        <p:blipFill>
          <a:blip r:embed="rId2" cstate="print"/>
          <a:srcRect/>
          <a:stretch>
            <a:fillRect/>
          </a:stretch>
        </p:blipFill>
        <p:spPr bwMode="auto">
          <a:xfrm>
            <a:off x="-1" y="0"/>
            <a:ext cx="9191875" cy="6858000"/>
          </a:xfrm>
          <a:prstGeom prst="rect">
            <a:avLst/>
          </a:prstGeom>
          <a:noFill/>
        </p:spPr>
      </p:pic>
      <p:pic>
        <p:nvPicPr>
          <p:cNvPr id="5" name="Picture 2" descr="C:\research\talks\UrbanSense2008-Bicing\bus_seattle.png"/>
          <p:cNvPicPr>
            <a:picLocks noChangeAspect="1" noChangeArrowheads="1"/>
          </p:cNvPicPr>
          <p:nvPr/>
        </p:nvPicPr>
        <p:blipFill>
          <a:blip r:embed="rId3" cstate="print"/>
          <a:srcRect/>
          <a:stretch>
            <a:fillRect/>
          </a:stretch>
        </p:blipFill>
        <p:spPr bwMode="auto">
          <a:xfrm>
            <a:off x="-2159000" y="2362200"/>
            <a:ext cx="8126413" cy="4699000"/>
          </a:xfrm>
          <a:prstGeom prst="rect">
            <a:avLst/>
          </a:prstGeom>
          <a:noFill/>
        </p:spPr>
      </p:pic>
      <p:sp>
        <p:nvSpPr>
          <p:cNvPr id="6" name="Right Arrow 5"/>
          <p:cNvSpPr/>
          <p:nvPr/>
        </p:nvSpPr>
        <p:spPr>
          <a:xfrm>
            <a:off x="-990600" y="533400"/>
            <a:ext cx="5181600" cy="709864"/>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itle 8"/>
          <p:cNvSpPr txBox="1">
            <a:spLocks/>
          </p:cNvSpPr>
          <p:nvPr/>
        </p:nvSpPr>
        <p:spPr>
          <a:xfrm>
            <a:off x="228600" y="409902"/>
            <a:ext cx="6629400" cy="868362"/>
          </a:xfrm>
          <a:prstGeom prst="rect">
            <a:avLst/>
          </a:prstGeom>
        </p:spPr>
        <p:txBody>
          <a:bodyPr vert="horz" lIns="91440" tIns="45720" rIns="91440" bIns="45720" rtlCol="0" anchor="ctr">
            <a:noAutofit/>
          </a:bodyPr>
          <a:lstStyle/>
          <a:p>
            <a:pPr>
              <a:spcBef>
                <a:spcPct val="0"/>
              </a:spcBef>
              <a:defRPr/>
            </a:pPr>
            <a:r>
              <a:rPr lang="en-US" sz="4400" b="1" dirty="0" smtClean="0">
                <a:solidFill>
                  <a:prstClr val="white">
                    <a:lumMod val="75000"/>
                  </a:prstClr>
                </a:solidFill>
                <a:latin typeface="Segoe UI" pitchFamily="34" charset="0"/>
                <a:ea typeface="Segoe UI" pitchFamily="34" charset="0"/>
                <a:cs typeface="Segoe UI" pitchFamily="34" charset="0"/>
              </a:rPr>
              <a:t>transit modes</a:t>
            </a:r>
            <a:endParaRPr lang="en-US" sz="6000" dirty="0">
              <a:solidFill>
                <a:prstClr val="white">
                  <a:lumMod val="75000"/>
                </a:prstClr>
              </a:solidFill>
              <a:latin typeface="Segoe UI" pitchFamily="34" charset="0"/>
              <a:ea typeface="Segoe UI" pitchFamily="34" charset="0"/>
              <a:cs typeface="Segoe UI" pitchFamily="34" charset="0"/>
            </a:endParaRPr>
          </a:p>
        </p:txBody>
      </p:sp>
      <p:sp>
        <p:nvSpPr>
          <p:cNvPr id="8" name="Right Arrow 7"/>
          <p:cNvSpPr/>
          <p:nvPr/>
        </p:nvSpPr>
        <p:spPr>
          <a:xfrm flipH="1">
            <a:off x="5715000" y="5029200"/>
            <a:ext cx="3429000" cy="1219200"/>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prstClr val="white"/>
              </a:solidFill>
            </a:endParaRPr>
          </a:p>
        </p:txBody>
      </p:sp>
      <p:sp>
        <p:nvSpPr>
          <p:cNvPr id="9" name="Rectangle 8"/>
          <p:cNvSpPr/>
          <p:nvPr/>
        </p:nvSpPr>
        <p:spPr>
          <a:xfrm>
            <a:off x="4364666" y="5172670"/>
            <a:ext cx="4572000" cy="923330"/>
          </a:xfrm>
          <a:prstGeom prst="rect">
            <a:avLst/>
          </a:prstGeom>
        </p:spPr>
        <p:txBody>
          <a:bodyPr>
            <a:spAutoFit/>
          </a:bodyPr>
          <a:lstStyle/>
          <a:p>
            <a:pPr algn="r"/>
            <a:r>
              <a:rPr lang="en-US" dirty="0" err="1" smtClean="0">
                <a:solidFill>
                  <a:prstClr val="white">
                    <a:lumMod val="75000"/>
                  </a:prstClr>
                </a:solidFill>
                <a:latin typeface="Segoe Condensed" pitchFamily="34" charset="0"/>
              </a:rPr>
              <a:t>patterson</a:t>
            </a:r>
            <a:r>
              <a:rPr lang="en-US" dirty="0" smtClean="0">
                <a:solidFill>
                  <a:prstClr val="white">
                    <a:lumMod val="75000"/>
                  </a:prstClr>
                </a:solidFill>
                <a:latin typeface="Segoe Condensed" pitchFamily="34" charset="0"/>
              </a:rPr>
              <a:t> et al., </a:t>
            </a:r>
            <a:r>
              <a:rPr lang="en-US" dirty="0" err="1" smtClean="0">
                <a:solidFill>
                  <a:prstClr val="white">
                    <a:lumMod val="75000"/>
                  </a:prstClr>
                </a:solidFill>
                <a:latin typeface="Segoe Condensed" pitchFamily="34" charset="0"/>
              </a:rPr>
              <a:t>ubicomp</a:t>
            </a:r>
            <a:r>
              <a:rPr lang="en-US" dirty="0" smtClean="0">
                <a:solidFill>
                  <a:prstClr val="white">
                    <a:lumMod val="75000"/>
                  </a:prstClr>
                </a:solidFill>
                <a:latin typeface="Segoe Condensed" pitchFamily="34" charset="0"/>
              </a:rPr>
              <a:t> 2003</a:t>
            </a:r>
          </a:p>
          <a:p>
            <a:pPr algn="r"/>
            <a:r>
              <a:rPr lang="en-US" dirty="0" err="1" smtClean="0">
                <a:solidFill>
                  <a:prstClr val="white">
                    <a:lumMod val="75000"/>
                  </a:prstClr>
                </a:solidFill>
                <a:latin typeface="Segoe Condensed" pitchFamily="34" charset="0"/>
              </a:rPr>
              <a:t>zheng</a:t>
            </a:r>
            <a:r>
              <a:rPr lang="en-US" dirty="0" smtClean="0">
                <a:solidFill>
                  <a:prstClr val="white">
                    <a:lumMod val="75000"/>
                  </a:prstClr>
                </a:solidFill>
                <a:latin typeface="Segoe Condensed" pitchFamily="34" charset="0"/>
              </a:rPr>
              <a:t> et al., </a:t>
            </a:r>
            <a:r>
              <a:rPr lang="en-US" dirty="0" err="1" smtClean="0">
                <a:solidFill>
                  <a:prstClr val="white">
                    <a:lumMod val="75000"/>
                  </a:prstClr>
                </a:solidFill>
                <a:latin typeface="Segoe Condensed" pitchFamily="34" charset="0"/>
              </a:rPr>
              <a:t>ubicomp</a:t>
            </a:r>
            <a:r>
              <a:rPr lang="en-US" dirty="0" smtClean="0">
                <a:solidFill>
                  <a:prstClr val="white">
                    <a:lumMod val="75000"/>
                  </a:prstClr>
                </a:solidFill>
                <a:latin typeface="Segoe Condensed" pitchFamily="34" charset="0"/>
              </a:rPr>
              <a:t> 2008</a:t>
            </a:r>
          </a:p>
          <a:p>
            <a:pPr algn="r"/>
            <a:r>
              <a:rPr lang="en-US" dirty="0" err="1" smtClean="0">
                <a:solidFill>
                  <a:prstClr val="white">
                    <a:lumMod val="75000"/>
                  </a:prstClr>
                </a:solidFill>
                <a:latin typeface="Segoe Condensed" pitchFamily="34" charset="0"/>
              </a:rPr>
              <a:t>reddy</a:t>
            </a:r>
            <a:r>
              <a:rPr lang="en-US" dirty="0" smtClean="0">
                <a:solidFill>
                  <a:prstClr val="white">
                    <a:lumMod val="75000"/>
                  </a:prstClr>
                </a:solidFill>
                <a:latin typeface="Segoe Condensed" pitchFamily="34" charset="0"/>
              </a:rPr>
              <a:t> et al.,  sensor networks2009</a:t>
            </a:r>
            <a:endParaRPr lang="en-US" dirty="0">
              <a:solidFill>
                <a:prstClr val="white">
                  <a:lumMod val="75000"/>
                </a:prstClr>
              </a:solidFill>
              <a:latin typeface="Segoe Condens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eating</a:t>
            </a:r>
            <a:endParaRPr lang="en-US" dirty="0"/>
          </a:p>
        </p:txBody>
      </p:sp>
      <p:sp>
        <p:nvSpPr>
          <p:cNvPr id="3" name="Content Placeholder 2"/>
          <p:cNvSpPr>
            <a:spLocks noGrp="1"/>
          </p:cNvSpPr>
          <p:nvPr>
            <p:ph idx="1"/>
          </p:nvPr>
        </p:nvSpPr>
        <p:spPr/>
        <p:txBody>
          <a:bodyPr/>
          <a:lstStyle/>
          <a:p>
            <a:r>
              <a:rPr lang="en-US" dirty="0" smtClean="0"/>
              <a:t>jawbone microphone</a:t>
            </a:r>
            <a:endParaRPr lang="en-US" dirty="0"/>
          </a:p>
        </p:txBody>
      </p:sp>
      <p:pic>
        <p:nvPicPr>
          <p:cNvPr id="1026" name="Picture 2" descr="C:\research\talks\MobileHealth2010-PassiveFeedback\3226412533_7fdd78fb35_b.jpg"/>
          <p:cNvPicPr>
            <a:picLocks noChangeAspect="1" noChangeArrowheads="1"/>
          </p:cNvPicPr>
          <p:nvPr/>
        </p:nvPicPr>
        <p:blipFill>
          <a:blip r:embed="rId3" cstate="print"/>
          <a:srcRect/>
          <a:stretch>
            <a:fillRect/>
          </a:stretch>
        </p:blipFill>
        <p:spPr bwMode="auto">
          <a:xfrm>
            <a:off x="10058400" y="0"/>
            <a:ext cx="5314951" cy="7086600"/>
          </a:xfrm>
          <a:prstGeom prst="rect">
            <a:avLst/>
          </a:prstGeom>
          <a:noFill/>
        </p:spPr>
      </p:pic>
      <p:pic>
        <p:nvPicPr>
          <p:cNvPr id="1027" name="Picture 3" descr="C:\research\talks\MobileHealth2010-PassiveFeedback\boy eating apple.jpg"/>
          <p:cNvPicPr>
            <a:picLocks noChangeAspect="1" noChangeArrowheads="1"/>
          </p:cNvPicPr>
          <p:nvPr/>
        </p:nvPicPr>
        <p:blipFill>
          <a:blip r:embed="rId4" cstate="print"/>
          <a:srcRect/>
          <a:stretch>
            <a:fillRect/>
          </a:stretch>
        </p:blipFill>
        <p:spPr bwMode="auto">
          <a:xfrm>
            <a:off x="11811000" y="-914400"/>
            <a:ext cx="9144000" cy="9144000"/>
          </a:xfrm>
          <a:prstGeom prst="rect">
            <a:avLst/>
          </a:prstGeom>
          <a:noFill/>
        </p:spPr>
      </p:pic>
      <p:pic>
        <p:nvPicPr>
          <p:cNvPr id="1028" name="Picture 4" descr="C:\research\talks\MobileHealth2010-PassiveFeedback\20644807_11d69a9743_o.jpg"/>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sp>
        <p:nvSpPr>
          <p:cNvPr id="7" name="Right Arrow 6"/>
          <p:cNvSpPr/>
          <p:nvPr/>
        </p:nvSpPr>
        <p:spPr>
          <a:xfrm>
            <a:off x="0" y="533400"/>
            <a:ext cx="2286000" cy="709864"/>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8"/>
          <p:cNvSpPr txBox="1">
            <a:spLocks/>
          </p:cNvSpPr>
          <p:nvPr/>
        </p:nvSpPr>
        <p:spPr>
          <a:xfrm>
            <a:off x="228600" y="409902"/>
            <a:ext cx="6629400" cy="868362"/>
          </a:xfrm>
          <a:prstGeom prst="rect">
            <a:avLst/>
          </a:prstGeom>
        </p:spPr>
        <p:txBody>
          <a:bodyPr vert="horz" lIns="91440" tIns="45720" rIns="91440" bIns="45720" rtlCol="0" anchor="ctr">
            <a:noAutofit/>
          </a:bodyPr>
          <a:lstStyle/>
          <a:p>
            <a:pPr>
              <a:spcBef>
                <a:spcPct val="0"/>
              </a:spcBef>
              <a:defRPr/>
            </a:pPr>
            <a:r>
              <a:rPr lang="en-US" sz="4400" b="1" dirty="0" smtClean="0">
                <a:solidFill>
                  <a:prstClr val="white">
                    <a:lumMod val="75000"/>
                  </a:prstClr>
                </a:solidFill>
                <a:latin typeface="Segoe UI" pitchFamily="34" charset="0"/>
                <a:ea typeface="Segoe UI" pitchFamily="34" charset="0"/>
                <a:cs typeface="Segoe UI" pitchFamily="34" charset="0"/>
              </a:rPr>
              <a:t>eating</a:t>
            </a:r>
            <a:endParaRPr lang="en-US" sz="6000" dirty="0">
              <a:solidFill>
                <a:prstClr val="white">
                  <a:lumMod val="75000"/>
                </a:prstClr>
              </a:solidFill>
              <a:latin typeface="Segoe UI" pitchFamily="34" charset="0"/>
              <a:ea typeface="Segoe UI" pitchFamily="34" charset="0"/>
              <a:cs typeface="Segoe UI" pitchFamily="34" charset="0"/>
            </a:endParaRPr>
          </a:p>
        </p:txBody>
      </p:sp>
      <p:sp>
        <p:nvSpPr>
          <p:cNvPr id="9" name="Right Arrow 8"/>
          <p:cNvSpPr/>
          <p:nvPr/>
        </p:nvSpPr>
        <p:spPr>
          <a:xfrm flipH="1">
            <a:off x="6400800" y="5943600"/>
            <a:ext cx="2779084" cy="708835"/>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prstClr val="white"/>
              </a:solidFill>
            </a:endParaRPr>
          </a:p>
        </p:txBody>
      </p:sp>
      <p:sp>
        <p:nvSpPr>
          <p:cNvPr id="10" name="Rectangle 9"/>
          <p:cNvSpPr/>
          <p:nvPr/>
        </p:nvSpPr>
        <p:spPr>
          <a:xfrm>
            <a:off x="4343400" y="5976756"/>
            <a:ext cx="4572000" cy="646331"/>
          </a:xfrm>
          <a:prstGeom prst="rect">
            <a:avLst/>
          </a:prstGeom>
        </p:spPr>
        <p:txBody>
          <a:bodyPr>
            <a:spAutoFit/>
          </a:bodyPr>
          <a:lstStyle/>
          <a:p>
            <a:pPr algn="r"/>
            <a:r>
              <a:rPr lang="en-US" dirty="0" err="1" smtClean="0">
                <a:solidFill>
                  <a:prstClr val="white">
                    <a:lumMod val="75000"/>
                  </a:prstClr>
                </a:solidFill>
                <a:latin typeface="Segoe Condensed" pitchFamily="34" charset="0"/>
              </a:rPr>
              <a:t>amft</a:t>
            </a:r>
            <a:r>
              <a:rPr lang="en-US" dirty="0" smtClean="0">
                <a:solidFill>
                  <a:prstClr val="white">
                    <a:lumMod val="75000"/>
                  </a:prstClr>
                </a:solidFill>
                <a:latin typeface="Segoe Condensed" pitchFamily="34" charset="0"/>
              </a:rPr>
              <a:t>  et al., </a:t>
            </a:r>
            <a:r>
              <a:rPr lang="en-US" dirty="0" err="1" smtClean="0">
                <a:solidFill>
                  <a:prstClr val="white">
                    <a:lumMod val="75000"/>
                  </a:prstClr>
                </a:solidFill>
                <a:latin typeface="Segoe Condensed" pitchFamily="34" charset="0"/>
              </a:rPr>
              <a:t>ubicomp</a:t>
            </a:r>
            <a:r>
              <a:rPr lang="en-US" dirty="0" smtClean="0">
                <a:solidFill>
                  <a:prstClr val="white">
                    <a:lumMod val="75000"/>
                  </a:prstClr>
                </a:solidFill>
                <a:latin typeface="Segoe Condensed" pitchFamily="34" charset="0"/>
              </a:rPr>
              <a:t> 2007</a:t>
            </a:r>
          </a:p>
          <a:p>
            <a:pPr algn="r"/>
            <a:r>
              <a:rPr lang="en-US" dirty="0" err="1" smtClean="0">
                <a:solidFill>
                  <a:prstClr val="white">
                    <a:lumMod val="75000"/>
                  </a:prstClr>
                </a:solidFill>
                <a:latin typeface="Segoe Condensed" pitchFamily="34" charset="0"/>
              </a:rPr>
              <a:t>cheng</a:t>
            </a:r>
            <a:r>
              <a:rPr lang="en-US" dirty="0" smtClean="0">
                <a:solidFill>
                  <a:prstClr val="white">
                    <a:lumMod val="75000"/>
                  </a:prstClr>
                </a:solidFill>
                <a:latin typeface="Segoe Condensed" pitchFamily="34" charset="0"/>
              </a:rPr>
              <a:t> et al., pervasive 2010</a:t>
            </a:r>
            <a:endParaRPr lang="en-US" dirty="0">
              <a:solidFill>
                <a:prstClr val="white">
                  <a:lumMod val="75000"/>
                </a:prstClr>
              </a:solidFill>
              <a:latin typeface="Segoe Condensed" pitchFamily="34" charset="0"/>
            </a:endParaRPr>
          </a:p>
        </p:txBody>
      </p:sp>
      <p:sp>
        <p:nvSpPr>
          <p:cNvPr id="13" name="Rectangular Callout 12"/>
          <p:cNvSpPr/>
          <p:nvPr/>
        </p:nvSpPr>
        <p:spPr>
          <a:xfrm>
            <a:off x="6019800" y="3048000"/>
            <a:ext cx="2667000" cy="1752600"/>
          </a:xfrm>
          <a:prstGeom prst="wedgeRectCallout">
            <a:avLst>
              <a:gd name="adj1" fmla="val -6602"/>
              <a:gd name="adj2" fmla="val -109815"/>
            </a:avLst>
          </a:prstGeom>
          <a:solidFill>
            <a:schemeClr val="tx1">
              <a:alpha val="6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latin typeface="Segoe Condensed" pitchFamily="34" charset="0"/>
              </a:rPr>
              <a:t>microphone in ear detects </a:t>
            </a:r>
            <a:r>
              <a:rPr lang="en-US" sz="2800" b="1" dirty="0" smtClean="0">
                <a:solidFill>
                  <a:prstClr val="white"/>
                </a:solidFill>
                <a:latin typeface="Segoe Condensed" pitchFamily="34" charset="0"/>
              </a:rPr>
              <a:t>when</a:t>
            </a:r>
            <a:r>
              <a:rPr lang="en-US" sz="2800" dirty="0" smtClean="0">
                <a:solidFill>
                  <a:prstClr val="white"/>
                </a:solidFill>
                <a:latin typeface="Segoe Condensed" pitchFamily="34" charset="0"/>
              </a:rPr>
              <a:t> a person is eating with </a:t>
            </a:r>
            <a:r>
              <a:rPr lang="en-US" sz="2800" b="1" dirty="0" smtClean="0">
                <a:solidFill>
                  <a:prstClr val="white"/>
                </a:solidFill>
                <a:latin typeface="Segoe Condensed" pitchFamily="34" charset="0"/>
              </a:rPr>
              <a:t>99%</a:t>
            </a:r>
            <a:r>
              <a:rPr lang="en-US" sz="2800" dirty="0" smtClean="0">
                <a:solidFill>
                  <a:prstClr val="white"/>
                </a:solidFill>
                <a:latin typeface="Segoe Condensed" pitchFamily="34" charset="0"/>
              </a:rPr>
              <a:t> accuracy</a:t>
            </a:r>
            <a:endParaRPr lang="en-US" sz="2800" dirty="0">
              <a:solidFill>
                <a:prstClr val="white"/>
              </a:solidFill>
              <a:latin typeface="Segoe Condens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research\talks\AnnaKarlinGuestLecture2010-MirrorsTellYouOneThing\tomatojuice.jpg"/>
          <p:cNvPicPr>
            <a:picLocks noChangeAspect="1" noChangeArrowheads="1"/>
          </p:cNvPicPr>
          <p:nvPr/>
        </p:nvPicPr>
        <p:blipFill>
          <a:blip r:embed="rId3" cstate="print"/>
          <a:srcRect/>
          <a:stretch>
            <a:fillRect/>
          </a:stretch>
        </p:blipFill>
        <p:spPr bwMode="auto">
          <a:xfrm>
            <a:off x="1028700" y="0"/>
            <a:ext cx="7086600" cy="7109988"/>
          </a:xfrm>
          <a:prstGeom prst="rect">
            <a:avLst/>
          </a:prstGeom>
          <a:noFill/>
        </p:spPr>
      </p:pic>
      <p:sp>
        <p:nvSpPr>
          <p:cNvPr id="5" name="Right Arrow 4"/>
          <p:cNvSpPr/>
          <p:nvPr/>
        </p:nvSpPr>
        <p:spPr>
          <a:xfrm flipH="1">
            <a:off x="4724400" y="5562600"/>
            <a:ext cx="3407734" cy="533400"/>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prstClr val="white"/>
              </a:solidFill>
            </a:endParaRPr>
          </a:p>
        </p:txBody>
      </p:sp>
      <p:sp>
        <p:nvSpPr>
          <p:cNvPr id="6" name="Rectangle 5"/>
          <p:cNvSpPr/>
          <p:nvPr/>
        </p:nvSpPr>
        <p:spPr>
          <a:xfrm>
            <a:off x="4876800" y="5652905"/>
            <a:ext cx="3048000" cy="369332"/>
          </a:xfrm>
          <a:prstGeom prst="rect">
            <a:avLst/>
          </a:prstGeom>
        </p:spPr>
        <p:txBody>
          <a:bodyPr wrap="square">
            <a:spAutoFit/>
          </a:bodyPr>
          <a:lstStyle/>
          <a:p>
            <a:pPr algn="r"/>
            <a:r>
              <a:rPr lang="en-US" dirty="0" err="1" smtClean="0">
                <a:solidFill>
                  <a:prstClr val="white">
                    <a:lumMod val="75000"/>
                  </a:prstClr>
                </a:solidFill>
                <a:latin typeface="Segoe Condensed" pitchFamily="34" charset="0"/>
              </a:rPr>
              <a:t>lester</a:t>
            </a:r>
            <a:r>
              <a:rPr lang="en-US" dirty="0" smtClean="0">
                <a:solidFill>
                  <a:prstClr val="white">
                    <a:lumMod val="75000"/>
                  </a:prstClr>
                </a:solidFill>
                <a:latin typeface="Segoe Condensed" pitchFamily="34" charset="0"/>
              </a:rPr>
              <a:t> et al., pervasive health 2010</a:t>
            </a:r>
            <a:endParaRPr lang="en-US" dirty="0">
              <a:solidFill>
                <a:prstClr val="white">
                  <a:lumMod val="75000"/>
                </a:prstClr>
              </a:solidFill>
              <a:latin typeface="Segoe Condensed" pitchFamily="34" charset="0"/>
            </a:endParaRPr>
          </a:p>
        </p:txBody>
      </p:sp>
      <p:sp>
        <p:nvSpPr>
          <p:cNvPr id="7" name="Right Arrow 6"/>
          <p:cNvSpPr/>
          <p:nvPr/>
        </p:nvSpPr>
        <p:spPr>
          <a:xfrm>
            <a:off x="0" y="533400"/>
            <a:ext cx="5943600" cy="709864"/>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8"/>
          <p:cNvSpPr txBox="1">
            <a:spLocks/>
          </p:cNvSpPr>
          <p:nvPr/>
        </p:nvSpPr>
        <p:spPr>
          <a:xfrm>
            <a:off x="1219200" y="409902"/>
            <a:ext cx="6629400" cy="868362"/>
          </a:xfrm>
          <a:prstGeom prst="rect">
            <a:avLst/>
          </a:prstGeom>
        </p:spPr>
        <p:txBody>
          <a:bodyPr vert="horz" lIns="91440" tIns="45720" rIns="91440" bIns="45720" rtlCol="0" anchor="ctr">
            <a:noAutofit/>
          </a:bodyPr>
          <a:lstStyle/>
          <a:p>
            <a:pPr>
              <a:spcBef>
                <a:spcPct val="0"/>
              </a:spcBef>
              <a:defRPr/>
            </a:pPr>
            <a:r>
              <a:rPr lang="en-US" sz="4400" b="1" dirty="0" smtClean="0">
                <a:solidFill>
                  <a:prstClr val="white">
                    <a:lumMod val="75000"/>
                  </a:prstClr>
                </a:solidFill>
                <a:latin typeface="Segoe UI" pitchFamily="34" charset="0"/>
                <a:ea typeface="Segoe UI" pitchFamily="34" charset="0"/>
                <a:cs typeface="Segoe UI" pitchFamily="34" charset="0"/>
              </a:rPr>
              <a:t>identifying fluids</a:t>
            </a:r>
            <a:endParaRPr lang="en-US" sz="6000" dirty="0">
              <a:solidFill>
                <a:prstClr val="white">
                  <a:lumMod val="75000"/>
                </a:prstClr>
              </a:solidFill>
              <a:latin typeface="Segoe UI" pitchFamily="34" charset="0"/>
              <a:ea typeface="Segoe UI" pitchFamily="34" charset="0"/>
              <a:cs typeface="Segoe UI" pitchFamily="34" charset="0"/>
            </a:endParaRPr>
          </a:p>
        </p:txBody>
      </p:sp>
      <p:pic>
        <p:nvPicPr>
          <p:cNvPr id="3074" name="Picture 2"/>
          <p:cNvPicPr>
            <a:picLocks noChangeAspect="1" noChangeArrowheads="1"/>
          </p:cNvPicPr>
          <p:nvPr/>
        </p:nvPicPr>
        <p:blipFill>
          <a:blip r:embed="rId4" cstate="print"/>
          <a:srcRect/>
          <a:stretch>
            <a:fillRect/>
          </a:stretch>
        </p:blipFill>
        <p:spPr bwMode="auto">
          <a:xfrm>
            <a:off x="9296400" y="3124200"/>
            <a:ext cx="2865206" cy="2452688"/>
          </a:xfrm>
          <a:prstGeom prst="rect">
            <a:avLst/>
          </a:prstGeom>
          <a:noFill/>
          <a:ln w="9525">
            <a:noFill/>
            <a:miter lim="800000"/>
            <a:headEnd/>
            <a:tailEnd/>
          </a:ln>
        </p:spPr>
      </p:pic>
      <p:sp>
        <p:nvSpPr>
          <p:cNvPr id="9" name="TextBox 8"/>
          <p:cNvSpPr txBox="1"/>
          <p:nvPr/>
        </p:nvSpPr>
        <p:spPr>
          <a:xfrm>
            <a:off x="1143000" y="3581400"/>
            <a:ext cx="3429000" cy="1938992"/>
          </a:xfrm>
          <a:prstGeom prst="rect">
            <a:avLst/>
          </a:prstGeom>
          <a:solidFill>
            <a:schemeClr val="tx1">
              <a:lumMod val="85000"/>
              <a:lumOff val="15000"/>
              <a:alpha val="52000"/>
            </a:schemeClr>
          </a:solidFill>
        </p:spPr>
        <p:txBody>
          <a:bodyPr wrap="square" lIns="91440" rIns="91440" rtlCol="0">
            <a:spAutoFit/>
          </a:bodyPr>
          <a:lstStyle/>
          <a:p>
            <a:r>
              <a:rPr lang="en-US" sz="3200" b="1" dirty="0" smtClean="0">
                <a:solidFill>
                  <a:prstClr val="white">
                    <a:lumMod val="85000"/>
                  </a:prstClr>
                </a:solidFill>
                <a:latin typeface="Segoe Condensed" pitchFamily="34" charset="0"/>
              </a:rPr>
              <a:t>instrumented cup</a:t>
            </a:r>
          </a:p>
          <a:p>
            <a:r>
              <a:rPr lang="en-US" sz="3200" b="1" dirty="0" smtClean="0">
                <a:solidFill>
                  <a:prstClr val="white">
                    <a:lumMod val="85000"/>
                  </a:prstClr>
                </a:solidFill>
                <a:latin typeface="Segoe Condensed" pitchFamily="34" charset="0"/>
              </a:rPr>
              <a:t>79% </a:t>
            </a:r>
            <a:r>
              <a:rPr lang="en-US" sz="2400" dirty="0" smtClean="0">
                <a:solidFill>
                  <a:prstClr val="white">
                    <a:lumMod val="85000"/>
                  </a:prstClr>
                </a:solidFill>
                <a:latin typeface="Segoe Condensed" pitchFamily="34" charset="0"/>
              </a:rPr>
              <a:t>classification accuracy </a:t>
            </a:r>
          </a:p>
          <a:p>
            <a:r>
              <a:rPr lang="en-US" sz="3200" b="1" dirty="0" smtClean="0">
                <a:solidFill>
                  <a:prstClr val="white">
                    <a:lumMod val="85000"/>
                  </a:prstClr>
                </a:solidFill>
                <a:latin typeface="Segoe Condensed" pitchFamily="34" charset="0"/>
              </a:rPr>
              <a:t>68</a:t>
            </a:r>
            <a:r>
              <a:rPr lang="en-US" sz="2400" dirty="0" smtClean="0">
                <a:solidFill>
                  <a:prstClr val="white">
                    <a:lumMod val="85000"/>
                  </a:prstClr>
                </a:solidFill>
                <a:latin typeface="Segoe Condensed" pitchFamily="34" charset="0"/>
              </a:rPr>
              <a:t> different fluids including sodas, juices, beers, wines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research\talks\MobileHealth2010-PassiveFeedback\2513739864_165a862b48_b.jpg"/>
          <p:cNvPicPr>
            <a:picLocks noChangeAspect="1" noChangeArrowheads="1"/>
          </p:cNvPicPr>
          <p:nvPr/>
        </p:nvPicPr>
        <p:blipFill>
          <a:blip r:embed="rId3" cstate="print"/>
          <a:srcRect/>
          <a:stretch>
            <a:fillRect/>
          </a:stretch>
        </p:blipFill>
        <p:spPr bwMode="auto">
          <a:xfrm>
            <a:off x="0" y="0"/>
            <a:ext cx="9144001" cy="6858000"/>
          </a:xfrm>
          <a:prstGeom prst="rect">
            <a:avLst/>
          </a:prstGeom>
          <a:noFill/>
        </p:spPr>
      </p:pic>
      <p:sp>
        <p:nvSpPr>
          <p:cNvPr id="6" name="Right Arrow 5"/>
          <p:cNvSpPr/>
          <p:nvPr/>
        </p:nvSpPr>
        <p:spPr>
          <a:xfrm>
            <a:off x="-895600" y="554422"/>
            <a:ext cx="38862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itle 8"/>
          <p:cNvSpPr txBox="1">
            <a:spLocks/>
          </p:cNvSpPr>
          <p:nvPr/>
        </p:nvSpPr>
        <p:spPr>
          <a:xfrm>
            <a:off x="228600" y="409902"/>
            <a:ext cx="6629400" cy="868362"/>
          </a:xfrm>
          <a:prstGeom prst="rect">
            <a:avLst/>
          </a:prstGeom>
        </p:spPr>
        <p:txBody>
          <a:bodyPr vert="horz" lIns="91440" tIns="45720" rIns="91440" bIns="45720" rtlCol="0" anchor="ctr">
            <a:noAutofit/>
          </a:bodyPr>
          <a:lstStyle/>
          <a:p>
            <a:pPr>
              <a:spcBef>
                <a:spcPct val="0"/>
              </a:spcBef>
              <a:defRPr/>
            </a:pPr>
            <a:r>
              <a:rPr lang="en-US" sz="4400" b="1" dirty="0" smtClean="0">
                <a:solidFill>
                  <a:prstClr val="white">
                    <a:lumMod val="75000"/>
                  </a:prstClr>
                </a:solidFill>
                <a:latin typeface="Segoe UI" pitchFamily="34" charset="0"/>
                <a:ea typeface="Segoe UI" pitchFamily="34" charset="0"/>
                <a:cs typeface="Segoe UI" pitchFamily="34" charset="0"/>
              </a:rPr>
              <a:t>coughing</a:t>
            </a:r>
            <a:endParaRPr lang="en-US" sz="6000" dirty="0">
              <a:solidFill>
                <a:prstClr val="white">
                  <a:lumMod val="75000"/>
                </a:prstClr>
              </a:solidFill>
              <a:latin typeface="Segoe UI" pitchFamily="34" charset="0"/>
              <a:ea typeface="Segoe UI" pitchFamily="34" charset="0"/>
              <a:cs typeface="Segoe UI" pitchFamily="34" charset="0"/>
            </a:endParaRPr>
          </a:p>
        </p:txBody>
      </p:sp>
      <p:sp>
        <p:nvSpPr>
          <p:cNvPr id="9" name="Right Arrow 8"/>
          <p:cNvSpPr/>
          <p:nvPr/>
        </p:nvSpPr>
        <p:spPr>
          <a:xfrm flipH="1">
            <a:off x="6629400" y="5082365"/>
            <a:ext cx="2514600" cy="533400"/>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prstClr val="white"/>
              </a:solidFill>
            </a:endParaRPr>
          </a:p>
        </p:txBody>
      </p:sp>
      <p:sp>
        <p:nvSpPr>
          <p:cNvPr id="10" name="Rectangle 9"/>
          <p:cNvSpPr/>
          <p:nvPr/>
        </p:nvSpPr>
        <p:spPr>
          <a:xfrm>
            <a:off x="4202875" y="5172670"/>
            <a:ext cx="4572000" cy="369332"/>
          </a:xfrm>
          <a:prstGeom prst="rect">
            <a:avLst/>
          </a:prstGeom>
        </p:spPr>
        <p:txBody>
          <a:bodyPr>
            <a:spAutoFit/>
          </a:bodyPr>
          <a:lstStyle/>
          <a:p>
            <a:pPr algn="r"/>
            <a:r>
              <a:rPr lang="en-US" dirty="0" err="1" smtClean="0">
                <a:solidFill>
                  <a:prstClr val="white">
                    <a:lumMod val="75000"/>
                  </a:prstClr>
                </a:solidFill>
                <a:latin typeface="Segoe Condensed" pitchFamily="34" charset="0"/>
              </a:rPr>
              <a:t>liu</a:t>
            </a:r>
            <a:r>
              <a:rPr lang="en-US" dirty="0" smtClean="0">
                <a:solidFill>
                  <a:prstClr val="white">
                    <a:lumMod val="75000"/>
                  </a:prstClr>
                </a:solidFill>
                <a:latin typeface="Segoe Condensed" pitchFamily="34" charset="0"/>
              </a:rPr>
              <a:t> et al., </a:t>
            </a:r>
            <a:r>
              <a:rPr lang="en-US" i="1" dirty="0" smtClean="0">
                <a:solidFill>
                  <a:prstClr val="white">
                    <a:lumMod val="75000"/>
                  </a:prstClr>
                </a:solidFill>
                <a:latin typeface="Segoe Condensed" pitchFamily="34" charset="0"/>
              </a:rPr>
              <a:t>in submission</a:t>
            </a:r>
            <a:endParaRPr lang="en-US" i="1" dirty="0">
              <a:solidFill>
                <a:prstClr val="white">
                  <a:lumMod val="75000"/>
                </a:prstClr>
              </a:solidFill>
              <a:latin typeface="Segoe Condensed"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895600"/>
            <a:ext cx="8839200" cy="838200"/>
          </a:xfrm>
        </p:spPr>
        <p:txBody>
          <a:bodyPr/>
          <a:lstStyle/>
          <a:p>
            <a:r>
              <a:rPr lang="en-US" sz="3600" dirty="0" smtClean="0">
                <a:latin typeface="Arial" pitchFamily="34" charset="0"/>
                <a:cs typeface="Arial" pitchFamily="34" charset="0"/>
              </a:rPr>
              <a:t>ok, we have all this data… </a:t>
            </a:r>
            <a:r>
              <a:rPr lang="en-US" sz="3600" dirty="0" smtClean="0"/>
              <a:t/>
            </a:r>
            <a:br>
              <a:rPr lang="en-US" sz="3600" dirty="0" smtClean="0"/>
            </a:br>
            <a:r>
              <a:rPr lang="en-US" sz="3600" dirty="0" smtClean="0"/>
              <a:t/>
            </a:r>
            <a:br>
              <a:rPr lang="en-US" sz="3600" dirty="0" smtClean="0"/>
            </a:br>
            <a:r>
              <a:rPr lang="en-US" sz="3600" dirty="0" smtClean="0"/>
              <a:t>	       </a:t>
            </a:r>
            <a:r>
              <a:rPr lang="en-US" sz="8000" dirty="0" smtClean="0"/>
              <a:t>now what?</a:t>
            </a:r>
            <a:endParaRPr lang="en-US" sz="4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research\talks\MobileHealth2010-PassiveFeedback\2513739864_165a862b48_b.jpg"/>
          <p:cNvPicPr>
            <a:picLocks noChangeAspect="1" noChangeArrowheads="1"/>
          </p:cNvPicPr>
          <p:nvPr/>
        </p:nvPicPr>
        <p:blipFill>
          <a:blip r:embed="rId3" cstate="print"/>
          <a:srcRect/>
          <a:stretch>
            <a:fillRect/>
          </a:stretch>
        </p:blipFill>
        <p:spPr bwMode="auto">
          <a:xfrm>
            <a:off x="0" y="0"/>
            <a:ext cx="9144001" cy="6858000"/>
          </a:xfrm>
          <a:prstGeom prst="rect">
            <a:avLst/>
          </a:prstGeom>
          <a:noFill/>
        </p:spPr>
      </p:pic>
      <p:sp>
        <p:nvSpPr>
          <p:cNvPr id="6" name="Right Arrow 5"/>
          <p:cNvSpPr/>
          <p:nvPr/>
        </p:nvSpPr>
        <p:spPr>
          <a:xfrm>
            <a:off x="-895600" y="554422"/>
            <a:ext cx="38862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itle 8"/>
          <p:cNvSpPr txBox="1">
            <a:spLocks/>
          </p:cNvSpPr>
          <p:nvPr/>
        </p:nvSpPr>
        <p:spPr>
          <a:xfrm>
            <a:off x="228600" y="409902"/>
            <a:ext cx="6629400" cy="868362"/>
          </a:xfrm>
          <a:prstGeom prst="rect">
            <a:avLst/>
          </a:prstGeom>
        </p:spPr>
        <p:txBody>
          <a:bodyPr vert="horz" lIns="91440" tIns="45720" rIns="91440" bIns="45720" rtlCol="0" anchor="ctr">
            <a:noAutofit/>
          </a:bodyPr>
          <a:lstStyle/>
          <a:p>
            <a:pPr>
              <a:spcBef>
                <a:spcPct val="0"/>
              </a:spcBef>
              <a:defRPr/>
            </a:pPr>
            <a:r>
              <a:rPr lang="en-US" sz="4400" b="1" dirty="0" smtClean="0">
                <a:solidFill>
                  <a:prstClr val="white">
                    <a:lumMod val="75000"/>
                  </a:prstClr>
                </a:solidFill>
                <a:latin typeface="Segoe UI" pitchFamily="34" charset="0"/>
                <a:ea typeface="Segoe UI" pitchFamily="34" charset="0"/>
                <a:cs typeface="Segoe UI" pitchFamily="34" charset="0"/>
              </a:rPr>
              <a:t>coughing</a:t>
            </a:r>
            <a:endParaRPr lang="en-US" sz="6000" dirty="0">
              <a:solidFill>
                <a:prstClr val="white">
                  <a:lumMod val="75000"/>
                </a:prstClr>
              </a:solidFill>
              <a:latin typeface="Segoe UI" pitchFamily="34" charset="0"/>
              <a:ea typeface="Segoe UI" pitchFamily="34" charset="0"/>
              <a:cs typeface="Segoe UI" pitchFamily="34" charset="0"/>
            </a:endParaRPr>
          </a:p>
        </p:txBody>
      </p:sp>
      <p:sp>
        <p:nvSpPr>
          <p:cNvPr id="9" name="Right Arrow 8"/>
          <p:cNvSpPr/>
          <p:nvPr/>
        </p:nvSpPr>
        <p:spPr>
          <a:xfrm flipH="1">
            <a:off x="6629400" y="5082365"/>
            <a:ext cx="2514600" cy="533400"/>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prstClr val="white"/>
              </a:solidFill>
            </a:endParaRPr>
          </a:p>
        </p:txBody>
      </p:sp>
      <p:sp>
        <p:nvSpPr>
          <p:cNvPr id="10" name="Rectangle 9"/>
          <p:cNvSpPr/>
          <p:nvPr/>
        </p:nvSpPr>
        <p:spPr>
          <a:xfrm>
            <a:off x="4202875" y="5172670"/>
            <a:ext cx="4572000" cy="369332"/>
          </a:xfrm>
          <a:prstGeom prst="rect">
            <a:avLst/>
          </a:prstGeom>
        </p:spPr>
        <p:txBody>
          <a:bodyPr>
            <a:spAutoFit/>
          </a:bodyPr>
          <a:lstStyle/>
          <a:p>
            <a:pPr algn="r"/>
            <a:r>
              <a:rPr lang="en-US" dirty="0" err="1" smtClean="0">
                <a:solidFill>
                  <a:prstClr val="white">
                    <a:lumMod val="75000"/>
                  </a:prstClr>
                </a:solidFill>
                <a:latin typeface="Segoe Condensed" pitchFamily="34" charset="0"/>
              </a:rPr>
              <a:t>liu</a:t>
            </a:r>
            <a:r>
              <a:rPr lang="en-US" dirty="0" smtClean="0">
                <a:solidFill>
                  <a:prstClr val="white">
                    <a:lumMod val="75000"/>
                  </a:prstClr>
                </a:solidFill>
                <a:latin typeface="Segoe Condensed" pitchFamily="34" charset="0"/>
              </a:rPr>
              <a:t> et al., </a:t>
            </a:r>
            <a:r>
              <a:rPr lang="en-US" i="1" dirty="0" smtClean="0">
                <a:solidFill>
                  <a:prstClr val="white">
                    <a:lumMod val="75000"/>
                  </a:prstClr>
                </a:solidFill>
                <a:latin typeface="Segoe Condensed" pitchFamily="34" charset="0"/>
              </a:rPr>
              <a:t>in submission</a:t>
            </a:r>
            <a:endParaRPr lang="en-US" i="1" dirty="0">
              <a:solidFill>
                <a:prstClr val="white">
                  <a:lumMod val="75000"/>
                </a:prstClr>
              </a:solidFill>
              <a:latin typeface="Segoe Condensed"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54736"/>
          <a:stretch/>
        </p:blipFill>
        <p:spPr>
          <a:xfrm>
            <a:off x="152400" y="1752600"/>
            <a:ext cx="8710159" cy="3810000"/>
          </a:xfrm>
          <a:prstGeom prst="rect">
            <a:avLst/>
          </a:prstGeom>
          <a:effectLst>
            <a:outerShdw blurRad="50800" dist="50800" dir="5400000" algn="ctr" rotWithShape="0">
              <a:srgbClr val="000000">
                <a:alpha val="80000"/>
              </a:srgbClr>
            </a:outerShdw>
            <a:reflection blurRad="6350" stA="52000" endA="300" endPos="35000" dir="5400000" sy="-100000" algn="bl" rotWithShape="0"/>
          </a:effectLst>
        </p:spPr>
      </p:pic>
      <p:sp>
        <p:nvSpPr>
          <p:cNvPr id="5" name="Right Arrow 4"/>
          <p:cNvSpPr/>
          <p:nvPr/>
        </p:nvSpPr>
        <p:spPr>
          <a:xfrm>
            <a:off x="-895600" y="554422"/>
            <a:ext cx="38862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itle 8"/>
          <p:cNvSpPr txBox="1">
            <a:spLocks/>
          </p:cNvSpPr>
          <p:nvPr/>
        </p:nvSpPr>
        <p:spPr>
          <a:xfrm>
            <a:off x="228600" y="409902"/>
            <a:ext cx="8763000" cy="868362"/>
          </a:xfrm>
          <a:prstGeom prst="rect">
            <a:avLst/>
          </a:prstGeom>
        </p:spPr>
        <p:txBody>
          <a:bodyPr vert="horz" lIns="91440" tIns="45720" rIns="91440" bIns="45720" rtlCol="0" anchor="ctr">
            <a:noAutofit/>
          </a:bodyPr>
          <a:lstStyle/>
          <a:p>
            <a:pPr>
              <a:spcBef>
                <a:spcPct val="0"/>
              </a:spcBef>
              <a:defRPr/>
            </a:pPr>
            <a:r>
              <a:rPr lang="en-US" sz="4400" b="1" dirty="0" smtClean="0">
                <a:solidFill>
                  <a:prstClr val="white">
                    <a:lumMod val="75000"/>
                  </a:prstClr>
                </a:solidFill>
                <a:latin typeface="Segoe UI" pitchFamily="34" charset="0"/>
                <a:ea typeface="Segoe UI" pitchFamily="34" charset="0"/>
                <a:cs typeface="Segoe UI" pitchFamily="34" charset="0"/>
              </a:rPr>
              <a:t>automatically detecting coughs with a commodity mobile phone</a:t>
            </a:r>
            <a:endParaRPr lang="en-US" sz="6000" dirty="0">
              <a:solidFill>
                <a:prstClr val="white">
                  <a:lumMod val="75000"/>
                </a:prstClr>
              </a:solidFill>
              <a:latin typeface="Segoe UI" pitchFamily="34" charset="0"/>
              <a:ea typeface="Segoe UI" pitchFamily="34" charset="0"/>
              <a:cs typeface="Segoe UI" pitchFamily="34" charset="0"/>
            </a:endParaRPr>
          </a:p>
        </p:txBody>
      </p:sp>
      <p:sp>
        <p:nvSpPr>
          <p:cNvPr id="10" name="Right Arrow 9"/>
          <p:cNvSpPr/>
          <p:nvPr/>
        </p:nvSpPr>
        <p:spPr>
          <a:xfrm flipH="1">
            <a:off x="6629400" y="5791200"/>
            <a:ext cx="2514600" cy="533400"/>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prstClr val="white"/>
              </a:solidFill>
            </a:endParaRPr>
          </a:p>
        </p:txBody>
      </p:sp>
      <p:sp>
        <p:nvSpPr>
          <p:cNvPr id="11" name="Rectangle 10"/>
          <p:cNvSpPr/>
          <p:nvPr/>
        </p:nvSpPr>
        <p:spPr>
          <a:xfrm>
            <a:off x="4202875" y="5881505"/>
            <a:ext cx="4572000" cy="369332"/>
          </a:xfrm>
          <a:prstGeom prst="rect">
            <a:avLst/>
          </a:prstGeom>
        </p:spPr>
        <p:txBody>
          <a:bodyPr>
            <a:spAutoFit/>
          </a:bodyPr>
          <a:lstStyle/>
          <a:p>
            <a:pPr algn="r"/>
            <a:r>
              <a:rPr lang="en-US" dirty="0" err="1" smtClean="0">
                <a:solidFill>
                  <a:prstClr val="white">
                    <a:lumMod val="75000"/>
                  </a:prstClr>
                </a:solidFill>
                <a:latin typeface="Segoe Condensed" pitchFamily="34" charset="0"/>
              </a:rPr>
              <a:t>liu</a:t>
            </a:r>
            <a:r>
              <a:rPr lang="en-US" dirty="0" smtClean="0">
                <a:solidFill>
                  <a:prstClr val="white">
                    <a:lumMod val="75000"/>
                  </a:prstClr>
                </a:solidFill>
                <a:latin typeface="Segoe Condensed" pitchFamily="34" charset="0"/>
              </a:rPr>
              <a:t> et al., </a:t>
            </a:r>
            <a:r>
              <a:rPr lang="en-US" i="1" dirty="0" smtClean="0">
                <a:solidFill>
                  <a:prstClr val="white">
                    <a:lumMod val="75000"/>
                  </a:prstClr>
                </a:solidFill>
                <a:latin typeface="Segoe Condensed" pitchFamily="34" charset="0"/>
              </a:rPr>
              <a:t>in submission</a:t>
            </a:r>
            <a:endParaRPr lang="en-US" i="1" dirty="0">
              <a:solidFill>
                <a:prstClr val="white">
                  <a:lumMod val="75000"/>
                </a:prstClr>
              </a:solidFill>
              <a:latin typeface="Segoe Condensed" pitchFamily="34" charset="0"/>
            </a:endParaRPr>
          </a:p>
        </p:txBody>
      </p:sp>
      <p:sp>
        <p:nvSpPr>
          <p:cNvPr id="7" name="Oval 6"/>
          <p:cNvSpPr/>
          <p:nvPr/>
        </p:nvSpPr>
        <p:spPr>
          <a:xfrm>
            <a:off x="1905000" y="2895600"/>
            <a:ext cx="7620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162098" y="3687554"/>
            <a:ext cx="685800" cy="1097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Arrow Connector 11"/>
          <p:cNvCxnSpPr/>
          <p:nvPr/>
        </p:nvCxnSpPr>
        <p:spPr>
          <a:xfrm rot="16200000" flipV="1">
            <a:off x="7450782" y="4284017"/>
            <a:ext cx="643235"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4845268"/>
            <a:ext cx="1828800" cy="461665"/>
          </a:xfrm>
          <a:prstGeom prst="rect">
            <a:avLst/>
          </a:prstGeom>
          <a:solidFill>
            <a:schemeClr val="tx1">
              <a:alpha val="70000"/>
            </a:schemeClr>
          </a:solidFill>
          <a:ln>
            <a:solidFill>
              <a:srgbClr val="FF0000"/>
            </a:solidFill>
          </a:ln>
        </p:spPr>
        <p:txBody>
          <a:bodyPr wrap="square" rtlCol="0">
            <a:spAutoFit/>
          </a:bodyPr>
          <a:lstStyle/>
          <a:p>
            <a:pPr algn="ctr"/>
            <a:r>
              <a:rPr lang="en-US" sz="2400" dirty="0" smtClean="0">
                <a:solidFill>
                  <a:prstClr val="white">
                    <a:lumMod val="75000"/>
                  </a:prstClr>
                </a:solidFill>
              </a:rPr>
              <a:t>microphone</a:t>
            </a:r>
            <a:endParaRPr lang="en-US" sz="2400" dirty="0">
              <a:solidFill>
                <a:prstClr val="white">
                  <a:lumMod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style.rotation</p:attrName>
                                        </p:attrNameLst>
                                      </p:cBhvr>
                                      <p:tavLst>
                                        <p:tav tm="0">
                                          <p:val>
                                            <p:fltVal val="90"/>
                                          </p:val>
                                        </p:tav>
                                        <p:tav tm="100000">
                                          <p:val>
                                            <p:fltVal val="0"/>
                                          </p:val>
                                        </p:tav>
                                      </p:tavLst>
                                    </p:anim>
                                    <p:animEffect transition="in" filter="fade">
                                      <p:cBhvr>
                                        <p:cTn id="17" dur="500"/>
                                        <p:tgtEl>
                                          <p:spTgt spid="8"/>
                                        </p:tgtEl>
                                      </p:cBhvr>
                                    </p:animEffect>
                                  </p:childTnLst>
                                </p:cTn>
                              </p:par>
                              <p:par>
                                <p:cTn id="18" presetID="31" presetClass="entr" presetSubtype="0" fill="hold" grpId="0" nodeType="withEffect">
                                  <p:stCondLst>
                                    <p:cond delay="0"/>
                                  </p:stCondLst>
                                  <p:iterate type="lt">
                                    <p:tmPct val="5000"/>
                                  </p:iterate>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 calcmode="lin" valueType="num">
                                      <p:cBhvr>
                                        <p:cTn id="22" dur="500" fill="hold"/>
                                        <p:tgtEl>
                                          <p:spTgt spid="13"/>
                                        </p:tgtEl>
                                        <p:attrNameLst>
                                          <p:attrName>style.rotation</p:attrName>
                                        </p:attrNameLst>
                                      </p:cBhvr>
                                      <p:tavLst>
                                        <p:tav tm="0">
                                          <p:val>
                                            <p:fltVal val="90"/>
                                          </p:val>
                                        </p:tav>
                                        <p:tav tm="100000">
                                          <p:val>
                                            <p:fltVal val="0"/>
                                          </p:val>
                                        </p:tav>
                                      </p:tavLst>
                                    </p:anim>
                                    <p:animEffect transition="in" filter="fade">
                                      <p:cBhvr>
                                        <p:cTn id="23" dur="500"/>
                                        <p:tgtEl>
                                          <p:spTgt spid="13"/>
                                        </p:tgtEl>
                                      </p:cBhvr>
                                    </p:animEffect>
                                  </p:childTnLst>
                                </p:cTn>
                              </p:par>
                              <p:par>
                                <p:cTn id="24" presetID="31" presetClass="entr" presetSubtype="0" fill="hold" nodeType="withEffect">
                                  <p:stCondLst>
                                    <p:cond delay="0"/>
                                  </p:stCondLst>
                                  <p:iterate type="lt">
                                    <p:tmPct val="5000"/>
                                  </p:iterate>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 calcmode="lin" valueType="num">
                                      <p:cBhvr>
                                        <p:cTn id="28" dur="500" fill="hold"/>
                                        <p:tgtEl>
                                          <p:spTgt spid="12"/>
                                        </p:tgtEl>
                                        <p:attrNameLst>
                                          <p:attrName>style.rotation</p:attrName>
                                        </p:attrNameLst>
                                      </p:cBhvr>
                                      <p:tavLst>
                                        <p:tav tm="0">
                                          <p:val>
                                            <p:fltVal val="90"/>
                                          </p:val>
                                        </p:tav>
                                        <p:tav tm="100000">
                                          <p:val>
                                            <p:fltVal val="0"/>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research\talks\AnnaKarlinGuestLecture2010-MirrorsTellYouOneThing\Iao20Theater20stage20full20view.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4387" b="54736"/>
          <a:stretch/>
        </p:blipFill>
        <p:spPr>
          <a:xfrm>
            <a:off x="609600" y="2362200"/>
            <a:ext cx="3429000" cy="2286000"/>
          </a:xfrm>
          <a:prstGeom prst="rect">
            <a:avLst/>
          </a:prstGeom>
          <a:effectLst>
            <a:outerShdw blurRad="50800" dist="50800" dir="5400000" algn="ctr" rotWithShape="0">
              <a:srgbClr val="000000">
                <a:alpha val="80000"/>
              </a:srgbClr>
            </a:outerShdw>
            <a:reflection blurRad="6350" stA="52000" endA="300" endPos="35000" dir="5400000" sy="-100000" algn="bl" rotWithShape="0"/>
          </a:effectLst>
        </p:spPr>
      </p:pic>
      <p:sp>
        <p:nvSpPr>
          <p:cNvPr id="6" name="TextBox 5"/>
          <p:cNvSpPr txBox="1"/>
          <p:nvPr/>
        </p:nvSpPr>
        <p:spPr>
          <a:xfrm>
            <a:off x="4038600" y="2209800"/>
            <a:ext cx="6248400" cy="2492990"/>
          </a:xfrm>
          <a:prstGeom prst="rect">
            <a:avLst/>
          </a:prstGeom>
          <a:noFill/>
        </p:spPr>
        <p:txBody>
          <a:bodyPr wrap="square" rtlCol="0">
            <a:spAutoFit/>
          </a:bodyPr>
          <a:lstStyle/>
          <a:p>
            <a:r>
              <a:rPr lang="en-US" sz="2800" dirty="0" smtClean="0">
                <a:solidFill>
                  <a:prstClr val="white">
                    <a:lumMod val="75000"/>
                  </a:prstClr>
                </a:solidFill>
                <a:latin typeface="Segoe UI" pitchFamily="34" charset="0"/>
                <a:ea typeface="Segoe UI" pitchFamily="34" charset="0"/>
                <a:cs typeface="Segoe UI" pitchFamily="34" charset="0"/>
              </a:rPr>
              <a:t>17</a:t>
            </a:r>
            <a:r>
              <a:rPr lang="en-US" sz="2000" dirty="0" smtClean="0">
                <a:solidFill>
                  <a:prstClr val="white">
                    <a:lumMod val="75000"/>
                  </a:prstClr>
                </a:solidFill>
                <a:latin typeface="Segoe UI" pitchFamily="34" charset="0"/>
                <a:ea typeface="Segoe UI" pitchFamily="34" charset="0"/>
                <a:cs typeface="Segoe UI" pitchFamily="34" charset="0"/>
              </a:rPr>
              <a:t> participants</a:t>
            </a:r>
          </a:p>
          <a:p>
            <a:r>
              <a:rPr lang="en-US" sz="2800" dirty="0" smtClean="0">
                <a:solidFill>
                  <a:prstClr val="white">
                    <a:lumMod val="75000"/>
                  </a:prstClr>
                </a:solidFill>
                <a:latin typeface="Segoe UI" pitchFamily="34" charset="0"/>
                <a:ea typeface="Segoe UI" pitchFamily="34" charset="0"/>
                <a:cs typeface="Segoe UI" pitchFamily="34" charset="0"/>
              </a:rPr>
              <a:t>72</a:t>
            </a:r>
            <a:r>
              <a:rPr lang="en-US" sz="2000" dirty="0" smtClean="0">
                <a:solidFill>
                  <a:prstClr val="white">
                    <a:lumMod val="75000"/>
                  </a:prstClr>
                </a:solidFill>
                <a:latin typeface="Segoe UI" pitchFamily="34" charset="0"/>
                <a:ea typeface="Segoe UI" pitchFamily="34" charset="0"/>
                <a:cs typeface="Segoe UI" pitchFamily="34" charset="0"/>
              </a:rPr>
              <a:t> hours of naturalistic audio recording</a:t>
            </a:r>
          </a:p>
          <a:p>
            <a:r>
              <a:rPr lang="en-US" sz="3200" dirty="0" smtClean="0">
                <a:solidFill>
                  <a:prstClr val="white">
                    <a:lumMod val="75000"/>
                  </a:prstClr>
                </a:solidFill>
                <a:latin typeface="Segoe UI" pitchFamily="34" charset="0"/>
                <a:ea typeface="Segoe UI" pitchFamily="34" charset="0"/>
                <a:cs typeface="Segoe UI" pitchFamily="34" charset="0"/>
              </a:rPr>
              <a:t>6</a:t>
            </a:r>
            <a:r>
              <a:rPr lang="en-US" sz="2000" dirty="0" smtClean="0">
                <a:solidFill>
                  <a:prstClr val="white">
                    <a:lumMod val="75000"/>
                  </a:prstClr>
                </a:solidFill>
                <a:latin typeface="Segoe UI" pitchFamily="34" charset="0"/>
                <a:ea typeface="Segoe UI" pitchFamily="34" charset="0"/>
                <a:cs typeface="Segoe UI" pitchFamily="34" charset="0"/>
              </a:rPr>
              <a:t> graduate students annotated recordings</a:t>
            </a:r>
          </a:p>
          <a:p>
            <a:endParaRPr lang="en-US" sz="2000" dirty="0" smtClean="0">
              <a:solidFill>
                <a:prstClr val="white">
                  <a:lumMod val="75000"/>
                </a:prstClr>
              </a:solidFill>
              <a:latin typeface="Segoe UI" pitchFamily="34" charset="0"/>
              <a:ea typeface="Segoe UI" pitchFamily="34" charset="0"/>
              <a:cs typeface="Segoe UI" pitchFamily="34" charset="0"/>
            </a:endParaRPr>
          </a:p>
          <a:p>
            <a:r>
              <a:rPr lang="en-US" sz="2800" dirty="0" smtClean="0">
                <a:solidFill>
                  <a:prstClr val="white">
                    <a:lumMod val="75000"/>
                  </a:prstClr>
                </a:solidFill>
                <a:latin typeface="Segoe UI" pitchFamily="34" charset="0"/>
                <a:ea typeface="Segoe UI" pitchFamily="34" charset="0"/>
                <a:cs typeface="Segoe UI" pitchFamily="34" charset="0"/>
              </a:rPr>
              <a:t>2542 coughs </a:t>
            </a:r>
            <a:r>
              <a:rPr lang="en-US" sz="2000" dirty="0" smtClean="0">
                <a:solidFill>
                  <a:prstClr val="white">
                    <a:lumMod val="75000"/>
                  </a:prstClr>
                </a:solidFill>
                <a:latin typeface="Segoe UI" pitchFamily="34" charset="0"/>
                <a:ea typeface="Segoe UI" pitchFamily="34" charset="0"/>
                <a:cs typeface="Segoe UI" pitchFamily="34" charset="0"/>
              </a:rPr>
              <a:t>labeled by annotators</a:t>
            </a:r>
          </a:p>
          <a:p>
            <a:endParaRPr lang="en-US" sz="2000" dirty="0" smtClean="0">
              <a:solidFill>
                <a:prstClr val="white">
                  <a:lumMod val="75000"/>
                </a:prstClr>
              </a:solidFill>
              <a:latin typeface="Segoe UI" pitchFamily="34" charset="0"/>
              <a:ea typeface="Segoe UI" pitchFamily="34" charset="0"/>
              <a:cs typeface="Segoe UI" pitchFamily="34" charset="0"/>
            </a:endParaRPr>
          </a:p>
        </p:txBody>
      </p:sp>
      <p:sp>
        <p:nvSpPr>
          <p:cNvPr id="8" name="Title 7"/>
          <p:cNvSpPr>
            <a:spLocks noGrp="1"/>
          </p:cNvSpPr>
          <p:nvPr>
            <p:ph type="title"/>
          </p:nvPr>
        </p:nvSpPr>
        <p:spPr>
          <a:xfrm>
            <a:off x="152400" y="457200"/>
            <a:ext cx="8839200" cy="838200"/>
          </a:xfrm>
        </p:spPr>
        <p:txBody>
          <a:bodyPr/>
          <a:lstStyle/>
          <a:p>
            <a:r>
              <a:rPr lang="en-US" dirty="0" smtClean="0"/>
              <a:t>collecting and analyzing the cough dataset</a:t>
            </a:r>
            <a:endParaRPr lang="en-US" dirty="0"/>
          </a:p>
        </p:txBody>
      </p:sp>
      <p:sp>
        <p:nvSpPr>
          <p:cNvPr id="14" name="Rectangle 13"/>
          <p:cNvSpPr/>
          <p:nvPr/>
        </p:nvSpPr>
        <p:spPr>
          <a:xfrm>
            <a:off x="-2362200" y="6324600"/>
            <a:ext cx="4572000" cy="369332"/>
          </a:xfrm>
          <a:prstGeom prst="rect">
            <a:avLst/>
          </a:prstGeom>
        </p:spPr>
        <p:txBody>
          <a:bodyPr>
            <a:spAutoFit/>
          </a:bodyPr>
          <a:lstStyle/>
          <a:p>
            <a:pPr algn="r"/>
            <a:r>
              <a:rPr lang="en-US" dirty="0" err="1" smtClean="0">
                <a:solidFill>
                  <a:prstClr val="white">
                    <a:lumMod val="75000"/>
                  </a:prstClr>
                </a:solidFill>
                <a:latin typeface="Segoe Condensed" pitchFamily="34" charset="0"/>
              </a:rPr>
              <a:t>liu</a:t>
            </a:r>
            <a:r>
              <a:rPr lang="en-US" dirty="0" smtClean="0">
                <a:solidFill>
                  <a:prstClr val="white">
                    <a:lumMod val="75000"/>
                  </a:prstClr>
                </a:solidFill>
                <a:latin typeface="Segoe Condensed" pitchFamily="34" charset="0"/>
              </a:rPr>
              <a:t> et al., </a:t>
            </a:r>
            <a:r>
              <a:rPr lang="en-US" i="1" dirty="0" smtClean="0">
                <a:solidFill>
                  <a:prstClr val="white">
                    <a:lumMod val="75000"/>
                  </a:prstClr>
                </a:solidFill>
                <a:latin typeface="Segoe Condensed" pitchFamily="34" charset="0"/>
              </a:rPr>
              <a:t>in submission</a:t>
            </a:r>
            <a:endParaRPr lang="en-US" i="1" dirty="0">
              <a:solidFill>
                <a:prstClr val="white">
                  <a:lumMod val="75000"/>
                </a:prstClr>
              </a:solidFill>
              <a:latin typeface="Segoe Condensed" pitchFamily="34" charset="0"/>
            </a:endParaRPr>
          </a:p>
        </p:txBody>
      </p:sp>
      <p:sp>
        <p:nvSpPr>
          <p:cNvPr id="15" name="TextBox 14"/>
          <p:cNvSpPr txBox="1"/>
          <p:nvPr/>
        </p:nvSpPr>
        <p:spPr>
          <a:xfrm>
            <a:off x="1676400" y="5029200"/>
            <a:ext cx="5829300" cy="954107"/>
          </a:xfrm>
          <a:prstGeom prst="rect">
            <a:avLst/>
          </a:prstGeom>
          <a:noFill/>
          <a:ln>
            <a:solidFill>
              <a:schemeClr val="bg1">
                <a:lumMod val="85000"/>
              </a:schemeClr>
            </a:solidFill>
          </a:ln>
        </p:spPr>
        <p:txBody>
          <a:bodyPr wrap="square" rtlCol="0">
            <a:spAutoFit/>
          </a:bodyPr>
          <a:lstStyle/>
          <a:p>
            <a:r>
              <a:rPr lang="en-US" sz="2800" dirty="0" smtClean="0">
                <a:solidFill>
                  <a:prstClr val="white">
                    <a:lumMod val="75000"/>
                  </a:prstClr>
                </a:solidFill>
                <a:latin typeface="Segoe UI" pitchFamily="34" charset="0"/>
                <a:ea typeface="Segoe UI" pitchFamily="34" charset="0"/>
                <a:cs typeface="Segoe UI" pitchFamily="34" charset="0"/>
              </a:rPr>
              <a:t>84.4% </a:t>
            </a:r>
            <a:r>
              <a:rPr lang="en-US" sz="2400" dirty="0" smtClean="0">
                <a:solidFill>
                  <a:prstClr val="white">
                    <a:lumMod val="75000"/>
                  </a:prstClr>
                </a:solidFill>
                <a:latin typeface="Segoe UI" pitchFamily="34" charset="0"/>
                <a:ea typeface="Segoe UI" pitchFamily="34" charset="0"/>
                <a:cs typeface="Segoe UI" pitchFamily="34" charset="0"/>
              </a:rPr>
              <a:t>of coughs were correctly classified</a:t>
            </a:r>
          </a:p>
          <a:p>
            <a:r>
              <a:rPr lang="en-US" sz="2800" dirty="0" smtClean="0">
                <a:solidFill>
                  <a:prstClr val="white">
                    <a:lumMod val="75000"/>
                  </a:prstClr>
                </a:solidFill>
                <a:latin typeface="Segoe UI" pitchFamily="34" charset="0"/>
                <a:ea typeface="Segoe UI" pitchFamily="34" charset="0"/>
                <a:cs typeface="Segoe UI" pitchFamily="34" charset="0"/>
              </a:rPr>
              <a:t>0.7% </a:t>
            </a:r>
            <a:r>
              <a:rPr lang="en-US" sz="2400" dirty="0" smtClean="0">
                <a:solidFill>
                  <a:prstClr val="white">
                    <a:lumMod val="75000"/>
                  </a:prstClr>
                </a:solidFill>
                <a:latin typeface="Segoe UI" pitchFamily="34" charset="0"/>
                <a:ea typeface="Segoe UI" pitchFamily="34" charset="0"/>
                <a:cs typeface="Segoe UI" pitchFamily="34" charset="0"/>
              </a:rPr>
              <a:t>false positive rate (3.3/hr)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175129390"/>
              </p:ext>
            </p:extLst>
          </p:nvPr>
        </p:nvGraphicFramePr>
        <p:xfrm>
          <a:off x="228600" y="152400"/>
          <a:ext cx="8382000" cy="655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fld id="{841B7A3C-51F0-410B-9791-7B510ED160FE}" type="slidenum">
              <a:rPr lang="en-US" smtClean="0">
                <a:solidFill>
                  <a:prstClr val="black">
                    <a:tint val="75000"/>
                  </a:prstClr>
                </a:solidFill>
              </a:rPr>
              <a:pPr/>
              <a:t>31</a:t>
            </a:fld>
            <a:endParaRPr lang="en-US" dirty="0">
              <a:solidFill>
                <a:prstClr val="black">
                  <a:tint val="75000"/>
                </a:prstClr>
              </a:solidFill>
            </a:endParaRPr>
          </a:p>
        </p:txBody>
      </p:sp>
      <p:sp>
        <p:nvSpPr>
          <p:cNvPr id="8" name="Title 8"/>
          <p:cNvSpPr txBox="1">
            <a:spLocks/>
          </p:cNvSpPr>
          <p:nvPr/>
        </p:nvSpPr>
        <p:spPr>
          <a:xfrm>
            <a:off x="1371600" y="474173"/>
            <a:ext cx="6629400" cy="868362"/>
          </a:xfrm>
          <a:prstGeom prst="rect">
            <a:avLst/>
          </a:prstGeom>
        </p:spPr>
        <p:txBody>
          <a:bodyPr vert="horz" lIns="91440" tIns="45720" rIns="91440" bIns="45720" rtlCol="0" anchor="ctr">
            <a:noAutofit/>
          </a:bodyPr>
          <a:lstStyle/>
          <a:p>
            <a:pPr>
              <a:lnSpc>
                <a:spcPts val="3500"/>
              </a:lnSpc>
              <a:spcBef>
                <a:spcPct val="0"/>
              </a:spcBef>
              <a:defRPr/>
            </a:pPr>
            <a:r>
              <a:rPr lang="en-US" sz="4400" b="1" dirty="0" smtClean="0">
                <a:solidFill>
                  <a:prstClr val="white">
                    <a:lumMod val="65000"/>
                  </a:prstClr>
                </a:solidFill>
                <a:latin typeface="Segoe UI" pitchFamily="34" charset="0"/>
                <a:ea typeface="Segoe UI" pitchFamily="34" charset="0"/>
                <a:cs typeface="Segoe UI" pitchFamily="34" charset="0"/>
              </a:rPr>
              <a:t>number of coughs</a:t>
            </a:r>
          </a:p>
          <a:p>
            <a:pPr>
              <a:lnSpc>
                <a:spcPts val="3500"/>
              </a:lnSpc>
              <a:spcBef>
                <a:spcPct val="0"/>
              </a:spcBef>
              <a:defRPr/>
            </a:pPr>
            <a:r>
              <a:rPr lang="en-US" sz="3200" dirty="0" smtClean="0">
                <a:solidFill>
                  <a:prstClr val="white"/>
                </a:solidFill>
                <a:latin typeface="Segoe UI" pitchFamily="34" charset="0"/>
                <a:ea typeface="Segoe UI" pitchFamily="34" charset="0"/>
                <a:cs typeface="Segoe UI" pitchFamily="34" charset="0"/>
              </a:rPr>
              <a:t>measured vs. self-report</a:t>
            </a:r>
            <a:endParaRPr lang="en-US" sz="4400" dirty="0">
              <a:solidFill>
                <a:prstClr val="white"/>
              </a:solidFill>
              <a:latin typeface="Segoe UI" pitchFamily="34" charset="0"/>
              <a:ea typeface="Segoe UI" pitchFamily="34" charset="0"/>
              <a:cs typeface="Segoe UI" pitchFamily="34" charset="0"/>
            </a:endParaRPr>
          </a:p>
        </p:txBody>
      </p:sp>
      <p:sp>
        <p:nvSpPr>
          <p:cNvPr id="11" name="Rectangle 10"/>
          <p:cNvSpPr/>
          <p:nvPr/>
        </p:nvSpPr>
        <p:spPr>
          <a:xfrm>
            <a:off x="1524000" y="2209800"/>
            <a:ext cx="2133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3" name="Straight Connector 12"/>
          <p:cNvCxnSpPr/>
          <p:nvPr/>
        </p:nvCxnSpPr>
        <p:spPr>
          <a:xfrm>
            <a:off x="1582948" y="2743200"/>
            <a:ext cx="18836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638800" y="-914400"/>
            <a:ext cx="8229600" cy="1143000"/>
          </a:xfrm>
          <a:prstGeom prst="rect">
            <a:avLst/>
          </a:prstGeom>
        </p:spPr>
        <p:txBody>
          <a:bodyPr vert="horz" lIns="91440" tIns="45720" rIns="91440" bIns="45720" rtlCol="0" anchor="ctr">
            <a:normAutofit/>
          </a:bodyPr>
          <a:lstStyle/>
          <a:p>
            <a:pPr algn="ctr">
              <a:spcBef>
                <a:spcPct val="0"/>
              </a:spcBef>
              <a:defRPr/>
            </a:pPr>
            <a:r>
              <a:rPr lang="en-US" sz="4400" b="1" dirty="0" smtClean="0">
                <a:solidFill>
                  <a:prstClr val="white">
                    <a:lumMod val="50000"/>
                  </a:prstClr>
                </a:solidFill>
              </a:rPr>
              <a:t>inaccuracy of </a:t>
            </a:r>
            <a:r>
              <a:rPr lang="en-US" sz="4400" b="1" dirty="0" smtClean="0">
                <a:solidFill>
                  <a:srgbClr val="F79646">
                    <a:lumMod val="75000"/>
                  </a:srgbClr>
                </a:solidFill>
              </a:rPr>
              <a:t>self-report</a:t>
            </a:r>
          </a:p>
        </p:txBody>
      </p:sp>
      <p:graphicFrame>
        <p:nvGraphicFramePr>
          <p:cNvPr id="4" name="Chart 3"/>
          <p:cNvGraphicFramePr/>
          <p:nvPr>
            <p:extLst>
              <p:ext uri="{D42A27DB-BD31-4B8C-83A1-F6EECF244321}">
                <p14:modId xmlns:p14="http://schemas.microsoft.com/office/powerpoint/2010/main" val="1175129390"/>
              </p:ext>
            </p:extLst>
          </p:nvPr>
        </p:nvGraphicFramePr>
        <p:xfrm>
          <a:off x="228600" y="152400"/>
          <a:ext cx="8382000" cy="655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fld id="{841B7A3C-51F0-410B-9791-7B510ED160FE}" type="slidenum">
              <a:rPr lang="en-US" smtClean="0">
                <a:solidFill>
                  <a:prstClr val="black">
                    <a:tint val="75000"/>
                  </a:prstClr>
                </a:solidFill>
              </a:rPr>
              <a:pPr/>
              <a:t>32</a:t>
            </a:fld>
            <a:endParaRPr lang="en-US" dirty="0">
              <a:solidFill>
                <a:prstClr val="black">
                  <a:tint val="75000"/>
                </a:prstClr>
              </a:solidFill>
            </a:endParaRPr>
          </a:p>
        </p:txBody>
      </p:sp>
      <p:sp>
        <p:nvSpPr>
          <p:cNvPr id="6" name="TextBox 5"/>
          <p:cNvSpPr txBox="1"/>
          <p:nvPr/>
        </p:nvSpPr>
        <p:spPr>
          <a:xfrm>
            <a:off x="457200" y="-533400"/>
            <a:ext cx="3505200" cy="400110"/>
          </a:xfrm>
          <a:prstGeom prst="rect">
            <a:avLst/>
          </a:prstGeom>
          <a:noFill/>
        </p:spPr>
        <p:txBody>
          <a:bodyPr wrap="square" rtlCol="0">
            <a:spAutoFit/>
          </a:bodyPr>
          <a:lstStyle/>
          <a:p>
            <a:r>
              <a:rPr lang="en-US" sz="2000" dirty="0" smtClean="0">
                <a:solidFill>
                  <a:prstClr val="black"/>
                </a:solidFill>
              </a:rPr>
              <a:t>diff: mean (</a:t>
            </a:r>
            <a:r>
              <a:rPr lang="en-US" sz="2000" b="1" dirty="0" smtClean="0">
                <a:solidFill>
                  <a:prstClr val="black"/>
                </a:solidFill>
              </a:rPr>
              <a:t>22.8</a:t>
            </a:r>
            <a:r>
              <a:rPr lang="en-US" sz="2000" dirty="0" smtClean="0">
                <a:solidFill>
                  <a:prstClr val="black"/>
                </a:solidFill>
              </a:rPr>
              <a:t>/hr), std (</a:t>
            </a:r>
            <a:r>
              <a:rPr lang="en-US" sz="2000" b="1" dirty="0" smtClean="0">
                <a:solidFill>
                  <a:prstClr val="black"/>
                </a:solidFill>
              </a:rPr>
              <a:t>33</a:t>
            </a:r>
            <a:r>
              <a:rPr lang="en-US" sz="2000" dirty="0" smtClean="0">
                <a:solidFill>
                  <a:prstClr val="black"/>
                </a:solidFill>
              </a:rPr>
              <a:t>/hr</a:t>
            </a:r>
            <a:r>
              <a:rPr lang="en-US" sz="1600" dirty="0" smtClean="0">
                <a:solidFill>
                  <a:prstClr val="black"/>
                </a:solidFill>
              </a:rPr>
              <a:t>)</a:t>
            </a:r>
            <a:endParaRPr lang="en-US" sz="1600" dirty="0">
              <a:solidFill>
                <a:prstClr val="black"/>
              </a:solidFill>
            </a:endParaRPr>
          </a:p>
        </p:txBody>
      </p:sp>
      <p:sp>
        <p:nvSpPr>
          <p:cNvPr id="8" name="Title 8"/>
          <p:cNvSpPr txBox="1">
            <a:spLocks/>
          </p:cNvSpPr>
          <p:nvPr/>
        </p:nvSpPr>
        <p:spPr>
          <a:xfrm>
            <a:off x="1371600" y="474173"/>
            <a:ext cx="6629400" cy="868362"/>
          </a:xfrm>
          <a:prstGeom prst="rect">
            <a:avLst/>
          </a:prstGeom>
        </p:spPr>
        <p:txBody>
          <a:bodyPr vert="horz" lIns="91440" tIns="45720" rIns="91440" bIns="45720" rtlCol="0" anchor="ctr">
            <a:noAutofit/>
          </a:bodyPr>
          <a:lstStyle/>
          <a:p>
            <a:pPr>
              <a:lnSpc>
                <a:spcPts val="3500"/>
              </a:lnSpc>
              <a:spcBef>
                <a:spcPct val="0"/>
              </a:spcBef>
              <a:defRPr/>
            </a:pPr>
            <a:r>
              <a:rPr lang="en-US" sz="4400" b="1" dirty="0" smtClean="0">
                <a:solidFill>
                  <a:prstClr val="white">
                    <a:lumMod val="65000"/>
                  </a:prstClr>
                </a:solidFill>
                <a:latin typeface="Segoe UI" pitchFamily="34" charset="0"/>
                <a:ea typeface="Segoe UI" pitchFamily="34" charset="0"/>
                <a:cs typeface="Segoe UI" pitchFamily="34" charset="0"/>
              </a:rPr>
              <a:t>number of coughs</a:t>
            </a:r>
          </a:p>
          <a:p>
            <a:pPr>
              <a:lnSpc>
                <a:spcPts val="3500"/>
              </a:lnSpc>
              <a:spcBef>
                <a:spcPct val="0"/>
              </a:spcBef>
              <a:defRPr/>
            </a:pPr>
            <a:r>
              <a:rPr lang="en-US" sz="3200" dirty="0" smtClean="0">
                <a:solidFill>
                  <a:prstClr val="white">
                    <a:lumMod val="65000"/>
                  </a:prstClr>
                </a:solidFill>
                <a:latin typeface="Segoe UI" pitchFamily="34" charset="0"/>
                <a:ea typeface="Segoe UI" pitchFamily="34" charset="0"/>
                <a:cs typeface="Segoe UI" pitchFamily="34" charset="0"/>
              </a:rPr>
              <a:t>measured vs. self-report</a:t>
            </a:r>
            <a:endParaRPr lang="en-US" sz="4400" dirty="0">
              <a:solidFill>
                <a:prstClr val="white">
                  <a:lumMod val="65000"/>
                </a:prstClr>
              </a:solidFill>
              <a:latin typeface="Segoe UI" pitchFamily="34" charset="0"/>
              <a:ea typeface="Segoe UI" pitchFamily="34" charset="0"/>
              <a:cs typeface="Segoe UI" pitchFamily="34" charset="0"/>
            </a:endParaRPr>
          </a:p>
        </p:txBody>
      </p:sp>
      <p:sp>
        <p:nvSpPr>
          <p:cNvPr id="7" name="TextBox 6"/>
          <p:cNvSpPr txBox="1"/>
          <p:nvPr/>
        </p:nvSpPr>
        <p:spPr>
          <a:xfrm>
            <a:off x="1351548" y="1371600"/>
            <a:ext cx="4038600" cy="400110"/>
          </a:xfrm>
          <a:prstGeom prst="rect">
            <a:avLst/>
          </a:prstGeom>
          <a:noFill/>
        </p:spPr>
        <p:txBody>
          <a:bodyPr wrap="square" rtlCol="0">
            <a:spAutoFit/>
          </a:bodyPr>
          <a:lstStyle/>
          <a:p>
            <a:r>
              <a:rPr lang="en-US" sz="2000" dirty="0" smtClean="0">
                <a:solidFill>
                  <a:prstClr val="white">
                    <a:lumMod val="65000"/>
                  </a:prstClr>
                </a:solidFill>
                <a:latin typeface="Segoe UI" pitchFamily="34" charset="0"/>
                <a:ea typeface="Segoe UI" pitchFamily="34" charset="0"/>
                <a:cs typeface="Segoe UI" pitchFamily="34" charset="0"/>
              </a:rPr>
              <a:t>diff: mean (</a:t>
            </a:r>
            <a:r>
              <a:rPr lang="en-US" sz="2000" b="1" dirty="0" smtClean="0">
                <a:solidFill>
                  <a:prstClr val="white">
                    <a:lumMod val="65000"/>
                  </a:prstClr>
                </a:solidFill>
                <a:latin typeface="Segoe UI" pitchFamily="34" charset="0"/>
                <a:ea typeface="Segoe UI" pitchFamily="34" charset="0"/>
                <a:cs typeface="Segoe UI" pitchFamily="34" charset="0"/>
              </a:rPr>
              <a:t>22.8</a:t>
            </a:r>
            <a:r>
              <a:rPr lang="en-US" sz="2000" dirty="0" smtClean="0">
                <a:solidFill>
                  <a:prstClr val="white">
                    <a:lumMod val="65000"/>
                  </a:prstClr>
                </a:solidFill>
                <a:latin typeface="Segoe UI" pitchFamily="34" charset="0"/>
                <a:ea typeface="Segoe UI" pitchFamily="34" charset="0"/>
                <a:cs typeface="Segoe UI" pitchFamily="34" charset="0"/>
              </a:rPr>
              <a:t>/hr), std (</a:t>
            </a:r>
            <a:r>
              <a:rPr lang="en-US" sz="2000" b="1" dirty="0" smtClean="0">
                <a:solidFill>
                  <a:prstClr val="white">
                    <a:lumMod val="65000"/>
                  </a:prstClr>
                </a:solidFill>
                <a:latin typeface="Segoe UI" pitchFamily="34" charset="0"/>
                <a:ea typeface="Segoe UI" pitchFamily="34" charset="0"/>
                <a:cs typeface="Segoe UI" pitchFamily="34" charset="0"/>
              </a:rPr>
              <a:t>33</a:t>
            </a:r>
            <a:r>
              <a:rPr lang="en-US" sz="2000" dirty="0" smtClean="0">
                <a:solidFill>
                  <a:prstClr val="white">
                    <a:lumMod val="65000"/>
                  </a:prstClr>
                </a:solidFill>
                <a:latin typeface="Segoe UI" pitchFamily="34" charset="0"/>
                <a:ea typeface="Segoe UI" pitchFamily="34" charset="0"/>
                <a:cs typeface="Segoe UI" pitchFamily="34" charset="0"/>
              </a:rPr>
              <a:t>/hr</a:t>
            </a:r>
            <a:r>
              <a:rPr lang="en-US" sz="1600" dirty="0" smtClean="0">
                <a:solidFill>
                  <a:prstClr val="white">
                    <a:lumMod val="65000"/>
                  </a:prstClr>
                </a:solidFill>
                <a:latin typeface="Segoe UI" pitchFamily="34" charset="0"/>
                <a:ea typeface="Segoe UI" pitchFamily="34" charset="0"/>
                <a:cs typeface="Segoe UI" pitchFamily="34" charset="0"/>
              </a:rPr>
              <a:t>)</a:t>
            </a:r>
            <a:endParaRPr lang="en-US" sz="1600" dirty="0">
              <a:solidFill>
                <a:prstClr val="white">
                  <a:lumMod val="65000"/>
                </a:prst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talks\RitsumeikanLecture2010\nike_ipod_sport_kit_01-7127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 y="-76199"/>
            <a:ext cx="9486899" cy="7115174"/>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990600" y="296920"/>
            <a:ext cx="55626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8"/>
          <p:cNvSpPr txBox="1">
            <a:spLocks/>
          </p:cNvSpPr>
          <p:nvPr/>
        </p:nvSpPr>
        <p:spPr>
          <a:xfrm>
            <a:off x="228600" y="152400"/>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smtClean="0">
                <a:ln>
                  <a:noFill/>
                </a:ln>
                <a:solidFill>
                  <a:schemeClr val="bg1">
                    <a:lumMod val="75000"/>
                  </a:schemeClr>
                </a:solidFill>
                <a:effectLst/>
                <a:uLnTx/>
                <a:uFillTx/>
                <a:latin typeface="Segoe UI" pitchFamily="34" charset="0"/>
                <a:ea typeface="Segoe UI" pitchFamily="34" charset="0"/>
                <a:cs typeface="Segoe UI" pitchFamily="34" charset="0"/>
              </a:rPr>
              <a:t>nike+ipod</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16885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research\thesis\RelatedWork\Nike_Plus_iPod\Nike+Plus_MyRuns3.png"/>
          <p:cNvPicPr>
            <a:picLocks noChangeAspect="1" noChangeArrowheads="1"/>
          </p:cNvPicPr>
          <p:nvPr/>
        </p:nvPicPr>
        <p:blipFill>
          <a:blip r:embed="rId2" cstate="print"/>
          <a:srcRect/>
          <a:stretch>
            <a:fillRect/>
          </a:stretch>
        </p:blipFill>
        <p:spPr bwMode="auto">
          <a:xfrm>
            <a:off x="-3619500" y="-990600"/>
            <a:ext cx="16383000" cy="9983391"/>
          </a:xfrm>
          <a:prstGeom prst="rect">
            <a:avLst/>
          </a:prstGeom>
          <a:noFill/>
        </p:spPr>
      </p:pic>
      <p:sp>
        <p:nvSpPr>
          <p:cNvPr id="6" name="Right Arrow 5"/>
          <p:cNvSpPr/>
          <p:nvPr/>
        </p:nvSpPr>
        <p:spPr>
          <a:xfrm>
            <a:off x="-990600" y="296920"/>
            <a:ext cx="55626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8"/>
          <p:cNvSpPr txBox="1">
            <a:spLocks/>
          </p:cNvSpPr>
          <p:nvPr/>
        </p:nvSpPr>
        <p:spPr>
          <a:xfrm>
            <a:off x="228600" y="152400"/>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smtClean="0">
                <a:ln>
                  <a:noFill/>
                </a:ln>
                <a:solidFill>
                  <a:schemeClr val="bg1">
                    <a:lumMod val="75000"/>
                  </a:schemeClr>
                </a:solidFill>
                <a:effectLst/>
                <a:uLnTx/>
                <a:uFillTx/>
                <a:latin typeface="Segoe UI" pitchFamily="34" charset="0"/>
                <a:ea typeface="Segoe UI" pitchFamily="34" charset="0"/>
                <a:cs typeface="Segoe UI" pitchFamily="34" charset="0"/>
              </a:rPr>
              <a:t>nike</a:t>
            </a: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 interface</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search\talks\Tabitha2009-Sensing\PriusConsumption.png"/>
          <p:cNvPicPr>
            <a:picLocks noChangeAspect="1" noChangeArrowheads="1"/>
          </p:cNvPicPr>
          <p:nvPr/>
        </p:nvPicPr>
        <p:blipFill>
          <a:blip r:embed="rId3" cstate="print"/>
          <a:srcRect/>
          <a:stretch>
            <a:fillRect/>
          </a:stretch>
        </p:blipFill>
        <p:spPr bwMode="auto">
          <a:xfrm>
            <a:off x="-13648" y="-13648"/>
            <a:ext cx="9772651" cy="7334250"/>
          </a:xfrm>
          <a:prstGeom prst="rect">
            <a:avLst/>
          </a:prstGeom>
          <a:noFill/>
        </p:spPr>
      </p:pic>
      <p:sp>
        <p:nvSpPr>
          <p:cNvPr id="6" name="Right Arrow 5"/>
          <p:cNvSpPr/>
          <p:nvPr/>
        </p:nvSpPr>
        <p:spPr>
          <a:xfrm>
            <a:off x="-990600" y="296920"/>
            <a:ext cx="55626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8"/>
          <p:cNvSpPr txBox="1">
            <a:spLocks/>
          </p:cNvSpPr>
          <p:nvPr/>
        </p:nvSpPr>
        <p:spPr>
          <a:xfrm>
            <a:off x="228600" y="152400"/>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smtClean="0">
                <a:ln>
                  <a:noFill/>
                </a:ln>
                <a:solidFill>
                  <a:schemeClr val="bg1">
                    <a:lumMod val="75000"/>
                  </a:schemeClr>
                </a:solidFill>
                <a:effectLst/>
                <a:uLnTx/>
                <a:uFillTx/>
                <a:latin typeface="Segoe UI" pitchFamily="34" charset="0"/>
                <a:ea typeface="Segoe UI" pitchFamily="34" charset="0"/>
                <a:cs typeface="Segoe UI" pitchFamily="34" charset="0"/>
              </a:rPr>
              <a:t>toyota</a:t>
            </a:r>
            <a:r>
              <a:rPr kumimoji="0" lang="en-US" sz="4400" b="1" i="0" u="none" strike="noStrike" kern="1200" cap="none" spc="0" normalizeH="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 </a:t>
            </a:r>
            <a:r>
              <a:rPr kumimoji="0" lang="en-US" sz="4400" b="1" i="0" u="none" strike="noStrike" kern="1200" cap="none" spc="0" normalizeH="0" noProof="0" dirty="0" err="1" smtClean="0">
                <a:ln>
                  <a:noFill/>
                </a:ln>
                <a:solidFill>
                  <a:schemeClr val="bg1">
                    <a:lumMod val="75000"/>
                  </a:schemeClr>
                </a:solidFill>
                <a:effectLst/>
                <a:uLnTx/>
                <a:uFillTx/>
                <a:latin typeface="Segoe UI" pitchFamily="34" charset="0"/>
                <a:ea typeface="Segoe UI" pitchFamily="34" charset="0"/>
                <a:cs typeface="Segoe UI" pitchFamily="34" charset="0"/>
              </a:rPr>
              <a:t>prius</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1590773" y="1631763"/>
            <a:ext cx="5962454" cy="2390815"/>
            <a:chOff x="1590773" y="1631763"/>
            <a:chExt cx="5962454" cy="2390815"/>
          </a:xfrm>
        </p:grpSpPr>
        <p:pic>
          <p:nvPicPr>
            <p:cNvPr id="5125" name="Picture 5" descr="C:\research\projects\Sustain\design\LeafWithStem.png"/>
            <p:cNvPicPr>
              <a:picLocks noChangeAspect="1" noChangeArrowheads="1"/>
            </p:cNvPicPr>
            <p:nvPr/>
          </p:nvPicPr>
          <p:blipFill>
            <a:blip r:embed="rId4" cstate="print"/>
            <a:srcRect/>
            <a:stretch>
              <a:fillRect/>
            </a:stretch>
          </p:blipFill>
          <p:spPr bwMode="auto">
            <a:xfrm rot="517293">
              <a:off x="5504059" y="1631763"/>
              <a:ext cx="1617954" cy="2390815"/>
            </a:xfrm>
            <a:prstGeom prst="rect">
              <a:avLst/>
            </a:prstGeom>
            <a:noFill/>
          </p:spPr>
        </p:pic>
        <p:sp>
          <p:nvSpPr>
            <p:cNvPr id="4" name="TextBox 3"/>
            <p:cNvSpPr txBox="1"/>
            <p:nvPr/>
          </p:nvSpPr>
          <p:spPr>
            <a:xfrm>
              <a:off x="1590773" y="2921169"/>
              <a:ext cx="5962454" cy="1015663"/>
            </a:xfrm>
            <a:prstGeom prst="rect">
              <a:avLst/>
            </a:prstGeom>
            <a:noFill/>
          </p:spPr>
          <p:txBody>
            <a:bodyPr wrap="square" rtlCol="0">
              <a:spAutoFit/>
            </a:bodyPr>
            <a:lstStyle/>
            <a:p>
              <a:pPr algn="ctr"/>
              <a:r>
                <a:rPr lang="en-US" sz="6000" dirty="0" smtClean="0">
                  <a:solidFill>
                    <a:schemeClr val="bg1">
                      <a:lumMod val="75000"/>
                    </a:schemeClr>
                  </a:solidFill>
                  <a:latin typeface="Arial Black" pitchFamily="34" charset="0"/>
                </a:rPr>
                <a:t>eco-feedback</a:t>
              </a:r>
              <a:endParaRPr lang="en-US" sz="6000" dirty="0">
                <a:solidFill>
                  <a:schemeClr val="bg1">
                    <a:lumMod val="75000"/>
                  </a:schemeClr>
                </a:solidFill>
                <a:latin typeface="Arial Black" pitchFamily="34" charset="0"/>
              </a:endParaRPr>
            </a:p>
          </p:txBody>
        </p:sp>
      </p:grpSp>
      <p:pic>
        <p:nvPicPr>
          <p:cNvPr id="21" name="Picture 1"/>
          <p:cNvPicPr>
            <a:picLocks noChangeAspect="1" noChangeArrowheads="1"/>
          </p:cNvPicPr>
          <p:nvPr/>
        </p:nvPicPr>
        <p:blipFill>
          <a:blip r:embed="rId5" cstate="print"/>
          <a:srcRect/>
          <a:stretch>
            <a:fillRect/>
          </a:stretch>
        </p:blipFill>
        <p:spPr bwMode="auto">
          <a:xfrm>
            <a:off x="9601200" y="3200400"/>
            <a:ext cx="3962399" cy="1792426"/>
          </a:xfrm>
          <a:prstGeom prst="rect">
            <a:avLst/>
          </a:prstGeom>
          <a:noFill/>
          <a:ln w="9525">
            <a:noFill/>
            <a:miter lim="800000"/>
            <a:headEnd/>
            <a:tailEnd/>
          </a:ln>
        </p:spPr>
      </p:pic>
      <p:sp>
        <p:nvSpPr>
          <p:cNvPr id="6" name="Rectangle 5"/>
          <p:cNvSpPr/>
          <p:nvPr/>
        </p:nvSpPr>
        <p:spPr>
          <a:xfrm>
            <a:off x="1714500" y="3829050"/>
            <a:ext cx="5905500" cy="923330"/>
          </a:xfrm>
          <a:prstGeom prst="rect">
            <a:avLst/>
          </a:prstGeom>
        </p:spPr>
        <p:txBody>
          <a:bodyPr wrap="square">
            <a:spAutoFit/>
          </a:bodyPr>
          <a:lstStyle/>
          <a:p>
            <a:r>
              <a:rPr lang="en-US" sz="2700" dirty="0" smtClean="0">
                <a:solidFill>
                  <a:schemeClr val="bg1">
                    <a:lumMod val="75000"/>
                  </a:schemeClr>
                </a:solidFill>
                <a:latin typeface="Segoe Condensed" pitchFamily="34" charset="0"/>
              </a:rPr>
              <a:t>sensing behavior paired with feedback to reduce</a:t>
            </a:r>
            <a:r>
              <a:rPr lang="en-US" sz="2700" b="1" dirty="0" smtClean="0">
                <a:solidFill>
                  <a:schemeClr val="bg1">
                    <a:lumMod val="75000"/>
                  </a:schemeClr>
                </a:solidFill>
                <a:latin typeface="Segoe Condensed" pitchFamily="34" charset="0"/>
              </a:rPr>
              <a:t> </a:t>
            </a:r>
            <a:r>
              <a:rPr lang="en-US" sz="2700" dirty="0" smtClean="0">
                <a:solidFill>
                  <a:schemeClr val="bg1">
                    <a:lumMod val="75000"/>
                  </a:schemeClr>
                </a:solidFill>
                <a:latin typeface="Segoe Condensed" pitchFamily="34" charset="0"/>
              </a:rPr>
              <a:t>environmental impact</a:t>
            </a:r>
            <a:endParaRPr lang="en-US" sz="2700" dirty="0">
              <a:solidFill>
                <a:schemeClr val="bg1">
                  <a:lumMod val="75000"/>
                </a:schemeClr>
              </a:solidFill>
              <a:latin typeface="Segoe Condensed" pitchFamily="34" charset="0"/>
            </a:endParaRPr>
          </a:p>
        </p:txBody>
      </p:sp>
    </p:spTree>
    <p:custDataLst>
      <p:tags r:id="rId1"/>
    </p:custDataLst>
    <p:extLst>
      <p:ext uri="{BB962C8B-B14F-4D97-AF65-F5344CB8AC3E}">
        <p14:creationId xmlns:p14="http://schemas.microsoft.com/office/powerpoint/2010/main" val="263767095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a:endCxn id="48" idx="6"/>
          </p:cNvCxnSpPr>
          <p:nvPr/>
        </p:nvCxnSpPr>
        <p:spPr>
          <a:xfrm rot="10800000" flipH="1" flipV="1">
            <a:off x="1123950" y="4467605"/>
            <a:ext cx="7334250" cy="73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4" name="Picture 2" descr="C:\research\talks\UbiComp2009-DC\BJFoggPersuasiveTech.jpg"/>
          <p:cNvPicPr>
            <a:picLocks noChangeAspect="1" noChangeArrowheads="1"/>
          </p:cNvPicPr>
          <p:nvPr/>
        </p:nvPicPr>
        <p:blipFill>
          <a:blip r:embed="rId3" cstate="print"/>
          <a:srcRect l="8000" t="3200" r="8800" b="4000"/>
          <a:stretch>
            <a:fillRect/>
          </a:stretch>
        </p:blipFill>
        <p:spPr bwMode="auto">
          <a:xfrm>
            <a:off x="6019800" y="5287108"/>
            <a:ext cx="1066800" cy="1189892"/>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9" name="Freeform 38"/>
          <p:cNvSpPr/>
          <p:nvPr/>
        </p:nvSpPr>
        <p:spPr>
          <a:xfrm>
            <a:off x="6912934" y="4601308"/>
            <a:ext cx="304800" cy="685800"/>
          </a:xfrm>
          <a:custGeom>
            <a:avLst/>
            <a:gdLst>
              <a:gd name="connsiteX0" fmla="*/ 304800 w 304800"/>
              <a:gd name="connsiteY0" fmla="*/ 0 h 914400"/>
              <a:gd name="connsiteX1" fmla="*/ 304800 w 304800"/>
              <a:gd name="connsiteY1" fmla="*/ 742950 h 914400"/>
              <a:gd name="connsiteX2" fmla="*/ 0 w 304800"/>
              <a:gd name="connsiteY2" fmla="*/ 914400 h 914400"/>
            </a:gdLst>
            <a:ahLst/>
            <a:cxnLst>
              <a:cxn ang="0">
                <a:pos x="connsiteX0" y="connsiteY0"/>
              </a:cxn>
              <a:cxn ang="0">
                <a:pos x="connsiteX1" y="connsiteY1"/>
              </a:cxn>
              <a:cxn ang="0">
                <a:pos x="connsiteX2" y="connsiteY2"/>
              </a:cxn>
            </a:cxnLst>
            <a:rect l="l" t="t" r="r" b="b"/>
            <a:pathLst>
              <a:path w="304800" h="914400">
                <a:moveTo>
                  <a:pt x="304800" y="0"/>
                </a:moveTo>
                <a:lnTo>
                  <a:pt x="304800" y="742950"/>
                </a:lnTo>
                <a:lnTo>
                  <a:pt x="0" y="914400"/>
                </a:ln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6324600" y="4659622"/>
            <a:ext cx="990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2003</a:t>
            </a:r>
          </a:p>
        </p:txBody>
      </p:sp>
      <p:sp>
        <p:nvSpPr>
          <p:cNvPr id="38" name="Title 28"/>
          <p:cNvSpPr>
            <a:spLocks noGrp="1"/>
          </p:cNvSpPr>
          <p:nvPr>
            <p:ph type="title"/>
          </p:nvPr>
        </p:nvSpPr>
        <p:spPr>
          <a:xfrm>
            <a:off x="266700" y="228600"/>
            <a:ext cx="8610600" cy="868362"/>
          </a:xfrm>
        </p:spPr>
        <p:txBody>
          <a:bodyPr/>
          <a:lstStyle/>
          <a:p>
            <a:r>
              <a:rPr lang="en-US" dirty="0" smtClean="0"/>
              <a:t>eco-feedback</a:t>
            </a:r>
            <a:endParaRPr lang="en-US" dirty="0"/>
          </a:p>
        </p:txBody>
      </p:sp>
      <p:sp>
        <p:nvSpPr>
          <p:cNvPr id="46" name="Rectangle 45"/>
          <p:cNvSpPr/>
          <p:nvPr/>
        </p:nvSpPr>
        <p:spPr>
          <a:xfrm>
            <a:off x="3505200" y="5334000"/>
            <a:ext cx="2438400" cy="769441"/>
          </a:xfrm>
          <a:prstGeom prst="rect">
            <a:avLst/>
          </a:prstGeom>
        </p:spPr>
        <p:txBody>
          <a:bodyPr wrap="square">
            <a:spAutoFit/>
          </a:bodyPr>
          <a:lstStyle/>
          <a:p>
            <a:r>
              <a:rPr lang="en-US" sz="2200" dirty="0" err="1" smtClean="0">
                <a:solidFill>
                  <a:schemeClr val="bg1">
                    <a:lumMod val="75000"/>
                  </a:schemeClr>
                </a:solidFill>
                <a:latin typeface="Segoe Condensed" pitchFamily="34" charset="0"/>
                <a:cs typeface="Arial" pitchFamily="34" charset="0"/>
              </a:rPr>
              <a:t>Fogg</a:t>
            </a:r>
            <a:r>
              <a:rPr lang="en-US" sz="2200" dirty="0" smtClean="0">
                <a:solidFill>
                  <a:schemeClr val="bg1">
                    <a:lumMod val="75000"/>
                  </a:schemeClr>
                </a:solidFill>
                <a:latin typeface="Segoe Condensed" pitchFamily="34" charset="0"/>
                <a:cs typeface="Arial" pitchFamily="34" charset="0"/>
              </a:rPr>
              <a:t>, B.J., </a:t>
            </a:r>
            <a:r>
              <a:rPr lang="en-US" sz="2200" i="1" dirty="0" smtClean="0">
                <a:solidFill>
                  <a:schemeClr val="bg1">
                    <a:lumMod val="75000"/>
                  </a:schemeClr>
                </a:solidFill>
                <a:latin typeface="Segoe Condensed" pitchFamily="34" charset="0"/>
                <a:cs typeface="Arial" pitchFamily="34" charset="0"/>
              </a:rPr>
              <a:t>Persuasive Technology, </a:t>
            </a:r>
            <a:r>
              <a:rPr lang="en-US" sz="2200" dirty="0" smtClean="0">
                <a:solidFill>
                  <a:schemeClr val="bg1">
                    <a:lumMod val="75000"/>
                  </a:schemeClr>
                </a:solidFill>
                <a:latin typeface="Segoe Condensed" pitchFamily="34" charset="0"/>
                <a:cs typeface="Arial" pitchFamily="34" charset="0"/>
              </a:rPr>
              <a:t>2003</a:t>
            </a:r>
            <a:endParaRPr lang="en-US" sz="2200" i="1" dirty="0">
              <a:solidFill>
                <a:schemeClr val="bg1">
                  <a:lumMod val="75000"/>
                </a:schemeClr>
              </a:solidFill>
              <a:latin typeface="Segoe Condensed" pitchFamily="34" charset="0"/>
              <a:cs typeface="Arial" pitchFamily="34" charset="0"/>
            </a:endParaRPr>
          </a:p>
        </p:txBody>
      </p:sp>
      <p:sp>
        <p:nvSpPr>
          <p:cNvPr id="49" name="Rectangle 48"/>
          <p:cNvSpPr/>
          <p:nvPr/>
        </p:nvSpPr>
        <p:spPr>
          <a:xfrm>
            <a:off x="7848600" y="4659622"/>
            <a:ext cx="990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2010</a:t>
            </a:r>
          </a:p>
        </p:txBody>
      </p:sp>
      <p:sp>
        <p:nvSpPr>
          <p:cNvPr id="20" name="Rectangle 19"/>
          <p:cNvSpPr/>
          <p:nvPr/>
        </p:nvSpPr>
        <p:spPr>
          <a:xfrm>
            <a:off x="762000" y="889337"/>
            <a:ext cx="3884397" cy="830997"/>
          </a:xfrm>
          <a:prstGeom prst="rect">
            <a:avLst/>
          </a:prstGeom>
        </p:spPr>
        <p:txBody>
          <a:bodyPr wrap="none">
            <a:spAutoFit/>
          </a:bodyPr>
          <a:lstStyle/>
          <a:p>
            <a:r>
              <a:rPr lang="en-US" sz="4800" dirty="0" smtClean="0">
                <a:solidFill>
                  <a:schemeClr val="bg1">
                    <a:lumMod val="75000"/>
                  </a:schemeClr>
                </a:solidFill>
                <a:latin typeface="Arial" pitchFamily="34" charset="0"/>
                <a:cs typeface="Arial" pitchFamily="34" charset="0"/>
              </a:rPr>
              <a:t>a brief history</a:t>
            </a:r>
            <a:endParaRPr lang="en-US" sz="4800" dirty="0">
              <a:solidFill>
                <a:schemeClr val="bg1">
                  <a:lumMod val="75000"/>
                </a:schemeClr>
              </a:solidFill>
            </a:endParaRPr>
          </a:p>
        </p:txBody>
      </p:sp>
      <p:sp>
        <p:nvSpPr>
          <p:cNvPr id="22" name="Right Brace 21"/>
          <p:cNvSpPr/>
          <p:nvPr/>
        </p:nvSpPr>
        <p:spPr>
          <a:xfrm rot="16200000">
            <a:off x="7658100" y="3619500"/>
            <a:ext cx="228600" cy="1066800"/>
          </a:xfrm>
          <a:prstGeom prst="rightBrace">
            <a:avLst>
              <a:gd name="adj1" fmla="val 8333"/>
              <a:gd name="adj2" fmla="val 29429"/>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9"/>
          <p:cNvGrpSpPr/>
          <p:nvPr/>
        </p:nvGrpSpPr>
        <p:grpSpPr>
          <a:xfrm>
            <a:off x="6313311" y="685800"/>
            <a:ext cx="2362200" cy="1375624"/>
            <a:chOff x="3962400" y="2053376"/>
            <a:chExt cx="2362200" cy="1375624"/>
          </a:xfrm>
        </p:grpSpPr>
        <p:pic>
          <p:nvPicPr>
            <p:cNvPr id="13" name="Picture 2"/>
            <p:cNvPicPr>
              <a:picLocks noChangeAspect="1" noChangeArrowheads="1"/>
            </p:cNvPicPr>
            <p:nvPr/>
          </p:nvPicPr>
          <p:blipFill>
            <a:blip r:embed="rId4" cstate="print"/>
            <a:srcRect l="16649" r="4972" b="28000"/>
            <a:stretch>
              <a:fillRect/>
            </a:stretch>
          </p:blipFill>
          <p:spPr bwMode="auto">
            <a:xfrm>
              <a:off x="4114800" y="2129576"/>
              <a:ext cx="2133600" cy="1299424"/>
            </a:xfrm>
            <a:prstGeom prst="rect">
              <a:avLst/>
            </a:prstGeom>
            <a:noFill/>
            <a:ln w="9525">
              <a:noFill/>
              <a:miter lim="800000"/>
              <a:headEnd/>
              <a:tailEnd/>
            </a:ln>
          </p:spPr>
        </p:pic>
        <p:sp>
          <p:nvSpPr>
            <p:cNvPr id="24" name="Rectangle 23"/>
            <p:cNvSpPr/>
            <p:nvPr/>
          </p:nvSpPr>
          <p:spPr>
            <a:xfrm>
              <a:off x="4038600" y="2053376"/>
              <a:ext cx="2286000" cy="33067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962400" y="2053376"/>
              <a:ext cx="2305050" cy="369332"/>
            </a:xfrm>
            <a:prstGeom prst="rect">
              <a:avLst/>
            </a:prstGeom>
            <a:noFill/>
          </p:spPr>
          <p:txBody>
            <a:bodyPr wrap="square" rtlCol="0">
              <a:spAutoFit/>
            </a:bodyPr>
            <a:lstStyle/>
            <a:p>
              <a:pPr algn="ctr"/>
              <a:r>
                <a:rPr lang="en-US" dirty="0" smtClean="0">
                  <a:solidFill>
                    <a:schemeClr val="bg1">
                      <a:lumMod val="85000"/>
                    </a:schemeClr>
                  </a:solidFill>
                  <a:latin typeface="Segoe Condensed" pitchFamily="34" charset="0"/>
                  <a:ea typeface="Segoe UI" pitchFamily="34" charset="0"/>
                  <a:cs typeface="Segoe UI" pitchFamily="34" charset="0"/>
                </a:rPr>
                <a:t>Arroyo et al., </a:t>
              </a:r>
              <a:r>
                <a:rPr lang="en-US" i="1" dirty="0" smtClean="0">
                  <a:solidFill>
                    <a:schemeClr val="bg1">
                      <a:lumMod val="85000"/>
                    </a:schemeClr>
                  </a:solidFill>
                  <a:latin typeface="Segoe Condensed" pitchFamily="34" charset="0"/>
                  <a:ea typeface="Segoe UI" pitchFamily="34" charset="0"/>
                  <a:cs typeface="Segoe UI" pitchFamily="34" charset="0"/>
                </a:rPr>
                <a:t>CHI2005</a:t>
              </a:r>
            </a:p>
          </p:txBody>
        </p:sp>
      </p:grpSp>
      <p:grpSp>
        <p:nvGrpSpPr>
          <p:cNvPr id="3" name="Group 28"/>
          <p:cNvGrpSpPr/>
          <p:nvPr/>
        </p:nvGrpSpPr>
        <p:grpSpPr>
          <a:xfrm>
            <a:off x="6324600" y="2034822"/>
            <a:ext cx="2438400" cy="1371600"/>
            <a:chOff x="6324600" y="2057400"/>
            <a:chExt cx="2438400" cy="1371600"/>
          </a:xfrm>
        </p:grpSpPr>
        <p:pic>
          <p:nvPicPr>
            <p:cNvPr id="14" name="Picture 2" descr="C:\research\talks\CHI2010-EcoFeedback\Upstream.png"/>
            <p:cNvPicPr>
              <a:picLocks noChangeAspect="1" noChangeArrowheads="1"/>
            </p:cNvPicPr>
            <p:nvPr/>
          </p:nvPicPr>
          <p:blipFill>
            <a:blip r:embed="rId5" cstate="print"/>
            <a:srcRect l="8652" t="-483" r="4922" b="11230"/>
            <a:stretch>
              <a:fillRect/>
            </a:stretch>
          </p:blipFill>
          <p:spPr bwMode="auto">
            <a:xfrm>
              <a:off x="6477000" y="2133600"/>
              <a:ext cx="2133600" cy="1295400"/>
            </a:xfrm>
            <a:prstGeom prst="rect">
              <a:avLst/>
            </a:prstGeom>
            <a:noFill/>
          </p:spPr>
        </p:pic>
        <p:sp>
          <p:nvSpPr>
            <p:cNvPr id="25" name="Rectangle 24"/>
            <p:cNvSpPr/>
            <p:nvPr/>
          </p:nvSpPr>
          <p:spPr>
            <a:xfrm>
              <a:off x="6393608" y="2057400"/>
              <a:ext cx="2286000" cy="33067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24600" y="2073218"/>
              <a:ext cx="2438400" cy="369332"/>
            </a:xfrm>
            <a:prstGeom prst="rect">
              <a:avLst/>
            </a:prstGeom>
            <a:noFill/>
          </p:spPr>
          <p:txBody>
            <a:bodyPr wrap="square" rtlCol="0">
              <a:spAutoFit/>
            </a:bodyPr>
            <a:lstStyle/>
            <a:p>
              <a:pPr algn="ctr"/>
              <a:r>
                <a:rPr lang="en-US" dirty="0" err="1" smtClean="0">
                  <a:solidFill>
                    <a:schemeClr val="bg1">
                      <a:lumMod val="85000"/>
                    </a:schemeClr>
                  </a:solidFill>
                  <a:latin typeface="Segoe Condensed" pitchFamily="34" charset="0"/>
                </a:rPr>
                <a:t>Kuznetsov</a:t>
              </a:r>
              <a:r>
                <a:rPr lang="en-US" dirty="0" smtClean="0">
                  <a:solidFill>
                    <a:schemeClr val="bg1">
                      <a:lumMod val="85000"/>
                    </a:schemeClr>
                  </a:solidFill>
                  <a:latin typeface="Segoe Condensed" pitchFamily="34" charset="0"/>
                  <a:ea typeface="Segoe UI" pitchFamily="34" charset="0"/>
                  <a:cs typeface="Segoe UI" pitchFamily="34" charset="0"/>
                </a:rPr>
                <a:t> et al., </a:t>
              </a:r>
              <a:r>
                <a:rPr lang="en-US" i="1" dirty="0" smtClean="0">
                  <a:solidFill>
                    <a:schemeClr val="bg1">
                      <a:lumMod val="85000"/>
                    </a:schemeClr>
                  </a:solidFill>
                  <a:latin typeface="Segoe Condensed" pitchFamily="34" charset="0"/>
                  <a:ea typeface="Segoe UI" pitchFamily="34" charset="0"/>
                  <a:cs typeface="Segoe UI" pitchFamily="34" charset="0"/>
                </a:rPr>
                <a:t>CHI2010</a:t>
              </a:r>
            </a:p>
          </p:txBody>
        </p:sp>
      </p:grpSp>
      <p:sp>
        <p:nvSpPr>
          <p:cNvPr id="44" name="TextBox 43"/>
          <p:cNvSpPr txBox="1"/>
          <p:nvPr/>
        </p:nvSpPr>
        <p:spPr>
          <a:xfrm>
            <a:off x="6477000" y="3529758"/>
            <a:ext cx="2133600" cy="553998"/>
          </a:xfrm>
          <a:prstGeom prst="rect">
            <a:avLst/>
          </a:prstGeom>
          <a:noFill/>
        </p:spPr>
        <p:txBody>
          <a:bodyPr wrap="square" rtlCol="0">
            <a:spAutoFit/>
          </a:bodyPr>
          <a:lstStyle/>
          <a:p>
            <a:pPr algn="ctr"/>
            <a:r>
              <a:rPr lang="en-US" sz="3000" b="1" dirty="0" err="1" smtClean="0">
                <a:solidFill>
                  <a:schemeClr val="bg1">
                    <a:lumMod val="85000"/>
                  </a:schemeClr>
                </a:solidFill>
                <a:latin typeface="Segoe Condensed" pitchFamily="34" charset="0"/>
                <a:ea typeface="Segoe UI" pitchFamily="34" charset="0"/>
                <a:cs typeface="Segoe UI" pitchFamily="34" charset="0"/>
              </a:rPr>
              <a:t>hci</a:t>
            </a:r>
            <a:r>
              <a:rPr lang="en-US" sz="3000" b="1" dirty="0" smtClean="0">
                <a:solidFill>
                  <a:schemeClr val="bg1">
                    <a:lumMod val="85000"/>
                  </a:schemeClr>
                </a:solidFill>
                <a:latin typeface="Segoe Condensed" pitchFamily="34" charset="0"/>
                <a:ea typeface="Segoe UI" pitchFamily="34" charset="0"/>
                <a:cs typeface="Segoe UI" pitchFamily="34" charset="0"/>
              </a:rPr>
              <a:t>/</a:t>
            </a:r>
            <a:r>
              <a:rPr lang="en-US" sz="3000" b="1" dirty="0" err="1" smtClean="0">
                <a:solidFill>
                  <a:schemeClr val="bg1">
                    <a:lumMod val="85000"/>
                  </a:schemeClr>
                </a:solidFill>
                <a:latin typeface="Segoe Condensed" pitchFamily="34" charset="0"/>
                <a:ea typeface="Segoe UI" pitchFamily="34" charset="0"/>
                <a:cs typeface="Segoe UI" pitchFamily="34" charset="0"/>
              </a:rPr>
              <a:t>ubicomp</a:t>
            </a:r>
            <a:endParaRPr lang="en-US" sz="3000" b="1" dirty="0" smtClean="0">
              <a:solidFill>
                <a:schemeClr val="bg1">
                  <a:lumMod val="85000"/>
                </a:schemeClr>
              </a:solidFill>
              <a:latin typeface="Segoe Condensed" pitchFamily="34" charset="0"/>
              <a:ea typeface="Segoe UI" pitchFamily="34" charset="0"/>
              <a:cs typeface="Segoe UI" pitchFamily="34" charset="0"/>
            </a:endParaRPr>
          </a:p>
        </p:txBody>
      </p:sp>
      <p:sp>
        <p:nvSpPr>
          <p:cNvPr id="48" name="Oval 47"/>
          <p:cNvSpPr/>
          <p:nvPr/>
        </p:nvSpPr>
        <p:spPr>
          <a:xfrm>
            <a:off x="8247888" y="4363183"/>
            <a:ext cx="210312" cy="210312"/>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104888" y="4372708"/>
            <a:ext cx="210312" cy="210312"/>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580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rot="5400000">
            <a:off x="1028700" y="4305300"/>
            <a:ext cx="381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30" idx="2"/>
            <a:endCxn id="48" idx="6"/>
          </p:cNvCxnSpPr>
          <p:nvPr/>
        </p:nvCxnSpPr>
        <p:spPr>
          <a:xfrm rot="10800000" flipH="1" flipV="1">
            <a:off x="1123950" y="4467605"/>
            <a:ext cx="7334250" cy="73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4" name="Picture 2" descr="C:\research\talks\UbiComp2009-DC\BJFoggPersuasiveTech.jpg"/>
          <p:cNvPicPr>
            <a:picLocks noChangeAspect="1" noChangeArrowheads="1"/>
          </p:cNvPicPr>
          <p:nvPr/>
        </p:nvPicPr>
        <p:blipFill>
          <a:blip r:embed="rId3" cstate="print"/>
          <a:srcRect l="8000" t="3200" r="8800" b="4000"/>
          <a:stretch>
            <a:fillRect/>
          </a:stretch>
        </p:blipFill>
        <p:spPr bwMode="auto">
          <a:xfrm>
            <a:off x="6019800" y="5287108"/>
            <a:ext cx="1066800" cy="1189892"/>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9" name="Freeform 38"/>
          <p:cNvSpPr/>
          <p:nvPr/>
        </p:nvSpPr>
        <p:spPr>
          <a:xfrm>
            <a:off x="6912934" y="4601308"/>
            <a:ext cx="304800" cy="685800"/>
          </a:xfrm>
          <a:custGeom>
            <a:avLst/>
            <a:gdLst>
              <a:gd name="connsiteX0" fmla="*/ 304800 w 304800"/>
              <a:gd name="connsiteY0" fmla="*/ 0 h 914400"/>
              <a:gd name="connsiteX1" fmla="*/ 304800 w 304800"/>
              <a:gd name="connsiteY1" fmla="*/ 742950 h 914400"/>
              <a:gd name="connsiteX2" fmla="*/ 0 w 304800"/>
              <a:gd name="connsiteY2" fmla="*/ 914400 h 914400"/>
            </a:gdLst>
            <a:ahLst/>
            <a:cxnLst>
              <a:cxn ang="0">
                <a:pos x="connsiteX0" y="connsiteY0"/>
              </a:cxn>
              <a:cxn ang="0">
                <a:pos x="connsiteX1" y="connsiteY1"/>
              </a:cxn>
              <a:cxn ang="0">
                <a:pos x="connsiteX2" y="connsiteY2"/>
              </a:cxn>
            </a:cxnLst>
            <a:rect l="l" t="t" r="r" b="b"/>
            <a:pathLst>
              <a:path w="304800" h="914400">
                <a:moveTo>
                  <a:pt x="304800" y="0"/>
                </a:moveTo>
                <a:lnTo>
                  <a:pt x="304800" y="742950"/>
                </a:lnTo>
                <a:lnTo>
                  <a:pt x="0" y="914400"/>
                </a:ln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6324600" y="4659622"/>
            <a:ext cx="990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2003</a:t>
            </a:r>
          </a:p>
        </p:txBody>
      </p:sp>
      <p:sp>
        <p:nvSpPr>
          <p:cNvPr id="38" name="Title 28"/>
          <p:cNvSpPr>
            <a:spLocks noGrp="1"/>
          </p:cNvSpPr>
          <p:nvPr>
            <p:ph type="title"/>
          </p:nvPr>
        </p:nvSpPr>
        <p:spPr>
          <a:xfrm>
            <a:off x="266700" y="228600"/>
            <a:ext cx="8610600" cy="868362"/>
          </a:xfrm>
        </p:spPr>
        <p:txBody>
          <a:bodyPr/>
          <a:lstStyle/>
          <a:p>
            <a:r>
              <a:rPr lang="en-US" dirty="0" smtClean="0"/>
              <a:t>eco-feedback</a:t>
            </a:r>
            <a:endParaRPr lang="en-US" dirty="0"/>
          </a:p>
        </p:txBody>
      </p:sp>
      <p:sp>
        <p:nvSpPr>
          <p:cNvPr id="46" name="Rectangle 45"/>
          <p:cNvSpPr/>
          <p:nvPr/>
        </p:nvSpPr>
        <p:spPr>
          <a:xfrm>
            <a:off x="3505200" y="5334000"/>
            <a:ext cx="2438400" cy="769441"/>
          </a:xfrm>
          <a:prstGeom prst="rect">
            <a:avLst/>
          </a:prstGeom>
        </p:spPr>
        <p:txBody>
          <a:bodyPr wrap="square">
            <a:spAutoFit/>
          </a:bodyPr>
          <a:lstStyle/>
          <a:p>
            <a:r>
              <a:rPr lang="en-US" sz="2200" dirty="0" err="1" smtClean="0">
                <a:solidFill>
                  <a:schemeClr val="bg1">
                    <a:lumMod val="75000"/>
                  </a:schemeClr>
                </a:solidFill>
                <a:latin typeface="Segoe Condensed" pitchFamily="34" charset="0"/>
                <a:cs typeface="Arial" pitchFamily="34" charset="0"/>
              </a:rPr>
              <a:t>Fogg</a:t>
            </a:r>
            <a:r>
              <a:rPr lang="en-US" sz="2200" dirty="0" smtClean="0">
                <a:solidFill>
                  <a:schemeClr val="bg1">
                    <a:lumMod val="75000"/>
                  </a:schemeClr>
                </a:solidFill>
                <a:latin typeface="Segoe Condensed" pitchFamily="34" charset="0"/>
                <a:cs typeface="Arial" pitchFamily="34" charset="0"/>
              </a:rPr>
              <a:t>, B.J., </a:t>
            </a:r>
            <a:r>
              <a:rPr lang="en-US" sz="2200" i="1" dirty="0" smtClean="0">
                <a:solidFill>
                  <a:schemeClr val="bg1">
                    <a:lumMod val="75000"/>
                  </a:schemeClr>
                </a:solidFill>
                <a:latin typeface="Segoe Condensed" pitchFamily="34" charset="0"/>
                <a:cs typeface="Arial" pitchFamily="34" charset="0"/>
              </a:rPr>
              <a:t>Persuasive Technology, </a:t>
            </a:r>
            <a:r>
              <a:rPr lang="en-US" sz="2200" dirty="0" smtClean="0">
                <a:solidFill>
                  <a:schemeClr val="bg1">
                    <a:lumMod val="75000"/>
                  </a:schemeClr>
                </a:solidFill>
                <a:latin typeface="Segoe Condensed" pitchFamily="34" charset="0"/>
                <a:cs typeface="Arial" pitchFamily="34" charset="0"/>
              </a:rPr>
              <a:t>2003</a:t>
            </a:r>
            <a:endParaRPr lang="en-US" sz="2200" i="1" dirty="0">
              <a:solidFill>
                <a:schemeClr val="bg1">
                  <a:lumMod val="75000"/>
                </a:schemeClr>
              </a:solidFill>
              <a:latin typeface="Segoe Condensed" pitchFamily="34" charset="0"/>
              <a:cs typeface="Arial" pitchFamily="34" charset="0"/>
            </a:endParaRPr>
          </a:p>
        </p:txBody>
      </p:sp>
      <p:sp>
        <p:nvSpPr>
          <p:cNvPr id="49" name="Rectangle 48"/>
          <p:cNvSpPr/>
          <p:nvPr/>
        </p:nvSpPr>
        <p:spPr>
          <a:xfrm>
            <a:off x="7848600" y="4659622"/>
            <a:ext cx="990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2010</a:t>
            </a:r>
          </a:p>
        </p:txBody>
      </p:sp>
      <p:sp>
        <p:nvSpPr>
          <p:cNvPr id="20" name="Rectangle 19"/>
          <p:cNvSpPr/>
          <p:nvPr/>
        </p:nvSpPr>
        <p:spPr>
          <a:xfrm>
            <a:off x="762000" y="889337"/>
            <a:ext cx="3884397" cy="830997"/>
          </a:xfrm>
          <a:prstGeom prst="rect">
            <a:avLst/>
          </a:prstGeom>
        </p:spPr>
        <p:txBody>
          <a:bodyPr wrap="none">
            <a:spAutoFit/>
          </a:bodyPr>
          <a:lstStyle/>
          <a:p>
            <a:r>
              <a:rPr lang="en-US" sz="4800" dirty="0" smtClean="0">
                <a:solidFill>
                  <a:schemeClr val="bg1">
                    <a:lumMod val="75000"/>
                  </a:schemeClr>
                </a:solidFill>
                <a:latin typeface="Arial" pitchFamily="34" charset="0"/>
                <a:cs typeface="Arial" pitchFamily="34" charset="0"/>
              </a:rPr>
              <a:t>a brief history</a:t>
            </a:r>
            <a:endParaRPr lang="en-US" sz="4800" dirty="0">
              <a:solidFill>
                <a:schemeClr val="bg1">
                  <a:lumMod val="75000"/>
                </a:schemeClr>
              </a:solidFill>
            </a:endParaRPr>
          </a:p>
        </p:txBody>
      </p:sp>
      <p:grpSp>
        <p:nvGrpSpPr>
          <p:cNvPr id="2" name="Group 29"/>
          <p:cNvGrpSpPr/>
          <p:nvPr/>
        </p:nvGrpSpPr>
        <p:grpSpPr>
          <a:xfrm>
            <a:off x="6313311" y="685800"/>
            <a:ext cx="2362200" cy="1375624"/>
            <a:chOff x="3962400" y="2053376"/>
            <a:chExt cx="2362200" cy="1375624"/>
          </a:xfrm>
        </p:grpSpPr>
        <p:pic>
          <p:nvPicPr>
            <p:cNvPr id="13" name="Picture 2"/>
            <p:cNvPicPr>
              <a:picLocks noChangeAspect="1" noChangeArrowheads="1"/>
            </p:cNvPicPr>
            <p:nvPr/>
          </p:nvPicPr>
          <p:blipFill>
            <a:blip r:embed="rId4" cstate="print"/>
            <a:srcRect l="16649" r="4972" b="28000"/>
            <a:stretch>
              <a:fillRect/>
            </a:stretch>
          </p:blipFill>
          <p:spPr bwMode="auto">
            <a:xfrm>
              <a:off x="4114800" y="2129576"/>
              <a:ext cx="2133600" cy="1299424"/>
            </a:xfrm>
            <a:prstGeom prst="rect">
              <a:avLst/>
            </a:prstGeom>
            <a:noFill/>
            <a:ln w="9525">
              <a:noFill/>
              <a:miter lim="800000"/>
              <a:headEnd/>
              <a:tailEnd/>
            </a:ln>
          </p:spPr>
        </p:pic>
        <p:sp>
          <p:nvSpPr>
            <p:cNvPr id="24" name="Rectangle 23"/>
            <p:cNvSpPr/>
            <p:nvPr/>
          </p:nvSpPr>
          <p:spPr>
            <a:xfrm>
              <a:off x="4038600" y="2053376"/>
              <a:ext cx="2286000" cy="33067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962400" y="2053376"/>
              <a:ext cx="2305050" cy="369332"/>
            </a:xfrm>
            <a:prstGeom prst="rect">
              <a:avLst/>
            </a:prstGeom>
            <a:noFill/>
          </p:spPr>
          <p:txBody>
            <a:bodyPr wrap="square" rtlCol="0">
              <a:spAutoFit/>
            </a:bodyPr>
            <a:lstStyle/>
            <a:p>
              <a:pPr algn="ctr"/>
              <a:r>
                <a:rPr lang="en-US" dirty="0" smtClean="0">
                  <a:solidFill>
                    <a:schemeClr val="bg1">
                      <a:lumMod val="85000"/>
                    </a:schemeClr>
                  </a:solidFill>
                  <a:latin typeface="Segoe Condensed" pitchFamily="34" charset="0"/>
                  <a:ea typeface="Segoe UI" pitchFamily="34" charset="0"/>
                  <a:cs typeface="Segoe UI" pitchFamily="34" charset="0"/>
                </a:rPr>
                <a:t>Arroyo et al., </a:t>
              </a:r>
              <a:r>
                <a:rPr lang="en-US" i="1" dirty="0" smtClean="0">
                  <a:solidFill>
                    <a:schemeClr val="bg1">
                      <a:lumMod val="85000"/>
                    </a:schemeClr>
                  </a:solidFill>
                  <a:latin typeface="Segoe Condensed" pitchFamily="34" charset="0"/>
                  <a:ea typeface="Segoe UI" pitchFamily="34" charset="0"/>
                  <a:cs typeface="Segoe UI" pitchFamily="34" charset="0"/>
                </a:rPr>
                <a:t>CHI2005</a:t>
              </a:r>
            </a:p>
          </p:txBody>
        </p:sp>
      </p:grpSp>
      <p:grpSp>
        <p:nvGrpSpPr>
          <p:cNvPr id="3" name="Group 28"/>
          <p:cNvGrpSpPr/>
          <p:nvPr/>
        </p:nvGrpSpPr>
        <p:grpSpPr>
          <a:xfrm>
            <a:off x="6324600" y="2034822"/>
            <a:ext cx="2438400" cy="1371600"/>
            <a:chOff x="6324600" y="2057400"/>
            <a:chExt cx="2438400" cy="1371600"/>
          </a:xfrm>
        </p:grpSpPr>
        <p:pic>
          <p:nvPicPr>
            <p:cNvPr id="14" name="Picture 2" descr="C:\research\talks\CHI2010-EcoFeedback\Upstream.png"/>
            <p:cNvPicPr>
              <a:picLocks noChangeAspect="1" noChangeArrowheads="1"/>
            </p:cNvPicPr>
            <p:nvPr/>
          </p:nvPicPr>
          <p:blipFill>
            <a:blip r:embed="rId5" cstate="print"/>
            <a:srcRect l="8652" t="-483" r="4922" b="11230"/>
            <a:stretch>
              <a:fillRect/>
            </a:stretch>
          </p:blipFill>
          <p:spPr bwMode="auto">
            <a:xfrm>
              <a:off x="6477000" y="2133600"/>
              <a:ext cx="2133600" cy="1295400"/>
            </a:xfrm>
            <a:prstGeom prst="rect">
              <a:avLst/>
            </a:prstGeom>
            <a:noFill/>
          </p:spPr>
        </p:pic>
        <p:sp>
          <p:nvSpPr>
            <p:cNvPr id="25" name="Rectangle 24"/>
            <p:cNvSpPr/>
            <p:nvPr/>
          </p:nvSpPr>
          <p:spPr>
            <a:xfrm>
              <a:off x="6393608" y="2057400"/>
              <a:ext cx="2286000" cy="33067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24600" y="2073218"/>
              <a:ext cx="2438400" cy="369332"/>
            </a:xfrm>
            <a:prstGeom prst="rect">
              <a:avLst/>
            </a:prstGeom>
            <a:noFill/>
          </p:spPr>
          <p:txBody>
            <a:bodyPr wrap="square" rtlCol="0">
              <a:spAutoFit/>
            </a:bodyPr>
            <a:lstStyle/>
            <a:p>
              <a:pPr algn="ctr"/>
              <a:r>
                <a:rPr lang="en-US" dirty="0" err="1" smtClean="0">
                  <a:solidFill>
                    <a:schemeClr val="bg1">
                      <a:lumMod val="85000"/>
                    </a:schemeClr>
                  </a:solidFill>
                  <a:latin typeface="Segoe Condensed" pitchFamily="34" charset="0"/>
                </a:rPr>
                <a:t>Kuznetsov</a:t>
              </a:r>
              <a:r>
                <a:rPr lang="en-US" dirty="0" smtClean="0">
                  <a:solidFill>
                    <a:schemeClr val="bg1">
                      <a:lumMod val="85000"/>
                    </a:schemeClr>
                  </a:solidFill>
                  <a:latin typeface="Segoe Condensed" pitchFamily="34" charset="0"/>
                  <a:ea typeface="Segoe UI" pitchFamily="34" charset="0"/>
                  <a:cs typeface="Segoe UI" pitchFamily="34" charset="0"/>
                </a:rPr>
                <a:t> et al., </a:t>
              </a:r>
              <a:r>
                <a:rPr lang="en-US" i="1" dirty="0" smtClean="0">
                  <a:solidFill>
                    <a:schemeClr val="bg1">
                      <a:lumMod val="85000"/>
                    </a:schemeClr>
                  </a:solidFill>
                  <a:latin typeface="Segoe Condensed" pitchFamily="34" charset="0"/>
                  <a:ea typeface="Segoe UI" pitchFamily="34" charset="0"/>
                  <a:cs typeface="Segoe UI" pitchFamily="34" charset="0"/>
                </a:rPr>
                <a:t>CHI2010</a:t>
              </a:r>
            </a:p>
          </p:txBody>
        </p:sp>
      </p:grpSp>
      <p:sp>
        <p:nvSpPr>
          <p:cNvPr id="44" name="TextBox 43"/>
          <p:cNvSpPr txBox="1"/>
          <p:nvPr/>
        </p:nvSpPr>
        <p:spPr>
          <a:xfrm>
            <a:off x="6477000" y="3529758"/>
            <a:ext cx="2133600" cy="553998"/>
          </a:xfrm>
          <a:prstGeom prst="rect">
            <a:avLst/>
          </a:prstGeom>
          <a:noFill/>
        </p:spPr>
        <p:txBody>
          <a:bodyPr wrap="square" rtlCol="0">
            <a:spAutoFit/>
          </a:bodyPr>
          <a:lstStyle/>
          <a:p>
            <a:pPr algn="ctr"/>
            <a:r>
              <a:rPr lang="en-US" sz="3000" b="1" dirty="0" err="1" smtClean="0">
                <a:solidFill>
                  <a:schemeClr val="bg1">
                    <a:lumMod val="85000"/>
                  </a:schemeClr>
                </a:solidFill>
                <a:latin typeface="Segoe Condensed" pitchFamily="34" charset="0"/>
                <a:ea typeface="Segoe UI" pitchFamily="34" charset="0"/>
                <a:cs typeface="Segoe UI" pitchFamily="34" charset="0"/>
              </a:rPr>
              <a:t>hci</a:t>
            </a:r>
            <a:r>
              <a:rPr lang="en-US" sz="3000" b="1" dirty="0" smtClean="0">
                <a:solidFill>
                  <a:schemeClr val="bg1">
                    <a:lumMod val="85000"/>
                  </a:schemeClr>
                </a:solidFill>
                <a:latin typeface="Segoe Condensed" pitchFamily="34" charset="0"/>
                <a:ea typeface="Segoe UI" pitchFamily="34" charset="0"/>
                <a:cs typeface="Segoe UI" pitchFamily="34" charset="0"/>
              </a:rPr>
              <a:t>/</a:t>
            </a:r>
            <a:r>
              <a:rPr lang="en-US" sz="3000" b="1" dirty="0" err="1" smtClean="0">
                <a:solidFill>
                  <a:schemeClr val="bg1">
                    <a:lumMod val="85000"/>
                  </a:schemeClr>
                </a:solidFill>
                <a:latin typeface="Segoe Condensed" pitchFamily="34" charset="0"/>
                <a:ea typeface="Segoe UI" pitchFamily="34" charset="0"/>
                <a:cs typeface="Segoe UI" pitchFamily="34" charset="0"/>
              </a:rPr>
              <a:t>ubicomp</a:t>
            </a:r>
            <a:endParaRPr lang="en-US" sz="3000" b="1" dirty="0" smtClean="0">
              <a:solidFill>
                <a:schemeClr val="bg1">
                  <a:lumMod val="85000"/>
                </a:schemeClr>
              </a:solidFill>
              <a:latin typeface="Segoe Condensed" pitchFamily="34" charset="0"/>
              <a:ea typeface="Segoe UI" pitchFamily="34" charset="0"/>
              <a:cs typeface="Segoe UI" pitchFamily="34" charset="0"/>
            </a:endParaRPr>
          </a:p>
        </p:txBody>
      </p:sp>
      <p:sp>
        <p:nvSpPr>
          <p:cNvPr id="23" name="Rectangle 22"/>
          <p:cNvSpPr/>
          <p:nvPr/>
        </p:nvSpPr>
        <p:spPr>
          <a:xfrm>
            <a:off x="1809750" y="4622094"/>
            <a:ext cx="990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1976</a:t>
            </a:r>
          </a:p>
        </p:txBody>
      </p:sp>
      <p:sp>
        <p:nvSpPr>
          <p:cNvPr id="26" name="TextBox 25"/>
          <p:cNvSpPr txBox="1"/>
          <p:nvPr/>
        </p:nvSpPr>
        <p:spPr>
          <a:xfrm>
            <a:off x="3581400" y="2819400"/>
            <a:ext cx="2133600" cy="1200329"/>
          </a:xfrm>
          <a:prstGeom prst="rect">
            <a:avLst/>
          </a:prstGeom>
          <a:noFill/>
        </p:spPr>
        <p:txBody>
          <a:bodyPr wrap="square" rtlCol="0">
            <a:spAutoFit/>
          </a:bodyPr>
          <a:lstStyle/>
          <a:p>
            <a:r>
              <a:rPr lang="en-US" dirty="0" err="1" smtClean="0">
                <a:solidFill>
                  <a:schemeClr val="bg1">
                    <a:lumMod val="75000"/>
                  </a:schemeClr>
                </a:solidFill>
                <a:latin typeface="Segoe Condensed" pitchFamily="34" charset="0"/>
                <a:cs typeface="Arial" pitchFamily="34" charset="0"/>
              </a:rPr>
              <a:t>Kohlenberg</a:t>
            </a:r>
            <a:r>
              <a:rPr lang="en-US" dirty="0" smtClean="0">
                <a:solidFill>
                  <a:schemeClr val="bg1">
                    <a:lumMod val="75000"/>
                  </a:schemeClr>
                </a:solidFill>
                <a:latin typeface="Segoe Condensed" pitchFamily="34" charset="0"/>
                <a:cs typeface="Arial" pitchFamily="34" charset="0"/>
              </a:rPr>
              <a:t> et al., </a:t>
            </a:r>
          </a:p>
          <a:p>
            <a:r>
              <a:rPr lang="en-US" i="1" dirty="0" smtClean="0">
                <a:solidFill>
                  <a:schemeClr val="bg1">
                    <a:lumMod val="75000"/>
                  </a:schemeClr>
                </a:solidFill>
                <a:latin typeface="Segoe Condensed" pitchFamily="34" charset="0"/>
                <a:cs typeface="Arial" pitchFamily="34" charset="0"/>
              </a:rPr>
              <a:t>J. Applied Behavior Analysis, 1976 </a:t>
            </a:r>
          </a:p>
          <a:p>
            <a:endParaRPr lang="en-US" dirty="0" smtClean="0">
              <a:solidFill>
                <a:schemeClr val="bg1">
                  <a:lumMod val="85000"/>
                </a:schemeClr>
              </a:solidFill>
              <a:latin typeface="Segoe Condensed" pitchFamily="34" charset="0"/>
              <a:ea typeface="Segoe UI" pitchFamily="34" charset="0"/>
              <a:cs typeface="Segoe UI" pitchFamily="34" charset="0"/>
            </a:endParaRPr>
          </a:p>
        </p:txBody>
      </p:sp>
      <p:pic>
        <p:nvPicPr>
          <p:cNvPr id="27" name="Picture 1" descr="C:\research\talks\BECC2009-HomeSensing\light_bulb_lit.png"/>
          <p:cNvPicPr>
            <a:picLocks noChangeAspect="1" noChangeArrowheads="1"/>
          </p:cNvPicPr>
          <p:nvPr/>
        </p:nvPicPr>
        <p:blipFill>
          <a:blip r:embed="rId6" cstate="print"/>
          <a:srcRect/>
          <a:stretch>
            <a:fillRect/>
          </a:stretch>
        </p:blipFill>
        <p:spPr bwMode="auto">
          <a:xfrm>
            <a:off x="2438400" y="1828800"/>
            <a:ext cx="1467122" cy="2053969"/>
          </a:xfrm>
          <a:prstGeom prst="rect">
            <a:avLst/>
          </a:prstGeom>
          <a:noFill/>
          <a:effectLst/>
        </p:spPr>
      </p:pic>
      <p:sp>
        <p:nvSpPr>
          <p:cNvPr id="28" name="Rectangle 27"/>
          <p:cNvSpPr/>
          <p:nvPr/>
        </p:nvSpPr>
        <p:spPr>
          <a:xfrm>
            <a:off x="0" y="3175337"/>
            <a:ext cx="2514600" cy="1015663"/>
          </a:xfrm>
          <a:prstGeom prst="rect">
            <a:avLst/>
          </a:prstGeom>
        </p:spPr>
        <p:txBody>
          <a:bodyPr wrap="square">
            <a:spAutoFit/>
          </a:bodyPr>
          <a:lstStyle/>
          <a:p>
            <a:pPr algn="ctr"/>
            <a:r>
              <a:rPr lang="en-US" sz="3000" b="1" dirty="0" smtClean="0">
                <a:solidFill>
                  <a:schemeClr val="bg1">
                    <a:lumMod val="75000"/>
                  </a:schemeClr>
                </a:solidFill>
                <a:latin typeface="Segoe Condensed" pitchFamily="34" charset="0"/>
                <a:cs typeface="Arial" pitchFamily="34" charset="0"/>
              </a:rPr>
              <a:t>environmental </a:t>
            </a:r>
          </a:p>
          <a:p>
            <a:pPr algn="ctr"/>
            <a:r>
              <a:rPr lang="en-US" sz="3000" b="1" dirty="0" smtClean="0">
                <a:solidFill>
                  <a:schemeClr val="bg1">
                    <a:lumMod val="75000"/>
                  </a:schemeClr>
                </a:solidFill>
                <a:latin typeface="Segoe Condensed" pitchFamily="34" charset="0"/>
                <a:cs typeface="Arial" pitchFamily="34" charset="0"/>
              </a:rPr>
              <a:t>psychology</a:t>
            </a:r>
          </a:p>
        </p:txBody>
      </p:sp>
      <p:sp>
        <p:nvSpPr>
          <p:cNvPr id="30" name="Oval 29"/>
          <p:cNvSpPr/>
          <p:nvPr/>
        </p:nvSpPr>
        <p:spPr>
          <a:xfrm>
            <a:off x="1123950" y="4362450"/>
            <a:ext cx="210312" cy="210312"/>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62000" y="4622094"/>
            <a:ext cx="990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1970</a:t>
            </a:r>
          </a:p>
        </p:txBody>
      </p:sp>
      <p:sp>
        <p:nvSpPr>
          <p:cNvPr id="48" name="Oval 47"/>
          <p:cNvSpPr/>
          <p:nvPr/>
        </p:nvSpPr>
        <p:spPr>
          <a:xfrm>
            <a:off x="8247888" y="4363183"/>
            <a:ext cx="210312" cy="210312"/>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209038" y="4362450"/>
            <a:ext cx="210312" cy="210312"/>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104888" y="4372708"/>
            <a:ext cx="210312" cy="210312"/>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flipH="1">
            <a:off x="2319866" y="3810000"/>
            <a:ext cx="804333" cy="562707"/>
          </a:xfrm>
          <a:custGeom>
            <a:avLst/>
            <a:gdLst>
              <a:gd name="connsiteX0" fmla="*/ 1866900 w 1866900"/>
              <a:gd name="connsiteY0" fmla="*/ 990600 h 990600"/>
              <a:gd name="connsiteX1" fmla="*/ 1866900 w 1866900"/>
              <a:gd name="connsiteY1" fmla="*/ 990600 h 990600"/>
              <a:gd name="connsiteX2" fmla="*/ 1866900 w 1866900"/>
              <a:gd name="connsiteY2" fmla="*/ 476250 h 990600"/>
              <a:gd name="connsiteX3" fmla="*/ 0 w 1866900"/>
              <a:gd name="connsiteY3" fmla="*/ 0 h 990600"/>
              <a:gd name="connsiteX0" fmla="*/ 2152650 w 2152650"/>
              <a:gd name="connsiteY0" fmla="*/ 1009650 h 1009650"/>
              <a:gd name="connsiteX1" fmla="*/ 2152650 w 2152650"/>
              <a:gd name="connsiteY1" fmla="*/ 1009650 h 1009650"/>
              <a:gd name="connsiteX2" fmla="*/ 2152650 w 2152650"/>
              <a:gd name="connsiteY2" fmla="*/ 495300 h 1009650"/>
              <a:gd name="connsiteX3" fmla="*/ 0 w 2152650"/>
              <a:gd name="connsiteY3" fmla="*/ 0 h 1009650"/>
            </a:gdLst>
            <a:ahLst/>
            <a:cxnLst>
              <a:cxn ang="0">
                <a:pos x="connsiteX0" y="connsiteY0"/>
              </a:cxn>
              <a:cxn ang="0">
                <a:pos x="connsiteX1" y="connsiteY1"/>
              </a:cxn>
              <a:cxn ang="0">
                <a:pos x="connsiteX2" y="connsiteY2"/>
              </a:cxn>
              <a:cxn ang="0">
                <a:pos x="connsiteX3" y="connsiteY3"/>
              </a:cxn>
            </a:cxnLst>
            <a:rect l="l" t="t" r="r" b="b"/>
            <a:pathLst>
              <a:path w="2152650" h="1009650">
                <a:moveTo>
                  <a:pt x="2152650" y="1009650"/>
                </a:moveTo>
                <a:lnTo>
                  <a:pt x="2152650" y="1009650"/>
                </a:lnTo>
                <a:lnTo>
                  <a:pt x="2152650" y="495300"/>
                </a:lnTo>
                <a:lnTo>
                  <a:pt x="0" y="0"/>
                </a:ln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ight Brace 31"/>
          <p:cNvSpPr/>
          <p:nvPr/>
        </p:nvSpPr>
        <p:spPr>
          <a:xfrm rot="16200000">
            <a:off x="7658100" y="3619500"/>
            <a:ext cx="228600" cy="1066800"/>
          </a:xfrm>
          <a:prstGeom prst="rightBrace">
            <a:avLst>
              <a:gd name="adj1" fmla="val 8333"/>
              <a:gd name="adj2" fmla="val 29429"/>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4662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research\talks\CHI2010-EcoFeedback\smartmeter_large.jpg"/>
          <p:cNvPicPr>
            <a:picLocks noChangeAspect="1" noChangeArrowheads="1"/>
          </p:cNvPicPr>
          <p:nvPr/>
        </p:nvPicPr>
        <p:blipFill>
          <a:blip r:embed="rId3" cstate="print"/>
          <a:srcRect/>
          <a:stretch>
            <a:fillRect/>
          </a:stretch>
        </p:blipFill>
        <p:spPr bwMode="auto">
          <a:xfrm>
            <a:off x="0" y="0"/>
            <a:ext cx="10245654" cy="6858000"/>
          </a:xfrm>
          <a:prstGeom prst="rect">
            <a:avLst/>
          </a:prstGeom>
          <a:noFill/>
        </p:spPr>
      </p:pic>
      <p:sp>
        <p:nvSpPr>
          <p:cNvPr id="14" name="Right Arrow 13"/>
          <p:cNvSpPr/>
          <p:nvPr/>
        </p:nvSpPr>
        <p:spPr>
          <a:xfrm>
            <a:off x="0" y="447675"/>
            <a:ext cx="4800600"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8"/>
          <p:cNvSpPr>
            <a:spLocks noGrp="1"/>
          </p:cNvSpPr>
          <p:nvPr>
            <p:ph type="title"/>
          </p:nvPr>
        </p:nvSpPr>
        <p:spPr>
          <a:xfrm>
            <a:off x="266700" y="476250"/>
            <a:ext cx="9105900" cy="868362"/>
          </a:xfrm>
        </p:spPr>
        <p:txBody>
          <a:bodyPr/>
          <a:lstStyle/>
          <a:p>
            <a:r>
              <a:rPr lang="en-US" dirty="0" smtClean="0"/>
              <a:t>smart meters</a:t>
            </a:r>
            <a:endParaRPr lang="en-US" dirty="0"/>
          </a:p>
        </p:txBody>
      </p:sp>
    </p:spTree>
    <p:extLst>
      <p:ext uri="{BB962C8B-B14F-4D97-AF65-F5344CB8AC3E}">
        <p14:creationId xmlns:p14="http://schemas.microsoft.com/office/powerpoint/2010/main" val="2744343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research\talks\AnnaKarlinGuestLecture2010-MirrorsTellYouOneThing\IMG_5551.JPG"/>
          <p:cNvPicPr>
            <a:picLocks noChangeAspect="1" noChangeArrowheads="1"/>
          </p:cNvPicPr>
          <p:nvPr/>
        </p:nvPicPr>
        <p:blipFill>
          <a:blip r:embed="rId2" cstate="print"/>
          <a:srcRect/>
          <a:stretch>
            <a:fillRect/>
          </a:stretch>
        </p:blipFill>
        <p:spPr bwMode="auto">
          <a:xfrm>
            <a:off x="0" y="-1"/>
            <a:ext cx="9144000" cy="685846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1381" b="3333"/>
          <a:stretch>
            <a:fillRect/>
          </a:stretch>
        </p:blipFill>
        <p:spPr bwMode="auto">
          <a:xfrm>
            <a:off x="9448800" y="838200"/>
            <a:ext cx="3400425" cy="22098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2210" b="3333"/>
          <a:stretch>
            <a:fillRect/>
          </a:stretch>
        </p:blipFill>
        <p:spPr bwMode="auto">
          <a:xfrm>
            <a:off x="9372600" y="3200400"/>
            <a:ext cx="3371850" cy="2209800"/>
          </a:xfrm>
          <a:prstGeom prst="rect">
            <a:avLst/>
          </a:prstGeom>
          <a:noFill/>
          <a:ln w="9525">
            <a:noFill/>
            <a:miter lim="800000"/>
            <a:headEnd/>
            <a:tailEnd/>
          </a:ln>
        </p:spPr>
      </p:pic>
      <p:pic>
        <p:nvPicPr>
          <p:cNvPr id="2" name="Picture 2" descr="C:\research\talks\CHI2010-EcoFeedback\power_aware_cord_cord_visible.png"/>
          <p:cNvPicPr>
            <a:picLocks noChangeAspect="1" noChangeArrowheads="1"/>
          </p:cNvPicPr>
          <p:nvPr/>
        </p:nvPicPr>
        <p:blipFill>
          <a:blip r:embed="rId5" cstate="print"/>
          <a:srcRect/>
          <a:stretch>
            <a:fillRect/>
          </a:stretch>
        </p:blipFill>
        <p:spPr bwMode="auto">
          <a:xfrm>
            <a:off x="12649200" y="0"/>
            <a:ext cx="2968509" cy="3723005"/>
          </a:xfrm>
          <a:prstGeom prst="rect">
            <a:avLst/>
          </a:prstGeom>
          <a:noFill/>
        </p:spPr>
      </p:pic>
      <p:pic>
        <p:nvPicPr>
          <p:cNvPr id="15" name="Picture 2" descr="C:\research\talks\CHI2010-EcoFeedback\power_aware_cord_cord_visible.png"/>
          <p:cNvPicPr>
            <a:picLocks noChangeAspect="1" noChangeArrowheads="1"/>
          </p:cNvPicPr>
          <p:nvPr/>
        </p:nvPicPr>
        <p:blipFill>
          <a:blip r:embed="rId5" cstate="print"/>
          <a:srcRect/>
          <a:stretch>
            <a:fillRect/>
          </a:stretch>
        </p:blipFill>
        <p:spPr bwMode="auto">
          <a:xfrm>
            <a:off x="952500" y="0"/>
            <a:ext cx="7239000" cy="9078912"/>
          </a:xfrm>
          <a:prstGeom prst="rect">
            <a:avLst/>
          </a:prstGeom>
          <a:noFill/>
        </p:spPr>
      </p:pic>
      <p:sp>
        <p:nvSpPr>
          <p:cNvPr id="16" name="Right Arrow 15"/>
          <p:cNvSpPr/>
          <p:nvPr/>
        </p:nvSpPr>
        <p:spPr>
          <a:xfrm>
            <a:off x="858252" y="1816767"/>
            <a:ext cx="6553200" cy="7620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8"/>
          <p:cNvSpPr txBox="1">
            <a:spLocks/>
          </p:cNvSpPr>
          <p:nvPr/>
        </p:nvSpPr>
        <p:spPr>
          <a:xfrm>
            <a:off x="1000626" y="1722438"/>
            <a:ext cx="88773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bg1">
                    <a:lumMod val="75000"/>
                  </a:schemeClr>
                </a:solidFill>
                <a:effectLst/>
                <a:uLnTx/>
                <a:uFillTx/>
                <a:latin typeface="Arial Black" pitchFamily="34" charset="0"/>
                <a:ea typeface="Segoe UI" pitchFamily="34" charset="0"/>
                <a:cs typeface="Segoe UI" pitchFamily="34" charset="0"/>
              </a:rPr>
              <a:t>power-aware</a:t>
            </a:r>
            <a:r>
              <a:rPr kumimoji="0" lang="en-US" sz="4800" b="0" i="0" u="none" strike="noStrike" kern="1200" cap="none" spc="0" normalizeH="0" noProof="0" dirty="0" smtClean="0">
                <a:ln>
                  <a:noFill/>
                </a:ln>
                <a:solidFill>
                  <a:schemeClr val="bg1">
                    <a:lumMod val="75000"/>
                  </a:schemeClr>
                </a:solidFill>
                <a:effectLst/>
                <a:uLnTx/>
                <a:uFillTx/>
                <a:latin typeface="Arial Black" pitchFamily="34" charset="0"/>
                <a:ea typeface="Segoe UI" pitchFamily="34" charset="0"/>
                <a:cs typeface="Segoe UI" pitchFamily="34" charset="0"/>
              </a:rPr>
              <a:t> cord</a:t>
            </a:r>
            <a:endParaRPr kumimoji="0" lang="en-US" sz="4800" b="0" i="0" u="none" strike="noStrike" kern="1200" cap="none" spc="0" normalizeH="0" baseline="0" noProof="0" dirty="0">
              <a:ln>
                <a:noFill/>
              </a:ln>
              <a:solidFill>
                <a:schemeClr val="bg1">
                  <a:lumMod val="75000"/>
                </a:schemeClr>
              </a:solidFill>
              <a:effectLst/>
              <a:uLnTx/>
              <a:uFillTx/>
              <a:latin typeface="Arial Black" pitchFamily="34" charset="0"/>
              <a:ea typeface="Segoe UI" pitchFamily="34" charset="0"/>
              <a:cs typeface="Segoe UI" pitchFamily="34" charset="0"/>
            </a:endParaRPr>
          </a:p>
        </p:txBody>
      </p:sp>
      <p:sp>
        <p:nvSpPr>
          <p:cNvPr id="18" name="Rectangle 17"/>
          <p:cNvSpPr/>
          <p:nvPr/>
        </p:nvSpPr>
        <p:spPr>
          <a:xfrm>
            <a:off x="4876800" y="4532293"/>
            <a:ext cx="3124200" cy="1384995"/>
          </a:xfrm>
          <a:prstGeom prst="rect">
            <a:avLst/>
          </a:prstGeom>
        </p:spPr>
        <p:txBody>
          <a:bodyPr wrap="square">
            <a:spAutoFit/>
          </a:bodyPr>
          <a:lstStyle/>
          <a:p>
            <a:r>
              <a:rPr lang="en-US" sz="2800" dirty="0" smtClean="0">
                <a:solidFill>
                  <a:schemeClr val="bg1">
                    <a:lumMod val="85000"/>
                  </a:schemeClr>
                </a:solidFill>
                <a:latin typeface="Segoe Condensed" pitchFamily="34" charset="0"/>
              </a:rPr>
              <a:t>cord light pulsates &amp; varies in intensity based on power draw</a:t>
            </a:r>
          </a:p>
        </p:txBody>
      </p:sp>
      <p:sp>
        <p:nvSpPr>
          <p:cNvPr id="19" name="Arc 18"/>
          <p:cNvSpPr/>
          <p:nvPr/>
        </p:nvSpPr>
        <p:spPr>
          <a:xfrm>
            <a:off x="3962400" y="4840307"/>
            <a:ext cx="1447800" cy="990600"/>
          </a:xfrm>
          <a:prstGeom prst="arc">
            <a:avLst>
              <a:gd name="adj1" fmla="val 11160978"/>
              <a:gd name="adj2" fmla="val 16860214"/>
            </a:avLst>
          </a:prstGeom>
          <a:ln w="19050">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914400" y="6136575"/>
            <a:ext cx="3733800" cy="4572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914400" y="6172200"/>
            <a:ext cx="4038600" cy="338554"/>
          </a:xfrm>
          <a:prstGeom prst="rect">
            <a:avLst/>
          </a:prstGeom>
          <a:noFill/>
        </p:spPr>
        <p:txBody>
          <a:bodyPr wrap="square" rtlCol="0">
            <a:spAutoFit/>
          </a:bodyPr>
          <a:lstStyle/>
          <a:p>
            <a:r>
              <a:rPr lang="en-US" sz="1600" dirty="0" err="1" smtClean="0">
                <a:solidFill>
                  <a:schemeClr val="bg1">
                    <a:lumMod val="75000"/>
                  </a:schemeClr>
                </a:solidFill>
                <a:latin typeface="Arial" pitchFamily="34" charset="0"/>
                <a:cs typeface="Arial" pitchFamily="34" charset="0"/>
              </a:rPr>
              <a:t>Gustafsson</a:t>
            </a:r>
            <a:r>
              <a:rPr lang="en-US" sz="1600" dirty="0" smtClean="0">
                <a:solidFill>
                  <a:schemeClr val="bg1">
                    <a:lumMod val="75000"/>
                  </a:schemeClr>
                </a:solidFill>
                <a:latin typeface="Arial" pitchFamily="34" charset="0"/>
                <a:cs typeface="Arial" pitchFamily="34" charset="0"/>
              </a:rPr>
              <a:t> and </a:t>
            </a:r>
            <a:r>
              <a:rPr lang="en-US" sz="1600" dirty="0" err="1" smtClean="0">
                <a:solidFill>
                  <a:schemeClr val="bg1">
                    <a:lumMod val="75000"/>
                  </a:schemeClr>
                </a:solidFill>
                <a:latin typeface="Arial" pitchFamily="34" charset="0"/>
                <a:cs typeface="Arial" pitchFamily="34" charset="0"/>
              </a:rPr>
              <a:t>Gyllenswärd</a:t>
            </a:r>
            <a:r>
              <a:rPr lang="en-US" sz="1600" dirty="0" smtClean="0">
                <a:solidFill>
                  <a:schemeClr val="bg1">
                    <a:lumMod val="75000"/>
                  </a:schemeClr>
                </a:solidFill>
                <a:latin typeface="Arial" pitchFamily="34" charset="0"/>
                <a:cs typeface="Arial" pitchFamily="34" charset="0"/>
              </a:rPr>
              <a:t>, </a:t>
            </a:r>
            <a:r>
              <a:rPr lang="en-US" sz="1600" i="1" dirty="0" smtClean="0">
                <a:solidFill>
                  <a:schemeClr val="bg1">
                    <a:lumMod val="75000"/>
                  </a:schemeClr>
                </a:solidFill>
                <a:latin typeface="Arial" pitchFamily="34" charset="0"/>
                <a:cs typeface="Arial" pitchFamily="34" charset="0"/>
              </a:rPr>
              <a:t>CHI2005</a:t>
            </a:r>
            <a:endParaRPr lang="en-US" sz="1600" i="1" dirty="0">
              <a:solidFill>
                <a:schemeClr val="bg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36327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research\talks\CHI2010-EcoFeedback\Paulos_UrbanProbes2.png"/>
          <p:cNvPicPr>
            <a:picLocks noChangeAspect="1" noChangeArrowheads="1"/>
          </p:cNvPicPr>
          <p:nvPr/>
        </p:nvPicPr>
        <p:blipFill>
          <a:blip r:embed="rId3" cstate="print"/>
          <a:srcRect/>
          <a:stretch>
            <a:fillRect/>
          </a:stretch>
        </p:blipFill>
        <p:spPr bwMode="auto">
          <a:xfrm>
            <a:off x="-216567" y="0"/>
            <a:ext cx="9741567" cy="6899394"/>
          </a:xfrm>
          <a:prstGeom prst="rect">
            <a:avLst/>
          </a:prstGeom>
          <a:noFill/>
        </p:spPr>
      </p:pic>
      <p:sp>
        <p:nvSpPr>
          <p:cNvPr id="13" name="Right Arrow 12"/>
          <p:cNvSpPr/>
          <p:nvPr/>
        </p:nvSpPr>
        <p:spPr>
          <a:xfrm>
            <a:off x="-381000" y="284748"/>
            <a:ext cx="4114800"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5" name="Picture 5"/>
          <p:cNvPicPr>
            <a:picLocks noChangeAspect="1" noChangeArrowheads="1"/>
          </p:cNvPicPr>
          <p:nvPr/>
        </p:nvPicPr>
        <p:blipFill>
          <a:blip r:embed="rId4" cstate="print"/>
          <a:srcRect/>
          <a:stretch>
            <a:fillRect/>
          </a:stretch>
        </p:blipFill>
        <p:spPr bwMode="auto">
          <a:xfrm>
            <a:off x="9982200" y="609600"/>
            <a:ext cx="3067050" cy="4095750"/>
          </a:xfrm>
          <a:prstGeom prst="rect">
            <a:avLst/>
          </a:prstGeom>
          <a:noFill/>
          <a:ln w="9525">
            <a:noFill/>
            <a:miter lim="800000"/>
            <a:headEnd/>
            <a:tailEnd/>
          </a:ln>
        </p:spPr>
      </p:pic>
      <p:sp>
        <p:nvSpPr>
          <p:cNvPr id="8" name="Title 7"/>
          <p:cNvSpPr>
            <a:spLocks noGrp="1"/>
          </p:cNvSpPr>
          <p:nvPr>
            <p:ph type="title"/>
          </p:nvPr>
        </p:nvSpPr>
        <p:spPr>
          <a:xfrm>
            <a:off x="266700" y="228600"/>
            <a:ext cx="3314700" cy="868362"/>
          </a:xfrm>
        </p:spPr>
        <p:txBody>
          <a:bodyPr/>
          <a:lstStyle/>
          <a:p>
            <a:r>
              <a:rPr lang="en-US" dirty="0" smtClean="0"/>
              <a:t>jetsam</a:t>
            </a:r>
            <a:endParaRPr lang="en-US" dirty="0"/>
          </a:p>
        </p:txBody>
      </p:sp>
      <p:sp>
        <p:nvSpPr>
          <p:cNvPr id="14" name="Right Arrow 13"/>
          <p:cNvSpPr/>
          <p:nvPr/>
        </p:nvSpPr>
        <p:spPr>
          <a:xfrm flipH="1">
            <a:off x="6172200" y="5867400"/>
            <a:ext cx="3124200" cy="418322"/>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248400" y="5891463"/>
            <a:ext cx="3429000" cy="338554"/>
          </a:xfrm>
          <a:prstGeom prst="rect">
            <a:avLst/>
          </a:prstGeom>
          <a:noFill/>
        </p:spPr>
        <p:txBody>
          <a:bodyPr wrap="square" rtlCol="0">
            <a:spAutoFit/>
          </a:bodyPr>
          <a:lstStyle/>
          <a:p>
            <a:r>
              <a:rPr lang="en-US" sz="1600" dirty="0" err="1" smtClean="0">
                <a:solidFill>
                  <a:schemeClr val="bg1">
                    <a:lumMod val="75000"/>
                  </a:schemeClr>
                </a:solidFill>
                <a:latin typeface="Arial" pitchFamily="34" charset="0"/>
                <a:cs typeface="Arial" pitchFamily="34" charset="0"/>
              </a:rPr>
              <a:t>Paulos</a:t>
            </a:r>
            <a:r>
              <a:rPr lang="en-US" sz="1600" dirty="0" smtClean="0">
                <a:solidFill>
                  <a:schemeClr val="bg1">
                    <a:lumMod val="75000"/>
                  </a:schemeClr>
                </a:solidFill>
                <a:latin typeface="Arial" pitchFamily="34" charset="0"/>
                <a:cs typeface="Arial" pitchFamily="34" charset="0"/>
              </a:rPr>
              <a:t> and Jenkins, </a:t>
            </a:r>
            <a:r>
              <a:rPr lang="en-US" sz="1600" i="1" dirty="0" smtClean="0">
                <a:solidFill>
                  <a:schemeClr val="bg1">
                    <a:lumMod val="75000"/>
                  </a:schemeClr>
                </a:solidFill>
                <a:latin typeface="Arial" pitchFamily="34" charset="0"/>
                <a:cs typeface="Arial" pitchFamily="34" charset="0"/>
              </a:rPr>
              <a:t>CHI2005</a:t>
            </a:r>
            <a:endParaRPr lang="en-US" sz="1600" i="1" dirty="0">
              <a:solidFill>
                <a:schemeClr val="bg1">
                  <a:lumMod val="75000"/>
                </a:schemeClr>
              </a:solidFill>
              <a:latin typeface="Arial" pitchFamily="34" charset="0"/>
              <a:cs typeface="Arial" pitchFamily="34" charset="0"/>
            </a:endParaRPr>
          </a:p>
        </p:txBody>
      </p:sp>
      <p:pic>
        <p:nvPicPr>
          <p:cNvPr id="2053" name="Picture 5" descr="C:\research\talks\CHI2010-EcoFeedback\Paulos_UrbanProbes.png"/>
          <p:cNvPicPr>
            <a:picLocks noChangeAspect="1" noChangeArrowheads="1"/>
          </p:cNvPicPr>
          <p:nvPr/>
        </p:nvPicPr>
        <p:blipFill>
          <a:blip r:embed="rId5" cstate="print"/>
          <a:srcRect/>
          <a:stretch>
            <a:fillRect/>
          </a:stretch>
        </p:blipFill>
        <p:spPr bwMode="auto">
          <a:xfrm>
            <a:off x="-9525000" y="533400"/>
            <a:ext cx="8640763" cy="5133975"/>
          </a:xfrm>
          <a:prstGeom prst="rect">
            <a:avLst/>
          </a:prstGeom>
          <a:noFill/>
        </p:spPr>
      </p:pic>
      <p:sp>
        <p:nvSpPr>
          <p:cNvPr id="16" name="Freeform 15"/>
          <p:cNvSpPr/>
          <p:nvPr/>
        </p:nvSpPr>
        <p:spPr>
          <a:xfrm>
            <a:off x="2556588" y="3004457"/>
            <a:ext cx="3582955" cy="3881535"/>
          </a:xfrm>
          <a:custGeom>
            <a:avLst/>
            <a:gdLst>
              <a:gd name="connsiteX0" fmla="*/ 0 w 3582955"/>
              <a:gd name="connsiteY0" fmla="*/ 0 h 3881535"/>
              <a:gd name="connsiteX1" fmla="*/ 559836 w 3582955"/>
              <a:gd name="connsiteY1" fmla="*/ 3470988 h 3881535"/>
              <a:gd name="connsiteX2" fmla="*/ 2668555 w 3582955"/>
              <a:gd name="connsiteY2" fmla="*/ 3881535 h 3881535"/>
              <a:gd name="connsiteX3" fmla="*/ 3582955 w 3582955"/>
              <a:gd name="connsiteY3" fmla="*/ 2425959 h 3881535"/>
              <a:gd name="connsiteX4" fmla="*/ 1754155 w 3582955"/>
              <a:gd name="connsiteY4" fmla="*/ 2146041 h 3881535"/>
              <a:gd name="connsiteX5" fmla="*/ 447869 w 3582955"/>
              <a:gd name="connsiteY5" fmla="*/ 111967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2955" h="3881535">
                <a:moveTo>
                  <a:pt x="0" y="0"/>
                </a:moveTo>
                <a:lnTo>
                  <a:pt x="559836" y="3470988"/>
                </a:lnTo>
                <a:lnTo>
                  <a:pt x="2668555" y="3881535"/>
                </a:lnTo>
                <a:lnTo>
                  <a:pt x="3582955" y="2425959"/>
                </a:lnTo>
                <a:lnTo>
                  <a:pt x="1754155" y="2146041"/>
                </a:lnTo>
                <a:lnTo>
                  <a:pt x="447869" y="111967"/>
                </a:lnTo>
              </a:path>
            </a:pathLst>
          </a:custGeom>
          <a:solidFill>
            <a:srgbClr val="FF0000">
              <a:alpha val="50196"/>
            </a:srgb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4419600" y="2514600"/>
            <a:ext cx="2895600" cy="1815882"/>
          </a:xfrm>
          <a:prstGeom prst="rect">
            <a:avLst/>
          </a:prstGeom>
          <a:solidFill>
            <a:schemeClr val="tx1">
              <a:alpha val="50000"/>
            </a:schemeClr>
          </a:solidFill>
        </p:spPr>
        <p:txBody>
          <a:bodyPr wrap="square">
            <a:spAutoFit/>
          </a:bodyPr>
          <a:lstStyle/>
          <a:p>
            <a:r>
              <a:rPr lang="en-US" sz="2800" dirty="0" smtClean="0">
                <a:solidFill>
                  <a:schemeClr val="bg1">
                    <a:lumMod val="85000"/>
                  </a:schemeClr>
                </a:solidFill>
                <a:latin typeface="Segoe Condensed" pitchFamily="34" charset="0"/>
              </a:rPr>
              <a:t>visualization allows pedestrians to view amount and type of garbage at-a-glance</a:t>
            </a:r>
          </a:p>
        </p:txBody>
      </p:sp>
      <p:sp>
        <p:nvSpPr>
          <p:cNvPr id="18" name="Arc 17"/>
          <p:cNvSpPr/>
          <p:nvPr/>
        </p:nvSpPr>
        <p:spPr>
          <a:xfrm>
            <a:off x="3505200" y="2895600"/>
            <a:ext cx="1447800" cy="990600"/>
          </a:xfrm>
          <a:prstGeom prst="arc">
            <a:avLst>
              <a:gd name="adj1" fmla="val 11160978"/>
              <a:gd name="adj2" fmla="val 16860214"/>
            </a:avLst>
          </a:prstGeom>
          <a:ln w="19050">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14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search\talks\Tabitha2009-Sensing\PriusConsumption.png"/>
          <p:cNvPicPr>
            <a:picLocks noChangeAspect="1" noChangeArrowheads="1"/>
          </p:cNvPicPr>
          <p:nvPr/>
        </p:nvPicPr>
        <p:blipFill>
          <a:blip r:embed="rId3" cstate="print"/>
          <a:srcRect/>
          <a:stretch>
            <a:fillRect/>
          </a:stretch>
        </p:blipFill>
        <p:spPr bwMode="auto">
          <a:xfrm>
            <a:off x="-13648" y="-13648"/>
            <a:ext cx="9772651" cy="7334250"/>
          </a:xfrm>
          <a:prstGeom prst="rect">
            <a:avLst/>
          </a:prstGeom>
          <a:noFill/>
        </p:spPr>
      </p:pic>
      <p:sp>
        <p:nvSpPr>
          <p:cNvPr id="6" name="Right Arrow 5"/>
          <p:cNvSpPr/>
          <p:nvPr/>
        </p:nvSpPr>
        <p:spPr>
          <a:xfrm>
            <a:off x="-990600" y="296920"/>
            <a:ext cx="55626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8"/>
          <p:cNvSpPr txBox="1">
            <a:spLocks/>
          </p:cNvSpPr>
          <p:nvPr/>
        </p:nvSpPr>
        <p:spPr>
          <a:xfrm>
            <a:off x="228600" y="152400"/>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smtClean="0">
                <a:ln>
                  <a:noFill/>
                </a:ln>
                <a:solidFill>
                  <a:schemeClr val="bg1">
                    <a:lumMod val="75000"/>
                  </a:schemeClr>
                </a:solidFill>
                <a:effectLst/>
                <a:uLnTx/>
                <a:uFillTx/>
                <a:latin typeface="Segoe UI" pitchFamily="34" charset="0"/>
                <a:ea typeface="Segoe UI" pitchFamily="34" charset="0"/>
                <a:cs typeface="Segoe UI" pitchFamily="34" charset="0"/>
              </a:rPr>
              <a:t>toyota</a:t>
            </a:r>
            <a:r>
              <a:rPr kumimoji="0" lang="en-US" sz="4400" b="1" i="0" u="none" strike="noStrike" kern="1200" cap="none" spc="0" normalizeH="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 </a:t>
            </a:r>
            <a:r>
              <a:rPr kumimoji="0" lang="en-US" sz="4400" b="1" i="0" u="none" strike="noStrike" kern="1200" cap="none" spc="0" normalizeH="0" noProof="0" dirty="0" err="1" smtClean="0">
                <a:ln>
                  <a:noFill/>
                </a:ln>
                <a:solidFill>
                  <a:schemeClr val="bg1">
                    <a:lumMod val="75000"/>
                  </a:schemeClr>
                </a:solidFill>
                <a:effectLst/>
                <a:uLnTx/>
                <a:uFillTx/>
                <a:latin typeface="Segoe UI" pitchFamily="34" charset="0"/>
                <a:ea typeface="Segoe UI" pitchFamily="34" charset="0"/>
                <a:cs typeface="Segoe UI" pitchFamily="34" charset="0"/>
              </a:rPr>
              <a:t>prius</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846719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search\talks\Tabitha2009-Sensing\PriusConsumption.png"/>
          <p:cNvPicPr>
            <a:picLocks noChangeAspect="1" noChangeArrowheads="1"/>
          </p:cNvPicPr>
          <p:nvPr/>
        </p:nvPicPr>
        <p:blipFill>
          <a:blip r:embed="rId3" cstate="print"/>
          <a:srcRect/>
          <a:stretch>
            <a:fillRect/>
          </a:stretch>
        </p:blipFill>
        <p:spPr bwMode="auto">
          <a:xfrm>
            <a:off x="-13648" y="-13648"/>
            <a:ext cx="9772651" cy="7334250"/>
          </a:xfrm>
          <a:prstGeom prst="rect">
            <a:avLst/>
          </a:prstGeom>
          <a:noFill/>
        </p:spPr>
      </p:pic>
      <p:sp>
        <p:nvSpPr>
          <p:cNvPr id="6" name="Rectangle 5"/>
          <p:cNvSpPr/>
          <p:nvPr/>
        </p:nvSpPr>
        <p:spPr>
          <a:xfrm>
            <a:off x="-76200" y="-38100"/>
            <a:ext cx="9906000" cy="74676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33400" y="2049482"/>
            <a:ext cx="8610600" cy="3046988"/>
          </a:xfrm>
          <a:prstGeom prst="rect">
            <a:avLst/>
          </a:prstGeom>
          <a:noFill/>
        </p:spPr>
        <p:txBody>
          <a:bodyPr wrap="square" rtlCol="0">
            <a:spAutoFit/>
          </a:bodyPr>
          <a:lstStyle/>
          <a:p>
            <a:pPr marL="342900" indent="-342900">
              <a:buFont typeface="Arial" pitchFamily="34" charset="0"/>
              <a:buChar char="•"/>
            </a:pPr>
            <a:r>
              <a:rPr lang="en-US" sz="3200" b="1" dirty="0" smtClean="0">
                <a:solidFill>
                  <a:schemeClr val="bg1">
                    <a:lumMod val="95000"/>
                  </a:schemeClr>
                </a:solidFill>
                <a:latin typeface="Segoe Condensed" pitchFamily="34" charset="0"/>
              </a:rPr>
              <a:t>immediacy</a:t>
            </a:r>
            <a:r>
              <a:rPr lang="en-US" sz="3200" dirty="0" smtClean="0">
                <a:solidFill>
                  <a:schemeClr val="bg1">
                    <a:lumMod val="95000"/>
                  </a:schemeClr>
                </a:solidFill>
                <a:latin typeface="Segoe Condensed" pitchFamily="34" charset="0"/>
              </a:rPr>
              <a:t> – relevant information accessible</a:t>
            </a:r>
          </a:p>
          <a:p>
            <a:pPr marL="342900" indent="-342900">
              <a:buFont typeface="Arial" pitchFamily="34" charset="0"/>
              <a:buChar char="•"/>
            </a:pPr>
            <a:r>
              <a:rPr lang="en-US" sz="3200" b="1" dirty="0" smtClean="0">
                <a:solidFill>
                  <a:schemeClr val="bg1">
                    <a:lumMod val="95000"/>
                  </a:schemeClr>
                </a:solidFill>
                <a:latin typeface="Segoe Condensed" pitchFamily="34" charset="0"/>
              </a:rPr>
              <a:t>constrained environment</a:t>
            </a:r>
            <a:r>
              <a:rPr lang="en-US" sz="3200" dirty="0" smtClean="0">
                <a:solidFill>
                  <a:schemeClr val="bg1">
                    <a:lumMod val="95000"/>
                  </a:schemeClr>
                </a:solidFill>
                <a:latin typeface="Segoe Condensed" pitchFamily="34" charset="0"/>
              </a:rPr>
              <a:t> – few distractions</a:t>
            </a:r>
          </a:p>
          <a:p>
            <a:pPr marL="342900" indent="-342900">
              <a:buFont typeface="Arial" pitchFamily="34" charset="0"/>
              <a:buChar char="•"/>
            </a:pPr>
            <a:r>
              <a:rPr lang="en-US" sz="3200" b="1" dirty="0" smtClean="0">
                <a:solidFill>
                  <a:schemeClr val="bg1">
                    <a:lumMod val="95000"/>
                  </a:schemeClr>
                </a:solidFill>
                <a:latin typeface="Segoe Condensed" pitchFamily="34" charset="0"/>
              </a:rPr>
              <a:t>reason to care </a:t>
            </a:r>
            <a:r>
              <a:rPr lang="en-US" sz="3200" dirty="0" smtClean="0">
                <a:solidFill>
                  <a:schemeClr val="bg1">
                    <a:lumMod val="95000"/>
                  </a:schemeClr>
                </a:solidFill>
                <a:latin typeface="Segoe Condensed" pitchFamily="34" charset="0"/>
              </a:rPr>
              <a:t>– gas mileage is important</a:t>
            </a:r>
          </a:p>
          <a:p>
            <a:pPr marL="342900" indent="-342900">
              <a:buFont typeface="Arial" pitchFamily="34" charset="0"/>
              <a:buChar char="•"/>
            </a:pPr>
            <a:r>
              <a:rPr lang="en-US" sz="3200" b="1" dirty="0" smtClean="0">
                <a:solidFill>
                  <a:schemeClr val="bg1">
                    <a:lumMod val="95000"/>
                  </a:schemeClr>
                </a:solidFill>
                <a:latin typeface="Segoe Condensed" pitchFamily="34" charset="0"/>
              </a:rPr>
              <a:t>simple </a:t>
            </a:r>
            <a:r>
              <a:rPr lang="en-US" sz="3200" dirty="0" smtClean="0">
                <a:solidFill>
                  <a:schemeClr val="bg1">
                    <a:lumMod val="95000"/>
                  </a:schemeClr>
                </a:solidFill>
                <a:latin typeface="Segoe Condensed" pitchFamily="34" charset="0"/>
              </a:rPr>
              <a:t>–</a:t>
            </a:r>
            <a:r>
              <a:rPr lang="en-US" sz="3200" b="1" dirty="0" smtClean="0">
                <a:solidFill>
                  <a:schemeClr val="bg1">
                    <a:lumMod val="95000"/>
                  </a:schemeClr>
                </a:solidFill>
                <a:latin typeface="Segoe Condensed" pitchFamily="34" charset="0"/>
              </a:rPr>
              <a:t> </a:t>
            </a:r>
            <a:r>
              <a:rPr lang="en-US" sz="3200" dirty="0" smtClean="0">
                <a:solidFill>
                  <a:schemeClr val="bg1">
                    <a:lumMod val="95000"/>
                  </a:schemeClr>
                </a:solidFill>
                <a:latin typeface="Segoe Condensed" pitchFamily="34" charset="0"/>
              </a:rPr>
              <a:t>interface is easy to understand</a:t>
            </a:r>
          </a:p>
          <a:p>
            <a:pPr marL="342900" indent="-342900">
              <a:buFont typeface="Arial" pitchFamily="34" charset="0"/>
              <a:buChar char="•"/>
            </a:pPr>
            <a:r>
              <a:rPr lang="en-US" sz="3200" b="1" dirty="0" smtClean="0">
                <a:solidFill>
                  <a:schemeClr val="bg1">
                    <a:lumMod val="95000"/>
                  </a:schemeClr>
                </a:solidFill>
                <a:latin typeface="Segoe Condensed" pitchFamily="34" charset="0"/>
              </a:rPr>
              <a:t>educates </a:t>
            </a:r>
            <a:r>
              <a:rPr lang="en-US" sz="3200" dirty="0" smtClean="0">
                <a:solidFill>
                  <a:schemeClr val="bg1">
                    <a:lumMod val="95000"/>
                  </a:schemeClr>
                </a:solidFill>
                <a:latin typeface="Segoe Condensed" pitchFamily="34" charset="0"/>
              </a:rPr>
              <a:t>– immediacy combined with history can teach efficient driving practices</a:t>
            </a:r>
            <a:endParaRPr lang="en-US" sz="2400" b="1" dirty="0">
              <a:solidFill>
                <a:schemeClr val="bg1">
                  <a:lumMod val="95000"/>
                </a:schemeClr>
              </a:solidFill>
              <a:latin typeface="Segoe Condensed" pitchFamily="34" charset="0"/>
            </a:endParaRPr>
          </a:p>
        </p:txBody>
      </p:sp>
      <p:sp>
        <p:nvSpPr>
          <p:cNvPr id="8" name="TextBox 7"/>
          <p:cNvSpPr txBox="1"/>
          <p:nvPr/>
        </p:nvSpPr>
        <p:spPr>
          <a:xfrm>
            <a:off x="304800" y="1295400"/>
            <a:ext cx="7239000" cy="707886"/>
          </a:xfrm>
          <a:prstGeom prst="rect">
            <a:avLst/>
          </a:prstGeom>
          <a:noFill/>
        </p:spPr>
        <p:txBody>
          <a:bodyPr wrap="square" rtlCol="0">
            <a:spAutoFit/>
          </a:bodyPr>
          <a:lstStyle/>
          <a:p>
            <a:r>
              <a:rPr lang="en-US" sz="4000" b="1" dirty="0" smtClean="0">
                <a:solidFill>
                  <a:schemeClr val="bg1">
                    <a:lumMod val="95000"/>
                  </a:schemeClr>
                </a:solidFill>
                <a:latin typeface="Segoe Condensed" pitchFamily="34" charset="0"/>
              </a:rPr>
              <a:t>what makes this design effective?</a:t>
            </a:r>
            <a:endParaRPr lang="en-US" sz="4000" b="1" dirty="0">
              <a:solidFill>
                <a:schemeClr val="bg1">
                  <a:lumMod val="95000"/>
                </a:schemeClr>
              </a:solidFill>
              <a:latin typeface="Segoe Condensed" pitchFamily="34" charset="0"/>
            </a:endParaRPr>
          </a:p>
        </p:txBody>
      </p:sp>
      <p:sp>
        <p:nvSpPr>
          <p:cNvPr id="9" name="TextBox 8"/>
          <p:cNvSpPr txBox="1"/>
          <p:nvPr/>
        </p:nvSpPr>
        <p:spPr>
          <a:xfrm>
            <a:off x="10134600" y="3048000"/>
            <a:ext cx="8305800" cy="646331"/>
          </a:xfrm>
          <a:prstGeom prst="rect">
            <a:avLst/>
          </a:prstGeom>
          <a:noFill/>
        </p:spPr>
        <p:txBody>
          <a:bodyPr wrap="square" rtlCol="0">
            <a:spAutoFit/>
          </a:bodyPr>
          <a:lstStyle/>
          <a:p>
            <a:r>
              <a:rPr lang="en-US" sz="3600" dirty="0" smtClean="0">
                <a:solidFill>
                  <a:schemeClr val="bg1">
                    <a:lumMod val="95000"/>
                  </a:schemeClr>
                </a:solidFill>
              </a:rPr>
              <a:t>is the </a:t>
            </a:r>
            <a:r>
              <a:rPr lang="en-US" sz="3600" dirty="0" err="1" smtClean="0">
                <a:solidFill>
                  <a:schemeClr val="bg1">
                    <a:lumMod val="95000"/>
                  </a:schemeClr>
                </a:solidFill>
              </a:rPr>
              <a:t>prius</a:t>
            </a:r>
            <a:r>
              <a:rPr lang="en-US" sz="3600" dirty="0" smtClean="0">
                <a:solidFill>
                  <a:schemeClr val="bg1">
                    <a:lumMod val="95000"/>
                  </a:schemeClr>
                </a:solidFill>
              </a:rPr>
              <a:t> effect simply a learning effect?</a:t>
            </a:r>
            <a:endParaRPr lang="en-US" sz="3600" dirty="0">
              <a:solidFill>
                <a:schemeClr val="bg1">
                  <a:lumMod val="95000"/>
                </a:schemeClr>
              </a:solidFill>
            </a:endParaRPr>
          </a:p>
        </p:txBody>
      </p:sp>
      <p:sp>
        <p:nvSpPr>
          <p:cNvPr id="10" name="Right Arrow 9"/>
          <p:cNvSpPr/>
          <p:nvPr/>
        </p:nvSpPr>
        <p:spPr>
          <a:xfrm>
            <a:off x="-990600" y="296920"/>
            <a:ext cx="55626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8"/>
          <p:cNvSpPr txBox="1">
            <a:spLocks/>
          </p:cNvSpPr>
          <p:nvPr/>
        </p:nvSpPr>
        <p:spPr>
          <a:xfrm>
            <a:off x="228600" y="152400"/>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smtClean="0">
                <a:ln>
                  <a:noFill/>
                </a:ln>
                <a:solidFill>
                  <a:schemeClr val="bg1">
                    <a:lumMod val="75000"/>
                  </a:schemeClr>
                </a:solidFill>
                <a:effectLst/>
                <a:uLnTx/>
                <a:uFillTx/>
                <a:latin typeface="Segoe UI" pitchFamily="34" charset="0"/>
                <a:ea typeface="Segoe UI" pitchFamily="34" charset="0"/>
                <a:cs typeface="Segoe UI" pitchFamily="34" charset="0"/>
              </a:rPr>
              <a:t>toyota</a:t>
            </a:r>
            <a:r>
              <a:rPr kumimoji="0" lang="en-US" sz="4400" b="1" i="0" u="none" strike="noStrike" kern="1200" cap="none" spc="0" normalizeH="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 </a:t>
            </a:r>
            <a:r>
              <a:rPr kumimoji="0" lang="en-US" sz="4400" b="1" i="0" u="none" strike="noStrike" kern="1200" cap="none" spc="0" normalizeH="0" noProof="0" dirty="0" err="1" smtClean="0">
                <a:ln>
                  <a:noFill/>
                </a:ln>
                <a:solidFill>
                  <a:schemeClr val="bg1">
                    <a:lumMod val="75000"/>
                  </a:schemeClr>
                </a:solidFill>
                <a:effectLst/>
                <a:uLnTx/>
                <a:uFillTx/>
                <a:latin typeface="Segoe UI" pitchFamily="34" charset="0"/>
                <a:ea typeface="Segoe UI" pitchFamily="34" charset="0"/>
                <a:cs typeface="Segoe UI" pitchFamily="34" charset="0"/>
              </a:rPr>
              <a:t>prius</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940647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thesis\ThesisProposalTalk\2216765708_98661fe50f_b.jpg"/>
          <p:cNvPicPr>
            <a:picLocks noChangeAspect="1" noChangeArrowheads="1"/>
          </p:cNvPicPr>
          <p:nvPr/>
        </p:nvPicPr>
        <p:blipFill>
          <a:blip r:embed="rId3" cstate="print"/>
          <a:srcRect/>
          <a:stretch>
            <a:fillRect/>
          </a:stretch>
        </p:blipFill>
        <p:spPr bwMode="auto">
          <a:xfrm>
            <a:off x="685800" y="1828800"/>
            <a:ext cx="3514659" cy="45720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 name="Group 13"/>
          <p:cNvGrpSpPr/>
          <p:nvPr/>
        </p:nvGrpSpPr>
        <p:grpSpPr>
          <a:xfrm>
            <a:off x="4298146" y="1271091"/>
            <a:ext cx="3910954" cy="4913543"/>
            <a:chOff x="4298146" y="1271091"/>
            <a:chExt cx="3910954" cy="4913543"/>
          </a:xfrm>
        </p:grpSpPr>
        <p:pic>
          <p:nvPicPr>
            <p:cNvPr id="10242" name="Picture 2" descr="C:\research\talks\UbiComp2009-DC\MilliganFlossie report card.jpg"/>
            <p:cNvPicPr>
              <a:picLocks noChangeAspect="1" noChangeArrowheads="1"/>
            </p:cNvPicPr>
            <p:nvPr/>
          </p:nvPicPr>
          <p:blipFill>
            <a:blip r:embed="rId4" cstate="print"/>
            <a:srcRect l="2871" b="40204"/>
            <a:stretch>
              <a:fillRect/>
            </a:stretch>
          </p:blipFill>
          <p:spPr bwMode="auto">
            <a:xfrm rot="616786">
              <a:off x="4298146" y="2070036"/>
              <a:ext cx="3910954" cy="4114598"/>
            </a:xfrm>
            <a:prstGeom prst="rect">
              <a:avLst/>
            </a:prstGeom>
            <a:solidFill>
              <a:srgbClr val="FFFFFF">
                <a:shade val="85000"/>
              </a:srgbClr>
            </a:solidFill>
            <a:ln w="76200" cap="sq">
              <a:solidFill>
                <a:srgbClr val="FFFFFF"/>
              </a:solidFill>
              <a:miter lim="800000"/>
            </a:ln>
            <a:effectLst>
              <a:outerShdw blurRad="50800" dist="38100" dir="8100000" algn="tr"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itle 6"/>
            <p:cNvSpPr txBox="1">
              <a:spLocks/>
            </p:cNvSpPr>
            <p:nvPr/>
          </p:nvSpPr>
          <p:spPr>
            <a:xfrm rot="258974">
              <a:off x="4447901" y="1271091"/>
              <a:ext cx="30861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dirty="0" smtClean="0">
                  <a:solidFill>
                    <a:schemeClr val="bg1">
                      <a:lumMod val="75000"/>
                    </a:schemeClr>
                  </a:solidFill>
                  <a:latin typeface="Arial" pitchFamily="34" charset="0"/>
                  <a:ea typeface="Segoe UI" pitchFamily="34" charset="0"/>
                  <a:cs typeface="Arial" pitchFamily="34" charset="0"/>
                </a:rPr>
                <a:t>high</a:t>
              </a:r>
              <a:r>
                <a:rPr kumimoji="0" lang="en-US" sz="4000" b="0" i="0" u="none" strike="noStrike" kern="1200" cap="none" spc="0" normalizeH="0" baseline="0" noProof="0" dirty="0" smtClean="0">
                  <a:ln>
                    <a:noFill/>
                  </a:ln>
                  <a:solidFill>
                    <a:schemeClr val="bg1">
                      <a:lumMod val="75000"/>
                    </a:schemeClr>
                  </a:solidFill>
                  <a:effectLst/>
                  <a:uLnTx/>
                  <a:uFillTx/>
                  <a:latin typeface="Arial" pitchFamily="34" charset="0"/>
                  <a:ea typeface="Segoe UI" pitchFamily="34" charset="0"/>
                  <a:cs typeface="Arial" pitchFamily="34" charset="0"/>
                </a:rPr>
                <a:t>-level</a:t>
              </a:r>
              <a:endParaRPr kumimoji="0" lang="en-US" sz="4000" b="0" i="0" u="none" strike="noStrike" kern="1200" cap="none" spc="0" normalizeH="0" baseline="0" noProof="0" dirty="0">
                <a:ln>
                  <a:noFill/>
                </a:ln>
                <a:solidFill>
                  <a:schemeClr val="bg1">
                    <a:lumMod val="75000"/>
                  </a:schemeClr>
                </a:solidFill>
                <a:effectLst/>
                <a:uLnTx/>
                <a:uFillTx/>
                <a:latin typeface="Arial" pitchFamily="34" charset="0"/>
                <a:ea typeface="Segoe UI" pitchFamily="34" charset="0"/>
                <a:cs typeface="Arial" pitchFamily="34" charset="0"/>
              </a:endParaRPr>
            </a:p>
          </p:txBody>
        </p:sp>
      </p:grpSp>
      <p:sp>
        <p:nvSpPr>
          <p:cNvPr id="10" name="Title 6"/>
          <p:cNvSpPr txBox="1">
            <a:spLocks/>
          </p:cNvSpPr>
          <p:nvPr/>
        </p:nvSpPr>
        <p:spPr>
          <a:xfrm rot="21247534">
            <a:off x="330248" y="1076932"/>
            <a:ext cx="30861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lumMod val="75000"/>
                  </a:schemeClr>
                </a:solidFill>
                <a:effectLst/>
                <a:uLnTx/>
                <a:uFillTx/>
                <a:latin typeface="Arial" pitchFamily="34" charset="0"/>
                <a:ea typeface="Segoe UI" pitchFamily="34" charset="0"/>
                <a:cs typeface="Arial" pitchFamily="34" charset="0"/>
              </a:rPr>
              <a:t>low-level</a:t>
            </a:r>
            <a:endParaRPr kumimoji="0" lang="en-US" sz="4000" b="0" i="0" u="none" strike="noStrike" kern="1200" cap="none" spc="0" normalizeH="0" baseline="0" noProof="0" dirty="0">
              <a:ln>
                <a:noFill/>
              </a:ln>
              <a:solidFill>
                <a:schemeClr val="bg1">
                  <a:lumMod val="75000"/>
                </a:schemeClr>
              </a:solidFill>
              <a:effectLst/>
              <a:uLnTx/>
              <a:uFillTx/>
              <a:latin typeface="Arial" pitchFamily="34" charset="0"/>
              <a:ea typeface="Segoe UI" pitchFamily="34" charset="0"/>
              <a:cs typeface="Arial" pitchFamily="34" charset="0"/>
            </a:endParaRPr>
          </a:p>
        </p:txBody>
      </p:sp>
      <p:sp>
        <p:nvSpPr>
          <p:cNvPr id="12" name="Title 11"/>
          <p:cNvSpPr>
            <a:spLocks noGrp="1"/>
          </p:cNvSpPr>
          <p:nvPr>
            <p:ph type="title"/>
          </p:nvPr>
        </p:nvSpPr>
        <p:spPr>
          <a:xfrm>
            <a:off x="152400" y="381000"/>
            <a:ext cx="8839200" cy="838200"/>
          </a:xfrm>
        </p:spPr>
        <p:txBody>
          <a:bodyPr/>
          <a:lstStyle/>
          <a:p>
            <a:pPr>
              <a:lnSpc>
                <a:spcPts val="4000"/>
              </a:lnSpc>
            </a:pPr>
            <a:r>
              <a:rPr lang="en-US" sz="5000" dirty="0" smtClean="0"/>
              <a:t>feedback improves performance</a:t>
            </a:r>
            <a:endParaRPr lang="en-US" sz="5000" dirty="0"/>
          </a:p>
        </p:txBody>
      </p:sp>
      <p:sp>
        <p:nvSpPr>
          <p:cNvPr id="13" name="TextBox 12"/>
          <p:cNvSpPr txBox="1"/>
          <p:nvPr/>
        </p:nvSpPr>
        <p:spPr>
          <a:xfrm>
            <a:off x="2057400" y="6305490"/>
            <a:ext cx="6934200" cy="400110"/>
          </a:xfrm>
          <a:prstGeom prst="rect">
            <a:avLst/>
          </a:prstGeom>
          <a:noFill/>
        </p:spPr>
        <p:txBody>
          <a:bodyPr wrap="square" rtlCol="0">
            <a:spAutoFit/>
          </a:bodyPr>
          <a:lstStyle/>
          <a:p>
            <a:pPr algn="r"/>
            <a:r>
              <a:rPr lang="en-US" sz="2000" dirty="0" smtClean="0">
                <a:solidFill>
                  <a:schemeClr val="bg1">
                    <a:lumMod val="75000"/>
                  </a:schemeClr>
                </a:solidFill>
                <a:latin typeface="Arial" pitchFamily="34" charset="0"/>
                <a:cs typeface="Arial" pitchFamily="34" charset="0"/>
              </a:rPr>
              <a:t>Becker, </a:t>
            </a:r>
            <a:r>
              <a:rPr lang="en-US" sz="2000" i="1" dirty="0" smtClean="0">
                <a:solidFill>
                  <a:schemeClr val="bg1">
                    <a:lumMod val="75000"/>
                  </a:schemeClr>
                </a:solidFill>
                <a:latin typeface="Arial" pitchFamily="34" charset="0"/>
                <a:cs typeface="Arial" pitchFamily="34" charset="0"/>
              </a:rPr>
              <a:t>J. of Applied Psychology 1978</a:t>
            </a:r>
            <a:endParaRPr lang="en-US" sz="2000" i="1" dirty="0">
              <a:solidFill>
                <a:schemeClr val="bg1">
                  <a:lumMod val="7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research\talks\MobileHealth2010-PassiveFeedback\133691390_82d07f1730_b.jpg"/>
          <p:cNvPicPr>
            <a:picLocks noChangeAspect="1" noChangeArrowheads="1"/>
          </p:cNvPicPr>
          <p:nvPr/>
        </p:nvPicPr>
        <p:blipFill>
          <a:blip r:embed="rId3" cstate="print"/>
          <a:srcRect/>
          <a:stretch>
            <a:fillRect/>
          </a:stretch>
        </p:blipFill>
        <p:spPr bwMode="auto">
          <a:xfrm>
            <a:off x="-304800" y="176213"/>
            <a:ext cx="9753600" cy="6505575"/>
          </a:xfrm>
          <a:prstGeom prst="rect">
            <a:avLst/>
          </a:prstGeom>
          <a:noFill/>
        </p:spPr>
      </p:pic>
      <p:cxnSp>
        <p:nvCxnSpPr>
          <p:cNvPr id="4" name="Straight Arrow Connector 3"/>
          <p:cNvCxnSpPr/>
          <p:nvPr/>
        </p:nvCxnSpPr>
        <p:spPr>
          <a:xfrm rot="16200000" flipH="1">
            <a:off x="1447800" y="2971800"/>
            <a:ext cx="914400" cy="45720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14400" y="2243435"/>
            <a:ext cx="1524000" cy="461665"/>
          </a:xfrm>
          <a:prstGeom prst="rect">
            <a:avLst/>
          </a:prstGeom>
          <a:solidFill>
            <a:schemeClr val="tx1">
              <a:alpha val="70000"/>
            </a:schemeClr>
          </a:solidFill>
          <a:ln>
            <a:solidFill>
              <a:schemeClr val="bg1">
                <a:lumMod val="75000"/>
              </a:schemeClr>
            </a:solidFill>
          </a:ln>
        </p:spPr>
        <p:txBody>
          <a:bodyPr wrap="square" rtlCol="0">
            <a:spAutoFit/>
          </a:bodyPr>
          <a:lstStyle/>
          <a:p>
            <a:pPr algn="ctr"/>
            <a:r>
              <a:rPr lang="en-US" sz="2400" dirty="0" smtClean="0">
                <a:solidFill>
                  <a:schemeClr val="bg1">
                    <a:lumMod val="75000"/>
                  </a:schemeClr>
                </a:solidFill>
              </a:rPr>
              <a:t>gas gauge</a:t>
            </a:r>
            <a:endParaRPr lang="en-US" sz="2400" dirty="0">
              <a:solidFill>
                <a:schemeClr val="bg1">
                  <a:lumMod val="75000"/>
                </a:schemeClr>
              </a:solidFill>
            </a:endParaRPr>
          </a:p>
        </p:txBody>
      </p:sp>
      <p:cxnSp>
        <p:nvCxnSpPr>
          <p:cNvPr id="7" name="Straight Arrow Connector 6"/>
          <p:cNvCxnSpPr/>
          <p:nvPr/>
        </p:nvCxnSpPr>
        <p:spPr>
          <a:xfrm rot="16200000" flipH="1">
            <a:off x="3276600" y="2480965"/>
            <a:ext cx="914400" cy="45720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90800" y="1771650"/>
            <a:ext cx="1905000" cy="461665"/>
          </a:xfrm>
          <a:prstGeom prst="rect">
            <a:avLst/>
          </a:prstGeom>
          <a:solidFill>
            <a:schemeClr val="tx1">
              <a:alpha val="70000"/>
            </a:schemeClr>
          </a:solidFill>
          <a:ln>
            <a:solidFill>
              <a:schemeClr val="bg1">
                <a:lumMod val="75000"/>
              </a:schemeClr>
            </a:solidFill>
          </a:ln>
        </p:spPr>
        <p:txBody>
          <a:bodyPr wrap="square" rtlCol="0">
            <a:spAutoFit/>
          </a:bodyPr>
          <a:lstStyle/>
          <a:p>
            <a:pPr algn="ctr"/>
            <a:r>
              <a:rPr lang="en-US" sz="2400" dirty="0" smtClean="0">
                <a:solidFill>
                  <a:schemeClr val="bg1">
                    <a:lumMod val="75000"/>
                  </a:schemeClr>
                </a:solidFill>
              </a:rPr>
              <a:t>speedometer</a:t>
            </a:r>
            <a:endParaRPr lang="en-US" sz="24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talks\MobileHealth2010-PassiveFeedback\CarDashboardNoSpeedometerOrGasGauge.png"/>
          <p:cNvPicPr>
            <a:picLocks noChangeAspect="1" noChangeArrowheads="1"/>
          </p:cNvPicPr>
          <p:nvPr/>
        </p:nvPicPr>
        <p:blipFill>
          <a:blip r:embed="rId3" cstate="print"/>
          <a:srcRect/>
          <a:stretch>
            <a:fillRect/>
          </a:stretch>
        </p:blipFill>
        <p:spPr bwMode="auto">
          <a:xfrm>
            <a:off x="-304800" y="176213"/>
            <a:ext cx="9753600" cy="650557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14600"/>
            <a:ext cx="8839200" cy="838200"/>
          </a:xfrm>
        </p:spPr>
        <p:txBody>
          <a:bodyPr/>
          <a:lstStyle/>
          <a:p>
            <a:r>
              <a:rPr lang="en-US" b="1" dirty="0" smtClean="0">
                <a:latin typeface="Segoe UI" pitchFamily="34" charset="0"/>
                <a:ea typeface="Segoe UI" pitchFamily="34" charset="0"/>
                <a:cs typeface="Segoe UI" pitchFamily="34" charset="0"/>
              </a:rPr>
              <a:t>but if we have speedometers, why do we have…</a:t>
            </a:r>
            <a:endParaRPr lang="en-US"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98478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esearch\talks\AnnaKarlinGuestLecture2010-MirrorsTellYouOneThing\Fast-600-9.JPG"/>
          <p:cNvPicPr>
            <a:picLocks noChangeAspect="1" noChangeArrowheads="1"/>
          </p:cNvPicPr>
          <p:nvPr/>
        </p:nvPicPr>
        <p:blipFill>
          <a:blip r:embed="rId3" cstate="print"/>
          <a:srcRect/>
          <a:stretch>
            <a:fillRect/>
          </a:stretch>
        </p:blipFill>
        <p:spPr bwMode="auto">
          <a:xfrm>
            <a:off x="309563" y="-762000"/>
            <a:ext cx="8524875" cy="8279202"/>
          </a:xfrm>
          <a:prstGeom prst="rect">
            <a:avLst/>
          </a:prstGeom>
          <a:noFill/>
        </p:spPr>
      </p:pic>
      <p:sp>
        <p:nvSpPr>
          <p:cNvPr id="5" name="Right Arrow 4"/>
          <p:cNvSpPr/>
          <p:nvPr/>
        </p:nvSpPr>
        <p:spPr>
          <a:xfrm>
            <a:off x="-857250" y="480950"/>
            <a:ext cx="3829050" cy="2667000"/>
          </a:xfrm>
          <a:prstGeom prst="rightArrow">
            <a:avLst>
              <a:gd name="adj1" fmla="val 100000"/>
              <a:gd name="adj2" fmla="val 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8"/>
          <p:cNvSpPr txBox="1">
            <a:spLocks/>
          </p:cNvSpPr>
          <p:nvPr/>
        </p:nvSpPr>
        <p:spPr>
          <a:xfrm>
            <a:off x="361950" y="1341438"/>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b="1" dirty="0" smtClean="0">
                <a:solidFill>
                  <a:schemeClr val="bg1">
                    <a:lumMod val="75000"/>
                  </a:schemeClr>
                </a:solidFill>
                <a:latin typeface="Segoe UI" pitchFamily="34" charset="0"/>
                <a:ea typeface="Segoe UI" pitchFamily="34" charset="0"/>
                <a:cs typeface="Segoe UI" pitchFamily="34" charset="0"/>
              </a:rPr>
              <a:t>v</a:t>
            </a:r>
            <a:r>
              <a:rPr kumimoji="0" lang="en-US" sz="4400" b="1" i="0" u="none" strike="noStrike" kern="1200" cap="none" spc="0" normalizeH="0" baseline="0" noProof="0" dirty="0" err="1" smtClean="0">
                <a:ln>
                  <a:noFill/>
                </a:ln>
                <a:solidFill>
                  <a:schemeClr val="bg1">
                    <a:lumMod val="75000"/>
                  </a:schemeClr>
                </a:solidFill>
                <a:effectLst/>
                <a:uLnTx/>
                <a:uFillTx/>
                <a:latin typeface="Segoe UI" pitchFamily="34" charset="0"/>
                <a:ea typeface="Segoe UI" pitchFamily="34" charset="0"/>
                <a:cs typeface="Segoe UI" pitchFamily="34" charset="0"/>
              </a:rPr>
              <a:t>ehicle</a:t>
            </a:r>
            <a:endPar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4400" b="1" dirty="0" smtClean="0">
                <a:solidFill>
                  <a:schemeClr val="bg1">
                    <a:lumMod val="75000"/>
                  </a:schemeClr>
                </a:solidFill>
                <a:latin typeface="Segoe UI" pitchFamily="34" charset="0"/>
                <a:ea typeface="Segoe UI" pitchFamily="34" charset="0"/>
                <a:cs typeface="Segoe UI" pitchFamily="34" charset="0"/>
              </a:rPr>
              <a:t>activated</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4400" b="1" dirty="0" smtClean="0">
                <a:solidFill>
                  <a:schemeClr val="bg1">
                    <a:lumMod val="75000"/>
                  </a:schemeClr>
                </a:solidFill>
                <a:latin typeface="Segoe UI" pitchFamily="34" charset="0"/>
                <a:ea typeface="Segoe UI" pitchFamily="34" charset="0"/>
                <a:cs typeface="Segoe UI" pitchFamily="34" charset="0"/>
              </a:rPr>
              <a:t>s</a:t>
            </a: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peed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signs</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0134600" y="3200400"/>
            <a:ext cx="1628775" cy="1714500"/>
          </a:xfrm>
          <a:prstGeom prst="rect">
            <a:avLst/>
          </a:prstGeom>
          <a:noFill/>
          <a:ln w="9525">
            <a:noFill/>
            <a:miter lim="800000"/>
            <a:headEnd/>
            <a:tailEnd/>
          </a:ln>
        </p:spPr>
      </p:pic>
      <p:pic>
        <p:nvPicPr>
          <p:cNvPr id="18435" name="Picture 3" descr="C:\research\talks\AnnaKarlinGuestLecture2010-MirrorsTellYouOneThing\Speed_Camera_contrasted.jpg"/>
          <p:cNvPicPr>
            <a:picLocks noChangeAspect="1" noChangeArrowheads="1"/>
          </p:cNvPicPr>
          <p:nvPr/>
        </p:nvPicPr>
        <p:blipFill>
          <a:blip r:embed="rId4" cstate="print"/>
          <a:srcRect/>
          <a:stretch>
            <a:fillRect/>
          </a:stretch>
        </p:blipFill>
        <p:spPr bwMode="auto">
          <a:xfrm>
            <a:off x="-2228850" y="0"/>
            <a:ext cx="11372850" cy="8529638"/>
          </a:xfrm>
          <a:prstGeom prst="rect">
            <a:avLst/>
          </a:prstGeom>
          <a:noFill/>
        </p:spPr>
      </p:pic>
      <p:sp>
        <p:nvSpPr>
          <p:cNvPr id="6" name="Right Arrow 5"/>
          <p:cNvSpPr/>
          <p:nvPr/>
        </p:nvSpPr>
        <p:spPr>
          <a:xfrm>
            <a:off x="-857250" y="533400"/>
            <a:ext cx="5810250" cy="709864"/>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8"/>
          <p:cNvSpPr txBox="1">
            <a:spLocks/>
          </p:cNvSpPr>
          <p:nvPr/>
        </p:nvSpPr>
        <p:spPr>
          <a:xfrm>
            <a:off x="361950" y="409902"/>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speed cameras</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talks\SummerAcademy2010-MirrorsTellYouOneThing\LEGO_logo-710596.png"/>
          <p:cNvPicPr>
            <a:picLocks noChangeAspect="1" noChangeArrowheads="1"/>
          </p:cNvPicPr>
          <p:nvPr/>
        </p:nvPicPr>
        <p:blipFill>
          <a:blip r:embed="rId2" cstate="print"/>
          <a:srcRect/>
          <a:stretch>
            <a:fillRect/>
          </a:stretch>
        </p:blipFill>
        <p:spPr bwMode="auto">
          <a:xfrm>
            <a:off x="3581400" y="2438400"/>
            <a:ext cx="1981200" cy="1981200"/>
          </a:xfrm>
          <a:prstGeom prst="rect">
            <a:avLst/>
          </a:prstGeom>
          <a:noFill/>
          <a:effectLst>
            <a:reflection blurRad="6350" stA="50000" endA="300" endPos="55000" dir="5400000" sy="-100000" algn="bl" rotWithShape="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esearch\talks\AnnaKarlinGuestLecture2010-MirrorsTellYouOneThing\Fast-600-9.JPG"/>
          <p:cNvPicPr>
            <a:picLocks noChangeAspect="1" noChangeArrowheads="1"/>
          </p:cNvPicPr>
          <p:nvPr/>
        </p:nvPicPr>
        <p:blipFill>
          <a:blip r:embed="rId2" cstate="print"/>
          <a:srcRect/>
          <a:stretch>
            <a:fillRect/>
          </a:stretch>
        </p:blipFill>
        <p:spPr bwMode="auto">
          <a:xfrm>
            <a:off x="309563" y="-762000"/>
            <a:ext cx="8524875" cy="8279202"/>
          </a:xfrm>
          <a:prstGeom prst="rect">
            <a:avLst/>
          </a:prstGeom>
          <a:noFill/>
        </p:spPr>
      </p:pic>
      <p:sp>
        <p:nvSpPr>
          <p:cNvPr id="7" name="Right Arrow 6"/>
          <p:cNvSpPr/>
          <p:nvPr/>
        </p:nvSpPr>
        <p:spPr>
          <a:xfrm>
            <a:off x="-857250" y="480950"/>
            <a:ext cx="3829050" cy="2667000"/>
          </a:xfrm>
          <a:prstGeom prst="rightArrow">
            <a:avLst>
              <a:gd name="adj1" fmla="val 100000"/>
              <a:gd name="adj2" fmla="val 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8"/>
          <p:cNvSpPr txBox="1">
            <a:spLocks/>
          </p:cNvSpPr>
          <p:nvPr/>
        </p:nvSpPr>
        <p:spPr>
          <a:xfrm>
            <a:off x="361950" y="1341438"/>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b="1" dirty="0" smtClean="0">
                <a:solidFill>
                  <a:schemeClr val="bg1">
                    <a:lumMod val="75000"/>
                  </a:schemeClr>
                </a:solidFill>
                <a:latin typeface="Segoe UI" pitchFamily="34" charset="0"/>
                <a:ea typeface="Segoe UI" pitchFamily="34" charset="0"/>
                <a:cs typeface="Segoe UI" pitchFamily="34" charset="0"/>
              </a:rPr>
              <a:t>v</a:t>
            </a:r>
            <a:r>
              <a:rPr kumimoji="0" lang="en-US" sz="4400" b="1" i="0" u="none" strike="noStrike" kern="1200" cap="none" spc="0" normalizeH="0" baseline="0" noProof="0" dirty="0" err="1" smtClean="0">
                <a:ln>
                  <a:noFill/>
                </a:ln>
                <a:solidFill>
                  <a:schemeClr val="bg1">
                    <a:lumMod val="75000"/>
                  </a:schemeClr>
                </a:solidFill>
                <a:effectLst/>
                <a:uLnTx/>
                <a:uFillTx/>
                <a:latin typeface="Segoe UI" pitchFamily="34" charset="0"/>
                <a:ea typeface="Segoe UI" pitchFamily="34" charset="0"/>
                <a:cs typeface="Segoe UI" pitchFamily="34" charset="0"/>
              </a:rPr>
              <a:t>ehicle</a:t>
            </a:r>
            <a:endPar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4400" b="1" dirty="0" smtClean="0">
                <a:solidFill>
                  <a:schemeClr val="bg1">
                    <a:lumMod val="75000"/>
                  </a:schemeClr>
                </a:solidFill>
                <a:latin typeface="Segoe UI" pitchFamily="34" charset="0"/>
                <a:ea typeface="Segoe UI" pitchFamily="34" charset="0"/>
                <a:cs typeface="Segoe UI" pitchFamily="34" charset="0"/>
              </a:rPr>
              <a:t>activated</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4400" b="1" dirty="0" smtClean="0">
                <a:solidFill>
                  <a:schemeClr val="bg1">
                    <a:lumMod val="75000"/>
                  </a:schemeClr>
                </a:solidFill>
                <a:latin typeface="Segoe UI" pitchFamily="34" charset="0"/>
                <a:ea typeface="Segoe UI" pitchFamily="34" charset="0"/>
                <a:cs typeface="Segoe UI" pitchFamily="34" charset="0"/>
              </a:rPr>
              <a:t>s</a:t>
            </a: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peed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signs</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research\talks\AnnaKarlinGuestLecture2010-MirrorsTellYouOneThing\hospital_0.jpg"/>
          <p:cNvPicPr>
            <a:picLocks noChangeAspect="1" noChangeArrowheads="1"/>
          </p:cNvPicPr>
          <p:nvPr/>
        </p:nvPicPr>
        <p:blipFill>
          <a:blip r:embed="rId2" cstate="print"/>
          <a:srcRect/>
          <a:stretch>
            <a:fillRect/>
          </a:stretch>
        </p:blipFill>
        <p:spPr bwMode="auto">
          <a:xfrm>
            <a:off x="-2324100" y="0"/>
            <a:ext cx="11468100" cy="7620000"/>
          </a:xfrm>
          <a:prstGeom prst="rect">
            <a:avLst/>
          </a:prstGeom>
          <a:noFill/>
        </p:spPr>
      </p:pic>
      <p:sp>
        <p:nvSpPr>
          <p:cNvPr id="5" name="Right Arrow 4"/>
          <p:cNvSpPr/>
          <p:nvPr/>
        </p:nvSpPr>
        <p:spPr>
          <a:xfrm>
            <a:off x="-704850" y="76200"/>
            <a:ext cx="7029450" cy="1447800"/>
          </a:xfrm>
          <a:prstGeom prst="rightArrow">
            <a:avLst>
              <a:gd name="adj1" fmla="val 100000"/>
              <a:gd name="adj2" fmla="val 14319"/>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8"/>
          <p:cNvSpPr txBox="1">
            <a:spLocks/>
          </p:cNvSpPr>
          <p:nvPr/>
        </p:nvSpPr>
        <p:spPr>
          <a:xfrm>
            <a:off x="361950" y="350838"/>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b="1" dirty="0">
                <a:solidFill>
                  <a:schemeClr val="bg1">
                    <a:lumMod val="75000"/>
                  </a:schemeClr>
                </a:solidFill>
                <a:latin typeface="Segoe UI" pitchFamily="34" charset="0"/>
                <a:ea typeface="Segoe UI" pitchFamily="34" charset="0"/>
                <a:cs typeface="Segoe UI" pitchFamily="34" charset="0"/>
              </a:rPr>
              <a:t>t</a:t>
            </a:r>
            <a:r>
              <a:rPr lang="en-US" sz="4400" b="1" dirty="0" smtClean="0">
                <a:solidFill>
                  <a:schemeClr val="bg1">
                    <a:lumMod val="75000"/>
                  </a:schemeClr>
                </a:solidFill>
                <a:latin typeface="Segoe UI" pitchFamily="34" charset="0"/>
                <a:ea typeface="Segoe UI" pitchFamily="34" charset="0"/>
                <a:cs typeface="Segoe UI" pitchFamily="34" charset="0"/>
              </a:rPr>
              <a:t>he design of v</a:t>
            </a:r>
            <a:r>
              <a:rPr kumimoji="0" lang="en-US" sz="4400" b="1" i="0" u="none" strike="noStrike" kern="1200" cap="none" spc="0" normalizeH="0" baseline="0" noProof="0" dirty="0" err="1" smtClean="0">
                <a:ln>
                  <a:noFill/>
                </a:ln>
                <a:solidFill>
                  <a:schemeClr val="bg1">
                    <a:lumMod val="75000"/>
                  </a:schemeClr>
                </a:solidFill>
                <a:effectLst/>
                <a:uLnTx/>
                <a:uFillTx/>
                <a:latin typeface="Segoe UI" pitchFamily="34" charset="0"/>
                <a:ea typeface="Segoe UI" pitchFamily="34" charset="0"/>
                <a:cs typeface="Segoe UI" pitchFamily="34" charset="0"/>
              </a:rPr>
              <a:t>ehicle</a:t>
            </a:r>
            <a:endPar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4400" b="1" dirty="0">
                <a:solidFill>
                  <a:schemeClr val="bg1">
                    <a:lumMod val="75000"/>
                  </a:schemeClr>
                </a:solidFill>
                <a:latin typeface="Segoe UI" pitchFamily="34" charset="0"/>
                <a:ea typeface="Segoe UI" pitchFamily="34" charset="0"/>
                <a:cs typeface="Segoe UI" pitchFamily="34" charset="0"/>
              </a:rPr>
              <a:t>a</a:t>
            </a:r>
            <a:r>
              <a:rPr lang="en-US" sz="4400" b="1" dirty="0" smtClean="0">
                <a:solidFill>
                  <a:schemeClr val="bg1">
                    <a:lumMod val="75000"/>
                  </a:schemeClr>
                </a:solidFill>
                <a:latin typeface="Segoe UI" pitchFamily="34" charset="0"/>
                <a:ea typeface="Segoe UI" pitchFamily="34" charset="0"/>
                <a:cs typeface="Segoe UI" pitchFamily="34" charset="0"/>
              </a:rPr>
              <a:t>ctivated s</a:t>
            </a: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peed</a:t>
            </a:r>
            <a:r>
              <a:rPr lang="en-US" sz="4400" b="1" dirty="0">
                <a:solidFill>
                  <a:schemeClr val="bg1">
                    <a:lumMod val="75000"/>
                  </a:schemeClr>
                </a:solidFill>
                <a:latin typeface="Segoe UI" pitchFamily="34" charset="0"/>
                <a:ea typeface="Segoe UI" pitchFamily="34" charset="0"/>
                <a:cs typeface="Segoe UI" pitchFamily="34" charset="0"/>
              </a:rPr>
              <a:t> </a:t>
            </a: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signs</a:t>
            </a:r>
            <a:endParaRPr kumimoji="0" lang="en-US" sz="44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857250" y="533400"/>
            <a:ext cx="3981450" cy="709864"/>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8"/>
          <p:cNvSpPr txBox="1">
            <a:spLocks/>
          </p:cNvSpPr>
          <p:nvPr/>
        </p:nvSpPr>
        <p:spPr>
          <a:xfrm>
            <a:off x="361950" y="409902"/>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vas signs</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pic>
        <p:nvPicPr>
          <p:cNvPr id="20483" name="Picture 3" descr="C:\research\talks\AnnaKarlinGuestLecture2010-MirrorsTellYouOneThing\SmileyFaceSpeedSign.jpg"/>
          <p:cNvPicPr>
            <a:picLocks noChangeAspect="1" noChangeArrowheads="1"/>
          </p:cNvPicPr>
          <p:nvPr/>
        </p:nvPicPr>
        <p:blipFill>
          <a:blip r:embed="rId2" cstate="print"/>
          <a:srcRect/>
          <a:stretch>
            <a:fillRect/>
          </a:stretch>
        </p:blipFill>
        <p:spPr bwMode="auto">
          <a:xfrm>
            <a:off x="1924050" y="1509615"/>
            <a:ext cx="3276600" cy="4586385"/>
          </a:xfrm>
          <a:prstGeom prst="rect">
            <a:avLst/>
          </a:prstGeom>
          <a:noFill/>
        </p:spPr>
      </p:pic>
      <p:pic>
        <p:nvPicPr>
          <p:cNvPr id="20484" name="Picture 4" descr="C:\research\talks\AnnaKarlinGuestLecture2010-MirrorsTellYouOneThing\SmileyFaceSpeedCamera.jpg"/>
          <p:cNvPicPr>
            <a:picLocks noChangeAspect="1" noChangeArrowheads="1"/>
          </p:cNvPicPr>
          <p:nvPr/>
        </p:nvPicPr>
        <p:blipFill>
          <a:blip r:embed="rId3" cstate="print"/>
          <a:srcRect/>
          <a:stretch>
            <a:fillRect/>
          </a:stretch>
        </p:blipFill>
        <p:spPr bwMode="auto">
          <a:xfrm>
            <a:off x="5505450" y="2881215"/>
            <a:ext cx="1428750" cy="142875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1600200"/>
            <a:ext cx="8839200" cy="3657600"/>
          </a:xfrm>
        </p:spPr>
        <p:txBody>
          <a:bodyPr/>
          <a:lstStyle/>
          <a:p>
            <a:r>
              <a:rPr lang="en-US" b="1" dirty="0" smtClean="0">
                <a:latin typeface="Segoe UI" pitchFamily="34" charset="0"/>
                <a:ea typeface="Segoe UI" pitchFamily="34" charset="0"/>
                <a:cs typeface="Segoe UI" pitchFamily="34" charset="0"/>
              </a:rPr>
              <a:t>so an interesting research question then is:</a:t>
            </a:r>
            <a:br>
              <a:rPr lang="en-US" b="1" dirty="0" smtClean="0">
                <a:latin typeface="Segoe UI" pitchFamily="34" charset="0"/>
                <a:ea typeface="Segoe UI" pitchFamily="34" charset="0"/>
                <a:cs typeface="Segoe UI" pitchFamily="34" charset="0"/>
              </a:rPr>
            </a:br>
            <a:r>
              <a:rPr lang="en-US" b="1" dirty="0">
                <a:latin typeface="Segoe UI" pitchFamily="34" charset="0"/>
                <a:ea typeface="Segoe UI" pitchFamily="34" charset="0"/>
                <a:cs typeface="Segoe UI" pitchFamily="34" charset="0"/>
              </a:rPr>
              <a:t/>
            </a:r>
            <a:br>
              <a:rPr lang="en-US" b="1" dirty="0">
                <a:latin typeface="Segoe UI" pitchFamily="34" charset="0"/>
                <a:ea typeface="Segoe UI" pitchFamily="34" charset="0"/>
                <a:cs typeface="Segoe UI" pitchFamily="34" charset="0"/>
              </a:rPr>
            </a:br>
            <a:r>
              <a:rPr lang="en-US" b="1" dirty="0" smtClean="0">
                <a:latin typeface="Segoe UI Light" pitchFamily="34" charset="0"/>
                <a:ea typeface="Segoe UI" pitchFamily="34" charset="0"/>
                <a:cs typeface="Segoe UI" pitchFamily="34" charset="0"/>
              </a:rPr>
              <a:t>how can we design technology to influence behaviors?</a:t>
            </a:r>
            <a:endParaRPr lang="en-US" b="1"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25617531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 change</a:t>
            </a:r>
            <a:endParaRPr lang="en-US" dirty="0"/>
          </a:p>
        </p:txBody>
      </p:sp>
      <p:sp>
        <p:nvSpPr>
          <p:cNvPr id="4" name="TextBox 3"/>
          <p:cNvSpPr txBox="1"/>
          <p:nvPr/>
        </p:nvSpPr>
        <p:spPr>
          <a:xfrm>
            <a:off x="533400" y="1981200"/>
            <a:ext cx="1665841"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information</a:t>
            </a:r>
          </a:p>
        </p:txBody>
      </p:sp>
      <p:sp>
        <p:nvSpPr>
          <p:cNvPr id="5" name="TextBox 4"/>
          <p:cNvSpPr txBox="1"/>
          <p:nvPr/>
        </p:nvSpPr>
        <p:spPr>
          <a:xfrm>
            <a:off x="533400" y="2467233"/>
            <a:ext cx="1249060"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prompts</a:t>
            </a:r>
          </a:p>
        </p:txBody>
      </p:sp>
      <p:sp>
        <p:nvSpPr>
          <p:cNvPr id="6" name="TextBox 5"/>
          <p:cNvSpPr txBox="1"/>
          <p:nvPr/>
        </p:nvSpPr>
        <p:spPr>
          <a:xfrm>
            <a:off x="533400" y="4411365"/>
            <a:ext cx="1441420"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incentives</a:t>
            </a:r>
          </a:p>
        </p:txBody>
      </p:sp>
      <p:sp>
        <p:nvSpPr>
          <p:cNvPr id="7" name="TextBox 6"/>
          <p:cNvSpPr txBox="1"/>
          <p:nvPr/>
        </p:nvSpPr>
        <p:spPr>
          <a:xfrm>
            <a:off x="533400" y="2953266"/>
            <a:ext cx="1709122"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goal-setting</a:t>
            </a:r>
          </a:p>
        </p:txBody>
      </p:sp>
      <p:sp>
        <p:nvSpPr>
          <p:cNvPr id="8" name="TextBox 7"/>
          <p:cNvSpPr txBox="1"/>
          <p:nvPr/>
        </p:nvSpPr>
        <p:spPr>
          <a:xfrm>
            <a:off x="533400" y="3439299"/>
            <a:ext cx="1665841"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comparison</a:t>
            </a:r>
          </a:p>
        </p:txBody>
      </p:sp>
      <p:sp>
        <p:nvSpPr>
          <p:cNvPr id="9" name="TextBox 8"/>
          <p:cNvSpPr txBox="1"/>
          <p:nvPr/>
        </p:nvSpPr>
        <p:spPr>
          <a:xfrm>
            <a:off x="533400" y="4953000"/>
            <a:ext cx="1322798"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feedback</a:t>
            </a:r>
          </a:p>
        </p:txBody>
      </p:sp>
      <p:sp>
        <p:nvSpPr>
          <p:cNvPr id="11" name="TextBox 10"/>
          <p:cNvSpPr txBox="1"/>
          <p:nvPr/>
        </p:nvSpPr>
        <p:spPr>
          <a:xfrm>
            <a:off x="533400" y="3925332"/>
            <a:ext cx="1795684"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commitment</a:t>
            </a:r>
          </a:p>
        </p:txBody>
      </p:sp>
      <p:sp>
        <p:nvSpPr>
          <p:cNvPr id="13" name="Rectangle 12"/>
          <p:cNvSpPr/>
          <p:nvPr/>
        </p:nvSpPr>
        <p:spPr>
          <a:xfrm>
            <a:off x="609600" y="873417"/>
            <a:ext cx="3906839" cy="1015663"/>
          </a:xfrm>
          <a:prstGeom prst="rect">
            <a:avLst/>
          </a:prstGeom>
        </p:spPr>
        <p:txBody>
          <a:bodyPr wrap="none">
            <a:spAutoFit/>
          </a:bodyPr>
          <a:lstStyle/>
          <a:p>
            <a:r>
              <a:rPr lang="en-US" sz="6000" dirty="0" smtClean="0">
                <a:solidFill>
                  <a:prstClr val="white">
                    <a:lumMod val="75000"/>
                  </a:prstClr>
                </a:solidFill>
                <a:latin typeface="Arial" pitchFamily="34" charset="0"/>
                <a:cs typeface="Arial" pitchFamily="34" charset="0"/>
              </a:rPr>
              <a:t>techniques</a:t>
            </a:r>
            <a:endParaRPr lang="en-US" sz="6000" dirty="0">
              <a:solidFill>
                <a:prstClr val="white">
                  <a:lumMod val="75000"/>
                </a:prstClr>
              </a:solidFill>
              <a:latin typeface="Arial" pitchFamily="34" charset="0"/>
              <a:cs typeface="Arial" pitchFamily="34" charset="0"/>
            </a:endParaRPr>
          </a:p>
        </p:txBody>
      </p:sp>
      <p:sp>
        <p:nvSpPr>
          <p:cNvPr id="16" name="Right Brace 15"/>
          <p:cNvSpPr/>
          <p:nvPr/>
        </p:nvSpPr>
        <p:spPr>
          <a:xfrm>
            <a:off x="2590800" y="2209800"/>
            <a:ext cx="381000" cy="3124200"/>
          </a:xfrm>
          <a:prstGeom prst="rightBrace">
            <a:avLst>
              <a:gd name="adj1" fmla="val 0"/>
              <a:gd name="adj2" fmla="val 50000"/>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7" name="TextBox 16"/>
          <p:cNvSpPr txBox="1"/>
          <p:nvPr/>
        </p:nvSpPr>
        <p:spPr>
          <a:xfrm>
            <a:off x="3200400" y="3313093"/>
            <a:ext cx="4648200" cy="954107"/>
          </a:xfrm>
          <a:prstGeom prst="rect">
            <a:avLst/>
          </a:prstGeom>
          <a:noFill/>
        </p:spPr>
        <p:txBody>
          <a:bodyPr wrap="square" rtlCol="0">
            <a:spAutoFit/>
          </a:bodyPr>
          <a:lstStyle/>
          <a:p>
            <a:r>
              <a:rPr lang="en-US" sz="2800" dirty="0" smtClean="0">
                <a:solidFill>
                  <a:prstClr val="white">
                    <a:lumMod val="85000"/>
                  </a:prstClr>
                </a:solidFill>
                <a:latin typeface="Segoe UI" pitchFamily="34" charset="0"/>
                <a:ea typeface="Segoe UI" pitchFamily="34" charset="0"/>
                <a:cs typeface="Segoe UI" pitchFamily="34" charset="0"/>
              </a:rPr>
              <a:t>Geller et al., 1990</a:t>
            </a:r>
          </a:p>
          <a:p>
            <a:r>
              <a:rPr lang="en-US" sz="2800" i="1" dirty="0" smtClean="0">
                <a:solidFill>
                  <a:prstClr val="white">
                    <a:lumMod val="85000"/>
                  </a:prstClr>
                </a:solidFill>
                <a:latin typeface="Segoe UI" pitchFamily="34" charset="0"/>
                <a:ea typeface="Segoe UI" pitchFamily="34" charset="0"/>
                <a:cs typeface="Segoe UI" pitchFamily="34" charset="0"/>
              </a:rPr>
              <a:t>Health Education Research</a:t>
            </a:r>
            <a:endParaRPr lang="en-US" sz="2800" dirty="0" smtClean="0">
              <a:solidFill>
                <a:prstClr val="white">
                  <a:lumMod val="85000"/>
                </a:prstClr>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research\talks\CHI2010-EcoFeedback\water-sign1.jpg"/>
          <p:cNvPicPr>
            <a:picLocks noChangeAspect="1" noChangeArrowheads="1"/>
          </p:cNvPicPr>
          <p:nvPr/>
        </p:nvPicPr>
        <p:blipFill>
          <a:blip r:embed="rId3" cstate="print"/>
          <a:srcRect/>
          <a:stretch>
            <a:fillRect/>
          </a:stretch>
        </p:blipFill>
        <p:spPr bwMode="auto">
          <a:xfrm>
            <a:off x="-228600" y="0"/>
            <a:ext cx="10058400" cy="7543398"/>
          </a:xfrm>
          <a:prstGeom prst="rect">
            <a:avLst/>
          </a:prstGeom>
          <a:noFill/>
        </p:spPr>
      </p:pic>
      <p:sp>
        <p:nvSpPr>
          <p:cNvPr id="7" name="Right Arrow 6"/>
          <p:cNvSpPr/>
          <p:nvPr/>
        </p:nvSpPr>
        <p:spPr>
          <a:xfrm>
            <a:off x="0" y="2395868"/>
            <a:ext cx="2057400" cy="6858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533400" y="1981200"/>
            <a:ext cx="1665841"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information</a:t>
            </a:r>
          </a:p>
        </p:txBody>
      </p:sp>
      <p:sp>
        <p:nvSpPr>
          <p:cNvPr id="10" name="TextBox 9"/>
          <p:cNvSpPr txBox="1"/>
          <p:nvPr/>
        </p:nvSpPr>
        <p:spPr>
          <a:xfrm>
            <a:off x="533400" y="2467233"/>
            <a:ext cx="1249060"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prompts</a:t>
            </a:r>
          </a:p>
        </p:txBody>
      </p:sp>
      <p:sp>
        <p:nvSpPr>
          <p:cNvPr id="11" name="TextBox 10"/>
          <p:cNvSpPr txBox="1"/>
          <p:nvPr/>
        </p:nvSpPr>
        <p:spPr>
          <a:xfrm>
            <a:off x="533400" y="4411365"/>
            <a:ext cx="1441420"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incentives</a:t>
            </a:r>
          </a:p>
        </p:txBody>
      </p:sp>
      <p:sp>
        <p:nvSpPr>
          <p:cNvPr id="12" name="TextBox 11"/>
          <p:cNvSpPr txBox="1"/>
          <p:nvPr/>
        </p:nvSpPr>
        <p:spPr>
          <a:xfrm>
            <a:off x="533400" y="2953266"/>
            <a:ext cx="1709122"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goal-setting</a:t>
            </a:r>
          </a:p>
        </p:txBody>
      </p:sp>
      <p:sp>
        <p:nvSpPr>
          <p:cNvPr id="13" name="TextBox 12"/>
          <p:cNvSpPr txBox="1"/>
          <p:nvPr/>
        </p:nvSpPr>
        <p:spPr>
          <a:xfrm>
            <a:off x="533400" y="3439299"/>
            <a:ext cx="1665841"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comparison</a:t>
            </a:r>
          </a:p>
        </p:txBody>
      </p:sp>
      <p:sp>
        <p:nvSpPr>
          <p:cNvPr id="14" name="TextBox 13"/>
          <p:cNvSpPr txBox="1"/>
          <p:nvPr/>
        </p:nvSpPr>
        <p:spPr>
          <a:xfrm>
            <a:off x="533400" y="4953000"/>
            <a:ext cx="1322798"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feedback</a:t>
            </a:r>
          </a:p>
        </p:txBody>
      </p:sp>
      <p:sp>
        <p:nvSpPr>
          <p:cNvPr id="15" name="TextBox 14"/>
          <p:cNvSpPr txBox="1"/>
          <p:nvPr/>
        </p:nvSpPr>
        <p:spPr>
          <a:xfrm>
            <a:off x="533400" y="3925332"/>
            <a:ext cx="1795684"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commitment</a:t>
            </a:r>
          </a:p>
        </p:txBody>
      </p:sp>
      <p:sp>
        <p:nvSpPr>
          <p:cNvPr id="16" name="Rectangle 15"/>
          <p:cNvSpPr/>
          <p:nvPr/>
        </p:nvSpPr>
        <p:spPr>
          <a:xfrm>
            <a:off x="609600" y="873417"/>
            <a:ext cx="4120039" cy="1015663"/>
          </a:xfrm>
          <a:prstGeom prst="rect">
            <a:avLst/>
          </a:prstGeom>
        </p:spPr>
        <p:txBody>
          <a:bodyPr wrap="none">
            <a:spAutoFit/>
          </a:bodyPr>
          <a:lstStyle/>
          <a:p>
            <a:r>
              <a:rPr lang="en-US" sz="6000" dirty="0" smtClean="0">
                <a:solidFill>
                  <a:prstClr val="white">
                    <a:lumMod val="75000"/>
                  </a:prstClr>
                </a:solidFill>
                <a:latin typeface="Arial" pitchFamily="34" charset="0"/>
                <a:cs typeface="Arial" pitchFamily="34" charset="0"/>
              </a:rPr>
              <a:t>techniques </a:t>
            </a:r>
            <a:endParaRPr lang="en-US" sz="6000" dirty="0">
              <a:solidFill>
                <a:prstClr val="white">
                  <a:lumMod val="75000"/>
                </a:prstClr>
              </a:solidFill>
              <a:latin typeface="Arial" pitchFamily="34" charset="0"/>
              <a:cs typeface="Arial" pitchFamily="34" charset="0"/>
            </a:endParaRPr>
          </a:p>
        </p:txBody>
      </p:sp>
      <p:sp>
        <p:nvSpPr>
          <p:cNvPr id="21" name="Title 1"/>
          <p:cNvSpPr>
            <a:spLocks noGrp="1"/>
          </p:cNvSpPr>
          <p:nvPr>
            <p:ph type="title"/>
          </p:nvPr>
        </p:nvSpPr>
        <p:spPr>
          <a:xfrm>
            <a:off x="266700" y="228600"/>
            <a:ext cx="8610600" cy="868362"/>
          </a:xfrm>
        </p:spPr>
        <p:txBody>
          <a:bodyPr/>
          <a:lstStyle/>
          <a:p>
            <a:r>
              <a:rPr lang="en-US" dirty="0" smtClean="0"/>
              <a:t>behavior change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837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xit" presetSubtype="0" fill="hold" grpId="0" nodeType="withEffect">
                                  <p:stCondLst>
                                    <p:cond delay="0"/>
                                  </p:stCondLst>
                                  <p:childTnLst>
                                    <p:animEffect transition="out" filter="fade">
                                      <p:cBhvr>
                                        <p:cTn id="11" dur="2000"/>
                                        <p:tgtEl>
                                          <p:spTgt spid="16"/>
                                        </p:tgtEl>
                                      </p:cBhvr>
                                    </p:animEffect>
                                    <p:set>
                                      <p:cBhvr>
                                        <p:cTn id="12" dur="1" fill="hold">
                                          <p:stCondLst>
                                            <p:cond delay="1999"/>
                                          </p:stCondLst>
                                        </p:cTn>
                                        <p:tgtEl>
                                          <p:spTgt spid="1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000"/>
                                        <p:tgtEl>
                                          <p:spTgt spid="21"/>
                                        </p:tgtEl>
                                      </p:cBhvr>
                                    </p:animEffect>
                                    <p:set>
                                      <p:cBhvr>
                                        <p:cTn id="15" dur="1" fill="hold">
                                          <p:stCondLst>
                                            <p:cond delay="1999"/>
                                          </p:stCondLst>
                                        </p:cTn>
                                        <p:tgtEl>
                                          <p:spTgt spid="21"/>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12"/>
                                        </p:tgtEl>
                                      </p:cBhvr>
                                    </p:animEffect>
                                    <p:set>
                                      <p:cBhvr>
                                        <p:cTn id="18" dur="1" fill="hold">
                                          <p:stCondLst>
                                            <p:cond delay="1999"/>
                                          </p:stCondLst>
                                        </p:cTn>
                                        <p:tgtEl>
                                          <p:spTgt spid="12"/>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9"/>
                                        </p:tgtEl>
                                      </p:cBhvr>
                                    </p:animEffect>
                                    <p:set>
                                      <p:cBhvr>
                                        <p:cTn id="21" dur="1" fill="hold">
                                          <p:stCondLst>
                                            <p:cond delay="1999"/>
                                          </p:stCondLst>
                                        </p:cTn>
                                        <p:tgtEl>
                                          <p:spTgt spid="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13"/>
                                        </p:tgtEl>
                                      </p:cBhvr>
                                    </p:animEffect>
                                    <p:set>
                                      <p:cBhvr>
                                        <p:cTn id="24" dur="1" fill="hold">
                                          <p:stCondLst>
                                            <p:cond delay="1999"/>
                                          </p:stCondLst>
                                        </p:cTn>
                                        <p:tgtEl>
                                          <p:spTgt spid="1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000"/>
                                        <p:tgtEl>
                                          <p:spTgt spid="15"/>
                                        </p:tgtEl>
                                      </p:cBhvr>
                                    </p:animEffect>
                                    <p:set>
                                      <p:cBhvr>
                                        <p:cTn id="27" dur="1" fill="hold">
                                          <p:stCondLst>
                                            <p:cond delay="1999"/>
                                          </p:stCondLst>
                                        </p:cTn>
                                        <p:tgtEl>
                                          <p:spTgt spid="15"/>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000"/>
                                        <p:tgtEl>
                                          <p:spTgt spid="11"/>
                                        </p:tgtEl>
                                      </p:cBhvr>
                                    </p:animEffect>
                                    <p:set>
                                      <p:cBhvr>
                                        <p:cTn id="30" dur="1" fill="hold">
                                          <p:stCondLst>
                                            <p:cond delay="1999"/>
                                          </p:stCondLst>
                                        </p:cTn>
                                        <p:tgtEl>
                                          <p:spTgt spid="11"/>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2000"/>
                                        <p:tgtEl>
                                          <p:spTgt spid="14"/>
                                        </p:tgtEl>
                                      </p:cBhvr>
                                    </p:animEffect>
                                    <p:set>
                                      <p:cBhvr>
                                        <p:cTn id="33"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p:bldP spid="13" grpId="0"/>
      <p:bldP spid="14" grpId="0"/>
      <p:bldP spid="15" grpId="0"/>
      <p:bldP spid="16"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309282" y="0"/>
            <a:ext cx="9762564" cy="7543800"/>
            <a:chOff x="1" y="0"/>
            <a:chExt cx="9762564" cy="7543800"/>
          </a:xfrm>
        </p:grpSpPr>
        <p:pic>
          <p:nvPicPr>
            <p:cNvPr id="59394" name="Picture 2" descr="C:\research\talks\CHI2010-EcoFeedback\switch_off-poster-784978.jpg"/>
            <p:cNvPicPr>
              <a:picLocks noChangeAspect="1" noChangeArrowheads="1"/>
            </p:cNvPicPr>
            <p:nvPr/>
          </p:nvPicPr>
          <p:blipFill>
            <a:blip r:embed="rId3" cstate="print"/>
            <a:srcRect/>
            <a:stretch>
              <a:fillRect/>
            </a:stretch>
          </p:blipFill>
          <p:spPr bwMode="auto">
            <a:xfrm>
              <a:off x="1" y="0"/>
              <a:ext cx="9762564" cy="7543800"/>
            </a:xfrm>
            <a:prstGeom prst="rect">
              <a:avLst/>
            </a:prstGeom>
            <a:noFill/>
          </p:spPr>
        </p:pic>
        <p:pic>
          <p:nvPicPr>
            <p:cNvPr id="5" name="Picture 2" descr="C:\research\talks\CHI2010-EcoFeedback\switch_off-poster-784978.jpg"/>
            <p:cNvPicPr>
              <a:picLocks noChangeAspect="1" noChangeArrowheads="1"/>
            </p:cNvPicPr>
            <p:nvPr/>
          </p:nvPicPr>
          <p:blipFill>
            <a:blip r:embed="rId3" cstate="print"/>
            <a:srcRect t="86364" r="65657" b="597"/>
            <a:stretch>
              <a:fillRect/>
            </a:stretch>
          </p:blipFill>
          <p:spPr bwMode="auto">
            <a:xfrm>
              <a:off x="6400800" y="6553200"/>
              <a:ext cx="3352800" cy="983673"/>
            </a:xfrm>
            <a:prstGeom prst="rect">
              <a:avLst/>
            </a:prstGeom>
            <a:noFill/>
          </p:spPr>
        </p:pic>
      </p:grpSp>
      <p:sp>
        <p:nvSpPr>
          <p:cNvPr id="9" name="Rectangle 8"/>
          <p:cNvSpPr/>
          <p:nvPr/>
        </p:nvSpPr>
        <p:spPr>
          <a:xfrm>
            <a:off x="-381000" y="0"/>
            <a:ext cx="9829800" cy="7620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9396" name="Picture 4" descr="C:\research\talks\CHI2010-EcoFeedback\Light switch.JPG"/>
          <p:cNvPicPr>
            <a:picLocks noChangeAspect="1" noChangeArrowheads="1"/>
          </p:cNvPicPr>
          <p:nvPr/>
        </p:nvPicPr>
        <p:blipFill>
          <a:blip r:embed="rId4" cstate="print"/>
          <a:srcRect l="21355" r="27083" b="10417"/>
          <a:stretch>
            <a:fillRect/>
          </a:stretch>
        </p:blipFill>
        <p:spPr bwMode="auto">
          <a:xfrm>
            <a:off x="5486400" y="457200"/>
            <a:ext cx="25146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ight Arrow 11"/>
          <p:cNvSpPr/>
          <p:nvPr/>
        </p:nvSpPr>
        <p:spPr>
          <a:xfrm>
            <a:off x="0" y="2395868"/>
            <a:ext cx="2057400" cy="6858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Box 12"/>
          <p:cNvSpPr txBox="1"/>
          <p:nvPr/>
        </p:nvSpPr>
        <p:spPr>
          <a:xfrm>
            <a:off x="533400" y="2467233"/>
            <a:ext cx="1249060" cy="523220"/>
          </a:xfrm>
          <a:prstGeom prst="rect">
            <a:avLst/>
          </a:prstGeom>
          <a:noFill/>
        </p:spPr>
        <p:txBody>
          <a:bodyPr wrap="none" rtlCol="0">
            <a:spAutoFit/>
          </a:bodyPr>
          <a:lstStyle/>
          <a:p>
            <a:r>
              <a:rPr lang="en-US" sz="2800" dirty="0" smtClean="0">
                <a:solidFill>
                  <a:prstClr val="white">
                    <a:lumMod val="85000"/>
                  </a:prstClr>
                </a:solidFill>
                <a:latin typeface="Segoe Condensed" pitchFamily="34" charset="0"/>
                <a:ea typeface="Segoe UI" pitchFamily="34" charset="0"/>
                <a:cs typeface="Segoe UI" pitchFamily="34" charset="0"/>
              </a:rPr>
              <a:t>prompts</a:t>
            </a:r>
          </a:p>
        </p:txBody>
      </p:sp>
      <p:cxnSp>
        <p:nvCxnSpPr>
          <p:cNvPr id="15" name="Straight Arrow Connector 14"/>
          <p:cNvCxnSpPr/>
          <p:nvPr/>
        </p:nvCxnSpPr>
        <p:spPr>
          <a:xfrm flipV="1">
            <a:off x="4475748" y="3124200"/>
            <a:ext cx="914400" cy="83820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28600" y="4038600"/>
            <a:ext cx="7239000" cy="1295400"/>
          </a:xfrm>
          <a:prstGeom prst="roundRect">
            <a:avLst/>
          </a:prstGeom>
          <a:solidFill>
            <a:srgbClr val="000000">
              <a:alpha val="85098"/>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457200" y="4038600"/>
            <a:ext cx="6705600" cy="1492716"/>
          </a:xfrm>
          <a:prstGeom prst="rect">
            <a:avLst/>
          </a:prstGeom>
          <a:noFill/>
        </p:spPr>
        <p:txBody>
          <a:bodyPr wrap="square" rtlCol="0">
            <a:spAutoFit/>
          </a:bodyPr>
          <a:lstStyle/>
          <a:p>
            <a:r>
              <a:rPr lang="en-US" sz="2800" dirty="0" smtClean="0">
                <a:solidFill>
                  <a:prstClr val="white">
                    <a:lumMod val="85000"/>
                  </a:prstClr>
                </a:solidFill>
                <a:latin typeface="Segoe UI" pitchFamily="34" charset="0"/>
                <a:ea typeface="Segoe UI" pitchFamily="34" charset="0"/>
                <a:cs typeface="Segoe UI" pitchFamily="34" charset="0"/>
              </a:rPr>
              <a:t>much more effective!</a:t>
            </a:r>
          </a:p>
          <a:p>
            <a:endParaRPr lang="en-US" sz="1100" dirty="0" smtClean="0">
              <a:solidFill>
                <a:prstClr val="white">
                  <a:lumMod val="85000"/>
                </a:prstClr>
              </a:solidFill>
              <a:latin typeface="Segoe UI" pitchFamily="34" charset="0"/>
              <a:ea typeface="Segoe UI" pitchFamily="34" charset="0"/>
              <a:cs typeface="Segoe UI" pitchFamily="34" charset="0"/>
            </a:endParaRPr>
          </a:p>
          <a:p>
            <a:pPr algn="r"/>
            <a:r>
              <a:rPr lang="en-US" sz="2400" dirty="0" err="1" smtClean="0">
                <a:solidFill>
                  <a:prstClr val="white">
                    <a:lumMod val="95000"/>
                  </a:prstClr>
                </a:solidFill>
                <a:latin typeface="Segoe Condensed" pitchFamily="34" charset="0"/>
                <a:cs typeface="Arial" pitchFamily="34" charset="0"/>
              </a:rPr>
              <a:t>Winett</a:t>
            </a:r>
            <a:r>
              <a:rPr lang="en-US" sz="2400" dirty="0" smtClean="0">
                <a:solidFill>
                  <a:prstClr val="white">
                    <a:lumMod val="95000"/>
                  </a:prstClr>
                </a:solidFill>
                <a:latin typeface="Segoe Condensed" pitchFamily="34" charset="0"/>
                <a:cs typeface="Arial" pitchFamily="34" charset="0"/>
              </a:rPr>
              <a:t> et al.,</a:t>
            </a:r>
            <a:r>
              <a:rPr lang="en-US" sz="2400" i="1" dirty="0" smtClean="0">
                <a:solidFill>
                  <a:prstClr val="white">
                    <a:lumMod val="95000"/>
                  </a:prstClr>
                </a:solidFill>
                <a:latin typeface="Segoe Condensed" pitchFamily="34" charset="0"/>
                <a:cs typeface="Arial" pitchFamily="34" charset="0"/>
              </a:rPr>
              <a:t> Journal of Applied Psychology, 1978</a:t>
            </a:r>
          </a:p>
          <a:p>
            <a:endParaRPr lang="en-US" sz="2800" dirty="0" smtClean="0">
              <a:solidFill>
                <a:prstClr val="white">
                  <a:lumMod val="85000"/>
                </a:prstClr>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939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research\talks\CHI2010-EcoFeedback\325484178_f4374d00fd_o.jpg"/>
          <p:cNvPicPr>
            <a:picLocks noChangeAspect="1" noChangeArrowheads="1"/>
          </p:cNvPicPr>
          <p:nvPr/>
        </p:nvPicPr>
        <p:blipFill>
          <a:blip r:embed="rId3" cstate="print"/>
          <a:srcRect/>
          <a:stretch>
            <a:fillRect/>
          </a:stretch>
        </p:blipFill>
        <p:spPr bwMode="auto">
          <a:xfrm>
            <a:off x="-364862" y="266700"/>
            <a:ext cx="9508862" cy="6324600"/>
          </a:xfrm>
          <a:prstGeom prst="rect">
            <a:avLst/>
          </a:prstGeom>
          <a:noFill/>
        </p:spPr>
      </p:pic>
      <p:sp>
        <p:nvSpPr>
          <p:cNvPr id="5" name="Right Arrow 4"/>
          <p:cNvSpPr/>
          <p:nvPr/>
        </p:nvSpPr>
        <p:spPr>
          <a:xfrm>
            <a:off x="0" y="425450"/>
            <a:ext cx="5715000" cy="9144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66700" y="393700"/>
            <a:ext cx="8610600" cy="868362"/>
          </a:xfrm>
        </p:spPr>
        <p:txBody>
          <a:bodyPr/>
          <a:lstStyle/>
          <a:p>
            <a:r>
              <a:rPr lang="en-US" dirty="0" smtClean="0"/>
              <a:t>comparison</a:t>
            </a:r>
            <a:endParaRPr lang="en-US" dirty="0"/>
          </a:p>
        </p:txBody>
      </p:sp>
    </p:spTree>
    <p:extLst>
      <p:ext uri="{BB962C8B-B14F-4D97-AF65-F5344CB8AC3E}">
        <p14:creationId xmlns:p14="http://schemas.microsoft.com/office/powerpoint/2010/main" val="28854717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research\talks\CHI2010-EcoFeedback\Measure_Wall02-2010.jpg"/>
          <p:cNvPicPr>
            <a:picLocks noChangeAspect="1" noChangeArrowheads="1"/>
          </p:cNvPicPr>
          <p:nvPr/>
        </p:nvPicPr>
        <p:blipFill>
          <a:blip r:embed="rId3" cstate="print"/>
          <a:srcRect b="39895"/>
          <a:stretch>
            <a:fillRect/>
          </a:stretch>
        </p:blipFill>
        <p:spPr bwMode="auto">
          <a:xfrm>
            <a:off x="0" y="0"/>
            <a:ext cx="9188254" cy="8305800"/>
          </a:xfrm>
          <a:prstGeom prst="rect">
            <a:avLst/>
          </a:prstGeom>
          <a:noFill/>
        </p:spPr>
      </p:pic>
      <p:sp>
        <p:nvSpPr>
          <p:cNvPr id="8" name="Right Arrow 7"/>
          <p:cNvSpPr/>
          <p:nvPr/>
        </p:nvSpPr>
        <p:spPr>
          <a:xfrm>
            <a:off x="0" y="4451350"/>
            <a:ext cx="7467600" cy="9144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266700" y="4419600"/>
            <a:ext cx="8610600" cy="868362"/>
          </a:xfrm>
        </p:spPr>
        <p:txBody>
          <a:bodyPr/>
          <a:lstStyle/>
          <a:p>
            <a:r>
              <a:rPr lang="en-US" dirty="0" smtClean="0"/>
              <a:t>self comparison</a:t>
            </a:r>
            <a:endParaRPr lang="en-US" dirty="0"/>
          </a:p>
        </p:txBody>
      </p:sp>
    </p:spTree>
    <p:extLst>
      <p:ext uri="{BB962C8B-B14F-4D97-AF65-F5344CB8AC3E}">
        <p14:creationId xmlns:p14="http://schemas.microsoft.com/office/powerpoint/2010/main" val="41292445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8610600" cy="868362"/>
          </a:xfrm>
        </p:spPr>
        <p:txBody>
          <a:bodyPr/>
          <a:lstStyle/>
          <a:p>
            <a:r>
              <a:rPr lang="en-US" dirty="0" smtClean="0"/>
              <a:t>comparison</a:t>
            </a:r>
            <a:endParaRPr lang="en-US" dirty="0"/>
          </a:p>
        </p:txBody>
      </p:sp>
      <p:pic>
        <p:nvPicPr>
          <p:cNvPr id="55298" name="Picture 2" descr="C:\research\talks\CHI2010-EcoFeedback\2786101689_e5659cbbdc_o.jpg"/>
          <p:cNvPicPr>
            <a:picLocks noChangeAspect="1" noChangeArrowheads="1"/>
          </p:cNvPicPr>
          <p:nvPr/>
        </p:nvPicPr>
        <p:blipFill>
          <a:blip r:embed="rId3" cstate="print"/>
          <a:srcRect b="16353"/>
          <a:stretch>
            <a:fillRect/>
          </a:stretch>
        </p:blipFill>
        <p:spPr bwMode="auto">
          <a:xfrm>
            <a:off x="1" y="-1"/>
            <a:ext cx="9143999" cy="8077201"/>
          </a:xfrm>
          <a:prstGeom prst="rect">
            <a:avLst/>
          </a:prstGeom>
          <a:noFill/>
        </p:spPr>
      </p:pic>
      <p:sp>
        <p:nvSpPr>
          <p:cNvPr id="7" name="TextBox 6"/>
          <p:cNvSpPr txBox="1"/>
          <p:nvPr/>
        </p:nvSpPr>
        <p:spPr>
          <a:xfrm>
            <a:off x="5029200" y="-1754326"/>
            <a:ext cx="5791200" cy="1754326"/>
          </a:xfrm>
          <a:prstGeom prst="rect">
            <a:avLst/>
          </a:prstGeom>
          <a:solidFill>
            <a:schemeClr val="tx1"/>
          </a:solidFill>
        </p:spPr>
        <p:txBody>
          <a:bodyPr wrap="square" rtlCol="0">
            <a:spAutoFit/>
          </a:bodyPr>
          <a:lstStyle/>
          <a:p>
            <a:r>
              <a:rPr lang="en-US" dirty="0" smtClean="0"/>
              <a:t>JOIN YOUR FELLOW GUESTS IN HELPING TO SAVE THE ENVIRONMENT. Almost 75% of guests who are asked to participate in our new resource savings program do help by using their towels more than once. You can join your fellow guests in this program to help save the environment by reusing your towels during your stay.</a:t>
            </a:r>
            <a:endParaRPr lang="en-US" dirty="0"/>
          </a:p>
        </p:txBody>
      </p:sp>
    </p:spTree>
    <p:extLst>
      <p:ext uri="{BB962C8B-B14F-4D97-AF65-F5344CB8AC3E}">
        <p14:creationId xmlns:p14="http://schemas.microsoft.com/office/powerpoint/2010/main" val="7435520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research\talks\AnnaKarlinGuestLecture2010-MirrorsTellYouOneThing\DSC0099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8610600" cy="868362"/>
          </a:xfrm>
        </p:spPr>
        <p:txBody>
          <a:bodyPr/>
          <a:lstStyle/>
          <a:p>
            <a:r>
              <a:rPr lang="en-US" dirty="0" smtClean="0"/>
              <a:t>comparison</a:t>
            </a:r>
            <a:endParaRPr lang="en-US" dirty="0"/>
          </a:p>
        </p:txBody>
      </p:sp>
      <p:pic>
        <p:nvPicPr>
          <p:cNvPr id="55298" name="Picture 2" descr="C:\research\talks\CHI2010-EcoFeedback\2786101689_e5659cbbdc_o.jpg"/>
          <p:cNvPicPr>
            <a:picLocks noChangeAspect="1" noChangeArrowheads="1"/>
          </p:cNvPicPr>
          <p:nvPr/>
        </p:nvPicPr>
        <p:blipFill>
          <a:blip r:embed="rId3" cstate="print"/>
          <a:srcRect b="16353"/>
          <a:stretch>
            <a:fillRect/>
          </a:stretch>
        </p:blipFill>
        <p:spPr bwMode="auto">
          <a:xfrm>
            <a:off x="1" y="-1"/>
            <a:ext cx="9143999" cy="8077201"/>
          </a:xfrm>
          <a:prstGeom prst="rect">
            <a:avLst/>
          </a:prstGeom>
          <a:noFill/>
        </p:spPr>
      </p:pic>
      <p:sp>
        <p:nvSpPr>
          <p:cNvPr id="7" name="TextBox 6"/>
          <p:cNvSpPr txBox="1"/>
          <p:nvPr/>
        </p:nvSpPr>
        <p:spPr>
          <a:xfrm>
            <a:off x="5029200" y="-1754326"/>
            <a:ext cx="5791200" cy="1754326"/>
          </a:xfrm>
          <a:prstGeom prst="rect">
            <a:avLst/>
          </a:prstGeom>
          <a:solidFill>
            <a:schemeClr val="tx1"/>
          </a:solidFill>
        </p:spPr>
        <p:txBody>
          <a:bodyPr wrap="square" rtlCol="0">
            <a:spAutoFit/>
          </a:bodyPr>
          <a:lstStyle/>
          <a:p>
            <a:r>
              <a:rPr lang="en-US" dirty="0" smtClean="0"/>
              <a:t>JOIN YOUR FELLOW GUESTS IN HELPING TO SAVE THE ENVIRONMENT. Almost 75% of guests who are asked to participate in our new resource savings program do help by using their towels more than once. You can join your fellow guests in this program to help save the environment by reusing your towels during your stay.</a:t>
            </a:r>
            <a:endParaRPr lang="en-US" dirty="0"/>
          </a:p>
        </p:txBody>
      </p:sp>
      <p:sp>
        <p:nvSpPr>
          <p:cNvPr id="8" name="Rectangle 7"/>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299" name="Picture 3" descr="C:\research\talks\CHI2010-EcoFeedback\hotel_sign.png"/>
          <p:cNvPicPr>
            <a:picLocks noChangeAspect="1" noChangeArrowheads="1"/>
          </p:cNvPicPr>
          <p:nvPr/>
        </p:nvPicPr>
        <p:blipFill>
          <a:blip r:embed="rId4" cstate="print"/>
          <a:srcRect t="42308"/>
          <a:stretch>
            <a:fillRect/>
          </a:stretch>
        </p:blipFill>
        <p:spPr bwMode="auto">
          <a:xfrm>
            <a:off x="381000" y="609600"/>
            <a:ext cx="4466967" cy="3801673"/>
          </a:xfrm>
          <a:prstGeom prst="rect">
            <a:avLst/>
          </a:prstGeom>
          <a:noFill/>
        </p:spPr>
      </p:pic>
      <p:pic>
        <p:nvPicPr>
          <p:cNvPr id="56322" name="Picture 2" descr="C:\research\talks\CHI2010-EcoFeedback\reuse_towels_cropped_new_msg2.png"/>
          <p:cNvPicPr>
            <a:picLocks noChangeAspect="1" noChangeArrowheads="1"/>
          </p:cNvPicPr>
          <p:nvPr/>
        </p:nvPicPr>
        <p:blipFill>
          <a:blip r:embed="rId5" cstate="print"/>
          <a:srcRect t="42496"/>
          <a:stretch>
            <a:fillRect/>
          </a:stretch>
        </p:blipFill>
        <p:spPr bwMode="auto">
          <a:xfrm>
            <a:off x="4325112" y="610611"/>
            <a:ext cx="4818888" cy="3961389"/>
          </a:xfrm>
          <a:prstGeom prst="rect">
            <a:avLst/>
          </a:prstGeom>
          <a:noFill/>
        </p:spPr>
      </p:pic>
      <p:sp>
        <p:nvSpPr>
          <p:cNvPr id="11" name="TextBox 10"/>
          <p:cNvSpPr txBox="1"/>
          <p:nvPr/>
        </p:nvSpPr>
        <p:spPr>
          <a:xfrm>
            <a:off x="304800" y="4572000"/>
            <a:ext cx="4953000" cy="523220"/>
          </a:xfrm>
          <a:prstGeom prst="rect">
            <a:avLst/>
          </a:prstGeom>
          <a:noFill/>
        </p:spPr>
        <p:txBody>
          <a:bodyPr wrap="square" rtlCol="0">
            <a:spAutoFit/>
          </a:bodyPr>
          <a:lstStyle/>
          <a:p>
            <a:pPr algn="ctr"/>
            <a:r>
              <a:rPr lang="en-US" sz="2800" dirty="0" smtClean="0">
                <a:solidFill>
                  <a:schemeClr val="bg1">
                    <a:lumMod val="85000"/>
                  </a:schemeClr>
                </a:solidFill>
                <a:latin typeface="Segoe Condensed" pitchFamily="34" charset="0"/>
              </a:rPr>
              <a:t>standard environmental message</a:t>
            </a:r>
            <a:endParaRPr lang="en-US" sz="2800" dirty="0">
              <a:solidFill>
                <a:schemeClr val="bg1">
                  <a:lumMod val="85000"/>
                </a:schemeClr>
              </a:solidFill>
              <a:latin typeface="Segoe Condensed" pitchFamily="34" charset="0"/>
            </a:endParaRPr>
          </a:p>
        </p:txBody>
      </p:sp>
      <p:sp>
        <p:nvSpPr>
          <p:cNvPr id="12" name="TextBox 11"/>
          <p:cNvSpPr txBox="1"/>
          <p:nvPr/>
        </p:nvSpPr>
        <p:spPr>
          <a:xfrm>
            <a:off x="914400" y="4876800"/>
            <a:ext cx="3581400" cy="1323439"/>
          </a:xfrm>
          <a:prstGeom prst="rect">
            <a:avLst/>
          </a:prstGeom>
          <a:noFill/>
        </p:spPr>
        <p:txBody>
          <a:bodyPr wrap="square" rtlCol="0">
            <a:spAutoFit/>
          </a:bodyPr>
          <a:lstStyle/>
          <a:p>
            <a:pPr algn="ctr"/>
            <a:r>
              <a:rPr lang="en-US" sz="8000" b="1" dirty="0" smtClean="0">
                <a:solidFill>
                  <a:schemeClr val="bg1">
                    <a:lumMod val="85000"/>
                  </a:schemeClr>
                </a:solidFill>
                <a:latin typeface="Segoe Condensed" pitchFamily="34" charset="0"/>
              </a:rPr>
              <a:t>35.1%</a:t>
            </a:r>
            <a:endParaRPr lang="en-US" sz="8000" b="1" dirty="0">
              <a:solidFill>
                <a:schemeClr val="bg1">
                  <a:lumMod val="85000"/>
                </a:schemeClr>
              </a:solidFill>
              <a:latin typeface="Segoe Condensed" pitchFamily="34" charset="0"/>
            </a:endParaRPr>
          </a:p>
        </p:txBody>
      </p:sp>
      <p:sp>
        <p:nvSpPr>
          <p:cNvPr id="13" name="TextBox 12"/>
          <p:cNvSpPr txBox="1"/>
          <p:nvPr/>
        </p:nvSpPr>
        <p:spPr>
          <a:xfrm>
            <a:off x="4343400" y="4572000"/>
            <a:ext cx="4953000" cy="523220"/>
          </a:xfrm>
          <a:prstGeom prst="rect">
            <a:avLst/>
          </a:prstGeom>
          <a:noFill/>
        </p:spPr>
        <p:txBody>
          <a:bodyPr wrap="square" rtlCol="0">
            <a:spAutoFit/>
          </a:bodyPr>
          <a:lstStyle/>
          <a:p>
            <a:pPr algn="ctr"/>
            <a:r>
              <a:rPr lang="en-US" sz="2800" dirty="0" smtClean="0">
                <a:solidFill>
                  <a:schemeClr val="bg1">
                    <a:lumMod val="85000"/>
                  </a:schemeClr>
                </a:solidFill>
                <a:latin typeface="Segoe Condensed" pitchFamily="34" charset="0"/>
              </a:rPr>
              <a:t>descriptive norm message</a:t>
            </a:r>
            <a:endParaRPr lang="en-US" sz="2800" dirty="0">
              <a:solidFill>
                <a:schemeClr val="bg1">
                  <a:lumMod val="85000"/>
                </a:schemeClr>
              </a:solidFill>
              <a:latin typeface="Segoe Condensed" pitchFamily="34" charset="0"/>
            </a:endParaRPr>
          </a:p>
        </p:txBody>
      </p:sp>
      <p:sp>
        <p:nvSpPr>
          <p:cNvPr id="14" name="TextBox 13"/>
          <p:cNvSpPr txBox="1"/>
          <p:nvPr/>
        </p:nvSpPr>
        <p:spPr>
          <a:xfrm>
            <a:off x="5105400" y="4876800"/>
            <a:ext cx="3581400" cy="1323439"/>
          </a:xfrm>
          <a:prstGeom prst="rect">
            <a:avLst/>
          </a:prstGeom>
          <a:noFill/>
        </p:spPr>
        <p:txBody>
          <a:bodyPr wrap="square" rtlCol="0">
            <a:spAutoFit/>
          </a:bodyPr>
          <a:lstStyle/>
          <a:p>
            <a:pPr algn="ctr"/>
            <a:r>
              <a:rPr lang="en-US" sz="8000" b="1" dirty="0" smtClean="0">
                <a:solidFill>
                  <a:schemeClr val="bg1">
                    <a:lumMod val="85000"/>
                  </a:schemeClr>
                </a:solidFill>
                <a:latin typeface="Segoe Condensed" pitchFamily="34" charset="0"/>
              </a:rPr>
              <a:t>44.1%</a:t>
            </a:r>
            <a:endParaRPr lang="en-US" sz="8000" b="1" dirty="0">
              <a:solidFill>
                <a:schemeClr val="bg1">
                  <a:lumMod val="85000"/>
                </a:schemeClr>
              </a:solidFill>
              <a:latin typeface="Segoe Condensed" pitchFamily="34" charset="0"/>
            </a:endParaRPr>
          </a:p>
        </p:txBody>
      </p:sp>
    </p:spTree>
    <p:extLst>
      <p:ext uri="{BB962C8B-B14F-4D97-AF65-F5344CB8AC3E}">
        <p14:creationId xmlns:p14="http://schemas.microsoft.com/office/powerpoint/2010/main" val="38072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3" name="Picture 3" descr="C:\research\talks\MobileHealth2010-PassiveFeedback\crossroads.jpg"/>
          <p:cNvPicPr>
            <a:picLocks noChangeAspect="1" noChangeArrowheads="1"/>
          </p:cNvPicPr>
          <p:nvPr/>
        </p:nvPicPr>
        <p:blipFill>
          <a:blip r:embed="rId2" cstate="print"/>
          <a:srcRect/>
          <a:stretch>
            <a:fillRect/>
          </a:stretch>
        </p:blipFill>
        <p:spPr bwMode="auto">
          <a:xfrm>
            <a:off x="-1" y="0"/>
            <a:ext cx="10448219" cy="7086600"/>
          </a:xfrm>
          <a:prstGeom prst="rect">
            <a:avLst/>
          </a:prstGeom>
          <a:noFill/>
        </p:spPr>
      </p:pic>
      <p:sp>
        <p:nvSpPr>
          <p:cNvPr id="9" name="Freeform 8"/>
          <p:cNvSpPr/>
          <p:nvPr/>
        </p:nvSpPr>
        <p:spPr>
          <a:xfrm>
            <a:off x="3200400" y="4038600"/>
            <a:ext cx="3560379" cy="2819400"/>
          </a:xfrm>
          <a:custGeom>
            <a:avLst/>
            <a:gdLst>
              <a:gd name="connsiteX0" fmla="*/ 3279228 w 5186855"/>
              <a:gd name="connsiteY0" fmla="*/ 3090041 h 3105807"/>
              <a:gd name="connsiteX1" fmla="*/ 2380593 w 5186855"/>
              <a:gd name="connsiteY1" fmla="*/ 1213945 h 3105807"/>
              <a:gd name="connsiteX2" fmla="*/ 1008993 w 5186855"/>
              <a:gd name="connsiteY2" fmla="*/ 898635 h 3105807"/>
              <a:gd name="connsiteX3" fmla="*/ 1008993 w 5186855"/>
              <a:gd name="connsiteY3" fmla="*/ 1545021 h 3105807"/>
              <a:gd name="connsiteX4" fmla="*/ 0 w 5186855"/>
              <a:gd name="connsiteY4" fmla="*/ 914400 h 3105807"/>
              <a:gd name="connsiteX5" fmla="*/ 1008993 w 5186855"/>
              <a:gd name="connsiteY5" fmla="*/ 0 h 3105807"/>
              <a:gd name="connsiteX6" fmla="*/ 1040524 w 5186855"/>
              <a:gd name="connsiteY6" fmla="*/ 583324 h 3105807"/>
              <a:gd name="connsiteX7" fmla="*/ 2585545 w 5186855"/>
              <a:gd name="connsiteY7" fmla="*/ 740979 h 3105807"/>
              <a:gd name="connsiteX8" fmla="*/ 5186855 w 5186855"/>
              <a:gd name="connsiteY8" fmla="*/ 3105807 h 3105807"/>
              <a:gd name="connsiteX9" fmla="*/ 3358055 w 5186855"/>
              <a:gd name="connsiteY9" fmla="*/ 3058510 h 3105807"/>
              <a:gd name="connsiteX0" fmla="*/ 3279228 w 5186855"/>
              <a:gd name="connsiteY0" fmla="*/ 3090041 h 3105807"/>
              <a:gd name="connsiteX1" fmla="*/ 2380593 w 5186855"/>
              <a:gd name="connsiteY1" fmla="*/ 1213945 h 3105807"/>
              <a:gd name="connsiteX2" fmla="*/ 1563244 w 5186855"/>
              <a:gd name="connsiteY2" fmla="*/ 896007 h 3105807"/>
              <a:gd name="connsiteX3" fmla="*/ 1008993 w 5186855"/>
              <a:gd name="connsiteY3" fmla="*/ 1545021 h 3105807"/>
              <a:gd name="connsiteX4" fmla="*/ 0 w 5186855"/>
              <a:gd name="connsiteY4" fmla="*/ 914400 h 3105807"/>
              <a:gd name="connsiteX5" fmla="*/ 1008993 w 5186855"/>
              <a:gd name="connsiteY5" fmla="*/ 0 h 3105807"/>
              <a:gd name="connsiteX6" fmla="*/ 1040524 w 5186855"/>
              <a:gd name="connsiteY6" fmla="*/ 583324 h 3105807"/>
              <a:gd name="connsiteX7" fmla="*/ 2585545 w 5186855"/>
              <a:gd name="connsiteY7" fmla="*/ 740979 h 3105807"/>
              <a:gd name="connsiteX8" fmla="*/ 5186855 w 5186855"/>
              <a:gd name="connsiteY8" fmla="*/ 3105807 h 3105807"/>
              <a:gd name="connsiteX9" fmla="*/ 3358055 w 5186855"/>
              <a:gd name="connsiteY9" fmla="*/ 3058510 h 3105807"/>
              <a:gd name="connsiteX0" fmla="*/ 3279228 w 5186855"/>
              <a:gd name="connsiteY0" fmla="*/ 3090041 h 3105807"/>
              <a:gd name="connsiteX1" fmla="*/ 2380593 w 5186855"/>
              <a:gd name="connsiteY1" fmla="*/ 1213945 h 3105807"/>
              <a:gd name="connsiteX2" fmla="*/ 1563244 w 5186855"/>
              <a:gd name="connsiteY2" fmla="*/ 896007 h 3105807"/>
              <a:gd name="connsiteX3" fmla="*/ 1008993 w 5186855"/>
              <a:gd name="connsiteY3" fmla="*/ 1545021 h 3105807"/>
              <a:gd name="connsiteX4" fmla="*/ 0 w 5186855"/>
              <a:gd name="connsiteY4" fmla="*/ 914400 h 3105807"/>
              <a:gd name="connsiteX5" fmla="*/ 1008993 w 5186855"/>
              <a:gd name="connsiteY5" fmla="*/ 0 h 3105807"/>
              <a:gd name="connsiteX6" fmla="*/ 1563244 w 5186855"/>
              <a:gd name="connsiteY6" fmla="*/ 591207 h 3105807"/>
              <a:gd name="connsiteX7" fmla="*/ 2585545 w 5186855"/>
              <a:gd name="connsiteY7" fmla="*/ 740979 h 3105807"/>
              <a:gd name="connsiteX8" fmla="*/ 5186855 w 5186855"/>
              <a:gd name="connsiteY8" fmla="*/ 3105807 h 3105807"/>
              <a:gd name="connsiteX9" fmla="*/ 3358055 w 5186855"/>
              <a:gd name="connsiteY9" fmla="*/ 3058510 h 3105807"/>
              <a:gd name="connsiteX0" fmla="*/ 2844994 w 4752621"/>
              <a:gd name="connsiteY0" fmla="*/ 3090041 h 3105807"/>
              <a:gd name="connsiteX1" fmla="*/ 1946359 w 4752621"/>
              <a:gd name="connsiteY1" fmla="*/ 1213945 h 3105807"/>
              <a:gd name="connsiteX2" fmla="*/ 1129010 w 4752621"/>
              <a:gd name="connsiteY2" fmla="*/ 896007 h 3105807"/>
              <a:gd name="connsiteX3" fmla="*/ 574759 w 4752621"/>
              <a:gd name="connsiteY3" fmla="*/ 1545021 h 3105807"/>
              <a:gd name="connsiteX4" fmla="*/ 0 w 4752621"/>
              <a:gd name="connsiteY4" fmla="*/ 819807 h 3105807"/>
              <a:gd name="connsiteX5" fmla="*/ 574759 w 4752621"/>
              <a:gd name="connsiteY5" fmla="*/ 0 h 3105807"/>
              <a:gd name="connsiteX6" fmla="*/ 1129010 w 4752621"/>
              <a:gd name="connsiteY6" fmla="*/ 591207 h 3105807"/>
              <a:gd name="connsiteX7" fmla="*/ 2151311 w 4752621"/>
              <a:gd name="connsiteY7" fmla="*/ 740979 h 3105807"/>
              <a:gd name="connsiteX8" fmla="*/ 4752621 w 4752621"/>
              <a:gd name="connsiteY8" fmla="*/ 3105807 h 3105807"/>
              <a:gd name="connsiteX9" fmla="*/ 2923821 w 4752621"/>
              <a:gd name="connsiteY9" fmla="*/ 3058510 h 3105807"/>
              <a:gd name="connsiteX0" fmla="*/ 2844994 w 4752621"/>
              <a:gd name="connsiteY0" fmla="*/ 3090041 h 3105807"/>
              <a:gd name="connsiteX1" fmla="*/ 1946359 w 4752621"/>
              <a:gd name="connsiteY1" fmla="*/ 1213945 h 3105807"/>
              <a:gd name="connsiteX2" fmla="*/ 1129010 w 4752621"/>
              <a:gd name="connsiteY2" fmla="*/ 896007 h 3105807"/>
              <a:gd name="connsiteX3" fmla="*/ 1215857 w 4752621"/>
              <a:gd name="connsiteY3" fmla="*/ 1429407 h 3105807"/>
              <a:gd name="connsiteX4" fmla="*/ 0 w 4752621"/>
              <a:gd name="connsiteY4" fmla="*/ 819807 h 3105807"/>
              <a:gd name="connsiteX5" fmla="*/ 574759 w 4752621"/>
              <a:gd name="connsiteY5" fmla="*/ 0 h 3105807"/>
              <a:gd name="connsiteX6" fmla="*/ 1129010 w 4752621"/>
              <a:gd name="connsiteY6" fmla="*/ 591207 h 3105807"/>
              <a:gd name="connsiteX7" fmla="*/ 2151311 w 4752621"/>
              <a:gd name="connsiteY7" fmla="*/ 740979 h 3105807"/>
              <a:gd name="connsiteX8" fmla="*/ 4752621 w 4752621"/>
              <a:gd name="connsiteY8" fmla="*/ 3105807 h 3105807"/>
              <a:gd name="connsiteX9" fmla="*/ 2923821 w 4752621"/>
              <a:gd name="connsiteY9" fmla="*/ 3058510 h 3105807"/>
              <a:gd name="connsiteX0" fmla="*/ 2844994 w 4752621"/>
              <a:gd name="connsiteY0" fmla="*/ 3090041 h 3105807"/>
              <a:gd name="connsiteX1" fmla="*/ 1946359 w 4752621"/>
              <a:gd name="connsiteY1" fmla="*/ 1213945 h 3105807"/>
              <a:gd name="connsiteX2" fmla="*/ 1129010 w 4752621"/>
              <a:gd name="connsiteY2" fmla="*/ 896007 h 3105807"/>
              <a:gd name="connsiteX3" fmla="*/ 1215857 w 4752621"/>
              <a:gd name="connsiteY3" fmla="*/ 1429407 h 3105807"/>
              <a:gd name="connsiteX4" fmla="*/ 0 w 4752621"/>
              <a:gd name="connsiteY4" fmla="*/ 819807 h 3105807"/>
              <a:gd name="connsiteX5" fmla="*/ 574759 w 4752621"/>
              <a:gd name="connsiteY5" fmla="*/ 0 h 3105807"/>
              <a:gd name="connsiteX6" fmla="*/ 1042163 w 4752621"/>
              <a:gd name="connsiteY6" fmla="*/ 591207 h 3105807"/>
              <a:gd name="connsiteX7" fmla="*/ 2151311 w 4752621"/>
              <a:gd name="connsiteY7" fmla="*/ 740979 h 3105807"/>
              <a:gd name="connsiteX8" fmla="*/ 4752621 w 4752621"/>
              <a:gd name="connsiteY8" fmla="*/ 3105807 h 3105807"/>
              <a:gd name="connsiteX9" fmla="*/ 2923821 w 4752621"/>
              <a:gd name="connsiteY9" fmla="*/ 3058510 h 3105807"/>
              <a:gd name="connsiteX0" fmla="*/ 2844994 w 4752621"/>
              <a:gd name="connsiteY0" fmla="*/ 3090041 h 3105807"/>
              <a:gd name="connsiteX1" fmla="*/ 1823785 w 4752621"/>
              <a:gd name="connsiteY1" fmla="*/ 896007 h 3105807"/>
              <a:gd name="connsiteX2" fmla="*/ 1129010 w 4752621"/>
              <a:gd name="connsiteY2" fmla="*/ 896007 h 3105807"/>
              <a:gd name="connsiteX3" fmla="*/ 1215857 w 4752621"/>
              <a:gd name="connsiteY3" fmla="*/ 1429407 h 3105807"/>
              <a:gd name="connsiteX4" fmla="*/ 0 w 4752621"/>
              <a:gd name="connsiteY4" fmla="*/ 819807 h 3105807"/>
              <a:gd name="connsiteX5" fmla="*/ 574759 w 4752621"/>
              <a:gd name="connsiteY5" fmla="*/ 0 h 3105807"/>
              <a:gd name="connsiteX6" fmla="*/ 1042163 w 4752621"/>
              <a:gd name="connsiteY6" fmla="*/ 591207 h 3105807"/>
              <a:gd name="connsiteX7" fmla="*/ 2151311 w 4752621"/>
              <a:gd name="connsiteY7" fmla="*/ 740979 h 3105807"/>
              <a:gd name="connsiteX8" fmla="*/ 4752621 w 4752621"/>
              <a:gd name="connsiteY8" fmla="*/ 3105807 h 3105807"/>
              <a:gd name="connsiteX9" fmla="*/ 2923821 w 4752621"/>
              <a:gd name="connsiteY9" fmla="*/ 3058510 h 3105807"/>
              <a:gd name="connsiteX0" fmla="*/ 2844994 w 4752621"/>
              <a:gd name="connsiteY0" fmla="*/ 3090041 h 3105807"/>
              <a:gd name="connsiteX1" fmla="*/ 1823785 w 4752621"/>
              <a:gd name="connsiteY1" fmla="*/ 896007 h 3105807"/>
              <a:gd name="connsiteX2" fmla="*/ 1129010 w 4752621"/>
              <a:gd name="connsiteY2" fmla="*/ 896007 h 3105807"/>
              <a:gd name="connsiteX3" fmla="*/ 1215857 w 4752621"/>
              <a:gd name="connsiteY3" fmla="*/ 1429407 h 3105807"/>
              <a:gd name="connsiteX4" fmla="*/ 0 w 4752621"/>
              <a:gd name="connsiteY4" fmla="*/ 819807 h 3105807"/>
              <a:gd name="connsiteX5" fmla="*/ 574759 w 4752621"/>
              <a:gd name="connsiteY5" fmla="*/ 0 h 3105807"/>
              <a:gd name="connsiteX6" fmla="*/ 1042163 w 4752621"/>
              <a:gd name="connsiteY6" fmla="*/ 591207 h 3105807"/>
              <a:gd name="connsiteX7" fmla="*/ 2258019 w 4752621"/>
              <a:gd name="connsiteY7" fmla="*/ 515007 h 3105807"/>
              <a:gd name="connsiteX8" fmla="*/ 4752621 w 4752621"/>
              <a:gd name="connsiteY8" fmla="*/ 3105807 h 3105807"/>
              <a:gd name="connsiteX9" fmla="*/ 2923821 w 4752621"/>
              <a:gd name="connsiteY9" fmla="*/ 3058510 h 3105807"/>
              <a:gd name="connsiteX0" fmla="*/ 2844994 w 4752621"/>
              <a:gd name="connsiteY0" fmla="*/ 3184634 h 3200400"/>
              <a:gd name="connsiteX1" fmla="*/ 1823785 w 4752621"/>
              <a:gd name="connsiteY1" fmla="*/ 990600 h 3200400"/>
              <a:gd name="connsiteX2" fmla="*/ 1129010 w 4752621"/>
              <a:gd name="connsiteY2" fmla="*/ 990600 h 3200400"/>
              <a:gd name="connsiteX3" fmla="*/ 1215857 w 4752621"/>
              <a:gd name="connsiteY3" fmla="*/ 1524000 h 3200400"/>
              <a:gd name="connsiteX4" fmla="*/ 0 w 4752621"/>
              <a:gd name="connsiteY4" fmla="*/ 914400 h 3200400"/>
              <a:gd name="connsiteX5" fmla="*/ 868469 w 4752621"/>
              <a:gd name="connsiteY5" fmla="*/ 0 h 3200400"/>
              <a:gd name="connsiteX6" fmla="*/ 1042163 w 4752621"/>
              <a:gd name="connsiteY6" fmla="*/ 685800 h 3200400"/>
              <a:gd name="connsiteX7" fmla="*/ 2258019 w 4752621"/>
              <a:gd name="connsiteY7" fmla="*/ 609600 h 3200400"/>
              <a:gd name="connsiteX8" fmla="*/ 4752621 w 4752621"/>
              <a:gd name="connsiteY8" fmla="*/ 3200400 h 3200400"/>
              <a:gd name="connsiteX9" fmla="*/ 2923821 w 4752621"/>
              <a:gd name="connsiteY9" fmla="*/ 3153103 h 3200400"/>
              <a:gd name="connsiteX0" fmla="*/ 2844994 w 4752621"/>
              <a:gd name="connsiteY0" fmla="*/ 3184634 h 3200400"/>
              <a:gd name="connsiteX1" fmla="*/ 1823785 w 4752621"/>
              <a:gd name="connsiteY1" fmla="*/ 990600 h 3200400"/>
              <a:gd name="connsiteX2" fmla="*/ 1129010 w 4752621"/>
              <a:gd name="connsiteY2" fmla="*/ 990600 h 3200400"/>
              <a:gd name="connsiteX3" fmla="*/ 1215857 w 4752621"/>
              <a:gd name="connsiteY3" fmla="*/ 1524000 h 3200400"/>
              <a:gd name="connsiteX4" fmla="*/ 0 w 4752621"/>
              <a:gd name="connsiteY4" fmla="*/ 914400 h 3200400"/>
              <a:gd name="connsiteX5" fmla="*/ 868469 w 4752621"/>
              <a:gd name="connsiteY5" fmla="*/ 0 h 3200400"/>
              <a:gd name="connsiteX6" fmla="*/ 1389550 w 4752621"/>
              <a:gd name="connsiteY6" fmla="*/ 685800 h 3200400"/>
              <a:gd name="connsiteX7" fmla="*/ 2258019 w 4752621"/>
              <a:gd name="connsiteY7" fmla="*/ 609600 h 3200400"/>
              <a:gd name="connsiteX8" fmla="*/ 4752621 w 4752621"/>
              <a:gd name="connsiteY8" fmla="*/ 3200400 h 3200400"/>
              <a:gd name="connsiteX9" fmla="*/ 2923821 w 4752621"/>
              <a:gd name="connsiteY9" fmla="*/ 3153103 h 3200400"/>
              <a:gd name="connsiteX0" fmla="*/ 2844994 w 4752621"/>
              <a:gd name="connsiteY0" fmla="*/ 3184634 h 3200400"/>
              <a:gd name="connsiteX1" fmla="*/ 1823785 w 4752621"/>
              <a:gd name="connsiteY1" fmla="*/ 990600 h 3200400"/>
              <a:gd name="connsiteX2" fmla="*/ 1476397 w 4752621"/>
              <a:gd name="connsiteY2" fmla="*/ 990600 h 3200400"/>
              <a:gd name="connsiteX3" fmla="*/ 1215857 w 4752621"/>
              <a:gd name="connsiteY3" fmla="*/ 1524000 h 3200400"/>
              <a:gd name="connsiteX4" fmla="*/ 0 w 4752621"/>
              <a:gd name="connsiteY4" fmla="*/ 914400 h 3200400"/>
              <a:gd name="connsiteX5" fmla="*/ 868469 w 4752621"/>
              <a:gd name="connsiteY5" fmla="*/ 0 h 3200400"/>
              <a:gd name="connsiteX6" fmla="*/ 1389550 w 4752621"/>
              <a:gd name="connsiteY6" fmla="*/ 685800 h 3200400"/>
              <a:gd name="connsiteX7" fmla="*/ 2258019 w 4752621"/>
              <a:gd name="connsiteY7" fmla="*/ 609600 h 3200400"/>
              <a:gd name="connsiteX8" fmla="*/ 4752621 w 4752621"/>
              <a:gd name="connsiteY8" fmla="*/ 3200400 h 3200400"/>
              <a:gd name="connsiteX9" fmla="*/ 2923821 w 4752621"/>
              <a:gd name="connsiteY9" fmla="*/ 3153103 h 3200400"/>
              <a:gd name="connsiteX0" fmla="*/ 2844994 w 4752621"/>
              <a:gd name="connsiteY0" fmla="*/ 3184634 h 3200400"/>
              <a:gd name="connsiteX1" fmla="*/ 1823785 w 4752621"/>
              <a:gd name="connsiteY1" fmla="*/ 990600 h 3200400"/>
              <a:gd name="connsiteX2" fmla="*/ 1476397 w 4752621"/>
              <a:gd name="connsiteY2" fmla="*/ 990600 h 3200400"/>
              <a:gd name="connsiteX3" fmla="*/ 1476397 w 4752621"/>
              <a:gd name="connsiteY3" fmla="*/ 1295400 h 3200400"/>
              <a:gd name="connsiteX4" fmla="*/ 0 w 4752621"/>
              <a:gd name="connsiteY4" fmla="*/ 914400 h 3200400"/>
              <a:gd name="connsiteX5" fmla="*/ 868469 w 4752621"/>
              <a:gd name="connsiteY5" fmla="*/ 0 h 3200400"/>
              <a:gd name="connsiteX6" fmla="*/ 1389550 w 4752621"/>
              <a:gd name="connsiteY6" fmla="*/ 685800 h 3200400"/>
              <a:gd name="connsiteX7" fmla="*/ 2258019 w 4752621"/>
              <a:gd name="connsiteY7" fmla="*/ 609600 h 3200400"/>
              <a:gd name="connsiteX8" fmla="*/ 4752621 w 4752621"/>
              <a:gd name="connsiteY8" fmla="*/ 3200400 h 3200400"/>
              <a:gd name="connsiteX9" fmla="*/ 2923821 w 4752621"/>
              <a:gd name="connsiteY9" fmla="*/ 3153103 h 3200400"/>
              <a:gd name="connsiteX0" fmla="*/ 2150219 w 4057846"/>
              <a:gd name="connsiteY0" fmla="*/ 3184634 h 3200400"/>
              <a:gd name="connsiteX1" fmla="*/ 1129010 w 4057846"/>
              <a:gd name="connsiteY1" fmla="*/ 990600 h 3200400"/>
              <a:gd name="connsiteX2" fmla="*/ 781622 w 4057846"/>
              <a:gd name="connsiteY2" fmla="*/ 990600 h 3200400"/>
              <a:gd name="connsiteX3" fmla="*/ 781622 w 4057846"/>
              <a:gd name="connsiteY3" fmla="*/ 1295400 h 3200400"/>
              <a:gd name="connsiteX4" fmla="*/ 0 w 4057846"/>
              <a:gd name="connsiteY4" fmla="*/ 914400 h 3200400"/>
              <a:gd name="connsiteX5" fmla="*/ 173694 w 4057846"/>
              <a:gd name="connsiteY5" fmla="*/ 0 h 3200400"/>
              <a:gd name="connsiteX6" fmla="*/ 694775 w 4057846"/>
              <a:gd name="connsiteY6" fmla="*/ 685800 h 3200400"/>
              <a:gd name="connsiteX7" fmla="*/ 1563244 w 4057846"/>
              <a:gd name="connsiteY7" fmla="*/ 609600 h 3200400"/>
              <a:gd name="connsiteX8" fmla="*/ 4057846 w 4057846"/>
              <a:gd name="connsiteY8" fmla="*/ 3200400 h 3200400"/>
              <a:gd name="connsiteX9" fmla="*/ 2229046 w 4057846"/>
              <a:gd name="connsiteY9" fmla="*/ 3153103 h 3200400"/>
              <a:gd name="connsiteX0" fmla="*/ 2150219 w 4057846"/>
              <a:gd name="connsiteY0" fmla="*/ 2803634 h 2819400"/>
              <a:gd name="connsiteX1" fmla="*/ 1129010 w 4057846"/>
              <a:gd name="connsiteY1" fmla="*/ 609600 h 2819400"/>
              <a:gd name="connsiteX2" fmla="*/ 781622 w 4057846"/>
              <a:gd name="connsiteY2" fmla="*/ 609600 h 2819400"/>
              <a:gd name="connsiteX3" fmla="*/ 781622 w 4057846"/>
              <a:gd name="connsiteY3" fmla="*/ 9144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 name="connsiteX9" fmla="*/ 2229046 w 4057846"/>
              <a:gd name="connsiteY9" fmla="*/ 2772103 h 2819400"/>
              <a:gd name="connsiteX0" fmla="*/ 2150219 w 4057846"/>
              <a:gd name="connsiteY0" fmla="*/ 2803634 h 2819400"/>
              <a:gd name="connsiteX1" fmla="*/ 1129010 w 4057846"/>
              <a:gd name="connsiteY1" fmla="*/ 609600 h 2819400"/>
              <a:gd name="connsiteX2" fmla="*/ 781622 w 4057846"/>
              <a:gd name="connsiteY2" fmla="*/ 609600 h 2819400"/>
              <a:gd name="connsiteX3" fmla="*/ 868469 w 4057846"/>
              <a:gd name="connsiteY3" fmla="*/ 9144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 name="connsiteX9" fmla="*/ 2229046 w 4057846"/>
              <a:gd name="connsiteY9" fmla="*/ 2772103 h 2819400"/>
              <a:gd name="connsiteX0" fmla="*/ 2150219 w 4057846"/>
              <a:gd name="connsiteY0" fmla="*/ 2803634 h 2819400"/>
              <a:gd name="connsiteX1" fmla="*/ 1129010 w 4057846"/>
              <a:gd name="connsiteY1" fmla="*/ 609600 h 2819400"/>
              <a:gd name="connsiteX2" fmla="*/ 781622 w 4057846"/>
              <a:gd name="connsiteY2" fmla="*/ 609600 h 2819400"/>
              <a:gd name="connsiteX3" fmla="*/ 868469 w 4057846"/>
              <a:gd name="connsiteY3" fmla="*/ 8382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 name="connsiteX9" fmla="*/ 2229046 w 4057846"/>
              <a:gd name="connsiteY9" fmla="*/ 2772103 h 2819400"/>
              <a:gd name="connsiteX0" fmla="*/ 2150219 w 4057846"/>
              <a:gd name="connsiteY0" fmla="*/ 2803634 h 2819400"/>
              <a:gd name="connsiteX1" fmla="*/ 1129010 w 4057846"/>
              <a:gd name="connsiteY1" fmla="*/ 609600 h 2819400"/>
              <a:gd name="connsiteX2" fmla="*/ 781622 w 4057846"/>
              <a:gd name="connsiteY2" fmla="*/ 609600 h 2819400"/>
              <a:gd name="connsiteX3" fmla="*/ 868469 w 4057846"/>
              <a:gd name="connsiteY3" fmla="*/ 8382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 name="connsiteX0" fmla="*/ 1736938 w 4057846"/>
              <a:gd name="connsiteY0" fmla="*/ 2819400 h 2819400"/>
              <a:gd name="connsiteX1" fmla="*/ 1129010 w 4057846"/>
              <a:gd name="connsiteY1" fmla="*/ 609600 h 2819400"/>
              <a:gd name="connsiteX2" fmla="*/ 781622 w 4057846"/>
              <a:gd name="connsiteY2" fmla="*/ 609600 h 2819400"/>
              <a:gd name="connsiteX3" fmla="*/ 868469 w 4057846"/>
              <a:gd name="connsiteY3" fmla="*/ 8382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7846" h="2819400">
                <a:moveTo>
                  <a:pt x="1736938" y="2819400"/>
                </a:moveTo>
                <a:lnTo>
                  <a:pt x="1129010" y="609600"/>
                </a:lnTo>
                <a:lnTo>
                  <a:pt x="781622" y="609600"/>
                </a:lnTo>
                <a:lnTo>
                  <a:pt x="868469" y="838200"/>
                </a:lnTo>
                <a:lnTo>
                  <a:pt x="0" y="533400"/>
                </a:lnTo>
                <a:lnTo>
                  <a:pt x="521081" y="0"/>
                </a:lnTo>
                <a:lnTo>
                  <a:pt x="694775" y="304800"/>
                </a:lnTo>
                <a:lnTo>
                  <a:pt x="1563244" y="228600"/>
                </a:lnTo>
                <a:lnTo>
                  <a:pt x="4057846" y="2819400"/>
                </a:lnTo>
              </a:path>
            </a:pathLst>
          </a:custGeom>
          <a:solidFill>
            <a:schemeClr val="accent1">
              <a:alpha val="32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2050" name="Picture 2" descr="C:\research\talks\MobileHealth2010-PassiveFeedback\NexusOne_Transparent.png"/>
          <p:cNvPicPr>
            <a:picLocks noChangeAspect="1" noChangeArrowheads="1"/>
          </p:cNvPicPr>
          <p:nvPr/>
        </p:nvPicPr>
        <p:blipFill>
          <a:blip r:embed="rId3" cstate="print"/>
          <a:srcRect/>
          <a:stretch>
            <a:fillRect/>
          </a:stretch>
        </p:blipFill>
        <p:spPr bwMode="auto">
          <a:xfrm>
            <a:off x="2819400" y="2057400"/>
            <a:ext cx="4114800" cy="8264082"/>
          </a:xfrm>
          <a:prstGeom prst="rect">
            <a:avLst/>
          </a:prstGeom>
          <a:noFill/>
        </p:spPr>
      </p:pic>
      <p:pic>
        <p:nvPicPr>
          <p:cNvPr id="3074" name="Picture 2" descr="C:\research\talks\MobileHealth2010-PassiveFeedback\NexusOne.png"/>
          <p:cNvPicPr>
            <a:picLocks noChangeAspect="1" noChangeArrowheads="1"/>
          </p:cNvPicPr>
          <p:nvPr/>
        </p:nvPicPr>
        <p:blipFill>
          <a:blip r:embed="rId4" cstate="print"/>
          <a:srcRect/>
          <a:stretch>
            <a:fillRect/>
          </a:stretch>
        </p:blipFill>
        <p:spPr bwMode="auto">
          <a:xfrm>
            <a:off x="2819400" y="2057400"/>
            <a:ext cx="4114800" cy="8264082"/>
          </a:xfrm>
          <a:prstGeom prst="rect">
            <a:avLst/>
          </a:prstGeom>
          <a:noFill/>
        </p:spPr>
      </p:pic>
      <p:sp>
        <p:nvSpPr>
          <p:cNvPr id="11" name="Right Arrow 10"/>
          <p:cNvSpPr/>
          <p:nvPr/>
        </p:nvSpPr>
        <p:spPr>
          <a:xfrm>
            <a:off x="0" y="554421"/>
            <a:ext cx="7162800" cy="1213945"/>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8"/>
          <p:cNvSpPr txBox="1">
            <a:spLocks/>
          </p:cNvSpPr>
          <p:nvPr/>
        </p:nvSpPr>
        <p:spPr>
          <a:xfrm>
            <a:off x="76200" y="441434"/>
            <a:ext cx="7128638" cy="868362"/>
          </a:xfrm>
          <a:prstGeom prst="rect">
            <a:avLst/>
          </a:prstGeom>
        </p:spPr>
        <p:txBody>
          <a:bodyPr vert="horz" lIns="91440" tIns="45720" rIns="91440" bIns="45720" rtlCol="0" anchor="ctr">
            <a:noAutofit/>
          </a:bodyPr>
          <a:lstStyle/>
          <a:p>
            <a:pPr>
              <a:spcBef>
                <a:spcPct val="0"/>
              </a:spcBef>
              <a:defRPr/>
            </a:pPr>
            <a:r>
              <a:rPr lang="en-US" sz="4800" b="1" dirty="0" smtClean="0">
                <a:solidFill>
                  <a:prstClr val="white">
                    <a:lumMod val="75000"/>
                  </a:prstClr>
                </a:solidFill>
                <a:latin typeface="Segoe UI" pitchFamily="34" charset="0"/>
                <a:ea typeface="Segoe UI" pitchFamily="34" charset="0"/>
                <a:cs typeface="Segoe UI" pitchFamily="34" charset="0"/>
              </a:rPr>
              <a:t>sensing opportunities</a:t>
            </a:r>
            <a:endParaRPr lang="en-US" sz="6600" b="1" dirty="0">
              <a:solidFill>
                <a:prstClr val="white">
                  <a:lumMod val="75000"/>
                </a:prstClr>
              </a:solidFill>
              <a:latin typeface="Segoe UI" pitchFamily="34" charset="0"/>
              <a:ea typeface="Segoe UI" pitchFamily="34" charset="0"/>
              <a:cs typeface="Segoe UI" pitchFamily="34" charset="0"/>
            </a:endParaRPr>
          </a:p>
        </p:txBody>
      </p:sp>
      <p:sp>
        <p:nvSpPr>
          <p:cNvPr id="13" name="Rectangle 12"/>
          <p:cNvSpPr/>
          <p:nvPr/>
        </p:nvSpPr>
        <p:spPr>
          <a:xfrm>
            <a:off x="320566" y="1053664"/>
            <a:ext cx="6672339" cy="707886"/>
          </a:xfrm>
          <a:prstGeom prst="rect">
            <a:avLst/>
          </a:prstGeom>
        </p:spPr>
        <p:txBody>
          <a:bodyPr wrap="none">
            <a:spAutoFit/>
          </a:bodyPr>
          <a:lstStyle/>
          <a:p>
            <a:r>
              <a:rPr lang="en-US" sz="4000" dirty="0" smtClean="0">
                <a:solidFill>
                  <a:prstClr val="white">
                    <a:lumMod val="75000"/>
                  </a:prstClr>
                </a:solidFill>
                <a:latin typeface="Segoe UI" pitchFamily="34" charset="0"/>
                <a:ea typeface="Segoe UI" pitchFamily="34" charset="0"/>
                <a:cs typeface="Segoe UI" pitchFamily="34" charset="0"/>
              </a:rPr>
              <a:t>for mobile health persuasion</a:t>
            </a:r>
            <a:endParaRPr lang="en-US" sz="1600" dirty="0">
              <a:solidFill>
                <a:prstClr val="black"/>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00"/>
                                        <p:tgtEl>
                                          <p:spTgt spid="3074"/>
                                        </p:tgtEl>
                                      </p:cBhvr>
                                    </p:animEffect>
                                    <p:set>
                                      <p:cBhvr>
                                        <p:cTn id="13" dur="1" fill="hold">
                                          <p:stCondLst>
                                            <p:cond delay="999"/>
                                          </p:stCondLst>
                                        </p:cTn>
                                        <p:tgtEl>
                                          <p:spTgt spid="3074"/>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research\talks\MobileHealth2010-PassiveFeedback\crossroads.jpg"/>
          <p:cNvPicPr>
            <a:picLocks noChangeAspect="1" noChangeArrowheads="1"/>
          </p:cNvPicPr>
          <p:nvPr/>
        </p:nvPicPr>
        <p:blipFill>
          <a:blip r:embed="rId3" cstate="print"/>
          <a:srcRect/>
          <a:stretch>
            <a:fillRect/>
          </a:stretch>
        </p:blipFill>
        <p:spPr bwMode="auto">
          <a:xfrm>
            <a:off x="-1" y="0"/>
            <a:ext cx="10448219" cy="7086600"/>
          </a:xfrm>
          <a:prstGeom prst="rect">
            <a:avLst/>
          </a:prstGeom>
          <a:noFill/>
        </p:spPr>
      </p:pic>
      <p:sp>
        <p:nvSpPr>
          <p:cNvPr id="9" name="Freeform 8"/>
          <p:cNvSpPr/>
          <p:nvPr/>
        </p:nvSpPr>
        <p:spPr>
          <a:xfrm>
            <a:off x="3200400" y="4038600"/>
            <a:ext cx="3560379" cy="2819400"/>
          </a:xfrm>
          <a:custGeom>
            <a:avLst/>
            <a:gdLst>
              <a:gd name="connsiteX0" fmla="*/ 3279228 w 5186855"/>
              <a:gd name="connsiteY0" fmla="*/ 3090041 h 3105807"/>
              <a:gd name="connsiteX1" fmla="*/ 2380593 w 5186855"/>
              <a:gd name="connsiteY1" fmla="*/ 1213945 h 3105807"/>
              <a:gd name="connsiteX2" fmla="*/ 1008993 w 5186855"/>
              <a:gd name="connsiteY2" fmla="*/ 898635 h 3105807"/>
              <a:gd name="connsiteX3" fmla="*/ 1008993 w 5186855"/>
              <a:gd name="connsiteY3" fmla="*/ 1545021 h 3105807"/>
              <a:gd name="connsiteX4" fmla="*/ 0 w 5186855"/>
              <a:gd name="connsiteY4" fmla="*/ 914400 h 3105807"/>
              <a:gd name="connsiteX5" fmla="*/ 1008993 w 5186855"/>
              <a:gd name="connsiteY5" fmla="*/ 0 h 3105807"/>
              <a:gd name="connsiteX6" fmla="*/ 1040524 w 5186855"/>
              <a:gd name="connsiteY6" fmla="*/ 583324 h 3105807"/>
              <a:gd name="connsiteX7" fmla="*/ 2585545 w 5186855"/>
              <a:gd name="connsiteY7" fmla="*/ 740979 h 3105807"/>
              <a:gd name="connsiteX8" fmla="*/ 5186855 w 5186855"/>
              <a:gd name="connsiteY8" fmla="*/ 3105807 h 3105807"/>
              <a:gd name="connsiteX9" fmla="*/ 3358055 w 5186855"/>
              <a:gd name="connsiteY9" fmla="*/ 3058510 h 3105807"/>
              <a:gd name="connsiteX0" fmla="*/ 3279228 w 5186855"/>
              <a:gd name="connsiteY0" fmla="*/ 3090041 h 3105807"/>
              <a:gd name="connsiteX1" fmla="*/ 2380593 w 5186855"/>
              <a:gd name="connsiteY1" fmla="*/ 1213945 h 3105807"/>
              <a:gd name="connsiteX2" fmla="*/ 1563244 w 5186855"/>
              <a:gd name="connsiteY2" fmla="*/ 896007 h 3105807"/>
              <a:gd name="connsiteX3" fmla="*/ 1008993 w 5186855"/>
              <a:gd name="connsiteY3" fmla="*/ 1545021 h 3105807"/>
              <a:gd name="connsiteX4" fmla="*/ 0 w 5186855"/>
              <a:gd name="connsiteY4" fmla="*/ 914400 h 3105807"/>
              <a:gd name="connsiteX5" fmla="*/ 1008993 w 5186855"/>
              <a:gd name="connsiteY5" fmla="*/ 0 h 3105807"/>
              <a:gd name="connsiteX6" fmla="*/ 1040524 w 5186855"/>
              <a:gd name="connsiteY6" fmla="*/ 583324 h 3105807"/>
              <a:gd name="connsiteX7" fmla="*/ 2585545 w 5186855"/>
              <a:gd name="connsiteY7" fmla="*/ 740979 h 3105807"/>
              <a:gd name="connsiteX8" fmla="*/ 5186855 w 5186855"/>
              <a:gd name="connsiteY8" fmla="*/ 3105807 h 3105807"/>
              <a:gd name="connsiteX9" fmla="*/ 3358055 w 5186855"/>
              <a:gd name="connsiteY9" fmla="*/ 3058510 h 3105807"/>
              <a:gd name="connsiteX0" fmla="*/ 3279228 w 5186855"/>
              <a:gd name="connsiteY0" fmla="*/ 3090041 h 3105807"/>
              <a:gd name="connsiteX1" fmla="*/ 2380593 w 5186855"/>
              <a:gd name="connsiteY1" fmla="*/ 1213945 h 3105807"/>
              <a:gd name="connsiteX2" fmla="*/ 1563244 w 5186855"/>
              <a:gd name="connsiteY2" fmla="*/ 896007 h 3105807"/>
              <a:gd name="connsiteX3" fmla="*/ 1008993 w 5186855"/>
              <a:gd name="connsiteY3" fmla="*/ 1545021 h 3105807"/>
              <a:gd name="connsiteX4" fmla="*/ 0 w 5186855"/>
              <a:gd name="connsiteY4" fmla="*/ 914400 h 3105807"/>
              <a:gd name="connsiteX5" fmla="*/ 1008993 w 5186855"/>
              <a:gd name="connsiteY5" fmla="*/ 0 h 3105807"/>
              <a:gd name="connsiteX6" fmla="*/ 1563244 w 5186855"/>
              <a:gd name="connsiteY6" fmla="*/ 591207 h 3105807"/>
              <a:gd name="connsiteX7" fmla="*/ 2585545 w 5186855"/>
              <a:gd name="connsiteY7" fmla="*/ 740979 h 3105807"/>
              <a:gd name="connsiteX8" fmla="*/ 5186855 w 5186855"/>
              <a:gd name="connsiteY8" fmla="*/ 3105807 h 3105807"/>
              <a:gd name="connsiteX9" fmla="*/ 3358055 w 5186855"/>
              <a:gd name="connsiteY9" fmla="*/ 3058510 h 3105807"/>
              <a:gd name="connsiteX0" fmla="*/ 2844994 w 4752621"/>
              <a:gd name="connsiteY0" fmla="*/ 3090041 h 3105807"/>
              <a:gd name="connsiteX1" fmla="*/ 1946359 w 4752621"/>
              <a:gd name="connsiteY1" fmla="*/ 1213945 h 3105807"/>
              <a:gd name="connsiteX2" fmla="*/ 1129010 w 4752621"/>
              <a:gd name="connsiteY2" fmla="*/ 896007 h 3105807"/>
              <a:gd name="connsiteX3" fmla="*/ 574759 w 4752621"/>
              <a:gd name="connsiteY3" fmla="*/ 1545021 h 3105807"/>
              <a:gd name="connsiteX4" fmla="*/ 0 w 4752621"/>
              <a:gd name="connsiteY4" fmla="*/ 819807 h 3105807"/>
              <a:gd name="connsiteX5" fmla="*/ 574759 w 4752621"/>
              <a:gd name="connsiteY5" fmla="*/ 0 h 3105807"/>
              <a:gd name="connsiteX6" fmla="*/ 1129010 w 4752621"/>
              <a:gd name="connsiteY6" fmla="*/ 591207 h 3105807"/>
              <a:gd name="connsiteX7" fmla="*/ 2151311 w 4752621"/>
              <a:gd name="connsiteY7" fmla="*/ 740979 h 3105807"/>
              <a:gd name="connsiteX8" fmla="*/ 4752621 w 4752621"/>
              <a:gd name="connsiteY8" fmla="*/ 3105807 h 3105807"/>
              <a:gd name="connsiteX9" fmla="*/ 2923821 w 4752621"/>
              <a:gd name="connsiteY9" fmla="*/ 3058510 h 3105807"/>
              <a:gd name="connsiteX0" fmla="*/ 2844994 w 4752621"/>
              <a:gd name="connsiteY0" fmla="*/ 3090041 h 3105807"/>
              <a:gd name="connsiteX1" fmla="*/ 1946359 w 4752621"/>
              <a:gd name="connsiteY1" fmla="*/ 1213945 h 3105807"/>
              <a:gd name="connsiteX2" fmla="*/ 1129010 w 4752621"/>
              <a:gd name="connsiteY2" fmla="*/ 896007 h 3105807"/>
              <a:gd name="connsiteX3" fmla="*/ 1215857 w 4752621"/>
              <a:gd name="connsiteY3" fmla="*/ 1429407 h 3105807"/>
              <a:gd name="connsiteX4" fmla="*/ 0 w 4752621"/>
              <a:gd name="connsiteY4" fmla="*/ 819807 h 3105807"/>
              <a:gd name="connsiteX5" fmla="*/ 574759 w 4752621"/>
              <a:gd name="connsiteY5" fmla="*/ 0 h 3105807"/>
              <a:gd name="connsiteX6" fmla="*/ 1129010 w 4752621"/>
              <a:gd name="connsiteY6" fmla="*/ 591207 h 3105807"/>
              <a:gd name="connsiteX7" fmla="*/ 2151311 w 4752621"/>
              <a:gd name="connsiteY7" fmla="*/ 740979 h 3105807"/>
              <a:gd name="connsiteX8" fmla="*/ 4752621 w 4752621"/>
              <a:gd name="connsiteY8" fmla="*/ 3105807 h 3105807"/>
              <a:gd name="connsiteX9" fmla="*/ 2923821 w 4752621"/>
              <a:gd name="connsiteY9" fmla="*/ 3058510 h 3105807"/>
              <a:gd name="connsiteX0" fmla="*/ 2844994 w 4752621"/>
              <a:gd name="connsiteY0" fmla="*/ 3090041 h 3105807"/>
              <a:gd name="connsiteX1" fmla="*/ 1946359 w 4752621"/>
              <a:gd name="connsiteY1" fmla="*/ 1213945 h 3105807"/>
              <a:gd name="connsiteX2" fmla="*/ 1129010 w 4752621"/>
              <a:gd name="connsiteY2" fmla="*/ 896007 h 3105807"/>
              <a:gd name="connsiteX3" fmla="*/ 1215857 w 4752621"/>
              <a:gd name="connsiteY3" fmla="*/ 1429407 h 3105807"/>
              <a:gd name="connsiteX4" fmla="*/ 0 w 4752621"/>
              <a:gd name="connsiteY4" fmla="*/ 819807 h 3105807"/>
              <a:gd name="connsiteX5" fmla="*/ 574759 w 4752621"/>
              <a:gd name="connsiteY5" fmla="*/ 0 h 3105807"/>
              <a:gd name="connsiteX6" fmla="*/ 1042163 w 4752621"/>
              <a:gd name="connsiteY6" fmla="*/ 591207 h 3105807"/>
              <a:gd name="connsiteX7" fmla="*/ 2151311 w 4752621"/>
              <a:gd name="connsiteY7" fmla="*/ 740979 h 3105807"/>
              <a:gd name="connsiteX8" fmla="*/ 4752621 w 4752621"/>
              <a:gd name="connsiteY8" fmla="*/ 3105807 h 3105807"/>
              <a:gd name="connsiteX9" fmla="*/ 2923821 w 4752621"/>
              <a:gd name="connsiteY9" fmla="*/ 3058510 h 3105807"/>
              <a:gd name="connsiteX0" fmla="*/ 2844994 w 4752621"/>
              <a:gd name="connsiteY0" fmla="*/ 3090041 h 3105807"/>
              <a:gd name="connsiteX1" fmla="*/ 1823785 w 4752621"/>
              <a:gd name="connsiteY1" fmla="*/ 896007 h 3105807"/>
              <a:gd name="connsiteX2" fmla="*/ 1129010 w 4752621"/>
              <a:gd name="connsiteY2" fmla="*/ 896007 h 3105807"/>
              <a:gd name="connsiteX3" fmla="*/ 1215857 w 4752621"/>
              <a:gd name="connsiteY3" fmla="*/ 1429407 h 3105807"/>
              <a:gd name="connsiteX4" fmla="*/ 0 w 4752621"/>
              <a:gd name="connsiteY4" fmla="*/ 819807 h 3105807"/>
              <a:gd name="connsiteX5" fmla="*/ 574759 w 4752621"/>
              <a:gd name="connsiteY5" fmla="*/ 0 h 3105807"/>
              <a:gd name="connsiteX6" fmla="*/ 1042163 w 4752621"/>
              <a:gd name="connsiteY6" fmla="*/ 591207 h 3105807"/>
              <a:gd name="connsiteX7" fmla="*/ 2151311 w 4752621"/>
              <a:gd name="connsiteY7" fmla="*/ 740979 h 3105807"/>
              <a:gd name="connsiteX8" fmla="*/ 4752621 w 4752621"/>
              <a:gd name="connsiteY8" fmla="*/ 3105807 h 3105807"/>
              <a:gd name="connsiteX9" fmla="*/ 2923821 w 4752621"/>
              <a:gd name="connsiteY9" fmla="*/ 3058510 h 3105807"/>
              <a:gd name="connsiteX0" fmla="*/ 2844994 w 4752621"/>
              <a:gd name="connsiteY0" fmla="*/ 3090041 h 3105807"/>
              <a:gd name="connsiteX1" fmla="*/ 1823785 w 4752621"/>
              <a:gd name="connsiteY1" fmla="*/ 896007 h 3105807"/>
              <a:gd name="connsiteX2" fmla="*/ 1129010 w 4752621"/>
              <a:gd name="connsiteY2" fmla="*/ 896007 h 3105807"/>
              <a:gd name="connsiteX3" fmla="*/ 1215857 w 4752621"/>
              <a:gd name="connsiteY3" fmla="*/ 1429407 h 3105807"/>
              <a:gd name="connsiteX4" fmla="*/ 0 w 4752621"/>
              <a:gd name="connsiteY4" fmla="*/ 819807 h 3105807"/>
              <a:gd name="connsiteX5" fmla="*/ 574759 w 4752621"/>
              <a:gd name="connsiteY5" fmla="*/ 0 h 3105807"/>
              <a:gd name="connsiteX6" fmla="*/ 1042163 w 4752621"/>
              <a:gd name="connsiteY6" fmla="*/ 591207 h 3105807"/>
              <a:gd name="connsiteX7" fmla="*/ 2258019 w 4752621"/>
              <a:gd name="connsiteY7" fmla="*/ 515007 h 3105807"/>
              <a:gd name="connsiteX8" fmla="*/ 4752621 w 4752621"/>
              <a:gd name="connsiteY8" fmla="*/ 3105807 h 3105807"/>
              <a:gd name="connsiteX9" fmla="*/ 2923821 w 4752621"/>
              <a:gd name="connsiteY9" fmla="*/ 3058510 h 3105807"/>
              <a:gd name="connsiteX0" fmla="*/ 2844994 w 4752621"/>
              <a:gd name="connsiteY0" fmla="*/ 3184634 h 3200400"/>
              <a:gd name="connsiteX1" fmla="*/ 1823785 w 4752621"/>
              <a:gd name="connsiteY1" fmla="*/ 990600 h 3200400"/>
              <a:gd name="connsiteX2" fmla="*/ 1129010 w 4752621"/>
              <a:gd name="connsiteY2" fmla="*/ 990600 h 3200400"/>
              <a:gd name="connsiteX3" fmla="*/ 1215857 w 4752621"/>
              <a:gd name="connsiteY3" fmla="*/ 1524000 h 3200400"/>
              <a:gd name="connsiteX4" fmla="*/ 0 w 4752621"/>
              <a:gd name="connsiteY4" fmla="*/ 914400 h 3200400"/>
              <a:gd name="connsiteX5" fmla="*/ 868469 w 4752621"/>
              <a:gd name="connsiteY5" fmla="*/ 0 h 3200400"/>
              <a:gd name="connsiteX6" fmla="*/ 1042163 w 4752621"/>
              <a:gd name="connsiteY6" fmla="*/ 685800 h 3200400"/>
              <a:gd name="connsiteX7" fmla="*/ 2258019 w 4752621"/>
              <a:gd name="connsiteY7" fmla="*/ 609600 h 3200400"/>
              <a:gd name="connsiteX8" fmla="*/ 4752621 w 4752621"/>
              <a:gd name="connsiteY8" fmla="*/ 3200400 h 3200400"/>
              <a:gd name="connsiteX9" fmla="*/ 2923821 w 4752621"/>
              <a:gd name="connsiteY9" fmla="*/ 3153103 h 3200400"/>
              <a:gd name="connsiteX0" fmla="*/ 2844994 w 4752621"/>
              <a:gd name="connsiteY0" fmla="*/ 3184634 h 3200400"/>
              <a:gd name="connsiteX1" fmla="*/ 1823785 w 4752621"/>
              <a:gd name="connsiteY1" fmla="*/ 990600 h 3200400"/>
              <a:gd name="connsiteX2" fmla="*/ 1129010 w 4752621"/>
              <a:gd name="connsiteY2" fmla="*/ 990600 h 3200400"/>
              <a:gd name="connsiteX3" fmla="*/ 1215857 w 4752621"/>
              <a:gd name="connsiteY3" fmla="*/ 1524000 h 3200400"/>
              <a:gd name="connsiteX4" fmla="*/ 0 w 4752621"/>
              <a:gd name="connsiteY4" fmla="*/ 914400 h 3200400"/>
              <a:gd name="connsiteX5" fmla="*/ 868469 w 4752621"/>
              <a:gd name="connsiteY5" fmla="*/ 0 h 3200400"/>
              <a:gd name="connsiteX6" fmla="*/ 1389550 w 4752621"/>
              <a:gd name="connsiteY6" fmla="*/ 685800 h 3200400"/>
              <a:gd name="connsiteX7" fmla="*/ 2258019 w 4752621"/>
              <a:gd name="connsiteY7" fmla="*/ 609600 h 3200400"/>
              <a:gd name="connsiteX8" fmla="*/ 4752621 w 4752621"/>
              <a:gd name="connsiteY8" fmla="*/ 3200400 h 3200400"/>
              <a:gd name="connsiteX9" fmla="*/ 2923821 w 4752621"/>
              <a:gd name="connsiteY9" fmla="*/ 3153103 h 3200400"/>
              <a:gd name="connsiteX0" fmla="*/ 2844994 w 4752621"/>
              <a:gd name="connsiteY0" fmla="*/ 3184634 h 3200400"/>
              <a:gd name="connsiteX1" fmla="*/ 1823785 w 4752621"/>
              <a:gd name="connsiteY1" fmla="*/ 990600 h 3200400"/>
              <a:gd name="connsiteX2" fmla="*/ 1476397 w 4752621"/>
              <a:gd name="connsiteY2" fmla="*/ 990600 h 3200400"/>
              <a:gd name="connsiteX3" fmla="*/ 1215857 w 4752621"/>
              <a:gd name="connsiteY3" fmla="*/ 1524000 h 3200400"/>
              <a:gd name="connsiteX4" fmla="*/ 0 w 4752621"/>
              <a:gd name="connsiteY4" fmla="*/ 914400 h 3200400"/>
              <a:gd name="connsiteX5" fmla="*/ 868469 w 4752621"/>
              <a:gd name="connsiteY5" fmla="*/ 0 h 3200400"/>
              <a:gd name="connsiteX6" fmla="*/ 1389550 w 4752621"/>
              <a:gd name="connsiteY6" fmla="*/ 685800 h 3200400"/>
              <a:gd name="connsiteX7" fmla="*/ 2258019 w 4752621"/>
              <a:gd name="connsiteY7" fmla="*/ 609600 h 3200400"/>
              <a:gd name="connsiteX8" fmla="*/ 4752621 w 4752621"/>
              <a:gd name="connsiteY8" fmla="*/ 3200400 h 3200400"/>
              <a:gd name="connsiteX9" fmla="*/ 2923821 w 4752621"/>
              <a:gd name="connsiteY9" fmla="*/ 3153103 h 3200400"/>
              <a:gd name="connsiteX0" fmla="*/ 2844994 w 4752621"/>
              <a:gd name="connsiteY0" fmla="*/ 3184634 h 3200400"/>
              <a:gd name="connsiteX1" fmla="*/ 1823785 w 4752621"/>
              <a:gd name="connsiteY1" fmla="*/ 990600 h 3200400"/>
              <a:gd name="connsiteX2" fmla="*/ 1476397 w 4752621"/>
              <a:gd name="connsiteY2" fmla="*/ 990600 h 3200400"/>
              <a:gd name="connsiteX3" fmla="*/ 1476397 w 4752621"/>
              <a:gd name="connsiteY3" fmla="*/ 1295400 h 3200400"/>
              <a:gd name="connsiteX4" fmla="*/ 0 w 4752621"/>
              <a:gd name="connsiteY4" fmla="*/ 914400 h 3200400"/>
              <a:gd name="connsiteX5" fmla="*/ 868469 w 4752621"/>
              <a:gd name="connsiteY5" fmla="*/ 0 h 3200400"/>
              <a:gd name="connsiteX6" fmla="*/ 1389550 w 4752621"/>
              <a:gd name="connsiteY6" fmla="*/ 685800 h 3200400"/>
              <a:gd name="connsiteX7" fmla="*/ 2258019 w 4752621"/>
              <a:gd name="connsiteY7" fmla="*/ 609600 h 3200400"/>
              <a:gd name="connsiteX8" fmla="*/ 4752621 w 4752621"/>
              <a:gd name="connsiteY8" fmla="*/ 3200400 h 3200400"/>
              <a:gd name="connsiteX9" fmla="*/ 2923821 w 4752621"/>
              <a:gd name="connsiteY9" fmla="*/ 3153103 h 3200400"/>
              <a:gd name="connsiteX0" fmla="*/ 2150219 w 4057846"/>
              <a:gd name="connsiteY0" fmla="*/ 3184634 h 3200400"/>
              <a:gd name="connsiteX1" fmla="*/ 1129010 w 4057846"/>
              <a:gd name="connsiteY1" fmla="*/ 990600 h 3200400"/>
              <a:gd name="connsiteX2" fmla="*/ 781622 w 4057846"/>
              <a:gd name="connsiteY2" fmla="*/ 990600 h 3200400"/>
              <a:gd name="connsiteX3" fmla="*/ 781622 w 4057846"/>
              <a:gd name="connsiteY3" fmla="*/ 1295400 h 3200400"/>
              <a:gd name="connsiteX4" fmla="*/ 0 w 4057846"/>
              <a:gd name="connsiteY4" fmla="*/ 914400 h 3200400"/>
              <a:gd name="connsiteX5" fmla="*/ 173694 w 4057846"/>
              <a:gd name="connsiteY5" fmla="*/ 0 h 3200400"/>
              <a:gd name="connsiteX6" fmla="*/ 694775 w 4057846"/>
              <a:gd name="connsiteY6" fmla="*/ 685800 h 3200400"/>
              <a:gd name="connsiteX7" fmla="*/ 1563244 w 4057846"/>
              <a:gd name="connsiteY7" fmla="*/ 609600 h 3200400"/>
              <a:gd name="connsiteX8" fmla="*/ 4057846 w 4057846"/>
              <a:gd name="connsiteY8" fmla="*/ 3200400 h 3200400"/>
              <a:gd name="connsiteX9" fmla="*/ 2229046 w 4057846"/>
              <a:gd name="connsiteY9" fmla="*/ 3153103 h 3200400"/>
              <a:gd name="connsiteX0" fmla="*/ 2150219 w 4057846"/>
              <a:gd name="connsiteY0" fmla="*/ 2803634 h 2819400"/>
              <a:gd name="connsiteX1" fmla="*/ 1129010 w 4057846"/>
              <a:gd name="connsiteY1" fmla="*/ 609600 h 2819400"/>
              <a:gd name="connsiteX2" fmla="*/ 781622 w 4057846"/>
              <a:gd name="connsiteY2" fmla="*/ 609600 h 2819400"/>
              <a:gd name="connsiteX3" fmla="*/ 781622 w 4057846"/>
              <a:gd name="connsiteY3" fmla="*/ 9144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 name="connsiteX9" fmla="*/ 2229046 w 4057846"/>
              <a:gd name="connsiteY9" fmla="*/ 2772103 h 2819400"/>
              <a:gd name="connsiteX0" fmla="*/ 2150219 w 4057846"/>
              <a:gd name="connsiteY0" fmla="*/ 2803634 h 2819400"/>
              <a:gd name="connsiteX1" fmla="*/ 1129010 w 4057846"/>
              <a:gd name="connsiteY1" fmla="*/ 609600 h 2819400"/>
              <a:gd name="connsiteX2" fmla="*/ 781622 w 4057846"/>
              <a:gd name="connsiteY2" fmla="*/ 609600 h 2819400"/>
              <a:gd name="connsiteX3" fmla="*/ 868469 w 4057846"/>
              <a:gd name="connsiteY3" fmla="*/ 9144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 name="connsiteX9" fmla="*/ 2229046 w 4057846"/>
              <a:gd name="connsiteY9" fmla="*/ 2772103 h 2819400"/>
              <a:gd name="connsiteX0" fmla="*/ 2150219 w 4057846"/>
              <a:gd name="connsiteY0" fmla="*/ 2803634 h 2819400"/>
              <a:gd name="connsiteX1" fmla="*/ 1129010 w 4057846"/>
              <a:gd name="connsiteY1" fmla="*/ 609600 h 2819400"/>
              <a:gd name="connsiteX2" fmla="*/ 781622 w 4057846"/>
              <a:gd name="connsiteY2" fmla="*/ 609600 h 2819400"/>
              <a:gd name="connsiteX3" fmla="*/ 868469 w 4057846"/>
              <a:gd name="connsiteY3" fmla="*/ 8382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 name="connsiteX9" fmla="*/ 2229046 w 4057846"/>
              <a:gd name="connsiteY9" fmla="*/ 2772103 h 2819400"/>
              <a:gd name="connsiteX0" fmla="*/ 2150219 w 4057846"/>
              <a:gd name="connsiteY0" fmla="*/ 2803634 h 2819400"/>
              <a:gd name="connsiteX1" fmla="*/ 1129010 w 4057846"/>
              <a:gd name="connsiteY1" fmla="*/ 609600 h 2819400"/>
              <a:gd name="connsiteX2" fmla="*/ 781622 w 4057846"/>
              <a:gd name="connsiteY2" fmla="*/ 609600 h 2819400"/>
              <a:gd name="connsiteX3" fmla="*/ 868469 w 4057846"/>
              <a:gd name="connsiteY3" fmla="*/ 8382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 name="connsiteX0" fmla="*/ 1736938 w 4057846"/>
              <a:gd name="connsiteY0" fmla="*/ 2819400 h 2819400"/>
              <a:gd name="connsiteX1" fmla="*/ 1129010 w 4057846"/>
              <a:gd name="connsiteY1" fmla="*/ 609600 h 2819400"/>
              <a:gd name="connsiteX2" fmla="*/ 781622 w 4057846"/>
              <a:gd name="connsiteY2" fmla="*/ 609600 h 2819400"/>
              <a:gd name="connsiteX3" fmla="*/ 868469 w 4057846"/>
              <a:gd name="connsiteY3" fmla="*/ 8382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7846" h="2819400">
                <a:moveTo>
                  <a:pt x="1736938" y="2819400"/>
                </a:moveTo>
                <a:lnTo>
                  <a:pt x="1129010" y="609600"/>
                </a:lnTo>
                <a:lnTo>
                  <a:pt x="781622" y="609600"/>
                </a:lnTo>
                <a:lnTo>
                  <a:pt x="868469" y="838200"/>
                </a:lnTo>
                <a:lnTo>
                  <a:pt x="0" y="533400"/>
                </a:lnTo>
                <a:lnTo>
                  <a:pt x="521081" y="0"/>
                </a:lnTo>
                <a:lnTo>
                  <a:pt x="694775" y="304800"/>
                </a:lnTo>
                <a:lnTo>
                  <a:pt x="1563244" y="228600"/>
                </a:lnTo>
                <a:lnTo>
                  <a:pt x="4057846" y="2819400"/>
                </a:lnTo>
              </a:path>
            </a:pathLst>
          </a:custGeom>
          <a:solidFill>
            <a:schemeClr val="accent1">
              <a:alpha val="32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2050" name="Picture 2" descr="C:\research\talks\MobileHealth2010-PassiveFeedback\NexusOne_Transparent.png"/>
          <p:cNvPicPr>
            <a:picLocks noChangeAspect="1" noChangeArrowheads="1"/>
          </p:cNvPicPr>
          <p:nvPr/>
        </p:nvPicPr>
        <p:blipFill>
          <a:blip r:embed="rId4" cstate="print"/>
          <a:srcRect/>
          <a:stretch>
            <a:fillRect/>
          </a:stretch>
        </p:blipFill>
        <p:spPr bwMode="auto">
          <a:xfrm>
            <a:off x="2819400" y="2057400"/>
            <a:ext cx="4114800" cy="8264082"/>
          </a:xfrm>
          <a:prstGeom prst="rect">
            <a:avLst/>
          </a:prstGeom>
          <a:noFill/>
        </p:spPr>
      </p:pic>
      <p:sp>
        <p:nvSpPr>
          <p:cNvPr id="11" name="Rounded Rectangle 10"/>
          <p:cNvSpPr/>
          <p:nvPr/>
        </p:nvSpPr>
        <p:spPr>
          <a:xfrm>
            <a:off x="-2514600" y="2667000"/>
            <a:ext cx="2286000" cy="914400"/>
          </a:xfrm>
          <a:prstGeom prst="roundRect">
            <a:avLst/>
          </a:prstGeom>
          <a:solidFill>
            <a:schemeClr val="accent2">
              <a:alpha val="67000"/>
            </a:schemeClr>
          </a:solidFill>
          <a:ln>
            <a:solidFill>
              <a:schemeClr val="accent2">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400" dirty="0" smtClean="0">
                <a:solidFill>
                  <a:prstClr val="white"/>
                </a:solidFill>
              </a:rPr>
              <a:t>Twin Falls is </a:t>
            </a:r>
            <a:r>
              <a:rPr lang="en-US" sz="1400" b="1" dirty="0" smtClean="0">
                <a:solidFill>
                  <a:prstClr val="white"/>
                </a:solidFill>
              </a:rPr>
              <a:t>only 1.4 mi away </a:t>
            </a:r>
            <a:r>
              <a:rPr lang="en-US" sz="1400" dirty="0" smtClean="0">
                <a:solidFill>
                  <a:prstClr val="white"/>
                </a:solidFill>
              </a:rPr>
              <a:t>and </a:t>
            </a:r>
            <a:r>
              <a:rPr lang="en-US" sz="1400" b="1" dirty="0" smtClean="0">
                <a:solidFill>
                  <a:prstClr val="white"/>
                </a:solidFill>
              </a:rPr>
              <a:t>you’ll burn </a:t>
            </a:r>
            <a:r>
              <a:rPr lang="en-US" sz="1400" dirty="0" smtClean="0">
                <a:solidFill>
                  <a:prstClr val="white"/>
                </a:solidFill>
              </a:rPr>
              <a:t>an estimated </a:t>
            </a:r>
            <a:r>
              <a:rPr lang="en-US" sz="1400" b="1" dirty="0" smtClean="0">
                <a:solidFill>
                  <a:prstClr val="white"/>
                </a:solidFill>
              </a:rPr>
              <a:t>170 calories round trip</a:t>
            </a:r>
            <a:r>
              <a:rPr lang="en-US" sz="1400" dirty="0" smtClean="0">
                <a:solidFill>
                  <a:prstClr val="white"/>
                </a:solidFill>
              </a:rPr>
              <a:t>.</a:t>
            </a:r>
            <a:endParaRPr lang="en-US" sz="1400" dirty="0">
              <a:solidFill>
                <a:prstClr val="white"/>
              </a:solidFill>
            </a:endParaRPr>
          </a:p>
        </p:txBody>
      </p:sp>
      <p:sp>
        <p:nvSpPr>
          <p:cNvPr id="13" name="Rectangle 12"/>
          <p:cNvSpPr/>
          <p:nvPr/>
        </p:nvSpPr>
        <p:spPr>
          <a:xfrm rot="21273886">
            <a:off x="3326888" y="4276369"/>
            <a:ext cx="1300291" cy="400110"/>
          </a:xfrm>
          <a:prstGeom prst="rect">
            <a:avLst/>
          </a:prstGeom>
          <a:noFill/>
        </p:spPr>
        <p:txBody>
          <a:bodyPr wrap="none" lIns="91440" tIns="45720" rIns="91440" bIns="45720">
            <a:spAutoFit/>
          </a:bodyPr>
          <a:lstStyle/>
          <a:p>
            <a:pPr algn="ctr"/>
            <a:r>
              <a:rPr lang="en-US" sz="2000" b="1" dirty="0" smtClean="0">
                <a:ln w="12700">
                  <a:solidFill>
                    <a:srgbClr val="1F497D">
                      <a:satMod val="155000"/>
                    </a:srgbClr>
                  </a:solidFill>
                  <a:prstDash val="solid"/>
                </a:ln>
                <a:solidFill>
                  <a:srgbClr val="EEECE1">
                    <a:tint val="85000"/>
                    <a:satMod val="155000"/>
                  </a:srgbClr>
                </a:solidFill>
              </a:rPr>
              <a:t>Twin Falls!</a:t>
            </a:r>
            <a:endParaRPr lang="en-US" sz="2000" b="1" dirty="0">
              <a:ln w="12700">
                <a:solidFill>
                  <a:srgbClr val="1F497D">
                    <a:satMod val="155000"/>
                  </a:srgbClr>
                </a:solidFill>
                <a:prstDash val="solid"/>
              </a:ln>
              <a:solidFill>
                <a:srgbClr val="EEECE1">
                  <a:tint val="85000"/>
                  <a:satMod val="155000"/>
                </a:srgbClr>
              </a:solidFill>
            </a:endParaRPr>
          </a:p>
        </p:txBody>
      </p:sp>
      <p:sp>
        <p:nvSpPr>
          <p:cNvPr id="14" name="Rectangle 13"/>
          <p:cNvSpPr/>
          <p:nvPr/>
        </p:nvSpPr>
        <p:spPr>
          <a:xfrm rot="20774120">
            <a:off x="3972852" y="5124424"/>
            <a:ext cx="2332635" cy="1292662"/>
          </a:xfrm>
          <a:prstGeom prst="rect">
            <a:avLst/>
          </a:prstGeom>
          <a:noFill/>
        </p:spPr>
        <p:txBody>
          <a:bodyPr wrap="none" lIns="91440" tIns="45720" rIns="91440" bIns="45720">
            <a:noAutofit/>
          </a:bodyPr>
          <a:lstStyle/>
          <a:p>
            <a:pPr algn="ctr"/>
            <a:r>
              <a:rPr lang="en-US" sz="16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Burn 170    </a:t>
            </a:r>
          </a:p>
          <a:p>
            <a:pPr algn="ctr"/>
            <a: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cal &amp; reach </a:t>
            </a:r>
            <a:b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br>
            <a: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your walking </a:t>
            </a:r>
            <a:b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br>
            <a: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goal for the </a:t>
            </a:r>
            <a:b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br>
            <a: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week!</a:t>
            </a:r>
            <a:endParaRPr lang="en-US"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sp>
        <p:nvSpPr>
          <p:cNvPr id="15" name="Rounded Rectangle 14"/>
          <p:cNvSpPr/>
          <p:nvPr/>
        </p:nvSpPr>
        <p:spPr>
          <a:xfrm>
            <a:off x="3810000" y="3429000"/>
            <a:ext cx="2590800" cy="457200"/>
          </a:xfrm>
          <a:prstGeom prst="roundRect">
            <a:avLst/>
          </a:prstGeom>
          <a:solidFill>
            <a:schemeClr val="accent2">
              <a:alpha val="67000"/>
            </a:schemeClr>
          </a:solidFill>
          <a:ln>
            <a:solidFill>
              <a:schemeClr val="accent2">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600" dirty="0" smtClean="0">
                <a:solidFill>
                  <a:prstClr val="white"/>
                </a:solidFill>
              </a:rPr>
              <a:t>Twin Falls is </a:t>
            </a:r>
            <a:r>
              <a:rPr lang="en-US" sz="1600" b="1" dirty="0" smtClean="0">
                <a:solidFill>
                  <a:prstClr val="white"/>
                </a:solidFill>
              </a:rPr>
              <a:t>only 1.4 mi away</a:t>
            </a:r>
            <a:r>
              <a:rPr lang="en-US" sz="1600" dirty="0" smtClean="0">
                <a:solidFill>
                  <a:prstClr val="white"/>
                </a:solidFill>
              </a:rPr>
              <a:t>.</a:t>
            </a:r>
            <a:endParaRPr lang="en-US" sz="1600" dirty="0">
              <a:solidFill>
                <a:prstClr val="white"/>
              </a:solidFill>
            </a:endParaRPr>
          </a:p>
        </p:txBody>
      </p:sp>
      <p:sp>
        <p:nvSpPr>
          <p:cNvPr id="16" name="Right Arrow 15"/>
          <p:cNvSpPr/>
          <p:nvPr/>
        </p:nvSpPr>
        <p:spPr>
          <a:xfrm>
            <a:off x="0" y="554421"/>
            <a:ext cx="7162800" cy="1213945"/>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8"/>
          <p:cNvSpPr txBox="1">
            <a:spLocks/>
          </p:cNvSpPr>
          <p:nvPr/>
        </p:nvSpPr>
        <p:spPr>
          <a:xfrm>
            <a:off x="76200" y="441434"/>
            <a:ext cx="7128638" cy="868362"/>
          </a:xfrm>
          <a:prstGeom prst="rect">
            <a:avLst/>
          </a:prstGeom>
        </p:spPr>
        <p:txBody>
          <a:bodyPr vert="horz" lIns="91440" tIns="45720" rIns="91440" bIns="45720" rtlCol="0" anchor="ctr">
            <a:noAutofit/>
          </a:bodyPr>
          <a:lstStyle/>
          <a:p>
            <a:pPr>
              <a:spcBef>
                <a:spcPct val="0"/>
              </a:spcBef>
              <a:defRPr/>
            </a:pPr>
            <a:r>
              <a:rPr lang="en-US" sz="4800" b="1" dirty="0" smtClean="0">
                <a:solidFill>
                  <a:prstClr val="white">
                    <a:lumMod val="75000"/>
                  </a:prstClr>
                </a:solidFill>
                <a:latin typeface="Segoe UI" pitchFamily="34" charset="0"/>
                <a:ea typeface="Segoe UI" pitchFamily="34" charset="0"/>
                <a:cs typeface="Segoe UI" pitchFamily="34" charset="0"/>
              </a:rPr>
              <a:t>sensing opportunities</a:t>
            </a:r>
            <a:endParaRPr lang="en-US" sz="6600" b="1" dirty="0">
              <a:solidFill>
                <a:prstClr val="white">
                  <a:lumMod val="75000"/>
                </a:prstClr>
              </a:solidFill>
              <a:latin typeface="Segoe UI" pitchFamily="34" charset="0"/>
              <a:ea typeface="Segoe UI" pitchFamily="34" charset="0"/>
              <a:cs typeface="Segoe UI" pitchFamily="34" charset="0"/>
            </a:endParaRPr>
          </a:p>
        </p:txBody>
      </p:sp>
      <p:sp>
        <p:nvSpPr>
          <p:cNvPr id="18" name="Rectangle 17"/>
          <p:cNvSpPr/>
          <p:nvPr/>
        </p:nvSpPr>
        <p:spPr>
          <a:xfrm>
            <a:off x="320566" y="1053664"/>
            <a:ext cx="6672339" cy="707886"/>
          </a:xfrm>
          <a:prstGeom prst="rect">
            <a:avLst/>
          </a:prstGeom>
        </p:spPr>
        <p:txBody>
          <a:bodyPr wrap="none">
            <a:spAutoFit/>
          </a:bodyPr>
          <a:lstStyle/>
          <a:p>
            <a:r>
              <a:rPr lang="en-US" sz="4000" dirty="0" smtClean="0">
                <a:solidFill>
                  <a:prstClr val="white">
                    <a:lumMod val="75000"/>
                  </a:prstClr>
                </a:solidFill>
                <a:latin typeface="Segoe UI" pitchFamily="34" charset="0"/>
                <a:ea typeface="Segoe UI" pitchFamily="34" charset="0"/>
                <a:cs typeface="Segoe UI" pitchFamily="34" charset="0"/>
              </a:rPr>
              <a:t>for mobile health persuasion</a:t>
            </a:r>
            <a:endParaRPr lang="en-US" sz="1600" dirty="0">
              <a:solidFill>
                <a:prstClr val="black"/>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514600" y="2667000"/>
            <a:ext cx="2286000" cy="914400"/>
          </a:xfrm>
          <a:prstGeom prst="roundRect">
            <a:avLst/>
          </a:prstGeom>
          <a:solidFill>
            <a:schemeClr val="accent2">
              <a:alpha val="67000"/>
            </a:schemeClr>
          </a:solidFill>
          <a:ln>
            <a:solidFill>
              <a:schemeClr val="accent2">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400" dirty="0" smtClean="0">
                <a:solidFill>
                  <a:prstClr val="white"/>
                </a:solidFill>
              </a:rPr>
              <a:t>Twin Falls is </a:t>
            </a:r>
            <a:r>
              <a:rPr lang="en-US" sz="1400" b="1" dirty="0" smtClean="0">
                <a:solidFill>
                  <a:prstClr val="white"/>
                </a:solidFill>
              </a:rPr>
              <a:t>only 1.4 mi away </a:t>
            </a:r>
            <a:r>
              <a:rPr lang="en-US" sz="1400" dirty="0" smtClean="0">
                <a:solidFill>
                  <a:prstClr val="white"/>
                </a:solidFill>
              </a:rPr>
              <a:t>and </a:t>
            </a:r>
            <a:r>
              <a:rPr lang="en-US" sz="1400" b="1" dirty="0" smtClean="0">
                <a:solidFill>
                  <a:prstClr val="white"/>
                </a:solidFill>
              </a:rPr>
              <a:t>you’ll burn </a:t>
            </a:r>
            <a:r>
              <a:rPr lang="en-US" sz="1400" dirty="0" smtClean="0">
                <a:solidFill>
                  <a:prstClr val="white"/>
                </a:solidFill>
              </a:rPr>
              <a:t>an estimated </a:t>
            </a:r>
            <a:r>
              <a:rPr lang="en-US" sz="1400" b="1" dirty="0" smtClean="0">
                <a:solidFill>
                  <a:prstClr val="white"/>
                </a:solidFill>
              </a:rPr>
              <a:t>170 calories round trip</a:t>
            </a:r>
            <a:r>
              <a:rPr lang="en-US" sz="1400" dirty="0" smtClean="0">
                <a:solidFill>
                  <a:prstClr val="white"/>
                </a:solidFill>
              </a:rPr>
              <a:t>.</a:t>
            </a:r>
            <a:endParaRPr lang="en-US" sz="1400" dirty="0">
              <a:solidFill>
                <a:prstClr val="white"/>
              </a:solidFill>
            </a:endParaRPr>
          </a:p>
        </p:txBody>
      </p:sp>
      <p:grpSp>
        <p:nvGrpSpPr>
          <p:cNvPr id="2" name="Group 16"/>
          <p:cNvGrpSpPr/>
          <p:nvPr/>
        </p:nvGrpSpPr>
        <p:grpSpPr>
          <a:xfrm>
            <a:off x="-1" y="0"/>
            <a:ext cx="10448219" cy="10321482"/>
            <a:chOff x="-1" y="0"/>
            <a:chExt cx="10448219" cy="10321482"/>
          </a:xfrm>
        </p:grpSpPr>
        <p:pic>
          <p:nvPicPr>
            <p:cNvPr id="5123" name="Picture 3" descr="C:\research\talks\MobileHealth2010-PassiveFeedback\crossroads.jpg"/>
            <p:cNvPicPr>
              <a:picLocks noChangeAspect="1" noChangeArrowheads="1"/>
            </p:cNvPicPr>
            <p:nvPr/>
          </p:nvPicPr>
          <p:blipFill>
            <a:blip r:embed="rId3" cstate="print"/>
            <a:srcRect/>
            <a:stretch>
              <a:fillRect/>
            </a:stretch>
          </p:blipFill>
          <p:spPr bwMode="auto">
            <a:xfrm>
              <a:off x="-1" y="0"/>
              <a:ext cx="10448219" cy="7086600"/>
            </a:xfrm>
            <a:prstGeom prst="rect">
              <a:avLst/>
            </a:prstGeom>
            <a:noFill/>
          </p:spPr>
        </p:pic>
        <p:sp>
          <p:nvSpPr>
            <p:cNvPr id="9" name="Freeform 8"/>
            <p:cNvSpPr/>
            <p:nvPr/>
          </p:nvSpPr>
          <p:spPr>
            <a:xfrm>
              <a:off x="3200400" y="4038600"/>
              <a:ext cx="3560379" cy="2819400"/>
            </a:xfrm>
            <a:custGeom>
              <a:avLst/>
              <a:gdLst>
                <a:gd name="connsiteX0" fmla="*/ 3279228 w 5186855"/>
                <a:gd name="connsiteY0" fmla="*/ 3090041 h 3105807"/>
                <a:gd name="connsiteX1" fmla="*/ 2380593 w 5186855"/>
                <a:gd name="connsiteY1" fmla="*/ 1213945 h 3105807"/>
                <a:gd name="connsiteX2" fmla="*/ 1008993 w 5186855"/>
                <a:gd name="connsiteY2" fmla="*/ 898635 h 3105807"/>
                <a:gd name="connsiteX3" fmla="*/ 1008993 w 5186855"/>
                <a:gd name="connsiteY3" fmla="*/ 1545021 h 3105807"/>
                <a:gd name="connsiteX4" fmla="*/ 0 w 5186855"/>
                <a:gd name="connsiteY4" fmla="*/ 914400 h 3105807"/>
                <a:gd name="connsiteX5" fmla="*/ 1008993 w 5186855"/>
                <a:gd name="connsiteY5" fmla="*/ 0 h 3105807"/>
                <a:gd name="connsiteX6" fmla="*/ 1040524 w 5186855"/>
                <a:gd name="connsiteY6" fmla="*/ 583324 h 3105807"/>
                <a:gd name="connsiteX7" fmla="*/ 2585545 w 5186855"/>
                <a:gd name="connsiteY7" fmla="*/ 740979 h 3105807"/>
                <a:gd name="connsiteX8" fmla="*/ 5186855 w 5186855"/>
                <a:gd name="connsiteY8" fmla="*/ 3105807 h 3105807"/>
                <a:gd name="connsiteX9" fmla="*/ 3358055 w 5186855"/>
                <a:gd name="connsiteY9" fmla="*/ 3058510 h 3105807"/>
                <a:gd name="connsiteX0" fmla="*/ 3279228 w 5186855"/>
                <a:gd name="connsiteY0" fmla="*/ 3090041 h 3105807"/>
                <a:gd name="connsiteX1" fmla="*/ 2380593 w 5186855"/>
                <a:gd name="connsiteY1" fmla="*/ 1213945 h 3105807"/>
                <a:gd name="connsiteX2" fmla="*/ 1563244 w 5186855"/>
                <a:gd name="connsiteY2" fmla="*/ 896007 h 3105807"/>
                <a:gd name="connsiteX3" fmla="*/ 1008993 w 5186855"/>
                <a:gd name="connsiteY3" fmla="*/ 1545021 h 3105807"/>
                <a:gd name="connsiteX4" fmla="*/ 0 w 5186855"/>
                <a:gd name="connsiteY4" fmla="*/ 914400 h 3105807"/>
                <a:gd name="connsiteX5" fmla="*/ 1008993 w 5186855"/>
                <a:gd name="connsiteY5" fmla="*/ 0 h 3105807"/>
                <a:gd name="connsiteX6" fmla="*/ 1040524 w 5186855"/>
                <a:gd name="connsiteY6" fmla="*/ 583324 h 3105807"/>
                <a:gd name="connsiteX7" fmla="*/ 2585545 w 5186855"/>
                <a:gd name="connsiteY7" fmla="*/ 740979 h 3105807"/>
                <a:gd name="connsiteX8" fmla="*/ 5186855 w 5186855"/>
                <a:gd name="connsiteY8" fmla="*/ 3105807 h 3105807"/>
                <a:gd name="connsiteX9" fmla="*/ 3358055 w 5186855"/>
                <a:gd name="connsiteY9" fmla="*/ 3058510 h 3105807"/>
                <a:gd name="connsiteX0" fmla="*/ 3279228 w 5186855"/>
                <a:gd name="connsiteY0" fmla="*/ 3090041 h 3105807"/>
                <a:gd name="connsiteX1" fmla="*/ 2380593 w 5186855"/>
                <a:gd name="connsiteY1" fmla="*/ 1213945 h 3105807"/>
                <a:gd name="connsiteX2" fmla="*/ 1563244 w 5186855"/>
                <a:gd name="connsiteY2" fmla="*/ 896007 h 3105807"/>
                <a:gd name="connsiteX3" fmla="*/ 1008993 w 5186855"/>
                <a:gd name="connsiteY3" fmla="*/ 1545021 h 3105807"/>
                <a:gd name="connsiteX4" fmla="*/ 0 w 5186855"/>
                <a:gd name="connsiteY4" fmla="*/ 914400 h 3105807"/>
                <a:gd name="connsiteX5" fmla="*/ 1008993 w 5186855"/>
                <a:gd name="connsiteY5" fmla="*/ 0 h 3105807"/>
                <a:gd name="connsiteX6" fmla="*/ 1563244 w 5186855"/>
                <a:gd name="connsiteY6" fmla="*/ 591207 h 3105807"/>
                <a:gd name="connsiteX7" fmla="*/ 2585545 w 5186855"/>
                <a:gd name="connsiteY7" fmla="*/ 740979 h 3105807"/>
                <a:gd name="connsiteX8" fmla="*/ 5186855 w 5186855"/>
                <a:gd name="connsiteY8" fmla="*/ 3105807 h 3105807"/>
                <a:gd name="connsiteX9" fmla="*/ 3358055 w 5186855"/>
                <a:gd name="connsiteY9" fmla="*/ 3058510 h 3105807"/>
                <a:gd name="connsiteX0" fmla="*/ 2844994 w 4752621"/>
                <a:gd name="connsiteY0" fmla="*/ 3090041 h 3105807"/>
                <a:gd name="connsiteX1" fmla="*/ 1946359 w 4752621"/>
                <a:gd name="connsiteY1" fmla="*/ 1213945 h 3105807"/>
                <a:gd name="connsiteX2" fmla="*/ 1129010 w 4752621"/>
                <a:gd name="connsiteY2" fmla="*/ 896007 h 3105807"/>
                <a:gd name="connsiteX3" fmla="*/ 574759 w 4752621"/>
                <a:gd name="connsiteY3" fmla="*/ 1545021 h 3105807"/>
                <a:gd name="connsiteX4" fmla="*/ 0 w 4752621"/>
                <a:gd name="connsiteY4" fmla="*/ 819807 h 3105807"/>
                <a:gd name="connsiteX5" fmla="*/ 574759 w 4752621"/>
                <a:gd name="connsiteY5" fmla="*/ 0 h 3105807"/>
                <a:gd name="connsiteX6" fmla="*/ 1129010 w 4752621"/>
                <a:gd name="connsiteY6" fmla="*/ 591207 h 3105807"/>
                <a:gd name="connsiteX7" fmla="*/ 2151311 w 4752621"/>
                <a:gd name="connsiteY7" fmla="*/ 740979 h 3105807"/>
                <a:gd name="connsiteX8" fmla="*/ 4752621 w 4752621"/>
                <a:gd name="connsiteY8" fmla="*/ 3105807 h 3105807"/>
                <a:gd name="connsiteX9" fmla="*/ 2923821 w 4752621"/>
                <a:gd name="connsiteY9" fmla="*/ 3058510 h 3105807"/>
                <a:gd name="connsiteX0" fmla="*/ 2844994 w 4752621"/>
                <a:gd name="connsiteY0" fmla="*/ 3090041 h 3105807"/>
                <a:gd name="connsiteX1" fmla="*/ 1946359 w 4752621"/>
                <a:gd name="connsiteY1" fmla="*/ 1213945 h 3105807"/>
                <a:gd name="connsiteX2" fmla="*/ 1129010 w 4752621"/>
                <a:gd name="connsiteY2" fmla="*/ 896007 h 3105807"/>
                <a:gd name="connsiteX3" fmla="*/ 1215857 w 4752621"/>
                <a:gd name="connsiteY3" fmla="*/ 1429407 h 3105807"/>
                <a:gd name="connsiteX4" fmla="*/ 0 w 4752621"/>
                <a:gd name="connsiteY4" fmla="*/ 819807 h 3105807"/>
                <a:gd name="connsiteX5" fmla="*/ 574759 w 4752621"/>
                <a:gd name="connsiteY5" fmla="*/ 0 h 3105807"/>
                <a:gd name="connsiteX6" fmla="*/ 1129010 w 4752621"/>
                <a:gd name="connsiteY6" fmla="*/ 591207 h 3105807"/>
                <a:gd name="connsiteX7" fmla="*/ 2151311 w 4752621"/>
                <a:gd name="connsiteY7" fmla="*/ 740979 h 3105807"/>
                <a:gd name="connsiteX8" fmla="*/ 4752621 w 4752621"/>
                <a:gd name="connsiteY8" fmla="*/ 3105807 h 3105807"/>
                <a:gd name="connsiteX9" fmla="*/ 2923821 w 4752621"/>
                <a:gd name="connsiteY9" fmla="*/ 3058510 h 3105807"/>
                <a:gd name="connsiteX0" fmla="*/ 2844994 w 4752621"/>
                <a:gd name="connsiteY0" fmla="*/ 3090041 h 3105807"/>
                <a:gd name="connsiteX1" fmla="*/ 1946359 w 4752621"/>
                <a:gd name="connsiteY1" fmla="*/ 1213945 h 3105807"/>
                <a:gd name="connsiteX2" fmla="*/ 1129010 w 4752621"/>
                <a:gd name="connsiteY2" fmla="*/ 896007 h 3105807"/>
                <a:gd name="connsiteX3" fmla="*/ 1215857 w 4752621"/>
                <a:gd name="connsiteY3" fmla="*/ 1429407 h 3105807"/>
                <a:gd name="connsiteX4" fmla="*/ 0 w 4752621"/>
                <a:gd name="connsiteY4" fmla="*/ 819807 h 3105807"/>
                <a:gd name="connsiteX5" fmla="*/ 574759 w 4752621"/>
                <a:gd name="connsiteY5" fmla="*/ 0 h 3105807"/>
                <a:gd name="connsiteX6" fmla="*/ 1042163 w 4752621"/>
                <a:gd name="connsiteY6" fmla="*/ 591207 h 3105807"/>
                <a:gd name="connsiteX7" fmla="*/ 2151311 w 4752621"/>
                <a:gd name="connsiteY7" fmla="*/ 740979 h 3105807"/>
                <a:gd name="connsiteX8" fmla="*/ 4752621 w 4752621"/>
                <a:gd name="connsiteY8" fmla="*/ 3105807 h 3105807"/>
                <a:gd name="connsiteX9" fmla="*/ 2923821 w 4752621"/>
                <a:gd name="connsiteY9" fmla="*/ 3058510 h 3105807"/>
                <a:gd name="connsiteX0" fmla="*/ 2844994 w 4752621"/>
                <a:gd name="connsiteY0" fmla="*/ 3090041 h 3105807"/>
                <a:gd name="connsiteX1" fmla="*/ 1823785 w 4752621"/>
                <a:gd name="connsiteY1" fmla="*/ 896007 h 3105807"/>
                <a:gd name="connsiteX2" fmla="*/ 1129010 w 4752621"/>
                <a:gd name="connsiteY2" fmla="*/ 896007 h 3105807"/>
                <a:gd name="connsiteX3" fmla="*/ 1215857 w 4752621"/>
                <a:gd name="connsiteY3" fmla="*/ 1429407 h 3105807"/>
                <a:gd name="connsiteX4" fmla="*/ 0 w 4752621"/>
                <a:gd name="connsiteY4" fmla="*/ 819807 h 3105807"/>
                <a:gd name="connsiteX5" fmla="*/ 574759 w 4752621"/>
                <a:gd name="connsiteY5" fmla="*/ 0 h 3105807"/>
                <a:gd name="connsiteX6" fmla="*/ 1042163 w 4752621"/>
                <a:gd name="connsiteY6" fmla="*/ 591207 h 3105807"/>
                <a:gd name="connsiteX7" fmla="*/ 2151311 w 4752621"/>
                <a:gd name="connsiteY7" fmla="*/ 740979 h 3105807"/>
                <a:gd name="connsiteX8" fmla="*/ 4752621 w 4752621"/>
                <a:gd name="connsiteY8" fmla="*/ 3105807 h 3105807"/>
                <a:gd name="connsiteX9" fmla="*/ 2923821 w 4752621"/>
                <a:gd name="connsiteY9" fmla="*/ 3058510 h 3105807"/>
                <a:gd name="connsiteX0" fmla="*/ 2844994 w 4752621"/>
                <a:gd name="connsiteY0" fmla="*/ 3090041 h 3105807"/>
                <a:gd name="connsiteX1" fmla="*/ 1823785 w 4752621"/>
                <a:gd name="connsiteY1" fmla="*/ 896007 h 3105807"/>
                <a:gd name="connsiteX2" fmla="*/ 1129010 w 4752621"/>
                <a:gd name="connsiteY2" fmla="*/ 896007 h 3105807"/>
                <a:gd name="connsiteX3" fmla="*/ 1215857 w 4752621"/>
                <a:gd name="connsiteY3" fmla="*/ 1429407 h 3105807"/>
                <a:gd name="connsiteX4" fmla="*/ 0 w 4752621"/>
                <a:gd name="connsiteY4" fmla="*/ 819807 h 3105807"/>
                <a:gd name="connsiteX5" fmla="*/ 574759 w 4752621"/>
                <a:gd name="connsiteY5" fmla="*/ 0 h 3105807"/>
                <a:gd name="connsiteX6" fmla="*/ 1042163 w 4752621"/>
                <a:gd name="connsiteY6" fmla="*/ 591207 h 3105807"/>
                <a:gd name="connsiteX7" fmla="*/ 2258019 w 4752621"/>
                <a:gd name="connsiteY7" fmla="*/ 515007 h 3105807"/>
                <a:gd name="connsiteX8" fmla="*/ 4752621 w 4752621"/>
                <a:gd name="connsiteY8" fmla="*/ 3105807 h 3105807"/>
                <a:gd name="connsiteX9" fmla="*/ 2923821 w 4752621"/>
                <a:gd name="connsiteY9" fmla="*/ 3058510 h 3105807"/>
                <a:gd name="connsiteX0" fmla="*/ 2844994 w 4752621"/>
                <a:gd name="connsiteY0" fmla="*/ 3184634 h 3200400"/>
                <a:gd name="connsiteX1" fmla="*/ 1823785 w 4752621"/>
                <a:gd name="connsiteY1" fmla="*/ 990600 h 3200400"/>
                <a:gd name="connsiteX2" fmla="*/ 1129010 w 4752621"/>
                <a:gd name="connsiteY2" fmla="*/ 990600 h 3200400"/>
                <a:gd name="connsiteX3" fmla="*/ 1215857 w 4752621"/>
                <a:gd name="connsiteY3" fmla="*/ 1524000 h 3200400"/>
                <a:gd name="connsiteX4" fmla="*/ 0 w 4752621"/>
                <a:gd name="connsiteY4" fmla="*/ 914400 h 3200400"/>
                <a:gd name="connsiteX5" fmla="*/ 868469 w 4752621"/>
                <a:gd name="connsiteY5" fmla="*/ 0 h 3200400"/>
                <a:gd name="connsiteX6" fmla="*/ 1042163 w 4752621"/>
                <a:gd name="connsiteY6" fmla="*/ 685800 h 3200400"/>
                <a:gd name="connsiteX7" fmla="*/ 2258019 w 4752621"/>
                <a:gd name="connsiteY7" fmla="*/ 609600 h 3200400"/>
                <a:gd name="connsiteX8" fmla="*/ 4752621 w 4752621"/>
                <a:gd name="connsiteY8" fmla="*/ 3200400 h 3200400"/>
                <a:gd name="connsiteX9" fmla="*/ 2923821 w 4752621"/>
                <a:gd name="connsiteY9" fmla="*/ 3153103 h 3200400"/>
                <a:gd name="connsiteX0" fmla="*/ 2844994 w 4752621"/>
                <a:gd name="connsiteY0" fmla="*/ 3184634 h 3200400"/>
                <a:gd name="connsiteX1" fmla="*/ 1823785 w 4752621"/>
                <a:gd name="connsiteY1" fmla="*/ 990600 h 3200400"/>
                <a:gd name="connsiteX2" fmla="*/ 1129010 w 4752621"/>
                <a:gd name="connsiteY2" fmla="*/ 990600 h 3200400"/>
                <a:gd name="connsiteX3" fmla="*/ 1215857 w 4752621"/>
                <a:gd name="connsiteY3" fmla="*/ 1524000 h 3200400"/>
                <a:gd name="connsiteX4" fmla="*/ 0 w 4752621"/>
                <a:gd name="connsiteY4" fmla="*/ 914400 h 3200400"/>
                <a:gd name="connsiteX5" fmla="*/ 868469 w 4752621"/>
                <a:gd name="connsiteY5" fmla="*/ 0 h 3200400"/>
                <a:gd name="connsiteX6" fmla="*/ 1389550 w 4752621"/>
                <a:gd name="connsiteY6" fmla="*/ 685800 h 3200400"/>
                <a:gd name="connsiteX7" fmla="*/ 2258019 w 4752621"/>
                <a:gd name="connsiteY7" fmla="*/ 609600 h 3200400"/>
                <a:gd name="connsiteX8" fmla="*/ 4752621 w 4752621"/>
                <a:gd name="connsiteY8" fmla="*/ 3200400 h 3200400"/>
                <a:gd name="connsiteX9" fmla="*/ 2923821 w 4752621"/>
                <a:gd name="connsiteY9" fmla="*/ 3153103 h 3200400"/>
                <a:gd name="connsiteX0" fmla="*/ 2844994 w 4752621"/>
                <a:gd name="connsiteY0" fmla="*/ 3184634 h 3200400"/>
                <a:gd name="connsiteX1" fmla="*/ 1823785 w 4752621"/>
                <a:gd name="connsiteY1" fmla="*/ 990600 h 3200400"/>
                <a:gd name="connsiteX2" fmla="*/ 1476397 w 4752621"/>
                <a:gd name="connsiteY2" fmla="*/ 990600 h 3200400"/>
                <a:gd name="connsiteX3" fmla="*/ 1215857 w 4752621"/>
                <a:gd name="connsiteY3" fmla="*/ 1524000 h 3200400"/>
                <a:gd name="connsiteX4" fmla="*/ 0 w 4752621"/>
                <a:gd name="connsiteY4" fmla="*/ 914400 h 3200400"/>
                <a:gd name="connsiteX5" fmla="*/ 868469 w 4752621"/>
                <a:gd name="connsiteY5" fmla="*/ 0 h 3200400"/>
                <a:gd name="connsiteX6" fmla="*/ 1389550 w 4752621"/>
                <a:gd name="connsiteY6" fmla="*/ 685800 h 3200400"/>
                <a:gd name="connsiteX7" fmla="*/ 2258019 w 4752621"/>
                <a:gd name="connsiteY7" fmla="*/ 609600 h 3200400"/>
                <a:gd name="connsiteX8" fmla="*/ 4752621 w 4752621"/>
                <a:gd name="connsiteY8" fmla="*/ 3200400 h 3200400"/>
                <a:gd name="connsiteX9" fmla="*/ 2923821 w 4752621"/>
                <a:gd name="connsiteY9" fmla="*/ 3153103 h 3200400"/>
                <a:gd name="connsiteX0" fmla="*/ 2844994 w 4752621"/>
                <a:gd name="connsiteY0" fmla="*/ 3184634 h 3200400"/>
                <a:gd name="connsiteX1" fmla="*/ 1823785 w 4752621"/>
                <a:gd name="connsiteY1" fmla="*/ 990600 h 3200400"/>
                <a:gd name="connsiteX2" fmla="*/ 1476397 w 4752621"/>
                <a:gd name="connsiteY2" fmla="*/ 990600 h 3200400"/>
                <a:gd name="connsiteX3" fmla="*/ 1476397 w 4752621"/>
                <a:gd name="connsiteY3" fmla="*/ 1295400 h 3200400"/>
                <a:gd name="connsiteX4" fmla="*/ 0 w 4752621"/>
                <a:gd name="connsiteY4" fmla="*/ 914400 h 3200400"/>
                <a:gd name="connsiteX5" fmla="*/ 868469 w 4752621"/>
                <a:gd name="connsiteY5" fmla="*/ 0 h 3200400"/>
                <a:gd name="connsiteX6" fmla="*/ 1389550 w 4752621"/>
                <a:gd name="connsiteY6" fmla="*/ 685800 h 3200400"/>
                <a:gd name="connsiteX7" fmla="*/ 2258019 w 4752621"/>
                <a:gd name="connsiteY7" fmla="*/ 609600 h 3200400"/>
                <a:gd name="connsiteX8" fmla="*/ 4752621 w 4752621"/>
                <a:gd name="connsiteY8" fmla="*/ 3200400 h 3200400"/>
                <a:gd name="connsiteX9" fmla="*/ 2923821 w 4752621"/>
                <a:gd name="connsiteY9" fmla="*/ 3153103 h 3200400"/>
                <a:gd name="connsiteX0" fmla="*/ 2150219 w 4057846"/>
                <a:gd name="connsiteY0" fmla="*/ 3184634 h 3200400"/>
                <a:gd name="connsiteX1" fmla="*/ 1129010 w 4057846"/>
                <a:gd name="connsiteY1" fmla="*/ 990600 h 3200400"/>
                <a:gd name="connsiteX2" fmla="*/ 781622 w 4057846"/>
                <a:gd name="connsiteY2" fmla="*/ 990600 h 3200400"/>
                <a:gd name="connsiteX3" fmla="*/ 781622 w 4057846"/>
                <a:gd name="connsiteY3" fmla="*/ 1295400 h 3200400"/>
                <a:gd name="connsiteX4" fmla="*/ 0 w 4057846"/>
                <a:gd name="connsiteY4" fmla="*/ 914400 h 3200400"/>
                <a:gd name="connsiteX5" fmla="*/ 173694 w 4057846"/>
                <a:gd name="connsiteY5" fmla="*/ 0 h 3200400"/>
                <a:gd name="connsiteX6" fmla="*/ 694775 w 4057846"/>
                <a:gd name="connsiteY6" fmla="*/ 685800 h 3200400"/>
                <a:gd name="connsiteX7" fmla="*/ 1563244 w 4057846"/>
                <a:gd name="connsiteY7" fmla="*/ 609600 h 3200400"/>
                <a:gd name="connsiteX8" fmla="*/ 4057846 w 4057846"/>
                <a:gd name="connsiteY8" fmla="*/ 3200400 h 3200400"/>
                <a:gd name="connsiteX9" fmla="*/ 2229046 w 4057846"/>
                <a:gd name="connsiteY9" fmla="*/ 3153103 h 3200400"/>
                <a:gd name="connsiteX0" fmla="*/ 2150219 w 4057846"/>
                <a:gd name="connsiteY0" fmla="*/ 2803634 h 2819400"/>
                <a:gd name="connsiteX1" fmla="*/ 1129010 w 4057846"/>
                <a:gd name="connsiteY1" fmla="*/ 609600 h 2819400"/>
                <a:gd name="connsiteX2" fmla="*/ 781622 w 4057846"/>
                <a:gd name="connsiteY2" fmla="*/ 609600 h 2819400"/>
                <a:gd name="connsiteX3" fmla="*/ 781622 w 4057846"/>
                <a:gd name="connsiteY3" fmla="*/ 9144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 name="connsiteX9" fmla="*/ 2229046 w 4057846"/>
                <a:gd name="connsiteY9" fmla="*/ 2772103 h 2819400"/>
                <a:gd name="connsiteX0" fmla="*/ 2150219 w 4057846"/>
                <a:gd name="connsiteY0" fmla="*/ 2803634 h 2819400"/>
                <a:gd name="connsiteX1" fmla="*/ 1129010 w 4057846"/>
                <a:gd name="connsiteY1" fmla="*/ 609600 h 2819400"/>
                <a:gd name="connsiteX2" fmla="*/ 781622 w 4057846"/>
                <a:gd name="connsiteY2" fmla="*/ 609600 h 2819400"/>
                <a:gd name="connsiteX3" fmla="*/ 868469 w 4057846"/>
                <a:gd name="connsiteY3" fmla="*/ 9144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 name="connsiteX9" fmla="*/ 2229046 w 4057846"/>
                <a:gd name="connsiteY9" fmla="*/ 2772103 h 2819400"/>
                <a:gd name="connsiteX0" fmla="*/ 2150219 w 4057846"/>
                <a:gd name="connsiteY0" fmla="*/ 2803634 h 2819400"/>
                <a:gd name="connsiteX1" fmla="*/ 1129010 w 4057846"/>
                <a:gd name="connsiteY1" fmla="*/ 609600 h 2819400"/>
                <a:gd name="connsiteX2" fmla="*/ 781622 w 4057846"/>
                <a:gd name="connsiteY2" fmla="*/ 609600 h 2819400"/>
                <a:gd name="connsiteX3" fmla="*/ 868469 w 4057846"/>
                <a:gd name="connsiteY3" fmla="*/ 8382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 name="connsiteX9" fmla="*/ 2229046 w 4057846"/>
                <a:gd name="connsiteY9" fmla="*/ 2772103 h 2819400"/>
                <a:gd name="connsiteX0" fmla="*/ 2150219 w 4057846"/>
                <a:gd name="connsiteY0" fmla="*/ 2803634 h 2819400"/>
                <a:gd name="connsiteX1" fmla="*/ 1129010 w 4057846"/>
                <a:gd name="connsiteY1" fmla="*/ 609600 h 2819400"/>
                <a:gd name="connsiteX2" fmla="*/ 781622 w 4057846"/>
                <a:gd name="connsiteY2" fmla="*/ 609600 h 2819400"/>
                <a:gd name="connsiteX3" fmla="*/ 868469 w 4057846"/>
                <a:gd name="connsiteY3" fmla="*/ 8382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 name="connsiteX0" fmla="*/ 1736938 w 4057846"/>
                <a:gd name="connsiteY0" fmla="*/ 2819400 h 2819400"/>
                <a:gd name="connsiteX1" fmla="*/ 1129010 w 4057846"/>
                <a:gd name="connsiteY1" fmla="*/ 609600 h 2819400"/>
                <a:gd name="connsiteX2" fmla="*/ 781622 w 4057846"/>
                <a:gd name="connsiteY2" fmla="*/ 609600 h 2819400"/>
                <a:gd name="connsiteX3" fmla="*/ 868469 w 4057846"/>
                <a:gd name="connsiteY3" fmla="*/ 838200 h 2819400"/>
                <a:gd name="connsiteX4" fmla="*/ 0 w 4057846"/>
                <a:gd name="connsiteY4" fmla="*/ 533400 h 2819400"/>
                <a:gd name="connsiteX5" fmla="*/ 521081 w 4057846"/>
                <a:gd name="connsiteY5" fmla="*/ 0 h 2819400"/>
                <a:gd name="connsiteX6" fmla="*/ 694775 w 4057846"/>
                <a:gd name="connsiteY6" fmla="*/ 304800 h 2819400"/>
                <a:gd name="connsiteX7" fmla="*/ 1563244 w 4057846"/>
                <a:gd name="connsiteY7" fmla="*/ 228600 h 2819400"/>
                <a:gd name="connsiteX8" fmla="*/ 4057846 w 4057846"/>
                <a:gd name="connsiteY8" fmla="*/ 2819400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7846" h="2819400">
                  <a:moveTo>
                    <a:pt x="1736938" y="2819400"/>
                  </a:moveTo>
                  <a:lnTo>
                    <a:pt x="1129010" y="609600"/>
                  </a:lnTo>
                  <a:lnTo>
                    <a:pt x="781622" y="609600"/>
                  </a:lnTo>
                  <a:lnTo>
                    <a:pt x="868469" y="838200"/>
                  </a:lnTo>
                  <a:lnTo>
                    <a:pt x="0" y="533400"/>
                  </a:lnTo>
                  <a:lnTo>
                    <a:pt x="521081" y="0"/>
                  </a:lnTo>
                  <a:lnTo>
                    <a:pt x="694775" y="304800"/>
                  </a:lnTo>
                  <a:lnTo>
                    <a:pt x="1563244" y="228600"/>
                  </a:lnTo>
                  <a:lnTo>
                    <a:pt x="4057846" y="2819400"/>
                  </a:lnTo>
                </a:path>
              </a:pathLst>
            </a:custGeom>
            <a:solidFill>
              <a:schemeClr val="accent1">
                <a:alpha val="32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2050" name="Picture 2" descr="C:\research\talks\MobileHealth2010-PassiveFeedback\NexusOne_Transparent.png"/>
            <p:cNvPicPr>
              <a:picLocks noChangeAspect="1" noChangeArrowheads="1"/>
            </p:cNvPicPr>
            <p:nvPr/>
          </p:nvPicPr>
          <p:blipFill>
            <a:blip r:embed="rId4" cstate="print"/>
            <a:srcRect/>
            <a:stretch>
              <a:fillRect/>
            </a:stretch>
          </p:blipFill>
          <p:spPr bwMode="auto">
            <a:xfrm>
              <a:off x="2819400" y="2057400"/>
              <a:ext cx="4114800" cy="8264082"/>
            </a:xfrm>
            <a:prstGeom prst="rect">
              <a:avLst/>
            </a:prstGeom>
            <a:noFill/>
          </p:spPr>
        </p:pic>
        <p:sp>
          <p:nvSpPr>
            <p:cNvPr id="13" name="Rectangle 12"/>
            <p:cNvSpPr/>
            <p:nvPr/>
          </p:nvSpPr>
          <p:spPr>
            <a:xfrm rot="21273886">
              <a:off x="3326888" y="4276369"/>
              <a:ext cx="1300291" cy="400110"/>
            </a:xfrm>
            <a:prstGeom prst="rect">
              <a:avLst/>
            </a:prstGeom>
            <a:noFill/>
          </p:spPr>
          <p:txBody>
            <a:bodyPr wrap="none" lIns="91440" tIns="45720" rIns="91440" bIns="45720">
              <a:spAutoFit/>
            </a:bodyPr>
            <a:lstStyle/>
            <a:p>
              <a:pPr algn="ctr"/>
              <a:r>
                <a:rPr lang="en-US" sz="20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Twin Falls!</a:t>
              </a:r>
              <a:endParaRPr lang="en-US" sz="20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sp>
          <p:nvSpPr>
            <p:cNvPr id="14" name="Rectangle 13"/>
            <p:cNvSpPr/>
            <p:nvPr/>
          </p:nvSpPr>
          <p:spPr>
            <a:xfrm rot="20774120">
              <a:off x="3972852" y="5124424"/>
              <a:ext cx="2332635" cy="1292662"/>
            </a:xfrm>
            <a:prstGeom prst="rect">
              <a:avLst/>
            </a:prstGeom>
            <a:noFill/>
          </p:spPr>
          <p:txBody>
            <a:bodyPr wrap="none" lIns="91440" tIns="45720" rIns="91440" bIns="45720">
              <a:noAutofit/>
            </a:bodyPr>
            <a:lstStyle/>
            <a:p>
              <a:pPr algn="ctr"/>
              <a:r>
                <a:rPr lang="en-US" sz="16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Burn 170    </a:t>
              </a:r>
            </a:p>
            <a:p>
              <a:pPr algn="ctr"/>
              <a: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cal &amp; reach </a:t>
              </a:r>
              <a:b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br>
              <a: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your walking </a:t>
              </a:r>
              <a:b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br>
              <a: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goal for the </a:t>
              </a:r>
              <a:b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br>
              <a: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week!</a:t>
              </a:r>
              <a:endParaRPr lang="en-US"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sp>
          <p:nvSpPr>
            <p:cNvPr id="15" name="Rounded Rectangle 14"/>
            <p:cNvSpPr/>
            <p:nvPr/>
          </p:nvSpPr>
          <p:spPr>
            <a:xfrm>
              <a:off x="3810000" y="3429000"/>
              <a:ext cx="2590800" cy="457200"/>
            </a:xfrm>
            <a:prstGeom prst="roundRect">
              <a:avLst/>
            </a:prstGeom>
            <a:solidFill>
              <a:schemeClr val="accent2">
                <a:alpha val="67000"/>
              </a:schemeClr>
            </a:solidFill>
            <a:ln>
              <a:solidFill>
                <a:schemeClr val="accent2">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600" dirty="0" smtClean="0">
                  <a:solidFill>
                    <a:prstClr val="white"/>
                  </a:solidFill>
                </a:rPr>
                <a:t>Twin Falls is </a:t>
              </a:r>
              <a:r>
                <a:rPr lang="en-US" sz="1600" b="1" dirty="0" smtClean="0">
                  <a:solidFill>
                    <a:prstClr val="white"/>
                  </a:solidFill>
                </a:rPr>
                <a:t>only 1.4 mi away</a:t>
              </a:r>
              <a:r>
                <a:rPr lang="en-US" sz="1600" dirty="0" smtClean="0">
                  <a:solidFill>
                    <a:prstClr val="white"/>
                  </a:solidFill>
                </a:rPr>
                <a:t>.</a:t>
              </a:r>
              <a:endParaRPr lang="en-US" sz="1600" dirty="0">
                <a:solidFill>
                  <a:prstClr val="white"/>
                </a:solidFill>
              </a:endParaRPr>
            </a:p>
          </p:txBody>
        </p:sp>
      </p:grpSp>
      <p:sp>
        <p:nvSpPr>
          <p:cNvPr id="18" name="Rectangular Callout 17"/>
          <p:cNvSpPr/>
          <p:nvPr/>
        </p:nvSpPr>
        <p:spPr>
          <a:xfrm>
            <a:off x="5943600" y="2438400"/>
            <a:ext cx="3048000" cy="2133600"/>
          </a:xfrm>
          <a:prstGeom prst="wedgeRectCallout">
            <a:avLst>
              <a:gd name="adj1" fmla="val -62342"/>
              <a:gd name="adj2" fmla="val 68160"/>
            </a:avLst>
          </a:prstGeom>
          <a:solidFill>
            <a:schemeClr val="tx1">
              <a:lumMod val="85000"/>
              <a:lumOff val="15000"/>
              <a:alpha val="80000"/>
            </a:schemeClr>
          </a:solidFill>
          <a:ln>
            <a:solidFill>
              <a:schemeClr val="tx1">
                <a:lumMod val="95000"/>
                <a:lumOff val="5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prstClr val="white"/>
                </a:solidFill>
                <a:latin typeface="Segoe Condensed" pitchFamily="34" charset="0"/>
              </a:rPr>
              <a:t>Kairos</a:t>
            </a:r>
            <a:r>
              <a:rPr lang="en-US" sz="2400" dirty="0" smtClean="0">
                <a:solidFill>
                  <a:prstClr val="white"/>
                </a:solidFill>
                <a:latin typeface="Segoe Condensed" pitchFamily="34" charset="0"/>
              </a:rPr>
              <a:t/>
            </a:r>
            <a:br>
              <a:rPr lang="en-US" sz="2400" dirty="0" smtClean="0">
                <a:solidFill>
                  <a:prstClr val="white"/>
                </a:solidFill>
                <a:latin typeface="Segoe Condensed" pitchFamily="34" charset="0"/>
              </a:rPr>
            </a:br>
            <a:r>
              <a:rPr lang="en-US" sz="2400" dirty="0" smtClean="0">
                <a:solidFill>
                  <a:prstClr val="white"/>
                </a:solidFill>
                <a:latin typeface="Segoe Condensed" pitchFamily="34" charset="0"/>
              </a:rPr>
              <a:t>technology that suggests a behavior at the most opportune moment</a:t>
            </a:r>
          </a:p>
          <a:p>
            <a:pPr algn="r"/>
            <a:r>
              <a:rPr lang="en-US" sz="2400" dirty="0" smtClean="0">
                <a:solidFill>
                  <a:prstClr val="white"/>
                </a:solidFill>
                <a:latin typeface="Segoe Condensed" pitchFamily="34" charset="0"/>
              </a:rPr>
              <a:t>-</a:t>
            </a:r>
            <a:r>
              <a:rPr lang="en-US" sz="2400" dirty="0" err="1" smtClean="0">
                <a:solidFill>
                  <a:prstClr val="white"/>
                </a:solidFill>
                <a:latin typeface="Segoe Condensed" pitchFamily="34" charset="0"/>
              </a:rPr>
              <a:t>fogg</a:t>
            </a:r>
            <a:r>
              <a:rPr lang="en-US" sz="2400" dirty="0" smtClean="0">
                <a:solidFill>
                  <a:prstClr val="white"/>
                </a:solidFill>
                <a:latin typeface="Segoe Condensed" pitchFamily="34" charset="0"/>
              </a:rPr>
              <a:t>, 2003</a:t>
            </a:r>
            <a:endParaRPr lang="en-US" sz="2400" dirty="0">
              <a:solidFill>
                <a:prstClr val="white"/>
              </a:solidFill>
              <a:latin typeface="Segoe Condensed" pitchFamily="34" charset="0"/>
            </a:endParaRPr>
          </a:p>
        </p:txBody>
      </p:sp>
      <p:sp>
        <p:nvSpPr>
          <p:cNvPr id="19" name="Right Arrow 18"/>
          <p:cNvSpPr/>
          <p:nvPr/>
        </p:nvSpPr>
        <p:spPr>
          <a:xfrm>
            <a:off x="0" y="554421"/>
            <a:ext cx="7162800" cy="1213945"/>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itle 8"/>
          <p:cNvSpPr txBox="1">
            <a:spLocks/>
          </p:cNvSpPr>
          <p:nvPr/>
        </p:nvSpPr>
        <p:spPr>
          <a:xfrm>
            <a:off x="76200" y="441434"/>
            <a:ext cx="7128638" cy="868362"/>
          </a:xfrm>
          <a:prstGeom prst="rect">
            <a:avLst/>
          </a:prstGeom>
        </p:spPr>
        <p:txBody>
          <a:bodyPr vert="horz" lIns="91440" tIns="45720" rIns="91440" bIns="45720" rtlCol="0" anchor="ctr">
            <a:noAutofit/>
          </a:bodyPr>
          <a:lstStyle/>
          <a:p>
            <a:pPr>
              <a:spcBef>
                <a:spcPct val="0"/>
              </a:spcBef>
              <a:defRPr/>
            </a:pPr>
            <a:r>
              <a:rPr lang="en-US" sz="4800" b="1" dirty="0" smtClean="0">
                <a:solidFill>
                  <a:prstClr val="white">
                    <a:lumMod val="75000"/>
                  </a:prstClr>
                </a:solidFill>
                <a:latin typeface="Segoe UI" pitchFamily="34" charset="0"/>
                <a:ea typeface="Segoe UI" pitchFamily="34" charset="0"/>
                <a:cs typeface="Segoe UI" pitchFamily="34" charset="0"/>
              </a:rPr>
              <a:t>sensing opportunities</a:t>
            </a:r>
            <a:endParaRPr lang="en-US" sz="6600" b="1" dirty="0">
              <a:solidFill>
                <a:prstClr val="white">
                  <a:lumMod val="75000"/>
                </a:prstClr>
              </a:solidFill>
              <a:latin typeface="Segoe UI" pitchFamily="34" charset="0"/>
              <a:ea typeface="Segoe UI" pitchFamily="34" charset="0"/>
              <a:cs typeface="Segoe UI" pitchFamily="34" charset="0"/>
            </a:endParaRPr>
          </a:p>
        </p:txBody>
      </p:sp>
      <p:sp>
        <p:nvSpPr>
          <p:cNvPr id="21" name="Rectangle 20"/>
          <p:cNvSpPr/>
          <p:nvPr/>
        </p:nvSpPr>
        <p:spPr>
          <a:xfrm>
            <a:off x="320566" y="1053664"/>
            <a:ext cx="6672339" cy="707886"/>
          </a:xfrm>
          <a:prstGeom prst="rect">
            <a:avLst/>
          </a:prstGeom>
        </p:spPr>
        <p:txBody>
          <a:bodyPr wrap="none">
            <a:spAutoFit/>
          </a:bodyPr>
          <a:lstStyle/>
          <a:p>
            <a:r>
              <a:rPr lang="en-US" sz="4000" dirty="0" smtClean="0">
                <a:solidFill>
                  <a:prstClr val="white">
                    <a:lumMod val="75000"/>
                  </a:prstClr>
                </a:solidFill>
                <a:latin typeface="Segoe UI" pitchFamily="34" charset="0"/>
                <a:ea typeface="Segoe UI" pitchFamily="34" charset="0"/>
                <a:cs typeface="Segoe UI" pitchFamily="34" charset="0"/>
              </a:rPr>
              <a:t>for mobile health persuasion</a:t>
            </a:r>
            <a:endParaRPr lang="en-US" sz="1600" dirty="0">
              <a:solidFill>
                <a:prstClr val="black"/>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3.7037E-6 L -0.13802 3.7037E-6 " pathEditMode="relative" rAng="0" ptsTypes="AA">
                                      <p:cBhvr>
                                        <p:cTn id="6" dur="1000" fill="hold"/>
                                        <p:tgtEl>
                                          <p:spTgt spid="2"/>
                                        </p:tgtEl>
                                        <p:attrNameLst>
                                          <p:attrName>ppt_x</p:attrName>
                                          <p:attrName>ppt_y</p:attrName>
                                        </p:attrNameLst>
                                      </p:cBhvr>
                                      <p:rCtr x="-69" y="0"/>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C:\research\talks\MobileHealth2010-PassiveFeedback\ubifit_redone_higher_res.png"/>
          <p:cNvPicPr>
            <a:picLocks noChangeAspect="1" noChangeArrowheads="1"/>
          </p:cNvPicPr>
          <p:nvPr/>
        </p:nvPicPr>
        <p:blipFill>
          <a:blip r:embed="rId3" cstate="print"/>
          <a:srcRect/>
          <a:stretch>
            <a:fillRect/>
          </a:stretch>
        </p:blipFill>
        <p:spPr bwMode="auto">
          <a:xfrm>
            <a:off x="352300" y="1694688"/>
            <a:ext cx="1742315" cy="4325112"/>
          </a:xfrm>
          <a:prstGeom prst="rect">
            <a:avLst/>
          </a:prstGeom>
          <a:noFill/>
          <a:effectLst>
            <a:reflection blurRad="6350" stA="52000" endA="300" endPos="35000" dir="5400000" sy="-100000" algn="bl" rotWithShape="0"/>
          </a:effectLst>
        </p:spPr>
      </p:pic>
      <p:sp>
        <p:nvSpPr>
          <p:cNvPr id="14" name="Rectangle 13"/>
          <p:cNvSpPr/>
          <p:nvPr/>
        </p:nvSpPr>
        <p:spPr>
          <a:xfrm>
            <a:off x="2133600" y="1999488"/>
            <a:ext cx="1782860" cy="769441"/>
          </a:xfrm>
          <a:prstGeom prst="rect">
            <a:avLst/>
          </a:prstGeom>
        </p:spPr>
        <p:txBody>
          <a:bodyPr wrap="none">
            <a:spAutoFit/>
          </a:bodyPr>
          <a:lstStyle/>
          <a:p>
            <a:r>
              <a:rPr lang="en-US" sz="4400" dirty="0" smtClean="0">
                <a:solidFill>
                  <a:prstClr val="white">
                    <a:lumMod val="75000"/>
                  </a:prstClr>
                </a:solidFill>
                <a:latin typeface="Arial Black" pitchFamily="34" charset="0"/>
              </a:rPr>
              <a:t>ubi</a:t>
            </a:r>
            <a:r>
              <a:rPr lang="en-US" sz="4400" dirty="0" smtClean="0">
                <a:solidFill>
                  <a:srgbClr val="1F497D">
                    <a:lumMod val="40000"/>
                    <a:lumOff val="60000"/>
                  </a:srgbClr>
                </a:solidFill>
                <a:latin typeface="Arial Black" pitchFamily="34" charset="0"/>
              </a:rPr>
              <a:t>fit</a:t>
            </a:r>
            <a:endParaRPr lang="en-US" dirty="0">
              <a:solidFill>
                <a:prstClr val="black"/>
              </a:solidFill>
            </a:endParaRPr>
          </a:p>
        </p:txBody>
      </p:sp>
      <p:sp>
        <p:nvSpPr>
          <p:cNvPr id="15" name="TextBox 14"/>
          <p:cNvSpPr txBox="1"/>
          <p:nvPr/>
        </p:nvSpPr>
        <p:spPr>
          <a:xfrm>
            <a:off x="2162502" y="2590800"/>
            <a:ext cx="2409498" cy="1692771"/>
          </a:xfrm>
          <a:prstGeom prst="rect">
            <a:avLst/>
          </a:prstGeom>
          <a:noFill/>
        </p:spPr>
        <p:txBody>
          <a:bodyPr wrap="square" rtlCol="0">
            <a:spAutoFit/>
          </a:bodyPr>
          <a:lstStyle/>
          <a:p>
            <a:r>
              <a:rPr lang="en-US" dirty="0" smtClean="0">
                <a:solidFill>
                  <a:prstClr val="white">
                    <a:lumMod val="75000"/>
                  </a:prstClr>
                </a:solidFill>
                <a:latin typeface="Segoe Condensed" pitchFamily="34" charset="0"/>
              </a:rPr>
              <a:t>encouraging </a:t>
            </a:r>
            <a:r>
              <a:rPr lang="en-US" i="1" dirty="0" smtClean="0">
                <a:solidFill>
                  <a:prstClr val="white">
                    <a:lumMod val="75000"/>
                  </a:prstClr>
                </a:solidFill>
                <a:latin typeface="Segoe Condensed" pitchFamily="34" charset="0"/>
              </a:rPr>
              <a:t>fitness</a:t>
            </a:r>
            <a:r>
              <a:rPr lang="en-US" dirty="0" smtClean="0">
                <a:solidFill>
                  <a:prstClr val="white">
                    <a:lumMod val="75000"/>
                  </a:prstClr>
                </a:solidFill>
                <a:latin typeface="Segoe Condensed" pitchFamily="34" charset="0"/>
              </a:rPr>
              <a:t> behaviors through passive sensing and feedback</a:t>
            </a:r>
          </a:p>
          <a:p>
            <a:endParaRPr lang="en-US" dirty="0" smtClean="0">
              <a:solidFill>
                <a:prstClr val="white">
                  <a:lumMod val="75000"/>
                </a:prstClr>
              </a:solidFill>
              <a:latin typeface="Segoe Condensed" pitchFamily="34" charset="0"/>
            </a:endParaRPr>
          </a:p>
          <a:p>
            <a:r>
              <a:rPr lang="en-US" sz="1600" i="1" dirty="0" err="1" smtClean="0">
                <a:solidFill>
                  <a:prstClr val="white">
                    <a:lumMod val="75000"/>
                  </a:prstClr>
                </a:solidFill>
                <a:latin typeface="Segoe Condensed" pitchFamily="34" charset="0"/>
              </a:rPr>
              <a:t>consolvo</a:t>
            </a:r>
            <a:r>
              <a:rPr lang="en-US" sz="1600" i="1" dirty="0" smtClean="0">
                <a:solidFill>
                  <a:prstClr val="white">
                    <a:lumMod val="75000"/>
                  </a:prstClr>
                </a:solidFill>
                <a:latin typeface="Segoe Condensed" pitchFamily="34" charset="0"/>
              </a:rPr>
              <a:t> et al., chi 2008</a:t>
            </a:r>
          </a:p>
          <a:p>
            <a:r>
              <a:rPr lang="en-US" sz="1600" i="1" dirty="0" err="1" smtClean="0">
                <a:solidFill>
                  <a:prstClr val="white">
                    <a:lumMod val="75000"/>
                  </a:prstClr>
                </a:solidFill>
                <a:latin typeface="Segoe Condensed" pitchFamily="34" charset="0"/>
              </a:rPr>
              <a:t>consolvo</a:t>
            </a:r>
            <a:r>
              <a:rPr lang="en-US" sz="1600" i="1" dirty="0" smtClean="0">
                <a:solidFill>
                  <a:prstClr val="white">
                    <a:lumMod val="75000"/>
                  </a:prstClr>
                </a:solidFill>
                <a:latin typeface="Segoe Condensed" pitchFamily="34" charset="0"/>
              </a:rPr>
              <a:t>  et al., ubicomp2008</a:t>
            </a:r>
            <a:endParaRPr lang="en-US" sz="1600" i="1" dirty="0">
              <a:solidFill>
                <a:prstClr val="white">
                  <a:lumMod val="75000"/>
                </a:prstClr>
              </a:solidFill>
              <a:latin typeface="Segoe Condensed" pitchFamily="34" charset="0"/>
            </a:endParaRPr>
          </a:p>
        </p:txBody>
      </p:sp>
      <p:grpSp>
        <p:nvGrpSpPr>
          <p:cNvPr id="2" name="Group 18"/>
          <p:cNvGrpSpPr/>
          <p:nvPr/>
        </p:nvGrpSpPr>
        <p:grpSpPr>
          <a:xfrm>
            <a:off x="4556629" y="1696717"/>
            <a:ext cx="4604097" cy="4323083"/>
            <a:chOff x="4556629" y="1696717"/>
            <a:chExt cx="4604097" cy="4323083"/>
          </a:xfrm>
        </p:grpSpPr>
        <p:pic>
          <p:nvPicPr>
            <p:cNvPr id="8" name="Picture 19" descr="C:\research\projects\UbiGreen\Trunk\Screenshots\TreeSequenceWithPhone\Tree10.png"/>
            <p:cNvPicPr>
              <a:picLocks noChangeAspect="1" noChangeArrowheads="1"/>
            </p:cNvPicPr>
            <p:nvPr/>
          </p:nvPicPr>
          <p:blipFill>
            <a:blip r:embed="rId4" cstate="print"/>
            <a:srcRect l="1935" r="1935"/>
            <a:stretch>
              <a:fillRect/>
            </a:stretch>
          </p:blipFill>
          <p:spPr bwMode="auto">
            <a:xfrm>
              <a:off x="4556629" y="1696717"/>
              <a:ext cx="1676400" cy="4323083"/>
            </a:xfrm>
            <a:prstGeom prst="rect">
              <a:avLst/>
            </a:prstGeom>
            <a:noFill/>
            <a:effectLst>
              <a:reflection blurRad="6350" stA="52000" endA="300" endPos="35000" dir="5400000" sy="-100000" algn="bl" rotWithShape="0"/>
            </a:effectLst>
          </p:spPr>
        </p:pic>
        <p:sp>
          <p:nvSpPr>
            <p:cNvPr id="13" name="Rectangle 12"/>
            <p:cNvSpPr/>
            <p:nvPr/>
          </p:nvSpPr>
          <p:spPr>
            <a:xfrm>
              <a:off x="6258906" y="1999488"/>
              <a:ext cx="2901820" cy="769441"/>
            </a:xfrm>
            <a:prstGeom prst="rect">
              <a:avLst/>
            </a:prstGeom>
          </p:spPr>
          <p:txBody>
            <a:bodyPr wrap="none">
              <a:spAutoFit/>
            </a:bodyPr>
            <a:lstStyle/>
            <a:p>
              <a:r>
                <a:rPr lang="en-US" sz="4400" dirty="0" smtClean="0">
                  <a:solidFill>
                    <a:prstClr val="white">
                      <a:lumMod val="75000"/>
                    </a:prstClr>
                  </a:solidFill>
                  <a:latin typeface="Arial Black" pitchFamily="34" charset="0"/>
                </a:rPr>
                <a:t>ubi</a:t>
              </a:r>
              <a:r>
                <a:rPr lang="en-US" sz="4400" dirty="0" smtClean="0">
                  <a:solidFill>
                    <a:srgbClr val="9BBB59"/>
                  </a:solidFill>
                  <a:latin typeface="Arial Black" pitchFamily="34" charset="0"/>
                </a:rPr>
                <a:t>green</a:t>
              </a:r>
              <a:endParaRPr lang="en-US" dirty="0">
                <a:solidFill>
                  <a:srgbClr val="9BBB59"/>
                </a:solidFill>
              </a:endParaRPr>
            </a:p>
          </p:txBody>
        </p:sp>
        <p:sp>
          <p:nvSpPr>
            <p:cNvPr id="16" name="TextBox 15"/>
            <p:cNvSpPr txBox="1"/>
            <p:nvPr/>
          </p:nvSpPr>
          <p:spPr>
            <a:xfrm>
              <a:off x="6277302" y="2590800"/>
              <a:ext cx="2819400" cy="1446550"/>
            </a:xfrm>
            <a:prstGeom prst="rect">
              <a:avLst/>
            </a:prstGeom>
            <a:noFill/>
          </p:spPr>
          <p:txBody>
            <a:bodyPr wrap="square" rtlCol="0">
              <a:spAutoFit/>
            </a:bodyPr>
            <a:lstStyle/>
            <a:p>
              <a:r>
                <a:rPr lang="en-US" dirty="0" smtClean="0">
                  <a:solidFill>
                    <a:prstClr val="white">
                      <a:lumMod val="75000"/>
                    </a:prstClr>
                  </a:solidFill>
                  <a:latin typeface="Segoe Condensed" pitchFamily="34" charset="0"/>
                </a:rPr>
                <a:t>encouraging </a:t>
              </a:r>
              <a:r>
                <a:rPr lang="en-US" i="1" dirty="0" smtClean="0">
                  <a:solidFill>
                    <a:prstClr val="white">
                      <a:lumMod val="75000"/>
                    </a:prstClr>
                  </a:solidFill>
                  <a:latin typeface="Segoe Condensed" pitchFamily="34" charset="0"/>
                </a:rPr>
                <a:t>proenvironmental </a:t>
              </a:r>
              <a:r>
                <a:rPr lang="en-US" dirty="0" smtClean="0">
                  <a:solidFill>
                    <a:prstClr val="white">
                      <a:lumMod val="75000"/>
                    </a:prstClr>
                  </a:solidFill>
                  <a:latin typeface="Segoe Condensed" pitchFamily="34" charset="0"/>
                </a:rPr>
                <a:t>behaviors through passive sensing and feedback</a:t>
              </a:r>
            </a:p>
            <a:p>
              <a:endParaRPr lang="en-US" dirty="0" smtClean="0">
                <a:solidFill>
                  <a:prstClr val="white">
                    <a:lumMod val="75000"/>
                  </a:prstClr>
                </a:solidFill>
                <a:latin typeface="Segoe Condensed" pitchFamily="34" charset="0"/>
              </a:endParaRPr>
            </a:p>
            <a:p>
              <a:r>
                <a:rPr lang="en-US" sz="1600" i="1" dirty="0" err="1" smtClean="0">
                  <a:solidFill>
                    <a:prstClr val="white">
                      <a:lumMod val="75000"/>
                    </a:prstClr>
                  </a:solidFill>
                  <a:latin typeface="Segoe Condensed" pitchFamily="34" charset="0"/>
                </a:rPr>
                <a:t>froehlich</a:t>
              </a:r>
              <a:r>
                <a:rPr lang="en-US" sz="1600" i="1" dirty="0" smtClean="0">
                  <a:solidFill>
                    <a:prstClr val="white">
                      <a:lumMod val="75000"/>
                    </a:prstClr>
                  </a:solidFill>
                  <a:latin typeface="Segoe Condensed" pitchFamily="34" charset="0"/>
                </a:rPr>
                <a:t> et al., chi 2009</a:t>
              </a:r>
              <a:endParaRPr lang="en-US" sz="1600" i="1" dirty="0">
                <a:solidFill>
                  <a:prstClr val="white">
                    <a:lumMod val="75000"/>
                  </a:prstClr>
                </a:solidFill>
                <a:latin typeface="Segoe Condensed" pitchFamily="34" charset="0"/>
              </a:endParaRPr>
            </a:p>
          </p:txBody>
        </p:sp>
      </p:grpSp>
      <p:sp>
        <p:nvSpPr>
          <p:cNvPr id="17" name="Title 16"/>
          <p:cNvSpPr>
            <a:spLocks noGrp="1"/>
          </p:cNvSpPr>
          <p:nvPr>
            <p:ph type="title"/>
          </p:nvPr>
        </p:nvSpPr>
        <p:spPr>
          <a:xfrm>
            <a:off x="152400" y="457200"/>
            <a:ext cx="8839200" cy="838200"/>
          </a:xfrm>
        </p:spPr>
        <p:txBody>
          <a:bodyPr/>
          <a:lstStyle/>
          <a:p>
            <a:r>
              <a:rPr lang="en-US" dirty="0" smtClean="0"/>
              <a:t>two mobile phone examples: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838200"/>
          </a:xfrm>
        </p:spPr>
        <p:txBody>
          <a:bodyPr/>
          <a:lstStyle/>
          <a:p>
            <a:pPr fontAlgn="auto">
              <a:spcAft>
                <a:spcPts val="0"/>
              </a:spcAft>
              <a:defRPr/>
            </a:pPr>
            <a:r>
              <a:rPr lang="en-US" dirty="0" err="1" smtClean="0">
                <a:solidFill>
                  <a:schemeClr val="accent6"/>
                </a:solidFill>
              </a:rPr>
              <a:t>ubi</a:t>
            </a:r>
            <a:r>
              <a:rPr lang="en-US" dirty="0" err="1" smtClean="0"/>
              <a:t>system</a:t>
            </a:r>
            <a:r>
              <a:rPr lang="en-US" dirty="0" smtClean="0"/>
              <a:t> components</a:t>
            </a:r>
            <a:endParaRPr lang="en-US" dirty="0"/>
          </a:p>
        </p:txBody>
      </p:sp>
      <p:grpSp>
        <p:nvGrpSpPr>
          <p:cNvPr id="3" name="Group 22"/>
          <p:cNvGrpSpPr>
            <a:grpSpLocks/>
          </p:cNvGrpSpPr>
          <p:nvPr/>
        </p:nvGrpSpPr>
        <p:grpSpPr bwMode="auto">
          <a:xfrm>
            <a:off x="809892" y="1488375"/>
            <a:ext cx="4185891" cy="896938"/>
            <a:chOff x="-2882961" y="1600200"/>
            <a:chExt cx="11911556" cy="896938"/>
          </a:xfrm>
        </p:grpSpPr>
        <p:sp>
          <p:nvSpPr>
            <p:cNvPr id="43029" name="Text Box 12"/>
            <p:cNvSpPr txBox="1">
              <a:spLocks noChangeArrowheads="1"/>
            </p:cNvSpPr>
            <p:nvPr/>
          </p:nvSpPr>
          <p:spPr bwMode="auto">
            <a:xfrm>
              <a:off x="-2882961" y="1600200"/>
              <a:ext cx="11911556" cy="400110"/>
            </a:xfrm>
            <a:prstGeom prst="rect">
              <a:avLst/>
            </a:prstGeom>
            <a:noFill/>
            <a:ln w="9525">
              <a:noFill/>
              <a:miter lim="800000"/>
              <a:headEnd/>
              <a:tailEnd/>
            </a:ln>
          </p:spPr>
          <p:txBody>
            <a:bodyPr wrap="none">
              <a:spAutoFit/>
            </a:bodyPr>
            <a:lstStyle/>
            <a:p>
              <a:pPr algn="ctr">
                <a:buFont typeface="Wingdings" pitchFamily="2" charset="2"/>
                <a:buNone/>
              </a:pPr>
              <a:r>
                <a:rPr lang="en-US" sz="2000" i="1" dirty="0">
                  <a:solidFill>
                    <a:srgbClr val="FE8637"/>
                  </a:solidFill>
                  <a:latin typeface="Cambria" pitchFamily="18" charset="0"/>
                </a:rPr>
                <a:t>collects</a:t>
              </a:r>
              <a:r>
                <a:rPr lang="en-US" sz="2000" dirty="0">
                  <a:solidFill>
                    <a:srgbClr val="FE8637"/>
                  </a:solidFill>
                  <a:latin typeface="Cambria" pitchFamily="18" charset="0"/>
                </a:rPr>
                <a:t> data about physical activities</a:t>
              </a:r>
            </a:p>
          </p:txBody>
        </p:sp>
        <p:sp>
          <p:nvSpPr>
            <p:cNvPr id="43030" name="AutoShape 13"/>
            <p:cNvSpPr>
              <a:spLocks/>
            </p:cNvSpPr>
            <p:nvPr/>
          </p:nvSpPr>
          <p:spPr bwMode="auto">
            <a:xfrm rot="5400000" flipV="1">
              <a:off x="2677319" y="-154781"/>
              <a:ext cx="533400" cy="4770438"/>
            </a:xfrm>
            <a:prstGeom prst="leftBrace">
              <a:avLst>
                <a:gd name="adj1" fmla="val 84507"/>
                <a:gd name="adj2" fmla="val 50000"/>
              </a:avLst>
            </a:prstGeom>
            <a:noFill/>
            <a:ln w="25400">
              <a:solidFill>
                <a:schemeClr val="accent6"/>
              </a:solidFill>
              <a:round/>
              <a:headEnd/>
              <a:tailEnd/>
            </a:ln>
          </p:spPr>
          <p:txBody>
            <a:bodyPr wrap="none" anchor="ctr"/>
            <a:lstStyle/>
            <a:p>
              <a:endParaRPr lang="en-US">
                <a:solidFill>
                  <a:prstClr val="black"/>
                </a:solidFill>
                <a:latin typeface="Cambria" pitchFamily="18" charset="0"/>
              </a:endParaRPr>
            </a:p>
          </p:txBody>
        </p:sp>
      </p:grpSp>
      <p:grpSp>
        <p:nvGrpSpPr>
          <p:cNvPr id="4" name="Group 23"/>
          <p:cNvGrpSpPr>
            <a:grpSpLocks/>
          </p:cNvGrpSpPr>
          <p:nvPr/>
        </p:nvGrpSpPr>
        <p:grpSpPr bwMode="auto">
          <a:xfrm>
            <a:off x="3709507" y="5323775"/>
            <a:ext cx="4931478" cy="909981"/>
            <a:chOff x="-500478" y="5435600"/>
            <a:chExt cx="13082115" cy="909981"/>
          </a:xfrm>
        </p:grpSpPr>
        <p:sp>
          <p:nvSpPr>
            <p:cNvPr id="43027" name="AutoShape 11"/>
            <p:cNvSpPr>
              <a:spLocks/>
            </p:cNvSpPr>
            <p:nvPr/>
          </p:nvSpPr>
          <p:spPr bwMode="auto">
            <a:xfrm rot="-5400000">
              <a:off x="5765800" y="3276600"/>
              <a:ext cx="533400" cy="4851400"/>
            </a:xfrm>
            <a:prstGeom prst="leftBrace">
              <a:avLst>
                <a:gd name="adj1" fmla="val 84510"/>
                <a:gd name="adj2" fmla="val 50000"/>
              </a:avLst>
            </a:prstGeom>
            <a:noFill/>
            <a:ln w="25400" algn="ctr">
              <a:solidFill>
                <a:schemeClr val="accent1">
                  <a:lumMod val="60000"/>
                  <a:lumOff val="40000"/>
                </a:schemeClr>
              </a:solidFill>
              <a:round/>
              <a:headEnd/>
              <a:tailEnd/>
            </a:ln>
          </p:spPr>
          <p:txBody>
            <a:bodyPr wrap="none" anchor="ctr"/>
            <a:lstStyle/>
            <a:p>
              <a:endParaRPr lang="en-US">
                <a:solidFill>
                  <a:prstClr val="black"/>
                </a:solidFill>
                <a:latin typeface="Cambria" pitchFamily="18" charset="0"/>
              </a:endParaRPr>
            </a:p>
          </p:txBody>
        </p:sp>
        <p:sp>
          <p:nvSpPr>
            <p:cNvPr id="43028" name="Text Box 14"/>
            <p:cNvSpPr txBox="1">
              <a:spLocks noChangeArrowheads="1"/>
            </p:cNvSpPr>
            <p:nvPr/>
          </p:nvSpPr>
          <p:spPr bwMode="auto">
            <a:xfrm>
              <a:off x="-500478" y="5945471"/>
              <a:ext cx="13082115" cy="400110"/>
            </a:xfrm>
            <a:prstGeom prst="rect">
              <a:avLst/>
            </a:prstGeom>
            <a:noFill/>
            <a:ln w="9525">
              <a:noFill/>
              <a:miter lim="800000"/>
              <a:headEnd/>
              <a:tailEnd/>
            </a:ln>
          </p:spPr>
          <p:txBody>
            <a:bodyPr wrap="none">
              <a:spAutoFit/>
            </a:bodyPr>
            <a:lstStyle/>
            <a:p>
              <a:pPr algn="ctr">
                <a:buFont typeface="Wingdings" pitchFamily="2" charset="2"/>
                <a:buNone/>
              </a:pPr>
              <a:r>
                <a:rPr lang="en-US" sz="2000" i="1" dirty="0">
                  <a:solidFill>
                    <a:srgbClr val="4F81BD">
                      <a:lumMod val="60000"/>
                      <a:lumOff val="40000"/>
                    </a:srgbClr>
                  </a:solidFill>
                  <a:latin typeface="Cambria" pitchFamily="18" charset="0"/>
                </a:rPr>
                <a:t>communicates</a:t>
              </a:r>
              <a:r>
                <a:rPr lang="en-US" sz="2000" dirty="0">
                  <a:solidFill>
                    <a:srgbClr val="4F81BD">
                      <a:lumMod val="60000"/>
                      <a:lumOff val="40000"/>
                    </a:srgbClr>
                  </a:solidFill>
                  <a:latin typeface="Cambria" pitchFamily="18" charset="0"/>
                </a:rPr>
                <a:t> data about physical activities</a:t>
              </a:r>
            </a:p>
          </p:txBody>
        </p:sp>
      </p:grpSp>
      <p:grpSp>
        <p:nvGrpSpPr>
          <p:cNvPr id="5" name="Group 21"/>
          <p:cNvGrpSpPr>
            <a:grpSpLocks/>
          </p:cNvGrpSpPr>
          <p:nvPr/>
        </p:nvGrpSpPr>
        <p:grpSpPr bwMode="auto">
          <a:xfrm>
            <a:off x="5119764" y="2402775"/>
            <a:ext cx="2057400" cy="2757488"/>
            <a:chOff x="381000" y="2515016"/>
            <a:chExt cx="2057400" cy="2757072"/>
          </a:xfrm>
        </p:grpSpPr>
        <p:sp>
          <p:nvSpPr>
            <p:cNvPr id="43021" name="Text Box 6"/>
            <p:cNvSpPr txBox="1">
              <a:spLocks noChangeArrowheads="1"/>
            </p:cNvSpPr>
            <p:nvPr/>
          </p:nvSpPr>
          <p:spPr bwMode="auto">
            <a:xfrm>
              <a:off x="381000" y="2515016"/>
              <a:ext cx="2057400" cy="369276"/>
            </a:xfrm>
            <a:prstGeom prst="rect">
              <a:avLst/>
            </a:prstGeom>
            <a:noFill/>
            <a:ln w="9525">
              <a:noFill/>
              <a:miter lim="800000"/>
              <a:headEnd/>
              <a:tailEnd/>
            </a:ln>
          </p:spPr>
          <p:txBody>
            <a:bodyPr>
              <a:spAutoFit/>
            </a:bodyPr>
            <a:lstStyle/>
            <a:p>
              <a:pPr algn="ctr">
                <a:buFont typeface="Wingdings" pitchFamily="2" charset="2"/>
                <a:buNone/>
              </a:pPr>
              <a:r>
                <a:rPr lang="en-US" dirty="0" err="1">
                  <a:solidFill>
                    <a:prstClr val="white">
                      <a:lumMod val="75000"/>
                    </a:prstClr>
                  </a:solidFill>
                  <a:latin typeface="Segoe Condensed" pitchFamily="34" charset="0"/>
                </a:rPr>
                <a:t>glanceable</a:t>
              </a:r>
              <a:r>
                <a:rPr lang="en-US" dirty="0">
                  <a:solidFill>
                    <a:prstClr val="white">
                      <a:lumMod val="75000"/>
                    </a:prstClr>
                  </a:solidFill>
                  <a:latin typeface="Segoe Condensed" pitchFamily="34" charset="0"/>
                </a:rPr>
                <a:t> display</a:t>
              </a:r>
            </a:p>
          </p:txBody>
        </p:sp>
        <p:pic>
          <p:nvPicPr>
            <p:cNvPr id="43022" name="Picture 17" descr="mid-week-background-screen"/>
            <p:cNvPicPr>
              <a:picLocks noChangeAspect="1" noChangeArrowheads="1"/>
            </p:cNvPicPr>
            <p:nvPr/>
          </p:nvPicPr>
          <p:blipFill>
            <a:blip r:embed="rId3" cstate="print"/>
            <a:srcRect/>
            <a:stretch>
              <a:fillRect/>
            </a:stretch>
          </p:blipFill>
          <p:spPr bwMode="auto">
            <a:xfrm>
              <a:off x="558800" y="2984500"/>
              <a:ext cx="1716088" cy="2287588"/>
            </a:xfrm>
            <a:prstGeom prst="rect">
              <a:avLst/>
            </a:prstGeom>
            <a:noFill/>
            <a:ln w="9525">
              <a:noFill/>
              <a:miter lim="800000"/>
              <a:headEnd/>
              <a:tailEnd/>
            </a:ln>
          </p:spPr>
        </p:pic>
      </p:grpSp>
      <p:sp>
        <p:nvSpPr>
          <p:cNvPr id="43016" name="Text Box 10"/>
          <p:cNvSpPr txBox="1">
            <a:spLocks noChangeArrowheads="1"/>
          </p:cNvSpPr>
          <p:nvPr/>
        </p:nvSpPr>
        <p:spPr bwMode="auto">
          <a:xfrm>
            <a:off x="4305376" y="3317175"/>
            <a:ext cx="814388" cy="1016000"/>
          </a:xfrm>
          <a:prstGeom prst="rect">
            <a:avLst/>
          </a:prstGeom>
          <a:noFill/>
          <a:ln w="9525">
            <a:noFill/>
            <a:miter lim="800000"/>
            <a:headEnd/>
            <a:tailEnd/>
          </a:ln>
        </p:spPr>
        <p:txBody>
          <a:bodyPr wrap="none">
            <a:spAutoFit/>
          </a:bodyPr>
          <a:lstStyle/>
          <a:p>
            <a:pPr algn="dist">
              <a:buFont typeface="Wingdings" pitchFamily="2" charset="2"/>
              <a:buNone/>
            </a:pPr>
            <a:r>
              <a:rPr lang="en-US" sz="6000" dirty="0">
                <a:solidFill>
                  <a:srgbClr val="48596A"/>
                </a:solidFill>
                <a:latin typeface="Cambria" pitchFamily="18" charset="0"/>
              </a:rPr>
              <a:t>+</a:t>
            </a:r>
          </a:p>
        </p:txBody>
      </p:sp>
      <p:sp>
        <p:nvSpPr>
          <p:cNvPr id="43019" name="Text Box 8"/>
          <p:cNvSpPr txBox="1">
            <a:spLocks noChangeArrowheads="1"/>
          </p:cNvSpPr>
          <p:nvPr/>
        </p:nvSpPr>
        <p:spPr bwMode="auto">
          <a:xfrm>
            <a:off x="1703766" y="2402775"/>
            <a:ext cx="2307042" cy="369332"/>
          </a:xfrm>
          <a:prstGeom prst="rect">
            <a:avLst/>
          </a:prstGeom>
          <a:noFill/>
          <a:ln w="9525">
            <a:noFill/>
            <a:miter lim="800000"/>
            <a:headEnd/>
            <a:tailEnd/>
          </a:ln>
        </p:spPr>
        <p:txBody>
          <a:bodyPr wrap="none">
            <a:spAutoFit/>
          </a:bodyPr>
          <a:lstStyle/>
          <a:p>
            <a:pPr algn="ctr">
              <a:buFont typeface="Wingdings" pitchFamily="2" charset="2"/>
              <a:buNone/>
            </a:pPr>
            <a:r>
              <a:rPr lang="en-US" dirty="0" smtClean="0">
                <a:solidFill>
                  <a:prstClr val="white">
                    <a:lumMod val="75000"/>
                  </a:prstClr>
                </a:solidFill>
                <a:latin typeface="Segoe Condensed" pitchFamily="34" charset="0"/>
              </a:rPr>
              <a:t>activity recognition device</a:t>
            </a:r>
            <a:endParaRPr lang="en-US" dirty="0">
              <a:solidFill>
                <a:prstClr val="white">
                  <a:lumMod val="75000"/>
                </a:prstClr>
              </a:solidFill>
              <a:latin typeface="Segoe Condensed" pitchFamily="34" charset="0"/>
            </a:endParaRPr>
          </a:p>
        </p:txBody>
      </p:sp>
      <p:pic>
        <p:nvPicPr>
          <p:cNvPr id="43020" name="Picture 19" descr="MSP-newCase-front-sm.png"/>
          <p:cNvPicPr>
            <a:picLocks noChangeAspect="1"/>
          </p:cNvPicPr>
          <p:nvPr/>
        </p:nvPicPr>
        <p:blipFill>
          <a:blip r:embed="rId4" cstate="print"/>
          <a:srcRect/>
          <a:stretch>
            <a:fillRect/>
          </a:stretch>
        </p:blipFill>
        <p:spPr bwMode="auto">
          <a:xfrm>
            <a:off x="2133600" y="2895600"/>
            <a:ext cx="1803400" cy="2582862"/>
          </a:xfrm>
          <a:prstGeom prst="rect">
            <a:avLst/>
          </a:prstGeom>
          <a:noFill/>
          <a:ln w="9525">
            <a:noFill/>
            <a:miter lim="800000"/>
            <a:headEnd/>
            <a:tailEnd/>
          </a:ln>
        </p:spPr>
      </p:pic>
      <p:sp>
        <p:nvSpPr>
          <p:cNvPr id="18" name="Freeform 17"/>
          <p:cNvSpPr/>
          <p:nvPr/>
        </p:nvSpPr>
        <p:spPr>
          <a:xfrm>
            <a:off x="7086600" y="3810000"/>
            <a:ext cx="651202" cy="533400"/>
          </a:xfrm>
          <a:custGeom>
            <a:avLst/>
            <a:gdLst>
              <a:gd name="connsiteX0" fmla="*/ 646809 w 651202"/>
              <a:gd name="connsiteY0" fmla="*/ 0 h 857250"/>
              <a:gd name="connsiteX1" fmla="*/ 627759 w 651202"/>
              <a:gd name="connsiteY1" fmla="*/ 514350 h 857250"/>
              <a:gd name="connsiteX2" fmla="*/ 570609 w 651202"/>
              <a:gd name="connsiteY2" fmla="*/ 552450 h 857250"/>
              <a:gd name="connsiteX3" fmla="*/ 456309 w 651202"/>
              <a:gd name="connsiteY3" fmla="*/ 590550 h 857250"/>
              <a:gd name="connsiteX4" fmla="*/ 342009 w 651202"/>
              <a:gd name="connsiteY4" fmla="*/ 628650 h 857250"/>
              <a:gd name="connsiteX5" fmla="*/ 284859 w 651202"/>
              <a:gd name="connsiteY5" fmla="*/ 647700 h 857250"/>
              <a:gd name="connsiteX6" fmla="*/ 37209 w 651202"/>
              <a:gd name="connsiteY6" fmla="*/ 666750 h 857250"/>
              <a:gd name="connsiteX7" fmla="*/ 113409 w 651202"/>
              <a:gd name="connsiteY7" fmla="*/ 800100 h 857250"/>
              <a:gd name="connsiteX8" fmla="*/ 151509 w 651202"/>
              <a:gd name="connsiteY8" fmla="*/ 857250 h 857250"/>
              <a:gd name="connsiteX9" fmla="*/ 132459 w 651202"/>
              <a:gd name="connsiteY9" fmla="*/ 800100 h 857250"/>
              <a:gd name="connsiteX10" fmla="*/ 37209 w 651202"/>
              <a:gd name="connsiteY10" fmla="*/ 685800 h 857250"/>
              <a:gd name="connsiteX11" fmla="*/ 37209 w 651202"/>
              <a:gd name="connsiteY11" fmla="*/ 552450 h 857250"/>
              <a:gd name="connsiteX12" fmla="*/ 94359 w 651202"/>
              <a:gd name="connsiteY12" fmla="*/ 514350 h 857250"/>
              <a:gd name="connsiteX13" fmla="*/ 132459 w 651202"/>
              <a:gd name="connsiteY13" fmla="*/ 41910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202" h="857250">
                <a:moveTo>
                  <a:pt x="646809" y="0"/>
                </a:moveTo>
                <a:cubicBezTo>
                  <a:pt x="640459" y="171450"/>
                  <a:pt x="651202" y="344392"/>
                  <a:pt x="627759" y="514350"/>
                </a:cubicBezTo>
                <a:cubicBezTo>
                  <a:pt x="624631" y="537031"/>
                  <a:pt x="591531" y="543151"/>
                  <a:pt x="570609" y="552450"/>
                </a:cubicBezTo>
                <a:cubicBezTo>
                  <a:pt x="533909" y="568761"/>
                  <a:pt x="494409" y="577850"/>
                  <a:pt x="456309" y="590550"/>
                </a:cubicBezTo>
                <a:lnTo>
                  <a:pt x="342009" y="628650"/>
                </a:lnTo>
                <a:cubicBezTo>
                  <a:pt x="322959" y="635000"/>
                  <a:pt x="304880" y="646160"/>
                  <a:pt x="284859" y="647700"/>
                </a:cubicBezTo>
                <a:lnTo>
                  <a:pt x="37209" y="666750"/>
                </a:lnTo>
                <a:cubicBezTo>
                  <a:pt x="70659" y="834002"/>
                  <a:pt x="22311" y="709002"/>
                  <a:pt x="113409" y="800100"/>
                </a:cubicBezTo>
                <a:cubicBezTo>
                  <a:pt x="129598" y="816289"/>
                  <a:pt x="128614" y="857250"/>
                  <a:pt x="151509" y="857250"/>
                </a:cubicBezTo>
                <a:cubicBezTo>
                  <a:pt x="171589" y="857250"/>
                  <a:pt x="141439" y="818061"/>
                  <a:pt x="132459" y="800100"/>
                </a:cubicBezTo>
                <a:cubicBezTo>
                  <a:pt x="105937" y="747056"/>
                  <a:pt x="79340" y="727931"/>
                  <a:pt x="37209" y="685800"/>
                </a:cubicBezTo>
                <a:cubicBezTo>
                  <a:pt x="20072" y="634388"/>
                  <a:pt x="0" y="608264"/>
                  <a:pt x="37209" y="552450"/>
                </a:cubicBezTo>
                <a:cubicBezTo>
                  <a:pt x="49909" y="533400"/>
                  <a:pt x="75309" y="527050"/>
                  <a:pt x="94359" y="514350"/>
                </a:cubicBezTo>
                <a:cubicBezTo>
                  <a:pt x="117899" y="443730"/>
                  <a:pt x="104429" y="475161"/>
                  <a:pt x="132459" y="41910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 name="TextBox 18"/>
          <p:cNvSpPr txBox="1"/>
          <p:nvPr/>
        </p:nvSpPr>
        <p:spPr>
          <a:xfrm>
            <a:off x="6858000" y="3011269"/>
            <a:ext cx="2209800" cy="830997"/>
          </a:xfrm>
          <a:prstGeom prst="rect">
            <a:avLst/>
          </a:prstGeom>
          <a:noFill/>
        </p:spPr>
        <p:txBody>
          <a:bodyPr wrap="square" rtlCol="0">
            <a:spAutoFit/>
          </a:bodyPr>
          <a:lstStyle/>
          <a:p>
            <a:pPr algn="ctr"/>
            <a:r>
              <a:rPr lang="en-US" sz="2400" dirty="0" smtClean="0">
                <a:solidFill>
                  <a:srgbClr val="FF0000"/>
                </a:solidFill>
                <a:latin typeface="Segoe Script" pitchFamily="34" charset="0"/>
              </a:rPr>
              <a:t>phone wallpaper!</a:t>
            </a:r>
            <a:endParaRPr lang="en-US" sz="2400" dirty="0">
              <a:solidFill>
                <a:srgbClr val="FF0000"/>
              </a:solidFill>
              <a:latin typeface="Segoe Scrip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p:bldP spid="18" grpId="0" animBg="1"/>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838200"/>
          </a:xfrm>
        </p:spPr>
        <p:txBody>
          <a:bodyPr/>
          <a:lstStyle/>
          <a:p>
            <a:pPr fontAlgn="auto">
              <a:spcAft>
                <a:spcPts val="0"/>
              </a:spcAft>
              <a:defRPr/>
            </a:pPr>
            <a:r>
              <a:rPr lang="en-US" dirty="0" err="1" smtClean="0">
                <a:solidFill>
                  <a:schemeClr val="accent6"/>
                </a:solidFill>
              </a:rPr>
              <a:t>ubi</a:t>
            </a:r>
            <a:r>
              <a:rPr lang="en-US" dirty="0" err="1" smtClean="0"/>
              <a:t>system</a:t>
            </a:r>
            <a:r>
              <a:rPr lang="en-US" dirty="0" smtClean="0"/>
              <a:t> components</a:t>
            </a:r>
            <a:endParaRPr lang="en-US" dirty="0"/>
          </a:p>
        </p:txBody>
      </p:sp>
      <p:sp>
        <p:nvSpPr>
          <p:cNvPr id="43011" name="Text Box 10"/>
          <p:cNvSpPr txBox="1">
            <a:spLocks noChangeArrowheads="1"/>
          </p:cNvSpPr>
          <p:nvPr/>
        </p:nvSpPr>
        <p:spPr bwMode="auto">
          <a:xfrm>
            <a:off x="5638800" y="3640138"/>
            <a:ext cx="814388" cy="1016000"/>
          </a:xfrm>
          <a:prstGeom prst="rect">
            <a:avLst/>
          </a:prstGeom>
          <a:noFill/>
          <a:ln w="9525">
            <a:noFill/>
            <a:miter lim="800000"/>
            <a:headEnd/>
            <a:tailEnd/>
          </a:ln>
        </p:spPr>
        <p:txBody>
          <a:bodyPr wrap="none">
            <a:spAutoFit/>
          </a:bodyPr>
          <a:lstStyle/>
          <a:p>
            <a:pPr algn="dist">
              <a:buFont typeface="Wingdings" pitchFamily="2" charset="2"/>
              <a:buNone/>
            </a:pPr>
            <a:r>
              <a:rPr lang="en-US" sz="6000">
                <a:solidFill>
                  <a:srgbClr val="48596A"/>
                </a:solidFill>
                <a:latin typeface="Cambria" pitchFamily="18" charset="0"/>
              </a:rPr>
              <a:t>+</a:t>
            </a:r>
          </a:p>
        </p:txBody>
      </p:sp>
      <p:grpSp>
        <p:nvGrpSpPr>
          <p:cNvPr id="3" name="Group 22"/>
          <p:cNvGrpSpPr>
            <a:grpSpLocks/>
          </p:cNvGrpSpPr>
          <p:nvPr/>
        </p:nvGrpSpPr>
        <p:grpSpPr bwMode="auto">
          <a:xfrm>
            <a:off x="685800" y="1828800"/>
            <a:ext cx="4770438" cy="896938"/>
            <a:chOff x="558800" y="1600200"/>
            <a:chExt cx="4770438" cy="896938"/>
          </a:xfrm>
        </p:grpSpPr>
        <p:sp>
          <p:nvSpPr>
            <p:cNvPr id="43029" name="Text Box 12"/>
            <p:cNvSpPr txBox="1">
              <a:spLocks noChangeArrowheads="1"/>
            </p:cNvSpPr>
            <p:nvPr/>
          </p:nvSpPr>
          <p:spPr bwMode="auto">
            <a:xfrm>
              <a:off x="979869" y="1600200"/>
              <a:ext cx="4185891" cy="400110"/>
            </a:xfrm>
            <a:prstGeom prst="rect">
              <a:avLst/>
            </a:prstGeom>
            <a:noFill/>
            <a:ln w="9525">
              <a:noFill/>
              <a:miter lim="800000"/>
              <a:headEnd/>
              <a:tailEnd/>
            </a:ln>
          </p:spPr>
          <p:txBody>
            <a:bodyPr wrap="none">
              <a:spAutoFit/>
            </a:bodyPr>
            <a:lstStyle/>
            <a:p>
              <a:pPr algn="ctr">
                <a:buFont typeface="Wingdings" pitchFamily="2" charset="2"/>
                <a:buNone/>
              </a:pPr>
              <a:r>
                <a:rPr lang="en-US" sz="2000" i="1" dirty="0">
                  <a:solidFill>
                    <a:srgbClr val="FE8637"/>
                  </a:solidFill>
                  <a:latin typeface="Cambria" pitchFamily="18" charset="0"/>
                </a:rPr>
                <a:t>collects</a:t>
              </a:r>
              <a:r>
                <a:rPr lang="en-US" sz="2000" dirty="0">
                  <a:solidFill>
                    <a:srgbClr val="FE8637"/>
                  </a:solidFill>
                  <a:latin typeface="Cambria" pitchFamily="18" charset="0"/>
                </a:rPr>
                <a:t> data about physical activities</a:t>
              </a:r>
            </a:p>
          </p:txBody>
        </p:sp>
        <p:sp>
          <p:nvSpPr>
            <p:cNvPr id="43030" name="AutoShape 13"/>
            <p:cNvSpPr>
              <a:spLocks/>
            </p:cNvSpPr>
            <p:nvPr/>
          </p:nvSpPr>
          <p:spPr bwMode="auto">
            <a:xfrm rot="5400000" flipV="1">
              <a:off x="2677319" y="-154781"/>
              <a:ext cx="533400" cy="4770438"/>
            </a:xfrm>
            <a:prstGeom prst="leftBrace">
              <a:avLst>
                <a:gd name="adj1" fmla="val 84507"/>
                <a:gd name="adj2" fmla="val 50000"/>
              </a:avLst>
            </a:prstGeom>
            <a:noFill/>
            <a:ln w="25400">
              <a:solidFill>
                <a:schemeClr val="accent6"/>
              </a:solidFill>
              <a:round/>
              <a:headEnd/>
              <a:tailEnd/>
            </a:ln>
          </p:spPr>
          <p:txBody>
            <a:bodyPr wrap="none" anchor="ctr"/>
            <a:lstStyle/>
            <a:p>
              <a:endParaRPr lang="en-US">
                <a:solidFill>
                  <a:prstClr val="black"/>
                </a:solidFill>
                <a:latin typeface="Cambria" pitchFamily="18" charset="0"/>
              </a:endParaRPr>
            </a:p>
          </p:txBody>
        </p:sp>
      </p:grpSp>
      <p:grpSp>
        <p:nvGrpSpPr>
          <p:cNvPr id="4" name="Group 23"/>
          <p:cNvGrpSpPr>
            <a:grpSpLocks/>
          </p:cNvGrpSpPr>
          <p:nvPr/>
        </p:nvGrpSpPr>
        <p:grpSpPr bwMode="auto">
          <a:xfrm>
            <a:off x="3473239" y="5664200"/>
            <a:ext cx="4931478" cy="922482"/>
            <a:chOff x="3574839" y="5435600"/>
            <a:chExt cx="4931478" cy="922482"/>
          </a:xfrm>
        </p:grpSpPr>
        <p:sp>
          <p:nvSpPr>
            <p:cNvPr id="43027" name="AutoShape 11"/>
            <p:cNvSpPr>
              <a:spLocks/>
            </p:cNvSpPr>
            <p:nvPr/>
          </p:nvSpPr>
          <p:spPr bwMode="auto">
            <a:xfrm rot="-5400000">
              <a:off x="5765800" y="3276600"/>
              <a:ext cx="533400" cy="4851400"/>
            </a:xfrm>
            <a:prstGeom prst="leftBrace">
              <a:avLst>
                <a:gd name="adj1" fmla="val 84510"/>
                <a:gd name="adj2" fmla="val 50000"/>
              </a:avLst>
            </a:prstGeom>
            <a:noFill/>
            <a:ln w="25400" algn="ctr">
              <a:solidFill>
                <a:schemeClr val="accent1">
                  <a:lumMod val="60000"/>
                  <a:lumOff val="40000"/>
                </a:schemeClr>
              </a:solidFill>
              <a:round/>
              <a:headEnd/>
              <a:tailEnd/>
            </a:ln>
          </p:spPr>
          <p:txBody>
            <a:bodyPr wrap="none" anchor="ctr"/>
            <a:lstStyle/>
            <a:p>
              <a:endParaRPr lang="en-US">
                <a:solidFill>
                  <a:prstClr val="black"/>
                </a:solidFill>
                <a:latin typeface="Cambria" pitchFamily="18" charset="0"/>
              </a:endParaRPr>
            </a:p>
          </p:txBody>
        </p:sp>
        <p:sp>
          <p:nvSpPr>
            <p:cNvPr id="43028" name="Text Box 14"/>
            <p:cNvSpPr txBox="1">
              <a:spLocks noChangeArrowheads="1"/>
            </p:cNvSpPr>
            <p:nvPr/>
          </p:nvSpPr>
          <p:spPr bwMode="auto">
            <a:xfrm>
              <a:off x="3574839" y="5957972"/>
              <a:ext cx="4931478" cy="400110"/>
            </a:xfrm>
            <a:prstGeom prst="rect">
              <a:avLst/>
            </a:prstGeom>
            <a:noFill/>
            <a:ln w="9525">
              <a:noFill/>
              <a:miter lim="800000"/>
              <a:headEnd/>
              <a:tailEnd/>
            </a:ln>
          </p:spPr>
          <p:txBody>
            <a:bodyPr wrap="none">
              <a:spAutoFit/>
            </a:bodyPr>
            <a:lstStyle/>
            <a:p>
              <a:pPr algn="ctr">
                <a:buFont typeface="Wingdings" pitchFamily="2" charset="2"/>
                <a:buNone/>
              </a:pPr>
              <a:r>
                <a:rPr lang="en-US" sz="2000" i="1" dirty="0">
                  <a:solidFill>
                    <a:srgbClr val="4F81BD">
                      <a:lumMod val="60000"/>
                      <a:lumOff val="40000"/>
                    </a:srgbClr>
                  </a:solidFill>
                  <a:latin typeface="Cambria" pitchFamily="18" charset="0"/>
                </a:rPr>
                <a:t>communicates</a:t>
              </a:r>
              <a:r>
                <a:rPr lang="en-US" sz="2000" dirty="0">
                  <a:solidFill>
                    <a:srgbClr val="4F81BD">
                      <a:lumMod val="60000"/>
                      <a:lumOff val="40000"/>
                    </a:srgbClr>
                  </a:solidFill>
                  <a:latin typeface="Cambria" pitchFamily="18" charset="0"/>
                </a:rPr>
                <a:t> data about physical activities</a:t>
              </a:r>
            </a:p>
          </p:txBody>
        </p:sp>
      </p:grpSp>
      <p:grpSp>
        <p:nvGrpSpPr>
          <p:cNvPr id="5" name="Group 20"/>
          <p:cNvGrpSpPr>
            <a:grpSpLocks/>
          </p:cNvGrpSpPr>
          <p:nvPr/>
        </p:nvGrpSpPr>
        <p:grpSpPr bwMode="auto">
          <a:xfrm>
            <a:off x="3352800" y="2743200"/>
            <a:ext cx="2266950" cy="2768600"/>
            <a:chOff x="3352800" y="2515016"/>
            <a:chExt cx="2266950" cy="2768184"/>
          </a:xfrm>
        </p:grpSpPr>
        <p:sp>
          <p:nvSpPr>
            <p:cNvPr id="43023" name="Text Box 7"/>
            <p:cNvSpPr txBox="1">
              <a:spLocks noChangeArrowheads="1"/>
            </p:cNvSpPr>
            <p:nvPr/>
          </p:nvSpPr>
          <p:spPr bwMode="auto">
            <a:xfrm>
              <a:off x="3352800" y="2515016"/>
              <a:ext cx="2266950" cy="369277"/>
            </a:xfrm>
            <a:prstGeom prst="rect">
              <a:avLst/>
            </a:prstGeom>
            <a:noFill/>
            <a:ln w="9525">
              <a:noFill/>
              <a:miter lim="800000"/>
              <a:headEnd/>
              <a:tailEnd/>
            </a:ln>
          </p:spPr>
          <p:txBody>
            <a:bodyPr>
              <a:spAutoFit/>
            </a:bodyPr>
            <a:lstStyle/>
            <a:p>
              <a:pPr algn="ctr">
                <a:buFont typeface="Wingdings" pitchFamily="2" charset="2"/>
                <a:buNone/>
              </a:pPr>
              <a:r>
                <a:rPr lang="en-US" dirty="0">
                  <a:solidFill>
                    <a:prstClr val="white">
                      <a:lumMod val="75000"/>
                    </a:prstClr>
                  </a:solidFill>
                  <a:latin typeface="Segoe Condensed" pitchFamily="34" charset="0"/>
                </a:rPr>
                <a:t>interactive application</a:t>
              </a:r>
            </a:p>
          </p:txBody>
        </p:sp>
        <p:grpSp>
          <p:nvGrpSpPr>
            <p:cNvPr id="6" name="Group 18"/>
            <p:cNvGrpSpPr>
              <a:grpSpLocks/>
            </p:cNvGrpSpPr>
            <p:nvPr/>
          </p:nvGrpSpPr>
          <p:grpSpPr bwMode="auto">
            <a:xfrm>
              <a:off x="3606800" y="2986088"/>
              <a:ext cx="1722438" cy="2297112"/>
              <a:chOff x="3606800" y="2986088"/>
              <a:chExt cx="1722438" cy="2297112"/>
            </a:xfrm>
          </p:grpSpPr>
          <p:pic>
            <p:nvPicPr>
              <p:cNvPr id="43025" name="Picture 31" descr="dailyView-mar5-today1"/>
              <p:cNvPicPr>
                <a:picLocks noChangeAspect="1" noChangeArrowheads="1"/>
              </p:cNvPicPr>
              <p:nvPr/>
            </p:nvPicPr>
            <p:blipFill>
              <a:blip r:embed="rId3" cstate="print"/>
              <a:srcRect/>
              <a:stretch>
                <a:fillRect/>
              </a:stretch>
            </p:blipFill>
            <p:spPr bwMode="auto">
              <a:xfrm>
                <a:off x="3606800" y="2986088"/>
                <a:ext cx="1722438" cy="2297112"/>
              </a:xfrm>
              <a:prstGeom prst="rect">
                <a:avLst/>
              </a:prstGeom>
              <a:noFill/>
              <a:ln w="9525">
                <a:solidFill>
                  <a:schemeClr val="tx1"/>
                </a:solidFill>
                <a:miter lim="800000"/>
                <a:headEnd/>
                <a:tailEnd/>
              </a:ln>
            </p:spPr>
          </p:pic>
          <p:pic>
            <p:nvPicPr>
              <p:cNvPr id="43026" name="Picture 16" descr="dailyView-mar5-today1"/>
              <p:cNvPicPr>
                <a:picLocks noChangeAspect="1" noChangeArrowheads="1"/>
              </p:cNvPicPr>
              <p:nvPr/>
            </p:nvPicPr>
            <p:blipFill>
              <a:blip r:embed="rId3" cstate="print"/>
              <a:srcRect t="8536" b="8951"/>
              <a:stretch>
                <a:fillRect/>
              </a:stretch>
            </p:blipFill>
            <p:spPr bwMode="auto">
              <a:xfrm>
                <a:off x="3606800" y="3148013"/>
                <a:ext cx="1722438" cy="1895475"/>
              </a:xfrm>
              <a:prstGeom prst="rect">
                <a:avLst/>
              </a:prstGeom>
              <a:noFill/>
              <a:ln w="9525">
                <a:solidFill>
                  <a:schemeClr val="tx1"/>
                </a:solidFill>
                <a:miter lim="800000"/>
                <a:headEnd/>
                <a:tailEnd/>
              </a:ln>
            </p:spPr>
          </p:pic>
        </p:grpSp>
      </p:grpSp>
      <p:grpSp>
        <p:nvGrpSpPr>
          <p:cNvPr id="7" name="Group 21"/>
          <p:cNvGrpSpPr>
            <a:grpSpLocks/>
          </p:cNvGrpSpPr>
          <p:nvPr/>
        </p:nvGrpSpPr>
        <p:grpSpPr bwMode="auto">
          <a:xfrm>
            <a:off x="6400800" y="2743200"/>
            <a:ext cx="2057400" cy="2757488"/>
            <a:chOff x="381000" y="2515016"/>
            <a:chExt cx="2057400" cy="2757072"/>
          </a:xfrm>
        </p:grpSpPr>
        <p:sp>
          <p:nvSpPr>
            <p:cNvPr id="43021" name="Text Box 6"/>
            <p:cNvSpPr txBox="1">
              <a:spLocks noChangeArrowheads="1"/>
            </p:cNvSpPr>
            <p:nvPr/>
          </p:nvSpPr>
          <p:spPr bwMode="auto">
            <a:xfrm>
              <a:off x="381000" y="2515016"/>
              <a:ext cx="2057400" cy="369276"/>
            </a:xfrm>
            <a:prstGeom prst="rect">
              <a:avLst/>
            </a:prstGeom>
            <a:noFill/>
            <a:ln w="9525">
              <a:noFill/>
              <a:miter lim="800000"/>
              <a:headEnd/>
              <a:tailEnd/>
            </a:ln>
          </p:spPr>
          <p:txBody>
            <a:bodyPr>
              <a:spAutoFit/>
            </a:bodyPr>
            <a:lstStyle/>
            <a:p>
              <a:pPr algn="ctr">
                <a:buFont typeface="Wingdings" pitchFamily="2" charset="2"/>
                <a:buNone/>
              </a:pPr>
              <a:r>
                <a:rPr lang="en-US" dirty="0" err="1">
                  <a:solidFill>
                    <a:prstClr val="white">
                      <a:lumMod val="75000"/>
                    </a:prstClr>
                  </a:solidFill>
                  <a:latin typeface="Segoe Condensed" pitchFamily="34" charset="0"/>
                </a:rPr>
                <a:t>glanceable</a:t>
              </a:r>
              <a:r>
                <a:rPr lang="en-US" dirty="0">
                  <a:solidFill>
                    <a:prstClr val="white">
                      <a:lumMod val="75000"/>
                    </a:prstClr>
                  </a:solidFill>
                  <a:latin typeface="Segoe Condensed" pitchFamily="34" charset="0"/>
                </a:rPr>
                <a:t> display</a:t>
              </a:r>
            </a:p>
          </p:txBody>
        </p:sp>
        <p:pic>
          <p:nvPicPr>
            <p:cNvPr id="43022" name="Picture 17" descr="mid-week-background-screen"/>
            <p:cNvPicPr>
              <a:picLocks noChangeAspect="1" noChangeArrowheads="1"/>
            </p:cNvPicPr>
            <p:nvPr/>
          </p:nvPicPr>
          <p:blipFill>
            <a:blip r:embed="rId4" cstate="print"/>
            <a:srcRect/>
            <a:stretch>
              <a:fillRect/>
            </a:stretch>
          </p:blipFill>
          <p:spPr bwMode="auto">
            <a:xfrm>
              <a:off x="558800" y="2984500"/>
              <a:ext cx="1716088" cy="2287588"/>
            </a:xfrm>
            <a:prstGeom prst="rect">
              <a:avLst/>
            </a:prstGeom>
            <a:noFill/>
            <a:ln w="9525">
              <a:noFill/>
              <a:miter lim="800000"/>
              <a:headEnd/>
              <a:tailEnd/>
            </a:ln>
          </p:spPr>
        </p:pic>
      </p:grpSp>
      <p:sp>
        <p:nvSpPr>
          <p:cNvPr id="43016" name="Text Box 10"/>
          <p:cNvSpPr txBox="1">
            <a:spLocks noChangeArrowheads="1"/>
          </p:cNvSpPr>
          <p:nvPr/>
        </p:nvSpPr>
        <p:spPr bwMode="auto">
          <a:xfrm>
            <a:off x="2514600" y="3657600"/>
            <a:ext cx="814388" cy="1016000"/>
          </a:xfrm>
          <a:prstGeom prst="rect">
            <a:avLst/>
          </a:prstGeom>
          <a:noFill/>
          <a:ln w="9525">
            <a:noFill/>
            <a:miter lim="800000"/>
            <a:headEnd/>
            <a:tailEnd/>
          </a:ln>
        </p:spPr>
        <p:txBody>
          <a:bodyPr wrap="none">
            <a:spAutoFit/>
          </a:bodyPr>
          <a:lstStyle/>
          <a:p>
            <a:pPr algn="dist">
              <a:buFont typeface="Wingdings" pitchFamily="2" charset="2"/>
              <a:buNone/>
            </a:pPr>
            <a:r>
              <a:rPr lang="en-US" sz="6000">
                <a:solidFill>
                  <a:srgbClr val="48596A"/>
                </a:solidFill>
                <a:latin typeface="Cambria" pitchFamily="18" charset="0"/>
              </a:rPr>
              <a:t>+</a:t>
            </a:r>
          </a:p>
        </p:txBody>
      </p:sp>
      <p:grpSp>
        <p:nvGrpSpPr>
          <p:cNvPr id="8" name="Group 19"/>
          <p:cNvGrpSpPr>
            <a:grpSpLocks/>
          </p:cNvGrpSpPr>
          <p:nvPr/>
        </p:nvGrpSpPr>
        <p:grpSpPr bwMode="auto">
          <a:xfrm>
            <a:off x="217790" y="2743200"/>
            <a:ext cx="2307042" cy="3006725"/>
            <a:chOff x="6008990" y="2514600"/>
            <a:chExt cx="2307042" cy="3006725"/>
          </a:xfrm>
        </p:grpSpPr>
        <p:sp>
          <p:nvSpPr>
            <p:cNvPr id="43019" name="Text Box 8"/>
            <p:cNvSpPr txBox="1">
              <a:spLocks noChangeArrowheads="1"/>
            </p:cNvSpPr>
            <p:nvPr/>
          </p:nvSpPr>
          <p:spPr bwMode="auto">
            <a:xfrm>
              <a:off x="6008990" y="2514600"/>
              <a:ext cx="2307042" cy="369332"/>
            </a:xfrm>
            <a:prstGeom prst="rect">
              <a:avLst/>
            </a:prstGeom>
            <a:noFill/>
            <a:ln w="9525">
              <a:noFill/>
              <a:miter lim="800000"/>
              <a:headEnd/>
              <a:tailEnd/>
            </a:ln>
          </p:spPr>
          <p:txBody>
            <a:bodyPr wrap="none">
              <a:spAutoFit/>
            </a:bodyPr>
            <a:lstStyle/>
            <a:p>
              <a:pPr algn="ctr">
                <a:buFont typeface="Wingdings" pitchFamily="2" charset="2"/>
                <a:buNone/>
              </a:pPr>
              <a:r>
                <a:rPr lang="en-US" dirty="0" smtClean="0">
                  <a:solidFill>
                    <a:prstClr val="white">
                      <a:lumMod val="75000"/>
                    </a:prstClr>
                  </a:solidFill>
                  <a:latin typeface="Segoe Condensed" pitchFamily="34" charset="0"/>
                </a:rPr>
                <a:t>activity recognition device</a:t>
              </a:r>
              <a:endParaRPr lang="en-US" dirty="0">
                <a:solidFill>
                  <a:prstClr val="white">
                    <a:lumMod val="75000"/>
                  </a:prstClr>
                </a:solidFill>
                <a:latin typeface="Segoe Condensed" pitchFamily="34" charset="0"/>
              </a:endParaRPr>
            </a:p>
          </p:txBody>
        </p:sp>
        <p:pic>
          <p:nvPicPr>
            <p:cNvPr id="43020" name="Picture 19" descr="MSP-newCase-front-sm.png"/>
            <p:cNvPicPr>
              <a:picLocks noChangeAspect="1"/>
            </p:cNvPicPr>
            <p:nvPr/>
          </p:nvPicPr>
          <p:blipFill>
            <a:blip r:embed="rId5" cstate="print"/>
            <a:srcRect/>
            <a:stretch>
              <a:fillRect/>
            </a:stretch>
          </p:blipFill>
          <p:spPr bwMode="auto">
            <a:xfrm>
              <a:off x="6426200" y="2938463"/>
              <a:ext cx="1803400" cy="2582862"/>
            </a:xfrm>
            <a:prstGeom prst="rect">
              <a:avLst/>
            </a:prstGeom>
            <a:noFill/>
            <a:ln w="9525">
              <a:noFill/>
              <a:miter lim="800000"/>
              <a:headEnd/>
              <a:tailEnd/>
            </a:ln>
          </p:spPr>
        </p:pic>
      </p:grpSp>
      <p:sp>
        <p:nvSpPr>
          <p:cNvPr id="24" name="Rectangle 23"/>
          <p:cNvSpPr/>
          <p:nvPr/>
        </p:nvSpPr>
        <p:spPr>
          <a:xfrm>
            <a:off x="152400" y="697675"/>
            <a:ext cx="7278275" cy="707886"/>
          </a:xfrm>
          <a:prstGeom prst="rect">
            <a:avLst/>
          </a:prstGeom>
        </p:spPr>
        <p:txBody>
          <a:bodyPr wrap="none">
            <a:spAutoFit/>
          </a:bodyPr>
          <a:lstStyle/>
          <a:p>
            <a:r>
              <a:rPr lang="en-US" sz="4000" i="1" dirty="0" smtClean="0">
                <a:solidFill>
                  <a:prstClr val="white">
                    <a:lumMod val="75000"/>
                  </a:prstClr>
                </a:solidFill>
                <a:latin typeface="Arial" pitchFamily="34" charset="0"/>
                <a:cs typeface="Arial" pitchFamily="34" charset="0"/>
              </a:rPr>
              <a:t>towards</a:t>
            </a:r>
            <a:r>
              <a:rPr lang="en-US" sz="4000" dirty="0" smtClean="0">
                <a:solidFill>
                  <a:prstClr val="white">
                    <a:lumMod val="75000"/>
                  </a:prstClr>
                </a:solidFill>
                <a:latin typeface="Arial" pitchFamily="34" charset="0"/>
                <a:cs typeface="Arial" pitchFamily="34" charset="0"/>
              </a:rPr>
              <a:t> zero effort applications</a:t>
            </a:r>
            <a:endParaRPr lang="en-US" sz="1600" dirty="0">
              <a:solidFill>
                <a:prstClr val="black"/>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research\talks\Walk21.2009-PersuasiveTechForWalking\HoustonScreenshots1.png"/>
          <p:cNvPicPr>
            <a:picLocks noChangeAspect="1" noChangeArrowheads="1"/>
          </p:cNvPicPr>
          <p:nvPr/>
        </p:nvPicPr>
        <p:blipFill>
          <a:blip r:embed="rId3" cstate="print"/>
          <a:srcRect/>
          <a:stretch>
            <a:fillRect/>
          </a:stretch>
        </p:blipFill>
        <p:spPr bwMode="auto">
          <a:xfrm>
            <a:off x="0" y="1440047"/>
            <a:ext cx="4686300" cy="4429125"/>
          </a:xfrm>
          <a:prstGeom prst="rect">
            <a:avLst/>
          </a:prstGeom>
          <a:noFill/>
        </p:spPr>
      </p:pic>
      <p:pic>
        <p:nvPicPr>
          <p:cNvPr id="92163" name="Picture 3" descr="C:\research\talks\Walk21.2009-PersuasiveTechForWalking\HoustonScreenshots2.png"/>
          <p:cNvPicPr>
            <a:picLocks noChangeAspect="1" noChangeArrowheads="1"/>
          </p:cNvPicPr>
          <p:nvPr/>
        </p:nvPicPr>
        <p:blipFill>
          <a:blip r:embed="rId4" cstate="print"/>
          <a:srcRect/>
          <a:stretch>
            <a:fillRect/>
          </a:stretch>
        </p:blipFill>
        <p:spPr bwMode="auto">
          <a:xfrm>
            <a:off x="4818063" y="1365619"/>
            <a:ext cx="3944937" cy="4577981"/>
          </a:xfrm>
          <a:prstGeom prst="rect">
            <a:avLst/>
          </a:prstGeom>
          <a:noFill/>
        </p:spPr>
      </p:pic>
      <p:sp>
        <p:nvSpPr>
          <p:cNvPr id="6" name="Title 1"/>
          <p:cNvSpPr>
            <a:spLocks noGrp="1"/>
          </p:cNvSpPr>
          <p:nvPr>
            <p:ph type="title"/>
          </p:nvPr>
        </p:nvSpPr>
        <p:spPr>
          <a:xfrm>
            <a:off x="228600" y="381000"/>
            <a:ext cx="8686800" cy="639762"/>
          </a:xfrm>
        </p:spPr>
        <p:txBody>
          <a:bodyPr>
            <a:normAutofit fontScale="90000"/>
          </a:bodyPr>
          <a:lstStyle/>
          <a:p>
            <a:r>
              <a:rPr lang="en-US" dirty="0" smtClean="0"/>
              <a:t>pedometer cell phone fitness study</a:t>
            </a:r>
            <a:endParaRPr lang="en-US" dirty="0"/>
          </a:p>
        </p:txBody>
      </p:sp>
      <p:sp>
        <p:nvSpPr>
          <p:cNvPr id="7" name="Rectangle 6"/>
          <p:cNvSpPr/>
          <p:nvPr/>
        </p:nvSpPr>
        <p:spPr>
          <a:xfrm>
            <a:off x="228600" y="6059269"/>
            <a:ext cx="6553200" cy="646331"/>
          </a:xfrm>
          <a:prstGeom prst="rect">
            <a:avLst/>
          </a:prstGeom>
        </p:spPr>
        <p:txBody>
          <a:bodyPr wrap="square">
            <a:spAutoFit/>
          </a:bodyPr>
          <a:lstStyle/>
          <a:p>
            <a:r>
              <a:rPr lang="en-US" dirty="0" err="1" smtClean="0">
                <a:solidFill>
                  <a:prstClr val="white">
                    <a:lumMod val="75000"/>
                  </a:prstClr>
                </a:solidFill>
              </a:rPr>
              <a:t>Consolvo</a:t>
            </a:r>
            <a:r>
              <a:rPr lang="en-US" dirty="0" smtClean="0">
                <a:solidFill>
                  <a:prstClr val="white">
                    <a:lumMod val="75000"/>
                  </a:prstClr>
                </a:solidFill>
              </a:rPr>
              <a:t>, S., et al. Design Requirements for Technologies that Encourage Physical Activity. CHI 2006</a:t>
            </a:r>
            <a:endParaRPr lang="en-US" dirty="0">
              <a:solidFill>
                <a:prstClr val="white">
                  <a:lumMod val="75000"/>
                </a:prstClr>
              </a:solidFill>
            </a:endParaRPr>
          </a:p>
        </p:txBody>
      </p:sp>
      <p:sp>
        <p:nvSpPr>
          <p:cNvPr id="9" name="Rounded Rectangle 8"/>
          <p:cNvSpPr/>
          <p:nvPr/>
        </p:nvSpPr>
        <p:spPr>
          <a:xfrm>
            <a:off x="6934199" y="3415862"/>
            <a:ext cx="1926021" cy="2209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6" descr="C:\research\talks\MobileHealth2010-PassiveFeedback\ubifit_redone_higher_res.png"/>
          <p:cNvPicPr>
            <a:picLocks noChangeAspect="1" noChangeArrowheads="1"/>
          </p:cNvPicPr>
          <p:nvPr/>
        </p:nvPicPr>
        <p:blipFill>
          <a:blip r:embed="rId3" cstate="print"/>
          <a:srcRect/>
          <a:stretch>
            <a:fillRect/>
          </a:stretch>
        </p:blipFill>
        <p:spPr bwMode="auto">
          <a:xfrm>
            <a:off x="3276600" y="-411113"/>
            <a:ext cx="4314498" cy="9647079"/>
          </a:xfrm>
          <a:prstGeom prst="rect">
            <a:avLst/>
          </a:prstGeom>
          <a:noFill/>
          <a:effectLst>
            <a:reflection blurRad="6350" stA="52000" endA="300" endPos="35000" dir="5400000" sy="-100000" algn="bl" rotWithShape="0"/>
          </a:effectLst>
        </p:spPr>
      </p:pic>
      <p:pic>
        <p:nvPicPr>
          <p:cNvPr id="17449" name="Picture 41" descr="pink-flower"/>
          <p:cNvPicPr>
            <a:picLocks noChangeAspect="1" noChangeArrowheads="1"/>
          </p:cNvPicPr>
          <p:nvPr/>
        </p:nvPicPr>
        <p:blipFill>
          <a:blip r:embed="rId4" cstate="print"/>
          <a:srcRect/>
          <a:stretch>
            <a:fillRect/>
          </a:stretch>
        </p:blipFill>
        <p:spPr bwMode="auto">
          <a:xfrm>
            <a:off x="488950" y="2492375"/>
            <a:ext cx="441325" cy="438150"/>
          </a:xfrm>
          <a:prstGeom prst="rect">
            <a:avLst/>
          </a:prstGeom>
          <a:noFill/>
        </p:spPr>
      </p:pic>
      <p:pic>
        <p:nvPicPr>
          <p:cNvPr id="17450" name="Picture 42" descr="blue-flower"/>
          <p:cNvPicPr>
            <a:picLocks noChangeAspect="1" noChangeArrowheads="1"/>
          </p:cNvPicPr>
          <p:nvPr/>
        </p:nvPicPr>
        <p:blipFill>
          <a:blip r:embed="rId5" cstate="print"/>
          <a:srcRect/>
          <a:stretch>
            <a:fillRect/>
          </a:stretch>
        </p:blipFill>
        <p:spPr bwMode="auto">
          <a:xfrm>
            <a:off x="465137" y="2990850"/>
            <a:ext cx="487363" cy="442913"/>
          </a:xfrm>
          <a:prstGeom prst="rect">
            <a:avLst/>
          </a:prstGeom>
          <a:noFill/>
        </p:spPr>
      </p:pic>
      <p:sp>
        <p:nvSpPr>
          <p:cNvPr id="17451" name="Text Box 43"/>
          <p:cNvSpPr txBox="1">
            <a:spLocks noChangeArrowheads="1"/>
          </p:cNvSpPr>
          <p:nvPr/>
        </p:nvSpPr>
        <p:spPr bwMode="auto">
          <a:xfrm>
            <a:off x="990600" y="3095625"/>
            <a:ext cx="898900" cy="276999"/>
          </a:xfrm>
          <a:prstGeom prst="rect">
            <a:avLst/>
          </a:prstGeom>
          <a:noFill/>
          <a:ln w="9525">
            <a:noFill/>
            <a:miter lim="800000"/>
            <a:headEnd/>
            <a:tailEnd/>
          </a:ln>
          <a:effectLst/>
        </p:spPr>
        <p:txBody>
          <a:bodyPr wrap="none">
            <a:spAutoFit/>
          </a:bodyPr>
          <a:lstStyle/>
          <a:p>
            <a:pPr eaLnBrk="0" hangingPunct="0"/>
            <a:r>
              <a:rPr lang="en-US" sz="1200" b="1">
                <a:solidFill>
                  <a:prstClr val="white">
                    <a:lumMod val="75000"/>
                  </a:prstClr>
                </a:solidFill>
                <a:latin typeface="Arial Black" pitchFamily="34" charset="0"/>
              </a:rPr>
              <a:t>strength</a:t>
            </a:r>
          </a:p>
        </p:txBody>
      </p:sp>
      <p:sp>
        <p:nvSpPr>
          <p:cNvPr id="17452" name="Text Box 44"/>
          <p:cNvSpPr txBox="1">
            <a:spLocks noChangeArrowheads="1"/>
          </p:cNvSpPr>
          <p:nvPr/>
        </p:nvSpPr>
        <p:spPr bwMode="auto">
          <a:xfrm>
            <a:off x="990600" y="2636838"/>
            <a:ext cx="719108" cy="276999"/>
          </a:xfrm>
          <a:prstGeom prst="rect">
            <a:avLst/>
          </a:prstGeom>
          <a:noFill/>
          <a:ln w="9525">
            <a:noFill/>
            <a:miter lim="800000"/>
            <a:headEnd/>
            <a:tailEnd/>
          </a:ln>
          <a:effectLst/>
        </p:spPr>
        <p:txBody>
          <a:bodyPr wrap="none">
            <a:spAutoFit/>
          </a:bodyPr>
          <a:lstStyle/>
          <a:p>
            <a:pPr eaLnBrk="0" hangingPunct="0"/>
            <a:r>
              <a:rPr lang="en-US" sz="1200" b="1" dirty="0">
                <a:solidFill>
                  <a:prstClr val="white">
                    <a:lumMod val="75000"/>
                  </a:prstClr>
                </a:solidFill>
                <a:latin typeface="Arial Black" pitchFamily="34" charset="0"/>
              </a:rPr>
              <a:t>cardio</a:t>
            </a:r>
          </a:p>
        </p:txBody>
      </p:sp>
      <p:sp>
        <p:nvSpPr>
          <p:cNvPr id="17453" name="Text Box 45"/>
          <p:cNvSpPr txBox="1">
            <a:spLocks noChangeArrowheads="1"/>
          </p:cNvSpPr>
          <p:nvPr/>
        </p:nvSpPr>
        <p:spPr bwMode="auto">
          <a:xfrm>
            <a:off x="990600" y="3546475"/>
            <a:ext cx="963612" cy="274638"/>
          </a:xfrm>
          <a:prstGeom prst="rect">
            <a:avLst/>
          </a:prstGeom>
          <a:noFill/>
          <a:ln w="9525">
            <a:noFill/>
            <a:miter lim="800000"/>
            <a:headEnd/>
            <a:tailEnd/>
          </a:ln>
          <a:effectLst/>
        </p:spPr>
        <p:txBody>
          <a:bodyPr wrap="none">
            <a:spAutoFit/>
          </a:bodyPr>
          <a:lstStyle/>
          <a:p>
            <a:pPr eaLnBrk="0" hangingPunct="0"/>
            <a:r>
              <a:rPr lang="en-US" sz="1200" b="1">
                <a:solidFill>
                  <a:prstClr val="white">
                    <a:lumMod val="75000"/>
                  </a:prstClr>
                </a:solidFill>
                <a:latin typeface="Arial Black" pitchFamily="34" charset="0"/>
              </a:rPr>
              <a:t>flexibility</a:t>
            </a:r>
          </a:p>
        </p:txBody>
      </p:sp>
      <p:sp>
        <p:nvSpPr>
          <p:cNvPr id="17454" name="Text Box 46"/>
          <p:cNvSpPr txBox="1">
            <a:spLocks noChangeArrowheads="1"/>
          </p:cNvSpPr>
          <p:nvPr/>
        </p:nvSpPr>
        <p:spPr bwMode="auto">
          <a:xfrm>
            <a:off x="990600" y="2181225"/>
            <a:ext cx="582612" cy="274638"/>
          </a:xfrm>
          <a:prstGeom prst="rect">
            <a:avLst/>
          </a:prstGeom>
          <a:noFill/>
          <a:ln w="9525">
            <a:noFill/>
            <a:miter lim="800000"/>
            <a:headEnd/>
            <a:tailEnd/>
          </a:ln>
          <a:effectLst/>
        </p:spPr>
        <p:txBody>
          <a:bodyPr wrap="none">
            <a:spAutoFit/>
          </a:bodyPr>
          <a:lstStyle/>
          <a:p>
            <a:pPr eaLnBrk="0" hangingPunct="0"/>
            <a:r>
              <a:rPr lang="en-US" sz="1200" b="1" dirty="0">
                <a:solidFill>
                  <a:prstClr val="white">
                    <a:lumMod val="75000"/>
                  </a:prstClr>
                </a:solidFill>
                <a:latin typeface="Arial Black" pitchFamily="34" charset="0"/>
              </a:rPr>
              <a:t>walk</a:t>
            </a:r>
          </a:p>
        </p:txBody>
      </p:sp>
      <p:sp>
        <p:nvSpPr>
          <p:cNvPr id="17455" name="Text Box 47"/>
          <p:cNvSpPr txBox="1">
            <a:spLocks noChangeArrowheads="1"/>
          </p:cNvSpPr>
          <p:nvPr/>
        </p:nvSpPr>
        <p:spPr bwMode="auto">
          <a:xfrm>
            <a:off x="990600" y="4027488"/>
            <a:ext cx="1623458" cy="276999"/>
          </a:xfrm>
          <a:prstGeom prst="rect">
            <a:avLst/>
          </a:prstGeom>
          <a:noFill/>
          <a:ln w="9525">
            <a:noFill/>
            <a:miter lim="800000"/>
            <a:headEnd/>
            <a:tailEnd/>
          </a:ln>
          <a:effectLst/>
        </p:spPr>
        <p:txBody>
          <a:bodyPr wrap="none">
            <a:spAutoFit/>
          </a:bodyPr>
          <a:lstStyle/>
          <a:p>
            <a:pPr eaLnBrk="0" hangingPunct="0"/>
            <a:r>
              <a:rPr lang="en-US" sz="1200" b="1">
                <a:solidFill>
                  <a:prstClr val="white">
                    <a:lumMod val="75000"/>
                  </a:prstClr>
                </a:solidFill>
                <a:latin typeface="Arial Black" pitchFamily="34" charset="0"/>
              </a:rPr>
              <a:t>primary goal met</a:t>
            </a:r>
          </a:p>
        </p:txBody>
      </p:sp>
      <p:pic>
        <p:nvPicPr>
          <p:cNvPr id="17456" name="Picture 48" descr="ButterflyAt300dpi-cropped"/>
          <p:cNvPicPr>
            <a:picLocks noChangeAspect="1" noChangeArrowheads="1"/>
          </p:cNvPicPr>
          <p:nvPr/>
        </p:nvPicPr>
        <p:blipFill>
          <a:blip r:embed="rId6" cstate="print"/>
          <a:srcRect/>
          <a:stretch>
            <a:fillRect/>
          </a:stretch>
        </p:blipFill>
        <p:spPr bwMode="auto">
          <a:xfrm>
            <a:off x="525462" y="3921125"/>
            <a:ext cx="368300" cy="357188"/>
          </a:xfrm>
          <a:prstGeom prst="rect">
            <a:avLst/>
          </a:prstGeom>
          <a:noFill/>
        </p:spPr>
      </p:pic>
      <p:pic>
        <p:nvPicPr>
          <p:cNvPr id="17457" name="Picture 49" descr="prior-week-butterfly"/>
          <p:cNvPicPr>
            <a:picLocks noChangeAspect="1" noChangeArrowheads="1"/>
          </p:cNvPicPr>
          <p:nvPr/>
        </p:nvPicPr>
        <p:blipFill>
          <a:blip r:embed="rId7" cstate="print"/>
          <a:srcRect/>
          <a:stretch>
            <a:fillRect/>
          </a:stretch>
        </p:blipFill>
        <p:spPr bwMode="auto">
          <a:xfrm>
            <a:off x="536575" y="4397375"/>
            <a:ext cx="342900" cy="327025"/>
          </a:xfrm>
          <a:prstGeom prst="rect">
            <a:avLst/>
          </a:prstGeom>
          <a:noFill/>
        </p:spPr>
      </p:pic>
      <p:pic>
        <p:nvPicPr>
          <p:cNvPr id="17458" name="Picture 50" descr="white-flower-dkOutline"/>
          <p:cNvPicPr>
            <a:picLocks noChangeAspect="1" noChangeArrowheads="1"/>
          </p:cNvPicPr>
          <p:nvPr/>
        </p:nvPicPr>
        <p:blipFill>
          <a:blip r:embed="rId8" cstate="print"/>
          <a:srcRect/>
          <a:stretch>
            <a:fillRect/>
          </a:stretch>
        </p:blipFill>
        <p:spPr bwMode="auto">
          <a:xfrm>
            <a:off x="508000" y="3460750"/>
            <a:ext cx="401637" cy="403225"/>
          </a:xfrm>
          <a:prstGeom prst="rect">
            <a:avLst/>
          </a:prstGeom>
          <a:noFill/>
        </p:spPr>
      </p:pic>
      <p:pic>
        <p:nvPicPr>
          <p:cNvPr id="17459" name="Picture 51" descr="sunflower"/>
          <p:cNvPicPr>
            <a:picLocks noChangeAspect="1" noChangeArrowheads="1"/>
          </p:cNvPicPr>
          <p:nvPr/>
        </p:nvPicPr>
        <p:blipFill>
          <a:blip r:embed="rId9" cstate="print"/>
          <a:srcRect/>
          <a:stretch>
            <a:fillRect/>
          </a:stretch>
        </p:blipFill>
        <p:spPr bwMode="auto">
          <a:xfrm>
            <a:off x="511175" y="2057400"/>
            <a:ext cx="393700" cy="403225"/>
          </a:xfrm>
          <a:prstGeom prst="rect">
            <a:avLst/>
          </a:prstGeom>
          <a:noFill/>
        </p:spPr>
      </p:pic>
      <p:sp>
        <p:nvSpPr>
          <p:cNvPr id="17460" name="Text Box 52"/>
          <p:cNvSpPr txBox="1">
            <a:spLocks noChangeArrowheads="1"/>
          </p:cNvSpPr>
          <p:nvPr/>
        </p:nvSpPr>
        <p:spPr bwMode="auto">
          <a:xfrm>
            <a:off x="990600" y="4459288"/>
            <a:ext cx="1747851" cy="276999"/>
          </a:xfrm>
          <a:prstGeom prst="rect">
            <a:avLst/>
          </a:prstGeom>
          <a:noFill/>
          <a:ln w="9525">
            <a:noFill/>
            <a:miter lim="800000"/>
            <a:headEnd/>
            <a:tailEnd/>
          </a:ln>
          <a:effectLst/>
        </p:spPr>
        <p:txBody>
          <a:bodyPr wrap="none">
            <a:spAutoFit/>
          </a:bodyPr>
          <a:lstStyle/>
          <a:p>
            <a:pPr eaLnBrk="0" hangingPunct="0"/>
            <a:r>
              <a:rPr lang="en-US" sz="1200" b="1">
                <a:solidFill>
                  <a:prstClr val="white">
                    <a:lumMod val="75000"/>
                  </a:prstClr>
                </a:solidFill>
                <a:latin typeface="Arial Black" pitchFamily="34" charset="0"/>
              </a:rPr>
              <a:t>alternate goal met</a:t>
            </a:r>
          </a:p>
        </p:txBody>
      </p:sp>
      <p:pic>
        <p:nvPicPr>
          <p:cNvPr id="17461" name="Picture 53" descr="sky-background"/>
          <p:cNvPicPr>
            <a:picLocks noChangeAspect="1" noChangeArrowheads="1"/>
          </p:cNvPicPr>
          <p:nvPr/>
        </p:nvPicPr>
        <p:blipFill>
          <a:blip r:embed="rId10" cstate="print"/>
          <a:srcRect/>
          <a:stretch>
            <a:fillRect/>
          </a:stretch>
        </p:blipFill>
        <p:spPr bwMode="auto">
          <a:xfrm>
            <a:off x="3736430" y="2286000"/>
            <a:ext cx="3346450" cy="2974975"/>
          </a:xfrm>
          <a:prstGeom prst="rect">
            <a:avLst/>
          </a:prstGeom>
          <a:noFill/>
        </p:spPr>
      </p:pic>
      <p:sp>
        <p:nvSpPr>
          <p:cNvPr id="17483" name="Rectangle 75"/>
          <p:cNvSpPr>
            <a:spLocks noChangeArrowheads="1"/>
          </p:cNvSpPr>
          <p:nvPr/>
        </p:nvSpPr>
        <p:spPr bwMode="auto">
          <a:xfrm>
            <a:off x="990600" y="3895725"/>
            <a:ext cx="1752600" cy="457200"/>
          </a:xfrm>
          <a:prstGeom prst="rect">
            <a:avLst/>
          </a:prstGeom>
          <a:noFill/>
          <a:ln w="57150">
            <a:solidFill>
              <a:schemeClr val="tx1">
                <a:lumMod val="75000"/>
                <a:lumOff val="25000"/>
              </a:schemeClr>
            </a:solidFill>
            <a:miter lim="800000"/>
            <a:headEnd/>
            <a:tailEnd/>
          </a:ln>
          <a:effectLst/>
        </p:spPr>
        <p:txBody>
          <a:bodyPr wrap="none" anchor="ctr"/>
          <a:lstStyle/>
          <a:p>
            <a:endParaRPr lang="en-US">
              <a:solidFill>
                <a:prstClr val="black"/>
              </a:solidFill>
            </a:endParaRPr>
          </a:p>
        </p:txBody>
      </p:sp>
      <p:sp>
        <p:nvSpPr>
          <p:cNvPr id="17484" name="Rectangle 76"/>
          <p:cNvSpPr>
            <a:spLocks noChangeArrowheads="1"/>
          </p:cNvSpPr>
          <p:nvPr/>
        </p:nvSpPr>
        <p:spPr bwMode="auto">
          <a:xfrm>
            <a:off x="990600" y="3438525"/>
            <a:ext cx="1752600" cy="457200"/>
          </a:xfrm>
          <a:prstGeom prst="rect">
            <a:avLst/>
          </a:prstGeom>
          <a:noFill/>
          <a:ln w="57150">
            <a:solidFill>
              <a:schemeClr val="tx1">
                <a:lumMod val="75000"/>
                <a:lumOff val="25000"/>
              </a:schemeClr>
            </a:solidFill>
            <a:miter lim="800000"/>
            <a:headEnd/>
            <a:tailEnd/>
          </a:ln>
          <a:effectLst/>
        </p:spPr>
        <p:txBody>
          <a:bodyPr wrap="none" anchor="ctr"/>
          <a:lstStyle/>
          <a:p>
            <a:endParaRPr lang="en-US">
              <a:solidFill>
                <a:prstClr val="black"/>
              </a:solidFill>
            </a:endParaRPr>
          </a:p>
        </p:txBody>
      </p:sp>
      <p:sp>
        <p:nvSpPr>
          <p:cNvPr id="17485" name="Rectangle 77"/>
          <p:cNvSpPr>
            <a:spLocks noChangeArrowheads="1"/>
          </p:cNvSpPr>
          <p:nvPr/>
        </p:nvSpPr>
        <p:spPr bwMode="auto">
          <a:xfrm>
            <a:off x="990600" y="2981325"/>
            <a:ext cx="1752600" cy="457200"/>
          </a:xfrm>
          <a:prstGeom prst="rect">
            <a:avLst/>
          </a:prstGeom>
          <a:noFill/>
          <a:ln w="57150">
            <a:solidFill>
              <a:schemeClr val="tx1">
                <a:lumMod val="75000"/>
                <a:lumOff val="25000"/>
              </a:schemeClr>
            </a:solidFill>
            <a:miter lim="800000"/>
            <a:headEnd/>
            <a:tailEnd/>
          </a:ln>
          <a:effectLst/>
        </p:spPr>
        <p:txBody>
          <a:bodyPr wrap="none" anchor="ctr"/>
          <a:lstStyle/>
          <a:p>
            <a:endParaRPr lang="en-US">
              <a:solidFill>
                <a:prstClr val="black"/>
              </a:solidFill>
            </a:endParaRPr>
          </a:p>
        </p:txBody>
      </p:sp>
      <p:sp>
        <p:nvSpPr>
          <p:cNvPr id="17486" name="Rectangle 78"/>
          <p:cNvSpPr>
            <a:spLocks noChangeArrowheads="1"/>
          </p:cNvSpPr>
          <p:nvPr/>
        </p:nvSpPr>
        <p:spPr bwMode="auto">
          <a:xfrm>
            <a:off x="990600" y="2524125"/>
            <a:ext cx="1752600" cy="457200"/>
          </a:xfrm>
          <a:prstGeom prst="rect">
            <a:avLst/>
          </a:prstGeom>
          <a:noFill/>
          <a:ln w="57150">
            <a:solidFill>
              <a:schemeClr val="tx1">
                <a:lumMod val="75000"/>
                <a:lumOff val="25000"/>
              </a:schemeClr>
            </a:solidFill>
            <a:miter lim="800000"/>
            <a:headEnd/>
            <a:tailEnd/>
          </a:ln>
          <a:effectLst/>
        </p:spPr>
        <p:txBody>
          <a:bodyPr wrap="none" anchor="ctr"/>
          <a:lstStyle/>
          <a:p>
            <a:endParaRPr lang="en-US">
              <a:solidFill>
                <a:prstClr val="black"/>
              </a:solidFill>
            </a:endParaRPr>
          </a:p>
        </p:txBody>
      </p:sp>
      <p:sp>
        <p:nvSpPr>
          <p:cNvPr id="17487" name="Rectangle 79"/>
          <p:cNvSpPr>
            <a:spLocks noChangeArrowheads="1"/>
          </p:cNvSpPr>
          <p:nvPr/>
        </p:nvSpPr>
        <p:spPr bwMode="auto">
          <a:xfrm>
            <a:off x="990600" y="2066925"/>
            <a:ext cx="1752600" cy="457200"/>
          </a:xfrm>
          <a:prstGeom prst="rect">
            <a:avLst/>
          </a:prstGeom>
          <a:noFill/>
          <a:ln w="57150">
            <a:solidFill>
              <a:schemeClr val="tx1">
                <a:lumMod val="75000"/>
                <a:lumOff val="25000"/>
              </a:schemeClr>
            </a:solidFill>
            <a:miter lim="800000"/>
            <a:headEnd/>
            <a:tailEnd/>
          </a:ln>
          <a:effectLst/>
        </p:spPr>
        <p:txBody>
          <a:bodyPr wrap="none" anchor="ctr"/>
          <a:lstStyle/>
          <a:p>
            <a:endParaRPr lang="en-US">
              <a:solidFill>
                <a:prstClr val="black"/>
              </a:solidFill>
            </a:endParaRPr>
          </a:p>
        </p:txBody>
      </p:sp>
      <p:sp>
        <p:nvSpPr>
          <p:cNvPr id="17523" name="Text Box 115"/>
          <p:cNvSpPr txBox="1">
            <a:spLocks noChangeArrowheads="1"/>
          </p:cNvSpPr>
          <p:nvPr/>
        </p:nvSpPr>
        <p:spPr bwMode="auto">
          <a:xfrm>
            <a:off x="990600" y="4932363"/>
            <a:ext cx="1522468" cy="276999"/>
          </a:xfrm>
          <a:prstGeom prst="rect">
            <a:avLst/>
          </a:prstGeom>
          <a:noFill/>
          <a:ln w="9525">
            <a:noFill/>
            <a:miter lim="800000"/>
            <a:headEnd/>
            <a:tailEnd/>
          </a:ln>
          <a:effectLst/>
        </p:spPr>
        <p:txBody>
          <a:bodyPr wrap="none">
            <a:spAutoFit/>
          </a:bodyPr>
          <a:lstStyle/>
          <a:p>
            <a:pPr eaLnBrk="0" hangingPunct="0"/>
            <a:r>
              <a:rPr lang="en-US" sz="1200" b="1">
                <a:solidFill>
                  <a:prstClr val="white">
                    <a:lumMod val="75000"/>
                  </a:prstClr>
                </a:solidFill>
                <a:latin typeface="Arial Black" pitchFamily="34" charset="0"/>
              </a:rPr>
              <a:t>recent goal met</a:t>
            </a:r>
          </a:p>
        </p:txBody>
      </p:sp>
      <p:pic>
        <p:nvPicPr>
          <p:cNvPr id="17524" name="Picture 116" descr="ButterflyAt300dpi-cropped"/>
          <p:cNvPicPr>
            <a:picLocks noChangeAspect="1" noChangeArrowheads="1"/>
          </p:cNvPicPr>
          <p:nvPr/>
        </p:nvPicPr>
        <p:blipFill>
          <a:blip r:embed="rId11" cstate="print"/>
          <a:srcRect/>
          <a:stretch>
            <a:fillRect/>
          </a:stretch>
        </p:blipFill>
        <p:spPr bwMode="auto">
          <a:xfrm>
            <a:off x="388937" y="4876800"/>
            <a:ext cx="228600" cy="222250"/>
          </a:xfrm>
          <a:prstGeom prst="rect">
            <a:avLst/>
          </a:prstGeom>
          <a:noFill/>
        </p:spPr>
      </p:pic>
      <p:pic>
        <p:nvPicPr>
          <p:cNvPr id="17525" name="Picture 117" descr="prior-week-butterfly"/>
          <p:cNvPicPr>
            <a:picLocks noChangeAspect="1" noChangeArrowheads="1"/>
          </p:cNvPicPr>
          <p:nvPr/>
        </p:nvPicPr>
        <p:blipFill>
          <a:blip r:embed="rId7" cstate="print"/>
          <a:srcRect/>
          <a:stretch>
            <a:fillRect/>
          </a:stretch>
        </p:blipFill>
        <p:spPr bwMode="auto">
          <a:xfrm>
            <a:off x="709612" y="4876800"/>
            <a:ext cx="212725" cy="203200"/>
          </a:xfrm>
          <a:prstGeom prst="rect">
            <a:avLst/>
          </a:prstGeom>
          <a:noFill/>
        </p:spPr>
      </p:pic>
      <p:sp>
        <p:nvSpPr>
          <p:cNvPr id="17528" name="Rectangle 120"/>
          <p:cNvSpPr>
            <a:spLocks noChangeArrowheads="1"/>
          </p:cNvSpPr>
          <p:nvPr/>
        </p:nvSpPr>
        <p:spPr bwMode="auto">
          <a:xfrm>
            <a:off x="990600" y="4800600"/>
            <a:ext cx="1752600" cy="457200"/>
          </a:xfrm>
          <a:prstGeom prst="rect">
            <a:avLst/>
          </a:prstGeom>
          <a:noFill/>
          <a:ln w="57150">
            <a:solidFill>
              <a:schemeClr val="tx1">
                <a:lumMod val="75000"/>
                <a:lumOff val="25000"/>
              </a:schemeClr>
            </a:solidFill>
            <a:miter lim="800000"/>
            <a:headEnd/>
            <a:tailEnd/>
          </a:ln>
          <a:effectLst/>
        </p:spPr>
        <p:txBody>
          <a:bodyPr wrap="none" anchor="ctr"/>
          <a:lstStyle/>
          <a:p>
            <a:endParaRPr lang="en-US">
              <a:solidFill>
                <a:prstClr val="black"/>
              </a:solidFill>
            </a:endParaRPr>
          </a:p>
        </p:txBody>
      </p:sp>
      <p:grpSp>
        <p:nvGrpSpPr>
          <p:cNvPr id="2" name="Group 175"/>
          <p:cNvGrpSpPr>
            <a:grpSpLocks/>
          </p:cNvGrpSpPr>
          <p:nvPr/>
        </p:nvGrpSpPr>
        <p:grpSpPr bwMode="auto">
          <a:xfrm>
            <a:off x="6022430" y="2743200"/>
            <a:ext cx="571500" cy="2146300"/>
            <a:chOff x="7128" y="2248"/>
            <a:chExt cx="360" cy="1352"/>
          </a:xfrm>
        </p:grpSpPr>
        <p:pic>
          <p:nvPicPr>
            <p:cNvPr id="17535" name="Picture 127" descr="stem4"/>
            <p:cNvPicPr>
              <a:picLocks noChangeAspect="1" noChangeArrowheads="1"/>
            </p:cNvPicPr>
            <p:nvPr/>
          </p:nvPicPr>
          <p:blipFill>
            <a:blip r:embed="rId12" cstate="print"/>
            <a:srcRect/>
            <a:stretch>
              <a:fillRect/>
            </a:stretch>
          </p:blipFill>
          <p:spPr bwMode="auto">
            <a:xfrm>
              <a:off x="7198" y="2450"/>
              <a:ext cx="242" cy="1150"/>
            </a:xfrm>
            <a:prstGeom prst="rect">
              <a:avLst/>
            </a:prstGeom>
            <a:noFill/>
          </p:spPr>
        </p:pic>
        <p:pic>
          <p:nvPicPr>
            <p:cNvPr id="17540" name="Picture 132" descr="white-flower-dkOutline"/>
            <p:cNvPicPr>
              <a:picLocks noChangeAspect="1" noChangeArrowheads="1"/>
            </p:cNvPicPr>
            <p:nvPr/>
          </p:nvPicPr>
          <p:blipFill>
            <a:blip r:embed="rId8" cstate="print"/>
            <a:srcRect/>
            <a:stretch>
              <a:fillRect/>
            </a:stretch>
          </p:blipFill>
          <p:spPr bwMode="auto">
            <a:xfrm>
              <a:off x="7128" y="2248"/>
              <a:ext cx="360" cy="360"/>
            </a:xfrm>
            <a:prstGeom prst="rect">
              <a:avLst/>
            </a:prstGeom>
            <a:noFill/>
          </p:spPr>
        </p:pic>
      </p:grpSp>
      <p:grpSp>
        <p:nvGrpSpPr>
          <p:cNvPr id="3" name="Group 139"/>
          <p:cNvGrpSpPr>
            <a:grpSpLocks/>
          </p:cNvGrpSpPr>
          <p:nvPr/>
        </p:nvGrpSpPr>
        <p:grpSpPr bwMode="auto">
          <a:xfrm>
            <a:off x="5793830" y="3429000"/>
            <a:ext cx="558800" cy="1655763"/>
            <a:chOff x="6896" y="3373"/>
            <a:chExt cx="352" cy="1043"/>
          </a:xfrm>
        </p:grpSpPr>
        <p:pic>
          <p:nvPicPr>
            <p:cNvPr id="17545" name="Picture 137" descr="stem3"/>
            <p:cNvPicPr>
              <a:picLocks noChangeAspect="1" noChangeArrowheads="1"/>
            </p:cNvPicPr>
            <p:nvPr/>
          </p:nvPicPr>
          <p:blipFill>
            <a:blip r:embed="rId13" cstate="print"/>
            <a:srcRect/>
            <a:stretch>
              <a:fillRect/>
            </a:stretch>
          </p:blipFill>
          <p:spPr bwMode="auto">
            <a:xfrm>
              <a:off x="6960" y="3645"/>
              <a:ext cx="236" cy="771"/>
            </a:xfrm>
            <a:prstGeom prst="rect">
              <a:avLst/>
            </a:prstGeom>
            <a:noFill/>
          </p:spPr>
        </p:pic>
        <p:pic>
          <p:nvPicPr>
            <p:cNvPr id="17546" name="Picture 138" descr="pink-flower"/>
            <p:cNvPicPr>
              <a:picLocks noChangeAspect="1" noChangeArrowheads="1"/>
            </p:cNvPicPr>
            <p:nvPr/>
          </p:nvPicPr>
          <p:blipFill>
            <a:blip r:embed="rId14" cstate="print"/>
            <a:srcRect/>
            <a:stretch>
              <a:fillRect/>
            </a:stretch>
          </p:blipFill>
          <p:spPr bwMode="auto">
            <a:xfrm>
              <a:off x="6896" y="3373"/>
              <a:ext cx="352" cy="356"/>
            </a:xfrm>
            <a:prstGeom prst="rect">
              <a:avLst/>
            </a:prstGeom>
            <a:noFill/>
          </p:spPr>
        </p:pic>
      </p:grpSp>
      <p:grpSp>
        <p:nvGrpSpPr>
          <p:cNvPr id="4" name="Group 145"/>
          <p:cNvGrpSpPr>
            <a:grpSpLocks/>
          </p:cNvGrpSpPr>
          <p:nvPr/>
        </p:nvGrpSpPr>
        <p:grpSpPr bwMode="auto">
          <a:xfrm>
            <a:off x="5412830" y="2895600"/>
            <a:ext cx="558800" cy="2286000"/>
            <a:chOff x="5744" y="2880"/>
            <a:chExt cx="352" cy="1440"/>
          </a:xfrm>
        </p:grpSpPr>
        <p:pic>
          <p:nvPicPr>
            <p:cNvPr id="17552" name="Picture 144" descr="stem4"/>
            <p:cNvPicPr>
              <a:picLocks noChangeAspect="1" noChangeArrowheads="1"/>
            </p:cNvPicPr>
            <p:nvPr/>
          </p:nvPicPr>
          <p:blipFill>
            <a:blip r:embed="rId12" cstate="print"/>
            <a:srcRect/>
            <a:stretch>
              <a:fillRect/>
            </a:stretch>
          </p:blipFill>
          <p:spPr bwMode="auto">
            <a:xfrm>
              <a:off x="5806" y="3170"/>
              <a:ext cx="242" cy="1150"/>
            </a:xfrm>
            <a:prstGeom prst="rect">
              <a:avLst/>
            </a:prstGeom>
            <a:noFill/>
          </p:spPr>
        </p:pic>
        <p:pic>
          <p:nvPicPr>
            <p:cNvPr id="17536" name="Picture 128" descr="pink-flower"/>
            <p:cNvPicPr>
              <a:picLocks noChangeAspect="1" noChangeArrowheads="1"/>
            </p:cNvPicPr>
            <p:nvPr/>
          </p:nvPicPr>
          <p:blipFill>
            <a:blip r:embed="rId14" cstate="print"/>
            <a:srcRect/>
            <a:stretch>
              <a:fillRect/>
            </a:stretch>
          </p:blipFill>
          <p:spPr bwMode="auto">
            <a:xfrm>
              <a:off x="5744" y="2880"/>
              <a:ext cx="352" cy="356"/>
            </a:xfrm>
            <a:prstGeom prst="rect">
              <a:avLst/>
            </a:prstGeom>
            <a:noFill/>
          </p:spPr>
        </p:pic>
      </p:grpSp>
      <p:grpSp>
        <p:nvGrpSpPr>
          <p:cNvPr id="5" name="Group 151"/>
          <p:cNvGrpSpPr>
            <a:grpSpLocks/>
          </p:cNvGrpSpPr>
          <p:nvPr/>
        </p:nvGrpSpPr>
        <p:grpSpPr bwMode="auto">
          <a:xfrm>
            <a:off x="5793830" y="3962400"/>
            <a:ext cx="571500" cy="1238250"/>
            <a:chOff x="7080" y="3144"/>
            <a:chExt cx="360" cy="780"/>
          </a:xfrm>
        </p:grpSpPr>
        <p:pic>
          <p:nvPicPr>
            <p:cNvPr id="17554" name="Picture 146" descr="stem2"/>
            <p:cNvPicPr>
              <a:picLocks noChangeAspect="1" noChangeArrowheads="1"/>
            </p:cNvPicPr>
            <p:nvPr/>
          </p:nvPicPr>
          <p:blipFill>
            <a:blip r:embed="rId15" cstate="print"/>
            <a:srcRect/>
            <a:stretch>
              <a:fillRect/>
            </a:stretch>
          </p:blipFill>
          <p:spPr bwMode="auto">
            <a:xfrm>
              <a:off x="7152" y="3312"/>
              <a:ext cx="251" cy="612"/>
            </a:xfrm>
            <a:prstGeom prst="rect">
              <a:avLst/>
            </a:prstGeom>
            <a:noFill/>
          </p:spPr>
        </p:pic>
        <p:pic>
          <p:nvPicPr>
            <p:cNvPr id="17558" name="Picture 150" descr="white-flower-dkOutline"/>
            <p:cNvPicPr>
              <a:picLocks noChangeAspect="1" noChangeArrowheads="1"/>
            </p:cNvPicPr>
            <p:nvPr/>
          </p:nvPicPr>
          <p:blipFill>
            <a:blip r:embed="rId8" cstate="print"/>
            <a:srcRect/>
            <a:stretch>
              <a:fillRect/>
            </a:stretch>
          </p:blipFill>
          <p:spPr bwMode="auto">
            <a:xfrm>
              <a:off x="7080" y="3144"/>
              <a:ext cx="360" cy="360"/>
            </a:xfrm>
            <a:prstGeom prst="rect">
              <a:avLst/>
            </a:prstGeom>
            <a:noFill/>
          </p:spPr>
        </p:pic>
      </p:grpSp>
      <p:grpSp>
        <p:nvGrpSpPr>
          <p:cNvPr id="6" name="Group 159"/>
          <p:cNvGrpSpPr>
            <a:grpSpLocks/>
          </p:cNvGrpSpPr>
          <p:nvPr/>
        </p:nvGrpSpPr>
        <p:grpSpPr bwMode="auto">
          <a:xfrm>
            <a:off x="6482805" y="2819400"/>
            <a:ext cx="530225" cy="2206625"/>
            <a:chOff x="6864" y="1200"/>
            <a:chExt cx="334" cy="1390"/>
          </a:xfrm>
        </p:grpSpPr>
        <p:pic>
          <p:nvPicPr>
            <p:cNvPr id="17566" name="Picture 158" descr="stem4"/>
            <p:cNvPicPr>
              <a:picLocks noChangeAspect="1" noChangeArrowheads="1"/>
            </p:cNvPicPr>
            <p:nvPr/>
          </p:nvPicPr>
          <p:blipFill>
            <a:blip r:embed="rId12" cstate="print"/>
            <a:srcRect/>
            <a:stretch>
              <a:fillRect/>
            </a:stretch>
          </p:blipFill>
          <p:spPr bwMode="auto">
            <a:xfrm>
              <a:off x="6912" y="1440"/>
              <a:ext cx="242" cy="1150"/>
            </a:xfrm>
            <a:prstGeom prst="rect">
              <a:avLst/>
            </a:prstGeom>
            <a:noFill/>
          </p:spPr>
        </p:pic>
        <p:pic>
          <p:nvPicPr>
            <p:cNvPr id="17563" name="Picture 155" descr="sunflower"/>
            <p:cNvPicPr>
              <a:picLocks noChangeAspect="1" noChangeArrowheads="1"/>
            </p:cNvPicPr>
            <p:nvPr/>
          </p:nvPicPr>
          <p:blipFill>
            <a:blip r:embed="rId9" cstate="print"/>
            <a:srcRect/>
            <a:stretch>
              <a:fillRect/>
            </a:stretch>
          </p:blipFill>
          <p:spPr bwMode="auto">
            <a:xfrm>
              <a:off x="6864" y="1200"/>
              <a:ext cx="334" cy="342"/>
            </a:xfrm>
            <a:prstGeom prst="rect">
              <a:avLst/>
            </a:prstGeom>
            <a:noFill/>
          </p:spPr>
        </p:pic>
      </p:grpSp>
      <p:grpSp>
        <p:nvGrpSpPr>
          <p:cNvPr id="7" name="Group 166"/>
          <p:cNvGrpSpPr>
            <a:grpSpLocks/>
          </p:cNvGrpSpPr>
          <p:nvPr/>
        </p:nvGrpSpPr>
        <p:grpSpPr bwMode="auto">
          <a:xfrm>
            <a:off x="3965030" y="2971800"/>
            <a:ext cx="571500" cy="2143125"/>
            <a:chOff x="7224" y="2776"/>
            <a:chExt cx="360" cy="1350"/>
          </a:xfrm>
        </p:grpSpPr>
        <p:pic>
          <p:nvPicPr>
            <p:cNvPr id="17573" name="Picture 165" descr="stem4"/>
            <p:cNvPicPr>
              <a:picLocks noChangeAspect="1" noChangeArrowheads="1"/>
            </p:cNvPicPr>
            <p:nvPr/>
          </p:nvPicPr>
          <p:blipFill>
            <a:blip r:embed="rId12" cstate="print"/>
            <a:srcRect/>
            <a:stretch>
              <a:fillRect/>
            </a:stretch>
          </p:blipFill>
          <p:spPr bwMode="auto">
            <a:xfrm>
              <a:off x="7296" y="2976"/>
              <a:ext cx="242" cy="1150"/>
            </a:xfrm>
            <a:prstGeom prst="rect">
              <a:avLst/>
            </a:prstGeom>
            <a:noFill/>
          </p:spPr>
        </p:pic>
        <p:pic>
          <p:nvPicPr>
            <p:cNvPr id="17557" name="Picture 149" descr="white-flower-dkOutline"/>
            <p:cNvPicPr>
              <a:picLocks noChangeAspect="1" noChangeArrowheads="1"/>
            </p:cNvPicPr>
            <p:nvPr/>
          </p:nvPicPr>
          <p:blipFill>
            <a:blip r:embed="rId8" cstate="print"/>
            <a:srcRect/>
            <a:stretch>
              <a:fillRect/>
            </a:stretch>
          </p:blipFill>
          <p:spPr bwMode="auto">
            <a:xfrm>
              <a:off x="7224" y="2776"/>
              <a:ext cx="360" cy="360"/>
            </a:xfrm>
            <a:prstGeom prst="rect">
              <a:avLst/>
            </a:prstGeom>
            <a:noFill/>
          </p:spPr>
        </p:pic>
      </p:grpSp>
      <p:grpSp>
        <p:nvGrpSpPr>
          <p:cNvPr id="8" name="Group 168"/>
          <p:cNvGrpSpPr>
            <a:grpSpLocks/>
          </p:cNvGrpSpPr>
          <p:nvPr/>
        </p:nvGrpSpPr>
        <p:grpSpPr bwMode="auto">
          <a:xfrm>
            <a:off x="6251030" y="3429000"/>
            <a:ext cx="530225" cy="1528763"/>
            <a:chOff x="7152" y="1104"/>
            <a:chExt cx="334" cy="963"/>
          </a:xfrm>
        </p:grpSpPr>
        <p:pic>
          <p:nvPicPr>
            <p:cNvPr id="17575" name="Picture 167" descr="stem3"/>
            <p:cNvPicPr>
              <a:picLocks noChangeAspect="1" noChangeArrowheads="1"/>
            </p:cNvPicPr>
            <p:nvPr/>
          </p:nvPicPr>
          <p:blipFill>
            <a:blip r:embed="rId13" cstate="print"/>
            <a:srcRect/>
            <a:stretch>
              <a:fillRect/>
            </a:stretch>
          </p:blipFill>
          <p:spPr bwMode="auto">
            <a:xfrm>
              <a:off x="7200" y="1296"/>
              <a:ext cx="236" cy="771"/>
            </a:xfrm>
            <a:prstGeom prst="rect">
              <a:avLst/>
            </a:prstGeom>
            <a:noFill/>
          </p:spPr>
        </p:pic>
        <p:pic>
          <p:nvPicPr>
            <p:cNvPr id="17561" name="Picture 153" descr="sunflower"/>
            <p:cNvPicPr>
              <a:picLocks noChangeAspect="1" noChangeArrowheads="1"/>
            </p:cNvPicPr>
            <p:nvPr/>
          </p:nvPicPr>
          <p:blipFill>
            <a:blip r:embed="rId9" cstate="print"/>
            <a:srcRect/>
            <a:stretch>
              <a:fillRect/>
            </a:stretch>
          </p:blipFill>
          <p:spPr bwMode="auto">
            <a:xfrm>
              <a:off x="7152" y="1104"/>
              <a:ext cx="334" cy="342"/>
            </a:xfrm>
            <a:prstGeom prst="rect">
              <a:avLst/>
            </a:prstGeom>
            <a:noFill/>
          </p:spPr>
        </p:pic>
      </p:grpSp>
      <p:grpSp>
        <p:nvGrpSpPr>
          <p:cNvPr id="9" name="Group 160"/>
          <p:cNvGrpSpPr>
            <a:grpSpLocks/>
          </p:cNvGrpSpPr>
          <p:nvPr/>
        </p:nvGrpSpPr>
        <p:grpSpPr bwMode="auto">
          <a:xfrm>
            <a:off x="3812630" y="3886200"/>
            <a:ext cx="530225" cy="1276350"/>
            <a:chOff x="6576" y="1344"/>
            <a:chExt cx="334" cy="804"/>
          </a:xfrm>
        </p:grpSpPr>
        <p:pic>
          <p:nvPicPr>
            <p:cNvPr id="17555" name="Picture 147" descr="stem2"/>
            <p:cNvPicPr>
              <a:picLocks noChangeAspect="1" noChangeArrowheads="1"/>
            </p:cNvPicPr>
            <p:nvPr/>
          </p:nvPicPr>
          <p:blipFill>
            <a:blip r:embed="rId15" cstate="print"/>
            <a:srcRect/>
            <a:stretch>
              <a:fillRect/>
            </a:stretch>
          </p:blipFill>
          <p:spPr bwMode="auto">
            <a:xfrm>
              <a:off x="6624" y="1536"/>
              <a:ext cx="251" cy="612"/>
            </a:xfrm>
            <a:prstGeom prst="rect">
              <a:avLst/>
            </a:prstGeom>
            <a:noFill/>
          </p:spPr>
        </p:pic>
        <p:pic>
          <p:nvPicPr>
            <p:cNvPr id="17562" name="Picture 154" descr="sunflower"/>
            <p:cNvPicPr>
              <a:picLocks noChangeAspect="1" noChangeArrowheads="1"/>
            </p:cNvPicPr>
            <p:nvPr/>
          </p:nvPicPr>
          <p:blipFill>
            <a:blip r:embed="rId9" cstate="print"/>
            <a:srcRect/>
            <a:stretch>
              <a:fillRect/>
            </a:stretch>
          </p:blipFill>
          <p:spPr bwMode="auto">
            <a:xfrm>
              <a:off x="6576" y="1344"/>
              <a:ext cx="334" cy="342"/>
            </a:xfrm>
            <a:prstGeom prst="rect">
              <a:avLst/>
            </a:prstGeom>
            <a:noFill/>
          </p:spPr>
        </p:pic>
      </p:grpSp>
      <p:grpSp>
        <p:nvGrpSpPr>
          <p:cNvPr id="10" name="Group 172"/>
          <p:cNvGrpSpPr>
            <a:grpSpLocks/>
          </p:cNvGrpSpPr>
          <p:nvPr/>
        </p:nvGrpSpPr>
        <p:grpSpPr bwMode="auto">
          <a:xfrm>
            <a:off x="4473030" y="2590800"/>
            <a:ext cx="558800" cy="2286000"/>
            <a:chOff x="6336" y="2880"/>
            <a:chExt cx="352" cy="1440"/>
          </a:xfrm>
        </p:grpSpPr>
        <p:pic>
          <p:nvPicPr>
            <p:cNvPr id="17579" name="Picture 171" descr="stem4"/>
            <p:cNvPicPr>
              <a:picLocks noChangeAspect="1" noChangeArrowheads="1"/>
            </p:cNvPicPr>
            <p:nvPr/>
          </p:nvPicPr>
          <p:blipFill>
            <a:blip r:embed="rId12" cstate="print"/>
            <a:srcRect/>
            <a:stretch>
              <a:fillRect/>
            </a:stretch>
          </p:blipFill>
          <p:spPr bwMode="auto">
            <a:xfrm>
              <a:off x="6384" y="3170"/>
              <a:ext cx="242" cy="1150"/>
            </a:xfrm>
            <a:prstGeom prst="rect">
              <a:avLst/>
            </a:prstGeom>
            <a:noFill/>
          </p:spPr>
        </p:pic>
        <p:pic>
          <p:nvPicPr>
            <p:cNvPr id="17550" name="Picture 142" descr="pink-flower"/>
            <p:cNvPicPr>
              <a:picLocks noChangeAspect="1" noChangeArrowheads="1"/>
            </p:cNvPicPr>
            <p:nvPr/>
          </p:nvPicPr>
          <p:blipFill>
            <a:blip r:embed="rId14" cstate="print"/>
            <a:srcRect/>
            <a:stretch>
              <a:fillRect/>
            </a:stretch>
          </p:blipFill>
          <p:spPr bwMode="auto">
            <a:xfrm>
              <a:off x="6336" y="2880"/>
              <a:ext cx="352" cy="356"/>
            </a:xfrm>
            <a:prstGeom prst="rect">
              <a:avLst/>
            </a:prstGeom>
            <a:noFill/>
          </p:spPr>
        </p:pic>
      </p:grpSp>
      <p:grpSp>
        <p:nvGrpSpPr>
          <p:cNvPr id="11" name="Group 179"/>
          <p:cNvGrpSpPr>
            <a:grpSpLocks/>
          </p:cNvGrpSpPr>
          <p:nvPr/>
        </p:nvGrpSpPr>
        <p:grpSpPr bwMode="auto">
          <a:xfrm>
            <a:off x="4879430" y="2971800"/>
            <a:ext cx="592138" cy="2074863"/>
            <a:chOff x="6048" y="2829"/>
            <a:chExt cx="373" cy="1307"/>
          </a:xfrm>
        </p:grpSpPr>
        <p:pic>
          <p:nvPicPr>
            <p:cNvPr id="17585" name="Picture 177" descr="stem4"/>
            <p:cNvPicPr>
              <a:picLocks noChangeAspect="1" noChangeArrowheads="1"/>
            </p:cNvPicPr>
            <p:nvPr/>
          </p:nvPicPr>
          <p:blipFill>
            <a:blip r:embed="rId12" cstate="print"/>
            <a:srcRect/>
            <a:stretch>
              <a:fillRect/>
            </a:stretch>
          </p:blipFill>
          <p:spPr bwMode="auto">
            <a:xfrm>
              <a:off x="6118" y="2986"/>
              <a:ext cx="242" cy="1150"/>
            </a:xfrm>
            <a:prstGeom prst="rect">
              <a:avLst/>
            </a:prstGeom>
            <a:noFill/>
          </p:spPr>
        </p:pic>
        <p:pic>
          <p:nvPicPr>
            <p:cNvPr id="17537" name="Picture 129" descr="blue-flower"/>
            <p:cNvPicPr>
              <a:picLocks noChangeAspect="1" noChangeArrowheads="1"/>
            </p:cNvPicPr>
            <p:nvPr/>
          </p:nvPicPr>
          <p:blipFill>
            <a:blip r:embed="rId16" cstate="print"/>
            <a:srcRect/>
            <a:stretch>
              <a:fillRect/>
            </a:stretch>
          </p:blipFill>
          <p:spPr bwMode="auto">
            <a:xfrm>
              <a:off x="6048" y="2829"/>
              <a:ext cx="373" cy="339"/>
            </a:xfrm>
            <a:prstGeom prst="rect">
              <a:avLst/>
            </a:prstGeom>
            <a:noFill/>
          </p:spPr>
        </p:pic>
      </p:grpSp>
      <p:grpSp>
        <p:nvGrpSpPr>
          <p:cNvPr id="12" name="Group 162"/>
          <p:cNvGrpSpPr>
            <a:grpSpLocks/>
          </p:cNvGrpSpPr>
          <p:nvPr/>
        </p:nvGrpSpPr>
        <p:grpSpPr bwMode="auto">
          <a:xfrm>
            <a:off x="4211093" y="3733800"/>
            <a:ext cx="592137" cy="1528763"/>
            <a:chOff x="6576" y="1824"/>
            <a:chExt cx="373" cy="963"/>
          </a:xfrm>
        </p:grpSpPr>
        <p:pic>
          <p:nvPicPr>
            <p:cNvPr id="17569" name="Picture 161" descr="stem3"/>
            <p:cNvPicPr>
              <a:picLocks noChangeAspect="1" noChangeArrowheads="1"/>
            </p:cNvPicPr>
            <p:nvPr/>
          </p:nvPicPr>
          <p:blipFill>
            <a:blip r:embed="rId13" cstate="print"/>
            <a:srcRect/>
            <a:stretch>
              <a:fillRect/>
            </a:stretch>
          </p:blipFill>
          <p:spPr bwMode="auto">
            <a:xfrm>
              <a:off x="6624" y="2016"/>
              <a:ext cx="236" cy="771"/>
            </a:xfrm>
            <a:prstGeom prst="rect">
              <a:avLst/>
            </a:prstGeom>
            <a:noFill/>
          </p:spPr>
        </p:pic>
        <p:pic>
          <p:nvPicPr>
            <p:cNvPr id="17565" name="Picture 157" descr="blue-flower"/>
            <p:cNvPicPr>
              <a:picLocks noChangeAspect="1" noChangeArrowheads="1"/>
            </p:cNvPicPr>
            <p:nvPr/>
          </p:nvPicPr>
          <p:blipFill>
            <a:blip r:embed="rId16" cstate="print"/>
            <a:srcRect/>
            <a:stretch>
              <a:fillRect/>
            </a:stretch>
          </p:blipFill>
          <p:spPr bwMode="auto">
            <a:xfrm>
              <a:off x="6576" y="1824"/>
              <a:ext cx="373" cy="339"/>
            </a:xfrm>
            <a:prstGeom prst="rect">
              <a:avLst/>
            </a:prstGeom>
            <a:noFill/>
          </p:spPr>
        </p:pic>
      </p:grpSp>
      <p:grpSp>
        <p:nvGrpSpPr>
          <p:cNvPr id="13" name="Group 174"/>
          <p:cNvGrpSpPr>
            <a:grpSpLocks/>
          </p:cNvGrpSpPr>
          <p:nvPr/>
        </p:nvGrpSpPr>
        <p:grpSpPr bwMode="auto">
          <a:xfrm>
            <a:off x="4422230" y="4114800"/>
            <a:ext cx="530225" cy="1063625"/>
            <a:chOff x="6528" y="1824"/>
            <a:chExt cx="334" cy="670"/>
          </a:xfrm>
        </p:grpSpPr>
        <p:pic>
          <p:nvPicPr>
            <p:cNvPr id="17581" name="Picture 173" descr="stem1"/>
            <p:cNvPicPr>
              <a:picLocks noChangeAspect="1" noChangeArrowheads="1"/>
            </p:cNvPicPr>
            <p:nvPr/>
          </p:nvPicPr>
          <p:blipFill>
            <a:blip r:embed="rId17" cstate="print"/>
            <a:srcRect/>
            <a:stretch>
              <a:fillRect/>
            </a:stretch>
          </p:blipFill>
          <p:spPr bwMode="auto">
            <a:xfrm>
              <a:off x="6576" y="2016"/>
              <a:ext cx="236" cy="478"/>
            </a:xfrm>
            <a:prstGeom prst="rect">
              <a:avLst/>
            </a:prstGeom>
            <a:noFill/>
          </p:spPr>
        </p:pic>
        <p:pic>
          <p:nvPicPr>
            <p:cNvPr id="17560" name="Picture 152" descr="sunflower"/>
            <p:cNvPicPr>
              <a:picLocks noChangeAspect="1" noChangeArrowheads="1"/>
            </p:cNvPicPr>
            <p:nvPr/>
          </p:nvPicPr>
          <p:blipFill>
            <a:blip r:embed="rId9" cstate="print"/>
            <a:srcRect/>
            <a:stretch>
              <a:fillRect/>
            </a:stretch>
          </p:blipFill>
          <p:spPr bwMode="auto">
            <a:xfrm>
              <a:off x="6528" y="1824"/>
              <a:ext cx="334" cy="342"/>
            </a:xfrm>
            <a:prstGeom prst="rect">
              <a:avLst/>
            </a:prstGeom>
            <a:noFill/>
          </p:spPr>
        </p:pic>
      </p:grpSp>
      <p:grpSp>
        <p:nvGrpSpPr>
          <p:cNvPr id="14" name="Group 140"/>
          <p:cNvGrpSpPr>
            <a:grpSpLocks/>
          </p:cNvGrpSpPr>
          <p:nvPr/>
        </p:nvGrpSpPr>
        <p:grpSpPr bwMode="auto">
          <a:xfrm>
            <a:off x="4625430" y="3429000"/>
            <a:ext cx="558800" cy="1655763"/>
            <a:chOff x="6800" y="3277"/>
            <a:chExt cx="352" cy="1043"/>
          </a:xfrm>
        </p:grpSpPr>
        <p:pic>
          <p:nvPicPr>
            <p:cNvPr id="17542" name="Picture 134" descr="stem3"/>
            <p:cNvPicPr>
              <a:picLocks noChangeAspect="1" noChangeArrowheads="1"/>
            </p:cNvPicPr>
            <p:nvPr/>
          </p:nvPicPr>
          <p:blipFill>
            <a:blip r:embed="rId13" cstate="print"/>
            <a:srcRect/>
            <a:stretch>
              <a:fillRect/>
            </a:stretch>
          </p:blipFill>
          <p:spPr bwMode="auto">
            <a:xfrm>
              <a:off x="6864" y="3549"/>
              <a:ext cx="236" cy="771"/>
            </a:xfrm>
            <a:prstGeom prst="rect">
              <a:avLst/>
            </a:prstGeom>
            <a:noFill/>
          </p:spPr>
        </p:pic>
        <p:pic>
          <p:nvPicPr>
            <p:cNvPr id="17543" name="Picture 135" descr="pink-flower"/>
            <p:cNvPicPr>
              <a:picLocks noChangeAspect="1" noChangeArrowheads="1"/>
            </p:cNvPicPr>
            <p:nvPr/>
          </p:nvPicPr>
          <p:blipFill>
            <a:blip r:embed="rId14" cstate="print"/>
            <a:srcRect/>
            <a:stretch>
              <a:fillRect/>
            </a:stretch>
          </p:blipFill>
          <p:spPr bwMode="auto">
            <a:xfrm>
              <a:off x="6800" y="3277"/>
              <a:ext cx="352" cy="356"/>
            </a:xfrm>
            <a:prstGeom prst="rect">
              <a:avLst/>
            </a:prstGeom>
            <a:noFill/>
          </p:spPr>
        </p:pic>
      </p:grpSp>
      <p:pic>
        <p:nvPicPr>
          <p:cNvPr id="17462" name="Picture 54" descr="ButterflyAt300dpi-cropped"/>
          <p:cNvPicPr>
            <a:picLocks noChangeAspect="1" noChangeArrowheads="1"/>
          </p:cNvPicPr>
          <p:nvPr/>
        </p:nvPicPr>
        <p:blipFill>
          <a:blip r:embed="rId6" cstate="print"/>
          <a:srcRect/>
          <a:stretch>
            <a:fillRect/>
          </a:stretch>
        </p:blipFill>
        <p:spPr bwMode="auto">
          <a:xfrm>
            <a:off x="5870030" y="2362200"/>
            <a:ext cx="701675" cy="649288"/>
          </a:xfrm>
          <a:prstGeom prst="rect">
            <a:avLst/>
          </a:prstGeom>
          <a:noFill/>
        </p:spPr>
      </p:pic>
      <p:grpSp>
        <p:nvGrpSpPr>
          <p:cNvPr id="15" name="Group 180"/>
          <p:cNvGrpSpPr>
            <a:grpSpLocks/>
          </p:cNvGrpSpPr>
          <p:nvPr/>
        </p:nvGrpSpPr>
        <p:grpSpPr bwMode="auto">
          <a:xfrm>
            <a:off x="5336630" y="3825875"/>
            <a:ext cx="530225" cy="1355725"/>
            <a:chOff x="5904" y="2410"/>
            <a:chExt cx="334" cy="854"/>
          </a:xfrm>
        </p:grpSpPr>
        <p:pic>
          <p:nvPicPr>
            <p:cNvPr id="17533" name="Picture 125" descr="stem2"/>
            <p:cNvPicPr>
              <a:picLocks noChangeAspect="1" noChangeArrowheads="1"/>
            </p:cNvPicPr>
            <p:nvPr/>
          </p:nvPicPr>
          <p:blipFill>
            <a:blip r:embed="rId15" cstate="print"/>
            <a:srcRect/>
            <a:stretch>
              <a:fillRect/>
            </a:stretch>
          </p:blipFill>
          <p:spPr bwMode="auto">
            <a:xfrm>
              <a:off x="5952" y="2652"/>
              <a:ext cx="251" cy="612"/>
            </a:xfrm>
            <a:prstGeom prst="rect">
              <a:avLst/>
            </a:prstGeom>
            <a:noFill/>
          </p:spPr>
        </p:pic>
        <p:pic>
          <p:nvPicPr>
            <p:cNvPr id="17539" name="Picture 131" descr="sunflower"/>
            <p:cNvPicPr>
              <a:picLocks noChangeAspect="1" noChangeArrowheads="1"/>
            </p:cNvPicPr>
            <p:nvPr/>
          </p:nvPicPr>
          <p:blipFill>
            <a:blip r:embed="rId9" cstate="print"/>
            <a:srcRect/>
            <a:stretch>
              <a:fillRect/>
            </a:stretch>
          </p:blipFill>
          <p:spPr bwMode="auto">
            <a:xfrm>
              <a:off x="5904" y="2410"/>
              <a:ext cx="334" cy="342"/>
            </a:xfrm>
            <a:prstGeom prst="rect">
              <a:avLst/>
            </a:prstGeom>
            <a:noFill/>
          </p:spPr>
        </p:pic>
      </p:grpSp>
      <p:grpSp>
        <p:nvGrpSpPr>
          <p:cNvPr id="16" name="Group 170"/>
          <p:cNvGrpSpPr>
            <a:grpSpLocks/>
          </p:cNvGrpSpPr>
          <p:nvPr/>
        </p:nvGrpSpPr>
        <p:grpSpPr bwMode="auto">
          <a:xfrm>
            <a:off x="5031830" y="3505200"/>
            <a:ext cx="571500" cy="1604963"/>
            <a:chOff x="6576" y="1728"/>
            <a:chExt cx="360" cy="1011"/>
          </a:xfrm>
        </p:grpSpPr>
        <p:pic>
          <p:nvPicPr>
            <p:cNvPr id="17577" name="Picture 169" descr="stem3"/>
            <p:cNvPicPr>
              <a:picLocks noChangeAspect="1" noChangeArrowheads="1"/>
            </p:cNvPicPr>
            <p:nvPr/>
          </p:nvPicPr>
          <p:blipFill>
            <a:blip r:embed="rId13" cstate="print"/>
            <a:srcRect/>
            <a:stretch>
              <a:fillRect/>
            </a:stretch>
          </p:blipFill>
          <p:spPr bwMode="auto">
            <a:xfrm>
              <a:off x="6624" y="1968"/>
              <a:ext cx="236" cy="771"/>
            </a:xfrm>
            <a:prstGeom prst="rect">
              <a:avLst/>
            </a:prstGeom>
            <a:noFill/>
          </p:spPr>
        </p:pic>
        <p:pic>
          <p:nvPicPr>
            <p:cNvPr id="17556" name="Picture 148" descr="white-flower-dkOutline"/>
            <p:cNvPicPr>
              <a:picLocks noChangeAspect="1" noChangeArrowheads="1"/>
            </p:cNvPicPr>
            <p:nvPr/>
          </p:nvPicPr>
          <p:blipFill>
            <a:blip r:embed="rId8" cstate="print"/>
            <a:srcRect/>
            <a:stretch>
              <a:fillRect/>
            </a:stretch>
          </p:blipFill>
          <p:spPr bwMode="auto">
            <a:xfrm>
              <a:off x="6576" y="1728"/>
              <a:ext cx="360" cy="360"/>
            </a:xfrm>
            <a:prstGeom prst="rect">
              <a:avLst/>
            </a:prstGeom>
            <a:noFill/>
          </p:spPr>
        </p:pic>
      </p:grpSp>
      <p:grpSp>
        <p:nvGrpSpPr>
          <p:cNvPr id="17" name="Group 184"/>
          <p:cNvGrpSpPr>
            <a:grpSpLocks/>
          </p:cNvGrpSpPr>
          <p:nvPr/>
        </p:nvGrpSpPr>
        <p:grpSpPr bwMode="auto">
          <a:xfrm>
            <a:off x="3965030" y="2438400"/>
            <a:ext cx="1447800" cy="790575"/>
            <a:chOff x="5184" y="2526"/>
            <a:chExt cx="912" cy="498"/>
          </a:xfrm>
        </p:grpSpPr>
        <p:pic>
          <p:nvPicPr>
            <p:cNvPr id="17589" name="Picture 181" descr="ButterflyAt300dpi-cropped"/>
            <p:cNvPicPr>
              <a:picLocks noChangeAspect="1" noChangeArrowheads="1"/>
            </p:cNvPicPr>
            <p:nvPr/>
          </p:nvPicPr>
          <p:blipFill>
            <a:blip r:embed="rId6" cstate="print"/>
            <a:srcRect/>
            <a:stretch>
              <a:fillRect/>
            </a:stretch>
          </p:blipFill>
          <p:spPr bwMode="auto">
            <a:xfrm>
              <a:off x="5846" y="2526"/>
              <a:ext cx="250" cy="231"/>
            </a:xfrm>
            <a:prstGeom prst="rect">
              <a:avLst/>
            </a:prstGeom>
            <a:noFill/>
          </p:spPr>
        </p:pic>
        <p:pic>
          <p:nvPicPr>
            <p:cNvPr id="17590" name="Picture 182" descr="prior-week-butterfly"/>
            <p:cNvPicPr>
              <a:picLocks noChangeAspect="1" noChangeArrowheads="1"/>
            </p:cNvPicPr>
            <p:nvPr/>
          </p:nvPicPr>
          <p:blipFill>
            <a:blip r:embed="rId18" cstate="print"/>
            <a:srcRect/>
            <a:stretch>
              <a:fillRect/>
            </a:stretch>
          </p:blipFill>
          <p:spPr bwMode="auto">
            <a:xfrm flipH="1">
              <a:off x="5184" y="2592"/>
              <a:ext cx="232" cy="210"/>
            </a:xfrm>
            <a:prstGeom prst="rect">
              <a:avLst/>
            </a:prstGeom>
            <a:noFill/>
          </p:spPr>
        </p:pic>
        <p:pic>
          <p:nvPicPr>
            <p:cNvPr id="17591" name="Picture 183" descr="ButterflyAt300dpi-cropped"/>
            <p:cNvPicPr>
              <a:picLocks noChangeAspect="1" noChangeArrowheads="1"/>
            </p:cNvPicPr>
            <p:nvPr/>
          </p:nvPicPr>
          <p:blipFill>
            <a:blip r:embed="rId6" cstate="print"/>
            <a:srcRect/>
            <a:stretch>
              <a:fillRect/>
            </a:stretch>
          </p:blipFill>
          <p:spPr bwMode="auto">
            <a:xfrm flipH="1">
              <a:off x="5520" y="2793"/>
              <a:ext cx="250" cy="231"/>
            </a:xfrm>
            <a:prstGeom prst="rect">
              <a:avLst/>
            </a:prstGeom>
            <a:noFill/>
          </p:spPr>
        </p:pic>
      </p:grpSp>
      <p:grpSp>
        <p:nvGrpSpPr>
          <p:cNvPr id="18" name="Group 164"/>
          <p:cNvGrpSpPr>
            <a:grpSpLocks/>
          </p:cNvGrpSpPr>
          <p:nvPr/>
        </p:nvGrpSpPr>
        <p:grpSpPr bwMode="auto">
          <a:xfrm>
            <a:off x="4896893" y="4191000"/>
            <a:ext cx="592137" cy="1063625"/>
            <a:chOff x="7248" y="3024"/>
            <a:chExt cx="373" cy="670"/>
          </a:xfrm>
        </p:grpSpPr>
        <p:pic>
          <p:nvPicPr>
            <p:cNvPr id="17571" name="Picture 163" descr="stem1"/>
            <p:cNvPicPr>
              <a:picLocks noChangeAspect="1" noChangeArrowheads="1"/>
            </p:cNvPicPr>
            <p:nvPr/>
          </p:nvPicPr>
          <p:blipFill>
            <a:blip r:embed="rId17" cstate="print"/>
            <a:srcRect/>
            <a:stretch>
              <a:fillRect/>
            </a:stretch>
          </p:blipFill>
          <p:spPr bwMode="auto">
            <a:xfrm>
              <a:off x="7296" y="3216"/>
              <a:ext cx="236" cy="478"/>
            </a:xfrm>
            <a:prstGeom prst="rect">
              <a:avLst/>
            </a:prstGeom>
            <a:noFill/>
          </p:spPr>
        </p:pic>
        <p:pic>
          <p:nvPicPr>
            <p:cNvPr id="17564" name="Picture 156" descr="blue-flower"/>
            <p:cNvPicPr>
              <a:picLocks noChangeAspect="1" noChangeArrowheads="1"/>
            </p:cNvPicPr>
            <p:nvPr/>
          </p:nvPicPr>
          <p:blipFill>
            <a:blip r:embed="rId16" cstate="print"/>
            <a:srcRect/>
            <a:stretch>
              <a:fillRect/>
            </a:stretch>
          </p:blipFill>
          <p:spPr bwMode="auto">
            <a:xfrm>
              <a:off x="7248" y="3024"/>
              <a:ext cx="373" cy="339"/>
            </a:xfrm>
            <a:prstGeom prst="rect">
              <a:avLst/>
            </a:prstGeom>
            <a:noFill/>
          </p:spPr>
        </p:pic>
      </p:grpSp>
      <p:pic>
        <p:nvPicPr>
          <p:cNvPr id="17507" name="Picture 99" descr="grass"/>
          <p:cNvPicPr>
            <a:picLocks noChangeAspect="1" noChangeArrowheads="1"/>
          </p:cNvPicPr>
          <p:nvPr/>
        </p:nvPicPr>
        <p:blipFill>
          <a:blip r:embed="rId19" cstate="print"/>
          <a:srcRect/>
          <a:stretch>
            <a:fillRect/>
          </a:stretch>
        </p:blipFill>
        <p:spPr bwMode="auto">
          <a:xfrm>
            <a:off x="3739605" y="4049713"/>
            <a:ext cx="3349625" cy="1208087"/>
          </a:xfrm>
          <a:prstGeom prst="rect">
            <a:avLst/>
          </a:prstGeom>
          <a:noFill/>
        </p:spPr>
      </p:pic>
      <p:sp>
        <p:nvSpPr>
          <p:cNvPr id="90" name="Rectangle 89"/>
          <p:cNvSpPr/>
          <p:nvPr/>
        </p:nvSpPr>
        <p:spPr>
          <a:xfrm>
            <a:off x="228600" y="304800"/>
            <a:ext cx="3124200" cy="1077218"/>
          </a:xfrm>
          <a:prstGeom prst="rect">
            <a:avLst/>
          </a:prstGeom>
        </p:spPr>
        <p:txBody>
          <a:bodyPr wrap="square">
            <a:spAutoFit/>
          </a:bodyPr>
          <a:lstStyle/>
          <a:p>
            <a:r>
              <a:rPr lang="en-US" sz="5400" spc="500" dirty="0" smtClean="0">
                <a:solidFill>
                  <a:prstClr val="white">
                    <a:lumMod val="75000"/>
                  </a:prstClr>
                </a:solidFill>
                <a:latin typeface="Arial Black" pitchFamily="34" charset="0"/>
              </a:rPr>
              <a:t>ubi</a:t>
            </a:r>
            <a:r>
              <a:rPr lang="en-US" sz="5400" spc="500" dirty="0" smtClean="0">
                <a:solidFill>
                  <a:srgbClr val="1F497D">
                    <a:lumMod val="40000"/>
                    <a:lumOff val="60000"/>
                  </a:srgbClr>
                </a:solidFill>
                <a:latin typeface="Arial Black" pitchFamily="34" charset="0"/>
              </a:rPr>
              <a:t>fit</a:t>
            </a:r>
          </a:p>
          <a:p>
            <a:pPr>
              <a:lnSpc>
                <a:spcPts val="1160"/>
              </a:lnSpc>
            </a:pPr>
            <a:r>
              <a:rPr lang="en-US" sz="1600" dirty="0" smtClean="0">
                <a:solidFill>
                  <a:prstClr val="white">
                    <a:lumMod val="85000"/>
                  </a:prstClr>
                </a:solidFill>
                <a:latin typeface="Arial" pitchFamily="34" charset="0"/>
                <a:cs typeface="Arial" pitchFamily="34" charset="0"/>
              </a:rPr>
              <a:t>personal ambient display</a:t>
            </a:r>
            <a:endParaRPr lang="en-US" sz="1600" dirty="0">
              <a:solidFill>
                <a:prstClr val="white">
                  <a:lumMod val="85000"/>
                </a:prst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486"/>
                                        </p:tgtEl>
                                        <p:attrNameLst>
                                          <p:attrName>style.visibility</p:attrName>
                                        </p:attrNameLst>
                                      </p:cBhvr>
                                      <p:to>
                                        <p:strVal val="visible"/>
                                      </p:to>
                                    </p:set>
                                    <p:animEffect transition="in" filter="dissolve">
                                      <p:cBhvr>
                                        <p:cTn id="10" dur="2000"/>
                                        <p:tgtEl>
                                          <p:spTgt spid="17486"/>
                                        </p:tgtEl>
                                      </p:cBhvr>
                                    </p:animEffect>
                                  </p:childTnLst>
                                </p:cTn>
                              </p:par>
                            </p:childTnLst>
                          </p:cTn>
                        </p:par>
                        <p:par>
                          <p:cTn id="11" fill="hold">
                            <p:stCondLst>
                              <p:cond delay="2000"/>
                            </p:stCondLst>
                            <p:childTnLst>
                              <p:par>
                                <p:cTn id="12" presetID="1" presetClass="exit" presetSubtype="0" fill="hold" grpId="1" nodeType="afterEffect">
                                  <p:stCondLst>
                                    <p:cond delay="0"/>
                                  </p:stCondLst>
                                  <p:childTnLst>
                                    <p:set>
                                      <p:cBhvr>
                                        <p:cTn id="13" dur="1" fill="hold">
                                          <p:stCondLst>
                                            <p:cond delay="0"/>
                                          </p:stCondLst>
                                        </p:cTn>
                                        <p:tgtEl>
                                          <p:spTgt spid="17486"/>
                                        </p:tgtEl>
                                        <p:attrNameLst>
                                          <p:attrName>style.visibility</p:attrName>
                                        </p:attrNameLst>
                                      </p:cBhvr>
                                      <p:to>
                                        <p:strVal val="hidden"/>
                                      </p:to>
                                    </p:se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484"/>
                                        </p:tgtEl>
                                        <p:attrNameLst>
                                          <p:attrName>style.visibility</p:attrName>
                                        </p:attrNameLst>
                                      </p:cBhvr>
                                      <p:to>
                                        <p:strVal val="visible"/>
                                      </p:to>
                                    </p:set>
                                    <p:animEffect transition="in" filter="dissolve">
                                      <p:cBhvr>
                                        <p:cTn id="19" dur="2000"/>
                                        <p:tgtEl>
                                          <p:spTgt spid="17484"/>
                                        </p:tgtEl>
                                      </p:cBhvr>
                                    </p:animEffect>
                                  </p:childTnLst>
                                </p:cTn>
                              </p:par>
                            </p:childTnLst>
                          </p:cTn>
                        </p:par>
                        <p:par>
                          <p:cTn id="20" fill="hold">
                            <p:stCondLst>
                              <p:cond delay="4000"/>
                            </p:stCondLst>
                            <p:childTnLst>
                              <p:par>
                                <p:cTn id="21" presetID="1" presetClass="exit" presetSubtype="0" fill="hold" grpId="1" nodeType="afterEffect">
                                  <p:stCondLst>
                                    <p:cond delay="0"/>
                                  </p:stCondLst>
                                  <p:childTnLst>
                                    <p:set>
                                      <p:cBhvr>
                                        <p:cTn id="22" dur="1" fill="hold">
                                          <p:stCondLst>
                                            <p:cond delay="0"/>
                                          </p:stCondLst>
                                        </p:cTn>
                                        <p:tgtEl>
                                          <p:spTgt spid="17484"/>
                                        </p:tgtEl>
                                        <p:attrNameLst>
                                          <p:attrName>style.visibility</p:attrName>
                                        </p:attrNameLst>
                                      </p:cBhvr>
                                      <p:to>
                                        <p:strVal val="hidden"/>
                                      </p:to>
                                    </p:se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9" presetClass="entr" presetSubtype="0" fill="hold" nodeType="withEffect">
                                  <p:stCondLst>
                                    <p:cond delay="0"/>
                                  </p:stCondLst>
                                  <p:childTnLst>
                                    <p:set>
                                      <p:cBhvr>
                                        <p:cTn id="27" dur="1" fill="hold">
                                          <p:stCondLst>
                                            <p:cond delay="0"/>
                                          </p:stCondLst>
                                        </p:cTn>
                                        <p:tgtEl>
                                          <p:spTgt spid="17487"/>
                                        </p:tgtEl>
                                        <p:attrNameLst>
                                          <p:attrName>style.visibility</p:attrName>
                                        </p:attrNameLst>
                                      </p:cBhvr>
                                      <p:to>
                                        <p:strVal val="visible"/>
                                      </p:to>
                                    </p:set>
                                    <p:animEffect transition="in" filter="dissolve">
                                      <p:cBhvr>
                                        <p:cTn id="28" dur="2000"/>
                                        <p:tgtEl>
                                          <p:spTgt spid="17487"/>
                                        </p:tgtEl>
                                      </p:cBhvr>
                                    </p:animEffect>
                                  </p:childTnLst>
                                </p:cTn>
                              </p:par>
                            </p:childTnLst>
                          </p:cTn>
                        </p:par>
                        <p:par>
                          <p:cTn id="29" fill="hold">
                            <p:stCondLst>
                              <p:cond delay="6000"/>
                            </p:stCondLst>
                            <p:childTnLst>
                              <p:par>
                                <p:cTn id="30" presetID="1" presetClass="exit" presetSubtype="0" fill="hold" grpId="0" nodeType="afterEffect">
                                  <p:stCondLst>
                                    <p:cond delay="0"/>
                                  </p:stCondLst>
                                  <p:childTnLst>
                                    <p:set>
                                      <p:cBhvr>
                                        <p:cTn id="31" dur="1" fill="hold">
                                          <p:stCondLst>
                                            <p:cond delay="0"/>
                                          </p:stCondLst>
                                        </p:cTn>
                                        <p:tgtEl>
                                          <p:spTgt spid="17487"/>
                                        </p:tgtEl>
                                        <p:attrNameLst>
                                          <p:attrName>style.visibility</p:attrName>
                                        </p:attrNameLst>
                                      </p:cBhvr>
                                      <p:to>
                                        <p:strVal val="hidden"/>
                                      </p:to>
                                    </p:se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9" presetClass="entr" presetSubtype="0" fill="hold" nodeType="withEffect">
                                  <p:stCondLst>
                                    <p:cond delay="0"/>
                                  </p:stCondLst>
                                  <p:childTnLst>
                                    <p:set>
                                      <p:cBhvr>
                                        <p:cTn id="36" dur="1" fill="hold">
                                          <p:stCondLst>
                                            <p:cond delay="0"/>
                                          </p:stCondLst>
                                        </p:cTn>
                                        <p:tgtEl>
                                          <p:spTgt spid="17487"/>
                                        </p:tgtEl>
                                        <p:attrNameLst>
                                          <p:attrName>style.visibility</p:attrName>
                                        </p:attrNameLst>
                                      </p:cBhvr>
                                      <p:to>
                                        <p:strVal val="visible"/>
                                      </p:to>
                                    </p:set>
                                    <p:animEffect transition="in" filter="dissolve">
                                      <p:cBhvr>
                                        <p:cTn id="37" dur="2000"/>
                                        <p:tgtEl>
                                          <p:spTgt spid="17487"/>
                                        </p:tgtEl>
                                      </p:cBhvr>
                                    </p:animEffect>
                                  </p:childTnLst>
                                </p:cTn>
                              </p:par>
                            </p:childTnLst>
                          </p:cTn>
                        </p:par>
                        <p:par>
                          <p:cTn id="38" fill="hold">
                            <p:stCondLst>
                              <p:cond delay="8000"/>
                            </p:stCondLst>
                            <p:childTnLst>
                              <p:par>
                                <p:cTn id="39" presetID="1" presetClass="exit" presetSubtype="0" fill="hold" grpId="1" nodeType="afterEffect">
                                  <p:stCondLst>
                                    <p:cond delay="0"/>
                                  </p:stCondLst>
                                  <p:childTnLst>
                                    <p:set>
                                      <p:cBhvr>
                                        <p:cTn id="40" dur="1" fill="hold">
                                          <p:stCondLst>
                                            <p:cond delay="0"/>
                                          </p:stCondLst>
                                        </p:cTn>
                                        <p:tgtEl>
                                          <p:spTgt spid="17487"/>
                                        </p:tgtEl>
                                        <p:attrNameLst>
                                          <p:attrName>style.visibility</p:attrName>
                                        </p:attrNameLst>
                                      </p:cBhvr>
                                      <p:to>
                                        <p:strVal val="hidden"/>
                                      </p:to>
                                    </p:se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7485"/>
                                        </p:tgtEl>
                                        <p:attrNameLst>
                                          <p:attrName>style.visibility</p:attrName>
                                        </p:attrNameLst>
                                      </p:cBhvr>
                                      <p:to>
                                        <p:strVal val="visible"/>
                                      </p:to>
                                    </p:set>
                                    <p:animEffect transition="in" filter="dissolve">
                                      <p:cBhvr>
                                        <p:cTn id="49" dur="2000"/>
                                        <p:tgtEl>
                                          <p:spTgt spid="17485"/>
                                        </p:tgtEl>
                                      </p:cBhvr>
                                    </p:animEffect>
                                  </p:childTnLst>
                                </p:cTn>
                              </p:par>
                              <p:par>
                                <p:cTn id="50" presetID="9" presetClass="entr" presetSubtype="0" fill="hold" grpId="2" nodeType="withEffect">
                                  <p:stCondLst>
                                    <p:cond delay="0"/>
                                  </p:stCondLst>
                                  <p:childTnLst>
                                    <p:set>
                                      <p:cBhvr>
                                        <p:cTn id="51" dur="1" fill="hold">
                                          <p:stCondLst>
                                            <p:cond delay="0"/>
                                          </p:stCondLst>
                                        </p:cTn>
                                        <p:tgtEl>
                                          <p:spTgt spid="17484"/>
                                        </p:tgtEl>
                                        <p:attrNameLst>
                                          <p:attrName>style.visibility</p:attrName>
                                        </p:attrNameLst>
                                      </p:cBhvr>
                                      <p:to>
                                        <p:strVal val="visible"/>
                                      </p:to>
                                    </p:set>
                                    <p:animEffect transition="in" filter="dissolve">
                                      <p:cBhvr>
                                        <p:cTn id="52" dur="2000"/>
                                        <p:tgtEl>
                                          <p:spTgt spid="17484"/>
                                        </p:tgtEl>
                                      </p:cBhvr>
                                    </p:animEffect>
                                  </p:childTnLst>
                                </p:cTn>
                              </p:par>
                            </p:childTnLst>
                          </p:cTn>
                        </p:par>
                        <p:par>
                          <p:cTn id="53" fill="hold">
                            <p:stCondLst>
                              <p:cond delay="10000"/>
                            </p:stCondLst>
                            <p:childTnLst>
                              <p:par>
                                <p:cTn id="54" presetID="1" presetClass="exit" presetSubtype="0" fill="hold" grpId="1" nodeType="afterEffect">
                                  <p:stCondLst>
                                    <p:cond delay="0"/>
                                  </p:stCondLst>
                                  <p:childTnLst>
                                    <p:set>
                                      <p:cBhvr>
                                        <p:cTn id="55" dur="1" fill="hold">
                                          <p:stCondLst>
                                            <p:cond delay="0"/>
                                          </p:stCondLst>
                                        </p:cTn>
                                        <p:tgtEl>
                                          <p:spTgt spid="17485"/>
                                        </p:tgtEl>
                                        <p:attrNameLst>
                                          <p:attrName>style.visibility</p:attrName>
                                        </p:attrNameLst>
                                      </p:cBhvr>
                                      <p:to>
                                        <p:strVal val="hidden"/>
                                      </p:to>
                                    </p:set>
                                  </p:childTnLst>
                                </p:cTn>
                              </p:par>
                              <p:par>
                                <p:cTn id="56" presetID="1" presetClass="exit" presetSubtype="0" fill="hold" grpId="3" nodeType="withEffect">
                                  <p:stCondLst>
                                    <p:cond delay="0"/>
                                  </p:stCondLst>
                                  <p:childTnLst>
                                    <p:set>
                                      <p:cBhvr>
                                        <p:cTn id="57" dur="1" fill="hold">
                                          <p:stCondLst>
                                            <p:cond delay="0"/>
                                          </p:stCondLst>
                                        </p:cTn>
                                        <p:tgtEl>
                                          <p:spTgt spid="17484"/>
                                        </p:tgtEl>
                                        <p:attrNameLst>
                                          <p:attrName>style.visibility</p:attrName>
                                        </p:attrNameLst>
                                      </p:cBhvr>
                                      <p:to>
                                        <p:strVal val="hidden"/>
                                      </p:to>
                                    </p:set>
                                  </p:childTnLst>
                                </p:cTn>
                              </p:par>
                              <p:par>
                                <p:cTn id="58" presetID="22" presetClass="entr" presetSubtype="4"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down)">
                                      <p:cBhvr>
                                        <p:cTn id="60" dur="500"/>
                                        <p:tgtEl>
                                          <p:spTgt spid="4"/>
                                        </p:tgtEl>
                                      </p:cBhvr>
                                    </p:animEffect>
                                  </p:childTnLst>
                                </p:cTn>
                              </p:par>
                              <p:par>
                                <p:cTn id="61" presetID="9" presetClass="entr" presetSubtype="0" fill="hold" nodeType="withEffect">
                                  <p:stCondLst>
                                    <p:cond delay="0"/>
                                  </p:stCondLst>
                                  <p:childTnLst>
                                    <p:set>
                                      <p:cBhvr>
                                        <p:cTn id="62" dur="1" fill="hold">
                                          <p:stCondLst>
                                            <p:cond delay="0"/>
                                          </p:stCondLst>
                                        </p:cTn>
                                        <p:tgtEl>
                                          <p:spTgt spid="17486"/>
                                        </p:tgtEl>
                                        <p:attrNameLst>
                                          <p:attrName>style.visibility</p:attrName>
                                        </p:attrNameLst>
                                      </p:cBhvr>
                                      <p:to>
                                        <p:strVal val="visible"/>
                                      </p:to>
                                    </p:set>
                                    <p:animEffect transition="in" filter="dissolve">
                                      <p:cBhvr>
                                        <p:cTn id="63" dur="2000"/>
                                        <p:tgtEl>
                                          <p:spTgt spid="17486"/>
                                        </p:tgtEl>
                                      </p:cBhvr>
                                    </p:animEffect>
                                  </p:childTnLst>
                                </p:cTn>
                              </p:par>
                            </p:childTnLst>
                          </p:cTn>
                        </p:par>
                        <p:par>
                          <p:cTn id="64" fill="hold">
                            <p:stCondLst>
                              <p:cond delay="12000"/>
                            </p:stCondLst>
                            <p:childTnLst>
                              <p:par>
                                <p:cTn id="65" presetID="1" presetClass="exit" presetSubtype="0" fill="hold" grpId="2" nodeType="afterEffect">
                                  <p:stCondLst>
                                    <p:cond delay="0"/>
                                  </p:stCondLst>
                                  <p:childTnLst>
                                    <p:set>
                                      <p:cBhvr>
                                        <p:cTn id="66" dur="1" fill="hold">
                                          <p:stCondLst>
                                            <p:cond delay="0"/>
                                          </p:stCondLst>
                                        </p:cTn>
                                        <p:tgtEl>
                                          <p:spTgt spid="17486"/>
                                        </p:tgtEl>
                                        <p:attrNameLst>
                                          <p:attrName>style.visibility</p:attrName>
                                        </p:attrNameLst>
                                      </p:cBhvr>
                                      <p:to>
                                        <p:strVal val="hidden"/>
                                      </p:to>
                                    </p:set>
                                  </p:childTnLst>
                                </p:cTn>
                              </p:par>
                              <p:par>
                                <p:cTn id="67" presetID="22" presetClass="entr" presetSubtype="4"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down)">
                                      <p:cBhvr>
                                        <p:cTn id="69" dur="500"/>
                                        <p:tgtEl>
                                          <p:spTgt spid="8"/>
                                        </p:tgtEl>
                                      </p:cBhvr>
                                    </p:animEffect>
                                  </p:childTnLst>
                                </p:cTn>
                              </p:par>
                              <p:par>
                                <p:cTn id="70" presetID="9" presetClass="entr" presetSubtype="0" fill="hold" nodeType="withEffect">
                                  <p:stCondLst>
                                    <p:cond delay="0"/>
                                  </p:stCondLst>
                                  <p:childTnLst>
                                    <p:set>
                                      <p:cBhvr>
                                        <p:cTn id="71" dur="1" fill="hold">
                                          <p:stCondLst>
                                            <p:cond delay="0"/>
                                          </p:stCondLst>
                                        </p:cTn>
                                        <p:tgtEl>
                                          <p:spTgt spid="17487"/>
                                        </p:tgtEl>
                                        <p:attrNameLst>
                                          <p:attrName>style.visibility</p:attrName>
                                        </p:attrNameLst>
                                      </p:cBhvr>
                                      <p:to>
                                        <p:strVal val="visible"/>
                                      </p:to>
                                    </p:set>
                                    <p:animEffect transition="in" filter="dissolve">
                                      <p:cBhvr>
                                        <p:cTn id="72" dur="2000"/>
                                        <p:tgtEl>
                                          <p:spTgt spid="17487"/>
                                        </p:tgtEl>
                                      </p:cBhvr>
                                    </p:animEffect>
                                  </p:childTnLst>
                                </p:cTn>
                              </p:par>
                            </p:childTnLst>
                          </p:cTn>
                        </p:par>
                        <p:par>
                          <p:cTn id="73" fill="hold">
                            <p:stCondLst>
                              <p:cond delay="14000"/>
                            </p:stCondLst>
                            <p:childTnLst>
                              <p:par>
                                <p:cTn id="74" presetID="1" presetClass="exit" presetSubtype="0" fill="hold" grpId="2" nodeType="afterEffect">
                                  <p:stCondLst>
                                    <p:cond delay="0"/>
                                  </p:stCondLst>
                                  <p:childTnLst>
                                    <p:set>
                                      <p:cBhvr>
                                        <p:cTn id="75" dur="1" fill="hold">
                                          <p:stCondLst>
                                            <p:cond delay="0"/>
                                          </p:stCondLst>
                                        </p:cTn>
                                        <p:tgtEl>
                                          <p:spTgt spid="17487"/>
                                        </p:tgtEl>
                                        <p:attrNameLst>
                                          <p:attrName>style.visibility</p:attrName>
                                        </p:attrNameLst>
                                      </p:cBhvr>
                                      <p:to>
                                        <p:strVal val="hidden"/>
                                      </p:to>
                                    </p:set>
                                  </p:childTnLst>
                                </p:cTn>
                              </p:par>
                              <p:par>
                                <p:cTn id="76" presetID="22" presetClass="entr" presetSubtype="4"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down)">
                                      <p:cBhvr>
                                        <p:cTn id="78" dur="500"/>
                                        <p:tgtEl>
                                          <p:spTgt spid="12"/>
                                        </p:tgtEl>
                                      </p:cBhvr>
                                    </p:animEffect>
                                  </p:childTnLst>
                                </p:cTn>
                              </p:par>
                              <p:par>
                                <p:cTn id="79" presetID="9" presetClass="entr" presetSubtype="0" fill="hold" grpId="2" nodeType="withEffect">
                                  <p:stCondLst>
                                    <p:cond delay="0"/>
                                  </p:stCondLst>
                                  <p:childTnLst>
                                    <p:set>
                                      <p:cBhvr>
                                        <p:cTn id="80" dur="1" fill="hold">
                                          <p:stCondLst>
                                            <p:cond delay="0"/>
                                          </p:stCondLst>
                                        </p:cTn>
                                        <p:tgtEl>
                                          <p:spTgt spid="17485"/>
                                        </p:tgtEl>
                                        <p:attrNameLst>
                                          <p:attrName>style.visibility</p:attrName>
                                        </p:attrNameLst>
                                      </p:cBhvr>
                                      <p:to>
                                        <p:strVal val="visible"/>
                                      </p:to>
                                    </p:set>
                                    <p:animEffect transition="in" filter="dissolve">
                                      <p:cBhvr>
                                        <p:cTn id="81" dur="2000"/>
                                        <p:tgtEl>
                                          <p:spTgt spid="17485"/>
                                        </p:tgtEl>
                                      </p:cBhvr>
                                    </p:animEffect>
                                  </p:childTnLst>
                                </p:cTn>
                              </p:par>
                            </p:childTnLst>
                          </p:cTn>
                        </p:par>
                        <p:par>
                          <p:cTn id="82" fill="hold">
                            <p:stCondLst>
                              <p:cond delay="16000"/>
                            </p:stCondLst>
                            <p:childTnLst>
                              <p:par>
                                <p:cTn id="83" presetID="1" presetClass="exit" presetSubtype="0" fill="hold" grpId="3" nodeType="afterEffect">
                                  <p:stCondLst>
                                    <p:cond delay="0"/>
                                  </p:stCondLst>
                                  <p:childTnLst>
                                    <p:set>
                                      <p:cBhvr>
                                        <p:cTn id="84" dur="1" fill="hold">
                                          <p:stCondLst>
                                            <p:cond delay="0"/>
                                          </p:stCondLst>
                                        </p:cTn>
                                        <p:tgtEl>
                                          <p:spTgt spid="17485"/>
                                        </p:tgtEl>
                                        <p:attrNameLst>
                                          <p:attrName>style.visibility</p:attrName>
                                        </p:attrNameLst>
                                      </p:cBhvr>
                                      <p:to>
                                        <p:strVal val="hidden"/>
                                      </p:to>
                                    </p:set>
                                  </p:childTnLst>
                                </p:cTn>
                              </p:par>
                              <p:par>
                                <p:cTn id="85" presetID="22" presetClass="entr" presetSubtype="4"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down)">
                                      <p:cBhvr>
                                        <p:cTn id="87" dur="500"/>
                                        <p:tgtEl>
                                          <p:spTgt spid="16"/>
                                        </p:tgtEl>
                                      </p:cBhvr>
                                    </p:animEffect>
                                  </p:childTnLst>
                                </p:cTn>
                              </p:par>
                              <p:par>
                                <p:cTn id="88" presetID="9" presetClass="entr" presetSubtype="0" fill="hold" grpId="4" nodeType="withEffect">
                                  <p:stCondLst>
                                    <p:cond delay="0"/>
                                  </p:stCondLst>
                                  <p:childTnLst>
                                    <p:set>
                                      <p:cBhvr>
                                        <p:cTn id="89" dur="1" fill="hold">
                                          <p:stCondLst>
                                            <p:cond delay="0"/>
                                          </p:stCondLst>
                                        </p:cTn>
                                        <p:tgtEl>
                                          <p:spTgt spid="17484"/>
                                        </p:tgtEl>
                                        <p:attrNameLst>
                                          <p:attrName>style.visibility</p:attrName>
                                        </p:attrNameLst>
                                      </p:cBhvr>
                                      <p:to>
                                        <p:strVal val="visible"/>
                                      </p:to>
                                    </p:set>
                                    <p:animEffect transition="in" filter="dissolve">
                                      <p:cBhvr>
                                        <p:cTn id="90" dur="2000"/>
                                        <p:tgtEl>
                                          <p:spTgt spid="17484"/>
                                        </p:tgtEl>
                                      </p:cBhvr>
                                    </p:animEffect>
                                  </p:childTnLst>
                                </p:cTn>
                              </p:par>
                            </p:childTnLst>
                          </p:cTn>
                        </p:par>
                        <p:par>
                          <p:cTn id="91" fill="hold">
                            <p:stCondLst>
                              <p:cond delay="18000"/>
                            </p:stCondLst>
                            <p:childTnLst>
                              <p:par>
                                <p:cTn id="92" presetID="1" presetClass="exit" presetSubtype="0" fill="hold" grpId="5" nodeType="afterEffect">
                                  <p:stCondLst>
                                    <p:cond delay="0"/>
                                  </p:stCondLst>
                                  <p:childTnLst>
                                    <p:set>
                                      <p:cBhvr>
                                        <p:cTn id="93" dur="1" fill="hold">
                                          <p:stCondLst>
                                            <p:cond delay="0"/>
                                          </p:stCondLst>
                                        </p:cTn>
                                        <p:tgtEl>
                                          <p:spTgt spid="17484"/>
                                        </p:tgtEl>
                                        <p:attrNameLst>
                                          <p:attrName>style.visibility</p:attrName>
                                        </p:attrNameLst>
                                      </p:cBhvr>
                                      <p:to>
                                        <p:strVal val="hidden"/>
                                      </p:to>
                                    </p:set>
                                  </p:childTnLst>
                                </p:cTn>
                              </p:par>
                              <p:par>
                                <p:cTn id="94" presetID="22" presetClass="entr" presetSubtype="4" fill="hold" nodeType="with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wipe(down)">
                                      <p:cBhvr>
                                        <p:cTn id="96" dur="500"/>
                                        <p:tgtEl>
                                          <p:spTgt spid="3"/>
                                        </p:tgtEl>
                                      </p:cBhvr>
                                    </p:animEffect>
                                  </p:childTnLst>
                                </p:cTn>
                              </p:par>
                              <p:par>
                                <p:cTn id="97" presetID="9" presetClass="entr" presetSubtype="0" fill="hold" nodeType="withEffect">
                                  <p:stCondLst>
                                    <p:cond delay="0"/>
                                  </p:stCondLst>
                                  <p:childTnLst>
                                    <p:set>
                                      <p:cBhvr>
                                        <p:cTn id="98" dur="1" fill="hold">
                                          <p:stCondLst>
                                            <p:cond delay="0"/>
                                          </p:stCondLst>
                                        </p:cTn>
                                        <p:tgtEl>
                                          <p:spTgt spid="17486"/>
                                        </p:tgtEl>
                                        <p:attrNameLst>
                                          <p:attrName>style.visibility</p:attrName>
                                        </p:attrNameLst>
                                      </p:cBhvr>
                                      <p:to>
                                        <p:strVal val="visible"/>
                                      </p:to>
                                    </p:set>
                                    <p:animEffect transition="in" filter="dissolve">
                                      <p:cBhvr>
                                        <p:cTn id="99" dur="2000"/>
                                        <p:tgtEl>
                                          <p:spTgt spid="17486"/>
                                        </p:tgtEl>
                                      </p:cBhvr>
                                    </p:animEffect>
                                  </p:childTnLst>
                                </p:cTn>
                              </p:par>
                            </p:childTnLst>
                          </p:cTn>
                        </p:par>
                        <p:par>
                          <p:cTn id="100" fill="hold">
                            <p:stCondLst>
                              <p:cond delay="20000"/>
                            </p:stCondLst>
                            <p:childTnLst>
                              <p:par>
                                <p:cTn id="101" presetID="1" presetClass="exit" presetSubtype="0" fill="hold" grpId="3" nodeType="afterEffect">
                                  <p:stCondLst>
                                    <p:cond delay="0"/>
                                  </p:stCondLst>
                                  <p:childTnLst>
                                    <p:set>
                                      <p:cBhvr>
                                        <p:cTn id="102" dur="1" fill="hold">
                                          <p:stCondLst>
                                            <p:cond delay="0"/>
                                          </p:stCondLst>
                                        </p:cTn>
                                        <p:tgtEl>
                                          <p:spTgt spid="17486"/>
                                        </p:tgtEl>
                                        <p:attrNameLst>
                                          <p:attrName>style.visibility</p:attrName>
                                        </p:attrNameLst>
                                      </p:cBhvr>
                                      <p:to>
                                        <p:strVal val="hidden"/>
                                      </p:to>
                                    </p:set>
                                  </p:childTnLst>
                                </p:cTn>
                              </p:par>
                              <p:par>
                                <p:cTn id="103" presetID="22" presetClass="entr" presetSubtype="4" fill="hold" nodeType="with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wipe(down)">
                                      <p:cBhvr>
                                        <p:cTn id="105" dur="500"/>
                                        <p:tgtEl>
                                          <p:spTgt spid="13"/>
                                        </p:tgtEl>
                                      </p:cBhvr>
                                    </p:animEffect>
                                  </p:childTnLst>
                                </p:cTn>
                              </p:par>
                              <p:par>
                                <p:cTn id="106" presetID="9" presetClass="entr" presetSubtype="0" fill="hold" nodeType="withEffect">
                                  <p:stCondLst>
                                    <p:cond delay="0"/>
                                  </p:stCondLst>
                                  <p:childTnLst>
                                    <p:set>
                                      <p:cBhvr>
                                        <p:cTn id="107" dur="1" fill="hold">
                                          <p:stCondLst>
                                            <p:cond delay="0"/>
                                          </p:stCondLst>
                                        </p:cTn>
                                        <p:tgtEl>
                                          <p:spTgt spid="17487"/>
                                        </p:tgtEl>
                                        <p:attrNameLst>
                                          <p:attrName>style.visibility</p:attrName>
                                        </p:attrNameLst>
                                      </p:cBhvr>
                                      <p:to>
                                        <p:strVal val="visible"/>
                                      </p:to>
                                    </p:set>
                                    <p:animEffect transition="in" filter="dissolve">
                                      <p:cBhvr>
                                        <p:cTn id="108" dur="2000"/>
                                        <p:tgtEl>
                                          <p:spTgt spid="17487"/>
                                        </p:tgtEl>
                                      </p:cBhvr>
                                    </p:animEffect>
                                  </p:childTnLst>
                                </p:cTn>
                              </p:par>
                            </p:childTnLst>
                          </p:cTn>
                        </p:par>
                        <p:par>
                          <p:cTn id="109" fill="hold">
                            <p:stCondLst>
                              <p:cond delay="22000"/>
                            </p:stCondLst>
                            <p:childTnLst>
                              <p:par>
                                <p:cTn id="110" presetID="1" presetClass="exit" presetSubtype="0" fill="hold" grpId="3" nodeType="afterEffect">
                                  <p:stCondLst>
                                    <p:cond delay="0"/>
                                  </p:stCondLst>
                                  <p:childTnLst>
                                    <p:set>
                                      <p:cBhvr>
                                        <p:cTn id="111" dur="1" fill="hold">
                                          <p:stCondLst>
                                            <p:cond delay="0"/>
                                          </p:stCondLst>
                                        </p:cTn>
                                        <p:tgtEl>
                                          <p:spTgt spid="17487"/>
                                        </p:tgtEl>
                                        <p:attrNameLst>
                                          <p:attrName>style.visibility</p:attrName>
                                        </p:attrNameLst>
                                      </p:cBhvr>
                                      <p:to>
                                        <p:strVal val="hidden"/>
                                      </p:to>
                                    </p:set>
                                  </p:childTnLst>
                                </p:cTn>
                              </p:par>
                              <p:par>
                                <p:cTn id="112" presetID="22" presetClass="entr" presetSubtype="4" fill="hold" nodeType="withEffect">
                                  <p:stCondLst>
                                    <p:cond delay="0"/>
                                  </p:stCondLst>
                                  <p:childTnLst>
                                    <p:set>
                                      <p:cBhvr>
                                        <p:cTn id="113" dur="1" fill="hold">
                                          <p:stCondLst>
                                            <p:cond delay="0"/>
                                          </p:stCondLst>
                                        </p:cTn>
                                        <p:tgtEl>
                                          <p:spTgt spid="10"/>
                                        </p:tgtEl>
                                        <p:attrNameLst>
                                          <p:attrName>style.visibility</p:attrName>
                                        </p:attrNameLst>
                                      </p:cBhvr>
                                      <p:to>
                                        <p:strVal val="visible"/>
                                      </p:to>
                                    </p:set>
                                    <p:animEffect transition="in" filter="wipe(down)">
                                      <p:cBhvr>
                                        <p:cTn id="114" dur="500"/>
                                        <p:tgtEl>
                                          <p:spTgt spid="10"/>
                                        </p:tgtEl>
                                      </p:cBhvr>
                                    </p:animEffect>
                                  </p:childTnLst>
                                </p:cTn>
                              </p:par>
                              <p:par>
                                <p:cTn id="115" presetID="9" presetClass="entr" presetSubtype="0" fill="hold" grpId="4" nodeType="withEffect">
                                  <p:stCondLst>
                                    <p:cond delay="0"/>
                                  </p:stCondLst>
                                  <p:childTnLst>
                                    <p:set>
                                      <p:cBhvr>
                                        <p:cTn id="116" dur="1" fill="hold">
                                          <p:stCondLst>
                                            <p:cond delay="0"/>
                                          </p:stCondLst>
                                        </p:cTn>
                                        <p:tgtEl>
                                          <p:spTgt spid="17486"/>
                                        </p:tgtEl>
                                        <p:attrNameLst>
                                          <p:attrName>style.visibility</p:attrName>
                                        </p:attrNameLst>
                                      </p:cBhvr>
                                      <p:to>
                                        <p:strVal val="visible"/>
                                      </p:to>
                                    </p:set>
                                    <p:animEffect transition="in" filter="dissolve">
                                      <p:cBhvr>
                                        <p:cTn id="117" dur="2000"/>
                                        <p:tgtEl>
                                          <p:spTgt spid="17486"/>
                                        </p:tgtEl>
                                      </p:cBhvr>
                                    </p:animEffect>
                                  </p:childTnLst>
                                </p:cTn>
                              </p:par>
                            </p:childTnLst>
                          </p:cTn>
                        </p:par>
                        <p:par>
                          <p:cTn id="118" fill="hold">
                            <p:stCondLst>
                              <p:cond delay="24000"/>
                            </p:stCondLst>
                            <p:childTnLst>
                              <p:par>
                                <p:cTn id="119" presetID="1" presetClass="exit" presetSubtype="0" fill="hold" grpId="5" nodeType="afterEffect">
                                  <p:stCondLst>
                                    <p:cond delay="0"/>
                                  </p:stCondLst>
                                  <p:childTnLst>
                                    <p:set>
                                      <p:cBhvr>
                                        <p:cTn id="120" dur="1" fill="hold">
                                          <p:stCondLst>
                                            <p:cond delay="0"/>
                                          </p:stCondLst>
                                        </p:cTn>
                                        <p:tgtEl>
                                          <p:spTgt spid="17486"/>
                                        </p:tgtEl>
                                        <p:attrNameLst>
                                          <p:attrName>style.visibility</p:attrName>
                                        </p:attrNameLst>
                                      </p:cBhvr>
                                      <p:to>
                                        <p:strVal val="hidden"/>
                                      </p:to>
                                    </p:set>
                                  </p:childTnLst>
                                </p:cTn>
                              </p:par>
                              <p:par>
                                <p:cTn id="121" presetID="22" presetClass="entr" presetSubtype="4" fill="hold" nodeType="withEffect">
                                  <p:stCondLst>
                                    <p:cond delay="0"/>
                                  </p:stCondLst>
                                  <p:childTnLst>
                                    <p:set>
                                      <p:cBhvr>
                                        <p:cTn id="122" dur="1" fill="hold">
                                          <p:stCondLst>
                                            <p:cond delay="0"/>
                                          </p:stCondLst>
                                        </p:cTn>
                                        <p:tgtEl>
                                          <p:spTgt spid="2"/>
                                        </p:tgtEl>
                                        <p:attrNameLst>
                                          <p:attrName>style.visibility</p:attrName>
                                        </p:attrNameLst>
                                      </p:cBhvr>
                                      <p:to>
                                        <p:strVal val="visible"/>
                                      </p:to>
                                    </p:set>
                                    <p:animEffect transition="in" filter="wipe(down)">
                                      <p:cBhvr>
                                        <p:cTn id="123" dur="500"/>
                                        <p:tgtEl>
                                          <p:spTgt spid="2"/>
                                        </p:tgtEl>
                                      </p:cBhvr>
                                    </p:animEffect>
                                  </p:childTnLst>
                                </p:cTn>
                              </p:par>
                              <p:par>
                                <p:cTn id="124" presetID="9" presetClass="entr" presetSubtype="0" fill="hold" grpId="6" nodeType="withEffect">
                                  <p:stCondLst>
                                    <p:cond delay="0"/>
                                  </p:stCondLst>
                                  <p:childTnLst>
                                    <p:set>
                                      <p:cBhvr>
                                        <p:cTn id="125" dur="1" fill="hold">
                                          <p:stCondLst>
                                            <p:cond delay="0"/>
                                          </p:stCondLst>
                                        </p:cTn>
                                        <p:tgtEl>
                                          <p:spTgt spid="17484"/>
                                        </p:tgtEl>
                                        <p:attrNameLst>
                                          <p:attrName>style.visibility</p:attrName>
                                        </p:attrNameLst>
                                      </p:cBhvr>
                                      <p:to>
                                        <p:strVal val="visible"/>
                                      </p:to>
                                    </p:set>
                                    <p:animEffect transition="in" filter="dissolve">
                                      <p:cBhvr>
                                        <p:cTn id="126" dur="2000"/>
                                        <p:tgtEl>
                                          <p:spTgt spid="17484"/>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7" nodeType="clickEffect">
                                  <p:stCondLst>
                                    <p:cond delay="0"/>
                                  </p:stCondLst>
                                  <p:childTnLst>
                                    <p:set>
                                      <p:cBhvr>
                                        <p:cTn id="130" dur="1" fill="hold">
                                          <p:stCondLst>
                                            <p:cond delay="0"/>
                                          </p:stCondLst>
                                        </p:cTn>
                                        <p:tgtEl>
                                          <p:spTgt spid="17484"/>
                                        </p:tgtEl>
                                        <p:attrNameLst>
                                          <p:attrName>style.visibility</p:attrName>
                                        </p:attrNameLst>
                                      </p:cBhvr>
                                      <p:to>
                                        <p:strVal val="hidden"/>
                                      </p:to>
                                    </p:set>
                                  </p:childTnLst>
                                </p:cTn>
                              </p:par>
                              <p:par>
                                <p:cTn id="131" presetID="22" presetClass="entr" presetSubtype="4" fill="hold" nodeType="withEffect">
                                  <p:stCondLst>
                                    <p:cond delay="0"/>
                                  </p:stCondLst>
                                  <p:childTnLst>
                                    <p:set>
                                      <p:cBhvr>
                                        <p:cTn id="132" dur="1" fill="hold">
                                          <p:stCondLst>
                                            <p:cond delay="0"/>
                                          </p:stCondLst>
                                        </p:cTn>
                                        <p:tgtEl>
                                          <p:spTgt spid="11"/>
                                        </p:tgtEl>
                                        <p:attrNameLst>
                                          <p:attrName>style.visibility</p:attrName>
                                        </p:attrNameLst>
                                      </p:cBhvr>
                                      <p:to>
                                        <p:strVal val="visible"/>
                                      </p:to>
                                    </p:set>
                                    <p:animEffect transition="in" filter="wipe(down)">
                                      <p:cBhvr>
                                        <p:cTn id="133" dur="500"/>
                                        <p:tgtEl>
                                          <p:spTgt spid="11"/>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17483"/>
                                        </p:tgtEl>
                                        <p:attrNameLst>
                                          <p:attrName>style.visibility</p:attrName>
                                        </p:attrNameLst>
                                      </p:cBhvr>
                                      <p:to>
                                        <p:strVal val="visible"/>
                                      </p:to>
                                    </p:set>
                                    <p:animEffect transition="in" filter="dissolve">
                                      <p:cBhvr>
                                        <p:cTn id="136" dur="2000"/>
                                        <p:tgtEl>
                                          <p:spTgt spid="17483"/>
                                        </p:tgtEl>
                                      </p:cBhvr>
                                    </p:animEffect>
                                  </p:childTnLst>
                                </p:cTn>
                              </p:par>
                              <p:par>
                                <p:cTn id="137" presetID="2" presetClass="entr" presetSubtype="2" fill="hold" nodeType="withEffect">
                                  <p:stCondLst>
                                    <p:cond delay="0"/>
                                  </p:stCondLst>
                                  <p:childTnLst>
                                    <p:set>
                                      <p:cBhvr>
                                        <p:cTn id="138" dur="1" fill="hold">
                                          <p:stCondLst>
                                            <p:cond delay="0"/>
                                          </p:stCondLst>
                                        </p:cTn>
                                        <p:tgtEl>
                                          <p:spTgt spid="17462"/>
                                        </p:tgtEl>
                                        <p:attrNameLst>
                                          <p:attrName>style.visibility</p:attrName>
                                        </p:attrNameLst>
                                      </p:cBhvr>
                                      <p:to>
                                        <p:strVal val="visible"/>
                                      </p:to>
                                    </p:set>
                                    <p:anim calcmode="lin" valueType="num">
                                      <p:cBhvr additive="base">
                                        <p:cTn id="139" dur="1000" fill="hold"/>
                                        <p:tgtEl>
                                          <p:spTgt spid="17462"/>
                                        </p:tgtEl>
                                        <p:attrNameLst>
                                          <p:attrName>ppt_x</p:attrName>
                                        </p:attrNameLst>
                                      </p:cBhvr>
                                      <p:tavLst>
                                        <p:tav tm="0">
                                          <p:val>
                                            <p:strVal val="1+#ppt_w/2"/>
                                          </p:val>
                                        </p:tav>
                                        <p:tav tm="100000">
                                          <p:val>
                                            <p:strVal val="#ppt_x"/>
                                          </p:val>
                                        </p:tav>
                                      </p:tavLst>
                                    </p:anim>
                                    <p:anim calcmode="lin" valueType="num">
                                      <p:cBhvr additive="base">
                                        <p:cTn id="140" dur="1000" fill="hold"/>
                                        <p:tgtEl>
                                          <p:spTgt spid="17462"/>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4" nodeType="clickEffect">
                                  <p:stCondLst>
                                    <p:cond delay="0"/>
                                  </p:stCondLst>
                                  <p:childTnLst>
                                    <p:set>
                                      <p:cBhvr>
                                        <p:cTn id="144" dur="1" fill="hold">
                                          <p:stCondLst>
                                            <p:cond delay="0"/>
                                          </p:stCondLst>
                                        </p:cTn>
                                        <p:tgtEl>
                                          <p:spTgt spid="17485"/>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7483"/>
                                        </p:tgtEl>
                                        <p:attrNameLst>
                                          <p:attrName>style.visibility</p:attrName>
                                        </p:attrNameLst>
                                      </p:cBhvr>
                                      <p:to>
                                        <p:strVal val="hidden"/>
                                      </p:to>
                                    </p:set>
                                  </p:childTnLst>
                                </p:cTn>
                              </p:par>
                              <p:par>
                                <p:cTn id="147" presetID="22" presetClass="entr" presetSubtype="4" fill="hold" nodeType="withEffect">
                                  <p:stCondLst>
                                    <p:cond delay="0"/>
                                  </p:stCondLst>
                                  <p:childTnLst>
                                    <p:set>
                                      <p:cBhvr>
                                        <p:cTn id="148" dur="1" fill="hold">
                                          <p:stCondLst>
                                            <p:cond delay="0"/>
                                          </p:stCondLst>
                                        </p:cTn>
                                        <p:tgtEl>
                                          <p:spTgt spid="15"/>
                                        </p:tgtEl>
                                        <p:attrNameLst>
                                          <p:attrName>style.visibility</p:attrName>
                                        </p:attrNameLst>
                                      </p:cBhvr>
                                      <p:to>
                                        <p:strVal val="visible"/>
                                      </p:to>
                                    </p:set>
                                    <p:animEffect transition="in" filter="wipe(down)">
                                      <p:cBhvr>
                                        <p:cTn id="149" dur="500"/>
                                        <p:tgtEl>
                                          <p:spTgt spid="15"/>
                                        </p:tgtEl>
                                      </p:cBhvr>
                                    </p:animEffect>
                                  </p:childTnLst>
                                </p:cTn>
                              </p:par>
                              <p:par>
                                <p:cTn id="150" presetID="9" presetClass="entr" presetSubtype="0" fill="hold" nodeType="withEffect">
                                  <p:stCondLst>
                                    <p:cond delay="0"/>
                                  </p:stCondLst>
                                  <p:childTnLst>
                                    <p:set>
                                      <p:cBhvr>
                                        <p:cTn id="151" dur="1" fill="hold">
                                          <p:stCondLst>
                                            <p:cond delay="0"/>
                                          </p:stCondLst>
                                        </p:cTn>
                                        <p:tgtEl>
                                          <p:spTgt spid="17487"/>
                                        </p:tgtEl>
                                        <p:attrNameLst>
                                          <p:attrName>style.visibility</p:attrName>
                                        </p:attrNameLst>
                                      </p:cBhvr>
                                      <p:to>
                                        <p:strVal val="visible"/>
                                      </p:to>
                                    </p:set>
                                    <p:animEffect transition="in" filter="dissolve">
                                      <p:cBhvr>
                                        <p:cTn id="152" dur="2000"/>
                                        <p:tgtEl>
                                          <p:spTgt spid="17487"/>
                                        </p:tgtEl>
                                      </p:cBhvr>
                                    </p:animEffect>
                                  </p:childTnLst>
                                </p:cTn>
                              </p:par>
                              <p:par>
                                <p:cTn id="153" presetID="9" presetClass="exit" presetSubtype="0" fill="hold" nodeType="withEffect">
                                  <p:stCondLst>
                                    <p:cond delay="0"/>
                                  </p:stCondLst>
                                  <p:childTnLst>
                                    <p:animEffect transition="out" filter="dissolv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par>
                                <p:cTn id="156" presetID="9" presetClass="exit" presetSubtype="0" fill="hold" nodeType="withEffect">
                                  <p:stCondLst>
                                    <p:cond delay="0"/>
                                  </p:stCondLst>
                                  <p:childTnLst>
                                    <p:animEffect transition="out" filter="dissolve">
                                      <p:cBhvr>
                                        <p:cTn id="157" dur="500"/>
                                        <p:tgtEl>
                                          <p:spTgt spid="3"/>
                                        </p:tgtEl>
                                      </p:cBhvr>
                                    </p:animEffect>
                                    <p:set>
                                      <p:cBhvr>
                                        <p:cTn id="158" dur="1" fill="hold">
                                          <p:stCondLst>
                                            <p:cond delay="499"/>
                                          </p:stCondLst>
                                        </p:cTn>
                                        <p:tgtEl>
                                          <p:spTgt spid="3"/>
                                        </p:tgtEl>
                                        <p:attrNameLst>
                                          <p:attrName>style.visibility</p:attrName>
                                        </p:attrNameLst>
                                      </p:cBhvr>
                                      <p:to>
                                        <p:strVal val="hidden"/>
                                      </p:to>
                                    </p:set>
                                  </p:childTnLst>
                                </p:cTn>
                              </p:par>
                              <p:par>
                                <p:cTn id="159" presetID="9" presetClass="exit" presetSubtype="0" fill="hold" nodeType="withEffect">
                                  <p:stCondLst>
                                    <p:cond delay="0"/>
                                  </p:stCondLst>
                                  <p:childTnLst>
                                    <p:animEffect transition="out" filter="dissolve">
                                      <p:cBhvr>
                                        <p:cTn id="160" dur="500"/>
                                        <p:tgtEl>
                                          <p:spTgt spid="4"/>
                                        </p:tgtEl>
                                      </p:cBhvr>
                                    </p:animEffect>
                                    <p:set>
                                      <p:cBhvr>
                                        <p:cTn id="161" dur="1" fill="hold">
                                          <p:stCondLst>
                                            <p:cond delay="499"/>
                                          </p:stCondLst>
                                        </p:cTn>
                                        <p:tgtEl>
                                          <p:spTgt spid="4"/>
                                        </p:tgtEl>
                                        <p:attrNameLst>
                                          <p:attrName>style.visibility</p:attrName>
                                        </p:attrNameLst>
                                      </p:cBhvr>
                                      <p:to>
                                        <p:strVal val="hidden"/>
                                      </p:to>
                                    </p:set>
                                  </p:childTnLst>
                                </p:cTn>
                              </p:par>
                              <p:par>
                                <p:cTn id="162" presetID="9" presetClass="exit" presetSubtype="0" fill="hold" nodeType="withEffect">
                                  <p:stCondLst>
                                    <p:cond delay="0"/>
                                  </p:stCondLst>
                                  <p:childTnLst>
                                    <p:animEffect transition="out" filter="dissolve">
                                      <p:cBhvr>
                                        <p:cTn id="163" dur="500"/>
                                        <p:tgtEl>
                                          <p:spTgt spid="5"/>
                                        </p:tgtEl>
                                      </p:cBhvr>
                                    </p:animEffect>
                                    <p:set>
                                      <p:cBhvr>
                                        <p:cTn id="164" dur="1" fill="hold">
                                          <p:stCondLst>
                                            <p:cond delay="499"/>
                                          </p:stCondLst>
                                        </p:cTn>
                                        <p:tgtEl>
                                          <p:spTgt spid="5"/>
                                        </p:tgtEl>
                                        <p:attrNameLst>
                                          <p:attrName>style.visibility</p:attrName>
                                        </p:attrNameLst>
                                      </p:cBhvr>
                                      <p:to>
                                        <p:strVal val="hidden"/>
                                      </p:to>
                                    </p:set>
                                  </p:childTnLst>
                                </p:cTn>
                              </p:par>
                              <p:par>
                                <p:cTn id="165" presetID="9" presetClass="exit" presetSubtype="0" fill="hold" nodeType="withEffect">
                                  <p:stCondLst>
                                    <p:cond delay="0"/>
                                  </p:stCondLst>
                                  <p:childTnLst>
                                    <p:animEffect transition="out" filter="dissolve">
                                      <p:cBhvr>
                                        <p:cTn id="166" dur="500"/>
                                        <p:tgtEl>
                                          <p:spTgt spid="6"/>
                                        </p:tgtEl>
                                      </p:cBhvr>
                                    </p:animEffect>
                                    <p:set>
                                      <p:cBhvr>
                                        <p:cTn id="167" dur="1" fill="hold">
                                          <p:stCondLst>
                                            <p:cond delay="499"/>
                                          </p:stCondLst>
                                        </p:cTn>
                                        <p:tgtEl>
                                          <p:spTgt spid="6"/>
                                        </p:tgtEl>
                                        <p:attrNameLst>
                                          <p:attrName>style.visibility</p:attrName>
                                        </p:attrNameLst>
                                      </p:cBhvr>
                                      <p:to>
                                        <p:strVal val="hidden"/>
                                      </p:to>
                                    </p:set>
                                  </p:childTnLst>
                                </p:cTn>
                              </p:par>
                              <p:par>
                                <p:cTn id="168" presetID="9" presetClass="exit" presetSubtype="0" fill="hold" nodeType="withEffect">
                                  <p:stCondLst>
                                    <p:cond delay="0"/>
                                  </p:stCondLst>
                                  <p:childTnLst>
                                    <p:animEffect transition="out" filter="dissolve">
                                      <p:cBhvr>
                                        <p:cTn id="169" dur="500"/>
                                        <p:tgtEl>
                                          <p:spTgt spid="7"/>
                                        </p:tgtEl>
                                      </p:cBhvr>
                                    </p:animEffect>
                                    <p:set>
                                      <p:cBhvr>
                                        <p:cTn id="170" dur="1" fill="hold">
                                          <p:stCondLst>
                                            <p:cond delay="499"/>
                                          </p:stCondLst>
                                        </p:cTn>
                                        <p:tgtEl>
                                          <p:spTgt spid="7"/>
                                        </p:tgtEl>
                                        <p:attrNameLst>
                                          <p:attrName>style.visibility</p:attrName>
                                        </p:attrNameLst>
                                      </p:cBhvr>
                                      <p:to>
                                        <p:strVal val="hidden"/>
                                      </p:to>
                                    </p:set>
                                  </p:childTnLst>
                                </p:cTn>
                              </p:par>
                              <p:par>
                                <p:cTn id="171" presetID="9" presetClass="exit" presetSubtype="0" fill="hold" nodeType="withEffect">
                                  <p:stCondLst>
                                    <p:cond delay="0"/>
                                  </p:stCondLst>
                                  <p:childTnLst>
                                    <p:animEffect transition="out" filter="dissolve">
                                      <p:cBhvr>
                                        <p:cTn id="172" dur="500"/>
                                        <p:tgtEl>
                                          <p:spTgt spid="8"/>
                                        </p:tgtEl>
                                      </p:cBhvr>
                                    </p:animEffect>
                                    <p:set>
                                      <p:cBhvr>
                                        <p:cTn id="173" dur="1" fill="hold">
                                          <p:stCondLst>
                                            <p:cond delay="499"/>
                                          </p:stCondLst>
                                        </p:cTn>
                                        <p:tgtEl>
                                          <p:spTgt spid="8"/>
                                        </p:tgtEl>
                                        <p:attrNameLst>
                                          <p:attrName>style.visibility</p:attrName>
                                        </p:attrNameLst>
                                      </p:cBhvr>
                                      <p:to>
                                        <p:strVal val="hidden"/>
                                      </p:to>
                                    </p:set>
                                  </p:childTnLst>
                                </p:cTn>
                              </p:par>
                              <p:par>
                                <p:cTn id="174" presetID="9" presetClass="exit" presetSubtype="0" fill="hold" nodeType="withEffect">
                                  <p:stCondLst>
                                    <p:cond delay="0"/>
                                  </p:stCondLst>
                                  <p:childTnLst>
                                    <p:animEffect transition="out" filter="dissolve">
                                      <p:cBhvr>
                                        <p:cTn id="175" dur="500"/>
                                        <p:tgtEl>
                                          <p:spTgt spid="9"/>
                                        </p:tgtEl>
                                      </p:cBhvr>
                                    </p:animEffect>
                                    <p:set>
                                      <p:cBhvr>
                                        <p:cTn id="176" dur="1" fill="hold">
                                          <p:stCondLst>
                                            <p:cond delay="499"/>
                                          </p:stCondLst>
                                        </p:cTn>
                                        <p:tgtEl>
                                          <p:spTgt spid="9"/>
                                        </p:tgtEl>
                                        <p:attrNameLst>
                                          <p:attrName>style.visibility</p:attrName>
                                        </p:attrNameLst>
                                      </p:cBhvr>
                                      <p:to>
                                        <p:strVal val="hidden"/>
                                      </p:to>
                                    </p:set>
                                  </p:childTnLst>
                                </p:cTn>
                              </p:par>
                              <p:par>
                                <p:cTn id="177" presetID="9" presetClass="exit" presetSubtype="0" fill="hold" nodeType="withEffect">
                                  <p:stCondLst>
                                    <p:cond delay="0"/>
                                  </p:stCondLst>
                                  <p:childTnLst>
                                    <p:animEffect transition="out" filter="dissolve">
                                      <p:cBhvr>
                                        <p:cTn id="178" dur="500"/>
                                        <p:tgtEl>
                                          <p:spTgt spid="10"/>
                                        </p:tgtEl>
                                      </p:cBhvr>
                                    </p:animEffect>
                                    <p:set>
                                      <p:cBhvr>
                                        <p:cTn id="179" dur="1" fill="hold">
                                          <p:stCondLst>
                                            <p:cond delay="499"/>
                                          </p:stCondLst>
                                        </p:cTn>
                                        <p:tgtEl>
                                          <p:spTgt spid="10"/>
                                        </p:tgtEl>
                                        <p:attrNameLst>
                                          <p:attrName>style.visibility</p:attrName>
                                        </p:attrNameLst>
                                      </p:cBhvr>
                                      <p:to>
                                        <p:strVal val="hidden"/>
                                      </p:to>
                                    </p:set>
                                  </p:childTnLst>
                                </p:cTn>
                              </p:par>
                              <p:par>
                                <p:cTn id="180" presetID="9" presetClass="exit" presetSubtype="0" fill="hold" nodeType="withEffect">
                                  <p:stCondLst>
                                    <p:cond delay="0"/>
                                  </p:stCondLst>
                                  <p:childTnLst>
                                    <p:animEffect transition="out" filter="dissolve">
                                      <p:cBhvr>
                                        <p:cTn id="181" dur="500"/>
                                        <p:tgtEl>
                                          <p:spTgt spid="11"/>
                                        </p:tgtEl>
                                      </p:cBhvr>
                                    </p:animEffect>
                                    <p:set>
                                      <p:cBhvr>
                                        <p:cTn id="182" dur="1" fill="hold">
                                          <p:stCondLst>
                                            <p:cond delay="499"/>
                                          </p:stCondLst>
                                        </p:cTn>
                                        <p:tgtEl>
                                          <p:spTgt spid="11"/>
                                        </p:tgtEl>
                                        <p:attrNameLst>
                                          <p:attrName>style.visibility</p:attrName>
                                        </p:attrNameLst>
                                      </p:cBhvr>
                                      <p:to>
                                        <p:strVal val="hidden"/>
                                      </p:to>
                                    </p:set>
                                  </p:childTnLst>
                                </p:cTn>
                              </p:par>
                              <p:par>
                                <p:cTn id="183" presetID="9" presetClass="exit" presetSubtype="0" fill="hold" nodeType="withEffect">
                                  <p:stCondLst>
                                    <p:cond delay="0"/>
                                  </p:stCondLst>
                                  <p:childTnLst>
                                    <p:animEffect transition="out" filter="dissolve">
                                      <p:cBhvr>
                                        <p:cTn id="184" dur="500"/>
                                        <p:tgtEl>
                                          <p:spTgt spid="12"/>
                                        </p:tgtEl>
                                      </p:cBhvr>
                                    </p:animEffect>
                                    <p:set>
                                      <p:cBhvr>
                                        <p:cTn id="185" dur="1" fill="hold">
                                          <p:stCondLst>
                                            <p:cond delay="499"/>
                                          </p:stCondLst>
                                        </p:cTn>
                                        <p:tgtEl>
                                          <p:spTgt spid="12"/>
                                        </p:tgtEl>
                                        <p:attrNameLst>
                                          <p:attrName>style.visibility</p:attrName>
                                        </p:attrNameLst>
                                      </p:cBhvr>
                                      <p:to>
                                        <p:strVal val="hidden"/>
                                      </p:to>
                                    </p:set>
                                  </p:childTnLst>
                                </p:cTn>
                              </p:par>
                              <p:par>
                                <p:cTn id="186" presetID="9" presetClass="exit" presetSubtype="0" fill="hold" nodeType="withEffect">
                                  <p:stCondLst>
                                    <p:cond delay="0"/>
                                  </p:stCondLst>
                                  <p:childTnLst>
                                    <p:animEffect transition="out" filter="dissolve">
                                      <p:cBhvr>
                                        <p:cTn id="187" dur="500"/>
                                        <p:tgtEl>
                                          <p:spTgt spid="13"/>
                                        </p:tgtEl>
                                      </p:cBhvr>
                                    </p:animEffect>
                                    <p:set>
                                      <p:cBhvr>
                                        <p:cTn id="188" dur="1" fill="hold">
                                          <p:stCondLst>
                                            <p:cond delay="499"/>
                                          </p:stCondLst>
                                        </p:cTn>
                                        <p:tgtEl>
                                          <p:spTgt spid="13"/>
                                        </p:tgtEl>
                                        <p:attrNameLst>
                                          <p:attrName>style.visibility</p:attrName>
                                        </p:attrNameLst>
                                      </p:cBhvr>
                                      <p:to>
                                        <p:strVal val="hidden"/>
                                      </p:to>
                                    </p:set>
                                  </p:childTnLst>
                                </p:cTn>
                              </p:par>
                              <p:par>
                                <p:cTn id="189" presetID="9" presetClass="exit" presetSubtype="0" fill="hold" nodeType="withEffect">
                                  <p:stCondLst>
                                    <p:cond delay="0"/>
                                  </p:stCondLst>
                                  <p:childTnLst>
                                    <p:animEffect transition="out" filter="dissolve">
                                      <p:cBhvr>
                                        <p:cTn id="190" dur="500"/>
                                        <p:tgtEl>
                                          <p:spTgt spid="14"/>
                                        </p:tgtEl>
                                      </p:cBhvr>
                                    </p:animEffect>
                                    <p:set>
                                      <p:cBhvr>
                                        <p:cTn id="191" dur="1" fill="hold">
                                          <p:stCondLst>
                                            <p:cond delay="499"/>
                                          </p:stCondLst>
                                        </p:cTn>
                                        <p:tgtEl>
                                          <p:spTgt spid="14"/>
                                        </p:tgtEl>
                                        <p:attrNameLst>
                                          <p:attrName>style.visibility</p:attrName>
                                        </p:attrNameLst>
                                      </p:cBhvr>
                                      <p:to>
                                        <p:strVal val="hidden"/>
                                      </p:to>
                                    </p:set>
                                  </p:childTnLst>
                                </p:cTn>
                              </p:par>
                              <p:par>
                                <p:cTn id="192" presetID="9" presetClass="exit" presetSubtype="0" fill="hold" nodeType="withEffect">
                                  <p:stCondLst>
                                    <p:cond delay="0"/>
                                  </p:stCondLst>
                                  <p:childTnLst>
                                    <p:animEffect transition="out" filter="dissolve">
                                      <p:cBhvr>
                                        <p:cTn id="193" dur="500"/>
                                        <p:tgtEl>
                                          <p:spTgt spid="18"/>
                                        </p:tgtEl>
                                      </p:cBhvr>
                                    </p:animEffect>
                                    <p:set>
                                      <p:cBhvr>
                                        <p:cTn id="194" dur="1" fill="hold">
                                          <p:stCondLst>
                                            <p:cond delay="499"/>
                                          </p:stCondLst>
                                        </p:cTn>
                                        <p:tgtEl>
                                          <p:spTgt spid="18"/>
                                        </p:tgtEl>
                                        <p:attrNameLst>
                                          <p:attrName>style.visibility</p:attrName>
                                        </p:attrNameLst>
                                      </p:cBhvr>
                                      <p:to>
                                        <p:strVal val="hidden"/>
                                      </p:to>
                                    </p:set>
                                  </p:childTnLst>
                                </p:cTn>
                              </p:par>
                              <p:par>
                                <p:cTn id="195" presetID="9" presetClass="exit" presetSubtype="0" fill="hold" nodeType="withEffect">
                                  <p:stCondLst>
                                    <p:cond delay="0"/>
                                  </p:stCondLst>
                                  <p:childTnLst>
                                    <p:animEffect transition="out" filter="dissolve">
                                      <p:cBhvr>
                                        <p:cTn id="196" dur="500"/>
                                        <p:tgtEl>
                                          <p:spTgt spid="17462"/>
                                        </p:tgtEl>
                                      </p:cBhvr>
                                    </p:animEffect>
                                    <p:set>
                                      <p:cBhvr>
                                        <p:cTn id="197" dur="1" fill="hold">
                                          <p:stCondLst>
                                            <p:cond delay="499"/>
                                          </p:stCondLst>
                                        </p:cTn>
                                        <p:tgtEl>
                                          <p:spTgt spid="17462"/>
                                        </p:tgtEl>
                                        <p:attrNameLst>
                                          <p:attrName>style.visibility</p:attrName>
                                        </p:attrNameLst>
                                      </p:cBhvr>
                                      <p:to>
                                        <p:strVal val="hidden"/>
                                      </p:to>
                                    </p:set>
                                  </p:childTnLst>
                                </p:cTn>
                              </p:par>
                              <p:par>
                                <p:cTn id="198" presetID="9" presetClass="exit" presetSubtype="0" fill="hold" nodeType="withEffect">
                                  <p:stCondLst>
                                    <p:cond delay="0"/>
                                  </p:stCondLst>
                                  <p:childTnLst>
                                    <p:animEffect transition="out" filter="dissolve">
                                      <p:cBhvr>
                                        <p:cTn id="199" dur="500"/>
                                        <p:tgtEl>
                                          <p:spTgt spid="15"/>
                                        </p:tgtEl>
                                      </p:cBhvr>
                                    </p:animEffect>
                                    <p:set>
                                      <p:cBhvr>
                                        <p:cTn id="200" dur="1" fill="hold">
                                          <p:stCondLst>
                                            <p:cond delay="499"/>
                                          </p:stCondLst>
                                        </p:cTn>
                                        <p:tgtEl>
                                          <p:spTgt spid="15"/>
                                        </p:tgtEl>
                                        <p:attrNameLst>
                                          <p:attrName>style.visibility</p:attrName>
                                        </p:attrNameLst>
                                      </p:cBhvr>
                                      <p:to>
                                        <p:strVal val="hidden"/>
                                      </p:to>
                                    </p:set>
                                  </p:childTnLst>
                                </p:cTn>
                              </p:par>
                              <p:par>
                                <p:cTn id="201" presetID="9" presetClass="exit" presetSubtype="0" fill="hold" nodeType="withEffect">
                                  <p:stCondLst>
                                    <p:cond delay="0"/>
                                  </p:stCondLst>
                                  <p:childTnLst>
                                    <p:animEffect transition="out" filter="dissolve">
                                      <p:cBhvr>
                                        <p:cTn id="202" dur="500"/>
                                        <p:tgtEl>
                                          <p:spTgt spid="16"/>
                                        </p:tgtEl>
                                      </p:cBhvr>
                                    </p:animEffect>
                                    <p:set>
                                      <p:cBhvr>
                                        <p:cTn id="203" dur="1" fill="hold">
                                          <p:stCondLst>
                                            <p:cond delay="499"/>
                                          </p:stCondLst>
                                        </p:cTn>
                                        <p:tgtEl>
                                          <p:spTgt spid="16"/>
                                        </p:tgtEl>
                                        <p:attrNameLst>
                                          <p:attrName>style.visibility</p:attrName>
                                        </p:attrNameLst>
                                      </p:cBhvr>
                                      <p:to>
                                        <p:strVal val="hidden"/>
                                      </p:to>
                                    </p:set>
                                  </p:childTnLst>
                                </p:cTn>
                              </p:par>
                              <p:par>
                                <p:cTn id="204" presetID="9" presetClass="entr" presetSubtype="0" fill="hold" nodeType="withEffect">
                                  <p:stCondLst>
                                    <p:cond delay="0"/>
                                  </p:stCondLst>
                                  <p:childTnLst>
                                    <p:set>
                                      <p:cBhvr>
                                        <p:cTn id="205" dur="1" fill="hold">
                                          <p:stCondLst>
                                            <p:cond delay="0"/>
                                          </p:stCondLst>
                                        </p:cTn>
                                        <p:tgtEl>
                                          <p:spTgt spid="17"/>
                                        </p:tgtEl>
                                        <p:attrNameLst>
                                          <p:attrName>style.visibility</p:attrName>
                                        </p:attrNameLst>
                                      </p:cBhvr>
                                      <p:to>
                                        <p:strVal val="visible"/>
                                      </p:to>
                                    </p:set>
                                    <p:animEffect transition="in" filter="dissolve">
                                      <p:cBhvr>
                                        <p:cTn id="206" dur="500"/>
                                        <p:tgtEl>
                                          <p:spTgt spid="17"/>
                                        </p:tgtEl>
                                      </p:cBhvr>
                                    </p:animEffect>
                                  </p:childTnLst>
                                </p:cTn>
                              </p:par>
                              <p:par>
                                <p:cTn id="207" presetID="1" presetClass="exit" presetSubtype="0" fill="hold" nodeType="withEffect">
                                  <p:stCondLst>
                                    <p:cond delay="0"/>
                                  </p:stCondLst>
                                  <p:childTnLst>
                                    <p:set>
                                      <p:cBhvr>
                                        <p:cTn id="208" dur="1" fill="hold">
                                          <p:stCondLst>
                                            <p:cond delay="0"/>
                                          </p:stCondLst>
                                        </p:cTn>
                                        <p:tgtEl>
                                          <p:spTgt spid="17487"/>
                                        </p:tgtEl>
                                        <p:attrNameLst>
                                          <p:attrName>style.visibility</p:attrName>
                                        </p:attrNameLst>
                                      </p:cBhvr>
                                      <p:to>
                                        <p:strVal val="hidden"/>
                                      </p:to>
                                    </p:set>
                                  </p:childTnLst>
                                </p:cTn>
                              </p:par>
                              <p:par>
                                <p:cTn id="209" presetID="9" presetClass="entr" presetSubtype="0" fill="hold" grpId="0" nodeType="withEffect">
                                  <p:stCondLst>
                                    <p:cond delay="0"/>
                                  </p:stCondLst>
                                  <p:childTnLst>
                                    <p:set>
                                      <p:cBhvr>
                                        <p:cTn id="210" dur="1" fill="hold">
                                          <p:stCondLst>
                                            <p:cond delay="0"/>
                                          </p:stCondLst>
                                        </p:cTn>
                                        <p:tgtEl>
                                          <p:spTgt spid="17528"/>
                                        </p:tgtEl>
                                        <p:attrNameLst>
                                          <p:attrName>style.visibility</p:attrName>
                                        </p:attrNameLst>
                                      </p:cBhvr>
                                      <p:to>
                                        <p:strVal val="visible"/>
                                      </p:to>
                                    </p:set>
                                    <p:animEffect transition="in" filter="dissolve">
                                      <p:cBhvr>
                                        <p:cTn id="211" dur="2000"/>
                                        <p:tgtEl>
                                          <p:spTgt spid="17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3" grpId="0" animBg="1"/>
      <p:bldP spid="17483" grpId="1" animBg="1"/>
      <p:bldP spid="17484" grpId="0" animBg="1"/>
      <p:bldP spid="17484" grpId="1" animBg="1"/>
      <p:bldP spid="17484" grpId="2" animBg="1"/>
      <p:bldP spid="17484" grpId="3" animBg="1"/>
      <p:bldP spid="17484" grpId="4" animBg="1"/>
      <p:bldP spid="17484" grpId="5" animBg="1"/>
      <p:bldP spid="17484" grpId="6" animBg="1"/>
      <p:bldP spid="17484" grpId="7" animBg="1"/>
      <p:bldP spid="17485" grpId="0" animBg="1"/>
      <p:bldP spid="17485" grpId="1" animBg="1"/>
      <p:bldP spid="17485" grpId="2" animBg="1"/>
      <p:bldP spid="17485" grpId="3" animBg="1"/>
      <p:bldP spid="17485" grpId="4" animBg="1"/>
      <p:bldP spid="17486" grpId="0" animBg="1"/>
      <p:bldP spid="17486" grpId="1" animBg="1"/>
      <p:bldP spid="17486" grpId="2" animBg="1"/>
      <p:bldP spid="17486" grpId="3" animBg="1"/>
      <p:bldP spid="17486" grpId="4" animBg="1"/>
      <p:bldP spid="17486" grpId="5" animBg="1"/>
      <p:bldP spid="17487" grpId="0" animBg="1"/>
      <p:bldP spid="17487" grpId="1" animBg="1"/>
      <p:bldP spid="17487" grpId="2" animBg="1"/>
      <p:bldP spid="17487" grpId="3" animBg="1"/>
      <p:bldP spid="1752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457200"/>
            <a:ext cx="8839200" cy="838200"/>
          </a:xfrm>
        </p:spPr>
        <p:txBody>
          <a:bodyPr>
            <a:noAutofit/>
          </a:bodyPr>
          <a:lstStyle/>
          <a:p>
            <a:r>
              <a:rPr lang="en-US" dirty="0" smtClean="0">
                <a:solidFill>
                  <a:schemeClr val="bg1">
                    <a:lumMod val="75000"/>
                  </a:schemeClr>
                </a:solidFill>
              </a:rPr>
              <a:t>ubi</a:t>
            </a:r>
            <a:r>
              <a:rPr lang="en-US" dirty="0" smtClean="0">
                <a:solidFill>
                  <a:schemeClr val="accent3"/>
                </a:solidFill>
              </a:rPr>
              <a:t>green</a:t>
            </a:r>
            <a:r>
              <a:rPr lang="en-US" dirty="0" smtClean="0">
                <a:solidFill>
                  <a:schemeClr val="bg1">
                    <a:lumMod val="75000"/>
                  </a:schemeClr>
                </a:solidFill>
              </a:rPr>
              <a:t> </a:t>
            </a:r>
            <a:br>
              <a:rPr lang="en-US" dirty="0" smtClean="0">
                <a:solidFill>
                  <a:schemeClr val="bg1">
                    <a:lumMod val="75000"/>
                  </a:schemeClr>
                </a:solidFill>
              </a:rPr>
            </a:br>
            <a:r>
              <a:rPr lang="en-US" sz="3200" dirty="0" smtClean="0">
                <a:latin typeface="Arial" pitchFamily="34" charset="0"/>
                <a:cs typeface="Arial" pitchFamily="34" charset="0"/>
              </a:rPr>
              <a:t>tracked 6 </a:t>
            </a:r>
            <a:r>
              <a:rPr lang="en-US" sz="3200" dirty="0" smtClean="0">
                <a:solidFill>
                  <a:schemeClr val="bg1">
                    <a:lumMod val="75000"/>
                  </a:schemeClr>
                </a:solidFill>
                <a:latin typeface="Arial" pitchFamily="34" charset="0"/>
                <a:cs typeface="Arial" pitchFamily="34" charset="0"/>
              </a:rPr>
              <a:t>transit activities</a:t>
            </a:r>
            <a:endParaRPr lang="en-US" dirty="0">
              <a:solidFill>
                <a:schemeClr val="bg1">
                  <a:lumMod val="75000"/>
                </a:schemeClr>
              </a:solidFill>
              <a:latin typeface="Arial" pitchFamily="34" charset="0"/>
              <a:cs typeface="Arial" pitchFamily="34" charset="0"/>
            </a:endParaRPr>
          </a:p>
        </p:txBody>
      </p:sp>
      <p:sp>
        <p:nvSpPr>
          <p:cNvPr id="9" name="Slide Number Placeholder 3"/>
          <p:cNvSpPr>
            <a:spLocks noGrp="1"/>
          </p:cNvSpPr>
          <p:nvPr>
            <p:ph type="sldNum" sz="quarter" idx="4294967295"/>
          </p:nvPr>
        </p:nvSpPr>
        <p:spPr>
          <a:xfrm>
            <a:off x="7010400" y="6356350"/>
            <a:ext cx="2133600" cy="365125"/>
          </a:xfrm>
          <a:prstGeom prst="rect">
            <a:avLst/>
          </a:prstGeom>
        </p:spPr>
        <p:txBody>
          <a:bodyPr/>
          <a:lstStyle/>
          <a:p>
            <a:fld id="{B6F15528-21DE-4FAA-801E-634DDDAF4B2B}" type="slidenum">
              <a:rPr lang="en-US" smtClean="0">
                <a:solidFill>
                  <a:prstClr val="black">
                    <a:tint val="75000"/>
                  </a:prstClr>
                </a:solidFill>
              </a:rPr>
              <a:pPr/>
              <a:t>69</a:t>
            </a:fld>
            <a:endParaRPr lang="en-US">
              <a:solidFill>
                <a:prstClr val="black">
                  <a:tint val="75000"/>
                </a:prstClr>
              </a:solidFill>
            </a:endParaRPr>
          </a:p>
        </p:txBody>
      </p:sp>
      <p:sp>
        <p:nvSpPr>
          <p:cNvPr id="24" name="TextBox 23"/>
          <p:cNvSpPr txBox="1"/>
          <p:nvPr/>
        </p:nvSpPr>
        <p:spPr>
          <a:xfrm>
            <a:off x="609600" y="5405735"/>
            <a:ext cx="7848600" cy="461665"/>
          </a:xfrm>
          <a:prstGeom prst="rect">
            <a:avLst/>
          </a:prstGeom>
          <a:noFill/>
        </p:spPr>
        <p:txBody>
          <a:bodyPr wrap="square" rtlCol="0">
            <a:spAutoFit/>
          </a:bodyPr>
          <a:lstStyle/>
          <a:p>
            <a:pPr algn="ctr"/>
            <a:r>
              <a:rPr lang="en-US" sz="2400" dirty="0" smtClean="0">
                <a:solidFill>
                  <a:prstClr val="white">
                    <a:lumMod val="65000"/>
                  </a:prstClr>
                </a:solidFill>
                <a:latin typeface="Arial Black" pitchFamily="34" charset="0"/>
              </a:rPr>
              <a:t>minimum activity duration: 7 minutes</a:t>
            </a:r>
            <a:endParaRPr lang="en-US" sz="2400" dirty="0">
              <a:solidFill>
                <a:prstClr val="white">
                  <a:lumMod val="65000"/>
                </a:prstClr>
              </a:solidFill>
              <a:latin typeface="Arial Black" pitchFamily="34" charset="0"/>
            </a:endParaRPr>
          </a:p>
        </p:txBody>
      </p:sp>
      <p:sp>
        <p:nvSpPr>
          <p:cNvPr id="25" name="TextBox 24"/>
          <p:cNvSpPr txBox="1"/>
          <p:nvPr/>
        </p:nvSpPr>
        <p:spPr>
          <a:xfrm>
            <a:off x="2286000" y="3576935"/>
            <a:ext cx="1295400" cy="461665"/>
          </a:xfrm>
          <a:prstGeom prst="rect">
            <a:avLst/>
          </a:prstGeom>
          <a:noFill/>
        </p:spPr>
        <p:txBody>
          <a:bodyPr wrap="square" rtlCol="0">
            <a:spAutoFit/>
          </a:bodyPr>
          <a:lstStyle/>
          <a:p>
            <a:pPr algn="ctr"/>
            <a:r>
              <a:rPr lang="en-US" sz="2400" b="1" dirty="0" smtClean="0">
                <a:solidFill>
                  <a:prstClr val="white">
                    <a:lumMod val="75000"/>
                  </a:prstClr>
                </a:solidFill>
              </a:rPr>
              <a:t>walk</a:t>
            </a:r>
            <a:endParaRPr lang="en-US" sz="2400" b="1" dirty="0">
              <a:solidFill>
                <a:prstClr val="white">
                  <a:lumMod val="75000"/>
                </a:prstClr>
              </a:solidFill>
            </a:endParaRPr>
          </a:p>
        </p:txBody>
      </p:sp>
      <p:sp>
        <p:nvSpPr>
          <p:cNvPr id="26" name="TextBox 25"/>
          <p:cNvSpPr txBox="1"/>
          <p:nvPr/>
        </p:nvSpPr>
        <p:spPr>
          <a:xfrm>
            <a:off x="3429000" y="3576935"/>
            <a:ext cx="1295400" cy="461665"/>
          </a:xfrm>
          <a:prstGeom prst="rect">
            <a:avLst/>
          </a:prstGeom>
          <a:noFill/>
        </p:spPr>
        <p:txBody>
          <a:bodyPr wrap="square" rtlCol="0">
            <a:spAutoFit/>
          </a:bodyPr>
          <a:lstStyle/>
          <a:p>
            <a:pPr algn="ctr"/>
            <a:r>
              <a:rPr lang="en-US" sz="2400" b="1" dirty="0" smtClean="0">
                <a:solidFill>
                  <a:prstClr val="white">
                    <a:lumMod val="75000"/>
                  </a:prstClr>
                </a:solidFill>
              </a:rPr>
              <a:t>bike</a:t>
            </a:r>
            <a:endParaRPr lang="en-US" sz="2400" b="1" dirty="0">
              <a:solidFill>
                <a:prstClr val="white">
                  <a:lumMod val="75000"/>
                </a:prstClr>
              </a:solidFill>
            </a:endParaRPr>
          </a:p>
        </p:txBody>
      </p:sp>
      <p:sp>
        <p:nvSpPr>
          <p:cNvPr id="27" name="TextBox 26"/>
          <p:cNvSpPr txBox="1"/>
          <p:nvPr/>
        </p:nvSpPr>
        <p:spPr>
          <a:xfrm>
            <a:off x="685800" y="3576935"/>
            <a:ext cx="1676400" cy="461665"/>
          </a:xfrm>
          <a:prstGeom prst="rect">
            <a:avLst/>
          </a:prstGeom>
          <a:noFill/>
        </p:spPr>
        <p:txBody>
          <a:bodyPr wrap="square" rtlCol="0">
            <a:spAutoFit/>
          </a:bodyPr>
          <a:lstStyle/>
          <a:p>
            <a:pPr algn="ctr"/>
            <a:r>
              <a:rPr lang="en-US" sz="2400" b="1" dirty="0" smtClean="0">
                <a:solidFill>
                  <a:prstClr val="white">
                    <a:lumMod val="75000"/>
                  </a:prstClr>
                </a:solidFill>
              </a:rPr>
              <a:t>drive alone</a:t>
            </a:r>
            <a:endParaRPr lang="en-US" sz="2400" b="1" dirty="0">
              <a:solidFill>
                <a:prstClr val="white">
                  <a:lumMod val="75000"/>
                </a:prstClr>
              </a:solidFill>
            </a:endParaRPr>
          </a:p>
        </p:txBody>
      </p:sp>
      <p:sp>
        <p:nvSpPr>
          <p:cNvPr id="28" name="TextBox 27"/>
          <p:cNvSpPr txBox="1"/>
          <p:nvPr/>
        </p:nvSpPr>
        <p:spPr>
          <a:xfrm>
            <a:off x="4800600" y="3576935"/>
            <a:ext cx="990600" cy="461665"/>
          </a:xfrm>
          <a:prstGeom prst="rect">
            <a:avLst/>
          </a:prstGeom>
          <a:noFill/>
        </p:spPr>
        <p:txBody>
          <a:bodyPr wrap="square" rtlCol="0">
            <a:spAutoFit/>
          </a:bodyPr>
          <a:lstStyle/>
          <a:p>
            <a:pPr algn="ctr"/>
            <a:r>
              <a:rPr lang="en-US" sz="2400" b="1" dirty="0" smtClean="0">
                <a:solidFill>
                  <a:prstClr val="white">
                    <a:lumMod val="75000"/>
                  </a:prstClr>
                </a:solidFill>
              </a:rPr>
              <a:t>train</a:t>
            </a:r>
            <a:endParaRPr lang="en-US" sz="2400" b="1" dirty="0">
              <a:solidFill>
                <a:prstClr val="white">
                  <a:lumMod val="75000"/>
                </a:prstClr>
              </a:solidFill>
            </a:endParaRPr>
          </a:p>
        </p:txBody>
      </p:sp>
      <p:sp>
        <p:nvSpPr>
          <p:cNvPr id="29" name="TextBox 28"/>
          <p:cNvSpPr txBox="1"/>
          <p:nvPr/>
        </p:nvSpPr>
        <p:spPr>
          <a:xfrm>
            <a:off x="5820102" y="3576935"/>
            <a:ext cx="1295400" cy="461665"/>
          </a:xfrm>
          <a:prstGeom prst="rect">
            <a:avLst/>
          </a:prstGeom>
          <a:noFill/>
        </p:spPr>
        <p:txBody>
          <a:bodyPr wrap="square" rtlCol="0">
            <a:spAutoFit/>
          </a:bodyPr>
          <a:lstStyle/>
          <a:p>
            <a:pPr algn="ctr"/>
            <a:r>
              <a:rPr lang="en-US" sz="2400" b="1" dirty="0" smtClean="0">
                <a:solidFill>
                  <a:prstClr val="white">
                    <a:lumMod val="75000"/>
                  </a:prstClr>
                </a:solidFill>
              </a:rPr>
              <a:t>carpool</a:t>
            </a:r>
            <a:endParaRPr lang="en-US" sz="2400" b="1" dirty="0">
              <a:solidFill>
                <a:prstClr val="white">
                  <a:lumMod val="75000"/>
                </a:prstClr>
              </a:solidFill>
            </a:endParaRPr>
          </a:p>
        </p:txBody>
      </p:sp>
      <p:sp>
        <p:nvSpPr>
          <p:cNvPr id="30" name="TextBox 29"/>
          <p:cNvSpPr txBox="1"/>
          <p:nvPr/>
        </p:nvSpPr>
        <p:spPr>
          <a:xfrm>
            <a:off x="7010400" y="3576935"/>
            <a:ext cx="1295400" cy="461665"/>
          </a:xfrm>
          <a:prstGeom prst="rect">
            <a:avLst/>
          </a:prstGeom>
          <a:noFill/>
        </p:spPr>
        <p:txBody>
          <a:bodyPr wrap="square" rtlCol="0">
            <a:spAutoFit/>
          </a:bodyPr>
          <a:lstStyle/>
          <a:p>
            <a:pPr algn="ctr"/>
            <a:r>
              <a:rPr lang="en-US" sz="2400" b="1" dirty="0" smtClean="0">
                <a:solidFill>
                  <a:prstClr val="white">
                    <a:lumMod val="75000"/>
                  </a:prstClr>
                </a:solidFill>
              </a:rPr>
              <a:t>bus</a:t>
            </a:r>
            <a:endParaRPr lang="en-US" sz="2400" b="1" dirty="0">
              <a:solidFill>
                <a:prstClr val="white">
                  <a:lumMod val="75000"/>
                </a:prstClr>
              </a:solidFill>
            </a:endParaRPr>
          </a:p>
        </p:txBody>
      </p:sp>
      <p:grpSp>
        <p:nvGrpSpPr>
          <p:cNvPr id="2" name="Group 30"/>
          <p:cNvGrpSpPr/>
          <p:nvPr/>
        </p:nvGrpSpPr>
        <p:grpSpPr>
          <a:xfrm>
            <a:off x="952500" y="2376814"/>
            <a:ext cx="7149664" cy="1150212"/>
            <a:chOff x="952500" y="4053214"/>
            <a:chExt cx="7149664" cy="1150212"/>
          </a:xfrm>
        </p:grpSpPr>
        <p:pic>
          <p:nvPicPr>
            <p:cNvPr id="32" name="Picture 5" descr="C:\research\projects\UbiGreen\Trunk\Designs\Final Deployed Designs\final-tree-design-full-screen\bike_large.png"/>
            <p:cNvPicPr>
              <a:picLocks noChangeAspect="1" noChangeArrowheads="1"/>
            </p:cNvPicPr>
            <p:nvPr/>
          </p:nvPicPr>
          <p:blipFill>
            <a:blip r:embed="rId3" cstate="print">
              <a:lum bright="25000"/>
            </a:blip>
            <a:srcRect/>
            <a:stretch>
              <a:fillRect/>
            </a:stretch>
          </p:blipFill>
          <p:spPr bwMode="auto">
            <a:xfrm>
              <a:off x="3543300" y="4230014"/>
              <a:ext cx="1127858" cy="973412"/>
            </a:xfrm>
            <a:prstGeom prst="rect">
              <a:avLst/>
            </a:prstGeom>
            <a:noFill/>
          </p:spPr>
        </p:pic>
        <p:pic>
          <p:nvPicPr>
            <p:cNvPr id="33" name="Picture 9" descr="C:\research\projects\UbiGreen\Trunk\Designs\Final Deployed Designs\final-tree-design-full-screen\walk_large.png"/>
            <p:cNvPicPr>
              <a:picLocks noChangeAspect="1" noChangeArrowheads="1"/>
            </p:cNvPicPr>
            <p:nvPr/>
          </p:nvPicPr>
          <p:blipFill>
            <a:blip r:embed="rId4" cstate="print">
              <a:lum bright="25000"/>
            </a:blip>
            <a:srcRect/>
            <a:stretch>
              <a:fillRect/>
            </a:stretch>
          </p:blipFill>
          <p:spPr bwMode="auto">
            <a:xfrm>
              <a:off x="2628900" y="4212826"/>
              <a:ext cx="638074" cy="990600"/>
            </a:xfrm>
            <a:prstGeom prst="rect">
              <a:avLst/>
            </a:prstGeom>
            <a:noFill/>
          </p:spPr>
        </p:pic>
        <p:pic>
          <p:nvPicPr>
            <p:cNvPr id="34" name="Picture 2" descr="C:\research\projects\UbiGreen\Trunk\Designs\Final Deployed Designs\tree-icons\car_drivealone_color_corrected.png"/>
            <p:cNvPicPr>
              <a:picLocks noChangeAspect="1" noChangeArrowheads="1"/>
            </p:cNvPicPr>
            <p:nvPr/>
          </p:nvPicPr>
          <p:blipFill>
            <a:blip r:embed="rId5" cstate="print">
              <a:lum bright="25000"/>
            </a:blip>
            <a:srcRect/>
            <a:stretch>
              <a:fillRect/>
            </a:stretch>
          </p:blipFill>
          <p:spPr bwMode="auto">
            <a:xfrm>
              <a:off x="952500" y="4078714"/>
              <a:ext cx="1106663" cy="1124712"/>
            </a:xfrm>
            <a:prstGeom prst="rect">
              <a:avLst/>
            </a:prstGeom>
            <a:noFill/>
          </p:spPr>
        </p:pic>
        <p:pic>
          <p:nvPicPr>
            <p:cNvPr id="35" name="Picture 6" descr="C:\research\projects\UbiGreen\Trunk\Designs\Final Deployed Designs\final-tree-design-full-screen\bus_large.png"/>
            <p:cNvPicPr>
              <a:picLocks noChangeAspect="1" noChangeArrowheads="1"/>
            </p:cNvPicPr>
            <p:nvPr/>
          </p:nvPicPr>
          <p:blipFill>
            <a:blip r:embed="rId6" cstate="print">
              <a:lum bright="25000"/>
            </a:blip>
            <a:srcRect/>
            <a:stretch>
              <a:fillRect/>
            </a:stretch>
          </p:blipFill>
          <p:spPr bwMode="auto">
            <a:xfrm>
              <a:off x="7277100" y="4055246"/>
              <a:ext cx="825064" cy="1148180"/>
            </a:xfrm>
            <a:prstGeom prst="rect">
              <a:avLst/>
            </a:prstGeom>
            <a:noFill/>
          </p:spPr>
        </p:pic>
        <p:pic>
          <p:nvPicPr>
            <p:cNvPr id="36" name="Picture 8" descr="C:\research\projects\UbiGreen\Trunk\Designs\Final Deployed Designs\final-tree-design-full-screen\train_large.png"/>
            <p:cNvPicPr>
              <a:picLocks noChangeAspect="1" noChangeArrowheads="1"/>
            </p:cNvPicPr>
            <p:nvPr/>
          </p:nvPicPr>
          <p:blipFill>
            <a:blip r:embed="rId7" cstate="print">
              <a:lum bright="25000"/>
            </a:blip>
            <a:srcRect/>
            <a:stretch>
              <a:fillRect/>
            </a:stretch>
          </p:blipFill>
          <p:spPr bwMode="auto">
            <a:xfrm>
              <a:off x="4914900" y="4053214"/>
              <a:ext cx="737680" cy="1150212"/>
            </a:xfrm>
            <a:prstGeom prst="rect">
              <a:avLst/>
            </a:prstGeom>
            <a:noFill/>
          </p:spPr>
        </p:pic>
        <p:pic>
          <p:nvPicPr>
            <p:cNvPr id="37" name="Picture 3" descr="C:\research\projects\UbiGreen\Trunk\Designs\Final Deployed Designs\tree-icons\carpool_color_corrected.png"/>
            <p:cNvPicPr>
              <a:picLocks noChangeAspect="1" noChangeArrowheads="1"/>
            </p:cNvPicPr>
            <p:nvPr/>
          </p:nvPicPr>
          <p:blipFill>
            <a:blip r:embed="rId8" cstate="print">
              <a:lum bright="25000"/>
            </a:blip>
            <a:srcRect/>
            <a:stretch>
              <a:fillRect/>
            </a:stretch>
          </p:blipFill>
          <p:spPr bwMode="auto">
            <a:xfrm>
              <a:off x="5905500" y="4078714"/>
              <a:ext cx="1106663" cy="1124712"/>
            </a:xfrm>
            <a:prstGeom prst="rect">
              <a:avLst/>
            </a:prstGeom>
            <a:noFill/>
          </p:spPr>
        </p:pic>
      </p:grpSp>
      <p:grpSp>
        <p:nvGrpSpPr>
          <p:cNvPr id="3" name="Group 42"/>
          <p:cNvGrpSpPr/>
          <p:nvPr/>
        </p:nvGrpSpPr>
        <p:grpSpPr>
          <a:xfrm>
            <a:off x="29567" y="1828800"/>
            <a:ext cx="8123833" cy="3200400"/>
            <a:chOff x="258167" y="1905000"/>
            <a:chExt cx="8123833" cy="3200400"/>
          </a:xfrm>
        </p:grpSpPr>
        <p:sp>
          <p:nvSpPr>
            <p:cNvPr id="39" name="TextBox 38"/>
            <p:cNvSpPr txBox="1"/>
            <p:nvPr/>
          </p:nvSpPr>
          <p:spPr>
            <a:xfrm>
              <a:off x="2666999" y="4191000"/>
              <a:ext cx="5715000" cy="523220"/>
            </a:xfrm>
            <a:prstGeom prst="rect">
              <a:avLst/>
            </a:prstGeom>
            <a:noFill/>
          </p:spPr>
          <p:txBody>
            <a:bodyPr wrap="square" rtlCol="0">
              <a:spAutoFit/>
            </a:bodyPr>
            <a:lstStyle/>
            <a:p>
              <a:pPr algn="ctr"/>
              <a:r>
                <a:rPr lang="en-US" sz="2800" dirty="0" smtClean="0">
                  <a:solidFill>
                    <a:srgbClr val="9BBB59"/>
                  </a:solidFill>
                  <a:latin typeface="Segoe Condensed" pitchFamily="34" charset="0"/>
                </a:rPr>
                <a:t>“green”</a:t>
              </a:r>
              <a:endParaRPr lang="en-US" sz="2800" dirty="0">
                <a:solidFill>
                  <a:srgbClr val="9BBB59"/>
                </a:solidFill>
                <a:latin typeface="Segoe Condensed" pitchFamily="34" charset="0"/>
              </a:endParaRPr>
            </a:p>
          </p:txBody>
        </p:sp>
        <p:sp>
          <p:nvSpPr>
            <p:cNvPr id="40" name="TextBox 39"/>
            <p:cNvSpPr txBox="1"/>
            <p:nvPr/>
          </p:nvSpPr>
          <p:spPr>
            <a:xfrm>
              <a:off x="258167" y="4191000"/>
              <a:ext cx="2438400" cy="523220"/>
            </a:xfrm>
            <a:prstGeom prst="rect">
              <a:avLst/>
            </a:prstGeom>
            <a:noFill/>
          </p:spPr>
          <p:txBody>
            <a:bodyPr wrap="square" rtlCol="0">
              <a:spAutoFit/>
            </a:bodyPr>
            <a:lstStyle/>
            <a:p>
              <a:pPr algn="ctr"/>
              <a:r>
                <a:rPr lang="en-US" sz="2800" dirty="0" smtClean="0">
                  <a:solidFill>
                    <a:prstClr val="white">
                      <a:lumMod val="75000"/>
                    </a:prstClr>
                  </a:solidFill>
                  <a:latin typeface="Segoe Condensed" pitchFamily="34" charset="0"/>
                </a:rPr>
                <a:t>“not-green”</a:t>
              </a:r>
              <a:endParaRPr lang="en-US" sz="2800" dirty="0">
                <a:solidFill>
                  <a:prstClr val="white">
                    <a:lumMod val="75000"/>
                  </a:prstClr>
                </a:solidFill>
                <a:latin typeface="Segoe Condensed" pitchFamily="34" charset="0"/>
              </a:endParaRPr>
            </a:p>
          </p:txBody>
        </p:sp>
        <p:cxnSp>
          <p:nvCxnSpPr>
            <p:cNvPr id="41" name="Straight Connector 40"/>
            <p:cNvCxnSpPr/>
            <p:nvPr/>
          </p:nvCxnSpPr>
          <p:spPr>
            <a:xfrm rot="5400000">
              <a:off x="1028699" y="3504406"/>
              <a:ext cx="3200400"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609600" y="4114800"/>
              <a:ext cx="7772400"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search\talks\AnnaKarlinGuestLecture2010-MirrorsTellYouOneThing\z_finish_mirror.jpg"/>
          <p:cNvPicPr>
            <a:picLocks noChangeAspect="1" noChangeArrowheads="1"/>
          </p:cNvPicPr>
          <p:nvPr/>
        </p:nvPicPr>
        <p:blipFill>
          <a:blip r:embed="rId3" cstate="print">
            <a:grayscl/>
            <a:lum contrast="75000"/>
          </a:blip>
          <a:stretch>
            <a:fillRect/>
          </a:stretch>
        </p:blipFill>
        <p:spPr bwMode="auto">
          <a:xfrm>
            <a:off x="-1547410" y="0"/>
            <a:ext cx="11224810" cy="7467600"/>
          </a:xfrm>
          <a:prstGeom prst="rect">
            <a:avLst/>
          </a:prstGeom>
          <a:noFill/>
          <a:ln>
            <a:noFill/>
          </a:ln>
        </p:spPr>
      </p:pic>
      <p:sp>
        <p:nvSpPr>
          <p:cNvPr id="5" name="Right Arrow 4"/>
          <p:cNvSpPr/>
          <p:nvPr/>
        </p:nvSpPr>
        <p:spPr>
          <a:xfrm>
            <a:off x="-990600" y="554422"/>
            <a:ext cx="79248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8"/>
          <p:cNvSpPr txBox="1">
            <a:spLocks/>
          </p:cNvSpPr>
          <p:nvPr/>
        </p:nvSpPr>
        <p:spPr>
          <a:xfrm>
            <a:off x="76200" y="441434"/>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mirrors</a:t>
            </a:r>
            <a:r>
              <a:rPr kumimoji="0" lang="en-US" sz="4400"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 tell you one thing</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
        <p:nvSpPr>
          <p:cNvPr id="7" name="Rectangle 6"/>
          <p:cNvSpPr/>
          <p:nvPr/>
        </p:nvSpPr>
        <p:spPr>
          <a:xfrm>
            <a:off x="12954000" y="2438400"/>
            <a:ext cx="5091458" cy="707886"/>
          </a:xfrm>
          <a:prstGeom prst="rect">
            <a:avLst/>
          </a:prstGeom>
        </p:spPr>
        <p:txBody>
          <a:bodyPr wrap="none">
            <a:spAutoFit/>
          </a:bodyPr>
          <a:lstStyle/>
          <a:p>
            <a:r>
              <a:rPr lang="en-US" sz="4000" dirty="0" smtClean="0">
                <a:solidFill>
                  <a:prstClr val="white">
                    <a:lumMod val="75000"/>
                  </a:prstClr>
                </a:solidFill>
                <a:latin typeface="Segoe UI" pitchFamily="34" charset="0"/>
                <a:ea typeface="Segoe UI" pitchFamily="34" charset="0"/>
                <a:cs typeface="Segoe UI" pitchFamily="34" charset="0"/>
              </a:rPr>
              <a:t>for mobile persuasion</a:t>
            </a:r>
            <a:endParaRPr lang="en-US" sz="1600" dirty="0">
              <a:latin typeface="Segoe UI" pitchFamily="34" charset="0"/>
              <a:ea typeface="Segoe UI" pitchFamily="34" charset="0"/>
              <a:cs typeface="Segoe UI" pitchFamily="34" charset="0"/>
            </a:endParaRPr>
          </a:p>
        </p:txBody>
      </p:sp>
      <p:sp>
        <p:nvSpPr>
          <p:cNvPr id="8" name="Right Arrow 7"/>
          <p:cNvSpPr/>
          <p:nvPr/>
        </p:nvSpPr>
        <p:spPr>
          <a:xfrm flipH="1">
            <a:off x="2362200" y="1440747"/>
            <a:ext cx="7848600" cy="685800"/>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p:cNvSpPr txBox="1">
            <a:spLocks/>
          </p:cNvSpPr>
          <p:nvPr/>
        </p:nvSpPr>
        <p:spPr>
          <a:xfrm>
            <a:off x="2555544" y="1343526"/>
            <a:ext cx="7772400" cy="81381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data</a:t>
            </a:r>
            <a:r>
              <a:rPr kumimoji="0" lang="en-US" sz="4400"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 can tell you another</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grpSp>
        <p:nvGrpSpPr>
          <p:cNvPr id="2" name="Group 9"/>
          <p:cNvGrpSpPr/>
          <p:nvPr/>
        </p:nvGrpSpPr>
        <p:grpSpPr>
          <a:xfrm>
            <a:off x="-24063" y="6248400"/>
            <a:ext cx="10463463" cy="620010"/>
            <a:chOff x="-13648" y="6237989"/>
            <a:chExt cx="10463463" cy="620010"/>
          </a:xfrm>
        </p:grpSpPr>
        <p:sp>
          <p:nvSpPr>
            <p:cNvPr id="11" name="Rectangle 10"/>
            <p:cNvSpPr/>
            <p:nvPr/>
          </p:nvSpPr>
          <p:spPr>
            <a:xfrm>
              <a:off x="-1" y="6237989"/>
              <a:ext cx="9230615" cy="62001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C:\research\Posters\Affiliates2009-HydroSense\dub logo.png"/>
            <p:cNvPicPr>
              <a:picLocks noChangeAspect="1" noChangeArrowheads="1"/>
            </p:cNvPicPr>
            <p:nvPr/>
          </p:nvPicPr>
          <p:blipFill>
            <a:blip r:embed="rId4" cstate="print">
              <a:lum bright="90000"/>
            </a:blip>
            <a:srcRect/>
            <a:stretch>
              <a:fillRect/>
            </a:stretch>
          </p:blipFill>
          <p:spPr bwMode="auto">
            <a:xfrm>
              <a:off x="76200" y="6312276"/>
              <a:ext cx="620015" cy="317123"/>
            </a:xfrm>
            <a:prstGeom prst="rect">
              <a:avLst/>
            </a:prstGeom>
            <a:noFill/>
            <a:effectLst/>
          </p:spPr>
        </p:pic>
        <p:grpSp>
          <p:nvGrpSpPr>
            <p:cNvPr id="3" name="Group 27"/>
            <p:cNvGrpSpPr/>
            <p:nvPr/>
          </p:nvGrpSpPr>
          <p:grpSpPr>
            <a:xfrm>
              <a:off x="744477" y="6262760"/>
              <a:ext cx="779180" cy="389397"/>
              <a:chOff x="1125477" y="6020020"/>
              <a:chExt cx="779180" cy="389397"/>
            </a:xfrm>
          </p:grpSpPr>
          <p:sp>
            <p:nvSpPr>
              <p:cNvPr id="21" name="TextBox 20"/>
              <p:cNvSpPr txBox="1"/>
              <p:nvPr/>
            </p:nvSpPr>
            <p:spPr>
              <a:xfrm>
                <a:off x="1125477" y="6020020"/>
                <a:ext cx="779179" cy="138499"/>
              </a:xfrm>
              <a:prstGeom prst="rect">
                <a:avLst/>
              </a:prstGeom>
              <a:noFill/>
            </p:spPr>
            <p:txBody>
              <a:bodyPr wrap="square" lIns="0" tIns="0" rIns="0" bIns="0" rtlCol="0">
                <a:spAutoFit/>
              </a:bodyPr>
              <a:lstStyle/>
              <a:p>
                <a:r>
                  <a:rPr lang="en-US" sz="900" dirty="0" smtClean="0">
                    <a:solidFill>
                      <a:schemeClr val="bg1">
                        <a:lumMod val="85000"/>
                      </a:schemeClr>
                    </a:solidFill>
                  </a:rPr>
                  <a:t>design:</a:t>
                </a:r>
                <a:endParaRPr lang="en-US" sz="900" dirty="0">
                  <a:solidFill>
                    <a:schemeClr val="bg1">
                      <a:lumMod val="85000"/>
                    </a:schemeClr>
                  </a:solidFill>
                </a:endParaRPr>
              </a:p>
            </p:txBody>
          </p:sp>
          <p:sp>
            <p:nvSpPr>
              <p:cNvPr id="22" name="Rectangle 21"/>
              <p:cNvSpPr/>
              <p:nvPr/>
            </p:nvSpPr>
            <p:spPr>
              <a:xfrm>
                <a:off x="1125478" y="6140297"/>
                <a:ext cx="779179" cy="138499"/>
              </a:xfrm>
              <a:prstGeom prst="rect">
                <a:avLst/>
              </a:prstGeom>
            </p:spPr>
            <p:txBody>
              <a:bodyPr wrap="square" lIns="0" tIns="0" rIns="0" bIns="0">
                <a:spAutoFit/>
              </a:bodyPr>
              <a:lstStyle/>
              <a:p>
                <a:r>
                  <a:rPr lang="en-US" sz="900" dirty="0" smtClean="0">
                    <a:solidFill>
                      <a:schemeClr val="bg1">
                        <a:lumMod val="85000"/>
                      </a:schemeClr>
                    </a:solidFill>
                  </a:rPr>
                  <a:t>use:</a:t>
                </a:r>
              </a:p>
            </p:txBody>
          </p:sp>
          <p:sp>
            <p:nvSpPr>
              <p:cNvPr id="23" name="Rectangle 22"/>
              <p:cNvSpPr/>
              <p:nvPr/>
            </p:nvSpPr>
            <p:spPr>
              <a:xfrm>
                <a:off x="1125478" y="6270918"/>
                <a:ext cx="779179" cy="138499"/>
              </a:xfrm>
              <a:prstGeom prst="rect">
                <a:avLst/>
              </a:prstGeom>
            </p:spPr>
            <p:txBody>
              <a:bodyPr wrap="square" lIns="0" tIns="0" rIns="0" bIns="0">
                <a:spAutoFit/>
              </a:bodyPr>
              <a:lstStyle/>
              <a:p>
                <a:r>
                  <a:rPr lang="en-US" sz="900" dirty="0" smtClean="0">
                    <a:solidFill>
                      <a:schemeClr val="bg1">
                        <a:lumMod val="85000"/>
                      </a:schemeClr>
                    </a:solidFill>
                  </a:rPr>
                  <a:t>build:</a:t>
                </a:r>
                <a:endParaRPr lang="en-US" sz="900" dirty="0">
                  <a:solidFill>
                    <a:schemeClr val="bg1">
                      <a:lumMod val="85000"/>
                    </a:schemeClr>
                  </a:solidFill>
                </a:endParaRPr>
              </a:p>
            </p:txBody>
          </p:sp>
        </p:grpSp>
        <p:grpSp>
          <p:nvGrpSpPr>
            <p:cNvPr id="4" name="Group 31"/>
            <p:cNvGrpSpPr/>
            <p:nvPr/>
          </p:nvGrpSpPr>
          <p:grpSpPr>
            <a:xfrm>
              <a:off x="3418243" y="6314189"/>
              <a:ext cx="2830156" cy="492472"/>
              <a:chOff x="4711899" y="6314190"/>
              <a:chExt cx="3289101" cy="492472"/>
            </a:xfrm>
          </p:grpSpPr>
          <p:sp>
            <p:nvSpPr>
              <p:cNvPr id="19" name="TextBox 18"/>
              <p:cNvSpPr txBox="1"/>
              <p:nvPr/>
            </p:nvSpPr>
            <p:spPr>
              <a:xfrm>
                <a:off x="4800599" y="6314190"/>
                <a:ext cx="3200401" cy="419668"/>
              </a:xfrm>
              <a:prstGeom prst="rect">
                <a:avLst/>
              </a:prstGeom>
              <a:noFill/>
              <a:effectLst/>
            </p:spPr>
            <p:txBody>
              <a:bodyPr wrap="square" lIns="0" tIns="0" rIns="0" bIns="0" rtlCol="0">
                <a:noAutofit/>
              </a:bodyPr>
              <a:lstStyle/>
              <a:p>
                <a:r>
                  <a:rPr lang="en-US" sz="2400" dirty="0" smtClean="0">
                    <a:solidFill>
                      <a:schemeClr val="accent6"/>
                    </a:solidFill>
                    <a:latin typeface="Arial Black" pitchFamily="34" charset="0"/>
                  </a:rPr>
                  <a:t>ubi</a:t>
                </a:r>
                <a:r>
                  <a:rPr lang="en-US" sz="2400" dirty="0" smtClean="0">
                    <a:solidFill>
                      <a:schemeClr val="bg1">
                        <a:lumMod val="75000"/>
                      </a:schemeClr>
                    </a:solidFill>
                    <a:latin typeface="Arial Black" pitchFamily="34" charset="0"/>
                  </a:rPr>
                  <a:t>comp </a:t>
                </a:r>
                <a:r>
                  <a:rPr lang="en-US" sz="2400" dirty="0" smtClean="0">
                    <a:solidFill>
                      <a:schemeClr val="bg1">
                        <a:lumMod val="75000"/>
                      </a:schemeClr>
                    </a:solidFill>
                    <a:latin typeface="Arial" pitchFamily="34" charset="0"/>
                    <a:cs typeface="Arial" pitchFamily="34" charset="0"/>
                  </a:rPr>
                  <a:t>lab</a:t>
                </a:r>
                <a:endParaRPr lang="en-US" sz="2400" dirty="0">
                  <a:solidFill>
                    <a:schemeClr val="bg1">
                      <a:lumMod val="75000"/>
                    </a:schemeClr>
                  </a:solidFill>
                  <a:latin typeface="Arial" pitchFamily="34" charset="0"/>
                  <a:cs typeface="Arial" pitchFamily="34" charset="0"/>
                </a:endParaRPr>
              </a:p>
            </p:txBody>
          </p:sp>
          <p:sp>
            <p:nvSpPr>
              <p:cNvPr id="20" name="TextBox 19"/>
              <p:cNvSpPr txBox="1"/>
              <p:nvPr/>
            </p:nvSpPr>
            <p:spPr>
              <a:xfrm>
                <a:off x="4711899" y="6568135"/>
                <a:ext cx="3048001" cy="238527"/>
              </a:xfrm>
              <a:prstGeom prst="rect">
                <a:avLst/>
              </a:prstGeom>
              <a:noFill/>
            </p:spPr>
            <p:txBody>
              <a:bodyPr wrap="square" rtlCol="0">
                <a:spAutoFit/>
              </a:bodyPr>
              <a:lstStyle/>
              <a:p>
                <a:r>
                  <a:rPr lang="en-US" sz="950" dirty="0" smtClean="0">
                    <a:solidFill>
                      <a:schemeClr val="bg1">
                        <a:lumMod val="95000"/>
                      </a:schemeClr>
                    </a:solidFill>
                  </a:rPr>
                  <a:t>university of washington</a:t>
                </a:r>
                <a:endParaRPr lang="en-US" sz="950" dirty="0">
                  <a:solidFill>
                    <a:schemeClr val="bg1">
                      <a:lumMod val="95000"/>
                    </a:schemeClr>
                  </a:solidFill>
                </a:endParaRPr>
              </a:p>
            </p:txBody>
          </p:sp>
        </p:grpSp>
        <p:grpSp>
          <p:nvGrpSpPr>
            <p:cNvPr id="10" name="Group 33"/>
            <p:cNvGrpSpPr/>
            <p:nvPr/>
          </p:nvGrpSpPr>
          <p:grpSpPr>
            <a:xfrm>
              <a:off x="7706615" y="6247226"/>
              <a:ext cx="2743200" cy="600363"/>
              <a:chOff x="7630415" y="6156634"/>
              <a:chExt cx="2743200" cy="600363"/>
            </a:xfrm>
          </p:grpSpPr>
          <p:pic>
            <p:nvPicPr>
              <p:cNvPr id="17" name="Picture 2" descr="C:\research\projects\Sustain\design\sustain_logo_transparent.png"/>
              <p:cNvPicPr>
                <a:picLocks noChangeAspect="1" noChangeArrowheads="1"/>
              </p:cNvPicPr>
              <p:nvPr/>
            </p:nvPicPr>
            <p:blipFill>
              <a:blip r:embed="rId5" cstate="print"/>
              <a:srcRect b="33333"/>
              <a:stretch>
                <a:fillRect/>
              </a:stretch>
            </p:blipFill>
            <p:spPr bwMode="auto">
              <a:xfrm>
                <a:off x="7717373" y="6156634"/>
                <a:ext cx="1310903" cy="371764"/>
              </a:xfrm>
              <a:prstGeom prst="rect">
                <a:avLst/>
              </a:prstGeom>
              <a:noFill/>
              <a:effectLst/>
            </p:spPr>
          </p:pic>
          <p:sp>
            <p:nvSpPr>
              <p:cNvPr id="18" name="TextBox 17"/>
              <p:cNvSpPr txBox="1"/>
              <p:nvPr/>
            </p:nvSpPr>
            <p:spPr>
              <a:xfrm>
                <a:off x="7630415" y="6495387"/>
                <a:ext cx="2743200" cy="261610"/>
              </a:xfrm>
              <a:prstGeom prst="rect">
                <a:avLst/>
              </a:prstGeom>
              <a:noFill/>
            </p:spPr>
            <p:txBody>
              <a:bodyPr wrap="square" rtlCol="0">
                <a:spAutoFit/>
              </a:bodyPr>
              <a:lstStyle/>
              <a:p>
                <a:r>
                  <a:rPr lang="en-US" sz="1100" spc="20" dirty="0" smtClean="0">
                    <a:solidFill>
                      <a:schemeClr val="bg1">
                        <a:lumMod val="85000"/>
                      </a:schemeClr>
                    </a:solidFill>
                  </a:rPr>
                  <a:t>sustainability research</a:t>
                </a:r>
                <a:endParaRPr lang="en-US" sz="1100" spc="20" dirty="0">
                  <a:solidFill>
                    <a:schemeClr val="bg1">
                      <a:lumMod val="85000"/>
                    </a:schemeClr>
                  </a:solidFill>
                </a:endParaRPr>
              </a:p>
            </p:txBody>
          </p:sp>
        </p:grpSp>
        <p:sp>
          <p:nvSpPr>
            <p:cNvPr id="16" name="TextBox 15"/>
            <p:cNvSpPr txBox="1"/>
            <p:nvPr/>
          </p:nvSpPr>
          <p:spPr>
            <a:xfrm>
              <a:off x="-13648" y="6614516"/>
              <a:ext cx="2622698" cy="230832"/>
            </a:xfrm>
            <a:prstGeom prst="rect">
              <a:avLst/>
            </a:prstGeom>
            <a:noFill/>
          </p:spPr>
          <p:txBody>
            <a:bodyPr wrap="square" rtlCol="0">
              <a:spAutoFit/>
            </a:bodyPr>
            <a:lstStyle/>
            <a:p>
              <a:r>
                <a:rPr lang="en-US" sz="900" dirty="0" smtClean="0">
                  <a:solidFill>
                    <a:schemeClr val="bg1">
                      <a:lumMod val="95000"/>
                    </a:schemeClr>
                  </a:solidFill>
                </a:rPr>
                <a:t>university of washington</a:t>
              </a:r>
              <a:endParaRPr lang="en-US" sz="900" dirty="0">
                <a:solidFill>
                  <a:schemeClr val="bg1">
                    <a:lumMod val="95000"/>
                  </a:schemeClr>
                </a:solidFill>
              </a:endParaRPr>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research\projects\UbiGreen\Trunk\Screenshots\TreeIconToolbarHighlighted.png"/>
          <p:cNvPicPr>
            <a:picLocks noChangeAspect="1" noChangeArrowheads="1"/>
          </p:cNvPicPr>
          <p:nvPr/>
        </p:nvPicPr>
        <p:blipFill>
          <a:blip r:embed="rId3" cstate="print"/>
          <a:srcRect l="1935"/>
          <a:stretch>
            <a:fillRect/>
          </a:stretch>
        </p:blipFill>
        <p:spPr bwMode="auto">
          <a:xfrm>
            <a:off x="3126953" y="-291662"/>
            <a:ext cx="4340648" cy="10972800"/>
          </a:xfrm>
          <a:prstGeom prst="rect">
            <a:avLst/>
          </a:prstGeom>
          <a:noFill/>
        </p:spPr>
      </p:pic>
      <p:pic>
        <p:nvPicPr>
          <p:cNvPr id="2055" name="Picture 7" descr="C:\research\projects\UbiGreen\Trunk\Screenshots\TreeTreeHighlighted.png"/>
          <p:cNvPicPr>
            <a:picLocks noChangeAspect="1" noChangeArrowheads="1"/>
          </p:cNvPicPr>
          <p:nvPr/>
        </p:nvPicPr>
        <p:blipFill>
          <a:blip r:embed="rId4" cstate="print"/>
          <a:srcRect l="1935"/>
          <a:stretch>
            <a:fillRect/>
          </a:stretch>
        </p:blipFill>
        <p:spPr bwMode="auto">
          <a:xfrm>
            <a:off x="3126953" y="-291662"/>
            <a:ext cx="4340648" cy="10972800"/>
          </a:xfrm>
          <a:prstGeom prst="rect">
            <a:avLst/>
          </a:prstGeom>
          <a:noFill/>
        </p:spPr>
      </p:pic>
      <p:pic>
        <p:nvPicPr>
          <p:cNvPr id="2053" name="Picture 5" descr="C:\research\projects\UbiGreen\Trunk\Screenshots\TreeCurrentActivityHighlighted.png"/>
          <p:cNvPicPr>
            <a:picLocks noChangeAspect="1" noChangeArrowheads="1"/>
          </p:cNvPicPr>
          <p:nvPr/>
        </p:nvPicPr>
        <p:blipFill>
          <a:blip r:embed="rId5" cstate="print"/>
          <a:srcRect l="2326"/>
          <a:stretch>
            <a:fillRect/>
          </a:stretch>
        </p:blipFill>
        <p:spPr bwMode="auto">
          <a:xfrm>
            <a:off x="3146236" y="-291662"/>
            <a:ext cx="4323342" cy="10972800"/>
          </a:xfrm>
          <a:prstGeom prst="rect">
            <a:avLst/>
          </a:prstGeom>
          <a:noFill/>
        </p:spPr>
      </p:pic>
      <p:pic>
        <p:nvPicPr>
          <p:cNvPr id="2052" name="Picture 4" descr="C:\research\projects\UbiGreen\Trunk\Screenshots\RealTreeWithPhone.png"/>
          <p:cNvPicPr>
            <a:picLocks noChangeAspect="1" noChangeArrowheads="1"/>
          </p:cNvPicPr>
          <p:nvPr/>
        </p:nvPicPr>
        <p:blipFill>
          <a:blip r:embed="rId6" cstate="print"/>
          <a:srcRect l="1935"/>
          <a:stretch>
            <a:fillRect/>
          </a:stretch>
        </p:blipFill>
        <p:spPr bwMode="auto">
          <a:xfrm>
            <a:off x="3126956" y="-291662"/>
            <a:ext cx="4340642" cy="10972800"/>
          </a:xfrm>
          <a:prstGeom prst="rect">
            <a:avLst/>
          </a:prstGeom>
          <a:noFill/>
        </p:spPr>
      </p:pic>
      <p:grpSp>
        <p:nvGrpSpPr>
          <p:cNvPr id="2" name="Group 33"/>
          <p:cNvGrpSpPr/>
          <p:nvPr/>
        </p:nvGrpSpPr>
        <p:grpSpPr>
          <a:xfrm>
            <a:off x="1788352" y="1676659"/>
            <a:ext cx="2965359" cy="3270159"/>
            <a:chOff x="1194517" y="1739721"/>
            <a:chExt cx="2965359" cy="3270159"/>
          </a:xfrm>
        </p:grpSpPr>
        <p:cxnSp>
          <p:nvCxnSpPr>
            <p:cNvPr id="21" name="Elbow Connector 20"/>
            <p:cNvCxnSpPr/>
            <p:nvPr/>
          </p:nvCxnSpPr>
          <p:spPr>
            <a:xfrm rot="10800000">
              <a:off x="1194517" y="1739721"/>
              <a:ext cx="2133600" cy="274320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353874" y="4095481"/>
              <a:ext cx="806002" cy="914399"/>
            </a:xfrm>
            <a:prstGeom prst="rect">
              <a:avLst/>
            </a:prstGeom>
            <a:noFill/>
            <a:ln cmpd="sng">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prstClr val="white"/>
                </a:solidFill>
              </a:endParaRPr>
            </a:p>
          </p:txBody>
        </p:sp>
      </p:grpSp>
      <p:grpSp>
        <p:nvGrpSpPr>
          <p:cNvPr id="3" name="Group 30"/>
          <p:cNvGrpSpPr/>
          <p:nvPr/>
        </p:nvGrpSpPr>
        <p:grpSpPr>
          <a:xfrm>
            <a:off x="1619518" y="4959699"/>
            <a:ext cx="5371563" cy="850004"/>
            <a:chOff x="990600" y="5022761"/>
            <a:chExt cx="5371563" cy="850004"/>
          </a:xfrm>
        </p:grpSpPr>
        <p:sp>
          <p:nvSpPr>
            <p:cNvPr id="25" name="Rectangle 24"/>
            <p:cNvSpPr/>
            <p:nvPr/>
          </p:nvSpPr>
          <p:spPr>
            <a:xfrm>
              <a:off x="2908479" y="5022761"/>
              <a:ext cx="3453684" cy="850004"/>
            </a:xfrm>
            <a:prstGeom prst="rect">
              <a:avLst/>
            </a:prstGeom>
            <a:noFill/>
            <a:ln cmpd="sng">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Elbow Connector 28"/>
            <p:cNvCxnSpPr/>
            <p:nvPr/>
          </p:nvCxnSpPr>
          <p:spPr>
            <a:xfrm rot="10800000">
              <a:off x="990600" y="5029200"/>
              <a:ext cx="1905000" cy="38100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6" name="Circular Arrow 35"/>
          <p:cNvSpPr/>
          <p:nvPr/>
        </p:nvSpPr>
        <p:spPr>
          <a:xfrm>
            <a:off x="5052951" y="2861238"/>
            <a:ext cx="1905000" cy="1981200"/>
          </a:xfrm>
          <a:prstGeom prst="circularArrow">
            <a:avLst>
              <a:gd name="adj1" fmla="val 9710"/>
              <a:gd name="adj2" fmla="val 1142319"/>
              <a:gd name="adj3" fmla="val 332626"/>
              <a:gd name="adj4" fmla="val 9605753"/>
              <a:gd name="adj5" fmla="val 12500"/>
            </a:avLst>
          </a:prstGeom>
          <a:solidFill>
            <a:schemeClr val="accent3">
              <a:lumMod val="50000"/>
              <a:alpha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7" name="TextBox 36"/>
          <p:cNvSpPr txBox="1"/>
          <p:nvPr/>
        </p:nvSpPr>
        <p:spPr>
          <a:xfrm>
            <a:off x="1447801" y="1239541"/>
            <a:ext cx="1600200" cy="830997"/>
          </a:xfrm>
          <a:prstGeom prst="rect">
            <a:avLst/>
          </a:prstGeom>
          <a:noFill/>
        </p:spPr>
        <p:txBody>
          <a:bodyPr wrap="square" rtlCol="0">
            <a:spAutoFit/>
          </a:bodyPr>
          <a:lstStyle/>
          <a:p>
            <a:pPr algn="ctr"/>
            <a:r>
              <a:rPr lang="en-US" sz="2400" b="1" dirty="0" smtClean="0">
                <a:solidFill>
                  <a:prstClr val="white">
                    <a:lumMod val="75000"/>
                  </a:prstClr>
                </a:solidFill>
                <a:latin typeface="Segoe Condensed" pitchFamily="34" charset="0"/>
              </a:rPr>
              <a:t>current activity</a:t>
            </a:r>
            <a:endParaRPr lang="en-US" sz="2400" b="1" dirty="0">
              <a:solidFill>
                <a:prstClr val="white">
                  <a:lumMod val="75000"/>
                </a:prstClr>
              </a:solidFill>
              <a:latin typeface="Segoe Condensed" pitchFamily="34" charset="0"/>
            </a:endParaRPr>
          </a:p>
        </p:txBody>
      </p:sp>
      <p:sp>
        <p:nvSpPr>
          <p:cNvPr id="38" name="TextBox 37"/>
          <p:cNvSpPr txBox="1"/>
          <p:nvPr/>
        </p:nvSpPr>
        <p:spPr>
          <a:xfrm>
            <a:off x="1143001" y="4545043"/>
            <a:ext cx="1600200" cy="830997"/>
          </a:xfrm>
          <a:prstGeom prst="rect">
            <a:avLst/>
          </a:prstGeom>
          <a:noFill/>
        </p:spPr>
        <p:txBody>
          <a:bodyPr wrap="square" rtlCol="0">
            <a:spAutoFit/>
          </a:bodyPr>
          <a:lstStyle/>
          <a:p>
            <a:pPr algn="ctr"/>
            <a:r>
              <a:rPr lang="en-US" sz="2400" b="1" dirty="0" smtClean="0">
                <a:solidFill>
                  <a:prstClr val="white">
                    <a:lumMod val="75000"/>
                  </a:prstClr>
                </a:solidFill>
                <a:latin typeface="Segoe Condensed" pitchFamily="34" charset="0"/>
              </a:rPr>
              <a:t>value </a:t>
            </a:r>
            <a:br>
              <a:rPr lang="en-US" sz="2400" b="1" dirty="0" smtClean="0">
                <a:solidFill>
                  <a:prstClr val="white">
                    <a:lumMod val="75000"/>
                  </a:prstClr>
                </a:solidFill>
                <a:latin typeface="Segoe Condensed" pitchFamily="34" charset="0"/>
              </a:rPr>
            </a:br>
            <a:r>
              <a:rPr lang="en-US" sz="2400" b="1" dirty="0" smtClean="0">
                <a:solidFill>
                  <a:prstClr val="white">
                    <a:lumMod val="75000"/>
                  </a:prstClr>
                </a:solidFill>
                <a:latin typeface="Segoe Condensed" pitchFamily="34" charset="0"/>
              </a:rPr>
              <a:t>icon bar</a:t>
            </a:r>
            <a:endParaRPr lang="en-US" sz="2400" b="1" dirty="0">
              <a:solidFill>
                <a:prstClr val="white">
                  <a:lumMod val="75000"/>
                </a:prstClr>
              </a:solidFill>
              <a:latin typeface="Segoe Condensed" pitchFamily="34" charset="0"/>
            </a:endParaRPr>
          </a:p>
        </p:txBody>
      </p:sp>
      <p:grpSp>
        <p:nvGrpSpPr>
          <p:cNvPr id="4" name="Group 25"/>
          <p:cNvGrpSpPr/>
          <p:nvPr/>
        </p:nvGrpSpPr>
        <p:grpSpPr>
          <a:xfrm>
            <a:off x="5153697" y="2976351"/>
            <a:ext cx="3980778" cy="2252874"/>
            <a:chOff x="4544096" y="3039413"/>
            <a:chExt cx="3980778" cy="2252874"/>
          </a:xfrm>
        </p:grpSpPr>
        <p:cxnSp>
          <p:nvCxnSpPr>
            <p:cNvPr id="22" name="Elbow Connector 21"/>
            <p:cNvCxnSpPr/>
            <p:nvPr/>
          </p:nvCxnSpPr>
          <p:spPr>
            <a:xfrm>
              <a:off x="6324600" y="3416120"/>
              <a:ext cx="1981200" cy="1460680"/>
            </a:xfrm>
            <a:prstGeom prst="bentConnector3">
              <a:avLst>
                <a:gd name="adj1" fmla="val 34135"/>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544096" y="3039413"/>
              <a:ext cx="1766552" cy="1970467"/>
            </a:xfrm>
            <a:prstGeom prst="rect">
              <a:avLst/>
            </a:prstGeom>
            <a:noFill/>
            <a:ln cmpd="sng">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6924674" y="4461290"/>
              <a:ext cx="1600200" cy="830997"/>
            </a:xfrm>
            <a:prstGeom prst="rect">
              <a:avLst/>
            </a:prstGeom>
            <a:noFill/>
            <a:ln>
              <a:noFill/>
            </a:ln>
          </p:spPr>
          <p:txBody>
            <a:bodyPr wrap="square" rtlCol="0">
              <a:spAutoFit/>
            </a:bodyPr>
            <a:lstStyle/>
            <a:p>
              <a:pPr algn="ctr"/>
              <a:r>
                <a:rPr lang="en-US" sz="2400" b="1" dirty="0" smtClean="0">
                  <a:solidFill>
                    <a:prstClr val="white">
                      <a:lumMod val="75000"/>
                    </a:prstClr>
                  </a:solidFill>
                  <a:latin typeface="Segoe Condensed" pitchFamily="34" charset="0"/>
                </a:rPr>
                <a:t>evolving image</a:t>
              </a:r>
              <a:endParaRPr lang="en-US" sz="2400" b="1" dirty="0">
                <a:solidFill>
                  <a:prstClr val="white">
                    <a:lumMod val="75000"/>
                  </a:prstClr>
                </a:solidFill>
                <a:latin typeface="Segoe Condensed" pitchFamily="34" charset="0"/>
              </a:endParaRPr>
            </a:p>
          </p:txBody>
        </p:sp>
      </p:grpSp>
      <p:cxnSp>
        <p:nvCxnSpPr>
          <p:cNvPr id="28" name="Elbow Connector 27"/>
          <p:cNvCxnSpPr/>
          <p:nvPr/>
        </p:nvCxnSpPr>
        <p:spPr>
          <a:xfrm flipV="1">
            <a:off x="6934201" y="1116033"/>
            <a:ext cx="2626895" cy="1106905"/>
          </a:xfrm>
          <a:prstGeom prst="bentConnector3">
            <a:avLst>
              <a:gd name="adj1" fmla="val 24676"/>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601591" y="684901"/>
            <a:ext cx="1542409" cy="1200329"/>
          </a:xfrm>
          <a:prstGeom prst="rect">
            <a:avLst/>
          </a:prstGeom>
        </p:spPr>
        <p:txBody>
          <a:bodyPr wrap="none">
            <a:spAutoFit/>
          </a:bodyPr>
          <a:lstStyle/>
          <a:p>
            <a:pPr algn="ctr"/>
            <a:r>
              <a:rPr lang="en-US" sz="2400" b="1" dirty="0" smtClean="0">
                <a:solidFill>
                  <a:prstClr val="white">
                    <a:lumMod val="75000"/>
                  </a:prstClr>
                </a:solidFill>
                <a:latin typeface="Segoe Condensed" pitchFamily="34" charset="0"/>
              </a:rPr>
              <a:t>phone</a:t>
            </a:r>
          </a:p>
          <a:p>
            <a:pPr algn="ctr"/>
            <a:r>
              <a:rPr lang="en-US" sz="2400" b="1" dirty="0" smtClean="0">
                <a:solidFill>
                  <a:prstClr val="white">
                    <a:lumMod val="75000"/>
                  </a:prstClr>
                </a:solidFill>
                <a:latin typeface="Segoe Condensed" pitchFamily="34" charset="0"/>
              </a:rPr>
              <a:t>background</a:t>
            </a:r>
          </a:p>
          <a:p>
            <a:pPr algn="ctr"/>
            <a:r>
              <a:rPr lang="en-US" sz="2400" b="1" dirty="0" smtClean="0">
                <a:solidFill>
                  <a:prstClr val="white">
                    <a:lumMod val="75000"/>
                  </a:prstClr>
                </a:solidFill>
                <a:latin typeface="Segoe Condensed" pitchFamily="34" charset="0"/>
              </a:rPr>
              <a:t>(wallpaper)</a:t>
            </a:r>
            <a:endParaRPr lang="en-US" sz="2400" b="1" dirty="0">
              <a:solidFill>
                <a:prstClr val="white">
                  <a:lumMod val="75000"/>
                </a:prstClr>
              </a:solidFill>
              <a:latin typeface="Segoe Condensed" pitchFamily="34" charset="0"/>
            </a:endParaRPr>
          </a:p>
        </p:txBody>
      </p:sp>
      <p:sp>
        <p:nvSpPr>
          <p:cNvPr id="26" name="Rectangle 25"/>
          <p:cNvSpPr/>
          <p:nvPr/>
        </p:nvSpPr>
        <p:spPr>
          <a:xfrm>
            <a:off x="228600" y="304800"/>
            <a:ext cx="3581400" cy="931024"/>
          </a:xfrm>
          <a:prstGeom prst="rect">
            <a:avLst/>
          </a:prstGeom>
        </p:spPr>
        <p:txBody>
          <a:bodyPr wrap="square">
            <a:spAutoFit/>
          </a:bodyPr>
          <a:lstStyle/>
          <a:p>
            <a:r>
              <a:rPr lang="en-US" sz="4200" dirty="0" smtClean="0">
                <a:solidFill>
                  <a:prstClr val="white">
                    <a:lumMod val="75000"/>
                  </a:prstClr>
                </a:solidFill>
                <a:latin typeface="Arial Black" pitchFamily="34" charset="0"/>
              </a:rPr>
              <a:t>ubi</a:t>
            </a:r>
            <a:r>
              <a:rPr lang="en-US" sz="4200" dirty="0" smtClean="0">
                <a:solidFill>
                  <a:srgbClr val="9BBB59"/>
                </a:solidFill>
                <a:latin typeface="Arial Black" pitchFamily="34" charset="0"/>
              </a:rPr>
              <a:t>green</a:t>
            </a:r>
          </a:p>
          <a:p>
            <a:pPr>
              <a:lnSpc>
                <a:spcPts val="1460"/>
              </a:lnSpc>
            </a:pPr>
            <a:r>
              <a:rPr lang="en-US" dirty="0" smtClean="0">
                <a:solidFill>
                  <a:prstClr val="white">
                    <a:lumMod val="85000"/>
                  </a:prstClr>
                </a:solidFill>
                <a:latin typeface="Arial" pitchFamily="34" charset="0"/>
                <a:cs typeface="Arial" pitchFamily="34" charset="0"/>
              </a:rPr>
              <a:t>personal ambient display</a:t>
            </a:r>
            <a:endParaRPr lang="en-US" dirty="0">
              <a:solidFill>
                <a:prstClr val="white">
                  <a:lumMod val="85000"/>
                </a:prst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10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05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p:bldP spid="3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research\talks\MobileHealth2010-PassiveFeedback\abominable.jpg"/>
          <p:cNvPicPr>
            <a:picLocks noChangeAspect="1" noChangeArrowheads="1"/>
          </p:cNvPicPr>
          <p:nvPr/>
        </p:nvPicPr>
        <p:blipFill>
          <a:blip r:embed="rId2" cstate="print"/>
          <a:srcRect/>
          <a:stretch>
            <a:fillRect/>
          </a:stretch>
        </p:blipFill>
        <p:spPr bwMode="auto">
          <a:xfrm rot="20711234">
            <a:off x="1187162" y="1009572"/>
            <a:ext cx="2747174" cy="4551508"/>
          </a:xfrm>
          <a:prstGeom prst="rect">
            <a:avLst/>
          </a:prstGeom>
          <a:noFill/>
          <a:effectLst>
            <a:outerShdw blurRad="50800" dist="38100" dir="8100000" algn="tr" rotWithShape="0">
              <a:prstClr val="black">
                <a:alpha val="40000"/>
              </a:prstClr>
            </a:outerShdw>
          </a:effectLst>
        </p:spPr>
      </p:pic>
      <p:pic>
        <p:nvPicPr>
          <p:cNvPr id="12291" name="Picture 3" descr="C:\research\talks\MobileHealth2010-PassiveFeedback\supercomputer_cyoa_large.jpg"/>
          <p:cNvPicPr>
            <a:picLocks noChangeAspect="1" noChangeArrowheads="1"/>
          </p:cNvPicPr>
          <p:nvPr/>
        </p:nvPicPr>
        <p:blipFill>
          <a:blip r:embed="rId3" cstate="print"/>
          <a:srcRect/>
          <a:stretch>
            <a:fillRect/>
          </a:stretch>
        </p:blipFill>
        <p:spPr bwMode="auto">
          <a:xfrm rot="21375808">
            <a:off x="2168101" y="898839"/>
            <a:ext cx="2682473" cy="4553223"/>
          </a:xfrm>
          <a:prstGeom prst="rect">
            <a:avLst/>
          </a:prstGeom>
          <a:noFill/>
          <a:effectLst>
            <a:outerShdw blurRad="50800" dist="38100" dir="8100000" algn="tr" rotWithShape="0">
              <a:prstClr val="black">
                <a:alpha val="40000"/>
              </a:prstClr>
            </a:outerShdw>
          </a:effectLst>
        </p:spPr>
      </p:pic>
      <p:pic>
        <p:nvPicPr>
          <p:cNvPr id="12293" name="Picture 5" descr="C:\research\talks\MobileHealth2010-PassiveFeedback\cjr07n.jpg"/>
          <p:cNvPicPr>
            <a:picLocks noChangeAspect="1" noChangeArrowheads="1"/>
          </p:cNvPicPr>
          <p:nvPr/>
        </p:nvPicPr>
        <p:blipFill>
          <a:blip r:embed="rId4" cstate="print"/>
          <a:srcRect/>
          <a:stretch>
            <a:fillRect/>
          </a:stretch>
        </p:blipFill>
        <p:spPr bwMode="auto">
          <a:xfrm rot="175707">
            <a:off x="3622789" y="657830"/>
            <a:ext cx="3017520" cy="4358751"/>
          </a:xfrm>
          <a:prstGeom prst="rect">
            <a:avLst/>
          </a:prstGeom>
          <a:noFill/>
          <a:effectLst>
            <a:outerShdw blurRad="50800" dist="38100" dir="8100000" algn="tr" rotWithShape="0">
              <a:prstClr val="black">
                <a:alpha val="40000"/>
              </a:prstClr>
            </a:outerShdw>
          </a:effectLst>
        </p:spPr>
      </p:pic>
      <p:pic>
        <p:nvPicPr>
          <p:cNvPr id="12294" name="Picture 6" descr="C:\research\talks\MobileHealth2010-PassiveFeedback\cjr04o.jpg"/>
          <p:cNvPicPr>
            <a:picLocks noChangeAspect="1" noChangeArrowheads="1"/>
          </p:cNvPicPr>
          <p:nvPr/>
        </p:nvPicPr>
        <p:blipFill>
          <a:blip r:embed="rId5" cstate="print"/>
          <a:srcRect/>
          <a:stretch>
            <a:fillRect/>
          </a:stretch>
        </p:blipFill>
        <p:spPr bwMode="auto">
          <a:xfrm rot="500047">
            <a:off x="5042740" y="890932"/>
            <a:ext cx="3212702" cy="4626625"/>
          </a:xfrm>
          <a:prstGeom prst="rect">
            <a:avLst/>
          </a:prstGeom>
          <a:noFill/>
          <a:effectLst>
            <a:outerShdw blurRad="50800" dist="38100" dir="8100000" algn="tr" rotWithShape="0">
              <a:prstClr val="black">
                <a:alpha val="40000"/>
              </a:prstClr>
            </a:outerShdw>
          </a:effectLst>
        </p:spPr>
      </p:pic>
      <p:sp>
        <p:nvSpPr>
          <p:cNvPr id="6" name="TextBox 5"/>
          <p:cNvSpPr txBox="1"/>
          <p:nvPr/>
        </p:nvSpPr>
        <p:spPr>
          <a:xfrm>
            <a:off x="1828800" y="5924490"/>
            <a:ext cx="5715000" cy="400110"/>
          </a:xfrm>
          <a:prstGeom prst="rect">
            <a:avLst/>
          </a:prstGeom>
          <a:noFill/>
        </p:spPr>
        <p:txBody>
          <a:bodyPr wrap="square" rtlCol="0">
            <a:spAutoFit/>
          </a:bodyPr>
          <a:lstStyle/>
          <a:p>
            <a:pPr algn="ctr"/>
            <a:r>
              <a:rPr lang="en-US" sz="2000" dirty="0" smtClean="0">
                <a:solidFill>
                  <a:prstClr val="white">
                    <a:lumMod val="75000"/>
                  </a:prstClr>
                </a:solidFill>
                <a:latin typeface="Segoe UI" pitchFamily="34" charset="0"/>
                <a:ea typeface="Segoe UI" pitchFamily="34" charset="0"/>
                <a:cs typeface="Segoe UI" pitchFamily="34" charset="0"/>
              </a:rPr>
              <a:t>sense of anticipation for how story would unfold</a:t>
            </a:r>
            <a:endParaRPr lang="en-US" sz="2000" dirty="0">
              <a:solidFill>
                <a:prstClr val="white">
                  <a:lumMod val="75000"/>
                </a:prstClr>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C:\research\projects\UbiGreen\Trunk\Screenshots\TreeSequenceWithPhone\Tree1.png"/>
          <p:cNvPicPr>
            <a:picLocks noChangeAspect="1" noChangeArrowheads="1"/>
          </p:cNvPicPr>
          <p:nvPr/>
        </p:nvPicPr>
        <p:blipFill>
          <a:blip r:embed="rId3" cstate="print"/>
          <a:srcRect l="1935" r="1935"/>
          <a:stretch>
            <a:fillRect/>
          </a:stretch>
        </p:blipFill>
        <p:spPr bwMode="auto">
          <a:xfrm>
            <a:off x="3125752" y="-304800"/>
            <a:ext cx="4255016" cy="10972800"/>
          </a:xfrm>
          <a:prstGeom prst="rect">
            <a:avLst/>
          </a:prstGeom>
          <a:noFill/>
        </p:spPr>
      </p:pic>
      <p:pic>
        <p:nvPicPr>
          <p:cNvPr id="5" name="Picture 33" descr="C:\research\projects\UbiGreen\Trunk\Screenshots\TreeSequenceWithPhone\Tree25.png"/>
          <p:cNvPicPr>
            <a:picLocks noChangeAspect="1" noChangeArrowheads="1"/>
          </p:cNvPicPr>
          <p:nvPr/>
        </p:nvPicPr>
        <p:blipFill>
          <a:blip r:embed="rId4" cstate="print"/>
          <a:srcRect l="1935" r="1936"/>
          <a:stretch>
            <a:fillRect/>
          </a:stretch>
        </p:blipFill>
        <p:spPr bwMode="auto">
          <a:xfrm>
            <a:off x="3124200" y="-304801"/>
            <a:ext cx="4254953" cy="10972800"/>
          </a:xfrm>
          <a:prstGeom prst="rect">
            <a:avLst/>
          </a:prstGeom>
          <a:noFill/>
        </p:spPr>
      </p:pic>
      <p:pic>
        <p:nvPicPr>
          <p:cNvPr id="6" name="Picture 34" descr="C:\research\projects\UbiGreen\Trunk\Screenshots\TreeSequenceWithPhone\Tree24.png"/>
          <p:cNvPicPr>
            <a:picLocks noChangeAspect="1" noChangeArrowheads="1"/>
          </p:cNvPicPr>
          <p:nvPr/>
        </p:nvPicPr>
        <p:blipFill>
          <a:blip r:embed="rId5" cstate="print"/>
          <a:srcRect l="1935" r="1936"/>
          <a:stretch>
            <a:fillRect/>
          </a:stretch>
        </p:blipFill>
        <p:spPr bwMode="auto">
          <a:xfrm>
            <a:off x="3124200" y="-304801"/>
            <a:ext cx="4254954" cy="10972800"/>
          </a:xfrm>
          <a:prstGeom prst="rect">
            <a:avLst/>
          </a:prstGeom>
          <a:noFill/>
        </p:spPr>
      </p:pic>
      <p:pic>
        <p:nvPicPr>
          <p:cNvPr id="7" name="Picture 35" descr="C:\research\projects\UbiGreen\Trunk\Screenshots\TreeSequenceWithPhone\Tree23.png"/>
          <p:cNvPicPr>
            <a:picLocks noChangeAspect="1" noChangeArrowheads="1"/>
          </p:cNvPicPr>
          <p:nvPr/>
        </p:nvPicPr>
        <p:blipFill>
          <a:blip r:embed="rId6" cstate="print"/>
          <a:srcRect l="1935" r="1936"/>
          <a:stretch>
            <a:fillRect/>
          </a:stretch>
        </p:blipFill>
        <p:spPr bwMode="auto">
          <a:xfrm>
            <a:off x="3124200" y="-304801"/>
            <a:ext cx="4254951" cy="10972800"/>
          </a:xfrm>
          <a:prstGeom prst="rect">
            <a:avLst/>
          </a:prstGeom>
          <a:noFill/>
        </p:spPr>
      </p:pic>
      <p:pic>
        <p:nvPicPr>
          <p:cNvPr id="8" name="Picture 36" descr="C:\research\projects\UbiGreen\Trunk\Screenshots\TreeSequenceWithPhone\Tree22.png"/>
          <p:cNvPicPr>
            <a:picLocks noChangeAspect="1" noChangeArrowheads="1"/>
          </p:cNvPicPr>
          <p:nvPr/>
        </p:nvPicPr>
        <p:blipFill>
          <a:blip r:embed="rId7" cstate="print"/>
          <a:srcRect l="1935" r="1936"/>
          <a:stretch>
            <a:fillRect/>
          </a:stretch>
        </p:blipFill>
        <p:spPr bwMode="auto">
          <a:xfrm>
            <a:off x="3124200" y="-304801"/>
            <a:ext cx="4254951" cy="10972800"/>
          </a:xfrm>
          <a:prstGeom prst="rect">
            <a:avLst/>
          </a:prstGeom>
          <a:noFill/>
        </p:spPr>
      </p:pic>
      <p:pic>
        <p:nvPicPr>
          <p:cNvPr id="9" name="Picture 37" descr="C:\research\projects\UbiGreen\Trunk\Screenshots\TreeSequenceWithPhone\Tree21.png"/>
          <p:cNvPicPr>
            <a:picLocks noChangeAspect="1" noChangeArrowheads="1"/>
          </p:cNvPicPr>
          <p:nvPr/>
        </p:nvPicPr>
        <p:blipFill>
          <a:blip r:embed="rId8" cstate="print"/>
          <a:srcRect l="1935" r="1936"/>
          <a:stretch>
            <a:fillRect/>
          </a:stretch>
        </p:blipFill>
        <p:spPr bwMode="auto">
          <a:xfrm>
            <a:off x="3124200" y="-304801"/>
            <a:ext cx="4254951" cy="10972800"/>
          </a:xfrm>
          <a:prstGeom prst="rect">
            <a:avLst/>
          </a:prstGeom>
          <a:noFill/>
        </p:spPr>
      </p:pic>
      <p:pic>
        <p:nvPicPr>
          <p:cNvPr id="10" name="Picture 10" descr="C:\research\projects\UbiGreen\Trunk\Screenshots\TreeSequenceWithPhone\Tree19.png"/>
          <p:cNvPicPr>
            <a:picLocks noChangeAspect="1" noChangeArrowheads="1"/>
          </p:cNvPicPr>
          <p:nvPr/>
        </p:nvPicPr>
        <p:blipFill>
          <a:blip r:embed="rId9" cstate="print"/>
          <a:srcRect l="1935" r="1935"/>
          <a:stretch>
            <a:fillRect/>
          </a:stretch>
        </p:blipFill>
        <p:spPr bwMode="auto">
          <a:xfrm>
            <a:off x="3124200" y="-304801"/>
            <a:ext cx="4255013" cy="10972800"/>
          </a:xfrm>
          <a:prstGeom prst="rect">
            <a:avLst/>
          </a:prstGeom>
          <a:noFill/>
        </p:spPr>
      </p:pic>
      <p:pic>
        <p:nvPicPr>
          <p:cNvPr id="11" name="Picture 11" descr="C:\research\projects\UbiGreen\Trunk\Screenshots\TreeSequenceWithPhone\Tree18.png"/>
          <p:cNvPicPr>
            <a:picLocks noChangeAspect="1" noChangeArrowheads="1"/>
          </p:cNvPicPr>
          <p:nvPr/>
        </p:nvPicPr>
        <p:blipFill>
          <a:blip r:embed="rId10" cstate="print"/>
          <a:srcRect l="1935" r="1935"/>
          <a:stretch>
            <a:fillRect/>
          </a:stretch>
        </p:blipFill>
        <p:spPr bwMode="auto">
          <a:xfrm>
            <a:off x="3124200" y="-304801"/>
            <a:ext cx="4255016" cy="10972800"/>
          </a:xfrm>
          <a:prstGeom prst="rect">
            <a:avLst/>
          </a:prstGeom>
          <a:noFill/>
        </p:spPr>
      </p:pic>
      <p:pic>
        <p:nvPicPr>
          <p:cNvPr id="12" name="Picture 12" descr="C:\research\projects\UbiGreen\Trunk\Screenshots\TreeSequenceWithPhone\Tree17.png"/>
          <p:cNvPicPr>
            <a:picLocks noChangeAspect="1" noChangeArrowheads="1"/>
          </p:cNvPicPr>
          <p:nvPr/>
        </p:nvPicPr>
        <p:blipFill>
          <a:blip r:embed="rId11" cstate="print"/>
          <a:srcRect l="1935" r="1935"/>
          <a:stretch>
            <a:fillRect/>
          </a:stretch>
        </p:blipFill>
        <p:spPr bwMode="auto">
          <a:xfrm>
            <a:off x="3124200" y="-304801"/>
            <a:ext cx="4255016" cy="10972800"/>
          </a:xfrm>
          <a:prstGeom prst="rect">
            <a:avLst/>
          </a:prstGeom>
          <a:noFill/>
        </p:spPr>
      </p:pic>
      <p:pic>
        <p:nvPicPr>
          <p:cNvPr id="13" name="Picture 13" descr="C:\research\projects\UbiGreen\Trunk\Screenshots\TreeSequenceWithPhone\Tree16.png"/>
          <p:cNvPicPr>
            <a:picLocks noChangeAspect="1" noChangeArrowheads="1"/>
          </p:cNvPicPr>
          <p:nvPr/>
        </p:nvPicPr>
        <p:blipFill>
          <a:blip r:embed="rId12" cstate="print"/>
          <a:srcRect l="1935" r="1935"/>
          <a:stretch>
            <a:fillRect/>
          </a:stretch>
        </p:blipFill>
        <p:spPr bwMode="auto">
          <a:xfrm>
            <a:off x="3124200" y="-304801"/>
            <a:ext cx="4255012" cy="10972800"/>
          </a:xfrm>
          <a:prstGeom prst="rect">
            <a:avLst/>
          </a:prstGeom>
          <a:noFill/>
        </p:spPr>
      </p:pic>
      <p:pic>
        <p:nvPicPr>
          <p:cNvPr id="14" name="Picture 14" descr="C:\research\projects\UbiGreen\Trunk\Screenshots\TreeSequenceWithPhone\Tree15.png"/>
          <p:cNvPicPr>
            <a:picLocks noChangeAspect="1" noChangeArrowheads="1"/>
          </p:cNvPicPr>
          <p:nvPr/>
        </p:nvPicPr>
        <p:blipFill>
          <a:blip r:embed="rId13" cstate="print"/>
          <a:srcRect l="1935" r="1935"/>
          <a:stretch>
            <a:fillRect/>
          </a:stretch>
        </p:blipFill>
        <p:spPr bwMode="auto">
          <a:xfrm>
            <a:off x="3124200" y="-304801"/>
            <a:ext cx="4255013" cy="10972800"/>
          </a:xfrm>
          <a:prstGeom prst="rect">
            <a:avLst/>
          </a:prstGeom>
          <a:noFill/>
        </p:spPr>
      </p:pic>
      <p:pic>
        <p:nvPicPr>
          <p:cNvPr id="15" name="Picture 15" descr="C:\research\projects\UbiGreen\Trunk\Screenshots\TreeSequenceWithPhone\Tree14.png"/>
          <p:cNvPicPr>
            <a:picLocks noChangeAspect="1" noChangeArrowheads="1"/>
          </p:cNvPicPr>
          <p:nvPr/>
        </p:nvPicPr>
        <p:blipFill>
          <a:blip r:embed="rId14" cstate="print"/>
          <a:srcRect l="1935" r="1935"/>
          <a:stretch>
            <a:fillRect/>
          </a:stretch>
        </p:blipFill>
        <p:spPr bwMode="auto">
          <a:xfrm>
            <a:off x="3124200" y="-304801"/>
            <a:ext cx="4255013" cy="10972800"/>
          </a:xfrm>
          <a:prstGeom prst="rect">
            <a:avLst/>
          </a:prstGeom>
          <a:noFill/>
        </p:spPr>
      </p:pic>
      <p:pic>
        <p:nvPicPr>
          <p:cNvPr id="16" name="Picture 16" descr="C:\research\projects\UbiGreen\Trunk\Screenshots\TreeSequenceWithPhone\Tree13.png"/>
          <p:cNvPicPr>
            <a:picLocks noChangeAspect="1" noChangeArrowheads="1"/>
          </p:cNvPicPr>
          <p:nvPr/>
        </p:nvPicPr>
        <p:blipFill>
          <a:blip r:embed="rId15" cstate="print"/>
          <a:srcRect l="1935" r="1935"/>
          <a:stretch>
            <a:fillRect/>
          </a:stretch>
        </p:blipFill>
        <p:spPr bwMode="auto">
          <a:xfrm>
            <a:off x="3124200" y="-304801"/>
            <a:ext cx="4255012" cy="10972800"/>
          </a:xfrm>
          <a:prstGeom prst="rect">
            <a:avLst/>
          </a:prstGeom>
          <a:noFill/>
        </p:spPr>
      </p:pic>
      <p:pic>
        <p:nvPicPr>
          <p:cNvPr id="17" name="Picture 17" descr="C:\research\projects\UbiGreen\Trunk\Screenshots\TreeSequenceWithPhone\Tree12.png"/>
          <p:cNvPicPr>
            <a:picLocks noChangeAspect="1" noChangeArrowheads="1"/>
          </p:cNvPicPr>
          <p:nvPr/>
        </p:nvPicPr>
        <p:blipFill>
          <a:blip r:embed="rId16" cstate="print"/>
          <a:srcRect l="1935" r="1935"/>
          <a:stretch>
            <a:fillRect/>
          </a:stretch>
        </p:blipFill>
        <p:spPr bwMode="auto">
          <a:xfrm>
            <a:off x="3124200" y="-304801"/>
            <a:ext cx="4255012" cy="10972800"/>
          </a:xfrm>
          <a:prstGeom prst="rect">
            <a:avLst/>
          </a:prstGeom>
          <a:noFill/>
        </p:spPr>
      </p:pic>
      <p:pic>
        <p:nvPicPr>
          <p:cNvPr id="18" name="Picture 18" descr="C:\research\projects\UbiGreen\Trunk\Screenshots\TreeSequenceWithPhone\Tree11.png"/>
          <p:cNvPicPr>
            <a:picLocks noChangeAspect="1" noChangeArrowheads="1"/>
          </p:cNvPicPr>
          <p:nvPr/>
        </p:nvPicPr>
        <p:blipFill>
          <a:blip r:embed="rId17" cstate="print"/>
          <a:srcRect l="1935" r="1935"/>
          <a:stretch>
            <a:fillRect/>
          </a:stretch>
        </p:blipFill>
        <p:spPr bwMode="auto">
          <a:xfrm>
            <a:off x="3124200" y="-304801"/>
            <a:ext cx="4255016" cy="10972800"/>
          </a:xfrm>
          <a:prstGeom prst="rect">
            <a:avLst/>
          </a:prstGeom>
          <a:noFill/>
        </p:spPr>
      </p:pic>
      <p:pic>
        <p:nvPicPr>
          <p:cNvPr id="19" name="Picture 19" descr="C:\research\projects\UbiGreen\Trunk\Screenshots\TreeSequenceWithPhone\Tree10.png"/>
          <p:cNvPicPr>
            <a:picLocks noChangeAspect="1" noChangeArrowheads="1"/>
          </p:cNvPicPr>
          <p:nvPr/>
        </p:nvPicPr>
        <p:blipFill>
          <a:blip r:embed="rId18" cstate="print"/>
          <a:srcRect l="1935" r="1935"/>
          <a:stretch>
            <a:fillRect/>
          </a:stretch>
        </p:blipFill>
        <p:spPr bwMode="auto">
          <a:xfrm>
            <a:off x="3124200" y="-304801"/>
            <a:ext cx="4255018" cy="10972800"/>
          </a:xfrm>
          <a:prstGeom prst="rect">
            <a:avLst/>
          </a:prstGeom>
          <a:noFill/>
        </p:spPr>
      </p:pic>
      <p:pic>
        <p:nvPicPr>
          <p:cNvPr id="20" name="Picture 20" descr="C:\research\projects\UbiGreen\Trunk\Screenshots\TreeSequenceWithPhone\Tree9.png"/>
          <p:cNvPicPr>
            <a:picLocks noChangeAspect="1" noChangeArrowheads="1"/>
          </p:cNvPicPr>
          <p:nvPr/>
        </p:nvPicPr>
        <p:blipFill>
          <a:blip r:embed="rId19" cstate="print"/>
          <a:srcRect l="1935" r="1935"/>
          <a:stretch>
            <a:fillRect/>
          </a:stretch>
        </p:blipFill>
        <p:spPr bwMode="auto">
          <a:xfrm>
            <a:off x="3124200" y="-304801"/>
            <a:ext cx="4255013" cy="10972800"/>
          </a:xfrm>
          <a:prstGeom prst="rect">
            <a:avLst/>
          </a:prstGeom>
          <a:noFill/>
        </p:spPr>
      </p:pic>
      <p:pic>
        <p:nvPicPr>
          <p:cNvPr id="21" name="Picture 21" descr="C:\research\projects\UbiGreen\Trunk\Screenshots\TreeSequenceWithPhone\Tree8.png"/>
          <p:cNvPicPr>
            <a:picLocks noChangeAspect="1" noChangeArrowheads="1"/>
          </p:cNvPicPr>
          <p:nvPr/>
        </p:nvPicPr>
        <p:blipFill>
          <a:blip r:embed="rId20" cstate="print"/>
          <a:srcRect l="1935" r="1935"/>
          <a:stretch>
            <a:fillRect/>
          </a:stretch>
        </p:blipFill>
        <p:spPr bwMode="auto">
          <a:xfrm>
            <a:off x="3124200" y="-304801"/>
            <a:ext cx="4255016" cy="10972800"/>
          </a:xfrm>
          <a:prstGeom prst="rect">
            <a:avLst/>
          </a:prstGeom>
          <a:noFill/>
        </p:spPr>
      </p:pic>
      <p:pic>
        <p:nvPicPr>
          <p:cNvPr id="22" name="Picture 22" descr="C:\research\projects\UbiGreen\Trunk\Screenshots\TreeSequenceWithPhone\Tree7.png"/>
          <p:cNvPicPr>
            <a:picLocks noChangeAspect="1" noChangeArrowheads="1"/>
          </p:cNvPicPr>
          <p:nvPr/>
        </p:nvPicPr>
        <p:blipFill>
          <a:blip r:embed="rId21" cstate="print"/>
          <a:srcRect l="1935" r="1935"/>
          <a:stretch>
            <a:fillRect/>
          </a:stretch>
        </p:blipFill>
        <p:spPr bwMode="auto">
          <a:xfrm>
            <a:off x="3124200" y="-304801"/>
            <a:ext cx="4255016" cy="10972800"/>
          </a:xfrm>
          <a:prstGeom prst="rect">
            <a:avLst/>
          </a:prstGeom>
          <a:noFill/>
        </p:spPr>
      </p:pic>
      <p:pic>
        <p:nvPicPr>
          <p:cNvPr id="23" name="Picture 23" descr="C:\research\projects\UbiGreen\Trunk\Screenshots\TreeSequenceWithPhone\Tree6.png"/>
          <p:cNvPicPr>
            <a:picLocks noChangeAspect="1" noChangeArrowheads="1"/>
          </p:cNvPicPr>
          <p:nvPr/>
        </p:nvPicPr>
        <p:blipFill>
          <a:blip r:embed="rId22" cstate="print"/>
          <a:srcRect l="1935" r="1935"/>
          <a:stretch>
            <a:fillRect/>
          </a:stretch>
        </p:blipFill>
        <p:spPr bwMode="auto">
          <a:xfrm>
            <a:off x="3124200" y="-304801"/>
            <a:ext cx="4255013" cy="10972800"/>
          </a:xfrm>
          <a:prstGeom prst="rect">
            <a:avLst/>
          </a:prstGeom>
          <a:noFill/>
        </p:spPr>
      </p:pic>
      <p:pic>
        <p:nvPicPr>
          <p:cNvPr id="24" name="Picture 24" descr="C:\research\projects\UbiGreen\Trunk\Screenshots\TreeSequenceWithPhone\Tree5.png"/>
          <p:cNvPicPr>
            <a:picLocks noChangeAspect="1" noChangeArrowheads="1"/>
          </p:cNvPicPr>
          <p:nvPr/>
        </p:nvPicPr>
        <p:blipFill>
          <a:blip r:embed="rId23" cstate="print"/>
          <a:srcRect l="1935" r="1935"/>
          <a:stretch>
            <a:fillRect/>
          </a:stretch>
        </p:blipFill>
        <p:spPr bwMode="auto">
          <a:xfrm>
            <a:off x="3124200" y="-304801"/>
            <a:ext cx="4255018" cy="10972800"/>
          </a:xfrm>
          <a:prstGeom prst="rect">
            <a:avLst/>
          </a:prstGeom>
          <a:noFill/>
        </p:spPr>
      </p:pic>
      <p:pic>
        <p:nvPicPr>
          <p:cNvPr id="25" name="Picture 25" descr="C:\research\projects\UbiGreen\Trunk\Screenshots\TreeSequenceWithPhone\Tree4.png"/>
          <p:cNvPicPr>
            <a:picLocks noChangeAspect="1" noChangeArrowheads="1"/>
          </p:cNvPicPr>
          <p:nvPr/>
        </p:nvPicPr>
        <p:blipFill>
          <a:blip r:embed="rId24" cstate="print"/>
          <a:srcRect l="1935" r="1935"/>
          <a:stretch>
            <a:fillRect/>
          </a:stretch>
        </p:blipFill>
        <p:spPr bwMode="auto">
          <a:xfrm>
            <a:off x="3124200" y="-304801"/>
            <a:ext cx="4255012" cy="10972800"/>
          </a:xfrm>
          <a:prstGeom prst="rect">
            <a:avLst/>
          </a:prstGeom>
          <a:noFill/>
        </p:spPr>
      </p:pic>
      <p:pic>
        <p:nvPicPr>
          <p:cNvPr id="26" name="Picture 26" descr="C:\research\projects\UbiGreen\Trunk\Screenshots\TreeSequenceWithPhone\Tree3.png"/>
          <p:cNvPicPr>
            <a:picLocks noChangeAspect="1" noChangeArrowheads="1"/>
          </p:cNvPicPr>
          <p:nvPr/>
        </p:nvPicPr>
        <p:blipFill>
          <a:blip r:embed="rId25" cstate="print"/>
          <a:srcRect l="1935" r="1935"/>
          <a:stretch>
            <a:fillRect/>
          </a:stretch>
        </p:blipFill>
        <p:spPr bwMode="auto">
          <a:xfrm>
            <a:off x="3124200" y="-304801"/>
            <a:ext cx="4255016" cy="10972800"/>
          </a:xfrm>
          <a:prstGeom prst="rect">
            <a:avLst/>
          </a:prstGeom>
          <a:noFill/>
        </p:spPr>
      </p:pic>
      <p:pic>
        <p:nvPicPr>
          <p:cNvPr id="27" name="Picture 27" descr="C:\research\projects\UbiGreen\Trunk\Screenshots\TreeSequenceWithPhone\Tree2.png"/>
          <p:cNvPicPr>
            <a:picLocks noChangeAspect="1" noChangeArrowheads="1"/>
          </p:cNvPicPr>
          <p:nvPr/>
        </p:nvPicPr>
        <p:blipFill>
          <a:blip r:embed="rId26" cstate="print"/>
          <a:srcRect l="1935" r="1935"/>
          <a:stretch>
            <a:fillRect/>
          </a:stretch>
        </p:blipFill>
        <p:spPr bwMode="auto">
          <a:xfrm>
            <a:off x="3124200" y="-304801"/>
            <a:ext cx="4255013" cy="10972800"/>
          </a:xfrm>
          <a:prstGeom prst="rect">
            <a:avLst/>
          </a:prstGeom>
          <a:noFill/>
        </p:spPr>
      </p:pic>
      <p:pic>
        <p:nvPicPr>
          <p:cNvPr id="28" name="Picture 28" descr="C:\research\projects\UbiGreen\Trunk\Screenshots\TreeSequenceWithPhone\Tree1.png"/>
          <p:cNvPicPr>
            <a:picLocks noChangeAspect="1" noChangeArrowheads="1"/>
          </p:cNvPicPr>
          <p:nvPr/>
        </p:nvPicPr>
        <p:blipFill>
          <a:blip r:embed="rId3" cstate="print"/>
          <a:srcRect l="1935" r="1935"/>
          <a:stretch>
            <a:fillRect/>
          </a:stretch>
        </p:blipFill>
        <p:spPr bwMode="auto">
          <a:xfrm>
            <a:off x="3124200" y="-304801"/>
            <a:ext cx="4255016" cy="10972800"/>
          </a:xfrm>
          <a:prstGeom prst="rect">
            <a:avLst/>
          </a:prstGeom>
          <a:noFill/>
        </p:spPr>
      </p:pic>
      <p:cxnSp>
        <p:nvCxnSpPr>
          <p:cNvPr id="29" name="Elbow Connector 28"/>
          <p:cNvCxnSpPr/>
          <p:nvPr/>
        </p:nvCxnSpPr>
        <p:spPr>
          <a:xfrm>
            <a:off x="7315201" y="3429000"/>
            <a:ext cx="1676400" cy="1447800"/>
          </a:xfrm>
          <a:prstGeom prst="bentConnector3">
            <a:avLst>
              <a:gd name="adj1" fmla="val 10227"/>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705600" y="4419600"/>
            <a:ext cx="2971800" cy="1200329"/>
          </a:xfrm>
          <a:prstGeom prst="rect">
            <a:avLst/>
          </a:prstGeom>
          <a:noFill/>
        </p:spPr>
        <p:txBody>
          <a:bodyPr wrap="square" rtlCol="0">
            <a:spAutoFit/>
          </a:bodyPr>
          <a:lstStyle/>
          <a:p>
            <a:pPr algn="ctr"/>
            <a:r>
              <a:rPr lang="en-US" sz="2400" b="1" dirty="0" smtClean="0">
                <a:solidFill>
                  <a:prstClr val="white">
                    <a:lumMod val="75000"/>
                  </a:prstClr>
                </a:solidFill>
                <a:latin typeface="Segoe Condensed" pitchFamily="34" charset="0"/>
              </a:rPr>
              <a:t>everything </a:t>
            </a:r>
            <a:br>
              <a:rPr lang="en-US" sz="2400" b="1" dirty="0" smtClean="0">
                <a:solidFill>
                  <a:prstClr val="white">
                    <a:lumMod val="75000"/>
                  </a:prstClr>
                </a:solidFill>
                <a:latin typeface="Segoe Condensed" pitchFamily="34" charset="0"/>
              </a:rPr>
            </a:br>
            <a:r>
              <a:rPr lang="en-US" sz="2400" b="1" dirty="0" smtClean="0">
                <a:solidFill>
                  <a:prstClr val="white">
                    <a:lumMod val="75000"/>
                  </a:prstClr>
                </a:solidFill>
                <a:latin typeface="Segoe Condensed" pitchFamily="34" charset="0"/>
              </a:rPr>
              <a:t>resets </a:t>
            </a:r>
            <a:br>
              <a:rPr lang="en-US" sz="2400" b="1" dirty="0" smtClean="0">
                <a:solidFill>
                  <a:prstClr val="white">
                    <a:lumMod val="75000"/>
                  </a:prstClr>
                </a:solidFill>
                <a:latin typeface="Segoe Condensed" pitchFamily="34" charset="0"/>
              </a:rPr>
            </a:br>
            <a:r>
              <a:rPr lang="en-US" sz="2400" b="1" dirty="0" smtClean="0">
                <a:solidFill>
                  <a:prstClr val="white">
                    <a:lumMod val="75000"/>
                  </a:prstClr>
                </a:solidFill>
                <a:latin typeface="Segoe Condensed" pitchFamily="34" charset="0"/>
              </a:rPr>
              <a:t>on </a:t>
            </a:r>
            <a:r>
              <a:rPr lang="en-US" sz="2400" b="1" dirty="0" err="1" smtClean="0">
                <a:solidFill>
                  <a:prstClr val="white">
                    <a:lumMod val="75000"/>
                  </a:prstClr>
                </a:solidFill>
                <a:latin typeface="Segoe Condensed" pitchFamily="34" charset="0"/>
              </a:rPr>
              <a:t>sunday</a:t>
            </a:r>
            <a:endParaRPr lang="en-US" sz="2400" b="1" dirty="0">
              <a:solidFill>
                <a:prstClr val="white">
                  <a:lumMod val="75000"/>
                </a:prstClr>
              </a:solidFill>
              <a:latin typeface="Segoe Condensed" pitchFamily="34" charset="0"/>
            </a:endParaRPr>
          </a:p>
        </p:txBody>
      </p:sp>
      <p:sp>
        <p:nvSpPr>
          <p:cNvPr id="31" name="TextBox 30"/>
          <p:cNvSpPr txBox="1"/>
          <p:nvPr/>
        </p:nvSpPr>
        <p:spPr>
          <a:xfrm>
            <a:off x="3622345"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7:27 PM</a:t>
            </a:r>
            <a:br>
              <a:rPr lang="en-US" sz="1600" b="1" dirty="0" smtClean="0">
                <a:solidFill>
                  <a:prstClr val="black"/>
                </a:solidFill>
                <a:latin typeface="Arial" pitchFamily="34" charset="0"/>
                <a:cs typeface="Arial" pitchFamily="34" charset="0"/>
              </a:rPr>
            </a:b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32" name="TextBox 31"/>
          <p:cNvSpPr txBox="1"/>
          <p:nvPr/>
        </p:nvSpPr>
        <p:spPr>
          <a:xfrm>
            <a:off x="5883321"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03/30/08</a:t>
            </a:r>
          </a:p>
        </p:txBody>
      </p:sp>
      <p:grpSp>
        <p:nvGrpSpPr>
          <p:cNvPr id="2" name="Group 36"/>
          <p:cNvGrpSpPr/>
          <p:nvPr/>
        </p:nvGrpSpPr>
        <p:grpSpPr>
          <a:xfrm>
            <a:off x="3622345" y="2737512"/>
            <a:ext cx="3306168" cy="744352"/>
            <a:chOff x="2936544" y="2737512"/>
            <a:chExt cx="3306168" cy="744352"/>
          </a:xfrm>
        </p:grpSpPr>
        <p:sp>
          <p:nvSpPr>
            <p:cNvPr id="33" name="TextBox 32"/>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7:45 AM</a:t>
              </a:r>
              <a:br>
                <a:rPr lang="en-US" sz="1600" b="1" dirty="0" smtClean="0">
                  <a:solidFill>
                    <a:prstClr val="black"/>
                  </a:solidFill>
                  <a:latin typeface="Arial" pitchFamily="34" charset="0"/>
                  <a:cs typeface="Arial" pitchFamily="34" charset="0"/>
                </a:rPr>
              </a:br>
              <a:r>
                <a:rPr lang="en-US" sz="1600" b="1" dirty="0" smtClean="0">
                  <a:solidFill>
                    <a:prstClr val="black"/>
                  </a:solidFill>
                  <a:latin typeface="Arial" pitchFamily="34" charset="0"/>
                  <a:cs typeface="Arial" pitchFamily="34" charset="0"/>
                </a:rPr>
                <a:t>T-Mobile</a:t>
              </a:r>
            </a:p>
            <a:p>
              <a:endParaRPr lang="en-US" sz="1600" b="1" dirty="0">
                <a:solidFill>
                  <a:prstClr val="black"/>
                </a:solidFill>
                <a:latin typeface="Arial" pitchFamily="34" charset="0"/>
                <a:cs typeface="Arial" pitchFamily="34" charset="0"/>
              </a:endParaRPr>
            </a:p>
          </p:txBody>
        </p:sp>
        <p:sp>
          <p:nvSpPr>
            <p:cNvPr id="34" name="TextBox 33"/>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03/31/08</a:t>
              </a:r>
            </a:p>
          </p:txBody>
        </p:sp>
      </p:grpSp>
      <p:grpSp>
        <p:nvGrpSpPr>
          <p:cNvPr id="3" name="Group 37"/>
          <p:cNvGrpSpPr/>
          <p:nvPr/>
        </p:nvGrpSpPr>
        <p:grpSpPr>
          <a:xfrm>
            <a:off x="3622345" y="2737512"/>
            <a:ext cx="3306168" cy="744352"/>
            <a:chOff x="2936544" y="2737512"/>
            <a:chExt cx="3306168" cy="744352"/>
          </a:xfrm>
        </p:grpSpPr>
        <p:sp>
          <p:nvSpPr>
            <p:cNvPr id="39" name="TextBox 38"/>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8:05 AM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40" name="TextBox 39"/>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03/31/08</a:t>
              </a:r>
            </a:p>
          </p:txBody>
        </p:sp>
      </p:grpSp>
      <p:grpSp>
        <p:nvGrpSpPr>
          <p:cNvPr id="35" name="Group 40"/>
          <p:cNvGrpSpPr/>
          <p:nvPr/>
        </p:nvGrpSpPr>
        <p:grpSpPr>
          <a:xfrm>
            <a:off x="3622345" y="2737512"/>
            <a:ext cx="3306168" cy="744352"/>
            <a:chOff x="2936544" y="2737512"/>
            <a:chExt cx="3306168" cy="744352"/>
          </a:xfrm>
        </p:grpSpPr>
        <p:sp>
          <p:nvSpPr>
            <p:cNvPr id="42" name="TextBox 41"/>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5:15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43" name="TextBox 42"/>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03/31/08</a:t>
              </a:r>
            </a:p>
          </p:txBody>
        </p:sp>
      </p:grpSp>
      <p:grpSp>
        <p:nvGrpSpPr>
          <p:cNvPr id="36" name="Group 43"/>
          <p:cNvGrpSpPr/>
          <p:nvPr/>
        </p:nvGrpSpPr>
        <p:grpSpPr>
          <a:xfrm>
            <a:off x="3622345" y="2737512"/>
            <a:ext cx="3306168" cy="744352"/>
            <a:chOff x="2936544" y="2737512"/>
            <a:chExt cx="3306168" cy="744352"/>
          </a:xfrm>
        </p:grpSpPr>
        <p:sp>
          <p:nvSpPr>
            <p:cNvPr id="45" name="TextBox 44"/>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5:30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46" name="TextBox 45"/>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03/31/08</a:t>
              </a:r>
            </a:p>
          </p:txBody>
        </p:sp>
      </p:grpSp>
      <p:grpSp>
        <p:nvGrpSpPr>
          <p:cNvPr id="37" name="Group 46"/>
          <p:cNvGrpSpPr/>
          <p:nvPr/>
        </p:nvGrpSpPr>
        <p:grpSpPr>
          <a:xfrm>
            <a:off x="3622345" y="2737512"/>
            <a:ext cx="3306168" cy="744352"/>
            <a:chOff x="2936544" y="2737512"/>
            <a:chExt cx="3306168" cy="744352"/>
          </a:xfrm>
        </p:grpSpPr>
        <p:sp>
          <p:nvSpPr>
            <p:cNvPr id="48" name="TextBox 47"/>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7:23 AM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49" name="TextBox 48"/>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04/01/08</a:t>
              </a:r>
            </a:p>
          </p:txBody>
        </p:sp>
      </p:grpSp>
      <p:grpSp>
        <p:nvGrpSpPr>
          <p:cNvPr id="38" name="Group 49"/>
          <p:cNvGrpSpPr/>
          <p:nvPr/>
        </p:nvGrpSpPr>
        <p:grpSpPr>
          <a:xfrm>
            <a:off x="3622345" y="2737512"/>
            <a:ext cx="3306168" cy="744352"/>
            <a:chOff x="2936544" y="2737512"/>
            <a:chExt cx="3306168" cy="744352"/>
          </a:xfrm>
        </p:grpSpPr>
        <p:sp>
          <p:nvSpPr>
            <p:cNvPr id="51" name="TextBox 50"/>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8:05 AM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52" name="TextBox 51"/>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04/01/08</a:t>
              </a:r>
            </a:p>
          </p:txBody>
        </p:sp>
      </p:grpSp>
      <p:grpSp>
        <p:nvGrpSpPr>
          <p:cNvPr id="41" name="Group 52"/>
          <p:cNvGrpSpPr/>
          <p:nvPr/>
        </p:nvGrpSpPr>
        <p:grpSpPr>
          <a:xfrm>
            <a:off x="3622345" y="2737512"/>
            <a:ext cx="3306168" cy="744352"/>
            <a:chOff x="2936544" y="2737512"/>
            <a:chExt cx="3306168" cy="744352"/>
          </a:xfrm>
        </p:grpSpPr>
        <p:sp>
          <p:nvSpPr>
            <p:cNvPr id="54" name="TextBox 53"/>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5:38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55" name="TextBox 54"/>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04/01/08</a:t>
              </a:r>
            </a:p>
          </p:txBody>
        </p:sp>
      </p:grpSp>
      <p:grpSp>
        <p:nvGrpSpPr>
          <p:cNvPr id="44" name="Group 55"/>
          <p:cNvGrpSpPr/>
          <p:nvPr/>
        </p:nvGrpSpPr>
        <p:grpSpPr>
          <a:xfrm>
            <a:off x="3622345" y="2737512"/>
            <a:ext cx="3306168" cy="744352"/>
            <a:chOff x="2936544" y="2737512"/>
            <a:chExt cx="3306168" cy="744352"/>
          </a:xfrm>
        </p:grpSpPr>
        <p:sp>
          <p:nvSpPr>
            <p:cNvPr id="57" name="TextBox 56"/>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6:11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58" name="TextBox 57"/>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04/01/08</a:t>
              </a:r>
            </a:p>
          </p:txBody>
        </p:sp>
      </p:grpSp>
      <p:grpSp>
        <p:nvGrpSpPr>
          <p:cNvPr id="47" name="Group 58"/>
          <p:cNvGrpSpPr/>
          <p:nvPr/>
        </p:nvGrpSpPr>
        <p:grpSpPr>
          <a:xfrm>
            <a:off x="3622345" y="2737512"/>
            <a:ext cx="3306168" cy="744352"/>
            <a:chOff x="2936544" y="2737512"/>
            <a:chExt cx="3306168" cy="744352"/>
          </a:xfrm>
        </p:grpSpPr>
        <p:sp>
          <p:nvSpPr>
            <p:cNvPr id="60" name="TextBox 59"/>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7:41 AM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61" name="TextBox 60"/>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04/02/08</a:t>
              </a:r>
            </a:p>
          </p:txBody>
        </p:sp>
      </p:grpSp>
      <p:grpSp>
        <p:nvGrpSpPr>
          <p:cNvPr id="50" name="Group 61"/>
          <p:cNvGrpSpPr/>
          <p:nvPr/>
        </p:nvGrpSpPr>
        <p:grpSpPr>
          <a:xfrm>
            <a:off x="3622345" y="2737512"/>
            <a:ext cx="3306168" cy="744352"/>
            <a:chOff x="2936544" y="2737512"/>
            <a:chExt cx="3306168" cy="744352"/>
          </a:xfrm>
        </p:grpSpPr>
        <p:sp>
          <p:nvSpPr>
            <p:cNvPr id="63" name="TextBox 62"/>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5:22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64" name="TextBox 63"/>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04/02/08</a:t>
              </a:r>
            </a:p>
          </p:txBody>
        </p:sp>
      </p:grpSp>
      <p:grpSp>
        <p:nvGrpSpPr>
          <p:cNvPr id="53" name="Group 64"/>
          <p:cNvGrpSpPr/>
          <p:nvPr/>
        </p:nvGrpSpPr>
        <p:grpSpPr>
          <a:xfrm>
            <a:off x="3622345" y="2737512"/>
            <a:ext cx="3306168" cy="744352"/>
            <a:chOff x="2936544" y="2737512"/>
            <a:chExt cx="3306168" cy="744352"/>
          </a:xfrm>
        </p:grpSpPr>
        <p:sp>
          <p:nvSpPr>
            <p:cNvPr id="66" name="TextBox 65"/>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6:55 AM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67" name="TextBox 66"/>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04/03/08</a:t>
              </a:r>
            </a:p>
          </p:txBody>
        </p:sp>
      </p:grpSp>
      <p:grpSp>
        <p:nvGrpSpPr>
          <p:cNvPr id="56" name="Group 67"/>
          <p:cNvGrpSpPr/>
          <p:nvPr/>
        </p:nvGrpSpPr>
        <p:grpSpPr>
          <a:xfrm>
            <a:off x="3622345" y="2737512"/>
            <a:ext cx="3306168" cy="744352"/>
            <a:chOff x="2936544" y="2737512"/>
            <a:chExt cx="3306168" cy="744352"/>
          </a:xfrm>
        </p:grpSpPr>
        <p:sp>
          <p:nvSpPr>
            <p:cNvPr id="69" name="TextBox 68"/>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7:15 AM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70" name="TextBox 69"/>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04/03/08</a:t>
              </a:r>
            </a:p>
          </p:txBody>
        </p:sp>
      </p:grpSp>
      <p:grpSp>
        <p:nvGrpSpPr>
          <p:cNvPr id="59" name="Group 70"/>
          <p:cNvGrpSpPr/>
          <p:nvPr/>
        </p:nvGrpSpPr>
        <p:grpSpPr>
          <a:xfrm>
            <a:off x="3622345" y="2737512"/>
            <a:ext cx="3306168" cy="744352"/>
            <a:chOff x="2936544" y="2737512"/>
            <a:chExt cx="3306168" cy="744352"/>
          </a:xfrm>
        </p:grpSpPr>
        <p:sp>
          <p:nvSpPr>
            <p:cNvPr id="72" name="TextBox 71"/>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4:48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73" name="TextBox 72"/>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04/03/08</a:t>
              </a:r>
            </a:p>
          </p:txBody>
        </p:sp>
      </p:grpSp>
      <p:grpSp>
        <p:nvGrpSpPr>
          <p:cNvPr id="62" name="Group 73"/>
          <p:cNvGrpSpPr/>
          <p:nvPr/>
        </p:nvGrpSpPr>
        <p:grpSpPr>
          <a:xfrm>
            <a:off x="3622345" y="2737512"/>
            <a:ext cx="3306168" cy="744352"/>
            <a:chOff x="2936544" y="2737512"/>
            <a:chExt cx="3306168" cy="744352"/>
          </a:xfrm>
        </p:grpSpPr>
        <p:sp>
          <p:nvSpPr>
            <p:cNvPr id="75" name="TextBox 74"/>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5:56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76" name="TextBox 75"/>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04/03/08</a:t>
              </a:r>
            </a:p>
          </p:txBody>
        </p:sp>
      </p:grpSp>
      <p:grpSp>
        <p:nvGrpSpPr>
          <p:cNvPr id="65" name="Group 76"/>
          <p:cNvGrpSpPr/>
          <p:nvPr/>
        </p:nvGrpSpPr>
        <p:grpSpPr>
          <a:xfrm>
            <a:off x="3622345" y="2737512"/>
            <a:ext cx="3306168" cy="744352"/>
            <a:chOff x="2936544" y="2737512"/>
            <a:chExt cx="3306168" cy="744352"/>
          </a:xfrm>
        </p:grpSpPr>
        <p:sp>
          <p:nvSpPr>
            <p:cNvPr id="78" name="TextBox 77"/>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6:09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79" name="TextBox 78"/>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04/03/08</a:t>
              </a:r>
            </a:p>
          </p:txBody>
        </p:sp>
      </p:grpSp>
      <p:grpSp>
        <p:nvGrpSpPr>
          <p:cNvPr id="68" name="Group 82"/>
          <p:cNvGrpSpPr/>
          <p:nvPr/>
        </p:nvGrpSpPr>
        <p:grpSpPr>
          <a:xfrm>
            <a:off x="3622345" y="2737512"/>
            <a:ext cx="3306168" cy="744352"/>
            <a:chOff x="2936544" y="2737512"/>
            <a:chExt cx="3306168" cy="744352"/>
          </a:xfrm>
        </p:grpSpPr>
        <p:sp>
          <p:nvSpPr>
            <p:cNvPr id="84" name="TextBox 83"/>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9:45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85" name="TextBox 84"/>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04/03/08</a:t>
              </a:r>
            </a:p>
          </p:txBody>
        </p:sp>
      </p:grpSp>
      <p:grpSp>
        <p:nvGrpSpPr>
          <p:cNvPr id="71" name="Group 85"/>
          <p:cNvGrpSpPr/>
          <p:nvPr/>
        </p:nvGrpSpPr>
        <p:grpSpPr>
          <a:xfrm>
            <a:off x="3622345" y="2737512"/>
            <a:ext cx="3306168" cy="744352"/>
            <a:chOff x="2936544" y="2737512"/>
            <a:chExt cx="3306168" cy="744352"/>
          </a:xfrm>
        </p:grpSpPr>
        <p:sp>
          <p:nvSpPr>
            <p:cNvPr id="87" name="TextBox 86"/>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10:07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88" name="TextBox 87"/>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04/03/08</a:t>
              </a:r>
            </a:p>
          </p:txBody>
        </p:sp>
      </p:grpSp>
      <p:grpSp>
        <p:nvGrpSpPr>
          <p:cNvPr id="74" name="Group 88"/>
          <p:cNvGrpSpPr/>
          <p:nvPr/>
        </p:nvGrpSpPr>
        <p:grpSpPr>
          <a:xfrm>
            <a:off x="3622345" y="2737512"/>
            <a:ext cx="3306168" cy="744352"/>
            <a:chOff x="2936544" y="2737512"/>
            <a:chExt cx="3306168" cy="744352"/>
          </a:xfrm>
        </p:grpSpPr>
        <p:sp>
          <p:nvSpPr>
            <p:cNvPr id="90" name="TextBox 89"/>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07:28 AM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91" name="TextBox 90"/>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04/04/08</a:t>
              </a:r>
            </a:p>
          </p:txBody>
        </p:sp>
      </p:grpSp>
      <p:grpSp>
        <p:nvGrpSpPr>
          <p:cNvPr id="77" name="Group 91"/>
          <p:cNvGrpSpPr/>
          <p:nvPr/>
        </p:nvGrpSpPr>
        <p:grpSpPr>
          <a:xfrm>
            <a:off x="3622345" y="2737512"/>
            <a:ext cx="3306168" cy="744352"/>
            <a:chOff x="2936544" y="2737512"/>
            <a:chExt cx="3306168" cy="744352"/>
          </a:xfrm>
        </p:grpSpPr>
        <p:sp>
          <p:nvSpPr>
            <p:cNvPr id="93" name="TextBox 92"/>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05:41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94" name="TextBox 93"/>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04/04/08</a:t>
              </a:r>
            </a:p>
          </p:txBody>
        </p:sp>
      </p:grpSp>
      <p:grpSp>
        <p:nvGrpSpPr>
          <p:cNvPr id="80" name="Group 94"/>
          <p:cNvGrpSpPr/>
          <p:nvPr/>
        </p:nvGrpSpPr>
        <p:grpSpPr>
          <a:xfrm>
            <a:off x="3622345" y="2737512"/>
            <a:ext cx="3306168" cy="744352"/>
            <a:chOff x="2936544" y="2737512"/>
            <a:chExt cx="3306168" cy="744352"/>
          </a:xfrm>
        </p:grpSpPr>
        <p:sp>
          <p:nvSpPr>
            <p:cNvPr id="96" name="TextBox 95"/>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07:35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97" name="TextBox 96"/>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04/04/08</a:t>
              </a:r>
            </a:p>
          </p:txBody>
        </p:sp>
      </p:grpSp>
      <p:grpSp>
        <p:nvGrpSpPr>
          <p:cNvPr id="81" name="Group 97"/>
          <p:cNvGrpSpPr/>
          <p:nvPr/>
        </p:nvGrpSpPr>
        <p:grpSpPr>
          <a:xfrm>
            <a:off x="3622345" y="2737512"/>
            <a:ext cx="3306168" cy="744352"/>
            <a:chOff x="2936544" y="2737512"/>
            <a:chExt cx="3306168" cy="744352"/>
          </a:xfrm>
        </p:grpSpPr>
        <p:sp>
          <p:nvSpPr>
            <p:cNvPr id="99" name="TextBox 98"/>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11:01 PM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100" name="TextBox 99"/>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04/04/08</a:t>
              </a:r>
            </a:p>
          </p:txBody>
        </p:sp>
      </p:grpSp>
      <p:grpSp>
        <p:nvGrpSpPr>
          <p:cNvPr id="82" name="Group 100"/>
          <p:cNvGrpSpPr/>
          <p:nvPr/>
        </p:nvGrpSpPr>
        <p:grpSpPr>
          <a:xfrm>
            <a:off x="3622345" y="2737512"/>
            <a:ext cx="3306168" cy="744352"/>
            <a:chOff x="2936544" y="2737512"/>
            <a:chExt cx="3306168" cy="744352"/>
          </a:xfrm>
        </p:grpSpPr>
        <p:sp>
          <p:nvSpPr>
            <p:cNvPr id="102" name="TextBox 101"/>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08:31 AM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103" name="TextBox 102"/>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04/05/08</a:t>
              </a:r>
            </a:p>
          </p:txBody>
        </p:sp>
      </p:grpSp>
      <p:grpSp>
        <p:nvGrpSpPr>
          <p:cNvPr id="83" name="Group 103"/>
          <p:cNvGrpSpPr/>
          <p:nvPr/>
        </p:nvGrpSpPr>
        <p:grpSpPr>
          <a:xfrm>
            <a:off x="3622345" y="2737512"/>
            <a:ext cx="3306168" cy="744352"/>
            <a:chOff x="2936544" y="2737512"/>
            <a:chExt cx="3306168" cy="744352"/>
          </a:xfrm>
        </p:grpSpPr>
        <p:sp>
          <p:nvSpPr>
            <p:cNvPr id="105" name="TextBox 104"/>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10:19 AM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106" name="TextBox 105"/>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04/05/08</a:t>
              </a:r>
            </a:p>
          </p:txBody>
        </p:sp>
      </p:grpSp>
      <p:grpSp>
        <p:nvGrpSpPr>
          <p:cNvPr id="86" name="Group 106"/>
          <p:cNvGrpSpPr/>
          <p:nvPr/>
        </p:nvGrpSpPr>
        <p:grpSpPr>
          <a:xfrm>
            <a:off x="3622345" y="2737512"/>
            <a:ext cx="3306168" cy="744352"/>
            <a:chOff x="2936544" y="2737512"/>
            <a:chExt cx="3306168" cy="744352"/>
          </a:xfrm>
        </p:grpSpPr>
        <p:sp>
          <p:nvSpPr>
            <p:cNvPr id="108" name="TextBox 107"/>
            <p:cNvSpPr txBox="1"/>
            <p:nvPr/>
          </p:nvSpPr>
          <p:spPr>
            <a:xfrm>
              <a:off x="2936544" y="2743200"/>
              <a:ext cx="1045192" cy="738664"/>
            </a:xfrm>
            <a:prstGeom prst="rect">
              <a:avLst/>
            </a:prstGeom>
            <a:solidFill>
              <a:srgbClr val="D6E9EE"/>
            </a:solidFill>
          </p:spPr>
          <p:txBody>
            <a:bodyPr wrap="square" lIns="0" tIns="0" rIns="0" bIns="0" rtlCol="0">
              <a:spAutoFit/>
            </a:bodyPr>
            <a:lstStyle/>
            <a:p>
              <a:r>
                <a:rPr lang="en-US" sz="1600" b="1" dirty="0" smtClean="0">
                  <a:solidFill>
                    <a:prstClr val="black"/>
                  </a:solidFill>
                  <a:latin typeface="Arial" pitchFamily="34" charset="0"/>
                  <a:cs typeface="Arial" pitchFamily="34" charset="0"/>
                </a:rPr>
                <a:t>12:00 AM</a:t>
              </a:r>
              <a:r>
                <a:rPr lang="en-US" sz="1600" b="1" smtClean="0">
                  <a:solidFill>
                    <a:prstClr val="black"/>
                  </a:solidFill>
                  <a:latin typeface="Arial" pitchFamily="34" charset="0"/>
                  <a:cs typeface="Arial" pitchFamily="34" charset="0"/>
                </a:rPr>
                <a:t/>
              </a:r>
              <a:br>
                <a:rPr lang="en-US" sz="1600" b="1" smtClean="0">
                  <a:solidFill>
                    <a:prstClr val="black"/>
                  </a:solidFill>
                  <a:latin typeface="Arial" pitchFamily="34" charset="0"/>
                  <a:cs typeface="Arial" pitchFamily="34" charset="0"/>
                </a:rPr>
              </a:br>
              <a:r>
                <a:rPr lang="en-US" sz="1600" b="1" smtClean="0">
                  <a:solidFill>
                    <a:prstClr val="black"/>
                  </a:solidFill>
                  <a:latin typeface="Arial" pitchFamily="34" charset="0"/>
                  <a:cs typeface="Arial" pitchFamily="34" charset="0"/>
                </a:rPr>
                <a:t>T-Mobile</a:t>
              </a:r>
              <a:endParaRPr lang="en-US" sz="1600" b="1" dirty="0" smtClean="0">
                <a:solidFill>
                  <a:prstClr val="black"/>
                </a:solidFill>
                <a:latin typeface="Arial" pitchFamily="34" charset="0"/>
                <a:cs typeface="Arial" pitchFamily="34" charset="0"/>
              </a:endParaRPr>
            </a:p>
            <a:p>
              <a:endParaRPr lang="en-US" sz="1600" b="1" dirty="0">
                <a:solidFill>
                  <a:prstClr val="black"/>
                </a:solidFill>
                <a:latin typeface="Arial" pitchFamily="34" charset="0"/>
                <a:cs typeface="Arial" pitchFamily="34" charset="0"/>
              </a:endParaRPr>
            </a:p>
          </p:txBody>
        </p:sp>
        <p:sp>
          <p:nvSpPr>
            <p:cNvPr id="109" name="TextBox 108"/>
            <p:cNvSpPr txBox="1"/>
            <p:nvPr/>
          </p:nvSpPr>
          <p:spPr>
            <a:xfrm>
              <a:off x="5197520" y="2737512"/>
              <a:ext cx="1045192" cy="246221"/>
            </a:xfrm>
            <a:prstGeom prst="rect">
              <a:avLst/>
            </a:prstGeom>
            <a:solidFill>
              <a:srgbClr val="D6E9EE"/>
            </a:solidFill>
          </p:spPr>
          <p:txBody>
            <a:bodyPr wrap="square" lIns="0" tIns="0" rIns="0" bIns="0" rtlCol="0">
              <a:spAutoFit/>
            </a:bodyPr>
            <a:lstStyle/>
            <a:p>
              <a:pPr algn="r"/>
              <a:r>
                <a:rPr lang="en-US" sz="1600" b="1" dirty="0" smtClean="0">
                  <a:solidFill>
                    <a:prstClr val="black"/>
                  </a:solidFill>
                  <a:latin typeface="Arial" pitchFamily="34" charset="0"/>
                  <a:cs typeface="Arial" pitchFamily="34" charset="0"/>
                </a:rPr>
                <a:t>04/06/08</a:t>
              </a:r>
            </a:p>
          </p:txBody>
        </p:sp>
      </p:grpSp>
      <p:sp>
        <p:nvSpPr>
          <p:cNvPr id="104" name="Rectangle 103"/>
          <p:cNvSpPr/>
          <p:nvPr/>
        </p:nvSpPr>
        <p:spPr>
          <a:xfrm>
            <a:off x="228600" y="304800"/>
            <a:ext cx="3581400" cy="931024"/>
          </a:xfrm>
          <a:prstGeom prst="rect">
            <a:avLst/>
          </a:prstGeom>
        </p:spPr>
        <p:txBody>
          <a:bodyPr wrap="square">
            <a:spAutoFit/>
          </a:bodyPr>
          <a:lstStyle/>
          <a:p>
            <a:r>
              <a:rPr lang="en-US" sz="4200" dirty="0" smtClean="0">
                <a:solidFill>
                  <a:prstClr val="white">
                    <a:lumMod val="75000"/>
                  </a:prstClr>
                </a:solidFill>
                <a:latin typeface="Arial Black" pitchFamily="34" charset="0"/>
              </a:rPr>
              <a:t>ubi</a:t>
            </a:r>
            <a:r>
              <a:rPr lang="en-US" sz="4200" dirty="0" smtClean="0">
                <a:solidFill>
                  <a:srgbClr val="9BBB59"/>
                </a:solidFill>
                <a:latin typeface="Arial Black" pitchFamily="34" charset="0"/>
              </a:rPr>
              <a:t>green</a:t>
            </a:r>
          </a:p>
          <a:p>
            <a:pPr>
              <a:lnSpc>
                <a:spcPts val="1460"/>
              </a:lnSpc>
            </a:pPr>
            <a:r>
              <a:rPr lang="en-US" dirty="0" smtClean="0">
                <a:solidFill>
                  <a:prstClr val="white">
                    <a:lumMod val="85000"/>
                  </a:prstClr>
                </a:solidFill>
                <a:latin typeface="Arial" pitchFamily="34" charset="0"/>
                <a:cs typeface="Arial" pitchFamily="34" charset="0"/>
              </a:rPr>
              <a:t>personal ambient display</a:t>
            </a:r>
            <a:endParaRPr lang="en-US" dirty="0">
              <a:solidFill>
                <a:prstClr val="white">
                  <a:lumMod val="85000"/>
                </a:prstClr>
              </a:solidFill>
              <a:latin typeface="Arial" pitchFamily="34" charset="0"/>
              <a:cs typeface="Arial" pitchFamily="34" charset="0"/>
            </a:endParaRPr>
          </a:p>
        </p:txBody>
      </p:sp>
      <p:pic>
        <p:nvPicPr>
          <p:cNvPr id="107" name="Picture 2" descr="C:\research\projects\UbiGreen\Trunk\Designs\Final Deployed Designs\final-tree-design\tree4.png"/>
          <p:cNvPicPr>
            <a:picLocks noChangeAspect="1" noChangeArrowheads="1"/>
          </p:cNvPicPr>
          <p:nvPr/>
        </p:nvPicPr>
        <p:blipFill>
          <a:blip r:embed="rId27" cstate="print"/>
          <a:srcRect/>
          <a:stretch>
            <a:fillRect/>
          </a:stretch>
        </p:blipFill>
        <p:spPr bwMode="auto">
          <a:xfrm>
            <a:off x="304799" y="1981200"/>
            <a:ext cx="1091247" cy="1066800"/>
          </a:xfrm>
          <a:prstGeom prst="rect">
            <a:avLst/>
          </a:prstGeom>
          <a:noFill/>
        </p:spPr>
      </p:pic>
      <p:sp>
        <p:nvSpPr>
          <p:cNvPr id="110" name="TextBox 109"/>
          <p:cNvSpPr txBox="1"/>
          <p:nvPr/>
        </p:nvSpPr>
        <p:spPr>
          <a:xfrm>
            <a:off x="1447800" y="2057400"/>
            <a:ext cx="1676400" cy="954107"/>
          </a:xfrm>
          <a:prstGeom prst="rect">
            <a:avLst/>
          </a:prstGeom>
          <a:noFill/>
        </p:spPr>
        <p:txBody>
          <a:bodyPr wrap="square" rtlCol="0">
            <a:spAutoFit/>
          </a:bodyPr>
          <a:lstStyle/>
          <a:p>
            <a:r>
              <a:rPr lang="en-US" sz="2800" dirty="0" smtClean="0">
                <a:solidFill>
                  <a:srgbClr val="9BBB59"/>
                </a:solidFill>
                <a:latin typeface="Arial" pitchFamily="34" charset="0"/>
                <a:cs typeface="Arial" pitchFamily="34" charset="0"/>
              </a:rPr>
              <a:t>tree</a:t>
            </a:r>
          </a:p>
          <a:p>
            <a:r>
              <a:rPr lang="en-US" sz="2800" dirty="0" smtClean="0">
                <a:solidFill>
                  <a:srgbClr val="9BBB59"/>
                </a:solidFill>
                <a:latin typeface="Arial" pitchFamily="34" charset="0"/>
                <a:cs typeface="Arial" pitchFamily="34" charset="0"/>
              </a:rPr>
              <a:t>design:</a:t>
            </a:r>
            <a:endParaRPr lang="en-US" sz="2800" dirty="0">
              <a:solidFill>
                <a:srgbClr val="9BBB59"/>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700"/>
                                  </p:stCondLst>
                                  <p:childTnLst>
                                    <p:set>
                                      <p:cBhvr>
                                        <p:cTn id="11" dur="1" fill="hold">
                                          <p:stCondLst>
                                            <p:cond delay="0"/>
                                          </p:stCondLst>
                                        </p:cTn>
                                        <p:tgtEl>
                                          <p:spTgt spid="27"/>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700"/>
                            </p:stCondLst>
                            <p:childTnLst>
                              <p:par>
                                <p:cTn id="15" presetID="1" presetClass="exit" presetSubtype="0" fill="hold" nodeType="afterEffect">
                                  <p:stCondLst>
                                    <p:cond delay="70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1400"/>
                            </p:stCondLst>
                            <p:childTnLst>
                              <p:par>
                                <p:cTn id="20" presetID="1" presetClass="exit" presetSubtype="0" fill="hold" nodeType="afterEffect">
                                  <p:stCondLst>
                                    <p:cond delay="700"/>
                                  </p:stCondLst>
                                  <p:childTnLst>
                                    <p:set>
                                      <p:cBhvr>
                                        <p:cTn id="21" dur="1" fill="hold">
                                          <p:stCondLst>
                                            <p:cond delay="0"/>
                                          </p:stCondLst>
                                        </p:cTn>
                                        <p:tgtEl>
                                          <p:spTgt spid="25"/>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par>
                          <p:cTn id="24" fill="hold">
                            <p:stCondLst>
                              <p:cond delay="2100"/>
                            </p:stCondLst>
                            <p:childTnLst>
                              <p:par>
                                <p:cTn id="25" presetID="1" presetClass="exit" presetSubtype="0" fill="hold" nodeType="afterEffect">
                                  <p:stCondLst>
                                    <p:cond delay="700"/>
                                  </p:stCondLst>
                                  <p:childTnLst>
                                    <p:set>
                                      <p:cBhvr>
                                        <p:cTn id="26" dur="1" fill="hold">
                                          <p:stCondLst>
                                            <p:cond delay="0"/>
                                          </p:stCondLst>
                                        </p:cTn>
                                        <p:tgtEl>
                                          <p:spTgt spid="2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par>
                          <p:cTn id="29" fill="hold">
                            <p:stCondLst>
                              <p:cond delay="2800"/>
                            </p:stCondLst>
                            <p:childTnLst>
                              <p:par>
                                <p:cTn id="30" presetID="1" presetClass="exit" presetSubtype="0" fill="hold" nodeType="afterEffect">
                                  <p:stCondLst>
                                    <p:cond delay="700"/>
                                  </p:stCondLst>
                                  <p:childTnLst>
                                    <p:set>
                                      <p:cBhvr>
                                        <p:cTn id="31" dur="1" fill="hold">
                                          <p:stCondLst>
                                            <p:cond delay="0"/>
                                          </p:stCondLst>
                                        </p:cTn>
                                        <p:tgtEl>
                                          <p:spTgt spid="23"/>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par>
                          <p:cTn id="34" fill="hold">
                            <p:stCondLst>
                              <p:cond delay="3500"/>
                            </p:stCondLst>
                            <p:childTnLst>
                              <p:par>
                                <p:cTn id="35" presetID="1" presetClass="exit" presetSubtype="0" fill="hold" nodeType="afterEffect">
                                  <p:stCondLst>
                                    <p:cond delay="70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par>
                          <p:cTn id="39" fill="hold">
                            <p:stCondLst>
                              <p:cond delay="4200"/>
                            </p:stCondLst>
                            <p:childTnLst>
                              <p:par>
                                <p:cTn id="40" presetID="1" presetClass="exit" presetSubtype="0" fill="hold" nodeType="afterEffect">
                                  <p:stCondLst>
                                    <p:cond delay="700"/>
                                  </p:stCondLst>
                                  <p:childTnLst>
                                    <p:set>
                                      <p:cBhvr>
                                        <p:cTn id="41" dur="1" fill="hold">
                                          <p:stCondLst>
                                            <p:cond delay="0"/>
                                          </p:stCondLst>
                                        </p:cTn>
                                        <p:tgtEl>
                                          <p:spTgt spid="21"/>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childTnLst>
                                </p:cTn>
                              </p:par>
                            </p:childTnLst>
                          </p:cTn>
                        </p:par>
                        <p:par>
                          <p:cTn id="44" fill="hold">
                            <p:stCondLst>
                              <p:cond delay="4900"/>
                            </p:stCondLst>
                            <p:childTnLst>
                              <p:par>
                                <p:cTn id="45" presetID="1" presetClass="exit" presetSubtype="0" fill="hold" nodeType="afterEffect">
                                  <p:stCondLst>
                                    <p:cond delay="700"/>
                                  </p:stCondLst>
                                  <p:childTnLst>
                                    <p:set>
                                      <p:cBhvr>
                                        <p:cTn id="46" dur="1" fill="hold">
                                          <p:stCondLst>
                                            <p:cond delay="0"/>
                                          </p:stCondLst>
                                        </p:cTn>
                                        <p:tgtEl>
                                          <p:spTgt spid="2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par>
                          <p:cTn id="49" fill="hold">
                            <p:stCondLst>
                              <p:cond delay="5600"/>
                            </p:stCondLst>
                            <p:childTnLst>
                              <p:par>
                                <p:cTn id="50" presetID="1" presetClass="exit" presetSubtype="0" fill="hold" nodeType="afterEffect">
                                  <p:stCondLst>
                                    <p:cond delay="700"/>
                                  </p:stCondLst>
                                  <p:childTnLst>
                                    <p:set>
                                      <p:cBhvr>
                                        <p:cTn id="51" dur="1" fill="hold">
                                          <p:stCondLst>
                                            <p:cond delay="0"/>
                                          </p:stCondLst>
                                        </p:cTn>
                                        <p:tgtEl>
                                          <p:spTgt spid="19"/>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childTnLst>
                                </p:cTn>
                              </p:par>
                            </p:childTnLst>
                          </p:cTn>
                        </p:par>
                        <p:par>
                          <p:cTn id="54" fill="hold">
                            <p:stCondLst>
                              <p:cond delay="6300"/>
                            </p:stCondLst>
                            <p:childTnLst>
                              <p:par>
                                <p:cTn id="55" presetID="1" presetClass="exit" presetSubtype="0" fill="hold" nodeType="afterEffect">
                                  <p:stCondLst>
                                    <p:cond delay="700"/>
                                  </p:stCondLst>
                                  <p:childTnLst>
                                    <p:set>
                                      <p:cBhvr>
                                        <p:cTn id="56" dur="1" fill="hold">
                                          <p:stCondLst>
                                            <p:cond delay="0"/>
                                          </p:stCondLst>
                                        </p:cTn>
                                        <p:tgtEl>
                                          <p:spTgt spid="1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par>
                          <p:cTn id="59" fill="hold">
                            <p:stCondLst>
                              <p:cond delay="7000"/>
                            </p:stCondLst>
                            <p:childTnLst>
                              <p:par>
                                <p:cTn id="60" presetID="1" presetClass="exit" presetSubtype="0" fill="hold" nodeType="afterEffect">
                                  <p:stCondLst>
                                    <p:cond delay="700"/>
                                  </p:stCondLst>
                                  <p:childTnLst>
                                    <p:set>
                                      <p:cBhvr>
                                        <p:cTn id="61" dur="1" fill="hold">
                                          <p:stCondLst>
                                            <p:cond delay="0"/>
                                          </p:stCondLst>
                                        </p:cTn>
                                        <p:tgtEl>
                                          <p:spTgt spid="17"/>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childTnLst>
                          </p:cTn>
                        </p:par>
                        <p:par>
                          <p:cTn id="64" fill="hold">
                            <p:stCondLst>
                              <p:cond delay="7700"/>
                            </p:stCondLst>
                            <p:childTnLst>
                              <p:par>
                                <p:cTn id="65" presetID="1" presetClass="exit" presetSubtype="0" fill="hold" nodeType="afterEffect">
                                  <p:stCondLst>
                                    <p:cond delay="700"/>
                                  </p:stCondLst>
                                  <p:childTnLst>
                                    <p:set>
                                      <p:cBhvr>
                                        <p:cTn id="66" dur="1" fill="hold">
                                          <p:stCondLst>
                                            <p:cond delay="0"/>
                                          </p:stCondLst>
                                        </p:cTn>
                                        <p:tgtEl>
                                          <p:spTgt spid="16"/>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childTnLst>
                          </p:cTn>
                        </p:par>
                        <p:par>
                          <p:cTn id="69" fill="hold">
                            <p:stCondLst>
                              <p:cond delay="8400"/>
                            </p:stCondLst>
                            <p:childTnLst>
                              <p:par>
                                <p:cTn id="70" presetID="1" presetClass="exit" presetSubtype="0" fill="hold" nodeType="afterEffect">
                                  <p:stCondLst>
                                    <p:cond delay="700"/>
                                  </p:stCondLst>
                                  <p:childTnLst>
                                    <p:set>
                                      <p:cBhvr>
                                        <p:cTn id="71" dur="1" fill="hold">
                                          <p:stCondLst>
                                            <p:cond delay="0"/>
                                          </p:stCondLst>
                                        </p:cTn>
                                        <p:tgtEl>
                                          <p:spTgt spid="15"/>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62"/>
                                        </p:tgtEl>
                                        <p:attrNameLst>
                                          <p:attrName>style.visibility</p:attrName>
                                        </p:attrNameLst>
                                      </p:cBhvr>
                                      <p:to>
                                        <p:strVal val="visible"/>
                                      </p:to>
                                    </p:set>
                                  </p:childTnLst>
                                </p:cTn>
                              </p:par>
                            </p:childTnLst>
                          </p:cTn>
                        </p:par>
                        <p:par>
                          <p:cTn id="74" fill="hold">
                            <p:stCondLst>
                              <p:cond delay="9100"/>
                            </p:stCondLst>
                            <p:childTnLst>
                              <p:par>
                                <p:cTn id="75" presetID="1" presetClass="exit" presetSubtype="0" fill="hold" nodeType="afterEffect">
                                  <p:stCondLst>
                                    <p:cond delay="700"/>
                                  </p:stCondLst>
                                  <p:childTnLst>
                                    <p:set>
                                      <p:cBhvr>
                                        <p:cTn id="76" dur="1" fill="hold">
                                          <p:stCondLst>
                                            <p:cond delay="0"/>
                                          </p:stCondLst>
                                        </p:cTn>
                                        <p:tgtEl>
                                          <p:spTgt spid="14"/>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65"/>
                                        </p:tgtEl>
                                        <p:attrNameLst>
                                          <p:attrName>style.visibility</p:attrName>
                                        </p:attrNameLst>
                                      </p:cBhvr>
                                      <p:to>
                                        <p:strVal val="visible"/>
                                      </p:to>
                                    </p:set>
                                  </p:childTnLst>
                                </p:cTn>
                              </p:par>
                            </p:childTnLst>
                          </p:cTn>
                        </p:par>
                        <p:par>
                          <p:cTn id="79" fill="hold">
                            <p:stCondLst>
                              <p:cond delay="9800"/>
                            </p:stCondLst>
                            <p:childTnLst>
                              <p:par>
                                <p:cTn id="80" presetID="1" presetClass="exit" presetSubtype="0" fill="hold" nodeType="afterEffect">
                                  <p:stCondLst>
                                    <p:cond delay="700"/>
                                  </p:stCondLst>
                                  <p:childTnLst>
                                    <p:set>
                                      <p:cBhvr>
                                        <p:cTn id="81" dur="1" fill="hold">
                                          <p:stCondLst>
                                            <p:cond delay="0"/>
                                          </p:stCondLst>
                                        </p:cTn>
                                        <p:tgtEl>
                                          <p:spTgt spid="13"/>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68"/>
                                        </p:tgtEl>
                                        <p:attrNameLst>
                                          <p:attrName>style.visibility</p:attrName>
                                        </p:attrNameLst>
                                      </p:cBhvr>
                                      <p:to>
                                        <p:strVal val="visible"/>
                                      </p:to>
                                    </p:set>
                                  </p:childTnLst>
                                </p:cTn>
                              </p:par>
                            </p:childTnLst>
                          </p:cTn>
                        </p:par>
                        <p:par>
                          <p:cTn id="84" fill="hold">
                            <p:stCondLst>
                              <p:cond delay="10500"/>
                            </p:stCondLst>
                            <p:childTnLst>
                              <p:par>
                                <p:cTn id="85" presetID="1" presetClass="exit" presetSubtype="0" fill="hold" nodeType="afterEffect">
                                  <p:stCondLst>
                                    <p:cond delay="700"/>
                                  </p:stCondLst>
                                  <p:childTnLst>
                                    <p:set>
                                      <p:cBhvr>
                                        <p:cTn id="86" dur="1" fill="hold">
                                          <p:stCondLst>
                                            <p:cond delay="0"/>
                                          </p:stCondLst>
                                        </p:cTn>
                                        <p:tgtEl>
                                          <p:spTgt spid="12"/>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71"/>
                                        </p:tgtEl>
                                        <p:attrNameLst>
                                          <p:attrName>style.visibility</p:attrName>
                                        </p:attrNameLst>
                                      </p:cBhvr>
                                      <p:to>
                                        <p:strVal val="visible"/>
                                      </p:to>
                                    </p:set>
                                  </p:childTnLst>
                                </p:cTn>
                              </p:par>
                            </p:childTnLst>
                          </p:cTn>
                        </p:par>
                        <p:par>
                          <p:cTn id="89" fill="hold">
                            <p:stCondLst>
                              <p:cond delay="11200"/>
                            </p:stCondLst>
                            <p:childTnLst>
                              <p:par>
                                <p:cTn id="90" presetID="1" presetClass="exit" presetSubtype="0" fill="hold" nodeType="afterEffect">
                                  <p:stCondLst>
                                    <p:cond delay="700"/>
                                  </p:stCondLst>
                                  <p:childTnLst>
                                    <p:set>
                                      <p:cBhvr>
                                        <p:cTn id="91" dur="1" fill="hold">
                                          <p:stCondLst>
                                            <p:cond delay="0"/>
                                          </p:stCondLst>
                                        </p:cTn>
                                        <p:tgtEl>
                                          <p:spTgt spid="11"/>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74"/>
                                        </p:tgtEl>
                                        <p:attrNameLst>
                                          <p:attrName>style.visibility</p:attrName>
                                        </p:attrNameLst>
                                      </p:cBhvr>
                                      <p:to>
                                        <p:strVal val="visible"/>
                                      </p:to>
                                    </p:set>
                                  </p:childTnLst>
                                </p:cTn>
                              </p:par>
                            </p:childTnLst>
                          </p:cTn>
                        </p:par>
                        <p:par>
                          <p:cTn id="94" fill="hold">
                            <p:stCondLst>
                              <p:cond delay="11900"/>
                            </p:stCondLst>
                            <p:childTnLst>
                              <p:par>
                                <p:cTn id="95" presetID="1" presetClass="exit" presetSubtype="0" fill="hold" nodeType="afterEffect">
                                  <p:stCondLst>
                                    <p:cond delay="70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77"/>
                                        </p:tgtEl>
                                        <p:attrNameLst>
                                          <p:attrName>style.visibility</p:attrName>
                                        </p:attrNameLst>
                                      </p:cBhvr>
                                      <p:to>
                                        <p:strVal val="visible"/>
                                      </p:to>
                                    </p:set>
                                  </p:childTnLst>
                                </p:cTn>
                              </p:par>
                            </p:childTnLst>
                          </p:cTn>
                        </p:par>
                        <p:par>
                          <p:cTn id="99" fill="hold">
                            <p:stCondLst>
                              <p:cond delay="12600"/>
                            </p:stCondLst>
                            <p:childTnLst>
                              <p:par>
                                <p:cTn id="100" presetID="1" presetClass="exit" presetSubtype="0" fill="hold" nodeType="afterEffect">
                                  <p:stCondLst>
                                    <p:cond delay="700"/>
                                  </p:stCondLst>
                                  <p:childTnLst>
                                    <p:set>
                                      <p:cBhvr>
                                        <p:cTn id="101" dur="1" fill="hold">
                                          <p:stCondLst>
                                            <p:cond delay="0"/>
                                          </p:stCondLst>
                                        </p:cTn>
                                        <p:tgtEl>
                                          <p:spTgt spid="9"/>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80"/>
                                        </p:tgtEl>
                                        <p:attrNameLst>
                                          <p:attrName>style.visibility</p:attrName>
                                        </p:attrNameLst>
                                      </p:cBhvr>
                                      <p:to>
                                        <p:strVal val="visible"/>
                                      </p:to>
                                    </p:set>
                                  </p:childTnLst>
                                </p:cTn>
                              </p:par>
                            </p:childTnLst>
                          </p:cTn>
                        </p:par>
                        <p:par>
                          <p:cTn id="104" fill="hold">
                            <p:stCondLst>
                              <p:cond delay="13300"/>
                            </p:stCondLst>
                            <p:childTnLst>
                              <p:par>
                                <p:cTn id="105" presetID="1" presetClass="exit" presetSubtype="0" fill="hold" nodeType="afterEffect">
                                  <p:stCondLst>
                                    <p:cond delay="700"/>
                                  </p:stCondLst>
                                  <p:childTnLst>
                                    <p:set>
                                      <p:cBhvr>
                                        <p:cTn id="106" dur="1" fill="hold">
                                          <p:stCondLst>
                                            <p:cond delay="0"/>
                                          </p:stCondLst>
                                        </p:cTn>
                                        <p:tgtEl>
                                          <p:spTgt spid="8"/>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8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7"/>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8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6"/>
                                        </p:tgtEl>
                                        <p:attrNameLst>
                                          <p:attrName>style.visibility</p:attrName>
                                        </p:attrNameLst>
                                      </p:cBhvr>
                                      <p:to>
                                        <p:strVal val="hidden"/>
                                      </p:to>
                                    </p:set>
                                  </p:childTnLst>
                                </p:cTn>
                              </p:par>
                              <p:par>
                                <p:cTn id="119" presetID="1" presetClass="entr" presetSubtype="0" fill="hold" nodeType="withEffect">
                                  <p:stCondLst>
                                    <p:cond delay="0"/>
                                  </p:stCondLst>
                                  <p:childTnLst>
                                    <p:set>
                                      <p:cBhvr>
                                        <p:cTn id="120" dur="1" fill="hold">
                                          <p:stCondLst>
                                            <p:cond delay="0"/>
                                          </p:stCondLst>
                                        </p:cTn>
                                        <p:tgtEl>
                                          <p:spTgt spid="8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5"/>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8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7" descr="C:\research\projects\UbiGreen\Trunk\Screenshots\PolarBearSequenceWithPhone\PolarBear1.png"/>
          <p:cNvPicPr>
            <a:picLocks noChangeAspect="1" noChangeArrowheads="1"/>
          </p:cNvPicPr>
          <p:nvPr/>
        </p:nvPicPr>
        <p:blipFill>
          <a:blip r:embed="rId3" cstate="print"/>
          <a:srcRect l="1936" r="1936"/>
          <a:stretch>
            <a:fillRect/>
          </a:stretch>
        </p:blipFill>
        <p:spPr bwMode="auto">
          <a:xfrm>
            <a:off x="3124200" y="-304800"/>
            <a:ext cx="4254910" cy="10972800"/>
          </a:xfrm>
          <a:prstGeom prst="rect">
            <a:avLst/>
          </a:prstGeom>
          <a:noFill/>
        </p:spPr>
      </p:pic>
      <p:pic>
        <p:nvPicPr>
          <p:cNvPr id="5" name="Picture 28" descr="C:\research\projects\UbiGreen\Trunk\Screenshots\PolarBearSequenceWithPhone\PolarBear25.png"/>
          <p:cNvPicPr>
            <a:picLocks noChangeAspect="1" noChangeArrowheads="1"/>
          </p:cNvPicPr>
          <p:nvPr/>
        </p:nvPicPr>
        <p:blipFill>
          <a:blip r:embed="rId4" cstate="print"/>
          <a:srcRect l="1936" r="1936"/>
          <a:stretch>
            <a:fillRect/>
          </a:stretch>
        </p:blipFill>
        <p:spPr bwMode="auto">
          <a:xfrm>
            <a:off x="3124200" y="-304800"/>
            <a:ext cx="4254915" cy="10972800"/>
          </a:xfrm>
          <a:prstGeom prst="rect">
            <a:avLst/>
          </a:prstGeom>
          <a:noFill/>
        </p:spPr>
      </p:pic>
      <p:pic>
        <p:nvPicPr>
          <p:cNvPr id="9" name="Picture 32" descr="C:\research\projects\UbiGreen\Trunk\Screenshots\PolarBearSequenceWithPhone\PolarBear21.png"/>
          <p:cNvPicPr>
            <a:picLocks noChangeAspect="1" noChangeArrowheads="1"/>
          </p:cNvPicPr>
          <p:nvPr/>
        </p:nvPicPr>
        <p:blipFill>
          <a:blip r:embed="rId5" cstate="print"/>
          <a:srcRect l="1936" r="1936"/>
          <a:stretch>
            <a:fillRect/>
          </a:stretch>
        </p:blipFill>
        <p:spPr bwMode="auto">
          <a:xfrm>
            <a:off x="3124200" y="-304800"/>
            <a:ext cx="4254910" cy="10972800"/>
          </a:xfrm>
          <a:prstGeom prst="rect">
            <a:avLst/>
          </a:prstGeom>
          <a:noFill/>
        </p:spPr>
      </p:pic>
      <p:pic>
        <p:nvPicPr>
          <p:cNvPr id="10" name="Picture 33" descr="C:\research\projects\UbiGreen\Trunk\Screenshots\PolarBearSequenceWithPhone\PolarBear20.png"/>
          <p:cNvPicPr>
            <a:picLocks noChangeAspect="1" noChangeArrowheads="1"/>
          </p:cNvPicPr>
          <p:nvPr/>
        </p:nvPicPr>
        <p:blipFill>
          <a:blip r:embed="rId6" cstate="print"/>
          <a:srcRect l="1936" r="1936"/>
          <a:stretch>
            <a:fillRect/>
          </a:stretch>
        </p:blipFill>
        <p:spPr bwMode="auto">
          <a:xfrm>
            <a:off x="3124200" y="-304800"/>
            <a:ext cx="4254910" cy="10972800"/>
          </a:xfrm>
          <a:prstGeom prst="rect">
            <a:avLst/>
          </a:prstGeom>
          <a:noFill/>
        </p:spPr>
      </p:pic>
      <p:pic>
        <p:nvPicPr>
          <p:cNvPr id="11" name="Picture 34" descr="C:\research\projects\UbiGreen\Trunk\Screenshots\PolarBearSequenceWithPhone\PolarBear19.png"/>
          <p:cNvPicPr>
            <a:picLocks noChangeAspect="1" noChangeArrowheads="1"/>
          </p:cNvPicPr>
          <p:nvPr/>
        </p:nvPicPr>
        <p:blipFill>
          <a:blip r:embed="rId7" cstate="print"/>
          <a:srcRect l="1936" r="1936"/>
          <a:stretch>
            <a:fillRect/>
          </a:stretch>
        </p:blipFill>
        <p:spPr bwMode="auto">
          <a:xfrm>
            <a:off x="3124200" y="-304800"/>
            <a:ext cx="4254915" cy="10972800"/>
          </a:xfrm>
          <a:prstGeom prst="rect">
            <a:avLst/>
          </a:prstGeom>
          <a:noFill/>
        </p:spPr>
      </p:pic>
      <p:pic>
        <p:nvPicPr>
          <p:cNvPr id="12" name="Picture 35" descr="C:\research\projects\UbiGreen\Trunk\Screenshots\PolarBearSequenceWithPhone\PolarBear18.png"/>
          <p:cNvPicPr>
            <a:picLocks noChangeAspect="1" noChangeArrowheads="1"/>
          </p:cNvPicPr>
          <p:nvPr/>
        </p:nvPicPr>
        <p:blipFill>
          <a:blip r:embed="rId8" cstate="print"/>
          <a:srcRect l="1936" r="1936"/>
          <a:stretch>
            <a:fillRect/>
          </a:stretch>
        </p:blipFill>
        <p:spPr bwMode="auto">
          <a:xfrm>
            <a:off x="3124200" y="-304800"/>
            <a:ext cx="4254917" cy="10972800"/>
          </a:xfrm>
          <a:prstGeom prst="rect">
            <a:avLst/>
          </a:prstGeom>
          <a:noFill/>
        </p:spPr>
      </p:pic>
      <p:pic>
        <p:nvPicPr>
          <p:cNvPr id="13" name="Picture 36" descr="C:\research\projects\UbiGreen\Trunk\Screenshots\PolarBearSequenceWithPhone\PolarBear17.png"/>
          <p:cNvPicPr>
            <a:picLocks noChangeAspect="1" noChangeArrowheads="1"/>
          </p:cNvPicPr>
          <p:nvPr/>
        </p:nvPicPr>
        <p:blipFill>
          <a:blip r:embed="rId9" cstate="print"/>
          <a:srcRect l="1936" r="1936"/>
          <a:stretch>
            <a:fillRect/>
          </a:stretch>
        </p:blipFill>
        <p:spPr bwMode="auto">
          <a:xfrm>
            <a:off x="3124200" y="-304800"/>
            <a:ext cx="4254911" cy="10972800"/>
          </a:xfrm>
          <a:prstGeom prst="rect">
            <a:avLst/>
          </a:prstGeom>
          <a:noFill/>
        </p:spPr>
      </p:pic>
      <p:pic>
        <p:nvPicPr>
          <p:cNvPr id="14" name="Picture 37" descr="C:\research\projects\UbiGreen\Trunk\Screenshots\PolarBearSequenceWithPhone\PolarBear16.png"/>
          <p:cNvPicPr>
            <a:picLocks noChangeAspect="1" noChangeArrowheads="1"/>
          </p:cNvPicPr>
          <p:nvPr/>
        </p:nvPicPr>
        <p:blipFill>
          <a:blip r:embed="rId10" cstate="print"/>
          <a:srcRect l="1936" r="1936"/>
          <a:stretch>
            <a:fillRect/>
          </a:stretch>
        </p:blipFill>
        <p:spPr bwMode="auto">
          <a:xfrm>
            <a:off x="3124200" y="-304800"/>
            <a:ext cx="4254917" cy="10972800"/>
          </a:xfrm>
          <a:prstGeom prst="rect">
            <a:avLst/>
          </a:prstGeom>
          <a:noFill/>
        </p:spPr>
      </p:pic>
      <p:pic>
        <p:nvPicPr>
          <p:cNvPr id="15" name="Picture 38" descr="C:\research\projects\UbiGreen\Trunk\Screenshots\PolarBearSequenceWithPhone\PolarBear15.png"/>
          <p:cNvPicPr>
            <a:picLocks noChangeAspect="1" noChangeArrowheads="1"/>
          </p:cNvPicPr>
          <p:nvPr/>
        </p:nvPicPr>
        <p:blipFill>
          <a:blip r:embed="rId11" cstate="print"/>
          <a:srcRect l="1936" r="1936"/>
          <a:stretch>
            <a:fillRect/>
          </a:stretch>
        </p:blipFill>
        <p:spPr bwMode="auto">
          <a:xfrm>
            <a:off x="3124200" y="-304800"/>
            <a:ext cx="4254911" cy="10972800"/>
          </a:xfrm>
          <a:prstGeom prst="rect">
            <a:avLst/>
          </a:prstGeom>
          <a:noFill/>
        </p:spPr>
      </p:pic>
      <p:pic>
        <p:nvPicPr>
          <p:cNvPr id="16" name="Picture 39" descr="C:\research\projects\UbiGreen\Trunk\Screenshots\PolarBearSequenceWithPhone\PolarBear14.png"/>
          <p:cNvPicPr>
            <a:picLocks noChangeAspect="1" noChangeArrowheads="1"/>
          </p:cNvPicPr>
          <p:nvPr/>
        </p:nvPicPr>
        <p:blipFill>
          <a:blip r:embed="rId12" cstate="print"/>
          <a:srcRect l="1936" r="1936"/>
          <a:stretch>
            <a:fillRect/>
          </a:stretch>
        </p:blipFill>
        <p:spPr bwMode="auto">
          <a:xfrm>
            <a:off x="3124200" y="-304800"/>
            <a:ext cx="4254911" cy="10972800"/>
          </a:xfrm>
          <a:prstGeom prst="rect">
            <a:avLst/>
          </a:prstGeom>
          <a:noFill/>
        </p:spPr>
      </p:pic>
      <p:pic>
        <p:nvPicPr>
          <p:cNvPr id="17" name="Picture 40" descr="C:\research\projects\UbiGreen\Trunk\Screenshots\PolarBearSequenceWithPhone\PolarBear13.png"/>
          <p:cNvPicPr>
            <a:picLocks noChangeAspect="1" noChangeArrowheads="1"/>
          </p:cNvPicPr>
          <p:nvPr/>
        </p:nvPicPr>
        <p:blipFill>
          <a:blip r:embed="rId13" cstate="print"/>
          <a:srcRect l="1936" r="1936"/>
          <a:stretch>
            <a:fillRect/>
          </a:stretch>
        </p:blipFill>
        <p:spPr bwMode="auto">
          <a:xfrm>
            <a:off x="3124200" y="-304800"/>
            <a:ext cx="4254917" cy="10972800"/>
          </a:xfrm>
          <a:prstGeom prst="rect">
            <a:avLst/>
          </a:prstGeom>
          <a:noFill/>
        </p:spPr>
      </p:pic>
      <p:pic>
        <p:nvPicPr>
          <p:cNvPr id="18" name="Picture 41" descr="C:\research\projects\UbiGreen\Trunk\Screenshots\PolarBearSequenceWithPhone\PolarBear12.png"/>
          <p:cNvPicPr>
            <a:picLocks noChangeAspect="1" noChangeArrowheads="1"/>
          </p:cNvPicPr>
          <p:nvPr/>
        </p:nvPicPr>
        <p:blipFill>
          <a:blip r:embed="rId14" cstate="print"/>
          <a:srcRect l="1936" r="1936"/>
          <a:stretch>
            <a:fillRect/>
          </a:stretch>
        </p:blipFill>
        <p:spPr bwMode="auto">
          <a:xfrm>
            <a:off x="3124200" y="-304800"/>
            <a:ext cx="4254911" cy="10972800"/>
          </a:xfrm>
          <a:prstGeom prst="rect">
            <a:avLst/>
          </a:prstGeom>
          <a:noFill/>
        </p:spPr>
      </p:pic>
      <p:pic>
        <p:nvPicPr>
          <p:cNvPr id="19" name="Picture 42" descr="C:\research\projects\UbiGreen\Trunk\Screenshots\PolarBearSequenceWithPhone\PolarBear11.png"/>
          <p:cNvPicPr>
            <a:picLocks noChangeAspect="1" noChangeArrowheads="1"/>
          </p:cNvPicPr>
          <p:nvPr/>
        </p:nvPicPr>
        <p:blipFill>
          <a:blip r:embed="rId15" cstate="print"/>
          <a:srcRect l="1936" r="1936"/>
          <a:stretch>
            <a:fillRect/>
          </a:stretch>
        </p:blipFill>
        <p:spPr bwMode="auto">
          <a:xfrm>
            <a:off x="3124200" y="-304800"/>
            <a:ext cx="4254910" cy="10972800"/>
          </a:xfrm>
          <a:prstGeom prst="rect">
            <a:avLst/>
          </a:prstGeom>
          <a:noFill/>
        </p:spPr>
      </p:pic>
      <p:pic>
        <p:nvPicPr>
          <p:cNvPr id="20" name="Picture 43" descr="C:\research\projects\UbiGreen\Trunk\Screenshots\PolarBearSequenceWithPhone\PolarBear10.png"/>
          <p:cNvPicPr>
            <a:picLocks noChangeAspect="1" noChangeArrowheads="1"/>
          </p:cNvPicPr>
          <p:nvPr/>
        </p:nvPicPr>
        <p:blipFill>
          <a:blip r:embed="rId16" cstate="print"/>
          <a:srcRect l="1936" r="1936"/>
          <a:stretch>
            <a:fillRect/>
          </a:stretch>
        </p:blipFill>
        <p:spPr bwMode="auto">
          <a:xfrm>
            <a:off x="3124200" y="-304800"/>
            <a:ext cx="4254911" cy="10972800"/>
          </a:xfrm>
          <a:prstGeom prst="rect">
            <a:avLst/>
          </a:prstGeom>
          <a:noFill/>
        </p:spPr>
      </p:pic>
      <p:pic>
        <p:nvPicPr>
          <p:cNvPr id="21" name="Picture 44" descr="C:\research\projects\UbiGreen\Trunk\Screenshots\PolarBearSequenceWithPhone\PolarBear9.png"/>
          <p:cNvPicPr>
            <a:picLocks noChangeAspect="1" noChangeArrowheads="1"/>
          </p:cNvPicPr>
          <p:nvPr/>
        </p:nvPicPr>
        <p:blipFill>
          <a:blip r:embed="rId17" cstate="print"/>
          <a:srcRect l="1936" r="1936"/>
          <a:stretch>
            <a:fillRect/>
          </a:stretch>
        </p:blipFill>
        <p:spPr bwMode="auto">
          <a:xfrm>
            <a:off x="3124200" y="-304800"/>
            <a:ext cx="4254917" cy="10972800"/>
          </a:xfrm>
          <a:prstGeom prst="rect">
            <a:avLst/>
          </a:prstGeom>
          <a:noFill/>
        </p:spPr>
      </p:pic>
      <p:pic>
        <p:nvPicPr>
          <p:cNvPr id="22" name="Picture 45" descr="C:\research\projects\UbiGreen\Trunk\Screenshots\PolarBearSequenceWithPhone\PolarBear8.png"/>
          <p:cNvPicPr>
            <a:picLocks noChangeAspect="1" noChangeArrowheads="1"/>
          </p:cNvPicPr>
          <p:nvPr/>
        </p:nvPicPr>
        <p:blipFill>
          <a:blip r:embed="rId18" cstate="print"/>
          <a:srcRect l="1936" r="1936"/>
          <a:stretch>
            <a:fillRect/>
          </a:stretch>
        </p:blipFill>
        <p:spPr bwMode="auto">
          <a:xfrm>
            <a:off x="3124200" y="-304800"/>
            <a:ext cx="4254917" cy="10972800"/>
          </a:xfrm>
          <a:prstGeom prst="rect">
            <a:avLst/>
          </a:prstGeom>
          <a:noFill/>
        </p:spPr>
      </p:pic>
      <p:pic>
        <p:nvPicPr>
          <p:cNvPr id="23" name="Picture 46" descr="C:\research\projects\UbiGreen\Trunk\Screenshots\PolarBearSequenceWithPhone\PolarBear7.png"/>
          <p:cNvPicPr>
            <a:picLocks noChangeAspect="1" noChangeArrowheads="1"/>
          </p:cNvPicPr>
          <p:nvPr/>
        </p:nvPicPr>
        <p:blipFill>
          <a:blip r:embed="rId19" cstate="print"/>
          <a:srcRect l="1936" r="1936"/>
          <a:stretch>
            <a:fillRect/>
          </a:stretch>
        </p:blipFill>
        <p:spPr bwMode="auto">
          <a:xfrm>
            <a:off x="3124200" y="-304800"/>
            <a:ext cx="4254910" cy="10972800"/>
          </a:xfrm>
          <a:prstGeom prst="rect">
            <a:avLst/>
          </a:prstGeom>
          <a:noFill/>
        </p:spPr>
      </p:pic>
      <p:pic>
        <p:nvPicPr>
          <p:cNvPr id="24" name="Picture 47" descr="C:\research\projects\UbiGreen\Trunk\Screenshots\PolarBearSequenceWithPhone\PolarBear6.png"/>
          <p:cNvPicPr>
            <a:picLocks noChangeAspect="1" noChangeArrowheads="1"/>
          </p:cNvPicPr>
          <p:nvPr/>
        </p:nvPicPr>
        <p:blipFill>
          <a:blip r:embed="rId20" cstate="print"/>
          <a:srcRect l="1936" r="1936"/>
          <a:stretch>
            <a:fillRect/>
          </a:stretch>
        </p:blipFill>
        <p:spPr bwMode="auto">
          <a:xfrm>
            <a:off x="3124200" y="-304800"/>
            <a:ext cx="4254917" cy="10972800"/>
          </a:xfrm>
          <a:prstGeom prst="rect">
            <a:avLst/>
          </a:prstGeom>
          <a:noFill/>
        </p:spPr>
      </p:pic>
      <p:pic>
        <p:nvPicPr>
          <p:cNvPr id="25" name="Picture 48" descr="C:\research\projects\UbiGreen\Trunk\Screenshots\PolarBearSequenceWithPhone\PolarBear5.png"/>
          <p:cNvPicPr>
            <a:picLocks noChangeAspect="1" noChangeArrowheads="1"/>
          </p:cNvPicPr>
          <p:nvPr/>
        </p:nvPicPr>
        <p:blipFill>
          <a:blip r:embed="rId21" cstate="print"/>
          <a:srcRect l="1936" r="1936"/>
          <a:stretch>
            <a:fillRect/>
          </a:stretch>
        </p:blipFill>
        <p:spPr bwMode="auto">
          <a:xfrm>
            <a:off x="3124200" y="-304800"/>
            <a:ext cx="4254917" cy="10972800"/>
          </a:xfrm>
          <a:prstGeom prst="rect">
            <a:avLst/>
          </a:prstGeom>
          <a:noFill/>
        </p:spPr>
      </p:pic>
      <p:pic>
        <p:nvPicPr>
          <p:cNvPr id="26" name="Picture 49" descr="C:\research\projects\UbiGreen\Trunk\Screenshots\PolarBearSequenceWithPhone\PolarBear4.png"/>
          <p:cNvPicPr>
            <a:picLocks noChangeAspect="1" noChangeArrowheads="1"/>
          </p:cNvPicPr>
          <p:nvPr/>
        </p:nvPicPr>
        <p:blipFill>
          <a:blip r:embed="rId22" cstate="print"/>
          <a:srcRect l="1936" r="1936"/>
          <a:stretch>
            <a:fillRect/>
          </a:stretch>
        </p:blipFill>
        <p:spPr bwMode="auto">
          <a:xfrm>
            <a:off x="3124200" y="-304800"/>
            <a:ext cx="4254917" cy="10972800"/>
          </a:xfrm>
          <a:prstGeom prst="rect">
            <a:avLst/>
          </a:prstGeom>
          <a:noFill/>
        </p:spPr>
      </p:pic>
      <p:pic>
        <p:nvPicPr>
          <p:cNvPr id="27" name="Picture 50" descr="C:\research\projects\UbiGreen\Trunk\Screenshots\PolarBearSequenceWithPhone\PolarBear3.png"/>
          <p:cNvPicPr>
            <a:picLocks noChangeAspect="1" noChangeArrowheads="1"/>
          </p:cNvPicPr>
          <p:nvPr/>
        </p:nvPicPr>
        <p:blipFill>
          <a:blip r:embed="rId23" cstate="print"/>
          <a:srcRect l="1936" r="1936"/>
          <a:stretch>
            <a:fillRect/>
          </a:stretch>
        </p:blipFill>
        <p:spPr bwMode="auto">
          <a:xfrm>
            <a:off x="3124200" y="-304800"/>
            <a:ext cx="4254915" cy="10972800"/>
          </a:xfrm>
          <a:prstGeom prst="rect">
            <a:avLst/>
          </a:prstGeom>
          <a:noFill/>
        </p:spPr>
      </p:pic>
      <p:pic>
        <p:nvPicPr>
          <p:cNvPr id="28" name="Picture 51" descr="C:\research\projects\UbiGreen\Trunk\Screenshots\PolarBearSequenceWithPhone\PolarBear2.png"/>
          <p:cNvPicPr>
            <a:picLocks noChangeAspect="1" noChangeArrowheads="1"/>
          </p:cNvPicPr>
          <p:nvPr/>
        </p:nvPicPr>
        <p:blipFill>
          <a:blip r:embed="rId24" cstate="print"/>
          <a:srcRect l="1936" r="1936"/>
          <a:stretch>
            <a:fillRect/>
          </a:stretch>
        </p:blipFill>
        <p:spPr bwMode="auto">
          <a:xfrm>
            <a:off x="3124200" y="-304800"/>
            <a:ext cx="4254911" cy="10972800"/>
          </a:xfrm>
          <a:prstGeom prst="rect">
            <a:avLst/>
          </a:prstGeom>
          <a:noFill/>
        </p:spPr>
      </p:pic>
      <p:pic>
        <p:nvPicPr>
          <p:cNvPr id="29" name="Picture 52" descr="C:\research\projects\UbiGreen\Trunk\Screenshots\PolarBearSequenceWithPhone\PolarBear1.png"/>
          <p:cNvPicPr>
            <a:picLocks noChangeAspect="1" noChangeArrowheads="1"/>
          </p:cNvPicPr>
          <p:nvPr/>
        </p:nvPicPr>
        <p:blipFill>
          <a:blip r:embed="rId3" cstate="print"/>
          <a:srcRect l="1936" r="1936"/>
          <a:stretch>
            <a:fillRect/>
          </a:stretch>
        </p:blipFill>
        <p:spPr bwMode="auto">
          <a:xfrm>
            <a:off x="3124200" y="-304800"/>
            <a:ext cx="4254911" cy="10972800"/>
          </a:xfrm>
          <a:prstGeom prst="rect">
            <a:avLst/>
          </a:prstGeom>
          <a:noFill/>
        </p:spPr>
      </p:pic>
      <p:sp>
        <p:nvSpPr>
          <p:cNvPr id="104" name="TextBox 103"/>
          <p:cNvSpPr txBox="1"/>
          <p:nvPr/>
        </p:nvSpPr>
        <p:spPr>
          <a:xfrm>
            <a:off x="3582765" y="2610136"/>
            <a:ext cx="1045192" cy="246221"/>
          </a:xfrm>
          <a:prstGeom prst="rect">
            <a:avLst/>
          </a:prstGeom>
          <a:solidFill>
            <a:srgbClr val="1582B3"/>
          </a:solidFill>
        </p:spPr>
        <p:txBody>
          <a:bodyPr wrap="square" lIns="0" tIns="0" rIns="0" bIns="0" rtlCol="0">
            <a:spAutoFit/>
          </a:bodyPr>
          <a:lstStyle/>
          <a:p>
            <a:r>
              <a:rPr lang="en-US" sz="1600" b="1" dirty="0" smtClean="0">
                <a:solidFill>
                  <a:prstClr val="white"/>
                </a:solidFill>
                <a:latin typeface="Arial" pitchFamily="34" charset="0"/>
                <a:cs typeface="Arial" pitchFamily="34" charset="0"/>
              </a:rPr>
              <a:t>7:27 PM</a:t>
            </a:r>
          </a:p>
        </p:txBody>
      </p:sp>
      <p:sp>
        <p:nvSpPr>
          <p:cNvPr id="105" name="TextBox 104"/>
          <p:cNvSpPr txBox="1"/>
          <p:nvPr/>
        </p:nvSpPr>
        <p:spPr>
          <a:xfrm>
            <a:off x="5843741" y="2604448"/>
            <a:ext cx="1045192" cy="246221"/>
          </a:xfrm>
          <a:prstGeom prst="rect">
            <a:avLst/>
          </a:prstGeom>
          <a:solidFill>
            <a:srgbClr val="1582B3"/>
          </a:solid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03/30/08</a:t>
            </a:r>
          </a:p>
        </p:txBody>
      </p:sp>
      <p:grpSp>
        <p:nvGrpSpPr>
          <p:cNvPr id="2" name="Group 105"/>
          <p:cNvGrpSpPr/>
          <p:nvPr/>
        </p:nvGrpSpPr>
        <p:grpSpPr>
          <a:xfrm>
            <a:off x="3582765" y="2604448"/>
            <a:ext cx="3306168" cy="251909"/>
            <a:chOff x="2936544" y="2737512"/>
            <a:chExt cx="3306168" cy="251909"/>
          </a:xfrm>
          <a:solidFill>
            <a:srgbClr val="1582B3"/>
          </a:solidFill>
        </p:grpSpPr>
        <p:sp>
          <p:nvSpPr>
            <p:cNvPr id="107" name="TextBox 106"/>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7:45 AM</a:t>
              </a:r>
            </a:p>
          </p:txBody>
        </p:sp>
        <p:sp>
          <p:nvSpPr>
            <p:cNvPr id="108" name="TextBox 107"/>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03/31/08</a:t>
              </a:r>
            </a:p>
          </p:txBody>
        </p:sp>
      </p:grpSp>
      <p:grpSp>
        <p:nvGrpSpPr>
          <p:cNvPr id="3" name="Group 108"/>
          <p:cNvGrpSpPr/>
          <p:nvPr/>
        </p:nvGrpSpPr>
        <p:grpSpPr>
          <a:xfrm>
            <a:off x="3582765" y="2604448"/>
            <a:ext cx="3306168" cy="251909"/>
            <a:chOff x="2936544" y="2737512"/>
            <a:chExt cx="3306168" cy="251909"/>
          </a:xfrm>
          <a:solidFill>
            <a:srgbClr val="1582B3"/>
          </a:solidFill>
        </p:grpSpPr>
        <p:sp>
          <p:nvSpPr>
            <p:cNvPr id="110" name="TextBox 109"/>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8:05 AM</a:t>
              </a:r>
            </a:p>
          </p:txBody>
        </p:sp>
        <p:sp>
          <p:nvSpPr>
            <p:cNvPr id="111" name="TextBox 110"/>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03/31/08</a:t>
              </a:r>
            </a:p>
          </p:txBody>
        </p:sp>
      </p:grpSp>
      <p:grpSp>
        <p:nvGrpSpPr>
          <p:cNvPr id="6" name="Group 111"/>
          <p:cNvGrpSpPr/>
          <p:nvPr/>
        </p:nvGrpSpPr>
        <p:grpSpPr>
          <a:xfrm>
            <a:off x="3582765" y="2604448"/>
            <a:ext cx="3306168" cy="251909"/>
            <a:chOff x="2936544" y="2737512"/>
            <a:chExt cx="3306168" cy="251909"/>
          </a:xfrm>
          <a:solidFill>
            <a:srgbClr val="1582B3"/>
          </a:solidFill>
        </p:grpSpPr>
        <p:sp>
          <p:nvSpPr>
            <p:cNvPr id="113" name="TextBox 112"/>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5:15 PM</a:t>
              </a:r>
            </a:p>
          </p:txBody>
        </p:sp>
        <p:sp>
          <p:nvSpPr>
            <p:cNvPr id="114" name="TextBox 113"/>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03/31/08</a:t>
              </a:r>
            </a:p>
          </p:txBody>
        </p:sp>
      </p:grpSp>
      <p:grpSp>
        <p:nvGrpSpPr>
          <p:cNvPr id="7" name="Group 114"/>
          <p:cNvGrpSpPr/>
          <p:nvPr/>
        </p:nvGrpSpPr>
        <p:grpSpPr>
          <a:xfrm>
            <a:off x="3582765" y="2604448"/>
            <a:ext cx="3306168" cy="251909"/>
            <a:chOff x="2936544" y="2737512"/>
            <a:chExt cx="3306168" cy="251909"/>
          </a:xfrm>
          <a:solidFill>
            <a:srgbClr val="1582B3"/>
          </a:solidFill>
        </p:grpSpPr>
        <p:sp>
          <p:nvSpPr>
            <p:cNvPr id="116" name="TextBox 115"/>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5:30 PM</a:t>
              </a:r>
            </a:p>
          </p:txBody>
        </p:sp>
        <p:sp>
          <p:nvSpPr>
            <p:cNvPr id="117" name="TextBox 116"/>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03/31/08</a:t>
              </a:r>
            </a:p>
          </p:txBody>
        </p:sp>
      </p:grpSp>
      <p:grpSp>
        <p:nvGrpSpPr>
          <p:cNvPr id="8" name="Group 117"/>
          <p:cNvGrpSpPr/>
          <p:nvPr/>
        </p:nvGrpSpPr>
        <p:grpSpPr>
          <a:xfrm>
            <a:off x="3582765" y="2604448"/>
            <a:ext cx="3306168" cy="251909"/>
            <a:chOff x="2936544" y="2737512"/>
            <a:chExt cx="3306168" cy="251909"/>
          </a:xfrm>
          <a:solidFill>
            <a:srgbClr val="1582B3"/>
          </a:solidFill>
        </p:grpSpPr>
        <p:sp>
          <p:nvSpPr>
            <p:cNvPr id="119" name="TextBox 118"/>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7:23 AM</a:t>
              </a:r>
            </a:p>
          </p:txBody>
        </p:sp>
        <p:sp>
          <p:nvSpPr>
            <p:cNvPr id="120" name="TextBox 119"/>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04/01/08</a:t>
              </a:r>
            </a:p>
          </p:txBody>
        </p:sp>
      </p:grpSp>
      <p:grpSp>
        <p:nvGrpSpPr>
          <p:cNvPr id="30" name="Group 120"/>
          <p:cNvGrpSpPr/>
          <p:nvPr/>
        </p:nvGrpSpPr>
        <p:grpSpPr>
          <a:xfrm>
            <a:off x="3582765" y="2604448"/>
            <a:ext cx="3306168" cy="251909"/>
            <a:chOff x="2936544" y="2737512"/>
            <a:chExt cx="3306168" cy="251909"/>
          </a:xfrm>
          <a:solidFill>
            <a:srgbClr val="1582B3"/>
          </a:solidFill>
        </p:grpSpPr>
        <p:sp>
          <p:nvSpPr>
            <p:cNvPr id="122" name="TextBox 121"/>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8:05 AM</a:t>
              </a:r>
            </a:p>
          </p:txBody>
        </p:sp>
        <p:sp>
          <p:nvSpPr>
            <p:cNvPr id="123" name="TextBox 122"/>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04/01/08</a:t>
              </a:r>
            </a:p>
          </p:txBody>
        </p:sp>
      </p:grpSp>
      <p:grpSp>
        <p:nvGrpSpPr>
          <p:cNvPr id="31" name="Group 123"/>
          <p:cNvGrpSpPr/>
          <p:nvPr/>
        </p:nvGrpSpPr>
        <p:grpSpPr>
          <a:xfrm>
            <a:off x="3582765" y="2604448"/>
            <a:ext cx="3306168" cy="251909"/>
            <a:chOff x="2936544" y="2737512"/>
            <a:chExt cx="3306168" cy="251909"/>
          </a:xfrm>
          <a:solidFill>
            <a:srgbClr val="1582B3"/>
          </a:solidFill>
        </p:grpSpPr>
        <p:sp>
          <p:nvSpPr>
            <p:cNvPr id="125" name="TextBox 124"/>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5:38 PM</a:t>
              </a:r>
            </a:p>
          </p:txBody>
        </p:sp>
        <p:sp>
          <p:nvSpPr>
            <p:cNvPr id="126" name="TextBox 125"/>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04/01/08</a:t>
              </a:r>
            </a:p>
          </p:txBody>
        </p:sp>
      </p:grpSp>
      <p:grpSp>
        <p:nvGrpSpPr>
          <p:cNvPr id="7168" name="Group 126"/>
          <p:cNvGrpSpPr/>
          <p:nvPr/>
        </p:nvGrpSpPr>
        <p:grpSpPr>
          <a:xfrm>
            <a:off x="3582765" y="2604448"/>
            <a:ext cx="3306168" cy="251909"/>
            <a:chOff x="2936544" y="2737512"/>
            <a:chExt cx="3306168" cy="251909"/>
          </a:xfrm>
          <a:solidFill>
            <a:srgbClr val="1582B3"/>
          </a:solidFill>
        </p:grpSpPr>
        <p:sp>
          <p:nvSpPr>
            <p:cNvPr id="128" name="TextBox 127"/>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6:11 PM</a:t>
              </a:r>
            </a:p>
          </p:txBody>
        </p:sp>
        <p:sp>
          <p:nvSpPr>
            <p:cNvPr id="129" name="TextBox 128"/>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04/01/08</a:t>
              </a:r>
            </a:p>
          </p:txBody>
        </p:sp>
      </p:grpSp>
      <p:grpSp>
        <p:nvGrpSpPr>
          <p:cNvPr id="7169" name="Group 129"/>
          <p:cNvGrpSpPr/>
          <p:nvPr/>
        </p:nvGrpSpPr>
        <p:grpSpPr>
          <a:xfrm>
            <a:off x="3582765" y="2604448"/>
            <a:ext cx="3306168" cy="251909"/>
            <a:chOff x="2936544" y="2737512"/>
            <a:chExt cx="3306168" cy="251909"/>
          </a:xfrm>
          <a:solidFill>
            <a:srgbClr val="1582B3"/>
          </a:solidFill>
        </p:grpSpPr>
        <p:sp>
          <p:nvSpPr>
            <p:cNvPr id="131" name="TextBox 130"/>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7:41 AM</a:t>
              </a:r>
            </a:p>
          </p:txBody>
        </p:sp>
        <p:sp>
          <p:nvSpPr>
            <p:cNvPr id="132" name="TextBox 131"/>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04/02/08</a:t>
              </a:r>
            </a:p>
          </p:txBody>
        </p:sp>
      </p:grpSp>
      <p:grpSp>
        <p:nvGrpSpPr>
          <p:cNvPr id="7170" name="Group 132"/>
          <p:cNvGrpSpPr/>
          <p:nvPr/>
        </p:nvGrpSpPr>
        <p:grpSpPr>
          <a:xfrm>
            <a:off x="3582765" y="2604448"/>
            <a:ext cx="3306168" cy="251909"/>
            <a:chOff x="2936544" y="2737512"/>
            <a:chExt cx="3306168" cy="251909"/>
          </a:xfrm>
          <a:solidFill>
            <a:srgbClr val="1582B3"/>
          </a:solidFill>
        </p:grpSpPr>
        <p:sp>
          <p:nvSpPr>
            <p:cNvPr id="134" name="TextBox 133"/>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5:22 PM</a:t>
              </a:r>
            </a:p>
          </p:txBody>
        </p:sp>
        <p:sp>
          <p:nvSpPr>
            <p:cNvPr id="135" name="TextBox 134"/>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04/02/08</a:t>
              </a:r>
            </a:p>
          </p:txBody>
        </p:sp>
      </p:grpSp>
      <p:grpSp>
        <p:nvGrpSpPr>
          <p:cNvPr id="7172" name="Group 135"/>
          <p:cNvGrpSpPr/>
          <p:nvPr/>
        </p:nvGrpSpPr>
        <p:grpSpPr>
          <a:xfrm>
            <a:off x="3582765" y="2604448"/>
            <a:ext cx="3306168" cy="251909"/>
            <a:chOff x="2936544" y="2737512"/>
            <a:chExt cx="3306168" cy="251909"/>
          </a:xfrm>
          <a:solidFill>
            <a:srgbClr val="1582B3"/>
          </a:solidFill>
        </p:grpSpPr>
        <p:sp>
          <p:nvSpPr>
            <p:cNvPr id="137" name="TextBox 136"/>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6:55 AM</a:t>
              </a:r>
            </a:p>
          </p:txBody>
        </p:sp>
        <p:sp>
          <p:nvSpPr>
            <p:cNvPr id="138" name="TextBox 137"/>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04/03/08</a:t>
              </a:r>
            </a:p>
          </p:txBody>
        </p:sp>
      </p:grpSp>
      <p:grpSp>
        <p:nvGrpSpPr>
          <p:cNvPr id="7173" name="Group 138"/>
          <p:cNvGrpSpPr/>
          <p:nvPr/>
        </p:nvGrpSpPr>
        <p:grpSpPr>
          <a:xfrm>
            <a:off x="3582765" y="2604448"/>
            <a:ext cx="3306168" cy="251909"/>
            <a:chOff x="2936544" y="2737512"/>
            <a:chExt cx="3306168" cy="251909"/>
          </a:xfrm>
          <a:solidFill>
            <a:srgbClr val="1582B3"/>
          </a:solidFill>
        </p:grpSpPr>
        <p:sp>
          <p:nvSpPr>
            <p:cNvPr id="140" name="TextBox 139"/>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7:15 AM</a:t>
              </a:r>
            </a:p>
          </p:txBody>
        </p:sp>
        <p:sp>
          <p:nvSpPr>
            <p:cNvPr id="141" name="TextBox 140"/>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04/03/08</a:t>
              </a:r>
            </a:p>
          </p:txBody>
        </p:sp>
      </p:grpSp>
      <p:grpSp>
        <p:nvGrpSpPr>
          <p:cNvPr id="7174" name="Group 141"/>
          <p:cNvGrpSpPr/>
          <p:nvPr/>
        </p:nvGrpSpPr>
        <p:grpSpPr>
          <a:xfrm>
            <a:off x="3582765" y="2604448"/>
            <a:ext cx="3306168" cy="251909"/>
            <a:chOff x="2936544" y="2737512"/>
            <a:chExt cx="3306168" cy="251909"/>
          </a:xfrm>
          <a:solidFill>
            <a:srgbClr val="1582B3"/>
          </a:solidFill>
        </p:grpSpPr>
        <p:sp>
          <p:nvSpPr>
            <p:cNvPr id="143" name="TextBox 142"/>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4:48 PM</a:t>
              </a:r>
            </a:p>
          </p:txBody>
        </p:sp>
        <p:sp>
          <p:nvSpPr>
            <p:cNvPr id="144" name="TextBox 143"/>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04/03/08</a:t>
              </a:r>
            </a:p>
          </p:txBody>
        </p:sp>
      </p:grpSp>
      <p:grpSp>
        <p:nvGrpSpPr>
          <p:cNvPr id="7175" name="Group 144"/>
          <p:cNvGrpSpPr/>
          <p:nvPr/>
        </p:nvGrpSpPr>
        <p:grpSpPr>
          <a:xfrm>
            <a:off x="3582765" y="2604448"/>
            <a:ext cx="3306168" cy="251909"/>
            <a:chOff x="2936544" y="2737512"/>
            <a:chExt cx="3306168" cy="251909"/>
          </a:xfrm>
          <a:solidFill>
            <a:srgbClr val="1582B3"/>
          </a:solidFill>
        </p:grpSpPr>
        <p:sp>
          <p:nvSpPr>
            <p:cNvPr id="146" name="TextBox 145"/>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5:56 PM</a:t>
              </a:r>
            </a:p>
          </p:txBody>
        </p:sp>
        <p:sp>
          <p:nvSpPr>
            <p:cNvPr id="147" name="TextBox 146"/>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04/03/08</a:t>
              </a:r>
            </a:p>
          </p:txBody>
        </p:sp>
      </p:grpSp>
      <p:grpSp>
        <p:nvGrpSpPr>
          <p:cNvPr id="7176" name="Group 147"/>
          <p:cNvGrpSpPr/>
          <p:nvPr/>
        </p:nvGrpSpPr>
        <p:grpSpPr>
          <a:xfrm>
            <a:off x="3582765" y="2604448"/>
            <a:ext cx="3306168" cy="251909"/>
            <a:chOff x="2936544" y="2737512"/>
            <a:chExt cx="3306168" cy="251909"/>
          </a:xfrm>
          <a:solidFill>
            <a:srgbClr val="1582B3"/>
          </a:solidFill>
        </p:grpSpPr>
        <p:sp>
          <p:nvSpPr>
            <p:cNvPr id="149" name="TextBox 148"/>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6:09 PM</a:t>
              </a:r>
            </a:p>
          </p:txBody>
        </p:sp>
        <p:sp>
          <p:nvSpPr>
            <p:cNvPr id="150" name="TextBox 149"/>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04/03/08</a:t>
              </a:r>
            </a:p>
          </p:txBody>
        </p:sp>
      </p:grpSp>
      <p:grpSp>
        <p:nvGrpSpPr>
          <p:cNvPr id="7177" name="Group 150"/>
          <p:cNvGrpSpPr/>
          <p:nvPr/>
        </p:nvGrpSpPr>
        <p:grpSpPr>
          <a:xfrm>
            <a:off x="3582765" y="2604448"/>
            <a:ext cx="3306168" cy="251909"/>
            <a:chOff x="2936544" y="2737512"/>
            <a:chExt cx="3306168" cy="251909"/>
          </a:xfrm>
          <a:solidFill>
            <a:srgbClr val="1582B3"/>
          </a:solidFill>
        </p:grpSpPr>
        <p:sp>
          <p:nvSpPr>
            <p:cNvPr id="152" name="TextBox 151"/>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9:45 PM</a:t>
              </a:r>
            </a:p>
          </p:txBody>
        </p:sp>
        <p:sp>
          <p:nvSpPr>
            <p:cNvPr id="153" name="TextBox 152"/>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04/03/08</a:t>
              </a:r>
            </a:p>
          </p:txBody>
        </p:sp>
      </p:grpSp>
      <p:grpSp>
        <p:nvGrpSpPr>
          <p:cNvPr id="7178" name="Group 153"/>
          <p:cNvGrpSpPr/>
          <p:nvPr/>
        </p:nvGrpSpPr>
        <p:grpSpPr>
          <a:xfrm>
            <a:off x="3582765" y="2604448"/>
            <a:ext cx="3306168" cy="251909"/>
            <a:chOff x="2936544" y="2737512"/>
            <a:chExt cx="3306168" cy="251909"/>
          </a:xfrm>
          <a:solidFill>
            <a:srgbClr val="1582B3"/>
          </a:solidFill>
        </p:grpSpPr>
        <p:sp>
          <p:nvSpPr>
            <p:cNvPr id="155" name="TextBox 154"/>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10:07 PM</a:t>
              </a:r>
            </a:p>
          </p:txBody>
        </p:sp>
        <p:sp>
          <p:nvSpPr>
            <p:cNvPr id="156" name="TextBox 155"/>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04/03/08</a:t>
              </a:r>
            </a:p>
          </p:txBody>
        </p:sp>
      </p:grpSp>
      <p:grpSp>
        <p:nvGrpSpPr>
          <p:cNvPr id="7179" name="Group 156"/>
          <p:cNvGrpSpPr/>
          <p:nvPr/>
        </p:nvGrpSpPr>
        <p:grpSpPr>
          <a:xfrm>
            <a:off x="3582765" y="2604448"/>
            <a:ext cx="3306168" cy="251909"/>
            <a:chOff x="2936544" y="2737512"/>
            <a:chExt cx="3306168" cy="251909"/>
          </a:xfrm>
          <a:solidFill>
            <a:srgbClr val="1582B3"/>
          </a:solidFill>
        </p:grpSpPr>
        <p:sp>
          <p:nvSpPr>
            <p:cNvPr id="158" name="TextBox 157"/>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07:28 AM</a:t>
              </a:r>
            </a:p>
          </p:txBody>
        </p:sp>
        <p:sp>
          <p:nvSpPr>
            <p:cNvPr id="159" name="TextBox 158"/>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04/04/08</a:t>
              </a:r>
            </a:p>
          </p:txBody>
        </p:sp>
      </p:grpSp>
      <p:grpSp>
        <p:nvGrpSpPr>
          <p:cNvPr id="7180" name="Group 159"/>
          <p:cNvGrpSpPr/>
          <p:nvPr/>
        </p:nvGrpSpPr>
        <p:grpSpPr>
          <a:xfrm>
            <a:off x="3582765" y="2604448"/>
            <a:ext cx="3306168" cy="251909"/>
            <a:chOff x="2936544" y="2737512"/>
            <a:chExt cx="3306168" cy="251909"/>
          </a:xfrm>
          <a:solidFill>
            <a:srgbClr val="1582B3"/>
          </a:solidFill>
        </p:grpSpPr>
        <p:sp>
          <p:nvSpPr>
            <p:cNvPr id="161" name="TextBox 160"/>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05:41 PM</a:t>
              </a:r>
            </a:p>
          </p:txBody>
        </p:sp>
        <p:sp>
          <p:nvSpPr>
            <p:cNvPr id="162" name="TextBox 161"/>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04/04/08</a:t>
              </a:r>
            </a:p>
          </p:txBody>
        </p:sp>
      </p:grpSp>
      <p:grpSp>
        <p:nvGrpSpPr>
          <p:cNvPr id="7181" name="Group 162"/>
          <p:cNvGrpSpPr/>
          <p:nvPr/>
        </p:nvGrpSpPr>
        <p:grpSpPr>
          <a:xfrm>
            <a:off x="3582765" y="2604448"/>
            <a:ext cx="3306168" cy="251909"/>
            <a:chOff x="2936544" y="2737512"/>
            <a:chExt cx="3306168" cy="251909"/>
          </a:xfrm>
          <a:solidFill>
            <a:srgbClr val="1582B3"/>
          </a:solidFill>
        </p:grpSpPr>
        <p:sp>
          <p:nvSpPr>
            <p:cNvPr id="164" name="TextBox 163"/>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07:35 PM</a:t>
              </a:r>
            </a:p>
          </p:txBody>
        </p:sp>
        <p:sp>
          <p:nvSpPr>
            <p:cNvPr id="165" name="TextBox 164"/>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04/04/08</a:t>
              </a:r>
            </a:p>
          </p:txBody>
        </p:sp>
      </p:grpSp>
      <p:grpSp>
        <p:nvGrpSpPr>
          <p:cNvPr id="7182" name="Group 165"/>
          <p:cNvGrpSpPr/>
          <p:nvPr/>
        </p:nvGrpSpPr>
        <p:grpSpPr>
          <a:xfrm>
            <a:off x="3582765" y="2604448"/>
            <a:ext cx="3306168" cy="251909"/>
            <a:chOff x="2936544" y="2737512"/>
            <a:chExt cx="3306168" cy="251909"/>
          </a:xfrm>
          <a:solidFill>
            <a:srgbClr val="1582B3"/>
          </a:solidFill>
        </p:grpSpPr>
        <p:sp>
          <p:nvSpPr>
            <p:cNvPr id="167" name="TextBox 166"/>
            <p:cNvSpPr txBox="1"/>
            <p:nvPr/>
          </p:nvSpPr>
          <p:spPr>
            <a:xfrm>
              <a:off x="2936544" y="2743200"/>
              <a:ext cx="1045192" cy="246221"/>
            </a:xfrm>
            <a:prstGeom prst="rect">
              <a:avLst/>
            </a:prstGeom>
            <a:grpFill/>
          </p:spPr>
          <p:txBody>
            <a:bodyPr wrap="square" lIns="0" tIns="0" rIns="0" bIns="0" rtlCol="0">
              <a:spAutoFit/>
            </a:bodyPr>
            <a:lstStyle/>
            <a:p>
              <a:r>
                <a:rPr lang="en-US" sz="1600" b="1" dirty="0" smtClean="0">
                  <a:solidFill>
                    <a:prstClr val="white"/>
                  </a:solidFill>
                  <a:latin typeface="Arial" pitchFamily="34" charset="0"/>
                  <a:cs typeface="Arial" pitchFamily="34" charset="0"/>
                </a:rPr>
                <a:t>11:01 PM</a:t>
              </a:r>
            </a:p>
          </p:txBody>
        </p:sp>
        <p:sp>
          <p:nvSpPr>
            <p:cNvPr id="168" name="TextBox 167"/>
            <p:cNvSpPr txBox="1"/>
            <p:nvPr/>
          </p:nvSpPr>
          <p:spPr>
            <a:xfrm>
              <a:off x="5197520" y="2737512"/>
              <a:ext cx="1045192" cy="246221"/>
            </a:xfrm>
            <a:prstGeom prst="rect">
              <a:avLst/>
            </a:prstGeom>
            <a:grpFill/>
          </p:spPr>
          <p:txBody>
            <a:bodyPr wrap="square" lIns="0" tIns="0" rIns="0" bIns="0" rtlCol="0">
              <a:spAutoFit/>
            </a:bodyPr>
            <a:lstStyle/>
            <a:p>
              <a:pPr algn="r"/>
              <a:r>
                <a:rPr lang="en-US" sz="1600" b="1" dirty="0" smtClean="0">
                  <a:solidFill>
                    <a:prstClr val="white"/>
                  </a:solidFill>
                  <a:latin typeface="Arial" pitchFamily="34" charset="0"/>
                  <a:cs typeface="Arial" pitchFamily="34" charset="0"/>
                </a:rPr>
                <a:t>04/04/08</a:t>
              </a:r>
            </a:p>
          </p:txBody>
        </p:sp>
      </p:grpSp>
      <p:sp>
        <p:nvSpPr>
          <p:cNvPr id="90" name="Rectangle 89"/>
          <p:cNvSpPr/>
          <p:nvPr/>
        </p:nvSpPr>
        <p:spPr>
          <a:xfrm>
            <a:off x="228600" y="304800"/>
            <a:ext cx="3581400" cy="931024"/>
          </a:xfrm>
          <a:prstGeom prst="rect">
            <a:avLst/>
          </a:prstGeom>
        </p:spPr>
        <p:txBody>
          <a:bodyPr wrap="square">
            <a:spAutoFit/>
          </a:bodyPr>
          <a:lstStyle/>
          <a:p>
            <a:r>
              <a:rPr lang="en-US" sz="4200" dirty="0" smtClean="0">
                <a:solidFill>
                  <a:prstClr val="white">
                    <a:lumMod val="75000"/>
                  </a:prstClr>
                </a:solidFill>
                <a:latin typeface="Arial Black" pitchFamily="34" charset="0"/>
              </a:rPr>
              <a:t>ubi</a:t>
            </a:r>
            <a:r>
              <a:rPr lang="en-US" sz="4200" dirty="0" smtClean="0">
                <a:solidFill>
                  <a:srgbClr val="9BBB59"/>
                </a:solidFill>
                <a:latin typeface="Arial Black" pitchFamily="34" charset="0"/>
              </a:rPr>
              <a:t>green</a:t>
            </a:r>
          </a:p>
          <a:p>
            <a:pPr>
              <a:lnSpc>
                <a:spcPts val="1460"/>
              </a:lnSpc>
            </a:pPr>
            <a:r>
              <a:rPr lang="en-US" dirty="0" smtClean="0">
                <a:solidFill>
                  <a:prstClr val="white">
                    <a:lumMod val="85000"/>
                  </a:prstClr>
                </a:solidFill>
                <a:latin typeface="Arial" pitchFamily="34" charset="0"/>
                <a:cs typeface="Arial" pitchFamily="34" charset="0"/>
              </a:rPr>
              <a:t>personal ambient display</a:t>
            </a:r>
            <a:endParaRPr lang="en-US" dirty="0">
              <a:solidFill>
                <a:prstClr val="white">
                  <a:lumMod val="85000"/>
                </a:prstClr>
              </a:solidFill>
              <a:latin typeface="Arial" pitchFamily="34" charset="0"/>
              <a:cs typeface="Arial" pitchFamily="34" charset="0"/>
            </a:endParaRPr>
          </a:p>
        </p:txBody>
      </p:sp>
      <p:sp>
        <p:nvSpPr>
          <p:cNvPr id="93" name="TextBox 92"/>
          <p:cNvSpPr txBox="1"/>
          <p:nvPr/>
        </p:nvSpPr>
        <p:spPr>
          <a:xfrm>
            <a:off x="1447800" y="2057400"/>
            <a:ext cx="1676400" cy="830997"/>
          </a:xfrm>
          <a:prstGeom prst="rect">
            <a:avLst/>
          </a:prstGeom>
          <a:noFill/>
        </p:spPr>
        <p:txBody>
          <a:bodyPr wrap="square" rtlCol="0">
            <a:spAutoFit/>
          </a:bodyPr>
          <a:lstStyle/>
          <a:p>
            <a:r>
              <a:rPr lang="en-US" dirty="0" smtClean="0">
                <a:solidFill>
                  <a:srgbClr val="4BACC6">
                    <a:lumMod val="20000"/>
                    <a:lumOff val="80000"/>
                  </a:srgbClr>
                </a:solidFill>
                <a:latin typeface="Arial" pitchFamily="34" charset="0"/>
                <a:cs typeface="Arial" pitchFamily="34" charset="0"/>
              </a:rPr>
              <a:t>polar bear</a:t>
            </a:r>
          </a:p>
          <a:p>
            <a:r>
              <a:rPr lang="en-US" sz="2800" dirty="0" smtClean="0">
                <a:solidFill>
                  <a:srgbClr val="4BACC6">
                    <a:lumMod val="20000"/>
                    <a:lumOff val="80000"/>
                  </a:srgbClr>
                </a:solidFill>
                <a:latin typeface="Arial" pitchFamily="34" charset="0"/>
                <a:cs typeface="Arial" pitchFamily="34" charset="0"/>
              </a:rPr>
              <a:t>design:</a:t>
            </a:r>
            <a:endParaRPr lang="en-US" sz="2800" dirty="0">
              <a:solidFill>
                <a:srgbClr val="4BACC6">
                  <a:lumMod val="20000"/>
                  <a:lumOff val="80000"/>
                </a:srgbClr>
              </a:solidFill>
              <a:latin typeface="Arial" pitchFamily="34" charset="0"/>
              <a:cs typeface="Arial" pitchFamily="34" charset="0"/>
            </a:endParaRPr>
          </a:p>
        </p:txBody>
      </p:sp>
      <p:pic>
        <p:nvPicPr>
          <p:cNvPr id="7171" name="Picture 3" descr="C:\research\projects\UbiGreen\Trunk\Designs\Final Deployed Designs\final-polar-bear-design\PolarBear.png"/>
          <p:cNvPicPr>
            <a:picLocks noChangeAspect="1" noChangeArrowheads="1"/>
          </p:cNvPicPr>
          <p:nvPr/>
        </p:nvPicPr>
        <p:blipFill>
          <a:blip r:embed="rId25" cstate="print"/>
          <a:srcRect/>
          <a:stretch>
            <a:fillRect/>
          </a:stretch>
        </p:blipFill>
        <p:spPr bwMode="auto">
          <a:xfrm>
            <a:off x="295425" y="1981200"/>
            <a:ext cx="1152375" cy="13128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5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500"/>
                            </p:stCondLst>
                            <p:childTnLst>
                              <p:par>
                                <p:cTn id="15" presetID="1" presetClass="exit" presetSubtype="0" fill="hold" nodeType="afterEffect">
                                  <p:stCondLst>
                                    <p:cond delay="50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1000"/>
                            </p:stCondLst>
                            <p:childTnLst>
                              <p:par>
                                <p:cTn id="20" presetID="1" presetClass="exit" presetSubtype="0" fill="hold" nodeType="afterEffect">
                                  <p:stCondLst>
                                    <p:cond delay="500"/>
                                  </p:stCondLst>
                                  <p:childTnLst>
                                    <p:set>
                                      <p:cBhvr>
                                        <p:cTn id="21" dur="1" fill="hold">
                                          <p:stCondLst>
                                            <p:cond delay="0"/>
                                          </p:stCondLst>
                                        </p:cTn>
                                        <p:tgtEl>
                                          <p:spTgt spid="26"/>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1500"/>
                            </p:stCondLst>
                            <p:childTnLst>
                              <p:par>
                                <p:cTn id="25" presetID="1" presetClass="exit" presetSubtype="0" fill="hold" nodeType="afterEffect">
                                  <p:stCondLst>
                                    <p:cond delay="50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par>
                          <p:cTn id="29" fill="hold">
                            <p:stCondLst>
                              <p:cond delay="2000"/>
                            </p:stCondLst>
                            <p:childTnLst>
                              <p:par>
                                <p:cTn id="30" presetID="1" presetClass="exit" presetSubtype="0" fill="hold" nodeType="afterEffect">
                                  <p:stCondLst>
                                    <p:cond delay="500"/>
                                  </p:stCondLst>
                                  <p:childTnLst>
                                    <p:set>
                                      <p:cBhvr>
                                        <p:cTn id="31" dur="1" fill="hold">
                                          <p:stCondLst>
                                            <p:cond delay="0"/>
                                          </p:stCondLst>
                                        </p:cTn>
                                        <p:tgtEl>
                                          <p:spTgt spid="24"/>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par>
                          <p:cTn id="34" fill="hold">
                            <p:stCondLst>
                              <p:cond delay="2500"/>
                            </p:stCondLst>
                            <p:childTnLst>
                              <p:par>
                                <p:cTn id="35" presetID="1" presetClass="exit" presetSubtype="0" fill="hold" nodeType="afterEffect">
                                  <p:stCondLst>
                                    <p:cond delay="50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par>
                          <p:cTn id="39" fill="hold">
                            <p:stCondLst>
                              <p:cond delay="3000"/>
                            </p:stCondLst>
                            <p:childTnLst>
                              <p:par>
                                <p:cTn id="40" presetID="1" presetClass="exit" presetSubtype="0" fill="hold" nodeType="afterEffect">
                                  <p:stCondLst>
                                    <p:cond delay="5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7168"/>
                                        </p:tgtEl>
                                        <p:attrNameLst>
                                          <p:attrName>style.visibility</p:attrName>
                                        </p:attrNameLst>
                                      </p:cBhvr>
                                      <p:to>
                                        <p:strVal val="visible"/>
                                      </p:to>
                                    </p:set>
                                  </p:childTnLst>
                                </p:cTn>
                              </p:par>
                            </p:childTnLst>
                          </p:cTn>
                        </p:par>
                        <p:par>
                          <p:cTn id="44" fill="hold">
                            <p:stCondLst>
                              <p:cond delay="3500"/>
                            </p:stCondLst>
                            <p:childTnLst>
                              <p:par>
                                <p:cTn id="45" presetID="1" presetClass="exit" presetSubtype="0" fill="hold" nodeType="afterEffect">
                                  <p:stCondLst>
                                    <p:cond delay="50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7169"/>
                                        </p:tgtEl>
                                        <p:attrNameLst>
                                          <p:attrName>style.visibility</p:attrName>
                                        </p:attrNameLst>
                                      </p:cBhvr>
                                      <p:to>
                                        <p:strVal val="visible"/>
                                      </p:to>
                                    </p:set>
                                  </p:childTnLst>
                                </p:cTn>
                              </p:par>
                            </p:childTnLst>
                          </p:cTn>
                        </p:par>
                        <p:par>
                          <p:cTn id="49" fill="hold">
                            <p:stCondLst>
                              <p:cond delay="4000"/>
                            </p:stCondLst>
                            <p:childTnLst>
                              <p:par>
                                <p:cTn id="50" presetID="1" presetClass="exit" presetSubtype="0" fill="hold" nodeType="afterEffect">
                                  <p:stCondLst>
                                    <p:cond delay="500"/>
                                  </p:stCondLst>
                                  <p:childTnLst>
                                    <p:set>
                                      <p:cBhvr>
                                        <p:cTn id="51" dur="1" fill="hold">
                                          <p:stCondLst>
                                            <p:cond delay="0"/>
                                          </p:stCondLst>
                                        </p:cTn>
                                        <p:tgtEl>
                                          <p:spTgt spid="20"/>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7170"/>
                                        </p:tgtEl>
                                        <p:attrNameLst>
                                          <p:attrName>style.visibility</p:attrName>
                                        </p:attrNameLst>
                                      </p:cBhvr>
                                      <p:to>
                                        <p:strVal val="visible"/>
                                      </p:to>
                                    </p:set>
                                  </p:childTnLst>
                                </p:cTn>
                              </p:par>
                            </p:childTnLst>
                          </p:cTn>
                        </p:par>
                        <p:par>
                          <p:cTn id="54" fill="hold">
                            <p:stCondLst>
                              <p:cond delay="4500"/>
                            </p:stCondLst>
                            <p:childTnLst>
                              <p:par>
                                <p:cTn id="55" presetID="1" presetClass="exit" presetSubtype="0" fill="hold" nodeType="afterEffect">
                                  <p:stCondLst>
                                    <p:cond delay="50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172"/>
                                        </p:tgtEl>
                                        <p:attrNameLst>
                                          <p:attrName>style.visibility</p:attrName>
                                        </p:attrNameLst>
                                      </p:cBhvr>
                                      <p:to>
                                        <p:strVal val="visible"/>
                                      </p:to>
                                    </p:set>
                                  </p:childTnLst>
                                </p:cTn>
                              </p:par>
                            </p:childTnLst>
                          </p:cTn>
                        </p:par>
                        <p:par>
                          <p:cTn id="59" fill="hold">
                            <p:stCondLst>
                              <p:cond delay="5000"/>
                            </p:stCondLst>
                            <p:childTnLst>
                              <p:par>
                                <p:cTn id="60" presetID="1" presetClass="exit" presetSubtype="0" fill="hold" nodeType="afterEffect">
                                  <p:stCondLst>
                                    <p:cond delay="500"/>
                                  </p:stCondLst>
                                  <p:childTnLst>
                                    <p:set>
                                      <p:cBhvr>
                                        <p:cTn id="61" dur="1" fill="hold">
                                          <p:stCondLst>
                                            <p:cond delay="0"/>
                                          </p:stCondLst>
                                        </p:cTn>
                                        <p:tgtEl>
                                          <p:spTgt spid="18"/>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7173"/>
                                        </p:tgtEl>
                                        <p:attrNameLst>
                                          <p:attrName>style.visibility</p:attrName>
                                        </p:attrNameLst>
                                      </p:cBhvr>
                                      <p:to>
                                        <p:strVal val="visible"/>
                                      </p:to>
                                    </p:set>
                                  </p:childTnLst>
                                </p:cTn>
                              </p:par>
                            </p:childTnLst>
                          </p:cTn>
                        </p:par>
                        <p:par>
                          <p:cTn id="64" fill="hold">
                            <p:stCondLst>
                              <p:cond delay="5500"/>
                            </p:stCondLst>
                            <p:childTnLst>
                              <p:par>
                                <p:cTn id="65" presetID="1" presetClass="exit" presetSubtype="0" fill="hold" nodeType="afterEffect">
                                  <p:stCondLst>
                                    <p:cond delay="500"/>
                                  </p:stCondLst>
                                  <p:childTnLst>
                                    <p:set>
                                      <p:cBhvr>
                                        <p:cTn id="66" dur="1" fill="hold">
                                          <p:stCondLst>
                                            <p:cond delay="0"/>
                                          </p:stCondLst>
                                        </p:cTn>
                                        <p:tgtEl>
                                          <p:spTgt spid="17"/>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7174"/>
                                        </p:tgtEl>
                                        <p:attrNameLst>
                                          <p:attrName>style.visibility</p:attrName>
                                        </p:attrNameLst>
                                      </p:cBhvr>
                                      <p:to>
                                        <p:strVal val="visible"/>
                                      </p:to>
                                    </p:set>
                                  </p:childTnLst>
                                </p:cTn>
                              </p:par>
                            </p:childTnLst>
                          </p:cTn>
                        </p:par>
                        <p:par>
                          <p:cTn id="69" fill="hold">
                            <p:stCondLst>
                              <p:cond delay="6000"/>
                            </p:stCondLst>
                            <p:childTnLst>
                              <p:par>
                                <p:cTn id="70" presetID="1" presetClass="exit" presetSubtype="0" fill="hold" nodeType="afterEffect">
                                  <p:stCondLst>
                                    <p:cond delay="500"/>
                                  </p:stCondLst>
                                  <p:childTnLst>
                                    <p:set>
                                      <p:cBhvr>
                                        <p:cTn id="71" dur="1" fill="hold">
                                          <p:stCondLst>
                                            <p:cond delay="0"/>
                                          </p:stCondLst>
                                        </p:cTn>
                                        <p:tgtEl>
                                          <p:spTgt spid="16"/>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7175"/>
                                        </p:tgtEl>
                                        <p:attrNameLst>
                                          <p:attrName>style.visibility</p:attrName>
                                        </p:attrNameLst>
                                      </p:cBhvr>
                                      <p:to>
                                        <p:strVal val="visible"/>
                                      </p:to>
                                    </p:set>
                                  </p:childTnLst>
                                </p:cTn>
                              </p:par>
                            </p:childTnLst>
                          </p:cTn>
                        </p:par>
                        <p:par>
                          <p:cTn id="74" fill="hold">
                            <p:stCondLst>
                              <p:cond delay="6500"/>
                            </p:stCondLst>
                            <p:childTnLst>
                              <p:par>
                                <p:cTn id="75" presetID="1" presetClass="exit" presetSubtype="0" fill="hold" nodeType="afterEffect">
                                  <p:stCondLst>
                                    <p:cond delay="50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7176"/>
                                        </p:tgtEl>
                                        <p:attrNameLst>
                                          <p:attrName>style.visibility</p:attrName>
                                        </p:attrNameLst>
                                      </p:cBhvr>
                                      <p:to>
                                        <p:strVal val="visible"/>
                                      </p:to>
                                    </p:set>
                                  </p:childTnLst>
                                </p:cTn>
                              </p:par>
                            </p:childTnLst>
                          </p:cTn>
                        </p:par>
                        <p:par>
                          <p:cTn id="79" fill="hold">
                            <p:stCondLst>
                              <p:cond delay="7000"/>
                            </p:stCondLst>
                            <p:childTnLst>
                              <p:par>
                                <p:cTn id="80" presetID="1" presetClass="exit" presetSubtype="0" fill="hold" nodeType="afterEffect">
                                  <p:stCondLst>
                                    <p:cond delay="500"/>
                                  </p:stCondLst>
                                  <p:childTnLst>
                                    <p:set>
                                      <p:cBhvr>
                                        <p:cTn id="81" dur="1" fill="hold">
                                          <p:stCondLst>
                                            <p:cond delay="0"/>
                                          </p:stCondLst>
                                        </p:cTn>
                                        <p:tgtEl>
                                          <p:spTgt spid="14"/>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7177"/>
                                        </p:tgtEl>
                                        <p:attrNameLst>
                                          <p:attrName>style.visibility</p:attrName>
                                        </p:attrNameLst>
                                      </p:cBhvr>
                                      <p:to>
                                        <p:strVal val="visible"/>
                                      </p:to>
                                    </p:set>
                                  </p:childTnLst>
                                </p:cTn>
                              </p:par>
                            </p:childTnLst>
                          </p:cTn>
                        </p:par>
                        <p:par>
                          <p:cTn id="84" fill="hold">
                            <p:stCondLst>
                              <p:cond delay="7500"/>
                            </p:stCondLst>
                            <p:childTnLst>
                              <p:par>
                                <p:cTn id="85" presetID="1" presetClass="exit" presetSubtype="0" fill="hold" nodeType="afterEffect">
                                  <p:stCondLst>
                                    <p:cond delay="500"/>
                                  </p:stCondLst>
                                  <p:childTnLst>
                                    <p:set>
                                      <p:cBhvr>
                                        <p:cTn id="86" dur="1" fill="hold">
                                          <p:stCondLst>
                                            <p:cond delay="0"/>
                                          </p:stCondLst>
                                        </p:cTn>
                                        <p:tgtEl>
                                          <p:spTgt spid="13"/>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7178"/>
                                        </p:tgtEl>
                                        <p:attrNameLst>
                                          <p:attrName>style.visibility</p:attrName>
                                        </p:attrNameLst>
                                      </p:cBhvr>
                                      <p:to>
                                        <p:strVal val="visible"/>
                                      </p:to>
                                    </p:set>
                                  </p:childTnLst>
                                </p:cTn>
                              </p:par>
                            </p:childTnLst>
                          </p:cTn>
                        </p:par>
                        <p:par>
                          <p:cTn id="89" fill="hold">
                            <p:stCondLst>
                              <p:cond delay="8000"/>
                            </p:stCondLst>
                            <p:childTnLst>
                              <p:par>
                                <p:cTn id="90" presetID="1" presetClass="exit" presetSubtype="0" fill="hold" nodeType="afterEffect">
                                  <p:stCondLst>
                                    <p:cond delay="500"/>
                                  </p:stCondLst>
                                  <p:childTnLst>
                                    <p:set>
                                      <p:cBhvr>
                                        <p:cTn id="91" dur="1" fill="hold">
                                          <p:stCondLst>
                                            <p:cond delay="0"/>
                                          </p:stCondLst>
                                        </p:cTn>
                                        <p:tgtEl>
                                          <p:spTgt spid="12"/>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7179"/>
                                        </p:tgtEl>
                                        <p:attrNameLst>
                                          <p:attrName>style.visibility</p:attrName>
                                        </p:attrNameLst>
                                      </p:cBhvr>
                                      <p:to>
                                        <p:strVal val="visible"/>
                                      </p:to>
                                    </p:set>
                                  </p:childTnLst>
                                </p:cTn>
                              </p:par>
                            </p:childTnLst>
                          </p:cTn>
                        </p:par>
                        <p:par>
                          <p:cTn id="94" fill="hold">
                            <p:stCondLst>
                              <p:cond delay="8500"/>
                            </p:stCondLst>
                            <p:childTnLst>
                              <p:par>
                                <p:cTn id="95" presetID="1" presetClass="exit" presetSubtype="0" fill="hold" nodeType="afterEffect">
                                  <p:stCondLst>
                                    <p:cond delay="500"/>
                                  </p:stCondLst>
                                  <p:childTnLst>
                                    <p:set>
                                      <p:cBhvr>
                                        <p:cTn id="96" dur="1" fill="hold">
                                          <p:stCondLst>
                                            <p:cond delay="0"/>
                                          </p:stCondLst>
                                        </p:cTn>
                                        <p:tgtEl>
                                          <p:spTgt spid="11"/>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7180"/>
                                        </p:tgtEl>
                                        <p:attrNameLst>
                                          <p:attrName>style.visibility</p:attrName>
                                        </p:attrNameLst>
                                      </p:cBhvr>
                                      <p:to>
                                        <p:strVal val="visible"/>
                                      </p:to>
                                    </p:set>
                                  </p:childTnLst>
                                </p:cTn>
                              </p:par>
                            </p:childTnLst>
                          </p:cTn>
                        </p:par>
                        <p:par>
                          <p:cTn id="99" fill="hold">
                            <p:stCondLst>
                              <p:cond delay="9000"/>
                            </p:stCondLst>
                            <p:childTnLst>
                              <p:par>
                                <p:cTn id="100" presetID="1" presetClass="exit" presetSubtype="0" fill="hold" nodeType="afterEffect">
                                  <p:stCondLst>
                                    <p:cond delay="500"/>
                                  </p:stCondLst>
                                  <p:childTnLst>
                                    <p:set>
                                      <p:cBhvr>
                                        <p:cTn id="101" dur="1" fill="hold">
                                          <p:stCondLst>
                                            <p:cond delay="0"/>
                                          </p:stCondLst>
                                        </p:cTn>
                                        <p:tgtEl>
                                          <p:spTgt spid="10"/>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7181"/>
                                        </p:tgtEl>
                                        <p:attrNameLst>
                                          <p:attrName>style.visibility</p:attrName>
                                        </p:attrNameLst>
                                      </p:cBhvr>
                                      <p:to>
                                        <p:strVal val="visible"/>
                                      </p:to>
                                    </p:set>
                                  </p:childTnLst>
                                </p:cTn>
                              </p:par>
                            </p:childTnLst>
                          </p:cTn>
                        </p:par>
                        <p:par>
                          <p:cTn id="104" fill="hold">
                            <p:stCondLst>
                              <p:cond delay="9500"/>
                            </p:stCondLst>
                            <p:childTnLst>
                              <p:par>
                                <p:cTn id="105" presetID="1" presetClass="exit" presetSubtype="0" fill="hold" nodeType="afterEffect">
                                  <p:stCondLst>
                                    <p:cond delay="500"/>
                                  </p:stCondLst>
                                  <p:childTnLst>
                                    <p:set>
                                      <p:cBhvr>
                                        <p:cTn id="106" dur="1" fill="hold">
                                          <p:stCondLst>
                                            <p:cond delay="0"/>
                                          </p:stCondLst>
                                        </p:cTn>
                                        <p:tgtEl>
                                          <p:spTgt spid="9"/>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7182"/>
                                        </p:tgtEl>
                                        <p:attrNameLst>
                                          <p:attrName>style.visibility</p:attrName>
                                        </p:attrNameLst>
                                      </p:cBhvr>
                                      <p:to>
                                        <p:strVal val="visible"/>
                                      </p:to>
                                    </p:set>
                                  </p:childTnLst>
                                </p:cTn>
                              </p:par>
                              <p:par>
                                <p:cTn id="109" presetID="1" presetClass="exit" presetSubtype="0" fill="hold" grpId="0" nodeType="withEffect">
                                  <p:stCondLst>
                                    <p:cond delay="0"/>
                                  </p:stCondLst>
                                  <p:childTnLst>
                                    <p:set>
                                      <p:cBhvr>
                                        <p:cTn id="110" dur="1" fill="hold">
                                          <p:stCondLst>
                                            <p:cond delay="0"/>
                                          </p:stCondLst>
                                        </p:cTn>
                                        <p:tgtEl>
                                          <p:spTgt spid="104"/>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105"/>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3"/>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6"/>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7"/>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8"/>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0"/>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31"/>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7168"/>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7169"/>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7170"/>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7172"/>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7173"/>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7174"/>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717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7176"/>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717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7178"/>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717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7180"/>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718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7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projects\UbiGreen\Trunk\Screenshots\Study Webpage Screenshots\2008_04_02 screenshots copy2.png"/>
          <p:cNvPicPr>
            <a:picLocks noChangeAspect="1" noChangeArrowheads="1"/>
          </p:cNvPicPr>
          <p:nvPr/>
        </p:nvPicPr>
        <p:blipFill>
          <a:blip r:embed="rId3" cstate="print"/>
          <a:srcRect t="4475" r="45000" b="25803"/>
          <a:stretch>
            <a:fillRect/>
          </a:stretch>
        </p:blipFill>
        <p:spPr bwMode="auto">
          <a:xfrm>
            <a:off x="0" y="-152400"/>
            <a:ext cx="9252572" cy="7330770"/>
          </a:xfrm>
          <a:prstGeom prst="rect">
            <a:avLst/>
          </a:prstGeom>
          <a:noFill/>
        </p:spPr>
      </p:pic>
      <p:pic>
        <p:nvPicPr>
          <p:cNvPr id="1027" name="Picture 3" descr="C:\research\projects\UbiGreen\Trunk\Screenshots\Study Webpage Screenshots\2008_04_02 screenshots copy.png"/>
          <p:cNvPicPr>
            <a:picLocks noChangeAspect="1" noChangeArrowheads="1"/>
          </p:cNvPicPr>
          <p:nvPr/>
        </p:nvPicPr>
        <p:blipFill>
          <a:blip r:embed="rId4" cstate="print"/>
          <a:srcRect t="4475" r="45000" b="25803"/>
          <a:stretch>
            <a:fillRect/>
          </a:stretch>
        </p:blipFill>
        <p:spPr bwMode="auto">
          <a:xfrm>
            <a:off x="0" y="-152400"/>
            <a:ext cx="9252572" cy="7330770"/>
          </a:xfrm>
          <a:prstGeom prst="rect">
            <a:avLst/>
          </a:prstGeom>
          <a:noFill/>
        </p:spPr>
      </p:pic>
      <p:sp>
        <p:nvSpPr>
          <p:cNvPr id="8" name="TextBox 7"/>
          <p:cNvSpPr txBox="1"/>
          <p:nvPr/>
        </p:nvSpPr>
        <p:spPr>
          <a:xfrm>
            <a:off x="3733800" y="877396"/>
            <a:ext cx="5257800" cy="830997"/>
          </a:xfrm>
          <a:prstGeom prst="rect">
            <a:avLst/>
          </a:prstGeom>
          <a:noFill/>
        </p:spPr>
        <p:txBody>
          <a:bodyPr wrap="square" rtlCol="0">
            <a:spAutoFit/>
          </a:bodyPr>
          <a:lstStyle/>
          <a:p>
            <a:pPr algn="r"/>
            <a:r>
              <a:rPr lang="en-US" sz="4800" dirty="0" smtClean="0">
                <a:solidFill>
                  <a:srgbClr val="9BBB59"/>
                </a:solidFill>
                <a:latin typeface="Arial Black" pitchFamily="34" charset="0"/>
              </a:rPr>
              <a:t>Monday</a:t>
            </a:r>
            <a:endParaRPr lang="en-US" sz="4800" dirty="0">
              <a:solidFill>
                <a:srgbClr val="9BBB59"/>
              </a:solidFill>
              <a:latin typeface="Arial Black" pitchFamily="34" charset="0"/>
            </a:endParaRPr>
          </a:p>
        </p:txBody>
      </p:sp>
      <p:sp>
        <p:nvSpPr>
          <p:cNvPr id="9" name="TextBox 8"/>
          <p:cNvSpPr txBox="1"/>
          <p:nvPr/>
        </p:nvSpPr>
        <p:spPr>
          <a:xfrm>
            <a:off x="3733800" y="877396"/>
            <a:ext cx="5257800" cy="830997"/>
          </a:xfrm>
          <a:prstGeom prst="rect">
            <a:avLst/>
          </a:prstGeom>
          <a:noFill/>
        </p:spPr>
        <p:txBody>
          <a:bodyPr wrap="square" rtlCol="0">
            <a:spAutoFit/>
          </a:bodyPr>
          <a:lstStyle/>
          <a:p>
            <a:pPr algn="r"/>
            <a:r>
              <a:rPr lang="en-US" sz="4800" dirty="0" smtClean="0">
                <a:solidFill>
                  <a:srgbClr val="9BBB59"/>
                </a:solidFill>
                <a:latin typeface="Arial Black" pitchFamily="34" charset="0"/>
              </a:rPr>
              <a:t>Saturday</a:t>
            </a:r>
            <a:endParaRPr lang="en-US" sz="4800" dirty="0">
              <a:solidFill>
                <a:srgbClr val="9BBB59"/>
              </a:solidFill>
              <a:latin typeface="Arial Black" pitchFamily="34" charset="0"/>
            </a:endParaRPr>
          </a:p>
        </p:txBody>
      </p:sp>
      <p:sp>
        <p:nvSpPr>
          <p:cNvPr id="10" name="Rectangle 9"/>
          <p:cNvSpPr/>
          <p:nvPr/>
        </p:nvSpPr>
        <p:spPr>
          <a:xfrm>
            <a:off x="0" y="4038600"/>
            <a:ext cx="9144000" cy="152400"/>
          </a:xfrm>
          <a:prstGeom prst="rect">
            <a:avLst/>
          </a:prstGeom>
          <a:solidFill>
            <a:srgbClr val="F4F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7"/>
                                        </p:tgtEl>
                                      </p:cBhvr>
                                    </p:animEffect>
                                    <p:set>
                                      <p:cBhvr>
                                        <p:cTn id="7" dur="1" fill="hold">
                                          <p:stCondLst>
                                            <p:cond delay="1999"/>
                                          </p:stCondLst>
                                        </p:cTn>
                                        <p:tgtEl>
                                          <p:spTgt spid="102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ambient display</a:t>
            </a:r>
            <a:endParaRPr lang="en-US" dirty="0"/>
          </a:p>
        </p:txBody>
      </p:sp>
      <p:sp>
        <p:nvSpPr>
          <p:cNvPr id="9" name="Rectangle 8"/>
          <p:cNvSpPr>
            <a:spLocks noChangeArrowheads="1"/>
          </p:cNvSpPr>
          <p:nvPr/>
        </p:nvSpPr>
        <p:spPr bwMode="auto">
          <a:xfrm>
            <a:off x="2819400" y="4450140"/>
            <a:ext cx="5670884" cy="1569660"/>
          </a:xfrm>
          <a:prstGeom prst="rect">
            <a:avLst/>
          </a:prstGeom>
          <a:noFill/>
          <a:ln w="9525">
            <a:noFill/>
            <a:miter lim="800000"/>
            <a:headEnd/>
            <a:tailEnd/>
          </a:ln>
        </p:spPr>
        <p:txBody>
          <a:bodyPr wrap="square">
            <a:prstTxWarp prst="textNoShape">
              <a:avLst/>
            </a:prstTxWarp>
            <a:spAutoFit/>
          </a:bodyPr>
          <a:lstStyle/>
          <a:p>
            <a:r>
              <a:rPr lang="en-US" sz="2400" dirty="0" smtClean="0">
                <a:solidFill>
                  <a:prstClr val="white">
                    <a:lumMod val="95000"/>
                  </a:prstClr>
                </a:solidFill>
                <a:latin typeface="Segoe UI" pitchFamily="34" charset="0"/>
                <a:ea typeface="Segoe UI" pitchFamily="34" charset="0"/>
                <a:cs typeface="Segoe UI" pitchFamily="34" charset="0"/>
              </a:rPr>
              <a:t>With </a:t>
            </a:r>
            <a:r>
              <a:rPr lang="en-US" sz="2400" b="1" dirty="0" smtClean="0">
                <a:solidFill>
                  <a:prstClr val="white">
                    <a:lumMod val="95000"/>
                  </a:prstClr>
                </a:solidFill>
                <a:latin typeface="Segoe UI" pitchFamily="34" charset="0"/>
                <a:ea typeface="Segoe UI" pitchFamily="34" charset="0"/>
                <a:cs typeface="Segoe UI" pitchFamily="34" charset="0"/>
              </a:rPr>
              <a:t>a website, it’s so easy to ignore</a:t>
            </a:r>
            <a:r>
              <a:rPr lang="en-US" sz="2400" dirty="0" smtClean="0">
                <a:solidFill>
                  <a:prstClr val="white">
                    <a:lumMod val="95000"/>
                  </a:prstClr>
                </a:solidFill>
                <a:latin typeface="Segoe UI" pitchFamily="34" charset="0"/>
                <a:ea typeface="Segoe UI" pitchFamily="34" charset="0"/>
                <a:cs typeface="Segoe UI" pitchFamily="34" charset="0"/>
              </a:rPr>
              <a:t>… it’s just out of sight, out of mind. But </a:t>
            </a:r>
            <a:r>
              <a:rPr lang="en-US" sz="2400" b="1" dirty="0" smtClean="0">
                <a:solidFill>
                  <a:prstClr val="white">
                    <a:lumMod val="95000"/>
                  </a:prstClr>
                </a:solidFill>
                <a:latin typeface="Segoe UI" pitchFamily="34" charset="0"/>
                <a:ea typeface="Segoe UI" pitchFamily="34" charset="0"/>
                <a:cs typeface="Segoe UI" pitchFamily="34" charset="0"/>
              </a:rPr>
              <a:t>on the phone, you can’t really ignore it</a:t>
            </a:r>
            <a:r>
              <a:rPr lang="en-US" sz="2400" dirty="0" smtClean="0">
                <a:solidFill>
                  <a:prstClr val="white">
                    <a:lumMod val="95000"/>
                  </a:prstClr>
                </a:solidFill>
                <a:latin typeface="Segoe UI" pitchFamily="34" charset="0"/>
                <a:ea typeface="Segoe UI" pitchFamily="34" charset="0"/>
                <a:cs typeface="Segoe UI" pitchFamily="34" charset="0"/>
              </a:rPr>
              <a:t>…</a:t>
            </a:r>
            <a:endParaRPr lang="en-US" sz="2400" dirty="0">
              <a:solidFill>
                <a:prstClr val="white">
                  <a:lumMod val="95000"/>
                </a:prstClr>
              </a:solidFill>
              <a:latin typeface="Segoe UI" pitchFamily="34" charset="0"/>
              <a:ea typeface="Segoe UI" pitchFamily="34" charset="0"/>
              <a:cs typeface="Segoe UI" pitchFamily="34" charset="0"/>
            </a:endParaRPr>
          </a:p>
          <a:p>
            <a:pPr algn="r"/>
            <a:r>
              <a:rPr lang="en-US" sz="2400" b="1" dirty="0">
                <a:solidFill>
                  <a:prstClr val="white">
                    <a:lumMod val="95000"/>
                  </a:prstClr>
                </a:solidFill>
                <a:latin typeface="Segoe UI" pitchFamily="34" charset="0"/>
                <a:ea typeface="Segoe UI" pitchFamily="34" charset="0"/>
                <a:cs typeface="Segoe UI" pitchFamily="34" charset="0"/>
              </a:rPr>
              <a:t>- </a:t>
            </a:r>
            <a:r>
              <a:rPr lang="en-US" sz="2400" b="1" dirty="0" smtClean="0">
                <a:solidFill>
                  <a:prstClr val="white">
                    <a:lumMod val="95000"/>
                  </a:prstClr>
                </a:solidFill>
                <a:latin typeface="Segoe UI" pitchFamily="34" charset="0"/>
                <a:ea typeface="Segoe UI" pitchFamily="34" charset="0"/>
                <a:cs typeface="Segoe UI" pitchFamily="34" charset="0"/>
              </a:rPr>
              <a:t>P9</a:t>
            </a:r>
            <a:r>
              <a:rPr lang="en-US" sz="2400" b="1" baseline="-25000" dirty="0" smtClean="0">
                <a:solidFill>
                  <a:prstClr val="white">
                    <a:lumMod val="95000"/>
                  </a:prstClr>
                </a:solidFill>
                <a:latin typeface="Segoe UI" pitchFamily="34" charset="0"/>
                <a:ea typeface="Segoe UI" pitchFamily="34" charset="0"/>
                <a:cs typeface="Segoe UI" pitchFamily="34" charset="0"/>
              </a:rPr>
              <a:t>UF</a:t>
            </a:r>
            <a:endParaRPr lang="en-US" sz="2400" b="1" baseline="-25000" dirty="0">
              <a:solidFill>
                <a:prstClr val="white">
                  <a:lumMod val="95000"/>
                </a:prstClr>
              </a:solidFill>
              <a:latin typeface="Segoe UI" pitchFamily="34" charset="0"/>
              <a:ea typeface="Segoe UI" pitchFamily="34" charset="0"/>
              <a:cs typeface="Segoe UI" pitchFamily="34" charset="0"/>
            </a:endParaRPr>
          </a:p>
        </p:txBody>
      </p:sp>
      <p:pic>
        <p:nvPicPr>
          <p:cNvPr id="10" name="Picture 6" descr="C:\research\talks\MobileHealth2010-PassiveFeedback\ubifit_redone_higher_res.png"/>
          <p:cNvPicPr>
            <a:picLocks noChangeAspect="1" noChangeArrowheads="1"/>
          </p:cNvPicPr>
          <p:nvPr/>
        </p:nvPicPr>
        <p:blipFill>
          <a:blip r:embed="rId3" cstate="print"/>
          <a:srcRect b="36337"/>
          <a:stretch>
            <a:fillRect/>
          </a:stretch>
        </p:blipFill>
        <p:spPr bwMode="auto">
          <a:xfrm>
            <a:off x="762000" y="1828800"/>
            <a:ext cx="1742315" cy="2753487"/>
          </a:xfrm>
          <a:prstGeom prst="rect">
            <a:avLst/>
          </a:prstGeom>
          <a:noFill/>
          <a:effectLst>
            <a:reflection blurRad="6350" stA="52000" endA="300" endPos="35000" dir="5400000" sy="-100000" algn="bl" rotWithShape="0"/>
          </a:effectLst>
        </p:spPr>
      </p:pic>
      <p:sp>
        <p:nvSpPr>
          <p:cNvPr id="11" name="Rectangle 10"/>
          <p:cNvSpPr>
            <a:spLocks noChangeArrowheads="1"/>
          </p:cNvSpPr>
          <p:nvPr/>
        </p:nvSpPr>
        <p:spPr bwMode="auto">
          <a:xfrm>
            <a:off x="2819400" y="1905000"/>
            <a:ext cx="5670884" cy="2308324"/>
          </a:xfrm>
          <a:prstGeom prst="rect">
            <a:avLst/>
          </a:prstGeom>
          <a:noFill/>
          <a:ln w="9525">
            <a:noFill/>
            <a:miter lim="800000"/>
            <a:headEnd/>
            <a:tailEnd/>
          </a:ln>
        </p:spPr>
        <p:txBody>
          <a:bodyPr wrap="square">
            <a:prstTxWarp prst="textNoShape">
              <a:avLst/>
            </a:prstTxWarp>
            <a:spAutoFit/>
          </a:bodyPr>
          <a:lstStyle/>
          <a:p>
            <a:r>
              <a:rPr lang="en-US" sz="2400" dirty="0" smtClean="0">
                <a:solidFill>
                  <a:prstClr val="white">
                    <a:lumMod val="95000"/>
                  </a:prstClr>
                </a:solidFill>
                <a:latin typeface="Segoe UI" pitchFamily="34" charset="0"/>
                <a:ea typeface="Segoe UI" pitchFamily="34" charset="0"/>
                <a:cs typeface="Segoe UI" pitchFamily="34" charset="0"/>
              </a:rPr>
              <a:t>If you didn’t have a screen [display], I wouldn’t think about it [physical activity] as much… I </a:t>
            </a:r>
            <a:r>
              <a:rPr lang="en-US" sz="2400" b="1" dirty="0" smtClean="0">
                <a:solidFill>
                  <a:prstClr val="white">
                    <a:lumMod val="95000"/>
                  </a:prstClr>
                </a:solidFill>
                <a:latin typeface="Segoe UI" pitchFamily="34" charset="0"/>
                <a:ea typeface="Segoe UI" pitchFamily="34" charset="0"/>
                <a:cs typeface="Segoe UI" pitchFamily="34" charset="0"/>
              </a:rPr>
              <a:t>think about it </a:t>
            </a:r>
            <a:r>
              <a:rPr lang="en-US" sz="2400" dirty="0" smtClean="0">
                <a:solidFill>
                  <a:prstClr val="white">
                    <a:lumMod val="95000"/>
                  </a:prstClr>
                </a:solidFill>
                <a:latin typeface="Segoe UI" pitchFamily="34" charset="0"/>
                <a:ea typeface="Segoe UI" pitchFamily="34" charset="0"/>
                <a:cs typeface="Segoe UI" pitchFamily="34" charset="0"/>
              </a:rPr>
              <a:t>maybe subconsciously </a:t>
            </a:r>
            <a:r>
              <a:rPr lang="en-US" sz="2400" b="1" dirty="0" smtClean="0">
                <a:solidFill>
                  <a:prstClr val="white">
                    <a:lumMod val="95000"/>
                  </a:prstClr>
                </a:solidFill>
                <a:latin typeface="Segoe UI" pitchFamily="34" charset="0"/>
                <a:ea typeface="Segoe UI" pitchFamily="34" charset="0"/>
                <a:cs typeface="Segoe UI" pitchFamily="34" charset="0"/>
              </a:rPr>
              <a:t>every time I look at my phone. </a:t>
            </a:r>
          </a:p>
          <a:p>
            <a:pPr algn="r"/>
            <a:r>
              <a:rPr lang="en-US" sz="2400" b="1" dirty="0" smtClean="0">
                <a:solidFill>
                  <a:prstClr val="white">
                    <a:lumMod val="95000"/>
                  </a:prstClr>
                </a:solidFill>
                <a:latin typeface="Segoe UI" pitchFamily="34" charset="0"/>
                <a:ea typeface="Segoe UI" pitchFamily="34" charset="0"/>
                <a:cs typeface="Segoe UI" pitchFamily="34" charset="0"/>
              </a:rPr>
              <a:t>	- P5</a:t>
            </a:r>
            <a:r>
              <a:rPr lang="en-US" sz="2400" b="1" baseline="-25000" dirty="0" smtClean="0">
                <a:solidFill>
                  <a:prstClr val="white">
                    <a:lumMod val="95000"/>
                  </a:prstClr>
                </a:solidFill>
                <a:latin typeface="Segoe UI" pitchFamily="34" charset="0"/>
                <a:ea typeface="Segoe UI" pitchFamily="34" charset="0"/>
                <a:cs typeface="Segoe UI" pitchFamily="34" charset="0"/>
              </a:rPr>
              <a:t>UF</a:t>
            </a:r>
            <a:endParaRPr lang="en-US" sz="2400" b="1" baseline="-25000" dirty="0">
              <a:solidFill>
                <a:prstClr val="white">
                  <a:lumMod val="95000"/>
                </a:prstClr>
              </a:solidFill>
              <a:latin typeface="Segoe UI" pitchFamily="34" charset="0"/>
              <a:ea typeface="Segoe UI" pitchFamily="34" charset="0"/>
              <a:cs typeface="Segoe UI" pitchFamily="34" charset="0"/>
            </a:endParaRPr>
          </a:p>
        </p:txBody>
      </p:sp>
      <p:sp>
        <p:nvSpPr>
          <p:cNvPr id="12" name="Rectangle 11"/>
          <p:cNvSpPr/>
          <p:nvPr/>
        </p:nvSpPr>
        <p:spPr>
          <a:xfrm>
            <a:off x="533400" y="714623"/>
            <a:ext cx="4719562" cy="707886"/>
          </a:xfrm>
          <a:prstGeom prst="rect">
            <a:avLst/>
          </a:prstGeom>
        </p:spPr>
        <p:txBody>
          <a:bodyPr wrap="none">
            <a:spAutoFit/>
          </a:bodyPr>
          <a:lstStyle/>
          <a:p>
            <a:r>
              <a:rPr lang="en-US" sz="4000" dirty="0" smtClean="0">
                <a:solidFill>
                  <a:prstClr val="white">
                    <a:lumMod val="75000"/>
                  </a:prstClr>
                </a:solidFill>
                <a:latin typeface="Arial" pitchFamily="34" charset="0"/>
                <a:cs typeface="Arial" pitchFamily="34" charset="0"/>
              </a:rPr>
              <a:t>impressions of ubi</a:t>
            </a:r>
            <a:r>
              <a:rPr lang="en-US" sz="4000" dirty="0" smtClean="0">
                <a:solidFill>
                  <a:srgbClr val="4F81BD"/>
                </a:solidFill>
                <a:latin typeface="Arial" pitchFamily="34" charset="0"/>
                <a:cs typeface="Arial" pitchFamily="34" charset="0"/>
              </a:rPr>
              <a:t>fit</a:t>
            </a:r>
            <a:endParaRPr lang="en-US" sz="1600" dirty="0">
              <a:solidFill>
                <a:srgbClr val="4F81BD"/>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research\talks\MobileHealth2010-PassiveFeedback\super_mario_bros_1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research\projects\UbiGreen\Trunk\Designs\Final Deployed Designs\final-tree-design\tree11_large.png"/>
          <p:cNvPicPr>
            <a:picLocks noChangeAspect="1" noChangeArrowheads="1"/>
          </p:cNvPicPr>
          <p:nvPr/>
        </p:nvPicPr>
        <p:blipFill>
          <a:blip r:embed="rId3" cstate="print"/>
          <a:srcRect/>
          <a:stretch>
            <a:fillRect/>
          </a:stretch>
        </p:blipFill>
        <p:spPr bwMode="auto">
          <a:xfrm>
            <a:off x="6706438" y="1066800"/>
            <a:ext cx="914400" cy="902677"/>
          </a:xfrm>
          <a:prstGeom prst="rect">
            <a:avLst/>
          </a:prstGeom>
          <a:noFill/>
        </p:spPr>
      </p:pic>
      <p:pic>
        <p:nvPicPr>
          <p:cNvPr id="15363" name="Picture 3" descr="C:\research\projects\UbiGreen\Trunk\Designs\Final Deployed Designs\final-tree-design\tree1.png"/>
          <p:cNvPicPr>
            <a:picLocks noChangeAspect="1" noChangeArrowheads="1"/>
          </p:cNvPicPr>
          <p:nvPr/>
        </p:nvPicPr>
        <p:blipFill>
          <a:blip r:embed="rId4" cstate="print"/>
          <a:srcRect/>
          <a:stretch>
            <a:fillRect/>
          </a:stretch>
        </p:blipFill>
        <p:spPr bwMode="auto">
          <a:xfrm>
            <a:off x="-1752600" y="1295400"/>
            <a:ext cx="1447800" cy="1415365"/>
          </a:xfrm>
          <a:prstGeom prst="rect">
            <a:avLst/>
          </a:prstGeom>
          <a:noFill/>
        </p:spPr>
      </p:pic>
      <p:pic>
        <p:nvPicPr>
          <p:cNvPr id="6" name="Picture 3" descr="empty-garden"/>
          <p:cNvPicPr>
            <a:picLocks noChangeAspect="1" noChangeArrowheads="1"/>
          </p:cNvPicPr>
          <p:nvPr/>
        </p:nvPicPr>
        <p:blipFill>
          <a:blip r:embed="rId5" cstate="print"/>
          <a:srcRect/>
          <a:stretch>
            <a:fillRect/>
          </a:stretch>
        </p:blipFill>
        <p:spPr bwMode="auto">
          <a:xfrm>
            <a:off x="5257800" y="2159978"/>
            <a:ext cx="839038" cy="762000"/>
          </a:xfrm>
          <a:prstGeom prst="rect">
            <a:avLst/>
          </a:prstGeom>
          <a:noFill/>
        </p:spPr>
      </p:pic>
      <p:pic>
        <p:nvPicPr>
          <p:cNvPr id="7" name="Picture 7" descr="activeWeek-goalMet-2priorGoalsMet"/>
          <p:cNvPicPr>
            <a:picLocks noChangeAspect="1" noChangeArrowheads="1"/>
          </p:cNvPicPr>
          <p:nvPr/>
        </p:nvPicPr>
        <p:blipFill>
          <a:blip r:embed="rId6" cstate="print"/>
          <a:srcRect/>
          <a:stretch>
            <a:fillRect/>
          </a:stretch>
        </p:blipFill>
        <p:spPr bwMode="auto">
          <a:xfrm>
            <a:off x="6743986" y="2159978"/>
            <a:ext cx="800652" cy="758952"/>
          </a:xfrm>
          <a:prstGeom prst="rect">
            <a:avLst/>
          </a:prstGeom>
          <a:noFill/>
        </p:spPr>
      </p:pic>
      <p:pic>
        <p:nvPicPr>
          <p:cNvPr id="15364" name="Picture 4" descr="C:\research\projects\UbiGreen\Trunk\Designs\Final Deployed Designs\final-tree-design\tree22.png"/>
          <p:cNvPicPr>
            <a:picLocks noChangeAspect="1" noChangeArrowheads="1"/>
          </p:cNvPicPr>
          <p:nvPr/>
        </p:nvPicPr>
        <p:blipFill>
          <a:blip r:embed="rId7" cstate="print"/>
          <a:srcRect/>
          <a:stretch>
            <a:fillRect/>
          </a:stretch>
        </p:blipFill>
        <p:spPr bwMode="auto">
          <a:xfrm>
            <a:off x="3498500" y="4383603"/>
            <a:ext cx="1083025" cy="1066800"/>
          </a:xfrm>
          <a:prstGeom prst="rect">
            <a:avLst/>
          </a:prstGeom>
          <a:noFill/>
        </p:spPr>
      </p:pic>
      <p:pic>
        <p:nvPicPr>
          <p:cNvPr id="15365" name="Picture 5" descr="C:\research\projects\UbiGreen\Trunk\Designs\Final Deployed Designs\final-tree-design\treestart.png"/>
          <p:cNvPicPr>
            <a:picLocks noChangeAspect="1" noChangeArrowheads="1"/>
          </p:cNvPicPr>
          <p:nvPr/>
        </p:nvPicPr>
        <p:blipFill>
          <a:blip r:embed="rId8" cstate="print"/>
          <a:srcRect/>
          <a:stretch>
            <a:fillRect/>
          </a:stretch>
        </p:blipFill>
        <p:spPr bwMode="auto">
          <a:xfrm>
            <a:off x="5181600" y="1089002"/>
            <a:ext cx="838200" cy="918575"/>
          </a:xfrm>
          <a:prstGeom prst="rect">
            <a:avLst/>
          </a:prstGeom>
          <a:noFill/>
        </p:spPr>
      </p:pic>
      <p:pic>
        <p:nvPicPr>
          <p:cNvPr id="15366" name="Picture 6" descr="C:\research\projects\UbiGreen\Trunk\Designs\Final Deployed Designs\final-polar-bear-design\polar-bear-23.png"/>
          <p:cNvPicPr>
            <a:picLocks noChangeAspect="1" noChangeArrowheads="1"/>
          </p:cNvPicPr>
          <p:nvPr/>
        </p:nvPicPr>
        <p:blipFill>
          <a:blip r:embed="rId9" cstate="print"/>
          <a:srcRect/>
          <a:stretch>
            <a:fillRect/>
          </a:stretch>
        </p:blipFill>
        <p:spPr bwMode="auto">
          <a:xfrm>
            <a:off x="2209799" y="4383602"/>
            <a:ext cx="1228725" cy="1095613"/>
          </a:xfrm>
          <a:prstGeom prst="rect">
            <a:avLst/>
          </a:prstGeom>
          <a:noFill/>
        </p:spPr>
      </p:pic>
      <p:grpSp>
        <p:nvGrpSpPr>
          <p:cNvPr id="2" name="Group 12"/>
          <p:cNvGrpSpPr>
            <a:grpSpLocks/>
          </p:cNvGrpSpPr>
          <p:nvPr/>
        </p:nvGrpSpPr>
        <p:grpSpPr bwMode="auto">
          <a:xfrm>
            <a:off x="5546725" y="4231203"/>
            <a:ext cx="1631950" cy="942975"/>
            <a:chOff x="3276600" y="2667000"/>
            <a:chExt cx="1631950" cy="942975"/>
          </a:xfrm>
        </p:grpSpPr>
        <p:pic>
          <p:nvPicPr>
            <p:cNvPr id="14" name="Picture 121" descr="ButterflyAt300dpi-cropped"/>
            <p:cNvPicPr>
              <a:picLocks noChangeAspect="1" noChangeArrowheads="1"/>
            </p:cNvPicPr>
            <p:nvPr/>
          </p:nvPicPr>
          <p:blipFill>
            <a:blip r:embed="rId10" cstate="print"/>
            <a:srcRect/>
            <a:stretch>
              <a:fillRect/>
            </a:stretch>
          </p:blipFill>
          <p:spPr bwMode="auto">
            <a:xfrm>
              <a:off x="4511675" y="2743200"/>
              <a:ext cx="396875" cy="366713"/>
            </a:xfrm>
            <a:prstGeom prst="rect">
              <a:avLst/>
            </a:prstGeom>
            <a:noFill/>
            <a:ln w="9525">
              <a:noFill/>
              <a:miter lim="800000"/>
              <a:headEnd/>
              <a:tailEnd/>
            </a:ln>
          </p:spPr>
        </p:pic>
        <p:pic>
          <p:nvPicPr>
            <p:cNvPr id="15" name="Picture 80" descr="prior-week-butterfly"/>
            <p:cNvPicPr>
              <a:picLocks noChangeAspect="1" noChangeArrowheads="1"/>
            </p:cNvPicPr>
            <p:nvPr/>
          </p:nvPicPr>
          <p:blipFill>
            <a:blip r:embed="rId11" cstate="print"/>
            <a:srcRect/>
            <a:stretch>
              <a:fillRect/>
            </a:stretch>
          </p:blipFill>
          <p:spPr bwMode="auto">
            <a:xfrm>
              <a:off x="3276600" y="3276600"/>
              <a:ext cx="368300" cy="333375"/>
            </a:xfrm>
            <a:prstGeom prst="rect">
              <a:avLst/>
            </a:prstGeom>
            <a:noFill/>
            <a:ln w="9525">
              <a:noFill/>
              <a:miter lim="800000"/>
              <a:headEnd/>
              <a:tailEnd/>
            </a:ln>
          </p:spPr>
        </p:pic>
        <p:pic>
          <p:nvPicPr>
            <p:cNvPr id="16" name="Picture 122" descr="ButterflyAt300dpi-cropped"/>
            <p:cNvPicPr>
              <a:picLocks noChangeAspect="1" noChangeArrowheads="1"/>
            </p:cNvPicPr>
            <p:nvPr/>
          </p:nvPicPr>
          <p:blipFill>
            <a:blip r:embed="rId10" cstate="print"/>
            <a:srcRect/>
            <a:stretch>
              <a:fillRect/>
            </a:stretch>
          </p:blipFill>
          <p:spPr bwMode="auto">
            <a:xfrm>
              <a:off x="3978275" y="2667000"/>
              <a:ext cx="396875" cy="366713"/>
            </a:xfrm>
            <a:prstGeom prst="rect">
              <a:avLst/>
            </a:prstGeom>
            <a:noFill/>
            <a:ln w="9525">
              <a:noFill/>
              <a:miter lim="800000"/>
              <a:headEnd/>
              <a:tailEnd/>
            </a:ln>
          </p:spPr>
        </p:pic>
      </p:grpSp>
      <p:pic>
        <p:nvPicPr>
          <p:cNvPr id="17" name="Picture 54" descr="ButterflyAt300dpi-cropped"/>
          <p:cNvPicPr>
            <a:picLocks noChangeAspect="1" noChangeArrowheads="1"/>
          </p:cNvPicPr>
          <p:nvPr/>
        </p:nvPicPr>
        <p:blipFill>
          <a:blip r:embed="rId10" cstate="print"/>
          <a:srcRect/>
          <a:stretch>
            <a:fillRect/>
          </a:stretch>
        </p:blipFill>
        <p:spPr bwMode="auto">
          <a:xfrm>
            <a:off x="914400" y="4307403"/>
            <a:ext cx="1219200" cy="1128175"/>
          </a:xfrm>
          <a:prstGeom prst="rect">
            <a:avLst/>
          </a:prstGeom>
          <a:noFill/>
          <a:ln w="9525">
            <a:noFill/>
            <a:miter lim="800000"/>
            <a:headEnd/>
            <a:tailEnd/>
          </a:ln>
        </p:spPr>
      </p:pic>
      <p:sp>
        <p:nvSpPr>
          <p:cNvPr id="18" name="Title 17"/>
          <p:cNvSpPr>
            <a:spLocks noGrp="1"/>
          </p:cNvSpPr>
          <p:nvPr>
            <p:ph type="title"/>
          </p:nvPr>
        </p:nvSpPr>
        <p:spPr/>
        <p:txBody>
          <a:bodyPr/>
          <a:lstStyle/>
          <a:p>
            <a:r>
              <a:rPr lang="en-US" dirty="0" smtClean="0"/>
              <a:t>game mechanics</a:t>
            </a:r>
            <a:endParaRPr lang="en-US" dirty="0"/>
          </a:p>
        </p:txBody>
      </p:sp>
      <p:sp>
        <p:nvSpPr>
          <p:cNvPr id="22" name="TextBox 21"/>
          <p:cNvSpPr txBox="1"/>
          <p:nvPr/>
        </p:nvSpPr>
        <p:spPr>
          <a:xfrm>
            <a:off x="5086350" y="3496529"/>
            <a:ext cx="2971800" cy="461665"/>
          </a:xfrm>
          <a:prstGeom prst="rect">
            <a:avLst/>
          </a:prstGeom>
          <a:noFill/>
        </p:spPr>
        <p:txBody>
          <a:bodyPr wrap="square" rtlCol="0">
            <a:spAutoFit/>
          </a:bodyPr>
          <a:lstStyle/>
          <a:p>
            <a:pPr algn="ctr"/>
            <a:r>
              <a:rPr lang="en-US" sz="2400" dirty="0" smtClean="0">
                <a:solidFill>
                  <a:srgbClr val="4F81BD">
                    <a:lumMod val="60000"/>
                    <a:lumOff val="40000"/>
                  </a:srgbClr>
                </a:solidFill>
                <a:latin typeface="Arial" pitchFamily="34" charset="0"/>
                <a:cs typeface="Arial" pitchFamily="34" charset="0"/>
              </a:rPr>
              <a:t>measured progress</a:t>
            </a:r>
            <a:endParaRPr lang="en-US" sz="2400" dirty="0">
              <a:solidFill>
                <a:srgbClr val="4F81BD">
                  <a:lumMod val="60000"/>
                  <a:lumOff val="40000"/>
                </a:srgbClr>
              </a:solidFill>
              <a:latin typeface="Arial" pitchFamily="34" charset="0"/>
              <a:cs typeface="Arial" pitchFamily="34" charset="0"/>
            </a:endParaRPr>
          </a:p>
        </p:txBody>
      </p:sp>
      <p:sp>
        <p:nvSpPr>
          <p:cNvPr id="24" name="Right Brace 23"/>
          <p:cNvSpPr/>
          <p:nvPr/>
        </p:nvSpPr>
        <p:spPr>
          <a:xfrm rot="5400000">
            <a:off x="2628900" y="3928506"/>
            <a:ext cx="304800" cy="3581400"/>
          </a:xfrm>
          <a:prstGeom prst="rightBrac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 name="TextBox 24"/>
          <p:cNvSpPr txBox="1"/>
          <p:nvPr/>
        </p:nvSpPr>
        <p:spPr>
          <a:xfrm>
            <a:off x="1143000" y="5939135"/>
            <a:ext cx="3276600" cy="461665"/>
          </a:xfrm>
          <a:prstGeom prst="rect">
            <a:avLst/>
          </a:prstGeom>
          <a:noFill/>
        </p:spPr>
        <p:txBody>
          <a:bodyPr wrap="square" rtlCol="0">
            <a:spAutoFit/>
          </a:bodyPr>
          <a:lstStyle/>
          <a:p>
            <a:pPr algn="ctr"/>
            <a:r>
              <a:rPr lang="en-US" sz="2400" dirty="0" smtClean="0">
                <a:solidFill>
                  <a:srgbClr val="4F81BD">
                    <a:lumMod val="60000"/>
                    <a:lumOff val="40000"/>
                  </a:srgbClr>
                </a:solidFill>
                <a:latin typeface="Arial" pitchFamily="34" charset="0"/>
                <a:cs typeface="Arial" pitchFamily="34" charset="0"/>
              </a:rPr>
              <a:t>virtual achievements</a:t>
            </a:r>
            <a:endParaRPr lang="en-US" sz="2400" dirty="0">
              <a:solidFill>
                <a:srgbClr val="4F81BD">
                  <a:lumMod val="60000"/>
                  <a:lumOff val="40000"/>
                </a:srgbClr>
              </a:solidFill>
              <a:latin typeface="Arial" pitchFamily="34" charset="0"/>
              <a:cs typeface="Arial" pitchFamily="34" charset="0"/>
            </a:endParaRPr>
          </a:p>
        </p:txBody>
      </p:sp>
      <p:sp>
        <p:nvSpPr>
          <p:cNvPr id="26" name="Right Brace 25"/>
          <p:cNvSpPr/>
          <p:nvPr/>
        </p:nvSpPr>
        <p:spPr>
          <a:xfrm rot="5400000">
            <a:off x="6420901" y="4251305"/>
            <a:ext cx="264597" cy="2895600"/>
          </a:xfrm>
          <a:prstGeom prst="rightBrac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7" name="TextBox 26"/>
          <p:cNvSpPr txBox="1"/>
          <p:nvPr/>
        </p:nvSpPr>
        <p:spPr>
          <a:xfrm>
            <a:off x="4953000" y="5903138"/>
            <a:ext cx="3276600" cy="461665"/>
          </a:xfrm>
          <a:prstGeom prst="rect">
            <a:avLst/>
          </a:prstGeom>
          <a:noFill/>
        </p:spPr>
        <p:txBody>
          <a:bodyPr wrap="square" rtlCol="0">
            <a:spAutoFit/>
          </a:bodyPr>
          <a:lstStyle/>
          <a:p>
            <a:pPr algn="ctr"/>
            <a:r>
              <a:rPr lang="en-US" sz="2400" dirty="0" smtClean="0">
                <a:solidFill>
                  <a:srgbClr val="4F81BD">
                    <a:lumMod val="60000"/>
                    <a:lumOff val="40000"/>
                  </a:srgbClr>
                </a:solidFill>
                <a:latin typeface="Arial" pitchFamily="34" charset="0"/>
                <a:cs typeface="Arial" pitchFamily="34" charset="0"/>
              </a:rPr>
              <a:t>collections</a:t>
            </a:r>
            <a:endParaRPr lang="en-US" sz="2400" dirty="0">
              <a:solidFill>
                <a:srgbClr val="4F81BD">
                  <a:lumMod val="60000"/>
                  <a:lumOff val="40000"/>
                </a:srgbClr>
              </a:solidFill>
              <a:latin typeface="Arial" pitchFamily="34" charset="0"/>
              <a:cs typeface="Arial" pitchFamily="34" charset="0"/>
            </a:endParaRPr>
          </a:p>
        </p:txBody>
      </p:sp>
      <p:grpSp>
        <p:nvGrpSpPr>
          <p:cNvPr id="3" name="Group 27"/>
          <p:cNvGrpSpPr>
            <a:grpSpLocks/>
          </p:cNvGrpSpPr>
          <p:nvPr/>
        </p:nvGrpSpPr>
        <p:grpSpPr bwMode="auto">
          <a:xfrm>
            <a:off x="6384925" y="4688403"/>
            <a:ext cx="1158875" cy="866775"/>
            <a:chOff x="3581400" y="2362200"/>
            <a:chExt cx="1158875" cy="866775"/>
          </a:xfrm>
        </p:grpSpPr>
        <p:pic>
          <p:nvPicPr>
            <p:cNvPr id="29" name="Picture 121" descr="ButterflyAt300dpi-cropped"/>
            <p:cNvPicPr>
              <a:picLocks noChangeAspect="1" noChangeArrowheads="1"/>
            </p:cNvPicPr>
            <p:nvPr/>
          </p:nvPicPr>
          <p:blipFill>
            <a:blip r:embed="rId10" cstate="print"/>
            <a:srcRect/>
            <a:stretch>
              <a:fillRect/>
            </a:stretch>
          </p:blipFill>
          <p:spPr bwMode="auto">
            <a:xfrm>
              <a:off x="4343400" y="2514600"/>
              <a:ext cx="396875" cy="366713"/>
            </a:xfrm>
            <a:prstGeom prst="rect">
              <a:avLst/>
            </a:prstGeom>
            <a:noFill/>
            <a:ln w="9525">
              <a:noFill/>
              <a:miter lim="800000"/>
              <a:headEnd/>
              <a:tailEnd/>
            </a:ln>
          </p:spPr>
        </p:pic>
        <p:pic>
          <p:nvPicPr>
            <p:cNvPr id="30" name="Picture 80" descr="prior-week-butterfly"/>
            <p:cNvPicPr>
              <a:picLocks noChangeAspect="1" noChangeArrowheads="1"/>
            </p:cNvPicPr>
            <p:nvPr/>
          </p:nvPicPr>
          <p:blipFill>
            <a:blip r:embed="rId11" cstate="print"/>
            <a:srcRect/>
            <a:stretch>
              <a:fillRect/>
            </a:stretch>
          </p:blipFill>
          <p:spPr bwMode="auto">
            <a:xfrm>
              <a:off x="3733800" y="2895600"/>
              <a:ext cx="368300" cy="333375"/>
            </a:xfrm>
            <a:prstGeom prst="rect">
              <a:avLst/>
            </a:prstGeom>
            <a:noFill/>
            <a:ln w="9525">
              <a:noFill/>
              <a:miter lim="800000"/>
              <a:headEnd/>
              <a:tailEnd/>
            </a:ln>
          </p:spPr>
        </p:pic>
        <p:pic>
          <p:nvPicPr>
            <p:cNvPr id="31" name="Picture 122" descr="ButterflyAt300dpi-cropped"/>
            <p:cNvPicPr>
              <a:picLocks noChangeAspect="1" noChangeArrowheads="1"/>
            </p:cNvPicPr>
            <p:nvPr/>
          </p:nvPicPr>
          <p:blipFill>
            <a:blip r:embed="rId10" cstate="print"/>
            <a:srcRect/>
            <a:stretch>
              <a:fillRect/>
            </a:stretch>
          </p:blipFill>
          <p:spPr bwMode="auto">
            <a:xfrm>
              <a:off x="3581400" y="2362200"/>
              <a:ext cx="396875" cy="366713"/>
            </a:xfrm>
            <a:prstGeom prst="rect">
              <a:avLst/>
            </a:prstGeom>
            <a:noFill/>
            <a:ln w="9525">
              <a:noFill/>
              <a:miter lim="800000"/>
              <a:headEnd/>
              <a:tailEnd/>
            </a:ln>
          </p:spPr>
        </p:pic>
      </p:grpSp>
      <p:pic>
        <p:nvPicPr>
          <p:cNvPr id="32" name="Picture 80" descr="prior-week-butterfly"/>
          <p:cNvPicPr>
            <a:picLocks noChangeAspect="1" noChangeArrowheads="1"/>
          </p:cNvPicPr>
          <p:nvPr/>
        </p:nvPicPr>
        <p:blipFill>
          <a:blip r:embed="rId11" cstate="print"/>
          <a:srcRect/>
          <a:stretch>
            <a:fillRect/>
          </a:stretch>
        </p:blipFill>
        <p:spPr bwMode="auto">
          <a:xfrm>
            <a:off x="5791200" y="4459803"/>
            <a:ext cx="368300" cy="333375"/>
          </a:xfrm>
          <a:prstGeom prst="rect">
            <a:avLst/>
          </a:prstGeom>
          <a:noFill/>
          <a:ln w="9525">
            <a:noFill/>
            <a:miter lim="800000"/>
            <a:headEnd/>
            <a:tailEnd/>
          </a:ln>
        </p:spPr>
      </p:pic>
      <p:cxnSp>
        <p:nvCxnSpPr>
          <p:cNvPr id="34" name="Straight Arrow Connector 33"/>
          <p:cNvCxnSpPr/>
          <p:nvPr/>
        </p:nvCxnSpPr>
        <p:spPr>
          <a:xfrm>
            <a:off x="6188278" y="1512278"/>
            <a:ext cx="365760" cy="5861"/>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188278" y="2458917"/>
            <a:ext cx="365760" cy="5861"/>
          </a:xfrm>
          <a:prstGeom prst="straightConnector1">
            <a:avLst/>
          </a:prstGeom>
          <a:ln w="38100">
            <a:solidFill>
              <a:schemeClr val="accent1">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Right Brace 37"/>
          <p:cNvSpPr/>
          <p:nvPr/>
        </p:nvSpPr>
        <p:spPr>
          <a:xfrm rot="5400000">
            <a:off x="6420901" y="1848902"/>
            <a:ext cx="264597" cy="2895600"/>
          </a:xfrm>
          <a:prstGeom prst="rightBrac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4" name="Group 40"/>
          <p:cNvGrpSpPr/>
          <p:nvPr/>
        </p:nvGrpSpPr>
        <p:grpSpPr>
          <a:xfrm>
            <a:off x="1126479" y="1371600"/>
            <a:ext cx="3432018" cy="1643024"/>
            <a:chOff x="669278" y="1284645"/>
            <a:chExt cx="3992842" cy="1911509"/>
          </a:xfrm>
        </p:grpSpPr>
        <p:pic>
          <p:nvPicPr>
            <p:cNvPr id="15368" name="Picture 8" descr="C:\research\projects\UbiGreen\Trunk\Designs\Final Deployed Designs\final-polar-bear-design\polar-bear-1.png"/>
            <p:cNvPicPr>
              <a:picLocks noChangeAspect="1" noChangeArrowheads="1"/>
            </p:cNvPicPr>
            <p:nvPr/>
          </p:nvPicPr>
          <p:blipFill>
            <a:blip r:embed="rId12" cstate="print"/>
            <a:srcRect/>
            <a:stretch>
              <a:fillRect/>
            </a:stretch>
          </p:blipFill>
          <p:spPr bwMode="auto">
            <a:xfrm rot="20867016">
              <a:off x="669278" y="1736743"/>
              <a:ext cx="1636723" cy="1459411"/>
            </a:xfrm>
            <a:prstGeom prst="rect">
              <a:avLst/>
            </a:prstGeom>
            <a:noFill/>
          </p:spPr>
        </p:pic>
        <p:pic>
          <p:nvPicPr>
            <p:cNvPr id="39" name="Picture 5" descr="garden-oneFlower"/>
            <p:cNvPicPr>
              <a:picLocks noChangeAspect="1" noChangeArrowheads="1"/>
            </p:cNvPicPr>
            <p:nvPr/>
          </p:nvPicPr>
          <p:blipFill>
            <a:blip r:embed="rId13" cstate="print"/>
            <a:srcRect/>
            <a:stretch>
              <a:fillRect/>
            </a:stretch>
          </p:blipFill>
          <p:spPr bwMode="auto">
            <a:xfrm rot="791129">
              <a:off x="3138120" y="1526373"/>
              <a:ext cx="1524000" cy="1444625"/>
            </a:xfrm>
            <a:prstGeom prst="rect">
              <a:avLst/>
            </a:prstGeom>
            <a:noFill/>
          </p:spPr>
        </p:pic>
        <p:pic>
          <p:nvPicPr>
            <p:cNvPr id="40" name="Picture 9" descr="active-walking-week"/>
            <p:cNvPicPr>
              <a:picLocks noChangeAspect="1" noChangeArrowheads="1"/>
            </p:cNvPicPr>
            <p:nvPr/>
          </p:nvPicPr>
          <p:blipFill>
            <a:blip r:embed="rId14" cstate="print"/>
            <a:srcRect/>
            <a:stretch>
              <a:fillRect/>
            </a:stretch>
          </p:blipFill>
          <p:spPr bwMode="auto">
            <a:xfrm rot="20442384">
              <a:off x="1186353" y="1284645"/>
              <a:ext cx="1565275" cy="1450975"/>
            </a:xfrm>
            <a:prstGeom prst="rect">
              <a:avLst/>
            </a:prstGeom>
            <a:noFill/>
          </p:spPr>
        </p:pic>
        <p:pic>
          <p:nvPicPr>
            <p:cNvPr id="15367" name="Picture 7" descr="C:\research\projects\UbiGreen\Trunk\Designs\Final Deployed Designs\final-polar-bear-design\polar-bear-22.png"/>
            <p:cNvPicPr>
              <a:picLocks noChangeAspect="1" noChangeArrowheads="1"/>
            </p:cNvPicPr>
            <p:nvPr/>
          </p:nvPicPr>
          <p:blipFill>
            <a:blip r:embed="rId15" cstate="print"/>
            <a:srcRect/>
            <a:stretch>
              <a:fillRect/>
            </a:stretch>
          </p:blipFill>
          <p:spPr bwMode="auto">
            <a:xfrm>
              <a:off x="1863415" y="1621155"/>
              <a:ext cx="1600201" cy="1426844"/>
            </a:xfrm>
            <a:prstGeom prst="rect">
              <a:avLst/>
            </a:prstGeom>
            <a:noFill/>
          </p:spPr>
        </p:pic>
      </p:grpSp>
      <p:sp>
        <p:nvSpPr>
          <p:cNvPr id="42" name="Right Brace 41"/>
          <p:cNvSpPr/>
          <p:nvPr/>
        </p:nvSpPr>
        <p:spPr>
          <a:xfrm rot="5400000">
            <a:off x="2705100" y="1485900"/>
            <a:ext cx="304800" cy="3581400"/>
          </a:xfrm>
          <a:prstGeom prst="rightBrac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3" name="TextBox 42"/>
          <p:cNvSpPr txBox="1"/>
          <p:nvPr/>
        </p:nvSpPr>
        <p:spPr>
          <a:xfrm>
            <a:off x="1219200" y="3496529"/>
            <a:ext cx="3276600" cy="461665"/>
          </a:xfrm>
          <a:prstGeom prst="rect">
            <a:avLst/>
          </a:prstGeom>
          <a:noFill/>
        </p:spPr>
        <p:txBody>
          <a:bodyPr wrap="square" rtlCol="0">
            <a:spAutoFit/>
          </a:bodyPr>
          <a:lstStyle/>
          <a:p>
            <a:pPr algn="ctr"/>
            <a:r>
              <a:rPr lang="en-US" sz="2400" dirty="0" smtClean="0">
                <a:solidFill>
                  <a:srgbClr val="4F81BD">
                    <a:lumMod val="60000"/>
                    <a:lumOff val="40000"/>
                  </a:srgbClr>
                </a:solidFill>
                <a:latin typeface="Arial" pitchFamily="34" charset="0"/>
                <a:cs typeface="Arial" pitchFamily="34" charset="0"/>
              </a:rPr>
              <a:t>playful</a:t>
            </a:r>
            <a:endParaRPr lang="en-US" sz="2400" dirty="0">
              <a:solidFill>
                <a:srgbClr val="4F81BD">
                  <a:lumMod val="60000"/>
                  <a:lumOff val="40000"/>
                </a:srgb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research\talks\MobileHealth2010-PassiveFeedback\supermariobrothers_gameover.png"/>
          <p:cNvPicPr>
            <a:picLocks noChangeAspect="1" noChangeArrowheads="1"/>
          </p:cNvPicPr>
          <p:nvPr/>
        </p:nvPicPr>
        <p:blipFill>
          <a:blip r:embed="rId3" cstate="print"/>
          <a:srcRect/>
          <a:stretch>
            <a:fillRect/>
          </a:stretch>
        </p:blipFill>
        <p:spPr bwMode="auto">
          <a:xfrm>
            <a:off x="10972800" y="-1150546"/>
            <a:ext cx="7350125" cy="8008546"/>
          </a:xfrm>
          <a:prstGeom prst="rect">
            <a:avLst/>
          </a:prstGeom>
          <a:noFill/>
        </p:spPr>
      </p:pic>
      <p:pic>
        <p:nvPicPr>
          <p:cNvPr id="14340" name="Picture 4" descr="C:\research\talks\MobileHealth2010-PassiveFeedback\SuperMarioBrothers_GameOver2.png"/>
          <p:cNvPicPr>
            <a:picLocks noChangeAspect="1" noChangeArrowheads="1"/>
          </p:cNvPicPr>
          <p:nvPr/>
        </p:nvPicPr>
        <p:blipFill>
          <a:blip r:embed="rId4" cstate="print"/>
          <a:srcRect l="5745" t="5236" r="5206" b="18844"/>
          <a:stretch>
            <a:fillRect/>
          </a:stretch>
        </p:blipFill>
        <p:spPr bwMode="auto">
          <a:xfrm>
            <a:off x="762000" y="-83125"/>
            <a:ext cx="7620000" cy="7128387"/>
          </a:xfrm>
          <a:prstGeom prst="rect">
            <a:avLst/>
          </a:prstGeom>
          <a:noFill/>
        </p:spPr>
      </p:pic>
      <p:sp>
        <p:nvSpPr>
          <p:cNvPr id="4" name="Right Arrow 3"/>
          <p:cNvSpPr/>
          <p:nvPr/>
        </p:nvSpPr>
        <p:spPr>
          <a:xfrm>
            <a:off x="171200" y="1104958"/>
            <a:ext cx="56200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itle 8"/>
          <p:cNvSpPr txBox="1">
            <a:spLocks/>
          </p:cNvSpPr>
          <p:nvPr/>
        </p:nvSpPr>
        <p:spPr>
          <a:xfrm>
            <a:off x="1295400" y="960438"/>
            <a:ext cx="6629400" cy="868362"/>
          </a:xfrm>
          <a:prstGeom prst="rect">
            <a:avLst/>
          </a:prstGeom>
        </p:spPr>
        <p:txBody>
          <a:bodyPr vert="horz" lIns="91440" tIns="45720" rIns="91440" bIns="45720" rtlCol="0" anchor="ctr">
            <a:noAutofit/>
          </a:bodyPr>
          <a:lstStyle/>
          <a:p>
            <a:pPr>
              <a:spcBef>
                <a:spcPct val="0"/>
              </a:spcBef>
              <a:defRPr/>
            </a:pPr>
            <a:r>
              <a:rPr lang="en-US" sz="4400" b="1" dirty="0" smtClean="0">
                <a:solidFill>
                  <a:prstClr val="white">
                    <a:lumMod val="75000"/>
                  </a:prstClr>
                </a:solidFill>
                <a:latin typeface="Segoe UI" pitchFamily="34" charset="0"/>
                <a:ea typeface="Segoe UI" pitchFamily="34" charset="0"/>
                <a:cs typeface="Segoe UI" pitchFamily="34" charset="0"/>
              </a:rPr>
              <a:t>loss aversion</a:t>
            </a:r>
            <a:endParaRPr lang="en-US" sz="6000" dirty="0">
              <a:solidFill>
                <a:prstClr val="white">
                  <a:lumMod val="75000"/>
                </a:prstClr>
              </a:solidFill>
              <a:latin typeface="Segoe UI" pitchFamily="34" charset="0"/>
              <a:ea typeface="Segoe UI" pitchFamily="34" charset="0"/>
              <a:cs typeface="Segoe UI" pitchFamily="34" charset="0"/>
            </a:endParaRPr>
          </a:p>
        </p:txBody>
      </p:sp>
      <p:sp>
        <p:nvSpPr>
          <p:cNvPr id="6" name="Oval 5"/>
          <p:cNvSpPr/>
          <p:nvPr/>
        </p:nvSpPr>
        <p:spPr>
          <a:xfrm>
            <a:off x="1295400" y="4419600"/>
            <a:ext cx="1066800" cy="1295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for quantitative data</a:t>
            </a:r>
            <a:endParaRPr lang="en-US" dirty="0"/>
          </a:p>
        </p:txBody>
      </p:sp>
      <p:sp>
        <p:nvSpPr>
          <p:cNvPr id="11" name="Rectangle 10"/>
          <p:cNvSpPr>
            <a:spLocks noChangeArrowheads="1"/>
          </p:cNvSpPr>
          <p:nvPr/>
        </p:nvSpPr>
        <p:spPr bwMode="auto">
          <a:xfrm>
            <a:off x="2819400" y="1905000"/>
            <a:ext cx="5670884" cy="1200329"/>
          </a:xfrm>
          <a:prstGeom prst="rect">
            <a:avLst/>
          </a:prstGeom>
          <a:noFill/>
          <a:ln w="9525">
            <a:noFill/>
            <a:miter lim="800000"/>
            <a:headEnd/>
            <a:tailEnd/>
          </a:ln>
        </p:spPr>
        <p:txBody>
          <a:bodyPr wrap="square">
            <a:prstTxWarp prst="textNoShape">
              <a:avLst/>
            </a:prstTxWarp>
            <a:spAutoFit/>
          </a:bodyPr>
          <a:lstStyle/>
          <a:p>
            <a:r>
              <a:rPr lang="en-US" sz="2400" dirty="0" smtClean="0">
                <a:solidFill>
                  <a:prstClr val="white">
                    <a:lumMod val="95000"/>
                  </a:prstClr>
                </a:solidFill>
                <a:latin typeface="Segoe UI" pitchFamily="34" charset="0"/>
                <a:ea typeface="Segoe UI" pitchFamily="34" charset="0"/>
                <a:cs typeface="Segoe UI" pitchFamily="34" charset="0"/>
              </a:rPr>
              <a:t>I would </a:t>
            </a:r>
            <a:r>
              <a:rPr lang="en-US" sz="2400" b="1" dirty="0" smtClean="0">
                <a:solidFill>
                  <a:prstClr val="white">
                    <a:lumMod val="95000"/>
                  </a:prstClr>
                </a:solidFill>
                <a:latin typeface="Segoe UI" pitchFamily="34" charset="0"/>
                <a:ea typeface="Segoe UI" pitchFamily="34" charset="0"/>
                <a:cs typeface="Segoe UI" pitchFamily="34" charset="0"/>
              </a:rPr>
              <a:t>like to see some graph</a:t>
            </a:r>
            <a:r>
              <a:rPr lang="en-US" sz="2400" dirty="0" smtClean="0">
                <a:solidFill>
                  <a:prstClr val="white">
                    <a:lumMod val="95000"/>
                  </a:prstClr>
                </a:solidFill>
                <a:latin typeface="Segoe UI" pitchFamily="34" charset="0"/>
                <a:ea typeface="Segoe UI" pitchFamily="34" charset="0"/>
                <a:cs typeface="Segoe UI" pitchFamily="34" charset="0"/>
              </a:rPr>
              <a:t> or raw data.</a:t>
            </a:r>
            <a:endParaRPr lang="en-US" sz="2400" b="1" dirty="0" smtClean="0">
              <a:solidFill>
                <a:prstClr val="white">
                  <a:lumMod val="95000"/>
                </a:prstClr>
              </a:solidFill>
              <a:latin typeface="Segoe UI" pitchFamily="34" charset="0"/>
              <a:ea typeface="Segoe UI" pitchFamily="34" charset="0"/>
              <a:cs typeface="Segoe UI" pitchFamily="34" charset="0"/>
            </a:endParaRPr>
          </a:p>
          <a:p>
            <a:pPr algn="r"/>
            <a:r>
              <a:rPr lang="en-US" sz="2400" b="1" dirty="0" smtClean="0">
                <a:solidFill>
                  <a:prstClr val="white">
                    <a:lumMod val="95000"/>
                  </a:prstClr>
                </a:solidFill>
                <a:latin typeface="Segoe UI" pitchFamily="34" charset="0"/>
                <a:ea typeface="Segoe UI" pitchFamily="34" charset="0"/>
                <a:cs typeface="Segoe UI" pitchFamily="34" charset="0"/>
              </a:rPr>
              <a:t>	- P13</a:t>
            </a:r>
            <a:r>
              <a:rPr lang="en-US" sz="2400" b="1" baseline="-25000" dirty="0" smtClean="0">
                <a:solidFill>
                  <a:prstClr val="white">
                    <a:lumMod val="95000"/>
                  </a:prstClr>
                </a:solidFill>
                <a:latin typeface="Segoe UI" pitchFamily="34" charset="0"/>
                <a:ea typeface="Segoe UI" pitchFamily="34" charset="0"/>
                <a:cs typeface="Segoe UI" pitchFamily="34" charset="0"/>
              </a:rPr>
              <a:t>UG</a:t>
            </a:r>
            <a:endParaRPr lang="en-US" sz="2400" b="1" baseline="-25000" dirty="0">
              <a:solidFill>
                <a:prstClr val="white">
                  <a:lumMod val="95000"/>
                </a:prstClr>
              </a:solidFill>
              <a:latin typeface="Segoe UI" pitchFamily="34" charset="0"/>
              <a:ea typeface="Segoe UI" pitchFamily="34" charset="0"/>
              <a:cs typeface="Segoe UI" pitchFamily="34" charset="0"/>
            </a:endParaRPr>
          </a:p>
        </p:txBody>
      </p:sp>
      <p:pic>
        <p:nvPicPr>
          <p:cNvPr id="7" name="Picture 6" descr="C:\research\projects\UbiGreen\Trunk\Screenshots\RealTreeWithPhone.png"/>
          <p:cNvPicPr>
            <a:picLocks noChangeAspect="1" noChangeArrowheads="1"/>
          </p:cNvPicPr>
          <p:nvPr/>
        </p:nvPicPr>
        <p:blipFill>
          <a:blip r:embed="rId3" cstate="print"/>
          <a:srcRect l="1935" b="35162"/>
          <a:stretch>
            <a:fillRect/>
          </a:stretch>
        </p:blipFill>
        <p:spPr bwMode="auto">
          <a:xfrm>
            <a:off x="1066800" y="1371600"/>
            <a:ext cx="1371600" cy="2248131"/>
          </a:xfrm>
          <a:prstGeom prst="rect">
            <a:avLst/>
          </a:prstGeom>
          <a:noFill/>
          <a:effectLst>
            <a:reflection blurRad="6350" stA="52000" endA="300" endPos="35000" dir="5400000" sy="-100000" algn="bl" rotWithShape="0"/>
          </a:effectLst>
        </p:spPr>
      </p:pic>
      <p:grpSp>
        <p:nvGrpSpPr>
          <p:cNvPr id="3" name="Group 18"/>
          <p:cNvGrpSpPr>
            <a:grpSpLocks/>
          </p:cNvGrpSpPr>
          <p:nvPr/>
        </p:nvGrpSpPr>
        <p:grpSpPr bwMode="auto">
          <a:xfrm>
            <a:off x="2743200" y="3657600"/>
            <a:ext cx="1879687" cy="2507202"/>
            <a:chOff x="3606800" y="2986088"/>
            <a:chExt cx="1722438" cy="2297112"/>
          </a:xfrm>
          <a:effectLst>
            <a:reflection blurRad="6350" stA="52000" endA="300" endPos="35000" dir="5400000" sy="-100000" algn="bl" rotWithShape="0"/>
          </a:effectLst>
        </p:grpSpPr>
        <p:pic>
          <p:nvPicPr>
            <p:cNvPr id="20" name="Picture 31" descr="dailyView-mar5-today1"/>
            <p:cNvPicPr>
              <a:picLocks noChangeAspect="1" noChangeArrowheads="1"/>
            </p:cNvPicPr>
            <p:nvPr/>
          </p:nvPicPr>
          <p:blipFill>
            <a:blip r:embed="rId4" cstate="print"/>
            <a:srcRect/>
            <a:stretch>
              <a:fillRect/>
            </a:stretch>
          </p:blipFill>
          <p:spPr bwMode="auto">
            <a:xfrm>
              <a:off x="3606800" y="2986088"/>
              <a:ext cx="1722438" cy="2297112"/>
            </a:xfrm>
            <a:prstGeom prst="rect">
              <a:avLst/>
            </a:prstGeom>
            <a:noFill/>
            <a:ln w="9525">
              <a:solidFill>
                <a:schemeClr val="tx1"/>
              </a:solidFill>
              <a:miter lim="800000"/>
              <a:headEnd/>
              <a:tailEnd/>
            </a:ln>
          </p:spPr>
        </p:pic>
        <p:pic>
          <p:nvPicPr>
            <p:cNvPr id="21" name="Picture 16" descr="dailyView-mar5-today1"/>
            <p:cNvPicPr>
              <a:picLocks noChangeAspect="1" noChangeArrowheads="1"/>
            </p:cNvPicPr>
            <p:nvPr/>
          </p:nvPicPr>
          <p:blipFill>
            <a:blip r:embed="rId4" cstate="print"/>
            <a:srcRect t="8536" b="8951"/>
            <a:stretch>
              <a:fillRect/>
            </a:stretch>
          </p:blipFill>
          <p:spPr bwMode="auto">
            <a:xfrm>
              <a:off x="3606800" y="3148013"/>
              <a:ext cx="1722438" cy="1895475"/>
            </a:xfrm>
            <a:prstGeom prst="rect">
              <a:avLst/>
            </a:prstGeom>
            <a:noFill/>
            <a:ln w="9525">
              <a:solidFill>
                <a:schemeClr val="tx1"/>
              </a:solidFill>
              <a:miter lim="800000"/>
              <a:headEnd/>
              <a:tailEnd/>
            </a:ln>
          </p:spPr>
        </p:pic>
      </p:grpSp>
      <p:sp>
        <p:nvSpPr>
          <p:cNvPr id="22" name="TextBox 21"/>
          <p:cNvSpPr txBox="1"/>
          <p:nvPr/>
        </p:nvSpPr>
        <p:spPr>
          <a:xfrm>
            <a:off x="4724400" y="3725769"/>
            <a:ext cx="4572000" cy="1569660"/>
          </a:xfrm>
          <a:prstGeom prst="rect">
            <a:avLst/>
          </a:prstGeom>
          <a:noFill/>
        </p:spPr>
        <p:txBody>
          <a:bodyPr wrap="square" rtlCol="0">
            <a:spAutoFit/>
          </a:bodyPr>
          <a:lstStyle/>
          <a:p>
            <a:r>
              <a:rPr lang="en-US" sz="2400" b="1" dirty="0" smtClean="0">
                <a:solidFill>
                  <a:prstClr val="white">
                    <a:lumMod val="75000"/>
                  </a:prstClr>
                </a:solidFill>
                <a:latin typeface="Arial" pitchFamily="34" charset="0"/>
                <a:cs typeface="Arial" pitchFamily="34" charset="0"/>
              </a:rPr>
              <a:t>quantitative data</a:t>
            </a:r>
            <a:endParaRPr lang="en-US" sz="2400" dirty="0" smtClean="0">
              <a:solidFill>
                <a:prstClr val="white">
                  <a:lumMod val="75000"/>
                </a:prstClr>
              </a:solidFill>
              <a:latin typeface="Arial" pitchFamily="34" charset="0"/>
              <a:cs typeface="Arial" pitchFamily="34" charset="0"/>
            </a:endParaRPr>
          </a:p>
          <a:p>
            <a:pPr marL="284163" indent="-173038">
              <a:buFont typeface="Arial" pitchFamily="34" charset="0"/>
              <a:buChar char="•"/>
            </a:pPr>
            <a:r>
              <a:rPr lang="en-US" sz="2400" dirty="0" smtClean="0">
                <a:solidFill>
                  <a:prstClr val="white">
                    <a:lumMod val="75000"/>
                  </a:prstClr>
                </a:solidFill>
                <a:latin typeface="Arial" pitchFamily="34" charset="0"/>
                <a:cs typeface="Arial" pitchFamily="34" charset="0"/>
              </a:rPr>
              <a:t>builds trust system is working</a:t>
            </a:r>
          </a:p>
          <a:p>
            <a:pPr marL="284163" indent="-173038">
              <a:buFont typeface="Arial" pitchFamily="34" charset="0"/>
              <a:buChar char="•"/>
            </a:pPr>
            <a:r>
              <a:rPr lang="en-US" sz="2400" dirty="0" smtClean="0">
                <a:solidFill>
                  <a:prstClr val="white">
                    <a:lumMod val="75000"/>
                  </a:prstClr>
                </a:solidFill>
                <a:latin typeface="Arial" pitchFamily="34" charset="0"/>
                <a:cs typeface="Arial" pitchFamily="34" charset="0"/>
              </a:rPr>
              <a:t>allows for self-comparison</a:t>
            </a:r>
          </a:p>
          <a:p>
            <a:pPr marL="284163" indent="-173038">
              <a:buFont typeface="Arial" pitchFamily="34" charset="0"/>
              <a:buChar char="•"/>
            </a:pPr>
            <a:r>
              <a:rPr lang="en-US" sz="2400" dirty="0" smtClean="0">
                <a:solidFill>
                  <a:prstClr val="white">
                    <a:lumMod val="75000"/>
                  </a:prstClr>
                </a:solidFill>
                <a:latin typeface="Arial" pitchFamily="34" charset="0"/>
                <a:cs typeface="Arial" pitchFamily="34" charset="0"/>
              </a:rPr>
              <a:t>some people like it better</a:t>
            </a:r>
            <a:endParaRPr lang="en-US" sz="2400" dirty="0">
              <a:solidFill>
                <a:prstClr val="white">
                  <a:lumMod val="75000"/>
                </a:prst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research\talks\GarfieldHighSchool2009-KnowThyself\0181409-01.jpg"/>
          <p:cNvPicPr>
            <a:picLocks noChangeAspect="1" noChangeArrowheads="1"/>
          </p:cNvPicPr>
          <p:nvPr/>
        </p:nvPicPr>
        <p:blipFill>
          <a:blip r:embed="rId3" cstate="print"/>
          <a:srcRect/>
          <a:stretch>
            <a:fillRect/>
          </a:stretch>
        </p:blipFill>
        <p:spPr bwMode="auto">
          <a:xfrm>
            <a:off x="0" y="0"/>
            <a:ext cx="10896600" cy="7244687"/>
          </a:xfrm>
          <a:prstGeom prst="rect">
            <a:avLst/>
          </a:prstGeom>
          <a:noFill/>
        </p:spPr>
      </p:pic>
      <p:sp>
        <p:nvSpPr>
          <p:cNvPr id="3" name="Right Arrow 2"/>
          <p:cNvSpPr/>
          <p:nvPr/>
        </p:nvSpPr>
        <p:spPr>
          <a:xfrm>
            <a:off x="-990600" y="554422"/>
            <a:ext cx="44958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8"/>
          <p:cNvSpPr txBox="1">
            <a:spLocks/>
          </p:cNvSpPr>
          <p:nvPr/>
        </p:nvSpPr>
        <p:spPr>
          <a:xfrm>
            <a:off x="228600" y="441434"/>
            <a:ext cx="66294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reflections</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20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6F15528-21DE-4FAA-801E-634DDDAF4B2B}" type="slidenum">
              <a:rPr lang="en-US" smtClean="0">
                <a:solidFill>
                  <a:prstClr val="black">
                    <a:tint val="75000"/>
                  </a:prstClr>
                </a:solidFill>
              </a:rPr>
              <a:pPr/>
              <a:t>80</a:t>
            </a:fld>
            <a:endParaRPr lang="en-US">
              <a:solidFill>
                <a:prstClr val="black">
                  <a:tint val="75000"/>
                </a:prstClr>
              </a:solidFill>
            </a:endParaRPr>
          </a:p>
        </p:txBody>
      </p:sp>
      <p:pic>
        <p:nvPicPr>
          <p:cNvPr id="4098" name="Picture 2"/>
          <p:cNvPicPr>
            <a:picLocks noChangeAspect="1" noChangeArrowheads="1"/>
          </p:cNvPicPr>
          <p:nvPr/>
        </p:nvPicPr>
        <p:blipFill>
          <a:blip r:embed="rId3" cstate="print"/>
          <a:srcRect/>
          <a:stretch>
            <a:fillRect/>
          </a:stretch>
        </p:blipFill>
        <p:spPr bwMode="auto">
          <a:xfrm>
            <a:off x="4267200" y="2060448"/>
            <a:ext cx="4359843" cy="3273552"/>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304800" y="2044682"/>
            <a:ext cx="4257400" cy="3276600"/>
          </a:xfrm>
          <a:prstGeom prst="rect">
            <a:avLst/>
          </a:prstGeom>
          <a:noFill/>
          <a:ln w="9525">
            <a:noFill/>
            <a:miter lim="800000"/>
            <a:headEnd/>
            <a:tailEnd/>
          </a:ln>
          <a:effectLst/>
        </p:spPr>
      </p:pic>
      <p:grpSp>
        <p:nvGrpSpPr>
          <p:cNvPr id="2" name="Group 17"/>
          <p:cNvGrpSpPr/>
          <p:nvPr/>
        </p:nvGrpSpPr>
        <p:grpSpPr>
          <a:xfrm>
            <a:off x="1295400" y="1730992"/>
            <a:ext cx="2667000" cy="326408"/>
            <a:chOff x="1295400" y="892792"/>
            <a:chExt cx="2667000" cy="326408"/>
          </a:xfrm>
        </p:grpSpPr>
        <p:sp>
          <p:nvSpPr>
            <p:cNvPr id="15" name="Rectangle 14"/>
            <p:cNvSpPr/>
            <p:nvPr/>
          </p:nvSpPr>
          <p:spPr>
            <a:xfrm>
              <a:off x="1295400" y="914399"/>
              <a:ext cx="2667000" cy="30480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Connector 7"/>
            <p:cNvCxnSpPr/>
            <p:nvPr/>
          </p:nvCxnSpPr>
          <p:spPr>
            <a:xfrm>
              <a:off x="1386840" y="1065212"/>
              <a:ext cx="365760" cy="1588"/>
            </a:xfrm>
            <a:prstGeom prst="line">
              <a:avLst/>
            </a:prstGeom>
            <a:ln w="28575">
              <a:solidFill>
                <a:srgbClr val="0B5EF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19400" y="1065212"/>
              <a:ext cx="365760" cy="1588"/>
            </a:xfrm>
            <a:prstGeom prst="line">
              <a:avLst/>
            </a:prstGeom>
            <a:ln w="28575">
              <a:solidFill>
                <a:srgbClr val="00BA0F"/>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87264" y="892792"/>
              <a:ext cx="775136" cy="307777"/>
            </a:xfrm>
            <a:prstGeom prst="rect">
              <a:avLst/>
            </a:prstGeom>
            <a:noFill/>
          </p:spPr>
          <p:txBody>
            <a:bodyPr wrap="square" rtlCol="0">
              <a:spAutoFit/>
            </a:bodyPr>
            <a:lstStyle/>
            <a:p>
              <a:r>
                <a:rPr lang="en-US" sz="1400" dirty="0" smtClean="0">
                  <a:solidFill>
                    <a:prstClr val="black"/>
                  </a:solidFill>
                </a:rPr>
                <a:t>Best Fit</a:t>
              </a:r>
              <a:endParaRPr lang="en-US" sz="1400" dirty="0">
                <a:solidFill>
                  <a:prstClr val="black"/>
                </a:solidFill>
              </a:endParaRPr>
            </a:p>
          </p:txBody>
        </p:sp>
        <p:sp>
          <p:nvSpPr>
            <p:cNvPr id="17" name="Rectangle 16"/>
            <p:cNvSpPr/>
            <p:nvPr/>
          </p:nvSpPr>
          <p:spPr>
            <a:xfrm>
              <a:off x="1728139" y="892792"/>
              <a:ext cx="1091261" cy="307777"/>
            </a:xfrm>
            <a:prstGeom prst="rect">
              <a:avLst/>
            </a:prstGeom>
          </p:spPr>
          <p:txBody>
            <a:bodyPr wrap="none">
              <a:spAutoFit/>
            </a:bodyPr>
            <a:lstStyle/>
            <a:p>
              <a:r>
                <a:rPr lang="en-US" sz="1400" dirty="0" smtClean="0">
                  <a:solidFill>
                    <a:prstClr val="black"/>
                  </a:solidFill>
                </a:rPr>
                <a:t>Linear Trend</a:t>
              </a:r>
              <a:endParaRPr lang="en-US" sz="1400" dirty="0">
                <a:solidFill>
                  <a:prstClr val="black"/>
                </a:solidFill>
              </a:endParaRPr>
            </a:p>
          </p:txBody>
        </p:sp>
      </p:grpSp>
      <p:sp>
        <p:nvSpPr>
          <p:cNvPr id="19" name="TextBox 18"/>
          <p:cNvSpPr txBox="1"/>
          <p:nvPr/>
        </p:nvSpPr>
        <p:spPr>
          <a:xfrm>
            <a:off x="1066800" y="5562600"/>
            <a:ext cx="3124200" cy="369332"/>
          </a:xfrm>
          <a:prstGeom prst="rect">
            <a:avLst/>
          </a:prstGeom>
          <a:noFill/>
        </p:spPr>
        <p:txBody>
          <a:bodyPr wrap="square" rtlCol="0">
            <a:spAutoFit/>
          </a:bodyPr>
          <a:lstStyle/>
          <a:p>
            <a:pPr algn="ctr"/>
            <a:r>
              <a:rPr lang="en-US" dirty="0" smtClean="0">
                <a:solidFill>
                  <a:prstClr val="black"/>
                </a:solidFill>
                <a:latin typeface="Arial Black" pitchFamily="34" charset="0"/>
              </a:rPr>
              <a:t>no </a:t>
            </a:r>
            <a:r>
              <a:rPr lang="en-US" dirty="0" err="1" smtClean="0">
                <a:solidFill>
                  <a:prstClr val="black"/>
                </a:solidFill>
                <a:latin typeface="Arial Black" pitchFamily="34" charset="0"/>
              </a:rPr>
              <a:t>glanceable</a:t>
            </a:r>
            <a:r>
              <a:rPr lang="en-US" dirty="0" smtClean="0">
                <a:solidFill>
                  <a:prstClr val="black"/>
                </a:solidFill>
                <a:latin typeface="Arial Black" pitchFamily="34" charset="0"/>
              </a:rPr>
              <a:t> display</a:t>
            </a:r>
            <a:endParaRPr lang="en-US" dirty="0">
              <a:solidFill>
                <a:prstClr val="black"/>
              </a:solidFill>
              <a:latin typeface="Arial Black" pitchFamily="34" charset="0"/>
            </a:endParaRPr>
          </a:p>
        </p:txBody>
      </p:sp>
      <p:sp>
        <p:nvSpPr>
          <p:cNvPr id="20" name="TextBox 19"/>
          <p:cNvSpPr txBox="1"/>
          <p:nvPr/>
        </p:nvSpPr>
        <p:spPr>
          <a:xfrm>
            <a:off x="5410200" y="5562600"/>
            <a:ext cx="2743200" cy="369332"/>
          </a:xfrm>
          <a:prstGeom prst="rect">
            <a:avLst/>
          </a:prstGeom>
          <a:noFill/>
        </p:spPr>
        <p:txBody>
          <a:bodyPr wrap="square" rtlCol="0">
            <a:spAutoFit/>
          </a:bodyPr>
          <a:lstStyle/>
          <a:p>
            <a:pPr algn="ctr"/>
            <a:r>
              <a:rPr lang="en-US" dirty="0" err="1" smtClean="0">
                <a:solidFill>
                  <a:prstClr val="black"/>
                </a:solidFill>
                <a:latin typeface="Arial Black" pitchFamily="34" charset="0"/>
              </a:rPr>
              <a:t>glanceable</a:t>
            </a:r>
            <a:r>
              <a:rPr lang="en-US" dirty="0" smtClean="0">
                <a:solidFill>
                  <a:prstClr val="black"/>
                </a:solidFill>
                <a:latin typeface="Arial Black" pitchFamily="34" charset="0"/>
              </a:rPr>
              <a:t> display</a:t>
            </a:r>
            <a:endParaRPr lang="en-US" dirty="0">
              <a:solidFill>
                <a:prstClr val="black"/>
              </a:solidFill>
              <a:latin typeface="Arial Black" pitchFamily="34" charset="0"/>
            </a:endParaRPr>
          </a:p>
        </p:txBody>
      </p:sp>
      <p:sp>
        <p:nvSpPr>
          <p:cNvPr id="21" name="Title 31"/>
          <p:cNvSpPr>
            <a:spLocks noGrp="1"/>
          </p:cNvSpPr>
          <p:nvPr>
            <p:ph type="title"/>
          </p:nvPr>
        </p:nvSpPr>
        <p:spPr>
          <a:xfrm>
            <a:off x="152400" y="457200"/>
            <a:ext cx="8991600" cy="685800"/>
          </a:xfrm>
        </p:spPr>
        <p:txBody>
          <a:bodyPr>
            <a:normAutofit fontScale="90000"/>
          </a:bodyPr>
          <a:lstStyle/>
          <a:p>
            <a:r>
              <a:rPr lang="en-US" dirty="0" smtClean="0">
                <a:solidFill>
                  <a:schemeClr val="tx1">
                    <a:lumMod val="75000"/>
                    <a:lumOff val="25000"/>
                  </a:schemeClr>
                </a:solidFill>
              </a:rPr>
              <a:t>effectiveness of the </a:t>
            </a:r>
            <a:r>
              <a:rPr lang="en-US" dirty="0" err="1" smtClean="0">
                <a:solidFill>
                  <a:schemeClr val="tx1">
                    <a:lumMod val="75000"/>
                    <a:lumOff val="25000"/>
                  </a:schemeClr>
                </a:solidFill>
              </a:rPr>
              <a:t>ubi</a:t>
            </a:r>
            <a:r>
              <a:rPr lang="en-US" dirty="0" err="1" smtClean="0">
                <a:solidFill>
                  <a:srgbClr val="00B0F0"/>
                </a:solidFill>
              </a:rPr>
              <a:t>fit</a:t>
            </a:r>
            <a:r>
              <a:rPr lang="en-US" dirty="0" smtClean="0">
                <a:solidFill>
                  <a:schemeClr val="tx1">
                    <a:lumMod val="75000"/>
                    <a:lumOff val="25000"/>
                  </a:schemeClr>
                </a:solidFill>
              </a:rPr>
              <a:t> glanceable display</a:t>
            </a:r>
            <a:endParaRPr lang="en-US" dirty="0">
              <a:solidFill>
                <a:schemeClr val="tx1">
                  <a:lumMod val="75000"/>
                  <a:lumOff val="25000"/>
                </a:schemeClr>
              </a:solidFill>
            </a:endParaRPr>
          </a:p>
        </p:txBody>
      </p:sp>
      <p:sp>
        <p:nvSpPr>
          <p:cNvPr id="26" name="TextBox 25"/>
          <p:cNvSpPr txBox="1"/>
          <p:nvPr/>
        </p:nvSpPr>
        <p:spPr>
          <a:xfrm>
            <a:off x="152400" y="6324600"/>
            <a:ext cx="7239000" cy="369332"/>
          </a:xfrm>
          <a:prstGeom prst="rect">
            <a:avLst/>
          </a:prstGeom>
          <a:noFill/>
        </p:spPr>
        <p:txBody>
          <a:bodyPr wrap="square" rtlCol="0">
            <a:spAutoFit/>
          </a:bodyPr>
          <a:lstStyle/>
          <a:p>
            <a:r>
              <a:rPr lang="en-US" dirty="0" smtClean="0">
                <a:solidFill>
                  <a:prstClr val="black"/>
                </a:solidFill>
              </a:rPr>
              <a:t>study occurred over thanksgiving, </a:t>
            </a:r>
            <a:r>
              <a:rPr lang="en-US" dirty="0" err="1" smtClean="0">
                <a:solidFill>
                  <a:prstClr val="black"/>
                </a:solidFill>
              </a:rPr>
              <a:t>christmas</a:t>
            </a:r>
            <a:r>
              <a:rPr lang="en-US" dirty="0" smtClean="0">
                <a:solidFill>
                  <a:prstClr val="black"/>
                </a:solidFill>
              </a:rPr>
              <a:t>, and new years. </a:t>
            </a:r>
            <a:endParaRPr lang="en-US" dirty="0">
              <a:solidFill>
                <a:prstClr val="black"/>
              </a:solidFill>
            </a:endParaRPr>
          </a:p>
        </p:txBody>
      </p:sp>
      <p:grpSp>
        <p:nvGrpSpPr>
          <p:cNvPr id="3" name="Group 15"/>
          <p:cNvGrpSpPr/>
          <p:nvPr/>
        </p:nvGrpSpPr>
        <p:grpSpPr>
          <a:xfrm>
            <a:off x="5410200" y="1730992"/>
            <a:ext cx="2667000" cy="326408"/>
            <a:chOff x="1295400" y="892792"/>
            <a:chExt cx="2667000" cy="326408"/>
          </a:xfrm>
        </p:grpSpPr>
        <p:sp>
          <p:nvSpPr>
            <p:cNvPr id="22" name="Rectangle 21"/>
            <p:cNvSpPr/>
            <p:nvPr/>
          </p:nvSpPr>
          <p:spPr>
            <a:xfrm>
              <a:off x="1295400" y="914399"/>
              <a:ext cx="2667000" cy="30480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p:nvPr/>
          </p:nvCxnSpPr>
          <p:spPr>
            <a:xfrm>
              <a:off x="1386840" y="1065212"/>
              <a:ext cx="365760" cy="1588"/>
            </a:xfrm>
            <a:prstGeom prst="line">
              <a:avLst/>
            </a:prstGeom>
            <a:ln w="28575">
              <a:solidFill>
                <a:srgbClr val="0B5E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19400" y="1065212"/>
              <a:ext cx="365760" cy="1588"/>
            </a:xfrm>
            <a:prstGeom prst="line">
              <a:avLst/>
            </a:prstGeom>
            <a:ln w="28575">
              <a:solidFill>
                <a:srgbClr val="00BA0F"/>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187264" y="892792"/>
              <a:ext cx="775136" cy="307777"/>
            </a:xfrm>
            <a:prstGeom prst="rect">
              <a:avLst/>
            </a:prstGeom>
            <a:noFill/>
          </p:spPr>
          <p:txBody>
            <a:bodyPr wrap="square" rtlCol="0">
              <a:spAutoFit/>
            </a:bodyPr>
            <a:lstStyle/>
            <a:p>
              <a:r>
                <a:rPr lang="en-US" sz="1400" dirty="0" smtClean="0">
                  <a:solidFill>
                    <a:prstClr val="black"/>
                  </a:solidFill>
                </a:rPr>
                <a:t>Best Fit</a:t>
              </a:r>
              <a:endParaRPr lang="en-US" sz="1400" dirty="0">
                <a:solidFill>
                  <a:prstClr val="black"/>
                </a:solidFill>
              </a:endParaRPr>
            </a:p>
          </p:txBody>
        </p:sp>
        <p:sp>
          <p:nvSpPr>
            <p:cNvPr id="27" name="Rectangle 26"/>
            <p:cNvSpPr/>
            <p:nvPr/>
          </p:nvSpPr>
          <p:spPr>
            <a:xfrm>
              <a:off x="1728139" y="892792"/>
              <a:ext cx="1091261" cy="307777"/>
            </a:xfrm>
            <a:prstGeom prst="rect">
              <a:avLst/>
            </a:prstGeom>
          </p:spPr>
          <p:txBody>
            <a:bodyPr wrap="none">
              <a:spAutoFit/>
            </a:bodyPr>
            <a:lstStyle/>
            <a:p>
              <a:r>
                <a:rPr lang="en-US" sz="1400" dirty="0" smtClean="0">
                  <a:solidFill>
                    <a:prstClr val="black"/>
                  </a:solidFill>
                </a:rPr>
                <a:t>Linear Trend</a:t>
              </a:r>
              <a:endParaRPr lang="en-US" sz="1400" dirty="0">
                <a:solidFill>
                  <a:prstClr val="black"/>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600200"/>
            <a:ext cx="4953000" cy="1862048"/>
          </a:xfrm>
          <a:prstGeom prst="rect">
            <a:avLst/>
          </a:prstGeom>
          <a:noFill/>
        </p:spPr>
        <p:txBody>
          <a:bodyPr wrap="square" rtlCol="0">
            <a:spAutoFit/>
          </a:bodyPr>
          <a:lstStyle/>
          <a:p>
            <a:r>
              <a:rPr lang="en-US" sz="11500" dirty="0" smtClean="0">
                <a:solidFill>
                  <a:schemeClr val="tx1">
                    <a:lumMod val="50000"/>
                    <a:lumOff val="50000"/>
                  </a:schemeClr>
                </a:solidFill>
                <a:latin typeface="Arial Black" pitchFamily="34" charset="0"/>
              </a:rPr>
              <a:t>mpg?</a:t>
            </a:r>
            <a:endParaRPr lang="en-US" sz="11500" dirty="0">
              <a:solidFill>
                <a:schemeClr val="tx1">
                  <a:lumMod val="50000"/>
                  <a:lumOff val="50000"/>
                </a:schemeClr>
              </a:solidFill>
              <a:latin typeface="Arial Black" pitchFamily="34" charset="0"/>
            </a:endParaRPr>
          </a:p>
        </p:txBody>
      </p:sp>
      <p:sp>
        <p:nvSpPr>
          <p:cNvPr id="5" name="TextBox 4"/>
          <p:cNvSpPr txBox="1"/>
          <p:nvPr/>
        </p:nvSpPr>
        <p:spPr>
          <a:xfrm>
            <a:off x="2743200" y="3276600"/>
            <a:ext cx="3276600" cy="3046988"/>
          </a:xfrm>
          <a:prstGeom prst="rect">
            <a:avLst/>
          </a:prstGeom>
          <a:noFill/>
        </p:spPr>
        <p:txBody>
          <a:bodyPr wrap="square" rtlCol="0">
            <a:spAutoFit/>
          </a:bodyPr>
          <a:lstStyle/>
          <a:p>
            <a:pPr algn="r"/>
            <a:r>
              <a:rPr lang="en-US" sz="9600" dirty="0" err="1" smtClean="0">
                <a:solidFill>
                  <a:schemeClr val="tx1">
                    <a:lumMod val="50000"/>
                    <a:lumOff val="50000"/>
                  </a:schemeClr>
                </a:solidFill>
                <a:latin typeface="Arial" pitchFamily="34" charset="0"/>
                <a:cs typeface="Arial" pitchFamily="34" charset="0"/>
              </a:rPr>
              <a:t>gpm</a:t>
            </a:r>
            <a:r>
              <a:rPr lang="en-US" sz="9600" dirty="0" smtClean="0">
                <a:solidFill>
                  <a:schemeClr val="tx1">
                    <a:lumMod val="50000"/>
                    <a:lumOff val="50000"/>
                  </a:schemeClr>
                </a:solidFill>
                <a:latin typeface="Arial" pitchFamily="34" charset="0"/>
                <a:cs typeface="Arial" pitchFamily="34" charset="0"/>
              </a:rPr>
              <a:t>?</a:t>
            </a:r>
          </a:p>
          <a:p>
            <a:pPr algn="r"/>
            <a:r>
              <a:rPr lang="en-US" sz="9600" dirty="0" err="1" smtClean="0">
                <a:solidFill>
                  <a:schemeClr val="tx1">
                    <a:lumMod val="50000"/>
                    <a:lumOff val="50000"/>
                  </a:schemeClr>
                </a:solidFill>
                <a:latin typeface="Arial" pitchFamily="34" charset="0"/>
                <a:cs typeface="Arial" pitchFamily="34" charset="0"/>
              </a:rPr>
              <a:t>kwh</a:t>
            </a:r>
            <a:r>
              <a:rPr lang="en-US" sz="9600" dirty="0" smtClean="0">
                <a:solidFill>
                  <a:schemeClr val="tx1">
                    <a:lumMod val="50000"/>
                    <a:lumOff val="50000"/>
                  </a:schemeClr>
                </a:solidFill>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research\talks\BECC2009-HomeSensing\00257478.jpg"/>
          <p:cNvPicPr>
            <a:picLocks noChangeAspect="1" noChangeArrowheads="1"/>
          </p:cNvPicPr>
          <p:nvPr/>
        </p:nvPicPr>
        <p:blipFill>
          <a:blip r:embed="rId3" cstate="print"/>
          <a:srcRect l="14932" b="63438"/>
          <a:stretch>
            <a:fillRect/>
          </a:stretch>
        </p:blipFill>
        <p:spPr bwMode="auto">
          <a:xfrm>
            <a:off x="0" y="1895475"/>
            <a:ext cx="7379894" cy="4962525"/>
          </a:xfrm>
          <a:prstGeom prst="rect">
            <a:avLst/>
          </a:prstGeom>
          <a:noFill/>
        </p:spPr>
      </p:pic>
      <p:sp>
        <p:nvSpPr>
          <p:cNvPr id="2" name="Title 1"/>
          <p:cNvSpPr>
            <a:spLocks noGrp="1"/>
          </p:cNvSpPr>
          <p:nvPr>
            <p:ph type="title"/>
          </p:nvPr>
        </p:nvSpPr>
        <p:spPr>
          <a:xfrm>
            <a:off x="76200" y="609600"/>
            <a:ext cx="8839200" cy="636896"/>
          </a:xfrm>
        </p:spPr>
        <p:txBody>
          <a:bodyPr/>
          <a:lstStyle/>
          <a:p>
            <a:pPr algn="r"/>
            <a:r>
              <a:rPr lang="en-US" dirty="0" smtClean="0"/>
              <a:t>how much water do you use when you shower?</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447800"/>
          </a:xfrm>
        </p:spPr>
        <p:txBody>
          <a:bodyPr/>
          <a:lstStyle/>
          <a:p>
            <a:r>
              <a:rPr lang="en-US" dirty="0" smtClean="0"/>
              <a:t>how much energy does your dryer use?</a:t>
            </a:r>
            <a:endParaRPr lang="en-US" dirty="0"/>
          </a:p>
        </p:txBody>
      </p:sp>
      <p:pic>
        <p:nvPicPr>
          <p:cNvPr id="4" name="Picture 4" descr="C:\research\talks\Affiliates2009-SensingAndFeedback\WasherSideView.png"/>
          <p:cNvPicPr>
            <a:picLocks noChangeAspect="1" noChangeArrowheads="1"/>
          </p:cNvPicPr>
          <p:nvPr/>
        </p:nvPicPr>
        <p:blipFill>
          <a:blip r:embed="rId3" cstate="print"/>
          <a:srcRect/>
          <a:stretch>
            <a:fillRect/>
          </a:stretch>
        </p:blipFill>
        <p:spPr bwMode="auto">
          <a:xfrm>
            <a:off x="2895600" y="1752600"/>
            <a:ext cx="3352800" cy="4727037"/>
          </a:xfrm>
          <a:prstGeom prst="rect">
            <a:avLst/>
          </a:prstGeom>
          <a:noFill/>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14103712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438400"/>
            <a:ext cx="8839200" cy="685800"/>
          </a:xfrm>
        </p:spPr>
        <p:txBody>
          <a:bodyPr/>
          <a:lstStyle/>
          <a:p>
            <a:r>
              <a:rPr lang="en-US" sz="6000" dirty="0" smtClean="0"/>
              <a:t/>
            </a:r>
            <a:br>
              <a:rPr lang="en-US" sz="6000" dirty="0" smtClean="0"/>
            </a:br>
            <a:r>
              <a:rPr lang="en-US" sz="6000" dirty="0" smtClean="0"/>
              <a:t>	why </a:t>
            </a:r>
            <a:br>
              <a:rPr lang="en-US" sz="6000" dirty="0" smtClean="0"/>
            </a:br>
            <a:r>
              <a:rPr lang="en-US" sz="6000" dirty="0" smtClean="0"/>
              <a:t>		the </a:t>
            </a:r>
            <a:br>
              <a:rPr lang="en-US" sz="6000" dirty="0" smtClean="0"/>
            </a:br>
            <a:r>
              <a:rPr lang="en-US" sz="6000" dirty="0" smtClean="0"/>
              <a:t>			</a:t>
            </a:r>
            <a:r>
              <a:rPr lang="en-US" sz="6000" dirty="0" err="1" smtClean="0"/>
              <a:t>dis</a:t>
            </a:r>
            <a:r>
              <a:rPr lang="en-US" sz="6000" dirty="0" smtClean="0"/>
              <a:t>-</a:t>
            </a:r>
            <a:br>
              <a:rPr lang="en-US" sz="6000" dirty="0" smtClean="0"/>
            </a:br>
            <a:r>
              <a:rPr lang="en-US" sz="6000" dirty="0" smtClean="0"/>
              <a:t>				connect?</a:t>
            </a:r>
            <a:endParaRPr lang="en-US" sz="6000" dirty="0"/>
          </a:p>
        </p:txBody>
      </p:sp>
    </p:spTree>
    <p:extLst>
      <p:ext uri="{BB962C8B-B14F-4D97-AF65-F5344CB8AC3E}">
        <p14:creationId xmlns:p14="http://schemas.microsoft.com/office/powerpoint/2010/main" val="2083691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research\thesis\ThesisProposalTalk\848520300_9c1e24d9c3_b.jpg"/>
          <p:cNvPicPr>
            <a:picLocks noChangeAspect="1" noChangeArrowheads="1"/>
          </p:cNvPicPr>
          <p:nvPr/>
        </p:nvPicPr>
        <p:blipFill>
          <a:blip r:embed="rId3" cstate="print"/>
          <a:srcRect b="33341"/>
          <a:stretch>
            <a:fillRect/>
          </a:stretch>
        </p:blipFill>
        <p:spPr bwMode="auto">
          <a:xfrm>
            <a:off x="0" y="-729740"/>
            <a:ext cx="9144000" cy="9111740"/>
          </a:xfrm>
          <a:prstGeom prst="rect">
            <a:avLst/>
          </a:prstGeom>
          <a:noFill/>
        </p:spPr>
      </p:pic>
    </p:spTree>
    <p:extLst>
      <p:ext uri="{BB962C8B-B14F-4D97-AF65-F5344CB8AC3E}">
        <p14:creationId xmlns:p14="http://schemas.microsoft.com/office/powerpoint/2010/main" val="379093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research\thesis\ThesisProposalTalk\Meter.png"/>
          <p:cNvPicPr>
            <a:picLocks noChangeAspect="1" noChangeArrowheads="1"/>
          </p:cNvPicPr>
          <p:nvPr/>
        </p:nvPicPr>
        <p:blipFill>
          <a:blip r:embed="rId3" cstate="print"/>
          <a:srcRect/>
          <a:stretch>
            <a:fillRect/>
          </a:stretch>
        </p:blipFill>
        <p:spPr bwMode="auto">
          <a:xfrm>
            <a:off x="-1" y="-15767"/>
            <a:ext cx="10439401" cy="6924733"/>
          </a:xfrm>
          <a:prstGeom prst="rect">
            <a:avLst/>
          </a:prstGeom>
          <a:noFill/>
        </p:spPr>
      </p:pic>
    </p:spTree>
    <p:extLst>
      <p:ext uri="{BB962C8B-B14F-4D97-AF65-F5344CB8AC3E}">
        <p14:creationId xmlns:p14="http://schemas.microsoft.com/office/powerpoint/2010/main" val="33744955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research\talks\BECC2009-HomeSensing\Elster_Type_R15_electricity_meter.jpeg"/>
          <p:cNvPicPr>
            <a:picLocks noChangeAspect="1" noChangeArrowheads="1"/>
          </p:cNvPicPr>
          <p:nvPr/>
        </p:nvPicPr>
        <p:blipFill>
          <a:blip r:embed="rId3" cstate="print"/>
          <a:srcRect/>
          <a:stretch>
            <a:fillRect/>
          </a:stretch>
        </p:blipFill>
        <p:spPr bwMode="auto">
          <a:xfrm>
            <a:off x="0" y="-1752600"/>
            <a:ext cx="9144000" cy="12192000"/>
          </a:xfrm>
          <a:prstGeom prst="rect">
            <a:avLst/>
          </a:prstGeom>
          <a:noFill/>
        </p:spPr>
      </p:pic>
      <p:sp>
        <p:nvSpPr>
          <p:cNvPr id="7" name="Title 6"/>
          <p:cNvSpPr>
            <a:spLocks noGrp="1"/>
          </p:cNvSpPr>
          <p:nvPr>
            <p:ph type="title"/>
          </p:nvPr>
        </p:nvSpPr>
        <p:spPr>
          <a:xfrm rot="21033322">
            <a:off x="1995901" y="444025"/>
            <a:ext cx="4841444" cy="636896"/>
          </a:xfrm>
        </p:spPr>
        <p:txBody>
          <a:bodyPr/>
          <a:lstStyle/>
          <a:p>
            <a:r>
              <a:rPr lang="en-US" dirty="0" smtClean="0">
                <a:solidFill>
                  <a:schemeClr val="tx1">
                    <a:lumMod val="85000"/>
                    <a:lumOff val="15000"/>
                  </a:schemeClr>
                </a:solidFill>
              </a:rPr>
              <a:t>smart meters</a:t>
            </a:r>
            <a:endParaRPr lang="en-US" dirty="0">
              <a:solidFill>
                <a:schemeClr val="tx1">
                  <a:lumMod val="85000"/>
                  <a:lumOff val="15000"/>
                </a:schemeClr>
              </a:solidFill>
            </a:endParaRPr>
          </a:p>
        </p:txBody>
      </p:sp>
    </p:spTree>
    <p:extLst>
      <p:ext uri="{BB962C8B-B14F-4D97-AF65-F5344CB8AC3E}">
        <p14:creationId xmlns:p14="http://schemas.microsoft.com/office/powerpoint/2010/main" val="10545818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research\thesis\ThesisProposalTalk\water_bill_1.jpg"/>
          <p:cNvPicPr>
            <a:picLocks noChangeAspect="1" noChangeArrowheads="1"/>
          </p:cNvPicPr>
          <p:nvPr/>
        </p:nvPicPr>
        <p:blipFill>
          <a:blip r:embed="rId3" cstate="print"/>
          <a:srcRect b="27529"/>
          <a:stretch>
            <a:fillRect/>
          </a:stretch>
        </p:blipFill>
        <p:spPr bwMode="auto">
          <a:xfrm>
            <a:off x="457200" y="381000"/>
            <a:ext cx="5943600" cy="55190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C:\research\thesis\ThesisProposalTalk\energybill.gif"/>
          <p:cNvPicPr>
            <a:picLocks noChangeAspect="1" noChangeArrowheads="1"/>
          </p:cNvPicPr>
          <p:nvPr/>
        </p:nvPicPr>
        <p:blipFill>
          <a:blip r:embed="rId4" cstate="print"/>
          <a:srcRect/>
          <a:stretch>
            <a:fillRect/>
          </a:stretch>
        </p:blipFill>
        <p:spPr bwMode="auto">
          <a:xfrm rot="998483">
            <a:off x="4441894" y="633680"/>
            <a:ext cx="3709384" cy="6019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797243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research\thesis\ThesisProposalTalk\_MG_7915 [1600x1200].JPG"/>
          <p:cNvPicPr>
            <a:picLocks noChangeAspect="1" noChangeArrowheads="1"/>
          </p:cNvPicPr>
          <p:nvPr/>
        </p:nvPicPr>
        <p:blipFill>
          <a:blip r:embed="rId3" cstate="print"/>
          <a:srcRect/>
          <a:stretch>
            <a:fillRect/>
          </a:stretch>
        </p:blipFill>
        <p:spPr bwMode="auto">
          <a:xfrm>
            <a:off x="-1295400" y="-688182"/>
            <a:ext cx="11430000" cy="7622382"/>
          </a:xfrm>
          <a:prstGeom prst="rect">
            <a:avLst/>
          </a:prstGeom>
          <a:noFill/>
        </p:spPr>
      </p:pic>
      <p:pic>
        <p:nvPicPr>
          <p:cNvPr id="24579" name="Picture 3" descr="C:\research\thesis\ThesisProposalTalk\SafeWayReceipt copy.png"/>
          <p:cNvPicPr>
            <a:picLocks noChangeAspect="1" noChangeArrowheads="1"/>
          </p:cNvPicPr>
          <p:nvPr/>
        </p:nvPicPr>
        <p:blipFill>
          <a:blip r:embed="rId4" cstate="print"/>
          <a:srcRect/>
          <a:stretch>
            <a:fillRect/>
          </a:stretch>
        </p:blipFill>
        <p:spPr bwMode="auto">
          <a:xfrm>
            <a:off x="1341115" y="228600"/>
            <a:ext cx="2773685" cy="6248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rot="21240000">
            <a:off x="1243184" y="116635"/>
            <a:ext cx="2971800" cy="6446520"/>
          </a:xfrm>
          <a:prstGeom prst="rect">
            <a:avLst/>
          </a:prstGeom>
          <a:solidFill>
            <a:schemeClr val="tx1">
              <a:lumMod val="50000"/>
              <a:lumOff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580" name="Picture 4" descr="C:\research\thesis\ThesisProposalTalk\SafeWayMonthReceipt.png"/>
          <p:cNvPicPr>
            <a:picLocks noChangeAspect="1" noChangeArrowheads="1"/>
          </p:cNvPicPr>
          <p:nvPr/>
        </p:nvPicPr>
        <p:blipFill>
          <a:blip r:embed="rId5" cstate="print"/>
          <a:srcRect/>
          <a:stretch>
            <a:fillRect/>
          </a:stretch>
        </p:blipFill>
        <p:spPr bwMode="auto">
          <a:xfrm rot="826864">
            <a:off x="2925566" y="2100014"/>
            <a:ext cx="3147836" cy="19115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p:cNvSpPr/>
          <p:nvPr/>
        </p:nvSpPr>
        <p:spPr>
          <a:xfrm>
            <a:off x="5029200" y="6488668"/>
            <a:ext cx="2623923" cy="369332"/>
          </a:xfrm>
          <a:prstGeom prst="rect">
            <a:avLst/>
          </a:prstGeom>
        </p:spPr>
        <p:txBody>
          <a:bodyPr wrap="none">
            <a:spAutoFit/>
          </a:bodyPr>
          <a:lstStyle/>
          <a:p>
            <a:r>
              <a:rPr lang="en-US" i="1" dirty="0" smtClean="0">
                <a:solidFill>
                  <a:prstClr val="black">
                    <a:lumMod val="75000"/>
                    <a:lumOff val="25000"/>
                  </a:prstClr>
                </a:solidFill>
              </a:rPr>
              <a:t>Kempton and Layne, 1994</a:t>
            </a:r>
            <a:endParaRPr lang="en-US" i="1" dirty="0">
              <a:solidFill>
                <a:prstClr val="black">
                  <a:lumMod val="75000"/>
                  <a:lumOff val="25000"/>
                </a:prstClr>
              </a:solidFill>
            </a:endParaRPr>
          </a:p>
        </p:txBody>
      </p:sp>
    </p:spTree>
    <p:extLst>
      <p:ext uri="{BB962C8B-B14F-4D97-AF65-F5344CB8AC3E}">
        <p14:creationId xmlns:p14="http://schemas.microsoft.com/office/powerpoint/2010/main" val="34605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research\talks\GarfieldHighSchool2009-KnowThyself\2061470743_3969c4f9a5_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Right Arrow 2"/>
          <p:cNvSpPr/>
          <p:nvPr/>
        </p:nvSpPr>
        <p:spPr>
          <a:xfrm>
            <a:off x="-990600" y="554422"/>
            <a:ext cx="76200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8"/>
          <p:cNvSpPr txBox="1">
            <a:spLocks/>
          </p:cNvSpPr>
          <p:nvPr/>
        </p:nvSpPr>
        <p:spPr>
          <a:xfrm>
            <a:off x="228600" y="441434"/>
            <a:ext cx="99060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see </a:t>
            </a:r>
            <a:r>
              <a:rPr kumimoji="0" lang="en-US" sz="4400" i="0" u="none" strike="noStrike" kern="1200" cap="none" spc="0" normalizeH="0" baseline="0" noProof="0" dirty="0" smtClean="0">
                <a:ln>
                  <a:noFill/>
                </a:ln>
                <a:solidFill>
                  <a:schemeClr val="bg1">
                    <a:lumMod val="75000"/>
                  </a:schemeClr>
                </a:solidFill>
                <a:effectLst/>
                <a:uLnTx/>
                <a:uFillTx/>
                <a:latin typeface="Segoe UI" pitchFamily="34" charset="0"/>
                <a:ea typeface="Segoe UI" pitchFamily="34" charset="0"/>
                <a:cs typeface="Segoe UI" pitchFamily="34" charset="0"/>
              </a:rPr>
              <a:t>the world differently</a:t>
            </a:r>
            <a:endParaRPr kumimoji="0" lang="en-US" sz="6000" i="0" u="none" strike="noStrike" kern="1200" cap="none" spc="0" normalizeH="0" baseline="0" noProof="0" dirty="0">
              <a:ln>
                <a:noFill/>
              </a:ln>
              <a:solidFill>
                <a:schemeClr val="bg1">
                  <a:lumMod val="75000"/>
                </a:schemeClr>
              </a:solidFill>
              <a:effectLst/>
              <a:uLnTx/>
              <a:uFillTx/>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152400"/>
            <a:ext cx="8839200" cy="838200"/>
          </a:xfrm>
        </p:spPr>
        <p:txBody>
          <a:bodyPr/>
          <a:lstStyle/>
          <a:p>
            <a:r>
              <a:rPr lang="en-US" dirty="0" smtClean="0"/>
              <a:t>design activity</a:t>
            </a:r>
            <a:endParaRPr lang="en-US" dirty="0"/>
          </a:p>
        </p:txBody>
      </p:sp>
      <p:sp>
        <p:nvSpPr>
          <p:cNvPr id="3" name="Title 1"/>
          <p:cNvSpPr txBox="1">
            <a:spLocks/>
          </p:cNvSpPr>
          <p:nvPr/>
        </p:nvSpPr>
        <p:spPr>
          <a:xfrm>
            <a:off x="152400" y="1447800"/>
            <a:ext cx="8839200" cy="487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800" kern="1200">
                <a:solidFill>
                  <a:schemeClr val="tx1">
                    <a:lumMod val="50000"/>
                    <a:lumOff val="50000"/>
                  </a:schemeClr>
                </a:solidFill>
                <a:latin typeface="Arial Black" pitchFamily="34" charset="0"/>
                <a:ea typeface="+mj-ea"/>
                <a:cs typeface="+mj-cs"/>
              </a:defRPr>
            </a:lvl1pPr>
          </a:lstStyle>
          <a:p>
            <a:pPr marL="742950" indent="-742950">
              <a:buFont typeface="+mj-lt"/>
              <a:buAutoNum type="arabicPeriod"/>
            </a:pPr>
            <a:r>
              <a:rPr lang="en-US" sz="4000" dirty="0" smtClean="0">
                <a:latin typeface="Arial" pitchFamily="34" charset="0"/>
                <a:cs typeface="Arial" pitchFamily="34" charset="0"/>
              </a:rPr>
              <a:t>split into groups of 3 or 4</a:t>
            </a:r>
          </a:p>
          <a:p>
            <a:pPr marL="742950" indent="-742950">
              <a:buFont typeface="+mj-lt"/>
              <a:buAutoNum type="arabicPeriod"/>
            </a:pPr>
            <a:r>
              <a:rPr lang="en-US" sz="4000" dirty="0" smtClean="0">
                <a:latin typeface="Arial" pitchFamily="34" charset="0"/>
                <a:cs typeface="Arial" pitchFamily="34" charset="0"/>
              </a:rPr>
              <a:t>identify an activity that you want to change via sensing and feedback (energy usage, fitness, sleep, diet, etc.)</a:t>
            </a:r>
          </a:p>
          <a:p>
            <a:pPr marL="742950" indent="-742950">
              <a:buFont typeface="+mj-lt"/>
              <a:buAutoNum type="arabicPeriod"/>
            </a:pPr>
            <a:r>
              <a:rPr lang="en-US" sz="4000" dirty="0" smtClean="0">
                <a:latin typeface="Arial" pitchFamily="34" charset="0"/>
                <a:cs typeface="Arial" pitchFamily="34" charset="0"/>
              </a:rPr>
              <a:t>design an interface to influence that activity.</a:t>
            </a:r>
          </a:p>
          <a:p>
            <a:pPr marL="742950" indent="-742950">
              <a:buFont typeface="+mj-lt"/>
              <a:buAutoNum type="arabicPeriod"/>
            </a:pPr>
            <a:endParaRPr lang="en-US" sz="4000" dirty="0">
              <a:latin typeface="Arial" pitchFamily="34" charset="0"/>
              <a:cs typeface="Arial" pitchFamily="34" charset="0"/>
            </a:endParaRPr>
          </a:p>
        </p:txBody>
      </p:sp>
    </p:spTree>
    <p:extLst>
      <p:ext uri="{BB962C8B-B14F-4D97-AF65-F5344CB8AC3E}">
        <p14:creationId xmlns:p14="http://schemas.microsoft.com/office/powerpoint/2010/main" val="383793258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a:t>
            </a:r>
            <a:endParaRPr lang="en-US" dirty="0"/>
          </a:p>
        </p:txBody>
      </p:sp>
      <p:sp>
        <p:nvSpPr>
          <p:cNvPr id="4" name="Title 1"/>
          <p:cNvSpPr txBox="1">
            <a:spLocks/>
          </p:cNvSpPr>
          <p:nvPr/>
        </p:nvSpPr>
        <p:spPr>
          <a:xfrm>
            <a:off x="152400" y="1447800"/>
            <a:ext cx="8991600" cy="487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800" kern="1200">
                <a:solidFill>
                  <a:schemeClr val="tx1">
                    <a:lumMod val="50000"/>
                    <a:lumOff val="50000"/>
                  </a:schemeClr>
                </a:solidFill>
                <a:latin typeface="Arial Black" pitchFamily="34" charset="0"/>
                <a:ea typeface="+mj-ea"/>
                <a:cs typeface="+mj-cs"/>
              </a:defRPr>
            </a:lvl1pPr>
          </a:lstStyle>
          <a:p>
            <a:pPr marL="742950" indent="-742950">
              <a:buFont typeface="+mj-lt"/>
              <a:buAutoNum type="arabicPeriod"/>
            </a:pPr>
            <a:r>
              <a:rPr lang="en-US" sz="4000" dirty="0" smtClean="0">
                <a:latin typeface="Arial" pitchFamily="34" charset="0"/>
                <a:cs typeface="Arial" pitchFamily="34" charset="0"/>
              </a:rPr>
              <a:t>what does the interface look like?</a:t>
            </a:r>
          </a:p>
          <a:p>
            <a:pPr marL="742950" indent="-742950">
              <a:buFont typeface="+mj-lt"/>
              <a:buAutoNum type="arabicPeriod"/>
            </a:pPr>
            <a:r>
              <a:rPr lang="en-US" sz="4000" dirty="0" smtClean="0">
                <a:latin typeface="Arial" pitchFamily="34" charset="0"/>
                <a:cs typeface="Arial" pitchFamily="34" charset="0"/>
              </a:rPr>
              <a:t>why would someone want to use it?</a:t>
            </a:r>
          </a:p>
          <a:p>
            <a:pPr marL="742950" indent="-742950">
              <a:buFont typeface="+mj-lt"/>
              <a:buAutoNum type="arabicPeriod"/>
            </a:pPr>
            <a:r>
              <a:rPr lang="en-US" sz="4000" dirty="0" smtClean="0">
                <a:latin typeface="Arial" pitchFamily="34" charset="0"/>
                <a:cs typeface="Arial" pitchFamily="34" charset="0"/>
              </a:rPr>
              <a:t>how does the user see the interface?</a:t>
            </a:r>
          </a:p>
          <a:p>
            <a:pPr marL="742950" indent="-742950">
              <a:buFont typeface="+mj-lt"/>
              <a:buAutoNum type="arabicPeriod"/>
            </a:pPr>
            <a:r>
              <a:rPr lang="en-US" sz="4000" dirty="0" smtClean="0">
                <a:latin typeface="Arial" pitchFamily="34" charset="0"/>
                <a:cs typeface="Arial" pitchFamily="34" charset="0"/>
              </a:rPr>
              <a:t>does the interface use social competition? gaming?</a:t>
            </a:r>
          </a:p>
          <a:p>
            <a:pPr marL="742950" indent="-742950">
              <a:buFont typeface="+mj-lt"/>
              <a:buAutoNum type="arabicPeriod"/>
            </a:pPr>
            <a:endParaRPr lang="en-US" sz="4000" dirty="0">
              <a:latin typeface="Arial" pitchFamily="34" charset="0"/>
              <a:cs typeface="Arial" pitchFamily="34" charset="0"/>
            </a:endParaRPr>
          </a:p>
        </p:txBody>
      </p:sp>
    </p:spTree>
    <p:extLst>
      <p:ext uri="{BB962C8B-B14F-4D97-AF65-F5344CB8AC3E}">
        <p14:creationId xmlns:p14="http://schemas.microsoft.com/office/powerpoint/2010/main" val="26268322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276600" y="2971800"/>
            <a:ext cx="2590800" cy="2057400"/>
            <a:chOff x="3276600" y="2971800"/>
            <a:chExt cx="2590800" cy="2057400"/>
          </a:xfrm>
        </p:grpSpPr>
        <p:pic>
          <p:nvPicPr>
            <p:cNvPr id="5" name="Picture 2" descr="C:\research\projects\HomeSensing\Water\Pictures\2009_04_14 - Tim and Conor Uncle Deployment\IMG_4953 (1024x768).jpg"/>
            <p:cNvPicPr>
              <a:picLocks noChangeAspect="1" noChangeArrowheads="1"/>
            </p:cNvPicPr>
            <p:nvPr/>
          </p:nvPicPr>
          <p:blipFill>
            <a:blip r:embed="rId3" cstate="print"/>
            <a:srcRect l="5556"/>
            <a:stretch>
              <a:fillRect/>
            </a:stretch>
          </p:blipFill>
          <p:spPr bwMode="auto">
            <a:xfrm>
              <a:off x="3276600" y="2971800"/>
              <a:ext cx="2590800" cy="2057400"/>
            </a:xfrm>
            <a:prstGeom prst="rect">
              <a:avLst/>
            </a:prstGeom>
            <a:noFill/>
            <a:effectLst>
              <a:reflection blurRad="6350" stA="52000" endA="300" endPos="35000" dir="5400000" sy="-100000" algn="bl" rotWithShape="0"/>
            </a:effectLst>
          </p:spPr>
        </p:pic>
        <p:sp>
          <p:nvSpPr>
            <p:cNvPr id="6" name="TextBox 5"/>
            <p:cNvSpPr txBox="1"/>
            <p:nvPr/>
          </p:nvSpPr>
          <p:spPr>
            <a:xfrm>
              <a:off x="3276600" y="2971800"/>
              <a:ext cx="2590800" cy="369332"/>
            </a:xfrm>
            <a:prstGeom prst="rect">
              <a:avLst/>
            </a:prstGeom>
            <a:solidFill>
              <a:schemeClr val="tx1">
                <a:alpha val="39000"/>
              </a:schemeClr>
            </a:solidFill>
          </p:spPr>
          <p:txBody>
            <a:bodyPr wrap="square" tIns="0" bIns="0" rtlCol="0">
              <a:spAutoFit/>
            </a:bodyPr>
            <a:lstStyle/>
            <a:p>
              <a:pPr algn="ctr"/>
              <a:r>
                <a:rPr lang="en-US" sz="2400" dirty="0" err="1" smtClean="0">
                  <a:solidFill>
                    <a:srgbClr val="1F497D">
                      <a:lumMod val="40000"/>
                      <a:lumOff val="60000"/>
                    </a:srgbClr>
                  </a:solidFill>
                  <a:latin typeface="Arial Black" pitchFamily="34" charset="0"/>
                </a:rPr>
                <a:t>hydro</a:t>
              </a:r>
              <a:r>
                <a:rPr lang="en-US" sz="2400" dirty="0" err="1" smtClean="0">
                  <a:solidFill>
                    <a:prstClr val="white">
                      <a:lumMod val="95000"/>
                    </a:prstClr>
                  </a:solidFill>
                  <a:latin typeface="Arial Black" pitchFamily="34" charset="0"/>
                </a:rPr>
                <a:t>sense</a:t>
              </a:r>
              <a:endParaRPr lang="en-US" sz="2400" dirty="0">
                <a:solidFill>
                  <a:prstClr val="white">
                    <a:lumMod val="95000"/>
                  </a:prstClr>
                </a:solidFill>
                <a:latin typeface="Arial Black" pitchFamily="34" charset="0"/>
              </a:endParaRPr>
            </a:p>
          </p:txBody>
        </p:sp>
      </p:grpSp>
      <p:grpSp>
        <p:nvGrpSpPr>
          <p:cNvPr id="19" name="Group 18"/>
          <p:cNvGrpSpPr/>
          <p:nvPr/>
        </p:nvGrpSpPr>
        <p:grpSpPr>
          <a:xfrm>
            <a:off x="5943600" y="2971800"/>
            <a:ext cx="2590800" cy="2057400"/>
            <a:chOff x="6030433" y="3048000"/>
            <a:chExt cx="2590800" cy="2057400"/>
          </a:xfrm>
        </p:grpSpPr>
        <p:pic>
          <p:nvPicPr>
            <p:cNvPr id="4098" name="Picture 2"/>
            <p:cNvPicPr>
              <a:picLocks noChangeAspect="1" noChangeArrowheads="1"/>
            </p:cNvPicPr>
            <p:nvPr/>
          </p:nvPicPr>
          <p:blipFill>
            <a:blip r:embed="rId4" cstate="print"/>
            <a:srcRect l="2472" r="13494"/>
            <a:stretch>
              <a:fillRect/>
            </a:stretch>
          </p:blipFill>
          <p:spPr bwMode="auto">
            <a:xfrm>
              <a:off x="6030433" y="3048000"/>
              <a:ext cx="2590800" cy="2057400"/>
            </a:xfrm>
            <a:prstGeom prst="rect">
              <a:avLst/>
            </a:prstGeom>
            <a:noFill/>
            <a:ln w="9525">
              <a:noFill/>
              <a:miter lim="800000"/>
              <a:headEnd/>
              <a:tailEnd/>
            </a:ln>
            <a:effectLst>
              <a:reflection blurRad="6350" stA="52000" endA="300" endPos="35000" dir="5400000" sy="-100000" algn="bl" rotWithShape="0"/>
            </a:effectLst>
          </p:spPr>
        </p:pic>
        <p:sp>
          <p:nvSpPr>
            <p:cNvPr id="12" name="TextBox 11"/>
            <p:cNvSpPr txBox="1"/>
            <p:nvPr/>
          </p:nvSpPr>
          <p:spPr>
            <a:xfrm>
              <a:off x="6057900" y="3048000"/>
              <a:ext cx="2552700" cy="369332"/>
            </a:xfrm>
            <a:prstGeom prst="rect">
              <a:avLst/>
            </a:prstGeom>
            <a:solidFill>
              <a:schemeClr val="tx1">
                <a:alpha val="39000"/>
              </a:schemeClr>
            </a:solidFill>
          </p:spPr>
          <p:txBody>
            <a:bodyPr wrap="square" tIns="0" bIns="0" rtlCol="0">
              <a:spAutoFit/>
            </a:bodyPr>
            <a:lstStyle/>
            <a:p>
              <a:pPr algn="ctr"/>
              <a:r>
                <a:rPr lang="en-US" sz="2400" dirty="0" err="1" smtClean="0">
                  <a:solidFill>
                    <a:srgbClr val="F79646">
                      <a:lumMod val="75000"/>
                    </a:srgbClr>
                  </a:solidFill>
                  <a:latin typeface="Arial Black" pitchFamily="34" charset="0"/>
                </a:rPr>
                <a:t>gas</a:t>
              </a:r>
              <a:r>
                <a:rPr lang="en-US" sz="2400" dirty="0" err="1" smtClean="0">
                  <a:solidFill>
                    <a:prstClr val="white">
                      <a:lumMod val="95000"/>
                    </a:prstClr>
                  </a:solidFill>
                  <a:latin typeface="Arial Black" pitchFamily="34" charset="0"/>
                </a:rPr>
                <a:t>sense</a:t>
              </a:r>
              <a:endParaRPr lang="en-US" sz="2400" dirty="0">
                <a:solidFill>
                  <a:prstClr val="white">
                    <a:lumMod val="95000"/>
                  </a:prstClr>
                </a:solidFill>
                <a:latin typeface="Arial Black" pitchFamily="34" charset="0"/>
              </a:endParaRPr>
            </a:p>
          </p:txBody>
        </p:sp>
      </p:grpSp>
      <p:grpSp>
        <p:nvGrpSpPr>
          <p:cNvPr id="21" name="Group 20"/>
          <p:cNvGrpSpPr/>
          <p:nvPr/>
        </p:nvGrpSpPr>
        <p:grpSpPr>
          <a:xfrm>
            <a:off x="609600" y="2971800"/>
            <a:ext cx="2587752" cy="2126131"/>
            <a:chOff x="609600" y="2971800"/>
            <a:chExt cx="2587752" cy="2126131"/>
          </a:xfrm>
        </p:grpSpPr>
        <p:pic>
          <p:nvPicPr>
            <p:cNvPr id="64513" name="Picture 1" descr="C:\research\talks\Affiliates2009-SensingAndFeedback\236083575_3de9a1d067_o.jpg"/>
            <p:cNvPicPr>
              <a:picLocks noChangeAspect="1" noChangeArrowheads="1"/>
            </p:cNvPicPr>
            <p:nvPr/>
          </p:nvPicPr>
          <p:blipFill>
            <a:blip r:embed="rId5" cstate="print"/>
            <a:srcRect r="8716"/>
            <a:stretch>
              <a:fillRect/>
            </a:stretch>
          </p:blipFill>
          <p:spPr bwMode="auto">
            <a:xfrm>
              <a:off x="609600" y="2971800"/>
              <a:ext cx="2587752" cy="2126131"/>
            </a:xfrm>
            <a:prstGeom prst="rect">
              <a:avLst/>
            </a:prstGeom>
            <a:noFill/>
            <a:effectLst>
              <a:reflection blurRad="6350" stA="52000" endA="300" endPos="35000" dir="5400000" sy="-100000" algn="bl" rotWithShape="0"/>
            </a:effectLst>
          </p:spPr>
        </p:pic>
        <p:sp>
          <p:nvSpPr>
            <p:cNvPr id="11" name="TextBox 10"/>
            <p:cNvSpPr txBox="1"/>
            <p:nvPr/>
          </p:nvSpPr>
          <p:spPr>
            <a:xfrm>
              <a:off x="636896" y="2971800"/>
              <a:ext cx="2514600" cy="369332"/>
            </a:xfrm>
            <a:prstGeom prst="rect">
              <a:avLst/>
            </a:prstGeom>
            <a:solidFill>
              <a:schemeClr val="tx1">
                <a:alpha val="39000"/>
              </a:schemeClr>
            </a:solidFill>
          </p:spPr>
          <p:txBody>
            <a:bodyPr wrap="square" tIns="0" bIns="0" rtlCol="0">
              <a:spAutoFit/>
            </a:bodyPr>
            <a:lstStyle/>
            <a:p>
              <a:pPr algn="ctr"/>
              <a:r>
                <a:rPr lang="en-US" sz="2400" dirty="0" err="1" smtClean="0">
                  <a:solidFill>
                    <a:srgbClr val="9BBB59"/>
                  </a:solidFill>
                  <a:latin typeface="Arial Black" pitchFamily="34" charset="0"/>
                </a:rPr>
                <a:t>electri</a:t>
              </a:r>
              <a:r>
                <a:rPr lang="en-US" sz="2400" dirty="0" err="1" smtClean="0">
                  <a:solidFill>
                    <a:prstClr val="white">
                      <a:lumMod val="95000"/>
                    </a:prstClr>
                  </a:solidFill>
                  <a:latin typeface="Arial Black" pitchFamily="34" charset="0"/>
                </a:rPr>
                <a:t>sense</a:t>
              </a:r>
              <a:endParaRPr lang="en-US" sz="2400" dirty="0">
                <a:solidFill>
                  <a:prstClr val="white">
                    <a:lumMod val="95000"/>
                  </a:prstClr>
                </a:solidFill>
                <a:latin typeface="Arial Black" pitchFamily="34" charset="0"/>
              </a:endParaRPr>
            </a:p>
          </p:txBody>
        </p:sp>
      </p:grpSp>
      <p:sp>
        <p:nvSpPr>
          <p:cNvPr id="15" name="TextBox 14"/>
          <p:cNvSpPr txBox="1"/>
          <p:nvPr/>
        </p:nvSpPr>
        <p:spPr>
          <a:xfrm>
            <a:off x="217967" y="6111389"/>
            <a:ext cx="2753833" cy="419668"/>
          </a:xfrm>
          <a:prstGeom prst="rect">
            <a:avLst/>
          </a:prstGeom>
          <a:noFill/>
          <a:effectLst/>
        </p:spPr>
        <p:txBody>
          <a:bodyPr wrap="square" lIns="0" tIns="0" rIns="0" bIns="0" rtlCol="0">
            <a:noAutofit/>
          </a:bodyPr>
          <a:lstStyle/>
          <a:p>
            <a:r>
              <a:rPr lang="en-US" sz="3200" dirty="0" smtClean="0">
                <a:solidFill>
                  <a:srgbClr val="F79646"/>
                </a:solidFill>
                <a:latin typeface="Arial Black" pitchFamily="34" charset="0"/>
              </a:rPr>
              <a:t>ubi</a:t>
            </a:r>
            <a:r>
              <a:rPr lang="en-US" sz="3200" dirty="0" smtClean="0">
                <a:solidFill>
                  <a:prstClr val="white">
                    <a:lumMod val="75000"/>
                  </a:prstClr>
                </a:solidFill>
                <a:latin typeface="Arial Black" pitchFamily="34" charset="0"/>
              </a:rPr>
              <a:t>comp </a:t>
            </a:r>
            <a:r>
              <a:rPr lang="en-US" sz="3200" dirty="0" smtClean="0">
                <a:solidFill>
                  <a:prstClr val="white">
                    <a:lumMod val="75000"/>
                  </a:prstClr>
                </a:solidFill>
                <a:latin typeface="Arial" pitchFamily="34" charset="0"/>
                <a:cs typeface="Arial" pitchFamily="34" charset="0"/>
              </a:rPr>
              <a:t>lab</a:t>
            </a:r>
            <a:endParaRPr lang="en-US" sz="3200" dirty="0">
              <a:solidFill>
                <a:prstClr val="white">
                  <a:lumMod val="75000"/>
                </a:prstClr>
              </a:solidFill>
              <a:latin typeface="Arial" pitchFamily="34" charset="0"/>
              <a:cs typeface="Arial" pitchFamily="34" charset="0"/>
            </a:endParaRPr>
          </a:p>
        </p:txBody>
      </p:sp>
      <p:sp>
        <p:nvSpPr>
          <p:cNvPr id="18" name="Rectangle 17"/>
          <p:cNvSpPr/>
          <p:nvPr/>
        </p:nvSpPr>
        <p:spPr>
          <a:xfrm>
            <a:off x="152400" y="6489412"/>
            <a:ext cx="2742289" cy="292388"/>
          </a:xfrm>
          <a:prstGeom prst="rect">
            <a:avLst/>
          </a:prstGeom>
        </p:spPr>
        <p:txBody>
          <a:bodyPr wrap="none">
            <a:spAutoFit/>
          </a:bodyPr>
          <a:lstStyle/>
          <a:p>
            <a:r>
              <a:rPr lang="en-US" sz="1300" dirty="0" smtClean="0">
                <a:solidFill>
                  <a:prstClr val="black">
                    <a:lumMod val="50000"/>
                    <a:lumOff val="50000"/>
                  </a:prstClr>
                </a:solidFill>
              </a:rPr>
              <a:t>http://ubicomplab.cs.washington.edu</a:t>
            </a:r>
            <a:endParaRPr lang="en-US" sz="1300" dirty="0">
              <a:solidFill>
                <a:prstClr val="black">
                  <a:lumMod val="50000"/>
                  <a:lumOff val="50000"/>
                </a:prstClr>
              </a:solidFill>
            </a:endParaRPr>
          </a:p>
        </p:txBody>
      </p:sp>
      <p:grpSp>
        <p:nvGrpSpPr>
          <p:cNvPr id="22" name="Group 33"/>
          <p:cNvGrpSpPr/>
          <p:nvPr/>
        </p:nvGrpSpPr>
        <p:grpSpPr>
          <a:xfrm>
            <a:off x="7315200" y="6110392"/>
            <a:ext cx="2743200" cy="671408"/>
            <a:chOff x="7391400" y="6019800"/>
            <a:chExt cx="2743200" cy="671408"/>
          </a:xfrm>
        </p:grpSpPr>
        <p:pic>
          <p:nvPicPr>
            <p:cNvPr id="23" name="Picture 2" descr="C:\research\projects\Sustain\design\sustain_logo_transparent.png"/>
            <p:cNvPicPr>
              <a:picLocks noChangeAspect="1" noChangeArrowheads="1"/>
            </p:cNvPicPr>
            <p:nvPr/>
          </p:nvPicPr>
          <p:blipFill>
            <a:blip r:embed="rId6" cstate="print"/>
            <a:srcRect b="33333"/>
            <a:stretch>
              <a:fillRect/>
            </a:stretch>
          </p:blipFill>
          <p:spPr bwMode="auto">
            <a:xfrm>
              <a:off x="7467600" y="6019800"/>
              <a:ext cx="1524000" cy="432197"/>
            </a:xfrm>
            <a:prstGeom prst="rect">
              <a:avLst/>
            </a:prstGeom>
            <a:noFill/>
            <a:effectLst/>
          </p:spPr>
        </p:pic>
        <p:sp>
          <p:nvSpPr>
            <p:cNvPr id="24" name="TextBox 23"/>
            <p:cNvSpPr txBox="1"/>
            <p:nvPr/>
          </p:nvSpPr>
          <p:spPr>
            <a:xfrm>
              <a:off x="7391400" y="6398820"/>
              <a:ext cx="2743200" cy="292388"/>
            </a:xfrm>
            <a:prstGeom prst="rect">
              <a:avLst/>
            </a:prstGeom>
            <a:noFill/>
          </p:spPr>
          <p:txBody>
            <a:bodyPr wrap="square" rtlCol="0">
              <a:spAutoFit/>
            </a:bodyPr>
            <a:lstStyle/>
            <a:p>
              <a:r>
                <a:rPr lang="en-US" sz="1300" spc="20" dirty="0" smtClean="0">
                  <a:solidFill>
                    <a:prstClr val="white">
                      <a:lumMod val="85000"/>
                    </a:prstClr>
                  </a:solidFill>
                </a:rPr>
                <a:t>sustainability research</a:t>
              </a:r>
              <a:endParaRPr lang="en-US" sz="1300" spc="20" dirty="0">
                <a:solidFill>
                  <a:prstClr val="white">
                    <a:lumMod val="85000"/>
                  </a:prstClr>
                </a:solidFill>
              </a:endParaRPr>
            </a:p>
          </p:txBody>
        </p:sp>
      </p:grpSp>
      <p:sp>
        <p:nvSpPr>
          <p:cNvPr id="27" name="Title 26"/>
          <p:cNvSpPr>
            <a:spLocks noGrp="1"/>
          </p:cNvSpPr>
          <p:nvPr>
            <p:ph type="title"/>
          </p:nvPr>
        </p:nvSpPr>
        <p:spPr>
          <a:xfrm>
            <a:off x="152400" y="887104"/>
            <a:ext cx="8839200" cy="636896"/>
          </a:xfrm>
        </p:spPr>
        <p:txBody>
          <a:bodyPr/>
          <a:lstStyle/>
          <a:p>
            <a:r>
              <a:rPr lang="en-US" dirty="0" smtClean="0"/>
              <a:t>high resolution resource consumption sensing for </a:t>
            </a:r>
            <a:r>
              <a:rPr lang="en-US" dirty="0" smtClean="0">
                <a:solidFill>
                  <a:schemeClr val="accent3"/>
                </a:solidFill>
              </a:rPr>
              <a:t>electricity</a:t>
            </a:r>
            <a:r>
              <a:rPr lang="en-US" dirty="0" smtClean="0"/>
              <a:t>, </a:t>
            </a:r>
            <a:r>
              <a:rPr lang="en-US" dirty="0" smtClean="0">
                <a:solidFill>
                  <a:schemeClr val="accent1"/>
                </a:solidFill>
              </a:rPr>
              <a:t>water</a:t>
            </a:r>
            <a:r>
              <a:rPr lang="en-US" dirty="0" smtClean="0"/>
              <a:t> and </a:t>
            </a:r>
            <a:r>
              <a:rPr lang="en-US" dirty="0" smtClean="0">
                <a:solidFill>
                  <a:schemeClr val="accent6">
                    <a:lumMod val="75000"/>
                  </a:schemeClr>
                </a:solidFill>
              </a:rPr>
              <a:t>gas</a:t>
            </a:r>
            <a:endParaRPr lang="en-US" dirty="0">
              <a:solidFill>
                <a:schemeClr val="accent6">
                  <a:lumMod val="75000"/>
                </a:schemeClr>
              </a:solidFill>
            </a:endParaRPr>
          </a:p>
        </p:txBody>
      </p:sp>
    </p:spTree>
    <p:extLst>
      <p:ext uri="{BB962C8B-B14F-4D97-AF65-F5344CB8AC3E}">
        <p14:creationId xmlns:p14="http://schemas.microsoft.com/office/powerpoint/2010/main" val="32916699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design goals</a:t>
            </a:r>
            <a:endParaRPr lang="en-US" dirty="0"/>
          </a:p>
        </p:txBody>
      </p:sp>
      <p:grpSp>
        <p:nvGrpSpPr>
          <p:cNvPr id="15" name="Group 14"/>
          <p:cNvGrpSpPr/>
          <p:nvPr/>
        </p:nvGrpSpPr>
        <p:grpSpPr>
          <a:xfrm>
            <a:off x="2590800" y="2209800"/>
            <a:ext cx="3810000" cy="3200400"/>
            <a:chOff x="2590800" y="2209800"/>
            <a:chExt cx="3810000" cy="3200400"/>
          </a:xfrm>
        </p:grpSpPr>
        <p:pic>
          <p:nvPicPr>
            <p:cNvPr id="6" name="Picture 3" descr="C:\research\talks\BECC2009-HomeSensing\EasyButton.png"/>
            <p:cNvPicPr>
              <a:picLocks noChangeAspect="1" noChangeArrowheads="1"/>
            </p:cNvPicPr>
            <p:nvPr/>
          </p:nvPicPr>
          <p:blipFill>
            <a:blip r:embed="rId2" cstate="print"/>
            <a:srcRect/>
            <a:stretch>
              <a:fillRect/>
            </a:stretch>
          </p:blipFill>
          <p:spPr bwMode="auto">
            <a:xfrm>
              <a:off x="3275982" y="2209800"/>
              <a:ext cx="2438400" cy="2438400"/>
            </a:xfrm>
            <a:prstGeom prst="rect">
              <a:avLst/>
            </a:prstGeom>
            <a:noFill/>
          </p:spPr>
        </p:pic>
        <p:sp>
          <p:nvSpPr>
            <p:cNvPr id="7" name="TextBox 6"/>
            <p:cNvSpPr txBox="1"/>
            <p:nvPr/>
          </p:nvSpPr>
          <p:spPr>
            <a:xfrm>
              <a:off x="2590800" y="4702314"/>
              <a:ext cx="3810000" cy="707886"/>
            </a:xfrm>
            <a:prstGeom prst="rect">
              <a:avLst/>
            </a:prstGeom>
            <a:noFill/>
          </p:spPr>
          <p:txBody>
            <a:bodyPr wrap="square" rtlCol="0">
              <a:spAutoFit/>
            </a:bodyPr>
            <a:lstStyle/>
            <a:p>
              <a:pPr algn="ctr"/>
              <a:r>
                <a:rPr lang="en-US" sz="4000" dirty="0" smtClean="0">
                  <a:solidFill>
                    <a:prstClr val="black">
                      <a:lumMod val="50000"/>
                      <a:lumOff val="50000"/>
                    </a:prstClr>
                  </a:solidFill>
                </a:rPr>
                <a:t>easy-to-install</a:t>
              </a:r>
              <a:endParaRPr lang="en-US" sz="4000" dirty="0">
                <a:solidFill>
                  <a:prstClr val="black">
                    <a:lumMod val="50000"/>
                    <a:lumOff val="50000"/>
                  </a:prstClr>
                </a:solidFill>
              </a:endParaRPr>
            </a:p>
          </p:txBody>
        </p:sp>
      </p:grpSp>
      <p:grpSp>
        <p:nvGrpSpPr>
          <p:cNvPr id="14" name="Group 13"/>
          <p:cNvGrpSpPr/>
          <p:nvPr/>
        </p:nvGrpSpPr>
        <p:grpSpPr>
          <a:xfrm>
            <a:off x="361747" y="2879786"/>
            <a:ext cx="2445531" cy="1287998"/>
            <a:chOff x="361747" y="2879786"/>
            <a:chExt cx="2445531" cy="1287998"/>
          </a:xfrm>
        </p:grpSpPr>
        <p:pic>
          <p:nvPicPr>
            <p:cNvPr id="11265" name="Picture 1" descr="C:\research\talks\BECC2009-HomeSensing\united_states_one_dollar_bill_obverse.jpg"/>
            <p:cNvPicPr>
              <a:picLocks noChangeAspect="1" noChangeArrowheads="1"/>
            </p:cNvPicPr>
            <p:nvPr/>
          </p:nvPicPr>
          <p:blipFill>
            <a:blip r:embed="rId3" cstate="print"/>
            <a:srcRect/>
            <a:stretch>
              <a:fillRect/>
            </a:stretch>
          </p:blipFill>
          <p:spPr bwMode="auto">
            <a:xfrm rot="20700000">
              <a:off x="412581" y="2879786"/>
              <a:ext cx="2369330" cy="1034691"/>
            </a:xfrm>
            <a:prstGeom prst="rect">
              <a:avLst/>
            </a:prstGeom>
            <a:noFill/>
          </p:spPr>
        </p:pic>
        <p:pic>
          <p:nvPicPr>
            <p:cNvPr id="9" name="Picture 1" descr="C:\research\talks\BECC2009-HomeSensing\united_states_one_dollar_bill_obverse.jpg"/>
            <p:cNvPicPr>
              <a:picLocks noChangeAspect="1" noChangeArrowheads="1"/>
            </p:cNvPicPr>
            <p:nvPr/>
          </p:nvPicPr>
          <p:blipFill>
            <a:blip r:embed="rId3" cstate="print"/>
            <a:srcRect/>
            <a:stretch>
              <a:fillRect/>
            </a:stretch>
          </p:blipFill>
          <p:spPr bwMode="auto">
            <a:xfrm rot="445736">
              <a:off x="361747" y="2980693"/>
              <a:ext cx="2369330" cy="1034691"/>
            </a:xfrm>
            <a:prstGeom prst="rect">
              <a:avLst/>
            </a:prstGeom>
            <a:noFill/>
          </p:spPr>
        </p:pic>
        <p:pic>
          <p:nvPicPr>
            <p:cNvPr id="10" name="Picture 1" descr="C:\research\talks\BECC2009-HomeSensing\united_states_one_dollar_bill_obverse.jpg"/>
            <p:cNvPicPr>
              <a:picLocks noChangeAspect="1" noChangeArrowheads="1"/>
            </p:cNvPicPr>
            <p:nvPr/>
          </p:nvPicPr>
          <p:blipFill>
            <a:blip r:embed="rId3" cstate="print"/>
            <a:srcRect/>
            <a:stretch>
              <a:fillRect/>
            </a:stretch>
          </p:blipFill>
          <p:spPr bwMode="auto">
            <a:xfrm>
              <a:off x="437948" y="3133093"/>
              <a:ext cx="2369330" cy="1034691"/>
            </a:xfrm>
            <a:prstGeom prst="rect">
              <a:avLst/>
            </a:prstGeom>
            <a:noFill/>
          </p:spPr>
        </p:pic>
      </p:grpSp>
      <p:sp>
        <p:nvSpPr>
          <p:cNvPr id="11" name="TextBox 10"/>
          <p:cNvSpPr txBox="1"/>
          <p:nvPr/>
        </p:nvSpPr>
        <p:spPr>
          <a:xfrm>
            <a:off x="381000" y="4702314"/>
            <a:ext cx="2362200" cy="707886"/>
          </a:xfrm>
          <a:prstGeom prst="rect">
            <a:avLst/>
          </a:prstGeom>
          <a:noFill/>
        </p:spPr>
        <p:txBody>
          <a:bodyPr wrap="square" rtlCol="0">
            <a:spAutoFit/>
          </a:bodyPr>
          <a:lstStyle/>
          <a:p>
            <a:pPr algn="ctr"/>
            <a:r>
              <a:rPr lang="en-US" sz="4000" dirty="0" smtClean="0">
                <a:solidFill>
                  <a:prstClr val="black">
                    <a:lumMod val="50000"/>
                    <a:lumOff val="50000"/>
                  </a:prstClr>
                </a:solidFill>
              </a:rPr>
              <a:t>low-cost</a:t>
            </a:r>
            <a:endParaRPr lang="en-US" sz="4000" dirty="0">
              <a:solidFill>
                <a:prstClr val="black">
                  <a:lumMod val="50000"/>
                  <a:lumOff val="50000"/>
                </a:prstClr>
              </a:solidFill>
            </a:endParaRPr>
          </a:p>
        </p:txBody>
      </p:sp>
      <p:grpSp>
        <p:nvGrpSpPr>
          <p:cNvPr id="16" name="Group 15"/>
          <p:cNvGrpSpPr/>
          <p:nvPr/>
        </p:nvGrpSpPr>
        <p:grpSpPr>
          <a:xfrm>
            <a:off x="5562600" y="1752600"/>
            <a:ext cx="3810000" cy="4273153"/>
            <a:chOff x="5562600" y="1752600"/>
            <a:chExt cx="3810000" cy="4273153"/>
          </a:xfrm>
        </p:grpSpPr>
        <p:pic>
          <p:nvPicPr>
            <p:cNvPr id="12" name="Picture 5" descr="C:\research\talks\BECC2009-HomeSensing\light_bulb_lit.png"/>
            <p:cNvPicPr>
              <a:picLocks noChangeAspect="1" noChangeArrowheads="1"/>
            </p:cNvPicPr>
            <p:nvPr/>
          </p:nvPicPr>
          <p:blipFill>
            <a:blip r:embed="rId4" cstate="print"/>
            <a:srcRect/>
            <a:stretch>
              <a:fillRect/>
            </a:stretch>
          </p:blipFill>
          <p:spPr bwMode="auto">
            <a:xfrm>
              <a:off x="6335486" y="1752600"/>
              <a:ext cx="2122714" cy="2971800"/>
            </a:xfrm>
            <a:prstGeom prst="rect">
              <a:avLst/>
            </a:prstGeom>
            <a:noFill/>
          </p:spPr>
        </p:pic>
        <p:sp>
          <p:nvSpPr>
            <p:cNvPr id="13" name="TextBox 12"/>
            <p:cNvSpPr txBox="1"/>
            <p:nvPr/>
          </p:nvSpPr>
          <p:spPr>
            <a:xfrm>
              <a:off x="5562600" y="4702314"/>
              <a:ext cx="3810000" cy="1323439"/>
            </a:xfrm>
            <a:prstGeom prst="rect">
              <a:avLst/>
            </a:prstGeom>
            <a:noFill/>
          </p:spPr>
          <p:txBody>
            <a:bodyPr wrap="square" rtlCol="0">
              <a:spAutoFit/>
            </a:bodyPr>
            <a:lstStyle/>
            <a:p>
              <a:pPr algn="ctr"/>
              <a:r>
                <a:rPr lang="en-US" sz="4000" dirty="0" smtClean="0">
                  <a:solidFill>
                    <a:prstClr val="black">
                      <a:lumMod val="50000"/>
                      <a:lumOff val="50000"/>
                    </a:prstClr>
                  </a:solidFill>
                </a:rPr>
                <a:t>device-level information</a:t>
              </a:r>
              <a:endParaRPr lang="en-US" sz="4000" dirty="0">
                <a:solidFill>
                  <a:prstClr val="black">
                    <a:lumMod val="50000"/>
                    <a:lumOff val="50000"/>
                  </a:prstClr>
                </a:solidFill>
              </a:endParaRPr>
            </a:p>
          </p:txBody>
        </p:sp>
      </p:grpSp>
      <p:pic>
        <p:nvPicPr>
          <p:cNvPr id="1026" name="Picture 2" descr="C:\research\talks\BECC2009-HomeSensing\ShowerHead.png"/>
          <p:cNvPicPr>
            <a:picLocks noChangeAspect="1" noChangeArrowheads="1"/>
          </p:cNvPicPr>
          <p:nvPr/>
        </p:nvPicPr>
        <p:blipFill>
          <a:blip r:embed="rId5" cstate="print"/>
          <a:srcRect/>
          <a:stretch>
            <a:fillRect/>
          </a:stretch>
        </p:blipFill>
        <p:spPr bwMode="auto">
          <a:xfrm>
            <a:off x="-5076825" y="2357439"/>
            <a:ext cx="3019425" cy="2034628"/>
          </a:xfrm>
          <a:prstGeom prst="rect">
            <a:avLst/>
          </a:prstGeom>
          <a:noFill/>
        </p:spPr>
      </p:pic>
      <p:pic>
        <p:nvPicPr>
          <p:cNvPr id="1028" name="Picture 4" descr="C:\research\talks\BECC2009-HomeSensing\two_piece_toilet (1).png"/>
          <p:cNvPicPr>
            <a:picLocks noChangeAspect="1" noChangeArrowheads="1"/>
          </p:cNvPicPr>
          <p:nvPr/>
        </p:nvPicPr>
        <p:blipFill>
          <a:blip r:embed="rId6" cstate="print"/>
          <a:srcRect/>
          <a:stretch>
            <a:fillRect/>
          </a:stretch>
        </p:blipFill>
        <p:spPr bwMode="auto">
          <a:xfrm>
            <a:off x="-8216900" y="-2843213"/>
            <a:ext cx="3149600" cy="4241801"/>
          </a:xfrm>
          <a:prstGeom prst="rect">
            <a:avLst/>
          </a:prstGeom>
          <a:noFill/>
        </p:spPr>
      </p:pic>
    </p:spTree>
    <p:extLst>
      <p:ext uri="{BB962C8B-B14F-4D97-AF65-F5344CB8AC3E}">
        <p14:creationId xmlns:p14="http://schemas.microsoft.com/office/powerpoint/2010/main" val="395266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447800"/>
          </a:xfrm>
        </p:spPr>
        <p:txBody>
          <a:bodyPr/>
          <a:lstStyle/>
          <a:p>
            <a:r>
              <a:rPr lang="en-US" dirty="0" smtClean="0"/>
              <a:t>how much energy does your dryer use?</a:t>
            </a:r>
            <a:endParaRPr lang="en-US" dirty="0"/>
          </a:p>
        </p:txBody>
      </p:sp>
      <p:pic>
        <p:nvPicPr>
          <p:cNvPr id="4" name="Picture 4" descr="C:\research\talks\Affiliates2009-SensingAndFeedback\WasherSideView.png"/>
          <p:cNvPicPr>
            <a:picLocks noChangeAspect="1" noChangeArrowheads="1"/>
          </p:cNvPicPr>
          <p:nvPr/>
        </p:nvPicPr>
        <p:blipFill>
          <a:blip r:embed="rId2" cstate="print"/>
          <a:srcRect/>
          <a:stretch>
            <a:fillRect/>
          </a:stretch>
        </p:blipFill>
        <p:spPr bwMode="auto">
          <a:xfrm>
            <a:off x="1066800" y="2105561"/>
            <a:ext cx="1999748" cy="2819400"/>
          </a:xfrm>
          <a:prstGeom prst="rect">
            <a:avLst/>
          </a:prstGeom>
          <a:noFill/>
          <a:effectLst>
            <a:outerShdw blurRad="76200" dir="13500000" sy="23000" kx="1200000" algn="br" rotWithShape="0">
              <a:prstClr val="black">
                <a:alpha val="20000"/>
              </a:prstClr>
            </a:outerShdw>
          </a:effectLst>
        </p:spPr>
      </p:pic>
      <p:pic>
        <p:nvPicPr>
          <p:cNvPr id="5"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4267200" y="2410361"/>
            <a:ext cx="1029874" cy="1905000"/>
          </a:xfrm>
          <a:prstGeom prst="rect">
            <a:avLst/>
          </a:prstGeom>
          <a:noFill/>
          <a:effectLst>
            <a:outerShdw blurRad="152400" dist="317500" dir="5400000" sx="90000" sy="-19000" rotWithShape="0">
              <a:prstClr val="black">
                <a:alpha val="15000"/>
              </a:prstClr>
            </a:outerShdw>
          </a:effectLst>
        </p:spPr>
      </p:pic>
      <p:sp>
        <p:nvSpPr>
          <p:cNvPr id="6" name="TextBox 5"/>
          <p:cNvSpPr txBox="1"/>
          <p:nvPr/>
        </p:nvSpPr>
        <p:spPr>
          <a:xfrm>
            <a:off x="3200400" y="2517101"/>
            <a:ext cx="990600" cy="1569660"/>
          </a:xfrm>
          <a:prstGeom prst="rect">
            <a:avLst/>
          </a:prstGeom>
          <a:noFill/>
        </p:spPr>
        <p:txBody>
          <a:bodyPr wrap="square" rtlCol="0">
            <a:spAutoFit/>
          </a:bodyPr>
          <a:lstStyle/>
          <a:p>
            <a:r>
              <a:rPr lang="en-US" sz="9600" dirty="0" smtClean="0">
                <a:solidFill>
                  <a:prstClr val="black">
                    <a:lumMod val="50000"/>
                    <a:lumOff val="50000"/>
                  </a:prstClr>
                </a:solidFill>
                <a:latin typeface="Arial" pitchFamily="34" charset="0"/>
                <a:cs typeface="Arial" pitchFamily="34" charset="0"/>
              </a:rPr>
              <a:t>+</a:t>
            </a:r>
            <a:endParaRPr lang="en-US" sz="9600" dirty="0">
              <a:solidFill>
                <a:prstClr val="black">
                  <a:lumMod val="50000"/>
                  <a:lumOff val="50000"/>
                </a:prstClr>
              </a:solidFill>
              <a:latin typeface="Arial" pitchFamily="34" charset="0"/>
              <a:cs typeface="Arial" pitchFamily="34" charset="0"/>
            </a:endParaRPr>
          </a:p>
        </p:txBody>
      </p:sp>
      <p:sp>
        <p:nvSpPr>
          <p:cNvPr id="7" name="TextBox 6"/>
          <p:cNvSpPr txBox="1"/>
          <p:nvPr/>
        </p:nvSpPr>
        <p:spPr>
          <a:xfrm>
            <a:off x="3657600" y="5077361"/>
            <a:ext cx="2514600" cy="707886"/>
          </a:xfrm>
          <a:prstGeom prst="rect">
            <a:avLst/>
          </a:prstGeom>
          <a:noFill/>
        </p:spPr>
        <p:txBody>
          <a:bodyPr wrap="square" rtlCol="0">
            <a:spAutoFit/>
          </a:bodyPr>
          <a:lstStyle/>
          <a:p>
            <a:pPr algn="ctr"/>
            <a:r>
              <a:rPr lang="en-US" sz="4000" dirty="0" smtClean="0">
                <a:solidFill>
                  <a:prstClr val="black">
                    <a:lumMod val="50000"/>
                    <a:lumOff val="50000"/>
                  </a:prstClr>
                </a:solidFill>
              </a:rPr>
              <a:t>sensor</a:t>
            </a:r>
            <a:endParaRPr lang="en-US" sz="4000" dirty="0">
              <a:solidFill>
                <a:prstClr val="black">
                  <a:lumMod val="50000"/>
                  <a:lumOff val="50000"/>
                </a:prstClr>
              </a:solidFill>
            </a:endParaRPr>
          </a:p>
        </p:txBody>
      </p:sp>
      <p:sp>
        <p:nvSpPr>
          <p:cNvPr id="8" name="TextBox 7"/>
          <p:cNvSpPr txBox="1"/>
          <p:nvPr/>
        </p:nvSpPr>
        <p:spPr>
          <a:xfrm>
            <a:off x="5410200" y="2517101"/>
            <a:ext cx="1981200" cy="1569660"/>
          </a:xfrm>
          <a:prstGeom prst="rect">
            <a:avLst/>
          </a:prstGeom>
          <a:noFill/>
        </p:spPr>
        <p:txBody>
          <a:bodyPr wrap="square" rtlCol="0">
            <a:spAutoFit/>
          </a:bodyPr>
          <a:lstStyle/>
          <a:p>
            <a:r>
              <a:rPr lang="en-US" sz="9600" dirty="0" smtClean="0">
                <a:solidFill>
                  <a:prstClr val="black">
                    <a:lumMod val="50000"/>
                    <a:lumOff val="50000"/>
                  </a:prstClr>
                </a:solidFill>
                <a:latin typeface="Arial" pitchFamily="34" charset="0"/>
                <a:cs typeface="Arial" pitchFamily="34" charset="0"/>
              </a:rPr>
              <a:t>=</a:t>
            </a:r>
            <a:endParaRPr lang="en-US" sz="9600" dirty="0">
              <a:solidFill>
                <a:prstClr val="black">
                  <a:lumMod val="50000"/>
                  <a:lumOff val="50000"/>
                </a:prstClr>
              </a:solidFill>
              <a:latin typeface="Arial" pitchFamily="34" charset="0"/>
              <a:cs typeface="Arial" pitchFamily="34" charset="0"/>
            </a:endParaRPr>
          </a:p>
        </p:txBody>
      </p:sp>
      <p:sp>
        <p:nvSpPr>
          <p:cNvPr id="10" name="TextBox 9"/>
          <p:cNvSpPr txBox="1"/>
          <p:nvPr/>
        </p:nvSpPr>
        <p:spPr>
          <a:xfrm>
            <a:off x="5867400" y="5077361"/>
            <a:ext cx="2667000" cy="1323439"/>
          </a:xfrm>
          <a:prstGeom prst="rect">
            <a:avLst/>
          </a:prstGeom>
          <a:noFill/>
        </p:spPr>
        <p:txBody>
          <a:bodyPr wrap="square" rtlCol="0">
            <a:spAutoFit/>
          </a:bodyPr>
          <a:lstStyle/>
          <a:p>
            <a:pPr algn="ctr"/>
            <a:r>
              <a:rPr lang="en-US" sz="4000" dirty="0" smtClean="0">
                <a:solidFill>
                  <a:prstClr val="black">
                    <a:lumMod val="50000"/>
                    <a:lumOff val="50000"/>
                  </a:prstClr>
                </a:solidFill>
              </a:rPr>
              <a:t>appliance-</a:t>
            </a:r>
            <a:br>
              <a:rPr lang="en-US" sz="4000" dirty="0" smtClean="0">
                <a:solidFill>
                  <a:prstClr val="black">
                    <a:lumMod val="50000"/>
                    <a:lumOff val="50000"/>
                  </a:prstClr>
                </a:solidFill>
              </a:rPr>
            </a:br>
            <a:r>
              <a:rPr lang="en-US" sz="4000" dirty="0" smtClean="0">
                <a:solidFill>
                  <a:prstClr val="black">
                    <a:lumMod val="50000"/>
                    <a:lumOff val="50000"/>
                  </a:prstClr>
                </a:solidFill>
              </a:rPr>
              <a:t>level data!</a:t>
            </a:r>
            <a:endParaRPr lang="en-US" sz="4000" dirty="0">
              <a:solidFill>
                <a:prstClr val="black">
                  <a:lumMod val="50000"/>
                  <a:lumOff val="50000"/>
                </a:prstClr>
              </a:solidFill>
            </a:endParaRPr>
          </a:p>
        </p:txBody>
      </p:sp>
      <p:sp>
        <p:nvSpPr>
          <p:cNvPr id="12" name="TextBox 11"/>
          <p:cNvSpPr txBox="1"/>
          <p:nvPr/>
        </p:nvSpPr>
        <p:spPr>
          <a:xfrm>
            <a:off x="762000" y="5077361"/>
            <a:ext cx="2514600" cy="707886"/>
          </a:xfrm>
          <a:prstGeom prst="rect">
            <a:avLst/>
          </a:prstGeom>
          <a:noFill/>
        </p:spPr>
        <p:txBody>
          <a:bodyPr wrap="square" rtlCol="0">
            <a:spAutoFit/>
          </a:bodyPr>
          <a:lstStyle/>
          <a:p>
            <a:pPr algn="ctr"/>
            <a:r>
              <a:rPr lang="en-US" sz="4000" dirty="0" smtClean="0">
                <a:solidFill>
                  <a:prstClr val="black">
                    <a:lumMod val="50000"/>
                    <a:lumOff val="50000"/>
                  </a:prstClr>
                </a:solidFill>
              </a:rPr>
              <a:t>appliance</a:t>
            </a:r>
            <a:endParaRPr lang="en-US" sz="4000" dirty="0">
              <a:solidFill>
                <a:prstClr val="black">
                  <a:lumMod val="50000"/>
                  <a:lumOff val="50000"/>
                </a:prstClr>
              </a:solidFill>
            </a:endParaRPr>
          </a:p>
        </p:txBody>
      </p:sp>
      <p:pic>
        <p:nvPicPr>
          <p:cNvPr id="4098" name="Picture 2" descr="C:\research\talks\BECC2009-HomeSensing\killawatt-main_transparent.png"/>
          <p:cNvPicPr>
            <a:picLocks noChangeAspect="1" noChangeArrowheads="1"/>
          </p:cNvPicPr>
          <p:nvPr/>
        </p:nvPicPr>
        <p:blipFill>
          <a:blip r:embed="rId4" cstate="print"/>
          <a:srcRect/>
          <a:stretch>
            <a:fillRect/>
          </a:stretch>
        </p:blipFill>
        <p:spPr bwMode="auto">
          <a:xfrm>
            <a:off x="6477001" y="2105561"/>
            <a:ext cx="1271870" cy="2787650"/>
          </a:xfrm>
          <a:prstGeom prst="rect">
            <a:avLst/>
          </a:prstGeom>
          <a:noFill/>
        </p:spPr>
      </p:pic>
    </p:spTree>
    <p:extLst>
      <p:ext uri="{BB962C8B-B14F-4D97-AF65-F5344CB8AC3E}">
        <p14:creationId xmlns:p14="http://schemas.microsoft.com/office/powerpoint/2010/main" val="234693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C:\research\talks\Affiliates2009-SensingAndFeedback\kitchen-cabinet.jpg"/>
          <p:cNvPicPr>
            <a:picLocks noChangeAspect="1" noChangeArrowheads="1"/>
          </p:cNvPicPr>
          <p:nvPr/>
        </p:nvPicPr>
        <p:blipFill>
          <a:blip r:embed="rId2" cstate="print"/>
          <a:srcRect r="1639"/>
          <a:stretch>
            <a:fillRect/>
          </a:stretch>
        </p:blipFill>
        <p:spPr bwMode="auto">
          <a:xfrm>
            <a:off x="-1" y="0"/>
            <a:ext cx="9144001" cy="6972300"/>
          </a:xfrm>
          <a:prstGeom prst="rect">
            <a:avLst/>
          </a:prstGeom>
          <a:noFill/>
        </p:spPr>
      </p:pic>
      <p:grpSp>
        <p:nvGrpSpPr>
          <p:cNvPr id="2" name="Group 7"/>
          <p:cNvGrpSpPr/>
          <p:nvPr/>
        </p:nvGrpSpPr>
        <p:grpSpPr>
          <a:xfrm>
            <a:off x="7696200" y="2743200"/>
            <a:ext cx="1295400" cy="1828800"/>
            <a:chOff x="7848600" y="2743200"/>
            <a:chExt cx="1295400" cy="1828800"/>
          </a:xfrm>
        </p:grpSpPr>
        <p:pic>
          <p:nvPicPr>
            <p:cNvPr id="5"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8132696" y="3124200"/>
              <a:ext cx="782704" cy="1447800"/>
            </a:xfrm>
            <a:prstGeom prst="rect">
              <a:avLst/>
            </a:prstGeom>
            <a:noFill/>
          </p:spPr>
        </p:pic>
        <p:sp>
          <p:nvSpPr>
            <p:cNvPr id="7" name="TextBox 6"/>
            <p:cNvSpPr txBox="1"/>
            <p:nvPr/>
          </p:nvSpPr>
          <p:spPr>
            <a:xfrm>
              <a:off x="7848600" y="2743200"/>
              <a:ext cx="1295400" cy="369332"/>
            </a:xfrm>
            <a:prstGeom prst="rect">
              <a:avLst/>
            </a:prstGeom>
            <a:solidFill>
              <a:schemeClr val="tx1">
                <a:alpha val="55000"/>
              </a:schemeClr>
            </a:solidFill>
          </p:spPr>
          <p:txBody>
            <a:bodyPr wrap="square" rtlCol="0">
              <a:spAutoFit/>
            </a:bodyPr>
            <a:lstStyle/>
            <a:p>
              <a:pPr algn="ctr"/>
              <a:r>
                <a:rPr lang="en-US" dirty="0" smtClean="0">
                  <a:solidFill>
                    <a:prstClr val="white"/>
                  </a:solidFill>
                </a:rPr>
                <a:t>microwave</a:t>
              </a:r>
              <a:endParaRPr lang="en-US" dirty="0">
                <a:solidFill>
                  <a:prstClr val="white"/>
                </a:solidFill>
              </a:endParaRPr>
            </a:p>
          </p:txBody>
        </p:sp>
      </p:grpSp>
      <p:grpSp>
        <p:nvGrpSpPr>
          <p:cNvPr id="3" name="Group 8"/>
          <p:cNvGrpSpPr/>
          <p:nvPr/>
        </p:nvGrpSpPr>
        <p:grpSpPr>
          <a:xfrm>
            <a:off x="1836760" y="2819400"/>
            <a:ext cx="1524000" cy="1905000"/>
            <a:chOff x="7780360" y="2667000"/>
            <a:chExt cx="1524000" cy="1905000"/>
          </a:xfrm>
        </p:grpSpPr>
        <p:pic>
          <p:nvPicPr>
            <p:cNvPr id="10"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8132696" y="3124200"/>
              <a:ext cx="782704" cy="1447800"/>
            </a:xfrm>
            <a:prstGeom prst="rect">
              <a:avLst/>
            </a:prstGeom>
            <a:noFill/>
          </p:spPr>
        </p:pic>
        <p:sp>
          <p:nvSpPr>
            <p:cNvPr id="11" name="TextBox 10"/>
            <p:cNvSpPr txBox="1"/>
            <p:nvPr/>
          </p:nvSpPr>
          <p:spPr>
            <a:xfrm>
              <a:off x="7780360" y="2667000"/>
              <a:ext cx="1524000" cy="369332"/>
            </a:xfrm>
            <a:prstGeom prst="rect">
              <a:avLst/>
            </a:prstGeom>
            <a:solidFill>
              <a:schemeClr val="tx1">
                <a:alpha val="55000"/>
              </a:schemeClr>
            </a:solidFill>
          </p:spPr>
          <p:txBody>
            <a:bodyPr wrap="square" rtlCol="0">
              <a:spAutoFit/>
            </a:bodyPr>
            <a:lstStyle/>
            <a:p>
              <a:pPr algn="ctr"/>
              <a:r>
                <a:rPr lang="en-US" dirty="0" smtClean="0">
                  <a:solidFill>
                    <a:prstClr val="white"/>
                  </a:solidFill>
                </a:rPr>
                <a:t>coffee maker</a:t>
              </a:r>
              <a:endParaRPr lang="en-US" dirty="0">
                <a:solidFill>
                  <a:prstClr val="white"/>
                </a:solidFill>
              </a:endParaRPr>
            </a:p>
          </p:txBody>
        </p:sp>
      </p:grpSp>
      <p:grpSp>
        <p:nvGrpSpPr>
          <p:cNvPr id="28" name="Group 11"/>
          <p:cNvGrpSpPr/>
          <p:nvPr/>
        </p:nvGrpSpPr>
        <p:grpSpPr>
          <a:xfrm>
            <a:off x="7239000" y="4814248"/>
            <a:ext cx="1752600" cy="1891352"/>
            <a:chOff x="7620000" y="2680648"/>
            <a:chExt cx="1752600" cy="1891352"/>
          </a:xfrm>
        </p:grpSpPr>
        <p:pic>
          <p:nvPicPr>
            <p:cNvPr id="30"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8132696" y="3124200"/>
              <a:ext cx="782704" cy="1447800"/>
            </a:xfrm>
            <a:prstGeom prst="rect">
              <a:avLst/>
            </a:prstGeom>
            <a:noFill/>
          </p:spPr>
        </p:pic>
        <p:sp>
          <p:nvSpPr>
            <p:cNvPr id="31" name="TextBox 30"/>
            <p:cNvSpPr txBox="1"/>
            <p:nvPr/>
          </p:nvSpPr>
          <p:spPr>
            <a:xfrm>
              <a:off x="7620000" y="2680648"/>
              <a:ext cx="1752600" cy="369332"/>
            </a:xfrm>
            <a:prstGeom prst="rect">
              <a:avLst/>
            </a:prstGeom>
            <a:solidFill>
              <a:schemeClr val="tx1">
                <a:alpha val="55000"/>
              </a:schemeClr>
            </a:solidFill>
          </p:spPr>
          <p:txBody>
            <a:bodyPr wrap="square" rtlCol="0">
              <a:spAutoFit/>
            </a:bodyPr>
            <a:lstStyle/>
            <a:p>
              <a:pPr algn="ctr"/>
              <a:r>
                <a:rPr lang="en-US" dirty="0" smtClean="0">
                  <a:solidFill>
                    <a:prstClr val="white"/>
                  </a:solidFill>
                </a:rPr>
                <a:t>convection oven</a:t>
              </a:r>
              <a:endParaRPr lang="en-US" dirty="0">
                <a:solidFill>
                  <a:prstClr val="white"/>
                </a:solidFill>
              </a:endParaRPr>
            </a:p>
          </p:txBody>
        </p:sp>
      </p:grpSp>
      <p:grpSp>
        <p:nvGrpSpPr>
          <p:cNvPr id="32" name="Group 11"/>
          <p:cNvGrpSpPr/>
          <p:nvPr/>
        </p:nvGrpSpPr>
        <p:grpSpPr>
          <a:xfrm>
            <a:off x="6019800" y="4191000"/>
            <a:ext cx="914400" cy="1891352"/>
            <a:chOff x="8077200" y="2680648"/>
            <a:chExt cx="914400" cy="1891352"/>
          </a:xfrm>
        </p:grpSpPr>
        <p:pic>
          <p:nvPicPr>
            <p:cNvPr id="33"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8132696" y="3124200"/>
              <a:ext cx="782704" cy="1447800"/>
            </a:xfrm>
            <a:prstGeom prst="rect">
              <a:avLst/>
            </a:prstGeom>
            <a:noFill/>
          </p:spPr>
        </p:pic>
        <p:sp>
          <p:nvSpPr>
            <p:cNvPr id="34" name="TextBox 33"/>
            <p:cNvSpPr txBox="1"/>
            <p:nvPr/>
          </p:nvSpPr>
          <p:spPr>
            <a:xfrm>
              <a:off x="8077200" y="2680648"/>
              <a:ext cx="914400" cy="369332"/>
            </a:xfrm>
            <a:prstGeom prst="rect">
              <a:avLst/>
            </a:prstGeom>
            <a:solidFill>
              <a:schemeClr val="tx1">
                <a:alpha val="55000"/>
              </a:schemeClr>
            </a:solidFill>
          </p:spPr>
          <p:txBody>
            <a:bodyPr wrap="square" rtlCol="0">
              <a:spAutoFit/>
            </a:bodyPr>
            <a:lstStyle/>
            <a:p>
              <a:pPr algn="ctr"/>
              <a:r>
                <a:rPr lang="en-US" dirty="0" smtClean="0">
                  <a:solidFill>
                    <a:prstClr val="white"/>
                  </a:solidFill>
                </a:rPr>
                <a:t>stove</a:t>
              </a:r>
              <a:endParaRPr lang="en-US" dirty="0">
                <a:solidFill>
                  <a:prstClr val="white"/>
                </a:solidFill>
              </a:endParaRPr>
            </a:p>
          </p:txBody>
        </p:sp>
      </p:grpSp>
      <p:grpSp>
        <p:nvGrpSpPr>
          <p:cNvPr id="36" name="Group 35"/>
          <p:cNvGrpSpPr/>
          <p:nvPr/>
        </p:nvGrpSpPr>
        <p:grpSpPr>
          <a:xfrm>
            <a:off x="2286000" y="152400"/>
            <a:ext cx="5791200" cy="3733800"/>
            <a:chOff x="2286000" y="152400"/>
            <a:chExt cx="5791200" cy="3733800"/>
          </a:xfrm>
        </p:grpSpPr>
        <p:sp>
          <p:nvSpPr>
            <p:cNvPr id="35" name="TextBox 34"/>
            <p:cNvSpPr txBox="1"/>
            <p:nvPr/>
          </p:nvSpPr>
          <p:spPr>
            <a:xfrm>
              <a:off x="2286000" y="1219200"/>
              <a:ext cx="1143000" cy="646331"/>
            </a:xfrm>
            <a:prstGeom prst="rect">
              <a:avLst/>
            </a:prstGeom>
            <a:solidFill>
              <a:schemeClr val="tx1">
                <a:alpha val="55000"/>
              </a:schemeClr>
            </a:solidFill>
          </p:spPr>
          <p:txBody>
            <a:bodyPr wrap="square" rtlCol="0">
              <a:spAutoFit/>
            </a:bodyPr>
            <a:lstStyle/>
            <a:p>
              <a:pPr algn="ctr"/>
              <a:r>
                <a:rPr lang="en-US" dirty="0" smtClean="0">
                  <a:solidFill>
                    <a:prstClr val="white"/>
                  </a:solidFill>
                </a:rPr>
                <a:t>overhead lighting</a:t>
              </a:r>
              <a:endParaRPr lang="en-US" dirty="0">
                <a:solidFill>
                  <a:prstClr val="white"/>
                </a:solidFill>
              </a:endParaRPr>
            </a:p>
          </p:txBody>
        </p:sp>
        <p:grpSp>
          <p:nvGrpSpPr>
            <p:cNvPr id="8" name="Group 27"/>
            <p:cNvGrpSpPr/>
            <p:nvPr/>
          </p:nvGrpSpPr>
          <p:grpSpPr>
            <a:xfrm>
              <a:off x="3303281" y="152400"/>
              <a:ext cx="4773919" cy="3733800"/>
              <a:chOff x="3276600" y="228600"/>
              <a:chExt cx="4773919" cy="3733800"/>
            </a:xfrm>
          </p:grpSpPr>
          <p:pic>
            <p:nvPicPr>
              <p:cNvPr id="19"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4953000" y="228600"/>
                <a:ext cx="659119" cy="1219200"/>
              </a:xfrm>
              <a:prstGeom prst="rect">
                <a:avLst/>
              </a:prstGeom>
              <a:noFill/>
            </p:spPr>
          </p:pic>
          <p:pic>
            <p:nvPicPr>
              <p:cNvPr id="21"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5943600" y="914400"/>
                <a:ext cx="659119" cy="1219200"/>
              </a:xfrm>
              <a:prstGeom prst="rect">
                <a:avLst/>
              </a:prstGeom>
              <a:noFill/>
            </p:spPr>
          </p:pic>
          <p:pic>
            <p:nvPicPr>
              <p:cNvPr id="22"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7391400" y="228600"/>
                <a:ext cx="659119" cy="1219200"/>
              </a:xfrm>
              <a:prstGeom prst="rect">
                <a:avLst/>
              </a:prstGeom>
              <a:noFill/>
            </p:spPr>
          </p:pic>
          <p:pic>
            <p:nvPicPr>
              <p:cNvPr id="23"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4114800" y="1143000"/>
                <a:ext cx="659119" cy="1219200"/>
              </a:xfrm>
              <a:prstGeom prst="rect">
                <a:avLst/>
              </a:prstGeom>
              <a:noFill/>
            </p:spPr>
          </p:pic>
          <p:pic>
            <p:nvPicPr>
              <p:cNvPr id="24"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4800600" y="1905000"/>
                <a:ext cx="659119" cy="1219200"/>
              </a:xfrm>
              <a:prstGeom prst="rect">
                <a:avLst/>
              </a:prstGeom>
              <a:noFill/>
            </p:spPr>
          </p:pic>
          <p:pic>
            <p:nvPicPr>
              <p:cNvPr id="25"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3276600" y="1524000"/>
                <a:ext cx="659119" cy="1219200"/>
              </a:xfrm>
              <a:prstGeom prst="rect">
                <a:avLst/>
              </a:prstGeom>
              <a:noFill/>
            </p:spPr>
          </p:pic>
          <p:pic>
            <p:nvPicPr>
              <p:cNvPr id="26"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4267200" y="2667000"/>
                <a:ext cx="659119" cy="1219200"/>
              </a:xfrm>
              <a:prstGeom prst="rect">
                <a:avLst/>
              </a:prstGeom>
              <a:noFill/>
            </p:spPr>
          </p:pic>
          <p:pic>
            <p:nvPicPr>
              <p:cNvPr id="27"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3505200" y="2743200"/>
                <a:ext cx="659119" cy="1219200"/>
              </a:xfrm>
              <a:prstGeom prst="rect">
                <a:avLst/>
              </a:prstGeom>
              <a:noFill/>
            </p:spPr>
          </p:pic>
        </p:grpSp>
      </p:grpSp>
      <p:grpSp>
        <p:nvGrpSpPr>
          <p:cNvPr id="4" name="Group 11"/>
          <p:cNvGrpSpPr/>
          <p:nvPr/>
        </p:nvGrpSpPr>
        <p:grpSpPr>
          <a:xfrm>
            <a:off x="5181600" y="2438400"/>
            <a:ext cx="1524000" cy="1828800"/>
            <a:chOff x="7848600" y="2743200"/>
            <a:chExt cx="1524000" cy="1828800"/>
          </a:xfrm>
        </p:grpSpPr>
        <p:pic>
          <p:nvPicPr>
            <p:cNvPr id="13"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8132696" y="3124200"/>
              <a:ext cx="782704" cy="1447800"/>
            </a:xfrm>
            <a:prstGeom prst="rect">
              <a:avLst/>
            </a:prstGeom>
            <a:noFill/>
          </p:spPr>
        </p:pic>
        <p:sp>
          <p:nvSpPr>
            <p:cNvPr id="14" name="TextBox 13"/>
            <p:cNvSpPr txBox="1"/>
            <p:nvPr/>
          </p:nvSpPr>
          <p:spPr>
            <a:xfrm>
              <a:off x="7848600" y="2743200"/>
              <a:ext cx="1524000" cy="369332"/>
            </a:xfrm>
            <a:prstGeom prst="rect">
              <a:avLst/>
            </a:prstGeom>
            <a:solidFill>
              <a:schemeClr val="tx1">
                <a:alpha val="55000"/>
              </a:schemeClr>
            </a:solidFill>
          </p:spPr>
          <p:txBody>
            <a:bodyPr wrap="square" rtlCol="0">
              <a:spAutoFit/>
            </a:bodyPr>
            <a:lstStyle/>
            <a:p>
              <a:pPr algn="ctr"/>
              <a:r>
                <a:rPr lang="en-US" dirty="0" smtClean="0">
                  <a:solidFill>
                    <a:prstClr val="white"/>
                  </a:solidFill>
                </a:rPr>
                <a:t>refrigerator</a:t>
              </a:r>
              <a:endParaRPr lang="en-US" dirty="0">
                <a:solidFill>
                  <a:prstClr val="white"/>
                </a:solidFill>
              </a:endParaRPr>
            </a:p>
          </p:txBody>
        </p:sp>
      </p:grpSp>
      <p:sp>
        <p:nvSpPr>
          <p:cNvPr id="29" name="Title 1"/>
          <p:cNvSpPr>
            <a:spLocks noGrp="1"/>
          </p:cNvSpPr>
          <p:nvPr>
            <p:ph type="title"/>
          </p:nvPr>
        </p:nvSpPr>
        <p:spPr>
          <a:xfrm>
            <a:off x="0" y="381000"/>
            <a:ext cx="9296400" cy="685800"/>
          </a:xfrm>
          <a:solidFill>
            <a:schemeClr val="tx1">
              <a:alpha val="58000"/>
            </a:schemeClr>
          </a:solidFill>
        </p:spPr>
        <p:txBody>
          <a:bodyPr/>
          <a:lstStyle/>
          <a:p>
            <a:r>
              <a:rPr lang="en-US" sz="4400" dirty="0" smtClean="0">
                <a:solidFill>
                  <a:schemeClr val="bg1"/>
                </a:solidFill>
              </a:rPr>
              <a:t> distributed direct sensing</a:t>
            </a:r>
            <a:endParaRPr lang="en-US" sz="4400" dirty="0">
              <a:solidFill>
                <a:schemeClr val="bg1"/>
              </a:solidFill>
            </a:endParaRPr>
          </a:p>
        </p:txBody>
      </p:sp>
    </p:spTree>
    <p:extLst>
      <p:ext uri="{BB962C8B-B14F-4D97-AF65-F5344CB8AC3E}">
        <p14:creationId xmlns:p14="http://schemas.microsoft.com/office/powerpoint/2010/main" val="312075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C:\research\talks\Affiliates2009-SensingAndFeedback\kitchen-cabinet.jpg"/>
          <p:cNvPicPr>
            <a:picLocks noChangeAspect="1" noChangeArrowheads="1"/>
          </p:cNvPicPr>
          <p:nvPr/>
        </p:nvPicPr>
        <p:blipFill>
          <a:blip r:embed="rId2" cstate="print"/>
          <a:srcRect r="1639"/>
          <a:stretch>
            <a:fillRect/>
          </a:stretch>
        </p:blipFill>
        <p:spPr bwMode="auto">
          <a:xfrm>
            <a:off x="-1" y="0"/>
            <a:ext cx="9144001" cy="6972300"/>
          </a:xfrm>
          <a:prstGeom prst="rect">
            <a:avLst/>
          </a:prstGeom>
          <a:noFill/>
        </p:spPr>
      </p:pic>
      <p:grpSp>
        <p:nvGrpSpPr>
          <p:cNvPr id="2" name="Group 7"/>
          <p:cNvGrpSpPr/>
          <p:nvPr/>
        </p:nvGrpSpPr>
        <p:grpSpPr>
          <a:xfrm>
            <a:off x="7696200" y="2743200"/>
            <a:ext cx="1295400" cy="1828800"/>
            <a:chOff x="7848600" y="2743200"/>
            <a:chExt cx="1295400" cy="1828800"/>
          </a:xfrm>
        </p:grpSpPr>
        <p:pic>
          <p:nvPicPr>
            <p:cNvPr id="5"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8132696" y="3124200"/>
              <a:ext cx="782704" cy="1447800"/>
            </a:xfrm>
            <a:prstGeom prst="rect">
              <a:avLst/>
            </a:prstGeom>
            <a:noFill/>
          </p:spPr>
        </p:pic>
        <p:sp>
          <p:nvSpPr>
            <p:cNvPr id="7" name="TextBox 6"/>
            <p:cNvSpPr txBox="1"/>
            <p:nvPr/>
          </p:nvSpPr>
          <p:spPr>
            <a:xfrm>
              <a:off x="7848600" y="2743200"/>
              <a:ext cx="1295400" cy="369332"/>
            </a:xfrm>
            <a:prstGeom prst="rect">
              <a:avLst/>
            </a:prstGeom>
            <a:solidFill>
              <a:schemeClr val="tx1">
                <a:alpha val="55000"/>
              </a:schemeClr>
            </a:solidFill>
          </p:spPr>
          <p:txBody>
            <a:bodyPr wrap="square" rtlCol="0">
              <a:spAutoFit/>
            </a:bodyPr>
            <a:lstStyle/>
            <a:p>
              <a:pPr algn="ctr"/>
              <a:r>
                <a:rPr lang="en-US" dirty="0" smtClean="0">
                  <a:solidFill>
                    <a:prstClr val="white"/>
                  </a:solidFill>
                </a:rPr>
                <a:t>microwave</a:t>
              </a:r>
              <a:endParaRPr lang="en-US" dirty="0">
                <a:solidFill>
                  <a:prstClr val="white"/>
                </a:solidFill>
              </a:endParaRPr>
            </a:p>
          </p:txBody>
        </p:sp>
      </p:grpSp>
      <p:grpSp>
        <p:nvGrpSpPr>
          <p:cNvPr id="3" name="Group 8"/>
          <p:cNvGrpSpPr/>
          <p:nvPr/>
        </p:nvGrpSpPr>
        <p:grpSpPr>
          <a:xfrm>
            <a:off x="1836760" y="2819400"/>
            <a:ext cx="1524000" cy="1905000"/>
            <a:chOff x="7780360" y="2667000"/>
            <a:chExt cx="1524000" cy="1905000"/>
          </a:xfrm>
        </p:grpSpPr>
        <p:pic>
          <p:nvPicPr>
            <p:cNvPr id="10"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8132696" y="3124200"/>
              <a:ext cx="782704" cy="1447800"/>
            </a:xfrm>
            <a:prstGeom prst="rect">
              <a:avLst/>
            </a:prstGeom>
            <a:noFill/>
          </p:spPr>
        </p:pic>
        <p:sp>
          <p:nvSpPr>
            <p:cNvPr id="11" name="TextBox 10"/>
            <p:cNvSpPr txBox="1"/>
            <p:nvPr/>
          </p:nvSpPr>
          <p:spPr>
            <a:xfrm>
              <a:off x="7780360" y="2667000"/>
              <a:ext cx="1524000" cy="369332"/>
            </a:xfrm>
            <a:prstGeom prst="rect">
              <a:avLst/>
            </a:prstGeom>
            <a:solidFill>
              <a:schemeClr val="tx1">
                <a:alpha val="55000"/>
              </a:schemeClr>
            </a:solidFill>
          </p:spPr>
          <p:txBody>
            <a:bodyPr wrap="square" rtlCol="0">
              <a:spAutoFit/>
            </a:bodyPr>
            <a:lstStyle/>
            <a:p>
              <a:pPr algn="ctr"/>
              <a:r>
                <a:rPr lang="en-US" dirty="0" smtClean="0">
                  <a:solidFill>
                    <a:prstClr val="white"/>
                  </a:solidFill>
                </a:rPr>
                <a:t>coffee maker</a:t>
              </a:r>
              <a:endParaRPr lang="en-US" dirty="0">
                <a:solidFill>
                  <a:prstClr val="white"/>
                </a:solidFill>
              </a:endParaRPr>
            </a:p>
          </p:txBody>
        </p:sp>
      </p:grpSp>
      <p:grpSp>
        <p:nvGrpSpPr>
          <p:cNvPr id="4" name="Group 11"/>
          <p:cNvGrpSpPr/>
          <p:nvPr/>
        </p:nvGrpSpPr>
        <p:grpSpPr>
          <a:xfrm>
            <a:off x="7239000" y="4814248"/>
            <a:ext cx="1752600" cy="1891352"/>
            <a:chOff x="7620000" y="2680648"/>
            <a:chExt cx="1752600" cy="1891352"/>
          </a:xfrm>
        </p:grpSpPr>
        <p:pic>
          <p:nvPicPr>
            <p:cNvPr id="30"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8132696" y="3124200"/>
              <a:ext cx="782704" cy="1447800"/>
            </a:xfrm>
            <a:prstGeom prst="rect">
              <a:avLst/>
            </a:prstGeom>
            <a:noFill/>
          </p:spPr>
        </p:pic>
        <p:sp>
          <p:nvSpPr>
            <p:cNvPr id="31" name="TextBox 30"/>
            <p:cNvSpPr txBox="1"/>
            <p:nvPr/>
          </p:nvSpPr>
          <p:spPr>
            <a:xfrm>
              <a:off x="7620000" y="2680648"/>
              <a:ext cx="1752600" cy="369332"/>
            </a:xfrm>
            <a:prstGeom prst="rect">
              <a:avLst/>
            </a:prstGeom>
            <a:solidFill>
              <a:schemeClr val="tx1">
                <a:alpha val="55000"/>
              </a:schemeClr>
            </a:solidFill>
          </p:spPr>
          <p:txBody>
            <a:bodyPr wrap="square" rtlCol="0">
              <a:spAutoFit/>
            </a:bodyPr>
            <a:lstStyle/>
            <a:p>
              <a:pPr algn="ctr"/>
              <a:r>
                <a:rPr lang="en-US" dirty="0" smtClean="0">
                  <a:solidFill>
                    <a:prstClr val="white"/>
                  </a:solidFill>
                </a:rPr>
                <a:t>convection oven</a:t>
              </a:r>
              <a:endParaRPr lang="en-US" dirty="0">
                <a:solidFill>
                  <a:prstClr val="white"/>
                </a:solidFill>
              </a:endParaRPr>
            </a:p>
          </p:txBody>
        </p:sp>
      </p:grpSp>
      <p:grpSp>
        <p:nvGrpSpPr>
          <p:cNvPr id="6" name="Group 11"/>
          <p:cNvGrpSpPr/>
          <p:nvPr/>
        </p:nvGrpSpPr>
        <p:grpSpPr>
          <a:xfrm>
            <a:off x="6019800" y="4191000"/>
            <a:ext cx="914400" cy="1891352"/>
            <a:chOff x="8077200" y="2680648"/>
            <a:chExt cx="914400" cy="1891352"/>
          </a:xfrm>
        </p:grpSpPr>
        <p:pic>
          <p:nvPicPr>
            <p:cNvPr id="33"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8132696" y="3124200"/>
              <a:ext cx="782704" cy="1447800"/>
            </a:xfrm>
            <a:prstGeom prst="rect">
              <a:avLst/>
            </a:prstGeom>
            <a:noFill/>
          </p:spPr>
        </p:pic>
        <p:sp>
          <p:nvSpPr>
            <p:cNvPr id="34" name="TextBox 33"/>
            <p:cNvSpPr txBox="1"/>
            <p:nvPr/>
          </p:nvSpPr>
          <p:spPr>
            <a:xfrm>
              <a:off x="8077200" y="2680648"/>
              <a:ext cx="914400" cy="369332"/>
            </a:xfrm>
            <a:prstGeom prst="rect">
              <a:avLst/>
            </a:prstGeom>
            <a:solidFill>
              <a:schemeClr val="tx1">
                <a:alpha val="55000"/>
              </a:schemeClr>
            </a:solidFill>
          </p:spPr>
          <p:txBody>
            <a:bodyPr wrap="square" rtlCol="0">
              <a:spAutoFit/>
            </a:bodyPr>
            <a:lstStyle/>
            <a:p>
              <a:pPr algn="ctr"/>
              <a:r>
                <a:rPr lang="en-US" dirty="0" smtClean="0">
                  <a:solidFill>
                    <a:prstClr val="white"/>
                  </a:solidFill>
                </a:rPr>
                <a:t>stove</a:t>
              </a:r>
              <a:endParaRPr lang="en-US" dirty="0">
                <a:solidFill>
                  <a:prstClr val="white"/>
                </a:solidFill>
              </a:endParaRPr>
            </a:p>
          </p:txBody>
        </p:sp>
      </p:grpSp>
      <p:pic>
        <p:nvPicPr>
          <p:cNvPr id="19"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4979681" y="152400"/>
            <a:ext cx="659119" cy="1219200"/>
          </a:xfrm>
          <a:prstGeom prst="rect">
            <a:avLst/>
          </a:prstGeom>
          <a:noFill/>
        </p:spPr>
      </p:pic>
      <p:pic>
        <p:nvPicPr>
          <p:cNvPr id="21"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5970281" y="838200"/>
            <a:ext cx="659119" cy="1219200"/>
          </a:xfrm>
          <a:prstGeom prst="rect">
            <a:avLst/>
          </a:prstGeom>
          <a:noFill/>
        </p:spPr>
      </p:pic>
      <p:pic>
        <p:nvPicPr>
          <p:cNvPr id="22"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7418081" y="152400"/>
            <a:ext cx="659119" cy="1219200"/>
          </a:xfrm>
          <a:prstGeom prst="rect">
            <a:avLst/>
          </a:prstGeom>
          <a:noFill/>
        </p:spPr>
      </p:pic>
      <p:pic>
        <p:nvPicPr>
          <p:cNvPr id="23"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4141481" y="1066800"/>
            <a:ext cx="659119" cy="1219200"/>
          </a:xfrm>
          <a:prstGeom prst="rect">
            <a:avLst/>
          </a:prstGeom>
          <a:noFill/>
        </p:spPr>
      </p:pic>
      <p:pic>
        <p:nvPicPr>
          <p:cNvPr id="24"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4827281" y="1828800"/>
            <a:ext cx="659119" cy="1219200"/>
          </a:xfrm>
          <a:prstGeom prst="rect">
            <a:avLst/>
          </a:prstGeom>
          <a:noFill/>
        </p:spPr>
      </p:pic>
      <p:grpSp>
        <p:nvGrpSpPr>
          <p:cNvPr id="37" name="Group 36"/>
          <p:cNvGrpSpPr/>
          <p:nvPr/>
        </p:nvGrpSpPr>
        <p:grpSpPr>
          <a:xfrm>
            <a:off x="2286000" y="1219200"/>
            <a:ext cx="1676400" cy="1447800"/>
            <a:chOff x="2286000" y="1219200"/>
            <a:chExt cx="1676400" cy="1447800"/>
          </a:xfrm>
        </p:grpSpPr>
        <p:sp>
          <p:nvSpPr>
            <p:cNvPr id="35" name="TextBox 34"/>
            <p:cNvSpPr txBox="1"/>
            <p:nvPr/>
          </p:nvSpPr>
          <p:spPr>
            <a:xfrm>
              <a:off x="2286000" y="1219200"/>
              <a:ext cx="1143000" cy="646331"/>
            </a:xfrm>
            <a:prstGeom prst="rect">
              <a:avLst/>
            </a:prstGeom>
            <a:solidFill>
              <a:schemeClr val="tx1">
                <a:alpha val="55000"/>
              </a:schemeClr>
            </a:solidFill>
          </p:spPr>
          <p:txBody>
            <a:bodyPr wrap="square" rtlCol="0">
              <a:spAutoFit/>
            </a:bodyPr>
            <a:lstStyle/>
            <a:p>
              <a:pPr algn="ctr"/>
              <a:r>
                <a:rPr lang="en-US" dirty="0" smtClean="0">
                  <a:solidFill>
                    <a:prstClr val="white"/>
                  </a:solidFill>
                </a:rPr>
                <a:t>overhead lighting</a:t>
              </a:r>
              <a:endParaRPr lang="en-US" dirty="0">
                <a:solidFill>
                  <a:prstClr val="white"/>
                </a:solidFill>
              </a:endParaRPr>
            </a:p>
          </p:txBody>
        </p:sp>
        <p:pic>
          <p:nvPicPr>
            <p:cNvPr id="25"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3303281" y="1447800"/>
              <a:ext cx="659119" cy="1219200"/>
            </a:xfrm>
            <a:prstGeom prst="rect">
              <a:avLst/>
            </a:prstGeom>
            <a:noFill/>
          </p:spPr>
        </p:pic>
      </p:grpSp>
      <p:pic>
        <p:nvPicPr>
          <p:cNvPr id="26"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4293881" y="2590800"/>
            <a:ext cx="659119" cy="1219200"/>
          </a:xfrm>
          <a:prstGeom prst="rect">
            <a:avLst/>
          </a:prstGeom>
          <a:noFill/>
        </p:spPr>
      </p:pic>
      <p:pic>
        <p:nvPicPr>
          <p:cNvPr id="27"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3531881" y="2667000"/>
            <a:ext cx="659119" cy="1219200"/>
          </a:xfrm>
          <a:prstGeom prst="rect">
            <a:avLst/>
          </a:prstGeom>
          <a:noFill/>
        </p:spPr>
      </p:pic>
      <p:grpSp>
        <p:nvGrpSpPr>
          <p:cNvPr id="12" name="Group 11"/>
          <p:cNvGrpSpPr/>
          <p:nvPr/>
        </p:nvGrpSpPr>
        <p:grpSpPr>
          <a:xfrm>
            <a:off x="5181600" y="2438400"/>
            <a:ext cx="1524000" cy="1828800"/>
            <a:chOff x="7848600" y="2743200"/>
            <a:chExt cx="1524000" cy="1828800"/>
          </a:xfrm>
        </p:grpSpPr>
        <p:pic>
          <p:nvPicPr>
            <p:cNvPr id="13" name="Picture 3" descr="C:\research\talks\Affiliates2009-SensingAndFeedback\kill_a_watt_meter.png"/>
            <p:cNvPicPr>
              <a:picLocks noChangeAspect="1" noChangeArrowheads="1"/>
            </p:cNvPicPr>
            <p:nvPr/>
          </p:nvPicPr>
          <p:blipFill>
            <a:blip r:embed="rId3" cstate="print"/>
            <a:srcRect/>
            <a:stretch>
              <a:fillRect/>
            </a:stretch>
          </p:blipFill>
          <p:spPr bwMode="auto">
            <a:xfrm>
              <a:off x="8132696" y="3124200"/>
              <a:ext cx="782704" cy="1447800"/>
            </a:xfrm>
            <a:prstGeom prst="rect">
              <a:avLst/>
            </a:prstGeom>
            <a:noFill/>
          </p:spPr>
        </p:pic>
        <p:sp>
          <p:nvSpPr>
            <p:cNvPr id="14" name="TextBox 13"/>
            <p:cNvSpPr txBox="1"/>
            <p:nvPr/>
          </p:nvSpPr>
          <p:spPr>
            <a:xfrm>
              <a:off x="7848600" y="2743200"/>
              <a:ext cx="1524000" cy="369332"/>
            </a:xfrm>
            <a:prstGeom prst="rect">
              <a:avLst/>
            </a:prstGeom>
            <a:solidFill>
              <a:schemeClr val="tx1">
                <a:alpha val="55000"/>
              </a:schemeClr>
            </a:solidFill>
          </p:spPr>
          <p:txBody>
            <a:bodyPr wrap="square" rtlCol="0">
              <a:spAutoFit/>
            </a:bodyPr>
            <a:lstStyle/>
            <a:p>
              <a:pPr algn="ctr"/>
              <a:r>
                <a:rPr lang="en-US" dirty="0" smtClean="0">
                  <a:solidFill>
                    <a:prstClr val="white"/>
                  </a:solidFill>
                </a:rPr>
                <a:t>refrigerator</a:t>
              </a:r>
              <a:endParaRPr lang="en-US" dirty="0">
                <a:solidFill>
                  <a:prstClr val="white"/>
                </a:solidFill>
              </a:endParaRPr>
            </a:p>
          </p:txBody>
        </p:sp>
      </p:grpSp>
      <p:sp>
        <p:nvSpPr>
          <p:cNvPr id="29" name="Title 1"/>
          <p:cNvSpPr>
            <a:spLocks noGrp="1"/>
          </p:cNvSpPr>
          <p:nvPr>
            <p:ph type="title"/>
          </p:nvPr>
        </p:nvSpPr>
        <p:spPr>
          <a:xfrm>
            <a:off x="0" y="381000"/>
            <a:ext cx="9296400" cy="685800"/>
          </a:xfrm>
          <a:solidFill>
            <a:schemeClr val="tx1">
              <a:alpha val="58000"/>
            </a:schemeClr>
          </a:solidFill>
        </p:spPr>
        <p:txBody>
          <a:bodyPr/>
          <a:lstStyle/>
          <a:p>
            <a:r>
              <a:rPr lang="en-US" sz="4400" dirty="0" smtClean="0">
                <a:solidFill>
                  <a:schemeClr val="bg1"/>
                </a:solidFill>
              </a:rPr>
              <a:t> distributed direct sensing</a:t>
            </a:r>
            <a:endParaRPr lang="en-US" sz="4400" dirty="0">
              <a:solidFill>
                <a:schemeClr val="bg1"/>
              </a:solidFill>
            </a:endParaRPr>
          </a:p>
        </p:txBody>
      </p:sp>
      <p:pic>
        <p:nvPicPr>
          <p:cNvPr id="32" name="Picture 3" descr="C:\Documents and Settings\jfroehli\My Documents\My Talks\MobiSys2007-MyExperience\sensor copy.png"/>
          <p:cNvPicPr>
            <a:picLocks noChangeAspect="1" noChangeArrowheads="1"/>
          </p:cNvPicPr>
          <p:nvPr/>
        </p:nvPicPr>
        <p:blipFill>
          <a:blip r:embed="rId4" cstate="print"/>
          <a:srcRect/>
          <a:stretch>
            <a:fillRect/>
          </a:stretch>
        </p:blipFill>
        <p:spPr bwMode="auto">
          <a:xfrm>
            <a:off x="1219200" y="3333464"/>
            <a:ext cx="3124200" cy="2598132"/>
          </a:xfrm>
          <a:prstGeom prst="rect">
            <a:avLst/>
          </a:prstGeom>
          <a:noFill/>
        </p:spPr>
      </p:pic>
      <p:pic>
        <p:nvPicPr>
          <p:cNvPr id="36" name="Picture 7" descr="C:\Documents and Settings\jfroehli\My Documents\My Talks\MobiSys2007-MyExperience\motion.png"/>
          <p:cNvPicPr>
            <a:picLocks noChangeAspect="1" noChangeArrowheads="1"/>
          </p:cNvPicPr>
          <p:nvPr/>
        </p:nvPicPr>
        <p:blipFill>
          <a:blip r:embed="rId5" cstate="print"/>
          <a:srcRect/>
          <a:stretch>
            <a:fillRect/>
          </a:stretch>
        </p:blipFill>
        <p:spPr bwMode="auto">
          <a:xfrm>
            <a:off x="5334000" y="3733800"/>
            <a:ext cx="2438400" cy="1944015"/>
          </a:xfrm>
          <a:prstGeom prst="rect">
            <a:avLst/>
          </a:prstGeom>
          <a:noFill/>
        </p:spPr>
      </p:pic>
      <p:sp>
        <p:nvSpPr>
          <p:cNvPr id="41" name="Title 1"/>
          <p:cNvSpPr txBox="1">
            <a:spLocks/>
          </p:cNvSpPr>
          <p:nvPr/>
        </p:nvSpPr>
        <p:spPr>
          <a:xfrm>
            <a:off x="0" y="381000"/>
            <a:ext cx="9296400" cy="685800"/>
          </a:xfrm>
          <a:prstGeom prst="rect">
            <a:avLst/>
          </a:prstGeom>
          <a:solidFill>
            <a:schemeClr val="tx1">
              <a:alpha val="58000"/>
            </a:schemeClr>
          </a:solidFill>
        </p:spPr>
        <p:txBody>
          <a:bodyPr vert="horz" lIns="91440" tIns="45720" rIns="91440" bIns="45720" rtlCol="0" anchor="ctr">
            <a:noAutofit/>
          </a:bodyPr>
          <a:lstStyle/>
          <a:p>
            <a:pPr>
              <a:spcBef>
                <a:spcPct val="0"/>
              </a:spcBef>
              <a:defRPr/>
            </a:pPr>
            <a:r>
              <a:rPr lang="en-US" sz="3900" dirty="0" smtClean="0">
                <a:solidFill>
                  <a:prstClr val="white"/>
                </a:solidFill>
                <a:latin typeface="Arial Black" pitchFamily="34" charset="0"/>
              </a:rPr>
              <a:t> infrastructure mediated sensing</a:t>
            </a:r>
            <a:endParaRPr lang="en-US" sz="3900" dirty="0">
              <a:solidFill>
                <a:prstClr val="white"/>
              </a:solidFill>
              <a:latin typeface="Arial Black" pitchFamily="34" charset="0"/>
            </a:endParaRPr>
          </a:p>
        </p:txBody>
      </p:sp>
      <p:sp>
        <p:nvSpPr>
          <p:cNvPr id="42" name="TextBox 41"/>
          <p:cNvSpPr txBox="1"/>
          <p:nvPr/>
        </p:nvSpPr>
        <p:spPr>
          <a:xfrm>
            <a:off x="228600" y="6477000"/>
            <a:ext cx="2895600" cy="369332"/>
          </a:xfrm>
          <a:prstGeom prst="rect">
            <a:avLst/>
          </a:prstGeom>
          <a:noFill/>
        </p:spPr>
        <p:txBody>
          <a:bodyPr wrap="square" rtlCol="0">
            <a:spAutoFit/>
          </a:bodyPr>
          <a:lstStyle/>
          <a:p>
            <a:r>
              <a:rPr lang="en-US" dirty="0" smtClean="0">
                <a:solidFill>
                  <a:prstClr val="white"/>
                </a:solidFill>
              </a:rPr>
              <a:t>Patel et al., UbiComp 2007</a:t>
            </a:r>
            <a:endParaRPr lang="en-US" dirty="0">
              <a:solidFill>
                <a:prstClr val="white"/>
              </a:solidFill>
            </a:endParaRPr>
          </a:p>
        </p:txBody>
      </p:sp>
    </p:spTree>
    <p:extLst>
      <p:ext uri="{BB962C8B-B14F-4D97-AF65-F5344CB8AC3E}">
        <p14:creationId xmlns:p14="http://schemas.microsoft.com/office/powerpoint/2010/main" val="19445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4.16281E-7 L 0.35834 0.11101 " pathEditMode="relative" ptsTypes="AA">
                                      <p:cBhvr>
                                        <p:cTn id="6" dur="2000" fill="hold"/>
                                        <p:tgtEl>
                                          <p:spTgt spid="3"/>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3"/>
                                        </p:tgtEl>
                                      </p:cBhvr>
                                      <p:by x="25000" y="25000"/>
                                    </p:animScale>
                                  </p:childTnLst>
                                </p:cTn>
                              </p:par>
                              <p:par>
                                <p:cTn id="9" presetID="0" presetClass="path" presetSubtype="0" accel="50000" decel="50000" fill="hold" nodeType="withEffect">
                                  <p:stCondLst>
                                    <p:cond delay="0"/>
                                  </p:stCondLst>
                                  <p:childTnLst>
                                    <p:animMotion origin="layout" path="M 1.11022E-16 3.36725E-6 L -0.325 0.15541 " pathEditMode="relative" rAng="0" ptsTypes="AA">
                                      <p:cBhvr>
                                        <p:cTn id="10" dur="2000" fill="hold"/>
                                        <p:tgtEl>
                                          <p:spTgt spid="12"/>
                                        </p:tgtEl>
                                        <p:attrNameLst>
                                          <p:attrName>ppt_x</p:attrName>
                                          <p:attrName>ppt_y</p:attrName>
                                        </p:attrNameLst>
                                      </p:cBhvr>
                                      <p:rCtr x="-16200" y="7800"/>
                                    </p:animMotion>
                                  </p:childTnLst>
                                </p:cTn>
                              </p:par>
                              <p:par>
                                <p:cTn id="11" presetID="0" presetClass="path" presetSubtype="0" accel="50000" decel="50000" fill="hold" nodeType="withEffect">
                                  <p:stCondLst>
                                    <p:cond delay="0"/>
                                  </p:stCondLst>
                                  <p:childTnLst>
                                    <p:animMotion origin="layout" path="M 6.66667E-6 2.41443E-6 L -0.38333 -0.09991 " pathEditMode="relative" ptsTypes="AA">
                                      <p:cBhvr>
                                        <p:cTn id="12" dur="2000" fill="hold"/>
                                        <p:tgtEl>
                                          <p:spTgt spid="6"/>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1.73472E-18 -8.32562E-7 L -0.575 0.09991 " pathEditMode="relative" ptsTypes="AA">
                                      <p:cBhvr>
                                        <p:cTn id="14" dur="2000" fill="hold"/>
                                        <p:tgtEl>
                                          <p:spTgt spid="2"/>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3.33333E-6 -6.17946E-6 L -0.55833 -0.19982 " pathEditMode="relative" ptsTypes="AA">
                                      <p:cBhvr>
                                        <p:cTn id="16" dur="2000" fill="hold"/>
                                        <p:tgtEl>
                                          <p:spTgt spid="4"/>
                                        </p:tgtEl>
                                        <p:attrNameLst>
                                          <p:attrName>ppt_x</p:attrName>
                                          <p:attrName>ppt_y</p:attrName>
                                        </p:attrNameLst>
                                      </p:cBhvr>
                                    </p:animMotion>
                                  </p:childTnLst>
                                </p:cTn>
                              </p:par>
                              <p:par>
                                <p:cTn id="17" presetID="6" presetClass="emph" presetSubtype="0" fill="hold" nodeType="withEffect">
                                  <p:stCondLst>
                                    <p:cond delay="0"/>
                                  </p:stCondLst>
                                  <p:childTnLst>
                                    <p:animScale>
                                      <p:cBhvr>
                                        <p:cTn id="18" dur="2000" fill="hold"/>
                                        <p:tgtEl>
                                          <p:spTgt spid="12"/>
                                        </p:tgtEl>
                                      </p:cBhvr>
                                      <p:by x="25000" y="25000"/>
                                    </p:animScale>
                                  </p:childTnLst>
                                </p:cTn>
                              </p:par>
                              <p:par>
                                <p:cTn id="19" presetID="6" presetClass="emph" presetSubtype="0" fill="hold" nodeType="withEffect">
                                  <p:stCondLst>
                                    <p:cond delay="0"/>
                                  </p:stCondLst>
                                  <p:childTnLst>
                                    <p:animScale>
                                      <p:cBhvr>
                                        <p:cTn id="20" dur="2000" fill="hold"/>
                                        <p:tgtEl>
                                          <p:spTgt spid="2"/>
                                        </p:tgtEl>
                                      </p:cBhvr>
                                      <p:by x="25000" y="25000"/>
                                    </p:animScale>
                                  </p:childTnLst>
                                </p:cTn>
                              </p:par>
                              <p:par>
                                <p:cTn id="21" presetID="6" presetClass="emph" presetSubtype="0" fill="hold" nodeType="withEffect">
                                  <p:stCondLst>
                                    <p:cond delay="0"/>
                                  </p:stCondLst>
                                  <p:childTnLst>
                                    <p:animScale>
                                      <p:cBhvr>
                                        <p:cTn id="22" dur="2000" fill="hold"/>
                                        <p:tgtEl>
                                          <p:spTgt spid="4"/>
                                        </p:tgtEl>
                                      </p:cBhvr>
                                      <p:by x="25000" y="25000"/>
                                    </p:animScale>
                                  </p:childTnLst>
                                </p:cTn>
                              </p:par>
                              <p:par>
                                <p:cTn id="23" presetID="6" presetClass="emph" presetSubtype="0" fill="hold" nodeType="withEffect">
                                  <p:stCondLst>
                                    <p:cond delay="0"/>
                                  </p:stCondLst>
                                  <p:childTnLst>
                                    <p:animScale>
                                      <p:cBhvr>
                                        <p:cTn id="24" dur="2000" fill="hold"/>
                                        <p:tgtEl>
                                          <p:spTgt spid="6"/>
                                        </p:tgtEl>
                                      </p:cBhvr>
                                      <p:by x="25000" y="25000"/>
                                    </p:animScale>
                                  </p:childTnLst>
                                </p:cTn>
                              </p:par>
                              <p:par>
                                <p:cTn id="25" presetID="0" presetClass="path" presetSubtype="0" accel="50000" decel="50000" fill="hold" nodeType="withEffect">
                                  <p:stCondLst>
                                    <p:cond delay="0"/>
                                  </p:stCondLst>
                                  <p:childTnLst>
                                    <p:animMotion origin="layout" path="M 3.33333E-6 -1.23034E-6 L 0.375 0.39408 " pathEditMode="relative" rAng="0" ptsTypes="AA">
                                      <p:cBhvr>
                                        <p:cTn id="26" dur="2000" fill="hold"/>
                                        <p:tgtEl>
                                          <p:spTgt spid="37"/>
                                        </p:tgtEl>
                                        <p:attrNameLst>
                                          <p:attrName>ppt_x</p:attrName>
                                          <p:attrName>ppt_y</p:attrName>
                                        </p:attrNameLst>
                                      </p:cBhvr>
                                      <p:rCtr x="18800" y="19700"/>
                                    </p:animMotion>
                                  </p:childTnLst>
                                </p:cTn>
                              </p:par>
                              <p:par>
                                <p:cTn id="27" presetID="0" presetClass="path" presetSubtype="0" accel="50000" decel="50000" fill="hold" nodeType="withEffect">
                                  <p:stCondLst>
                                    <p:cond delay="0"/>
                                  </p:stCondLst>
                                  <p:childTnLst>
                                    <p:animMotion origin="layout" path="M 2.22222E-6 -9.16744E-6 L 0.28333 0.21091 " pathEditMode="relative" ptsTypes="AA">
                                      <p:cBhvr>
                                        <p:cTn id="28" dur="2000" fill="hold"/>
                                        <p:tgtEl>
                                          <p:spTgt spid="27"/>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4.44444E-6 1.66512E-6 L 0.23333 0.23312 " pathEditMode="relative" ptsTypes="AA">
                                      <p:cBhvr>
                                        <p:cTn id="30" dur="2000" fill="hold"/>
                                        <p:tgtEl>
                                          <p:spTgt spid="26"/>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2.22222E-6 -8.33488E-6 L -0.275 0.34412 " pathEditMode="relative" ptsTypes="AA">
                                      <p:cBhvr>
                                        <p:cTn id="32" dur="2000" fill="hold"/>
                                        <p:tgtEl>
                                          <p:spTgt spid="24"/>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2.22222E-6 8.32562E-7 L 0.20833 0.43293 " pathEditMode="relative" ptsTypes="AA">
                                      <p:cBhvr>
                                        <p:cTn id="34" dur="2000" fill="hold"/>
                                        <p:tgtEl>
                                          <p:spTgt spid="23"/>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4.44444E-6 -8.32562E-7 L 0.13333 0.54394 " pathEditMode="relative" ptsTypes="AA">
                                      <p:cBhvr>
                                        <p:cTn id="36" dur="2000" fill="hold"/>
                                        <p:tgtEl>
                                          <p:spTgt spid="19"/>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2.22222E-6 -8.33488E-6 L -0.375 0.46623 " pathEditMode="relative" ptsTypes="AA">
                                      <p:cBhvr>
                                        <p:cTn id="38" dur="2000" fill="hold"/>
                                        <p:tgtEl>
                                          <p:spTgt spid="21"/>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2.22222E-6 1.67438E-6 L -0.13333 0.57724 " pathEditMode="relative" ptsTypes="AA">
                                      <p:cBhvr>
                                        <p:cTn id="40" dur="2000" fill="hold"/>
                                        <p:tgtEl>
                                          <p:spTgt spid="22"/>
                                        </p:tgtEl>
                                        <p:attrNameLst>
                                          <p:attrName>ppt_x</p:attrName>
                                          <p:attrName>ppt_y</p:attrName>
                                        </p:attrNameLst>
                                      </p:cBhvr>
                                    </p:animMotion>
                                  </p:childTnLst>
                                </p:cTn>
                              </p:par>
                              <p:par>
                                <p:cTn id="41" presetID="6" presetClass="emph" presetSubtype="0" fill="hold" nodeType="withEffect">
                                  <p:stCondLst>
                                    <p:cond delay="0"/>
                                  </p:stCondLst>
                                  <p:childTnLst>
                                    <p:animScale>
                                      <p:cBhvr>
                                        <p:cTn id="42" dur="2000" fill="hold"/>
                                        <p:tgtEl>
                                          <p:spTgt spid="24"/>
                                        </p:tgtEl>
                                      </p:cBhvr>
                                      <p:by x="25000" y="25000"/>
                                    </p:animScale>
                                  </p:childTnLst>
                                </p:cTn>
                              </p:par>
                              <p:par>
                                <p:cTn id="43" presetID="6" presetClass="emph" presetSubtype="0" fill="hold" nodeType="withEffect">
                                  <p:stCondLst>
                                    <p:cond delay="0"/>
                                  </p:stCondLst>
                                  <p:childTnLst>
                                    <p:animScale>
                                      <p:cBhvr>
                                        <p:cTn id="44" dur="2000" fill="hold"/>
                                        <p:tgtEl>
                                          <p:spTgt spid="26"/>
                                        </p:tgtEl>
                                      </p:cBhvr>
                                      <p:by x="25000" y="25000"/>
                                    </p:animScale>
                                  </p:childTnLst>
                                </p:cTn>
                              </p:par>
                              <p:par>
                                <p:cTn id="45" presetID="6" presetClass="emph" presetSubtype="0" fill="hold" nodeType="withEffect">
                                  <p:stCondLst>
                                    <p:cond delay="0"/>
                                  </p:stCondLst>
                                  <p:childTnLst>
                                    <p:animScale>
                                      <p:cBhvr>
                                        <p:cTn id="46" dur="2000" fill="hold"/>
                                        <p:tgtEl>
                                          <p:spTgt spid="23"/>
                                        </p:tgtEl>
                                      </p:cBhvr>
                                      <p:by x="25000" y="25000"/>
                                    </p:animScale>
                                  </p:childTnLst>
                                </p:cTn>
                              </p:par>
                              <p:par>
                                <p:cTn id="47" presetID="6" presetClass="emph" presetSubtype="0" fill="hold" nodeType="withEffect">
                                  <p:stCondLst>
                                    <p:cond delay="0"/>
                                  </p:stCondLst>
                                  <p:childTnLst>
                                    <p:animScale>
                                      <p:cBhvr>
                                        <p:cTn id="48" dur="2000" fill="hold"/>
                                        <p:tgtEl>
                                          <p:spTgt spid="37"/>
                                        </p:tgtEl>
                                      </p:cBhvr>
                                      <p:by x="25000" y="25000"/>
                                    </p:animScale>
                                  </p:childTnLst>
                                </p:cTn>
                              </p:par>
                              <p:par>
                                <p:cTn id="49" presetID="6" presetClass="emph" presetSubtype="0" fill="hold" nodeType="withEffect">
                                  <p:stCondLst>
                                    <p:cond delay="0"/>
                                  </p:stCondLst>
                                  <p:childTnLst>
                                    <p:animScale>
                                      <p:cBhvr>
                                        <p:cTn id="50" dur="2000" fill="hold"/>
                                        <p:tgtEl>
                                          <p:spTgt spid="27"/>
                                        </p:tgtEl>
                                      </p:cBhvr>
                                      <p:by x="25000" y="25000"/>
                                    </p:animScale>
                                  </p:childTnLst>
                                </p:cTn>
                              </p:par>
                              <p:par>
                                <p:cTn id="51" presetID="6" presetClass="emph" presetSubtype="0" fill="hold" nodeType="withEffect">
                                  <p:stCondLst>
                                    <p:cond delay="0"/>
                                  </p:stCondLst>
                                  <p:childTnLst>
                                    <p:animScale>
                                      <p:cBhvr>
                                        <p:cTn id="52" dur="2000" fill="hold"/>
                                        <p:tgtEl>
                                          <p:spTgt spid="19"/>
                                        </p:tgtEl>
                                      </p:cBhvr>
                                      <p:by x="25000" y="25000"/>
                                    </p:animScale>
                                  </p:childTnLst>
                                </p:cTn>
                              </p:par>
                              <p:par>
                                <p:cTn id="53" presetID="6" presetClass="emph" presetSubtype="0" fill="hold" nodeType="withEffect">
                                  <p:stCondLst>
                                    <p:cond delay="0"/>
                                  </p:stCondLst>
                                  <p:childTnLst>
                                    <p:animScale>
                                      <p:cBhvr>
                                        <p:cTn id="54" dur="2000" fill="hold"/>
                                        <p:tgtEl>
                                          <p:spTgt spid="21"/>
                                        </p:tgtEl>
                                      </p:cBhvr>
                                      <p:by x="25000" y="25000"/>
                                    </p:animScale>
                                  </p:childTnLst>
                                </p:cTn>
                              </p:par>
                              <p:par>
                                <p:cTn id="55" presetID="6" presetClass="emph" presetSubtype="0" fill="hold" nodeType="withEffect">
                                  <p:stCondLst>
                                    <p:cond delay="0"/>
                                  </p:stCondLst>
                                  <p:childTnLst>
                                    <p:animScale>
                                      <p:cBhvr>
                                        <p:cTn id="56" dur="2000" fill="hold"/>
                                        <p:tgtEl>
                                          <p:spTgt spid="22"/>
                                        </p:tgtEl>
                                      </p:cBhvr>
                                      <p:by x="25000" y="25000"/>
                                    </p:animScale>
                                  </p:childTnLst>
                                </p:cTn>
                              </p:par>
                            </p:childTnLst>
                          </p:cTn>
                        </p:par>
                        <p:par>
                          <p:cTn id="57" fill="hold">
                            <p:stCondLst>
                              <p:cond delay="2000"/>
                            </p:stCondLst>
                            <p:childTnLst>
                              <p:par>
                                <p:cTn id="58" presetID="1" presetClass="exit" presetSubtype="0" fill="hold" grpId="0" nodeType="afterEffect">
                                  <p:stCondLst>
                                    <p:cond delay="0"/>
                                  </p:stCondLst>
                                  <p:childTnLst>
                                    <p:set>
                                      <p:cBhvr>
                                        <p:cTn id="59" dur="1" fill="hold">
                                          <p:stCondLst>
                                            <p:cond delay="0"/>
                                          </p:stCondLst>
                                        </p:cTn>
                                        <p:tgtEl>
                                          <p:spTgt spid="29"/>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1" grpId="0" animBg="1"/>
      <p:bldP spid="4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C:\research\talks\Affiliates2009-SensingAndFeedback\kitchen-cabinet.jpg"/>
          <p:cNvPicPr>
            <a:picLocks noChangeAspect="1" noChangeArrowheads="1"/>
          </p:cNvPicPr>
          <p:nvPr/>
        </p:nvPicPr>
        <p:blipFill>
          <a:blip r:embed="rId2" cstate="print"/>
          <a:srcRect r="1639"/>
          <a:stretch>
            <a:fillRect/>
          </a:stretch>
        </p:blipFill>
        <p:spPr bwMode="auto">
          <a:xfrm>
            <a:off x="-1" y="0"/>
            <a:ext cx="9144001" cy="6972300"/>
          </a:xfrm>
          <a:prstGeom prst="rect">
            <a:avLst/>
          </a:prstGeom>
          <a:noFill/>
        </p:spPr>
      </p:pic>
      <p:sp>
        <p:nvSpPr>
          <p:cNvPr id="29" name="Title 1"/>
          <p:cNvSpPr>
            <a:spLocks noGrp="1"/>
          </p:cNvSpPr>
          <p:nvPr>
            <p:ph type="title"/>
          </p:nvPr>
        </p:nvSpPr>
        <p:spPr>
          <a:xfrm>
            <a:off x="0" y="228600"/>
            <a:ext cx="9296400" cy="1295400"/>
          </a:xfrm>
          <a:solidFill>
            <a:schemeClr val="tx1">
              <a:alpha val="58000"/>
            </a:schemeClr>
          </a:solidFill>
        </p:spPr>
        <p:txBody>
          <a:bodyPr/>
          <a:lstStyle/>
          <a:p>
            <a:pPr marL="177800"/>
            <a:r>
              <a:rPr lang="en-US" sz="4400" dirty="0" err="1" smtClean="0">
                <a:solidFill>
                  <a:schemeClr val="accent3"/>
                </a:solidFill>
              </a:rPr>
              <a:t>electri</a:t>
            </a:r>
            <a:r>
              <a:rPr lang="en-US" sz="4400" dirty="0" err="1" smtClean="0">
                <a:solidFill>
                  <a:schemeClr val="bg1"/>
                </a:solidFill>
              </a:rPr>
              <a:t>sense</a:t>
            </a:r>
            <a:r>
              <a:rPr lang="en-US" sz="4400" dirty="0" smtClean="0">
                <a:solidFill>
                  <a:schemeClr val="bg1"/>
                </a:solidFill>
              </a:rPr>
              <a:t>: appliance level sensing with </a:t>
            </a:r>
            <a:r>
              <a:rPr lang="en-US" sz="4400" dirty="0" smtClean="0">
                <a:solidFill>
                  <a:schemeClr val="bg1">
                    <a:lumMod val="95000"/>
                  </a:schemeClr>
                </a:solidFill>
              </a:rPr>
              <a:t>two</a:t>
            </a:r>
            <a:r>
              <a:rPr lang="en-US" sz="4400" dirty="0" smtClean="0">
                <a:solidFill>
                  <a:schemeClr val="bg1"/>
                </a:solidFill>
              </a:rPr>
              <a:t> sensors</a:t>
            </a:r>
            <a:endParaRPr lang="en-US" sz="4400" dirty="0">
              <a:solidFill>
                <a:schemeClr val="bg1"/>
              </a:solidFill>
            </a:endParaRPr>
          </a:p>
        </p:txBody>
      </p:sp>
      <p:sp>
        <p:nvSpPr>
          <p:cNvPr id="37" name="Rectangle 36"/>
          <p:cNvSpPr/>
          <p:nvPr/>
        </p:nvSpPr>
        <p:spPr>
          <a:xfrm>
            <a:off x="914400" y="2209800"/>
            <a:ext cx="3657600" cy="3962400"/>
          </a:xfrm>
          <a:prstGeom prst="rect">
            <a:avLst/>
          </a:prstGeom>
          <a:solidFill>
            <a:schemeClr val="tx1">
              <a:alpha val="58000"/>
            </a:schemeClr>
          </a:solidFill>
        </p:spPr>
        <p:txBody>
          <a:bodyPr vert="horz" lIns="91440" tIns="45720" rIns="91440" bIns="45720" rtlCol="0" anchor="ctr">
            <a:noAutofit/>
          </a:bodyPr>
          <a:lstStyle/>
          <a:p>
            <a:pPr algn="ctr">
              <a:spcBef>
                <a:spcPct val="0"/>
              </a:spcBef>
            </a:pPr>
            <a:endParaRPr lang="en-US" sz="2800" dirty="0" err="1" smtClean="0">
              <a:solidFill>
                <a:prstClr val="white"/>
              </a:solidFill>
              <a:latin typeface="Arial" pitchFamily="34" charset="0"/>
              <a:cs typeface="Arial" pitchFamily="34" charset="0"/>
            </a:endParaRPr>
          </a:p>
        </p:txBody>
      </p:sp>
      <p:pic>
        <p:nvPicPr>
          <p:cNvPr id="32" name="Picture 3" descr="C:\Documents and Settings\jfroehli\My Documents\My Talks\MobiSys2007-MyExperience\sensor copy.png"/>
          <p:cNvPicPr>
            <a:picLocks noChangeAspect="1" noChangeArrowheads="1"/>
          </p:cNvPicPr>
          <p:nvPr/>
        </p:nvPicPr>
        <p:blipFill>
          <a:blip r:embed="rId3" cstate="print"/>
          <a:srcRect/>
          <a:stretch>
            <a:fillRect/>
          </a:stretch>
        </p:blipFill>
        <p:spPr bwMode="auto">
          <a:xfrm>
            <a:off x="1219200" y="3333464"/>
            <a:ext cx="3124200" cy="2598132"/>
          </a:xfrm>
          <a:prstGeom prst="rect">
            <a:avLst/>
          </a:prstGeom>
          <a:noFill/>
        </p:spPr>
      </p:pic>
      <p:sp>
        <p:nvSpPr>
          <p:cNvPr id="38" name="Rectangle 37"/>
          <p:cNvSpPr/>
          <p:nvPr/>
        </p:nvSpPr>
        <p:spPr>
          <a:xfrm>
            <a:off x="1174144" y="2286000"/>
            <a:ext cx="3190297" cy="1077218"/>
          </a:xfrm>
          <a:prstGeom prst="rect">
            <a:avLst/>
          </a:prstGeom>
        </p:spPr>
        <p:txBody>
          <a:bodyPr wrap="none">
            <a:spAutoFit/>
          </a:bodyPr>
          <a:lstStyle/>
          <a:p>
            <a:pPr algn="ctr">
              <a:spcBef>
                <a:spcPct val="0"/>
              </a:spcBef>
            </a:pPr>
            <a:r>
              <a:rPr lang="en-US" sz="3200" dirty="0" err="1" smtClean="0">
                <a:solidFill>
                  <a:prstClr val="white"/>
                </a:solidFill>
                <a:latin typeface="Arial" pitchFamily="34" charset="0"/>
                <a:cs typeface="Arial" pitchFamily="34" charset="0"/>
              </a:rPr>
              <a:t>powerline</a:t>
            </a:r>
            <a:r>
              <a:rPr lang="en-US" sz="3200" dirty="0" smtClean="0">
                <a:solidFill>
                  <a:prstClr val="white"/>
                </a:solidFill>
                <a:latin typeface="Arial" pitchFamily="34" charset="0"/>
                <a:cs typeface="Arial" pitchFamily="34" charset="0"/>
              </a:rPr>
              <a:t> event </a:t>
            </a:r>
          </a:p>
          <a:p>
            <a:pPr algn="ctr">
              <a:spcBef>
                <a:spcPct val="0"/>
              </a:spcBef>
            </a:pPr>
            <a:r>
              <a:rPr lang="en-US" sz="3200" dirty="0" smtClean="0">
                <a:solidFill>
                  <a:prstClr val="white"/>
                </a:solidFill>
                <a:latin typeface="Arial" pitchFamily="34" charset="0"/>
                <a:cs typeface="Arial" pitchFamily="34" charset="0"/>
              </a:rPr>
              <a:t>detection sensor</a:t>
            </a:r>
          </a:p>
        </p:txBody>
      </p:sp>
      <p:sp>
        <p:nvSpPr>
          <p:cNvPr id="41" name="Rectangle 40"/>
          <p:cNvSpPr/>
          <p:nvPr/>
        </p:nvSpPr>
        <p:spPr>
          <a:xfrm>
            <a:off x="4724400" y="2209800"/>
            <a:ext cx="3810000" cy="3962400"/>
          </a:xfrm>
          <a:prstGeom prst="rect">
            <a:avLst/>
          </a:prstGeom>
          <a:solidFill>
            <a:schemeClr val="tx1">
              <a:alpha val="58000"/>
            </a:schemeClr>
          </a:solidFill>
        </p:spPr>
        <p:txBody>
          <a:bodyPr vert="horz" lIns="91440" tIns="45720" rIns="91440" bIns="45720" rtlCol="0" anchor="ctr">
            <a:noAutofit/>
          </a:bodyPr>
          <a:lstStyle/>
          <a:p>
            <a:pPr algn="ctr">
              <a:spcBef>
                <a:spcPct val="0"/>
              </a:spcBef>
            </a:pPr>
            <a:endParaRPr lang="en-US" sz="2800" dirty="0" err="1" smtClean="0">
              <a:solidFill>
                <a:prstClr val="white"/>
              </a:solidFill>
              <a:latin typeface="Arial" pitchFamily="34" charset="0"/>
              <a:cs typeface="Arial" pitchFamily="34" charset="0"/>
            </a:endParaRPr>
          </a:p>
        </p:txBody>
      </p:sp>
      <p:sp>
        <p:nvSpPr>
          <p:cNvPr id="42" name="Rectangle 41"/>
          <p:cNvSpPr/>
          <p:nvPr/>
        </p:nvSpPr>
        <p:spPr>
          <a:xfrm>
            <a:off x="4694880" y="2286000"/>
            <a:ext cx="3850734" cy="1077218"/>
          </a:xfrm>
          <a:prstGeom prst="rect">
            <a:avLst/>
          </a:prstGeom>
        </p:spPr>
        <p:txBody>
          <a:bodyPr wrap="none">
            <a:spAutoFit/>
          </a:bodyPr>
          <a:lstStyle/>
          <a:p>
            <a:pPr algn="ctr">
              <a:spcBef>
                <a:spcPct val="0"/>
              </a:spcBef>
            </a:pPr>
            <a:r>
              <a:rPr lang="en-US" sz="3200" dirty="0" smtClean="0">
                <a:solidFill>
                  <a:prstClr val="white"/>
                </a:solidFill>
                <a:latin typeface="Arial" pitchFamily="34" charset="0"/>
                <a:cs typeface="Arial" pitchFamily="34" charset="0"/>
              </a:rPr>
              <a:t>contactless power </a:t>
            </a:r>
            <a:br>
              <a:rPr lang="en-US" sz="3200" dirty="0" smtClean="0">
                <a:solidFill>
                  <a:prstClr val="white"/>
                </a:solidFill>
                <a:latin typeface="Arial" pitchFamily="34" charset="0"/>
                <a:cs typeface="Arial" pitchFamily="34" charset="0"/>
              </a:rPr>
            </a:br>
            <a:r>
              <a:rPr lang="en-US" sz="3200" dirty="0" smtClean="0">
                <a:solidFill>
                  <a:prstClr val="white"/>
                </a:solidFill>
                <a:latin typeface="Arial" pitchFamily="34" charset="0"/>
                <a:cs typeface="Arial" pitchFamily="34" charset="0"/>
              </a:rPr>
              <a:t>consumption sensor</a:t>
            </a:r>
          </a:p>
        </p:txBody>
      </p:sp>
      <p:pic>
        <p:nvPicPr>
          <p:cNvPr id="36" name="Picture 7" descr="C:\Documents and Settings\jfroehli\My Documents\My Talks\MobiSys2007-MyExperience\motion.png"/>
          <p:cNvPicPr>
            <a:picLocks noChangeAspect="1" noChangeArrowheads="1"/>
          </p:cNvPicPr>
          <p:nvPr/>
        </p:nvPicPr>
        <p:blipFill>
          <a:blip r:embed="rId4" cstate="print"/>
          <a:srcRect/>
          <a:stretch>
            <a:fillRect/>
          </a:stretch>
        </p:blipFill>
        <p:spPr bwMode="auto">
          <a:xfrm>
            <a:off x="5334000" y="3733800"/>
            <a:ext cx="2438400" cy="1944015"/>
          </a:xfrm>
          <a:prstGeom prst="rect">
            <a:avLst/>
          </a:prstGeom>
          <a:noFill/>
        </p:spPr>
      </p:pic>
      <p:pic>
        <p:nvPicPr>
          <p:cNvPr id="43" name="Picture 3" descr="C:\research\talks\BECC2009-HomeSensing\PED_Box_Transparent.png"/>
          <p:cNvPicPr>
            <a:picLocks noChangeAspect="1" noChangeArrowheads="1"/>
          </p:cNvPicPr>
          <p:nvPr/>
        </p:nvPicPr>
        <p:blipFill>
          <a:blip r:embed="rId5" cstate="print"/>
          <a:srcRect/>
          <a:stretch>
            <a:fillRect/>
          </a:stretch>
        </p:blipFill>
        <p:spPr bwMode="auto">
          <a:xfrm>
            <a:off x="996042" y="3581400"/>
            <a:ext cx="3575958" cy="2133600"/>
          </a:xfrm>
          <a:prstGeom prst="rect">
            <a:avLst/>
          </a:prstGeom>
          <a:noFill/>
        </p:spPr>
      </p:pic>
      <p:pic>
        <p:nvPicPr>
          <p:cNvPr id="44" name="Picture 2" descr="C:\research\talks\BECC2009-HomeSensing\ContactLessCurrentSensor_Transparent.png"/>
          <p:cNvPicPr>
            <a:picLocks noChangeAspect="1" noChangeArrowheads="1"/>
          </p:cNvPicPr>
          <p:nvPr/>
        </p:nvPicPr>
        <p:blipFill>
          <a:blip r:embed="rId6" cstate="print"/>
          <a:srcRect l="15315"/>
          <a:stretch>
            <a:fillRect/>
          </a:stretch>
        </p:blipFill>
        <p:spPr bwMode="auto">
          <a:xfrm>
            <a:off x="5263487" y="3849925"/>
            <a:ext cx="2743201" cy="1103075"/>
          </a:xfrm>
          <a:prstGeom prst="rect">
            <a:avLst/>
          </a:prstGeom>
          <a:noFill/>
          <a:effectLst>
            <a:glow rad="63500">
              <a:schemeClr val="bg1">
                <a:alpha val="40000"/>
              </a:schemeClr>
            </a:glow>
          </a:effectLst>
        </p:spPr>
      </p:pic>
      <p:sp>
        <p:nvSpPr>
          <p:cNvPr id="45" name="Rectangular Callout 44"/>
          <p:cNvSpPr/>
          <p:nvPr/>
        </p:nvSpPr>
        <p:spPr>
          <a:xfrm>
            <a:off x="304800" y="5257800"/>
            <a:ext cx="2895600" cy="1295400"/>
          </a:xfrm>
          <a:prstGeom prst="wedgeRectCallout">
            <a:avLst>
              <a:gd name="adj1" fmla="val 34427"/>
              <a:gd name="adj2" fmla="val -86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white"/>
                </a:solidFill>
              </a:rPr>
              <a:t>automatically detects and classifies electrical events on the home </a:t>
            </a:r>
            <a:r>
              <a:rPr lang="en-US" sz="2000" dirty="0" err="1" smtClean="0">
                <a:solidFill>
                  <a:prstClr val="white"/>
                </a:solidFill>
              </a:rPr>
              <a:t>powerline</a:t>
            </a:r>
            <a:endParaRPr lang="en-US" sz="2000" dirty="0">
              <a:solidFill>
                <a:prstClr val="white"/>
              </a:solidFill>
            </a:endParaRPr>
          </a:p>
        </p:txBody>
      </p:sp>
      <p:sp>
        <p:nvSpPr>
          <p:cNvPr id="46" name="Rectangular Callout 45"/>
          <p:cNvSpPr/>
          <p:nvPr/>
        </p:nvSpPr>
        <p:spPr>
          <a:xfrm>
            <a:off x="4191000" y="5257800"/>
            <a:ext cx="3048000" cy="1295400"/>
          </a:xfrm>
          <a:prstGeom prst="wedgeRectCallout">
            <a:avLst>
              <a:gd name="adj1" fmla="val 30845"/>
              <a:gd name="adj2" fmla="val -89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white"/>
                </a:solidFill>
              </a:rPr>
              <a:t>whole-home power consumption sensing from outside breaker panel</a:t>
            </a:r>
            <a:endParaRPr lang="en-US" sz="2000" dirty="0">
              <a:solidFill>
                <a:prstClr val="white"/>
              </a:solidFill>
            </a:endParaRPr>
          </a:p>
        </p:txBody>
      </p:sp>
      <p:sp>
        <p:nvSpPr>
          <p:cNvPr id="47" name="TextBox 46"/>
          <p:cNvSpPr txBox="1"/>
          <p:nvPr/>
        </p:nvSpPr>
        <p:spPr>
          <a:xfrm>
            <a:off x="228600" y="6477000"/>
            <a:ext cx="2895600" cy="369332"/>
          </a:xfrm>
          <a:prstGeom prst="rect">
            <a:avLst/>
          </a:prstGeom>
          <a:noFill/>
        </p:spPr>
        <p:txBody>
          <a:bodyPr wrap="square" rtlCol="0">
            <a:spAutoFit/>
          </a:bodyPr>
          <a:lstStyle/>
          <a:p>
            <a:r>
              <a:rPr lang="en-US" dirty="0" smtClean="0">
                <a:solidFill>
                  <a:prstClr val="white"/>
                </a:solidFill>
              </a:rPr>
              <a:t>Patel et al., </a:t>
            </a:r>
            <a:r>
              <a:rPr lang="en-US" i="1" dirty="0" smtClean="0">
                <a:solidFill>
                  <a:prstClr val="white"/>
                </a:solidFill>
              </a:rPr>
              <a:t>UbiComp 2007</a:t>
            </a:r>
            <a:endParaRPr lang="en-US" i="1" dirty="0">
              <a:solidFill>
                <a:prstClr val="white"/>
              </a:solidFill>
            </a:endParaRPr>
          </a:p>
        </p:txBody>
      </p:sp>
      <p:sp>
        <p:nvSpPr>
          <p:cNvPr id="48" name="TextBox 47"/>
          <p:cNvSpPr txBox="1"/>
          <p:nvPr/>
        </p:nvSpPr>
        <p:spPr>
          <a:xfrm>
            <a:off x="6096000" y="6477000"/>
            <a:ext cx="2895600" cy="369332"/>
          </a:xfrm>
          <a:prstGeom prst="rect">
            <a:avLst/>
          </a:prstGeom>
          <a:noFill/>
        </p:spPr>
        <p:txBody>
          <a:bodyPr wrap="square" rtlCol="0">
            <a:spAutoFit/>
          </a:bodyPr>
          <a:lstStyle/>
          <a:p>
            <a:pPr algn="r"/>
            <a:r>
              <a:rPr lang="en-US" dirty="0" smtClean="0">
                <a:solidFill>
                  <a:prstClr val="white"/>
                </a:solidFill>
              </a:rPr>
              <a:t>Patel et al., </a:t>
            </a:r>
            <a:r>
              <a:rPr lang="en-US" i="1" dirty="0" smtClean="0">
                <a:solidFill>
                  <a:prstClr val="white"/>
                </a:solidFill>
              </a:rPr>
              <a:t>CHI2010</a:t>
            </a:r>
            <a:endParaRPr lang="en-US" i="1" dirty="0">
              <a:solidFill>
                <a:prstClr val="white"/>
              </a:solidFill>
            </a:endParaRPr>
          </a:p>
        </p:txBody>
      </p:sp>
    </p:spTree>
    <p:extLst>
      <p:ext uri="{BB962C8B-B14F-4D97-AF65-F5344CB8AC3E}">
        <p14:creationId xmlns:p14="http://schemas.microsoft.com/office/powerpoint/2010/main" val="141664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2"/>
                                        </p:tgtEl>
                                      </p:cBhvr>
                                      <p:by x="25000" y="25000"/>
                                    </p:animScale>
                                  </p:childTnLst>
                                </p:cTn>
                              </p:par>
                              <p:par>
                                <p:cTn id="9" presetID="6" presetClass="emph" presetSubtype="0" fill="hold" nodeType="withEffect">
                                  <p:stCondLst>
                                    <p:cond delay="0"/>
                                  </p:stCondLst>
                                  <p:childTnLst>
                                    <p:animScale>
                                      <p:cBhvr>
                                        <p:cTn id="10" dur="1000" fill="hold"/>
                                        <p:tgtEl>
                                          <p:spTgt spid="36"/>
                                        </p:tgtEl>
                                      </p:cBhvr>
                                      <p:by x="25000" y="25000"/>
                                    </p:animScale>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par>
                          <p:cTn id="13" fill="hold">
                            <p:stCondLst>
                              <p:cond delay="1000"/>
                            </p:stCondLst>
                            <p:childTnLst>
                              <p:par>
                                <p:cTn id="14" presetID="1" presetClass="exit" presetSubtype="0" fill="hold" nodeType="afterEffect">
                                  <p:stCondLst>
                                    <p:cond delay="0"/>
                                  </p:stCondLst>
                                  <p:childTnLst>
                                    <p:set>
                                      <p:cBhvr>
                                        <p:cTn id="15" dur="1" fill="hold">
                                          <p:stCondLst>
                                            <p:cond delay="0"/>
                                          </p:stCondLst>
                                        </p:cTn>
                                        <p:tgtEl>
                                          <p:spTgt spid="3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4" name="Picture 6" descr="C:\research\talks\BECC2009-HomeSensing\PED_VideoDemoScreenShots_After.png"/>
          <p:cNvPicPr>
            <a:picLocks noChangeAspect="1" noChangeArrowheads="1"/>
          </p:cNvPicPr>
          <p:nvPr/>
        </p:nvPicPr>
        <p:blipFill>
          <a:blip r:embed="rId2" cstate="print"/>
          <a:srcRect/>
          <a:stretch>
            <a:fillRect/>
          </a:stretch>
        </p:blipFill>
        <p:spPr bwMode="auto">
          <a:xfrm>
            <a:off x="509588" y="1147763"/>
            <a:ext cx="8124825" cy="4562475"/>
          </a:xfrm>
          <a:prstGeom prst="rect">
            <a:avLst/>
          </a:prstGeom>
          <a:noFill/>
        </p:spPr>
      </p:pic>
      <p:sp>
        <p:nvSpPr>
          <p:cNvPr id="6" name="Title 5"/>
          <p:cNvSpPr>
            <a:spLocks noGrp="1"/>
          </p:cNvSpPr>
          <p:nvPr>
            <p:ph type="title"/>
          </p:nvPr>
        </p:nvSpPr>
        <p:spPr/>
        <p:txBody>
          <a:bodyPr/>
          <a:lstStyle/>
          <a:p>
            <a:r>
              <a:rPr lang="en-US" dirty="0" smtClean="0">
                <a:solidFill>
                  <a:schemeClr val="bg1">
                    <a:lumMod val="85000"/>
                  </a:schemeClr>
                </a:solidFill>
              </a:rPr>
              <a:t>demo</a:t>
            </a:r>
            <a:endParaRPr lang="en-US" dirty="0">
              <a:solidFill>
                <a:schemeClr val="bg1">
                  <a:lumMod val="85000"/>
                </a:schemeClr>
              </a:solidFill>
            </a:endParaRPr>
          </a:p>
        </p:txBody>
      </p:sp>
      <p:sp>
        <p:nvSpPr>
          <p:cNvPr id="11" name="Rectangular Callout 10"/>
          <p:cNvSpPr/>
          <p:nvPr/>
        </p:nvSpPr>
        <p:spPr>
          <a:xfrm>
            <a:off x="2743200" y="228600"/>
            <a:ext cx="3581400" cy="990600"/>
          </a:xfrm>
          <a:prstGeom prst="wedgeRectCallout">
            <a:avLst>
              <a:gd name="adj1" fmla="val -78457"/>
              <a:gd name="adj2" fmla="val 98144"/>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smtClean="0">
                <a:solidFill>
                  <a:prstClr val="white"/>
                </a:solidFill>
              </a:rPr>
              <a:t>my colleague, </a:t>
            </a:r>
            <a:r>
              <a:rPr lang="en-US" sz="2000" b="1" dirty="0" err="1" smtClean="0">
                <a:solidFill>
                  <a:prstClr val="white"/>
                </a:solidFill>
              </a:rPr>
              <a:t>sidhant</a:t>
            </a:r>
            <a:r>
              <a:rPr lang="en-US" sz="2000" b="1" dirty="0" smtClean="0">
                <a:solidFill>
                  <a:prstClr val="white"/>
                </a:solidFill>
              </a:rPr>
              <a:t>, will walk around using various electrical switches/appliances</a:t>
            </a:r>
            <a:endParaRPr lang="en-US" sz="2000" b="1" dirty="0">
              <a:solidFill>
                <a:prstClr val="white"/>
              </a:solidFill>
            </a:endParaRPr>
          </a:p>
        </p:txBody>
      </p:sp>
      <p:sp>
        <p:nvSpPr>
          <p:cNvPr id="14" name="Rectangle 13"/>
          <p:cNvSpPr/>
          <p:nvPr/>
        </p:nvSpPr>
        <p:spPr>
          <a:xfrm rot="21432664">
            <a:off x="3986522" y="2628776"/>
            <a:ext cx="4648200" cy="3180269"/>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ular Callout 11"/>
          <p:cNvSpPr/>
          <p:nvPr/>
        </p:nvSpPr>
        <p:spPr>
          <a:xfrm>
            <a:off x="5791200" y="1524000"/>
            <a:ext cx="2667000" cy="838200"/>
          </a:xfrm>
          <a:prstGeom prst="wedgeRectCallout">
            <a:avLst>
              <a:gd name="adj1" fmla="val -51963"/>
              <a:gd name="adj2" fmla="val 152288"/>
            </a:avLst>
          </a:prstGeom>
          <a:solidFill>
            <a:schemeClr val="accent1">
              <a:alpha val="8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smtClean="0">
                <a:solidFill>
                  <a:prstClr val="white"/>
                </a:solidFill>
              </a:rPr>
              <a:t>list of recently activated events</a:t>
            </a:r>
            <a:endParaRPr lang="en-US" sz="2000" b="1" dirty="0">
              <a:solidFill>
                <a:prstClr val="white"/>
              </a:solidFill>
            </a:endParaRPr>
          </a:p>
        </p:txBody>
      </p:sp>
      <p:sp>
        <p:nvSpPr>
          <p:cNvPr id="13" name="Rectangular Callout 12"/>
          <p:cNvSpPr/>
          <p:nvPr/>
        </p:nvSpPr>
        <p:spPr>
          <a:xfrm>
            <a:off x="1219200" y="4724400"/>
            <a:ext cx="2667000" cy="838200"/>
          </a:xfrm>
          <a:prstGeom prst="wedgeRectCallout">
            <a:avLst>
              <a:gd name="adj1" fmla="val 64466"/>
              <a:gd name="adj2" fmla="val 2288"/>
            </a:avLst>
          </a:prstGeom>
          <a:solidFill>
            <a:schemeClr val="accent1">
              <a:alpha val="8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smtClean="0">
                <a:solidFill>
                  <a:prstClr val="white"/>
                </a:solidFill>
              </a:rPr>
              <a:t>total power being consumed in real-time</a:t>
            </a:r>
            <a:endParaRPr lang="en-US" sz="2000" b="1" dirty="0">
              <a:solidFill>
                <a:prstClr val="white"/>
              </a:solidFill>
            </a:endParaRPr>
          </a:p>
        </p:txBody>
      </p:sp>
      <p:sp>
        <p:nvSpPr>
          <p:cNvPr id="15" name="Rectangle 14"/>
          <p:cNvSpPr/>
          <p:nvPr/>
        </p:nvSpPr>
        <p:spPr>
          <a:xfrm rot="21480000">
            <a:off x="4944180" y="3528571"/>
            <a:ext cx="2035351" cy="457200"/>
          </a:xfrm>
          <a:prstGeom prst="rect">
            <a:avLst/>
          </a:prstGeom>
          <a:no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ular Callout 15"/>
          <p:cNvSpPr/>
          <p:nvPr/>
        </p:nvSpPr>
        <p:spPr>
          <a:xfrm>
            <a:off x="1752600" y="2209800"/>
            <a:ext cx="2057400" cy="838200"/>
          </a:xfrm>
          <a:prstGeom prst="wedgeRectCallout">
            <a:avLst>
              <a:gd name="adj1" fmla="val 98355"/>
              <a:gd name="adj2" fmla="val 111379"/>
            </a:avLst>
          </a:prstGeom>
          <a:solidFill>
            <a:schemeClr val="accent6">
              <a:alpha val="8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dirty="0" smtClean="0">
                <a:solidFill>
                  <a:prstClr val="white"/>
                </a:solidFill>
              </a:rPr>
              <a:t>currently detected event</a:t>
            </a:r>
            <a:endParaRPr lang="en-US" sz="2000" b="1" dirty="0">
              <a:solidFill>
                <a:prstClr val="white"/>
              </a:solidFill>
            </a:endParaRPr>
          </a:p>
        </p:txBody>
      </p:sp>
      <p:sp>
        <p:nvSpPr>
          <p:cNvPr id="17" name="Rectangular Callout 16"/>
          <p:cNvSpPr/>
          <p:nvPr/>
        </p:nvSpPr>
        <p:spPr>
          <a:xfrm>
            <a:off x="609600" y="3352800"/>
            <a:ext cx="2743200" cy="838200"/>
          </a:xfrm>
          <a:prstGeom prst="wedgeRectCallout">
            <a:avLst>
              <a:gd name="adj1" fmla="val 88678"/>
              <a:gd name="adj2" fmla="val 84107"/>
            </a:avLst>
          </a:prstGeom>
          <a:solidFill>
            <a:schemeClr val="accent1">
              <a:alpha val="8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smtClean="0">
                <a:solidFill>
                  <a:prstClr val="white"/>
                </a:solidFill>
              </a:rPr>
              <a:t>graph of power consumption over time</a:t>
            </a:r>
            <a:endParaRPr lang="en-US" sz="2000" b="1" dirty="0">
              <a:solidFill>
                <a:prstClr val="white"/>
              </a:solidFill>
            </a:endParaRPr>
          </a:p>
        </p:txBody>
      </p:sp>
      <p:cxnSp>
        <p:nvCxnSpPr>
          <p:cNvPr id="21" name="Straight Arrow Connector 20"/>
          <p:cNvCxnSpPr/>
          <p:nvPr/>
        </p:nvCxnSpPr>
        <p:spPr>
          <a:xfrm rot="16200000" flipV="1">
            <a:off x="6515100" y="5981700"/>
            <a:ext cx="3048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762750" y="6019800"/>
            <a:ext cx="2895600" cy="461665"/>
          </a:xfrm>
          <a:prstGeom prst="rect">
            <a:avLst/>
          </a:prstGeom>
          <a:noFill/>
        </p:spPr>
        <p:txBody>
          <a:bodyPr wrap="square" rtlCol="0">
            <a:spAutoFit/>
          </a:bodyPr>
          <a:lstStyle/>
          <a:p>
            <a:r>
              <a:rPr lang="en-US" sz="2400" dirty="0" smtClean="0">
                <a:solidFill>
                  <a:prstClr val="white"/>
                </a:solidFill>
              </a:rPr>
              <a:t>not for end users</a:t>
            </a:r>
            <a:endParaRPr lang="en-US" sz="2400" dirty="0">
              <a:solidFill>
                <a:prstClr val="white"/>
              </a:solidFill>
            </a:endParaRPr>
          </a:p>
        </p:txBody>
      </p:sp>
    </p:spTree>
    <p:extLst>
      <p:ext uri="{BB962C8B-B14F-4D97-AF65-F5344CB8AC3E}">
        <p14:creationId xmlns:p14="http://schemas.microsoft.com/office/powerpoint/2010/main" val="216385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2" grpId="0" animBg="1"/>
      <p:bldP spid="13" grpId="0" animBg="1"/>
      <p:bldP spid="15" grpId="0" animBg="1"/>
      <p:bldP spid="16" grpId="0" animBg="1"/>
      <p:bldP spid="17" grpId="0" animBg="1"/>
      <p:bldP spid="23"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399249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2.2|0.8|0.9|0.8|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solidFill>
              <a:schemeClr val="bg1">
                <a:lumMod val="85000"/>
              </a:schemeClr>
            </a:solidFill>
            <a:latin typeface="Segoe UI" pitchFamily="34" charset="0"/>
            <a:ea typeface="Segoe UI" pitchFamily="34" charset="0"/>
            <a:cs typeface="Segoe UI" pitchFamily="34" charset="0"/>
          </a:defRPr>
        </a:defPPr>
      </a:lst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TotalTime>
  <Words>6485</Words>
  <Application>Microsoft Office PowerPoint</Application>
  <PresentationFormat>On-screen Show (4:3)</PresentationFormat>
  <Paragraphs>1130</Paragraphs>
  <Slides>158</Slides>
  <Notes>101</Notes>
  <HiddenSlides>0</HiddenSlides>
  <MMClips>0</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158</vt:i4>
      </vt:variant>
    </vt:vector>
  </HeadingPairs>
  <TitlesOfParts>
    <vt:vector size="187" baseType="lpstr">
      <vt:lpstr>Arial</vt:lpstr>
      <vt:lpstr>Segoe Script</vt:lpstr>
      <vt:lpstr>Calibri</vt:lpstr>
      <vt:lpstr>Segoe UI Light</vt:lpstr>
      <vt:lpstr>Segoe UI</vt:lpstr>
      <vt:lpstr>Segoe Condensed</vt:lpstr>
      <vt:lpstr>Century Gothic</vt:lpstr>
      <vt:lpstr>Wingdings</vt:lpstr>
      <vt:lpstr>Arial Black</vt:lpstr>
      <vt:lpstr>Franklin Gothic Demi Cond</vt:lpstr>
      <vt:lpstr>Segoe Print</vt:lpstr>
      <vt:lpstr>Cambria</vt:lpstr>
      <vt:lpstr>Franklin Gothic Heavy</vt:lpstr>
      <vt:lpstr>Office Theme</vt:lpstr>
      <vt:lpstr>1_Office Theme</vt:lpstr>
      <vt:lpstr>2_Office Theme</vt:lpstr>
      <vt:lpstr>3_Office Theme</vt:lpstr>
      <vt:lpstr>4_Office Theme</vt:lpstr>
      <vt:lpstr>5_Office Theme</vt:lpstr>
      <vt:lpstr>6_Office Theme</vt:lpstr>
      <vt:lpstr>7_Office Theme</vt:lpstr>
      <vt:lpstr>9_Office Theme</vt:lpstr>
      <vt:lpstr>8_Office Theme</vt:lpstr>
      <vt:lpstr>10_Office Theme</vt:lpstr>
      <vt:lpstr>11_Office Theme</vt:lpstr>
      <vt:lpstr>12_Office Theme</vt:lpstr>
      <vt:lpstr>13_Office Theme</vt:lpstr>
      <vt:lpstr>14_Office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vt:lpstr>
      <vt:lpstr>PowerPoint Presentation</vt:lpstr>
      <vt:lpstr>PowerPoint Presentation</vt:lpstr>
      <vt:lpstr>PowerPoint Presentation</vt:lpstr>
      <vt:lpstr>PowerPoint Presentation</vt:lpstr>
      <vt:lpstr>why?</vt:lpstr>
      <vt:lpstr>PowerPoint Presentation</vt:lpstr>
      <vt:lpstr>PowerPoint Presentation</vt:lpstr>
      <vt:lpstr>PowerPoint Presentation</vt:lpstr>
      <vt:lpstr>PowerPoint Presentation</vt:lpstr>
      <vt:lpstr>eating</vt:lpstr>
      <vt:lpstr>PowerPoint Presentation</vt:lpstr>
      <vt:lpstr>PowerPoint Presentation</vt:lpstr>
      <vt:lpstr>ok, we have all this data…           now what?</vt:lpstr>
      <vt:lpstr>PowerPoint Presentation</vt:lpstr>
      <vt:lpstr>PowerPoint Presentation</vt:lpstr>
      <vt:lpstr>collecting and analyzing the cough dataset</vt:lpstr>
      <vt:lpstr>PowerPoint Presentation</vt:lpstr>
      <vt:lpstr>PowerPoint Presentation</vt:lpstr>
      <vt:lpstr>PowerPoint Presentation</vt:lpstr>
      <vt:lpstr>PowerPoint Presentation</vt:lpstr>
      <vt:lpstr>PowerPoint Presentation</vt:lpstr>
      <vt:lpstr>PowerPoint Presentation</vt:lpstr>
      <vt:lpstr>eco-feedback</vt:lpstr>
      <vt:lpstr>eco-feedback</vt:lpstr>
      <vt:lpstr>smart meters</vt:lpstr>
      <vt:lpstr>PowerPoint Presentation</vt:lpstr>
      <vt:lpstr>jetsam</vt:lpstr>
      <vt:lpstr>PowerPoint Presentation</vt:lpstr>
      <vt:lpstr>PowerPoint Presentation</vt:lpstr>
      <vt:lpstr>feedback improves performance</vt:lpstr>
      <vt:lpstr>PowerPoint Presentation</vt:lpstr>
      <vt:lpstr>PowerPoint Presentation</vt:lpstr>
      <vt:lpstr>but if we have speedometers, why do we have…</vt:lpstr>
      <vt:lpstr>PowerPoint Presentation</vt:lpstr>
      <vt:lpstr>PowerPoint Presentation</vt:lpstr>
      <vt:lpstr>PowerPoint Presentation</vt:lpstr>
      <vt:lpstr>PowerPoint Presentation</vt:lpstr>
      <vt:lpstr>PowerPoint Presentation</vt:lpstr>
      <vt:lpstr>so an interesting research question then is:  how can we design technology to influence behaviors?</vt:lpstr>
      <vt:lpstr>behavior change</vt:lpstr>
      <vt:lpstr>behavior change</vt:lpstr>
      <vt:lpstr>PowerPoint Presentation</vt:lpstr>
      <vt:lpstr>comparison</vt:lpstr>
      <vt:lpstr>self comparison</vt:lpstr>
      <vt:lpstr>comparison</vt:lpstr>
      <vt:lpstr>comparison</vt:lpstr>
      <vt:lpstr>PowerPoint Presentation</vt:lpstr>
      <vt:lpstr>PowerPoint Presentation</vt:lpstr>
      <vt:lpstr>PowerPoint Presentation</vt:lpstr>
      <vt:lpstr>two mobile phone examples:</vt:lpstr>
      <vt:lpstr>ubisystem components</vt:lpstr>
      <vt:lpstr>ubisystem components</vt:lpstr>
      <vt:lpstr>pedometer cell phone fitness study</vt:lpstr>
      <vt:lpstr>PowerPoint Presentation</vt:lpstr>
      <vt:lpstr>ubigreen  tracked 6 transit activities</vt:lpstr>
      <vt:lpstr>PowerPoint Presentation</vt:lpstr>
      <vt:lpstr>PowerPoint Presentation</vt:lpstr>
      <vt:lpstr>PowerPoint Presentation</vt:lpstr>
      <vt:lpstr>PowerPoint Presentation</vt:lpstr>
      <vt:lpstr>PowerPoint Presentation</vt:lpstr>
      <vt:lpstr>personal ambient display</vt:lpstr>
      <vt:lpstr>PowerPoint Presentation</vt:lpstr>
      <vt:lpstr>game mechanics</vt:lpstr>
      <vt:lpstr>PowerPoint Presentation</vt:lpstr>
      <vt:lpstr>need for quantitative data</vt:lpstr>
      <vt:lpstr>effectiveness of the ubifit glanceable display</vt:lpstr>
      <vt:lpstr>PowerPoint Presentation</vt:lpstr>
      <vt:lpstr>how much water do you use when you shower?</vt:lpstr>
      <vt:lpstr>how much energy does your dryer use?</vt:lpstr>
      <vt:lpstr>  why    the     dis-     connect?</vt:lpstr>
      <vt:lpstr>PowerPoint Presentation</vt:lpstr>
      <vt:lpstr>PowerPoint Presentation</vt:lpstr>
      <vt:lpstr>smart meters</vt:lpstr>
      <vt:lpstr>PowerPoint Presentation</vt:lpstr>
      <vt:lpstr>PowerPoint Presentation</vt:lpstr>
      <vt:lpstr>design activity</vt:lpstr>
      <vt:lpstr>think about</vt:lpstr>
      <vt:lpstr>high resolution resource consumption sensing for electricity, water and gas</vt:lpstr>
      <vt:lpstr>three design goals</vt:lpstr>
      <vt:lpstr>how much energy does your dryer use?</vt:lpstr>
      <vt:lpstr> distributed direct sensing</vt:lpstr>
      <vt:lpstr> distributed direct sensing</vt:lpstr>
      <vt:lpstr>electrisense: appliance level sensing with two sensors</vt:lpstr>
      <vt:lpstr>demo</vt:lpstr>
      <vt:lpstr>PowerPoint Presentation</vt:lpstr>
      <vt:lpstr>how  does  this  work?</vt:lpstr>
      <vt:lpstr>PowerPoint Presentation</vt:lpstr>
      <vt:lpstr> your noise is our signal</vt:lpstr>
      <vt:lpstr>how ped works</vt:lpstr>
      <vt:lpstr>how ped works</vt:lpstr>
      <vt:lpstr>each switch has a unique transient signature</vt:lpstr>
      <vt:lpstr>transmission line  shapes signal  </vt:lpstr>
      <vt:lpstr>PowerPoint Presentation</vt:lpstr>
      <vt:lpstr>how ped works</vt:lpstr>
      <vt:lpstr>transients  </vt:lpstr>
      <vt:lpstr>transients  </vt:lpstr>
      <vt:lpstr>PowerPoint Presentation</vt:lpstr>
      <vt:lpstr>PowerPoint Presentation</vt:lpstr>
      <vt:lpstr>PowerPoint Presentation</vt:lpstr>
      <vt:lpstr>PowerPoint Presentation</vt:lpstr>
      <vt:lpstr>water scarcity</vt:lpstr>
      <vt:lpstr>PowerPoint Presentation</vt:lpstr>
      <vt:lpstr>PowerPoint Presentation</vt:lpstr>
      <vt:lpstr>PowerPoint Presentation</vt:lpstr>
      <vt:lpstr>PowerPoint Presentation</vt:lpstr>
      <vt:lpstr>PowerPoint Presentation</vt:lpstr>
      <vt:lpstr>the hydrosensor prototype</vt:lpstr>
      <vt:lpstr>PowerPoint Presentation</vt:lpstr>
      <vt:lpstr>PowerPoint Presentation</vt:lpstr>
      <vt:lpstr>brief plumbing primer</vt:lpstr>
      <vt:lpstr>brief plumbing primer</vt:lpstr>
      <vt:lpstr>pipe layout</vt:lpstr>
      <vt:lpstr>closed pressure system</vt:lpstr>
      <vt:lpstr>PowerPoint Presentation</vt:lpstr>
      <vt:lpstr>PowerPoint Presentation</vt:lpstr>
      <vt:lpstr>PowerPoint Presentation</vt:lpstr>
      <vt:lpstr>PowerPoint Presentation</vt:lpstr>
      <vt:lpstr>     in-home data collection  </vt:lpstr>
      <vt:lpstr>PowerPoint Presentation</vt:lpstr>
      <vt:lpstr>PowerPoint Presentation</vt:lpstr>
      <vt:lpstr>PowerPoint Presentation</vt:lpstr>
      <vt:lpstr>PowerPoint Presentation</vt:lpstr>
      <vt:lpstr>fixture classification results across homes</vt:lpstr>
      <vt:lpstr>fixture classification results across homes</vt:lpstr>
      <vt:lpstr>fixture classification results across fixtures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gassense installs on outside of gas regulator</vt:lpstr>
      <vt:lpstr>the gassense signal</vt:lpstr>
      <vt:lpstr>example data</vt:lpstr>
      <vt:lpstr>PowerPoint Presentation</vt:lpstr>
      <vt:lpstr>PowerPoint Presentation</vt:lpstr>
      <vt:lpstr>PowerPoint Presentation</vt:lpstr>
      <vt:lpstr>thanks!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Froehlich</dc:creator>
  <cp:lastModifiedBy>Jon Froehlich</cp:lastModifiedBy>
  <cp:revision>106</cp:revision>
  <dcterms:created xsi:type="dcterms:W3CDTF">2006-08-16T00:00:00Z</dcterms:created>
  <dcterms:modified xsi:type="dcterms:W3CDTF">2010-11-19T00:38:14Z</dcterms:modified>
</cp:coreProperties>
</file>