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45"/>
  </p:notesMasterIdLst>
  <p:sldIdLst>
    <p:sldId id="260" r:id="rId2"/>
    <p:sldId id="276" r:id="rId3"/>
    <p:sldId id="282" r:id="rId4"/>
    <p:sldId id="284" r:id="rId5"/>
    <p:sldId id="285" r:id="rId6"/>
    <p:sldId id="290" r:id="rId7"/>
    <p:sldId id="314" r:id="rId8"/>
    <p:sldId id="295" r:id="rId9"/>
    <p:sldId id="291" r:id="rId10"/>
    <p:sldId id="292" r:id="rId11"/>
    <p:sldId id="293" r:id="rId12"/>
    <p:sldId id="294" r:id="rId13"/>
    <p:sldId id="315" r:id="rId14"/>
    <p:sldId id="283" r:id="rId15"/>
    <p:sldId id="271" r:id="rId16"/>
    <p:sldId id="272" r:id="rId17"/>
    <p:sldId id="273" r:id="rId18"/>
    <p:sldId id="267" r:id="rId19"/>
    <p:sldId id="263" r:id="rId20"/>
    <p:sldId id="274" r:id="rId21"/>
    <p:sldId id="299" r:id="rId22"/>
    <p:sldId id="310" r:id="rId23"/>
    <p:sldId id="311" r:id="rId24"/>
    <p:sldId id="312" r:id="rId25"/>
    <p:sldId id="275" r:id="rId26"/>
    <p:sldId id="287" r:id="rId27"/>
    <p:sldId id="307" r:id="rId28"/>
    <p:sldId id="317" r:id="rId29"/>
    <p:sldId id="316" r:id="rId30"/>
    <p:sldId id="319" r:id="rId31"/>
    <p:sldId id="309" r:id="rId32"/>
    <p:sldId id="281" r:id="rId33"/>
    <p:sldId id="269" r:id="rId34"/>
    <p:sldId id="268" r:id="rId35"/>
    <p:sldId id="270" r:id="rId36"/>
    <p:sldId id="321" r:id="rId37"/>
    <p:sldId id="280" r:id="rId38"/>
    <p:sldId id="318" r:id="rId39"/>
    <p:sldId id="324" r:id="rId40"/>
    <p:sldId id="323" r:id="rId41"/>
    <p:sldId id="322" r:id="rId42"/>
    <p:sldId id="320" r:id="rId43"/>
    <p:sldId id="31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00A8"/>
    <a:srgbClr val="2F250E"/>
    <a:srgbClr val="2C2A1E"/>
    <a:srgbClr val="909D81"/>
    <a:srgbClr val="12351A"/>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79800" autoAdjust="0"/>
  </p:normalViewPr>
  <p:slideViewPr>
    <p:cSldViewPr>
      <p:cViewPr>
        <p:scale>
          <a:sx n="60" d="100"/>
          <a:sy n="60" d="100"/>
        </p:scale>
        <p:origin x="-1434" y="-13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research\projects\Bicing\paper\Pervasive09\station_analysis\results_clean2008-05-23_2008_07_02_v2cleaner\StationAnalysis_v3b.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research\projects\Bicing\paper\Pervasive09\station_analysis\results_clean2008-05-23_2008_07_02_v2cleaner\StationAnalysis_v3b.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lgn="r">
              <a:defRPr lang="en-US" sz="900"/>
            </a:pPr>
            <a:r>
              <a:rPr lang="en-US" sz="1100" dirty="0"/>
              <a:t>station</a:t>
            </a:r>
            <a:r>
              <a:rPr lang="en-US" sz="1100" baseline="0" dirty="0"/>
              <a:t> elevation vs. </a:t>
            </a:r>
            <a:r>
              <a:rPr lang="en-US" sz="1100" baseline="0" dirty="0" err="1"/>
              <a:t>avg</a:t>
            </a:r>
            <a:r>
              <a:rPr lang="en-US" sz="1100" baseline="0" dirty="0"/>
              <a:t/>
            </a:r>
            <a:br>
              <a:rPr lang="en-US" sz="1100" baseline="0" dirty="0"/>
            </a:br>
            <a:r>
              <a:rPr lang="en-US" sz="1100" baseline="0" dirty="0"/>
              <a:t>% of available bicycles</a:t>
            </a:r>
            <a:endParaRPr lang="en-US" sz="1100" dirty="0"/>
          </a:p>
        </c:rich>
      </c:tx>
      <c:layout>
        <c:manualLayout>
          <c:xMode val="edge"/>
          <c:yMode val="edge"/>
          <c:x val="0.4183367687711273"/>
          <c:y val="3.3867290026246777E-2"/>
        </c:manualLayout>
      </c:layout>
    </c:title>
    <c:plotArea>
      <c:layout>
        <c:manualLayout>
          <c:layoutTarget val="inner"/>
          <c:xMode val="edge"/>
          <c:yMode val="edge"/>
          <c:x val="0.18466604468131681"/>
          <c:y val="4.4037728499485423E-2"/>
          <c:w val="0.74871158119898962"/>
          <c:h val="0.75437413255280872"/>
        </c:manualLayout>
      </c:layout>
      <c:scatterChart>
        <c:scatterStyle val="lineMarker"/>
        <c:ser>
          <c:idx val="0"/>
          <c:order val="0"/>
          <c:tx>
            <c:strRef>
              <c:f>StationAnalysis1!$CB$1</c:f>
              <c:strCache>
                <c:ptCount val="1"/>
                <c:pt idx="0">
                  <c:v>Mean All (Fraction Inferred)</c:v>
                </c:pt>
              </c:strCache>
            </c:strRef>
          </c:tx>
          <c:spPr>
            <a:ln w="28575">
              <a:noFill/>
            </a:ln>
          </c:spPr>
          <c:marker>
            <c:symbol val="x"/>
            <c:size val="2"/>
          </c:marker>
          <c:xVal>
            <c:numRef>
              <c:f>StationAnalysis1!$C$2:$C$378</c:f>
              <c:numCache>
                <c:formatCode>General</c:formatCode>
                <c:ptCount val="377"/>
                <c:pt idx="0">
                  <c:v>15.89</c:v>
                </c:pt>
                <c:pt idx="1">
                  <c:v>18.52</c:v>
                </c:pt>
                <c:pt idx="2">
                  <c:v>11.18</c:v>
                </c:pt>
                <c:pt idx="3">
                  <c:v>11.19</c:v>
                </c:pt>
                <c:pt idx="4">
                  <c:v>11.68</c:v>
                </c:pt>
                <c:pt idx="5">
                  <c:v>11.96</c:v>
                </c:pt>
                <c:pt idx="6">
                  <c:v>6.2</c:v>
                </c:pt>
                <c:pt idx="7">
                  <c:v>6.2</c:v>
                </c:pt>
                <c:pt idx="8">
                  <c:v>4.6199999999999966</c:v>
                </c:pt>
                <c:pt idx="9">
                  <c:v>6.4</c:v>
                </c:pt>
                <c:pt idx="10">
                  <c:v>2.46</c:v>
                </c:pt>
                <c:pt idx="11">
                  <c:v>4.6199999999999966</c:v>
                </c:pt>
                <c:pt idx="12">
                  <c:v>1.91</c:v>
                </c:pt>
                <c:pt idx="13">
                  <c:v>4.63</c:v>
                </c:pt>
                <c:pt idx="14">
                  <c:v>25.6</c:v>
                </c:pt>
                <c:pt idx="15">
                  <c:v>6.3199999999999985</c:v>
                </c:pt>
                <c:pt idx="16">
                  <c:v>6.3199999999999985</c:v>
                </c:pt>
                <c:pt idx="17">
                  <c:v>39.49</c:v>
                </c:pt>
                <c:pt idx="18">
                  <c:v>37.51</c:v>
                </c:pt>
                <c:pt idx="19">
                  <c:v>43.41</c:v>
                </c:pt>
                <c:pt idx="20">
                  <c:v>55.92</c:v>
                </c:pt>
                <c:pt idx="21">
                  <c:v>28.459999999999987</c:v>
                </c:pt>
                <c:pt idx="22">
                  <c:v>23.23</c:v>
                </c:pt>
                <c:pt idx="23">
                  <c:v>17.3</c:v>
                </c:pt>
                <c:pt idx="24">
                  <c:v>28.779999999999987</c:v>
                </c:pt>
                <c:pt idx="25">
                  <c:v>22.18</c:v>
                </c:pt>
                <c:pt idx="26">
                  <c:v>37.64</c:v>
                </c:pt>
                <c:pt idx="27">
                  <c:v>48.730000000000011</c:v>
                </c:pt>
                <c:pt idx="28">
                  <c:v>33.349999999999994</c:v>
                </c:pt>
                <c:pt idx="29">
                  <c:v>16.66</c:v>
                </c:pt>
                <c:pt idx="30">
                  <c:v>9.0000000000000066E-2</c:v>
                </c:pt>
                <c:pt idx="31">
                  <c:v>0.93</c:v>
                </c:pt>
                <c:pt idx="32">
                  <c:v>4.6099999999999985</c:v>
                </c:pt>
                <c:pt idx="33">
                  <c:v>10.16</c:v>
                </c:pt>
                <c:pt idx="34">
                  <c:v>9.98</c:v>
                </c:pt>
                <c:pt idx="35">
                  <c:v>10.4</c:v>
                </c:pt>
                <c:pt idx="36">
                  <c:v>6.76</c:v>
                </c:pt>
                <c:pt idx="37">
                  <c:v>2.0099999999999998</c:v>
                </c:pt>
                <c:pt idx="38">
                  <c:v>2.02</c:v>
                </c:pt>
                <c:pt idx="39">
                  <c:v>3</c:v>
                </c:pt>
                <c:pt idx="40">
                  <c:v>4.6399999999999997</c:v>
                </c:pt>
                <c:pt idx="41">
                  <c:v>6.55</c:v>
                </c:pt>
                <c:pt idx="42">
                  <c:v>9.17</c:v>
                </c:pt>
                <c:pt idx="43">
                  <c:v>7.58</c:v>
                </c:pt>
                <c:pt idx="44">
                  <c:v>3.42</c:v>
                </c:pt>
                <c:pt idx="45">
                  <c:v>2.7800000000000002</c:v>
                </c:pt>
                <c:pt idx="46">
                  <c:v>3.9299999999999997</c:v>
                </c:pt>
                <c:pt idx="47">
                  <c:v>7.42</c:v>
                </c:pt>
                <c:pt idx="48">
                  <c:v>2.54</c:v>
                </c:pt>
                <c:pt idx="49">
                  <c:v>15.55</c:v>
                </c:pt>
                <c:pt idx="50">
                  <c:v>14.88</c:v>
                </c:pt>
                <c:pt idx="51">
                  <c:v>7.09</c:v>
                </c:pt>
                <c:pt idx="52">
                  <c:v>11.239999999999998</c:v>
                </c:pt>
                <c:pt idx="53">
                  <c:v>7.92</c:v>
                </c:pt>
                <c:pt idx="54">
                  <c:v>6.71</c:v>
                </c:pt>
                <c:pt idx="55">
                  <c:v>5.24</c:v>
                </c:pt>
                <c:pt idx="56">
                  <c:v>5.3</c:v>
                </c:pt>
                <c:pt idx="57">
                  <c:v>14.94</c:v>
                </c:pt>
                <c:pt idx="58">
                  <c:v>14.93</c:v>
                </c:pt>
                <c:pt idx="59">
                  <c:v>27.959999999999987</c:v>
                </c:pt>
                <c:pt idx="60">
                  <c:v>24.419999999999987</c:v>
                </c:pt>
                <c:pt idx="61">
                  <c:v>18</c:v>
                </c:pt>
                <c:pt idx="62">
                  <c:v>17.14</c:v>
                </c:pt>
                <c:pt idx="63">
                  <c:v>17.850000000000001</c:v>
                </c:pt>
                <c:pt idx="64">
                  <c:v>17.630000000000031</c:v>
                </c:pt>
                <c:pt idx="65">
                  <c:v>20.87</c:v>
                </c:pt>
                <c:pt idx="66">
                  <c:v>35.620000000000012</c:v>
                </c:pt>
                <c:pt idx="67">
                  <c:v>40</c:v>
                </c:pt>
                <c:pt idx="68">
                  <c:v>1.91</c:v>
                </c:pt>
                <c:pt idx="69">
                  <c:v>16.25</c:v>
                </c:pt>
                <c:pt idx="70">
                  <c:v>14.49</c:v>
                </c:pt>
                <c:pt idx="71">
                  <c:v>33.9</c:v>
                </c:pt>
                <c:pt idx="72">
                  <c:v>36.220000000000013</c:v>
                </c:pt>
                <c:pt idx="73">
                  <c:v>45.13</c:v>
                </c:pt>
                <c:pt idx="74">
                  <c:v>36.5</c:v>
                </c:pt>
                <c:pt idx="75">
                  <c:v>30.51</c:v>
                </c:pt>
                <c:pt idx="76">
                  <c:v>37.17</c:v>
                </c:pt>
                <c:pt idx="77">
                  <c:v>20.37</c:v>
                </c:pt>
                <c:pt idx="78">
                  <c:v>20.38</c:v>
                </c:pt>
                <c:pt idx="79">
                  <c:v>26.27</c:v>
                </c:pt>
                <c:pt idx="80">
                  <c:v>22.8</c:v>
                </c:pt>
                <c:pt idx="81">
                  <c:v>20.82</c:v>
                </c:pt>
                <c:pt idx="82">
                  <c:v>23.43</c:v>
                </c:pt>
                <c:pt idx="83">
                  <c:v>20.23</c:v>
                </c:pt>
                <c:pt idx="84">
                  <c:v>25.55</c:v>
                </c:pt>
                <c:pt idx="85">
                  <c:v>20.399999999999999</c:v>
                </c:pt>
                <c:pt idx="86">
                  <c:v>28.23</c:v>
                </c:pt>
                <c:pt idx="87">
                  <c:v>40.03</c:v>
                </c:pt>
                <c:pt idx="88">
                  <c:v>32.449999999999996</c:v>
                </c:pt>
                <c:pt idx="89">
                  <c:v>36.47</c:v>
                </c:pt>
                <c:pt idx="90">
                  <c:v>16.8</c:v>
                </c:pt>
                <c:pt idx="91">
                  <c:v>38.61</c:v>
                </c:pt>
                <c:pt idx="92">
                  <c:v>25.610000000000031</c:v>
                </c:pt>
                <c:pt idx="93">
                  <c:v>25.59</c:v>
                </c:pt>
                <c:pt idx="94">
                  <c:v>22.279999999999987</c:v>
                </c:pt>
                <c:pt idx="95">
                  <c:v>19.979999999999986</c:v>
                </c:pt>
                <c:pt idx="96">
                  <c:v>26.630000000000031</c:v>
                </c:pt>
                <c:pt idx="97">
                  <c:v>27.16</c:v>
                </c:pt>
                <c:pt idx="98">
                  <c:v>27.32</c:v>
                </c:pt>
                <c:pt idx="99">
                  <c:v>29.77</c:v>
                </c:pt>
                <c:pt idx="100">
                  <c:v>46.120000000000012</c:v>
                </c:pt>
                <c:pt idx="101">
                  <c:v>50.01</c:v>
                </c:pt>
                <c:pt idx="102">
                  <c:v>17.489999999999853</c:v>
                </c:pt>
                <c:pt idx="103">
                  <c:v>18.989999999999853</c:v>
                </c:pt>
                <c:pt idx="104">
                  <c:v>15.49</c:v>
                </c:pt>
                <c:pt idx="105">
                  <c:v>58.74</c:v>
                </c:pt>
                <c:pt idx="106">
                  <c:v>52.67</c:v>
                </c:pt>
                <c:pt idx="107">
                  <c:v>42.53</c:v>
                </c:pt>
                <c:pt idx="108">
                  <c:v>43.42</c:v>
                </c:pt>
                <c:pt idx="109">
                  <c:v>25.130000000000031</c:v>
                </c:pt>
                <c:pt idx="110">
                  <c:v>24.58</c:v>
                </c:pt>
                <c:pt idx="111">
                  <c:v>19.130000000000031</c:v>
                </c:pt>
                <c:pt idx="112">
                  <c:v>13.370000000000006</c:v>
                </c:pt>
                <c:pt idx="113">
                  <c:v>8.18</c:v>
                </c:pt>
                <c:pt idx="114">
                  <c:v>6.1099999999999985</c:v>
                </c:pt>
                <c:pt idx="115">
                  <c:v>3.9699999999999998</c:v>
                </c:pt>
                <c:pt idx="116">
                  <c:v>2.54</c:v>
                </c:pt>
                <c:pt idx="117">
                  <c:v>6.02</c:v>
                </c:pt>
                <c:pt idx="118">
                  <c:v>13.38</c:v>
                </c:pt>
                <c:pt idx="119">
                  <c:v>33.349999999999994</c:v>
                </c:pt>
                <c:pt idx="120">
                  <c:v>32.090000000000003</c:v>
                </c:pt>
                <c:pt idx="121">
                  <c:v>48.97</c:v>
                </c:pt>
                <c:pt idx="122">
                  <c:v>33.290000000000013</c:v>
                </c:pt>
                <c:pt idx="123">
                  <c:v>4.6099999999999985</c:v>
                </c:pt>
                <c:pt idx="124">
                  <c:v>4.6099999999999985</c:v>
                </c:pt>
                <c:pt idx="125">
                  <c:v>0.86000000000000065</c:v>
                </c:pt>
                <c:pt idx="126">
                  <c:v>11.28</c:v>
                </c:pt>
                <c:pt idx="127">
                  <c:v>12.4</c:v>
                </c:pt>
                <c:pt idx="128">
                  <c:v>7.89</c:v>
                </c:pt>
                <c:pt idx="129">
                  <c:v>8.3500000000000068</c:v>
                </c:pt>
                <c:pt idx="130">
                  <c:v>10.39</c:v>
                </c:pt>
                <c:pt idx="131">
                  <c:v>9</c:v>
                </c:pt>
                <c:pt idx="132">
                  <c:v>6.38</c:v>
                </c:pt>
                <c:pt idx="133">
                  <c:v>4.38</c:v>
                </c:pt>
                <c:pt idx="134">
                  <c:v>7.06</c:v>
                </c:pt>
                <c:pt idx="135">
                  <c:v>7.21</c:v>
                </c:pt>
                <c:pt idx="136">
                  <c:v>7.23</c:v>
                </c:pt>
                <c:pt idx="137">
                  <c:v>6.79</c:v>
                </c:pt>
                <c:pt idx="138">
                  <c:v>6.57</c:v>
                </c:pt>
                <c:pt idx="139">
                  <c:v>6.78</c:v>
                </c:pt>
                <c:pt idx="140">
                  <c:v>6.06</c:v>
                </c:pt>
                <c:pt idx="141">
                  <c:v>4.3199999999999985</c:v>
                </c:pt>
                <c:pt idx="142">
                  <c:v>3.8699999999999997</c:v>
                </c:pt>
                <c:pt idx="143">
                  <c:v>3.8099999999999987</c:v>
                </c:pt>
                <c:pt idx="144">
                  <c:v>4.09</c:v>
                </c:pt>
                <c:pt idx="145">
                  <c:v>5.08</c:v>
                </c:pt>
                <c:pt idx="146">
                  <c:v>5.85</c:v>
                </c:pt>
                <c:pt idx="147">
                  <c:v>4.25</c:v>
                </c:pt>
                <c:pt idx="148">
                  <c:v>3.5</c:v>
                </c:pt>
                <c:pt idx="149">
                  <c:v>4.18</c:v>
                </c:pt>
                <c:pt idx="150">
                  <c:v>3.2600000000000002</c:v>
                </c:pt>
                <c:pt idx="151">
                  <c:v>3.3499999999999988</c:v>
                </c:pt>
                <c:pt idx="152">
                  <c:v>2.38</c:v>
                </c:pt>
                <c:pt idx="153">
                  <c:v>3.2800000000000002</c:v>
                </c:pt>
                <c:pt idx="154">
                  <c:v>3.7800000000000002</c:v>
                </c:pt>
                <c:pt idx="155">
                  <c:v>2.29</c:v>
                </c:pt>
                <c:pt idx="156">
                  <c:v>2.64</c:v>
                </c:pt>
                <c:pt idx="157">
                  <c:v>2.2400000000000002</c:v>
                </c:pt>
                <c:pt idx="158">
                  <c:v>2.68</c:v>
                </c:pt>
                <c:pt idx="159">
                  <c:v>3.57</c:v>
                </c:pt>
                <c:pt idx="160">
                  <c:v>2.92</c:v>
                </c:pt>
                <c:pt idx="161">
                  <c:v>2.73</c:v>
                </c:pt>
                <c:pt idx="162">
                  <c:v>44.83</c:v>
                </c:pt>
                <c:pt idx="163">
                  <c:v>2.34</c:v>
                </c:pt>
                <c:pt idx="164">
                  <c:v>2.54</c:v>
                </c:pt>
                <c:pt idx="165">
                  <c:v>2.0299999999999998</c:v>
                </c:pt>
                <c:pt idx="166">
                  <c:v>2.3499999999999988</c:v>
                </c:pt>
                <c:pt idx="167">
                  <c:v>4.5</c:v>
                </c:pt>
                <c:pt idx="168">
                  <c:v>4.3899999999999997</c:v>
                </c:pt>
                <c:pt idx="169">
                  <c:v>0</c:v>
                </c:pt>
                <c:pt idx="170">
                  <c:v>0</c:v>
                </c:pt>
                <c:pt idx="171">
                  <c:v>4.63</c:v>
                </c:pt>
                <c:pt idx="172">
                  <c:v>2.9499999999999997</c:v>
                </c:pt>
                <c:pt idx="173">
                  <c:v>3.2800000000000002</c:v>
                </c:pt>
                <c:pt idx="174">
                  <c:v>3.8</c:v>
                </c:pt>
                <c:pt idx="175">
                  <c:v>33.54</c:v>
                </c:pt>
                <c:pt idx="176">
                  <c:v>3.98</c:v>
                </c:pt>
                <c:pt idx="177">
                  <c:v>8.8000000000000007</c:v>
                </c:pt>
                <c:pt idx="178">
                  <c:v>11.28</c:v>
                </c:pt>
                <c:pt idx="179">
                  <c:v>12.629999999999999</c:v>
                </c:pt>
                <c:pt idx="180">
                  <c:v>31.68</c:v>
                </c:pt>
                <c:pt idx="181">
                  <c:v>18.52</c:v>
                </c:pt>
                <c:pt idx="182">
                  <c:v>11.29</c:v>
                </c:pt>
                <c:pt idx="183">
                  <c:v>14.350000000000026</c:v>
                </c:pt>
                <c:pt idx="184">
                  <c:v>21.05</c:v>
                </c:pt>
                <c:pt idx="185">
                  <c:v>25.79</c:v>
                </c:pt>
                <c:pt idx="186">
                  <c:v>31.74</c:v>
                </c:pt>
                <c:pt idx="187">
                  <c:v>40.800000000000004</c:v>
                </c:pt>
                <c:pt idx="188">
                  <c:v>38.309999999999995</c:v>
                </c:pt>
                <c:pt idx="189">
                  <c:v>33.839999999999996</c:v>
                </c:pt>
                <c:pt idx="190">
                  <c:v>37.32</c:v>
                </c:pt>
                <c:pt idx="191">
                  <c:v>43.65</c:v>
                </c:pt>
                <c:pt idx="192">
                  <c:v>43.160000000000011</c:v>
                </c:pt>
                <c:pt idx="193">
                  <c:v>41.25</c:v>
                </c:pt>
                <c:pt idx="194">
                  <c:v>40.82</c:v>
                </c:pt>
                <c:pt idx="195">
                  <c:v>52.92</c:v>
                </c:pt>
                <c:pt idx="196">
                  <c:v>48.47</c:v>
                </c:pt>
                <c:pt idx="197">
                  <c:v>57.64</c:v>
                </c:pt>
                <c:pt idx="198">
                  <c:v>60.94</c:v>
                </c:pt>
                <c:pt idx="199">
                  <c:v>49.720000000000013</c:v>
                </c:pt>
                <c:pt idx="200">
                  <c:v>57.24</c:v>
                </c:pt>
                <c:pt idx="201">
                  <c:v>53.220000000000013</c:v>
                </c:pt>
                <c:pt idx="202">
                  <c:v>53.51</c:v>
                </c:pt>
                <c:pt idx="203">
                  <c:v>19.7</c:v>
                </c:pt>
                <c:pt idx="204">
                  <c:v>23.72</c:v>
                </c:pt>
                <c:pt idx="205">
                  <c:v>8.1399999999999988</c:v>
                </c:pt>
                <c:pt idx="206">
                  <c:v>61.14</c:v>
                </c:pt>
                <c:pt idx="207">
                  <c:v>58.32</c:v>
                </c:pt>
                <c:pt idx="208">
                  <c:v>63.120000000000012</c:v>
                </c:pt>
                <c:pt idx="209">
                  <c:v>60.48</c:v>
                </c:pt>
                <c:pt idx="210">
                  <c:v>51.89</c:v>
                </c:pt>
                <c:pt idx="211">
                  <c:v>71.06</c:v>
                </c:pt>
                <c:pt idx="212">
                  <c:v>57.87</c:v>
                </c:pt>
                <c:pt idx="213">
                  <c:v>48.32</c:v>
                </c:pt>
                <c:pt idx="214">
                  <c:v>57.839999999999996</c:v>
                </c:pt>
                <c:pt idx="215">
                  <c:v>45.65</c:v>
                </c:pt>
                <c:pt idx="216">
                  <c:v>37.06</c:v>
                </c:pt>
                <c:pt idx="217">
                  <c:v>54.86</c:v>
                </c:pt>
                <c:pt idx="218">
                  <c:v>67.440000000000026</c:v>
                </c:pt>
                <c:pt idx="219">
                  <c:v>72.95</c:v>
                </c:pt>
                <c:pt idx="220">
                  <c:v>68.849999999999994</c:v>
                </c:pt>
                <c:pt idx="221">
                  <c:v>73.069999999999993</c:v>
                </c:pt>
                <c:pt idx="222">
                  <c:v>64.2</c:v>
                </c:pt>
                <c:pt idx="223">
                  <c:v>54.09</c:v>
                </c:pt>
                <c:pt idx="224">
                  <c:v>86.45</c:v>
                </c:pt>
                <c:pt idx="225">
                  <c:v>81.22</c:v>
                </c:pt>
                <c:pt idx="226">
                  <c:v>48.5</c:v>
                </c:pt>
                <c:pt idx="227">
                  <c:v>38.770000000000003</c:v>
                </c:pt>
                <c:pt idx="228">
                  <c:v>38.220000000000013</c:v>
                </c:pt>
                <c:pt idx="229">
                  <c:v>19.420000000000002</c:v>
                </c:pt>
                <c:pt idx="230">
                  <c:v>32.949999999999996</c:v>
                </c:pt>
                <c:pt idx="231">
                  <c:v>26.18</c:v>
                </c:pt>
                <c:pt idx="232">
                  <c:v>58.63</c:v>
                </c:pt>
                <c:pt idx="233">
                  <c:v>63.58</c:v>
                </c:pt>
                <c:pt idx="234">
                  <c:v>55.28</c:v>
                </c:pt>
                <c:pt idx="235">
                  <c:v>61.44</c:v>
                </c:pt>
                <c:pt idx="236">
                  <c:v>36.53</c:v>
                </c:pt>
                <c:pt idx="237">
                  <c:v>35.370000000000005</c:v>
                </c:pt>
                <c:pt idx="238">
                  <c:v>21.64</c:v>
                </c:pt>
                <c:pt idx="239">
                  <c:v>26.779999999999987</c:v>
                </c:pt>
                <c:pt idx="240">
                  <c:v>26.03</c:v>
                </c:pt>
                <c:pt idx="241">
                  <c:v>36.65</c:v>
                </c:pt>
                <c:pt idx="242">
                  <c:v>25.55</c:v>
                </c:pt>
                <c:pt idx="243">
                  <c:v>27.759999999999987</c:v>
                </c:pt>
                <c:pt idx="244">
                  <c:v>31.330000000000005</c:v>
                </c:pt>
                <c:pt idx="245">
                  <c:v>39.14</c:v>
                </c:pt>
                <c:pt idx="246">
                  <c:v>27.37</c:v>
                </c:pt>
                <c:pt idx="247">
                  <c:v>26.6</c:v>
                </c:pt>
                <c:pt idx="248">
                  <c:v>31.01</c:v>
                </c:pt>
                <c:pt idx="249">
                  <c:v>42.87</c:v>
                </c:pt>
                <c:pt idx="250">
                  <c:v>25</c:v>
                </c:pt>
                <c:pt idx="251">
                  <c:v>24.32</c:v>
                </c:pt>
                <c:pt idx="252">
                  <c:v>16.53</c:v>
                </c:pt>
                <c:pt idx="253">
                  <c:v>17.350000000000001</c:v>
                </c:pt>
                <c:pt idx="254">
                  <c:v>17.07</c:v>
                </c:pt>
                <c:pt idx="255">
                  <c:v>35.790000000000013</c:v>
                </c:pt>
                <c:pt idx="256">
                  <c:v>30.36</c:v>
                </c:pt>
                <c:pt idx="257">
                  <c:v>34.190000000000012</c:v>
                </c:pt>
                <c:pt idx="258">
                  <c:v>33.910000000000004</c:v>
                </c:pt>
                <c:pt idx="259">
                  <c:v>34.160000000000011</c:v>
                </c:pt>
                <c:pt idx="260">
                  <c:v>36.410000000000004</c:v>
                </c:pt>
                <c:pt idx="261">
                  <c:v>41.97</c:v>
                </c:pt>
                <c:pt idx="262">
                  <c:v>42.07</c:v>
                </c:pt>
                <c:pt idx="263">
                  <c:v>41.28</c:v>
                </c:pt>
                <c:pt idx="264">
                  <c:v>82.6</c:v>
                </c:pt>
                <c:pt idx="265">
                  <c:v>59.5</c:v>
                </c:pt>
                <c:pt idx="266">
                  <c:v>55.52</c:v>
                </c:pt>
                <c:pt idx="267">
                  <c:v>68.75</c:v>
                </c:pt>
                <c:pt idx="268">
                  <c:v>44.91</c:v>
                </c:pt>
                <c:pt idx="269">
                  <c:v>85.56</c:v>
                </c:pt>
                <c:pt idx="270">
                  <c:v>107.04</c:v>
                </c:pt>
                <c:pt idx="271">
                  <c:v>91.27</c:v>
                </c:pt>
                <c:pt idx="272">
                  <c:v>53.93</c:v>
                </c:pt>
                <c:pt idx="273">
                  <c:v>38.54</c:v>
                </c:pt>
                <c:pt idx="274">
                  <c:v>20.84</c:v>
                </c:pt>
                <c:pt idx="275">
                  <c:v>60.67</c:v>
                </c:pt>
                <c:pt idx="276">
                  <c:v>72.66</c:v>
                </c:pt>
                <c:pt idx="277">
                  <c:v>65.98</c:v>
                </c:pt>
                <c:pt idx="278">
                  <c:v>70.53</c:v>
                </c:pt>
                <c:pt idx="279">
                  <c:v>59.41</c:v>
                </c:pt>
                <c:pt idx="280">
                  <c:v>87.39</c:v>
                </c:pt>
                <c:pt idx="281">
                  <c:v>85.27</c:v>
                </c:pt>
                <c:pt idx="282">
                  <c:v>81.849999999999994</c:v>
                </c:pt>
                <c:pt idx="283">
                  <c:v>38.03</c:v>
                </c:pt>
                <c:pt idx="284">
                  <c:v>56.290000000000013</c:v>
                </c:pt>
                <c:pt idx="285">
                  <c:v>39.760000000000012</c:v>
                </c:pt>
                <c:pt idx="286">
                  <c:v>57</c:v>
                </c:pt>
                <c:pt idx="287">
                  <c:v>49.42</c:v>
                </c:pt>
                <c:pt idx="288">
                  <c:v>71.739999999999995</c:v>
                </c:pt>
                <c:pt idx="289">
                  <c:v>99.460000000000022</c:v>
                </c:pt>
                <c:pt idx="290">
                  <c:v>90.95</c:v>
                </c:pt>
                <c:pt idx="291">
                  <c:v>66.31</c:v>
                </c:pt>
                <c:pt idx="292">
                  <c:v>57.87</c:v>
                </c:pt>
                <c:pt idx="293">
                  <c:v>54.01</c:v>
                </c:pt>
                <c:pt idx="294">
                  <c:v>59.849999999999994</c:v>
                </c:pt>
                <c:pt idx="295">
                  <c:v>41.790000000000013</c:v>
                </c:pt>
                <c:pt idx="296">
                  <c:v>39.1</c:v>
                </c:pt>
                <c:pt idx="297">
                  <c:v>50.5</c:v>
                </c:pt>
                <c:pt idx="298">
                  <c:v>42.03</c:v>
                </c:pt>
                <c:pt idx="299">
                  <c:v>37.04</c:v>
                </c:pt>
                <c:pt idx="300">
                  <c:v>22.630000000000031</c:v>
                </c:pt>
                <c:pt idx="301">
                  <c:v>29.57</c:v>
                </c:pt>
                <c:pt idx="302">
                  <c:v>38.790000000000013</c:v>
                </c:pt>
                <c:pt idx="303">
                  <c:v>10.66</c:v>
                </c:pt>
                <c:pt idx="304">
                  <c:v>13.03</c:v>
                </c:pt>
                <c:pt idx="305">
                  <c:v>84.08</c:v>
                </c:pt>
                <c:pt idx="306">
                  <c:v>49.18</c:v>
                </c:pt>
                <c:pt idx="307">
                  <c:v>78.910000000000025</c:v>
                </c:pt>
                <c:pt idx="308">
                  <c:v>89.490000000000023</c:v>
                </c:pt>
                <c:pt idx="309">
                  <c:v>98.27</c:v>
                </c:pt>
                <c:pt idx="310">
                  <c:v>69.02</c:v>
                </c:pt>
                <c:pt idx="311">
                  <c:v>68.31</c:v>
                </c:pt>
                <c:pt idx="312">
                  <c:v>70.34</c:v>
                </c:pt>
                <c:pt idx="313">
                  <c:v>108.19</c:v>
                </c:pt>
                <c:pt idx="314">
                  <c:v>106.92</c:v>
                </c:pt>
                <c:pt idx="315">
                  <c:v>87.39</c:v>
                </c:pt>
                <c:pt idx="316">
                  <c:v>112.35</c:v>
                </c:pt>
                <c:pt idx="317">
                  <c:v>89.33</c:v>
                </c:pt>
                <c:pt idx="318">
                  <c:v>97.490000000000023</c:v>
                </c:pt>
                <c:pt idx="319">
                  <c:v>87.33</c:v>
                </c:pt>
                <c:pt idx="320">
                  <c:v>115.27</c:v>
                </c:pt>
                <c:pt idx="321">
                  <c:v>88.710000000000022</c:v>
                </c:pt>
                <c:pt idx="322">
                  <c:v>97.57</c:v>
                </c:pt>
                <c:pt idx="323">
                  <c:v>102.28</c:v>
                </c:pt>
                <c:pt idx="324">
                  <c:v>12.129999999999999</c:v>
                </c:pt>
                <c:pt idx="325">
                  <c:v>13.16</c:v>
                </c:pt>
                <c:pt idx="326">
                  <c:v>11.83</c:v>
                </c:pt>
                <c:pt idx="327">
                  <c:v>13.55</c:v>
                </c:pt>
                <c:pt idx="328">
                  <c:v>18.04</c:v>
                </c:pt>
                <c:pt idx="329">
                  <c:v>16.149999999999999</c:v>
                </c:pt>
                <c:pt idx="330">
                  <c:v>11.08</c:v>
                </c:pt>
                <c:pt idx="331">
                  <c:v>5.42</c:v>
                </c:pt>
                <c:pt idx="332">
                  <c:v>6.1099999999999985</c:v>
                </c:pt>
                <c:pt idx="333">
                  <c:v>5.7700000000000014</c:v>
                </c:pt>
                <c:pt idx="334">
                  <c:v>5.22</c:v>
                </c:pt>
                <c:pt idx="335">
                  <c:v>6.76</c:v>
                </c:pt>
                <c:pt idx="336">
                  <c:v>8.1</c:v>
                </c:pt>
                <c:pt idx="337">
                  <c:v>37.93</c:v>
                </c:pt>
                <c:pt idx="338">
                  <c:v>25.84</c:v>
                </c:pt>
                <c:pt idx="339">
                  <c:v>22.79</c:v>
                </c:pt>
                <c:pt idx="340">
                  <c:v>75.959999999999994</c:v>
                </c:pt>
                <c:pt idx="341">
                  <c:v>79.540000000000006</c:v>
                </c:pt>
                <c:pt idx="342">
                  <c:v>8.9600000000000026</c:v>
                </c:pt>
                <c:pt idx="343">
                  <c:v>10.739999999999998</c:v>
                </c:pt>
                <c:pt idx="344">
                  <c:v>21.650000000000031</c:v>
                </c:pt>
                <c:pt idx="345">
                  <c:v>28.310000000000031</c:v>
                </c:pt>
                <c:pt idx="346">
                  <c:v>14.32</c:v>
                </c:pt>
                <c:pt idx="347">
                  <c:v>31.09</c:v>
                </c:pt>
                <c:pt idx="348">
                  <c:v>36.83</c:v>
                </c:pt>
                <c:pt idx="349">
                  <c:v>49.74</c:v>
                </c:pt>
                <c:pt idx="350">
                  <c:v>20.18</c:v>
                </c:pt>
                <c:pt idx="351">
                  <c:v>20.91</c:v>
                </c:pt>
                <c:pt idx="352">
                  <c:v>34.309999999999995</c:v>
                </c:pt>
                <c:pt idx="353">
                  <c:v>24.47</c:v>
                </c:pt>
                <c:pt idx="354">
                  <c:v>11.76</c:v>
                </c:pt>
                <c:pt idx="355">
                  <c:v>21.25</c:v>
                </c:pt>
                <c:pt idx="356">
                  <c:v>37.17</c:v>
                </c:pt>
                <c:pt idx="357">
                  <c:v>0</c:v>
                </c:pt>
                <c:pt idx="358">
                  <c:v>0</c:v>
                </c:pt>
                <c:pt idx="359">
                  <c:v>0.33000000000000246</c:v>
                </c:pt>
                <c:pt idx="360">
                  <c:v>6.22</c:v>
                </c:pt>
                <c:pt idx="361">
                  <c:v>7.1099999999999985</c:v>
                </c:pt>
                <c:pt idx="362">
                  <c:v>11.92</c:v>
                </c:pt>
                <c:pt idx="363">
                  <c:v>27.69</c:v>
                </c:pt>
                <c:pt idx="364">
                  <c:v>27.56</c:v>
                </c:pt>
                <c:pt idx="365">
                  <c:v>27.91</c:v>
                </c:pt>
                <c:pt idx="366">
                  <c:v>16.64</c:v>
                </c:pt>
                <c:pt idx="367">
                  <c:v>11.62</c:v>
                </c:pt>
              </c:numCache>
            </c:numRef>
          </c:xVal>
          <c:yVal>
            <c:numRef>
              <c:f>StationAnalysis1!$CB$2:$CB$378</c:f>
              <c:numCache>
                <c:formatCode>General</c:formatCode>
                <c:ptCount val="377"/>
                <c:pt idx="0">
                  <c:v>0.44708214285714476</c:v>
                </c:pt>
                <c:pt idx="1">
                  <c:v>0.30944614285714483</c:v>
                </c:pt>
                <c:pt idx="2">
                  <c:v>0.40741204761905048</c:v>
                </c:pt>
                <c:pt idx="3">
                  <c:v>0.43764690476190482</c:v>
                </c:pt>
                <c:pt idx="4">
                  <c:v>0.29244152631578951</c:v>
                </c:pt>
                <c:pt idx="5">
                  <c:v>0.35340360526316006</c:v>
                </c:pt>
                <c:pt idx="6">
                  <c:v>0.42955571428571432</c:v>
                </c:pt>
                <c:pt idx="7">
                  <c:v>0.45149095238095238</c:v>
                </c:pt>
                <c:pt idx="8">
                  <c:v>0.48480911111111108</c:v>
                </c:pt>
                <c:pt idx="9">
                  <c:v>0.42681980000000286</c:v>
                </c:pt>
                <c:pt idx="10">
                  <c:v>0.32525090476190482</c:v>
                </c:pt>
                <c:pt idx="11">
                  <c:v>0.32675146666666682</c:v>
                </c:pt>
                <c:pt idx="12">
                  <c:v>0.38352354545454836</c:v>
                </c:pt>
                <c:pt idx="13">
                  <c:v>0.45155333333333325</c:v>
                </c:pt>
                <c:pt idx="14">
                  <c:v>0.32515680000000252</c:v>
                </c:pt>
                <c:pt idx="15">
                  <c:v>0.40123142857142524</c:v>
                </c:pt>
                <c:pt idx="16">
                  <c:v>0.38176480952381248</c:v>
                </c:pt>
                <c:pt idx="17">
                  <c:v>0.30400120000000008</c:v>
                </c:pt>
                <c:pt idx="18">
                  <c:v>0.18551166666666671</c:v>
                </c:pt>
                <c:pt idx="19">
                  <c:v>0.24249771428571426</c:v>
                </c:pt>
                <c:pt idx="20">
                  <c:v>0.16708947619047776</c:v>
                </c:pt>
                <c:pt idx="21">
                  <c:v>0.35627560000000008</c:v>
                </c:pt>
                <c:pt idx="22">
                  <c:v>0.29795609523809774</c:v>
                </c:pt>
                <c:pt idx="23">
                  <c:v>0.37985935000000032</c:v>
                </c:pt>
                <c:pt idx="24">
                  <c:v>0.24824333333333551</c:v>
                </c:pt>
                <c:pt idx="25">
                  <c:v>0.43425635294117643</c:v>
                </c:pt>
                <c:pt idx="26">
                  <c:v>0.14273276190476189</c:v>
                </c:pt>
                <c:pt idx="27">
                  <c:v>0.19792561904761904</c:v>
                </c:pt>
                <c:pt idx="28">
                  <c:v>0.24576560000000044</c:v>
                </c:pt>
                <c:pt idx="29">
                  <c:v>0.41365447619047863</c:v>
                </c:pt>
                <c:pt idx="30">
                  <c:v>0.5101081904761906</c:v>
                </c:pt>
                <c:pt idx="31">
                  <c:v>0.389797</c:v>
                </c:pt>
                <c:pt idx="32">
                  <c:v>0.43573252380952382</c:v>
                </c:pt>
                <c:pt idx="33">
                  <c:v>0.35885250000000252</c:v>
                </c:pt>
                <c:pt idx="34">
                  <c:v>0.48061806896551951</c:v>
                </c:pt>
                <c:pt idx="35">
                  <c:v>0.39469047619047914</c:v>
                </c:pt>
                <c:pt idx="36">
                  <c:v>0.45840176190476623</c:v>
                </c:pt>
                <c:pt idx="37">
                  <c:v>0.42000514285714285</c:v>
                </c:pt>
                <c:pt idx="38">
                  <c:v>0.40496085714286151</c:v>
                </c:pt>
                <c:pt idx="39">
                  <c:v>0.37490976470588605</c:v>
                </c:pt>
                <c:pt idx="40">
                  <c:v>0.48021742857142824</c:v>
                </c:pt>
                <c:pt idx="41">
                  <c:v>0.33500795238095588</c:v>
                </c:pt>
                <c:pt idx="42">
                  <c:v>0.36270685714286088</c:v>
                </c:pt>
                <c:pt idx="43">
                  <c:v>0.28268957894737057</c:v>
                </c:pt>
                <c:pt idx="44">
                  <c:v>0.48148923529412013</c:v>
                </c:pt>
                <c:pt idx="45">
                  <c:v>0.41577910000000001</c:v>
                </c:pt>
                <c:pt idx="46">
                  <c:v>0.36858896551724735</c:v>
                </c:pt>
                <c:pt idx="47">
                  <c:v>0.35535147619047863</c:v>
                </c:pt>
                <c:pt idx="48">
                  <c:v>0.42652790476190588</c:v>
                </c:pt>
                <c:pt idx="49">
                  <c:v>0.49666755000000001</c:v>
                </c:pt>
                <c:pt idx="50">
                  <c:v>0.42203871428571432</c:v>
                </c:pt>
                <c:pt idx="51">
                  <c:v>0.55790576190476149</c:v>
                </c:pt>
                <c:pt idx="52">
                  <c:v>0.35343743478260881</c:v>
                </c:pt>
                <c:pt idx="53">
                  <c:v>0.45273347619047621</c:v>
                </c:pt>
                <c:pt idx="54">
                  <c:v>0.45711544999999998</c:v>
                </c:pt>
                <c:pt idx="55">
                  <c:v>0.4891356666666668</c:v>
                </c:pt>
                <c:pt idx="56">
                  <c:v>0.51686961904761908</c:v>
                </c:pt>
                <c:pt idx="57">
                  <c:v>0.39398110000000297</c:v>
                </c:pt>
                <c:pt idx="58">
                  <c:v>0.3571017142857143</c:v>
                </c:pt>
                <c:pt idx="59">
                  <c:v>0.18148780952380991</c:v>
                </c:pt>
                <c:pt idx="60">
                  <c:v>0.23627034999999999</c:v>
                </c:pt>
                <c:pt idx="61">
                  <c:v>0.35011785714286003</c:v>
                </c:pt>
                <c:pt idx="62">
                  <c:v>0.37610504761904984</c:v>
                </c:pt>
                <c:pt idx="63">
                  <c:v>0.32648928571429087</c:v>
                </c:pt>
                <c:pt idx="64">
                  <c:v>0.28321838095238289</c:v>
                </c:pt>
                <c:pt idx="65">
                  <c:v>0.2101706428571429</c:v>
                </c:pt>
                <c:pt idx="66">
                  <c:v>0.22917209999999991</c:v>
                </c:pt>
                <c:pt idx="67">
                  <c:v>8.0691800000000771E-2</c:v>
                </c:pt>
                <c:pt idx="68">
                  <c:v>0.37737496969697543</c:v>
                </c:pt>
                <c:pt idx="69">
                  <c:v>0.39959076190476778</c:v>
                </c:pt>
                <c:pt idx="70">
                  <c:v>0.46971185714285946</c:v>
                </c:pt>
                <c:pt idx="71">
                  <c:v>0.21420295238095241</c:v>
                </c:pt>
                <c:pt idx="72">
                  <c:v>0.22777610000000048</c:v>
                </c:pt>
                <c:pt idx="73">
                  <c:v>0.18806728571428727</c:v>
                </c:pt>
                <c:pt idx="74">
                  <c:v>0.21470161904761903</c:v>
                </c:pt>
                <c:pt idx="75">
                  <c:v>0.11508680952380979</c:v>
                </c:pt>
                <c:pt idx="76">
                  <c:v>0.23644380952380994</c:v>
                </c:pt>
                <c:pt idx="77">
                  <c:v>0.31320514814814815</c:v>
                </c:pt>
                <c:pt idx="78">
                  <c:v>0.28899426923077265</c:v>
                </c:pt>
                <c:pt idx="79">
                  <c:v>0.25030480000000038</c:v>
                </c:pt>
                <c:pt idx="80">
                  <c:v>0.34588904761905176</c:v>
                </c:pt>
                <c:pt idx="81">
                  <c:v>0.38175976190476618</c:v>
                </c:pt>
                <c:pt idx="82">
                  <c:v>0.3010062380952383</c:v>
                </c:pt>
                <c:pt idx="83">
                  <c:v>0.34486142857142882</c:v>
                </c:pt>
                <c:pt idx="84">
                  <c:v>0.50469814285714287</c:v>
                </c:pt>
                <c:pt idx="85">
                  <c:v>0.5392555999999995</c:v>
                </c:pt>
                <c:pt idx="86">
                  <c:v>0.27214054999999998</c:v>
                </c:pt>
                <c:pt idx="87">
                  <c:v>0.16474633333333555</c:v>
                </c:pt>
                <c:pt idx="88">
                  <c:v>0.14937195238095238</c:v>
                </c:pt>
                <c:pt idx="89">
                  <c:v>0.15439695000000117</c:v>
                </c:pt>
                <c:pt idx="90">
                  <c:v>0.49634623333333527</c:v>
                </c:pt>
                <c:pt idx="91">
                  <c:v>0.16439605555555598</c:v>
                </c:pt>
                <c:pt idx="92">
                  <c:v>0.1856866111111112</c:v>
                </c:pt>
                <c:pt idx="93">
                  <c:v>0.23313056666666665</c:v>
                </c:pt>
                <c:pt idx="94">
                  <c:v>0.29888157142857391</c:v>
                </c:pt>
                <c:pt idx="95">
                  <c:v>0.25534895000000002</c:v>
                </c:pt>
                <c:pt idx="96">
                  <c:v>0.26085357142857141</c:v>
                </c:pt>
                <c:pt idx="97">
                  <c:v>0.17523479310344844</c:v>
                </c:pt>
                <c:pt idx="98">
                  <c:v>0.19706842857143103</c:v>
                </c:pt>
                <c:pt idx="99">
                  <c:v>0.23256090476190491</c:v>
                </c:pt>
                <c:pt idx="100">
                  <c:v>0.19470609523809579</c:v>
                </c:pt>
                <c:pt idx="101">
                  <c:v>0.17049228571428701</c:v>
                </c:pt>
                <c:pt idx="102">
                  <c:v>0.3672990476190478</c:v>
                </c:pt>
                <c:pt idx="103">
                  <c:v>0.35773285185185238</c:v>
                </c:pt>
                <c:pt idx="104">
                  <c:v>0.30230165000000031</c:v>
                </c:pt>
                <c:pt idx="105">
                  <c:v>7.2347190476190509E-2</c:v>
                </c:pt>
                <c:pt idx="106">
                  <c:v>8.2366000000000023E-2</c:v>
                </c:pt>
                <c:pt idx="107">
                  <c:v>0.16384490476190569</c:v>
                </c:pt>
                <c:pt idx="108">
                  <c:v>0.16690760000000077</c:v>
                </c:pt>
                <c:pt idx="109">
                  <c:v>0.28855285714286105</c:v>
                </c:pt>
                <c:pt idx="110">
                  <c:v>0.3007047894736864</c:v>
                </c:pt>
                <c:pt idx="111">
                  <c:v>0.46933076190476619</c:v>
                </c:pt>
                <c:pt idx="112">
                  <c:v>0.49939990476190482</c:v>
                </c:pt>
                <c:pt idx="113">
                  <c:v>0.56931376190475502</c:v>
                </c:pt>
                <c:pt idx="114">
                  <c:v>0.44524452380952462</c:v>
                </c:pt>
                <c:pt idx="115">
                  <c:v>0.48838809523809962</c:v>
                </c:pt>
                <c:pt idx="116">
                  <c:v>0.36753980952380982</c:v>
                </c:pt>
                <c:pt idx="117">
                  <c:v>0.48521335000000004</c:v>
                </c:pt>
                <c:pt idx="118">
                  <c:v>0.47857371428571432</c:v>
                </c:pt>
                <c:pt idx="119">
                  <c:v>0.33462861904762403</c:v>
                </c:pt>
                <c:pt idx="120">
                  <c:v>0.45301095000000002</c:v>
                </c:pt>
                <c:pt idx="121">
                  <c:v>9.6094571428571543E-2</c:v>
                </c:pt>
                <c:pt idx="122">
                  <c:v>0.18136923809524003</c:v>
                </c:pt>
                <c:pt idx="123">
                  <c:v>0.42581625000000217</c:v>
                </c:pt>
                <c:pt idx="124">
                  <c:v>0.25834214285714285</c:v>
                </c:pt>
                <c:pt idx="125">
                  <c:v>0.49398504761905104</c:v>
                </c:pt>
                <c:pt idx="126">
                  <c:v>0.39003215384615386</c:v>
                </c:pt>
                <c:pt idx="127">
                  <c:v>0.49229937037037036</c:v>
                </c:pt>
                <c:pt idx="128">
                  <c:v>0.49987607407407847</c:v>
                </c:pt>
                <c:pt idx="129">
                  <c:v>0.55364366666666665</c:v>
                </c:pt>
                <c:pt idx="130">
                  <c:v>0.49356537037037274</c:v>
                </c:pt>
                <c:pt idx="131">
                  <c:v>0.57016188461538464</c:v>
                </c:pt>
                <c:pt idx="132">
                  <c:v>0.5392033333333337</c:v>
                </c:pt>
                <c:pt idx="133">
                  <c:v>0.56011759999999611</c:v>
                </c:pt>
                <c:pt idx="134">
                  <c:v>0.52205420000000002</c:v>
                </c:pt>
                <c:pt idx="135">
                  <c:v>0.55118796296295647</c:v>
                </c:pt>
                <c:pt idx="136">
                  <c:v>0.52051085185184742</c:v>
                </c:pt>
                <c:pt idx="137">
                  <c:v>0.5235420833333333</c:v>
                </c:pt>
                <c:pt idx="138">
                  <c:v>0.53128755555555551</c:v>
                </c:pt>
                <c:pt idx="139">
                  <c:v>0.52181077777777751</c:v>
                </c:pt>
                <c:pt idx="140">
                  <c:v>0.55497419999999997</c:v>
                </c:pt>
                <c:pt idx="141">
                  <c:v>0.44980948148148303</c:v>
                </c:pt>
                <c:pt idx="142">
                  <c:v>0.58928733333333361</c:v>
                </c:pt>
                <c:pt idx="143">
                  <c:v>0.51342385185185158</c:v>
                </c:pt>
                <c:pt idx="144">
                  <c:v>0.43418159259259281</c:v>
                </c:pt>
                <c:pt idx="145">
                  <c:v>0.43650076923077358</c:v>
                </c:pt>
                <c:pt idx="146">
                  <c:v>0.41132574074074324</c:v>
                </c:pt>
                <c:pt idx="147">
                  <c:v>0.43227577777778076</c:v>
                </c:pt>
                <c:pt idx="148">
                  <c:v>0.52274859259259965</c:v>
                </c:pt>
                <c:pt idx="149">
                  <c:v>0.51444662499999949</c:v>
                </c:pt>
                <c:pt idx="150">
                  <c:v>0.46908751851851849</c:v>
                </c:pt>
                <c:pt idx="151">
                  <c:v>0.54869248000000004</c:v>
                </c:pt>
                <c:pt idx="152">
                  <c:v>0.5000675925925927</c:v>
                </c:pt>
                <c:pt idx="153">
                  <c:v>0.43442151851851851</c:v>
                </c:pt>
                <c:pt idx="154">
                  <c:v>0.48588792592592978</c:v>
                </c:pt>
                <c:pt idx="155">
                  <c:v>0.46919118518518521</c:v>
                </c:pt>
                <c:pt idx="156">
                  <c:v>0.46059844444444448</c:v>
                </c:pt>
                <c:pt idx="157">
                  <c:v>0.39394465625000252</c:v>
                </c:pt>
                <c:pt idx="158">
                  <c:v>0.38640378787879137</c:v>
                </c:pt>
                <c:pt idx="159">
                  <c:v>0.409540074074076</c:v>
                </c:pt>
                <c:pt idx="160">
                  <c:v>0.54801111111111112</c:v>
                </c:pt>
                <c:pt idx="161">
                  <c:v>0.4950035925925928</c:v>
                </c:pt>
                <c:pt idx="162">
                  <c:v>0.22047848148148363</c:v>
                </c:pt>
                <c:pt idx="163">
                  <c:v>0.57217055555555563</c:v>
                </c:pt>
                <c:pt idx="164">
                  <c:v>0.5095866296296252</c:v>
                </c:pt>
                <c:pt idx="165">
                  <c:v>0.42881388888889238</c:v>
                </c:pt>
                <c:pt idx="166">
                  <c:v>0.43071544444444448</c:v>
                </c:pt>
                <c:pt idx="167">
                  <c:v>0.34069207407407553</c:v>
                </c:pt>
                <c:pt idx="168">
                  <c:v>0.29736029629629851</c:v>
                </c:pt>
                <c:pt idx="169">
                  <c:v>0.41655481481481826</c:v>
                </c:pt>
                <c:pt idx="170">
                  <c:v>0.36139429629629632</c:v>
                </c:pt>
                <c:pt idx="171">
                  <c:v>0.43174229629629635</c:v>
                </c:pt>
                <c:pt idx="172">
                  <c:v>0.47139625925926276</c:v>
                </c:pt>
                <c:pt idx="173">
                  <c:v>0.40210995833333329</c:v>
                </c:pt>
                <c:pt idx="174">
                  <c:v>0.37416662962963304</c:v>
                </c:pt>
                <c:pt idx="175">
                  <c:v>0.4736093846153846</c:v>
                </c:pt>
                <c:pt idx="176">
                  <c:v>0.42471955555555557</c:v>
                </c:pt>
                <c:pt idx="177">
                  <c:v>0.58485481481481716</c:v>
                </c:pt>
                <c:pt idx="178">
                  <c:v>0.4956917037037038</c:v>
                </c:pt>
                <c:pt idx="179">
                  <c:v>0.54133670370370357</c:v>
                </c:pt>
                <c:pt idx="180">
                  <c:v>0.46315900000000004</c:v>
                </c:pt>
                <c:pt idx="181">
                  <c:v>0.4630996666666668</c:v>
                </c:pt>
                <c:pt idx="182">
                  <c:v>0.55360838461538464</c:v>
                </c:pt>
                <c:pt idx="183">
                  <c:v>0.50910595238095235</c:v>
                </c:pt>
                <c:pt idx="184">
                  <c:v>0.30605744000000001</c:v>
                </c:pt>
                <c:pt idx="185">
                  <c:v>0.33241115384615388</c:v>
                </c:pt>
                <c:pt idx="186">
                  <c:v>0.23058796153846275</c:v>
                </c:pt>
                <c:pt idx="187">
                  <c:v>9.0416444444444466E-2</c:v>
                </c:pt>
                <c:pt idx="188">
                  <c:v>0.12216818518518577</c:v>
                </c:pt>
                <c:pt idx="189">
                  <c:v>0.20915138461538471</c:v>
                </c:pt>
                <c:pt idx="190">
                  <c:v>0.10183477777777777</c:v>
                </c:pt>
                <c:pt idx="191">
                  <c:v>0.13645648148148373</c:v>
                </c:pt>
                <c:pt idx="192">
                  <c:v>9.0365814814814815E-2</c:v>
                </c:pt>
                <c:pt idx="193">
                  <c:v>0.13236381481481482</c:v>
                </c:pt>
                <c:pt idx="194">
                  <c:v>9.2977592592593597E-2</c:v>
                </c:pt>
                <c:pt idx="195">
                  <c:v>8.4613060606060747E-2</c:v>
                </c:pt>
                <c:pt idx="196">
                  <c:v>0.11338100000000002</c:v>
                </c:pt>
                <c:pt idx="197">
                  <c:v>0.13933312121212121</c:v>
                </c:pt>
                <c:pt idx="198">
                  <c:v>9.7585121212121193E-2</c:v>
                </c:pt>
                <c:pt idx="199">
                  <c:v>8.3588636363637198E-2</c:v>
                </c:pt>
                <c:pt idx="200">
                  <c:v>0.15725812121212268</c:v>
                </c:pt>
                <c:pt idx="201">
                  <c:v>0.16904361904761941</c:v>
                </c:pt>
                <c:pt idx="202">
                  <c:v>0.12425866666666667</c:v>
                </c:pt>
                <c:pt idx="203">
                  <c:v>0.28939880769231013</c:v>
                </c:pt>
                <c:pt idx="204">
                  <c:v>0.44377642307692389</c:v>
                </c:pt>
                <c:pt idx="205">
                  <c:v>0.53586574074074056</c:v>
                </c:pt>
                <c:pt idx="206">
                  <c:v>9.4360037037037048E-2</c:v>
                </c:pt>
                <c:pt idx="207">
                  <c:v>0.15669590909090941</c:v>
                </c:pt>
                <c:pt idx="208">
                  <c:v>0.12650475757575758</c:v>
                </c:pt>
                <c:pt idx="209">
                  <c:v>9.4351041666667454E-2</c:v>
                </c:pt>
                <c:pt idx="210">
                  <c:v>5.5860666666666878E-2</c:v>
                </c:pt>
                <c:pt idx="211">
                  <c:v>3.6220615384615677E-2</c:v>
                </c:pt>
                <c:pt idx="212">
                  <c:v>5.1782333333334006E-2</c:v>
                </c:pt>
                <c:pt idx="213">
                  <c:v>0.12228622222222331</c:v>
                </c:pt>
                <c:pt idx="214">
                  <c:v>7.7463080000000725E-2</c:v>
                </c:pt>
                <c:pt idx="215">
                  <c:v>7.5193777777777804E-2</c:v>
                </c:pt>
                <c:pt idx="216">
                  <c:v>0.14853995238095241</c:v>
                </c:pt>
                <c:pt idx="217">
                  <c:v>4.7741185185185157E-2</c:v>
                </c:pt>
                <c:pt idx="218">
                  <c:v>4.2878333333333671E-2</c:v>
                </c:pt>
                <c:pt idx="219">
                  <c:v>3.5282037037037042E-2</c:v>
                </c:pt>
                <c:pt idx="220">
                  <c:v>5.4513296296297038E-2</c:v>
                </c:pt>
                <c:pt idx="221">
                  <c:v>4.3156296296296623E-2</c:v>
                </c:pt>
                <c:pt idx="222">
                  <c:v>6.1116592592592583E-2</c:v>
                </c:pt>
                <c:pt idx="223">
                  <c:v>0.53780455555555562</c:v>
                </c:pt>
                <c:pt idx="224">
                  <c:v>0.42468465384615584</c:v>
                </c:pt>
                <c:pt idx="225">
                  <c:v>0.22793103703703882</c:v>
                </c:pt>
                <c:pt idx="226">
                  <c:v>0.41967215384615386</c:v>
                </c:pt>
                <c:pt idx="227">
                  <c:v>0.31216479166667027</c:v>
                </c:pt>
                <c:pt idx="228">
                  <c:v>0.1557140400000018</c:v>
                </c:pt>
                <c:pt idx="229">
                  <c:v>0.47820174074074084</c:v>
                </c:pt>
                <c:pt idx="230">
                  <c:v>0.35497588461538482</c:v>
                </c:pt>
                <c:pt idx="231">
                  <c:v>0.40715000000000001</c:v>
                </c:pt>
                <c:pt idx="232">
                  <c:v>0.19246134615384719</c:v>
                </c:pt>
                <c:pt idx="233">
                  <c:v>8.0052703703703723E-2</c:v>
                </c:pt>
                <c:pt idx="234">
                  <c:v>0.1945732692307692</c:v>
                </c:pt>
                <c:pt idx="235">
                  <c:v>0.18127761538461537</c:v>
                </c:pt>
                <c:pt idx="236">
                  <c:v>0.20288814814814821</c:v>
                </c:pt>
                <c:pt idx="237">
                  <c:v>0.18554085185185323</c:v>
                </c:pt>
                <c:pt idx="238">
                  <c:v>0.44510088461538488</c:v>
                </c:pt>
                <c:pt idx="239">
                  <c:v>0.49222096296296736</c:v>
                </c:pt>
                <c:pt idx="240">
                  <c:v>0.49829281481481724</c:v>
                </c:pt>
                <c:pt idx="241">
                  <c:v>0.3277334615384635</c:v>
                </c:pt>
                <c:pt idx="242">
                  <c:v>0.48239918181818187</c:v>
                </c:pt>
                <c:pt idx="243">
                  <c:v>0.50155474074073503</c:v>
                </c:pt>
                <c:pt idx="244">
                  <c:v>0.54243772727272344</c:v>
                </c:pt>
                <c:pt idx="245">
                  <c:v>0.25702247826087304</c:v>
                </c:pt>
                <c:pt idx="246">
                  <c:v>0.51642450000000006</c:v>
                </c:pt>
                <c:pt idx="247">
                  <c:v>0.35062407692307906</c:v>
                </c:pt>
                <c:pt idx="248">
                  <c:v>0.34919640740740926</c:v>
                </c:pt>
                <c:pt idx="249">
                  <c:v>0.41555648148148339</c:v>
                </c:pt>
                <c:pt idx="250">
                  <c:v>0.31836811111111357</c:v>
                </c:pt>
                <c:pt idx="251">
                  <c:v>0.51900770370370353</c:v>
                </c:pt>
                <c:pt idx="252">
                  <c:v>0.37450746875000251</c:v>
                </c:pt>
                <c:pt idx="253">
                  <c:v>0.36894922222222232</c:v>
                </c:pt>
                <c:pt idx="254">
                  <c:v>0.57669148148148852</c:v>
                </c:pt>
                <c:pt idx="255">
                  <c:v>0.28783407407407657</c:v>
                </c:pt>
                <c:pt idx="256">
                  <c:v>0.30877238461538481</c:v>
                </c:pt>
                <c:pt idx="257">
                  <c:v>0.50202518518518513</c:v>
                </c:pt>
                <c:pt idx="258">
                  <c:v>0.34260481481481836</c:v>
                </c:pt>
                <c:pt idx="259">
                  <c:v>0.62700359259259952</c:v>
                </c:pt>
                <c:pt idx="260">
                  <c:v>0.21532925925925925</c:v>
                </c:pt>
                <c:pt idx="261">
                  <c:v>0.11635222857142875</c:v>
                </c:pt>
                <c:pt idx="262">
                  <c:v>5.4722828571428933E-2</c:v>
                </c:pt>
                <c:pt idx="263">
                  <c:v>0.10803953125000022</c:v>
                </c:pt>
                <c:pt idx="264">
                  <c:v>7.3584038461538492E-2</c:v>
                </c:pt>
                <c:pt idx="265">
                  <c:v>0.10764162962963021</c:v>
                </c:pt>
                <c:pt idx="266">
                  <c:v>0.18284941666666799</c:v>
                </c:pt>
                <c:pt idx="267">
                  <c:v>7.8338666666666834E-2</c:v>
                </c:pt>
                <c:pt idx="268">
                  <c:v>0.17364770370370372</c:v>
                </c:pt>
                <c:pt idx="269">
                  <c:v>7.6404925925926542E-2</c:v>
                </c:pt>
                <c:pt idx="270">
                  <c:v>7.5545111111111132E-2</c:v>
                </c:pt>
                <c:pt idx="271">
                  <c:v>7.1821037037037502E-2</c:v>
                </c:pt>
                <c:pt idx="272">
                  <c:v>0.15698740740740993</c:v>
                </c:pt>
                <c:pt idx="273">
                  <c:v>0.32086591666666953</c:v>
                </c:pt>
                <c:pt idx="274">
                  <c:v>0.23309026666666671</c:v>
                </c:pt>
                <c:pt idx="275">
                  <c:v>9.0383878787878846E-2</c:v>
                </c:pt>
                <c:pt idx="276">
                  <c:v>8.7087481481481474E-2</c:v>
                </c:pt>
                <c:pt idx="277">
                  <c:v>6.8677185185185147E-2</c:v>
                </c:pt>
                <c:pt idx="278">
                  <c:v>0.15973481481481491</c:v>
                </c:pt>
                <c:pt idx="279">
                  <c:v>0.33305359259259282</c:v>
                </c:pt>
                <c:pt idx="280">
                  <c:v>0.21279984000000157</c:v>
                </c:pt>
                <c:pt idx="281">
                  <c:v>9.3428333333334224E-2</c:v>
                </c:pt>
                <c:pt idx="282">
                  <c:v>0.13661540740740896</c:v>
                </c:pt>
                <c:pt idx="283">
                  <c:v>0.1420701212121212</c:v>
                </c:pt>
                <c:pt idx="284">
                  <c:v>0.18341975000000157</c:v>
                </c:pt>
                <c:pt idx="285">
                  <c:v>0.1827944545454567</c:v>
                </c:pt>
                <c:pt idx="286">
                  <c:v>0.16661244444444601</c:v>
                </c:pt>
                <c:pt idx="287">
                  <c:v>0.26114752380952383</c:v>
                </c:pt>
                <c:pt idx="288">
                  <c:v>0.10867959259259258</c:v>
                </c:pt>
                <c:pt idx="289">
                  <c:v>0.14802296296296324</c:v>
                </c:pt>
                <c:pt idx="290">
                  <c:v>0.10991341666666667</c:v>
                </c:pt>
                <c:pt idx="291">
                  <c:v>6.1118500000000013E-2</c:v>
                </c:pt>
                <c:pt idx="292">
                  <c:v>0.14120287500000001</c:v>
                </c:pt>
                <c:pt idx="293">
                  <c:v>0.14608003030303029</c:v>
                </c:pt>
                <c:pt idx="294">
                  <c:v>0.11446821212121253</c:v>
                </c:pt>
                <c:pt idx="295">
                  <c:v>0.20402680769230774</c:v>
                </c:pt>
                <c:pt idx="296">
                  <c:v>0.20244115384615546</c:v>
                </c:pt>
                <c:pt idx="297">
                  <c:v>0.18261422222222351</c:v>
                </c:pt>
                <c:pt idx="298">
                  <c:v>0.30238204347826375</c:v>
                </c:pt>
                <c:pt idx="299">
                  <c:v>0.16424603030303175</c:v>
                </c:pt>
                <c:pt idx="300">
                  <c:v>0.48284626923077362</c:v>
                </c:pt>
                <c:pt idx="301">
                  <c:v>0.238407800000001</c:v>
                </c:pt>
                <c:pt idx="302">
                  <c:v>0.25086366666666682</c:v>
                </c:pt>
                <c:pt idx="303">
                  <c:v>0.51566392307691922</c:v>
                </c:pt>
                <c:pt idx="304">
                  <c:v>0.50036140740740742</c:v>
                </c:pt>
                <c:pt idx="305">
                  <c:v>9.3681884615384625E-2</c:v>
                </c:pt>
                <c:pt idx="306">
                  <c:v>5.0101909090909093E-2</c:v>
                </c:pt>
                <c:pt idx="307">
                  <c:v>5.1170423076923113E-2</c:v>
                </c:pt>
                <c:pt idx="308">
                  <c:v>4.6390115384615384E-2</c:v>
                </c:pt>
                <c:pt idx="309">
                  <c:v>5.7668884615384712E-2</c:v>
                </c:pt>
                <c:pt idx="310">
                  <c:v>0.10244051851851851</c:v>
                </c:pt>
                <c:pt idx="311">
                  <c:v>9.2303653846153633E-2</c:v>
                </c:pt>
                <c:pt idx="312">
                  <c:v>5.6547625000000004E-2</c:v>
                </c:pt>
                <c:pt idx="313">
                  <c:v>5.4828161290322593E-2</c:v>
                </c:pt>
                <c:pt idx="314">
                  <c:v>7.1684185185185156E-2</c:v>
                </c:pt>
                <c:pt idx="315">
                  <c:v>7.9936444444445282E-2</c:v>
                </c:pt>
                <c:pt idx="316">
                  <c:v>9.8782666666667268E-2</c:v>
                </c:pt>
                <c:pt idx="317">
                  <c:v>7.1008333333333534E-2</c:v>
                </c:pt>
                <c:pt idx="318">
                  <c:v>0.10984862962962963</c:v>
                </c:pt>
                <c:pt idx="319">
                  <c:v>6.7501370370370378E-2</c:v>
                </c:pt>
                <c:pt idx="320">
                  <c:v>7.6485923076923132E-2</c:v>
                </c:pt>
                <c:pt idx="321">
                  <c:v>6.8900000000000031E-2</c:v>
                </c:pt>
                <c:pt idx="322">
                  <c:v>9.4441391304347824E-2</c:v>
                </c:pt>
                <c:pt idx="323">
                  <c:v>9.6271838709677565E-2</c:v>
                </c:pt>
                <c:pt idx="324">
                  <c:v>0.58967370370370364</c:v>
                </c:pt>
                <c:pt idx="325">
                  <c:v>0.6063202222222227</c:v>
                </c:pt>
                <c:pt idx="326">
                  <c:v>0.64741851851852428</c:v>
                </c:pt>
                <c:pt idx="327">
                  <c:v>0.37446148148148362</c:v>
                </c:pt>
                <c:pt idx="328">
                  <c:v>0.59260929629630177</c:v>
                </c:pt>
                <c:pt idx="329">
                  <c:v>0.27903040740740742</c:v>
                </c:pt>
                <c:pt idx="330">
                  <c:v>0.52192306250000065</c:v>
                </c:pt>
                <c:pt idx="331">
                  <c:v>0.56853915151515155</c:v>
                </c:pt>
                <c:pt idx="332">
                  <c:v>0.40784048387097127</c:v>
                </c:pt>
                <c:pt idx="333">
                  <c:v>0.34750427272727608</c:v>
                </c:pt>
                <c:pt idx="334">
                  <c:v>0.48779846875000032</c:v>
                </c:pt>
                <c:pt idx="335">
                  <c:v>0.55785974999999999</c:v>
                </c:pt>
                <c:pt idx="336">
                  <c:v>0.55594072727272725</c:v>
                </c:pt>
                <c:pt idx="337">
                  <c:v>0.39302985185185618</c:v>
                </c:pt>
                <c:pt idx="338">
                  <c:v>0.43214515384615376</c:v>
                </c:pt>
                <c:pt idx="339">
                  <c:v>0.50083133333333363</c:v>
                </c:pt>
                <c:pt idx="340">
                  <c:v>5.8499291666666918E-2</c:v>
                </c:pt>
                <c:pt idx="341">
                  <c:v>4.2866333333334096E-2</c:v>
                </c:pt>
                <c:pt idx="342">
                  <c:v>0.48316700000000007</c:v>
                </c:pt>
                <c:pt idx="343">
                  <c:v>0.1484064615384639</c:v>
                </c:pt>
                <c:pt idx="344">
                  <c:v>0.22497011111111159</c:v>
                </c:pt>
                <c:pt idx="345">
                  <c:v>0.18001651515151521</c:v>
                </c:pt>
                <c:pt idx="346">
                  <c:v>0.23461437499999999</c:v>
                </c:pt>
                <c:pt idx="347">
                  <c:v>7.1577733333333796E-2</c:v>
                </c:pt>
                <c:pt idx="348">
                  <c:v>9.6645419354838766E-2</c:v>
                </c:pt>
                <c:pt idx="349">
                  <c:v>4.1323100000000001E-2</c:v>
                </c:pt>
                <c:pt idx="350">
                  <c:v>0.36086388461538482</c:v>
                </c:pt>
                <c:pt idx="351">
                  <c:v>0.33905128000000218</c:v>
                </c:pt>
                <c:pt idx="352">
                  <c:v>0.17486140909090941</c:v>
                </c:pt>
                <c:pt idx="353">
                  <c:v>0.37704325</c:v>
                </c:pt>
                <c:pt idx="354">
                  <c:v>0.40263137499999996</c:v>
                </c:pt>
                <c:pt idx="355">
                  <c:v>0.47950784375000038</c:v>
                </c:pt>
                <c:pt idx="356">
                  <c:v>5.525940740740741E-2</c:v>
                </c:pt>
                <c:pt idx="357">
                  <c:v>0.22350400000000048</c:v>
                </c:pt>
                <c:pt idx="358">
                  <c:v>0.24809954166666784</c:v>
                </c:pt>
                <c:pt idx="359">
                  <c:v>0.16420792857143049</c:v>
                </c:pt>
                <c:pt idx="360">
                  <c:v>0.37002850000000326</c:v>
                </c:pt>
                <c:pt idx="361">
                  <c:v>0.48356555000000001</c:v>
                </c:pt>
                <c:pt idx="362">
                  <c:v>0.34840613333333464</c:v>
                </c:pt>
                <c:pt idx="363">
                  <c:v>0.23570818518518677</c:v>
                </c:pt>
                <c:pt idx="364">
                  <c:v>0.16604492592592654</c:v>
                </c:pt>
                <c:pt idx="365">
                  <c:v>0.37845534615384863</c:v>
                </c:pt>
                <c:pt idx="366">
                  <c:v>0.42496661538462116</c:v>
                </c:pt>
                <c:pt idx="367">
                  <c:v>0.45507192000000002</c:v>
                </c:pt>
              </c:numCache>
            </c:numRef>
          </c:yVal>
        </c:ser>
        <c:axId val="58796288"/>
        <c:axId val="58773888"/>
      </c:scatterChart>
      <c:valAx>
        <c:axId val="58796288"/>
        <c:scaling>
          <c:orientation val="minMax"/>
          <c:max val="120"/>
          <c:min val="0"/>
        </c:scaling>
        <c:axPos val="b"/>
        <c:title>
          <c:tx>
            <c:rich>
              <a:bodyPr/>
              <a:lstStyle/>
              <a:p>
                <a:pPr>
                  <a:defRPr lang="en-US" sz="1050"/>
                </a:pPr>
                <a:r>
                  <a:rPr lang="en-US" sz="1050"/>
                  <a:t>elevation over sealevel (meters)</a:t>
                </a:r>
              </a:p>
            </c:rich>
          </c:tx>
          <c:layout/>
        </c:title>
        <c:numFmt formatCode="General" sourceLinked="1"/>
        <c:tickLblPos val="nextTo"/>
        <c:txPr>
          <a:bodyPr/>
          <a:lstStyle/>
          <a:p>
            <a:pPr>
              <a:defRPr lang="en-US" sz="900"/>
            </a:pPr>
            <a:endParaRPr lang="en-US"/>
          </a:p>
        </c:txPr>
        <c:crossAx val="58773888"/>
        <c:crosses val="autoZero"/>
        <c:crossBetween val="midCat"/>
        <c:majorUnit val="30"/>
      </c:valAx>
      <c:valAx>
        <c:axId val="58773888"/>
        <c:scaling>
          <c:orientation val="minMax"/>
        </c:scaling>
        <c:axPos val="l"/>
        <c:majorGridlines>
          <c:spPr>
            <a:ln>
              <a:solidFill>
                <a:schemeClr val="bg1">
                  <a:lumMod val="85000"/>
                </a:schemeClr>
              </a:solidFill>
            </a:ln>
          </c:spPr>
        </c:majorGridlines>
        <c:title>
          <c:tx>
            <c:rich>
              <a:bodyPr rot="-5400000" vert="horz"/>
              <a:lstStyle/>
              <a:p>
                <a:pPr>
                  <a:defRPr lang="en-US" sz="1050"/>
                </a:pPr>
                <a:r>
                  <a:rPr lang="en-US" sz="1050"/>
                  <a:t>avg</a:t>
                </a:r>
                <a:r>
                  <a:rPr lang="en-US" sz="1050" baseline="0"/>
                  <a:t> % of available bicycles</a:t>
                </a:r>
                <a:endParaRPr lang="en-US" sz="1050"/>
              </a:p>
            </c:rich>
          </c:tx>
          <c:layout>
            <c:manualLayout>
              <c:xMode val="edge"/>
              <c:yMode val="edge"/>
              <c:x val="5.9009865146167112E-4"/>
              <c:y val="0.10963872971376012"/>
            </c:manualLayout>
          </c:layout>
        </c:title>
        <c:numFmt formatCode="0%" sourceLinked="0"/>
        <c:tickLblPos val="nextTo"/>
        <c:txPr>
          <a:bodyPr/>
          <a:lstStyle/>
          <a:p>
            <a:pPr>
              <a:defRPr lang="en-US" sz="900"/>
            </a:pPr>
            <a:endParaRPr lang="en-US"/>
          </a:p>
        </c:txPr>
        <c:crossAx val="58796288"/>
        <c:crosses val="autoZero"/>
        <c:crossBetween val="midCat"/>
      </c:valAx>
    </c:plotArea>
    <c:plotVisOnly val="1"/>
  </c:chart>
  <c:spPr>
    <a:ln>
      <a:no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lgn="r">
              <a:defRPr lang="en-US" sz="900"/>
            </a:pPr>
            <a:r>
              <a:rPr lang="en-US" sz="1100" dirty="0"/>
              <a:t> station</a:t>
            </a:r>
            <a:r>
              <a:rPr lang="en-US" sz="1100" baseline="0" dirty="0"/>
              <a:t> elevation vs. </a:t>
            </a:r>
            <a:br>
              <a:rPr lang="en-US" sz="1100" baseline="0" dirty="0"/>
            </a:br>
            <a:r>
              <a:rPr lang="en-US" sz="1100" baseline="0" dirty="0"/>
              <a:t>activity score</a:t>
            </a:r>
            <a:endParaRPr lang="en-US" sz="1100" dirty="0"/>
          </a:p>
        </c:rich>
      </c:tx>
      <c:layout>
        <c:manualLayout>
          <c:xMode val="edge"/>
          <c:yMode val="edge"/>
          <c:x val="0.49175755737758187"/>
          <c:y val="3.2283464566929224E-2"/>
        </c:manualLayout>
      </c:layout>
    </c:title>
    <c:plotArea>
      <c:layout>
        <c:manualLayout>
          <c:layoutTarget val="inner"/>
          <c:xMode val="edge"/>
          <c:yMode val="edge"/>
          <c:x val="0.1882543066396177"/>
          <c:y val="4.4037728499485333E-2"/>
          <c:w val="0.74139623376772223"/>
          <c:h val="0.75177491702426646"/>
        </c:manualLayout>
      </c:layout>
      <c:scatterChart>
        <c:scatterStyle val="lineMarker"/>
        <c:ser>
          <c:idx val="0"/>
          <c:order val="0"/>
          <c:tx>
            <c:strRef>
              <c:f>StationAnalysis1!$CH$1</c:f>
              <c:strCache>
                <c:ptCount val="1"/>
                <c:pt idx="0">
                  <c:v> Activity All</c:v>
                </c:pt>
              </c:strCache>
            </c:strRef>
          </c:tx>
          <c:spPr>
            <a:ln w="28575">
              <a:noFill/>
            </a:ln>
          </c:spPr>
          <c:marker>
            <c:symbol val="x"/>
            <c:size val="2"/>
          </c:marker>
          <c:xVal>
            <c:numRef>
              <c:f>StationAnalysis1!$C$2:$C$369</c:f>
              <c:numCache>
                <c:formatCode>General</c:formatCode>
                <c:ptCount val="368"/>
                <c:pt idx="0">
                  <c:v>15.89</c:v>
                </c:pt>
                <c:pt idx="1">
                  <c:v>18.52</c:v>
                </c:pt>
                <c:pt idx="2">
                  <c:v>11.18</c:v>
                </c:pt>
                <c:pt idx="3">
                  <c:v>11.19</c:v>
                </c:pt>
                <c:pt idx="4">
                  <c:v>11.68</c:v>
                </c:pt>
                <c:pt idx="5">
                  <c:v>11.96</c:v>
                </c:pt>
                <c:pt idx="6">
                  <c:v>6.2</c:v>
                </c:pt>
                <c:pt idx="7">
                  <c:v>6.2</c:v>
                </c:pt>
                <c:pt idx="8">
                  <c:v>4.6199999999999966</c:v>
                </c:pt>
                <c:pt idx="9">
                  <c:v>6.4</c:v>
                </c:pt>
                <c:pt idx="10">
                  <c:v>2.46</c:v>
                </c:pt>
                <c:pt idx="11">
                  <c:v>4.6199999999999966</c:v>
                </c:pt>
                <c:pt idx="12">
                  <c:v>1.9100000000000001</c:v>
                </c:pt>
                <c:pt idx="13">
                  <c:v>4.63</c:v>
                </c:pt>
                <c:pt idx="14">
                  <c:v>25.6</c:v>
                </c:pt>
                <c:pt idx="15">
                  <c:v>6.3199999999999985</c:v>
                </c:pt>
                <c:pt idx="16">
                  <c:v>6.3199999999999985</c:v>
                </c:pt>
                <c:pt idx="17">
                  <c:v>39.49</c:v>
                </c:pt>
                <c:pt idx="18">
                  <c:v>37.51</c:v>
                </c:pt>
                <c:pt idx="19">
                  <c:v>43.41</c:v>
                </c:pt>
                <c:pt idx="20">
                  <c:v>55.92</c:v>
                </c:pt>
                <c:pt idx="21">
                  <c:v>28.459999999999987</c:v>
                </c:pt>
                <c:pt idx="22">
                  <c:v>23.23</c:v>
                </c:pt>
                <c:pt idx="23">
                  <c:v>17.3</c:v>
                </c:pt>
                <c:pt idx="24">
                  <c:v>28.779999999999987</c:v>
                </c:pt>
                <c:pt idx="25">
                  <c:v>22.18</c:v>
                </c:pt>
                <c:pt idx="26">
                  <c:v>37.64</c:v>
                </c:pt>
                <c:pt idx="27">
                  <c:v>48.730000000000011</c:v>
                </c:pt>
                <c:pt idx="28">
                  <c:v>33.349999999999994</c:v>
                </c:pt>
                <c:pt idx="29">
                  <c:v>16.66</c:v>
                </c:pt>
                <c:pt idx="30">
                  <c:v>9.0000000000000024E-2</c:v>
                </c:pt>
                <c:pt idx="31">
                  <c:v>0.93</c:v>
                </c:pt>
                <c:pt idx="32">
                  <c:v>4.6099999999999985</c:v>
                </c:pt>
                <c:pt idx="33">
                  <c:v>10.16</c:v>
                </c:pt>
                <c:pt idx="34">
                  <c:v>9.98</c:v>
                </c:pt>
                <c:pt idx="35">
                  <c:v>10.4</c:v>
                </c:pt>
                <c:pt idx="36">
                  <c:v>6.76</c:v>
                </c:pt>
                <c:pt idx="37">
                  <c:v>2.0099999999999998</c:v>
                </c:pt>
                <c:pt idx="38">
                  <c:v>2.02</c:v>
                </c:pt>
                <c:pt idx="39">
                  <c:v>3</c:v>
                </c:pt>
                <c:pt idx="40">
                  <c:v>4.6399999999999997</c:v>
                </c:pt>
                <c:pt idx="41">
                  <c:v>6.55</c:v>
                </c:pt>
                <c:pt idx="42">
                  <c:v>9.17</c:v>
                </c:pt>
                <c:pt idx="43">
                  <c:v>7.58</c:v>
                </c:pt>
                <c:pt idx="44">
                  <c:v>3.42</c:v>
                </c:pt>
                <c:pt idx="45">
                  <c:v>2.7800000000000002</c:v>
                </c:pt>
                <c:pt idx="46">
                  <c:v>3.9299999999999997</c:v>
                </c:pt>
                <c:pt idx="47">
                  <c:v>7.42</c:v>
                </c:pt>
                <c:pt idx="48">
                  <c:v>2.54</c:v>
                </c:pt>
                <c:pt idx="49">
                  <c:v>15.55</c:v>
                </c:pt>
                <c:pt idx="50">
                  <c:v>14.88</c:v>
                </c:pt>
                <c:pt idx="51">
                  <c:v>7.09</c:v>
                </c:pt>
                <c:pt idx="52">
                  <c:v>11.239999999999998</c:v>
                </c:pt>
                <c:pt idx="53">
                  <c:v>7.92</c:v>
                </c:pt>
                <c:pt idx="54">
                  <c:v>6.71</c:v>
                </c:pt>
                <c:pt idx="55">
                  <c:v>5.24</c:v>
                </c:pt>
                <c:pt idx="56">
                  <c:v>5.3</c:v>
                </c:pt>
                <c:pt idx="57">
                  <c:v>14.94</c:v>
                </c:pt>
                <c:pt idx="58">
                  <c:v>14.93</c:v>
                </c:pt>
                <c:pt idx="59">
                  <c:v>27.959999999999987</c:v>
                </c:pt>
                <c:pt idx="60">
                  <c:v>24.419999999999987</c:v>
                </c:pt>
                <c:pt idx="61">
                  <c:v>18</c:v>
                </c:pt>
                <c:pt idx="62">
                  <c:v>17.14</c:v>
                </c:pt>
                <c:pt idx="63">
                  <c:v>17.850000000000001</c:v>
                </c:pt>
                <c:pt idx="64">
                  <c:v>17.630000000000031</c:v>
                </c:pt>
                <c:pt idx="65">
                  <c:v>20.87</c:v>
                </c:pt>
                <c:pt idx="66">
                  <c:v>35.620000000000012</c:v>
                </c:pt>
                <c:pt idx="67">
                  <c:v>40</c:v>
                </c:pt>
                <c:pt idx="68">
                  <c:v>1.9100000000000001</c:v>
                </c:pt>
                <c:pt idx="69">
                  <c:v>16.25</c:v>
                </c:pt>
                <c:pt idx="70">
                  <c:v>14.49</c:v>
                </c:pt>
                <c:pt idx="71">
                  <c:v>33.9</c:v>
                </c:pt>
                <c:pt idx="72">
                  <c:v>36.220000000000013</c:v>
                </c:pt>
                <c:pt idx="73">
                  <c:v>45.13</c:v>
                </c:pt>
                <c:pt idx="74">
                  <c:v>36.5</c:v>
                </c:pt>
                <c:pt idx="75">
                  <c:v>30.51</c:v>
                </c:pt>
                <c:pt idx="76">
                  <c:v>37.17</c:v>
                </c:pt>
                <c:pt idx="77">
                  <c:v>20.37</c:v>
                </c:pt>
                <c:pt idx="78">
                  <c:v>20.38</c:v>
                </c:pt>
                <c:pt idx="79">
                  <c:v>26.27</c:v>
                </c:pt>
                <c:pt idx="80">
                  <c:v>22.8</c:v>
                </c:pt>
                <c:pt idx="81">
                  <c:v>20.82</c:v>
                </c:pt>
                <c:pt idx="82">
                  <c:v>23.43</c:v>
                </c:pt>
                <c:pt idx="83">
                  <c:v>20.23</c:v>
                </c:pt>
                <c:pt idx="84">
                  <c:v>25.55</c:v>
                </c:pt>
                <c:pt idx="85">
                  <c:v>20.399999999999999</c:v>
                </c:pt>
                <c:pt idx="86">
                  <c:v>28.23</c:v>
                </c:pt>
                <c:pt idx="87">
                  <c:v>40.03</c:v>
                </c:pt>
                <c:pt idx="88">
                  <c:v>32.449999999999996</c:v>
                </c:pt>
                <c:pt idx="89">
                  <c:v>36.47</c:v>
                </c:pt>
                <c:pt idx="90">
                  <c:v>16.8</c:v>
                </c:pt>
                <c:pt idx="91">
                  <c:v>38.61</c:v>
                </c:pt>
                <c:pt idx="92">
                  <c:v>25.610000000000031</c:v>
                </c:pt>
                <c:pt idx="93">
                  <c:v>25.59</c:v>
                </c:pt>
                <c:pt idx="94">
                  <c:v>22.279999999999987</c:v>
                </c:pt>
                <c:pt idx="95">
                  <c:v>19.979999999999986</c:v>
                </c:pt>
                <c:pt idx="96">
                  <c:v>26.630000000000031</c:v>
                </c:pt>
                <c:pt idx="97">
                  <c:v>27.16</c:v>
                </c:pt>
                <c:pt idx="98">
                  <c:v>27.32</c:v>
                </c:pt>
                <c:pt idx="99">
                  <c:v>29.77</c:v>
                </c:pt>
                <c:pt idx="100">
                  <c:v>46.120000000000012</c:v>
                </c:pt>
                <c:pt idx="101">
                  <c:v>50.01</c:v>
                </c:pt>
                <c:pt idx="102">
                  <c:v>17.489999999999853</c:v>
                </c:pt>
                <c:pt idx="103">
                  <c:v>18.989999999999853</c:v>
                </c:pt>
                <c:pt idx="104">
                  <c:v>15.49</c:v>
                </c:pt>
                <c:pt idx="105">
                  <c:v>58.74</c:v>
                </c:pt>
                <c:pt idx="106">
                  <c:v>52.67</c:v>
                </c:pt>
                <c:pt idx="107">
                  <c:v>42.53</c:v>
                </c:pt>
                <c:pt idx="108">
                  <c:v>43.42</c:v>
                </c:pt>
                <c:pt idx="109">
                  <c:v>25.130000000000031</c:v>
                </c:pt>
                <c:pt idx="110">
                  <c:v>24.58</c:v>
                </c:pt>
                <c:pt idx="111">
                  <c:v>19.130000000000031</c:v>
                </c:pt>
                <c:pt idx="112">
                  <c:v>13.370000000000006</c:v>
                </c:pt>
                <c:pt idx="113">
                  <c:v>8.18</c:v>
                </c:pt>
                <c:pt idx="114">
                  <c:v>6.1099999999999985</c:v>
                </c:pt>
                <c:pt idx="115">
                  <c:v>3.9699999999999998</c:v>
                </c:pt>
                <c:pt idx="116">
                  <c:v>2.54</c:v>
                </c:pt>
                <c:pt idx="117">
                  <c:v>6.02</c:v>
                </c:pt>
                <c:pt idx="118">
                  <c:v>13.38</c:v>
                </c:pt>
                <c:pt idx="119">
                  <c:v>33.349999999999994</c:v>
                </c:pt>
                <c:pt idx="120">
                  <c:v>32.090000000000003</c:v>
                </c:pt>
                <c:pt idx="121">
                  <c:v>48.97</c:v>
                </c:pt>
                <c:pt idx="122">
                  <c:v>33.290000000000013</c:v>
                </c:pt>
                <c:pt idx="123">
                  <c:v>4.6099999999999985</c:v>
                </c:pt>
                <c:pt idx="124">
                  <c:v>4.6099999999999985</c:v>
                </c:pt>
                <c:pt idx="125">
                  <c:v>0.86000000000000065</c:v>
                </c:pt>
                <c:pt idx="126">
                  <c:v>11.28</c:v>
                </c:pt>
                <c:pt idx="127">
                  <c:v>12.4</c:v>
                </c:pt>
                <c:pt idx="128">
                  <c:v>7.89</c:v>
                </c:pt>
                <c:pt idx="129">
                  <c:v>8.3500000000000068</c:v>
                </c:pt>
                <c:pt idx="130">
                  <c:v>10.39</c:v>
                </c:pt>
                <c:pt idx="131">
                  <c:v>9</c:v>
                </c:pt>
                <c:pt idx="132">
                  <c:v>6.38</c:v>
                </c:pt>
                <c:pt idx="133">
                  <c:v>4.38</c:v>
                </c:pt>
                <c:pt idx="134">
                  <c:v>7.06</c:v>
                </c:pt>
                <c:pt idx="135">
                  <c:v>7.21</c:v>
                </c:pt>
                <c:pt idx="136">
                  <c:v>7.23</c:v>
                </c:pt>
                <c:pt idx="137">
                  <c:v>6.79</c:v>
                </c:pt>
                <c:pt idx="138">
                  <c:v>6.57</c:v>
                </c:pt>
                <c:pt idx="139">
                  <c:v>6.78</c:v>
                </c:pt>
                <c:pt idx="140">
                  <c:v>6.06</c:v>
                </c:pt>
                <c:pt idx="141">
                  <c:v>4.3199999999999985</c:v>
                </c:pt>
                <c:pt idx="142">
                  <c:v>3.8699999999999997</c:v>
                </c:pt>
                <c:pt idx="143">
                  <c:v>3.8099999999999987</c:v>
                </c:pt>
                <c:pt idx="144">
                  <c:v>4.09</c:v>
                </c:pt>
                <c:pt idx="145">
                  <c:v>5.08</c:v>
                </c:pt>
                <c:pt idx="146">
                  <c:v>5.85</c:v>
                </c:pt>
                <c:pt idx="147">
                  <c:v>4.25</c:v>
                </c:pt>
                <c:pt idx="148">
                  <c:v>3.5</c:v>
                </c:pt>
                <c:pt idx="149">
                  <c:v>4.18</c:v>
                </c:pt>
                <c:pt idx="150">
                  <c:v>3.2600000000000002</c:v>
                </c:pt>
                <c:pt idx="151">
                  <c:v>3.3499999999999988</c:v>
                </c:pt>
                <c:pt idx="152">
                  <c:v>2.38</c:v>
                </c:pt>
                <c:pt idx="153">
                  <c:v>3.2800000000000002</c:v>
                </c:pt>
                <c:pt idx="154">
                  <c:v>3.7800000000000002</c:v>
                </c:pt>
                <c:pt idx="155">
                  <c:v>2.29</c:v>
                </c:pt>
                <c:pt idx="156">
                  <c:v>2.64</c:v>
                </c:pt>
                <c:pt idx="157">
                  <c:v>2.2400000000000002</c:v>
                </c:pt>
                <c:pt idx="158">
                  <c:v>2.68</c:v>
                </c:pt>
                <c:pt idx="159">
                  <c:v>3.57</c:v>
                </c:pt>
                <c:pt idx="160">
                  <c:v>2.92</c:v>
                </c:pt>
                <c:pt idx="161">
                  <c:v>2.73</c:v>
                </c:pt>
                <c:pt idx="162">
                  <c:v>44.83</c:v>
                </c:pt>
                <c:pt idx="163">
                  <c:v>2.34</c:v>
                </c:pt>
                <c:pt idx="164">
                  <c:v>2.54</c:v>
                </c:pt>
                <c:pt idx="165">
                  <c:v>2.0299999999999998</c:v>
                </c:pt>
                <c:pt idx="166">
                  <c:v>2.3499999999999988</c:v>
                </c:pt>
                <c:pt idx="167">
                  <c:v>4.5</c:v>
                </c:pt>
                <c:pt idx="168">
                  <c:v>4.3899999999999997</c:v>
                </c:pt>
                <c:pt idx="169">
                  <c:v>0</c:v>
                </c:pt>
                <c:pt idx="170">
                  <c:v>0</c:v>
                </c:pt>
                <c:pt idx="171">
                  <c:v>4.63</c:v>
                </c:pt>
                <c:pt idx="172">
                  <c:v>2.9499999999999997</c:v>
                </c:pt>
                <c:pt idx="173">
                  <c:v>3.2800000000000002</c:v>
                </c:pt>
                <c:pt idx="174">
                  <c:v>3.8</c:v>
                </c:pt>
                <c:pt idx="175">
                  <c:v>33.54</c:v>
                </c:pt>
                <c:pt idx="176">
                  <c:v>3.98</c:v>
                </c:pt>
                <c:pt idx="177">
                  <c:v>8.8000000000000007</c:v>
                </c:pt>
                <c:pt idx="178">
                  <c:v>11.28</c:v>
                </c:pt>
                <c:pt idx="179">
                  <c:v>12.629999999999999</c:v>
                </c:pt>
                <c:pt idx="180">
                  <c:v>31.68</c:v>
                </c:pt>
                <c:pt idx="181">
                  <c:v>18.52</c:v>
                </c:pt>
                <c:pt idx="182">
                  <c:v>11.29</c:v>
                </c:pt>
                <c:pt idx="183">
                  <c:v>14.350000000000026</c:v>
                </c:pt>
                <c:pt idx="184">
                  <c:v>21.05</c:v>
                </c:pt>
                <c:pt idx="185">
                  <c:v>25.79</c:v>
                </c:pt>
                <c:pt idx="186">
                  <c:v>31.74</c:v>
                </c:pt>
                <c:pt idx="187">
                  <c:v>40.800000000000004</c:v>
                </c:pt>
                <c:pt idx="188">
                  <c:v>38.309999999999995</c:v>
                </c:pt>
                <c:pt idx="189">
                  <c:v>33.839999999999996</c:v>
                </c:pt>
                <c:pt idx="190">
                  <c:v>37.32</c:v>
                </c:pt>
                <c:pt idx="191">
                  <c:v>43.65</c:v>
                </c:pt>
                <c:pt idx="192">
                  <c:v>43.160000000000011</c:v>
                </c:pt>
                <c:pt idx="193">
                  <c:v>41.25</c:v>
                </c:pt>
                <c:pt idx="194">
                  <c:v>40.82</c:v>
                </c:pt>
                <c:pt idx="195">
                  <c:v>52.92</c:v>
                </c:pt>
                <c:pt idx="196">
                  <c:v>48.47</c:v>
                </c:pt>
                <c:pt idx="197">
                  <c:v>57.64</c:v>
                </c:pt>
                <c:pt idx="198">
                  <c:v>60.94</c:v>
                </c:pt>
                <c:pt idx="199">
                  <c:v>49.720000000000013</c:v>
                </c:pt>
                <c:pt idx="200">
                  <c:v>57.24</c:v>
                </c:pt>
                <c:pt idx="201">
                  <c:v>53.220000000000013</c:v>
                </c:pt>
                <c:pt idx="202">
                  <c:v>53.51</c:v>
                </c:pt>
                <c:pt idx="203">
                  <c:v>19.7</c:v>
                </c:pt>
                <c:pt idx="204">
                  <c:v>23.72</c:v>
                </c:pt>
                <c:pt idx="205">
                  <c:v>8.1399999999999988</c:v>
                </c:pt>
                <c:pt idx="206">
                  <c:v>61.14</c:v>
                </c:pt>
                <c:pt idx="207">
                  <c:v>58.32</c:v>
                </c:pt>
                <c:pt idx="208">
                  <c:v>63.120000000000012</c:v>
                </c:pt>
                <c:pt idx="209">
                  <c:v>60.48</c:v>
                </c:pt>
                <c:pt idx="210">
                  <c:v>51.89</c:v>
                </c:pt>
                <c:pt idx="211">
                  <c:v>71.06</c:v>
                </c:pt>
                <c:pt idx="212">
                  <c:v>57.87</c:v>
                </c:pt>
                <c:pt idx="213">
                  <c:v>48.32</c:v>
                </c:pt>
                <c:pt idx="214">
                  <c:v>57.839999999999996</c:v>
                </c:pt>
                <c:pt idx="215">
                  <c:v>45.65</c:v>
                </c:pt>
                <c:pt idx="216">
                  <c:v>37.06</c:v>
                </c:pt>
                <c:pt idx="217">
                  <c:v>54.86</c:v>
                </c:pt>
                <c:pt idx="218">
                  <c:v>67.440000000000026</c:v>
                </c:pt>
                <c:pt idx="219">
                  <c:v>72.95</c:v>
                </c:pt>
                <c:pt idx="220">
                  <c:v>68.849999999999994</c:v>
                </c:pt>
                <c:pt idx="221">
                  <c:v>73.069999999999993</c:v>
                </c:pt>
                <c:pt idx="222">
                  <c:v>64.2</c:v>
                </c:pt>
                <c:pt idx="223">
                  <c:v>54.09</c:v>
                </c:pt>
                <c:pt idx="224">
                  <c:v>86.45</c:v>
                </c:pt>
                <c:pt idx="225">
                  <c:v>81.22</c:v>
                </c:pt>
                <c:pt idx="226">
                  <c:v>48.5</c:v>
                </c:pt>
                <c:pt idx="227">
                  <c:v>38.770000000000003</c:v>
                </c:pt>
                <c:pt idx="228">
                  <c:v>38.220000000000013</c:v>
                </c:pt>
                <c:pt idx="229">
                  <c:v>19.420000000000002</c:v>
                </c:pt>
                <c:pt idx="230">
                  <c:v>32.949999999999996</c:v>
                </c:pt>
                <c:pt idx="231">
                  <c:v>26.18</c:v>
                </c:pt>
                <c:pt idx="232">
                  <c:v>58.63</c:v>
                </c:pt>
                <c:pt idx="233">
                  <c:v>63.58</c:v>
                </c:pt>
                <c:pt idx="234">
                  <c:v>55.28</c:v>
                </c:pt>
                <c:pt idx="235">
                  <c:v>61.44</c:v>
                </c:pt>
                <c:pt idx="236">
                  <c:v>36.53</c:v>
                </c:pt>
                <c:pt idx="237">
                  <c:v>35.370000000000005</c:v>
                </c:pt>
                <c:pt idx="238">
                  <c:v>21.64</c:v>
                </c:pt>
                <c:pt idx="239">
                  <c:v>26.779999999999987</c:v>
                </c:pt>
                <c:pt idx="240">
                  <c:v>26.03</c:v>
                </c:pt>
                <c:pt idx="241">
                  <c:v>36.65</c:v>
                </c:pt>
                <c:pt idx="242">
                  <c:v>25.55</c:v>
                </c:pt>
                <c:pt idx="243">
                  <c:v>27.759999999999987</c:v>
                </c:pt>
                <c:pt idx="244">
                  <c:v>31.330000000000005</c:v>
                </c:pt>
                <c:pt idx="245">
                  <c:v>39.14</c:v>
                </c:pt>
                <c:pt idx="246">
                  <c:v>27.37</c:v>
                </c:pt>
                <c:pt idx="247">
                  <c:v>26.6</c:v>
                </c:pt>
                <c:pt idx="248">
                  <c:v>31.01</c:v>
                </c:pt>
                <c:pt idx="249">
                  <c:v>42.87</c:v>
                </c:pt>
                <c:pt idx="250">
                  <c:v>25</c:v>
                </c:pt>
                <c:pt idx="251">
                  <c:v>24.32</c:v>
                </c:pt>
                <c:pt idx="252">
                  <c:v>16.53</c:v>
                </c:pt>
                <c:pt idx="253">
                  <c:v>17.350000000000001</c:v>
                </c:pt>
                <c:pt idx="254">
                  <c:v>17.07</c:v>
                </c:pt>
                <c:pt idx="255">
                  <c:v>35.790000000000013</c:v>
                </c:pt>
                <c:pt idx="256">
                  <c:v>30.36</c:v>
                </c:pt>
                <c:pt idx="257">
                  <c:v>34.190000000000012</c:v>
                </c:pt>
                <c:pt idx="258">
                  <c:v>33.910000000000004</c:v>
                </c:pt>
                <c:pt idx="259">
                  <c:v>34.160000000000011</c:v>
                </c:pt>
                <c:pt idx="260">
                  <c:v>36.410000000000004</c:v>
                </c:pt>
                <c:pt idx="261">
                  <c:v>41.97</c:v>
                </c:pt>
                <c:pt idx="262">
                  <c:v>42.07</c:v>
                </c:pt>
                <c:pt idx="263">
                  <c:v>41.28</c:v>
                </c:pt>
                <c:pt idx="264">
                  <c:v>82.6</c:v>
                </c:pt>
                <c:pt idx="265">
                  <c:v>59.5</c:v>
                </c:pt>
                <c:pt idx="266">
                  <c:v>55.52</c:v>
                </c:pt>
                <c:pt idx="267">
                  <c:v>68.75</c:v>
                </c:pt>
                <c:pt idx="268">
                  <c:v>44.91</c:v>
                </c:pt>
                <c:pt idx="269">
                  <c:v>85.56</c:v>
                </c:pt>
                <c:pt idx="270">
                  <c:v>107.04</c:v>
                </c:pt>
                <c:pt idx="271">
                  <c:v>91.27</c:v>
                </c:pt>
                <c:pt idx="272">
                  <c:v>53.93</c:v>
                </c:pt>
                <c:pt idx="273">
                  <c:v>38.54</c:v>
                </c:pt>
                <c:pt idx="274">
                  <c:v>20.84</c:v>
                </c:pt>
                <c:pt idx="275">
                  <c:v>60.67</c:v>
                </c:pt>
                <c:pt idx="276">
                  <c:v>72.66</c:v>
                </c:pt>
                <c:pt idx="277">
                  <c:v>65.98</c:v>
                </c:pt>
                <c:pt idx="278">
                  <c:v>70.53</c:v>
                </c:pt>
                <c:pt idx="279">
                  <c:v>59.41</c:v>
                </c:pt>
                <c:pt idx="280">
                  <c:v>87.39</c:v>
                </c:pt>
                <c:pt idx="281">
                  <c:v>85.27</c:v>
                </c:pt>
                <c:pt idx="282">
                  <c:v>81.849999999999994</c:v>
                </c:pt>
                <c:pt idx="283">
                  <c:v>38.03</c:v>
                </c:pt>
                <c:pt idx="284">
                  <c:v>56.290000000000013</c:v>
                </c:pt>
                <c:pt idx="285">
                  <c:v>39.760000000000012</c:v>
                </c:pt>
                <c:pt idx="286">
                  <c:v>57</c:v>
                </c:pt>
                <c:pt idx="287">
                  <c:v>49.42</c:v>
                </c:pt>
                <c:pt idx="288">
                  <c:v>71.739999999999995</c:v>
                </c:pt>
                <c:pt idx="289">
                  <c:v>99.460000000000022</c:v>
                </c:pt>
                <c:pt idx="290">
                  <c:v>90.95</c:v>
                </c:pt>
                <c:pt idx="291">
                  <c:v>66.31</c:v>
                </c:pt>
                <c:pt idx="292">
                  <c:v>57.87</c:v>
                </c:pt>
                <c:pt idx="293">
                  <c:v>54.01</c:v>
                </c:pt>
                <c:pt idx="294">
                  <c:v>59.849999999999994</c:v>
                </c:pt>
                <c:pt idx="295">
                  <c:v>41.790000000000013</c:v>
                </c:pt>
                <c:pt idx="296">
                  <c:v>39.1</c:v>
                </c:pt>
                <c:pt idx="297">
                  <c:v>50.5</c:v>
                </c:pt>
                <c:pt idx="298">
                  <c:v>42.03</c:v>
                </c:pt>
                <c:pt idx="299">
                  <c:v>37.04</c:v>
                </c:pt>
                <c:pt idx="300">
                  <c:v>22.630000000000031</c:v>
                </c:pt>
                <c:pt idx="301">
                  <c:v>29.57</c:v>
                </c:pt>
                <c:pt idx="302">
                  <c:v>38.790000000000013</c:v>
                </c:pt>
                <c:pt idx="303">
                  <c:v>10.66</c:v>
                </c:pt>
                <c:pt idx="304">
                  <c:v>13.03</c:v>
                </c:pt>
                <c:pt idx="305">
                  <c:v>84.08</c:v>
                </c:pt>
                <c:pt idx="306">
                  <c:v>49.18</c:v>
                </c:pt>
                <c:pt idx="307">
                  <c:v>78.910000000000025</c:v>
                </c:pt>
                <c:pt idx="308">
                  <c:v>89.490000000000023</c:v>
                </c:pt>
                <c:pt idx="309">
                  <c:v>98.27</c:v>
                </c:pt>
                <c:pt idx="310">
                  <c:v>69.02</c:v>
                </c:pt>
                <c:pt idx="311">
                  <c:v>68.31</c:v>
                </c:pt>
                <c:pt idx="312">
                  <c:v>70.34</c:v>
                </c:pt>
                <c:pt idx="313">
                  <c:v>108.19</c:v>
                </c:pt>
                <c:pt idx="314">
                  <c:v>106.92</c:v>
                </c:pt>
                <c:pt idx="315">
                  <c:v>87.39</c:v>
                </c:pt>
                <c:pt idx="316">
                  <c:v>112.35</c:v>
                </c:pt>
                <c:pt idx="317">
                  <c:v>89.33</c:v>
                </c:pt>
                <c:pt idx="318">
                  <c:v>97.490000000000023</c:v>
                </c:pt>
                <c:pt idx="319">
                  <c:v>87.33</c:v>
                </c:pt>
                <c:pt idx="320">
                  <c:v>115.27</c:v>
                </c:pt>
                <c:pt idx="321">
                  <c:v>88.710000000000022</c:v>
                </c:pt>
                <c:pt idx="322">
                  <c:v>97.57</c:v>
                </c:pt>
                <c:pt idx="323">
                  <c:v>102.28</c:v>
                </c:pt>
                <c:pt idx="324">
                  <c:v>12.129999999999999</c:v>
                </c:pt>
                <c:pt idx="325">
                  <c:v>13.16</c:v>
                </c:pt>
                <c:pt idx="326">
                  <c:v>11.83</c:v>
                </c:pt>
                <c:pt idx="327">
                  <c:v>13.55</c:v>
                </c:pt>
                <c:pt idx="328">
                  <c:v>18.04</c:v>
                </c:pt>
                <c:pt idx="329">
                  <c:v>16.149999999999999</c:v>
                </c:pt>
                <c:pt idx="330">
                  <c:v>11.08</c:v>
                </c:pt>
                <c:pt idx="331">
                  <c:v>5.42</c:v>
                </c:pt>
                <c:pt idx="332">
                  <c:v>6.1099999999999985</c:v>
                </c:pt>
                <c:pt idx="333">
                  <c:v>5.7700000000000014</c:v>
                </c:pt>
                <c:pt idx="334">
                  <c:v>5.22</c:v>
                </c:pt>
                <c:pt idx="335">
                  <c:v>6.76</c:v>
                </c:pt>
                <c:pt idx="336">
                  <c:v>8.1</c:v>
                </c:pt>
                <c:pt idx="337">
                  <c:v>37.93</c:v>
                </c:pt>
                <c:pt idx="338">
                  <c:v>25.84</c:v>
                </c:pt>
                <c:pt idx="339">
                  <c:v>22.79</c:v>
                </c:pt>
                <c:pt idx="340">
                  <c:v>75.959999999999994</c:v>
                </c:pt>
                <c:pt idx="341">
                  <c:v>79.540000000000006</c:v>
                </c:pt>
                <c:pt idx="342">
                  <c:v>8.9600000000000026</c:v>
                </c:pt>
                <c:pt idx="343">
                  <c:v>10.739999999999998</c:v>
                </c:pt>
                <c:pt idx="344">
                  <c:v>21.650000000000031</c:v>
                </c:pt>
                <c:pt idx="345">
                  <c:v>28.310000000000031</c:v>
                </c:pt>
                <c:pt idx="346">
                  <c:v>14.32</c:v>
                </c:pt>
                <c:pt idx="347">
                  <c:v>31.09</c:v>
                </c:pt>
                <c:pt idx="348">
                  <c:v>36.83</c:v>
                </c:pt>
                <c:pt idx="349">
                  <c:v>49.74</c:v>
                </c:pt>
                <c:pt idx="350">
                  <c:v>20.18</c:v>
                </c:pt>
                <c:pt idx="351">
                  <c:v>20.91</c:v>
                </c:pt>
                <c:pt idx="352">
                  <c:v>34.309999999999995</c:v>
                </c:pt>
                <c:pt idx="353">
                  <c:v>24.47</c:v>
                </c:pt>
                <c:pt idx="354">
                  <c:v>11.76</c:v>
                </c:pt>
                <c:pt idx="355">
                  <c:v>21.25</c:v>
                </c:pt>
                <c:pt idx="356">
                  <c:v>37.17</c:v>
                </c:pt>
                <c:pt idx="357">
                  <c:v>0</c:v>
                </c:pt>
                <c:pt idx="358">
                  <c:v>0</c:v>
                </c:pt>
                <c:pt idx="359">
                  <c:v>0.33000000000000246</c:v>
                </c:pt>
                <c:pt idx="360">
                  <c:v>6.22</c:v>
                </c:pt>
                <c:pt idx="361">
                  <c:v>7.1099999999999985</c:v>
                </c:pt>
                <c:pt idx="362">
                  <c:v>11.92</c:v>
                </c:pt>
                <c:pt idx="363">
                  <c:v>27.69</c:v>
                </c:pt>
                <c:pt idx="364">
                  <c:v>27.56</c:v>
                </c:pt>
                <c:pt idx="365">
                  <c:v>27.91</c:v>
                </c:pt>
                <c:pt idx="366">
                  <c:v>16.64</c:v>
                </c:pt>
                <c:pt idx="367">
                  <c:v>11.62</c:v>
                </c:pt>
              </c:numCache>
            </c:numRef>
          </c:xVal>
          <c:yVal>
            <c:numRef>
              <c:f>StationAnalysis1!$CH$2:$CH$369</c:f>
              <c:numCache>
                <c:formatCode>General</c:formatCode>
                <c:ptCount val="368"/>
                <c:pt idx="0">
                  <c:v>0.91403400000000001</c:v>
                </c:pt>
                <c:pt idx="1">
                  <c:v>0.89358299999999313</c:v>
                </c:pt>
                <c:pt idx="2">
                  <c:v>0.61838099999999996</c:v>
                </c:pt>
                <c:pt idx="3">
                  <c:v>0.83746599999999949</c:v>
                </c:pt>
                <c:pt idx="4">
                  <c:v>1.2422209999999998</c:v>
                </c:pt>
                <c:pt idx="5">
                  <c:v>1.1137589999999999</c:v>
                </c:pt>
                <c:pt idx="6">
                  <c:v>0.78846199999999611</c:v>
                </c:pt>
                <c:pt idx="7">
                  <c:v>0.72912600000000005</c:v>
                </c:pt>
                <c:pt idx="8">
                  <c:v>0.67309100000000766</c:v>
                </c:pt>
                <c:pt idx="9">
                  <c:v>0.85581399999999996</c:v>
                </c:pt>
                <c:pt idx="10">
                  <c:v>0.57790399999999997</c:v>
                </c:pt>
                <c:pt idx="11">
                  <c:v>0.77260400000000584</c:v>
                </c:pt>
                <c:pt idx="12">
                  <c:v>0.70087600000000005</c:v>
                </c:pt>
                <c:pt idx="13">
                  <c:v>0.73650099999999996</c:v>
                </c:pt>
                <c:pt idx="14">
                  <c:v>0.71113099999999996</c:v>
                </c:pt>
                <c:pt idx="15">
                  <c:v>0.52880899999999997</c:v>
                </c:pt>
                <c:pt idx="16">
                  <c:v>0.45741000000000032</c:v>
                </c:pt>
                <c:pt idx="17">
                  <c:v>0.66976200000000063</c:v>
                </c:pt>
                <c:pt idx="18">
                  <c:v>0.62390600000000063</c:v>
                </c:pt>
                <c:pt idx="19">
                  <c:v>0.52889200000000003</c:v>
                </c:pt>
                <c:pt idx="20">
                  <c:v>0.46555200000000002</c:v>
                </c:pt>
                <c:pt idx="21">
                  <c:v>0.69706500000000005</c:v>
                </c:pt>
                <c:pt idx="22">
                  <c:v>0.68635500000000005</c:v>
                </c:pt>
                <c:pt idx="23">
                  <c:v>0.67535500000000503</c:v>
                </c:pt>
                <c:pt idx="24">
                  <c:v>0.66185100000000596</c:v>
                </c:pt>
                <c:pt idx="25">
                  <c:v>0.67969900000000882</c:v>
                </c:pt>
                <c:pt idx="26">
                  <c:v>0.55108999999999997</c:v>
                </c:pt>
                <c:pt idx="27">
                  <c:v>0.53099300000000005</c:v>
                </c:pt>
                <c:pt idx="28">
                  <c:v>0.6895519999999995</c:v>
                </c:pt>
                <c:pt idx="29">
                  <c:v>0.72356399999999566</c:v>
                </c:pt>
                <c:pt idx="30">
                  <c:v>0.75578400000000434</c:v>
                </c:pt>
                <c:pt idx="31">
                  <c:v>0.9511169999999961</c:v>
                </c:pt>
                <c:pt idx="32">
                  <c:v>0.66391800000000434</c:v>
                </c:pt>
                <c:pt idx="33">
                  <c:v>0.851244000000004</c:v>
                </c:pt>
                <c:pt idx="34">
                  <c:v>0.99946799999999425</c:v>
                </c:pt>
                <c:pt idx="35">
                  <c:v>0.88862600000000003</c:v>
                </c:pt>
                <c:pt idx="36">
                  <c:v>1.0231269999999912</c:v>
                </c:pt>
                <c:pt idx="37">
                  <c:v>0.59956499999999313</c:v>
                </c:pt>
                <c:pt idx="38">
                  <c:v>0.724352</c:v>
                </c:pt>
                <c:pt idx="39">
                  <c:v>0.69162100000000504</c:v>
                </c:pt>
                <c:pt idx="40">
                  <c:v>0.68900399999999951</c:v>
                </c:pt>
                <c:pt idx="41">
                  <c:v>0.85709299999999999</c:v>
                </c:pt>
                <c:pt idx="42">
                  <c:v>0.71332300000000004</c:v>
                </c:pt>
                <c:pt idx="43">
                  <c:v>0.66862700000000685</c:v>
                </c:pt>
                <c:pt idx="44">
                  <c:v>0.748336</c:v>
                </c:pt>
                <c:pt idx="45">
                  <c:v>0.77822499999999994</c:v>
                </c:pt>
                <c:pt idx="46">
                  <c:v>0.85325600000000001</c:v>
                </c:pt>
                <c:pt idx="47">
                  <c:v>0.67232200000000064</c:v>
                </c:pt>
                <c:pt idx="48">
                  <c:v>0.74647500000000389</c:v>
                </c:pt>
                <c:pt idx="49">
                  <c:v>1.0197179999999999</c:v>
                </c:pt>
                <c:pt idx="50">
                  <c:v>0.72611899999999996</c:v>
                </c:pt>
                <c:pt idx="51">
                  <c:v>0.74291399999999996</c:v>
                </c:pt>
                <c:pt idx="52">
                  <c:v>0.96089899999999995</c:v>
                </c:pt>
                <c:pt idx="53">
                  <c:v>0.93690899999999999</c:v>
                </c:pt>
                <c:pt idx="54">
                  <c:v>1.0294219999999898</c:v>
                </c:pt>
                <c:pt idx="55">
                  <c:v>0.84868699999999997</c:v>
                </c:pt>
                <c:pt idx="56">
                  <c:v>0.87218499999999999</c:v>
                </c:pt>
                <c:pt idx="57">
                  <c:v>0.85572099999999995</c:v>
                </c:pt>
                <c:pt idx="58">
                  <c:v>0.54090199999999999</c:v>
                </c:pt>
                <c:pt idx="59">
                  <c:v>0.50784099999999999</c:v>
                </c:pt>
                <c:pt idx="60">
                  <c:v>0.63535399999999997</c:v>
                </c:pt>
                <c:pt idx="61">
                  <c:v>0.75745899999999999</c:v>
                </c:pt>
                <c:pt idx="62">
                  <c:v>1.1666810000000001</c:v>
                </c:pt>
                <c:pt idx="63">
                  <c:v>0.63804500000000686</c:v>
                </c:pt>
                <c:pt idx="64">
                  <c:v>0.79923900000000003</c:v>
                </c:pt>
                <c:pt idx="65">
                  <c:v>0.53311399999999565</c:v>
                </c:pt>
                <c:pt idx="66">
                  <c:v>0.63175400000000503</c:v>
                </c:pt>
                <c:pt idx="67">
                  <c:v>0.60428099999999996</c:v>
                </c:pt>
                <c:pt idx="68">
                  <c:v>0.98397299999999588</c:v>
                </c:pt>
                <c:pt idx="69">
                  <c:v>0.86776299999999951</c:v>
                </c:pt>
                <c:pt idx="70">
                  <c:v>0.916543</c:v>
                </c:pt>
                <c:pt idx="71">
                  <c:v>0.42521400000000031</c:v>
                </c:pt>
                <c:pt idx="72">
                  <c:v>0.61941800000000002</c:v>
                </c:pt>
                <c:pt idx="73">
                  <c:v>0.57574700000000434</c:v>
                </c:pt>
                <c:pt idx="74">
                  <c:v>0.56481499999999996</c:v>
                </c:pt>
                <c:pt idx="75">
                  <c:v>0.26105300000000004</c:v>
                </c:pt>
                <c:pt idx="76">
                  <c:v>0.70238299999999565</c:v>
                </c:pt>
                <c:pt idx="77">
                  <c:v>1.1019309999999998</c:v>
                </c:pt>
                <c:pt idx="78">
                  <c:v>0.81038900000000003</c:v>
                </c:pt>
                <c:pt idx="79">
                  <c:v>0.79482900000000434</c:v>
                </c:pt>
                <c:pt idx="80">
                  <c:v>0.74185100000000503</c:v>
                </c:pt>
                <c:pt idx="81">
                  <c:v>0.89257900000000001</c:v>
                </c:pt>
                <c:pt idx="82">
                  <c:v>0.70975100000000435</c:v>
                </c:pt>
                <c:pt idx="83">
                  <c:v>0.8444739999999995</c:v>
                </c:pt>
                <c:pt idx="84">
                  <c:v>0.83652199999999999</c:v>
                </c:pt>
                <c:pt idx="85">
                  <c:v>0.89480599999999999</c:v>
                </c:pt>
                <c:pt idx="86">
                  <c:v>0.65746099999999996</c:v>
                </c:pt>
                <c:pt idx="87">
                  <c:v>0.60959200000000002</c:v>
                </c:pt>
                <c:pt idx="88">
                  <c:v>0.59553899999999427</c:v>
                </c:pt>
                <c:pt idx="89">
                  <c:v>0.5584379999999961</c:v>
                </c:pt>
                <c:pt idx="90">
                  <c:v>0.90261400000000003</c:v>
                </c:pt>
                <c:pt idx="91">
                  <c:v>0.56295399999999951</c:v>
                </c:pt>
                <c:pt idx="92">
                  <c:v>0.61519500000000504</c:v>
                </c:pt>
                <c:pt idx="93">
                  <c:v>0.580537999999993</c:v>
                </c:pt>
                <c:pt idx="94">
                  <c:v>0.55277900000000435</c:v>
                </c:pt>
                <c:pt idx="95">
                  <c:v>0.79023399999999611</c:v>
                </c:pt>
                <c:pt idx="96">
                  <c:v>0.48597900000000038</c:v>
                </c:pt>
                <c:pt idx="97">
                  <c:v>0.6985479999999995</c:v>
                </c:pt>
                <c:pt idx="98">
                  <c:v>0.53721199999999958</c:v>
                </c:pt>
                <c:pt idx="99">
                  <c:v>0.59987500000000005</c:v>
                </c:pt>
                <c:pt idx="100">
                  <c:v>0.61982200000000065</c:v>
                </c:pt>
                <c:pt idx="101">
                  <c:v>0.33957000000000342</c:v>
                </c:pt>
                <c:pt idx="102">
                  <c:v>0.65702799999999995</c:v>
                </c:pt>
                <c:pt idx="103">
                  <c:v>0.69907399999999997</c:v>
                </c:pt>
                <c:pt idx="104">
                  <c:v>0.84359200000000001</c:v>
                </c:pt>
                <c:pt idx="105">
                  <c:v>0.48711700000000002</c:v>
                </c:pt>
                <c:pt idx="106">
                  <c:v>0.44076400000000004</c:v>
                </c:pt>
                <c:pt idx="107">
                  <c:v>0.66761800000000504</c:v>
                </c:pt>
                <c:pt idx="108">
                  <c:v>0.5961609999999945</c:v>
                </c:pt>
                <c:pt idx="109">
                  <c:v>0.68961600000000001</c:v>
                </c:pt>
                <c:pt idx="110">
                  <c:v>0.65652600000000005</c:v>
                </c:pt>
                <c:pt idx="111">
                  <c:v>0.72392100000000503</c:v>
                </c:pt>
                <c:pt idx="112">
                  <c:v>0.72916300000000001</c:v>
                </c:pt>
                <c:pt idx="113">
                  <c:v>0.69262699999999999</c:v>
                </c:pt>
                <c:pt idx="114">
                  <c:v>0.83377000000000434</c:v>
                </c:pt>
                <c:pt idx="115">
                  <c:v>0.49178600000000194</c:v>
                </c:pt>
                <c:pt idx="116">
                  <c:v>0.67197600000000435</c:v>
                </c:pt>
                <c:pt idx="117">
                  <c:v>0.80529399999999951</c:v>
                </c:pt>
                <c:pt idx="118">
                  <c:v>0.7624339999999995</c:v>
                </c:pt>
                <c:pt idx="119">
                  <c:v>0.64133499999999999</c:v>
                </c:pt>
                <c:pt idx="120">
                  <c:v>0.56467800000000434</c:v>
                </c:pt>
                <c:pt idx="121">
                  <c:v>0.43807900000000038</c:v>
                </c:pt>
                <c:pt idx="122">
                  <c:v>0.51191199999999959</c:v>
                </c:pt>
                <c:pt idx="123">
                  <c:v>0.47529700000000003</c:v>
                </c:pt>
                <c:pt idx="124">
                  <c:v>0.49793900000000002</c:v>
                </c:pt>
                <c:pt idx="125">
                  <c:v>0.66867600000000504</c:v>
                </c:pt>
                <c:pt idx="126">
                  <c:v>0.54947000000000001</c:v>
                </c:pt>
                <c:pt idx="127">
                  <c:v>0.64255799999999996</c:v>
                </c:pt>
                <c:pt idx="128">
                  <c:v>0.40242800000000217</c:v>
                </c:pt>
                <c:pt idx="129">
                  <c:v>0.49144000000000032</c:v>
                </c:pt>
                <c:pt idx="130">
                  <c:v>0.42963200000000001</c:v>
                </c:pt>
                <c:pt idx="131">
                  <c:v>0.36529600000000001</c:v>
                </c:pt>
                <c:pt idx="132">
                  <c:v>0.53065600000000002</c:v>
                </c:pt>
                <c:pt idx="133">
                  <c:v>0.39098900000000297</c:v>
                </c:pt>
                <c:pt idx="134">
                  <c:v>0.40101300000000001</c:v>
                </c:pt>
                <c:pt idx="135">
                  <c:v>0.365591</c:v>
                </c:pt>
                <c:pt idx="136">
                  <c:v>0.33487600000000439</c:v>
                </c:pt>
                <c:pt idx="137">
                  <c:v>0.39666300000000032</c:v>
                </c:pt>
                <c:pt idx="138">
                  <c:v>0.28334100000000001</c:v>
                </c:pt>
                <c:pt idx="139">
                  <c:v>0.39005400000000218</c:v>
                </c:pt>
                <c:pt idx="140">
                  <c:v>0.39669800000000038</c:v>
                </c:pt>
                <c:pt idx="141">
                  <c:v>0.4872470000000001</c:v>
                </c:pt>
                <c:pt idx="142">
                  <c:v>0.57030599999999998</c:v>
                </c:pt>
                <c:pt idx="143">
                  <c:v>0.62494500000000686</c:v>
                </c:pt>
                <c:pt idx="144">
                  <c:v>0.30779300000000004</c:v>
                </c:pt>
                <c:pt idx="145">
                  <c:v>0.17696200000000117</c:v>
                </c:pt>
                <c:pt idx="146">
                  <c:v>0.24431600000000117</c:v>
                </c:pt>
                <c:pt idx="147">
                  <c:v>0.557118</c:v>
                </c:pt>
                <c:pt idx="148">
                  <c:v>0.53379299999999996</c:v>
                </c:pt>
                <c:pt idx="149">
                  <c:v>0.35098300000000032</c:v>
                </c:pt>
                <c:pt idx="150">
                  <c:v>0.56868399999999997</c:v>
                </c:pt>
                <c:pt idx="151">
                  <c:v>0.73371399999999998</c:v>
                </c:pt>
                <c:pt idx="152">
                  <c:v>0.65825299999999998</c:v>
                </c:pt>
                <c:pt idx="153">
                  <c:v>0.36797000000000252</c:v>
                </c:pt>
                <c:pt idx="154">
                  <c:v>0.53264800000000434</c:v>
                </c:pt>
                <c:pt idx="155">
                  <c:v>0.40880400000000194</c:v>
                </c:pt>
                <c:pt idx="156">
                  <c:v>0.33511000000000252</c:v>
                </c:pt>
                <c:pt idx="157">
                  <c:v>0.50997000000000003</c:v>
                </c:pt>
                <c:pt idx="158">
                  <c:v>0.44932300000000008</c:v>
                </c:pt>
                <c:pt idx="159">
                  <c:v>0.56392399999999998</c:v>
                </c:pt>
                <c:pt idx="160">
                  <c:v>0.49083400000000038</c:v>
                </c:pt>
                <c:pt idx="161">
                  <c:v>0.58519599999999949</c:v>
                </c:pt>
                <c:pt idx="162">
                  <c:v>0.35090800000000194</c:v>
                </c:pt>
                <c:pt idx="163">
                  <c:v>0.71327499999999999</c:v>
                </c:pt>
                <c:pt idx="164">
                  <c:v>0.56967000000000434</c:v>
                </c:pt>
                <c:pt idx="165">
                  <c:v>0.41849400000000031</c:v>
                </c:pt>
                <c:pt idx="166">
                  <c:v>0.44505300000000003</c:v>
                </c:pt>
                <c:pt idx="167">
                  <c:v>0.543767</c:v>
                </c:pt>
                <c:pt idx="168">
                  <c:v>0.49483900000000008</c:v>
                </c:pt>
                <c:pt idx="169">
                  <c:v>0.27269200000000005</c:v>
                </c:pt>
                <c:pt idx="170">
                  <c:v>0.52618900000000002</c:v>
                </c:pt>
                <c:pt idx="171">
                  <c:v>0.47250400000000031</c:v>
                </c:pt>
                <c:pt idx="172">
                  <c:v>0.27410200000000001</c:v>
                </c:pt>
                <c:pt idx="173">
                  <c:v>0.5575</c:v>
                </c:pt>
                <c:pt idx="174">
                  <c:v>0.18456100000000103</c:v>
                </c:pt>
                <c:pt idx="175">
                  <c:v>0.54405800000000004</c:v>
                </c:pt>
                <c:pt idx="176">
                  <c:v>0.31742100000000217</c:v>
                </c:pt>
                <c:pt idx="177">
                  <c:v>0.46772200000000008</c:v>
                </c:pt>
                <c:pt idx="178">
                  <c:v>0.50384099999999998</c:v>
                </c:pt>
                <c:pt idx="179">
                  <c:v>0.36496100000000031</c:v>
                </c:pt>
                <c:pt idx="180">
                  <c:v>0.61079100000000686</c:v>
                </c:pt>
                <c:pt idx="181">
                  <c:v>0.43589100000000008</c:v>
                </c:pt>
                <c:pt idx="182">
                  <c:v>0.50170700000000001</c:v>
                </c:pt>
                <c:pt idx="183">
                  <c:v>0.30140600000000217</c:v>
                </c:pt>
                <c:pt idx="184">
                  <c:v>0.57182200000000005</c:v>
                </c:pt>
                <c:pt idx="185">
                  <c:v>0.79065900000000411</c:v>
                </c:pt>
                <c:pt idx="186">
                  <c:v>0.528864</c:v>
                </c:pt>
                <c:pt idx="187">
                  <c:v>0.28408800000000217</c:v>
                </c:pt>
                <c:pt idx="188">
                  <c:v>0.32335700000000217</c:v>
                </c:pt>
                <c:pt idx="189">
                  <c:v>0.55430699999999611</c:v>
                </c:pt>
                <c:pt idx="190">
                  <c:v>0.29609000000000002</c:v>
                </c:pt>
                <c:pt idx="191">
                  <c:v>0.42801000000000194</c:v>
                </c:pt>
                <c:pt idx="192">
                  <c:v>0.29126200000000002</c:v>
                </c:pt>
                <c:pt idx="193">
                  <c:v>0.34060600000000002</c:v>
                </c:pt>
                <c:pt idx="194">
                  <c:v>0.37648200000000343</c:v>
                </c:pt>
                <c:pt idx="195">
                  <c:v>0.45249200000000001</c:v>
                </c:pt>
                <c:pt idx="196">
                  <c:v>0.31993500000000002</c:v>
                </c:pt>
                <c:pt idx="197">
                  <c:v>0.405748</c:v>
                </c:pt>
                <c:pt idx="198">
                  <c:v>0.33258200000000354</c:v>
                </c:pt>
                <c:pt idx="199">
                  <c:v>0.32054500000000002</c:v>
                </c:pt>
                <c:pt idx="200">
                  <c:v>0.47097400000000206</c:v>
                </c:pt>
                <c:pt idx="201">
                  <c:v>0.47037500000000032</c:v>
                </c:pt>
                <c:pt idx="202">
                  <c:v>0.36024400000000001</c:v>
                </c:pt>
                <c:pt idx="203">
                  <c:v>0.80678099999999997</c:v>
                </c:pt>
                <c:pt idx="204">
                  <c:v>0.36309600000000031</c:v>
                </c:pt>
                <c:pt idx="205">
                  <c:v>0.49642000000000291</c:v>
                </c:pt>
                <c:pt idx="206">
                  <c:v>0.31589200000000217</c:v>
                </c:pt>
                <c:pt idx="207">
                  <c:v>0.29815900000000001</c:v>
                </c:pt>
                <c:pt idx="208">
                  <c:v>0.30422500000000002</c:v>
                </c:pt>
                <c:pt idx="209">
                  <c:v>0.20153699999999999</c:v>
                </c:pt>
                <c:pt idx="210">
                  <c:v>0.21172299999999999</c:v>
                </c:pt>
                <c:pt idx="211">
                  <c:v>0.190855</c:v>
                </c:pt>
                <c:pt idx="212">
                  <c:v>0.20326100000000041</c:v>
                </c:pt>
                <c:pt idx="213">
                  <c:v>0.43548800000000354</c:v>
                </c:pt>
                <c:pt idx="214">
                  <c:v>0.5012659999999961</c:v>
                </c:pt>
                <c:pt idx="215">
                  <c:v>0.54542199999999996</c:v>
                </c:pt>
                <c:pt idx="216">
                  <c:v>0.55320599999999998</c:v>
                </c:pt>
                <c:pt idx="217">
                  <c:v>0.34765000000000001</c:v>
                </c:pt>
                <c:pt idx="218">
                  <c:v>0.26976500000000003</c:v>
                </c:pt>
                <c:pt idx="219">
                  <c:v>0.24508500000000041</c:v>
                </c:pt>
                <c:pt idx="220">
                  <c:v>0.34995100000000001</c:v>
                </c:pt>
                <c:pt idx="221">
                  <c:v>0.26480600000000032</c:v>
                </c:pt>
                <c:pt idx="222">
                  <c:v>0.26457800000000031</c:v>
                </c:pt>
                <c:pt idx="223">
                  <c:v>0.49956300000000031</c:v>
                </c:pt>
                <c:pt idx="224">
                  <c:v>0.46458900000000031</c:v>
                </c:pt>
                <c:pt idx="225">
                  <c:v>0.250614</c:v>
                </c:pt>
                <c:pt idx="226">
                  <c:v>0.47778300000000001</c:v>
                </c:pt>
                <c:pt idx="227">
                  <c:v>0.39178100000000032</c:v>
                </c:pt>
                <c:pt idx="228">
                  <c:v>0.22955600000000001</c:v>
                </c:pt>
                <c:pt idx="229">
                  <c:v>0.38251700000000038</c:v>
                </c:pt>
                <c:pt idx="230">
                  <c:v>0.46478800000000031</c:v>
                </c:pt>
                <c:pt idx="231">
                  <c:v>0.51278900000000005</c:v>
                </c:pt>
                <c:pt idx="232">
                  <c:v>0.40802800000000194</c:v>
                </c:pt>
                <c:pt idx="233">
                  <c:v>0.34573000000000004</c:v>
                </c:pt>
                <c:pt idx="234">
                  <c:v>0.25216099999999997</c:v>
                </c:pt>
                <c:pt idx="235">
                  <c:v>0.28775800000000001</c:v>
                </c:pt>
                <c:pt idx="236">
                  <c:v>0.446992</c:v>
                </c:pt>
                <c:pt idx="237">
                  <c:v>0.28252800000000194</c:v>
                </c:pt>
                <c:pt idx="238">
                  <c:v>0.38077500000000031</c:v>
                </c:pt>
                <c:pt idx="239">
                  <c:v>0.35721200000000031</c:v>
                </c:pt>
                <c:pt idx="240">
                  <c:v>0.34596600000000038</c:v>
                </c:pt>
                <c:pt idx="241">
                  <c:v>0.47471800000000008</c:v>
                </c:pt>
                <c:pt idx="242">
                  <c:v>0.31708600000000292</c:v>
                </c:pt>
                <c:pt idx="243">
                  <c:v>0.37802400000000291</c:v>
                </c:pt>
                <c:pt idx="244">
                  <c:v>0.32350000000000217</c:v>
                </c:pt>
                <c:pt idx="245">
                  <c:v>0.30874200000000002</c:v>
                </c:pt>
                <c:pt idx="246">
                  <c:v>0.24449400000000157</c:v>
                </c:pt>
                <c:pt idx="247">
                  <c:v>0.37879200000000002</c:v>
                </c:pt>
                <c:pt idx="248">
                  <c:v>0.279561</c:v>
                </c:pt>
                <c:pt idx="249">
                  <c:v>0.26727200000000001</c:v>
                </c:pt>
                <c:pt idx="250">
                  <c:v>0.32649600000000217</c:v>
                </c:pt>
                <c:pt idx="251">
                  <c:v>0.45815</c:v>
                </c:pt>
                <c:pt idx="252">
                  <c:v>0.28872400000000031</c:v>
                </c:pt>
                <c:pt idx="253">
                  <c:v>8.6479999999999987E-2</c:v>
                </c:pt>
                <c:pt idx="254">
                  <c:v>9.8250000000000268E-2</c:v>
                </c:pt>
                <c:pt idx="255">
                  <c:v>0.12317800000000002</c:v>
                </c:pt>
                <c:pt idx="256">
                  <c:v>0.12442599999999999</c:v>
                </c:pt>
                <c:pt idx="257">
                  <c:v>0.10426000000000063</c:v>
                </c:pt>
                <c:pt idx="258">
                  <c:v>0.115289</c:v>
                </c:pt>
                <c:pt idx="259">
                  <c:v>9.4690000000000746E-2</c:v>
                </c:pt>
                <c:pt idx="260">
                  <c:v>0.27290000000000031</c:v>
                </c:pt>
                <c:pt idx="261">
                  <c:v>0.47963</c:v>
                </c:pt>
                <c:pt idx="262">
                  <c:v>0.12871800000000044</c:v>
                </c:pt>
                <c:pt idx="263">
                  <c:v>0.37192000000000291</c:v>
                </c:pt>
                <c:pt idx="264">
                  <c:v>0.21063799999999999</c:v>
                </c:pt>
                <c:pt idx="265">
                  <c:v>0.31746600000000275</c:v>
                </c:pt>
                <c:pt idx="266">
                  <c:v>0.32613400000000031</c:v>
                </c:pt>
                <c:pt idx="267">
                  <c:v>0.20467099999999988</c:v>
                </c:pt>
                <c:pt idx="268">
                  <c:v>0.38368900000000195</c:v>
                </c:pt>
                <c:pt idx="269">
                  <c:v>0.19901500000000041</c:v>
                </c:pt>
                <c:pt idx="270">
                  <c:v>0.172872</c:v>
                </c:pt>
                <c:pt idx="271">
                  <c:v>0.17141800000000132</c:v>
                </c:pt>
                <c:pt idx="272">
                  <c:v>0.24454900000000157</c:v>
                </c:pt>
                <c:pt idx="273">
                  <c:v>0.19161900000000001</c:v>
                </c:pt>
                <c:pt idx="274">
                  <c:v>0.47299200000000002</c:v>
                </c:pt>
                <c:pt idx="275">
                  <c:v>0.33830100000000252</c:v>
                </c:pt>
                <c:pt idx="276">
                  <c:v>0.14036299999999999</c:v>
                </c:pt>
                <c:pt idx="277">
                  <c:v>0.22162299999999988</c:v>
                </c:pt>
                <c:pt idx="278">
                  <c:v>0.16648099999999999</c:v>
                </c:pt>
                <c:pt idx="279">
                  <c:v>0.33437300000000297</c:v>
                </c:pt>
                <c:pt idx="280">
                  <c:v>0.12971199999999999</c:v>
                </c:pt>
                <c:pt idx="281">
                  <c:v>0.14330699999999999</c:v>
                </c:pt>
                <c:pt idx="282">
                  <c:v>0.11284699999999998</c:v>
                </c:pt>
                <c:pt idx="283">
                  <c:v>0.34702600000000194</c:v>
                </c:pt>
                <c:pt idx="284">
                  <c:v>0.25232800000000088</c:v>
                </c:pt>
                <c:pt idx="285">
                  <c:v>0.41814100000000004</c:v>
                </c:pt>
                <c:pt idx="286">
                  <c:v>0.19933999999999999</c:v>
                </c:pt>
                <c:pt idx="287">
                  <c:v>0.25457000000000002</c:v>
                </c:pt>
                <c:pt idx="288">
                  <c:v>0.12591200000000041</c:v>
                </c:pt>
                <c:pt idx="289">
                  <c:v>0.17113600000000001</c:v>
                </c:pt>
                <c:pt idx="290">
                  <c:v>0.16561400000000001</c:v>
                </c:pt>
                <c:pt idx="291">
                  <c:v>0.22159699999999999</c:v>
                </c:pt>
                <c:pt idx="292">
                  <c:v>0.41007100000000002</c:v>
                </c:pt>
                <c:pt idx="293">
                  <c:v>0.26399800000000001</c:v>
                </c:pt>
                <c:pt idx="294">
                  <c:v>0.23190800000000103</c:v>
                </c:pt>
                <c:pt idx="295">
                  <c:v>0.18092100000000041</c:v>
                </c:pt>
                <c:pt idx="296">
                  <c:v>0.19397800000000001</c:v>
                </c:pt>
                <c:pt idx="297">
                  <c:v>0.28793000000000002</c:v>
                </c:pt>
                <c:pt idx="298">
                  <c:v>0.42072500000000002</c:v>
                </c:pt>
                <c:pt idx="299">
                  <c:v>0.40215200000000001</c:v>
                </c:pt>
                <c:pt idx="300">
                  <c:v>0.39948600000000439</c:v>
                </c:pt>
                <c:pt idx="301">
                  <c:v>0.3487030000000001</c:v>
                </c:pt>
                <c:pt idx="302">
                  <c:v>0.41766700000000001</c:v>
                </c:pt>
                <c:pt idx="303">
                  <c:v>0.28507200000000038</c:v>
                </c:pt>
                <c:pt idx="304">
                  <c:v>0.34197000000000038</c:v>
                </c:pt>
                <c:pt idx="305">
                  <c:v>0.17498400000000044</c:v>
                </c:pt>
                <c:pt idx="306">
                  <c:v>0.24146300000000137</c:v>
                </c:pt>
                <c:pt idx="307">
                  <c:v>0.16596000000000041</c:v>
                </c:pt>
                <c:pt idx="308">
                  <c:v>0.15908000000000044</c:v>
                </c:pt>
                <c:pt idx="309">
                  <c:v>0.15238900000000041</c:v>
                </c:pt>
                <c:pt idx="310">
                  <c:v>0.17498400000000044</c:v>
                </c:pt>
                <c:pt idx="311">
                  <c:v>0.14475499999999999</c:v>
                </c:pt>
                <c:pt idx="312">
                  <c:v>9.2616000000000004E-2</c:v>
                </c:pt>
                <c:pt idx="313">
                  <c:v>0.21126800000000137</c:v>
                </c:pt>
                <c:pt idx="314">
                  <c:v>0.14333499999999999</c:v>
                </c:pt>
                <c:pt idx="315">
                  <c:v>0.1499470000000018</c:v>
                </c:pt>
                <c:pt idx="316">
                  <c:v>0.16236100000000001</c:v>
                </c:pt>
                <c:pt idx="317">
                  <c:v>0.16576900000000044</c:v>
                </c:pt>
                <c:pt idx="318">
                  <c:v>0.14499200000000126</c:v>
                </c:pt>
                <c:pt idx="319">
                  <c:v>0.18194200000000157</c:v>
                </c:pt>
                <c:pt idx="320">
                  <c:v>0.14610999999999999</c:v>
                </c:pt>
                <c:pt idx="321">
                  <c:v>0.15786200000000103</c:v>
                </c:pt>
                <c:pt idx="322">
                  <c:v>0.11194699999999998</c:v>
                </c:pt>
                <c:pt idx="323">
                  <c:v>0.13387399999999997</c:v>
                </c:pt>
                <c:pt idx="324">
                  <c:v>0.161887</c:v>
                </c:pt>
                <c:pt idx="325">
                  <c:v>0.23735300000000001</c:v>
                </c:pt>
                <c:pt idx="326">
                  <c:v>0.14387900000000001</c:v>
                </c:pt>
                <c:pt idx="327">
                  <c:v>0.14710000000000001</c:v>
                </c:pt>
                <c:pt idx="328">
                  <c:v>0.26176000000000005</c:v>
                </c:pt>
                <c:pt idx="329">
                  <c:v>0.15985199999999999</c:v>
                </c:pt>
                <c:pt idx="330">
                  <c:v>0.41365500000000011</c:v>
                </c:pt>
                <c:pt idx="331">
                  <c:v>0.38422600000000218</c:v>
                </c:pt>
                <c:pt idx="332">
                  <c:v>0.17347399999999999</c:v>
                </c:pt>
                <c:pt idx="333">
                  <c:v>0.22022700000000001</c:v>
                </c:pt>
                <c:pt idx="334">
                  <c:v>0.15714400000000117</c:v>
                </c:pt>
                <c:pt idx="335">
                  <c:v>0.29045700000000002</c:v>
                </c:pt>
                <c:pt idx="336">
                  <c:v>0.36257300000000031</c:v>
                </c:pt>
                <c:pt idx="337">
                  <c:v>0.42817300000000008</c:v>
                </c:pt>
                <c:pt idx="338">
                  <c:v>0.46691700000000008</c:v>
                </c:pt>
                <c:pt idx="339">
                  <c:v>0.33629200000000031</c:v>
                </c:pt>
                <c:pt idx="340">
                  <c:v>0.12220499999999999</c:v>
                </c:pt>
                <c:pt idx="341">
                  <c:v>0.14666299999999999</c:v>
                </c:pt>
                <c:pt idx="342">
                  <c:v>0.65067500000000822</c:v>
                </c:pt>
                <c:pt idx="343">
                  <c:v>0.53571400000000002</c:v>
                </c:pt>
                <c:pt idx="344">
                  <c:v>0.4787590000000001</c:v>
                </c:pt>
                <c:pt idx="345">
                  <c:v>0.44371900000000003</c:v>
                </c:pt>
                <c:pt idx="346">
                  <c:v>0.52365099999999998</c:v>
                </c:pt>
                <c:pt idx="347">
                  <c:v>0.25277300000000003</c:v>
                </c:pt>
                <c:pt idx="348">
                  <c:v>0.32630100000000217</c:v>
                </c:pt>
                <c:pt idx="349">
                  <c:v>0.17524900000000151</c:v>
                </c:pt>
                <c:pt idx="350">
                  <c:v>0.69423900000000005</c:v>
                </c:pt>
                <c:pt idx="351">
                  <c:v>0.50187000000000004</c:v>
                </c:pt>
                <c:pt idx="352">
                  <c:v>0.48162700000000008</c:v>
                </c:pt>
                <c:pt idx="353">
                  <c:v>0.45918800000000032</c:v>
                </c:pt>
                <c:pt idx="354">
                  <c:v>0.42986400000000252</c:v>
                </c:pt>
                <c:pt idx="355">
                  <c:v>0.80571800000000005</c:v>
                </c:pt>
                <c:pt idx="356">
                  <c:v>0.21597000000000041</c:v>
                </c:pt>
                <c:pt idx="357">
                  <c:v>0.25369299999999995</c:v>
                </c:pt>
                <c:pt idx="358">
                  <c:v>0.21652199999999999</c:v>
                </c:pt>
                <c:pt idx="359">
                  <c:v>0.22834499999999999</c:v>
                </c:pt>
                <c:pt idx="360">
                  <c:v>0.52700800000000003</c:v>
                </c:pt>
                <c:pt idx="361">
                  <c:v>0.49345600000000217</c:v>
                </c:pt>
                <c:pt idx="362">
                  <c:v>0.4507850000000001</c:v>
                </c:pt>
                <c:pt idx="363">
                  <c:v>0.43017500000000031</c:v>
                </c:pt>
                <c:pt idx="364">
                  <c:v>0.40286500000000008</c:v>
                </c:pt>
                <c:pt idx="365">
                  <c:v>0.63903500000000435</c:v>
                </c:pt>
                <c:pt idx="366">
                  <c:v>0.59398699999999427</c:v>
                </c:pt>
                <c:pt idx="367">
                  <c:v>0.75453499999999996</c:v>
                </c:pt>
              </c:numCache>
            </c:numRef>
          </c:yVal>
        </c:ser>
        <c:axId val="68927488"/>
        <c:axId val="68929408"/>
      </c:scatterChart>
      <c:valAx>
        <c:axId val="68927488"/>
        <c:scaling>
          <c:orientation val="minMax"/>
          <c:max val="120"/>
          <c:min val="0"/>
        </c:scaling>
        <c:axPos val="b"/>
        <c:title>
          <c:tx>
            <c:rich>
              <a:bodyPr/>
              <a:lstStyle/>
              <a:p>
                <a:pPr>
                  <a:defRPr lang="en-US" sz="1050"/>
                </a:pPr>
                <a:r>
                  <a:rPr lang="en-US" sz="1050"/>
                  <a:t>elevation over sealevel (meters)</a:t>
                </a:r>
              </a:p>
            </c:rich>
          </c:tx>
          <c:layout/>
        </c:title>
        <c:numFmt formatCode="General" sourceLinked="1"/>
        <c:tickLblPos val="nextTo"/>
        <c:txPr>
          <a:bodyPr/>
          <a:lstStyle/>
          <a:p>
            <a:pPr>
              <a:defRPr lang="en-US" sz="900"/>
            </a:pPr>
            <a:endParaRPr lang="en-US"/>
          </a:p>
        </c:txPr>
        <c:crossAx val="68929408"/>
        <c:crosses val="autoZero"/>
        <c:crossBetween val="midCat"/>
        <c:majorUnit val="30"/>
      </c:valAx>
      <c:valAx>
        <c:axId val="68929408"/>
        <c:scaling>
          <c:orientation val="minMax"/>
        </c:scaling>
        <c:axPos val="l"/>
        <c:majorGridlines>
          <c:spPr>
            <a:ln>
              <a:solidFill>
                <a:schemeClr val="bg1">
                  <a:lumMod val="85000"/>
                </a:schemeClr>
              </a:solidFill>
            </a:ln>
          </c:spPr>
        </c:majorGridlines>
        <c:title>
          <c:tx>
            <c:rich>
              <a:bodyPr rot="-5400000" vert="horz"/>
              <a:lstStyle/>
              <a:p>
                <a:pPr>
                  <a:defRPr lang="en-US" sz="1050"/>
                </a:pPr>
                <a:r>
                  <a:rPr lang="en-US" sz="1050"/>
                  <a:t>activity</a:t>
                </a:r>
                <a:r>
                  <a:rPr lang="en-US" sz="1050" baseline="0"/>
                  <a:t> score</a:t>
                </a:r>
                <a:endParaRPr lang="en-US" sz="1050"/>
              </a:p>
            </c:rich>
          </c:tx>
          <c:layout>
            <c:manualLayout>
              <c:xMode val="edge"/>
              <c:yMode val="edge"/>
              <c:x val="5.9003541587869198E-4"/>
              <c:y val="0.2273186620903157"/>
            </c:manualLayout>
          </c:layout>
        </c:title>
        <c:numFmt formatCode="General" sourceLinked="0"/>
        <c:tickLblPos val="nextTo"/>
        <c:txPr>
          <a:bodyPr/>
          <a:lstStyle/>
          <a:p>
            <a:pPr>
              <a:defRPr lang="en-US" sz="900"/>
            </a:pPr>
            <a:endParaRPr lang="en-US"/>
          </a:p>
        </c:txPr>
        <c:crossAx val="68927488"/>
        <c:crosses val="autoZero"/>
        <c:crossBetween val="midCat"/>
      </c:valAx>
    </c:plotArea>
    <c:plotVisOnly val="1"/>
  </c:chart>
  <c:spPr>
    <a:ln>
      <a:noFill/>
    </a:ln>
  </c:sp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916E3-35B6-4D88-9166-90F7F15B5A84}" type="datetimeFigureOut">
              <a:rPr lang="en-US" smtClean="0"/>
              <a:pPr/>
              <a:t>11/4/2008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EEC135-DFDA-4F7F-BE8D-B8DC2A26017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seable.mit.edu/"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labiennale.org/en/architectur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seable.mit.edu/"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labiennale.org/en/architectur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focus is on</a:t>
            </a:r>
            <a:r>
              <a:rPr lang="en-US" baseline="0" dirty="0" smtClean="0"/>
              <a:t> utilizing existing urban infrastructure to sense data that is *freely</a:t>
            </a:r>
            <a:r>
              <a:rPr lang="en-US" baseline="0" smtClean="0"/>
              <a:t>* available</a:t>
            </a:r>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dynamic spatial redistribution of individuals is a key driving</a:t>
            </a:r>
          </a:p>
          <a:p>
            <a:r>
              <a:rPr lang="en-US" dirty="0" smtClean="0"/>
              <a:t>force of various spatiotemporal phenomena on geographical</a:t>
            </a:r>
          </a:p>
          <a:p>
            <a:r>
              <a:rPr lang="en-US" dirty="0" smtClean="0"/>
              <a:t>scales. It can synchronize populations of interacting species,</a:t>
            </a:r>
          </a:p>
          <a:p>
            <a:r>
              <a:rPr lang="en-US" dirty="0" smtClean="0"/>
              <a:t>stabilize them, and diversify gene pools. Human travel, for</a:t>
            </a:r>
          </a:p>
          <a:p>
            <a:r>
              <a:rPr lang="en-US" dirty="0" smtClean="0"/>
              <a:t>example, is responsible for the geographical spread of human</a:t>
            </a:r>
          </a:p>
          <a:p>
            <a:r>
              <a:rPr lang="en-US" dirty="0" smtClean="0"/>
              <a:t>infectious disease. In the light of increasing international trade,</a:t>
            </a:r>
          </a:p>
          <a:p>
            <a:r>
              <a:rPr lang="en-US" dirty="0" smtClean="0"/>
              <a:t>intensified human mobility and the imminent threat of an influenza</a:t>
            </a:r>
          </a:p>
          <a:p>
            <a:r>
              <a:rPr lang="en-US" dirty="0" smtClean="0"/>
              <a:t>A epidemic10, the knowledge of dynamical and statistical</a:t>
            </a:r>
          </a:p>
          <a:p>
            <a:r>
              <a:rPr lang="en-US" dirty="0" smtClean="0"/>
              <a:t>properties of human travel is of fundamental importance. Despite</a:t>
            </a:r>
          </a:p>
          <a:p>
            <a:r>
              <a:rPr lang="en-US" dirty="0" smtClean="0"/>
              <a:t>its crucial role, a quantitative assessment of these properties on</a:t>
            </a:r>
          </a:p>
          <a:p>
            <a:r>
              <a:rPr lang="en-US" dirty="0" smtClean="0"/>
              <a:t>geographical scales remains elusive, and the assumption that</a:t>
            </a:r>
          </a:p>
          <a:p>
            <a:r>
              <a:rPr lang="en-US" dirty="0" smtClean="0"/>
              <a:t>humans disperse diffusively still prevails in models. Here we</a:t>
            </a:r>
          </a:p>
          <a:p>
            <a:r>
              <a:rPr lang="en-US" dirty="0" smtClean="0"/>
              <a:t>report on a solid and quantitative assessment of human travelling</a:t>
            </a:r>
          </a:p>
          <a:p>
            <a:r>
              <a:rPr lang="en-US" dirty="0" smtClean="0"/>
              <a:t>statistics by </a:t>
            </a:r>
            <a:r>
              <a:rPr lang="en-US" dirty="0" err="1" smtClean="0"/>
              <a:t>analysing</a:t>
            </a:r>
            <a:r>
              <a:rPr lang="en-US" dirty="0" smtClean="0"/>
              <a:t> the circulation of bank notes in the United</a:t>
            </a:r>
          </a:p>
          <a:p>
            <a:r>
              <a:rPr lang="en-US" dirty="0" smtClean="0"/>
              <a:t>States. Using a comprehensive data set of over a million individual</a:t>
            </a:r>
          </a:p>
          <a:p>
            <a:r>
              <a:rPr lang="en-US" dirty="0" smtClean="0"/>
              <a:t>displacements, we find that dispersal is anomalous in two ways.</a:t>
            </a:r>
          </a:p>
          <a:p>
            <a:r>
              <a:rPr lang="en-US" dirty="0" smtClean="0"/>
              <a:t>First, the distribution of travelling distances decays as a power law,</a:t>
            </a:r>
          </a:p>
          <a:p>
            <a:r>
              <a:rPr lang="en-US" dirty="0" smtClean="0"/>
              <a:t>indicating that trajectories of bank notes are reminiscent of </a:t>
            </a:r>
            <a:r>
              <a:rPr lang="en-US" dirty="0" err="1" smtClean="0"/>
              <a:t>scalefree</a:t>
            </a:r>
            <a:endParaRPr lang="en-US" dirty="0" smtClean="0"/>
          </a:p>
          <a:p>
            <a:r>
              <a:rPr lang="en-US" dirty="0" smtClean="0"/>
              <a:t>random walks known as </a:t>
            </a:r>
            <a:r>
              <a:rPr lang="en-US" dirty="0" err="1" smtClean="0"/>
              <a:t>Le´vy</a:t>
            </a:r>
            <a:r>
              <a:rPr lang="en-US" dirty="0" smtClean="0"/>
              <a:t> flights. Second, the probability</a:t>
            </a:r>
          </a:p>
          <a:p>
            <a:r>
              <a:rPr lang="en-US" dirty="0" smtClean="0"/>
              <a:t>of remaining in a small, spatially confined region for a time T is</a:t>
            </a:r>
          </a:p>
          <a:p>
            <a:r>
              <a:rPr lang="en-US" dirty="0" smtClean="0"/>
              <a:t>dominated by algebraically long tails that attenuate the </a:t>
            </a:r>
            <a:r>
              <a:rPr lang="en-US" dirty="0" err="1" smtClean="0"/>
              <a:t>superdiffusive</a:t>
            </a:r>
            <a:endParaRPr lang="en-US" dirty="0" smtClean="0"/>
          </a:p>
          <a:p>
            <a:r>
              <a:rPr lang="en-US" dirty="0" err="1" smtClean="0"/>
              <a:t>spread.We</a:t>
            </a:r>
            <a:r>
              <a:rPr lang="en-US" dirty="0" smtClean="0"/>
              <a:t> show that human travelling </a:t>
            </a:r>
            <a:r>
              <a:rPr lang="en-US" dirty="0" err="1" smtClean="0"/>
              <a:t>behaviour</a:t>
            </a:r>
            <a:r>
              <a:rPr lang="en-US" dirty="0" smtClean="0"/>
              <a:t> can be</a:t>
            </a:r>
          </a:p>
          <a:p>
            <a:r>
              <a:rPr lang="en-US" dirty="0" smtClean="0"/>
              <a:t>described mathematically on many spatiotemporal scales by a</a:t>
            </a:r>
          </a:p>
          <a:p>
            <a:r>
              <a:rPr lang="en-US" dirty="0" smtClean="0"/>
              <a:t>two-parameter continuous-time random walk model to a surprising</a:t>
            </a:r>
          </a:p>
          <a:p>
            <a:r>
              <a:rPr lang="en-US" dirty="0" smtClean="0"/>
              <a:t>accuracy, and conclude that human travel on geographical</a:t>
            </a:r>
          </a:p>
          <a:p>
            <a:r>
              <a:rPr lang="en-US" dirty="0" smtClean="0"/>
              <a:t>scales is an ambivalent and effectively </a:t>
            </a:r>
            <a:r>
              <a:rPr lang="en-US" dirty="0" err="1" smtClean="0"/>
              <a:t>superdiffusive</a:t>
            </a:r>
            <a:r>
              <a:rPr lang="en-US" dirty="0" smtClean="0"/>
              <a:t> process.</a:t>
            </a:r>
          </a:p>
          <a:p>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short of it: the data is becoming pervasive and its cheap to store</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Bicing station</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scrape this webpage every five minutes and extract three data elements per station: the station’s </a:t>
            </a:r>
            <a:r>
              <a:rPr lang="en-US" sz="1200" i="1" kern="1200" dirty="0" smtClean="0">
                <a:solidFill>
                  <a:schemeClr val="tx1"/>
                </a:solidFill>
                <a:latin typeface="+mn-lt"/>
                <a:ea typeface="+mn-ea"/>
                <a:cs typeface="+mn-cs"/>
              </a:rPr>
              <a:t>geo-location</a:t>
            </a:r>
            <a:r>
              <a:rPr lang="en-US" sz="1200" kern="1200" dirty="0" smtClean="0">
                <a:solidFill>
                  <a:schemeClr val="tx1"/>
                </a:solidFill>
                <a:latin typeface="+mn-lt"/>
                <a:ea typeface="+mn-ea"/>
                <a:cs typeface="+mn-cs"/>
              </a:rPr>
              <a:t>, the number of </a:t>
            </a:r>
            <a:r>
              <a:rPr lang="en-US" sz="1200" i="1" kern="1200" dirty="0" smtClean="0">
                <a:solidFill>
                  <a:schemeClr val="tx1"/>
                </a:solidFill>
                <a:latin typeface="+mn-lt"/>
                <a:ea typeface="+mn-ea"/>
                <a:cs typeface="+mn-cs"/>
              </a:rPr>
              <a:t>available bicycles</a:t>
            </a:r>
            <a:r>
              <a:rPr lang="en-US" sz="1200" kern="1200" dirty="0" smtClean="0">
                <a:solidFill>
                  <a:schemeClr val="tx1"/>
                </a:solidFill>
                <a:latin typeface="+mn-lt"/>
                <a:ea typeface="+mn-ea"/>
                <a:cs typeface="+mn-cs"/>
              </a:rPr>
              <a:t> and the number of </a:t>
            </a:r>
            <a:r>
              <a:rPr lang="en-US" sz="1200" i="1" kern="1200" dirty="0" smtClean="0">
                <a:solidFill>
                  <a:schemeClr val="tx1"/>
                </a:solidFill>
                <a:latin typeface="+mn-lt"/>
                <a:ea typeface="+mn-ea"/>
                <a:cs typeface="+mn-cs"/>
              </a:rPr>
              <a:t>vacant parking slots</a:t>
            </a:r>
            <a:r>
              <a:rPr lang="en-US" sz="1200" kern="1200" dirty="0" smtClean="0">
                <a:solidFill>
                  <a:schemeClr val="tx1"/>
                </a:solidFill>
                <a:latin typeface="+mn-lt"/>
                <a:ea typeface="+mn-ea"/>
                <a:cs typeface="+mn-cs"/>
              </a:rPr>
              <a:t>. We do not obtain personally identifiable information. Our data logger automatically accounts for new Bicing stations as they appear online.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About 1% of the raw data extracted from the Bicing website suffers from noise. Our cleaned dataset includes six weeks of station observations starting on May 23rd and ending on July 3rd, 2008 for a total of over 4.3 million data points. Note that 2 of the 373 stations consistently reported invalid data and were thus disregarded from our analysis.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Although our web scraper has been logging continuously since May 23</a:t>
            </a:r>
            <a:r>
              <a:rPr lang="en-US" sz="1200" kern="1200" baseline="30000" dirty="0" smtClean="0">
                <a:solidFill>
                  <a:schemeClr val="tx1"/>
                </a:solidFill>
                <a:latin typeface="+mn-lt"/>
                <a:ea typeface="+mn-ea"/>
                <a:cs typeface="+mn-cs"/>
              </a:rPr>
              <a:t>rd</a:t>
            </a:r>
            <a:r>
              <a:rPr lang="en-US" sz="1200" kern="1200" dirty="0" smtClean="0">
                <a:solidFill>
                  <a:schemeClr val="tx1"/>
                </a:solidFill>
                <a:latin typeface="+mn-lt"/>
                <a:ea typeface="+mn-ea"/>
                <a:cs typeface="+mn-cs"/>
              </a:rPr>
              <a:t>, the Bicing website was down from July 3</a:t>
            </a:r>
            <a:r>
              <a:rPr lang="en-US" sz="1200" kern="1200" baseline="30000" dirty="0" smtClean="0">
                <a:solidFill>
                  <a:schemeClr val="tx1"/>
                </a:solidFill>
                <a:latin typeface="+mn-lt"/>
                <a:ea typeface="+mn-ea"/>
                <a:cs typeface="+mn-cs"/>
              </a:rPr>
              <a:t>rd</a:t>
            </a:r>
            <a:r>
              <a:rPr lang="en-US" sz="1200" kern="1200" dirty="0" smtClean="0">
                <a:solidFill>
                  <a:schemeClr val="tx1"/>
                </a:solidFill>
                <a:latin typeface="+mn-lt"/>
                <a:ea typeface="+mn-ea"/>
                <a:cs typeface="+mn-cs"/>
              </a:rPr>
              <a:t> - 30</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we begin predicting human behavior and station usage patterns?</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we make bicing more self-sustainable?</a:t>
            </a:r>
          </a:p>
          <a:p>
            <a:r>
              <a:rPr lang="en-US" dirty="0" smtClean="0"/>
              <a:t>Increasing efficiency of trucks.</a:t>
            </a:r>
          </a:p>
          <a:p>
            <a:r>
              <a:rPr lang="en-US" dirty="0" smtClean="0"/>
              <a:t>Decreasing</a:t>
            </a:r>
            <a:r>
              <a:rPr lang="en-US" baseline="0" dirty="0" smtClean="0"/>
              <a:t> dependency on trucks.</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city-planners, governments, urban</a:t>
            </a:r>
            <a:r>
              <a:rPr lang="en-US" baseline="0" dirty="0" smtClean="0"/>
              <a:t> transit studies, traffic forecasting</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bicing provides only one</a:t>
            </a:r>
            <a:r>
              <a:rPr lang="en-US" baseline="0" dirty="0" smtClean="0"/>
              <a:t> type of view into the city—some human </a:t>
            </a:r>
            <a:r>
              <a:rPr lang="en-US" baseline="0" dirty="0" err="1" smtClean="0"/>
              <a:t>behaviorial</a:t>
            </a:r>
            <a:r>
              <a:rPr lang="en-US" baseline="0" dirty="0" smtClean="0"/>
              <a:t> aspects might be skewed as a result (for example, a popular place in the city does not have a correspondingly popular station simply because its uphill).</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Oyster card in England; cell phones in </a:t>
            </a:r>
            <a:r>
              <a:rPr lang="en-US" dirty="0" err="1" smtClean="0"/>
              <a:t>japan</a:t>
            </a:r>
            <a:endParaRPr lang="en-US" dirty="0" smtClean="0"/>
          </a:p>
          <a:p>
            <a:r>
              <a:rPr lang="en-US" dirty="0" smtClean="0"/>
              <a:t>Bus</a:t>
            </a:r>
            <a:r>
              <a:rPr lang="en-US" baseline="0" dirty="0" smtClean="0"/>
              <a:t> real-time locations available in </a:t>
            </a:r>
            <a:r>
              <a:rPr lang="en-US" baseline="0" dirty="0" err="1" smtClean="0"/>
              <a:t>seattle</a:t>
            </a:r>
            <a:r>
              <a:rPr lang="en-US" baseline="0" dirty="0" smtClean="0"/>
              <a:t> (and many other cities)</a:t>
            </a:r>
          </a:p>
          <a:p>
            <a:endParaRPr lang="en-US" baseline="0" dirty="0" smtClean="0"/>
          </a:p>
          <a:p>
            <a:r>
              <a:rPr lang="en-US" baseline="0" dirty="0" smtClean="0"/>
              <a:t>Access to data introduces many privacy concerns</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http://www.nytimes.com/2008/07/12/business/12newpark.html</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http://blog.wired.com/wiredscience/2008/08/google-earth-re.html</a:t>
            </a:r>
          </a:p>
          <a:p>
            <a:r>
              <a:rPr lang="en-US" dirty="0" smtClean="0"/>
              <a:t>http://articles.latimes.com/2008/aug/26/science/sci-cows26</a:t>
            </a:r>
          </a:p>
          <a:p>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velib</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does it mean when potentially every action we take can be observed and stored?</a:t>
            </a:r>
          </a:p>
          <a:p>
            <a:endParaRPr lang="en-US" baseline="0" dirty="0" smtClean="0"/>
          </a:p>
          <a:p>
            <a:r>
              <a:rPr lang="en-US" baseline="0" dirty="0" smtClean="0"/>
              <a:t>Picture originally from </a:t>
            </a:r>
            <a:r>
              <a:rPr lang="en-US" baseline="0" dirty="0" err="1" smtClean="0"/>
              <a:t>Flickr</a:t>
            </a:r>
            <a:r>
              <a:rPr lang="en-US" baseline="0" dirty="0" smtClean="0"/>
              <a:t> but seen in Fabien </a:t>
            </a:r>
            <a:r>
              <a:rPr lang="en-US" baseline="0" dirty="0" err="1" smtClean="0"/>
              <a:t>Giradin’s</a:t>
            </a:r>
            <a:r>
              <a:rPr lang="en-US" baseline="0" dirty="0" smtClean="0"/>
              <a:t> talk at ICING2008</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social scientists to understand the periodicity and routines in behavior</a:t>
            </a:r>
          </a:p>
          <a:p>
            <a:r>
              <a:rPr lang="en-US" sz="1200" kern="1200" baseline="0" dirty="0" smtClean="0">
                <a:solidFill>
                  <a:schemeClr val="tx1"/>
                </a:solidFill>
                <a:latin typeface="+mn-lt"/>
                <a:ea typeface="+mn-ea"/>
                <a:cs typeface="+mn-cs"/>
              </a:rPr>
              <a:t>access to masses of data that are of the same order of magnitude as that of the natural sciences (</a:t>
            </a:r>
            <a:r>
              <a:rPr lang="en-US" sz="1200" kern="1200" baseline="0" dirty="0" err="1" smtClean="0">
                <a:solidFill>
                  <a:schemeClr val="tx1"/>
                </a:solidFill>
                <a:latin typeface="+mn-lt"/>
                <a:ea typeface="+mn-ea"/>
                <a:cs typeface="+mn-cs"/>
              </a:rPr>
              <a:t>latour</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Real Time Rome is the MIT </a:t>
            </a:r>
            <a:r>
              <a:rPr lang="en-US" dirty="0" err="1" smtClean="0">
                <a:hlinkClick r:id="rId3"/>
              </a:rPr>
              <a:t>SENSEable</a:t>
            </a:r>
            <a:r>
              <a:rPr lang="en-US" dirty="0" smtClean="0">
                <a:hlinkClick r:id="rId3"/>
              </a:rPr>
              <a:t> City Lab</a:t>
            </a:r>
            <a:r>
              <a:rPr lang="en-US" dirty="0" smtClean="0"/>
              <a:t>’s contribution to the 2006 </a:t>
            </a:r>
            <a:r>
              <a:rPr lang="en-US" dirty="0" smtClean="0">
                <a:hlinkClick r:id="rId4"/>
              </a:rPr>
              <a:t>Venice Biennale</a:t>
            </a:r>
            <a:r>
              <a:rPr lang="en-US" dirty="0" smtClean="0"/>
              <a:t>, directed by professor Richard Burdett. The project aggregated data from cell phones (obtained using Telecom Italia's innovative </a:t>
            </a:r>
            <a:r>
              <a:rPr lang="en-US" dirty="0" err="1" smtClean="0"/>
              <a:t>Lochness</a:t>
            </a:r>
            <a:r>
              <a:rPr lang="en-US" dirty="0" smtClean="0"/>
              <a:t> platform), buses and taxis in Rome to better understand urban dynamics in real time. By revealing the pulse of the city, the project aims to show how technology can help individuals make more informed decisions about their environment. In the long run, will it be possible to reduce the inefficiencies of present day urban systems and open the way to a more sustainable urban future?</a:t>
            </a:r>
          </a:p>
          <a:p>
            <a:endParaRPr lang="en-US" dirty="0" smtClean="0"/>
          </a:p>
          <a:p>
            <a:r>
              <a:rPr lang="en-US" dirty="0" smtClean="0"/>
              <a:t>http://senseable.mit.edu/realtimerome/</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understand</a:t>
            </a:r>
            <a:r>
              <a:rPr lang="en-US" baseline="0" dirty="0" smtClean="0"/>
              <a:t> and predict the spread of biological viruses</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bicing user</a:t>
            </a:r>
            <a:r>
              <a:rPr lang="en-US" baseline="0" dirty="0" smtClean="0"/>
              <a:t>s and the bicing administrators</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EEC135-DFDA-4F7F-BE8D-B8DC2A26017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Real Time Rome is the MIT </a:t>
            </a:r>
            <a:r>
              <a:rPr lang="en-US" dirty="0" err="1" smtClean="0">
                <a:hlinkClick r:id="rId3"/>
              </a:rPr>
              <a:t>SENSEable</a:t>
            </a:r>
            <a:r>
              <a:rPr lang="en-US" dirty="0" smtClean="0">
                <a:hlinkClick r:id="rId3"/>
              </a:rPr>
              <a:t> City Lab</a:t>
            </a:r>
            <a:r>
              <a:rPr lang="en-US" dirty="0" smtClean="0"/>
              <a:t>’s contribution to the 2006 </a:t>
            </a:r>
            <a:r>
              <a:rPr lang="en-US" dirty="0" smtClean="0">
                <a:hlinkClick r:id="rId4"/>
              </a:rPr>
              <a:t>Venice Biennale</a:t>
            </a:r>
            <a:r>
              <a:rPr lang="en-US" dirty="0" smtClean="0"/>
              <a:t>, directed by professor Richard Burdett. The project aggregated data from cell phones (obtained using Telecom Italia's innovative </a:t>
            </a:r>
            <a:r>
              <a:rPr lang="en-US" dirty="0" err="1" smtClean="0"/>
              <a:t>Lochness</a:t>
            </a:r>
            <a:r>
              <a:rPr lang="en-US" dirty="0" smtClean="0"/>
              <a:t> platform), buses and taxis in Rome to better understand urban dynamics in real time. By revealing the pulse of the city, the project aims to show how technology can help individuals make more informed decisions about their environment. In the long run, will it be possible to reduce the inefficiencies of present day urban systems and open the way to a more sustainable urban future?</a:t>
            </a:r>
          </a:p>
          <a:p>
            <a:endParaRPr lang="en-US" dirty="0" smtClean="0"/>
          </a:p>
          <a:p>
            <a:r>
              <a:rPr lang="en-US" dirty="0" smtClean="0"/>
              <a:t>http://senseable.mit.edu/realtimerome/</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Despite their importance for urban planning1, traffic forecasting2</a:t>
            </a:r>
          </a:p>
          <a:p>
            <a:r>
              <a:rPr lang="en-US" sz="1200" kern="1200" baseline="0" dirty="0" smtClean="0">
                <a:solidFill>
                  <a:schemeClr val="tx1"/>
                </a:solidFill>
                <a:latin typeface="+mn-lt"/>
                <a:ea typeface="+mn-ea"/>
                <a:cs typeface="+mn-cs"/>
              </a:rPr>
              <a:t>and the spread of biological3–5 and mobile viruses6, our understanding</a:t>
            </a:r>
          </a:p>
          <a:p>
            <a:r>
              <a:rPr lang="en-US" sz="1200" kern="1200" baseline="0" dirty="0" smtClean="0">
                <a:solidFill>
                  <a:schemeClr val="tx1"/>
                </a:solidFill>
                <a:latin typeface="+mn-lt"/>
                <a:ea typeface="+mn-ea"/>
                <a:cs typeface="+mn-cs"/>
              </a:rPr>
              <a:t>of the basic laws governing human motion remains</a:t>
            </a:r>
          </a:p>
          <a:p>
            <a:r>
              <a:rPr lang="en-US" sz="1200" kern="1200" baseline="0" dirty="0" smtClean="0">
                <a:solidFill>
                  <a:schemeClr val="tx1"/>
                </a:solidFill>
                <a:latin typeface="+mn-lt"/>
                <a:ea typeface="+mn-ea"/>
                <a:cs typeface="+mn-cs"/>
              </a:rPr>
              <a:t>limited owing to the lack of tools to monitor the time-resolved</a:t>
            </a:r>
          </a:p>
          <a:p>
            <a:r>
              <a:rPr lang="en-US" sz="1200" kern="1200" baseline="0" dirty="0" smtClean="0">
                <a:solidFill>
                  <a:schemeClr val="tx1"/>
                </a:solidFill>
                <a:latin typeface="+mn-lt"/>
                <a:ea typeface="+mn-ea"/>
                <a:cs typeface="+mn-cs"/>
              </a:rPr>
              <a:t>location of individuals. Here we study the trajectory of 100,000</a:t>
            </a:r>
          </a:p>
          <a:p>
            <a:r>
              <a:rPr lang="en-US" sz="1200" kern="1200" baseline="0" dirty="0" err="1" smtClean="0">
                <a:solidFill>
                  <a:schemeClr val="tx1"/>
                </a:solidFill>
                <a:latin typeface="+mn-lt"/>
                <a:ea typeface="+mn-ea"/>
                <a:cs typeface="+mn-cs"/>
              </a:rPr>
              <a:t>anonymized</a:t>
            </a:r>
            <a:r>
              <a:rPr lang="en-US" sz="1200" kern="1200" baseline="0" dirty="0" smtClean="0">
                <a:solidFill>
                  <a:schemeClr val="tx1"/>
                </a:solidFill>
                <a:latin typeface="+mn-lt"/>
                <a:ea typeface="+mn-ea"/>
                <a:cs typeface="+mn-cs"/>
              </a:rPr>
              <a:t> mobile phone users whose position is tracked for a</a:t>
            </a:r>
          </a:p>
          <a:p>
            <a:r>
              <a:rPr lang="en-US" sz="1200" kern="1200" baseline="0" dirty="0" smtClean="0">
                <a:solidFill>
                  <a:schemeClr val="tx1"/>
                </a:solidFill>
                <a:latin typeface="+mn-lt"/>
                <a:ea typeface="+mn-ea"/>
                <a:cs typeface="+mn-cs"/>
              </a:rPr>
              <a:t>six-month period. We find that, in contrast with the random trajectories</a:t>
            </a:r>
          </a:p>
          <a:p>
            <a:r>
              <a:rPr lang="en-US" sz="1200" kern="1200" baseline="0" dirty="0" smtClean="0">
                <a:solidFill>
                  <a:schemeClr val="tx1"/>
                </a:solidFill>
                <a:latin typeface="+mn-lt"/>
                <a:ea typeface="+mn-ea"/>
                <a:cs typeface="+mn-cs"/>
              </a:rPr>
              <a:t>predicted by the prevailing </a:t>
            </a:r>
            <a:r>
              <a:rPr lang="en-US" sz="1200" kern="1200" baseline="0" dirty="0" err="1" smtClean="0">
                <a:solidFill>
                  <a:schemeClr val="tx1"/>
                </a:solidFill>
                <a:latin typeface="+mn-lt"/>
                <a:ea typeface="+mn-ea"/>
                <a:cs typeface="+mn-cs"/>
              </a:rPr>
              <a:t>Le´vy</a:t>
            </a:r>
            <a:r>
              <a:rPr lang="en-US" sz="1200" kern="1200" baseline="0" dirty="0" smtClean="0">
                <a:solidFill>
                  <a:schemeClr val="tx1"/>
                </a:solidFill>
                <a:latin typeface="+mn-lt"/>
                <a:ea typeface="+mn-ea"/>
                <a:cs typeface="+mn-cs"/>
              </a:rPr>
              <a:t> flight and random walk</a:t>
            </a:r>
          </a:p>
          <a:p>
            <a:r>
              <a:rPr lang="en-US" sz="1200" kern="1200" baseline="0" dirty="0" smtClean="0">
                <a:solidFill>
                  <a:schemeClr val="tx1"/>
                </a:solidFill>
                <a:latin typeface="+mn-lt"/>
                <a:ea typeface="+mn-ea"/>
                <a:cs typeface="+mn-cs"/>
              </a:rPr>
              <a:t>models7, human trajectories show a high degree of temporal and</a:t>
            </a:r>
          </a:p>
          <a:p>
            <a:r>
              <a:rPr lang="en-US" sz="1200" kern="1200" baseline="0" dirty="0" smtClean="0">
                <a:solidFill>
                  <a:schemeClr val="tx1"/>
                </a:solidFill>
                <a:latin typeface="+mn-lt"/>
                <a:ea typeface="+mn-ea"/>
                <a:cs typeface="+mn-cs"/>
              </a:rPr>
              <a:t>spatial regularity, each individual being characterized by a </a:t>
            </a:r>
            <a:r>
              <a:rPr lang="en-US" sz="1200" kern="1200" baseline="0" dirty="0" err="1" smtClean="0">
                <a:solidFill>
                  <a:schemeClr val="tx1"/>
                </a:solidFill>
                <a:latin typeface="+mn-lt"/>
                <a:ea typeface="+mn-ea"/>
                <a:cs typeface="+mn-cs"/>
              </a:rPr>
              <a:t>timeindependent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characteristic travel distance and a significant probability</a:t>
            </a:r>
          </a:p>
          <a:p>
            <a:r>
              <a:rPr lang="en-US" sz="1200" kern="1200" baseline="0" dirty="0" smtClean="0">
                <a:solidFill>
                  <a:schemeClr val="tx1"/>
                </a:solidFill>
                <a:latin typeface="+mn-lt"/>
                <a:ea typeface="+mn-ea"/>
                <a:cs typeface="+mn-cs"/>
              </a:rPr>
              <a:t>to return to a few highly frequented locations. After</a:t>
            </a:r>
          </a:p>
          <a:p>
            <a:r>
              <a:rPr lang="en-US" sz="1200" kern="1200" baseline="0" dirty="0" smtClean="0">
                <a:solidFill>
                  <a:schemeClr val="tx1"/>
                </a:solidFill>
                <a:latin typeface="+mn-lt"/>
                <a:ea typeface="+mn-ea"/>
                <a:cs typeface="+mn-cs"/>
              </a:rPr>
              <a:t>correcting for differences in travel distances and the inherent</a:t>
            </a:r>
          </a:p>
          <a:p>
            <a:r>
              <a:rPr lang="en-US" sz="1200" kern="1200" baseline="0" dirty="0" smtClean="0">
                <a:solidFill>
                  <a:schemeClr val="tx1"/>
                </a:solidFill>
                <a:latin typeface="+mn-lt"/>
                <a:ea typeface="+mn-ea"/>
                <a:cs typeface="+mn-cs"/>
              </a:rPr>
              <a:t>anisotropy of each trajectory, the individual travel patterns collapse</a:t>
            </a:r>
          </a:p>
          <a:p>
            <a:r>
              <a:rPr lang="en-US" sz="1200" kern="1200" baseline="0" dirty="0" smtClean="0">
                <a:solidFill>
                  <a:schemeClr val="tx1"/>
                </a:solidFill>
                <a:latin typeface="+mn-lt"/>
                <a:ea typeface="+mn-ea"/>
                <a:cs typeface="+mn-cs"/>
              </a:rPr>
              <a:t>into a single spatial probability distribution, indicating that,</a:t>
            </a:r>
          </a:p>
          <a:p>
            <a:r>
              <a:rPr lang="en-US" sz="1200" kern="1200" baseline="0" dirty="0" smtClean="0">
                <a:solidFill>
                  <a:schemeClr val="tx1"/>
                </a:solidFill>
                <a:latin typeface="+mn-lt"/>
                <a:ea typeface="+mn-ea"/>
                <a:cs typeface="+mn-cs"/>
              </a:rPr>
              <a:t>despite the diversity of their travel history, humans follow simple</a:t>
            </a:r>
          </a:p>
          <a:p>
            <a:r>
              <a:rPr lang="en-US" sz="1200" kern="1200" baseline="0" dirty="0" smtClean="0">
                <a:solidFill>
                  <a:schemeClr val="tx1"/>
                </a:solidFill>
                <a:latin typeface="+mn-lt"/>
                <a:ea typeface="+mn-ea"/>
                <a:cs typeface="+mn-cs"/>
              </a:rPr>
              <a:t>reproducible patterns. This inherent similarity in travel patterns</a:t>
            </a:r>
          </a:p>
          <a:p>
            <a:r>
              <a:rPr lang="en-US" sz="1200" kern="1200" baseline="0" dirty="0" smtClean="0">
                <a:solidFill>
                  <a:schemeClr val="tx1"/>
                </a:solidFill>
                <a:latin typeface="+mn-lt"/>
                <a:ea typeface="+mn-ea"/>
                <a:cs typeface="+mn-cs"/>
              </a:rPr>
              <a:t>could impact all phenomena driven by human mobility, from</a:t>
            </a:r>
          </a:p>
          <a:p>
            <a:r>
              <a:rPr lang="en-US" sz="1200" kern="1200" baseline="0" dirty="0" smtClean="0">
                <a:solidFill>
                  <a:schemeClr val="tx1"/>
                </a:solidFill>
                <a:latin typeface="+mn-lt"/>
                <a:ea typeface="+mn-ea"/>
                <a:cs typeface="+mn-cs"/>
              </a:rPr>
              <a:t>epidemic prevention to emergency response, urban planning</a:t>
            </a:r>
          </a:p>
          <a:p>
            <a:r>
              <a:rPr lang="en-US" sz="1200" kern="1200" baseline="0" dirty="0" smtClean="0">
                <a:solidFill>
                  <a:schemeClr val="tx1"/>
                </a:solidFill>
                <a:latin typeface="+mn-lt"/>
                <a:ea typeface="+mn-ea"/>
                <a:cs typeface="+mn-cs"/>
              </a:rPr>
              <a:t>and agent-based </a:t>
            </a:r>
            <a:r>
              <a:rPr lang="en-US" sz="1200" kern="1200" baseline="0" dirty="0" err="1" smtClean="0">
                <a:solidFill>
                  <a:schemeClr val="tx1"/>
                </a:solidFill>
                <a:latin typeface="+mn-lt"/>
                <a:ea typeface="+mn-ea"/>
                <a:cs typeface="+mn-cs"/>
              </a:rPr>
              <a:t>modelling</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3EEC135-DFDA-4F7F-BE8D-B8DC2A26017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3">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D96B6D8-4BB3-4CAF-97F6-5FFD268B1C3C}" type="datetime1">
              <a:rPr lang="en-US" smtClean="0"/>
              <a:pPr/>
              <a:t>11/4/2008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9628F9-3FE3-447D-A446-1CA60BBD2FCE}" type="datetime1">
              <a:rPr lang="en-US" smtClean="0"/>
              <a:pPr/>
              <a:t>11/4/2008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86AA2B-B992-4F35-AACB-E31C0EE0D498}" type="datetime1">
              <a:rPr lang="en-US" smtClean="0"/>
              <a:pPr/>
              <a:t>11/4/2008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itchFamily="34" charset="0"/>
              </a:defRPr>
            </a:lvl1pPr>
          </a:lstStyle>
          <a:p>
            <a:r>
              <a:rPr lang="en-US" dirty="0" smtClean="0"/>
              <a:t>Click to edit Master</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34AE-974E-445D-8703-7B41DAB88986}" type="datetime1">
              <a:rPr lang="en-US" smtClean="0"/>
              <a:pPr/>
              <a:t>11/4/2008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22D09E-9290-4041-980C-380586F18247}" type="datetime1">
              <a:rPr lang="en-US" smtClean="0"/>
              <a:pPr/>
              <a:t>11/4/2008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9CFA11-0725-4747-BBAD-CFD34F4ED8A9}" type="datetime1">
              <a:rPr lang="en-US" smtClean="0"/>
              <a:pPr/>
              <a:t>11/4/2008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ED02DE-BFAE-4947-99FF-B364CFD04B1C}" type="datetime1">
              <a:rPr lang="en-US" smtClean="0"/>
              <a:pPr/>
              <a:t>11/4/2008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2661B1-A052-44CC-BBB5-871CF3098A35}" type="datetime1">
              <a:rPr lang="en-US" smtClean="0"/>
              <a:pPr/>
              <a:t>11/4/2008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A7B20-FF62-4D7A-986C-B8CF17E0BA2D}" type="datetime1">
              <a:rPr lang="en-US" smtClean="0"/>
              <a:pPr/>
              <a:t>11/4/2008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3F7F94-6A12-4731-95CC-1E6ABA5AE3B8}" type="datetime1">
              <a:rPr lang="en-US" smtClean="0"/>
              <a:pPr/>
              <a:t>11/4/2008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DCFC4-6F84-483A-817C-0064CC4F6184}" type="datetime1">
              <a:rPr lang="en-US" smtClean="0"/>
              <a:pPr/>
              <a:t>11/4/2008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22238"/>
            <a:ext cx="8229600" cy="715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4BE31-FEEC-4A8E-9753-FACC93FABE19}" type="datetime1">
              <a:rPr lang="en-US" smtClean="0"/>
              <a:pPr/>
              <a:t>11/4/2008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3">
                    <a:lumMod val="60000"/>
                    <a:lumOff val="40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4000" kern="1200">
          <a:solidFill>
            <a:schemeClr val="accent3">
              <a:lumMod val="60000"/>
              <a:lumOff val="4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3">
              <a:lumMod val="60000"/>
              <a:lumOff val="4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3">
              <a:lumMod val="60000"/>
              <a:lumOff val="4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60000"/>
              <a:lumOff val="4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60000"/>
              <a:lumOff val="4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3">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research\projects\Bicing\images\Skyline2.jpg"/>
          <p:cNvPicPr>
            <a:picLocks noChangeAspect="1" noChangeArrowheads="1"/>
          </p:cNvPicPr>
          <p:nvPr/>
        </p:nvPicPr>
        <p:blipFill>
          <a:blip r:embed="rId3"/>
          <a:srcRect/>
          <a:stretch>
            <a:fillRect/>
          </a:stretch>
        </p:blipFill>
        <p:spPr bwMode="auto">
          <a:xfrm>
            <a:off x="0" y="0"/>
            <a:ext cx="9203003" cy="5638800"/>
          </a:xfrm>
          <a:prstGeom prst="rect">
            <a:avLst/>
          </a:prstGeom>
          <a:noFill/>
        </p:spPr>
      </p:pic>
      <p:sp>
        <p:nvSpPr>
          <p:cNvPr id="5" name="TextBox 4"/>
          <p:cNvSpPr txBox="1"/>
          <p:nvPr/>
        </p:nvSpPr>
        <p:spPr>
          <a:xfrm>
            <a:off x="228600" y="228600"/>
            <a:ext cx="7239000" cy="1077218"/>
          </a:xfrm>
          <a:prstGeom prst="rect">
            <a:avLst/>
          </a:prstGeom>
          <a:noFill/>
          <a:effectLst/>
        </p:spPr>
        <p:txBody>
          <a:bodyPr wrap="square" rtlCol="0">
            <a:spAutoFit/>
          </a:bodyPr>
          <a:lstStyle/>
          <a:p>
            <a:r>
              <a:rPr lang="en-US" sz="3200" b="1" dirty="0" smtClean="0">
                <a:solidFill>
                  <a:schemeClr val="accent3">
                    <a:lumMod val="60000"/>
                    <a:lumOff val="40000"/>
                  </a:schemeClr>
                </a:solidFill>
              </a:rPr>
              <a:t>Measuring the Pulse of the City through Shared Bicycle Programs</a:t>
            </a:r>
            <a:endParaRPr lang="en-US" sz="3200" b="1" dirty="0">
              <a:solidFill>
                <a:schemeClr val="accent3">
                  <a:lumMod val="60000"/>
                  <a:lumOff val="40000"/>
                </a:schemeClr>
              </a:solidFill>
            </a:endParaRPr>
          </a:p>
        </p:txBody>
      </p:sp>
      <p:grpSp>
        <p:nvGrpSpPr>
          <p:cNvPr id="9" name="Group 8"/>
          <p:cNvGrpSpPr/>
          <p:nvPr/>
        </p:nvGrpSpPr>
        <p:grpSpPr>
          <a:xfrm>
            <a:off x="0" y="5788773"/>
            <a:ext cx="2239594" cy="1069227"/>
            <a:chOff x="76200" y="5715550"/>
            <a:chExt cx="2239594" cy="1069227"/>
          </a:xfrm>
        </p:grpSpPr>
        <p:pic>
          <p:nvPicPr>
            <p:cNvPr id="10" name="Picture 2" descr="C:\Documents and Settings\jfroehli\My Documents\My Talks\dub logo.png"/>
            <p:cNvPicPr>
              <a:picLocks noChangeAspect="1" noChangeArrowheads="1"/>
            </p:cNvPicPr>
            <p:nvPr/>
          </p:nvPicPr>
          <p:blipFill>
            <a:blip r:embed="rId4" cstate="print"/>
            <a:srcRect/>
            <a:stretch>
              <a:fillRect/>
            </a:stretch>
          </p:blipFill>
          <p:spPr bwMode="auto">
            <a:xfrm>
              <a:off x="160742" y="5772572"/>
              <a:ext cx="1143482" cy="584911"/>
            </a:xfrm>
            <a:prstGeom prst="rect">
              <a:avLst/>
            </a:prstGeom>
            <a:noFill/>
            <a:effectLst/>
          </p:spPr>
        </p:pic>
        <p:grpSp>
          <p:nvGrpSpPr>
            <p:cNvPr id="11" name="Group 20"/>
            <p:cNvGrpSpPr/>
            <p:nvPr/>
          </p:nvGrpSpPr>
          <p:grpSpPr>
            <a:xfrm>
              <a:off x="1309953" y="5715550"/>
              <a:ext cx="1005841" cy="695616"/>
              <a:chOff x="1371599" y="5757063"/>
              <a:chExt cx="1005841" cy="793701"/>
            </a:xfrm>
          </p:grpSpPr>
          <p:sp>
            <p:nvSpPr>
              <p:cNvPr id="13" name="TextBox 12"/>
              <p:cNvSpPr txBox="1"/>
              <p:nvPr/>
            </p:nvSpPr>
            <p:spPr>
              <a:xfrm>
                <a:off x="1371599" y="5757063"/>
                <a:ext cx="1005840" cy="338554"/>
              </a:xfrm>
              <a:prstGeom prst="rect">
                <a:avLst/>
              </a:prstGeom>
              <a:noFill/>
            </p:spPr>
            <p:txBody>
              <a:bodyPr wrap="square" rtlCol="0">
                <a:spAutoFit/>
              </a:bodyPr>
              <a:lstStyle/>
              <a:p>
                <a:r>
                  <a:rPr lang="en-US" sz="1600" b="1" dirty="0" smtClean="0">
                    <a:solidFill>
                      <a:schemeClr val="bg1"/>
                    </a:solidFill>
                  </a:rPr>
                  <a:t>design:</a:t>
                </a:r>
                <a:endParaRPr lang="en-US" sz="1600" b="1" dirty="0">
                  <a:solidFill>
                    <a:schemeClr val="bg1"/>
                  </a:solidFill>
                </a:endParaRPr>
              </a:p>
            </p:txBody>
          </p:sp>
          <p:sp>
            <p:nvSpPr>
              <p:cNvPr id="14" name="Rectangle 13"/>
              <p:cNvSpPr/>
              <p:nvPr/>
            </p:nvSpPr>
            <p:spPr>
              <a:xfrm>
                <a:off x="1371600" y="5976798"/>
                <a:ext cx="1005840" cy="338554"/>
              </a:xfrm>
              <a:prstGeom prst="rect">
                <a:avLst/>
              </a:prstGeom>
            </p:spPr>
            <p:txBody>
              <a:bodyPr wrap="square">
                <a:spAutoFit/>
              </a:bodyPr>
              <a:lstStyle/>
              <a:p>
                <a:r>
                  <a:rPr lang="en-US" sz="1600" b="1" dirty="0" smtClean="0">
                    <a:solidFill>
                      <a:schemeClr val="bg1"/>
                    </a:solidFill>
                  </a:rPr>
                  <a:t>use:</a:t>
                </a:r>
              </a:p>
            </p:txBody>
          </p:sp>
          <p:sp>
            <p:nvSpPr>
              <p:cNvPr id="15" name="Rectangle 14"/>
              <p:cNvSpPr/>
              <p:nvPr/>
            </p:nvSpPr>
            <p:spPr>
              <a:xfrm>
                <a:off x="1371600" y="6212210"/>
                <a:ext cx="1005840" cy="338554"/>
              </a:xfrm>
              <a:prstGeom prst="rect">
                <a:avLst/>
              </a:prstGeom>
            </p:spPr>
            <p:txBody>
              <a:bodyPr wrap="none">
                <a:spAutoFit/>
              </a:bodyPr>
              <a:lstStyle/>
              <a:p>
                <a:r>
                  <a:rPr lang="en-US" sz="1600" b="1" dirty="0" smtClean="0">
                    <a:solidFill>
                      <a:schemeClr val="bg1"/>
                    </a:solidFill>
                  </a:rPr>
                  <a:t>build:</a:t>
                </a:r>
                <a:endParaRPr lang="en-US" sz="1600" b="1" dirty="0">
                  <a:solidFill>
                    <a:schemeClr val="bg1"/>
                  </a:solidFill>
                </a:endParaRPr>
              </a:p>
            </p:txBody>
          </p:sp>
        </p:grpSp>
        <p:sp>
          <p:nvSpPr>
            <p:cNvPr id="12" name="Rectangle 11"/>
            <p:cNvSpPr/>
            <p:nvPr/>
          </p:nvSpPr>
          <p:spPr>
            <a:xfrm>
              <a:off x="76200" y="6477000"/>
              <a:ext cx="2133600" cy="307777"/>
            </a:xfrm>
            <a:prstGeom prst="rect">
              <a:avLst/>
            </a:prstGeom>
          </p:spPr>
          <p:txBody>
            <a:bodyPr wrap="square">
              <a:spAutoFit/>
            </a:bodyPr>
            <a:lstStyle/>
            <a:p>
              <a:r>
                <a:rPr lang="en-US" sz="1400" dirty="0" smtClean="0">
                  <a:solidFill>
                    <a:schemeClr val="bg1"/>
                  </a:solidFill>
                </a:rPr>
                <a:t>university of </a:t>
              </a:r>
              <a:r>
                <a:rPr lang="en-US" sz="1400" dirty="0" err="1" smtClean="0">
                  <a:solidFill>
                    <a:schemeClr val="bg1"/>
                  </a:solidFill>
                </a:rPr>
                <a:t>washington</a:t>
              </a:r>
              <a:endParaRPr lang="en-US" sz="1400" baseline="30000" dirty="0">
                <a:solidFill>
                  <a:schemeClr val="bg1"/>
                </a:solidFill>
              </a:endParaRPr>
            </a:p>
          </p:txBody>
        </p:sp>
      </p:grpSp>
      <p:sp>
        <p:nvSpPr>
          <p:cNvPr id="16" name="Rectangle 15"/>
          <p:cNvSpPr/>
          <p:nvPr/>
        </p:nvSpPr>
        <p:spPr>
          <a:xfrm>
            <a:off x="0" y="5791200"/>
            <a:ext cx="2133600" cy="1066800"/>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C:\research\projects\Bicing\images\telefonica white.png"/>
          <p:cNvPicPr>
            <a:picLocks noChangeAspect="1" noChangeArrowheads="1"/>
          </p:cNvPicPr>
          <p:nvPr/>
        </p:nvPicPr>
        <p:blipFill>
          <a:blip r:embed="rId5"/>
          <a:srcRect/>
          <a:stretch>
            <a:fillRect/>
          </a:stretch>
        </p:blipFill>
        <p:spPr bwMode="auto">
          <a:xfrm>
            <a:off x="7493216" y="5862450"/>
            <a:ext cx="1726984" cy="774603"/>
          </a:xfrm>
          <a:prstGeom prst="rect">
            <a:avLst/>
          </a:prstGeom>
          <a:noFill/>
        </p:spPr>
      </p:pic>
      <p:sp>
        <p:nvSpPr>
          <p:cNvPr id="20" name="TextBox 19"/>
          <p:cNvSpPr txBox="1"/>
          <p:nvPr/>
        </p:nvSpPr>
        <p:spPr>
          <a:xfrm>
            <a:off x="7658802" y="6427722"/>
            <a:ext cx="1371600" cy="307777"/>
          </a:xfrm>
          <a:prstGeom prst="rect">
            <a:avLst/>
          </a:prstGeom>
          <a:noFill/>
        </p:spPr>
        <p:txBody>
          <a:bodyPr wrap="square" rtlCol="0">
            <a:spAutoFit/>
          </a:bodyPr>
          <a:lstStyle/>
          <a:p>
            <a:pPr algn="ctr"/>
            <a:r>
              <a:rPr lang="en-US" sz="1400" b="1" dirty="0" smtClean="0">
                <a:solidFill>
                  <a:schemeClr val="bg1"/>
                </a:solidFill>
                <a:latin typeface="Lucida Calligraphy" pitchFamily="66" charset="0"/>
              </a:rPr>
              <a:t>Research </a:t>
            </a:r>
            <a:endParaRPr lang="en-US" sz="1400" b="1" dirty="0">
              <a:solidFill>
                <a:schemeClr val="bg1"/>
              </a:solidFill>
              <a:latin typeface="Lucida Calligraphy" pitchFamily="66" charset="0"/>
            </a:endParaRPr>
          </a:p>
        </p:txBody>
      </p:sp>
      <p:sp>
        <p:nvSpPr>
          <p:cNvPr id="22" name="Rectangle 21"/>
          <p:cNvSpPr/>
          <p:nvPr/>
        </p:nvSpPr>
        <p:spPr>
          <a:xfrm>
            <a:off x="7010400" y="5862450"/>
            <a:ext cx="2133600" cy="995550"/>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114800" y="1143000"/>
            <a:ext cx="4876800" cy="738664"/>
          </a:xfrm>
          <a:prstGeom prst="rect">
            <a:avLst/>
          </a:prstGeom>
          <a:noFill/>
        </p:spPr>
        <p:txBody>
          <a:bodyPr wrap="square" rtlCol="0">
            <a:spAutoFit/>
          </a:bodyPr>
          <a:lstStyle/>
          <a:p>
            <a:pPr algn="r"/>
            <a:r>
              <a:rPr lang="en-US" sz="2400" b="1" dirty="0" smtClean="0">
                <a:solidFill>
                  <a:schemeClr val="accent3">
                    <a:lumMod val="60000"/>
                    <a:lumOff val="40000"/>
                  </a:schemeClr>
                </a:solidFill>
              </a:rPr>
              <a:t>Jon Froehlich (UW)</a:t>
            </a:r>
          </a:p>
          <a:p>
            <a:pPr algn="r"/>
            <a:r>
              <a:rPr lang="en-US" dirty="0" smtClean="0">
                <a:solidFill>
                  <a:schemeClr val="accent3">
                    <a:lumMod val="60000"/>
                    <a:lumOff val="40000"/>
                  </a:schemeClr>
                </a:solidFill>
              </a:rPr>
              <a:t>Joachim Neumann (</a:t>
            </a:r>
            <a:r>
              <a:rPr lang="en-US" dirty="0" err="1" smtClean="0">
                <a:solidFill>
                  <a:schemeClr val="accent3">
                    <a:lumMod val="60000"/>
                    <a:lumOff val="40000"/>
                  </a:schemeClr>
                </a:solidFill>
              </a:rPr>
              <a:t>TiD</a:t>
            </a:r>
            <a:r>
              <a:rPr lang="en-US" dirty="0" smtClean="0">
                <a:solidFill>
                  <a:schemeClr val="accent3">
                    <a:lumMod val="60000"/>
                    <a:lumOff val="40000"/>
                  </a:schemeClr>
                </a:solidFill>
              </a:rPr>
              <a:t>) and </a:t>
            </a:r>
            <a:r>
              <a:rPr lang="en-US" dirty="0" err="1" smtClean="0">
                <a:solidFill>
                  <a:schemeClr val="accent3">
                    <a:lumMod val="60000"/>
                    <a:lumOff val="40000"/>
                  </a:schemeClr>
                </a:solidFill>
              </a:rPr>
              <a:t>Nuria</a:t>
            </a:r>
            <a:r>
              <a:rPr lang="en-US" dirty="0" smtClean="0">
                <a:solidFill>
                  <a:schemeClr val="accent3">
                    <a:lumMod val="60000"/>
                    <a:lumOff val="40000"/>
                  </a:schemeClr>
                </a:solidFill>
              </a:rPr>
              <a:t> Oliver (</a:t>
            </a:r>
            <a:r>
              <a:rPr lang="en-US" dirty="0" err="1" smtClean="0">
                <a:solidFill>
                  <a:schemeClr val="accent3">
                    <a:lumMod val="60000"/>
                    <a:lumOff val="40000"/>
                  </a:schemeClr>
                </a:solidFill>
              </a:rPr>
              <a:t>TiD</a:t>
            </a:r>
            <a:r>
              <a:rPr lang="en-US" dirty="0" smtClean="0">
                <a:solidFill>
                  <a:schemeClr val="accent3">
                    <a:lumMod val="60000"/>
                    <a:lumOff val="40000"/>
                  </a:schemeClr>
                </a:solidFill>
              </a:rPr>
              <a:t>)</a:t>
            </a:r>
            <a:endParaRPr lang="en-US" dirty="0">
              <a:solidFill>
                <a:schemeClr val="accent3">
                  <a:lumMod val="60000"/>
                  <a:lumOff val="40000"/>
                </a:schemeClr>
              </a:solidFill>
            </a:endParaRPr>
          </a:p>
        </p:txBody>
      </p:sp>
      <p:pic>
        <p:nvPicPr>
          <p:cNvPr id="2051" name="Picture 3" descr="C:\research\talks\UrbanSense2008-Bicing\blackbike4_best.png"/>
          <p:cNvPicPr>
            <a:picLocks noChangeAspect="1" noChangeArrowheads="1"/>
          </p:cNvPicPr>
          <p:nvPr/>
        </p:nvPicPr>
        <p:blipFill>
          <a:blip r:embed="rId6" cstate="print">
            <a:duotone>
              <a:schemeClr val="bg2">
                <a:shade val="45000"/>
                <a:satMod val="135000"/>
              </a:schemeClr>
              <a:prstClr val="white"/>
            </a:duotone>
          </a:blip>
          <a:srcRect b="2299"/>
          <a:stretch>
            <a:fillRect/>
          </a:stretch>
        </p:blipFill>
        <p:spPr bwMode="auto">
          <a:xfrm>
            <a:off x="2413507" y="2819395"/>
            <a:ext cx="4079630" cy="2590805"/>
          </a:xfrm>
          <a:prstGeom prst="rect">
            <a:avLst/>
          </a:prstGeom>
          <a:noFill/>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UrbanSense2008-Bicing\WGBill.jpg"/>
          <p:cNvPicPr>
            <a:picLocks noChangeAspect="1" noChangeArrowheads="1"/>
          </p:cNvPicPr>
          <p:nvPr/>
        </p:nvPicPr>
        <p:blipFill>
          <a:blip r:embed="rId3"/>
          <a:srcRect/>
          <a:stretch>
            <a:fillRect/>
          </a:stretch>
        </p:blipFill>
        <p:spPr bwMode="auto">
          <a:xfrm>
            <a:off x="2209800" y="304800"/>
            <a:ext cx="4915660" cy="6172200"/>
          </a:xfrm>
          <a:prstGeom prst="rect">
            <a:avLst/>
          </a:prstGeom>
          <a:noFill/>
        </p:spPr>
      </p:pic>
      <p:pic>
        <p:nvPicPr>
          <p:cNvPr id="1027" name="Picture 3" descr="C:\research\talks\UrbanSense2008-Bicing\WGBill Highlights.png"/>
          <p:cNvPicPr>
            <a:picLocks noChangeAspect="1" noChangeArrowheads="1"/>
          </p:cNvPicPr>
          <p:nvPr/>
        </p:nvPicPr>
        <p:blipFill>
          <a:blip r:embed="rId4"/>
          <a:srcRect/>
          <a:stretch>
            <a:fillRect/>
          </a:stretch>
        </p:blipFill>
        <p:spPr bwMode="auto">
          <a:xfrm>
            <a:off x="2209800" y="304800"/>
            <a:ext cx="4915658" cy="6172200"/>
          </a:xfrm>
          <a:prstGeom prst="rect">
            <a:avLst/>
          </a:prstGeom>
          <a:noFill/>
        </p:spPr>
      </p:pic>
      <p:pic>
        <p:nvPicPr>
          <p:cNvPr id="1029" name="Picture 5"/>
          <p:cNvPicPr>
            <a:picLocks noChangeAspect="1" noChangeArrowheads="1"/>
          </p:cNvPicPr>
          <p:nvPr/>
        </p:nvPicPr>
        <p:blipFill>
          <a:blip r:embed="rId5"/>
          <a:srcRect/>
          <a:stretch>
            <a:fillRect/>
          </a:stretch>
        </p:blipFill>
        <p:spPr bwMode="auto">
          <a:xfrm>
            <a:off x="9144000" y="914400"/>
            <a:ext cx="5943600" cy="52960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research\talks\UrbanSense2008-Bicing\WheresGeorgeWebsite.png"/>
          <p:cNvPicPr>
            <a:picLocks noChangeAspect="1" noChangeArrowheads="1"/>
          </p:cNvPicPr>
          <p:nvPr/>
        </p:nvPicPr>
        <p:blipFill>
          <a:blip r:embed="rId3"/>
          <a:srcRect/>
          <a:stretch>
            <a:fillRect/>
          </a:stretch>
        </p:blipFill>
        <p:spPr bwMode="auto">
          <a:xfrm>
            <a:off x="1638300" y="202222"/>
            <a:ext cx="5867401" cy="645355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435592" y="1146553"/>
            <a:ext cx="8272816" cy="4873247"/>
          </a:xfrm>
          <a:prstGeom prst="rect">
            <a:avLst/>
          </a:prstGeom>
          <a:noFill/>
          <a:ln w="9525">
            <a:noFill/>
            <a:miter lim="800000"/>
            <a:headEnd/>
            <a:tailEnd/>
          </a:ln>
          <a:effectLst/>
        </p:spPr>
      </p:pic>
      <p:sp>
        <p:nvSpPr>
          <p:cNvPr id="8" name="Title 7"/>
          <p:cNvSpPr>
            <a:spLocks noGrp="1"/>
          </p:cNvSpPr>
          <p:nvPr>
            <p:ph type="title"/>
          </p:nvPr>
        </p:nvSpPr>
        <p:spPr/>
        <p:txBody>
          <a:bodyPr/>
          <a:lstStyle/>
          <a:p>
            <a:r>
              <a:rPr lang="en-US" dirty="0" smtClean="0">
                <a:solidFill>
                  <a:schemeClr val="tx1">
                    <a:lumMod val="75000"/>
                    <a:lumOff val="25000"/>
                  </a:schemeClr>
                </a:solidFill>
              </a:rPr>
              <a:t>scaling laws of human travel</a:t>
            </a:r>
            <a:endParaRPr lang="en-US" dirty="0">
              <a:solidFill>
                <a:schemeClr val="tx1">
                  <a:lumMod val="75000"/>
                  <a:lumOff val="25000"/>
                </a:schemeClr>
              </a:solidFill>
            </a:endParaRPr>
          </a:p>
        </p:txBody>
      </p:sp>
      <p:sp>
        <p:nvSpPr>
          <p:cNvPr id="10" name="Rectangle 9"/>
          <p:cNvSpPr/>
          <p:nvPr/>
        </p:nvSpPr>
        <p:spPr>
          <a:xfrm>
            <a:off x="3810000" y="685800"/>
            <a:ext cx="4375942" cy="276999"/>
          </a:xfrm>
          <a:prstGeom prst="rect">
            <a:avLst/>
          </a:prstGeom>
        </p:spPr>
        <p:txBody>
          <a:bodyPr wrap="none">
            <a:spAutoFit/>
          </a:bodyPr>
          <a:lstStyle/>
          <a:p>
            <a:pPr lvl="0" eaLnBrk="0" fontAlgn="base" hangingPunct="0">
              <a:spcBef>
                <a:spcPct val="0"/>
              </a:spcBef>
              <a:spcAft>
                <a:spcPct val="0"/>
              </a:spcAft>
            </a:pPr>
            <a:r>
              <a:rPr lang="en-US" sz="1200" dirty="0" smtClean="0">
                <a:latin typeface="Arial" charset="0"/>
                <a:cs typeface="Arial" charset="0"/>
              </a:rPr>
              <a:t>D. </a:t>
            </a:r>
            <a:r>
              <a:rPr lang="en-US" sz="1200" dirty="0" err="1" smtClean="0">
                <a:latin typeface="Arial" charset="0"/>
                <a:cs typeface="Arial" charset="0"/>
              </a:rPr>
              <a:t>Brockmann</a:t>
            </a:r>
            <a:r>
              <a:rPr lang="en-US" sz="1200" dirty="0" smtClean="0">
                <a:latin typeface="Arial" charset="0"/>
                <a:cs typeface="Arial" charset="0"/>
              </a:rPr>
              <a:t>, L. </a:t>
            </a:r>
            <a:r>
              <a:rPr lang="en-US" sz="1200" dirty="0" err="1" smtClean="0">
                <a:latin typeface="Arial" charset="0"/>
                <a:cs typeface="Arial" charset="0"/>
              </a:rPr>
              <a:t>Hufnagel</a:t>
            </a:r>
            <a:r>
              <a:rPr lang="en-US" sz="1200" dirty="0" smtClean="0">
                <a:latin typeface="Arial" charset="0"/>
                <a:cs typeface="Arial" charset="0"/>
              </a:rPr>
              <a:t> &amp; T. Geisel, </a:t>
            </a:r>
            <a:r>
              <a:rPr lang="en-US" sz="1200" i="1" dirty="0" smtClean="0">
                <a:latin typeface="Arial" charset="0"/>
                <a:cs typeface="Arial" charset="0"/>
              </a:rPr>
              <a:t>Nature</a:t>
            </a:r>
            <a:r>
              <a:rPr lang="en-US" sz="1200" dirty="0" smtClean="0">
                <a:latin typeface="Arial" charset="0"/>
                <a:cs typeface="Arial" charset="0"/>
              </a:rPr>
              <a:t>, 26 Jan 2006</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51" name="Picture 3"/>
          <p:cNvPicPr>
            <a:picLocks noChangeAspect="1" noChangeArrowheads="1"/>
          </p:cNvPicPr>
          <p:nvPr/>
        </p:nvPicPr>
        <p:blipFill>
          <a:blip r:embed="rId3"/>
          <a:srcRect/>
          <a:stretch>
            <a:fillRect/>
          </a:stretch>
        </p:blipFill>
        <p:spPr bwMode="auto">
          <a:xfrm>
            <a:off x="717382" y="1447800"/>
            <a:ext cx="7283618" cy="5183032"/>
          </a:xfrm>
          <a:prstGeom prst="rect">
            <a:avLst/>
          </a:prstGeom>
          <a:noFill/>
          <a:ln w="9525">
            <a:noFill/>
            <a:miter lim="800000"/>
            <a:headEnd/>
            <a:tailEnd/>
          </a:ln>
          <a:effectLst/>
        </p:spPr>
      </p:pic>
      <p:sp>
        <p:nvSpPr>
          <p:cNvPr id="7" name="Title 7"/>
          <p:cNvSpPr>
            <a:spLocks noGrp="1"/>
          </p:cNvSpPr>
          <p:nvPr>
            <p:ph type="title"/>
          </p:nvPr>
        </p:nvSpPr>
        <p:spPr>
          <a:xfrm>
            <a:off x="228600" y="503238"/>
            <a:ext cx="8229600" cy="715962"/>
          </a:xfrm>
        </p:spPr>
        <p:txBody>
          <a:bodyPr>
            <a:normAutofit fontScale="90000"/>
          </a:bodyPr>
          <a:lstStyle/>
          <a:p>
            <a:r>
              <a:rPr lang="en-US" dirty="0" smtClean="0">
                <a:solidFill>
                  <a:schemeClr val="tx1">
                    <a:lumMod val="75000"/>
                    <a:lumOff val="25000"/>
                  </a:schemeClr>
                </a:solidFill>
              </a:rPr>
              <a:t>digital </a:t>
            </a:r>
            <a:r>
              <a:rPr lang="en-US" dirty="0" err="1" smtClean="0">
                <a:solidFill>
                  <a:schemeClr val="tx1">
                    <a:lumMod val="75000"/>
                    <a:lumOff val="25000"/>
                  </a:schemeClr>
                </a:solidFill>
              </a:rPr>
              <a:t>footprinting</a:t>
            </a:r>
            <a:r>
              <a:rPr lang="en-US" dirty="0" smtClean="0">
                <a:solidFill>
                  <a:schemeClr val="tx1">
                    <a:lumMod val="75000"/>
                    <a:lumOff val="25000"/>
                  </a:schemeClr>
                </a:solidFill>
              </a:rPr>
              <a:t>: uncovering tourists with user-generated content</a:t>
            </a:r>
            <a:endParaRPr lang="en-US" dirty="0">
              <a:solidFill>
                <a:schemeClr val="tx1">
                  <a:lumMod val="75000"/>
                  <a:lumOff val="25000"/>
                </a:schemeClr>
              </a:solidFill>
            </a:endParaRPr>
          </a:p>
        </p:txBody>
      </p:sp>
      <p:sp>
        <p:nvSpPr>
          <p:cNvPr id="8" name="Rectangle 7"/>
          <p:cNvSpPr/>
          <p:nvPr/>
        </p:nvSpPr>
        <p:spPr>
          <a:xfrm>
            <a:off x="2438400" y="1143000"/>
            <a:ext cx="6293711" cy="261610"/>
          </a:xfrm>
          <a:prstGeom prst="rect">
            <a:avLst/>
          </a:prstGeom>
        </p:spPr>
        <p:txBody>
          <a:bodyPr wrap="none">
            <a:spAutoFit/>
          </a:bodyPr>
          <a:lstStyle/>
          <a:p>
            <a:pPr lvl="0" eaLnBrk="0" fontAlgn="base" hangingPunct="0">
              <a:spcBef>
                <a:spcPct val="0"/>
              </a:spcBef>
              <a:spcAft>
                <a:spcPct val="0"/>
              </a:spcAft>
            </a:pPr>
            <a:r>
              <a:rPr lang="it-IT" sz="1100" dirty="0" smtClean="0">
                <a:latin typeface="Arial" charset="0"/>
                <a:cs typeface="Arial" charset="0"/>
              </a:rPr>
              <a:t>Girardin, F., Calabrese, F., Dal Fiore, F. , Ratti, C., and Blat, J. (2008). </a:t>
            </a:r>
            <a:r>
              <a:rPr lang="it-IT" sz="1100" i="1" dirty="0" smtClean="0">
                <a:latin typeface="Arial" charset="0"/>
                <a:cs typeface="Arial" charset="0"/>
              </a:rPr>
              <a:t>IEEE Pervasive Computing</a:t>
            </a:r>
            <a:endParaRPr lang="en-US" sz="1100" i="1"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86200" y="4572000"/>
            <a:ext cx="4038600" cy="715962"/>
          </a:xfrm>
        </p:spPr>
        <p:txBody>
          <a:bodyPr>
            <a:normAutofit/>
          </a:bodyPr>
          <a:lstStyle/>
          <a:p>
            <a:r>
              <a:rPr lang="en-US" dirty="0" smtClean="0"/>
              <a:t>so why now?</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C2A1E"/>
        </a:solidFill>
        <a:effectLst/>
      </p:bgPr>
    </p:bg>
    <p:spTree>
      <p:nvGrpSpPr>
        <p:cNvPr id="1" name=""/>
        <p:cNvGrpSpPr/>
        <p:nvPr/>
      </p:nvGrpSpPr>
      <p:grpSpPr>
        <a:xfrm>
          <a:off x="0" y="0"/>
          <a:ext cx="0" cy="0"/>
          <a:chOff x="0" y="0"/>
          <a:chExt cx="0" cy="0"/>
        </a:xfrm>
      </p:grpSpPr>
      <p:pic>
        <p:nvPicPr>
          <p:cNvPr id="7170" name="Picture 2" descr="C:\research\talks\UrbanSense2008-Bicing\OldNYCSubwayToken.png"/>
          <p:cNvPicPr>
            <a:picLocks noChangeAspect="1" noChangeArrowheads="1"/>
          </p:cNvPicPr>
          <p:nvPr/>
        </p:nvPicPr>
        <p:blipFill>
          <a:blip r:embed="rId3"/>
          <a:srcRect/>
          <a:stretch>
            <a:fillRect/>
          </a:stretch>
        </p:blipFill>
        <p:spPr bwMode="auto">
          <a:xfrm>
            <a:off x="2262187" y="990600"/>
            <a:ext cx="4619626" cy="47053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research\talks\UrbanSense2008-Bicing\mobile07031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C:\research\talks\UrbanSense2008-Bicing\parking_meters_portland.png"/>
          <p:cNvPicPr>
            <a:picLocks noChangeAspect="1" noChangeArrowheads="1"/>
          </p:cNvPicPr>
          <p:nvPr/>
        </p:nvPicPr>
        <p:blipFill>
          <a:blip r:embed="rId3"/>
          <a:srcRect l="495" b="2204"/>
          <a:stretch>
            <a:fillRect/>
          </a:stretch>
        </p:blipFill>
        <p:spPr bwMode="auto">
          <a:xfrm>
            <a:off x="-990600" y="0"/>
            <a:ext cx="5257887" cy="6858000"/>
          </a:xfrm>
          <a:prstGeom prst="rect">
            <a:avLst/>
          </a:prstGeom>
          <a:noFill/>
        </p:spPr>
      </p:pic>
      <p:pic>
        <p:nvPicPr>
          <p:cNvPr id="9219" name="Picture 3" descr="C:\research\talks\UrbanSense2008-Bicing\SeattleDigitalParkingMeters.jpg"/>
          <p:cNvPicPr>
            <a:picLocks noChangeAspect="1" noChangeArrowheads="1"/>
          </p:cNvPicPr>
          <p:nvPr/>
        </p:nvPicPr>
        <p:blipFill>
          <a:blip r:embed="rId4"/>
          <a:srcRect r="1188" b="676"/>
          <a:stretch>
            <a:fillRect/>
          </a:stretch>
        </p:blipFill>
        <p:spPr bwMode="auto">
          <a:xfrm>
            <a:off x="4267200" y="0"/>
            <a:ext cx="5140926"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6" name="Picture 6" descr="C:\research\projects\Bicing\images\allStations_all_white2.jpg"/>
          <p:cNvPicPr>
            <a:picLocks noChangeAspect="1" noChangeArrowheads="1"/>
          </p:cNvPicPr>
          <p:nvPr/>
        </p:nvPicPr>
        <p:blipFill>
          <a:blip r:embed="rId3"/>
          <a:srcRect l="3906" r="3125"/>
          <a:stretch>
            <a:fillRect/>
          </a:stretch>
        </p:blipFill>
        <p:spPr bwMode="auto">
          <a:xfrm>
            <a:off x="-88075" y="83125"/>
            <a:ext cx="9340483" cy="6705600"/>
          </a:xfrm>
          <a:prstGeom prst="rect">
            <a:avLst/>
          </a:prstGeom>
          <a:noFill/>
        </p:spPr>
      </p:pic>
      <p:sp>
        <p:nvSpPr>
          <p:cNvPr id="10" name="Rectangle 9"/>
          <p:cNvSpPr/>
          <p:nvPr/>
        </p:nvSpPr>
        <p:spPr>
          <a:xfrm>
            <a:off x="0" y="0"/>
            <a:ext cx="9144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research\projects\Bicing\images\2008_05_24 - Dave Chui's Bicing Pix\IMG_5892 (1024x768).jpg"/>
          <p:cNvPicPr>
            <a:picLocks noChangeAspect="1" noChangeArrowheads="1"/>
          </p:cNvPicPr>
          <p:nvPr/>
        </p:nvPicPr>
        <p:blipFill>
          <a:blip r:embed="rId4"/>
          <a:srcRect/>
          <a:stretch>
            <a:fillRect/>
          </a:stretch>
        </p:blipFill>
        <p:spPr bwMode="auto">
          <a:xfrm>
            <a:off x="533400" y="457200"/>
            <a:ext cx="5201920" cy="3901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867400" y="1219200"/>
            <a:ext cx="3048000" cy="2308324"/>
          </a:xfrm>
          <a:prstGeom prst="rect">
            <a:avLst/>
          </a:prstGeom>
          <a:solidFill>
            <a:schemeClr val="tx1">
              <a:alpha val="70000"/>
            </a:schemeClr>
          </a:solidFill>
        </p:spPr>
        <p:txBody>
          <a:bodyPr wrap="square" rtlCol="0">
            <a:spAutoFit/>
          </a:bodyPr>
          <a:lstStyle/>
          <a:p>
            <a:r>
              <a:rPr lang="en-US" sz="2400" dirty="0" smtClean="0">
                <a:solidFill>
                  <a:schemeClr val="accent3">
                    <a:lumMod val="60000"/>
                    <a:lumOff val="40000"/>
                  </a:schemeClr>
                </a:solidFill>
              </a:rPr>
              <a:t>Launched March 2007</a:t>
            </a:r>
          </a:p>
          <a:p>
            <a:endParaRPr lang="en-US" sz="2400" dirty="0" smtClean="0">
              <a:solidFill>
                <a:schemeClr val="accent3">
                  <a:lumMod val="60000"/>
                  <a:lumOff val="40000"/>
                </a:schemeClr>
              </a:solidFill>
            </a:endParaRPr>
          </a:p>
          <a:p>
            <a:r>
              <a:rPr lang="en-US" sz="2400" dirty="0" smtClean="0">
                <a:solidFill>
                  <a:schemeClr val="accent3">
                    <a:lumMod val="60000"/>
                    <a:lumOff val="40000"/>
                  </a:schemeClr>
                </a:solidFill>
              </a:rPr>
              <a:t>By Summer 2008:</a:t>
            </a:r>
          </a:p>
          <a:p>
            <a:r>
              <a:rPr lang="en-US" sz="2400" dirty="0" smtClean="0">
                <a:solidFill>
                  <a:schemeClr val="accent3">
                    <a:lumMod val="60000"/>
                    <a:lumOff val="40000"/>
                  </a:schemeClr>
                </a:solidFill>
              </a:rPr>
              <a:t>- 373 stations</a:t>
            </a:r>
          </a:p>
          <a:p>
            <a:r>
              <a:rPr lang="en-US" sz="2400" dirty="0" smtClean="0">
                <a:solidFill>
                  <a:schemeClr val="accent3">
                    <a:lumMod val="60000"/>
                    <a:lumOff val="40000"/>
                  </a:schemeClr>
                </a:solidFill>
              </a:rPr>
              <a:t>- 6,000 bicycles</a:t>
            </a:r>
          </a:p>
          <a:p>
            <a:r>
              <a:rPr lang="en-US" sz="2400" dirty="0" smtClean="0">
                <a:solidFill>
                  <a:schemeClr val="accent3">
                    <a:lumMod val="60000"/>
                    <a:lumOff val="40000"/>
                  </a:schemeClr>
                </a:solidFill>
              </a:rPr>
              <a:t>- 150,000 subscribers</a:t>
            </a:r>
            <a:endParaRPr lang="en-US" sz="2400" dirty="0">
              <a:solidFill>
                <a:schemeClr val="accent3">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9" name="Picture 7" descr="C:\research\projects\Bicing\images\2008_05_24 - Dave Chui's Bicing Pix\IMG_5891 (768x1024).jpg"/>
          <p:cNvPicPr>
            <a:picLocks noChangeAspect="1" noChangeArrowheads="1"/>
          </p:cNvPicPr>
          <p:nvPr/>
        </p:nvPicPr>
        <p:blipFill>
          <a:blip r:embed="rId3"/>
          <a:srcRect/>
          <a:stretch>
            <a:fillRect/>
          </a:stretch>
        </p:blipFill>
        <p:spPr bwMode="auto">
          <a:xfrm>
            <a:off x="0" y="0"/>
            <a:ext cx="5143500" cy="6858000"/>
          </a:xfrm>
          <a:prstGeom prst="rect">
            <a:avLst/>
          </a:prstGeom>
          <a:noFill/>
        </p:spPr>
      </p:pic>
      <p:pic>
        <p:nvPicPr>
          <p:cNvPr id="3078" name="Picture 6" descr="C:\research\projects\Bicing\images\2008_06_02 - Bicing Pictures\IMG_4154 (768x1024).jpg"/>
          <p:cNvPicPr>
            <a:picLocks noChangeAspect="1" noChangeArrowheads="1"/>
          </p:cNvPicPr>
          <p:nvPr/>
        </p:nvPicPr>
        <p:blipFill>
          <a:blip r:embed="rId4"/>
          <a:srcRect r="22963"/>
          <a:stretch>
            <a:fillRect/>
          </a:stretch>
        </p:blipFill>
        <p:spPr bwMode="auto">
          <a:xfrm>
            <a:off x="2133600" y="0"/>
            <a:ext cx="3962400" cy="6858000"/>
          </a:xfrm>
          <a:prstGeom prst="rect">
            <a:avLst/>
          </a:prstGeom>
          <a:noFill/>
        </p:spPr>
      </p:pic>
      <p:grpSp>
        <p:nvGrpSpPr>
          <p:cNvPr id="7" name="Group 6"/>
          <p:cNvGrpSpPr/>
          <p:nvPr/>
        </p:nvGrpSpPr>
        <p:grpSpPr>
          <a:xfrm>
            <a:off x="5602720" y="-263387"/>
            <a:ext cx="3798455" cy="7273787"/>
            <a:chOff x="5650345" y="-263387"/>
            <a:chExt cx="3798455" cy="7273787"/>
          </a:xfrm>
        </p:grpSpPr>
        <p:pic>
          <p:nvPicPr>
            <p:cNvPr id="3075" name="Picture 3" descr="C:\research\projects\Bicing\images\2008_05_24 - Dave Chui's Bicing Pix\IMG_5854 (768x1024) cropped.jpg"/>
            <p:cNvPicPr>
              <a:picLocks noChangeAspect="1" noChangeArrowheads="1"/>
            </p:cNvPicPr>
            <p:nvPr/>
          </p:nvPicPr>
          <p:blipFill>
            <a:blip r:embed="rId5"/>
            <a:srcRect t="5333" b="20000"/>
            <a:stretch>
              <a:fillRect/>
            </a:stretch>
          </p:blipFill>
          <p:spPr bwMode="auto">
            <a:xfrm>
              <a:off x="5650345" y="1143000"/>
              <a:ext cx="3547773" cy="3200400"/>
            </a:xfrm>
            <a:prstGeom prst="rect">
              <a:avLst/>
            </a:prstGeom>
            <a:noFill/>
          </p:spPr>
        </p:pic>
        <p:pic>
          <p:nvPicPr>
            <p:cNvPr id="3080" name="Picture 8" descr="C:\research\projects\Bicing\images\2008_06_02 - Bicing Pictures\IMG_4131 (1024x768).jpg"/>
            <p:cNvPicPr>
              <a:picLocks noChangeAspect="1" noChangeArrowheads="1"/>
            </p:cNvPicPr>
            <p:nvPr/>
          </p:nvPicPr>
          <p:blipFill>
            <a:blip r:embed="rId6" cstate="print"/>
            <a:srcRect t="20290" b="18841"/>
            <a:stretch>
              <a:fillRect/>
            </a:stretch>
          </p:blipFill>
          <p:spPr bwMode="auto">
            <a:xfrm>
              <a:off x="5650345" y="-263387"/>
              <a:ext cx="3581400" cy="1634987"/>
            </a:xfrm>
            <a:prstGeom prst="rect">
              <a:avLst/>
            </a:prstGeom>
            <a:noFill/>
          </p:spPr>
        </p:pic>
        <p:pic>
          <p:nvPicPr>
            <p:cNvPr id="6" name="Picture 18" descr="C:\bicing\images\2008_05_24 - Dave Chui's Bicing Pix\IMG_5850 (1024x768).jpg"/>
            <p:cNvPicPr>
              <a:picLocks noChangeAspect="1" noChangeArrowheads="1"/>
            </p:cNvPicPr>
            <p:nvPr/>
          </p:nvPicPr>
          <p:blipFill>
            <a:blip r:embed="rId7" cstate="print"/>
            <a:srcRect l="8198" r="-4526" b="9820"/>
            <a:stretch>
              <a:fillRect/>
            </a:stretch>
          </p:blipFill>
          <p:spPr bwMode="auto">
            <a:xfrm>
              <a:off x="5650345" y="4343400"/>
              <a:ext cx="3798455" cy="26670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3467100"/>
          </a:xfrm>
        </p:spPr>
        <p:txBody>
          <a:bodyPr>
            <a:normAutofit fontScale="90000"/>
          </a:bodyPr>
          <a:lstStyle/>
          <a:p>
            <a:r>
              <a:rPr lang="en-US" dirty="0" smtClean="0"/>
              <a:t>collecting </a:t>
            </a:r>
            <a:r>
              <a:rPr lang="en-US" sz="4800" b="1" dirty="0" smtClean="0"/>
              <a:t>large volumes </a:t>
            </a:r>
            <a:r>
              <a:rPr lang="en-US" dirty="0" smtClean="0"/>
              <a:t>of </a:t>
            </a:r>
            <a:r>
              <a:rPr lang="en-US" sz="4800" b="1" dirty="0" smtClean="0"/>
              <a:t>real data </a:t>
            </a:r>
            <a:r>
              <a:rPr lang="en-US" dirty="0" smtClean="0"/>
              <a:t>about </a:t>
            </a:r>
            <a:r>
              <a:rPr lang="en-US" sz="4800" b="1" dirty="0" smtClean="0"/>
              <a:t>human mobility patterns</a:t>
            </a:r>
            <a:r>
              <a:rPr lang="en-US" dirty="0" smtClean="0"/>
              <a:t> is a challenging yet high value problem</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research\projects\Bicing\images\website\Bicing Working 840PM Thursday Night With Popup.png"/>
          <p:cNvPicPr>
            <a:picLocks noChangeAspect="1" noChangeArrowheads="1"/>
          </p:cNvPicPr>
          <p:nvPr/>
        </p:nvPicPr>
        <p:blipFill>
          <a:blip r:embed="rId3"/>
          <a:srcRect/>
          <a:stretch>
            <a:fillRect/>
          </a:stretch>
        </p:blipFill>
        <p:spPr bwMode="auto">
          <a:xfrm>
            <a:off x="-762000" y="-152400"/>
            <a:ext cx="11460480" cy="7162800"/>
          </a:xfrm>
          <a:prstGeom prst="rect">
            <a:avLst/>
          </a:prstGeom>
          <a:noFill/>
        </p:spPr>
      </p:pic>
      <p:sp>
        <p:nvSpPr>
          <p:cNvPr id="8" name="Rectangle 7"/>
          <p:cNvSpPr/>
          <p:nvPr/>
        </p:nvSpPr>
        <p:spPr>
          <a:xfrm>
            <a:off x="0" y="0"/>
            <a:ext cx="103632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lstStyle/>
          <a:p>
            <a:r>
              <a:rPr lang="en-US" dirty="0" smtClean="0"/>
              <a:t>data collection</a:t>
            </a:r>
            <a:endParaRPr lang="en-US" dirty="0"/>
          </a:p>
        </p:txBody>
      </p:sp>
      <p:sp>
        <p:nvSpPr>
          <p:cNvPr id="10" name="Content Placeholder 9"/>
          <p:cNvSpPr>
            <a:spLocks noGrp="1"/>
          </p:cNvSpPr>
          <p:nvPr>
            <p:ph idx="1"/>
          </p:nvPr>
        </p:nvSpPr>
        <p:spPr>
          <a:xfrm>
            <a:off x="457200" y="1143000"/>
            <a:ext cx="8686800" cy="4983163"/>
          </a:xfrm>
        </p:spPr>
        <p:txBody>
          <a:bodyPr>
            <a:noAutofit/>
          </a:bodyPr>
          <a:lstStyle/>
          <a:p>
            <a:r>
              <a:rPr lang="en-US" sz="4000" dirty="0" smtClean="0"/>
              <a:t>Scrape Bicing webpage every 5 minutes</a:t>
            </a:r>
          </a:p>
          <a:p>
            <a:r>
              <a:rPr lang="en-US" sz="4000" dirty="0" smtClean="0"/>
              <a:t>Extract</a:t>
            </a:r>
          </a:p>
          <a:p>
            <a:pPr lvl="1"/>
            <a:r>
              <a:rPr lang="en-US" sz="3600" dirty="0" smtClean="0"/>
              <a:t>Station’s geo-location</a:t>
            </a:r>
          </a:p>
          <a:p>
            <a:pPr lvl="1"/>
            <a:r>
              <a:rPr lang="en-US" sz="3600" dirty="0" smtClean="0"/>
              <a:t># of available bicycles</a:t>
            </a:r>
          </a:p>
          <a:p>
            <a:pPr lvl="1"/>
            <a:r>
              <a:rPr lang="en-US" sz="3600" dirty="0" smtClean="0"/>
              <a:t># of vacant parking slots</a:t>
            </a:r>
          </a:p>
          <a:p>
            <a:r>
              <a:rPr lang="en-US" sz="4000" dirty="0" smtClean="0"/>
              <a:t>No personally identifiable information</a:t>
            </a:r>
          </a:p>
          <a:p>
            <a:r>
              <a:rPr lang="en-US" sz="4000" dirty="0" smtClean="0"/>
              <a:t>4.3 million observations / 371 stations</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1447800"/>
            <a:ext cx="4648200" cy="715962"/>
          </a:xfrm>
        </p:spPr>
        <p:txBody>
          <a:bodyPr/>
          <a:lstStyle/>
          <a:p>
            <a:r>
              <a:rPr lang="en-US" dirty="0" smtClean="0"/>
              <a:t>pause for video</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esearch\projects\Bicing\images\2008_06_18 - Bicing Placa Catalunya\IMG_4507 (768x1024).jpg"/>
          <p:cNvPicPr>
            <a:picLocks noChangeAspect="1" noChangeArrowheads="1"/>
          </p:cNvPicPr>
          <p:nvPr/>
        </p:nvPicPr>
        <p:blipFill>
          <a:blip r:embed="rId3"/>
          <a:srcRect r="14074"/>
          <a:stretch>
            <a:fillRect/>
          </a:stretch>
        </p:blipFill>
        <p:spPr bwMode="auto">
          <a:xfrm>
            <a:off x="0" y="0"/>
            <a:ext cx="4419600" cy="6858000"/>
          </a:xfrm>
          <a:prstGeom prst="rect">
            <a:avLst/>
          </a:prstGeom>
          <a:noFill/>
        </p:spPr>
      </p:pic>
      <p:pic>
        <p:nvPicPr>
          <p:cNvPr id="2050" name="Picture 2" descr="C:\research\projects\Bicing\images\2008_08_11 - Empty Bicing Station at Night\IMG_4958 (768x1024).jpg"/>
          <p:cNvPicPr>
            <a:picLocks noChangeAspect="1" noChangeArrowheads="1"/>
          </p:cNvPicPr>
          <p:nvPr/>
        </p:nvPicPr>
        <p:blipFill>
          <a:blip r:embed="rId4"/>
          <a:srcRect l="8148"/>
          <a:stretch>
            <a:fillRect/>
          </a:stretch>
        </p:blipFill>
        <p:spPr bwMode="auto">
          <a:xfrm>
            <a:off x="4419600" y="0"/>
            <a:ext cx="4724400" cy="6858000"/>
          </a:xfrm>
          <a:prstGeom prst="rect">
            <a:avLst/>
          </a:prstGeom>
          <a:noFill/>
        </p:spPr>
      </p:pic>
      <p:sp>
        <p:nvSpPr>
          <p:cNvPr id="8" name="TextBox 7"/>
          <p:cNvSpPr txBox="1"/>
          <p:nvPr/>
        </p:nvSpPr>
        <p:spPr>
          <a:xfrm>
            <a:off x="762000" y="152400"/>
            <a:ext cx="2743200" cy="1200329"/>
          </a:xfrm>
          <a:prstGeom prst="rect">
            <a:avLst/>
          </a:prstGeom>
          <a:solidFill>
            <a:schemeClr val="tx1">
              <a:alpha val="80000"/>
            </a:schemeClr>
          </a:solidFill>
        </p:spPr>
        <p:txBody>
          <a:bodyPr wrap="square" rtlCol="0">
            <a:spAutoFit/>
          </a:bodyPr>
          <a:lstStyle/>
          <a:p>
            <a:pPr algn="ctr"/>
            <a:r>
              <a:rPr lang="en-US" sz="3600" dirty="0" smtClean="0">
                <a:solidFill>
                  <a:schemeClr val="accent3">
                    <a:lumMod val="60000"/>
                    <a:lumOff val="40000"/>
                  </a:schemeClr>
                </a:solidFill>
              </a:rPr>
              <a:t>uphill station</a:t>
            </a:r>
          </a:p>
          <a:p>
            <a:pPr algn="ctr"/>
            <a:r>
              <a:rPr lang="en-US" sz="3600" dirty="0" smtClean="0">
                <a:solidFill>
                  <a:schemeClr val="accent3">
                    <a:lumMod val="60000"/>
                    <a:lumOff val="40000"/>
                  </a:schemeClr>
                </a:solidFill>
              </a:rPr>
              <a:t>(midday)</a:t>
            </a:r>
            <a:endParaRPr lang="en-US" sz="3600" dirty="0">
              <a:solidFill>
                <a:schemeClr val="accent3">
                  <a:lumMod val="60000"/>
                  <a:lumOff val="40000"/>
                </a:schemeClr>
              </a:solidFill>
            </a:endParaRPr>
          </a:p>
        </p:txBody>
      </p:sp>
      <p:sp>
        <p:nvSpPr>
          <p:cNvPr id="9" name="TextBox 8"/>
          <p:cNvSpPr txBox="1"/>
          <p:nvPr/>
        </p:nvSpPr>
        <p:spPr>
          <a:xfrm>
            <a:off x="4876800" y="152400"/>
            <a:ext cx="3810000" cy="1200329"/>
          </a:xfrm>
          <a:prstGeom prst="rect">
            <a:avLst/>
          </a:prstGeom>
          <a:solidFill>
            <a:schemeClr val="tx1">
              <a:alpha val="80000"/>
            </a:schemeClr>
          </a:solidFill>
        </p:spPr>
        <p:txBody>
          <a:bodyPr wrap="square" rtlCol="0">
            <a:spAutoFit/>
          </a:bodyPr>
          <a:lstStyle/>
          <a:p>
            <a:pPr algn="ctr"/>
            <a:r>
              <a:rPr lang="en-US" sz="3600" dirty="0" smtClean="0">
                <a:solidFill>
                  <a:schemeClr val="accent3">
                    <a:lumMod val="60000"/>
                    <a:lumOff val="40000"/>
                  </a:schemeClr>
                </a:solidFill>
              </a:rPr>
              <a:t>downtown station</a:t>
            </a:r>
          </a:p>
          <a:p>
            <a:pPr algn="ctr"/>
            <a:r>
              <a:rPr lang="en-US" sz="3600" dirty="0" smtClean="0">
                <a:solidFill>
                  <a:schemeClr val="accent3">
                    <a:lumMod val="60000"/>
                    <a:lumOff val="40000"/>
                  </a:schemeClr>
                </a:solidFill>
              </a:rPr>
              <a:t>(night)</a:t>
            </a:r>
            <a:endParaRPr lang="en-US" sz="3600" dirty="0">
              <a:solidFill>
                <a:schemeClr val="accent3">
                  <a:lumMod val="60000"/>
                  <a:lumOff val="4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C:\research\projects\Bicing\images\2008_09_09 - People Waiting for Bikes at Station\IMG_663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4098" name="Picture 2" descr="C:\research\projects\Bicing\images\2008_06_18 - Bicing Placa Catalunya\IMG_4505 (1024x768).jpg"/>
          <p:cNvPicPr>
            <a:picLocks noChangeAspect="1" noChangeArrowheads="1"/>
          </p:cNvPicPr>
          <p:nvPr/>
        </p:nvPicPr>
        <p:blipFill>
          <a:blip r:embed="rId4"/>
          <a:srcRect/>
          <a:stretch>
            <a:fillRect/>
          </a:stretch>
        </p:blipFill>
        <p:spPr bwMode="auto">
          <a:xfrm>
            <a:off x="0" y="0"/>
            <a:ext cx="9144000" cy="6858000"/>
          </a:xfrm>
          <a:prstGeom prst="rect">
            <a:avLst/>
          </a:prstGeom>
          <a:noFill/>
        </p:spPr>
      </p:pic>
      <p:sp>
        <p:nvSpPr>
          <p:cNvPr id="7" name="TextBox 6"/>
          <p:cNvSpPr txBox="1"/>
          <p:nvPr/>
        </p:nvSpPr>
        <p:spPr>
          <a:xfrm>
            <a:off x="762000" y="152400"/>
            <a:ext cx="3810000" cy="1200329"/>
          </a:xfrm>
          <a:prstGeom prst="rect">
            <a:avLst/>
          </a:prstGeom>
          <a:solidFill>
            <a:schemeClr val="tx1">
              <a:alpha val="80000"/>
            </a:schemeClr>
          </a:solidFill>
        </p:spPr>
        <p:txBody>
          <a:bodyPr wrap="square" rtlCol="0">
            <a:spAutoFit/>
          </a:bodyPr>
          <a:lstStyle/>
          <a:p>
            <a:pPr algn="ctr"/>
            <a:r>
              <a:rPr lang="en-US" sz="3600" dirty="0" smtClean="0">
                <a:solidFill>
                  <a:schemeClr val="accent3">
                    <a:lumMod val="60000"/>
                    <a:lumOff val="40000"/>
                  </a:schemeClr>
                </a:solidFill>
              </a:rPr>
              <a:t>downtown station</a:t>
            </a:r>
          </a:p>
          <a:p>
            <a:pPr algn="ctr"/>
            <a:r>
              <a:rPr lang="en-US" sz="3600" dirty="0" smtClean="0">
                <a:solidFill>
                  <a:schemeClr val="accent3">
                    <a:lumMod val="60000"/>
                    <a:lumOff val="40000"/>
                  </a:schemeClr>
                </a:solidFill>
              </a:rPr>
              <a:t>(morning)</a:t>
            </a:r>
            <a:endParaRPr lang="en-US" sz="3600" dirty="0">
              <a:solidFill>
                <a:schemeClr val="accent3">
                  <a:lumMod val="60000"/>
                  <a:lumOff val="4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C:\research\projects\Bicing\images\2008_09_09 - People Waiting for Bikes at Station\IMG_663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TextBox 6"/>
          <p:cNvSpPr txBox="1"/>
          <p:nvPr/>
        </p:nvSpPr>
        <p:spPr>
          <a:xfrm>
            <a:off x="762000" y="152400"/>
            <a:ext cx="3810000" cy="1200329"/>
          </a:xfrm>
          <a:prstGeom prst="rect">
            <a:avLst/>
          </a:prstGeom>
          <a:solidFill>
            <a:schemeClr val="tx1">
              <a:alpha val="80000"/>
            </a:schemeClr>
          </a:solidFill>
        </p:spPr>
        <p:txBody>
          <a:bodyPr wrap="square" rtlCol="0">
            <a:spAutoFit/>
          </a:bodyPr>
          <a:lstStyle/>
          <a:p>
            <a:pPr algn="ctr"/>
            <a:r>
              <a:rPr lang="en-US" sz="3600" dirty="0" smtClean="0">
                <a:solidFill>
                  <a:schemeClr val="accent3">
                    <a:lumMod val="60000"/>
                    <a:lumOff val="40000"/>
                  </a:schemeClr>
                </a:solidFill>
              </a:rPr>
              <a:t>beach station</a:t>
            </a:r>
          </a:p>
          <a:p>
            <a:pPr algn="ctr"/>
            <a:r>
              <a:rPr lang="en-US" sz="3600" dirty="0" smtClean="0">
                <a:solidFill>
                  <a:schemeClr val="accent3">
                    <a:lumMod val="60000"/>
                    <a:lumOff val="40000"/>
                  </a:schemeClr>
                </a:solidFill>
              </a:rPr>
              <a:t>(evening)</a:t>
            </a:r>
            <a:endParaRPr lang="en-US" sz="3600" dirty="0">
              <a:solidFill>
                <a:schemeClr val="accent3">
                  <a:lumMod val="60000"/>
                  <a:lumOff val="4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tx1">
                    <a:lumMod val="75000"/>
                    <a:lumOff val="25000"/>
                  </a:schemeClr>
                </a:solidFill>
              </a:rPr>
              <a:t>bicycles on the move</a:t>
            </a:r>
            <a:endParaRPr lang="en-US" dirty="0">
              <a:solidFill>
                <a:schemeClr val="tx1">
                  <a:lumMod val="75000"/>
                  <a:lumOff val="25000"/>
                </a:schemeClr>
              </a:solidFill>
            </a:endParaRPr>
          </a:p>
        </p:txBody>
      </p:sp>
      <p:grpSp>
        <p:nvGrpSpPr>
          <p:cNvPr id="21" name="Group 20"/>
          <p:cNvGrpSpPr/>
          <p:nvPr/>
        </p:nvGrpSpPr>
        <p:grpSpPr>
          <a:xfrm>
            <a:off x="914400" y="1529861"/>
            <a:ext cx="6629400" cy="5099539"/>
            <a:chOff x="1257300" y="1529861"/>
            <a:chExt cx="6629400" cy="5099539"/>
          </a:xfrm>
        </p:grpSpPr>
        <p:pic>
          <p:nvPicPr>
            <p:cNvPr id="5" name="Picture 4" descr="C:\research\projects\Bicing\images\PlotsAndAnalysis\plotWeek.shading.darker.png"/>
            <p:cNvPicPr>
              <a:picLocks noChangeAspect="1"/>
            </p:cNvPicPr>
            <p:nvPr/>
          </p:nvPicPr>
          <p:blipFill>
            <a:blip r:embed="rId3"/>
            <a:srcRect/>
            <a:stretch>
              <a:fillRect/>
            </a:stretch>
          </p:blipFill>
          <p:spPr bwMode="auto">
            <a:xfrm>
              <a:off x="1257300" y="1529861"/>
              <a:ext cx="6629400" cy="5099539"/>
            </a:xfrm>
            <a:prstGeom prst="rect">
              <a:avLst/>
            </a:prstGeom>
            <a:noFill/>
            <a:ln w="9525">
              <a:noFill/>
              <a:miter lim="800000"/>
              <a:headEnd/>
              <a:tailEnd/>
            </a:ln>
          </p:spPr>
        </p:pic>
        <p:grpSp>
          <p:nvGrpSpPr>
            <p:cNvPr id="20" name="Group 19"/>
            <p:cNvGrpSpPr/>
            <p:nvPr/>
          </p:nvGrpSpPr>
          <p:grpSpPr>
            <a:xfrm>
              <a:off x="3047206" y="1676400"/>
              <a:ext cx="3888582" cy="4206240"/>
              <a:chOff x="3047206" y="1676400"/>
              <a:chExt cx="3888582" cy="4206240"/>
            </a:xfrm>
          </p:grpSpPr>
          <p:cxnSp>
            <p:nvCxnSpPr>
              <p:cNvPr id="14" name="Straight Connector 13"/>
              <p:cNvCxnSpPr/>
              <p:nvPr/>
            </p:nvCxnSpPr>
            <p:spPr>
              <a:xfrm rot="5400000">
                <a:off x="944880" y="3778726"/>
                <a:ext cx="4206240" cy="1588"/>
              </a:xfrm>
              <a:prstGeom prst="line">
                <a:avLst/>
              </a:prstGeom>
              <a:ln w="25400">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707674" y="3778726"/>
                <a:ext cx="4206240" cy="1588"/>
              </a:xfrm>
              <a:prstGeom prst="line">
                <a:avLst/>
              </a:prstGeom>
              <a:ln w="25400">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469674" y="3778726"/>
                <a:ext cx="4206240" cy="1588"/>
              </a:xfrm>
              <a:prstGeom prst="line">
                <a:avLst/>
              </a:prstGeom>
              <a:ln w="25400">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231674" y="3778726"/>
                <a:ext cx="4206240" cy="1588"/>
              </a:xfrm>
              <a:prstGeom prst="line">
                <a:avLst/>
              </a:prstGeom>
              <a:ln w="25400">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069874" y="3778726"/>
                <a:ext cx="4206240" cy="1588"/>
              </a:xfrm>
              <a:prstGeom prst="line">
                <a:avLst/>
              </a:prstGeom>
              <a:ln w="25400">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831874" y="3778726"/>
                <a:ext cx="4206240" cy="1588"/>
              </a:xfrm>
              <a:prstGeom prst="line">
                <a:avLst/>
              </a:prstGeom>
              <a:ln w="25400">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8" name="Rectangular Callout 7"/>
          <p:cNvSpPr/>
          <p:nvPr/>
        </p:nvSpPr>
        <p:spPr>
          <a:xfrm>
            <a:off x="2084559" y="1063024"/>
            <a:ext cx="1115841" cy="537176"/>
          </a:xfrm>
          <a:prstGeom prst="wedgeRectCallout">
            <a:avLst>
              <a:gd name="adj1" fmla="val -28244"/>
              <a:gd name="adj2" fmla="val 27542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solidFill>
                  <a:schemeClr val="tx1"/>
                </a:solidFill>
                <a:latin typeface="Arial" pitchFamily="34" charset="0"/>
                <a:cs typeface="Arial" pitchFamily="34" charset="0"/>
              </a:rPr>
              <a:t>l</a:t>
            </a:r>
            <a:r>
              <a:rPr lang="en-US" sz="1200" b="0" dirty="0" smtClean="0">
                <a:solidFill>
                  <a:schemeClr val="tx1"/>
                </a:solidFill>
                <a:latin typeface="Arial" pitchFamily="34" charset="0"/>
                <a:cs typeface="Arial" pitchFamily="34" charset="0"/>
              </a:rPr>
              <a:t>ate </a:t>
            </a:r>
            <a:r>
              <a:rPr lang="en-US" sz="1200" dirty="0" err="1" smtClean="0">
                <a:solidFill>
                  <a:schemeClr val="tx1"/>
                </a:solidFill>
                <a:latin typeface="Arial" pitchFamily="34" charset="0"/>
                <a:cs typeface="Arial" pitchFamily="34" charset="0"/>
              </a:rPr>
              <a:t>s</a:t>
            </a:r>
            <a:r>
              <a:rPr lang="en-US" sz="1200" b="0" dirty="0" err="1" smtClean="0">
                <a:solidFill>
                  <a:schemeClr val="tx1"/>
                </a:solidFill>
                <a:latin typeface="Arial" pitchFamily="34" charset="0"/>
                <a:cs typeface="Arial" pitchFamily="34" charset="0"/>
              </a:rPr>
              <a:t>panish</a:t>
            </a:r>
            <a:r>
              <a:rPr lang="en-US" sz="1200" b="0" dirty="0" smtClean="0">
                <a:solidFill>
                  <a:schemeClr val="tx1"/>
                </a:solidFill>
                <a:latin typeface="Arial" pitchFamily="34" charset="0"/>
                <a:cs typeface="Arial" pitchFamily="34" charset="0"/>
              </a:rPr>
              <a:t> lunch</a:t>
            </a:r>
            <a:endParaRPr lang="en-US" sz="1200" b="0" dirty="0">
              <a:solidFill>
                <a:schemeClr val="tx1"/>
              </a:solidFill>
              <a:latin typeface="Arial" pitchFamily="34" charset="0"/>
              <a:cs typeface="Arial" pitchFamily="34" charset="0"/>
            </a:endParaRPr>
          </a:p>
        </p:txBody>
      </p:sp>
      <p:sp>
        <p:nvSpPr>
          <p:cNvPr id="9" name="Rectangular Callout 8"/>
          <p:cNvSpPr/>
          <p:nvPr/>
        </p:nvSpPr>
        <p:spPr>
          <a:xfrm>
            <a:off x="914400" y="1063024"/>
            <a:ext cx="1115841" cy="533400"/>
          </a:xfrm>
          <a:prstGeom prst="wedgeRectCallout">
            <a:avLst>
              <a:gd name="adj1" fmla="val 58824"/>
              <a:gd name="adj2" fmla="val 27555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smtClean="0">
                <a:solidFill>
                  <a:schemeClr val="tx1"/>
                </a:solidFill>
                <a:latin typeface="Arial" pitchFamily="34" charset="0"/>
                <a:cs typeface="Arial" pitchFamily="34" charset="0"/>
              </a:rPr>
              <a:t>morning commute</a:t>
            </a:r>
            <a:endParaRPr lang="en-US" sz="1200" b="0" dirty="0">
              <a:solidFill>
                <a:schemeClr val="tx1"/>
              </a:solidFill>
              <a:latin typeface="Arial" pitchFamily="34" charset="0"/>
              <a:cs typeface="Arial" pitchFamily="34" charset="0"/>
            </a:endParaRPr>
          </a:p>
        </p:txBody>
      </p:sp>
      <p:sp>
        <p:nvSpPr>
          <p:cNvPr id="10" name="Rectangular Callout 9"/>
          <p:cNvSpPr/>
          <p:nvPr/>
        </p:nvSpPr>
        <p:spPr>
          <a:xfrm>
            <a:off x="3303759" y="1063024"/>
            <a:ext cx="1115841" cy="533400"/>
          </a:xfrm>
          <a:prstGeom prst="wedgeRectCallout">
            <a:avLst>
              <a:gd name="adj1" fmla="val -111045"/>
              <a:gd name="adj2" fmla="val 1854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solidFill>
                  <a:schemeClr val="tx1"/>
                </a:solidFill>
                <a:latin typeface="Arial" pitchFamily="34" charset="0"/>
                <a:cs typeface="Arial" pitchFamily="34" charset="0"/>
              </a:rPr>
              <a:t>e</a:t>
            </a:r>
            <a:r>
              <a:rPr lang="en-US" sz="1200" b="0" dirty="0" smtClean="0">
                <a:solidFill>
                  <a:schemeClr val="tx1"/>
                </a:solidFill>
                <a:latin typeface="Arial" pitchFamily="34" charset="0"/>
                <a:cs typeface="Arial" pitchFamily="34" charset="0"/>
              </a:rPr>
              <a:t>vening commute</a:t>
            </a:r>
            <a:endParaRPr lang="en-US" sz="1200" b="0" dirty="0">
              <a:solidFill>
                <a:schemeClr val="tx1"/>
              </a:solidFill>
              <a:latin typeface="Arial" pitchFamily="34" charset="0"/>
              <a:cs typeface="Arial" pitchFamily="34" charset="0"/>
            </a:endParaRPr>
          </a:p>
        </p:txBody>
      </p:sp>
      <p:sp>
        <p:nvSpPr>
          <p:cNvPr id="7" name="Rectangular Callout 6"/>
          <p:cNvSpPr/>
          <p:nvPr/>
        </p:nvSpPr>
        <p:spPr>
          <a:xfrm>
            <a:off x="5791200" y="1063024"/>
            <a:ext cx="1093960" cy="537176"/>
          </a:xfrm>
          <a:prstGeom prst="wedgeRectCallout">
            <a:avLst>
              <a:gd name="adj1" fmla="val -10760"/>
              <a:gd name="adj2" fmla="val 38540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smtClean="0">
                <a:solidFill>
                  <a:schemeClr val="tx1"/>
                </a:solidFill>
                <a:latin typeface="Arial" pitchFamily="34" charset="0"/>
                <a:cs typeface="Arial" pitchFamily="34" charset="0"/>
              </a:rPr>
              <a:t>sleeping in </a:t>
            </a:r>
            <a:r>
              <a:rPr lang="en-US" sz="1200" dirty="0" smtClean="0">
                <a:solidFill>
                  <a:schemeClr val="tx1"/>
                </a:solidFill>
                <a:latin typeface="Arial" pitchFamily="34" charset="0"/>
                <a:cs typeface="Arial" pitchFamily="34" charset="0"/>
              </a:rPr>
              <a:t>on</a:t>
            </a:r>
            <a:r>
              <a:rPr lang="en-US" sz="1200" b="0" dirty="0" smtClean="0">
                <a:solidFill>
                  <a:schemeClr val="tx1"/>
                </a:solidFill>
                <a:latin typeface="Arial" pitchFamily="34" charset="0"/>
                <a:cs typeface="Arial" pitchFamily="34" charset="0"/>
              </a:rPr>
              <a:t> weekends</a:t>
            </a:r>
            <a:endParaRPr lang="en-US" sz="1200" b="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p:nvPr/>
        </p:nvPicPr>
        <p:blipFill>
          <a:blip r:embed="rId3"/>
          <a:srcRect t="5070"/>
          <a:stretch>
            <a:fillRect/>
          </a:stretch>
        </p:blipFill>
        <p:spPr bwMode="auto">
          <a:xfrm>
            <a:off x="304800" y="1524000"/>
            <a:ext cx="4900602"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8"/>
          <p:cNvSpPr>
            <a:spLocks noGrp="1"/>
          </p:cNvSpPr>
          <p:nvPr>
            <p:ph type="title"/>
          </p:nvPr>
        </p:nvSpPr>
        <p:spPr/>
        <p:txBody>
          <a:bodyPr/>
          <a:lstStyle/>
          <a:p>
            <a:r>
              <a:rPr lang="en-US" dirty="0" smtClean="0">
                <a:solidFill>
                  <a:schemeClr val="tx1">
                    <a:lumMod val="75000"/>
                    <a:lumOff val="25000"/>
                  </a:schemeClr>
                </a:solidFill>
              </a:rPr>
              <a:t>neighborhoods</a:t>
            </a:r>
            <a:endParaRPr lang="en-US" dirty="0">
              <a:solidFill>
                <a:schemeClr val="tx1">
                  <a:lumMod val="75000"/>
                  <a:lumOff val="25000"/>
                </a:schemeClr>
              </a:solidFill>
            </a:endParaRPr>
          </a:p>
        </p:txBody>
      </p:sp>
      <p:grpSp>
        <p:nvGrpSpPr>
          <p:cNvPr id="25" name="Group 24"/>
          <p:cNvGrpSpPr/>
          <p:nvPr/>
        </p:nvGrpSpPr>
        <p:grpSpPr>
          <a:xfrm>
            <a:off x="5455920" y="228600"/>
            <a:ext cx="2932112" cy="2057400"/>
            <a:chOff x="5455920" y="228600"/>
            <a:chExt cx="2932112" cy="2057400"/>
          </a:xfrm>
        </p:grpSpPr>
        <p:pic>
          <p:nvPicPr>
            <p:cNvPr id="6" name="Picture 5" descr="C:\research\projects\Bicing\paper\Pervasive09\clustering\results_2008-05-23_2008_07_02_v3cleaner\weekday.percentage_manually_reduced_to_3_clusters_plots\DualDayViewPlotForCluster1_NumBins=96_Weekday_Mean_Available Bikes.png"/>
            <p:cNvPicPr>
              <a:picLocks noChangeAspect="1"/>
            </p:cNvPicPr>
            <p:nvPr/>
          </p:nvPicPr>
          <p:blipFill>
            <a:blip r:embed="rId4" cstate="print"/>
            <a:srcRect b="9344"/>
            <a:stretch>
              <a:fillRect/>
            </a:stretch>
          </p:blipFill>
          <p:spPr bwMode="auto">
            <a:xfrm>
              <a:off x="5486400" y="304800"/>
              <a:ext cx="2901632" cy="1981200"/>
            </a:xfrm>
            <a:prstGeom prst="rect">
              <a:avLst/>
            </a:prstGeom>
            <a:noFill/>
            <a:ln w="9525">
              <a:noFill/>
              <a:miter lim="800000"/>
              <a:headEnd/>
              <a:tailEnd/>
            </a:ln>
          </p:spPr>
        </p:pic>
        <p:sp>
          <p:nvSpPr>
            <p:cNvPr id="10" name="TextBox 9"/>
            <p:cNvSpPr txBox="1"/>
            <p:nvPr/>
          </p:nvSpPr>
          <p:spPr>
            <a:xfrm>
              <a:off x="6019800" y="468868"/>
              <a:ext cx="1524000" cy="369332"/>
            </a:xfrm>
            <a:prstGeom prst="rect">
              <a:avLst/>
            </a:prstGeom>
            <a:noFill/>
          </p:spPr>
          <p:txBody>
            <a:bodyPr wrap="square" rtlCol="0">
              <a:spAutoFit/>
            </a:bodyPr>
            <a:lstStyle/>
            <a:p>
              <a:r>
                <a:rPr lang="en-US" dirty="0" smtClean="0">
                  <a:solidFill>
                    <a:schemeClr val="tx1">
                      <a:lumMod val="65000"/>
                      <a:lumOff val="35000"/>
                    </a:schemeClr>
                  </a:solidFill>
                </a:rPr>
                <a:t>outgoing</a:t>
              </a:r>
              <a:endParaRPr lang="en-US" dirty="0">
                <a:solidFill>
                  <a:schemeClr val="tx1">
                    <a:lumMod val="65000"/>
                    <a:lumOff val="35000"/>
                  </a:schemeClr>
                </a:solidFill>
              </a:endParaRPr>
            </a:p>
          </p:txBody>
        </p:sp>
        <p:sp>
          <p:nvSpPr>
            <p:cNvPr id="20" name="Oval 19"/>
            <p:cNvSpPr>
              <a:spLocks noChangeAspect="1"/>
            </p:cNvSpPr>
            <p:nvPr/>
          </p:nvSpPr>
          <p:spPr>
            <a:xfrm>
              <a:off x="5455920" y="228600"/>
              <a:ext cx="487680" cy="487680"/>
            </a:xfrm>
            <a:prstGeom prst="ellipse">
              <a:avLst/>
            </a:prstGeom>
            <a:solidFill>
              <a:srgbClr val="A800A8">
                <a:alpha val="63000"/>
              </a:srgbClr>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a:t>
              </a:r>
              <a:endParaRPr lang="en-US" sz="3200" dirty="0"/>
            </a:p>
          </p:txBody>
        </p:sp>
      </p:grpSp>
      <p:grpSp>
        <p:nvGrpSpPr>
          <p:cNvPr id="24" name="Group 23"/>
          <p:cNvGrpSpPr/>
          <p:nvPr/>
        </p:nvGrpSpPr>
        <p:grpSpPr>
          <a:xfrm>
            <a:off x="5455920" y="2362200"/>
            <a:ext cx="2925367" cy="2057400"/>
            <a:chOff x="5455920" y="2362200"/>
            <a:chExt cx="2925367" cy="2057400"/>
          </a:xfrm>
        </p:grpSpPr>
        <p:pic>
          <p:nvPicPr>
            <p:cNvPr id="7" name="Picture 6" descr="C:\research\projects\Bicing\paper\Pervasive09\clustering\results_2008-05-23_2008_07_02_v3cleaner\weekday.percentage_manually_reduced_to_3_clusters_plots\DualDayViewPlotForCluster2_NumBins=96_Weekday_Mean_Available Bikes.png"/>
            <p:cNvPicPr>
              <a:picLocks noChangeAspect="1"/>
            </p:cNvPicPr>
            <p:nvPr/>
          </p:nvPicPr>
          <p:blipFill>
            <a:blip r:embed="rId5" cstate="print"/>
            <a:srcRect b="9344"/>
            <a:stretch>
              <a:fillRect/>
            </a:stretch>
          </p:blipFill>
          <p:spPr bwMode="auto">
            <a:xfrm>
              <a:off x="5486400" y="2438400"/>
              <a:ext cx="2894887" cy="1981200"/>
            </a:xfrm>
            <a:prstGeom prst="rect">
              <a:avLst/>
            </a:prstGeom>
            <a:noFill/>
            <a:ln w="9525">
              <a:noFill/>
              <a:miter lim="800000"/>
              <a:headEnd/>
              <a:tailEnd/>
            </a:ln>
          </p:spPr>
        </p:pic>
        <p:sp>
          <p:nvSpPr>
            <p:cNvPr id="11" name="TextBox 10"/>
            <p:cNvSpPr txBox="1"/>
            <p:nvPr/>
          </p:nvSpPr>
          <p:spPr>
            <a:xfrm>
              <a:off x="6019800" y="2602468"/>
              <a:ext cx="1524000" cy="369332"/>
            </a:xfrm>
            <a:prstGeom prst="rect">
              <a:avLst/>
            </a:prstGeom>
            <a:noFill/>
          </p:spPr>
          <p:txBody>
            <a:bodyPr wrap="square" rtlCol="0">
              <a:spAutoFit/>
            </a:bodyPr>
            <a:lstStyle/>
            <a:p>
              <a:r>
                <a:rPr lang="en-US" dirty="0" smtClean="0">
                  <a:solidFill>
                    <a:schemeClr val="tx1">
                      <a:lumMod val="65000"/>
                      <a:lumOff val="35000"/>
                    </a:schemeClr>
                  </a:solidFill>
                </a:rPr>
                <a:t>incoming</a:t>
              </a:r>
              <a:endParaRPr lang="en-US" dirty="0">
                <a:solidFill>
                  <a:schemeClr val="tx1">
                    <a:lumMod val="65000"/>
                    <a:lumOff val="35000"/>
                  </a:schemeClr>
                </a:solidFill>
              </a:endParaRPr>
            </a:p>
          </p:txBody>
        </p:sp>
        <p:sp>
          <p:nvSpPr>
            <p:cNvPr id="21" name="Oval 20"/>
            <p:cNvSpPr>
              <a:spLocks noChangeAspect="1"/>
            </p:cNvSpPr>
            <p:nvPr/>
          </p:nvSpPr>
          <p:spPr>
            <a:xfrm>
              <a:off x="5455920" y="2362200"/>
              <a:ext cx="487680" cy="487680"/>
            </a:xfrm>
            <a:prstGeom prst="ellipse">
              <a:avLst/>
            </a:prstGeom>
            <a:solidFill>
              <a:srgbClr val="C00000">
                <a:alpha val="6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2</a:t>
              </a:r>
              <a:endParaRPr lang="en-US" sz="3200" dirty="0"/>
            </a:p>
          </p:txBody>
        </p:sp>
      </p:grpSp>
      <p:grpSp>
        <p:nvGrpSpPr>
          <p:cNvPr id="23" name="Group 22"/>
          <p:cNvGrpSpPr/>
          <p:nvPr/>
        </p:nvGrpSpPr>
        <p:grpSpPr>
          <a:xfrm>
            <a:off x="5455920" y="4443984"/>
            <a:ext cx="2926080" cy="2261616"/>
            <a:chOff x="5455920" y="4443984"/>
            <a:chExt cx="2926080" cy="2261616"/>
          </a:xfrm>
        </p:grpSpPr>
        <p:pic>
          <p:nvPicPr>
            <p:cNvPr id="8" name="Picture 7" descr="C:\research\projects\Bicing\paper\Pervasive09\clustering\results_2008-05-23_2008_07_02_v3cleaner\weekday.percentage_manually_reduced_to_3_clusters_plots\DualDayViewPlotForCluster3_NumBins=96_Weekday_Mean_Available Bikes.png"/>
            <p:cNvPicPr>
              <a:picLocks noChangeAspect="1"/>
            </p:cNvPicPr>
            <p:nvPr/>
          </p:nvPicPr>
          <p:blipFill>
            <a:blip r:embed="rId6" cstate="print"/>
            <a:srcRect/>
            <a:stretch>
              <a:fillRect/>
            </a:stretch>
          </p:blipFill>
          <p:spPr bwMode="auto">
            <a:xfrm>
              <a:off x="5487113" y="4520184"/>
              <a:ext cx="2894887" cy="2185416"/>
            </a:xfrm>
            <a:prstGeom prst="rect">
              <a:avLst/>
            </a:prstGeom>
            <a:noFill/>
            <a:ln w="9525">
              <a:noFill/>
              <a:miter lim="800000"/>
              <a:headEnd/>
              <a:tailEnd/>
            </a:ln>
          </p:spPr>
        </p:pic>
        <p:sp>
          <p:nvSpPr>
            <p:cNvPr id="12" name="TextBox 11"/>
            <p:cNvSpPr txBox="1"/>
            <p:nvPr/>
          </p:nvSpPr>
          <p:spPr>
            <a:xfrm>
              <a:off x="6019800" y="4672584"/>
              <a:ext cx="1524000" cy="369332"/>
            </a:xfrm>
            <a:prstGeom prst="rect">
              <a:avLst/>
            </a:prstGeom>
            <a:noFill/>
          </p:spPr>
          <p:txBody>
            <a:bodyPr wrap="square" rtlCol="0">
              <a:spAutoFit/>
            </a:bodyPr>
            <a:lstStyle/>
            <a:p>
              <a:r>
                <a:rPr lang="en-US" dirty="0" smtClean="0">
                  <a:solidFill>
                    <a:schemeClr val="tx1">
                      <a:lumMod val="65000"/>
                      <a:lumOff val="35000"/>
                    </a:schemeClr>
                  </a:solidFill>
                </a:rPr>
                <a:t>low activity</a:t>
              </a:r>
              <a:endParaRPr lang="en-US" dirty="0">
                <a:solidFill>
                  <a:schemeClr val="tx1">
                    <a:lumMod val="65000"/>
                    <a:lumOff val="35000"/>
                  </a:schemeClr>
                </a:solidFill>
              </a:endParaRPr>
            </a:p>
          </p:txBody>
        </p:sp>
        <p:sp>
          <p:nvSpPr>
            <p:cNvPr id="22" name="Oval 21"/>
            <p:cNvSpPr>
              <a:spLocks noChangeAspect="1"/>
            </p:cNvSpPr>
            <p:nvPr/>
          </p:nvSpPr>
          <p:spPr>
            <a:xfrm>
              <a:off x="5455920" y="4443984"/>
              <a:ext cx="487680" cy="487680"/>
            </a:xfrm>
            <a:prstGeom prst="ellipse">
              <a:avLst/>
            </a:prstGeom>
            <a:solidFill>
              <a:srgbClr val="92D050">
                <a:alpha val="63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3</a:t>
              </a:r>
              <a:endParaRPr lang="en-US" sz="3200" dirty="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subtle differences</a:t>
            </a:r>
            <a:endParaRPr lang="en-US" dirty="0">
              <a:solidFill>
                <a:schemeClr val="tx1">
                  <a:lumMod val="75000"/>
                  <a:lumOff val="25000"/>
                </a:schemeClr>
              </a:solidFill>
            </a:endParaRPr>
          </a:p>
        </p:txBody>
      </p:sp>
      <p:pic>
        <p:nvPicPr>
          <p:cNvPr id="4" name="Picture 3" descr="commuter1.weekday.png"/>
          <p:cNvPicPr/>
          <p:nvPr/>
        </p:nvPicPr>
        <p:blipFill>
          <a:blip r:embed="rId3"/>
          <a:srcRect b="3750"/>
          <a:stretch>
            <a:fillRect/>
          </a:stretch>
        </p:blipFill>
        <p:spPr>
          <a:xfrm>
            <a:off x="990600" y="2514600"/>
            <a:ext cx="3456533" cy="2661532"/>
          </a:xfrm>
          <a:prstGeom prst="rect">
            <a:avLst/>
          </a:prstGeom>
        </p:spPr>
      </p:pic>
      <p:pic>
        <p:nvPicPr>
          <p:cNvPr id="5" name="Picture 4" descr="C:\research\projects\Bicing\images\170.weekdays.mean.png"/>
          <p:cNvPicPr>
            <a:picLocks noChangeAspect="1"/>
          </p:cNvPicPr>
          <p:nvPr/>
        </p:nvPicPr>
        <p:blipFill>
          <a:blip r:embed="rId4"/>
          <a:srcRect b="3750"/>
          <a:stretch>
            <a:fillRect/>
          </a:stretch>
        </p:blipFill>
        <p:spPr bwMode="auto">
          <a:xfrm>
            <a:off x="4419600" y="2514600"/>
            <a:ext cx="3459676" cy="2663952"/>
          </a:xfrm>
          <a:prstGeom prst="rect">
            <a:avLst/>
          </a:prstGeom>
          <a:noFill/>
          <a:ln w="9525">
            <a:noFill/>
            <a:miter lim="800000"/>
            <a:headEnd/>
            <a:tailEnd/>
          </a:ln>
        </p:spPr>
      </p:pic>
      <p:sp>
        <p:nvSpPr>
          <p:cNvPr id="92161" name="Rectangle 1"/>
          <p:cNvSpPr>
            <a:spLocks noChangeArrowheads="1"/>
          </p:cNvSpPr>
          <p:nvPr/>
        </p:nvSpPr>
        <p:spPr bwMode="auto">
          <a:xfrm>
            <a:off x="1219200" y="2176046"/>
            <a:ext cx="341632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Commercial District (Station 203)</a:t>
            </a:r>
            <a:endParaRPr kumimoji="0" lang="en-US"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92162" name="Rectangle 2"/>
          <p:cNvSpPr>
            <a:spLocks noChangeArrowheads="1"/>
          </p:cNvSpPr>
          <p:nvPr/>
        </p:nvSpPr>
        <p:spPr bwMode="auto">
          <a:xfrm>
            <a:off x="5181600" y="2176046"/>
            <a:ext cx="2089034"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Beach (Station 170)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2"/>
          <p:cNvPicPr>
            <a:picLocks noChangeAspect="1" noChangeArrowheads="1"/>
          </p:cNvPicPr>
          <p:nvPr/>
        </p:nvPicPr>
        <p:blipFill>
          <a:blip r:embed="rId5"/>
          <a:srcRect l="820" t="64633" r="2190"/>
          <a:stretch>
            <a:fillRect/>
          </a:stretch>
        </p:blipFill>
        <p:spPr bwMode="auto">
          <a:xfrm>
            <a:off x="933450" y="5334000"/>
            <a:ext cx="7277100" cy="1218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p:cNvPicPr>
            <a:picLocks noChangeAspect="1" noChangeArrowheads="1"/>
          </p:cNvPicPr>
          <p:nvPr/>
        </p:nvPicPr>
        <p:blipFill>
          <a:blip r:embed="rId5"/>
          <a:srcRect l="820" t="486" r="2190" b="66334"/>
          <a:stretch>
            <a:fillRect/>
          </a:stretch>
        </p:blipFill>
        <p:spPr bwMode="auto">
          <a:xfrm>
            <a:off x="990600" y="914400"/>
            <a:ext cx="72771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3079804" y="2819400"/>
            <a:ext cx="762000" cy="338554"/>
          </a:xfrm>
          <a:prstGeom prst="rect">
            <a:avLst/>
          </a:prstGeom>
          <a:noFill/>
        </p:spPr>
        <p:txBody>
          <a:bodyPr wrap="square" rtlCol="0">
            <a:spAutoFit/>
          </a:bodyPr>
          <a:lstStyle/>
          <a:p>
            <a:r>
              <a:rPr lang="en-US" sz="1600" dirty="0" smtClean="0">
                <a:solidFill>
                  <a:schemeClr val="tx1">
                    <a:lumMod val="75000"/>
                    <a:lumOff val="25000"/>
                  </a:schemeClr>
                </a:solidFill>
              </a:rPr>
              <a:t>2PM</a:t>
            </a:r>
            <a:endParaRPr lang="en-US" sz="1600" dirty="0">
              <a:solidFill>
                <a:schemeClr val="tx1">
                  <a:lumMod val="75000"/>
                  <a:lumOff val="25000"/>
                </a:schemeClr>
              </a:solidFill>
            </a:endParaRPr>
          </a:p>
        </p:txBody>
      </p:sp>
      <p:sp>
        <p:nvSpPr>
          <p:cNvPr id="18" name="TextBox 17"/>
          <p:cNvSpPr txBox="1"/>
          <p:nvPr/>
        </p:nvSpPr>
        <p:spPr>
          <a:xfrm>
            <a:off x="5257800" y="2819400"/>
            <a:ext cx="762000" cy="338554"/>
          </a:xfrm>
          <a:prstGeom prst="rect">
            <a:avLst/>
          </a:prstGeom>
          <a:noFill/>
        </p:spPr>
        <p:txBody>
          <a:bodyPr wrap="square" rtlCol="0">
            <a:spAutoFit/>
          </a:bodyPr>
          <a:lstStyle/>
          <a:p>
            <a:r>
              <a:rPr lang="en-US" sz="1600" dirty="0" smtClean="0">
                <a:solidFill>
                  <a:schemeClr val="tx1">
                    <a:lumMod val="75000"/>
                    <a:lumOff val="25000"/>
                  </a:schemeClr>
                </a:solidFill>
              </a:rPr>
              <a:t>8AM</a:t>
            </a:r>
            <a:endParaRPr lang="en-US" sz="1600" dirty="0">
              <a:solidFill>
                <a:schemeClr val="tx1">
                  <a:lumMod val="75000"/>
                  <a:lumOff val="25000"/>
                </a:schemeClr>
              </a:solidFill>
            </a:endParaRPr>
          </a:p>
        </p:txBody>
      </p:sp>
      <p:sp>
        <p:nvSpPr>
          <p:cNvPr id="19" name="TextBox 18"/>
          <p:cNvSpPr txBox="1"/>
          <p:nvPr/>
        </p:nvSpPr>
        <p:spPr>
          <a:xfrm>
            <a:off x="7239000" y="2819400"/>
            <a:ext cx="762000" cy="338554"/>
          </a:xfrm>
          <a:prstGeom prst="rect">
            <a:avLst/>
          </a:prstGeom>
          <a:noFill/>
        </p:spPr>
        <p:txBody>
          <a:bodyPr wrap="square" rtlCol="0">
            <a:spAutoFit/>
          </a:bodyPr>
          <a:lstStyle/>
          <a:p>
            <a:r>
              <a:rPr lang="en-US" sz="1600" dirty="0" smtClean="0">
                <a:solidFill>
                  <a:schemeClr val="tx1">
                    <a:lumMod val="75000"/>
                    <a:lumOff val="25000"/>
                  </a:schemeClr>
                </a:solidFill>
              </a:rPr>
              <a:t>8PM</a:t>
            </a:r>
            <a:endParaRPr lang="en-US" sz="1600" dirty="0">
              <a:solidFill>
                <a:schemeClr val="tx1">
                  <a:lumMod val="75000"/>
                  <a:lumOff val="25000"/>
                </a:schemeClr>
              </a:solidFill>
            </a:endParaRPr>
          </a:p>
        </p:txBody>
      </p:sp>
      <p:cxnSp>
        <p:nvCxnSpPr>
          <p:cNvPr id="21" name="Straight Connector 20"/>
          <p:cNvCxnSpPr/>
          <p:nvPr/>
        </p:nvCxnSpPr>
        <p:spPr>
          <a:xfrm rot="5400000" flipH="1" flipV="1">
            <a:off x="997821" y="3726579"/>
            <a:ext cx="2286000" cy="14442"/>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00200" y="2819400"/>
            <a:ext cx="762000" cy="338554"/>
          </a:xfrm>
          <a:prstGeom prst="rect">
            <a:avLst/>
          </a:prstGeom>
          <a:noFill/>
        </p:spPr>
        <p:txBody>
          <a:bodyPr wrap="square" rtlCol="0">
            <a:spAutoFit/>
          </a:bodyPr>
          <a:lstStyle/>
          <a:p>
            <a:r>
              <a:rPr lang="en-US" sz="1600" dirty="0" smtClean="0">
                <a:solidFill>
                  <a:schemeClr val="tx1">
                    <a:lumMod val="75000"/>
                    <a:lumOff val="25000"/>
                  </a:schemeClr>
                </a:solidFill>
              </a:rPr>
              <a:t>6AM</a:t>
            </a:r>
            <a:endParaRPr lang="en-US" sz="1600" dirty="0">
              <a:solidFill>
                <a:schemeClr val="tx1">
                  <a:lumMod val="75000"/>
                  <a:lumOff val="25000"/>
                </a:schemeClr>
              </a:solidFill>
            </a:endParaRPr>
          </a:p>
        </p:txBody>
      </p:sp>
      <p:cxnSp>
        <p:nvCxnSpPr>
          <p:cNvPr id="23" name="Straight Connector 22"/>
          <p:cNvCxnSpPr/>
          <p:nvPr/>
        </p:nvCxnSpPr>
        <p:spPr>
          <a:xfrm rot="5400000" flipH="1" flipV="1">
            <a:off x="1973978" y="3742481"/>
            <a:ext cx="2286000" cy="14442"/>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4663926" y="3732517"/>
            <a:ext cx="2286000" cy="14442"/>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6143139" y="3726579"/>
            <a:ext cx="2286000" cy="14442"/>
          </a:xfrm>
          <a:prstGeom prst="line">
            <a:avLst/>
          </a:prstGeom>
          <a:ln w="28575">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predicting human behavior</a:t>
            </a:r>
            <a:endParaRPr lang="en-US" dirty="0">
              <a:solidFill>
                <a:schemeClr val="tx1">
                  <a:lumMod val="75000"/>
                  <a:lumOff val="25000"/>
                </a:schemeClr>
              </a:solidFill>
            </a:endParaRPr>
          </a:p>
        </p:txBody>
      </p:sp>
      <p:pic>
        <p:nvPicPr>
          <p:cNvPr id="4" name="Picture 2"/>
          <p:cNvPicPr>
            <a:picLocks noChangeAspect="1" noChangeArrowheads="1"/>
          </p:cNvPicPr>
          <p:nvPr/>
        </p:nvPicPr>
        <p:blipFill>
          <a:blip r:embed="rId3"/>
          <a:srcRect/>
          <a:stretch>
            <a:fillRect/>
          </a:stretch>
        </p:blipFill>
        <p:spPr bwMode="auto">
          <a:xfrm>
            <a:off x="0" y="1365496"/>
            <a:ext cx="9144000" cy="1839667"/>
          </a:xfrm>
          <a:prstGeom prst="rect">
            <a:avLst/>
          </a:prstGeom>
          <a:noFill/>
          <a:ln w="9525">
            <a:noFill/>
            <a:miter lim="800000"/>
            <a:headEnd/>
            <a:tailEnd/>
          </a:ln>
          <a:effectLst/>
        </p:spPr>
      </p:pic>
      <p:grpSp>
        <p:nvGrpSpPr>
          <p:cNvPr id="3" name="Group 4"/>
          <p:cNvGrpSpPr/>
          <p:nvPr/>
        </p:nvGrpSpPr>
        <p:grpSpPr>
          <a:xfrm>
            <a:off x="6934201" y="1905000"/>
            <a:ext cx="1652588" cy="823911"/>
            <a:chOff x="6934201" y="1905000"/>
            <a:chExt cx="1652588" cy="823911"/>
          </a:xfrm>
        </p:grpSpPr>
        <p:sp>
          <p:nvSpPr>
            <p:cNvPr id="6" name="Freeform 5"/>
            <p:cNvSpPr/>
            <p:nvPr/>
          </p:nvSpPr>
          <p:spPr bwMode="auto">
            <a:xfrm>
              <a:off x="6934201" y="2168524"/>
              <a:ext cx="1652588" cy="560387"/>
            </a:xfrm>
            <a:custGeom>
              <a:avLst/>
              <a:gdLst>
                <a:gd name="connsiteX0" fmla="*/ 0 w 2116137"/>
                <a:gd name="connsiteY0" fmla="*/ 457200 h 533400"/>
                <a:gd name="connsiteX1" fmla="*/ 1847850 w 2116137"/>
                <a:gd name="connsiteY1" fmla="*/ 457200 h 533400"/>
                <a:gd name="connsiteX2" fmla="*/ 1609725 w 2116137"/>
                <a:gd name="connsiteY2" fmla="*/ 0 h 533400"/>
                <a:gd name="connsiteX0" fmla="*/ 0 w 2159000"/>
                <a:gd name="connsiteY0" fmla="*/ 457200 h 533400"/>
                <a:gd name="connsiteX1" fmla="*/ 1847850 w 2159000"/>
                <a:gd name="connsiteY1" fmla="*/ 457200 h 533400"/>
                <a:gd name="connsiteX2" fmla="*/ 895350 w 2159000"/>
                <a:gd name="connsiteY2" fmla="*/ 142875 h 533400"/>
                <a:gd name="connsiteX3" fmla="*/ 1609725 w 2159000"/>
                <a:gd name="connsiteY3" fmla="*/ 0 h 533400"/>
                <a:gd name="connsiteX0" fmla="*/ 0 w 1652588"/>
                <a:gd name="connsiteY0" fmla="*/ 457200 h 495300"/>
                <a:gd name="connsiteX1" fmla="*/ 590550 w 1652588"/>
                <a:gd name="connsiteY1" fmla="*/ 257175 h 495300"/>
                <a:gd name="connsiteX2" fmla="*/ 895350 w 1652588"/>
                <a:gd name="connsiteY2" fmla="*/ 142875 h 495300"/>
                <a:gd name="connsiteX3" fmla="*/ 1609725 w 1652588"/>
                <a:gd name="connsiteY3" fmla="*/ 0 h 495300"/>
                <a:gd name="connsiteX0" fmla="*/ 0 w 1652588"/>
                <a:gd name="connsiteY0" fmla="*/ 457200 h 495300"/>
                <a:gd name="connsiteX1" fmla="*/ 590550 w 1652588"/>
                <a:gd name="connsiteY1" fmla="*/ 257175 h 495300"/>
                <a:gd name="connsiteX2" fmla="*/ 1009650 w 1652588"/>
                <a:gd name="connsiteY2" fmla="*/ 361950 h 495300"/>
                <a:gd name="connsiteX3" fmla="*/ 1609725 w 1652588"/>
                <a:gd name="connsiteY3" fmla="*/ 0 h 495300"/>
                <a:gd name="connsiteX0" fmla="*/ 0 w 1652588"/>
                <a:gd name="connsiteY0" fmla="*/ 457200 h 552450"/>
                <a:gd name="connsiteX1" fmla="*/ 704850 w 1652588"/>
                <a:gd name="connsiteY1" fmla="*/ 476250 h 552450"/>
                <a:gd name="connsiteX2" fmla="*/ 1009650 w 1652588"/>
                <a:gd name="connsiteY2" fmla="*/ 361950 h 552450"/>
                <a:gd name="connsiteX3" fmla="*/ 1609725 w 1652588"/>
                <a:gd name="connsiteY3" fmla="*/ 0 h 552450"/>
                <a:gd name="connsiteX0" fmla="*/ 0 w 1652588"/>
                <a:gd name="connsiteY0" fmla="*/ 457200 h 498475"/>
                <a:gd name="connsiteX1" fmla="*/ 276224 w 1652588"/>
                <a:gd name="connsiteY1" fmla="*/ 381000 h 498475"/>
                <a:gd name="connsiteX2" fmla="*/ 704850 w 1652588"/>
                <a:gd name="connsiteY2" fmla="*/ 476250 h 498475"/>
                <a:gd name="connsiteX3" fmla="*/ 1009650 w 1652588"/>
                <a:gd name="connsiteY3" fmla="*/ 361950 h 498475"/>
                <a:gd name="connsiteX4" fmla="*/ 1609725 w 1652588"/>
                <a:gd name="connsiteY4" fmla="*/ 0 h 498475"/>
                <a:gd name="connsiteX0" fmla="*/ 0 w 1652588"/>
                <a:gd name="connsiteY0" fmla="*/ 103187 h 150812"/>
                <a:gd name="connsiteX1" fmla="*/ 276224 w 1652588"/>
                <a:gd name="connsiteY1" fmla="*/ 26987 h 150812"/>
                <a:gd name="connsiteX2" fmla="*/ 704850 w 1652588"/>
                <a:gd name="connsiteY2" fmla="*/ 122237 h 150812"/>
                <a:gd name="connsiteX3" fmla="*/ 1009650 w 1652588"/>
                <a:gd name="connsiteY3" fmla="*/ 7937 h 150812"/>
                <a:gd name="connsiteX4" fmla="*/ 1609725 w 1652588"/>
                <a:gd name="connsiteY4" fmla="*/ 74612 h 150812"/>
                <a:gd name="connsiteX0" fmla="*/ 0 w 1652588"/>
                <a:gd name="connsiteY0" fmla="*/ 200025 h 247650"/>
                <a:gd name="connsiteX1" fmla="*/ 276224 w 1652588"/>
                <a:gd name="connsiteY1" fmla="*/ 123825 h 247650"/>
                <a:gd name="connsiteX2" fmla="*/ 704850 w 1652588"/>
                <a:gd name="connsiteY2" fmla="*/ 219075 h 247650"/>
                <a:gd name="connsiteX3" fmla="*/ 714374 w 1652588"/>
                <a:gd name="connsiteY3" fmla="*/ 19050 h 247650"/>
                <a:gd name="connsiteX4" fmla="*/ 1009650 w 1652588"/>
                <a:gd name="connsiteY4" fmla="*/ 104775 h 247650"/>
                <a:gd name="connsiteX5" fmla="*/ 1609725 w 1652588"/>
                <a:gd name="connsiteY5" fmla="*/ 171450 h 247650"/>
                <a:gd name="connsiteX0" fmla="*/ 0 w 1652588"/>
                <a:gd name="connsiteY0" fmla="*/ 346075 h 393700"/>
                <a:gd name="connsiteX1" fmla="*/ 123824 w 1652588"/>
                <a:gd name="connsiteY1" fmla="*/ 3175 h 393700"/>
                <a:gd name="connsiteX2" fmla="*/ 704850 w 1652588"/>
                <a:gd name="connsiteY2" fmla="*/ 365125 h 393700"/>
                <a:gd name="connsiteX3" fmla="*/ 714374 w 1652588"/>
                <a:gd name="connsiteY3" fmla="*/ 165100 h 393700"/>
                <a:gd name="connsiteX4" fmla="*/ 1009650 w 1652588"/>
                <a:gd name="connsiteY4" fmla="*/ 250825 h 393700"/>
                <a:gd name="connsiteX5" fmla="*/ 1609725 w 1652588"/>
                <a:gd name="connsiteY5" fmla="*/ 317500 h 393700"/>
                <a:gd name="connsiteX0" fmla="*/ 0 w 1652588"/>
                <a:gd name="connsiteY0" fmla="*/ 346075 h 393700"/>
                <a:gd name="connsiteX1" fmla="*/ 123824 w 1652588"/>
                <a:gd name="connsiteY1" fmla="*/ 3175 h 393700"/>
                <a:gd name="connsiteX2" fmla="*/ 447675 w 1652588"/>
                <a:gd name="connsiteY2" fmla="*/ 365125 h 393700"/>
                <a:gd name="connsiteX3" fmla="*/ 714374 w 1652588"/>
                <a:gd name="connsiteY3" fmla="*/ 165100 h 393700"/>
                <a:gd name="connsiteX4" fmla="*/ 1009650 w 1652588"/>
                <a:gd name="connsiteY4" fmla="*/ 250825 h 393700"/>
                <a:gd name="connsiteX5" fmla="*/ 1609725 w 1652588"/>
                <a:gd name="connsiteY5" fmla="*/ 317500 h 393700"/>
                <a:gd name="connsiteX0" fmla="*/ 0 w 1652588"/>
                <a:gd name="connsiteY0" fmla="*/ 508000 h 581025"/>
                <a:gd name="connsiteX1" fmla="*/ 247649 w 1652588"/>
                <a:gd name="connsiteY1" fmla="*/ 3175 h 581025"/>
                <a:gd name="connsiteX2" fmla="*/ 447675 w 1652588"/>
                <a:gd name="connsiteY2" fmla="*/ 527050 h 581025"/>
                <a:gd name="connsiteX3" fmla="*/ 714374 w 1652588"/>
                <a:gd name="connsiteY3" fmla="*/ 327025 h 581025"/>
                <a:gd name="connsiteX4" fmla="*/ 1009650 w 1652588"/>
                <a:gd name="connsiteY4" fmla="*/ 412750 h 581025"/>
                <a:gd name="connsiteX5" fmla="*/ 1609725 w 1652588"/>
                <a:gd name="connsiteY5" fmla="*/ 479425 h 581025"/>
                <a:gd name="connsiteX0" fmla="*/ 0 w 1652588"/>
                <a:gd name="connsiteY0" fmla="*/ 508000 h 560387"/>
                <a:gd name="connsiteX1" fmla="*/ 247649 w 1652588"/>
                <a:gd name="connsiteY1" fmla="*/ 3175 h 560387"/>
                <a:gd name="connsiteX2" fmla="*/ 447675 w 1652588"/>
                <a:gd name="connsiteY2" fmla="*/ 527050 h 560387"/>
                <a:gd name="connsiteX3" fmla="*/ 714374 w 1652588"/>
                <a:gd name="connsiteY3" fmla="*/ 203200 h 560387"/>
                <a:gd name="connsiteX4" fmla="*/ 1009650 w 1652588"/>
                <a:gd name="connsiteY4" fmla="*/ 412750 h 560387"/>
                <a:gd name="connsiteX5" fmla="*/ 1609725 w 1652588"/>
                <a:gd name="connsiteY5" fmla="*/ 479425 h 56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588" h="560387">
                  <a:moveTo>
                    <a:pt x="0" y="508000"/>
                  </a:moveTo>
                  <a:cubicBezTo>
                    <a:pt x="46037" y="514350"/>
                    <a:pt x="173037" y="0"/>
                    <a:pt x="247649" y="3175"/>
                  </a:cubicBezTo>
                  <a:cubicBezTo>
                    <a:pt x="322261" y="6350"/>
                    <a:pt x="369888" y="493713"/>
                    <a:pt x="447675" y="527050"/>
                  </a:cubicBezTo>
                  <a:cubicBezTo>
                    <a:pt x="525462" y="560387"/>
                    <a:pt x="620712" y="222250"/>
                    <a:pt x="714374" y="203200"/>
                  </a:cubicBezTo>
                  <a:cubicBezTo>
                    <a:pt x="808036" y="184150"/>
                    <a:pt x="860425" y="366713"/>
                    <a:pt x="1009650" y="412750"/>
                  </a:cubicBezTo>
                  <a:cubicBezTo>
                    <a:pt x="1158875" y="458787"/>
                    <a:pt x="1652588" y="555625"/>
                    <a:pt x="1609725" y="479425"/>
                  </a:cubicBezTo>
                </a:path>
              </a:pathLst>
            </a:custGeom>
            <a:ln>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TheSansCorrespondence" pitchFamily="-92" charset="0"/>
              </a:endParaRPr>
            </a:p>
          </p:txBody>
        </p:sp>
        <p:sp>
          <p:nvSpPr>
            <p:cNvPr id="7" name="TextBox 6"/>
            <p:cNvSpPr txBox="1"/>
            <p:nvPr/>
          </p:nvSpPr>
          <p:spPr>
            <a:xfrm>
              <a:off x="7772400" y="1905000"/>
              <a:ext cx="781050" cy="369332"/>
            </a:xfrm>
            <a:prstGeom prst="rect">
              <a:avLst/>
            </a:prstGeom>
            <a:noFill/>
          </p:spPr>
          <p:txBody>
            <a:bodyPr wrap="square" rtlCol="0">
              <a:spAutoFit/>
            </a:bodyPr>
            <a:lstStyle/>
            <a:p>
              <a:r>
                <a:rPr lang="en-US" dirty="0" smtClean="0">
                  <a:solidFill>
                    <a:schemeClr val="tx2">
                      <a:lumMod val="60000"/>
                      <a:lumOff val="40000"/>
                    </a:schemeClr>
                  </a:solidFill>
                  <a:latin typeface="Arial" pitchFamily="34" charset="0"/>
                </a:rPr>
                <a:t>???</a:t>
              </a:r>
              <a:endParaRPr lang="en-GB" dirty="0" smtClean="0">
                <a:solidFill>
                  <a:schemeClr val="tx2">
                    <a:lumMod val="60000"/>
                    <a:lumOff val="40000"/>
                  </a:schemeClr>
                </a:solidFill>
                <a:latin typeface="Arial" pitchFamily="34" charset="0"/>
              </a:endParaRPr>
            </a:p>
          </p:txBody>
        </p:sp>
      </p:grpSp>
      <p:pic>
        <p:nvPicPr>
          <p:cNvPr id="8" name="Picture 7"/>
          <p:cNvPicPr/>
          <p:nvPr/>
        </p:nvPicPr>
        <p:blipFill>
          <a:blip r:embed="rId4"/>
          <a:srcRect/>
          <a:stretch>
            <a:fillRect/>
          </a:stretch>
        </p:blipFill>
        <p:spPr bwMode="auto">
          <a:xfrm>
            <a:off x="4086225" y="4200525"/>
            <a:ext cx="1732008" cy="1598658"/>
          </a:xfrm>
          <a:prstGeom prst="rect">
            <a:avLst/>
          </a:prstGeom>
          <a:noFill/>
          <a:ln w="9525">
            <a:noFill/>
            <a:miter lim="800000"/>
            <a:headEnd/>
            <a:tailEnd/>
          </a:ln>
        </p:spPr>
      </p:pic>
      <p:pic>
        <p:nvPicPr>
          <p:cNvPr id="9" name="Picture 3"/>
          <p:cNvPicPr>
            <a:picLocks noChangeAspect="1" noChangeArrowheads="1"/>
          </p:cNvPicPr>
          <p:nvPr/>
        </p:nvPicPr>
        <p:blipFill>
          <a:blip r:embed="rId5"/>
          <a:srcRect l="57789" t="7557" b="47859"/>
          <a:stretch>
            <a:fillRect/>
          </a:stretch>
        </p:blipFill>
        <p:spPr bwMode="auto">
          <a:xfrm>
            <a:off x="1238250" y="4200525"/>
            <a:ext cx="2438400" cy="1685925"/>
          </a:xfrm>
          <a:prstGeom prst="rect">
            <a:avLst/>
          </a:prstGeom>
          <a:noFill/>
          <a:ln w="9525">
            <a:noFill/>
            <a:miter lim="800000"/>
            <a:headEnd/>
            <a:tailEnd/>
          </a:ln>
          <a:effectLst/>
        </p:spPr>
      </p:pic>
      <p:sp>
        <p:nvSpPr>
          <p:cNvPr id="10" name="Curved Down Arrow 9"/>
          <p:cNvSpPr/>
          <p:nvPr/>
        </p:nvSpPr>
        <p:spPr>
          <a:xfrm>
            <a:off x="2276475" y="3571876"/>
            <a:ext cx="3219450" cy="581024"/>
          </a:xfrm>
          <a:prstGeom prst="curvedDownArrow">
            <a:avLst/>
          </a:prstGeom>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endParaRPr lang="en-GB" sz="1200" b="0" dirty="0" smtClean="0">
              <a:latin typeface="Arial" pitchFamily="34" charset="0"/>
            </a:endParaRPr>
          </a:p>
        </p:txBody>
      </p:sp>
      <p:sp>
        <p:nvSpPr>
          <p:cNvPr id="11" name="Curved Down Arrow 10"/>
          <p:cNvSpPr/>
          <p:nvPr/>
        </p:nvSpPr>
        <p:spPr>
          <a:xfrm>
            <a:off x="2876551" y="3781424"/>
            <a:ext cx="1676400" cy="390525"/>
          </a:xfrm>
          <a:prstGeom prst="curvedDownArrow">
            <a:avLst/>
          </a:prstGeom>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endParaRPr lang="en-GB" sz="1200" b="0" dirty="0" smtClean="0">
              <a:latin typeface="Arial" pitchFamily="34" charset="0"/>
            </a:endParaRPr>
          </a:p>
        </p:txBody>
      </p:sp>
      <p:sp>
        <p:nvSpPr>
          <p:cNvPr id="12" name="Freeform 11"/>
          <p:cNvSpPr/>
          <p:nvPr/>
        </p:nvSpPr>
        <p:spPr bwMode="auto">
          <a:xfrm>
            <a:off x="5381625" y="3105149"/>
            <a:ext cx="2019300" cy="2295525"/>
          </a:xfrm>
          <a:custGeom>
            <a:avLst/>
            <a:gdLst>
              <a:gd name="connsiteX0" fmla="*/ 0 w 355067"/>
              <a:gd name="connsiteY0" fmla="*/ 200025 h 200025"/>
              <a:gd name="connsiteX1" fmla="*/ 57150 w 355067"/>
              <a:gd name="connsiteY1" fmla="*/ 152400 h 200025"/>
              <a:gd name="connsiteX2" fmla="*/ 85725 w 355067"/>
              <a:gd name="connsiteY2" fmla="*/ 142875 h 200025"/>
              <a:gd name="connsiteX3" fmla="*/ 114300 w 355067"/>
              <a:gd name="connsiteY3" fmla="*/ 123825 h 200025"/>
              <a:gd name="connsiteX4" fmla="*/ 266700 w 355067"/>
              <a:gd name="connsiteY4" fmla="*/ 76200 h 200025"/>
              <a:gd name="connsiteX5" fmla="*/ 323850 w 355067"/>
              <a:gd name="connsiteY5" fmla="*/ 28575 h 200025"/>
              <a:gd name="connsiteX6" fmla="*/ 352425 w 355067"/>
              <a:gd name="connsiteY6" fmla="*/ 0 h 200025"/>
              <a:gd name="connsiteX0" fmla="*/ 0 w 1457325"/>
              <a:gd name="connsiteY0" fmla="*/ 1495425 h 1495425"/>
              <a:gd name="connsiteX1" fmla="*/ 57150 w 1457325"/>
              <a:gd name="connsiteY1" fmla="*/ 1447800 h 1495425"/>
              <a:gd name="connsiteX2" fmla="*/ 85725 w 1457325"/>
              <a:gd name="connsiteY2" fmla="*/ 1438275 h 1495425"/>
              <a:gd name="connsiteX3" fmla="*/ 114300 w 1457325"/>
              <a:gd name="connsiteY3" fmla="*/ 1419225 h 1495425"/>
              <a:gd name="connsiteX4" fmla="*/ 266700 w 1457325"/>
              <a:gd name="connsiteY4" fmla="*/ 1371600 h 1495425"/>
              <a:gd name="connsiteX5" fmla="*/ 323850 w 1457325"/>
              <a:gd name="connsiteY5" fmla="*/ 1323975 h 1495425"/>
              <a:gd name="connsiteX6" fmla="*/ 1457325 w 1457325"/>
              <a:gd name="connsiteY6" fmla="*/ 0 h 1495425"/>
              <a:gd name="connsiteX0" fmla="*/ 0 w 1457325"/>
              <a:gd name="connsiteY0" fmla="*/ 1495425 h 1495425"/>
              <a:gd name="connsiteX1" fmla="*/ 57150 w 1457325"/>
              <a:gd name="connsiteY1" fmla="*/ 1447800 h 1495425"/>
              <a:gd name="connsiteX2" fmla="*/ 85725 w 1457325"/>
              <a:gd name="connsiteY2" fmla="*/ 1438275 h 1495425"/>
              <a:gd name="connsiteX3" fmla="*/ 114300 w 1457325"/>
              <a:gd name="connsiteY3" fmla="*/ 1419225 h 1495425"/>
              <a:gd name="connsiteX4" fmla="*/ 266700 w 1457325"/>
              <a:gd name="connsiteY4" fmla="*/ 1371600 h 1495425"/>
              <a:gd name="connsiteX5" fmla="*/ 323850 w 1457325"/>
              <a:gd name="connsiteY5" fmla="*/ 1323975 h 1495425"/>
              <a:gd name="connsiteX6" fmla="*/ 971550 w 1457325"/>
              <a:gd name="connsiteY6" fmla="*/ 923925 h 1495425"/>
              <a:gd name="connsiteX7" fmla="*/ 1457325 w 1457325"/>
              <a:gd name="connsiteY7" fmla="*/ 0 h 1495425"/>
              <a:gd name="connsiteX0" fmla="*/ 0 w 1457325"/>
              <a:gd name="connsiteY0" fmla="*/ 1495425 h 1495425"/>
              <a:gd name="connsiteX1" fmla="*/ 57150 w 1457325"/>
              <a:gd name="connsiteY1" fmla="*/ 1447800 h 1495425"/>
              <a:gd name="connsiteX2" fmla="*/ 85725 w 1457325"/>
              <a:gd name="connsiteY2" fmla="*/ 1438275 h 1495425"/>
              <a:gd name="connsiteX3" fmla="*/ 114300 w 1457325"/>
              <a:gd name="connsiteY3" fmla="*/ 1419225 h 1495425"/>
              <a:gd name="connsiteX4" fmla="*/ 266700 w 1457325"/>
              <a:gd name="connsiteY4" fmla="*/ 1371600 h 1495425"/>
              <a:gd name="connsiteX5" fmla="*/ 971550 w 1457325"/>
              <a:gd name="connsiteY5" fmla="*/ 923925 h 1495425"/>
              <a:gd name="connsiteX6" fmla="*/ 1457325 w 1457325"/>
              <a:gd name="connsiteY6" fmla="*/ 0 h 1495425"/>
              <a:gd name="connsiteX0" fmla="*/ 0 w 1457325"/>
              <a:gd name="connsiteY0" fmla="*/ 1495425 h 1495425"/>
              <a:gd name="connsiteX1" fmla="*/ 57150 w 1457325"/>
              <a:gd name="connsiteY1" fmla="*/ 1447800 h 1495425"/>
              <a:gd name="connsiteX2" fmla="*/ 85725 w 1457325"/>
              <a:gd name="connsiteY2" fmla="*/ 1438275 h 1495425"/>
              <a:gd name="connsiteX3" fmla="*/ 114300 w 1457325"/>
              <a:gd name="connsiteY3" fmla="*/ 1419225 h 1495425"/>
              <a:gd name="connsiteX4" fmla="*/ 971550 w 1457325"/>
              <a:gd name="connsiteY4" fmla="*/ 923925 h 1495425"/>
              <a:gd name="connsiteX5" fmla="*/ 1457325 w 1457325"/>
              <a:gd name="connsiteY5" fmla="*/ 0 h 1495425"/>
              <a:gd name="connsiteX0" fmla="*/ 0 w 1457325"/>
              <a:gd name="connsiteY0" fmla="*/ 1495425 h 1495425"/>
              <a:gd name="connsiteX1" fmla="*/ 57150 w 1457325"/>
              <a:gd name="connsiteY1" fmla="*/ 1447800 h 1495425"/>
              <a:gd name="connsiteX2" fmla="*/ 85725 w 1457325"/>
              <a:gd name="connsiteY2" fmla="*/ 1438275 h 1495425"/>
              <a:gd name="connsiteX3" fmla="*/ 971550 w 1457325"/>
              <a:gd name="connsiteY3" fmla="*/ 923925 h 1495425"/>
              <a:gd name="connsiteX4" fmla="*/ 1457325 w 1457325"/>
              <a:gd name="connsiteY4" fmla="*/ 0 h 1495425"/>
              <a:gd name="connsiteX0" fmla="*/ 0 w 1457325"/>
              <a:gd name="connsiteY0" fmla="*/ 1495425 h 1495425"/>
              <a:gd name="connsiteX1" fmla="*/ 57150 w 1457325"/>
              <a:gd name="connsiteY1" fmla="*/ 1447800 h 1495425"/>
              <a:gd name="connsiteX2" fmla="*/ 971550 w 1457325"/>
              <a:gd name="connsiteY2" fmla="*/ 923925 h 1495425"/>
              <a:gd name="connsiteX3" fmla="*/ 1457325 w 1457325"/>
              <a:gd name="connsiteY3" fmla="*/ 0 h 1495425"/>
              <a:gd name="connsiteX0" fmla="*/ 0 w 2457450"/>
              <a:gd name="connsiteY0" fmla="*/ 2085975 h 2085975"/>
              <a:gd name="connsiteX1" fmla="*/ 1057275 w 2457450"/>
              <a:gd name="connsiteY1" fmla="*/ 1447800 h 2085975"/>
              <a:gd name="connsiteX2" fmla="*/ 1971675 w 2457450"/>
              <a:gd name="connsiteY2" fmla="*/ 923925 h 2085975"/>
              <a:gd name="connsiteX3" fmla="*/ 2457450 w 2457450"/>
              <a:gd name="connsiteY3" fmla="*/ 0 h 2085975"/>
              <a:gd name="connsiteX0" fmla="*/ 0 w 2457450"/>
              <a:gd name="connsiteY0" fmla="*/ 2085975 h 2085975"/>
              <a:gd name="connsiteX1" fmla="*/ 1200150 w 2457450"/>
              <a:gd name="connsiteY1" fmla="*/ 1781175 h 2085975"/>
              <a:gd name="connsiteX2" fmla="*/ 1971675 w 2457450"/>
              <a:gd name="connsiteY2" fmla="*/ 923925 h 2085975"/>
              <a:gd name="connsiteX3" fmla="*/ 2457450 w 2457450"/>
              <a:gd name="connsiteY3" fmla="*/ 0 h 2085975"/>
              <a:gd name="connsiteX0" fmla="*/ 0 w 2457450"/>
              <a:gd name="connsiteY0" fmla="*/ 2085975 h 2085975"/>
              <a:gd name="connsiteX1" fmla="*/ 1200150 w 2457450"/>
              <a:gd name="connsiteY1" fmla="*/ 1781175 h 2085975"/>
              <a:gd name="connsiteX2" fmla="*/ 1971675 w 2457450"/>
              <a:gd name="connsiteY2" fmla="*/ 1057275 h 2085975"/>
              <a:gd name="connsiteX3" fmla="*/ 2457450 w 2457450"/>
              <a:gd name="connsiteY3" fmla="*/ 0 h 2085975"/>
              <a:gd name="connsiteX0" fmla="*/ 0 w 2457450"/>
              <a:gd name="connsiteY0" fmla="*/ 2085975 h 2085975"/>
              <a:gd name="connsiteX1" fmla="*/ 1200150 w 2457450"/>
              <a:gd name="connsiteY1" fmla="*/ 1781175 h 2085975"/>
              <a:gd name="connsiteX2" fmla="*/ 1971675 w 2457450"/>
              <a:gd name="connsiteY2" fmla="*/ 1057275 h 2085975"/>
              <a:gd name="connsiteX3" fmla="*/ 2457450 w 2457450"/>
              <a:gd name="connsiteY3" fmla="*/ 0 h 2085975"/>
              <a:gd name="connsiteX0" fmla="*/ 0 w 2457450"/>
              <a:gd name="connsiteY0" fmla="*/ 2085975 h 2085975"/>
              <a:gd name="connsiteX1" fmla="*/ 1200150 w 2457450"/>
              <a:gd name="connsiteY1" fmla="*/ 1781175 h 2085975"/>
              <a:gd name="connsiteX2" fmla="*/ 1971675 w 2457450"/>
              <a:gd name="connsiteY2" fmla="*/ 1057275 h 2085975"/>
              <a:gd name="connsiteX3" fmla="*/ 2457450 w 2457450"/>
              <a:gd name="connsiteY3" fmla="*/ 0 h 2085975"/>
              <a:gd name="connsiteX0" fmla="*/ 0 w 2457450"/>
              <a:gd name="connsiteY0" fmla="*/ 2085975 h 2085975"/>
              <a:gd name="connsiteX1" fmla="*/ 1200150 w 2457450"/>
              <a:gd name="connsiteY1" fmla="*/ 1781175 h 2085975"/>
              <a:gd name="connsiteX2" fmla="*/ 1971675 w 2457450"/>
              <a:gd name="connsiteY2" fmla="*/ 1057275 h 2085975"/>
              <a:gd name="connsiteX3" fmla="*/ 2296012 w 2457450"/>
              <a:gd name="connsiteY3" fmla="*/ 363183 h 2085975"/>
              <a:gd name="connsiteX4" fmla="*/ 2457450 w 2457450"/>
              <a:gd name="connsiteY4" fmla="*/ 0 h 2085975"/>
              <a:gd name="connsiteX0" fmla="*/ 0 w 2457450"/>
              <a:gd name="connsiteY0" fmla="*/ 2244286 h 2244286"/>
              <a:gd name="connsiteX1" fmla="*/ 1200150 w 2457450"/>
              <a:gd name="connsiteY1" fmla="*/ 1939486 h 2244286"/>
              <a:gd name="connsiteX2" fmla="*/ 1971675 w 2457450"/>
              <a:gd name="connsiteY2" fmla="*/ 1215586 h 2244286"/>
              <a:gd name="connsiteX3" fmla="*/ 2296012 w 2457450"/>
              <a:gd name="connsiteY3" fmla="*/ 521494 h 2244286"/>
              <a:gd name="connsiteX4" fmla="*/ 2457450 w 2457450"/>
              <a:gd name="connsiteY4" fmla="*/ 0 h 224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50" h="2244286">
                <a:moveTo>
                  <a:pt x="0" y="2244286"/>
                </a:moveTo>
                <a:cubicBezTo>
                  <a:pt x="19050" y="2228411"/>
                  <a:pt x="1038225" y="2034736"/>
                  <a:pt x="1200150" y="1939486"/>
                </a:cubicBezTo>
                <a:cubicBezTo>
                  <a:pt x="1362075" y="1844236"/>
                  <a:pt x="1789031" y="1451918"/>
                  <a:pt x="1971675" y="1215586"/>
                </a:cubicBezTo>
                <a:cubicBezTo>
                  <a:pt x="2154319" y="979254"/>
                  <a:pt x="2215050" y="724092"/>
                  <a:pt x="2296012" y="521494"/>
                </a:cubicBezTo>
                <a:cubicBezTo>
                  <a:pt x="2376974" y="318896"/>
                  <a:pt x="2430544" y="60531"/>
                  <a:pt x="2457450" y="0"/>
                </a:cubicBezTo>
              </a:path>
            </a:pathLst>
          </a:custGeom>
          <a:ln w="76200">
            <a:solidFill>
              <a:schemeClr val="tx2">
                <a:lumMod val="60000"/>
                <a:lumOff val="40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TheSansCorrespondence" pitchFamily="-92"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research\projects\Bicing\images\Flickr\2516691834_db8586c9d6_b.jpg"/>
          <p:cNvPicPr>
            <a:picLocks noChangeAspect="1" noChangeArrowheads="1"/>
          </p:cNvPicPr>
          <p:nvPr/>
        </p:nvPicPr>
        <p:blipFill>
          <a:blip r:embed="rId3"/>
          <a:srcRect/>
          <a:stretch>
            <a:fillRect/>
          </a:stretch>
        </p:blipFill>
        <p:spPr bwMode="auto">
          <a:xfrm>
            <a:off x="0" y="0"/>
            <a:ext cx="4648200" cy="3486150"/>
          </a:xfrm>
          <a:prstGeom prst="rect">
            <a:avLst/>
          </a:prstGeom>
          <a:noFill/>
        </p:spPr>
      </p:pic>
      <p:pic>
        <p:nvPicPr>
          <p:cNvPr id="90116" name="Picture 4" descr="C:\research\projects\Bicing\images\2008_05_24 - Dave Chui's Bicing Pix\IMG_5848 (1024x768).jpg"/>
          <p:cNvPicPr>
            <a:picLocks noChangeAspect="1" noChangeArrowheads="1"/>
          </p:cNvPicPr>
          <p:nvPr/>
        </p:nvPicPr>
        <p:blipFill>
          <a:blip r:embed="rId4"/>
          <a:srcRect/>
          <a:stretch>
            <a:fillRect/>
          </a:stretch>
        </p:blipFill>
        <p:spPr bwMode="auto">
          <a:xfrm>
            <a:off x="4572000" y="0"/>
            <a:ext cx="4645152" cy="3483864"/>
          </a:xfrm>
          <a:prstGeom prst="rect">
            <a:avLst/>
          </a:prstGeom>
          <a:noFill/>
        </p:spPr>
      </p:pic>
      <p:pic>
        <p:nvPicPr>
          <p:cNvPr id="90117" name="Picture 5" descr="C:\research\projects\Bicing\images\2008_06_02 - Bicing Pictures\IMG_4186 (1024x768).jpg"/>
          <p:cNvPicPr>
            <a:picLocks noChangeAspect="1" noChangeArrowheads="1"/>
          </p:cNvPicPr>
          <p:nvPr/>
        </p:nvPicPr>
        <p:blipFill>
          <a:blip r:embed="rId5"/>
          <a:srcRect/>
          <a:stretch>
            <a:fillRect/>
          </a:stretch>
        </p:blipFill>
        <p:spPr bwMode="auto">
          <a:xfrm>
            <a:off x="3048" y="3486150"/>
            <a:ext cx="4645152" cy="3483864"/>
          </a:xfrm>
          <a:prstGeom prst="rect">
            <a:avLst/>
          </a:prstGeom>
          <a:noFill/>
        </p:spPr>
      </p:pic>
      <p:pic>
        <p:nvPicPr>
          <p:cNvPr id="90119" name="Picture 7" descr="C:\research\projects\Bicing\images\2008_06_02 - Bicing Pictures\IMG_4189 (768x1024).jpg"/>
          <p:cNvPicPr>
            <a:picLocks noChangeAspect="1" noChangeArrowheads="1"/>
          </p:cNvPicPr>
          <p:nvPr/>
        </p:nvPicPr>
        <p:blipFill>
          <a:blip r:embed="rId6"/>
          <a:srcRect t="29237" b="12638"/>
          <a:stretch>
            <a:fillRect/>
          </a:stretch>
        </p:blipFill>
        <p:spPr bwMode="auto">
          <a:xfrm>
            <a:off x="4572000" y="3476625"/>
            <a:ext cx="4572000" cy="3543301"/>
          </a:xfrm>
          <a:prstGeom prst="rect">
            <a:avLst/>
          </a:prstGeom>
          <a:noFill/>
        </p:spPr>
      </p:pic>
      <p:sp>
        <p:nvSpPr>
          <p:cNvPr id="6" name="Title 4"/>
          <p:cNvSpPr>
            <a:spLocks noGrp="1"/>
          </p:cNvSpPr>
          <p:nvPr>
            <p:ph type="title"/>
          </p:nvPr>
        </p:nvSpPr>
        <p:spPr>
          <a:xfrm>
            <a:off x="0" y="0"/>
            <a:ext cx="6781800" cy="762000"/>
          </a:xfrm>
          <a:solidFill>
            <a:schemeClr val="tx1">
              <a:alpha val="70000"/>
            </a:schemeClr>
          </a:solidFill>
        </p:spPr>
        <p:txBody>
          <a:bodyPr>
            <a:noAutofit/>
          </a:bodyPr>
          <a:lstStyle/>
          <a:p>
            <a:r>
              <a:rPr lang="en-US" dirty="0" smtClean="0">
                <a:solidFill>
                  <a:schemeClr val="bg1">
                    <a:lumMod val="85000"/>
                  </a:schemeClr>
                </a:solidFill>
              </a:rPr>
              <a:t>self-sustainable system</a:t>
            </a:r>
            <a:endParaRPr lang="en-US"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research\talks\UrbanSense2008-Bicing\2314470590086184624ijBpdQ_fs.jpg"/>
          <p:cNvPicPr>
            <a:picLocks noChangeAspect="1" noChangeArrowheads="1"/>
          </p:cNvPicPr>
          <p:nvPr/>
        </p:nvPicPr>
        <p:blipFill>
          <a:blip r:embed="rId3"/>
          <a:srcRect/>
          <a:stretch>
            <a:fillRect/>
          </a:stretch>
        </p:blipFill>
        <p:spPr bwMode="auto">
          <a:xfrm>
            <a:off x="0" y="0"/>
            <a:ext cx="9753600" cy="73152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research\projects\Bicing\images\2008_06_20 - Bicing with Joachim in Barcelonta\IMG_4537 (1024x76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r>
              <a:rPr lang="en-US" dirty="0" smtClean="0"/>
              <a:t>promote usage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rcRect/>
          <a:stretch>
            <a:fillRect/>
          </a:stretch>
        </p:blipFill>
        <p:spPr bwMode="auto">
          <a:xfrm>
            <a:off x="1790700" y="914400"/>
            <a:ext cx="5562600" cy="3166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Chart 5"/>
          <p:cNvGraphicFramePr/>
          <p:nvPr/>
        </p:nvGraphicFramePr>
        <p:xfrm>
          <a:off x="1752600" y="4191000"/>
          <a:ext cx="2892887" cy="2438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nvGraphicFramePr>
        <p:xfrm>
          <a:off x="4572000" y="4191000"/>
          <a:ext cx="2954464" cy="2438400"/>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8"/>
          <p:cNvSpPr>
            <a:spLocks noGrp="1"/>
          </p:cNvSpPr>
          <p:nvPr>
            <p:ph type="title"/>
          </p:nvPr>
        </p:nvSpPr>
        <p:spPr>
          <a:xfrm>
            <a:off x="228600" y="122238"/>
            <a:ext cx="8229600" cy="715962"/>
          </a:xfrm>
        </p:spPr>
        <p:txBody>
          <a:bodyPr/>
          <a:lstStyle/>
          <a:p>
            <a:r>
              <a:rPr lang="en-US" dirty="0" smtClean="0">
                <a:solidFill>
                  <a:schemeClr val="tx1">
                    <a:lumMod val="75000"/>
                    <a:lumOff val="25000"/>
                  </a:schemeClr>
                </a:solidFill>
              </a:rPr>
              <a:t>limitations...</a:t>
            </a:r>
            <a:endParaRPr lang="en-US"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mass transit</a:t>
            </a:r>
            <a:endParaRPr lang="en-US" dirty="0"/>
          </a:p>
        </p:txBody>
      </p:sp>
      <p:pic>
        <p:nvPicPr>
          <p:cNvPr id="13315" name="Picture 3" descr="C:\research\talks\UrbanSense2008-Bicing\149932009_5d910d32be_o.jpg"/>
          <p:cNvPicPr>
            <a:picLocks noChangeAspect="1" noChangeArrowheads="1"/>
          </p:cNvPicPr>
          <p:nvPr/>
        </p:nvPicPr>
        <p:blipFill>
          <a:blip r:embed="rId3"/>
          <a:srcRect/>
          <a:stretch>
            <a:fillRect/>
          </a:stretch>
        </p:blipFill>
        <p:spPr bwMode="auto">
          <a:xfrm>
            <a:off x="-1" y="0"/>
            <a:ext cx="9191875" cy="6858000"/>
          </a:xfrm>
          <a:prstGeom prst="rect">
            <a:avLst/>
          </a:prstGeom>
          <a:noFill/>
        </p:spPr>
      </p:pic>
      <p:pic>
        <p:nvPicPr>
          <p:cNvPr id="13314" name="Picture 2" descr="C:\research\talks\UrbanSense2008-Bicing\bus_seattle.png"/>
          <p:cNvPicPr>
            <a:picLocks noChangeAspect="1" noChangeArrowheads="1"/>
          </p:cNvPicPr>
          <p:nvPr/>
        </p:nvPicPr>
        <p:blipFill>
          <a:blip r:embed="rId4"/>
          <a:srcRect/>
          <a:stretch>
            <a:fillRect/>
          </a:stretch>
        </p:blipFill>
        <p:spPr bwMode="auto">
          <a:xfrm>
            <a:off x="-2159000" y="2362200"/>
            <a:ext cx="8126413" cy="469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research\talks\UrbanSense2008-Bicing\CabSpotting copy.png"/>
          <p:cNvPicPr>
            <a:picLocks noChangeAspect="1" noChangeArrowheads="1"/>
          </p:cNvPicPr>
          <p:nvPr/>
        </p:nvPicPr>
        <p:blipFill>
          <a:blip r:embed="rId3"/>
          <a:srcRect/>
          <a:stretch>
            <a:fillRect/>
          </a:stretch>
        </p:blipFill>
        <p:spPr bwMode="auto">
          <a:xfrm>
            <a:off x="190500" y="47625"/>
            <a:ext cx="8763000" cy="676275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smtClean="0"/>
              <a:t>streetline</a:t>
            </a:r>
            <a:r>
              <a:rPr lang="en-US" dirty="0" smtClean="0"/>
              <a:t>: </a:t>
            </a:r>
            <a:r>
              <a:rPr lang="en-US" dirty="0" err="1" smtClean="0"/>
              <a:t>sfpark</a:t>
            </a:r>
            <a:endParaRPr lang="en-US" dirty="0"/>
          </a:p>
        </p:txBody>
      </p:sp>
      <p:pic>
        <p:nvPicPr>
          <p:cNvPr id="6146" name="Picture 2" descr="C:\research\talks\UrbanSense2008-Bicing\13park_650.jpg"/>
          <p:cNvPicPr>
            <a:picLocks noChangeAspect="1" noChangeArrowheads="1"/>
          </p:cNvPicPr>
          <p:nvPr/>
        </p:nvPicPr>
        <p:blipFill>
          <a:blip r:embed="rId3"/>
          <a:srcRect/>
          <a:stretch>
            <a:fillRect/>
          </a:stretch>
        </p:blipFill>
        <p:spPr bwMode="auto">
          <a:xfrm>
            <a:off x="476250" y="1034143"/>
            <a:ext cx="6191250" cy="4286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Freeform 6"/>
          <p:cNvSpPr/>
          <p:nvPr/>
        </p:nvSpPr>
        <p:spPr>
          <a:xfrm>
            <a:off x="4755325" y="3464625"/>
            <a:ext cx="2149434" cy="2695699"/>
          </a:xfrm>
          <a:custGeom>
            <a:avLst/>
            <a:gdLst>
              <a:gd name="connsiteX0" fmla="*/ 130629 w 3930733"/>
              <a:gd name="connsiteY0" fmla="*/ 9737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130629 w 3930733"/>
              <a:gd name="connsiteY0" fmla="*/ 9737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130629 w 3930733"/>
              <a:gd name="connsiteY0" fmla="*/ 11261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130629 w 3930733"/>
              <a:gd name="connsiteY0" fmla="*/ 11261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130629 w 3930733"/>
              <a:gd name="connsiteY0" fmla="*/ 11261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206829 w 3930733"/>
              <a:gd name="connsiteY0" fmla="*/ 12023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206829 w 3930733"/>
              <a:gd name="connsiteY0" fmla="*/ 12023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206829 w 3930733"/>
              <a:gd name="connsiteY0" fmla="*/ 12023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206829 w 3918857"/>
              <a:gd name="connsiteY0" fmla="*/ 1202377 h 2695699"/>
              <a:gd name="connsiteX1" fmla="*/ 2149434 w 3918857"/>
              <a:gd name="connsiteY1" fmla="*/ 0 h 2695699"/>
              <a:gd name="connsiteX2" fmla="*/ 3918857 w 3918857"/>
              <a:gd name="connsiteY2" fmla="*/ 0 h 2695699"/>
              <a:gd name="connsiteX3" fmla="*/ 2137559 w 3918857"/>
              <a:gd name="connsiteY3" fmla="*/ 2695699 h 2695699"/>
              <a:gd name="connsiteX4" fmla="*/ 0 w 3918857"/>
              <a:gd name="connsiteY4" fmla="*/ 1294411 h 2695699"/>
              <a:gd name="connsiteX0" fmla="*/ 206829 w 2149434"/>
              <a:gd name="connsiteY0" fmla="*/ 1202377 h 2695699"/>
              <a:gd name="connsiteX1" fmla="*/ 2149434 w 2149434"/>
              <a:gd name="connsiteY1" fmla="*/ 0 h 2695699"/>
              <a:gd name="connsiteX2" fmla="*/ 2137559 w 2149434"/>
              <a:gd name="connsiteY2" fmla="*/ 2695699 h 2695699"/>
              <a:gd name="connsiteX3" fmla="*/ 0 w 2149434"/>
              <a:gd name="connsiteY3" fmla="*/ 1294411 h 2695699"/>
            </a:gdLst>
            <a:ahLst/>
            <a:cxnLst>
              <a:cxn ang="0">
                <a:pos x="connsiteX0" y="connsiteY0"/>
              </a:cxn>
              <a:cxn ang="0">
                <a:pos x="connsiteX1" y="connsiteY1"/>
              </a:cxn>
              <a:cxn ang="0">
                <a:pos x="connsiteX2" y="connsiteY2"/>
              </a:cxn>
              <a:cxn ang="0">
                <a:pos x="connsiteX3" y="connsiteY3"/>
              </a:cxn>
            </a:cxnLst>
            <a:rect l="l" t="t" r="r" b="b"/>
            <a:pathLst>
              <a:path w="2149434" h="2695699">
                <a:moveTo>
                  <a:pt x="206829" y="1202377"/>
                </a:moveTo>
                <a:lnTo>
                  <a:pt x="2149434" y="0"/>
                </a:lnTo>
                <a:cubicBezTo>
                  <a:pt x="2145476" y="898566"/>
                  <a:pt x="2141517" y="1797133"/>
                  <a:pt x="2137559" y="2695699"/>
                </a:cubicBezTo>
                <a:lnTo>
                  <a:pt x="0" y="1294411"/>
                </a:lnTo>
              </a:path>
            </a:pathLst>
          </a:custGeom>
          <a:solidFill>
            <a:schemeClr val="accent1">
              <a:lumMod val="40000"/>
              <a:lumOff val="60000"/>
              <a:alpha val="68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147" name="Picture 3" descr="C:\research\talks\UrbanSense2008-Bicing\park190.jpg"/>
          <p:cNvPicPr>
            <a:picLocks noChangeAspect="1" noChangeArrowheads="1"/>
          </p:cNvPicPr>
          <p:nvPr/>
        </p:nvPicPr>
        <p:blipFill>
          <a:blip r:embed="rId4"/>
          <a:srcRect/>
          <a:stretch>
            <a:fillRect/>
          </a:stretch>
        </p:blipFill>
        <p:spPr bwMode="auto">
          <a:xfrm>
            <a:off x="6901130" y="3470696"/>
            <a:ext cx="1809750" cy="269557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imagery</a:t>
            </a:r>
            <a:endParaRPr lang="en-US" dirty="0"/>
          </a:p>
        </p:txBody>
      </p:sp>
      <p:pic>
        <p:nvPicPr>
          <p:cNvPr id="12290" name="Picture 2" descr="C:\research\talks\UrbanSense2008-Bicing\080825-cows-map-02.jpg"/>
          <p:cNvPicPr>
            <a:picLocks noChangeAspect="1" noChangeArrowheads="1"/>
          </p:cNvPicPr>
          <p:nvPr/>
        </p:nvPicPr>
        <p:blipFill>
          <a:blip r:embed="rId3"/>
          <a:srcRect/>
          <a:stretch>
            <a:fillRect/>
          </a:stretch>
        </p:blipFill>
        <p:spPr bwMode="auto">
          <a:xfrm>
            <a:off x="457200" y="1143000"/>
            <a:ext cx="6191251" cy="4305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1" name="Picture 3" descr="C:\research\talks\UrbanSense2008-Bicing\magnetaxis.jpg"/>
          <p:cNvPicPr>
            <a:picLocks noChangeAspect="1" noChangeArrowheads="1"/>
          </p:cNvPicPr>
          <p:nvPr/>
        </p:nvPicPr>
        <p:blipFill>
          <a:blip r:embed="rId4"/>
          <a:srcRect l="13065" t="4103" r="13568" b="36410"/>
          <a:stretch>
            <a:fillRect/>
          </a:stretch>
        </p:blipFill>
        <p:spPr bwMode="auto">
          <a:xfrm>
            <a:off x="3124200" y="4114800"/>
            <a:ext cx="5562600" cy="22098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3450"/>
            <a:ext cx="8229600" cy="4983163"/>
          </a:xfrm>
        </p:spPr>
        <p:txBody>
          <a:bodyPr/>
          <a:lstStyle/>
          <a:p>
            <a:endParaRPr lang="en-US"/>
          </a:p>
        </p:txBody>
      </p:sp>
      <p:grpSp>
        <p:nvGrpSpPr>
          <p:cNvPr id="33" name="Group 32"/>
          <p:cNvGrpSpPr/>
          <p:nvPr/>
        </p:nvGrpSpPr>
        <p:grpSpPr>
          <a:xfrm>
            <a:off x="-685800" y="457200"/>
            <a:ext cx="10515600" cy="6572250"/>
            <a:chOff x="-685800" y="514350"/>
            <a:chExt cx="10515600" cy="6572250"/>
          </a:xfrm>
        </p:grpSpPr>
        <p:pic>
          <p:nvPicPr>
            <p:cNvPr id="4" name="Picture 18" descr="C:\research\projects\Pulgar\analysis\PythonQueries\selectDateTime_YAxis=800\selectDateTime_2008-03-03_1600x1000_dpi=100.png"/>
            <p:cNvPicPr>
              <a:picLocks noChangeAspect="1" noChangeArrowheads="1"/>
            </p:cNvPicPr>
            <p:nvPr/>
          </p:nvPicPr>
          <p:blipFill>
            <a:blip r:embed="rId3"/>
            <a:srcRect/>
            <a:stretch>
              <a:fillRect/>
            </a:stretch>
          </p:blipFill>
          <p:spPr bwMode="auto">
            <a:xfrm>
              <a:off x="-685800" y="514350"/>
              <a:ext cx="10515600" cy="6572250"/>
            </a:xfrm>
            <a:prstGeom prst="rect">
              <a:avLst/>
            </a:prstGeom>
            <a:noFill/>
          </p:spPr>
        </p:pic>
        <p:sp>
          <p:nvSpPr>
            <p:cNvPr id="17" name="Rectangle 16"/>
            <p:cNvSpPr/>
            <p:nvPr/>
          </p:nvSpPr>
          <p:spPr>
            <a:xfrm>
              <a:off x="628936" y="1178256"/>
              <a:ext cx="2438400" cy="5254442"/>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45792" y="1181614"/>
              <a:ext cx="2926080" cy="5254442"/>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p:cNvCxnSpPr/>
          <p:nvPr/>
        </p:nvCxnSpPr>
        <p:spPr>
          <a:xfrm>
            <a:off x="3075296" y="1390650"/>
            <a:ext cx="2743200" cy="1745"/>
          </a:xfrm>
          <a:prstGeom prst="line">
            <a:avLst/>
          </a:prstGeom>
          <a:ln w="28575">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43200" y="1402318"/>
            <a:ext cx="685800" cy="369332"/>
          </a:xfrm>
          <a:prstGeom prst="rect">
            <a:avLst/>
          </a:prstGeom>
          <a:noFill/>
        </p:spPr>
        <p:txBody>
          <a:bodyPr wrap="square" rtlCol="0">
            <a:spAutoFit/>
          </a:bodyPr>
          <a:lstStyle/>
          <a:p>
            <a:r>
              <a:rPr lang="en-US" dirty="0" smtClean="0"/>
              <a:t>7AM</a:t>
            </a:r>
            <a:endParaRPr lang="en-US" dirty="0"/>
          </a:p>
        </p:txBody>
      </p:sp>
      <p:sp>
        <p:nvSpPr>
          <p:cNvPr id="23" name="TextBox 22"/>
          <p:cNvSpPr txBox="1"/>
          <p:nvPr/>
        </p:nvSpPr>
        <p:spPr>
          <a:xfrm>
            <a:off x="5562600" y="1402318"/>
            <a:ext cx="685800" cy="369332"/>
          </a:xfrm>
          <a:prstGeom prst="rect">
            <a:avLst/>
          </a:prstGeom>
          <a:noFill/>
        </p:spPr>
        <p:txBody>
          <a:bodyPr wrap="square" rtlCol="0">
            <a:spAutoFit/>
          </a:bodyPr>
          <a:lstStyle/>
          <a:p>
            <a:r>
              <a:rPr lang="en-US" dirty="0" smtClean="0"/>
              <a:t>4PM</a:t>
            </a:r>
            <a:endParaRPr lang="en-US" dirty="0"/>
          </a:p>
        </p:txBody>
      </p:sp>
      <p:cxnSp>
        <p:nvCxnSpPr>
          <p:cNvPr id="24" name="Straight Connector 23"/>
          <p:cNvCxnSpPr/>
          <p:nvPr/>
        </p:nvCxnSpPr>
        <p:spPr>
          <a:xfrm>
            <a:off x="647360" y="1390650"/>
            <a:ext cx="2423160" cy="1691"/>
          </a:xfrm>
          <a:prstGeom prst="line">
            <a:avLst/>
          </a:prstGeom>
          <a:ln w="28575">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8656" y="1402318"/>
            <a:ext cx="955344" cy="369332"/>
          </a:xfrm>
          <a:prstGeom prst="rect">
            <a:avLst/>
          </a:prstGeom>
          <a:noFill/>
        </p:spPr>
        <p:txBody>
          <a:bodyPr wrap="square" rtlCol="0">
            <a:spAutoFit/>
          </a:bodyPr>
          <a:lstStyle/>
          <a:p>
            <a:r>
              <a:rPr lang="en-US" dirty="0" smtClean="0"/>
              <a:t>12AM</a:t>
            </a:r>
            <a:endParaRPr lang="en-US" dirty="0"/>
          </a:p>
        </p:txBody>
      </p:sp>
      <p:cxnSp>
        <p:nvCxnSpPr>
          <p:cNvPr id="28" name="Straight Connector 27"/>
          <p:cNvCxnSpPr/>
          <p:nvPr/>
        </p:nvCxnSpPr>
        <p:spPr>
          <a:xfrm>
            <a:off x="5832144" y="1390650"/>
            <a:ext cx="2930856" cy="1588"/>
          </a:xfrm>
          <a:prstGeom prst="line">
            <a:avLst/>
          </a:prstGeom>
          <a:ln w="28575">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036256" y="1402318"/>
            <a:ext cx="955344" cy="369332"/>
          </a:xfrm>
          <a:prstGeom prst="rect">
            <a:avLst/>
          </a:prstGeom>
          <a:noFill/>
        </p:spPr>
        <p:txBody>
          <a:bodyPr wrap="square" rtlCol="0">
            <a:spAutoFit/>
          </a:bodyPr>
          <a:lstStyle/>
          <a:p>
            <a:r>
              <a:rPr lang="en-US" dirty="0" smtClean="0"/>
              <a:t>12AM</a:t>
            </a:r>
            <a:endParaRPr lang="en-US" dirty="0"/>
          </a:p>
        </p:txBody>
      </p:sp>
      <p:sp>
        <p:nvSpPr>
          <p:cNvPr id="2" name="Title 1"/>
          <p:cNvSpPr>
            <a:spLocks noGrp="1"/>
          </p:cNvSpPr>
          <p:nvPr>
            <p:ph type="title"/>
          </p:nvPr>
        </p:nvSpPr>
        <p:spPr/>
        <p:txBody>
          <a:bodyPr/>
          <a:lstStyle/>
          <a:p>
            <a:r>
              <a:rPr lang="en-US" dirty="0" err="1" smtClean="0">
                <a:solidFill>
                  <a:schemeClr val="tx1">
                    <a:lumMod val="75000"/>
                    <a:lumOff val="25000"/>
                  </a:schemeClr>
                </a:solidFill>
              </a:rPr>
              <a:t>barcelona</a:t>
            </a:r>
            <a:r>
              <a:rPr lang="en-US" dirty="0" smtClean="0">
                <a:solidFill>
                  <a:schemeClr val="tx1">
                    <a:lumMod val="75000"/>
                    <a:lumOff val="25000"/>
                  </a:schemeClr>
                </a:solidFill>
              </a:rPr>
              <a:t> cellular network</a:t>
            </a:r>
            <a:endParaRPr lang="en-US"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C:\research\projects\Bicing\images\Velib\887339707_c8d8ac3172_o.jpg"/>
          <p:cNvPicPr>
            <a:picLocks noChangeAspect="1" noChangeArrowheads="1"/>
          </p:cNvPicPr>
          <p:nvPr/>
        </p:nvPicPr>
        <p:blipFill>
          <a:blip r:embed="rId3"/>
          <a:srcRect r="8148"/>
          <a:stretch>
            <a:fillRect/>
          </a:stretch>
        </p:blipFill>
        <p:spPr bwMode="auto">
          <a:xfrm>
            <a:off x="0" y="0"/>
            <a:ext cx="4724400" cy="6858000"/>
          </a:xfrm>
          <a:prstGeom prst="rect">
            <a:avLst/>
          </a:prstGeom>
          <a:noFill/>
        </p:spPr>
      </p:pic>
      <p:pic>
        <p:nvPicPr>
          <p:cNvPr id="11267" name="Picture 3" descr="C:\research\projects\Bicing\images\Velib\2862124536_3d6372e768_o.jpg"/>
          <p:cNvPicPr>
            <a:picLocks noChangeAspect="1" noChangeArrowheads="1"/>
          </p:cNvPicPr>
          <p:nvPr/>
        </p:nvPicPr>
        <p:blipFill>
          <a:blip r:embed="rId4" cstate="print"/>
          <a:srcRect l="3943" t="2667" r="3943" b="2667"/>
          <a:stretch>
            <a:fillRect/>
          </a:stretch>
        </p:blipFill>
        <p:spPr bwMode="auto">
          <a:xfrm>
            <a:off x="4724400" y="0"/>
            <a:ext cx="4512522"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research\talks\UrbanSense2008-Bicing\2235291196_d0cb3071c9_b.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6629400" y="6334780"/>
            <a:ext cx="5181600" cy="461665"/>
          </a:xfrm>
          <a:prstGeom prst="rect">
            <a:avLst/>
          </a:prstGeom>
          <a:noFill/>
        </p:spPr>
        <p:txBody>
          <a:bodyPr wrap="square" rtlCol="0">
            <a:spAutoFit/>
          </a:bodyPr>
          <a:lstStyle/>
          <a:p>
            <a:r>
              <a:rPr lang="en-US" sz="1200" dirty="0" smtClean="0"/>
              <a:t>from Fabien </a:t>
            </a:r>
            <a:r>
              <a:rPr lang="en-US" sz="1200" dirty="0" err="1" smtClean="0"/>
              <a:t>Giradin’s</a:t>
            </a:r>
            <a:r>
              <a:rPr lang="en-US" sz="1200" dirty="0" smtClean="0"/>
              <a:t> ICING 2008 </a:t>
            </a:r>
          </a:p>
          <a:p>
            <a:r>
              <a:rPr lang="en-US" sz="1200" dirty="0" smtClean="0"/>
              <a:t>talk on </a:t>
            </a:r>
            <a:r>
              <a:rPr lang="en-US" sz="1200" i="1" dirty="0" smtClean="0"/>
              <a:t>Sentient to Responsive Cities</a:t>
            </a:r>
            <a:endParaRPr lang="en-US" sz="1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slide</a:t>
            </a:r>
            <a:endParaRPr lang="en-US" dirty="0"/>
          </a:p>
        </p:txBody>
      </p:sp>
      <p:sp>
        <p:nvSpPr>
          <p:cNvPr id="3" name="Content Placeholder 2"/>
          <p:cNvSpPr>
            <a:spLocks noGrp="1"/>
          </p:cNvSpPr>
          <p:nvPr>
            <p:ph idx="1"/>
          </p:nvPr>
        </p:nvSpPr>
        <p:spPr/>
        <p:txBody>
          <a:bodyPr>
            <a:normAutofit/>
          </a:bodyPr>
          <a:lstStyle/>
          <a:p>
            <a:r>
              <a:rPr lang="en-US" sz="3400" dirty="0" smtClean="0"/>
              <a:t>the digitalization of urban infrastructure can be leveraged to:</a:t>
            </a:r>
          </a:p>
          <a:p>
            <a:pPr lvl="1"/>
            <a:r>
              <a:rPr lang="en-US" sz="3000" dirty="0" smtClean="0"/>
              <a:t>further our understanding of human behavior</a:t>
            </a:r>
          </a:p>
          <a:p>
            <a:pPr lvl="1"/>
            <a:r>
              <a:rPr lang="en-US" sz="3000" dirty="0" smtClean="0"/>
              <a:t>create new services</a:t>
            </a:r>
          </a:p>
          <a:p>
            <a:r>
              <a:rPr lang="en-US" sz="3400" dirty="0" smtClean="0"/>
              <a:t>how can data sources be tied together?</a:t>
            </a:r>
          </a:p>
          <a:p>
            <a:r>
              <a:rPr lang="en-US" sz="3400" dirty="0" smtClean="0"/>
              <a:t>what tools/</a:t>
            </a:r>
            <a:r>
              <a:rPr lang="en-US" sz="3400" dirty="0" err="1" smtClean="0"/>
              <a:t>viz</a:t>
            </a:r>
            <a:r>
              <a:rPr lang="en-US" sz="3400" dirty="0" smtClean="0"/>
              <a:t> need to be built?</a:t>
            </a:r>
          </a:p>
          <a:p>
            <a:r>
              <a:rPr lang="en-US" sz="3400" dirty="0" smtClean="0"/>
              <a:t>what other sources of data await us?</a:t>
            </a:r>
          </a:p>
          <a:p>
            <a:r>
              <a:rPr lang="en-US" sz="3400" dirty="0" smtClean="0"/>
              <a:t>how can we protect our own traces?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C:\research\talks\UrbanSense2008-Bicing\68318776_14443a325e_o.jpg"/>
          <p:cNvPicPr>
            <a:picLocks noChangeAspect="1" noChangeArrowheads="1"/>
          </p:cNvPicPr>
          <p:nvPr/>
        </p:nvPicPr>
        <p:blipFill>
          <a:blip r:embed="rId3"/>
          <a:srcRect/>
          <a:stretch>
            <a:fillRect/>
          </a:stretch>
        </p:blipFill>
        <p:spPr bwMode="auto">
          <a:xfrm>
            <a:off x="-381000" y="0"/>
            <a:ext cx="10103869"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research\projects\Bicing\images\Skyline2.jpg"/>
          <p:cNvPicPr>
            <a:picLocks noChangeAspect="1" noChangeArrowheads="1"/>
          </p:cNvPicPr>
          <p:nvPr/>
        </p:nvPicPr>
        <p:blipFill>
          <a:blip r:embed="rId3"/>
          <a:srcRect/>
          <a:stretch>
            <a:fillRect/>
          </a:stretch>
        </p:blipFill>
        <p:spPr bwMode="auto">
          <a:xfrm>
            <a:off x="0" y="0"/>
            <a:ext cx="9203003" cy="5638800"/>
          </a:xfrm>
          <a:prstGeom prst="rect">
            <a:avLst/>
          </a:prstGeom>
          <a:noFill/>
        </p:spPr>
      </p:pic>
      <p:sp>
        <p:nvSpPr>
          <p:cNvPr id="5" name="TextBox 4"/>
          <p:cNvSpPr txBox="1"/>
          <p:nvPr/>
        </p:nvSpPr>
        <p:spPr>
          <a:xfrm>
            <a:off x="228600" y="228600"/>
            <a:ext cx="8686800" cy="584775"/>
          </a:xfrm>
          <a:prstGeom prst="rect">
            <a:avLst/>
          </a:prstGeom>
          <a:noFill/>
          <a:effectLst/>
        </p:spPr>
        <p:txBody>
          <a:bodyPr wrap="square" rtlCol="0">
            <a:spAutoFit/>
          </a:bodyPr>
          <a:lstStyle/>
          <a:p>
            <a:pPr algn="ctr"/>
            <a:r>
              <a:rPr lang="en-US" sz="3200" b="1" dirty="0" smtClean="0">
                <a:solidFill>
                  <a:schemeClr val="accent3">
                    <a:lumMod val="60000"/>
                    <a:lumOff val="40000"/>
                  </a:schemeClr>
                </a:solidFill>
              </a:rPr>
              <a:t>Thank you!</a:t>
            </a:r>
            <a:endParaRPr lang="en-US" sz="3200" b="1" dirty="0">
              <a:solidFill>
                <a:schemeClr val="accent3">
                  <a:lumMod val="60000"/>
                  <a:lumOff val="40000"/>
                </a:schemeClr>
              </a:solidFill>
            </a:endParaRPr>
          </a:p>
        </p:txBody>
      </p:sp>
      <p:grpSp>
        <p:nvGrpSpPr>
          <p:cNvPr id="2" name="Group 8"/>
          <p:cNvGrpSpPr/>
          <p:nvPr/>
        </p:nvGrpSpPr>
        <p:grpSpPr>
          <a:xfrm>
            <a:off x="0" y="5788773"/>
            <a:ext cx="2239594" cy="1069227"/>
            <a:chOff x="76200" y="5715550"/>
            <a:chExt cx="2239594" cy="1069227"/>
          </a:xfrm>
        </p:grpSpPr>
        <p:pic>
          <p:nvPicPr>
            <p:cNvPr id="10" name="Picture 2" descr="C:\Documents and Settings\jfroehli\My Documents\My Talks\dub logo.png"/>
            <p:cNvPicPr>
              <a:picLocks noChangeAspect="1" noChangeArrowheads="1"/>
            </p:cNvPicPr>
            <p:nvPr/>
          </p:nvPicPr>
          <p:blipFill>
            <a:blip r:embed="rId4" cstate="print"/>
            <a:srcRect/>
            <a:stretch>
              <a:fillRect/>
            </a:stretch>
          </p:blipFill>
          <p:spPr bwMode="auto">
            <a:xfrm>
              <a:off x="160742" y="5772572"/>
              <a:ext cx="1143482" cy="584911"/>
            </a:xfrm>
            <a:prstGeom prst="rect">
              <a:avLst/>
            </a:prstGeom>
            <a:noFill/>
            <a:effectLst/>
          </p:spPr>
        </p:pic>
        <p:grpSp>
          <p:nvGrpSpPr>
            <p:cNvPr id="3" name="Group 20"/>
            <p:cNvGrpSpPr/>
            <p:nvPr/>
          </p:nvGrpSpPr>
          <p:grpSpPr>
            <a:xfrm>
              <a:off x="1309953" y="5715550"/>
              <a:ext cx="1005841" cy="695616"/>
              <a:chOff x="1371599" y="5757063"/>
              <a:chExt cx="1005841" cy="793701"/>
            </a:xfrm>
          </p:grpSpPr>
          <p:sp>
            <p:nvSpPr>
              <p:cNvPr id="13" name="TextBox 12"/>
              <p:cNvSpPr txBox="1"/>
              <p:nvPr/>
            </p:nvSpPr>
            <p:spPr>
              <a:xfrm>
                <a:off x="1371599" y="5757063"/>
                <a:ext cx="1005840" cy="338554"/>
              </a:xfrm>
              <a:prstGeom prst="rect">
                <a:avLst/>
              </a:prstGeom>
              <a:noFill/>
            </p:spPr>
            <p:txBody>
              <a:bodyPr wrap="square" rtlCol="0">
                <a:spAutoFit/>
              </a:bodyPr>
              <a:lstStyle/>
              <a:p>
                <a:r>
                  <a:rPr lang="en-US" sz="1600" b="1" dirty="0" smtClean="0">
                    <a:solidFill>
                      <a:schemeClr val="bg1"/>
                    </a:solidFill>
                  </a:rPr>
                  <a:t>design:</a:t>
                </a:r>
                <a:endParaRPr lang="en-US" sz="1600" b="1" dirty="0">
                  <a:solidFill>
                    <a:schemeClr val="bg1"/>
                  </a:solidFill>
                </a:endParaRPr>
              </a:p>
            </p:txBody>
          </p:sp>
          <p:sp>
            <p:nvSpPr>
              <p:cNvPr id="14" name="Rectangle 13"/>
              <p:cNvSpPr/>
              <p:nvPr/>
            </p:nvSpPr>
            <p:spPr>
              <a:xfrm>
                <a:off x="1371600" y="5976798"/>
                <a:ext cx="1005840" cy="338554"/>
              </a:xfrm>
              <a:prstGeom prst="rect">
                <a:avLst/>
              </a:prstGeom>
            </p:spPr>
            <p:txBody>
              <a:bodyPr wrap="square">
                <a:spAutoFit/>
              </a:bodyPr>
              <a:lstStyle/>
              <a:p>
                <a:r>
                  <a:rPr lang="en-US" sz="1600" b="1" dirty="0" smtClean="0">
                    <a:solidFill>
                      <a:schemeClr val="bg1"/>
                    </a:solidFill>
                  </a:rPr>
                  <a:t>use:</a:t>
                </a:r>
              </a:p>
            </p:txBody>
          </p:sp>
          <p:sp>
            <p:nvSpPr>
              <p:cNvPr id="15" name="Rectangle 14"/>
              <p:cNvSpPr/>
              <p:nvPr/>
            </p:nvSpPr>
            <p:spPr>
              <a:xfrm>
                <a:off x="1371600" y="6212210"/>
                <a:ext cx="1005840" cy="338554"/>
              </a:xfrm>
              <a:prstGeom prst="rect">
                <a:avLst/>
              </a:prstGeom>
            </p:spPr>
            <p:txBody>
              <a:bodyPr wrap="none">
                <a:spAutoFit/>
              </a:bodyPr>
              <a:lstStyle/>
              <a:p>
                <a:r>
                  <a:rPr lang="en-US" sz="1600" b="1" dirty="0" smtClean="0">
                    <a:solidFill>
                      <a:schemeClr val="bg1"/>
                    </a:solidFill>
                  </a:rPr>
                  <a:t>build:</a:t>
                </a:r>
                <a:endParaRPr lang="en-US" sz="1600" b="1" dirty="0">
                  <a:solidFill>
                    <a:schemeClr val="bg1"/>
                  </a:solidFill>
                </a:endParaRPr>
              </a:p>
            </p:txBody>
          </p:sp>
        </p:grpSp>
        <p:sp>
          <p:nvSpPr>
            <p:cNvPr id="12" name="Rectangle 11"/>
            <p:cNvSpPr/>
            <p:nvPr/>
          </p:nvSpPr>
          <p:spPr>
            <a:xfrm>
              <a:off x="76200" y="6477000"/>
              <a:ext cx="2133600" cy="307777"/>
            </a:xfrm>
            <a:prstGeom prst="rect">
              <a:avLst/>
            </a:prstGeom>
          </p:spPr>
          <p:txBody>
            <a:bodyPr wrap="square">
              <a:spAutoFit/>
            </a:bodyPr>
            <a:lstStyle/>
            <a:p>
              <a:r>
                <a:rPr lang="en-US" sz="1400" dirty="0" smtClean="0">
                  <a:solidFill>
                    <a:schemeClr val="bg1"/>
                  </a:solidFill>
                </a:rPr>
                <a:t>university of </a:t>
              </a:r>
              <a:r>
                <a:rPr lang="en-US" sz="1400" dirty="0" err="1" smtClean="0">
                  <a:solidFill>
                    <a:schemeClr val="bg1"/>
                  </a:solidFill>
                </a:rPr>
                <a:t>washington</a:t>
              </a:r>
              <a:endParaRPr lang="en-US" sz="1400" baseline="30000" dirty="0">
                <a:solidFill>
                  <a:schemeClr val="bg1"/>
                </a:solidFill>
              </a:endParaRPr>
            </a:p>
          </p:txBody>
        </p:sp>
      </p:grpSp>
      <p:sp>
        <p:nvSpPr>
          <p:cNvPr id="16" name="Rectangle 15"/>
          <p:cNvSpPr/>
          <p:nvPr/>
        </p:nvSpPr>
        <p:spPr>
          <a:xfrm>
            <a:off x="0" y="5791200"/>
            <a:ext cx="2133600" cy="1066800"/>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C:\research\projects\Bicing\images\telefonica white.png"/>
          <p:cNvPicPr>
            <a:picLocks noChangeAspect="1" noChangeArrowheads="1"/>
          </p:cNvPicPr>
          <p:nvPr/>
        </p:nvPicPr>
        <p:blipFill>
          <a:blip r:embed="rId5"/>
          <a:srcRect/>
          <a:stretch>
            <a:fillRect/>
          </a:stretch>
        </p:blipFill>
        <p:spPr bwMode="auto">
          <a:xfrm>
            <a:off x="7493216" y="5862450"/>
            <a:ext cx="1726984" cy="774603"/>
          </a:xfrm>
          <a:prstGeom prst="rect">
            <a:avLst/>
          </a:prstGeom>
          <a:noFill/>
        </p:spPr>
      </p:pic>
      <p:sp>
        <p:nvSpPr>
          <p:cNvPr id="20" name="TextBox 19"/>
          <p:cNvSpPr txBox="1"/>
          <p:nvPr/>
        </p:nvSpPr>
        <p:spPr>
          <a:xfrm>
            <a:off x="7658802" y="6427722"/>
            <a:ext cx="1371600" cy="307777"/>
          </a:xfrm>
          <a:prstGeom prst="rect">
            <a:avLst/>
          </a:prstGeom>
          <a:noFill/>
        </p:spPr>
        <p:txBody>
          <a:bodyPr wrap="square" rtlCol="0">
            <a:spAutoFit/>
          </a:bodyPr>
          <a:lstStyle/>
          <a:p>
            <a:pPr algn="ctr"/>
            <a:r>
              <a:rPr lang="en-US" sz="1400" b="1" dirty="0" smtClean="0">
                <a:solidFill>
                  <a:schemeClr val="bg1"/>
                </a:solidFill>
                <a:latin typeface="Lucida Calligraphy" pitchFamily="66" charset="0"/>
              </a:rPr>
              <a:t>Research </a:t>
            </a:r>
            <a:endParaRPr lang="en-US" sz="1400" b="1" dirty="0">
              <a:solidFill>
                <a:schemeClr val="bg1"/>
              </a:solidFill>
              <a:latin typeface="Lucida Calligraphy" pitchFamily="66" charset="0"/>
            </a:endParaRPr>
          </a:p>
        </p:txBody>
      </p:sp>
      <p:sp>
        <p:nvSpPr>
          <p:cNvPr id="22" name="Rectangle 21"/>
          <p:cNvSpPr/>
          <p:nvPr/>
        </p:nvSpPr>
        <p:spPr>
          <a:xfrm>
            <a:off x="7010400" y="5862450"/>
            <a:ext cx="2133600" cy="995550"/>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133600" y="1214735"/>
            <a:ext cx="4876800" cy="461665"/>
          </a:xfrm>
          <a:prstGeom prst="rect">
            <a:avLst/>
          </a:prstGeom>
          <a:noFill/>
        </p:spPr>
        <p:txBody>
          <a:bodyPr wrap="square" rtlCol="0">
            <a:spAutoFit/>
          </a:bodyPr>
          <a:lstStyle/>
          <a:p>
            <a:pPr algn="ctr"/>
            <a:r>
              <a:rPr lang="en-US" sz="2400" b="1" dirty="0" smtClean="0">
                <a:solidFill>
                  <a:schemeClr val="accent3">
                    <a:lumMod val="60000"/>
                    <a:lumOff val="40000"/>
                  </a:schemeClr>
                </a:solidFill>
              </a:rPr>
              <a:t>jonfroehlich@gmail.com</a:t>
            </a:r>
            <a:endParaRPr lang="en-US" dirty="0">
              <a:solidFill>
                <a:schemeClr val="accent3">
                  <a:lumMod val="60000"/>
                  <a:lumOff val="40000"/>
                </a:schemeClr>
              </a:solidFill>
            </a:endParaRPr>
          </a:p>
        </p:txBody>
      </p:sp>
      <p:pic>
        <p:nvPicPr>
          <p:cNvPr id="2051" name="Picture 3" descr="C:\research\talks\UrbanSense2008-Bicing\blackbike4_best.png"/>
          <p:cNvPicPr>
            <a:picLocks noChangeAspect="1" noChangeArrowheads="1"/>
          </p:cNvPicPr>
          <p:nvPr/>
        </p:nvPicPr>
        <p:blipFill>
          <a:blip r:embed="rId6" cstate="print">
            <a:duotone>
              <a:schemeClr val="bg2">
                <a:shade val="45000"/>
                <a:satMod val="135000"/>
              </a:schemeClr>
              <a:prstClr val="white"/>
            </a:duotone>
          </a:blip>
          <a:srcRect b="2299"/>
          <a:stretch>
            <a:fillRect/>
          </a:stretch>
        </p:blipFill>
        <p:spPr bwMode="auto">
          <a:xfrm>
            <a:off x="2413507" y="2819395"/>
            <a:ext cx="4079630" cy="2590805"/>
          </a:xfrm>
          <a:prstGeom prst="rect">
            <a:avLst/>
          </a:prstGeom>
          <a:noFill/>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weekday vs. weekend</a:t>
            </a:r>
            <a:endParaRPr lang="en-US" dirty="0">
              <a:solidFill>
                <a:schemeClr val="tx1">
                  <a:lumMod val="75000"/>
                  <a:lumOff val="25000"/>
                </a:schemeClr>
              </a:solidFill>
            </a:endParaRPr>
          </a:p>
        </p:txBody>
      </p:sp>
      <p:pic>
        <p:nvPicPr>
          <p:cNvPr id="5" name="Picture 4" descr="UPF.Station47.weekday.png"/>
          <p:cNvPicPr>
            <a:picLocks noChangeAspect="1"/>
          </p:cNvPicPr>
          <p:nvPr/>
        </p:nvPicPr>
        <p:blipFill>
          <a:blip r:embed="rId3"/>
          <a:stretch>
            <a:fillRect/>
          </a:stretch>
        </p:blipFill>
        <p:spPr>
          <a:xfrm>
            <a:off x="304799" y="1783077"/>
            <a:ext cx="4114808" cy="3291847"/>
          </a:xfrm>
          <a:prstGeom prst="rect">
            <a:avLst/>
          </a:prstGeom>
        </p:spPr>
      </p:pic>
      <p:pic>
        <p:nvPicPr>
          <p:cNvPr id="6" name="Picture 5" descr="UPF.Station47.weekend.png"/>
          <p:cNvPicPr>
            <a:picLocks noChangeAspect="1"/>
          </p:cNvPicPr>
          <p:nvPr/>
        </p:nvPicPr>
        <p:blipFill>
          <a:blip r:embed="rId4"/>
          <a:stretch>
            <a:fillRect/>
          </a:stretch>
        </p:blipFill>
        <p:spPr>
          <a:xfrm>
            <a:off x="4419600" y="1783077"/>
            <a:ext cx="4114808" cy="3291847"/>
          </a:xfrm>
          <a:prstGeom prst="rect">
            <a:avLst/>
          </a:prstGeom>
        </p:spPr>
      </p:pic>
      <p:sp>
        <p:nvSpPr>
          <p:cNvPr id="36865" name="Rectangle 1"/>
          <p:cNvSpPr>
            <a:spLocks noChangeArrowheads="1"/>
          </p:cNvSpPr>
          <p:nvPr/>
        </p:nvSpPr>
        <p:spPr bwMode="auto">
          <a:xfrm>
            <a:off x="1802941" y="1143000"/>
            <a:ext cx="553811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Station 47, Ramon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Trias</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Fargas</a:t>
            </a:r>
            <a:endParaRPr kumimoji="0" lang="en-US" sz="6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6866" name="Picture 2"/>
          <p:cNvPicPr>
            <a:picLocks noChangeAspect="1" noChangeArrowheads="1"/>
          </p:cNvPicPr>
          <p:nvPr/>
        </p:nvPicPr>
        <p:blipFill>
          <a:blip r:embed="rId5"/>
          <a:srcRect l="820" t="64633" r="2190"/>
          <a:stretch>
            <a:fillRect/>
          </a:stretch>
        </p:blipFill>
        <p:spPr bwMode="auto">
          <a:xfrm>
            <a:off x="933450" y="5257800"/>
            <a:ext cx="7277100" cy="1218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research\projects\Bicing\paper\Pervasive09\clustering\results_2008-05-23_2008_07_02_v3cleaner\weekday_percentage_cluster_plots\DualDayViewPlotForCluster2_NumBins=96_Weekday_Mean_Available Bikes.png"/>
          <p:cNvPicPr>
            <a:picLocks noChangeAspect="1"/>
          </p:cNvPicPr>
          <p:nvPr/>
        </p:nvPicPr>
        <p:blipFill>
          <a:blip r:embed="rId3" cstate="print"/>
          <a:srcRect b="9166"/>
          <a:stretch>
            <a:fillRect/>
          </a:stretch>
        </p:blipFill>
        <p:spPr bwMode="auto">
          <a:xfrm>
            <a:off x="1752600" y="4267200"/>
            <a:ext cx="1710759" cy="1196043"/>
          </a:xfrm>
          <a:prstGeom prst="rect">
            <a:avLst/>
          </a:prstGeom>
          <a:noFill/>
          <a:ln w="9525">
            <a:noFill/>
            <a:miter lim="800000"/>
            <a:headEnd/>
            <a:tailEnd/>
          </a:ln>
        </p:spPr>
      </p:pic>
      <p:pic>
        <p:nvPicPr>
          <p:cNvPr id="9" name="Picture 8" descr="C:\research\projects\Bicing\paper\Pervasive09\clustering\results_2008-05-23_2008_07_02_v3cleaner\weekday_percentage_cluster_plots\DualDayViewPlotForCluster11_NumBins=96_Weekday_Mean_Available Bikes.png"/>
          <p:cNvPicPr>
            <a:picLocks noChangeAspect="1"/>
          </p:cNvPicPr>
          <p:nvPr/>
        </p:nvPicPr>
        <p:blipFill>
          <a:blip r:embed="rId4" cstate="print"/>
          <a:srcRect b="9166"/>
          <a:stretch>
            <a:fillRect/>
          </a:stretch>
        </p:blipFill>
        <p:spPr bwMode="auto">
          <a:xfrm>
            <a:off x="3467098" y="4267200"/>
            <a:ext cx="1710759" cy="1196043"/>
          </a:xfrm>
          <a:prstGeom prst="rect">
            <a:avLst/>
          </a:prstGeom>
          <a:noFill/>
          <a:ln w="9525">
            <a:noFill/>
            <a:miter lim="800000"/>
            <a:headEnd/>
            <a:tailEnd/>
          </a:ln>
        </p:spPr>
      </p:pic>
      <p:pic>
        <p:nvPicPr>
          <p:cNvPr id="10" name="Picture 9" descr="C:\research\projects\Bicing\paper\Pervasive09\clustering\results_2008-05-23_2008_07_02_v3cleaner\weekday_percentage_cluster_plots\DualDayViewPlotForCluster9_NumBins=96_Weekday_Mean_Available Bikes.png"/>
          <p:cNvPicPr>
            <a:picLocks noChangeAspect="1"/>
          </p:cNvPicPr>
          <p:nvPr/>
        </p:nvPicPr>
        <p:blipFill>
          <a:blip r:embed="rId5" cstate="print"/>
          <a:srcRect b="9166"/>
          <a:stretch>
            <a:fillRect/>
          </a:stretch>
        </p:blipFill>
        <p:spPr bwMode="auto">
          <a:xfrm>
            <a:off x="5181595" y="4267200"/>
            <a:ext cx="1710759" cy="1196043"/>
          </a:xfrm>
          <a:prstGeom prst="rect">
            <a:avLst/>
          </a:prstGeom>
          <a:noFill/>
          <a:ln w="9525">
            <a:noFill/>
            <a:miter lim="800000"/>
            <a:headEnd/>
            <a:tailEnd/>
          </a:ln>
        </p:spPr>
      </p:pic>
      <p:pic>
        <p:nvPicPr>
          <p:cNvPr id="4" name="Picture 3"/>
          <p:cNvPicPr/>
          <p:nvPr/>
        </p:nvPicPr>
        <p:blipFill>
          <a:blip r:embed="rId6"/>
          <a:srcRect l="1378" t="8830" r="2932" b="9887"/>
          <a:stretch>
            <a:fillRect/>
          </a:stretch>
        </p:blipFill>
        <p:spPr bwMode="auto">
          <a:xfrm>
            <a:off x="1828800" y="76200"/>
            <a:ext cx="5029200" cy="2938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research\projects\Bicing\paper\Pervasive09\clustering\results_2008-05-23_2008_07_02_v3cleaner\weekday_percentage_cluster_plots\DualDayViewPlotForCluster1_NumBins=96_Weekday_Mean_Available Bikes.png"/>
          <p:cNvPicPr>
            <a:picLocks noChangeAspect="1"/>
          </p:cNvPicPr>
          <p:nvPr/>
        </p:nvPicPr>
        <p:blipFill>
          <a:blip r:embed="rId7" cstate="print"/>
          <a:srcRect b="9166"/>
          <a:stretch>
            <a:fillRect/>
          </a:stretch>
        </p:blipFill>
        <p:spPr bwMode="auto">
          <a:xfrm>
            <a:off x="1752600" y="3048000"/>
            <a:ext cx="1710759" cy="1196043"/>
          </a:xfrm>
          <a:prstGeom prst="rect">
            <a:avLst/>
          </a:prstGeom>
          <a:noFill/>
          <a:ln w="9525">
            <a:noFill/>
            <a:miter lim="800000"/>
            <a:headEnd/>
            <a:tailEnd/>
          </a:ln>
        </p:spPr>
      </p:pic>
      <p:pic>
        <p:nvPicPr>
          <p:cNvPr id="6" name="Picture 5" descr="C:\research\projects\Bicing\paper\Pervasive09\clustering\results_2008-05-23_2008_07_02_v3cleaner\weekday_percentage_cluster_plots\DualDayViewPlotForCluster10_NumBins=96_Weekday_Mean_Available Bikes.png"/>
          <p:cNvPicPr>
            <a:picLocks noChangeAspect="1"/>
          </p:cNvPicPr>
          <p:nvPr/>
        </p:nvPicPr>
        <p:blipFill>
          <a:blip r:embed="rId8" cstate="print"/>
          <a:srcRect b="9166"/>
          <a:stretch>
            <a:fillRect/>
          </a:stretch>
        </p:blipFill>
        <p:spPr bwMode="auto">
          <a:xfrm>
            <a:off x="3467098" y="3048000"/>
            <a:ext cx="1710759" cy="1196043"/>
          </a:xfrm>
          <a:prstGeom prst="rect">
            <a:avLst/>
          </a:prstGeom>
          <a:noFill/>
          <a:ln w="9525">
            <a:noFill/>
            <a:miter lim="800000"/>
            <a:headEnd/>
            <a:tailEnd/>
          </a:ln>
        </p:spPr>
      </p:pic>
      <p:pic>
        <p:nvPicPr>
          <p:cNvPr id="7" name="Picture 6" descr="C:\research\projects\Bicing\paper\Pervasive09\clustering\results_2008-05-23_2008_07_02_v3cleaner\weekday_percentage_cluster_plots\DualDayViewPlotForCluster5_NumBins=96_Weekday_Mean_Available Bikes.png"/>
          <p:cNvPicPr>
            <a:picLocks noChangeAspect="1"/>
          </p:cNvPicPr>
          <p:nvPr/>
        </p:nvPicPr>
        <p:blipFill>
          <a:blip r:embed="rId9" cstate="print"/>
          <a:srcRect b="9166"/>
          <a:stretch>
            <a:fillRect/>
          </a:stretch>
        </p:blipFill>
        <p:spPr bwMode="auto">
          <a:xfrm>
            <a:off x="5181595" y="3048000"/>
            <a:ext cx="1710759" cy="1196043"/>
          </a:xfrm>
          <a:prstGeom prst="rect">
            <a:avLst/>
          </a:prstGeom>
          <a:noFill/>
          <a:ln w="9525">
            <a:noFill/>
            <a:miter lim="800000"/>
            <a:headEnd/>
            <a:tailEnd/>
          </a:ln>
        </p:spPr>
      </p:pic>
      <p:pic>
        <p:nvPicPr>
          <p:cNvPr id="11" name="Picture 10" descr="C:\research\projects\Bicing\paper\Pervasive09\clustering\results_2008-05-23_2008_07_02_v3cleaner\weekday_percentage_cluster_plots\DualDayViewPlotForCluster4_NumBins=96_Weekday_Mean_Available Bikes.png"/>
          <p:cNvPicPr>
            <a:picLocks noChangeAspect="1"/>
          </p:cNvPicPr>
          <p:nvPr/>
        </p:nvPicPr>
        <p:blipFill>
          <a:blip r:embed="rId10" cstate="print"/>
          <a:srcRect/>
          <a:stretch>
            <a:fillRect/>
          </a:stretch>
        </p:blipFill>
        <p:spPr bwMode="auto">
          <a:xfrm>
            <a:off x="1752600" y="5476875"/>
            <a:ext cx="1710759" cy="1316736"/>
          </a:xfrm>
          <a:prstGeom prst="rect">
            <a:avLst/>
          </a:prstGeom>
          <a:noFill/>
          <a:ln w="9525">
            <a:noFill/>
            <a:miter lim="800000"/>
            <a:headEnd/>
            <a:tailEnd/>
          </a:ln>
        </p:spPr>
      </p:pic>
      <p:pic>
        <p:nvPicPr>
          <p:cNvPr id="12" name="Picture 11" descr="C:\research\projects\Bicing\paper\Pervasive09\clustering\results_2008-05-23_2008_07_02_v3cleaner\weekday_percentage_cluster_plots\DualDayViewPlotForCluster6_NumBins=96_Weekday_Mean_Available Bikes.png"/>
          <p:cNvPicPr>
            <a:picLocks noChangeAspect="1"/>
          </p:cNvPicPr>
          <p:nvPr/>
        </p:nvPicPr>
        <p:blipFill>
          <a:blip r:embed="rId11" cstate="print"/>
          <a:srcRect/>
          <a:stretch>
            <a:fillRect/>
          </a:stretch>
        </p:blipFill>
        <p:spPr bwMode="auto">
          <a:xfrm>
            <a:off x="3467098" y="5476875"/>
            <a:ext cx="1710759" cy="1316736"/>
          </a:xfrm>
          <a:prstGeom prst="rect">
            <a:avLst/>
          </a:prstGeom>
          <a:noFill/>
          <a:ln w="9525">
            <a:noFill/>
            <a:miter lim="800000"/>
            <a:headEnd/>
            <a:tailEnd/>
          </a:ln>
        </p:spPr>
      </p:pic>
      <p:pic>
        <p:nvPicPr>
          <p:cNvPr id="13" name="Picture 12" descr="C:\research\projects\Bicing\paper\Pervasive09\clustering\results_2008-05-23_2008_07_02_v3cleaner\weekday_percentage_cluster_plots\DualDayViewPlotForCluster12_NumBins=96_Weekday_Mean_Available Bikes.png"/>
          <p:cNvPicPr>
            <a:picLocks noChangeAspect="1"/>
          </p:cNvPicPr>
          <p:nvPr/>
        </p:nvPicPr>
        <p:blipFill>
          <a:blip r:embed="rId12" cstate="print"/>
          <a:srcRect/>
          <a:stretch>
            <a:fillRect/>
          </a:stretch>
        </p:blipFill>
        <p:spPr bwMode="auto">
          <a:xfrm>
            <a:off x="5181595" y="5476875"/>
            <a:ext cx="1710758" cy="1316736"/>
          </a:xfrm>
          <a:prstGeom prst="rect">
            <a:avLst/>
          </a:prstGeom>
          <a:noFill/>
          <a:ln w="9525">
            <a:noFill/>
            <a:miter lim="800000"/>
            <a:headEnd/>
            <a:tailEnd/>
          </a:ln>
        </p:spPr>
      </p:pic>
      <p:sp>
        <p:nvSpPr>
          <p:cNvPr id="14" name="Oval 13"/>
          <p:cNvSpPr/>
          <p:nvPr/>
        </p:nvSpPr>
        <p:spPr>
          <a:xfrm>
            <a:off x="3352800" y="2743200"/>
            <a:ext cx="19812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00200" y="3886200"/>
            <a:ext cx="19812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29200" y="5105400"/>
            <a:ext cx="19812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F250E"/>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28600" y="122238"/>
            <a:ext cx="8686800" cy="715962"/>
          </a:xfrm>
        </p:spPr>
        <p:txBody>
          <a:bodyPr/>
          <a:lstStyle/>
          <a:p>
            <a:r>
              <a:rPr lang="en-US" dirty="0" smtClean="0"/>
              <a:t>cellular network data</a:t>
            </a:r>
            <a:endParaRPr lang="en-US" dirty="0"/>
          </a:p>
        </p:txBody>
      </p:sp>
      <p:pic>
        <p:nvPicPr>
          <p:cNvPr id="4100" name="Picture 4" descr="C:\research\talks\UrbanSense2008-Bicing\ImagesRealTimeRome\madonna-color.tif"/>
          <p:cNvPicPr>
            <a:picLocks noChangeAspect="1" noChangeArrowheads="1"/>
          </p:cNvPicPr>
          <p:nvPr/>
        </p:nvPicPr>
        <p:blipFill>
          <a:blip r:embed="rId3"/>
          <a:srcRect/>
          <a:stretch>
            <a:fillRect/>
          </a:stretch>
        </p:blipFill>
        <p:spPr bwMode="auto">
          <a:xfrm>
            <a:off x="838200" y="838200"/>
            <a:ext cx="7467600" cy="56007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research\talks\UrbanSense2008-Bicing\2127045148_182741dea2_o.jpg"/>
          <p:cNvPicPr>
            <a:picLocks noChangeAspect="1" noChangeArrowheads="1"/>
          </p:cNvPicPr>
          <p:nvPr/>
        </p:nvPicPr>
        <p:blipFill>
          <a:blip r:embed="rId3"/>
          <a:srcRect/>
          <a:stretch>
            <a:fillRect/>
          </a:stretch>
        </p:blipFill>
        <p:spPr bwMode="auto">
          <a:xfrm>
            <a:off x="0" y="-381000"/>
            <a:ext cx="9144000" cy="73152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Bicing users themselves</a:t>
            </a:r>
            <a:endParaRPr lang="en-US" dirty="0"/>
          </a:p>
        </p:txBody>
      </p:sp>
      <p:sp>
        <p:nvSpPr>
          <p:cNvPr id="3" name="Content Placeholder 2"/>
          <p:cNvSpPr>
            <a:spLocks noGrp="1"/>
          </p:cNvSpPr>
          <p:nvPr>
            <p:ph idx="1"/>
          </p:nvPr>
        </p:nvSpPr>
        <p:spPr/>
        <p:txBody>
          <a:bodyPr/>
          <a:lstStyle/>
          <a:p>
            <a:endParaRPr lang="en-US"/>
          </a:p>
        </p:txBody>
      </p:sp>
      <p:pic>
        <p:nvPicPr>
          <p:cNvPr id="5" name="Picture 3" descr="C:\research\projects\Bicing\images\Flickr\2300195682_53b438dbbf_b.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91000"/>
            <a:ext cx="8229600" cy="715962"/>
          </a:xfrm>
        </p:spPr>
        <p:txBody>
          <a:bodyPr>
            <a:normAutofit fontScale="90000"/>
          </a:bodyPr>
          <a:lstStyle/>
          <a:p>
            <a:pPr algn="r"/>
            <a:r>
              <a:rPr lang="en-US" dirty="0" smtClean="0"/>
              <a:t>large volume human mobility datasets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F250E"/>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28600" y="122238"/>
            <a:ext cx="8686800" cy="715962"/>
          </a:xfrm>
        </p:spPr>
        <p:txBody>
          <a:bodyPr/>
          <a:lstStyle/>
          <a:p>
            <a:r>
              <a:rPr lang="en-US" dirty="0" smtClean="0"/>
              <a:t>real-time </a:t>
            </a:r>
            <a:r>
              <a:rPr lang="en-US" dirty="0" err="1" smtClean="0"/>
              <a:t>rome</a:t>
            </a:r>
            <a:endParaRPr lang="en-US" dirty="0"/>
          </a:p>
        </p:txBody>
      </p:sp>
      <p:sp>
        <p:nvSpPr>
          <p:cNvPr id="8" name="Rectangle 7"/>
          <p:cNvSpPr/>
          <p:nvPr/>
        </p:nvSpPr>
        <p:spPr>
          <a:xfrm>
            <a:off x="3505200" y="685800"/>
            <a:ext cx="3665234" cy="276999"/>
          </a:xfrm>
          <a:prstGeom prst="rect">
            <a:avLst/>
          </a:prstGeom>
        </p:spPr>
        <p:txBody>
          <a:bodyPr wrap="none">
            <a:spAutoFit/>
          </a:bodyPr>
          <a:lstStyle/>
          <a:p>
            <a:pPr lvl="0" eaLnBrk="0" fontAlgn="base" hangingPunct="0">
              <a:spcBef>
                <a:spcPct val="0"/>
              </a:spcBef>
              <a:spcAft>
                <a:spcPct val="0"/>
              </a:spcAft>
            </a:pPr>
            <a:r>
              <a:rPr lang="es-ES" sz="1200" dirty="0" err="1" smtClean="0">
                <a:solidFill>
                  <a:schemeClr val="accent3">
                    <a:lumMod val="60000"/>
                    <a:lumOff val="40000"/>
                  </a:schemeClr>
                </a:solidFill>
                <a:latin typeface="Arial" charset="0"/>
                <a:cs typeface="Arial" charset="0"/>
              </a:rPr>
              <a:t>MIT’s</a:t>
            </a:r>
            <a:r>
              <a:rPr lang="es-ES" sz="1200" dirty="0" smtClean="0">
                <a:solidFill>
                  <a:schemeClr val="accent3">
                    <a:lumMod val="60000"/>
                    <a:lumOff val="40000"/>
                  </a:schemeClr>
                </a:solidFill>
                <a:latin typeface="Arial" charset="0"/>
                <a:cs typeface="Arial" charset="0"/>
              </a:rPr>
              <a:t> </a:t>
            </a:r>
            <a:r>
              <a:rPr lang="es-ES" sz="1200" dirty="0" err="1" smtClean="0">
                <a:solidFill>
                  <a:schemeClr val="accent3">
                    <a:lumMod val="60000"/>
                    <a:lumOff val="40000"/>
                  </a:schemeClr>
                </a:solidFill>
                <a:latin typeface="Arial" charset="0"/>
                <a:cs typeface="Arial" charset="0"/>
              </a:rPr>
              <a:t>SENSEable</a:t>
            </a:r>
            <a:r>
              <a:rPr lang="es-ES" sz="1200" dirty="0" smtClean="0">
                <a:solidFill>
                  <a:schemeClr val="accent3">
                    <a:lumMod val="60000"/>
                    <a:lumOff val="40000"/>
                  </a:schemeClr>
                </a:solidFill>
                <a:latin typeface="Arial" charset="0"/>
                <a:cs typeface="Arial" charset="0"/>
              </a:rPr>
              <a:t> City </a:t>
            </a:r>
            <a:r>
              <a:rPr lang="es-ES" sz="1200" dirty="0" err="1" smtClean="0">
                <a:solidFill>
                  <a:schemeClr val="accent3">
                    <a:lumMod val="60000"/>
                    <a:lumOff val="40000"/>
                  </a:schemeClr>
                </a:solidFill>
                <a:latin typeface="Arial" charset="0"/>
                <a:cs typeface="Arial" charset="0"/>
              </a:rPr>
              <a:t>Lab</a:t>
            </a:r>
            <a:r>
              <a:rPr lang="es-ES" sz="1200" dirty="0" smtClean="0">
                <a:solidFill>
                  <a:schemeClr val="accent3">
                    <a:lumMod val="60000"/>
                    <a:lumOff val="40000"/>
                  </a:schemeClr>
                </a:solidFill>
                <a:latin typeface="Arial" charset="0"/>
                <a:cs typeface="Arial" charset="0"/>
              </a:rPr>
              <a:t>, </a:t>
            </a:r>
            <a:r>
              <a:rPr lang="es-ES" sz="1200" dirty="0" err="1" smtClean="0">
                <a:solidFill>
                  <a:schemeClr val="accent3">
                    <a:lumMod val="60000"/>
                    <a:lumOff val="40000"/>
                  </a:schemeClr>
                </a:solidFill>
                <a:latin typeface="Arial" charset="0"/>
                <a:cs typeface="Arial" charset="0"/>
              </a:rPr>
              <a:t>directed</a:t>
            </a:r>
            <a:r>
              <a:rPr lang="es-ES" sz="1200" dirty="0" smtClean="0">
                <a:solidFill>
                  <a:schemeClr val="accent3">
                    <a:lumMod val="60000"/>
                    <a:lumOff val="40000"/>
                  </a:schemeClr>
                </a:solidFill>
                <a:latin typeface="Arial" charset="0"/>
                <a:cs typeface="Arial" charset="0"/>
              </a:rPr>
              <a:t> </a:t>
            </a:r>
            <a:r>
              <a:rPr lang="es-ES" sz="1200" dirty="0" err="1" smtClean="0">
                <a:solidFill>
                  <a:schemeClr val="accent3">
                    <a:lumMod val="60000"/>
                    <a:lumOff val="40000"/>
                  </a:schemeClr>
                </a:solidFill>
                <a:latin typeface="Arial" charset="0"/>
                <a:cs typeface="Arial" charset="0"/>
              </a:rPr>
              <a:t>by</a:t>
            </a:r>
            <a:r>
              <a:rPr lang="es-ES" sz="1200" dirty="0" smtClean="0">
                <a:solidFill>
                  <a:schemeClr val="accent3">
                    <a:lumMod val="60000"/>
                    <a:lumOff val="40000"/>
                  </a:schemeClr>
                </a:solidFill>
                <a:latin typeface="Arial" charset="0"/>
                <a:cs typeface="Arial" charset="0"/>
              </a:rPr>
              <a:t> Carlo </a:t>
            </a:r>
            <a:r>
              <a:rPr lang="es-ES" sz="1200" dirty="0" err="1" smtClean="0">
                <a:solidFill>
                  <a:schemeClr val="accent3">
                    <a:lumMod val="60000"/>
                    <a:lumOff val="40000"/>
                  </a:schemeClr>
                </a:solidFill>
                <a:latin typeface="Arial" charset="0"/>
                <a:cs typeface="Arial" charset="0"/>
              </a:rPr>
              <a:t>Ratti</a:t>
            </a:r>
            <a:endParaRPr lang="en-US" sz="1200" dirty="0" smtClean="0">
              <a:solidFill>
                <a:schemeClr val="accent3">
                  <a:lumMod val="60000"/>
                  <a:lumOff val="40000"/>
                </a:schemeClr>
              </a:solidFill>
              <a:latin typeface="Arial" charset="0"/>
              <a:cs typeface="Arial" charset="0"/>
            </a:endParaRPr>
          </a:p>
        </p:txBody>
      </p:sp>
      <p:pic>
        <p:nvPicPr>
          <p:cNvPr id="4100" name="Picture 4" descr="C:\research\talks\UrbanSense2008-Bicing\ImagesRealTimeRome\madonna-color.tif"/>
          <p:cNvPicPr>
            <a:picLocks noChangeAspect="1" noChangeArrowheads="1"/>
          </p:cNvPicPr>
          <p:nvPr/>
        </p:nvPicPr>
        <p:blipFill>
          <a:blip r:embed="rId3"/>
          <a:srcRect/>
          <a:stretch>
            <a:fillRect/>
          </a:stretch>
        </p:blipFill>
        <p:spPr bwMode="auto">
          <a:xfrm>
            <a:off x="838200" y="990600"/>
            <a:ext cx="7467600" cy="56007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research\talks\UrbanSense2008-Bicing\GonzalezUnderstandingHumanMobility.png"/>
          <p:cNvPicPr>
            <a:picLocks noChangeAspect="1" noChangeArrowheads="1"/>
          </p:cNvPicPr>
          <p:nvPr/>
        </p:nvPicPr>
        <p:blipFill>
          <a:blip r:embed="rId3"/>
          <a:srcRect/>
          <a:stretch>
            <a:fillRect/>
          </a:stretch>
        </p:blipFill>
        <p:spPr bwMode="auto">
          <a:xfrm>
            <a:off x="1790700" y="1219200"/>
            <a:ext cx="5562600" cy="5309755"/>
          </a:xfrm>
          <a:prstGeom prst="rect">
            <a:avLst/>
          </a:prstGeom>
          <a:noFill/>
        </p:spPr>
      </p:pic>
      <p:sp>
        <p:nvSpPr>
          <p:cNvPr id="4" name="Title 3"/>
          <p:cNvSpPr>
            <a:spLocks noGrp="1"/>
          </p:cNvSpPr>
          <p:nvPr>
            <p:ph type="title"/>
          </p:nvPr>
        </p:nvSpPr>
        <p:spPr>
          <a:xfrm>
            <a:off x="152400" y="274638"/>
            <a:ext cx="8839200" cy="715962"/>
          </a:xfrm>
        </p:spPr>
        <p:txBody>
          <a:bodyPr>
            <a:noAutofit/>
          </a:bodyPr>
          <a:lstStyle/>
          <a:p>
            <a:r>
              <a:rPr lang="en-US" dirty="0" smtClean="0">
                <a:solidFill>
                  <a:schemeClr val="tx1">
                    <a:lumMod val="75000"/>
                    <a:lumOff val="25000"/>
                  </a:schemeClr>
                </a:solidFill>
              </a:rPr>
              <a:t>understanding human mobility patterns</a:t>
            </a:r>
            <a:endParaRPr lang="en-US" dirty="0">
              <a:solidFill>
                <a:schemeClr val="tx1">
                  <a:lumMod val="75000"/>
                  <a:lumOff val="25000"/>
                </a:schemeClr>
              </a:solidFill>
            </a:endParaRPr>
          </a:p>
        </p:txBody>
      </p:sp>
      <p:sp>
        <p:nvSpPr>
          <p:cNvPr id="7" name="Rectangle 6"/>
          <p:cNvSpPr/>
          <p:nvPr/>
        </p:nvSpPr>
        <p:spPr>
          <a:xfrm>
            <a:off x="2743200" y="609600"/>
            <a:ext cx="6074805" cy="276999"/>
          </a:xfrm>
          <a:prstGeom prst="rect">
            <a:avLst/>
          </a:prstGeom>
        </p:spPr>
        <p:txBody>
          <a:bodyPr wrap="none">
            <a:spAutoFit/>
          </a:bodyPr>
          <a:lstStyle/>
          <a:p>
            <a:pPr lvl="0" eaLnBrk="0" fontAlgn="base" hangingPunct="0">
              <a:spcBef>
                <a:spcPct val="0"/>
              </a:spcBef>
              <a:spcAft>
                <a:spcPct val="0"/>
              </a:spcAft>
            </a:pPr>
            <a:r>
              <a:rPr lang="es-ES" sz="1200" dirty="0" smtClean="0">
                <a:latin typeface="Arial" charset="0"/>
                <a:cs typeface="Arial" charset="0"/>
              </a:rPr>
              <a:t>Marta C. González, César A. Hidalgo  &amp;  Albert-</a:t>
            </a:r>
            <a:r>
              <a:rPr lang="es-ES" sz="1200" dirty="0" err="1" smtClean="0">
                <a:latin typeface="Arial" charset="0"/>
                <a:cs typeface="Arial" charset="0"/>
              </a:rPr>
              <a:t>László</a:t>
            </a:r>
            <a:r>
              <a:rPr lang="es-ES" sz="1200" dirty="0" smtClean="0">
                <a:latin typeface="Arial" charset="0"/>
                <a:cs typeface="Arial" charset="0"/>
              </a:rPr>
              <a:t> </a:t>
            </a:r>
            <a:r>
              <a:rPr lang="es-ES" sz="1200" dirty="0" err="1" smtClean="0">
                <a:latin typeface="Arial" charset="0"/>
                <a:cs typeface="Arial" charset="0"/>
              </a:rPr>
              <a:t>Barabási</a:t>
            </a:r>
            <a:r>
              <a:rPr lang="es-ES" sz="1200" dirty="0" smtClean="0">
                <a:latin typeface="Arial" charset="0"/>
                <a:cs typeface="Arial" charset="0"/>
              </a:rPr>
              <a:t>, </a:t>
            </a:r>
            <a:r>
              <a:rPr lang="es-ES" sz="1200" i="1" dirty="0" err="1" smtClean="0">
                <a:latin typeface="Arial" charset="0"/>
                <a:cs typeface="Arial" charset="0"/>
              </a:rPr>
              <a:t>Nature</a:t>
            </a:r>
            <a:r>
              <a:rPr lang="es-ES" sz="1200" i="1" dirty="0" smtClean="0">
                <a:latin typeface="Arial" charset="0"/>
                <a:cs typeface="Arial" charset="0"/>
              </a:rPr>
              <a:t>,</a:t>
            </a:r>
            <a:r>
              <a:rPr lang="es-ES" sz="1200" dirty="0" smtClean="0">
                <a:latin typeface="Arial" charset="0"/>
                <a:cs typeface="Arial" charset="0"/>
              </a:rPr>
              <a:t> 5 June 2008</a:t>
            </a:r>
            <a:endParaRPr lang="en-US" sz="1200" dirty="0" smtClean="0">
              <a:latin typeface="Arial" charset="0"/>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2146</TotalTime>
  <Words>1497</Words>
  <Application>Microsoft Office PowerPoint</Application>
  <PresentationFormat>On-screen Show (4:3)</PresentationFormat>
  <Paragraphs>223</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Slide 1</vt:lpstr>
      <vt:lpstr>collecting large volumes of real data about human mobility patterns is a challenging yet high value problem</vt:lpstr>
      <vt:lpstr>Slide 3</vt:lpstr>
      <vt:lpstr>Slide 4</vt:lpstr>
      <vt:lpstr>Slide 5</vt:lpstr>
      <vt:lpstr>Bicing users themselves</vt:lpstr>
      <vt:lpstr>large volume human mobility datasets</vt:lpstr>
      <vt:lpstr>real-time rome</vt:lpstr>
      <vt:lpstr>understanding human mobility patterns</vt:lpstr>
      <vt:lpstr>Slide 10</vt:lpstr>
      <vt:lpstr>Slide 11</vt:lpstr>
      <vt:lpstr>scaling laws of human travel</vt:lpstr>
      <vt:lpstr>digital footprinting: uncovering tourists with user-generated content</vt:lpstr>
      <vt:lpstr>so why now?</vt:lpstr>
      <vt:lpstr>Slide 15</vt:lpstr>
      <vt:lpstr>Slide 16</vt:lpstr>
      <vt:lpstr>Slide 17</vt:lpstr>
      <vt:lpstr>Slide 18</vt:lpstr>
      <vt:lpstr>Slide 19</vt:lpstr>
      <vt:lpstr>data collection</vt:lpstr>
      <vt:lpstr>pause for video</vt:lpstr>
      <vt:lpstr>Slide 22</vt:lpstr>
      <vt:lpstr>Slide 23</vt:lpstr>
      <vt:lpstr>Slide 24</vt:lpstr>
      <vt:lpstr>bicycles on the move</vt:lpstr>
      <vt:lpstr>neighborhoods</vt:lpstr>
      <vt:lpstr>subtle differences</vt:lpstr>
      <vt:lpstr>predicting human behavior</vt:lpstr>
      <vt:lpstr>self-sustainable system</vt:lpstr>
      <vt:lpstr>promote usage</vt:lpstr>
      <vt:lpstr>limitations...</vt:lpstr>
      <vt:lpstr>other mass transit</vt:lpstr>
      <vt:lpstr>Slide 33</vt:lpstr>
      <vt:lpstr>streetline: sfpark</vt:lpstr>
      <vt:lpstr>satellite imagery</vt:lpstr>
      <vt:lpstr>barcelona cellular network</vt:lpstr>
      <vt:lpstr>Slide 37</vt:lpstr>
      <vt:lpstr>Slide 38</vt:lpstr>
      <vt:lpstr>final slide</vt:lpstr>
      <vt:lpstr>Slide 40</vt:lpstr>
      <vt:lpstr>weekday vs. weekend</vt:lpstr>
      <vt:lpstr>Slide 42</vt:lpstr>
      <vt:lpstr>cellular network data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Froehlich</cp:lastModifiedBy>
  <cp:revision>37</cp:revision>
  <dcterms:created xsi:type="dcterms:W3CDTF">2006-08-16T00:00:00Z</dcterms:created>
  <dcterms:modified xsi:type="dcterms:W3CDTF">2008-11-04T16:13:43Z</dcterms:modified>
</cp:coreProperties>
</file>