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869" r:id="rId4"/>
    <p:sldMasterId id="2147483881" r:id="rId5"/>
  </p:sldMasterIdLst>
  <p:notesMasterIdLst>
    <p:notesMasterId r:id="rId107"/>
  </p:notesMasterIdLst>
  <p:sldIdLst>
    <p:sldId id="256" r:id="rId6"/>
    <p:sldId id="573" r:id="rId7"/>
    <p:sldId id="574" r:id="rId8"/>
    <p:sldId id="575" r:id="rId9"/>
    <p:sldId id="576" r:id="rId10"/>
    <p:sldId id="581" r:id="rId11"/>
    <p:sldId id="582" r:id="rId12"/>
    <p:sldId id="577" r:id="rId13"/>
    <p:sldId id="405" r:id="rId14"/>
    <p:sldId id="812" r:id="rId15"/>
    <p:sldId id="407" r:id="rId16"/>
    <p:sldId id="813" r:id="rId17"/>
    <p:sldId id="783" r:id="rId18"/>
    <p:sldId id="772" r:id="rId19"/>
    <p:sldId id="667" r:id="rId20"/>
    <p:sldId id="808" r:id="rId21"/>
    <p:sldId id="809" r:id="rId22"/>
    <p:sldId id="668" r:id="rId23"/>
    <p:sldId id="747" r:id="rId24"/>
    <p:sldId id="748" r:id="rId25"/>
    <p:sldId id="674" r:id="rId26"/>
    <p:sldId id="814" r:id="rId27"/>
    <p:sldId id="792" r:id="rId28"/>
    <p:sldId id="793" r:id="rId29"/>
    <p:sldId id="780" r:id="rId30"/>
    <p:sldId id="666" r:id="rId31"/>
    <p:sldId id="669" r:id="rId32"/>
    <p:sldId id="663" r:id="rId33"/>
    <p:sldId id="664" r:id="rId34"/>
    <p:sldId id="675" r:id="rId35"/>
    <p:sldId id="694" r:id="rId36"/>
    <p:sldId id="752" r:id="rId37"/>
    <p:sldId id="753" r:id="rId38"/>
    <p:sldId id="676" r:id="rId39"/>
    <p:sldId id="677" r:id="rId40"/>
    <p:sldId id="678" r:id="rId41"/>
    <p:sldId id="796" r:id="rId42"/>
    <p:sldId id="797" r:id="rId43"/>
    <p:sldId id="288" r:id="rId44"/>
    <p:sldId id="734" r:id="rId45"/>
    <p:sldId id="681" r:id="rId46"/>
    <p:sldId id="410" r:id="rId47"/>
    <p:sldId id="805" r:id="rId48"/>
    <p:sldId id="806" r:id="rId49"/>
    <p:sldId id="807" r:id="rId50"/>
    <p:sldId id="287" r:id="rId51"/>
    <p:sldId id="777" r:id="rId52"/>
    <p:sldId id="695" r:id="rId53"/>
    <p:sldId id="696" r:id="rId54"/>
    <p:sldId id="785" r:id="rId55"/>
    <p:sldId id="697" r:id="rId56"/>
    <p:sldId id="701" r:id="rId57"/>
    <p:sldId id="702" r:id="rId58"/>
    <p:sldId id="704" r:id="rId59"/>
    <p:sldId id="705" r:id="rId60"/>
    <p:sldId id="787" r:id="rId61"/>
    <p:sldId id="688" r:id="rId62"/>
    <p:sldId id="707" r:id="rId63"/>
    <p:sldId id="817" r:id="rId64"/>
    <p:sldId id="708" r:id="rId65"/>
    <p:sldId id="754" r:id="rId66"/>
    <p:sldId id="709" r:id="rId67"/>
    <p:sldId id="711" r:id="rId68"/>
    <p:sldId id="712" r:id="rId69"/>
    <p:sldId id="713" r:id="rId70"/>
    <p:sldId id="714" r:id="rId71"/>
    <p:sldId id="716" r:id="rId72"/>
    <p:sldId id="715" r:id="rId73"/>
    <p:sldId id="816" r:id="rId74"/>
    <p:sldId id="815" r:id="rId75"/>
    <p:sldId id="791" r:id="rId76"/>
    <p:sldId id="717" r:id="rId77"/>
    <p:sldId id="718" r:id="rId78"/>
    <p:sldId id="719" r:id="rId79"/>
    <p:sldId id="720" r:id="rId80"/>
    <p:sldId id="798" r:id="rId81"/>
    <p:sldId id="799" r:id="rId82"/>
    <p:sldId id="735" r:id="rId83"/>
    <p:sldId id="687" r:id="rId84"/>
    <p:sldId id="770" r:id="rId85"/>
    <p:sldId id="769" r:id="rId86"/>
    <p:sldId id="771" r:id="rId87"/>
    <p:sldId id="690" r:id="rId88"/>
    <p:sldId id="818" r:id="rId89"/>
    <p:sldId id="819" r:id="rId90"/>
    <p:sldId id="820" r:id="rId91"/>
    <p:sldId id="721" r:id="rId92"/>
    <p:sldId id="821" r:id="rId93"/>
    <p:sldId id="822" r:id="rId94"/>
    <p:sldId id="800" r:id="rId95"/>
    <p:sldId id="801" r:id="rId96"/>
    <p:sldId id="659" r:id="rId97"/>
    <p:sldId id="823" r:id="rId98"/>
    <p:sldId id="660" r:id="rId99"/>
    <p:sldId id="824" r:id="rId100"/>
    <p:sldId id="802" r:id="rId101"/>
    <p:sldId id="262" r:id="rId102"/>
    <p:sldId id="661" r:id="rId103"/>
    <p:sldId id="803" r:id="rId104"/>
    <p:sldId id="657" r:id="rId105"/>
    <p:sldId id="768"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D3772888-74C2-4558-AF96-4D3204F9B9D2}">
          <p14:sldIdLst>
            <p14:sldId id="256"/>
          </p14:sldIdLst>
        </p14:section>
        <p14:section name="Introduction" id="{F40FB4B8-ED45-4874-963F-DED87A73F9EF}">
          <p14:sldIdLst>
            <p14:sldId id="573"/>
            <p14:sldId id="574"/>
            <p14:sldId id="575"/>
            <p14:sldId id="576"/>
            <p14:sldId id="581"/>
            <p14:sldId id="582"/>
            <p14:sldId id="577"/>
            <p14:sldId id="405"/>
            <p14:sldId id="812"/>
            <p14:sldId id="407"/>
            <p14:sldId id="813"/>
            <p14:sldId id="783"/>
          </p14:sldIdLst>
        </p14:section>
        <p14:section name="Background" id="{DB0341E6-BBDE-4E58-94F0-1246B9636E4F}">
          <p14:sldIdLst>
            <p14:sldId id="772"/>
            <p14:sldId id="667"/>
            <p14:sldId id="808"/>
            <p14:sldId id="809"/>
            <p14:sldId id="668"/>
            <p14:sldId id="747"/>
            <p14:sldId id="748"/>
            <p14:sldId id="674"/>
            <p14:sldId id="814"/>
            <p14:sldId id="792"/>
          </p14:sldIdLst>
        </p14:section>
        <p14:section name="Design Process" id="{E651A1E1-E069-4134-94C3-86AE19DA7BF0}">
          <p14:sldIdLst>
            <p14:sldId id="793"/>
            <p14:sldId id="780"/>
            <p14:sldId id="666"/>
            <p14:sldId id="669"/>
            <p14:sldId id="663"/>
            <p14:sldId id="664"/>
            <p14:sldId id="675"/>
            <p14:sldId id="694"/>
            <p14:sldId id="752"/>
            <p14:sldId id="753"/>
            <p14:sldId id="676"/>
            <p14:sldId id="677"/>
            <p14:sldId id="678"/>
            <p14:sldId id="796"/>
          </p14:sldIdLst>
        </p14:section>
        <p14:section name="Field Deployment: Method" id="{E02E75BB-C5A3-4509-9D8D-9002D55EF7C3}">
          <p14:sldIdLst>
            <p14:sldId id="797"/>
            <p14:sldId id="288"/>
            <p14:sldId id="734"/>
            <p14:sldId id="681"/>
            <p14:sldId id="410"/>
            <p14:sldId id="805"/>
            <p14:sldId id="806"/>
            <p14:sldId id="807"/>
            <p14:sldId id="287"/>
          </p14:sldIdLst>
        </p14:section>
        <p14:section name="Field Deployment: Results" id="{A9CED316-2915-49FF-9543-4DB65814D2C9}">
          <p14:sldIdLst>
            <p14:sldId id="777"/>
            <p14:sldId id="695"/>
            <p14:sldId id="696"/>
            <p14:sldId id="785"/>
            <p14:sldId id="697"/>
            <p14:sldId id="701"/>
            <p14:sldId id="702"/>
            <p14:sldId id="704"/>
            <p14:sldId id="705"/>
            <p14:sldId id="787"/>
            <p14:sldId id="688"/>
            <p14:sldId id="707"/>
            <p14:sldId id="817"/>
            <p14:sldId id="708"/>
            <p14:sldId id="754"/>
            <p14:sldId id="709"/>
            <p14:sldId id="711"/>
            <p14:sldId id="712"/>
            <p14:sldId id="713"/>
            <p14:sldId id="714"/>
            <p14:sldId id="716"/>
            <p14:sldId id="715"/>
            <p14:sldId id="816"/>
            <p14:sldId id="815"/>
            <p14:sldId id="791"/>
            <p14:sldId id="717"/>
            <p14:sldId id="718"/>
            <p14:sldId id="719"/>
            <p14:sldId id="720"/>
            <p14:sldId id="798"/>
          </p14:sldIdLst>
        </p14:section>
        <p14:section name="Expert Review: Method" id="{9E7709EF-A563-4567-A9A8-24363E218D93}">
          <p14:sldIdLst>
            <p14:sldId id="799"/>
            <p14:sldId id="735"/>
            <p14:sldId id="687"/>
            <p14:sldId id="770"/>
            <p14:sldId id="769"/>
            <p14:sldId id="771"/>
          </p14:sldIdLst>
        </p14:section>
        <p14:section name="Expert Review: Results" id="{360F6E00-91BF-44EF-8B24-EC7C214CD7ED}">
          <p14:sldIdLst>
            <p14:sldId id="690"/>
            <p14:sldId id="818"/>
            <p14:sldId id="819"/>
            <p14:sldId id="820"/>
            <p14:sldId id="721"/>
            <p14:sldId id="821"/>
            <p14:sldId id="822"/>
            <p14:sldId id="800"/>
          </p14:sldIdLst>
        </p14:section>
        <p14:section name="Conclusion" id="{AFC88D7A-5748-4184-8BFB-312F1AAED596}">
          <p14:sldIdLst>
            <p14:sldId id="801"/>
            <p14:sldId id="659"/>
            <p14:sldId id="823"/>
            <p14:sldId id="660"/>
            <p14:sldId id="824"/>
            <p14:sldId id="802"/>
            <p14:sldId id="262"/>
            <p14:sldId id="661"/>
            <p14:sldId id="803"/>
            <p14:sldId id="657"/>
            <p14:sldId id="768"/>
          </p14:sldIdLst>
        </p14:section>
        <p14:section name="Archive" id="{21E3ACAA-893C-4814-8FDB-B461579B7DF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32B"/>
    <a:srgbClr val="CDCCCC"/>
    <a:srgbClr val="FCF6B1"/>
    <a:srgbClr val="CC0797"/>
    <a:srgbClr val="A9E5BB"/>
    <a:srgbClr val="F72C25"/>
    <a:srgbClr val="B0A9A1"/>
    <a:srgbClr val="86756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7" autoAdjust="0"/>
    <p:restoredTop sz="69072" autoAdjust="0"/>
  </p:normalViewPr>
  <p:slideViewPr>
    <p:cSldViewPr snapToGrid="0" showGuides="1">
      <p:cViewPr varScale="1">
        <p:scale>
          <a:sx n="79" d="100"/>
          <a:sy n="79" d="100"/>
        </p:scale>
        <p:origin x="1623" y="4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34EC2-D84D-46B0-BD1D-3CE1A25124D1}" type="datetimeFigureOut">
              <a:rPr lang="en-US" smtClean="0"/>
              <a:t>6/1/2019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69CD1-67B4-4376-B214-9B47DE65CD9D}" type="slidenum">
              <a:rPr lang="en-US" smtClean="0"/>
              <a:t>‹#›</a:t>
            </a:fld>
            <a:endParaRPr lang="en-US"/>
          </a:p>
        </p:txBody>
      </p:sp>
    </p:spTree>
    <p:extLst>
      <p:ext uri="{BB962C8B-B14F-4D97-AF65-F5344CB8AC3E}">
        <p14:creationId xmlns:p14="http://schemas.microsoft.com/office/powerpoint/2010/main" val="263872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Matthew Mauriello, I am a postdoc at Stanford University, and today I’ll discuss two qualitative evaluations of a novel, thermographic sensor system that were part of my dissertation work at the University of </a:t>
            </a:r>
            <a:r>
              <a:rPr lang="en-US" b="1" dirty="0"/>
              <a:t>Maryland</a:t>
            </a:r>
            <a:r>
              <a:rPr lang="en-US" dirty="0"/>
              <a:t>.</a:t>
            </a:r>
          </a:p>
        </p:txBody>
      </p:sp>
      <p:sp>
        <p:nvSpPr>
          <p:cNvPr id="4" name="Slide Number Placeholder 3"/>
          <p:cNvSpPr>
            <a:spLocks noGrp="1"/>
          </p:cNvSpPr>
          <p:nvPr>
            <p:ph type="sldNum" sz="quarter" idx="10"/>
          </p:nvPr>
        </p:nvSpPr>
        <p:spPr/>
        <p:txBody>
          <a:bodyPr/>
          <a:lstStyle/>
          <a:p>
            <a:fld id="{6DE69CD1-67B4-4376-B214-9B47DE65CD9D}" type="slidenum">
              <a:rPr lang="en-US" smtClean="0"/>
              <a:t>1</a:t>
            </a:fld>
            <a:endParaRPr lang="en-US"/>
          </a:p>
        </p:txBody>
      </p:sp>
    </p:spTree>
    <p:extLst>
      <p:ext uri="{BB962C8B-B14F-4D97-AF65-F5344CB8AC3E}">
        <p14:creationId xmlns:p14="http://schemas.microsoft.com/office/powerpoint/2010/main" val="301104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work at CHI has highlighted several challenges faced by both novice and professional auditors including that… [</a:t>
            </a:r>
            <a:r>
              <a:rPr lang="en-US" b="1" dirty="0"/>
              <a:t>CLICK</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experience varying degrees of confidence when interpreting a thermographic images [</a:t>
            </a:r>
            <a:r>
              <a:rPr lang="en-US" b="1" dirty="0"/>
              <a:t>CLICK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both populations have limited time to conduct scans and review results… professional auditors may only have a few hours on a job site and a few more for analysis and reporting. [</a:t>
            </a:r>
            <a:r>
              <a:rPr lang="en-US" b="1" dirty="0"/>
              <a:t>CLICK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DE69CD1-67B4-4376-B214-9B47DE65CD9D}" type="slidenum">
              <a:rPr lang="en-US" smtClean="0"/>
              <a:t>10</a:t>
            </a:fld>
            <a:endParaRPr lang="en-US"/>
          </a:p>
        </p:txBody>
      </p:sp>
    </p:spTree>
    <p:extLst>
      <p:ext uri="{BB962C8B-B14F-4D97-AF65-F5344CB8AC3E}">
        <p14:creationId xmlns:p14="http://schemas.microsoft.com/office/powerpoint/2010/main" val="230004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the students and organizations for funding…</a:t>
            </a:r>
          </a:p>
        </p:txBody>
      </p:sp>
      <p:sp>
        <p:nvSpPr>
          <p:cNvPr id="4" name="Slide Number Placeholder 3"/>
          <p:cNvSpPr>
            <a:spLocks noGrp="1"/>
          </p:cNvSpPr>
          <p:nvPr>
            <p:ph type="sldNum" sz="quarter" idx="10"/>
          </p:nvPr>
        </p:nvSpPr>
        <p:spPr/>
        <p:txBody>
          <a:bodyPr/>
          <a:lstStyle/>
          <a:p>
            <a:fld id="{6DE69CD1-67B4-4376-B214-9B47DE65CD9D}" type="slidenum">
              <a:rPr lang="en-US" smtClean="0"/>
              <a:t>100</a:t>
            </a:fld>
            <a:endParaRPr lang="en-US"/>
          </a:p>
        </p:txBody>
      </p:sp>
    </p:spTree>
    <p:extLst>
      <p:ext uri="{BB962C8B-B14F-4D97-AF65-F5344CB8AC3E}">
        <p14:creationId xmlns:p14="http://schemas.microsoft.com/office/powerpoint/2010/main" val="16050710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I’d like to thank my co-authors who helped make this work possible and thank you for listening.</a:t>
            </a:r>
          </a:p>
          <a:p>
            <a:endParaRPr lang="en-US" dirty="0"/>
          </a:p>
          <a:p>
            <a:r>
              <a:rPr lang="en-US" dirty="0"/>
              <a:t>At this time, I’d be happy to take any questions…</a:t>
            </a:r>
          </a:p>
        </p:txBody>
      </p:sp>
      <p:sp>
        <p:nvSpPr>
          <p:cNvPr id="4" name="Slide Number Placeholder 3"/>
          <p:cNvSpPr>
            <a:spLocks noGrp="1"/>
          </p:cNvSpPr>
          <p:nvPr>
            <p:ph type="sldNum" sz="quarter" idx="10"/>
          </p:nvPr>
        </p:nvSpPr>
        <p:spPr/>
        <p:txBody>
          <a:bodyPr/>
          <a:lstStyle/>
          <a:p>
            <a:fld id="{6DE69CD1-67B4-4376-B214-9B47DE65CD9D}" type="slidenum">
              <a:rPr lang="en-US" smtClean="0"/>
              <a:t>101</a:t>
            </a:fld>
            <a:endParaRPr lang="en-US"/>
          </a:p>
        </p:txBody>
      </p:sp>
    </p:spTree>
    <p:extLst>
      <p:ext uri="{BB962C8B-B14F-4D97-AF65-F5344CB8AC3E}">
        <p14:creationId xmlns:p14="http://schemas.microsoft.com/office/powerpoint/2010/main" val="59497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 we thought to address these challenges through the design of an easy-to-deploy temporal thermography system that could support residential energy auditing activities using commodity thermal cameras…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881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part of this research, we asked how does using our temporal thermography system influence homeowner’s behaviors or perspectives around building maintenance and how do the views of professional auditors regarding the system differ from that of homeowners?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4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introduction,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11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now like to provide you with some building science background before describing our system and the evaluations.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76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insulation issues, our system replicates a technique that’s similar to time-lapse photography…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32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diagrams shows a large thermal camera placed on a tripod, calibrated, and then left out overnight to record thermograms at a set interval… say every 30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30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also notice additional sensors setup to measure internal and external environmental conditions of the building being scanned</a:t>
            </a:r>
          </a:p>
          <a:p>
            <a:endParaRPr lang="en-US" dirty="0"/>
          </a:p>
          <a:p>
            <a:r>
              <a:rPr lang="en-US" dirty="0"/>
              <a:t>this is done to ensure that a strong temperature differential exists which allows the thermal camera to accurately observe changes in surface temperature that may indicate a problem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4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Insights from this data are often gathered through a visual analysis of the images over time and by plotting the average temperature change for a region of interest in the image…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33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Madding, in 2008, introduced a quantitative assessment method that reasonably estimated the resistance or R-value of cavity wall insulation…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318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let’s start by looking at a typical residential home, if you or I were living here and paying the utility bill we would probably want this home to be as energy efficient as possible….</a:t>
            </a:r>
          </a:p>
        </p:txBody>
      </p:sp>
      <p:sp>
        <p:nvSpPr>
          <p:cNvPr id="4" name="Slide Number Placeholder 3"/>
          <p:cNvSpPr>
            <a:spLocks noGrp="1"/>
          </p:cNvSpPr>
          <p:nvPr>
            <p:ph type="sldNum" sz="quarter" idx="10"/>
          </p:nvPr>
        </p:nvSpPr>
        <p:spPr/>
        <p:txBody>
          <a:bodyPr/>
          <a:lstStyle/>
          <a:p>
            <a:fld id="{A3E0CAC6-13FE-4297-BECA-3BD9E609B2E4}" type="slidenum">
              <a:rPr lang="en-US" smtClean="0"/>
              <a:t>2</a:t>
            </a:fld>
            <a:endParaRPr lang="en-US"/>
          </a:p>
        </p:txBody>
      </p:sp>
    </p:spTree>
    <p:extLst>
      <p:ext uri="{BB962C8B-B14F-4D97-AF65-F5344CB8AC3E}">
        <p14:creationId xmlns:p14="http://schemas.microsoft.com/office/powerpoint/2010/main" val="1461566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since then researchers have been exploring different ways to estimate insulation performance usually by repeatedly averaging calculations derived from Madding’s original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3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these studies, accuracy is determined by comparing thermal camera estimates to those made by direct contact sensors; however, the length of these assessments are typically long which is why some are advocating that these shorter thermographic protocols be adopted by assessment communities…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305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few examples of new techniques like these being used by auditors in the field, so not only does our work contribute a novel sensor system that simplifies these temporal deployments, but also solicits early feedback about such systems from the growing community of professional and non-professional energy auditors.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94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given this temporal thermographic measurement technique…[click]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401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system attempts to assist auditors with judging the severity of insulation problems in the field.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74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designing our system we had several design goals including that the system must be: “Easy to deploy”, [</a:t>
            </a:r>
            <a:r>
              <a:rPr lang="en-US" b="1" dirty="0"/>
              <a:t>CLICK</a:t>
            </a:r>
            <a:r>
              <a:rPr lang="en-US" dirty="0"/>
              <a:t>] </a:t>
            </a:r>
            <a:br>
              <a:rPr lang="en-US" dirty="0"/>
            </a:br>
            <a:endParaRPr lang="en-US" dirty="0"/>
          </a:p>
          <a:p>
            <a:r>
              <a:rPr lang="en-US" dirty="0"/>
              <a:t>non-intrusive in the lives of users, [</a:t>
            </a:r>
            <a:r>
              <a:rPr lang="en-US" b="1" dirty="0"/>
              <a:t>CLICK</a:t>
            </a:r>
            <a:r>
              <a:rPr lang="en-US" dirty="0"/>
              <a:t>] </a:t>
            </a:r>
            <a:br>
              <a:rPr lang="en-US" dirty="0"/>
            </a:br>
            <a:endParaRPr lang="en-US" dirty="0"/>
          </a:p>
          <a:p>
            <a:r>
              <a:rPr lang="en-US" dirty="0"/>
              <a:t>must provide rapid analysis once data collection completes, [</a:t>
            </a:r>
            <a:r>
              <a:rPr lang="en-US" b="1" dirty="0"/>
              <a:t>CLICK</a:t>
            </a:r>
            <a:r>
              <a:rPr lang="en-US" dirty="0"/>
              <a:t>] </a:t>
            </a:r>
            <a:br>
              <a:rPr lang="en-US" dirty="0"/>
            </a:br>
            <a:endParaRPr lang="en-US" dirty="0"/>
          </a:p>
          <a:p>
            <a:r>
              <a:rPr lang="en-US" dirty="0"/>
              <a:t>and needs to help users gauge the severity of insulation problems  [</a:t>
            </a:r>
            <a:r>
              <a:rPr lang="en-US" b="1" dirty="0"/>
              <a:t>CLICK</a:t>
            </a:r>
            <a:r>
              <a:rPr lang="en-US" dirty="0"/>
              <a:t>] </a:t>
            </a:r>
            <a:br>
              <a:rPr lang="en-US" dirty="0"/>
            </a:br>
            <a:endParaRPr lang="en-US" dirty="0"/>
          </a:p>
          <a:p>
            <a:r>
              <a:rPr lang="en-US" dirty="0"/>
              <a:t>while providing a holistic report.</a:t>
            </a:r>
          </a:p>
        </p:txBody>
      </p:sp>
      <p:sp>
        <p:nvSpPr>
          <p:cNvPr id="4" name="Slide Number Placeholder 3"/>
          <p:cNvSpPr>
            <a:spLocks noGrp="1"/>
          </p:cNvSpPr>
          <p:nvPr>
            <p:ph type="sldNum" sz="quarter" idx="5"/>
          </p:nvPr>
        </p:nvSpPr>
        <p:spPr/>
        <p:txBody>
          <a:bodyPr/>
          <a:lstStyle/>
          <a:p>
            <a:fld id="{6DE69CD1-67B4-4376-B214-9B47DE65CD9D}" type="slidenum">
              <a:rPr lang="en-US" smtClean="0"/>
              <a:t>25</a:t>
            </a:fld>
            <a:endParaRPr lang="en-US"/>
          </a:p>
        </p:txBody>
      </p:sp>
    </p:spTree>
    <p:extLst>
      <p:ext uri="{BB962C8B-B14F-4D97-AF65-F5344CB8AC3E}">
        <p14:creationId xmlns:p14="http://schemas.microsoft.com/office/powerpoint/2010/main" val="2827617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inspiration from recent sensor kits that allow users to collect and interact with data about the built environment including </a:t>
            </a:r>
            <a:r>
              <a:rPr lang="en-US" dirty="0" err="1"/>
              <a:t>Physikit</a:t>
            </a:r>
            <a:r>
              <a:rPr lang="en-US" dirty="0"/>
              <a:t> which makes air quality and environmental data easy for novices to collect and visualize in the home….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03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BuildAX</a:t>
            </a:r>
            <a:r>
              <a:rPr lang="en-US" dirty="0"/>
              <a:t> which focused more on facilities managers in non-residential settings. </a:t>
            </a:r>
          </a:p>
          <a:p>
            <a:endParaRPr lang="en-US" dirty="0"/>
          </a:p>
          <a:p>
            <a:r>
              <a:rPr lang="en-US" dirty="0"/>
              <a:t>Systems like these reflect the increasing number of IoT devices that allow us to augment our environment, monitor what is going on, and make decisions that impact our comfort at home, our utility bills, and our carbon footprints...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580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early prototypes focused on function, assembling the sensors necessary for collecting data, and streaming the data to the cloud to be reviewed later…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77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designed user interfaces based on the building science literature and common auditing software that allowed users to review the data they collected.</a:t>
            </a:r>
          </a:p>
          <a:p>
            <a:endParaRPr lang="en-US" dirty="0"/>
          </a:p>
          <a:p>
            <a:r>
              <a:rPr lang="en-US" dirty="0"/>
              <a:t>Testing with auditors and persons with thermal camera experience…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46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However, some common reasons for inefficiencies include the design of the building itself, the materials used in its construction which degrade over time, and then (of course) the building’s age.  </a:t>
            </a:r>
            <a:r>
              <a:rPr lang="en-US" sz="1100" b="1" dirty="0"/>
              <a:t>[CLICK] </a:t>
            </a:r>
          </a:p>
          <a:p>
            <a:endParaRPr lang="en-US" sz="1100" dirty="0"/>
          </a:p>
          <a:p>
            <a:r>
              <a:rPr lang="en-US" sz="1100" dirty="0"/>
              <a:t>Most buildings in the US are over 50 years old and replacing them would be quite expensive, so renovations and retrofits of existing building stock are viewed as a critical pathway for improving energy efficiency. </a:t>
            </a:r>
            <a:r>
              <a:rPr lang="en-US" sz="1100" b="1" dirty="0"/>
              <a:t>[CLICK] </a:t>
            </a:r>
          </a:p>
          <a:p>
            <a:endParaRPr lang="en-US" sz="1100" dirty="0"/>
          </a:p>
          <a:p>
            <a:r>
              <a:rPr lang="en-US" sz="1100" dirty="0"/>
              <a:t>And, for example, The US Department of Energy encourages these actions as way of achieving their strategic goals of reducing housing energy use nationally…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6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illustrated that the system needed to easier to operate, which is why the most recent version enabled setup and configuration via an onboard touchscreen…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178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needing to attach a tripod, the system could be placed on a table or chair and calibrated using a target affixed to the surface of the measurement area. Users can then select a region of interest on the touchscreen…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469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system offloads these parameters and the data to the cloud…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112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data collection finishes the results are processed and a report is automatically generated…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163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accessible on any browser, is presented as a stylized, lightly interactive infographic featuring information on insulation performance, thermal comfort, and air quality… all important aspects of an energy audit. Insulation performance is compared to local building codes and recommendations ranging from DIY fixes to contacting a professional are suggested based on results of the scan.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09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validated our system by comparing our results to that of our surface mounted sensors and notional values that we confirmed through destructive testing.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01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collected data over 48 hours to compare to our direct contact sensors and we can see here that repeatedly measuring the surface areas and averaging the data converges to a reasonable estimate of the insulation performance when there’s are strong temperature differentials between the indoor and outdoor weather conditions.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455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validated our system,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199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moved on to deploying it in the field.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595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out, by recruiting participants from the local DC-metro area during the winter of 2018….</a:t>
            </a:r>
          </a:p>
        </p:txBody>
      </p:sp>
      <p:sp>
        <p:nvSpPr>
          <p:cNvPr id="4" name="Slide Number Placeholder 3"/>
          <p:cNvSpPr>
            <a:spLocks noGrp="1"/>
          </p:cNvSpPr>
          <p:nvPr>
            <p:ph type="sldNum" sz="quarter" idx="10"/>
          </p:nvPr>
        </p:nvSpPr>
        <p:spPr/>
        <p:txBody>
          <a:bodyPr/>
          <a:lstStyle/>
          <a:p>
            <a:fld id="{A3E0CAC6-13FE-4297-BECA-3BD9E609B2E4}" type="slidenum">
              <a:rPr lang="en-US" smtClean="0"/>
              <a:t>39</a:t>
            </a:fld>
            <a:endParaRPr lang="en-US"/>
          </a:p>
        </p:txBody>
      </p:sp>
    </p:spTree>
    <p:extLst>
      <p:ext uri="{BB962C8B-B14F-4D97-AF65-F5344CB8AC3E}">
        <p14:creationId xmlns:p14="http://schemas.microsoft.com/office/powerpoint/2010/main" val="340405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practice that has been shown to be effective at raising awareness and motivating retrofits is energy auditing,</a:t>
            </a:r>
          </a:p>
          <a:p>
            <a:endParaRPr lang="en-US" dirty="0"/>
          </a:p>
          <a:p>
            <a:r>
              <a:rPr lang="en-US" dirty="0"/>
              <a:t>which helps to identify problems, generate recommendations, and includes auxiliary benefits like ensuring the proper ventilation of onsite equipment.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75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resulted in five novice participants being included in the study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55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participants completed a short pre-study questionnaire before we met with them in their homes to acquire consent and review the study procedure, including…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Reviewing how to use the thermographic tools that we provided them, which included both a smartphone-based thermal camera attachment for their personal smartphone and our temporal thermography system along with short guides about DIY energy auditing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22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week, participants first inspected their home with the thermal camera attachment and then completed a survey about their experience…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567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they identified areas of insulation to test with our sensor system based on their photos or areas they had identified a priori as being problematic…and then they completed another survey.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588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week, participants completed a semi-structured interview and then we followed up with them using another short survey 45 days after participation had ended to assess any long-term impact.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57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qualitatively coded the survey and interview data to uncover themes.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609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I’d like to provide you with some highlights from the results, starting with the first thermal camera 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436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found, similar to the results reported in our CHI 2017 paper, that participants reported investigating pre-existing comfort issues… drafts around windows in doors… and potential insulation irregularities…</a:t>
            </a:r>
          </a:p>
          <a:p>
            <a:endParaRPr lang="en-US" dirty="0"/>
          </a:p>
          <a:p>
            <a:r>
              <a:rPr lang="en-US" dirty="0"/>
              <a:t>In their surveys, participants noted similar issues around gauging the severity of these problems… for example, one participant wrote</a:t>
            </a:r>
          </a:p>
        </p:txBody>
      </p:sp>
      <p:sp>
        <p:nvSpPr>
          <p:cNvPr id="4" name="Slide Number Placeholder 3"/>
          <p:cNvSpPr>
            <a:spLocks noGrp="1"/>
          </p:cNvSpPr>
          <p:nvPr>
            <p:ph type="sldNum" sz="quarter" idx="10"/>
          </p:nvPr>
        </p:nvSpPr>
        <p:spPr/>
        <p:txBody>
          <a:bodyPr/>
          <a:lstStyle/>
          <a:p>
            <a:fld id="{6DE69CD1-67B4-4376-B214-9B47DE65CD9D}" type="slidenum">
              <a:rPr lang="en-US" smtClean="0"/>
              <a:t>48</a:t>
            </a:fld>
            <a:endParaRPr lang="en-US"/>
          </a:p>
        </p:txBody>
      </p:sp>
    </p:spTree>
    <p:extLst>
      <p:ext uri="{BB962C8B-B14F-4D97-AF65-F5344CB8AC3E}">
        <p14:creationId xmlns:p14="http://schemas.microsoft.com/office/powerpoint/2010/main" val="3019021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6DE69CD1-67B4-4376-B214-9B47DE65CD9D}" type="slidenum">
              <a:rPr lang="en-US" smtClean="0"/>
              <a:t>49</a:t>
            </a:fld>
            <a:endParaRPr lang="en-US"/>
          </a:p>
        </p:txBody>
      </p:sp>
    </p:spTree>
    <p:extLst>
      <p:ext uri="{BB962C8B-B14F-4D97-AF65-F5344CB8AC3E}">
        <p14:creationId xmlns:p14="http://schemas.microsoft.com/office/powerpoint/2010/main" val="106096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Increasingly, energy audits involve a thermographic component where auditors employ thermal cameras as both a diagnostic and communication aid…</a:t>
            </a:r>
          </a:p>
        </p:txBody>
      </p:sp>
      <p:sp>
        <p:nvSpPr>
          <p:cNvPr id="4" name="Slide Number Placeholder 3"/>
          <p:cNvSpPr>
            <a:spLocks noGrp="1"/>
          </p:cNvSpPr>
          <p:nvPr>
            <p:ph type="sldNum" sz="quarter" idx="10"/>
          </p:nvPr>
        </p:nvSpPr>
        <p:spPr/>
        <p:txBody>
          <a:bodyPr/>
          <a:lstStyle/>
          <a:p>
            <a:fld id="{6DE69CD1-67B4-4376-B214-9B47DE65CD9D}" type="slidenum">
              <a:rPr lang="en-US" smtClean="0"/>
              <a:t>5</a:t>
            </a:fld>
            <a:endParaRPr lang="en-US"/>
          </a:p>
        </p:txBody>
      </p:sp>
    </p:spTree>
    <p:extLst>
      <p:ext uri="{BB962C8B-B14F-4D97-AF65-F5344CB8AC3E}">
        <p14:creationId xmlns:p14="http://schemas.microsoft.com/office/powerpoint/2010/main" val="1045592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sensor 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71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participants, like Participant 1 did not find any issues in their home with the thermal camera and so they simply tested segments of their external wall, again, finding no issues.. Thus matching their expectations…</a:t>
            </a:r>
          </a:p>
        </p:txBody>
      </p:sp>
      <p:sp>
        <p:nvSpPr>
          <p:cNvPr id="4" name="Slide Number Placeholder 3"/>
          <p:cNvSpPr>
            <a:spLocks noGrp="1"/>
          </p:cNvSpPr>
          <p:nvPr>
            <p:ph type="sldNum" sz="quarter" idx="10"/>
          </p:nvPr>
        </p:nvSpPr>
        <p:spPr/>
        <p:txBody>
          <a:bodyPr/>
          <a:lstStyle/>
          <a:p>
            <a:fld id="{6DE69CD1-67B4-4376-B214-9B47DE65CD9D}" type="slidenum">
              <a:rPr lang="en-US" smtClean="0"/>
              <a:t>51</a:t>
            </a:fld>
            <a:endParaRPr lang="en-US"/>
          </a:p>
        </p:txBody>
      </p:sp>
    </p:spTree>
    <p:extLst>
      <p:ext uri="{BB962C8B-B14F-4D97-AF65-F5344CB8AC3E}">
        <p14:creationId xmlns:p14="http://schemas.microsoft.com/office/powerpoint/2010/main" val="302905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2, inspected several suspected issues and found them to be less severe than anticipated when reviewing their report against their earlier conclusions based on the thermal images alone…</a:t>
            </a:r>
          </a:p>
        </p:txBody>
      </p:sp>
      <p:sp>
        <p:nvSpPr>
          <p:cNvPr id="4" name="Slide Number Placeholder 3"/>
          <p:cNvSpPr>
            <a:spLocks noGrp="1"/>
          </p:cNvSpPr>
          <p:nvPr>
            <p:ph type="sldNum" sz="quarter" idx="10"/>
          </p:nvPr>
        </p:nvSpPr>
        <p:spPr/>
        <p:txBody>
          <a:bodyPr/>
          <a:lstStyle/>
          <a:p>
            <a:fld id="{6DE69CD1-67B4-4376-B214-9B47DE65CD9D}" type="slidenum">
              <a:rPr lang="en-US" smtClean="0"/>
              <a:t>52</a:t>
            </a:fld>
            <a:endParaRPr lang="en-US"/>
          </a:p>
        </p:txBody>
      </p:sp>
    </p:spTree>
    <p:extLst>
      <p:ext uri="{BB962C8B-B14F-4D97-AF65-F5344CB8AC3E}">
        <p14:creationId xmlns:p14="http://schemas.microsoft.com/office/powerpoint/2010/main" val="844280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Noting (later) about their report that…</a:t>
            </a:r>
          </a:p>
        </p:txBody>
      </p:sp>
      <p:sp>
        <p:nvSpPr>
          <p:cNvPr id="4" name="Slide Number Placeholder 3"/>
          <p:cNvSpPr>
            <a:spLocks noGrp="1"/>
          </p:cNvSpPr>
          <p:nvPr>
            <p:ph type="sldNum" sz="quarter" idx="10"/>
          </p:nvPr>
        </p:nvSpPr>
        <p:spPr/>
        <p:txBody>
          <a:bodyPr/>
          <a:lstStyle/>
          <a:p>
            <a:fld id="{6DE69CD1-67B4-4376-B214-9B47DE65CD9D}" type="slidenum">
              <a:rPr lang="en-US" smtClean="0"/>
              <a:t>53</a:t>
            </a:fld>
            <a:endParaRPr lang="en-US"/>
          </a:p>
        </p:txBody>
      </p:sp>
    </p:spTree>
    <p:extLst>
      <p:ext uri="{BB962C8B-B14F-4D97-AF65-F5344CB8AC3E}">
        <p14:creationId xmlns:p14="http://schemas.microsoft.com/office/powerpoint/2010/main" val="1704521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Participant 5 was trying to confirm an issue they suspected with a recent insulation installation but found that neither their thermal images nor the sensor system could confirm their suspicion that it was underperforming…</a:t>
            </a:r>
          </a:p>
        </p:txBody>
      </p:sp>
      <p:sp>
        <p:nvSpPr>
          <p:cNvPr id="4" name="Slide Number Placeholder 3"/>
          <p:cNvSpPr>
            <a:spLocks noGrp="1"/>
          </p:cNvSpPr>
          <p:nvPr>
            <p:ph type="sldNum" sz="quarter" idx="10"/>
          </p:nvPr>
        </p:nvSpPr>
        <p:spPr/>
        <p:txBody>
          <a:bodyPr/>
          <a:lstStyle/>
          <a:p>
            <a:fld id="{6DE69CD1-67B4-4376-B214-9B47DE65CD9D}" type="slidenum">
              <a:rPr lang="en-US" smtClean="0"/>
              <a:t>54</a:t>
            </a:fld>
            <a:endParaRPr lang="en-US"/>
          </a:p>
        </p:txBody>
      </p:sp>
    </p:spTree>
    <p:extLst>
      <p:ext uri="{BB962C8B-B14F-4D97-AF65-F5344CB8AC3E}">
        <p14:creationId xmlns:p14="http://schemas.microsoft.com/office/powerpoint/2010/main" val="1893517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about this issue that… </a:t>
            </a:r>
          </a:p>
        </p:txBody>
      </p:sp>
      <p:sp>
        <p:nvSpPr>
          <p:cNvPr id="4" name="Slide Number Placeholder 3"/>
          <p:cNvSpPr>
            <a:spLocks noGrp="1"/>
          </p:cNvSpPr>
          <p:nvPr>
            <p:ph type="sldNum" sz="quarter" idx="5"/>
          </p:nvPr>
        </p:nvSpPr>
        <p:spPr/>
        <p:txBody>
          <a:bodyPr/>
          <a:lstStyle/>
          <a:p>
            <a:fld id="{6DE69CD1-67B4-4376-B214-9B47DE65CD9D}" type="slidenum">
              <a:rPr lang="en-US" smtClean="0"/>
              <a:t>55</a:t>
            </a:fld>
            <a:endParaRPr lang="en-US"/>
          </a:p>
        </p:txBody>
      </p:sp>
    </p:spTree>
    <p:extLst>
      <p:ext uri="{BB962C8B-B14F-4D97-AF65-F5344CB8AC3E}">
        <p14:creationId xmlns:p14="http://schemas.microsoft.com/office/powerpoint/2010/main" val="701853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from the semi-structured interviews…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056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discuss findings around the interactive report, data privacy, participant’s confidence in their assessments, and their post-mission attitudes…</a:t>
            </a:r>
          </a:p>
        </p:txBody>
      </p:sp>
      <p:sp>
        <p:nvSpPr>
          <p:cNvPr id="4" name="Slide Number Placeholder 3"/>
          <p:cNvSpPr>
            <a:spLocks noGrp="1"/>
          </p:cNvSpPr>
          <p:nvPr>
            <p:ph type="sldNum" sz="quarter" idx="10"/>
          </p:nvPr>
        </p:nvSpPr>
        <p:spPr/>
        <p:txBody>
          <a:bodyPr/>
          <a:lstStyle/>
          <a:p>
            <a:fld id="{6DE69CD1-67B4-4376-B214-9B47DE65CD9D}" type="slidenum">
              <a:rPr lang="en-US" smtClean="0"/>
              <a:t>57</a:t>
            </a:fld>
            <a:endParaRPr lang="en-US"/>
          </a:p>
        </p:txBody>
      </p:sp>
    </p:spTree>
    <p:extLst>
      <p:ext uri="{BB962C8B-B14F-4D97-AF65-F5344CB8AC3E}">
        <p14:creationId xmlns:p14="http://schemas.microsoft.com/office/powerpoint/2010/main" val="17586245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briefly describe the first three.</a:t>
            </a:r>
          </a:p>
          <a:p>
            <a:endParaRPr lang="en-US" dirty="0"/>
          </a:p>
        </p:txBody>
      </p:sp>
      <p:sp>
        <p:nvSpPr>
          <p:cNvPr id="4" name="Slide Number Placeholder 3"/>
          <p:cNvSpPr>
            <a:spLocks noGrp="1"/>
          </p:cNvSpPr>
          <p:nvPr>
            <p:ph type="sldNum" sz="quarter" idx="10"/>
          </p:nvPr>
        </p:nvSpPr>
        <p:spPr/>
        <p:txBody>
          <a:bodyPr/>
          <a:lstStyle/>
          <a:p>
            <a:fld id="{6DE69CD1-67B4-4376-B214-9B47DE65CD9D}" type="slidenum">
              <a:rPr lang="en-US" smtClean="0"/>
              <a:t>58</a:t>
            </a:fld>
            <a:endParaRPr lang="en-US"/>
          </a:p>
        </p:txBody>
      </p:sp>
    </p:spTree>
    <p:extLst>
      <p:ext uri="{BB962C8B-B14F-4D97-AF65-F5344CB8AC3E}">
        <p14:creationId xmlns:p14="http://schemas.microsoft.com/office/powerpoint/2010/main" val="570847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interactive report…</a:t>
            </a:r>
          </a:p>
          <a:p>
            <a:endParaRPr lang="en-US" dirty="0"/>
          </a:p>
        </p:txBody>
      </p:sp>
      <p:sp>
        <p:nvSpPr>
          <p:cNvPr id="4" name="Slide Number Placeholder 3"/>
          <p:cNvSpPr>
            <a:spLocks noGrp="1"/>
          </p:cNvSpPr>
          <p:nvPr>
            <p:ph type="sldNum" sz="quarter" idx="10"/>
          </p:nvPr>
        </p:nvSpPr>
        <p:spPr/>
        <p:txBody>
          <a:bodyPr/>
          <a:lstStyle/>
          <a:p>
            <a:fld id="{6DE69CD1-67B4-4376-B214-9B47DE65CD9D}" type="slidenum">
              <a:rPr lang="en-US" smtClean="0"/>
              <a:t>59</a:t>
            </a:fld>
            <a:endParaRPr lang="en-US"/>
          </a:p>
        </p:txBody>
      </p:sp>
    </p:spTree>
    <p:extLst>
      <p:ext uri="{BB962C8B-B14F-4D97-AF65-F5344CB8AC3E}">
        <p14:creationId xmlns:p14="http://schemas.microsoft.com/office/powerpoint/2010/main" val="387570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cameras work by detecting electromagnetic radiation </a:t>
            </a:r>
            <a:r>
              <a:rPr lang="en-US" b="1" dirty="0"/>
              <a:t>*Click*</a:t>
            </a:r>
          </a:p>
          <a:p>
            <a:endParaRPr lang="en-US" dirty="0"/>
          </a:p>
          <a:p>
            <a:r>
              <a:rPr lang="en-US" dirty="0"/>
              <a:t> any object above absolute zero emits this type of radiation </a:t>
            </a:r>
            <a:r>
              <a:rPr lang="en-US" b="1" dirty="0"/>
              <a:t>*Click* </a:t>
            </a:r>
          </a:p>
          <a:p>
            <a:endParaRPr lang="en-US" dirty="0"/>
          </a:p>
          <a:p>
            <a:r>
              <a:rPr lang="en-US" dirty="0"/>
              <a:t>and the amount of radiation emitted by an object</a:t>
            </a:r>
            <a:r>
              <a:rPr lang="en-US" baseline="0" dirty="0"/>
              <a:t> allows a thermal camera to infer surface temperatures; </a:t>
            </a:r>
          </a:p>
          <a:p>
            <a:endParaRPr lang="en-US" baseline="0" dirty="0"/>
          </a:p>
          <a:p>
            <a:r>
              <a:rPr lang="en-US" baseline="0" dirty="0"/>
              <a:t>Thermal signatures are typically assessed qualitatively by auditors and then saved as an image called a thermogram.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082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participants were positive about it, indicating it was easy to read and understand…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3633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appreciated having longitudinal data and the additional depth the report provided over thermograms alone….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609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participant noted…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475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3 participants envisioned using this data as a tool for discussing improvements with professional service providers… viewing this as advantageous… as one described..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35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0521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the privacy of their data was concerned…</a:t>
            </a:r>
          </a:p>
        </p:txBody>
      </p:sp>
      <p:sp>
        <p:nvSpPr>
          <p:cNvPr id="4" name="Slide Number Placeholder 3"/>
          <p:cNvSpPr>
            <a:spLocks noGrp="1"/>
          </p:cNvSpPr>
          <p:nvPr>
            <p:ph type="sldNum" sz="quarter" idx="10"/>
          </p:nvPr>
        </p:nvSpPr>
        <p:spPr/>
        <p:txBody>
          <a:bodyPr/>
          <a:lstStyle/>
          <a:p>
            <a:fld id="{6DE69CD1-67B4-4376-B214-9B47DE65CD9D}" type="slidenum">
              <a:rPr lang="en-US" smtClean="0"/>
              <a:t>65</a:t>
            </a:fld>
            <a:endParaRPr lang="en-US"/>
          </a:p>
        </p:txBody>
      </p:sp>
    </p:spTree>
    <p:extLst>
      <p:ext uri="{BB962C8B-B14F-4D97-AF65-F5344CB8AC3E}">
        <p14:creationId xmlns:p14="http://schemas.microsoft.com/office/powerpoint/2010/main" val="2275004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participants desired explicit control over all data collected about or in their home…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6574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participant stated…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7219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contrast, one participant was very interested in neighborhood data and advocated data from the system should be shared with policy makers to provide information about the local building stock.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1068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 brief note about personal confidence…</a:t>
            </a:r>
          </a:p>
        </p:txBody>
      </p:sp>
      <p:sp>
        <p:nvSpPr>
          <p:cNvPr id="4" name="Slide Number Placeholder 3"/>
          <p:cNvSpPr>
            <a:spLocks noGrp="1"/>
          </p:cNvSpPr>
          <p:nvPr>
            <p:ph type="sldNum" sz="quarter" idx="10"/>
          </p:nvPr>
        </p:nvSpPr>
        <p:spPr/>
        <p:txBody>
          <a:bodyPr/>
          <a:lstStyle/>
          <a:p>
            <a:fld id="{6DE69CD1-67B4-4376-B214-9B47DE65CD9D}" type="slidenum">
              <a:rPr lang="en-US" smtClean="0"/>
              <a:t>69</a:t>
            </a:fld>
            <a:endParaRPr lang="en-US"/>
          </a:p>
        </p:txBody>
      </p:sp>
    </p:spTree>
    <p:extLst>
      <p:ext uri="{BB962C8B-B14F-4D97-AF65-F5344CB8AC3E}">
        <p14:creationId xmlns:p14="http://schemas.microsoft.com/office/powerpoint/2010/main" val="404853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issues found by thermal cameras include missing insulation in exterior walls, air leakage around windows and doors, </a:t>
            </a:r>
          </a:p>
          <a:p>
            <a:endParaRPr lang="en-US" dirty="0"/>
          </a:p>
          <a:p>
            <a:r>
              <a:rPr lang="en-US" dirty="0"/>
              <a:t>And moisture intrusions caused by say a leaky pipe in the ceiling of your grad school apartment; </a:t>
            </a:r>
          </a:p>
          <a:p>
            <a:endParaRPr lang="en-US" dirty="0"/>
          </a:p>
          <a:p>
            <a:r>
              <a:rPr lang="en-US" dirty="0"/>
              <a:t>all these issues tend to be quite common but are often not visible to building occupants until they become a more obvious and costly problem.</a:t>
            </a:r>
          </a:p>
        </p:txBody>
      </p:sp>
      <p:sp>
        <p:nvSpPr>
          <p:cNvPr id="4" name="Slide Number Placeholder 3"/>
          <p:cNvSpPr>
            <a:spLocks noGrp="1"/>
          </p:cNvSpPr>
          <p:nvPr>
            <p:ph type="sldNum" sz="quarter" idx="10"/>
          </p:nvPr>
        </p:nvSpPr>
        <p:spPr/>
        <p:txBody>
          <a:bodyPr/>
          <a:lstStyle/>
          <a:p>
            <a:fld id="{6DE69CD1-67B4-4376-B214-9B47DE65CD9D}" type="slidenum">
              <a:rPr lang="en-US" smtClean="0"/>
              <a:t>7</a:t>
            </a:fld>
            <a:endParaRPr lang="en-US"/>
          </a:p>
        </p:txBody>
      </p:sp>
    </p:spTree>
    <p:extLst>
      <p:ext uri="{BB962C8B-B14F-4D97-AF65-F5344CB8AC3E}">
        <p14:creationId xmlns:p14="http://schemas.microsoft.com/office/powerpoint/2010/main" val="2009032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noticed that participants self-reported increased confidence in their assessment in cases where the system confirmed a problem (in both the surveys and interviews), however the two participants who did not find or could not confirm any issues became more neutral or were unchanged.</a:t>
            </a:r>
          </a:p>
        </p:txBody>
      </p:sp>
      <p:sp>
        <p:nvSpPr>
          <p:cNvPr id="4" name="Slide Number Placeholder 3"/>
          <p:cNvSpPr>
            <a:spLocks noGrp="1"/>
          </p:cNvSpPr>
          <p:nvPr>
            <p:ph type="sldNum" sz="quarter" idx="5"/>
          </p:nvPr>
        </p:nvSpPr>
        <p:spPr/>
        <p:txBody>
          <a:bodyPr/>
          <a:lstStyle/>
          <a:p>
            <a:fld id="{6DE69CD1-67B4-4376-B214-9B47DE65CD9D}" type="slidenum">
              <a:rPr lang="en-US" smtClean="0"/>
              <a:t>70</a:t>
            </a:fld>
            <a:endParaRPr lang="en-US"/>
          </a:p>
        </p:txBody>
      </p:sp>
    </p:spTree>
    <p:extLst>
      <p:ext uri="{BB962C8B-B14F-4D97-AF65-F5344CB8AC3E}">
        <p14:creationId xmlns:p14="http://schemas.microsoft.com/office/powerpoint/2010/main" val="1919708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results from our follow-up survey which indicated that…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312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participants reported thinking more about energy efficiency issues in their home since participation had ended in the study… One participant wrote…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8198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6314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a few participants had made some minor repairs… most noted that large fixes like insulation repairs required more money and planning…as participant 3 concluded…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612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THEN THIS) Indicating that timing is key… and also that perhaps 45 days is too soon to follow-up on these sorts of larger issues…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3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3765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 our expert review…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53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recruited 5 professional energy auditors from the same local population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0CAC6-13FE-4297-BECA-3BD9E609B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9553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presented them with several design probes based on our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55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recent availability of low-cost smartphone-based thermal camera attachments has begun to increase the adoption of this technology as it is not only being marketed to professional energy auditors, but novice users as well for the purposes of Do-It-Yourself energy audits…</a:t>
            </a:r>
          </a:p>
        </p:txBody>
      </p:sp>
      <p:sp>
        <p:nvSpPr>
          <p:cNvPr id="4" name="Slide Number Placeholder 3"/>
          <p:cNvSpPr>
            <a:spLocks noGrp="1"/>
          </p:cNvSpPr>
          <p:nvPr>
            <p:ph type="sldNum" sz="quarter" idx="10"/>
          </p:nvPr>
        </p:nvSpPr>
        <p:spPr/>
        <p:txBody>
          <a:bodyPr/>
          <a:lstStyle/>
          <a:p>
            <a:fld id="{6DE69CD1-67B4-4376-B214-9B47DE65CD9D}" type="slidenum">
              <a:rPr lang="en-US" smtClean="0"/>
              <a:t>8</a:t>
            </a:fld>
            <a:endParaRPr lang="en-US"/>
          </a:p>
        </p:txBody>
      </p:sp>
    </p:spTree>
    <p:extLst>
      <p:ext uri="{BB962C8B-B14F-4D97-AF65-F5344CB8AC3E}">
        <p14:creationId xmlns:p14="http://schemas.microsoft.com/office/powerpoint/2010/main" val="17749385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a text scenario about a residential audits where homeowners would provide them with reports and access to their in-home sensor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0800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interactive demo of our system and review of study 1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3147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discussed a scenario about how these sensors might be used at scale in an urban environment…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27282-F8F5-4B90-964F-7BB904A98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522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interest of time, I’ll quickly go over the pro’s and con’s…starting with…</a:t>
            </a:r>
          </a:p>
        </p:txBody>
      </p:sp>
      <p:sp>
        <p:nvSpPr>
          <p:cNvPr id="4" name="Slide Number Placeholder 3"/>
          <p:cNvSpPr>
            <a:spLocks noGrp="1"/>
          </p:cNvSpPr>
          <p:nvPr>
            <p:ph type="sldNum" sz="quarter" idx="10"/>
          </p:nvPr>
        </p:nvSpPr>
        <p:spPr/>
        <p:txBody>
          <a:bodyPr/>
          <a:lstStyle/>
          <a:p>
            <a:fld id="{6DE69CD1-67B4-4376-B214-9B47DE65CD9D}" type="slidenum">
              <a:rPr lang="en-US" smtClean="0"/>
              <a:t>83</a:t>
            </a:fld>
            <a:endParaRPr lang="en-US"/>
          </a:p>
        </p:txBody>
      </p:sp>
    </p:spTree>
    <p:extLst>
      <p:ext uri="{BB962C8B-B14F-4D97-AF65-F5344CB8AC3E}">
        <p14:creationId xmlns:p14="http://schemas.microsoft.com/office/powerpoint/2010/main" val="37827425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Raising awareness…Overall, professional auditors were positive about the potential for the system to raise awareness of energy efficiency issues. </a:t>
            </a:r>
          </a:p>
        </p:txBody>
      </p:sp>
      <p:sp>
        <p:nvSpPr>
          <p:cNvPr id="4" name="Slide Number Placeholder 3"/>
          <p:cNvSpPr>
            <a:spLocks noGrp="1"/>
          </p:cNvSpPr>
          <p:nvPr>
            <p:ph type="sldNum" sz="quarter" idx="10"/>
          </p:nvPr>
        </p:nvSpPr>
        <p:spPr/>
        <p:txBody>
          <a:bodyPr/>
          <a:lstStyle/>
          <a:p>
            <a:fld id="{6DE69CD1-67B4-4376-B214-9B47DE65CD9D}" type="slidenum">
              <a:rPr lang="en-US" smtClean="0"/>
              <a:t>84</a:t>
            </a:fld>
            <a:endParaRPr lang="en-US"/>
          </a:p>
        </p:txBody>
      </p:sp>
    </p:spTree>
    <p:extLst>
      <p:ext uri="{BB962C8B-B14F-4D97-AF65-F5344CB8AC3E}">
        <p14:creationId xmlns:p14="http://schemas.microsoft.com/office/powerpoint/2010/main" val="20828144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were also positive about the system providing them with reliable, longitudinal data about home performance as homeowners were not always the most reliable sources of information.</a:t>
            </a:r>
          </a:p>
        </p:txBody>
      </p:sp>
      <p:sp>
        <p:nvSpPr>
          <p:cNvPr id="4" name="Slide Number Placeholder 3"/>
          <p:cNvSpPr>
            <a:spLocks noGrp="1"/>
          </p:cNvSpPr>
          <p:nvPr>
            <p:ph type="sldNum" sz="quarter" idx="10"/>
          </p:nvPr>
        </p:nvSpPr>
        <p:spPr/>
        <p:txBody>
          <a:bodyPr/>
          <a:lstStyle/>
          <a:p>
            <a:fld id="{6DE69CD1-67B4-4376-B214-9B47DE65CD9D}" type="slidenum">
              <a:rPr lang="en-US" smtClean="0"/>
              <a:t>85</a:t>
            </a:fld>
            <a:endParaRPr lang="en-US"/>
          </a:p>
        </p:txBody>
      </p:sp>
    </p:spTree>
    <p:extLst>
      <p:ext uri="{BB962C8B-B14F-4D97-AF65-F5344CB8AC3E}">
        <p14:creationId xmlns:p14="http://schemas.microsoft.com/office/powerpoint/2010/main" val="17452314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auditors viewed clients approaching them with data in-hand as a potentially positive way to begin auditor-client relationships.</a:t>
            </a:r>
          </a:p>
        </p:txBody>
      </p:sp>
      <p:sp>
        <p:nvSpPr>
          <p:cNvPr id="4" name="Slide Number Placeholder 3"/>
          <p:cNvSpPr>
            <a:spLocks noGrp="1"/>
          </p:cNvSpPr>
          <p:nvPr>
            <p:ph type="sldNum" sz="quarter" idx="10"/>
          </p:nvPr>
        </p:nvSpPr>
        <p:spPr/>
        <p:txBody>
          <a:bodyPr/>
          <a:lstStyle/>
          <a:p>
            <a:fld id="{6DE69CD1-67B4-4376-B214-9B47DE65CD9D}" type="slidenum">
              <a:rPr lang="en-US" smtClean="0"/>
              <a:t>86</a:t>
            </a:fld>
            <a:endParaRPr lang="en-US"/>
          </a:p>
        </p:txBody>
      </p:sp>
    </p:spTree>
    <p:extLst>
      <p:ext uri="{BB962C8B-B14F-4D97-AF65-F5344CB8AC3E}">
        <p14:creationId xmlns:p14="http://schemas.microsoft.com/office/powerpoint/2010/main" val="15712960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auditors were primarily concerned about…</a:t>
            </a:r>
          </a:p>
        </p:txBody>
      </p:sp>
      <p:sp>
        <p:nvSpPr>
          <p:cNvPr id="4" name="Slide Number Placeholder 3"/>
          <p:cNvSpPr>
            <a:spLocks noGrp="1"/>
          </p:cNvSpPr>
          <p:nvPr>
            <p:ph type="sldNum" sz="quarter" idx="10"/>
          </p:nvPr>
        </p:nvSpPr>
        <p:spPr/>
        <p:txBody>
          <a:bodyPr/>
          <a:lstStyle/>
          <a:p>
            <a:fld id="{6DE69CD1-67B4-4376-B214-9B47DE65CD9D}" type="slidenum">
              <a:rPr lang="en-US" smtClean="0"/>
              <a:t>87</a:t>
            </a:fld>
            <a:endParaRPr lang="en-US"/>
          </a:p>
        </p:txBody>
      </p:sp>
    </p:spTree>
    <p:extLst>
      <p:ext uri="{BB962C8B-B14F-4D97-AF65-F5344CB8AC3E}">
        <p14:creationId xmlns:p14="http://schemas.microsoft.com/office/powerpoint/2010/main" val="7687465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proper installation in the home and increasing the coverage of the system. For example, deploying the system near a combustion source could render the air quality data invalid. </a:t>
            </a:r>
          </a:p>
        </p:txBody>
      </p:sp>
      <p:sp>
        <p:nvSpPr>
          <p:cNvPr id="4" name="Slide Number Placeholder 3"/>
          <p:cNvSpPr>
            <a:spLocks noGrp="1"/>
          </p:cNvSpPr>
          <p:nvPr>
            <p:ph type="sldNum" sz="quarter" idx="10"/>
          </p:nvPr>
        </p:nvSpPr>
        <p:spPr/>
        <p:txBody>
          <a:bodyPr/>
          <a:lstStyle/>
          <a:p>
            <a:fld id="{6DE69CD1-67B4-4376-B214-9B47DE65CD9D}" type="slidenum">
              <a:rPr lang="en-US" smtClean="0"/>
              <a:t>88</a:t>
            </a:fld>
            <a:endParaRPr lang="en-US"/>
          </a:p>
        </p:txBody>
      </p:sp>
    </p:spTree>
    <p:extLst>
      <p:ext uri="{BB962C8B-B14F-4D97-AF65-F5344CB8AC3E}">
        <p14:creationId xmlns:p14="http://schemas.microsoft.com/office/powerpoint/2010/main" val="31157917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they were concerned that the reporting feature may not result in actions as often their own reports proved ineffective.</a:t>
            </a:r>
          </a:p>
        </p:txBody>
      </p:sp>
      <p:sp>
        <p:nvSpPr>
          <p:cNvPr id="4" name="Slide Number Placeholder 3"/>
          <p:cNvSpPr>
            <a:spLocks noGrp="1"/>
          </p:cNvSpPr>
          <p:nvPr>
            <p:ph type="sldNum" sz="quarter" idx="10"/>
          </p:nvPr>
        </p:nvSpPr>
        <p:spPr/>
        <p:txBody>
          <a:bodyPr/>
          <a:lstStyle/>
          <a:p>
            <a:fld id="{6DE69CD1-67B4-4376-B214-9B47DE65CD9D}" type="slidenum">
              <a:rPr lang="en-US" smtClean="0"/>
              <a:t>89</a:t>
            </a:fld>
            <a:endParaRPr lang="en-US"/>
          </a:p>
        </p:txBody>
      </p:sp>
    </p:spTree>
    <p:extLst>
      <p:ext uri="{BB962C8B-B14F-4D97-AF65-F5344CB8AC3E}">
        <p14:creationId xmlns:p14="http://schemas.microsoft.com/office/powerpoint/2010/main" val="232990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the practice of building thermography remains laborious and requires training and experience.</a:t>
            </a:r>
          </a:p>
        </p:txBody>
      </p:sp>
      <p:sp>
        <p:nvSpPr>
          <p:cNvPr id="4" name="Slide Number Placeholder 3"/>
          <p:cNvSpPr>
            <a:spLocks noGrp="1"/>
          </p:cNvSpPr>
          <p:nvPr>
            <p:ph type="sldNum" sz="quarter" idx="10"/>
          </p:nvPr>
        </p:nvSpPr>
        <p:spPr/>
        <p:txBody>
          <a:bodyPr/>
          <a:lstStyle/>
          <a:p>
            <a:fld id="{6DE69CD1-67B4-4376-B214-9B47DE65CD9D}" type="slidenum">
              <a:rPr lang="en-US" smtClean="0"/>
              <a:t>9</a:t>
            </a:fld>
            <a:endParaRPr lang="en-US"/>
          </a:p>
        </p:txBody>
      </p:sp>
    </p:spTree>
    <p:extLst>
      <p:ext uri="{BB962C8B-B14F-4D97-AF65-F5344CB8AC3E}">
        <p14:creationId xmlns:p14="http://schemas.microsoft.com/office/powerpoint/2010/main" val="12398277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1126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9CD1-67B4-4376-B214-9B47DE65C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712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we present a brief overview of a novel, easy-to-deploy temporal thermographic sensor system…</a:t>
            </a:r>
          </a:p>
        </p:txBody>
      </p:sp>
      <p:sp>
        <p:nvSpPr>
          <p:cNvPr id="4" name="Slide Number Placeholder 3"/>
          <p:cNvSpPr>
            <a:spLocks noGrp="1"/>
          </p:cNvSpPr>
          <p:nvPr>
            <p:ph type="sldNum" sz="quarter" idx="10"/>
          </p:nvPr>
        </p:nvSpPr>
        <p:spPr/>
        <p:txBody>
          <a:bodyPr/>
          <a:lstStyle/>
          <a:p>
            <a:fld id="{6DE69CD1-67B4-4376-B214-9B47DE65CD9D}" type="slidenum">
              <a:rPr lang="en-US" smtClean="0"/>
              <a:t>92</a:t>
            </a:fld>
            <a:endParaRPr lang="en-US"/>
          </a:p>
        </p:txBody>
      </p:sp>
    </p:spTree>
    <p:extLst>
      <p:ext uri="{BB962C8B-B14F-4D97-AF65-F5344CB8AC3E}">
        <p14:creationId xmlns:p14="http://schemas.microsoft.com/office/powerpoint/2010/main" val="121366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our work suggests that temporal thermography could address several challenges within auditing communities, some additional design recommendations include: </a:t>
            </a:r>
          </a:p>
          <a:p>
            <a:endParaRPr lang="en-US" dirty="0"/>
          </a:p>
        </p:txBody>
      </p:sp>
      <p:sp>
        <p:nvSpPr>
          <p:cNvPr id="4" name="Slide Number Placeholder 3"/>
          <p:cNvSpPr>
            <a:spLocks noGrp="1"/>
          </p:cNvSpPr>
          <p:nvPr>
            <p:ph type="sldNum" sz="quarter" idx="10"/>
          </p:nvPr>
        </p:nvSpPr>
        <p:spPr/>
        <p:txBody>
          <a:bodyPr/>
          <a:lstStyle/>
          <a:p>
            <a:fld id="{6DE69CD1-67B4-4376-B214-9B47DE65CD9D}" type="slidenum">
              <a:rPr lang="en-US" smtClean="0"/>
              <a:t>93</a:t>
            </a:fld>
            <a:endParaRPr lang="en-US"/>
          </a:p>
        </p:txBody>
      </p:sp>
    </p:spTree>
    <p:extLst>
      <p:ext uri="{BB962C8B-B14F-4D97-AF65-F5344CB8AC3E}">
        <p14:creationId xmlns:p14="http://schemas.microsoft.com/office/powerpoint/2010/main" val="28330018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Systems likes our must ensure that the framing of efficiency recommendations includes motivations beyond the financial (which wasn’t particularly motivating) </a:t>
            </a:r>
            <a:r>
              <a:rPr lang="en-US" b="1" dirty="0"/>
              <a:t>and</a:t>
            </a:r>
            <a:r>
              <a:rPr lang="en-US" dirty="0"/>
              <a:t> that presenting information at the right times is critical.</a:t>
            </a:r>
          </a:p>
        </p:txBody>
      </p:sp>
      <p:sp>
        <p:nvSpPr>
          <p:cNvPr id="4" name="Slide Number Placeholder 3"/>
          <p:cNvSpPr>
            <a:spLocks noGrp="1"/>
          </p:cNvSpPr>
          <p:nvPr>
            <p:ph type="sldNum" sz="quarter" idx="10"/>
          </p:nvPr>
        </p:nvSpPr>
        <p:spPr/>
        <p:txBody>
          <a:bodyPr/>
          <a:lstStyle/>
          <a:p>
            <a:fld id="{6DE69CD1-67B4-4376-B214-9B47DE65CD9D}" type="slidenum">
              <a:rPr lang="en-US" smtClean="0"/>
              <a:t>94</a:t>
            </a:fld>
            <a:endParaRPr lang="en-US"/>
          </a:p>
        </p:txBody>
      </p:sp>
    </p:spTree>
    <p:extLst>
      <p:ext uri="{BB962C8B-B14F-4D97-AF65-F5344CB8AC3E}">
        <p14:creationId xmlns:p14="http://schemas.microsoft.com/office/powerpoint/2010/main" val="5556487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we learned that permanently deployed sensor systems that can provide increased coverage are preferred to overnight scans as is being currently proposed. And, there are a few more system improvements suggested in the paper…</a:t>
            </a:r>
          </a:p>
        </p:txBody>
      </p:sp>
      <p:sp>
        <p:nvSpPr>
          <p:cNvPr id="4" name="Slide Number Placeholder 3"/>
          <p:cNvSpPr>
            <a:spLocks noGrp="1"/>
          </p:cNvSpPr>
          <p:nvPr>
            <p:ph type="sldNum" sz="quarter" idx="10"/>
          </p:nvPr>
        </p:nvSpPr>
        <p:spPr/>
        <p:txBody>
          <a:bodyPr/>
          <a:lstStyle/>
          <a:p>
            <a:fld id="{6DE69CD1-67B4-4376-B214-9B47DE65CD9D}" type="slidenum">
              <a:rPr lang="en-US" smtClean="0"/>
              <a:t>95</a:t>
            </a:fld>
            <a:endParaRPr lang="en-US"/>
          </a:p>
        </p:txBody>
      </p:sp>
    </p:spTree>
    <p:extLst>
      <p:ext uri="{BB962C8B-B14F-4D97-AF65-F5344CB8AC3E}">
        <p14:creationId xmlns:p14="http://schemas.microsoft.com/office/powerpoint/2010/main" val="27063565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of course, There are several limitations of our work, [</a:t>
            </a:r>
            <a:r>
              <a:rPr lang="en-US" b="1" dirty="0"/>
              <a:t>CLICK</a:t>
            </a:r>
            <a:r>
              <a:rPr lang="en-US" dirty="0"/>
              <a:t>] the most notable of which is that both studies had small Ns [</a:t>
            </a:r>
            <a:r>
              <a:rPr lang="en-US" b="1" dirty="0"/>
              <a:t>CLICK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system was also calibrated specifically for the local weather and constructions, [</a:t>
            </a:r>
            <a:r>
              <a:rPr lang="en-US" b="1" dirty="0"/>
              <a:t>CLICK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And, Professional participants only evaluated the results of deployments and did not deploy the system themselves</a:t>
            </a:r>
          </a:p>
          <a:p>
            <a:endParaRPr lang="en-US" dirty="0"/>
          </a:p>
        </p:txBody>
      </p:sp>
      <p:sp>
        <p:nvSpPr>
          <p:cNvPr id="4" name="Slide Number Placeholder 3"/>
          <p:cNvSpPr>
            <a:spLocks noGrp="1"/>
          </p:cNvSpPr>
          <p:nvPr>
            <p:ph type="sldNum" sz="quarter" idx="5"/>
          </p:nvPr>
        </p:nvSpPr>
        <p:spPr/>
        <p:txBody>
          <a:bodyPr/>
          <a:lstStyle/>
          <a:p>
            <a:fld id="{6DE69CD1-67B4-4376-B214-9B47DE65CD9D}" type="slidenum">
              <a:rPr lang="en-US" smtClean="0"/>
              <a:t>96</a:t>
            </a:fld>
            <a:endParaRPr lang="en-US"/>
          </a:p>
        </p:txBody>
      </p:sp>
    </p:spTree>
    <p:extLst>
      <p:ext uri="{BB962C8B-B14F-4D97-AF65-F5344CB8AC3E}">
        <p14:creationId xmlns:p14="http://schemas.microsoft.com/office/powerpoint/2010/main" val="2230339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were able to demonstrate that temporal thermography can assist novice users with gauging insulation performance and professional auditors were positive about this as well. [</a:t>
            </a:r>
            <a:r>
              <a:rPr lang="en-US" b="1" dirty="0"/>
              <a:t>CLICK</a:t>
            </a:r>
            <a:r>
              <a:rPr lang="en-US" dirty="0"/>
              <a:t>]</a:t>
            </a:r>
          </a:p>
          <a:p>
            <a:endParaRPr lang="en-US" dirty="0"/>
          </a:p>
          <a:p>
            <a:r>
              <a:rPr lang="en-US" dirty="0"/>
              <a:t>Both populations envisioned the system providing new opportunities for agency and communication with professional auditors, which we describe more in the paper… [</a:t>
            </a:r>
            <a:r>
              <a:rPr lang="en-US" b="1" dirty="0"/>
              <a:t>CLICK</a:t>
            </a:r>
            <a:r>
              <a:rPr lang="en-US" dirty="0"/>
              <a:t>]</a:t>
            </a:r>
          </a:p>
          <a:p>
            <a:endParaRPr lang="en-US" dirty="0"/>
          </a:p>
          <a:p>
            <a:r>
              <a:rPr lang="en-US" dirty="0"/>
              <a:t>However, motivating larger retrofits remains challenging…</a:t>
            </a:r>
          </a:p>
        </p:txBody>
      </p:sp>
      <p:sp>
        <p:nvSpPr>
          <p:cNvPr id="4" name="Slide Number Placeholder 3"/>
          <p:cNvSpPr>
            <a:spLocks noGrp="1"/>
          </p:cNvSpPr>
          <p:nvPr>
            <p:ph type="sldNum" sz="quarter" idx="10"/>
          </p:nvPr>
        </p:nvSpPr>
        <p:spPr/>
        <p:txBody>
          <a:bodyPr/>
          <a:lstStyle/>
          <a:p>
            <a:fld id="{6DE69CD1-67B4-4376-B214-9B47DE65CD9D}" type="slidenum">
              <a:rPr lang="en-US" smtClean="0"/>
              <a:t>97</a:t>
            </a:fld>
            <a:endParaRPr lang="en-US"/>
          </a:p>
        </p:txBody>
      </p:sp>
    </p:spTree>
    <p:extLst>
      <p:ext uri="{BB962C8B-B14F-4D97-AF65-F5344CB8AC3E}">
        <p14:creationId xmlns:p14="http://schemas.microsoft.com/office/powerpoint/2010/main" val="12595074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Investigating multi-sensor deployments, longitudinal deployments over a building’s lifetime, and conducting empirical studies toward establishing a common standard for temporal thermography are all open areas for future work. </a:t>
            </a:r>
          </a:p>
        </p:txBody>
      </p:sp>
      <p:sp>
        <p:nvSpPr>
          <p:cNvPr id="4" name="Slide Number Placeholder 3"/>
          <p:cNvSpPr>
            <a:spLocks noGrp="1"/>
          </p:cNvSpPr>
          <p:nvPr>
            <p:ph type="sldNum" sz="quarter" idx="10"/>
          </p:nvPr>
        </p:nvSpPr>
        <p:spPr/>
        <p:txBody>
          <a:bodyPr/>
          <a:lstStyle/>
          <a:p>
            <a:fld id="{6DE69CD1-67B4-4376-B214-9B47DE65CD9D}" type="slidenum">
              <a:rPr lang="en-US" smtClean="0"/>
              <a:t>98</a:t>
            </a:fld>
            <a:endParaRPr lang="en-US"/>
          </a:p>
        </p:txBody>
      </p:sp>
    </p:spTree>
    <p:extLst>
      <p:ext uri="{BB962C8B-B14F-4D97-AF65-F5344CB8AC3E}">
        <p14:creationId xmlns:p14="http://schemas.microsoft.com/office/powerpoint/2010/main" val="41822487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our immediate goals is opening sourcing the code and instructions to build our sensor system on platforms like GitHub and </a:t>
            </a:r>
            <a:r>
              <a:rPr lang="en-US" dirty="0" err="1"/>
              <a:t>Instructable</a:t>
            </a:r>
            <a:r>
              <a:rPr lang="en-US" dirty="0"/>
              <a:t>.</a:t>
            </a:r>
          </a:p>
        </p:txBody>
      </p:sp>
      <p:sp>
        <p:nvSpPr>
          <p:cNvPr id="4" name="Slide Number Placeholder 3"/>
          <p:cNvSpPr>
            <a:spLocks noGrp="1"/>
          </p:cNvSpPr>
          <p:nvPr>
            <p:ph type="sldNum" sz="quarter" idx="5"/>
          </p:nvPr>
        </p:nvSpPr>
        <p:spPr/>
        <p:txBody>
          <a:bodyPr/>
          <a:lstStyle/>
          <a:p>
            <a:fld id="{6DE69CD1-67B4-4376-B214-9B47DE65CD9D}" type="slidenum">
              <a:rPr lang="en-US" smtClean="0"/>
              <a:t>99</a:t>
            </a:fld>
            <a:endParaRPr lang="en-US"/>
          </a:p>
        </p:txBody>
      </p:sp>
    </p:spTree>
    <p:extLst>
      <p:ext uri="{BB962C8B-B14F-4D97-AF65-F5344CB8AC3E}">
        <p14:creationId xmlns:p14="http://schemas.microsoft.com/office/powerpoint/2010/main" val="1163485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EBE1-EE38-4AC8-ACC5-220B04AB3E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20359F-DC64-4F26-9A08-F31C8C72B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DA6AC-05C0-452E-9594-678911FFF512}"/>
              </a:ext>
            </a:extLst>
          </p:cNvPr>
          <p:cNvSpPr>
            <a:spLocks noGrp="1"/>
          </p:cNvSpPr>
          <p:nvPr>
            <p:ph type="dt" sz="half" idx="10"/>
          </p:nvPr>
        </p:nvSpPr>
        <p:spPr/>
        <p:txBody>
          <a:bodyPr/>
          <a:lstStyle/>
          <a:p>
            <a:fld id="{3DD23939-391B-49F7-9A9A-5F8F6941F695}" type="datetime1">
              <a:rPr lang="en-US" smtClean="0"/>
              <a:t>6/1/2019</a:t>
            </a:fld>
            <a:endParaRPr lang="en-US"/>
          </a:p>
        </p:txBody>
      </p:sp>
      <p:sp>
        <p:nvSpPr>
          <p:cNvPr id="5" name="Footer Placeholder 4">
            <a:extLst>
              <a:ext uri="{FF2B5EF4-FFF2-40B4-BE49-F238E27FC236}">
                <a16:creationId xmlns:a16="http://schemas.microsoft.com/office/drawing/2014/main" id="{FB65763F-F8BF-44BB-BCAF-B18FAADCC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A2115-DD36-406E-A630-E05235FCE6D0}"/>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199629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8483-F30F-46E5-904C-A4BEEAA98C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37305E-B24F-431F-B6F1-77AA9F5DED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A8929-F480-487D-B36C-2038B02971C9}"/>
              </a:ext>
            </a:extLst>
          </p:cNvPr>
          <p:cNvSpPr>
            <a:spLocks noGrp="1"/>
          </p:cNvSpPr>
          <p:nvPr>
            <p:ph type="dt" sz="half" idx="10"/>
          </p:nvPr>
        </p:nvSpPr>
        <p:spPr/>
        <p:txBody>
          <a:bodyPr/>
          <a:lstStyle/>
          <a:p>
            <a:fld id="{C3CC96DC-F883-4E5B-80B2-52C7CD11E3AB}" type="datetime1">
              <a:rPr lang="en-US" smtClean="0"/>
              <a:t>6/1/2019</a:t>
            </a:fld>
            <a:endParaRPr lang="en-US"/>
          </a:p>
        </p:txBody>
      </p:sp>
      <p:sp>
        <p:nvSpPr>
          <p:cNvPr id="5" name="Footer Placeholder 4">
            <a:extLst>
              <a:ext uri="{FF2B5EF4-FFF2-40B4-BE49-F238E27FC236}">
                <a16:creationId xmlns:a16="http://schemas.microsoft.com/office/drawing/2014/main" id="{B35ED931-876A-407D-B555-984851316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AB8FD-E647-4DD3-87B1-A32D0E7F69A4}"/>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56118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227F7-9E1C-4B38-8452-A6A187FC5E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A9DF5-7773-4F0E-9B51-8E3EC908DC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99C4D-90AA-41E1-B982-8C4CFE9168E3}"/>
              </a:ext>
            </a:extLst>
          </p:cNvPr>
          <p:cNvSpPr>
            <a:spLocks noGrp="1"/>
          </p:cNvSpPr>
          <p:nvPr>
            <p:ph type="dt" sz="half" idx="10"/>
          </p:nvPr>
        </p:nvSpPr>
        <p:spPr/>
        <p:txBody>
          <a:bodyPr/>
          <a:lstStyle/>
          <a:p>
            <a:fld id="{C515D99C-09C3-40E1-B1C9-48957AA31693}" type="datetime1">
              <a:rPr lang="en-US" smtClean="0"/>
              <a:t>6/1/2019</a:t>
            </a:fld>
            <a:endParaRPr lang="en-US"/>
          </a:p>
        </p:txBody>
      </p:sp>
      <p:sp>
        <p:nvSpPr>
          <p:cNvPr id="5" name="Footer Placeholder 4">
            <a:extLst>
              <a:ext uri="{FF2B5EF4-FFF2-40B4-BE49-F238E27FC236}">
                <a16:creationId xmlns:a16="http://schemas.microsoft.com/office/drawing/2014/main" id="{E1379919-8747-41B8-8238-19B9BA196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D0FA9-B4BC-4511-9FB3-8AEFC91B35C6}"/>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326611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B51AD6-414B-43C0-9ADA-309837E7D02D}" type="datetime1">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717277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4B58A5-D394-4360-8EDF-78D785B6473F}" type="datetime1">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1073360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BA199E-8B12-48DC-8DE7-EB650C2EFF1B}" type="datetime1">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1146547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089DDF-D8F5-4BFF-965A-42F88D36D26C}" type="datetime1">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3054593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F20002-89D4-4892-B39F-A4D301924138}" type="datetime1">
              <a:rPr lang="en-US" smtClean="0"/>
              <a:t>6/1/2019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2793568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7D4C69-5867-4436-8E54-382F59D7F595}" type="datetime1">
              <a:rPr lang="en-US" smtClean="0"/>
              <a:t>6/1/2019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368207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48306-DAFB-48ED-A15D-E877A918D88F}" type="datetime1">
              <a:rPr lang="en-US" smtClean="0"/>
              <a:t>6/1/2019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2832864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CF0474-7100-4F24-8E3E-33ADBDE44E0F}" type="datetime1">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95974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C8B6-D1E2-455D-917A-B40FFF6DE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5905C-184C-4D8F-989B-3FF035D468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A97D5-E135-4C9E-B43C-8A8233864CAD}"/>
              </a:ext>
            </a:extLst>
          </p:cNvPr>
          <p:cNvSpPr>
            <a:spLocks noGrp="1"/>
          </p:cNvSpPr>
          <p:nvPr>
            <p:ph type="dt" sz="half" idx="10"/>
          </p:nvPr>
        </p:nvSpPr>
        <p:spPr/>
        <p:txBody>
          <a:bodyPr/>
          <a:lstStyle/>
          <a:p>
            <a:fld id="{7B88D508-88A0-429E-BAED-DDDD22FD4774}" type="datetime1">
              <a:rPr lang="en-US" smtClean="0"/>
              <a:t>6/1/2019</a:t>
            </a:fld>
            <a:endParaRPr lang="en-US"/>
          </a:p>
        </p:txBody>
      </p:sp>
      <p:sp>
        <p:nvSpPr>
          <p:cNvPr id="5" name="Footer Placeholder 4">
            <a:extLst>
              <a:ext uri="{FF2B5EF4-FFF2-40B4-BE49-F238E27FC236}">
                <a16:creationId xmlns:a16="http://schemas.microsoft.com/office/drawing/2014/main" id="{08938D33-EF64-429E-B034-F668934F1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D26D8-473A-47D9-8F9E-8A8EF25BCC60}"/>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529754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07CEC1-1F22-460A-8289-14A292CE950B}" type="datetime1">
              <a:rPr lang="en-US" smtClean="0"/>
              <a:t>6/1/2019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4087412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144723-AA7A-4959-A2CA-EE2B95977E60}" type="datetime1">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1823418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528F7-DB05-4DB1-961F-927F486E1637}" type="datetime1">
              <a:rPr lang="en-US" smtClean="0"/>
              <a:t>6/1/2019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00147-D7BD-43C6-9289-FD2B125004A0}" type="slidenum">
              <a:rPr lang="en-US" smtClean="0"/>
              <a:t>‹#›</a:t>
            </a:fld>
            <a:endParaRPr lang="en-US"/>
          </a:p>
        </p:txBody>
      </p:sp>
    </p:spTree>
    <p:extLst>
      <p:ext uri="{BB962C8B-B14F-4D97-AF65-F5344CB8AC3E}">
        <p14:creationId xmlns:p14="http://schemas.microsoft.com/office/powerpoint/2010/main" val="2290398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20" indent="0" algn="ctr">
              <a:buNone/>
              <a:defRPr>
                <a:solidFill>
                  <a:schemeClr val="tx1">
                    <a:tint val="75000"/>
                  </a:schemeClr>
                </a:solidFill>
              </a:defRPr>
            </a:lvl2pPr>
            <a:lvl3pPr marL="913843" indent="0" algn="ctr">
              <a:buNone/>
              <a:defRPr>
                <a:solidFill>
                  <a:schemeClr val="tx1">
                    <a:tint val="75000"/>
                  </a:schemeClr>
                </a:solidFill>
              </a:defRPr>
            </a:lvl3pPr>
            <a:lvl4pPr marL="1370764" indent="0" algn="ctr">
              <a:buNone/>
              <a:defRPr>
                <a:solidFill>
                  <a:schemeClr val="tx1">
                    <a:tint val="75000"/>
                  </a:schemeClr>
                </a:solidFill>
              </a:defRPr>
            </a:lvl4pPr>
            <a:lvl5pPr marL="1827686" indent="0" algn="ctr">
              <a:buNone/>
              <a:defRPr>
                <a:solidFill>
                  <a:schemeClr val="tx1">
                    <a:tint val="75000"/>
                  </a:schemeClr>
                </a:solidFill>
              </a:defRPr>
            </a:lvl5pPr>
            <a:lvl6pPr marL="2284608" indent="0" algn="ctr">
              <a:buNone/>
              <a:defRPr>
                <a:solidFill>
                  <a:schemeClr val="tx1">
                    <a:tint val="75000"/>
                  </a:schemeClr>
                </a:solidFill>
              </a:defRPr>
            </a:lvl6pPr>
            <a:lvl7pPr marL="2741528" indent="0" algn="ctr">
              <a:buNone/>
              <a:defRPr>
                <a:solidFill>
                  <a:schemeClr val="tx1">
                    <a:tint val="75000"/>
                  </a:schemeClr>
                </a:solidFill>
              </a:defRPr>
            </a:lvl7pPr>
            <a:lvl8pPr marL="3198450" indent="0" algn="ctr">
              <a:buNone/>
              <a:defRPr>
                <a:solidFill>
                  <a:schemeClr val="tx1">
                    <a:tint val="75000"/>
                  </a:schemeClr>
                </a:solidFill>
              </a:defRPr>
            </a:lvl8pPr>
            <a:lvl9pPr marL="365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A82261F6-5AD4-4353-8934-AE8D20C3F739}"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2241622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400">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372537" y="523571"/>
            <a:ext cx="11413068" cy="2794006"/>
          </a:xfrm>
        </p:spPr>
        <p:txBody>
          <a:bodyPr>
            <a:noAutofit/>
          </a:bodyPr>
          <a:lstStyle>
            <a:lvl1pPr>
              <a:defRPr sz="1600">
                <a:solidFill>
                  <a:schemeClr val="tx1">
                    <a:lumMod val="75000"/>
                    <a:lumOff val="25000"/>
                  </a:schemeClr>
                </a:solidFill>
              </a:defRPr>
            </a:lvl1pPr>
          </a:lstStyle>
          <a:p>
            <a:pPr lvl="0"/>
            <a:r>
              <a:rPr lang="en-US" dirty="0"/>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DC9DEAFF-B495-4FFC-BA62-9A061DEDD92E}"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1803356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20" indent="0">
              <a:buNone/>
              <a:defRPr sz="1800">
                <a:solidFill>
                  <a:schemeClr val="tx1">
                    <a:tint val="75000"/>
                  </a:schemeClr>
                </a:solidFill>
              </a:defRPr>
            </a:lvl2pPr>
            <a:lvl3pPr marL="913843" indent="0">
              <a:buNone/>
              <a:defRPr sz="1600">
                <a:solidFill>
                  <a:schemeClr val="tx1">
                    <a:tint val="75000"/>
                  </a:schemeClr>
                </a:solidFill>
              </a:defRPr>
            </a:lvl3pPr>
            <a:lvl4pPr marL="1370764" indent="0">
              <a:buNone/>
              <a:defRPr sz="1400">
                <a:solidFill>
                  <a:schemeClr val="tx1">
                    <a:tint val="75000"/>
                  </a:schemeClr>
                </a:solidFill>
              </a:defRPr>
            </a:lvl4pPr>
            <a:lvl5pPr marL="1827686" indent="0">
              <a:buNone/>
              <a:defRPr sz="1400">
                <a:solidFill>
                  <a:schemeClr val="tx1">
                    <a:tint val="75000"/>
                  </a:schemeClr>
                </a:solidFill>
              </a:defRPr>
            </a:lvl5pPr>
            <a:lvl6pPr marL="2284608" indent="0">
              <a:buNone/>
              <a:defRPr sz="1400">
                <a:solidFill>
                  <a:schemeClr val="tx1">
                    <a:tint val="75000"/>
                  </a:schemeClr>
                </a:solidFill>
              </a:defRPr>
            </a:lvl6pPr>
            <a:lvl7pPr marL="2741528" indent="0">
              <a:buNone/>
              <a:defRPr sz="1400">
                <a:solidFill>
                  <a:schemeClr val="tx1">
                    <a:tint val="75000"/>
                  </a:schemeClr>
                </a:solidFill>
              </a:defRPr>
            </a:lvl7pPr>
            <a:lvl8pPr marL="3198450" indent="0">
              <a:buNone/>
              <a:defRPr sz="1400">
                <a:solidFill>
                  <a:schemeClr val="tx1">
                    <a:tint val="75000"/>
                  </a:schemeClr>
                </a:solidFill>
              </a:defRPr>
            </a:lvl8pPr>
            <a:lvl9pPr marL="36553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82AD8779-3827-4072-B61E-BEC9FA398483}"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3438389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69CF5ECA-BDE2-4613-B74C-75DBDF0A7B6D}" type="datetime1">
              <a:rPr lang="en-US" smtClean="0">
                <a:solidFill>
                  <a:prstClr val="black"/>
                </a:solidFill>
              </a:rPr>
              <a:t>6/1/2019</a:t>
            </a:fld>
            <a:endParaRPr lang="en-US">
              <a:solidFill>
                <a:prstClr val="black"/>
              </a:solidFill>
            </a:endParaRPr>
          </a:p>
        </p:txBody>
      </p:sp>
      <p:sp>
        <p:nvSpPr>
          <p:cNvPr id="6" name="Footer Placeholder 5"/>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7" name="Slide Number Placeholder 6"/>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1941610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920" indent="0">
              <a:buNone/>
              <a:defRPr sz="2000" b="1"/>
            </a:lvl2pPr>
            <a:lvl3pPr marL="913843" indent="0">
              <a:buNone/>
              <a:defRPr sz="1800" b="1"/>
            </a:lvl3pPr>
            <a:lvl4pPr marL="1370764" indent="0">
              <a:buNone/>
              <a:defRPr sz="1600" b="1"/>
            </a:lvl4pPr>
            <a:lvl5pPr marL="1827686" indent="0">
              <a:buNone/>
              <a:defRPr sz="1600" b="1"/>
            </a:lvl5pPr>
            <a:lvl6pPr marL="2284608" indent="0">
              <a:buNone/>
              <a:defRPr sz="1600" b="1"/>
            </a:lvl6pPr>
            <a:lvl7pPr marL="2741528" indent="0">
              <a:buNone/>
              <a:defRPr sz="1600" b="1"/>
            </a:lvl7pPr>
            <a:lvl8pPr marL="3198450" indent="0">
              <a:buNone/>
              <a:defRPr sz="1600" b="1"/>
            </a:lvl8pPr>
            <a:lvl9pPr marL="36553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20" indent="0">
              <a:buNone/>
              <a:defRPr sz="2000" b="1"/>
            </a:lvl2pPr>
            <a:lvl3pPr marL="913843" indent="0">
              <a:buNone/>
              <a:defRPr sz="1800" b="1"/>
            </a:lvl3pPr>
            <a:lvl4pPr marL="1370764" indent="0">
              <a:buNone/>
              <a:defRPr sz="1600" b="1"/>
            </a:lvl4pPr>
            <a:lvl5pPr marL="1827686" indent="0">
              <a:buNone/>
              <a:defRPr sz="1600" b="1"/>
            </a:lvl5pPr>
            <a:lvl6pPr marL="2284608" indent="0">
              <a:buNone/>
              <a:defRPr sz="1600" b="1"/>
            </a:lvl6pPr>
            <a:lvl7pPr marL="2741528" indent="0">
              <a:buNone/>
              <a:defRPr sz="1600" b="1"/>
            </a:lvl7pPr>
            <a:lvl8pPr marL="3198450" indent="0">
              <a:buNone/>
              <a:defRPr sz="1600" b="1"/>
            </a:lvl8pPr>
            <a:lvl9pPr marL="36553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E7B3767B-7E54-46D6-ADF2-EC93F324A673}" type="datetime1">
              <a:rPr lang="en-US" smtClean="0">
                <a:solidFill>
                  <a:prstClr val="black"/>
                </a:solidFill>
              </a:rPr>
              <a:t>6/1/2019</a:t>
            </a:fld>
            <a:endParaRPr lang="en-US">
              <a:solidFill>
                <a:prstClr val="black"/>
              </a:solidFill>
            </a:endParaRPr>
          </a:p>
        </p:txBody>
      </p:sp>
      <p:sp>
        <p:nvSpPr>
          <p:cNvPr id="8" name="Footer Placeholder 7"/>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9" name="Slide Number Placeholder 8"/>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3376855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FD55629F-8F50-4713-9BEE-FC1159FC4E69}" type="datetime1">
              <a:rPr lang="en-US" smtClean="0">
                <a:solidFill>
                  <a:prstClr val="black"/>
                </a:solidFill>
              </a:rPr>
              <a:t>6/1/2019</a:t>
            </a:fld>
            <a:endParaRPr lang="en-US">
              <a:solidFill>
                <a:prstClr val="black"/>
              </a:solidFill>
            </a:endParaRPr>
          </a:p>
        </p:txBody>
      </p:sp>
      <p:sp>
        <p:nvSpPr>
          <p:cNvPr id="4" name="Footer Placeholder 3"/>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5" name="Slide Number Placeholder 4"/>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965256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1E180E4F-84E5-4243-8D54-BB90911AD959}" type="datetime1">
              <a:rPr lang="en-US" smtClean="0">
                <a:solidFill>
                  <a:prstClr val="black"/>
                </a:solidFill>
              </a:rPr>
              <a:t>6/1/2019</a:t>
            </a:fld>
            <a:endParaRPr lang="en-US">
              <a:solidFill>
                <a:prstClr val="black"/>
              </a:solidFill>
            </a:endParaRPr>
          </a:p>
        </p:txBody>
      </p:sp>
      <p:sp>
        <p:nvSpPr>
          <p:cNvPr id="3" name="Footer Placeholder 2"/>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4" name="Slide Number Placeholder 3"/>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154888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04D3-731D-41BE-BA8D-21EAEEE77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21824-3C67-44DB-874F-566EA0F72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6B8F1C-EFFC-48FC-8CD9-E07EF2CC9DAE}"/>
              </a:ext>
            </a:extLst>
          </p:cNvPr>
          <p:cNvSpPr>
            <a:spLocks noGrp="1"/>
          </p:cNvSpPr>
          <p:nvPr>
            <p:ph type="dt" sz="half" idx="10"/>
          </p:nvPr>
        </p:nvSpPr>
        <p:spPr/>
        <p:txBody>
          <a:bodyPr/>
          <a:lstStyle/>
          <a:p>
            <a:fld id="{3FF4203D-158A-4791-8212-969A9E480184}" type="datetime1">
              <a:rPr lang="en-US" smtClean="0"/>
              <a:t>6/1/2019</a:t>
            </a:fld>
            <a:endParaRPr lang="en-US"/>
          </a:p>
        </p:txBody>
      </p:sp>
      <p:sp>
        <p:nvSpPr>
          <p:cNvPr id="5" name="Footer Placeholder 4">
            <a:extLst>
              <a:ext uri="{FF2B5EF4-FFF2-40B4-BE49-F238E27FC236}">
                <a16:creationId xmlns:a16="http://schemas.microsoft.com/office/drawing/2014/main" id="{C1ABDC80-A24B-45B5-B02E-DAA8E18E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4F938-92DD-4A0E-9FC1-1C57FED0E54B}"/>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1494787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920" indent="0">
              <a:buNone/>
              <a:defRPr sz="1200"/>
            </a:lvl2pPr>
            <a:lvl3pPr marL="913843" indent="0">
              <a:buNone/>
              <a:defRPr sz="1000"/>
            </a:lvl3pPr>
            <a:lvl4pPr marL="1370764" indent="0">
              <a:buNone/>
              <a:defRPr sz="900"/>
            </a:lvl4pPr>
            <a:lvl5pPr marL="1827686" indent="0">
              <a:buNone/>
              <a:defRPr sz="900"/>
            </a:lvl5pPr>
            <a:lvl6pPr marL="2284608" indent="0">
              <a:buNone/>
              <a:defRPr sz="900"/>
            </a:lvl6pPr>
            <a:lvl7pPr marL="2741528" indent="0">
              <a:buNone/>
              <a:defRPr sz="900"/>
            </a:lvl7pPr>
            <a:lvl8pPr marL="3198450" indent="0">
              <a:buNone/>
              <a:defRPr sz="900"/>
            </a:lvl8pPr>
            <a:lvl9pPr marL="3655372"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9D5A7698-7FB0-43E8-92E8-7C479F9C5F34}" type="datetime1">
              <a:rPr lang="en-US" smtClean="0">
                <a:solidFill>
                  <a:prstClr val="black"/>
                </a:solidFill>
              </a:rPr>
              <a:t>6/1/2019</a:t>
            </a:fld>
            <a:endParaRPr lang="en-US">
              <a:solidFill>
                <a:prstClr val="black"/>
              </a:solidFill>
            </a:endParaRPr>
          </a:p>
        </p:txBody>
      </p:sp>
      <p:sp>
        <p:nvSpPr>
          <p:cNvPr id="6" name="Footer Placeholder 5"/>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7" name="Slide Number Placeholder 6"/>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1240373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20" indent="0">
              <a:buNone/>
              <a:defRPr sz="2800"/>
            </a:lvl2pPr>
            <a:lvl3pPr marL="913843" indent="0">
              <a:buNone/>
              <a:defRPr sz="2400"/>
            </a:lvl3pPr>
            <a:lvl4pPr marL="1370764" indent="0">
              <a:buNone/>
              <a:defRPr sz="2000"/>
            </a:lvl4pPr>
            <a:lvl5pPr marL="1827686" indent="0">
              <a:buNone/>
              <a:defRPr sz="2000"/>
            </a:lvl5pPr>
            <a:lvl6pPr marL="2284608" indent="0">
              <a:buNone/>
              <a:defRPr sz="2000"/>
            </a:lvl6pPr>
            <a:lvl7pPr marL="2741528" indent="0">
              <a:buNone/>
              <a:defRPr sz="2000"/>
            </a:lvl7pPr>
            <a:lvl8pPr marL="3198450" indent="0">
              <a:buNone/>
              <a:defRPr sz="2000"/>
            </a:lvl8pPr>
            <a:lvl9pPr marL="365537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20" indent="0">
              <a:buNone/>
              <a:defRPr sz="1200"/>
            </a:lvl2pPr>
            <a:lvl3pPr marL="913843" indent="0">
              <a:buNone/>
              <a:defRPr sz="1000"/>
            </a:lvl3pPr>
            <a:lvl4pPr marL="1370764" indent="0">
              <a:buNone/>
              <a:defRPr sz="900"/>
            </a:lvl4pPr>
            <a:lvl5pPr marL="1827686" indent="0">
              <a:buNone/>
              <a:defRPr sz="900"/>
            </a:lvl5pPr>
            <a:lvl6pPr marL="2284608" indent="0">
              <a:buNone/>
              <a:defRPr sz="900"/>
            </a:lvl6pPr>
            <a:lvl7pPr marL="2741528" indent="0">
              <a:buNone/>
              <a:defRPr sz="900"/>
            </a:lvl7pPr>
            <a:lvl8pPr marL="3198450" indent="0">
              <a:buNone/>
              <a:defRPr sz="900"/>
            </a:lvl8pPr>
            <a:lvl9pPr marL="3655372"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0E8301EF-C763-4248-B08E-F8B6673E7B5D}" type="datetime1">
              <a:rPr lang="en-US" smtClean="0">
                <a:solidFill>
                  <a:prstClr val="black"/>
                </a:solidFill>
              </a:rPr>
              <a:t>6/1/2019</a:t>
            </a:fld>
            <a:endParaRPr lang="en-US">
              <a:solidFill>
                <a:prstClr val="black"/>
              </a:solidFill>
            </a:endParaRPr>
          </a:p>
        </p:txBody>
      </p:sp>
      <p:sp>
        <p:nvSpPr>
          <p:cNvPr id="6" name="Footer Placeholder 5"/>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7" name="Slide Number Placeholder 6"/>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3293517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838FD25B-C684-4A56-875D-87DD037B9ECA}"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3547796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lIns="91384" tIns="45692" rIns="91384" bIns="45692"/>
          <a:lstStyle/>
          <a:p>
            <a:pPr defTabSz="913843"/>
            <a:fld id="{AA612AED-BE7D-4474-A1AD-1AAE566AEE2B}"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lIns="91384" tIns="45692" rIns="91384" bIns="45692"/>
          <a:lstStyle/>
          <a:p>
            <a:pPr defTabSz="913843"/>
            <a:endParaRPr lang="en-US">
              <a:solidFill>
                <a:prstClr val="black"/>
              </a:solidFill>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lIns="91384" tIns="45692" rIns="91384" bIns="45692"/>
          <a:lstStyle/>
          <a:p>
            <a:pPr defTabSz="913843"/>
            <a:fld id="{B6F15528-21DE-4FAA-801E-634DDDAF4B2B}" type="slidenum">
              <a:rPr lang="en-US" smtClean="0">
                <a:solidFill>
                  <a:prstClr val="black"/>
                </a:solidFill>
              </a:rPr>
              <a:pPr defTabSz="913843"/>
              <a:t>‹#›</a:t>
            </a:fld>
            <a:endParaRPr lang="en-US">
              <a:solidFill>
                <a:prstClr val="black"/>
              </a:solidFill>
            </a:endParaRPr>
          </a:p>
        </p:txBody>
      </p:sp>
    </p:spTree>
    <p:extLst>
      <p:ext uri="{BB962C8B-B14F-4D97-AF65-F5344CB8AC3E}">
        <p14:creationId xmlns:p14="http://schemas.microsoft.com/office/powerpoint/2010/main" val="4140975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955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584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68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0D45-2159-4613-B9D4-0697C9734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ED8F99-BE93-4198-95FC-84CDA9AC4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8BD7FC-DD56-44DA-B7CB-4EE80AFFCA98}"/>
              </a:ext>
            </a:extLst>
          </p:cNvPr>
          <p:cNvSpPr>
            <a:spLocks noGrp="1"/>
          </p:cNvSpPr>
          <p:nvPr>
            <p:ph type="dt" sz="half" idx="10"/>
          </p:nvPr>
        </p:nvSpPr>
        <p:spPr/>
        <p:txBody>
          <a:bodyPr/>
          <a:lstStyle/>
          <a:p>
            <a:fld id="{576721E8-0753-4680-B7ED-CEAAC22650DC}" type="datetime1">
              <a:rPr lang="en-US" smtClean="0"/>
              <a:t>6/1/2019</a:t>
            </a:fld>
            <a:endParaRPr lang="en-US"/>
          </a:p>
        </p:txBody>
      </p:sp>
      <p:sp>
        <p:nvSpPr>
          <p:cNvPr id="5" name="Footer Placeholder 4">
            <a:extLst>
              <a:ext uri="{FF2B5EF4-FFF2-40B4-BE49-F238E27FC236}">
                <a16:creationId xmlns:a16="http://schemas.microsoft.com/office/drawing/2014/main" id="{782B4C82-729B-46C3-9E28-7BD2048AE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BB840-4E60-4EE7-89A9-ECA8A21A8F62}"/>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166754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BB3A-B567-47D9-BB5D-889877727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77666-3189-41F8-8504-831D7DC7C2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BC2DC-DBA2-4975-97AA-A5834A510E3C}"/>
              </a:ext>
            </a:extLst>
          </p:cNvPr>
          <p:cNvSpPr>
            <a:spLocks noGrp="1"/>
          </p:cNvSpPr>
          <p:nvPr>
            <p:ph type="dt" sz="half" idx="10"/>
          </p:nvPr>
        </p:nvSpPr>
        <p:spPr/>
        <p:txBody>
          <a:bodyPr/>
          <a:lstStyle/>
          <a:p>
            <a:fld id="{2DA94C05-1212-4916-92A3-F5CB7F0118CF}" type="datetime1">
              <a:rPr lang="en-US" smtClean="0"/>
              <a:t>6/1/2019</a:t>
            </a:fld>
            <a:endParaRPr lang="en-US"/>
          </a:p>
        </p:txBody>
      </p:sp>
      <p:sp>
        <p:nvSpPr>
          <p:cNvPr id="5" name="Footer Placeholder 4">
            <a:extLst>
              <a:ext uri="{FF2B5EF4-FFF2-40B4-BE49-F238E27FC236}">
                <a16:creationId xmlns:a16="http://schemas.microsoft.com/office/drawing/2014/main" id="{353678B3-F29D-4907-B740-6D140099A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2F84E-AF67-40DF-A018-02736D3B10EC}"/>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2338897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23BE-2A49-4041-BAC9-D4E2D116A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3EFD5-0659-4B55-B916-64BB8C4C25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451D6C-9B5D-4583-BF49-992CCF3FB6FD}"/>
              </a:ext>
            </a:extLst>
          </p:cNvPr>
          <p:cNvSpPr>
            <a:spLocks noGrp="1"/>
          </p:cNvSpPr>
          <p:nvPr>
            <p:ph type="dt" sz="half" idx="10"/>
          </p:nvPr>
        </p:nvSpPr>
        <p:spPr/>
        <p:txBody>
          <a:bodyPr/>
          <a:lstStyle/>
          <a:p>
            <a:fld id="{8CC8D173-AEE8-4FA5-8D9C-EAE820FD189F}" type="datetime1">
              <a:rPr lang="en-US" smtClean="0"/>
              <a:t>6/1/2019</a:t>
            </a:fld>
            <a:endParaRPr lang="en-US"/>
          </a:p>
        </p:txBody>
      </p:sp>
      <p:sp>
        <p:nvSpPr>
          <p:cNvPr id="5" name="Footer Placeholder 4">
            <a:extLst>
              <a:ext uri="{FF2B5EF4-FFF2-40B4-BE49-F238E27FC236}">
                <a16:creationId xmlns:a16="http://schemas.microsoft.com/office/drawing/2014/main" id="{B97B0582-3BB7-483D-B991-4CD7565A7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ED3CE-BFF1-4012-8FE4-B3367A725609}"/>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28419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47B3-96BA-4020-A8FB-BA49A2913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7C89D-1C41-45D9-AB62-37F1EF3239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8173C8-7E27-4FB0-80F0-E264F1E97F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210BE-718D-4B42-87BE-E598389972E2}"/>
              </a:ext>
            </a:extLst>
          </p:cNvPr>
          <p:cNvSpPr>
            <a:spLocks noGrp="1"/>
          </p:cNvSpPr>
          <p:nvPr>
            <p:ph type="dt" sz="half" idx="10"/>
          </p:nvPr>
        </p:nvSpPr>
        <p:spPr/>
        <p:txBody>
          <a:bodyPr/>
          <a:lstStyle/>
          <a:p>
            <a:fld id="{6EB06EBE-B318-4D14-8C39-18E4683355DD}" type="datetime1">
              <a:rPr lang="en-US" smtClean="0"/>
              <a:t>6/1/2019</a:t>
            </a:fld>
            <a:endParaRPr lang="en-US"/>
          </a:p>
        </p:txBody>
      </p:sp>
      <p:sp>
        <p:nvSpPr>
          <p:cNvPr id="6" name="Footer Placeholder 5">
            <a:extLst>
              <a:ext uri="{FF2B5EF4-FFF2-40B4-BE49-F238E27FC236}">
                <a16:creationId xmlns:a16="http://schemas.microsoft.com/office/drawing/2014/main" id="{198F2C56-0C75-4A14-8213-75DAE9249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FB0E7-911A-4911-84F6-E62353C6FDEC}"/>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3356819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0746-BC40-4163-8423-28888055A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2CF859-3054-464F-AD6A-DFB3734C6B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3844A7-0706-4FF2-A701-90C4FB2E9E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3B382-8793-4907-9D19-4560A381598F}"/>
              </a:ext>
            </a:extLst>
          </p:cNvPr>
          <p:cNvSpPr>
            <a:spLocks noGrp="1"/>
          </p:cNvSpPr>
          <p:nvPr>
            <p:ph type="dt" sz="half" idx="10"/>
          </p:nvPr>
        </p:nvSpPr>
        <p:spPr/>
        <p:txBody>
          <a:bodyPr/>
          <a:lstStyle/>
          <a:p>
            <a:fld id="{AADAFC2F-0931-470E-BAC4-A7D46EEECF19}" type="datetime1">
              <a:rPr lang="en-US" smtClean="0"/>
              <a:t>6/1/2019</a:t>
            </a:fld>
            <a:endParaRPr lang="en-US"/>
          </a:p>
        </p:txBody>
      </p:sp>
      <p:sp>
        <p:nvSpPr>
          <p:cNvPr id="6" name="Footer Placeholder 5">
            <a:extLst>
              <a:ext uri="{FF2B5EF4-FFF2-40B4-BE49-F238E27FC236}">
                <a16:creationId xmlns:a16="http://schemas.microsoft.com/office/drawing/2014/main" id="{97B18EE6-CAEA-43C1-982B-B01DC5F978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07647-BA0D-4D9A-B38D-8412B11D54DB}"/>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4099046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3AFA-5C81-4246-B0EE-FB6837ED92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9647F3-911D-45A0-AFC3-FC33C04D0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939B2E-8FCA-413A-98EF-BFA9453B71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808F6-E04A-4EC4-AA2F-D929B1511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A31B4F-4BEA-489B-83D2-411F552D4F7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776B74-7E32-4E33-8BE9-A0DE394625A4}"/>
              </a:ext>
            </a:extLst>
          </p:cNvPr>
          <p:cNvSpPr>
            <a:spLocks noGrp="1"/>
          </p:cNvSpPr>
          <p:nvPr>
            <p:ph type="dt" sz="half" idx="10"/>
          </p:nvPr>
        </p:nvSpPr>
        <p:spPr/>
        <p:txBody>
          <a:bodyPr/>
          <a:lstStyle/>
          <a:p>
            <a:fld id="{7FF1897B-A828-43F8-9EE3-E30AC374BAC4}" type="datetime1">
              <a:rPr lang="en-US" smtClean="0"/>
              <a:t>6/1/2019</a:t>
            </a:fld>
            <a:endParaRPr lang="en-US"/>
          </a:p>
        </p:txBody>
      </p:sp>
      <p:sp>
        <p:nvSpPr>
          <p:cNvPr id="8" name="Footer Placeholder 7">
            <a:extLst>
              <a:ext uri="{FF2B5EF4-FFF2-40B4-BE49-F238E27FC236}">
                <a16:creationId xmlns:a16="http://schemas.microsoft.com/office/drawing/2014/main" id="{F57C5C26-E5FE-4AFF-84B0-27469DEA8B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0B3E6E-EF2E-476E-9AFE-AFFB90199F70}"/>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1666746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4AB4-95F9-4D86-9BAF-2E76E4F2CF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EC02E4-3698-4F8B-B46D-E32E92C8962F}"/>
              </a:ext>
            </a:extLst>
          </p:cNvPr>
          <p:cNvSpPr>
            <a:spLocks noGrp="1"/>
          </p:cNvSpPr>
          <p:nvPr>
            <p:ph type="dt" sz="half" idx="10"/>
          </p:nvPr>
        </p:nvSpPr>
        <p:spPr/>
        <p:txBody>
          <a:bodyPr/>
          <a:lstStyle/>
          <a:p>
            <a:fld id="{00535E0F-C8F1-4C9C-8EA2-5ED4212F0EEF}" type="datetime1">
              <a:rPr lang="en-US" smtClean="0"/>
              <a:t>6/1/2019</a:t>
            </a:fld>
            <a:endParaRPr lang="en-US"/>
          </a:p>
        </p:txBody>
      </p:sp>
      <p:sp>
        <p:nvSpPr>
          <p:cNvPr id="4" name="Footer Placeholder 3">
            <a:extLst>
              <a:ext uri="{FF2B5EF4-FFF2-40B4-BE49-F238E27FC236}">
                <a16:creationId xmlns:a16="http://schemas.microsoft.com/office/drawing/2014/main" id="{5C366E28-41B4-44B5-AEC5-5941B4D7A3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812455-C4D8-4D13-95D6-7BAFD97018E7}"/>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2099750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579020-5C76-44B1-B8E1-2FFC373A49A6}"/>
              </a:ext>
            </a:extLst>
          </p:cNvPr>
          <p:cNvSpPr>
            <a:spLocks noGrp="1"/>
          </p:cNvSpPr>
          <p:nvPr>
            <p:ph type="dt" sz="half" idx="10"/>
          </p:nvPr>
        </p:nvSpPr>
        <p:spPr/>
        <p:txBody>
          <a:bodyPr/>
          <a:lstStyle/>
          <a:p>
            <a:fld id="{525F5E81-56D7-4914-A6D9-697A7FDFCAC1}" type="datetime1">
              <a:rPr lang="en-US" smtClean="0"/>
              <a:t>6/1/2019</a:t>
            </a:fld>
            <a:endParaRPr lang="en-US"/>
          </a:p>
        </p:txBody>
      </p:sp>
      <p:sp>
        <p:nvSpPr>
          <p:cNvPr id="3" name="Footer Placeholder 2">
            <a:extLst>
              <a:ext uri="{FF2B5EF4-FFF2-40B4-BE49-F238E27FC236}">
                <a16:creationId xmlns:a16="http://schemas.microsoft.com/office/drawing/2014/main" id="{19746B29-3C6F-46C0-9552-8D845EE546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7C13C3-0A5C-4065-A7D1-4090BEF7E50E}"/>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203129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D2BA-E374-450B-844A-1E45325046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1CF0E6-EC05-4A86-98D8-3E67CA252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C90E3-DD37-4805-9CE9-9C98AE20F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745777-0DB8-4043-9D7A-F7B6C3C10833}"/>
              </a:ext>
            </a:extLst>
          </p:cNvPr>
          <p:cNvSpPr>
            <a:spLocks noGrp="1"/>
          </p:cNvSpPr>
          <p:nvPr>
            <p:ph type="dt" sz="half" idx="10"/>
          </p:nvPr>
        </p:nvSpPr>
        <p:spPr/>
        <p:txBody>
          <a:bodyPr/>
          <a:lstStyle/>
          <a:p>
            <a:fld id="{97E933B4-D9D9-46BB-B631-E92E2785AF02}" type="datetime1">
              <a:rPr lang="en-US" smtClean="0"/>
              <a:t>6/1/2019</a:t>
            </a:fld>
            <a:endParaRPr lang="en-US"/>
          </a:p>
        </p:txBody>
      </p:sp>
      <p:sp>
        <p:nvSpPr>
          <p:cNvPr id="6" name="Footer Placeholder 5">
            <a:extLst>
              <a:ext uri="{FF2B5EF4-FFF2-40B4-BE49-F238E27FC236}">
                <a16:creationId xmlns:a16="http://schemas.microsoft.com/office/drawing/2014/main" id="{98581CEC-C88E-49F8-A0A3-259F2AF25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10D56-2F1E-4B22-87DD-A85256A60965}"/>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50015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A13A-8DB3-4A8A-B746-A8741BD20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13C1A-82C2-4104-A24B-330184CF7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8CEE0-1E0A-44AE-971F-B4F8452A1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343DDC-26F5-4AE9-9F62-9DA1B80B0355}"/>
              </a:ext>
            </a:extLst>
          </p:cNvPr>
          <p:cNvSpPr>
            <a:spLocks noGrp="1"/>
          </p:cNvSpPr>
          <p:nvPr>
            <p:ph type="dt" sz="half" idx="10"/>
          </p:nvPr>
        </p:nvSpPr>
        <p:spPr/>
        <p:txBody>
          <a:bodyPr/>
          <a:lstStyle/>
          <a:p>
            <a:fld id="{CA8C99BC-98C9-4B29-B576-F40B8AFA28DB}" type="datetime1">
              <a:rPr lang="en-US" smtClean="0"/>
              <a:t>6/1/2019</a:t>
            </a:fld>
            <a:endParaRPr lang="en-US"/>
          </a:p>
        </p:txBody>
      </p:sp>
      <p:sp>
        <p:nvSpPr>
          <p:cNvPr id="6" name="Footer Placeholder 5">
            <a:extLst>
              <a:ext uri="{FF2B5EF4-FFF2-40B4-BE49-F238E27FC236}">
                <a16:creationId xmlns:a16="http://schemas.microsoft.com/office/drawing/2014/main" id="{877C6682-8FCF-4401-997C-AD846A3AF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73A6E-D1F4-4932-9295-C1FD6F91C916}"/>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1224565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10D3-1BBE-4DE1-89E3-176296FA0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F33F8-9BD5-4FFE-809A-7496CC3CC4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94F98-7D68-4EA1-9199-AC678102E0CF}"/>
              </a:ext>
            </a:extLst>
          </p:cNvPr>
          <p:cNvSpPr>
            <a:spLocks noGrp="1"/>
          </p:cNvSpPr>
          <p:nvPr>
            <p:ph type="dt" sz="half" idx="10"/>
          </p:nvPr>
        </p:nvSpPr>
        <p:spPr/>
        <p:txBody>
          <a:bodyPr/>
          <a:lstStyle/>
          <a:p>
            <a:fld id="{18FACB3F-2A04-4407-9A6A-73CF79B401A5}" type="datetime1">
              <a:rPr lang="en-US" smtClean="0"/>
              <a:t>6/1/2019</a:t>
            </a:fld>
            <a:endParaRPr lang="en-US"/>
          </a:p>
        </p:txBody>
      </p:sp>
      <p:sp>
        <p:nvSpPr>
          <p:cNvPr id="5" name="Footer Placeholder 4">
            <a:extLst>
              <a:ext uri="{FF2B5EF4-FFF2-40B4-BE49-F238E27FC236}">
                <a16:creationId xmlns:a16="http://schemas.microsoft.com/office/drawing/2014/main" id="{121D2062-9D88-4E66-9911-6B9EE083D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3E743-CA03-4AAC-AE18-DB7C5DF227F6}"/>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1565540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F1790-0206-4873-8A76-E4397734E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74777E-1F31-47EF-ABED-E8895CB244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D99ED-0982-4F81-A19F-F130A2F4AF4C}"/>
              </a:ext>
            </a:extLst>
          </p:cNvPr>
          <p:cNvSpPr>
            <a:spLocks noGrp="1"/>
          </p:cNvSpPr>
          <p:nvPr>
            <p:ph type="dt" sz="half" idx="10"/>
          </p:nvPr>
        </p:nvSpPr>
        <p:spPr/>
        <p:txBody>
          <a:bodyPr/>
          <a:lstStyle/>
          <a:p>
            <a:fld id="{FDC386C4-D46A-49A1-9DD2-2E9E79F957D2}" type="datetime1">
              <a:rPr lang="en-US" smtClean="0"/>
              <a:t>6/1/2019</a:t>
            </a:fld>
            <a:endParaRPr lang="en-US"/>
          </a:p>
        </p:txBody>
      </p:sp>
      <p:sp>
        <p:nvSpPr>
          <p:cNvPr id="5" name="Footer Placeholder 4">
            <a:extLst>
              <a:ext uri="{FF2B5EF4-FFF2-40B4-BE49-F238E27FC236}">
                <a16:creationId xmlns:a16="http://schemas.microsoft.com/office/drawing/2014/main" id="{C5D4311B-2839-44A0-863D-E17368C9F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CC1D4-813E-466A-A569-C4402B48AC3B}"/>
              </a:ext>
            </a:extLst>
          </p:cNvPr>
          <p:cNvSpPr>
            <a:spLocks noGrp="1"/>
          </p:cNvSpPr>
          <p:nvPr>
            <p:ph type="sldNum" sz="quarter" idx="12"/>
          </p:nvPr>
        </p:nvSpPr>
        <p:spPr/>
        <p:txBody>
          <a:bodyPr/>
          <a:lstStyle/>
          <a:p>
            <a:fld id="{C98104C4-B870-42FB-923A-4DF1F8ABD1D6}" type="slidenum">
              <a:rPr lang="en-US" smtClean="0"/>
              <a:t>‹#›</a:t>
            </a:fld>
            <a:endParaRPr lang="en-US"/>
          </a:p>
        </p:txBody>
      </p:sp>
    </p:spTree>
    <p:extLst>
      <p:ext uri="{BB962C8B-B14F-4D97-AF65-F5344CB8AC3E}">
        <p14:creationId xmlns:p14="http://schemas.microsoft.com/office/powerpoint/2010/main" val="1309806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79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76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3890-4870-46D2-8344-B2360D6B4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B3D94E-5B30-4A33-B13D-D09FB7B2DA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EE5B30-CF06-4919-B037-8763EE7184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99066-E8C8-45C9-816E-FBE8E1DE94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949AF0-552F-43C2-A818-7EAE3696E0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D4CC5-172B-4FB9-859F-C37DF96DC8D3}"/>
              </a:ext>
            </a:extLst>
          </p:cNvPr>
          <p:cNvSpPr>
            <a:spLocks noGrp="1"/>
          </p:cNvSpPr>
          <p:nvPr>
            <p:ph type="dt" sz="half" idx="10"/>
          </p:nvPr>
        </p:nvSpPr>
        <p:spPr/>
        <p:txBody>
          <a:bodyPr/>
          <a:lstStyle/>
          <a:p>
            <a:fld id="{FA05F8A5-52F3-49D7-9C1E-255F76732FD3}" type="datetime1">
              <a:rPr lang="en-US" smtClean="0"/>
              <a:t>6/1/2019</a:t>
            </a:fld>
            <a:endParaRPr lang="en-US"/>
          </a:p>
        </p:txBody>
      </p:sp>
      <p:sp>
        <p:nvSpPr>
          <p:cNvPr id="8" name="Footer Placeholder 7">
            <a:extLst>
              <a:ext uri="{FF2B5EF4-FFF2-40B4-BE49-F238E27FC236}">
                <a16:creationId xmlns:a16="http://schemas.microsoft.com/office/drawing/2014/main" id="{D799262D-EEA2-41C6-8870-3C287D8B69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B6B90D-8DB8-4FDA-8CCF-5F212140F1C2}"/>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2061387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E5D2896-0E76-4A66-A86B-F560F835C26F}"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7489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D56D382-CB8F-4693-A5FB-28D49EB69450}" type="datetime1">
              <a:rPr lang="en-US" smtClean="0">
                <a:solidFill>
                  <a:prstClr val="black"/>
                </a:solidFill>
              </a:rPr>
              <a:t>6/1/2019</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2389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E33EA4F1-6717-484A-A511-03E032046D8D}" type="datetime1">
              <a:rPr lang="en-US" smtClean="0">
                <a:solidFill>
                  <a:prstClr val="black"/>
                </a:solidFill>
              </a:rPr>
              <a:t>6/1/2019</a:t>
            </a:fld>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4333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E0F3DB4-611D-430F-8377-6ADB1458B9EC}" type="datetime1">
              <a:rPr lang="en-US" smtClean="0">
                <a:solidFill>
                  <a:prstClr val="black"/>
                </a:solidFill>
              </a:rPr>
              <a:t>6/1/2019</a:t>
            </a:fld>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2171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65A01A6-1C46-47BE-B874-00E2143DCD11}" type="datetime1">
              <a:rPr lang="en-US" smtClean="0">
                <a:solidFill>
                  <a:prstClr val="black"/>
                </a:solidFill>
              </a:rPr>
              <a:t>6/1/2019</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8931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BEBFEAE-A1B7-4745-BB22-0753A982415E}" type="datetime1">
              <a:rPr lang="en-US" smtClean="0">
                <a:solidFill>
                  <a:prstClr val="black"/>
                </a:solidFill>
              </a:rPr>
              <a:t>6/1/2019</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9315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DA32173-3876-4C70-837C-CE22A8D1E4F0}" type="datetime1">
              <a:rPr lang="en-US" smtClean="0">
                <a:solidFill>
                  <a:prstClr val="black"/>
                </a:solidFill>
              </a:rPr>
              <a:t>6/1/2019</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52351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95EF58E-7684-405F-83D1-EE3941153C31}"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2160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FAF9514-294D-4DA2-B768-327CFE98BDAC}"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519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6EA7EC8-7437-4D84-A3CB-AB711F6CEA05}" type="datetime1">
              <a:rPr lang="en-US" smtClean="0">
                <a:solidFill>
                  <a:prstClr val="black"/>
                </a:solidFill>
              </a:rPr>
              <a:t>6/1/2019</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0362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7820-4F54-487D-AEC7-74BC25466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0F037-46DC-48FF-8B19-45F62A33B368}"/>
              </a:ext>
            </a:extLst>
          </p:cNvPr>
          <p:cNvSpPr>
            <a:spLocks noGrp="1"/>
          </p:cNvSpPr>
          <p:nvPr>
            <p:ph type="dt" sz="half" idx="10"/>
          </p:nvPr>
        </p:nvSpPr>
        <p:spPr/>
        <p:txBody>
          <a:bodyPr/>
          <a:lstStyle/>
          <a:p>
            <a:fld id="{8538EE45-8F4A-43A7-A7DE-79800B3804B2}" type="datetime1">
              <a:rPr lang="en-US" smtClean="0"/>
              <a:t>6/1/2019</a:t>
            </a:fld>
            <a:endParaRPr lang="en-US"/>
          </a:p>
        </p:txBody>
      </p:sp>
      <p:sp>
        <p:nvSpPr>
          <p:cNvPr id="4" name="Footer Placeholder 3">
            <a:extLst>
              <a:ext uri="{FF2B5EF4-FFF2-40B4-BE49-F238E27FC236}">
                <a16:creationId xmlns:a16="http://schemas.microsoft.com/office/drawing/2014/main" id="{D3DD6673-A75E-4C7E-AF7F-EC8EE74F1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2A4277-F0EA-4204-B0E5-D29318DED7C7}"/>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382861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9F853-65FF-4958-ADC7-DB6A89DEF67E}"/>
              </a:ext>
            </a:extLst>
          </p:cNvPr>
          <p:cNvSpPr>
            <a:spLocks noGrp="1"/>
          </p:cNvSpPr>
          <p:nvPr>
            <p:ph type="dt" sz="half" idx="10"/>
          </p:nvPr>
        </p:nvSpPr>
        <p:spPr/>
        <p:txBody>
          <a:bodyPr/>
          <a:lstStyle/>
          <a:p>
            <a:fld id="{B553E624-0C62-46E9-BB1B-52E10EF180A4}" type="datetime1">
              <a:rPr lang="en-US" smtClean="0"/>
              <a:t>6/1/2019</a:t>
            </a:fld>
            <a:endParaRPr lang="en-US"/>
          </a:p>
        </p:txBody>
      </p:sp>
      <p:sp>
        <p:nvSpPr>
          <p:cNvPr id="3" name="Footer Placeholder 2">
            <a:extLst>
              <a:ext uri="{FF2B5EF4-FFF2-40B4-BE49-F238E27FC236}">
                <a16:creationId xmlns:a16="http://schemas.microsoft.com/office/drawing/2014/main" id="{FAA681B1-A84C-4ABB-A144-18F6EB41D9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7F61D4-2C98-4A0C-BB15-B9F5F770604A}"/>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2273704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DE60-0AC4-4AC4-8690-74FBAE155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CFE592-ACFB-4B83-94E8-9EE81BCE97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3F7513-5217-4075-959C-C664A6A63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5837D2-7594-4797-8CFD-396386756A84}"/>
              </a:ext>
            </a:extLst>
          </p:cNvPr>
          <p:cNvSpPr>
            <a:spLocks noGrp="1"/>
          </p:cNvSpPr>
          <p:nvPr>
            <p:ph type="dt" sz="half" idx="10"/>
          </p:nvPr>
        </p:nvSpPr>
        <p:spPr/>
        <p:txBody>
          <a:bodyPr/>
          <a:lstStyle/>
          <a:p>
            <a:fld id="{2E0B6A36-5B6D-4A90-890C-97E9202989F5}" type="datetime1">
              <a:rPr lang="en-US" smtClean="0"/>
              <a:t>6/1/2019</a:t>
            </a:fld>
            <a:endParaRPr lang="en-US"/>
          </a:p>
        </p:txBody>
      </p:sp>
      <p:sp>
        <p:nvSpPr>
          <p:cNvPr id="6" name="Footer Placeholder 5">
            <a:extLst>
              <a:ext uri="{FF2B5EF4-FFF2-40B4-BE49-F238E27FC236}">
                <a16:creationId xmlns:a16="http://schemas.microsoft.com/office/drawing/2014/main" id="{143CA422-207E-43E6-AAD6-0DC45A55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FADC27-58D4-491C-BFA1-770DE479015B}"/>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214234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B157C-9B59-4678-845D-E1012D9DB1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D8402B-3F78-4E53-AA3D-D9DC61F74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2D5284-E3EA-46D1-BAE4-66822FAFE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4D4865-9D26-4948-8D82-1DFB370B8652}"/>
              </a:ext>
            </a:extLst>
          </p:cNvPr>
          <p:cNvSpPr>
            <a:spLocks noGrp="1"/>
          </p:cNvSpPr>
          <p:nvPr>
            <p:ph type="dt" sz="half" idx="10"/>
          </p:nvPr>
        </p:nvSpPr>
        <p:spPr/>
        <p:txBody>
          <a:bodyPr/>
          <a:lstStyle/>
          <a:p>
            <a:fld id="{64472A1C-C572-4749-B2E8-DDAEEBAADE76}" type="datetime1">
              <a:rPr lang="en-US" smtClean="0"/>
              <a:t>6/1/2019</a:t>
            </a:fld>
            <a:endParaRPr lang="en-US"/>
          </a:p>
        </p:txBody>
      </p:sp>
      <p:sp>
        <p:nvSpPr>
          <p:cNvPr id="6" name="Footer Placeholder 5">
            <a:extLst>
              <a:ext uri="{FF2B5EF4-FFF2-40B4-BE49-F238E27FC236}">
                <a16:creationId xmlns:a16="http://schemas.microsoft.com/office/drawing/2014/main" id="{61E3E76A-0486-4648-AF2D-ABB2BB2EC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690B8-D702-44C0-A224-DE3938222D41}"/>
              </a:ext>
            </a:extLst>
          </p:cNvPr>
          <p:cNvSpPr>
            <a:spLocks noGrp="1"/>
          </p:cNvSpPr>
          <p:nvPr>
            <p:ph type="sldNum" sz="quarter" idx="12"/>
          </p:nvPr>
        </p:nvSpPr>
        <p:spPr/>
        <p:txBody>
          <a:bodyPr/>
          <a:lstStyle/>
          <a:p>
            <a:fld id="{5892B89C-9217-44CD-A4E7-E7A06444AB73}" type="slidenum">
              <a:rPr lang="en-US" smtClean="0"/>
              <a:t>‹#›</a:t>
            </a:fld>
            <a:endParaRPr lang="en-US"/>
          </a:p>
        </p:txBody>
      </p:sp>
    </p:spTree>
    <p:extLst>
      <p:ext uri="{BB962C8B-B14F-4D97-AF65-F5344CB8AC3E}">
        <p14:creationId xmlns:p14="http://schemas.microsoft.com/office/powerpoint/2010/main" val="303954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F1E83-F451-433E-94E1-D74396F00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EB0865-9F97-4DEE-9897-BABC80565D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80EFF-CB6D-4693-9F80-0A5536F1C1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E8AB7-F0A6-4637-95AF-BE821EFB72AD}" type="datetime1">
              <a:rPr lang="en-US" smtClean="0"/>
              <a:t>6/1/2019</a:t>
            </a:fld>
            <a:endParaRPr lang="en-US"/>
          </a:p>
        </p:txBody>
      </p:sp>
      <p:sp>
        <p:nvSpPr>
          <p:cNvPr id="5" name="Footer Placeholder 4">
            <a:extLst>
              <a:ext uri="{FF2B5EF4-FFF2-40B4-BE49-F238E27FC236}">
                <a16:creationId xmlns:a16="http://schemas.microsoft.com/office/drawing/2014/main" id="{2325ECBD-1507-4B4C-87A8-9CF2A61F2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05984C-4C85-4FEA-B274-F26737337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2B89C-9217-44CD-A4E7-E7A06444AB73}" type="slidenum">
              <a:rPr lang="en-US" smtClean="0"/>
              <a:t>‹#›</a:t>
            </a:fld>
            <a:endParaRPr lang="en-US"/>
          </a:p>
        </p:txBody>
      </p:sp>
    </p:spTree>
    <p:extLst>
      <p:ext uri="{BB962C8B-B14F-4D97-AF65-F5344CB8AC3E}">
        <p14:creationId xmlns:p14="http://schemas.microsoft.com/office/powerpoint/2010/main" val="373447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778DE-3AB5-4C75-B6F1-DCFA62937309}" type="datetime1">
              <a:rPr lang="en-US" smtClean="0"/>
              <a:t>6/1/2019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00147-D7BD-43C6-9289-FD2B125004A0}" type="slidenum">
              <a:rPr lang="en-US" smtClean="0"/>
              <a:t>‹#›</a:t>
            </a:fld>
            <a:endParaRPr lang="en-US"/>
          </a:p>
        </p:txBody>
      </p:sp>
    </p:spTree>
    <p:extLst>
      <p:ext uri="{BB962C8B-B14F-4D97-AF65-F5344CB8AC3E}">
        <p14:creationId xmlns:p14="http://schemas.microsoft.com/office/powerpoint/2010/main" val="1641278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5824" y="76202"/>
            <a:ext cx="11752976" cy="511169"/>
          </a:xfrm>
          <a:prstGeom prst="rect">
            <a:avLst/>
          </a:prstGeom>
        </p:spPr>
        <p:txBody>
          <a:bodyPr vert="horz" lIns="91384" tIns="45692" rIns="91384" bIns="45692" rtlCol="0" anchor="ctr">
            <a:normAutofit/>
          </a:bodyPr>
          <a:lstStyle/>
          <a:p>
            <a:r>
              <a:rPr lang="en-US" dirty="0"/>
              <a:t>Click to edit Master title style</a:t>
            </a:r>
          </a:p>
        </p:txBody>
      </p:sp>
      <p:sp>
        <p:nvSpPr>
          <p:cNvPr id="3" name="Text Placeholder 2"/>
          <p:cNvSpPr>
            <a:spLocks noGrp="1"/>
          </p:cNvSpPr>
          <p:nvPr>
            <p:ph type="body" idx="1"/>
          </p:nvPr>
        </p:nvSpPr>
        <p:spPr>
          <a:xfrm>
            <a:off x="372537" y="762000"/>
            <a:ext cx="11413068" cy="2133600"/>
          </a:xfrm>
          <a:prstGeom prst="rect">
            <a:avLst/>
          </a:prstGeom>
        </p:spPr>
        <p:txBody>
          <a:bodyPr vert="horz" lIns="0" tIns="0" rIns="0" bIns="0" rtlCol="0">
            <a:normAutofit/>
          </a:bodyPr>
          <a:lstStyle/>
          <a:p>
            <a:pPr lvl="0"/>
            <a:r>
              <a:rPr lang="en-US" sz="2000" dirty="0" err="1"/>
              <a:t>asf</a:t>
            </a:r>
            <a:endParaRPr lang="en-US" dirty="0"/>
          </a:p>
        </p:txBody>
      </p:sp>
    </p:spTree>
    <p:extLst>
      <p:ext uri="{BB962C8B-B14F-4D97-AF65-F5344CB8AC3E}">
        <p14:creationId xmlns:p14="http://schemas.microsoft.com/office/powerpoint/2010/main" val="2948202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 id="2147483687" r:id="rId13"/>
    <p:sldLayoutId id="2147483763" r:id="rId14"/>
  </p:sldLayoutIdLst>
  <p:hf hdr="0" ftr="0" dt="0"/>
  <p:txStyles>
    <p:titleStyle>
      <a:lvl1pPr algn="l" defTabSz="913843" rtl="0" eaLnBrk="1" latinLnBrk="0" hangingPunct="1">
        <a:spcBef>
          <a:spcPct val="0"/>
        </a:spcBef>
        <a:buNone/>
        <a:defRPr sz="2400" kern="1200" cap="small" baseline="0">
          <a:solidFill>
            <a:schemeClr val="tx1">
              <a:lumMod val="50000"/>
              <a:lumOff val="50000"/>
            </a:schemeClr>
          </a:solidFill>
          <a:latin typeface="Segoe UI Semibold" panose="020B0702040204020203" pitchFamily="34" charset="0"/>
          <a:ea typeface="+mj-ea"/>
          <a:cs typeface="+mj-cs"/>
        </a:defRPr>
      </a:lvl1pPr>
    </p:titleStyle>
    <p:bodyStyle>
      <a:lvl1pPr marL="0" indent="0" algn="l" defTabSz="913843" rtl="0" eaLnBrk="1" latinLnBrk="0" hangingPunct="1">
        <a:spcBef>
          <a:spcPct val="20000"/>
        </a:spcBef>
        <a:buFont typeface="Arial" pitchFamily="34" charset="0"/>
        <a:buNone/>
        <a:defRPr sz="2000" kern="1200">
          <a:solidFill>
            <a:schemeClr val="tx1">
              <a:lumMod val="85000"/>
              <a:lumOff val="1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FD5BB1-5F0C-49B1-A292-F79653F14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93CC1A-A4F2-425E-B3C2-85637D81A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C6689-F208-421B-97F8-91AEE00211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6EE3C-013B-43F2-A008-2DA956DB2218}" type="datetime1">
              <a:rPr lang="en-US" smtClean="0"/>
              <a:t>6/1/2019</a:t>
            </a:fld>
            <a:endParaRPr lang="en-US"/>
          </a:p>
        </p:txBody>
      </p:sp>
      <p:sp>
        <p:nvSpPr>
          <p:cNvPr id="5" name="Footer Placeholder 4">
            <a:extLst>
              <a:ext uri="{FF2B5EF4-FFF2-40B4-BE49-F238E27FC236}">
                <a16:creationId xmlns:a16="http://schemas.microsoft.com/office/drawing/2014/main" id="{BFB76AE5-A636-41F8-AFDE-ECAB05C2A9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B69A8A-20C5-4BA2-90E4-E95DCB223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104C4-B870-42FB-923A-4DF1F8ABD1D6}" type="slidenum">
              <a:rPr lang="en-US" smtClean="0"/>
              <a:t>‹#›</a:t>
            </a:fld>
            <a:endParaRPr lang="en-US"/>
          </a:p>
        </p:txBody>
      </p:sp>
    </p:spTree>
    <p:extLst>
      <p:ext uri="{BB962C8B-B14F-4D97-AF65-F5344CB8AC3E}">
        <p14:creationId xmlns:p14="http://schemas.microsoft.com/office/powerpoint/2010/main" val="380051446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03503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18.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49.sv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1.png"/><Relationship Id="rId7" Type="http://schemas.openxmlformats.org/officeDocument/2006/relationships/image" Target="../media/image45.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jpe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jpeg"/></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0.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36FF275-2020-4907-B644-588E0C17DE40}"/>
              </a:ext>
            </a:extLst>
          </p:cNvPr>
          <p:cNvGrpSpPr/>
          <p:nvPr/>
        </p:nvGrpSpPr>
        <p:grpSpPr>
          <a:xfrm>
            <a:off x="-1" y="-2"/>
            <a:ext cx="8251257" cy="6485306"/>
            <a:chOff x="-1" y="-2"/>
            <a:chExt cx="8251257" cy="6485306"/>
          </a:xfrm>
        </p:grpSpPr>
        <p:grpSp>
          <p:nvGrpSpPr>
            <p:cNvPr id="8" name="Group 7">
              <a:extLst>
                <a:ext uri="{FF2B5EF4-FFF2-40B4-BE49-F238E27FC236}">
                  <a16:creationId xmlns:a16="http://schemas.microsoft.com/office/drawing/2014/main" id="{5430E414-11E7-4A47-8AF2-40DD1533828C}"/>
                </a:ext>
              </a:extLst>
            </p:cNvPr>
            <p:cNvGrpSpPr/>
            <p:nvPr/>
          </p:nvGrpSpPr>
          <p:grpSpPr>
            <a:xfrm>
              <a:off x="-1" y="-2"/>
              <a:ext cx="8251257" cy="6485306"/>
              <a:chOff x="0" y="210040"/>
              <a:chExt cx="7979038" cy="6271349"/>
            </a:xfrm>
          </p:grpSpPr>
          <p:grpSp>
            <p:nvGrpSpPr>
              <p:cNvPr id="7" name="Group 6">
                <a:extLst>
                  <a:ext uri="{FF2B5EF4-FFF2-40B4-BE49-F238E27FC236}">
                    <a16:creationId xmlns:a16="http://schemas.microsoft.com/office/drawing/2014/main" id="{3CECCF54-DCDD-4797-9AB3-6430C5721B64}"/>
                  </a:ext>
                </a:extLst>
              </p:cNvPr>
              <p:cNvGrpSpPr/>
              <p:nvPr/>
            </p:nvGrpSpPr>
            <p:grpSpPr>
              <a:xfrm>
                <a:off x="0" y="210040"/>
                <a:ext cx="7979038" cy="6271349"/>
                <a:chOff x="134115" y="150267"/>
                <a:chExt cx="5364902" cy="4216696"/>
              </a:xfrm>
            </p:grpSpPr>
            <p:pic>
              <p:nvPicPr>
                <p:cNvPr id="17" name="Picture 16">
                  <a:extLst>
                    <a:ext uri="{FF2B5EF4-FFF2-40B4-BE49-F238E27FC236}">
                      <a16:creationId xmlns:a16="http://schemas.microsoft.com/office/drawing/2014/main" id="{A7BD2B89-C1B4-4D0F-B87F-BC9D7FB2ED24}"/>
                    </a:ext>
                  </a:extLst>
                </p:cNvPr>
                <p:cNvPicPr>
                  <a:picLocks noChangeAspect="1"/>
                </p:cNvPicPr>
                <p:nvPr/>
              </p:nvPicPr>
              <p:blipFill rotWithShape="1">
                <a:blip r:embed="rId3">
                  <a:extLst>
                    <a:ext uri="{28A0092B-C50C-407E-A947-70E740481C1C}">
                      <a14:useLocalDpi xmlns:a14="http://schemas.microsoft.com/office/drawing/2010/main" val="0"/>
                    </a:ext>
                  </a:extLst>
                </a:blip>
                <a:srcRect t="72324" r="68366"/>
                <a:stretch/>
              </p:blipFill>
              <p:spPr>
                <a:xfrm>
                  <a:off x="134115" y="157182"/>
                  <a:ext cx="3966454" cy="3942555"/>
                </a:xfrm>
                <a:prstGeom prst="rect">
                  <a:avLst/>
                </a:prstGeom>
                <a:solidFill>
                  <a:schemeClr val="bg2"/>
                </a:solidFill>
                <a:ln>
                  <a:solidFill>
                    <a:schemeClr val="bg2"/>
                  </a:solidFill>
                </a:ln>
              </p:spPr>
            </p:pic>
            <p:grpSp>
              <p:nvGrpSpPr>
                <p:cNvPr id="6" name="Group 5">
                  <a:extLst>
                    <a:ext uri="{FF2B5EF4-FFF2-40B4-BE49-F238E27FC236}">
                      <a16:creationId xmlns:a16="http://schemas.microsoft.com/office/drawing/2014/main" id="{C7E8EC09-C0D4-47BA-96D4-300359A30F31}"/>
                    </a:ext>
                  </a:extLst>
                </p:cNvPr>
                <p:cNvGrpSpPr/>
                <p:nvPr/>
              </p:nvGrpSpPr>
              <p:grpSpPr>
                <a:xfrm>
                  <a:off x="647118" y="150267"/>
                  <a:ext cx="4851899" cy="4216696"/>
                  <a:chOff x="647118" y="150267"/>
                  <a:chExt cx="4851899" cy="4216696"/>
                </a:xfrm>
              </p:grpSpPr>
              <p:sp>
                <p:nvSpPr>
                  <p:cNvPr id="19" name="Right Triangle 18">
                    <a:extLst>
                      <a:ext uri="{FF2B5EF4-FFF2-40B4-BE49-F238E27FC236}">
                        <a16:creationId xmlns:a16="http://schemas.microsoft.com/office/drawing/2014/main" id="{7B75DDD9-D807-4E5B-A109-EDC391FE9495}"/>
                      </a:ext>
                    </a:extLst>
                  </p:cNvPr>
                  <p:cNvSpPr/>
                  <p:nvPr/>
                </p:nvSpPr>
                <p:spPr>
                  <a:xfrm rot="20765285" flipH="1">
                    <a:off x="647118" y="425364"/>
                    <a:ext cx="2625471" cy="39415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7580A16C-16EB-4297-B304-408A1F217AD1}"/>
                      </a:ext>
                    </a:extLst>
                  </p:cNvPr>
                  <p:cNvSpPr/>
                  <p:nvPr/>
                </p:nvSpPr>
                <p:spPr>
                  <a:xfrm rot="10800000" flipH="1">
                    <a:off x="2719655" y="150267"/>
                    <a:ext cx="2779362" cy="403510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Right Triangle 4">
                <a:extLst>
                  <a:ext uri="{FF2B5EF4-FFF2-40B4-BE49-F238E27FC236}">
                    <a16:creationId xmlns:a16="http://schemas.microsoft.com/office/drawing/2014/main" id="{CBDC2A24-F4EF-41D2-9742-D14680802F2E}"/>
                  </a:ext>
                </a:extLst>
              </p:cNvPr>
              <p:cNvSpPr/>
              <p:nvPr/>
            </p:nvSpPr>
            <p:spPr>
              <a:xfrm flipH="1">
                <a:off x="3528452" y="1894942"/>
                <a:ext cx="2676768" cy="417633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7B5E99F-2016-4023-878F-27E324166403}"/>
                </a:ext>
              </a:extLst>
            </p:cNvPr>
            <p:cNvSpPr/>
            <p:nvPr/>
          </p:nvSpPr>
          <p:spPr>
            <a:xfrm>
              <a:off x="4594702" y="5645888"/>
              <a:ext cx="2156058" cy="45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3B1DAE2-8693-4BBF-8B90-27A5F4A8E88C}"/>
              </a:ext>
            </a:extLst>
          </p:cNvPr>
          <p:cNvGrpSpPr/>
          <p:nvPr/>
        </p:nvGrpSpPr>
        <p:grpSpPr>
          <a:xfrm>
            <a:off x="8040700" y="10629"/>
            <a:ext cx="4151300" cy="6085920"/>
            <a:chOff x="8049660" y="31826"/>
            <a:chExt cx="4142340" cy="6072784"/>
          </a:xfrm>
        </p:grpSpPr>
        <p:pic>
          <p:nvPicPr>
            <p:cNvPr id="18" name="Picture 17">
              <a:extLst>
                <a:ext uri="{FF2B5EF4-FFF2-40B4-BE49-F238E27FC236}">
                  <a16:creationId xmlns:a16="http://schemas.microsoft.com/office/drawing/2014/main" id="{FCF49B7D-2412-4546-9BA6-F38671252125}"/>
                </a:ext>
              </a:extLst>
            </p:cNvPr>
            <p:cNvPicPr>
              <a:picLocks noChangeAspect="1"/>
            </p:cNvPicPr>
            <p:nvPr/>
          </p:nvPicPr>
          <p:blipFill rotWithShape="1">
            <a:blip r:embed="rId3">
              <a:extLst>
                <a:ext uri="{28A0092B-C50C-407E-A947-70E740481C1C}">
                  <a14:useLocalDpi xmlns:a14="http://schemas.microsoft.com/office/drawing/2010/main" val="0"/>
                </a:ext>
              </a:extLst>
            </a:blip>
            <a:srcRect l="10211" t="72384" r="68496" b="-2"/>
            <a:stretch/>
          </p:blipFill>
          <p:spPr>
            <a:xfrm>
              <a:off x="8070929" y="31829"/>
              <a:ext cx="4121071" cy="6072781"/>
            </a:xfrm>
            <a:prstGeom prst="rect">
              <a:avLst/>
            </a:prstGeom>
            <a:solidFill>
              <a:schemeClr val="bg2"/>
            </a:solidFill>
            <a:ln>
              <a:solidFill>
                <a:schemeClr val="bg2"/>
              </a:solidFill>
            </a:ln>
          </p:spPr>
        </p:pic>
        <p:sp>
          <p:nvSpPr>
            <p:cNvPr id="23" name="Right Triangle 22">
              <a:extLst>
                <a:ext uri="{FF2B5EF4-FFF2-40B4-BE49-F238E27FC236}">
                  <a16:creationId xmlns:a16="http://schemas.microsoft.com/office/drawing/2014/main" id="{F7095AE0-4D98-4E12-AF51-3AF15242BDDD}"/>
                </a:ext>
              </a:extLst>
            </p:cNvPr>
            <p:cNvSpPr/>
            <p:nvPr/>
          </p:nvSpPr>
          <p:spPr>
            <a:xfrm rot="10800000" flipH="1">
              <a:off x="8049660" y="31826"/>
              <a:ext cx="2006084" cy="603494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FF95816-18A2-47A0-902A-DE1643DF8D90}"/>
              </a:ext>
            </a:extLst>
          </p:cNvPr>
          <p:cNvSpPr>
            <a:spLocks noGrp="1"/>
          </p:cNvSpPr>
          <p:nvPr>
            <p:ph type="ctrTitle"/>
          </p:nvPr>
        </p:nvSpPr>
        <p:spPr>
          <a:xfrm>
            <a:off x="3756131" y="455041"/>
            <a:ext cx="5942827" cy="1421292"/>
          </a:xfrm>
        </p:spPr>
        <p:txBody>
          <a:bodyPr>
            <a:noAutofit/>
          </a:bodyPr>
          <a:lstStyle/>
          <a:p>
            <a:pPr algn="l"/>
            <a:r>
              <a:rPr lang="en-US" sz="2400" dirty="0">
                <a:latin typeface="Segoe UI Semibold" panose="020B0702040204020203" pitchFamily="34" charset="0"/>
                <a:cs typeface="Segoe UI Semibold" panose="020B0702040204020203" pitchFamily="34" charset="0"/>
              </a:rPr>
              <a:t>Thermporal: An Easy-to-Deploy Temporal Thermographic Sensor System to Support Residential Energy Audits</a:t>
            </a:r>
          </a:p>
        </p:txBody>
      </p:sp>
      <p:sp>
        <p:nvSpPr>
          <p:cNvPr id="3" name="Subtitle 2">
            <a:extLst>
              <a:ext uri="{FF2B5EF4-FFF2-40B4-BE49-F238E27FC236}">
                <a16:creationId xmlns:a16="http://schemas.microsoft.com/office/drawing/2014/main" id="{C4A5CD28-46A8-4C50-A77D-D249616780C8}"/>
              </a:ext>
            </a:extLst>
          </p:cNvPr>
          <p:cNvSpPr>
            <a:spLocks noGrp="1"/>
          </p:cNvSpPr>
          <p:nvPr>
            <p:ph type="subTitle" idx="1"/>
          </p:nvPr>
        </p:nvSpPr>
        <p:spPr>
          <a:xfrm>
            <a:off x="3645123" y="2530187"/>
            <a:ext cx="3454282" cy="633488"/>
          </a:xfrm>
        </p:spPr>
        <p:txBody>
          <a:bodyPr>
            <a:noAutofit/>
          </a:bodyPr>
          <a:lstStyle/>
          <a:p>
            <a:pPr algn="l">
              <a:lnSpc>
                <a:spcPct val="100000"/>
              </a:lnSpc>
            </a:pPr>
            <a:r>
              <a:rPr lang="en-US" sz="2000" dirty="0">
                <a:latin typeface="Segoe UI Light" panose="020B0502040204020203" pitchFamily="34" charset="0"/>
                <a:cs typeface="Segoe UI Light" panose="020B0502040204020203" pitchFamily="34" charset="0"/>
              </a:rPr>
              <a:t>CHI 2019 | May 9</a:t>
            </a:r>
            <a:r>
              <a:rPr lang="en-US" sz="2000" baseline="30000" dirty="0">
                <a:latin typeface="Segoe UI Light" panose="020B0502040204020203" pitchFamily="34" charset="0"/>
                <a:cs typeface="Segoe UI Light" panose="020B0502040204020203" pitchFamily="34" charset="0"/>
              </a:rPr>
              <a:t>th</a:t>
            </a:r>
            <a:br>
              <a:rPr lang="en-US" sz="2000" baseline="30000" dirty="0">
                <a:latin typeface="Segoe UI Light" panose="020B0502040204020203" pitchFamily="34" charset="0"/>
                <a:cs typeface="Segoe UI Light" panose="020B0502040204020203" pitchFamily="34" charset="0"/>
              </a:rPr>
            </a:br>
            <a:r>
              <a:rPr lang="en-US" sz="2000" dirty="0">
                <a:latin typeface="Segoe UI Light" panose="020B0502040204020203" pitchFamily="34" charset="0"/>
                <a:cs typeface="Segoe UI Light" panose="020B0502040204020203" pitchFamily="34" charset="0"/>
              </a:rPr>
              <a:t>Session on Sustainable HCI</a:t>
            </a:r>
          </a:p>
        </p:txBody>
      </p:sp>
      <p:sp>
        <p:nvSpPr>
          <p:cNvPr id="4" name="Subtitle 2">
            <a:extLst>
              <a:ext uri="{FF2B5EF4-FFF2-40B4-BE49-F238E27FC236}">
                <a16:creationId xmlns:a16="http://schemas.microsoft.com/office/drawing/2014/main" id="{C06B4DD7-8174-406F-A4A0-698A37627FC0}"/>
              </a:ext>
            </a:extLst>
          </p:cNvPr>
          <p:cNvSpPr txBox="1">
            <a:spLocks/>
          </p:cNvSpPr>
          <p:nvPr/>
        </p:nvSpPr>
        <p:spPr>
          <a:xfrm>
            <a:off x="3437136" y="3733041"/>
            <a:ext cx="2825011" cy="168350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0"/>
              </a:spcBef>
            </a:pPr>
            <a:r>
              <a:rPr lang="en-US" sz="1800" dirty="0">
                <a:latin typeface="Segoe UI Semibold" panose="020B0702040204020203" pitchFamily="34" charset="0"/>
                <a:cs typeface="Segoe UI Semibold" panose="020B0702040204020203" pitchFamily="34" charset="0"/>
              </a:rPr>
              <a:t>Matthew Louis Mauriello</a:t>
            </a:r>
          </a:p>
          <a:p>
            <a:pPr algn="l">
              <a:lnSpc>
                <a:spcPct val="120000"/>
              </a:lnSpc>
              <a:spcBef>
                <a:spcPts val="0"/>
              </a:spcBef>
            </a:pPr>
            <a:r>
              <a:rPr lang="en-US" sz="1800" dirty="0">
                <a:latin typeface="Segoe UI Semibold" panose="020B0702040204020203" pitchFamily="34" charset="0"/>
                <a:cs typeface="Segoe UI Semibold" panose="020B0702040204020203" pitchFamily="34" charset="0"/>
              </a:rPr>
              <a:t>@mattm401</a:t>
            </a:r>
          </a:p>
          <a:p>
            <a:pPr algn="l">
              <a:lnSpc>
                <a:spcPct val="120000"/>
              </a:lnSpc>
              <a:spcBef>
                <a:spcPts val="0"/>
              </a:spcBef>
            </a:pPr>
            <a:endParaRPr lang="en-US" sz="1800" dirty="0">
              <a:latin typeface="Segoe UI Light" panose="020B0502040204020203" pitchFamily="34" charset="0"/>
              <a:cs typeface="Segoe UI Light" panose="020B0502040204020203" pitchFamily="34" charset="0"/>
            </a:endParaRPr>
          </a:p>
          <a:p>
            <a:pPr algn="l">
              <a:lnSpc>
                <a:spcPct val="120000"/>
              </a:lnSpc>
              <a:spcBef>
                <a:spcPts val="0"/>
              </a:spcBef>
            </a:pPr>
            <a:r>
              <a:rPr lang="en-US" sz="1800" dirty="0">
                <a:latin typeface="Segoe UI Light" panose="020B0502040204020203" pitchFamily="34" charset="0"/>
                <a:cs typeface="Segoe UI Light" panose="020B0502040204020203" pitchFamily="34" charset="0"/>
              </a:rPr>
              <a:t>Brenna McNally</a:t>
            </a:r>
          </a:p>
          <a:p>
            <a:pPr algn="l">
              <a:lnSpc>
                <a:spcPct val="120000"/>
              </a:lnSpc>
              <a:spcBef>
                <a:spcPts val="0"/>
              </a:spcBef>
            </a:pPr>
            <a:r>
              <a:rPr lang="en-US" sz="1800" dirty="0">
                <a:latin typeface="Segoe UI Light" panose="020B0502040204020203" pitchFamily="34" charset="0"/>
                <a:cs typeface="Segoe UI Light" panose="020B0502040204020203" pitchFamily="34" charset="0"/>
              </a:rPr>
              <a:t>Jon E. Froehlich</a:t>
            </a:r>
          </a:p>
        </p:txBody>
      </p:sp>
      <p:sp>
        <p:nvSpPr>
          <p:cNvPr id="9" name="Rectangle 8">
            <a:extLst>
              <a:ext uri="{FF2B5EF4-FFF2-40B4-BE49-F238E27FC236}">
                <a16:creationId xmlns:a16="http://schemas.microsoft.com/office/drawing/2014/main" id="{8F8FAC78-D46B-48EE-AA2E-303B254E7BDB}"/>
              </a:ext>
            </a:extLst>
          </p:cNvPr>
          <p:cNvSpPr/>
          <p:nvPr/>
        </p:nvSpPr>
        <p:spPr>
          <a:xfrm>
            <a:off x="0" y="6117816"/>
            <a:ext cx="12192000" cy="740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9D1A121-AB4E-4AD7-8FCA-DF8C6430AF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50" t="10368" r="49792" b="14927"/>
          <a:stretch/>
        </p:blipFill>
        <p:spPr>
          <a:xfrm>
            <a:off x="4875590" y="6191907"/>
            <a:ext cx="1312565" cy="568648"/>
          </a:xfrm>
          <a:prstGeom prst="rect">
            <a:avLst/>
          </a:prstGeom>
          <a:ln>
            <a:noFill/>
          </a:ln>
        </p:spPr>
      </p:pic>
      <p:pic>
        <p:nvPicPr>
          <p:cNvPr id="11" name="Picture 10">
            <a:extLst>
              <a:ext uri="{FF2B5EF4-FFF2-40B4-BE49-F238E27FC236}">
                <a16:creationId xmlns:a16="http://schemas.microsoft.com/office/drawing/2014/main" id="{28C90FB1-8099-40A1-B5DF-15C17455F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635" t="24525" b="22432"/>
          <a:stretch/>
        </p:blipFill>
        <p:spPr>
          <a:xfrm>
            <a:off x="8835248" y="6228635"/>
            <a:ext cx="2925264" cy="495192"/>
          </a:xfrm>
          <a:prstGeom prst="rect">
            <a:avLst/>
          </a:prstGeom>
          <a:ln>
            <a:noFill/>
          </a:ln>
        </p:spPr>
      </p:pic>
      <p:pic>
        <p:nvPicPr>
          <p:cNvPr id="12" name="Picture 11">
            <a:extLst>
              <a:ext uri="{FF2B5EF4-FFF2-40B4-BE49-F238E27FC236}">
                <a16:creationId xmlns:a16="http://schemas.microsoft.com/office/drawing/2014/main" id="{4F3367A7-C9A9-48D1-A5B2-D047221793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09" r="27031"/>
          <a:stretch/>
        </p:blipFill>
        <p:spPr>
          <a:xfrm>
            <a:off x="6708349" y="6190516"/>
            <a:ext cx="1606706" cy="571430"/>
          </a:xfrm>
          <a:prstGeom prst="rect">
            <a:avLst/>
          </a:prstGeom>
          <a:ln>
            <a:noFill/>
          </a:ln>
        </p:spPr>
      </p:pic>
      <p:pic>
        <p:nvPicPr>
          <p:cNvPr id="14" name="Picture 13">
            <a:extLst>
              <a:ext uri="{FF2B5EF4-FFF2-40B4-BE49-F238E27FC236}">
                <a16:creationId xmlns:a16="http://schemas.microsoft.com/office/drawing/2014/main" id="{CF57FEE9-4E33-4436-9A6D-854709C71CD4}"/>
              </a:ext>
            </a:extLst>
          </p:cNvPr>
          <p:cNvPicPr>
            <a:picLocks noChangeAspect="1"/>
          </p:cNvPicPr>
          <p:nvPr/>
        </p:nvPicPr>
        <p:blipFill>
          <a:blip r:embed="rId5"/>
          <a:stretch>
            <a:fillRect/>
          </a:stretch>
        </p:blipFill>
        <p:spPr>
          <a:xfrm>
            <a:off x="415053" y="6228635"/>
            <a:ext cx="578517" cy="495192"/>
          </a:xfrm>
          <a:prstGeom prst="rect">
            <a:avLst/>
          </a:prstGeom>
        </p:spPr>
      </p:pic>
      <p:pic>
        <p:nvPicPr>
          <p:cNvPr id="27" name="Picture 24">
            <a:extLst>
              <a:ext uri="{FF2B5EF4-FFF2-40B4-BE49-F238E27FC236}">
                <a16:creationId xmlns:a16="http://schemas.microsoft.com/office/drawing/2014/main" id="{7AACB2F4-F504-4337-978D-785668C6EA6B}"/>
              </a:ext>
            </a:extLst>
          </p:cNvPr>
          <p:cNvPicPr>
            <a:picLocks noChangeAspect="1"/>
          </p:cNvPicPr>
          <p:nvPr/>
        </p:nvPicPr>
        <p:blipFill>
          <a:blip r:embed="rId6">
            <a:biLevel thresh="50000"/>
            <a:lum bright="100000"/>
            <a:extLst>
              <a:ext uri="{28A0092B-C50C-407E-A947-70E740481C1C}">
                <a14:useLocalDpi xmlns:a14="http://schemas.microsoft.com/office/drawing/2010/main" val="0"/>
              </a:ext>
            </a:extLst>
          </a:blip>
          <a:srcRect/>
          <a:stretch>
            <a:fillRect/>
          </a:stretch>
        </p:blipFill>
        <p:spPr bwMode="auto">
          <a:xfrm>
            <a:off x="1513764" y="6323801"/>
            <a:ext cx="2841632" cy="30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5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D23B9-5650-4A2F-8EE1-6E622A01FD84}"/>
              </a:ext>
            </a:extLst>
          </p:cNvPr>
          <p:cNvSpPr>
            <a:spLocks noGrp="1"/>
          </p:cNvSpPr>
          <p:nvPr>
            <p:ph type="sldNum" sz="quarter" idx="12"/>
          </p:nvPr>
        </p:nvSpPr>
        <p:spPr>
          <a:xfrm>
            <a:off x="8610600" y="6356350"/>
            <a:ext cx="2743200" cy="365125"/>
          </a:xfrm>
        </p:spPr>
        <p:txBody>
          <a:bodyPr/>
          <a:lstStyle/>
          <a:p>
            <a:fld id="{5892B89C-9217-44CD-A4E7-E7A06444AB73}" type="slidenum">
              <a:rPr lang="en-US" smtClean="0"/>
              <a:t>10</a:t>
            </a:fld>
            <a:endParaRPr lang="en-US"/>
          </a:p>
        </p:txBody>
      </p:sp>
      <p:grpSp>
        <p:nvGrpSpPr>
          <p:cNvPr id="15" name="Group 14">
            <a:extLst>
              <a:ext uri="{FF2B5EF4-FFF2-40B4-BE49-F238E27FC236}">
                <a16:creationId xmlns:a16="http://schemas.microsoft.com/office/drawing/2014/main" id="{7F46B366-F6AB-4468-B7F3-DF5CF674A373}"/>
              </a:ext>
            </a:extLst>
          </p:cNvPr>
          <p:cNvGrpSpPr/>
          <p:nvPr/>
        </p:nvGrpSpPr>
        <p:grpSpPr>
          <a:xfrm>
            <a:off x="-24821" y="601389"/>
            <a:ext cx="7212446" cy="6077233"/>
            <a:chOff x="-101726" y="929526"/>
            <a:chExt cx="6351810" cy="5352053"/>
          </a:xfrm>
        </p:grpSpPr>
        <p:grpSp>
          <p:nvGrpSpPr>
            <p:cNvPr id="2" name="Group 1">
              <a:extLst>
                <a:ext uri="{FF2B5EF4-FFF2-40B4-BE49-F238E27FC236}">
                  <a16:creationId xmlns:a16="http://schemas.microsoft.com/office/drawing/2014/main" id="{89347F39-9A58-49B0-B3A3-5C4EBF4FA262}"/>
                </a:ext>
              </a:extLst>
            </p:cNvPr>
            <p:cNvGrpSpPr/>
            <p:nvPr/>
          </p:nvGrpSpPr>
          <p:grpSpPr>
            <a:xfrm>
              <a:off x="409385" y="929526"/>
              <a:ext cx="5357002" cy="4889780"/>
              <a:chOff x="679989" y="305124"/>
              <a:chExt cx="7604821" cy="6941550"/>
            </a:xfrm>
          </p:grpSpPr>
          <p:pic>
            <p:nvPicPr>
              <p:cNvPr id="6" name="Picture 5">
                <a:extLst>
                  <a:ext uri="{FF2B5EF4-FFF2-40B4-BE49-F238E27FC236}">
                    <a16:creationId xmlns:a16="http://schemas.microsoft.com/office/drawing/2014/main" id="{C4AFF8DB-D01B-455F-A9AD-CFC9C57F4C78}"/>
                  </a:ext>
                </a:extLst>
              </p:cNvPr>
              <p:cNvPicPr>
                <a:picLocks noChangeAspect="1"/>
              </p:cNvPicPr>
              <p:nvPr/>
            </p:nvPicPr>
            <p:blipFill>
              <a:blip r:embed="rId3"/>
              <a:stretch>
                <a:fillRect/>
              </a:stretch>
            </p:blipFill>
            <p:spPr>
              <a:xfrm rot="21113197">
                <a:off x="679989" y="305124"/>
                <a:ext cx="4650822" cy="5819953"/>
              </a:xfrm>
              <a:prstGeom prst="rect">
                <a:avLst/>
              </a:prstGeom>
              <a:ln>
                <a:solidFill>
                  <a:schemeClr val="bg2"/>
                </a:solidFill>
              </a:ln>
            </p:spPr>
          </p:pic>
          <p:pic>
            <p:nvPicPr>
              <p:cNvPr id="5" name="Picture 4">
                <a:extLst>
                  <a:ext uri="{FF2B5EF4-FFF2-40B4-BE49-F238E27FC236}">
                    <a16:creationId xmlns:a16="http://schemas.microsoft.com/office/drawing/2014/main" id="{ABEECF66-822D-43F8-8663-05FE78152C78}"/>
                  </a:ext>
                </a:extLst>
              </p:cNvPr>
              <p:cNvPicPr>
                <a:picLocks noChangeAspect="1"/>
              </p:cNvPicPr>
              <p:nvPr/>
            </p:nvPicPr>
            <p:blipFill>
              <a:blip r:embed="rId4"/>
              <a:stretch>
                <a:fillRect/>
              </a:stretch>
            </p:blipFill>
            <p:spPr>
              <a:xfrm rot="171160">
                <a:off x="3633988" y="1418754"/>
                <a:ext cx="4650822" cy="5827920"/>
              </a:xfrm>
              <a:prstGeom prst="rect">
                <a:avLst/>
              </a:prstGeom>
              <a:ln>
                <a:solidFill>
                  <a:schemeClr val="bg2"/>
                </a:solidFill>
              </a:ln>
            </p:spPr>
          </p:pic>
        </p:grpSp>
        <p:sp>
          <p:nvSpPr>
            <p:cNvPr id="14" name="TextBox 13">
              <a:extLst>
                <a:ext uri="{FF2B5EF4-FFF2-40B4-BE49-F238E27FC236}">
                  <a16:creationId xmlns:a16="http://schemas.microsoft.com/office/drawing/2014/main" id="{32ECA217-C1C7-42F1-A04D-95F7CF1B8B13}"/>
                </a:ext>
              </a:extLst>
            </p:cNvPr>
            <p:cNvSpPr txBox="1"/>
            <p:nvPr/>
          </p:nvSpPr>
          <p:spPr>
            <a:xfrm>
              <a:off x="-101726" y="5901848"/>
              <a:ext cx="6351810" cy="379731"/>
            </a:xfrm>
            <a:prstGeom prst="rect">
              <a:avLst/>
            </a:prstGeom>
            <a:noFill/>
          </p:spPr>
          <p:txBody>
            <a:bodyPr wrap="square" rtlCol="0">
              <a:spAutoFit/>
            </a:bodyPr>
            <a:lstStyle/>
            <a:p>
              <a:pPr algn="ctr"/>
              <a:r>
                <a:rPr lang="en-US" dirty="0">
                  <a:latin typeface="Segoe UI Light" panose="020B0502040204020203" pitchFamily="34" charset="0"/>
                  <a:cs typeface="Segoe UI Light" panose="020B0502040204020203" pitchFamily="34" charset="0"/>
                </a:rPr>
                <a:t>Mauriello </a:t>
              </a:r>
              <a:r>
                <a:rPr lang="en-US" i="1" dirty="0">
                  <a:latin typeface="Segoe UI Light" panose="020B0502040204020203" pitchFamily="34" charset="0"/>
                  <a:cs typeface="Segoe UI Light" panose="020B0502040204020203" pitchFamily="34" charset="0"/>
                </a:rPr>
                <a:t>et al. </a:t>
              </a:r>
              <a:r>
                <a:rPr lang="en-US" dirty="0">
                  <a:latin typeface="Segoe UI Light" panose="020B0502040204020203" pitchFamily="34" charset="0"/>
                  <a:cs typeface="Segoe UI Light" panose="020B0502040204020203" pitchFamily="34" charset="0"/>
                </a:rPr>
                <a:t>, 2015, 2017</a:t>
              </a:r>
            </a:p>
          </p:txBody>
        </p:sp>
      </p:grpSp>
      <p:sp>
        <p:nvSpPr>
          <p:cNvPr id="12" name="Content Placeholder 2">
            <a:extLst>
              <a:ext uri="{FF2B5EF4-FFF2-40B4-BE49-F238E27FC236}">
                <a16:creationId xmlns:a16="http://schemas.microsoft.com/office/drawing/2014/main" id="{81FA08CB-22BB-4936-B503-32D60A477028}"/>
              </a:ext>
            </a:extLst>
          </p:cNvPr>
          <p:cNvSpPr>
            <a:spLocks noGrp="1"/>
          </p:cNvSpPr>
          <p:nvPr>
            <p:ph idx="1"/>
          </p:nvPr>
        </p:nvSpPr>
        <p:spPr>
          <a:xfrm>
            <a:off x="7038124" y="2071170"/>
            <a:ext cx="4603415" cy="2596364"/>
          </a:xfrm>
        </p:spPr>
        <p:txBody>
          <a:bodyPr>
            <a:noAutofit/>
          </a:bodyPr>
          <a:lstStyle/>
          <a:p>
            <a:pPr marL="349250" algn="just"/>
            <a:r>
              <a:rPr lang="en-US" sz="2000" dirty="0">
                <a:latin typeface="Segoe UI Light" panose="020B0502040204020203" pitchFamily="34" charset="0"/>
                <a:cs typeface="Segoe UI Light" panose="020B0502040204020203" pitchFamily="34" charset="0"/>
              </a:rPr>
              <a:t>Energy auditors who use building  thermography techniques experience varying degrees of certainty when interpreting thermograms.</a:t>
            </a:r>
          </a:p>
          <a:p>
            <a:pPr marL="349250" algn="just"/>
            <a:endParaRPr lang="en-US" sz="2000" dirty="0">
              <a:latin typeface="Segoe UI Light" panose="020B0502040204020203" pitchFamily="34" charset="0"/>
              <a:cs typeface="Segoe UI Light" panose="020B0502040204020203" pitchFamily="34" charset="0"/>
            </a:endParaRPr>
          </a:p>
          <a:p>
            <a:pPr marL="349250" algn="just"/>
            <a:r>
              <a:rPr lang="en-US" sz="2000" dirty="0">
                <a:latin typeface="Segoe UI Light" panose="020B0502040204020203" pitchFamily="34" charset="0"/>
                <a:cs typeface="Segoe UI Light" panose="020B0502040204020203" pitchFamily="34" charset="0"/>
              </a:rPr>
              <a:t>Energy auditors generally have limited time to conduct scans, collect data, and review their results.</a:t>
            </a:r>
          </a:p>
          <a:p>
            <a:pPr marL="349250" algn="just"/>
            <a:endParaRPr lang="en-US" sz="2000" dirty="0">
              <a:latin typeface="Segoe UI Light" panose="020B0502040204020203" pitchFamily="34" charset="0"/>
              <a:cs typeface="Segoe UI Light" panose="020B0502040204020203" pitchFamily="34" charset="0"/>
            </a:endParaRPr>
          </a:p>
          <a:p>
            <a:pPr marL="349250" algn="just"/>
            <a:endParaRPr lang="en-US" sz="2000" dirty="0">
              <a:latin typeface="Segoe UI Light" panose="020B0502040204020203" pitchFamily="34" charset="0"/>
              <a:cs typeface="Segoe UI Light" panose="020B0502040204020203" pitchFamily="34" charset="0"/>
            </a:endParaRPr>
          </a:p>
        </p:txBody>
      </p:sp>
      <p:sp>
        <p:nvSpPr>
          <p:cNvPr id="13" name="Title 1">
            <a:extLst>
              <a:ext uri="{FF2B5EF4-FFF2-40B4-BE49-F238E27FC236}">
                <a16:creationId xmlns:a16="http://schemas.microsoft.com/office/drawing/2014/main" id="{1FF2F6FF-6739-47FE-ABED-20CBFA82B6C2}"/>
              </a:ext>
            </a:extLst>
          </p:cNvPr>
          <p:cNvSpPr>
            <a:spLocks noGrp="1"/>
          </p:cNvSpPr>
          <p:nvPr>
            <p:ph type="title"/>
          </p:nvPr>
        </p:nvSpPr>
        <p:spPr>
          <a:xfrm>
            <a:off x="7038124" y="1239160"/>
            <a:ext cx="3438865" cy="268455"/>
          </a:xfrm>
        </p:spPr>
        <p:txBody>
          <a:bodyPr>
            <a:normAutofit fontScale="90000"/>
          </a:bodyPr>
          <a:lstStyle/>
          <a:p>
            <a:r>
              <a:rPr lang="en-US" sz="2800" dirty="0">
                <a:latin typeface="Segoe UI Semibold" panose="020B0702040204020203" pitchFamily="34" charset="0"/>
                <a:cs typeface="Segoe UI Semibold" panose="020B0702040204020203" pitchFamily="34" charset="0"/>
              </a:rPr>
              <a:t>Recent Work at CHI</a:t>
            </a:r>
          </a:p>
        </p:txBody>
      </p:sp>
    </p:spTree>
    <p:extLst>
      <p:ext uri="{BB962C8B-B14F-4D97-AF65-F5344CB8AC3E}">
        <p14:creationId xmlns:p14="http://schemas.microsoft.com/office/powerpoint/2010/main" val="125997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89979C-F243-4C84-A53F-102510DE3246}"/>
              </a:ext>
            </a:extLst>
          </p:cNvPr>
          <p:cNvSpPr txBox="1">
            <a:spLocks/>
          </p:cNvSpPr>
          <p:nvPr/>
        </p:nvSpPr>
        <p:spPr>
          <a:xfrm>
            <a:off x="1372486" y="1806893"/>
            <a:ext cx="1999364" cy="2174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Segoe UI Semibold" panose="020B0702040204020203" pitchFamily="34" charset="0"/>
                <a:cs typeface="Segoe UI Semibold" panose="020B0702040204020203" pitchFamily="34" charset="0"/>
              </a:rPr>
              <a:t>Students</a:t>
            </a:r>
          </a:p>
          <a:p>
            <a:pPr marL="0" indent="0">
              <a:lnSpc>
                <a:spcPct val="120000"/>
              </a:lnSpc>
              <a:spcBef>
                <a:spcPts val="0"/>
              </a:spcBef>
              <a:buFont typeface="Arial" panose="020B0604020202020204" pitchFamily="34" charset="0"/>
              <a:buNone/>
            </a:pPr>
            <a:r>
              <a:rPr lang="en-US" sz="2000" dirty="0">
                <a:latin typeface="Segoe UI Light" panose="020B0502040204020203" pitchFamily="34" charset="0"/>
                <a:cs typeface="Segoe UI Light" panose="020B0502040204020203" pitchFamily="34" charset="0"/>
              </a:rPr>
              <a:t>Noa Chazan</a:t>
            </a:r>
          </a:p>
          <a:p>
            <a:pPr marL="0" indent="0">
              <a:lnSpc>
                <a:spcPct val="120000"/>
              </a:lnSpc>
              <a:spcBef>
                <a:spcPts val="0"/>
              </a:spcBef>
              <a:buFont typeface="Arial" panose="020B0604020202020204" pitchFamily="34" charset="0"/>
              <a:buNone/>
            </a:pPr>
            <a:r>
              <a:rPr lang="en-US" sz="2000" dirty="0">
                <a:latin typeface="Segoe UI Light" panose="020B0502040204020203" pitchFamily="34" charset="0"/>
                <a:cs typeface="Segoe UI Light" panose="020B0502040204020203" pitchFamily="34" charset="0"/>
              </a:rPr>
              <a:t>Simran Chawla</a:t>
            </a:r>
          </a:p>
          <a:p>
            <a:pPr marL="0" indent="0">
              <a:lnSpc>
                <a:spcPct val="120000"/>
              </a:lnSpc>
              <a:spcBef>
                <a:spcPts val="0"/>
              </a:spcBef>
              <a:buNone/>
            </a:pPr>
            <a:r>
              <a:rPr lang="en-US" sz="2000" dirty="0">
                <a:latin typeface="Segoe UI Light" panose="020B0502040204020203" pitchFamily="34" charset="0"/>
                <a:cs typeface="Segoe UI Light" panose="020B0502040204020203" pitchFamily="34" charset="0"/>
              </a:rPr>
              <a:t>Jamie </a:t>
            </a:r>
            <a:r>
              <a:rPr lang="en-US" sz="2000" dirty="0" err="1">
                <a:latin typeface="Segoe UI Light" panose="020B0502040204020203" pitchFamily="34" charset="0"/>
                <a:cs typeface="Segoe UI Light" panose="020B0502040204020203" pitchFamily="34" charset="0"/>
              </a:rPr>
              <a:t>Gilkeson</a:t>
            </a:r>
            <a:endParaRPr lang="en-US" sz="2000" dirty="0">
              <a:latin typeface="Segoe UI Light" panose="020B0502040204020203" pitchFamily="34" charset="0"/>
              <a:cs typeface="Segoe UI Light" panose="020B0502040204020203" pitchFamily="34" charset="0"/>
            </a:endParaRPr>
          </a:p>
          <a:p>
            <a:pPr marL="0" indent="0">
              <a:lnSpc>
                <a:spcPct val="120000"/>
              </a:lnSpc>
              <a:spcBef>
                <a:spcPts val="0"/>
              </a:spcBef>
              <a:buNone/>
            </a:pPr>
            <a:r>
              <a:rPr lang="en-US" sz="2000" dirty="0">
                <a:latin typeface="Segoe UI Light" panose="020B0502040204020203" pitchFamily="34" charset="0"/>
                <a:cs typeface="Segoe UI Light" panose="020B0502040204020203" pitchFamily="34" charset="0"/>
              </a:rPr>
              <a:t>Erica Brown</a:t>
            </a:r>
          </a:p>
          <a:p>
            <a:pPr marL="0" indent="0">
              <a:lnSpc>
                <a:spcPct val="120000"/>
              </a:lnSpc>
              <a:spcBef>
                <a:spcPts val="0"/>
              </a:spcBef>
              <a:buFont typeface="Arial" panose="020B0604020202020204" pitchFamily="34" charset="0"/>
              <a:buNone/>
            </a:pPr>
            <a:endParaRPr lang="en-US" sz="2000" dirty="0">
              <a:latin typeface="Segoe Condensed" panose="020B0606040200020203" pitchFamily="34" charset="0"/>
            </a:endParaRPr>
          </a:p>
        </p:txBody>
      </p:sp>
      <p:sp>
        <p:nvSpPr>
          <p:cNvPr id="2" name="Rectangle 1">
            <a:extLst>
              <a:ext uri="{FF2B5EF4-FFF2-40B4-BE49-F238E27FC236}">
                <a16:creationId xmlns:a16="http://schemas.microsoft.com/office/drawing/2014/main" id="{E54C09B1-91BC-46C8-BC94-9AA18D00C254}"/>
              </a:ext>
            </a:extLst>
          </p:cNvPr>
          <p:cNvSpPr/>
          <p:nvPr/>
        </p:nvSpPr>
        <p:spPr>
          <a:xfrm>
            <a:off x="3682549" y="1797018"/>
            <a:ext cx="6096000" cy="1015663"/>
          </a:xfrm>
          <a:prstGeom prst="rect">
            <a:avLst/>
          </a:prstGeom>
        </p:spPr>
        <p:txBody>
          <a:bodyPr>
            <a:spAutoFit/>
          </a:bodyPr>
          <a:lstStyle/>
          <a:p>
            <a:r>
              <a:rPr lang="en-US" sz="2000" dirty="0">
                <a:latin typeface="Segoe UI Semibold" panose="020B0702040204020203" pitchFamily="34" charset="0"/>
                <a:cs typeface="Segoe UI Semibold" panose="020B0702040204020203" pitchFamily="34" charset="0"/>
              </a:rPr>
              <a:t>Funding</a:t>
            </a:r>
          </a:p>
          <a:p>
            <a:r>
              <a:rPr lang="en-US" sz="2000" dirty="0">
                <a:latin typeface="Segoe UI Light" panose="020B0502040204020203" pitchFamily="34" charset="0"/>
                <a:cs typeface="Segoe UI Light" panose="020B0502040204020203" pitchFamily="34" charset="0"/>
              </a:rPr>
              <a:t>University of Maryland’s Office of Sustainability</a:t>
            </a:r>
          </a:p>
          <a:p>
            <a:endParaRPr lang="en-US" sz="2000" dirty="0">
              <a:latin typeface="Segoe UI Semibold" panose="020B0702040204020203" pitchFamily="34" charset="0"/>
              <a:cs typeface="Segoe UI Semibold" panose="020B0702040204020203" pitchFamily="34" charset="0"/>
            </a:endParaRPr>
          </a:p>
        </p:txBody>
      </p:sp>
      <p:sp>
        <p:nvSpPr>
          <p:cNvPr id="11" name="Slide Number Placeholder 10">
            <a:extLst>
              <a:ext uri="{FF2B5EF4-FFF2-40B4-BE49-F238E27FC236}">
                <a16:creationId xmlns:a16="http://schemas.microsoft.com/office/drawing/2014/main" id="{5FE32DF2-9BDB-4F24-8715-1D0DEF822579}"/>
              </a:ext>
            </a:extLst>
          </p:cNvPr>
          <p:cNvSpPr>
            <a:spLocks noGrp="1"/>
          </p:cNvSpPr>
          <p:nvPr>
            <p:ph type="sldNum" sz="quarter" idx="12"/>
          </p:nvPr>
        </p:nvSpPr>
        <p:spPr/>
        <p:txBody>
          <a:bodyPr/>
          <a:lstStyle/>
          <a:p>
            <a:fld id="{5892B89C-9217-44CD-A4E7-E7A06444AB73}" type="slidenum">
              <a:rPr lang="en-US" smtClean="0"/>
              <a:t>100</a:t>
            </a:fld>
            <a:endParaRPr lang="en-US"/>
          </a:p>
        </p:txBody>
      </p:sp>
      <p:pic>
        <p:nvPicPr>
          <p:cNvPr id="7" name="Picture 6">
            <a:extLst>
              <a:ext uri="{FF2B5EF4-FFF2-40B4-BE49-F238E27FC236}">
                <a16:creationId xmlns:a16="http://schemas.microsoft.com/office/drawing/2014/main" id="{B77E5673-006A-442C-B3B1-274B9BD608D2}"/>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9" name="Title 1">
            <a:extLst>
              <a:ext uri="{FF2B5EF4-FFF2-40B4-BE49-F238E27FC236}">
                <a16:creationId xmlns:a16="http://schemas.microsoft.com/office/drawing/2014/main" id="{D3F3ED95-B709-412F-9F8F-63DDE24ECFD4}"/>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Acknowledgements</a:t>
            </a:r>
          </a:p>
        </p:txBody>
      </p:sp>
    </p:spTree>
    <p:extLst>
      <p:ext uri="{BB962C8B-B14F-4D97-AF65-F5344CB8AC3E}">
        <p14:creationId xmlns:p14="http://schemas.microsoft.com/office/powerpoint/2010/main" val="291648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36FF275-2020-4907-B644-588E0C17DE40}"/>
              </a:ext>
            </a:extLst>
          </p:cNvPr>
          <p:cNvGrpSpPr/>
          <p:nvPr/>
        </p:nvGrpSpPr>
        <p:grpSpPr>
          <a:xfrm>
            <a:off x="-1" y="-2"/>
            <a:ext cx="8251257" cy="6485306"/>
            <a:chOff x="-1" y="-2"/>
            <a:chExt cx="8251257" cy="6485306"/>
          </a:xfrm>
        </p:grpSpPr>
        <p:grpSp>
          <p:nvGrpSpPr>
            <p:cNvPr id="8" name="Group 7">
              <a:extLst>
                <a:ext uri="{FF2B5EF4-FFF2-40B4-BE49-F238E27FC236}">
                  <a16:creationId xmlns:a16="http://schemas.microsoft.com/office/drawing/2014/main" id="{5430E414-11E7-4A47-8AF2-40DD1533828C}"/>
                </a:ext>
              </a:extLst>
            </p:cNvPr>
            <p:cNvGrpSpPr/>
            <p:nvPr/>
          </p:nvGrpSpPr>
          <p:grpSpPr>
            <a:xfrm>
              <a:off x="-1" y="-2"/>
              <a:ext cx="8251257" cy="6485306"/>
              <a:chOff x="0" y="210040"/>
              <a:chExt cx="7979038" cy="6271349"/>
            </a:xfrm>
          </p:grpSpPr>
          <p:grpSp>
            <p:nvGrpSpPr>
              <p:cNvPr id="7" name="Group 6">
                <a:extLst>
                  <a:ext uri="{FF2B5EF4-FFF2-40B4-BE49-F238E27FC236}">
                    <a16:creationId xmlns:a16="http://schemas.microsoft.com/office/drawing/2014/main" id="{3CECCF54-DCDD-4797-9AB3-6430C5721B64}"/>
                  </a:ext>
                </a:extLst>
              </p:cNvPr>
              <p:cNvGrpSpPr/>
              <p:nvPr/>
            </p:nvGrpSpPr>
            <p:grpSpPr>
              <a:xfrm>
                <a:off x="0" y="210040"/>
                <a:ext cx="7979038" cy="6271349"/>
                <a:chOff x="134115" y="150267"/>
                <a:chExt cx="5364902" cy="4216696"/>
              </a:xfrm>
            </p:grpSpPr>
            <p:pic>
              <p:nvPicPr>
                <p:cNvPr id="17" name="Picture 16">
                  <a:extLst>
                    <a:ext uri="{FF2B5EF4-FFF2-40B4-BE49-F238E27FC236}">
                      <a16:creationId xmlns:a16="http://schemas.microsoft.com/office/drawing/2014/main" id="{A7BD2B89-C1B4-4D0F-B87F-BC9D7FB2ED24}"/>
                    </a:ext>
                  </a:extLst>
                </p:cNvPr>
                <p:cNvPicPr>
                  <a:picLocks noChangeAspect="1"/>
                </p:cNvPicPr>
                <p:nvPr/>
              </p:nvPicPr>
              <p:blipFill rotWithShape="1">
                <a:blip r:embed="rId3">
                  <a:extLst>
                    <a:ext uri="{28A0092B-C50C-407E-A947-70E740481C1C}">
                      <a14:useLocalDpi xmlns:a14="http://schemas.microsoft.com/office/drawing/2010/main" val="0"/>
                    </a:ext>
                  </a:extLst>
                </a:blip>
                <a:srcRect t="72324" r="68366"/>
                <a:stretch/>
              </p:blipFill>
              <p:spPr>
                <a:xfrm>
                  <a:off x="134115" y="157182"/>
                  <a:ext cx="3966454" cy="3942555"/>
                </a:xfrm>
                <a:prstGeom prst="rect">
                  <a:avLst/>
                </a:prstGeom>
                <a:solidFill>
                  <a:schemeClr val="bg2"/>
                </a:solidFill>
                <a:ln>
                  <a:solidFill>
                    <a:schemeClr val="bg2"/>
                  </a:solidFill>
                </a:ln>
              </p:spPr>
            </p:pic>
            <p:grpSp>
              <p:nvGrpSpPr>
                <p:cNvPr id="6" name="Group 5">
                  <a:extLst>
                    <a:ext uri="{FF2B5EF4-FFF2-40B4-BE49-F238E27FC236}">
                      <a16:creationId xmlns:a16="http://schemas.microsoft.com/office/drawing/2014/main" id="{C7E8EC09-C0D4-47BA-96D4-300359A30F31}"/>
                    </a:ext>
                  </a:extLst>
                </p:cNvPr>
                <p:cNvGrpSpPr/>
                <p:nvPr/>
              </p:nvGrpSpPr>
              <p:grpSpPr>
                <a:xfrm>
                  <a:off x="647118" y="150267"/>
                  <a:ext cx="4851899" cy="4216696"/>
                  <a:chOff x="647118" y="150267"/>
                  <a:chExt cx="4851899" cy="4216696"/>
                </a:xfrm>
              </p:grpSpPr>
              <p:sp>
                <p:nvSpPr>
                  <p:cNvPr id="19" name="Right Triangle 18">
                    <a:extLst>
                      <a:ext uri="{FF2B5EF4-FFF2-40B4-BE49-F238E27FC236}">
                        <a16:creationId xmlns:a16="http://schemas.microsoft.com/office/drawing/2014/main" id="{7B75DDD9-D807-4E5B-A109-EDC391FE9495}"/>
                      </a:ext>
                    </a:extLst>
                  </p:cNvPr>
                  <p:cNvSpPr/>
                  <p:nvPr/>
                </p:nvSpPr>
                <p:spPr>
                  <a:xfrm rot="20765285" flipH="1">
                    <a:off x="647118" y="425364"/>
                    <a:ext cx="2625471" cy="39415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7580A16C-16EB-4297-B304-408A1F217AD1}"/>
                      </a:ext>
                    </a:extLst>
                  </p:cNvPr>
                  <p:cNvSpPr/>
                  <p:nvPr/>
                </p:nvSpPr>
                <p:spPr>
                  <a:xfrm rot="10800000" flipH="1">
                    <a:off x="2719655" y="150267"/>
                    <a:ext cx="2779362" cy="403510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Right Triangle 4">
                <a:extLst>
                  <a:ext uri="{FF2B5EF4-FFF2-40B4-BE49-F238E27FC236}">
                    <a16:creationId xmlns:a16="http://schemas.microsoft.com/office/drawing/2014/main" id="{CBDC2A24-F4EF-41D2-9742-D14680802F2E}"/>
                  </a:ext>
                </a:extLst>
              </p:cNvPr>
              <p:cNvSpPr/>
              <p:nvPr/>
            </p:nvSpPr>
            <p:spPr>
              <a:xfrm flipH="1">
                <a:off x="3528452" y="1894942"/>
                <a:ext cx="2676768" cy="417633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7B5E99F-2016-4023-878F-27E324166403}"/>
                </a:ext>
              </a:extLst>
            </p:cNvPr>
            <p:cNvSpPr/>
            <p:nvPr/>
          </p:nvSpPr>
          <p:spPr>
            <a:xfrm>
              <a:off x="4594702" y="5645888"/>
              <a:ext cx="2156058" cy="45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3B1DAE2-8693-4BBF-8B90-27A5F4A8E88C}"/>
              </a:ext>
            </a:extLst>
          </p:cNvPr>
          <p:cNvGrpSpPr/>
          <p:nvPr/>
        </p:nvGrpSpPr>
        <p:grpSpPr>
          <a:xfrm>
            <a:off x="8040700" y="10629"/>
            <a:ext cx="4151300" cy="6085920"/>
            <a:chOff x="8049660" y="31826"/>
            <a:chExt cx="4142340" cy="6072784"/>
          </a:xfrm>
        </p:grpSpPr>
        <p:pic>
          <p:nvPicPr>
            <p:cNvPr id="18" name="Picture 17">
              <a:extLst>
                <a:ext uri="{FF2B5EF4-FFF2-40B4-BE49-F238E27FC236}">
                  <a16:creationId xmlns:a16="http://schemas.microsoft.com/office/drawing/2014/main" id="{FCF49B7D-2412-4546-9BA6-F38671252125}"/>
                </a:ext>
              </a:extLst>
            </p:cNvPr>
            <p:cNvPicPr>
              <a:picLocks noChangeAspect="1"/>
            </p:cNvPicPr>
            <p:nvPr/>
          </p:nvPicPr>
          <p:blipFill rotWithShape="1">
            <a:blip r:embed="rId3">
              <a:extLst>
                <a:ext uri="{28A0092B-C50C-407E-A947-70E740481C1C}">
                  <a14:useLocalDpi xmlns:a14="http://schemas.microsoft.com/office/drawing/2010/main" val="0"/>
                </a:ext>
              </a:extLst>
            </a:blip>
            <a:srcRect l="10211" t="72384" r="68496" b="-2"/>
            <a:stretch/>
          </p:blipFill>
          <p:spPr>
            <a:xfrm>
              <a:off x="8070929" y="31829"/>
              <a:ext cx="4121071" cy="6072781"/>
            </a:xfrm>
            <a:prstGeom prst="rect">
              <a:avLst/>
            </a:prstGeom>
            <a:solidFill>
              <a:schemeClr val="bg2"/>
            </a:solidFill>
            <a:ln>
              <a:solidFill>
                <a:schemeClr val="bg2"/>
              </a:solidFill>
            </a:ln>
          </p:spPr>
        </p:pic>
        <p:sp>
          <p:nvSpPr>
            <p:cNvPr id="23" name="Right Triangle 22">
              <a:extLst>
                <a:ext uri="{FF2B5EF4-FFF2-40B4-BE49-F238E27FC236}">
                  <a16:creationId xmlns:a16="http://schemas.microsoft.com/office/drawing/2014/main" id="{F7095AE0-4D98-4E12-AF51-3AF15242BDDD}"/>
                </a:ext>
              </a:extLst>
            </p:cNvPr>
            <p:cNvSpPr/>
            <p:nvPr/>
          </p:nvSpPr>
          <p:spPr>
            <a:xfrm rot="10800000" flipH="1">
              <a:off x="8049660" y="31826"/>
              <a:ext cx="2006084" cy="603494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FF95816-18A2-47A0-902A-DE1643DF8D90}"/>
              </a:ext>
            </a:extLst>
          </p:cNvPr>
          <p:cNvSpPr>
            <a:spLocks noGrp="1"/>
          </p:cNvSpPr>
          <p:nvPr>
            <p:ph type="ctrTitle"/>
          </p:nvPr>
        </p:nvSpPr>
        <p:spPr>
          <a:xfrm>
            <a:off x="3756131" y="455041"/>
            <a:ext cx="5942827" cy="1421292"/>
          </a:xfrm>
        </p:spPr>
        <p:txBody>
          <a:bodyPr>
            <a:noAutofit/>
          </a:bodyPr>
          <a:lstStyle/>
          <a:p>
            <a:pPr algn="l"/>
            <a:r>
              <a:rPr lang="en-US" sz="2400" dirty="0">
                <a:latin typeface="Segoe UI Semibold" panose="020B0702040204020203" pitchFamily="34" charset="0"/>
                <a:cs typeface="Segoe UI Semibold" panose="020B0702040204020203" pitchFamily="34" charset="0"/>
              </a:rPr>
              <a:t>Thermporal: An Easy-to-Deploy Temporal Thermographic Sensor System to Support Residential Energy Audits</a:t>
            </a:r>
          </a:p>
        </p:txBody>
      </p:sp>
      <p:sp>
        <p:nvSpPr>
          <p:cNvPr id="9" name="Rectangle 8">
            <a:extLst>
              <a:ext uri="{FF2B5EF4-FFF2-40B4-BE49-F238E27FC236}">
                <a16:creationId xmlns:a16="http://schemas.microsoft.com/office/drawing/2014/main" id="{8F8FAC78-D46B-48EE-AA2E-303B254E7BDB}"/>
              </a:ext>
            </a:extLst>
          </p:cNvPr>
          <p:cNvSpPr/>
          <p:nvPr/>
        </p:nvSpPr>
        <p:spPr>
          <a:xfrm>
            <a:off x="0" y="6117816"/>
            <a:ext cx="12192000" cy="740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D811196D-6935-46F7-A30D-EF35A99E2B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50" t="10368" r="49792" b="14927"/>
          <a:stretch/>
        </p:blipFill>
        <p:spPr>
          <a:xfrm>
            <a:off x="4875590" y="6191907"/>
            <a:ext cx="1312565" cy="568648"/>
          </a:xfrm>
          <a:prstGeom prst="rect">
            <a:avLst/>
          </a:prstGeom>
          <a:ln>
            <a:noFill/>
          </a:ln>
        </p:spPr>
      </p:pic>
      <p:pic>
        <p:nvPicPr>
          <p:cNvPr id="27" name="Picture 26">
            <a:extLst>
              <a:ext uri="{FF2B5EF4-FFF2-40B4-BE49-F238E27FC236}">
                <a16:creationId xmlns:a16="http://schemas.microsoft.com/office/drawing/2014/main" id="{69E4594C-D6B4-46A3-B889-19F8366F2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635" t="24525" b="22432"/>
          <a:stretch/>
        </p:blipFill>
        <p:spPr>
          <a:xfrm>
            <a:off x="8835248" y="6228635"/>
            <a:ext cx="2925264" cy="495192"/>
          </a:xfrm>
          <a:prstGeom prst="rect">
            <a:avLst/>
          </a:prstGeom>
          <a:ln>
            <a:noFill/>
          </a:ln>
        </p:spPr>
      </p:pic>
      <p:pic>
        <p:nvPicPr>
          <p:cNvPr id="28" name="Picture 27">
            <a:extLst>
              <a:ext uri="{FF2B5EF4-FFF2-40B4-BE49-F238E27FC236}">
                <a16:creationId xmlns:a16="http://schemas.microsoft.com/office/drawing/2014/main" id="{B3B30542-8DCD-456C-8EDB-A6A81A0855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09" r="27031"/>
          <a:stretch/>
        </p:blipFill>
        <p:spPr>
          <a:xfrm>
            <a:off x="6708349" y="6190516"/>
            <a:ext cx="1606706" cy="571430"/>
          </a:xfrm>
          <a:prstGeom prst="rect">
            <a:avLst/>
          </a:prstGeom>
          <a:ln>
            <a:noFill/>
          </a:ln>
        </p:spPr>
      </p:pic>
      <p:pic>
        <p:nvPicPr>
          <p:cNvPr id="29" name="Picture 28">
            <a:extLst>
              <a:ext uri="{FF2B5EF4-FFF2-40B4-BE49-F238E27FC236}">
                <a16:creationId xmlns:a16="http://schemas.microsoft.com/office/drawing/2014/main" id="{AC563BFD-73EC-4A1F-AAA9-83DB3D47F68A}"/>
              </a:ext>
            </a:extLst>
          </p:cNvPr>
          <p:cNvPicPr>
            <a:picLocks noChangeAspect="1"/>
          </p:cNvPicPr>
          <p:nvPr/>
        </p:nvPicPr>
        <p:blipFill>
          <a:blip r:embed="rId5"/>
          <a:stretch>
            <a:fillRect/>
          </a:stretch>
        </p:blipFill>
        <p:spPr>
          <a:xfrm>
            <a:off x="415053" y="6228635"/>
            <a:ext cx="578517" cy="495192"/>
          </a:xfrm>
          <a:prstGeom prst="rect">
            <a:avLst/>
          </a:prstGeom>
        </p:spPr>
      </p:pic>
      <p:pic>
        <p:nvPicPr>
          <p:cNvPr id="30" name="Picture 24">
            <a:extLst>
              <a:ext uri="{FF2B5EF4-FFF2-40B4-BE49-F238E27FC236}">
                <a16:creationId xmlns:a16="http://schemas.microsoft.com/office/drawing/2014/main" id="{820D1C49-6B84-4815-9B3E-BF0D19D613D8}"/>
              </a:ext>
            </a:extLst>
          </p:cNvPr>
          <p:cNvPicPr>
            <a:picLocks noChangeAspect="1"/>
          </p:cNvPicPr>
          <p:nvPr/>
        </p:nvPicPr>
        <p:blipFill>
          <a:blip r:embed="rId6">
            <a:biLevel thresh="50000"/>
            <a:lum bright="100000"/>
            <a:extLst>
              <a:ext uri="{28A0092B-C50C-407E-A947-70E740481C1C}">
                <a14:useLocalDpi xmlns:a14="http://schemas.microsoft.com/office/drawing/2010/main" val="0"/>
              </a:ext>
            </a:extLst>
          </a:blip>
          <a:srcRect/>
          <a:stretch>
            <a:fillRect/>
          </a:stretch>
        </p:blipFill>
        <p:spPr bwMode="auto">
          <a:xfrm>
            <a:off x="1513764" y="6323801"/>
            <a:ext cx="2841632" cy="30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Subtitle 2">
            <a:extLst>
              <a:ext uri="{FF2B5EF4-FFF2-40B4-BE49-F238E27FC236}">
                <a16:creationId xmlns:a16="http://schemas.microsoft.com/office/drawing/2014/main" id="{4E4BF3D2-2D64-41A9-9661-DA482681C9D2}"/>
              </a:ext>
            </a:extLst>
          </p:cNvPr>
          <p:cNvSpPr txBox="1">
            <a:spLocks/>
          </p:cNvSpPr>
          <p:nvPr/>
        </p:nvSpPr>
        <p:spPr>
          <a:xfrm>
            <a:off x="3645123" y="2530187"/>
            <a:ext cx="3454282" cy="6334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a:latin typeface="Segoe UI Light" panose="020B0502040204020203" pitchFamily="34" charset="0"/>
                <a:cs typeface="Segoe UI Light" panose="020B0502040204020203" pitchFamily="34" charset="0"/>
              </a:rPr>
              <a:t>CHI 2019 | May 9</a:t>
            </a:r>
            <a:r>
              <a:rPr lang="en-US" sz="2000" baseline="30000">
                <a:latin typeface="Segoe UI Light" panose="020B0502040204020203" pitchFamily="34" charset="0"/>
                <a:cs typeface="Segoe UI Light" panose="020B0502040204020203" pitchFamily="34" charset="0"/>
              </a:rPr>
              <a:t>th</a:t>
            </a:r>
            <a:br>
              <a:rPr lang="en-US" sz="2000" baseline="30000">
                <a:latin typeface="Segoe UI Light" panose="020B0502040204020203" pitchFamily="34" charset="0"/>
                <a:cs typeface="Segoe UI Light" panose="020B0502040204020203" pitchFamily="34" charset="0"/>
              </a:rPr>
            </a:br>
            <a:r>
              <a:rPr lang="en-US" sz="2000">
                <a:latin typeface="Segoe UI Light" panose="020B0502040204020203" pitchFamily="34" charset="0"/>
                <a:cs typeface="Segoe UI Light" panose="020B0502040204020203" pitchFamily="34" charset="0"/>
              </a:rPr>
              <a:t>Session on Sustainable HCI</a:t>
            </a:r>
            <a:endParaRPr lang="en-US" sz="2000" dirty="0">
              <a:latin typeface="Segoe UI Light" panose="020B0502040204020203" pitchFamily="34" charset="0"/>
              <a:cs typeface="Segoe UI Light" panose="020B0502040204020203" pitchFamily="34" charset="0"/>
            </a:endParaRPr>
          </a:p>
        </p:txBody>
      </p:sp>
      <p:sp>
        <p:nvSpPr>
          <p:cNvPr id="32" name="Subtitle 2">
            <a:extLst>
              <a:ext uri="{FF2B5EF4-FFF2-40B4-BE49-F238E27FC236}">
                <a16:creationId xmlns:a16="http://schemas.microsoft.com/office/drawing/2014/main" id="{8685757B-1576-49EC-A09E-082B05300960}"/>
              </a:ext>
            </a:extLst>
          </p:cNvPr>
          <p:cNvSpPr txBox="1">
            <a:spLocks/>
          </p:cNvSpPr>
          <p:nvPr/>
        </p:nvSpPr>
        <p:spPr>
          <a:xfrm>
            <a:off x="3437136" y="3733041"/>
            <a:ext cx="2825011" cy="168350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0"/>
              </a:spcBef>
            </a:pPr>
            <a:r>
              <a:rPr lang="en-US" sz="1800" dirty="0">
                <a:latin typeface="Segoe UI Semibold" panose="020B0702040204020203" pitchFamily="34" charset="0"/>
                <a:cs typeface="Segoe UI Semibold" panose="020B0702040204020203" pitchFamily="34" charset="0"/>
              </a:rPr>
              <a:t>Matthew Louis Mauriello</a:t>
            </a:r>
          </a:p>
          <a:p>
            <a:pPr algn="l">
              <a:lnSpc>
                <a:spcPct val="120000"/>
              </a:lnSpc>
              <a:spcBef>
                <a:spcPts val="0"/>
              </a:spcBef>
            </a:pPr>
            <a:r>
              <a:rPr lang="en-US" sz="1800" dirty="0">
                <a:latin typeface="Segoe UI Semibold" panose="020B0702040204020203" pitchFamily="34" charset="0"/>
                <a:cs typeface="Segoe UI Semibold" panose="020B0702040204020203" pitchFamily="34" charset="0"/>
              </a:rPr>
              <a:t>@mattm401</a:t>
            </a:r>
          </a:p>
          <a:p>
            <a:pPr algn="l">
              <a:lnSpc>
                <a:spcPct val="120000"/>
              </a:lnSpc>
              <a:spcBef>
                <a:spcPts val="0"/>
              </a:spcBef>
            </a:pPr>
            <a:endParaRPr lang="en-US" sz="1800" dirty="0">
              <a:latin typeface="Segoe UI Light" panose="020B0502040204020203" pitchFamily="34" charset="0"/>
              <a:cs typeface="Segoe UI Light" panose="020B0502040204020203" pitchFamily="34" charset="0"/>
            </a:endParaRPr>
          </a:p>
          <a:p>
            <a:pPr algn="l">
              <a:lnSpc>
                <a:spcPct val="120000"/>
              </a:lnSpc>
              <a:spcBef>
                <a:spcPts val="0"/>
              </a:spcBef>
            </a:pPr>
            <a:r>
              <a:rPr lang="en-US" sz="1800" dirty="0">
                <a:latin typeface="Segoe UI Light" panose="020B0502040204020203" pitchFamily="34" charset="0"/>
                <a:cs typeface="Segoe UI Light" panose="020B0502040204020203" pitchFamily="34" charset="0"/>
              </a:rPr>
              <a:t>Brenna McNally</a:t>
            </a:r>
          </a:p>
          <a:p>
            <a:pPr algn="l">
              <a:lnSpc>
                <a:spcPct val="120000"/>
              </a:lnSpc>
              <a:spcBef>
                <a:spcPts val="0"/>
              </a:spcBef>
            </a:pPr>
            <a:r>
              <a:rPr lang="en-US" sz="1800" dirty="0">
                <a:latin typeface="Segoe UI Light" panose="020B0502040204020203" pitchFamily="34" charset="0"/>
                <a:cs typeface="Segoe UI Light" panose="020B0502040204020203" pitchFamily="34" charset="0"/>
              </a:rPr>
              <a:t>Jon E. Froehlich</a:t>
            </a:r>
          </a:p>
        </p:txBody>
      </p:sp>
    </p:spTree>
    <p:extLst>
      <p:ext uri="{BB962C8B-B14F-4D97-AF65-F5344CB8AC3E}">
        <p14:creationId xmlns:p14="http://schemas.microsoft.com/office/powerpoint/2010/main" val="347020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D5878F-5A49-40AB-8693-C382FDB72858}"/>
              </a:ext>
            </a:extLst>
          </p:cNvPr>
          <p:cNvPicPr/>
          <p:nvPr/>
        </p:nvPicPr>
        <p:blipFill rotWithShape="1">
          <a:blip r:embed="rId3">
            <a:extLst>
              <a:ext uri="{28A0092B-C50C-407E-A947-70E740481C1C}">
                <a14:useLocalDpi xmlns:a14="http://schemas.microsoft.com/office/drawing/2010/main" val="0"/>
              </a:ext>
            </a:extLst>
          </a:blip>
          <a:srcRect t="22400" b="2609"/>
          <a:stretch/>
        </p:blipFill>
        <p:spPr bwMode="auto">
          <a:xfrm>
            <a:off x="0" y="0"/>
            <a:ext cx="12192000" cy="6858000"/>
          </a:xfrm>
          <a:prstGeom prst="rect">
            <a:avLst/>
          </a:prstGeom>
          <a:noFill/>
          <a:ln>
            <a:solidFill>
              <a:schemeClr val="bg2"/>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338CE73E-1049-43B6-9C59-41AE25841084}"/>
              </a:ext>
            </a:extLst>
          </p:cNvPr>
          <p:cNvSpPr>
            <a:spLocks noGrp="1"/>
          </p:cNvSpPr>
          <p:nvPr>
            <p:ph type="sldNum" sz="quarter" idx="12"/>
          </p:nvPr>
        </p:nvSpPr>
        <p:spPr/>
        <p:txBody>
          <a:bodyPr/>
          <a:lstStyle/>
          <a:p>
            <a:fld id="{5892B89C-9217-44CD-A4E7-E7A06444AB73}" type="slidenum">
              <a:rPr lang="en-US" smtClean="0"/>
              <a:t>11</a:t>
            </a:fld>
            <a:endParaRPr lang="en-US"/>
          </a:p>
        </p:txBody>
      </p:sp>
      <p:sp>
        <p:nvSpPr>
          <p:cNvPr id="7" name="Oval 6">
            <a:extLst>
              <a:ext uri="{FF2B5EF4-FFF2-40B4-BE49-F238E27FC236}">
                <a16:creationId xmlns:a16="http://schemas.microsoft.com/office/drawing/2014/main" id="{051C27FE-0F05-4F45-98B6-DC2FDB74303A}"/>
              </a:ext>
            </a:extLst>
          </p:cNvPr>
          <p:cNvSpPr/>
          <p:nvPr/>
        </p:nvSpPr>
        <p:spPr>
          <a:xfrm>
            <a:off x="232012" y="276368"/>
            <a:ext cx="2156347" cy="199598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AC7BA2A-67A8-4E2D-B164-D6E6F62715D9}"/>
              </a:ext>
            </a:extLst>
          </p:cNvPr>
          <p:cNvCxnSpPr>
            <a:stCxn id="7" idx="7"/>
          </p:cNvCxnSpPr>
          <p:nvPr/>
        </p:nvCxnSpPr>
        <p:spPr>
          <a:xfrm>
            <a:off x="2072569" y="568673"/>
            <a:ext cx="4023431" cy="176509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859ABDD-EE80-4CC5-BD8D-5085F289ECEE}"/>
              </a:ext>
            </a:extLst>
          </p:cNvPr>
          <p:cNvCxnSpPr>
            <a:cxnSpLocks/>
            <a:stCxn id="7" idx="4"/>
          </p:cNvCxnSpPr>
          <p:nvPr/>
        </p:nvCxnSpPr>
        <p:spPr>
          <a:xfrm>
            <a:off x="1310186" y="2272353"/>
            <a:ext cx="2774098" cy="93487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6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D5878F-5A49-40AB-8693-C382FDB72858}"/>
              </a:ext>
            </a:extLst>
          </p:cNvPr>
          <p:cNvPicPr/>
          <p:nvPr/>
        </p:nvPicPr>
        <p:blipFill rotWithShape="1">
          <a:blip r:embed="rId3">
            <a:extLst>
              <a:ext uri="{28A0092B-C50C-407E-A947-70E740481C1C}">
                <a14:useLocalDpi xmlns:a14="http://schemas.microsoft.com/office/drawing/2010/main" val="0"/>
              </a:ext>
            </a:extLst>
          </a:blip>
          <a:srcRect t="22400" b="2609"/>
          <a:stretch/>
        </p:blipFill>
        <p:spPr bwMode="auto">
          <a:xfrm>
            <a:off x="0" y="0"/>
            <a:ext cx="12192000" cy="6858000"/>
          </a:xfrm>
          <a:prstGeom prst="rect">
            <a:avLst/>
          </a:prstGeom>
          <a:noFill/>
          <a:ln>
            <a:solidFill>
              <a:schemeClr val="bg2"/>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338CE73E-1049-43B6-9C59-41AE25841084}"/>
              </a:ext>
            </a:extLst>
          </p:cNvPr>
          <p:cNvSpPr>
            <a:spLocks noGrp="1"/>
          </p:cNvSpPr>
          <p:nvPr>
            <p:ph type="sldNum" sz="quarter" idx="12"/>
          </p:nvPr>
        </p:nvSpPr>
        <p:spPr/>
        <p:txBody>
          <a:bodyPr/>
          <a:lstStyle/>
          <a:p>
            <a:fld id="{5892B89C-9217-44CD-A4E7-E7A06444AB73}" type="slidenum">
              <a:rPr lang="en-US" smtClean="0"/>
              <a:t>12</a:t>
            </a:fld>
            <a:endParaRPr lang="en-US"/>
          </a:p>
        </p:txBody>
      </p:sp>
      <p:sp>
        <p:nvSpPr>
          <p:cNvPr id="2" name="Oval 1">
            <a:extLst>
              <a:ext uri="{FF2B5EF4-FFF2-40B4-BE49-F238E27FC236}">
                <a16:creationId xmlns:a16="http://schemas.microsoft.com/office/drawing/2014/main" id="{EC084226-5EE4-4CEA-8578-8E161380D1D9}"/>
              </a:ext>
            </a:extLst>
          </p:cNvPr>
          <p:cNvSpPr/>
          <p:nvPr/>
        </p:nvSpPr>
        <p:spPr>
          <a:xfrm>
            <a:off x="232012" y="276368"/>
            <a:ext cx="2156347" cy="199598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7D47D04-5076-4CAE-989D-A58EB6DD88A1}"/>
              </a:ext>
            </a:extLst>
          </p:cNvPr>
          <p:cNvCxnSpPr>
            <a:stCxn id="2" idx="7"/>
          </p:cNvCxnSpPr>
          <p:nvPr/>
        </p:nvCxnSpPr>
        <p:spPr>
          <a:xfrm>
            <a:off x="2072569" y="568673"/>
            <a:ext cx="4023431" cy="1765094"/>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996CF0F-7B77-4054-8759-6FAB7011227E}"/>
              </a:ext>
            </a:extLst>
          </p:cNvPr>
          <p:cNvCxnSpPr>
            <a:cxnSpLocks/>
            <a:stCxn id="2" idx="4"/>
          </p:cNvCxnSpPr>
          <p:nvPr/>
        </p:nvCxnSpPr>
        <p:spPr>
          <a:xfrm>
            <a:off x="1310186" y="2272353"/>
            <a:ext cx="2774098" cy="934871"/>
          </a:xfrm>
          <a:prstGeom prst="line">
            <a:avLst/>
          </a:prstGeom>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CE038C93-DCED-4AF1-8D72-9C4FA1CB5605}"/>
              </a:ext>
            </a:extLst>
          </p:cNvPr>
          <p:cNvSpPr/>
          <p:nvPr/>
        </p:nvSpPr>
        <p:spPr>
          <a:xfrm>
            <a:off x="0" y="0"/>
            <a:ext cx="12192000" cy="68580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ounded Rectangle 14">
            <a:extLst>
              <a:ext uri="{FF2B5EF4-FFF2-40B4-BE49-F238E27FC236}">
                <a16:creationId xmlns:a16="http://schemas.microsoft.com/office/drawing/2014/main" id="{3FD46006-8CF9-4C8D-A956-78491AF3F947}"/>
              </a:ext>
            </a:extLst>
          </p:cNvPr>
          <p:cNvSpPr/>
          <p:nvPr/>
        </p:nvSpPr>
        <p:spPr>
          <a:xfrm>
            <a:off x="1054769" y="1474021"/>
            <a:ext cx="10515600" cy="3882788"/>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7D20255-2C03-4F72-8EE0-2CBA56A0B17B}"/>
              </a:ext>
            </a:extLst>
          </p:cNvPr>
          <p:cNvSpPr txBox="1"/>
          <p:nvPr/>
        </p:nvSpPr>
        <p:spPr>
          <a:xfrm>
            <a:off x="1152617" y="1914603"/>
            <a:ext cx="7722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mn-cs"/>
              </a:rPr>
              <a:t>1</a:t>
            </a:r>
          </a:p>
        </p:txBody>
      </p:sp>
      <p:sp>
        <p:nvSpPr>
          <p:cNvPr id="12" name="TextBox 11">
            <a:extLst>
              <a:ext uri="{FF2B5EF4-FFF2-40B4-BE49-F238E27FC236}">
                <a16:creationId xmlns:a16="http://schemas.microsoft.com/office/drawing/2014/main" id="{00CB1D56-1DF9-4FEE-8287-0AD519C06C44}"/>
              </a:ext>
            </a:extLst>
          </p:cNvPr>
          <p:cNvSpPr txBox="1"/>
          <p:nvPr/>
        </p:nvSpPr>
        <p:spPr>
          <a:xfrm>
            <a:off x="1152617" y="3555669"/>
            <a:ext cx="7722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mn-cs"/>
              </a:rPr>
              <a:t>2</a:t>
            </a:r>
          </a:p>
        </p:txBody>
      </p:sp>
      <p:sp>
        <p:nvSpPr>
          <p:cNvPr id="13" name="Title 1">
            <a:extLst>
              <a:ext uri="{FF2B5EF4-FFF2-40B4-BE49-F238E27FC236}">
                <a16:creationId xmlns:a16="http://schemas.microsoft.com/office/drawing/2014/main" id="{40556CB8-331C-483C-AAA4-6FBDD92AEAD5}"/>
              </a:ext>
            </a:extLst>
          </p:cNvPr>
          <p:cNvSpPr txBox="1">
            <a:spLocks/>
          </p:cNvSpPr>
          <p:nvPr/>
        </p:nvSpPr>
        <p:spPr>
          <a:xfrm>
            <a:off x="1152617" y="849054"/>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Research Questions</a:t>
            </a:r>
          </a:p>
        </p:txBody>
      </p:sp>
      <p:sp>
        <p:nvSpPr>
          <p:cNvPr id="14" name="Content Placeholder 2">
            <a:extLst>
              <a:ext uri="{FF2B5EF4-FFF2-40B4-BE49-F238E27FC236}">
                <a16:creationId xmlns:a16="http://schemas.microsoft.com/office/drawing/2014/main" id="{A2E6B31D-0628-4ED6-9A57-54E749B60947}"/>
              </a:ext>
            </a:extLst>
          </p:cNvPr>
          <p:cNvSpPr>
            <a:spLocks noGrp="1"/>
          </p:cNvSpPr>
          <p:nvPr>
            <p:ph idx="1"/>
          </p:nvPr>
        </p:nvSpPr>
        <p:spPr>
          <a:xfrm>
            <a:off x="1054769" y="1474021"/>
            <a:ext cx="10515600" cy="3909958"/>
          </a:xfrm>
        </p:spPr>
        <p:txBody>
          <a:bodyPr>
            <a:normAutofit/>
          </a:bodyPr>
          <a:lstStyle/>
          <a:p>
            <a:pPr marL="0" indent="0">
              <a:buNone/>
            </a:pPr>
            <a:endParaRPr lang="en-US" sz="3200" dirty="0">
              <a:solidFill>
                <a:schemeClr val="bg1"/>
              </a:solidFill>
              <a:latin typeface="Segoe Condensed" panose="020B0606040200020203" pitchFamily="34" charset="0"/>
              <a:cs typeface="Segoe UI Light" panose="020B0502040204020203" pitchFamily="34" charset="0"/>
            </a:endParaRPr>
          </a:p>
          <a:p>
            <a:pPr marL="854075" indent="0">
              <a:buNone/>
            </a:pPr>
            <a:r>
              <a:rPr lang="en-US" dirty="0">
                <a:solidFill>
                  <a:schemeClr val="bg1"/>
                </a:solidFill>
                <a:latin typeface="Segoe UI Light" panose="020B0502040204020203" pitchFamily="34" charset="0"/>
                <a:cs typeface="Segoe UI Light" panose="020B0502040204020203" pitchFamily="34" charset="0"/>
              </a:rPr>
              <a:t>How does using our temporal thermography system influence homeowner’s behaviors or perspectives?</a:t>
            </a:r>
          </a:p>
          <a:p>
            <a:pPr marL="854075" indent="0">
              <a:buNone/>
            </a:pPr>
            <a:endParaRPr lang="en-US" sz="2000" dirty="0">
              <a:solidFill>
                <a:schemeClr val="bg1"/>
              </a:solidFill>
              <a:latin typeface="Segoe UI Light" panose="020B0502040204020203" pitchFamily="34" charset="0"/>
              <a:cs typeface="Segoe UI Light" panose="020B0502040204020203" pitchFamily="34" charset="0"/>
            </a:endParaRPr>
          </a:p>
          <a:p>
            <a:pPr marL="854075" indent="0">
              <a:buNone/>
            </a:pPr>
            <a:endParaRPr lang="en-US" sz="1600" dirty="0">
              <a:solidFill>
                <a:schemeClr val="bg1"/>
              </a:solidFill>
              <a:latin typeface="Segoe UI Light" panose="020B0502040204020203" pitchFamily="34" charset="0"/>
              <a:cs typeface="Segoe UI Light" panose="020B0502040204020203" pitchFamily="34" charset="0"/>
            </a:endParaRPr>
          </a:p>
          <a:p>
            <a:pPr marL="854075" indent="0">
              <a:buNone/>
            </a:pPr>
            <a:r>
              <a:rPr lang="en-US" dirty="0">
                <a:solidFill>
                  <a:schemeClr val="bg1"/>
                </a:solidFill>
                <a:latin typeface="Segoe UI Light" panose="020B0502040204020203" pitchFamily="34" charset="0"/>
                <a:cs typeface="Segoe UI Light" panose="020B0502040204020203" pitchFamily="34" charset="0"/>
              </a:rPr>
              <a:t>What do professional auditors think of temporal thermography systems and how do their views differ from homeowners?</a:t>
            </a:r>
          </a:p>
        </p:txBody>
      </p:sp>
    </p:spTree>
    <p:extLst>
      <p:ext uri="{BB962C8B-B14F-4D97-AF65-F5344CB8AC3E}">
        <p14:creationId xmlns:p14="http://schemas.microsoft.com/office/powerpoint/2010/main" val="236699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20" name="Title 1">
            <a:extLst>
              <a:ext uri="{FF2B5EF4-FFF2-40B4-BE49-F238E27FC236}">
                <a16:creationId xmlns:a16="http://schemas.microsoft.com/office/drawing/2014/main" id="{7A69CC11-DD3A-4EA8-94CE-538D875B0832}"/>
              </a:ext>
            </a:extLst>
          </p:cNvPr>
          <p:cNvSpPr>
            <a:spLocks noGrp="1"/>
          </p:cNvSpPr>
          <p:nvPr>
            <p:ph type="title"/>
          </p:nvPr>
        </p:nvSpPr>
        <p:spPr>
          <a:xfrm>
            <a:off x="838200" y="365125"/>
            <a:ext cx="10515600" cy="538075"/>
          </a:xfrm>
        </p:spPr>
        <p:txBody>
          <a:bodyPr>
            <a:normAutofit/>
          </a:bodyPr>
          <a:lstStyle/>
          <a:p>
            <a:r>
              <a:rPr lang="en-US" sz="2800" cap="small" dirty="0">
                <a:latin typeface="Segoe UI Semibold" panose="020B0702040204020203" pitchFamily="34" charset="0"/>
                <a:cs typeface="Segoe UI Semibold" panose="020B0702040204020203" pitchFamily="34" charset="0"/>
              </a:rPr>
              <a:t>Talk Overview</a:t>
            </a:r>
          </a:p>
        </p:txBody>
      </p:sp>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pic>
        <p:nvPicPr>
          <p:cNvPr id="4" name="Picture 3">
            <a:extLst>
              <a:ext uri="{FF2B5EF4-FFF2-40B4-BE49-F238E27FC236}">
                <a16:creationId xmlns:a16="http://schemas.microsoft.com/office/drawing/2014/main" id="{5A6D2511-0051-4F30-9F5F-9928F093E2E1}"/>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7" name="Picture 6">
            <a:extLst>
              <a:ext uri="{FF2B5EF4-FFF2-40B4-BE49-F238E27FC236}">
                <a16:creationId xmlns:a16="http://schemas.microsoft.com/office/drawing/2014/main" id="{505A3537-6BBD-49A0-9063-D666E025FCB2}"/>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33" name="Picture 7">
            <a:extLst>
              <a:ext uri="{FF2B5EF4-FFF2-40B4-BE49-F238E27FC236}">
                <a16:creationId xmlns:a16="http://schemas.microsoft.com/office/drawing/2014/main" id="{C67277FC-3182-4732-A7D3-927154C99B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59798AA-19F1-43E3-9945-2B02722C8162}"/>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35" name="Rectangle 34">
            <a:extLst>
              <a:ext uri="{FF2B5EF4-FFF2-40B4-BE49-F238E27FC236}">
                <a16:creationId xmlns:a16="http://schemas.microsoft.com/office/drawing/2014/main" id="{2CC7EBDB-0953-45E3-B146-CA2934DA7371}"/>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6" name="Rectangle 35">
            <a:extLst>
              <a:ext uri="{FF2B5EF4-FFF2-40B4-BE49-F238E27FC236}">
                <a16:creationId xmlns:a16="http://schemas.microsoft.com/office/drawing/2014/main" id="{E87DBF49-36E9-429B-BE6D-8BF87DE17DBE}"/>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37" name="Rectangle 36">
            <a:extLst>
              <a:ext uri="{FF2B5EF4-FFF2-40B4-BE49-F238E27FC236}">
                <a16:creationId xmlns:a16="http://schemas.microsoft.com/office/drawing/2014/main" id="{5918C4CF-72C4-445A-8C88-EB0532D9515B}"/>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38" name="Rectangle 37">
            <a:extLst>
              <a:ext uri="{FF2B5EF4-FFF2-40B4-BE49-F238E27FC236}">
                <a16:creationId xmlns:a16="http://schemas.microsoft.com/office/drawing/2014/main" id="{8784094C-12D8-488D-BBE9-F1805109E6F4}"/>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39" name="Rectangle 38">
            <a:extLst>
              <a:ext uri="{FF2B5EF4-FFF2-40B4-BE49-F238E27FC236}">
                <a16:creationId xmlns:a16="http://schemas.microsoft.com/office/drawing/2014/main" id="{C5546069-7785-45F3-8885-9589F54757FD}"/>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5930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a:latin typeface="Segoe UI Semibold" panose="020B0702040204020203" pitchFamily="34" charset="0"/>
                <a:cs typeface="Segoe UI Semibold" panose="020B0702040204020203" pitchFamily="34" charset="0"/>
              </a:rPr>
              <a:t>Talk Overview</a:t>
            </a:r>
            <a:endParaRPr lang="en-US" sz="2800" cap="small" dirty="0">
              <a:latin typeface="Segoe UI Semibold" panose="020B0702040204020203" pitchFamily="34" charset="0"/>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39" name="Picture 7">
            <a:extLst>
              <a:ext uri="{FF2B5EF4-FFF2-40B4-BE49-F238E27FC236}">
                <a16:creationId xmlns:a16="http://schemas.microsoft.com/office/drawing/2014/main" id="{5D259DA3-20F7-4E9A-B01D-AF550756B5D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3674D47-D483-4A69-9890-0BA468B9E1A7}"/>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29" name="Rectangle 28">
            <a:extLst>
              <a:ext uri="{FF2B5EF4-FFF2-40B4-BE49-F238E27FC236}">
                <a16:creationId xmlns:a16="http://schemas.microsoft.com/office/drawing/2014/main" id="{9FB26F17-CEB8-4618-80D2-3B0A275A458C}"/>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3" name="Rectangle 32">
            <a:extLst>
              <a:ext uri="{FF2B5EF4-FFF2-40B4-BE49-F238E27FC236}">
                <a16:creationId xmlns:a16="http://schemas.microsoft.com/office/drawing/2014/main" id="{0CC53307-71BA-46A1-ACBC-C85FB9D88BD4}"/>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40" name="Rectangle 39">
            <a:extLst>
              <a:ext uri="{FF2B5EF4-FFF2-40B4-BE49-F238E27FC236}">
                <a16:creationId xmlns:a16="http://schemas.microsoft.com/office/drawing/2014/main" id="{F76DD8DF-7E8B-4398-94FB-1E6B930AAB5D}"/>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41" name="Rectangle 40">
            <a:extLst>
              <a:ext uri="{FF2B5EF4-FFF2-40B4-BE49-F238E27FC236}">
                <a16:creationId xmlns:a16="http://schemas.microsoft.com/office/drawing/2014/main" id="{9889C288-6843-4C44-9F70-32577112FE34}"/>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42" name="Rectangle 41">
            <a:extLst>
              <a:ext uri="{FF2B5EF4-FFF2-40B4-BE49-F238E27FC236}">
                <a16:creationId xmlns:a16="http://schemas.microsoft.com/office/drawing/2014/main" id="{FEBD71F5-BFE7-428C-B0C5-7B739329A554}"/>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1123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7B97C7-ED1B-4C96-9D96-FE90940AB80D}"/>
              </a:ext>
            </a:extLst>
          </p:cNvPr>
          <p:cNvPicPr>
            <a:picLocks noChangeAspect="1"/>
          </p:cNvPicPr>
          <p:nvPr/>
        </p:nvPicPr>
        <p:blipFill rotWithShape="1">
          <a:blip r:embed="rId3"/>
          <a:stretch/>
        </p:blipFill>
        <p:spPr>
          <a:xfrm>
            <a:off x="600739" y="1123942"/>
            <a:ext cx="10990521" cy="5383183"/>
          </a:xfrm>
          <a:prstGeom prst="rect">
            <a:avLst/>
          </a:prstGeom>
        </p:spPr>
      </p:pic>
      <p:sp>
        <p:nvSpPr>
          <p:cNvPr id="6" name="Title 1">
            <a:extLst>
              <a:ext uri="{FF2B5EF4-FFF2-40B4-BE49-F238E27FC236}">
                <a16:creationId xmlns:a16="http://schemas.microsoft.com/office/drawing/2014/main" id="{CC92C05B-DDFE-4072-901A-D754CA4F695F}"/>
              </a:ext>
            </a:extLst>
          </p:cNvPr>
          <p:cNvSpPr>
            <a:spLocks noGrp="1"/>
          </p:cNvSpPr>
          <p:nvPr>
            <p:ph type="title"/>
          </p:nvPr>
        </p:nvSpPr>
        <p:spPr>
          <a:xfrm>
            <a:off x="838200" y="165100"/>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Temporal Data Collection</a:t>
            </a:r>
            <a:endParaRPr lang="en-US" sz="2800" cap="small"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1E3EDFB2-E925-40B6-B668-C8772D14F5E2}"/>
              </a:ext>
            </a:extLst>
          </p:cNvPr>
          <p:cNvPicPr>
            <a:picLocks noChangeAspect="1"/>
          </p:cNvPicPr>
          <p:nvPr/>
        </p:nvPicPr>
        <p:blipFill rotWithShape="1">
          <a:blip r:embed="rId4">
            <a:extLst>
              <a:ext uri="{28A0092B-C50C-407E-A947-70E740481C1C}">
                <a14:useLocalDpi xmlns:a14="http://schemas.microsoft.com/office/drawing/2010/main" val="0"/>
              </a:ext>
            </a:extLst>
          </a:blip>
          <a:srcRect b="12460"/>
          <a:stretch/>
        </p:blipFill>
        <p:spPr>
          <a:xfrm>
            <a:off x="887514" y="205537"/>
            <a:ext cx="522278" cy="457200"/>
          </a:xfrm>
          <a:prstGeom prst="rect">
            <a:avLst/>
          </a:prstGeom>
        </p:spPr>
      </p:pic>
      <p:sp>
        <p:nvSpPr>
          <p:cNvPr id="4" name="Slide Number Placeholder 3">
            <a:extLst>
              <a:ext uri="{FF2B5EF4-FFF2-40B4-BE49-F238E27FC236}">
                <a16:creationId xmlns:a16="http://schemas.microsoft.com/office/drawing/2014/main" id="{F0754241-7487-4CA1-A2D1-FC9C3ECEF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88ED929-FE25-40BC-8A21-C2C022C7A901}"/>
              </a:ext>
            </a:extLst>
          </p:cNvPr>
          <p:cNvSpPr/>
          <p:nvPr/>
        </p:nvSpPr>
        <p:spPr>
          <a:xfrm>
            <a:off x="1017346" y="981012"/>
            <a:ext cx="3294262"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3D7133-7A31-4A6A-8E82-1CF9DDF85D6F}"/>
              </a:ext>
            </a:extLst>
          </p:cNvPr>
          <p:cNvSpPr/>
          <p:nvPr/>
        </p:nvSpPr>
        <p:spPr>
          <a:xfrm>
            <a:off x="182678" y="2076359"/>
            <a:ext cx="1906514"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61C8E0-E606-4FE9-AB55-3886CFB89ACC}"/>
              </a:ext>
            </a:extLst>
          </p:cNvPr>
          <p:cNvSpPr/>
          <p:nvPr/>
        </p:nvSpPr>
        <p:spPr>
          <a:xfrm>
            <a:off x="6019295" y="4955056"/>
            <a:ext cx="5334504" cy="71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5C97BA-D188-4DC9-B59A-0CE52B396E50}"/>
              </a:ext>
            </a:extLst>
          </p:cNvPr>
          <p:cNvSpPr/>
          <p:nvPr/>
        </p:nvSpPr>
        <p:spPr>
          <a:xfrm>
            <a:off x="600739" y="5325302"/>
            <a:ext cx="1906514" cy="1031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BC58AB-67CB-4358-A8C6-7C698130BECA}"/>
              </a:ext>
            </a:extLst>
          </p:cNvPr>
          <p:cNvSpPr/>
          <p:nvPr/>
        </p:nvSpPr>
        <p:spPr>
          <a:xfrm>
            <a:off x="9848694" y="2625500"/>
            <a:ext cx="1906514" cy="1976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032E1F-FFFB-40A0-A812-543204DF12EC}"/>
              </a:ext>
            </a:extLst>
          </p:cNvPr>
          <p:cNvSpPr/>
          <p:nvPr/>
        </p:nvSpPr>
        <p:spPr>
          <a:xfrm>
            <a:off x="6492643" y="5857133"/>
            <a:ext cx="4024471" cy="71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852FAAB-EF16-4149-ABC0-4EFC02C1E7D9}"/>
              </a:ext>
            </a:extLst>
          </p:cNvPr>
          <p:cNvSpPr txBox="1"/>
          <p:nvPr/>
        </p:nvSpPr>
        <p:spPr>
          <a:xfrm>
            <a:off x="7932635" y="723831"/>
            <a:ext cx="3242019" cy="400111"/>
          </a:xfrm>
          <a:prstGeom prst="rect">
            <a:avLst/>
          </a:prstGeom>
          <a:noFill/>
        </p:spPr>
        <p:txBody>
          <a:bodyPr wrap="square" lIns="0" rIns="0"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Fox</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 et al.</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Energy and Buildings </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14</a:t>
            </a:r>
            <a:endParaRPr kumimoji="0" lang="en-US" sz="2000" b="0" i="0" u="none" strike="noStrike" kern="1200" cap="none" spc="0" normalizeH="0" baseline="0" noProof="0" dirty="0">
              <a:ln>
                <a:noFill/>
              </a:ln>
              <a:solidFill>
                <a:prstClr val="black"/>
              </a:solidFill>
              <a:effectLst/>
              <a:uLnTx/>
              <a:uFillTx/>
              <a:latin typeface="Segoe Condensed"/>
              <a:ea typeface="+mn-ea"/>
              <a:cs typeface="Segoe Condensed"/>
            </a:endParaRPr>
          </a:p>
        </p:txBody>
      </p:sp>
    </p:spTree>
    <p:extLst>
      <p:ext uri="{BB962C8B-B14F-4D97-AF65-F5344CB8AC3E}">
        <p14:creationId xmlns:p14="http://schemas.microsoft.com/office/powerpoint/2010/main" val="263880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7B97C7-ED1B-4C96-9D96-FE90940AB80D}"/>
              </a:ext>
            </a:extLst>
          </p:cNvPr>
          <p:cNvPicPr>
            <a:picLocks noChangeAspect="1"/>
          </p:cNvPicPr>
          <p:nvPr/>
        </p:nvPicPr>
        <p:blipFill rotWithShape="1">
          <a:blip r:embed="rId3"/>
          <a:stretch/>
        </p:blipFill>
        <p:spPr>
          <a:xfrm>
            <a:off x="600739" y="1123942"/>
            <a:ext cx="10990521" cy="5383183"/>
          </a:xfrm>
          <a:prstGeom prst="rect">
            <a:avLst/>
          </a:prstGeom>
        </p:spPr>
      </p:pic>
      <p:sp>
        <p:nvSpPr>
          <p:cNvPr id="6" name="Title 1">
            <a:extLst>
              <a:ext uri="{FF2B5EF4-FFF2-40B4-BE49-F238E27FC236}">
                <a16:creationId xmlns:a16="http://schemas.microsoft.com/office/drawing/2014/main" id="{CC92C05B-DDFE-4072-901A-D754CA4F695F}"/>
              </a:ext>
            </a:extLst>
          </p:cNvPr>
          <p:cNvSpPr>
            <a:spLocks noGrp="1"/>
          </p:cNvSpPr>
          <p:nvPr>
            <p:ph type="title"/>
          </p:nvPr>
        </p:nvSpPr>
        <p:spPr>
          <a:xfrm>
            <a:off x="838200" y="165100"/>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Temporal Data Collection</a:t>
            </a:r>
            <a:endParaRPr lang="en-US" sz="2800" cap="small"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1E3EDFB2-E925-40B6-B668-C8772D14F5E2}"/>
              </a:ext>
            </a:extLst>
          </p:cNvPr>
          <p:cNvPicPr>
            <a:picLocks noChangeAspect="1"/>
          </p:cNvPicPr>
          <p:nvPr/>
        </p:nvPicPr>
        <p:blipFill rotWithShape="1">
          <a:blip r:embed="rId4">
            <a:extLst>
              <a:ext uri="{28A0092B-C50C-407E-A947-70E740481C1C}">
                <a14:useLocalDpi xmlns:a14="http://schemas.microsoft.com/office/drawing/2010/main" val="0"/>
              </a:ext>
            </a:extLst>
          </a:blip>
          <a:srcRect b="12460"/>
          <a:stretch/>
        </p:blipFill>
        <p:spPr>
          <a:xfrm>
            <a:off x="887514" y="205537"/>
            <a:ext cx="522278" cy="457200"/>
          </a:xfrm>
          <a:prstGeom prst="rect">
            <a:avLst/>
          </a:prstGeom>
        </p:spPr>
      </p:pic>
      <p:sp>
        <p:nvSpPr>
          <p:cNvPr id="4" name="Slide Number Placeholder 3">
            <a:extLst>
              <a:ext uri="{FF2B5EF4-FFF2-40B4-BE49-F238E27FC236}">
                <a16:creationId xmlns:a16="http://schemas.microsoft.com/office/drawing/2014/main" id="{F0754241-7487-4CA1-A2D1-FC9C3ECEF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CD1BE70-D1FB-4929-82F5-976EE405A023}"/>
              </a:ext>
            </a:extLst>
          </p:cNvPr>
          <p:cNvSpPr/>
          <p:nvPr/>
        </p:nvSpPr>
        <p:spPr>
          <a:xfrm>
            <a:off x="3318933" y="3127022"/>
            <a:ext cx="5125156" cy="1794934"/>
          </a:xfrm>
          <a:prstGeom prst="rect">
            <a:avLst/>
          </a:prstGeom>
          <a:noFill/>
          <a:ln w="57150">
            <a:solidFill>
              <a:srgbClr val="F7B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028D5CB-938D-4B29-ABA4-06CAE9EF6A7C}"/>
              </a:ext>
            </a:extLst>
          </p:cNvPr>
          <p:cNvSpPr/>
          <p:nvPr/>
        </p:nvSpPr>
        <p:spPr>
          <a:xfrm>
            <a:off x="1017346" y="981012"/>
            <a:ext cx="3294262"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60D3E0-0C7E-4C7A-8BB6-68B7BCD1351E}"/>
              </a:ext>
            </a:extLst>
          </p:cNvPr>
          <p:cNvSpPr/>
          <p:nvPr/>
        </p:nvSpPr>
        <p:spPr>
          <a:xfrm>
            <a:off x="182678" y="2076359"/>
            <a:ext cx="1906514"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2C3288-979C-479D-A296-E2053049898C}"/>
              </a:ext>
            </a:extLst>
          </p:cNvPr>
          <p:cNvSpPr/>
          <p:nvPr/>
        </p:nvSpPr>
        <p:spPr>
          <a:xfrm>
            <a:off x="540970" y="5388035"/>
            <a:ext cx="1906514"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2AD44C-3CBD-4D54-B145-39FD2099FA65}"/>
              </a:ext>
            </a:extLst>
          </p:cNvPr>
          <p:cNvSpPr/>
          <p:nvPr/>
        </p:nvSpPr>
        <p:spPr>
          <a:xfrm>
            <a:off x="9861591" y="2718267"/>
            <a:ext cx="1906515"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9AE1A0-36CF-4225-B36B-DCBD448A64AF}"/>
              </a:ext>
            </a:extLst>
          </p:cNvPr>
          <p:cNvSpPr/>
          <p:nvPr/>
        </p:nvSpPr>
        <p:spPr>
          <a:xfrm>
            <a:off x="6019295" y="4961112"/>
            <a:ext cx="5334504" cy="71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DCC42E0-A650-4563-8ECF-9EC62A4662BE}"/>
              </a:ext>
            </a:extLst>
          </p:cNvPr>
          <p:cNvSpPr txBox="1"/>
          <p:nvPr/>
        </p:nvSpPr>
        <p:spPr>
          <a:xfrm>
            <a:off x="7932635" y="723831"/>
            <a:ext cx="3242019" cy="400111"/>
          </a:xfrm>
          <a:prstGeom prst="rect">
            <a:avLst/>
          </a:prstGeom>
          <a:noFill/>
        </p:spPr>
        <p:txBody>
          <a:bodyPr wrap="square" lIns="0" rIns="0"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Fox</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 et al.</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Energy and Buildings </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14</a:t>
            </a:r>
            <a:endParaRPr kumimoji="0" lang="en-US" sz="2000" b="0" i="0" u="none" strike="noStrike" kern="1200" cap="none" spc="0" normalizeH="0" baseline="0" noProof="0" dirty="0">
              <a:ln>
                <a:noFill/>
              </a:ln>
              <a:solidFill>
                <a:prstClr val="black"/>
              </a:solidFill>
              <a:effectLst/>
              <a:uLnTx/>
              <a:uFillTx/>
              <a:latin typeface="Segoe Condensed"/>
              <a:ea typeface="+mn-ea"/>
              <a:cs typeface="Segoe Condensed"/>
            </a:endParaRPr>
          </a:p>
        </p:txBody>
      </p:sp>
    </p:spTree>
    <p:extLst>
      <p:ext uri="{BB962C8B-B14F-4D97-AF65-F5344CB8AC3E}">
        <p14:creationId xmlns:p14="http://schemas.microsoft.com/office/powerpoint/2010/main" val="399848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7B97C7-ED1B-4C96-9D96-FE90940AB80D}"/>
              </a:ext>
            </a:extLst>
          </p:cNvPr>
          <p:cNvPicPr>
            <a:picLocks noChangeAspect="1"/>
          </p:cNvPicPr>
          <p:nvPr/>
        </p:nvPicPr>
        <p:blipFill rotWithShape="1">
          <a:blip r:embed="rId3"/>
          <a:stretch/>
        </p:blipFill>
        <p:spPr>
          <a:xfrm>
            <a:off x="600739" y="1123942"/>
            <a:ext cx="10990521" cy="5383183"/>
          </a:xfrm>
          <a:prstGeom prst="rect">
            <a:avLst/>
          </a:prstGeom>
        </p:spPr>
      </p:pic>
      <p:sp>
        <p:nvSpPr>
          <p:cNvPr id="6" name="Title 1">
            <a:extLst>
              <a:ext uri="{FF2B5EF4-FFF2-40B4-BE49-F238E27FC236}">
                <a16:creationId xmlns:a16="http://schemas.microsoft.com/office/drawing/2014/main" id="{CC92C05B-DDFE-4072-901A-D754CA4F695F}"/>
              </a:ext>
            </a:extLst>
          </p:cNvPr>
          <p:cNvSpPr>
            <a:spLocks noGrp="1"/>
          </p:cNvSpPr>
          <p:nvPr>
            <p:ph type="title"/>
          </p:nvPr>
        </p:nvSpPr>
        <p:spPr>
          <a:xfrm>
            <a:off x="838200" y="165100"/>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Temporal Data Collection</a:t>
            </a:r>
            <a:endParaRPr lang="en-US" sz="2800" cap="small"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1E3EDFB2-E925-40B6-B668-C8772D14F5E2}"/>
              </a:ext>
            </a:extLst>
          </p:cNvPr>
          <p:cNvPicPr>
            <a:picLocks noChangeAspect="1"/>
          </p:cNvPicPr>
          <p:nvPr/>
        </p:nvPicPr>
        <p:blipFill rotWithShape="1">
          <a:blip r:embed="rId4">
            <a:extLst>
              <a:ext uri="{28A0092B-C50C-407E-A947-70E740481C1C}">
                <a14:useLocalDpi xmlns:a14="http://schemas.microsoft.com/office/drawing/2010/main" val="0"/>
              </a:ext>
            </a:extLst>
          </a:blip>
          <a:srcRect b="12460"/>
          <a:stretch/>
        </p:blipFill>
        <p:spPr>
          <a:xfrm>
            <a:off x="887514" y="205537"/>
            <a:ext cx="522278" cy="457200"/>
          </a:xfrm>
          <a:prstGeom prst="rect">
            <a:avLst/>
          </a:prstGeom>
        </p:spPr>
      </p:pic>
      <p:sp>
        <p:nvSpPr>
          <p:cNvPr id="4" name="Slide Number Placeholder 3">
            <a:extLst>
              <a:ext uri="{FF2B5EF4-FFF2-40B4-BE49-F238E27FC236}">
                <a16:creationId xmlns:a16="http://schemas.microsoft.com/office/drawing/2014/main" id="{F0754241-7487-4CA1-A2D1-FC9C3ECEF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7CE5C6-2661-48BF-8634-49BB3CF03AFB}"/>
              </a:ext>
            </a:extLst>
          </p:cNvPr>
          <p:cNvSpPr/>
          <p:nvPr/>
        </p:nvSpPr>
        <p:spPr>
          <a:xfrm>
            <a:off x="8517468" y="2593455"/>
            <a:ext cx="1270000" cy="124476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1C78D7-A284-4B0F-BB4C-DEB61912E04D}"/>
              </a:ext>
            </a:extLst>
          </p:cNvPr>
          <p:cNvSpPr/>
          <p:nvPr/>
        </p:nvSpPr>
        <p:spPr>
          <a:xfrm>
            <a:off x="1017346" y="981012"/>
            <a:ext cx="3294262" cy="817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7D0E2E-30A5-4E60-8BC7-0F820E70E7DD}"/>
              </a:ext>
            </a:extLst>
          </p:cNvPr>
          <p:cNvSpPr/>
          <p:nvPr/>
        </p:nvSpPr>
        <p:spPr>
          <a:xfrm>
            <a:off x="600738" y="2040205"/>
            <a:ext cx="1501171" cy="835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B182D7-A49D-46D5-BEF5-C75A6A36AF16}"/>
              </a:ext>
            </a:extLst>
          </p:cNvPr>
          <p:cNvSpPr/>
          <p:nvPr/>
        </p:nvSpPr>
        <p:spPr>
          <a:xfrm>
            <a:off x="6019295" y="4955056"/>
            <a:ext cx="5334504" cy="71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71DBC8-9CE5-430D-A5EF-C4C524E76671}"/>
              </a:ext>
            </a:extLst>
          </p:cNvPr>
          <p:cNvSpPr/>
          <p:nvPr/>
        </p:nvSpPr>
        <p:spPr>
          <a:xfrm>
            <a:off x="9848694" y="3760546"/>
            <a:ext cx="1906514" cy="841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19C37C-D404-48B9-BEB8-E7BA6B8C3FDB}"/>
              </a:ext>
            </a:extLst>
          </p:cNvPr>
          <p:cNvSpPr/>
          <p:nvPr/>
        </p:nvSpPr>
        <p:spPr>
          <a:xfrm>
            <a:off x="6492643" y="5857133"/>
            <a:ext cx="4024471" cy="71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FA40E6-4379-4532-AB60-D91F88314C5D}"/>
              </a:ext>
            </a:extLst>
          </p:cNvPr>
          <p:cNvSpPr/>
          <p:nvPr/>
        </p:nvSpPr>
        <p:spPr>
          <a:xfrm>
            <a:off x="1614311" y="2875701"/>
            <a:ext cx="1715911" cy="244415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TextBox 15">
            <a:extLst>
              <a:ext uri="{FF2B5EF4-FFF2-40B4-BE49-F238E27FC236}">
                <a16:creationId xmlns:a16="http://schemas.microsoft.com/office/drawing/2014/main" id="{8F1EE2B6-2CA0-4DC2-B13E-BEB1BC749734}"/>
              </a:ext>
            </a:extLst>
          </p:cNvPr>
          <p:cNvSpPr txBox="1"/>
          <p:nvPr/>
        </p:nvSpPr>
        <p:spPr>
          <a:xfrm>
            <a:off x="7932635" y="723831"/>
            <a:ext cx="3242019" cy="400111"/>
          </a:xfrm>
          <a:prstGeom prst="rect">
            <a:avLst/>
          </a:prstGeom>
          <a:noFill/>
        </p:spPr>
        <p:txBody>
          <a:bodyPr wrap="square" lIns="0" rIns="0"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Fox</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 et al.</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Energy and Buildings </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14</a:t>
            </a:r>
            <a:endParaRPr kumimoji="0" lang="en-US" sz="2000" b="0" i="0" u="none" strike="noStrike" kern="1200" cap="none" spc="0" normalizeH="0" baseline="0" noProof="0" dirty="0">
              <a:ln>
                <a:noFill/>
              </a:ln>
              <a:solidFill>
                <a:prstClr val="black"/>
              </a:solidFill>
              <a:effectLst/>
              <a:uLnTx/>
              <a:uFillTx/>
              <a:latin typeface="Segoe Condensed"/>
              <a:ea typeface="+mn-ea"/>
              <a:cs typeface="Segoe Condensed"/>
            </a:endParaRPr>
          </a:p>
        </p:txBody>
      </p:sp>
    </p:spTree>
    <p:extLst>
      <p:ext uri="{BB962C8B-B14F-4D97-AF65-F5344CB8AC3E}">
        <p14:creationId xmlns:p14="http://schemas.microsoft.com/office/powerpoint/2010/main" val="27820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22B945-44FA-4A3F-AA90-98D8EBB2D2DB}"/>
              </a:ext>
            </a:extLst>
          </p:cNvPr>
          <p:cNvGrpSpPr/>
          <p:nvPr/>
        </p:nvGrpSpPr>
        <p:grpSpPr>
          <a:xfrm>
            <a:off x="7660946" y="1228136"/>
            <a:ext cx="3998605" cy="4658256"/>
            <a:chOff x="7660946" y="1349529"/>
            <a:chExt cx="3998605" cy="4658256"/>
          </a:xfrm>
        </p:grpSpPr>
        <p:grpSp>
          <p:nvGrpSpPr>
            <p:cNvPr id="15" name="Group 14">
              <a:extLst>
                <a:ext uri="{FF2B5EF4-FFF2-40B4-BE49-F238E27FC236}">
                  <a16:creationId xmlns:a16="http://schemas.microsoft.com/office/drawing/2014/main" id="{062744BD-D21D-4DA2-998D-52E9A05FE581}"/>
                </a:ext>
              </a:extLst>
            </p:cNvPr>
            <p:cNvGrpSpPr/>
            <p:nvPr/>
          </p:nvGrpSpPr>
          <p:grpSpPr>
            <a:xfrm rot="414314">
              <a:off x="8463946" y="1616746"/>
              <a:ext cx="3195605" cy="4391039"/>
              <a:chOff x="1949922" y="3319934"/>
              <a:chExt cx="1599457" cy="2577233"/>
            </a:xfrm>
          </p:grpSpPr>
          <p:pic>
            <p:nvPicPr>
              <p:cNvPr id="13" name="Picture 12">
                <a:extLst>
                  <a:ext uri="{FF2B5EF4-FFF2-40B4-BE49-F238E27FC236}">
                    <a16:creationId xmlns:a16="http://schemas.microsoft.com/office/drawing/2014/main" id="{DDB64C3C-6F7A-4262-A1A1-7DD0F4702AC9}"/>
                  </a:ext>
                </a:extLst>
              </p:cNvPr>
              <p:cNvPicPr>
                <a:picLocks noChangeAspect="1"/>
              </p:cNvPicPr>
              <p:nvPr/>
            </p:nvPicPr>
            <p:blipFill>
              <a:blip r:embed="rId3"/>
              <a:stretch>
                <a:fillRect/>
              </a:stretch>
            </p:blipFill>
            <p:spPr>
              <a:xfrm>
                <a:off x="1949922" y="3319934"/>
                <a:ext cx="1599457" cy="2301555"/>
              </a:xfrm>
              <a:prstGeom prst="rect">
                <a:avLst/>
              </a:prstGeom>
              <a:ln>
                <a:solidFill>
                  <a:schemeClr val="tx1"/>
                </a:solidFill>
              </a:ln>
            </p:spPr>
          </p:pic>
          <p:sp>
            <p:nvSpPr>
              <p:cNvPr id="14" name="TextBox 13">
                <a:extLst>
                  <a:ext uri="{FF2B5EF4-FFF2-40B4-BE49-F238E27FC236}">
                    <a16:creationId xmlns:a16="http://schemas.microsoft.com/office/drawing/2014/main" id="{E80BE567-3A3A-4F0F-A918-E481DBD10834}"/>
                  </a:ext>
                </a:extLst>
              </p:cNvPr>
              <p:cNvSpPr txBox="1"/>
              <p:nvPr/>
            </p:nvSpPr>
            <p:spPr>
              <a:xfrm>
                <a:off x="2030288" y="5662330"/>
                <a:ext cx="1480617" cy="234837"/>
              </a:xfrm>
              <a:prstGeom prst="rect">
                <a:avLst/>
              </a:prstGeom>
              <a:noFill/>
            </p:spPr>
            <p:txBody>
              <a:bodyPr wrap="square" lIns="0" rIns="0"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Segoe Condensed"/>
                    <a:ea typeface="+mn-ea"/>
                    <a:cs typeface="Segoe Condensed"/>
                  </a:rPr>
                  <a:t>Danese</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 et al.</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Archaeometry  </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08</a:t>
                </a:r>
                <a:endParaRPr kumimoji="0" lang="en-US" sz="2000" b="0" i="0" u="none" strike="noStrike" kern="1200" cap="none" spc="0" normalizeH="0" baseline="0" noProof="0" dirty="0">
                  <a:ln>
                    <a:noFill/>
                  </a:ln>
                  <a:solidFill>
                    <a:prstClr val="black"/>
                  </a:solidFill>
                  <a:effectLst/>
                  <a:uLnTx/>
                  <a:uFillTx/>
                  <a:latin typeface="Segoe Condensed"/>
                  <a:ea typeface="+mn-ea"/>
                  <a:cs typeface="Segoe Condensed"/>
                </a:endParaRPr>
              </a:p>
            </p:txBody>
          </p:sp>
        </p:grpSp>
        <p:grpSp>
          <p:nvGrpSpPr>
            <p:cNvPr id="10" name="Group 9">
              <a:extLst>
                <a:ext uri="{FF2B5EF4-FFF2-40B4-BE49-F238E27FC236}">
                  <a16:creationId xmlns:a16="http://schemas.microsoft.com/office/drawing/2014/main" id="{225ACB5D-E030-45FF-9770-064D376FDC02}"/>
                </a:ext>
              </a:extLst>
            </p:cNvPr>
            <p:cNvGrpSpPr/>
            <p:nvPr/>
          </p:nvGrpSpPr>
          <p:grpSpPr>
            <a:xfrm>
              <a:off x="7660946" y="1349529"/>
              <a:ext cx="3242019" cy="4030105"/>
              <a:chOff x="6892662" y="1026160"/>
              <a:chExt cx="1622688" cy="2365389"/>
            </a:xfrm>
          </p:grpSpPr>
          <p:sp>
            <p:nvSpPr>
              <p:cNvPr id="11" name="TextBox 10">
                <a:extLst>
                  <a:ext uri="{FF2B5EF4-FFF2-40B4-BE49-F238E27FC236}">
                    <a16:creationId xmlns:a16="http://schemas.microsoft.com/office/drawing/2014/main" id="{F51EC7A9-B0E8-4B68-8829-3B8D2735238D}"/>
                  </a:ext>
                </a:extLst>
              </p:cNvPr>
              <p:cNvSpPr txBox="1"/>
              <p:nvPr/>
            </p:nvSpPr>
            <p:spPr>
              <a:xfrm>
                <a:off x="6892662" y="3156712"/>
                <a:ext cx="1622688" cy="234837"/>
              </a:xfrm>
              <a:prstGeom prst="rect">
                <a:avLst/>
              </a:prstGeom>
              <a:noFill/>
            </p:spPr>
            <p:txBody>
              <a:bodyPr wrap="square" lIns="0" rIns="0" rtlCol="0">
                <a:spAutoFit/>
              </a:bodyPr>
              <a:lstStyle/>
              <a:p>
                <a:pPr marL="0" marR="0" lvl="0" indent="0" algn="ctr" defTabSz="91384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Fox</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 et al.</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Energy and Buildings </a:t>
                </a:r>
                <a:r>
                  <a:rPr kumimoji="0" lang="en-US" sz="2000" b="0" i="0" u="none" strike="noStrike" kern="1200" cap="none" spc="0" normalizeH="0" baseline="0" noProof="0" dirty="0">
                    <a:ln>
                      <a:noFill/>
                    </a:ln>
                    <a:solidFill>
                      <a:prstClr val="black"/>
                    </a:solidFill>
                    <a:effectLst/>
                    <a:uLnTx/>
                    <a:uFillTx/>
                    <a:latin typeface="Segoe Condensed"/>
                    <a:ea typeface="+mn-ea"/>
                    <a:cs typeface="Segoe Condensed"/>
                  </a:rPr>
                  <a:t> ‘</a:t>
                </a:r>
                <a:r>
                  <a:rPr kumimoji="0" lang="en-US" sz="2000" b="0" i="1" u="none" strike="noStrike" kern="1200" cap="none" spc="0" normalizeH="0" baseline="0" noProof="0" dirty="0">
                    <a:ln>
                      <a:noFill/>
                    </a:ln>
                    <a:solidFill>
                      <a:prstClr val="black"/>
                    </a:solidFill>
                    <a:effectLst/>
                    <a:uLnTx/>
                    <a:uFillTx/>
                    <a:latin typeface="Segoe Condensed"/>
                    <a:ea typeface="+mn-ea"/>
                    <a:cs typeface="Segoe Condensed"/>
                  </a:rPr>
                  <a:t>14</a:t>
                </a:r>
                <a:endParaRPr kumimoji="0" lang="en-US" sz="2000" b="0" i="0" u="none" strike="noStrike" kern="1200" cap="none" spc="0" normalizeH="0" baseline="0" noProof="0" dirty="0">
                  <a:ln>
                    <a:noFill/>
                  </a:ln>
                  <a:solidFill>
                    <a:prstClr val="black"/>
                  </a:solidFill>
                  <a:effectLst/>
                  <a:uLnTx/>
                  <a:uFillTx/>
                  <a:latin typeface="Segoe Condensed"/>
                  <a:ea typeface="+mn-ea"/>
                  <a:cs typeface="Segoe Condensed"/>
                </a:endParaRPr>
              </a:p>
            </p:txBody>
          </p:sp>
          <p:pic>
            <p:nvPicPr>
              <p:cNvPr id="12" name="Picture 11">
                <a:extLst>
                  <a:ext uri="{FF2B5EF4-FFF2-40B4-BE49-F238E27FC236}">
                    <a16:creationId xmlns:a16="http://schemas.microsoft.com/office/drawing/2014/main" id="{C04D7912-12BB-4B73-B09A-BAFDFC83F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893" y="1026160"/>
                <a:ext cx="1599457" cy="2130552"/>
              </a:xfrm>
              <a:prstGeom prst="rect">
                <a:avLst/>
              </a:prstGeom>
              <a:ln>
                <a:solidFill>
                  <a:srgbClr val="7F7F7F"/>
                </a:solidFill>
              </a:ln>
            </p:spPr>
          </p:pic>
        </p:grpSp>
      </p:grpSp>
      <p:sp>
        <p:nvSpPr>
          <p:cNvPr id="16" name="Title 1">
            <a:extLst>
              <a:ext uri="{FF2B5EF4-FFF2-40B4-BE49-F238E27FC236}">
                <a16:creationId xmlns:a16="http://schemas.microsoft.com/office/drawing/2014/main" id="{8440D058-05FC-4C5B-9A0A-B4C08CA6920E}"/>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Temporal Visualizations</a:t>
            </a:r>
            <a:endParaRPr lang="en-US" sz="2800" cap="small" dirty="0">
              <a:latin typeface="Segoe UI Light" panose="020B0502040204020203" pitchFamily="34" charset="0"/>
              <a:cs typeface="Segoe UI Light" panose="020B0502040204020203" pitchFamily="34" charset="0"/>
            </a:endParaRPr>
          </a:p>
        </p:txBody>
      </p:sp>
      <p:pic>
        <p:nvPicPr>
          <p:cNvPr id="17" name="Picture 16">
            <a:extLst>
              <a:ext uri="{FF2B5EF4-FFF2-40B4-BE49-F238E27FC236}">
                <a16:creationId xmlns:a16="http://schemas.microsoft.com/office/drawing/2014/main" id="{83809E85-45D2-4EC5-9183-13D9E055386B}"/>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887514" y="405562"/>
            <a:ext cx="522278" cy="457200"/>
          </a:xfrm>
          <a:prstGeom prst="rect">
            <a:avLst/>
          </a:prstGeom>
        </p:spPr>
      </p:pic>
      <p:sp>
        <p:nvSpPr>
          <p:cNvPr id="6" name="Slide Number Placeholder 5">
            <a:extLst>
              <a:ext uri="{FF2B5EF4-FFF2-40B4-BE49-F238E27FC236}">
                <a16:creationId xmlns:a16="http://schemas.microsoft.com/office/drawing/2014/main" id="{8225B440-B726-4A87-B2ED-25C469AF58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1A1B139-BB89-400F-9626-37A1F2388C20}"/>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725" r="25133"/>
          <a:stretch/>
        </p:blipFill>
        <p:spPr>
          <a:xfrm>
            <a:off x="887514" y="1814657"/>
            <a:ext cx="6535709" cy="3228686"/>
          </a:xfrm>
          <a:prstGeom prst="rect">
            <a:avLst/>
          </a:prstGeom>
        </p:spPr>
      </p:pic>
    </p:spTree>
    <p:extLst>
      <p:ext uri="{BB962C8B-B14F-4D97-AF65-F5344CB8AC3E}">
        <p14:creationId xmlns:p14="http://schemas.microsoft.com/office/powerpoint/2010/main" val="21669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78EF3-CA4F-463E-8656-5EE7217749B8}"/>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Quantitative Thermography</a:t>
            </a:r>
            <a:endParaRPr lang="en-US" sz="2800" cap="small" dirty="0">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8D535A1C-93B6-45A5-A02F-8F84E1DA2866}"/>
              </a:ext>
            </a:extLst>
          </p:cNvPr>
          <p:cNvPicPr>
            <a:picLocks noChangeAspect="1"/>
          </p:cNvPicPr>
          <p:nvPr/>
        </p:nvPicPr>
        <p:blipFill rotWithShape="1">
          <a:blip r:embed="rId3">
            <a:extLst>
              <a:ext uri="{28A0092B-C50C-407E-A947-70E740481C1C}">
                <a14:useLocalDpi xmlns:a14="http://schemas.microsoft.com/office/drawing/2010/main" val="0"/>
              </a:ext>
            </a:extLst>
          </a:blip>
          <a:srcRect b="12460"/>
          <a:stretch/>
        </p:blipFill>
        <p:spPr>
          <a:xfrm>
            <a:off x="887514" y="405562"/>
            <a:ext cx="522278" cy="457200"/>
          </a:xfrm>
          <a:prstGeom prst="rect">
            <a:avLst/>
          </a:prstGeom>
        </p:spPr>
      </p:pic>
      <p:pic>
        <p:nvPicPr>
          <p:cNvPr id="3" name="Picture 2">
            <a:extLst>
              <a:ext uri="{FF2B5EF4-FFF2-40B4-BE49-F238E27FC236}">
                <a16:creationId xmlns:a16="http://schemas.microsoft.com/office/drawing/2014/main" id="{A05BD9F8-7A43-481F-BD01-8930CCD0F020}"/>
              </a:ext>
            </a:extLst>
          </p:cNvPr>
          <p:cNvPicPr>
            <a:picLocks noChangeAspect="1"/>
          </p:cNvPicPr>
          <p:nvPr/>
        </p:nvPicPr>
        <p:blipFill>
          <a:blip r:embed="rId4"/>
          <a:stretch>
            <a:fillRect/>
          </a:stretch>
        </p:blipFill>
        <p:spPr>
          <a:xfrm>
            <a:off x="8365148" y="1439612"/>
            <a:ext cx="2907818" cy="3745999"/>
          </a:xfrm>
          <a:prstGeom prst="rect">
            <a:avLst/>
          </a:prstGeom>
          <a:ln>
            <a:solidFill>
              <a:schemeClr val="tx1"/>
            </a:solidFill>
          </a:ln>
        </p:spPr>
      </p:pic>
      <p:pic>
        <p:nvPicPr>
          <p:cNvPr id="6" name="Picture 5">
            <a:extLst>
              <a:ext uri="{FF2B5EF4-FFF2-40B4-BE49-F238E27FC236}">
                <a16:creationId xmlns:a16="http://schemas.microsoft.com/office/drawing/2014/main" id="{AC86B157-5274-4DC7-A015-9A2B4E1EA72F}"/>
              </a:ext>
            </a:extLst>
          </p:cNvPr>
          <p:cNvPicPr>
            <a:picLocks noChangeAspect="1"/>
          </p:cNvPicPr>
          <p:nvPr/>
        </p:nvPicPr>
        <p:blipFill>
          <a:blip r:embed="rId5"/>
          <a:stretch>
            <a:fillRect/>
          </a:stretch>
        </p:blipFill>
        <p:spPr>
          <a:xfrm>
            <a:off x="473996" y="1459499"/>
            <a:ext cx="7688769" cy="2539666"/>
          </a:xfrm>
          <a:prstGeom prst="rect">
            <a:avLst/>
          </a:prstGeom>
        </p:spPr>
      </p:pic>
      <p:pic>
        <p:nvPicPr>
          <p:cNvPr id="7" name="Picture 6">
            <a:extLst>
              <a:ext uri="{FF2B5EF4-FFF2-40B4-BE49-F238E27FC236}">
                <a16:creationId xmlns:a16="http://schemas.microsoft.com/office/drawing/2014/main" id="{973164A0-83BD-4788-8725-A0C87DD45FBD}"/>
              </a:ext>
            </a:extLst>
          </p:cNvPr>
          <p:cNvPicPr>
            <a:picLocks noChangeAspect="1"/>
          </p:cNvPicPr>
          <p:nvPr/>
        </p:nvPicPr>
        <p:blipFill>
          <a:blip r:embed="rId6"/>
          <a:stretch>
            <a:fillRect/>
          </a:stretch>
        </p:blipFill>
        <p:spPr>
          <a:xfrm>
            <a:off x="1409792" y="4318836"/>
            <a:ext cx="4902405" cy="1733550"/>
          </a:xfrm>
          <a:prstGeom prst="rect">
            <a:avLst/>
          </a:prstGeom>
        </p:spPr>
      </p:pic>
      <p:sp>
        <p:nvSpPr>
          <p:cNvPr id="14" name="TextBox 13">
            <a:extLst>
              <a:ext uri="{FF2B5EF4-FFF2-40B4-BE49-F238E27FC236}">
                <a16:creationId xmlns:a16="http://schemas.microsoft.com/office/drawing/2014/main" id="{281072CC-897D-48F4-901D-0DD17ED05882}"/>
              </a:ext>
            </a:extLst>
          </p:cNvPr>
          <p:cNvSpPr txBox="1"/>
          <p:nvPr/>
        </p:nvSpPr>
        <p:spPr>
          <a:xfrm>
            <a:off x="8365148" y="5185611"/>
            <a:ext cx="2907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Madding, 2008</a:t>
            </a:r>
            <a:endParaRPr kumimoji="0" lang="en-US" sz="20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 name="Slide Number Placeholder 1">
            <a:extLst>
              <a:ext uri="{FF2B5EF4-FFF2-40B4-BE49-F238E27FC236}">
                <a16:creationId xmlns:a16="http://schemas.microsoft.com/office/drawing/2014/main" id="{9136A820-E5AD-4FC3-A5D8-96C24C0ABB19}"/>
              </a:ext>
            </a:extLst>
          </p:cNvPr>
          <p:cNvSpPr>
            <a:spLocks noGrp="1"/>
          </p:cNvSpPr>
          <p:nvPr>
            <p:ph type="sldNum" sz="quarter" idx="12"/>
          </p:nvPr>
        </p:nvSpPr>
        <p:spPr/>
        <p:txBody>
          <a:bodyPr/>
          <a:lstStyle/>
          <a:p>
            <a:fld id="{5892B89C-9217-44CD-A4E7-E7A06444AB73}" type="slidenum">
              <a:rPr lang="en-US" smtClean="0"/>
              <a:t>19</a:t>
            </a:fld>
            <a:endParaRPr lang="en-US"/>
          </a:p>
        </p:txBody>
      </p:sp>
    </p:spTree>
    <p:extLst>
      <p:ext uri="{BB962C8B-B14F-4D97-AF65-F5344CB8AC3E}">
        <p14:creationId xmlns:p14="http://schemas.microsoft.com/office/powerpoint/2010/main" val="313839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6924" r="243" b="7705"/>
          <a:stretch/>
        </p:blipFill>
        <p:spPr>
          <a:xfrm>
            <a:off x="0" y="-1"/>
            <a:ext cx="12192000" cy="6889935"/>
          </a:xfrm>
          <a:prstGeom prst="rect">
            <a:avLst/>
          </a:prstGeom>
        </p:spPr>
      </p:pic>
      <p:sp>
        <p:nvSpPr>
          <p:cNvPr id="4" name="Slide Number Placeholder 3">
            <a:extLst>
              <a:ext uri="{FF2B5EF4-FFF2-40B4-BE49-F238E27FC236}">
                <a16:creationId xmlns:a16="http://schemas.microsoft.com/office/drawing/2014/main" id="{F8891024-9392-4D45-924C-0E4CC7D811DD}"/>
              </a:ext>
            </a:extLst>
          </p:cNvPr>
          <p:cNvSpPr>
            <a:spLocks noGrp="1"/>
          </p:cNvSpPr>
          <p:nvPr>
            <p:ph type="sldNum" sz="quarter" idx="12"/>
          </p:nvPr>
        </p:nvSpPr>
        <p:spPr/>
        <p:txBody>
          <a:bodyPr/>
          <a:lstStyle/>
          <a:p>
            <a:fld id="{5892B89C-9217-44CD-A4E7-E7A06444AB73}" type="slidenum">
              <a:rPr lang="en-US" smtClean="0"/>
              <a:t>2</a:t>
            </a:fld>
            <a:endParaRPr lang="en-US"/>
          </a:p>
        </p:txBody>
      </p:sp>
    </p:spTree>
    <p:extLst>
      <p:ext uri="{BB962C8B-B14F-4D97-AF65-F5344CB8AC3E}">
        <p14:creationId xmlns:p14="http://schemas.microsoft.com/office/powerpoint/2010/main" val="16351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78EF3-CA4F-463E-8656-5EE7217749B8}"/>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Quantitative Temporal Thermography</a:t>
            </a:r>
            <a:endParaRPr lang="en-US" sz="2800" cap="small" dirty="0">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8D535A1C-93B6-45A5-A02F-8F84E1DA2866}"/>
              </a:ext>
            </a:extLst>
          </p:cNvPr>
          <p:cNvPicPr>
            <a:picLocks noChangeAspect="1"/>
          </p:cNvPicPr>
          <p:nvPr/>
        </p:nvPicPr>
        <p:blipFill rotWithShape="1">
          <a:blip r:embed="rId3">
            <a:extLst>
              <a:ext uri="{28A0092B-C50C-407E-A947-70E740481C1C}">
                <a14:useLocalDpi xmlns:a14="http://schemas.microsoft.com/office/drawing/2010/main" val="0"/>
              </a:ext>
            </a:extLst>
          </a:blip>
          <a:srcRect b="12460"/>
          <a:stretch/>
        </p:blipFill>
        <p:spPr>
          <a:xfrm>
            <a:off x="887514" y="405562"/>
            <a:ext cx="522278" cy="457200"/>
          </a:xfrm>
          <a:prstGeom prst="rect">
            <a:avLst/>
          </a:prstGeom>
        </p:spPr>
      </p:pic>
      <p:grpSp>
        <p:nvGrpSpPr>
          <p:cNvPr id="17" name="Group 16">
            <a:extLst>
              <a:ext uri="{FF2B5EF4-FFF2-40B4-BE49-F238E27FC236}">
                <a16:creationId xmlns:a16="http://schemas.microsoft.com/office/drawing/2014/main" id="{38F1DCA9-8474-4345-BD93-0B07E7BC9F46}"/>
              </a:ext>
            </a:extLst>
          </p:cNvPr>
          <p:cNvGrpSpPr/>
          <p:nvPr/>
        </p:nvGrpSpPr>
        <p:grpSpPr>
          <a:xfrm>
            <a:off x="9220214" y="1473489"/>
            <a:ext cx="2497096" cy="3650529"/>
            <a:chOff x="9220214" y="1459499"/>
            <a:chExt cx="2497096" cy="3650529"/>
          </a:xfrm>
        </p:grpSpPr>
        <p:pic>
          <p:nvPicPr>
            <p:cNvPr id="18" name="Picture 17">
              <a:extLst>
                <a:ext uri="{FF2B5EF4-FFF2-40B4-BE49-F238E27FC236}">
                  <a16:creationId xmlns:a16="http://schemas.microsoft.com/office/drawing/2014/main" id="{E5AACE42-0667-43D7-BBDC-9C373986182C}"/>
                </a:ext>
              </a:extLst>
            </p:cNvPr>
            <p:cNvPicPr>
              <a:picLocks noChangeAspect="1"/>
            </p:cNvPicPr>
            <p:nvPr/>
          </p:nvPicPr>
          <p:blipFill>
            <a:blip r:embed="rId4"/>
            <a:stretch>
              <a:fillRect/>
            </a:stretch>
          </p:blipFill>
          <p:spPr>
            <a:xfrm>
              <a:off x="9220214" y="1459499"/>
              <a:ext cx="2497096" cy="3311975"/>
            </a:xfrm>
            <a:prstGeom prst="rect">
              <a:avLst/>
            </a:prstGeom>
            <a:ln>
              <a:solidFill>
                <a:schemeClr val="tx1"/>
              </a:solidFill>
            </a:ln>
          </p:spPr>
        </p:pic>
        <p:sp>
          <p:nvSpPr>
            <p:cNvPr id="19" name="TextBox 18">
              <a:extLst>
                <a:ext uri="{FF2B5EF4-FFF2-40B4-BE49-F238E27FC236}">
                  <a16:creationId xmlns:a16="http://schemas.microsoft.com/office/drawing/2014/main" id="{EB45EE19-EFBA-47B0-B94D-DA9E05B861B8}"/>
                </a:ext>
              </a:extLst>
            </p:cNvPr>
            <p:cNvSpPr txBox="1"/>
            <p:nvPr/>
          </p:nvSpPr>
          <p:spPr>
            <a:xfrm>
              <a:off x="9220214" y="4771474"/>
              <a:ext cx="24970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Nardi</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et al.,</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2016</a:t>
              </a:r>
              <a:endParaRPr kumimoji="0" lang="en-US" sz="16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20" name="Group 19">
            <a:extLst>
              <a:ext uri="{FF2B5EF4-FFF2-40B4-BE49-F238E27FC236}">
                <a16:creationId xmlns:a16="http://schemas.microsoft.com/office/drawing/2014/main" id="{99727A7B-C34F-4786-9098-578D849DF84A}"/>
              </a:ext>
            </a:extLst>
          </p:cNvPr>
          <p:cNvGrpSpPr/>
          <p:nvPr/>
        </p:nvGrpSpPr>
        <p:grpSpPr>
          <a:xfrm>
            <a:off x="575060" y="1473683"/>
            <a:ext cx="2497096" cy="3650141"/>
            <a:chOff x="575060" y="1459499"/>
            <a:chExt cx="2497096" cy="3650141"/>
          </a:xfrm>
        </p:grpSpPr>
        <p:pic>
          <p:nvPicPr>
            <p:cNvPr id="21" name="Picture 20">
              <a:extLst>
                <a:ext uri="{FF2B5EF4-FFF2-40B4-BE49-F238E27FC236}">
                  <a16:creationId xmlns:a16="http://schemas.microsoft.com/office/drawing/2014/main" id="{183FB990-4848-4C54-9A59-F1300E1FC7BB}"/>
                </a:ext>
              </a:extLst>
            </p:cNvPr>
            <p:cNvPicPr>
              <a:picLocks noChangeAspect="1"/>
            </p:cNvPicPr>
            <p:nvPr/>
          </p:nvPicPr>
          <p:blipFill>
            <a:blip r:embed="rId5"/>
            <a:stretch>
              <a:fillRect/>
            </a:stretch>
          </p:blipFill>
          <p:spPr>
            <a:xfrm>
              <a:off x="589053" y="1459499"/>
              <a:ext cx="2483103" cy="3311975"/>
            </a:xfrm>
            <a:prstGeom prst="rect">
              <a:avLst/>
            </a:prstGeom>
            <a:ln>
              <a:solidFill>
                <a:schemeClr val="tx1"/>
              </a:solidFill>
            </a:ln>
          </p:spPr>
        </p:pic>
        <p:sp>
          <p:nvSpPr>
            <p:cNvPr id="22" name="TextBox 21">
              <a:extLst>
                <a:ext uri="{FF2B5EF4-FFF2-40B4-BE49-F238E27FC236}">
                  <a16:creationId xmlns:a16="http://schemas.microsoft.com/office/drawing/2014/main" id="{035212E3-8297-4B4C-91F0-327A61BDCFE4}"/>
                </a:ext>
              </a:extLst>
            </p:cNvPr>
            <p:cNvSpPr txBox="1"/>
            <p:nvPr/>
          </p:nvSpPr>
          <p:spPr>
            <a:xfrm>
              <a:off x="575060" y="4771086"/>
              <a:ext cx="24970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effectLst/>
                  <a:uLnTx/>
                  <a:uFillTx/>
                  <a:latin typeface="Segoe UI Light" panose="020B0502040204020203" pitchFamily="34" charset="0"/>
                  <a:ea typeface="+mn-ea"/>
                  <a:cs typeface="Segoe UI Light" panose="020B0502040204020203" pitchFamily="34" charset="0"/>
                </a:rPr>
                <a:t>Fokaides</a:t>
              </a:r>
              <a:r>
                <a:rPr kumimoji="0" lang="en-US" sz="16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 &amp; </a:t>
              </a:r>
              <a:r>
                <a:rPr kumimoji="0" lang="en-US" sz="1600" b="0" i="0" u="none" strike="noStrike" kern="1200" cap="none" spc="0" normalizeH="0" baseline="0" noProof="0" dirty="0" err="1">
                  <a:ln>
                    <a:noFill/>
                  </a:ln>
                  <a:effectLst/>
                  <a:uLnTx/>
                  <a:uFillTx/>
                  <a:latin typeface="Segoe UI Light" panose="020B0502040204020203" pitchFamily="34" charset="0"/>
                  <a:ea typeface="+mn-ea"/>
                  <a:cs typeface="Segoe UI Light" panose="020B0502040204020203" pitchFamily="34" charset="0"/>
                </a:rPr>
                <a:t>Kalogirou</a:t>
              </a:r>
              <a:r>
                <a:rPr kumimoji="0" lang="en-US" sz="16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 2011</a:t>
              </a:r>
              <a:endParaRPr kumimoji="0" lang="en-US" sz="16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endParaRPr>
            </a:p>
          </p:txBody>
        </p:sp>
      </p:grpSp>
      <p:grpSp>
        <p:nvGrpSpPr>
          <p:cNvPr id="23" name="Group 22">
            <a:extLst>
              <a:ext uri="{FF2B5EF4-FFF2-40B4-BE49-F238E27FC236}">
                <a16:creationId xmlns:a16="http://schemas.microsoft.com/office/drawing/2014/main" id="{5C348EDB-FA3B-4597-AEB0-05FEA3C1AEA8}"/>
              </a:ext>
            </a:extLst>
          </p:cNvPr>
          <p:cNvGrpSpPr/>
          <p:nvPr/>
        </p:nvGrpSpPr>
        <p:grpSpPr>
          <a:xfrm>
            <a:off x="3382725" y="1465547"/>
            <a:ext cx="2604629" cy="3666413"/>
            <a:chOff x="3392905" y="1459499"/>
            <a:chExt cx="2604629" cy="3666413"/>
          </a:xfrm>
        </p:grpSpPr>
        <p:pic>
          <p:nvPicPr>
            <p:cNvPr id="24" name="Picture 23">
              <a:extLst>
                <a:ext uri="{FF2B5EF4-FFF2-40B4-BE49-F238E27FC236}">
                  <a16:creationId xmlns:a16="http://schemas.microsoft.com/office/drawing/2014/main" id="{8CC7439F-1F46-47EF-B4E3-F533706A2198}"/>
                </a:ext>
              </a:extLst>
            </p:cNvPr>
            <p:cNvPicPr>
              <a:picLocks noChangeAspect="1"/>
            </p:cNvPicPr>
            <p:nvPr/>
          </p:nvPicPr>
          <p:blipFill>
            <a:blip r:embed="rId6"/>
            <a:stretch>
              <a:fillRect/>
            </a:stretch>
          </p:blipFill>
          <p:spPr>
            <a:xfrm>
              <a:off x="3500438" y="1459499"/>
              <a:ext cx="2334785" cy="3311975"/>
            </a:xfrm>
            <a:prstGeom prst="rect">
              <a:avLst/>
            </a:prstGeom>
            <a:ln>
              <a:solidFill>
                <a:schemeClr val="tx1"/>
              </a:solidFill>
            </a:ln>
          </p:spPr>
        </p:pic>
        <p:sp>
          <p:nvSpPr>
            <p:cNvPr id="25" name="TextBox 24">
              <a:extLst>
                <a:ext uri="{FF2B5EF4-FFF2-40B4-BE49-F238E27FC236}">
                  <a16:creationId xmlns:a16="http://schemas.microsoft.com/office/drawing/2014/main" id="{7B8EC6E2-011B-4A94-BF20-19E066052F6F}"/>
                </a:ext>
              </a:extLst>
            </p:cNvPr>
            <p:cNvSpPr txBox="1"/>
            <p:nvPr/>
          </p:nvSpPr>
          <p:spPr>
            <a:xfrm>
              <a:off x="3392905" y="4787358"/>
              <a:ext cx="26046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Dall’O</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et al., </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2013</a:t>
              </a:r>
              <a:endParaRPr kumimoji="0" lang="en-US" sz="16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26" name="Group 25">
            <a:extLst>
              <a:ext uri="{FF2B5EF4-FFF2-40B4-BE49-F238E27FC236}">
                <a16:creationId xmlns:a16="http://schemas.microsoft.com/office/drawing/2014/main" id="{FDEDD07D-6C6F-496C-B4B7-BF06549F5EBE}"/>
              </a:ext>
            </a:extLst>
          </p:cNvPr>
          <p:cNvGrpSpPr/>
          <p:nvPr/>
        </p:nvGrpSpPr>
        <p:grpSpPr>
          <a:xfrm>
            <a:off x="6297923" y="1459499"/>
            <a:ext cx="2611723" cy="3678508"/>
            <a:chOff x="6356779" y="1459499"/>
            <a:chExt cx="2611723" cy="3678508"/>
          </a:xfrm>
        </p:grpSpPr>
        <p:pic>
          <p:nvPicPr>
            <p:cNvPr id="27" name="Picture 26">
              <a:extLst>
                <a:ext uri="{FF2B5EF4-FFF2-40B4-BE49-F238E27FC236}">
                  <a16:creationId xmlns:a16="http://schemas.microsoft.com/office/drawing/2014/main" id="{0A29BE9A-AA81-4038-B3C6-A04D213E1B91}"/>
                </a:ext>
              </a:extLst>
            </p:cNvPr>
            <p:cNvPicPr>
              <a:picLocks noChangeAspect="1"/>
            </p:cNvPicPr>
            <p:nvPr/>
          </p:nvPicPr>
          <p:blipFill>
            <a:blip r:embed="rId7"/>
            <a:stretch>
              <a:fillRect/>
            </a:stretch>
          </p:blipFill>
          <p:spPr>
            <a:xfrm>
              <a:off x="6356779" y="1459499"/>
              <a:ext cx="2497096" cy="3339954"/>
            </a:xfrm>
            <a:prstGeom prst="rect">
              <a:avLst/>
            </a:prstGeom>
            <a:ln>
              <a:solidFill>
                <a:schemeClr val="tx1"/>
              </a:solidFill>
            </a:ln>
          </p:spPr>
        </p:pic>
        <p:sp>
          <p:nvSpPr>
            <p:cNvPr id="28" name="TextBox 27">
              <a:extLst>
                <a:ext uri="{FF2B5EF4-FFF2-40B4-BE49-F238E27FC236}">
                  <a16:creationId xmlns:a16="http://schemas.microsoft.com/office/drawing/2014/main" id="{C77EFFE5-0EDA-4997-A312-8185FBA4429C}"/>
                </a:ext>
              </a:extLst>
            </p:cNvPr>
            <p:cNvSpPr txBox="1"/>
            <p:nvPr/>
          </p:nvSpPr>
          <p:spPr>
            <a:xfrm>
              <a:off x="6363873" y="4799453"/>
              <a:ext cx="26046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Albatici</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et al., </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2015</a:t>
              </a:r>
              <a:endParaRPr kumimoji="0" lang="en-US" sz="16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grpSp>
      <p:sp>
        <p:nvSpPr>
          <p:cNvPr id="2" name="Slide Number Placeholder 1">
            <a:extLst>
              <a:ext uri="{FF2B5EF4-FFF2-40B4-BE49-F238E27FC236}">
                <a16:creationId xmlns:a16="http://schemas.microsoft.com/office/drawing/2014/main" id="{B15E403F-35E4-422B-9A40-A4C1B7EC72EF}"/>
              </a:ext>
            </a:extLst>
          </p:cNvPr>
          <p:cNvSpPr>
            <a:spLocks noGrp="1"/>
          </p:cNvSpPr>
          <p:nvPr>
            <p:ph type="sldNum" sz="quarter" idx="12"/>
          </p:nvPr>
        </p:nvSpPr>
        <p:spPr/>
        <p:txBody>
          <a:bodyPr/>
          <a:lstStyle/>
          <a:p>
            <a:fld id="{5892B89C-9217-44CD-A4E7-E7A06444AB73}" type="slidenum">
              <a:rPr lang="en-US" smtClean="0"/>
              <a:t>20</a:t>
            </a:fld>
            <a:endParaRPr lang="en-US"/>
          </a:p>
        </p:txBody>
      </p:sp>
    </p:spTree>
    <p:extLst>
      <p:ext uri="{BB962C8B-B14F-4D97-AF65-F5344CB8AC3E}">
        <p14:creationId xmlns:p14="http://schemas.microsoft.com/office/powerpoint/2010/main" val="11372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78EF3-CA4F-463E-8656-5EE7217749B8}"/>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Related Work: </a:t>
            </a:r>
            <a:r>
              <a:rPr lang="en-US" sz="2400" cap="small" dirty="0">
                <a:latin typeface="Segoe UI Light" panose="020B0502040204020203" pitchFamily="34" charset="0"/>
                <a:cs typeface="Segoe UI Light" panose="020B0502040204020203" pitchFamily="34" charset="0"/>
              </a:rPr>
              <a:t>Quantitative  Measurement</a:t>
            </a:r>
            <a:endParaRPr lang="en-US" sz="2800" cap="small" dirty="0">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8D535A1C-93B6-45A5-A02F-8F84E1DA2866}"/>
              </a:ext>
            </a:extLst>
          </p:cNvPr>
          <p:cNvPicPr>
            <a:picLocks noChangeAspect="1"/>
          </p:cNvPicPr>
          <p:nvPr/>
        </p:nvPicPr>
        <p:blipFill rotWithShape="1">
          <a:blip r:embed="rId3">
            <a:extLst>
              <a:ext uri="{28A0092B-C50C-407E-A947-70E740481C1C}">
                <a14:useLocalDpi xmlns:a14="http://schemas.microsoft.com/office/drawing/2010/main" val="0"/>
              </a:ext>
            </a:extLst>
          </a:blip>
          <a:srcRect b="12460"/>
          <a:stretch/>
        </p:blipFill>
        <p:spPr>
          <a:xfrm>
            <a:off x="887514" y="405562"/>
            <a:ext cx="522278" cy="457200"/>
          </a:xfrm>
          <a:prstGeom prst="rect">
            <a:avLst/>
          </a:prstGeom>
        </p:spPr>
      </p:pic>
      <p:sp>
        <p:nvSpPr>
          <p:cNvPr id="8" name="Slide Number Placeholder 7">
            <a:extLst>
              <a:ext uri="{FF2B5EF4-FFF2-40B4-BE49-F238E27FC236}">
                <a16:creationId xmlns:a16="http://schemas.microsoft.com/office/drawing/2014/main" id="{4BE1B138-ADD1-4941-B9D3-EFAC8A86FA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6" name="Picture 4" descr="Image result for thermal flux wall iso standard">
            <a:extLst>
              <a:ext uri="{FF2B5EF4-FFF2-40B4-BE49-F238E27FC236}">
                <a16:creationId xmlns:a16="http://schemas.microsoft.com/office/drawing/2014/main" id="{F5A3352D-426F-4D61-84C1-B2EE8A07E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36" y="943637"/>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8DC45C-D61F-4713-A125-6996DF9ADD1D}"/>
              </a:ext>
            </a:extLst>
          </p:cNvPr>
          <p:cNvSpPr txBox="1"/>
          <p:nvPr/>
        </p:nvSpPr>
        <p:spPr>
          <a:xfrm>
            <a:off x="685800" y="4620126"/>
            <a:ext cx="52457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Direct Contact 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Heat Flux Sensors and Thermocouples</a:t>
            </a:r>
          </a:p>
        </p:txBody>
      </p:sp>
      <p:pic>
        <p:nvPicPr>
          <p:cNvPr id="12" name="Picture 11">
            <a:extLst>
              <a:ext uri="{FF2B5EF4-FFF2-40B4-BE49-F238E27FC236}">
                <a16:creationId xmlns:a16="http://schemas.microsoft.com/office/drawing/2014/main" id="{3723BA66-3CBF-4F21-B84F-BEECB3B9157A}"/>
              </a:ext>
            </a:extLst>
          </p:cNvPr>
          <p:cNvPicPr>
            <a:picLocks noChangeAspect="1"/>
          </p:cNvPicPr>
          <p:nvPr/>
        </p:nvPicPr>
        <p:blipFill>
          <a:blip r:embed="rId5"/>
          <a:stretch>
            <a:fillRect/>
          </a:stretch>
        </p:blipFill>
        <p:spPr>
          <a:xfrm>
            <a:off x="7507705" y="1276579"/>
            <a:ext cx="3279999" cy="4022154"/>
          </a:xfrm>
          <a:prstGeom prst="rect">
            <a:avLst/>
          </a:prstGeom>
          <a:ln>
            <a:solidFill>
              <a:schemeClr val="tx1"/>
            </a:solidFill>
          </a:ln>
        </p:spPr>
      </p:pic>
    </p:spTree>
    <p:extLst>
      <p:ext uri="{BB962C8B-B14F-4D97-AF65-F5344CB8AC3E}">
        <p14:creationId xmlns:p14="http://schemas.microsoft.com/office/powerpoint/2010/main" val="365808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DBA73E5-18FC-4BE7-B73E-2D7902E3295C}"/>
              </a:ext>
            </a:extLst>
          </p:cNvPr>
          <p:cNvPicPr/>
          <p:nvPr/>
        </p:nvPicPr>
        <p:blipFill rotWithShape="1">
          <a:blip r:embed="rId3">
            <a:extLst>
              <a:ext uri="{28A0092B-C50C-407E-A947-70E740481C1C}">
                <a14:useLocalDpi xmlns:a14="http://schemas.microsoft.com/office/drawing/2010/main" val="0"/>
              </a:ext>
            </a:extLst>
          </a:blip>
          <a:srcRect t="22400" b="2609"/>
          <a:stretch/>
        </p:blipFill>
        <p:spPr bwMode="auto">
          <a:xfrm>
            <a:off x="0" y="0"/>
            <a:ext cx="12192000" cy="6858000"/>
          </a:xfrm>
          <a:prstGeom prst="rect">
            <a:avLst/>
          </a:prstGeom>
          <a:noFill/>
          <a:ln>
            <a:solidFill>
              <a:schemeClr val="bg2"/>
            </a:solidFill>
          </a:ln>
          <a:extLst>
            <a:ext uri="{53640926-AAD7-44D8-BBD7-CCE9431645EC}">
              <a14:shadowObscured xmlns:a14="http://schemas.microsoft.com/office/drawing/2010/main"/>
            </a:ext>
          </a:extLst>
        </p:spPr>
      </p:pic>
      <p:sp>
        <p:nvSpPr>
          <p:cNvPr id="17" name="Oval 16">
            <a:extLst>
              <a:ext uri="{FF2B5EF4-FFF2-40B4-BE49-F238E27FC236}">
                <a16:creationId xmlns:a16="http://schemas.microsoft.com/office/drawing/2014/main" id="{D421F6E4-B80E-4EE8-AD16-643F11A7878B}"/>
              </a:ext>
            </a:extLst>
          </p:cNvPr>
          <p:cNvSpPr/>
          <p:nvPr/>
        </p:nvSpPr>
        <p:spPr>
          <a:xfrm>
            <a:off x="232012" y="276368"/>
            <a:ext cx="2156347" cy="199598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C1410C5-F5CE-419A-AAC2-FF9FB733D7D1}"/>
              </a:ext>
            </a:extLst>
          </p:cNvPr>
          <p:cNvCxnSpPr>
            <a:stCxn id="17" idx="7"/>
          </p:cNvCxnSpPr>
          <p:nvPr/>
        </p:nvCxnSpPr>
        <p:spPr>
          <a:xfrm>
            <a:off x="2072569" y="568673"/>
            <a:ext cx="4023431" cy="176509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98C6DF6-D70B-452D-BA98-7A7B75147C7A}"/>
              </a:ext>
            </a:extLst>
          </p:cNvPr>
          <p:cNvCxnSpPr>
            <a:cxnSpLocks/>
            <a:stCxn id="17" idx="4"/>
          </p:cNvCxnSpPr>
          <p:nvPr/>
        </p:nvCxnSpPr>
        <p:spPr>
          <a:xfrm>
            <a:off x="1310186" y="2272353"/>
            <a:ext cx="2774098" cy="934871"/>
          </a:xfrm>
          <a:prstGeom prst="line">
            <a:avLst/>
          </a:prstGeom>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CE038C93-DCED-4AF1-8D72-9C4FA1CB5605}"/>
              </a:ext>
            </a:extLst>
          </p:cNvPr>
          <p:cNvSpPr/>
          <p:nvPr/>
        </p:nvSpPr>
        <p:spPr>
          <a:xfrm>
            <a:off x="0" y="0"/>
            <a:ext cx="12192000" cy="68580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A2E6B31D-0628-4ED6-9A57-54E749B60947}"/>
              </a:ext>
            </a:extLst>
          </p:cNvPr>
          <p:cNvSpPr>
            <a:spLocks noGrp="1"/>
          </p:cNvSpPr>
          <p:nvPr>
            <p:ph idx="1"/>
          </p:nvPr>
        </p:nvSpPr>
        <p:spPr>
          <a:xfrm>
            <a:off x="1054769" y="1460499"/>
            <a:ext cx="10515600" cy="3909958"/>
          </a:xfrm>
        </p:spPr>
        <p:txBody>
          <a:bodyPr>
            <a:normAutofit/>
          </a:bodyPr>
          <a:lstStyle/>
          <a:p>
            <a:pPr marL="854075" indent="0">
              <a:buNone/>
            </a:pPr>
            <a:endParaRPr lang="en-US" sz="3200" dirty="0">
              <a:solidFill>
                <a:schemeClr val="bg1"/>
              </a:solidFill>
              <a:latin typeface="Segoe Condensed" panose="020B0606040200020203" pitchFamily="34" charset="0"/>
              <a:cs typeface="Segoe UI Light" panose="020B0502040204020203" pitchFamily="34" charset="0"/>
            </a:endParaRPr>
          </a:p>
          <a:p>
            <a:pPr marL="854075" indent="0">
              <a:buNone/>
            </a:pPr>
            <a:r>
              <a:rPr lang="en-US" dirty="0">
                <a:solidFill>
                  <a:schemeClr val="bg1"/>
                </a:solidFill>
                <a:latin typeface="Segoe UI Light" panose="020B0502040204020203" pitchFamily="34" charset="0"/>
                <a:cs typeface="Segoe UI Light" panose="020B0502040204020203" pitchFamily="34" charset="0"/>
              </a:rPr>
              <a:t>Future work called for within these assessments includes real-world deployments with professional users</a:t>
            </a:r>
          </a:p>
          <a:p>
            <a:pPr marL="854075" indent="0">
              <a:buNone/>
            </a:pPr>
            <a:endParaRPr lang="en-US" sz="2000" dirty="0">
              <a:solidFill>
                <a:schemeClr val="bg1"/>
              </a:solidFill>
              <a:latin typeface="Segoe UI Light" panose="020B0502040204020203" pitchFamily="34" charset="0"/>
              <a:cs typeface="Segoe UI Light" panose="020B0502040204020203" pitchFamily="34" charset="0"/>
            </a:endParaRPr>
          </a:p>
          <a:p>
            <a:pPr marL="854075" indent="0">
              <a:buNone/>
            </a:pPr>
            <a:endParaRPr lang="en-US" sz="1600" dirty="0">
              <a:solidFill>
                <a:schemeClr val="bg1"/>
              </a:solidFill>
              <a:latin typeface="Segoe UI Light" panose="020B0502040204020203" pitchFamily="34" charset="0"/>
              <a:cs typeface="Segoe UI Light" panose="020B0502040204020203" pitchFamily="34" charset="0"/>
            </a:endParaRPr>
          </a:p>
          <a:p>
            <a:pPr marL="854075" indent="0">
              <a:buNone/>
            </a:pPr>
            <a:r>
              <a:rPr lang="en-US" dirty="0">
                <a:solidFill>
                  <a:schemeClr val="bg1"/>
                </a:solidFill>
                <a:latin typeface="Segoe UI Light" panose="020B0502040204020203" pitchFamily="34" charset="0"/>
                <a:cs typeface="Segoe UI Light" panose="020B0502040204020203" pitchFamily="34" charset="0"/>
              </a:rPr>
              <a:t>This work contributes the design of such a system, and evaluations with both professional and non-professionals</a:t>
            </a:r>
          </a:p>
        </p:txBody>
      </p:sp>
      <p:sp>
        <p:nvSpPr>
          <p:cNvPr id="5" name="Slide Number Placeholder 4">
            <a:extLst>
              <a:ext uri="{FF2B5EF4-FFF2-40B4-BE49-F238E27FC236}">
                <a16:creationId xmlns:a16="http://schemas.microsoft.com/office/drawing/2014/main" id="{338CE73E-1049-43B6-9C59-41AE25841084}"/>
              </a:ext>
            </a:extLst>
          </p:cNvPr>
          <p:cNvSpPr>
            <a:spLocks noGrp="1"/>
          </p:cNvSpPr>
          <p:nvPr>
            <p:ph type="sldNum" sz="quarter" idx="12"/>
          </p:nvPr>
        </p:nvSpPr>
        <p:spPr/>
        <p:txBody>
          <a:bodyPr/>
          <a:lstStyle/>
          <a:p>
            <a:fld id="{5892B89C-9217-44CD-A4E7-E7A06444AB73}" type="slidenum">
              <a:rPr lang="en-US" smtClean="0"/>
              <a:t>22</a:t>
            </a:fld>
            <a:endParaRPr lang="en-US"/>
          </a:p>
        </p:txBody>
      </p:sp>
      <p:sp>
        <p:nvSpPr>
          <p:cNvPr id="20" name="Rounded Rectangle 14">
            <a:extLst>
              <a:ext uri="{FF2B5EF4-FFF2-40B4-BE49-F238E27FC236}">
                <a16:creationId xmlns:a16="http://schemas.microsoft.com/office/drawing/2014/main" id="{8A01D830-B5E5-45A8-938D-19B11C0D7635}"/>
              </a:ext>
            </a:extLst>
          </p:cNvPr>
          <p:cNvSpPr/>
          <p:nvPr/>
        </p:nvSpPr>
        <p:spPr>
          <a:xfrm>
            <a:off x="1054769" y="1474021"/>
            <a:ext cx="10515600" cy="3882788"/>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FCD1D4F1-251C-41D5-AE16-F66DF853236E}"/>
              </a:ext>
            </a:extLst>
          </p:cNvPr>
          <p:cNvSpPr txBox="1">
            <a:spLocks/>
          </p:cNvSpPr>
          <p:nvPr/>
        </p:nvSpPr>
        <p:spPr>
          <a:xfrm>
            <a:off x="1152617" y="849054"/>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Research Contributions</a:t>
            </a:r>
          </a:p>
        </p:txBody>
      </p:sp>
    </p:spTree>
    <p:extLst>
      <p:ext uri="{BB962C8B-B14F-4D97-AF65-F5344CB8AC3E}">
        <p14:creationId xmlns:p14="http://schemas.microsoft.com/office/powerpoint/2010/main" val="9623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a:latin typeface="Segoe UI Semibold" panose="020B0702040204020203" pitchFamily="34" charset="0"/>
                <a:cs typeface="Segoe UI Semibold" panose="020B0702040204020203" pitchFamily="34" charset="0"/>
              </a:rPr>
              <a:t>Talk Overview</a:t>
            </a:r>
            <a:endParaRPr lang="en-US" sz="2800" cap="small" dirty="0">
              <a:latin typeface="Segoe UI Semibold" panose="020B0702040204020203" pitchFamily="34" charset="0"/>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29" name="Picture 7">
            <a:extLst>
              <a:ext uri="{FF2B5EF4-FFF2-40B4-BE49-F238E27FC236}">
                <a16:creationId xmlns:a16="http://schemas.microsoft.com/office/drawing/2014/main" id="{7B0E610D-B643-4F73-98D7-3ECFC428B2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18CDE81-5CBE-4C2C-9469-2471D17FEF08}"/>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38" name="Rectangle 37">
            <a:extLst>
              <a:ext uri="{FF2B5EF4-FFF2-40B4-BE49-F238E27FC236}">
                <a16:creationId xmlns:a16="http://schemas.microsoft.com/office/drawing/2014/main" id="{2CFE6CFB-8607-4575-8F06-BA9285407639}"/>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9" name="Rectangle 38">
            <a:extLst>
              <a:ext uri="{FF2B5EF4-FFF2-40B4-BE49-F238E27FC236}">
                <a16:creationId xmlns:a16="http://schemas.microsoft.com/office/drawing/2014/main" id="{7A9133A2-7976-462C-A8A0-BB155FCA4A00}"/>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40" name="Rectangle 39">
            <a:extLst>
              <a:ext uri="{FF2B5EF4-FFF2-40B4-BE49-F238E27FC236}">
                <a16:creationId xmlns:a16="http://schemas.microsoft.com/office/drawing/2014/main" id="{4F442395-415A-46C2-9574-19F99B00364F}"/>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41" name="Rectangle 40">
            <a:extLst>
              <a:ext uri="{FF2B5EF4-FFF2-40B4-BE49-F238E27FC236}">
                <a16:creationId xmlns:a16="http://schemas.microsoft.com/office/drawing/2014/main" id="{FACD232D-764B-49BC-9D7C-9DB8ABF82AB7}"/>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42" name="Rectangle 41">
            <a:extLst>
              <a:ext uri="{FF2B5EF4-FFF2-40B4-BE49-F238E27FC236}">
                <a16:creationId xmlns:a16="http://schemas.microsoft.com/office/drawing/2014/main" id="{6514F030-7CFA-46C1-B483-B9A3779E7720}"/>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0535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a:latin typeface="Segoe UI Semibold" panose="020B0702040204020203" pitchFamily="34" charset="0"/>
                <a:cs typeface="Segoe UI Semibold" panose="020B0702040204020203" pitchFamily="34" charset="0"/>
              </a:rPr>
              <a:t>Talk Overview</a:t>
            </a:r>
            <a:endParaRPr lang="en-US" sz="2800" cap="small" dirty="0">
              <a:latin typeface="Segoe UI Semibold" panose="020B0702040204020203" pitchFamily="34" charset="0"/>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29" name="Picture 7">
            <a:extLst>
              <a:ext uri="{FF2B5EF4-FFF2-40B4-BE49-F238E27FC236}">
                <a16:creationId xmlns:a16="http://schemas.microsoft.com/office/drawing/2014/main" id="{29A56A3F-65DB-4AAB-8002-5F189A8C04F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A30D3E6C-DB0F-4B61-837B-D248CD07328C}"/>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44" name="Rectangle 43">
            <a:extLst>
              <a:ext uri="{FF2B5EF4-FFF2-40B4-BE49-F238E27FC236}">
                <a16:creationId xmlns:a16="http://schemas.microsoft.com/office/drawing/2014/main" id="{402831A7-A1B3-49DC-A27B-E86329D71623}"/>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45" name="Rectangle 44">
            <a:extLst>
              <a:ext uri="{FF2B5EF4-FFF2-40B4-BE49-F238E27FC236}">
                <a16:creationId xmlns:a16="http://schemas.microsoft.com/office/drawing/2014/main" id="{85187F0D-7156-426C-A00A-3B9B4BFBC60B}"/>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46" name="Rectangle 45">
            <a:extLst>
              <a:ext uri="{FF2B5EF4-FFF2-40B4-BE49-F238E27FC236}">
                <a16:creationId xmlns:a16="http://schemas.microsoft.com/office/drawing/2014/main" id="{25B38ADA-1198-40B7-B43A-DFA8496F6E10}"/>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47" name="Rectangle 46">
            <a:extLst>
              <a:ext uri="{FF2B5EF4-FFF2-40B4-BE49-F238E27FC236}">
                <a16:creationId xmlns:a16="http://schemas.microsoft.com/office/drawing/2014/main" id="{3124EADF-213D-4B76-A964-35E4D94ADCD0}"/>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48" name="Rectangle 47">
            <a:extLst>
              <a:ext uri="{FF2B5EF4-FFF2-40B4-BE49-F238E27FC236}">
                <a16:creationId xmlns:a16="http://schemas.microsoft.com/office/drawing/2014/main" id="{B9340987-68EE-4F52-8C91-09289A8CEF3C}"/>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95790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wall, indoor, bathroom, jack&#10;&#10;Description automatically generated">
            <a:extLst>
              <a:ext uri="{FF2B5EF4-FFF2-40B4-BE49-F238E27FC236}">
                <a16:creationId xmlns:a16="http://schemas.microsoft.com/office/drawing/2014/main" id="{29F4A43F-2ADD-4070-816E-CEFF168F57D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52897"/>
          <a:stretch/>
        </p:blipFill>
        <p:spPr>
          <a:xfrm rot="5400000">
            <a:off x="7248294" y="-1332826"/>
            <a:ext cx="3932313" cy="6261330"/>
          </a:xfrm>
          <a:prstGeom prst="rect">
            <a:avLst/>
          </a:prstGeom>
          <a:effectLst>
            <a:softEdge rad="533400"/>
          </a:effectLst>
        </p:spPr>
      </p:pic>
      <p:pic>
        <p:nvPicPr>
          <p:cNvPr id="12" name="Picture 11" descr="A circuit board&#10;&#10;Description automatically generated">
            <a:extLst>
              <a:ext uri="{FF2B5EF4-FFF2-40B4-BE49-F238E27FC236}">
                <a16:creationId xmlns:a16="http://schemas.microsoft.com/office/drawing/2014/main" id="{4FEFA47B-972B-425B-95F0-F0CB4BA69C32}"/>
              </a:ext>
            </a:extLst>
          </p:cNvPr>
          <p:cNvPicPr>
            <a:picLocks noChangeAspect="1"/>
          </p:cNvPicPr>
          <p:nvPr/>
        </p:nvPicPr>
        <p:blipFill rotWithShape="1">
          <a:blip r:embed="rId4">
            <a:extLst>
              <a:ext uri="{28A0092B-C50C-407E-A947-70E740481C1C}">
                <a14:useLocalDpi xmlns:a14="http://schemas.microsoft.com/office/drawing/2010/main" val="0"/>
              </a:ext>
            </a:extLst>
          </a:blip>
          <a:srcRect l="14307" r="35219" b="1"/>
          <a:stretch/>
        </p:blipFill>
        <p:spPr>
          <a:xfrm rot="5400000">
            <a:off x="7114032" y="1463040"/>
            <a:ext cx="4215384" cy="6263640"/>
          </a:xfrm>
          <a:prstGeom prst="rect">
            <a:avLst/>
          </a:prstGeom>
          <a:effectLst>
            <a:softEdge rad="533400"/>
          </a:effectLst>
        </p:spPr>
      </p:pic>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86E76EB-0B9B-408B-9C97-DB2D103B8881}"/>
              </a:ext>
            </a:extLst>
          </p:cNvPr>
          <p:cNvSpPr>
            <a:spLocks noGrp="1"/>
          </p:cNvSpPr>
          <p:nvPr>
            <p:ph idx="1"/>
          </p:nvPr>
        </p:nvSpPr>
        <p:spPr>
          <a:xfrm>
            <a:off x="838200" y="1534585"/>
            <a:ext cx="5642113" cy="3788830"/>
          </a:xfrm>
        </p:spPr>
        <p:txBody>
          <a:bodyPr vert="horz" lIns="91440" tIns="45720" rIns="91440" bIns="45720" rtlCol="0" anchor="ctr">
            <a:normAutofit lnSpcReduction="10000"/>
          </a:bodyPr>
          <a:lstStyle/>
          <a:p>
            <a:pPr lvl="1"/>
            <a:r>
              <a:rPr lang="en-US" sz="2800" dirty="0">
                <a:solidFill>
                  <a:srgbClr val="000000"/>
                </a:solidFill>
                <a:latin typeface="Segoe UI Light" panose="020B0502040204020203" pitchFamily="34" charset="0"/>
                <a:cs typeface="Segoe UI Light" panose="020B0502040204020203" pitchFamily="34" charset="0"/>
              </a:rPr>
              <a:t>Easy-to-Deploy</a:t>
            </a:r>
            <a:br>
              <a:rPr lang="en-US" sz="2800" dirty="0">
                <a:solidFill>
                  <a:srgbClr val="000000"/>
                </a:solidFill>
                <a:latin typeface="Segoe UI Light" panose="020B0502040204020203" pitchFamily="34" charset="0"/>
                <a:cs typeface="Segoe UI Light" panose="020B0502040204020203" pitchFamily="34" charset="0"/>
              </a:rPr>
            </a:br>
            <a:endParaRPr lang="en-US" sz="2800" dirty="0">
              <a:solidFill>
                <a:srgbClr val="000000"/>
              </a:solidFill>
              <a:latin typeface="Segoe UI Light" panose="020B0502040204020203" pitchFamily="34" charset="0"/>
              <a:cs typeface="Segoe UI Light" panose="020B0502040204020203" pitchFamily="34" charset="0"/>
            </a:endParaRPr>
          </a:p>
          <a:p>
            <a:pPr lvl="1"/>
            <a:r>
              <a:rPr lang="en-US" sz="2800" dirty="0">
                <a:solidFill>
                  <a:srgbClr val="000000"/>
                </a:solidFill>
                <a:latin typeface="Segoe UI Light" panose="020B0502040204020203" pitchFamily="34" charset="0"/>
                <a:cs typeface="Segoe UI Light" panose="020B0502040204020203" pitchFamily="34" charset="0"/>
              </a:rPr>
              <a:t>Non-intrusive</a:t>
            </a:r>
            <a:br>
              <a:rPr lang="en-US" sz="2800" dirty="0">
                <a:solidFill>
                  <a:srgbClr val="000000"/>
                </a:solidFill>
                <a:latin typeface="Segoe UI Light" panose="020B0502040204020203" pitchFamily="34" charset="0"/>
                <a:cs typeface="Segoe UI Light" panose="020B0502040204020203" pitchFamily="34" charset="0"/>
              </a:rPr>
            </a:br>
            <a:endParaRPr lang="en-US" sz="2800" dirty="0">
              <a:solidFill>
                <a:srgbClr val="000000"/>
              </a:solidFill>
              <a:latin typeface="Segoe UI Light" panose="020B0502040204020203" pitchFamily="34" charset="0"/>
              <a:cs typeface="Segoe UI Light" panose="020B0502040204020203" pitchFamily="34" charset="0"/>
            </a:endParaRPr>
          </a:p>
          <a:p>
            <a:pPr lvl="1"/>
            <a:r>
              <a:rPr lang="en-US" sz="2800" dirty="0">
                <a:solidFill>
                  <a:srgbClr val="000000"/>
                </a:solidFill>
                <a:latin typeface="Segoe UI Light" panose="020B0502040204020203" pitchFamily="34" charset="0"/>
                <a:cs typeface="Segoe UI Light" panose="020B0502040204020203" pitchFamily="34" charset="0"/>
              </a:rPr>
              <a:t>Provide Rapid Analysis</a:t>
            </a:r>
            <a:br>
              <a:rPr lang="en-US" sz="2800" dirty="0">
                <a:solidFill>
                  <a:srgbClr val="000000"/>
                </a:solidFill>
                <a:latin typeface="Segoe UI Light" panose="020B0502040204020203" pitchFamily="34" charset="0"/>
                <a:cs typeface="Segoe UI Light" panose="020B0502040204020203" pitchFamily="34" charset="0"/>
              </a:rPr>
            </a:br>
            <a:endParaRPr lang="en-US" sz="2800" dirty="0">
              <a:solidFill>
                <a:srgbClr val="000000"/>
              </a:solidFill>
              <a:latin typeface="Segoe UI Light" panose="020B0502040204020203" pitchFamily="34" charset="0"/>
              <a:cs typeface="Segoe UI Light" panose="020B0502040204020203" pitchFamily="34" charset="0"/>
            </a:endParaRPr>
          </a:p>
          <a:p>
            <a:pPr lvl="1"/>
            <a:r>
              <a:rPr lang="en-US" sz="2800" dirty="0">
                <a:solidFill>
                  <a:srgbClr val="000000"/>
                </a:solidFill>
                <a:latin typeface="Segoe UI Light" panose="020B0502040204020203" pitchFamily="34" charset="0"/>
                <a:cs typeface="Segoe UI Light" panose="020B0502040204020203" pitchFamily="34" charset="0"/>
              </a:rPr>
              <a:t>Help with Severity Estimation</a:t>
            </a:r>
            <a:br>
              <a:rPr lang="en-US" sz="2800" dirty="0">
                <a:solidFill>
                  <a:srgbClr val="000000"/>
                </a:solidFill>
                <a:latin typeface="Segoe UI Light" panose="020B0502040204020203" pitchFamily="34" charset="0"/>
                <a:cs typeface="Segoe UI Light" panose="020B0502040204020203" pitchFamily="34" charset="0"/>
              </a:rPr>
            </a:br>
            <a:endParaRPr lang="en-US" sz="2800" dirty="0">
              <a:solidFill>
                <a:srgbClr val="000000"/>
              </a:solidFill>
              <a:latin typeface="Segoe UI Light" panose="020B0502040204020203" pitchFamily="34" charset="0"/>
              <a:cs typeface="Segoe UI Light" panose="020B0502040204020203" pitchFamily="34" charset="0"/>
            </a:endParaRPr>
          </a:p>
          <a:p>
            <a:pPr lvl="1"/>
            <a:r>
              <a:rPr lang="en-US" sz="2800" dirty="0">
                <a:solidFill>
                  <a:srgbClr val="000000"/>
                </a:solidFill>
                <a:latin typeface="Segoe UI Light" panose="020B0502040204020203" pitchFamily="34" charset="0"/>
                <a:cs typeface="Segoe UI Light" panose="020B0502040204020203" pitchFamily="34" charset="0"/>
              </a:rPr>
              <a:t>Holistic Report</a:t>
            </a:r>
          </a:p>
        </p:txBody>
      </p:sp>
      <p:sp>
        <p:nvSpPr>
          <p:cNvPr id="4" name="Slide Number Placeholder 3">
            <a:extLst>
              <a:ext uri="{FF2B5EF4-FFF2-40B4-BE49-F238E27FC236}">
                <a16:creationId xmlns:a16="http://schemas.microsoft.com/office/drawing/2014/main" id="{FBCE68A6-F87D-4863-96B7-0EB9909990E2}"/>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5892B89C-9217-44CD-A4E7-E7A06444AB73}" type="slidenum">
              <a:rPr lang="en-US" sz="1100">
                <a:solidFill>
                  <a:srgbClr val="898989"/>
                </a:solidFill>
              </a:rPr>
              <a:pPr>
                <a:spcAft>
                  <a:spcPts val="600"/>
                </a:spcAft>
              </a:pPr>
              <a:t>25</a:t>
            </a:fld>
            <a:endParaRPr lang="en-US" sz="1100">
              <a:solidFill>
                <a:srgbClr val="898989"/>
              </a:solidFill>
            </a:endParaRPr>
          </a:p>
        </p:txBody>
      </p:sp>
      <p:sp>
        <p:nvSpPr>
          <p:cNvPr id="14" name="Title 1">
            <a:extLst>
              <a:ext uri="{FF2B5EF4-FFF2-40B4-BE49-F238E27FC236}">
                <a16:creationId xmlns:a16="http://schemas.microsoft.com/office/drawing/2014/main" id="{100F4353-4E38-4EA5-BB1B-155789DC0A26}"/>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Design Goals</a:t>
            </a:r>
            <a:endParaRPr lang="en-US" sz="2800" cap="small" dirty="0">
              <a:latin typeface="Segoe UI Light" panose="020B0502040204020203" pitchFamily="34" charset="0"/>
              <a:cs typeface="Segoe UI Light" panose="020B0502040204020203" pitchFamily="34" charset="0"/>
            </a:endParaRPr>
          </a:p>
        </p:txBody>
      </p:sp>
      <p:pic>
        <p:nvPicPr>
          <p:cNvPr id="15" name="Picture 7">
            <a:extLst>
              <a:ext uri="{FF2B5EF4-FFF2-40B4-BE49-F238E27FC236}">
                <a16:creationId xmlns:a16="http://schemas.microsoft.com/office/drawing/2014/main" id="{24DE6FFC-DF47-46D3-BB23-5C55EE2ACA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2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Physikit">
            <a:extLst>
              <a:ext uri="{FF2B5EF4-FFF2-40B4-BE49-F238E27FC236}">
                <a16:creationId xmlns:a16="http://schemas.microsoft.com/office/drawing/2014/main" id="{FAA21C64-D581-4ED6-B93D-D3008B0F7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47" b="127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2A155C6-5DDE-484D-9C9B-905F0378B02F}"/>
              </a:ext>
            </a:extLst>
          </p:cNvPr>
          <p:cNvSpPr/>
          <p:nvPr/>
        </p:nvSpPr>
        <p:spPr>
          <a:xfrm>
            <a:off x="747164" y="213704"/>
            <a:ext cx="2029722"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Physikit</a:t>
            </a:r>
            <a:endParaRPr kumimoji="0" lang="en-US" sz="1800" b="0" i="0"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Houben</a:t>
            </a:r>
            <a:r>
              <a:rPr kumimoji="0" lang="en-US" sz="1800" b="0" i="0"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1800" b="0" i="1"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et al., </a:t>
            </a:r>
            <a:r>
              <a:rPr kumimoji="0" lang="en-US" sz="1800" b="0" i="0"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2016</a:t>
            </a:r>
            <a:endPar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 name="Slide Number Placeholder 3">
            <a:extLst>
              <a:ext uri="{FF2B5EF4-FFF2-40B4-BE49-F238E27FC236}">
                <a16:creationId xmlns:a16="http://schemas.microsoft.com/office/drawing/2014/main" id="{26FC9910-522D-4B24-BECD-28ED6B0D3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Physikit">
            <a:extLst>
              <a:ext uri="{FF2B5EF4-FFF2-40B4-BE49-F238E27FC236}">
                <a16:creationId xmlns:a16="http://schemas.microsoft.com/office/drawing/2014/main" id="{FAA21C64-D581-4ED6-B93D-D3008B0F7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47" b="127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Triangle 1">
            <a:extLst>
              <a:ext uri="{FF2B5EF4-FFF2-40B4-BE49-F238E27FC236}">
                <a16:creationId xmlns:a16="http://schemas.microsoft.com/office/drawing/2014/main" id="{D071C555-A525-4F56-9797-CE66EB2B71BE}"/>
              </a:ext>
            </a:extLst>
          </p:cNvPr>
          <p:cNvSpPr/>
          <p:nvPr/>
        </p:nvSpPr>
        <p:spPr>
          <a:xfrm rot="16200000">
            <a:off x="3751500" y="-1582478"/>
            <a:ext cx="6858002" cy="10022958"/>
          </a:xfrm>
          <a:prstGeom prst="rtTriangle">
            <a:avLst/>
          </a:prstGeom>
          <a:solidFill>
            <a:schemeClr val="bg1">
              <a:alpha val="8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C7D5419-9FC5-4406-8FAC-C908C4AF14AD}"/>
              </a:ext>
            </a:extLst>
          </p:cNvPr>
          <p:cNvGrpSpPr/>
          <p:nvPr/>
        </p:nvGrpSpPr>
        <p:grpSpPr>
          <a:xfrm>
            <a:off x="8103666" y="2806995"/>
            <a:ext cx="3640432" cy="3161321"/>
            <a:chOff x="7857242" y="2862021"/>
            <a:chExt cx="3805714" cy="3304851"/>
          </a:xfrm>
        </p:grpSpPr>
        <p:pic>
          <p:nvPicPr>
            <p:cNvPr id="5" name="Picture 4">
              <a:extLst>
                <a:ext uri="{FF2B5EF4-FFF2-40B4-BE49-F238E27FC236}">
                  <a16:creationId xmlns:a16="http://schemas.microsoft.com/office/drawing/2014/main" id="{934CF06D-3100-4D29-9137-89416479A4C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a:xfrm>
              <a:off x="7857242" y="2862021"/>
              <a:ext cx="3805714" cy="2532530"/>
            </a:xfrm>
            <a:prstGeom prst="rect">
              <a:avLst/>
            </a:prstGeom>
          </p:spPr>
        </p:pic>
        <p:sp>
          <p:nvSpPr>
            <p:cNvPr id="6" name="TextBox 5">
              <a:extLst>
                <a:ext uri="{FF2B5EF4-FFF2-40B4-BE49-F238E27FC236}">
                  <a16:creationId xmlns:a16="http://schemas.microsoft.com/office/drawing/2014/main" id="{19EF5FE1-90A4-4C10-B009-7A665712DEEE}"/>
                </a:ext>
              </a:extLst>
            </p:cNvPr>
            <p:cNvSpPr txBox="1"/>
            <p:nvPr/>
          </p:nvSpPr>
          <p:spPr>
            <a:xfrm>
              <a:off x="7857242" y="5555547"/>
              <a:ext cx="3805714" cy="61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BuildAX</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Environmental Sensor Toolkit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Finnigan </a:t>
              </a:r>
              <a:r>
                <a:rPr kumimoji="0" lang="en-US" sz="1600" b="0" i="1"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et al. </a:t>
              </a: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2017</a:t>
              </a:r>
            </a:p>
          </p:txBody>
        </p:sp>
      </p:grpSp>
      <p:sp>
        <p:nvSpPr>
          <p:cNvPr id="7" name="Rectangle 6">
            <a:extLst>
              <a:ext uri="{FF2B5EF4-FFF2-40B4-BE49-F238E27FC236}">
                <a16:creationId xmlns:a16="http://schemas.microsoft.com/office/drawing/2014/main" id="{82D862EE-34F9-4A20-820F-198DFDC053B2}"/>
              </a:ext>
            </a:extLst>
          </p:cNvPr>
          <p:cNvSpPr/>
          <p:nvPr/>
        </p:nvSpPr>
        <p:spPr>
          <a:xfrm>
            <a:off x="747164" y="213704"/>
            <a:ext cx="2029722"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Physikit</a:t>
            </a:r>
            <a:endParaRPr kumimoji="0" lang="en-US" sz="1800" b="0" i="0"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small" spc="0" normalizeH="0" baseline="0" noProof="0" dirty="0" err="1">
                <a:ln>
                  <a:noFill/>
                </a:ln>
                <a:solidFill>
                  <a:prstClr val="black"/>
                </a:solidFill>
                <a:effectLst/>
                <a:uLnTx/>
                <a:uFillTx/>
                <a:latin typeface="Segoe UI Light" panose="020B0502040204020203" pitchFamily="34" charset="0"/>
                <a:ea typeface="+mn-ea"/>
                <a:cs typeface="Segoe UI Light" panose="020B0502040204020203" pitchFamily="34" charset="0"/>
              </a:rPr>
              <a:t>Houben</a:t>
            </a:r>
            <a:r>
              <a:rPr kumimoji="0" lang="en-US" sz="1800" b="0" i="0"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US" sz="1800" b="0" i="1"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et al., </a:t>
            </a:r>
            <a:r>
              <a:rPr kumimoji="0" lang="en-US" sz="1800" b="0" i="0" u="none" strike="noStrike" kern="0" cap="small"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2016</a:t>
            </a:r>
            <a:endPar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9" name="Slide Number Placeholder 8">
            <a:extLst>
              <a:ext uri="{FF2B5EF4-FFF2-40B4-BE49-F238E27FC236}">
                <a16:creationId xmlns:a16="http://schemas.microsoft.com/office/drawing/2014/main" id="{E4CA36DE-DF12-4BDC-ACAD-258695378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3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0A9A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372" r="5372"/>
          <a:stretch/>
        </p:blipFill>
        <p:spPr>
          <a:xfrm>
            <a:off x="3064947" y="-6064"/>
            <a:ext cx="9144001" cy="6858000"/>
          </a:xfrm>
        </p:spPr>
      </p:pic>
      <p:cxnSp>
        <p:nvCxnSpPr>
          <p:cNvPr id="18" name="Straight Connector 17"/>
          <p:cNvCxnSpPr/>
          <p:nvPr/>
        </p:nvCxnSpPr>
        <p:spPr>
          <a:xfrm flipH="1">
            <a:off x="5718740" y="2213811"/>
            <a:ext cx="769172" cy="0"/>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70354" y="1925054"/>
            <a:ext cx="1348386"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Thermal Camera</a:t>
            </a:r>
          </a:p>
        </p:txBody>
      </p:sp>
      <p:cxnSp>
        <p:nvCxnSpPr>
          <p:cNvPr id="20" name="Straight Connector 19"/>
          <p:cNvCxnSpPr/>
          <p:nvPr/>
        </p:nvCxnSpPr>
        <p:spPr>
          <a:xfrm flipH="1">
            <a:off x="5910822" y="3489159"/>
            <a:ext cx="769172" cy="0"/>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62436" y="3200402"/>
            <a:ext cx="1348386"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Motion Sensor</a:t>
            </a:r>
          </a:p>
        </p:txBody>
      </p:sp>
      <p:cxnSp>
        <p:nvCxnSpPr>
          <p:cNvPr id="22" name="Straight Connector 21"/>
          <p:cNvCxnSpPr/>
          <p:nvPr/>
        </p:nvCxnSpPr>
        <p:spPr>
          <a:xfrm flipH="1">
            <a:off x="6295408" y="5087671"/>
            <a:ext cx="769172" cy="0"/>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947022" y="4798914"/>
            <a:ext cx="1348386"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Pan</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0" i="0" u="none" strike="noStrike" kern="1200" cap="none" spc="0" normalizeH="0" baseline="0" noProof="0" dirty="0">
                <a:ln>
                  <a:noFill/>
                </a:ln>
                <a:solidFill>
                  <a:prstClr val="white"/>
                </a:solidFill>
                <a:effectLst/>
                <a:uLnTx/>
                <a:uFillTx/>
                <a:latin typeface="Calibri"/>
                <a:ea typeface="+mn-ea"/>
                <a:cs typeface="+mn-cs"/>
              </a:rPr>
              <a:t>Unit</a:t>
            </a:r>
          </a:p>
        </p:txBody>
      </p:sp>
      <p:cxnSp>
        <p:nvCxnSpPr>
          <p:cNvPr id="24" name="Straight Connector 23"/>
          <p:cNvCxnSpPr/>
          <p:nvPr/>
        </p:nvCxnSpPr>
        <p:spPr>
          <a:xfrm>
            <a:off x="8599960" y="3521244"/>
            <a:ext cx="883521" cy="2323"/>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465680" y="3200402"/>
            <a:ext cx="23245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Humidity/Temperature Sensor</a:t>
            </a:r>
          </a:p>
        </p:txBody>
      </p:sp>
      <p:cxnSp>
        <p:nvCxnSpPr>
          <p:cNvPr id="29" name="Straight Connector 28"/>
          <p:cNvCxnSpPr/>
          <p:nvPr/>
        </p:nvCxnSpPr>
        <p:spPr>
          <a:xfrm>
            <a:off x="8316414" y="2784637"/>
            <a:ext cx="883521" cy="2323"/>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182134" y="2390275"/>
            <a:ext cx="12432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Raspberry Pi</a:t>
            </a:r>
          </a:p>
        </p:txBody>
      </p:sp>
      <p:cxnSp>
        <p:nvCxnSpPr>
          <p:cNvPr id="33" name="Straight Connector 32"/>
          <p:cNvCxnSpPr/>
          <p:nvPr/>
        </p:nvCxnSpPr>
        <p:spPr>
          <a:xfrm>
            <a:off x="8316414" y="5479713"/>
            <a:ext cx="883521" cy="2323"/>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182134" y="5158871"/>
            <a:ext cx="23245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Interchangeable Mounting Plate</a:t>
            </a:r>
          </a:p>
        </p:txBody>
      </p:sp>
      <p:cxnSp>
        <p:nvCxnSpPr>
          <p:cNvPr id="35" name="Straight Connector 34"/>
          <p:cNvCxnSpPr/>
          <p:nvPr/>
        </p:nvCxnSpPr>
        <p:spPr>
          <a:xfrm flipV="1">
            <a:off x="7658986" y="662796"/>
            <a:ext cx="0" cy="1186757"/>
          </a:xfrm>
          <a:prstGeom prst="line">
            <a:avLst/>
          </a:prstGeom>
          <a:ln cap="rnd">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599960" y="339631"/>
            <a:ext cx="23245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GPS Unit &amp; High Capacity Battery</a:t>
            </a:r>
          </a:p>
        </p:txBody>
      </p:sp>
      <p:cxnSp>
        <p:nvCxnSpPr>
          <p:cNvPr id="39" name="Straight Connector 38"/>
          <p:cNvCxnSpPr/>
          <p:nvPr/>
        </p:nvCxnSpPr>
        <p:spPr>
          <a:xfrm>
            <a:off x="7658987" y="662795"/>
            <a:ext cx="8481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ight Arrow 19"/>
          <p:cNvSpPr/>
          <p:nvPr/>
        </p:nvSpPr>
        <p:spPr>
          <a:xfrm>
            <a:off x="1" y="-6064"/>
            <a:ext cx="3064946" cy="6844062"/>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p:cNvSpPr txBox="1"/>
          <p:nvPr/>
        </p:nvSpPr>
        <p:spPr>
          <a:xfrm>
            <a:off x="149123" y="216521"/>
            <a:ext cx="276138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dirty="0">
                <a:ln>
                  <a:noFill/>
                </a:ln>
                <a:solidFill>
                  <a:prstClr val="white"/>
                </a:solidFill>
                <a:effectLst/>
                <a:uLnTx/>
                <a:uFillTx/>
                <a:latin typeface="Segoe Condensed" panose="020B0606040200020203" pitchFamily="34" charset="0"/>
                <a:ea typeface="+mn-ea"/>
                <a:cs typeface="Segoe UI Light"/>
              </a:rPr>
              <a:t>Easy-to-Deploy Thermographic Sensor system</a:t>
            </a:r>
            <a:br>
              <a:rPr kumimoji="0" lang="en-US" sz="1800" b="0" i="0" u="none" strike="noStrike" kern="1200" cap="small" spc="0" normalizeH="0" baseline="0" noProof="0" dirty="0">
                <a:ln>
                  <a:noFill/>
                </a:ln>
                <a:solidFill>
                  <a:prstClr val="white"/>
                </a:solidFill>
                <a:effectLst/>
                <a:uLnTx/>
                <a:uFillTx/>
                <a:latin typeface="Segoe Condensed" panose="020B0606040200020203" pitchFamily="34" charset="0"/>
                <a:ea typeface="+mn-ea"/>
                <a:cs typeface="Segoe UI Light"/>
              </a:rPr>
            </a:br>
            <a:r>
              <a:rPr kumimoji="0" lang="en-US" sz="1400" b="0" i="0" u="none" strike="noStrike" kern="1200" cap="small" spc="0" normalizeH="0" baseline="0" noProof="0" dirty="0">
                <a:ln>
                  <a:noFill/>
                </a:ln>
                <a:solidFill>
                  <a:srgbClr val="F79646"/>
                </a:solidFill>
                <a:effectLst/>
                <a:uLnTx/>
                <a:uFillTx/>
                <a:latin typeface="Segoe Condensed" panose="020B0606040200020203" pitchFamily="34" charset="0"/>
                <a:ea typeface="+mn-ea"/>
                <a:cs typeface="Segoe UI Light"/>
              </a:rPr>
              <a:t>(v3.0)</a:t>
            </a:r>
            <a:endParaRPr kumimoji="0" lang="en-US" sz="1800" b="0" i="0" u="none" strike="noStrike" kern="1200" cap="small" spc="0" normalizeH="0" baseline="0" noProof="0" dirty="0">
              <a:ln>
                <a:noFill/>
              </a:ln>
              <a:solidFill>
                <a:srgbClr val="F79646"/>
              </a:solidFill>
              <a:effectLst/>
              <a:uLnTx/>
              <a:uFillTx/>
              <a:latin typeface="Segoe Condensed" panose="020B0606040200020203" pitchFamily="34" charset="0"/>
              <a:ea typeface="+mn-ea"/>
              <a:cs typeface="Segoe UI Light"/>
            </a:endParaRPr>
          </a:p>
        </p:txBody>
      </p:sp>
      <p:sp>
        <p:nvSpPr>
          <p:cNvPr id="26" name="Slide Number Placeholder 25">
            <a:extLst>
              <a:ext uri="{FF2B5EF4-FFF2-40B4-BE49-F238E27FC236}">
                <a16:creationId xmlns:a16="http://schemas.microsoft.com/office/drawing/2014/main" id="{C33FB120-A55B-4719-B30B-7254E9F8CD9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4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38a386e7924d42e2a613b64dfc3e7d41">
            <a:hlinkClick r:id="" action="ppaction://media"/>
            <a:extLst>
              <a:ext uri="{FF2B5EF4-FFF2-40B4-BE49-F238E27FC236}">
                <a16:creationId xmlns:a16="http://schemas.microsoft.com/office/drawing/2014/main" id="{412051D8-CA21-4873-9A49-7A3CE0B2040F}"/>
              </a:ext>
            </a:extLst>
          </p:cNvPr>
          <p:cNvPicPr>
            <a:picLocks noChangeAspect="1"/>
          </p:cNvPicPr>
          <p:nvPr>
            <a:videoFile r:link="rId1"/>
            <p:extLst>
              <p:ext uri="{DAA4B4D4-6D71-4841-9C94-3DE7FCFB9230}">
                <p14:media xmlns:p14="http://schemas.microsoft.com/office/powerpoint/2010/main" r:embed="rId2">
                  <p14:trim st="47031"/>
                </p14:media>
              </p:ext>
            </p:extLst>
          </p:nvPr>
        </p:nvPicPr>
        <p:blipFill>
          <a:blip r:embed="rId5"/>
          <a:stretch>
            <a:fillRect/>
          </a:stretch>
        </p:blipFill>
        <p:spPr>
          <a:xfrm>
            <a:off x="659374" y="31109"/>
            <a:ext cx="10873252" cy="6795783"/>
          </a:xfrm>
          <a:prstGeom prst="rect">
            <a:avLst/>
          </a:prstGeom>
        </p:spPr>
      </p:pic>
      <p:sp>
        <p:nvSpPr>
          <p:cNvPr id="3" name="Rectangle 2">
            <a:extLst>
              <a:ext uri="{FF2B5EF4-FFF2-40B4-BE49-F238E27FC236}">
                <a16:creationId xmlns:a16="http://schemas.microsoft.com/office/drawing/2014/main" id="{575C3A9E-3AB9-4F09-9758-382264FE2CDC}"/>
              </a:ext>
            </a:extLst>
          </p:cNvPr>
          <p:cNvSpPr/>
          <p:nvPr/>
        </p:nvSpPr>
        <p:spPr>
          <a:xfrm>
            <a:off x="8899451" y="4157330"/>
            <a:ext cx="2158409" cy="132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A15CC7C-CA5F-4F96-9C68-79E37D417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00147-D7BD-43C6-9289-FD2B125004A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02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6924" r="243" b="7705"/>
          <a:stretch/>
        </p:blipFill>
        <p:spPr>
          <a:xfrm>
            <a:off x="0" y="0"/>
            <a:ext cx="12192000" cy="6889935"/>
          </a:xfrm>
          <a:prstGeom prst="rect">
            <a:avLst/>
          </a:prstGeom>
        </p:spPr>
      </p:pic>
      <p:sp>
        <p:nvSpPr>
          <p:cNvPr id="26" name="Rectangle 25"/>
          <p:cNvSpPr/>
          <p:nvPr/>
        </p:nvSpPr>
        <p:spPr>
          <a:xfrm>
            <a:off x="0" y="0"/>
            <a:ext cx="12192000" cy="6889934"/>
          </a:xfrm>
          <a:prstGeom prst="rect">
            <a:avLst/>
          </a:prstGeom>
          <a:solidFill>
            <a:schemeClr val="dk1">
              <a:alpha val="76000"/>
            </a:schemeClr>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endParaRPr>
          </a:p>
        </p:txBody>
      </p:sp>
      <p:sp>
        <p:nvSpPr>
          <p:cNvPr id="20" name="Rectangle 19"/>
          <p:cNvSpPr/>
          <p:nvPr/>
        </p:nvSpPr>
        <p:spPr>
          <a:xfrm>
            <a:off x="838200" y="1177346"/>
            <a:ext cx="10515599" cy="54168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Common reasons for </a:t>
            </a: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mn-cs"/>
              </a:rPr>
              <a:t>building inefficiencies </a:t>
            </a: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include their design, materials, and 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To address these issues, </a:t>
            </a: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mn-cs"/>
              </a:rPr>
              <a:t>renovations and retrofits of existing building stock</a:t>
            </a: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has become a pressing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The </a:t>
            </a: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mn-cs"/>
              </a:rPr>
              <a:t>US Department of Energy (DOE)</a:t>
            </a:r>
            <a:r>
              <a:rPr kumimoji="0" lang="en-US" sz="2800" b="0" i="0" u="none" strike="noStrike" kern="1200" cap="none" spc="0" normalizeH="0" baseline="0" noProof="0" dirty="0">
                <a:ln>
                  <a:noFill/>
                </a:ln>
                <a:solidFill>
                  <a:srgbClr val="A5A5A5"/>
                </a:solidFill>
                <a:effectLst/>
                <a:uLnTx/>
                <a:uFillTx/>
                <a:latin typeface="Segoe UI Semibold" panose="020B0702040204020203"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for example, has set a goal of </a:t>
            </a: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mn-cs"/>
              </a:rPr>
              <a:t>reducing housing energy use by up to 70%</a:t>
            </a:r>
            <a:r>
              <a:rPr kumimoji="0" lang="en-US" sz="2800" b="0" i="0" u="none" strike="noStrike" kern="1200" cap="none" spc="0" normalizeH="0" baseline="0" noProof="0" dirty="0">
                <a:ln>
                  <a:noFill/>
                </a:ln>
                <a:solidFill>
                  <a:srgbClr val="A9E5BB"/>
                </a:solidFill>
                <a:effectLst/>
                <a:uLnTx/>
                <a:uFillTx/>
                <a:latin typeface="Segoe UI Semibold" panose="020B07020402040202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mn-cs"/>
              </a:rPr>
              <a:t>Norberg</a:t>
            </a:r>
            <a:r>
              <a:rPr kumimoji="0" lang="en-US"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-Bohm, V. and White, C. Building America Program Evaluation. 2004</a:t>
            </a:r>
          </a:p>
        </p:txBody>
      </p:sp>
      <p:sp>
        <p:nvSpPr>
          <p:cNvPr id="4" name="Slide Number Placeholder 3">
            <a:extLst>
              <a:ext uri="{FF2B5EF4-FFF2-40B4-BE49-F238E27FC236}">
                <a16:creationId xmlns:a16="http://schemas.microsoft.com/office/drawing/2014/main" id="{4715302A-E117-4C75-8444-052659C02127}"/>
              </a:ext>
            </a:extLst>
          </p:cNvPr>
          <p:cNvSpPr>
            <a:spLocks noGrp="1"/>
          </p:cNvSpPr>
          <p:nvPr>
            <p:ph type="sldNum" sz="quarter" idx="12"/>
          </p:nvPr>
        </p:nvSpPr>
        <p:spPr>
          <a:xfrm>
            <a:off x="8610600" y="6356351"/>
            <a:ext cx="2743200" cy="365125"/>
          </a:xfrm>
        </p:spPr>
        <p:txBody>
          <a:bodyPr/>
          <a:lstStyle/>
          <a:p>
            <a:fld id="{5892B89C-9217-44CD-A4E7-E7A06444AB73}" type="slidenum">
              <a:rPr lang="en-US" smtClean="0"/>
              <a:t>3</a:t>
            </a:fld>
            <a:endParaRPr lang="en-US"/>
          </a:p>
        </p:txBody>
      </p:sp>
    </p:spTree>
    <p:extLst>
      <p:ext uri="{BB962C8B-B14F-4D97-AF65-F5344CB8AC3E}">
        <p14:creationId xmlns:p14="http://schemas.microsoft.com/office/powerpoint/2010/main" val="10190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DDCFE59-7AB3-457A-88E6-7AE39AB5C299}"/>
              </a:ext>
            </a:extLst>
          </p:cNvPr>
          <p:cNvGrpSpPr/>
          <p:nvPr/>
        </p:nvGrpSpPr>
        <p:grpSpPr>
          <a:xfrm>
            <a:off x="838201" y="1146493"/>
            <a:ext cx="10445750" cy="4652728"/>
            <a:chOff x="-1" y="-53721"/>
            <a:chExt cx="12178701" cy="5424617"/>
          </a:xfrm>
        </p:grpSpPr>
        <p:grpSp>
          <p:nvGrpSpPr>
            <p:cNvPr id="6" name="Group 5">
              <a:extLst>
                <a:ext uri="{FF2B5EF4-FFF2-40B4-BE49-F238E27FC236}">
                  <a16:creationId xmlns:a16="http://schemas.microsoft.com/office/drawing/2014/main" id="{A4542325-692F-40E2-99C2-61CCAADDAC79}"/>
                </a:ext>
              </a:extLst>
            </p:cNvPr>
            <p:cNvGrpSpPr/>
            <p:nvPr/>
          </p:nvGrpSpPr>
          <p:grpSpPr>
            <a:xfrm>
              <a:off x="-1" y="-1"/>
              <a:ext cx="12178701" cy="5370897"/>
              <a:chOff x="2745658" y="2286000"/>
              <a:chExt cx="5183587" cy="2286000"/>
            </a:xfrm>
          </p:grpSpPr>
          <p:pic>
            <p:nvPicPr>
              <p:cNvPr id="4" name="Picture 3">
                <a:extLst>
                  <a:ext uri="{FF2B5EF4-FFF2-40B4-BE49-F238E27FC236}">
                    <a16:creationId xmlns:a16="http://schemas.microsoft.com/office/drawing/2014/main" id="{1C2D62F8-1B29-456E-8A05-383FDAFC26C6}"/>
                  </a:ext>
                </a:extLst>
              </p:cNvPr>
              <p:cNvPicPr/>
              <p:nvPr/>
            </p:nvPicPr>
            <p:blipFill rotWithShape="1">
              <a:blip r:embed="rId3">
                <a:extLst>
                  <a:ext uri="{28A0092B-C50C-407E-A947-70E740481C1C}">
                    <a14:useLocalDpi xmlns:a14="http://schemas.microsoft.com/office/drawing/2010/main" val="0"/>
                  </a:ext>
                </a:extLst>
              </a:blip>
              <a:srcRect t="16879"/>
              <a:stretch/>
            </p:blipFill>
            <p:spPr bwMode="auto">
              <a:xfrm>
                <a:off x="4262755" y="2286000"/>
                <a:ext cx="3666490" cy="2286000"/>
              </a:xfrm>
              <a:prstGeom prst="rect">
                <a:avLst/>
              </a:prstGeom>
              <a:noFill/>
              <a:ln>
                <a:solidFill>
                  <a:schemeClr val="bg2"/>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A07A5E5-A010-4FEB-BA61-B0EBD51FD8EE}"/>
                  </a:ext>
                </a:extLst>
              </p:cNvPr>
              <p:cNvPicPr/>
              <p:nvPr/>
            </p:nvPicPr>
            <p:blipFill rotWithShape="1">
              <a:blip r:embed="rId4"/>
              <a:srcRect l="8427" r="4896" b="22597"/>
              <a:stretch/>
            </p:blipFill>
            <p:spPr bwMode="auto">
              <a:xfrm>
                <a:off x="2745658" y="2286000"/>
                <a:ext cx="1371600" cy="2286000"/>
              </a:xfrm>
              <a:prstGeom prst="rect">
                <a:avLst/>
              </a:prstGeom>
              <a:ln w="9525" cap="flat" cmpd="sng" algn="ctr">
                <a:solidFill>
                  <a:srgbClr val="E7E6E6"/>
                </a:solidFill>
                <a:prstDash val="solid"/>
                <a:round/>
                <a:headEnd type="none" w="med" len="med"/>
                <a:tailEnd type="none" w="med" len="med"/>
              </a:ln>
              <a:extLst>
                <a:ext uri="{53640926-AAD7-44D8-BBD7-CCE9431645EC}">
                  <a14:shadowObscured xmlns:a14="http://schemas.microsoft.com/office/drawing/2010/main"/>
                </a:ext>
              </a:extLst>
            </p:spPr>
          </p:pic>
        </p:grpSp>
        <p:grpSp>
          <p:nvGrpSpPr>
            <p:cNvPr id="8" name="Group 7">
              <a:extLst>
                <a:ext uri="{FF2B5EF4-FFF2-40B4-BE49-F238E27FC236}">
                  <a16:creationId xmlns:a16="http://schemas.microsoft.com/office/drawing/2014/main" id="{4779D66B-2870-441B-A36D-B11E4B678950}"/>
                </a:ext>
              </a:extLst>
            </p:cNvPr>
            <p:cNvGrpSpPr/>
            <p:nvPr/>
          </p:nvGrpSpPr>
          <p:grpSpPr>
            <a:xfrm>
              <a:off x="4136060" y="-53721"/>
              <a:ext cx="2900008" cy="4579816"/>
              <a:chOff x="189816" y="-144825"/>
              <a:chExt cx="1520122" cy="2219928"/>
            </a:xfrm>
          </p:grpSpPr>
          <p:cxnSp>
            <p:nvCxnSpPr>
              <p:cNvPr id="9" name="Straight Connector 8">
                <a:extLst>
                  <a:ext uri="{FF2B5EF4-FFF2-40B4-BE49-F238E27FC236}">
                    <a16:creationId xmlns:a16="http://schemas.microsoft.com/office/drawing/2014/main" id="{9EF614BE-5459-45EF-823E-9E91A7EBFD17}"/>
                  </a:ext>
                </a:extLst>
              </p:cNvPr>
              <p:cNvCxnSpPr/>
              <p:nvPr/>
            </p:nvCxnSpPr>
            <p:spPr>
              <a:xfrm>
                <a:off x="781384" y="1066800"/>
                <a:ext cx="64698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0" name="Text Box 511">
                <a:extLst>
                  <a:ext uri="{FF2B5EF4-FFF2-40B4-BE49-F238E27FC236}">
                    <a16:creationId xmlns:a16="http://schemas.microsoft.com/office/drawing/2014/main" id="{AF3EE625-1407-4671-8D79-B89D0EDDF6AD}"/>
                  </a:ext>
                </a:extLst>
              </p:cNvPr>
              <p:cNvSpPr txBox="1"/>
              <p:nvPr/>
            </p:nvSpPr>
            <p:spPr>
              <a:xfrm>
                <a:off x="247650" y="857768"/>
                <a:ext cx="895350" cy="22906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Condensed" panose="020B0606040200020203" pitchFamily="34" charset="0"/>
                    <a:ea typeface="Times New Roman" panose="02020603050405020304" pitchFamily="18" charset="0"/>
                    <a:cs typeface="Times New Roman" panose="02020603050405020304" pitchFamily="18" charset="0"/>
                  </a:rPr>
                  <a:t>FLIR One</a:t>
                </a:r>
                <a:endParaRPr kumimoji="0" lang="en-US" sz="3200" b="0" i="0" u="none" strike="noStrike" kern="1200" cap="none" spc="0" normalizeH="0" baseline="0" noProof="0" dirty="0">
                  <a:ln>
                    <a:noFill/>
                  </a:ln>
                  <a:solidFill>
                    <a:prstClr val="black"/>
                  </a:solidFill>
                  <a:effectLst/>
                  <a:uLnTx/>
                  <a:uFillTx/>
                  <a:latin typeface="Baskerville Old Face" panose="02020602080505020303" pitchFamily="18" charset="0"/>
                  <a:ea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8A1106D8-31A9-4878-9819-D7F1E6B84B61}"/>
                  </a:ext>
                </a:extLst>
              </p:cNvPr>
              <p:cNvCxnSpPr>
                <a:cxnSpLocks/>
              </p:cNvCxnSpPr>
              <p:nvPr/>
            </p:nvCxnSpPr>
            <p:spPr>
              <a:xfrm>
                <a:off x="781595" y="78532"/>
                <a:ext cx="713830"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2" name="Text Box 513">
                <a:extLst>
                  <a:ext uri="{FF2B5EF4-FFF2-40B4-BE49-F238E27FC236}">
                    <a16:creationId xmlns:a16="http://schemas.microsoft.com/office/drawing/2014/main" id="{6F0526C6-7DFE-4672-81A8-D549A6671887}"/>
                  </a:ext>
                </a:extLst>
              </p:cNvPr>
              <p:cNvSpPr txBox="1"/>
              <p:nvPr/>
            </p:nvSpPr>
            <p:spPr>
              <a:xfrm>
                <a:off x="209525" y="-144825"/>
                <a:ext cx="895350" cy="1829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Condensed" panose="020B0606040200020203" pitchFamily="34" charset="0"/>
                    <a:ea typeface="Times New Roman" panose="02020603050405020304" pitchFamily="18" charset="0"/>
                    <a:cs typeface="Times New Roman" panose="02020603050405020304" pitchFamily="18" charset="0"/>
                  </a:rPr>
                  <a:t>Air Quality</a:t>
                </a:r>
                <a:endParaRPr kumimoji="0" lang="en-US" sz="3200" b="0" i="0" u="none" strike="noStrike" kern="1200" cap="none" spc="0" normalizeH="0" baseline="0" noProof="0" dirty="0">
                  <a:ln>
                    <a:noFill/>
                  </a:ln>
                  <a:solidFill>
                    <a:prstClr val="black"/>
                  </a:solidFill>
                  <a:effectLst/>
                  <a:uLnTx/>
                  <a:uFillTx/>
                  <a:latin typeface="Baskerville Old Face" panose="02020602080505020303" pitchFamily="18" charset="0"/>
                  <a:ea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4D941A01-6AEC-4FE4-8C57-D847591C917D}"/>
                  </a:ext>
                </a:extLst>
              </p:cNvPr>
              <p:cNvCxnSpPr>
                <a:cxnSpLocks/>
              </p:cNvCxnSpPr>
              <p:nvPr/>
            </p:nvCxnSpPr>
            <p:spPr>
              <a:xfrm>
                <a:off x="695325" y="1495425"/>
                <a:ext cx="959114"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4" name="Text Box 517">
                <a:extLst>
                  <a:ext uri="{FF2B5EF4-FFF2-40B4-BE49-F238E27FC236}">
                    <a16:creationId xmlns:a16="http://schemas.microsoft.com/office/drawing/2014/main" id="{B786CC8C-A6CC-4849-8AB7-09F40FCF7E70}"/>
                  </a:ext>
                </a:extLst>
              </p:cNvPr>
              <p:cNvSpPr txBox="1"/>
              <p:nvPr/>
            </p:nvSpPr>
            <p:spPr>
              <a:xfrm>
                <a:off x="278892" y="1275832"/>
                <a:ext cx="723900" cy="2599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Condensed" panose="020B0606040200020203" pitchFamily="34" charset="0"/>
                    <a:ea typeface="Times New Roman" panose="02020603050405020304" pitchFamily="18" charset="0"/>
                    <a:cs typeface="Times New Roman" panose="02020603050405020304" pitchFamily="18" charset="0"/>
                  </a:rPr>
                  <a:t>Motion</a:t>
                </a:r>
                <a:endParaRPr kumimoji="0" lang="en-US" sz="3200" b="0" i="0" u="none" strike="noStrike" kern="1200" cap="none" spc="0" normalizeH="0" baseline="0" noProof="0" dirty="0">
                  <a:ln>
                    <a:noFill/>
                  </a:ln>
                  <a:solidFill>
                    <a:prstClr val="black"/>
                  </a:solidFill>
                  <a:effectLst/>
                  <a:uLnTx/>
                  <a:uFillTx/>
                  <a:latin typeface="Baskerville Old Face" panose="02020602080505020303" pitchFamily="18" charset="0"/>
                  <a:ea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0111946-968D-4CED-AF9C-AEB9B6EED60F}"/>
                  </a:ext>
                </a:extLst>
              </p:cNvPr>
              <p:cNvCxnSpPr>
                <a:cxnSpLocks/>
              </p:cNvCxnSpPr>
              <p:nvPr/>
            </p:nvCxnSpPr>
            <p:spPr>
              <a:xfrm>
                <a:off x="1018369" y="2026504"/>
                <a:ext cx="691569"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6" name="Text Box 519">
                <a:extLst>
                  <a:ext uri="{FF2B5EF4-FFF2-40B4-BE49-F238E27FC236}">
                    <a16:creationId xmlns:a16="http://schemas.microsoft.com/office/drawing/2014/main" id="{6D9E1A83-24E4-4345-A487-B173CC0DF0CA}"/>
                  </a:ext>
                </a:extLst>
              </p:cNvPr>
              <p:cNvSpPr txBox="1"/>
              <p:nvPr/>
            </p:nvSpPr>
            <p:spPr>
              <a:xfrm>
                <a:off x="189816" y="1816728"/>
                <a:ext cx="1110091" cy="258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Condensed" panose="020B0606040200020203" pitchFamily="34" charset="0"/>
                    <a:ea typeface="Times New Roman" panose="02020603050405020304" pitchFamily="18" charset="0"/>
                    <a:cs typeface="Times New Roman" panose="02020603050405020304" pitchFamily="18" charset="0"/>
                  </a:rPr>
                  <a:t>Temp/Humidity</a:t>
                </a:r>
                <a:endParaRPr kumimoji="0" lang="en-US" sz="3200" b="0" i="0" u="none" strike="noStrike" kern="1200" cap="none" spc="0" normalizeH="0" baseline="0" noProof="0" dirty="0">
                  <a:ln>
                    <a:noFill/>
                  </a:ln>
                  <a:solidFill>
                    <a:prstClr val="black"/>
                  </a:solidFill>
                  <a:effectLst/>
                  <a:uLnTx/>
                  <a:uFillTx/>
                  <a:latin typeface="Baskerville Old Face" panose="02020602080505020303" pitchFamily="18" charset="0"/>
                  <a:ea typeface="Times New Roman" panose="02020603050405020304" pitchFamily="18" charset="0"/>
                  <a:cs typeface="Times New Roman" panose="02020603050405020304" pitchFamily="18" charset="0"/>
                </a:endParaRPr>
              </a:p>
            </p:txBody>
          </p:sp>
        </p:grpSp>
      </p:grpSp>
      <p:sp>
        <p:nvSpPr>
          <p:cNvPr id="26" name="Slide Number Placeholder 25">
            <a:extLst>
              <a:ext uri="{FF2B5EF4-FFF2-40B4-BE49-F238E27FC236}">
                <a16:creationId xmlns:a16="http://schemas.microsoft.com/office/drawing/2014/main" id="{3807441F-11C3-49B3-AE24-63372464D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7" name="Picture 7">
            <a:extLst>
              <a:ext uri="{FF2B5EF4-FFF2-40B4-BE49-F238E27FC236}">
                <a16:creationId xmlns:a16="http://schemas.microsoft.com/office/drawing/2014/main" id="{CD06B64B-7FA5-4911-8967-D655D6284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3FEDE756-0480-4FFA-90F8-4770353F6190}"/>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Easy-to-Deploy Thermographic Sensor Kit (v4.0)</a:t>
            </a:r>
            <a:endParaRPr lang="en-US" sz="2800" cap="small"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6492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E3A7717-D756-48FA-BE10-566DA44E6511}"/>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System Overview</a:t>
            </a:r>
            <a:endParaRPr lang="en-US" sz="2800" cap="small" dirty="0">
              <a:latin typeface="Segoe UI Light" panose="020B0502040204020203" pitchFamily="34" charset="0"/>
              <a:cs typeface="Segoe UI Light" panose="020B0502040204020203" pitchFamily="34" charset="0"/>
            </a:endParaRPr>
          </a:p>
        </p:txBody>
      </p:sp>
      <p:pic>
        <p:nvPicPr>
          <p:cNvPr id="27" name="Picture 7">
            <a:extLst>
              <a:ext uri="{FF2B5EF4-FFF2-40B4-BE49-F238E27FC236}">
                <a16:creationId xmlns:a16="http://schemas.microsoft.com/office/drawing/2014/main" id="{1C07A736-5145-4E1F-96AB-6ECB0B0330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est Equipment">
            <a:extLst>
              <a:ext uri="{FF2B5EF4-FFF2-40B4-BE49-F238E27FC236}">
                <a16:creationId xmlns:a16="http://schemas.microsoft.com/office/drawing/2014/main" id="{45C2A274-EF6E-4EA8-B6B2-0BFBC8D60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71" y="1644876"/>
            <a:ext cx="2718753" cy="3621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F5E85E77-1271-4929-ADED-60304675C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E3A7717-D756-48FA-BE10-566DA44E6511}"/>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System Overview</a:t>
            </a:r>
            <a:endParaRPr lang="en-US" sz="2800" cap="small" dirty="0">
              <a:latin typeface="Segoe UI Light" panose="020B0502040204020203" pitchFamily="34" charset="0"/>
              <a:cs typeface="Segoe UI Light" panose="020B0502040204020203" pitchFamily="34" charset="0"/>
            </a:endParaRPr>
          </a:p>
        </p:txBody>
      </p:sp>
      <p:pic>
        <p:nvPicPr>
          <p:cNvPr id="27" name="Picture 7">
            <a:extLst>
              <a:ext uri="{FF2B5EF4-FFF2-40B4-BE49-F238E27FC236}">
                <a16:creationId xmlns:a16="http://schemas.microsoft.com/office/drawing/2014/main" id="{1C07A736-5145-4E1F-96AB-6ECB0B0330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3E79166-966A-4F6A-AD99-0A2DC0DE0B93}"/>
              </a:ext>
            </a:extLst>
          </p:cNvPr>
          <p:cNvGrpSpPr/>
          <p:nvPr/>
        </p:nvGrpSpPr>
        <p:grpSpPr>
          <a:xfrm>
            <a:off x="4119100" y="1644876"/>
            <a:ext cx="4201463" cy="3621098"/>
            <a:chOff x="5375842" y="303199"/>
            <a:chExt cx="5601299" cy="5345795"/>
          </a:xfrm>
        </p:grpSpPr>
        <p:pic>
          <p:nvPicPr>
            <p:cNvPr id="9" name="Graphic 8" descr="Thought bubble">
              <a:extLst>
                <a:ext uri="{FF2B5EF4-FFF2-40B4-BE49-F238E27FC236}">
                  <a16:creationId xmlns:a16="http://schemas.microsoft.com/office/drawing/2014/main" id="{B35D80D0-1627-4179-9FD2-5DF448118A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0184" y="303199"/>
              <a:ext cx="3946957" cy="3946957"/>
            </a:xfrm>
            <a:prstGeom prst="rect">
              <a:avLst/>
            </a:prstGeom>
          </p:spPr>
        </p:pic>
        <p:grpSp>
          <p:nvGrpSpPr>
            <p:cNvPr id="10" name="Group 9">
              <a:extLst>
                <a:ext uri="{FF2B5EF4-FFF2-40B4-BE49-F238E27FC236}">
                  <a16:creationId xmlns:a16="http://schemas.microsoft.com/office/drawing/2014/main" id="{C669B970-C181-4B10-B2F6-BEF449E9BE4D}"/>
                </a:ext>
              </a:extLst>
            </p:cNvPr>
            <p:cNvGrpSpPr/>
            <p:nvPr/>
          </p:nvGrpSpPr>
          <p:grpSpPr>
            <a:xfrm>
              <a:off x="5844773" y="3808793"/>
              <a:ext cx="2159649" cy="1840201"/>
              <a:chOff x="5370576" y="829718"/>
              <a:chExt cx="3568827" cy="3040933"/>
            </a:xfrm>
          </p:grpSpPr>
          <p:grpSp>
            <p:nvGrpSpPr>
              <p:cNvPr id="16" name="Group 15">
                <a:extLst>
                  <a:ext uri="{FF2B5EF4-FFF2-40B4-BE49-F238E27FC236}">
                    <a16:creationId xmlns:a16="http://schemas.microsoft.com/office/drawing/2014/main" id="{DD2AF279-DAAA-4DB2-AC00-1FE99B5EC915}"/>
                  </a:ext>
                </a:extLst>
              </p:cNvPr>
              <p:cNvGrpSpPr/>
              <p:nvPr/>
            </p:nvGrpSpPr>
            <p:grpSpPr>
              <a:xfrm>
                <a:off x="7019919" y="829718"/>
                <a:ext cx="1919484" cy="2196417"/>
                <a:chOff x="6351178" y="1048086"/>
                <a:chExt cx="1919484" cy="2196417"/>
              </a:xfrm>
            </p:grpSpPr>
            <p:pic>
              <p:nvPicPr>
                <p:cNvPr id="18" name="Picture 17">
                  <a:extLst>
                    <a:ext uri="{FF2B5EF4-FFF2-40B4-BE49-F238E27FC236}">
                      <a16:creationId xmlns:a16="http://schemas.microsoft.com/office/drawing/2014/main" id="{3B328D27-466F-4541-8995-DCEC774F46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1543"/>
                <a:stretch/>
              </p:blipFill>
              <p:spPr>
                <a:xfrm rot="5400000">
                  <a:off x="6287461" y="1284669"/>
                  <a:ext cx="2196417" cy="1723251"/>
                </a:xfrm>
                <a:prstGeom prst="rect">
                  <a:avLst/>
                </a:prstGeom>
              </p:spPr>
            </p:pic>
            <p:sp>
              <p:nvSpPr>
                <p:cNvPr id="19" name="Oval 18">
                  <a:extLst>
                    <a:ext uri="{FF2B5EF4-FFF2-40B4-BE49-F238E27FC236}">
                      <a16:creationId xmlns:a16="http://schemas.microsoft.com/office/drawing/2014/main" id="{A5BD7524-2A52-4966-AFF5-EC5FAE4CDBE7}"/>
                    </a:ext>
                  </a:extLst>
                </p:cNvPr>
                <p:cNvSpPr/>
                <p:nvPr/>
              </p:nvSpPr>
              <p:spPr>
                <a:xfrm>
                  <a:off x="6351178" y="1140350"/>
                  <a:ext cx="1919484" cy="191948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792F94-D65D-4BEE-B047-A02DEC4863C4}"/>
                  </a:ext>
                </a:extLst>
              </p:cNvPr>
              <p:cNvSpPr txBox="1"/>
              <p:nvPr/>
            </p:nvSpPr>
            <p:spPr>
              <a:xfrm>
                <a:off x="5370576" y="3412908"/>
                <a:ext cx="2968459" cy="457743"/>
              </a:xfrm>
              <a:prstGeom prst="rect">
                <a:avLst/>
              </a:prstGeom>
              <a:noFill/>
            </p:spPr>
            <p:txBody>
              <a:bodyPr wrap="square" tIns="3429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Sensing</a:t>
                </a:r>
              </a:p>
            </p:txBody>
          </p:sp>
        </p:grpSp>
        <p:grpSp>
          <p:nvGrpSpPr>
            <p:cNvPr id="11" name="Group 10">
              <a:extLst>
                <a:ext uri="{FF2B5EF4-FFF2-40B4-BE49-F238E27FC236}">
                  <a16:creationId xmlns:a16="http://schemas.microsoft.com/office/drawing/2014/main" id="{C466CCA7-7658-4023-B532-A3E92E4D6491}"/>
                </a:ext>
              </a:extLst>
            </p:cNvPr>
            <p:cNvGrpSpPr/>
            <p:nvPr/>
          </p:nvGrpSpPr>
          <p:grpSpPr>
            <a:xfrm>
              <a:off x="8427610" y="1249665"/>
              <a:ext cx="2047583" cy="2897579"/>
              <a:chOff x="4469457" y="2482725"/>
              <a:chExt cx="2923126" cy="4136586"/>
            </a:xfrm>
          </p:grpSpPr>
          <p:sp>
            <p:nvSpPr>
              <p:cNvPr id="13" name="TextBox 12">
                <a:extLst>
                  <a:ext uri="{FF2B5EF4-FFF2-40B4-BE49-F238E27FC236}">
                    <a16:creationId xmlns:a16="http://schemas.microsoft.com/office/drawing/2014/main" id="{42AECD8B-67E0-4533-83E3-E528B7E51299}"/>
                  </a:ext>
                </a:extLst>
              </p:cNvPr>
              <p:cNvSpPr txBox="1"/>
              <p:nvPr/>
            </p:nvSpPr>
            <p:spPr>
              <a:xfrm>
                <a:off x="4828131" y="5159836"/>
                <a:ext cx="2564452" cy="1459475"/>
              </a:xfrm>
              <a:prstGeom prst="rect">
                <a:avLst/>
              </a:prstGeom>
              <a:noFill/>
            </p:spPr>
            <p:txBody>
              <a:bodyPr wrap="square" tIns="3429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Calibration, Processing,  Reporting</a:t>
                </a:r>
              </a:p>
            </p:txBody>
          </p:sp>
          <p:sp>
            <p:nvSpPr>
              <p:cNvPr id="14" name="Oval 13">
                <a:extLst>
                  <a:ext uri="{FF2B5EF4-FFF2-40B4-BE49-F238E27FC236}">
                    <a16:creationId xmlns:a16="http://schemas.microsoft.com/office/drawing/2014/main" id="{FD7A87A9-56A7-40E7-8E29-70A316999042}"/>
                  </a:ext>
                </a:extLst>
              </p:cNvPr>
              <p:cNvSpPr/>
              <p:nvPr/>
            </p:nvSpPr>
            <p:spPr>
              <a:xfrm>
                <a:off x="4469457" y="2482725"/>
                <a:ext cx="1658245" cy="165824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52F2040-9619-48BD-8681-2250418A18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548"/>
              <a:stretch/>
            </p:blipFill>
            <p:spPr>
              <a:xfrm>
                <a:off x="4659284" y="2752768"/>
                <a:ext cx="1278588" cy="1118159"/>
              </a:xfrm>
              <a:prstGeom prst="rect">
                <a:avLst/>
              </a:prstGeom>
            </p:spPr>
          </p:pic>
        </p:grpSp>
        <p:pic>
          <p:nvPicPr>
            <p:cNvPr id="12" name="Graphic 11" descr="House">
              <a:extLst>
                <a:ext uri="{FF2B5EF4-FFF2-40B4-BE49-F238E27FC236}">
                  <a16:creationId xmlns:a16="http://schemas.microsoft.com/office/drawing/2014/main" id="{E0FB7723-2AB4-4D07-8D3C-BD16E65016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75842" y="3759473"/>
              <a:ext cx="1571627" cy="1571627"/>
            </a:xfrm>
            <a:prstGeom prst="rect">
              <a:avLst/>
            </a:prstGeom>
          </p:spPr>
        </p:pic>
      </p:grpSp>
      <p:pic>
        <p:nvPicPr>
          <p:cNvPr id="21" name="Picture 2" descr="Test Equipment">
            <a:extLst>
              <a:ext uri="{FF2B5EF4-FFF2-40B4-BE49-F238E27FC236}">
                <a16:creationId xmlns:a16="http://schemas.microsoft.com/office/drawing/2014/main" id="{45C2A274-EF6E-4EA8-B6B2-0BFBC8D607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071" y="1644876"/>
            <a:ext cx="2718753" cy="3621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F5E85E77-1271-4929-ADED-60304675C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6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E3A7717-D756-48FA-BE10-566DA44E6511}"/>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System Overview</a:t>
            </a:r>
            <a:endParaRPr lang="en-US" sz="2800" cap="small" dirty="0">
              <a:latin typeface="Segoe UI Light" panose="020B0502040204020203" pitchFamily="34" charset="0"/>
              <a:cs typeface="Segoe UI Light" panose="020B0502040204020203" pitchFamily="34" charset="0"/>
            </a:endParaRPr>
          </a:p>
        </p:txBody>
      </p:sp>
      <p:pic>
        <p:nvPicPr>
          <p:cNvPr id="27" name="Picture 7">
            <a:extLst>
              <a:ext uri="{FF2B5EF4-FFF2-40B4-BE49-F238E27FC236}">
                <a16:creationId xmlns:a16="http://schemas.microsoft.com/office/drawing/2014/main" id="{1C07A736-5145-4E1F-96AB-6ECB0B0330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est Equipment">
            <a:extLst>
              <a:ext uri="{FF2B5EF4-FFF2-40B4-BE49-F238E27FC236}">
                <a16:creationId xmlns:a16="http://schemas.microsoft.com/office/drawing/2014/main" id="{45C2A274-EF6E-4EA8-B6B2-0BFBC8D60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71" y="1644876"/>
            <a:ext cx="2718753" cy="3621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EC31553-EA34-4525-982E-778F58EB6C68}"/>
              </a:ext>
            </a:extLst>
          </p:cNvPr>
          <p:cNvPicPr/>
          <p:nvPr/>
        </p:nvPicPr>
        <p:blipFill rotWithShape="1">
          <a:blip r:embed="rId5">
            <a:extLst>
              <a:ext uri="{28A0092B-C50C-407E-A947-70E740481C1C}">
                <a14:useLocalDpi xmlns:a14="http://schemas.microsoft.com/office/drawing/2010/main" val="0"/>
              </a:ext>
            </a:extLst>
          </a:blip>
          <a:srcRect t="1449"/>
          <a:stretch/>
        </p:blipFill>
        <p:spPr bwMode="auto">
          <a:xfrm>
            <a:off x="8837051" y="1644876"/>
            <a:ext cx="2475964" cy="3621098"/>
          </a:xfrm>
          <a:prstGeom prst="rect">
            <a:avLst/>
          </a:prstGeom>
          <a:ln>
            <a:solidFill>
              <a:schemeClr val="bg2"/>
            </a:solidFill>
          </a:ln>
          <a:extLst>
            <a:ext uri="{53640926-AAD7-44D8-BBD7-CCE9431645EC}">
              <a14:shadowObscured xmlns:a14="http://schemas.microsoft.com/office/drawing/2010/main"/>
            </a:ext>
          </a:extLst>
        </p:spPr>
      </p:pic>
      <p:sp>
        <p:nvSpPr>
          <p:cNvPr id="24" name="Slide Number Placeholder 23">
            <a:extLst>
              <a:ext uri="{FF2B5EF4-FFF2-40B4-BE49-F238E27FC236}">
                <a16:creationId xmlns:a16="http://schemas.microsoft.com/office/drawing/2014/main" id="{F5E85E77-1271-4929-ADED-60304675C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F187E82D-705D-4C20-810F-3011D960E798}"/>
              </a:ext>
            </a:extLst>
          </p:cNvPr>
          <p:cNvGrpSpPr/>
          <p:nvPr/>
        </p:nvGrpSpPr>
        <p:grpSpPr>
          <a:xfrm>
            <a:off x="4119100" y="1644876"/>
            <a:ext cx="4201463" cy="3621098"/>
            <a:chOff x="5375842" y="303199"/>
            <a:chExt cx="5601299" cy="5345795"/>
          </a:xfrm>
        </p:grpSpPr>
        <p:pic>
          <p:nvPicPr>
            <p:cNvPr id="23" name="Graphic 22" descr="Thought bubble">
              <a:extLst>
                <a:ext uri="{FF2B5EF4-FFF2-40B4-BE49-F238E27FC236}">
                  <a16:creationId xmlns:a16="http://schemas.microsoft.com/office/drawing/2014/main" id="{5ED94D53-9D0E-4A6D-BAAD-3408859A83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0184" y="303199"/>
              <a:ext cx="3946957" cy="3946957"/>
            </a:xfrm>
            <a:prstGeom prst="rect">
              <a:avLst/>
            </a:prstGeom>
          </p:spPr>
        </p:pic>
        <p:grpSp>
          <p:nvGrpSpPr>
            <p:cNvPr id="26" name="Group 25">
              <a:extLst>
                <a:ext uri="{FF2B5EF4-FFF2-40B4-BE49-F238E27FC236}">
                  <a16:creationId xmlns:a16="http://schemas.microsoft.com/office/drawing/2014/main" id="{86250B89-7812-4DF7-ADDB-AEAEA8BD0057}"/>
                </a:ext>
              </a:extLst>
            </p:cNvPr>
            <p:cNvGrpSpPr/>
            <p:nvPr/>
          </p:nvGrpSpPr>
          <p:grpSpPr>
            <a:xfrm>
              <a:off x="5844773" y="3808793"/>
              <a:ext cx="2159649" cy="1840201"/>
              <a:chOff x="5370576" y="829718"/>
              <a:chExt cx="3568827" cy="3040933"/>
            </a:xfrm>
          </p:grpSpPr>
          <p:grpSp>
            <p:nvGrpSpPr>
              <p:cNvPr id="33" name="Group 32">
                <a:extLst>
                  <a:ext uri="{FF2B5EF4-FFF2-40B4-BE49-F238E27FC236}">
                    <a16:creationId xmlns:a16="http://schemas.microsoft.com/office/drawing/2014/main" id="{3233FF45-D3F6-4FFF-84C1-F323905831E1}"/>
                  </a:ext>
                </a:extLst>
              </p:cNvPr>
              <p:cNvGrpSpPr/>
              <p:nvPr/>
            </p:nvGrpSpPr>
            <p:grpSpPr>
              <a:xfrm>
                <a:off x="7019919" y="829718"/>
                <a:ext cx="1919484" cy="2196417"/>
                <a:chOff x="6351178" y="1048086"/>
                <a:chExt cx="1919484" cy="2196417"/>
              </a:xfrm>
            </p:grpSpPr>
            <p:pic>
              <p:nvPicPr>
                <p:cNvPr id="35" name="Picture 34">
                  <a:extLst>
                    <a:ext uri="{FF2B5EF4-FFF2-40B4-BE49-F238E27FC236}">
                      <a16:creationId xmlns:a16="http://schemas.microsoft.com/office/drawing/2014/main" id="{22CF8361-B8EF-4D00-B8F7-A5A7CB6F76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1543"/>
                <a:stretch/>
              </p:blipFill>
              <p:spPr>
                <a:xfrm rot="5400000">
                  <a:off x="6287461" y="1284669"/>
                  <a:ext cx="2196417" cy="1723251"/>
                </a:xfrm>
                <a:prstGeom prst="rect">
                  <a:avLst/>
                </a:prstGeom>
              </p:spPr>
            </p:pic>
            <p:sp>
              <p:nvSpPr>
                <p:cNvPr id="36" name="Oval 35">
                  <a:extLst>
                    <a:ext uri="{FF2B5EF4-FFF2-40B4-BE49-F238E27FC236}">
                      <a16:creationId xmlns:a16="http://schemas.microsoft.com/office/drawing/2014/main" id="{AFFDBCD0-1977-4E09-96E4-B95200A7CC19}"/>
                    </a:ext>
                  </a:extLst>
                </p:cNvPr>
                <p:cNvSpPr/>
                <p:nvPr/>
              </p:nvSpPr>
              <p:spPr>
                <a:xfrm>
                  <a:off x="6351178" y="1140350"/>
                  <a:ext cx="1919484" cy="191948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ED5B3684-A2A5-4829-8058-2FDEAE5F4D14}"/>
                  </a:ext>
                </a:extLst>
              </p:cNvPr>
              <p:cNvSpPr txBox="1"/>
              <p:nvPr/>
            </p:nvSpPr>
            <p:spPr>
              <a:xfrm>
                <a:off x="5370576" y="3412908"/>
                <a:ext cx="2968459" cy="457743"/>
              </a:xfrm>
              <a:prstGeom prst="rect">
                <a:avLst/>
              </a:prstGeom>
              <a:noFill/>
            </p:spPr>
            <p:txBody>
              <a:bodyPr wrap="square" tIns="3429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Sensing</a:t>
                </a:r>
              </a:p>
            </p:txBody>
          </p:sp>
        </p:grpSp>
        <p:grpSp>
          <p:nvGrpSpPr>
            <p:cNvPr id="28" name="Group 27">
              <a:extLst>
                <a:ext uri="{FF2B5EF4-FFF2-40B4-BE49-F238E27FC236}">
                  <a16:creationId xmlns:a16="http://schemas.microsoft.com/office/drawing/2014/main" id="{2B96628A-7EF2-454A-976E-D9EDF3EC1C96}"/>
                </a:ext>
              </a:extLst>
            </p:cNvPr>
            <p:cNvGrpSpPr/>
            <p:nvPr/>
          </p:nvGrpSpPr>
          <p:grpSpPr>
            <a:xfrm>
              <a:off x="8427610" y="1249665"/>
              <a:ext cx="2047583" cy="2897579"/>
              <a:chOff x="4469457" y="2482725"/>
              <a:chExt cx="2923126" cy="4136586"/>
            </a:xfrm>
          </p:grpSpPr>
          <p:sp>
            <p:nvSpPr>
              <p:cNvPr id="30" name="TextBox 29">
                <a:extLst>
                  <a:ext uri="{FF2B5EF4-FFF2-40B4-BE49-F238E27FC236}">
                    <a16:creationId xmlns:a16="http://schemas.microsoft.com/office/drawing/2014/main" id="{05114E85-A4BA-41F6-8329-4563D2B0B34B}"/>
                  </a:ext>
                </a:extLst>
              </p:cNvPr>
              <p:cNvSpPr txBox="1"/>
              <p:nvPr/>
            </p:nvSpPr>
            <p:spPr>
              <a:xfrm>
                <a:off x="4828131" y="5159836"/>
                <a:ext cx="2564452" cy="1459475"/>
              </a:xfrm>
              <a:prstGeom prst="rect">
                <a:avLst/>
              </a:prstGeom>
              <a:noFill/>
            </p:spPr>
            <p:txBody>
              <a:bodyPr wrap="square" tIns="3429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Calibration, Processing,  Reporting</a:t>
                </a:r>
              </a:p>
            </p:txBody>
          </p:sp>
          <p:sp>
            <p:nvSpPr>
              <p:cNvPr id="31" name="Oval 30">
                <a:extLst>
                  <a:ext uri="{FF2B5EF4-FFF2-40B4-BE49-F238E27FC236}">
                    <a16:creationId xmlns:a16="http://schemas.microsoft.com/office/drawing/2014/main" id="{5FA96AD3-615B-4FE4-B4AB-73107F2AA094}"/>
                  </a:ext>
                </a:extLst>
              </p:cNvPr>
              <p:cNvSpPr/>
              <p:nvPr/>
            </p:nvSpPr>
            <p:spPr>
              <a:xfrm>
                <a:off x="4469457" y="2482725"/>
                <a:ext cx="1658245" cy="165824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AC5E6CB5-B931-4FCD-B04A-4D74056059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2548"/>
              <a:stretch/>
            </p:blipFill>
            <p:spPr>
              <a:xfrm>
                <a:off x="4659284" y="2752768"/>
                <a:ext cx="1278588" cy="1118159"/>
              </a:xfrm>
              <a:prstGeom prst="rect">
                <a:avLst/>
              </a:prstGeom>
            </p:spPr>
          </p:pic>
        </p:grpSp>
        <p:pic>
          <p:nvPicPr>
            <p:cNvPr id="29" name="Graphic 28" descr="House">
              <a:extLst>
                <a:ext uri="{FF2B5EF4-FFF2-40B4-BE49-F238E27FC236}">
                  <a16:creationId xmlns:a16="http://schemas.microsoft.com/office/drawing/2014/main" id="{02C8BBD2-E802-469C-834A-0798C1FB18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75842" y="3759473"/>
              <a:ext cx="1571627" cy="1571627"/>
            </a:xfrm>
            <a:prstGeom prst="rect">
              <a:avLst/>
            </a:prstGeom>
          </p:spPr>
        </p:pic>
      </p:grpSp>
    </p:spTree>
    <p:extLst>
      <p:ext uri="{BB962C8B-B14F-4D97-AF65-F5344CB8AC3E}">
        <p14:creationId xmlns:p14="http://schemas.microsoft.com/office/powerpoint/2010/main" val="404197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6999AE9-31D2-4A13-A4CA-B9EDC237A748}"/>
              </a:ext>
            </a:extLst>
          </p:cNvPr>
          <p:cNvGrpSpPr/>
          <p:nvPr/>
        </p:nvGrpSpPr>
        <p:grpSpPr>
          <a:xfrm>
            <a:off x="1931069" y="1433637"/>
            <a:ext cx="8329863" cy="4853417"/>
            <a:chOff x="0" y="89402"/>
            <a:chExt cx="11463424" cy="6679195"/>
          </a:xfrm>
        </p:grpSpPr>
        <p:grpSp>
          <p:nvGrpSpPr>
            <p:cNvPr id="6" name="Group 5">
              <a:extLst>
                <a:ext uri="{FF2B5EF4-FFF2-40B4-BE49-F238E27FC236}">
                  <a16:creationId xmlns:a16="http://schemas.microsoft.com/office/drawing/2014/main" id="{B893584F-6EC0-441B-98DC-C5112A955BF3}"/>
                </a:ext>
              </a:extLst>
            </p:cNvPr>
            <p:cNvGrpSpPr/>
            <p:nvPr/>
          </p:nvGrpSpPr>
          <p:grpSpPr>
            <a:xfrm>
              <a:off x="0" y="89402"/>
              <a:ext cx="2229834" cy="6679195"/>
              <a:chOff x="2999678" y="1924665"/>
              <a:chExt cx="824230" cy="2468880"/>
            </a:xfrm>
          </p:grpSpPr>
          <p:pic>
            <p:nvPicPr>
              <p:cNvPr id="4" name="Picture 3">
                <a:extLst>
                  <a:ext uri="{FF2B5EF4-FFF2-40B4-BE49-F238E27FC236}">
                    <a16:creationId xmlns:a16="http://schemas.microsoft.com/office/drawing/2014/main" id="{F60B092D-3635-49E8-9096-4A4FB52659BE}"/>
                  </a:ext>
                </a:extLst>
              </p:cNvPr>
              <p:cNvPicPr/>
              <p:nvPr/>
            </p:nvPicPr>
            <p:blipFill rotWithShape="1">
              <a:blip r:embed="rId3">
                <a:extLst>
                  <a:ext uri="{28A0092B-C50C-407E-A947-70E740481C1C}">
                    <a14:useLocalDpi xmlns:a14="http://schemas.microsoft.com/office/drawing/2010/main" val="0"/>
                  </a:ext>
                </a:extLst>
              </a:blip>
              <a:srcRect t="1449"/>
              <a:stretch/>
            </p:blipFill>
            <p:spPr bwMode="auto">
              <a:xfrm>
                <a:off x="3011108" y="1924665"/>
                <a:ext cx="812800" cy="1188720"/>
              </a:xfrm>
              <a:prstGeom prst="rect">
                <a:avLst/>
              </a:prstGeom>
              <a:ln>
                <a:solidFill>
                  <a:schemeClr val="bg2"/>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C58E443-26CE-472B-972B-C1EEEE513A98}"/>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2999678" y="3113385"/>
                <a:ext cx="824230" cy="1280160"/>
              </a:xfrm>
              <a:prstGeom prst="rect">
                <a:avLst/>
              </a:prstGeom>
              <a:ln>
                <a:solidFill>
                  <a:schemeClr val="bg2"/>
                </a:solidFill>
              </a:ln>
              <a:extLst>
                <a:ext uri="{53640926-AAD7-44D8-BBD7-CCE9431645EC}">
                  <a14:shadowObscured xmlns:a14="http://schemas.microsoft.com/office/drawing/2010/main"/>
                </a:ext>
              </a:extLst>
            </p:spPr>
          </p:pic>
        </p:grpSp>
        <p:pic>
          <p:nvPicPr>
            <p:cNvPr id="7" name="Picture 6">
              <a:extLst>
                <a:ext uri="{FF2B5EF4-FFF2-40B4-BE49-F238E27FC236}">
                  <a16:creationId xmlns:a16="http://schemas.microsoft.com/office/drawing/2014/main" id="{048EB70F-FBA3-4E3A-8736-F1E382D25A91}"/>
                </a:ext>
              </a:extLst>
            </p:cNvPr>
            <p:cNvPicPr/>
            <p:nvPr/>
          </p:nvPicPr>
          <p:blipFill rotWithShape="1">
            <a:blip r:embed="rId3">
              <a:extLst>
                <a:ext uri="{28A0092B-C50C-407E-A947-70E740481C1C}">
                  <a14:useLocalDpi xmlns:a14="http://schemas.microsoft.com/office/drawing/2010/main" val="0"/>
                </a:ext>
              </a:extLst>
            </a:blip>
            <a:srcRect t="24421" b="35001"/>
            <a:stretch/>
          </p:blipFill>
          <p:spPr bwMode="auto">
            <a:xfrm>
              <a:off x="3952373" y="927931"/>
              <a:ext cx="7511051" cy="4519680"/>
            </a:xfrm>
            <a:prstGeom prst="rect">
              <a:avLst/>
            </a:prstGeom>
            <a:ln>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99B00AD7-54B8-4BD5-8975-30AEADB13301}"/>
                </a:ext>
              </a:extLst>
            </p:cNvPr>
            <p:cNvSpPr/>
            <p:nvPr/>
          </p:nvSpPr>
          <p:spPr>
            <a:xfrm>
              <a:off x="0" y="770021"/>
              <a:ext cx="2229834" cy="1379621"/>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E1FBF06-8E34-4978-8C94-E0C8A2145026}"/>
                </a:ext>
              </a:extLst>
            </p:cNvPr>
            <p:cNvCxnSpPr>
              <a:cxnSpLocks/>
            </p:cNvCxnSpPr>
            <p:nvPr/>
          </p:nvCxnSpPr>
          <p:spPr>
            <a:xfrm>
              <a:off x="2229834" y="770021"/>
              <a:ext cx="1722539" cy="15791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64672B7-A937-4FDF-AEBA-8C778204C514}"/>
                </a:ext>
              </a:extLst>
            </p:cNvPr>
            <p:cNvCxnSpPr>
              <a:cxnSpLocks/>
            </p:cNvCxnSpPr>
            <p:nvPr/>
          </p:nvCxnSpPr>
          <p:spPr>
            <a:xfrm>
              <a:off x="2229834" y="2149642"/>
              <a:ext cx="1722539" cy="3297969"/>
            </a:xfrm>
            <a:prstGeom prst="line">
              <a:avLst/>
            </a:prstGeom>
          </p:spPr>
          <p:style>
            <a:lnRef idx="1">
              <a:schemeClr val="dk1"/>
            </a:lnRef>
            <a:fillRef idx="0">
              <a:schemeClr val="dk1"/>
            </a:fillRef>
            <a:effectRef idx="0">
              <a:schemeClr val="dk1"/>
            </a:effectRef>
            <a:fontRef idx="minor">
              <a:schemeClr val="tx1"/>
            </a:fontRef>
          </p:style>
        </p:cxnSp>
      </p:grpSp>
      <p:sp>
        <p:nvSpPr>
          <p:cNvPr id="18" name="Slide Number Placeholder 17">
            <a:extLst>
              <a:ext uri="{FF2B5EF4-FFF2-40B4-BE49-F238E27FC236}">
                <a16:creationId xmlns:a16="http://schemas.microsoft.com/office/drawing/2014/main" id="{C22A24AE-4A00-472C-9250-D33C5A74DD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781837A0-19F9-4301-81B1-2BFC5E965D20}"/>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Revised Visualization</a:t>
            </a:r>
            <a:endParaRPr lang="en-US" sz="2800" cap="small" dirty="0">
              <a:latin typeface="Segoe UI Light" panose="020B0502040204020203" pitchFamily="34" charset="0"/>
              <a:cs typeface="Segoe UI Light" panose="020B0502040204020203" pitchFamily="34" charset="0"/>
            </a:endParaRPr>
          </a:p>
        </p:txBody>
      </p:sp>
      <p:pic>
        <p:nvPicPr>
          <p:cNvPr id="23" name="Picture 7">
            <a:extLst>
              <a:ext uri="{FF2B5EF4-FFF2-40B4-BE49-F238E27FC236}">
                <a16:creationId xmlns:a16="http://schemas.microsoft.com/office/drawing/2014/main" id="{808602D1-51B6-4E04-ADC9-EA61F0ACA9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37BD98-CB9B-421B-B5CE-B22D789C63E1}"/>
              </a:ext>
            </a:extLst>
          </p:cNvPr>
          <p:cNvGrpSpPr/>
          <p:nvPr/>
        </p:nvGrpSpPr>
        <p:grpSpPr>
          <a:xfrm>
            <a:off x="980574" y="1203186"/>
            <a:ext cx="10230852" cy="4838724"/>
            <a:chOff x="-849043" y="307073"/>
            <a:chExt cx="12985061" cy="6141338"/>
          </a:xfrm>
        </p:grpSpPr>
        <p:pic>
          <p:nvPicPr>
            <p:cNvPr id="4" name="Picture 3">
              <a:extLst>
                <a:ext uri="{FF2B5EF4-FFF2-40B4-BE49-F238E27FC236}">
                  <a16:creationId xmlns:a16="http://schemas.microsoft.com/office/drawing/2014/main" id="{58B7C46A-E0E8-4062-A87A-F15C1313BFBD}"/>
                </a:ext>
              </a:extLst>
            </p:cNvPr>
            <p:cNvPicPr/>
            <p:nvPr/>
          </p:nvPicPr>
          <p:blipFill rotWithShape="1">
            <a:blip r:embed="rId3">
              <a:extLst>
                <a:ext uri="{28A0092B-C50C-407E-A947-70E740481C1C}">
                  <a14:useLocalDpi xmlns:a14="http://schemas.microsoft.com/office/drawing/2010/main" val="0"/>
                </a:ext>
              </a:extLst>
            </a:blip>
            <a:srcRect l="17055" r="-2" b="9967"/>
            <a:stretch/>
          </p:blipFill>
          <p:spPr bwMode="auto">
            <a:xfrm>
              <a:off x="-849043" y="307073"/>
              <a:ext cx="4217371" cy="6141337"/>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236BDBB-BF5F-4374-8CC2-5009FA0BEE83}"/>
                </a:ext>
              </a:extLst>
            </p:cNvPr>
            <p:cNvPicPr/>
            <p:nvPr/>
          </p:nvPicPr>
          <p:blipFill rotWithShape="1">
            <a:blip r:embed="rId4">
              <a:extLst>
                <a:ext uri="{28A0092B-C50C-407E-A947-70E740481C1C}">
                  <a14:useLocalDpi xmlns:a14="http://schemas.microsoft.com/office/drawing/2010/main" val="0"/>
                </a:ext>
              </a:extLst>
            </a:blip>
            <a:srcRect l="1660" t="8401" r="51874" b="21383"/>
            <a:stretch/>
          </p:blipFill>
          <p:spPr bwMode="auto">
            <a:xfrm>
              <a:off x="3537201" y="307074"/>
              <a:ext cx="4095823" cy="6141337"/>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20D62A5-196C-4C83-863A-33CD98E300C8}"/>
                </a:ext>
              </a:extLst>
            </p:cNvPr>
            <p:cNvPicPr/>
            <p:nvPr/>
          </p:nvPicPr>
          <p:blipFill rotWithShape="1">
            <a:blip r:embed="rId5">
              <a:extLst>
                <a:ext uri="{28A0092B-C50C-407E-A947-70E740481C1C}">
                  <a14:useLocalDpi xmlns:a14="http://schemas.microsoft.com/office/drawing/2010/main" val="0"/>
                </a:ext>
              </a:extLst>
            </a:blip>
            <a:srcRect l="10003" t="-1" b="4356"/>
            <a:stretch/>
          </p:blipFill>
          <p:spPr bwMode="auto">
            <a:xfrm>
              <a:off x="7801897" y="307074"/>
              <a:ext cx="4334121" cy="6141337"/>
            </a:xfrm>
            <a:prstGeom prst="rect">
              <a:avLst/>
            </a:prstGeom>
            <a:ln>
              <a:noFill/>
            </a:ln>
            <a:extLst>
              <a:ext uri="{53640926-AAD7-44D8-BBD7-CCE9431645EC}">
                <a14:shadowObscured xmlns:a14="http://schemas.microsoft.com/office/drawing/2010/main"/>
              </a:ext>
            </a:extLst>
          </p:spPr>
        </p:pic>
      </p:grpSp>
      <p:sp>
        <p:nvSpPr>
          <p:cNvPr id="11" name="Slide Number Placeholder 10">
            <a:extLst>
              <a:ext uri="{FF2B5EF4-FFF2-40B4-BE49-F238E27FC236}">
                <a16:creationId xmlns:a16="http://schemas.microsoft.com/office/drawing/2014/main" id="{1DC21740-5753-4D42-BBC7-88CB6ED0BF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7">
            <a:extLst>
              <a:ext uri="{FF2B5EF4-FFF2-40B4-BE49-F238E27FC236}">
                <a16:creationId xmlns:a16="http://schemas.microsoft.com/office/drawing/2014/main" id="{31F61C9B-145C-47B6-9AD4-F882CA0FDC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111FEC2F-EEFF-4633-A37C-662B2DBAB241}"/>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Validation Experiments</a:t>
            </a:r>
            <a:endParaRPr lang="en-US" sz="2800" cap="small"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860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315BA33-FD8E-4F91-ACC0-9B5FA77617C5}"/>
              </a:ext>
            </a:extLst>
          </p:cNvPr>
          <p:cNvGraphicFramePr>
            <a:graphicFrameLocks noGrp="1"/>
          </p:cNvGraphicFramePr>
          <p:nvPr>
            <p:extLst>
              <p:ext uri="{D42A27DB-BD31-4B8C-83A1-F6EECF244321}">
                <p14:modId xmlns:p14="http://schemas.microsoft.com/office/powerpoint/2010/main" val="2224449049"/>
              </p:ext>
            </p:extLst>
          </p:nvPr>
        </p:nvGraphicFramePr>
        <p:xfrm>
          <a:off x="838201" y="2231852"/>
          <a:ext cx="10515599" cy="2394296"/>
        </p:xfrm>
        <a:graphic>
          <a:graphicData uri="http://schemas.openxmlformats.org/drawingml/2006/table">
            <a:tbl>
              <a:tblPr firstRow="1" firstCol="1" bandRow="1"/>
              <a:tblGrid>
                <a:gridCol w="1905018">
                  <a:extLst>
                    <a:ext uri="{9D8B030D-6E8A-4147-A177-3AD203B41FA5}">
                      <a16:colId xmlns:a16="http://schemas.microsoft.com/office/drawing/2014/main" val="2678663241"/>
                    </a:ext>
                  </a:extLst>
                </a:gridCol>
                <a:gridCol w="1210763">
                  <a:extLst>
                    <a:ext uri="{9D8B030D-6E8A-4147-A177-3AD203B41FA5}">
                      <a16:colId xmlns:a16="http://schemas.microsoft.com/office/drawing/2014/main" val="4157026048"/>
                    </a:ext>
                  </a:extLst>
                </a:gridCol>
                <a:gridCol w="2245063">
                  <a:extLst>
                    <a:ext uri="{9D8B030D-6E8A-4147-A177-3AD203B41FA5}">
                      <a16:colId xmlns:a16="http://schemas.microsoft.com/office/drawing/2014/main" val="3623054746"/>
                    </a:ext>
                  </a:extLst>
                </a:gridCol>
                <a:gridCol w="2028671">
                  <a:extLst>
                    <a:ext uri="{9D8B030D-6E8A-4147-A177-3AD203B41FA5}">
                      <a16:colId xmlns:a16="http://schemas.microsoft.com/office/drawing/2014/main" val="2041598119"/>
                    </a:ext>
                  </a:extLst>
                </a:gridCol>
                <a:gridCol w="3126084">
                  <a:extLst>
                    <a:ext uri="{9D8B030D-6E8A-4147-A177-3AD203B41FA5}">
                      <a16:colId xmlns:a16="http://schemas.microsoft.com/office/drawing/2014/main" val="2941555254"/>
                    </a:ext>
                  </a:extLst>
                </a:gridCol>
              </a:tblGrid>
              <a:tr h="598574">
                <a:tc>
                  <a:txBody>
                    <a:bodyPr/>
                    <a:lstStyle/>
                    <a:p>
                      <a:pPr marL="0" marR="0" algn="just">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Data Segment</a:t>
                      </a:r>
                      <a:endParaRPr lang="en-US" sz="24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Notional</a:t>
                      </a:r>
                      <a:endParaRPr lang="en-US" sz="24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THM </a:t>
                      </a:r>
                      <a:r>
                        <a:rPr lang="en-US" sz="2000">
                          <a:effectLst/>
                          <a:latin typeface="Segoe Condensed" panose="020B0606040200020203" pitchFamily="34" charset="0"/>
                          <a:ea typeface="Times New Roman" panose="02020603050405020304" pitchFamily="18" charset="0"/>
                          <a:cs typeface="Times New Roman" panose="02020603050405020304" pitchFamily="18" charset="0"/>
                        </a:rPr>
                        <a:t>(deviation)</a:t>
                      </a:r>
                      <a:endParaRPr lang="en-US" sz="24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IRT </a:t>
                      </a:r>
                      <a:r>
                        <a:rPr lang="en-US" sz="2000">
                          <a:effectLst/>
                          <a:latin typeface="Segoe Condensed" panose="020B0606040200020203" pitchFamily="34" charset="0"/>
                          <a:ea typeface="Times New Roman" panose="02020603050405020304" pitchFamily="18" charset="0"/>
                          <a:cs typeface="Times New Roman" panose="02020603050405020304" pitchFamily="18" charset="0"/>
                        </a:rPr>
                        <a:t>(deviation)</a:t>
                      </a:r>
                      <a:endParaRPr lang="en-US" sz="24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Average Temp. Delta</a:t>
                      </a:r>
                      <a:endParaRPr lang="en-US" sz="24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8541701"/>
                  </a:ext>
                </a:extLst>
              </a:tr>
              <a:tr h="598574">
                <a:tc>
                  <a:txBody>
                    <a:bodyPr/>
                    <a:lstStyle/>
                    <a:p>
                      <a:pPr marL="0" marR="0" algn="just">
                        <a:lnSpc>
                          <a:spcPct val="2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Day 1</a:t>
                      </a:r>
                      <a:endParaRPr lang="en-US" sz="24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R-6.50</a:t>
                      </a:r>
                      <a:endParaRPr lang="en-US" sz="24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R-7.54 (16.00%)</a:t>
                      </a:r>
                      <a:endParaRPr lang="en-US" sz="24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R-7.67 (18.00%)</a:t>
                      </a:r>
                      <a:endParaRPr lang="en-US" sz="24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27.47°C</a:t>
                      </a:r>
                      <a:endParaRPr lang="en-US" sz="24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106977"/>
                  </a:ext>
                </a:extLst>
              </a:tr>
              <a:tr h="598574">
                <a:tc>
                  <a:txBody>
                    <a:bodyPr/>
                    <a:lstStyle/>
                    <a:p>
                      <a:pPr marL="0" marR="0" algn="just">
                        <a:lnSpc>
                          <a:spcPct val="2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Day 2</a:t>
                      </a:r>
                      <a:endParaRPr lang="en-US" sz="24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tint val="66000"/>
                            <a:satMod val="160000"/>
                          </a:srgbClr>
                        </a:gs>
                        <a:gs pos="0">
                          <a:srgbClr val="FFC000">
                            <a:tint val="44500"/>
                            <a:satMod val="160000"/>
                          </a:srgbClr>
                        </a:gs>
                        <a:gs pos="0">
                          <a:srgbClr val="FFC000">
                            <a:tint val="23500"/>
                            <a:satMod val="160000"/>
                          </a:srgbClr>
                        </a:gs>
                      </a:gsLst>
                      <a:lin ang="2700000" scaled="1"/>
                      <a:tileRect/>
                    </a:gradFill>
                  </a:tcPr>
                </a:tc>
                <a:tc>
                  <a:txBody>
                    <a:bodyPr/>
                    <a:lstStyle/>
                    <a:p>
                      <a:pPr marL="0" marR="0" algn="ctr">
                        <a:lnSpc>
                          <a:spcPct val="2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R-6.50</a:t>
                      </a:r>
                      <a:endParaRPr lang="en-US" sz="24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tint val="66000"/>
                            <a:satMod val="160000"/>
                          </a:srgbClr>
                        </a:gs>
                        <a:gs pos="0">
                          <a:srgbClr val="FFC000">
                            <a:tint val="44500"/>
                            <a:satMod val="160000"/>
                          </a:srgbClr>
                        </a:gs>
                        <a:gs pos="0">
                          <a:srgbClr val="FFC000">
                            <a:tint val="23500"/>
                            <a:satMod val="160000"/>
                          </a:srgbClr>
                        </a:gs>
                      </a:gsLst>
                      <a:lin ang="2700000" scaled="1"/>
                      <a:tileRect/>
                    </a:gradFill>
                  </a:tcPr>
                </a:tc>
                <a:tc>
                  <a:txBody>
                    <a:bodyPr/>
                    <a:lstStyle/>
                    <a:p>
                      <a:pPr marL="0" marR="0" algn="ctr">
                        <a:lnSpc>
                          <a:spcPct val="2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R-6.67 (2.61%)</a:t>
                      </a:r>
                      <a:endParaRPr lang="en-US" sz="24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tint val="66000"/>
                            <a:satMod val="160000"/>
                          </a:srgbClr>
                        </a:gs>
                        <a:gs pos="0">
                          <a:srgbClr val="FFC000">
                            <a:tint val="44500"/>
                            <a:satMod val="160000"/>
                          </a:srgbClr>
                        </a:gs>
                        <a:gs pos="0">
                          <a:srgbClr val="FFC000">
                            <a:tint val="23500"/>
                            <a:satMod val="160000"/>
                          </a:srgbClr>
                        </a:gs>
                      </a:gsLst>
                      <a:lin ang="2700000" scaled="1"/>
                      <a:tileRect/>
                    </a:gradFill>
                  </a:tcPr>
                </a:tc>
                <a:tc>
                  <a:txBody>
                    <a:bodyPr/>
                    <a:lstStyle/>
                    <a:p>
                      <a:pPr marL="0" marR="0" algn="ctr">
                        <a:lnSpc>
                          <a:spcPct val="2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R-6.29 (3.23%)</a:t>
                      </a:r>
                      <a:endParaRPr lang="en-US" sz="24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tint val="66000"/>
                            <a:satMod val="160000"/>
                          </a:srgbClr>
                        </a:gs>
                        <a:gs pos="0">
                          <a:srgbClr val="FFC000">
                            <a:tint val="44500"/>
                            <a:satMod val="160000"/>
                          </a:srgbClr>
                        </a:gs>
                        <a:gs pos="0">
                          <a:srgbClr val="FFC000">
                            <a:tint val="23500"/>
                            <a:satMod val="160000"/>
                          </a:srgbClr>
                        </a:gs>
                      </a:gsLst>
                      <a:lin ang="2700000" scaled="1"/>
                      <a:tileRect/>
                    </a:gradFill>
                  </a:tcPr>
                </a:tc>
                <a:tc>
                  <a:txBody>
                    <a:bodyPr/>
                    <a:lstStyle/>
                    <a:p>
                      <a:pPr marL="0" marR="0" algn="ctr">
                        <a:lnSpc>
                          <a:spcPct val="2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20.96°C</a:t>
                      </a:r>
                      <a:endParaRPr lang="en-US" sz="24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tint val="66000"/>
                            <a:satMod val="160000"/>
                          </a:srgbClr>
                        </a:gs>
                        <a:gs pos="0">
                          <a:srgbClr val="FFC000">
                            <a:tint val="44500"/>
                            <a:satMod val="160000"/>
                          </a:srgbClr>
                        </a:gs>
                        <a:gs pos="0">
                          <a:srgbClr val="FFC000">
                            <a:tint val="23500"/>
                            <a:satMod val="160000"/>
                          </a:srgbClr>
                        </a:gs>
                      </a:gsLst>
                      <a:lin ang="2700000" scaled="1"/>
                      <a:tileRect/>
                    </a:gradFill>
                  </a:tcPr>
                </a:tc>
                <a:extLst>
                  <a:ext uri="{0D108BD9-81ED-4DB2-BD59-A6C34878D82A}">
                    <a16:rowId xmlns:a16="http://schemas.microsoft.com/office/drawing/2014/main" val="2806839298"/>
                  </a:ext>
                </a:extLst>
              </a:tr>
              <a:tr h="598574">
                <a:tc>
                  <a:txBody>
                    <a:bodyPr/>
                    <a:lstStyle/>
                    <a:p>
                      <a:pPr marL="0" marR="0" algn="just">
                        <a:lnSpc>
                          <a:spcPct val="2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Full Campaign</a:t>
                      </a:r>
                      <a:endParaRPr lang="en-US" sz="24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R-6.50</a:t>
                      </a:r>
                      <a:endParaRPr lang="en-US" sz="24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R-6.30 (3.07%)</a:t>
                      </a:r>
                      <a:endParaRPr lang="en-US" sz="24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R-6.39 (1.69%)</a:t>
                      </a:r>
                      <a:endParaRPr lang="en-US" sz="24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22.85°C</a:t>
                      </a:r>
                      <a:endParaRPr lang="en-US" sz="24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60172" marR="16017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56132233"/>
                  </a:ext>
                </a:extLst>
              </a:tr>
            </a:tbl>
          </a:graphicData>
        </a:graphic>
      </p:graphicFrame>
      <p:sp>
        <p:nvSpPr>
          <p:cNvPr id="8" name="Slide Number Placeholder 7">
            <a:extLst>
              <a:ext uri="{FF2B5EF4-FFF2-40B4-BE49-F238E27FC236}">
                <a16:creationId xmlns:a16="http://schemas.microsoft.com/office/drawing/2014/main" id="{14FDCEEC-CBD6-491E-9AA3-815A182406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3A079C2D-64AA-4CFA-A3BE-3ABEB026D205}"/>
              </a:ext>
            </a:extLst>
          </p:cNvPr>
          <p:cNvSpPr>
            <a:spLocks noGrp="1"/>
          </p:cNvSpPr>
          <p:nvPr>
            <p:ph type="title"/>
          </p:nvPr>
        </p:nvSpPr>
        <p:spPr>
          <a:xfrm>
            <a:off x="838200" y="365125"/>
            <a:ext cx="10515600" cy="538075"/>
          </a:xfrm>
        </p:spPr>
        <p:txBody>
          <a:bodyPr>
            <a:normAutofit/>
          </a:bodyPr>
          <a:lstStyle/>
          <a:p>
            <a:r>
              <a:rPr lang="en-US" sz="2400" dirty="0">
                <a:latin typeface="Segoe UI Light" panose="020B0502040204020203" pitchFamily="34" charset="0"/>
                <a:cs typeface="Segoe UI Light" panose="020B0502040204020203" pitchFamily="34" charset="0"/>
              </a:rPr>
              <a:t>      </a:t>
            </a:r>
            <a:r>
              <a:rPr lang="en-US" sz="2400" cap="small" dirty="0">
                <a:latin typeface="Segoe UI Semibold" panose="020B0702040204020203" pitchFamily="34" charset="0"/>
                <a:cs typeface="Segoe UI Semibold" panose="020B0702040204020203" pitchFamily="34" charset="0"/>
              </a:rPr>
              <a:t>Development: </a:t>
            </a:r>
            <a:r>
              <a:rPr lang="en-US" sz="2400" cap="small" dirty="0">
                <a:latin typeface="Segoe UI Light" panose="020B0502040204020203" pitchFamily="34" charset="0"/>
                <a:cs typeface="Segoe UI Light" panose="020B0502040204020203" pitchFamily="34" charset="0"/>
              </a:rPr>
              <a:t>Validation Results</a:t>
            </a:r>
            <a:endParaRPr lang="en-US" sz="2800" cap="small" dirty="0">
              <a:latin typeface="Segoe UI Light" panose="020B0502040204020203" pitchFamily="34" charset="0"/>
              <a:cs typeface="Segoe UI Light" panose="020B0502040204020203" pitchFamily="34" charset="0"/>
            </a:endParaRPr>
          </a:p>
        </p:txBody>
      </p:sp>
      <p:pic>
        <p:nvPicPr>
          <p:cNvPr id="12" name="Picture 7">
            <a:extLst>
              <a:ext uri="{FF2B5EF4-FFF2-40B4-BE49-F238E27FC236}">
                <a16:creationId xmlns:a16="http://schemas.microsoft.com/office/drawing/2014/main" id="{65C1C2BA-3C8A-4A29-BEBC-28E33C1DE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55"/>
          <a:stretch/>
        </p:blipFill>
        <p:spPr bwMode="auto">
          <a:xfrm>
            <a:off x="838200" y="386578"/>
            <a:ext cx="604270" cy="49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7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small" spc="0" normalizeH="0" baseline="0" noProof="0">
                <a:ln>
                  <a:noFill/>
                </a:ln>
                <a:solidFill>
                  <a:prstClr val="black"/>
                </a:solidFill>
                <a:effectLst/>
                <a:uLnTx/>
                <a:uFillTx/>
                <a:latin typeface="Segoe UI Semibold" panose="020B0702040204020203" pitchFamily="34" charset="0"/>
                <a:ea typeface="+mj-ea"/>
                <a:cs typeface="Segoe UI Semibold" panose="020B0702040204020203" pitchFamily="34" charset="0"/>
              </a:rPr>
              <a:t>Talk Overview</a:t>
            </a:r>
            <a:endParaRPr kumimoji="0" lang="en-US" sz="28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33" name="Picture 7">
            <a:extLst>
              <a:ext uri="{FF2B5EF4-FFF2-40B4-BE49-F238E27FC236}">
                <a16:creationId xmlns:a16="http://schemas.microsoft.com/office/drawing/2014/main" id="{B91223C3-F565-4C74-ABB9-946AD67B45C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121B0A2-DBE3-4A38-81B0-E5D00781467A}"/>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38" name="Rectangle 37">
            <a:extLst>
              <a:ext uri="{FF2B5EF4-FFF2-40B4-BE49-F238E27FC236}">
                <a16:creationId xmlns:a16="http://schemas.microsoft.com/office/drawing/2014/main" id="{64666162-ED6B-4DA4-99D5-BEDAD5BF9115}"/>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9" name="Rectangle 38">
            <a:extLst>
              <a:ext uri="{FF2B5EF4-FFF2-40B4-BE49-F238E27FC236}">
                <a16:creationId xmlns:a16="http://schemas.microsoft.com/office/drawing/2014/main" id="{65E385C5-DB3E-4269-8563-91E3ABD96C55}"/>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40" name="Rectangle 39">
            <a:extLst>
              <a:ext uri="{FF2B5EF4-FFF2-40B4-BE49-F238E27FC236}">
                <a16:creationId xmlns:a16="http://schemas.microsoft.com/office/drawing/2014/main" id="{7CF89CE7-0483-4F77-AA87-7DE849386B32}"/>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41" name="Rectangle 40">
            <a:extLst>
              <a:ext uri="{FF2B5EF4-FFF2-40B4-BE49-F238E27FC236}">
                <a16:creationId xmlns:a16="http://schemas.microsoft.com/office/drawing/2014/main" id="{504BAE0F-1C8F-4C7B-8F56-555DFC581DC8}"/>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42" name="Rectangle 41">
            <a:extLst>
              <a:ext uri="{FF2B5EF4-FFF2-40B4-BE49-F238E27FC236}">
                <a16:creationId xmlns:a16="http://schemas.microsoft.com/office/drawing/2014/main" id="{FD35CE45-0C00-47BB-88CF-7E87EE53CD28}"/>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97634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small" spc="0" normalizeH="0" baseline="0" noProof="0">
                <a:ln>
                  <a:noFill/>
                </a:ln>
                <a:solidFill>
                  <a:prstClr val="black"/>
                </a:solidFill>
                <a:effectLst/>
                <a:uLnTx/>
                <a:uFillTx/>
                <a:latin typeface="Segoe UI Semibold" panose="020B0702040204020203" pitchFamily="34" charset="0"/>
                <a:ea typeface="+mj-ea"/>
                <a:cs typeface="Segoe UI Semibold" panose="020B0702040204020203" pitchFamily="34" charset="0"/>
              </a:rPr>
              <a:t>Talk Overview</a:t>
            </a:r>
            <a:endParaRPr kumimoji="0" lang="en-US" sz="28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33" name="Picture 7">
            <a:extLst>
              <a:ext uri="{FF2B5EF4-FFF2-40B4-BE49-F238E27FC236}">
                <a16:creationId xmlns:a16="http://schemas.microsoft.com/office/drawing/2014/main" id="{A837242B-DFCC-48D4-814E-EC77777BBD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5FD5E0AB-D7A9-423D-8EB9-3C59DE413813}"/>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38" name="Rectangle 37">
            <a:extLst>
              <a:ext uri="{FF2B5EF4-FFF2-40B4-BE49-F238E27FC236}">
                <a16:creationId xmlns:a16="http://schemas.microsoft.com/office/drawing/2014/main" id="{A355A13C-EE5A-4574-AD4C-CA451105EEC2}"/>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9" name="Rectangle 38">
            <a:extLst>
              <a:ext uri="{FF2B5EF4-FFF2-40B4-BE49-F238E27FC236}">
                <a16:creationId xmlns:a16="http://schemas.microsoft.com/office/drawing/2014/main" id="{FB7CE031-36E7-4DE6-A341-6DEF78E40082}"/>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40" name="Rectangle 39">
            <a:extLst>
              <a:ext uri="{FF2B5EF4-FFF2-40B4-BE49-F238E27FC236}">
                <a16:creationId xmlns:a16="http://schemas.microsoft.com/office/drawing/2014/main" id="{97B5CAAF-97B4-4687-9482-B8FF620AC487}"/>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41" name="Rectangle 40">
            <a:extLst>
              <a:ext uri="{FF2B5EF4-FFF2-40B4-BE49-F238E27FC236}">
                <a16:creationId xmlns:a16="http://schemas.microsoft.com/office/drawing/2014/main" id="{A100E491-2F4B-485C-B37B-8D0245C48813}"/>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42" name="Rectangle 41">
            <a:extLst>
              <a:ext uri="{FF2B5EF4-FFF2-40B4-BE49-F238E27FC236}">
                <a16:creationId xmlns:a16="http://schemas.microsoft.com/office/drawing/2014/main" id="{EAD857ED-5664-4FE4-BF7E-9752751FF327}"/>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2733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Recruitment</a:t>
            </a:r>
          </a:p>
        </p:txBody>
      </p:sp>
      <p:grpSp>
        <p:nvGrpSpPr>
          <p:cNvPr id="2" name="Group 1">
            <a:extLst>
              <a:ext uri="{FF2B5EF4-FFF2-40B4-BE49-F238E27FC236}">
                <a16:creationId xmlns:a16="http://schemas.microsoft.com/office/drawing/2014/main" id="{634ECD21-BC25-4831-9BE0-5EDE597A76CF}"/>
              </a:ext>
            </a:extLst>
          </p:cNvPr>
          <p:cNvGrpSpPr/>
          <p:nvPr/>
        </p:nvGrpSpPr>
        <p:grpSpPr>
          <a:xfrm>
            <a:off x="2676448" y="1198066"/>
            <a:ext cx="6839104" cy="5091654"/>
            <a:chOff x="2089193" y="1080546"/>
            <a:chExt cx="6839104" cy="5091654"/>
          </a:xfrm>
        </p:grpSpPr>
        <p:pic>
          <p:nvPicPr>
            <p:cNvPr id="36" name="Picture 35"/>
            <p:cNvPicPr>
              <a:picLocks noChangeAspect="1"/>
            </p:cNvPicPr>
            <p:nvPr/>
          </p:nvPicPr>
          <p:blipFill>
            <a:blip r:embed="rId3"/>
            <a:stretch>
              <a:fillRect/>
            </a:stretch>
          </p:blipFill>
          <p:spPr>
            <a:xfrm>
              <a:off x="2089193" y="1080546"/>
              <a:ext cx="6839104" cy="3868297"/>
            </a:xfrm>
            <a:prstGeom prst="rect">
              <a:avLst/>
            </a:prstGeom>
            <a:ln>
              <a:solidFill>
                <a:schemeClr val="tx1"/>
              </a:solidFill>
            </a:ln>
          </p:spPr>
        </p:pic>
        <p:sp>
          <p:nvSpPr>
            <p:cNvPr id="37" name="Title 8"/>
            <p:cNvSpPr txBox="1">
              <a:spLocks/>
            </p:cNvSpPr>
            <p:nvPr/>
          </p:nvSpPr>
          <p:spPr>
            <a:xfrm>
              <a:off x="2089193" y="5040918"/>
              <a:ext cx="6839103" cy="1131282"/>
            </a:xfrm>
            <a:prstGeom prst="rect">
              <a:avLst/>
            </a:prstGeom>
          </p:spPr>
          <p:txBody>
            <a:bodyPr vert="horz" lIns="91369" tIns="45685" rIns="91369" bIns="45685" rtlCol="0" anchor="ctr">
              <a:noAutofit/>
            </a:bodyPr>
            <a:lstStyle/>
            <a:p>
              <a:pPr algn="just">
                <a:spcBef>
                  <a:spcPct val="0"/>
                </a:spcBef>
                <a:defRPr/>
              </a:pPr>
              <a:r>
                <a:rPr lang="en-US" sz="2000" dirty="0">
                  <a:latin typeface="Segoe UI Light" pitchFamily="34" charset="0"/>
                  <a:ea typeface="Segoe UI" pitchFamily="34" charset="0"/>
                  <a:cs typeface="Segoe UI" pitchFamily="34" charset="0"/>
                </a:rPr>
                <a:t>We recruited local participants using listserv, community message boards, and word-of-mouth in the Washington D.C. metro area. </a:t>
              </a:r>
              <a:endParaRPr lang="en-US" sz="1400" dirty="0">
                <a:latin typeface="Segoe UI Light" pitchFamily="34" charset="0"/>
                <a:ea typeface="Segoe UI" pitchFamily="34" charset="0"/>
                <a:cs typeface="Segoe UI" pitchFamily="34" charset="0"/>
              </a:endParaRPr>
            </a:p>
          </p:txBody>
        </p:sp>
      </p:grpSp>
      <p:sp>
        <p:nvSpPr>
          <p:cNvPr id="4" name="Slide Number Placeholder 3">
            <a:extLst>
              <a:ext uri="{FF2B5EF4-FFF2-40B4-BE49-F238E27FC236}">
                <a16:creationId xmlns:a16="http://schemas.microsoft.com/office/drawing/2014/main" id="{4C9C2489-A228-43F5-B6F8-2AECCB3EC012}"/>
              </a:ext>
            </a:extLst>
          </p:cNvPr>
          <p:cNvSpPr>
            <a:spLocks noGrp="1"/>
          </p:cNvSpPr>
          <p:nvPr>
            <p:ph type="sldNum" sz="quarter" idx="12"/>
          </p:nvPr>
        </p:nvSpPr>
        <p:spPr/>
        <p:txBody>
          <a:bodyPr/>
          <a:lstStyle/>
          <a:p>
            <a:fld id="{5892B89C-9217-44CD-A4E7-E7A06444AB73}" type="slidenum">
              <a:rPr lang="en-US" smtClean="0"/>
              <a:t>39</a:t>
            </a:fld>
            <a:endParaRPr lang="en-US"/>
          </a:p>
        </p:txBody>
      </p:sp>
      <p:pic>
        <p:nvPicPr>
          <p:cNvPr id="9" name="Picture 8">
            <a:extLst>
              <a:ext uri="{FF2B5EF4-FFF2-40B4-BE49-F238E27FC236}">
                <a16:creationId xmlns:a16="http://schemas.microsoft.com/office/drawing/2014/main" id="{54755B71-2476-46FE-847D-B6875D1E2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41855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t="178" b="88303"/>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A01E0E9B-8085-4141-9CD8-6743B2AEB66D}"/>
              </a:ext>
            </a:extLst>
          </p:cNvPr>
          <p:cNvSpPr>
            <a:spLocks noGrp="1"/>
          </p:cNvSpPr>
          <p:nvPr>
            <p:ph type="sldNum" sz="quarter" idx="12"/>
          </p:nvPr>
        </p:nvSpPr>
        <p:spPr/>
        <p:txBody>
          <a:bodyPr/>
          <a:lstStyle/>
          <a:p>
            <a:fld id="{5892B89C-9217-44CD-A4E7-E7A06444AB73}" type="slidenum">
              <a:rPr lang="en-US" smtClean="0"/>
              <a:t>4</a:t>
            </a:fld>
            <a:endParaRPr lang="en-US"/>
          </a:p>
        </p:txBody>
      </p:sp>
    </p:spTree>
    <p:extLst>
      <p:ext uri="{BB962C8B-B14F-4D97-AF65-F5344CB8AC3E}">
        <p14:creationId xmlns:p14="http://schemas.microsoft.com/office/powerpoint/2010/main" val="309738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Participants</a:t>
            </a:r>
          </a:p>
        </p:txBody>
      </p:sp>
      <p:sp>
        <p:nvSpPr>
          <p:cNvPr id="5" name="Slide Number Placeholder 4">
            <a:extLst>
              <a:ext uri="{FF2B5EF4-FFF2-40B4-BE49-F238E27FC236}">
                <a16:creationId xmlns:a16="http://schemas.microsoft.com/office/drawing/2014/main" id="{19A59B1F-8DCD-4112-ADED-9781A20031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4DAB847-2099-4AFF-B891-48AB93CD0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grpSp>
        <p:nvGrpSpPr>
          <p:cNvPr id="3" name="Group 2">
            <a:extLst>
              <a:ext uri="{FF2B5EF4-FFF2-40B4-BE49-F238E27FC236}">
                <a16:creationId xmlns:a16="http://schemas.microsoft.com/office/drawing/2014/main" id="{011B113F-1A77-4152-951C-DF14B9E18F36}"/>
              </a:ext>
            </a:extLst>
          </p:cNvPr>
          <p:cNvGrpSpPr/>
          <p:nvPr/>
        </p:nvGrpSpPr>
        <p:grpSpPr>
          <a:xfrm>
            <a:off x="2664186" y="1618672"/>
            <a:ext cx="6863628" cy="3620656"/>
            <a:chOff x="3271001" y="2519752"/>
            <a:chExt cx="6863628" cy="3620656"/>
          </a:xfrm>
        </p:grpSpPr>
        <p:grpSp>
          <p:nvGrpSpPr>
            <p:cNvPr id="2" name="Group 1"/>
            <p:cNvGrpSpPr/>
            <p:nvPr/>
          </p:nvGrpSpPr>
          <p:grpSpPr>
            <a:xfrm>
              <a:off x="3271001" y="2519752"/>
              <a:ext cx="6863628" cy="3620656"/>
              <a:chOff x="2204172" y="2519752"/>
              <a:chExt cx="6863628" cy="3620656"/>
            </a:xfrm>
          </p:grpSpPr>
          <p:grpSp>
            <p:nvGrpSpPr>
              <p:cNvPr id="26" name="Group 25"/>
              <p:cNvGrpSpPr/>
              <p:nvPr/>
            </p:nvGrpSpPr>
            <p:grpSpPr>
              <a:xfrm>
                <a:off x="3504065" y="2519752"/>
                <a:ext cx="5563735" cy="3620656"/>
                <a:chOff x="3123065" y="2519752"/>
                <a:chExt cx="5563735" cy="3620656"/>
              </a:xfrm>
            </p:grpSpPr>
            <p:sp>
              <p:nvSpPr>
                <p:cNvPr id="30" name="Rectangle 29"/>
                <p:cNvSpPr/>
                <p:nvPr/>
              </p:nvSpPr>
              <p:spPr>
                <a:xfrm>
                  <a:off x="4197088" y="3563200"/>
                  <a:ext cx="448971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5 Participants</a:t>
                  </a:r>
                  <a:b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br>
                  <a:r>
                    <a:rPr kumimoji="0" lang="en-US"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(3 Male, 1 Female, 1 Prefer Not to Answer)</a:t>
                  </a:r>
                  <a:endPar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pic>
              <p:nvPicPr>
                <p:cNvPr id="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65" y="2519752"/>
                  <a:ext cx="938213" cy="362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39"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2204172" y="2760700"/>
                <a:ext cx="372604" cy="110705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809088" y="2760700"/>
                <a:ext cx="977520" cy="1107056"/>
                <a:chOff x="771318" y="3276600"/>
                <a:chExt cx="977520" cy="1107056"/>
              </a:xfrm>
            </p:grpSpPr>
            <p:pic>
              <p:nvPicPr>
                <p:cNvPr id="42" name="Picture 41"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771318" y="3276600"/>
                  <a:ext cx="372604" cy="11070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1376234" y="3276600"/>
                  <a:ext cx="372604" cy="1107056"/>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52"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3414004" y="3842373"/>
                <a:ext cx="372604" cy="110705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C:\Users\Phoenix\Dropbox\Project-Thermal\_CHI2015\Talk\images\roomates2.png">
              <a:extLst>
                <a:ext uri="{FF2B5EF4-FFF2-40B4-BE49-F238E27FC236}">
                  <a16:creationId xmlns:a16="http://schemas.microsoft.com/office/drawing/2014/main" id="{3E07DD73-0191-4763-A518-B3612A17A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4480833" y="4949429"/>
              <a:ext cx="372604" cy="11070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8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98" name="Straight Connector 97"/>
          <p:cNvCxnSpPr/>
          <p:nvPr/>
        </p:nvCxnSpPr>
        <p:spPr>
          <a:xfrm>
            <a:off x="2055445" y="2813027"/>
            <a:ext cx="0" cy="717725"/>
          </a:xfrm>
          <a:prstGeom prst="line">
            <a:avLst/>
          </a:prstGeom>
          <a:noFill/>
          <a:ln w="25400" cap="flat" cmpd="sng" algn="ctr">
            <a:solidFill>
              <a:srgbClr val="F6BB00"/>
            </a:solidFill>
            <a:prstDash val="solid"/>
          </a:ln>
          <a:effectLst/>
        </p:spPr>
      </p:cxnSp>
      <p:sp>
        <p:nvSpPr>
          <p:cNvPr id="99" name="TextBox 98"/>
          <p:cNvSpPr txBox="1"/>
          <p:nvPr/>
        </p:nvSpPr>
        <p:spPr>
          <a:xfrm>
            <a:off x="872902" y="1747199"/>
            <a:ext cx="2365098"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Pre-Study</a:t>
            </a:r>
            <a:b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Questionnaire</a:t>
            </a:r>
          </a:p>
        </p:txBody>
      </p:sp>
      <p:sp>
        <p:nvSpPr>
          <p:cNvPr id="100" name="Rectangle 99"/>
          <p:cNvSpPr/>
          <p:nvPr/>
        </p:nvSpPr>
        <p:spPr>
          <a:xfrm>
            <a:off x="1871082" y="3534644"/>
            <a:ext cx="366186"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02" name="Straight Connector 101"/>
          <p:cNvCxnSpPr/>
          <p:nvPr/>
        </p:nvCxnSpPr>
        <p:spPr>
          <a:xfrm>
            <a:off x="2896564" y="4531055"/>
            <a:ext cx="0" cy="717725"/>
          </a:xfrm>
          <a:prstGeom prst="line">
            <a:avLst/>
          </a:prstGeom>
          <a:noFill/>
          <a:ln w="25400" cap="flat" cmpd="sng" algn="ctr">
            <a:solidFill>
              <a:srgbClr val="F6BB00"/>
            </a:solidFill>
            <a:prstDash val="solid"/>
          </a:ln>
          <a:effectLst/>
        </p:spPr>
      </p:cxnSp>
      <p:sp>
        <p:nvSpPr>
          <p:cNvPr id="125" name="TextBox 124"/>
          <p:cNvSpPr txBox="1"/>
          <p:nvPr/>
        </p:nvSpPr>
        <p:spPr>
          <a:xfrm>
            <a:off x="1843127" y="5222247"/>
            <a:ext cx="2102781"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Introduction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Meeting</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9" name="Title 1"/>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Procedure</a:t>
            </a: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41</a:t>
            </a:fld>
            <a:endParaRPr lang="en-US"/>
          </a:p>
        </p:txBody>
      </p:sp>
      <p:pic>
        <p:nvPicPr>
          <p:cNvPr id="13" name="Picture 12">
            <a:extLst>
              <a:ext uri="{FF2B5EF4-FFF2-40B4-BE49-F238E27FC236}">
                <a16:creationId xmlns:a16="http://schemas.microsoft.com/office/drawing/2014/main" id="{1C5821DC-C82E-4E76-9382-724CDC85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spTree>
    <p:extLst>
      <p:ext uri="{BB962C8B-B14F-4D97-AF65-F5344CB8AC3E}">
        <p14:creationId xmlns:p14="http://schemas.microsoft.com/office/powerpoint/2010/main" val="110019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Training</a:t>
            </a:r>
          </a:p>
        </p:txBody>
      </p:sp>
      <p:sp>
        <p:nvSpPr>
          <p:cNvPr id="5" name="Slide Number Placeholder 4">
            <a:extLst>
              <a:ext uri="{FF2B5EF4-FFF2-40B4-BE49-F238E27FC236}">
                <a16:creationId xmlns:a16="http://schemas.microsoft.com/office/drawing/2014/main" id="{A298E81E-AC80-4DB2-9233-3C2D19C7B572}"/>
              </a:ext>
            </a:extLst>
          </p:cNvPr>
          <p:cNvSpPr>
            <a:spLocks noGrp="1"/>
          </p:cNvSpPr>
          <p:nvPr>
            <p:ph type="sldNum" sz="quarter" idx="12"/>
          </p:nvPr>
        </p:nvSpPr>
        <p:spPr/>
        <p:txBody>
          <a:bodyPr/>
          <a:lstStyle/>
          <a:p>
            <a:fld id="{5892B89C-9217-44CD-A4E7-E7A06444AB73}" type="slidenum">
              <a:rPr lang="en-US" smtClean="0"/>
              <a:t>42</a:t>
            </a:fld>
            <a:endParaRPr lang="en-US"/>
          </a:p>
        </p:txBody>
      </p:sp>
      <p:pic>
        <p:nvPicPr>
          <p:cNvPr id="13" name="Picture 12">
            <a:extLst>
              <a:ext uri="{FF2B5EF4-FFF2-40B4-BE49-F238E27FC236}">
                <a16:creationId xmlns:a16="http://schemas.microsoft.com/office/drawing/2014/main" id="{F88334D5-46EB-4398-B86A-43FC3CD23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grpSp>
        <p:nvGrpSpPr>
          <p:cNvPr id="10" name="Group 9">
            <a:extLst>
              <a:ext uri="{FF2B5EF4-FFF2-40B4-BE49-F238E27FC236}">
                <a16:creationId xmlns:a16="http://schemas.microsoft.com/office/drawing/2014/main" id="{46916BCC-3BDB-411A-BD2D-F88585898073}"/>
              </a:ext>
            </a:extLst>
          </p:cNvPr>
          <p:cNvGrpSpPr/>
          <p:nvPr/>
        </p:nvGrpSpPr>
        <p:grpSpPr>
          <a:xfrm>
            <a:off x="637807" y="1603170"/>
            <a:ext cx="10916387" cy="4466623"/>
            <a:chOff x="223029" y="1730346"/>
            <a:chExt cx="10916387" cy="4466623"/>
          </a:xfrm>
        </p:grpSpPr>
        <p:grpSp>
          <p:nvGrpSpPr>
            <p:cNvPr id="9" name="Group 8">
              <a:extLst>
                <a:ext uri="{FF2B5EF4-FFF2-40B4-BE49-F238E27FC236}">
                  <a16:creationId xmlns:a16="http://schemas.microsoft.com/office/drawing/2014/main" id="{F83428AD-575B-4622-B7BA-6AE85F566B4A}"/>
                </a:ext>
              </a:extLst>
            </p:cNvPr>
            <p:cNvGrpSpPr/>
            <p:nvPr/>
          </p:nvGrpSpPr>
          <p:grpSpPr>
            <a:xfrm>
              <a:off x="223029" y="1735005"/>
              <a:ext cx="3483936" cy="4457304"/>
              <a:chOff x="-235003" y="1677047"/>
              <a:chExt cx="3483936" cy="4457304"/>
            </a:xfrm>
          </p:grpSpPr>
          <p:pic>
            <p:nvPicPr>
              <p:cNvPr id="23" name="Picture 22"/>
              <p:cNvPicPr/>
              <p:nvPr/>
            </p:nvPicPr>
            <p:blipFill rotWithShape="1">
              <a:blip r:embed="rId4">
                <a:extLst>
                  <a:ext uri="{28A0092B-C50C-407E-A947-70E740481C1C}">
                    <a14:useLocalDpi xmlns:a14="http://schemas.microsoft.com/office/drawing/2010/main" val="0"/>
                  </a:ext>
                </a:extLst>
              </a:blip>
              <a:srcRect l="44891" b="1099"/>
              <a:stretch/>
            </p:blipFill>
            <p:spPr bwMode="auto">
              <a:xfrm>
                <a:off x="319714" y="1677047"/>
                <a:ext cx="2929219" cy="3601536"/>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24" name="Content Placeholder 9"/>
              <p:cNvSpPr txBox="1">
                <a:spLocks/>
              </p:cNvSpPr>
              <p:nvPr/>
            </p:nvSpPr>
            <p:spPr>
              <a:xfrm>
                <a:off x="-235003" y="5498664"/>
                <a:ext cx="3231354" cy="635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Hardware/Software Overview</a:t>
                </a:r>
              </a:p>
            </p:txBody>
          </p:sp>
        </p:grpSp>
        <p:grpSp>
          <p:nvGrpSpPr>
            <p:cNvPr id="7" name="Group 6">
              <a:extLst>
                <a:ext uri="{FF2B5EF4-FFF2-40B4-BE49-F238E27FC236}">
                  <a16:creationId xmlns:a16="http://schemas.microsoft.com/office/drawing/2014/main" id="{9D94D735-67FA-479F-953D-6ACA173E0BFC}"/>
                </a:ext>
              </a:extLst>
            </p:cNvPr>
            <p:cNvGrpSpPr/>
            <p:nvPr/>
          </p:nvGrpSpPr>
          <p:grpSpPr>
            <a:xfrm>
              <a:off x="7908062" y="1730346"/>
              <a:ext cx="3231354" cy="4466623"/>
              <a:chOff x="4864279" y="1788841"/>
              <a:chExt cx="3231354" cy="4466623"/>
            </a:xfrm>
          </p:grpSpPr>
          <p:pic>
            <p:nvPicPr>
              <p:cNvPr id="2" name="Picture 1"/>
              <p:cNvPicPr>
                <a:picLocks noChangeAspect="1"/>
              </p:cNvPicPr>
              <p:nvPr/>
            </p:nvPicPr>
            <p:blipFill rotWithShape="1">
              <a:blip r:embed="rId5"/>
              <a:srcRect l="2443" r="4200"/>
              <a:stretch/>
            </p:blipFill>
            <p:spPr>
              <a:xfrm>
                <a:off x="5125922" y="1788841"/>
                <a:ext cx="2708068" cy="3601536"/>
              </a:xfrm>
              <a:prstGeom prst="rect">
                <a:avLst/>
              </a:prstGeom>
              <a:ln>
                <a:solidFill>
                  <a:schemeClr val="tx1"/>
                </a:solidFill>
              </a:ln>
            </p:spPr>
          </p:pic>
          <p:sp>
            <p:nvSpPr>
              <p:cNvPr id="25" name="Content Placeholder 9"/>
              <p:cNvSpPr txBox="1">
                <a:spLocks/>
              </p:cNvSpPr>
              <p:nvPr/>
            </p:nvSpPr>
            <p:spPr>
              <a:xfrm>
                <a:off x="4864279" y="5614019"/>
                <a:ext cx="3231354" cy="641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Thermographic Inspection Guide</a:t>
                </a:r>
              </a:p>
            </p:txBody>
          </p:sp>
          <p:pic>
            <p:nvPicPr>
              <p:cNvPr id="12" name="Picture 11">
                <a:extLst>
                  <a:ext uri="{FF2B5EF4-FFF2-40B4-BE49-F238E27FC236}">
                    <a16:creationId xmlns:a16="http://schemas.microsoft.com/office/drawing/2014/main" id="{CAF4A32F-7EAE-4F6A-80A8-64F0FF7CCF80}"/>
                  </a:ext>
                </a:extLst>
              </p:cNvPr>
              <p:cNvPicPr>
                <a:picLocks noChangeAspect="1"/>
              </p:cNvPicPr>
              <p:nvPr/>
            </p:nvPicPr>
            <p:blipFill>
              <a:blip r:embed="rId6"/>
              <a:stretch>
                <a:fillRect/>
              </a:stretch>
            </p:blipFill>
            <p:spPr>
              <a:xfrm>
                <a:off x="5257232" y="1922041"/>
                <a:ext cx="2761702" cy="3558779"/>
              </a:xfrm>
              <a:prstGeom prst="rect">
                <a:avLst/>
              </a:prstGeom>
              <a:ln>
                <a:solidFill>
                  <a:schemeClr val="tx1"/>
                </a:solidFill>
              </a:ln>
            </p:spPr>
          </p:pic>
        </p:grpSp>
        <p:grpSp>
          <p:nvGrpSpPr>
            <p:cNvPr id="8" name="Group 7">
              <a:extLst>
                <a:ext uri="{FF2B5EF4-FFF2-40B4-BE49-F238E27FC236}">
                  <a16:creationId xmlns:a16="http://schemas.microsoft.com/office/drawing/2014/main" id="{B03A6BF8-D153-472B-9B9B-F55D550252ED}"/>
                </a:ext>
              </a:extLst>
            </p:cNvPr>
            <p:cNvGrpSpPr/>
            <p:nvPr/>
          </p:nvGrpSpPr>
          <p:grpSpPr>
            <a:xfrm>
              <a:off x="4191837" y="1733225"/>
              <a:ext cx="3231354" cy="4460865"/>
              <a:chOff x="8122446" y="1564133"/>
              <a:chExt cx="3231354" cy="4460865"/>
            </a:xfrm>
          </p:grpSpPr>
          <p:sp>
            <p:nvSpPr>
              <p:cNvPr id="14" name="Content Placeholder 9">
                <a:extLst>
                  <a:ext uri="{FF2B5EF4-FFF2-40B4-BE49-F238E27FC236}">
                    <a16:creationId xmlns:a16="http://schemas.microsoft.com/office/drawing/2014/main" id="{9764638D-10DD-4426-B319-5A51F370D4F1}"/>
                  </a:ext>
                </a:extLst>
              </p:cNvPr>
              <p:cNvSpPr txBox="1">
                <a:spLocks/>
              </p:cNvSpPr>
              <p:nvPr/>
            </p:nvSpPr>
            <p:spPr>
              <a:xfrm>
                <a:off x="8122446" y="5389311"/>
                <a:ext cx="3231354" cy="635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How-to Thermporal </a:t>
                </a:r>
                <a:b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br>
                <a:r>
                  <a:rPr lang="en-US" sz="2000" dirty="0">
                    <a:solidFill>
                      <a:prstClr val="black"/>
                    </a:solidFill>
                    <a:latin typeface="Segoe UI Light" panose="020B0502040204020203" pitchFamily="34" charset="0"/>
                  </a:rPr>
                  <a:t>Guide</a:t>
                </a: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grpSp>
            <p:nvGrpSpPr>
              <p:cNvPr id="6" name="Group 5">
                <a:extLst>
                  <a:ext uri="{FF2B5EF4-FFF2-40B4-BE49-F238E27FC236}">
                    <a16:creationId xmlns:a16="http://schemas.microsoft.com/office/drawing/2014/main" id="{9B1D430C-6553-40DD-9A74-25E1A03F3A4C}"/>
                  </a:ext>
                </a:extLst>
              </p:cNvPr>
              <p:cNvGrpSpPr/>
              <p:nvPr/>
            </p:nvGrpSpPr>
            <p:grpSpPr>
              <a:xfrm>
                <a:off x="8381084" y="1564133"/>
                <a:ext cx="2914102" cy="3725352"/>
                <a:chOff x="8410934" y="1683243"/>
                <a:chExt cx="2914102" cy="3725352"/>
              </a:xfrm>
            </p:grpSpPr>
            <p:pic>
              <p:nvPicPr>
                <p:cNvPr id="4" name="Picture 3">
                  <a:extLst>
                    <a:ext uri="{FF2B5EF4-FFF2-40B4-BE49-F238E27FC236}">
                      <a16:creationId xmlns:a16="http://schemas.microsoft.com/office/drawing/2014/main" id="{639B2AAD-6D87-43BF-A05F-382ACB85C52B}"/>
                    </a:ext>
                  </a:extLst>
                </p:cNvPr>
                <p:cNvPicPr>
                  <a:picLocks noChangeAspect="1"/>
                </p:cNvPicPr>
                <p:nvPr/>
              </p:nvPicPr>
              <p:blipFill>
                <a:blip r:embed="rId7"/>
                <a:stretch>
                  <a:fillRect/>
                </a:stretch>
              </p:blipFill>
              <p:spPr>
                <a:xfrm>
                  <a:off x="8410934" y="1683243"/>
                  <a:ext cx="2761702" cy="3572952"/>
                </a:xfrm>
                <a:prstGeom prst="rect">
                  <a:avLst/>
                </a:prstGeom>
                <a:ln>
                  <a:solidFill>
                    <a:schemeClr val="tx1"/>
                  </a:solidFill>
                </a:ln>
              </p:spPr>
            </p:pic>
            <p:pic>
              <p:nvPicPr>
                <p:cNvPr id="15" name="Picture 14">
                  <a:extLst>
                    <a:ext uri="{FF2B5EF4-FFF2-40B4-BE49-F238E27FC236}">
                      <a16:creationId xmlns:a16="http://schemas.microsoft.com/office/drawing/2014/main" id="{3A15C7A2-AE8F-4C56-B899-43715E370590}"/>
                    </a:ext>
                  </a:extLst>
                </p:cNvPr>
                <p:cNvPicPr>
                  <a:picLocks noChangeAspect="1"/>
                </p:cNvPicPr>
                <p:nvPr/>
              </p:nvPicPr>
              <p:blipFill>
                <a:blip r:embed="rId7"/>
                <a:stretch>
                  <a:fillRect/>
                </a:stretch>
              </p:blipFill>
              <p:spPr>
                <a:xfrm>
                  <a:off x="8563334" y="1835643"/>
                  <a:ext cx="2761702" cy="3572952"/>
                </a:xfrm>
                <a:prstGeom prst="rect">
                  <a:avLst/>
                </a:prstGeom>
                <a:ln>
                  <a:solidFill>
                    <a:schemeClr val="tx1"/>
                  </a:solidFill>
                </a:ln>
              </p:spPr>
            </p:pic>
          </p:grpSp>
        </p:grpSp>
      </p:grpSp>
    </p:spTree>
    <p:extLst>
      <p:ext uri="{BB962C8B-B14F-4D97-AF65-F5344CB8AC3E}">
        <p14:creationId xmlns:p14="http://schemas.microsoft.com/office/powerpoint/2010/main" val="418934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98" name="Straight Connector 97"/>
          <p:cNvCxnSpPr/>
          <p:nvPr/>
        </p:nvCxnSpPr>
        <p:spPr>
          <a:xfrm>
            <a:off x="2055445" y="2813027"/>
            <a:ext cx="0" cy="717725"/>
          </a:xfrm>
          <a:prstGeom prst="line">
            <a:avLst/>
          </a:prstGeom>
          <a:noFill/>
          <a:ln w="25400" cap="flat" cmpd="sng" algn="ctr">
            <a:solidFill>
              <a:srgbClr val="F6BB00"/>
            </a:solidFill>
            <a:prstDash val="solid"/>
          </a:ln>
          <a:effectLst/>
        </p:spPr>
      </p:cxnSp>
      <p:sp>
        <p:nvSpPr>
          <p:cNvPr id="99" name="TextBox 98"/>
          <p:cNvSpPr txBox="1"/>
          <p:nvPr/>
        </p:nvSpPr>
        <p:spPr>
          <a:xfrm>
            <a:off x="872902" y="1747199"/>
            <a:ext cx="2365098"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Pre-Study</a:t>
            </a:r>
            <a:b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Questionnaire</a:t>
            </a:r>
          </a:p>
        </p:txBody>
      </p:sp>
      <p:sp>
        <p:nvSpPr>
          <p:cNvPr id="100" name="Rectangle 99"/>
          <p:cNvSpPr/>
          <p:nvPr/>
        </p:nvSpPr>
        <p:spPr>
          <a:xfrm>
            <a:off x="1871082" y="3534644"/>
            <a:ext cx="366186"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02" name="Straight Connector 101"/>
          <p:cNvCxnSpPr/>
          <p:nvPr/>
        </p:nvCxnSpPr>
        <p:spPr>
          <a:xfrm>
            <a:off x="2896564" y="4531055"/>
            <a:ext cx="0" cy="717725"/>
          </a:xfrm>
          <a:prstGeom prst="line">
            <a:avLst/>
          </a:prstGeom>
          <a:noFill/>
          <a:ln w="25400" cap="flat" cmpd="sng" algn="ctr">
            <a:solidFill>
              <a:srgbClr val="F6BB00"/>
            </a:solidFill>
            <a:prstDash val="solid"/>
          </a:ln>
          <a:effectLst/>
        </p:spPr>
      </p:cxnSp>
      <p:cxnSp>
        <p:nvCxnSpPr>
          <p:cNvPr id="103" name="Straight Connector 102"/>
          <p:cNvCxnSpPr/>
          <p:nvPr/>
        </p:nvCxnSpPr>
        <p:spPr>
          <a:xfrm>
            <a:off x="4098521" y="2813027"/>
            <a:ext cx="0" cy="717725"/>
          </a:xfrm>
          <a:prstGeom prst="line">
            <a:avLst/>
          </a:prstGeom>
          <a:noFill/>
          <a:ln w="25400" cap="flat" cmpd="sng" algn="ctr">
            <a:solidFill>
              <a:srgbClr val="A9E5BB"/>
            </a:solidFill>
            <a:prstDash val="solid"/>
          </a:ln>
          <a:effectLst/>
        </p:spPr>
      </p:cxnSp>
      <p:sp>
        <p:nvSpPr>
          <p:cNvPr id="104" name="TextBox 103"/>
          <p:cNvSpPr txBox="1"/>
          <p:nvPr/>
        </p:nvSpPr>
        <p:spPr>
          <a:xfrm>
            <a:off x="3378249" y="1290049"/>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Thermal</a:t>
            </a:r>
            <a:b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Camera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“Mission”</a:t>
            </a:r>
          </a:p>
        </p:txBody>
      </p:sp>
      <p:grpSp>
        <p:nvGrpSpPr>
          <p:cNvPr id="105" name="Group 104"/>
          <p:cNvGrpSpPr/>
          <p:nvPr/>
        </p:nvGrpSpPr>
        <p:grpSpPr>
          <a:xfrm>
            <a:off x="3562311" y="3534641"/>
            <a:ext cx="1162760" cy="1000309"/>
            <a:chOff x="2574263" y="3013327"/>
            <a:chExt cx="966355" cy="831344"/>
          </a:xfrm>
          <a:solidFill>
            <a:srgbClr val="A9E5BB"/>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cxnSp>
        <p:nvCxnSpPr>
          <p:cNvPr id="123" name="Straight Connector 122"/>
          <p:cNvCxnSpPr/>
          <p:nvPr/>
        </p:nvCxnSpPr>
        <p:spPr>
          <a:xfrm>
            <a:off x="4664090" y="4531054"/>
            <a:ext cx="0" cy="717725"/>
          </a:xfrm>
          <a:prstGeom prst="line">
            <a:avLst/>
          </a:prstGeom>
          <a:noFill/>
          <a:ln w="25400" cap="flat" cmpd="sng" algn="ctr">
            <a:solidFill>
              <a:srgbClr val="A9E5BB"/>
            </a:solidFill>
            <a:prstDash val="solid"/>
          </a:ln>
          <a:effectLst/>
        </p:spPr>
      </p:cxnSp>
      <p:sp>
        <p:nvSpPr>
          <p:cNvPr id="124" name="TextBox 123"/>
          <p:cNvSpPr txBox="1"/>
          <p:nvPr/>
        </p:nvSpPr>
        <p:spPr>
          <a:xfrm>
            <a:off x="4175861" y="5222246"/>
            <a:ext cx="10262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Survey</a:t>
            </a:r>
          </a:p>
        </p:txBody>
      </p:sp>
      <p:sp>
        <p:nvSpPr>
          <p:cNvPr id="125" name="TextBox 124"/>
          <p:cNvSpPr txBox="1"/>
          <p:nvPr/>
        </p:nvSpPr>
        <p:spPr>
          <a:xfrm>
            <a:off x="1843127" y="5222247"/>
            <a:ext cx="2102781"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Introduction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Meeting</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43</a:t>
            </a:fld>
            <a:endParaRPr lang="en-US"/>
          </a:p>
        </p:txBody>
      </p:sp>
      <p:sp>
        <p:nvSpPr>
          <p:cNvPr id="20" name="Title 1">
            <a:extLst>
              <a:ext uri="{FF2B5EF4-FFF2-40B4-BE49-F238E27FC236}">
                <a16:creationId xmlns:a16="http://schemas.microsoft.com/office/drawing/2014/main" id="{7ED61511-A75D-4222-9222-F1DD12AE3515}"/>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Procedure</a:t>
            </a:r>
          </a:p>
        </p:txBody>
      </p:sp>
      <p:pic>
        <p:nvPicPr>
          <p:cNvPr id="19" name="Picture 18">
            <a:extLst>
              <a:ext uri="{FF2B5EF4-FFF2-40B4-BE49-F238E27FC236}">
                <a16:creationId xmlns:a16="http://schemas.microsoft.com/office/drawing/2014/main" id="{0DA76BEB-6840-45E2-9D4A-D80AF2A4C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spTree>
    <p:extLst>
      <p:ext uri="{BB962C8B-B14F-4D97-AF65-F5344CB8AC3E}">
        <p14:creationId xmlns:p14="http://schemas.microsoft.com/office/powerpoint/2010/main" val="232860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468A870-8B37-4A30-AD80-D9F670EE2C41}"/>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Procedure</a:t>
            </a:r>
          </a:p>
        </p:txBody>
      </p:sp>
      <p:pic>
        <p:nvPicPr>
          <p:cNvPr id="3" name="Picture 2">
            <a:extLst>
              <a:ext uri="{FF2B5EF4-FFF2-40B4-BE49-F238E27FC236}">
                <a16:creationId xmlns:a16="http://schemas.microsoft.com/office/drawing/2014/main" id="{A777F749-F75C-41CB-8663-BB7D99744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cxnSp>
        <p:nvCxnSpPr>
          <p:cNvPr id="98" name="Straight Connector 97"/>
          <p:cNvCxnSpPr/>
          <p:nvPr/>
        </p:nvCxnSpPr>
        <p:spPr>
          <a:xfrm>
            <a:off x="2055445" y="2813027"/>
            <a:ext cx="0" cy="717725"/>
          </a:xfrm>
          <a:prstGeom prst="line">
            <a:avLst/>
          </a:prstGeom>
          <a:noFill/>
          <a:ln w="25400" cap="flat" cmpd="sng" algn="ctr">
            <a:solidFill>
              <a:srgbClr val="F6BB00"/>
            </a:solidFill>
            <a:prstDash val="solid"/>
          </a:ln>
          <a:effectLst/>
        </p:spPr>
      </p:cxnSp>
      <p:sp>
        <p:nvSpPr>
          <p:cNvPr id="99" name="TextBox 98"/>
          <p:cNvSpPr txBox="1"/>
          <p:nvPr/>
        </p:nvSpPr>
        <p:spPr>
          <a:xfrm>
            <a:off x="872902" y="1747199"/>
            <a:ext cx="2365098"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Pre-Study</a:t>
            </a:r>
            <a:b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Questionnaire</a:t>
            </a:r>
          </a:p>
        </p:txBody>
      </p:sp>
      <p:sp>
        <p:nvSpPr>
          <p:cNvPr id="100" name="Rectangle 99"/>
          <p:cNvSpPr/>
          <p:nvPr/>
        </p:nvSpPr>
        <p:spPr>
          <a:xfrm>
            <a:off x="1871082" y="3534644"/>
            <a:ext cx="366186"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02" name="Straight Connector 101"/>
          <p:cNvCxnSpPr/>
          <p:nvPr/>
        </p:nvCxnSpPr>
        <p:spPr>
          <a:xfrm>
            <a:off x="2896564" y="4531055"/>
            <a:ext cx="0" cy="717725"/>
          </a:xfrm>
          <a:prstGeom prst="line">
            <a:avLst/>
          </a:prstGeom>
          <a:noFill/>
          <a:ln w="25400" cap="flat" cmpd="sng" algn="ctr">
            <a:solidFill>
              <a:srgbClr val="F6BB00"/>
            </a:solidFill>
            <a:prstDash val="solid"/>
          </a:ln>
          <a:effectLst/>
        </p:spPr>
      </p:cxnSp>
      <p:cxnSp>
        <p:nvCxnSpPr>
          <p:cNvPr id="103" name="Straight Connector 102"/>
          <p:cNvCxnSpPr/>
          <p:nvPr/>
        </p:nvCxnSpPr>
        <p:spPr>
          <a:xfrm>
            <a:off x="4098521" y="2813027"/>
            <a:ext cx="0" cy="717725"/>
          </a:xfrm>
          <a:prstGeom prst="line">
            <a:avLst/>
          </a:prstGeom>
          <a:noFill/>
          <a:ln w="25400" cap="flat" cmpd="sng" algn="ctr">
            <a:solidFill>
              <a:srgbClr val="A9E5BB"/>
            </a:solidFill>
            <a:prstDash val="solid"/>
          </a:ln>
          <a:effectLst/>
        </p:spPr>
      </p:cxnSp>
      <p:sp>
        <p:nvSpPr>
          <p:cNvPr id="104" name="TextBox 103"/>
          <p:cNvSpPr txBox="1"/>
          <p:nvPr/>
        </p:nvSpPr>
        <p:spPr>
          <a:xfrm>
            <a:off x="3378249" y="1290049"/>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Thermal</a:t>
            </a:r>
            <a:b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Camera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“Mission”</a:t>
            </a:r>
          </a:p>
        </p:txBody>
      </p:sp>
      <p:grpSp>
        <p:nvGrpSpPr>
          <p:cNvPr id="105" name="Group 104"/>
          <p:cNvGrpSpPr/>
          <p:nvPr/>
        </p:nvGrpSpPr>
        <p:grpSpPr>
          <a:xfrm>
            <a:off x="3562311" y="3534641"/>
            <a:ext cx="1162760" cy="1000309"/>
            <a:chOff x="2574263" y="3013327"/>
            <a:chExt cx="966355" cy="831344"/>
          </a:xfrm>
          <a:solidFill>
            <a:srgbClr val="A9E5BB"/>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grpSp>
        <p:nvGrpSpPr>
          <p:cNvPr id="108" name="Group 107"/>
          <p:cNvGrpSpPr/>
          <p:nvPr/>
        </p:nvGrpSpPr>
        <p:grpSpPr>
          <a:xfrm>
            <a:off x="4878197" y="3534641"/>
            <a:ext cx="1162760" cy="1000309"/>
            <a:chOff x="2574263" y="3013327"/>
            <a:chExt cx="966355" cy="831344"/>
          </a:xfrm>
          <a:solidFill>
            <a:srgbClr val="FCF6B1"/>
          </a:solidFill>
        </p:grpSpPr>
        <p:sp>
          <p:nvSpPr>
            <p:cNvPr id="109" name="Rectangle 108"/>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10" name="Rectangle 109"/>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cxnSp>
        <p:nvCxnSpPr>
          <p:cNvPr id="123" name="Straight Connector 122"/>
          <p:cNvCxnSpPr/>
          <p:nvPr/>
        </p:nvCxnSpPr>
        <p:spPr>
          <a:xfrm>
            <a:off x="4664090" y="4531054"/>
            <a:ext cx="0" cy="717725"/>
          </a:xfrm>
          <a:prstGeom prst="line">
            <a:avLst/>
          </a:prstGeom>
          <a:noFill/>
          <a:ln w="25400" cap="flat" cmpd="sng" algn="ctr">
            <a:solidFill>
              <a:srgbClr val="A9E5BB"/>
            </a:solidFill>
            <a:prstDash val="solid"/>
          </a:ln>
          <a:effectLst/>
        </p:spPr>
      </p:cxnSp>
      <p:sp>
        <p:nvSpPr>
          <p:cNvPr id="124" name="TextBox 123"/>
          <p:cNvSpPr txBox="1"/>
          <p:nvPr/>
        </p:nvSpPr>
        <p:spPr>
          <a:xfrm>
            <a:off x="4175861" y="5222246"/>
            <a:ext cx="10262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Survey</a:t>
            </a:r>
          </a:p>
        </p:txBody>
      </p:sp>
      <p:sp>
        <p:nvSpPr>
          <p:cNvPr id="125" name="TextBox 124"/>
          <p:cNvSpPr txBox="1"/>
          <p:nvPr/>
        </p:nvSpPr>
        <p:spPr>
          <a:xfrm>
            <a:off x="1843127" y="5222247"/>
            <a:ext cx="2102781"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Introduction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Meeting</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33" name="Straight Connector 32">
            <a:extLst>
              <a:ext uri="{FF2B5EF4-FFF2-40B4-BE49-F238E27FC236}">
                <a16:creationId xmlns:a16="http://schemas.microsoft.com/office/drawing/2014/main" id="{F9A7C1AC-D63F-462B-AEA3-E43633B8D549}"/>
              </a:ext>
            </a:extLst>
          </p:cNvPr>
          <p:cNvCxnSpPr/>
          <p:nvPr/>
        </p:nvCxnSpPr>
        <p:spPr>
          <a:xfrm>
            <a:off x="5405953" y="2813026"/>
            <a:ext cx="0" cy="717725"/>
          </a:xfrm>
          <a:prstGeom prst="line">
            <a:avLst/>
          </a:prstGeom>
          <a:noFill/>
          <a:ln w="25400" cap="flat" cmpd="sng" algn="ctr">
            <a:solidFill>
              <a:srgbClr val="FCF6B1"/>
            </a:solidFill>
            <a:prstDash val="solid"/>
          </a:ln>
          <a:effectLst/>
        </p:spPr>
      </p:cxnSp>
      <p:sp>
        <p:nvSpPr>
          <p:cNvPr id="36" name="TextBox 35">
            <a:extLst>
              <a:ext uri="{FF2B5EF4-FFF2-40B4-BE49-F238E27FC236}">
                <a16:creationId xmlns:a16="http://schemas.microsoft.com/office/drawing/2014/main" id="{5E52B831-570C-42D2-9972-BEA54F527FF3}"/>
              </a:ext>
            </a:extLst>
          </p:cNvPr>
          <p:cNvSpPr txBox="1"/>
          <p:nvPr/>
        </p:nvSpPr>
        <p:spPr>
          <a:xfrm>
            <a:off x="4671049" y="1276897"/>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Sensor</a:t>
            </a:r>
            <a:b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“Mission”</a:t>
            </a: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44</a:t>
            </a:fld>
            <a:endParaRPr lang="en-US"/>
          </a:p>
        </p:txBody>
      </p:sp>
    </p:spTree>
    <p:extLst>
      <p:ext uri="{BB962C8B-B14F-4D97-AF65-F5344CB8AC3E}">
        <p14:creationId xmlns:p14="http://schemas.microsoft.com/office/powerpoint/2010/main" val="59652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98" name="Straight Connector 97"/>
          <p:cNvCxnSpPr/>
          <p:nvPr/>
        </p:nvCxnSpPr>
        <p:spPr>
          <a:xfrm>
            <a:off x="2055445" y="2813027"/>
            <a:ext cx="0" cy="717725"/>
          </a:xfrm>
          <a:prstGeom prst="line">
            <a:avLst/>
          </a:prstGeom>
          <a:noFill/>
          <a:ln w="25400" cap="flat" cmpd="sng" algn="ctr">
            <a:solidFill>
              <a:srgbClr val="F6BB00"/>
            </a:solidFill>
            <a:prstDash val="solid"/>
          </a:ln>
          <a:effectLst/>
        </p:spPr>
      </p:cxnSp>
      <p:sp>
        <p:nvSpPr>
          <p:cNvPr id="99" name="TextBox 98"/>
          <p:cNvSpPr txBox="1"/>
          <p:nvPr/>
        </p:nvSpPr>
        <p:spPr>
          <a:xfrm>
            <a:off x="872902" y="1747199"/>
            <a:ext cx="2365098"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Pre-Study</a:t>
            </a:r>
            <a:b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Questionnaire</a:t>
            </a:r>
          </a:p>
        </p:txBody>
      </p:sp>
      <p:sp>
        <p:nvSpPr>
          <p:cNvPr id="100" name="Rectangle 99"/>
          <p:cNvSpPr/>
          <p:nvPr/>
        </p:nvSpPr>
        <p:spPr>
          <a:xfrm>
            <a:off x="1871082" y="3534644"/>
            <a:ext cx="366186"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02" name="Straight Connector 101"/>
          <p:cNvCxnSpPr/>
          <p:nvPr/>
        </p:nvCxnSpPr>
        <p:spPr>
          <a:xfrm>
            <a:off x="2896564" y="4531055"/>
            <a:ext cx="0" cy="717725"/>
          </a:xfrm>
          <a:prstGeom prst="line">
            <a:avLst/>
          </a:prstGeom>
          <a:noFill/>
          <a:ln w="25400" cap="flat" cmpd="sng" algn="ctr">
            <a:solidFill>
              <a:srgbClr val="F6BB00"/>
            </a:solidFill>
            <a:prstDash val="solid"/>
          </a:ln>
          <a:effectLst/>
        </p:spPr>
      </p:cxnSp>
      <p:cxnSp>
        <p:nvCxnSpPr>
          <p:cNvPr id="103" name="Straight Connector 102"/>
          <p:cNvCxnSpPr/>
          <p:nvPr/>
        </p:nvCxnSpPr>
        <p:spPr>
          <a:xfrm>
            <a:off x="4098521" y="2813027"/>
            <a:ext cx="0" cy="717725"/>
          </a:xfrm>
          <a:prstGeom prst="line">
            <a:avLst/>
          </a:prstGeom>
          <a:noFill/>
          <a:ln w="25400" cap="flat" cmpd="sng" algn="ctr">
            <a:solidFill>
              <a:srgbClr val="A9E5BB"/>
            </a:solidFill>
            <a:prstDash val="solid"/>
          </a:ln>
          <a:effectLst/>
        </p:spPr>
      </p:cxnSp>
      <p:sp>
        <p:nvSpPr>
          <p:cNvPr id="104" name="TextBox 103"/>
          <p:cNvSpPr txBox="1"/>
          <p:nvPr/>
        </p:nvSpPr>
        <p:spPr>
          <a:xfrm>
            <a:off x="3378249" y="1290049"/>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Thermal</a:t>
            </a:r>
            <a:b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Camera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“Mission”</a:t>
            </a:r>
          </a:p>
        </p:txBody>
      </p:sp>
      <p:grpSp>
        <p:nvGrpSpPr>
          <p:cNvPr id="105" name="Group 104"/>
          <p:cNvGrpSpPr/>
          <p:nvPr/>
        </p:nvGrpSpPr>
        <p:grpSpPr>
          <a:xfrm>
            <a:off x="3562311" y="3534641"/>
            <a:ext cx="1162760" cy="1000309"/>
            <a:chOff x="2574263" y="3013327"/>
            <a:chExt cx="966355" cy="831344"/>
          </a:xfrm>
          <a:solidFill>
            <a:srgbClr val="A9E5BB"/>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grpSp>
        <p:nvGrpSpPr>
          <p:cNvPr id="108" name="Group 107"/>
          <p:cNvGrpSpPr/>
          <p:nvPr/>
        </p:nvGrpSpPr>
        <p:grpSpPr>
          <a:xfrm>
            <a:off x="4878197" y="3534641"/>
            <a:ext cx="1162760" cy="1000309"/>
            <a:chOff x="2574263" y="3013327"/>
            <a:chExt cx="966355" cy="831344"/>
          </a:xfrm>
          <a:solidFill>
            <a:srgbClr val="FCF6B1"/>
          </a:solidFill>
        </p:grpSpPr>
        <p:sp>
          <p:nvSpPr>
            <p:cNvPr id="109" name="Rectangle 108"/>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10" name="Rectangle 109"/>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sp>
        <p:nvSpPr>
          <p:cNvPr id="117" name="Rectangle 116"/>
          <p:cNvSpPr/>
          <p:nvPr/>
        </p:nvSpPr>
        <p:spPr>
          <a:xfrm>
            <a:off x="6194949" y="3534644"/>
            <a:ext cx="1018795" cy="1000303"/>
          </a:xfrm>
          <a:prstGeom prst="rect">
            <a:avLst/>
          </a:prstGeom>
          <a:solidFill>
            <a:srgbClr val="CC0797"/>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18" name="Straight Connector 117"/>
          <p:cNvCxnSpPr/>
          <p:nvPr/>
        </p:nvCxnSpPr>
        <p:spPr>
          <a:xfrm>
            <a:off x="6707194" y="4531055"/>
            <a:ext cx="0" cy="717725"/>
          </a:xfrm>
          <a:prstGeom prst="line">
            <a:avLst/>
          </a:prstGeom>
          <a:noFill/>
          <a:ln w="25400" cap="flat" cmpd="sng" algn="ctr">
            <a:solidFill>
              <a:srgbClr val="CC0797"/>
            </a:solidFill>
            <a:prstDash val="solid"/>
          </a:ln>
          <a:effectLst/>
        </p:spPr>
      </p:cxnSp>
      <p:sp>
        <p:nvSpPr>
          <p:cNvPr id="119" name="TextBox 118"/>
          <p:cNvSpPr txBox="1"/>
          <p:nvPr/>
        </p:nvSpPr>
        <p:spPr>
          <a:xfrm>
            <a:off x="5363590" y="5248780"/>
            <a:ext cx="2687210"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0797"/>
                </a:solidFill>
                <a:effectLst/>
                <a:uLnTx/>
                <a:uFillTx/>
                <a:latin typeface="Segoe Condensed"/>
                <a:ea typeface="+mn-ea"/>
                <a:cs typeface="Segoe Condensed"/>
              </a:rPr>
              <a:t>Semi-Structured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0797"/>
                </a:solidFill>
                <a:effectLst/>
                <a:uLnTx/>
                <a:uFillTx/>
                <a:latin typeface="Segoe Condensed"/>
                <a:ea typeface="+mn-ea"/>
                <a:cs typeface="Segoe Condensed"/>
              </a:rPr>
              <a:t>Interview</a:t>
            </a:r>
          </a:p>
        </p:txBody>
      </p:sp>
      <p:sp>
        <p:nvSpPr>
          <p:cNvPr id="120" name="TextBox 119"/>
          <p:cNvSpPr txBox="1"/>
          <p:nvPr/>
        </p:nvSpPr>
        <p:spPr>
          <a:xfrm>
            <a:off x="9364270" y="1665004"/>
            <a:ext cx="1556836" cy="12618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CC0797"/>
                </a:solidFill>
                <a:latin typeface="Segoe Condensed"/>
                <a:cs typeface="Segoe Condensed"/>
              </a:rPr>
              <a:t>Post-Study</a:t>
            </a:r>
            <a:endParaRPr kumimoji="0" lang="en-US" sz="2800" b="0" i="0" u="none" strike="noStrike" kern="1200" cap="none" spc="0" normalizeH="0" baseline="0" noProof="0" dirty="0">
              <a:ln>
                <a:noFill/>
              </a:ln>
              <a:solidFill>
                <a:srgbClr val="CC0797"/>
              </a:solidFill>
              <a:effectLst/>
              <a:uLnTx/>
              <a:uFillTx/>
              <a:latin typeface="Segoe Condensed"/>
              <a:ea typeface="+mn-ea"/>
              <a:cs typeface="Segoe Condensed"/>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0797"/>
                </a:solidFill>
                <a:effectLst/>
                <a:uLnTx/>
                <a:uFillTx/>
                <a:latin typeface="Segoe Condensed"/>
                <a:ea typeface="+mn-ea"/>
                <a:cs typeface="Segoe Condensed"/>
              </a:rPr>
              <a:t>Follow-up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CC0797"/>
                </a:solidFill>
                <a:latin typeface="Segoe Condensed"/>
                <a:cs typeface="Segoe Condensed"/>
              </a:rPr>
              <a:t>(~45 days)</a:t>
            </a:r>
            <a:endParaRPr kumimoji="0" lang="en-US" b="0" i="0" u="none" strike="noStrike" kern="1200" cap="none" spc="0" normalizeH="0" baseline="0" noProof="0" dirty="0">
              <a:ln>
                <a:noFill/>
              </a:ln>
              <a:solidFill>
                <a:srgbClr val="CC0797"/>
              </a:solidFill>
              <a:effectLst/>
              <a:uLnTx/>
              <a:uFillTx/>
              <a:latin typeface="Segoe Condensed"/>
              <a:ea typeface="+mn-ea"/>
              <a:cs typeface="Segoe Condensed"/>
            </a:endParaRPr>
          </a:p>
        </p:txBody>
      </p:sp>
      <p:cxnSp>
        <p:nvCxnSpPr>
          <p:cNvPr id="121" name="Straight Connector 120"/>
          <p:cNvCxnSpPr/>
          <p:nvPr/>
        </p:nvCxnSpPr>
        <p:spPr>
          <a:xfrm>
            <a:off x="10170484" y="2838970"/>
            <a:ext cx="0" cy="717725"/>
          </a:xfrm>
          <a:prstGeom prst="line">
            <a:avLst/>
          </a:prstGeom>
          <a:noFill/>
          <a:ln w="25400" cap="flat" cmpd="sng" algn="ctr">
            <a:solidFill>
              <a:srgbClr val="CC0797"/>
            </a:solidFill>
            <a:prstDash val="solid"/>
          </a:ln>
          <a:effectLst/>
        </p:spPr>
      </p:cxnSp>
      <p:sp>
        <p:nvSpPr>
          <p:cNvPr id="122" name="Rectangle 121"/>
          <p:cNvSpPr/>
          <p:nvPr/>
        </p:nvSpPr>
        <p:spPr>
          <a:xfrm>
            <a:off x="9997770" y="3534644"/>
            <a:ext cx="366186" cy="1000303"/>
          </a:xfrm>
          <a:prstGeom prst="rect">
            <a:avLst/>
          </a:prstGeom>
          <a:solidFill>
            <a:srgbClr val="CC0797"/>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23" name="Straight Connector 122"/>
          <p:cNvCxnSpPr/>
          <p:nvPr/>
        </p:nvCxnSpPr>
        <p:spPr>
          <a:xfrm>
            <a:off x="4664090" y="4531054"/>
            <a:ext cx="0" cy="717725"/>
          </a:xfrm>
          <a:prstGeom prst="line">
            <a:avLst/>
          </a:prstGeom>
          <a:noFill/>
          <a:ln w="25400" cap="flat" cmpd="sng" algn="ctr">
            <a:solidFill>
              <a:srgbClr val="A9E5BB"/>
            </a:solidFill>
            <a:prstDash val="solid"/>
          </a:ln>
          <a:effectLst/>
        </p:spPr>
      </p:cxnSp>
      <p:sp>
        <p:nvSpPr>
          <p:cNvPr id="124" name="TextBox 123"/>
          <p:cNvSpPr txBox="1"/>
          <p:nvPr/>
        </p:nvSpPr>
        <p:spPr>
          <a:xfrm>
            <a:off x="4175861" y="5222246"/>
            <a:ext cx="10262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Survey</a:t>
            </a:r>
          </a:p>
        </p:txBody>
      </p:sp>
      <p:sp>
        <p:nvSpPr>
          <p:cNvPr id="125" name="TextBox 124"/>
          <p:cNvSpPr txBox="1"/>
          <p:nvPr/>
        </p:nvSpPr>
        <p:spPr>
          <a:xfrm>
            <a:off x="1843127" y="5222247"/>
            <a:ext cx="2102781"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Introduction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6BB00"/>
                </a:solidFill>
                <a:effectLst/>
                <a:uLnTx/>
                <a:uFillTx/>
                <a:latin typeface="Segoe Condensed"/>
                <a:ea typeface="+mn-ea"/>
                <a:cs typeface="Segoe Condensed"/>
              </a:rPr>
              <a:t>Meeting</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33" name="Straight Connector 32">
            <a:extLst>
              <a:ext uri="{FF2B5EF4-FFF2-40B4-BE49-F238E27FC236}">
                <a16:creationId xmlns:a16="http://schemas.microsoft.com/office/drawing/2014/main" id="{F9A7C1AC-D63F-462B-AEA3-E43633B8D549}"/>
              </a:ext>
            </a:extLst>
          </p:cNvPr>
          <p:cNvCxnSpPr/>
          <p:nvPr/>
        </p:nvCxnSpPr>
        <p:spPr>
          <a:xfrm>
            <a:off x="5405953" y="2813026"/>
            <a:ext cx="0" cy="717725"/>
          </a:xfrm>
          <a:prstGeom prst="line">
            <a:avLst/>
          </a:prstGeom>
          <a:noFill/>
          <a:ln w="25400" cap="flat" cmpd="sng" algn="ctr">
            <a:solidFill>
              <a:srgbClr val="FCF6B1"/>
            </a:solidFill>
            <a:prstDash val="solid"/>
          </a:ln>
          <a:effectLst/>
        </p:spPr>
      </p:cxnSp>
      <p:sp>
        <p:nvSpPr>
          <p:cNvPr id="36" name="TextBox 35">
            <a:extLst>
              <a:ext uri="{FF2B5EF4-FFF2-40B4-BE49-F238E27FC236}">
                <a16:creationId xmlns:a16="http://schemas.microsoft.com/office/drawing/2014/main" id="{5E52B831-570C-42D2-9972-BEA54F527FF3}"/>
              </a:ext>
            </a:extLst>
          </p:cNvPr>
          <p:cNvSpPr txBox="1"/>
          <p:nvPr/>
        </p:nvSpPr>
        <p:spPr>
          <a:xfrm>
            <a:off x="4671049" y="1276897"/>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Sensor</a:t>
            </a:r>
            <a:b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“Mission”</a:t>
            </a:r>
          </a:p>
        </p:txBody>
      </p:sp>
      <p:sp>
        <p:nvSpPr>
          <p:cNvPr id="31" name="Rectangle 30">
            <a:extLst>
              <a:ext uri="{FF2B5EF4-FFF2-40B4-BE49-F238E27FC236}">
                <a16:creationId xmlns:a16="http://schemas.microsoft.com/office/drawing/2014/main" id="{0619C9E3-1B5B-46EC-804A-A9D7D7E76BC7}"/>
              </a:ext>
            </a:extLst>
          </p:cNvPr>
          <p:cNvSpPr/>
          <p:nvPr/>
        </p:nvSpPr>
        <p:spPr>
          <a:xfrm>
            <a:off x="7927180" y="3941801"/>
            <a:ext cx="184366" cy="181020"/>
          </a:xfrm>
          <a:prstGeom prst="rect">
            <a:avLst/>
          </a:prstGeom>
          <a:solidFill>
            <a:srgbClr val="CC0797"/>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7" name="Rectangle 36">
            <a:extLst>
              <a:ext uri="{FF2B5EF4-FFF2-40B4-BE49-F238E27FC236}">
                <a16:creationId xmlns:a16="http://schemas.microsoft.com/office/drawing/2014/main" id="{A6DEBFD5-AABB-49FE-A7DB-B1ED67400985}"/>
              </a:ext>
            </a:extLst>
          </p:cNvPr>
          <p:cNvSpPr/>
          <p:nvPr/>
        </p:nvSpPr>
        <p:spPr>
          <a:xfrm>
            <a:off x="8427467" y="3941801"/>
            <a:ext cx="184366" cy="181020"/>
          </a:xfrm>
          <a:prstGeom prst="rect">
            <a:avLst/>
          </a:prstGeom>
          <a:solidFill>
            <a:srgbClr val="CC0797"/>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8" name="Rectangle 37">
            <a:extLst>
              <a:ext uri="{FF2B5EF4-FFF2-40B4-BE49-F238E27FC236}">
                <a16:creationId xmlns:a16="http://schemas.microsoft.com/office/drawing/2014/main" id="{B6C07718-3E45-4BB4-BF65-E11518DBF74D}"/>
              </a:ext>
            </a:extLst>
          </p:cNvPr>
          <p:cNvSpPr/>
          <p:nvPr/>
        </p:nvSpPr>
        <p:spPr>
          <a:xfrm>
            <a:off x="8927754" y="3941801"/>
            <a:ext cx="184366" cy="181020"/>
          </a:xfrm>
          <a:prstGeom prst="rect">
            <a:avLst/>
          </a:prstGeom>
          <a:solidFill>
            <a:srgbClr val="CC0797"/>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45</a:t>
            </a:fld>
            <a:endParaRPr lang="en-US"/>
          </a:p>
        </p:txBody>
      </p:sp>
      <p:sp>
        <p:nvSpPr>
          <p:cNvPr id="34" name="Title 1">
            <a:extLst>
              <a:ext uri="{FF2B5EF4-FFF2-40B4-BE49-F238E27FC236}">
                <a16:creationId xmlns:a16="http://schemas.microsoft.com/office/drawing/2014/main" id="{5EF18FBD-5228-436F-A967-15E9BC085BBE}"/>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Procedure</a:t>
            </a:r>
          </a:p>
        </p:txBody>
      </p:sp>
      <p:pic>
        <p:nvPicPr>
          <p:cNvPr id="39" name="Picture 38">
            <a:extLst>
              <a:ext uri="{FF2B5EF4-FFF2-40B4-BE49-F238E27FC236}">
                <a16:creationId xmlns:a16="http://schemas.microsoft.com/office/drawing/2014/main" id="{B3ED6BE7-DCB0-4A4C-85AF-18E541E32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spTree>
    <p:extLst>
      <p:ext uri="{BB962C8B-B14F-4D97-AF65-F5344CB8AC3E}">
        <p14:creationId xmlns:p14="http://schemas.microsoft.com/office/powerpoint/2010/main" val="36996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1" name="Rounded Rectangle 14"/>
          <p:cNvSpPr/>
          <p:nvPr/>
        </p:nvSpPr>
        <p:spPr>
          <a:xfrm>
            <a:off x="838200" y="1855809"/>
            <a:ext cx="10515600" cy="3882788"/>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1297803" y="3105835"/>
            <a:ext cx="9596395"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We </a:t>
            </a:r>
            <a:r>
              <a:rPr kumimoji="0" lang="en-US" sz="2800" b="0" i="0" u="none" strike="noStrike" kern="1200" cap="none" spc="0" normalizeH="0" baseline="0" noProof="0" dirty="0">
                <a:ln>
                  <a:noFill/>
                </a:ln>
                <a:solidFill>
                  <a:srgbClr val="F7B32B"/>
                </a:solidFill>
                <a:effectLst/>
                <a:uLnTx/>
                <a:uFillTx/>
                <a:latin typeface="Segoe UI Light" panose="020B0502040204020203" pitchFamily="34" charset="0"/>
                <a:ea typeface="+mn-ea"/>
                <a:cs typeface="+mn-cs"/>
              </a:rPr>
              <a:t>qualitatively coded</a:t>
            </a:r>
            <a:r>
              <a:rPr kumimoji="0" lang="en-US" sz="2800" b="0" i="0" u="none" strike="noStrike" kern="1200" cap="none" spc="0" normalizeH="0" baseline="0" noProof="0" dirty="0">
                <a:ln>
                  <a:noFill/>
                </a:ln>
                <a:solidFill>
                  <a:srgbClr val="A9E5BB"/>
                </a:solidFill>
                <a:effectLst/>
                <a:uLnTx/>
                <a:uFillTx/>
                <a:latin typeface="Segoe UI Light" panose="020B0502040204020203"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the survey and interview data to </a:t>
            </a:r>
            <a:r>
              <a:rPr kumimoji="0" lang="en-US" sz="2800" b="0" i="0" u="none" strike="noStrike" kern="1200" cap="none" spc="0" normalizeH="0" baseline="0" noProof="0" dirty="0">
                <a:ln>
                  <a:noFill/>
                </a:ln>
                <a:solidFill>
                  <a:srgbClr val="F7B32B"/>
                </a:solidFill>
                <a:effectLst/>
                <a:uLnTx/>
                <a:uFillTx/>
                <a:latin typeface="Segoe UI Light" panose="020B0502040204020203" pitchFamily="34" charset="0"/>
                <a:ea typeface="+mn-ea"/>
                <a:cs typeface="+mn-cs"/>
              </a:rPr>
              <a:t>uncover themes</a:t>
            </a: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a:t>
            </a:r>
          </a:p>
        </p:txBody>
      </p:sp>
      <p:sp>
        <p:nvSpPr>
          <p:cNvPr id="5" name="Slide Number Placeholder 4">
            <a:extLst>
              <a:ext uri="{FF2B5EF4-FFF2-40B4-BE49-F238E27FC236}">
                <a16:creationId xmlns:a16="http://schemas.microsoft.com/office/drawing/2014/main" id="{469917E3-6D76-4FC1-B939-6537D50927B5}"/>
              </a:ext>
            </a:extLst>
          </p:cNvPr>
          <p:cNvSpPr>
            <a:spLocks noGrp="1"/>
          </p:cNvSpPr>
          <p:nvPr>
            <p:ph type="sldNum" sz="quarter" idx="12"/>
          </p:nvPr>
        </p:nvSpPr>
        <p:spPr/>
        <p:txBody>
          <a:bodyPr/>
          <a:lstStyle/>
          <a:p>
            <a:fld id="{5892B89C-9217-44CD-A4E7-E7A06444AB73}" type="slidenum">
              <a:rPr lang="en-US" smtClean="0"/>
              <a:t>46</a:t>
            </a:fld>
            <a:endParaRPr lang="en-US"/>
          </a:p>
        </p:txBody>
      </p:sp>
      <p:sp>
        <p:nvSpPr>
          <p:cNvPr id="7" name="Title 1">
            <a:extLst>
              <a:ext uri="{FF2B5EF4-FFF2-40B4-BE49-F238E27FC236}">
                <a16:creationId xmlns:a16="http://schemas.microsoft.com/office/drawing/2014/main" id="{FA9AAA61-19F9-4ACE-83D5-34CDE08E0B77}"/>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Analysis</a:t>
            </a:r>
          </a:p>
        </p:txBody>
      </p:sp>
      <p:pic>
        <p:nvPicPr>
          <p:cNvPr id="9" name="Picture 8">
            <a:extLst>
              <a:ext uri="{FF2B5EF4-FFF2-40B4-BE49-F238E27FC236}">
                <a16:creationId xmlns:a16="http://schemas.microsoft.com/office/drawing/2014/main" id="{746FF130-7131-4310-AC06-38FE241E0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spTree>
    <p:extLst>
      <p:ext uri="{BB962C8B-B14F-4D97-AF65-F5344CB8AC3E}">
        <p14:creationId xmlns:p14="http://schemas.microsoft.com/office/powerpoint/2010/main" val="332116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0" name="Rectangle 99"/>
          <p:cNvSpPr/>
          <p:nvPr/>
        </p:nvSpPr>
        <p:spPr>
          <a:xfrm>
            <a:off x="1871082" y="3534644"/>
            <a:ext cx="366186"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cxnSp>
        <p:nvCxnSpPr>
          <p:cNvPr id="103" name="Straight Connector 102"/>
          <p:cNvCxnSpPr/>
          <p:nvPr/>
        </p:nvCxnSpPr>
        <p:spPr>
          <a:xfrm>
            <a:off x="4098521" y="2813027"/>
            <a:ext cx="0" cy="717725"/>
          </a:xfrm>
          <a:prstGeom prst="line">
            <a:avLst/>
          </a:prstGeom>
          <a:noFill/>
          <a:ln w="25400" cap="flat" cmpd="sng" algn="ctr">
            <a:solidFill>
              <a:srgbClr val="A9E5BB"/>
            </a:solidFill>
            <a:prstDash val="solid"/>
          </a:ln>
          <a:effectLst/>
        </p:spPr>
      </p:cxnSp>
      <p:sp>
        <p:nvSpPr>
          <p:cNvPr id="104" name="TextBox 103"/>
          <p:cNvSpPr txBox="1"/>
          <p:nvPr/>
        </p:nvSpPr>
        <p:spPr>
          <a:xfrm>
            <a:off x="3378249" y="1290049"/>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Thermal</a:t>
            </a:r>
            <a:b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Camera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“Mission”</a:t>
            </a:r>
          </a:p>
        </p:txBody>
      </p:sp>
      <p:grpSp>
        <p:nvGrpSpPr>
          <p:cNvPr id="105" name="Group 104"/>
          <p:cNvGrpSpPr/>
          <p:nvPr/>
        </p:nvGrpSpPr>
        <p:grpSpPr>
          <a:xfrm>
            <a:off x="3562311" y="3534641"/>
            <a:ext cx="1162760" cy="1000309"/>
            <a:chOff x="2574263" y="3013327"/>
            <a:chExt cx="966355" cy="831344"/>
          </a:xfrm>
          <a:solidFill>
            <a:srgbClr val="A9E5BB"/>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grpSp>
        <p:nvGrpSpPr>
          <p:cNvPr id="108" name="Group 107"/>
          <p:cNvGrpSpPr/>
          <p:nvPr/>
        </p:nvGrpSpPr>
        <p:grpSpPr>
          <a:xfrm>
            <a:off x="4878197" y="3534641"/>
            <a:ext cx="1162760" cy="1000309"/>
            <a:chOff x="2574263" y="3013327"/>
            <a:chExt cx="966355" cy="831344"/>
          </a:xfrm>
          <a:solidFill>
            <a:srgbClr val="FCF6B1">
              <a:alpha val="26000"/>
            </a:srgbClr>
          </a:solidFill>
        </p:grpSpPr>
        <p:sp>
          <p:nvSpPr>
            <p:cNvPr id="109" name="Rectangle 108"/>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10" name="Rectangle 109"/>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sp>
        <p:nvSpPr>
          <p:cNvPr id="117" name="Rectangle 116"/>
          <p:cNvSpPr/>
          <p:nvPr/>
        </p:nvSpPr>
        <p:spPr>
          <a:xfrm>
            <a:off x="6194949" y="3534644"/>
            <a:ext cx="1018795" cy="1000303"/>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22" name="Rectangle 121"/>
          <p:cNvSpPr/>
          <p:nvPr/>
        </p:nvSpPr>
        <p:spPr>
          <a:xfrm>
            <a:off x="9997770" y="3534644"/>
            <a:ext cx="366186" cy="1000303"/>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1" name="Rectangle 30">
            <a:extLst>
              <a:ext uri="{FF2B5EF4-FFF2-40B4-BE49-F238E27FC236}">
                <a16:creationId xmlns:a16="http://schemas.microsoft.com/office/drawing/2014/main" id="{0619C9E3-1B5B-46EC-804A-A9D7D7E76BC7}"/>
              </a:ext>
            </a:extLst>
          </p:cNvPr>
          <p:cNvSpPr/>
          <p:nvPr/>
        </p:nvSpPr>
        <p:spPr>
          <a:xfrm>
            <a:off x="7927180"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7" name="Rectangle 36">
            <a:extLst>
              <a:ext uri="{FF2B5EF4-FFF2-40B4-BE49-F238E27FC236}">
                <a16:creationId xmlns:a16="http://schemas.microsoft.com/office/drawing/2014/main" id="{A6DEBFD5-AABB-49FE-A7DB-B1ED67400985}"/>
              </a:ext>
            </a:extLst>
          </p:cNvPr>
          <p:cNvSpPr/>
          <p:nvPr/>
        </p:nvSpPr>
        <p:spPr>
          <a:xfrm>
            <a:off x="8427467"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8" name="Rectangle 37">
            <a:extLst>
              <a:ext uri="{FF2B5EF4-FFF2-40B4-BE49-F238E27FC236}">
                <a16:creationId xmlns:a16="http://schemas.microsoft.com/office/drawing/2014/main" id="{B6C07718-3E45-4BB4-BF65-E11518DBF74D}"/>
              </a:ext>
            </a:extLst>
          </p:cNvPr>
          <p:cNvSpPr/>
          <p:nvPr/>
        </p:nvSpPr>
        <p:spPr>
          <a:xfrm>
            <a:off x="8927754"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47</a:t>
            </a:fld>
            <a:endParaRPr lang="en-US"/>
          </a:p>
        </p:txBody>
      </p:sp>
      <p:cxnSp>
        <p:nvCxnSpPr>
          <p:cNvPr id="21" name="Straight Connector 20">
            <a:extLst>
              <a:ext uri="{FF2B5EF4-FFF2-40B4-BE49-F238E27FC236}">
                <a16:creationId xmlns:a16="http://schemas.microsoft.com/office/drawing/2014/main" id="{780F00AD-0DC5-49EC-8579-EFE916F79E59}"/>
              </a:ext>
            </a:extLst>
          </p:cNvPr>
          <p:cNvCxnSpPr/>
          <p:nvPr/>
        </p:nvCxnSpPr>
        <p:spPr>
          <a:xfrm>
            <a:off x="4664090" y="4531054"/>
            <a:ext cx="0" cy="717725"/>
          </a:xfrm>
          <a:prstGeom prst="line">
            <a:avLst/>
          </a:prstGeom>
          <a:noFill/>
          <a:ln w="25400" cap="flat" cmpd="sng" algn="ctr">
            <a:solidFill>
              <a:srgbClr val="A9E5BB"/>
            </a:solidFill>
            <a:prstDash val="solid"/>
          </a:ln>
          <a:effectLst/>
        </p:spPr>
      </p:cxnSp>
      <p:sp>
        <p:nvSpPr>
          <p:cNvPr id="22" name="TextBox 21">
            <a:extLst>
              <a:ext uri="{FF2B5EF4-FFF2-40B4-BE49-F238E27FC236}">
                <a16:creationId xmlns:a16="http://schemas.microsoft.com/office/drawing/2014/main" id="{66A18201-B969-40C7-A15D-5D3F3F434F85}"/>
              </a:ext>
            </a:extLst>
          </p:cNvPr>
          <p:cNvSpPr txBox="1"/>
          <p:nvPr/>
        </p:nvSpPr>
        <p:spPr>
          <a:xfrm>
            <a:off x="4175861" y="5222246"/>
            <a:ext cx="10262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9E5BB"/>
                </a:solidFill>
                <a:effectLst/>
                <a:uLnTx/>
                <a:uFillTx/>
                <a:latin typeface="Segoe Condensed"/>
                <a:ea typeface="+mn-ea"/>
                <a:cs typeface="Segoe Condensed"/>
              </a:rPr>
              <a:t>Survey</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25" name="Title 1">
            <a:extLst>
              <a:ext uri="{FF2B5EF4-FFF2-40B4-BE49-F238E27FC236}">
                <a16:creationId xmlns:a16="http://schemas.microsoft.com/office/drawing/2014/main" id="{6E2CC2EC-C944-42BE-9489-38A17FC7AFD8}"/>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Results</a:t>
            </a:r>
          </a:p>
        </p:txBody>
      </p:sp>
      <p:pic>
        <p:nvPicPr>
          <p:cNvPr id="23" name="Picture 22">
            <a:extLst>
              <a:ext uri="{FF2B5EF4-FFF2-40B4-BE49-F238E27FC236}">
                <a16:creationId xmlns:a16="http://schemas.microsoft.com/office/drawing/2014/main" id="{D11BA172-1246-47C8-B28F-C65FB0A70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spTree>
    <p:extLst>
      <p:ext uri="{BB962C8B-B14F-4D97-AF65-F5344CB8AC3E}">
        <p14:creationId xmlns:p14="http://schemas.microsoft.com/office/powerpoint/2010/main" val="1149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3FA9C3C-911A-469A-9AC5-43797B3988BA}"/>
              </a:ext>
            </a:extLst>
          </p:cNvPr>
          <p:cNvGrpSpPr/>
          <p:nvPr/>
        </p:nvGrpSpPr>
        <p:grpSpPr>
          <a:xfrm>
            <a:off x="322124" y="1448192"/>
            <a:ext cx="11547753" cy="4507044"/>
            <a:chOff x="93296" y="1942163"/>
            <a:chExt cx="11547753" cy="4507044"/>
          </a:xfrm>
        </p:grpSpPr>
        <p:pic>
          <p:nvPicPr>
            <p:cNvPr id="8" name="Picture 7" descr="Missing%20Insulation.JPG">
              <a:extLst>
                <a:ext uri="{FF2B5EF4-FFF2-40B4-BE49-F238E27FC236}">
                  <a16:creationId xmlns:a16="http://schemas.microsoft.com/office/drawing/2014/main" id="{5A990791-FBC9-4479-9745-911C3266C3C1}"/>
                </a:ext>
              </a:extLst>
            </p:cNvPr>
            <p:cNvPicPr/>
            <p:nvPr/>
          </p:nvPicPr>
          <p:blipFill rotWithShape="1">
            <a:blip r:embed="rId3">
              <a:extLst>
                <a:ext uri="{28A0092B-C50C-407E-A947-70E740481C1C}">
                  <a14:useLocalDpi xmlns:a14="http://schemas.microsoft.com/office/drawing/2010/main" val="0"/>
                </a:ext>
              </a:extLst>
            </a:blip>
            <a:srcRect t="8249"/>
            <a:stretch/>
          </p:blipFill>
          <p:spPr bwMode="auto">
            <a:xfrm>
              <a:off x="93296" y="1957137"/>
              <a:ext cx="3684093" cy="4492070"/>
            </a:xfrm>
            <a:prstGeom prst="rect">
              <a:avLst/>
            </a:prstGeom>
            <a:noFill/>
            <a:ln>
              <a:noFill/>
            </a:ln>
            <a:extLst>
              <a:ext uri="{53640926-AAD7-44D8-BBD7-CCE9431645EC}">
                <a14:shadowObscured xmlns:a14="http://schemas.microsoft.com/office/drawing/2010/main"/>
              </a:ext>
            </a:extLst>
          </p:spPr>
        </p:pic>
        <p:pic>
          <p:nvPicPr>
            <p:cNvPr id="9" name="Picture 8" descr="AirLeakage.JPG">
              <a:extLst>
                <a:ext uri="{FF2B5EF4-FFF2-40B4-BE49-F238E27FC236}">
                  <a16:creationId xmlns:a16="http://schemas.microsoft.com/office/drawing/2014/main" id="{DBE6B898-7AE8-47D7-94F2-B4E04D1E4F50}"/>
                </a:ext>
              </a:extLst>
            </p:cNvPr>
            <p:cNvPicPr/>
            <p:nvPr/>
          </p:nvPicPr>
          <p:blipFill rotWithShape="1">
            <a:blip r:embed="rId4">
              <a:extLst>
                <a:ext uri="{28A0092B-C50C-407E-A947-70E740481C1C}">
                  <a14:useLocalDpi xmlns:a14="http://schemas.microsoft.com/office/drawing/2010/main" val="0"/>
                </a:ext>
              </a:extLst>
            </a:blip>
            <a:srcRect t="8247"/>
            <a:stretch/>
          </p:blipFill>
          <p:spPr bwMode="auto">
            <a:xfrm>
              <a:off x="4025126" y="1942163"/>
              <a:ext cx="3684093" cy="4507044"/>
            </a:xfrm>
            <a:prstGeom prst="rect">
              <a:avLst/>
            </a:prstGeom>
            <a:noFill/>
            <a:ln>
              <a:noFill/>
            </a:ln>
            <a:extLst>
              <a:ext uri="{53640926-AAD7-44D8-BBD7-CCE9431645EC}">
                <a14:shadowObscured xmlns:a14="http://schemas.microsoft.com/office/drawing/2010/main"/>
              </a:ext>
            </a:extLst>
          </p:spPr>
        </p:pic>
        <p:pic>
          <p:nvPicPr>
            <p:cNvPr id="10" name="Picture 9" descr="InsulationAroundLight.JPG">
              <a:extLst>
                <a:ext uri="{FF2B5EF4-FFF2-40B4-BE49-F238E27FC236}">
                  <a16:creationId xmlns:a16="http://schemas.microsoft.com/office/drawing/2014/main" id="{1003A0DF-FFA3-4E7C-A7DE-5C8E831C33DC}"/>
                </a:ext>
              </a:extLst>
            </p:cNvPr>
            <p:cNvPicPr/>
            <p:nvPr/>
          </p:nvPicPr>
          <p:blipFill rotWithShape="1">
            <a:blip r:embed="rId5">
              <a:extLst>
                <a:ext uri="{28A0092B-C50C-407E-A947-70E740481C1C}">
                  <a14:useLocalDpi xmlns:a14="http://schemas.microsoft.com/office/drawing/2010/main" val="0"/>
                </a:ext>
              </a:extLst>
            </a:blip>
            <a:srcRect t="8681"/>
            <a:stretch/>
          </p:blipFill>
          <p:spPr bwMode="auto">
            <a:xfrm>
              <a:off x="7956956" y="1962008"/>
              <a:ext cx="3684093" cy="4487199"/>
            </a:xfrm>
            <a:prstGeom prst="rect">
              <a:avLst/>
            </a:prstGeom>
            <a:noFill/>
            <a:ln>
              <a:noFill/>
            </a:ln>
            <a:extLst>
              <a:ext uri="{53640926-AAD7-44D8-BBD7-CCE9431645EC}">
                <a14:shadowObscured xmlns:a14="http://schemas.microsoft.com/office/drawing/2010/main"/>
              </a:ext>
            </a:extLst>
          </p:spPr>
        </p:pic>
      </p:grpSp>
      <p:sp>
        <p:nvSpPr>
          <p:cNvPr id="5" name="Slide Number Placeholder 4">
            <a:extLst>
              <a:ext uri="{FF2B5EF4-FFF2-40B4-BE49-F238E27FC236}">
                <a16:creationId xmlns:a16="http://schemas.microsoft.com/office/drawing/2014/main" id="{73552833-8878-4AF5-AA59-D18F84DEE18E}"/>
              </a:ext>
            </a:extLst>
          </p:cNvPr>
          <p:cNvSpPr>
            <a:spLocks noGrp="1"/>
          </p:cNvSpPr>
          <p:nvPr>
            <p:ph type="sldNum" sz="quarter" idx="12"/>
          </p:nvPr>
        </p:nvSpPr>
        <p:spPr/>
        <p:txBody>
          <a:bodyPr/>
          <a:lstStyle/>
          <a:p>
            <a:fld id="{5892B89C-9217-44CD-A4E7-E7A06444AB73}" type="slidenum">
              <a:rPr lang="en-US" smtClean="0"/>
              <a:t>48</a:t>
            </a:fld>
            <a:endParaRPr lang="en-US"/>
          </a:p>
        </p:txBody>
      </p:sp>
      <p:sp>
        <p:nvSpPr>
          <p:cNvPr id="12" name="Title 1">
            <a:extLst>
              <a:ext uri="{FF2B5EF4-FFF2-40B4-BE49-F238E27FC236}">
                <a16:creationId xmlns:a16="http://schemas.microsoft.com/office/drawing/2014/main" id="{3FF1592D-4AF1-4BD8-ADD3-E8A41385B536}"/>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Thermal Camera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pic>
        <p:nvPicPr>
          <p:cNvPr id="13" name="Picture 12">
            <a:extLst>
              <a:ext uri="{FF2B5EF4-FFF2-40B4-BE49-F238E27FC236}">
                <a16:creationId xmlns:a16="http://schemas.microsoft.com/office/drawing/2014/main" id="{F232AB94-8B64-4012-A186-B1A45D08F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429494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E16EDC-E638-4229-83ED-228056941FDC}"/>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Thermal Camera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pic>
        <p:nvPicPr>
          <p:cNvPr id="14" name="Picture 13">
            <a:extLst>
              <a:ext uri="{FF2B5EF4-FFF2-40B4-BE49-F238E27FC236}">
                <a16:creationId xmlns:a16="http://schemas.microsoft.com/office/drawing/2014/main" id="{19A6BBFD-155E-4426-8669-9EC66629EA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grpSp>
        <p:nvGrpSpPr>
          <p:cNvPr id="11" name="Group 10">
            <a:extLst>
              <a:ext uri="{FF2B5EF4-FFF2-40B4-BE49-F238E27FC236}">
                <a16:creationId xmlns:a16="http://schemas.microsoft.com/office/drawing/2014/main" id="{D3FA9C3C-911A-469A-9AC5-43797B3988BA}"/>
              </a:ext>
            </a:extLst>
          </p:cNvPr>
          <p:cNvGrpSpPr/>
          <p:nvPr/>
        </p:nvGrpSpPr>
        <p:grpSpPr>
          <a:xfrm>
            <a:off x="322124" y="1448192"/>
            <a:ext cx="11547753" cy="4507044"/>
            <a:chOff x="93296" y="1942163"/>
            <a:chExt cx="11547753" cy="4507044"/>
          </a:xfrm>
        </p:grpSpPr>
        <p:pic>
          <p:nvPicPr>
            <p:cNvPr id="8" name="Picture 7" descr="Missing%20Insulation.JPG">
              <a:extLst>
                <a:ext uri="{FF2B5EF4-FFF2-40B4-BE49-F238E27FC236}">
                  <a16:creationId xmlns:a16="http://schemas.microsoft.com/office/drawing/2014/main" id="{5A990791-FBC9-4479-9745-911C3266C3C1}"/>
                </a:ext>
              </a:extLst>
            </p:cNvPr>
            <p:cNvPicPr/>
            <p:nvPr/>
          </p:nvPicPr>
          <p:blipFill rotWithShape="1">
            <a:blip r:embed="rId4">
              <a:extLst>
                <a:ext uri="{28A0092B-C50C-407E-A947-70E740481C1C}">
                  <a14:useLocalDpi xmlns:a14="http://schemas.microsoft.com/office/drawing/2010/main" val="0"/>
                </a:ext>
              </a:extLst>
            </a:blip>
            <a:srcRect t="8249"/>
            <a:stretch/>
          </p:blipFill>
          <p:spPr bwMode="auto">
            <a:xfrm>
              <a:off x="93296" y="1957137"/>
              <a:ext cx="3684093" cy="4492070"/>
            </a:xfrm>
            <a:prstGeom prst="rect">
              <a:avLst/>
            </a:prstGeom>
            <a:noFill/>
            <a:ln>
              <a:noFill/>
            </a:ln>
            <a:extLst>
              <a:ext uri="{53640926-AAD7-44D8-BBD7-CCE9431645EC}">
                <a14:shadowObscured xmlns:a14="http://schemas.microsoft.com/office/drawing/2010/main"/>
              </a:ext>
            </a:extLst>
          </p:spPr>
        </p:pic>
        <p:pic>
          <p:nvPicPr>
            <p:cNvPr id="9" name="Picture 8" descr="AirLeakage.JPG">
              <a:extLst>
                <a:ext uri="{FF2B5EF4-FFF2-40B4-BE49-F238E27FC236}">
                  <a16:creationId xmlns:a16="http://schemas.microsoft.com/office/drawing/2014/main" id="{DBE6B898-7AE8-47D7-94F2-B4E04D1E4F50}"/>
                </a:ext>
              </a:extLst>
            </p:cNvPr>
            <p:cNvPicPr/>
            <p:nvPr/>
          </p:nvPicPr>
          <p:blipFill rotWithShape="1">
            <a:blip r:embed="rId5">
              <a:extLst>
                <a:ext uri="{28A0092B-C50C-407E-A947-70E740481C1C}">
                  <a14:useLocalDpi xmlns:a14="http://schemas.microsoft.com/office/drawing/2010/main" val="0"/>
                </a:ext>
              </a:extLst>
            </a:blip>
            <a:srcRect t="8247"/>
            <a:stretch/>
          </p:blipFill>
          <p:spPr bwMode="auto">
            <a:xfrm>
              <a:off x="4025126" y="1942163"/>
              <a:ext cx="3684093" cy="4507044"/>
            </a:xfrm>
            <a:prstGeom prst="rect">
              <a:avLst/>
            </a:prstGeom>
            <a:noFill/>
            <a:ln>
              <a:noFill/>
            </a:ln>
            <a:extLst>
              <a:ext uri="{53640926-AAD7-44D8-BBD7-CCE9431645EC}">
                <a14:shadowObscured xmlns:a14="http://schemas.microsoft.com/office/drawing/2010/main"/>
              </a:ext>
            </a:extLst>
          </p:spPr>
        </p:pic>
        <p:pic>
          <p:nvPicPr>
            <p:cNvPr id="10" name="Picture 9" descr="InsulationAroundLight.JPG">
              <a:extLst>
                <a:ext uri="{FF2B5EF4-FFF2-40B4-BE49-F238E27FC236}">
                  <a16:creationId xmlns:a16="http://schemas.microsoft.com/office/drawing/2014/main" id="{1003A0DF-FFA3-4E7C-A7DE-5C8E831C33DC}"/>
                </a:ext>
              </a:extLst>
            </p:cNvPr>
            <p:cNvPicPr/>
            <p:nvPr/>
          </p:nvPicPr>
          <p:blipFill rotWithShape="1">
            <a:blip r:embed="rId6">
              <a:extLst>
                <a:ext uri="{28A0092B-C50C-407E-A947-70E740481C1C}">
                  <a14:useLocalDpi xmlns:a14="http://schemas.microsoft.com/office/drawing/2010/main" val="0"/>
                </a:ext>
              </a:extLst>
            </a:blip>
            <a:srcRect t="8681"/>
            <a:stretch/>
          </p:blipFill>
          <p:spPr bwMode="auto">
            <a:xfrm>
              <a:off x="7956956" y="1962008"/>
              <a:ext cx="3684093" cy="4487199"/>
            </a:xfrm>
            <a:prstGeom prst="rect">
              <a:avLst/>
            </a:prstGeom>
            <a:noFill/>
            <a:ln>
              <a:noFill/>
            </a:ln>
            <a:extLst>
              <a:ext uri="{53640926-AAD7-44D8-BBD7-CCE9431645EC}">
                <a14:shadowObscured xmlns:a14="http://schemas.microsoft.com/office/drawing/2010/main"/>
              </a:ext>
            </a:extLst>
          </p:spPr>
        </p:pic>
      </p:grpSp>
      <p:sp>
        <p:nvSpPr>
          <p:cNvPr id="2" name="Rectangle 1">
            <a:extLst>
              <a:ext uri="{FF2B5EF4-FFF2-40B4-BE49-F238E27FC236}">
                <a16:creationId xmlns:a16="http://schemas.microsoft.com/office/drawing/2014/main" id="{61D72310-F8A5-472C-9E3A-9EE21885FE99}"/>
              </a:ext>
            </a:extLst>
          </p:cNvPr>
          <p:cNvSpPr/>
          <p:nvPr/>
        </p:nvSpPr>
        <p:spPr>
          <a:xfrm>
            <a:off x="0" y="0"/>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B16528-86C8-47CD-A089-9128EB571076}"/>
              </a:ext>
            </a:extLst>
          </p:cNvPr>
          <p:cNvSpPr txBox="1"/>
          <p:nvPr/>
        </p:nvSpPr>
        <p:spPr>
          <a:xfrm>
            <a:off x="333855" y="2459504"/>
            <a:ext cx="11547753" cy="1938992"/>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“There are some very cold spots in the office, but it’s hard to tell if they are just because it's unheated or that there's some big gaps in the insulation.” –NS2 </a:t>
            </a:r>
          </a:p>
        </p:txBody>
      </p:sp>
      <p:sp>
        <p:nvSpPr>
          <p:cNvPr id="5" name="Slide Number Placeholder 4">
            <a:extLst>
              <a:ext uri="{FF2B5EF4-FFF2-40B4-BE49-F238E27FC236}">
                <a16:creationId xmlns:a16="http://schemas.microsoft.com/office/drawing/2014/main" id="{952ECC37-A141-4557-9A20-9220BB2086DC}"/>
              </a:ext>
            </a:extLst>
          </p:cNvPr>
          <p:cNvSpPr>
            <a:spLocks noGrp="1"/>
          </p:cNvSpPr>
          <p:nvPr>
            <p:ph type="sldNum" sz="quarter" idx="12"/>
          </p:nvPr>
        </p:nvSpPr>
        <p:spPr/>
        <p:txBody>
          <a:bodyPr/>
          <a:lstStyle/>
          <a:p>
            <a:fld id="{5892B89C-9217-44CD-A4E7-E7A06444AB73}" type="slidenum">
              <a:rPr lang="en-US" smtClean="0"/>
              <a:t>49</a:t>
            </a:fld>
            <a:endParaRPr lang="en-US"/>
          </a:p>
        </p:txBody>
      </p:sp>
    </p:spTree>
    <p:extLst>
      <p:ext uri="{BB962C8B-B14F-4D97-AF65-F5344CB8AC3E}">
        <p14:creationId xmlns:p14="http://schemas.microsoft.com/office/powerpoint/2010/main" val="7953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ermographic Inspections | Department of Energy 2015-03-23 09-25-39.png"/>
          <p:cNvPicPr>
            <a:picLocks noChangeAspect="1"/>
          </p:cNvPicPr>
          <p:nvPr/>
        </p:nvPicPr>
        <p:blipFill rotWithShape="1">
          <a:blip r:embed="rId3" cstate="print">
            <a:extLst>
              <a:ext uri="{28A0092B-C50C-407E-A947-70E740481C1C}">
                <a14:useLocalDpi xmlns:a14="http://schemas.microsoft.com/office/drawing/2010/main" val="0"/>
              </a:ext>
            </a:extLst>
          </a:blip>
          <a:srcRect t="945" b="72449"/>
          <a:stretch/>
        </p:blipFill>
        <p:spPr>
          <a:xfrm>
            <a:off x="943970" y="1"/>
            <a:ext cx="10304060" cy="6492640"/>
          </a:xfrm>
          <a:prstGeom prst="rect">
            <a:avLst/>
          </a:prstGeom>
        </p:spPr>
      </p:pic>
      <p:pic>
        <p:nvPicPr>
          <p:cNvPr id="21" name="Picture 20" descr="Thermographic Inspections | Department of Energy 2015-03-23 09-25-39.png"/>
          <p:cNvPicPr>
            <a:picLocks noChangeAspect="1"/>
          </p:cNvPicPr>
          <p:nvPr/>
        </p:nvPicPr>
        <p:blipFill rotWithShape="1">
          <a:blip r:embed="rId3" cstate="print">
            <a:extLst>
              <a:ext uri="{28A0092B-C50C-407E-A947-70E740481C1C}">
                <a14:useLocalDpi xmlns:a14="http://schemas.microsoft.com/office/drawing/2010/main" val="0"/>
              </a:ext>
            </a:extLst>
          </a:blip>
          <a:srcRect t="945" r="89159" b="72449"/>
          <a:stretch/>
        </p:blipFill>
        <p:spPr>
          <a:xfrm>
            <a:off x="0" y="0"/>
            <a:ext cx="1117097" cy="6492640"/>
          </a:xfrm>
          <a:prstGeom prst="rect">
            <a:avLst/>
          </a:prstGeom>
        </p:spPr>
      </p:pic>
      <p:pic>
        <p:nvPicPr>
          <p:cNvPr id="22" name="Picture 21" descr="Thermographic Inspections | Department of Energy 2015-03-23 09-25-39.png"/>
          <p:cNvPicPr>
            <a:picLocks noChangeAspect="1"/>
          </p:cNvPicPr>
          <p:nvPr/>
        </p:nvPicPr>
        <p:blipFill rotWithShape="1">
          <a:blip r:embed="rId3" cstate="print">
            <a:extLst>
              <a:ext uri="{28A0092B-C50C-407E-A947-70E740481C1C}">
                <a14:useLocalDpi xmlns:a14="http://schemas.microsoft.com/office/drawing/2010/main" val="0"/>
              </a:ext>
            </a:extLst>
          </a:blip>
          <a:srcRect t="945" r="89159" b="72449"/>
          <a:stretch/>
        </p:blipFill>
        <p:spPr>
          <a:xfrm>
            <a:off x="11074903" y="0"/>
            <a:ext cx="1117097" cy="6492640"/>
          </a:xfrm>
          <a:prstGeom prst="rect">
            <a:avLst/>
          </a:prstGeom>
        </p:spPr>
      </p:pic>
      <p:sp>
        <p:nvSpPr>
          <p:cNvPr id="4" name="Slide Number Placeholder 3">
            <a:extLst>
              <a:ext uri="{FF2B5EF4-FFF2-40B4-BE49-F238E27FC236}">
                <a16:creationId xmlns:a16="http://schemas.microsoft.com/office/drawing/2014/main" id="{DB1B8702-8754-49F7-85AF-A8F4F9C7764D}"/>
              </a:ext>
            </a:extLst>
          </p:cNvPr>
          <p:cNvSpPr>
            <a:spLocks noGrp="1"/>
          </p:cNvSpPr>
          <p:nvPr>
            <p:ph type="sldNum" sz="quarter" idx="12"/>
          </p:nvPr>
        </p:nvSpPr>
        <p:spPr/>
        <p:txBody>
          <a:bodyPr/>
          <a:lstStyle/>
          <a:p>
            <a:fld id="{5892B89C-9217-44CD-A4E7-E7A06444AB73}" type="slidenum">
              <a:rPr lang="en-US" smtClean="0"/>
              <a:t>5</a:t>
            </a:fld>
            <a:endParaRPr lang="en-US"/>
          </a:p>
        </p:txBody>
      </p:sp>
    </p:spTree>
    <p:extLst>
      <p:ext uri="{BB962C8B-B14F-4D97-AF65-F5344CB8AC3E}">
        <p14:creationId xmlns:p14="http://schemas.microsoft.com/office/powerpoint/2010/main" val="331698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0" name="Rectangle 99"/>
          <p:cNvSpPr/>
          <p:nvPr/>
        </p:nvSpPr>
        <p:spPr>
          <a:xfrm>
            <a:off x="1871082" y="3534644"/>
            <a:ext cx="366186"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grpSp>
        <p:nvGrpSpPr>
          <p:cNvPr id="105" name="Group 104"/>
          <p:cNvGrpSpPr/>
          <p:nvPr/>
        </p:nvGrpSpPr>
        <p:grpSpPr>
          <a:xfrm>
            <a:off x="3562311" y="3534641"/>
            <a:ext cx="1162760" cy="1000309"/>
            <a:chOff x="2574263" y="3013327"/>
            <a:chExt cx="966355" cy="831344"/>
          </a:xfrm>
          <a:solidFill>
            <a:srgbClr val="A9E5BB">
              <a:alpha val="26000"/>
            </a:srgbClr>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sp>
        <p:nvSpPr>
          <p:cNvPr id="117" name="Rectangle 116"/>
          <p:cNvSpPr/>
          <p:nvPr/>
        </p:nvSpPr>
        <p:spPr>
          <a:xfrm>
            <a:off x="6194949" y="3534644"/>
            <a:ext cx="1018795" cy="1000303"/>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22" name="Rectangle 121"/>
          <p:cNvSpPr/>
          <p:nvPr/>
        </p:nvSpPr>
        <p:spPr>
          <a:xfrm>
            <a:off x="9997770" y="3534644"/>
            <a:ext cx="366186" cy="1000303"/>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1" name="Rectangle 30">
            <a:extLst>
              <a:ext uri="{FF2B5EF4-FFF2-40B4-BE49-F238E27FC236}">
                <a16:creationId xmlns:a16="http://schemas.microsoft.com/office/drawing/2014/main" id="{0619C9E3-1B5B-46EC-804A-A9D7D7E76BC7}"/>
              </a:ext>
            </a:extLst>
          </p:cNvPr>
          <p:cNvSpPr/>
          <p:nvPr/>
        </p:nvSpPr>
        <p:spPr>
          <a:xfrm>
            <a:off x="7927180"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7" name="Rectangle 36">
            <a:extLst>
              <a:ext uri="{FF2B5EF4-FFF2-40B4-BE49-F238E27FC236}">
                <a16:creationId xmlns:a16="http://schemas.microsoft.com/office/drawing/2014/main" id="{A6DEBFD5-AABB-49FE-A7DB-B1ED67400985}"/>
              </a:ext>
            </a:extLst>
          </p:cNvPr>
          <p:cNvSpPr/>
          <p:nvPr/>
        </p:nvSpPr>
        <p:spPr>
          <a:xfrm>
            <a:off x="8427467"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8" name="Rectangle 37">
            <a:extLst>
              <a:ext uri="{FF2B5EF4-FFF2-40B4-BE49-F238E27FC236}">
                <a16:creationId xmlns:a16="http://schemas.microsoft.com/office/drawing/2014/main" id="{B6C07718-3E45-4BB4-BF65-E11518DBF74D}"/>
              </a:ext>
            </a:extLst>
          </p:cNvPr>
          <p:cNvSpPr/>
          <p:nvPr/>
        </p:nvSpPr>
        <p:spPr>
          <a:xfrm>
            <a:off x="8927754"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50</a:t>
            </a:fld>
            <a:endParaRPr lang="en-US"/>
          </a:p>
        </p:txBody>
      </p:sp>
      <p:grpSp>
        <p:nvGrpSpPr>
          <p:cNvPr id="21" name="Group 20">
            <a:extLst>
              <a:ext uri="{FF2B5EF4-FFF2-40B4-BE49-F238E27FC236}">
                <a16:creationId xmlns:a16="http://schemas.microsoft.com/office/drawing/2014/main" id="{4C4D60C3-269D-4C38-B765-F167CD8C59C4}"/>
              </a:ext>
            </a:extLst>
          </p:cNvPr>
          <p:cNvGrpSpPr/>
          <p:nvPr/>
        </p:nvGrpSpPr>
        <p:grpSpPr>
          <a:xfrm>
            <a:off x="4878197" y="3534641"/>
            <a:ext cx="1162760" cy="1000309"/>
            <a:chOff x="2574263" y="3013327"/>
            <a:chExt cx="966355" cy="831344"/>
          </a:xfrm>
          <a:solidFill>
            <a:srgbClr val="FCF6B1"/>
          </a:solidFill>
        </p:grpSpPr>
        <p:sp>
          <p:nvSpPr>
            <p:cNvPr id="22" name="Rectangle 21">
              <a:extLst>
                <a:ext uri="{FF2B5EF4-FFF2-40B4-BE49-F238E27FC236}">
                  <a16:creationId xmlns:a16="http://schemas.microsoft.com/office/drawing/2014/main" id="{E4ADD991-71C4-423B-8ECB-0F86B985BADD}"/>
                </a:ext>
              </a:extLst>
            </p:cNvPr>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23" name="Rectangle 22">
              <a:extLst>
                <a:ext uri="{FF2B5EF4-FFF2-40B4-BE49-F238E27FC236}">
                  <a16:creationId xmlns:a16="http://schemas.microsoft.com/office/drawing/2014/main" id="{EFAA8541-8A34-4150-8140-8EADB6CC0FF3}"/>
                </a:ext>
              </a:extLst>
            </p:cNvPr>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cxnSp>
        <p:nvCxnSpPr>
          <p:cNvPr id="24" name="Straight Connector 23">
            <a:extLst>
              <a:ext uri="{FF2B5EF4-FFF2-40B4-BE49-F238E27FC236}">
                <a16:creationId xmlns:a16="http://schemas.microsoft.com/office/drawing/2014/main" id="{A3A3718C-D37F-4D76-8C3E-3E91FDEF398D}"/>
              </a:ext>
            </a:extLst>
          </p:cNvPr>
          <p:cNvCxnSpPr/>
          <p:nvPr/>
        </p:nvCxnSpPr>
        <p:spPr>
          <a:xfrm>
            <a:off x="5405953" y="2813026"/>
            <a:ext cx="0" cy="717725"/>
          </a:xfrm>
          <a:prstGeom prst="line">
            <a:avLst/>
          </a:prstGeom>
          <a:noFill/>
          <a:ln w="25400" cap="flat" cmpd="sng" algn="ctr">
            <a:solidFill>
              <a:srgbClr val="FCF6B1"/>
            </a:solidFill>
            <a:prstDash val="solid"/>
          </a:ln>
          <a:effectLst/>
        </p:spPr>
      </p:cxnSp>
      <p:sp>
        <p:nvSpPr>
          <p:cNvPr id="25" name="TextBox 24">
            <a:extLst>
              <a:ext uri="{FF2B5EF4-FFF2-40B4-BE49-F238E27FC236}">
                <a16:creationId xmlns:a16="http://schemas.microsoft.com/office/drawing/2014/main" id="{DD71BBC1-CA7B-4295-B72B-87DA8597E6EF}"/>
              </a:ext>
            </a:extLst>
          </p:cNvPr>
          <p:cNvSpPr txBox="1"/>
          <p:nvPr/>
        </p:nvSpPr>
        <p:spPr>
          <a:xfrm>
            <a:off x="4671049" y="1276897"/>
            <a:ext cx="1386918"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Sensor</a:t>
            </a:r>
            <a:b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b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“Mission”</a:t>
            </a:r>
          </a:p>
        </p:txBody>
      </p:sp>
      <p:cxnSp>
        <p:nvCxnSpPr>
          <p:cNvPr id="26" name="Straight Connector 25">
            <a:extLst>
              <a:ext uri="{FF2B5EF4-FFF2-40B4-BE49-F238E27FC236}">
                <a16:creationId xmlns:a16="http://schemas.microsoft.com/office/drawing/2014/main" id="{166557BA-BCA7-4355-93A2-1C42326B4AFF}"/>
              </a:ext>
            </a:extLst>
          </p:cNvPr>
          <p:cNvCxnSpPr/>
          <p:nvPr/>
        </p:nvCxnSpPr>
        <p:spPr>
          <a:xfrm>
            <a:off x="5996178" y="4531054"/>
            <a:ext cx="0" cy="717725"/>
          </a:xfrm>
          <a:prstGeom prst="line">
            <a:avLst/>
          </a:prstGeom>
          <a:noFill/>
          <a:ln w="25400" cap="flat" cmpd="sng" algn="ctr">
            <a:solidFill>
              <a:srgbClr val="FCF6B1"/>
            </a:solidFill>
            <a:prstDash val="solid"/>
          </a:ln>
          <a:effectLst/>
        </p:spPr>
      </p:cxnSp>
      <p:sp>
        <p:nvSpPr>
          <p:cNvPr id="27" name="TextBox 26">
            <a:extLst>
              <a:ext uri="{FF2B5EF4-FFF2-40B4-BE49-F238E27FC236}">
                <a16:creationId xmlns:a16="http://schemas.microsoft.com/office/drawing/2014/main" id="{3C85DB01-1F4A-464B-981E-66B39AAC2ECB}"/>
              </a:ext>
            </a:extLst>
          </p:cNvPr>
          <p:cNvSpPr txBox="1"/>
          <p:nvPr/>
        </p:nvSpPr>
        <p:spPr>
          <a:xfrm>
            <a:off x="5507949" y="5222246"/>
            <a:ext cx="1026243"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6B1"/>
                </a:solidFill>
                <a:effectLst/>
                <a:uLnTx/>
                <a:uFillTx/>
                <a:latin typeface="Segoe Condensed"/>
                <a:ea typeface="+mn-ea"/>
                <a:cs typeface="Segoe Condensed"/>
              </a:rPr>
              <a:t>Survey</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28" name="Title 1">
            <a:extLst>
              <a:ext uri="{FF2B5EF4-FFF2-40B4-BE49-F238E27FC236}">
                <a16:creationId xmlns:a16="http://schemas.microsoft.com/office/drawing/2014/main" id="{60DD3ED7-4076-4264-981F-45AC08BCC868}"/>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Results</a:t>
            </a:r>
          </a:p>
        </p:txBody>
      </p:sp>
      <p:pic>
        <p:nvPicPr>
          <p:cNvPr id="30" name="Picture 29">
            <a:extLst>
              <a:ext uri="{FF2B5EF4-FFF2-40B4-BE49-F238E27FC236}">
                <a16:creationId xmlns:a16="http://schemas.microsoft.com/office/drawing/2014/main" id="{52B70A9C-A29D-4250-B658-06AE3D87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52" y="297870"/>
            <a:ext cx="335252" cy="512022"/>
          </a:xfrm>
          <a:prstGeom prst="rect">
            <a:avLst/>
          </a:prstGeom>
        </p:spPr>
      </p:pic>
    </p:spTree>
    <p:extLst>
      <p:ext uri="{BB962C8B-B14F-4D97-AF65-F5344CB8AC3E}">
        <p14:creationId xmlns:p14="http://schemas.microsoft.com/office/powerpoint/2010/main" val="69644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18AE6AE-01EB-476E-BEDD-1D17CAEF3928}"/>
              </a:ext>
            </a:extLst>
          </p:cNvPr>
          <p:cNvGraphicFramePr>
            <a:graphicFrameLocks noGrp="1"/>
          </p:cNvGraphicFramePr>
          <p:nvPr>
            <p:extLst>
              <p:ext uri="{D42A27DB-BD31-4B8C-83A1-F6EECF244321}">
                <p14:modId xmlns:p14="http://schemas.microsoft.com/office/powerpoint/2010/main" val="3477951050"/>
              </p:ext>
            </p:extLst>
          </p:nvPr>
        </p:nvGraphicFramePr>
        <p:xfrm>
          <a:off x="1042737" y="1431601"/>
          <a:ext cx="9914022" cy="3621999"/>
        </p:xfrm>
        <a:graphic>
          <a:graphicData uri="http://schemas.openxmlformats.org/drawingml/2006/table">
            <a:tbl>
              <a:tblPr firstRow="1" firstCol="1" bandRow="1"/>
              <a:tblGrid>
                <a:gridCol w="1598801">
                  <a:extLst>
                    <a:ext uri="{9D8B030D-6E8A-4147-A177-3AD203B41FA5}">
                      <a16:colId xmlns:a16="http://schemas.microsoft.com/office/drawing/2014/main" val="1752226537"/>
                    </a:ext>
                  </a:extLst>
                </a:gridCol>
                <a:gridCol w="5074715">
                  <a:extLst>
                    <a:ext uri="{9D8B030D-6E8A-4147-A177-3AD203B41FA5}">
                      <a16:colId xmlns:a16="http://schemas.microsoft.com/office/drawing/2014/main" val="2807169990"/>
                    </a:ext>
                  </a:extLst>
                </a:gridCol>
                <a:gridCol w="3240506">
                  <a:extLst>
                    <a:ext uri="{9D8B030D-6E8A-4147-A177-3AD203B41FA5}">
                      <a16:colId xmlns:a16="http://schemas.microsoft.com/office/drawing/2014/main" val="4268348733"/>
                    </a:ext>
                  </a:extLst>
                </a:gridCol>
              </a:tblGrid>
              <a:tr h="409984">
                <a:tc>
                  <a:txBody>
                    <a:bodyPr/>
                    <a:lstStyle/>
                    <a:p>
                      <a:pPr marL="0" marR="0" algn="l">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Participant ID</a:t>
                      </a:r>
                      <a:endParaRPr lang="en-US" sz="28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Sensor Kit Aimed at Suspected Issue</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Issue was Found </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26626"/>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P1</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79943537"/>
                  </a:ext>
                </a:extLst>
              </a:tr>
              <a:tr h="641364">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P2</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algn="just">
                        <a:lnSpc>
                          <a:spcPct val="100000"/>
                        </a:lnSpc>
                        <a:spcBef>
                          <a:spcPts val="0"/>
                        </a:spcBef>
                        <a:spcAft>
                          <a:spcPts val="0"/>
                        </a:spcAft>
                      </a:pPr>
                      <a:r>
                        <a:rPr lang="en-US" sz="2000" i="1">
                          <a:effectLst/>
                          <a:latin typeface="Segoe UI Light" panose="020B0502040204020203" pitchFamily="34" charset="0"/>
                          <a:ea typeface="Times New Roman" panose="02020603050405020304" pitchFamily="18" charset="0"/>
                          <a:cs typeface="Segoe UI Light" panose="020B0502040204020203" pitchFamily="34" charset="0"/>
                        </a:rPr>
                        <a:t>Less severe than anticipated</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219502"/>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P3</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968100"/>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P4</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325372"/>
                  </a:ext>
                </a:extLst>
              </a:tr>
              <a:tr h="723296">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P5</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 </a:t>
                      </a:r>
                      <a:b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br>
                      <a:r>
                        <a:rPr lang="en-US" sz="2000" i="1" dirty="0">
                          <a:effectLst/>
                          <a:latin typeface="Segoe UI Light" panose="020B0502040204020203" pitchFamily="34" charset="0"/>
                          <a:ea typeface="Times New Roman" panose="02020603050405020304" pitchFamily="18" charset="0"/>
                          <a:cs typeface="Segoe UI Light" panose="020B0502040204020203" pitchFamily="34" charset="0"/>
                        </a:rPr>
                        <a:t>Based on intuition, not thermal camera mission</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37519"/>
                  </a:ext>
                </a:extLst>
              </a:tr>
              <a:tr h="526140">
                <a:tc gridSpan="3">
                  <a:txBody>
                    <a:bodyPr/>
                    <a:lstStyle/>
                    <a:p>
                      <a:pPr marL="0" marR="0" algn="just">
                        <a:spcBef>
                          <a:spcPts val="300"/>
                        </a:spcBef>
                        <a:spcAft>
                          <a:spcPts val="600"/>
                        </a:spcAft>
                      </a:pP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134688" marR="134688" marT="67344" marB="67344">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8299621"/>
                  </a:ext>
                </a:extLst>
              </a:tr>
            </a:tbl>
          </a:graphicData>
        </a:graphic>
      </p:graphicFrame>
      <p:sp>
        <p:nvSpPr>
          <p:cNvPr id="12" name="Slide Number Placeholder 11">
            <a:extLst>
              <a:ext uri="{FF2B5EF4-FFF2-40B4-BE49-F238E27FC236}">
                <a16:creationId xmlns:a16="http://schemas.microsoft.com/office/drawing/2014/main" id="{63AD4B12-E4EB-4402-A6A6-524A79D93497}"/>
              </a:ext>
            </a:extLst>
          </p:cNvPr>
          <p:cNvSpPr>
            <a:spLocks noGrp="1"/>
          </p:cNvSpPr>
          <p:nvPr>
            <p:ph type="sldNum" sz="quarter" idx="12"/>
          </p:nvPr>
        </p:nvSpPr>
        <p:spPr/>
        <p:txBody>
          <a:bodyPr/>
          <a:lstStyle/>
          <a:p>
            <a:fld id="{5892B89C-9217-44CD-A4E7-E7A06444AB73}" type="slidenum">
              <a:rPr lang="en-US" smtClean="0"/>
              <a:t>51</a:t>
            </a:fld>
            <a:endParaRPr lang="en-US"/>
          </a:p>
        </p:txBody>
      </p:sp>
      <p:sp>
        <p:nvSpPr>
          <p:cNvPr id="8" name="Title 1">
            <a:extLst>
              <a:ext uri="{FF2B5EF4-FFF2-40B4-BE49-F238E27FC236}">
                <a16:creationId xmlns:a16="http://schemas.microsoft.com/office/drawing/2014/main" id="{7CE056CF-89BA-4040-B217-01B0FC439790}"/>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Sensor</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 System Results</a:t>
            </a:r>
          </a:p>
        </p:txBody>
      </p:sp>
      <p:pic>
        <p:nvPicPr>
          <p:cNvPr id="9" name="Picture 8">
            <a:extLst>
              <a:ext uri="{FF2B5EF4-FFF2-40B4-BE49-F238E27FC236}">
                <a16:creationId xmlns:a16="http://schemas.microsoft.com/office/drawing/2014/main" id="{3F780F52-5571-4F97-AB18-5F5209D96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212946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18AE6AE-01EB-476E-BEDD-1D17CAEF3928}"/>
              </a:ext>
            </a:extLst>
          </p:cNvPr>
          <p:cNvGraphicFramePr>
            <a:graphicFrameLocks noGrp="1"/>
          </p:cNvGraphicFramePr>
          <p:nvPr>
            <p:extLst>
              <p:ext uri="{D42A27DB-BD31-4B8C-83A1-F6EECF244321}">
                <p14:modId xmlns:p14="http://schemas.microsoft.com/office/powerpoint/2010/main" val="313023264"/>
              </p:ext>
            </p:extLst>
          </p:nvPr>
        </p:nvGraphicFramePr>
        <p:xfrm>
          <a:off x="1042737" y="1431601"/>
          <a:ext cx="9914022" cy="3621999"/>
        </p:xfrm>
        <a:graphic>
          <a:graphicData uri="http://schemas.openxmlformats.org/drawingml/2006/table">
            <a:tbl>
              <a:tblPr firstRow="1" firstCol="1" bandRow="1"/>
              <a:tblGrid>
                <a:gridCol w="1598801">
                  <a:extLst>
                    <a:ext uri="{9D8B030D-6E8A-4147-A177-3AD203B41FA5}">
                      <a16:colId xmlns:a16="http://schemas.microsoft.com/office/drawing/2014/main" val="1752226537"/>
                    </a:ext>
                  </a:extLst>
                </a:gridCol>
                <a:gridCol w="5074715">
                  <a:extLst>
                    <a:ext uri="{9D8B030D-6E8A-4147-A177-3AD203B41FA5}">
                      <a16:colId xmlns:a16="http://schemas.microsoft.com/office/drawing/2014/main" val="2807169990"/>
                    </a:ext>
                  </a:extLst>
                </a:gridCol>
                <a:gridCol w="3240506">
                  <a:extLst>
                    <a:ext uri="{9D8B030D-6E8A-4147-A177-3AD203B41FA5}">
                      <a16:colId xmlns:a16="http://schemas.microsoft.com/office/drawing/2014/main" val="4268348733"/>
                    </a:ext>
                  </a:extLst>
                </a:gridCol>
              </a:tblGrid>
              <a:tr h="409984">
                <a:tc>
                  <a:txBody>
                    <a:bodyPr/>
                    <a:lstStyle/>
                    <a:p>
                      <a:pPr marL="0" marR="0" algn="l">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Participant ID</a:t>
                      </a:r>
                      <a:endParaRPr lang="en-US" sz="28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Sensor Kit Aimed at Suspected Issue</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Issue was Found </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26626"/>
                  </a:ext>
                </a:extLst>
              </a:tr>
              <a:tr h="402145">
                <a:tc>
                  <a:txBody>
                    <a:bodyPr/>
                    <a:lstStyle/>
                    <a:p>
                      <a:pPr marL="0" marR="0" algn="just">
                        <a:lnSpc>
                          <a:spcPct val="1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P1</a:t>
                      </a:r>
                      <a:endParaRPr lang="en-US" sz="28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943537"/>
                  </a:ext>
                </a:extLst>
              </a:tr>
              <a:tr h="641364">
                <a:tc>
                  <a:txBody>
                    <a:bodyPr/>
                    <a:lstStyle/>
                    <a:p>
                      <a:pPr marL="0" marR="0" algn="just">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P2</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algn="just">
                        <a:lnSpc>
                          <a:spcPct val="100000"/>
                        </a:lnSpc>
                        <a:spcBef>
                          <a:spcPts val="0"/>
                        </a:spcBef>
                        <a:spcAft>
                          <a:spcPts val="0"/>
                        </a:spcAft>
                      </a:pPr>
                      <a:r>
                        <a:rPr lang="en-US" sz="2000" i="1"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Less severe than anticipated</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25219502"/>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P3</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968100"/>
                  </a:ext>
                </a:extLst>
              </a:tr>
              <a:tr h="402145">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P4</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2325372"/>
                  </a:ext>
                </a:extLst>
              </a:tr>
              <a:tr h="723296">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P5</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 </a:t>
                      </a:r>
                      <a:b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br>
                      <a:r>
                        <a:rPr lang="en-US" sz="2000" i="1" dirty="0">
                          <a:effectLst/>
                          <a:latin typeface="Segoe UI Light" panose="020B0502040204020203" pitchFamily="34" charset="0"/>
                          <a:ea typeface="Times New Roman" panose="02020603050405020304" pitchFamily="18" charset="0"/>
                          <a:cs typeface="Segoe UI Light" panose="020B0502040204020203" pitchFamily="34" charset="0"/>
                        </a:rPr>
                        <a:t>Based on intuition, not thermal camera mission</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37519"/>
                  </a:ext>
                </a:extLst>
              </a:tr>
              <a:tr h="526140">
                <a:tc gridSpan="3">
                  <a:txBody>
                    <a:bodyPr/>
                    <a:lstStyle/>
                    <a:p>
                      <a:pPr marL="0" marR="0" algn="just">
                        <a:spcBef>
                          <a:spcPts val="300"/>
                        </a:spcBef>
                        <a:spcAft>
                          <a:spcPts val="600"/>
                        </a:spcAft>
                      </a:pP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134688" marR="134688" marT="67344" marB="67344">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8299621"/>
                  </a:ext>
                </a:extLst>
              </a:tr>
            </a:tbl>
          </a:graphicData>
        </a:graphic>
      </p:graphicFrame>
      <p:sp>
        <p:nvSpPr>
          <p:cNvPr id="5" name="Slide Number Placeholder 4">
            <a:extLst>
              <a:ext uri="{FF2B5EF4-FFF2-40B4-BE49-F238E27FC236}">
                <a16:creationId xmlns:a16="http://schemas.microsoft.com/office/drawing/2014/main" id="{AFBAACD7-87CE-4AE5-A1A7-FAB737B269CD}"/>
              </a:ext>
            </a:extLst>
          </p:cNvPr>
          <p:cNvSpPr>
            <a:spLocks noGrp="1"/>
          </p:cNvSpPr>
          <p:nvPr>
            <p:ph type="sldNum" sz="quarter" idx="12"/>
          </p:nvPr>
        </p:nvSpPr>
        <p:spPr/>
        <p:txBody>
          <a:bodyPr/>
          <a:lstStyle/>
          <a:p>
            <a:fld id="{5892B89C-9217-44CD-A4E7-E7A06444AB73}" type="slidenum">
              <a:rPr lang="en-US" smtClean="0"/>
              <a:t>52</a:t>
            </a:fld>
            <a:endParaRPr lang="en-US"/>
          </a:p>
        </p:txBody>
      </p:sp>
      <p:sp>
        <p:nvSpPr>
          <p:cNvPr id="8" name="Title 1">
            <a:extLst>
              <a:ext uri="{FF2B5EF4-FFF2-40B4-BE49-F238E27FC236}">
                <a16:creationId xmlns:a16="http://schemas.microsoft.com/office/drawing/2014/main" id="{7B9092C0-B9E1-4DCF-AB29-172384BA7332}"/>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Sensor System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pic>
        <p:nvPicPr>
          <p:cNvPr id="9" name="Picture 8">
            <a:extLst>
              <a:ext uri="{FF2B5EF4-FFF2-40B4-BE49-F238E27FC236}">
                <a16:creationId xmlns:a16="http://schemas.microsoft.com/office/drawing/2014/main" id="{BC3AB707-589E-4483-B779-EA2EFA927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5531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18AE6AE-01EB-476E-BEDD-1D17CAEF3928}"/>
              </a:ext>
            </a:extLst>
          </p:cNvPr>
          <p:cNvGraphicFramePr>
            <a:graphicFrameLocks noGrp="1"/>
          </p:cNvGraphicFramePr>
          <p:nvPr/>
        </p:nvGraphicFramePr>
        <p:xfrm>
          <a:off x="1042737" y="1431601"/>
          <a:ext cx="9914022" cy="3621999"/>
        </p:xfrm>
        <a:graphic>
          <a:graphicData uri="http://schemas.openxmlformats.org/drawingml/2006/table">
            <a:tbl>
              <a:tblPr firstRow="1" firstCol="1" bandRow="1"/>
              <a:tblGrid>
                <a:gridCol w="1598801">
                  <a:extLst>
                    <a:ext uri="{9D8B030D-6E8A-4147-A177-3AD203B41FA5}">
                      <a16:colId xmlns:a16="http://schemas.microsoft.com/office/drawing/2014/main" val="1752226537"/>
                    </a:ext>
                  </a:extLst>
                </a:gridCol>
                <a:gridCol w="5074715">
                  <a:extLst>
                    <a:ext uri="{9D8B030D-6E8A-4147-A177-3AD203B41FA5}">
                      <a16:colId xmlns:a16="http://schemas.microsoft.com/office/drawing/2014/main" val="2807169990"/>
                    </a:ext>
                  </a:extLst>
                </a:gridCol>
                <a:gridCol w="3240506">
                  <a:extLst>
                    <a:ext uri="{9D8B030D-6E8A-4147-A177-3AD203B41FA5}">
                      <a16:colId xmlns:a16="http://schemas.microsoft.com/office/drawing/2014/main" val="4268348733"/>
                    </a:ext>
                  </a:extLst>
                </a:gridCol>
              </a:tblGrid>
              <a:tr h="409984">
                <a:tc>
                  <a:txBody>
                    <a:bodyPr/>
                    <a:lstStyle/>
                    <a:p>
                      <a:pPr marL="0" marR="0" algn="l">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Participant ID</a:t>
                      </a:r>
                      <a:endParaRPr lang="en-US" sz="28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Sensor Kit Aimed at Suspected Issue</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Issue was Found </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26626"/>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P1</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943537"/>
                  </a:ext>
                </a:extLst>
              </a:tr>
              <a:tr h="641364">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P2</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algn="just">
                        <a:lnSpc>
                          <a:spcPct val="100000"/>
                        </a:lnSpc>
                        <a:spcBef>
                          <a:spcPts val="0"/>
                        </a:spcBef>
                        <a:spcAft>
                          <a:spcPts val="0"/>
                        </a:spcAft>
                      </a:pPr>
                      <a:r>
                        <a:rPr lang="en-US" sz="2000" i="1">
                          <a:effectLst/>
                          <a:latin typeface="Segoe UI Light" panose="020B0502040204020203" pitchFamily="34" charset="0"/>
                          <a:ea typeface="Times New Roman" panose="02020603050405020304" pitchFamily="18" charset="0"/>
                          <a:cs typeface="Segoe UI Light" panose="020B0502040204020203" pitchFamily="34" charset="0"/>
                        </a:rPr>
                        <a:t>Less severe than anticipated</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219502"/>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P3</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968100"/>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P4</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325372"/>
                  </a:ext>
                </a:extLst>
              </a:tr>
              <a:tr h="723296">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P5</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 </a:t>
                      </a:r>
                      <a:b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br>
                      <a:r>
                        <a:rPr lang="en-US" sz="2000" i="1" dirty="0">
                          <a:effectLst/>
                          <a:latin typeface="Segoe UI Light" panose="020B0502040204020203" pitchFamily="34" charset="0"/>
                          <a:ea typeface="Times New Roman" panose="02020603050405020304" pitchFamily="18" charset="0"/>
                          <a:cs typeface="Segoe UI Light" panose="020B0502040204020203" pitchFamily="34" charset="0"/>
                        </a:rPr>
                        <a:t>Based on intuition, not thermal camera mission</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37519"/>
                  </a:ext>
                </a:extLst>
              </a:tr>
              <a:tr h="526140">
                <a:tc gridSpan="3">
                  <a:txBody>
                    <a:bodyPr/>
                    <a:lstStyle/>
                    <a:p>
                      <a:pPr marL="0" marR="0" algn="just">
                        <a:spcBef>
                          <a:spcPts val="300"/>
                        </a:spcBef>
                        <a:spcAft>
                          <a:spcPts val="600"/>
                        </a:spcAft>
                      </a:pP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134688" marR="134688" marT="67344" marB="67344">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8299621"/>
                  </a:ext>
                </a:extLst>
              </a:tr>
            </a:tbl>
          </a:graphicData>
        </a:graphic>
      </p:graphicFrame>
      <p:sp>
        <p:nvSpPr>
          <p:cNvPr id="10" name="Slide Number Placeholder 9">
            <a:extLst>
              <a:ext uri="{FF2B5EF4-FFF2-40B4-BE49-F238E27FC236}">
                <a16:creationId xmlns:a16="http://schemas.microsoft.com/office/drawing/2014/main" id="{0E8DFB12-0B34-47F3-BA98-AC57C2D681A8}"/>
              </a:ext>
            </a:extLst>
          </p:cNvPr>
          <p:cNvSpPr>
            <a:spLocks noGrp="1"/>
          </p:cNvSpPr>
          <p:nvPr>
            <p:ph type="sldNum" sz="quarter" idx="12"/>
          </p:nvPr>
        </p:nvSpPr>
        <p:spPr/>
        <p:txBody>
          <a:bodyPr/>
          <a:lstStyle/>
          <a:p>
            <a:fld id="{5892B89C-9217-44CD-A4E7-E7A06444AB73}" type="slidenum">
              <a:rPr lang="en-US" smtClean="0"/>
              <a:t>53</a:t>
            </a:fld>
            <a:endParaRPr lang="en-US"/>
          </a:p>
        </p:txBody>
      </p:sp>
      <p:grpSp>
        <p:nvGrpSpPr>
          <p:cNvPr id="2" name="Group 1">
            <a:extLst>
              <a:ext uri="{FF2B5EF4-FFF2-40B4-BE49-F238E27FC236}">
                <a16:creationId xmlns:a16="http://schemas.microsoft.com/office/drawing/2014/main" id="{9247555D-C6E4-453D-BFFC-7886F49A912C}"/>
              </a:ext>
            </a:extLst>
          </p:cNvPr>
          <p:cNvGrpSpPr/>
          <p:nvPr/>
        </p:nvGrpSpPr>
        <p:grpSpPr>
          <a:xfrm>
            <a:off x="787168" y="346315"/>
            <a:ext cx="8814732" cy="521269"/>
            <a:chOff x="787168" y="346315"/>
            <a:chExt cx="8814732" cy="521269"/>
          </a:xfrm>
        </p:grpSpPr>
        <p:pic>
          <p:nvPicPr>
            <p:cNvPr id="13" name="Picture 12">
              <a:extLst>
                <a:ext uri="{FF2B5EF4-FFF2-40B4-BE49-F238E27FC236}">
                  <a16:creationId xmlns:a16="http://schemas.microsoft.com/office/drawing/2014/main" id="{E0271B9E-D735-43B9-AACB-ED71366B7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07" y="346315"/>
              <a:ext cx="335252" cy="512022"/>
            </a:xfrm>
            <a:prstGeom prst="rect">
              <a:avLst/>
            </a:prstGeom>
          </p:spPr>
        </p:pic>
        <p:sp>
          <p:nvSpPr>
            <p:cNvPr id="11" name="Title 1">
              <a:extLst>
                <a:ext uri="{FF2B5EF4-FFF2-40B4-BE49-F238E27FC236}">
                  <a16:creationId xmlns:a16="http://schemas.microsoft.com/office/drawing/2014/main" id="{30AE2402-6CC1-4CF9-BDDE-E83DA37BE00C}"/>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Sensor System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grpSp>
      <p:sp>
        <p:nvSpPr>
          <p:cNvPr id="5" name="Rectangle 4">
            <a:extLst>
              <a:ext uri="{FF2B5EF4-FFF2-40B4-BE49-F238E27FC236}">
                <a16:creationId xmlns:a16="http://schemas.microsoft.com/office/drawing/2014/main" id="{40DBAE09-66FC-44E5-AD90-879A0D9C9DB2}"/>
              </a:ext>
            </a:extLst>
          </p:cNvPr>
          <p:cNvSpPr/>
          <p:nvPr/>
        </p:nvSpPr>
        <p:spPr>
          <a:xfrm>
            <a:off x="0" y="0"/>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663844-56C3-4801-9F0D-4E145EC494A9}"/>
              </a:ext>
            </a:extLst>
          </p:cNvPr>
          <p:cNvPicPr/>
          <p:nvPr/>
        </p:nvPicPr>
        <p:blipFill rotWithShape="1">
          <a:blip r:embed="rId4">
            <a:extLst>
              <a:ext uri="{28A0092B-C50C-407E-A947-70E740481C1C}">
                <a14:useLocalDpi xmlns:a14="http://schemas.microsoft.com/office/drawing/2010/main" val="0"/>
              </a:ext>
            </a:extLst>
          </a:blip>
          <a:srcRect t="24421" b="35001"/>
          <a:stretch/>
        </p:blipFill>
        <p:spPr bwMode="auto">
          <a:xfrm>
            <a:off x="569463" y="1431601"/>
            <a:ext cx="5362514" cy="3226825"/>
          </a:xfrm>
          <a:prstGeom prst="rect">
            <a:avLst/>
          </a:prstGeom>
          <a:ln>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B7F5F4E-207A-4A9A-B24A-9A5B4AC2C77F}"/>
              </a:ext>
            </a:extLst>
          </p:cNvPr>
          <p:cNvSpPr txBox="1"/>
          <p:nvPr/>
        </p:nvSpPr>
        <p:spPr>
          <a:xfrm>
            <a:off x="6317769" y="519219"/>
            <a:ext cx="5631635" cy="5632311"/>
          </a:xfrm>
          <a:prstGeom prst="rect">
            <a:avLst/>
          </a:prstGeom>
          <a:noFill/>
        </p:spPr>
        <p:txBody>
          <a:bodyPr wrap="square" rtlCol="0">
            <a:spAutoFit/>
          </a:bodyPr>
          <a:lstStyle/>
          <a:p>
            <a:pPr marL="233363" indent="-233363"/>
            <a:r>
              <a:rPr lang="en-US" sz="3600" dirty="0">
                <a:solidFill>
                  <a:srgbClr val="FFC000"/>
                </a:solidFill>
                <a:latin typeface="Segoe UI Light" panose="020B0502040204020203" pitchFamily="34" charset="0"/>
                <a:cs typeface="Segoe UI Light" panose="020B0502040204020203" pitchFamily="34" charset="0"/>
              </a:rPr>
              <a:t>“It kind of gave me a why. </a:t>
            </a:r>
            <a:r>
              <a:rPr lang="en-US" sz="3600" dirty="0">
                <a:solidFill>
                  <a:srgbClr val="FFC000"/>
                </a:solidFill>
                <a:latin typeface="Segoe UI Semibold" panose="020B0702040204020203" pitchFamily="34" charset="0"/>
                <a:cs typeface="Segoe UI Semibold" panose="020B0702040204020203" pitchFamily="34" charset="0"/>
              </a:rPr>
              <a:t>It's real cold here and it is below code. </a:t>
            </a:r>
            <a:r>
              <a:rPr lang="en-US" sz="3600" dirty="0">
                <a:solidFill>
                  <a:srgbClr val="FFC000"/>
                </a:solidFill>
                <a:latin typeface="Segoe UI Light" panose="020B0502040204020203" pitchFamily="34" charset="0"/>
                <a:cs typeface="Segoe UI Light" panose="020B0502040204020203" pitchFamily="34" charset="0"/>
              </a:rPr>
              <a:t>Here's some further information you can look at. That was super helpful. </a:t>
            </a:r>
            <a:r>
              <a:rPr lang="en-US" sz="3600" dirty="0">
                <a:solidFill>
                  <a:srgbClr val="FFC000"/>
                </a:solidFill>
                <a:latin typeface="Segoe UI Semibold" panose="020B0702040204020203" pitchFamily="34" charset="0"/>
                <a:cs typeface="Segoe UI Semibold" panose="020B0702040204020203" pitchFamily="34" charset="0"/>
              </a:rPr>
              <a:t>I can decide if I agree that this is a problem, </a:t>
            </a:r>
            <a:r>
              <a:rPr lang="en-US" sz="3600" dirty="0">
                <a:solidFill>
                  <a:srgbClr val="FFC000"/>
                </a:solidFill>
                <a:latin typeface="Segoe UI Light" panose="020B0502040204020203" pitchFamily="34" charset="0"/>
                <a:cs typeface="Segoe UI Light" panose="020B0502040204020203" pitchFamily="34" charset="0"/>
              </a:rPr>
              <a:t>and it’s telling me something I can do.” </a:t>
            </a:r>
          </a:p>
          <a:p>
            <a:pPr marL="465138" indent="-233363"/>
            <a:r>
              <a:rPr lang="en-US" sz="3600" dirty="0">
                <a:solidFill>
                  <a:srgbClr val="FFC000"/>
                </a:solidFill>
                <a:latin typeface="Segoe UI Light" panose="020B0502040204020203" pitchFamily="34" charset="0"/>
                <a:cs typeface="Segoe UI Light" panose="020B0502040204020203" pitchFamily="34" charset="0"/>
              </a:rPr>
              <a:t>–NI2</a:t>
            </a:r>
          </a:p>
        </p:txBody>
      </p:sp>
    </p:spTree>
    <p:extLst>
      <p:ext uri="{BB962C8B-B14F-4D97-AF65-F5344CB8AC3E}">
        <p14:creationId xmlns:p14="http://schemas.microsoft.com/office/powerpoint/2010/main" val="128748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18AE6AE-01EB-476E-BEDD-1D17CAEF3928}"/>
              </a:ext>
            </a:extLst>
          </p:cNvPr>
          <p:cNvGraphicFramePr>
            <a:graphicFrameLocks noGrp="1"/>
          </p:cNvGraphicFramePr>
          <p:nvPr>
            <p:extLst>
              <p:ext uri="{D42A27DB-BD31-4B8C-83A1-F6EECF244321}">
                <p14:modId xmlns:p14="http://schemas.microsoft.com/office/powerpoint/2010/main" val="3389374626"/>
              </p:ext>
            </p:extLst>
          </p:nvPr>
        </p:nvGraphicFramePr>
        <p:xfrm>
          <a:off x="1042737" y="1431601"/>
          <a:ext cx="9914022" cy="3621999"/>
        </p:xfrm>
        <a:graphic>
          <a:graphicData uri="http://schemas.openxmlformats.org/drawingml/2006/table">
            <a:tbl>
              <a:tblPr firstRow="1" firstCol="1" bandRow="1"/>
              <a:tblGrid>
                <a:gridCol w="1598801">
                  <a:extLst>
                    <a:ext uri="{9D8B030D-6E8A-4147-A177-3AD203B41FA5}">
                      <a16:colId xmlns:a16="http://schemas.microsoft.com/office/drawing/2014/main" val="1752226537"/>
                    </a:ext>
                  </a:extLst>
                </a:gridCol>
                <a:gridCol w="5074715">
                  <a:extLst>
                    <a:ext uri="{9D8B030D-6E8A-4147-A177-3AD203B41FA5}">
                      <a16:colId xmlns:a16="http://schemas.microsoft.com/office/drawing/2014/main" val="2807169990"/>
                    </a:ext>
                  </a:extLst>
                </a:gridCol>
                <a:gridCol w="3240506">
                  <a:extLst>
                    <a:ext uri="{9D8B030D-6E8A-4147-A177-3AD203B41FA5}">
                      <a16:colId xmlns:a16="http://schemas.microsoft.com/office/drawing/2014/main" val="4268348733"/>
                    </a:ext>
                  </a:extLst>
                </a:gridCol>
              </a:tblGrid>
              <a:tr h="409984">
                <a:tc>
                  <a:txBody>
                    <a:bodyPr/>
                    <a:lstStyle/>
                    <a:p>
                      <a:pPr marL="0" marR="0" algn="l">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Participant ID</a:t>
                      </a:r>
                      <a:endParaRPr lang="en-US" sz="28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Sensor Kit Aimed at Suspected Issue</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Issue was Found </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26626"/>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P1</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943537"/>
                  </a:ext>
                </a:extLst>
              </a:tr>
              <a:tr h="641364">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P2</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algn="just">
                        <a:lnSpc>
                          <a:spcPct val="100000"/>
                        </a:lnSpc>
                        <a:spcBef>
                          <a:spcPts val="0"/>
                        </a:spcBef>
                        <a:spcAft>
                          <a:spcPts val="0"/>
                        </a:spcAft>
                      </a:pPr>
                      <a:r>
                        <a:rPr lang="en-US" sz="2000" i="1">
                          <a:effectLst/>
                          <a:latin typeface="Segoe UI Light" panose="020B0502040204020203" pitchFamily="34" charset="0"/>
                          <a:ea typeface="Times New Roman" panose="02020603050405020304" pitchFamily="18" charset="0"/>
                          <a:cs typeface="Segoe UI Light" panose="020B0502040204020203" pitchFamily="34" charset="0"/>
                        </a:rPr>
                        <a:t>Less severe than anticipated</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219502"/>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P3</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968100"/>
                  </a:ext>
                </a:extLst>
              </a:tr>
              <a:tr h="402145">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P4</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2325372"/>
                  </a:ext>
                </a:extLst>
              </a:tr>
              <a:tr h="723296">
                <a:tc>
                  <a:txBody>
                    <a:bodyPr/>
                    <a:lstStyle/>
                    <a:p>
                      <a:pPr marL="0" marR="0" algn="just">
                        <a:lnSpc>
                          <a:spcPct val="1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P5</a:t>
                      </a:r>
                      <a:endParaRPr lang="en-US" sz="28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Yes </a:t>
                      </a:r>
                      <a:b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br>
                      <a:r>
                        <a:rPr lang="en-US" sz="2000" i="1"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Based on intuition, not thermal camera mission</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9237519"/>
                  </a:ext>
                </a:extLst>
              </a:tr>
              <a:tr h="526140">
                <a:tc gridSpan="3">
                  <a:txBody>
                    <a:bodyPr/>
                    <a:lstStyle/>
                    <a:p>
                      <a:pPr marL="0" marR="0" algn="just">
                        <a:spcBef>
                          <a:spcPts val="300"/>
                        </a:spcBef>
                        <a:spcAft>
                          <a:spcPts val="600"/>
                        </a:spcAft>
                      </a:pP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134688" marR="134688" marT="67344" marB="67344">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8299621"/>
                  </a:ext>
                </a:extLst>
              </a:tr>
            </a:tbl>
          </a:graphicData>
        </a:graphic>
      </p:graphicFrame>
      <p:sp>
        <p:nvSpPr>
          <p:cNvPr id="5" name="Slide Number Placeholder 4">
            <a:extLst>
              <a:ext uri="{FF2B5EF4-FFF2-40B4-BE49-F238E27FC236}">
                <a16:creationId xmlns:a16="http://schemas.microsoft.com/office/drawing/2014/main" id="{5F40F4F0-031B-47EE-B5DA-657ED6FB9DEC}"/>
              </a:ext>
            </a:extLst>
          </p:cNvPr>
          <p:cNvSpPr>
            <a:spLocks noGrp="1"/>
          </p:cNvSpPr>
          <p:nvPr>
            <p:ph type="sldNum" sz="quarter" idx="12"/>
          </p:nvPr>
        </p:nvSpPr>
        <p:spPr/>
        <p:txBody>
          <a:bodyPr/>
          <a:lstStyle/>
          <a:p>
            <a:fld id="{5892B89C-9217-44CD-A4E7-E7A06444AB73}" type="slidenum">
              <a:rPr lang="en-US" smtClean="0"/>
              <a:t>54</a:t>
            </a:fld>
            <a:endParaRPr lang="en-US"/>
          </a:p>
        </p:txBody>
      </p:sp>
      <p:sp>
        <p:nvSpPr>
          <p:cNvPr id="8" name="Title 1">
            <a:extLst>
              <a:ext uri="{FF2B5EF4-FFF2-40B4-BE49-F238E27FC236}">
                <a16:creationId xmlns:a16="http://schemas.microsoft.com/office/drawing/2014/main" id="{C16C5443-B103-417A-9F89-38C4560EF266}"/>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Sensor System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pic>
        <p:nvPicPr>
          <p:cNvPr id="9" name="Picture 8">
            <a:extLst>
              <a:ext uri="{FF2B5EF4-FFF2-40B4-BE49-F238E27FC236}">
                <a16:creationId xmlns:a16="http://schemas.microsoft.com/office/drawing/2014/main" id="{2770A5DF-A952-4E85-9D59-A685C23AE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295700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37A880-92EA-41D9-A276-224863F69D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graphicFrame>
        <p:nvGraphicFramePr>
          <p:cNvPr id="3" name="Table 2">
            <a:extLst>
              <a:ext uri="{FF2B5EF4-FFF2-40B4-BE49-F238E27FC236}">
                <a16:creationId xmlns:a16="http://schemas.microsoft.com/office/drawing/2014/main" id="{718AE6AE-01EB-476E-BEDD-1D17CAEF3928}"/>
              </a:ext>
            </a:extLst>
          </p:cNvPr>
          <p:cNvGraphicFramePr>
            <a:graphicFrameLocks noGrp="1"/>
          </p:cNvGraphicFramePr>
          <p:nvPr/>
        </p:nvGraphicFramePr>
        <p:xfrm>
          <a:off x="1042737" y="1431601"/>
          <a:ext cx="9914022" cy="3621999"/>
        </p:xfrm>
        <a:graphic>
          <a:graphicData uri="http://schemas.openxmlformats.org/drawingml/2006/table">
            <a:tbl>
              <a:tblPr firstRow="1" firstCol="1" bandRow="1"/>
              <a:tblGrid>
                <a:gridCol w="1598801">
                  <a:extLst>
                    <a:ext uri="{9D8B030D-6E8A-4147-A177-3AD203B41FA5}">
                      <a16:colId xmlns:a16="http://schemas.microsoft.com/office/drawing/2014/main" val="1752226537"/>
                    </a:ext>
                  </a:extLst>
                </a:gridCol>
                <a:gridCol w="5074715">
                  <a:extLst>
                    <a:ext uri="{9D8B030D-6E8A-4147-A177-3AD203B41FA5}">
                      <a16:colId xmlns:a16="http://schemas.microsoft.com/office/drawing/2014/main" val="2807169990"/>
                    </a:ext>
                  </a:extLst>
                </a:gridCol>
                <a:gridCol w="3240506">
                  <a:extLst>
                    <a:ext uri="{9D8B030D-6E8A-4147-A177-3AD203B41FA5}">
                      <a16:colId xmlns:a16="http://schemas.microsoft.com/office/drawing/2014/main" val="4268348733"/>
                    </a:ext>
                  </a:extLst>
                </a:gridCol>
              </a:tblGrid>
              <a:tr h="409984">
                <a:tc>
                  <a:txBody>
                    <a:bodyPr/>
                    <a:lstStyle/>
                    <a:p>
                      <a:pPr marL="0" marR="0" algn="l">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Participant ID</a:t>
                      </a:r>
                      <a:endParaRPr lang="en-US" sz="28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Sensor Kit Aimed at Suspected Issue</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Issue was Found </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26626"/>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P1</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943537"/>
                  </a:ext>
                </a:extLst>
              </a:tr>
              <a:tr h="641364">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P2</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algn="just">
                        <a:lnSpc>
                          <a:spcPct val="100000"/>
                        </a:lnSpc>
                        <a:spcBef>
                          <a:spcPts val="0"/>
                        </a:spcBef>
                        <a:spcAft>
                          <a:spcPts val="0"/>
                        </a:spcAft>
                      </a:pPr>
                      <a:r>
                        <a:rPr lang="en-US" sz="2000" i="1">
                          <a:effectLst/>
                          <a:latin typeface="Segoe UI Light" panose="020B0502040204020203" pitchFamily="34" charset="0"/>
                          <a:ea typeface="Times New Roman" panose="02020603050405020304" pitchFamily="18" charset="0"/>
                          <a:cs typeface="Segoe UI Light" panose="020B0502040204020203" pitchFamily="34" charset="0"/>
                        </a:rPr>
                        <a:t>Less severe than anticipated</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219502"/>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P3</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968100"/>
                  </a:ext>
                </a:extLst>
              </a:tr>
              <a:tr h="402145">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P4</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2325372"/>
                  </a:ext>
                </a:extLst>
              </a:tr>
              <a:tr h="723296">
                <a:tc>
                  <a:txBody>
                    <a:bodyPr/>
                    <a:lstStyle/>
                    <a:p>
                      <a:pPr marL="0" marR="0" algn="just">
                        <a:lnSpc>
                          <a:spcPct val="100000"/>
                        </a:lnSpc>
                        <a:spcBef>
                          <a:spcPts val="0"/>
                        </a:spcBef>
                        <a:spcAft>
                          <a:spcPts val="0"/>
                        </a:spcAft>
                      </a:pPr>
                      <a:r>
                        <a:rPr lang="en-US" sz="200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rPr>
                        <a:t>P5</a:t>
                      </a:r>
                      <a:endParaRPr lang="en-US" sz="280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797"/>
                    </a:solidFill>
                  </a:tcPr>
                </a:tc>
                <a:tc>
                  <a:txBody>
                    <a:bodyPr/>
                    <a:lstStyle/>
                    <a:p>
                      <a:pPr marL="0" marR="0" algn="l">
                        <a:lnSpc>
                          <a:spcPct val="100000"/>
                        </a:lnSpc>
                        <a:spcBef>
                          <a:spcPts val="0"/>
                        </a:spcBef>
                        <a:spcAft>
                          <a:spcPts val="0"/>
                        </a:spcAft>
                      </a:pPr>
                      <a:r>
                        <a:rPr lang="en-US" sz="20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rPr>
                        <a:t>Yes </a:t>
                      </a:r>
                      <a:br>
                        <a:rPr lang="en-US" sz="20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rPr>
                      </a:br>
                      <a:r>
                        <a:rPr lang="en-US" sz="2000" i="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rPr>
                        <a:t>Based on intuition, not thermal camera mission</a:t>
                      </a:r>
                      <a:endParaRPr lang="en-US" sz="28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797"/>
                    </a:solidFill>
                  </a:tcPr>
                </a:tc>
                <a:tc>
                  <a:txBody>
                    <a:bodyPr/>
                    <a:lstStyle/>
                    <a:p>
                      <a:pPr marL="0" marR="0" algn="just">
                        <a:lnSpc>
                          <a:spcPct val="100000"/>
                        </a:lnSpc>
                        <a:spcBef>
                          <a:spcPts val="0"/>
                        </a:spcBef>
                        <a:spcAft>
                          <a:spcPts val="0"/>
                        </a:spcAft>
                      </a:pPr>
                      <a:r>
                        <a:rPr lang="en-US" sz="20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797"/>
                    </a:solidFill>
                  </a:tcPr>
                </a:tc>
                <a:extLst>
                  <a:ext uri="{0D108BD9-81ED-4DB2-BD59-A6C34878D82A}">
                    <a16:rowId xmlns:a16="http://schemas.microsoft.com/office/drawing/2014/main" val="149237519"/>
                  </a:ext>
                </a:extLst>
              </a:tr>
              <a:tr h="526140">
                <a:tc gridSpan="3">
                  <a:txBody>
                    <a:bodyPr/>
                    <a:lstStyle/>
                    <a:p>
                      <a:pPr marL="0" marR="0" algn="just">
                        <a:spcBef>
                          <a:spcPts val="300"/>
                        </a:spcBef>
                        <a:spcAft>
                          <a:spcPts val="600"/>
                        </a:spcAft>
                      </a:pP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134688" marR="134688" marT="67344" marB="67344">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8299621"/>
                  </a:ext>
                </a:extLst>
              </a:tr>
            </a:tbl>
          </a:graphicData>
        </a:graphic>
      </p:graphicFrame>
      <p:sp>
        <p:nvSpPr>
          <p:cNvPr id="5" name="Rectangle 4">
            <a:extLst>
              <a:ext uri="{FF2B5EF4-FFF2-40B4-BE49-F238E27FC236}">
                <a16:creationId xmlns:a16="http://schemas.microsoft.com/office/drawing/2014/main" id="{623E9848-2A40-4751-A847-0553CA10E8EB}"/>
              </a:ext>
            </a:extLst>
          </p:cNvPr>
          <p:cNvSpPr/>
          <p:nvPr/>
        </p:nvSpPr>
        <p:spPr>
          <a:xfrm>
            <a:off x="0" y="0"/>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C000"/>
              </a:solidFill>
            </a:endParaRPr>
          </a:p>
        </p:txBody>
      </p:sp>
      <p:sp>
        <p:nvSpPr>
          <p:cNvPr id="8" name="TextBox 7">
            <a:extLst>
              <a:ext uri="{FF2B5EF4-FFF2-40B4-BE49-F238E27FC236}">
                <a16:creationId xmlns:a16="http://schemas.microsoft.com/office/drawing/2014/main" id="{21B35570-477C-426E-B15F-B817351564C6}"/>
              </a:ext>
            </a:extLst>
          </p:cNvPr>
          <p:cNvSpPr txBox="1"/>
          <p:nvPr/>
        </p:nvSpPr>
        <p:spPr>
          <a:xfrm>
            <a:off x="787168" y="4648121"/>
            <a:ext cx="10952156" cy="1323439"/>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“My reports were negative, so I am not sure what else to glean from them.” –NS5 </a:t>
            </a:r>
          </a:p>
        </p:txBody>
      </p:sp>
      <p:sp>
        <p:nvSpPr>
          <p:cNvPr id="9" name="Slide Number Placeholder 8">
            <a:extLst>
              <a:ext uri="{FF2B5EF4-FFF2-40B4-BE49-F238E27FC236}">
                <a16:creationId xmlns:a16="http://schemas.microsoft.com/office/drawing/2014/main" id="{B407AC6F-1008-46EB-90EC-E436D1FEE108}"/>
              </a:ext>
            </a:extLst>
          </p:cNvPr>
          <p:cNvSpPr>
            <a:spLocks noGrp="1"/>
          </p:cNvSpPr>
          <p:nvPr>
            <p:ph type="sldNum" sz="quarter" idx="12"/>
          </p:nvPr>
        </p:nvSpPr>
        <p:spPr/>
        <p:txBody>
          <a:bodyPr/>
          <a:lstStyle/>
          <a:p>
            <a:fld id="{5892B89C-9217-44CD-A4E7-E7A06444AB73}" type="slidenum">
              <a:rPr lang="en-US" smtClean="0"/>
              <a:t>55</a:t>
            </a:fld>
            <a:endParaRPr lang="en-US"/>
          </a:p>
        </p:txBody>
      </p:sp>
      <p:sp>
        <p:nvSpPr>
          <p:cNvPr id="10" name="Title 1">
            <a:extLst>
              <a:ext uri="{FF2B5EF4-FFF2-40B4-BE49-F238E27FC236}">
                <a16:creationId xmlns:a16="http://schemas.microsoft.com/office/drawing/2014/main" id="{DC93D1EA-0142-4A81-BEF2-85EF59166950}"/>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Sensor System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spTree>
    <p:extLst>
      <p:ext uri="{BB962C8B-B14F-4D97-AF65-F5344CB8AC3E}">
        <p14:creationId xmlns:p14="http://schemas.microsoft.com/office/powerpoint/2010/main" val="369859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0" name="Rectangle 99"/>
          <p:cNvSpPr/>
          <p:nvPr/>
        </p:nvSpPr>
        <p:spPr>
          <a:xfrm>
            <a:off x="1871082" y="3534644"/>
            <a:ext cx="366186"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grpSp>
        <p:nvGrpSpPr>
          <p:cNvPr id="105" name="Group 104"/>
          <p:cNvGrpSpPr/>
          <p:nvPr/>
        </p:nvGrpSpPr>
        <p:grpSpPr>
          <a:xfrm>
            <a:off x="3562311" y="3534641"/>
            <a:ext cx="1162760" cy="1000309"/>
            <a:chOff x="2574263" y="3013327"/>
            <a:chExt cx="966355" cy="831344"/>
          </a:xfrm>
          <a:solidFill>
            <a:srgbClr val="A9E5BB">
              <a:alpha val="26000"/>
            </a:srgbClr>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sp>
        <p:nvSpPr>
          <p:cNvPr id="117" name="Rectangle 116"/>
          <p:cNvSpPr/>
          <p:nvPr/>
        </p:nvSpPr>
        <p:spPr>
          <a:xfrm>
            <a:off x="6194949" y="3534644"/>
            <a:ext cx="1018795" cy="1000303"/>
          </a:xfrm>
          <a:prstGeom prst="rect">
            <a:avLst/>
          </a:prstGeom>
          <a:solidFill>
            <a:srgbClr val="CC0797"/>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22" name="Rectangle 121"/>
          <p:cNvSpPr/>
          <p:nvPr/>
        </p:nvSpPr>
        <p:spPr>
          <a:xfrm>
            <a:off x="9997770" y="3534644"/>
            <a:ext cx="366186" cy="1000303"/>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1" name="Rectangle 30">
            <a:extLst>
              <a:ext uri="{FF2B5EF4-FFF2-40B4-BE49-F238E27FC236}">
                <a16:creationId xmlns:a16="http://schemas.microsoft.com/office/drawing/2014/main" id="{0619C9E3-1B5B-46EC-804A-A9D7D7E76BC7}"/>
              </a:ext>
            </a:extLst>
          </p:cNvPr>
          <p:cNvSpPr/>
          <p:nvPr/>
        </p:nvSpPr>
        <p:spPr>
          <a:xfrm>
            <a:off x="7927180"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7" name="Rectangle 36">
            <a:extLst>
              <a:ext uri="{FF2B5EF4-FFF2-40B4-BE49-F238E27FC236}">
                <a16:creationId xmlns:a16="http://schemas.microsoft.com/office/drawing/2014/main" id="{A6DEBFD5-AABB-49FE-A7DB-B1ED67400985}"/>
              </a:ext>
            </a:extLst>
          </p:cNvPr>
          <p:cNvSpPr/>
          <p:nvPr/>
        </p:nvSpPr>
        <p:spPr>
          <a:xfrm>
            <a:off x="8427467"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8" name="Rectangle 37">
            <a:extLst>
              <a:ext uri="{FF2B5EF4-FFF2-40B4-BE49-F238E27FC236}">
                <a16:creationId xmlns:a16="http://schemas.microsoft.com/office/drawing/2014/main" id="{B6C07718-3E45-4BB4-BF65-E11518DBF74D}"/>
              </a:ext>
            </a:extLst>
          </p:cNvPr>
          <p:cNvSpPr/>
          <p:nvPr/>
        </p:nvSpPr>
        <p:spPr>
          <a:xfrm>
            <a:off x="8927754" y="3941801"/>
            <a:ext cx="184366" cy="181020"/>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56</a:t>
            </a:fld>
            <a:endParaRPr lang="en-US"/>
          </a:p>
        </p:txBody>
      </p:sp>
      <p:grpSp>
        <p:nvGrpSpPr>
          <p:cNvPr id="21" name="Group 20">
            <a:extLst>
              <a:ext uri="{FF2B5EF4-FFF2-40B4-BE49-F238E27FC236}">
                <a16:creationId xmlns:a16="http://schemas.microsoft.com/office/drawing/2014/main" id="{4C4D60C3-269D-4C38-B765-F167CD8C59C4}"/>
              </a:ext>
            </a:extLst>
          </p:cNvPr>
          <p:cNvGrpSpPr/>
          <p:nvPr/>
        </p:nvGrpSpPr>
        <p:grpSpPr>
          <a:xfrm>
            <a:off x="4878197" y="3534641"/>
            <a:ext cx="1162760" cy="1000309"/>
            <a:chOff x="2574263" y="3013327"/>
            <a:chExt cx="966355" cy="831344"/>
          </a:xfrm>
          <a:solidFill>
            <a:srgbClr val="FCF6B1">
              <a:alpha val="26000"/>
            </a:srgbClr>
          </a:solidFill>
        </p:grpSpPr>
        <p:sp>
          <p:nvSpPr>
            <p:cNvPr id="22" name="Rectangle 21">
              <a:extLst>
                <a:ext uri="{FF2B5EF4-FFF2-40B4-BE49-F238E27FC236}">
                  <a16:creationId xmlns:a16="http://schemas.microsoft.com/office/drawing/2014/main" id="{E4ADD991-71C4-423B-8ECB-0F86B985BADD}"/>
                </a:ext>
              </a:extLst>
            </p:cNvPr>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23" name="Rectangle 22">
              <a:extLst>
                <a:ext uri="{FF2B5EF4-FFF2-40B4-BE49-F238E27FC236}">
                  <a16:creationId xmlns:a16="http://schemas.microsoft.com/office/drawing/2014/main" id="{EFAA8541-8A34-4150-8140-8EADB6CC0FF3}"/>
                </a:ext>
              </a:extLst>
            </p:cNvPr>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cxnSp>
        <p:nvCxnSpPr>
          <p:cNvPr id="26" name="Straight Connector 25">
            <a:extLst>
              <a:ext uri="{FF2B5EF4-FFF2-40B4-BE49-F238E27FC236}">
                <a16:creationId xmlns:a16="http://schemas.microsoft.com/office/drawing/2014/main" id="{E3AF70AD-FFDC-4AAC-9886-4AFB13CB7C8B}"/>
              </a:ext>
            </a:extLst>
          </p:cNvPr>
          <p:cNvCxnSpPr/>
          <p:nvPr/>
        </p:nvCxnSpPr>
        <p:spPr>
          <a:xfrm>
            <a:off x="6707194" y="4531055"/>
            <a:ext cx="0" cy="717725"/>
          </a:xfrm>
          <a:prstGeom prst="line">
            <a:avLst/>
          </a:prstGeom>
          <a:noFill/>
          <a:ln w="25400" cap="flat" cmpd="sng" algn="ctr">
            <a:solidFill>
              <a:srgbClr val="CC0797"/>
            </a:solidFill>
            <a:prstDash val="solid"/>
          </a:ln>
          <a:effectLst/>
        </p:spPr>
      </p:cxnSp>
      <p:sp>
        <p:nvSpPr>
          <p:cNvPr id="27" name="TextBox 26">
            <a:extLst>
              <a:ext uri="{FF2B5EF4-FFF2-40B4-BE49-F238E27FC236}">
                <a16:creationId xmlns:a16="http://schemas.microsoft.com/office/drawing/2014/main" id="{A0B41256-0988-4658-BE07-18BEC8A6F1AE}"/>
              </a:ext>
            </a:extLst>
          </p:cNvPr>
          <p:cNvSpPr txBox="1"/>
          <p:nvPr/>
        </p:nvSpPr>
        <p:spPr>
          <a:xfrm>
            <a:off x="5363590" y="5248780"/>
            <a:ext cx="2687210" cy="114802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0797"/>
                </a:solidFill>
                <a:effectLst/>
                <a:uLnTx/>
                <a:uFillTx/>
                <a:latin typeface="Segoe Condensed"/>
                <a:ea typeface="+mn-ea"/>
                <a:cs typeface="Segoe Condensed"/>
              </a:rPr>
              <a:t>Semi-Structured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0797"/>
                </a:solidFill>
                <a:effectLst/>
                <a:uLnTx/>
                <a:uFillTx/>
                <a:latin typeface="Segoe Condensed"/>
                <a:ea typeface="+mn-ea"/>
                <a:cs typeface="Segoe Condensed"/>
              </a:rPr>
              <a:t>Interview</a:t>
            </a:r>
          </a:p>
        </p:txBody>
      </p: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24" name="Title 1">
            <a:extLst>
              <a:ext uri="{FF2B5EF4-FFF2-40B4-BE49-F238E27FC236}">
                <a16:creationId xmlns:a16="http://schemas.microsoft.com/office/drawing/2014/main" id="{87B1A066-C121-458A-8477-0DC9B29C1D0E}"/>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Results</a:t>
            </a:r>
          </a:p>
        </p:txBody>
      </p:sp>
      <p:pic>
        <p:nvPicPr>
          <p:cNvPr id="28" name="Picture 27">
            <a:extLst>
              <a:ext uri="{FF2B5EF4-FFF2-40B4-BE49-F238E27FC236}">
                <a16:creationId xmlns:a16="http://schemas.microsoft.com/office/drawing/2014/main" id="{18877C75-72A6-43BA-87C5-07371AB42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52" y="297870"/>
            <a:ext cx="335252" cy="512022"/>
          </a:xfrm>
          <a:prstGeom prst="rect">
            <a:avLst/>
          </a:prstGeom>
        </p:spPr>
      </p:pic>
    </p:spTree>
    <p:extLst>
      <p:ext uri="{BB962C8B-B14F-4D97-AF65-F5344CB8AC3E}">
        <p14:creationId xmlns:p14="http://schemas.microsoft.com/office/powerpoint/2010/main" val="281547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89E4C7-56B6-497B-95D2-952B74D23109}"/>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Interactive Reporting</a:t>
            </a:r>
            <a:endParaRPr lang="en-US" sz="2400" dirty="0">
              <a:solidFill>
                <a:prstClr val="black"/>
              </a:solidFill>
              <a:latin typeface="Segoe UI Light" panose="020B0502040204020203" pitchFamily="34" charset="0"/>
              <a:cs typeface="Segoe UI Light"/>
            </a:endParaRPr>
          </a:p>
        </p:txBody>
      </p:sp>
      <p:sp>
        <p:nvSpPr>
          <p:cNvPr id="8" name="TextBox 7">
            <a:extLst>
              <a:ext uri="{FF2B5EF4-FFF2-40B4-BE49-F238E27FC236}">
                <a16:creationId xmlns:a16="http://schemas.microsoft.com/office/drawing/2014/main" id="{EB490899-7A13-4B46-A368-233EB0FF8738}"/>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Data Privacy</a:t>
            </a:r>
            <a:endParaRPr lang="en-US" sz="2800" dirty="0">
              <a:solidFill>
                <a:prstClr val="black"/>
              </a:solidFill>
              <a:latin typeface="Segoe UI Light" panose="020B0502040204020203" pitchFamily="34" charset="0"/>
              <a:cs typeface="Segoe UI Light"/>
            </a:endParaRPr>
          </a:p>
        </p:txBody>
      </p:sp>
      <p:sp>
        <p:nvSpPr>
          <p:cNvPr id="9" name="TextBox 8">
            <a:extLst>
              <a:ext uri="{FF2B5EF4-FFF2-40B4-BE49-F238E27FC236}">
                <a16:creationId xmlns:a16="http://schemas.microsoft.com/office/drawing/2014/main" id="{6B7C5A9A-5DAB-48D2-A1CC-F963D0FE791F}"/>
              </a:ext>
            </a:extLst>
          </p:cNvPr>
          <p:cNvSpPr txBox="1"/>
          <p:nvPr/>
        </p:nvSpPr>
        <p:spPr>
          <a:xfrm>
            <a:off x="838199" y="3769626"/>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Personal Confidence</a:t>
            </a:r>
          </a:p>
        </p:txBody>
      </p:sp>
      <p:sp>
        <p:nvSpPr>
          <p:cNvPr id="10" name="Rounded Rectangle 19">
            <a:extLst>
              <a:ext uri="{FF2B5EF4-FFF2-40B4-BE49-F238E27FC236}">
                <a16:creationId xmlns:a16="http://schemas.microsoft.com/office/drawing/2014/main" id="{8B194974-B09B-4F43-B28B-5423A9DB12A4}"/>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40E662-1439-4A0E-B5FD-87C43C513DD7}"/>
              </a:ext>
            </a:extLst>
          </p:cNvPr>
          <p:cNvSpPr txBox="1"/>
          <p:nvPr/>
        </p:nvSpPr>
        <p:spPr>
          <a:xfrm>
            <a:off x="823585" y="4502717"/>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Post-Mission Attitudes</a:t>
            </a:r>
          </a:p>
        </p:txBody>
      </p:sp>
      <p:sp>
        <p:nvSpPr>
          <p:cNvPr id="12" name="Slide Number Placeholder 11">
            <a:extLst>
              <a:ext uri="{FF2B5EF4-FFF2-40B4-BE49-F238E27FC236}">
                <a16:creationId xmlns:a16="http://schemas.microsoft.com/office/drawing/2014/main" id="{30115488-4B29-4D56-AB9F-5F51D2DBDADB}"/>
              </a:ext>
            </a:extLst>
          </p:cNvPr>
          <p:cNvSpPr>
            <a:spLocks noGrp="1"/>
          </p:cNvSpPr>
          <p:nvPr>
            <p:ph type="sldNum" sz="quarter" idx="12"/>
          </p:nvPr>
        </p:nvSpPr>
        <p:spPr/>
        <p:txBody>
          <a:bodyPr/>
          <a:lstStyle/>
          <a:p>
            <a:fld id="{5892B89C-9217-44CD-A4E7-E7A06444AB73}" type="slidenum">
              <a:rPr lang="en-US" smtClean="0"/>
              <a:t>57</a:t>
            </a:fld>
            <a:endParaRPr lang="en-US"/>
          </a:p>
        </p:txBody>
      </p:sp>
      <p:sp>
        <p:nvSpPr>
          <p:cNvPr id="13" name="Title 1">
            <a:extLst>
              <a:ext uri="{FF2B5EF4-FFF2-40B4-BE49-F238E27FC236}">
                <a16:creationId xmlns:a16="http://schemas.microsoft.com/office/drawing/2014/main" id="{19BB7FC5-E828-4B2E-A9DF-AD40EF1568DD}"/>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14" name="Picture 13">
            <a:extLst>
              <a:ext uri="{FF2B5EF4-FFF2-40B4-BE49-F238E27FC236}">
                <a16:creationId xmlns:a16="http://schemas.microsoft.com/office/drawing/2014/main" id="{8AB9FB51-3C63-493C-BB28-A5E2C76C6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256482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89E4C7-56B6-497B-95D2-952B74D23109}"/>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a:t>
            </a:r>
            <a:r>
              <a:rPr lang="en-US" sz="2800" dirty="0">
                <a:solidFill>
                  <a:prstClr val="black"/>
                </a:solidFill>
                <a:latin typeface="Segoe UI Semibold" panose="020B0702040204020203" pitchFamily="34" charset="0"/>
                <a:cs typeface="Segoe UI Semibold" panose="020B0702040204020203" pitchFamily="34" charset="0"/>
              </a:rPr>
              <a:t>Interactive Reporting</a:t>
            </a:r>
            <a:endParaRPr lang="en-US" sz="2400" dirty="0">
              <a:solidFill>
                <a:prstClr val="black"/>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EB490899-7A13-4B46-A368-233EB0FF8738}"/>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a:t>
            </a:r>
            <a:r>
              <a:rPr lang="en-US" sz="2800" dirty="0">
                <a:solidFill>
                  <a:prstClr val="black"/>
                </a:solidFill>
                <a:latin typeface="Segoe UI Semibold" panose="020B0702040204020203" pitchFamily="34" charset="0"/>
                <a:cs typeface="Segoe UI Semibold" panose="020B0702040204020203" pitchFamily="34" charset="0"/>
              </a:rPr>
              <a:t>Data Privacy</a:t>
            </a:r>
          </a:p>
        </p:txBody>
      </p:sp>
      <p:sp>
        <p:nvSpPr>
          <p:cNvPr id="9" name="TextBox 8">
            <a:extLst>
              <a:ext uri="{FF2B5EF4-FFF2-40B4-BE49-F238E27FC236}">
                <a16:creationId xmlns:a16="http://schemas.microsoft.com/office/drawing/2014/main" id="{6B7C5A9A-5DAB-48D2-A1CC-F963D0FE791F}"/>
              </a:ext>
            </a:extLst>
          </p:cNvPr>
          <p:cNvSpPr txBox="1"/>
          <p:nvPr/>
        </p:nvSpPr>
        <p:spPr>
          <a:xfrm>
            <a:off x="838199" y="3769626"/>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a:t>
            </a:r>
            <a:r>
              <a:rPr lang="en-US" sz="2800" dirty="0">
                <a:solidFill>
                  <a:prstClr val="black"/>
                </a:solidFill>
                <a:latin typeface="Segoe UI Semibold" panose="020B0702040204020203" pitchFamily="34" charset="0"/>
                <a:ea typeface="Segoe UI" panose="020B0502040204020203" pitchFamily="34" charset="0"/>
                <a:cs typeface="Segoe UI Semibold" panose="020B0702040204020203" pitchFamily="34" charset="0"/>
              </a:rPr>
              <a:t>Personal Confidence</a:t>
            </a:r>
          </a:p>
        </p:txBody>
      </p:sp>
      <p:sp>
        <p:nvSpPr>
          <p:cNvPr id="10" name="Rounded Rectangle 19">
            <a:extLst>
              <a:ext uri="{FF2B5EF4-FFF2-40B4-BE49-F238E27FC236}">
                <a16:creationId xmlns:a16="http://schemas.microsoft.com/office/drawing/2014/main" id="{8B194974-B09B-4F43-B28B-5423A9DB12A4}"/>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40E662-1439-4A0E-B5FD-87C43C513DD7}"/>
              </a:ext>
            </a:extLst>
          </p:cNvPr>
          <p:cNvSpPr txBox="1"/>
          <p:nvPr/>
        </p:nvSpPr>
        <p:spPr>
          <a:xfrm>
            <a:off x="823585" y="4502717"/>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Post-Mission Attitudes</a:t>
            </a:r>
          </a:p>
        </p:txBody>
      </p:sp>
      <p:sp>
        <p:nvSpPr>
          <p:cNvPr id="4" name="Slide Number Placeholder 3">
            <a:extLst>
              <a:ext uri="{FF2B5EF4-FFF2-40B4-BE49-F238E27FC236}">
                <a16:creationId xmlns:a16="http://schemas.microsoft.com/office/drawing/2014/main" id="{35FDBF42-A859-4A55-9429-3030DD8AA460}"/>
              </a:ext>
            </a:extLst>
          </p:cNvPr>
          <p:cNvSpPr>
            <a:spLocks noGrp="1"/>
          </p:cNvSpPr>
          <p:nvPr>
            <p:ph type="sldNum" sz="quarter" idx="12"/>
          </p:nvPr>
        </p:nvSpPr>
        <p:spPr/>
        <p:txBody>
          <a:bodyPr/>
          <a:lstStyle/>
          <a:p>
            <a:fld id="{5892B89C-9217-44CD-A4E7-E7A06444AB73}" type="slidenum">
              <a:rPr lang="en-US" smtClean="0"/>
              <a:t>58</a:t>
            </a:fld>
            <a:endParaRPr lang="en-US"/>
          </a:p>
        </p:txBody>
      </p:sp>
      <p:sp>
        <p:nvSpPr>
          <p:cNvPr id="12" name="Title 1">
            <a:extLst>
              <a:ext uri="{FF2B5EF4-FFF2-40B4-BE49-F238E27FC236}">
                <a16:creationId xmlns:a16="http://schemas.microsoft.com/office/drawing/2014/main" id="{322EC3AF-9272-4A4D-B0A7-3F6A71018BCF}"/>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13" name="Picture 12">
            <a:extLst>
              <a:ext uri="{FF2B5EF4-FFF2-40B4-BE49-F238E27FC236}">
                <a16:creationId xmlns:a16="http://schemas.microsoft.com/office/drawing/2014/main" id="{712B1128-A862-4EF4-BFE0-2E0D4E70C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36620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89E4C7-56B6-497B-95D2-952B74D23109}"/>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a:t>
            </a:r>
            <a:r>
              <a:rPr lang="en-US" sz="2800" dirty="0">
                <a:solidFill>
                  <a:srgbClr val="FFC000"/>
                </a:solidFill>
                <a:latin typeface="Segoe UI Semibold" panose="020B0702040204020203" pitchFamily="34" charset="0"/>
                <a:cs typeface="Segoe UI Semibold" panose="020B0702040204020203" pitchFamily="34" charset="0"/>
              </a:rPr>
              <a:t>Interactive Reporting</a:t>
            </a:r>
            <a:endParaRPr lang="en-US" sz="2400" dirty="0">
              <a:solidFill>
                <a:srgbClr val="FFC000"/>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EB490899-7A13-4B46-A368-233EB0FF8738}"/>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a:t>
            </a:r>
            <a:r>
              <a:rPr lang="en-US" sz="2800" dirty="0">
                <a:solidFill>
                  <a:prstClr val="black"/>
                </a:solidFill>
                <a:latin typeface="Segoe UI Semibold" panose="020B0702040204020203" pitchFamily="34" charset="0"/>
                <a:cs typeface="Segoe UI Semibold" panose="020B0702040204020203" pitchFamily="34" charset="0"/>
              </a:rPr>
              <a:t>Data Privacy</a:t>
            </a:r>
          </a:p>
        </p:txBody>
      </p:sp>
      <p:sp>
        <p:nvSpPr>
          <p:cNvPr id="9" name="TextBox 8">
            <a:extLst>
              <a:ext uri="{FF2B5EF4-FFF2-40B4-BE49-F238E27FC236}">
                <a16:creationId xmlns:a16="http://schemas.microsoft.com/office/drawing/2014/main" id="{6B7C5A9A-5DAB-48D2-A1CC-F963D0FE791F}"/>
              </a:ext>
            </a:extLst>
          </p:cNvPr>
          <p:cNvSpPr txBox="1"/>
          <p:nvPr/>
        </p:nvSpPr>
        <p:spPr>
          <a:xfrm>
            <a:off x="838199" y="3769626"/>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a:t>
            </a:r>
            <a:r>
              <a:rPr lang="en-US" sz="2800" dirty="0">
                <a:solidFill>
                  <a:prstClr val="black"/>
                </a:solidFill>
                <a:latin typeface="Segoe UI Semibold" panose="020B0702040204020203" pitchFamily="34" charset="0"/>
                <a:ea typeface="Segoe UI" panose="020B0502040204020203" pitchFamily="34" charset="0"/>
                <a:cs typeface="Segoe UI Semibold" panose="020B0702040204020203" pitchFamily="34" charset="0"/>
              </a:rPr>
              <a:t>Personal Confidence</a:t>
            </a:r>
          </a:p>
        </p:txBody>
      </p:sp>
      <p:sp>
        <p:nvSpPr>
          <p:cNvPr id="10" name="Rounded Rectangle 19">
            <a:extLst>
              <a:ext uri="{FF2B5EF4-FFF2-40B4-BE49-F238E27FC236}">
                <a16:creationId xmlns:a16="http://schemas.microsoft.com/office/drawing/2014/main" id="{8B194974-B09B-4F43-B28B-5423A9DB12A4}"/>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40E662-1439-4A0E-B5FD-87C43C513DD7}"/>
              </a:ext>
            </a:extLst>
          </p:cNvPr>
          <p:cNvSpPr txBox="1"/>
          <p:nvPr/>
        </p:nvSpPr>
        <p:spPr>
          <a:xfrm>
            <a:off x="823585" y="4502717"/>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Post-Mission Attitudes</a:t>
            </a:r>
          </a:p>
        </p:txBody>
      </p:sp>
      <p:sp>
        <p:nvSpPr>
          <p:cNvPr id="4" name="Slide Number Placeholder 3">
            <a:extLst>
              <a:ext uri="{FF2B5EF4-FFF2-40B4-BE49-F238E27FC236}">
                <a16:creationId xmlns:a16="http://schemas.microsoft.com/office/drawing/2014/main" id="{35FDBF42-A859-4A55-9429-3030DD8AA460}"/>
              </a:ext>
            </a:extLst>
          </p:cNvPr>
          <p:cNvSpPr>
            <a:spLocks noGrp="1"/>
          </p:cNvSpPr>
          <p:nvPr>
            <p:ph type="sldNum" sz="quarter" idx="12"/>
          </p:nvPr>
        </p:nvSpPr>
        <p:spPr/>
        <p:txBody>
          <a:bodyPr/>
          <a:lstStyle/>
          <a:p>
            <a:fld id="{5892B89C-9217-44CD-A4E7-E7A06444AB73}" type="slidenum">
              <a:rPr lang="en-US" smtClean="0"/>
              <a:t>59</a:t>
            </a:fld>
            <a:endParaRPr lang="en-US"/>
          </a:p>
        </p:txBody>
      </p:sp>
      <p:sp>
        <p:nvSpPr>
          <p:cNvPr id="12" name="Title 1">
            <a:extLst>
              <a:ext uri="{FF2B5EF4-FFF2-40B4-BE49-F238E27FC236}">
                <a16:creationId xmlns:a16="http://schemas.microsoft.com/office/drawing/2014/main" id="{322EC3AF-9272-4A4D-B0A7-3F6A71018BCF}"/>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13" name="Picture 12">
            <a:extLst>
              <a:ext uri="{FF2B5EF4-FFF2-40B4-BE49-F238E27FC236}">
                <a16:creationId xmlns:a16="http://schemas.microsoft.com/office/drawing/2014/main" id="{712B1128-A862-4EF4-BFE0-2E0D4E70C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13588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669280" cy="6858000"/>
          </a:xfrm>
          <a:prstGeom prst="rect">
            <a:avLst/>
          </a:prstGeom>
        </p:spPr>
      </p:pic>
      <p:sp>
        <p:nvSpPr>
          <p:cNvPr id="2" name="Title 1"/>
          <p:cNvSpPr>
            <a:spLocks noGrp="1"/>
          </p:cNvSpPr>
          <p:nvPr>
            <p:ph type="title"/>
          </p:nvPr>
        </p:nvSpPr>
        <p:spPr>
          <a:xfrm>
            <a:off x="6287497" y="174632"/>
            <a:ext cx="4245035" cy="511169"/>
          </a:xfrm>
        </p:spPr>
        <p:txBody>
          <a:bodyPr>
            <a:normAutofit/>
          </a:bodyPr>
          <a:lstStyle/>
          <a:p>
            <a:r>
              <a:rPr lang="en-US" sz="2800" dirty="0">
                <a:latin typeface="Segoe UI Semibold" panose="020B0702040204020203" pitchFamily="34" charset="0"/>
                <a:cs typeface="Segoe UI Semibold" panose="020B0702040204020203" pitchFamily="34" charset="0"/>
              </a:rPr>
              <a:t> Thermal Cameras</a:t>
            </a:r>
          </a:p>
        </p:txBody>
      </p:sp>
      <p:sp>
        <p:nvSpPr>
          <p:cNvPr id="3" name="Content Placeholder 2"/>
          <p:cNvSpPr>
            <a:spLocks noGrp="1"/>
          </p:cNvSpPr>
          <p:nvPr>
            <p:ph idx="1"/>
          </p:nvPr>
        </p:nvSpPr>
        <p:spPr>
          <a:xfrm>
            <a:off x="6522722" y="1006642"/>
            <a:ext cx="4886806" cy="4943782"/>
          </a:xfrm>
        </p:spPr>
        <p:txBody>
          <a:bodyPr>
            <a:noAutofit/>
          </a:bodyPr>
          <a:lstStyle/>
          <a:p>
            <a:pPr marL="349250" algn="just"/>
            <a:r>
              <a:rPr lang="en-US" sz="2000" dirty="0">
                <a:latin typeface="Segoe UI Light" panose="020B0502040204020203" pitchFamily="34" charset="0"/>
                <a:cs typeface="Segoe UI Light" panose="020B0502040204020203" pitchFamily="34" charset="0"/>
              </a:rPr>
              <a:t>Thermal cameras (or infrared cameras) detect electromagnetic radiation with lower frequencies than visible light (</a:t>
            </a:r>
            <a:r>
              <a:rPr lang="en-US" sz="2000" i="1" dirty="0">
                <a:latin typeface="Segoe UI Light" panose="020B0502040204020203" pitchFamily="34" charset="0"/>
                <a:cs typeface="Segoe UI Light" panose="020B0502040204020203" pitchFamily="34" charset="0"/>
              </a:rPr>
              <a:t>i.e., </a:t>
            </a:r>
            <a:r>
              <a:rPr lang="en-US" sz="2000" dirty="0">
                <a:latin typeface="Segoe UI Light" panose="020B0502040204020203" pitchFamily="34" charset="0"/>
                <a:cs typeface="Segoe UI Light" panose="020B0502040204020203" pitchFamily="34" charset="0"/>
              </a:rPr>
              <a:t>infrared frequencies).</a:t>
            </a:r>
          </a:p>
          <a:p>
            <a:pPr marL="349250" algn="just"/>
            <a:endParaRPr lang="en-US" sz="2000" dirty="0">
              <a:latin typeface="Segoe UI Light" panose="020B0502040204020203" pitchFamily="34" charset="0"/>
              <a:cs typeface="Segoe UI Light" panose="020B0502040204020203" pitchFamily="34" charset="0"/>
            </a:endParaRPr>
          </a:p>
          <a:p>
            <a:pPr marL="349250" algn="just"/>
            <a:r>
              <a:rPr lang="en-US" sz="2000" dirty="0">
                <a:latin typeface="Segoe UI Light" panose="020B0502040204020203" pitchFamily="34" charset="0"/>
                <a:cs typeface="Segoe UI Light" panose="020B0502040204020203" pitchFamily="34" charset="0"/>
              </a:rPr>
              <a:t>All objects above absolute zero emit infrared radiation, so thermal cameras can ‘see’ in the dark without external illumination.</a:t>
            </a:r>
          </a:p>
          <a:p>
            <a:pPr marL="349250" algn="just"/>
            <a:endParaRPr lang="en-US" sz="2000" dirty="0">
              <a:latin typeface="Segoe UI Light" panose="020B0502040204020203" pitchFamily="34" charset="0"/>
              <a:cs typeface="Segoe UI Light" panose="020B0502040204020203" pitchFamily="34" charset="0"/>
            </a:endParaRPr>
          </a:p>
          <a:p>
            <a:pPr marL="349250" algn="just"/>
            <a:r>
              <a:rPr lang="en-US" sz="2000" dirty="0">
                <a:latin typeface="Segoe UI Light" panose="020B0502040204020203" pitchFamily="34" charset="0"/>
                <a:cs typeface="Segoe UI Light" panose="020B0502040204020203" pitchFamily="34" charset="0"/>
              </a:rPr>
              <a:t>The amount of radiation emitted by an object increases with temperature, so thermal cameras can also measure heat.</a:t>
            </a:r>
          </a:p>
        </p:txBody>
      </p:sp>
      <p:sp>
        <p:nvSpPr>
          <p:cNvPr id="7" name="Slide Number Placeholder 6">
            <a:extLst>
              <a:ext uri="{FF2B5EF4-FFF2-40B4-BE49-F238E27FC236}">
                <a16:creationId xmlns:a16="http://schemas.microsoft.com/office/drawing/2014/main" id="{B54EF918-1E5F-4954-BE1B-5451822D4CFA}"/>
              </a:ext>
            </a:extLst>
          </p:cNvPr>
          <p:cNvSpPr>
            <a:spLocks noGrp="1"/>
          </p:cNvSpPr>
          <p:nvPr>
            <p:ph type="sldNum" sz="quarter" idx="12"/>
          </p:nvPr>
        </p:nvSpPr>
        <p:spPr/>
        <p:txBody>
          <a:bodyPr/>
          <a:lstStyle/>
          <a:p>
            <a:fld id="{34000147-D7BD-43C6-9289-FD2B125004A0}" type="slidenum">
              <a:rPr lang="en-US" smtClean="0"/>
              <a:t>6</a:t>
            </a:fld>
            <a:endParaRPr lang="en-US"/>
          </a:p>
        </p:txBody>
      </p:sp>
    </p:spTree>
    <p:extLst>
      <p:ext uri="{BB962C8B-B14F-4D97-AF65-F5344CB8AC3E}">
        <p14:creationId xmlns:p14="http://schemas.microsoft.com/office/powerpoint/2010/main" val="237459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latin typeface="Segoe Condensed" panose="020B0606040200020203" pitchFamily="34" charset="0"/>
              </a:rPr>
              <a:t>Interactive Reporting</a:t>
            </a:r>
            <a:endParaRPr lang="en-US" sz="3600" dirty="0">
              <a:solidFill>
                <a:schemeClr val="tx1"/>
              </a:solidFill>
              <a:latin typeface="Segoe Condensed" panose="020B0606040200020203" pitchFamily="34" charset="0"/>
            </a:endParaRP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described the interactive report in several ways:</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were positive about receiving the easy-to-read, automatically generated report.</a:t>
            </a:r>
          </a:p>
          <a:p>
            <a:pPr marL="625475" lvl="0" indent="-342900">
              <a:buFont typeface="Arial"/>
              <a:buChar char="•"/>
              <a:defRPr/>
            </a:pPr>
            <a:endParaRPr lang="en-US" sz="2000" dirty="0">
              <a:solidFill>
                <a:prstClr val="black"/>
              </a:solidFill>
              <a:latin typeface="Segoe UI Light"/>
              <a:cs typeface="Segoe UI Light"/>
            </a:endParaRPr>
          </a:p>
          <a:p>
            <a:pPr marL="282575" lvl="0">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4" name="Slide Number Placeholder 3">
            <a:extLst>
              <a:ext uri="{FF2B5EF4-FFF2-40B4-BE49-F238E27FC236}">
                <a16:creationId xmlns:a16="http://schemas.microsoft.com/office/drawing/2014/main" id="{E4F8447B-12D5-486B-B515-A4FF8D443EBC}"/>
              </a:ext>
            </a:extLst>
          </p:cNvPr>
          <p:cNvSpPr>
            <a:spLocks noGrp="1"/>
          </p:cNvSpPr>
          <p:nvPr>
            <p:ph type="sldNum" sz="quarter" idx="12"/>
          </p:nvPr>
        </p:nvSpPr>
        <p:spPr/>
        <p:txBody>
          <a:bodyPr/>
          <a:lstStyle/>
          <a:p>
            <a:fld id="{5892B89C-9217-44CD-A4E7-E7A06444AB73}" type="slidenum">
              <a:rPr lang="en-US" smtClean="0"/>
              <a:t>60</a:t>
            </a:fld>
            <a:endParaRPr lang="en-US"/>
          </a:p>
        </p:txBody>
      </p:sp>
      <p:sp>
        <p:nvSpPr>
          <p:cNvPr id="8" name="Title 1">
            <a:extLst>
              <a:ext uri="{FF2B5EF4-FFF2-40B4-BE49-F238E27FC236}">
                <a16:creationId xmlns:a16="http://schemas.microsoft.com/office/drawing/2014/main" id="{722105C2-1C2A-496D-A850-603BEE694B91}"/>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9" name="Picture 8">
            <a:extLst>
              <a:ext uri="{FF2B5EF4-FFF2-40B4-BE49-F238E27FC236}">
                <a16:creationId xmlns:a16="http://schemas.microsoft.com/office/drawing/2014/main" id="{22E3A5E0-21C5-474F-85C5-6F0A4FB42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121923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latin typeface="Segoe Condensed" panose="020B0606040200020203" pitchFamily="34" charset="0"/>
              </a:rPr>
              <a:t>Interactive Reporting</a:t>
            </a:r>
            <a:endParaRPr lang="en-US" sz="3600" dirty="0">
              <a:solidFill>
                <a:schemeClr val="tx1"/>
              </a:solidFill>
              <a:latin typeface="Segoe Condensed" panose="020B0606040200020203" pitchFamily="34" charset="0"/>
            </a:endParaRP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described the interactive report in several ways:</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were positive about receiving the easy-to-read, automatically generated report.</a:t>
            </a:r>
          </a:p>
          <a:p>
            <a:pPr marL="625475" lvl="0" indent="-342900">
              <a:buFont typeface="Arial"/>
              <a:buChar char="•"/>
              <a:defRPr/>
            </a:pPr>
            <a:endParaRPr lang="en-US" sz="2000" dirty="0">
              <a:solidFill>
                <a:prstClr val="black"/>
              </a:solidFill>
              <a:latin typeface="Segoe UI Light"/>
              <a:cs typeface="Segoe UI Light"/>
            </a:endParaRPr>
          </a:p>
          <a:p>
            <a:pPr marL="625475" indent="-342900">
              <a:buFont typeface="Arial"/>
              <a:buChar char="•"/>
              <a:defRPr/>
            </a:pPr>
            <a:r>
              <a:rPr lang="en-US" sz="2000" dirty="0">
                <a:solidFill>
                  <a:schemeClr val="tx1"/>
                </a:solidFill>
              </a:rPr>
              <a:t>4 of 5 liked having longitudinal data and the additional depth the report provided by comparison to thermograms alone.</a:t>
            </a:r>
          </a:p>
          <a:p>
            <a:pPr marL="282575" lvl="0">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4" name="Slide Number Placeholder 3">
            <a:extLst>
              <a:ext uri="{FF2B5EF4-FFF2-40B4-BE49-F238E27FC236}">
                <a16:creationId xmlns:a16="http://schemas.microsoft.com/office/drawing/2014/main" id="{E4F8447B-12D5-486B-B515-A4FF8D443EBC}"/>
              </a:ext>
            </a:extLst>
          </p:cNvPr>
          <p:cNvSpPr>
            <a:spLocks noGrp="1"/>
          </p:cNvSpPr>
          <p:nvPr>
            <p:ph type="sldNum" sz="quarter" idx="12"/>
          </p:nvPr>
        </p:nvSpPr>
        <p:spPr/>
        <p:txBody>
          <a:bodyPr/>
          <a:lstStyle/>
          <a:p>
            <a:fld id="{5892B89C-9217-44CD-A4E7-E7A06444AB73}" type="slidenum">
              <a:rPr lang="en-US" smtClean="0"/>
              <a:t>61</a:t>
            </a:fld>
            <a:endParaRPr lang="en-US"/>
          </a:p>
        </p:txBody>
      </p:sp>
      <p:sp>
        <p:nvSpPr>
          <p:cNvPr id="8" name="Title 1">
            <a:extLst>
              <a:ext uri="{FF2B5EF4-FFF2-40B4-BE49-F238E27FC236}">
                <a16:creationId xmlns:a16="http://schemas.microsoft.com/office/drawing/2014/main" id="{074F84D6-3C0A-4427-9A7D-424FA54F0C12}"/>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9" name="Picture 8">
            <a:extLst>
              <a:ext uri="{FF2B5EF4-FFF2-40B4-BE49-F238E27FC236}">
                <a16:creationId xmlns:a16="http://schemas.microsoft.com/office/drawing/2014/main" id="{C9D8E8EC-93C0-42C0-A7CF-1BA8175CE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192097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5AAF3C-AF41-44D6-84FA-BF4BC21D3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
        <p:nvSpPr>
          <p:cNvPr id="6" name="Title 1"/>
          <p:cNvSpPr>
            <a:spLocks noGrp="1"/>
          </p:cNvSpPr>
          <p:nvPr>
            <p:ph type="title"/>
          </p:nvPr>
        </p:nvSpPr>
        <p:spPr>
          <a:xfrm>
            <a:off x="787168" y="1206658"/>
            <a:ext cx="9336083" cy="511169"/>
          </a:xfrm>
        </p:spPr>
        <p:txBody>
          <a:bodyPr>
            <a:normAutofit fontScale="90000"/>
          </a:bodyPr>
          <a:lstStyle/>
          <a:p>
            <a:r>
              <a:rPr lang="en-US" sz="3600" dirty="0">
                <a:latin typeface="Segoe Condensed" panose="020B0606040200020203" pitchFamily="34" charset="0"/>
              </a:rPr>
              <a:t>Interactive Reporting</a:t>
            </a:r>
            <a:endParaRPr lang="en-US" sz="3600" dirty="0">
              <a:solidFill>
                <a:schemeClr val="tx1"/>
              </a:solidFill>
              <a:latin typeface="Segoe Condensed" panose="020B0606040200020203" pitchFamily="34" charset="0"/>
            </a:endParaRP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described the interactive report in several ways:</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were positive about receiving the easy-to-read, automatically generated report.</a:t>
            </a:r>
          </a:p>
          <a:p>
            <a:pPr marL="625475" lvl="0" indent="-342900">
              <a:buFont typeface="Arial"/>
              <a:buChar char="•"/>
              <a:defRPr/>
            </a:pPr>
            <a:endParaRPr lang="en-US" sz="2000" dirty="0">
              <a:solidFill>
                <a:prstClr val="black"/>
              </a:solidFill>
              <a:latin typeface="Segoe UI Light"/>
              <a:cs typeface="Segoe UI Light"/>
            </a:endParaRPr>
          </a:p>
          <a:p>
            <a:pPr marL="625475" indent="-342900">
              <a:buFont typeface="Arial"/>
              <a:buChar char="•"/>
              <a:defRPr/>
            </a:pPr>
            <a:r>
              <a:rPr lang="en-US" sz="2000" dirty="0">
                <a:solidFill>
                  <a:schemeClr val="tx1"/>
                </a:solidFill>
              </a:rPr>
              <a:t>4 of 5 liked having longitudinal data and the additional depth the report provided by comparison to thermograms alone.</a:t>
            </a:r>
          </a:p>
          <a:p>
            <a:pPr marL="282575" lvl="0">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7" name="Rectangle 6">
            <a:extLst>
              <a:ext uri="{FF2B5EF4-FFF2-40B4-BE49-F238E27FC236}">
                <a16:creationId xmlns:a16="http://schemas.microsoft.com/office/drawing/2014/main" id="{5A476D7C-9EA8-4B64-9673-B92DA5D7AF73}"/>
              </a:ext>
            </a:extLst>
          </p:cNvPr>
          <p:cNvSpPr/>
          <p:nvPr/>
        </p:nvSpPr>
        <p:spPr>
          <a:xfrm>
            <a:off x="0" y="0"/>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1E84F7-C8B8-41B4-B6EA-EC9130D50B2E}"/>
              </a:ext>
            </a:extLst>
          </p:cNvPr>
          <p:cNvSpPr txBox="1"/>
          <p:nvPr/>
        </p:nvSpPr>
        <p:spPr>
          <a:xfrm>
            <a:off x="637851" y="1865690"/>
            <a:ext cx="10952156" cy="3785652"/>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“I like the idea of having a report that I can refer to again afterward. You get that with pictures too, obviously. But the reporting aspect gives you more detail, […] the fact that you had the environmental and air quality readings also gave you something more to look at.” –NI3 </a:t>
            </a:r>
          </a:p>
        </p:txBody>
      </p:sp>
      <p:sp>
        <p:nvSpPr>
          <p:cNvPr id="4" name="Slide Number Placeholder 3">
            <a:extLst>
              <a:ext uri="{FF2B5EF4-FFF2-40B4-BE49-F238E27FC236}">
                <a16:creationId xmlns:a16="http://schemas.microsoft.com/office/drawing/2014/main" id="{0D4D5B20-7F9C-4748-80E9-623FBF1C9A0D}"/>
              </a:ext>
            </a:extLst>
          </p:cNvPr>
          <p:cNvSpPr>
            <a:spLocks noGrp="1"/>
          </p:cNvSpPr>
          <p:nvPr>
            <p:ph type="sldNum" sz="quarter" idx="12"/>
          </p:nvPr>
        </p:nvSpPr>
        <p:spPr/>
        <p:txBody>
          <a:bodyPr/>
          <a:lstStyle/>
          <a:p>
            <a:fld id="{5892B89C-9217-44CD-A4E7-E7A06444AB73}" type="slidenum">
              <a:rPr lang="en-US" smtClean="0"/>
              <a:t>62</a:t>
            </a:fld>
            <a:endParaRPr lang="en-US"/>
          </a:p>
        </p:txBody>
      </p:sp>
      <p:sp>
        <p:nvSpPr>
          <p:cNvPr id="10" name="Title 1">
            <a:extLst>
              <a:ext uri="{FF2B5EF4-FFF2-40B4-BE49-F238E27FC236}">
                <a16:creationId xmlns:a16="http://schemas.microsoft.com/office/drawing/2014/main" id="{EEBAD45F-A61F-4552-A3A4-67EE9C676DB0}"/>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spTree>
    <p:extLst>
      <p:ext uri="{BB962C8B-B14F-4D97-AF65-F5344CB8AC3E}">
        <p14:creationId xmlns:p14="http://schemas.microsoft.com/office/powerpoint/2010/main" val="65723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latin typeface="Segoe Condensed" panose="020B0606040200020203" pitchFamily="34" charset="0"/>
              </a:rPr>
              <a:t>Interactive Reporting</a:t>
            </a:r>
            <a:endParaRPr lang="en-US" sz="3600" dirty="0">
              <a:solidFill>
                <a:schemeClr val="tx1"/>
              </a:solidFill>
              <a:latin typeface="Segoe Condensed" panose="020B0606040200020203" pitchFamily="34" charset="0"/>
            </a:endParaRP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described the interactive report in several ways:</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were positive about receiving the easy-to-read, automatically generated report.</a:t>
            </a:r>
          </a:p>
          <a:p>
            <a:pPr marL="625475" lvl="0" indent="-342900">
              <a:buFont typeface="Arial"/>
              <a:buChar char="•"/>
              <a:defRPr/>
            </a:pPr>
            <a:endParaRPr lang="en-US" sz="2000" dirty="0">
              <a:solidFill>
                <a:prstClr val="black"/>
              </a:solidFill>
              <a:latin typeface="Segoe UI Light"/>
              <a:cs typeface="Segoe UI Light"/>
            </a:endParaRPr>
          </a:p>
          <a:p>
            <a:pPr marL="625475" indent="-342900">
              <a:buFont typeface="Arial"/>
              <a:buChar char="•"/>
              <a:defRPr/>
            </a:pPr>
            <a:r>
              <a:rPr lang="en-US" sz="2000" dirty="0">
                <a:solidFill>
                  <a:schemeClr val="tx1"/>
                </a:solidFill>
              </a:rPr>
              <a:t>4 of 5 liked having longitudinal data and the additional depth the report provided by comparison to thermograms alone.</a:t>
            </a:r>
            <a:br>
              <a:rPr lang="en-US" sz="2000" dirty="0">
                <a:solidFill>
                  <a:schemeClr val="tx1"/>
                </a:solidFill>
              </a:rPr>
            </a:br>
            <a:endParaRPr lang="en-US" sz="2000" dirty="0">
              <a:solidFill>
                <a:schemeClr val="tx1"/>
              </a:solidFill>
            </a:endParaRPr>
          </a:p>
          <a:p>
            <a:pPr marL="625475" indent="-342900">
              <a:buFont typeface="Arial"/>
              <a:buChar char="•"/>
              <a:defRPr/>
            </a:pPr>
            <a:r>
              <a:rPr lang="en-US" sz="2000" dirty="0">
                <a:solidFill>
                  <a:schemeClr val="tx1"/>
                </a:solidFill>
              </a:rPr>
              <a:t>3 of 5 envisioned using this data as a tool to communicate with professionals</a:t>
            </a:r>
          </a:p>
          <a:p>
            <a:pPr marL="282575" lvl="0">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4" name="Slide Number Placeholder 3">
            <a:extLst>
              <a:ext uri="{FF2B5EF4-FFF2-40B4-BE49-F238E27FC236}">
                <a16:creationId xmlns:a16="http://schemas.microsoft.com/office/drawing/2014/main" id="{ABD01CF7-57A5-4003-971B-70DFDA4EF771}"/>
              </a:ext>
            </a:extLst>
          </p:cNvPr>
          <p:cNvSpPr>
            <a:spLocks noGrp="1"/>
          </p:cNvSpPr>
          <p:nvPr>
            <p:ph type="sldNum" sz="quarter" idx="12"/>
          </p:nvPr>
        </p:nvSpPr>
        <p:spPr/>
        <p:txBody>
          <a:bodyPr/>
          <a:lstStyle/>
          <a:p>
            <a:fld id="{5892B89C-9217-44CD-A4E7-E7A06444AB73}" type="slidenum">
              <a:rPr lang="en-US" smtClean="0"/>
              <a:t>63</a:t>
            </a:fld>
            <a:endParaRPr lang="en-US"/>
          </a:p>
        </p:txBody>
      </p:sp>
      <p:sp>
        <p:nvSpPr>
          <p:cNvPr id="8" name="Title 1">
            <a:extLst>
              <a:ext uri="{FF2B5EF4-FFF2-40B4-BE49-F238E27FC236}">
                <a16:creationId xmlns:a16="http://schemas.microsoft.com/office/drawing/2014/main" id="{31D53845-20C6-4258-B47C-43A6B3855DFE}"/>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9" name="Picture 8">
            <a:extLst>
              <a:ext uri="{FF2B5EF4-FFF2-40B4-BE49-F238E27FC236}">
                <a16:creationId xmlns:a16="http://schemas.microsoft.com/office/drawing/2014/main" id="{766952DB-9B73-4C22-8D40-5E935C5953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9917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FFD69A-AD2B-4613-8ABB-D386870156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
        <p:nvSpPr>
          <p:cNvPr id="6" name="Title 1"/>
          <p:cNvSpPr>
            <a:spLocks noGrp="1"/>
          </p:cNvSpPr>
          <p:nvPr>
            <p:ph type="title"/>
          </p:nvPr>
        </p:nvSpPr>
        <p:spPr>
          <a:xfrm>
            <a:off x="787168" y="1206658"/>
            <a:ext cx="9336083" cy="511169"/>
          </a:xfrm>
        </p:spPr>
        <p:txBody>
          <a:bodyPr>
            <a:normAutofit fontScale="90000"/>
          </a:bodyPr>
          <a:lstStyle/>
          <a:p>
            <a:r>
              <a:rPr lang="en-US" sz="3600" dirty="0">
                <a:latin typeface="Segoe Condensed" panose="020B0606040200020203" pitchFamily="34" charset="0"/>
              </a:rPr>
              <a:t>Interactive Reporting</a:t>
            </a:r>
            <a:endParaRPr lang="en-US" sz="3600" dirty="0">
              <a:solidFill>
                <a:schemeClr val="tx1"/>
              </a:solidFill>
              <a:latin typeface="Segoe Condensed" panose="020B0606040200020203" pitchFamily="34" charset="0"/>
            </a:endParaRP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described the interactive report in several ways:</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were positive about receiving the easy-to-read, automatically generated report.</a:t>
            </a:r>
          </a:p>
          <a:p>
            <a:pPr marL="625475" lvl="0" indent="-342900">
              <a:buFont typeface="Arial"/>
              <a:buChar char="•"/>
              <a:defRPr/>
            </a:pPr>
            <a:endParaRPr lang="en-US" sz="2000" dirty="0">
              <a:solidFill>
                <a:prstClr val="black"/>
              </a:solidFill>
              <a:latin typeface="Segoe UI Light"/>
              <a:cs typeface="Segoe UI Light"/>
            </a:endParaRPr>
          </a:p>
          <a:p>
            <a:pPr marL="625475" indent="-342900">
              <a:buFont typeface="Arial"/>
              <a:buChar char="•"/>
              <a:defRPr/>
            </a:pPr>
            <a:r>
              <a:rPr lang="en-US" sz="2000" dirty="0">
                <a:solidFill>
                  <a:schemeClr val="tx1"/>
                </a:solidFill>
              </a:rPr>
              <a:t>4 of 5 liked having longitudinal data and the additional depth the report provided by comparison to thermograms alone.</a:t>
            </a:r>
            <a:br>
              <a:rPr lang="en-US" sz="2000" dirty="0">
                <a:solidFill>
                  <a:schemeClr val="tx1"/>
                </a:solidFill>
              </a:rPr>
            </a:br>
            <a:endParaRPr lang="en-US" sz="2000" dirty="0">
              <a:solidFill>
                <a:schemeClr val="tx1"/>
              </a:solidFill>
            </a:endParaRPr>
          </a:p>
          <a:p>
            <a:pPr marL="625475" indent="-342900">
              <a:buFont typeface="Arial"/>
              <a:buChar char="•"/>
              <a:defRPr/>
            </a:pPr>
            <a:r>
              <a:rPr lang="en-US" sz="2000" dirty="0">
                <a:solidFill>
                  <a:schemeClr val="tx1"/>
                </a:solidFill>
              </a:rPr>
              <a:t>3 of 5 envisioned using this data as a tool to communicate with professionals</a:t>
            </a:r>
          </a:p>
          <a:p>
            <a:pPr marL="282575" lvl="0">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7" name="Rectangle 6">
            <a:extLst>
              <a:ext uri="{FF2B5EF4-FFF2-40B4-BE49-F238E27FC236}">
                <a16:creationId xmlns:a16="http://schemas.microsoft.com/office/drawing/2014/main" id="{7916EF65-2DFD-4485-8D75-6A4FDE38D0F6}"/>
              </a:ext>
            </a:extLst>
          </p:cNvPr>
          <p:cNvSpPr/>
          <p:nvPr/>
        </p:nvSpPr>
        <p:spPr>
          <a:xfrm>
            <a:off x="0" y="554"/>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C000"/>
              </a:solidFill>
            </a:endParaRPr>
          </a:p>
        </p:txBody>
      </p:sp>
      <p:sp>
        <p:nvSpPr>
          <p:cNvPr id="8" name="TextBox 7">
            <a:extLst>
              <a:ext uri="{FF2B5EF4-FFF2-40B4-BE49-F238E27FC236}">
                <a16:creationId xmlns:a16="http://schemas.microsoft.com/office/drawing/2014/main" id="{89949BCD-1497-4469-BD22-03C8B2863591}"/>
              </a:ext>
            </a:extLst>
          </p:cNvPr>
          <p:cNvSpPr txBox="1"/>
          <p:nvPr/>
        </p:nvSpPr>
        <p:spPr>
          <a:xfrm>
            <a:off x="619922" y="4562593"/>
            <a:ext cx="10952156" cy="1938992"/>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“If there's a big problem, that's the thing I want to fix, but I don't trust that some guy is coming in and not trying to sell me.” –NI2 </a:t>
            </a:r>
          </a:p>
        </p:txBody>
      </p:sp>
      <p:sp>
        <p:nvSpPr>
          <p:cNvPr id="4" name="Slide Number Placeholder 3">
            <a:extLst>
              <a:ext uri="{FF2B5EF4-FFF2-40B4-BE49-F238E27FC236}">
                <a16:creationId xmlns:a16="http://schemas.microsoft.com/office/drawing/2014/main" id="{DB4AC633-8604-490F-B04B-84793CE277C0}"/>
              </a:ext>
            </a:extLst>
          </p:cNvPr>
          <p:cNvSpPr>
            <a:spLocks noGrp="1"/>
          </p:cNvSpPr>
          <p:nvPr>
            <p:ph type="sldNum" sz="quarter" idx="12"/>
          </p:nvPr>
        </p:nvSpPr>
        <p:spPr/>
        <p:txBody>
          <a:bodyPr/>
          <a:lstStyle/>
          <a:p>
            <a:fld id="{5892B89C-9217-44CD-A4E7-E7A06444AB73}" type="slidenum">
              <a:rPr lang="en-US" smtClean="0"/>
              <a:t>64</a:t>
            </a:fld>
            <a:endParaRPr lang="en-US"/>
          </a:p>
        </p:txBody>
      </p:sp>
      <p:sp>
        <p:nvSpPr>
          <p:cNvPr id="10" name="Title 1">
            <a:extLst>
              <a:ext uri="{FF2B5EF4-FFF2-40B4-BE49-F238E27FC236}">
                <a16:creationId xmlns:a16="http://schemas.microsoft.com/office/drawing/2014/main" id="{F9064505-C2FF-4BB6-9201-E6876CFEAADF}"/>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spTree>
    <p:extLst>
      <p:ext uri="{BB962C8B-B14F-4D97-AF65-F5344CB8AC3E}">
        <p14:creationId xmlns:p14="http://schemas.microsoft.com/office/powerpoint/2010/main" val="194720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89E4C7-56B6-497B-95D2-952B74D23109}"/>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a:t>
            </a:r>
            <a:r>
              <a:rPr lang="en-US" sz="2800" dirty="0">
                <a:solidFill>
                  <a:prstClr val="black"/>
                </a:solidFill>
                <a:latin typeface="Segoe UI Semibold" panose="020B0702040204020203" pitchFamily="34" charset="0"/>
                <a:cs typeface="Segoe UI Semibold" panose="020B0702040204020203" pitchFamily="34" charset="0"/>
              </a:rPr>
              <a:t>Interactive Reporting</a:t>
            </a:r>
            <a:endParaRPr lang="en-US" sz="2400" dirty="0">
              <a:solidFill>
                <a:prstClr val="black"/>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EB490899-7A13-4B46-A368-233EB0FF8738}"/>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a:t>
            </a:r>
            <a:r>
              <a:rPr lang="en-US" sz="2800" dirty="0">
                <a:solidFill>
                  <a:srgbClr val="FFC000"/>
                </a:solidFill>
                <a:latin typeface="Segoe UI Semibold" panose="020B0702040204020203" pitchFamily="34" charset="0"/>
                <a:cs typeface="Segoe UI Semibold" panose="020B0702040204020203" pitchFamily="34" charset="0"/>
              </a:rPr>
              <a:t>Data Privacy</a:t>
            </a:r>
          </a:p>
        </p:txBody>
      </p:sp>
      <p:sp>
        <p:nvSpPr>
          <p:cNvPr id="9" name="TextBox 8">
            <a:extLst>
              <a:ext uri="{FF2B5EF4-FFF2-40B4-BE49-F238E27FC236}">
                <a16:creationId xmlns:a16="http://schemas.microsoft.com/office/drawing/2014/main" id="{6B7C5A9A-5DAB-48D2-A1CC-F963D0FE791F}"/>
              </a:ext>
            </a:extLst>
          </p:cNvPr>
          <p:cNvSpPr txBox="1"/>
          <p:nvPr/>
        </p:nvSpPr>
        <p:spPr>
          <a:xfrm>
            <a:off x="838199" y="3769626"/>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WP Semibold" panose="020B0702040204020203" pitchFamily="34" charset="0"/>
                <a:ea typeface="Segoe UI" panose="020B0502040204020203" pitchFamily="34" charset="0"/>
                <a:cs typeface="Segoe UI" panose="020B0502040204020203" pitchFamily="34" charset="0"/>
              </a:rPr>
              <a:t>	</a:t>
            </a:r>
            <a:r>
              <a:rPr lang="en-US" sz="2800" b="1" dirty="0">
                <a:solidFill>
                  <a:prstClr val="black"/>
                </a:solidFill>
                <a:latin typeface="Segoe UI Semibold" panose="020B0702040204020203" pitchFamily="34" charset="0"/>
                <a:ea typeface="Segoe UI" panose="020B0502040204020203" pitchFamily="34" charset="0"/>
                <a:cs typeface="Segoe UI Semibold" panose="020B0702040204020203" pitchFamily="34" charset="0"/>
              </a:rPr>
              <a:t>Personal</a:t>
            </a:r>
            <a:r>
              <a:rPr lang="en-US" sz="2800" b="1" dirty="0">
                <a:solidFill>
                  <a:prstClr val="black"/>
                </a:solidFill>
                <a:latin typeface="Segoe WP Semibold" panose="020B0702040204020203" pitchFamily="34" charset="0"/>
                <a:ea typeface="Segoe UI" panose="020B0502040204020203" pitchFamily="34" charset="0"/>
                <a:cs typeface="Segoe UI" panose="020B0502040204020203" pitchFamily="34" charset="0"/>
              </a:rPr>
              <a:t> Confidence</a:t>
            </a:r>
          </a:p>
        </p:txBody>
      </p:sp>
      <p:sp>
        <p:nvSpPr>
          <p:cNvPr id="10" name="Rounded Rectangle 19">
            <a:extLst>
              <a:ext uri="{FF2B5EF4-FFF2-40B4-BE49-F238E27FC236}">
                <a16:creationId xmlns:a16="http://schemas.microsoft.com/office/drawing/2014/main" id="{8B194974-B09B-4F43-B28B-5423A9DB12A4}"/>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40E662-1439-4A0E-B5FD-87C43C513DD7}"/>
              </a:ext>
            </a:extLst>
          </p:cNvPr>
          <p:cNvSpPr txBox="1"/>
          <p:nvPr/>
        </p:nvSpPr>
        <p:spPr>
          <a:xfrm>
            <a:off x="823585" y="4502717"/>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Post-Mission Attitudes</a:t>
            </a:r>
          </a:p>
        </p:txBody>
      </p:sp>
      <p:sp>
        <p:nvSpPr>
          <p:cNvPr id="4" name="Slide Number Placeholder 3">
            <a:extLst>
              <a:ext uri="{FF2B5EF4-FFF2-40B4-BE49-F238E27FC236}">
                <a16:creationId xmlns:a16="http://schemas.microsoft.com/office/drawing/2014/main" id="{31E90D46-1669-402D-8F18-363264C3232D}"/>
              </a:ext>
            </a:extLst>
          </p:cNvPr>
          <p:cNvSpPr>
            <a:spLocks noGrp="1"/>
          </p:cNvSpPr>
          <p:nvPr>
            <p:ph type="sldNum" sz="quarter" idx="12"/>
          </p:nvPr>
        </p:nvSpPr>
        <p:spPr/>
        <p:txBody>
          <a:bodyPr/>
          <a:lstStyle/>
          <a:p>
            <a:fld id="{5892B89C-9217-44CD-A4E7-E7A06444AB73}" type="slidenum">
              <a:rPr lang="en-US" smtClean="0"/>
              <a:t>65</a:t>
            </a:fld>
            <a:endParaRPr lang="en-US"/>
          </a:p>
        </p:txBody>
      </p:sp>
      <p:sp>
        <p:nvSpPr>
          <p:cNvPr id="12" name="Title 1">
            <a:extLst>
              <a:ext uri="{FF2B5EF4-FFF2-40B4-BE49-F238E27FC236}">
                <a16:creationId xmlns:a16="http://schemas.microsoft.com/office/drawing/2014/main" id="{C6377D4D-3EEE-49E5-A466-6DCCDD8FCD7E}"/>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13" name="Picture 12">
            <a:extLst>
              <a:ext uri="{FF2B5EF4-FFF2-40B4-BE49-F238E27FC236}">
                <a16:creationId xmlns:a16="http://schemas.microsoft.com/office/drawing/2014/main" id="{FE8BE682-F678-44B4-BD5F-D732E195A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374458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Data Privacy</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a:t>
            </a:r>
            <a:r>
              <a:rPr lang="en-US" sz="2000" dirty="0">
                <a:solidFill>
                  <a:prstClr val="black"/>
                </a:solidFill>
              </a:rPr>
              <a:t>were largely homogenous when it came to the privacy of their data</a:t>
            </a: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desired explicit control over all data collected about/in their home.</a:t>
            </a:r>
          </a:p>
        </p:txBody>
      </p:sp>
      <p:sp>
        <p:nvSpPr>
          <p:cNvPr id="4" name="Slide Number Placeholder 3">
            <a:extLst>
              <a:ext uri="{FF2B5EF4-FFF2-40B4-BE49-F238E27FC236}">
                <a16:creationId xmlns:a16="http://schemas.microsoft.com/office/drawing/2014/main" id="{250B03F6-3F4B-487C-A362-F36C72A0E9E8}"/>
              </a:ext>
            </a:extLst>
          </p:cNvPr>
          <p:cNvSpPr>
            <a:spLocks noGrp="1"/>
          </p:cNvSpPr>
          <p:nvPr>
            <p:ph type="sldNum" sz="quarter" idx="12"/>
          </p:nvPr>
        </p:nvSpPr>
        <p:spPr/>
        <p:txBody>
          <a:bodyPr/>
          <a:lstStyle/>
          <a:p>
            <a:fld id="{5892B89C-9217-44CD-A4E7-E7A06444AB73}" type="slidenum">
              <a:rPr lang="en-US" smtClean="0"/>
              <a:t>66</a:t>
            </a:fld>
            <a:endParaRPr lang="en-US"/>
          </a:p>
        </p:txBody>
      </p:sp>
      <p:sp>
        <p:nvSpPr>
          <p:cNvPr id="8" name="Title 1">
            <a:extLst>
              <a:ext uri="{FF2B5EF4-FFF2-40B4-BE49-F238E27FC236}">
                <a16:creationId xmlns:a16="http://schemas.microsoft.com/office/drawing/2014/main" id="{B5B08DE1-73B2-4447-A9B5-569598021939}"/>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9" name="Picture 8">
            <a:extLst>
              <a:ext uri="{FF2B5EF4-FFF2-40B4-BE49-F238E27FC236}">
                <a16:creationId xmlns:a16="http://schemas.microsoft.com/office/drawing/2014/main" id="{7BC33F6E-7F9B-453E-A852-142434C1C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286141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CC573A-79E5-482E-89D6-091E24C0E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Data Privacy</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a:t>
            </a:r>
            <a:r>
              <a:rPr lang="en-US" sz="2000" dirty="0">
                <a:solidFill>
                  <a:prstClr val="black"/>
                </a:solidFill>
              </a:rPr>
              <a:t>were largely homogenous when it came to the privacy of their data</a:t>
            </a: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desired explicit control over all data collected about/in their home.</a:t>
            </a:r>
          </a:p>
        </p:txBody>
      </p:sp>
      <p:sp>
        <p:nvSpPr>
          <p:cNvPr id="7" name="Rectangle 6">
            <a:extLst>
              <a:ext uri="{FF2B5EF4-FFF2-40B4-BE49-F238E27FC236}">
                <a16:creationId xmlns:a16="http://schemas.microsoft.com/office/drawing/2014/main" id="{18FE6EBB-1193-4357-9827-2234086E6250}"/>
              </a:ext>
            </a:extLst>
          </p:cNvPr>
          <p:cNvSpPr/>
          <p:nvPr/>
        </p:nvSpPr>
        <p:spPr>
          <a:xfrm>
            <a:off x="0" y="-5314"/>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6EE52-87BD-4A14-BAEE-1F6E614E475B}"/>
              </a:ext>
            </a:extLst>
          </p:cNvPr>
          <p:cNvSpPr txBox="1"/>
          <p:nvPr/>
        </p:nvSpPr>
        <p:spPr>
          <a:xfrm>
            <a:off x="787168" y="3080142"/>
            <a:ext cx="10503617" cy="3170099"/>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“If it were not an internet connected device, if it were just a local network thing that I used in my house, that would be fine. If information is going out, then I have a big problem with technology like that.” –NI2 </a:t>
            </a:r>
          </a:p>
        </p:txBody>
      </p:sp>
      <p:sp>
        <p:nvSpPr>
          <p:cNvPr id="4" name="Slide Number Placeholder 3">
            <a:extLst>
              <a:ext uri="{FF2B5EF4-FFF2-40B4-BE49-F238E27FC236}">
                <a16:creationId xmlns:a16="http://schemas.microsoft.com/office/drawing/2014/main" id="{9046F8FC-7FA8-4D26-931A-0C08D93C8D9A}"/>
              </a:ext>
            </a:extLst>
          </p:cNvPr>
          <p:cNvSpPr>
            <a:spLocks noGrp="1"/>
          </p:cNvSpPr>
          <p:nvPr>
            <p:ph type="sldNum" sz="quarter" idx="12"/>
          </p:nvPr>
        </p:nvSpPr>
        <p:spPr/>
        <p:txBody>
          <a:bodyPr/>
          <a:lstStyle/>
          <a:p>
            <a:fld id="{5892B89C-9217-44CD-A4E7-E7A06444AB73}" type="slidenum">
              <a:rPr lang="en-US" smtClean="0"/>
              <a:t>67</a:t>
            </a:fld>
            <a:endParaRPr lang="en-US"/>
          </a:p>
        </p:txBody>
      </p:sp>
      <p:sp>
        <p:nvSpPr>
          <p:cNvPr id="10" name="Title 1">
            <a:extLst>
              <a:ext uri="{FF2B5EF4-FFF2-40B4-BE49-F238E27FC236}">
                <a16:creationId xmlns:a16="http://schemas.microsoft.com/office/drawing/2014/main" id="{F73E5172-4ABE-45DF-9E63-01CCD2042734}"/>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spTree>
    <p:extLst>
      <p:ext uri="{BB962C8B-B14F-4D97-AF65-F5344CB8AC3E}">
        <p14:creationId xmlns:p14="http://schemas.microsoft.com/office/powerpoint/2010/main" val="56340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Data Privacy</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a:t>
            </a:r>
            <a:r>
              <a:rPr lang="en-US" sz="2000" dirty="0">
                <a:solidFill>
                  <a:prstClr val="black"/>
                </a:solidFill>
              </a:rPr>
              <a:t>were largely homogenous when it came to the privacy of their data</a:t>
            </a: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4 of 5 desired explicit control over all data collected about/in their home.</a:t>
            </a:r>
          </a:p>
          <a:p>
            <a:pPr marL="625475" lvl="0" indent="-342900">
              <a:buFont typeface="Arial"/>
              <a:buChar char="•"/>
              <a:defRPr/>
            </a:pPr>
            <a:endParaRPr lang="en-US" sz="2000" dirty="0">
              <a:solidFill>
                <a:prstClr val="black"/>
              </a:solidFill>
              <a:latin typeface="Segoe UI Light"/>
              <a:cs typeface="Segoe UI Light"/>
            </a:endParaRPr>
          </a:p>
          <a:p>
            <a:pPr marL="625475" indent="-342900">
              <a:buFont typeface="Arial"/>
              <a:buChar char="•"/>
              <a:defRPr/>
            </a:pPr>
            <a:r>
              <a:rPr lang="en-US" sz="2000" dirty="0">
                <a:solidFill>
                  <a:schemeClr val="tx1"/>
                </a:solidFill>
              </a:rPr>
              <a:t>1 of 5 desired aggregated data about their neighborhood and advocated that local policy makers should have access.</a:t>
            </a:r>
          </a:p>
          <a:p>
            <a:pPr marL="282575" lvl="0">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4" name="Slide Number Placeholder 3">
            <a:extLst>
              <a:ext uri="{FF2B5EF4-FFF2-40B4-BE49-F238E27FC236}">
                <a16:creationId xmlns:a16="http://schemas.microsoft.com/office/drawing/2014/main" id="{F9FB4736-058D-4DB2-8193-4BACA11EB2F2}"/>
              </a:ext>
            </a:extLst>
          </p:cNvPr>
          <p:cNvSpPr>
            <a:spLocks noGrp="1"/>
          </p:cNvSpPr>
          <p:nvPr>
            <p:ph type="sldNum" sz="quarter" idx="12"/>
          </p:nvPr>
        </p:nvSpPr>
        <p:spPr/>
        <p:txBody>
          <a:bodyPr/>
          <a:lstStyle/>
          <a:p>
            <a:fld id="{5892B89C-9217-44CD-A4E7-E7A06444AB73}" type="slidenum">
              <a:rPr lang="en-US" smtClean="0"/>
              <a:t>68</a:t>
            </a:fld>
            <a:endParaRPr lang="en-US"/>
          </a:p>
        </p:txBody>
      </p:sp>
      <p:sp>
        <p:nvSpPr>
          <p:cNvPr id="10" name="Title 1">
            <a:extLst>
              <a:ext uri="{FF2B5EF4-FFF2-40B4-BE49-F238E27FC236}">
                <a16:creationId xmlns:a16="http://schemas.microsoft.com/office/drawing/2014/main" id="{AC9039A9-20FE-4A9F-8079-C2A722020F94}"/>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11" name="Picture 10">
            <a:extLst>
              <a:ext uri="{FF2B5EF4-FFF2-40B4-BE49-F238E27FC236}">
                <a16:creationId xmlns:a16="http://schemas.microsoft.com/office/drawing/2014/main" id="{3DA37BE6-4E2F-4E74-90C6-75A34A772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135580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89E4C7-56B6-497B-95D2-952B74D23109}"/>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a:t>
            </a:r>
            <a:r>
              <a:rPr lang="en-US" sz="2800" dirty="0">
                <a:solidFill>
                  <a:prstClr val="black"/>
                </a:solidFill>
                <a:latin typeface="Segoe UI Semibold" panose="020B0702040204020203" pitchFamily="34" charset="0"/>
                <a:cs typeface="Segoe UI Semibold" panose="020B0702040204020203" pitchFamily="34" charset="0"/>
              </a:rPr>
              <a:t>Interactive Reporting</a:t>
            </a:r>
            <a:endParaRPr lang="en-US" sz="2400" dirty="0">
              <a:solidFill>
                <a:prstClr val="black"/>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EB490899-7A13-4B46-A368-233EB0FF8738}"/>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a:t>
            </a:r>
            <a:r>
              <a:rPr lang="en-US" sz="2800" dirty="0">
                <a:solidFill>
                  <a:prstClr val="black"/>
                </a:solidFill>
                <a:latin typeface="Segoe UI Semibold" panose="020B0702040204020203" pitchFamily="34" charset="0"/>
                <a:cs typeface="Segoe UI Semibold" panose="020B0702040204020203" pitchFamily="34" charset="0"/>
              </a:rPr>
              <a:t>Data Privacy</a:t>
            </a:r>
          </a:p>
        </p:txBody>
      </p:sp>
      <p:sp>
        <p:nvSpPr>
          <p:cNvPr id="9" name="TextBox 8">
            <a:extLst>
              <a:ext uri="{FF2B5EF4-FFF2-40B4-BE49-F238E27FC236}">
                <a16:creationId xmlns:a16="http://schemas.microsoft.com/office/drawing/2014/main" id="{6B7C5A9A-5DAB-48D2-A1CC-F963D0FE791F}"/>
              </a:ext>
            </a:extLst>
          </p:cNvPr>
          <p:cNvSpPr txBox="1"/>
          <p:nvPr/>
        </p:nvSpPr>
        <p:spPr>
          <a:xfrm>
            <a:off x="838199" y="3769626"/>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WP Semibold" panose="020B0702040204020203" pitchFamily="34" charset="0"/>
                <a:ea typeface="Segoe UI" panose="020B0502040204020203" pitchFamily="34" charset="0"/>
                <a:cs typeface="Segoe UI" panose="020B0502040204020203" pitchFamily="34" charset="0"/>
              </a:rPr>
              <a:t>	</a:t>
            </a:r>
            <a:r>
              <a:rPr lang="en-US" sz="2800" b="1" dirty="0">
                <a:solidFill>
                  <a:srgbClr val="FFC000"/>
                </a:solidFill>
                <a:latin typeface="Segoe UI Semibold" panose="020B0702040204020203" pitchFamily="34" charset="0"/>
                <a:ea typeface="Segoe UI" panose="020B0502040204020203" pitchFamily="34" charset="0"/>
                <a:cs typeface="Segoe UI Semibold" panose="020B0702040204020203" pitchFamily="34" charset="0"/>
              </a:rPr>
              <a:t>Personal</a:t>
            </a:r>
            <a:r>
              <a:rPr lang="en-US" sz="2800" b="1" dirty="0">
                <a:solidFill>
                  <a:srgbClr val="FFC000"/>
                </a:solidFill>
                <a:latin typeface="Segoe WP Semibold" panose="020B0702040204020203" pitchFamily="34" charset="0"/>
                <a:ea typeface="Segoe UI" panose="020B0502040204020203" pitchFamily="34" charset="0"/>
                <a:cs typeface="Segoe UI" panose="020B0502040204020203" pitchFamily="34" charset="0"/>
              </a:rPr>
              <a:t> Confidence</a:t>
            </a:r>
          </a:p>
        </p:txBody>
      </p:sp>
      <p:sp>
        <p:nvSpPr>
          <p:cNvPr id="10" name="Rounded Rectangle 19">
            <a:extLst>
              <a:ext uri="{FF2B5EF4-FFF2-40B4-BE49-F238E27FC236}">
                <a16:creationId xmlns:a16="http://schemas.microsoft.com/office/drawing/2014/main" id="{8B194974-B09B-4F43-B28B-5423A9DB12A4}"/>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40E662-1439-4A0E-B5FD-87C43C513DD7}"/>
              </a:ext>
            </a:extLst>
          </p:cNvPr>
          <p:cNvSpPr txBox="1"/>
          <p:nvPr/>
        </p:nvSpPr>
        <p:spPr>
          <a:xfrm>
            <a:off x="823585" y="4502717"/>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Post-Mission Attitudes</a:t>
            </a:r>
          </a:p>
        </p:txBody>
      </p:sp>
      <p:sp>
        <p:nvSpPr>
          <p:cNvPr id="4" name="Slide Number Placeholder 3">
            <a:extLst>
              <a:ext uri="{FF2B5EF4-FFF2-40B4-BE49-F238E27FC236}">
                <a16:creationId xmlns:a16="http://schemas.microsoft.com/office/drawing/2014/main" id="{31E90D46-1669-402D-8F18-363264C3232D}"/>
              </a:ext>
            </a:extLst>
          </p:cNvPr>
          <p:cNvSpPr>
            <a:spLocks noGrp="1"/>
          </p:cNvSpPr>
          <p:nvPr>
            <p:ph type="sldNum" sz="quarter" idx="12"/>
          </p:nvPr>
        </p:nvSpPr>
        <p:spPr/>
        <p:txBody>
          <a:bodyPr/>
          <a:lstStyle/>
          <a:p>
            <a:fld id="{5892B89C-9217-44CD-A4E7-E7A06444AB73}" type="slidenum">
              <a:rPr lang="en-US" smtClean="0"/>
              <a:t>69</a:t>
            </a:fld>
            <a:endParaRPr lang="en-US"/>
          </a:p>
        </p:txBody>
      </p:sp>
      <p:sp>
        <p:nvSpPr>
          <p:cNvPr id="12" name="Title 1">
            <a:extLst>
              <a:ext uri="{FF2B5EF4-FFF2-40B4-BE49-F238E27FC236}">
                <a16:creationId xmlns:a16="http://schemas.microsoft.com/office/drawing/2014/main" id="{C6377D4D-3EEE-49E5-A466-6DCCDD8FCD7E}"/>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Semi-structured Interview Results</a:t>
            </a:r>
          </a:p>
        </p:txBody>
      </p:sp>
      <p:pic>
        <p:nvPicPr>
          <p:cNvPr id="13" name="Picture 12">
            <a:extLst>
              <a:ext uri="{FF2B5EF4-FFF2-40B4-BE49-F238E27FC236}">
                <a16:creationId xmlns:a16="http://schemas.microsoft.com/office/drawing/2014/main" id="{FE8BE682-F678-44B4-BD5F-D732E195A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44224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E96748-59F9-4F28-9E98-321A737939E9}"/>
              </a:ext>
            </a:extLst>
          </p:cNvPr>
          <p:cNvGrpSpPr/>
          <p:nvPr/>
        </p:nvGrpSpPr>
        <p:grpSpPr>
          <a:xfrm>
            <a:off x="268295" y="1162878"/>
            <a:ext cx="11655411" cy="4532244"/>
            <a:chOff x="291824" y="1192696"/>
            <a:chExt cx="11655411" cy="4532244"/>
          </a:xfrm>
        </p:grpSpPr>
        <p:pic>
          <p:nvPicPr>
            <p:cNvPr id="5" name="Picture 4">
              <a:extLst>
                <a:ext uri="{FF2B5EF4-FFF2-40B4-BE49-F238E27FC236}">
                  <a16:creationId xmlns:a16="http://schemas.microsoft.com/office/drawing/2014/main" id="{3B02BF09-929B-4606-B21B-12181BD4CD14}"/>
                </a:ext>
              </a:extLst>
            </p:cNvPr>
            <p:cNvPicPr/>
            <p:nvPr/>
          </p:nvPicPr>
          <p:blipFill rotWithShape="1">
            <a:blip r:embed="rId3"/>
            <a:srcRect l="3237" t="887" r="2239" b="67008"/>
            <a:stretch/>
          </p:blipFill>
          <p:spPr bwMode="auto">
            <a:xfrm>
              <a:off x="291824" y="1192696"/>
              <a:ext cx="3739487" cy="4532244"/>
            </a:xfrm>
            <a:prstGeom prst="rect">
              <a:avLst/>
            </a:prstGeom>
            <a:ln>
              <a:solidFill>
                <a:schemeClr val="tx1"/>
              </a:solidFill>
            </a:ln>
            <a:extLst>
              <a:ext uri="{53640926-AAD7-44D8-BBD7-CCE9431645EC}">
                <a14:shadowObscured xmlns:a14="http://schemas.microsoft.com/office/drawing/2010/main"/>
              </a:ext>
              <a:ext uri="{53640926-AAD7-44d8-BBD7-CCE9431645EC}">
                <a14:shadowObscured xmlns:lc="http://schemas.openxmlformats.org/drawingml/2006/lockedCanvas" xmlns:mo="http://schemas.microsoft.com/office/mac/office/2008/main" xmlns:mv="urn:schemas-microsoft-com:mac:vml" xmlns:arto="http://schemas.microsoft.com/office/word/2006/arto"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6" name="Picture 5">
              <a:extLst>
                <a:ext uri="{FF2B5EF4-FFF2-40B4-BE49-F238E27FC236}">
                  <a16:creationId xmlns:a16="http://schemas.microsoft.com/office/drawing/2014/main" id="{66040533-85B6-4B76-958F-5437DCF6F26A}"/>
                </a:ext>
              </a:extLst>
            </p:cNvPr>
            <p:cNvPicPr/>
            <p:nvPr/>
          </p:nvPicPr>
          <p:blipFill rotWithShape="1">
            <a:blip r:embed="rId3"/>
            <a:srcRect l="2803" t="33546" r="2673" b="34343"/>
            <a:stretch/>
          </p:blipFill>
          <p:spPr bwMode="auto">
            <a:xfrm>
              <a:off x="4203589" y="1192696"/>
              <a:ext cx="3739487" cy="4532244"/>
            </a:xfrm>
            <a:prstGeom prst="rect">
              <a:avLst/>
            </a:prstGeom>
            <a:ln>
              <a:solidFill>
                <a:schemeClr val="tx1"/>
              </a:solidFill>
            </a:ln>
            <a:extLst>
              <a:ext uri="{53640926-AAD7-44D8-BBD7-CCE9431645EC}">
                <a14:shadowObscured xmlns:a14="http://schemas.microsoft.com/office/drawing/2010/main"/>
              </a:ext>
              <a:ext uri="{53640926-AAD7-44d8-BBD7-CCE9431645EC}">
                <a14:shadowObscured xmlns:lc="http://schemas.openxmlformats.org/drawingml/2006/lockedCanvas" xmlns:mo="http://schemas.microsoft.com/office/mac/office/2008/main" xmlns:mv="urn:schemas-microsoft-com:mac:vml" xmlns:arto="http://schemas.microsoft.com/office/word/2006/arto"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7" name="Picture 6">
              <a:extLst>
                <a:ext uri="{FF2B5EF4-FFF2-40B4-BE49-F238E27FC236}">
                  <a16:creationId xmlns:a16="http://schemas.microsoft.com/office/drawing/2014/main" id="{15E18771-952E-4AAD-B6AA-6BE69EA8B4E1}"/>
                </a:ext>
              </a:extLst>
            </p:cNvPr>
            <p:cNvPicPr/>
            <p:nvPr/>
          </p:nvPicPr>
          <p:blipFill rotWithShape="1">
            <a:blip r:embed="rId3"/>
            <a:srcRect l="1751" t="66516" r="2114" b="1618"/>
            <a:stretch/>
          </p:blipFill>
          <p:spPr bwMode="auto">
            <a:xfrm>
              <a:off x="8115355" y="1192696"/>
              <a:ext cx="3831880" cy="4532244"/>
            </a:xfrm>
            <a:prstGeom prst="rect">
              <a:avLst/>
            </a:prstGeom>
            <a:ln>
              <a:solidFill>
                <a:schemeClr val="tx1"/>
              </a:solidFill>
            </a:ln>
            <a:extLst>
              <a:ext uri="{53640926-AAD7-44D8-BBD7-CCE9431645EC}">
                <a14:shadowObscured xmlns:a14="http://schemas.microsoft.com/office/drawing/2010/main"/>
              </a:ext>
              <a:ext uri="{53640926-AAD7-44d8-BBD7-CCE9431645EC}">
                <a14:shadowObscured xmlns:lc="http://schemas.openxmlformats.org/drawingml/2006/lockedCanvas" xmlns:mo="http://schemas.microsoft.com/office/mac/office/2008/main" xmlns:mv="urn:schemas-microsoft-com:mac:vml" xmlns:arto="http://schemas.microsoft.com/office/word/2006/arto"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grpSp>
      <p:sp>
        <p:nvSpPr>
          <p:cNvPr id="9" name="Title 1">
            <a:extLst>
              <a:ext uri="{FF2B5EF4-FFF2-40B4-BE49-F238E27FC236}">
                <a16:creationId xmlns:a16="http://schemas.microsoft.com/office/drawing/2014/main" id="{1F703767-0EA0-40E6-944B-BF8EC7D5D21C}"/>
              </a:ext>
            </a:extLst>
          </p:cNvPr>
          <p:cNvSpPr>
            <a:spLocks noGrp="1"/>
          </p:cNvSpPr>
          <p:nvPr>
            <p:ph type="title"/>
          </p:nvPr>
        </p:nvSpPr>
        <p:spPr>
          <a:xfrm>
            <a:off x="268295" y="174632"/>
            <a:ext cx="11655411" cy="511169"/>
          </a:xfrm>
        </p:spPr>
        <p:txBody>
          <a:bodyPr>
            <a:noAutofit/>
          </a:bodyPr>
          <a:lstStyle/>
          <a:p>
            <a:r>
              <a:rPr lang="en-US" sz="2800" dirty="0">
                <a:latin typeface="Segoe UI Semibold" panose="020B0702040204020203" pitchFamily="34" charset="0"/>
                <a:cs typeface="Segoe UI Semibold" panose="020B0702040204020203" pitchFamily="34" charset="0"/>
              </a:rPr>
              <a:t>Common Thermographic Issues</a:t>
            </a:r>
          </a:p>
        </p:txBody>
      </p:sp>
      <p:sp>
        <p:nvSpPr>
          <p:cNvPr id="4" name="Slide Number Placeholder 3">
            <a:extLst>
              <a:ext uri="{FF2B5EF4-FFF2-40B4-BE49-F238E27FC236}">
                <a16:creationId xmlns:a16="http://schemas.microsoft.com/office/drawing/2014/main" id="{E08DE9EC-8408-4BAD-8286-65FD1D892C28}"/>
              </a:ext>
            </a:extLst>
          </p:cNvPr>
          <p:cNvSpPr>
            <a:spLocks noGrp="1"/>
          </p:cNvSpPr>
          <p:nvPr>
            <p:ph type="sldNum" sz="quarter" idx="12"/>
          </p:nvPr>
        </p:nvSpPr>
        <p:spPr/>
        <p:txBody>
          <a:bodyPr/>
          <a:lstStyle/>
          <a:p>
            <a:fld id="{34000147-D7BD-43C6-9289-FD2B125004A0}" type="slidenum">
              <a:rPr lang="en-US" smtClean="0"/>
              <a:t>7</a:t>
            </a:fld>
            <a:endParaRPr lang="en-US"/>
          </a:p>
        </p:txBody>
      </p:sp>
    </p:spTree>
    <p:extLst>
      <p:ext uri="{BB962C8B-B14F-4D97-AF65-F5344CB8AC3E}">
        <p14:creationId xmlns:p14="http://schemas.microsoft.com/office/powerpoint/2010/main" val="17585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D96A35-BE18-45BA-A7F4-8E002468FA82}"/>
              </a:ext>
            </a:extLst>
          </p:cNvPr>
          <p:cNvSpPr>
            <a:spLocks noGrp="1"/>
          </p:cNvSpPr>
          <p:nvPr>
            <p:ph type="sldNum" sz="quarter" idx="12"/>
          </p:nvPr>
        </p:nvSpPr>
        <p:spPr/>
        <p:txBody>
          <a:bodyPr/>
          <a:lstStyle/>
          <a:p>
            <a:fld id="{5892B89C-9217-44CD-A4E7-E7A06444AB73}" type="slidenum">
              <a:rPr lang="en-US" smtClean="0"/>
              <a:t>70</a:t>
            </a:fld>
            <a:endParaRPr lang="en-US"/>
          </a:p>
        </p:txBody>
      </p:sp>
      <p:graphicFrame>
        <p:nvGraphicFramePr>
          <p:cNvPr id="5" name="Table 4">
            <a:extLst>
              <a:ext uri="{FF2B5EF4-FFF2-40B4-BE49-F238E27FC236}">
                <a16:creationId xmlns:a16="http://schemas.microsoft.com/office/drawing/2014/main" id="{6272C57F-4D9B-41E8-8185-5D70F0084D68}"/>
              </a:ext>
            </a:extLst>
          </p:cNvPr>
          <p:cNvGraphicFramePr>
            <a:graphicFrameLocks noGrp="1"/>
          </p:cNvGraphicFramePr>
          <p:nvPr>
            <p:extLst>
              <p:ext uri="{D42A27DB-BD31-4B8C-83A1-F6EECF244321}">
                <p14:modId xmlns:p14="http://schemas.microsoft.com/office/powerpoint/2010/main" val="3775697460"/>
              </p:ext>
            </p:extLst>
          </p:nvPr>
        </p:nvGraphicFramePr>
        <p:xfrm>
          <a:off x="1042737" y="1431601"/>
          <a:ext cx="9914022" cy="3621999"/>
        </p:xfrm>
        <a:graphic>
          <a:graphicData uri="http://schemas.openxmlformats.org/drawingml/2006/table">
            <a:tbl>
              <a:tblPr firstRow="1" firstCol="1" bandRow="1"/>
              <a:tblGrid>
                <a:gridCol w="1598801">
                  <a:extLst>
                    <a:ext uri="{9D8B030D-6E8A-4147-A177-3AD203B41FA5}">
                      <a16:colId xmlns:a16="http://schemas.microsoft.com/office/drawing/2014/main" val="1752226537"/>
                    </a:ext>
                  </a:extLst>
                </a:gridCol>
                <a:gridCol w="5074715">
                  <a:extLst>
                    <a:ext uri="{9D8B030D-6E8A-4147-A177-3AD203B41FA5}">
                      <a16:colId xmlns:a16="http://schemas.microsoft.com/office/drawing/2014/main" val="2807169990"/>
                    </a:ext>
                  </a:extLst>
                </a:gridCol>
                <a:gridCol w="3240506">
                  <a:extLst>
                    <a:ext uri="{9D8B030D-6E8A-4147-A177-3AD203B41FA5}">
                      <a16:colId xmlns:a16="http://schemas.microsoft.com/office/drawing/2014/main" val="4268348733"/>
                    </a:ext>
                  </a:extLst>
                </a:gridCol>
              </a:tblGrid>
              <a:tr h="409984">
                <a:tc>
                  <a:txBody>
                    <a:bodyPr/>
                    <a:lstStyle/>
                    <a:p>
                      <a:pPr marL="0" marR="0" algn="l">
                        <a:lnSpc>
                          <a:spcPct val="200000"/>
                        </a:lnSpc>
                        <a:spcBef>
                          <a:spcPts val="0"/>
                        </a:spcBef>
                        <a:spcAft>
                          <a:spcPts val="0"/>
                        </a:spcAft>
                      </a:pPr>
                      <a:r>
                        <a:rPr lang="en-US" sz="2000" b="1">
                          <a:effectLst/>
                          <a:latin typeface="Segoe Condensed" panose="020B0606040200020203" pitchFamily="34" charset="0"/>
                          <a:ea typeface="Times New Roman" panose="02020603050405020304" pitchFamily="18" charset="0"/>
                          <a:cs typeface="Times New Roman" panose="02020603050405020304" pitchFamily="18" charset="0"/>
                        </a:rPr>
                        <a:t>Participant ID</a:t>
                      </a:r>
                      <a:endParaRPr lang="en-US" sz="280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Sensor Kit Aimed at Suspected Issue</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2000" b="1" dirty="0">
                          <a:effectLst/>
                          <a:latin typeface="Segoe Condensed" panose="020B0606040200020203" pitchFamily="34" charset="0"/>
                          <a:ea typeface="Times New Roman" panose="02020603050405020304" pitchFamily="18" charset="0"/>
                          <a:cs typeface="Times New Roman" panose="02020603050405020304" pitchFamily="18" charset="0"/>
                        </a:rPr>
                        <a:t>Issue was Found </a:t>
                      </a:r>
                      <a:endParaRPr lang="en-US" sz="2800" dirty="0">
                        <a:effectLst/>
                        <a:latin typeface="Baskerville Old Face" panose="02020602080505020303" pitchFamily="18" charset="0"/>
                        <a:ea typeface="Times New Roman" panose="02020603050405020304" pitchFamily="18" charset="0"/>
                        <a:cs typeface="Times New Roman" panose="02020603050405020304" pitchFamily="18" charset="0"/>
                      </a:endParaRPr>
                    </a:p>
                  </a:txBody>
                  <a:tcPr marL="27125" marR="2712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026626"/>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P1</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943537"/>
                  </a:ext>
                </a:extLst>
              </a:tr>
              <a:tr h="641364">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P2</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p>
                      <a:pPr marL="0" marR="0" algn="just">
                        <a:lnSpc>
                          <a:spcPct val="100000"/>
                        </a:lnSpc>
                        <a:spcBef>
                          <a:spcPts val="0"/>
                        </a:spcBef>
                        <a:spcAft>
                          <a:spcPts val="0"/>
                        </a:spcAft>
                      </a:pPr>
                      <a:r>
                        <a:rPr lang="en-US" sz="2000" i="1">
                          <a:effectLst/>
                          <a:latin typeface="Segoe UI Light" panose="020B0502040204020203" pitchFamily="34" charset="0"/>
                          <a:ea typeface="Times New Roman" panose="02020603050405020304" pitchFamily="18" charset="0"/>
                          <a:cs typeface="Segoe UI Light" panose="020B0502040204020203" pitchFamily="34" charset="0"/>
                        </a:rPr>
                        <a:t>Less severe than anticipated</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219502"/>
                  </a:ext>
                </a:extLst>
              </a:tr>
              <a:tr h="402145">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P3</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dirty="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968100"/>
                  </a:ext>
                </a:extLst>
              </a:tr>
              <a:tr h="402145">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P4</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rPr>
                        <a:t>Yes</a:t>
                      </a:r>
                      <a:endParaRPr lang="en-US" sz="2800" dirty="0">
                        <a:solidFill>
                          <a:schemeClr val="tx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2325372"/>
                  </a:ext>
                </a:extLst>
              </a:tr>
              <a:tr h="723296">
                <a:tc>
                  <a:txBody>
                    <a:bodyPr/>
                    <a:lstStyle/>
                    <a:p>
                      <a:pPr marL="0" marR="0" algn="just">
                        <a:lnSpc>
                          <a:spcPct val="100000"/>
                        </a:lnSpc>
                        <a:spcBef>
                          <a:spcPts val="0"/>
                        </a:spcBef>
                        <a:spcAft>
                          <a:spcPts val="0"/>
                        </a:spcAft>
                      </a:pPr>
                      <a:r>
                        <a:rPr lang="en-US" sz="20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P5</a:t>
                      </a:r>
                      <a:endParaRPr lang="en-US" sz="280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Yes </a:t>
                      </a:r>
                      <a:b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br>
                      <a:r>
                        <a:rPr lang="en-US" sz="2000" i="1"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Based on intuition, not thermal camera mission</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0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rPr>
                        <a:t>No</a:t>
                      </a:r>
                      <a:endParaRPr lang="en-US" sz="2800" dirty="0">
                        <a:solidFill>
                          <a:sysClr val="windowText" lastClr="000000"/>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27125" marR="2712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237519"/>
                  </a:ext>
                </a:extLst>
              </a:tr>
              <a:tr h="526140">
                <a:tc gridSpan="3">
                  <a:txBody>
                    <a:bodyPr/>
                    <a:lstStyle/>
                    <a:p>
                      <a:pPr marL="0" marR="0" algn="just">
                        <a:spcBef>
                          <a:spcPts val="300"/>
                        </a:spcBef>
                        <a:spcAft>
                          <a:spcPts val="600"/>
                        </a:spcAft>
                      </a:pPr>
                      <a:endParaRPr lang="en-US" sz="20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134688" marR="134688" marT="67344" marB="67344">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8299621"/>
                  </a:ext>
                </a:extLst>
              </a:tr>
            </a:tbl>
          </a:graphicData>
        </a:graphic>
      </p:graphicFrame>
      <p:sp>
        <p:nvSpPr>
          <p:cNvPr id="6" name="Title 1">
            <a:extLst>
              <a:ext uri="{FF2B5EF4-FFF2-40B4-BE49-F238E27FC236}">
                <a16:creationId xmlns:a16="http://schemas.microsoft.com/office/drawing/2014/main" id="{103EDDE9-D735-428B-98CB-5A80233FF20C}"/>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schemeClr val="tx1"/>
                </a:solidFill>
                <a:latin typeface="Segoe UI Light" panose="020B0502040204020203" pitchFamily="34" charset="0"/>
              </a:rPr>
              <a:t>Sensor System </a:t>
            </a:r>
            <a:r>
              <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rPr>
              <a:t>Results</a:t>
            </a:r>
          </a:p>
        </p:txBody>
      </p:sp>
      <p:pic>
        <p:nvPicPr>
          <p:cNvPr id="7" name="Picture 6">
            <a:extLst>
              <a:ext uri="{FF2B5EF4-FFF2-40B4-BE49-F238E27FC236}">
                <a16:creationId xmlns:a16="http://schemas.microsoft.com/office/drawing/2014/main" id="{D5BFBA18-B244-4322-8E51-28EF418A8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
        <p:nvSpPr>
          <p:cNvPr id="8" name="Arrow: Up 7">
            <a:extLst>
              <a:ext uri="{FF2B5EF4-FFF2-40B4-BE49-F238E27FC236}">
                <a16:creationId xmlns:a16="http://schemas.microsoft.com/office/drawing/2014/main" id="{1577C068-A4C5-47BD-B84A-C1D99106AC0E}"/>
              </a:ext>
            </a:extLst>
          </p:cNvPr>
          <p:cNvSpPr/>
          <p:nvPr/>
        </p:nvSpPr>
        <p:spPr>
          <a:xfrm>
            <a:off x="1744021" y="2425704"/>
            <a:ext cx="290670" cy="327004"/>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F4EB5B50-C049-4E47-AADE-B3ADE87437A9}"/>
              </a:ext>
            </a:extLst>
          </p:cNvPr>
          <p:cNvSpPr/>
          <p:nvPr/>
        </p:nvSpPr>
        <p:spPr>
          <a:xfrm>
            <a:off x="1744021" y="3429000"/>
            <a:ext cx="290670" cy="327004"/>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6DF798AA-6A8B-485F-93F7-CEBAFCAA5031}"/>
              </a:ext>
            </a:extLst>
          </p:cNvPr>
          <p:cNvSpPr/>
          <p:nvPr/>
        </p:nvSpPr>
        <p:spPr>
          <a:xfrm>
            <a:off x="1744021" y="3034716"/>
            <a:ext cx="290670" cy="327004"/>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073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0" name="Rectangle 99"/>
          <p:cNvSpPr/>
          <p:nvPr/>
        </p:nvSpPr>
        <p:spPr>
          <a:xfrm>
            <a:off x="1871082" y="3534644"/>
            <a:ext cx="366186"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01" name="Rectangle 100"/>
          <p:cNvSpPr/>
          <p:nvPr/>
        </p:nvSpPr>
        <p:spPr>
          <a:xfrm>
            <a:off x="2390392" y="3534644"/>
            <a:ext cx="1018795" cy="1000303"/>
          </a:xfrm>
          <a:prstGeom prst="rect">
            <a:avLst/>
          </a:prstGeom>
          <a:solidFill>
            <a:srgbClr val="F6BB00">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grpSp>
        <p:nvGrpSpPr>
          <p:cNvPr id="105" name="Group 104"/>
          <p:cNvGrpSpPr/>
          <p:nvPr/>
        </p:nvGrpSpPr>
        <p:grpSpPr>
          <a:xfrm>
            <a:off x="3562311" y="3534641"/>
            <a:ext cx="1162760" cy="1000309"/>
            <a:chOff x="2574263" y="3013327"/>
            <a:chExt cx="966355" cy="831344"/>
          </a:xfrm>
          <a:solidFill>
            <a:srgbClr val="A9E5BB">
              <a:alpha val="26000"/>
            </a:srgbClr>
          </a:solidFill>
        </p:grpSpPr>
        <p:sp>
          <p:nvSpPr>
            <p:cNvPr id="106" name="Rectangle 105"/>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107" name="Rectangle 106"/>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sp>
        <p:nvSpPr>
          <p:cNvPr id="117" name="Rectangle 116"/>
          <p:cNvSpPr/>
          <p:nvPr/>
        </p:nvSpPr>
        <p:spPr>
          <a:xfrm>
            <a:off x="6194949" y="3534644"/>
            <a:ext cx="1018795" cy="1000303"/>
          </a:xfrm>
          <a:prstGeom prst="rect">
            <a:avLst/>
          </a:prstGeom>
          <a:solidFill>
            <a:srgbClr val="CC0797">
              <a:alpha val="26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122" name="Rectangle 121"/>
          <p:cNvSpPr/>
          <p:nvPr/>
        </p:nvSpPr>
        <p:spPr>
          <a:xfrm>
            <a:off x="9997770" y="3534644"/>
            <a:ext cx="366186" cy="1000303"/>
          </a:xfrm>
          <a:prstGeom prst="rect">
            <a:avLst/>
          </a:prstGeom>
          <a:solidFill>
            <a:srgbClr val="CC0797">
              <a:alpha val="99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1" name="Rectangle 30">
            <a:extLst>
              <a:ext uri="{FF2B5EF4-FFF2-40B4-BE49-F238E27FC236}">
                <a16:creationId xmlns:a16="http://schemas.microsoft.com/office/drawing/2014/main" id="{0619C9E3-1B5B-46EC-804A-A9D7D7E76BC7}"/>
              </a:ext>
            </a:extLst>
          </p:cNvPr>
          <p:cNvSpPr/>
          <p:nvPr/>
        </p:nvSpPr>
        <p:spPr>
          <a:xfrm>
            <a:off x="7927180" y="3941801"/>
            <a:ext cx="184366" cy="181020"/>
          </a:xfrm>
          <a:prstGeom prst="rect">
            <a:avLst/>
          </a:prstGeom>
          <a:solidFill>
            <a:srgbClr val="CC0797">
              <a:alpha val="99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7" name="Rectangle 36">
            <a:extLst>
              <a:ext uri="{FF2B5EF4-FFF2-40B4-BE49-F238E27FC236}">
                <a16:creationId xmlns:a16="http://schemas.microsoft.com/office/drawing/2014/main" id="{A6DEBFD5-AABB-49FE-A7DB-B1ED67400985}"/>
              </a:ext>
            </a:extLst>
          </p:cNvPr>
          <p:cNvSpPr/>
          <p:nvPr/>
        </p:nvSpPr>
        <p:spPr>
          <a:xfrm>
            <a:off x="8427467" y="3941801"/>
            <a:ext cx="184366" cy="181020"/>
          </a:xfrm>
          <a:prstGeom prst="rect">
            <a:avLst/>
          </a:prstGeom>
          <a:solidFill>
            <a:srgbClr val="CC0797">
              <a:alpha val="99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38" name="Rectangle 37">
            <a:extLst>
              <a:ext uri="{FF2B5EF4-FFF2-40B4-BE49-F238E27FC236}">
                <a16:creationId xmlns:a16="http://schemas.microsoft.com/office/drawing/2014/main" id="{B6C07718-3E45-4BB4-BF65-E11518DBF74D}"/>
              </a:ext>
            </a:extLst>
          </p:cNvPr>
          <p:cNvSpPr/>
          <p:nvPr/>
        </p:nvSpPr>
        <p:spPr>
          <a:xfrm>
            <a:off x="8927754" y="3941801"/>
            <a:ext cx="184366" cy="181020"/>
          </a:xfrm>
          <a:prstGeom prst="rect">
            <a:avLst/>
          </a:prstGeom>
          <a:solidFill>
            <a:srgbClr val="CC0797">
              <a:alpha val="99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4" name="Slide Number Placeholder 3">
            <a:extLst>
              <a:ext uri="{FF2B5EF4-FFF2-40B4-BE49-F238E27FC236}">
                <a16:creationId xmlns:a16="http://schemas.microsoft.com/office/drawing/2014/main" id="{7D889296-BB75-4158-84AC-E85A07C4BB3E}"/>
              </a:ext>
            </a:extLst>
          </p:cNvPr>
          <p:cNvSpPr>
            <a:spLocks noGrp="1"/>
          </p:cNvSpPr>
          <p:nvPr>
            <p:ph type="sldNum" sz="quarter" idx="12"/>
          </p:nvPr>
        </p:nvSpPr>
        <p:spPr/>
        <p:txBody>
          <a:bodyPr/>
          <a:lstStyle/>
          <a:p>
            <a:fld id="{5892B89C-9217-44CD-A4E7-E7A06444AB73}" type="slidenum">
              <a:rPr lang="en-US" smtClean="0"/>
              <a:t>71</a:t>
            </a:fld>
            <a:endParaRPr lang="en-US"/>
          </a:p>
        </p:txBody>
      </p:sp>
      <p:grpSp>
        <p:nvGrpSpPr>
          <p:cNvPr id="21" name="Group 20">
            <a:extLst>
              <a:ext uri="{FF2B5EF4-FFF2-40B4-BE49-F238E27FC236}">
                <a16:creationId xmlns:a16="http://schemas.microsoft.com/office/drawing/2014/main" id="{4C4D60C3-269D-4C38-B765-F167CD8C59C4}"/>
              </a:ext>
            </a:extLst>
          </p:cNvPr>
          <p:cNvGrpSpPr/>
          <p:nvPr/>
        </p:nvGrpSpPr>
        <p:grpSpPr>
          <a:xfrm>
            <a:off x="4878197" y="3534641"/>
            <a:ext cx="1162760" cy="1000309"/>
            <a:chOff x="2574263" y="3013327"/>
            <a:chExt cx="966355" cy="831344"/>
          </a:xfrm>
          <a:solidFill>
            <a:srgbClr val="FCF6B1">
              <a:alpha val="26000"/>
            </a:srgbClr>
          </a:solidFill>
        </p:grpSpPr>
        <p:sp>
          <p:nvSpPr>
            <p:cNvPr id="22" name="Rectangle 21">
              <a:extLst>
                <a:ext uri="{FF2B5EF4-FFF2-40B4-BE49-F238E27FC236}">
                  <a16:creationId xmlns:a16="http://schemas.microsoft.com/office/drawing/2014/main" id="{E4ADD991-71C4-423B-8ECB-0F86B985BADD}"/>
                </a:ext>
              </a:extLst>
            </p:cNvPr>
            <p:cNvSpPr/>
            <p:nvPr/>
          </p:nvSpPr>
          <p:spPr>
            <a:xfrm>
              <a:off x="2574263" y="3013332"/>
              <a:ext cx="846707"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sp>
          <p:nvSpPr>
            <p:cNvPr id="23" name="Rectangle 22">
              <a:extLst>
                <a:ext uri="{FF2B5EF4-FFF2-40B4-BE49-F238E27FC236}">
                  <a16:creationId xmlns:a16="http://schemas.microsoft.com/office/drawing/2014/main" id="{EFAA8541-8A34-4150-8140-8EADB6CC0FF3}"/>
                </a:ext>
              </a:extLst>
            </p:cNvPr>
            <p:cNvSpPr/>
            <p:nvPr/>
          </p:nvSpPr>
          <p:spPr>
            <a:xfrm>
              <a:off x="3450824" y="3013327"/>
              <a:ext cx="89794" cy="831339"/>
            </a:xfrm>
            <a:prstGeom prst="rect">
              <a:avLst/>
            </a:prstGeom>
            <a:grp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Light"/>
                <a:ea typeface="+mn-ea"/>
                <a:cs typeface="Segoe UI Light"/>
              </a:endParaRPr>
            </a:p>
          </p:txBody>
        </p:sp>
      </p:grpSp>
      <p:sp>
        <p:nvSpPr>
          <p:cNvPr id="24" name="TextBox 23">
            <a:extLst>
              <a:ext uri="{FF2B5EF4-FFF2-40B4-BE49-F238E27FC236}">
                <a16:creationId xmlns:a16="http://schemas.microsoft.com/office/drawing/2014/main" id="{70FA6057-8482-439E-84F1-4903E1F0B51C}"/>
              </a:ext>
            </a:extLst>
          </p:cNvPr>
          <p:cNvSpPr txBox="1"/>
          <p:nvPr/>
        </p:nvSpPr>
        <p:spPr>
          <a:xfrm>
            <a:off x="9364270" y="1665004"/>
            <a:ext cx="1556836" cy="126188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CC0797"/>
                </a:solidFill>
                <a:latin typeface="Segoe Condensed"/>
                <a:cs typeface="Segoe Condensed"/>
              </a:rPr>
              <a:t>Post-Study</a:t>
            </a:r>
            <a:endParaRPr kumimoji="0" lang="en-US" sz="2800" b="0" i="0" u="none" strike="noStrike" kern="1200" cap="none" spc="0" normalizeH="0" baseline="0" noProof="0" dirty="0">
              <a:ln>
                <a:noFill/>
              </a:ln>
              <a:solidFill>
                <a:srgbClr val="CC0797"/>
              </a:solidFill>
              <a:effectLst/>
              <a:uLnTx/>
              <a:uFillTx/>
              <a:latin typeface="Segoe Condensed"/>
              <a:ea typeface="+mn-ea"/>
              <a:cs typeface="Segoe Condensed"/>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C0797"/>
                </a:solidFill>
                <a:effectLst/>
                <a:uLnTx/>
                <a:uFillTx/>
                <a:latin typeface="Segoe Condensed"/>
                <a:ea typeface="+mn-ea"/>
                <a:cs typeface="Segoe Condensed"/>
              </a:rPr>
              <a:t>Follow-up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CC0797"/>
                </a:solidFill>
                <a:latin typeface="Segoe Condensed"/>
                <a:cs typeface="Segoe Condensed"/>
              </a:rPr>
              <a:t>(~45 days)</a:t>
            </a:r>
            <a:endParaRPr kumimoji="0" lang="en-US" b="0" i="0" u="none" strike="noStrike" kern="1200" cap="none" spc="0" normalizeH="0" baseline="0" noProof="0" dirty="0">
              <a:ln>
                <a:noFill/>
              </a:ln>
              <a:solidFill>
                <a:srgbClr val="CC0797"/>
              </a:solidFill>
              <a:effectLst/>
              <a:uLnTx/>
              <a:uFillTx/>
              <a:latin typeface="Segoe Condensed"/>
              <a:ea typeface="+mn-ea"/>
              <a:cs typeface="Segoe Condensed"/>
            </a:endParaRPr>
          </a:p>
        </p:txBody>
      </p:sp>
      <p:cxnSp>
        <p:nvCxnSpPr>
          <p:cNvPr id="25" name="Straight Connector 24">
            <a:extLst>
              <a:ext uri="{FF2B5EF4-FFF2-40B4-BE49-F238E27FC236}">
                <a16:creationId xmlns:a16="http://schemas.microsoft.com/office/drawing/2014/main" id="{362E6D66-EE24-4528-A55A-154BA2703ADF}"/>
              </a:ext>
            </a:extLst>
          </p:cNvPr>
          <p:cNvCxnSpPr/>
          <p:nvPr/>
        </p:nvCxnSpPr>
        <p:spPr>
          <a:xfrm>
            <a:off x="10170484" y="2838970"/>
            <a:ext cx="0" cy="717725"/>
          </a:xfrm>
          <a:prstGeom prst="line">
            <a:avLst/>
          </a:prstGeom>
          <a:noFill/>
          <a:ln w="25400" cap="flat" cmpd="sng" algn="ctr">
            <a:solidFill>
              <a:srgbClr val="CC0797"/>
            </a:solidFill>
            <a:prstDash val="solid"/>
          </a:ln>
          <a:effectLst/>
        </p:spPr>
      </p:cxnSp>
      <p:sp>
        <p:nvSpPr>
          <p:cNvPr id="126" name="Rectangle 125"/>
          <p:cNvSpPr/>
          <p:nvPr/>
        </p:nvSpPr>
        <p:spPr>
          <a:xfrm>
            <a:off x="1871080" y="3530751"/>
            <a:ext cx="8492874" cy="1000303"/>
          </a:xfrm>
          <a:prstGeom prst="rect">
            <a:avLst/>
          </a:prstGeom>
          <a:noFill/>
          <a:ln w="9525" cap="flat" cmpd="sng" algn="ctr">
            <a:solidFill>
              <a:sysClr val="window" lastClr="FFFFFF"/>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Condensed"/>
              <a:ea typeface="+mn-ea"/>
              <a:cs typeface="Segoe Condensed"/>
            </a:endParaRPr>
          </a:p>
        </p:txBody>
      </p:sp>
      <p:sp>
        <p:nvSpPr>
          <p:cNvPr id="28" name="Title 1">
            <a:extLst>
              <a:ext uri="{FF2B5EF4-FFF2-40B4-BE49-F238E27FC236}">
                <a16:creationId xmlns:a16="http://schemas.microsoft.com/office/drawing/2014/main" id="{06CD2E17-C391-4D8F-8937-F026790E4A92}"/>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uLnTx/>
                <a:uFillTx/>
                <a:latin typeface="Segoe UI Semibold" panose="020B0702040204020203" pitchFamily="34" charset="0"/>
                <a:ea typeface="+mj-ea"/>
                <a:cs typeface="+mj-cs"/>
              </a:rPr>
              <a:t>       Field Deployment: </a:t>
            </a:r>
            <a:r>
              <a:rPr kumimoji="0" lang="en-US" sz="2400" b="0" i="0" u="none" strike="noStrike" kern="1200" cap="small" spc="0" normalizeH="0" baseline="0" noProof="0" dirty="0">
                <a:ln>
                  <a:noFill/>
                </a:ln>
                <a:solidFill>
                  <a:prstClr val="white"/>
                </a:solidFill>
                <a:effectLst/>
                <a:uLnTx/>
                <a:uFillTx/>
                <a:latin typeface="Segoe UI Light" panose="020B0502040204020203" pitchFamily="34" charset="0"/>
                <a:ea typeface="+mj-ea"/>
                <a:cs typeface="+mj-cs"/>
              </a:rPr>
              <a:t>Results</a:t>
            </a:r>
          </a:p>
        </p:txBody>
      </p:sp>
      <p:pic>
        <p:nvPicPr>
          <p:cNvPr id="26" name="Picture 25">
            <a:extLst>
              <a:ext uri="{FF2B5EF4-FFF2-40B4-BE49-F238E27FC236}">
                <a16:creationId xmlns:a16="http://schemas.microsoft.com/office/drawing/2014/main" id="{4C1B0BD0-7F83-44CF-BA02-6F154E30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52" y="297870"/>
            <a:ext cx="335252" cy="512022"/>
          </a:xfrm>
          <a:prstGeom prst="rect">
            <a:avLst/>
          </a:prstGeom>
        </p:spPr>
      </p:pic>
    </p:spTree>
    <p:extLst>
      <p:ext uri="{BB962C8B-B14F-4D97-AF65-F5344CB8AC3E}">
        <p14:creationId xmlns:p14="http://schemas.microsoft.com/office/powerpoint/2010/main" val="38076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Follow-up Findings</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5 of 5 reported thinking more about energy efficiency issues in their home since participation had ended.</a:t>
            </a:r>
          </a:p>
          <a:p>
            <a:pPr marL="625475" lvl="0" indent="-342900">
              <a:buFont typeface="Arial"/>
              <a:buChar char="•"/>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4" name="Slide Number Placeholder 3">
            <a:extLst>
              <a:ext uri="{FF2B5EF4-FFF2-40B4-BE49-F238E27FC236}">
                <a16:creationId xmlns:a16="http://schemas.microsoft.com/office/drawing/2014/main" id="{5609B327-ADDB-4DE5-B809-24DB6D19B1AB}"/>
              </a:ext>
            </a:extLst>
          </p:cNvPr>
          <p:cNvSpPr>
            <a:spLocks noGrp="1"/>
          </p:cNvSpPr>
          <p:nvPr>
            <p:ph type="sldNum" sz="quarter" idx="12"/>
          </p:nvPr>
        </p:nvSpPr>
        <p:spPr/>
        <p:txBody>
          <a:bodyPr/>
          <a:lstStyle/>
          <a:p>
            <a:fld id="{5892B89C-9217-44CD-A4E7-E7A06444AB73}" type="slidenum">
              <a:rPr lang="en-US" smtClean="0"/>
              <a:t>72</a:t>
            </a:fld>
            <a:endParaRPr lang="en-US"/>
          </a:p>
        </p:txBody>
      </p:sp>
      <p:sp>
        <p:nvSpPr>
          <p:cNvPr id="9" name="Title 1">
            <a:extLst>
              <a:ext uri="{FF2B5EF4-FFF2-40B4-BE49-F238E27FC236}">
                <a16:creationId xmlns:a16="http://schemas.microsoft.com/office/drawing/2014/main" id="{DC00C1FC-5547-40E9-9804-7BBDD0FB805A}"/>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lvl="0">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prstClr val="black"/>
                </a:solidFill>
                <a:latin typeface="Segoe UI Light" panose="020B0502040204020203" pitchFamily="34" charset="0"/>
              </a:rPr>
              <a:t>Follow-up Survey</a:t>
            </a:r>
            <a:endPar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endParaRPr>
          </a:p>
        </p:txBody>
      </p:sp>
      <p:pic>
        <p:nvPicPr>
          <p:cNvPr id="10" name="Picture 9">
            <a:extLst>
              <a:ext uri="{FF2B5EF4-FFF2-40B4-BE49-F238E27FC236}">
                <a16:creationId xmlns:a16="http://schemas.microsoft.com/office/drawing/2014/main" id="{ADFF7ABE-2D9B-44A1-A3EA-F6E80C38D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187894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A23CFD-21EF-4DD9-9EC7-2DBAE094E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Follow-up Findings</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a:t>
            </a:r>
            <a:r>
              <a:rPr lang="en-US" sz="2000" dirty="0">
                <a:solidFill>
                  <a:prstClr val="black"/>
                </a:solidFill>
              </a:rPr>
              <a:t>were largely homogenous when it came to the privacy of their data</a:t>
            </a: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5 of 5 reported thinking more about energy efficiency issues in their home since participation had ended.</a:t>
            </a:r>
          </a:p>
          <a:p>
            <a:pPr marL="625475" lvl="0" indent="-342900">
              <a:buFont typeface="Arial"/>
              <a:buChar char="•"/>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7" name="Rectangle 6">
            <a:extLst>
              <a:ext uri="{FF2B5EF4-FFF2-40B4-BE49-F238E27FC236}">
                <a16:creationId xmlns:a16="http://schemas.microsoft.com/office/drawing/2014/main" id="{C1421C2F-EEC3-4626-B818-1F3876FAB62B}"/>
              </a:ext>
            </a:extLst>
          </p:cNvPr>
          <p:cNvSpPr/>
          <p:nvPr/>
        </p:nvSpPr>
        <p:spPr>
          <a:xfrm>
            <a:off x="0" y="0"/>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EDAAD0-3B01-4B45-8356-298F4A026DF7}"/>
              </a:ext>
            </a:extLst>
          </p:cNvPr>
          <p:cNvSpPr txBox="1"/>
          <p:nvPr/>
        </p:nvSpPr>
        <p:spPr>
          <a:xfrm>
            <a:off x="787168" y="3446528"/>
            <a:ext cx="10503617" cy="1323439"/>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“It has made me generally more aware of where there might be issues and why.” –NS3 </a:t>
            </a:r>
          </a:p>
        </p:txBody>
      </p:sp>
      <p:sp>
        <p:nvSpPr>
          <p:cNvPr id="4" name="Slide Number Placeholder 3">
            <a:extLst>
              <a:ext uri="{FF2B5EF4-FFF2-40B4-BE49-F238E27FC236}">
                <a16:creationId xmlns:a16="http://schemas.microsoft.com/office/drawing/2014/main" id="{6C38F569-2A71-4D96-BB16-80A7C91E8370}"/>
              </a:ext>
            </a:extLst>
          </p:cNvPr>
          <p:cNvSpPr>
            <a:spLocks noGrp="1"/>
          </p:cNvSpPr>
          <p:nvPr>
            <p:ph type="sldNum" sz="quarter" idx="12"/>
          </p:nvPr>
        </p:nvSpPr>
        <p:spPr/>
        <p:txBody>
          <a:bodyPr/>
          <a:lstStyle/>
          <a:p>
            <a:fld id="{5892B89C-9217-44CD-A4E7-E7A06444AB73}" type="slidenum">
              <a:rPr lang="en-US" smtClean="0"/>
              <a:t>73</a:t>
            </a:fld>
            <a:endParaRPr lang="en-US"/>
          </a:p>
        </p:txBody>
      </p:sp>
      <p:sp>
        <p:nvSpPr>
          <p:cNvPr id="10" name="Title 1">
            <a:extLst>
              <a:ext uri="{FF2B5EF4-FFF2-40B4-BE49-F238E27FC236}">
                <a16:creationId xmlns:a16="http://schemas.microsoft.com/office/drawing/2014/main" id="{2AD7FCCE-D2B0-4FD6-BFAA-B6B44D6F07E7}"/>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lvl="0">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prstClr val="black"/>
                </a:solidFill>
                <a:latin typeface="Segoe UI Light" panose="020B0502040204020203" pitchFamily="34" charset="0"/>
              </a:rPr>
              <a:t>Follow-up Survey</a:t>
            </a:r>
            <a:endPar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endParaRPr>
          </a:p>
        </p:txBody>
      </p:sp>
    </p:spTree>
    <p:extLst>
      <p:ext uri="{BB962C8B-B14F-4D97-AF65-F5344CB8AC3E}">
        <p14:creationId xmlns:p14="http://schemas.microsoft.com/office/powerpoint/2010/main" val="175026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Follow-up Findings</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a:t>
            </a:r>
            <a:r>
              <a:rPr lang="en-US" sz="2000" dirty="0">
                <a:solidFill>
                  <a:prstClr val="black"/>
                </a:solidFill>
              </a:rPr>
              <a:t>were largely homogenous when it came to the privacy of their data</a:t>
            </a: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5 of 5 reported thinking more about energy efficiency issues in their home since participation had ended.</a:t>
            </a:r>
          </a:p>
          <a:p>
            <a:pPr marL="625475" lvl="0" indent="-342900">
              <a:buFont typeface="Arial"/>
              <a:buChar char="•"/>
              <a:defRPr/>
            </a:pPr>
            <a:endParaRPr lang="en-US" sz="2000" dirty="0">
              <a:solidFill>
                <a:prstClr val="black"/>
              </a:solidFill>
              <a:latin typeface="Segoe UI Light"/>
              <a:cs typeface="Segoe UI Light"/>
            </a:endParaRPr>
          </a:p>
          <a:p>
            <a:pPr marL="625475" lvl="0" indent="-342900">
              <a:buFont typeface="Arial"/>
              <a:buChar char="•"/>
              <a:defRPr/>
            </a:pPr>
            <a:r>
              <a:rPr lang="en-US" sz="2000" dirty="0">
                <a:solidFill>
                  <a:prstClr val="black"/>
                </a:solidFill>
                <a:latin typeface="Segoe UI Light"/>
                <a:cs typeface="Segoe UI Light"/>
              </a:rPr>
              <a:t>2 of 5 reported making some repairs for air leakage issues; however, all reported that insulation issues required more savings and planning.</a:t>
            </a:r>
          </a:p>
          <a:p>
            <a:pPr marL="625475" lvl="0" indent="-342900">
              <a:buFont typeface="Arial"/>
              <a:buChar char="•"/>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4" name="Slide Number Placeholder 3">
            <a:extLst>
              <a:ext uri="{FF2B5EF4-FFF2-40B4-BE49-F238E27FC236}">
                <a16:creationId xmlns:a16="http://schemas.microsoft.com/office/drawing/2014/main" id="{3B8AD357-6FB4-4A6B-8F9E-A19E6C62B1EF}"/>
              </a:ext>
            </a:extLst>
          </p:cNvPr>
          <p:cNvSpPr>
            <a:spLocks noGrp="1"/>
          </p:cNvSpPr>
          <p:nvPr>
            <p:ph type="sldNum" sz="quarter" idx="12"/>
          </p:nvPr>
        </p:nvSpPr>
        <p:spPr/>
        <p:txBody>
          <a:bodyPr/>
          <a:lstStyle/>
          <a:p>
            <a:fld id="{5892B89C-9217-44CD-A4E7-E7A06444AB73}" type="slidenum">
              <a:rPr lang="en-US" smtClean="0"/>
              <a:t>74</a:t>
            </a:fld>
            <a:endParaRPr lang="en-US"/>
          </a:p>
        </p:txBody>
      </p:sp>
      <p:sp>
        <p:nvSpPr>
          <p:cNvPr id="9" name="Title 1">
            <a:extLst>
              <a:ext uri="{FF2B5EF4-FFF2-40B4-BE49-F238E27FC236}">
                <a16:creationId xmlns:a16="http://schemas.microsoft.com/office/drawing/2014/main" id="{DF77FC82-DE11-4F2C-ABBF-CEC242A1515F}"/>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lvl="0">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prstClr val="black"/>
                </a:solidFill>
                <a:latin typeface="Segoe UI Light" panose="020B0502040204020203" pitchFamily="34" charset="0"/>
              </a:rPr>
              <a:t>Follow-up Survey</a:t>
            </a:r>
            <a:endPar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endParaRPr>
          </a:p>
        </p:txBody>
      </p:sp>
      <p:pic>
        <p:nvPicPr>
          <p:cNvPr id="10" name="Picture 9">
            <a:extLst>
              <a:ext uri="{FF2B5EF4-FFF2-40B4-BE49-F238E27FC236}">
                <a16:creationId xmlns:a16="http://schemas.microsoft.com/office/drawing/2014/main" id="{4BA5DB01-A495-4964-B502-1857C1696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Tree>
    <p:extLst>
      <p:ext uri="{BB962C8B-B14F-4D97-AF65-F5344CB8AC3E}">
        <p14:creationId xmlns:p14="http://schemas.microsoft.com/office/powerpoint/2010/main" val="12253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8D4290-FF87-49A3-9DD9-A024C189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07" y="348484"/>
            <a:ext cx="335701" cy="511169"/>
          </a:xfrm>
          <a:prstGeom prst="rect">
            <a:avLst/>
          </a:prstGeom>
        </p:spPr>
      </p:pic>
      <p:sp>
        <p:nvSpPr>
          <p:cNvPr id="6" name="Title 1"/>
          <p:cNvSpPr>
            <a:spLocks noGrp="1"/>
          </p:cNvSpPr>
          <p:nvPr>
            <p:ph type="title"/>
          </p:nvPr>
        </p:nvSpPr>
        <p:spPr>
          <a:xfrm>
            <a:off x="787168" y="1206658"/>
            <a:ext cx="9336083" cy="511169"/>
          </a:xfrm>
        </p:spPr>
        <p:txBody>
          <a:bodyPr>
            <a:normAutofit fontScale="90000"/>
          </a:bodyPr>
          <a:lstStyle/>
          <a:p>
            <a:r>
              <a:rPr lang="en-US" sz="3600" dirty="0">
                <a:solidFill>
                  <a:schemeClr val="tx1"/>
                </a:solidFill>
                <a:latin typeface="Segoe Condensed" panose="020B0606040200020203" pitchFamily="34" charset="0"/>
              </a:rPr>
              <a:t>Follow-up Findings</a:t>
            </a:r>
          </a:p>
        </p:txBody>
      </p:sp>
      <p:cxnSp>
        <p:nvCxnSpPr>
          <p:cNvPr id="27" name="Straight Connector 26">
            <a:extLst>
              <a:ext uri="{FF2B5EF4-FFF2-40B4-BE49-F238E27FC236}">
                <a16:creationId xmlns:a16="http://schemas.microsoft.com/office/drawing/2014/main" id="{CAD969B9-41C3-4DBE-8A14-13DB4404C77F}"/>
              </a:ext>
            </a:extLst>
          </p:cNvPr>
          <p:cNvCxnSpPr>
            <a:cxnSpLocks/>
          </p:cNvCxnSpPr>
          <p:nvPr/>
        </p:nvCxnSpPr>
        <p:spPr>
          <a:xfrm>
            <a:off x="850183" y="1720479"/>
            <a:ext cx="5263746"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57C3CAF0-6337-4DF2-8CAD-4815CA49E0B8}"/>
              </a:ext>
            </a:extLst>
          </p:cNvPr>
          <p:cNvSpPr txBox="1">
            <a:spLocks/>
          </p:cNvSpPr>
          <p:nvPr/>
        </p:nvSpPr>
        <p:spPr>
          <a:xfrm>
            <a:off x="850182" y="1728701"/>
            <a:ext cx="10503617" cy="2794006"/>
          </a:xfrm>
          <a:prstGeom prst="rect">
            <a:avLst/>
          </a:prstGeom>
        </p:spPr>
        <p:txBody>
          <a:bodyPr vert="horz" lIns="0" tIns="0" rIns="0" bIns="0" rtlCol="0">
            <a:noAutofit/>
          </a:bodyPr>
          <a:lstStyle>
            <a:lvl1pPr marL="0" indent="0" algn="l" defTabSz="913843" rtl="0" eaLnBrk="1" latinLnBrk="0" hangingPunct="1">
              <a:spcBef>
                <a:spcPct val="20000"/>
              </a:spcBef>
              <a:buFont typeface="Arial" pitchFamily="34" charset="0"/>
              <a:buNone/>
              <a:defRPr sz="1600" kern="1200">
                <a:solidFill>
                  <a:schemeClr val="tx1">
                    <a:lumMod val="75000"/>
                    <a:lumOff val="25000"/>
                  </a:schemeClr>
                </a:solidFill>
                <a:latin typeface="Segoe UI Light" panose="020B0502040204020203" pitchFamily="34" charset="0"/>
                <a:ea typeface="+mn-ea"/>
                <a:cs typeface="+mn-cs"/>
              </a:defRPr>
            </a:lvl1pPr>
            <a:lvl2pPr marL="742498" indent="-285576" algn="l" defTabSz="913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04" indent="-228460" algn="l" defTabSz="913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24"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68"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89"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1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32" indent="-228460" algn="l" defTabSz="91384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Participants </a:t>
            </a:r>
            <a:r>
              <a:rPr lang="en-US" sz="2000" dirty="0">
                <a:solidFill>
                  <a:prstClr val="black"/>
                </a:solidFill>
              </a:rPr>
              <a:t>were largely homogenous when it came to the privacy of their data</a:t>
            </a: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t>
            </a:r>
          </a:p>
          <a:p>
            <a:pPr marL="0" marR="0" lvl="0" indent="0" algn="l" defTabSz="913843"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625475" lvl="0" indent="-342900">
              <a:buFont typeface="Arial"/>
              <a:buChar char="•"/>
              <a:defRPr/>
            </a:pPr>
            <a:r>
              <a:rPr lang="en-US" sz="2000" dirty="0">
                <a:solidFill>
                  <a:prstClr val="black"/>
                </a:solidFill>
                <a:latin typeface="Segoe UI Light"/>
                <a:cs typeface="Segoe UI Light"/>
              </a:rPr>
              <a:t>5 of 5 reported thinking more about energy efficiency issues in their home since participation had ended.</a:t>
            </a:r>
          </a:p>
          <a:p>
            <a:pPr marL="625475" lvl="0" indent="-342900">
              <a:buFont typeface="Arial"/>
              <a:buChar char="•"/>
              <a:defRPr/>
            </a:pPr>
            <a:endParaRPr lang="en-US" sz="2000" dirty="0">
              <a:solidFill>
                <a:prstClr val="black"/>
              </a:solidFill>
              <a:latin typeface="Segoe UI Light"/>
              <a:cs typeface="Segoe UI Light"/>
            </a:endParaRPr>
          </a:p>
          <a:p>
            <a:pPr marL="625475" lvl="0" indent="-342900">
              <a:buFont typeface="Arial"/>
              <a:buChar char="•"/>
              <a:defRPr/>
            </a:pPr>
            <a:r>
              <a:rPr lang="en-US" sz="2000" dirty="0">
                <a:solidFill>
                  <a:prstClr val="black"/>
                </a:solidFill>
                <a:latin typeface="Segoe UI Light"/>
                <a:cs typeface="Segoe UI Light"/>
              </a:rPr>
              <a:t>2 of 5 reported making some repairs for air leakage issues; however, all reported that insulation issues required more savings and planning.</a:t>
            </a:r>
          </a:p>
          <a:p>
            <a:pPr marL="625475" lvl="0" indent="-342900">
              <a:buFont typeface="Arial"/>
              <a:buChar char="•"/>
              <a:defRPr/>
            </a:pPr>
            <a:endParaRPr lang="en-US" sz="2000" dirty="0">
              <a:solidFill>
                <a:prstClr val="black"/>
              </a:solidFill>
              <a:latin typeface="Segoe UI Light"/>
              <a:cs typeface="Segoe UI Light"/>
            </a:endParaRPr>
          </a:p>
          <a:p>
            <a:pPr marL="282575" marR="0" lvl="0" algn="l" defTabSz="913843"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Segoe UI Light"/>
              <a:ea typeface="+mn-ea"/>
              <a:cs typeface="Segoe UI Light"/>
            </a:endParaRPr>
          </a:p>
        </p:txBody>
      </p:sp>
      <p:sp>
        <p:nvSpPr>
          <p:cNvPr id="7" name="Rectangle 6">
            <a:extLst>
              <a:ext uri="{FF2B5EF4-FFF2-40B4-BE49-F238E27FC236}">
                <a16:creationId xmlns:a16="http://schemas.microsoft.com/office/drawing/2014/main" id="{6D45F915-B29D-4E3E-9B2F-2489FD1C2EE1}"/>
              </a:ext>
            </a:extLst>
          </p:cNvPr>
          <p:cNvSpPr/>
          <p:nvPr/>
        </p:nvSpPr>
        <p:spPr>
          <a:xfrm>
            <a:off x="0" y="0"/>
            <a:ext cx="12192000" cy="6858000"/>
          </a:xfrm>
          <a:prstGeom prst="rect">
            <a:avLst/>
          </a:prstGeom>
          <a:solidFill>
            <a:schemeClr val="dk1">
              <a:alpha val="8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C000"/>
              </a:solidFill>
            </a:endParaRPr>
          </a:p>
        </p:txBody>
      </p:sp>
      <p:sp>
        <p:nvSpPr>
          <p:cNvPr id="8" name="TextBox 7">
            <a:extLst>
              <a:ext uri="{FF2B5EF4-FFF2-40B4-BE49-F238E27FC236}">
                <a16:creationId xmlns:a16="http://schemas.microsoft.com/office/drawing/2014/main" id="{9131C90F-B8CC-484E-8451-06FCBE84015C}"/>
              </a:ext>
            </a:extLst>
          </p:cNvPr>
          <p:cNvSpPr txBox="1"/>
          <p:nvPr/>
        </p:nvSpPr>
        <p:spPr>
          <a:xfrm>
            <a:off x="575538" y="4327903"/>
            <a:ext cx="10766280" cy="1323439"/>
          </a:xfrm>
          <a:prstGeom prst="rect">
            <a:avLst/>
          </a:prstGeom>
          <a:noFill/>
        </p:spPr>
        <p:txBody>
          <a:bodyPr wrap="square" rtlCol="0">
            <a:spAutoFit/>
          </a:bodyPr>
          <a:lstStyle/>
          <a:p>
            <a:pPr marL="233363" indent="-233363"/>
            <a:r>
              <a:rPr lang="en-US" sz="4000" dirty="0">
                <a:solidFill>
                  <a:srgbClr val="FFC000"/>
                </a:solidFill>
                <a:latin typeface="Segoe UI Light" panose="020B0502040204020203" pitchFamily="34" charset="0"/>
                <a:cs typeface="Segoe UI Light" panose="020B0502040204020203" pitchFamily="34" charset="0"/>
              </a:rPr>
              <a:t>“I'd say it's kind of too late for a homeowner, unless you're about to do a renovation.” –NI3 </a:t>
            </a:r>
          </a:p>
        </p:txBody>
      </p:sp>
      <p:sp>
        <p:nvSpPr>
          <p:cNvPr id="4" name="Slide Number Placeholder 3">
            <a:extLst>
              <a:ext uri="{FF2B5EF4-FFF2-40B4-BE49-F238E27FC236}">
                <a16:creationId xmlns:a16="http://schemas.microsoft.com/office/drawing/2014/main" id="{0D996560-4200-4117-8C08-D249D05C1566}"/>
              </a:ext>
            </a:extLst>
          </p:cNvPr>
          <p:cNvSpPr>
            <a:spLocks noGrp="1"/>
          </p:cNvSpPr>
          <p:nvPr>
            <p:ph type="sldNum" sz="quarter" idx="12"/>
          </p:nvPr>
        </p:nvSpPr>
        <p:spPr/>
        <p:txBody>
          <a:bodyPr/>
          <a:lstStyle/>
          <a:p>
            <a:fld id="{5892B89C-9217-44CD-A4E7-E7A06444AB73}" type="slidenum">
              <a:rPr lang="en-US" smtClean="0"/>
              <a:t>75</a:t>
            </a:fld>
            <a:endParaRPr lang="en-US"/>
          </a:p>
        </p:txBody>
      </p:sp>
      <p:sp>
        <p:nvSpPr>
          <p:cNvPr id="10" name="Title 1">
            <a:extLst>
              <a:ext uri="{FF2B5EF4-FFF2-40B4-BE49-F238E27FC236}">
                <a16:creationId xmlns:a16="http://schemas.microsoft.com/office/drawing/2014/main" id="{141CF0AA-5A2E-4266-AACF-CB5C15D4AE1C}"/>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lvl="0">
              <a:defRPr/>
            </a:pPr>
            <a:r>
              <a:rPr kumimoji="0" lang="en-US" sz="2400" b="0" i="0" u="none" strike="noStrike" kern="1200" cap="small" spc="0" normalizeH="0" baseline="0" noProof="0" dirty="0">
                <a:ln>
                  <a:noFill/>
                </a:ln>
                <a:solidFill>
                  <a:schemeClr val="tx1"/>
                </a:solidFill>
                <a:effectLst/>
                <a:uLnTx/>
                <a:uFillTx/>
                <a:latin typeface="Segoe UI Semibold" panose="020B0702040204020203" pitchFamily="34" charset="0"/>
                <a:ea typeface="+mj-ea"/>
                <a:cs typeface="+mj-cs"/>
              </a:rPr>
              <a:t>       Field Deployment: </a:t>
            </a:r>
            <a:r>
              <a:rPr lang="en-US" dirty="0">
                <a:solidFill>
                  <a:prstClr val="black"/>
                </a:solidFill>
                <a:latin typeface="Segoe UI Light" panose="020B0502040204020203" pitchFamily="34" charset="0"/>
              </a:rPr>
              <a:t>Follow-up Survey</a:t>
            </a:r>
            <a:endParaRPr kumimoji="0" lang="en-US" sz="2400" b="0" i="0" u="none" strike="noStrike" kern="1200" cap="small" spc="0" normalizeH="0" baseline="0" noProof="0" dirty="0">
              <a:ln>
                <a:noFill/>
              </a:ln>
              <a:solidFill>
                <a:schemeClr val="tx1"/>
              </a:solidFill>
              <a:effectLst/>
              <a:uLnTx/>
              <a:uFillTx/>
              <a:latin typeface="Segoe UI Light" panose="020B0502040204020203" pitchFamily="34" charset="0"/>
              <a:ea typeface="+mj-ea"/>
              <a:cs typeface="+mj-cs"/>
            </a:endParaRPr>
          </a:p>
        </p:txBody>
      </p:sp>
    </p:spTree>
    <p:extLst>
      <p:ext uri="{BB962C8B-B14F-4D97-AF65-F5344CB8AC3E}">
        <p14:creationId xmlns:p14="http://schemas.microsoft.com/office/powerpoint/2010/main" val="233345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small" spc="0" normalizeH="0" baseline="0" noProof="0">
                <a:ln>
                  <a:noFill/>
                </a:ln>
                <a:solidFill>
                  <a:prstClr val="black"/>
                </a:solidFill>
                <a:effectLst/>
                <a:uLnTx/>
                <a:uFillTx/>
                <a:latin typeface="Segoe UI Semibold" panose="020B0702040204020203" pitchFamily="34" charset="0"/>
                <a:ea typeface="+mj-ea"/>
                <a:cs typeface="Segoe UI Semibold" panose="020B0702040204020203" pitchFamily="34" charset="0"/>
              </a:rPr>
              <a:t>Talk Overview</a:t>
            </a:r>
            <a:endParaRPr kumimoji="0" lang="en-US" sz="28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pic>
        <p:nvPicPr>
          <p:cNvPr id="33" name="Picture 7">
            <a:extLst>
              <a:ext uri="{FF2B5EF4-FFF2-40B4-BE49-F238E27FC236}">
                <a16:creationId xmlns:a16="http://schemas.microsoft.com/office/drawing/2014/main" id="{06F62085-D849-40DF-944F-6E755D1D17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05055B29-B0B1-4804-B026-10C309420B6B}"/>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38" name="Rectangle 37">
            <a:extLst>
              <a:ext uri="{FF2B5EF4-FFF2-40B4-BE49-F238E27FC236}">
                <a16:creationId xmlns:a16="http://schemas.microsoft.com/office/drawing/2014/main" id="{ABD65B54-A980-4F72-9F37-06C71F0D31C8}"/>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9" name="Rectangle 38">
            <a:extLst>
              <a:ext uri="{FF2B5EF4-FFF2-40B4-BE49-F238E27FC236}">
                <a16:creationId xmlns:a16="http://schemas.microsoft.com/office/drawing/2014/main" id="{1A360AD0-DCA3-43E1-BE9B-F65F0DA82E27}"/>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40" name="Rectangle 39">
            <a:extLst>
              <a:ext uri="{FF2B5EF4-FFF2-40B4-BE49-F238E27FC236}">
                <a16:creationId xmlns:a16="http://schemas.microsoft.com/office/drawing/2014/main" id="{02F3E15E-A310-4383-B3C7-124EBC303E7B}"/>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41" name="Rectangle 40">
            <a:extLst>
              <a:ext uri="{FF2B5EF4-FFF2-40B4-BE49-F238E27FC236}">
                <a16:creationId xmlns:a16="http://schemas.microsoft.com/office/drawing/2014/main" id="{42343243-B383-4E6D-938A-5E4C0CF5B58C}"/>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42" name="Rectangle 41">
            <a:extLst>
              <a:ext uri="{FF2B5EF4-FFF2-40B4-BE49-F238E27FC236}">
                <a16:creationId xmlns:a16="http://schemas.microsoft.com/office/drawing/2014/main" id="{7745F6DF-9494-4807-BC67-D6A6512BB113}"/>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905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3333FFD-446A-400C-954C-33AB1795E16C}"/>
              </a:ext>
            </a:extLst>
          </p:cNvPr>
          <p:cNvSpPr/>
          <p:nvPr/>
        </p:nvSpPr>
        <p:spPr>
          <a:xfrm>
            <a:off x="844236" y="3932138"/>
            <a:ext cx="12273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Introduction</a:t>
            </a:r>
          </a:p>
        </p:txBody>
      </p:sp>
      <p:sp>
        <p:nvSpPr>
          <p:cNvPr id="27" name="Rectangle 26">
            <a:extLst>
              <a:ext uri="{FF2B5EF4-FFF2-40B4-BE49-F238E27FC236}">
                <a16:creationId xmlns:a16="http://schemas.microsoft.com/office/drawing/2014/main" id="{300419F8-8D86-484E-9964-FF80D940809B}"/>
              </a:ext>
            </a:extLst>
          </p:cNvPr>
          <p:cNvSpPr/>
          <p:nvPr/>
        </p:nvSpPr>
        <p:spPr>
          <a:xfrm>
            <a:off x="2747903" y="3932138"/>
            <a:ext cx="121129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Background</a:t>
            </a:r>
          </a:p>
        </p:txBody>
      </p:sp>
      <p:sp>
        <p:nvSpPr>
          <p:cNvPr id="30" name="Rectangle 29">
            <a:extLst>
              <a:ext uri="{FF2B5EF4-FFF2-40B4-BE49-F238E27FC236}">
                <a16:creationId xmlns:a16="http://schemas.microsoft.com/office/drawing/2014/main" id="{6A7210E4-DD4A-4D46-B31B-9BDFA81D8AA5}"/>
              </a:ext>
            </a:extLst>
          </p:cNvPr>
          <p:cNvSpPr/>
          <p:nvPr/>
        </p:nvSpPr>
        <p:spPr>
          <a:xfrm>
            <a:off x="6317965" y="3936028"/>
            <a:ext cx="169149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Field Deployment</a:t>
            </a:r>
          </a:p>
        </p:txBody>
      </p:sp>
      <p:sp>
        <p:nvSpPr>
          <p:cNvPr id="31" name="Rectangle 30">
            <a:extLst>
              <a:ext uri="{FF2B5EF4-FFF2-40B4-BE49-F238E27FC236}">
                <a16:creationId xmlns:a16="http://schemas.microsoft.com/office/drawing/2014/main" id="{A34ADF2F-1C14-4F2C-BD79-405606F46EA9}"/>
              </a:ext>
            </a:extLst>
          </p:cNvPr>
          <p:cNvSpPr/>
          <p:nvPr/>
        </p:nvSpPr>
        <p:spPr>
          <a:xfrm>
            <a:off x="8306263" y="3932138"/>
            <a:ext cx="138313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Expert Review</a:t>
            </a:r>
          </a:p>
        </p:txBody>
      </p:sp>
      <p:sp>
        <p:nvSpPr>
          <p:cNvPr id="32" name="Rectangle 31">
            <a:extLst>
              <a:ext uri="{FF2B5EF4-FFF2-40B4-BE49-F238E27FC236}">
                <a16:creationId xmlns:a16="http://schemas.microsoft.com/office/drawing/2014/main" id="{06F3FE93-E726-4FD3-B247-526E13E80051}"/>
              </a:ext>
            </a:extLst>
          </p:cNvPr>
          <p:cNvSpPr/>
          <p:nvPr/>
        </p:nvSpPr>
        <p:spPr>
          <a:xfrm>
            <a:off x="10311876" y="3937081"/>
            <a:ext cx="1130438"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rPr>
              <a:t>Conclusion</a:t>
            </a: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rPr>
              <a:t>Talk Overview</a:t>
            </a: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sp>
        <p:nvSpPr>
          <p:cNvPr id="29" name="Rectangle 28">
            <a:extLst>
              <a:ext uri="{FF2B5EF4-FFF2-40B4-BE49-F238E27FC236}">
                <a16:creationId xmlns:a16="http://schemas.microsoft.com/office/drawing/2014/main" id="{3D27B469-0A70-412F-A92F-AC511138EBA7}"/>
              </a:ext>
            </a:extLst>
          </p:cNvPr>
          <p:cNvSpPr/>
          <p:nvPr/>
        </p:nvSpPr>
        <p:spPr>
          <a:xfrm>
            <a:off x="4382198" y="3932138"/>
            <a:ext cx="166071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Light" panose="020B0502040204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pic>
        <p:nvPicPr>
          <p:cNvPr id="33" name="Picture 7">
            <a:extLst>
              <a:ext uri="{FF2B5EF4-FFF2-40B4-BE49-F238E27FC236}">
                <a16:creationId xmlns:a16="http://schemas.microsoft.com/office/drawing/2014/main" id="{410B6BF0-A205-43F2-8249-B8C1E0A2974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30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0DBE35C-579D-435C-84E7-E852C3F54A78}"/>
              </a:ext>
            </a:extLst>
          </p:cNvPr>
          <p:cNvSpPr txBox="1">
            <a:spLocks/>
          </p:cNvSpPr>
          <p:nvPr/>
        </p:nvSpPr>
        <p:spPr>
          <a:xfrm>
            <a:off x="787168" y="356415"/>
            <a:ext cx="9716400"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Participants</a:t>
            </a:r>
          </a:p>
        </p:txBody>
      </p:sp>
      <p:pic>
        <p:nvPicPr>
          <p:cNvPr id="17" name="Picture 16">
            <a:extLst>
              <a:ext uri="{FF2B5EF4-FFF2-40B4-BE49-F238E27FC236}">
                <a16:creationId xmlns:a16="http://schemas.microsoft.com/office/drawing/2014/main" id="{368395D7-C8EF-4669-8CCD-F1E48B4BD00B}"/>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grpSp>
        <p:nvGrpSpPr>
          <p:cNvPr id="2" name="Group 1"/>
          <p:cNvGrpSpPr/>
          <p:nvPr/>
        </p:nvGrpSpPr>
        <p:grpSpPr>
          <a:xfrm>
            <a:off x="2103848" y="2679942"/>
            <a:ext cx="7984304" cy="1498116"/>
            <a:chOff x="1083947" y="2519753"/>
            <a:chExt cx="7984304" cy="1498116"/>
          </a:xfrm>
        </p:grpSpPr>
        <p:grpSp>
          <p:nvGrpSpPr>
            <p:cNvPr id="26" name="Group 25"/>
            <p:cNvGrpSpPr/>
            <p:nvPr/>
          </p:nvGrpSpPr>
          <p:grpSpPr>
            <a:xfrm>
              <a:off x="3504065" y="2519753"/>
              <a:ext cx="5564186" cy="1498116"/>
              <a:chOff x="3123065" y="2519753"/>
              <a:chExt cx="5564186" cy="1498116"/>
            </a:xfrm>
          </p:grpSpPr>
          <p:sp>
            <p:nvSpPr>
              <p:cNvPr id="30" name="Rectangle 29"/>
              <p:cNvSpPr/>
              <p:nvPr/>
            </p:nvSpPr>
            <p:spPr>
              <a:xfrm>
                <a:off x="4197539" y="3070703"/>
                <a:ext cx="448971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5 Participants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Segoe UI Light" panose="020B0502040204020203" pitchFamily="34" charset="0"/>
                  </a:rPr>
                  <a:t>(</a:t>
                </a:r>
                <a:r>
                  <a:rPr kumimoji="0" lang="en-US"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All male)</a:t>
                </a:r>
              </a:p>
            </p:txBody>
          </p:sp>
          <p:pic>
            <p:nvPicPr>
              <p:cNvPr id="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65" y="2519753"/>
                <a:ext cx="938213" cy="149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9" name="Picture 38"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1666461" y="2748008"/>
              <a:ext cx="372604" cy="11070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2248975" y="2748008"/>
              <a:ext cx="372604" cy="110705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831489" y="2748008"/>
              <a:ext cx="955119" cy="1107056"/>
              <a:chOff x="793719" y="3263908"/>
              <a:chExt cx="955119" cy="1107056"/>
            </a:xfrm>
          </p:grpSpPr>
          <p:pic>
            <p:nvPicPr>
              <p:cNvPr id="42" name="Picture 41"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793719" y="3263908"/>
                <a:ext cx="372604" cy="11070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1376234" y="3263908"/>
                <a:ext cx="372604" cy="1107056"/>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52" descr="C:\Users\Phoenix\Dropbox\Project-Thermal\_CHI2015\Talk\images\roomates2.png"/>
            <p:cNvPicPr>
              <a:picLocks noChangeAspect="1" noChangeArrowheads="1"/>
            </p:cNvPicPr>
            <p:nvPr/>
          </p:nvPicPr>
          <p:blipFill rotWithShape="1">
            <a:blip r:embed="rId5">
              <a:extLst>
                <a:ext uri="{28A0092B-C50C-407E-A947-70E740481C1C}">
                  <a14:useLocalDpi xmlns:a14="http://schemas.microsoft.com/office/drawing/2010/main" val="0"/>
                </a:ext>
              </a:extLst>
            </a:blip>
            <a:srcRect r="66343"/>
            <a:stretch/>
          </p:blipFill>
          <p:spPr bwMode="auto">
            <a:xfrm flipH="1">
              <a:off x="1083947" y="2748008"/>
              <a:ext cx="372604" cy="110705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a:extLst>
              <a:ext uri="{FF2B5EF4-FFF2-40B4-BE49-F238E27FC236}">
                <a16:creationId xmlns:a16="http://schemas.microsoft.com/office/drawing/2014/main" id="{19A59B1F-8DCD-4112-ADED-9781A20031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8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59431" y="3636952"/>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sp>
        <p:nvSpPr>
          <p:cNvPr id="18" name="TextBox 17"/>
          <p:cNvSpPr txBox="1"/>
          <p:nvPr/>
        </p:nvSpPr>
        <p:spPr>
          <a:xfrm>
            <a:off x="5312231" y="3648241"/>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pic>
        <p:nvPicPr>
          <p:cNvPr id="27" name="Picture 5" descr="C:\Users\Phoenix\Downloads\noun_166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Phoenix\Downloads\noun_16662.png">
            <a:extLst>
              <a:ext uri="{FF2B5EF4-FFF2-40B4-BE49-F238E27FC236}">
                <a16:creationId xmlns:a16="http://schemas.microsoft.com/office/drawing/2014/main" id="{8C22F83C-DA17-4DF9-A96D-CE3D1EE8F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D579AB5-4D66-469B-B0AF-8FF31D7B2C60}"/>
              </a:ext>
            </a:extLst>
          </p:cNvPr>
          <p:cNvSpPr txBox="1"/>
          <p:nvPr/>
        </p:nvSpPr>
        <p:spPr>
          <a:xfrm>
            <a:off x="3635831" y="3648240"/>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Interactive Demo</a:t>
            </a:r>
          </a:p>
        </p:txBody>
      </p:sp>
      <p:sp>
        <p:nvSpPr>
          <p:cNvPr id="11" name="Slide Number Placeholder 10">
            <a:extLst>
              <a:ext uri="{FF2B5EF4-FFF2-40B4-BE49-F238E27FC236}">
                <a16:creationId xmlns:a16="http://schemas.microsoft.com/office/drawing/2014/main" id="{7EE2C366-40E8-4ACC-802B-79EA0542FC16}"/>
              </a:ext>
            </a:extLst>
          </p:cNvPr>
          <p:cNvSpPr>
            <a:spLocks noGrp="1"/>
          </p:cNvSpPr>
          <p:nvPr>
            <p:ph type="sldNum" sz="quarter" idx="12"/>
          </p:nvPr>
        </p:nvSpPr>
        <p:spPr/>
        <p:txBody>
          <a:bodyPr/>
          <a:lstStyle/>
          <a:p>
            <a:fld id="{34000147-D7BD-43C6-9289-FD2B125004A0}" type="slidenum">
              <a:rPr lang="en-US" smtClean="0"/>
              <a:t>79</a:t>
            </a:fld>
            <a:endParaRPr lang="en-US"/>
          </a:p>
        </p:txBody>
      </p:sp>
      <p:pic>
        <p:nvPicPr>
          <p:cNvPr id="22" name="Picture 21">
            <a:extLst>
              <a:ext uri="{FF2B5EF4-FFF2-40B4-BE49-F238E27FC236}">
                <a16:creationId xmlns:a16="http://schemas.microsoft.com/office/drawing/2014/main" id="{9C264D22-4555-4B7A-B910-C49896F29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9496" y="2290779"/>
            <a:ext cx="808521" cy="1231126"/>
          </a:xfrm>
          <a:prstGeom prst="rect">
            <a:avLst/>
          </a:prstGeom>
        </p:spPr>
      </p:pic>
      <p:sp>
        <p:nvSpPr>
          <p:cNvPr id="12" name="Title 1">
            <a:extLst>
              <a:ext uri="{FF2B5EF4-FFF2-40B4-BE49-F238E27FC236}">
                <a16:creationId xmlns:a16="http://schemas.microsoft.com/office/drawing/2014/main" id="{DE9E62A3-9F0E-41E6-A9CF-8BE62E79D33B}"/>
              </a:ext>
            </a:extLst>
          </p:cNvPr>
          <p:cNvSpPr txBox="1">
            <a:spLocks/>
          </p:cNvSpPr>
          <p:nvPr/>
        </p:nvSpPr>
        <p:spPr>
          <a:xfrm>
            <a:off x="787168" y="356415"/>
            <a:ext cx="9716400"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Presentation of Design Probes</a:t>
            </a:r>
          </a:p>
        </p:txBody>
      </p:sp>
      <p:pic>
        <p:nvPicPr>
          <p:cNvPr id="13" name="Picture 12">
            <a:extLst>
              <a:ext uri="{FF2B5EF4-FFF2-40B4-BE49-F238E27FC236}">
                <a16:creationId xmlns:a16="http://schemas.microsoft.com/office/drawing/2014/main" id="{502BEFBF-FFEC-43A5-9148-2604A811849A}"/>
              </a:ext>
            </a:extLst>
          </p:cNvPr>
          <p:cNvPicPr>
            <a:picLocks noChangeAspect="1"/>
          </p:cNvPicPr>
          <p:nvPr/>
        </p:nvPicPr>
        <p:blipFill rotWithShape="1">
          <a:blip r:embed="rId5">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3831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9062485" y="914400"/>
            <a:ext cx="1374269" cy="523220"/>
          </a:xfrm>
          <a:prstGeom prst="rect">
            <a:avLst/>
          </a:prstGeom>
          <a:noFill/>
        </p:spPr>
        <p:txBody>
          <a:bodyPr wrap="none" rtlCol="0">
            <a:spAutoFit/>
          </a:bodyPr>
          <a:lstStyle/>
          <a:p>
            <a:pPr marL="0" marR="0" lvl="0" indent="0" algn="l" defTabSz="91384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$249.99</a:t>
            </a:r>
          </a:p>
        </p:txBody>
      </p:sp>
      <p:sp>
        <p:nvSpPr>
          <p:cNvPr id="7" name="Slide Number Placeholder 6">
            <a:extLst>
              <a:ext uri="{FF2B5EF4-FFF2-40B4-BE49-F238E27FC236}">
                <a16:creationId xmlns:a16="http://schemas.microsoft.com/office/drawing/2014/main" id="{32B93FB7-CB72-4577-A6EB-6971D25E356C}"/>
              </a:ext>
            </a:extLst>
          </p:cNvPr>
          <p:cNvSpPr>
            <a:spLocks noGrp="1"/>
          </p:cNvSpPr>
          <p:nvPr>
            <p:ph type="sldNum" sz="quarter" idx="12"/>
          </p:nvPr>
        </p:nvSpPr>
        <p:spPr/>
        <p:txBody>
          <a:bodyPr/>
          <a:lstStyle/>
          <a:p>
            <a:fld id="{5892B89C-9217-44CD-A4E7-E7A06444AB73}" type="slidenum">
              <a:rPr lang="en-US" smtClean="0"/>
              <a:t>8</a:t>
            </a:fld>
            <a:endParaRPr lang="en-US"/>
          </a:p>
        </p:txBody>
      </p:sp>
      <p:pic>
        <p:nvPicPr>
          <p:cNvPr id="5" name="Picture 4">
            <a:extLst>
              <a:ext uri="{FF2B5EF4-FFF2-40B4-BE49-F238E27FC236}">
                <a16:creationId xmlns:a16="http://schemas.microsoft.com/office/drawing/2014/main" id="{D1AE2386-4AB1-467B-A277-21D6B5DC45AE}"/>
              </a:ext>
            </a:extLst>
          </p:cNvPr>
          <p:cNvPicPr>
            <a:picLocks noChangeAspect="1"/>
          </p:cNvPicPr>
          <p:nvPr/>
        </p:nvPicPr>
        <p:blipFill>
          <a:blip r:embed="rId3"/>
          <a:stretch>
            <a:fillRect/>
          </a:stretch>
        </p:blipFill>
        <p:spPr>
          <a:xfrm>
            <a:off x="471142" y="0"/>
            <a:ext cx="11249716" cy="6858000"/>
          </a:xfrm>
          <a:prstGeom prst="rect">
            <a:avLst/>
          </a:prstGeom>
        </p:spPr>
      </p:pic>
      <p:pic>
        <p:nvPicPr>
          <p:cNvPr id="8" name="Picture 7">
            <a:extLst>
              <a:ext uri="{FF2B5EF4-FFF2-40B4-BE49-F238E27FC236}">
                <a16:creationId xmlns:a16="http://schemas.microsoft.com/office/drawing/2014/main" id="{700F3E2E-2012-44B5-9E29-18A8C673B5EF}"/>
              </a:ext>
            </a:extLst>
          </p:cNvPr>
          <p:cNvPicPr>
            <a:picLocks noChangeAspect="1"/>
          </p:cNvPicPr>
          <p:nvPr/>
        </p:nvPicPr>
        <p:blipFill rotWithShape="1">
          <a:blip r:embed="rId3"/>
          <a:srcRect l="2765" r="93047"/>
          <a:stretch/>
        </p:blipFill>
        <p:spPr>
          <a:xfrm>
            <a:off x="0" y="0"/>
            <a:ext cx="471142" cy="6858000"/>
          </a:xfrm>
          <a:prstGeom prst="rect">
            <a:avLst/>
          </a:prstGeom>
        </p:spPr>
      </p:pic>
      <p:pic>
        <p:nvPicPr>
          <p:cNvPr id="9" name="Picture 8">
            <a:extLst>
              <a:ext uri="{FF2B5EF4-FFF2-40B4-BE49-F238E27FC236}">
                <a16:creationId xmlns:a16="http://schemas.microsoft.com/office/drawing/2014/main" id="{0484218A-73DE-40AE-9615-CDE23A94490B}"/>
              </a:ext>
            </a:extLst>
          </p:cNvPr>
          <p:cNvPicPr>
            <a:picLocks noChangeAspect="1"/>
          </p:cNvPicPr>
          <p:nvPr/>
        </p:nvPicPr>
        <p:blipFill rotWithShape="1">
          <a:blip r:embed="rId3"/>
          <a:srcRect l="2765" r="93047"/>
          <a:stretch/>
        </p:blipFill>
        <p:spPr>
          <a:xfrm>
            <a:off x="11720858" y="0"/>
            <a:ext cx="471142" cy="6858000"/>
          </a:xfrm>
          <a:prstGeom prst="rect">
            <a:avLst/>
          </a:prstGeom>
        </p:spPr>
      </p:pic>
    </p:spTree>
    <p:extLst>
      <p:ext uri="{BB962C8B-B14F-4D97-AF65-F5344CB8AC3E}">
        <p14:creationId xmlns:p14="http://schemas.microsoft.com/office/powerpoint/2010/main" val="34690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59431" y="3636952"/>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sp>
        <p:nvSpPr>
          <p:cNvPr id="18" name="TextBox 17"/>
          <p:cNvSpPr txBox="1"/>
          <p:nvPr/>
        </p:nvSpPr>
        <p:spPr>
          <a:xfrm>
            <a:off x="5312231" y="3648241"/>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pic>
        <p:nvPicPr>
          <p:cNvPr id="27" name="Picture 5" descr="C:\Users\Phoenix\Downloads\noun_166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Phoenix\Downloads\noun_16662.png">
            <a:extLst>
              <a:ext uri="{FF2B5EF4-FFF2-40B4-BE49-F238E27FC236}">
                <a16:creationId xmlns:a16="http://schemas.microsoft.com/office/drawing/2014/main" id="{8C22F83C-DA17-4DF9-A96D-CE3D1EE8F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D579AB5-4D66-469B-B0AF-8FF31D7B2C60}"/>
              </a:ext>
            </a:extLst>
          </p:cNvPr>
          <p:cNvSpPr txBox="1"/>
          <p:nvPr/>
        </p:nvSpPr>
        <p:spPr>
          <a:xfrm>
            <a:off x="3635831" y="3648240"/>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Interactive Demo</a:t>
            </a:r>
          </a:p>
        </p:txBody>
      </p:sp>
      <p:sp>
        <p:nvSpPr>
          <p:cNvPr id="11" name="Slide Number Placeholder 10">
            <a:extLst>
              <a:ext uri="{FF2B5EF4-FFF2-40B4-BE49-F238E27FC236}">
                <a16:creationId xmlns:a16="http://schemas.microsoft.com/office/drawing/2014/main" id="{7EE2C366-40E8-4ACC-802B-79EA0542FC16}"/>
              </a:ext>
            </a:extLst>
          </p:cNvPr>
          <p:cNvSpPr>
            <a:spLocks noGrp="1"/>
          </p:cNvSpPr>
          <p:nvPr>
            <p:ph type="sldNum" sz="quarter" idx="12"/>
          </p:nvPr>
        </p:nvSpPr>
        <p:spPr/>
        <p:txBody>
          <a:bodyPr/>
          <a:lstStyle/>
          <a:p>
            <a:fld id="{34000147-D7BD-43C6-9289-FD2B125004A0}" type="slidenum">
              <a:rPr lang="en-US" smtClean="0"/>
              <a:t>80</a:t>
            </a:fld>
            <a:endParaRPr lang="en-US"/>
          </a:p>
        </p:txBody>
      </p:sp>
      <p:pic>
        <p:nvPicPr>
          <p:cNvPr id="22" name="Picture 21">
            <a:extLst>
              <a:ext uri="{FF2B5EF4-FFF2-40B4-BE49-F238E27FC236}">
                <a16:creationId xmlns:a16="http://schemas.microsoft.com/office/drawing/2014/main" id="{9C264D22-4555-4B7A-B910-C49896F29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9496" y="2290779"/>
            <a:ext cx="808521" cy="1231126"/>
          </a:xfrm>
          <a:prstGeom prst="rect">
            <a:avLst/>
          </a:prstGeom>
        </p:spPr>
      </p:pic>
      <p:cxnSp>
        <p:nvCxnSpPr>
          <p:cNvPr id="12" name="Connector: Elbow 11">
            <a:extLst>
              <a:ext uri="{FF2B5EF4-FFF2-40B4-BE49-F238E27FC236}">
                <a16:creationId xmlns:a16="http://schemas.microsoft.com/office/drawing/2014/main" id="{95DB4E16-C251-4B88-BE84-45EBA9899436}"/>
              </a:ext>
            </a:extLst>
          </p:cNvPr>
          <p:cNvCxnSpPr>
            <a:cxnSpLocks/>
          </p:cNvCxnSpPr>
          <p:nvPr/>
        </p:nvCxnSpPr>
        <p:spPr>
          <a:xfrm rot="16200000" flipH="1">
            <a:off x="2730988" y="4100986"/>
            <a:ext cx="515448" cy="7795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4A242800-9531-4B43-85BD-FAB68B28CC76}"/>
              </a:ext>
            </a:extLst>
          </p:cNvPr>
          <p:cNvSpPr txBox="1"/>
          <p:nvPr/>
        </p:nvSpPr>
        <p:spPr>
          <a:xfrm>
            <a:off x="3519736" y="4563797"/>
            <a:ext cx="2644653" cy="369332"/>
          </a:xfrm>
          <a:prstGeom prst="rect">
            <a:avLst/>
          </a:prstGeom>
          <a:noFill/>
        </p:spPr>
        <p:txBody>
          <a:bodyPr wrap="square" rtlCol="0">
            <a:spAutoFit/>
          </a:bodyPr>
          <a:lstStyle/>
          <a:p>
            <a:r>
              <a:rPr lang="en-US" dirty="0">
                <a:latin typeface="Segoe UI Semibold" panose="020B0702040204020203" pitchFamily="34" charset="0"/>
                <a:cs typeface="Segoe UI Semibold" panose="020B0702040204020203" pitchFamily="34" charset="0"/>
              </a:rPr>
              <a:t>Residential Audit</a:t>
            </a:r>
          </a:p>
        </p:txBody>
      </p:sp>
      <p:sp>
        <p:nvSpPr>
          <p:cNvPr id="13" name="Title 1">
            <a:extLst>
              <a:ext uri="{FF2B5EF4-FFF2-40B4-BE49-F238E27FC236}">
                <a16:creationId xmlns:a16="http://schemas.microsoft.com/office/drawing/2014/main" id="{283C94E6-70E1-4DB4-9DD4-56CAA6CB0D29}"/>
              </a:ext>
            </a:extLst>
          </p:cNvPr>
          <p:cNvSpPr txBox="1">
            <a:spLocks/>
          </p:cNvSpPr>
          <p:nvPr/>
        </p:nvSpPr>
        <p:spPr>
          <a:xfrm>
            <a:off x="787168" y="356415"/>
            <a:ext cx="9716400"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Presentation of Design Probes</a:t>
            </a:r>
          </a:p>
        </p:txBody>
      </p:sp>
      <p:pic>
        <p:nvPicPr>
          <p:cNvPr id="17" name="Picture 16">
            <a:extLst>
              <a:ext uri="{FF2B5EF4-FFF2-40B4-BE49-F238E27FC236}">
                <a16:creationId xmlns:a16="http://schemas.microsoft.com/office/drawing/2014/main" id="{4C8F7957-FF1A-45AD-8C01-E3F3B1D9EBAB}"/>
              </a:ext>
            </a:extLst>
          </p:cNvPr>
          <p:cNvPicPr>
            <a:picLocks noChangeAspect="1"/>
          </p:cNvPicPr>
          <p:nvPr/>
        </p:nvPicPr>
        <p:blipFill rotWithShape="1">
          <a:blip r:embed="rId5">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60275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59431" y="3636952"/>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sp>
        <p:nvSpPr>
          <p:cNvPr id="18" name="TextBox 17"/>
          <p:cNvSpPr txBox="1"/>
          <p:nvPr/>
        </p:nvSpPr>
        <p:spPr>
          <a:xfrm>
            <a:off x="5312231" y="3648241"/>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pic>
        <p:nvPicPr>
          <p:cNvPr id="27" name="Picture 5" descr="C:\Users\Phoenix\Downloads\noun_166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Phoenix\Downloads\noun_16662.png">
            <a:extLst>
              <a:ext uri="{FF2B5EF4-FFF2-40B4-BE49-F238E27FC236}">
                <a16:creationId xmlns:a16="http://schemas.microsoft.com/office/drawing/2014/main" id="{8C22F83C-DA17-4DF9-A96D-CE3D1EE8F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D579AB5-4D66-469B-B0AF-8FF31D7B2C60}"/>
              </a:ext>
            </a:extLst>
          </p:cNvPr>
          <p:cNvSpPr txBox="1"/>
          <p:nvPr/>
        </p:nvSpPr>
        <p:spPr>
          <a:xfrm>
            <a:off x="3635831" y="3648240"/>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Interactive Demo</a:t>
            </a:r>
          </a:p>
        </p:txBody>
      </p:sp>
      <p:cxnSp>
        <p:nvCxnSpPr>
          <p:cNvPr id="3" name="Connector: Elbow 2">
            <a:extLst>
              <a:ext uri="{FF2B5EF4-FFF2-40B4-BE49-F238E27FC236}">
                <a16:creationId xmlns:a16="http://schemas.microsoft.com/office/drawing/2014/main" id="{4B93A754-D52F-429C-801C-7BF673ECE294}"/>
              </a:ext>
            </a:extLst>
          </p:cNvPr>
          <p:cNvCxnSpPr>
            <a:cxnSpLocks/>
            <a:stCxn id="19" idx="2"/>
          </p:cNvCxnSpPr>
          <p:nvPr/>
        </p:nvCxnSpPr>
        <p:spPr>
          <a:xfrm rot="16200000" flipH="1">
            <a:off x="4405786" y="4100986"/>
            <a:ext cx="515448" cy="7795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or: Elbow 15">
            <a:extLst>
              <a:ext uri="{FF2B5EF4-FFF2-40B4-BE49-F238E27FC236}">
                <a16:creationId xmlns:a16="http://schemas.microsoft.com/office/drawing/2014/main" id="{0E2C0D3E-5887-4457-BE1A-A004FEAEB590}"/>
              </a:ext>
            </a:extLst>
          </p:cNvPr>
          <p:cNvCxnSpPr/>
          <p:nvPr/>
        </p:nvCxnSpPr>
        <p:spPr>
          <a:xfrm rot="16200000" flipH="1">
            <a:off x="4405786" y="4666421"/>
            <a:ext cx="515448" cy="7795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4C2C6AA-2A16-4E75-8938-ECDC8151EE0F}"/>
              </a:ext>
            </a:extLst>
          </p:cNvPr>
          <p:cNvSpPr txBox="1"/>
          <p:nvPr/>
        </p:nvSpPr>
        <p:spPr>
          <a:xfrm>
            <a:off x="5194534" y="4563797"/>
            <a:ext cx="2644653" cy="369332"/>
          </a:xfrm>
          <a:prstGeom prst="rect">
            <a:avLst/>
          </a:prstGeom>
          <a:noFill/>
        </p:spPr>
        <p:txBody>
          <a:bodyPr wrap="square" rtlCol="0">
            <a:spAutoFit/>
          </a:bodyPr>
          <a:lstStyle/>
          <a:p>
            <a:r>
              <a:rPr lang="en-US" dirty="0">
                <a:latin typeface="Segoe UI Semibold" panose="020B0702040204020203" pitchFamily="34" charset="0"/>
                <a:cs typeface="Segoe UI Semibold" panose="020B0702040204020203" pitchFamily="34" charset="0"/>
              </a:rPr>
              <a:t>Hardware &amp; Procedure</a:t>
            </a:r>
          </a:p>
        </p:txBody>
      </p:sp>
      <p:sp>
        <p:nvSpPr>
          <p:cNvPr id="20" name="TextBox 19">
            <a:extLst>
              <a:ext uri="{FF2B5EF4-FFF2-40B4-BE49-F238E27FC236}">
                <a16:creationId xmlns:a16="http://schemas.microsoft.com/office/drawing/2014/main" id="{AEC2A991-1099-4DF3-B0A1-541B70FCF579}"/>
              </a:ext>
            </a:extLst>
          </p:cNvPr>
          <p:cNvSpPr txBox="1"/>
          <p:nvPr/>
        </p:nvSpPr>
        <p:spPr>
          <a:xfrm>
            <a:off x="5194534" y="5129232"/>
            <a:ext cx="2644653" cy="369332"/>
          </a:xfrm>
          <a:prstGeom prst="rect">
            <a:avLst/>
          </a:prstGeom>
          <a:noFill/>
        </p:spPr>
        <p:txBody>
          <a:bodyPr wrap="square" rtlCol="0">
            <a:spAutoFit/>
          </a:bodyPr>
          <a:lstStyle/>
          <a:p>
            <a:r>
              <a:rPr lang="en-US" dirty="0">
                <a:latin typeface="Segoe UI Semibold" panose="020B0702040204020203" pitchFamily="34" charset="0"/>
                <a:cs typeface="Segoe UI Semibold" panose="020B0702040204020203" pitchFamily="34" charset="0"/>
              </a:rPr>
              <a:t>Study Data &amp; Reports</a:t>
            </a:r>
          </a:p>
        </p:txBody>
      </p:sp>
      <p:sp>
        <p:nvSpPr>
          <p:cNvPr id="11" name="Slide Number Placeholder 10">
            <a:extLst>
              <a:ext uri="{FF2B5EF4-FFF2-40B4-BE49-F238E27FC236}">
                <a16:creationId xmlns:a16="http://schemas.microsoft.com/office/drawing/2014/main" id="{7EE2C366-40E8-4ACC-802B-79EA0542FC16}"/>
              </a:ext>
            </a:extLst>
          </p:cNvPr>
          <p:cNvSpPr>
            <a:spLocks noGrp="1"/>
          </p:cNvSpPr>
          <p:nvPr>
            <p:ph type="sldNum" sz="quarter" idx="12"/>
          </p:nvPr>
        </p:nvSpPr>
        <p:spPr/>
        <p:txBody>
          <a:bodyPr/>
          <a:lstStyle/>
          <a:p>
            <a:fld id="{34000147-D7BD-43C6-9289-FD2B125004A0}" type="slidenum">
              <a:rPr lang="en-US" smtClean="0"/>
              <a:t>81</a:t>
            </a:fld>
            <a:endParaRPr lang="en-US"/>
          </a:p>
        </p:txBody>
      </p:sp>
      <p:pic>
        <p:nvPicPr>
          <p:cNvPr id="22" name="Picture 21">
            <a:extLst>
              <a:ext uri="{FF2B5EF4-FFF2-40B4-BE49-F238E27FC236}">
                <a16:creationId xmlns:a16="http://schemas.microsoft.com/office/drawing/2014/main" id="{9C264D22-4555-4B7A-B910-C49896F29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9496" y="2290779"/>
            <a:ext cx="808521" cy="1231126"/>
          </a:xfrm>
          <a:prstGeom prst="rect">
            <a:avLst/>
          </a:prstGeom>
        </p:spPr>
      </p:pic>
      <p:sp>
        <p:nvSpPr>
          <p:cNvPr id="17" name="Title 1">
            <a:extLst>
              <a:ext uri="{FF2B5EF4-FFF2-40B4-BE49-F238E27FC236}">
                <a16:creationId xmlns:a16="http://schemas.microsoft.com/office/drawing/2014/main" id="{158A3DB7-8409-4A72-9DE9-CF0831B6A012}"/>
              </a:ext>
            </a:extLst>
          </p:cNvPr>
          <p:cNvSpPr txBox="1">
            <a:spLocks/>
          </p:cNvSpPr>
          <p:nvPr/>
        </p:nvSpPr>
        <p:spPr>
          <a:xfrm>
            <a:off x="787168" y="356415"/>
            <a:ext cx="9716400"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Presentation of Design Probes</a:t>
            </a:r>
          </a:p>
        </p:txBody>
      </p:sp>
      <p:pic>
        <p:nvPicPr>
          <p:cNvPr id="21" name="Picture 20">
            <a:extLst>
              <a:ext uri="{FF2B5EF4-FFF2-40B4-BE49-F238E27FC236}">
                <a16:creationId xmlns:a16="http://schemas.microsoft.com/office/drawing/2014/main" id="{D8ED8F97-5052-49D2-B416-9227EA5C112A}"/>
              </a:ext>
            </a:extLst>
          </p:cNvPr>
          <p:cNvPicPr>
            <a:picLocks noChangeAspect="1"/>
          </p:cNvPicPr>
          <p:nvPr/>
        </p:nvPicPr>
        <p:blipFill rotWithShape="1">
          <a:blip r:embed="rId5">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309277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59431" y="3636952"/>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sp>
        <p:nvSpPr>
          <p:cNvPr id="18" name="TextBox 17"/>
          <p:cNvSpPr txBox="1"/>
          <p:nvPr/>
        </p:nvSpPr>
        <p:spPr>
          <a:xfrm>
            <a:off x="5312231" y="3648241"/>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Scenario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(Text)</a:t>
            </a:r>
          </a:p>
        </p:txBody>
      </p:sp>
      <p:pic>
        <p:nvPicPr>
          <p:cNvPr id="27" name="Picture 5" descr="C:\Users\Phoenix\Downloads\noun_166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0130E136-7723-4337-9362-2DEA8410B0E0}"/>
              </a:ext>
            </a:extLst>
          </p:cNvPr>
          <p:cNvSpPr txBox="1">
            <a:spLocks/>
          </p:cNvSpPr>
          <p:nvPr/>
        </p:nvSpPr>
        <p:spPr>
          <a:xfrm>
            <a:off x="787168" y="356415"/>
            <a:ext cx="9716400"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rPr>
              <a:t>Presentation of Design Probes</a:t>
            </a:r>
          </a:p>
        </p:txBody>
      </p:sp>
      <p:pic>
        <p:nvPicPr>
          <p:cNvPr id="14" name="Picture 5" descr="C:\Users\Phoenix\Downloads\noun_16662.png">
            <a:extLst>
              <a:ext uri="{FF2B5EF4-FFF2-40B4-BE49-F238E27FC236}">
                <a16:creationId xmlns:a16="http://schemas.microsoft.com/office/drawing/2014/main" id="{8C22F83C-DA17-4DF9-A96D-CE3D1EE8F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411201"/>
            <a:ext cx="1079915" cy="10799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D579AB5-4D66-469B-B0AF-8FF31D7B2C60}"/>
              </a:ext>
            </a:extLst>
          </p:cNvPr>
          <p:cNvSpPr txBox="1"/>
          <p:nvPr/>
        </p:nvSpPr>
        <p:spPr>
          <a:xfrm>
            <a:off x="3635831" y="3648240"/>
            <a:ext cx="12758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Interactive Demo</a:t>
            </a:r>
          </a:p>
        </p:txBody>
      </p:sp>
      <p:cxnSp>
        <p:nvCxnSpPr>
          <p:cNvPr id="3" name="Connector: Elbow 2">
            <a:extLst>
              <a:ext uri="{FF2B5EF4-FFF2-40B4-BE49-F238E27FC236}">
                <a16:creationId xmlns:a16="http://schemas.microsoft.com/office/drawing/2014/main" id="{4B93A754-D52F-429C-801C-7BF673ECE294}"/>
              </a:ext>
            </a:extLst>
          </p:cNvPr>
          <p:cNvCxnSpPr>
            <a:cxnSpLocks/>
          </p:cNvCxnSpPr>
          <p:nvPr/>
        </p:nvCxnSpPr>
        <p:spPr>
          <a:xfrm rot="16200000" flipH="1">
            <a:off x="6099837" y="4100986"/>
            <a:ext cx="515448" cy="7795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4C2C6AA-2A16-4E75-8938-ECDC8151EE0F}"/>
              </a:ext>
            </a:extLst>
          </p:cNvPr>
          <p:cNvSpPr txBox="1"/>
          <p:nvPr/>
        </p:nvSpPr>
        <p:spPr>
          <a:xfrm>
            <a:off x="6888585" y="4563797"/>
            <a:ext cx="2644653" cy="369332"/>
          </a:xfrm>
          <a:prstGeom prst="rect">
            <a:avLst/>
          </a:prstGeom>
          <a:noFill/>
        </p:spPr>
        <p:txBody>
          <a:bodyPr wrap="square" rtlCol="0">
            <a:spAutoFit/>
          </a:bodyPr>
          <a:lstStyle/>
          <a:p>
            <a:r>
              <a:rPr lang="en-US" dirty="0">
                <a:latin typeface="Segoe UI Semibold" panose="020B0702040204020203" pitchFamily="34" charset="0"/>
                <a:cs typeface="Segoe UI Semibold" panose="020B0702040204020203" pitchFamily="34" charset="0"/>
              </a:rPr>
              <a:t>Audits-at-Scale</a:t>
            </a:r>
          </a:p>
        </p:txBody>
      </p:sp>
      <p:sp>
        <p:nvSpPr>
          <p:cNvPr id="11" name="Slide Number Placeholder 10">
            <a:extLst>
              <a:ext uri="{FF2B5EF4-FFF2-40B4-BE49-F238E27FC236}">
                <a16:creationId xmlns:a16="http://schemas.microsoft.com/office/drawing/2014/main" id="{7EE2C366-40E8-4ACC-802B-79EA0542FC16}"/>
              </a:ext>
            </a:extLst>
          </p:cNvPr>
          <p:cNvSpPr>
            <a:spLocks noGrp="1"/>
          </p:cNvSpPr>
          <p:nvPr>
            <p:ph type="sldNum" sz="quarter" idx="12"/>
          </p:nvPr>
        </p:nvSpPr>
        <p:spPr/>
        <p:txBody>
          <a:bodyPr/>
          <a:lstStyle/>
          <a:p>
            <a:fld id="{34000147-D7BD-43C6-9289-FD2B125004A0}" type="slidenum">
              <a:rPr lang="en-US" smtClean="0"/>
              <a:t>82</a:t>
            </a:fld>
            <a:endParaRPr lang="en-US"/>
          </a:p>
        </p:txBody>
      </p:sp>
      <p:pic>
        <p:nvPicPr>
          <p:cNvPr id="22" name="Picture 21">
            <a:extLst>
              <a:ext uri="{FF2B5EF4-FFF2-40B4-BE49-F238E27FC236}">
                <a16:creationId xmlns:a16="http://schemas.microsoft.com/office/drawing/2014/main" id="{9C264D22-4555-4B7A-B910-C49896F29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9496" y="2290779"/>
            <a:ext cx="808521" cy="1231126"/>
          </a:xfrm>
          <a:prstGeom prst="rect">
            <a:avLst/>
          </a:prstGeom>
        </p:spPr>
      </p:pic>
      <p:pic>
        <p:nvPicPr>
          <p:cNvPr id="13" name="Picture 12">
            <a:extLst>
              <a:ext uri="{FF2B5EF4-FFF2-40B4-BE49-F238E27FC236}">
                <a16:creationId xmlns:a16="http://schemas.microsoft.com/office/drawing/2014/main" id="{752938C8-E8A8-4E40-86A8-8079427FFF36}"/>
              </a:ext>
            </a:extLst>
          </p:cNvPr>
          <p:cNvPicPr>
            <a:picLocks noChangeAspect="1"/>
          </p:cNvPicPr>
          <p:nvPr/>
        </p:nvPicPr>
        <p:blipFill rotWithShape="1">
          <a:blip r:embed="rId5">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89569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3F3FED34-80E2-4B4B-B4C4-A2FCEB447903}"/>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sp>
        <p:nvSpPr>
          <p:cNvPr id="13" name="Slide Number Placeholder 12">
            <a:extLst>
              <a:ext uri="{FF2B5EF4-FFF2-40B4-BE49-F238E27FC236}">
                <a16:creationId xmlns:a16="http://schemas.microsoft.com/office/drawing/2014/main" id="{C4681FF4-62E9-4CCA-BC2E-AE50A930A89D}"/>
              </a:ext>
            </a:extLst>
          </p:cNvPr>
          <p:cNvSpPr>
            <a:spLocks noGrp="1"/>
          </p:cNvSpPr>
          <p:nvPr>
            <p:ph type="sldNum" sz="quarter" idx="12"/>
          </p:nvPr>
        </p:nvSpPr>
        <p:spPr/>
        <p:txBody>
          <a:bodyPr/>
          <a:lstStyle/>
          <a:p>
            <a:fld id="{5892B89C-9217-44CD-A4E7-E7A06444AB73}" type="slidenum">
              <a:rPr lang="en-US" smtClean="0"/>
              <a:t>83</a:t>
            </a:fld>
            <a:endParaRPr lang="en-US"/>
          </a:p>
        </p:txBody>
      </p:sp>
      <p:pic>
        <p:nvPicPr>
          <p:cNvPr id="11" name="Picture 10">
            <a:extLst>
              <a:ext uri="{FF2B5EF4-FFF2-40B4-BE49-F238E27FC236}">
                <a16:creationId xmlns:a16="http://schemas.microsoft.com/office/drawing/2014/main" id="{23852CCE-1D1A-4E3E-A766-EE9E413F1065}"/>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280402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744C41-78C5-4DCF-8762-D43FF3327C90}"/>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Raising Awareness</a:t>
            </a:r>
            <a:endParaRPr lang="en-US" sz="2400" dirty="0">
              <a:solidFill>
                <a:prstClr val="black"/>
              </a:solidFill>
              <a:latin typeface="Segoe UI Light" panose="020B0502040204020203" pitchFamily="34" charset="0"/>
              <a:cs typeface="Segoe UI Light"/>
            </a:endParaRPr>
          </a:p>
        </p:txBody>
      </p:sp>
      <p:sp>
        <p:nvSpPr>
          <p:cNvPr id="12" name="Title 1">
            <a:extLst>
              <a:ext uri="{FF2B5EF4-FFF2-40B4-BE49-F238E27FC236}">
                <a16:creationId xmlns:a16="http://schemas.microsoft.com/office/drawing/2014/main" id="{3F3FED34-80E2-4B4B-B4C4-A2FCEB447903}"/>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sp>
        <p:nvSpPr>
          <p:cNvPr id="13" name="Slide Number Placeholder 12">
            <a:extLst>
              <a:ext uri="{FF2B5EF4-FFF2-40B4-BE49-F238E27FC236}">
                <a16:creationId xmlns:a16="http://schemas.microsoft.com/office/drawing/2014/main" id="{C4681FF4-62E9-4CCA-BC2E-AE50A930A89D}"/>
              </a:ext>
            </a:extLst>
          </p:cNvPr>
          <p:cNvSpPr>
            <a:spLocks noGrp="1"/>
          </p:cNvSpPr>
          <p:nvPr>
            <p:ph type="sldNum" sz="quarter" idx="12"/>
          </p:nvPr>
        </p:nvSpPr>
        <p:spPr/>
        <p:txBody>
          <a:bodyPr/>
          <a:lstStyle/>
          <a:p>
            <a:fld id="{5892B89C-9217-44CD-A4E7-E7A06444AB73}" type="slidenum">
              <a:rPr lang="en-US" smtClean="0"/>
              <a:t>84</a:t>
            </a:fld>
            <a:endParaRPr lang="en-US"/>
          </a:p>
        </p:txBody>
      </p:sp>
      <p:pic>
        <p:nvPicPr>
          <p:cNvPr id="11" name="Picture 10">
            <a:extLst>
              <a:ext uri="{FF2B5EF4-FFF2-40B4-BE49-F238E27FC236}">
                <a16:creationId xmlns:a16="http://schemas.microsoft.com/office/drawing/2014/main" id="{23852CCE-1D1A-4E3E-A766-EE9E413F1065}"/>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386434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744C41-78C5-4DCF-8762-D43FF3327C90}"/>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Raising Awareness</a:t>
            </a:r>
            <a:endParaRPr lang="en-US" sz="2400" dirty="0">
              <a:solidFill>
                <a:prstClr val="black"/>
              </a:solidFill>
              <a:latin typeface="Segoe UI Light" panose="020B0502040204020203" pitchFamily="34" charset="0"/>
              <a:cs typeface="Segoe UI Light"/>
            </a:endParaRPr>
          </a:p>
        </p:txBody>
      </p:sp>
      <p:sp>
        <p:nvSpPr>
          <p:cNvPr id="9" name="TextBox 8">
            <a:extLst>
              <a:ext uri="{FF2B5EF4-FFF2-40B4-BE49-F238E27FC236}">
                <a16:creationId xmlns:a16="http://schemas.microsoft.com/office/drawing/2014/main" id="{95F0294D-A72A-4815-A280-D3D2FFB01E5A}"/>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Providing Reliable Data</a:t>
            </a:r>
            <a:endParaRPr lang="en-US" sz="2800" dirty="0">
              <a:solidFill>
                <a:prstClr val="black"/>
              </a:solidFill>
              <a:latin typeface="Segoe UI Light" panose="020B0502040204020203" pitchFamily="34" charset="0"/>
              <a:cs typeface="Segoe UI Light"/>
            </a:endParaRPr>
          </a:p>
        </p:txBody>
      </p:sp>
      <p:sp>
        <p:nvSpPr>
          <p:cNvPr id="12" name="Title 1">
            <a:extLst>
              <a:ext uri="{FF2B5EF4-FFF2-40B4-BE49-F238E27FC236}">
                <a16:creationId xmlns:a16="http://schemas.microsoft.com/office/drawing/2014/main" id="{3F3FED34-80E2-4B4B-B4C4-A2FCEB447903}"/>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sp>
        <p:nvSpPr>
          <p:cNvPr id="13" name="Slide Number Placeholder 12">
            <a:extLst>
              <a:ext uri="{FF2B5EF4-FFF2-40B4-BE49-F238E27FC236}">
                <a16:creationId xmlns:a16="http://schemas.microsoft.com/office/drawing/2014/main" id="{C4681FF4-62E9-4CCA-BC2E-AE50A930A89D}"/>
              </a:ext>
            </a:extLst>
          </p:cNvPr>
          <p:cNvSpPr>
            <a:spLocks noGrp="1"/>
          </p:cNvSpPr>
          <p:nvPr>
            <p:ph type="sldNum" sz="quarter" idx="12"/>
          </p:nvPr>
        </p:nvSpPr>
        <p:spPr/>
        <p:txBody>
          <a:bodyPr/>
          <a:lstStyle/>
          <a:p>
            <a:fld id="{5892B89C-9217-44CD-A4E7-E7A06444AB73}" type="slidenum">
              <a:rPr lang="en-US" smtClean="0"/>
              <a:t>85</a:t>
            </a:fld>
            <a:endParaRPr lang="en-US"/>
          </a:p>
        </p:txBody>
      </p:sp>
      <p:pic>
        <p:nvPicPr>
          <p:cNvPr id="11" name="Picture 10">
            <a:extLst>
              <a:ext uri="{FF2B5EF4-FFF2-40B4-BE49-F238E27FC236}">
                <a16:creationId xmlns:a16="http://schemas.microsoft.com/office/drawing/2014/main" id="{23852CCE-1D1A-4E3E-A766-EE9E413F1065}"/>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58268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744C41-78C5-4DCF-8762-D43FF3327C90}"/>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Raising Awareness</a:t>
            </a:r>
            <a:endParaRPr lang="en-US" sz="2400" dirty="0">
              <a:solidFill>
                <a:prstClr val="black"/>
              </a:solidFill>
              <a:latin typeface="Segoe UI Light" panose="020B0502040204020203" pitchFamily="34" charset="0"/>
              <a:cs typeface="Segoe UI Light"/>
            </a:endParaRPr>
          </a:p>
        </p:txBody>
      </p:sp>
      <p:sp>
        <p:nvSpPr>
          <p:cNvPr id="9" name="TextBox 8">
            <a:extLst>
              <a:ext uri="{FF2B5EF4-FFF2-40B4-BE49-F238E27FC236}">
                <a16:creationId xmlns:a16="http://schemas.microsoft.com/office/drawing/2014/main" id="{95F0294D-A72A-4815-A280-D3D2FFB01E5A}"/>
              </a:ext>
            </a:extLst>
          </p:cNvPr>
          <p:cNvSpPr txBox="1"/>
          <p:nvPr/>
        </p:nvSpPr>
        <p:spPr>
          <a:xfrm>
            <a:off x="838200" y="3036536"/>
            <a:ext cx="4729988"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Semibold"/>
              </a:rPr>
              <a:t>	Providing Reliable Data</a:t>
            </a:r>
            <a:endParaRPr lang="en-US" sz="2800" dirty="0">
              <a:solidFill>
                <a:prstClr val="black"/>
              </a:solidFill>
              <a:latin typeface="Segoe UI Light" panose="020B0502040204020203" pitchFamily="34" charset="0"/>
              <a:cs typeface="Segoe UI Light"/>
            </a:endParaRPr>
          </a:p>
        </p:txBody>
      </p:sp>
      <p:sp>
        <p:nvSpPr>
          <p:cNvPr id="10" name="TextBox 9">
            <a:extLst>
              <a:ext uri="{FF2B5EF4-FFF2-40B4-BE49-F238E27FC236}">
                <a16:creationId xmlns:a16="http://schemas.microsoft.com/office/drawing/2014/main" id="{F3CCAD91-18CB-4B93-8F14-DBC47B1A6DFA}"/>
              </a:ext>
            </a:extLst>
          </p:cNvPr>
          <p:cNvSpPr txBox="1"/>
          <p:nvPr/>
        </p:nvSpPr>
        <p:spPr>
          <a:xfrm>
            <a:off x="838199" y="3769626"/>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Relationship Building</a:t>
            </a:r>
          </a:p>
        </p:txBody>
      </p:sp>
      <p:sp>
        <p:nvSpPr>
          <p:cNvPr id="12" name="Title 1">
            <a:extLst>
              <a:ext uri="{FF2B5EF4-FFF2-40B4-BE49-F238E27FC236}">
                <a16:creationId xmlns:a16="http://schemas.microsoft.com/office/drawing/2014/main" id="{3F3FED34-80E2-4B4B-B4C4-A2FCEB447903}"/>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sp>
        <p:nvSpPr>
          <p:cNvPr id="13" name="Slide Number Placeholder 12">
            <a:extLst>
              <a:ext uri="{FF2B5EF4-FFF2-40B4-BE49-F238E27FC236}">
                <a16:creationId xmlns:a16="http://schemas.microsoft.com/office/drawing/2014/main" id="{C4681FF4-62E9-4CCA-BC2E-AE50A930A89D}"/>
              </a:ext>
            </a:extLst>
          </p:cNvPr>
          <p:cNvSpPr>
            <a:spLocks noGrp="1"/>
          </p:cNvSpPr>
          <p:nvPr>
            <p:ph type="sldNum" sz="quarter" idx="12"/>
          </p:nvPr>
        </p:nvSpPr>
        <p:spPr/>
        <p:txBody>
          <a:bodyPr/>
          <a:lstStyle/>
          <a:p>
            <a:fld id="{5892B89C-9217-44CD-A4E7-E7A06444AB73}" type="slidenum">
              <a:rPr lang="en-US" smtClean="0"/>
              <a:t>86</a:t>
            </a:fld>
            <a:endParaRPr lang="en-US"/>
          </a:p>
        </p:txBody>
      </p:sp>
      <p:pic>
        <p:nvPicPr>
          <p:cNvPr id="11" name="Picture 10">
            <a:extLst>
              <a:ext uri="{FF2B5EF4-FFF2-40B4-BE49-F238E27FC236}">
                <a16:creationId xmlns:a16="http://schemas.microsoft.com/office/drawing/2014/main" id="{23852CCE-1D1A-4E3E-A766-EE9E413F1065}"/>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37818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09C536-0FB8-444A-B3BD-E073F123C424}"/>
              </a:ext>
            </a:extLst>
          </p:cNvPr>
          <p:cNvSpPr>
            <a:spLocks noGrp="1"/>
          </p:cNvSpPr>
          <p:nvPr>
            <p:ph type="sldNum" sz="quarter" idx="12"/>
          </p:nvPr>
        </p:nvSpPr>
        <p:spPr/>
        <p:txBody>
          <a:bodyPr/>
          <a:lstStyle/>
          <a:p>
            <a:fld id="{5892B89C-9217-44CD-A4E7-E7A06444AB73}" type="slidenum">
              <a:rPr lang="en-US" smtClean="0"/>
              <a:t>87</a:t>
            </a:fld>
            <a:endParaRPr lang="en-US"/>
          </a:p>
        </p:txBody>
      </p:sp>
      <p:sp>
        <p:nvSpPr>
          <p:cNvPr id="9" name="Title 1">
            <a:extLst>
              <a:ext uri="{FF2B5EF4-FFF2-40B4-BE49-F238E27FC236}">
                <a16:creationId xmlns:a16="http://schemas.microsoft.com/office/drawing/2014/main" id="{4D7B3DF0-9562-496E-8AD1-AA5888602D02}"/>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pic>
        <p:nvPicPr>
          <p:cNvPr id="12" name="Picture 11">
            <a:extLst>
              <a:ext uri="{FF2B5EF4-FFF2-40B4-BE49-F238E27FC236}">
                <a16:creationId xmlns:a16="http://schemas.microsoft.com/office/drawing/2014/main" id="{193BB307-68F2-4A98-930A-DFD7A1BAA659}"/>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264827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3744C41-78C5-4DCF-8762-D43FF3327C90}"/>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Installation and Coverage</a:t>
            </a:r>
            <a:endParaRPr lang="en-US" sz="2400" dirty="0">
              <a:solidFill>
                <a:prstClr val="black"/>
              </a:solidFill>
              <a:latin typeface="Segoe UI Light" panose="020B0502040204020203" pitchFamily="34" charset="0"/>
              <a:cs typeface="Segoe UI Light"/>
            </a:endParaRPr>
          </a:p>
        </p:txBody>
      </p:sp>
      <p:sp>
        <p:nvSpPr>
          <p:cNvPr id="4" name="Slide Number Placeholder 3">
            <a:extLst>
              <a:ext uri="{FF2B5EF4-FFF2-40B4-BE49-F238E27FC236}">
                <a16:creationId xmlns:a16="http://schemas.microsoft.com/office/drawing/2014/main" id="{7009C536-0FB8-444A-B3BD-E073F123C424}"/>
              </a:ext>
            </a:extLst>
          </p:cNvPr>
          <p:cNvSpPr>
            <a:spLocks noGrp="1"/>
          </p:cNvSpPr>
          <p:nvPr>
            <p:ph type="sldNum" sz="quarter" idx="12"/>
          </p:nvPr>
        </p:nvSpPr>
        <p:spPr/>
        <p:txBody>
          <a:bodyPr/>
          <a:lstStyle/>
          <a:p>
            <a:fld id="{5892B89C-9217-44CD-A4E7-E7A06444AB73}" type="slidenum">
              <a:rPr lang="en-US" smtClean="0"/>
              <a:t>88</a:t>
            </a:fld>
            <a:endParaRPr lang="en-US"/>
          </a:p>
        </p:txBody>
      </p:sp>
      <p:sp>
        <p:nvSpPr>
          <p:cNvPr id="9" name="Title 1">
            <a:extLst>
              <a:ext uri="{FF2B5EF4-FFF2-40B4-BE49-F238E27FC236}">
                <a16:creationId xmlns:a16="http://schemas.microsoft.com/office/drawing/2014/main" id="{4D7B3DF0-9562-496E-8AD1-AA5888602D02}"/>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pic>
        <p:nvPicPr>
          <p:cNvPr id="12" name="Picture 11">
            <a:extLst>
              <a:ext uri="{FF2B5EF4-FFF2-40B4-BE49-F238E27FC236}">
                <a16:creationId xmlns:a16="http://schemas.microsoft.com/office/drawing/2014/main" id="{193BB307-68F2-4A98-930A-DFD7A1BAA659}"/>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Tree>
    <p:extLst>
      <p:ext uri="{BB962C8B-B14F-4D97-AF65-F5344CB8AC3E}">
        <p14:creationId xmlns:p14="http://schemas.microsoft.com/office/powerpoint/2010/main" val="38809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9">
            <a:extLst>
              <a:ext uri="{FF2B5EF4-FFF2-40B4-BE49-F238E27FC236}">
                <a16:creationId xmlns:a16="http://schemas.microsoft.com/office/drawing/2014/main" id="{5938332E-56FB-4ED3-B0CE-73770E173AC9}"/>
              </a:ext>
            </a:extLst>
          </p:cNvPr>
          <p:cNvSpPr/>
          <p:nvPr/>
        </p:nvSpPr>
        <p:spPr>
          <a:xfrm>
            <a:off x="838200" y="1711600"/>
            <a:ext cx="10515600" cy="4152900"/>
          </a:xfrm>
          <a:prstGeom prst="roundRect">
            <a:avLst>
              <a:gd name="adj" fmla="val 1819"/>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3CCAD91-18CB-4B93-8F14-DBC47B1A6DFA}"/>
              </a:ext>
            </a:extLst>
          </p:cNvPr>
          <p:cNvSpPr txBox="1"/>
          <p:nvPr/>
        </p:nvSpPr>
        <p:spPr>
          <a:xfrm>
            <a:off x="838199" y="2998113"/>
            <a:ext cx="4744603"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ea typeface="Segoe UI" panose="020B0502040204020203" pitchFamily="34" charset="0"/>
                <a:cs typeface="Segoe UI" panose="020B0502040204020203" pitchFamily="34" charset="0"/>
              </a:rPr>
              <a:t>	Motivating Action</a:t>
            </a:r>
          </a:p>
        </p:txBody>
      </p:sp>
      <p:sp>
        <p:nvSpPr>
          <p:cNvPr id="4" name="Slide Number Placeholder 3">
            <a:extLst>
              <a:ext uri="{FF2B5EF4-FFF2-40B4-BE49-F238E27FC236}">
                <a16:creationId xmlns:a16="http://schemas.microsoft.com/office/drawing/2014/main" id="{7009C536-0FB8-444A-B3BD-E073F123C424}"/>
              </a:ext>
            </a:extLst>
          </p:cNvPr>
          <p:cNvSpPr>
            <a:spLocks noGrp="1"/>
          </p:cNvSpPr>
          <p:nvPr>
            <p:ph type="sldNum" sz="quarter" idx="12"/>
          </p:nvPr>
        </p:nvSpPr>
        <p:spPr/>
        <p:txBody>
          <a:bodyPr/>
          <a:lstStyle/>
          <a:p>
            <a:fld id="{5892B89C-9217-44CD-A4E7-E7A06444AB73}" type="slidenum">
              <a:rPr lang="en-US" smtClean="0"/>
              <a:t>89</a:t>
            </a:fld>
            <a:endParaRPr lang="en-US"/>
          </a:p>
        </p:txBody>
      </p:sp>
      <p:sp>
        <p:nvSpPr>
          <p:cNvPr id="9" name="Title 1">
            <a:extLst>
              <a:ext uri="{FF2B5EF4-FFF2-40B4-BE49-F238E27FC236}">
                <a16:creationId xmlns:a16="http://schemas.microsoft.com/office/drawing/2014/main" id="{4D7B3DF0-9562-496E-8AD1-AA5888602D02}"/>
              </a:ext>
            </a:extLst>
          </p:cNvPr>
          <p:cNvSpPr txBox="1">
            <a:spLocks/>
          </p:cNvSpPr>
          <p:nvPr/>
        </p:nvSpPr>
        <p:spPr>
          <a:xfrm>
            <a:off x="787168" y="356415"/>
            <a:ext cx="8814732" cy="511169"/>
          </a:xfrm>
          <a:prstGeom prst="rect">
            <a:avLst/>
          </a:prstGeom>
        </p:spPr>
        <p:txBody>
          <a:bodyPr vert="horz" lIns="91384" tIns="45692" rIns="91384" bIns="45692" rtlCol="0" anchor="ctr">
            <a:noAutofit/>
          </a:bodyPr>
          <a:lstStyle>
            <a:lvl1pPr algn="l" defTabSz="913843" rtl="0" eaLnBrk="1" latinLnBrk="0" hangingPunct="1">
              <a:spcBef>
                <a:spcPct val="0"/>
              </a:spcBef>
              <a:buNone/>
              <a:defRPr sz="2400" kern="1200" cap="small" baseline="0">
                <a:solidFill>
                  <a:schemeClr val="tx1">
                    <a:lumMod val="65000"/>
                    <a:lumOff val="35000"/>
                  </a:schemeClr>
                </a:solidFill>
                <a:latin typeface="Segoe UI Semibold" panose="020B0702040204020203" pitchFamily="34" charset="0"/>
                <a:ea typeface="+mj-ea"/>
                <a:cs typeface="+mj-cs"/>
              </a:defRPr>
            </a:lvl1pPr>
          </a:lstStyle>
          <a:p>
            <a:pPr marL="0" marR="0" lvl="0" indent="0" algn="l" defTabSz="913843" rtl="0" eaLnBrk="1" fontAlgn="auto" latinLnBrk="0" hangingPunct="1">
              <a:lnSpc>
                <a:spcPct val="100000"/>
              </a:lnSpc>
              <a:spcBef>
                <a:spcPct val="0"/>
              </a:spcBef>
              <a:spcAft>
                <a:spcPts val="0"/>
              </a:spcAft>
              <a:buClrTx/>
              <a:buSzTx/>
              <a:buFontTx/>
              <a:buNone/>
              <a:tabLst/>
              <a:defRPr/>
            </a:pPr>
            <a:r>
              <a:rPr kumimoji="0" lang="en-US" sz="24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mj-cs"/>
              </a:rPr>
              <a:t>       Expert Review: </a:t>
            </a:r>
            <a:r>
              <a:rPr lang="en-US" dirty="0">
                <a:solidFill>
                  <a:prstClr val="black"/>
                </a:solidFill>
                <a:latin typeface="Segoe UI Light" panose="020B0502040204020203" pitchFamily="34" charset="0"/>
              </a:rPr>
              <a:t>Design Probe Results</a:t>
            </a:r>
            <a:endParaRPr kumimoji="0" lang="en-US" sz="2400" b="0" i="0" u="none" strike="noStrike" kern="1200" cap="small" spc="0" normalizeH="0" baseline="0" noProof="0" dirty="0">
              <a:ln>
                <a:noFill/>
              </a:ln>
              <a:solidFill>
                <a:prstClr val="black"/>
              </a:solidFill>
              <a:effectLst/>
              <a:uLnTx/>
              <a:uFillTx/>
              <a:latin typeface="Segoe UI Light" panose="020B0502040204020203" pitchFamily="34" charset="0"/>
              <a:ea typeface="+mj-ea"/>
              <a:cs typeface="+mj-cs"/>
            </a:endParaRPr>
          </a:p>
        </p:txBody>
      </p:sp>
      <p:pic>
        <p:nvPicPr>
          <p:cNvPr id="12" name="Picture 11">
            <a:extLst>
              <a:ext uri="{FF2B5EF4-FFF2-40B4-BE49-F238E27FC236}">
                <a16:creationId xmlns:a16="http://schemas.microsoft.com/office/drawing/2014/main" id="{193BB307-68F2-4A98-930A-DFD7A1BAA659}"/>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794699" y="311258"/>
            <a:ext cx="686323" cy="579825"/>
          </a:xfrm>
          <a:prstGeom prst="rect">
            <a:avLst/>
          </a:prstGeom>
        </p:spPr>
      </p:pic>
      <p:sp>
        <p:nvSpPr>
          <p:cNvPr id="11" name="TextBox 10">
            <a:extLst>
              <a:ext uri="{FF2B5EF4-FFF2-40B4-BE49-F238E27FC236}">
                <a16:creationId xmlns:a16="http://schemas.microsoft.com/office/drawing/2014/main" id="{448C521C-F07E-4FDE-9149-A85E23CB4C3A}"/>
              </a:ext>
            </a:extLst>
          </p:cNvPr>
          <p:cNvSpPr txBox="1"/>
          <p:nvPr/>
        </p:nvSpPr>
        <p:spPr>
          <a:xfrm>
            <a:off x="838201" y="2303446"/>
            <a:ext cx="5013582" cy="430887"/>
          </a:xfrm>
          <a:prstGeom prst="rect">
            <a:avLst/>
          </a:prstGeom>
          <a:noFill/>
        </p:spPr>
        <p:txBody>
          <a:bodyPr wrap="square" lIns="0" tIns="0" rIns="0" bIns="0" rtlCol="0">
            <a:spAutoFit/>
          </a:bodyPr>
          <a:lstStyle/>
          <a:p>
            <a:pPr>
              <a:defRPr/>
            </a:pPr>
            <a:r>
              <a:rPr lang="en-US" sz="2800" dirty="0">
                <a:solidFill>
                  <a:prstClr val="black"/>
                </a:solidFill>
                <a:latin typeface="Segoe UI Light" panose="020B0502040204020203" pitchFamily="34" charset="0"/>
                <a:cs typeface="Segoe UI Light"/>
              </a:rPr>
              <a:t>	Installation and Coverage</a:t>
            </a:r>
            <a:endParaRPr lang="en-US" sz="2400" dirty="0">
              <a:solidFill>
                <a:prstClr val="black"/>
              </a:solidFill>
              <a:latin typeface="Segoe UI Light" panose="020B0502040204020203" pitchFamily="34" charset="0"/>
              <a:cs typeface="Segoe UI Light"/>
            </a:endParaRPr>
          </a:p>
        </p:txBody>
      </p:sp>
    </p:spTree>
    <p:extLst>
      <p:ext uri="{BB962C8B-B14F-4D97-AF65-F5344CB8AC3E}">
        <p14:creationId xmlns:p14="http://schemas.microsoft.com/office/powerpoint/2010/main" val="187913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978"/>
          <a:stretch/>
        </p:blipFill>
        <p:spPr>
          <a:xfrm>
            <a:off x="-1447800" y="0"/>
            <a:ext cx="13639800" cy="6858000"/>
          </a:xfrm>
          <a:prstGeom prst="rect">
            <a:avLst/>
          </a:prstGeom>
        </p:spPr>
      </p:pic>
      <p:sp>
        <p:nvSpPr>
          <p:cNvPr id="8" name="TextBox 7"/>
          <p:cNvSpPr txBox="1"/>
          <p:nvPr/>
        </p:nvSpPr>
        <p:spPr>
          <a:xfrm>
            <a:off x="1371600" y="4570274"/>
            <a:ext cx="5791200" cy="1754327"/>
          </a:xfrm>
          <a:prstGeom prst="rect">
            <a:avLst/>
          </a:prstGeom>
          <a:noFill/>
        </p:spPr>
        <p:txBody>
          <a:bodyPr wrap="square" rtlCol="0">
            <a:spAutoFit/>
          </a:bodyPr>
          <a:lstStyle/>
          <a:p>
            <a:pPr algn="r" defTabSz="913843"/>
            <a:r>
              <a:rPr lang="en-US" sz="3600" dirty="0">
                <a:solidFill>
                  <a:prstClr val="black"/>
                </a:solidFill>
                <a:latin typeface="Segoe UI Light" panose="020B0502040204020203" pitchFamily="34" charset="0"/>
              </a:rPr>
              <a:t>Energy audits and </a:t>
            </a:r>
            <a:r>
              <a:rPr lang="en-US" sz="3600" dirty="0" err="1">
                <a:solidFill>
                  <a:prstClr val="black"/>
                </a:solidFill>
                <a:latin typeface="Segoe UI Light" panose="020B0502040204020203" pitchFamily="34" charset="0"/>
              </a:rPr>
              <a:t>thermographic</a:t>
            </a:r>
            <a:r>
              <a:rPr lang="en-US" sz="3600" dirty="0">
                <a:solidFill>
                  <a:prstClr val="black"/>
                </a:solidFill>
                <a:latin typeface="Segoe UI Light" panose="020B0502040204020203" pitchFamily="34" charset="0"/>
              </a:rPr>
              <a:t> surveying </a:t>
            </a:r>
            <a:br>
              <a:rPr lang="en-US" sz="3600" dirty="0">
                <a:solidFill>
                  <a:prstClr val="black"/>
                </a:solidFill>
                <a:latin typeface="Segoe UI Light" panose="020B0502040204020203" pitchFamily="34" charset="0"/>
              </a:rPr>
            </a:br>
            <a:r>
              <a:rPr lang="en-US" sz="3600" dirty="0">
                <a:solidFill>
                  <a:prstClr val="black"/>
                </a:solidFill>
                <a:latin typeface="Segoe UI Light" panose="020B0502040204020203" pitchFamily="34" charset="0"/>
              </a:rPr>
              <a:t>are time and labor intensive</a:t>
            </a:r>
          </a:p>
        </p:txBody>
      </p:sp>
      <p:sp>
        <p:nvSpPr>
          <p:cNvPr id="4" name="Slide Number Placeholder 3">
            <a:extLst>
              <a:ext uri="{FF2B5EF4-FFF2-40B4-BE49-F238E27FC236}">
                <a16:creationId xmlns:a16="http://schemas.microsoft.com/office/drawing/2014/main" id="{6395C671-6D94-40A2-8410-1FD95B3F6E64}"/>
              </a:ext>
            </a:extLst>
          </p:cNvPr>
          <p:cNvSpPr>
            <a:spLocks noGrp="1"/>
          </p:cNvSpPr>
          <p:nvPr>
            <p:ph type="sldNum" sz="quarter" idx="12"/>
          </p:nvPr>
        </p:nvSpPr>
        <p:spPr/>
        <p:txBody>
          <a:bodyPr/>
          <a:lstStyle/>
          <a:p>
            <a:pPr defTabSz="913843"/>
            <a:fld id="{B6F15528-21DE-4FAA-801E-634DDDAF4B2B}" type="slidenum">
              <a:rPr lang="en-US" smtClean="0">
                <a:solidFill>
                  <a:prstClr val="black"/>
                </a:solidFill>
              </a:rPr>
              <a:pPr defTabSz="913843"/>
              <a:t>9</a:t>
            </a:fld>
            <a:endParaRPr lang="en-US">
              <a:solidFill>
                <a:prstClr val="black"/>
              </a:solidFill>
            </a:endParaRPr>
          </a:p>
        </p:txBody>
      </p:sp>
    </p:spTree>
    <p:extLst>
      <p:ext uri="{BB962C8B-B14F-4D97-AF65-F5344CB8AC3E}">
        <p14:creationId xmlns:p14="http://schemas.microsoft.com/office/powerpoint/2010/main" val="69207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3333FFD-446A-400C-954C-33AB1795E16C}"/>
              </a:ext>
            </a:extLst>
          </p:cNvPr>
          <p:cNvSpPr/>
          <p:nvPr/>
        </p:nvSpPr>
        <p:spPr>
          <a:xfrm>
            <a:off x="919929" y="3932138"/>
            <a:ext cx="107593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Introduction</a:t>
            </a:r>
          </a:p>
        </p:txBody>
      </p:sp>
      <p:sp>
        <p:nvSpPr>
          <p:cNvPr id="27" name="Rectangle 26">
            <a:extLst>
              <a:ext uri="{FF2B5EF4-FFF2-40B4-BE49-F238E27FC236}">
                <a16:creationId xmlns:a16="http://schemas.microsoft.com/office/drawing/2014/main" id="{300419F8-8D86-484E-9964-FF80D940809B}"/>
              </a:ext>
            </a:extLst>
          </p:cNvPr>
          <p:cNvSpPr/>
          <p:nvPr/>
        </p:nvSpPr>
        <p:spPr>
          <a:xfrm>
            <a:off x="2826802" y="3932138"/>
            <a:ext cx="105349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Background</a:t>
            </a:r>
          </a:p>
        </p:txBody>
      </p:sp>
      <p:sp>
        <p:nvSpPr>
          <p:cNvPr id="30" name="Rectangle 29">
            <a:extLst>
              <a:ext uri="{FF2B5EF4-FFF2-40B4-BE49-F238E27FC236}">
                <a16:creationId xmlns:a16="http://schemas.microsoft.com/office/drawing/2014/main" id="{6A7210E4-DD4A-4D46-B31B-9BDFA81D8AA5}"/>
              </a:ext>
            </a:extLst>
          </p:cNvPr>
          <p:cNvSpPr/>
          <p:nvPr/>
        </p:nvSpPr>
        <p:spPr>
          <a:xfrm>
            <a:off x="6434985" y="3936028"/>
            <a:ext cx="145745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Field Deployment</a:t>
            </a:r>
          </a:p>
        </p:txBody>
      </p:sp>
      <p:sp>
        <p:nvSpPr>
          <p:cNvPr id="31" name="Rectangle 30">
            <a:extLst>
              <a:ext uri="{FF2B5EF4-FFF2-40B4-BE49-F238E27FC236}">
                <a16:creationId xmlns:a16="http://schemas.microsoft.com/office/drawing/2014/main" id="{A34ADF2F-1C14-4F2C-BD79-405606F46EA9}"/>
              </a:ext>
            </a:extLst>
          </p:cNvPr>
          <p:cNvSpPr/>
          <p:nvPr/>
        </p:nvSpPr>
        <p:spPr>
          <a:xfrm>
            <a:off x="8399750" y="3932138"/>
            <a:ext cx="119616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Expert Review</a:t>
            </a:r>
          </a:p>
        </p:txBody>
      </p:sp>
      <p:sp>
        <p:nvSpPr>
          <p:cNvPr id="32" name="Rectangle 31">
            <a:extLst>
              <a:ext uri="{FF2B5EF4-FFF2-40B4-BE49-F238E27FC236}">
                <a16:creationId xmlns:a16="http://schemas.microsoft.com/office/drawing/2014/main" id="{06F3FE93-E726-4FD3-B247-526E13E80051}"/>
              </a:ext>
            </a:extLst>
          </p:cNvPr>
          <p:cNvSpPr/>
          <p:nvPr/>
        </p:nvSpPr>
        <p:spPr>
          <a:xfrm>
            <a:off x="10387217" y="3937081"/>
            <a:ext cx="97975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Conclusion</a:t>
            </a: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small" spc="0" normalizeH="0" baseline="0" noProof="0">
                <a:ln>
                  <a:noFill/>
                </a:ln>
                <a:solidFill>
                  <a:prstClr val="black"/>
                </a:solidFill>
                <a:effectLst/>
                <a:uLnTx/>
                <a:uFillTx/>
                <a:latin typeface="Segoe UI Semibold" panose="020B0702040204020203" pitchFamily="34" charset="0"/>
                <a:ea typeface="+mj-ea"/>
                <a:cs typeface="Segoe UI Semibold" panose="020B0702040204020203" pitchFamily="34" charset="0"/>
              </a:rPr>
              <a:t>Talk Overview</a:t>
            </a:r>
            <a:endParaRPr kumimoji="0" lang="en-US" sz="28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endParaRP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sp>
        <p:nvSpPr>
          <p:cNvPr id="29" name="Rectangle 28">
            <a:extLst>
              <a:ext uri="{FF2B5EF4-FFF2-40B4-BE49-F238E27FC236}">
                <a16:creationId xmlns:a16="http://schemas.microsoft.com/office/drawing/2014/main" id="{57461909-B19D-464E-8E3E-5057EDF7285A}"/>
              </a:ext>
            </a:extLst>
          </p:cNvPr>
          <p:cNvSpPr/>
          <p:nvPr/>
        </p:nvSpPr>
        <p:spPr>
          <a:xfrm>
            <a:off x="4505468" y="3932138"/>
            <a:ext cx="141417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Condensed" panose="020B0606040200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endParaRPr>
          </a:p>
        </p:txBody>
      </p:sp>
      <p:pic>
        <p:nvPicPr>
          <p:cNvPr id="33" name="Picture 7">
            <a:extLst>
              <a:ext uri="{FF2B5EF4-FFF2-40B4-BE49-F238E27FC236}">
                <a16:creationId xmlns:a16="http://schemas.microsoft.com/office/drawing/2014/main" id="{18781455-AB14-4163-9E17-1371E2FEC3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8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83CF800-F13D-4C99-8167-2BC12FC12221}"/>
              </a:ext>
            </a:extLst>
          </p:cNvPr>
          <p:cNvCxnSpPr>
            <a:stCxn id="6" idx="2"/>
            <a:endCxn id="25" idx="6"/>
          </p:cNvCxnSpPr>
          <p:nvPr/>
        </p:nvCxnSpPr>
        <p:spPr>
          <a:xfrm flipV="1">
            <a:off x="1267223" y="3428995"/>
            <a:ext cx="9811233" cy="5"/>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E42219A-FCC6-4E0E-9FEA-75B3305421E4}"/>
              </a:ext>
            </a:extLst>
          </p:cNvPr>
          <p:cNvPicPr>
            <a:picLocks noChangeAspect="1"/>
          </p:cNvPicPr>
          <p:nvPr/>
        </p:nvPicPr>
        <p:blipFill rotWithShape="1">
          <a:blip r:embed="rId3">
            <a:extLst>
              <a:ext uri="{28A0092B-C50C-407E-A947-70E740481C1C}">
                <a14:useLocalDpi xmlns:a14="http://schemas.microsoft.com/office/drawing/2010/main" val="0"/>
              </a:ext>
            </a:extLst>
          </a:blip>
          <a:srcRect b="15517"/>
          <a:stretch/>
        </p:blipFill>
        <p:spPr>
          <a:xfrm>
            <a:off x="8510772" y="1832744"/>
            <a:ext cx="974116" cy="822960"/>
          </a:xfrm>
          <a:prstGeom prst="rect">
            <a:avLst/>
          </a:prstGeom>
        </p:spPr>
      </p:pic>
      <p:pic>
        <p:nvPicPr>
          <p:cNvPr id="13" name="Picture 12">
            <a:extLst>
              <a:ext uri="{FF2B5EF4-FFF2-40B4-BE49-F238E27FC236}">
                <a16:creationId xmlns:a16="http://schemas.microsoft.com/office/drawing/2014/main" id="{0DF5C864-1DB0-4392-B79F-A9AE579C2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90" y="1812090"/>
            <a:ext cx="673488" cy="1025513"/>
          </a:xfrm>
          <a:prstGeom prst="rect">
            <a:avLst/>
          </a:prstGeom>
        </p:spPr>
      </p:pic>
      <p:sp>
        <p:nvSpPr>
          <p:cNvPr id="6" name="Oval 5">
            <a:extLst>
              <a:ext uri="{FF2B5EF4-FFF2-40B4-BE49-F238E27FC236}">
                <a16:creationId xmlns:a16="http://schemas.microsoft.com/office/drawing/2014/main" id="{F88BD88F-C962-4690-AE27-1462352DDA70}"/>
              </a:ext>
            </a:extLst>
          </p:cNvPr>
          <p:cNvSpPr/>
          <p:nvPr/>
        </p:nvSpPr>
        <p:spPr>
          <a:xfrm>
            <a:off x="1267223"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5B6442D9-F111-40E4-88CE-B781264D55DD}"/>
              </a:ext>
            </a:extLst>
          </p:cNvPr>
          <p:cNvSpPr/>
          <p:nvPr/>
        </p:nvSpPr>
        <p:spPr>
          <a:xfrm>
            <a:off x="3150551" y="3243262"/>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AB3C88E9-7F21-4908-A5C7-72B24A8712C0}"/>
              </a:ext>
            </a:extLst>
          </p:cNvPr>
          <p:cNvSpPr/>
          <p:nvPr/>
        </p:nvSpPr>
        <p:spPr>
          <a:xfrm>
            <a:off x="5033879" y="3243260"/>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D0D63B2-B80D-44D2-AA4C-BD36ED7A025C}"/>
              </a:ext>
            </a:extLst>
          </p:cNvPr>
          <p:cNvSpPr/>
          <p:nvPr/>
        </p:nvSpPr>
        <p:spPr>
          <a:xfrm>
            <a:off x="8800535" y="3243258"/>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6396E9E2-EC16-4BF2-B23C-D78823A1FE68}"/>
              </a:ext>
            </a:extLst>
          </p:cNvPr>
          <p:cNvSpPr/>
          <p:nvPr/>
        </p:nvSpPr>
        <p:spPr>
          <a:xfrm>
            <a:off x="10683864" y="3243257"/>
            <a:ext cx="394592" cy="371475"/>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3333FFD-446A-400C-954C-33AB1795E16C}"/>
              </a:ext>
            </a:extLst>
          </p:cNvPr>
          <p:cNvSpPr/>
          <p:nvPr/>
        </p:nvSpPr>
        <p:spPr>
          <a:xfrm>
            <a:off x="919929" y="3932138"/>
            <a:ext cx="107593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Introduction</a:t>
            </a:r>
          </a:p>
        </p:txBody>
      </p:sp>
      <p:sp>
        <p:nvSpPr>
          <p:cNvPr id="27" name="Rectangle 26">
            <a:extLst>
              <a:ext uri="{FF2B5EF4-FFF2-40B4-BE49-F238E27FC236}">
                <a16:creationId xmlns:a16="http://schemas.microsoft.com/office/drawing/2014/main" id="{300419F8-8D86-484E-9964-FF80D940809B}"/>
              </a:ext>
            </a:extLst>
          </p:cNvPr>
          <p:cNvSpPr/>
          <p:nvPr/>
        </p:nvSpPr>
        <p:spPr>
          <a:xfrm>
            <a:off x="2826802" y="3932138"/>
            <a:ext cx="105349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Background</a:t>
            </a:r>
          </a:p>
        </p:txBody>
      </p:sp>
      <p:sp>
        <p:nvSpPr>
          <p:cNvPr id="30" name="Rectangle 29">
            <a:extLst>
              <a:ext uri="{FF2B5EF4-FFF2-40B4-BE49-F238E27FC236}">
                <a16:creationId xmlns:a16="http://schemas.microsoft.com/office/drawing/2014/main" id="{6A7210E4-DD4A-4D46-B31B-9BDFA81D8AA5}"/>
              </a:ext>
            </a:extLst>
          </p:cNvPr>
          <p:cNvSpPr/>
          <p:nvPr/>
        </p:nvSpPr>
        <p:spPr>
          <a:xfrm>
            <a:off x="6434985" y="3936028"/>
            <a:ext cx="145745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Field Deployment</a:t>
            </a:r>
          </a:p>
        </p:txBody>
      </p:sp>
      <p:sp>
        <p:nvSpPr>
          <p:cNvPr id="31" name="Rectangle 30">
            <a:extLst>
              <a:ext uri="{FF2B5EF4-FFF2-40B4-BE49-F238E27FC236}">
                <a16:creationId xmlns:a16="http://schemas.microsoft.com/office/drawing/2014/main" id="{A34ADF2F-1C14-4F2C-BD79-405606F46EA9}"/>
              </a:ext>
            </a:extLst>
          </p:cNvPr>
          <p:cNvSpPr/>
          <p:nvPr/>
        </p:nvSpPr>
        <p:spPr>
          <a:xfrm>
            <a:off x="8399750" y="3932138"/>
            <a:ext cx="119616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Expert Review</a:t>
            </a:r>
          </a:p>
        </p:txBody>
      </p:sp>
      <p:sp>
        <p:nvSpPr>
          <p:cNvPr id="32" name="Rectangle 31">
            <a:extLst>
              <a:ext uri="{FF2B5EF4-FFF2-40B4-BE49-F238E27FC236}">
                <a16:creationId xmlns:a16="http://schemas.microsoft.com/office/drawing/2014/main" id="{06F3FE93-E726-4FD3-B247-526E13E80051}"/>
              </a:ext>
            </a:extLst>
          </p:cNvPr>
          <p:cNvSpPr/>
          <p:nvPr/>
        </p:nvSpPr>
        <p:spPr>
          <a:xfrm>
            <a:off x="10387217" y="3937081"/>
            <a:ext cx="97975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rPr>
              <a:t>Conclusion</a:t>
            </a:r>
          </a:p>
        </p:txBody>
      </p:sp>
      <p:sp>
        <p:nvSpPr>
          <p:cNvPr id="10" name="Slide Number Placeholder 9">
            <a:extLst>
              <a:ext uri="{FF2B5EF4-FFF2-40B4-BE49-F238E27FC236}">
                <a16:creationId xmlns:a16="http://schemas.microsoft.com/office/drawing/2014/main" id="{C68FCA2B-34CC-4BF0-A284-0C5DDFDFA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B89C-9217-44CD-A4E7-E7A06444AB7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 name="TextBox 14"/>
          <p:cNvSpPr txBox="1"/>
          <p:nvPr/>
        </p:nvSpPr>
        <p:spPr>
          <a:xfrm>
            <a:off x="735263" y="6523789"/>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4" name="Straight Connector 33"/>
          <p:cNvCxnSpPr/>
          <p:nvPr/>
        </p:nvCxnSpPr>
        <p:spPr>
          <a:xfrm>
            <a:off x="7165474" y="2988677"/>
            <a:ext cx="1858210" cy="0"/>
          </a:xfrm>
          <a:prstGeom prst="line">
            <a:avLst/>
          </a:prstGeom>
          <a:ln>
            <a:solidFill>
              <a:schemeClr val="bg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8639AE13-35BD-42D5-A5F8-CF623E3CBA9F}"/>
              </a:ext>
            </a:extLst>
          </p:cNvPr>
          <p:cNvSpPr/>
          <p:nvPr/>
        </p:nvSpPr>
        <p:spPr>
          <a:xfrm>
            <a:off x="6917207" y="3243259"/>
            <a:ext cx="394592" cy="37147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448920B2-FC1D-4418-8F90-22D1CB4C0C4A}"/>
              </a:ext>
            </a:extLst>
          </p:cNvPr>
          <p:cNvPicPr>
            <a:picLocks noChangeAspect="1"/>
          </p:cNvPicPr>
          <p:nvPr/>
        </p:nvPicPr>
        <p:blipFill rotWithShape="1">
          <a:blip r:embed="rId5">
            <a:extLst>
              <a:ext uri="{28A0092B-C50C-407E-A947-70E740481C1C}">
                <a14:useLocalDpi xmlns:a14="http://schemas.microsoft.com/office/drawing/2010/main" val="0"/>
              </a:ext>
            </a:extLst>
          </a:blip>
          <a:srcRect b="12460"/>
          <a:stretch/>
        </p:blipFill>
        <p:spPr>
          <a:xfrm>
            <a:off x="2920082" y="1916592"/>
            <a:ext cx="840113" cy="735431"/>
          </a:xfrm>
          <a:prstGeom prst="rect">
            <a:avLst/>
          </a:prstGeom>
        </p:spPr>
      </p:pic>
      <p:sp>
        <p:nvSpPr>
          <p:cNvPr id="35" name="Title 1">
            <a:extLst>
              <a:ext uri="{FF2B5EF4-FFF2-40B4-BE49-F238E27FC236}">
                <a16:creationId xmlns:a16="http://schemas.microsoft.com/office/drawing/2014/main" id="{65913C02-72D3-4218-A245-D3EE0C31CE52}"/>
              </a:ext>
            </a:extLst>
          </p:cNvPr>
          <p:cNvSpPr txBox="1">
            <a:spLocks/>
          </p:cNvSpPr>
          <p:nvPr/>
        </p:nvSpPr>
        <p:spPr>
          <a:xfrm>
            <a:off x="838200" y="365125"/>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solidFill>
                <a:effectLst/>
                <a:uLnTx/>
                <a:uFillTx/>
                <a:latin typeface="Segoe UI Semibold" panose="020B0702040204020203" pitchFamily="34" charset="0"/>
                <a:ea typeface="+mj-ea"/>
                <a:cs typeface="Segoe UI Semibold" panose="020B0702040204020203" pitchFamily="34" charset="0"/>
              </a:rPr>
              <a:t>Talk Overview</a:t>
            </a:r>
          </a:p>
        </p:txBody>
      </p:sp>
      <p:pic>
        <p:nvPicPr>
          <p:cNvPr id="36" name="Picture 35">
            <a:extLst>
              <a:ext uri="{FF2B5EF4-FFF2-40B4-BE49-F238E27FC236}">
                <a16:creationId xmlns:a16="http://schemas.microsoft.com/office/drawing/2014/main" id="{177C4713-BDC8-422B-B20F-DC33D8F6176B}"/>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10279013" y="1773277"/>
            <a:ext cx="1196162" cy="1015999"/>
          </a:xfrm>
          <a:prstGeom prst="rect">
            <a:avLst/>
          </a:prstGeom>
        </p:spPr>
      </p:pic>
      <p:pic>
        <p:nvPicPr>
          <p:cNvPr id="37" name="Picture 36">
            <a:extLst>
              <a:ext uri="{FF2B5EF4-FFF2-40B4-BE49-F238E27FC236}">
                <a16:creationId xmlns:a16="http://schemas.microsoft.com/office/drawing/2014/main" id="{0E4E5138-DB5A-4010-822C-A69456909014}"/>
              </a:ext>
            </a:extLst>
          </p:cNvPr>
          <p:cNvPicPr>
            <a:picLocks noChangeAspect="1"/>
          </p:cNvPicPr>
          <p:nvPr/>
        </p:nvPicPr>
        <p:blipFill rotWithShape="1">
          <a:blip r:embed="rId7">
            <a:extLst>
              <a:ext uri="{28A0092B-C50C-407E-A947-70E740481C1C}">
                <a14:useLocalDpi xmlns:a14="http://schemas.microsoft.com/office/drawing/2010/main" val="0"/>
              </a:ext>
            </a:extLst>
          </a:blip>
          <a:srcRect b="12922"/>
          <a:stretch/>
        </p:blipFill>
        <p:spPr>
          <a:xfrm>
            <a:off x="1044462" y="1915498"/>
            <a:ext cx="840113" cy="731555"/>
          </a:xfrm>
          <a:prstGeom prst="rect">
            <a:avLst/>
          </a:prstGeom>
        </p:spPr>
      </p:pic>
      <p:sp>
        <p:nvSpPr>
          <p:cNvPr id="29" name="Rectangle 28">
            <a:extLst>
              <a:ext uri="{FF2B5EF4-FFF2-40B4-BE49-F238E27FC236}">
                <a16:creationId xmlns:a16="http://schemas.microsoft.com/office/drawing/2014/main" id="{56C47F5D-621B-4C80-B8D7-1FDEC7919D07}"/>
              </a:ext>
            </a:extLst>
          </p:cNvPr>
          <p:cNvSpPr/>
          <p:nvPr/>
        </p:nvSpPr>
        <p:spPr>
          <a:xfrm>
            <a:off x="4505468" y="3932138"/>
            <a:ext cx="141417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Condensed" panose="020B0606040200020203" pitchFamily="34" charset="0"/>
                <a:cs typeface="Segoe UI Light" panose="020B0502040204020203" pitchFamily="34" charset="0"/>
              </a:rPr>
              <a:t>System Overview</a:t>
            </a:r>
            <a:endParaRPr kumimoji="0" lang="en-US" sz="1600" b="0" i="0" u="none" strike="noStrike" kern="1200" cap="none" spc="0" normalizeH="0" baseline="0" noProof="0" dirty="0">
              <a:ln>
                <a:noFill/>
              </a:ln>
              <a:solidFill>
                <a:prstClr val="black"/>
              </a:solidFill>
              <a:effectLst/>
              <a:uLnTx/>
              <a:uFillTx/>
              <a:latin typeface="Segoe Condensed" panose="020B0606040200020203" pitchFamily="34" charset="0"/>
              <a:ea typeface="+mn-ea"/>
              <a:cs typeface="Segoe UI Light" panose="020B0502040204020203" pitchFamily="34" charset="0"/>
            </a:endParaRPr>
          </a:p>
        </p:txBody>
      </p:sp>
      <p:pic>
        <p:nvPicPr>
          <p:cNvPr id="33" name="Picture 7">
            <a:extLst>
              <a:ext uri="{FF2B5EF4-FFF2-40B4-BE49-F238E27FC236}">
                <a16:creationId xmlns:a16="http://schemas.microsoft.com/office/drawing/2014/main" id="{5A43FEED-EE51-4D5F-9F13-64E82B8EBB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055"/>
          <a:stretch/>
        </p:blipFill>
        <p:spPr bwMode="auto">
          <a:xfrm>
            <a:off x="4676421" y="1841943"/>
            <a:ext cx="1072262" cy="87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09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1A09F2-2F6F-4A3B-8F9D-D9BA20D0FB18}"/>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pic>
        <p:nvPicPr>
          <p:cNvPr id="10" name="Picture 9">
            <a:extLst>
              <a:ext uri="{FF2B5EF4-FFF2-40B4-BE49-F238E27FC236}">
                <a16:creationId xmlns:a16="http://schemas.microsoft.com/office/drawing/2014/main" id="{787CB6C6-1504-4C6B-A992-C5018DD1380A}"/>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pic>
        <p:nvPicPr>
          <p:cNvPr id="6" name="Picture 5">
            <a:extLst>
              <a:ext uri="{FF2B5EF4-FFF2-40B4-BE49-F238E27FC236}">
                <a16:creationId xmlns:a16="http://schemas.microsoft.com/office/drawing/2014/main" id="{D701F74D-3792-4509-A86C-630F4A0783B5}"/>
              </a:ext>
            </a:extLst>
          </p:cNvPr>
          <p:cNvPicPr>
            <a:picLocks noChangeAspect="1"/>
          </p:cNvPicPr>
          <p:nvPr/>
        </p:nvPicPr>
        <p:blipFill rotWithShape="1">
          <a:blip r:embed="rId4">
            <a:extLst>
              <a:ext uri="{28A0092B-C50C-407E-A947-70E740481C1C}">
                <a14:useLocalDpi xmlns:a14="http://schemas.microsoft.com/office/drawing/2010/main" val="0"/>
              </a:ext>
            </a:extLst>
          </a:blip>
          <a:srcRect t="71842" r="33908"/>
          <a:stretch/>
        </p:blipFill>
        <p:spPr>
          <a:xfrm>
            <a:off x="687930" y="1261677"/>
            <a:ext cx="10816140" cy="5235401"/>
          </a:xfrm>
          <a:prstGeom prst="rect">
            <a:avLst/>
          </a:prstGeom>
        </p:spPr>
      </p:pic>
      <p:sp>
        <p:nvSpPr>
          <p:cNvPr id="7" name="Title 1">
            <a:extLst>
              <a:ext uri="{FF2B5EF4-FFF2-40B4-BE49-F238E27FC236}">
                <a16:creationId xmlns:a16="http://schemas.microsoft.com/office/drawing/2014/main" id="{03B4F371-8ECA-4D9C-A579-B736F0049268}"/>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a:t>
            </a:r>
            <a:endParaRPr lang="en-US" sz="2800" cap="small" dirty="0">
              <a:latin typeface="Segoe UI Light" panose="020B0502040204020203" pitchFamily="34" charset="0"/>
              <a:cs typeface="Segoe UI Light" panose="020B0502040204020203" pitchFamily="34" charset="0"/>
            </a:endParaRPr>
          </a:p>
        </p:txBody>
      </p:sp>
      <p:sp>
        <p:nvSpPr>
          <p:cNvPr id="4" name="Slide Number Placeholder 3">
            <a:extLst>
              <a:ext uri="{FF2B5EF4-FFF2-40B4-BE49-F238E27FC236}">
                <a16:creationId xmlns:a16="http://schemas.microsoft.com/office/drawing/2014/main" id="{3C519402-3ED2-4653-8829-7DF68F57501F}"/>
              </a:ext>
            </a:extLst>
          </p:cNvPr>
          <p:cNvSpPr>
            <a:spLocks noGrp="1"/>
          </p:cNvSpPr>
          <p:nvPr>
            <p:ph type="sldNum" sz="quarter" idx="12"/>
          </p:nvPr>
        </p:nvSpPr>
        <p:spPr/>
        <p:txBody>
          <a:bodyPr/>
          <a:lstStyle/>
          <a:p>
            <a:fld id="{5892B89C-9217-44CD-A4E7-E7A06444AB73}" type="slidenum">
              <a:rPr lang="en-US" smtClean="0"/>
              <a:t>92</a:t>
            </a:fld>
            <a:endParaRPr lang="en-US"/>
          </a:p>
        </p:txBody>
      </p:sp>
    </p:spTree>
    <p:extLst>
      <p:ext uri="{BB962C8B-B14F-4D97-AF65-F5344CB8AC3E}">
        <p14:creationId xmlns:p14="http://schemas.microsoft.com/office/powerpoint/2010/main" val="12725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9DF04D-4995-4671-9EBD-9F214DFF0B78}"/>
              </a:ext>
            </a:extLst>
          </p:cNvPr>
          <p:cNvSpPr>
            <a:spLocks noGrp="1"/>
          </p:cNvSpPr>
          <p:nvPr>
            <p:ph type="sldNum" sz="quarter" idx="12"/>
          </p:nvPr>
        </p:nvSpPr>
        <p:spPr/>
        <p:txBody>
          <a:bodyPr/>
          <a:lstStyle/>
          <a:p>
            <a:fld id="{5892B89C-9217-44CD-A4E7-E7A06444AB73}" type="slidenum">
              <a:rPr lang="en-US" smtClean="0"/>
              <a:t>93</a:t>
            </a:fld>
            <a:endParaRPr lang="en-US"/>
          </a:p>
        </p:txBody>
      </p:sp>
      <p:pic>
        <p:nvPicPr>
          <p:cNvPr id="12" name="Picture 11">
            <a:extLst>
              <a:ext uri="{FF2B5EF4-FFF2-40B4-BE49-F238E27FC236}">
                <a16:creationId xmlns:a16="http://schemas.microsoft.com/office/drawing/2014/main" id="{5D88CA6A-A2AA-4AD8-AAE2-A7FF0C50AC05}"/>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13" name="Title 1">
            <a:extLst>
              <a:ext uri="{FF2B5EF4-FFF2-40B4-BE49-F238E27FC236}">
                <a16:creationId xmlns:a16="http://schemas.microsoft.com/office/drawing/2014/main" id="{35EAD00C-F1AF-44DB-91DA-67CA273B299A}"/>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Design Recommendations</a:t>
            </a:r>
          </a:p>
        </p:txBody>
      </p:sp>
    </p:spTree>
    <p:extLst>
      <p:ext uri="{BB962C8B-B14F-4D97-AF65-F5344CB8AC3E}">
        <p14:creationId xmlns:p14="http://schemas.microsoft.com/office/powerpoint/2010/main" val="78364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A913AEF-4058-4FE9-B9EC-1BC43843784A}"/>
              </a:ext>
            </a:extLst>
          </p:cNvPr>
          <p:cNvSpPr>
            <a:spLocks noGrp="1"/>
          </p:cNvSpPr>
          <p:nvPr>
            <p:ph idx="1"/>
          </p:nvPr>
        </p:nvSpPr>
        <p:spPr>
          <a:xfrm>
            <a:off x="838200" y="1825625"/>
            <a:ext cx="6410388" cy="1286968"/>
          </a:xfrm>
        </p:spPr>
        <p:txBody>
          <a:bodyPr>
            <a:normAutofit/>
          </a:bodyPr>
          <a:lstStyle/>
          <a:p>
            <a:pPr marL="0" indent="0">
              <a:buNone/>
            </a:pPr>
            <a:r>
              <a:rPr lang="en-US" dirty="0">
                <a:solidFill>
                  <a:srgbClr val="F7B32B"/>
                </a:solidFill>
                <a:latin typeface="Segoe Condensed" panose="020B0606040200020203" pitchFamily="34" charset="0"/>
                <a:cs typeface="Segoe UI Light" panose="020B0502040204020203" pitchFamily="34" charset="0"/>
              </a:rPr>
              <a:t>Framing efficiency recommendations </a:t>
            </a:r>
            <a:r>
              <a:rPr lang="en-US" dirty="0">
                <a:latin typeface="Segoe UI Light" panose="020B0502040204020203" pitchFamily="34" charset="0"/>
                <a:cs typeface="Segoe UI Light" panose="020B0502040204020203" pitchFamily="34" charset="0"/>
              </a:rPr>
              <a:t>with the right motivations and delivering them with </a:t>
            </a:r>
            <a:r>
              <a:rPr lang="en-US" dirty="0">
                <a:solidFill>
                  <a:srgbClr val="F7B32B"/>
                </a:solidFill>
                <a:latin typeface="Segoe Condensed" panose="020B0606040200020203" pitchFamily="34" charset="0"/>
                <a:cs typeface="Segoe UI Light" panose="020B0502040204020203" pitchFamily="34" charset="0"/>
              </a:rPr>
              <a:t>the right timing is critical.</a:t>
            </a:r>
          </a:p>
        </p:txBody>
      </p:sp>
      <p:sp>
        <p:nvSpPr>
          <p:cNvPr id="5" name="Slide Number Placeholder 4">
            <a:extLst>
              <a:ext uri="{FF2B5EF4-FFF2-40B4-BE49-F238E27FC236}">
                <a16:creationId xmlns:a16="http://schemas.microsoft.com/office/drawing/2014/main" id="{FE9DF04D-4995-4671-9EBD-9F214DFF0B78}"/>
              </a:ext>
            </a:extLst>
          </p:cNvPr>
          <p:cNvSpPr>
            <a:spLocks noGrp="1"/>
          </p:cNvSpPr>
          <p:nvPr>
            <p:ph type="sldNum" sz="quarter" idx="12"/>
          </p:nvPr>
        </p:nvSpPr>
        <p:spPr/>
        <p:txBody>
          <a:bodyPr/>
          <a:lstStyle/>
          <a:p>
            <a:fld id="{5892B89C-9217-44CD-A4E7-E7A06444AB73}" type="slidenum">
              <a:rPr lang="en-US" smtClean="0"/>
              <a:t>94</a:t>
            </a:fld>
            <a:endParaRPr lang="en-US"/>
          </a:p>
        </p:txBody>
      </p:sp>
      <p:pic>
        <p:nvPicPr>
          <p:cNvPr id="12" name="Picture 11">
            <a:extLst>
              <a:ext uri="{FF2B5EF4-FFF2-40B4-BE49-F238E27FC236}">
                <a16:creationId xmlns:a16="http://schemas.microsoft.com/office/drawing/2014/main" id="{5D88CA6A-A2AA-4AD8-AAE2-A7FF0C50AC05}"/>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13" name="Title 1">
            <a:extLst>
              <a:ext uri="{FF2B5EF4-FFF2-40B4-BE49-F238E27FC236}">
                <a16:creationId xmlns:a16="http://schemas.microsoft.com/office/drawing/2014/main" id="{35EAD00C-F1AF-44DB-91DA-67CA273B299A}"/>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Design Recommendations</a:t>
            </a:r>
          </a:p>
        </p:txBody>
      </p:sp>
    </p:spTree>
    <p:extLst>
      <p:ext uri="{BB962C8B-B14F-4D97-AF65-F5344CB8AC3E}">
        <p14:creationId xmlns:p14="http://schemas.microsoft.com/office/powerpoint/2010/main" val="318289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A913AEF-4058-4FE9-B9EC-1BC43843784A}"/>
              </a:ext>
            </a:extLst>
          </p:cNvPr>
          <p:cNvSpPr>
            <a:spLocks noGrp="1"/>
          </p:cNvSpPr>
          <p:nvPr>
            <p:ph idx="1"/>
          </p:nvPr>
        </p:nvSpPr>
        <p:spPr>
          <a:xfrm>
            <a:off x="838200" y="1825625"/>
            <a:ext cx="6410388" cy="1286968"/>
          </a:xfrm>
        </p:spPr>
        <p:txBody>
          <a:bodyPr>
            <a:normAutofit/>
          </a:bodyPr>
          <a:lstStyle/>
          <a:p>
            <a:pPr marL="0" indent="0">
              <a:buNone/>
            </a:pPr>
            <a:r>
              <a:rPr lang="en-US" dirty="0">
                <a:solidFill>
                  <a:srgbClr val="F7B32B"/>
                </a:solidFill>
                <a:latin typeface="Segoe Condensed" panose="020B0606040200020203" pitchFamily="34" charset="0"/>
                <a:cs typeface="Segoe UI Light" panose="020B0502040204020203" pitchFamily="34" charset="0"/>
              </a:rPr>
              <a:t>Framing efficiency recommendations </a:t>
            </a:r>
            <a:r>
              <a:rPr lang="en-US" dirty="0">
                <a:latin typeface="Segoe UI Light" panose="020B0502040204020203" pitchFamily="34" charset="0"/>
                <a:cs typeface="Segoe UI Light" panose="020B0502040204020203" pitchFamily="34" charset="0"/>
              </a:rPr>
              <a:t>with the right motivations and delivering them with </a:t>
            </a:r>
            <a:r>
              <a:rPr lang="en-US" dirty="0">
                <a:solidFill>
                  <a:srgbClr val="F7B32B"/>
                </a:solidFill>
                <a:latin typeface="Segoe Condensed" panose="020B0606040200020203" pitchFamily="34" charset="0"/>
                <a:cs typeface="Segoe UI Light" panose="020B0502040204020203" pitchFamily="34" charset="0"/>
              </a:rPr>
              <a:t>the right timing is critical.</a:t>
            </a:r>
          </a:p>
        </p:txBody>
      </p:sp>
      <p:sp>
        <p:nvSpPr>
          <p:cNvPr id="5" name="Slide Number Placeholder 4">
            <a:extLst>
              <a:ext uri="{FF2B5EF4-FFF2-40B4-BE49-F238E27FC236}">
                <a16:creationId xmlns:a16="http://schemas.microsoft.com/office/drawing/2014/main" id="{FE9DF04D-4995-4671-9EBD-9F214DFF0B78}"/>
              </a:ext>
            </a:extLst>
          </p:cNvPr>
          <p:cNvSpPr>
            <a:spLocks noGrp="1"/>
          </p:cNvSpPr>
          <p:nvPr>
            <p:ph type="sldNum" sz="quarter" idx="12"/>
          </p:nvPr>
        </p:nvSpPr>
        <p:spPr/>
        <p:txBody>
          <a:bodyPr/>
          <a:lstStyle/>
          <a:p>
            <a:fld id="{5892B89C-9217-44CD-A4E7-E7A06444AB73}" type="slidenum">
              <a:rPr lang="en-US" smtClean="0"/>
              <a:t>95</a:t>
            </a:fld>
            <a:endParaRPr lang="en-US"/>
          </a:p>
        </p:txBody>
      </p:sp>
      <p:pic>
        <p:nvPicPr>
          <p:cNvPr id="12" name="Picture 11">
            <a:extLst>
              <a:ext uri="{FF2B5EF4-FFF2-40B4-BE49-F238E27FC236}">
                <a16:creationId xmlns:a16="http://schemas.microsoft.com/office/drawing/2014/main" id="{5D88CA6A-A2AA-4AD8-AAE2-A7FF0C50AC05}"/>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13" name="Title 1">
            <a:extLst>
              <a:ext uri="{FF2B5EF4-FFF2-40B4-BE49-F238E27FC236}">
                <a16:creationId xmlns:a16="http://schemas.microsoft.com/office/drawing/2014/main" id="{35EAD00C-F1AF-44DB-91DA-67CA273B299A}"/>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Design Recommendations</a:t>
            </a:r>
          </a:p>
        </p:txBody>
      </p:sp>
      <p:sp>
        <p:nvSpPr>
          <p:cNvPr id="7" name="Content Placeholder 2">
            <a:extLst>
              <a:ext uri="{FF2B5EF4-FFF2-40B4-BE49-F238E27FC236}">
                <a16:creationId xmlns:a16="http://schemas.microsoft.com/office/drawing/2014/main" id="{BC359F64-75B4-4DF6-A649-2BC56D6EF902}"/>
              </a:ext>
            </a:extLst>
          </p:cNvPr>
          <p:cNvSpPr txBox="1">
            <a:spLocks/>
          </p:cNvSpPr>
          <p:nvPr/>
        </p:nvSpPr>
        <p:spPr>
          <a:xfrm>
            <a:off x="838200" y="3742286"/>
            <a:ext cx="5906762" cy="1286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7B32B"/>
                </a:solidFill>
                <a:latin typeface="Segoe Condensed" panose="020B0606040200020203" pitchFamily="34" charset="0"/>
                <a:cs typeface="Segoe UI Light" panose="020B0502040204020203" pitchFamily="34" charset="0"/>
              </a:rPr>
              <a:t>Permanently deployed sensor system </a:t>
            </a:r>
            <a:r>
              <a:rPr lang="en-US" dirty="0">
                <a:latin typeface="Segoe UI Light" panose="020B0502040204020203" pitchFamily="34" charset="0"/>
                <a:cs typeface="Segoe UI Light" panose="020B0502040204020203" pitchFamily="34" charset="0"/>
              </a:rPr>
              <a:t>that provide increased coverage are </a:t>
            </a:r>
            <a:r>
              <a:rPr lang="en-US" dirty="0">
                <a:solidFill>
                  <a:srgbClr val="F7B32B"/>
                </a:solidFill>
                <a:latin typeface="Segoe Condensed" panose="020B0606040200020203" pitchFamily="34" charset="0"/>
                <a:cs typeface="Segoe UI Light" panose="020B0502040204020203" pitchFamily="34" charset="0"/>
              </a:rPr>
              <a:t>preferred to overnight scanning</a:t>
            </a:r>
          </a:p>
        </p:txBody>
      </p:sp>
    </p:spTree>
    <p:extLst>
      <p:ext uri="{BB962C8B-B14F-4D97-AF65-F5344CB8AC3E}">
        <p14:creationId xmlns:p14="http://schemas.microsoft.com/office/powerpoint/2010/main" val="3506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E6FD8C-1E68-4952-B1D3-2BFFCC42BC0A}"/>
              </a:ext>
            </a:extLst>
          </p:cNvPr>
          <p:cNvSpPr>
            <a:spLocks noGrp="1"/>
          </p:cNvSpPr>
          <p:nvPr>
            <p:ph type="sldNum" sz="quarter" idx="12"/>
          </p:nvPr>
        </p:nvSpPr>
        <p:spPr>
          <a:xfrm>
            <a:off x="8610600" y="6356350"/>
            <a:ext cx="2743200" cy="365125"/>
          </a:xfrm>
        </p:spPr>
        <p:txBody>
          <a:bodyPr/>
          <a:lstStyle/>
          <a:p>
            <a:fld id="{5892B89C-9217-44CD-A4E7-E7A06444AB73}" type="slidenum">
              <a:rPr lang="en-US" smtClean="0"/>
              <a:t>96</a:t>
            </a:fld>
            <a:endParaRPr lang="en-US"/>
          </a:p>
        </p:txBody>
      </p:sp>
      <p:pic>
        <p:nvPicPr>
          <p:cNvPr id="5" name="Picture 4">
            <a:extLst>
              <a:ext uri="{FF2B5EF4-FFF2-40B4-BE49-F238E27FC236}">
                <a16:creationId xmlns:a16="http://schemas.microsoft.com/office/drawing/2014/main" id="{3824FDB5-91E5-44D1-B79B-08FCAEC4BEC9}"/>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6" name="Title 1">
            <a:extLst>
              <a:ext uri="{FF2B5EF4-FFF2-40B4-BE49-F238E27FC236}">
                <a16:creationId xmlns:a16="http://schemas.microsoft.com/office/drawing/2014/main" id="{26C96263-7759-4309-A1CD-4504759B2B40}"/>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a:latin typeface="Segoe UI Semibold" panose="020B0702040204020203" pitchFamily="34" charset="0"/>
                <a:cs typeface="Segoe UI Semibold" panose="020B0702040204020203" pitchFamily="34" charset="0"/>
              </a:rPr>
              <a:t>Conclusion: </a:t>
            </a:r>
            <a:r>
              <a:rPr lang="en-US" sz="2800" cap="small">
                <a:latin typeface="Segoe UI Light" panose="020B0502040204020203" pitchFamily="34" charset="0"/>
                <a:cs typeface="Segoe UI Light" panose="020B0502040204020203" pitchFamily="34" charset="0"/>
              </a:rPr>
              <a:t>Limitations</a:t>
            </a:r>
            <a:endParaRPr lang="en-US" sz="2800" cap="small" dirty="0">
              <a:latin typeface="Segoe UI Light" panose="020B0502040204020203" pitchFamily="34" charset="0"/>
              <a:cs typeface="Segoe UI Light" panose="020B0502040204020203" pitchFamily="34" charset="0"/>
            </a:endParaRPr>
          </a:p>
        </p:txBody>
      </p:sp>
      <p:sp>
        <p:nvSpPr>
          <p:cNvPr id="8" name="Content Placeholder 2">
            <a:extLst>
              <a:ext uri="{FF2B5EF4-FFF2-40B4-BE49-F238E27FC236}">
                <a16:creationId xmlns:a16="http://schemas.microsoft.com/office/drawing/2014/main" id="{D48D1447-9B27-4F38-BB9A-B457514B8697}"/>
              </a:ext>
            </a:extLst>
          </p:cNvPr>
          <p:cNvSpPr>
            <a:spLocks noGrp="1"/>
          </p:cNvSpPr>
          <p:nvPr>
            <p:ph idx="1"/>
          </p:nvPr>
        </p:nvSpPr>
        <p:spPr>
          <a:xfrm>
            <a:off x="838200" y="1825625"/>
            <a:ext cx="10515600" cy="4351338"/>
          </a:xfrm>
        </p:spPr>
        <p:txBody>
          <a:bodyPr/>
          <a:lstStyle/>
          <a:p>
            <a:pPr marL="0" indent="0">
              <a:buNone/>
            </a:pPr>
            <a:r>
              <a:rPr lang="en-US" dirty="0">
                <a:latin typeface="Segoe UI Light" panose="020B0502040204020203" pitchFamily="34" charset="0"/>
                <a:cs typeface="Segoe UI Light" panose="020B0502040204020203" pitchFamily="34" charset="0"/>
              </a:rPr>
              <a:t>Small N for both studies</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a:latin typeface="Segoe UI Light" panose="020B0502040204020203" pitchFamily="34" charset="0"/>
                <a:cs typeface="Segoe UI Light" panose="020B0502040204020203" pitchFamily="34" charset="0"/>
              </a:rPr>
              <a:t>Homogeneous weather conditions and construction types</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a:latin typeface="Segoe UI Light" panose="020B0502040204020203" pitchFamily="34" charset="0"/>
                <a:cs typeface="Segoe UI Light" panose="020B0502040204020203" pitchFamily="34" charset="0"/>
              </a:rPr>
              <a:t>Professional participants only evaluated the results of deployments</a:t>
            </a:r>
          </a:p>
          <a:p>
            <a:pPr marL="0" indent="0">
              <a:buNone/>
            </a:pPr>
            <a:endParaRPr lang="en-US" dirty="0">
              <a:latin typeface="Segoe UI Light" panose="020B0502040204020203" pitchFamily="34" charset="0"/>
              <a:cs typeface="Segoe UI Light" panose="020B0502040204020203" pitchFamily="34" charset="0"/>
            </a:endParaRPr>
          </a:p>
          <a:p>
            <a:pPr marL="457200" lvl="1" indent="0">
              <a:buNone/>
            </a:pPr>
            <a:endParaRPr lang="en-US" dirty="0"/>
          </a:p>
        </p:txBody>
      </p:sp>
    </p:spTree>
    <p:extLst>
      <p:ext uri="{BB962C8B-B14F-4D97-AF65-F5344CB8AC3E}">
        <p14:creationId xmlns:p14="http://schemas.microsoft.com/office/powerpoint/2010/main" val="224049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CDDDA-3ECE-4848-AEEA-C2517A6FF6E5}"/>
              </a:ext>
            </a:extLst>
          </p:cNvPr>
          <p:cNvSpPr>
            <a:spLocks noGrp="1"/>
          </p:cNvSpPr>
          <p:nvPr>
            <p:ph idx="1"/>
          </p:nvPr>
        </p:nvSpPr>
        <p:spPr/>
        <p:txBody>
          <a:bodyPr/>
          <a:lstStyle/>
          <a:p>
            <a:pPr marL="0" indent="0">
              <a:buNone/>
            </a:pPr>
            <a:r>
              <a:rPr lang="en-US" dirty="0">
                <a:latin typeface="Segoe UI Light" panose="020B0502040204020203" pitchFamily="34" charset="0"/>
                <a:cs typeface="Segoe UI Light" panose="020B0502040204020203" pitchFamily="34" charset="0"/>
              </a:rPr>
              <a:t>Temporal/Quantitative analysis provides more specific insights in the case of insulation performance.</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a:latin typeface="Segoe UI Light" panose="020B0502040204020203" pitchFamily="34" charset="0"/>
                <a:cs typeface="Segoe UI Light" panose="020B0502040204020203" pitchFamily="34" charset="0"/>
              </a:rPr>
              <a:t>Increasing homeowner agency opens new opportunities for professional auditor and homeowner relations.</a:t>
            </a:r>
          </a:p>
          <a:p>
            <a:pPr marL="0" indent="0">
              <a:buNone/>
            </a:pPr>
            <a:endParaRPr lang="en-US" dirty="0">
              <a:latin typeface="Segoe UI Light" panose="020B0502040204020203" pitchFamily="34" charset="0"/>
              <a:cs typeface="Segoe UI Light" panose="020B0502040204020203" pitchFamily="34" charset="0"/>
            </a:endParaRPr>
          </a:p>
          <a:p>
            <a:pPr marL="0" indent="0">
              <a:buNone/>
            </a:pPr>
            <a:r>
              <a:rPr lang="en-US" dirty="0">
                <a:latin typeface="Segoe UI Light" panose="020B0502040204020203" pitchFamily="34" charset="0"/>
                <a:cs typeface="Segoe UI Light" panose="020B0502040204020203" pitchFamily="34" charset="0"/>
              </a:rPr>
              <a:t>While we saw DIY solutions enacted, motivating larger-scale structural changes remains challenging.</a:t>
            </a:r>
          </a:p>
          <a:p>
            <a:pPr marL="457200" lvl="1" indent="0">
              <a:buNone/>
            </a:pPr>
            <a:endParaRPr lang="en-US" dirty="0">
              <a:latin typeface="Segoe UI Light" panose="020B0502040204020203" pitchFamily="34" charset="0"/>
              <a:cs typeface="Segoe UI Light" panose="020B0502040204020203" pitchFamily="34" charset="0"/>
            </a:endParaRPr>
          </a:p>
          <a:p>
            <a:pPr marL="0" indent="0">
              <a:buNone/>
            </a:pPr>
            <a:endParaRPr lang="en-US" dirty="0">
              <a:latin typeface="Segoe UI Light" panose="020B0502040204020203" pitchFamily="34" charset="0"/>
              <a:cs typeface="Segoe UI Light" panose="020B0502040204020203" pitchFamily="34" charset="0"/>
            </a:endParaRPr>
          </a:p>
          <a:p>
            <a:pPr marL="457200" lvl="1" indent="0">
              <a:buNone/>
            </a:pPr>
            <a:endParaRPr lang="en-US" dirty="0"/>
          </a:p>
        </p:txBody>
      </p:sp>
      <p:sp>
        <p:nvSpPr>
          <p:cNvPr id="5" name="Slide Number Placeholder 4">
            <a:extLst>
              <a:ext uri="{FF2B5EF4-FFF2-40B4-BE49-F238E27FC236}">
                <a16:creationId xmlns:a16="http://schemas.microsoft.com/office/drawing/2014/main" id="{45246573-39F5-4D0C-8B86-5D3EAB2742F4}"/>
              </a:ext>
            </a:extLst>
          </p:cNvPr>
          <p:cNvSpPr>
            <a:spLocks noGrp="1"/>
          </p:cNvSpPr>
          <p:nvPr>
            <p:ph type="sldNum" sz="quarter" idx="12"/>
          </p:nvPr>
        </p:nvSpPr>
        <p:spPr/>
        <p:txBody>
          <a:bodyPr/>
          <a:lstStyle/>
          <a:p>
            <a:fld id="{5892B89C-9217-44CD-A4E7-E7A06444AB73}" type="slidenum">
              <a:rPr lang="en-US" smtClean="0"/>
              <a:t>97</a:t>
            </a:fld>
            <a:endParaRPr lang="en-US"/>
          </a:p>
        </p:txBody>
      </p:sp>
      <p:pic>
        <p:nvPicPr>
          <p:cNvPr id="10" name="Picture 9">
            <a:extLst>
              <a:ext uri="{FF2B5EF4-FFF2-40B4-BE49-F238E27FC236}">
                <a16:creationId xmlns:a16="http://schemas.microsoft.com/office/drawing/2014/main" id="{3223F1FE-261A-4F95-993A-E65D52A091C0}"/>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11" name="Title 1">
            <a:extLst>
              <a:ext uri="{FF2B5EF4-FFF2-40B4-BE49-F238E27FC236}">
                <a16:creationId xmlns:a16="http://schemas.microsoft.com/office/drawing/2014/main" id="{9C1280A7-795D-4840-BB94-8DE2003D4FE9}"/>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Summary</a:t>
            </a:r>
          </a:p>
        </p:txBody>
      </p:sp>
    </p:spTree>
    <p:extLst>
      <p:ext uri="{BB962C8B-B14F-4D97-AF65-F5344CB8AC3E}">
        <p14:creationId xmlns:p14="http://schemas.microsoft.com/office/powerpoint/2010/main" val="34656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3B842F-D0EA-4DD1-9DEC-67C6EA311547}"/>
              </a:ext>
            </a:extLst>
          </p:cNvPr>
          <p:cNvPicPr>
            <a:picLocks noChangeAspect="1"/>
          </p:cNvPicPr>
          <p:nvPr/>
        </p:nvPicPr>
        <p:blipFill>
          <a:blip r:embed="rId3"/>
          <a:stretch>
            <a:fillRect/>
          </a:stretch>
        </p:blipFill>
        <p:spPr>
          <a:xfrm>
            <a:off x="838200" y="1479311"/>
            <a:ext cx="3771828" cy="3899378"/>
          </a:xfrm>
          <a:prstGeom prst="rect">
            <a:avLst/>
          </a:prstGeom>
        </p:spPr>
      </p:pic>
      <p:sp>
        <p:nvSpPr>
          <p:cNvPr id="6" name="TextBox 5">
            <a:extLst>
              <a:ext uri="{FF2B5EF4-FFF2-40B4-BE49-F238E27FC236}">
                <a16:creationId xmlns:a16="http://schemas.microsoft.com/office/drawing/2014/main" id="{84D6566E-12F3-4B0C-A4FA-D96812A6EF3A}"/>
              </a:ext>
            </a:extLst>
          </p:cNvPr>
          <p:cNvSpPr txBox="1"/>
          <p:nvPr/>
        </p:nvSpPr>
        <p:spPr>
          <a:xfrm>
            <a:off x="838200" y="5595582"/>
            <a:ext cx="3771828" cy="369332"/>
          </a:xfrm>
          <a:prstGeom prst="rect">
            <a:avLst/>
          </a:prstGeom>
          <a:noFill/>
        </p:spPr>
        <p:txBody>
          <a:bodyPr wrap="square" rtlCol="0">
            <a:spAutoFit/>
          </a:bodyPr>
          <a:lstStyle/>
          <a:p>
            <a:pPr algn="ctr"/>
            <a:r>
              <a:rPr lang="en-US" dirty="0">
                <a:latin typeface="Segoe UI Light" panose="020B0502040204020203" pitchFamily="34" charset="0"/>
                <a:cs typeface="Segoe UI Light" panose="020B0502040204020203" pitchFamily="34" charset="0"/>
              </a:rPr>
              <a:t>Multi-Sensor Deployments</a:t>
            </a:r>
          </a:p>
        </p:txBody>
      </p:sp>
      <p:pic>
        <p:nvPicPr>
          <p:cNvPr id="10" name="Picture 9">
            <a:extLst>
              <a:ext uri="{FF2B5EF4-FFF2-40B4-BE49-F238E27FC236}">
                <a16:creationId xmlns:a16="http://schemas.microsoft.com/office/drawing/2014/main" id="{CC35396D-3D4B-4CE6-8E86-10AB969E1EA3}"/>
              </a:ext>
            </a:extLst>
          </p:cNvPr>
          <p:cNvPicPr>
            <a:picLocks noChangeAspect="1"/>
          </p:cNvPicPr>
          <p:nvPr/>
        </p:nvPicPr>
        <p:blipFill>
          <a:blip r:embed="rId4"/>
          <a:stretch>
            <a:fillRect/>
          </a:stretch>
        </p:blipFill>
        <p:spPr>
          <a:xfrm rot="938030">
            <a:off x="8246108" y="1782998"/>
            <a:ext cx="2710038" cy="3323230"/>
          </a:xfrm>
          <a:prstGeom prst="rect">
            <a:avLst/>
          </a:prstGeom>
          <a:ln>
            <a:solidFill>
              <a:schemeClr val="tx1"/>
            </a:solidFill>
          </a:ln>
        </p:spPr>
      </p:pic>
      <p:pic>
        <p:nvPicPr>
          <p:cNvPr id="11" name="Picture 10">
            <a:extLst>
              <a:ext uri="{FF2B5EF4-FFF2-40B4-BE49-F238E27FC236}">
                <a16:creationId xmlns:a16="http://schemas.microsoft.com/office/drawing/2014/main" id="{54B97B49-B7B8-412B-A9FE-32AFE0CC2251}"/>
              </a:ext>
            </a:extLst>
          </p:cNvPr>
          <p:cNvPicPr>
            <a:picLocks noChangeAspect="1"/>
          </p:cNvPicPr>
          <p:nvPr/>
        </p:nvPicPr>
        <p:blipFill>
          <a:blip r:embed="rId5"/>
          <a:stretch>
            <a:fillRect/>
          </a:stretch>
        </p:blipFill>
        <p:spPr>
          <a:xfrm>
            <a:off x="6412294" y="1640658"/>
            <a:ext cx="3113844" cy="3576683"/>
          </a:xfrm>
          <a:prstGeom prst="rect">
            <a:avLst/>
          </a:prstGeom>
          <a:solidFill>
            <a:schemeClr val="tx1"/>
          </a:solidFill>
          <a:ln>
            <a:solidFill>
              <a:schemeClr val="tx1"/>
            </a:solidFill>
          </a:ln>
        </p:spPr>
      </p:pic>
      <p:sp>
        <p:nvSpPr>
          <p:cNvPr id="12" name="TextBox 11">
            <a:extLst>
              <a:ext uri="{FF2B5EF4-FFF2-40B4-BE49-F238E27FC236}">
                <a16:creationId xmlns:a16="http://schemas.microsoft.com/office/drawing/2014/main" id="{0E851619-84A8-47B3-8FB8-964CE233BF9F}"/>
              </a:ext>
            </a:extLst>
          </p:cNvPr>
          <p:cNvSpPr txBox="1"/>
          <p:nvPr/>
        </p:nvSpPr>
        <p:spPr>
          <a:xfrm>
            <a:off x="6412294" y="5568265"/>
            <a:ext cx="4082834" cy="369332"/>
          </a:xfrm>
          <a:prstGeom prst="rect">
            <a:avLst/>
          </a:prstGeom>
          <a:noFill/>
        </p:spPr>
        <p:txBody>
          <a:bodyPr wrap="square" rtlCol="0">
            <a:spAutoFit/>
          </a:bodyPr>
          <a:lstStyle/>
          <a:p>
            <a:pPr algn="ctr"/>
            <a:r>
              <a:rPr lang="en-US" dirty="0">
                <a:latin typeface="Segoe UI Light" panose="020B0502040204020203" pitchFamily="34" charset="0"/>
                <a:cs typeface="Segoe UI Light" panose="020B0502040204020203" pitchFamily="34" charset="0"/>
              </a:rPr>
              <a:t>Standard for Temporal Thermography</a:t>
            </a:r>
          </a:p>
        </p:txBody>
      </p:sp>
      <p:sp>
        <p:nvSpPr>
          <p:cNvPr id="4" name="Slide Number Placeholder 3">
            <a:extLst>
              <a:ext uri="{FF2B5EF4-FFF2-40B4-BE49-F238E27FC236}">
                <a16:creationId xmlns:a16="http://schemas.microsoft.com/office/drawing/2014/main" id="{D235372D-4428-44C7-87A6-1A9925467464}"/>
              </a:ext>
            </a:extLst>
          </p:cNvPr>
          <p:cNvSpPr>
            <a:spLocks noGrp="1"/>
          </p:cNvSpPr>
          <p:nvPr>
            <p:ph type="sldNum" sz="quarter" idx="12"/>
          </p:nvPr>
        </p:nvSpPr>
        <p:spPr/>
        <p:txBody>
          <a:bodyPr/>
          <a:lstStyle/>
          <a:p>
            <a:fld id="{5892B89C-9217-44CD-A4E7-E7A06444AB73}" type="slidenum">
              <a:rPr lang="en-US" smtClean="0"/>
              <a:t>98</a:t>
            </a:fld>
            <a:endParaRPr lang="en-US"/>
          </a:p>
        </p:txBody>
      </p:sp>
      <p:pic>
        <p:nvPicPr>
          <p:cNvPr id="14" name="Picture 13">
            <a:extLst>
              <a:ext uri="{FF2B5EF4-FFF2-40B4-BE49-F238E27FC236}">
                <a16:creationId xmlns:a16="http://schemas.microsoft.com/office/drawing/2014/main" id="{7E4CF2E0-A9AF-4CF7-A35E-443E8987D29F}"/>
              </a:ext>
            </a:extLst>
          </p:cNvPr>
          <p:cNvPicPr>
            <a:picLocks noChangeAspect="1"/>
          </p:cNvPicPr>
          <p:nvPr/>
        </p:nvPicPr>
        <p:blipFill rotWithShape="1">
          <a:blip r:embed="rId6">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15" name="Title 1">
            <a:extLst>
              <a:ext uri="{FF2B5EF4-FFF2-40B4-BE49-F238E27FC236}">
                <a16:creationId xmlns:a16="http://schemas.microsoft.com/office/drawing/2014/main" id="{5F4991A2-9EEE-41AC-853E-63A7469AE5F0}"/>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Future Work</a:t>
            </a:r>
          </a:p>
        </p:txBody>
      </p:sp>
    </p:spTree>
    <p:extLst>
      <p:ext uri="{BB962C8B-B14F-4D97-AF65-F5344CB8AC3E}">
        <p14:creationId xmlns:p14="http://schemas.microsoft.com/office/powerpoint/2010/main" val="189096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5AD64-5C40-43B8-9175-504285BFC90E}"/>
              </a:ext>
            </a:extLst>
          </p:cNvPr>
          <p:cNvSpPr>
            <a:spLocks noGrp="1"/>
          </p:cNvSpPr>
          <p:nvPr>
            <p:ph type="sldNum" sz="quarter" idx="12"/>
          </p:nvPr>
        </p:nvSpPr>
        <p:spPr/>
        <p:txBody>
          <a:bodyPr/>
          <a:lstStyle/>
          <a:p>
            <a:fld id="{5892B89C-9217-44CD-A4E7-E7A06444AB73}" type="slidenum">
              <a:rPr lang="en-US" smtClean="0"/>
              <a:t>99</a:t>
            </a:fld>
            <a:endParaRPr lang="en-US"/>
          </a:p>
        </p:txBody>
      </p:sp>
      <p:pic>
        <p:nvPicPr>
          <p:cNvPr id="5" name="Picture 4">
            <a:extLst>
              <a:ext uri="{FF2B5EF4-FFF2-40B4-BE49-F238E27FC236}">
                <a16:creationId xmlns:a16="http://schemas.microsoft.com/office/drawing/2014/main" id="{58B6B5BD-2FDA-45ED-A96F-41E3ED18D4CA}"/>
              </a:ext>
            </a:extLst>
          </p:cNvPr>
          <p:cNvPicPr>
            <a:picLocks noChangeAspect="1"/>
          </p:cNvPicPr>
          <p:nvPr/>
        </p:nvPicPr>
        <p:blipFill rotWithShape="1">
          <a:blip r:embed="rId3">
            <a:extLst>
              <a:ext uri="{28A0092B-C50C-407E-A947-70E740481C1C}">
                <a14:useLocalDpi xmlns:a14="http://schemas.microsoft.com/office/drawing/2010/main" val="0"/>
              </a:ext>
            </a:extLst>
          </a:blip>
          <a:srcRect b="15062"/>
          <a:stretch/>
        </p:blipFill>
        <p:spPr>
          <a:xfrm>
            <a:off x="804333" y="394867"/>
            <a:ext cx="633490" cy="538075"/>
          </a:xfrm>
          <a:prstGeom prst="rect">
            <a:avLst/>
          </a:prstGeom>
        </p:spPr>
      </p:pic>
      <p:sp>
        <p:nvSpPr>
          <p:cNvPr id="6" name="Title 1">
            <a:extLst>
              <a:ext uri="{FF2B5EF4-FFF2-40B4-BE49-F238E27FC236}">
                <a16:creationId xmlns:a16="http://schemas.microsoft.com/office/drawing/2014/main" id="{5FCC2701-84C6-48C9-BD62-DCA2ABCEA3D8}"/>
              </a:ext>
            </a:extLst>
          </p:cNvPr>
          <p:cNvSpPr txBox="1">
            <a:spLocks/>
          </p:cNvSpPr>
          <p:nvPr/>
        </p:nvSpPr>
        <p:spPr>
          <a:xfrm>
            <a:off x="1372486" y="382327"/>
            <a:ext cx="10515600" cy="53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cap="small" dirty="0">
                <a:latin typeface="Segoe UI Semibold" panose="020B0702040204020203" pitchFamily="34" charset="0"/>
                <a:cs typeface="Segoe UI Semibold" panose="020B0702040204020203" pitchFamily="34" charset="0"/>
              </a:rPr>
              <a:t>Conclusion: </a:t>
            </a:r>
            <a:r>
              <a:rPr lang="en-US" sz="2800" cap="small" dirty="0">
                <a:latin typeface="Segoe UI Light" panose="020B0502040204020203" pitchFamily="34" charset="0"/>
                <a:cs typeface="Segoe UI Light" panose="020B0502040204020203" pitchFamily="34" charset="0"/>
              </a:rPr>
              <a:t>Future Work</a:t>
            </a:r>
          </a:p>
        </p:txBody>
      </p:sp>
      <p:pic>
        <p:nvPicPr>
          <p:cNvPr id="1026" name="Picture 2" descr="Image result for instructables">
            <a:extLst>
              <a:ext uri="{FF2B5EF4-FFF2-40B4-BE49-F238E27FC236}">
                <a16:creationId xmlns:a16="http://schemas.microsoft.com/office/drawing/2014/main" id="{792ABC40-61C5-4F42-9E60-635B4B35C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532" y="2572350"/>
            <a:ext cx="6480268" cy="1402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ithub">
            <a:extLst>
              <a:ext uri="{FF2B5EF4-FFF2-40B4-BE49-F238E27FC236}">
                <a16:creationId xmlns:a16="http://schemas.microsoft.com/office/drawing/2014/main" id="{9E75D107-D7EA-4B88-9321-166F8F2F20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61" r="21217"/>
          <a:stretch/>
        </p:blipFill>
        <p:spPr bwMode="auto">
          <a:xfrm>
            <a:off x="804333" y="1925691"/>
            <a:ext cx="2961204" cy="269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18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Segoe UI Light" panose="020B0502040204020203" pitchFamily="34" charset="0"/>
          </a:defRPr>
        </a:defPPr>
      </a:lstStyle>
    </a:txDef>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9127</TotalTime>
  <Words>5176</Words>
  <Application>Microsoft Office PowerPoint</Application>
  <PresentationFormat>Widescreen</PresentationFormat>
  <Paragraphs>907</Paragraphs>
  <Slides>101</Slides>
  <Notes>101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101</vt:i4>
      </vt:variant>
    </vt:vector>
  </HeadingPairs>
  <TitlesOfParts>
    <vt:vector size="114" baseType="lpstr">
      <vt:lpstr>Arial</vt:lpstr>
      <vt:lpstr>Baskerville Old Face</vt:lpstr>
      <vt:lpstr>Calibri</vt:lpstr>
      <vt:lpstr>Calibri Light</vt:lpstr>
      <vt:lpstr>Segoe Condensed</vt:lpstr>
      <vt:lpstr>Segoe UI Light</vt:lpstr>
      <vt:lpstr>Segoe UI Semibold</vt:lpstr>
      <vt:lpstr>Segoe WP Semibold</vt:lpstr>
      <vt:lpstr>Office Theme</vt:lpstr>
      <vt:lpstr>1_Office Theme</vt:lpstr>
      <vt:lpstr>2_Office Theme</vt:lpstr>
      <vt:lpstr>11_Office Theme</vt:lpstr>
      <vt:lpstr>10_Office Theme</vt:lpstr>
      <vt:lpstr>Thermporal: An Easy-to-Deploy Temporal Thermographic Sensor System to Support Residential Energy Audits</vt:lpstr>
      <vt:lpstr>PowerPoint Presentation</vt:lpstr>
      <vt:lpstr>PowerPoint Presentation</vt:lpstr>
      <vt:lpstr>PowerPoint Presentation</vt:lpstr>
      <vt:lpstr>PowerPoint Presentation</vt:lpstr>
      <vt:lpstr> Thermal Cameras</vt:lpstr>
      <vt:lpstr>Common Thermographic Issues</vt:lpstr>
      <vt:lpstr>PowerPoint Presentation</vt:lpstr>
      <vt:lpstr>PowerPoint Presentation</vt:lpstr>
      <vt:lpstr>Recent Work at CHI</vt:lpstr>
      <vt:lpstr>PowerPoint Presentation</vt:lpstr>
      <vt:lpstr>PowerPoint Presentation</vt:lpstr>
      <vt:lpstr>Talk Overview</vt:lpstr>
      <vt:lpstr>PowerPoint Presentation</vt:lpstr>
      <vt:lpstr>      Related Work: Temporal Data Collection</vt:lpstr>
      <vt:lpstr>      Related Work: Temporal Data Collection</vt:lpstr>
      <vt:lpstr>      Related Work: Temporal Data Collection</vt:lpstr>
      <vt:lpstr>      Related Work: Temporal Visualizations</vt:lpstr>
      <vt:lpstr>      Related Work: Quantitative Thermography</vt:lpstr>
      <vt:lpstr>      Related Work: Quantitative Temporal Thermography</vt:lpstr>
      <vt:lpstr>      Related Work: Quantitative  Measurement</vt:lpstr>
      <vt:lpstr>PowerPoint Presentation</vt:lpstr>
      <vt:lpstr>PowerPoint Presentation</vt:lpstr>
      <vt:lpstr>PowerPoint Presentation</vt:lpstr>
      <vt:lpstr>      Development: Design Goals</vt:lpstr>
      <vt:lpstr>PowerPoint Presentation</vt:lpstr>
      <vt:lpstr>PowerPoint Presentation</vt:lpstr>
      <vt:lpstr>PowerPoint Presentation</vt:lpstr>
      <vt:lpstr>PowerPoint Presentation</vt:lpstr>
      <vt:lpstr>      Development: Easy-to-Deploy Thermographic Sensor Kit (v4.0)</vt:lpstr>
      <vt:lpstr>      Development: System Overview</vt:lpstr>
      <vt:lpstr>      Development: System Overview</vt:lpstr>
      <vt:lpstr>      Development: System Overview</vt:lpstr>
      <vt:lpstr>      Development: Revised Visualization</vt:lpstr>
      <vt:lpstr>      Development: Validation Experiments</vt:lpstr>
      <vt:lpstr>      Development: Validation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Interactive Reporting</vt:lpstr>
      <vt:lpstr>Interactive Reporting</vt:lpstr>
      <vt:lpstr>Interactive Reporting</vt:lpstr>
      <vt:lpstr>Interactive Reporting</vt:lpstr>
      <vt:lpstr>Interactive Reporting</vt:lpstr>
      <vt:lpstr>PowerPoint Presentation</vt:lpstr>
      <vt:lpstr>Data Privacy</vt:lpstr>
      <vt:lpstr>Data Privacy</vt:lpstr>
      <vt:lpstr>Data Privacy</vt:lpstr>
      <vt:lpstr>PowerPoint Presentation</vt:lpstr>
      <vt:lpstr>PowerPoint Presentation</vt:lpstr>
      <vt:lpstr>PowerPoint Presentation</vt:lpstr>
      <vt:lpstr>Follow-up Findings</vt:lpstr>
      <vt:lpstr>Follow-up Findings</vt:lpstr>
      <vt:lpstr>Follow-up Findings</vt:lpstr>
      <vt:lpstr>Follow-up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Thermporal: An Easy-to-Deploy Temporal Thermographic Sensor System to Support Residential Energy Audits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and Evaluating Next-Generation Thermographic Systems to Support Residential Energy Audits</dc:title>
  <dc:creator>Matt Mauriello</dc:creator>
  <cp:lastModifiedBy>Matt Mauriello</cp:lastModifiedBy>
  <cp:revision>470</cp:revision>
  <dcterms:created xsi:type="dcterms:W3CDTF">2018-07-30T22:57:57Z</dcterms:created>
  <dcterms:modified xsi:type="dcterms:W3CDTF">2019-06-02T02:57:12Z</dcterms:modified>
</cp:coreProperties>
</file>