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28"/>
  </p:notesMasterIdLst>
  <p:handoutMasterIdLst>
    <p:handoutMasterId r:id="rId29"/>
  </p:handoutMasterIdLst>
  <p:sldIdLst>
    <p:sldId id="4229" r:id="rId2"/>
    <p:sldId id="4222" r:id="rId3"/>
    <p:sldId id="4242" r:id="rId4"/>
    <p:sldId id="4224" r:id="rId5"/>
    <p:sldId id="4225" r:id="rId6"/>
    <p:sldId id="4240" r:id="rId7"/>
    <p:sldId id="4241" r:id="rId8"/>
    <p:sldId id="3854" r:id="rId9"/>
    <p:sldId id="4226" r:id="rId10"/>
    <p:sldId id="4243" r:id="rId11"/>
    <p:sldId id="4246" r:id="rId12"/>
    <p:sldId id="4247" r:id="rId13"/>
    <p:sldId id="4227" r:id="rId14"/>
    <p:sldId id="260" r:id="rId15"/>
    <p:sldId id="4236" r:id="rId16"/>
    <p:sldId id="3853" r:id="rId17"/>
    <p:sldId id="4230" r:id="rId18"/>
    <p:sldId id="4219" r:id="rId19"/>
    <p:sldId id="263" r:id="rId20"/>
    <p:sldId id="4231" r:id="rId21"/>
    <p:sldId id="4244" r:id="rId22"/>
    <p:sldId id="4245" r:id="rId23"/>
    <p:sldId id="4237" r:id="rId24"/>
    <p:sldId id="4239" r:id="rId25"/>
    <p:sldId id="4235" r:id="rId26"/>
    <p:sldId id="26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76" userDrawn="1">
          <p15:clr>
            <a:srgbClr val="A4A3A4"/>
          </p15:clr>
        </p15:guide>
        <p15:guide id="2" pos="103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BB4"/>
    <a:srgbClr val="00C8CE"/>
    <a:srgbClr val="00D8D7"/>
    <a:srgbClr val="00A19B"/>
    <a:srgbClr val="6BDAD5"/>
    <a:srgbClr val="1BA3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67"/>
    <p:restoredTop sz="75083"/>
  </p:normalViewPr>
  <p:slideViewPr>
    <p:cSldViewPr snapToGrid="0" snapToObjects="1">
      <p:cViewPr varScale="1">
        <p:scale>
          <a:sx n="118" d="100"/>
          <a:sy n="118" d="100"/>
        </p:scale>
        <p:origin x="1408" y="208"/>
      </p:cViewPr>
      <p:guideLst>
        <p:guide orient="horz" pos="1176"/>
        <p:guide pos="1032"/>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193" d="100"/>
          <a:sy n="193" d="100"/>
        </p:scale>
        <p:origin x="2312"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E0BADB-5A88-1EB8-7723-39DF88052FB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4ECB58-7D5A-CF68-8808-40509E33A3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5C585E-FB48-0640-A479-87C0637F1D8D}" type="datetimeFigureOut">
              <a:rPr lang="en-US" smtClean="0"/>
              <a:t>10/12/22</a:t>
            </a:fld>
            <a:endParaRPr lang="en-US"/>
          </a:p>
        </p:txBody>
      </p:sp>
      <p:sp>
        <p:nvSpPr>
          <p:cNvPr id="4" name="Footer Placeholder 3">
            <a:extLst>
              <a:ext uri="{FF2B5EF4-FFF2-40B4-BE49-F238E27FC236}">
                <a16:creationId xmlns:a16="http://schemas.microsoft.com/office/drawing/2014/main" id="{17EDD850-2DCE-ED41-643A-AF31232BB5C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8E4FA8-55B6-8B86-F45C-6D65F42DEEC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BB2578-B2F8-4F44-8B36-D7E48B83FB8D}" type="slidenum">
              <a:rPr lang="en-US" smtClean="0"/>
              <a:t>‹#›</a:t>
            </a:fld>
            <a:endParaRPr lang="en-US"/>
          </a:p>
        </p:txBody>
      </p:sp>
    </p:spTree>
    <p:extLst>
      <p:ext uri="{BB962C8B-B14F-4D97-AF65-F5344CB8AC3E}">
        <p14:creationId xmlns:p14="http://schemas.microsoft.com/office/powerpoint/2010/main" val="1146264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8ECA8-8B4E-DD40-AF03-29C891625A21}" type="datetimeFigureOut">
              <a:rPr lang="en-US" smtClean="0"/>
              <a:t>10/12/22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90682A-E906-204D-B537-961EA9551370}" type="slidenum">
              <a:rPr lang="en-US" smtClean="0"/>
              <a:t>‹#›</a:t>
            </a:fld>
            <a:endParaRPr lang="en-US"/>
          </a:p>
        </p:txBody>
      </p:sp>
    </p:spTree>
    <p:extLst>
      <p:ext uri="{BB962C8B-B14F-4D97-AF65-F5344CB8AC3E}">
        <p14:creationId xmlns:p14="http://schemas.microsoft.com/office/powerpoint/2010/main" val="425129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Hello my name is Chu, I’m a </a:t>
            </a:r>
            <a:r>
              <a:rPr lang="en-US" sz="1800" b="0" i="0" u="none" strike="noStrike" dirty="0" err="1">
                <a:solidFill>
                  <a:srgbClr val="000000"/>
                </a:solidFill>
                <a:effectLst/>
                <a:latin typeface="Proxima Nova"/>
              </a:rPr>
              <a:t>Phd</a:t>
            </a:r>
            <a:r>
              <a:rPr lang="en-US" sz="1800" b="0" i="0" u="none" strike="noStrike" dirty="0">
                <a:solidFill>
                  <a:srgbClr val="000000"/>
                </a:solidFill>
                <a:effectLst/>
                <a:latin typeface="Proxima Nova"/>
              </a:rPr>
              <a:t> student at the University of Washington</a:t>
            </a:r>
          </a:p>
          <a:p>
            <a:r>
              <a:rPr lang="en-US" sz="1800" b="0" i="0" u="none" strike="noStrike" dirty="0">
                <a:solidFill>
                  <a:srgbClr val="000000"/>
                </a:solidFill>
                <a:effectLst/>
                <a:latin typeface="Proxima Nova"/>
              </a:rPr>
              <a:t>today I will be talking to you about our study sidewalk equity using crowdsourced assessment data</a:t>
            </a:r>
            <a:endParaRPr lang="en-US" sz="1800" b="1" kern="1200" dirty="0">
              <a:solidFill>
                <a:schemeClr val="tx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4" name="Slide Number Placeholder 3"/>
          <p:cNvSpPr>
            <a:spLocks noGrp="1"/>
          </p:cNvSpPr>
          <p:nvPr>
            <p:ph type="sldNum" sz="quarter" idx="5"/>
          </p:nvPr>
        </p:nvSpPr>
        <p:spPr/>
        <p:txBody>
          <a:bodyPr/>
          <a:lstStyle/>
          <a:p>
            <a:fld id="{5D90682A-E906-204D-B537-961EA9551370}" type="slidenum">
              <a:rPr lang="en-US" smtClean="0"/>
              <a:t>1</a:t>
            </a:fld>
            <a:endParaRPr lang="en-US"/>
          </a:p>
        </p:txBody>
      </p:sp>
    </p:spTree>
    <p:extLst>
      <p:ext uri="{BB962C8B-B14F-4D97-AF65-F5344CB8AC3E}">
        <p14:creationId xmlns:p14="http://schemas.microsoft.com/office/powerpoint/2010/main" val="3919801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Proxima Nova"/>
              </a:rPr>
              <a:t>Our study has been made possible by Project Sidewalk, an open-source crowdsourcing platform where online users remotely label sidewalk features in Google Street View (GSV)</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10</a:t>
            </a:fld>
            <a:endParaRPr lang="en-US"/>
          </a:p>
        </p:txBody>
      </p:sp>
    </p:spTree>
    <p:extLst>
      <p:ext uri="{BB962C8B-B14F-4D97-AF65-F5344CB8AC3E}">
        <p14:creationId xmlns:p14="http://schemas.microsoft.com/office/powerpoint/2010/main" val="61077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Project sidewalk has 5 primary label types including missing curb ramps  obstacles and surface problems</a:t>
            </a:r>
          </a:p>
        </p:txBody>
      </p:sp>
      <p:sp>
        <p:nvSpPr>
          <p:cNvPr id="4" name="Slide Number Placeholder 3"/>
          <p:cNvSpPr>
            <a:spLocks noGrp="1"/>
          </p:cNvSpPr>
          <p:nvPr>
            <p:ph type="sldNum" sz="quarter" idx="5"/>
          </p:nvPr>
        </p:nvSpPr>
        <p:spPr/>
        <p:txBody>
          <a:bodyPr/>
          <a:lstStyle/>
          <a:p>
            <a:fld id="{5D90682A-E906-204D-B537-961EA9551370}" type="slidenum">
              <a:rPr lang="en-US" smtClean="0"/>
              <a:t>11</a:t>
            </a:fld>
            <a:endParaRPr lang="en-US"/>
          </a:p>
        </p:txBody>
      </p:sp>
    </p:spTree>
    <p:extLst>
      <p:ext uri="{BB962C8B-B14F-4D97-AF65-F5344CB8AC3E}">
        <p14:creationId xmlns:p14="http://schemas.microsoft.com/office/powerpoint/2010/main" val="3604736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For every label, users can rate the severity level</a:t>
            </a:r>
          </a:p>
        </p:txBody>
      </p:sp>
      <p:sp>
        <p:nvSpPr>
          <p:cNvPr id="4" name="Slide Number Placeholder 3"/>
          <p:cNvSpPr>
            <a:spLocks noGrp="1"/>
          </p:cNvSpPr>
          <p:nvPr>
            <p:ph type="sldNum" sz="quarter" idx="5"/>
          </p:nvPr>
        </p:nvSpPr>
        <p:spPr/>
        <p:txBody>
          <a:bodyPr/>
          <a:lstStyle/>
          <a:p>
            <a:fld id="{5D90682A-E906-204D-B537-961EA9551370}" type="slidenum">
              <a:rPr lang="en-US" smtClean="0"/>
              <a:t>12</a:t>
            </a:fld>
            <a:endParaRPr lang="en-US"/>
          </a:p>
        </p:txBody>
      </p:sp>
    </p:spTree>
    <p:extLst>
      <p:ext uri="{BB962C8B-B14F-4D97-AF65-F5344CB8AC3E}">
        <p14:creationId xmlns:p14="http://schemas.microsoft.com/office/powerpoint/2010/main" val="3857280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We have an especially robust dataset in the city of Seattle.</a:t>
            </a:r>
            <a:endParaRPr lang="en-US" b="0" dirty="0">
              <a:effectLst/>
            </a:endParaRPr>
          </a:p>
          <a:p>
            <a:pPr rtl="0">
              <a:spcBef>
                <a:spcPts val="0"/>
              </a:spcBef>
              <a:spcAft>
                <a:spcPts val="0"/>
              </a:spcAft>
            </a:pPr>
            <a:r>
              <a:rPr lang="en-US" sz="1800" b="0" i="0" u="none" strike="noStrike" dirty="0">
                <a:solidFill>
                  <a:srgbClr val="000000"/>
                </a:solidFill>
                <a:effectLst/>
                <a:latin typeface="Proxima Nova"/>
              </a:rPr>
              <a:t>Since its  launch in April 2019, over 7,000 users contributed to over 200k labels covering more than 1000 miles of Seattle streets.</a:t>
            </a:r>
            <a:endParaRPr lang="en-US" b="0" dirty="0">
              <a:effectLst/>
            </a:endParaRPr>
          </a:p>
        </p:txBody>
      </p:sp>
      <p:sp>
        <p:nvSpPr>
          <p:cNvPr id="4" name="Slide Number Placeholder 3"/>
          <p:cNvSpPr>
            <a:spLocks noGrp="1"/>
          </p:cNvSpPr>
          <p:nvPr>
            <p:ph type="sldNum" sz="quarter" idx="5"/>
          </p:nvPr>
        </p:nvSpPr>
        <p:spPr/>
        <p:txBody>
          <a:bodyPr/>
          <a:lstStyle/>
          <a:p>
            <a:fld id="{5D90682A-E906-204D-B537-961EA9551370}" type="slidenum">
              <a:rPr lang="en-US" smtClean="0"/>
              <a:t>13</a:t>
            </a:fld>
            <a:endParaRPr lang="en-US"/>
          </a:p>
        </p:txBody>
      </p:sp>
    </p:spTree>
    <p:extLst>
      <p:ext uri="{BB962C8B-B14F-4D97-AF65-F5344CB8AC3E}">
        <p14:creationId xmlns:p14="http://schemas.microsoft.com/office/powerpoint/2010/main" val="2530104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So we can see here a trellis view of sidewalk condition labels contributed  by online users, including curb ramps, missing curbs, obstacles, surface problems and missing sidewalks.</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14</a:t>
            </a:fld>
            <a:endParaRPr lang="en-US"/>
          </a:p>
        </p:txBody>
      </p:sp>
    </p:spTree>
    <p:extLst>
      <p:ext uri="{BB962C8B-B14F-4D97-AF65-F5344CB8AC3E}">
        <p14:creationId xmlns:p14="http://schemas.microsoft.com/office/powerpoint/2010/main" val="2446119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To answer our questions on sidewalk equity, </a:t>
            </a:r>
            <a:endParaRPr lang="en-US" b="0" dirty="0">
              <a:effectLst/>
            </a:endParaRPr>
          </a:p>
          <a:p>
            <a:pPr rtl="0">
              <a:spcBef>
                <a:spcPts val="0"/>
              </a:spcBef>
              <a:spcAft>
                <a:spcPts val="0"/>
              </a:spcAft>
            </a:pPr>
            <a:r>
              <a:rPr lang="en-US" sz="1800" b="0" i="0" u="none" strike="noStrike" dirty="0">
                <a:solidFill>
                  <a:srgbClr val="000000"/>
                </a:solidFill>
                <a:effectLst/>
                <a:latin typeface="Proxima Nova"/>
              </a:rPr>
              <a:t>we first developed a simple model to calculate accessibility scores based on our sidewalk  labels, the model takes into account the label type, the severity rating and the number of labels</a:t>
            </a:r>
            <a:br>
              <a:rPr lang="en-US" dirty="0"/>
            </a:br>
            <a:r>
              <a:rPr lang="en-US" sz="1800" b="0" i="0" u="none" strike="noStrike" dirty="0">
                <a:solidFill>
                  <a:srgbClr val="000000"/>
                </a:solidFill>
                <a:effectLst/>
                <a:latin typeface="Proxima Nova"/>
              </a:rPr>
              <a:t>For example this street shown here has a curb ramps with a severity 1, an obstacle with a severity of 4, 2 surfaces problems with a severity of 3 and a missing curb ramp with a severity of 5.</a:t>
            </a:r>
          </a:p>
          <a:p>
            <a:pPr rtl="0">
              <a:spcBef>
                <a:spcPts val="0"/>
              </a:spcBef>
              <a:spcAft>
                <a:spcPts val="0"/>
              </a:spcAft>
            </a:pPr>
            <a:br>
              <a:rPr lang="en-US" b="0" dirty="0">
                <a:effectLst/>
              </a:rPr>
            </a:br>
            <a:r>
              <a:rPr lang="en-US" sz="1800" b="0" i="0" u="none" strike="noStrike" dirty="0">
                <a:solidFill>
                  <a:srgbClr val="000000"/>
                </a:solidFill>
                <a:effectLst/>
                <a:latin typeface="Proxima Nova"/>
              </a:rPr>
              <a:t>According to our model, the access score for this street is 0.12. Note that the access score ranges between 0 and 1, with 0 being not accessible and 1 being highly accessible.</a:t>
            </a:r>
          </a:p>
          <a:p>
            <a:pPr rtl="0">
              <a:spcBef>
                <a:spcPts val="0"/>
              </a:spcBef>
              <a:spcAft>
                <a:spcPts val="0"/>
              </a:spcAft>
            </a:pPr>
            <a:endParaRPr lang="en-US" sz="1800" b="0" i="0" u="none" strike="noStrike" dirty="0">
              <a:solidFill>
                <a:srgbClr val="000000"/>
              </a:solidFill>
              <a:effectLst/>
              <a:latin typeface="Proxima Nova"/>
            </a:endParaRPr>
          </a:p>
          <a:p>
            <a:pPr rtl="0">
              <a:spcBef>
                <a:spcPts val="0"/>
              </a:spcBef>
              <a:spcAft>
                <a:spcPts val="0"/>
              </a:spcAft>
            </a:pPr>
            <a:r>
              <a:rPr lang="en-US" sz="1800" b="0" i="0" u="none" strike="noStrike" dirty="0">
                <a:solidFill>
                  <a:srgbClr val="000000"/>
                </a:solidFill>
                <a:effectLst/>
                <a:latin typeface="Proxima Nova"/>
              </a:rPr>
              <a:t>Please refer </a:t>
            </a:r>
            <a:r>
              <a:rPr lang="en-US" sz="1800" b="0" i="0" u="none" strike="noStrike">
                <a:solidFill>
                  <a:srgbClr val="000000"/>
                </a:solidFill>
                <a:effectLst/>
                <a:latin typeface="Proxima Nova"/>
              </a:rPr>
              <a:t>to our </a:t>
            </a:r>
            <a:r>
              <a:rPr lang="en-US" sz="1800" b="0" i="0" u="none" strike="noStrike" dirty="0">
                <a:solidFill>
                  <a:srgbClr val="000000"/>
                </a:solidFill>
                <a:effectLst/>
                <a:latin typeface="Proxima Nova"/>
              </a:rPr>
              <a:t>paper for details.</a:t>
            </a:r>
            <a:br>
              <a:rPr lang="en-US" dirty="0"/>
            </a:b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15</a:t>
            </a:fld>
            <a:endParaRPr lang="en-US"/>
          </a:p>
        </p:txBody>
      </p:sp>
    </p:spTree>
    <p:extLst>
      <p:ext uri="{BB962C8B-B14F-4D97-AF65-F5344CB8AC3E}">
        <p14:creationId xmlns:p14="http://schemas.microsoft.com/office/powerpoint/2010/main" val="165865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So here’s an example of a high access score street, we can see from the map on the left that this street has frequent curb ramps for wheelchair users</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16</a:t>
            </a:fld>
            <a:endParaRPr lang="en-US"/>
          </a:p>
        </p:txBody>
      </p:sp>
    </p:spTree>
    <p:extLst>
      <p:ext uri="{BB962C8B-B14F-4D97-AF65-F5344CB8AC3E}">
        <p14:creationId xmlns:p14="http://schemas.microsoft.com/office/powerpoint/2010/main" val="4234464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So here’s an example  of a street with a low access score. We can see from the google street view that this street is missing sidewalks completely. </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17</a:t>
            </a:fld>
            <a:endParaRPr lang="en-US"/>
          </a:p>
        </p:txBody>
      </p:sp>
    </p:spTree>
    <p:extLst>
      <p:ext uri="{BB962C8B-B14F-4D97-AF65-F5344CB8AC3E}">
        <p14:creationId xmlns:p14="http://schemas.microsoft.com/office/powerpoint/2010/main" val="503376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When we look at it from a neighborhood level,  here are all the different labels within this given neighborhood, we then translate them into access scores per street, and then based on these scores we calculate the access score for the neighborhood.</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18</a:t>
            </a:fld>
            <a:endParaRPr lang="en-US"/>
          </a:p>
        </p:txBody>
      </p:sp>
    </p:spTree>
    <p:extLst>
      <p:ext uri="{BB962C8B-B14F-4D97-AF65-F5344CB8AC3E}">
        <p14:creationId xmlns:p14="http://schemas.microsoft.com/office/powerpoint/2010/main" val="2799947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Zooming out city level, here we see how access scores per street are distributed across Seattle.  Higher accessible streets or neighborhoods are shown in green and lower accessible areas are shown in red.</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19</a:t>
            </a:fld>
            <a:endParaRPr lang="en-US"/>
          </a:p>
        </p:txBody>
      </p:sp>
    </p:spTree>
    <p:extLst>
      <p:ext uri="{BB962C8B-B14F-4D97-AF65-F5344CB8AC3E}">
        <p14:creationId xmlns:p14="http://schemas.microsoft.com/office/powerpoint/2010/main" val="2314129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900" dirty="0">
                <a:effectLst/>
                <a:latin typeface="Verdana" panose="020B0604030504040204" pitchFamily="34" charset="0"/>
                <a:ea typeface="Times New Roman" panose="02020603050405020304" pitchFamily="18" charset="0"/>
                <a:cs typeface="Times New Roman" panose="02020603050405020304" pitchFamily="18" charset="0"/>
              </a:rPr>
              <a:t>Sidewalks are a critical public infrastructure…. </a:t>
            </a:r>
            <a:r>
              <a:rPr lang="en-US" sz="1200" b="0" i="0" u="none" strike="noStrike" kern="1200" baseline="0" dirty="0">
                <a:solidFill>
                  <a:schemeClr val="tx1"/>
                </a:solidFill>
                <a:latin typeface="+mn-lt"/>
                <a:ea typeface="+mn-ea"/>
                <a:cs typeface="+mn-cs"/>
              </a:rPr>
              <a:t>They fundamentally shape how and where we travel in cities,</a:t>
            </a:r>
            <a:r>
              <a:rPr lang="en-US" sz="1200" kern="900" dirty="0">
                <a:effectLst/>
                <a:latin typeface="Verdana" panose="020B060403050404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900" dirty="0">
                <a:effectLst/>
                <a:latin typeface="Verdana" panose="020B0604030504040204" pitchFamily="34" charset="0"/>
                <a:ea typeface="Times New Roman" panose="02020603050405020304" pitchFamily="18" charset="0"/>
                <a:cs typeface="Times New Roman" panose="02020603050405020304" pitchFamily="18" charset="0"/>
              </a:rPr>
              <a:t> and For people disabilities, sidewalks play a crucial role in supporting independence, quality of life, and overall physical activity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9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261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And here's the distribution of access scores per neighborhood. From both of the maps we can see a radial pattern here, with high accessibility areas  in the urban core and lower accessibility scores towards the periphery of the study area.</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20</a:t>
            </a:fld>
            <a:endParaRPr lang="en-US"/>
          </a:p>
        </p:txBody>
      </p:sp>
    </p:spTree>
    <p:extLst>
      <p:ext uri="{BB962C8B-B14F-4D97-AF65-F5344CB8AC3E}">
        <p14:creationId xmlns:p14="http://schemas.microsoft.com/office/powerpoint/2010/main" val="350657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21</a:t>
            </a:fld>
            <a:endParaRPr lang="en-US"/>
          </a:p>
        </p:txBody>
      </p:sp>
    </p:spTree>
    <p:extLst>
      <p:ext uri="{BB962C8B-B14F-4D97-AF65-F5344CB8AC3E}">
        <p14:creationId xmlns:p14="http://schemas.microsoft.com/office/powerpoint/2010/main" val="915841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Proxima Nova"/>
              </a:rPr>
              <a:t>Now that we’ve observed some spatial patterns for sidewalk quality, how do these patterns relate to socio economic factors? </a:t>
            </a:r>
          </a:p>
          <a:p>
            <a:endParaRPr lang="en-US" sz="1200" b="0" i="0" u="none" strike="noStrike" dirty="0">
              <a:solidFill>
                <a:srgbClr val="000000"/>
              </a:solidFill>
              <a:effectLst/>
              <a:latin typeface="Proxima Nova"/>
            </a:endParaRPr>
          </a:p>
          <a:p>
            <a:r>
              <a:rPr lang="en-US" sz="1200" b="0" i="0" u="none" strike="noStrike" dirty="0">
                <a:solidFill>
                  <a:srgbClr val="000000"/>
                </a:solidFill>
                <a:effectLst/>
                <a:latin typeface="Proxima Nova"/>
              </a:rPr>
              <a:t>We obtained data from the American Community Survey covering aspects of population, race, education, income, housing and modes of transportation</a:t>
            </a:r>
          </a:p>
          <a:p>
            <a:endParaRPr lang="en-US" sz="1200" b="0" i="0" u="none" strike="noStrike" dirty="0">
              <a:solidFill>
                <a:srgbClr val="000000"/>
              </a:solidFill>
              <a:effectLst/>
              <a:latin typeface="Proxima Nova"/>
            </a:endParaRPr>
          </a:p>
          <a:p>
            <a:r>
              <a:rPr lang="en-US" sz="1200" b="0" i="0" u="none" strike="noStrike" dirty="0">
                <a:solidFill>
                  <a:srgbClr val="000000"/>
                </a:solidFill>
                <a:effectLst/>
                <a:latin typeface="Proxima Nova"/>
              </a:rPr>
              <a:t>then mapped that to our accessibility scores. </a:t>
            </a:r>
          </a:p>
        </p:txBody>
      </p:sp>
      <p:sp>
        <p:nvSpPr>
          <p:cNvPr id="4" name="Slide Number Placeholder 3"/>
          <p:cNvSpPr>
            <a:spLocks noGrp="1"/>
          </p:cNvSpPr>
          <p:nvPr>
            <p:ph type="sldNum" sz="quarter" idx="5"/>
          </p:nvPr>
        </p:nvSpPr>
        <p:spPr/>
        <p:txBody>
          <a:bodyPr/>
          <a:lstStyle/>
          <a:p>
            <a:fld id="{5D90682A-E906-204D-B537-961EA9551370}" type="slidenum">
              <a:rPr lang="en-US" smtClean="0"/>
              <a:t>22</a:t>
            </a:fld>
            <a:endParaRPr lang="en-US"/>
          </a:p>
        </p:txBody>
      </p:sp>
    </p:spTree>
    <p:extLst>
      <p:ext uri="{BB962C8B-B14F-4D97-AF65-F5344CB8AC3E}">
        <p14:creationId xmlns:p14="http://schemas.microsoft.com/office/powerpoint/2010/main" val="1812983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dirty="0">
              <a:solidFill>
                <a:srgbClr val="000000"/>
              </a:solidFill>
              <a:effectLst/>
              <a:latin typeface="Proxima Nova"/>
            </a:endParaRPr>
          </a:p>
          <a:p>
            <a:r>
              <a:rPr lang="en-US" sz="1800" b="0" i="0" u="none" strike="noStrike" dirty="0">
                <a:solidFill>
                  <a:srgbClr val="000000"/>
                </a:solidFill>
                <a:effectLst/>
                <a:latin typeface="Proxima Nova"/>
              </a:rPr>
              <a:t>Unexpectedly, in Seattle, neighborhoods with lower sidewalk quality are more affluent, predominantly white, have lower housing and population density, and use driving as their primary mode of transportation. </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23</a:t>
            </a:fld>
            <a:endParaRPr lang="en-US"/>
          </a:p>
        </p:txBody>
      </p:sp>
    </p:spTree>
    <p:extLst>
      <p:ext uri="{BB962C8B-B14F-4D97-AF65-F5344CB8AC3E}">
        <p14:creationId xmlns:p14="http://schemas.microsoft.com/office/powerpoint/2010/main" val="3237090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In contrast, neighborhoods with higher sidewalk quality, have higher population and housing density, higher racial diversity, higher percentage of immigrants, and commute primarily by walking or public transportation.</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24</a:t>
            </a:fld>
            <a:endParaRPr lang="en-US"/>
          </a:p>
        </p:txBody>
      </p:sp>
    </p:spTree>
    <p:extLst>
      <p:ext uri="{BB962C8B-B14F-4D97-AF65-F5344CB8AC3E}">
        <p14:creationId xmlns:p14="http://schemas.microsoft.com/office/powerpoint/2010/main" val="36902846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br>
              <a:rPr lang="en-US" b="0" dirty="0">
                <a:effectLst/>
              </a:rPr>
            </a:br>
            <a:r>
              <a:rPr lang="en-US" sz="1800" b="0" i="0" u="none" strike="noStrike" dirty="0">
                <a:solidFill>
                  <a:srgbClr val="000000"/>
                </a:solidFill>
                <a:effectLst/>
                <a:latin typeface="Proxima Nova"/>
              </a:rPr>
              <a:t>The patterns we identified in our study are closely related to the then and now of Seattle . The predominantly white neighborhoods in north Seattle with severe missing sidewalk problems, were annexed from King County in the 1950s. And at the time King County did not require developers to build sidewalks, </a:t>
            </a:r>
            <a:r>
              <a:rPr lang="en-US" sz="1800" b="0" i="0" u="none" strike="noStrike" dirty="0">
                <a:solidFill>
                  <a:srgbClr val="000000"/>
                </a:solidFill>
                <a:effectLst/>
                <a:latin typeface="Lato" panose="020F0502020204030203" pitchFamily="34" charset="0"/>
              </a:rPr>
              <a:t>and the condition persists today.</a:t>
            </a:r>
            <a:endParaRPr lang="en-US" sz="1800" b="0" i="0" u="none" strike="noStrike" dirty="0">
              <a:solidFill>
                <a:srgbClr val="000000"/>
              </a:solidFill>
              <a:effectLst/>
              <a:latin typeface="Proxima Nova"/>
            </a:endParaRPr>
          </a:p>
          <a:p>
            <a:pPr rtl="0">
              <a:spcBef>
                <a:spcPts val="0"/>
              </a:spcBef>
              <a:spcAft>
                <a:spcPts val="0"/>
              </a:spcAft>
            </a:pPr>
            <a:endParaRPr lang="en-US" sz="1800" b="0" i="0" u="none" strike="noStrike" dirty="0">
              <a:solidFill>
                <a:srgbClr val="000000"/>
              </a:solidFill>
              <a:effectLst/>
              <a:latin typeface="Proxima Nova"/>
            </a:endParaRPr>
          </a:p>
          <a:p>
            <a:pPr rtl="0">
              <a:spcBef>
                <a:spcPts val="0"/>
              </a:spcBef>
              <a:spcAft>
                <a:spcPts val="0"/>
              </a:spcAft>
            </a:pPr>
            <a:r>
              <a:rPr lang="en-US" sz="1800" b="0" i="0" u="none" strike="noStrike" dirty="0">
                <a:solidFill>
                  <a:srgbClr val="000000"/>
                </a:solidFill>
                <a:effectLst/>
                <a:latin typeface="Proxima Nova"/>
              </a:rPr>
              <a:t>On the other hand Recent planning initiatives such as sidewalk repairs programs prioritize investment around urban core areas, which also contributes to better sidewalk conditions  in these areas.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25</a:t>
            </a:fld>
            <a:endParaRPr lang="en-US"/>
          </a:p>
        </p:txBody>
      </p:sp>
    </p:spTree>
    <p:extLst>
      <p:ext uri="{BB962C8B-B14F-4D97-AF65-F5344CB8AC3E}">
        <p14:creationId xmlns:p14="http://schemas.microsoft.com/office/powerpoint/2010/main" val="2635412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So from this pilot study, we see the potential of using crowdsourced sidewalk assessment data for large-scale, cross-regional studies of sidewalk infrastructure, human mobility, and social equity. </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Proxima Nova"/>
              </a:rPr>
              <a:t>And with these studies, we hope to not only improve the accessibility of existing infrastructure,</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Proxima Nova"/>
              </a:rPr>
              <a:t>But also influence cities and transit departments on urban design guidelines and policies to plan for a more equitable urban future.</a:t>
            </a:r>
            <a:endParaRPr lang="en-US" b="0" dirty="0">
              <a:effectLst/>
            </a:endParaRPr>
          </a:p>
        </p:txBody>
      </p:sp>
      <p:sp>
        <p:nvSpPr>
          <p:cNvPr id="4" name="Slide Number Placeholder 3"/>
          <p:cNvSpPr>
            <a:spLocks noGrp="1"/>
          </p:cNvSpPr>
          <p:nvPr>
            <p:ph type="sldNum" sz="quarter" idx="5"/>
          </p:nvPr>
        </p:nvSpPr>
        <p:spPr/>
        <p:txBody>
          <a:bodyPr/>
          <a:lstStyle/>
          <a:p>
            <a:fld id="{5D90682A-E906-204D-B537-961EA9551370}" type="slidenum">
              <a:rPr lang="en-US" smtClean="0"/>
              <a:t>26</a:t>
            </a:fld>
            <a:endParaRPr lang="en-US"/>
          </a:p>
        </p:txBody>
      </p:sp>
    </p:spTree>
    <p:extLst>
      <p:ext uri="{BB962C8B-B14F-4D97-AF65-F5344CB8AC3E}">
        <p14:creationId xmlns:p14="http://schemas.microsoft.com/office/powerpoint/2010/main" val="214262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Neue" panose="02000503000000020004" pitchFamily="2" charset="0"/>
              </a:rPr>
              <a:t>We also want to look at sidewalks where are the sidewalks, </a:t>
            </a:r>
          </a:p>
          <a:p>
            <a:r>
              <a:rPr lang="en-US" dirty="0">
                <a:effectLst/>
                <a:latin typeface="Helvetica Neue" panose="02000503000000020004" pitchFamily="2" charset="0"/>
              </a:rPr>
              <a:t>how are they connected,</a:t>
            </a:r>
          </a:p>
          <a:p>
            <a:r>
              <a:rPr lang="en-US" dirty="0">
                <a:effectLst/>
                <a:latin typeface="Helvetica Neue" panose="02000503000000020004" pitchFamily="2" charset="0"/>
              </a:rPr>
              <a:t>what is their condition and </a:t>
            </a:r>
          </a:p>
          <a:p>
            <a:r>
              <a:rPr lang="en-US" dirty="0">
                <a:effectLst/>
                <a:latin typeface="Helvetica Neue" panose="02000503000000020004" pitchFamily="2" charset="0"/>
              </a:rPr>
              <a:t>how do they respond to socioeconomic factors like wealth, race, education and density? </a:t>
            </a:r>
          </a:p>
          <a:p>
            <a:r>
              <a:rPr lang="en-US" dirty="0">
                <a:effectLst/>
                <a:latin typeface="Helvetica Neue" panose="02000503000000020004" pitchFamily="2" charset="0"/>
              </a:rPr>
              <a:t>Are there parts of the city that  have poor infrastructure? And what are the key correlates to that?</a:t>
            </a:r>
          </a:p>
        </p:txBody>
      </p:sp>
      <p:sp>
        <p:nvSpPr>
          <p:cNvPr id="4" name="Slide Number Placeholder 3"/>
          <p:cNvSpPr>
            <a:spLocks noGrp="1"/>
          </p:cNvSpPr>
          <p:nvPr>
            <p:ph type="sldNum" sz="quarter" idx="5"/>
          </p:nvPr>
        </p:nvSpPr>
        <p:spPr/>
        <p:txBody>
          <a:bodyPr/>
          <a:lstStyle/>
          <a:p>
            <a:fld id="{5D90682A-E906-204D-B537-961EA9551370}" type="slidenum">
              <a:rPr lang="en-US" smtClean="0"/>
              <a:t>3</a:t>
            </a:fld>
            <a:endParaRPr lang="en-US"/>
          </a:p>
        </p:txBody>
      </p:sp>
    </p:spTree>
    <p:extLst>
      <p:ext uri="{BB962C8B-B14F-4D97-AF65-F5344CB8AC3E}">
        <p14:creationId xmlns:p14="http://schemas.microsoft.com/office/powerpoint/2010/main" val="683304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So in our research, we aim to address two questions: </a:t>
            </a:r>
            <a:endParaRPr lang="en-US" b="0" dirty="0">
              <a:effectLst/>
            </a:endParaRPr>
          </a:p>
          <a:p>
            <a:pPr rtl="0">
              <a:spcBef>
                <a:spcPts val="0"/>
              </a:spcBef>
              <a:spcAft>
                <a:spcPts val="0"/>
              </a:spcAft>
            </a:pPr>
            <a:r>
              <a:rPr lang="en-US" sz="1800" b="0" i="0" u="none" strike="noStrike" dirty="0">
                <a:solidFill>
                  <a:srgbClr val="000000"/>
                </a:solidFill>
                <a:effectLst/>
                <a:latin typeface="Proxima Nova"/>
              </a:rPr>
              <a:t>How can we use crowdsourced sidewalk assessment data to examine sidewalk condition patterns in a city? </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4</a:t>
            </a:fld>
            <a:endParaRPr lang="en-US"/>
          </a:p>
        </p:txBody>
      </p:sp>
    </p:spTree>
    <p:extLst>
      <p:ext uri="{BB962C8B-B14F-4D97-AF65-F5344CB8AC3E}">
        <p14:creationId xmlns:p14="http://schemas.microsoft.com/office/powerpoint/2010/main" val="126255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Proxima Nova"/>
              </a:rPr>
              <a:t>And how do sidewalk quality patterns map to socioeconomic factors like wealth, race, density and education?</a:t>
            </a: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5</a:t>
            </a:fld>
            <a:endParaRPr lang="en-US"/>
          </a:p>
        </p:txBody>
      </p:sp>
    </p:spTree>
    <p:extLst>
      <p:ext uri="{BB962C8B-B14F-4D97-AF65-F5344CB8AC3E}">
        <p14:creationId xmlns:p14="http://schemas.microsoft.com/office/powerpoint/2010/main" val="673596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They fundamentally shape how and where we travel in cities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40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900" dirty="0">
                <a:effectLst/>
                <a:latin typeface="Verdana" panose="020B0604030504040204" pitchFamily="34" charset="0"/>
                <a:ea typeface="Times New Roman" panose="02020603050405020304" pitchFamily="18" charset="0"/>
                <a:cs typeface="Times New Roman" panose="02020603050405020304" pitchFamily="18" charset="0"/>
              </a:rPr>
              <a:t>For people disabilities, sidewalks play a crucial role in supporting independence, quality of life, and overall physical activity.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040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Most previous studies on sidewalk equity are limited to a certain scale or region </a:t>
            </a:r>
          </a:p>
          <a:p>
            <a:pPr rtl="0">
              <a:spcBef>
                <a:spcPts val="0"/>
              </a:spcBef>
              <a:spcAft>
                <a:spcPts val="0"/>
              </a:spcAft>
            </a:pPr>
            <a:r>
              <a:rPr lang="en-US" sz="1800" b="0" i="0" u="none" strike="noStrike" dirty="0">
                <a:solidFill>
                  <a:srgbClr val="000000"/>
                </a:solidFill>
                <a:effectLst/>
                <a:latin typeface="Proxima Nova"/>
              </a:rPr>
              <a:t>due to the laborious nature of collecting data through sidewalk auditing </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8</a:t>
            </a:fld>
            <a:endParaRPr lang="en-US"/>
          </a:p>
        </p:txBody>
      </p:sp>
    </p:spTree>
    <p:extLst>
      <p:ext uri="{BB962C8B-B14F-4D97-AF65-F5344CB8AC3E}">
        <p14:creationId xmlns:p14="http://schemas.microsoft.com/office/powerpoint/2010/main" val="2392999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Proxima Nova"/>
              </a:rPr>
              <a:t>Our study has been made possible by Project Sidewalk, an open-source crowdsourcing platform where online users remotely label sidewalk features in Google Street View (GSV)</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5D90682A-E906-204D-B537-961EA9551370}" type="slidenum">
              <a:rPr lang="en-US" smtClean="0"/>
              <a:t>9</a:t>
            </a:fld>
            <a:endParaRPr lang="en-US"/>
          </a:p>
        </p:txBody>
      </p:sp>
    </p:spTree>
    <p:extLst>
      <p:ext uri="{BB962C8B-B14F-4D97-AF65-F5344CB8AC3E}">
        <p14:creationId xmlns:p14="http://schemas.microsoft.com/office/powerpoint/2010/main" val="400393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4863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132354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2924723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773238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1254968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1565525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3020290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3082263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2775245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A4959B2-B4F4-6744-A5DF-D785174BB338}" type="datetimeFigureOut">
              <a:rPr lang="en-US" smtClean="0"/>
              <a:t>10/12/22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BCE5175-D2E9-D44A-B8EF-2C95DA53A52E}" type="slidenum">
              <a:rPr lang="en-US" smtClean="0"/>
              <a:t>‹#›</a:t>
            </a:fld>
            <a:endParaRPr lang="en-US"/>
          </a:p>
        </p:txBody>
      </p:sp>
    </p:spTree>
    <p:extLst>
      <p:ext uri="{BB962C8B-B14F-4D97-AF65-F5344CB8AC3E}">
        <p14:creationId xmlns:p14="http://schemas.microsoft.com/office/powerpoint/2010/main" val="1066447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317677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5751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4566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ubtitl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1"/>
            <a:ext cx="11640312" cy="411479"/>
          </a:xfrm>
        </p:spPr>
        <p:txBody>
          <a:bodyPr>
            <a:no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274320" y="1506583"/>
            <a:ext cx="11639994" cy="5073921"/>
          </a:xfr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4638" y="685800"/>
            <a:ext cx="11639994" cy="636494"/>
          </a:xfrm>
        </p:spPr>
        <p:txBody>
          <a:bodyPr>
            <a:noAutofit/>
          </a:bodyPr>
          <a:lstStyle>
            <a:lvl1pPr marL="0" indent="0">
              <a:buNone/>
              <a:defRPr sz="4400">
                <a:latin typeface="+mj-lt"/>
              </a:defRPr>
            </a:lvl1pPr>
            <a:lvl2pPr>
              <a:defRPr sz="4400"/>
            </a:lvl2pPr>
            <a:lvl3pPr>
              <a:defRPr sz="4400"/>
            </a:lvl3pPr>
            <a:lvl4pPr>
              <a:defRPr sz="4400"/>
            </a:lvl4pPr>
            <a:lvl5pPr>
              <a:defRPr sz="4400"/>
            </a:lvl5pPr>
          </a:lstStyle>
          <a:p>
            <a:pPr lvl="0"/>
            <a:r>
              <a:rPr lang="en-US" dirty="0"/>
              <a:t>Click to edit Master text styles</a:t>
            </a:r>
          </a:p>
        </p:txBody>
      </p:sp>
    </p:spTree>
    <p:extLst>
      <p:ext uri="{BB962C8B-B14F-4D97-AF65-F5344CB8AC3E}">
        <p14:creationId xmlns:p14="http://schemas.microsoft.com/office/powerpoint/2010/main" val="2099427936"/>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ubtitl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1"/>
            <a:ext cx="11640312" cy="411479"/>
          </a:xfrm>
        </p:spPr>
        <p:txBody>
          <a:bodyPr>
            <a:noAutofit/>
          </a:bodyPr>
          <a:lstStyle>
            <a:lvl1pPr>
              <a:defRPr sz="2000"/>
            </a:lvl1pPr>
          </a:lstStyle>
          <a:p>
            <a:r>
              <a:rPr lang="en-US" dirty="0"/>
              <a:t>CLICK TO EDIT MASTER TITLE STYLE</a:t>
            </a:r>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7686" y="685800"/>
            <a:ext cx="11639994" cy="636494"/>
          </a:xfrm>
        </p:spPr>
        <p:txBody>
          <a:bodyPr>
            <a:noAutofit/>
          </a:bodyPr>
          <a:lstStyle>
            <a:lvl1pPr marL="0" indent="0">
              <a:buNone/>
              <a:defRPr sz="4400">
                <a:latin typeface="+mj-lt"/>
              </a:defRPr>
            </a:lvl1pPr>
            <a:lvl2pPr>
              <a:defRPr sz="4400"/>
            </a:lvl2pPr>
            <a:lvl3pPr>
              <a:defRPr sz="4400"/>
            </a:lvl3pPr>
            <a:lvl4pPr>
              <a:defRPr sz="4400"/>
            </a:lvl4pPr>
            <a:lvl5pPr>
              <a:defRPr sz="4400"/>
            </a:lvl5pPr>
          </a:lstStyle>
          <a:p>
            <a:pPr lvl="0"/>
            <a:r>
              <a:rPr lang="en-US" dirty="0"/>
              <a:t>Click to edit Master text styles</a:t>
            </a:r>
          </a:p>
        </p:txBody>
      </p:sp>
      <p:sp>
        <p:nvSpPr>
          <p:cNvPr id="7" name="Picture Placeholder 6">
            <a:extLst>
              <a:ext uri="{FF2B5EF4-FFF2-40B4-BE49-F238E27FC236}">
                <a16:creationId xmlns:a16="http://schemas.microsoft.com/office/drawing/2014/main" id="{27CD3ECE-F076-A1D6-DA90-574F74FD6DFF}"/>
              </a:ext>
            </a:extLst>
          </p:cNvPr>
          <p:cNvSpPr>
            <a:spLocks noGrp="1"/>
          </p:cNvSpPr>
          <p:nvPr>
            <p:ph type="pic" sz="quarter" idx="12"/>
          </p:nvPr>
        </p:nvSpPr>
        <p:spPr>
          <a:xfrm>
            <a:off x="274638" y="2476500"/>
            <a:ext cx="5745162" cy="4114800"/>
          </a:xfrm>
        </p:spPr>
        <p:txBody>
          <a:bodyPr/>
          <a:lstStyle/>
          <a:p>
            <a:endParaRPr lang="en-US"/>
          </a:p>
        </p:txBody>
      </p:sp>
      <p:sp>
        <p:nvSpPr>
          <p:cNvPr id="8" name="Picture Placeholder 6">
            <a:extLst>
              <a:ext uri="{FF2B5EF4-FFF2-40B4-BE49-F238E27FC236}">
                <a16:creationId xmlns:a16="http://schemas.microsoft.com/office/drawing/2014/main" id="{25B85EB2-62AF-C8AE-CE4A-8B3EEE0D45EE}"/>
              </a:ext>
            </a:extLst>
          </p:cNvPr>
          <p:cNvSpPr>
            <a:spLocks noGrp="1"/>
          </p:cNvSpPr>
          <p:nvPr>
            <p:ph type="pic" sz="quarter" idx="13"/>
          </p:nvPr>
        </p:nvSpPr>
        <p:spPr>
          <a:xfrm>
            <a:off x="6172518" y="2476500"/>
            <a:ext cx="5745162" cy="4114800"/>
          </a:xfrm>
        </p:spPr>
        <p:txBody>
          <a:bodyPr/>
          <a:lstStyle/>
          <a:p>
            <a:endParaRPr lang="en-US"/>
          </a:p>
        </p:txBody>
      </p:sp>
      <p:sp>
        <p:nvSpPr>
          <p:cNvPr id="9" name="Text Placeholder 2">
            <a:extLst>
              <a:ext uri="{FF2B5EF4-FFF2-40B4-BE49-F238E27FC236}">
                <a16:creationId xmlns:a16="http://schemas.microsoft.com/office/drawing/2014/main" id="{C7776E8E-A287-9E37-65E2-A6211D18CB10}"/>
              </a:ext>
            </a:extLst>
          </p:cNvPr>
          <p:cNvSpPr>
            <a:spLocks noGrp="1"/>
          </p:cNvSpPr>
          <p:nvPr>
            <p:ph type="body" idx="1"/>
          </p:nvPr>
        </p:nvSpPr>
        <p:spPr>
          <a:xfrm>
            <a:off x="274320" y="1828800"/>
            <a:ext cx="5723255"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84D31031-0F5B-3EE7-F3EE-2B2E62E310B9}"/>
              </a:ext>
            </a:extLst>
          </p:cNvPr>
          <p:cNvSpPr>
            <a:spLocks noGrp="1"/>
          </p:cNvSpPr>
          <p:nvPr>
            <p:ph type="body" idx="14"/>
          </p:nvPr>
        </p:nvSpPr>
        <p:spPr>
          <a:xfrm>
            <a:off x="6172518" y="1832386"/>
            <a:ext cx="5723255"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402965367"/>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ubtitl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1"/>
            <a:ext cx="11640312" cy="411479"/>
          </a:xfrm>
        </p:spPr>
        <p:txBody>
          <a:bodyPr>
            <a:noAutofit/>
          </a:bodyPr>
          <a:lstStyle>
            <a:lvl1pPr>
              <a:defRPr sz="2000"/>
            </a:lvl1pPr>
          </a:lstStyle>
          <a:p>
            <a:r>
              <a:rPr lang="en-US" dirty="0"/>
              <a:t>CLICK TO EDIT MASTER TITLE STYLE</a:t>
            </a:r>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7686" y="685800"/>
            <a:ext cx="11639994" cy="636494"/>
          </a:xfrm>
        </p:spPr>
        <p:txBody>
          <a:bodyPr>
            <a:noAutofit/>
          </a:bodyPr>
          <a:lstStyle>
            <a:lvl1pPr marL="0" indent="0">
              <a:buNone/>
              <a:defRPr sz="4400">
                <a:latin typeface="+mj-lt"/>
              </a:defRPr>
            </a:lvl1pPr>
            <a:lvl2pPr>
              <a:defRPr sz="4400"/>
            </a:lvl2pPr>
            <a:lvl3pPr>
              <a:defRPr sz="4400"/>
            </a:lvl3pPr>
            <a:lvl4pPr>
              <a:defRPr sz="4400"/>
            </a:lvl4pPr>
            <a:lvl5pPr>
              <a:defRPr sz="4400"/>
            </a:lvl5pPr>
          </a:lstStyle>
          <a:p>
            <a:pPr lvl="0"/>
            <a:r>
              <a:rPr lang="en-US" dirty="0"/>
              <a:t>Click to edit Master text styles</a:t>
            </a:r>
          </a:p>
        </p:txBody>
      </p:sp>
      <p:sp>
        <p:nvSpPr>
          <p:cNvPr id="10" name="Picture Placeholder 6">
            <a:extLst>
              <a:ext uri="{FF2B5EF4-FFF2-40B4-BE49-F238E27FC236}">
                <a16:creationId xmlns:a16="http://schemas.microsoft.com/office/drawing/2014/main" id="{627D6923-D630-3582-AC73-C2210416BF5D}"/>
              </a:ext>
            </a:extLst>
          </p:cNvPr>
          <p:cNvSpPr>
            <a:spLocks noGrp="1"/>
          </p:cNvSpPr>
          <p:nvPr>
            <p:ph type="pic" sz="quarter" idx="19"/>
          </p:nvPr>
        </p:nvSpPr>
        <p:spPr>
          <a:xfrm>
            <a:off x="9205278" y="2057400"/>
            <a:ext cx="2743200" cy="2743200"/>
          </a:xfrm>
        </p:spPr>
        <p:txBody>
          <a:bodyPr/>
          <a:lstStyle/>
          <a:p>
            <a:endParaRPr lang="en-US" dirty="0"/>
          </a:p>
        </p:txBody>
      </p:sp>
      <p:sp>
        <p:nvSpPr>
          <p:cNvPr id="13" name="Text Placeholder 2">
            <a:extLst>
              <a:ext uri="{FF2B5EF4-FFF2-40B4-BE49-F238E27FC236}">
                <a16:creationId xmlns:a16="http://schemas.microsoft.com/office/drawing/2014/main" id="{33DCC18E-57A8-12DA-CF58-A059BE58C79C}"/>
              </a:ext>
            </a:extLst>
          </p:cNvPr>
          <p:cNvSpPr>
            <a:spLocks noGrp="1"/>
          </p:cNvSpPr>
          <p:nvPr>
            <p:ph type="body" idx="20"/>
          </p:nvPr>
        </p:nvSpPr>
        <p:spPr>
          <a:xfrm>
            <a:off x="9204960" y="5120640"/>
            <a:ext cx="2743200"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Picture Placeholder 6">
            <a:extLst>
              <a:ext uri="{FF2B5EF4-FFF2-40B4-BE49-F238E27FC236}">
                <a16:creationId xmlns:a16="http://schemas.microsoft.com/office/drawing/2014/main" id="{54424A70-0BD1-B849-B77F-301485D6CAD8}"/>
              </a:ext>
            </a:extLst>
          </p:cNvPr>
          <p:cNvSpPr>
            <a:spLocks noGrp="1"/>
          </p:cNvSpPr>
          <p:nvPr>
            <p:ph type="pic" sz="quarter" idx="21"/>
          </p:nvPr>
        </p:nvSpPr>
        <p:spPr>
          <a:xfrm>
            <a:off x="6227233" y="2057400"/>
            <a:ext cx="2743200" cy="2743200"/>
          </a:xfrm>
        </p:spPr>
        <p:txBody>
          <a:bodyPr/>
          <a:lstStyle/>
          <a:p>
            <a:endParaRPr lang="en-US" dirty="0"/>
          </a:p>
        </p:txBody>
      </p:sp>
      <p:sp>
        <p:nvSpPr>
          <p:cNvPr id="16" name="Picture Placeholder 6">
            <a:extLst>
              <a:ext uri="{FF2B5EF4-FFF2-40B4-BE49-F238E27FC236}">
                <a16:creationId xmlns:a16="http://schemas.microsoft.com/office/drawing/2014/main" id="{50794BEF-A2CF-BF72-6D12-5D66C958BCFE}"/>
              </a:ext>
            </a:extLst>
          </p:cNvPr>
          <p:cNvSpPr>
            <a:spLocks noGrp="1"/>
          </p:cNvSpPr>
          <p:nvPr>
            <p:ph type="pic" sz="quarter" idx="22"/>
          </p:nvPr>
        </p:nvSpPr>
        <p:spPr>
          <a:xfrm>
            <a:off x="3249187" y="2057400"/>
            <a:ext cx="2743200" cy="2743200"/>
          </a:xfrm>
        </p:spPr>
        <p:txBody>
          <a:bodyPr/>
          <a:lstStyle/>
          <a:p>
            <a:endParaRPr lang="en-US" dirty="0"/>
          </a:p>
        </p:txBody>
      </p:sp>
      <p:sp>
        <p:nvSpPr>
          <p:cNvPr id="17" name="Picture Placeholder 6">
            <a:extLst>
              <a:ext uri="{FF2B5EF4-FFF2-40B4-BE49-F238E27FC236}">
                <a16:creationId xmlns:a16="http://schemas.microsoft.com/office/drawing/2014/main" id="{4754F8F7-5374-5C31-4E70-5B56553EE85C}"/>
              </a:ext>
            </a:extLst>
          </p:cNvPr>
          <p:cNvSpPr>
            <a:spLocks noGrp="1"/>
          </p:cNvSpPr>
          <p:nvPr>
            <p:ph type="pic" sz="quarter" idx="23"/>
          </p:nvPr>
        </p:nvSpPr>
        <p:spPr>
          <a:xfrm>
            <a:off x="271141" y="2057400"/>
            <a:ext cx="2743200" cy="2743200"/>
          </a:xfrm>
        </p:spPr>
        <p:txBody>
          <a:bodyPr/>
          <a:lstStyle/>
          <a:p>
            <a:endParaRPr lang="en-US" dirty="0"/>
          </a:p>
        </p:txBody>
      </p:sp>
      <p:sp>
        <p:nvSpPr>
          <p:cNvPr id="18" name="Text Placeholder 2">
            <a:extLst>
              <a:ext uri="{FF2B5EF4-FFF2-40B4-BE49-F238E27FC236}">
                <a16:creationId xmlns:a16="http://schemas.microsoft.com/office/drawing/2014/main" id="{058CF5DA-6557-D940-0D6F-A5F87C117F5B}"/>
              </a:ext>
            </a:extLst>
          </p:cNvPr>
          <p:cNvSpPr>
            <a:spLocks noGrp="1"/>
          </p:cNvSpPr>
          <p:nvPr>
            <p:ph type="body" idx="24"/>
          </p:nvPr>
        </p:nvSpPr>
        <p:spPr>
          <a:xfrm>
            <a:off x="6231910" y="5120640"/>
            <a:ext cx="2743200"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2">
            <a:extLst>
              <a:ext uri="{FF2B5EF4-FFF2-40B4-BE49-F238E27FC236}">
                <a16:creationId xmlns:a16="http://schemas.microsoft.com/office/drawing/2014/main" id="{4668F5DE-DFE0-2E83-05DD-B151EB39E7A3}"/>
              </a:ext>
            </a:extLst>
          </p:cNvPr>
          <p:cNvSpPr>
            <a:spLocks noGrp="1"/>
          </p:cNvSpPr>
          <p:nvPr>
            <p:ph type="body" idx="25"/>
          </p:nvPr>
        </p:nvSpPr>
        <p:spPr>
          <a:xfrm>
            <a:off x="3258861" y="5120640"/>
            <a:ext cx="2743200"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2">
            <a:extLst>
              <a:ext uri="{FF2B5EF4-FFF2-40B4-BE49-F238E27FC236}">
                <a16:creationId xmlns:a16="http://schemas.microsoft.com/office/drawing/2014/main" id="{423B95EF-5966-2233-20CA-4E7DC99D1A8E}"/>
              </a:ext>
            </a:extLst>
          </p:cNvPr>
          <p:cNvSpPr>
            <a:spLocks noGrp="1"/>
          </p:cNvSpPr>
          <p:nvPr>
            <p:ph type="body" idx="26"/>
          </p:nvPr>
        </p:nvSpPr>
        <p:spPr>
          <a:xfrm>
            <a:off x="285812" y="5120640"/>
            <a:ext cx="2743200" cy="548640"/>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181945831"/>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ubtitle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1"/>
            <a:ext cx="11640312" cy="411479"/>
          </a:xfrm>
        </p:spPr>
        <p:txBody>
          <a:bodyPr>
            <a:noAutofit/>
          </a:bodyPr>
          <a:lstStyle>
            <a:lvl1pPr>
              <a:defRPr sz="20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274320" y="1506583"/>
            <a:ext cx="11639994" cy="507392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4638" y="685800"/>
            <a:ext cx="11639994" cy="636494"/>
          </a:xfrm>
        </p:spPr>
        <p:txBody>
          <a:bodyPr>
            <a:noAutofit/>
          </a:bodyPr>
          <a:lstStyle>
            <a:lvl1pPr marL="0" indent="0">
              <a:buNone/>
              <a:defRPr sz="4400">
                <a:solidFill>
                  <a:schemeClr val="bg1"/>
                </a:solidFill>
                <a:latin typeface="+mj-lt"/>
              </a:defRPr>
            </a:lvl1pPr>
            <a:lvl2pPr>
              <a:defRPr sz="4400"/>
            </a:lvl2pPr>
            <a:lvl3pPr>
              <a:defRPr sz="4400"/>
            </a:lvl3pPr>
            <a:lvl4pPr>
              <a:defRPr sz="4400"/>
            </a:lvl4pPr>
            <a:lvl5pPr>
              <a:defRPr sz="4400"/>
            </a:lvl5pPr>
          </a:lstStyle>
          <a:p>
            <a:pPr lvl="0"/>
            <a:r>
              <a:rPr lang="en-US" dirty="0"/>
              <a:t>Click to edit Master text styles</a:t>
            </a:r>
          </a:p>
        </p:txBody>
      </p:sp>
    </p:spTree>
    <p:extLst>
      <p:ext uri="{BB962C8B-B14F-4D97-AF65-F5344CB8AC3E}">
        <p14:creationId xmlns:p14="http://schemas.microsoft.com/office/powerpoint/2010/main" val="422036029"/>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ubtitle Content">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1828800"/>
            <a:ext cx="11639994" cy="475487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4638" y="274321"/>
            <a:ext cx="11639994" cy="1047973"/>
          </a:xfrm>
        </p:spPr>
        <p:txBody>
          <a:bodyPr>
            <a:noAutofit/>
          </a:bodyPr>
          <a:lstStyle>
            <a:lvl1pPr marL="0" indent="0">
              <a:buNone/>
              <a:defRPr sz="4400">
                <a:solidFill>
                  <a:schemeClr val="bg1"/>
                </a:solidFill>
                <a:latin typeface="+mj-lt"/>
              </a:defRPr>
            </a:lvl1pPr>
            <a:lvl2pPr>
              <a:defRPr sz="4400"/>
            </a:lvl2pPr>
            <a:lvl3pPr>
              <a:defRPr sz="4400"/>
            </a:lvl3pPr>
            <a:lvl4pPr>
              <a:defRPr sz="4400"/>
            </a:lvl4pPr>
            <a:lvl5pPr>
              <a:defRPr sz="4400"/>
            </a:lvl5pPr>
          </a:lstStyle>
          <a:p>
            <a:pPr lvl="0"/>
            <a:r>
              <a:rPr lang="en-US" dirty="0"/>
              <a:t>Click to edit Master text styles</a:t>
            </a:r>
          </a:p>
        </p:txBody>
      </p:sp>
    </p:spTree>
    <p:extLst>
      <p:ext uri="{BB962C8B-B14F-4D97-AF65-F5344CB8AC3E}">
        <p14:creationId xmlns:p14="http://schemas.microsoft.com/office/powerpoint/2010/main" val="2242703010"/>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ubtitle Content_3 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1"/>
            <a:ext cx="11640312" cy="411479"/>
          </a:xfrm>
        </p:spPr>
        <p:txBody>
          <a:bodyPr>
            <a:no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274320" y="1506583"/>
            <a:ext cx="3758184" cy="50739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50EF19D6-25C8-72C4-B47C-217039BF4BEF}"/>
              </a:ext>
            </a:extLst>
          </p:cNvPr>
          <p:cNvSpPr>
            <a:spLocks noGrp="1"/>
          </p:cNvSpPr>
          <p:nvPr>
            <p:ph type="body" sz="quarter" idx="10"/>
          </p:nvPr>
        </p:nvSpPr>
        <p:spPr>
          <a:xfrm>
            <a:off x="274638" y="685800"/>
            <a:ext cx="11639994" cy="636494"/>
          </a:xfrm>
        </p:spPr>
        <p:txBody>
          <a:bodyPr>
            <a:noAutofit/>
          </a:bodyPr>
          <a:lstStyle>
            <a:lvl1pPr marL="0" indent="0">
              <a:buNone/>
              <a:defRPr sz="4400">
                <a:latin typeface="+mj-lt"/>
              </a:defRPr>
            </a:lvl1pPr>
            <a:lvl2pPr>
              <a:defRPr sz="4400"/>
            </a:lvl2pPr>
            <a:lvl3pPr>
              <a:defRPr sz="4400"/>
            </a:lvl3pPr>
            <a:lvl4pPr>
              <a:defRPr sz="4400"/>
            </a:lvl4pPr>
            <a:lvl5pPr>
              <a:defRPr sz="4400"/>
            </a:lvl5pPr>
          </a:lstStyle>
          <a:p>
            <a:pPr lvl="0"/>
            <a:r>
              <a:rPr lang="en-US" dirty="0"/>
              <a:t>Click to edit Master text styles</a:t>
            </a:r>
          </a:p>
        </p:txBody>
      </p:sp>
      <p:sp>
        <p:nvSpPr>
          <p:cNvPr id="4" name="Content Placeholder 2">
            <a:extLst>
              <a:ext uri="{FF2B5EF4-FFF2-40B4-BE49-F238E27FC236}">
                <a16:creationId xmlns:a16="http://schemas.microsoft.com/office/drawing/2014/main" id="{3CA5D2D2-1DAF-0EE5-279E-08F794782810}"/>
              </a:ext>
            </a:extLst>
          </p:cNvPr>
          <p:cNvSpPr>
            <a:spLocks noGrp="1"/>
          </p:cNvSpPr>
          <p:nvPr>
            <p:ph idx="11"/>
          </p:nvPr>
        </p:nvSpPr>
        <p:spPr>
          <a:xfrm>
            <a:off x="4215384" y="1506582"/>
            <a:ext cx="3758184" cy="5073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a:extLst>
              <a:ext uri="{FF2B5EF4-FFF2-40B4-BE49-F238E27FC236}">
                <a16:creationId xmlns:a16="http://schemas.microsoft.com/office/drawing/2014/main" id="{EE317C68-1816-4CCA-7430-B03F539943D5}"/>
              </a:ext>
            </a:extLst>
          </p:cNvPr>
          <p:cNvSpPr>
            <a:spLocks noGrp="1"/>
          </p:cNvSpPr>
          <p:nvPr>
            <p:ph idx="12"/>
          </p:nvPr>
        </p:nvSpPr>
        <p:spPr>
          <a:xfrm>
            <a:off x="8104634" y="1517379"/>
            <a:ext cx="3758184" cy="5073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58675087"/>
      </p:ext>
    </p:extLst>
  </p:cSld>
  <p:clrMapOvr>
    <a:masterClrMapping/>
  </p:clrMapOvr>
  <p:extLst>
    <p:ext uri="{DCECCB84-F9BA-43D5-87BE-67443E8EF086}">
      <p15:sldGuideLst xmlns:p15="http://schemas.microsoft.com/office/powerpoint/2012/main">
        <p15:guide id="1" orient="horz" pos="168" userDrawn="1">
          <p15:clr>
            <a:srgbClr val="FBAE40"/>
          </p15:clr>
        </p15:guide>
        <p15:guide id="2" pos="168" userDrawn="1">
          <p15:clr>
            <a:srgbClr val="FBAE40"/>
          </p15:clr>
        </p15:guide>
        <p15:guide id="3" pos="7512" userDrawn="1">
          <p15:clr>
            <a:srgbClr val="FBAE40"/>
          </p15:clr>
        </p15:guide>
        <p15:guide id="4" orient="horz" pos="415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8681605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3" r:id="rId3"/>
    <p:sldLayoutId id="2147483732" r:id="rId4"/>
    <p:sldLayoutId id="2147483737" r:id="rId5"/>
    <p:sldLayoutId id="2147483739" r:id="rId6"/>
    <p:sldLayoutId id="2147483736" r:id="rId7"/>
    <p:sldLayoutId id="2147483738" r:id="rId8"/>
    <p:sldLayoutId id="2147483735"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4"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microsoft.com/office/2007/relationships/media" Target="../media/media2.mov"/><Relationship Id="rId1" Type="http://schemas.openxmlformats.org/officeDocument/2006/relationships/video" Target="NULL" TargetMode="External"/><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200.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ree, outdoor, ground&#10;&#10;Description automatically generated">
            <a:extLst>
              <a:ext uri="{FF2B5EF4-FFF2-40B4-BE49-F238E27FC236}">
                <a16:creationId xmlns:a16="http://schemas.microsoft.com/office/drawing/2014/main" id="{D804DE25-8E5F-D243-E87C-5E85CFFDE54B}"/>
              </a:ext>
            </a:extLst>
          </p:cNvPr>
          <p:cNvPicPr>
            <a:picLocks noChangeAspect="1"/>
          </p:cNvPicPr>
          <p:nvPr/>
        </p:nvPicPr>
        <p:blipFill>
          <a:blip r:embed="rId3">
            <a:extLst>
              <a:ext uri="{BEBA8EAE-BF5A-486C-A8C5-ECC9F3942E4B}">
                <a14:imgProps xmlns:a14="http://schemas.microsoft.com/office/drawing/2010/main">
                  <a14:imgLayer r:embed="rId4">
                    <a14:imgEffect>
                      <a14:saturation sat="10000"/>
                    </a14:imgEffect>
                  </a14:imgLayer>
                </a14:imgProps>
              </a:ext>
            </a:extLst>
          </a:blip>
          <a:stretch>
            <a:fillRect/>
          </a:stretch>
        </p:blipFill>
        <p:spPr>
          <a:xfrm>
            <a:off x="0" y="-375786"/>
            <a:ext cx="12192000" cy="8118438"/>
          </a:xfrm>
          <a:prstGeom prst="rect">
            <a:avLst/>
          </a:prstGeom>
        </p:spPr>
      </p:pic>
      <p:sp>
        <p:nvSpPr>
          <p:cNvPr id="20" name="Rectangle 19">
            <a:extLst>
              <a:ext uri="{FF2B5EF4-FFF2-40B4-BE49-F238E27FC236}">
                <a16:creationId xmlns:a16="http://schemas.microsoft.com/office/drawing/2014/main" id="{BB747DAF-AF32-12F3-6715-848AEB439B37}"/>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24CF4DC-48A6-F1C5-F31A-56F4C20D08A5}"/>
              </a:ext>
            </a:extLst>
          </p:cNvPr>
          <p:cNvSpPr>
            <a:spLocks noGrp="1"/>
          </p:cNvSpPr>
          <p:nvPr>
            <p:ph type="body" sz="quarter" idx="10"/>
          </p:nvPr>
        </p:nvSpPr>
        <p:spPr>
          <a:xfrm>
            <a:off x="430002" y="822960"/>
            <a:ext cx="11331995" cy="1423755"/>
          </a:xfrm>
        </p:spPr>
        <p:txBody>
          <a:bodyPr/>
          <a:lstStyle/>
          <a:p>
            <a:r>
              <a:rPr lang="en-US" sz="4000" dirty="0">
                <a:latin typeface="Encode Sans Semi Condensed" pitchFamily="2" charset="77"/>
              </a:rPr>
              <a:t>A Pilot Study of </a:t>
            </a:r>
            <a:r>
              <a:rPr lang="en-US" b="1" dirty="0">
                <a:solidFill>
                  <a:srgbClr val="6BDAD5"/>
                </a:solidFill>
                <a:latin typeface="Encode Sans Condensed SemiBold" pitchFamily="2" charset="77"/>
              </a:rPr>
              <a:t>Sidewalk Equity </a:t>
            </a:r>
            <a:r>
              <a:rPr lang="en-US" sz="4000" dirty="0">
                <a:latin typeface="Encode Sans Semi Condensed" pitchFamily="2" charset="77"/>
              </a:rPr>
              <a:t>in Seattle </a:t>
            </a:r>
          </a:p>
          <a:p>
            <a:r>
              <a:rPr lang="en-US" sz="4000" dirty="0">
                <a:latin typeface="Encode Sans Semi Condensed" pitchFamily="2" charset="77"/>
              </a:rPr>
              <a:t>Using Crowdsourced Sidewalk Assessment Data</a:t>
            </a:r>
          </a:p>
        </p:txBody>
      </p:sp>
      <p:sp>
        <p:nvSpPr>
          <p:cNvPr id="8" name="Text Placeholder 6">
            <a:extLst>
              <a:ext uri="{FF2B5EF4-FFF2-40B4-BE49-F238E27FC236}">
                <a16:creationId xmlns:a16="http://schemas.microsoft.com/office/drawing/2014/main" id="{F0A6B7D5-873B-7450-B97A-22413033C8FD}"/>
              </a:ext>
            </a:extLst>
          </p:cNvPr>
          <p:cNvSpPr txBox="1">
            <a:spLocks/>
          </p:cNvSpPr>
          <p:nvPr/>
        </p:nvSpPr>
        <p:spPr>
          <a:xfrm>
            <a:off x="419100" y="3047577"/>
            <a:ext cx="6183442" cy="13191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Encode Sans Semi Condensed SmBd" pitchFamily="2" charset="77"/>
              </a:rPr>
              <a:t>Chu Li</a:t>
            </a:r>
          </a:p>
          <a:p>
            <a:r>
              <a:rPr lang="en-US" sz="1800" dirty="0">
                <a:latin typeface="Encode Sans Semi Condensed Ligh" pitchFamily="2" charset="77"/>
              </a:rPr>
              <a:t>PhD Student | Computer Science | University of Washington</a:t>
            </a:r>
          </a:p>
        </p:txBody>
      </p:sp>
      <p:sp>
        <p:nvSpPr>
          <p:cNvPr id="10" name="Text Placeholder 6">
            <a:extLst>
              <a:ext uri="{FF2B5EF4-FFF2-40B4-BE49-F238E27FC236}">
                <a16:creationId xmlns:a16="http://schemas.microsoft.com/office/drawing/2014/main" id="{76EE3880-AE9C-A661-D399-7A663303113D}"/>
              </a:ext>
            </a:extLst>
          </p:cNvPr>
          <p:cNvSpPr txBox="1">
            <a:spLocks/>
          </p:cNvSpPr>
          <p:nvPr/>
        </p:nvSpPr>
        <p:spPr>
          <a:xfrm>
            <a:off x="7480092" y="3047577"/>
            <a:ext cx="4102308" cy="5225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Encode Sans Semi Condensed SmBd" pitchFamily="2" charset="77"/>
              </a:rPr>
              <a:t>Co-authors</a:t>
            </a:r>
          </a:p>
        </p:txBody>
      </p:sp>
      <p:pic>
        <p:nvPicPr>
          <p:cNvPr id="11" name="Picture 10">
            <a:extLst>
              <a:ext uri="{FF2B5EF4-FFF2-40B4-BE49-F238E27FC236}">
                <a16:creationId xmlns:a16="http://schemas.microsoft.com/office/drawing/2014/main" id="{BBF4BF67-28C4-31D4-10EE-5CEFD156CF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0166" y="5941721"/>
            <a:ext cx="732539" cy="649579"/>
          </a:xfrm>
          <a:prstGeom prst="rect">
            <a:avLst/>
          </a:prstGeom>
        </p:spPr>
      </p:pic>
      <p:pic>
        <p:nvPicPr>
          <p:cNvPr id="12" name="Picture 11">
            <a:extLst>
              <a:ext uri="{FF2B5EF4-FFF2-40B4-BE49-F238E27FC236}">
                <a16:creationId xmlns:a16="http://schemas.microsoft.com/office/drawing/2014/main" id="{8599FCE8-BBA2-5A4A-E4D1-F7D1EB2811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5028"/>
          <a:stretch/>
        </p:blipFill>
        <p:spPr>
          <a:xfrm>
            <a:off x="10068603" y="6123322"/>
            <a:ext cx="1701352" cy="460107"/>
          </a:xfrm>
          <a:prstGeom prst="rect">
            <a:avLst/>
          </a:prstGeom>
        </p:spPr>
      </p:pic>
      <p:pic>
        <p:nvPicPr>
          <p:cNvPr id="13" name="Picture 12" descr="A picture containing object&#10;&#10;Description generated with very high confidence">
            <a:extLst>
              <a:ext uri="{FF2B5EF4-FFF2-40B4-BE49-F238E27FC236}">
                <a16:creationId xmlns:a16="http://schemas.microsoft.com/office/drawing/2014/main" id="{591E1CA1-22FA-ED26-5723-1F17A796D1A0}"/>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363898" y="6093880"/>
            <a:ext cx="4300227" cy="457200"/>
          </a:xfrm>
          <a:prstGeom prst="rect">
            <a:avLst/>
          </a:prstGeom>
        </p:spPr>
      </p:pic>
      <p:pic>
        <p:nvPicPr>
          <p:cNvPr id="14" name="Picture 13">
            <a:extLst>
              <a:ext uri="{FF2B5EF4-FFF2-40B4-BE49-F238E27FC236}">
                <a16:creationId xmlns:a16="http://schemas.microsoft.com/office/drawing/2014/main" id="{CC68D680-05E2-2308-ABD9-EC45625D2CF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905" y="5941721"/>
            <a:ext cx="1204783" cy="649579"/>
          </a:xfrm>
          <a:prstGeom prst="rect">
            <a:avLst/>
          </a:prstGeom>
        </p:spPr>
      </p:pic>
      <p:pic>
        <p:nvPicPr>
          <p:cNvPr id="15" name="Picture 14" descr="Text&#10;&#10;Description automatically generated">
            <a:extLst>
              <a:ext uri="{FF2B5EF4-FFF2-40B4-BE49-F238E27FC236}">
                <a16:creationId xmlns:a16="http://schemas.microsoft.com/office/drawing/2014/main" id="{BF091BF0-6A36-047A-F8B5-713CEBA3BD0C}"/>
              </a:ext>
            </a:extLst>
          </p:cNvPr>
          <p:cNvPicPr>
            <a:picLocks noChangeAspect="1"/>
          </p:cNvPicPr>
          <p:nvPr/>
        </p:nvPicPr>
        <p:blipFill rotWithShape="1">
          <a:blip r:embed="rId10">
            <a:extLst>
              <a:ext uri="{28A0092B-C50C-407E-A947-70E740481C1C}">
                <a14:useLocalDpi xmlns:a14="http://schemas.microsoft.com/office/drawing/2010/main" val="0"/>
              </a:ext>
            </a:extLst>
          </a:blip>
          <a:srcRect b="44669"/>
          <a:stretch/>
        </p:blipFill>
        <p:spPr>
          <a:xfrm>
            <a:off x="3187183" y="5844790"/>
            <a:ext cx="1772237" cy="731520"/>
          </a:xfrm>
          <a:prstGeom prst="rect">
            <a:avLst/>
          </a:prstGeom>
        </p:spPr>
      </p:pic>
      <p:sp>
        <p:nvSpPr>
          <p:cNvPr id="16" name="Text Placeholder 6">
            <a:extLst>
              <a:ext uri="{FF2B5EF4-FFF2-40B4-BE49-F238E27FC236}">
                <a16:creationId xmlns:a16="http://schemas.microsoft.com/office/drawing/2014/main" id="{D556582C-50D0-B298-E152-1DE9FA1164AA}"/>
              </a:ext>
            </a:extLst>
          </p:cNvPr>
          <p:cNvSpPr txBox="1">
            <a:spLocks/>
          </p:cNvSpPr>
          <p:nvPr/>
        </p:nvSpPr>
        <p:spPr>
          <a:xfrm>
            <a:off x="457201" y="4456652"/>
            <a:ext cx="5778708" cy="8363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Encode Sans Semi Condensed SmBd" pitchFamily="2" charset="77"/>
              </a:rPr>
              <a:t>ASSETS’ 22 WORKSHOP</a:t>
            </a:r>
          </a:p>
          <a:p>
            <a:r>
              <a:rPr lang="en-US" sz="1800" dirty="0">
                <a:latin typeface="Encode Sans Semi Condensed Ligh" pitchFamily="2" charset="77"/>
              </a:rPr>
              <a:t>The Future Of Urban Accessibility</a:t>
            </a:r>
          </a:p>
        </p:txBody>
      </p:sp>
      <p:sp>
        <p:nvSpPr>
          <p:cNvPr id="22" name="TextBox 21">
            <a:extLst>
              <a:ext uri="{FF2B5EF4-FFF2-40B4-BE49-F238E27FC236}">
                <a16:creationId xmlns:a16="http://schemas.microsoft.com/office/drawing/2014/main" id="{AE028EC9-E4EB-BD7E-4F0A-7E1DCC1465F5}"/>
              </a:ext>
            </a:extLst>
          </p:cNvPr>
          <p:cNvSpPr txBox="1"/>
          <p:nvPr/>
        </p:nvSpPr>
        <p:spPr>
          <a:xfrm>
            <a:off x="8319541" y="-659567"/>
            <a:ext cx="184731" cy="369332"/>
          </a:xfrm>
          <a:prstGeom prst="rect">
            <a:avLst/>
          </a:prstGeom>
          <a:noFill/>
        </p:spPr>
        <p:txBody>
          <a:bodyPr wrap="none" rtlCol="0">
            <a:spAutoFit/>
          </a:bodyPr>
          <a:lstStyle/>
          <a:p>
            <a:endParaRPr lang="en-US" dirty="0"/>
          </a:p>
        </p:txBody>
      </p:sp>
      <p:sp>
        <p:nvSpPr>
          <p:cNvPr id="23" name="Text Placeholder 6">
            <a:extLst>
              <a:ext uri="{FF2B5EF4-FFF2-40B4-BE49-F238E27FC236}">
                <a16:creationId xmlns:a16="http://schemas.microsoft.com/office/drawing/2014/main" id="{BA54BCFF-DCD7-A00E-CD60-082BED6C2CD0}"/>
              </a:ext>
            </a:extLst>
          </p:cNvPr>
          <p:cNvSpPr txBox="1">
            <a:spLocks/>
          </p:cNvSpPr>
          <p:nvPr/>
        </p:nvSpPr>
        <p:spPr>
          <a:xfrm>
            <a:off x="7510990" y="3597005"/>
            <a:ext cx="4071410" cy="1319134"/>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pPr>
            <a:r>
              <a:rPr lang="en-US" sz="1800" dirty="0">
                <a:latin typeface="Encode Sans Semi Condensed Ligh" pitchFamily="2" charset="77"/>
              </a:rPr>
              <a:t>Lisa </a:t>
            </a:r>
            <a:r>
              <a:rPr lang="en-US" sz="1800" dirty="0" err="1">
                <a:latin typeface="Encode Sans Semi Condensed Ligh" pitchFamily="2" charset="77"/>
              </a:rPr>
              <a:t>Orii</a:t>
            </a:r>
            <a:endParaRPr lang="en-US" sz="1800" dirty="0">
              <a:latin typeface="Encode Sans Semi Condensed Ligh" pitchFamily="2" charset="77"/>
            </a:endParaRPr>
          </a:p>
          <a:p>
            <a:pPr>
              <a:lnSpc>
                <a:spcPct val="114000"/>
              </a:lnSpc>
              <a:spcBef>
                <a:spcPts val="0"/>
              </a:spcBef>
            </a:pPr>
            <a:r>
              <a:rPr lang="en-US" sz="1800" dirty="0">
                <a:latin typeface="Encode Sans Semi Condensed Ligh" pitchFamily="2" charset="77"/>
              </a:rPr>
              <a:t>Michael Saugstad</a:t>
            </a:r>
          </a:p>
          <a:p>
            <a:pPr>
              <a:lnSpc>
                <a:spcPct val="114000"/>
              </a:lnSpc>
              <a:spcBef>
                <a:spcPts val="0"/>
              </a:spcBef>
            </a:pPr>
            <a:r>
              <a:rPr lang="en-US" sz="1800" dirty="0">
                <a:latin typeface="Encode Sans Semi Condensed Ligh" pitchFamily="2" charset="77"/>
              </a:rPr>
              <a:t>Stephen J. Mooney</a:t>
            </a:r>
          </a:p>
          <a:p>
            <a:pPr>
              <a:lnSpc>
                <a:spcPct val="114000"/>
              </a:lnSpc>
              <a:spcBef>
                <a:spcPts val="0"/>
              </a:spcBef>
            </a:pPr>
            <a:r>
              <a:rPr lang="en-US" sz="1800" dirty="0">
                <a:latin typeface="Encode Sans Semi Condensed Ligh" pitchFamily="2" charset="77"/>
              </a:rPr>
              <a:t>Yochai Eisenberg</a:t>
            </a:r>
            <a:endParaRPr lang="en-US" sz="1800" u="none" strike="noStrike" dirty="0">
              <a:effectLst/>
              <a:latin typeface="Encode Sans Semi Condensed Ligh" pitchFamily="2" charset="77"/>
            </a:endParaRPr>
          </a:p>
          <a:p>
            <a:pPr>
              <a:lnSpc>
                <a:spcPct val="114000"/>
              </a:lnSpc>
              <a:spcBef>
                <a:spcPts val="0"/>
              </a:spcBef>
            </a:pPr>
            <a:r>
              <a:rPr lang="en-US" sz="1800" u="none" strike="noStrike" dirty="0">
                <a:effectLst/>
                <a:latin typeface="Encode Sans Semi Condensed Ligh" pitchFamily="2" charset="77"/>
              </a:rPr>
              <a:t>Delphine </a:t>
            </a:r>
            <a:r>
              <a:rPr lang="en-US" sz="1800" u="none" strike="noStrike" dirty="0" err="1">
                <a:effectLst/>
                <a:latin typeface="Encode Sans Semi Condensed Ligh" pitchFamily="2" charset="77"/>
              </a:rPr>
              <a:t>Labbé</a:t>
            </a:r>
            <a:endParaRPr lang="en-US" sz="1800" u="none" strike="noStrike" dirty="0">
              <a:effectLst/>
              <a:latin typeface="Encode Sans Semi Condensed Ligh" pitchFamily="2" charset="77"/>
            </a:endParaRPr>
          </a:p>
          <a:p>
            <a:pPr>
              <a:lnSpc>
                <a:spcPct val="114000"/>
              </a:lnSpc>
              <a:spcBef>
                <a:spcPts val="0"/>
              </a:spcBef>
            </a:pPr>
            <a:r>
              <a:rPr lang="en-US" sz="1800" u="none" strike="noStrike" dirty="0">
                <a:effectLst/>
                <a:latin typeface="Encode Sans Semi Condensed Ligh" pitchFamily="2" charset="77"/>
              </a:rPr>
              <a:t> Joy Hammel</a:t>
            </a:r>
          </a:p>
          <a:p>
            <a:pPr>
              <a:lnSpc>
                <a:spcPct val="114000"/>
              </a:lnSpc>
              <a:spcBef>
                <a:spcPts val="0"/>
              </a:spcBef>
            </a:pPr>
            <a:r>
              <a:rPr lang="en-US" sz="1800" u="none" strike="noStrike" dirty="0">
                <a:effectLst/>
                <a:latin typeface="Encode Sans Semi Condensed Ligh" pitchFamily="2" charset="77"/>
              </a:rPr>
              <a:t>Jon E. Froehlich </a:t>
            </a:r>
            <a:endParaRPr lang="en-US" sz="1800" dirty="0">
              <a:latin typeface="Encode Sans Semi Condensed Ligh" pitchFamily="2" charset="77"/>
            </a:endParaRPr>
          </a:p>
        </p:txBody>
      </p:sp>
    </p:spTree>
    <p:extLst>
      <p:ext uri="{BB962C8B-B14F-4D97-AF65-F5344CB8AC3E}">
        <p14:creationId xmlns:p14="http://schemas.microsoft.com/office/powerpoint/2010/main" val="411485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creen Recording 2022-10-12 at 5.31.16 PM" descr="Screen Recording 2022-10-12 at 5.31.16 PM">
            <a:hlinkClick r:id="" action="ppaction://media"/>
            <a:extLst>
              <a:ext uri="{FF2B5EF4-FFF2-40B4-BE49-F238E27FC236}">
                <a16:creationId xmlns:a16="http://schemas.microsoft.com/office/drawing/2014/main" id="{A1A705CD-9762-3231-0EC4-0A73AFD764E8}"/>
              </a:ext>
            </a:extLst>
          </p:cNvPr>
          <p:cNvPicPr>
            <a:picLocks noChangeAspect="1"/>
          </p:cNvPicPr>
          <p:nvPr>
            <a:videoFile r:link="rId1"/>
            <p:extLst>
              <p:ext uri="{DAA4B4D4-6D71-4841-9C94-3DE7FCFB9230}">
                <p14:media xmlns:p14="http://schemas.microsoft.com/office/powerpoint/2010/main" r:embed="rId2">
                  <p14:trim end="11896.0078"/>
                </p14:media>
              </p:ext>
            </p:extLst>
          </p:nvPr>
        </p:nvPicPr>
        <p:blipFill>
          <a:blip r:embed="rId5"/>
          <a:stretch>
            <a:fillRect/>
          </a:stretch>
        </p:blipFill>
        <p:spPr>
          <a:xfrm>
            <a:off x="0" y="-74250"/>
            <a:ext cx="12191999" cy="6933838"/>
          </a:xfrm>
          <a:prstGeom prst="rect">
            <a:avLst/>
          </a:prstGeom>
        </p:spPr>
      </p:pic>
    </p:spTree>
    <p:extLst>
      <p:ext uri="{BB962C8B-B14F-4D97-AF65-F5344CB8AC3E}">
        <p14:creationId xmlns:p14="http://schemas.microsoft.com/office/powerpoint/2010/main" val="217993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A653A-C194-E238-667B-0BBB978C1D48}"/>
              </a:ext>
            </a:extLst>
          </p:cNvPr>
          <p:cNvSpPr>
            <a:spLocks noGrp="1"/>
          </p:cNvSpPr>
          <p:nvPr>
            <p:ph type="title"/>
          </p:nvPr>
        </p:nvSpPr>
        <p:spPr/>
        <p:txBody>
          <a:bodyPr/>
          <a:lstStyle/>
          <a:p>
            <a:r>
              <a:rPr lang="en-US" b="1" dirty="0"/>
              <a:t>SIDEWALK DATA COLLECTION</a:t>
            </a:r>
          </a:p>
        </p:txBody>
      </p:sp>
      <p:pic>
        <p:nvPicPr>
          <p:cNvPr id="12" name="Content Placeholder 11" descr="A picture containing text, grass, outdoor, sign&#10;&#10;Description automatically generated">
            <a:extLst>
              <a:ext uri="{FF2B5EF4-FFF2-40B4-BE49-F238E27FC236}">
                <a16:creationId xmlns:a16="http://schemas.microsoft.com/office/drawing/2014/main" id="{CEEC21DB-5BEF-660F-60CD-F4A9563DCFD3}"/>
              </a:ext>
            </a:extLst>
          </p:cNvPr>
          <p:cNvPicPr>
            <a:picLocks noGrp="1" noChangeAspect="1"/>
          </p:cNvPicPr>
          <p:nvPr>
            <p:ph idx="1"/>
          </p:nvPr>
        </p:nvPicPr>
        <p:blipFill>
          <a:blip r:embed="rId3"/>
          <a:stretch>
            <a:fillRect/>
          </a:stretch>
        </p:blipFill>
        <p:spPr>
          <a:xfrm>
            <a:off x="274320" y="1844303"/>
            <a:ext cx="11639994" cy="2499614"/>
          </a:xfrm>
        </p:spPr>
      </p:pic>
      <p:sp>
        <p:nvSpPr>
          <p:cNvPr id="4" name="Text Placeholder 3">
            <a:extLst>
              <a:ext uri="{FF2B5EF4-FFF2-40B4-BE49-F238E27FC236}">
                <a16:creationId xmlns:a16="http://schemas.microsoft.com/office/drawing/2014/main" id="{2D1FCFF5-CC09-57FF-BB6A-7C5E1E7F3C97}"/>
              </a:ext>
            </a:extLst>
          </p:cNvPr>
          <p:cNvSpPr>
            <a:spLocks noGrp="1"/>
          </p:cNvSpPr>
          <p:nvPr>
            <p:ph type="body" sz="quarter" idx="10"/>
          </p:nvPr>
        </p:nvSpPr>
        <p:spPr/>
        <p:txBody>
          <a:bodyPr/>
          <a:lstStyle/>
          <a:p>
            <a:r>
              <a:rPr lang="en-US" dirty="0"/>
              <a:t>Label Types</a:t>
            </a:r>
          </a:p>
          <a:p>
            <a:endParaRPr lang="en-US" dirty="0"/>
          </a:p>
        </p:txBody>
      </p:sp>
    </p:spTree>
    <p:extLst>
      <p:ext uri="{BB962C8B-B14F-4D97-AF65-F5344CB8AC3E}">
        <p14:creationId xmlns:p14="http://schemas.microsoft.com/office/powerpoint/2010/main" val="301364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A653A-C194-E238-667B-0BBB978C1D48}"/>
              </a:ext>
            </a:extLst>
          </p:cNvPr>
          <p:cNvSpPr>
            <a:spLocks noGrp="1"/>
          </p:cNvSpPr>
          <p:nvPr>
            <p:ph type="title"/>
          </p:nvPr>
        </p:nvSpPr>
        <p:spPr/>
        <p:txBody>
          <a:bodyPr/>
          <a:lstStyle/>
          <a:p>
            <a:r>
              <a:rPr lang="en-US" b="1" dirty="0"/>
              <a:t>SIDEWALK DATA COLLECTION</a:t>
            </a:r>
          </a:p>
        </p:txBody>
      </p:sp>
      <p:sp>
        <p:nvSpPr>
          <p:cNvPr id="4" name="Text Placeholder 3">
            <a:extLst>
              <a:ext uri="{FF2B5EF4-FFF2-40B4-BE49-F238E27FC236}">
                <a16:creationId xmlns:a16="http://schemas.microsoft.com/office/drawing/2014/main" id="{2D1FCFF5-CC09-57FF-BB6A-7C5E1E7F3C97}"/>
              </a:ext>
            </a:extLst>
          </p:cNvPr>
          <p:cNvSpPr>
            <a:spLocks noGrp="1"/>
          </p:cNvSpPr>
          <p:nvPr>
            <p:ph type="body" sz="quarter" idx="10"/>
          </p:nvPr>
        </p:nvSpPr>
        <p:spPr/>
        <p:txBody>
          <a:bodyPr/>
          <a:lstStyle/>
          <a:p>
            <a:r>
              <a:rPr lang="en-US" dirty="0"/>
              <a:t>Severity Rating</a:t>
            </a:r>
          </a:p>
          <a:p>
            <a:endParaRPr lang="en-US" dirty="0"/>
          </a:p>
        </p:txBody>
      </p:sp>
      <p:pic>
        <p:nvPicPr>
          <p:cNvPr id="13" name="Picture 12" descr="A picture containing text, grass, outdoor&#10;&#10;Description automatically generated">
            <a:extLst>
              <a:ext uri="{FF2B5EF4-FFF2-40B4-BE49-F238E27FC236}">
                <a16:creationId xmlns:a16="http://schemas.microsoft.com/office/drawing/2014/main" id="{2C123F7E-F6DB-C753-9D64-697EED2CD7DF}"/>
              </a:ext>
            </a:extLst>
          </p:cNvPr>
          <p:cNvPicPr>
            <a:picLocks noChangeAspect="1"/>
          </p:cNvPicPr>
          <p:nvPr/>
        </p:nvPicPr>
        <p:blipFill>
          <a:blip r:embed="rId3"/>
          <a:stretch>
            <a:fillRect/>
          </a:stretch>
        </p:blipFill>
        <p:spPr>
          <a:xfrm>
            <a:off x="274320" y="1866900"/>
            <a:ext cx="11639994" cy="2499614"/>
          </a:xfrm>
          <a:prstGeom prst="rect">
            <a:avLst/>
          </a:prstGeom>
        </p:spPr>
      </p:pic>
    </p:spTree>
    <p:extLst>
      <p:ext uri="{BB962C8B-B14F-4D97-AF65-F5344CB8AC3E}">
        <p14:creationId xmlns:p14="http://schemas.microsoft.com/office/powerpoint/2010/main" val="3898172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8DCC3-3CFE-973B-C17E-8FE7707437C2}"/>
              </a:ext>
            </a:extLst>
          </p:cNvPr>
          <p:cNvSpPr>
            <a:spLocks noGrp="1"/>
          </p:cNvSpPr>
          <p:nvPr>
            <p:ph type="title"/>
          </p:nvPr>
        </p:nvSpPr>
        <p:spPr/>
        <p:txBody>
          <a:bodyPr/>
          <a:lstStyle/>
          <a:p>
            <a:r>
              <a:rPr lang="en-US" dirty="0"/>
              <a:t>SIDEWALK DATA COLLECTION</a:t>
            </a:r>
          </a:p>
        </p:txBody>
      </p:sp>
      <p:sp>
        <p:nvSpPr>
          <p:cNvPr id="3" name="Content Placeholder 2">
            <a:extLst>
              <a:ext uri="{FF2B5EF4-FFF2-40B4-BE49-F238E27FC236}">
                <a16:creationId xmlns:a16="http://schemas.microsoft.com/office/drawing/2014/main" id="{0C43125B-A542-4EE0-9195-B7E9C0EDCDE9}"/>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250B3F22-325A-CEAF-3659-C207AD52EE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4" r="3838"/>
          <a:stretch/>
        </p:blipFill>
        <p:spPr bwMode="auto">
          <a:xfrm>
            <a:off x="284988" y="1250624"/>
            <a:ext cx="11640312" cy="522450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3390252-DFA8-D8B8-7554-4FA1F79DEB73}"/>
              </a:ext>
            </a:extLst>
          </p:cNvPr>
          <p:cNvSpPr>
            <a:spLocks noGrp="1"/>
          </p:cNvSpPr>
          <p:nvPr>
            <p:ph type="body" sz="quarter" idx="10"/>
          </p:nvPr>
        </p:nvSpPr>
        <p:spPr/>
        <p:txBody>
          <a:bodyPr/>
          <a:lstStyle/>
          <a:p>
            <a:r>
              <a:rPr lang="en-US" dirty="0"/>
              <a:t>Project Sidewalk in Seattle</a:t>
            </a:r>
          </a:p>
        </p:txBody>
      </p:sp>
    </p:spTree>
    <p:extLst>
      <p:ext uri="{BB962C8B-B14F-4D97-AF65-F5344CB8AC3E}">
        <p14:creationId xmlns:p14="http://schemas.microsoft.com/office/powerpoint/2010/main" val="3760619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SIDEWALK DATA COLLECTION</a:t>
            </a:r>
          </a:p>
        </p:txBody>
      </p:sp>
      <p:sp>
        <p:nvSpPr>
          <p:cNvPr id="5" name="Content Placeholder 4">
            <a:extLst>
              <a:ext uri="{FF2B5EF4-FFF2-40B4-BE49-F238E27FC236}">
                <a16:creationId xmlns:a16="http://schemas.microsoft.com/office/drawing/2014/main" id="{15D85938-9CF5-80E3-B98B-1697EFA8A1EB}"/>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Project Sidewalk in Seattle</a:t>
            </a:r>
          </a:p>
        </p:txBody>
      </p:sp>
      <p:pic>
        <p:nvPicPr>
          <p:cNvPr id="12290" name="Picture 2" descr="From left to right: a Seattle map highlighting Curb Ramp labels, a Seattle map highlighting Missing Curb labels, a Seattle map highlighting Obstacle labels, a Seattle map highlighting Surface Problem labels,a Seattle map highlighting Missing Sidewalk labels">
            <a:extLst>
              <a:ext uri="{FF2B5EF4-FFF2-40B4-BE49-F238E27FC236}">
                <a16:creationId xmlns:a16="http://schemas.microsoft.com/office/drawing/2014/main" id="{F9699560-0C02-2E22-5F1F-73102BC230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1828800"/>
            <a:ext cx="11639995" cy="4263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925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a:extLst>
              <a:ext uri="{FF2B5EF4-FFF2-40B4-BE49-F238E27FC236}">
                <a16:creationId xmlns:a16="http://schemas.microsoft.com/office/drawing/2014/main" id="{784E0448-07AE-EA55-120F-05331ECE78EF}"/>
              </a:ext>
            </a:extLst>
          </p:cNvPr>
          <p:cNvPicPr>
            <a:picLocks noChangeAspect="1" noChangeArrowheads="1"/>
          </p:cNvPicPr>
          <p:nvPr/>
        </p:nvPicPr>
        <p:blipFill>
          <a:blip r:embed="rId3"/>
          <a:srcRect l="1155" r="1155"/>
          <a:stretch/>
        </p:blipFill>
        <p:spPr bwMode="auto">
          <a:xfrm>
            <a:off x="5708822" y="302325"/>
            <a:ext cx="6205810" cy="62889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METHOD</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Access Score Model</a:t>
            </a:r>
          </a:p>
        </p:txBody>
      </p:sp>
      <p:sp>
        <p:nvSpPr>
          <p:cNvPr id="18" name="TextBox 17">
            <a:extLst>
              <a:ext uri="{FF2B5EF4-FFF2-40B4-BE49-F238E27FC236}">
                <a16:creationId xmlns:a16="http://schemas.microsoft.com/office/drawing/2014/main" id="{64408C54-6A13-9E41-A61D-399E55DF2C9B}"/>
              </a:ext>
            </a:extLst>
          </p:cNvPr>
          <p:cNvSpPr txBox="1"/>
          <p:nvPr/>
        </p:nvSpPr>
        <p:spPr>
          <a:xfrm>
            <a:off x="5128054" y="1458097"/>
            <a:ext cx="184731" cy="369332"/>
          </a:xfrm>
          <a:prstGeom prst="rect">
            <a:avLst/>
          </a:prstGeom>
          <a:noFill/>
        </p:spPr>
        <p:txBody>
          <a:bodyPr wrap="none" rtlCol="0">
            <a:spAutoFit/>
          </a:bodyPr>
          <a:lstStyle/>
          <a:p>
            <a:endParaRPr lang="en-US" dirty="0"/>
          </a:p>
        </p:txBody>
      </p:sp>
      <p:sp>
        <p:nvSpPr>
          <p:cNvPr id="10" name="Content Placeholder 9">
            <a:extLst>
              <a:ext uri="{FF2B5EF4-FFF2-40B4-BE49-F238E27FC236}">
                <a16:creationId xmlns:a16="http://schemas.microsoft.com/office/drawing/2014/main" id="{7A76AB06-CE3D-90EF-3A01-A0A1338B2823}"/>
              </a:ext>
            </a:extLst>
          </p:cNvPr>
          <p:cNvSpPr>
            <a:spLocks noGrp="1"/>
          </p:cNvSpPr>
          <p:nvPr>
            <p:ph idx="1"/>
          </p:nvPr>
        </p:nvSpPr>
        <p:spPr>
          <a:xfrm>
            <a:off x="274320" y="1733774"/>
            <a:ext cx="6304345" cy="1145350"/>
          </a:xfrm>
        </p:spPr>
        <p:txBody>
          <a:bodyPr>
            <a:noAutofit/>
          </a:bodyPr>
          <a:lstStyle/>
          <a:p>
            <a:pPr marL="342900" lvl="1" indent="-342900">
              <a:buFont typeface="Arial" panose="020B0604020202020204" pitchFamily="34" charset="0"/>
              <a:buChar char="•"/>
            </a:pPr>
            <a:r>
              <a:rPr lang="en-US" sz="1800" dirty="0"/>
              <a:t>Label Type (positive/negative)</a:t>
            </a:r>
          </a:p>
          <a:p>
            <a:pPr marL="342900" lvl="1" indent="-342900">
              <a:buFont typeface="Arial" panose="020B0604020202020204" pitchFamily="34" charset="0"/>
              <a:buChar char="•"/>
            </a:pPr>
            <a:r>
              <a:rPr lang="en-US" sz="1800" dirty="0"/>
              <a:t>Severity Rating (1-5)</a:t>
            </a:r>
          </a:p>
          <a:p>
            <a:pPr marL="342900" lvl="1" indent="-342900">
              <a:buFont typeface="Arial" panose="020B0604020202020204" pitchFamily="34" charset="0"/>
              <a:buChar char="•"/>
            </a:pPr>
            <a:r>
              <a:rPr lang="en-US" sz="1800" dirty="0"/>
              <a:t>Count</a:t>
            </a:r>
          </a:p>
          <a:p>
            <a:pPr marL="342900" lvl="1" indent="-342900">
              <a:buFont typeface="Arial" panose="020B0604020202020204" pitchFamily="34" charset="0"/>
              <a:buChar char="•"/>
            </a:pPr>
            <a:endParaRPr lang="en-US" sz="1800" dirty="0"/>
          </a:p>
        </p:txBody>
      </p:sp>
      <mc:AlternateContent xmlns:mc="http://schemas.openxmlformats.org/markup-compatibility/2006" xmlns:a14="http://schemas.microsoft.com/office/drawing/2010/main">
        <mc:Choice Requires="a14">
          <p:sp>
            <p:nvSpPr>
              <p:cNvPr id="22" name="Content Placeholder 9">
                <a:extLst>
                  <a:ext uri="{FF2B5EF4-FFF2-40B4-BE49-F238E27FC236}">
                    <a16:creationId xmlns:a16="http://schemas.microsoft.com/office/drawing/2014/main" id="{ADF634E1-1CA3-017B-AD4F-1100D2530EB1}"/>
                  </a:ext>
                </a:extLst>
              </p:cNvPr>
              <p:cNvSpPr txBox="1">
                <a:spLocks/>
              </p:cNvSpPr>
              <p:nvPr/>
            </p:nvSpPr>
            <p:spPr>
              <a:xfrm>
                <a:off x="274320" y="3062621"/>
                <a:ext cx="6304345" cy="732757"/>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a:r>
                  <a:rPr lang="en-US" sz="1800" b="1" dirty="0">
                    <a:latin typeface="Lato Semibold" panose="020F0502020204030203" pitchFamily="34" charset="0"/>
                    <a:ea typeface="Lato Semibold" panose="020F0502020204030203" pitchFamily="34" charset="0"/>
                    <a:cs typeface="Lato Semibold" panose="020F0502020204030203" pitchFamily="34" charset="0"/>
                  </a:rPr>
                  <a:t>Significance Vector</a:t>
                </a:r>
              </a:p>
              <a:p>
                <a:pPr marL="0" lvl="1"/>
                <a14:m>
                  <m:oMath xmlns:m="http://schemas.openxmlformats.org/officeDocument/2006/math">
                    <m:r>
                      <a:rPr lang="en-US" sz="1800" b="0" i="1" smtClean="0">
                        <a:latin typeface="Cambria Math" panose="02040503050406030204" pitchFamily="18" charset="0"/>
                        <a:ea typeface="Cambria Math" panose="02040503050406030204" pitchFamily="18" charset="0"/>
                      </a:rPr>
                      <m:t>𝑥𝑎</m:t>
                    </m:r>
                  </m:oMath>
                </a14:m>
                <a:r>
                  <a:rPr lang="en-US" sz="1800" dirty="0">
                    <a:effectLst/>
                  </a:rPr>
                  <a:t> = (</a:t>
                </a:r>
                <a:r>
                  <a:rPr lang="en-US" sz="1800" dirty="0"/>
                  <a:t>1.0, -1.0, -0.6, -0.8</a:t>
                </a:r>
                <a:r>
                  <a:rPr lang="en-US" sz="1800" dirty="0">
                    <a:effectLst/>
                  </a:rPr>
                  <a:t>) </a:t>
                </a:r>
                <a:endParaRPr lang="en-US" sz="1800" dirty="0"/>
              </a:p>
            </p:txBody>
          </p:sp>
        </mc:Choice>
        <mc:Fallback xmlns="">
          <p:sp>
            <p:nvSpPr>
              <p:cNvPr id="22" name="Content Placeholder 9">
                <a:extLst>
                  <a:ext uri="{FF2B5EF4-FFF2-40B4-BE49-F238E27FC236}">
                    <a16:creationId xmlns:a16="http://schemas.microsoft.com/office/drawing/2014/main" id="{ADF634E1-1CA3-017B-AD4F-1100D2530EB1}"/>
                  </a:ext>
                </a:extLst>
              </p:cNvPr>
              <p:cNvSpPr txBox="1">
                <a:spLocks noRot="1" noChangeAspect="1" noMove="1" noResize="1" noEditPoints="1" noAdjustHandles="1" noChangeArrowheads="1" noChangeShapeType="1" noTextEdit="1"/>
              </p:cNvSpPr>
              <p:nvPr/>
            </p:nvSpPr>
            <p:spPr>
              <a:xfrm>
                <a:off x="274320" y="3062621"/>
                <a:ext cx="6304345" cy="732757"/>
              </a:xfrm>
              <a:prstGeom prst="rect">
                <a:avLst/>
              </a:prstGeom>
              <a:blipFill>
                <a:blip r:embed="rId4"/>
                <a:stretch>
                  <a:fillRect l="-805" t="-1667"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ontent Placeholder 9">
                <a:extLst>
                  <a:ext uri="{FF2B5EF4-FFF2-40B4-BE49-F238E27FC236}">
                    <a16:creationId xmlns:a16="http://schemas.microsoft.com/office/drawing/2014/main" id="{4ED8C220-BFA3-6184-791C-7D6CDD3EBF88}"/>
                  </a:ext>
                </a:extLst>
              </p:cNvPr>
              <p:cNvSpPr txBox="1">
                <a:spLocks/>
              </p:cNvSpPr>
              <p:nvPr/>
            </p:nvSpPr>
            <p:spPr>
              <a:xfrm>
                <a:off x="274320" y="4012727"/>
                <a:ext cx="6304345" cy="732757"/>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a:lnSpc>
                    <a:spcPct val="124000"/>
                  </a:lnSpc>
                </a:pPr>
                <a:r>
                  <a:rPr lang="en-US" sz="1800" b="1" dirty="0">
                    <a:latin typeface="Lato Semibold" panose="020F0502020204030203" pitchFamily="34" charset="0"/>
                    <a:ea typeface="Lato Semibold" panose="020F0502020204030203" pitchFamily="34" charset="0"/>
                    <a:cs typeface="Lato Semibold" panose="020F0502020204030203" pitchFamily="34" charset="0"/>
                  </a:rPr>
                  <a:t>Accessibility Feature Vector</a:t>
                </a:r>
              </a:p>
              <a:p>
                <a:pPr marL="0" lvl="1"/>
                <a14:m>
                  <m:oMath xmlns:m="http://schemas.openxmlformats.org/officeDocument/2006/math">
                    <m:r>
                      <a:rPr lang="en-US" sz="1800" b="0" i="1" smtClean="0">
                        <a:latin typeface="Cambria Math" panose="02040503050406030204" pitchFamily="18" charset="0"/>
                        <a:ea typeface="Cambria Math" panose="02040503050406030204" pitchFamily="18" charset="0"/>
                      </a:rPr>
                      <m:t>𝑤𝑠</m:t>
                    </m:r>
                  </m:oMath>
                </a14:m>
                <a:r>
                  <a:rPr lang="en-US" sz="1800" dirty="0">
                    <a:effectLst/>
                  </a:rPr>
                  <a:t> = (</a:t>
                </a:r>
                <a:r>
                  <a:rPr lang="en-US" sz="1800" dirty="0"/>
                  <a:t>1, 1, 2, 1</a:t>
                </a:r>
                <a:r>
                  <a:rPr lang="en-US" sz="1800" dirty="0">
                    <a:effectLst/>
                  </a:rPr>
                  <a:t>) </a:t>
                </a:r>
                <a:endParaRPr lang="en-US" sz="1800" dirty="0"/>
              </a:p>
              <a:p>
                <a:pPr marL="0" lvl="1"/>
                <a:endParaRPr lang="en-US" sz="1800" dirty="0"/>
              </a:p>
            </p:txBody>
          </p:sp>
        </mc:Choice>
        <mc:Fallback xmlns="">
          <p:sp>
            <p:nvSpPr>
              <p:cNvPr id="24" name="Content Placeholder 9">
                <a:extLst>
                  <a:ext uri="{FF2B5EF4-FFF2-40B4-BE49-F238E27FC236}">
                    <a16:creationId xmlns:a16="http://schemas.microsoft.com/office/drawing/2014/main" id="{4ED8C220-BFA3-6184-791C-7D6CDD3EBF88}"/>
                  </a:ext>
                </a:extLst>
              </p:cNvPr>
              <p:cNvSpPr txBox="1">
                <a:spLocks noRot="1" noChangeAspect="1" noMove="1" noResize="1" noEditPoints="1" noAdjustHandles="1" noChangeArrowheads="1" noChangeShapeType="1" noTextEdit="1"/>
              </p:cNvSpPr>
              <p:nvPr/>
            </p:nvSpPr>
            <p:spPr>
              <a:xfrm>
                <a:off x="274320" y="4012727"/>
                <a:ext cx="6304345" cy="732757"/>
              </a:xfrm>
              <a:prstGeom prst="rect">
                <a:avLst/>
              </a:prstGeom>
              <a:blipFill>
                <a:blip r:embed="rId5"/>
                <a:stretch>
                  <a:fillRect l="-805" b="-186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Content Placeholder 9">
                <a:extLst>
                  <a:ext uri="{FF2B5EF4-FFF2-40B4-BE49-F238E27FC236}">
                    <a16:creationId xmlns:a16="http://schemas.microsoft.com/office/drawing/2014/main" id="{231D99D4-FD06-EC61-8F7D-345775EA69CC}"/>
                  </a:ext>
                </a:extLst>
              </p:cNvPr>
              <p:cNvSpPr txBox="1">
                <a:spLocks/>
              </p:cNvSpPr>
              <p:nvPr/>
            </p:nvSpPr>
            <p:spPr>
              <a:xfrm>
                <a:off x="274320" y="4962833"/>
                <a:ext cx="6304345" cy="1009425"/>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a:r>
                  <a:rPr lang="en-US" sz="1800" b="1" dirty="0">
                    <a:latin typeface="Lato Semibold" panose="020F0502020204030203" pitchFamily="34" charset="0"/>
                    <a:ea typeface="Lato Semibold" panose="020F0502020204030203" pitchFamily="34" charset="0"/>
                    <a:cs typeface="Lato Semibold" panose="020F0502020204030203" pitchFamily="34" charset="0"/>
                  </a:rPr>
                  <a:t>AccessScore: Sidewalk Segment</a:t>
                </a:r>
              </a:p>
              <a:p>
                <a:pPr marL="0" lvl="1"/>
                <a14:m>
                  <m:oMathPara xmlns:m="http://schemas.openxmlformats.org/officeDocument/2006/math">
                    <m:oMathParaPr>
                      <m:jc m:val="left"/>
                    </m:oMathParaPr>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𝐴𝑆</m:t>
                          </m:r>
                        </m:e>
                        <m:sub>
                          <m:r>
                            <a:rPr lang="en-US" sz="1800" b="0" i="1" smtClean="0">
                              <a:latin typeface="Cambria Math" panose="02040503050406030204" pitchFamily="18" charset="0"/>
                              <a:ea typeface="Cambria Math" panose="02040503050406030204" pitchFamily="18" charset="0"/>
                            </a:rPr>
                            <m:t>𝑠𝑖𝑑𝑒𝑤𝑎𝑙𝑘</m:t>
                          </m:r>
                        </m:sub>
                      </m:sSub>
                      <m:r>
                        <a:rPr lang="en-US" sz="1800" i="1" smtClean="0">
                          <a:latin typeface="Cambria Math" panose="02040503050406030204" pitchFamily="18" charset="0"/>
                          <a:ea typeface="Cambria Math" panose="02040503050406030204" pitchFamily="18" charset="0"/>
                        </a:rPr>
                        <m:t>=</m:t>
                      </m:r>
                      <m:f>
                        <m:fPr>
                          <m:ctrlPr>
                            <a:rPr lang="en-US" sz="1800" b="0" i="1" smtClean="0">
                              <a:latin typeface="Cambria Math" panose="02040503050406030204" pitchFamily="18" charset="0"/>
                              <a:ea typeface="Cambria Math" panose="02040503050406030204" pitchFamily="18" charset="0"/>
                            </a:rPr>
                          </m:ctrlPr>
                        </m:fPr>
                        <m:num>
                          <m:r>
                            <a:rPr lang="en-US" sz="1800" b="0" i="1" smtClean="0">
                              <a:latin typeface="Cambria Math" panose="02040503050406030204" pitchFamily="18" charset="0"/>
                              <a:ea typeface="Cambria Math" panose="02040503050406030204" pitchFamily="18" charset="0"/>
                            </a:rPr>
                            <m:t>1</m:t>
                          </m:r>
                        </m:num>
                        <m:den>
                          <m:r>
                            <a:rPr lang="en-US" sz="1800" b="0" i="1" smtClean="0">
                              <a:latin typeface="Cambria Math" panose="02040503050406030204" pitchFamily="18" charset="0"/>
                              <a:ea typeface="Cambria Math" panose="02040503050406030204" pitchFamily="18" charset="0"/>
                            </a:rPr>
                            <m:t>1+</m:t>
                          </m:r>
                          <m:sSup>
                            <m:sSupPr>
                              <m:ctrlPr>
                                <a:rPr lang="en-US" sz="1800" b="0" i="1" smtClean="0">
                                  <a:latin typeface="Cambria Math" panose="02040503050406030204" pitchFamily="18" charset="0"/>
                                  <a:ea typeface="Cambria Math" panose="02040503050406030204" pitchFamily="18" charset="0"/>
                                </a:rPr>
                              </m:ctrlPr>
                            </m:sSupPr>
                            <m:e>
                              <m:r>
                                <a:rPr lang="en-US" sz="1800" b="0" i="1" smtClean="0">
                                  <a:latin typeface="Cambria Math" panose="02040503050406030204" pitchFamily="18" charset="0"/>
                                  <a:ea typeface="Cambria Math" panose="02040503050406030204" pitchFamily="18" charset="0"/>
                                </a:rPr>
                                <m:t>𝑒</m:t>
                              </m:r>
                            </m:e>
                            <m:sup>
                              <m:r>
                                <a:rPr lang="en-US" sz="1800" b="0" i="1" smtClean="0">
                                  <a:latin typeface="Cambria Math" panose="02040503050406030204" pitchFamily="18" charset="0"/>
                                  <a:ea typeface="Cambria Math" panose="02040503050406030204" pitchFamily="18" charset="0"/>
                                </a:rPr>
                                <m:t>−</m:t>
                              </m:r>
                              <m:d>
                                <m:dPr>
                                  <m:ctrlPr>
                                    <a:rPr lang="en-US" sz="1800" b="0" i="1" smtClean="0">
                                      <a:latin typeface="Cambria Math" panose="02040503050406030204" pitchFamily="18" charset="0"/>
                                      <a:ea typeface="Cambria Math" panose="02040503050406030204" pitchFamily="18" charset="0"/>
                                    </a:rPr>
                                  </m:ctrlPr>
                                </m:dPr>
                                <m:e>
                                  <m:r>
                                    <a:rPr lang="en-US" sz="1800" b="0" i="1" smtClean="0">
                                      <a:latin typeface="Cambria Math" panose="02040503050406030204" pitchFamily="18" charset="0"/>
                                      <a:ea typeface="Cambria Math" panose="02040503050406030204" pitchFamily="18" charset="0"/>
                                    </a:rPr>
                                    <m:t>𝑤𝑠</m:t>
                                  </m:r>
                                  <m:r>
                                    <a:rPr lang="en-US" sz="1800" b="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𝑥𝑎</m:t>
                                  </m:r>
                                </m:e>
                              </m:d>
                            </m:sup>
                          </m:sSup>
                        </m:den>
                      </m:f>
                      <m:r>
                        <a:rPr lang="en-US" sz="1800" b="0" i="1" smtClean="0">
                          <a:latin typeface="Cambria Math" panose="02040503050406030204" pitchFamily="18" charset="0"/>
                          <a:ea typeface="Cambria Math" panose="02040503050406030204" pitchFamily="18" charset="0"/>
                        </a:rPr>
                        <m:t>=0.12</m:t>
                      </m:r>
                    </m:oMath>
                  </m:oMathPara>
                </a14:m>
                <a:endParaRPr lang="en-US" sz="1800" dirty="0"/>
              </a:p>
            </p:txBody>
          </p:sp>
        </mc:Choice>
        <mc:Fallback xmlns="">
          <p:sp>
            <p:nvSpPr>
              <p:cNvPr id="25" name="Content Placeholder 9">
                <a:extLst>
                  <a:ext uri="{FF2B5EF4-FFF2-40B4-BE49-F238E27FC236}">
                    <a16:creationId xmlns:a16="http://schemas.microsoft.com/office/drawing/2014/main" id="{231D99D4-FD06-EC61-8F7D-345775EA69CC}"/>
                  </a:ext>
                </a:extLst>
              </p:cNvPr>
              <p:cNvSpPr txBox="1">
                <a:spLocks noRot="1" noChangeAspect="1" noMove="1" noResize="1" noEditPoints="1" noAdjustHandles="1" noChangeArrowheads="1" noChangeShapeType="1" noTextEdit="1"/>
              </p:cNvSpPr>
              <p:nvPr/>
            </p:nvSpPr>
            <p:spPr>
              <a:xfrm>
                <a:off x="274320" y="4962833"/>
                <a:ext cx="6304345" cy="1009425"/>
              </a:xfrm>
              <a:prstGeom prst="rect">
                <a:avLst/>
              </a:prstGeom>
              <a:blipFill>
                <a:blip r:embed="rId6"/>
                <a:stretch>
                  <a:fillRect l="-805" t="-2469" b="-3704"/>
                </a:stretch>
              </a:blipFill>
            </p:spPr>
            <p:txBody>
              <a:bodyPr/>
              <a:lstStyle/>
              <a:p>
                <a:r>
                  <a:rPr lang="en-US">
                    <a:noFill/>
                  </a:rPr>
                  <a:t> </a:t>
                </a:r>
              </a:p>
            </p:txBody>
          </p:sp>
        </mc:Fallback>
      </mc:AlternateContent>
    </p:spTree>
    <p:extLst>
      <p:ext uri="{BB962C8B-B14F-4D97-AF65-F5344CB8AC3E}">
        <p14:creationId xmlns:p14="http://schemas.microsoft.com/office/powerpoint/2010/main" val="29959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22"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METHOD</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High Access Score Street</a:t>
            </a:r>
          </a:p>
        </p:txBody>
      </p:sp>
      <p:pic>
        <p:nvPicPr>
          <p:cNvPr id="2050" name="Picture 2">
            <a:extLst>
              <a:ext uri="{FF2B5EF4-FFF2-40B4-BE49-F238E27FC236}">
                <a16:creationId xmlns:a16="http://schemas.microsoft.com/office/drawing/2014/main" id="{1810FB4D-B997-0786-24C4-0F15437088FC}"/>
              </a:ext>
            </a:extLst>
          </p:cNvPr>
          <p:cNvPicPr>
            <a:picLocks noChangeAspect="1" noChangeArrowheads="1"/>
          </p:cNvPicPr>
          <p:nvPr/>
        </p:nvPicPr>
        <p:blipFill>
          <a:blip r:embed="rId3"/>
          <a:srcRect/>
          <a:stretch/>
        </p:blipFill>
        <p:spPr bwMode="auto">
          <a:xfrm>
            <a:off x="236147" y="1733773"/>
            <a:ext cx="11678485" cy="3993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35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METHOD</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Low Access Score Street</a:t>
            </a:r>
          </a:p>
        </p:txBody>
      </p:sp>
      <p:pic>
        <p:nvPicPr>
          <p:cNvPr id="8194" name="Picture 2">
            <a:extLst>
              <a:ext uri="{FF2B5EF4-FFF2-40B4-BE49-F238E27FC236}">
                <a16:creationId xmlns:a16="http://schemas.microsoft.com/office/drawing/2014/main" id="{28DAFF74-28C5-F058-F16E-28D5C5028043}"/>
              </a:ext>
            </a:extLst>
          </p:cNvPr>
          <p:cNvPicPr>
            <a:picLocks noChangeAspect="1" noChangeArrowheads="1"/>
          </p:cNvPicPr>
          <p:nvPr/>
        </p:nvPicPr>
        <p:blipFill>
          <a:blip r:embed="rId3"/>
          <a:srcRect/>
          <a:stretch/>
        </p:blipFill>
        <p:spPr bwMode="auto">
          <a:xfrm>
            <a:off x="274320" y="1733773"/>
            <a:ext cx="11639994" cy="3980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129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METHOD</a:t>
            </a:r>
          </a:p>
        </p:txBody>
      </p:sp>
      <p:sp>
        <p:nvSpPr>
          <p:cNvPr id="5" name="Content Placeholder 4">
            <a:extLst>
              <a:ext uri="{FF2B5EF4-FFF2-40B4-BE49-F238E27FC236}">
                <a16:creationId xmlns:a16="http://schemas.microsoft.com/office/drawing/2014/main" id="{7D2003EF-2B13-B6EF-EB06-9A365149B729}"/>
              </a:ext>
            </a:extLst>
          </p:cNvPr>
          <p:cNvSpPr>
            <a:spLocks noGrp="1"/>
          </p:cNvSpPr>
          <p:nvPr>
            <p:ph idx="1"/>
          </p:nvPr>
        </p:nvSpPr>
        <p:spPr>
          <a:xfrm>
            <a:off x="286677" y="5212080"/>
            <a:ext cx="3758184" cy="1737341"/>
          </a:xfrm>
        </p:spPr>
        <p:txBody>
          <a:bodyPr>
            <a:normAutofit/>
          </a:bodyPr>
          <a:lstStyle/>
          <a:p>
            <a:pPr marL="0" indent="0">
              <a:buNone/>
            </a:pPr>
            <a:r>
              <a:rPr lang="en-US" sz="2000" dirty="0"/>
              <a:t>Labels</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Access Score</a:t>
            </a:r>
          </a:p>
        </p:txBody>
      </p:sp>
      <p:sp>
        <p:nvSpPr>
          <p:cNvPr id="7" name="Content Placeholder 6">
            <a:extLst>
              <a:ext uri="{FF2B5EF4-FFF2-40B4-BE49-F238E27FC236}">
                <a16:creationId xmlns:a16="http://schemas.microsoft.com/office/drawing/2014/main" id="{7727F15D-4563-5B49-3233-F2C0BF9D5822}"/>
              </a:ext>
            </a:extLst>
          </p:cNvPr>
          <p:cNvSpPr>
            <a:spLocks noGrp="1"/>
          </p:cNvSpPr>
          <p:nvPr>
            <p:ph idx="12"/>
          </p:nvPr>
        </p:nvSpPr>
        <p:spPr>
          <a:xfrm>
            <a:off x="8179471" y="5212080"/>
            <a:ext cx="3758184" cy="1737341"/>
          </a:xfrm>
        </p:spPr>
        <p:txBody>
          <a:bodyPr>
            <a:normAutofit/>
          </a:bodyPr>
          <a:lstStyle/>
          <a:p>
            <a:pPr marL="0" indent="0">
              <a:buNone/>
            </a:pPr>
            <a:r>
              <a:rPr lang="en-US" sz="2000" dirty="0"/>
              <a:t>Neighborhood Access Score</a:t>
            </a:r>
          </a:p>
        </p:txBody>
      </p:sp>
      <p:pic>
        <p:nvPicPr>
          <p:cNvPr id="8" name="Picture 2">
            <a:extLst>
              <a:ext uri="{FF2B5EF4-FFF2-40B4-BE49-F238E27FC236}">
                <a16:creationId xmlns:a16="http://schemas.microsoft.com/office/drawing/2014/main" id="{8D4C36F6-5F6C-582F-1D2A-9A4A98498411}"/>
              </a:ext>
            </a:extLst>
          </p:cNvPr>
          <p:cNvPicPr>
            <a:picLocks noChangeAspect="1" noChangeArrowheads="1"/>
          </p:cNvPicPr>
          <p:nvPr/>
        </p:nvPicPr>
        <p:blipFill>
          <a:blip r:embed="rId3"/>
          <a:srcRect l="42" r="42"/>
          <a:stretch/>
        </p:blipFill>
        <p:spPr bwMode="auto">
          <a:xfrm>
            <a:off x="8172233" y="1828800"/>
            <a:ext cx="3765423" cy="31801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75BFA799-3DB9-1A10-9328-D500F37081A9}"/>
              </a:ext>
            </a:extLst>
          </p:cNvPr>
          <p:cNvPicPr>
            <a:picLocks noGrp="1" noChangeAspect="1" noChangeArrowheads="1"/>
          </p:cNvPicPr>
          <p:nvPr>
            <p:ph idx="11"/>
          </p:nvPr>
        </p:nvPicPr>
        <p:blipFill rotWithShape="1">
          <a:blip r:embed="rId4">
            <a:extLst>
              <a:ext uri="{28A0092B-C50C-407E-A947-70E740481C1C}">
                <a14:useLocalDpi xmlns:a14="http://schemas.microsoft.com/office/drawing/2010/main" val="0"/>
              </a:ext>
            </a:extLst>
          </a:blip>
          <a:srcRect l="15488" r="12468"/>
          <a:stretch/>
        </p:blipFill>
        <p:spPr bwMode="auto">
          <a:xfrm>
            <a:off x="4214497" y="1828800"/>
            <a:ext cx="3810546" cy="31801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FA3974D0-8C0E-0726-A92E-F0982EB78DC5}"/>
              </a:ext>
            </a:extLst>
          </p:cNvPr>
          <p:cNvPicPr>
            <a:picLocks noChangeAspect="1" noChangeArrowheads="1"/>
          </p:cNvPicPr>
          <p:nvPr/>
        </p:nvPicPr>
        <p:blipFill>
          <a:blip r:embed="rId5">
            <a:extLst>
              <a:ext uri="{96DAC541-7B7A-43D3-8B79-37D633B846F1}">
                <asvg:svgBlip xmlns:asvg="http://schemas.microsoft.com/office/drawing/2016/SVG/main" r:embed="rId6"/>
              </a:ext>
            </a:extLst>
          </a:blip>
          <a:srcRect l="14448" r="14448"/>
          <a:stretch/>
        </p:blipFill>
        <p:spPr bwMode="auto">
          <a:xfrm>
            <a:off x="260335" y="1828800"/>
            <a:ext cx="3810546" cy="3180127"/>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4">
            <a:extLst>
              <a:ext uri="{FF2B5EF4-FFF2-40B4-BE49-F238E27FC236}">
                <a16:creationId xmlns:a16="http://schemas.microsoft.com/office/drawing/2014/main" id="{C8457C17-F666-4020-EA73-19F6AB9875A6}"/>
              </a:ext>
            </a:extLst>
          </p:cNvPr>
          <p:cNvSpPr txBox="1">
            <a:spLocks/>
          </p:cNvSpPr>
          <p:nvPr/>
        </p:nvSpPr>
        <p:spPr>
          <a:xfrm>
            <a:off x="4179056" y="5212080"/>
            <a:ext cx="3845988" cy="17373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Sidewalk Access Score</a:t>
            </a:r>
          </a:p>
        </p:txBody>
      </p:sp>
      <p:sp>
        <p:nvSpPr>
          <p:cNvPr id="18" name="TextBox 17">
            <a:extLst>
              <a:ext uri="{FF2B5EF4-FFF2-40B4-BE49-F238E27FC236}">
                <a16:creationId xmlns:a16="http://schemas.microsoft.com/office/drawing/2014/main" id="{64408C54-6A13-9E41-A61D-399E55DF2C9B}"/>
              </a:ext>
            </a:extLst>
          </p:cNvPr>
          <p:cNvSpPr txBox="1"/>
          <p:nvPr/>
        </p:nvSpPr>
        <p:spPr>
          <a:xfrm>
            <a:off x="5128054" y="145809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8098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FINDINGS</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Spatial Distribution</a:t>
            </a:r>
          </a:p>
          <a:p>
            <a:r>
              <a:rPr lang="en-US" dirty="0"/>
              <a:t>Per Sidewalk Segment</a:t>
            </a:r>
          </a:p>
        </p:txBody>
      </p:sp>
      <p:pic>
        <p:nvPicPr>
          <p:cNvPr id="4098" name="Picture 2" descr="left: a map of Seattle with access score per sidewalk segment showing in a gradient of red yellow green, with red being the lowest access score and green being the highest access score; right: a map of Seattle with access score per block group showing in a gradient of red yellow green, with red being the lowest access score and green being the highest access score">
            <a:extLst>
              <a:ext uri="{FF2B5EF4-FFF2-40B4-BE49-F238E27FC236}">
                <a16:creationId xmlns:a16="http://schemas.microsoft.com/office/drawing/2014/main" id="{45D723DD-BEE9-34B7-A104-D006C1230C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9" t="9046" r="52869" b="27333"/>
          <a:stretch/>
        </p:blipFill>
        <p:spPr bwMode="auto">
          <a:xfrm>
            <a:off x="6104944" y="274320"/>
            <a:ext cx="5809686" cy="63093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hart, histogram&#10;&#10;Description automatically generated">
            <a:extLst>
              <a:ext uri="{FF2B5EF4-FFF2-40B4-BE49-F238E27FC236}">
                <a16:creationId xmlns:a16="http://schemas.microsoft.com/office/drawing/2014/main" id="{9F598251-CDFA-C2F1-D67B-9D0509291C83}"/>
              </a:ext>
            </a:extLst>
          </p:cNvPr>
          <p:cNvPicPr>
            <a:picLocks noChangeAspect="1"/>
          </p:cNvPicPr>
          <p:nvPr/>
        </p:nvPicPr>
        <p:blipFill>
          <a:blip r:embed="rId4"/>
          <a:stretch>
            <a:fillRect/>
          </a:stretch>
        </p:blipFill>
        <p:spPr>
          <a:xfrm>
            <a:off x="275645" y="2714244"/>
            <a:ext cx="5815585" cy="3877056"/>
          </a:xfrm>
          <a:prstGeom prst="rect">
            <a:avLst/>
          </a:prstGeom>
        </p:spPr>
      </p:pic>
      <p:pic>
        <p:nvPicPr>
          <p:cNvPr id="13" name="Picture 12">
            <a:extLst>
              <a:ext uri="{FF2B5EF4-FFF2-40B4-BE49-F238E27FC236}">
                <a16:creationId xmlns:a16="http://schemas.microsoft.com/office/drawing/2014/main" id="{FAD93C38-2B44-F38C-85DA-9DA5245CD61F}"/>
              </a:ext>
            </a:extLst>
          </p:cNvPr>
          <p:cNvPicPr>
            <a:picLocks noChangeAspect="1"/>
          </p:cNvPicPr>
          <p:nvPr/>
        </p:nvPicPr>
        <p:blipFill rotWithShape="1">
          <a:blip r:embed="rId5"/>
          <a:srcRect l="1293" t="-19936" b="25878"/>
          <a:stretch/>
        </p:blipFill>
        <p:spPr>
          <a:xfrm>
            <a:off x="6104944" y="6261803"/>
            <a:ext cx="5809687" cy="551037"/>
          </a:xfrm>
          <a:prstGeom prst="rect">
            <a:avLst/>
          </a:prstGeom>
        </p:spPr>
      </p:pic>
      <p:sp>
        <p:nvSpPr>
          <p:cNvPr id="14" name="TextBox 13">
            <a:extLst>
              <a:ext uri="{FF2B5EF4-FFF2-40B4-BE49-F238E27FC236}">
                <a16:creationId xmlns:a16="http://schemas.microsoft.com/office/drawing/2014/main" id="{D8030AB8-07E5-5455-201B-2C0C0B4B93F1}"/>
              </a:ext>
            </a:extLst>
          </p:cNvPr>
          <p:cNvSpPr txBox="1"/>
          <p:nvPr/>
        </p:nvSpPr>
        <p:spPr>
          <a:xfrm>
            <a:off x="2570480" y="6383432"/>
            <a:ext cx="1471878" cy="307777"/>
          </a:xfrm>
          <a:prstGeom prst="rect">
            <a:avLst/>
          </a:prstGeom>
          <a:solidFill>
            <a:schemeClr val="bg1"/>
          </a:solidFill>
        </p:spPr>
        <p:txBody>
          <a:bodyPr wrap="none" rtlCol="0">
            <a:spAutoFit/>
          </a:bodyPr>
          <a:lstStyle/>
          <a:p>
            <a:r>
              <a:rPr lang="en-US" sz="1400" dirty="0">
                <a:latin typeface="Lato Medium" panose="020F0502020204030203" pitchFamily="34" charset="0"/>
                <a:ea typeface="Lato Medium" panose="020F0502020204030203" pitchFamily="34" charset="0"/>
                <a:cs typeface="Lato Medium" panose="020F0502020204030203" pitchFamily="34" charset="0"/>
              </a:rPr>
              <a:t>ACCESS SCORE</a:t>
            </a:r>
          </a:p>
        </p:txBody>
      </p:sp>
      <p:sp>
        <p:nvSpPr>
          <p:cNvPr id="15" name="TextBox 14">
            <a:extLst>
              <a:ext uri="{FF2B5EF4-FFF2-40B4-BE49-F238E27FC236}">
                <a16:creationId xmlns:a16="http://schemas.microsoft.com/office/drawing/2014/main" id="{CE920843-8367-2011-8E85-5F99ED5B6E63}"/>
              </a:ext>
            </a:extLst>
          </p:cNvPr>
          <p:cNvSpPr txBox="1"/>
          <p:nvPr/>
        </p:nvSpPr>
        <p:spPr>
          <a:xfrm rot="16200000">
            <a:off x="36646" y="4480559"/>
            <a:ext cx="825867" cy="365760"/>
          </a:xfrm>
          <a:prstGeom prst="rect">
            <a:avLst/>
          </a:prstGeom>
          <a:solidFill>
            <a:schemeClr val="bg1"/>
          </a:solidFill>
        </p:spPr>
        <p:txBody>
          <a:bodyPr wrap="none" rtlCol="0">
            <a:spAutoFit/>
          </a:bodyPr>
          <a:lstStyle/>
          <a:p>
            <a:r>
              <a:rPr lang="en-US" sz="1400" dirty="0">
                <a:latin typeface="Lato Medium" panose="020F0502020204030203" pitchFamily="34" charset="0"/>
                <a:ea typeface="Lato Medium" panose="020F0502020204030203" pitchFamily="34" charset="0"/>
                <a:cs typeface="Lato Medium" panose="020F0502020204030203" pitchFamily="34" charset="0"/>
              </a:rPr>
              <a:t>COUNT</a:t>
            </a:r>
          </a:p>
        </p:txBody>
      </p:sp>
    </p:spTree>
    <p:extLst>
      <p:ext uri="{BB962C8B-B14F-4D97-AF65-F5344CB8AC3E}">
        <p14:creationId xmlns:p14="http://schemas.microsoft.com/office/powerpoint/2010/main" val="2434448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mage shows a wide sidewalk in an urban setting being used by a variety of pedestrians, including one with a mobility disability">
            <a:extLst>
              <a:ext uri="{FF2B5EF4-FFF2-40B4-BE49-F238E27FC236}">
                <a16:creationId xmlns:a16="http://schemas.microsoft.com/office/drawing/2014/main" id="{B8DD1B19-BB5D-466C-8E5B-E1D09DFF188C}"/>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524" y="0"/>
            <a:ext cx="12188952" cy="812847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5680F34-94BF-49BC-984F-E3F36E656E2B}"/>
              </a:ext>
            </a:extLst>
          </p:cNvPr>
          <p:cNvSpPr/>
          <p:nvPr/>
        </p:nvSpPr>
        <p:spPr>
          <a:xfrm flipH="1">
            <a:off x="6567776" y="1"/>
            <a:ext cx="5624223" cy="8128478"/>
          </a:xfrm>
          <a:prstGeom prst="rect">
            <a:avLst/>
          </a:prstGeom>
          <a:gradFill>
            <a:gsLst>
              <a:gs pos="17000">
                <a:schemeClr val="tx1">
                  <a:alpha val="85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66484345-9DEF-4545-B8DA-757B4CABD563}"/>
              </a:ext>
            </a:extLst>
          </p:cNvPr>
          <p:cNvSpPr txBox="1">
            <a:spLocks/>
          </p:cNvSpPr>
          <p:nvPr/>
        </p:nvSpPr>
        <p:spPr>
          <a:xfrm>
            <a:off x="7218237" y="1005718"/>
            <a:ext cx="4390672" cy="1477963"/>
          </a:xfrm>
          <a:prstGeom prst="rect">
            <a:avLst/>
          </a:prstGeom>
        </p:spPr>
        <p:txBody>
          <a:bodyPr vert="horz" lIns="91174" tIns="45682" rIns="91174" bIns="45682"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5400" b="1" u="none" strike="noStrike" kern="1200" cap="none" spc="0" normalizeH="0" baseline="0" noProof="0" dirty="0">
                <a:ln>
                  <a:noFill/>
                </a:ln>
                <a:solidFill>
                  <a:prstClr val="white"/>
                </a:solidFill>
                <a:effectLst/>
                <a:uLnTx/>
                <a:uFillTx/>
                <a:latin typeface="Encode Sans Condensed" pitchFamily="2" charset="77"/>
                <a:ea typeface="Segoe UI" pitchFamily="34" charset="0"/>
                <a:cs typeface="Segoe UI" pitchFamily="34" charset="0"/>
              </a:rPr>
              <a:t>Sidewalks are critical public infrastructure</a:t>
            </a:r>
            <a:endParaRPr kumimoji="0" lang="en-US" sz="2800" b="1" u="none" strike="noStrike" kern="1200" cap="none" spc="0" normalizeH="0" baseline="0" noProof="0" dirty="0">
              <a:ln>
                <a:noFill/>
              </a:ln>
              <a:solidFill>
                <a:prstClr val="white"/>
              </a:solidFill>
              <a:effectLst/>
              <a:uLnTx/>
              <a:uFillTx/>
              <a:latin typeface="Encode Sans Condensed" pitchFamily="2" charset="77"/>
              <a:ea typeface="Segoe UI" pitchFamily="34" charset="0"/>
              <a:cs typeface="Segoe UI" pitchFamily="34" charset="0"/>
            </a:endParaRPr>
          </a:p>
        </p:txBody>
      </p:sp>
    </p:spTree>
    <p:extLst>
      <p:ext uri="{BB962C8B-B14F-4D97-AF65-F5344CB8AC3E}">
        <p14:creationId xmlns:p14="http://schemas.microsoft.com/office/powerpoint/2010/main" val="2229479960"/>
      </p:ext>
    </p:extLst>
  </p:cSld>
  <p:clrMapOvr>
    <a:masterClrMapping/>
  </p:clrMapOvr>
  <mc:AlternateContent xmlns:mc="http://schemas.openxmlformats.org/markup-compatibility/2006">
    <mc:Choice xmlns:p14="http://schemas.microsoft.com/office/powerpoint/2010/main" Requires="p14">
      <p:transition spd="slow" p14:dur="2000" advTm="9842"/>
    </mc:Choice>
    <mc:Fallback>
      <p:transition spd="slow" advTm="984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a:t>FINDINGS</a:t>
            </a:r>
            <a:endParaRPr lang="en-US" dirty="0"/>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a:t>Spatial Distribution</a:t>
            </a:r>
          </a:p>
          <a:p>
            <a:r>
              <a:rPr lang="en-US"/>
              <a:t>Per Neighborhood</a:t>
            </a:r>
            <a:endParaRPr lang="en-US" dirty="0"/>
          </a:p>
        </p:txBody>
      </p:sp>
      <p:pic>
        <p:nvPicPr>
          <p:cNvPr id="4098" name="Picture 2">
            <a:extLst>
              <a:ext uri="{FF2B5EF4-FFF2-40B4-BE49-F238E27FC236}">
                <a16:creationId xmlns:a16="http://schemas.microsoft.com/office/drawing/2014/main" id="{45D723DD-BEE9-34B7-A104-D006C1230C8C}"/>
              </a:ext>
            </a:extLst>
          </p:cNvPr>
          <p:cNvPicPr>
            <a:picLocks noChangeAspect="1" noChangeArrowheads="1"/>
          </p:cNvPicPr>
          <p:nvPr/>
        </p:nvPicPr>
        <p:blipFill rotWithShape="1">
          <a:blip r:embed="rId3"/>
          <a:srcRect t="10432" r="2839" b="26338"/>
          <a:stretch/>
        </p:blipFill>
        <p:spPr bwMode="auto">
          <a:xfrm>
            <a:off x="5915377" y="274321"/>
            <a:ext cx="5999253" cy="63692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0069F8B-D980-57C4-7A20-F4A375DF7EC1}"/>
              </a:ext>
            </a:extLst>
          </p:cNvPr>
          <p:cNvPicPr>
            <a:picLocks noChangeAspect="1"/>
          </p:cNvPicPr>
          <p:nvPr/>
        </p:nvPicPr>
        <p:blipFill>
          <a:blip r:embed="rId4"/>
          <a:srcRect/>
          <a:stretch/>
        </p:blipFill>
        <p:spPr>
          <a:xfrm>
            <a:off x="275644" y="2723322"/>
            <a:ext cx="5820354" cy="3880236"/>
          </a:xfrm>
          <a:prstGeom prst="rect">
            <a:avLst/>
          </a:prstGeom>
        </p:spPr>
      </p:pic>
      <p:sp>
        <p:nvSpPr>
          <p:cNvPr id="5" name="TextBox 4">
            <a:extLst>
              <a:ext uri="{FF2B5EF4-FFF2-40B4-BE49-F238E27FC236}">
                <a16:creationId xmlns:a16="http://schemas.microsoft.com/office/drawing/2014/main" id="{BFC15DC3-3D17-E8CD-2DA0-0979D1D0C691}"/>
              </a:ext>
            </a:extLst>
          </p:cNvPr>
          <p:cNvSpPr txBox="1"/>
          <p:nvPr/>
        </p:nvSpPr>
        <p:spPr>
          <a:xfrm>
            <a:off x="13238922" y="3896139"/>
            <a:ext cx="184731" cy="369332"/>
          </a:xfrm>
          <a:prstGeom prst="rect">
            <a:avLst/>
          </a:prstGeom>
          <a:noFill/>
        </p:spPr>
        <p:txBody>
          <a:bodyPr wrap="none" rtlCol="0">
            <a:spAutoFit/>
          </a:bodyPr>
          <a:lstStyle/>
          <a:p>
            <a:endParaRPr lang="en-US" dirty="0"/>
          </a:p>
        </p:txBody>
      </p:sp>
      <p:pic>
        <p:nvPicPr>
          <p:cNvPr id="6" name="Picture 5">
            <a:extLst>
              <a:ext uri="{FF2B5EF4-FFF2-40B4-BE49-F238E27FC236}">
                <a16:creationId xmlns:a16="http://schemas.microsoft.com/office/drawing/2014/main" id="{511621D3-CE99-D8AA-D8E8-2ACDD26A6B8E}"/>
              </a:ext>
            </a:extLst>
          </p:cNvPr>
          <p:cNvPicPr>
            <a:picLocks noChangeAspect="1"/>
          </p:cNvPicPr>
          <p:nvPr/>
        </p:nvPicPr>
        <p:blipFill rotWithShape="1">
          <a:blip r:embed="rId5"/>
          <a:srcRect l="1293" t="-19936" b="25878"/>
          <a:stretch/>
        </p:blipFill>
        <p:spPr>
          <a:xfrm>
            <a:off x="6104944" y="6261803"/>
            <a:ext cx="5809687" cy="551037"/>
          </a:xfrm>
          <a:prstGeom prst="rect">
            <a:avLst/>
          </a:prstGeom>
        </p:spPr>
      </p:pic>
      <p:sp>
        <p:nvSpPr>
          <p:cNvPr id="9" name="TextBox 8">
            <a:extLst>
              <a:ext uri="{FF2B5EF4-FFF2-40B4-BE49-F238E27FC236}">
                <a16:creationId xmlns:a16="http://schemas.microsoft.com/office/drawing/2014/main" id="{19F88EF1-07E1-3FC5-2F46-1B8B997904B8}"/>
              </a:ext>
            </a:extLst>
          </p:cNvPr>
          <p:cNvSpPr txBox="1"/>
          <p:nvPr/>
        </p:nvSpPr>
        <p:spPr>
          <a:xfrm>
            <a:off x="2570480" y="6383432"/>
            <a:ext cx="1471878" cy="307777"/>
          </a:xfrm>
          <a:prstGeom prst="rect">
            <a:avLst/>
          </a:prstGeom>
          <a:solidFill>
            <a:schemeClr val="bg1"/>
          </a:solidFill>
        </p:spPr>
        <p:txBody>
          <a:bodyPr wrap="none" rtlCol="0">
            <a:spAutoFit/>
          </a:bodyPr>
          <a:lstStyle/>
          <a:p>
            <a:r>
              <a:rPr lang="en-US" sz="1400" dirty="0">
                <a:latin typeface="Lato Medium" panose="020F0502020204030203" pitchFamily="34" charset="0"/>
                <a:ea typeface="Lato Medium" panose="020F0502020204030203" pitchFamily="34" charset="0"/>
                <a:cs typeface="Lato Medium" panose="020F0502020204030203" pitchFamily="34" charset="0"/>
              </a:rPr>
              <a:t>ACCESS SCORE</a:t>
            </a:r>
          </a:p>
        </p:txBody>
      </p:sp>
      <p:sp>
        <p:nvSpPr>
          <p:cNvPr id="10" name="TextBox 9">
            <a:extLst>
              <a:ext uri="{FF2B5EF4-FFF2-40B4-BE49-F238E27FC236}">
                <a16:creationId xmlns:a16="http://schemas.microsoft.com/office/drawing/2014/main" id="{E31952B1-1635-4BA6-FE49-8E0572A3F6E3}"/>
              </a:ext>
            </a:extLst>
          </p:cNvPr>
          <p:cNvSpPr txBox="1"/>
          <p:nvPr/>
        </p:nvSpPr>
        <p:spPr>
          <a:xfrm rot="16200000">
            <a:off x="36646" y="4480559"/>
            <a:ext cx="825867" cy="365760"/>
          </a:xfrm>
          <a:prstGeom prst="rect">
            <a:avLst/>
          </a:prstGeom>
          <a:solidFill>
            <a:schemeClr val="bg1"/>
          </a:solidFill>
        </p:spPr>
        <p:txBody>
          <a:bodyPr wrap="none" rtlCol="0">
            <a:spAutoFit/>
          </a:bodyPr>
          <a:lstStyle/>
          <a:p>
            <a:r>
              <a:rPr lang="en-US" sz="1400" dirty="0">
                <a:latin typeface="Lato Medium" panose="020F0502020204030203" pitchFamily="34" charset="0"/>
                <a:ea typeface="Lato Medium" panose="020F0502020204030203" pitchFamily="34" charset="0"/>
                <a:cs typeface="Lato Medium" panose="020F0502020204030203" pitchFamily="34" charset="0"/>
              </a:rPr>
              <a:t>COUNT</a:t>
            </a:r>
          </a:p>
        </p:txBody>
      </p:sp>
    </p:spTree>
    <p:extLst>
      <p:ext uri="{BB962C8B-B14F-4D97-AF65-F5344CB8AC3E}">
        <p14:creationId xmlns:p14="http://schemas.microsoft.com/office/powerpoint/2010/main" val="1409997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DEB8C-5426-3AAC-3E92-CF38E96D95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4D4741-0F3B-EBC7-E89C-4BE4C27C0B3E}"/>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81113401-9480-00CD-368A-67E2D905C15F}"/>
              </a:ext>
            </a:extLst>
          </p:cNvPr>
          <p:cNvSpPr>
            <a:spLocks noGrp="1"/>
          </p:cNvSpPr>
          <p:nvPr>
            <p:ph type="body" sz="quarter" idx="10"/>
          </p:nvPr>
        </p:nvSpPr>
        <p:spPr/>
        <p:txBody>
          <a:bodyPr/>
          <a:lstStyle/>
          <a:p>
            <a:endParaRPr lang="en-US"/>
          </a:p>
        </p:txBody>
      </p:sp>
      <p:pic>
        <p:nvPicPr>
          <p:cNvPr id="1026" name="Picture 2">
            <a:extLst>
              <a:ext uri="{FF2B5EF4-FFF2-40B4-BE49-F238E27FC236}">
                <a16:creationId xmlns:a16="http://schemas.microsoft.com/office/drawing/2014/main" id="{F44EB3DE-76F2-3D6C-322F-5F66FEC67A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988"/>
            <a:ext cx="12192000" cy="680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447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a:t>FINDINGS</a:t>
            </a:r>
            <a:endParaRPr lang="en-US" dirty="0"/>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Socio-economic Correlations</a:t>
            </a:r>
          </a:p>
        </p:txBody>
      </p:sp>
      <p:sp>
        <p:nvSpPr>
          <p:cNvPr id="5" name="TextBox 4">
            <a:extLst>
              <a:ext uri="{FF2B5EF4-FFF2-40B4-BE49-F238E27FC236}">
                <a16:creationId xmlns:a16="http://schemas.microsoft.com/office/drawing/2014/main" id="{BFC15DC3-3D17-E8CD-2DA0-0979D1D0C691}"/>
              </a:ext>
            </a:extLst>
          </p:cNvPr>
          <p:cNvSpPr txBox="1"/>
          <p:nvPr/>
        </p:nvSpPr>
        <p:spPr>
          <a:xfrm>
            <a:off x="13238922" y="3896139"/>
            <a:ext cx="184731" cy="369332"/>
          </a:xfrm>
          <a:prstGeom prst="rect">
            <a:avLst/>
          </a:prstGeom>
          <a:noFill/>
        </p:spPr>
        <p:txBody>
          <a:bodyPr wrap="none" rtlCol="0">
            <a:spAutoFit/>
          </a:bodyPr>
          <a:lstStyle/>
          <a:p>
            <a:endParaRPr lang="en-US" dirty="0"/>
          </a:p>
        </p:txBody>
      </p:sp>
      <p:pic>
        <p:nvPicPr>
          <p:cNvPr id="2052" name="Picture 4">
            <a:extLst>
              <a:ext uri="{FF2B5EF4-FFF2-40B4-BE49-F238E27FC236}">
                <a16:creationId xmlns:a16="http://schemas.microsoft.com/office/drawing/2014/main" id="{D6A69CA9-B9C6-2151-922C-52F97DB23B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7"/>
          <a:stretch/>
        </p:blipFill>
        <p:spPr bwMode="auto">
          <a:xfrm>
            <a:off x="5827853" y="1828799"/>
            <a:ext cx="6086778" cy="4786359"/>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5">
            <a:extLst>
              <a:ext uri="{FF2B5EF4-FFF2-40B4-BE49-F238E27FC236}">
                <a16:creationId xmlns:a16="http://schemas.microsoft.com/office/drawing/2014/main" id="{290D2A77-054A-D9B6-BA4E-D416C4326E40}"/>
              </a:ext>
            </a:extLst>
          </p:cNvPr>
          <p:cNvSpPr>
            <a:spLocks noGrp="1"/>
          </p:cNvSpPr>
          <p:nvPr>
            <p:ph idx="1"/>
          </p:nvPr>
        </p:nvSpPr>
        <p:spPr>
          <a:xfrm>
            <a:off x="274320" y="1828800"/>
            <a:ext cx="5029200" cy="3134880"/>
          </a:xfrm>
        </p:spPr>
        <p:txBody>
          <a:bodyPr>
            <a:normAutofit/>
          </a:bodyPr>
          <a:lstStyle/>
          <a:p>
            <a:pPr marL="285750" indent="-285750">
              <a:buFont typeface="Arial" panose="020B0604020202020204" pitchFamily="34" charset="0"/>
              <a:buChar char="•"/>
            </a:pPr>
            <a:r>
              <a:rPr lang="en-US" sz="1800" dirty="0"/>
              <a:t>Population</a:t>
            </a:r>
          </a:p>
          <a:p>
            <a:pPr marL="285750" indent="-285750">
              <a:buFont typeface="Arial" panose="020B0604020202020204" pitchFamily="34" charset="0"/>
              <a:buChar char="•"/>
            </a:pPr>
            <a:r>
              <a:rPr lang="en-US" sz="1800" dirty="0"/>
              <a:t>Race &amp; Citizenship</a:t>
            </a:r>
          </a:p>
          <a:p>
            <a:pPr marL="285750" indent="-285750">
              <a:buFont typeface="Arial" panose="020B0604020202020204" pitchFamily="34" charset="0"/>
              <a:buChar char="•"/>
            </a:pPr>
            <a:r>
              <a:rPr lang="en-US" sz="1800" dirty="0"/>
              <a:t>Education</a:t>
            </a:r>
          </a:p>
          <a:p>
            <a:pPr marL="285750" indent="-285750">
              <a:buFont typeface="Arial" panose="020B0604020202020204" pitchFamily="34" charset="0"/>
              <a:buChar char="•"/>
            </a:pPr>
            <a:r>
              <a:rPr lang="en-US" sz="1800" dirty="0"/>
              <a:t>Income</a:t>
            </a:r>
          </a:p>
          <a:p>
            <a:pPr marL="285750" indent="-285750">
              <a:buFont typeface="Arial" panose="020B0604020202020204" pitchFamily="34" charset="0"/>
              <a:buChar char="•"/>
            </a:pPr>
            <a:r>
              <a:rPr lang="en-US" sz="1800" dirty="0"/>
              <a:t>Housing</a:t>
            </a:r>
          </a:p>
          <a:p>
            <a:pPr marL="285750" indent="-285750">
              <a:buFont typeface="Arial" panose="020B0604020202020204" pitchFamily="34" charset="0"/>
              <a:buChar char="•"/>
            </a:pPr>
            <a:r>
              <a:rPr lang="en-US" sz="1800" dirty="0"/>
              <a:t>Modes of travel</a:t>
            </a:r>
          </a:p>
        </p:txBody>
      </p:sp>
    </p:spTree>
    <p:extLst>
      <p:ext uri="{BB962C8B-B14F-4D97-AF65-F5344CB8AC3E}">
        <p14:creationId xmlns:p14="http://schemas.microsoft.com/office/powerpoint/2010/main" val="136957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FINDINGS</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Socio-economic Correlations</a:t>
            </a:r>
          </a:p>
        </p:txBody>
      </p:sp>
      <p:sp>
        <p:nvSpPr>
          <p:cNvPr id="6" name="Content Placeholder 5">
            <a:extLst>
              <a:ext uri="{FF2B5EF4-FFF2-40B4-BE49-F238E27FC236}">
                <a16:creationId xmlns:a16="http://schemas.microsoft.com/office/drawing/2014/main" id="{196F35BC-92DB-FAF1-BED8-85F06F7C08FC}"/>
              </a:ext>
            </a:extLst>
          </p:cNvPr>
          <p:cNvSpPr>
            <a:spLocks noGrp="1"/>
          </p:cNvSpPr>
          <p:nvPr>
            <p:ph idx="1"/>
          </p:nvPr>
        </p:nvSpPr>
        <p:spPr>
          <a:xfrm>
            <a:off x="274320" y="1828800"/>
            <a:ext cx="5029200" cy="3134880"/>
          </a:xfrm>
        </p:spPr>
        <p:txBody>
          <a:bodyPr/>
          <a:lstStyle/>
          <a:p>
            <a:r>
              <a:rPr lang="en-US" sz="2400" dirty="0"/>
              <a:t>Lower sidewalk quality neighborhoods:</a:t>
            </a:r>
          </a:p>
          <a:p>
            <a:pPr marL="285750" indent="-285750">
              <a:buFont typeface="Arial" panose="020B0604020202020204" pitchFamily="34" charset="0"/>
              <a:buChar char="•"/>
            </a:pPr>
            <a:r>
              <a:rPr lang="en-US" sz="1800" b="0" i="0" u="none" strike="noStrike" dirty="0">
                <a:solidFill>
                  <a:srgbClr val="000000"/>
                </a:solidFill>
                <a:effectLst/>
                <a:latin typeface="Lato" panose="020F0502020204030203" pitchFamily="34" charset="0"/>
              </a:rPr>
              <a:t>More affluent</a:t>
            </a:r>
          </a:p>
          <a:p>
            <a:pPr marL="285750" indent="-285750">
              <a:buFont typeface="Arial" panose="020B0604020202020204" pitchFamily="34" charset="0"/>
              <a:buChar char="•"/>
            </a:pPr>
            <a:r>
              <a:rPr lang="en-US" sz="1800" b="0" i="0" u="none" strike="noStrike" dirty="0">
                <a:solidFill>
                  <a:srgbClr val="000000"/>
                </a:solidFill>
                <a:effectLst/>
                <a:latin typeface="Lato" panose="020F0502020204030203" pitchFamily="34" charset="0"/>
              </a:rPr>
              <a:t>Predominantly white</a:t>
            </a:r>
          </a:p>
          <a:p>
            <a:pPr marL="285750" indent="-285750">
              <a:buFont typeface="Arial" panose="020B0604020202020204" pitchFamily="34" charset="0"/>
              <a:buChar char="•"/>
            </a:pPr>
            <a:r>
              <a:rPr lang="en-US" sz="1800" b="0" i="0" u="none" strike="noStrike" dirty="0">
                <a:solidFill>
                  <a:srgbClr val="000000"/>
                </a:solidFill>
                <a:effectLst/>
                <a:latin typeface="Lato" panose="020F0502020204030203" pitchFamily="34" charset="0"/>
              </a:rPr>
              <a:t>Higher percentage of families</a:t>
            </a:r>
          </a:p>
          <a:p>
            <a:pPr marL="285750" indent="-285750">
              <a:buFont typeface="Arial" panose="020B0604020202020204" pitchFamily="34" charset="0"/>
              <a:buChar char="•"/>
            </a:pPr>
            <a:r>
              <a:rPr lang="en-US" sz="1800" dirty="0">
                <a:solidFill>
                  <a:srgbClr val="000000"/>
                </a:solidFill>
                <a:latin typeface="Lato" panose="020F0502020204030203" pitchFamily="34" charset="0"/>
              </a:rPr>
              <a:t>L</a:t>
            </a:r>
            <a:r>
              <a:rPr lang="en-US" sz="1800" b="0" i="0" u="none" strike="noStrike" dirty="0">
                <a:solidFill>
                  <a:srgbClr val="000000"/>
                </a:solidFill>
                <a:effectLst/>
                <a:latin typeface="Lato" panose="020F0502020204030203" pitchFamily="34" charset="0"/>
              </a:rPr>
              <a:t>ower housing and population density</a:t>
            </a:r>
          </a:p>
          <a:p>
            <a:pPr marL="285750" indent="-285750">
              <a:buFont typeface="Arial" panose="020B0604020202020204" pitchFamily="34" charset="0"/>
              <a:buChar char="•"/>
            </a:pPr>
            <a:r>
              <a:rPr lang="en-US" sz="1800" b="0" i="0" u="none" strike="noStrike" dirty="0">
                <a:solidFill>
                  <a:srgbClr val="000000"/>
                </a:solidFill>
                <a:effectLst/>
                <a:latin typeface="Lato" panose="020F0502020204030203" pitchFamily="34" charset="0"/>
              </a:rPr>
              <a:t>Driving is the primary mode of transportation</a:t>
            </a:r>
            <a:endParaRPr lang="en-US" dirty="0"/>
          </a:p>
        </p:txBody>
      </p:sp>
      <p:sp>
        <p:nvSpPr>
          <p:cNvPr id="7" name="Content Placeholder 5">
            <a:extLst>
              <a:ext uri="{FF2B5EF4-FFF2-40B4-BE49-F238E27FC236}">
                <a16:creationId xmlns:a16="http://schemas.microsoft.com/office/drawing/2014/main" id="{C5B98E1E-4A6F-0D68-884C-8A63DB2AE164}"/>
              </a:ext>
            </a:extLst>
          </p:cNvPr>
          <p:cNvSpPr txBox="1">
            <a:spLocks/>
          </p:cNvSpPr>
          <p:nvPr/>
        </p:nvSpPr>
        <p:spPr>
          <a:xfrm>
            <a:off x="6128335" y="1506583"/>
            <a:ext cx="5821679" cy="5073921"/>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6388" name="Picture 4">
            <a:extLst>
              <a:ext uri="{FF2B5EF4-FFF2-40B4-BE49-F238E27FC236}">
                <a16:creationId xmlns:a16="http://schemas.microsoft.com/office/drawing/2014/main" id="{431BB68B-7A17-584E-97E1-634E57ABD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943" y="2088966"/>
            <a:ext cx="2713861"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a:extLst>
              <a:ext uri="{FF2B5EF4-FFF2-40B4-BE49-F238E27FC236}">
                <a16:creationId xmlns:a16="http://schemas.microsoft.com/office/drawing/2014/main" id="{A59B9BCB-44E6-2514-4889-F8806D2C1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8759" y="2088966"/>
            <a:ext cx="2834641"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a:extLst>
              <a:ext uri="{FF2B5EF4-FFF2-40B4-BE49-F238E27FC236}">
                <a16:creationId xmlns:a16="http://schemas.microsoft.com/office/drawing/2014/main" id="{6D57F11B-1BE8-94A0-882D-D501F35A86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4031" y="4542494"/>
            <a:ext cx="2713861"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a:extLst>
              <a:ext uri="{FF2B5EF4-FFF2-40B4-BE49-F238E27FC236}">
                <a16:creationId xmlns:a16="http://schemas.microsoft.com/office/drawing/2014/main" id="{37BF4A8A-8860-8F55-A600-FF0E300272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49538" y="4542494"/>
            <a:ext cx="2713862" cy="228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C98DA1B-DC06-42AA-4068-8D7509E5ABE1}"/>
              </a:ext>
            </a:extLst>
          </p:cNvPr>
          <p:cNvSpPr txBox="1"/>
          <p:nvPr/>
        </p:nvSpPr>
        <p:spPr>
          <a:xfrm>
            <a:off x="9583592" y="1828800"/>
            <a:ext cx="2366422" cy="338554"/>
          </a:xfrm>
          <a:prstGeom prst="rect">
            <a:avLst/>
          </a:prstGeom>
          <a:no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Income Per Capita</a:t>
            </a:r>
          </a:p>
        </p:txBody>
      </p:sp>
      <p:sp>
        <p:nvSpPr>
          <p:cNvPr id="17" name="TextBox 16">
            <a:extLst>
              <a:ext uri="{FF2B5EF4-FFF2-40B4-BE49-F238E27FC236}">
                <a16:creationId xmlns:a16="http://schemas.microsoft.com/office/drawing/2014/main" id="{62A6CCA7-3021-E3F5-5741-12B009746D85}"/>
              </a:ext>
            </a:extLst>
          </p:cNvPr>
          <p:cNvSpPr txBox="1"/>
          <p:nvPr/>
        </p:nvSpPr>
        <p:spPr>
          <a:xfrm>
            <a:off x="6566826" y="1828800"/>
            <a:ext cx="2380978" cy="338554"/>
          </a:xfrm>
          <a:prstGeom prst="rect">
            <a:avLst/>
          </a:prstGeom>
          <a:no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Family Households</a:t>
            </a:r>
          </a:p>
        </p:txBody>
      </p:sp>
      <p:sp>
        <p:nvSpPr>
          <p:cNvPr id="18" name="TextBox 17">
            <a:extLst>
              <a:ext uri="{FF2B5EF4-FFF2-40B4-BE49-F238E27FC236}">
                <a16:creationId xmlns:a16="http://schemas.microsoft.com/office/drawing/2014/main" id="{21325DC6-F402-F01E-5B40-C012E818A57D}"/>
              </a:ext>
            </a:extLst>
          </p:cNvPr>
          <p:cNvSpPr txBox="1"/>
          <p:nvPr/>
        </p:nvSpPr>
        <p:spPr>
          <a:xfrm>
            <a:off x="9583592" y="4255125"/>
            <a:ext cx="2366422" cy="338554"/>
          </a:xfrm>
          <a:prstGeom prst="rect">
            <a:avLst/>
          </a:prstGeom>
          <a:solidFill>
            <a:schemeClr val="bg1"/>
          </a:solid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Drive To Work</a:t>
            </a:r>
          </a:p>
        </p:txBody>
      </p:sp>
      <p:sp>
        <p:nvSpPr>
          <p:cNvPr id="19" name="TextBox 18">
            <a:extLst>
              <a:ext uri="{FF2B5EF4-FFF2-40B4-BE49-F238E27FC236}">
                <a16:creationId xmlns:a16="http://schemas.microsoft.com/office/drawing/2014/main" id="{2B6CD801-7B42-FA29-FB8F-45D2236C87B4}"/>
              </a:ext>
            </a:extLst>
          </p:cNvPr>
          <p:cNvSpPr txBox="1"/>
          <p:nvPr/>
        </p:nvSpPr>
        <p:spPr>
          <a:xfrm>
            <a:off x="6566826" y="4255125"/>
            <a:ext cx="2380978" cy="338554"/>
          </a:xfrm>
          <a:prstGeom prst="rect">
            <a:avLst/>
          </a:prstGeom>
          <a:solidFill>
            <a:schemeClr val="bg1"/>
          </a:solid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Single Family Housing</a:t>
            </a:r>
          </a:p>
        </p:txBody>
      </p:sp>
    </p:spTree>
    <p:extLst>
      <p:ext uri="{BB962C8B-B14F-4D97-AF65-F5344CB8AC3E}">
        <p14:creationId xmlns:p14="http://schemas.microsoft.com/office/powerpoint/2010/main" val="344689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FINDINGS</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Socio-economic Correlations</a:t>
            </a:r>
          </a:p>
        </p:txBody>
      </p:sp>
      <p:sp>
        <p:nvSpPr>
          <p:cNvPr id="7" name="Content Placeholder 5">
            <a:extLst>
              <a:ext uri="{FF2B5EF4-FFF2-40B4-BE49-F238E27FC236}">
                <a16:creationId xmlns:a16="http://schemas.microsoft.com/office/drawing/2014/main" id="{C5B98E1E-4A6F-0D68-884C-8A63DB2AE164}"/>
              </a:ext>
            </a:extLst>
          </p:cNvPr>
          <p:cNvSpPr txBox="1">
            <a:spLocks/>
          </p:cNvSpPr>
          <p:nvPr/>
        </p:nvSpPr>
        <p:spPr>
          <a:xfrm>
            <a:off x="6128335" y="1506583"/>
            <a:ext cx="5821679" cy="5073921"/>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6388" name="Picture 4">
            <a:extLst>
              <a:ext uri="{FF2B5EF4-FFF2-40B4-BE49-F238E27FC236}">
                <a16:creationId xmlns:a16="http://schemas.microsoft.com/office/drawing/2014/main" id="{431BB68B-7A17-584E-97E1-634E57ABD84F}"/>
              </a:ext>
            </a:extLst>
          </p:cNvPr>
          <p:cNvPicPr>
            <a:picLocks noChangeAspect="1" noChangeArrowheads="1"/>
          </p:cNvPicPr>
          <p:nvPr/>
        </p:nvPicPr>
        <p:blipFill>
          <a:blip r:embed="rId3"/>
          <a:srcRect/>
          <a:stretch/>
        </p:blipFill>
        <p:spPr bwMode="auto">
          <a:xfrm>
            <a:off x="6112640" y="2084832"/>
            <a:ext cx="284559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a:extLst>
              <a:ext uri="{FF2B5EF4-FFF2-40B4-BE49-F238E27FC236}">
                <a16:creationId xmlns:a16="http://schemas.microsoft.com/office/drawing/2014/main" id="{A59B9BCB-44E6-2514-4889-F8806D2C1DC7}"/>
              </a:ext>
            </a:extLst>
          </p:cNvPr>
          <p:cNvPicPr>
            <a:picLocks noChangeAspect="1" noChangeArrowheads="1"/>
          </p:cNvPicPr>
          <p:nvPr/>
        </p:nvPicPr>
        <p:blipFill>
          <a:blip r:embed="rId4"/>
          <a:srcRect/>
          <a:stretch/>
        </p:blipFill>
        <p:spPr bwMode="auto">
          <a:xfrm>
            <a:off x="9167139" y="2084832"/>
            <a:ext cx="275788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a:extLst>
              <a:ext uri="{FF2B5EF4-FFF2-40B4-BE49-F238E27FC236}">
                <a16:creationId xmlns:a16="http://schemas.microsoft.com/office/drawing/2014/main" id="{6D57F11B-1BE8-94A0-882D-D501F35A8677}"/>
              </a:ext>
            </a:extLst>
          </p:cNvPr>
          <p:cNvPicPr>
            <a:picLocks noChangeAspect="1" noChangeArrowheads="1"/>
          </p:cNvPicPr>
          <p:nvPr/>
        </p:nvPicPr>
        <p:blipFill>
          <a:blip r:embed="rId5"/>
          <a:srcRect/>
          <a:stretch/>
        </p:blipFill>
        <p:spPr bwMode="auto">
          <a:xfrm>
            <a:off x="6264031" y="4544568"/>
            <a:ext cx="2713861" cy="2284064"/>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a:extLst>
              <a:ext uri="{FF2B5EF4-FFF2-40B4-BE49-F238E27FC236}">
                <a16:creationId xmlns:a16="http://schemas.microsoft.com/office/drawing/2014/main" id="{37BF4A8A-8860-8F55-A600-FF0E3002723A}"/>
              </a:ext>
            </a:extLst>
          </p:cNvPr>
          <p:cNvPicPr>
            <a:picLocks noChangeAspect="1" noChangeArrowheads="1"/>
          </p:cNvPicPr>
          <p:nvPr/>
        </p:nvPicPr>
        <p:blipFill>
          <a:blip r:embed="rId6"/>
          <a:srcRect/>
          <a:stretch/>
        </p:blipFill>
        <p:spPr bwMode="auto">
          <a:xfrm>
            <a:off x="9253066" y="4544568"/>
            <a:ext cx="2706805" cy="228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C98DA1B-DC06-42AA-4068-8D7509E5ABE1}"/>
              </a:ext>
            </a:extLst>
          </p:cNvPr>
          <p:cNvSpPr txBox="1"/>
          <p:nvPr/>
        </p:nvSpPr>
        <p:spPr>
          <a:xfrm>
            <a:off x="9583592" y="1828800"/>
            <a:ext cx="2366422" cy="338554"/>
          </a:xfrm>
          <a:prstGeom prst="rect">
            <a:avLst/>
          </a:prstGeom>
          <a:no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Non-citizens</a:t>
            </a:r>
          </a:p>
        </p:txBody>
      </p:sp>
      <p:sp>
        <p:nvSpPr>
          <p:cNvPr id="17" name="TextBox 16">
            <a:extLst>
              <a:ext uri="{FF2B5EF4-FFF2-40B4-BE49-F238E27FC236}">
                <a16:creationId xmlns:a16="http://schemas.microsoft.com/office/drawing/2014/main" id="{62A6CCA7-3021-E3F5-5741-12B009746D85}"/>
              </a:ext>
            </a:extLst>
          </p:cNvPr>
          <p:cNvSpPr txBox="1"/>
          <p:nvPr/>
        </p:nvSpPr>
        <p:spPr>
          <a:xfrm>
            <a:off x="6494106" y="1828800"/>
            <a:ext cx="2366422" cy="338554"/>
          </a:xfrm>
          <a:prstGeom prst="rect">
            <a:avLst/>
          </a:prstGeom>
          <a:no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Population Density</a:t>
            </a:r>
          </a:p>
        </p:txBody>
      </p:sp>
      <p:sp>
        <p:nvSpPr>
          <p:cNvPr id="18" name="TextBox 17">
            <a:extLst>
              <a:ext uri="{FF2B5EF4-FFF2-40B4-BE49-F238E27FC236}">
                <a16:creationId xmlns:a16="http://schemas.microsoft.com/office/drawing/2014/main" id="{21325DC6-F402-F01E-5B40-C012E818A57D}"/>
              </a:ext>
            </a:extLst>
          </p:cNvPr>
          <p:cNvSpPr txBox="1"/>
          <p:nvPr/>
        </p:nvSpPr>
        <p:spPr>
          <a:xfrm>
            <a:off x="9583592" y="4251960"/>
            <a:ext cx="2366422" cy="338554"/>
          </a:xfrm>
          <a:prstGeom prst="rect">
            <a:avLst/>
          </a:prstGeom>
          <a:solidFill>
            <a:schemeClr val="bg1"/>
          </a:solid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Walk/Public Transit</a:t>
            </a:r>
          </a:p>
        </p:txBody>
      </p:sp>
      <p:sp>
        <p:nvSpPr>
          <p:cNvPr id="19" name="TextBox 18">
            <a:extLst>
              <a:ext uri="{FF2B5EF4-FFF2-40B4-BE49-F238E27FC236}">
                <a16:creationId xmlns:a16="http://schemas.microsoft.com/office/drawing/2014/main" id="{2B6CD801-7B42-FA29-FB8F-45D2236C87B4}"/>
              </a:ext>
            </a:extLst>
          </p:cNvPr>
          <p:cNvSpPr txBox="1"/>
          <p:nvPr/>
        </p:nvSpPr>
        <p:spPr>
          <a:xfrm>
            <a:off x="6566826" y="4251960"/>
            <a:ext cx="2380978" cy="338554"/>
          </a:xfrm>
          <a:prstGeom prst="rect">
            <a:avLst/>
          </a:prstGeom>
          <a:solidFill>
            <a:schemeClr val="bg1"/>
          </a:solidFill>
        </p:spPr>
        <p:txBody>
          <a:bodyPr wrap="square" rtlCol="0">
            <a:spAutoFit/>
          </a:bodyPr>
          <a:lstStyle/>
          <a:p>
            <a:pPr algn="ctr"/>
            <a:r>
              <a:rPr lang="en-US" sz="1600" b="1" dirty="0">
                <a:latin typeface="Lato Semibold" panose="020F0502020204030203" pitchFamily="34" charset="0"/>
                <a:ea typeface="Lato Semibold" panose="020F0502020204030203" pitchFamily="34" charset="0"/>
                <a:cs typeface="Lato Semibold" panose="020F0502020204030203" pitchFamily="34" charset="0"/>
              </a:rPr>
              <a:t>Multi-family Housing</a:t>
            </a:r>
          </a:p>
        </p:txBody>
      </p:sp>
      <p:sp>
        <p:nvSpPr>
          <p:cNvPr id="8" name="Content Placeholder 5">
            <a:extLst>
              <a:ext uri="{FF2B5EF4-FFF2-40B4-BE49-F238E27FC236}">
                <a16:creationId xmlns:a16="http://schemas.microsoft.com/office/drawing/2014/main" id="{F7662F81-F4E3-6FFD-41DE-A1AB3E19610E}"/>
              </a:ext>
            </a:extLst>
          </p:cNvPr>
          <p:cNvSpPr txBox="1">
            <a:spLocks/>
          </p:cNvSpPr>
          <p:nvPr/>
        </p:nvSpPr>
        <p:spPr>
          <a:xfrm>
            <a:off x="274319" y="1828800"/>
            <a:ext cx="5029200" cy="4739347"/>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Higher sidewalk quality neighborhoods:</a:t>
            </a:r>
          </a:p>
          <a:p>
            <a:pPr marL="285750" indent="-285750">
              <a:buFont typeface="Arial" panose="020B0604020202020204" pitchFamily="34" charset="0"/>
              <a:buChar char="•"/>
            </a:pPr>
            <a:r>
              <a:rPr lang="en-US" sz="1800" dirty="0">
                <a:solidFill>
                  <a:srgbClr val="000000"/>
                </a:solidFill>
                <a:latin typeface="Lato" panose="020F0502020204030203" pitchFamily="34" charset="0"/>
              </a:rPr>
              <a:t>Higher population and housing density</a:t>
            </a:r>
          </a:p>
          <a:p>
            <a:pPr marL="285750" indent="-285750">
              <a:buFont typeface="Arial" panose="020B0604020202020204" pitchFamily="34" charset="0"/>
              <a:buChar char="•"/>
            </a:pPr>
            <a:r>
              <a:rPr lang="en-US" sz="1800" dirty="0">
                <a:solidFill>
                  <a:srgbClr val="000000"/>
                </a:solidFill>
                <a:latin typeface="Lato" panose="020F0502020204030203" pitchFamily="34" charset="0"/>
              </a:rPr>
              <a:t>Higher racially diversity</a:t>
            </a:r>
          </a:p>
          <a:p>
            <a:pPr marL="285750" indent="-285750">
              <a:buFont typeface="Arial" panose="020B0604020202020204" pitchFamily="34" charset="0"/>
              <a:buChar char="•"/>
            </a:pPr>
            <a:r>
              <a:rPr lang="en-US" sz="1800" dirty="0">
                <a:solidFill>
                  <a:srgbClr val="000000"/>
                </a:solidFill>
                <a:latin typeface="Lato" panose="020F0502020204030203" pitchFamily="34" charset="0"/>
              </a:rPr>
              <a:t>Higher proportion of immigrants </a:t>
            </a:r>
          </a:p>
          <a:p>
            <a:pPr marL="285750" indent="-285750">
              <a:buFont typeface="Arial" panose="020B0604020202020204" pitchFamily="34" charset="0"/>
              <a:buChar char="•"/>
            </a:pPr>
            <a:r>
              <a:rPr lang="en-US" sz="1800" dirty="0">
                <a:solidFill>
                  <a:srgbClr val="000000"/>
                </a:solidFill>
                <a:latin typeface="Lato" panose="020F0502020204030203" pitchFamily="34" charset="0"/>
              </a:rPr>
              <a:t>Commute primarily by walking or public transportation</a:t>
            </a:r>
            <a:endParaRPr lang="en-US" sz="2400" dirty="0"/>
          </a:p>
        </p:txBody>
      </p:sp>
    </p:spTree>
    <p:extLst>
      <p:ext uri="{BB962C8B-B14F-4D97-AF65-F5344CB8AC3E}">
        <p14:creationId xmlns:p14="http://schemas.microsoft.com/office/powerpoint/2010/main" val="94781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E6A0-CB01-B4E9-A7DD-A9E9D9D4FE9E}"/>
              </a:ext>
            </a:extLst>
          </p:cNvPr>
          <p:cNvSpPr>
            <a:spLocks noGrp="1"/>
          </p:cNvSpPr>
          <p:nvPr>
            <p:ph type="title"/>
          </p:nvPr>
        </p:nvSpPr>
        <p:spPr/>
        <p:txBody>
          <a:bodyPr/>
          <a:lstStyle/>
          <a:p>
            <a:r>
              <a:rPr lang="en-US" dirty="0"/>
              <a:t>DISCUSSIONS</a:t>
            </a:r>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The ‘Then &amp; Now’ of Seattle </a:t>
            </a:r>
          </a:p>
        </p:txBody>
      </p:sp>
      <p:pic>
        <p:nvPicPr>
          <p:cNvPr id="21508" name="Picture 4">
            <a:extLst>
              <a:ext uri="{FF2B5EF4-FFF2-40B4-BE49-F238E27FC236}">
                <a16:creationId xmlns:a16="http://schemas.microsoft.com/office/drawing/2014/main" id="{C75C4844-7C6A-746F-1C93-5654ACDFE753}"/>
              </a:ext>
            </a:extLst>
          </p:cNvPr>
          <p:cNvPicPr>
            <a:picLocks noGrp="1" noChangeAspect="1" noChangeArrowheads="1"/>
          </p:cNvPicPr>
          <p:nvPr>
            <p:ph type="pic" sz="quarter" idx="12"/>
          </p:nvPr>
        </p:nvPicPr>
        <p:blipFill rotWithShape="1">
          <a:blip r:embed="rId3">
            <a:extLst>
              <a:ext uri="{28A0092B-C50C-407E-A947-70E740481C1C}">
                <a14:useLocalDpi xmlns:a14="http://schemas.microsoft.com/office/drawing/2010/main" val="0"/>
              </a:ext>
            </a:extLst>
          </a:blip>
          <a:srcRect t="1251" b="46781"/>
          <a:stretch/>
        </p:blipFill>
        <p:spPr>
          <a:xfrm>
            <a:off x="274638" y="2476500"/>
            <a:ext cx="5745162" cy="4114800"/>
          </a:xfrm>
        </p:spPr>
      </p:pic>
      <p:pic>
        <p:nvPicPr>
          <p:cNvPr id="21510" name="Picture 6">
            <a:extLst>
              <a:ext uri="{FF2B5EF4-FFF2-40B4-BE49-F238E27FC236}">
                <a16:creationId xmlns:a16="http://schemas.microsoft.com/office/drawing/2014/main" id="{F81DCA9E-F0C7-E808-37C5-E77E532F6BD4}"/>
              </a:ext>
            </a:extLst>
          </p:cNvPr>
          <p:cNvPicPr>
            <a:picLocks noGrp="1" noChangeAspect="1" noChangeArrowheads="1"/>
          </p:cNvPicPr>
          <p:nvPr>
            <p:ph type="pic" sz="quarter" idx="13"/>
          </p:nvPr>
        </p:nvPicPr>
        <p:blipFill rotWithShape="1">
          <a:blip r:embed="rId4">
            <a:extLst>
              <a:ext uri="{28A0092B-C50C-407E-A947-70E740481C1C}">
                <a14:useLocalDpi xmlns:a14="http://schemas.microsoft.com/office/drawing/2010/main" val="0"/>
              </a:ext>
            </a:extLst>
          </a:blip>
          <a:srcRect l="-364" t="1248" r="4922" b="46909"/>
          <a:stretch/>
        </p:blipFill>
        <p:spPr>
          <a:xfrm>
            <a:off x="6172518" y="2476500"/>
            <a:ext cx="5745162" cy="4114800"/>
          </a:xfrm>
        </p:spPr>
      </p:pic>
      <p:sp>
        <p:nvSpPr>
          <p:cNvPr id="21" name="Text Placeholder 20">
            <a:extLst>
              <a:ext uri="{FF2B5EF4-FFF2-40B4-BE49-F238E27FC236}">
                <a16:creationId xmlns:a16="http://schemas.microsoft.com/office/drawing/2014/main" id="{DDAFB724-AA32-7936-B6BC-AC5B04FE1634}"/>
              </a:ext>
            </a:extLst>
          </p:cNvPr>
          <p:cNvSpPr>
            <a:spLocks noGrp="1"/>
          </p:cNvSpPr>
          <p:nvPr>
            <p:ph type="body" idx="1"/>
          </p:nvPr>
        </p:nvSpPr>
        <p:spPr/>
        <p:txBody>
          <a:bodyPr/>
          <a:lstStyle/>
          <a:p>
            <a:r>
              <a:rPr lang="en-US" dirty="0"/>
              <a:t>Urban Sprawl in 1950s</a:t>
            </a:r>
          </a:p>
        </p:txBody>
      </p:sp>
      <p:sp>
        <p:nvSpPr>
          <p:cNvPr id="22" name="Text Placeholder 21">
            <a:extLst>
              <a:ext uri="{FF2B5EF4-FFF2-40B4-BE49-F238E27FC236}">
                <a16:creationId xmlns:a16="http://schemas.microsoft.com/office/drawing/2014/main" id="{5E80395C-6033-975F-3717-95AC8CDC9C69}"/>
              </a:ext>
            </a:extLst>
          </p:cNvPr>
          <p:cNvSpPr>
            <a:spLocks noGrp="1"/>
          </p:cNvSpPr>
          <p:nvPr>
            <p:ph type="body" idx="14"/>
          </p:nvPr>
        </p:nvSpPr>
        <p:spPr/>
        <p:txBody>
          <a:bodyPr/>
          <a:lstStyle/>
          <a:p>
            <a:r>
              <a:rPr lang="en-US" dirty="0"/>
              <a:t>Recent Planning Efforts</a:t>
            </a:r>
          </a:p>
        </p:txBody>
      </p:sp>
    </p:spTree>
    <p:extLst>
      <p:ext uri="{BB962C8B-B14F-4D97-AF65-F5344CB8AC3E}">
        <p14:creationId xmlns:p14="http://schemas.microsoft.com/office/powerpoint/2010/main" val="414816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oding for the Common Good: Students, Volunteers Map Accessibility of Local  Sidewalks | UVA Today">
            <a:extLst>
              <a:ext uri="{FF2B5EF4-FFF2-40B4-BE49-F238E27FC236}">
                <a16:creationId xmlns:a16="http://schemas.microsoft.com/office/drawing/2014/main" id="{2EF35202-A03A-AA7B-2BF8-CDD0DB441A8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5887" y="-873735"/>
            <a:ext cx="12307887" cy="820272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76743D8-E317-C23A-99FF-89B930C29593}"/>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AD80E8F-29CF-5586-048F-CCBC089012ED}"/>
              </a:ext>
            </a:extLst>
          </p:cNvPr>
          <p:cNvSpPr>
            <a:spLocks noGrp="1"/>
          </p:cNvSpPr>
          <p:nvPr>
            <p:ph idx="1"/>
          </p:nvPr>
        </p:nvSpPr>
        <p:spPr>
          <a:xfrm>
            <a:off x="7489370" y="1828800"/>
            <a:ext cx="4424943" cy="4754879"/>
          </a:xfrm>
        </p:spPr>
        <p:txBody>
          <a:bodyPr/>
          <a:lstStyle/>
          <a:p>
            <a:r>
              <a:rPr lang="en-US" dirty="0"/>
              <a:t>Large-scale, cross-regional studies on sidewalk equity</a:t>
            </a:r>
          </a:p>
          <a:p>
            <a:r>
              <a:rPr lang="en-US" dirty="0"/>
              <a:t>Improve the accessibility of existing infrastructure</a:t>
            </a:r>
          </a:p>
          <a:p>
            <a:r>
              <a:rPr lang="en-US" dirty="0"/>
              <a:t>Influence urban design guidelines and policies</a:t>
            </a:r>
          </a:p>
          <a:p>
            <a:endParaRPr lang="en-US" dirty="0"/>
          </a:p>
        </p:txBody>
      </p:sp>
      <p:sp>
        <p:nvSpPr>
          <p:cNvPr id="4" name="Text Placeholder 3">
            <a:extLst>
              <a:ext uri="{FF2B5EF4-FFF2-40B4-BE49-F238E27FC236}">
                <a16:creationId xmlns:a16="http://schemas.microsoft.com/office/drawing/2014/main" id="{EC05346B-EBDD-B147-F5D5-60EA0DD5377A}"/>
              </a:ext>
            </a:extLst>
          </p:cNvPr>
          <p:cNvSpPr>
            <a:spLocks noGrp="1"/>
          </p:cNvSpPr>
          <p:nvPr>
            <p:ph type="body" sz="quarter" idx="10"/>
          </p:nvPr>
        </p:nvSpPr>
        <p:spPr/>
        <p:txBody>
          <a:bodyPr/>
          <a:lstStyle/>
          <a:p>
            <a:r>
              <a:rPr lang="en-US" dirty="0"/>
              <a:t>Future Work</a:t>
            </a:r>
          </a:p>
        </p:txBody>
      </p:sp>
    </p:spTree>
    <p:extLst>
      <p:ext uri="{BB962C8B-B14F-4D97-AF65-F5344CB8AC3E}">
        <p14:creationId xmlns:p14="http://schemas.microsoft.com/office/powerpoint/2010/main" val="14498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3C37F96-AAE6-25ED-796A-4F1D168B35B4}"/>
              </a:ext>
            </a:extLst>
          </p:cNvPr>
          <p:cNvSpPr>
            <a:spLocks noGrp="1"/>
          </p:cNvSpPr>
          <p:nvPr>
            <p:ph type="title"/>
          </p:nvPr>
        </p:nvSpPr>
        <p:spPr/>
        <p:txBody>
          <a:bodyPr/>
          <a:lstStyle/>
          <a:p>
            <a:r>
              <a:rPr lang="en-US" dirty="0"/>
              <a:t>MOTIVATION</a:t>
            </a:r>
          </a:p>
        </p:txBody>
      </p:sp>
      <p:sp>
        <p:nvSpPr>
          <p:cNvPr id="12" name="Text Placeholder 11">
            <a:extLst>
              <a:ext uri="{FF2B5EF4-FFF2-40B4-BE49-F238E27FC236}">
                <a16:creationId xmlns:a16="http://schemas.microsoft.com/office/drawing/2014/main" id="{AF823819-2394-4DF1-DBCC-B11887A12231}"/>
              </a:ext>
            </a:extLst>
          </p:cNvPr>
          <p:cNvSpPr>
            <a:spLocks noGrp="1"/>
          </p:cNvSpPr>
          <p:nvPr>
            <p:ph type="body" sz="quarter" idx="10"/>
          </p:nvPr>
        </p:nvSpPr>
        <p:spPr/>
        <p:txBody>
          <a:bodyPr/>
          <a:lstStyle/>
          <a:p>
            <a:r>
              <a:rPr lang="en-US" dirty="0"/>
              <a:t>Sidewalk Disparities</a:t>
            </a:r>
          </a:p>
        </p:txBody>
      </p:sp>
      <p:sp>
        <p:nvSpPr>
          <p:cNvPr id="14" name="Text Placeholder 13">
            <a:extLst>
              <a:ext uri="{FF2B5EF4-FFF2-40B4-BE49-F238E27FC236}">
                <a16:creationId xmlns:a16="http://schemas.microsoft.com/office/drawing/2014/main" id="{EE966D1D-F01D-1CB7-2B17-37FD2B62DF4E}"/>
              </a:ext>
            </a:extLst>
          </p:cNvPr>
          <p:cNvSpPr>
            <a:spLocks noGrp="1"/>
          </p:cNvSpPr>
          <p:nvPr>
            <p:ph type="body" idx="20"/>
          </p:nvPr>
        </p:nvSpPr>
        <p:spPr>
          <a:xfrm>
            <a:off x="9204960" y="4955750"/>
            <a:ext cx="2743200" cy="548640"/>
          </a:xfrm>
        </p:spPr>
        <p:txBody>
          <a:bodyPr anchor="t">
            <a:noAutofit/>
          </a:bodyPr>
          <a:lstStyle/>
          <a:p>
            <a:pPr algn="ctr"/>
            <a:r>
              <a:rPr lang="en-US" dirty="0"/>
              <a:t>RELATIONSHIP</a:t>
            </a:r>
          </a:p>
        </p:txBody>
      </p:sp>
      <p:sp>
        <p:nvSpPr>
          <p:cNvPr id="18" name="Text Placeholder 17">
            <a:extLst>
              <a:ext uri="{FF2B5EF4-FFF2-40B4-BE49-F238E27FC236}">
                <a16:creationId xmlns:a16="http://schemas.microsoft.com/office/drawing/2014/main" id="{7B5D6DE5-8003-3550-150C-352027E60099}"/>
              </a:ext>
            </a:extLst>
          </p:cNvPr>
          <p:cNvSpPr>
            <a:spLocks noGrp="1"/>
          </p:cNvSpPr>
          <p:nvPr>
            <p:ph type="body" idx="24"/>
          </p:nvPr>
        </p:nvSpPr>
        <p:spPr>
          <a:xfrm>
            <a:off x="6231910" y="4955750"/>
            <a:ext cx="2743200" cy="548640"/>
          </a:xfrm>
        </p:spPr>
        <p:txBody>
          <a:bodyPr/>
          <a:lstStyle/>
          <a:p>
            <a:pPr algn="ctr"/>
            <a:r>
              <a:rPr lang="en-US" dirty="0"/>
              <a:t>WHAT</a:t>
            </a:r>
          </a:p>
        </p:txBody>
      </p:sp>
      <p:sp>
        <p:nvSpPr>
          <p:cNvPr id="19" name="Text Placeholder 18">
            <a:extLst>
              <a:ext uri="{FF2B5EF4-FFF2-40B4-BE49-F238E27FC236}">
                <a16:creationId xmlns:a16="http://schemas.microsoft.com/office/drawing/2014/main" id="{093B41C8-0DE3-8FDE-0176-D0E1446F0090}"/>
              </a:ext>
            </a:extLst>
          </p:cNvPr>
          <p:cNvSpPr>
            <a:spLocks noGrp="1"/>
          </p:cNvSpPr>
          <p:nvPr>
            <p:ph type="body" idx="25"/>
          </p:nvPr>
        </p:nvSpPr>
        <p:spPr>
          <a:xfrm>
            <a:off x="3258861" y="4955750"/>
            <a:ext cx="2743200" cy="548640"/>
          </a:xfrm>
        </p:spPr>
        <p:txBody>
          <a:bodyPr/>
          <a:lstStyle/>
          <a:p>
            <a:pPr algn="ctr"/>
            <a:r>
              <a:rPr lang="en-US" dirty="0"/>
              <a:t>HOW</a:t>
            </a:r>
          </a:p>
        </p:txBody>
      </p:sp>
      <p:sp>
        <p:nvSpPr>
          <p:cNvPr id="20" name="Text Placeholder 19">
            <a:extLst>
              <a:ext uri="{FF2B5EF4-FFF2-40B4-BE49-F238E27FC236}">
                <a16:creationId xmlns:a16="http://schemas.microsoft.com/office/drawing/2014/main" id="{1AD17DFF-32BA-9F8E-C033-58525976F937}"/>
              </a:ext>
            </a:extLst>
          </p:cNvPr>
          <p:cNvSpPr>
            <a:spLocks noGrp="1"/>
          </p:cNvSpPr>
          <p:nvPr>
            <p:ph type="body" idx="26"/>
          </p:nvPr>
        </p:nvSpPr>
        <p:spPr>
          <a:xfrm>
            <a:off x="285812" y="4955750"/>
            <a:ext cx="2743200" cy="548640"/>
          </a:xfrm>
        </p:spPr>
        <p:txBody>
          <a:bodyPr/>
          <a:lstStyle/>
          <a:p>
            <a:pPr algn="ctr"/>
            <a:r>
              <a:rPr lang="en-US" dirty="0"/>
              <a:t>WHERE</a:t>
            </a:r>
          </a:p>
        </p:txBody>
      </p:sp>
      <p:pic>
        <p:nvPicPr>
          <p:cNvPr id="6" name="Picture 5" descr="Icon&#10;&#10;Description automatically generated">
            <a:extLst>
              <a:ext uri="{FF2B5EF4-FFF2-40B4-BE49-F238E27FC236}">
                <a16:creationId xmlns:a16="http://schemas.microsoft.com/office/drawing/2014/main" id="{A6637953-CF3C-4123-6443-CEF407B1D603}"/>
              </a:ext>
            </a:extLst>
          </p:cNvPr>
          <p:cNvPicPr>
            <a:picLocks noChangeAspect="1"/>
          </p:cNvPicPr>
          <p:nvPr/>
        </p:nvPicPr>
        <p:blipFill>
          <a:blip r:embed="rId3"/>
          <a:stretch>
            <a:fillRect/>
          </a:stretch>
        </p:blipFill>
        <p:spPr>
          <a:xfrm>
            <a:off x="4021551" y="2494811"/>
            <a:ext cx="1193121" cy="1828800"/>
          </a:xfrm>
          <a:prstGeom prst="rect">
            <a:avLst/>
          </a:prstGeom>
        </p:spPr>
      </p:pic>
      <p:pic>
        <p:nvPicPr>
          <p:cNvPr id="8" name="Picture 7" descr="Icon&#10;&#10;Description automatically generated">
            <a:extLst>
              <a:ext uri="{FF2B5EF4-FFF2-40B4-BE49-F238E27FC236}">
                <a16:creationId xmlns:a16="http://schemas.microsoft.com/office/drawing/2014/main" id="{F5989116-DBB7-4255-8537-584261AE419E}"/>
              </a:ext>
            </a:extLst>
          </p:cNvPr>
          <p:cNvPicPr>
            <a:picLocks noChangeAspect="1"/>
          </p:cNvPicPr>
          <p:nvPr/>
        </p:nvPicPr>
        <p:blipFill>
          <a:blip r:embed="rId4"/>
          <a:stretch>
            <a:fillRect/>
          </a:stretch>
        </p:blipFill>
        <p:spPr>
          <a:xfrm>
            <a:off x="6477007" y="2741202"/>
            <a:ext cx="2194560" cy="1336019"/>
          </a:xfrm>
          <a:prstGeom prst="rect">
            <a:avLst/>
          </a:prstGeom>
        </p:spPr>
      </p:pic>
      <p:pic>
        <p:nvPicPr>
          <p:cNvPr id="11" name="Picture 10" descr="Icon&#10;&#10;Description automatically generated">
            <a:extLst>
              <a:ext uri="{FF2B5EF4-FFF2-40B4-BE49-F238E27FC236}">
                <a16:creationId xmlns:a16="http://schemas.microsoft.com/office/drawing/2014/main" id="{5E841A89-E931-7A72-7644-BB605B287F4A}"/>
              </a:ext>
            </a:extLst>
          </p:cNvPr>
          <p:cNvPicPr>
            <a:picLocks noChangeAspect="1"/>
          </p:cNvPicPr>
          <p:nvPr/>
        </p:nvPicPr>
        <p:blipFill>
          <a:blip r:embed="rId5"/>
          <a:stretch>
            <a:fillRect/>
          </a:stretch>
        </p:blipFill>
        <p:spPr>
          <a:xfrm>
            <a:off x="9745897" y="2540531"/>
            <a:ext cx="1661326" cy="1737360"/>
          </a:xfrm>
          <a:prstGeom prst="rect">
            <a:avLst/>
          </a:prstGeom>
        </p:spPr>
      </p:pic>
      <p:pic>
        <p:nvPicPr>
          <p:cNvPr id="24" name="Picture 23" descr="A picture containing qr code&#10;&#10;Description automatically generated">
            <a:extLst>
              <a:ext uri="{FF2B5EF4-FFF2-40B4-BE49-F238E27FC236}">
                <a16:creationId xmlns:a16="http://schemas.microsoft.com/office/drawing/2014/main" id="{839D8EF7-F716-166D-6FF0-57BD338AA03B}"/>
              </a:ext>
            </a:extLst>
          </p:cNvPr>
          <p:cNvPicPr>
            <a:picLocks noChangeAspect="1"/>
          </p:cNvPicPr>
          <p:nvPr/>
        </p:nvPicPr>
        <p:blipFill>
          <a:blip r:embed="rId6"/>
          <a:stretch>
            <a:fillRect/>
          </a:stretch>
        </p:blipFill>
        <p:spPr>
          <a:xfrm>
            <a:off x="928241" y="2723411"/>
            <a:ext cx="1420118" cy="1371600"/>
          </a:xfrm>
          <a:prstGeom prst="rect">
            <a:avLst/>
          </a:prstGeom>
        </p:spPr>
      </p:pic>
      <p:sp>
        <p:nvSpPr>
          <p:cNvPr id="25" name="Text Placeholder 19">
            <a:extLst>
              <a:ext uri="{FF2B5EF4-FFF2-40B4-BE49-F238E27FC236}">
                <a16:creationId xmlns:a16="http://schemas.microsoft.com/office/drawing/2014/main" id="{F481938C-CDE9-781A-442F-88E7D10F6F5D}"/>
              </a:ext>
            </a:extLst>
          </p:cNvPr>
          <p:cNvSpPr txBox="1">
            <a:spLocks/>
          </p:cNvSpPr>
          <p:nvPr/>
        </p:nvSpPr>
        <p:spPr>
          <a:xfrm>
            <a:off x="285812" y="5281217"/>
            <a:ext cx="2743200" cy="548640"/>
          </a:xfrm>
          <a:prstGeom prst="rect">
            <a:avLst/>
          </a:prstGeom>
        </p:spPr>
        <p:txBody>
          <a:bodyPr vert="horz" lIns="91440" tIns="45720" rIns="91440" bIns="45720" rtlCol="0" anchor="ctr">
            <a:normAutofit/>
          </a:bodyPr>
          <a:lstStyle>
            <a:lvl1pPr marL="0" indent="0" algn="l" defTabSz="914400" rtl="0" eaLnBrk="1" latinLnBrk="0" hangingPunct="1">
              <a:lnSpc>
                <a:spcPct val="114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00" b="0" dirty="0"/>
              <a:t>sidewalks are</a:t>
            </a:r>
          </a:p>
        </p:txBody>
      </p:sp>
      <p:sp>
        <p:nvSpPr>
          <p:cNvPr id="26" name="Text Placeholder 19">
            <a:extLst>
              <a:ext uri="{FF2B5EF4-FFF2-40B4-BE49-F238E27FC236}">
                <a16:creationId xmlns:a16="http://schemas.microsoft.com/office/drawing/2014/main" id="{3FF7168C-BD16-F545-E11F-E9512F5D3CBF}"/>
              </a:ext>
            </a:extLst>
          </p:cNvPr>
          <p:cNvSpPr txBox="1">
            <a:spLocks/>
          </p:cNvSpPr>
          <p:nvPr/>
        </p:nvSpPr>
        <p:spPr>
          <a:xfrm>
            <a:off x="3287232" y="5281217"/>
            <a:ext cx="2743200" cy="548640"/>
          </a:xfrm>
          <a:prstGeom prst="rect">
            <a:avLst/>
          </a:prstGeom>
        </p:spPr>
        <p:txBody>
          <a:bodyPr vert="horz" lIns="91440" tIns="45720" rIns="91440" bIns="45720" rtlCol="0" anchor="ctr">
            <a:normAutofit/>
          </a:bodyPr>
          <a:lstStyle>
            <a:lvl1pPr marL="0" indent="0" algn="l" defTabSz="914400" rtl="0" eaLnBrk="1" latinLnBrk="0" hangingPunct="1">
              <a:lnSpc>
                <a:spcPct val="114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00" b="0" dirty="0"/>
              <a:t>they are connected</a:t>
            </a:r>
          </a:p>
        </p:txBody>
      </p:sp>
      <p:sp>
        <p:nvSpPr>
          <p:cNvPr id="27" name="Text Placeholder 19">
            <a:extLst>
              <a:ext uri="{FF2B5EF4-FFF2-40B4-BE49-F238E27FC236}">
                <a16:creationId xmlns:a16="http://schemas.microsoft.com/office/drawing/2014/main" id="{56CE0E6C-47F1-42A1-EA88-A9A57EB6F11F}"/>
              </a:ext>
            </a:extLst>
          </p:cNvPr>
          <p:cNvSpPr txBox="1">
            <a:spLocks/>
          </p:cNvSpPr>
          <p:nvPr/>
        </p:nvSpPr>
        <p:spPr>
          <a:xfrm>
            <a:off x="6231910" y="5281217"/>
            <a:ext cx="2743200" cy="548640"/>
          </a:xfrm>
          <a:prstGeom prst="rect">
            <a:avLst/>
          </a:prstGeom>
        </p:spPr>
        <p:txBody>
          <a:bodyPr vert="horz" lIns="91440" tIns="45720" rIns="91440" bIns="45720" rtlCol="0" anchor="ctr">
            <a:normAutofit/>
          </a:bodyPr>
          <a:lstStyle>
            <a:lvl1pPr marL="0" indent="0" algn="l" defTabSz="914400" rtl="0" eaLnBrk="1" latinLnBrk="0" hangingPunct="1">
              <a:lnSpc>
                <a:spcPct val="114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00" b="0" dirty="0"/>
              <a:t>their conditions are</a:t>
            </a:r>
          </a:p>
        </p:txBody>
      </p:sp>
      <p:sp>
        <p:nvSpPr>
          <p:cNvPr id="28" name="Text Placeholder 19">
            <a:extLst>
              <a:ext uri="{FF2B5EF4-FFF2-40B4-BE49-F238E27FC236}">
                <a16:creationId xmlns:a16="http://schemas.microsoft.com/office/drawing/2014/main" id="{FA9C486F-22D9-149F-94E5-2079E992DE34}"/>
              </a:ext>
            </a:extLst>
          </p:cNvPr>
          <p:cNvSpPr txBox="1">
            <a:spLocks/>
          </p:cNvSpPr>
          <p:nvPr/>
        </p:nvSpPr>
        <p:spPr>
          <a:xfrm>
            <a:off x="9204960" y="5281217"/>
            <a:ext cx="2743200" cy="548640"/>
          </a:xfrm>
          <a:prstGeom prst="rect">
            <a:avLst/>
          </a:prstGeom>
        </p:spPr>
        <p:txBody>
          <a:bodyPr vert="horz" lIns="91440" tIns="45720" rIns="91440" bIns="45720" rtlCol="0" anchor="ctr">
            <a:normAutofit/>
          </a:bodyPr>
          <a:lstStyle>
            <a:lvl1pPr marL="0" indent="0" algn="l" defTabSz="914400" rtl="0" eaLnBrk="1" latinLnBrk="0" hangingPunct="1">
              <a:lnSpc>
                <a:spcPct val="114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114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14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4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00" b="0" dirty="0"/>
              <a:t>to socio-economic factors</a:t>
            </a:r>
          </a:p>
        </p:txBody>
      </p:sp>
    </p:spTree>
    <p:extLst>
      <p:ext uri="{BB962C8B-B14F-4D97-AF65-F5344CB8AC3E}">
        <p14:creationId xmlns:p14="http://schemas.microsoft.com/office/powerpoint/2010/main" val="49254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8" grpId="0" build="p"/>
      <p:bldP spid="19" grpId="0" build="p"/>
      <p:bldP spid="20" grpId="0" build="p"/>
      <p:bldP spid="25" grpId="0"/>
      <p:bldP spid="26" grpId="0"/>
      <p:bldP spid="27"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3A310-BFB8-D361-399F-AF7AE5552186}"/>
              </a:ext>
            </a:extLst>
          </p:cNvPr>
          <p:cNvSpPr>
            <a:spLocks noGrp="1"/>
          </p:cNvSpPr>
          <p:nvPr>
            <p:ph type="title"/>
          </p:nvPr>
        </p:nvSpPr>
        <p:spPr>
          <a:xfrm>
            <a:off x="838200" y="2637270"/>
            <a:ext cx="10515600" cy="1325563"/>
          </a:xfrm>
        </p:spPr>
        <p:txBody>
          <a:bodyPr>
            <a:noAutofit/>
          </a:bodyPr>
          <a:lstStyle/>
          <a:p>
            <a:pPr algn="ctr">
              <a:lnSpc>
                <a:spcPct val="114000"/>
              </a:lnSpc>
            </a:pPr>
            <a:r>
              <a:rPr lang="en-US" dirty="0"/>
              <a:t>How might we use crowdsourced sidewalk assessment data to examine sidewalk condition</a:t>
            </a:r>
            <a:r>
              <a:rPr lang="en-US" dirty="0">
                <a:solidFill>
                  <a:srgbClr val="00D8D7"/>
                </a:solidFill>
              </a:rPr>
              <a:t> </a:t>
            </a:r>
            <a:r>
              <a:rPr lang="en-US" dirty="0">
                <a:solidFill>
                  <a:srgbClr val="00BBB4"/>
                </a:solidFill>
              </a:rPr>
              <a:t>patterns</a:t>
            </a:r>
            <a:r>
              <a:rPr lang="en-US" dirty="0">
                <a:solidFill>
                  <a:srgbClr val="00D8D7"/>
                </a:solidFill>
              </a:rPr>
              <a:t> </a:t>
            </a:r>
            <a:r>
              <a:rPr lang="en-US" dirty="0"/>
              <a:t>in a city?</a:t>
            </a:r>
          </a:p>
        </p:txBody>
      </p:sp>
    </p:spTree>
    <p:extLst>
      <p:ext uri="{BB962C8B-B14F-4D97-AF65-F5344CB8AC3E}">
        <p14:creationId xmlns:p14="http://schemas.microsoft.com/office/powerpoint/2010/main" val="765269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3A310-BFB8-D361-399F-AF7AE5552186}"/>
              </a:ext>
            </a:extLst>
          </p:cNvPr>
          <p:cNvSpPr>
            <a:spLocks noGrp="1"/>
          </p:cNvSpPr>
          <p:nvPr>
            <p:ph type="title"/>
          </p:nvPr>
        </p:nvSpPr>
        <p:spPr>
          <a:xfrm>
            <a:off x="838200" y="2637270"/>
            <a:ext cx="10515600" cy="1325563"/>
          </a:xfrm>
        </p:spPr>
        <p:txBody>
          <a:bodyPr>
            <a:noAutofit/>
          </a:bodyPr>
          <a:lstStyle/>
          <a:p>
            <a:pPr algn="ctr">
              <a:lnSpc>
                <a:spcPct val="114000"/>
              </a:lnSpc>
            </a:pPr>
            <a:r>
              <a:rPr lang="en-US" dirty="0"/>
              <a:t>How do sidewalk quality scores relate to neighborhood </a:t>
            </a:r>
            <a:r>
              <a:rPr lang="en-US" dirty="0">
                <a:solidFill>
                  <a:srgbClr val="00BBB4"/>
                </a:solidFill>
              </a:rPr>
              <a:t>socioeconomic </a:t>
            </a:r>
            <a:r>
              <a:rPr lang="en-US" dirty="0"/>
              <a:t>characteristics? </a:t>
            </a:r>
          </a:p>
        </p:txBody>
      </p:sp>
    </p:spTree>
    <p:extLst>
      <p:ext uri="{BB962C8B-B14F-4D97-AF65-F5344CB8AC3E}">
        <p14:creationId xmlns:p14="http://schemas.microsoft.com/office/powerpoint/2010/main" val="152667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BD506-729C-450E-BBF1-D05B7B1C4771}"/>
              </a:ext>
            </a:extLst>
          </p:cNvPr>
          <p:cNvSpPr>
            <a:spLocks noGrp="1"/>
          </p:cNvSpPr>
          <p:nvPr>
            <p:ph type="title"/>
          </p:nvPr>
        </p:nvSpPr>
        <p:spPr/>
        <p:txBody>
          <a:bodyPr/>
          <a:lstStyle/>
          <a:p>
            <a:r>
              <a:rPr lang="en-US" dirty="0"/>
              <a:t>Sidewalks</a:t>
            </a:r>
            <a:r>
              <a:rPr lang="en-US" baseline="0" dirty="0"/>
              <a:t> shape how and where we travel</a:t>
            </a:r>
            <a:endParaRPr lang="en-US" dirty="0"/>
          </a:p>
        </p:txBody>
      </p:sp>
      <p:pic>
        <p:nvPicPr>
          <p:cNvPr id="18434" name="Picture 2" descr="Images shows two people using mobility aids while walking on a suburban sidewal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370" y="0"/>
            <a:ext cx="1587871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C183D7F6-B498-43B3-948B-1728B52AA6E4}">
                <adec:decorative xmlns:adec="http://schemas.microsoft.com/office/drawing/2017/decorative" val="1"/>
              </a:ext>
            </a:extLst>
          </p:cNvPr>
          <p:cNvSpPr/>
          <p:nvPr/>
        </p:nvSpPr>
        <p:spPr>
          <a:xfrm>
            <a:off x="1524" y="0"/>
            <a:ext cx="12188952" cy="722312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8">
            <a:extLst>
              <a:ext uri="{FF2B5EF4-FFF2-40B4-BE49-F238E27FC236}">
                <a16:creationId xmlns:a16="http://schemas.microsoft.com/office/drawing/2014/main" id="{1B07342A-89B7-7896-E0F8-B8AD4350CCCF}"/>
              </a:ext>
            </a:extLst>
          </p:cNvPr>
          <p:cNvSpPr txBox="1">
            <a:spLocks/>
          </p:cNvSpPr>
          <p:nvPr/>
        </p:nvSpPr>
        <p:spPr>
          <a:xfrm>
            <a:off x="324451" y="2573826"/>
            <a:ext cx="4926422" cy="1477963"/>
          </a:xfrm>
          <a:prstGeom prst="rect">
            <a:avLst/>
          </a:prstGeom>
        </p:spPr>
        <p:txBody>
          <a:bodyPr vert="horz" lIns="91174" tIns="45682" rIns="91174" bIns="45682"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Sidewalks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Shape How &amp;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Where We Travel</a:t>
            </a:r>
          </a:p>
        </p:txBody>
      </p:sp>
    </p:spTree>
    <p:extLst>
      <p:ext uri="{BB962C8B-B14F-4D97-AF65-F5344CB8AC3E}">
        <p14:creationId xmlns:p14="http://schemas.microsoft.com/office/powerpoint/2010/main" val="973281659"/>
      </p:ext>
    </p:extLst>
  </p:cSld>
  <p:clrMapOvr>
    <a:masterClrMapping/>
  </p:clrMapOvr>
  <mc:AlternateContent xmlns:mc="http://schemas.openxmlformats.org/markup-compatibility/2006" xmlns:p14="http://schemas.microsoft.com/office/powerpoint/2010/main">
    <mc:Choice Requires="p14">
      <p:transition spd="slow" p14:dur="2000" advTm="4914"/>
    </mc:Choice>
    <mc:Fallback xmlns="">
      <p:transition spd="slow" advTm="4914"/>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290" name="Picture 2" descr="Image shows a person in a wheelchair crossing a street on a crosswalk with large, urban buildings in th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 y="-1260035"/>
            <a:ext cx="12188952" cy="811803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AFCC00-D372-4547-9332-62F054865C46}"/>
              </a:ext>
            </a:extLst>
          </p:cNvPr>
          <p:cNvSpPr/>
          <p:nvPr/>
        </p:nvSpPr>
        <p:spPr>
          <a:xfrm>
            <a:off x="0" y="-909410"/>
            <a:ext cx="6313336" cy="8118035"/>
          </a:xfrm>
          <a:prstGeom prst="rect">
            <a:avLst/>
          </a:prstGeom>
          <a:gradFill>
            <a:gsLst>
              <a:gs pos="0">
                <a:schemeClr val="tx1">
                  <a:alpha val="75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6315A3F-4927-4437-A093-53CB141C57A9}"/>
              </a:ext>
            </a:extLst>
          </p:cNvPr>
          <p:cNvSpPr txBox="1"/>
          <p:nvPr/>
        </p:nvSpPr>
        <p:spPr>
          <a:xfrm>
            <a:off x="333227" y="6461630"/>
            <a:ext cx="613562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Thapar </a:t>
            </a:r>
            <a:r>
              <a:rPr kumimoji="0" lang="en-US" sz="1400" b="0" i="1"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et al., </a:t>
            </a:r>
            <a:r>
              <a:rPr kumimoji="0" lang="en-US" sz="1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2004 ; Nuernberger, 2008</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8">
            <a:extLst>
              <a:ext uri="{FF2B5EF4-FFF2-40B4-BE49-F238E27FC236}">
                <a16:creationId xmlns:a16="http://schemas.microsoft.com/office/drawing/2014/main" id="{C269DE58-3FD7-17F7-C01F-4B8564070C0B}"/>
              </a:ext>
            </a:extLst>
          </p:cNvPr>
          <p:cNvSpPr txBox="1">
            <a:spLocks/>
          </p:cNvSpPr>
          <p:nvPr/>
        </p:nvSpPr>
        <p:spPr>
          <a:xfrm>
            <a:off x="562467" y="1671645"/>
            <a:ext cx="6609087" cy="1477963"/>
          </a:xfrm>
          <a:prstGeom prst="rect">
            <a:avLst/>
          </a:prstGeom>
          <a:effectLst>
            <a:glow rad="101600">
              <a:schemeClr val="accent1">
                <a:satMod val="175000"/>
                <a:alpha val="40000"/>
              </a:schemeClr>
            </a:glow>
          </a:effectLst>
        </p:spPr>
        <p:txBody>
          <a:bodyPr vert="horz" lIns="91174" tIns="45682" rIns="91174" bIns="45682"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Independence, </a:t>
            </a:r>
            <a:b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b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Quality Of Life, </a:t>
            </a:r>
            <a:b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br>
            <a:r>
              <a:rPr kumimoji="0" lang="en-US" sz="5400" b="0" i="0" u="none" strike="noStrike" kern="1200" cap="none" spc="0" normalizeH="0" baseline="0" noProof="0" dirty="0">
                <a:ln>
                  <a:noFill/>
                </a:ln>
                <a:solidFill>
                  <a:prstClr val="white"/>
                </a:solidFill>
                <a:effectLst/>
                <a:uLnTx/>
                <a:uFillTx/>
                <a:latin typeface="+mj-lt"/>
                <a:ea typeface="Segoe UI" pitchFamily="34" charset="0"/>
                <a:cs typeface="Segoe UI" pitchFamily="34" charset="0"/>
              </a:rPr>
              <a:t>Physical Activity</a:t>
            </a:r>
          </a:p>
        </p:txBody>
      </p:sp>
    </p:spTree>
    <p:extLst>
      <p:ext uri="{BB962C8B-B14F-4D97-AF65-F5344CB8AC3E}">
        <p14:creationId xmlns:p14="http://schemas.microsoft.com/office/powerpoint/2010/main" val="1911398799"/>
      </p:ext>
    </p:extLst>
  </p:cSld>
  <p:clrMapOvr>
    <a:masterClrMapping/>
  </p:clrMapOvr>
  <mc:AlternateContent xmlns:mc="http://schemas.openxmlformats.org/markup-compatibility/2006" xmlns:p14="http://schemas.microsoft.com/office/powerpoint/2010/main">
    <mc:Choice Requires="p14">
      <p:transition spd="slow" p14:dur="2000" advTm="8275"/>
    </mc:Choice>
    <mc:Fallback xmlns="">
      <p:transition spd="slow" advTm="827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A653A-C194-E238-667B-0BBB978C1D48}"/>
              </a:ext>
            </a:extLst>
          </p:cNvPr>
          <p:cNvSpPr>
            <a:spLocks noGrp="1"/>
          </p:cNvSpPr>
          <p:nvPr>
            <p:ph type="title"/>
          </p:nvPr>
        </p:nvSpPr>
        <p:spPr/>
        <p:txBody>
          <a:bodyPr/>
          <a:lstStyle/>
          <a:p>
            <a:r>
              <a:rPr lang="en-US" b="1" dirty="0"/>
              <a:t>SIDEWALK DATA COLLECTION</a:t>
            </a:r>
          </a:p>
        </p:txBody>
      </p:sp>
      <p:sp>
        <p:nvSpPr>
          <p:cNvPr id="3" name="Content Placeholder 2">
            <a:extLst>
              <a:ext uri="{FF2B5EF4-FFF2-40B4-BE49-F238E27FC236}">
                <a16:creationId xmlns:a16="http://schemas.microsoft.com/office/drawing/2014/main" id="{7A149876-44B8-36D9-D29C-043EB6A6FAB0}"/>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2D1FCFF5-CC09-57FF-BB6A-7C5E1E7F3C97}"/>
              </a:ext>
            </a:extLst>
          </p:cNvPr>
          <p:cNvSpPr>
            <a:spLocks noGrp="1"/>
          </p:cNvSpPr>
          <p:nvPr>
            <p:ph type="body" sz="quarter" idx="10"/>
          </p:nvPr>
        </p:nvSpPr>
        <p:spPr/>
        <p:txBody>
          <a:bodyPr/>
          <a:lstStyle/>
          <a:p>
            <a:r>
              <a:rPr lang="en-US" dirty="0"/>
              <a:t>Traditional accessibility audits</a:t>
            </a:r>
          </a:p>
          <a:p>
            <a:endParaRPr lang="en-US" dirty="0"/>
          </a:p>
        </p:txBody>
      </p:sp>
      <p:pic>
        <p:nvPicPr>
          <p:cNvPr id="5" name="Picture 2">
            <a:extLst>
              <a:ext uri="{FF2B5EF4-FFF2-40B4-BE49-F238E27FC236}">
                <a16:creationId xmlns:a16="http://schemas.microsoft.com/office/drawing/2014/main" id="{BB38B11D-C8C5-CE60-FBA2-802791EC6AD3}"/>
              </a:ext>
            </a:extLst>
          </p:cNvPr>
          <p:cNvPicPr>
            <a:picLocks noChangeAspect="1" noChangeArrowheads="1"/>
          </p:cNvPicPr>
          <p:nvPr/>
        </p:nvPicPr>
        <p:blipFill>
          <a:blip r:embed="rId3"/>
          <a:srcRect l="124" r="124"/>
          <a:stretch/>
        </p:blipFill>
        <p:spPr bwMode="auto">
          <a:xfrm>
            <a:off x="266700" y="1509326"/>
            <a:ext cx="3474720" cy="38393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4612935B-6626-D3BA-EBCA-7ED0D02EF187}"/>
              </a:ext>
            </a:extLst>
          </p:cNvPr>
          <p:cNvPicPr>
            <a:picLocks noChangeArrowheads="1"/>
          </p:cNvPicPr>
          <p:nvPr/>
        </p:nvPicPr>
        <p:blipFill>
          <a:blip r:embed="rId4"/>
          <a:srcRect l="114" r="114"/>
          <a:stretch/>
        </p:blipFill>
        <p:spPr bwMode="auto">
          <a:xfrm>
            <a:off x="4353147" y="1509327"/>
            <a:ext cx="3474720" cy="3836009"/>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17597275-2EEA-0F5B-C8EF-E13AD8187B51}"/>
              </a:ext>
            </a:extLst>
          </p:cNvPr>
          <p:cNvPicPr>
            <a:picLocks noChangeAspect="1" noChangeArrowheads="1"/>
          </p:cNvPicPr>
          <p:nvPr/>
        </p:nvPicPr>
        <p:blipFill>
          <a:blip r:embed="rId5"/>
          <a:srcRect t="6" b="6"/>
          <a:stretch/>
        </p:blipFill>
        <p:spPr bwMode="auto">
          <a:xfrm>
            <a:off x="8439594" y="1498977"/>
            <a:ext cx="3474720" cy="3839348"/>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15CEF70-D02A-2599-5741-0D6139583FE3}"/>
              </a:ext>
            </a:extLst>
          </p:cNvPr>
          <p:cNvSpPr txBox="1"/>
          <p:nvPr/>
        </p:nvSpPr>
        <p:spPr>
          <a:xfrm>
            <a:off x="8439594" y="5359023"/>
            <a:ext cx="3474720" cy="523216"/>
          </a:xfrm>
          <a:prstGeom prst="rect">
            <a:avLst/>
          </a:prstGeom>
          <a:noFill/>
        </p:spPr>
        <p:txBody>
          <a:bodyPr wrap="square" lIns="0" tIns="45718" rIns="0"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Safe Routes to School Walkability 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Rock Hill, South Carolina</a:t>
            </a:r>
          </a:p>
        </p:txBody>
      </p:sp>
      <p:sp>
        <p:nvSpPr>
          <p:cNvPr id="9" name="TextBox 8">
            <a:extLst>
              <a:ext uri="{FF2B5EF4-FFF2-40B4-BE49-F238E27FC236}">
                <a16:creationId xmlns:a16="http://schemas.microsoft.com/office/drawing/2014/main" id="{2095EAEC-54C0-C461-9854-9B83EEF1989A}"/>
              </a:ext>
            </a:extLst>
          </p:cNvPr>
          <p:cNvSpPr txBox="1"/>
          <p:nvPr/>
        </p:nvSpPr>
        <p:spPr>
          <a:xfrm>
            <a:off x="261445" y="5342054"/>
            <a:ext cx="3276600" cy="523216"/>
          </a:xfrm>
          <a:prstGeom prst="rect">
            <a:avLst/>
          </a:prstGeom>
          <a:noFill/>
        </p:spPr>
        <p:txBody>
          <a:bodyPr wrap="square" lIns="0" tIns="45718" rIns="0"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Walkability 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Wake County, North Carolina</a:t>
            </a:r>
          </a:p>
        </p:txBody>
      </p:sp>
      <p:sp>
        <p:nvSpPr>
          <p:cNvPr id="10" name="TextBox 9">
            <a:extLst>
              <a:ext uri="{FF2B5EF4-FFF2-40B4-BE49-F238E27FC236}">
                <a16:creationId xmlns:a16="http://schemas.microsoft.com/office/drawing/2014/main" id="{412A75BC-414D-205E-663D-8EA96CA35659}"/>
              </a:ext>
            </a:extLst>
          </p:cNvPr>
          <p:cNvSpPr txBox="1"/>
          <p:nvPr/>
        </p:nvSpPr>
        <p:spPr>
          <a:xfrm>
            <a:off x="4350519" y="5342054"/>
            <a:ext cx="3474720" cy="523216"/>
          </a:xfrm>
          <a:prstGeom prst="rect">
            <a:avLst/>
          </a:prstGeom>
          <a:noFill/>
        </p:spPr>
        <p:txBody>
          <a:bodyPr wrap="square" lIns="0" tIns="45718" rIns="0"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Walkability Audit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Wake County, North Carolina</a:t>
            </a:r>
          </a:p>
        </p:txBody>
      </p:sp>
    </p:spTree>
    <p:extLst>
      <p:ext uri="{BB962C8B-B14F-4D97-AF65-F5344CB8AC3E}">
        <p14:creationId xmlns:p14="http://schemas.microsoft.com/office/powerpoint/2010/main" val="192531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CHI2019_ProjectSidewalk_v2-WithStudyAndResults">
            <a:hlinkClick r:id="" action="ppaction://media"/>
            <a:extLst>
              <a:ext uri="{FF2B5EF4-FFF2-40B4-BE49-F238E27FC236}">
                <a16:creationId xmlns:a16="http://schemas.microsoft.com/office/drawing/2014/main" id="{173F6E69-875E-4BF5-FEBD-0FC772645349}"/>
              </a:ext>
            </a:extLst>
          </p:cNvPr>
          <p:cNvPicPr>
            <a:picLocks noChangeAspect="1"/>
          </p:cNvPicPr>
          <p:nvPr>
            <a:videoFile r:link="rId1"/>
            <p:extLst>
              <p:ext uri="{DAA4B4D4-6D71-4841-9C94-3DE7FCFB9230}">
                <p14:media xmlns:p14="http://schemas.microsoft.com/office/powerpoint/2010/main" r:embed="rId2">
                  <p14:trim st="4389" end="32521.2913"/>
                </p14:media>
              </p:ext>
            </p:extLst>
          </p:nvPr>
        </p:nvPicPr>
        <p:blipFill>
          <a:blip r:embed="rId5"/>
          <a:stretch>
            <a:fillRect/>
          </a:stretch>
        </p:blipFill>
        <p:spPr>
          <a:xfrm>
            <a:off x="0" y="0"/>
            <a:ext cx="12188952" cy="6863435"/>
          </a:xfrm>
          <a:prstGeom prst="rect">
            <a:avLst/>
          </a:prstGeom>
        </p:spPr>
      </p:pic>
    </p:spTree>
    <p:extLst>
      <p:ext uri="{BB962C8B-B14F-4D97-AF65-F5344CB8AC3E}">
        <p14:creationId xmlns:p14="http://schemas.microsoft.com/office/powerpoint/2010/main" val="333348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184" mute="1">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to">
      <a:majorFont>
        <a:latin typeface="Encode Sans Condensed Bold"/>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6104</TotalTime>
  <Words>1425</Words>
  <Application>Microsoft Macintosh PowerPoint</Application>
  <PresentationFormat>Widescreen</PresentationFormat>
  <Paragraphs>195</Paragraphs>
  <Slides>26</Slides>
  <Notes>26</Notes>
  <HiddenSlides>3</HiddenSlides>
  <MMClips>2</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26</vt:i4>
      </vt:variant>
    </vt:vector>
  </HeadingPairs>
  <TitlesOfParts>
    <vt:vector size="46" baseType="lpstr">
      <vt:lpstr>Proxima Nova</vt:lpstr>
      <vt:lpstr>Arial</vt:lpstr>
      <vt:lpstr>Bebas Neue</vt:lpstr>
      <vt:lpstr>Calibri</vt:lpstr>
      <vt:lpstr>Cambria Math</vt:lpstr>
      <vt:lpstr>Encode Sans Condensed</vt:lpstr>
      <vt:lpstr>Encode Sans Condensed Bold</vt:lpstr>
      <vt:lpstr>Encode Sans Condensed SemiBold</vt:lpstr>
      <vt:lpstr>Encode Sans Semi Condensed</vt:lpstr>
      <vt:lpstr>Encode Sans Semi Condensed Ligh</vt:lpstr>
      <vt:lpstr>Encode Sans Semi Condensed SmBd</vt:lpstr>
      <vt:lpstr>Helvetica Neue</vt:lpstr>
      <vt:lpstr>Lato</vt:lpstr>
      <vt:lpstr>Lato Medium</vt:lpstr>
      <vt:lpstr>Lato Semibold</vt:lpstr>
      <vt:lpstr>Museo Sans 100</vt:lpstr>
      <vt:lpstr>Segoe Condensed</vt:lpstr>
      <vt:lpstr>Segoe UI Light</vt:lpstr>
      <vt:lpstr>Verdana</vt:lpstr>
      <vt:lpstr>Office Theme</vt:lpstr>
      <vt:lpstr>PowerPoint Presentation</vt:lpstr>
      <vt:lpstr>PowerPoint Presentation</vt:lpstr>
      <vt:lpstr>MOTIVATION</vt:lpstr>
      <vt:lpstr>How might we use crowdsourced sidewalk assessment data to examine sidewalk condition patterns in a city?</vt:lpstr>
      <vt:lpstr>How do sidewalk quality scores relate to neighborhood socioeconomic characteristics? </vt:lpstr>
      <vt:lpstr>Sidewalks shape how and where we travel</vt:lpstr>
      <vt:lpstr>PowerPoint Presentation</vt:lpstr>
      <vt:lpstr>SIDEWALK DATA COLLECTION</vt:lpstr>
      <vt:lpstr>PowerPoint Presentation</vt:lpstr>
      <vt:lpstr>PowerPoint Presentation</vt:lpstr>
      <vt:lpstr>SIDEWALK DATA COLLECTION</vt:lpstr>
      <vt:lpstr>SIDEWALK DATA COLLECTION</vt:lpstr>
      <vt:lpstr>SIDEWALK DATA COLLECTION</vt:lpstr>
      <vt:lpstr>SIDEWALK DATA COLLECTION</vt:lpstr>
      <vt:lpstr>METHOD</vt:lpstr>
      <vt:lpstr>METHOD</vt:lpstr>
      <vt:lpstr>METHOD</vt:lpstr>
      <vt:lpstr>METHOD</vt:lpstr>
      <vt:lpstr>FINDINGS</vt:lpstr>
      <vt:lpstr>FINDINGS</vt:lpstr>
      <vt:lpstr>PowerPoint Presentation</vt:lpstr>
      <vt:lpstr>FINDINGS</vt:lpstr>
      <vt:lpstr>FINDINGS</vt:lpstr>
      <vt:lpstr>FINDINGS</vt:lpstr>
      <vt:lpstr>DISCUSSIONS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 Li</dc:creator>
  <cp:lastModifiedBy>Chu Li</cp:lastModifiedBy>
  <cp:revision>15</cp:revision>
  <dcterms:created xsi:type="dcterms:W3CDTF">2022-10-08T23:24:35Z</dcterms:created>
  <dcterms:modified xsi:type="dcterms:W3CDTF">2022-10-13T16:14:27Z</dcterms:modified>
</cp:coreProperties>
</file>