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402" r:id="rId2"/>
    <p:sldId id="405" r:id="rId3"/>
    <p:sldId id="406" r:id="rId4"/>
    <p:sldId id="420" r:id="rId5"/>
    <p:sldId id="417" r:id="rId6"/>
    <p:sldId id="419" r:id="rId7"/>
    <p:sldId id="429" r:id="rId8"/>
    <p:sldId id="427" r:id="rId9"/>
    <p:sldId id="404" r:id="rId10"/>
    <p:sldId id="422" r:id="rId11"/>
    <p:sldId id="431" r:id="rId12"/>
    <p:sldId id="423" r:id="rId13"/>
    <p:sldId id="424" r:id="rId14"/>
    <p:sldId id="425" r:id="rId15"/>
    <p:sldId id="426" r:id="rId16"/>
    <p:sldId id="430" r:id="rId17"/>
    <p:sldId id="407" r:id="rId18"/>
    <p:sldId id="409" r:id="rId19"/>
    <p:sldId id="411" r:id="rId20"/>
    <p:sldId id="412" r:id="rId21"/>
    <p:sldId id="414" r:id="rId22"/>
    <p:sldId id="415" r:id="rId23"/>
    <p:sldId id="410" r:id="rId24"/>
    <p:sldId id="413" r:id="rId25"/>
    <p:sldId id="399" r:id="rId26"/>
    <p:sldId id="428" r:id="rId27"/>
    <p:sldId id="34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99"/>
    <p:restoredTop sz="79006"/>
  </p:normalViewPr>
  <p:slideViewPr>
    <p:cSldViewPr snapToGrid="0">
      <p:cViewPr varScale="1">
        <p:scale>
          <a:sx n="111" d="100"/>
          <a:sy n="111" d="100"/>
        </p:scale>
        <p:origin x="248" y="328"/>
      </p:cViewPr>
      <p:guideLst/>
    </p:cSldViewPr>
  </p:slideViewPr>
  <p:notesTextViewPr>
    <p:cViewPr>
      <p:scale>
        <a:sx n="110" d="100"/>
        <a:sy n="11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5FC100-B080-D74B-B65A-A634734B6690}" type="datetimeFigureOut">
              <a:rPr lang="en-US" smtClean="0"/>
              <a:t>10/7/25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B4DF4D-7725-CE48-B8AD-57DA4F5809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336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2c506e13c6e_0_349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/>
          </a:p>
        </p:txBody>
      </p:sp>
      <p:sp>
        <p:nvSpPr>
          <p:cNvPr id="127" name="Google Shape;127;g2c506e13c6e_0_349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128" name="Google Shape;128;g2c506e13c6e_0_349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9" name="Google Shape;129;g2c506e13c6e_0_349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Hi, I’m Jae! I’m a fourth-year PhD student at the University of Washington, advised by Professor Jon Froehlich.</a:t>
            </a:r>
            <a:br>
              <a:rPr lang="en-US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today, I’m excited to share </a:t>
            </a:r>
            <a:r>
              <a:rPr lang="en-US" sz="1200" b="0" i="1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— a system that empowers Deaf and hard-of-hearing users to create their own sound-reactive AR interfaces using generative AI.</a:t>
            </a:r>
            <a:br>
              <a:rPr lang="en-US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was done in collaboration with my colleagues from Dong-A University and the University of Michigan.</a:t>
            </a:r>
            <a:endParaRPr lang="en-US" b="0" dirty="0"/>
          </a:p>
        </p:txBody>
      </p:sp>
      <p:sp>
        <p:nvSpPr>
          <p:cNvPr id="130" name="Google Shape;130;g2c506e13c6e_0_349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/>
          </a:p>
        </p:txBody>
      </p:sp>
      <p:sp>
        <p:nvSpPr>
          <p:cNvPr id="131" name="Google Shape;131;g2c506e13c6e_0_349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why did we pursue this project?</a:t>
            </a:r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Most prior AR systems for DHH users — including those led by my co-author Prof. Dhruv Jain — focused on providing sound visualizations and captioning interfaces designed by the research team, then studied how users responded to them.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256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works made huge progress in sound accessibility, but they were still preconfigured — users couldn’t really make or modify the visualizations themselves.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gap led us to ask: what if DHH users could design their own sound-reactive interfaces, tailored to their personal preferences?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1065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to explore this idea, we built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— a wearable AR prototype that empowers DHH users to author personalized, sound-reactive AR interfaces from typed input, powered by a multi-agent generative AI pipeline.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087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say a user wants a “wave” — or even a “rainbow wave” for a bit of extra flair.</a:t>
            </a:r>
            <a:br>
              <a:rPr lang="en-US" i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just type that into the system, and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takes care of the rest.</a:t>
            </a:r>
            <a:endParaRPr lang="en-US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5169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Behind the scenes,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uses a multi-agent LLM pipeline that interprets what the user types, then generates and checks the Unity code for that visualization.</a:t>
            </a:r>
            <a:br>
              <a:rPr lang="en-US" b="0" i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also performs real-time signal processing to extract sound features — mainly the dominant frequency, which drives the animation.</a:t>
            </a:r>
            <a:endParaRPr lang="en-US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5503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result is that users see their visualization — like that 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“wave”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we mentioned earlier — come to life in AR.</a:t>
            </a:r>
            <a:br>
              <a:rPr lang="en-US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reacts dynamically to sound in real time, pulsing or changing color based on the dominant frequency.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1947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Now, let’s take a closer look at how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actually works under the hood.</a:t>
            </a:r>
            <a:endParaRPr lang="en-US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9541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Let’s start with the rendering side. When a user types something like “a wave,” it’s under-specified.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08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 Prompt Enhancement agent uses OpenAI’s o3 model to expand that input with details like animation, color, and visual appearance information, and map those to relevant Unity and Shapes APIs.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057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43DFBE-5A2F-4A97-9928-12A68C8380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651222-8977-BB8E-B630-5A17E55FBB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C6A163-F9C8-F27B-B4D4-C444992B2F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What’s the Shapes API?</a:t>
            </a:r>
            <a:br>
              <a:rPr lang="en-US" b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make the generated interfaces animatable — and not just static images from stable diffusion models — we had to use a real-time vector graphics library, in this case, Shapes, which is available in Unity.</a:t>
            </a:r>
            <a:br>
              <a:rPr lang="en-US" b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lets the system procedurally draw and update elements like waves or arcs in real time, so their color, size, or thickness can react smoothly to changes in sound.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F7A2EA-8416-A951-D4FC-5253AF2D32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7443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Now, back to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en-US" b="0" i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 Code Generation agent takes the enhanced prompt and writes the actual Unity C# code.</a:t>
            </a:r>
            <a:br>
              <a:rPr lang="en-US" b="0" i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also adds a method that updates the visualization in response to real-time audio input.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does all this using the Shapes and Unity documentation we provided as references in the hard prompt.</a:t>
            </a:r>
            <a:endParaRPr lang="en-US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6366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 Code Checker agent then double-checks the generated code for any compilation errors and fixes them before it’s deployed.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5254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final code is then compiled at runtime using the Roslyn runtime compiler.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5669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allowing the visualization to appear in AR.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465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9F7C1-8CD3-07C0-90ED-F3C55E1FD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747E1A-197F-C22F-C24A-E7F46B5E68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428275-7131-9A80-6C90-9E085B64F1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 the audio side, a Python server uses NumPy to process sound in real time, extracting the dominant frequency with a Fast Fourier Transform, and sending it to Unity via WebSocket to drive the animation.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0625B1-45EB-5D6D-493E-9DB5FA2BE5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4104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now show a few sound-reactive AR interfaces authored using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en-US" b="0" i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create these, we placed a speaker in a quiet room and typed different prompts for various designs.</a:t>
            </a:r>
            <a:br>
              <a:rPr lang="en-US" b="0" i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 up is “a wave.”</a:t>
            </a:r>
            <a:endParaRPr lang="en-US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1017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Next, we followed up with “Now, make it rainbow-colored.”</a:t>
            </a:r>
            <a:br>
              <a:rPr lang="en-US" b="0" i="0" dirty="0"/>
            </a:b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supports simple iterative authoring, so users can refine or modify their visualizations through follow-up prompts.</a:t>
            </a:r>
            <a:endParaRPr lang="en-US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7249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 is “an arrow that changes in length.”</a:t>
            </a:r>
            <a:br>
              <a:rPr lang="en-US" b="0" i="0" dirty="0"/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design was originally proposed in Dhruv Jain’s paper exploring the design space for AR sound visualizations, and we recreated it using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9009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 is 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“an arrow that changes in size,”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again inspired by Dhruv’s paper.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864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Next, we started to venture out a little — this one is “a purple music disc.”</a:t>
            </a:r>
            <a:endParaRPr lang="en-US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7354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Next is a “sound bar with rounded corners”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6204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perhaps my favorite one, “a retro TV volume bar”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09927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And finally, “a pulse resembling a wi-fi signal”, again inspired by DJ’s paper.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B4DF4D-7725-CE48-B8AD-57DA4F580915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8956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387C1-A786-73B0-0676-22770C4E5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E30E71-DC5D-D923-752C-9654E6E258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C1F84F-3163-CE11-2964-688A20A07D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what did we learn from building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We found there’s an interesting tension between open-ended creativity and how clearly sound is represented.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It’s really a trade-off — balancing creativity and personalization with clear, effective sound representation.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 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users can design freely, which enables creativity and flexibility — but sometimes at the cost of visual clarity or consistency.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Curated designs, on the other hand, tend to be clearer and more polished — but they limit how much users can personalize their experience.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moving forward, we imagine a hybrid approach: starting from curated templates but allowing AI-assisted customization, and of course, also authoring from scratch, giving users the best of both worlds.</a:t>
            </a:r>
            <a:endParaRPr lang="en-US" b="0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0CED7-48F1-CAB0-B651-7A39FD28A8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452882-0056-5E45-8019-EFD0212CD71C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0342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5E5AB-C901-9369-89E5-41F75283DC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ADD601-26E1-D25B-D691-D3FC7C5296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DC8DF6-D2E6-765E-D2F9-00C26721BC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There are other limitations.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currently visualize only the dominant frequency of one sound source. In the future, we want to support multiple sound sources and richer features like loudness or timbre.</a:t>
            </a:r>
          </a:p>
          <a:p>
            <a:endParaRPr lang="en-US" dirty="0"/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We’d also like to expand how users create — adding new input methods such as sketching or voice commands to make authoring more flexible.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make the system more reliable, we plan to add better error recovery features like undo.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mentioned before, we want to provide multiple starting designs so users can build from existing examples.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SonoCraftAR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even produce multiple outputs at once for users to choose from.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finally, we’re working to reduce latency, so authoring feels more immediate and responsive in AR.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9C551-A5E1-E945-6C66-552654689C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452882-0056-5E45-8019-EFD0212CD71C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226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g2c506e13c6e_0_475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Thanks for listening! Let’s connect. And a special thanks to this amazing team. I’ll now hand it off for Q&amp;A.</a:t>
            </a:r>
            <a:endParaRPr dirty="0"/>
          </a:p>
        </p:txBody>
      </p:sp>
      <p:sp>
        <p:nvSpPr>
          <p:cNvPr id="493" name="Google Shape;493;g2c506e13c6e_0_4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61105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92A76-5A6E-4F1A-A146-21D637104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9BEEFF-5A03-75DC-3C61-8AECF582E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226F3-B3BC-079A-E29D-177BCDE5F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188AA-5687-1059-A684-C26F9D642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3B7E8-DEDA-5B88-2B43-41BAD16D7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233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D32A4-9E0C-B536-91CF-5C09F8D4A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3F37C-135E-0BA1-341C-3640943C0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55B1F-89A9-129F-1BFF-61B2AC633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F3A0F-8AB7-5E3C-C6B1-F504DE7A4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613D6-2957-36B3-8F83-E6395DC66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854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70107-2BEF-69E2-3A46-2F6A796FD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7EB553-E42A-8CCF-9DDA-09CEDEB1F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E98C2-6113-CF17-766F-1675AC247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0FF80A-C915-F574-3F2B-16CF03214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A5F59-F517-6935-DB70-50AF7E316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119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D827B-CCD6-F90C-0B74-3EAACCD9D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8E01A-F6B6-3243-DD0B-014C7B706E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F0353-7445-C47F-DDE3-EB03B305AD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02B5B1-C126-CE8F-2081-775C65654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3F4D50-2722-7D74-4F53-6B4260359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6AB1B4-0678-8133-2DAB-0748A689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130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45E4F-F3DD-2683-AE4A-85831EE5C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FD705-0A11-C474-C1A8-B9329EBEC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3444CC-A251-0DEF-3A4C-10FFD09C35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80754F-8A4B-9520-DCE5-9A80AA29C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BF803F-7CB9-2B1D-CEC0-C1AC049BB6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79AB0A-4E6D-0F17-4424-5499C24D4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3DE09E-EC20-55B2-6BD2-FEE6B8854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D6CD00-4DC7-8559-B0A2-112456AB7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163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31C11-C3F5-9F5B-1E2F-4FB8241EB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2FF089-0C61-7D18-DA34-AF0CBBE30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37800C-4234-2957-9091-93CEE2E4A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0A4819-3FF1-9755-078D-0B237DC48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852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18B4C1-CBCE-B9CE-A19E-B8088D016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83D766-D80E-057F-A1E8-DC316D55C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026EA7-C1D0-DF34-E47B-68366D2DA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449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BAFC6-ECC1-1F38-7F5D-12D9CCBC8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F9181-511B-0E40-1507-B27E5E0A4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7005BD-745D-3582-ED2F-0596597B50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30720C-C0B3-29EA-4BB6-52867F2A9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D3DD8-12B3-D5BF-4223-47E1A43AB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E3E408-4A26-926B-A97F-ACA4B4BEF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47FF5-1C70-4246-ADEE-AE0C0FCCE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E21AE2-DE25-2D3D-9893-7EAE3F46B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59AE77-7AAB-5B56-9402-3DE21A943C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E42E01-E8A4-DA38-1AD8-2C66E1443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2892A5-6F82-2002-8242-F17A87736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B524DD-0B91-A990-D91D-25912199D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790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C4C0-4523-C2AE-39D9-B0A247BD9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9FC5D4-08EC-03DA-044F-3DBFA17A28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376F1-ACE2-3781-7BF7-608A6C712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49B9D-6670-5530-7788-3A45BAF3C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26B42-16C1-34F4-75D7-50E1D9171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26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83AD49-385F-456D-FDEB-F8CC445A82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0E719F-9E20-55AE-374F-FBB6CD99D3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EDDD4A-2C2E-37E5-C0D9-EAA50899B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A8959-275B-E18F-404C-3223657B3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19702-D59A-40E4-9B81-51D8F195A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802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51E26C-4381-B8A7-5967-A962A68CB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E3EA56-8B21-8030-D616-B179F0323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3D7F7-E2C7-757D-E850-6096E618E7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B6D181-0CAD-6A42-A9AF-91863583184D}" type="datetimeFigureOut">
              <a:rPr lang="en-US" smtClean="0"/>
              <a:t>10/7/25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CF90C-B81A-C30C-EC69-9051230D25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30A49-E359-BD8B-4CD6-596271EDEF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FB92CA-D447-154E-86C1-6A11D2452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157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hyperlink" Target="https://assetstore.unity.com/packages/tools/particles-effects/shapes-173167" TargetMode="External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13" Type="http://schemas.openxmlformats.org/officeDocument/2006/relationships/image" Target="../media/image25.jpg"/><Relationship Id="rId3" Type="http://schemas.openxmlformats.org/officeDocument/2006/relationships/hyperlink" Target="mailto:jaewook4@cs.washington.edu" TargetMode="External"/><Relationship Id="rId7" Type="http://schemas.openxmlformats.org/officeDocument/2006/relationships/image" Target="../media/image19.jpg"/><Relationship Id="rId12" Type="http://schemas.openxmlformats.org/officeDocument/2006/relationships/image" Target="../media/image2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g"/><Relationship Id="rId11" Type="http://schemas.openxmlformats.org/officeDocument/2006/relationships/image" Target="../media/image23.jpg"/><Relationship Id="rId5" Type="http://schemas.openxmlformats.org/officeDocument/2006/relationships/hyperlink" Target="https://twitter.com/jaewook_jae" TargetMode="External"/><Relationship Id="rId10" Type="http://schemas.openxmlformats.org/officeDocument/2006/relationships/image" Target="../media/image22.jpg"/><Relationship Id="rId4" Type="http://schemas.openxmlformats.org/officeDocument/2006/relationships/hyperlink" Target="https://jaewook-lee.com/" TargetMode="External"/><Relationship Id="rId9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olume-bar">
            <a:hlinkClick r:id="" action="ppaction://media"/>
            <a:extLst>
              <a:ext uri="{FF2B5EF4-FFF2-40B4-BE49-F238E27FC236}">
                <a16:creationId xmlns:a16="http://schemas.microsoft.com/office/drawing/2014/main" id="{1D98EC0F-79EF-E0FC-E790-E2C8D72B84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6667" t="22710" r="16667" b="1062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CB55AC1-CEF9-71E5-6657-2160E4EC8F8A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rgbClr val="000000">
              <a:alpha val="65098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37" name="Google Shape;137;p25"/>
          <p:cNvSpPr txBox="1"/>
          <p:nvPr/>
        </p:nvSpPr>
        <p:spPr>
          <a:xfrm>
            <a:off x="2828800" y="1943802"/>
            <a:ext cx="65344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40000"/>
              </a:lnSpc>
            </a:pPr>
            <a:r>
              <a:rPr lang="en" sz="6600" b="1" dirty="0" err="1">
                <a:solidFill>
                  <a:srgbClr val="FFFFFF"/>
                </a:solidFill>
                <a:latin typeface="Lustria"/>
                <a:ea typeface="Lustria"/>
                <a:cs typeface="FUTURA MEDIUM" panose="020B0602020204020303" pitchFamily="34" charset="-79"/>
                <a:sym typeface="Lustria"/>
              </a:rPr>
              <a:t>SonoCraftAR</a:t>
            </a:r>
            <a:endParaRPr sz="6600" b="1" dirty="0">
              <a:latin typeface="Lustria"/>
              <a:ea typeface="Lustria"/>
              <a:cs typeface="FUTURA MEDIUM" panose="020B0602020204020303" pitchFamily="34" charset="-79"/>
              <a:sym typeface="Lustria"/>
            </a:endParaRPr>
          </a:p>
        </p:txBody>
      </p:sp>
      <p:sp>
        <p:nvSpPr>
          <p:cNvPr id="138" name="Google Shape;138;p25"/>
          <p:cNvSpPr txBox="1"/>
          <p:nvPr/>
        </p:nvSpPr>
        <p:spPr>
          <a:xfrm>
            <a:off x="1775562" y="3176407"/>
            <a:ext cx="8640873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40015"/>
              </a:lnSpc>
            </a:pPr>
            <a:r>
              <a:rPr lang="en-US" sz="24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Towards Supporting Personalized Authoring of Sound-Reactive AR Interfaces by Deaf and Hard of Hearing Users</a:t>
            </a:r>
            <a:endParaRPr lang="en-US" sz="24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  <a:sym typeface="Lato"/>
            </a:endParaRPr>
          </a:p>
        </p:txBody>
      </p:sp>
      <p:sp>
        <p:nvSpPr>
          <p:cNvPr id="139" name="Google Shape;139;p25"/>
          <p:cNvSpPr txBox="1"/>
          <p:nvPr/>
        </p:nvSpPr>
        <p:spPr>
          <a:xfrm>
            <a:off x="678543" y="4276723"/>
            <a:ext cx="10834914" cy="564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Jaewook Lee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*1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, Davin Win Kyi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*1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, </a:t>
            </a:r>
            <a:r>
              <a:rPr lang="en-US" sz="1600" dirty="0" err="1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Leejun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 Kim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1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, Jenny Peng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1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, </a:t>
            </a:r>
            <a:r>
              <a:rPr lang="en-US" sz="1600" dirty="0" err="1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Gagyeom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 Lim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2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, Jeremy </a:t>
            </a:r>
            <a:r>
              <a:rPr lang="en-US" sz="1600" dirty="0" err="1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Zhengqi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 Huang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3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,</a:t>
            </a:r>
          </a:p>
          <a:p>
            <a:pPr algn="ctr">
              <a:lnSpc>
                <a:spcPts val="2239"/>
              </a:lnSpc>
            </a:pP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Dhruv Jain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3</a:t>
            </a:r>
            <a:r>
              <a:rPr lang="en-US" sz="16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, Jon E. Froehlich</a:t>
            </a:r>
            <a:r>
              <a:rPr lang="en-US" sz="16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1</a:t>
            </a:r>
            <a:endParaRPr lang="en-US" sz="1600" dirty="0">
              <a:solidFill>
                <a:srgbClr val="FFFFFF"/>
              </a:solidFill>
              <a:latin typeface="Source Serif Pro"/>
              <a:ea typeface="Source Serif Pro"/>
              <a:cs typeface="Source Serif Pro"/>
              <a:sym typeface="Source Serif Pro"/>
            </a:endParaRPr>
          </a:p>
        </p:txBody>
      </p:sp>
      <p:sp>
        <p:nvSpPr>
          <p:cNvPr id="140" name="Google Shape;140;p25"/>
          <p:cNvSpPr txBox="1"/>
          <p:nvPr/>
        </p:nvSpPr>
        <p:spPr>
          <a:xfrm>
            <a:off x="1576048" y="4899037"/>
            <a:ext cx="9039903" cy="243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ts val="1867"/>
              </a:lnSpc>
            </a:pPr>
            <a:r>
              <a:rPr lang="en-US" sz="14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University of Washington</a:t>
            </a:r>
            <a:r>
              <a:rPr lang="en-US" sz="14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1</a:t>
            </a:r>
            <a:r>
              <a:rPr lang="en-US" sz="14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; Dong-A University</a:t>
            </a:r>
            <a:r>
              <a:rPr lang="en-US" sz="14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2</a:t>
            </a:r>
            <a:r>
              <a:rPr lang="en-US" sz="14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; University of Michigan</a:t>
            </a:r>
            <a:r>
              <a:rPr lang="en-US" sz="1400" baseline="30000" dirty="0">
                <a:solidFill>
                  <a:srgbClr val="FFFFFF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3</a:t>
            </a: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876BEA62-625D-322F-D1C2-29E67ECBA5A9}"/>
              </a:ext>
            </a:extLst>
          </p:cNvPr>
          <p:cNvSpPr/>
          <p:nvPr/>
        </p:nvSpPr>
        <p:spPr>
          <a:xfrm>
            <a:off x="0" y="6269847"/>
            <a:ext cx="845719" cy="581432"/>
          </a:xfrm>
          <a:custGeom>
            <a:avLst/>
            <a:gdLst/>
            <a:ahLst/>
            <a:cxnLst/>
            <a:rect l="l" t="t" r="r" b="b"/>
            <a:pathLst>
              <a:path w="1268579" h="872148">
                <a:moveTo>
                  <a:pt x="0" y="0"/>
                </a:moveTo>
                <a:lnTo>
                  <a:pt x="1268579" y="0"/>
                </a:lnTo>
                <a:lnTo>
                  <a:pt x="1268579" y="872148"/>
                </a:lnTo>
                <a:lnTo>
                  <a:pt x="0" y="87214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11" name="Picture 10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4CDEF415-EB9C-F169-22AF-D10B6284F7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6558" y="6394871"/>
            <a:ext cx="1352775" cy="383348"/>
          </a:xfrm>
          <a:prstGeom prst="rect">
            <a:avLst/>
          </a:prstGeom>
        </p:spPr>
      </p:pic>
      <p:sp>
        <p:nvSpPr>
          <p:cNvPr id="7" name="Freeform 12">
            <a:extLst>
              <a:ext uri="{FF2B5EF4-FFF2-40B4-BE49-F238E27FC236}">
                <a16:creationId xmlns:a16="http://schemas.microsoft.com/office/drawing/2014/main" id="{4247E459-4093-2116-45E6-D72B3627C50E}"/>
              </a:ext>
            </a:extLst>
          </p:cNvPr>
          <p:cNvSpPr/>
          <p:nvPr/>
        </p:nvSpPr>
        <p:spPr>
          <a:xfrm>
            <a:off x="3056166" y="6410440"/>
            <a:ext cx="1352775" cy="342727"/>
          </a:xfrm>
          <a:custGeom>
            <a:avLst/>
            <a:gdLst/>
            <a:ahLst/>
            <a:cxnLst/>
            <a:rect l="l" t="t" r="r" b="b"/>
            <a:pathLst>
              <a:path w="2029162" h="514091">
                <a:moveTo>
                  <a:pt x="0" y="0"/>
                </a:moveTo>
                <a:lnTo>
                  <a:pt x="2029162" y="0"/>
                </a:lnTo>
                <a:lnTo>
                  <a:pt x="2029162" y="514091"/>
                </a:lnTo>
                <a:lnTo>
                  <a:pt x="0" y="51409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13" name="Picture 12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212A8164-D636-2826-204F-B8C340D5593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484285" y="6362305"/>
            <a:ext cx="1588520" cy="4284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7E41F7-13A3-0EFE-4448-8EC8C26E1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erson wearing goggles pointing at a screen&#10;&#10;AI-generated content may be incorrect.">
            <a:extLst>
              <a:ext uri="{FF2B5EF4-FFF2-40B4-BE49-F238E27FC236}">
                <a16:creationId xmlns:a16="http://schemas.microsoft.com/office/drawing/2014/main" id="{B20B871A-425E-B75B-907D-300C555767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826" t="6377" r="12717" b="8986"/>
          <a:stretch>
            <a:fillRect/>
          </a:stretch>
        </p:blipFill>
        <p:spPr>
          <a:xfrm>
            <a:off x="1730706" y="637761"/>
            <a:ext cx="8730588" cy="5582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500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1CAEAE-0DA1-01D8-CB3E-66937977F9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paper with black text and black symbols&#10;&#10;AI-generated content may be incorrect.">
            <a:extLst>
              <a:ext uri="{FF2B5EF4-FFF2-40B4-BE49-F238E27FC236}">
                <a16:creationId xmlns:a16="http://schemas.microsoft.com/office/drawing/2014/main" id="{E6E7B620-B985-DE3D-3763-68E716CFA8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74" r="67630" b="21904"/>
          <a:stretch>
            <a:fillRect/>
          </a:stretch>
        </p:blipFill>
        <p:spPr>
          <a:xfrm>
            <a:off x="1730706" y="637761"/>
            <a:ext cx="8730588" cy="5582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462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F88D8-C39E-353D-613B-46AF55D90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ollage of images of a speaker on a desk&#10;&#10;AI-generated content may be incorrect.">
            <a:extLst>
              <a:ext uri="{FF2B5EF4-FFF2-40B4-BE49-F238E27FC236}">
                <a16:creationId xmlns:a16="http://schemas.microsoft.com/office/drawing/2014/main" id="{9FA8D7FD-8907-6D03-26B9-B6058BA80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20" y="1128868"/>
            <a:ext cx="10731159" cy="4183575"/>
          </a:xfrm>
          <a:prstGeom prst="rect">
            <a:avLst/>
          </a:prstGeom>
        </p:spPr>
      </p:pic>
      <p:sp>
        <p:nvSpPr>
          <p:cNvPr id="4" name="TextBox 7">
            <a:extLst>
              <a:ext uri="{FF2B5EF4-FFF2-40B4-BE49-F238E27FC236}">
                <a16:creationId xmlns:a16="http://schemas.microsoft.com/office/drawing/2014/main" id="{1E400DB8-DA7D-9611-305E-8ED3DF97EDDB}"/>
              </a:ext>
            </a:extLst>
          </p:cNvPr>
          <p:cNvSpPr txBox="1"/>
          <p:nvPr/>
        </p:nvSpPr>
        <p:spPr>
          <a:xfrm>
            <a:off x="1434563" y="5468626"/>
            <a:ext cx="9322874" cy="784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Montserrat" pitchFamily="2" charset="77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We introduce </a:t>
            </a:r>
            <a:r>
              <a:rPr lang="en-US" b="1" dirty="0" err="1">
                <a:latin typeface="Montserrat SemiBold" pitchFamily="2" charset="77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SonoCraftAR</a:t>
            </a:r>
            <a:r>
              <a:rPr lang="en-US" dirty="0">
                <a:latin typeface="Montserrat" pitchFamily="2" charset="77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, a wearable AR system that empowers Deaf and hard-of-hearing (DHH) users to create sound-reactive AR interfaces from typed input.</a:t>
            </a:r>
          </a:p>
        </p:txBody>
      </p:sp>
    </p:spTree>
    <p:extLst>
      <p:ext uri="{BB962C8B-B14F-4D97-AF65-F5344CB8AC3E}">
        <p14:creationId xmlns:p14="http://schemas.microsoft.com/office/powerpoint/2010/main" val="2041820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870AD-3148-BD2F-A3D8-17D00884B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paper with black text and black symbols&#10;&#10;AI-generated content may be incorrect.">
            <a:extLst>
              <a:ext uri="{FF2B5EF4-FFF2-40B4-BE49-F238E27FC236}">
                <a16:creationId xmlns:a16="http://schemas.microsoft.com/office/drawing/2014/main" id="{4E7A16F8-A095-7406-F2E6-7AF2D061A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169" y="1993900"/>
            <a:ext cx="10597662" cy="28702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642CF3-C347-DF0D-A9A2-8922F476B358}"/>
              </a:ext>
            </a:extLst>
          </p:cNvPr>
          <p:cNvSpPr/>
          <p:nvPr/>
        </p:nvSpPr>
        <p:spPr>
          <a:xfrm>
            <a:off x="4263242" y="1520042"/>
            <a:ext cx="7362701" cy="3847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667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8111F6-5E0E-3C71-874E-EBA20E9E6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paper with black text and black symbols&#10;&#10;AI-generated content may be incorrect.">
            <a:extLst>
              <a:ext uri="{FF2B5EF4-FFF2-40B4-BE49-F238E27FC236}">
                <a16:creationId xmlns:a16="http://schemas.microsoft.com/office/drawing/2014/main" id="{70CA36E3-CA5C-37B7-E0D3-DC4F963A6C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169" y="1993900"/>
            <a:ext cx="10597662" cy="28702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ED9283D-60D4-2656-75D6-BF54C298415B}"/>
              </a:ext>
            </a:extLst>
          </p:cNvPr>
          <p:cNvSpPr/>
          <p:nvPr/>
        </p:nvSpPr>
        <p:spPr>
          <a:xfrm>
            <a:off x="7920842" y="1520042"/>
            <a:ext cx="3705101" cy="3847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85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121DF-EF2F-5100-1F3D-27054E5B6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paper with black text and black symbols&#10;&#10;AI-generated content may be incorrect.">
            <a:extLst>
              <a:ext uri="{FF2B5EF4-FFF2-40B4-BE49-F238E27FC236}">
                <a16:creationId xmlns:a16="http://schemas.microsoft.com/office/drawing/2014/main" id="{C2FC0F9F-13CB-0E53-0DD0-A4B943315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169" y="1993900"/>
            <a:ext cx="10597662" cy="287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299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779AD-3497-747E-5B12-635D2009B4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9084E77F-129B-2FB7-8F2E-6B8231AC8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072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4224B-0CE1-995E-B229-6F46E3271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13802E4D-1D86-9147-4087-E1AC74A4C0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4E198FF-5B3D-4F9C-F1A6-C1B587EACBF6}"/>
              </a:ext>
            </a:extLst>
          </p:cNvPr>
          <p:cNvSpPr/>
          <p:nvPr/>
        </p:nvSpPr>
        <p:spPr>
          <a:xfrm>
            <a:off x="1531918" y="1520042"/>
            <a:ext cx="10430604" cy="3847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795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4AB5D-CABD-3F5D-4BBD-C7DF292E7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8906BBE0-6216-ACB1-2801-4B1EB2062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F85E568-0425-4A68-EBCF-278DEEC9AFAE}"/>
              </a:ext>
            </a:extLst>
          </p:cNvPr>
          <p:cNvSpPr/>
          <p:nvPr/>
        </p:nvSpPr>
        <p:spPr>
          <a:xfrm>
            <a:off x="4655126" y="1520042"/>
            <a:ext cx="7307395" cy="3847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36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70E8D-1820-EB16-1C11-A0155C371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railer Website Embed">
            <a:hlinkClick r:id="" action="ppaction://media"/>
            <a:extLst>
              <a:ext uri="{FF2B5EF4-FFF2-40B4-BE49-F238E27FC236}">
                <a16:creationId xmlns:a16="http://schemas.microsoft.com/office/drawing/2014/main" id="{7B06B9F8-604A-CC1D-5EAD-8A3526515F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00051" y="1025235"/>
            <a:ext cx="8391897" cy="4720442"/>
          </a:xfrm>
          <a:prstGeom prst="rect">
            <a:avLst/>
          </a:prstGeo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7178722F-EEEA-CDE5-17F3-705FDDA98331}"/>
              </a:ext>
            </a:extLst>
          </p:cNvPr>
          <p:cNvSpPr txBox="1"/>
          <p:nvPr/>
        </p:nvSpPr>
        <p:spPr>
          <a:xfrm>
            <a:off x="1434563" y="5800107"/>
            <a:ext cx="9322874" cy="374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Montserrat" pitchFamily="2" charset="77"/>
                <a:sym typeface="Inter"/>
                <a:hlinkClick r:id="rId6"/>
              </a:rPr>
              <a:t>Shapes by </a:t>
            </a:r>
            <a:r>
              <a:rPr lang="en-US" dirty="0">
                <a:latin typeface="Montserrat" pitchFamily="2" charset="77"/>
                <a:hlinkClick r:id="rId6"/>
              </a:rPr>
              <a:t>Freya Holmér</a:t>
            </a:r>
            <a:endParaRPr lang="en-US" dirty="0">
              <a:latin typeface="Montserrat" pitchFamily="2" charset="77"/>
              <a:sym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4158011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EB698-6753-9C96-E3F3-C4CF707D5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A4414220-8CBB-3522-7B0E-C3961BBFCC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DD6DE6C-9D40-C1BB-9AB4-1CABB959F9E6}"/>
              </a:ext>
            </a:extLst>
          </p:cNvPr>
          <p:cNvSpPr/>
          <p:nvPr/>
        </p:nvSpPr>
        <p:spPr>
          <a:xfrm>
            <a:off x="7623958" y="1520042"/>
            <a:ext cx="4338563" cy="3847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169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635B74-8580-E3B7-2C0F-B218936BD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7149F628-9A23-3884-E460-A12629ACBC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9D8A05F-1982-7915-66C7-60C619056852}"/>
              </a:ext>
            </a:extLst>
          </p:cNvPr>
          <p:cNvSpPr/>
          <p:nvPr/>
        </p:nvSpPr>
        <p:spPr>
          <a:xfrm>
            <a:off x="8942119" y="1520042"/>
            <a:ext cx="3020402" cy="3847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192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809786-B981-04DE-A6D5-7FC6212549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03AC5907-90C1-5ABE-77F3-D3E2FEEEE3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5AE8B3-650A-5171-C442-4BAA0CADC98D}"/>
              </a:ext>
            </a:extLst>
          </p:cNvPr>
          <p:cNvSpPr/>
          <p:nvPr/>
        </p:nvSpPr>
        <p:spPr>
          <a:xfrm>
            <a:off x="9875519" y="1520042"/>
            <a:ext cx="2087001" cy="38476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5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237893-B580-71F3-B38E-88AC48732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4A85C159-D999-1418-0290-CDF564606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59942FB-267F-7DE9-A0C4-CC7666D7469B}"/>
              </a:ext>
            </a:extLst>
          </p:cNvPr>
          <p:cNvSpPr/>
          <p:nvPr/>
        </p:nvSpPr>
        <p:spPr>
          <a:xfrm>
            <a:off x="10108504" y="3870542"/>
            <a:ext cx="1854016" cy="14971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6819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6091E6-1C88-CA87-1470-F9A973520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de&#10;&#10;AI-generated content may be incorrect.">
            <a:extLst>
              <a:ext uri="{FF2B5EF4-FFF2-40B4-BE49-F238E27FC236}">
                <a16:creationId xmlns:a16="http://schemas.microsoft.com/office/drawing/2014/main" id="{EF2F47E6-BF36-BF3C-473F-CCB1C22FF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78" y="2310279"/>
            <a:ext cx="11733043" cy="223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493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FF094C-683E-0E25-26A8-C4D28B6B9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wave">
            <a:hlinkClick r:id="" action="ppaction://media"/>
            <a:extLst>
              <a:ext uri="{FF2B5EF4-FFF2-40B4-BE49-F238E27FC236}">
                <a16:creationId xmlns:a16="http://schemas.microsoft.com/office/drawing/2014/main" id="{B1105A2F-D76B-E9C4-97DD-395AFC80C2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6667" t="16667" r="16667" b="1666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10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1569C8-9A39-1B14-0BAF-210C2D979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ainbow-wave-2">
            <a:hlinkClick r:id="" action="ppaction://media"/>
            <a:extLst>
              <a:ext uri="{FF2B5EF4-FFF2-40B4-BE49-F238E27FC236}">
                <a16:creationId xmlns:a16="http://schemas.microsoft.com/office/drawing/2014/main" id="{61254152-BD11-8C6A-B6C8-D705AE91B8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6667" t="16667" r="16667" b="1666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7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B94FAD-06EA-DE42-616B-0318833E7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rrow-height">
            <a:hlinkClick r:id="" action="ppaction://media"/>
            <a:extLst>
              <a:ext uri="{FF2B5EF4-FFF2-40B4-BE49-F238E27FC236}">
                <a16:creationId xmlns:a16="http://schemas.microsoft.com/office/drawing/2014/main" id="{92A1D027-A962-E576-49BD-D063791C6F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0000" t="5474" r="10000" b="1452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212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E823BC-5897-8DC2-4A37-A733AF802A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rrow-width">
            <a:hlinkClick r:id="" action="ppaction://media"/>
            <a:extLst>
              <a:ext uri="{FF2B5EF4-FFF2-40B4-BE49-F238E27FC236}">
                <a16:creationId xmlns:a16="http://schemas.microsoft.com/office/drawing/2014/main" id="{647566DF-459A-A7BD-8FA2-A5A28EB4F0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6667" t="16667" r="16667" b="1666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9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3FA4C4-3473-CF5A-BAF1-1B2F58E18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piky-disc">
            <a:hlinkClick r:id="" action="ppaction://media"/>
            <a:extLst>
              <a:ext uri="{FF2B5EF4-FFF2-40B4-BE49-F238E27FC236}">
                <a16:creationId xmlns:a16="http://schemas.microsoft.com/office/drawing/2014/main" id="{8B87C00B-2F01-4734-FD4E-7971C75BAB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700" y="7938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39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9DC1C-837E-1F43-29CF-C70FA2258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ound-bar">
            <a:hlinkClick r:id="" action="ppaction://media"/>
            <a:extLst>
              <a:ext uri="{FF2B5EF4-FFF2-40B4-BE49-F238E27FC236}">
                <a16:creationId xmlns:a16="http://schemas.microsoft.com/office/drawing/2014/main" id="{696C3CC4-6AB2-B164-A2FE-FD5E9033B5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1254" r="8746" b="2000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1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DD8FFD-DA7A-A2A3-2E90-FA1ABA998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olume-bar">
            <a:hlinkClick r:id="" action="ppaction://media"/>
            <a:extLst>
              <a:ext uri="{FF2B5EF4-FFF2-40B4-BE49-F238E27FC236}">
                <a16:creationId xmlns:a16="http://schemas.microsoft.com/office/drawing/2014/main" id="{FE3C6609-727A-24F5-6202-6D08470B1A8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6667" t="22710" r="16667" b="1062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80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574BC-2527-6DC4-07CB-FD323BE09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wifi-signal">
            <a:hlinkClick r:id="" action="ppaction://media"/>
            <a:extLst>
              <a:ext uri="{FF2B5EF4-FFF2-40B4-BE49-F238E27FC236}">
                <a16:creationId xmlns:a16="http://schemas.microsoft.com/office/drawing/2014/main" id="{49355D33-333F-3EED-1E28-D1B9EE955B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0000" t="10000" r="10000" b="1000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94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E2F602-3373-E78F-9214-F1DB09F4B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3201C085-9962-242B-353B-B313BCC4D17E}"/>
              </a:ext>
            </a:extLst>
          </p:cNvPr>
          <p:cNvSpPr txBox="1"/>
          <p:nvPr/>
        </p:nvSpPr>
        <p:spPr>
          <a:xfrm>
            <a:off x="655005" y="750568"/>
            <a:ext cx="10881987" cy="421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733"/>
              </a:lnSpc>
            </a:pPr>
            <a:r>
              <a:rPr lang="en-US" sz="2500" b="1" spc="533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Baskerville Display PT"/>
              </a:rPr>
              <a:t>Personalization vs. Effective Sound Representation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513F364D-C6F7-3F32-B61D-6F791C043C75}"/>
              </a:ext>
            </a:extLst>
          </p:cNvPr>
          <p:cNvSpPr txBox="1"/>
          <p:nvPr/>
        </p:nvSpPr>
        <p:spPr>
          <a:xfrm>
            <a:off x="655005" y="1365773"/>
            <a:ext cx="10881989" cy="21345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Montserrat SemiBold" pitchFamily="2" charset="77"/>
              </a:rPr>
              <a:t>Trade-off:</a:t>
            </a:r>
            <a:r>
              <a:rPr lang="en-US" dirty="0">
                <a:latin typeface="Montserrat Medium" pitchFamily="2" charset="77"/>
              </a:rPr>
              <a:t> </a:t>
            </a:r>
            <a:r>
              <a:rPr lang="en-US" dirty="0">
                <a:latin typeface="Montserrat" pitchFamily="2" charset="77"/>
              </a:rPr>
              <a:t>Balancing creativity and personalization with clear sound representation.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 err="1">
                <a:latin typeface="Montserrat SemiBold" pitchFamily="2" charset="77"/>
              </a:rPr>
              <a:t>SonoCraftAR</a:t>
            </a:r>
            <a:r>
              <a:rPr lang="en-US" b="1" dirty="0">
                <a:latin typeface="Montserrat SemiBold" pitchFamily="2" charset="77"/>
              </a:rPr>
              <a:t>: </a:t>
            </a:r>
            <a:r>
              <a:rPr lang="en-US" dirty="0">
                <a:latin typeface="Montserrat" pitchFamily="2" charset="77"/>
              </a:rPr>
              <a:t>Enables creativity and flexibility but may reduce visual clarity.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Montserrat SemiBold" pitchFamily="2" charset="77"/>
              </a:rPr>
              <a:t>Curated designs: </a:t>
            </a:r>
            <a:r>
              <a:rPr lang="en-US" dirty="0">
                <a:latin typeface="Montserrat" pitchFamily="2" charset="77"/>
              </a:rPr>
              <a:t>Ensure clarity and polish but limit personalization.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Montserrat SemiBold" pitchFamily="2" charset="77"/>
              </a:rPr>
              <a:t>Future direction: </a:t>
            </a:r>
            <a:r>
              <a:rPr lang="en-US" dirty="0">
                <a:latin typeface="Montserrat" pitchFamily="2" charset="77"/>
              </a:rPr>
              <a:t>Hybrid model — curated templates with AI-assisted customization.</a:t>
            </a:r>
          </a:p>
        </p:txBody>
      </p:sp>
    </p:spTree>
    <p:extLst>
      <p:ext uri="{BB962C8B-B14F-4D97-AF65-F5344CB8AC3E}">
        <p14:creationId xmlns:p14="http://schemas.microsoft.com/office/powerpoint/2010/main" val="111333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6686E-D085-E265-3550-A0FF7566B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CC3D9F2-4A4C-A5F0-9CCF-B70EED46B471}"/>
              </a:ext>
            </a:extLst>
          </p:cNvPr>
          <p:cNvSpPr txBox="1"/>
          <p:nvPr/>
        </p:nvSpPr>
        <p:spPr>
          <a:xfrm>
            <a:off x="655005" y="750568"/>
            <a:ext cx="10881987" cy="421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733"/>
              </a:lnSpc>
            </a:pPr>
            <a:r>
              <a:rPr lang="en-US" sz="2500" b="1" spc="533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Baskerville Display PT"/>
              </a:rPr>
              <a:t>Future Work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B2EB0A6-DA1B-D719-8B14-FEA0F84E85A1}"/>
              </a:ext>
            </a:extLst>
          </p:cNvPr>
          <p:cNvSpPr txBox="1"/>
          <p:nvPr/>
        </p:nvSpPr>
        <p:spPr>
          <a:xfrm>
            <a:off x="655005" y="1365773"/>
            <a:ext cx="10881989" cy="26884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Montserrat" pitchFamily="2" charset="77"/>
              </a:rPr>
              <a:t>Support multiple sound sources and features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Montserrat" pitchFamily="2" charset="77"/>
              </a:rPr>
              <a:t>Add more input modalities like sketching and voice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Montserrat" pitchFamily="2" charset="77"/>
              </a:rPr>
              <a:t>Add error recovery features like undo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Montserrat" pitchFamily="2" charset="77"/>
              </a:rPr>
              <a:t>Provide multiple designs or templates for users to choose from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Montserrat" pitchFamily="2" charset="77"/>
              </a:rPr>
              <a:t>Reduce latency for real-time authoring</a:t>
            </a:r>
          </a:p>
        </p:txBody>
      </p:sp>
    </p:spTree>
    <p:extLst>
      <p:ext uri="{BB962C8B-B14F-4D97-AF65-F5344CB8AC3E}">
        <p14:creationId xmlns:p14="http://schemas.microsoft.com/office/powerpoint/2010/main" val="1957285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p84"/>
          <p:cNvSpPr txBox="1"/>
          <p:nvPr/>
        </p:nvSpPr>
        <p:spPr>
          <a:xfrm>
            <a:off x="5035567" y="1554261"/>
            <a:ext cx="2120800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40000"/>
              </a:lnSpc>
            </a:pPr>
            <a:r>
              <a:rPr lang="en" sz="2000" dirty="0">
                <a:latin typeface="Lustria"/>
                <a:ea typeface="Lustria"/>
                <a:cs typeface="Lustria"/>
                <a:sym typeface="Lustria"/>
              </a:rPr>
              <a:t>Let’s Connect!</a:t>
            </a:r>
            <a:endParaRPr sz="1600" dirty="0"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496" name="Google Shape;496;p84"/>
          <p:cNvSpPr txBox="1"/>
          <p:nvPr/>
        </p:nvSpPr>
        <p:spPr>
          <a:xfrm>
            <a:off x="3833667" y="2331343"/>
            <a:ext cx="1433200" cy="373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lang="en" sz="1733" b="1" dirty="0">
                <a:latin typeface="Lato"/>
                <a:ea typeface="Lato"/>
                <a:cs typeface="Lato"/>
                <a:sym typeface="Lato"/>
              </a:rPr>
              <a:t>Email</a:t>
            </a:r>
            <a:endParaRPr sz="1333" dirty="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497" name="Google Shape;497;p84"/>
          <p:cNvSpPr txBox="1"/>
          <p:nvPr/>
        </p:nvSpPr>
        <p:spPr>
          <a:xfrm>
            <a:off x="5182200" y="2326243"/>
            <a:ext cx="3260400" cy="373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lang="en" sz="1733" u="sng" dirty="0">
                <a:latin typeface="Lato"/>
                <a:ea typeface="Lato"/>
                <a:cs typeface="Lato"/>
                <a:sym typeface="Lato"/>
                <a:hlinkClick r:id="rId3"/>
              </a:rPr>
              <a:t>jaewook4@cs.washington.edu</a:t>
            </a:r>
            <a:r>
              <a:rPr lang="en" sz="1733" dirty="0">
                <a:latin typeface="Lato"/>
                <a:ea typeface="Lato"/>
                <a:cs typeface="Lato"/>
                <a:sym typeface="Lato"/>
              </a:rPr>
              <a:t> </a:t>
            </a:r>
            <a:endParaRPr sz="1733" dirty="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498" name="Google Shape;498;p84"/>
          <p:cNvSpPr txBox="1"/>
          <p:nvPr/>
        </p:nvSpPr>
        <p:spPr>
          <a:xfrm>
            <a:off x="3833667" y="2776872"/>
            <a:ext cx="1433200" cy="373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lang="en" sz="1733" b="1" dirty="0">
                <a:latin typeface="Lato"/>
                <a:ea typeface="Lato"/>
                <a:cs typeface="Lato"/>
                <a:sym typeface="Lato"/>
              </a:rPr>
              <a:t>Website</a:t>
            </a:r>
            <a:endParaRPr sz="1333" dirty="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499" name="Google Shape;499;p84"/>
          <p:cNvSpPr txBox="1"/>
          <p:nvPr/>
        </p:nvSpPr>
        <p:spPr>
          <a:xfrm>
            <a:off x="5182200" y="2771776"/>
            <a:ext cx="3260400" cy="373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lang="en" sz="1733" u="sng">
                <a:latin typeface="Lato"/>
                <a:ea typeface="Lato"/>
                <a:cs typeface="Lato"/>
                <a:sym typeface="Lato"/>
                <a:hlinkClick r:id="rId4"/>
              </a:rPr>
              <a:t>https://jaewook-lee.com</a:t>
            </a:r>
            <a:r>
              <a:rPr lang="en" sz="1733">
                <a:latin typeface="Lato"/>
                <a:ea typeface="Lato"/>
                <a:cs typeface="Lato"/>
                <a:sym typeface="Lato"/>
              </a:rPr>
              <a:t> </a:t>
            </a:r>
            <a:endParaRPr sz="1733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500" name="Google Shape;500;p84"/>
          <p:cNvSpPr txBox="1"/>
          <p:nvPr/>
        </p:nvSpPr>
        <p:spPr>
          <a:xfrm>
            <a:off x="3833667" y="3223489"/>
            <a:ext cx="1433200" cy="373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lang="en" sz="1733" b="1">
                <a:latin typeface="Lato"/>
                <a:ea typeface="Lato"/>
                <a:cs typeface="Lato"/>
                <a:sym typeface="Lato"/>
              </a:rPr>
              <a:t>Twitter</a:t>
            </a:r>
            <a:endParaRPr sz="1333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501" name="Google Shape;501;p84"/>
          <p:cNvSpPr txBox="1"/>
          <p:nvPr/>
        </p:nvSpPr>
        <p:spPr>
          <a:xfrm>
            <a:off x="5182200" y="3218394"/>
            <a:ext cx="3260400" cy="373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lang="en" sz="1733" u="sng">
                <a:latin typeface="Lato"/>
                <a:ea typeface="Lato"/>
                <a:cs typeface="Lato"/>
                <a:sym typeface="Lato"/>
                <a:hlinkClick r:id="rId5"/>
              </a:rPr>
              <a:t>https://twitter.com/jaewook_jae</a:t>
            </a:r>
            <a:endParaRPr sz="1733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502" name="Google Shape;502;p84"/>
          <p:cNvSpPr txBox="1"/>
          <p:nvPr/>
        </p:nvSpPr>
        <p:spPr>
          <a:xfrm>
            <a:off x="3749167" y="951160"/>
            <a:ext cx="4693200" cy="689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40010"/>
              </a:lnSpc>
            </a:pPr>
            <a:r>
              <a:rPr lang="en" sz="3200" dirty="0">
                <a:latin typeface="Lustria"/>
                <a:ea typeface="Lustria"/>
                <a:cs typeface="Lustria"/>
                <a:sym typeface="Lustria"/>
              </a:rPr>
              <a:t>Thanks for listening!</a:t>
            </a:r>
            <a:endParaRPr sz="3200" dirty="0">
              <a:latin typeface="Lustria"/>
              <a:ea typeface="Lustria"/>
              <a:cs typeface="Lustria"/>
              <a:sym typeface="Lustria"/>
            </a:endParaRPr>
          </a:p>
        </p:txBody>
      </p:sp>
      <p:pic>
        <p:nvPicPr>
          <p:cNvPr id="503" name="Google Shape;503;p84"/>
          <p:cNvPicPr preferRelativeResize="0"/>
          <p:nvPr/>
        </p:nvPicPr>
        <p:blipFill>
          <a:blip r:embed="rId6"/>
          <a:srcRect t="27350" b="6334"/>
          <a:stretch>
            <a:fillRect/>
          </a:stretch>
        </p:blipFill>
        <p:spPr>
          <a:xfrm>
            <a:off x="4823739" y="3917461"/>
            <a:ext cx="1184400" cy="1184400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504" name="Google Shape;504;p84"/>
          <p:cNvPicPr preferRelativeResize="0"/>
          <p:nvPr/>
        </p:nvPicPr>
        <p:blipFill>
          <a:blip r:embed="rId7"/>
          <a:srcRect l="13074" t="9519" r="15577" b="19131"/>
          <a:stretch>
            <a:fillRect/>
          </a:stretch>
        </p:blipFill>
        <p:spPr>
          <a:xfrm>
            <a:off x="6220199" y="3917461"/>
            <a:ext cx="1184401" cy="1184401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505" name="Google Shape;505;p84"/>
          <p:cNvPicPr preferRelativeResize="0"/>
          <p:nvPr/>
        </p:nvPicPr>
        <p:blipFill>
          <a:blip r:embed="rId8"/>
          <a:srcRect l="20403" t="15217" r="13984" b="24621"/>
          <a:stretch>
            <a:fillRect/>
          </a:stretch>
        </p:blipFill>
        <p:spPr>
          <a:xfrm>
            <a:off x="7616660" y="3923028"/>
            <a:ext cx="1178833" cy="1178833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506" name="Google Shape;506;p84"/>
          <p:cNvPicPr preferRelativeResize="0"/>
          <p:nvPr/>
        </p:nvPicPr>
        <p:blipFill>
          <a:blip r:embed="rId9"/>
          <a:srcRect/>
          <a:stretch/>
        </p:blipFill>
        <p:spPr>
          <a:xfrm>
            <a:off x="3427278" y="5314891"/>
            <a:ext cx="1184400" cy="1184400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507" name="Google Shape;507;p84"/>
          <p:cNvPicPr preferRelativeResize="0"/>
          <p:nvPr/>
        </p:nvPicPr>
        <p:blipFill rotWithShape="1">
          <a:blip r:embed="rId10">
            <a:alphaModFix/>
          </a:blip>
          <a:srcRect t="4220" b="4229"/>
          <a:stretch/>
        </p:blipFill>
        <p:spPr>
          <a:xfrm>
            <a:off x="7611093" y="5314891"/>
            <a:ext cx="1184400" cy="1184400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508" name="Google Shape;508;p84"/>
          <p:cNvPicPr preferRelativeResize="0"/>
          <p:nvPr/>
        </p:nvPicPr>
        <p:blipFill rotWithShape="1">
          <a:blip r:embed="rId11">
            <a:alphaModFix/>
          </a:blip>
          <a:srcRect l="25867" t="4561" r="25862" b="47169"/>
          <a:stretch/>
        </p:blipFill>
        <p:spPr>
          <a:xfrm>
            <a:off x="3427278" y="3917461"/>
            <a:ext cx="1184400" cy="1184400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6" name="Google Shape;506;p84">
            <a:extLst>
              <a:ext uri="{FF2B5EF4-FFF2-40B4-BE49-F238E27FC236}">
                <a16:creationId xmlns:a16="http://schemas.microsoft.com/office/drawing/2014/main" id="{5450D3DF-48F3-ACD3-0758-774364E5E415}"/>
              </a:ext>
            </a:extLst>
          </p:cNvPr>
          <p:cNvPicPr preferRelativeResize="0"/>
          <p:nvPr/>
        </p:nvPicPr>
        <p:blipFill>
          <a:blip r:embed="rId12"/>
          <a:srcRect l="16232" t="12569" r="9566" b="14454"/>
          <a:stretch>
            <a:fillRect/>
          </a:stretch>
        </p:blipFill>
        <p:spPr>
          <a:xfrm>
            <a:off x="4787402" y="5314891"/>
            <a:ext cx="1184400" cy="1184400"/>
          </a:xfrm>
          <a:prstGeom prst="ellipse">
            <a:avLst/>
          </a:prstGeom>
          <a:noFill/>
          <a:ln>
            <a:noFill/>
          </a:ln>
        </p:spPr>
      </p:pic>
      <p:pic>
        <p:nvPicPr>
          <p:cNvPr id="7" name="Google Shape;506;p84">
            <a:extLst>
              <a:ext uri="{FF2B5EF4-FFF2-40B4-BE49-F238E27FC236}">
                <a16:creationId xmlns:a16="http://schemas.microsoft.com/office/drawing/2014/main" id="{F144FB78-513A-40B6-DDD5-651BF233ED87}"/>
              </a:ext>
            </a:extLst>
          </p:cNvPr>
          <p:cNvPicPr preferRelativeResize="0"/>
          <p:nvPr/>
        </p:nvPicPr>
        <p:blipFill>
          <a:blip r:embed="rId13"/>
          <a:srcRect l="1082" t="5369" r="-1082" b="27965"/>
          <a:stretch>
            <a:fillRect/>
          </a:stretch>
        </p:blipFill>
        <p:spPr>
          <a:xfrm>
            <a:off x="6220199" y="5314891"/>
            <a:ext cx="1184400" cy="1184400"/>
          </a:xfrm>
          <a:prstGeom prst="ellipse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61970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3402</TotalTime>
  <Words>1340</Words>
  <Application>Microsoft Macintosh PowerPoint</Application>
  <PresentationFormat>Widescreen</PresentationFormat>
  <Paragraphs>100</Paragraphs>
  <Slides>27</Slides>
  <Notes>27</Notes>
  <HiddenSlides>0</HiddenSlides>
  <MMClips>10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8" baseType="lpstr">
      <vt:lpstr>Lustria</vt:lpstr>
      <vt:lpstr>Aptos</vt:lpstr>
      <vt:lpstr>Aptos Display</vt:lpstr>
      <vt:lpstr>Arial</vt:lpstr>
      <vt:lpstr>Calibri</vt:lpstr>
      <vt:lpstr>Lato</vt:lpstr>
      <vt:lpstr>Montserrat</vt:lpstr>
      <vt:lpstr>Montserrat Medium</vt:lpstr>
      <vt:lpstr>Montserrat SemiBold</vt:lpstr>
      <vt:lpstr>Source Serif Pro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Jae Lee</dc:creator>
  <cp:lastModifiedBy>Jae Lee</cp:lastModifiedBy>
  <cp:revision>112</cp:revision>
  <dcterms:created xsi:type="dcterms:W3CDTF">2025-10-05T06:52:43Z</dcterms:created>
  <dcterms:modified xsi:type="dcterms:W3CDTF">2025-10-07T15:36:51Z</dcterms:modified>
</cp:coreProperties>
</file>