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6377" r:id="rId2"/>
    <p:sldMasterId id="2147486437" r:id="rId3"/>
    <p:sldMasterId id="2147486544" r:id="rId4"/>
    <p:sldMasterId id="2147486592" r:id="rId5"/>
    <p:sldMasterId id="2147486604" r:id="rId6"/>
    <p:sldMasterId id="2147486616" r:id="rId7"/>
  </p:sldMasterIdLst>
  <p:notesMasterIdLst>
    <p:notesMasterId r:id="rId62"/>
  </p:notesMasterIdLst>
  <p:sldIdLst>
    <p:sldId id="772" r:id="rId8"/>
    <p:sldId id="757" r:id="rId9"/>
    <p:sldId id="793" r:id="rId10"/>
    <p:sldId id="792" r:id="rId11"/>
    <p:sldId id="695" r:id="rId12"/>
    <p:sldId id="798" r:id="rId13"/>
    <p:sldId id="696" r:id="rId14"/>
    <p:sldId id="799" r:id="rId15"/>
    <p:sldId id="800" r:id="rId16"/>
    <p:sldId id="809" r:id="rId17"/>
    <p:sldId id="783" r:id="rId18"/>
    <p:sldId id="711" r:id="rId19"/>
    <p:sldId id="715" r:id="rId20"/>
    <p:sldId id="712" r:id="rId21"/>
    <p:sldId id="717" r:id="rId22"/>
    <p:sldId id="720" r:id="rId23"/>
    <p:sldId id="801" r:id="rId24"/>
    <p:sldId id="797" r:id="rId25"/>
    <p:sldId id="806" r:id="rId26"/>
    <p:sldId id="776" r:id="rId27"/>
    <p:sldId id="727" r:id="rId28"/>
    <p:sldId id="764" r:id="rId29"/>
    <p:sldId id="765" r:id="rId30"/>
    <p:sldId id="763" r:id="rId31"/>
    <p:sldId id="795" r:id="rId32"/>
    <p:sldId id="762" r:id="rId33"/>
    <p:sldId id="796" r:id="rId34"/>
    <p:sldId id="808" r:id="rId35"/>
    <p:sldId id="700" r:id="rId36"/>
    <p:sldId id="766" r:id="rId37"/>
    <p:sldId id="740" r:id="rId38"/>
    <p:sldId id="741" r:id="rId39"/>
    <p:sldId id="742" r:id="rId40"/>
    <p:sldId id="802" r:id="rId41"/>
    <p:sldId id="803" r:id="rId42"/>
    <p:sldId id="733" r:id="rId43"/>
    <p:sldId id="732" r:id="rId44"/>
    <p:sldId id="804" r:id="rId45"/>
    <p:sldId id="805" r:id="rId46"/>
    <p:sldId id="807" r:id="rId47"/>
    <p:sldId id="736" r:id="rId48"/>
    <p:sldId id="769" r:id="rId49"/>
    <p:sldId id="768" r:id="rId50"/>
    <p:sldId id="771" r:id="rId51"/>
    <p:sldId id="789" r:id="rId52"/>
    <p:sldId id="743" r:id="rId53"/>
    <p:sldId id="786" r:id="rId54"/>
    <p:sldId id="773" r:id="rId55"/>
    <p:sldId id="748" r:id="rId56"/>
    <p:sldId id="758" r:id="rId57"/>
    <p:sldId id="749" r:id="rId58"/>
    <p:sldId id="753" r:id="rId59"/>
    <p:sldId id="790" r:id="rId60"/>
    <p:sldId id="791"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tivation" id="{D465B64B-5556-446C-AABB-44D1E8490768}">
          <p14:sldIdLst>
            <p14:sldId id="772"/>
            <p14:sldId id="757"/>
            <p14:sldId id="793"/>
            <p14:sldId id="792"/>
            <p14:sldId id="695"/>
            <p14:sldId id="798"/>
            <p14:sldId id="696"/>
            <p14:sldId id="799"/>
          </p14:sldIdLst>
        </p14:section>
        <p14:section name="RW" id="{F47C42A5-C3CD-4BC2-ACBD-F92FE62934B9}">
          <p14:sldIdLst>
            <p14:sldId id="800"/>
            <p14:sldId id="809"/>
            <p14:sldId id="783"/>
            <p14:sldId id="711"/>
            <p14:sldId id="715"/>
            <p14:sldId id="712"/>
            <p14:sldId id="717"/>
            <p14:sldId id="720"/>
          </p14:sldIdLst>
        </p14:section>
        <p14:section name="Study1" id="{90DCC0E5-C322-4A44-8692-9523EE7D5038}">
          <p14:sldIdLst>
            <p14:sldId id="801"/>
            <p14:sldId id="797"/>
            <p14:sldId id="806"/>
            <p14:sldId id="776"/>
            <p14:sldId id="727"/>
            <p14:sldId id="764"/>
            <p14:sldId id="765"/>
            <p14:sldId id="763"/>
            <p14:sldId id="795"/>
            <p14:sldId id="762"/>
            <p14:sldId id="796"/>
            <p14:sldId id="808"/>
            <p14:sldId id="700"/>
            <p14:sldId id="766"/>
            <p14:sldId id="740"/>
            <p14:sldId id="741"/>
            <p14:sldId id="742"/>
          </p14:sldIdLst>
        </p14:section>
        <p14:section name="POC" id="{74E1D066-9069-431E-91D7-E05813A65D11}">
          <p14:sldIdLst>
            <p14:sldId id="802"/>
            <p14:sldId id="803"/>
            <p14:sldId id="733"/>
            <p14:sldId id="732"/>
          </p14:sldIdLst>
        </p14:section>
        <p14:section name="Study2" id="{D856C8C9-7631-4D91-8B83-E6D6B962D4BA}">
          <p14:sldIdLst>
            <p14:sldId id="804"/>
            <p14:sldId id="805"/>
            <p14:sldId id="807"/>
            <p14:sldId id="736"/>
            <p14:sldId id="769"/>
            <p14:sldId id="768"/>
            <p14:sldId id="771"/>
            <p14:sldId id="789"/>
            <p14:sldId id="743"/>
            <p14:sldId id="786"/>
            <p14:sldId id="773"/>
            <p14:sldId id="748"/>
            <p14:sldId id="758"/>
            <p14:sldId id="749"/>
            <p14:sldId id="753"/>
            <p14:sldId id="790"/>
            <p14:sldId id="79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hruv Jain" initials="DJ"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2AC00"/>
    <a:srgbClr val="9A5F41"/>
    <a:srgbClr val="ADB99C"/>
    <a:srgbClr val="E2DDDD"/>
    <a:srgbClr val="E9E9E4"/>
    <a:srgbClr val="E6DFDD"/>
    <a:srgbClr val="F6EEE3"/>
    <a:srgbClr val="F4E7E3"/>
    <a:srgbClr val="CECBD4"/>
    <a:srgbClr val="F1EA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38" autoAdjust="0"/>
    <p:restoredTop sz="89207" autoAdjust="0"/>
  </p:normalViewPr>
  <p:slideViewPr>
    <p:cSldViewPr snapToGrid="0">
      <p:cViewPr>
        <p:scale>
          <a:sx n="75" d="100"/>
          <a:sy n="75" d="100"/>
        </p:scale>
        <p:origin x="711" y="204"/>
      </p:cViewPr>
      <p:guideLst>
        <p:guide orient="horz" pos="2160"/>
        <p:guide pos="3840"/>
      </p:guideLst>
    </p:cSldViewPr>
  </p:slideViewPr>
  <p:outlineViewPr>
    <p:cViewPr>
      <p:scale>
        <a:sx n="33" d="100"/>
        <a:sy n="33" d="100"/>
      </p:scale>
      <p:origin x="0" y="-3345"/>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57" d="100"/>
          <a:sy n="57" d="100"/>
        </p:scale>
        <p:origin x="201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B7BA9B-A2F4-4944-9302-679DACECA15C}" type="datetimeFigureOut">
              <a:rPr lang="en-US" smtClean="0"/>
              <a:t>10/22/2018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17E861-5212-4223-B011-5E7036FA5D68}" type="slidenum">
              <a:rPr lang="en-US" smtClean="0"/>
              <a:t>‹#›</a:t>
            </a:fld>
            <a:endParaRPr lang="en-US"/>
          </a:p>
        </p:txBody>
      </p:sp>
    </p:spTree>
    <p:extLst>
      <p:ext uri="{BB962C8B-B14F-4D97-AF65-F5344CB8AC3E}">
        <p14:creationId xmlns:p14="http://schemas.microsoft.com/office/powerpoint/2010/main" val="4110959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2201" rtl="0" eaLnBrk="1" fontAlgn="auto" latinLnBrk="0" hangingPunct="1">
              <a:lnSpc>
                <a:spcPct val="100000"/>
              </a:lnSpc>
              <a:spcBef>
                <a:spcPts val="0"/>
              </a:spcBef>
              <a:spcAft>
                <a:spcPts val="0"/>
              </a:spcAft>
              <a:buClrTx/>
              <a:buSzTx/>
              <a:buFontTx/>
              <a:buNone/>
              <a:tabLst/>
              <a:defRPr/>
            </a:pPr>
            <a:endParaRPr lang="en-US" sz="1200" b="0" cap="small" dirty="0">
              <a:solidFill>
                <a:schemeClr val="bg1">
                  <a:lumMod val="95000"/>
                </a:schemeClr>
              </a:solidFill>
              <a:effectLst>
                <a:outerShdw blurRad="38100" dist="38100" dir="2700000" algn="tl">
                  <a:srgbClr val="000000">
                    <a:alpha val="43137"/>
                  </a:srgbClr>
                </a:outerShdw>
              </a:effectLst>
              <a:latin typeface="Segoe UI Light" panose="020B0502040204020203" pitchFamily="34" charset="0"/>
            </a:endParaRPr>
          </a:p>
        </p:txBody>
      </p:sp>
      <p:sp>
        <p:nvSpPr>
          <p:cNvPr id="4" name="Slide Number Placeholder 3"/>
          <p:cNvSpPr>
            <a:spLocks noGrp="1"/>
          </p:cNvSpPr>
          <p:nvPr>
            <p:ph type="sldNum" sz="quarter" idx="10"/>
          </p:nvPr>
        </p:nvSpPr>
        <p:spPr/>
        <p:txBody>
          <a:bodyPr/>
          <a:lstStyle/>
          <a:p>
            <a:fld id="{DE5101C5-9EBF-4472-8C81-B4CEFD190130}"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07846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586D1-A4BA-44C1-983C-3F22538F76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042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5101C5-9EBF-4472-8C81-B4CEFD190130}"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2176650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5101C5-9EBF-4472-8C81-B4CEFD190130}"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388908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5101C5-9EBF-4472-8C81-B4CEFD190130}"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2987603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72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5101C5-9EBF-4472-8C81-B4CEFD190130}"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2807554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323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233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5101C5-9EBF-4472-8C81-B4CEFD190130}"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2347944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8917E861-5212-4223-B011-5E7036FA5D68}" type="slidenum">
              <a:rPr lang="en-US" smtClean="0">
                <a:solidFill>
                  <a:prstClr val="black"/>
                </a:solidFill>
              </a:rPr>
              <a:pPr>
                <a:defRPr/>
              </a:pPr>
              <a:t>31</a:t>
            </a:fld>
            <a:endParaRPr lang="en-US" dirty="0">
              <a:solidFill>
                <a:prstClr val="black"/>
              </a:solidFill>
            </a:endParaRPr>
          </a:p>
        </p:txBody>
      </p:sp>
    </p:spTree>
    <p:extLst>
      <p:ext uri="{BB962C8B-B14F-4D97-AF65-F5344CB8AC3E}">
        <p14:creationId xmlns:p14="http://schemas.microsoft.com/office/powerpoint/2010/main" val="3539565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17E861-5212-4223-B011-5E7036FA5D68}"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96016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17E861-5212-4223-B011-5E7036FA5D68}" type="slidenum">
              <a:rPr lang="en-US" smtClean="0"/>
              <a:t>32</a:t>
            </a:fld>
            <a:endParaRPr lang="en-US"/>
          </a:p>
        </p:txBody>
      </p:sp>
    </p:spTree>
    <p:extLst>
      <p:ext uri="{BB962C8B-B14F-4D97-AF65-F5344CB8AC3E}">
        <p14:creationId xmlns:p14="http://schemas.microsoft.com/office/powerpoint/2010/main" val="4145399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8917E861-5212-4223-B011-5E7036FA5D68}" type="slidenum">
              <a:rPr lang="en-US" smtClean="0">
                <a:solidFill>
                  <a:prstClr val="black"/>
                </a:solidFill>
              </a:rPr>
              <a:pPr>
                <a:defRPr/>
              </a:pPr>
              <a:t>33</a:t>
            </a:fld>
            <a:endParaRPr lang="en-US" dirty="0">
              <a:solidFill>
                <a:prstClr val="black"/>
              </a:solidFill>
            </a:endParaRPr>
          </a:p>
        </p:txBody>
      </p:sp>
    </p:spTree>
    <p:extLst>
      <p:ext uri="{BB962C8B-B14F-4D97-AF65-F5344CB8AC3E}">
        <p14:creationId xmlns:p14="http://schemas.microsoft.com/office/powerpoint/2010/main" val="2295114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17E861-5212-4223-B011-5E7036FA5D68}" type="slidenum">
              <a:rPr lang="en-US" smtClean="0"/>
              <a:t>36</a:t>
            </a:fld>
            <a:endParaRPr lang="en-US"/>
          </a:p>
        </p:txBody>
      </p:sp>
    </p:spTree>
    <p:extLst>
      <p:ext uri="{BB962C8B-B14F-4D97-AF65-F5344CB8AC3E}">
        <p14:creationId xmlns:p14="http://schemas.microsoft.com/office/powerpoint/2010/main" val="3813245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586D1-A4BA-44C1-983C-3F22538F76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537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5101C5-9EBF-4472-8C81-B4CEFD190130}" type="slidenum">
              <a:rPr lang="en-US" smtClean="0">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3798072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5101C5-9EBF-4472-8C81-B4CEFD190130}" type="slidenum">
              <a:rPr lang="en-US" smtClean="0">
                <a:solidFill>
                  <a:prstClr val="black"/>
                </a:solidFill>
              </a:rPr>
              <a:pPr>
                <a:defRPr/>
              </a:pPr>
              <a:t>44</a:t>
            </a:fld>
            <a:endParaRPr lang="en-US">
              <a:solidFill>
                <a:prstClr val="black"/>
              </a:solidFill>
            </a:endParaRPr>
          </a:p>
        </p:txBody>
      </p:sp>
    </p:spTree>
    <p:extLst>
      <p:ext uri="{BB962C8B-B14F-4D97-AF65-F5344CB8AC3E}">
        <p14:creationId xmlns:p14="http://schemas.microsoft.com/office/powerpoint/2010/main" val="4070421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15029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17E861-5212-4223-B011-5E7036FA5D68}"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2320133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17E861-5212-4223-B011-5E7036FA5D68}"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784537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17E861-5212-4223-B011-5E7036FA5D68}"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510237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17E861-5212-4223-B011-5E7036FA5D6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847775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Change Background images one by one to reflect the guidelines. </a:t>
            </a:r>
          </a:p>
        </p:txBody>
      </p:sp>
      <p:sp>
        <p:nvSpPr>
          <p:cNvPr id="4" name="Slide Number Placeholder 3"/>
          <p:cNvSpPr>
            <a:spLocks noGrp="1"/>
          </p:cNvSpPr>
          <p:nvPr>
            <p:ph type="sldNum" sz="quarter" idx="10"/>
          </p:nvPr>
        </p:nvSpPr>
        <p:spPr/>
        <p:txBody>
          <a:bodyPr/>
          <a:lstStyle/>
          <a:p>
            <a:fld id="{DE5101C5-9EBF-4472-8C81-B4CEFD190130}"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289303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7E861-5212-4223-B011-5E7036FA5D68}" type="slidenum">
              <a:rPr lang="en-US" smtClean="0"/>
              <a:t>54</a:t>
            </a:fld>
            <a:endParaRPr lang="en-US"/>
          </a:p>
        </p:txBody>
      </p:sp>
    </p:spTree>
    <p:extLst>
      <p:ext uri="{BB962C8B-B14F-4D97-AF65-F5344CB8AC3E}">
        <p14:creationId xmlns:p14="http://schemas.microsoft.com/office/powerpoint/2010/main" val="3387435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17E861-5212-4223-B011-5E7036FA5D6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09053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959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308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639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17E861-5212-4223-B011-5E7036FA5D68}" type="slidenum">
              <a:rPr lang="en-US" smtClean="0"/>
              <a:t>11</a:t>
            </a:fld>
            <a:endParaRPr lang="en-US"/>
          </a:p>
        </p:txBody>
      </p:sp>
    </p:spTree>
    <p:extLst>
      <p:ext uri="{BB962C8B-B14F-4D97-AF65-F5344CB8AC3E}">
        <p14:creationId xmlns:p14="http://schemas.microsoft.com/office/powerpoint/2010/main" val="2885011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17E861-5212-4223-B011-5E7036FA5D68}" type="slidenum">
              <a:rPr lang="en-US" smtClean="0"/>
              <a:t>12</a:t>
            </a:fld>
            <a:endParaRPr lang="en-US"/>
          </a:p>
        </p:txBody>
      </p:sp>
    </p:spTree>
    <p:extLst>
      <p:ext uri="{BB962C8B-B14F-4D97-AF65-F5344CB8AC3E}">
        <p14:creationId xmlns:p14="http://schemas.microsoft.com/office/powerpoint/2010/main" val="1462238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5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039" indent="0" algn="ctr">
              <a:buNone/>
              <a:defRPr>
                <a:solidFill>
                  <a:schemeClr val="tx1">
                    <a:tint val="75000"/>
                  </a:schemeClr>
                </a:solidFill>
              </a:defRPr>
            </a:lvl2pPr>
            <a:lvl3pPr marL="912201" indent="0" algn="ctr">
              <a:buNone/>
              <a:defRPr>
                <a:solidFill>
                  <a:schemeClr val="tx1">
                    <a:tint val="75000"/>
                  </a:schemeClr>
                </a:solidFill>
              </a:defRPr>
            </a:lvl3pPr>
            <a:lvl4pPr marL="1368302" indent="0" algn="ctr">
              <a:buNone/>
              <a:defRPr>
                <a:solidFill>
                  <a:schemeClr val="tx1">
                    <a:tint val="75000"/>
                  </a:schemeClr>
                </a:solidFill>
              </a:defRPr>
            </a:lvl4pPr>
            <a:lvl5pPr marL="1824402" indent="0" algn="ctr">
              <a:buNone/>
              <a:defRPr>
                <a:solidFill>
                  <a:schemeClr val="tx1">
                    <a:tint val="75000"/>
                  </a:schemeClr>
                </a:solidFill>
              </a:defRPr>
            </a:lvl5pPr>
            <a:lvl6pPr marL="2280566" indent="0" algn="ctr">
              <a:buNone/>
              <a:defRPr>
                <a:solidFill>
                  <a:schemeClr val="tx1">
                    <a:tint val="75000"/>
                  </a:schemeClr>
                </a:solidFill>
              </a:defRPr>
            </a:lvl6pPr>
            <a:lvl7pPr marL="2736602" indent="0" algn="ctr">
              <a:buNone/>
              <a:defRPr>
                <a:solidFill>
                  <a:schemeClr val="tx1">
                    <a:tint val="75000"/>
                  </a:schemeClr>
                </a:solidFill>
              </a:defRPr>
            </a:lvl7pPr>
            <a:lvl8pPr marL="3192640" indent="0" algn="ctr">
              <a:buNone/>
              <a:defRPr>
                <a:solidFill>
                  <a:schemeClr val="tx1">
                    <a:tint val="75000"/>
                  </a:schemeClr>
                </a:solidFill>
              </a:defRPr>
            </a:lvl8pPr>
            <a:lvl9pPr marL="364867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016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446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665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893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88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683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DB29F7-8816-4441-9FF3-42B722AC60B8}" type="datetimeFigureOut">
              <a:rPr lang="en-US" smtClean="0">
                <a:solidFill>
                  <a:prstClr val="black">
                    <a:tint val="75000"/>
                  </a:prstClr>
                </a:solidFill>
              </a:rPr>
              <a:pPr/>
              <a:t>10/22/2018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E9D8B3A-DF0D-8C41-B31C-07A5A78BFA9E}"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6"/>
          <p:cNvSpPr>
            <a:spLocks noGrp="1"/>
          </p:cNvSpPr>
          <p:nvPr>
            <p:ph sz="quarter" idx="13"/>
          </p:nvPr>
        </p:nvSpPr>
        <p:spPr>
          <a:xfrm>
            <a:off x="764122" y="1422403"/>
            <a:ext cx="4133849" cy="4860925"/>
          </a:xfrm>
          <a:solidFill>
            <a:schemeClr val="bg1">
              <a:lumMod val="95000"/>
            </a:schemeClr>
          </a:solidFill>
        </p:spPr>
        <p:txBody>
          <a:bodyPr>
            <a:normAutofit/>
          </a:bodyPr>
          <a:lstStyle>
            <a:lvl1pPr>
              <a:defRPr sz="2400"/>
            </a:lvl1pPr>
            <a:lvl2pPr>
              <a:defRPr sz="2000"/>
            </a:lvl2pPr>
            <a:lvl3pPr>
              <a:defRPr sz="2000"/>
            </a:lvl3pPr>
            <a:lvl4pPr>
              <a:defRPr sz="19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4592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76555-6751-274A-80D1-345499821BA1}"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0D0F5-5C9F-914B-814F-B4F4EA25D3E9}"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
          </p:nvPr>
        </p:nvSpPr>
        <p:spPr>
          <a:xfrm>
            <a:off x="609600" y="628451"/>
            <a:ext cx="10972800" cy="5497847"/>
          </a:xfrm>
        </p:spPr>
        <p:txBody>
          <a:bodyPr>
            <a:normAutofit/>
          </a:bodyPr>
          <a:lstStyle>
            <a:lvl1pPr marL="0" indent="0">
              <a:buNone/>
              <a:defRPr sz="2400">
                <a:latin typeface="Courier New"/>
                <a:cs typeface="Courier New"/>
              </a:defRPr>
            </a:lvl1pPr>
            <a:lvl2pPr marL="456039" indent="0">
              <a:buNone/>
              <a:defRPr sz="2400">
                <a:latin typeface="Courier New"/>
                <a:cs typeface="Courier New"/>
              </a:defRPr>
            </a:lvl2pPr>
            <a:lvl3pPr marL="912201" indent="0">
              <a:buNone/>
              <a:defRPr sz="2400">
                <a:latin typeface="Courier New"/>
                <a:cs typeface="Courier New"/>
              </a:defRPr>
            </a:lvl3pPr>
            <a:lvl4pPr marL="1368302" indent="0">
              <a:buNone/>
              <a:defRPr sz="2400">
                <a:latin typeface="Courier New"/>
                <a:cs typeface="Courier New"/>
              </a:defRPr>
            </a:lvl4pPr>
            <a:lvl5pPr marL="1824402" indent="0">
              <a:buNone/>
              <a:defRPr sz="2400">
                <a:latin typeface="Courier New"/>
                <a:cs typeface="Courier New"/>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7842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la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76555-6751-274A-80D1-345499821BA1}"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0D0F5-5C9F-914B-814F-B4F4EA25D3E9}"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2"/>
          <p:cNvSpPr>
            <a:spLocks noGrp="1"/>
          </p:cNvSpPr>
          <p:nvPr>
            <p:ph idx="1"/>
          </p:nvPr>
        </p:nvSpPr>
        <p:spPr>
          <a:xfrm>
            <a:off x="609600" y="628451"/>
            <a:ext cx="10972800" cy="5497847"/>
          </a:xfrm>
        </p:spPr>
        <p:txBody>
          <a:bodyPr>
            <a:normAutofit/>
          </a:bodyPr>
          <a:lstStyle>
            <a:lvl1pPr marL="0" indent="0">
              <a:buNone/>
              <a:defRPr sz="2400" b="0" i="0">
                <a:latin typeface="Helvetica Neue Light"/>
                <a:cs typeface="Helvetica Neue Light"/>
              </a:defRPr>
            </a:lvl1pPr>
            <a:lvl2pPr marL="456039" indent="0">
              <a:buNone/>
              <a:defRPr sz="2400" b="0" i="0">
                <a:latin typeface="Helvetica Neue Light"/>
                <a:cs typeface="Helvetica Neue Light"/>
              </a:defRPr>
            </a:lvl2pPr>
            <a:lvl3pPr marL="912201" indent="0">
              <a:buNone/>
              <a:defRPr sz="2400" b="0" i="0">
                <a:latin typeface="Helvetica Neue Light"/>
                <a:cs typeface="Helvetica Neue Light"/>
              </a:defRPr>
            </a:lvl3pPr>
            <a:lvl4pPr marL="1368302" indent="0">
              <a:buNone/>
              <a:defRPr sz="2400" b="0" i="0">
                <a:latin typeface="Helvetica Neue Light"/>
                <a:cs typeface="Helvetica Neue Light"/>
              </a:defRPr>
            </a:lvl4pPr>
            <a:lvl5pPr marL="1824402" indent="0">
              <a:buNone/>
              <a:defRPr sz="2400" b="0" i="0">
                <a:latin typeface="Helvetica Neue Light"/>
                <a:cs typeface="Helvetica Neue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4595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5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039" indent="0" algn="ctr">
              <a:buNone/>
              <a:defRPr>
                <a:solidFill>
                  <a:schemeClr val="tx1">
                    <a:tint val="75000"/>
                  </a:schemeClr>
                </a:solidFill>
              </a:defRPr>
            </a:lvl2pPr>
            <a:lvl3pPr marL="912201" indent="0" algn="ctr">
              <a:buNone/>
              <a:defRPr>
                <a:solidFill>
                  <a:schemeClr val="tx1">
                    <a:tint val="75000"/>
                  </a:schemeClr>
                </a:solidFill>
              </a:defRPr>
            </a:lvl3pPr>
            <a:lvl4pPr marL="1368302" indent="0" algn="ctr">
              <a:buNone/>
              <a:defRPr>
                <a:solidFill>
                  <a:schemeClr val="tx1">
                    <a:tint val="75000"/>
                  </a:schemeClr>
                </a:solidFill>
              </a:defRPr>
            </a:lvl4pPr>
            <a:lvl5pPr marL="1824402" indent="0" algn="ctr">
              <a:buNone/>
              <a:defRPr>
                <a:solidFill>
                  <a:schemeClr val="tx1">
                    <a:tint val="75000"/>
                  </a:schemeClr>
                </a:solidFill>
              </a:defRPr>
            </a:lvl5pPr>
            <a:lvl6pPr marL="2280566" indent="0" algn="ctr">
              <a:buNone/>
              <a:defRPr>
                <a:solidFill>
                  <a:schemeClr val="tx1">
                    <a:tint val="75000"/>
                  </a:schemeClr>
                </a:solidFill>
              </a:defRPr>
            </a:lvl6pPr>
            <a:lvl7pPr marL="2736602" indent="0" algn="ctr">
              <a:buNone/>
              <a:defRPr>
                <a:solidFill>
                  <a:schemeClr val="tx1">
                    <a:tint val="75000"/>
                  </a:schemeClr>
                </a:solidFill>
              </a:defRPr>
            </a:lvl7pPr>
            <a:lvl8pPr marL="3192640" indent="0" algn="ctr">
              <a:buNone/>
              <a:defRPr>
                <a:solidFill>
                  <a:schemeClr val="tx1">
                    <a:tint val="75000"/>
                  </a:schemeClr>
                </a:solidFill>
              </a:defRPr>
            </a:lvl8pPr>
            <a:lvl9pPr marL="364867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01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Autofit/>
          </a:bodyPr>
          <a:lstStyle>
            <a:lvl1pPr>
              <a:defRPr sz="32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640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6"/>
            <a:ext cx="10972800" cy="493931"/>
          </a:xfrm>
        </p:spPr>
        <p:txBody>
          <a:bodyPr lIns="0" tIns="0" rIns="0" bIns="0">
            <a:noAutofit/>
          </a:bodyPr>
          <a:lstStyle>
            <a:lvl1pPr>
              <a:defRPr sz="3200">
                <a:solidFill>
                  <a:schemeClr val="tx1">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Segoe UI Light" panose="020B0502040204020203" pitchFamily="34" charset="0"/>
              </a:defRPr>
            </a:lvl1pPr>
            <a:lvl2pPr>
              <a:defRPr>
                <a:latin typeface="Segoe UI Light" panose="020B0502040204020203" pitchFamily="34" charset="0"/>
              </a:defRPr>
            </a:lvl2pPr>
            <a:lvl3pPr>
              <a:defRPr>
                <a:latin typeface="Segoe UI Light" panose="020B0502040204020203" pitchFamily="34" charset="0"/>
              </a:defRPr>
            </a:lvl3pPr>
            <a:lvl4pPr>
              <a:defRPr>
                <a:latin typeface="Segoe UI Light" panose="020B0502040204020203" pitchFamily="34" charset="0"/>
              </a:defRPr>
            </a:lvl4pPr>
            <a:lvl5pPr>
              <a:defRPr>
                <a:latin typeface="Segoe UI Light"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266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039" indent="0">
              <a:buNone/>
              <a:defRPr sz="1900">
                <a:solidFill>
                  <a:schemeClr val="tx1">
                    <a:tint val="75000"/>
                  </a:schemeClr>
                </a:solidFill>
              </a:defRPr>
            </a:lvl2pPr>
            <a:lvl3pPr marL="912201" indent="0">
              <a:buNone/>
              <a:defRPr sz="1600">
                <a:solidFill>
                  <a:schemeClr val="tx1">
                    <a:tint val="75000"/>
                  </a:schemeClr>
                </a:solidFill>
              </a:defRPr>
            </a:lvl3pPr>
            <a:lvl4pPr marL="1368302" indent="0">
              <a:buNone/>
              <a:defRPr sz="1500">
                <a:solidFill>
                  <a:schemeClr val="tx1">
                    <a:tint val="75000"/>
                  </a:schemeClr>
                </a:solidFill>
              </a:defRPr>
            </a:lvl4pPr>
            <a:lvl5pPr marL="1824402" indent="0">
              <a:buNone/>
              <a:defRPr sz="1500">
                <a:solidFill>
                  <a:schemeClr val="tx1">
                    <a:tint val="75000"/>
                  </a:schemeClr>
                </a:solidFill>
              </a:defRPr>
            </a:lvl5pPr>
            <a:lvl6pPr marL="2280566" indent="0">
              <a:buNone/>
              <a:defRPr sz="1500">
                <a:solidFill>
                  <a:schemeClr val="tx1">
                    <a:tint val="75000"/>
                  </a:schemeClr>
                </a:solidFill>
              </a:defRPr>
            </a:lvl6pPr>
            <a:lvl7pPr marL="2736602" indent="0">
              <a:buNone/>
              <a:defRPr sz="1500">
                <a:solidFill>
                  <a:schemeClr val="tx1">
                    <a:tint val="75000"/>
                  </a:schemeClr>
                </a:solidFill>
              </a:defRPr>
            </a:lvl7pPr>
            <a:lvl8pPr marL="3192640" indent="0">
              <a:buNone/>
              <a:defRPr sz="1500">
                <a:solidFill>
                  <a:schemeClr val="tx1">
                    <a:tint val="75000"/>
                  </a:schemeClr>
                </a:solidFill>
              </a:defRPr>
            </a:lvl8pPr>
            <a:lvl9pPr marL="3648679"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143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13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42" y="1535117"/>
            <a:ext cx="5389033"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4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223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953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616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75" y="273054"/>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907" y="273185"/>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775" y="1435104"/>
            <a:ext cx="4011084" cy="46910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2962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039" indent="0">
              <a:buNone/>
              <a:defRPr sz="2800"/>
            </a:lvl2pPr>
            <a:lvl3pPr marL="912201" indent="0">
              <a:buNone/>
              <a:defRPr sz="2400"/>
            </a:lvl3pPr>
            <a:lvl4pPr marL="1368302" indent="0">
              <a:buNone/>
              <a:defRPr sz="2000"/>
            </a:lvl4pPr>
            <a:lvl5pPr marL="1824402" indent="0">
              <a:buNone/>
              <a:defRPr sz="2000"/>
            </a:lvl5pPr>
            <a:lvl6pPr marL="2280566" indent="0">
              <a:buNone/>
              <a:defRPr sz="2000"/>
            </a:lvl6pPr>
            <a:lvl7pPr marL="2736602" indent="0">
              <a:buNone/>
              <a:defRPr sz="2000"/>
            </a:lvl7pPr>
            <a:lvl8pPr marL="3192640" indent="0">
              <a:buNone/>
              <a:defRPr sz="2000"/>
            </a:lvl8pPr>
            <a:lvl9pPr marL="3648679" indent="0">
              <a:buNone/>
              <a:defRPr sz="2000"/>
            </a:lvl9pPr>
          </a:lstStyle>
          <a:p>
            <a:endParaRPr lang="en-US"/>
          </a:p>
        </p:txBody>
      </p:sp>
      <p:sp>
        <p:nvSpPr>
          <p:cNvPr id="4" name="Text Placeholder 3"/>
          <p:cNvSpPr>
            <a:spLocks noGrp="1"/>
          </p:cNvSpPr>
          <p:nvPr>
            <p:ph type="body" sz="half" idx="2"/>
          </p:nvPr>
        </p:nvSpPr>
        <p:spPr>
          <a:xfrm>
            <a:off x="2389717" y="5367471"/>
            <a:ext cx="7315200" cy="8048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672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851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2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52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039" indent="0">
              <a:buNone/>
              <a:defRPr sz="1900">
                <a:solidFill>
                  <a:schemeClr val="tx1">
                    <a:tint val="75000"/>
                  </a:schemeClr>
                </a:solidFill>
              </a:defRPr>
            </a:lvl2pPr>
            <a:lvl3pPr marL="912201" indent="0">
              <a:buNone/>
              <a:defRPr sz="1600">
                <a:solidFill>
                  <a:schemeClr val="tx1">
                    <a:tint val="75000"/>
                  </a:schemeClr>
                </a:solidFill>
              </a:defRPr>
            </a:lvl3pPr>
            <a:lvl4pPr marL="1368302" indent="0">
              <a:buNone/>
              <a:defRPr sz="1500">
                <a:solidFill>
                  <a:schemeClr val="tx1">
                    <a:tint val="75000"/>
                  </a:schemeClr>
                </a:solidFill>
              </a:defRPr>
            </a:lvl4pPr>
            <a:lvl5pPr marL="1824402" indent="0">
              <a:buNone/>
              <a:defRPr sz="1500">
                <a:solidFill>
                  <a:schemeClr val="tx1">
                    <a:tint val="75000"/>
                  </a:schemeClr>
                </a:solidFill>
              </a:defRPr>
            </a:lvl5pPr>
            <a:lvl6pPr marL="2280566" indent="0">
              <a:buNone/>
              <a:defRPr sz="1500">
                <a:solidFill>
                  <a:schemeClr val="tx1">
                    <a:tint val="75000"/>
                  </a:schemeClr>
                </a:solidFill>
              </a:defRPr>
            </a:lvl6pPr>
            <a:lvl7pPr marL="2736602" indent="0">
              <a:buNone/>
              <a:defRPr sz="1500">
                <a:solidFill>
                  <a:schemeClr val="tx1">
                    <a:tint val="75000"/>
                  </a:schemeClr>
                </a:solidFill>
              </a:defRPr>
            </a:lvl7pPr>
            <a:lvl8pPr marL="3192640" indent="0">
              <a:buNone/>
              <a:defRPr sz="1500">
                <a:solidFill>
                  <a:schemeClr val="tx1">
                    <a:tint val="75000"/>
                  </a:schemeClr>
                </a:solidFill>
              </a:defRPr>
            </a:lvl8pPr>
            <a:lvl9pPr marL="3648679"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6810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587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154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344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7974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840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716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164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6818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735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12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2674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2487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13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1032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0A08A2-52A3-44E0-84D7-9D31B3211FB1}"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DACCAF-5281-4E57-8CFC-FD6ABC4EB6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93528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0A08A2-52A3-44E0-84D7-9D31B3211FB1}"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DACCAF-5281-4E57-8CFC-FD6ABC4EB6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8196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0A08A2-52A3-44E0-84D7-9D31B3211FB1}"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DACCAF-5281-4E57-8CFC-FD6ABC4EB6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9335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0A08A2-52A3-44E0-84D7-9D31B3211FB1}"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DACCAF-5281-4E57-8CFC-FD6ABC4EB6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21302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7"/>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0A08A2-52A3-44E0-84D7-9D31B3211FB1}" type="datetimeFigureOut">
              <a:rPr lang="en-US" smtClean="0">
                <a:solidFill>
                  <a:prstClr val="black">
                    <a:tint val="75000"/>
                  </a:prstClr>
                </a:solidFill>
              </a:rPr>
              <a:pPr/>
              <a:t>10/22/2018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1DACCAF-5281-4E57-8CFC-FD6ABC4EB6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9117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0A08A2-52A3-44E0-84D7-9D31B3211FB1}" type="datetimeFigureOut">
              <a:rPr lang="en-US" smtClean="0">
                <a:solidFill>
                  <a:prstClr val="black">
                    <a:tint val="75000"/>
                  </a:prstClr>
                </a:solidFill>
              </a:rPr>
              <a:pPr/>
              <a:t>10/22/2018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1DACCAF-5281-4E57-8CFC-FD6ABC4EB6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4890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0A08A2-52A3-44E0-84D7-9D31B3211FB1}" type="datetimeFigureOut">
              <a:rPr lang="en-US" smtClean="0">
                <a:solidFill>
                  <a:prstClr val="black">
                    <a:tint val="75000"/>
                  </a:prstClr>
                </a:solidFill>
              </a:rPr>
              <a:pPr/>
              <a:t>10/22/2018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1DACCAF-5281-4E57-8CFC-FD6ABC4EB6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0785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42" y="1535117"/>
            <a:ext cx="5389033"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4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5031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4"/>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7"/>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0A08A2-52A3-44E0-84D7-9D31B3211FB1}"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DACCAF-5281-4E57-8CFC-FD6ABC4EB6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431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0A08A2-52A3-44E0-84D7-9D31B3211FB1}"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1DACCAF-5281-4E57-8CFC-FD6ABC4EB6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71066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0A08A2-52A3-44E0-84D7-9D31B3211FB1}"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DACCAF-5281-4E57-8CFC-FD6ABC4EB6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4685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0A08A2-52A3-44E0-84D7-9D31B3211FB1}"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1DACCAF-5281-4E57-8CFC-FD6ABC4EB6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215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1B8788D-2CB8-409B-9D87-A604E08CA171}" type="datetime1">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4811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9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18F6330-F11B-4465-9D49-CD8B51BA0B50}" type="datetime1">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6193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C0E39C-10B3-4652-8D42-1E10C0222A00}" type="datetime1">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916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8A3B91-3772-4B9F-87F3-7994ECDBFC0C}" type="datetime1">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2555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79B1F5-A8F7-4640-8C49-321F58516AE0}" type="datetime1">
              <a:rPr lang="en-US" smtClean="0">
                <a:solidFill>
                  <a:prstClr val="black">
                    <a:tint val="75000"/>
                  </a:prstClr>
                </a:solidFill>
              </a:rPr>
              <a:pPr/>
              <a:t>10/22/2018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3816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6CFC9B-2AD5-4C74-B613-31F00DAD8EA9}" type="datetime1">
              <a:rPr lang="en-US" smtClean="0">
                <a:solidFill>
                  <a:prstClr val="black">
                    <a:tint val="75000"/>
                  </a:prstClr>
                </a:solidFill>
              </a:rPr>
              <a:pPr/>
              <a:t>10/22/2018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322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441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60386-AEB0-450D-A9E0-FF2C2DB2F5E8}" type="datetime1">
              <a:rPr lang="en-US" smtClean="0">
                <a:solidFill>
                  <a:prstClr val="black">
                    <a:tint val="75000"/>
                  </a:prstClr>
                </a:solidFill>
              </a:rPr>
              <a:pPr/>
              <a:t>10/22/2018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66131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DAD201-3923-4C4D-86F5-5C7A4F463EC5}" type="datetime1">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1010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E2593A-E822-4E78-82F3-B81D79589738}" type="datetime1">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8665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BC57DC-5275-4653-B71A-207828F0F4DC}" type="datetime1">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6157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4A8E09-3AB7-4DC3-B015-8513082D2E87}" type="datetime1">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6528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80E678-8119-4CA3-8523-3EAA295260E0}"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11734744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0E678-8119-4CA3-8523-3EAA295260E0}"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28594829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80E678-8119-4CA3-8523-3EAA295260E0}"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9127823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80E678-8119-4CA3-8523-3EAA295260E0}"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2216128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80E678-8119-4CA3-8523-3EAA295260E0}" type="datetimeFigureOut">
              <a:rPr lang="en-US" smtClean="0"/>
              <a:t>10/22/2018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71932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30939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80E678-8119-4CA3-8523-3EAA295260E0}" type="datetimeFigureOut">
              <a:rPr lang="en-US" smtClean="0"/>
              <a:t>10/22/2018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4713676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0E678-8119-4CA3-8523-3EAA295260E0}" type="datetimeFigureOut">
              <a:rPr lang="en-US" smtClean="0"/>
              <a:t>10/22/2018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8544829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80E678-8119-4CA3-8523-3EAA295260E0}"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2252990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80E678-8119-4CA3-8523-3EAA295260E0}"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20794682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0E678-8119-4CA3-8523-3EAA295260E0}"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9032114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0E678-8119-4CA3-8523-3EAA295260E0}"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2717459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502437-3C75-47DE-8D49-1A31691D016F}"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7258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502437-3C75-47DE-8D49-1A31691D016F}"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6960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502437-3C75-47DE-8D49-1A31691D016F}"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27979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502437-3C75-47DE-8D49-1A31691D016F}"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545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75" y="273054"/>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907" y="273185"/>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775" y="1435104"/>
            <a:ext cx="4011084" cy="46910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0290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502437-3C75-47DE-8D49-1A31691D016F}" type="datetimeFigureOut">
              <a:rPr lang="en-US" smtClean="0">
                <a:solidFill>
                  <a:prstClr val="black">
                    <a:tint val="75000"/>
                  </a:prstClr>
                </a:solidFill>
              </a:rPr>
              <a:pPr/>
              <a:t>10/22/2018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8874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502437-3C75-47DE-8D49-1A31691D016F}" type="datetimeFigureOut">
              <a:rPr lang="en-US" smtClean="0">
                <a:solidFill>
                  <a:prstClr val="black">
                    <a:tint val="75000"/>
                  </a:prstClr>
                </a:solidFill>
              </a:rPr>
              <a:pPr/>
              <a:t>10/22/2018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36998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02437-3C75-47DE-8D49-1A31691D016F}" type="datetimeFigureOut">
              <a:rPr lang="en-US" smtClean="0">
                <a:solidFill>
                  <a:prstClr val="black">
                    <a:tint val="75000"/>
                  </a:prstClr>
                </a:solidFill>
              </a:rPr>
              <a:pPr/>
              <a:t>10/22/2018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3070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502437-3C75-47DE-8D49-1A31691D016F}"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1454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502437-3C75-47DE-8D49-1A31691D016F}"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5469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502437-3C75-47DE-8D49-1A31691D016F}"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17350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502437-3C75-47DE-8D49-1A31691D016F}"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6119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039" indent="0">
              <a:buNone/>
              <a:defRPr sz="2800"/>
            </a:lvl2pPr>
            <a:lvl3pPr marL="912201" indent="0">
              <a:buNone/>
              <a:defRPr sz="2400"/>
            </a:lvl3pPr>
            <a:lvl4pPr marL="1368302" indent="0">
              <a:buNone/>
              <a:defRPr sz="2000"/>
            </a:lvl4pPr>
            <a:lvl5pPr marL="1824402" indent="0">
              <a:buNone/>
              <a:defRPr sz="2000"/>
            </a:lvl5pPr>
            <a:lvl6pPr marL="2280566" indent="0">
              <a:buNone/>
              <a:defRPr sz="2000"/>
            </a:lvl6pPr>
            <a:lvl7pPr marL="2736602" indent="0">
              <a:buNone/>
              <a:defRPr sz="2000"/>
            </a:lvl7pPr>
            <a:lvl8pPr marL="3192640" indent="0">
              <a:buNone/>
              <a:defRPr sz="2000"/>
            </a:lvl8pPr>
            <a:lvl9pPr marL="3648679" indent="0">
              <a:buNone/>
              <a:defRPr sz="2000"/>
            </a:lvl9pPr>
          </a:lstStyle>
          <a:p>
            <a:endParaRPr lang="en-US"/>
          </a:p>
        </p:txBody>
      </p:sp>
      <p:sp>
        <p:nvSpPr>
          <p:cNvPr id="4" name="Text Placeholder 3"/>
          <p:cNvSpPr>
            <a:spLocks noGrp="1"/>
          </p:cNvSpPr>
          <p:nvPr>
            <p:ph type="body" sz="half" idx="2"/>
          </p:nvPr>
        </p:nvSpPr>
        <p:spPr>
          <a:xfrm>
            <a:off x="2389717" y="5367471"/>
            <a:ext cx="7315200" cy="8048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786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6"/>
            <a:ext cx="10972800" cy="49393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246" tIns="45718" rIns="9124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246" tIns="45718" rIns="91246" bIns="45718" rtlCol="0" anchor="ctr"/>
          <a:lstStyle>
            <a:lvl1pPr algn="l">
              <a:defRPr sz="1200">
                <a:solidFill>
                  <a:schemeClr val="tx1">
                    <a:tint val="75000"/>
                  </a:schemeClr>
                </a:solidFill>
              </a:defRPr>
            </a:lvl1pPr>
          </a:lstStyle>
          <a:p>
            <a:pPr defTabSz="912201"/>
            <a:fld id="{1D8BD707-D9CF-40AE-B4C6-C98DA3205C09}" type="datetimeFigureOut">
              <a:rPr lang="en-US" smtClean="0">
                <a:solidFill>
                  <a:prstClr val="black">
                    <a:tint val="75000"/>
                  </a:prstClr>
                </a:solidFill>
              </a:rPr>
              <a:pPr defTabSz="912201"/>
              <a:t>10/22/2018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246" tIns="45718" rIns="91246" bIns="45718" rtlCol="0" anchor="ctr"/>
          <a:lstStyle>
            <a:lvl1pPr algn="ctr">
              <a:defRPr sz="1200">
                <a:solidFill>
                  <a:schemeClr val="tx1">
                    <a:tint val="75000"/>
                  </a:schemeClr>
                </a:solidFill>
              </a:defRPr>
            </a:lvl1pPr>
          </a:lstStyle>
          <a:p>
            <a:pPr defTabSz="91220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246" tIns="45718" rIns="91246" bIns="45718" rtlCol="0" anchor="ctr"/>
          <a:lstStyle>
            <a:lvl1pPr algn="r">
              <a:defRPr sz="1200">
                <a:solidFill>
                  <a:schemeClr val="tx1">
                    <a:tint val="75000"/>
                  </a:schemeClr>
                </a:solidFill>
              </a:defRPr>
            </a:lvl1pPr>
          </a:lstStyle>
          <a:p>
            <a:pPr defTabSz="912201"/>
            <a:fld id="{B6F15528-21DE-4FAA-801E-634DDDAF4B2B}" type="slidenum">
              <a:rPr lang="en-US" smtClean="0">
                <a:solidFill>
                  <a:prstClr val="black">
                    <a:tint val="75000"/>
                  </a:prstClr>
                </a:solidFill>
              </a:rPr>
              <a:pPr defTabSz="912201"/>
              <a:t>‹#›</a:t>
            </a:fld>
            <a:endParaRPr lang="en-US">
              <a:solidFill>
                <a:prstClr val="black">
                  <a:tint val="75000"/>
                </a:prstClr>
              </a:solidFill>
            </a:endParaRPr>
          </a:p>
        </p:txBody>
      </p:sp>
    </p:spTree>
    <p:extLst>
      <p:ext uri="{BB962C8B-B14F-4D97-AF65-F5344CB8AC3E}">
        <p14:creationId xmlns:p14="http://schemas.microsoft.com/office/powerpoint/2010/main" val="21845128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1" r:id="rId14"/>
    <p:sldLayoutId id="2147483821" r:id="rId15"/>
    <p:sldLayoutId id="2147483959" r:id="rId16"/>
    <p:sldLayoutId id="2147483960" r:id="rId17"/>
  </p:sldLayoutIdLst>
  <p:txStyles>
    <p:titleStyle>
      <a:lvl1pPr algn="l" defTabSz="912201" rtl="0" eaLnBrk="1" latinLnBrk="0" hangingPunct="1">
        <a:spcBef>
          <a:spcPct val="0"/>
        </a:spcBef>
        <a:buNone/>
        <a:defRPr sz="3200" kern="1200" cap="small" baseline="0">
          <a:solidFill>
            <a:schemeClr val="tx1"/>
          </a:solidFill>
          <a:latin typeface="Segoe UI Semibold" panose="020B0702040204020203" pitchFamily="34" charset="0"/>
          <a:ea typeface="+mj-ea"/>
          <a:cs typeface="+mj-cs"/>
        </a:defRPr>
      </a:lvl1pPr>
    </p:titleStyle>
    <p:bodyStyle>
      <a:lvl1pPr marL="342122" indent="-342122" algn="l" defTabSz="91220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140" indent="-285104" algn="l" defTabSz="91220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282" indent="-228082" algn="l" defTabSz="91220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320"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2359"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8521"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623"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722"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886"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201" rtl="0" eaLnBrk="1" latinLnBrk="0" hangingPunct="1">
        <a:defRPr sz="1900" kern="1200">
          <a:solidFill>
            <a:schemeClr val="tx1"/>
          </a:solidFill>
          <a:latin typeface="+mn-lt"/>
          <a:ea typeface="+mn-ea"/>
          <a:cs typeface="+mn-cs"/>
        </a:defRPr>
      </a:lvl1pPr>
      <a:lvl2pPr marL="456039" algn="l" defTabSz="912201" rtl="0" eaLnBrk="1" latinLnBrk="0" hangingPunct="1">
        <a:defRPr sz="1900" kern="1200">
          <a:solidFill>
            <a:schemeClr val="tx1"/>
          </a:solidFill>
          <a:latin typeface="+mn-lt"/>
          <a:ea typeface="+mn-ea"/>
          <a:cs typeface="+mn-cs"/>
        </a:defRPr>
      </a:lvl2pPr>
      <a:lvl3pPr marL="912201" algn="l" defTabSz="912201" rtl="0" eaLnBrk="1" latinLnBrk="0" hangingPunct="1">
        <a:defRPr sz="1900" kern="1200">
          <a:solidFill>
            <a:schemeClr val="tx1"/>
          </a:solidFill>
          <a:latin typeface="+mn-lt"/>
          <a:ea typeface="+mn-ea"/>
          <a:cs typeface="+mn-cs"/>
        </a:defRPr>
      </a:lvl3pPr>
      <a:lvl4pPr marL="1368302" algn="l" defTabSz="912201" rtl="0" eaLnBrk="1" latinLnBrk="0" hangingPunct="1">
        <a:defRPr sz="1900" kern="1200">
          <a:solidFill>
            <a:schemeClr val="tx1"/>
          </a:solidFill>
          <a:latin typeface="+mn-lt"/>
          <a:ea typeface="+mn-ea"/>
          <a:cs typeface="+mn-cs"/>
        </a:defRPr>
      </a:lvl4pPr>
      <a:lvl5pPr marL="1824402" algn="l" defTabSz="912201" rtl="0" eaLnBrk="1" latinLnBrk="0" hangingPunct="1">
        <a:defRPr sz="1900" kern="1200">
          <a:solidFill>
            <a:schemeClr val="tx1"/>
          </a:solidFill>
          <a:latin typeface="+mn-lt"/>
          <a:ea typeface="+mn-ea"/>
          <a:cs typeface="+mn-cs"/>
        </a:defRPr>
      </a:lvl5pPr>
      <a:lvl6pPr marL="2280566" algn="l" defTabSz="912201" rtl="0" eaLnBrk="1" latinLnBrk="0" hangingPunct="1">
        <a:defRPr sz="1900" kern="1200">
          <a:solidFill>
            <a:schemeClr val="tx1"/>
          </a:solidFill>
          <a:latin typeface="+mn-lt"/>
          <a:ea typeface="+mn-ea"/>
          <a:cs typeface="+mn-cs"/>
        </a:defRPr>
      </a:lvl6pPr>
      <a:lvl7pPr marL="2736602" algn="l" defTabSz="912201" rtl="0" eaLnBrk="1" latinLnBrk="0" hangingPunct="1">
        <a:defRPr sz="1900" kern="1200">
          <a:solidFill>
            <a:schemeClr val="tx1"/>
          </a:solidFill>
          <a:latin typeface="+mn-lt"/>
          <a:ea typeface="+mn-ea"/>
          <a:cs typeface="+mn-cs"/>
        </a:defRPr>
      </a:lvl7pPr>
      <a:lvl8pPr marL="3192640" algn="l" defTabSz="912201" rtl="0" eaLnBrk="1" latinLnBrk="0" hangingPunct="1">
        <a:defRPr sz="1900" kern="1200">
          <a:solidFill>
            <a:schemeClr val="tx1"/>
          </a:solidFill>
          <a:latin typeface="+mn-lt"/>
          <a:ea typeface="+mn-ea"/>
          <a:cs typeface="+mn-cs"/>
        </a:defRPr>
      </a:lvl8pPr>
      <a:lvl9pPr marL="3648679" algn="l" defTabSz="912201"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52406"/>
            <a:ext cx="11582400" cy="487363"/>
          </a:xfrm>
          <a:prstGeom prst="rect">
            <a:avLst/>
          </a:prstGeom>
        </p:spPr>
        <p:txBody>
          <a:bodyPr vert="horz" lIns="91246" tIns="45718" rIns="9124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246" tIns="45718" rIns="9124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246" tIns="45718" rIns="91246" bIns="45718" rtlCol="0" anchor="ctr"/>
          <a:lstStyle>
            <a:lvl1pPr algn="l">
              <a:defRPr sz="1200">
                <a:solidFill>
                  <a:schemeClr val="tx1">
                    <a:tint val="75000"/>
                  </a:schemeClr>
                </a:solidFill>
              </a:defRPr>
            </a:lvl1pPr>
          </a:lstStyle>
          <a:p>
            <a:pPr defTabSz="912201"/>
            <a:fld id="{1D8BD707-D9CF-40AE-B4C6-C98DA3205C09}" type="datetimeFigureOut">
              <a:rPr lang="en-US" smtClean="0">
                <a:solidFill>
                  <a:prstClr val="black">
                    <a:tint val="75000"/>
                  </a:prstClr>
                </a:solidFill>
              </a:rPr>
              <a:pPr defTabSz="912201"/>
              <a:t>10/22/2018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246" tIns="45718" rIns="91246" bIns="45718" rtlCol="0" anchor="ctr"/>
          <a:lstStyle>
            <a:lvl1pPr algn="ctr">
              <a:defRPr sz="1200">
                <a:solidFill>
                  <a:schemeClr val="tx1">
                    <a:tint val="75000"/>
                  </a:schemeClr>
                </a:solidFill>
              </a:defRPr>
            </a:lvl1pPr>
          </a:lstStyle>
          <a:p>
            <a:pPr defTabSz="91220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246" tIns="45718" rIns="91246" bIns="45718" rtlCol="0" anchor="ctr"/>
          <a:lstStyle>
            <a:lvl1pPr algn="r">
              <a:defRPr sz="1200">
                <a:solidFill>
                  <a:schemeClr val="tx1">
                    <a:tint val="75000"/>
                  </a:schemeClr>
                </a:solidFill>
              </a:defRPr>
            </a:lvl1pPr>
          </a:lstStyle>
          <a:p>
            <a:pPr defTabSz="912201"/>
            <a:fld id="{B6F15528-21DE-4FAA-801E-634DDDAF4B2B}" type="slidenum">
              <a:rPr lang="en-US" smtClean="0">
                <a:solidFill>
                  <a:prstClr val="black">
                    <a:tint val="75000"/>
                  </a:prstClr>
                </a:solidFill>
              </a:rPr>
              <a:pPr defTabSz="912201"/>
              <a:t>‹#›</a:t>
            </a:fld>
            <a:endParaRPr lang="en-US">
              <a:solidFill>
                <a:prstClr val="black">
                  <a:tint val="75000"/>
                </a:prstClr>
              </a:solidFill>
            </a:endParaRPr>
          </a:p>
        </p:txBody>
      </p:sp>
    </p:spTree>
    <p:extLst>
      <p:ext uri="{BB962C8B-B14F-4D97-AF65-F5344CB8AC3E}">
        <p14:creationId xmlns:p14="http://schemas.microsoft.com/office/powerpoint/2010/main" val="1775719819"/>
      </p:ext>
    </p:extLst>
  </p:cSld>
  <p:clrMap bg1="lt1" tx1="dk1" bg2="lt2" tx2="dk2" accent1="accent1" accent2="accent2" accent3="accent3" accent4="accent4" accent5="accent5" accent6="accent6" hlink="hlink" folHlink="folHlink"/>
  <p:sldLayoutIdLst>
    <p:sldLayoutId id="2147486378" r:id="rId1"/>
    <p:sldLayoutId id="2147486379" r:id="rId2"/>
    <p:sldLayoutId id="2147486380" r:id="rId3"/>
    <p:sldLayoutId id="2147486381" r:id="rId4"/>
    <p:sldLayoutId id="2147486382" r:id="rId5"/>
    <p:sldLayoutId id="2147486383" r:id="rId6"/>
    <p:sldLayoutId id="2147486384" r:id="rId7"/>
    <p:sldLayoutId id="2147486385" r:id="rId8"/>
    <p:sldLayoutId id="2147486386" r:id="rId9"/>
    <p:sldLayoutId id="2147486387" r:id="rId10"/>
    <p:sldLayoutId id="2147486388" r:id="rId11"/>
    <p:sldLayoutId id="2147486389" r:id="rId12"/>
    <p:sldLayoutId id="2147486390" r:id="rId13"/>
  </p:sldLayoutIdLst>
  <p:txStyles>
    <p:titleStyle>
      <a:lvl1pPr algn="l" defTabSz="912201" rtl="0" eaLnBrk="1" latinLnBrk="0" hangingPunct="1">
        <a:spcBef>
          <a:spcPct val="0"/>
        </a:spcBef>
        <a:buNone/>
        <a:defRPr sz="2800" kern="1200" cap="small" baseline="0">
          <a:solidFill>
            <a:schemeClr val="tx1"/>
          </a:solidFill>
          <a:latin typeface="Segoe UI Semibold" panose="020B0702040204020203" pitchFamily="34" charset="0"/>
          <a:ea typeface="+mj-ea"/>
          <a:cs typeface="+mj-cs"/>
        </a:defRPr>
      </a:lvl1pPr>
    </p:titleStyle>
    <p:bodyStyle>
      <a:lvl1pPr marL="342122" indent="-342122" algn="l" defTabSz="912201" rtl="0" eaLnBrk="1" latinLnBrk="0" hangingPunct="1">
        <a:spcBef>
          <a:spcPct val="20000"/>
        </a:spcBef>
        <a:buFont typeface="Arial" pitchFamily="34" charset="0"/>
        <a:buChar char="•"/>
        <a:defRPr sz="3200" kern="1200">
          <a:solidFill>
            <a:schemeClr val="tx1"/>
          </a:solidFill>
          <a:latin typeface="Segoe UI Light" panose="020B0502040204020203" pitchFamily="34" charset="0"/>
          <a:ea typeface="+mn-ea"/>
          <a:cs typeface="+mn-cs"/>
        </a:defRPr>
      </a:lvl1pPr>
      <a:lvl2pPr marL="741140" indent="-285104" algn="l" defTabSz="912201" rtl="0" eaLnBrk="1" latinLnBrk="0" hangingPunct="1">
        <a:spcBef>
          <a:spcPct val="20000"/>
        </a:spcBef>
        <a:buFont typeface="Arial" pitchFamily="34" charset="0"/>
        <a:buChar char="–"/>
        <a:defRPr sz="2800" kern="1200">
          <a:solidFill>
            <a:schemeClr val="tx1"/>
          </a:solidFill>
          <a:latin typeface="Segoe UI Light" panose="020B0502040204020203" pitchFamily="34" charset="0"/>
          <a:ea typeface="+mn-ea"/>
          <a:cs typeface="+mn-cs"/>
        </a:defRPr>
      </a:lvl2pPr>
      <a:lvl3pPr marL="1140282" indent="-228082" algn="l" defTabSz="912201" rtl="0" eaLnBrk="1" latinLnBrk="0" hangingPunct="1">
        <a:spcBef>
          <a:spcPct val="20000"/>
        </a:spcBef>
        <a:buFont typeface="Arial" pitchFamily="34" charset="0"/>
        <a:buChar char="•"/>
        <a:defRPr sz="2400" kern="1200">
          <a:solidFill>
            <a:schemeClr val="tx1"/>
          </a:solidFill>
          <a:latin typeface="Segoe UI Light" panose="020B0502040204020203" pitchFamily="34" charset="0"/>
          <a:ea typeface="+mn-ea"/>
          <a:cs typeface="+mn-cs"/>
        </a:defRPr>
      </a:lvl3pPr>
      <a:lvl4pPr marL="1596320" indent="-228082" algn="l" defTabSz="912201" rtl="0" eaLnBrk="1" latinLnBrk="0" hangingPunct="1">
        <a:spcBef>
          <a:spcPct val="20000"/>
        </a:spcBef>
        <a:buFont typeface="Arial" pitchFamily="34" charset="0"/>
        <a:buChar char="–"/>
        <a:defRPr sz="2000" kern="1200">
          <a:solidFill>
            <a:schemeClr val="tx1"/>
          </a:solidFill>
          <a:latin typeface="Segoe UI Light" panose="020B0502040204020203" pitchFamily="34" charset="0"/>
          <a:ea typeface="+mn-ea"/>
          <a:cs typeface="+mn-cs"/>
        </a:defRPr>
      </a:lvl4pPr>
      <a:lvl5pPr marL="2052359" indent="-228082" algn="l" defTabSz="912201" rtl="0" eaLnBrk="1" latinLnBrk="0" hangingPunct="1">
        <a:spcBef>
          <a:spcPct val="20000"/>
        </a:spcBef>
        <a:buFont typeface="Arial" pitchFamily="34" charset="0"/>
        <a:buChar char="»"/>
        <a:defRPr sz="2000" kern="1200">
          <a:solidFill>
            <a:schemeClr val="tx1"/>
          </a:solidFill>
          <a:latin typeface="Segoe UI Light" panose="020B0502040204020203" pitchFamily="34" charset="0"/>
          <a:ea typeface="+mn-ea"/>
          <a:cs typeface="+mn-cs"/>
        </a:defRPr>
      </a:lvl5pPr>
      <a:lvl6pPr marL="2508521"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623"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722"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886"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201" rtl="0" eaLnBrk="1" latinLnBrk="0" hangingPunct="1">
        <a:defRPr sz="1900" kern="1200">
          <a:solidFill>
            <a:schemeClr val="tx1"/>
          </a:solidFill>
          <a:latin typeface="+mn-lt"/>
          <a:ea typeface="+mn-ea"/>
          <a:cs typeface="+mn-cs"/>
        </a:defRPr>
      </a:lvl1pPr>
      <a:lvl2pPr marL="456039" algn="l" defTabSz="912201" rtl="0" eaLnBrk="1" latinLnBrk="0" hangingPunct="1">
        <a:defRPr sz="1900" kern="1200">
          <a:solidFill>
            <a:schemeClr val="tx1"/>
          </a:solidFill>
          <a:latin typeface="+mn-lt"/>
          <a:ea typeface="+mn-ea"/>
          <a:cs typeface="+mn-cs"/>
        </a:defRPr>
      </a:lvl2pPr>
      <a:lvl3pPr marL="912201" algn="l" defTabSz="912201" rtl="0" eaLnBrk="1" latinLnBrk="0" hangingPunct="1">
        <a:defRPr sz="1900" kern="1200">
          <a:solidFill>
            <a:schemeClr val="tx1"/>
          </a:solidFill>
          <a:latin typeface="+mn-lt"/>
          <a:ea typeface="+mn-ea"/>
          <a:cs typeface="+mn-cs"/>
        </a:defRPr>
      </a:lvl3pPr>
      <a:lvl4pPr marL="1368302" algn="l" defTabSz="912201" rtl="0" eaLnBrk="1" latinLnBrk="0" hangingPunct="1">
        <a:defRPr sz="1900" kern="1200">
          <a:solidFill>
            <a:schemeClr val="tx1"/>
          </a:solidFill>
          <a:latin typeface="+mn-lt"/>
          <a:ea typeface="+mn-ea"/>
          <a:cs typeface="+mn-cs"/>
        </a:defRPr>
      </a:lvl4pPr>
      <a:lvl5pPr marL="1824402" algn="l" defTabSz="912201" rtl="0" eaLnBrk="1" latinLnBrk="0" hangingPunct="1">
        <a:defRPr sz="1900" kern="1200">
          <a:solidFill>
            <a:schemeClr val="tx1"/>
          </a:solidFill>
          <a:latin typeface="+mn-lt"/>
          <a:ea typeface="+mn-ea"/>
          <a:cs typeface="+mn-cs"/>
        </a:defRPr>
      </a:lvl5pPr>
      <a:lvl6pPr marL="2280566" algn="l" defTabSz="912201" rtl="0" eaLnBrk="1" latinLnBrk="0" hangingPunct="1">
        <a:defRPr sz="1900" kern="1200">
          <a:solidFill>
            <a:schemeClr val="tx1"/>
          </a:solidFill>
          <a:latin typeface="+mn-lt"/>
          <a:ea typeface="+mn-ea"/>
          <a:cs typeface="+mn-cs"/>
        </a:defRPr>
      </a:lvl6pPr>
      <a:lvl7pPr marL="2736602" algn="l" defTabSz="912201" rtl="0" eaLnBrk="1" latinLnBrk="0" hangingPunct="1">
        <a:defRPr sz="1900" kern="1200">
          <a:solidFill>
            <a:schemeClr val="tx1"/>
          </a:solidFill>
          <a:latin typeface="+mn-lt"/>
          <a:ea typeface="+mn-ea"/>
          <a:cs typeface="+mn-cs"/>
        </a:defRPr>
      </a:lvl7pPr>
      <a:lvl8pPr marL="3192640" algn="l" defTabSz="912201" rtl="0" eaLnBrk="1" latinLnBrk="0" hangingPunct="1">
        <a:defRPr sz="1900" kern="1200">
          <a:solidFill>
            <a:schemeClr val="tx1"/>
          </a:solidFill>
          <a:latin typeface="+mn-lt"/>
          <a:ea typeface="+mn-ea"/>
          <a:cs typeface="+mn-cs"/>
        </a:defRPr>
      </a:lvl8pPr>
      <a:lvl9pPr marL="3648679" algn="l" defTabSz="912201"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45038"/>
            <a:ext cx="11582400" cy="9217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402311"/>
      </p:ext>
    </p:extLst>
  </p:cSld>
  <p:clrMap bg1="lt1" tx1="dk1" bg2="lt2" tx2="dk2" accent1="accent1" accent2="accent2" accent3="accent3" accent4="accent4" accent5="accent5" accent6="accent6" hlink="hlink" folHlink="folHlink"/>
  <p:sldLayoutIdLst>
    <p:sldLayoutId id="2147486438" r:id="rId1"/>
    <p:sldLayoutId id="2147486439" r:id="rId2"/>
    <p:sldLayoutId id="2147486440" r:id="rId3"/>
    <p:sldLayoutId id="2147486441" r:id="rId4"/>
    <p:sldLayoutId id="2147486442" r:id="rId5"/>
    <p:sldLayoutId id="2147486443" r:id="rId6"/>
    <p:sldLayoutId id="2147486444" r:id="rId7"/>
    <p:sldLayoutId id="2147486445" r:id="rId8"/>
    <p:sldLayoutId id="2147486446" r:id="rId9"/>
    <p:sldLayoutId id="2147486447" r:id="rId10"/>
    <p:sldLayoutId id="2147486448" r:id="rId11"/>
    <p:sldLayoutId id="2147486449" r:id="rId12"/>
  </p:sldLayoutIdLst>
  <p:txStyles>
    <p:titleStyle>
      <a:lvl1pPr algn="ctr" defTabSz="914400" rtl="0" eaLnBrk="1" latinLnBrk="0" hangingPunct="1">
        <a:spcBef>
          <a:spcPct val="0"/>
        </a:spcBef>
        <a:buNone/>
        <a:defRPr sz="4400" kern="1200">
          <a:solidFill>
            <a:schemeClr val="bg1"/>
          </a:solidFill>
          <a:latin typeface="Segoe UI Semibol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6"/>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740A08A2-52A3-44E0-84D7-9D31B3211FB1}" type="datetimeFigureOut">
              <a:rPr lang="en-US" smtClean="0">
                <a:solidFill>
                  <a:prstClr val="black">
                    <a:tint val="75000"/>
                  </a:prstClr>
                </a:solidFill>
              </a:rPr>
              <a:pPr defTabSz="914377"/>
              <a:t>10/22/2018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E1DACCAF-5281-4E57-8CFC-FD6ABC4EB68C}"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4246844477"/>
      </p:ext>
    </p:extLst>
  </p:cSld>
  <p:clrMap bg1="lt1" tx1="dk1" bg2="lt2" tx2="dk2" accent1="accent1" accent2="accent2" accent3="accent3" accent4="accent4" accent5="accent5" accent6="accent6" hlink="hlink" folHlink="folHlink"/>
  <p:sldLayoutIdLst>
    <p:sldLayoutId id="2147486545" r:id="rId1"/>
    <p:sldLayoutId id="2147486546" r:id="rId2"/>
    <p:sldLayoutId id="2147486547" r:id="rId3"/>
    <p:sldLayoutId id="2147486548" r:id="rId4"/>
    <p:sldLayoutId id="2147486549" r:id="rId5"/>
    <p:sldLayoutId id="2147486550" r:id="rId6"/>
    <p:sldLayoutId id="2147486551" r:id="rId7"/>
    <p:sldLayoutId id="2147486552" r:id="rId8"/>
    <p:sldLayoutId id="2147486553" r:id="rId9"/>
    <p:sldLayoutId id="2147486554" r:id="rId10"/>
    <p:sldLayoutId id="2147486555"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176BA-207F-4CE8-B772-ACA91F9933E3}" type="datetime1">
              <a:rPr lang="en-US" smtClean="0">
                <a:solidFill>
                  <a:prstClr val="black">
                    <a:tint val="75000"/>
                  </a:prstClr>
                </a:solidFill>
              </a:rPr>
              <a:pPr/>
              <a:t>10/22/2018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443596"/>
      </p:ext>
    </p:extLst>
  </p:cSld>
  <p:clrMap bg1="lt1" tx1="dk1" bg2="lt2" tx2="dk2" accent1="accent1" accent2="accent2" accent3="accent3" accent4="accent4" accent5="accent5" accent6="accent6" hlink="hlink" folHlink="folHlink"/>
  <p:sldLayoutIdLst>
    <p:sldLayoutId id="2147486593" r:id="rId1"/>
    <p:sldLayoutId id="2147486594" r:id="rId2"/>
    <p:sldLayoutId id="2147486595" r:id="rId3"/>
    <p:sldLayoutId id="2147486596" r:id="rId4"/>
    <p:sldLayoutId id="2147486597" r:id="rId5"/>
    <p:sldLayoutId id="2147486598" r:id="rId6"/>
    <p:sldLayoutId id="2147486599" r:id="rId7"/>
    <p:sldLayoutId id="2147486600" r:id="rId8"/>
    <p:sldLayoutId id="2147486601" r:id="rId9"/>
    <p:sldLayoutId id="2147486602" r:id="rId10"/>
    <p:sldLayoutId id="2147486603" r:id="rId11"/>
  </p:sldLayoutIdLst>
  <p:hf sldNum="0" hdr="0" ftr="0" dt="0"/>
  <p:txStyles>
    <p:titleStyle>
      <a:lvl1pPr algn="ctr" defTabSz="914400" rtl="0" eaLnBrk="1" latinLnBrk="0" hangingPunct="1">
        <a:spcBef>
          <a:spcPct val="0"/>
        </a:spcBef>
        <a:buNone/>
        <a:defRPr sz="5400" kern="1200">
          <a:solidFill>
            <a:schemeClr val="bg1">
              <a:lumMod val="95000"/>
            </a:schemeClr>
          </a:solidFill>
          <a:latin typeface="Segoe UI 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95000"/>
            </a:schemeClr>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2201"/>
            <a:fld id="{1D8BD707-D9CF-40AE-B4C6-C98DA3205C09}" type="datetimeFigureOut">
              <a:rPr lang="en-US" smtClean="0">
                <a:solidFill>
                  <a:prstClr val="black">
                    <a:tint val="75000"/>
                  </a:prstClr>
                </a:solidFill>
              </a:rPr>
              <a:pPr defTabSz="912201"/>
              <a:t>10/22/2018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2201"/>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2201"/>
            <a:fld id="{B6F15528-21DE-4FAA-801E-634DDDAF4B2B}" type="slidenum">
              <a:rPr lang="en-US" smtClean="0">
                <a:solidFill>
                  <a:prstClr val="black">
                    <a:tint val="75000"/>
                  </a:prstClr>
                </a:solidFill>
              </a:rPr>
              <a:pPr defTabSz="912201"/>
              <a:t>‹#›</a:t>
            </a:fld>
            <a:endParaRPr lang="en-US">
              <a:solidFill>
                <a:prstClr val="black">
                  <a:tint val="75000"/>
                </a:prstClr>
              </a:solidFill>
            </a:endParaRPr>
          </a:p>
        </p:txBody>
      </p:sp>
    </p:spTree>
    <p:extLst>
      <p:ext uri="{BB962C8B-B14F-4D97-AF65-F5344CB8AC3E}">
        <p14:creationId xmlns:p14="http://schemas.microsoft.com/office/powerpoint/2010/main" val="871176622"/>
      </p:ext>
    </p:extLst>
  </p:cSld>
  <p:clrMap bg1="lt1" tx1="dk1" bg2="lt2" tx2="dk2" accent1="accent1" accent2="accent2" accent3="accent3" accent4="accent4" accent5="accent5" accent6="accent6" hlink="hlink" folHlink="folHlink"/>
  <p:sldLayoutIdLst>
    <p:sldLayoutId id="2147486605" r:id="rId1"/>
    <p:sldLayoutId id="2147486606" r:id="rId2"/>
    <p:sldLayoutId id="2147486607" r:id="rId3"/>
    <p:sldLayoutId id="2147486608" r:id="rId4"/>
    <p:sldLayoutId id="2147486609" r:id="rId5"/>
    <p:sldLayoutId id="2147486610" r:id="rId6"/>
    <p:sldLayoutId id="2147486611" r:id="rId7"/>
    <p:sldLayoutId id="2147486612" r:id="rId8"/>
    <p:sldLayoutId id="2147486613" r:id="rId9"/>
    <p:sldLayoutId id="2147486614" r:id="rId10"/>
    <p:sldLayoutId id="21474866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2201"/>
            <a:fld id="{1D8BD707-D9CF-40AE-B4C6-C98DA3205C09}" type="datetimeFigureOut">
              <a:rPr lang="en-US" smtClean="0">
                <a:solidFill>
                  <a:prstClr val="black">
                    <a:tint val="75000"/>
                  </a:prstClr>
                </a:solidFill>
              </a:rPr>
              <a:pPr defTabSz="912201"/>
              <a:t>10/22/2018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2201"/>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2201"/>
            <a:fld id="{B6F15528-21DE-4FAA-801E-634DDDAF4B2B}" type="slidenum">
              <a:rPr lang="en-US" smtClean="0">
                <a:solidFill>
                  <a:prstClr val="black">
                    <a:tint val="75000"/>
                  </a:prstClr>
                </a:solidFill>
              </a:rPr>
              <a:pPr defTabSz="912201"/>
              <a:t>‹#›</a:t>
            </a:fld>
            <a:endParaRPr lang="en-US">
              <a:solidFill>
                <a:prstClr val="black">
                  <a:tint val="75000"/>
                </a:prstClr>
              </a:solidFill>
            </a:endParaRPr>
          </a:p>
        </p:txBody>
      </p:sp>
    </p:spTree>
    <p:extLst>
      <p:ext uri="{BB962C8B-B14F-4D97-AF65-F5344CB8AC3E}">
        <p14:creationId xmlns:p14="http://schemas.microsoft.com/office/powerpoint/2010/main" val="3396319155"/>
      </p:ext>
    </p:extLst>
  </p:cSld>
  <p:clrMap bg1="lt1" tx1="dk1" bg2="lt2" tx2="dk2" accent1="accent1" accent2="accent2" accent3="accent3" accent4="accent4" accent5="accent5" accent6="accent6" hlink="hlink" folHlink="folHlink"/>
  <p:sldLayoutIdLst>
    <p:sldLayoutId id="2147486617" r:id="rId1"/>
    <p:sldLayoutId id="2147486618" r:id="rId2"/>
    <p:sldLayoutId id="2147486619" r:id="rId3"/>
    <p:sldLayoutId id="2147486620" r:id="rId4"/>
    <p:sldLayoutId id="2147486621" r:id="rId5"/>
    <p:sldLayoutId id="2147486622" r:id="rId6"/>
    <p:sldLayoutId id="2147486623" r:id="rId7"/>
    <p:sldLayoutId id="2147486624" r:id="rId8"/>
    <p:sldLayoutId id="2147486625" r:id="rId9"/>
    <p:sldLayoutId id="2147486626" r:id="rId10"/>
    <p:sldLayoutId id="21474866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4.xml"/><Relationship Id="rId1" Type="http://schemas.openxmlformats.org/officeDocument/2006/relationships/themeOverride" Target="../theme/themeOverride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49.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1.xml"/><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5.wdp"/></Relationships>
</file>

<file path=ppt/slides/_rels/slide5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png"/><Relationship Id="rId7"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8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6.jpeg"/></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82.xml"/><Relationship Id="rId6" Type="http://schemas.microsoft.com/office/2007/relationships/hdphoto" Target="../media/hdphoto6.wdp"/><Relationship Id="rId5" Type="http://schemas.openxmlformats.org/officeDocument/2006/relationships/image" Target="../media/image34.png"/><Relationship Id="rId4" Type="http://schemas.openxmlformats.org/officeDocument/2006/relationships/image" Target="../media/image32.jpeg"/></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8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4" y="-890892"/>
            <a:ext cx="12542521" cy="8339441"/>
          </a:xfrm>
          <a:prstGeom prst="rect">
            <a:avLst/>
          </a:prstGeom>
          <a:scene3d>
            <a:camera prst="orthographicFront">
              <a:rot lat="0" lon="180000" rev="0"/>
            </a:camera>
            <a:lightRig rig="threePt" dir="t"/>
          </a:scene3d>
        </p:spPr>
      </p:pic>
      <p:sp>
        <p:nvSpPr>
          <p:cNvPr id="8" name="Rectangle 7"/>
          <p:cNvSpPr/>
          <p:nvPr/>
        </p:nvSpPr>
        <p:spPr>
          <a:xfrm>
            <a:off x="1499072" y="6241758"/>
            <a:ext cx="9168931" cy="621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endParaRPr lang="en-US" sz="1900" dirty="0">
              <a:solidFill>
                <a:prstClr val="white"/>
              </a:solidFill>
            </a:endParaRPr>
          </a:p>
        </p:txBody>
      </p:sp>
      <p:sp>
        <p:nvSpPr>
          <p:cNvPr id="3" name="Rectangle: Rounded Corners 2">
            <a:extLst>
              <a:ext uri="{FF2B5EF4-FFF2-40B4-BE49-F238E27FC236}">
                <a16:creationId xmlns:a16="http://schemas.microsoft.com/office/drawing/2014/main" id="{AFF4298B-853B-41FE-A986-5924D7D9BDC0}"/>
              </a:ext>
            </a:extLst>
          </p:cNvPr>
          <p:cNvSpPr/>
          <p:nvPr/>
        </p:nvSpPr>
        <p:spPr>
          <a:xfrm rot="21039782">
            <a:off x="1914499" y="2186693"/>
            <a:ext cx="4217088" cy="2089655"/>
          </a:xfrm>
          <a:prstGeom prst="roundRect">
            <a:avLst>
              <a:gd name="adj" fmla="val 0"/>
            </a:avLst>
          </a:prstGeom>
          <a:solidFill>
            <a:schemeClr val="dk1">
              <a:alpha val="50000"/>
            </a:schemeClr>
          </a:solidFill>
          <a:ln>
            <a:solidFill>
              <a:schemeClr val="bg1">
                <a:lumMod val="85000"/>
              </a:schemeClr>
            </a:solidFill>
          </a:ln>
          <a:scene3d>
            <a:camera prst="orthographicFront">
              <a:rot lat="0" lon="2700000" rev="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dirty="0">
              <a:solidFill>
                <a:schemeClr val="bg1">
                  <a:lumMod val="85000"/>
                </a:schemeClr>
              </a:solidFill>
              <a:latin typeface="Segoe UI Light" panose="020B0502040204020203" pitchFamily="34" charset="0"/>
              <a:cs typeface="Segoe UI Light" panose="020B0502040204020203" pitchFamily="34" charset="0"/>
            </a:endParaRPr>
          </a:p>
          <a:p>
            <a:pPr algn="ctr"/>
            <a:endParaRPr lang="en-US" sz="2000" dirty="0">
              <a:solidFill>
                <a:schemeClr val="bg1">
                  <a:lumMod val="85000"/>
                </a:schemeClr>
              </a:solidFill>
              <a:latin typeface="Segoe UI Light" panose="020B0502040204020203" pitchFamily="34" charset="0"/>
              <a:cs typeface="Segoe UI Light" panose="020B0502040204020203" pitchFamily="34" charset="0"/>
            </a:endParaRPr>
          </a:p>
          <a:p>
            <a:pPr algn="ctr"/>
            <a:endParaRPr lang="en-US" sz="2000" dirty="0">
              <a:solidFill>
                <a:schemeClr val="bg1">
                  <a:lumMod val="85000"/>
                </a:schemeClr>
              </a:solidFill>
              <a:latin typeface="Segoe UI Light" panose="020B0502040204020203" pitchFamily="34" charset="0"/>
              <a:cs typeface="Segoe UI Light" panose="020B0502040204020203" pitchFamily="34" charset="0"/>
            </a:endParaRPr>
          </a:p>
          <a:p>
            <a:pPr algn="ctr"/>
            <a:endParaRPr lang="en-US" sz="2000" dirty="0">
              <a:solidFill>
                <a:schemeClr val="bg1">
                  <a:lumMod val="85000"/>
                </a:schemeClr>
              </a:solidFill>
              <a:latin typeface="Segoe UI Light" panose="020B0502040204020203" pitchFamily="34" charset="0"/>
              <a:cs typeface="Segoe UI Light" panose="020B0502040204020203" pitchFamily="34" charset="0"/>
            </a:endParaRPr>
          </a:p>
          <a:p>
            <a:pPr algn="ctr"/>
            <a:r>
              <a:rPr lang="en-US" sz="2000" dirty="0">
                <a:solidFill>
                  <a:schemeClr val="bg1">
                    <a:lumMod val="85000"/>
                  </a:schemeClr>
                </a:solidFill>
                <a:latin typeface="Segoe UI Light" panose="020B0502040204020203" pitchFamily="34" charset="0"/>
                <a:cs typeface="Segoe UI Light" panose="020B0502040204020203" pitchFamily="34" charset="0"/>
              </a:rPr>
              <a:t>We’re going down the </a:t>
            </a:r>
          </a:p>
          <a:p>
            <a:pPr algn="ctr"/>
            <a:r>
              <a:rPr lang="en-US" sz="2000" dirty="0">
                <a:solidFill>
                  <a:schemeClr val="bg1">
                    <a:lumMod val="85000"/>
                  </a:schemeClr>
                </a:solidFill>
                <a:latin typeface="Segoe UI Light" panose="020B0502040204020203" pitchFamily="34" charset="0"/>
                <a:cs typeface="Segoe UI Light" panose="020B0502040204020203" pitchFamily="34" charset="0"/>
              </a:rPr>
              <a:t>stairs now…</a:t>
            </a:r>
          </a:p>
        </p:txBody>
      </p:sp>
      <p:cxnSp>
        <p:nvCxnSpPr>
          <p:cNvPr id="6" name="Straight Connector 5">
            <a:extLst>
              <a:ext uri="{FF2B5EF4-FFF2-40B4-BE49-F238E27FC236}">
                <a16:creationId xmlns:a16="http://schemas.microsoft.com/office/drawing/2014/main" id="{351BBF2B-AA00-46EC-A9BC-1BBE633B1D15}"/>
              </a:ext>
            </a:extLst>
          </p:cNvPr>
          <p:cNvCxnSpPr>
            <a:cxnSpLocks/>
          </p:cNvCxnSpPr>
          <p:nvPr/>
        </p:nvCxnSpPr>
        <p:spPr>
          <a:xfrm>
            <a:off x="2373630" y="2452914"/>
            <a:ext cx="4484370" cy="0"/>
          </a:xfrm>
          <a:prstGeom prst="line">
            <a:avLst/>
          </a:prstGeom>
          <a:ln w="254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14F7B77-AE44-4126-85F3-DAEC3FE06168}"/>
              </a:ext>
            </a:extLst>
          </p:cNvPr>
          <p:cNvCxnSpPr>
            <a:cxnSpLocks/>
          </p:cNvCxnSpPr>
          <p:nvPr/>
        </p:nvCxnSpPr>
        <p:spPr>
          <a:xfrm flipV="1">
            <a:off x="2754630" y="2926298"/>
            <a:ext cx="4357370" cy="1577122"/>
          </a:xfrm>
          <a:prstGeom prst="line">
            <a:avLst/>
          </a:prstGeom>
          <a:ln w="254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46B3BC8-98DB-4426-AAB9-B7F4B2C4D1DD}"/>
              </a:ext>
            </a:extLst>
          </p:cNvPr>
          <p:cNvCxnSpPr>
            <a:cxnSpLocks/>
          </p:cNvCxnSpPr>
          <p:nvPr/>
        </p:nvCxnSpPr>
        <p:spPr>
          <a:xfrm>
            <a:off x="5308600" y="1963422"/>
            <a:ext cx="1549400" cy="288352"/>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1F19CBA-0709-4AD6-9F39-98E567A0AFD7}"/>
              </a:ext>
            </a:extLst>
          </p:cNvPr>
          <p:cNvCxnSpPr>
            <a:cxnSpLocks/>
          </p:cNvCxnSpPr>
          <p:nvPr/>
        </p:nvCxnSpPr>
        <p:spPr>
          <a:xfrm flipV="1">
            <a:off x="5661660" y="2964799"/>
            <a:ext cx="1609997" cy="1050941"/>
          </a:xfrm>
          <a:prstGeom prst="line">
            <a:avLst/>
          </a:prstGeom>
          <a:ln w="254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8498"/>
            <a:ext cx="12192000" cy="6871254"/>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endParaRPr lang="en-US" sz="2000" dirty="0">
              <a:solidFill>
                <a:prstClr val="white"/>
              </a:solidFill>
            </a:endParaRPr>
          </a:p>
        </p:txBody>
      </p:sp>
      <p:sp>
        <p:nvSpPr>
          <p:cNvPr id="25" name="TextBox 24"/>
          <p:cNvSpPr txBox="1"/>
          <p:nvPr/>
        </p:nvSpPr>
        <p:spPr>
          <a:xfrm>
            <a:off x="209550" y="94372"/>
            <a:ext cx="8343900" cy="1846659"/>
          </a:xfrm>
          <a:prstGeom prst="rect">
            <a:avLst/>
          </a:prstGeom>
          <a:noFill/>
          <a:effectLst>
            <a:outerShdw blurRad="50800" dist="38100" dir="5400000" algn="t" rotWithShape="0">
              <a:prstClr val="black">
                <a:alpha val="40000"/>
              </a:prstClr>
            </a:outerShdw>
          </a:effectLst>
        </p:spPr>
        <p:txBody>
          <a:bodyPr wrap="square" rtlCol="0">
            <a:spAutoFit/>
          </a:bodyPr>
          <a:lstStyle/>
          <a:p>
            <a:pPr>
              <a:lnSpc>
                <a:spcPts val="4560"/>
              </a:lnSpc>
            </a:pPr>
            <a:r>
              <a:rPr lang="en-US" sz="3800" dirty="0">
                <a:solidFill>
                  <a:schemeClr val="bg1"/>
                </a:solidFill>
                <a:latin typeface="Segoe UI Semibold" panose="020B0702040204020203" pitchFamily="34" charset="0"/>
                <a:cs typeface="Segoe UI Semibold" panose="020B0702040204020203" pitchFamily="34" charset="0"/>
              </a:rPr>
              <a:t>Towards Accessible Conversations in a Mobile Context </a:t>
            </a:r>
            <a:r>
              <a:rPr lang="en-US" sz="3800" dirty="0">
                <a:solidFill>
                  <a:schemeClr val="bg1"/>
                </a:solidFill>
                <a:latin typeface="Segoe UI Light" panose="020B0502040204020203" pitchFamily="34" charset="0"/>
                <a:cs typeface="Segoe UI Light" panose="020B0502040204020203" pitchFamily="34" charset="0"/>
              </a:rPr>
              <a:t>for People who </a:t>
            </a:r>
          </a:p>
          <a:p>
            <a:pPr>
              <a:lnSpc>
                <a:spcPts val="4560"/>
              </a:lnSpc>
            </a:pPr>
            <a:r>
              <a:rPr lang="en-US" sz="3800" dirty="0">
                <a:solidFill>
                  <a:schemeClr val="bg1"/>
                </a:solidFill>
                <a:latin typeface="Segoe UI Light" panose="020B0502040204020203" pitchFamily="34" charset="0"/>
                <a:cs typeface="Segoe UI Light" panose="020B0502040204020203" pitchFamily="34" charset="0"/>
              </a:rPr>
              <a:t>are Deaf or Hard of Hearing </a:t>
            </a:r>
          </a:p>
        </p:txBody>
      </p:sp>
      <p:sp>
        <p:nvSpPr>
          <p:cNvPr id="24" name="Rectangle 23"/>
          <p:cNvSpPr/>
          <p:nvPr/>
        </p:nvSpPr>
        <p:spPr>
          <a:xfrm>
            <a:off x="367958" y="5384757"/>
            <a:ext cx="5794717" cy="1323435"/>
          </a:xfrm>
          <a:prstGeom prst="rect">
            <a:avLst/>
          </a:prstGeom>
          <a:effectLst>
            <a:outerShdw blurRad="50800" dist="38100" dir="5400000" algn="t" rotWithShape="0">
              <a:prstClr val="black">
                <a:alpha val="40000"/>
              </a:prstClr>
            </a:outerShdw>
          </a:effectLst>
        </p:spPr>
        <p:txBody>
          <a:bodyPr wrap="square" lIns="0" tIns="45718" rIns="91246" bIns="45718">
            <a:spAutoFit/>
          </a:bodyPr>
          <a:lstStyle/>
          <a:p>
            <a:pPr defTabSz="912201"/>
            <a:r>
              <a:rPr lang="en-US" sz="2000" dirty="0">
                <a:solidFill>
                  <a:schemeClr val="bg1">
                    <a:lumMod val="95000"/>
                  </a:schemeClr>
                </a:solidFill>
                <a:latin typeface="Segoe UI Semibold" panose="020B0702040204020203" pitchFamily="34" charset="0"/>
                <a:cs typeface="Segoe UI Semibold" panose="020B0702040204020203" pitchFamily="34" charset="0"/>
              </a:rPr>
              <a:t>Dhruv Jain, Rachel Franz, Leah Findlater, Jackson Cannon, Raja Kushalnagar, and Jon Froehlich</a:t>
            </a:r>
          </a:p>
          <a:p>
            <a:pPr defTabSz="912201"/>
            <a:r>
              <a:rPr lang="en-US" sz="2000" dirty="0">
                <a:solidFill>
                  <a:schemeClr val="bg1">
                    <a:lumMod val="95000"/>
                  </a:schemeClr>
                </a:solidFill>
                <a:latin typeface="Segoe UI Light" panose="020B0502040204020203" pitchFamily="34" charset="0"/>
                <a:cs typeface="Segoe UI Light" panose="020B0502040204020203" pitchFamily="34" charset="0"/>
              </a:rPr>
              <a:t>University of Washington, Seattle</a:t>
            </a:r>
          </a:p>
          <a:p>
            <a:pPr defTabSz="912201"/>
            <a:r>
              <a:rPr lang="en-US" sz="2000" dirty="0">
                <a:solidFill>
                  <a:schemeClr val="bg1">
                    <a:lumMod val="95000"/>
                  </a:schemeClr>
                </a:solidFill>
                <a:latin typeface="Segoe UI Light" panose="020B0502040204020203" pitchFamily="34" charset="0"/>
                <a:cs typeface="Segoe UI Light" panose="020B0502040204020203" pitchFamily="34" charset="0"/>
              </a:rPr>
              <a:t>Gallaudet University</a:t>
            </a:r>
          </a:p>
        </p:txBody>
      </p:sp>
    </p:spTree>
    <p:extLst>
      <p:ext uri="{BB962C8B-B14F-4D97-AF65-F5344CB8AC3E}">
        <p14:creationId xmlns:p14="http://schemas.microsoft.com/office/powerpoint/2010/main" val="1901617831"/>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9438"/>
            <a:ext cx="12192000" cy="7536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si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409576"/>
            <a:ext cx="6191250" cy="32194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06177"/>
            <a:ext cx="5994400" cy="523220"/>
          </a:xfrm>
          <a:prstGeom prst="rect">
            <a:avLst/>
          </a:prstGeom>
          <a:solidFill>
            <a:schemeClr val="tx1">
              <a:alpha val="70000"/>
            </a:schemeClr>
          </a:solidFill>
          <a:ln w="12700">
            <a:noFill/>
          </a:ln>
        </p:spPr>
        <p:txBody>
          <a:bodyPr wrap="square">
            <a:spAutoFit/>
          </a:bodyPr>
          <a:lstStyle/>
          <a:p>
            <a:pPr defTabSz="912201">
              <a:spcBef>
                <a:spcPct val="0"/>
              </a:spcBef>
              <a:defRPr/>
            </a:pPr>
            <a:r>
              <a:rPr lang="en-US" sz="2800" cap="small" dirty="0">
                <a:solidFill>
                  <a:schemeClr val="bg1">
                    <a:lumMod val="85000"/>
                  </a:schemeClr>
                </a:solidFill>
                <a:latin typeface="Segoe UI Semibold" panose="020B0702040204020203" pitchFamily="34" charset="0"/>
                <a:ea typeface="+mj-ea"/>
                <a:cs typeface="Segoe UI Semibold" panose="020B0702040204020203" pitchFamily="34" charset="0"/>
              </a:rPr>
              <a:t>Automatic Speech Recognition (ASR)</a:t>
            </a:r>
          </a:p>
        </p:txBody>
      </p:sp>
      <p:sp>
        <p:nvSpPr>
          <p:cNvPr id="6" name="BlackOverlay">
            <a:extLst>
              <a:ext uri="{FF2B5EF4-FFF2-40B4-BE49-F238E27FC236}">
                <a16:creationId xmlns:a16="http://schemas.microsoft.com/office/drawing/2014/main" id="{0523ECCB-61CA-4E6F-9A81-7B9A82DA3CAB}"/>
              </a:ext>
            </a:extLst>
          </p:cNvPr>
          <p:cNvSpPr/>
          <p:nvPr/>
        </p:nvSpPr>
        <p:spPr>
          <a:xfrm>
            <a:off x="0" y="0"/>
            <a:ext cx="12192000" cy="6858000"/>
          </a:xfrm>
          <a:prstGeom prst="rect">
            <a:avLst/>
          </a:prstGeom>
          <a:solidFill>
            <a:schemeClr val="tx1">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defRPr/>
            </a:pPr>
            <a:r>
              <a:rPr lang="en-US" sz="2400" dirty="0">
                <a:solidFill>
                  <a:prstClr val="white"/>
                </a:solidFill>
                <a:latin typeface="Segoe UI Light"/>
                <a:cs typeface="Segoe UI Light"/>
              </a:rPr>
              <a:t>Captions can be generated in two ways: </a:t>
            </a:r>
            <a:endParaRPr lang="en-US" sz="2400" dirty="0">
              <a:solidFill>
                <a:srgbClr val="FFC000"/>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21509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cart captio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74056"/>
            <a:ext cx="12194876" cy="80994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029E32-34E2-4B7C-8130-558297158981}"/>
              </a:ext>
            </a:extLst>
          </p:cNvPr>
          <p:cNvSpPr/>
          <p:nvPr/>
        </p:nvSpPr>
        <p:spPr>
          <a:xfrm>
            <a:off x="-1" y="106177"/>
            <a:ext cx="3526971" cy="523220"/>
          </a:xfrm>
          <a:prstGeom prst="rect">
            <a:avLst/>
          </a:prstGeom>
          <a:solidFill>
            <a:schemeClr val="tx1">
              <a:alpha val="70000"/>
            </a:schemeClr>
          </a:solidFill>
          <a:ln w="12700">
            <a:noFill/>
          </a:ln>
        </p:spPr>
        <p:txBody>
          <a:bodyPr wrap="square">
            <a:spAutoFit/>
          </a:bodyPr>
          <a:lstStyle/>
          <a:p>
            <a:pPr defTabSz="912201">
              <a:spcBef>
                <a:spcPct val="0"/>
              </a:spcBef>
              <a:defRPr/>
            </a:pPr>
            <a:r>
              <a:rPr lang="en-US" sz="2800" cap="small" dirty="0">
                <a:solidFill>
                  <a:schemeClr val="bg1">
                    <a:lumMod val="85000"/>
                  </a:schemeClr>
                </a:solidFill>
                <a:latin typeface="Segoe UI Semibold" panose="020B0702040204020203" pitchFamily="34" charset="0"/>
                <a:ea typeface="+mj-ea"/>
                <a:cs typeface="Segoe UI Semibold" panose="020B0702040204020203" pitchFamily="34" charset="0"/>
              </a:rPr>
              <a:t>Trained Transcriber</a:t>
            </a:r>
          </a:p>
        </p:txBody>
      </p:sp>
      <p:sp>
        <p:nvSpPr>
          <p:cNvPr id="5" name="BlackOverlay">
            <a:extLst>
              <a:ext uri="{FF2B5EF4-FFF2-40B4-BE49-F238E27FC236}">
                <a16:creationId xmlns:a16="http://schemas.microsoft.com/office/drawing/2014/main" id="{A1E01F06-7EE6-47B2-82E6-F47307701DC7}"/>
              </a:ext>
            </a:extLst>
          </p:cNvPr>
          <p:cNvSpPr/>
          <p:nvPr/>
        </p:nvSpPr>
        <p:spPr>
          <a:xfrm>
            <a:off x="0" y="0"/>
            <a:ext cx="12192000" cy="6858000"/>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defRPr/>
            </a:pPr>
            <a:endParaRPr lang="en-US" sz="2400" dirty="0">
              <a:solidFill>
                <a:prstClr val="white"/>
              </a:solidFill>
              <a:latin typeface="Segoe UI Light"/>
              <a:cs typeface="Segoe UI Light"/>
            </a:endParaRPr>
          </a:p>
          <a:p>
            <a:pPr algn="ctr" defTabSz="456039">
              <a:defRPr/>
            </a:pPr>
            <a:endParaRPr lang="en-US" sz="2400" dirty="0">
              <a:solidFill>
                <a:prstClr val="white"/>
              </a:solidFill>
              <a:latin typeface="Segoe UI Light"/>
              <a:cs typeface="Segoe UI Light"/>
            </a:endParaRPr>
          </a:p>
          <a:p>
            <a:pPr algn="ctr" defTabSz="456039">
              <a:defRPr/>
            </a:pPr>
            <a:endParaRPr lang="en-US" sz="2400" dirty="0">
              <a:solidFill>
                <a:prstClr val="white"/>
              </a:solidFill>
              <a:latin typeface="Segoe UI Light"/>
              <a:cs typeface="Segoe UI Light"/>
            </a:endParaRPr>
          </a:p>
          <a:p>
            <a:pPr algn="ctr" defTabSz="456039">
              <a:defRPr/>
            </a:pPr>
            <a:r>
              <a:rPr lang="en-US" sz="2400" dirty="0">
                <a:solidFill>
                  <a:prstClr val="white"/>
                </a:solidFill>
                <a:latin typeface="Segoe UI Light"/>
                <a:cs typeface="Segoe UI Light"/>
              </a:rPr>
              <a:t>We used a trained transcriber (or real-time captioning).</a:t>
            </a:r>
          </a:p>
          <a:p>
            <a:pPr algn="ctr" defTabSz="456039">
              <a:defRPr/>
            </a:pPr>
            <a:endParaRPr lang="en-US" sz="2400" dirty="0">
              <a:solidFill>
                <a:prstClr val="white"/>
              </a:solidFill>
              <a:latin typeface="Segoe UI Light"/>
              <a:cs typeface="Segoe UI Light"/>
            </a:endParaRPr>
          </a:p>
          <a:p>
            <a:pPr algn="ctr" defTabSz="456039">
              <a:defRPr/>
            </a:pPr>
            <a:r>
              <a:rPr lang="en-US" sz="2400" dirty="0">
                <a:solidFill>
                  <a:prstClr val="white"/>
                </a:solidFill>
                <a:latin typeface="Segoe UI Light"/>
                <a:cs typeface="Segoe UI Light"/>
              </a:rPr>
              <a:t>Captions from a trained transcriber are typically shown on a </a:t>
            </a:r>
          </a:p>
          <a:p>
            <a:pPr algn="ctr" defTabSz="456039">
              <a:defRPr/>
            </a:pPr>
            <a:r>
              <a:rPr lang="en-US" sz="2400" dirty="0">
                <a:solidFill>
                  <a:srgbClr val="FFC000"/>
                </a:solidFill>
                <a:latin typeface="Segoe UI Semibold" panose="020B0702040204020203" pitchFamily="34" charset="0"/>
                <a:cs typeface="Segoe UI Semibold" panose="020B0702040204020203" pitchFamily="34" charset="0"/>
              </a:rPr>
              <a:t>laptop or a large shared screen.</a:t>
            </a:r>
          </a:p>
        </p:txBody>
      </p:sp>
    </p:spTree>
    <p:extLst>
      <p:ext uri="{BB962C8B-B14F-4D97-AF65-F5344CB8AC3E}">
        <p14:creationId xmlns:p14="http://schemas.microsoft.com/office/powerpoint/2010/main" val="108679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DF2EEC-3553-4D3A-9BA4-CE1CBFEE7AB3}"/>
              </a:ext>
            </a:extLst>
          </p:cNvPr>
          <p:cNvSpPr txBox="1"/>
          <p:nvPr/>
        </p:nvSpPr>
        <p:spPr>
          <a:xfrm>
            <a:off x="8449476" y="6308725"/>
            <a:ext cx="3547766" cy="400110"/>
          </a:xfrm>
          <a:prstGeom prst="rect">
            <a:avLst/>
          </a:prstGeom>
          <a:noFill/>
        </p:spPr>
        <p:txBody>
          <a:bodyPr wrap="none" rtlCol="0">
            <a:spAutoFit/>
          </a:bodyPr>
          <a:lstStyle/>
          <a:p>
            <a:r>
              <a:rPr lang="en-US" sz="2000" dirty="0">
                <a:solidFill>
                  <a:schemeClr val="bg1">
                    <a:lumMod val="65000"/>
                  </a:schemeClr>
                </a:solidFill>
                <a:latin typeface="Segoe UI Light" panose="020B0502040204020203" pitchFamily="34" charset="0"/>
                <a:cs typeface="Segoe UI Light" panose="020B0502040204020203" pitchFamily="34" charset="0"/>
              </a:rPr>
              <a:t>Matthews </a:t>
            </a:r>
            <a:r>
              <a:rPr lang="en-US" sz="2000" i="1" dirty="0">
                <a:solidFill>
                  <a:schemeClr val="bg1">
                    <a:lumMod val="65000"/>
                  </a:schemeClr>
                </a:solidFill>
                <a:latin typeface="Segoe UI Light" panose="020B0502040204020203" pitchFamily="34" charset="0"/>
                <a:cs typeface="Segoe UI Light" panose="020B0502040204020203" pitchFamily="34" charset="0"/>
              </a:rPr>
              <a:t>et al.</a:t>
            </a:r>
            <a:r>
              <a:rPr lang="en-US" sz="2000" dirty="0">
                <a:solidFill>
                  <a:schemeClr val="bg1">
                    <a:lumMod val="65000"/>
                  </a:schemeClr>
                </a:solidFill>
                <a:latin typeface="Segoe UI Light" panose="020B0502040204020203" pitchFamily="34" charset="0"/>
                <a:cs typeface="Segoe UI Light" panose="020B0502040204020203" pitchFamily="34" charset="0"/>
              </a:rPr>
              <a:t>, </a:t>
            </a:r>
            <a:r>
              <a:rPr lang="en-US" sz="2000" dirty="0" err="1">
                <a:solidFill>
                  <a:schemeClr val="bg1">
                    <a:lumMod val="65000"/>
                  </a:schemeClr>
                </a:solidFill>
                <a:latin typeface="Segoe UI Light" panose="020B0502040204020203" pitchFamily="34" charset="0"/>
                <a:cs typeface="Segoe UI Light" panose="020B0502040204020203" pitchFamily="34" charset="0"/>
              </a:rPr>
              <a:t>UbiComp</a:t>
            </a:r>
            <a:r>
              <a:rPr lang="en-US" sz="2000" dirty="0">
                <a:solidFill>
                  <a:schemeClr val="bg1">
                    <a:lumMod val="65000"/>
                  </a:schemeClr>
                </a:solidFill>
                <a:latin typeface="Segoe UI Light" panose="020B0502040204020203" pitchFamily="34" charset="0"/>
                <a:cs typeface="Segoe UI Light" panose="020B0502040204020203" pitchFamily="34" charset="0"/>
              </a:rPr>
              <a:t> 2006</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326" y="1086287"/>
            <a:ext cx="11117348" cy="4685426"/>
          </a:xfrm>
          <a:prstGeom prst="rect">
            <a:avLst/>
          </a:prstGeom>
        </p:spPr>
      </p:pic>
      <p:sp>
        <p:nvSpPr>
          <p:cNvPr id="4" name="BlackOverlay">
            <a:extLst>
              <a:ext uri="{FF2B5EF4-FFF2-40B4-BE49-F238E27FC236}">
                <a16:creationId xmlns:a16="http://schemas.microsoft.com/office/drawing/2014/main" id="{A1E01F06-7EE6-47B2-82E6-F47307701DC7}"/>
              </a:ext>
            </a:extLst>
          </p:cNvPr>
          <p:cNvSpPr/>
          <p:nvPr/>
        </p:nvSpPr>
        <p:spPr>
          <a:xfrm>
            <a:off x="0" y="0"/>
            <a:ext cx="12192000" cy="6858000"/>
          </a:xfrm>
          <a:prstGeom prst="rect">
            <a:avLst/>
          </a:prstGeom>
          <a:solidFill>
            <a:schemeClr val="tx1">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defRPr/>
            </a:pPr>
            <a:r>
              <a:rPr lang="en-US" sz="2400" dirty="0">
                <a:solidFill>
                  <a:prstClr val="white"/>
                </a:solidFill>
                <a:latin typeface="Segoe UI Light"/>
                <a:cs typeface="Segoe UI Light"/>
              </a:rPr>
              <a:t>Thus, researchers have explored </a:t>
            </a:r>
            <a:r>
              <a:rPr lang="en-US" sz="2400" dirty="0">
                <a:solidFill>
                  <a:srgbClr val="FFC000"/>
                </a:solidFill>
                <a:latin typeface="Segoe UI Semibold" panose="020B0702040204020203" pitchFamily="34" charset="0"/>
                <a:cs typeface="Segoe UI Semibold" panose="020B0702040204020203" pitchFamily="34" charset="0"/>
              </a:rPr>
              <a:t>mobile and wearable solutions.</a:t>
            </a:r>
          </a:p>
        </p:txBody>
      </p:sp>
    </p:spTree>
    <p:extLst>
      <p:ext uri="{BB962C8B-B14F-4D97-AF65-F5344CB8AC3E}">
        <p14:creationId xmlns:p14="http://schemas.microsoft.com/office/powerpoint/2010/main" val="3946222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C01320-F589-436E-AA51-D683E320B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326" y="1086287"/>
            <a:ext cx="11117348" cy="4685426"/>
          </a:xfrm>
          <a:prstGeom prst="rect">
            <a:avLst/>
          </a:prstGeom>
        </p:spPr>
      </p:pic>
      <p:sp>
        <p:nvSpPr>
          <p:cNvPr id="5" name="TextBox 4">
            <a:extLst>
              <a:ext uri="{FF2B5EF4-FFF2-40B4-BE49-F238E27FC236}">
                <a16:creationId xmlns:a16="http://schemas.microsoft.com/office/drawing/2014/main" id="{1062C21C-2071-4B70-9727-E7C29DEA9D47}"/>
              </a:ext>
            </a:extLst>
          </p:cNvPr>
          <p:cNvSpPr txBox="1"/>
          <p:nvPr/>
        </p:nvSpPr>
        <p:spPr>
          <a:xfrm>
            <a:off x="8449476" y="6308725"/>
            <a:ext cx="3547766" cy="400110"/>
          </a:xfrm>
          <a:prstGeom prst="rect">
            <a:avLst/>
          </a:prstGeom>
          <a:noFill/>
        </p:spPr>
        <p:txBody>
          <a:bodyPr wrap="none" rtlCol="0">
            <a:spAutoFit/>
          </a:bodyPr>
          <a:lstStyle/>
          <a:p>
            <a:r>
              <a:rPr lang="en-US" sz="2000" dirty="0">
                <a:solidFill>
                  <a:schemeClr val="bg1">
                    <a:lumMod val="65000"/>
                  </a:schemeClr>
                </a:solidFill>
                <a:latin typeface="Segoe UI Light" panose="020B0502040204020203" pitchFamily="34" charset="0"/>
                <a:cs typeface="Segoe UI Light" panose="020B0502040204020203" pitchFamily="34" charset="0"/>
              </a:rPr>
              <a:t>Matthews </a:t>
            </a:r>
            <a:r>
              <a:rPr lang="en-US" sz="2000" i="1" dirty="0">
                <a:solidFill>
                  <a:schemeClr val="bg1">
                    <a:lumMod val="65000"/>
                  </a:schemeClr>
                </a:solidFill>
                <a:latin typeface="Segoe UI Light" panose="020B0502040204020203" pitchFamily="34" charset="0"/>
                <a:cs typeface="Segoe UI Light" panose="020B0502040204020203" pitchFamily="34" charset="0"/>
              </a:rPr>
              <a:t>et al.</a:t>
            </a:r>
            <a:r>
              <a:rPr lang="en-US" sz="2000" dirty="0">
                <a:solidFill>
                  <a:schemeClr val="bg1">
                    <a:lumMod val="65000"/>
                  </a:schemeClr>
                </a:solidFill>
                <a:latin typeface="Segoe UI Light" panose="020B0502040204020203" pitchFamily="34" charset="0"/>
                <a:cs typeface="Segoe UI Light" panose="020B0502040204020203" pitchFamily="34" charset="0"/>
              </a:rPr>
              <a:t>, </a:t>
            </a:r>
            <a:r>
              <a:rPr lang="en-US" sz="2000" dirty="0" err="1">
                <a:solidFill>
                  <a:schemeClr val="bg1">
                    <a:lumMod val="65000"/>
                  </a:schemeClr>
                </a:solidFill>
                <a:latin typeface="Segoe UI Light" panose="020B0502040204020203" pitchFamily="34" charset="0"/>
                <a:cs typeface="Segoe UI Light" panose="020B0502040204020203" pitchFamily="34" charset="0"/>
              </a:rPr>
              <a:t>UbiComp</a:t>
            </a:r>
            <a:r>
              <a:rPr lang="en-US" sz="2000" dirty="0">
                <a:solidFill>
                  <a:schemeClr val="bg1">
                    <a:lumMod val="65000"/>
                  </a:schemeClr>
                </a:solidFill>
                <a:latin typeface="Segoe UI Light" panose="020B0502040204020203" pitchFamily="34" charset="0"/>
                <a:cs typeface="Segoe UI Light" panose="020B0502040204020203" pitchFamily="34" charset="0"/>
              </a:rPr>
              <a:t> 2006</a:t>
            </a:r>
          </a:p>
        </p:txBody>
      </p:sp>
    </p:spTree>
    <p:extLst>
      <p:ext uri="{BB962C8B-B14F-4D97-AF65-F5344CB8AC3E}">
        <p14:creationId xmlns:p14="http://schemas.microsoft.com/office/powerpoint/2010/main" val="1335874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DB5C37-6E79-49F9-A91A-FD3FFB065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326" y="1086287"/>
            <a:ext cx="11117348" cy="4685426"/>
          </a:xfrm>
          <a:prstGeom prst="rect">
            <a:avLst/>
          </a:prstGeom>
        </p:spPr>
      </p:pic>
      <p:sp>
        <p:nvSpPr>
          <p:cNvPr id="6" name="TextBox 5">
            <a:extLst>
              <a:ext uri="{FF2B5EF4-FFF2-40B4-BE49-F238E27FC236}">
                <a16:creationId xmlns:a16="http://schemas.microsoft.com/office/drawing/2014/main" id="{783FEB7F-F47D-452A-85D5-BC8F7AA6AE0A}"/>
              </a:ext>
            </a:extLst>
          </p:cNvPr>
          <p:cNvSpPr txBox="1"/>
          <p:nvPr/>
        </p:nvSpPr>
        <p:spPr>
          <a:xfrm>
            <a:off x="8449476" y="6308725"/>
            <a:ext cx="3547766" cy="400110"/>
          </a:xfrm>
          <a:prstGeom prst="rect">
            <a:avLst/>
          </a:prstGeom>
          <a:noFill/>
        </p:spPr>
        <p:txBody>
          <a:bodyPr wrap="none" rtlCol="0">
            <a:spAutoFit/>
          </a:bodyPr>
          <a:lstStyle/>
          <a:p>
            <a:r>
              <a:rPr lang="en-US" sz="2000" dirty="0">
                <a:solidFill>
                  <a:schemeClr val="bg1">
                    <a:lumMod val="65000"/>
                  </a:schemeClr>
                </a:solidFill>
                <a:latin typeface="Segoe UI Light" panose="020B0502040204020203" pitchFamily="34" charset="0"/>
                <a:cs typeface="Segoe UI Light" panose="020B0502040204020203" pitchFamily="34" charset="0"/>
              </a:rPr>
              <a:t>Matthews </a:t>
            </a:r>
            <a:r>
              <a:rPr lang="en-US" sz="2000" i="1" dirty="0">
                <a:solidFill>
                  <a:schemeClr val="bg1">
                    <a:lumMod val="65000"/>
                  </a:schemeClr>
                </a:solidFill>
                <a:latin typeface="Segoe UI Light" panose="020B0502040204020203" pitchFamily="34" charset="0"/>
                <a:cs typeface="Segoe UI Light" panose="020B0502040204020203" pitchFamily="34" charset="0"/>
              </a:rPr>
              <a:t>et al.</a:t>
            </a:r>
            <a:r>
              <a:rPr lang="en-US" sz="2000" dirty="0">
                <a:solidFill>
                  <a:schemeClr val="bg1">
                    <a:lumMod val="65000"/>
                  </a:schemeClr>
                </a:solidFill>
                <a:latin typeface="Segoe UI Light" panose="020B0502040204020203" pitchFamily="34" charset="0"/>
                <a:cs typeface="Segoe UI Light" panose="020B0502040204020203" pitchFamily="34" charset="0"/>
              </a:rPr>
              <a:t>, </a:t>
            </a:r>
            <a:r>
              <a:rPr lang="en-US" sz="2000" dirty="0" err="1">
                <a:solidFill>
                  <a:schemeClr val="bg1">
                    <a:lumMod val="65000"/>
                  </a:schemeClr>
                </a:solidFill>
                <a:latin typeface="Segoe UI Light" panose="020B0502040204020203" pitchFamily="34" charset="0"/>
                <a:cs typeface="Segoe UI Light" panose="020B0502040204020203" pitchFamily="34" charset="0"/>
              </a:rPr>
              <a:t>UbiComp</a:t>
            </a:r>
            <a:r>
              <a:rPr lang="en-US" sz="2000" dirty="0">
                <a:solidFill>
                  <a:schemeClr val="bg1">
                    <a:lumMod val="65000"/>
                  </a:schemeClr>
                </a:solidFill>
                <a:latin typeface="Segoe UI Light" panose="020B0502040204020203" pitchFamily="34" charset="0"/>
                <a:cs typeface="Segoe UI Light" panose="020B0502040204020203" pitchFamily="34" charset="0"/>
              </a:rPr>
              <a:t> 2006</a:t>
            </a:r>
          </a:p>
        </p:txBody>
      </p:sp>
      <p:sp>
        <p:nvSpPr>
          <p:cNvPr id="4" name="BlackOverlay">
            <a:extLst>
              <a:ext uri="{FF2B5EF4-FFF2-40B4-BE49-F238E27FC236}">
                <a16:creationId xmlns:a16="http://schemas.microsoft.com/office/drawing/2014/main" id="{A1E01F06-7EE6-47B2-82E6-F47307701DC7}"/>
              </a:ext>
            </a:extLst>
          </p:cNvPr>
          <p:cNvSpPr/>
          <p:nvPr/>
        </p:nvSpPr>
        <p:spPr>
          <a:xfrm>
            <a:off x="0" y="0"/>
            <a:ext cx="12192000" cy="6858000"/>
          </a:xfrm>
          <a:prstGeom prst="rect">
            <a:avLst/>
          </a:prstGeom>
          <a:solidFill>
            <a:schemeClr val="tx1">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defRPr/>
            </a:pPr>
            <a:r>
              <a:rPr lang="en-US" sz="2400" dirty="0">
                <a:solidFill>
                  <a:prstClr val="white"/>
                </a:solidFill>
                <a:latin typeface="Segoe UI Light"/>
                <a:cs typeface="Segoe UI Light"/>
              </a:rPr>
              <a:t>Though portable, smartphone apps require that </a:t>
            </a:r>
            <a:r>
              <a:rPr lang="en-US" sz="2400" dirty="0">
                <a:solidFill>
                  <a:srgbClr val="FFC000"/>
                </a:solidFill>
                <a:latin typeface="Segoe UI Semibold" panose="020B0702040204020203" pitchFamily="34" charset="0"/>
                <a:cs typeface="Segoe UI Semibold" panose="020B0702040204020203" pitchFamily="34" charset="0"/>
              </a:rPr>
              <a:t>users turn their </a:t>
            </a:r>
          </a:p>
          <a:p>
            <a:pPr algn="ctr" defTabSz="456039">
              <a:defRPr/>
            </a:pPr>
            <a:r>
              <a:rPr lang="en-US" sz="2400" dirty="0">
                <a:solidFill>
                  <a:srgbClr val="FFC000"/>
                </a:solidFill>
                <a:latin typeface="Segoe UI Semibold" panose="020B0702040204020203" pitchFamily="34" charset="0"/>
                <a:cs typeface="Segoe UI Semibold" panose="020B0702040204020203" pitchFamily="34" charset="0"/>
              </a:rPr>
              <a:t>gaze away </a:t>
            </a:r>
            <a:r>
              <a:rPr lang="en-US" sz="2400" dirty="0">
                <a:solidFill>
                  <a:prstClr val="white"/>
                </a:solidFill>
                <a:latin typeface="Segoe UI Light"/>
                <a:cs typeface="Segoe UI Light"/>
              </a:rPr>
              <a:t>from the speaker or environment. </a:t>
            </a:r>
          </a:p>
        </p:txBody>
      </p:sp>
    </p:spTree>
    <p:extLst>
      <p:ext uri="{BB962C8B-B14F-4D97-AF65-F5344CB8AC3E}">
        <p14:creationId xmlns:p14="http://schemas.microsoft.com/office/powerpoint/2010/main" val="838085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 y="-6517"/>
            <a:ext cx="12258675" cy="6908619"/>
          </a:xfrm>
          <a:prstGeom prst="rect">
            <a:avLst/>
          </a:prstGeom>
        </p:spPr>
      </p:pic>
      <p:sp>
        <p:nvSpPr>
          <p:cNvPr id="5" name="TextBox 4"/>
          <p:cNvSpPr txBox="1"/>
          <p:nvPr/>
        </p:nvSpPr>
        <p:spPr>
          <a:xfrm>
            <a:off x="9595651" y="6299200"/>
            <a:ext cx="2380780" cy="400110"/>
          </a:xfrm>
          <a:prstGeom prst="rect">
            <a:avLst/>
          </a:prstGeom>
          <a:noFill/>
        </p:spPr>
        <p:txBody>
          <a:bodyPr wrap="none" rtlCol="0">
            <a:spAutoFit/>
          </a:bodyPr>
          <a:lstStyle/>
          <a:p>
            <a:r>
              <a:rPr lang="en-US" sz="2000" dirty="0">
                <a:solidFill>
                  <a:schemeClr val="bg2">
                    <a:lumMod val="75000"/>
                  </a:schemeClr>
                </a:solidFill>
                <a:latin typeface="Segoe UI Light" panose="020B0502040204020203" pitchFamily="34" charset="0"/>
                <a:cs typeface="Segoe UI Light" panose="020B0502040204020203" pitchFamily="34" charset="0"/>
              </a:rPr>
              <a:t>Peng </a:t>
            </a:r>
            <a:r>
              <a:rPr lang="en-US" sz="2000" i="1" dirty="0">
                <a:solidFill>
                  <a:schemeClr val="bg2">
                    <a:lumMod val="75000"/>
                  </a:schemeClr>
                </a:solidFill>
                <a:latin typeface="Segoe UI Light" panose="020B0502040204020203" pitchFamily="34" charset="0"/>
                <a:cs typeface="Segoe UI Light" panose="020B0502040204020203" pitchFamily="34" charset="0"/>
              </a:rPr>
              <a:t>et al.</a:t>
            </a:r>
            <a:r>
              <a:rPr lang="en-US" sz="2000" dirty="0">
                <a:solidFill>
                  <a:schemeClr val="bg2">
                    <a:lumMod val="75000"/>
                  </a:schemeClr>
                </a:solidFill>
                <a:latin typeface="Segoe UI Light" panose="020B0502040204020203" pitchFamily="34" charset="0"/>
                <a:cs typeface="Segoe UI Light" panose="020B0502040204020203" pitchFamily="34" charset="0"/>
              </a:rPr>
              <a:t>, CHI 2018</a:t>
            </a:r>
          </a:p>
        </p:txBody>
      </p:sp>
      <p:sp>
        <p:nvSpPr>
          <p:cNvPr id="4" name="BlackOverlay">
            <a:extLst>
              <a:ext uri="{FF2B5EF4-FFF2-40B4-BE49-F238E27FC236}">
                <a16:creationId xmlns:a16="http://schemas.microsoft.com/office/drawing/2014/main" id="{A1E01F06-7EE6-47B2-82E6-F47307701DC7}"/>
              </a:ext>
            </a:extLst>
          </p:cNvPr>
          <p:cNvSpPr/>
          <p:nvPr/>
        </p:nvSpPr>
        <p:spPr>
          <a:xfrm>
            <a:off x="1" y="0"/>
            <a:ext cx="12249148" cy="685800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defRPr/>
            </a:pPr>
            <a:r>
              <a:rPr lang="en-US" sz="2400" dirty="0">
                <a:solidFill>
                  <a:prstClr val="white"/>
                </a:solidFill>
                <a:latin typeface="Segoe UI Light"/>
                <a:cs typeface="Segoe UI Light"/>
              </a:rPr>
              <a:t>To reduce this visual split, researchers have used </a:t>
            </a:r>
            <a:r>
              <a:rPr lang="en-US" sz="2400" dirty="0">
                <a:solidFill>
                  <a:srgbClr val="FFC000"/>
                </a:solidFill>
                <a:latin typeface="Segoe UI Semibold" panose="020B0702040204020203" pitchFamily="34" charset="0"/>
                <a:cs typeface="Segoe UI Semibold" panose="020B0702040204020203" pitchFamily="34" charset="0"/>
              </a:rPr>
              <a:t>HMD to show captions.</a:t>
            </a:r>
          </a:p>
        </p:txBody>
      </p:sp>
    </p:spTree>
    <p:extLst>
      <p:ext uri="{BB962C8B-B14F-4D97-AF65-F5344CB8AC3E}">
        <p14:creationId xmlns:p14="http://schemas.microsoft.com/office/powerpoint/2010/main" val="182058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BlackOverlay">
            <a:extLst>
              <a:ext uri="{FF2B5EF4-FFF2-40B4-BE49-F238E27FC236}">
                <a16:creationId xmlns:a16="http://schemas.microsoft.com/office/drawing/2014/main" id="{A1E01F06-7EE6-47B2-82E6-F47307701DC7}"/>
              </a:ext>
            </a:extLst>
          </p:cNvPr>
          <p:cNvSpPr/>
          <p:nvPr/>
        </p:nvSpPr>
        <p:spPr>
          <a:xfrm>
            <a:off x="0" y="0"/>
            <a:ext cx="12192000" cy="685800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lnSpc>
                <a:spcPts val="7500"/>
              </a:lnSpc>
              <a:defRPr/>
            </a:pPr>
            <a:r>
              <a:rPr lang="en-US" sz="2620" dirty="0">
                <a:solidFill>
                  <a:prstClr val="white"/>
                </a:solidFill>
                <a:latin typeface="Segoe UI Light"/>
                <a:cs typeface="Segoe UI Light"/>
              </a:rPr>
              <a:t>However, no work has evaluated HMD-based captioning in a </a:t>
            </a:r>
          </a:p>
          <a:p>
            <a:pPr algn="ctr" defTabSz="456039">
              <a:lnSpc>
                <a:spcPts val="7500"/>
              </a:lnSpc>
              <a:spcBef>
                <a:spcPts val="1200"/>
              </a:spcBef>
              <a:defRPr/>
            </a:pPr>
            <a:r>
              <a:rPr lang="en-US" sz="9600" dirty="0">
                <a:solidFill>
                  <a:srgbClr val="FFC000"/>
                </a:solidFill>
                <a:latin typeface="Segoe UI Semibold" panose="020B0702040204020203" pitchFamily="34" charset="0"/>
                <a:cs typeface="Segoe UI Semibold" panose="020B0702040204020203" pitchFamily="34" charset="0"/>
              </a:rPr>
              <a:t>mobile context</a:t>
            </a:r>
            <a:r>
              <a:rPr lang="en-US" sz="7200" dirty="0">
                <a:solidFill>
                  <a:srgbClr val="FFC000"/>
                </a:solidFill>
                <a:latin typeface="Segoe UI Semibold" panose="020B0702040204020203" pitchFamily="34" charset="0"/>
                <a:cs typeface="Segoe UI Semibold" panose="020B0702040204020203" pitchFamily="34" charset="0"/>
              </a:rPr>
              <a:t>.</a:t>
            </a:r>
            <a:endParaRPr lang="en-US" sz="7200" dirty="0">
              <a:solidFill>
                <a:prstClr val="white"/>
              </a:solidFill>
              <a:latin typeface="Segoe UI Light"/>
              <a:cs typeface="Segoe UI Light"/>
            </a:endParaRPr>
          </a:p>
        </p:txBody>
      </p:sp>
    </p:spTree>
    <p:extLst>
      <p:ext uri="{BB962C8B-B14F-4D97-AF65-F5344CB8AC3E}">
        <p14:creationId xmlns:p14="http://schemas.microsoft.com/office/powerpoint/2010/main" val="1642543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Background and Past Work</a:t>
            </a:r>
          </a:p>
        </p:txBody>
      </p:sp>
      <p:sp>
        <p:nvSpPr>
          <p:cNvPr id="9" name="TextBox 8"/>
          <p:cNvSpPr txBox="1"/>
          <p:nvPr/>
        </p:nvSpPr>
        <p:spPr>
          <a:xfrm>
            <a:off x="6391900" y="2994109"/>
            <a:ext cx="25565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Proof-of-Concept HMD Prototype</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37039" y="2994109"/>
            <a:ext cx="22025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2: Evaluation</a:t>
            </a:r>
          </a:p>
        </p:txBody>
      </p:sp>
      <p:sp>
        <p:nvSpPr>
          <p:cNvPr id="14" name="TextBox 13"/>
          <p:cNvSpPr txBox="1"/>
          <p:nvPr/>
        </p:nvSpPr>
        <p:spPr>
          <a:xfrm>
            <a:off x="3589913" y="2994109"/>
            <a:ext cx="19844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Interview</a:t>
            </a:r>
          </a:p>
        </p:txBody>
      </p:sp>
      <p:cxnSp>
        <p:nvCxnSpPr>
          <p:cNvPr id="19" name="Straight Arrow Connector 18">
            <a:extLst>
              <a:ext uri="{FF2B5EF4-FFF2-40B4-BE49-F238E27FC236}">
                <a16:creationId xmlns:a16="http://schemas.microsoft.com/office/drawing/2014/main" id="{F8EFF30B-BC5A-40FE-B4B3-A21061368D70}"/>
              </a:ext>
            </a:extLst>
          </p:cNvPr>
          <p:cNvCxnSpPr>
            <a:cxnSpLocks/>
          </p:cNvCxnSpPr>
          <p:nvPr/>
        </p:nvCxnSpPr>
        <p:spPr>
          <a:xfrm flipV="1">
            <a:off x="5512931"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9F802-196E-44DC-8174-AF91C0788EE5}"/>
              </a:ext>
            </a:extLst>
          </p:cNvPr>
          <p:cNvCxnSpPr>
            <a:cxnSpLocks/>
          </p:cNvCxnSpPr>
          <p:nvPr/>
        </p:nvCxnSpPr>
        <p:spPr>
          <a:xfrm flipV="1">
            <a:off x="9065216"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9D78BA3-86B7-4CC0-9F0E-18FCEA9062C4}"/>
              </a:ext>
            </a:extLst>
          </p:cNvPr>
          <p:cNvSpPr/>
          <p:nvPr/>
        </p:nvSpPr>
        <p:spPr>
          <a:xfrm>
            <a:off x="2652293" y="2698750"/>
            <a:ext cx="9062379" cy="137795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111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Background and Past Work</a:t>
            </a:r>
          </a:p>
        </p:txBody>
      </p:sp>
      <p:sp>
        <p:nvSpPr>
          <p:cNvPr id="9" name="TextBox 8"/>
          <p:cNvSpPr txBox="1"/>
          <p:nvPr/>
        </p:nvSpPr>
        <p:spPr>
          <a:xfrm>
            <a:off x="6391900" y="2994109"/>
            <a:ext cx="25565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Proof-of-Concept HMD Prototype</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37039" y="2994109"/>
            <a:ext cx="22025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2: Evaluation</a:t>
            </a:r>
          </a:p>
        </p:txBody>
      </p:sp>
      <p:sp>
        <p:nvSpPr>
          <p:cNvPr id="14" name="TextBox 13"/>
          <p:cNvSpPr txBox="1"/>
          <p:nvPr/>
        </p:nvSpPr>
        <p:spPr>
          <a:xfrm>
            <a:off x="3589913" y="2994109"/>
            <a:ext cx="19844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Interview</a:t>
            </a:r>
          </a:p>
        </p:txBody>
      </p:sp>
      <p:cxnSp>
        <p:nvCxnSpPr>
          <p:cNvPr id="19" name="Straight Arrow Connector 18">
            <a:extLst>
              <a:ext uri="{FF2B5EF4-FFF2-40B4-BE49-F238E27FC236}">
                <a16:creationId xmlns:a16="http://schemas.microsoft.com/office/drawing/2014/main" id="{F8EFF30B-BC5A-40FE-B4B3-A21061368D70}"/>
              </a:ext>
            </a:extLst>
          </p:cNvPr>
          <p:cNvCxnSpPr>
            <a:cxnSpLocks/>
          </p:cNvCxnSpPr>
          <p:nvPr/>
        </p:nvCxnSpPr>
        <p:spPr>
          <a:xfrm flipV="1">
            <a:off x="5512931"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9F802-196E-44DC-8174-AF91C0788EE5}"/>
              </a:ext>
            </a:extLst>
          </p:cNvPr>
          <p:cNvCxnSpPr>
            <a:cxnSpLocks/>
          </p:cNvCxnSpPr>
          <p:nvPr/>
        </p:nvCxnSpPr>
        <p:spPr>
          <a:xfrm flipV="1">
            <a:off x="9065216"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9D78BA3-86B7-4CC0-9F0E-18FCEA9062C4}"/>
              </a:ext>
            </a:extLst>
          </p:cNvPr>
          <p:cNvSpPr/>
          <p:nvPr/>
        </p:nvSpPr>
        <p:spPr>
          <a:xfrm>
            <a:off x="5334000" y="2698750"/>
            <a:ext cx="6380672" cy="137795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16" name="Rectangle 15">
            <a:extLst>
              <a:ext uri="{FF2B5EF4-FFF2-40B4-BE49-F238E27FC236}">
                <a16:creationId xmlns:a16="http://schemas.microsoft.com/office/drawing/2014/main" id="{6251B4D4-40D3-4196-863E-CE05CC2E2696}"/>
              </a:ext>
            </a:extLst>
          </p:cNvPr>
          <p:cNvSpPr/>
          <p:nvPr/>
        </p:nvSpPr>
        <p:spPr>
          <a:xfrm>
            <a:off x="477328" y="2740025"/>
            <a:ext cx="3265997" cy="137795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4564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2800" y="165515"/>
            <a:ext cx="8371329" cy="923330"/>
          </a:xfrm>
          <a:prstGeom prst="rect">
            <a:avLst/>
          </a:prstGeom>
          <a:noFill/>
        </p:spPr>
        <p:txBody>
          <a:bodyPr wrap="square" rtlCol="0">
            <a:spAutoFit/>
          </a:bodyPr>
          <a:lstStyle/>
          <a:p>
            <a:pPr>
              <a:defRPr/>
            </a:pPr>
            <a:r>
              <a:rPr lang="en-US" sz="5400" dirty="0">
                <a:solidFill>
                  <a:prstClr val="white"/>
                </a:solidFill>
                <a:latin typeface="Segoe UI Semibold" panose="020B0702040204020203" pitchFamily="34" charset="0"/>
                <a:cs typeface="Segoe UI Semibold" panose="020B0702040204020203" pitchFamily="34" charset="0"/>
              </a:rPr>
              <a:t>Study 1</a:t>
            </a:r>
          </a:p>
        </p:txBody>
      </p:sp>
      <p:sp>
        <p:nvSpPr>
          <p:cNvPr id="5" name="TextBox 4"/>
          <p:cNvSpPr txBox="1"/>
          <p:nvPr/>
        </p:nvSpPr>
        <p:spPr>
          <a:xfrm>
            <a:off x="4998464" y="1371600"/>
            <a:ext cx="6037836" cy="4801314"/>
          </a:xfrm>
          <a:prstGeom prst="rect">
            <a:avLst/>
          </a:prstGeom>
          <a:noFill/>
        </p:spPr>
        <p:txBody>
          <a:bodyPr wrap="square" rtlCol="0">
            <a:spAutoFit/>
          </a:bodyPr>
          <a:lstStyle/>
          <a:p>
            <a:pPr>
              <a:defRPr/>
            </a:pPr>
            <a:r>
              <a:rPr lang="en-US" sz="2400" dirty="0">
                <a:solidFill>
                  <a:prstClr val="white"/>
                </a:solidFill>
                <a:latin typeface="Segoe UI Semibold" pitchFamily="34" charset="0"/>
              </a:rPr>
              <a:t>Goal</a:t>
            </a:r>
          </a:p>
          <a:p>
            <a:pPr marL="342900" indent="-342900">
              <a:buFont typeface="Courier New" pitchFamily="49" charset="0"/>
              <a:buChar char="o"/>
              <a:defRPr/>
            </a:pPr>
            <a:r>
              <a:rPr lang="en-US" dirty="0">
                <a:solidFill>
                  <a:prstClr val="white"/>
                </a:solidFill>
                <a:latin typeface="Segoe UI Light" pitchFamily="34" charset="0"/>
              </a:rPr>
              <a:t>To assess the communication needs and potential technologies for DHH people in mobile contexts. </a:t>
            </a:r>
          </a:p>
          <a:p>
            <a:pPr>
              <a:defRPr/>
            </a:pPr>
            <a:endParaRPr lang="en-US" sz="2400" dirty="0">
              <a:solidFill>
                <a:prstClr val="white"/>
              </a:solidFill>
              <a:latin typeface="Segoe UI Semibold" pitchFamily="34" charset="0"/>
            </a:endParaRPr>
          </a:p>
          <a:p>
            <a:pPr>
              <a:defRPr/>
            </a:pPr>
            <a:r>
              <a:rPr lang="en-US" sz="2400" dirty="0">
                <a:solidFill>
                  <a:prstClr val="white"/>
                </a:solidFill>
                <a:latin typeface="Segoe UI Semibold" pitchFamily="34" charset="0"/>
              </a:rPr>
              <a:t>Participants</a:t>
            </a:r>
          </a:p>
          <a:p>
            <a:pPr marL="342900" indent="-342900">
              <a:buFont typeface="Courier New" pitchFamily="49" charset="0"/>
              <a:buChar char="o"/>
              <a:defRPr/>
            </a:pPr>
            <a:r>
              <a:rPr lang="en-US" dirty="0">
                <a:solidFill>
                  <a:prstClr val="white"/>
                </a:solidFill>
                <a:latin typeface="Segoe UI Light" pitchFamily="34" charset="0"/>
              </a:rPr>
              <a:t>12 DHH individuals (5 males, 6 females, 1 did not disclose)</a:t>
            </a:r>
          </a:p>
          <a:p>
            <a:pPr marL="342900" indent="-342900">
              <a:buFont typeface="Courier New" pitchFamily="49" charset="0"/>
              <a:buChar char="o"/>
              <a:defRPr/>
            </a:pPr>
            <a:r>
              <a:rPr lang="en-US" dirty="0">
                <a:solidFill>
                  <a:prstClr val="white"/>
                </a:solidFill>
                <a:latin typeface="Segoe UI Light" pitchFamily="34" charset="0"/>
              </a:rPr>
              <a:t>Recruited through email, social media and snowball sampling </a:t>
            </a:r>
          </a:p>
          <a:p>
            <a:pPr>
              <a:defRPr/>
            </a:pPr>
            <a:endParaRPr lang="en-US" dirty="0">
              <a:solidFill>
                <a:prstClr val="white"/>
              </a:solidFill>
              <a:latin typeface="Segoe UI Light" pitchFamily="34" charset="0"/>
            </a:endParaRPr>
          </a:p>
          <a:p>
            <a:pPr marL="342900" indent="-342900">
              <a:buFont typeface="Courier New" pitchFamily="49" charset="0"/>
              <a:buChar char="o"/>
              <a:defRPr/>
            </a:pPr>
            <a:endParaRPr lang="en-US" sz="1200" dirty="0">
              <a:solidFill>
                <a:prstClr val="white"/>
              </a:solidFill>
              <a:latin typeface="Segoe UI Light" pitchFamily="34" charset="0"/>
            </a:endParaRPr>
          </a:p>
          <a:p>
            <a:pPr lvl="0">
              <a:defRPr/>
            </a:pPr>
            <a:r>
              <a:rPr lang="en-US" sz="2400" dirty="0">
                <a:solidFill>
                  <a:prstClr val="white"/>
                </a:solidFill>
                <a:latin typeface="Segoe UI Semibold" pitchFamily="34" charset="0"/>
              </a:rPr>
              <a:t>Study Method </a:t>
            </a:r>
          </a:p>
          <a:p>
            <a:pPr marL="342900" indent="-342900">
              <a:buFont typeface="Courier New" pitchFamily="49" charset="0"/>
              <a:buChar char="o"/>
              <a:defRPr/>
            </a:pPr>
            <a:r>
              <a:rPr lang="en-US" b="1" dirty="0">
                <a:solidFill>
                  <a:prstClr val="white"/>
                </a:solidFill>
                <a:latin typeface="Segoe UI Light" panose="020B0502040204020203" pitchFamily="34" charset="0"/>
                <a:cs typeface="Segoe UI Light" panose="020B0502040204020203" pitchFamily="34" charset="0"/>
              </a:rPr>
              <a:t>Two part </a:t>
            </a:r>
            <a:r>
              <a:rPr lang="en-US" b="1" dirty="0">
                <a:solidFill>
                  <a:srgbClr val="FFC000"/>
                </a:solidFill>
                <a:latin typeface="Segoe UI Semibold" panose="020B0702040204020203" pitchFamily="34" charset="0"/>
                <a:cs typeface="Segoe UI Semibold" panose="020B0702040204020203" pitchFamily="34" charset="0"/>
              </a:rPr>
              <a:t>semi-structured formative interview in lab-setting</a:t>
            </a:r>
            <a:r>
              <a:rPr lang="en-US" dirty="0">
                <a:solidFill>
                  <a:prstClr val="white"/>
                </a:solidFill>
                <a:latin typeface="Segoe UI Light" pitchFamily="34" charset="0"/>
              </a:rPr>
              <a:t>: (</a:t>
            </a:r>
            <a:r>
              <a:rPr lang="en-US" dirty="0" err="1">
                <a:solidFill>
                  <a:prstClr val="white"/>
                </a:solidFill>
                <a:latin typeface="Segoe UI Light" pitchFamily="34" charset="0"/>
              </a:rPr>
              <a:t>i</a:t>
            </a:r>
            <a:r>
              <a:rPr lang="en-US" dirty="0">
                <a:solidFill>
                  <a:prstClr val="white"/>
                </a:solidFill>
                <a:latin typeface="Segoe UI Light" pitchFamily="34" charset="0"/>
              </a:rPr>
              <a:t>) challenges in a mobile conversation, (ii) ideas for future captioning technology </a:t>
            </a:r>
          </a:p>
          <a:p>
            <a:pPr marL="342900" indent="-342900">
              <a:buFont typeface="Courier New" pitchFamily="49" charset="0"/>
              <a:buChar char="o"/>
              <a:defRPr/>
            </a:pPr>
            <a:r>
              <a:rPr lang="en-US" dirty="0">
                <a:solidFill>
                  <a:prstClr val="white"/>
                </a:solidFill>
                <a:latin typeface="Segoe UI Light" pitchFamily="34" charset="0"/>
              </a:rPr>
              <a:t>Three mobile scenarios were explicitly explored: walking, in transit, and recreational.</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47965" y="1352550"/>
            <a:ext cx="3437858" cy="4801314"/>
          </a:xfrm>
          <a:prstGeom prst="rect">
            <a:avLst/>
          </a:prstGeom>
        </p:spPr>
      </p:pic>
    </p:spTree>
    <p:extLst>
      <p:ext uri="{BB962C8B-B14F-4D97-AF65-F5344CB8AC3E}">
        <p14:creationId xmlns:p14="http://schemas.microsoft.com/office/powerpoint/2010/main" val="75355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graysc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11898" y="-718457"/>
            <a:ext cx="12221251" cy="8723086"/>
          </a:xfrm>
          <a:prstGeom prst="rect">
            <a:avLst/>
          </a:prstGeom>
          <a:noFill/>
        </p:spPr>
      </p:pic>
      <p:sp>
        <p:nvSpPr>
          <p:cNvPr id="5" name="BlackOverlay">
            <a:extLst>
              <a:ext uri="{FF2B5EF4-FFF2-40B4-BE49-F238E27FC236}">
                <a16:creationId xmlns:a16="http://schemas.microsoft.com/office/drawing/2014/main" id="{A1E01F06-7EE6-47B2-82E6-F47307701DC7}"/>
              </a:ext>
            </a:extLst>
          </p:cNvPr>
          <p:cNvSpPr/>
          <p:nvPr/>
        </p:nvSpPr>
        <p:spPr>
          <a:xfrm>
            <a:off x="-11898" y="0"/>
            <a:ext cx="12203898" cy="6858000"/>
          </a:xfrm>
          <a:prstGeom prst="rect">
            <a:avLst/>
          </a:prstGeom>
          <a:solidFill>
            <a:schemeClr val="tx1">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r>
              <a:rPr lang="en-US" sz="2400" dirty="0">
                <a:solidFill>
                  <a:prstClr val="white"/>
                </a:solidFill>
                <a:latin typeface="Segoe UI Light"/>
                <a:cs typeface="Segoe UI Light"/>
              </a:rPr>
              <a:t>Prior work have investigated communication challenges of DHH people </a:t>
            </a:r>
          </a:p>
          <a:p>
            <a:pPr algn="ctr" defTabSz="456039"/>
            <a:r>
              <a:rPr lang="en-US" sz="2400" dirty="0">
                <a:solidFill>
                  <a:prstClr val="white"/>
                </a:solidFill>
                <a:latin typeface="Segoe UI Light"/>
                <a:cs typeface="Segoe UI Light"/>
              </a:rPr>
              <a:t>in</a:t>
            </a:r>
            <a:r>
              <a:rPr lang="en-US" sz="2400" dirty="0">
                <a:solidFill>
                  <a:srgbClr val="FFC000"/>
                </a:solidFill>
                <a:latin typeface="Segoe UI Semibold" panose="020B0702040204020203" pitchFamily="34" charset="0"/>
                <a:cs typeface="Segoe UI Semibold" panose="020B0702040204020203" pitchFamily="34" charset="0"/>
              </a:rPr>
              <a:t> stationary contexts </a:t>
            </a:r>
            <a:r>
              <a:rPr lang="en-US" sz="2400" dirty="0">
                <a:solidFill>
                  <a:prstClr val="white"/>
                </a:solidFill>
                <a:latin typeface="Segoe UI Light"/>
                <a:cs typeface="Segoe UI Light"/>
              </a:rPr>
              <a:t>such as group meetings and lectures. </a:t>
            </a:r>
          </a:p>
          <a:p>
            <a:pPr algn="ctr" defTabSz="456039"/>
            <a:endParaRPr lang="en-US" sz="2400" dirty="0">
              <a:solidFill>
                <a:prstClr val="white"/>
              </a:solidFill>
              <a:latin typeface="Segoe UI Light"/>
              <a:cs typeface="Segoe UI Light"/>
            </a:endParaRPr>
          </a:p>
          <a:p>
            <a:pPr algn="ctr" defTabSz="456039"/>
            <a:r>
              <a:rPr lang="en-US" sz="2400" dirty="0">
                <a:solidFill>
                  <a:prstClr val="white"/>
                </a:solidFill>
                <a:latin typeface="Segoe UI Light"/>
                <a:cs typeface="Segoe UI Light"/>
              </a:rPr>
              <a:t> </a:t>
            </a: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p:txBody>
      </p:sp>
    </p:spTree>
    <p:extLst>
      <p:ext uri="{BB962C8B-B14F-4D97-AF65-F5344CB8AC3E}">
        <p14:creationId xmlns:p14="http://schemas.microsoft.com/office/powerpoint/2010/main" val="2181115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algn="ctr">
              <a:defRPr/>
            </a:pPr>
            <a:r>
              <a:rPr lang="en-US" sz="2400" dirty="0">
                <a:solidFill>
                  <a:prstClr val="white">
                    <a:lumMod val="85000"/>
                  </a:prstClr>
                </a:solidFill>
                <a:latin typeface="Segoe UI Light" pitchFamily="34" charset="0"/>
              </a:rPr>
              <a:t>Background and Past Work</a:t>
            </a:r>
          </a:p>
        </p:txBody>
      </p:sp>
      <p:sp>
        <p:nvSpPr>
          <p:cNvPr id="9" name="TextBox 8"/>
          <p:cNvSpPr txBox="1"/>
          <p:nvPr/>
        </p:nvSpPr>
        <p:spPr>
          <a:xfrm>
            <a:off x="6391900" y="2994109"/>
            <a:ext cx="2556567" cy="830997"/>
          </a:xfrm>
          <a:prstGeom prst="rect">
            <a:avLst/>
          </a:prstGeom>
          <a:noFill/>
        </p:spPr>
        <p:txBody>
          <a:bodyPr wrap="square" rtlCol="0">
            <a:spAutoFit/>
          </a:bodyPr>
          <a:lstStyle/>
          <a:p>
            <a:pPr algn="ctr">
              <a:defRPr/>
            </a:pPr>
            <a:r>
              <a:rPr lang="en-US" sz="2400" dirty="0">
                <a:solidFill>
                  <a:prstClr val="white">
                    <a:lumMod val="85000"/>
                  </a:prstClr>
                </a:solidFill>
                <a:latin typeface="Segoe UI Light" pitchFamily="34" charset="0"/>
              </a:rPr>
              <a:t>Proof-of-Concept HMD Prototype</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37039" y="2994109"/>
            <a:ext cx="2202579" cy="830997"/>
          </a:xfrm>
          <a:prstGeom prst="rect">
            <a:avLst/>
          </a:prstGeom>
          <a:noFill/>
        </p:spPr>
        <p:txBody>
          <a:bodyPr wrap="square" rtlCol="0">
            <a:spAutoFit/>
          </a:bodyPr>
          <a:lstStyle/>
          <a:p>
            <a:pPr algn="ctr">
              <a:defRPr/>
            </a:pPr>
            <a:r>
              <a:rPr lang="en-US" sz="2400" dirty="0">
                <a:solidFill>
                  <a:prstClr val="white">
                    <a:lumMod val="85000"/>
                  </a:prstClr>
                </a:solidFill>
                <a:latin typeface="Segoe UI Light" pitchFamily="34" charset="0"/>
              </a:rPr>
              <a:t>Study 2: Evaluation</a:t>
            </a:r>
          </a:p>
        </p:txBody>
      </p:sp>
      <p:sp>
        <p:nvSpPr>
          <p:cNvPr id="14" name="TextBox 13"/>
          <p:cNvSpPr txBox="1"/>
          <p:nvPr/>
        </p:nvSpPr>
        <p:spPr>
          <a:xfrm>
            <a:off x="3589913" y="2994109"/>
            <a:ext cx="1984439" cy="830997"/>
          </a:xfrm>
          <a:prstGeom prst="rect">
            <a:avLst/>
          </a:prstGeom>
          <a:noFill/>
        </p:spPr>
        <p:txBody>
          <a:bodyPr wrap="square" rtlCol="0">
            <a:spAutoFit/>
          </a:bodyPr>
          <a:lstStyle/>
          <a:p>
            <a:pPr algn="ctr">
              <a:defRPr/>
            </a:pPr>
            <a:r>
              <a:rPr lang="en-US" sz="2400" dirty="0">
                <a:solidFill>
                  <a:prstClr val="white">
                    <a:lumMod val="85000"/>
                  </a:prstClr>
                </a:solidFill>
                <a:latin typeface="Segoe UI Light" pitchFamily="34" charset="0"/>
              </a:rPr>
              <a:t>Study 1: </a:t>
            </a:r>
          </a:p>
          <a:p>
            <a:pPr algn="ctr">
              <a:defRPr/>
            </a:pPr>
            <a:r>
              <a:rPr lang="en-US" sz="2400" dirty="0">
                <a:solidFill>
                  <a:prstClr val="white">
                    <a:lumMod val="85000"/>
                  </a:prstClr>
                </a:solidFill>
                <a:latin typeface="Segoe UI Light" pitchFamily="34" charset="0"/>
              </a:rPr>
              <a:t>Interview</a:t>
            </a:r>
          </a:p>
        </p:txBody>
      </p:sp>
      <p:sp>
        <p:nvSpPr>
          <p:cNvPr id="13" name="TextBox 12">
            <a:extLst>
              <a:ext uri="{FF2B5EF4-FFF2-40B4-BE49-F238E27FC236}">
                <a16:creationId xmlns:a16="http://schemas.microsoft.com/office/drawing/2014/main" id="{57B734EF-E657-4531-B82E-F9AE8381E9DE}"/>
              </a:ext>
            </a:extLst>
          </p:cNvPr>
          <p:cNvSpPr txBox="1"/>
          <p:nvPr/>
        </p:nvSpPr>
        <p:spPr>
          <a:xfrm>
            <a:off x="2046337" y="4390130"/>
            <a:ext cx="2569565" cy="1015663"/>
          </a:xfrm>
          <a:prstGeom prst="rect">
            <a:avLst/>
          </a:prstGeom>
          <a:noFill/>
        </p:spPr>
        <p:txBody>
          <a:bodyPr wrap="square" rtlCol="0">
            <a:spAutoFit/>
          </a:bodyPr>
          <a:lstStyle/>
          <a:p>
            <a:pPr algn="ctr"/>
            <a:r>
              <a:rPr lang="en-US" sz="2000" dirty="0">
                <a:solidFill>
                  <a:srgbClr val="FFC000"/>
                </a:solidFill>
                <a:latin typeface="Segoe UI Semibold" panose="020B0702040204020203" pitchFamily="34" charset="0"/>
                <a:cs typeface="Segoe UI Semibold" panose="020B0702040204020203" pitchFamily="34" charset="0"/>
              </a:rPr>
              <a:t>PART 1:  </a:t>
            </a:r>
          </a:p>
          <a:p>
            <a:pPr algn="ctr"/>
            <a:r>
              <a:rPr lang="en-US" sz="2000" dirty="0">
                <a:solidFill>
                  <a:srgbClr val="FFC000"/>
                </a:solidFill>
                <a:latin typeface="Segoe UI Light" pitchFamily="34" charset="0"/>
              </a:rPr>
              <a:t>Mobile conversation challenges</a:t>
            </a:r>
          </a:p>
        </p:txBody>
      </p:sp>
      <p:sp>
        <p:nvSpPr>
          <p:cNvPr id="15" name="TextBox 14">
            <a:extLst>
              <a:ext uri="{FF2B5EF4-FFF2-40B4-BE49-F238E27FC236}">
                <a16:creationId xmlns:a16="http://schemas.microsoft.com/office/drawing/2014/main" id="{C69666EC-8DCF-406D-9DA6-1DC3DD9A6A66}"/>
              </a:ext>
            </a:extLst>
          </p:cNvPr>
          <p:cNvSpPr txBox="1"/>
          <p:nvPr/>
        </p:nvSpPr>
        <p:spPr>
          <a:xfrm>
            <a:off x="4702167" y="4390130"/>
            <a:ext cx="2442612" cy="1015663"/>
          </a:xfrm>
          <a:prstGeom prst="rect">
            <a:avLst/>
          </a:prstGeom>
          <a:noFill/>
        </p:spPr>
        <p:txBody>
          <a:bodyPr wrap="square" rtlCol="0">
            <a:spAutoFit/>
          </a:bodyPr>
          <a:lstStyle/>
          <a:p>
            <a:pPr algn="ctr"/>
            <a:r>
              <a:rPr lang="en-US" sz="2000" dirty="0">
                <a:solidFill>
                  <a:srgbClr val="FFC000"/>
                </a:solidFill>
                <a:latin typeface="Segoe UI Semibold" panose="020B0702040204020203" pitchFamily="34" charset="0"/>
                <a:cs typeface="Segoe UI Semibold" panose="020B0702040204020203" pitchFamily="34" charset="0"/>
              </a:rPr>
              <a:t>PART 2:</a:t>
            </a:r>
            <a:r>
              <a:rPr lang="en-US" sz="2000" dirty="0">
                <a:solidFill>
                  <a:srgbClr val="FFC000"/>
                </a:solidFill>
                <a:latin typeface="Segoe UI Light" pitchFamily="34" charset="0"/>
              </a:rPr>
              <a:t> </a:t>
            </a:r>
          </a:p>
          <a:p>
            <a:pPr algn="ctr"/>
            <a:r>
              <a:rPr lang="en-US" sz="2000" dirty="0">
                <a:solidFill>
                  <a:srgbClr val="FFC000"/>
                </a:solidFill>
                <a:latin typeface="Segoe UI Light" pitchFamily="34" charset="0"/>
              </a:rPr>
              <a:t>Captioning technology design</a:t>
            </a:r>
          </a:p>
        </p:txBody>
      </p:sp>
      <p:sp>
        <p:nvSpPr>
          <p:cNvPr id="18" name="Right Brace 17">
            <a:extLst>
              <a:ext uri="{FF2B5EF4-FFF2-40B4-BE49-F238E27FC236}">
                <a16:creationId xmlns:a16="http://schemas.microsoft.com/office/drawing/2014/main" id="{51F1BE0C-1128-44C4-BEAF-CB818EA4E800}"/>
              </a:ext>
            </a:extLst>
          </p:cNvPr>
          <p:cNvSpPr/>
          <p:nvPr/>
        </p:nvSpPr>
        <p:spPr>
          <a:xfrm rot="5400000">
            <a:off x="4391782" y="2793610"/>
            <a:ext cx="449166" cy="2569566"/>
          </a:xfrm>
          <a:prstGeom prst="rightBrace">
            <a:avLst>
              <a:gd name="adj1" fmla="val 8333"/>
              <a:gd name="adj2" fmla="val 49608"/>
            </a:avLst>
          </a:prstGeom>
          <a:ln>
            <a:solidFill>
              <a:schemeClr val="accent4"/>
            </a:solidFill>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solidFill>
                <a:prstClr val="black"/>
              </a:solidFill>
            </a:endParaRPr>
          </a:p>
        </p:txBody>
      </p:sp>
      <p:cxnSp>
        <p:nvCxnSpPr>
          <p:cNvPr id="19" name="Straight Arrow Connector 18">
            <a:extLst>
              <a:ext uri="{FF2B5EF4-FFF2-40B4-BE49-F238E27FC236}">
                <a16:creationId xmlns:a16="http://schemas.microsoft.com/office/drawing/2014/main" id="{F8EFF30B-BC5A-40FE-B4B3-A21061368D70}"/>
              </a:ext>
            </a:extLst>
          </p:cNvPr>
          <p:cNvCxnSpPr>
            <a:cxnSpLocks/>
          </p:cNvCxnSpPr>
          <p:nvPr/>
        </p:nvCxnSpPr>
        <p:spPr>
          <a:xfrm flipV="1">
            <a:off x="5512931"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9F802-196E-44DC-8174-AF91C0788EE5}"/>
              </a:ext>
            </a:extLst>
          </p:cNvPr>
          <p:cNvCxnSpPr>
            <a:cxnSpLocks/>
          </p:cNvCxnSpPr>
          <p:nvPr/>
        </p:nvCxnSpPr>
        <p:spPr>
          <a:xfrm flipV="1">
            <a:off x="9065216"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618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5" grpId="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9" y="-751115"/>
            <a:ext cx="12263689" cy="9154886"/>
          </a:xfrm>
          <a:prstGeom prst="rect">
            <a:avLst/>
          </a:prstGeom>
        </p:spPr>
      </p:pic>
      <p:sp>
        <p:nvSpPr>
          <p:cNvPr id="4" name="BlackOverlay">
            <a:extLst>
              <a:ext uri="{FF2B5EF4-FFF2-40B4-BE49-F238E27FC236}">
                <a16:creationId xmlns:a16="http://schemas.microsoft.com/office/drawing/2014/main" id="{A1E01F06-7EE6-47B2-82E6-F47307701DC7}"/>
              </a:ext>
            </a:extLst>
          </p:cNvPr>
          <p:cNvSpPr/>
          <p:nvPr/>
        </p:nvSpPr>
        <p:spPr>
          <a:xfrm>
            <a:off x="0" y="0"/>
            <a:ext cx="12192000" cy="6858000"/>
          </a:xfrm>
          <a:prstGeom prst="rect">
            <a:avLst/>
          </a:prstGeom>
          <a:solidFill>
            <a:schemeClr val="tx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defRPr/>
            </a:pPr>
            <a:endParaRPr lang="en-US" sz="2400" dirty="0">
              <a:solidFill>
                <a:prstClr val="white"/>
              </a:solidFill>
              <a:latin typeface="Segoe UI Light"/>
              <a:cs typeface="Segoe UI Light"/>
            </a:endParaRPr>
          </a:p>
          <a:p>
            <a:pPr algn="ctr" defTabSz="456039">
              <a:defRPr/>
            </a:pPr>
            <a:endParaRPr lang="en-US" sz="2400" dirty="0">
              <a:solidFill>
                <a:prstClr val="white"/>
              </a:solidFill>
              <a:latin typeface="Segoe UI Light"/>
              <a:cs typeface="Segoe UI Light"/>
            </a:endParaRPr>
          </a:p>
          <a:p>
            <a:pPr algn="ctr" defTabSz="456039">
              <a:defRPr/>
            </a:pPr>
            <a:r>
              <a:rPr lang="en-US" sz="2400" dirty="0">
                <a:solidFill>
                  <a:prstClr val="white"/>
                </a:solidFill>
                <a:latin typeface="Segoe UI Light"/>
                <a:cs typeface="Segoe UI Light"/>
              </a:rPr>
              <a:t>Participants had mobile conversations while </a:t>
            </a:r>
            <a:r>
              <a:rPr lang="en-US" sz="2400" dirty="0">
                <a:solidFill>
                  <a:srgbClr val="FFC000"/>
                </a:solidFill>
                <a:latin typeface="Segoe UI Semibold" panose="020B0702040204020203" pitchFamily="34" charset="0"/>
                <a:cs typeface="Segoe UI Semibold" panose="020B0702040204020203" pitchFamily="34" charset="0"/>
              </a:rPr>
              <a:t>walking</a:t>
            </a:r>
            <a:r>
              <a:rPr lang="en-US" sz="2400" dirty="0">
                <a:solidFill>
                  <a:prstClr val="white"/>
                </a:solidFill>
                <a:latin typeface="Segoe UI Light"/>
                <a:cs typeface="Segoe UI Light"/>
              </a:rPr>
              <a:t> to or from meetings,</a:t>
            </a:r>
          </a:p>
          <a:p>
            <a:pPr algn="ctr" defTabSz="456039">
              <a:defRPr/>
            </a:pPr>
            <a:r>
              <a:rPr lang="en-US" sz="2400" dirty="0">
                <a:solidFill>
                  <a:prstClr val="white"/>
                </a:solidFill>
                <a:latin typeface="Segoe UI Light"/>
                <a:cs typeface="Segoe UI Light"/>
              </a:rPr>
              <a:t> classes, and social activities as well as on </a:t>
            </a:r>
            <a:r>
              <a:rPr lang="en-US" sz="2400" dirty="0">
                <a:solidFill>
                  <a:srgbClr val="FFC000"/>
                </a:solidFill>
                <a:latin typeface="Segoe UI Semibold" panose="020B0702040204020203" pitchFamily="34" charset="0"/>
                <a:cs typeface="Segoe UI Semibold" panose="020B0702040204020203" pitchFamily="34" charset="0"/>
              </a:rPr>
              <a:t>public transport</a:t>
            </a:r>
            <a:r>
              <a:rPr lang="en-US" sz="2400" dirty="0">
                <a:solidFill>
                  <a:prstClr val="white"/>
                </a:solidFill>
                <a:latin typeface="Segoe UI Light"/>
                <a:cs typeface="Segoe UI Light"/>
              </a:rPr>
              <a:t> and in </a:t>
            </a:r>
            <a:r>
              <a:rPr lang="en-US" sz="2400" dirty="0">
                <a:solidFill>
                  <a:srgbClr val="FFC000"/>
                </a:solidFill>
                <a:latin typeface="Segoe UI Semibold" panose="020B0702040204020203" pitchFamily="34" charset="0"/>
                <a:cs typeface="Segoe UI Semibold" panose="020B0702040204020203" pitchFamily="34" charset="0"/>
              </a:rPr>
              <a:t>cars.</a:t>
            </a:r>
            <a:r>
              <a:rPr lang="en-US" sz="2400" dirty="0">
                <a:solidFill>
                  <a:prstClr val="white"/>
                </a:solidFill>
                <a:latin typeface="Segoe UI Light"/>
                <a:cs typeface="Segoe UI Light"/>
              </a:rPr>
              <a:t> </a:t>
            </a:r>
          </a:p>
          <a:p>
            <a:pPr algn="ctr" defTabSz="456039">
              <a:defRPr/>
            </a:pPr>
            <a:endParaRPr lang="en-US" sz="2400" dirty="0">
              <a:solidFill>
                <a:prstClr val="white"/>
              </a:solidFill>
              <a:latin typeface="Segoe UI Light"/>
              <a:cs typeface="Segoe UI Light"/>
            </a:endParaRPr>
          </a:p>
          <a:p>
            <a:pPr algn="ctr" defTabSz="456039">
              <a:defRPr/>
            </a:pPr>
            <a:r>
              <a:rPr lang="en-US" sz="2400" dirty="0">
                <a:solidFill>
                  <a:prstClr val="white"/>
                </a:solidFill>
                <a:latin typeface="Segoe UI Light"/>
                <a:cs typeface="Segoe UI Light"/>
              </a:rPr>
              <a:t>Assistive technology use in mobile contexts is </a:t>
            </a:r>
            <a:r>
              <a:rPr lang="en-US" sz="2400" dirty="0">
                <a:solidFill>
                  <a:srgbClr val="FFC000"/>
                </a:solidFill>
                <a:latin typeface="Segoe UI Semibold" panose="020B0702040204020203" pitchFamily="34" charset="0"/>
                <a:cs typeface="Segoe UI Semibold" panose="020B0702040204020203" pitchFamily="34" charset="0"/>
              </a:rPr>
              <a:t>rare.</a:t>
            </a:r>
            <a:r>
              <a:rPr lang="en-US" sz="2400" dirty="0">
                <a:solidFill>
                  <a:prstClr val="white"/>
                </a:solidFill>
                <a:latin typeface="Segoe UI Light"/>
                <a:cs typeface="Segoe UI Light"/>
              </a:rPr>
              <a:t>	 </a:t>
            </a:r>
          </a:p>
        </p:txBody>
      </p:sp>
      <p:sp>
        <p:nvSpPr>
          <p:cNvPr id="5" name="TextBox 4">
            <a:extLst>
              <a:ext uri="{FF2B5EF4-FFF2-40B4-BE49-F238E27FC236}">
                <a16:creationId xmlns:a16="http://schemas.microsoft.com/office/drawing/2014/main" id="{9FEC2BA8-ADBE-465B-A923-D087447BD0FE}"/>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tx1">
                    <a:lumMod val="50000"/>
                    <a:lumOff val="50000"/>
                  </a:schemeClr>
                </a:solidFill>
                <a:latin typeface="Segoe UI Light" panose="020B0502040204020203" pitchFamily="34" charset="0"/>
                <a:cs typeface="Segoe UI Light" panose="020B0502040204020203" pitchFamily="34" charset="0"/>
              </a:rPr>
              <a:t>STUDY 1 PART 1: CHARACTERISTICS</a:t>
            </a:r>
          </a:p>
        </p:txBody>
      </p:sp>
    </p:spTree>
    <p:extLst>
      <p:ext uri="{BB962C8B-B14F-4D97-AF65-F5344CB8AC3E}">
        <p14:creationId xmlns:p14="http://schemas.microsoft.com/office/powerpoint/2010/main" val="399425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C547C117-F6C0-495A-B6C1-6A19E3452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95" y="0"/>
            <a:ext cx="1334079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74395" y="0"/>
            <a:ext cx="1334079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defRPr/>
            </a:pPr>
            <a:endParaRPr lang="en-US" sz="1900">
              <a:solidFill>
                <a:prstClr val="white"/>
              </a:solidFill>
            </a:endParaRPr>
          </a:p>
        </p:txBody>
      </p:sp>
      <p:sp>
        <p:nvSpPr>
          <p:cNvPr id="6" name="TextBox 5"/>
          <p:cNvSpPr txBox="1"/>
          <p:nvPr/>
        </p:nvSpPr>
        <p:spPr>
          <a:xfrm>
            <a:off x="6765676" y="4596284"/>
            <a:ext cx="1752600" cy="3062377"/>
          </a:xfrm>
          <a:prstGeom prst="rect">
            <a:avLst/>
          </a:prstGeom>
          <a:noFill/>
        </p:spPr>
        <p:txBody>
          <a:bodyPr wrap="square" lIns="91246" tIns="45718" rIns="91246" bIns="45718"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2201">
              <a:defRPr/>
            </a:pPr>
            <a:r>
              <a:rPr lang="en-US" sz="19300" dirty="0">
                <a:solidFill>
                  <a:prstClr val="black">
                    <a:lumMod val="65000"/>
                    <a:lumOff val="35000"/>
                    <a:alpha val="60000"/>
                  </a:prstClr>
                </a:solidFill>
                <a:latin typeface="HelveticaNeueLT Com 107 XBlkCn" pitchFamily="34" charset="0"/>
              </a:rPr>
              <a:t>”</a:t>
            </a:r>
          </a:p>
        </p:txBody>
      </p:sp>
      <p:sp>
        <p:nvSpPr>
          <p:cNvPr id="7" name="TextBox 6"/>
          <p:cNvSpPr txBox="1"/>
          <p:nvPr/>
        </p:nvSpPr>
        <p:spPr>
          <a:xfrm>
            <a:off x="3810418" y="2775085"/>
            <a:ext cx="1752600" cy="3062377"/>
          </a:xfrm>
          <a:prstGeom prst="rect">
            <a:avLst/>
          </a:prstGeom>
          <a:noFill/>
        </p:spPr>
        <p:txBody>
          <a:bodyPr wrap="square" lIns="91246" tIns="45718" rIns="91246" bIns="45718" rtlCol="0">
            <a:spAutoFit/>
          </a:bodyPr>
          <a:lstStyle/>
          <a:p>
            <a:pPr algn="ctr" defTabSz="456039">
              <a:defRPr/>
            </a:pPr>
            <a:r>
              <a:rPr lang="en-US" sz="19300" dirty="0">
                <a:solidFill>
                  <a:prstClr val="black">
                    <a:lumMod val="65000"/>
                    <a:lumOff val="35000"/>
                    <a:alpha val="65000"/>
                  </a:prstClr>
                </a:solidFill>
                <a:latin typeface="HelveticaNeueLT Com 107 XBlkCn" pitchFamily="34" charset="0"/>
              </a:rPr>
              <a:t>“</a:t>
            </a:r>
          </a:p>
        </p:txBody>
      </p:sp>
      <p:sp>
        <p:nvSpPr>
          <p:cNvPr id="8" name="TextBox 7"/>
          <p:cNvSpPr txBox="1"/>
          <p:nvPr/>
        </p:nvSpPr>
        <p:spPr>
          <a:xfrm>
            <a:off x="4379348" y="3708803"/>
            <a:ext cx="6781800" cy="2308320"/>
          </a:xfrm>
          <a:prstGeom prst="rect">
            <a:avLst/>
          </a:prstGeom>
          <a:noFill/>
        </p:spPr>
        <p:txBody>
          <a:bodyPr wrap="square" lIns="91246" tIns="45718" rIns="91246" bIns="45718" rtlCol="0">
            <a:spAutoFit/>
          </a:bodyPr>
          <a:lstStyle/>
          <a:p>
            <a:pPr defTabSz="912201">
              <a:spcAft>
                <a:spcPts val="1200"/>
              </a:spcAft>
              <a:defRPr/>
            </a:pPr>
            <a:r>
              <a:rPr lang="en-US" sz="2400" dirty="0">
                <a:solidFill>
                  <a:prstClr val="white"/>
                </a:solidFill>
                <a:latin typeface="Segoe UI Light" pitchFamily="34" charset="0"/>
              </a:rPr>
              <a:t>“I don't usually use technology other than hearing aids in moving conversations. I will occasionally use my phone to type something if it’s impossible to hear. The [phone] isn't perfect because it demands that I split my attention and [also] have one [hand] holding the phone.” </a:t>
            </a:r>
          </a:p>
        </p:txBody>
      </p:sp>
      <p:sp>
        <p:nvSpPr>
          <p:cNvPr id="4" name="Rectangle 3"/>
          <p:cNvSpPr/>
          <p:nvPr/>
        </p:nvSpPr>
        <p:spPr>
          <a:xfrm>
            <a:off x="10253370" y="6037501"/>
            <a:ext cx="692427" cy="384717"/>
          </a:xfrm>
          <a:prstGeom prst="rect">
            <a:avLst/>
          </a:prstGeom>
        </p:spPr>
        <p:txBody>
          <a:bodyPr wrap="none" lIns="91246" tIns="45718" rIns="91246" bIns="45718">
            <a:spAutoFit/>
          </a:bodyPr>
          <a:lstStyle/>
          <a:p>
            <a:pPr algn="r" defTabSz="912201">
              <a:defRPr/>
            </a:pPr>
            <a:r>
              <a:rPr lang="en-US" sz="1900" dirty="0">
                <a:solidFill>
                  <a:prstClr val="white"/>
                </a:solidFill>
                <a:latin typeface="Segoe UI Light" pitchFamily="34" charset="0"/>
              </a:rPr>
              <a:t>- P12</a:t>
            </a:r>
          </a:p>
        </p:txBody>
      </p:sp>
    </p:spTree>
    <p:extLst>
      <p:ext uri="{BB962C8B-B14F-4D97-AF65-F5344CB8AC3E}">
        <p14:creationId xmlns:p14="http://schemas.microsoft.com/office/powerpoint/2010/main" val="1917884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7257"/>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endParaRPr lang="en-US" sz="1900" dirty="0">
              <a:solidFill>
                <a:prstClr val="white"/>
              </a:solidFill>
            </a:endParaRPr>
          </a:p>
        </p:txBody>
      </p:sp>
      <p:sp>
        <p:nvSpPr>
          <p:cNvPr id="2" name="Title 1"/>
          <p:cNvSpPr>
            <a:spLocks noGrp="1"/>
          </p:cNvSpPr>
          <p:nvPr>
            <p:ph type="title"/>
          </p:nvPr>
        </p:nvSpPr>
        <p:spPr>
          <a:xfrm>
            <a:off x="2363283" y="2122976"/>
            <a:ext cx="8229600" cy="493931"/>
          </a:xfrm>
        </p:spPr>
        <p:txBody>
          <a:bodyPr/>
          <a:lstStyle/>
          <a:p>
            <a:r>
              <a:rPr lang="en-US" sz="2800" dirty="0">
                <a:solidFill>
                  <a:schemeClr val="bg1"/>
                </a:solidFill>
              </a:rPr>
              <a:t>Moving Conversation Challenges</a:t>
            </a:r>
          </a:p>
        </p:txBody>
      </p:sp>
      <p:sp>
        <p:nvSpPr>
          <p:cNvPr id="4" name="TextBox 3"/>
          <p:cNvSpPr txBox="1"/>
          <p:nvPr/>
        </p:nvSpPr>
        <p:spPr>
          <a:xfrm>
            <a:off x="2363282" y="2641197"/>
            <a:ext cx="8444418" cy="1023353"/>
          </a:xfrm>
          <a:prstGeom prst="rect">
            <a:avLst/>
          </a:prstGeom>
          <a:noFill/>
        </p:spPr>
        <p:txBody>
          <a:bodyPr wrap="square" lIns="0" tIns="45718" rIns="0" bIns="45718" rtlCol="0">
            <a:spAutoFit/>
          </a:bodyPr>
          <a:lstStyle/>
          <a:p>
            <a:pPr marL="342900" indent="-342900" defTabSz="912201">
              <a:spcAft>
                <a:spcPts val="1500"/>
              </a:spcAft>
              <a:buClr>
                <a:srgbClr val="FFC000"/>
              </a:buClr>
              <a:buFont typeface="Arial" panose="020B0604020202020204" pitchFamily="34" charset="0"/>
              <a:buChar char="•"/>
            </a:pPr>
            <a:r>
              <a:rPr lang="en-US" sz="2400" dirty="0">
                <a:solidFill>
                  <a:prstClr val="white"/>
                </a:solidFill>
                <a:latin typeface="Segoe UI Light" panose="020B0502040204020203" pitchFamily="34" charset="0"/>
              </a:rPr>
              <a:t>Conversations are </a:t>
            </a:r>
            <a:r>
              <a:rPr lang="en-US" sz="2400" dirty="0">
                <a:solidFill>
                  <a:srgbClr val="FFC000"/>
                </a:solidFill>
                <a:latin typeface="Segoe UI Semibold" panose="020B0702040204020203" pitchFamily="34" charset="0"/>
                <a:cs typeface="Segoe UI Semibold" panose="020B0702040204020203" pitchFamily="34" charset="0"/>
              </a:rPr>
              <a:t>brief and shallow</a:t>
            </a:r>
          </a:p>
          <a:p>
            <a:pPr marL="342900" indent="-342900" defTabSz="912201">
              <a:spcAft>
                <a:spcPts val="1500"/>
              </a:spcAft>
              <a:buClr>
                <a:srgbClr val="FFC000"/>
              </a:buClr>
              <a:buFont typeface="Arial" panose="020B0604020202020204" pitchFamily="34" charset="0"/>
              <a:buChar char="•"/>
            </a:pPr>
            <a:r>
              <a:rPr lang="en-US" sz="2400" dirty="0">
                <a:solidFill>
                  <a:srgbClr val="FFC000"/>
                </a:solidFill>
                <a:latin typeface="Segoe UI Semibold" panose="020B0702040204020203" pitchFamily="34" charset="0"/>
                <a:cs typeface="Segoe UI Semibold" panose="020B0702040204020203" pitchFamily="34" charset="0"/>
              </a:rPr>
              <a:t>Hearing people </a:t>
            </a:r>
            <a:r>
              <a:rPr lang="en-US" sz="2400" dirty="0">
                <a:solidFill>
                  <a:prstClr val="white"/>
                </a:solidFill>
                <a:latin typeface="Segoe UI Light" panose="020B0502040204020203" pitchFamily="34" charset="0"/>
              </a:rPr>
              <a:t>do not understand and accommodate needs  </a:t>
            </a:r>
          </a:p>
        </p:txBody>
      </p:sp>
      <p:sp>
        <p:nvSpPr>
          <p:cNvPr id="11" name="TextBox 10">
            <a:extLst>
              <a:ext uri="{FF2B5EF4-FFF2-40B4-BE49-F238E27FC236}">
                <a16:creationId xmlns:a16="http://schemas.microsoft.com/office/drawing/2014/main" id="{8303F76C-D8D8-465D-B300-65BE937CC7C0}"/>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tx1">
                    <a:lumMod val="65000"/>
                    <a:lumOff val="35000"/>
                  </a:schemeClr>
                </a:solidFill>
                <a:latin typeface="Segoe UI Light" panose="020B0502040204020203" pitchFamily="34" charset="0"/>
                <a:cs typeface="Segoe UI Light" panose="020B0502040204020203" pitchFamily="34" charset="0"/>
              </a:rPr>
              <a:t>STUDY 1 PART 1: CHALLENGES</a:t>
            </a:r>
          </a:p>
        </p:txBody>
      </p:sp>
      <p:cxnSp>
        <p:nvCxnSpPr>
          <p:cNvPr id="8" name="Straight Connector 7">
            <a:extLst>
              <a:ext uri="{FF2B5EF4-FFF2-40B4-BE49-F238E27FC236}">
                <a16:creationId xmlns:a16="http://schemas.microsoft.com/office/drawing/2014/main" id="{0BC6D730-3897-4521-A8B8-2C0D0D8278D5}"/>
              </a:ext>
            </a:extLst>
          </p:cNvPr>
          <p:cNvCxnSpPr>
            <a:cxnSpLocks/>
          </p:cNvCxnSpPr>
          <p:nvPr/>
        </p:nvCxnSpPr>
        <p:spPr>
          <a:xfrm>
            <a:off x="2265294" y="2588326"/>
            <a:ext cx="8453506"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348161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637033"/>
            <a:ext cx="12192000" cy="8132064"/>
          </a:xfrm>
          <a:prstGeom prst="rect">
            <a:avLst/>
          </a:prstGeom>
        </p:spPr>
      </p:pic>
      <p:sp>
        <p:nvSpPr>
          <p:cNvPr id="5" name="Rectangle 4"/>
          <p:cNvSpPr/>
          <p:nvPr/>
        </p:nvSpPr>
        <p:spPr>
          <a:xfrm>
            <a:off x="-2" y="0"/>
            <a:ext cx="12192001"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defRPr/>
            </a:pPr>
            <a:endParaRPr lang="en-US" sz="1900">
              <a:solidFill>
                <a:prstClr val="white"/>
              </a:solidFill>
            </a:endParaRPr>
          </a:p>
        </p:txBody>
      </p:sp>
      <p:sp>
        <p:nvSpPr>
          <p:cNvPr id="6" name="TextBox 5"/>
          <p:cNvSpPr txBox="1"/>
          <p:nvPr/>
        </p:nvSpPr>
        <p:spPr>
          <a:xfrm>
            <a:off x="9550151" y="4364509"/>
            <a:ext cx="1752600" cy="3062377"/>
          </a:xfrm>
          <a:prstGeom prst="rect">
            <a:avLst/>
          </a:prstGeom>
          <a:noFill/>
        </p:spPr>
        <p:txBody>
          <a:bodyPr wrap="square" lIns="91246" tIns="45718" rIns="91246" bIns="45718"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2201">
              <a:defRPr/>
            </a:pPr>
            <a:r>
              <a:rPr lang="en-US" sz="19300" dirty="0">
                <a:solidFill>
                  <a:prstClr val="black">
                    <a:lumMod val="65000"/>
                    <a:lumOff val="35000"/>
                    <a:alpha val="60000"/>
                  </a:prstClr>
                </a:solidFill>
                <a:latin typeface="HelveticaNeueLT Com 107 XBlkCn" pitchFamily="34" charset="0"/>
              </a:rPr>
              <a:t>”</a:t>
            </a:r>
          </a:p>
        </p:txBody>
      </p:sp>
      <p:sp>
        <p:nvSpPr>
          <p:cNvPr id="7" name="TextBox 6"/>
          <p:cNvSpPr txBox="1"/>
          <p:nvPr/>
        </p:nvSpPr>
        <p:spPr>
          <a:xfrm>
            <a:off x="3701450" y="3394210"/>
            <a:ext cx="1752600" cy="3062377"/>
          </a:xfrm>
          <a:prstGeom prst="rect">
            <a:avLst/>
          </a:prstGeom>
          <a:noFill/>
        </p:spPr>
        <p:txBody>
          <a:bodyPr wrap="square" lIns="91246" tIns="45718" rIns="91246" bIns="45718" rtlCol="0">
            <a:spAutoFit/>
          </a:bodyPr>
          <a:lstStyle/>
          <a:p>
            <a:pPr algn="ctr" defTabSz="456039">
              <a:defRPr/>
            </a:pPr>
            <a:r>
              <a:rPr lang="en-US" sz="19300" dirty="0">
                <a:solidFill>
                  <a:prstClr val="black">
                    <a:lumMod val="65000"/>
                    <a:lumOff val="35000"/>
                    <a:alpha val="65000"/>
                  </a:prstClr>
                </a:solidFill>
                <a:latin typeface="HelveticaNeueLT Com 107 XBlkCn" pitchFamily="34" charset="0"/>
              </a:rPr>
              <a:t>“</a:t>
            </a:r>
          </a:p>
        </p:txBody>
      </p:sp>
      <p:sp>
        <p:nvSpPr>
          <p:cNvPr id="8" name="TextBox 7"/>
          <p:cNvSpPr txBox="1"/>
          <p:nvPr/>
        </p:nvSpPr>
        <p:spPr>
          <a:xfrm>
            <a:off x="4319023" y="4279005"/>
            <a:ext cx="6781800" cy="1569656"/>
          </a:xfrm>
          <a:prstGeom prst="rect">
            <a:avLst/>
          </a:prstGeom>
          <a:noFill/>
        </p:spPr>
        <p:txBody>
          <a:bodyPr wrap="square" lIns="91246" tIns="45718" rIns="91246" bIns="45718" rtlCol="0">
            <a:spAutoFit/>
          </a:bodyPr>
          <a:lstStyle/>
          <a:p>
            <a:pPr defTabSz="912201">
              <a:spcAft>
                <a:spcPts val="1200"/>
              </a:spcAft>
              <a:defRPr/>
            </a:pPr>
            <a:r>
              <a:rPr lang="en-US" sz="2400" dirty="0">
                <a:solidFill>
                  <a:prstClr val="white"/>
                </a:solidFill>
                <a:latin typeface="Segoe UI Light" pitchFamily="34" charset="0"/>
              </a:rPr>
              <a:t>“If I need to look away for some reason, a deaf person will automatically stop talking and resume when I’m ready. A spoken conversation doesn’t have that type of natural stop and start…” </a:t>
            </a:r>
          </a:p>
        </p:txBody>
      </p:sp>
      <p:sp>
        <p:nvSpPr>
          <p:cNvPr id="4" name="Rectangle 3"/>
          <p:cNvSpPr/>
          <p:nvPr/>
        </p:nvSpPr>
        <p:spPr>
          <a:xfrm>
            <a:off x="9734029" y="5848666"/>
            <a:ext cx="692427" cy="384717"/>
          </a:xfrm>
          <a:prstGeom prst="rect">
            <a:avLst/>
          </a:prstGeom>
        </p:spPr>
        <p:txBody>
          <a:bodyPr wrap="none" lIns="91246" tIns="45718" rIns="91246" bIns="45718">
            <a:spAutoFit/>
          </a:bodyPr>
          <a:lstStyle/>
          <a:p>
            <a:pPr algn="r" defTabSz="912201">
              <a:defRPr/>
            </a:pPr>
            <a:r>
              <a:rPr lang="en-US" sz="1900" dirty="0">
                <a:solidFill>
                  <a:prstClr val="white"/>
                </a:solidFill>
                <a:latin typeface="Segoe UI Light" pitchFamily="34" charset="0"/>
              </a:rPr>
              <a:t>- P10</a:t>
            </a:r>
          </a:p>
        </p:txBody>
      </p:sp>
    </p:spTree>
    <p:extLst>
      <p:ext uri="{BB962C8B-B14F-4D97-AF65-F5344CB8AC3E}">
        <p14:creationId xmlns:p14="http://schemas.microsoft.com/office/powerpoint/2010/main" val="536885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363283" y="2122976"/>
            <a:ext cx="8229600" cy="493931"/>
          </a:xfrm>
        </p:spPr>
        <p:txBody>
          <a:bodyPr/>
          <a:lstStyle/>
          <a:p>
            <a:r>
              <a:rPr lang="en-US" sz="2800" dirty="0">
                <a:solidFill>
                  <a:schemeClr val="bg1"/>
                </a:solidFill>
              </a:rPr>
              <a:t>Moving Conversation Challenges</a:t>
            </a:r>
          </a:p>
        </p:txBody>
      </p:sp>
      <p:sp>
        <p:nvSpPr>
          <p:cNvPr id="4" name="TextBox 3"/>
          <p:cNvSpPr txBox="1"/>
          <p:nvPr/>
        </p:nvSpPr>
        <p:spPr>
          <a:xfrm>
            <a:off x="2363282" y="2641197"/>
            <a:ext cx="8539668" cy="1585045"/>
          </a:xfrm>
          <a:prstGeom prst="rect">
            <a:avLst/>
          </a:prstGeom>
          <a:noFill/>
        </p:spPr>
        <p:txBody>
          <a:bodyPr wrap="square" lIns="0" tIns="45718" rIns="0" bIns="45718" rtlCol="0">
            <a:spAutoFit/>
          </a:bodyPr>
          <a:lstStyle/>
          <a:p>
            <a:pPr marL="342900" marR="0" lvl="0" indent="-342900" algn="l" defTabSz="912201" rtl="0" eaLnBrk="1" fontAlgn="auto" latinLnBrk="0" hangingPunct="1">
              <a:lnSpc>
                <a:spcPct val="100000"/>
              </a:lnSpc>
              <a:spcBef>
                <a:spcPts val="0"/>
              </a:spcBef>
              <a:spcAft>
                <a:spcPts val="1500"/>
              </a:spcAft>
              <a:buClr>
                <a:srgbClr val="FFC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Conversations are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brief and shallow</a:t>
            </a:r>
          </a:p>
          <a:p>
            <a:pPr marL="342900" indent="-342900" defTabSz="912201">
              <a:spcAft>
                <a:spcPts val="1500"/>
              </a:spcAft>
              <a:buClr>
                <a:srgbClr val="FFC000"/>
              </a:buClr>
              <a:buFont typeface="Arial" panose="020B0604020202020204" pitchFamily="34" charset="0"/>
              <a:buChar char="•"/>
            </a:pPr>
            <a:r>
              <a:rPr lang="en-US" sz="2400" dirty="0">
                <a:solidFill>
                  <a:srgbClr val="FFC000"/>
                </a:solidFill>
                <a:latin typeface="Segoe UI Semibold" panose="020B0702040204020203" pitchFamily="34" charset="0"/>
                <a:cs typeface="Segoe UI Semibold" panose="020B0702040204020203" pitchFamily="34" charset="0"/>
              </a:rPr>
              <a:t>Hearing people </a:t>
            </a:r>
            <a:r>
              <a:rPr lang="en-US" sz="2400" dirty="0">
                <a:solidFill>
                  <a:prstClr val="white"/>
                </a:solidFill>
                <a:latin typeface="Segoe UI Light" panose="020B0502040204020203" pitchFamily="34" charset="0"/>
              </a:rPr>
              <a:t>do not understand and accommodate needs  </a:t>
            </a:r>
          </a:p>
          <a:p>
            <a:pPr marL="342900" marR="0" lvl="0" indent="-342900" algn="l" defTabSz="912201" rtl="0" eaLnBrk="1" fontAlgn="auto" latinLnBrk="0" hangingPunct="1">
              <a:lnSpc>
                <a:spcPct val="100000"/>
              </a:lnSpc>
              <a:spcBef>
                <a:spcPts val="0"/>
              </a:spcBef>
              <a:spcAft>
                <a:spcPts val="1500"/>
              </a:spcAft>
              <a:buClr>
                <a:srgbClr val="FFC000"/>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Recreational activities </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are particularly challenging </a:t>
            </a:r>
          </a:p>
        </p:txBody>
      </p:sp>
      <p:sp>
        <p:nvSpPr>
          <p:cNvPr id="7" name="TextBox 6">
            <a:extLst>
              <a:ext uri="{FF2B5EF4-FFF2-40B4-BE49-F238E27FC236}">
                <a16:creationId xmlns:a16="http://schemas.microsoft.com/office/drawing/2014/main" id="{5D9F6BB9-D445-433F-AEA7-760835ED8CEB}"/>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tx1">
                    <a:lumMod val="65000"/>
                    <a:lumOff val="35000"/>
                  </a:schemeClr>
                </a:solidFill>
                <a:latin typeface="Segoe UI Light" panose="020B0502040204020203" pitchFamily="34" charset="0"/>
                <a:cs typeface="Segoe UI Light" panose="020B0502040204020203" pitchFamily="34" charset="0"/>
              </a:rPr>
              <a:t>STUDY 1 PART 1: CHALLENGES</a:t>
            </a:r>
          </a:p>
        </p:txBody>
      </p:sp>
      <p:cxnSp>
        <p:nvCxnSpPr>
          <p:cNvPr id="8" name="Straight Connector 7">
            <a:extLst>
              <a:ext uri="{FF2B5EF4-FFF2-40B4-BE49-F238E27FC236}">
                <a16:creationId xmlns:a16="http://schemas.microsoft.com/office/drawing/2014/main" id="{3EA48549-3D3B-4830-B3F8-60A4305BEFD9}"/>
              </a:ext>
            </a:extLst>
          </p:cNvPr>
          <p:cNvCxnSpPr>
            <a:cxnSpLocks/>
          </p:cNvCxnSpPr>
          <p:nvPr/>
        </p:nvCxnSpPr>
        <p:spPr>
          <a:xfrm>
            <a:off x="2265294" y="2588326"/>
            <a:ext cx="8453506"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299012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martial a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3252"/>
            <a:ext cx="12191999" cy="824653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0"/>
            <a:ext cx="12192000" cy="6858000"/>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defRPr/>
            </a:pPr>
            <a:endParaRPr lang="en-US" sz="1900">
              <a:solidFill>
                <a:prstClr val="white"/>
              </a:solidFill>
            </a:endParaRPr>
          </a:p>
        </p:txBody>
      </p:sp>
      <p:sp>
        <p:nvSpPr>
          <p:cNvPr id="6" name="TextBox 5"/>
          <p:cNvSpPr txBox="1"/>
          <p:nvPr/>
        </p:nvSpPr>
        <p:spPr>
          <a:xfrm>
            <a:off x="9312627" y="3164671"/>
            <a:ext cx="1752600" cy="3062377"/>
          </a:xfrm>
          <a:prstGeom prst="rect">
            <a:avLst/>
          </a:prstGeom>
          <a:noFill/>
        </p:spPr>
        <p:txBody>
          <a:bodyPr wrap="square" lIns="91246" tIns="45718" rIns="91246" bIns="45718"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2201">
              <a:defRPr/>
            </a:pPr>
            <a:r>
              <a:rPr lang="en-US" sz="19300" dirty="0">
                <a:solidFill>
                  <a:srgbClr val="FFC000">
                    <a:alpha val="30000"/>
                  </a:srgbClr>
                </a:solidFill>
                <a:latin typeface="HelveticaNeueLT Com 107 XBlkCn" pitchFamily="34" charset="0"/>
              </a:rPr>
              <a:t>”</a:t>
            </a:r>
          </a:p>
        </p:txBody>
      </p:sp>
      <p:sp>
        <p:nvSpPr>
          <p:cNvPr id="7" name="TextBox 6"/>
          <p:cNvSpPr txBox="1"/>
          <p:nvPr/>
        </p:nvSpPr>
        <p:spPr>
          <a:xfrm>
            <a:off x="1341918" y="1311169"/>
            <a:ext cx="1752600" cy="3062377"/>
          </a:xfrm>
          <a:prstGeom prst="rect">
            <a:avLst/>
          </a:prstGeom>
          <a:noFill/>
        </p:spPr>
        <p:txBody>
          <a:bodyPr wrap="square" lIns="91246" tIns="45718" rIns="91246" bIns="45718" rtlCol="0">
            <a:spAutoFit/>
          </a:bodyPr>
          <a:lstStyle/>
          <a:p>
            <a:pPr algn="ctr" defTabSz="456039">
              <a:defRPr/>
            </a:pPr>
            <a:r>
              <a:rPr lang="en-US" sz="19300" dirty="0">
                <a:solidFill>
                  <a:srgbClr val="FFC000">
                    <a:alpha val="30000"/>
                  </a:srgbClr>
                </a:solidFill>
                <a:latin typeface="HelveticaNeueLT Com 107 XBlkCn" pitchFamily="34" charset="0"/>
              </a:rPr>
              <a:t>“</a:t>
            </a:r>
          </a:p>
        </p:txBody>
      </p:sp>
      <p:sp>
        <p:nvSpPr>
          <p:cNvPr id="8" name="TextBox 7"/>
          <p:cNvSpPr txBox="1"/>
          <p:nvPr/>
        </p:nvSpPr>
        <p:spPr>
          <a:xfrm>
            <a:off x="1785037" y="2112744"/>
            <a:ext cx="8750720" cy="2554541"/>
          </a:xfrm>
          <a:prstGeom prst="rect">
            <a:avLst/>
          </a:prstGeom>
          <a:noFill/>
        </p:spPr>
        <p:txBody>
          <a:bodyPr wrap="square" lIns="91246" tIns="45718" rIns="91246" bIns="45718" rtlCol="0">
            <a:spAutoFit/>
          </a:bodyPr>
          <a:lstStyle/>
          <a:p>
            <a:pPr defTabSz="912201">
              <a:spcAft>
                <a:spcPts val="1200"/>
              </a:spcAft>
              <a:defRPr/>
            </a:pPr>
            <a:r>
              <a:rPr lang="en-US" sz="3200" dirty="0">
                <a:solidFill>
                  <a:srgbClr val="FFC000"/>
                </a:solidFill>
                <a:latin typeface="Segoe UI Light" pitchFamily="34" charset="0"/>
              </a:rPr>
              <a:t>“[In] martial arts: you have an instructor showing how to move the arms, hands, body, etc. while talking to describe it. Well if they have to “talk” by signing, then how the hell do they also show you how to hold your arms in the proper position?” </a:t>
            </a:r>
          </a:p>
        </p:txBody>
      </p:sp>
      <p:sp>
        <p:nvSpPr>
          <p:cNvPr id="4" name="Rectangle 3"/>
          <p:cNvSpPr/>
          <p:nvPr/>
        </p:nvSpPr>
        <p:spPr>
          <a:xfrm>
            <a:off x="9273381" y="5215589"/>
            <a:ext cx="782195" cy="461661"/>
          </a:xfrm>
          <a:prstGeom prst="rect">
            <a:avLst/>
          </a:prstGeom>
        </p:spPr>
        <p:txBody>
          <a:bodyPr wrap="none" lIns="91246" tIns="45718" rIns="91246" bIns="45718">
            <a:spAutoFit/>
          </a:bodyPr>
          <a:lstStyle/>
          <a:p>
            <a:pPr algn="r" defTabSz="912201">
              <a:defRPr/>
            </a:pPr>
            <a:r>
              <a:rPr lang="en-US" sz="1900" dirty="0">
                <a:solidFill>
                  <a:srgbClr val="FFC000"/>
                </a:solidFill>
                <a:latin typeface="Segoe UI Light" pitchFamily="34" charset="0"/>
              </a:rPr>
              <a:t>- </a:t>
            </a:r>
            <a:r>
              <a:rPr lang="en-US" sz="2400" dirty="0">
                <a:solidFill>
                  <a:srgbClr val="FFC000"/>
                </a:solidFill>
                <a:latin typeface="Segoe UI Light" pitchFamily="34" charset="0"/>
              </a:rPr>
              <a:t>P12</a:t>
            </a:r>
            <a:endParaRPr lang="en-US" sz="1900" dirty="0">
              <a:solidFill>
                <a:srgbClr val="FFC000"/>
              </a:solidFill>
              <a:latin typeface="Segoe UI Light" pitchFamily="34" charset="0"/>
            </a:endParaRPr>
          </a:p>
        </p:txBody>
      </p:sp>
    </p:spTree>
    <p:extLst>
      <p:ext uri="{BB962C8B-B14F-4D97-AF65-F5344CB8AC3E}">
        <p14:creationId xmlns:p14="http://schemas.microsoft.com/office/powerpoint/2010/main" val="3520365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363283" y="2122976"/>
            <a:ext cx="8229600" cy="493931"/>
          </a:xfrm>
        </p:spPr>
        <p:txBody>
          <a:bodyPr/>
          <a:lstStyle/>
          <a:p>
            <a:r>
              <a:rPr lang="en-US" sz="2800" dirty="0">
                <a:solidFill>
                  <a:schemeClr val="bg1"/>
                </a:solidFill>
              </a:rPr>
              <a:t>Moving Conversation Challenges</a:t>
            </a:r>
          </a:p>
        </p:txBody>
      </p:sp>
      <p:sp>
        <p:nvSpPr>
          <p:cNvPr id="4" name="TextBox 3"/>
          <p:cNvSpPr txBox="1"/>
          <p:nvPr/>
        </p:nvSpPr>
        <p:spPr>
          <a:xfrm>
            <a:off x="2363282" y="2641197"/>
            <a:ext cx="8495218" cy="2146737"/>
          </a:xfrm>
          <a:prstGeom prst="rect">
            <a:avLst/>
          </a:prstGeom>
          <a:noFill/>
        </p:spPr>
        <p:txBody>
          <a:bodyPr wrap="square" lIns="0" tIns="45718" rIns="0" bIns="45718" rtlCol="0">
            <a:spAutoFit/>
          </a:bodyPr>
          <a:lstStyle/>
          <a:p>
            <a:pPr marL="342900" marR="0" lvl="0" indent="-342900" algn="l" defTabSz="912201" rtl="0" eaLnBrk="1" fontAlgn="auto" latinLnBrk="0" hangingPunct="1">
              <a:lnSpc>
                <a:spcPct val="100000"/>
              </a:lnSpc>
              <a:spcBef>
                <a:spcPts val="0"/>
              </a:spcBef>
              <a:spcAft>
                <a:spcPts val="1500"/>
              </a:spcAft>
              <a:buClr>
                <a:srgbClr val="FFC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Conversations are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brief and shallow</a:t>
            </a:r>
          </a:p>
          <a:p>
            <a:pPr marL="342900" indent="-342900" defTabSz="912201">
              <a:spcAft>
                <a:spcPts val="1500"/>
              </a:spcAft>
              <a:buClr>
                <a:srgbClr val="FFC000"/>
              </a:buClr>
              <a:buFont typeface="Arial" panose="020B0604020202020204" pitchFamily="34" charset="0"/>
              <a:buChar char="•"/>
            </a:pPr>
            <a:r>
              <a:rPr lang="en-US" sz="2400" dirty="0">
                <a:solidFill>
                  <a:srgbClr val="FFC000"/>
                </a:solidFill>
                <a:latin typeface="Segoe UI Semibold" panose="020B0702040204020203" pitchFamily="34" charset="0"/>
                <a:cs typeface="Segoe UI Semibold" panose="020B0702040204020203" pitchFamily="34" charset="0"/>
              </a:rPr>
              <a:t>Hearing people </a:t>
            </a:r>
            <a:r>
              <a:rPr lang="en-US" sz="2400" dirty="0">
                <a:solidFill>
                  <a:prstClr val="white"/>
                </a:solidFill>
                <a:latin typeface="Segoe UI Light" panose="020B0502040204020203" pitchFamily="34" charset="0"/>
              </a:rPr>
              <a:t>do not understand and accommodate needs  </a:t>
            </a:r>
          </a:p>
          <a:p>
            <a:pPr marL="342900" marR="0" lvl="0" indent="-342900" algn="l" defTabSz="912201" rtl="0" eaLnBrk="1" fontAlgn="auto" latinLnBrk="0" hangingPunct="1">
              <a:lnSpc>
                <a:spcPct val="100000"/>
              </a:lnSpc>
              <a:spcBef>
                <a:spcPts val="0"/>
              </a:spcBef>
              <a:spcAft>
                <a:spcPts val="1500"/>
              </a:spcAft>
              <a:buClr>
                <a:srgbClr val="FFC000"/>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Recreational activities </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are particularly challenging </a:t>
            </a:r>
          </a:p>
          <a:p>
            <a:pPr marL="342900" marR="0" lvl="0" indent="-342900" algn="l" defTabSz="912201" rtl="0" eaLnBrk="1" fontAlgn="auto" latinLnBrk="0" hangingPunct="1">
              <a:lnSpc>
                <a:spcPct val="100000"/>
              </a:lnSpc>
              <a:spcBef>
                <a:spcPts val="0"/>
              </a:spcBef>
              <a:spcAft>
                <a:spcPts val="1500"/>
              </a:spcAft>
              <a:buClr>
                <a:srgbClr val="FFC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Challenges of varying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space, lighting</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 and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background</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noise</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rPr>
              <a:t> </a:t>
            </a:r>
          </a:p>
        </p:txBody>
      </p:sp>
      <p:cxnSp>
        <p:nvCxnSpPr>
          <p:cNvPr id="6" name="Straight Connector 5"/>
          <p:cNvCxnSpPr>
            <a:cxnSpLocks/>
          </p:cNvCxnSpPr>
          <p:nvPr/>
        </p:nvCxnSpPr>
        <p:spPr>
          <a:xfrm>
            <a:off x="2265294" y="2588326"/>
            <a:ext cx="8453506" cy="0"/>
          </a:xfrm>
          <a:prstGeom prst="line">
            <a:avLst/>
          </a:prstGeom>
          <a:noFill/>
          <a:ln w="9525" cap="flat" cmpd="sng" algn="ctr">
            <a:solidFill>
              <a:sysClr val="window" lastClr="FFFFFF">
                <a:lumMod val="65000"/>
              </a:sysClr>
            </a:solidFill>
            <a:prstDash val="solid"/>
          </a:ln>
          <a:effectLst/>
        </p:spPr>
      </p:cxnSp>
      <p:sp>
        <p:nvSpPr>
          <p:cNvPr id="8" name="TextBox 7">
            <a:extLst>
              <a:ext uri="{FF2B5EF4-FFF2-40B4-BE49-F238E27FC236}">
                <a16:creationId xmlns:a16="http://schemas.microsoft.com/office/drawing/2014/main" id="{039B943F-B158-4958-8900-D33D99E96ADF}"/>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tx1">
                    <a:lumMod val="65000"/>
                    <a:lumOff val="35000"/>
                  </a:schemeClr>
                </a:solidFill>
                <a:latin typeface="Segoe UI Light" panose="020B0502040204020203" pitchFamily="34" charset="0"/>
                <a:cs typeface="Segoe UI Light" panose="020B0502040204020203" pitchFamily="34" charset="0"/>
              </a:rPr>
              <a:t>STUDY 1 PART 1: CHALLENGES</a:t>
            </a:r>
          </a:p>
        </p:txBody>
      </p:sp>
    </p:spTree>
    <p:extLst>
      <p:ext uri="{BB962C8B-B14F-4D97-AF65-F5344CB8AC3E}">
        <p14:creationId xmlns:p14="http://schemas.microsoft.com/office/powerpoint/2010/main" val="76189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Background and Past Work</a:t>
            </a:r>
          </a:p>
        </p:txBody>
      </p:sp>
      <p:sp>
        <p:nvSpPr>
          <p:cNvPr id="9" name="TextBox 8"/>
          <p:cNvSpPr txBox="1"/>
          <p:nvPr/>
        </p:nvSpPr>
        <p:spPr>
          <a:xfrm>
            <a:off x="6391900" y="2994109"/>
            <a:ext cx="25565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Proof-of-Concept HMD Prototype</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37039" y="2994109"/>
            <a:ext cx="22025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2: Evaluation</a:t>
            </a:r>
          </a:p>
        </p:txBody>
      </p:sp>
      <p:sp>
        <p:nvSpPr>
          <p:cNvPr id="14" name="TextBox 13"/>
          <p:cNvSpPr txBox="1"/>
          <p:nvPr/>
        </p:nvSpPr>
        <p:spPr>
          <a:xfrm>
            <a:off x="3589913" y="2994109"/>
            <a:ext cx="19844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Interview</a:t>
            </a:r>
          </a:p>
        </p:txBody>
      </p:sp>
      <p:sp>
        <p:nvSpPr>
          <p:cNvPr id="13" name="TextBox 12">
            <a:extLst>
              <a:ext uri="{FF2B5EF4-FFF2-40B4-BE49-F238E27FC236}">
                <a16:creationId xmlns:a16="http://schemas.microsoft.com/office/drawing/2014/main" id="{57B734EF-E657-4531-B82E-F9AE8381E9DE}"/>
              </a:ext>
            </a:extLst>
          </p:cNvPr>
          <p:cNvSpPr txBox="1"/>
          <p:nvPr/>
        </p:nvSpPr>
        <p:spPr>
          <a:xfrm>
            <a:off x="2046337" y="4390130"/>
            <a:ext cx="25695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PART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solidFill>
                <a:effectLst/>
                <a:uLnTx/>
                <a:uFillTx/>
                <a:latin typeface="Segoe UI Light" pitchFamily="34" charset="0"/>
                <a:ea typeface="+mn-ea"/>
                <a:cs typeface="+mn-cs"/>
              </a:rPr>
              <a:t>Characteristics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solidFill>
                <a:effectLst/>
                <a:uLnTx/>
                <a:uFillTx/>
                <a:latin typeface="Segoe UI Light" pitchFamily="34" charset="0"/>
                <a:ea typeface="+mn-ea"/>
                <a:cs typeface="+mn-cs"/>
              </a:rPr>
              <a:t>and Challenges</a:t>
            </a:r>
          </a:p>
        </p:txBody>
      </p:sp>
      <p:sp>
        <p:nvSpPr>
          <p:cNvPr id="15" name="TextBox 14">
            <a:extLst>
              <a:ext uri="{FF2B5EF4-FFF2-40B4-BE49-F238E27FC236}">
                <a16:creationId xmlns:a16="http://schemas.microsoft.com/office/drawing/2014/main" id="{C69666EC-8DCF-406D-9DA6-1DC3DD9A6A66}"/>
              </a:ext>
            </a:extLst>
          </p:cNvPr>
          <p:cNvSpPr txBox="1"/>
          <p:nvPr/>
        </p:nvSpPr>
        <p:spPr>
          <a:xfrm>
            <a:off x="4702167" y="4390130"/>
            <a:ext cx="24426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PART 2:</a:t>
            </a:r>
            <a:r>
              <a:rPr kumimoji="0" lang="en-US" sz="2000" b="0" i="0" u="none" strike="noStrike" kern="1200" cap="none" spc="0" normalizeH="0" baseline="0" noProof="0" dirty="0">
                <a:ln>
                  <a:noFill/>
                </a:ln>
                <a:solidFill>
                  <a:srgbClr val="FFC000"/>
                </a:solidFill>
                <a:effectLst/>
                <a:uLnTx/>
                <a:uFillTx/>
                <a:latin typeface="Segoe UI Light"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solidFill>
                <a:effectLst/>
                <a:uLnTx/>
                <a:uFillTx/>
                <a:latin typeface="Segoe UI Light" pitchFamily="34" charset="0"/>
                <a:ea typeface="+mn-ea"/>
                <a:cs typeface="+mn-cs"/>
              </a:rPr>
              <a:t>Captioning Technology Design</a:t>
            </a:r>
          </a:p>
        </p:txBody>
      </p:sp>
      <p:sp>
        <p:nvSpPr>
          <p:cNvPr id="18" name="Right Brace 17">
            <a:extLst>
              <a:ext uri="{FF2B5EF4-FFF2-40B4-BE49-F238E27FC236}">
                <a16:creationId xmlns:a16="http://schemas.microsoft.com/office/drawing/2014/main" id="{51F1BE0C-1128-44C4-BEAF-CB818EA4E800}"/>
              </a:ext>
            </a:extLst>
          </p:cNvPr>
          <p:cNvSpPr/>
          <p:nvPr/>
        </p:nvSpPr>
        <p:spPr>
          <a:xfrm rot="5400000">
            <a:off x="4391782" y="2793610"/>
            <a:ext cx="449166" cy="2569566"/>
          </a:xfrm>
          <a:prstGeom prst="rightBrace">
            <a:avLst>
              <a:gd name="adj1" fmla="val 8333"/>
              <a:gd name="adj2" fmla="val 49608"/>
            </a:avLst>
          </a:prstGeom>
          <a:ln>
            <a:solidFill>
              <a:schemeClr val="accent4"/>
            </a:solidFill>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F8EFF30B-BC5A-40FE-B4B3-A21061368D70}"/>
              </a:ext>
            </a:extLst>
          </p:cNvPr>
          <p:cNvCxnSpPr>
            <a:cxnSpLocks/>
          </p:cNvCxnSpPr>
          <p:nvPr/>
        </p:nvCxnSpPr>
        <p:spPr>
          <a:xfrm flipV="1">
            <a:off x="5512931"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9F802-196E-44DC-8174-AF91C0788EE5}"/>
              </a:ext>
            </a:extLst>
          </p:cNvPr>
          <p:cNvCxnSpPr>
            <a:cxnSpLocks/>
          </p:cNvCxnSpPr>
          <p:nvPr/>
        </p:nvCxnSpPr>
        <p:spPr>
          <a:xfrm flipV="1">
            <a:off x="9065216"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003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5916"/>
            <a:ext cx="12219868" cy="8098715"/>
          </a:xfrm>
          <a:prstGeom prst="rect">
            <a:avLst/>
          </a:prstGeom>
        </p:spPr>
      </p:pic>
      <p:sp>
        <p:nvSpPr>
          <p:cNvPr id="5" name="BlackOverlay">
            <a:extLst>
              <a:ext uri="{FF2B5EF4-FFF2-40B4-BE49-F238E27FC236}">
                <a16:creationId xmlns:a16="http://schemas.microsoft.com/office/drawing/2014/main" id="{A1E01F06-7EE6-47B2-82E6-F47307701DC7}"/>
              </a:ext>
            </a:extLst>
          </p:cNvPr>
          <p:cNvSpPr/>
          <p:nvPr/>
        </p:nvSpPr>
        <p:spPr>
          <a:xfrm>
            <a:off x="0" y="0"/>
            <a:ext cx="12192000" cy="6858000"/>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defRPr/>
            </a:pPr>
            <a:endParaRPr lang="en-US" sz="2400" dirty="0">
              <a:solidFill>
                <a:prstClr val="white"/>
              </a:solidFill>
              <a:latin typeface="Segoe UI Light"/>
              <a:cs typeface="Segoe UI Light"/>
            </a:endParaRPr>
          </a:p>
          <a:p>
            <a:pPr algn="ctr" defTabSz="456039">
              <a:defRPr/>
            </a:pPr>
            <a:endParaRPr lang="en-US" sz="2400" dirty="0">
              <a:solidFill>
                <a:prstClr val="white"/>
              </a:solidFill>
              <a:latin typeface="Segoe UI Light"/>
              <a:cs typeface="Segoe UI Light"/>
            </a:endParaRPr>
          </a:p>
          <a:p>
            <a:pPr algn="ctr" defTabSz="456039">
              <a:defRPr/>
            </a:pPr>
            <a:endParaRPr lang="en-US" sz="2400" dirty="0">
              <a:solidFill>
                <a:prstClr val="white"/>
              </a:solidFill>
              <a:latin typeface="Segoe UI Light"/>
              <a:cs typeface="Segoe UI Light"/>
            </a:endParaRPr>
          </a:p>
          <a:p>
            <a:pPr algn="ctr" defTabSz="456039">
              <a:defRPr/>
            </a:pPr>
            <a:r>
              <a:rPr lang="en-US" sz="2400" dirty="0">
                <a:solidFill>
                  <a:srgbClr val="FFC000"/>
                </a:solidFill>
                <a:latin typeface="Segoe UI Semibold" panose="020B0702040204020203" pitchFamily="34" charset="0"/>
                <a:cs typeface="Segoe UI Semibold" panose="020B0702040204020203" pitchFamily="34" charset="0"/>
              </a:rPr>
              <a:t>All participants said they would use real-time captioning </a:t>
            </a:r>
            <a:r>
              <a:rPr lang="en-US" sz="2400" dirty="0">
                <a:solidFill>
                  <a:prstClr val="white"/>
                </a:solidFill>
                <a:latin typeface="Segoe UI Light"/>
                <a:cs typeface="Segoe UI Light"/>
              </a:rPr>
              <a:t>in at least </a:t>
            </a:r>
          </a:p>
          <a:p>
            <a:pPr algn="ctr" defTabSz="456039">
              <a:defRPr/>
            </a:pPr>
            <a:r>
              <a:rPr lang="en-US" sz="2400" dirty="0">
                <a:solidFill>
                  <a:prstClr val="white"/>
                </a:solidFill>
                <a:latin typeface="Segoe UI Light"/>
                <a:cs typeface="Segoe UI Light"/>
              </a:rPr>
              <a:t>one moving conversation scenario (walking, transit or recreational activity). </a:t>
            </a:r>
          </a:p>
          <a:p>
            <a:pPr algn="ctr" defTabSz="456039">
              <a:defRPr/>
            </a:pPr>
            <a:endParaRPr lang="en-US" sz="2400" dirty="0">
              <a:solidFill>
                <a:prstClr val="white"/>
              </a:solidFill>
              <a:latin typeface="Segoe UI Light"/>
              <a:cs typeface="Segoe UI Light"/>
            </a:endParaRPr>
          </a:p>
          <a:p>
            <a:pPr algn="ctr" defTabSz="456039">
              <a:defRPr/>
            </a:pPr>
            <a:r>
              <a:rPr lang="en-US" sz="2400" dirty="0">
                <a:solidFill>
                  <a:prstClr val="white"/>
                </a:solidFill>
                <a:latin typeface="Segoe UI Light"/>
                <a:cs typeface="Segoe UI Light"/>
              </a:rPr>
              <a:t>However, some were concerned that </a:t>
            </a:r>
            <a:r>
              <a:rPr lang="en-US" sz="2400" dirty="0">
                <a:solidFill>
                  <a:srgbClr val="FFC000"/>
                </a:solidFill>
                <a:latin typeface="Segoe UI Semibold" panose="020B0702040204020203" pitchFamily="34" charset="0"/>
                <a:cs typeface="Segoe UI Semibold" panose="020B0702040204020203" pitchFamily="34" charset="0"/>
              </a:rPr>
              <a:t>captions may affect</a:t>
            </a:r>
          </a:p>
          <a:p>
            <a:pPr algn="ctr" defTabSz="456039">
              <a:defRPr/>
            </a:pPr>
            <a:r>
              <a:rPr lang="en-US" sz="2400" dirty="0">
                <a:solidFill>
                  <a:srgbClr val="FFC000"/>
                </a:solidFill>
                <a:latin typeface="Segoe UI Semibold" panose="020B0702040204020203" pitchFamily="34" charset="0"/>
                <a:cs typeface="Segoe UI Semibold" panose="020B0702040204020203" pitchFamily="34" charset="0"/>
              </a:rPr>
              <a:t> conversation quality</a:t>
            </a:r>
            <a:r>
              <a:rPr lang="en-US" sz="2400" dirty="0">
                <a:solidFill>
                  <a:prstClr val="white"/>
                </a:solidFill>
                <a:latin typeface="Segoe UI Light"/>
                <a:cs typeface="Segoe UI Light"/>
              </a:rPr>
              <a:t> (</a:t>
            </a:r>
            <a:r>
              <a:rPr lang="en-US" sz="2400" i="1" dirty="0">
                <a:solidFill>
                  <a:prstClr val="white"/>
                </a:solidFill>
                <a:latin typeface="Segoe UI Light"/>
                <a:cs typeface="Segoe UI Light"/>
              </a:rPr>
              <a:t>N=</a:t>
            </a:r>
            <a:r>
              <a:rPr lang="en-US" sz="2400" dirty="0">
                <a:solidFill>
                  <a:prstClr val="white"/>
                </a:solidFill>
                <a:latin typeface="Segoe UI Light"/>
                <a:cs typeface="Segoe UI Light"/>
              </a:rPr>
              <a:t>7).</a:t>
            </a:r>
          </a:p>
        </p:txBody>
      </p:sp>
      <p:sp>
        <p:nvSpPr>
          <p:cNvPr id="4" name="TextBox 3">
            <a:extLst>
              <a:ext uri="{FF2B5EF4-FFF2-40B4-BE49-F238E27FC236}">
                <a16:creationId xmlns:a16="http://schemas.microsoft.com/office/drawing/2014/main" id="{F82BEA75-2FC3-44FF-B377-FA107B842D8B}"/>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tx1">
                    <a:lumMod val="50000"/>
                    <a:lumOff val="50000"/>
                  </a:schemeClr>
                </a:solidFill>
                <a:latin typeface="Segoe UI Light" panose="020B0502040204020203" pitchFamily="34" charset="0"/>
                <a:cs typeface="Segoe UI Light" panose="020B0502040204020203" pitchFamily="34" charset="0"/>
              </a:rPr>
              <a:t>STUDY 1 PART 2: TECHNOLOGY</a:t>
            </a:r>
          </a:p>
        </p:txBody>
      </p:sp>
    </p:spTree>
    <p:extLst>
      <p:ext uri="{BB962C8B-B14F-4D97-AF65-F5344CB8AC3E}">
        <p14:creationId xmlns:p14="http://schemas.microsoft.com/office/powerpoint/2010/main" val="342344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28D7DB-66D4-430A-94D6-8AC3ABAC476E}"/>
              </a:ext>
            </a:extLst>
          </p:cNvPr>
          <p:cNvPicPr>
            <a:picLocks noChangeAspect="1"/>
          </p:cNvPicPr>
          <p:nvPr/>
        </p:nvPicPr>
        <p:blipFill>
          <a:blip r:embed="rId3"/>
          <a:stretch>
            <a:fillRect/>
          </a:stretch>
        </p:blipFill>
        <p:spPr>
          <a:xfrm>
            <a:off x="-11898" y="-679966"/>
            <a:ext cx="12203898" cy="8130848"/>
          </a:xfrm>
          <a:prstGeom prst="rect">
            <a:avLst/>
          </a:prstGeom>
        </p:spPr>
      </p:pic>
      <p:sp>
        <p:nvSpPr>
          <p:cNvPr id="5" name="BlackOverlay">
            <a:extLst>
              <a:ext uri="{FF2B5EF4-FFF2-40B4-BE49-F238E27FC236}">
                <a16:creationId xmlns:a16="http://schemas.microsoft.com/office/drawing/2014/main" id="{A1E01F06-7EE6-47B2-82E6-F47307701DC7}"/>
              </a:ext>
            </a:extLst>
          </p:cNvPr>
          <p:cNvSpPr/>
          <p:nvPr/>
        </p:nvSpPr>
        <p:spPr>
          <a:xfrm>
            <a:off x="-11898" y="0"/>
            <a:ext cx="12203898" cy="6858000"/>
          </a:xfrm>
          <a:prstGeom prst="rect">
            <a:avLst/>
          </a:prstGeom>
          <a:solidFill>
            <a:schemeClr val="tx1">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r>
              <a:rPr lang="en-US" sz="2400" dirty="0">
                <a:solidFill>
                  <a:prstClr val="white"/>
                </a:solidFill>
                <a:latin typeface="Segoe UI Light"/>
                <a:cs typeface="Segoe UI Light"/>
              </a:rPr>
              <a:t>Prior work have investigated communication challenges of DHH people </a:t>
            </a:r>
          </a:p>
          <a:p>
            <a:pPr algn="ctr" defTabSz="456039"/>
            <a:r>
              <a:rPr lang="en-US" sz="2400" dirty="0">
                <a:solidFill>
                  <a:prstClr val="white"/>
                </a:solidFill>
                <a:latin typeface="Segoe UI Light"/>
                <a:cs typeface="Segoe UI Light"/>
              </a:rPr>
              <a:t>in</a:t>
            </a:r>
            <a:r>
              <a:rPr lang="en-US" sz="2400" dirty="0">
                <a:solidFill>
                  <a:srgbClr val="FFC000"/>
                </a:solidFill>
                <a:latin typeface="Segoe UI Semibold" panose="020B0702040204020203" pitchFamily="34" charset="0"/>
                <a:cs typeface="Segoe UI Semibold" panose="020B0702040204020203" pitchFamily="34" charset="0"/>
              </a:rPr>
              <a:t> stationary contexts </a:t>
            </a:r>
            <a:r>
              <a:rPr lang="en-US" sz="2400" dirty="0">
                <a:solidFill>
                  <a:prstClr val="white"/>
                </a:solidFill>
                <a:latin typeface="Segoe UI Light"/>
                <a:cs typeface="Segoe UI Light"/>
              </a:rPr>
              <a:t>such as group meetings and lectures. </a:t>
            </a:r>
          </a:p>
          <a:p>
            <a:pPr algn="ctr" defTabSz="456039"/>
            <a:endParaRPr lang="en-US" sz="2400" dirty="0">
              <a:solidFill>
                <a:prstClr val="white"/>
              </a:solidFill>
              <a:latin typeface="Segoe UI Light"/>
              <a:cs typeface="Segoe UI Light"/>
            </a:endParaRPr>
          </a:p>
          <a:p>
            <a:pPr algn="ctr" defTabSz="456039"/>
            <a:r>
              <a:rPr lang="en-US" sz="2400" dirty="0">
                <a:solidFill>
                  <a:prstClr val="white"/>
                </a:solidFill>
                <a:latin typeface="Segoe UI Light"/>
                <a:cs typeface="Segoe UI Light"/>
              </a:rPr>
              <a:t>Moving conversations (</a:t>
            </a:r>
            <a:r>
              <a:rPr lang="en-US" sz="2400" i="1" dirty="0">
                <a:solidFill>
                  <a:prstClr val="white"/>
                </a:solidFill>
                <a:latin typeface="Segoe UI Light"/>
                <a:cs typeface="Segoe UI Light"/>
              </a:rPr>
              <a:t>e.g.,</a:t>
            </a:r>
            <a:r>
              <a:rPr lang="en-US" sz="2400" dirty="0">
                <a:solidFill>
                  <a:prstClr val="white"/>
                </a:solidFill>
                <a:latin typeface="Segoe UI Light"/>
                <a:cs typeface="Segoe UI Light"/>
              </a:rPr>
              <a:t> walking) could present </a:t>
            </a:r>
            <a:r>
              <a:rPr lang="en-US" sz="2400" dirty="0">
                <a:solidFill>
                  <a:srgbClr val="FFC000"/>
                </a:solidFill>
                <a:latin typeface="Segoe UI Semibold" panose="020B0702040204020203" pitchFamily="34" charset="0"/>
                <a:cs typeface="Segoe UI Semibold" panose="020B0702040204020203" pitchFamily="34" charset="0"/>
              </a:rPr>
              <a:t>new challenges </a:t>
            </a:r>
            <a:r>
              <a:rPr lang="en-US" sz="2400" dirty="0">
                <a:solidFill>
                  <a:prstClr val="white"/>
                </a:solidFill>
                <a:latin typeface="Segoe UI Light"/>
                <a:cs typeface="Segoe UI Light"/>
              </a:rPr>
              <a:t>such as </a:t>
            </a:r>
          </a:p>
          <a:p>
            <a:pPr algn="ctr" defTabSz="456039"/>
            <a:r>
              <a:rPr lang="en-US" sz="2400" dirty="0">
                <a:solidFill>
                  <a:prstClr val="white"/>
                </a:solidFill>
                <a:latin typeface="Segoe UI Light"/>
                <a:cs typeface="Segoe UI Light"/>
              </a:rPr>
              <a:t>varying background noise and </a:t>
            </a:r>
            <a:r>
              <a:rPr lang="en-US" sz="2400" dirty="0">
                <a:solidFill>
                  <a:srgbClr val="FFC000"/>
                </a:solidFill>
                <a:latin typeface="Segoe UI Semibold" panose="020B0702040204020203" pitchFamily="34" charset="0"/>
                <a:cs typeface="Segoe UI Semibold" panose="020B0702040204020203" pitchFamily="34" charset="0"/>
              </a:rPr>
              <a:t>needing to balance visual attention </a:t>
            </a:r>
          </a:p>
          <a:p>
            <a:pPr algn="ctr" defTabSz="456039"/>
            <a:r>
              <a:rPr lang="en-US" sz="2400" dirty="0">
                <a:solidFill>
                  <a:prstClr val="white"/>
                </a:solidFill>
                <a:latin typeface="Segoe UI Light"/>
                <a:cs typeface="Segoe UI Light"/>
              </a:rPr>
              <a:t>between looking at the speakers and looking ahead.</a:t>
            </a:r>
          </a:p>
        </p:txBody>
      </p:sp>
    </p:spTree>
    <p:extLst>
      <p:ext uri="{BB962C8B-B14F-4D97-AF65-F5344CB8AC3E}">
        <p14:creationId xmlns:p14="http://schemas.microsoft.com/office/powerpoint/2010/main" val="3573873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1171575"/>
            <a:ext cx="12192000" cy="8096250"/>
          </a:xfrm>
          <a:prstGeom prst="rect">
            <a:avLst/>
          </a:prstGeom>
        </p:spPr>
      </p:pic>
      <p:sp>
        <p:nvSpPr>
          <p:cNvPr id="5" name="Rectangle 4"/>
          <p:cNvSpPr/>
          <p:nvPr/>
        </p:nvSpPr>
        <p:spPr>
          <a:xfrm>
            <a:off x="0" y="0"/>
            <a:ext cx="12192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defRPr/>
            </a:pPr>
            <a:endParaRPr lang="en-US" sz="1900">
              <a:solidFill>
                <a:prstClr val="white"/>
              </a:solidFill>
            </a:endParaRPr>
          </a:p>
        </p:txBody>
      </p:sp>
      <p:sp>
        <p:nvSpPr>
          <p:cNvPr id="7" name="TextBox 6"/>
          <p:cNvSpPr txBox="1"/>
          <p:nvPr/>
        </p:nvSpPr>
        <p:spPr>
          <a:xfrm>
            <a:off x="3380405" y="3193730"/>
            <a:ext cx="1752600" cy="3062377"/>
          </a:xfrm>
          <a:prstGeom prst="rect">
            <a:avLst/>
          </a:prstGeom>
          <a:noFill/>
        </p:spPr>
        <p:txBody>
          <a:bodyPr wrap="square" lIns="91246" tIns="45718" rIns="91246" bIns="45718" rtlCol="0">
            <a:spAutoFit/>
          </a:bodyPr>
          <a:lstStyle/>
          <a:p>
            <a:pPr algn="ctr" defTabSz="456039">
              <a:defRPr/>
            </a:pPr>
            <a:r>
              <a:rPr lang="en-US" sz="19300" dirty="0">
                <a:solidFill>
                  <a:prstClr val="black">
                    <a:lumMod val="65000"/>
                    <a:lumOff val="35000"/>
                    <a:alpha val="65000"/>
                  </a:prstClr>
                </a:solidFill>
                <a:latin typeface="HelveticaNeueLT Com 107 XBlkCn" pitchFamily="34" charset="0"/>
              </a:rPr>
              <a:t>“</a:t>
            </a:r>
          </a:p>
        </p:txBody>
      </p:sp>
      <p:sp>
        <p:nvSpPr>
          <p:cNvPr id="4" name="Rectangle 3"/>
          <p:cNvSpPr/>
          <p:nvPr/>
        </p:nvSpPr>
        <p:spPr>
          <a:xfrm>
            <a:off x="10239490" y="6007993"/>
            <a:ext cx="653955" cy="384717"/>
          </a:xfrm>
          <a:prstGeom prst="rect">
            <a:avLst/>
          </a:prstGeom>
        </p:spPr>
        <p:txBody>
          <a:bodyPr wrap="none" lIns="91246" tIns="45718" rIns="91246" bIns="45718">
            <a:spAutoFit/>
          </a:bodyPr>
          <a:lstStyle/>
          <a:p>
            <a:pPr algn="r" defTabSz="912201">
              <a:defRPr/>
            </a:pPr>
            <a:r>
              <a:rPr lang="en-US" sz="1900" dirty="0">
                <a:solidFill>
                  <a:prstClr val="white"/>
                </a:solidFill>
                <a:latin typeface="Segoe UI Light" pitchFamily="34" charset="0"/>
              </a:rPr>
              <a:t>- P11</a:t>
            </a:r>
          </a:p>
        </p:txBody>
      </p:sp>
      <p:sp>
        <p:nvSpPr>
          <p:cNvPr id="9" name="TextBox 8">
            <a:extLst>
              <a:ext uri="{FF2B5EF4-FFF2-40B4-BE49-F238E27FC236}">
                <a16:creationId xmlns:a16="http://schemas.microsoft.com/office/drawing/2014/main" id="{C3FFA813-BB83-4441-8DA8-9F9612F1FDAC}"/>
              </a:ext>
            </a:extLst>
          </p:cNvPr>
          <p:cNvSpPr txBox="1"/>
          <p:nvPr/>
        </p:nvSpPr>
        <p:spPr>
          <a:xfrm>
            <a:off x="10150732" y="4157573"/>
            <a:ext cx="1752600" cy="3062377"/>
          </a:xfrm>
          <a:prstGeom prst="rect">
            <a:avLst/>
          </a:prstGeom>
          <a:noFill/>
        </p:spPr>
        <p:txBody>
          <a:bodyPr wrap="square" lIns="91246" tIns="45718" rIns="91246" bIns="45718"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2201">
              <a:defRPr/>
            </a:pPr>
            <a:r>
              <a:rPr lang="en-US" sz="19300" dirty="0">
                <a:solidFill>
                  <a:prstClr val="black">
                    <a:lumMod val="65000"/>
                    <a:lumOff val="35000"/>
                    <a:alpha val="60000"/>
                  </a:prstClr>
                </a:solidFill>
                <a:latin typeface="HelveticaNeueLT Com 107 XBlkCn" pitchFamily="34" charset="0"/>
              </a:rPr>
              <a:t>”</a:t>
            </a:r>
          </a:p>
        </p:txBody>
      </p:sp>
      <p:sp>
        <p:nvSpPr>
          <p:cNvPr id="8" name="TextBox 7"/>
          <p:cNvSpPr txBox="1"/>
          <p:nvPr/>
        </p:nvSpPr>
        <p:spPr>
          <a:xfrm>
            <a:off x="3971925" y="4069000"/>
            <a:ext cx="7246003" cy="1569656"/>
          </a:xfrm>
          <a:prstGeom prst="rect">
            <a:avLst/>
          </a:prstGeom>
          <a:noFill/>
        </p:spPr>
        <p:txBody>
          <a:bodyPr wrap="square" lIns="91246" tIns="45718" rIns="91246" bIns="45718" rtlCol="0">
            <a:spAutoFit/>
          </a:bodyPr>
          <a:lstStyle/>
          <a:p>
            <a:pPr defTabSz="912201">
              <a:spcAft>
                <a:spcPts val="1200"/>
              </a:spcAft>
              <a:defRPr/>
            </a:pPr>
            <a:r>
              <a:rPr lang="en-US" sz="2400" dirty="0">
                <a:solidFill>
                  <a:prstClr val="white"/>
                </a:solidFill>
                <a:latin typeface="Segoe UI Light" pitchFamily="34" charset="0"/>
              </a:rPr>
              <a:t>“I always prefer direct communication with hearing people. If technology or interpreters are involved, there is always a distance between me and the other person. It diminishes the quality of the human connection.”</a:t>
            </a:r>
          </a:p>
        </p:txBody>
      </p:sp>
    </p:spTree>
    <p:extLst>
      <p:ext uri="{BB962C8B-B14F-4D97-AF65-F5344CB8AC3E}">
        <p14:creationId xmlns:p14="http://schemas.microsoft.com/office/powerpoint/2010/main" val="977326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E59634C9-E948-4EC2-906D-5A160AAADA58}"/>
              </a:ext>
            </a:extLst>
          </p:cNvPr>
          <p:cNvSpPr>
            <a:spLocks noGrp="1"/>
          </p:cNvSpPr>
          <p:nvPr/>
        </p:nvSpPr>
        <p:spPr>
          <a:xfrm>
            <a:off x="78147" y="88174"/>
            <a:ext cx="9144000" cy="568618"/>
          </a:xfrm>
          <a:prstGeom prst="rect">
            <a:avLst/>
          </a:prstGeom>
          <a:noFill/>
        </p:spPr>
        <p:txBody>
          <a:bodyPr vert="horz" lIns="18249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a:defRPr/>
            </a:pPr>
            <a:r>
              <a:rPr lang="en-US" dirty="0">
                <a:solidFill>
                  <a:prstClr val="black">
                    <a:lumMod val="65000"/>
                    <a:lumOff val="35000"/>
                  </a:prstClr>
                </a:solidFill>
                <a:cs typeface="Segoe UI Semibold" panose="020B0702040204020203" pitchFamily="34" charset="0"/>
              </a:rPr>
              <a:t>Comparing Devices</a:t>
            </a:r>
          </a:p>
        </p:txBody>
      </p:sp>
      <p:pic>
        <p:nvPicPr>
          <p:cNvPr id="20" name="Picture 19" descr="A close up of text on a black background&#10;&#10;Description generated with high confidence">
            <a:extLst>
              <a:ext uri="{FF2B5EF4-FFF2-40B4-BE49-F238E27FC236}">
                <a16:creationId xmlns:a16="http://schemas.microsoft.com/office/drawing/2014/main" id="{71B5D175-124F-4426-B2EB-C924B6742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087290"/>
            <a:ext cx="9144000" cy="2540549"/>
          </a:xfrm>
          <a:prstGeom prst="rect">
            <a:avLst/>
          </a:prstGeom>
        </p:spPr>
      </p:pic>
      <p:sp>
        <p:nvSpPr>
          <p:cNvPr id="8" name="Title 2">
            <a:extLst>
              <a:ext uri="{FF2B5EF4-FFF2-40B4-BE49-F238E27FC236}">
                <a16:creationId xmlns:a16="http://schemas.microsoft.com/office/drawing/2014/main" id="{E59634C9-E948-4EC2-906D-5A160AAADA58}"/>
              </a:ext>
            </a:extLst>
          </p:cNvPr>
          <p:cNvSpPr>
            <a:spLocks noGrp="1"/>
          </p:cNvSpPr>
          <p:nvPr/>
        </p:nvSpPr>
        <p:spPr>
          <a:xfrm>
            <a:off x="1524000" y="4569800"/>
            <a:ext cx="9144000" cy="568618"/>
          </a:xfrm>
          <a:prstGeom prst="rect">
            <a:avLst/>
          </a:prstGeom>
          <a:noFill/>
        </p:spPr>
        <p:txBody>
          <a:bodyPr vert="horz" lIns="18249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a:defRPr/>
            </a:pPr>
            <a:r>
              <a:rPr lang="en-US" sz="2400" dirty="0">
                <a:solidFill>
                  <a:prstClr val="black">
                    <a:lumMod val="50000"/>
                    <a:lumOff val="50000"/>
                  </a:prstClr>
                </a:solidFill>
                <a:cs typeface="Segoe UI Semibold" panose="020B0702040204020203" pitchFamily="34" charset="0"/>
              </a:rPr>
              <a:t>     Smartphone 	          Smartwatch 		          HMD</a:t>
            </a:r>
          </a:p>
        </p:txBody>
      </p:sp>
      <p:sp>
        <p:nvSpPr>
          <p:cNvPr id="5" name="TextBox 4">
            <a:extLst>
              <a:ext uri="{FF2B5EF4-FFF2-40B4-BE49-F238E27FC236}">
                <a16:creationId xmlns:a16="http://schemas.microsoft.com/office/drawing/2014/main" id="{E503EFD3-5253-4FAC-9339-59198C44AE5A}"/>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bg1">
                    <a:lumMod val="65000"/>
                  </a:schemeClr>
                </a:solidFill>
                <a:latin typeface="Segoe UI Light" panose="020B0502040204020203" pitchFamily="34" charset="0"/>
                <a:cs typeface="Segoe UI Light" panose="020B0502040204020203" pitchFamily="34" charset="0"/>
              </a:rPr>
              <a:t>STUDY 1 PART 2: TECHNOLOGY</a:t>
            </a:r>
          </a:p>
        </p:txBody>
      </p:sp>
    </p:spTree>
    <p:extLst>
      <p:ext uri="{BB962C8B-B14F-4D97-AF65-F5344CB8AC3E}">
        <p14:creationId xmlns:p14="http://schemas.microsoft.com/office/powerpoint/2010/main" val="3027414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658269374"/>
              </p:ext>
            </p:extLst>
          </p:nvPr>
        </p:nvGraphicFramePr>
        <p:xfrm>
          <a:off x="1458687" y="2514600"/>
          <a:ext cx="9173028" cy="1828800"/>
        </p:xfrm>
        <a:graphic>
          <a:graphicData uri="http://schemas.openxmlformats.org/drawingml/2006/table">
            <a:tbl>
              <a:tblPr firstRow="1" bandRow="1">
                <a:tableStyleId>{073A0DAA-6AF3-43AB-8588-CEC1D06C72B9}</a:tableStyleId>
              </a:tblPr>
              <a:tblGrid>
                <a:gridCol w="2470398">
                  <a:extLst>
                    <a:ext uri="{9D8B030D-6E8A-4147-A177-3AD203B41FA5}">
                      <a16:colId xmlns:a16="http://schemas.microsoft.com/office/drawing/2014/main" val="20000"/>
                    </a:ext>
                  </a:extLst>
                </a:gridCol>
                <a:gridCol w="2116116">
                  <a:extLst>
                    <a:ext uri="{9D8B030D-6E8A-4147-A177-3AD203B41FA5}">
                      <a16:colId xmlns:a16="http://schemas.microsoft.com/office/drawing/2014/main" val="20001"/>
                    </a:ext>
                  </a:extLst>
                </a:gridCol>
                <a:gridCol w="2293257">
                  <a:extLst>
                    <a:ext uri="{9D8B030D-6E8A-4147-A177-3AD203B41FA5}">
                      <a16:colId xmlns:a16="http://schemas.microsoft.com/office/drawing/2014/main" val="20002"/>
                    </a:ext>
                  </a:extLst>
                </a:gridCol>
                <a:gridCol w="2293257">
                  <a:extLst>
                    <a:ext uri="{9D8B030D-6E8A-4147-A177-3AD203B41FA5}">
                      <a16:colId xmlns:a16="http://schemas.microsoft.com/office/drawing/2014/main" val="20003"/>
                    </a:ext>
                  </a:extLst>
                </a:gridCol>
              </a:tblGrid>
              <a:tr h="369557">
                <a:tc>
                  <a:txBody>
                    <a:bodyPr/>
                    <a:lstStyle/>
                    <a:p>
                      <a:endParaRPr lang="en-US" sz="2400" dirty="0">
                        <a:solidFill>
                          <a:srgbClr val="FFC000"/>
                        </a:solidFill>
                        <a:latin typeface="Segoe UI Light" panose="020B0502040204020203" pitchFamily="34" charset="0"/>
                        <a:cs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2400" dirty="0">
                          <a:solidFill>
                            <a:srgbClr val="FFC000"/>
                          </a:solidFill>
                          <a:latin typeface="Segoe UI Semibold" panose="020B0702040204020203" pitchFamily="34" charset="0"/>
                          <a:cs typeface="Segoe UI Semibold" panose="020B0702040204020203" pitchFamily="34" charset="0"/>
                        </a:rPr>
                        <a:t>HMD</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2400" dirty="0">
                          <a:solidFill>
                            <a:srgbClr val="FFC000"/>
                          </a:solidFill>
                          <a:latin typeface="Segoe UI Semibold" panose="020B0702040204020203" pitchFamily="34" charset="0"/>
                          <a:cs typeface="Segoe UI Semibold" panose="020B0702040204020203" pitchFamily="34" charset="0"/>
                        </a:rPr>
                        <a:t>Smartphone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rgbClr val="FFC000"/>
                          </a:solidFill>
                          <a:latin typeface="Segoe UI Semibold" panose="020B0702040204020203" pitchFamily="34" charset="0"/>
                          <a:cs typeface="Segoe UI Semibold" panose="020B0702040204020203" pitchFamily="34" charset="0"/>
                        </a:rPr>
                        <a:t>Smartwatch</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4690">
                <a:tc>
                  <a:txBody>
                    <a:bodyPr/>
                    <a:lstStyle/>
                    <a:p>
                      <a:pPr algn="r"/>
                      <a:r>
                        <a:rPr lang="en-US" sz="2400" b="1" kern="1200" dirty="0">
                          <a:solidFill>
                            <a:srgbClr val="FFC000"/>
                          </a:solidFill>
                          <a:latin typeface="Segoe UI Semibold" panose="020B0702040204020203" pitchFamily="34" charset="0"/>
                          <a:ea typeface="+mn-ea"/>
                          <a:cs typeface="Segoe UI Semibold" panose="020B0702040204020203" pitchFamily="34" charset="0"/>
                        </a:rPr>
                        <a:t>Walking</a:t>
                      </a:r>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11</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1</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2400" dirty="0">
                        <a:solidFill>
                          <a:schemeClr val="bg1"/>
                        </a:solidFill>
                        <a:latin typeface="Segoe UI Light" panose="020B0502040204020203" pitchFamily="34" charset="0"/>
                        <a:cs typeface="Segoe UI Light"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9639">
                <a:tc>
                  <a:txBody>
                    <a:bodyPr/>
                    <a:lstStyle/>
                    <a:p>
                      <a:pPr algn="r"/>
                      <a:r>
                        <a:rPr lang="en-US" sz="2400" b="1" kern="1200" dirty="0">
                          <a:solidFill>
                            <a:srgbClr val="FFC000"/>
                          </a:solidFill>
                          <a:latin typeface="Segoe UI Semibold" panose="020B0702040204020203" pitchFamily="34" charset="0"/>
                          <a:ea typeface="+mn-ea"/>
                          <a:cs typeface="Segoe UI Semibold" panose="020B0702040204020203" pitchFamily="34" charset="0"/>
                        </a:rPr>
                        <a:t>Transit (bus, car)</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i="0" dirty="0">
                          <a:solidFill>
                            <a:schemeClr val="bg1"/>
                          </a:solidFill>
                          <a:latin typeface="Segoe UI Light" panose="020B0502040204020203" pitchFamily="34" charset="0"/>
                          <a:cs typeface="Segoe UI Light" panose="020B0502040204020203" pitchFamily="34" charset="0"/>
                        </a:rPr>
                        <a:t>1</a:t>
                      </a:r>
                      <a:endParaRPr lang="en-US" sz="2400" dirty="0">
                        <a:solidFill>
                          <a:schemeClr val="bg1"/>
                        </a:solidFill>
                        <a:latin typeface="Segoe UI Light" panose="020B0502040204020203" pitchFamily="34" charset="0"/>
                        <a:cs typeface="Segoe UI Light"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4690">
                <a:tc>
                  <a:txBody>
                    <a:bodyPr/>
                    <a:lstStyle/>
                    <a:p>
                      <a:pPr algn="r"/>
                      <a:r>
                        <a:rPr lang="en-US" sz="2400" b="1" kern="1200" dirty="0">
                          <a:solidFill>
                            <a:srgbClr val="FFC000"/>
                          </a:solidFill>
                          <a:latin typeface="Segoe UI Semibold" panose="020B0702040204020203" pitchFamily="34" charset="0"/>
                          <a:ea typeface="+mn-ea"/>
                          <a:cs typeface="Segoe UI Semibold" panose="020B0702040204020203" pitchFamily="34" charset="0"/>
                        </a:rPr>
                        <a:t>Recreational</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5</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1" dirty="0">
                          <a:solidFill>
                            <a:schemeClr val="bg1"/>
                          </a:solidFill>
                          <a:latin typeface="Segoe UI Light" panose="020B0502040204020203" pitchFamily="34" charset="0"/>
                          <a:cs typeface="Segoe UI Light" panose="020B0502040204020203" pitchFamily="34" charset="0"/>
                        </a:rPr>
                        <a:t>N=</a:t>
                      </a:r>
                      <a:r>
                        <a:rPr lang="en-US" sz="2400" dirty="0">
                          <a:solidFill>
                            <a:schemeClr val="bg1"/>
                          </a:solidFill>
                          <a:latin typeface="Segoe UI Light" panose="020B0502040204020203" pitchFamily="34" charset="0"/>
                          <a:cs typeface="Segoe UI Light" panose="020B0502040204020203" pitchFamily="34" charset="0"/>
                        </a:rPr>
                        <a:t>4</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chemeClr val="bg1"/>
                        </a:solidFill>
                        <a:latin typeface="Segoe UI Light" panose="020B0502040204020203" pitchFamily="34" charset="0"/>
                        <a:cs typeface="Segoe UI Light"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1" name="Rectangle 10"/>
          <p:cNvSpPr/>
          <p:nvPr/>
        </p:nvSpPr>
        <p:spPr>
          <a:xfrm>
            <a:off x="1429476" y="2485573"/>
            <a:ext cx="9057096" cy="194854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p:cNvSpPr/>
          <p:nvPr/>
        </p:nvSpPr>
        <p:spPr>
          <a:xfrm>
            <a:off x="5109029" y="1296029"/>
            <a:ext cx="5660205" cy="810419"/>
          </a:xfrm>
          <a:prstGeom prst="rect">
            <a:avLst/>
          </a:prstGeom>
          <a:noFill/>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Segoe UI Light" panose="020B0502040204020203" pitchFamily="34" charset="0"/>
                <a:cs typeface="Segoe UI Light" panose="020B0502040204020203" pitchFamily="34" charset="0"/>
              </a:rPr>
              <a:t>HMD was most preferred because it would </a:t>
            </a:r>
            <a:r>
              <a:rPr lang="en-US" sz="2400" b="1" dirty="0">
                <a:solidFill>
                  <a:srgbClr val="FFC000"/>
                </a:solidFill>
                <a:latin typeface="Segoe UI Semibold" panose="020B0702040204020203" pitchFamily="34" charset="0"/>
                <a:cs typeface="Segoe UI Semibold" panose="020B0702040204020203" pitchFamily="34" charset="0"/>
              </a:rPr>
              <a:t>reduce the visual attention split. </a:t>
            </a:r>
          </a:p>
        </p:txBody>
      </p:sp>
      <p:cxnSp>
        <p:nvCxnSpPr>
          <p:cNvPr id="16" name="Elbow Connector 15"/>
          <p:cNvCxnSpPr/>
          <p:nvPr/>
        </p:nvCxnSpPr>
        <p:spPr>
          <a:xfrm rot="10800000" flipV="1">
            <a:off x="4985657" y="1701239"/>
            <a:ext cx="123372" cy="895009"/>
          </a:xfrm>
          <a:prstGeom prst="bentConnector2">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439561" y="4887686"/>
            <a:ext cx="5548080" cy="810419"/>
          </a:xfrm>
          <a:prstGeom prst="rect">
            <a:avLst/>
          </a:prstGeom>
          <a:noFill/>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200" dirty="0">
                <a:solidFill>
                  <a:schemeClr val="bg1"/>
                </a:solidFill>
                <a:latin typeface="Segoe UI Light" panose="020B0502040204020203" pitchFamily="34" charset="0"/>
                <a:cs typeface="Segoe UI Light" panose="020B0502040204020203" pitchFamily="34" charset="0"/>
              </a:rPr>
              <a:t>For high-contact sports, some people wanted smartphone because </a:t>
            </a:r>
            <a:r>
              <a:rPr lang="en-US" sz="2200" b="1" dirty="0">
                <a:solidFill>
                  <a:srgbClr val="FFC000"/>
                </a:solidFill>
                <a:latin typeface="Segoe UI Semibold" panose="020B0702040204020203" pitchFamily="34" charset="0"/>
                <a:cs typeface="Segoe UI Semibold" panose="020B0702040204020203" pitchFamily="34" charset="0"/>
              </a:rPr>
              <a:t>HMD could fall off. </a:t>
            </a:r>
          </a:p>
        </p:txBody>
      </p:sp>
      <p:cxnSp>
        <p:nvCxnSpPr>
          <p:cNvPr id="30" name="Straight Connector 29"/>
          <p:cNvCxnSpPr>
            <a:cxnSpLocks/>
          </p:cNvCxnSpPr>
          <p:nvPr/>
        </p:nvCxnSpPr>
        <p:spPr>
          <a:xfrm>
            <a:off x="7206344" y="4343400"/>
            <a:ext cx="0" cy="602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6778172" y="3429000"/>
            <a:ext cx="834572" cy="9144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ectangle 31"/>
          <p:cNvSpPr/>
          <p:nvPr/>
        </p:nvSpPr>
        <p:spPr>
          <a:xfrm>
            <a:off x="4572000" y="3007840"/>
            <a:ext cx="834572" cy="133556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ectangle 34"/>
          <p:cNvSpPr/>
          <p:nvPr/>
        </p:nvSpPr>
        <p:spPr>
          <a:xfrm>
            <a:off x="5051325" y="903247"/>
            <a:ext cx="4847414" cy="810419"/>
          </a:xfrm>
          <a:prstGeom prst="rect">
            <a:avLst/>
          </a:prstGeom>
          <a:noFill/>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200" dirty="0">
                <a:solidFill>
                  <a:schemeClr val="bg1"/>
                </a:solidFill>
                <a:latin typeface="Segoe UI Light" panose="020B0502040204020203" pitchFamily="34" charset="0"/>
                <a:cs typeface="Segoe UI Light" panose="020B0502040204020203" pitchFamily="34" charset="0"/>
              </a:rPr>
              <a:t>Smartwatch was the least preferred because of the </a:t>
            </a:r>
            <a:r>
              <a:rPr lang="en-US" sz="2200" b="1" dirty="0">
                <a:solidFill>
                  <a:srgbClr val="FFC000"/>
                </a:solidFill>
                <a:latin typeface="Segoe UI Semibold" panose="020B0702040204020203" pitchFamily="34" charset="0"/>
                <a:cs typeface="Segoe UI Semibold" panose="020B0702040204020203" pitchFamily="34" charset="0"/>
              </a:rPr>
              <a:t>small display size.</a:t>
            </a:r>
          </a:p>
        </p:txBody>
      </p:sp>
      <p:sp>
        <p:nvSpPr>
          <p:cNvPr id="38" name="Rectangle 37"/>
          <p:cNvSpPr/>
          <p:nvPr/>
        </p:nvSpPr>
        <p:spPr>
          <a:xfrm>
            <a:off x="9065985" y="3007840"/>
            <a:ext cx="834572" cy="133555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42" name="Elbow Connector 41"/>
          <p:cNvCxnSpPr/>
          <p:nvPr/>
        </p:nvCxnSpPr>
        <p:spPr>
          <a:xfrm>
            <a:off x="9310552" y="1352258"/>
            <a:ext cx="160020" cy="1250072"/>
          </a:xfrm>
          <a:prstGeom prst="bentConnector2">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08C9D5F-8D23-4CE5-94DD-CB28B67802BA}"/>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STUDY 1 PART 2: TECHNOLOGY</a:t>
            </a:r>
          </a:p>
        </p:txBody>
      </p:sp>
    </p:spTree>
    <p:extLst>
      <p:ext uri="{BB962C8B-B14F-4D97-AF65-F5344CB8AC3E}">
        <p14:creationId xmlns:p14="http://schemas.microsoft.com/office/powerpoint/2010/main" val="93018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2"/>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8" grpId="0"/>
      <p:bldP spid="18" grpId="1"/>
      <p:bldP spid="31" grpId="0" animBg="1"/>
      <p:bldP spid="31" grpId="1" animBg="1"/>
      <p:bldP spid="32" grpId="0" animBg="1"/>
      <p:bldP spid="32" grpId="1" animBg="1"/>
      <p:bldP spid="35" grpId="0"/>
      <p:bldP spid="3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p:cNvSpPr txBox="1">
            <a:spLocks/>
          </p:cNvSpPr>
          <p:nvPr/>
        </p:nvSpPr>
        <p:spPr>
          <a:xfrm>
            <a:off x="1637914" y="777347"/>
            <a:ext cx="8437562" cy="559544"/>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defRPr/>
            </a:pPr>
            <a:r>
              <a:rPr lang="en-US" sz="3200" cap="small" dirty="0">
                <a:solidFill>
                  <a:prstClr val="black">
                    <a:lumMod val="50000"/>
                    <a:lumOff val="50000"/>
                  </a:prstClr>
                </a:solidFill>
                <a:latin typeface="Segoe UI Semibold" panose="020B0702040204020203" pitchFamily="34" charset="0"/>
                <a:cs typeface="Segoe UI Semibold" panose="020B0702040204020203" pitchFamily="34" charset="0"/>
              </a:rPr>
              <a:t>Designs Sketched By Participants</a:t>
            </a:r>
            <a:endParaRPr lang="en-US" sz="1800" cap="small" dirty="0">
              <a:solidFill>
                <a:prstClr val="black">
                  <a:lumMod val="50000"/>
                  <a:lumOff val="50000"/>
                </a:prstClr>
              </a:solidFill>
            </a:endParaRPr>
          </a:p>
        </p:txBody>
      </p:sp>
      <p:cxnSp>
        <p:nvCxnSpPr>
          <p:cNvPr id="15" name="Straight Connector 14"/>
          <p:cNvCxnSpPr>
            <a:cxnSpLocks/>
          </p:cNvCxnSpPr>
          <p:nvPr/>
        </p:nvCxnSpPr>
        <p:spPr>
          <a:xfrm>
            <a:off x="1698171" y="1249230"/>
            <a:ext cx="8483600" cy="0"/>
          </a:xfrm>
          <a:prstGeom prst="line">
            <a:avLst/>
          </a:prstGeom>
          <a:noFill/>
          <a:ln w="9525" cap="flat" cmpd="sng" algn="ctr">
            <a:solidFill>
              <a:sysClr val="window" lastClr="FFFFFF">
                <a:lumMod val="65000"/>
              </a:sysClr>
            </a:solidFill>
            <a:prstDash val="solid"/>
          </a:ln>
          <a:effectLst/>
        </p:spPr>
      </p:cxnSp>
      <p:grpSp>
        <p:nvGrpSpPr>
          <p:cNvPr id="9" name="Group 8"/>
          <p:cNvGrpSpPr/>
          <p:nvPr/>
        </p:nvGrpSpPr>
        <p:grpSpPr>
          <a:xfrm>
            <a:off x="1763487" y="1838924"/>
            <a:ext cx="5021945" cy="4058044"/>
            <a:chOff x="650821" y="1766723"/>
            <a:chExt cx="4487124" cy="4058044"/>
          </a:xfrm>
        </p:grpSpPr>
        <p:pic>
          <p:nvPicPr>
            <p:cNvPr id="19" name="Picture 18"/>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50821" y="1766723"/>
              <a:ext cx="4487124" cy="3030305"/>
            </a:xfrm>
            <a:prstGeom prst="rect">
              <a:avLst/>
            </a:prstGeom>
            <a:effectLst>
              <a:softEdge rad="38100"/>
            </a:effectLst>
          </p:spPr>
        </p:pic>
        <p:sp>
          <p:nvSpPr>
            <p:cNvPr id="21" name="TextBox 20"/>
            <p:cNvSpPr txBox="1"/>
            <p:nvPr/>
          </p:nvSpPr>
          <p:spPr>
            <a:xfrm>
              <a:off x="668462" y="4846038"/>
              <a:ext cx="4469483" cy="978729"/>
            </a:xfrm>
            <a:prstGeom prst="rect">
              <a:avLst/>
            </a:prstGeom>
            <a:noFill/>
          </p:spPr>
          <p:txBody>
            <a:bodyPr wrap="square" lIns="0" tIns="27432" rIns="0" bIns="27432" rtlCol="0">
              <a:spAutoFit/>
            </a:bodyPr>
            <a:lstStyle/>
            <a:p>
              <a:pPr>
                <a:defRPr/>
              </a:pPr>
              <a:r>
                <a:rPr lang="en-US" sz="2000" dirty="0">
                  <a:solidFill>
                    <a:prstClr val="black">
                      <a:lumMod val="75000"/>
                      <a:lumOff val="25000"/>
                    </a:prstClr>
                  </a:solidFill>
                  <a:latin typeface="Segoe UI Semibold" panose="020B0702040204020203" pitchFamily="34" charset="0"/>
                  <a:ea typeface="Verdana" panose="020B0604030504040204" pitchFamily="34" charset="0"/>
                  <a:cs typeface="Segoe UI Semibold" panose="020B0702040204020203" pitchFamily="34" charset="0"/>
                </a:rPr>
                <a:t>P5: Integrate captioning with car GPS</a:t>
              </a:r>
            </a:p>
            <a:p>
              <a:pPr>
                <a:defRPr/>
              </a:pPr>
              <a:r>
                <a:rPr lang="en-US" sz="2000" dirty="0">
                  <a:solidFill>
                    <a:prstClr val="white">
                      <a:lumMod val="50000"/>
                    </a:prstClr>
                  </a:solidFill>
                  <a:latin typeface="Segoe UI" panose="020B0502040204020203" pitchFamily="34" charset="0"/>
                  <a:ea typeface="Verdana" panose="020B0604030504040204" pitchFamily="34" charset="0"/>
                  <a:cs typeface="Segoe UI" panose="020B0502040204020203" pitchFamily="34" charset="0"/>
                </a:rPr>
                <a:t>To reduce having to look at multiple devices </a:t>
              </a:r>
            </a:p>
          </p:txBody>
        </p:sp>
      </p:grpSp>
      <p:grpSp>
        <p:nvGrpSpPr>
          <p:cNvPr id="8" name="Group 7"/>
          <p:cNvGrpSpPr/>
          <p:nvPr/>
        </p:nvGrpSpPr>
        <p:grpSpPr>
          <a:xfrm>
            <a:off x="7325247" y="1808198"/>
            <a:ext cx="3023437" cy="3783266"/>
            <a:chOff x="5087163" y="1735992"/>
            <a:chExt cx="2701451" cy="3783266"/>
          </a:xfrm>
        </p:grpSpPr>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428335" y="1735992"/>
              <a:ext cx="2149821" cy="3061036"/>
            </a:xfrm>
            <a:prstGeom prst="rect">
              <a:avLst/>
            </a:prstGeom>
          </p:spPr>
        </p:pic>
        <p:sp>
          <p:nvSpPr>
            <p:cNvPr id="22" name="TextBox 21"/>
            <p:cNvSpPr txBox="1"/>
            <p:nvPr/>
          </p:nvSpPr>
          <p:spPr>
            <a:xfrm>
              <a:off x="5087163" y="4848305"/>
              <a:ext cx="2701451" cy="670953"/>
            </a:xfrm>
            <a:prstGeom prst="rect">
              <a:avLst/>
            </a:prstGeom>
            <a:noFill/>
          </p:spPr>
          <p:txBody>
            <a:bodyPr wrap="square" lIns="0" tIns="27432" rIns="0" bIns="27432" rtlCol="0">
              <a:spAutoFit/>
            </a:bodyPr>
            <a:lstStyle/>
            <a:p>
              <a:pPr>
                <a:defRPr/>
              </a:pPr>
              <a:r>
                <a:rPr lang="en-US" sz="2000" dirty="0">
                  <a:solidFill>
                    <a:prstClr val="black">
                      <a:lumMod val="75000"/>
                      <a:lumOff val="25000"/>
                    </a:prstClr>
                  </a:solidFill>
                  <a:latin typeface="Segoe UI Semibold" panose="020B0702040204020203" pitchFamily="34" charset="0"/>
                  <a:ea typeface="Verdana" panose="020B0604030504040204" pitchFamily="34" charset="0"/>
                  <a:cs typeface="Segoe UI Semibold" panose="020B0702040204020203" pitchFamily="34" charset="0"/>
                </a:rPr>
                <a:t>P2: A wrist worn device </a:t>
              </a:r>
            </a:p>
            <a:p>
              <a:pPr>
                <a:defRPr/>
              </a:pPr>
              <a:r>
                <a:rPr lang="en-US" sz="2000" dirty="0">
                  <a:solidFill>
                    <a:prstClr val="white">
                      <a:lumMod val="50000"/>
                    </a:prstClr>
                  </a:solidFill>
                  <a:latin typeface="Segoe UI" panose="020B0502040204020203" pitchFamily="34" charset="0"/>
                  <a:ea typeface="Verdana" panose="020B0604030504040204" pitchFamily="34" charset="0"/>
                  <a:cs typeface="Segoe UI" panose="020B0502040204020203" pitchFamily="34" charset="0"/>
                </a:rPr>
                <a:t>To display captions</a:t>
              </a:r>
            </a:p>
          </p:txBody>
        </p:sp>
      </p:grpSp>
      <p:sp>
        <p:nvSpPr>
          <p:cNvPr id="14" name="TextBox 13">
            <a:extLst>
              <a:ext uri="{FF2B5EF4-FFF2-40B4-BE49-F238E27FC236}">
                <a16:creationId xmlns:a16="http://schemas.microsoft.com/office/drawing/2014/main" id="{E4F1583D-7E3B-4C9C-A0B4-B41E25A3831C}"/>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bg1">
                    <a:lumMod val="65000"/>
                  </a:schemeClr>
                </a:solidFill>
                <a:latin typeface="Segoe UI Light" panose="020B0502040204020203" pitchFamily="34" charset="0"/>
                <a:cs typeface="Segoe UI Light" panose="020B0502040204020203" pitchFamily="34" charset="0"/>
              </a:rPr>
              <a:t>STUDY 1 PART 2: TECHNOLOGY</a:t>
            </a:r>
          </a:p>
        </p:txBody>
      </p:sp>
    </p:spTree>
    <p:extLst>
      <p:ext uri="{BB962C8B-B14F-4D97-AF65-F5344CB8AC3E}">
        <p14:creationId xmlns:p14="http://schemas.microsoft.com/office/powerpoint/2010/main" val="123888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Background and Past Work</a:t>
            </a:r>
          </a:p>
        </p:txBody>
      </p:sp>
      <p:sp>
        <p:nvSpPr>
          <p:cNvPr id="9" name="TextBox 8"/>
          <p:cNvSpPr txBox="1"/>
          <p:nvPr/>
        </p:nvSpPr>
        <p:spPr>
          <a:xfrm>
            <a:off x="6391900" y="2994109"/>
            <a:ext cx="25565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Proof-of-Concept HMD Prototype</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37039" y="2994109"/>
            <a:ext cx="22025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2: Evaluation</a:t>
            </a:r>
          </a:p>
        </p:txBody>
      </p:sp>
      <p:sp>
        <p:nvSpPr>
          <p:cNvPr id="14" name="TextBox 13"/>
          <p:cNvSpPr txBox="1"/>
          <p:nvPr/>
        </p:nvSpPr>
        <p:spPr>
          <a:xfrm>
            <a:off x="3589913" y="2994109"/>
            <a:ext cx="19844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Interview</a:t>
            </a:r>
          </a:p>
        </p:txBody>
      </p:sp>
      <p:cxnSp>
        <p:nvCxnSpPr>
          <p:cNvPr id="19" name="Straight Arrow Connector 18">
            <a:extLst>
              <a:ext uri="{FF2B5EF4-FFF2-40B4-BE49-F238E27FC236}">
                <a16:creationId xmlns:a16="http://schemas.microsoft.com/office/drawing/2014/main" id="{F8EFF30B-BC5A-40FE-B4B3-A21061368D70}"/>
              </a:ext>
            </a:extLst>
          </p:cNvPr>
          <p:cNvCxnSpPr>
            <a:cxnSpLocks/>
          </p:cNvCxnSpPr>
          <p:nvPr/>
        </p:nvCxnSpPr>
        <p:spPr>
          <a:xfrm flipV="1">
            <a:off x="5512931"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9F802-196E-44DC-8174-AF91C0788EE5}"/>
              </a:ext>
            </a:extLst>
          </p:cNvPr>
          <p:cNvCxnSpPr>
            <a:cxnSpLocks/>
          </p:cNvCxnSpPr>
          <p:nvPr/>
        </p:nvCxnSpPr>
        <p:spPr>
          <a:xfrm flipV="1">
            <a:off x="9065216"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9D78BA3-86B7-4CC0-9F0E-18FCEA9062C4}"/>
              </a:ext>
            </a:extLst>
          </p:cNvPr>
          <p:cNvSpPr/>
          <p:nvPr/>
        </p:nvSpPr>
        <p:spPr>
          <a:xfrm>
            <a:off x="5334000" y="2698750"/>
            <a:ext cx="6380672" cy="137795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251B4D4-40D3-4196-863E-CE05CC2E2696}"/>
              </a:ext>
            </a:extLst>
          </p:cNvPr>
          <p:cNvSpPr/>
          <p:nvPr/>
        </p:nvSpPr>
        <p:spPr>
          <a:xfrm>
            <a:off x="477328" y="2740025"/>
            <a:ext cx="3265997" cy="137795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107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Background and Past Work</a:t>
            </a:r>
          </a:p>
        </p:txBody>
      </p:sp>
      <p:sp>
        <p:nvSpPr>
          <p:cNvPr id="9" name="TextBox 8"/>
          <p:cNvSpPr txBox="1"/>
          <p:nvPr/>
        </p:nvSpPr>
        <p:spPr>
          <a:xfrm>
            <a:off x="6391900" y="2994109"/>
            <a:ext cx="25565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Proof-of-Concept HMD Prototype</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37039" y="2994109"/>
            <a:ext cx="22025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2: Evaluation</a:t>
            </a:r>
          </a:p>
        </p:txBody>
      </p:sp>
      <p:sp>
        <p:nvSpPr>
          <p:cNvPr id="14" name="TextBox 13"/>
          <p:cNvSpPr txBox="1"/>
          <p:nvPr/>
        </p:nvSpPr>
        <p:spPr>
          <a:xfrm>
            <a:off x="3589913" y="2994109"/>
            <a:ext cx="19844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Interview</a:t>
            </a:r>
          </a:p>
        </p:txBody>
      </p:sp>
      <p:cxnSp>
        <p:nvCxnSpPr>
          <p:cNvPr id="19" name="Straight Arrow Connector 18">
            <a:extLst>
              <a:ext uri="{FF2B5EF4-FFF2-40B4-BE49-F238E27FC236}">
                <a16:creationId xmlns:a16="http://schemas.microsoft.com/office/drawing/2014/main" id="{F8EFF30B-BC5A-40FE-B4B3-A21061368D70}"/>
              </a:ext>
            </a:extLst>
          </p:cNvPr>
          <p:cNvCxnSpPr>
            <a:cxnSpLocks/>
          </p:cNvCxnSpPr>
          <p:nvPr/>
        </p:nvCxnSpPr>
        <p:spPr>
          <a:xfrm flipV="1">
            <a:off x="5512931"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9F802-196E-44DC-8174-AF91C0788EE5}"/>
              </a:ext>
            </a:extLst>
          </p:cNvPr>
          <p:cNvCxnSpPr>
            <a:cxnSpLocks/>
          </p:cNvCxnSpPr>
          <p:nvPr/>
        </p:nvCxnSpPr>
        <p:spPr>
          <a:xfrm flipV="1">
            <a:off x="9065216"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9D78BA3-86B7-4CC0-9F0E-18FCEA9062C4}"/>
              </a:ext>
            </a:extLst>
          </p:cNvPr>
          <p:cNvSpPr/>
          <p:nvPr/>
        </p:nvSpPr>
        <p:spPr>
          <a:xfrm>
            <a:off x="9065216" y="2698750"/>
            <a:ext cx="2649456" cy="137795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251B4D4-40D3-4196-863E-CE05CC2E2696}"/>
              </a:ext>
            </a:extLst>
          </p:cNvPr>
          <p:cNvSpPr/>
          <p:nvPr/>
        </p:nvSpPr>
        <p:spPr>
          <a:xfrm>
            <a:off x="477328" y="2740025"/>
            <a:ext cx="5914572" cy="137795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752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graysc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21774"/>
            <a:ext cx="12215108" cy="8121747"/>
          </a:xfrm>
          <a:prstGeom prst="rect">
            <a:avLst/>
          </a:prstGeom>
        </p:spPr>
      </p:pic>
      <p:sp>
        <p:nvSpPr>
          <p:cNvPr id="3" name="Rectangle 2"/>
          <p:cNvSpPr/>
          <p:nvPr/>
        </p:nvSpPr>
        <p:spPr>
          <a:xfrm>
            <a:off x="1447809" y="1947635"/>
            <a:ext cx="3744685" cy="1101270"/>
          </a:xfrm>
          <a:prstGeom prst="rect">
            <a:avLst/>
          </a:prstGeom>
          <a:solidFill>
            <a:schemeClr val="dk1">
              <a:alpha val="70000"/>
            </a:schemeClr>
          </a:solidFill>
          <a:ln w="254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“This is third floor of the building. </a:t>
            </a:r>
          </a:p>
          <a:p>
            <a:pPr algn="ctr"/>
            <a:r>
              <a:rPr lang="en-US" dirty="0">
                <a:latin typeface="Segoe UI Light" panose="020B0502040204020203" pitchFamily="34" charset="0"/>
                <a:cs typeface="Segoe UI Light" panose="020B0502040204020203" pitchFamily="34" charset="0"/>
              </a:rPr>
              <a:t>We have a shop here…” </a:t>
            </a:r>
          </a:p>
        </p:txBody>
      </p:sp>
      <p:cxnSp>
        <p:nvCxnSpPr>
          <p:cNvPr id="5" name="Straight Connector 4"/>
          <p:cNvCxnSpPr>
            <a:cxnSpLocks/>
          </p:cNvCxnSpPr>
          <p:nvPr/>
        </p:nvCxnSpPr>
        <p:spPr>
          <a:xfrm flipV="1">
            <a:off x="4985661" y="990600"/>
            <a:ext cx="1015089" cy="9570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flipV="1">
            <a:off x="5192489" y="2122170"/>
            <a:ext cx="1234981" cy="2205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47809" y="1947635"/>
            <a:ext cx="3744685" cy="1101270"/>
          </a:xfrm>
          <a:prstGeom prst="rect">
            <a:avLst/>
          </a:prstGeom>
          <a:solidFill>
            <a:schemeClr val="dk1">
              <a:alpha val="70000"/>
            </a:schemeClr>
          </a:solidFill>
          <a:ln w="254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“This is third floor of the building. </a:t>
            </a:r>
          </a:p>
          <a:p>
            <a:pPr algn="ctr"/>
            <a:r>
              <a:rPr lang="en-US" dirty="0">
                <a:latin typeface="Segoe UI Light" panose="020B0502040204020203" pitchFamily="34" charset="0"/>
                <a:cs typeface="Segoe UI Light" panose="020B0502040204020203" pitchFamily="34" charset="0"/>
              </a:rPr>
              <a:t>We have a shop here. </a:t>
            </a:r>
          </a:p>
          <a:p>
            <a:pPr algn="ctr"/>
            <a:r>
              <a:rPr lang="en-US" dirty="0">
                <a:latin typeface="Segoe UI Light" panose="020B0502040204020203" pitchFamily="34" charset="0"/>
                <a:cs typeface="Segoe UI Light" panose="020B0502040204020203" pitchFamily="34" charset="0"/>
              </a:rPr>
              <a:t>Below, there’s a restroom. ” </a:t>
            </a:r>
          </a:p>
        </p:txBody>
      </p:sp>
      <p:grpSp>
        <p:nvGrpSpPr>
          <p:cNvPr id="8" name="Group 7"/>
          <p:cNvGrpSpPr/>
          <p:nvPr/>
        </p:nvGrpSpPr>
        <p:grpSpPr>
          <a:xfrm>
            <a:off x="1447803" y="1938671"/>
            <a:ext cx="3744686" cy="1110716"/>
            <a:chOff x="156028" y="1737180"/>
            <a:chExt cx="3744686" cy="1110716"/>
          </a:xfrm>
        </p:grpSpPr>
        <p:sp>
          <p:nvSpPr>
            <p:cNvPr id="9" name="Rectangle 8"/>
            <p:cNvSpPr/>
            <p:nvPr/>
          </p:nvSpPr>
          <p:spPr>
            <a:xfrm>
              <a:off x="156029" y="1737180"/>
              <a:ext cx="3744685" cy="1101270"/>
            </a:xfrm>
            <a:prstGeom prst="rect">
              <a:avLst/>
            </a:prstGeom>
            <a:solidFill>
              <a:schemeClr val="dk1">
                <a:alpha val="70000"/>
              </a:schemeClr>
            </a:solidFill>
            <a:ln w="254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“This is third floor of </a:t>
              </a:r>
            </a:p>
            <a:p>
              <a:pPr algn="ctr"/>
              <a:r>
                <a:rPr lang="en-US" dirty="0">
                  <a:latin typeface="Segoe UI Light" panose="020B0502040204020203" pitchFamily="34" charset="0"/>
                  <a:cs typeface="Segoe UI Light" panose="020B0502040204020203" pitchFamily="34" charset="0"/>
                </a:rPr>
                <a:t>the building. We </a:t>
              </a:r>
            </a:p>
            <a:p>
              <a:pPr algn="ctr"/>
              <a:r>
                <a:rPr lang="en-US" dirty="0">
                  <a:latin typeface="Segoe UI Light" panose="020B0502040204020203" pitchFamily="34" charset="0"/>
                  <a:cs typeface="Segoe UI Light" panose="020B0502040204020203" pitchFamily="34" charset="0"/>
                </a:rPr>
                <a:t>have a shop here. ”</a:t>
              </a:r>
            </a:p>
          </p:txBody>
        </p:sp>
        <p:sp>
          <p:nvSpPr>
            <p:cNvPr id="10" name="Rectangle 9"/>
            <p:cNvSpPr/>
            <p:nvPr/>
          </p:nvSpPr>
          <p:spPr>
            <a:xfrm>
              <a:off x="156028" y="1746626"/>
              <a:ext cx="3744685" cy="1101270"/>
            </a:xfrm>
            <a:prstGeom prst="rect">
              <a:avLst/>
            </a:prstGeom>
            <a:noFill/>
            <a:ln w="254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Segoe UI Light" panose="020B0502040204020203" pitchFamily="34" charset="0"/>
                <a:cs typeface="Segoe UI Light" panose="020B0502040204020203" pitchFamily="34" charset="0"/>
              </a:endParaRPr>
            </a:p>
          </p:txBody>
        </p:sp>
      </p:grpSp>
      <p:grpSp>
        <p:nvGrpSpPr>
          <p:cNvPr id="11" name="Group 10"/>
          <p:cNvGrpSpPr/>
          <p:nvPr/>
        </p:nvGrpSpPr>
        <p:grpSpPr>
          <a:xfrm>
            <a:off x="1447802" y="1933655"/>
            <a:ext cx="3744686" cy="1110716"/>
            <a:chOff x="156028" y="1737180"/>
            <a:chExt cx="3744686" cy="1110716"/>
          </a:xfrm>
        </p:grpSpPr>
        <p:sp>
          <p:nvSpPr>
            <p:cNvPr id="12" name="Rectangle 11"/>
            <p:cNvSpPr/>
            <p:nvPr/>
          </p:nvSpPr>
          <p:spPr>
            <a:xfrm>
              <a:off x="156029" y="1737180"/>
              <a:ext cx="3744685" cy="1101270"/>
            </a:xfrm>
            <a:prstGeom prst="rect">
              <a:avLst/>
            </a:prstGeom>
            <a:solidFill>
              <a:schemeClr val="dk1">
                <a:alpha val="70000"/>
              </a:schemeClr>
            </a:solidFill>
            <a:ln w="254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a:latin typeface="Segoe UI Light" panose="020B0502040204020203" pitchFamily="34" charset="0"/>
                  <a:cs typeface="Segoe UI Light" panose="020B0502040204020203" pitchFamily="34" charset="0"/>
                </a:rPr>
                <a:t>“This is third floor of </a:t>
              </a:r>
            </a:p>
            <a:p>
              <a:pPr algn="ctr"/>
              <a:r>
                <a:rPr lang="en-US" sz="2200" dirty="0">
                  <a:latin typeface="Segoe UI Light" panose="020B0502040204020203" pitchFamily="34" charset="0"/>
                  <a:cs typeface="Segoe UI Light" panose="020B0502040204020203" pitchFamily="34" charset="0"/>
                </a:rPr>
                <a:t>the building. We </a:t>
              </a:r>
            </a:p>
            <a:p>
              <a:pPr algn="ctr"/>
              <a:r>
                <a:rPr lang="en-US" sz="2200" dirty="0">
                  <a:latin typeface="Segoe UI Light" panose="020B0502040204020203" pitchFamily="34" charset="0"/>
                  <a:cs typeface="Segoe UI Light" panose="020B0502040204020203" pitchFamily="34" charset="0"/>
                </a:rPr>
                <a:t>have a shop here. ”</a:t>
              </a:r>
            </a:p>
          </p:txBody>
        </p:sp>
        <p:sp>
          <p:nvSpPr>
            <p:cNvPr id="13" name="Rectangle 12"/>
            <p:cNvSpPr/>
            <p:nvPr/>
          </p:nvSpPr>
          <p:spPr>
            <a:xfrm>
              <a:off x="156028" y="1746626"/>
              <a:ext cx="3744685" cy="1101270"/>
            </a:xfrm>
            <a:prstGeom prst="rect">
              <a:avLst/>
            </a:prstGeom>
            <a:noFill/>
            <a:ln w="254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Segoe UI Light" panose="020B0502040204020203" pitchFamily="34" charset="0"/>
                <a:cs typeface="Segoe UI Light" panose="020B0502040204020203" pitchFamily="34" charset="0"/>
              </a:endParaRPr>
            </a:p>
          </p:txBody>
        </p:sp>
      </p:grpSp>
      <p:sp>
        <p:nvSpPr>
          <p:cNvPr id="19" name="TextBox 18">
            <a:extLst>
              <a:ext uri="{FF2B5EF4-FFF2-40B4-BE49-F238E27FC236}">
                <a16:creationId xmlns:a16="http://schemas.microsoft.com/office/drawing/2014/main" id="{357E2367-C411-4C0D-8E0D-7F99471F36C9}"/>
              </a:ext>
            </a:extLst>
          </p:cNvPr>
          <p:cNvSpPr txBox="1"/>
          <p:nvPr/>
        </p:nvSpPr>
        <p:spPr>
          <a:xfrm>
            <a:off x="8186057" y="7257"/>
            <a:ext cx="3993338" cy="400110"/>
          </a:xfrm>
          <a:prstGeom prst="rect">
            <a:avLst/>
          </a:prstGeom>
          <a:noFill/>
        </p:spPr>
        <p:txBody>
          <a:bodyPr wrap="square" rtlCol="0">
            <a:spAutoFit/>
          </a:bodyPr>
          <a:lstStyle/>
          <a:p>
            <a:pPr algn="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PROOF OF CONCEPT</a:t>
            </a:r>
          </a:p>
        </p:txBody>
      </p:sp>
    </p:spTree>
    <p:extLst>
      <p:ext uri="{BB962C8B-B14F-4D97-AF65-F5344CB8AC3E}">
        <p14:creationId xmlns:p14="http://schemas.microsoft.com/office/powerpoint/2010/main" val="153982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600" y="0"/>
            <a:ext cx="11226800" cy="7327963"/>
          </a:xfrm>
          <a:prstGeom prst="rect">
            <a:avLst/>
          </a:prstGeom>
        </p:spPr>
      </p:pic>
      <p:sp>
        <p:nvSpPr>
          <p:cNvPr id="3" name="Rectangle 2"/>
          <p:cNvSpPr/>
          <p:nvPr/>
        </p:nvSpPr>
        <p:spPr>
          <a:xfrm>
            <a:off x="990372" y="2978177"/>
            <a:ext cx="5339412" cy="375361"/>
          </a:xfrm>
          <a:prstGeom prst="rect">
            <a:avLst/>
          </a:prstGeom>
          <a:solidFill>
            <a:schemeClr val="dk1">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a:solidFill>
                  <a:srgbClr val="FFC000"/>
                </a:solidFill>
                <a:latin typeface="Segoe Condensed" panose="020B0606040200020203" pitchFamily="34" charset="0"/>
                <a:cs typeface="Segoe UI Semibold" panose="020B0702040204020203" pitchFamily="34" charset="0"/>
              </a:rPr>
              <a:t>Design 1: Captions at a fixed distance from the eyes</a:t>
            </a:r>
          </a:p>
        </p:txBody>
      </p:sp>
      <p:sp>
        <p:nvSpPr>
          <p:cNvPr id="7" name="Rectangle 6">
            <a:extLst>
              <a:ext uri="{FF2B5EF4-FFF2-40B4-BE49-F238E27FC236}">
                <a16:creationId xmlns:a16="http://schemas.microsoft.com/office/drawing/2014/main" id="{E0BA1EE9-603B-4F72-8AD4-DE6B11569979}"/>
              </a:ext>
            </a:extLst>
          </p:cNvPr>
          <p:cNvSpPr/>
          <p:nvPr/>
        </p:nvSpPr>
        <p:spPr>
          <a:xfrm>
            <a:off x="991056" y="6123068"/>
            <a:ext cx="5339412" cy="375361"/>
          </a:xfrm>
          <a:prstGeom prst="rect">
            <a:avLst/>
          </a:prstGeom>
          <a:solidFill>
            <a:schemeClr val="dk1">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a:solidFill>
                  <a:srgbClr val="FFC000"/>
                </a:solidFill>
                <a:latin typeface="Segoe Condensed" panose="020B0606040200020203" pitchFamily="34" charset="0"/>
                <a:cs typeface="Segoe UI Semibold" panose="020B0702040204020203" pitchFamily="34" charset="0"/>
              </a:rPr>
              <a:t>Design 2: Captions projected onto a surface</a:t>
            </a:r>
          </a:p>
        </p:txBody>
      </p:sp>
    </p:spTree>
    <p:extLst>
      <p:ext uri="{BB962C8B-B14F-4D97-AF65-F5344CB8AC3E}">
        <p14:creationId xmlns:p14="http://schemas.microsoft.com/office/powerpoint/2010/main" val="1898847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Background and Past Work</a:t>
            </a:r>
          </a:p>
        </p:txBody>
      </p:sp>
      <p:sp>
        <p:nvSpPr>
          <p:cNvPr id="9" name="TextBox 8"/>
          <p:cNvSpPr txBox="1"/>
          <p:nvPr/>
        </p:nvSpPr>
        <p:spPr>
          <a:xfrm>
            <a:off x="6391900" y="2994109"/>
            <a:ext cx="25565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Proof-of-Concept HMD Prototype</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37039" y="2994109"/>
            <a:ext cx="22025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2: Evaluation</a:t>
            </a:r>
          </a:p>
        </p:txBody>
      </p:sp>
      <p:sp>
        <p:nvSpPr>
          <p:cNvPr id="14" name="TextBox 13"/>
          <p:cNvSpPr txBox="1"/>
          <p:nvPr/>
        </p:nvSpPr>
        <p:spPr>
          <a:xfrm>
            <a:off x="3589913" y="2994109"/>
            <a:ext cx="19844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Interview</a:t>
            </a:r>
          </a:p>
        </p:txBody>
      </p:sp>
      <p:cxnSp>
        <p:nvCxnSpPr>
          <p:cNvPr id="19" name="Straight Arrow Connector 18">
            <a:extLst>
              <a:ext uri="{FF2B5EF4-FFF2-40B4-BE49-F238E27FC236}">
                <a16:creationId xmlns:a16="http://schemas.microsoft.com/office/drawing/2014/main" id="{F8EFF30B-BC5A-40FE-B4B3-A21061368D70}"/>
              </a:ext>
            </a:extLst>
          </p:cNvPr>
          <p:cNvCxnSpPr>
            <a:cxnSpLocks/>
          </p:cNvCxnSpPr>
          <p:nvPr/>
        </p:nvCxnSpPr>
        <p:spPr>
          <a:xfrm flipV="1">
            <a:off x="5512931"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9F802-196E-44DC-8174-AF91C0788EE5}"/>
              </a:ext>
            </a:extLst>
          </p:cNvPr>
          <p:cNvCxnSpPr>
            <a:cxnSpLocks/>
          </p:cNvCxnSpPr>
          <p:nvPr/>
        </p:nvCxnSpPr>
        <p:spPr>
          <a:xfrm flipV="1">
            <a:off x="9065216"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9D78BA3-86B7-4CC0-9F0E-18FCEA9062C4}"/>
              </a:ext>
            </a:extLst>
          </p:cNvPr>
          <p:cNvSpPr/>
          <p:nvPr/>
        </p:nvSpPr>
        <p:spPr>
          <a:xfrm>
            <a:off x="9065216" y="2698750"/>
            <a:ext cx="2649456" cy="137795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251B4D4-40D3-4196-863E-CE05CC2E2696}"/>
              </a:ext>
            </a:extLst>
          </p:cNvPr>
          <p:cNvSpPr/>
          <p:nvPr/>
        </p:nvSpPr>
        <p:spPr>
          <a:xfrm>
            <a:off x="477328" y="2740025"/>
            <a:ext cx="5914572" cy="137795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451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Background and Past Work</a:t>
            </a:r>
          </a:p>
        </p:txBody>
      </p:sp>
      <p:sp>
        <p:nvSpPr>
          <p:cNvPr id="9" name="TextBox 8"/>
          <p:cNvSpPr txBox="1"/>
          <p:nvPr/>
        </p:nvSpPr>
        <p:spPr>
          <a:xfrm>
            <a:off x="6391900" y="2994109"/>
            <a:ext cx="25565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Proof-of-Concept HMD Prototype</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37039" y="2994109"/>
            <a:ext cx="22025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2: Evaluation</a:t>
            </a:r>
          </a:p>
        </p:txBody>
      </p:sp>
      <p:sp>
        <p:nvSpPr>
          <p:cNvPr id="14" name="TextBox 13"/>
          <p:cNvSpPr txBox="1"/>
          <p:nvPr/>
        </p:nvSpPr>
        <p:spPr>
          <a:xfrm>
            <a:off x="3589913" y="2994109"/>
            <a:ext cx="19844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Interview</a:t>
            </a:r>
          </a:p>
        </p:txBody>
      </p:sp>
      <p:cxnSp>
        <p:nvCxnSpPr>
          <p:cNvPr id="19" name="Straight Arrow Connector 18">
            <a:extLst>
              <a:ext uri="{FF2B5EF4-FFF2-40B4-BE49-F238E27FC236}">
                <a16:creationId xmlns:a16="http://schemas.microsoft.com/office/drawing/2014/main" id="{F8EFF30B-BC5A-40FE-B4B3-A21061368D70}"/>
              </a:ext>
            </a:extLst>
          </p:cNvPr>
          <p:cNvCxnSpPr>
            <a:cxnSpLocks/>
          </p:cNvCxnSpPr>
          <p:nvPr/>
        </p:nvCxnSpPr>
        <p:spPr>
          <a:xfrm flipV="1">
            <a:off x="5512931"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9F802-196E-44DC-8174-AF91C0788EE5}"/>
              </a:ext>
            </a:extLst>
          </p:cNvPr>
          <p:cNvCxnSpPr>
            <a:cxnSpLocks/>
          </p:cNvCxnSpPr>
          <p:nvPr/>
        </p:nvCxnSpPr>
        <p:spPr>
          <a:xfrm flipV="1">
            <a:off x="9065216"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251B4D4-40D3-4196-863E-CE05CC2E2696}"/>
              </a:ext>
            </a:extLst>
          </p:cNvPr>
          <p:cNvSpPr/>
          <p:nvPr/>
        </p:nvSpPr>
        <p:spPr>
          <a:xfrm>
            <a:off x="477327" y="2740025"/>
            <a:ext cx="9514397" cy="137795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867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DF6012-ADAE-48C7-952E-AF44BEB136F1}"/>
              </a:ext>
            </a:extLst>
          </p:cNvPr>
          <p:cNvPicPr>
            <a:picLocks noChangeAspect="1"/>
          </p:cNvPicPr>
          <p:nvPr/>
        </p:nvPicPr>
        <p:blipFill>
          <a:blip r:embed="rId3"/>
          <a:stretch>
            <a:fillRect/>
          </a:stretch>
        </p:blipFill>
        <p:spPr>
          <a:xfrm>
            <a:off x="0" y="-413206"/>
            <a:ext cx="12192000" cy="8134351"/>
          </a:xfrm>
          <a:prstGeom prst="rect">
            <a:avLst/>
          </a:prstGeom>
        </p:spPr>
      </p:pic>
      <p:sp>
        <p:nvSpPr>
          <p:cNvPr id="10" name="BlackOverlay">
            <a:extLst>
              <a:ext uri="{FF2B5EF4-FFF2-40B4-BE49-F238E27FC236}">
                <a16:creationId xmlns:a16="http://schemas.microsoft.com/office/drawing/2014/main" id="{FFC9ABFA-9F4D-4D09-B3EB-B697DFF786AB}"/>
              </a:ext>
            </a:extLst>
          </p:cNvPr>
          <p:cNvSpPr/>
          <p:nvPr/>
        </p:nvSpPr>
        <p:spPr>
          <a:xfrm>
            <a:off x="-11898" y="0"/>
            <a:ext cx="12203898" cy="6858000"/>
          </a:xfrm>
          <a:prstGeom prst="rect">
            <a:avLst/>
          </a:prstGeom>
          <a:solidFill>
            <a:schemeClr val="tx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endParaRPr lang="en-US" sz="2400" dirty="0">
              <a:solidFill>
                <a:prstClr val="white"/>
              </a:solidFill>
              <a:latin typeface="Segoe UI Light"/>
              <a:cs typeface="Segoe UI Light"/>
            </a:endParaRPr>
          </a:p>
        </p:txBody>
      </p:sp>
      <p:sp>
        <p:nvSpPr>
          <p:cNvPr id="5" name="BlackOverlay">
            <a:extLst>
              <a:ext uri="{FF2B5EF4-FFF2-40B4-BE49-F238E27FC236}">
                <a16:creationId xmlns:a16="http://schemas.microsoft.com/office/drawing/2014/main" id="{A1E01F06-7EE6-47B2-82E6-F47307701DC7}"/>
              </a:ext>
            </a:extLst>
          </p:cNvPr>
          <p:cNvSpPr/>
          <p:nvPr/>
        </p:nvSpPr>
        <p:spPr>
          <a:xfrm>
            <a:off x="82444" y="253998"/>
            <a:ext cx="5462013" cy="2061028"/>
          </a:xfrm>
          <a:prstGeom prst="rect">
            <a:avLst/>
          </a:prstGeom>
          <a:noFill/>
          <a:ln>
            <a:noFill/>
          </a:ln>
          <a:effectLst>
            <a:outerShdw blurRad="50800" dist="38100" dir="8100000" algn="tr" rotWithShape="0">
              <a:prstClr val="black">
                <a:alpha val="40000"/>
              </a:prstClr>
            </a:outerShdw>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18" rIns="91246" bIns="45718" numCol="1" spcCol="0" rtlCol="0" fromWordArt="0" anchor="ctr" anchorCtr="0" forceAA="0" compatLnSpc="1">
            <a:prstTxWarp prst="textNoShape">
              <a:avLst/>
            </a:prstTxWarp>
            <a:noAutofit/>
          </a:bodyPr>
          <a:lstStyle/>
          <a:p>
            <a:pPr defTabSz="456039"/>
            <a:r>
              <a:rPr lang="en-US" sz="2800" dirty="0">
                <a:solidFill>
                  <a:schemeClr val="bg1"/>
                </a:solidFill>
                <a:latin typeface="Segoe UI Light"/>
                <a:cs typeface="Segoe UI Light"/>
              </a:rPr>
              <a:t>Moreover, assistive technologies like real-time captioning have been traditionally designed for stationary context and are </a:t>
            </a:r>
            <a:r>
              <a:rPr lang="en-US" sz="2800" dirty="0">
                <a:solidFill>
                  <a:srgbClr val="FFC000"/>
                </a:solidFill>
                <a:latin typeface="Segoe UI Semibold" panose="020B0702040204020203" pitchFamily="34" charset="0"/>
                <a:cs typeface="Segoe UI Semibold" panose="020B0702040204020203" pitchFamily="34" charset="0"/>
              </a:rPr>
              <a:t>not conducive to mobile scenarios.</a:t>
            </a:r>
            <a:endParaRPr lang="en-US" sz="2800" dirty="0">
              <a:solidFill>
                <a:srgbClr val="FFC000"/>
              </a:solidFill>
              <a:latin typeface="Segoe UI Light"/>
              <a:cs typeface="Segoe UI Light"/>
            </a:endParaRPr>
          </a:p>
        </p:txBody>
      </p:sp>
    </p:spTree>
    <p:extLst>
      <p:ext uri="{BB962C8B-B14F-4D97-AF65-F5344CB8AC3E}">
        <p14:creationId xmlns:p14="http://schemas.microsoft.com/office/powerpoint/2010/main" val="16602219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9904" y="32165"/>
            <a:ext cx="83713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Study 2</a:t>
            </a:r>
          </a:p>
        </p:txBody>
      </p:sp>
      <p:sp>
        <p:nvSpPr>
          <p:cNvPr id="5" name="TextBox 4"/>
          <p:cNvSpPr txBox="1"/>
          <p:nvPr/>
        </p:nvSpPr>
        <p:spPr>
          <a:xfrm>
            <a:off x="5213350" y="1041595"/>
            <a:ext cx="6203950" cy="5586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Primary</a:t>
            </a:r>
            <a:r>
              <a:rPr kumimoji="0" lang="en-US" sz="2800" b="0" i="0" u="none" strike="noStrike" kern="1200" cap="none" spc="0" normalizeH="0" noProof="0" dirty="0">
                <a:ln>
                  <a:noFill/>
                </a:ln>
                <a:solidFill>
                  <a:prstClr val="white"/>
                </a:solidFill>
                <a:effectLst/>
                <a:uLnTx/>
                <a:uFillTx/>
                <a:latin typeface="Segoe UI Semibold" pitchFamily="34" charset="0"/>
                <a:ea typeface="+mn-ea"/>
                <a:cs typeface="+mn-cs"/>
              </a:rPr>
              <a:t> </a:t>
            </a: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Goal</a:t>
            </a:r>
            <a:endParaRPr lang="en-US" sz="2000" dirty="0">
              <a:solidFill>
                <a:prstClr val="white"/>
              </a:solidFill>
              <a:latin typeface="Segoe UI Light" pitchFamily="34" charset="0"/>
            </a:endParaRPr>
          </a:p>
          <a:p>
            <a:pPr marL="342900" lvl="0" indent="-342900">
              <a:spcAft>
                <a:spcPts val="1800"/>
              </a:spcAft>
              <a:buFont typeface="Courier New" pitchFamily="49" charset="0"/>
              <a:buChar char="o"/>
              <a:defRPr/>
            </a:pPr>
            <a:r>
              <a:rPr lang="en-US" sz="2000" dirty="0">
                <a:solidFill>
                  <a:prstClr val="white"/>
                </a:solidFill>
                <a:latin typeface="Segoe UI Light" pitchFamily="34" charset="0"/>
              </a:rPr>
              <a:t>To assess whether the use of HMD captions increased conversation accessibility, and decreased attention split for walking conversations</a:t>
            </a:r>
            <a:endPar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endParaRPr>
          </a:p>
          <a:p>
            <a:pPr lvl="0">
              <a:defRPr/>
            </a:pPr>
            <a:r>
              <a:rPr lang="en-US" sz="2800" dirty="0">
                <a:solidFill>
                  <a:prstClr val="white"/>
                </a:solidFill>
                <a:latin typeface="Segoe UI Semibold" pitchFamily="34" charset="0"/>
              </a:rPr>
              <a:t>Participants</a:t>
            </a:r>
          </a:p>
          <a:p>
            <a:pPr marL="342900" lvl="0" indent="-342900">
              <a:spcAft>
                <a:spcPts val="1800"/>
              </a:spcAft>
              <a:buFont typeface="Courier New" pitchFamily="49" charset="0"/>
              <a:buChar char="o"/>
              <a:defRPr/>
            </a:pPr>
            <a:r>
              <a:rPr lang="en-US" sz="2000" dirty="0">
                <a:solidFill>
                  <a:prstClr val="white"/>
                </a:solidFill>
                <a:latin typeface="Segoe UI Light" pitchFamily="34" charset="0"/>
              </a:rPr>
              <a:t>10 DHH individuals; 6 from Study 1 </a:t>
            </a:r>
          </a:p>
          <a:p>
            <a:pPr lvl="0">
              <a:defRPr/>
            </a:pPr>
            <a:r>
              <a:rPr lang="en-US" sz="2800" dirty="0">
                <a:solidFill>
                  <a:prstClr val="white"/>
                </a:solidFill>
                <a:latin typeface="Segoe UI Semibold" pitchFamily="34" charset="0"/>
              </a:rPr>
              <a:t>Part 1: Walking Scenario with HMD</a:t>
            </a:r>
          </a:p>
          <a:p>
            <a:pPr marL="342900" lvl="0" indent="-342900">
              <a:buFont typeface="Courier New" pitchFamily="49" charset="0"/>
              <a:buChar char="o"/>
              <a:defRPr/>
            </a:pPr>
            <a:r>
              <a:rPr lang="en-US" sz="2000" dirty="0">
                <a:solidFill>
                  <a:prstClr val="white"/>
                </a:solidFill>
                <a:latin typeface="Segoe UI Light" pitchFamily="34" charset="0"/>
              </a:rPr>
              <a:t>One researcher conversed with the participant on casual topics</a:t>
            </a:r>
          </a:p>
          <a:p>
            <a:pPr marL="342900" lvl="0" indent="-342900">
              <a:buFont typeface="Courier New" pitchFamily="49" charset="0"/>
              <a:buChar char="o"/>
              <a:defRPr/>
            </a:pPr>
            <a:r>
              <a:rPr lang="en-US" sz="2000" dirty="0">
                <a:solidFill>
                  <a:prstClr val="white"/>
                </a:solidFill>
                <a:latin typeface="Segoe UI Light" pitchFamily="34" charset="0"/>
              </a:rPr>
              <a:t>Another researcher took observational notes</a:t>
            </a:r>
          </a:p>
          <a:p>
            <a:pPr marL="342900" lvl="0" indent="-342900">
              <a:spcAft>
                <a:spcPts val="1800"/>
              </a:spcAft>
              <a:buFont typeface="Courier New" pitchFamily="49" charset="0"/>
              <a:buChar char="o"/>
              <a:defRPr/>
            </a:pPr>
            <a:r>
              <a:rPr lang="en-US" sz="2000" dirty="0">
                <a:solidFill>
                  <a:prstClr val="white"/>
                </a:solidFill>
                <a:latin typeface="Segoe UI Light" pitchFamily="34" charset="0"/>
              </a:rPr>
              <a:t>The first researcher wore a lapel microphone that relayed speech to the on-site transcriber</a:t>
            </a:r>
            <a:endParaRPr lang="en-US" dirty="0">
              <a:solidFill>
                <a:prstClr val="white"/>
              </a:solidFill>
              <a:latin typeface="Segoe UI Light" pitchFamily="34" charset="0"/>
            </a:endParaRPr>
          </a:p>
          <a:p>
            <a:pPr lvl="0">
              <a:defRPr/>
            </a:pPr>
            <a:r>
              <a:rPr lang="en-US" sz="2800" dirty="0">
                <a:solidFill>
                  <a:prstClr val="white"/>
                </a:solidFill>
                <a:latin typeface="Segoe UI Semibold" pitchFamily="34" charset="0"/>
              </a:rPr>
              <a:t>Part 2: Open-ended Interview</a:t>
            </a:r>
            <a:endParaRPr lang="en-US" sz="2000" dirty="0">
              <a:solidFill>
                <a:prstClr val="white"/>
              </a:solidFill>
              <a:latin typeface="Segoe UI Light" pitchFamily="34" charset="0"/>
            </a:endParaRPr>
          </a:p>
          <a:p>
            <a:pPr marL="342900" lvl="0" indent="-342900">
              <a:buFont typeface="Courier New" pitchFamily="49" charset="0"/>
              <a:buChar char="o"/>
              <a:defRPr/>
            </a:pPr>
            <a:r>
              <a:rPr lang="en-US" sz="2000" dirty="0">
                <a:solidFill>
                  <a:prstClr val="white"/>
                </a:solidFill>
                <a:latin typeface="Segoe UI Light" pitchFamily="34" charset="0"/>
              </a:rPr>
              <a:t>On the experience any feedback to the prototype</a:t>
            </a:r>
          </a:p>
        </p:txBody>
      </p:sp>
      <p:pic>
        <p:nvPicPr>
          <p:cNvPr id="6" name="Picture 5">
            <a:extLst>
              <a:ext uri="{FF2B5EF4-FFF2-40B4-BE49-F238E27FC236}">
                <a16:creationId xmlns:a16="http://schemas.microsoft.com/office/drawing/2014/main" id="{D8E32D3C-F1A1-4131-838E-E6D1485E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437" y="1070170"/>
            <a:ext cx="4147992" cy="5530655"/>
          </a:xfrm>
          <a:prstGeom prst="rect">
            <a:avLst/>
          </a:prstGeom>
        </p:spPr>
      </p:pic>
      <p:sp>
        <p:nvSpPr>
          <p:cNvPr id="7" name="TextBox 6">
            <a:extLst>
              <a:ext uri="{FF2B5EF4-FFF2-40B4-BE49-F238E27FC236}">
                <a16:creationId xmlns:a16="http://schemas.microsoft.com/office/drawing/2014/main" id="{12C0B345-BAC1-44DE-8EF0-2BC80AB2C73F}"/>
              </a:ext>
            </a:extLst>
          </p:cNvPr>
          <p:cNvSpPr txBox="1"/>
          <p:nvPr/>
        </p:nvSpPr>
        <p:spPr>
          <a:xfrm>
            <a:off x="6830906" y="1063640"/>
            <a:ext cx="4943314" cy="369332"/>
          </a:xfrm>
          <a:prstGeom prst="rect">
            <a:avLst/>
          </a:prstGeom>
          <a:noFill/>
        </p:spPr>
        <p:txBody>
          <a:bodyPr wrap="square" rtlCol="0">
            <a:spAutoFit/>
          </a:bodyPr>
          <a:lstStyle/>
          <a:p>
            <a:pPr>
              <a:defRPr/>
            </a:pPr>
            <a:endParaRPr lang="en-US" dirty="0">
              <a:solidFill>
                <a:prstClr val="white"/>
              </a:solidFill>
              <a:latin typeface="Segoe UI Light" pitchFamily="34" charset="0"/>
            </a:endParaRPr>
          </a:p>
        </p:txBody>
      </p:sp>
    </p:spTree>
    <p:extLst>
      <p:ext uri="{BB962C8B-B14F-4D97-AF65-F5344CB8AC3E}">
        <p14:creationId xmlns:p14="http://schemas.microsoft.com/office/powerpoint/2010/main" val="100837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4191"/>
            <a:ext cx="12198706" cy="8110841"/>
          </a:xfrm>
          <a:prstGeom prst="rect">
            <a:avLst/>
          </a:prstGeom>
        </p:spPr>
      </p:pic>
      <p:sp>
        <p:nvSpPr>
          <p:cNvPr id="4" name="BlackOverlay">
            <a:extLst>
              <a:ext uri="{FF2B5EF4-FFF2-40B4-BE49-F238E27FC236}">
                <a16:creationId xmlns:a16="http://schemas.microsoft.com/office/drawing/2014/main" id="{A1E01F06-7EE6-47B2-82E6-F47307701DC7}"/>
              </a:ext>
            </a:extLst>
          </p:cNvPr>
          <p:cNvSpPr/>
          <p:nvPr/>
        </p:nvSpPr>
        <p:spPr>
          <a:xfrm>
            <a:off x="0" y="0"/>
            <a:ext cx="12198706" cy="685800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defRPr/>
            </a:pPr>
            <a:r>
              <a:rPr lang="en-US" sz="2400" dirty="0">
                <a:solidFill>
                  <a:srgbClr val="FFC000"/>
                </a:solidFill>
                <a:latin typeface="Segoe UI Semibold" panose="020B0702040204020203" pitchFamily="34" charset="0"/>
                <a:cs typeface="Segoe UI Semibold" panose="020B0702040204020203" pitchFamily="34" charset="0"/>
              </a:rPr>
              <a:t>All participants used our prototype </a:t>
            </a:r>
            <a:r>
              <a:rPr lang="en-US" sz="2400" dirty="0">
                <a:solidFill>
                  <a:prstClr val="white"/>
                </a:solidFill>
                <a:latin typeface="Segoe UI Light"/>
                <a:cs typeface="Segoe UI Light"/>
              </a:rPr>
              <a:t>to understand at least </a:t>
            </a:r>
          </a:p>
          <a:p>
            <a:pPr algn="ctr" defTabSz="456039">
              <a:defRPr/>
            </a:pPr>
            <a:r>
              <a:rPr lang="en-US" sz="2400" dirty="0">
                <a:solidFill>
                  <a:prstClr val="white"/>
                </a:solidFill>
                <a:latin typeface="Segoe UI Light"/>
                <a:cs typeface="Segoe UI Light"/>
              </a:rPr>
              <a:t>some part of the conversation while walking. </a:t>
            </a:r>
          </a:p>
        </p:txBody>
      </p:sp>
      <p:sp>
        <p:nvSpPr>
          <p:cNvPr id="5" name="TextBox 4">
            <a:extLst>
              <a:ext uri="{FF2B5EF4-FFF2-40B4-BE49-F238E27FC236}">
                <a16:creationId xmlns:a16="http://schemas.microsoft.com/office/drawing/2014/main" id="{EA8763C1-0CBA-4D57-860B-3AF4241FAE6E}"/>
              </a:ext>
            </a:extLst>
          </p:cNvPr>
          <p:cNvSpPr txBox="1"/>
          <p:nvPr/>
        </p:nvSpPr>
        <p:spPr>
          <a:xfrm>
            <a:off x="9834547" y="7257"/>
            <a:ext cx="2344848" cy="400110"/>
          </a:xfrm>
          <a:prstGeom prst="rect">
            <a:avLst/>
          </a:prstGeom>
          <a:noFill/>
        </p:spPr>
        <p:txBody>
          <a:bodyPr wrap="square" rtlCol="0">
            <a:spAutoFit/>
          </a:bodyPr>
          <a:lstStyle/>
          <a:p>
            <a:pPr algn="r"/>
            <a:r>
              <a:rPr lang="en-US" sz="2000" dirty="0">
                <a:solidFill>
                  <a:schemeClr val="tx1">
                    <a:lumMod val="65000"/>
                    <a:lumOff val="35000"/>
                  </a:schemeClr>
                </a:solidFill>
                <a:latin typeface="Segoe UI Light" panose="020B0502040204020203" pitchFamily="34" charset="0"/>
                <a:cs typeface="Segoe UI Light" panose="020B0502040204020203" pitchFamily="34" charset="0"/>
              </a:rPr>
              <a:t>STUDY 2: RESULTS</a:t>
            </a:r>
          </a:p>
        </p:txBody>
      </p:sp>
    </p:spTree>
    <p:extLst>
      <p:ext uri="{BB962C8B-B14F-4D97-AF65-F5344CB8AC3E}">
        <p14:creationId xmlns:p14="http://schemas.microsoft.com/office/powerpoint/2010/main" val="40131776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64FFFB-A6F3-44A1-BC43-8DD0C6EBB5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4191"/>
            <a:ext cx="12198706" cy="8110841"/>
          </a:xfrm>
          <a:prstGeom prst="rect">
            <a:avLst/>
          </a:prstGeom>
        </p:spPr>
      </p:pic>
      <p:sp>
        <p:nvSpPr>
          <p:cNvPr id="10" name="Rectangle 9"/>
          <p:cNvSpPr/>
          <p:nvPr/>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defRPr/>
            </a:pPr>
            <a:r>
              <a:rPr lang="en-US" sz="1900" dirty="0">
                <a:solidFill>
                  <a:prstClr val="white"/>
                </a:solidFill>
              </a:rPr>
              <a:t>`</a:t>
            </a:r>
          </a:p>
        </p:txBody>
      </p:sp>
      <p:sp>
        <p:nvSpPr>
          <p:cNvPr id="6" name="TextBox 5"/>
          <p:cNvSpPr txBox="1"/>
          <p:nvPr/>
        </p:nvSpPr>
        <p:spPr>
          <a:xfrm>
            <a:off x="4788916" y="2737993"/>
            <a:ext cx="1752600" cy="3662537"/>
          </a:xfrm>
          <a:prstGeom prst="rect">
            <a:avLst/>
          </a:prstGeom>
          <a:noFill/>
        </p:spPr>
        <p:txBody>
          <a:bodyPr wrap="square" lIns="91246" tIns="45718" rIns="91246" bIns="45718"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2201">
              <a:defRPr/>
            </a:pPr>
            <a:r>
              <a:rPr lang="en-US" sz="23200" dirty="0">
                <a:solidFill>
                  <a:srgbClr val="FFC000">
                    <a:alpha val="30000"/>
                  </a:srgbClr>
                </a:solidFill>
                <a:latin typeface="HelveticaNeueLT Com 107 XBlkCn" pitchFamily="34" charset="0"/>
              </a:rPr>
              <a:t>”</a:t>
            </a:r>
          </a:p>
        </p:txBody>
      </p:sp>
      <p:sp>
        <p:nvSpPr>
          <p:cNvPr id="7" name="TextBox 6"/>
          <p:cNvSpPr txBox="1"/>
          <p:nvPr/>
        </p:nvSpPr>
        <p:spPr>
          <a:xfrm>
            <a:off x="2006699" y="1661326"/>
            <a:ext cx="1752600" cy="3662537"/>
          </a:xfrm>
          <a:prstGeom prst="rect">
            <a:avLst/>
          </a:prstGeom>
          <a:noFill/>
        </p:spPr>
        <p:txBody>
          <a:bodyPr wrap="square" lIns="91246" tIns="45718" rIns="91246" bIns="45718" rtlCol="0">
            <a:spAutoFit/>
          </a:bodyPr>
          <a:lstStyle/>
          <a:p>
            <a:pPr algn="ctr" defTabSz="456039">
              <a:defRPr/>
            </a:pPr>
            <a:r>
              <a:rPr lang="en-US" sz="23200" dirty="0">
                <a:solidFill>
                  <a:srgbClr val="FFC000">
                    <a:alpha val="30000"/>
                  </a:srgbClr>
                </a:solidFill>
                <a:latin typeface="HelveticaNeueLT Com 107 XBlkCn" pitchFamily="34" charset="0"/>
              </a:rPr>
              <a:t>“</a:t>
            </a:r>
          </a:p>
        </p:txBody>
      </p:sp>
      <p:sp>
        <p:nvSpPr>
          <p:cNvPr id="8" name="TextBox 7"/>
          <p:cNvSpPr txBox="1"/>
          <p:nvPr/>
        </p:nvSpPr>
        <p:spPr>
          <a:xfrm>
            <a:off x="2488774" y="2737993"/>
            <a:ext cx="7824041" cy="1754322"/>
          </a:xfrm>
          <a:prstGeom prst="rect">
            <a:avLst/>
          </a:prstGeom>
          <a:noFill/>
        </p:spPr>
        <p:txBody>
          <a:bodyPr wrap="square" lIns="91246" tIns="45718" rIns="91246" bIns="45718" rtlCol="0">
            <a:spAutoFit/>
          </a:bodyPr>
          <a:lstStyle/>
          <a:p>
            <a:pPr defTabSz="912201">
              <a:spcAft>
                <a:spcPts val="1200"/>
              </a:spcAft>
              <a:defRPr/>
            </a:pPr>
            <a:r>
              <a:rPr lang="en-US" sz="3600" dirty="0">
                <a:solidFill>
                  <a:srgbClr val="FFC000"/>
                </a:solidFill>
                <a:latin typeface="Segoe UI Light" pitchFamily="34" charset="0"/>
              </a:rPr>
              <a:t>“With this, you can look where you want and still follow along with the conversation.” </a:t>
            </a:r>
          </a:p>
        </p:txBody>
      </p:sp>
      <p:sp>
        <p:nvSpPr>
          <p:cNvPr id="4" name="Rectangle 3"/>
          <p:cNvSpPr/>
          <p:nvPr/>
        </p:nvSpPr>
        <p:spPr>
          <a:xfrm>
            <a:off x="8430020" y="4344978"/>
            <a:ext cx="726090" cy="461661"/>
          </a:xfrm>
          <a:prstGeom prst="rect">
            <a:avLst/>
          </a:prstGeom>
        </p:spPr>
        <p:txBody>
          <a:bodyPr wrap="none" lIns="91246" tIns="45718" rIns="91246" bIns="45718">
            <a:spAutoFit/>
          </a:bodyPr>
          <a:lstStyle/>
          <a:p>
            <a:pPr algn="r" defTabSz="912201">
              <a:defRPr/>
            </a:pPr>
            <a:r>
              <a:rPr lang="en-US" sz="2400" dirty="0">
                <a:solidFill>
                  <a:srgbClr val="FFC000"/>
                </a:solidFill>
                <a:latin typeface="Segoe UI Light" pitchFamily="34" charset="0"/>
              </a:rPr>
              <a:t>- R4</a:t>
            </a:r>
          </a:p>
        </p:txBody>
      </p:sp>
    </p:spTree>
    <p:extLst>
      <p:ext uri="{BB962C8B-B14F-4D97-AF65-F5344CB8AC3E}">
        <p14:creationId xmlns:p14="http://schemas.microsoft.com/office/powerpoint/2010/main" val="4207796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ackOverlay">
            <a:extLst>
              <a:ext uri="{FF2B5EF4-FFF2-40B4-BE49-F238E27FC236}">
                <a16:creationId xmlns:a16="http://schemas.microsoft.com/office/drawing/2014/main" id="{A1E01F06-7EE6-47B2-82E6-F47307701DC7}"/>
              </a:ext>
            </a:extLst>
          </p:cNvPr>
          <p:cNvSpPr/>
          <p:nvPr/>
        </p:nvSpPr>
        <p:spPr>
          <a:xfrm>
            <a:off x="0" y="0"/>
            <a:ext cx="12192000" cy="685800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defRPr/>
            </a:pPr>
            <a:r>
              <a:rPr lang="en-US" sz="2400" dirty="0">
                <a:solidFill>
                  <a:prstClr val="white"/>
                </a:solidFill>
                <a:latin typeface="Segoe UI Light"/>
                <a:cs typeface="Segoe UI Light"/>
              </a:rPr>
              <a:t>However, four participants found captions to be </a:t>
            </a:r>
            <a:r>
              <a:rPr lang="en-US" sz="2400" dirty="0">
                <a:solidFill>
                  <a:srgbClr val="FFC000"/>
                </a:solidFill>
                <a:latin typeface="Segoe UI Semibold" panose="020B0702040204020203" pitchFamily="34" charset="0"/>
                <a:cs typeface="Segoe UI Semibold" panose="020B0702040204020203" pitchFamily="34" charset="0"/>
              </a:rPr>
              <a:t>occasionally distracting.  </a:t>
            </a:r>
          </a:p>
        </p:txBody>
      </p:sp>
      <p:sp>
        <p:nvSpPr>
          <p:cNvPr id="5" name="TextBox 4">
            <a:extLst>
              <a:ext uri="{FF2B5EF4-FFF2-40B4-BE49-F238E27FC236}">
                <a16:creationId xmlns:a16="http://schemas.microsoft.com/office/drawing/2014/main" id="{14170DB4-5B20-4786-B54D-C543C5BDCFC3}"/>
              </a:ext>
            </a:extLst>
          </p:cNvPr>
          <p:cNvSpPr txBox="1"/>
          <p:nvPr/>
        </p:nvSpPr>
        <p:spPr>
          <a:xfrm>
            <a:off x="9834547" y="7257"/>
            <a:ext cx="2344848" cy="400110"/>
          </a:xfrm>
          <a:prstGeom prst="rect">
            <a:avLst/>
          </a:prstGeom>
          <a:noFill/>
        </p:spPr>
        <p:txBody>
          <a:bodyPr wrap="square" rtlCol="0">
            <a:spAutoFit/>
          </a:bodyPr>
          <a:lstStyle/>
          <a:p>
            <a:pPr algn="r"/>
            <a:r>
              <a:rPr lang="en-US" sz="2000" dirty="0">
                <a:solidFill>
                  <a:schemeClr val="tx1">
                    <a:lumMod val="65000"/>
                    <a:lumOff val="35000"/>
                  </a:schemeClr>
                </a:solidFill>
                <a:latin typeface="Segoe UI Light" panose="020B0502040204020203" pitchFamily="34" charset="0"/>
                <a:cs typeface="Segoe UI Light" panose="020B0502040204020203" pitchFamily="34" charset="0"/>
              </a:rPr>
              <a:t>STUDY 2: RESULTS</a:t>
            </a:r>
          </a:p>
        </p:txBody>
      </p:sp>
    </p:spTree>
    <p:extLst>
      <p:ext uri="{BB962C8B-B14F-4D97-AF65-F5344CB8AC3E}">
        <p14:creationId xmlns:p14="http://schemas.microsoft.com/office/powerpoint/2010/main" val="14002818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564611" y="-1370477"/>
            <a:ext cx="13534280" cy="8998857"/>
          </a:xfrm>
          <a:prstGeom prst="rect">
            <a:avLst/>
          </a:prstGeom>
        </p:spPr>
      </p:pic>
      <p:sp>
        <p:nvSpPr>
          <p:cNvPr id="5" name="Rectangle 4"/>
          <p:cNvSpPr/>
          <p:nvPr/>
        </p:nvSpPr>
        <p:spPr>
          <a:xfrm>
            <a:off x="-564611" y="0"/>
            <a:ext cx="1353428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defRPr/>
            </a:pPr>
            <a:endParaRPr lang="en-US" sz="1900">
              <a:solidFill>
                <a:prstClr val="white"/>
              </a:solidFill>
            </a:endParaRPr>
          </a:p>
        </p:txBody>
      </p:sp>
      <p:sp>
        <p:nvSpPr>
          <p:cNvPr id="6" name="TextBox 5"/>
          <p:cNvSpPr txBox="1"/>
          <p:nvPr/>
        </p:nvSpPr>
        <p:spPr>
          <a:xfrm>
            <a:off x="8567959" y="4107627"/>
            <a:ext cx="1752600" cy="3062377"/>
          </a:xfrm>
          <a:prstGeom prst="rect">
            <a:avLst/>
          </a:prstGeom>
          <a:noFill/>
        </p:spPr>
        <p:txBody>
          <a:bodyPr wrap="square" lIns="91246" tIns="45718" rIns="91246" bIns="45718"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2201">
              <a:defRPr/>
            </a:pPr>
            <a:r>
              <a:rPr lang="en-US" sz="19300" dirty="0">
                <a:solidFill>
                  <a:prstClr val="black">
                    <a:lumMod val="65000"/>
                    <a:lumOff val="35000"/>
                    <a:alpha val="60000"/>
                  </a:prstClr>
                </a:solidFill>
                <a:latin typeface="HelveticaNeueLT Com 107 XBlkCn" pitchFamily="34" charset="0"/>
              </a:rPr>
              <a:t>”</a:t>
            </a:r>
          </a:p>
        </p:txBody>
      </p:sp>
      <p:sp>
        <p:nvSpPr>
          <p:cNvPr id="7" name="TextBox 6"/>
          <p:cNvSpPr txBox="1"/>
          <p:nvPr/>
        </p:nvSpPr>
        <p:spPr>
          <a:xfrm>
            <a:off x="3342305" y="3079430"/>
            <a:ext cx="1752600" cy="3062377"/>
          </a:xfrm>
          <a:prstGeom prst="rect">
            <a:avLst/>
          </a:prstGeom>
          <a:noFill/>
        </p:spPr>
        <p:txBody>
          <a:bodyPr wrap="square" lIns="91246" tIns="45718" rIns="91246" bIns="45718" rtlCol="0">
            <a:spAutoFit/>
          </a:bodyPr>
          <a:lstStyle/>
          <a:p>
            <a:pPr algn="ctr" defTabSz="456039">
              <a:defRPr/>
            </a:pPr>
            <a:r>
              <a:rPr lang="en-US" sz="19300" dirty="0">
                <a:solidFill>
                  <a:prstClr val="black">
                    <a:lumMod val="65000"/>
                    <a:lumOff val="35000"/>
                    <a:alpha val="65000"/>
                  </a:prstClr>
                </a:solidFill>
                <a:latin typeface="HelveticaNeueLT Com 107 XBlkCn" pitchFamily="34" charset="0"/>
              </a:rPr>
              <a:t>“</a:t>
            </a:r>
          </a:p>
        </p:txBody>
      </p:sp>
      <p:sp>
        <p:nvSpPr>
          <p:cNvPr id="8" name="TextBox 7"/>
          <p:cNvSpPr txBox="1"/>
          <p:nvPr/>
        </p:nvSpPr>
        <p:spPr>
          <a:xfrm>
            <a:off x="3959878" y="3964225"/>
            <a:ext cx="6781800" cy="1569656"/>
          </a:xfrm>
          <a:prstGeom prst="rect">
            <a:avLst/>
          </a:prstGeom>
          <a:noFill/>
        </p:spPr>
        <p:txBody>
          <a:bodyPr wrap="square" lIns="91246" tIns="45718" rIns="91246" bIns="45718" rtlCol="0">
            <a:spAutoFit/>
          </a:bodyPr>
          <a:lstStyle/>
          <a:p>
            <a:pPr defTabSz="912201">
              <a:spcAft>
                <a:spcPts val="1200"/>
              </a:spcAft>
              <a:defRPr/>
            </a:pPr>
            <a:r>
              <a:rPr lang="en-US" sz="2400" dirty="0">
                <a:solidFill>
                  <a:prstClr val="white"/>
                </a:solidFill>
                <a:latin typeface="Segoe UI Light" pitchFamily="34" charset="0"/>
              </a:rPr>
              <a:t>When I was trying to formulate my own responses, I would find the captions quite distracting and, in cases like that, I wish […] that I could look away from [the captions], at my discretion.</a:t>
            </a:r>
          </a:p>
        </p:txBody>
      </p:sp>
      <p:sp>
        <p:nvSpPr>
          <p:cNvPr id="4" name="Rectangle 3"/>
          <p:cNvSpPr/>
          <p:nvPr/>
        </p:nvSpPr>
        <p:spPr>
          <a:xfrm>
            <a:off x="9407405" y="5903218"/>
            <a:ext cx="631512" cy="400105"/>
          </a:xfrm>
          <a:prstGeom prst="rect">
            <a:avLst/>
          </a:prstGeom>
        </p:spPr>
        <p:txBody>
          <a:bodyPr wrap="none" lIns="91246" tIns="45718" rIns="91246" bIns="45718">
            <a:spAutoFit/>
          </a:bodyPr>
          <a:lstStyle/>
          <a:p>
            <a:pPr algn="r" defTabSz="912201">
              <a:defRPr/>
            </a:pPr>
            <a:r>
              <a:rPr lang="en-US" sz="2000" dirty="0">
                <a:solidFill>
                  <a:prstClr val="white"/>
                </a:solidFill>
                <a:latin typeface="Segoe UI Light" pitchFamily="34" charset="0"/>
              </a:rPr>
              <a:t>- R5</a:t>
            </a:r>
          </a:p>
        </p:txBody>
      </p:sp>
    </p:spTree>
    <p:extLst>
      <p:ext uri="{BB962C8B-B14F-4D97-AF65-F5344CB8AC3E}">
        <p14:creationId xmlns:p14="http://schemas.microsoft.com/office/powerpoint/2010/main" val="2040453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9" name="TextBox 8"/>
          <p:cNvSpPr txBox="1"/>
          <p:nvPr/>
        </p:nvSpPr>
        <p:spPr>
          <a:xfrm>
            <a:off x="3463460" y="1203236"/>
            <a:ext cx="5169085" cy="738664"/>
          </a:xfrm>
          <a:prstGeom prst="rect">
            <a:avLst/>
          </a:prstGeom>
          <a:noFill/>
        </p:spPr>
        <p:txBody>
          <a:bodyPr wrap="square" rtlCol="0">
            <a:spAutoFit/>
          </a:bodyPr>
          <a:lstStyle/>
          <a:p>
            <a:pPr algn="ctr"/>
            <a:r>
              <a:rPr lang="en-US" sz="4200" dirty="0">
                <a:solidFill>
                  <a:prstClr val="white">
                    <a:lumMod val="95000"/>
                  </a:prstClr>
                </a:solidFill>
                <a:latin typeface="Segoe UI Light" pitchFamily="34" charset="0"/>
              </a:rPr>
              <a:t>High-Level </a:t>
            </a:r>
            <a:r>
              <a:rPr lang="en-US" sz="4200" dirty="0">
                <a:solidFill>
                  <a:prstClr val="white">
                    <a:lumMod val="95000"/>
                  </a:prstClr>
                </a:solidFill>
                <a:latin typeface="Segoe UI Semibold" pitchFamily="34" charset="0"/>
              </a:rPr>
              <a:t>Themes</a:t>
            </a:r>
            <a:endParaRPr lang="en-US" sz="4200" dirty="0">
              <a:solidFill>
                <a:prstClr val="white">
                  <a:lumMod val="95000"/>
                </a:prstClr>
              </a:solidFill>
              <a:latin typeface="Segoe UI Light" pitchFamily="34" charset="0"/>
            </a:endParaRPr>
          </a:p>
        </p:txBody>
      </p:sp>
      <p:cxnSp>
        <p:nvCxnSpPr>
          <p:cNvPr id="5" name="Straight Arrow Connector 4"/>
          <p:cNvCxnSpPr/>
          <p:nvPr/>
        </p:nvCxnSpPr>
        <p:spPr>
          <a:xfrm>
            <a:off x="3821370" y="2026808"/>
            <a:ext cx="4518211" cy="0"/>
          </a:xfrm>
          <a:prstGeom prst="straightConnector1">
            <a:avLst/>
          </a:prstGeom>
          <a:ln w="38100" cap="sq">
            <a:solidFill>
              <a:srgbClr val="FFC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40" name="Freeform 39"/>
          <p:cNvSpPr/>
          <p:nvPr/>
        </p:nvSpPr>
        <p:spPr>
          <a:xfrm flipH="1">
            <a:off x="7496706" y="2026808"/>
            <a:ext cx="2409294" cy="1160892"/>
          </a:xfrm>
          <a:custGeom>
            <a:avLst/>
            <a:gdLst>
              <a:gd name="connsiteX0" fmla="*/ 1600200 w 1600200"/>
              <a:gd name="connsiteY0" fmla="*/ 0 h 774700"/>
              <a:gd name="connsiteX1" fmla="*/ 1600200 w 1600200"/>
              <a:gd name="connsiteY1" fmla="*/ 368300 h 774700"/>
              <a:gd name="connsiteX2" fmla="*/ 0 w 1600200"/>
              <a:gd name="connsiteY2" fmla="*/ 368300 h 774700"/>
              <a:gd name="connsiteX3" fmla="*/ 0 w 1600200"/>
              <a:gd name="connsiteY3" fmla="*/ 774700 h 774700"/>
            </a:gdLst>
            <a:ahLst/>
            <a:cxnLst>
              <a:cxn ang="0">
                <a:pos x="connsiteX0" y="connsiteY0"/>
              </a:cxn>
              <a:cxn ang="0">
                <a:pos x="connsiteX1" y="connsiteY1"/>
              </a:cxn>
              <a:cxn ang="0">
                <a:pos x="connsiteX2" y="connsiteY2"/>
              </a:cxn>
              <a:cxn ang="0">
                <a:pos x="connsiteX3" y="connsiteY3"/>
              </a:cxn>
            </a:cxnLst>
            <a:rect l="l" t="t" r="r" b="b"/>
            <a:pathLst>
              <a:path w="1600200" h="774700">
                <a:moveTo>
                  <a:pt x="1600200" y="0"/>
                </a:moveTo>
                <a:lnTo>
                  <a:pt x="1600200" y="368300"/>
                </a:lnTo>
                <a:lnTo>
                  <a:pt x="0" y="368300"/>
                </a:lnTo>
                <a:lnTo>
                  <a:pt x="0" y="77470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Freeform 15"/>
          <p:cNvSpPr/>
          <p:nvPr/>
        </p:nvSpPr>
        <p:spPr>
          <a:xfrm flipH="1">
            <a:off x="5998883" y="2026808"/>
            <a:ext cx="79190" cy="1160892"/>
          </a:xfrm>
          <a:custGeom>
            <a:avLst/>
            <a:gdLst>
              <a:gd name="connsiteX0" fmla="*/ 0 w 0"/>
              <a:gd name="connsiteY0" fmla="*/ 0 h 914400"/>
              <a:gd name="connsiteX1" fmla="*/ 0 w 0"/>
              <a:gd name="connsiteY1" fmla="*/ 914400 h 914400"/>
            </a:gdLst>
            <a:ahLst/>
            <a:cxnLst>
              <a:cxn ang="0">
                <a:pos x="connsiteX0" y="connsiteY0"/>
              </a:cxn>
              <a:cxn ang="0">
                <a:pos x="connsiteX1" y="connsiteY1"/>
              </a:cxn>
            </a:cxnLst>
            <a:rect l="l" t="t" r="r" b="b"/>
            <a:pathLst>
              <a:path h="914400">
                <a:moveTo>
                  <a:pt x="0" y="0"/>
                </a:moveTo>
                <a:lnTo>
                  <a:pt x="0" y="91440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2286000" y="2026808"/>
            <a:ext cx="2387295" cy="1160892"/>
          </a:xfrm>
          <a:custGeom>
            <a:avLst/>
            <a:gdLst>
              <a:gd name="connsiteX0" fmla="*/ 1600200 w 1600200"/>
              <a:gd name="connsiteY0" fmla="*/ 0 h 774700"/>
              <a:gd name="connsiteX1" fmla="*/ 1600200 w 1600200"/>
              <a:gd name="connsiteY1" fmla="*/ 368300 h 774700"/>
              <a:gd name="connsiteX2" fmla="*/ 0 w 1600200"/>
              <a:gd name="connsiteY2" fmla="*/ 368300 h 774700"/>
              <a:gd name="connsiteX3" fmla="*/ 0 w 1600200"/>
              <a:gd name="connsiteY3" fmla="*/ 774700 h 774700"/>
            </a:gdLst>
            <a:ahLst/>
            <a:cxnLst>
              <a:cxn ang="0">
                <a:pos x="connsiteX0" y="connsiteY0"/>
              </a:cxn>
              <a:cxn ang="0">
                <a:pos x="connsiteX1" y="connsiteY1"/>
              </a:cxn>
              <a:cxn ang="0">
                <a:pos x="connsiteX2" y="connsiteY2"/>
              </a:cxn>
              <a:cxn ang="0">
                <a:pos x="connsiteX3" y="connsiteY3"/>
              </a:cxn>
            </a:cxnLst>
            <a:rect l="l" t="t" r="r" b="b"/>
            <a:pathLst>
              <a:path w="1600200" h="774700">
                <a:moveTo>
                  <a:pt x="1600200" y="0"/>
                </a:moveTo>
                <a:lnTo>
                  <a:pt x="1600200" y="368300"/>
                </a:lnTo>
                <a:lnTo>
                  <a:pt x="0" y="368300"/>
                </a:lnTo>
                <a:lnTo>
                  <a:pt x="0" y="77470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4581093" y="1925919"/>
            <a:ext cx="180239"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990356" y="1918547"/>
            <a:ext cx="180239"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393409" y="1918546"/>
            <a:ext cx="180239"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00094" y="3197577"/>
            <a:ext cx="3374136" cy="2458666"/>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spcBef>
                <a:spcPts val="600"/>
              </a:spcBef>
              <a:spcAft>
                <a:spcPts val="800"/>
              </a:spcAft>
            </a:pPr>
            <a:r>
              <a:rPr lang="en-US" sz="2400" dirty="0">
                <a:latin typeface="Segoe UI Semibold" panose="020B0702040204020203" pitchFamily="34" charset="0"/>
                <a:cs typeface="Segoe UI Semibold" panose="020B0702040204020203" pitchFamily="34" charset="0"/>
              </a:rPr>
              <a:t>Visual Split</a:t>
            </a:r>
          </a:p>
          <a:p>
            <a:pPr marL="285750" indent="-285750">
              <a:spcAft>
                <a:spcPts val="600"/>
              </a:spcAft>
              <a:buFont typeface="Arial" panose="020B0604020202020204" pitchFamily="34" charset="0"/>
              <a:buChar char="•"/>
            </a:pPr>
            <a:r>
              <a:rPr lang="en-US" dirty="0">
                <a:latin typeface="Segoe UI Light" panose="020B0502040204020203" pitchFamily="34" charset="0"/>
                <a:cs typeface="Segoe UI Light" panose="020B0502040204020203" pitchFamily="34" charset="0"/>
              </a:rPr>
              <a:t>Participants used both speechreading and captions. </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Oral speakers looked at speakers more than captions. Sign language users focused on captions more. </a:t>
            </a:r>
            <a:endParaRPr lang="en-US" dirty="0"/>
          </a:p>
        </p:txBody>
      </p:sp>
      <p:sp>
        <p:nvSpPr>
          <p:cNvPr id="27" name="Rectangle 26"/>
          <p:cNvSpPr/>
          <p:nvPr/>
        </p:nvSpPr>
        <p:spPr>
          <a:xfrm>
            <a:off x="4405730" y="3197583"/>
            <a:ext cx="3377468" cy="2458648"/>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spcBef>
                <a:spcPts val="600"/>
              </a:spcBef>
              <a:spcAft>
                <a:spcPts val="800"/>
              </a:spcAft>
            </a:pPr>
            <a:r>
              <a:rPr lang="en-US" sz="2400" dirty="0">
                <a:solidFill>
                  <a:prstClr val="white"/>
                </a:solidFill>
                <a:latin typeface="Segoe UI Semibold" panose="020B0702040204020203" pitchFamily="34" charset="0"/>
                <a:cs typeface="Segoe UI Semibold" panose="020B0702040204020203" pitchFamily="34" charset="0"/>
              </a:rPr>
              <a:t>Caption Placement</a:t>
            </a:r>
            <a:endParaRPr lang="en-US" dirty="0">
              <a:latin typeface="Segoe UI Light" panose="020B0502040204020203" pitchFamily="34" charset="0"/>
              <a:cs typeface="Segoe UI Light" panose="020B0502040204020203" pitchFamily="34" charset="0"/>
            </a:endParaRPr>
          </a:p>
          <a:p>
            <a:pPr marL="285750" indent="-285750">
              <a:spcAft>
                <a:spcPts val="600"/>
              </a:spcAft>
              <a:buFont typeface="Arial" panose="020B0604020202020204" pitchFamily="34" charset="0"/>
              <a:buChar char="•"/>
            </a:pPr>
            <a:r>
              <a:rPr lang="en-US" dirty="0">
                <a:latin typeface="Segoe UI Light" panose="020B0502040204020203" pitchFamily="34" charset="0"/>
                <a:cs typeface="Segoe UI Light" panose="020B0502040204020203" pitchFamily="34" charset="0"/>
              </a:rPr>
              <a:t>Split between whether to show captions in the field of view (</a:t>
            </a:r>
            <a:r>
              <a:rPr lang="en-US" i="1" dirty="0">
                <a:latin typeface="Segoe UI Light" panose="020B0502040204020203" pitchFamily="34" charset="0"/>
                <a:cs typeface="Segoe UI Light" panose="020B0502040204020203" pitchFamily="34" charset="0"/>
              </a:rPr>
              <a:t>N=</a:t>
            </a:r>
            <a:r>
              <a:rPr lang="en-US" dirty="0">
                <a:latin typeface="Segoe UI Light" panose="020B0502040204020203" pitchFamily="34" charset="0"/>
                <a:cs typeface="Segoe UI Light" panose="020B0502040204020203" pitchFamily="34" charset="0"/>
              </a:rPr>
              <a:t>6) or above speakers (</a:t>
            </a:r>
            <a:r>
              <a:rPr lang="en-US" i="1" dirty="0">
                <a:latin typeface="Segoe UI Light" panose="020B0502040204020203" pitchFamily="34" charset="0"/>
                <a:cs typeface="Segoe UI Light" panose="020B0502040204020203" pitchFamily="34" charset="0"/>
              </a:rPr>
              <a:t>N=</a:t>
            </a:r>
            <a:r>
              <a:rPr lang="en-US" dirty="0">
                <a:latin typeface="Segoe UI Light" panose="020B0502040204020203" pitchFamily="34" charset="0"/>
                <a:cs typeface="Segoe UI Light" panose="020B0502040204020203" pitchFamily="34" charset="0"/>
              </a:rPr>
              <a:t>4).</a:t>
            </a:r>
          </a:p>
          <a:p>
            <a:pPr marL="285750" indent="-285750">
              <a:buFont typeface="Arial" panose="020B0604020202020204" pitchFamily="34" charset="0"/>
              <a:buChar char="•"/>
            </a:pPr>
            <a:r>
              <a:rPr lang="en-US" dirty="0">
                <a:solidFill>
                  <a:schemeClr val="bg1"/>
                </a:solidFill>
                <a:latin typeface="Segoe UI Light"/>
                <a:cs typeface="Segoe UI Light"/>
              </a:rPr>
              <a:t>All wanted the ability to turn off the captions when needed.</a:t>
            </a:r>
          </a:p>
          <a:p>
            <a:pPr marL="285750" indent="-285750">
              <a:buFont typeface="Arial" panose="020B0604020202020204" pitchFamily="34" charset="0"/>
              <a:buChar char="•"/>
            </a:pPr>
            <a:endParaRPr lang="en-US" dirty="0">
              <a:latin typeface="Segoe UI Light" panose="020B0502040204020203" pitchFamily="34" charset="0"/>
              <a:cs typeface="Segoe UI Light" panose="020B0502040204020203" pitchFamily="34" charset="0"/>
            </a:endParaRPr>
          </a:p>
          <a:p>
            <a:pPr marL="285750" indent="-285750">
              <a:buFont typeface="Arial" panose="020B0604020202020204" pitchFamily="34" charset="0"/>
              <a:buChar char="•"/>
            </a:pPr>
            <a:endParaRPr lang="en-US" dirty="0">
              <a:latin typeface="Segoe UI Light" panose="020B0502040204020203" pitchFamily="34" charset="0"/>
              <a:cs typeface="Segoe UI Light" panose="020B0502040204020203" pitchFamily="34" charset="0"/>
            </a:endParaRPr>
          </a:p>
        </p:txBody>
      </p:sp>
      <p:sp>
        <p:nvSpPr>
          <p:cNvPr id="33" name="Rectangle 32"/>
          <p:cNvSpPr/>
          <p:nvPr/>
        </p:nvSpPr>
        <p:spPr>
          <a:xfrm>
            <a:off x="8214698" y="3197577"/>
            <a:ext cx="3374136" cy="2458647"/>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spcBef>
                <a:spcPts val="600"/>
              </a:spcBef>
              <a:spcAft>
                <a:spcPts val="800"/>
              </a:spcAft>
            </a:pPr>
            <a:r>
              <a:rPr lang="en-US" sz="2400" dirty="0">
                <a:solidFill>
                  <a:prstClr val="white"/>
                </a:solidFill>
                <a:latin typeface="Segoe UI Semibold" panose="020B0702040204020203" pitchFamily="34" charset="0"/>
                <a:cs typeface="Segoe UI Semibold" panose="020B0702040204020203" pitchFamily="34" charset="0"/>
              </a:rPr>
              <a:t>Design Suggestions</a:t>
            </a:r>
            <a:endParaRPr lang="en-US" dirty="0">
              <a:latin typeface="Segoe UI Light" panose="020B0502040204020203" pitchFamily="34" charset="0"/>
              <a:cs typeface="Segoe UI Light" panose="020B0502040204020203" pitchFamily="34" charset="0"/>
            </a:endParaRPr>
          </a:p>
          <a:p>
            <a:pPr marL="285750" indent="-285750">
              <a:spcAft>
                <a:spcPts val="600"/>
              </a:spcAft>
              <a:buFont typeface="Arial" panose="020B0604020202020204" pitchFamily="34" charset="0"/>
              <a:buChar char="•"/>
            </a:pPr>
            <a:r>
              <a:rPr lang="en-US" dirty="0">
                <a:latin typeface="Segoe UI Light" panose="020B0502040204020203" pitchFamily="34" charset="0"/>
                <a:cs typeface="Segoe UI Light" panose="020B0502040204020203" pitchFamily="34" charset="0"/>
              </a:rPr>
              <a:t>Display speaker identification cues (</a:t>
            </a:r>
            <a:r>
              <a:rPr lang="en-US" i="1" dirty="0">
                <a:latin typeface="Segoe UI Light" panose="020B0502040204020203" pitchFamily="34" charset="0"/>
                <a:cs typeface="Segoe UI Light" panose="020B0502040204020203" pitchFamily="34" charset="0"/>
              </a:rPr>
              <a:t>e.g.,</a:t>
            </a:r>
            <a:r>
              <a:rPr lang="en-US" dirty="0">
                <a:latin typeface="Segoe UI Light" panose="020B0502040204020203" pitchFamily="34" charset="0"/>
                <a:cs typeface="Segoe UI Light" panose="020B0502040204020203" pitchFamily="34" charset="0"/>
              </a:rPr>
              <a:t> name, location).</a:t>
            </a:r>
          </a:p>
          <a:p>
            <a:pPr marL="285750" indent="-285750">
              <a:spcAft>
                <a:spcPts val="600"/>
              </a:spcAft>
              <a:buFont typeface="Arial" panose="020B0604020202020204" pitchFamily="34" charset="0"/>
              <a:buChar char="•"/>
            </a:pPr>
            <a:r>
              <a:rPr lang="en-US" dirty="0">
                <a:solidFill>
                  <a:schemeClr val="bg1"/>
                </a:solidFill>
                <a:latin typeface="Segoe UI Light"/>
                <a:cs typeface="Segoe UI Light"/>
              </a:rPr>
              <a:t>Display environmental sounds (</a:t>
            </a:r>
            <a:r>
              <a:rPr lang="en-US" i="1" dirty="0">
                <a:solidFill>
                  <a:schemeClr val="bg1"/>
                </a:solidFill>
                <a:latin typeface="Segoe UI Light"/>
                <a:cs typeface="Segoe UI Light"/>
              </a:rPr>
              <a:t>e.g.,</a:t>
            </a:r>
            <a:r>
              <a:rPr lang="en-US" dirty="0">
                <a:solidFill>
                  <a:schemeClr val="bg1"/>
                </a:solidFill>
                <a:latin typeface="Segoe UI Light"/>
                <a:cs typeface="Segoe UI Light"/>
              </a:rPr>
              <a:t> door opening).</a:t>
            </a:r>
          </a:p>
          <a:p>
            <a:pPr marL="285750" indent="-285750">
              <a:buFont typeface="Arial" panose="020B0604020202020204" pitchFamily="34" charset="0"/>
              <a:buChar char="•"/>
            </a:pPr>
            <a:r>
              <a:rPr lang="en-US" dirty="0">
                <a:solidFill>
                  <a:schemeClr val="bg1"/>
                </a:solidFill>
                <a:latin typeface="Segoe UI Light"/>
                <a:cs typeface="Segoe UI Light"/>
              </a:rPr>
              <a:t>Display voice tone and volume.</a:t>
            </a:r>
          </a:p>
          <a:p>
            <a:pPr marL="285750" indent="-285750">
              <a:buFont typeface="Arial" panose="020B0604020202020204" pitchFamily="34" charset="0"/>
              <a:buChar char="•"/>
            </a:pPr>
            <a:endParaRPr lang="en-US" dirty="0">
              <a:latin typeface="Segoe UI Light" panose="020B0502040204020203" pitchFamily="34" charset="0"/>
              <a:cs typeface="Segoe UI Light" panose="020B0502040204020203" pitchFamily="34" charset="0"/>
            </a:endParaRPr>
          </a:p>
          <a:p>
            <a:pPr marL="285750" indent="-285750">
              <a:buFont typeface="Arial" panose="020B0604020202020204" pitchFamily="34" charset="0"/>
              <a:buChar char="•"/>
            </a:pPr>
            <a:endParaRPr lang="en-US" dirty="0">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1E8CDA41-AC5F-4534-A105-5443CCB4D379}"/>
              </a:ext>
            </a:extLst>
          </p:cNvPr>
          <p:cNvSpPr txBox="1"/>
          <p:nvPr/>
        </p:nvSpPr>
        <p:spPr>
          <a:xfrm>
            <a:off x="9834547" y="7257"/>
            <a:ext cx="2344848" cy="400110"/>
          </a:xfrm>
          <a:prstGeom prst="rect">
            <a:avLst/>
          </a:prstGeom>
          <a:noFill/>
        </p:spPr>
        <p:txBody>
          <a:bodyPr wrap="square" rtlCol="0">
            <a:spAutoFit/>
          </a:bodyPr>
          <a:lstStyle/>
          <a:p>
            <a:pPr algn="r"/>
            <a:r>
              <a:rPr lang="en-US" sz="2000" dirty="0">
                <a:solidFill>
                  <a:schemeClr val="tx1">
                    <a:lumMod val="50000"/>
                    <a:lumOff val="50000"/>
                  </a:schemeClr>
                </a:solidFill>
                <a:latin typeface="Segoe UI Light" panose="020B0502040204020203" pitchFamily="34" charset="0"/>
                <a:cs typeface="Segoe UI Light" panose="020B0502040204020203" pitchFamily="34" charset="0"/>
              </a:rPr>
              <a:t>STUDY 2: RESULTS</a:t>
            </a:r>
          </a:p>
        </p:txBody>
      </p:sp>
    </p:spTree>
    <p:extLst>
      <p:ext uri="{BB962C8B-B14F-4D97-AF65-F5344CB8AC3E}">
        <p14:creationId xmlns:p14="http://schemas.microsoft.com/office/powerpoint/2010/main" val="3094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6" grpId="0" animBg="1"/>
      <p:bldP spid="11" grpId="0" animBg="1"/>
      <p:bldP spid="2" grpId="0" animBg="1"/>
      <p:bldP spid="27" grpId="0" animBg="1"/>
      <p:bldP spid="33"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7" name="BlackOverlay">
            <a:extLst>
              <a:ext uri="{FF2B5EF4-FFF2-40B4-BE49-F238E27FC236}">
                <a16:creationId xmlns:a16="http://schemas.microsoft.com/office/drawing/2014/main" id="{A1E01F06-7EE6-47B2-82E6-F47307701DC7}"/>
              </a:ext>
            </a:extLst>
          </p:cNvPr>
          <p:cNvSpPr/>
          <p:nvPr/>
        </p:nvSpPr>
        <p:spPr>
          <a:xfrm>
            <a:off x="1687136" y="1739973"/>
            <a:ext cx="8276014" cy="11501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285750" indent="-285750" defTabSz="456039">
              <a:spcBef>
                <a:spcPts val="300"/>
              </a:spcBef>
              <a:buFont typeface="Arial" panose="020B0604020202020204" pitchFamily="34" charset="0"/>
              <a:buChar char="•"/>
              <a:defRPr/>
            </a:pPr>
            <a:r>
              <a:rPr lang="en-US" dirty="0">
                <a:solidFill>
                  <a:schemeClr val="bg1"/>
                </a:solidFill>
                <a:latin typeface="Segoe UI Light"/>
                <a:cs typeface="Segoe UI Light"/>
              </a:rPr>
              <a:t>Participants used both speech-reading and captions to understand conversations</a:t>
            </a:r>
          </a:p>
          <a:p>
            <a:pPr marL="285750" indent="-285750" defTabSz="456039">
              <a:spcBef>
                <a:spcPts val="300"/>
              </a:spcBef>
              <a:buFont typeface="Arial" panose="020B0604020202020204" pitchFamily="34" charset="0"/>
              <a:buChar char="•"/>
              <a:defRPr/>
            </a:pPr>
            <a:r>
              <a:rPr lang="en-US" dirty="0">
                <a:solidFill>
                  <a:schemeClr val="bg1"/>
                </a:solidFill>
                <a:latin typeface="Segoe UI Light"/>
                <a:cs typeface="Segoe UI Light"/>
              </a:rPr>
              <a:t>Those who prefer to converse orally looked at speakers more than captions. On the other hand, sign language users focused on captions more than speakers</a:t>
            </a:r>
          </a:p>
        </p:txBody>
      </p:sp>
      <p:sp>
        <p:nvSpPr>
          <p:cNvPr id="8" name="Title 2"/>
          <p:cNvSpPr>
            <a:spLocks noGrp="1"/>
          </p:cNvSpPr>
          <p:nvPr/>
        </p:nvSpPr>
        <p:spPr>
          <a:xfrm>
            <a:off x="1524000" y="1246754"/>
            <a:ext cx="9144000" cy="568618"/>
          </a:xfrm>
          <a:prstGeom prst="rect">
            <a:avLst/>
          </a:prstGeom>
          <a:solidFill>
            <a:schemeClr val="tx1"/>
          </a:solidFill>
        </p:spPr>
        <p:txBody>
          <a:bodyPr vert="horz" lIns="18249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a:defRPr/>
            </a:pPr>
            <a:r>
              <a:rPr lang="en-US" sz="2800" dirty="0">
                <a:solidFill>
                  <a:schemeClr val="bg1">
                    <a:lumMod val="75000"/>
                  </a:schemeClr>
                </a:solidFill>
              </a:rPr>
              <a:t>Visual Split</a:t>
            </a:r>
            <a:endParaRPr lang="en-US" sz="2800" dirty="0">
              <a:solidFill>
                <a:schemeClr val="bg1">
                  <a:lumMod val="75000"/>
                </a:schemeClr>
              </a:solidFill>
              <a:latin typeface="Segoe UI Light" panose="020B0502040204020203" pitchFamily="34" charset="0"/>
            </a:endParaRPr>
          </a:p>
        </p:txBody>
      </p:sp>
      <p:cxnSp>
        <p:nvCxnSpPr>
          <p:cNvPr id="9" name="Straight Connector 8"/>
          <p:cNvCxnSpPr/>
          <p:nvPr/>
        </p:nvCxnSpPr>
        <p:spPr>
          <a:xfrm>
            <a:off x="1605573" y="1777272"/>
            <a:ext cx="8419495" cy="0"/>
          </a:xfrm>
          <a:prstGeom prst="line">
            <a:avLst/>
          </a:prstGeom>
          <a:noFill/>
          <a:ln w="9525" cap="flat" cmpd="sng" algn="ctr">
            <a:solidFill>
              <a:schemeClr val="tx1">
                <a:lumMod val="50000"/>
                <a:lumOff val="50000"/>
              </a:schemeClr>
            </a:solidFill>
            <a:prstDash val="solid"/>
          </a:ln>
          <a:effectLst/>
        </p:spPr>
      </p:cxnSp>
      <p:sp>
        <p:nvSpPr>
          <p:cNvPr id="10" name="BlackOverlay">
            <a:extLst>
              <a:ext uri="{FF2B5EF4-FFF2-40B4-BE49-F238E27FC236}">
                <a16:creationId xmlns:a16="http://schemas.microsoft.com/office/drawing/2014/main" id="{A1E01F06-7EE6-47B2-82E6-F47307701DC7}"/>
              </a:ext>
            </a:extLst>
          </p:cNvPr>
          <p:cNvSpPr/>
          <p:nvPr/>
        </p:nvSpPr>
        <p:spPr>
          <a:xfrm>
            <a:off x="1687141" y="3529482"/>
            <a:ext cx="8337927" cy="11501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285750" indent="-285750" defTabSz="456039">
              <a:spcBef>
                <a:spcPts val="300"/>
              </a:spcBef>
              <a:buFont typeface="Arial" panose="020B0604020202020204" pitchFamily="34" charset="0"/>
              <a:buChar char="•"/>
              <a:defRPr/>
            </a:pPr>
            <a:r>
              <a:rPr lang="en-US" dirty="0">
                <a:solidFill>
                  <a:schemeClr val="bg1"/>
                </a:solidFill>
                <a:latin typeface="Segoe UI Light"/>
                <a:cs typeface="Segoe UI Light"/>
              </a:rPr>
              <a:t>Split between whether to show captions in the field of view (</a:t>
            </a:r>
            <a:r>
              <a:rPr lang="en-US" i="1" dirty="0">
                <a:solidFill>
                  <a:schemeClr val="bg1"/>
                </a:solidFill>
                <a:latin typeface="Segoe UI Light"/>
                <a:cs typeface="Segoe UI Light"/>
              </a:rPr>
              <a:t>N=</a:t>
            </a:r>
            <a:r>
              <a:rPr lang="en-US" dirty="0">
                <a:solidFill>
                  <a:schemeClr val="bg1"/>
                </a:solidFill>
                <a:latin typeface="Segoe UI Light"/>
                <a:cs typeface="Segoe UI Light"/>
              </a:rPr>
              <a:t>6), or above the speakers (</a:t>
            </a:r>
            <a:r>
              <a:rPr lang="en-US" i="1" dirty="0">
                <a:solidFill>
                  <a:schemeClr val="bg1"/>
                </a:solidFill>
                <a:latin typeface="Segoe UI Light"/>
                <a:cs typeface="Segoe UI Light"/>
              </a:rPr>
              <a:t>N=</a:t>
            </a:r>
            <a:r>
              <a:rPr lang="en-US" dirty="0">
                <a:solidFill>
                  <a:schemeClr val="bg1"/>
                </a:solidFill>
                <a:latin typeface="Segoe UI Light"/>
                <a:cs typeface="Segoe UI Light"/>
              </a:rPr>
              <a:t>4)</a:t>
            </a:r>
          </a:p>
          <a:p>
            <a:pPr marL="285750" indent="-285750" defTabSz="456039">
              <a:spcBef>
                <a:spcPts val="300"/>
              </a:spcBef>
              <a:buFont typeface="Arial" panose="020B0604020202020204" pitchFamily="34" charset="0"/>
              <a:buChar char="•"/>
              <a:defRPr/>
            </a:pPr>
            <a:r>
              <a:rPr lang="en-US" dirty="0">
                <a:solidFill>
                  <a:schemeClr val="bg1"/>
                </a:solidFill>
                <a:latin typeface="Segoe UI Light"/>
                <a:cs typeface="Segoe UI Light"/>
              </a:rPr>
              <a:t>All wanted the ability to turn off the captions when needed</a:t>
            </a:r>
          </a:p>
        </p:txBody>
      </p:sp>
      <p:sp>
        <p:nvSpPr>
          <p:cNvPr id="11" name="Title 2"/>
          <p:cNvSpPr>
            <a:spLocks noGrp="1"/>
          </p:cNvSpPr>
          <p:nvPr/>
        </p:nvSpPr>
        <p:spPr>
          <a:xfrm>
            <a:off x="1524000" y="3029811"/>
            <a:ext cx="9144000" cy="568618"/>
          </a:xfrm>
          <a:prstGeom prst="rect">
            <a:avLst/>
          </a:prstGeom>
          <a:solidFill>
            <a:schemeClr val="tx1"/>
          </a:solidFill>
        </p:spPr>
        <p:txBody>
          <a:bodyPr vert="horz" lIns="18249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a:defRPr/>
            </a:pPr>
            <a:r>
              <a:rPr lang="en-US" sz="2800" dirty="0">
                <a:solidFill>
                  <a:schemeClr val="bg1">
                    <a:lumMod val="75000"/>
                  </a:schemeClr>
                </a:solidFill>
              </a:rPr>
              <a:t>Caption Placement</a:t>
            </a:r>
            <a:endParaRPr lang="en-US" sz="2800" dirty="0">
              <a:solidFill>
                <a:schemeClr val="bg1">
                  <a:lumMod val="75000"/>
                </a:schemeClr>
              </a:solidFill>
              <a:latin typeface="Segoe UI Light" panose="020B0502040204020203" pitchFamily="34" charset="0"/>
            </a:endParaRPr>
          </a:p>
        </p:txBody>
      </p:sp>
      <p:cxnSp>
        <p:nvCxnSpPr>
          <p:cNvPr id="12" name="Straight Connector 11"/>
          <p:cNvCxnSpPr/>
          <p:nvPr/>
        </p:nvCxnSpPr>
        <p:spPr>
          <a:xfrm>
            <a:off x="1605573" y="3560329"/>
            <a:ext cx="8419495" cy="0"/>
          </a:xfrm>
          <a:prstGeom prst="line">
            <a:avLst/>
          </a:prstGeom>
          <a:noFill/>
          <a:ln w="9525" cap="flat" cmpd="sng" algn="ctr">
            <a:solidFill>
              <a:schemeClr val="tx1">
                <a:lumMod val="50000"/>
                <a:lumOff val="50000"/>
              </a:schemeClr>
            </a:solidFill>
            <a:prstDash val="solid"/>
          </a:ln>
          <a:effectLst/>
        </p:spPr>
      </p:cxnSp>
      <p:sp>
        <p:nvSpPr>
          <p:cNvPr id="13" name="BlackOverlay">
            <a:extLst>
              <a:ext uri="{FF2B5EF4-FFF2-40B4-BE49-F238E27FC236}">
                <a16:creationId xmlns:a16="http://schemas.microsoft.com/office/drawing/2014/main" id="{A1E01F06-7EE6-47B2-82E6-F47307701DC7}"/>
              </a:ext>
            </a:extLst>
          </p:cNvPr>
          <p:cNvSpPr/>
          <p:nvPr/>
        </p:nvSpPr>
        <p:spPr>
          <a:xfrm>
            <a:off x="1704408" y="5293488"/>
            <a:ext cx="8573670" cy="11501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285750" indent="-285750" defTabSz="456039">
              <a:spcBef>
                <a:spcPts val="300"/>
              </a:spcBef>
              <a:buFont typeface="Arial" panose="020B0604020202020204" pitchFamily="34" charset="0"/>
              <a:buChar char="•"/>
              <a:defRPr/>
            </a:pPr>
            <a:r>
              <a:rPr lang="en-US" dirty="0">
                <a:solidFill>
                  <a:schemeClr val="bg1"/>
                </a:solidFill>
                <a:latin typeface="Segoe UI Light"/>
                <a:cs typeface="Segoe UI Light"/>
              </a:rPr>
              <a:t>Display speaker identification cues (e.g., name, location)</a:t>
            </a:r>
          </a:p>
          <a:p>
            <a:pPr marL="285750" indent="-285750" defTabSz="456039">
              <a:spcBef>
                <a:spcPts val="300"/>
              </a:spcBef>
              <a:buFont typeface="Arial" panose="020B0604020202020204" pitchFamily="34" charset="0"/>
              <a:buChar char="•"/>
              <a:defRPr/>
            </a:pPr>
            <a:r>
              <a:rPr lang="en-US" dirty="0">
                <a:solidFill>
                  <a:schemeClr val="bg1"/>
                </a:solidFill>
                <a:latin typeface="Segoe UI Light"/>
                <a:cs typeface="Segoe UI Light"/>
              </a:rPr>
              <a:t>Environmental sounds (e.g. door opening) </a:t>
            </a:r>
          </a:p>
          <a:p>
            <a:pPr marL="285750" indent="-285750" defTabSz="456039">
              <a:spcBef>
                <a:spcPts val="300"/>
              </a:spcBef>
              <a:buFont typeface="Arial" panose="020B0604020202020204" pitchFamily="34" charset="0"/>
              <a:buChar char="•"/>
              <a:defRPr/>
            </a:pPr>
            <a:r>
              <a:rPr lang="en-US" dirty="0">
                <a:solidFill>
                  <a:schemeClr val="bg1"/>
                </a:solidFill>
                <a:latin typeface="Segoe UI Light"/>
                <a:cs typeface="Segoe UI Light"/>
              </a:rPr>
              <a:t>Voice tone and volume</a:t>
            </a:r>
          </a:p>
        </p:txBody>
      </p:sp>
      <p:sp>
        <p:nvSpPr>
          <p:cNvPr id="14" name="Title 2"/>
          <p:cNvSpPr>
            <a:spLocks noGrp="1"/>
          </p:cNvSpPr>
          <p:nvPr/>
        </p:nvSpPr>
        <p:spPr>
          <a:xfrm>
            <a:off x="1541272" y="4812868"/>
            <a:ext cx="9144000" cy="568618"/>
          </a:xfrm>
          <a:prstGeom prst="rect">
            <a:avLst/>
          </a:prstGeom>
          <a:solidFill>
            <a:schemeClr val="tx1"/>
          </a:solidFill>
        </p:spPr>
        <p:txBody>
          <a:bodyPr vert="horz" lIns="18249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a:defRPr/>
            </a:pPr>
            <a:r>
              <a:rPr lang="en-US" sz="2800" dirty="0">
                <a:solidFill>
                  <a:schemeClr val="bg1">
                    <a:lumMod val="75000"/>
                  </a:schemeClr>
                </a:solidFill>
              </a:rPr>
              <a:t>Design Suggestions</a:t>
            </a:r>
            <a:endParaRPr lang="en-US" sz="2800" dirty="0">
              <a:solidFill>
                <a:schemeClr val="bg1">
                  <a:lumMod val="75000"/>
                </a:schemeClr>
              </a:solidFill>
              <a:latin typeface="Segoe UI Light" panose="020B0502040204020203" pitchFamily="34" charset="0"/>
            </a:endParaRPr>
          </a:p>
        </p:txBody>
      </p:sp>
      <p:cxnSp>
        <p:nvCxnSpPr>
          <p:cNvPr id="15" name="Straight Connector 14"/>
          <p:cNvCxnSpPr/>
          <p:nvPr/>
        </p:nvCxnSpPr>
        <p:spPr>
          <a:xfrm>
            <a:off x="1622845" y="5343386"/>
            <a:ext cx="8419495" cy="0"/>
          </a:xfrm>
          <a:prstGeom prst="line">
            <a:avLst/>
          </a:prstGeom>
          <a:noFill/>
          <a:ln w="9525" cap="flat" cmpd="sng" algn="ctr">
            <a:solidFill>
              <a:schemeClr val="tx1">
                <a:lumMod val="50000"/>
                <a:lumOff val="50000"/>
              </a:schemeClr>
            </a:solidFill>
            <a:prstDash val="solid"/>
          </a:ln>
          <a:effectLst/>
        </p:spPr>
      </p:cxnSp>
      <p:sp>
        <p:nvSpPr>
          <p:cNvPr id="16" name="TextBox 15"/>
          <p:cNvSpPr txBox="1"/>
          <p:nvPr/>
        </p:nvSpPr>
        <p:spPr>
          <a:xfrm>
            <a:off x="1524000" y="26415"/>
            <a:ext cx="9144000" cy="923330"/>
          </a:xfrm>
          <a:prstGeom prst="rect">
            <a:avLst/>
          </a:prstGeom>
          <a:noFill/>
        </p:spPr>
        <p:txBody>
          <a:bodyPr wrap="square" rtlCol="0">
            <a:spAutoFit/>
          </a:bodyPr>
          <a:lstStyle/>
          <a:p>
            <a:pPr algn="ctr">
              <a:defRPr/>
            </a:pPr>
            <a:r>
              <a:rPr lang="en-US" sz="5400" dirty="0">
                <a:solidFill>
                  <a:schemeClr val="tx1">
                    <a:lumMod val="50000"/>
                    <a:lumOff val="50000"/>
                  </a:schemeClr>
                </a:solidFill>
                <a:latin typeface="Segoe UI Light" panose="020B0502040204020203" pitchFamily="34" charset="0"/>
                <a:cs typeface="Segoe UI Light" panose="020B0502040204020203" pitchFamily="34" charset="0"/>
              </a:rPr>
              <a:t>Emergent Themes</a:t>
            </a:r>
          </a:p>
        </p:txBody>
      </p:sp>
    </p:spTree>
    <p:extLst>
      <p:ext uri="{BB962C8B-B14F-4D97-AF65-F5344CB8AC3E}">
        <p14:creationId xmlns:p14="http://schemas.microsoft.com/office/powerpoint/2010/main" val="322805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BlackOverlay">
            <a:extLst>
              <a:ext uri="{FF2B5EF4-FFF2-40B4-BE49-F238E27FC236}">
                <a16:creationId xmlns:a16="http://schemas.microsoft.com/office/drawing/2014/main" id="{A1E01F06-7EE6-47B2-82E6-F47307701DC7}"/>
              </a:ext>
            </a:extLst>
          </p:cNvPr>
          <p:cNvSpPr/>
          <p:nvPr/>
        </p:nvSpPr>
        <p:spPr>
          <a:xfrm>
            <a:off x="1687136" y="1682823"/>
            <a:ext cx="8573670" cy="11501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285750" indent="-285750" defTabSz="456039">
              <a:spcBef>
                <a:spcPts val="300"/>
              </a:spcBef>
              <a:buFont typeface="Arial" panose="020B0604020202020204" pitchFamily="34" charset="0"/>
              <a:buChar char="•"/>
              <a:defRPr/>
            </a:pPr>
            <a:r>
              <a:rPr lang="en-US" dirty="0">
                <a:solidFill>
                  <a:schemeClr val="tx1">
                    <a:lumMod val="85000"/>
                    <a:lumOff val="15000"/>
                  </a:schemeClr>
                </a:solidFill>
                <a:latin typeface="Segoe UI Light"/>
                <a:cs typeface="Segoe UI Light"/>
              </a:rPr>
              <a:t>Used both speech-reading and captions to understand conversations. </a:t>
            </a:r>
          </a:p>
          <a:p>
            <a:pPr marL="285750" indent="-285750" defTabSz="456039">
              <a:spcBef>
                <a:spcPts val="300"/>
              </a:spcBef>
              <a:buFont typeface="Arial" panose="020B0604020202020204" pitchFamily="34" charset="0"/>
              <a:buChar char="•"/>
              <a:defRPr/>
            </a:pPr>
            <a:r>
              <a:rPr lang="en-US" dirty="0">
                <a:solidFill>
                  <a:schemeClr val="tx1">
                    <a:lumMod val="85000"/>
                    <a:lumOff val="15000"/>
                  </a:schemeClr>
                </a:solidFill>
                <a:latin typeface="Segoe UI Light"/>
                <a:cs typeface="Segoe UI Light"/>
              </a:rPr>
              <a:t>Split Those who prefer to converse orally looked at speakers more than captions. On the other hand, sign language users focused on captions more than speakers. </a:t>
            </a:r>
          </a:p>
        </p:txBody>
      </p:sp>
      <p:sp>
        <p:nvSpPr>
          <p:cNvPr id="8" name="Title 2"/>
          <p:cNvSpPr>
            <a:spLocks noGrp="1"/>
          </p:cNvSpPr>
          <p:nvPr/>
        </p:nvSpPr>
        <p:spPr>
          <a:xfrm>
            <a:off x="1524000" y="1208654"/>
            <a:ext cx="9144000" cy="568618"/>
          </a:xfrm>
          <a:prstGeom prst="rect">
            <a:avLst/>
          </a:prstGeom>
          <a:solidFill>
            <a:schemeClr val="bg1"/>
          </a:solidFill>
        </p:spPr>
        <p:txBody>
          <a:bodyPr vert="horz" lIns="18249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a:defRPr/>
            </a:pPr>
            <a:r>
              <a:rPr lang="en-US" sz="2800" dirty="0">
                <a:solidFill>
                  <a:schemeClr val="tx1">
                    <a:lumMod val="50000"/>
                    <a:lumOff val="50000"/>
                  </a:schemeClr>
                </a:solidFill>
              </a:rPr>
              <a:t>Visual Split</a:t>
            </a:r>
            <a:endParaRPr lang="en-US" sz="2800" dirty="0">
              <a:solidFill>
                <a:schemeClr val="tx1">
                  <a:lumMod val="50000"/>
                  <a:lumOff val="50000"/>
                </a:schemeClr>
              </a:solidFill>
              <a:latin typeface="Segoe UI Light" panose="020B0502040204020203" pitchFamily="34" charset="0"/>
            </a:endParaRPr>
          </a:p>
        </p:txBody>
      </p:sp>
      <p:cxnSp>
        <p:nvCxnSpPr>
          <p:cNvPr id="9" name="Straight Connector 8"/>
          <p:cNvCxnSpPr/>
          <p:nvPr/>
        </p:nvCxnSpPr>
        <p:spPr>
          <a:xfrm>
            <a:off x="1605573" y="1777272"/>
            <a:ext cx="8419495" cy="0"/>
          </a:xfrm>
          <a:prstGeom prst="line">
            <a:avLst/>
          </a:prstGeom>
          <a:noFill/>
          <a:ln w="9525" cap="flat" cmpd="sng" algn="ctr">
            <a:solidFill>
              <a:sysClr val="window" lastClr="FFFFFF">
                <a:lumMod val="65000"/>
              </a:sysClr>
            </a:solidFill>
            <a:prstDash val="solid"/>
          </a:ln>
          <a:effectLst/>
        </p:spPr>
      </p:cxnSp>
      <p:sp>
        <p:nvSpPr>
          <p:cNvPr id="10" name="BlackOverlay">
            <a:extLst>
              <a:ext uri="{FF2B5EF4-FFF2-40B4-BE49-F238E27FC236}">
                <a16:creationId xmlns:a16="http://schemas.microsoft.com/office/drawing/2014/main" id="{A1E01F06-7EE6-47B2-82E6-F47307701DC7}"/>
              </a:ext>
            </a:extLst>
          </p:cNvPr>
          <p:cNvSpPr/>
          <p:nvPr/>
        </p:nvSpPr>
        <p:spPr>
          <a:xfrm>
            <a:off x="1687136" y="3472332"/>
            <a:ext cx="8573670" cy="11501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285750" indent="-285750" defTabSz="456039">
              <a:spcBef>
                <a:spcPts val="300"/>
              </a:spcBef>
              <a:buFont typeface="Arial" panose="020B0604020202020204" pitchFamily="34" charset="0"/>
              <a:buChar char="•"/>
              <a:defRPr/>
            </a:pPr>
            <a:r>
              <a:rPr lang="en-US" dirty="0">
                <a:solidFill>
                  <a:schemeClr val="tx1">
                    <a:lumMod val="85000"/>
                    <a:lumOff val="15000"/>
                  </a:schemeClr>
                </a:solidFill>
                <a:latin typeface="Segoe UI Light"/>
                <a:cs typeface="Segoe UI Light"/>
              </a:rPr>
              <a:t>Participants were split between whether to show captions in the field of view (</a:t>
            </a:r>
            <a:r>
              <a:rPr lang="en-US" i="1" dirty="0">
                <a:solidFill>
                  <a:schemeClr val="tx1">
                    <a:lumMod val="85000"/>
                    <a:lumOff val="15000"/>
                  </a:schemeClr>
                </a:solidFill>
                <a:latin typeface="Segoe UI Light"/>
                <a:cs typeface="Segoe UI Light"/>
              </a:rPr>
              <a:t>N=</a:t>
            </a:r>
            <a:r>
              <a:rPr lang="en-US" dirty="0">
                <a:solidFill>
                  <a:schemeClr val="tx1">
                    <a:lumMod val="85000"/>
                    <a:lumOff val="15000"/>
                  </a:schemeClr>
                </a:solidFill>
                <a:latin typeface="Segoe UI Light"/>
                <a:cs typeface="Segoe UI Light"/>
              </a:rPr>
              <a:t>6), or above the speakers (</a:t>
            </a:r>
            <a:r>
              <a:rPr lang="en-US" i="1" dirty="0">
                <a:solidFill>
                  <a:schemeClr val="tx1">
                    <a:lumMod val="85000"/>
                    <a:lumOff val="15000"/>
                  </a:schemeClr>
                </a:solidFill>
                <a:latin typeface="Segoe UI Light"/>
                <a:cs typeface="Segoe UI Light"/>
              </a:rPr>
              <a:t>N=</a:t>
            </a:r>
            <a:r>
              <a:rPr lang="en-US" dirty="0">
                <a:solidFill>
                  <a:schemeClr val="tx1">
                    <a:lumMod val="85000"/>
                    <a:lumOff val="15000"/>
                  </a:schemeClr>
                </a:solidFill>
                <a:latin typeface="Segoe UI Light"/>
                <a:cs typeface="Segoe UI Light"/>
              </a:rPr>
              <a:t>4)</a:t>
            </a:r>
          </a:p>
          <a:p>
            <a:pPr marL="285750" indent="-285750" defTabSz="456039">
              <a:spcBef>
                <a:spcPts val="300"/>
              </a:spcBef>
              <a:buFont typeface="Arial" panose="020B0604020202020204" pitchFamily="34" charset="0"/>
              <a:buChar char="•"/>
              <a:defRPr/>
            </a:pPr>
            <a:r>
              <a:rPr lang="en-US" dirty="0">
                <a:solidFill>
                  <a:schemeClr val="tx1">
                    <a:lumMod val="85000"/>
                    <a:lumOff val="15000"/>
                  </a:schemeClr>
                </a:solidFill>
                <a:latin typeface="Segoe UI Light"/>
                <a:cs typeface="Segoe UI Light"/>
              </a:rPr>
              <a:t>All wanted the ability to turn off the captions when needed. </a:t>
            </a:r>
          </a:p>
        </p:txBody>
      </p:sp>
      <p:sp>
        <p:nvSpPr>
          <p:cNvPr id="11" name="Title 2"/>
          <p:cNvSpPr>
            <a:spLocks noGrp="1"/>
          </p:cNvSpPr>
          <p:nvPr/>
        </p:nvSpPr>
        <p:spPr>
          <a:xfrm>
            <a:off x="1524000" y="2991711"/>
            <a:ext cx="9144000" cy="568618"/>
          </a:xfrm>
          <a:prstGeom prst="rect">
            <a:avLst/>
          </a:prstGeom>
          <a:solidFill>
            <a:schemeClr val="bg1"/>
          </a:solidFill>
        </p:spPr>
        <p:txBody>
          <a:bodyPr vert="horz" lIns="18249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a:defRPr/>
            </a:pPr>
            <a:r>
              <a:rPr lang="en-US" sz="2800" dirty="0">
                <a:solidFill>
                  <a:schemeClr val="tx1">
                    <a:lumMod val="50000"/>
                    <a:lumOff val="50000"/>
                  </a:schemeClr>
                </a:solidFill>
              </a:rPr>
              <a:t>Caption Placement</a:t>
            </a:r>
            <a:endParaRPr lang="en-US" sz="2800" dirty="0">
              <a:solidFill>
                <a:schemeClr val="tx1">
                  <a:lumMod val="50000"/>
                  <a:lumOff val="50000"/>
                </a:schemeClr>
              </a:solidFill>
              <a:latin typeface="Segoe UI Light" panose="020B0502040204020203" pitchFamily="34" charset="0"/>
            </a:endParaRPr>
          </a:p>
        </p:txBody>
      </p:sp>
      <p:cxnSp>
        <p:nvCxnSpPr>
          <p:cNvPr id="12" name="Straight Connector 11"/>
          <p:cNvCxnSpPr/>
          <p:nvPr/>
        </p:nvCxnSpPr>
        <p:spPr>
          <a:xfrm>
            <a:off x="1605573" y="3560329"/>
            <a:ext cx="8419495" cy="0"/>
          </a:xfrm>
          <a:prstGeom prst="line">
            <a:avLst/>
          </a:prstGeom>
          <a:noFill/>
          <a:ln w="9525" cap="flat" cmpd="sng" algn="ctr">
            <a:solidFill>
              <a:sysClr val="window" lastClr="FFFFFF">
                <a:lumMod val="65000"/>
              </a:sysClr>
            </a:solidFill>
            <a:prstDash val="solid"/>
          </a:ln>
          <a:effectLst/>
        </p:spPr>
      </p:cxnSp>
      <p:sp>
        <p:nvSpPr>
          <p:cNvPr id="13" name="BlackOverlay">
            <a:extLst>
              <a:ext uri="{FF2B5EF4-FFF2-40B4-BE49-F238E27FC236}">
                <a16:creationId xmlns:a16="http://schemas.microsoft.com/office/drawing/2014/main" id="{A1E01F06-7EE6-47B2-82E6-F47307701DC7}"/>
              </a:ext>
            </a:extLst>
          </p:cNvPr>
          <p:cNvSpPr/>
          <p:nvPr/>
        </p:nvSpPr>
        <p:spPr>
          <a:xfrm>
            <a:off x="1704408" y="5255388"/>
            <a:ext cx="8573670" cy="11501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285750" indent="-285750" defTabSz="456039">
              <a:spcBef>
                <a:spcPts val="300"/>
              </a:spcBef>
              <a:buFont typeface="Arial" panose="020B0604020202020204" pitchFamily="34" charset="0"/>
              <a:buChar char="•"/>
              <a:defRPr/>
            </a:pPr>
            <a:r>
              <a:rPr lang="en-US" dirty="0">
                <a:solidFill>
                  <a:schemeClr val="tx1">
                    <a:lumMod val="85000"/>
                    <a:lumOff val="15000"/>
                  </a:schemeClr>
                </a:solidFill>
                <a:latin typeface="Segoe UI Light"/>
                <a:cs typeface="Segoe UI Light"/>
              </a:rPr>
              <a:t>Display speaker identification cues (e.g., name, location)</a:t>
            </a:r>
          </a:p>
          <a:p>
            <a:pPr marL="285750" indent="-285750" defTabSz="456039">
              <a:spcBef>
                <a:spcPts val="300"/>
              </a:spcBef>
              <a:buFont typeface="Arial" panose="020B0604020202020204" pitchFamily="34" charset="0"/>
              <a:buChar char="•"/>
              <a:defRPr/>
            </a:pPr>
            <a:r>
              <a:rPr lang="en-US" dirty="0">
                <a:solidFill>
                  <a:schemeClr val="tx1">
                    <a:lumMod val="85000"/>
                    <a:lumOff val="15000"/>
                  </a:schemeClr>
                </a:solidFill>
                <a:latin typeface="Segoe UI Light"/>
                <a:cs typeface="Segoe UI Light"/>
              </a:rPr>
              <a:t>Environmental sounds (e.g. door opening) </a:t>
            </a:r>
          </a:p>
          <a:p>
            <a:pPr marL="285750" indent="-285750" defTabSz="456039">
              <a:spcBef>
                <a:spcPts val="300"/>
              </a:spcBef>
              <a:buFont typeface="Arial" panose="020B0604020202020204" pitchFamily="34" charset="0"/>
              <a:buChar char="•"/>
              <a:defRPr/>
            </a:pPr>
            <a:r>
              <a:rPr lang="en-US" dirty="0">
                <a:solidFill>
                  <a:schemeClr val="tx1">
                    <a:lumMod val="85000"/>
                    <a:lumOff val="15000"/>
                  </a:schemeClr>
                </a:solidFill>
                <a:latin typeface="Segoe UI Light"/>
                <a:cs typeface="Segoe UI Light"/>
              </a:rPr>
              <a:t>Voice tone and volume</a:t>
            </a:r>
          </a:p>
        </p:txBody>
      </p:sp>
      <p:sp>
        <p:nvSpPr>
          <p:cNvPr id="14" name="Title 2"/>
          <p:cNvSpPr>
            <a:spLocks noGrp="1"/>
          </p:cNvSpPr>
          <p:nvPr/>
        </p:nvSpPr>
        <p:spPr>
          <a:xfrm>
            <a:off x="1541272" y="4774768"/>
            <a:ext cx="9144000" cy="568618"/>
          </a:xfrm>
          <a:prstGeom prst="rect">
            <a:avLst/>
          </a:prstGeom>
          <a:solidFill>
            <a:schemeClr val="bg1"/>
          </a:solidFill>
        </p:spPr>
        <p:txBody>
          <a:bodyPr vert="horz" lIns="18249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a:defRPr/>
            </a:pPr>
            <a:r>
              <a:rPr lang="en-US" sz="2800" dirty="0">
                <a:solidFill>
                  <a:schemeClr val="tx1">
                    <a:lumMod val="50000"/>
                    <a:lumOff val="50000"/>
                  </a:schemeClr>
                </a:solidFill>
              </a:rPr>
              <a:t>Design Suggestions</a:t>
            </a:r>
            <a:endParaRPr lang="en-US" sz="2800" dirty="0">
              <a:solidFill>
                <a:schemeClr val="tx1">
                  <a:lumMod val="50000"/>
                  <a:lumOff val="50000"/>
                </a:schemeClr>
              </a:solidFill>
              <a:latin typeface="Segoe UI Light" panose="020B0502040204020203" pitchFamily="34" charset="0"/>
            </a:endParaRPr>
          </a:p>
        </p:txBody>
      </p:sp>
      <p:cxnSp>
        <p:nvCxnSpPr>
          <p:cNvPr id="15" name="Straight Connector 14"/>
          <p:cNvCxnSpPr/>
          <p:nvPr/>
        </p:nvCxnSpPr>
        <p:spPr>
          <a:xfrm>
            <a:off x="1622845" y="5343386"/>
            <a:ext cx="8419495" cy="0"/>
          </a:xfrm>
          <a:prstGeom prst="line">
            <a:avLst/>
          </a:prstGeom>
          <a:noFill/>
          <a:ln w="9525" cap="flat" cmpd="sng" algn="ctr">
            <a:solidFill>
              <a:sysClr val="window" lastClr="FFFFFF">
                <a:lumMod val="65000"/>
              </a:sysClr>
            </a:solidFill>
            <a:prstDash val="solid"/>
          </a:ln>
          <a:effectLst/>
        </p:spPr>
      </p:cxnSp>
      <p:sp>
        <p:nvSpPr>
          <p:cNvPr id="16" name="TextBox 15"/>
          <p:cNvSpPr txBox="1"/>
          <p:nvPr/>
        </p:nvSpPr>
        <p:spPr>
          <a:xfrm>
            <a:off x="1524000" y="26415"/>
            <a:ext cx="9144000" cy="923330"/>
          </a:xfrm>
          <a:prstGeom prst="rect">
            <a:avLst/>
          </a:prstGeom>
          <a:noFill/>
        </p:spPr>
        <p:txBody>
          <a:bodyPr wrap="square" rtlCol="0">
            <a:spAutoFit/>
          </a:bodyPr>
          <a:lstStyle/>
          <a:p>
            <a:pPr>
              <a:defRPr/>
            </a:pPr>
            <a:r>
              <a:rPr lang="en-US" sz="5400" dirty="0">
                <a:solidFill>
                  <a:schemeClr val="bg1">
                    <a:lumMod val="65000"/>
                  </a:schemeClr>
                </a:solidFill>
                <a:latin typeface="Segoe UI Light" panose="020B0502040204020203" pitchFamily="34" charset="0"/>
                <a:cs typeface="Segoe UI Light" panose="020B0502040204020203" pitchFamily="34" charset="0"/>
              </a:rPr>
              <a:t>Emergent Themes</a:t>
            </a:r>
          </a:p>
        </p:txBody>
      </p:sp>
    </p:spTree>
    <p:extLst>
      <p:ext uri="{BB962C8B-B14F-4D97-AF65-F5344CB8AC3E}">
        <p14:creationId xmlns:p14="http://schemas.microsoft.com/office/powerpoint/2010/main" val="394883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5685"/>
            <a:ext cx="12191999" cy="8106382"/>
          </a:xfrm>
          <a:prstGeom prst="rect">
            <a:avLst/>
          </a:prstGeom>
        </p:spPr>
      </p:pic>
      <p:sp>
        <p:nvSpPr>
          <p:cNvPr id="5" name="Rectangle 4"/>
          <p:cNvSpPr/>
          <p:nvPr/>
        </p:nvSpPr>
        <p:spPr>
          <a:xfrm>
            <a:off x="-1" y="0"/>
            <a:ext cx="12191999" cy="6858000"/>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5939725" y="5146088"/>
            <a:ext cx="6033652" cy="1692771"/>
          </a:xfrm>
          <a:prstGeom prst="rect">
            <a:avLst/>
          </a:prstGeom>
          <a:noFill/>
        </p:spPr>
        <p:txBody>
          <a:bodyPr wrap="square" rtlCol="0">
            <a:spAutoFit/>
          </a:bodyPr>
          <a:lstStyle/>
          <a:p>
            <a:pPr algn="ctr"/>
            <a:r>
              <a:rPr lang="en-US" sz="10400" dirty="0">
                <a:solidFill>
                  <a:prstClr val="white">
                    <a:lumMod val="95000"/>
                  </a:prstClr>
                </a:solidFill>
                <a:latin typeface="Segoe UI Light" pitchFamily="34" charset="0"/>
              </a:rPr>
              <a:t>Reflection</a:t>
            </a:r>
          </a:p>
        </p:txBody>
      </p:sp>
    </p:spTree>
    <p:extLst>
      <p:ext uri="{BB962C8B-B14F-4D97-AF65-F5344CB8AC3E}">
        <p14:creationId xmlns:p14="http://schemas.microsoft.com/office/powerpoint/2010/main" val="42172682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7650"/>
            <a:ext cx="12192000" cy="9144000"/>
          </a:xfrm>
          <a:prstGeom prst="rect">
            <a:avLst/>
          </a:prstGeom>
        </p:spPr>
      </p:pic>
      <p:sp>
        <p:nvSpPr>
          <p:cNvPr id="6" name="Rectangle 5"/>
          <p:cNvSpPr/>
          <p:nvPr/>
        </p:nvSpPr>
        <p:spPr>
          <a:xfrm>
            <a:off x="0" y="0"/>
            <a:ext cx="12192000" cy="6858000"/>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39">
              <a:defRPr/>
            </a:pPr>
            <a:r>
              <a:rPr lang="en-US" sz="2400" dirty="0">
                <a:solidFill>
                  <a:prstClr val="white"/>
                </a:solidFill>
                <a:latin typeface="Segoe UI Light"/>
                <a:cs typeface="Segoe UI Light"/>
              </a:rPr>
              <a:t>As the </a:t>
            </a:r>
            <a:r>
              <a:rPr lang="en-US" sz="2400" dirty="0">
                <a:solidFill>
                  <a:srgbClr val="FFC000"/>
                </a:solidFill>
                <a:latin typeface="Segoe UI Semibold" panose="020B0702040204020203" pitchFamily="34" charset="0"/>
                <a:cs typeface="Segoe UI Semibold" panose="020B0702040204020203" pitchFamily="34" charset="0"/>
              </a:rPr>
              <a:t>first work </a:t>
            </a:r>
            <a:r>
              <a:rPr lang="en-US" sz="2400" dirty="0">
                <a:solidFill>
                  <a:prstClr val="white"/>
                </a:solidFill>
                <a:latin typeface="Segoe UI Light"/>
                <a:cs typeface="Segoe UI Light"/>
              </a:rPr>
              <a:t>to explore communication challenges and technology </a:t>
            </a:r>
          </a:p>
          <a:p>
            <a:pPr algn="ctr" defTabSz="456039">
              <a:defRPr/>
            </a:pPr>
            <a:r>
              <a:rPr lang="en-US" sz="2400" dirty="0">
                <a:solidFill>
                  <a:prstClr val="white"/>
                </a:solidFill>
                <a:latin typeface="Segoe UI Light"/>
                <a:cs typeface="Segoe UI Light"/>
              </a:rPr>
              <a:t>design for DHH people in mobile context, we have shown that: </a:t>
            </a:r>
            <a:endParaRPr lang="en-US" sz="2800" dirty="0">
              <a:solidFill>
                <a:prstClr val="white"/>
              </a:solidFill>
              <a:latin typeface="Segoe UI Light"/>
              <a:cs typeface="Segoe UI Light"/>
            </a:endParaRPr>
          </a:p>
        </p:txBody>
      </p:sp>
    </p:spTree>
    <p:extLst>
      <p:ext uri="{BB962C8B-B14F-4D97-AF65-F5344CB8AC3E}">
        <p14:creationId xmlns:p14="http://schemas.microsoft.com/office/powerpoint/2010/main" val="1372665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14" y="-89202"/>
            <a:ext cx="12308114" cy="9649561"/>
          </a:xfrm>
          <a:prstGeom prst="rect">
            <a:avLst/>
          </a:prstGeom>
        </p:spPr>
      </p:pic>
      <p:sp>
        <p:nvSpPr>
          <p:cNvPr id="5" name="BlackOverlay"/>
          <p:cNvSpPr/>
          <p:nvPr/>
        </p:nvSpPr>
        <p:spPr>
          <a:xfrm>
            <a:off x="-116114" y="0"/>
            <a:ext cx="12308114" cy="6858000"/>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defRPr/>
            </a:pPr>
            <a:endParaRPr lang="en-US" sz="1900" dirty="0">
              <a:solidFill>
                <a:prstClr val="white"/>
              </a:solidFill>
              <a:latin typeface="Calibri"/>
            </a:endParaRPr>
          </a:p>
        </p:txBody>
      </p:sp>
      <p:sp>
        <p:nvSpPr>
          <p:cNvPr id="2" name="Title"/>
          <p:cNvSpPr>
            <a:spLocks noGrp="1"/>
          </p:cNvSpPr>
          <p:nvPr>
            <p:ph type="title"/>
          </p:nvPr>
        </p:nvSpPr>
        <p:spPr>
          <a:xfrm>
            <a:off x="1876425" y="1692062"/>
            <a:ext cx="8229600" cy="493931"/>
          </a:xfrm>
        </p:spPr>
        <p:txBody>
          <a:bodyPr/>
          <a:lstStyle/>
          <a:p>
            <a:r>
              <a:rPr lang="en-US" sz="3600" dirty="0">
                <a:solidFill>
                  <a:schemeClr val="bg1"/>
                </a:solidFill>
              </a:rPr>
              <a:t>Aims</a:t>
            </a:r>
          </a:p>
        </p:txBody>
      </p:sp>
      <p:cxnSp>
        <p:nvCxnSpPr>
          <p:cNvPr id="6" name="HorizontalRule"/>
          <p:cNvCxnSpPr>
            <a:cxnSpLocks/>
          </p:cNvCxnSpPr>
          <p:nvPr/>
        </p:nvCxnSpPr>
        <p:spPr>
          <a:xfrm>
            <a:off x="1800212" y="2200502"/>
            <a:ext cx="8543938" cy="0"/>
          </a:xfrm>
          <a:prstGeom prst="line">
            <a:avLst/>
          </a:prstGeom>
          <a:noFill/>
          <a:ln w="9525" cap="flat" cmpd="sng" algn="ctr">
            <a:solidFill>
              <a:sysClr val="window" lastClr="FFFFFF">
                <a:lumMod val="65000"/>
              </a:sysClr>
            </a:solidFill>
            <a:prstDash val="solid"/>
          </a:ln>
          <a:effectLst/>
        </p:spPr>
      </p:cxnSp>
      <p:sp>
        <p:nvSpPr>
          <p:cNvPr id="11" name="TextBox 10">
            <a:extLst>
              <a:ext uri="{FF2B5EF4-FFF2-40B4-BE49-F238E27FC236}">
                <a16:creationId xmlns:a16="http://schemas.microsoft.com/office/drawing/2014/main" id="{26371E7F-BD4F-4510-824B-76E6F2FA8027}"/>
              </a:ext>
            </a:extLst>
          </p:cNvPr>
          <p:cNvSpPr txBox="1"/>
          <p:nvPr/>
        </p:nvSpPr>
        <p:spPr>
          <a:xfrm>
            <a:off x="2302103" y="2428812"/>
            <a:ext cx="8042047" cy="1815839"/>
          </a:xfrm>
          <a:prstGeom prst="rect">
            <a:avLst/>
          </a:prstGeom>
          <a:noFill/>
        </p:spPr>
        <p:txBody>
          <a:bodyPr wrap="square" lIns="91395" tIns="45699" rIns="91395" bIns="45699" rtlCol="0">
            <a:spAutoFit/>
          </a:bodyPr>
          <a:lstStyle/>
          <a:p>
            <a:pPr>
              <a:defRPr/>
            </a:pPr>
            <a:r>
              <a:rPr lang="en-US" sz="2800" dirty="0">
                <a:solidFill>
                  <a:prstClr val="white">
                    <a:lumMod val="85000"/>
                  </a:prstClr>
                </a:solidFill>
                <a:latin typeface="Segoe UI Light" pitchFamily="34" charset="0"/>
              </a:rPr>
              <a:t>To investigate the </a:t>
            </a:r>
            <a:r>
              <a:rPr lang="en-US" sz="2800" dirty="0">
                <a:solidFill>
                  <a:srgbClr val="FFC000"/>
                </a:solidFill>
                <a:latin typeface="Segoe UI Semibold" pitchFamily="34" charset="0"/>
              </a:rPr>
              <a:t>needs of DHH people in mobile conversations</a:t>
            </a:r>
            <a:r>
              <a:rPr lang="en-US" sz="2800" dirty="0">
                <a:solidFill>
                  <a:prstClr val="white">
                    <a:lumMod val="85000"/>
                  </a:prstClr>
                </a:solidFill>
                <a:latin typeface="Segoe UI Semibold" pitchFamily="34" charset="0"/>
              </a:rPr>
              <a:t> </a:t>
            </a:r>
            <a:r>
              <a:rPr lang="en-US" sz="2800" dirty="0">
                <a:solidFill>
                  <a:prstClr val="white">
                    <a:lumMod val="85000"/>
                  </a:prstClr>
                </a:solidFill>
                <a:latin typeface="Segoe UI Light" pitchFamily="34" charset="0"/>
              </a:rPr>
              <a:t>such as walking and transit.</a:t>
            </a:r>
          </a:p>
          <a:p>
            <a:pPr>
              <a:defRPr/>
            </a:pPr>
            <a:endParaRPr lang="en-US" sz="2800" dirty="0">
              <a:solidFill>
                <a:prstClr val="white">
                  <a:lumMod val="85000"/>
                </a:prstClr>
              </a:solidFill>
              <a:latin typeface="Segoe UI Light" pitchFamily="34" charset="0"/>
            </a:endParaRPr>
          </a:p>
          <a:p>
            <a:pPr>
              <a:defRPr/>
            </a:pPr>
            <a:r>
              <a:rPr lang="en-US" sz="2800" dirty="0">
                <a:solidFill>
                  <a:prstClr val="white">
                    <a:lumMod val="85000"/>
                  </a:prstClr>
                </a:solidFill>
                <a:latin typeface="Segoe UI Light" pitchFamily="34" charset="0"/>
              </a:rPr>
              <a:t> </a:t>
            </a:r>
            <a:endParaRPr lang="en-US" sz="2800" dirty="0">
              <a:solidFill>
                <a:prstClr val="white">
                  <a:lumMod val="85000"/>
                </a:prstClr>
              </a:solidFill>
              <a:latin typeface="Segoe UI Semibold" pitchFamily="34" charset="0"/>
            </a:endParaRPr>
          </a:p>
        </p:txBody>
      </p:sp>
      <p:sp>
        <p:nvSpPr>
          <p:cNvPr id="12" name="TextBox 11">
            <a:extLst>
              <a:ext uri="{FF2B5EF4-FFF2-40B4-BE49-F238E27FC236}">
                <a16:creationId xmlns:a16="http://schemas.microsoft.com/office/drawing/2014/main" id="{BEB3A54B-71DB-4181-8CB5-6A79DDD11B9B}"/>
              </a:ext>
            </a:extLst>
          </p:cNvPr>
          <p:cNvSpPr txBox="1"/>
          <p:nvPr/>
        </p:nvSpPr>
        <p:spPr>
          <a:xfrm>
            <a:off x="1773752" y="2339220"/>
            <a:ext cx="463588" cy="923330"/>
          </a:xfrm>
          <a:prstGeom prst="rect">
            <a:avLst/>
          </a:prstGeom>
          <a:noFill/>
        </p:spPr>
        <p:txBody>
          <a:bodyPr wrap="none" rtlCol="0">
            <a:spAutoFit/>
          </a:bodyPr>
          <a:lstStyle/>
          <a:p>
            <a:pPr>
              <a:defRPr/>
            </a:pPr>
            <a:r>
              <a:rPr lang="en-US" sz="5400" dirty="0">
                <a:solidFill>
                  <a:prstClr val="white">
                    <a:lumMod val="85000"/>
                  </a:prstClr>
                </a:solidFill>
                <a:latin typeface="Segoe UI Semibold" pitchFamily="34" charset="0"/>
              </a:rPr>
              <a:t>1</a:t>
            </a:r>
          </a:p>
        </p:txBody>
      </p:sp>
    </p:spTree>
    <p:extLst>
      <p:ext uri="{BB962C8B-B14F-4D97-AF65-F5344CB8AC3E}">
        <p14:creationId xmlns:p14="http://schemas.microsoft.com/office/powerpoint/2010/main" val="81864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ackOverlay">
            <a:extLst>
              <a:ext uri="{FF2B5EF4-FFF2-40B4-BE49-F238E27FC236}">
                <a16:creationId xmlns:a16="http://schemas.microsoft.com/office/drawing/2014/main" id="{A1E01F06-7EE6-47B2-82E6-F47307701DC7}"/>
              </a:ext>
            </a:extLst>
          </p:cNvPr>
          <p:cNvSpPr/>
          <p:nvPr/>
        </p:nvSpPr>
        <p:spPr>
          <a:xfrm>
            <a:off x="1818313" y="1279762"/>
            <a:ext cx="8935412" cy="3656413"/>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t" anchorCtr="0" forceAA="0" compatLnSpc="1">
            <a:prstTxWarp prst="textNoShape">
              <a:avLst/>
            </a:prstTxWarp>
            <a:noAutofit/>
          </a:bodyPr>
          <a:lstStyle/>
          <a:p>
            <a:pPr defTabSz="456039">
              <a:defRPr/>
            </a:pPr>
            <a:r>
              <a:rPr lang="en-US" sz="2000" dirty="0">
                <a:solidFill>
                  <a:schemeClr val="bg1"/>
                </a:solidFill>
                <a:latin typeface="Segoe UI Light"/>
                <a:cs typeface="Segoe UI Light"/>
              </a:rPr>
              <a:t> </a:t>
            </a:r>
          </a:p>
          <a:p>
            <a:pPr defTabSz="456039">
              <a:defRPr/>
            </a:pPr>
            <a:endParaRPr lang="en-US" sz="2400" dirty="0">
              <a:solidFill>
                <a:schemeClr val="bg1"/>
              </a:solidFill>
              <a:latin typeface="Segoe UI Light"/>
              <a:cs typeface="Segoe UI Light"/>
            </a:endParaRPr>
          </a:p>
          <a:p>
            <a:pPr lvl="1" defTabSz="456039">
              <a:defRPr/>
            </a:pPr>
            <a:r>
              <a:rPr lang="en-US" sz="3600" dirty="0">
                <a:solidFill>
                  <a:schemeClr val="bg1"/>
                </a:solidFill>
                <a:latin typeface="Segoe UI Light" panose="020B0502040204020203" pitchFamily="34" charset="0"/>
                <a:cs typeface="Segoe UI Light" panose="020B0502040204020203" pitchFamily="34" charset="0"/>
              </a:rPr>
              <a:t>Mobile context offer </a:t>
            </a:r>
            <a:r>
              <a:rPr lang="en-US" sz="3600" dirty="0">
                <a:solidFill>
                  <a:srgbClr val="FFC000"/>
                </a:solidFill>
                <a:latin typeface="Segoe UI Semibold" panose="020B0702040204020203" pitchFamily="34" charset="0"/>
                <a:cs typeface="Segoe UI Semibold" panose="020B0702040204020203" pitchFamily="34" charset="0"/>
              </a:rPr>
              <a:t>new challenges </a:t>
            </a:r>
            <a:r>
              <a:rPr lang="en-US" sz="3600" dirty="0">
                <a:solidFill>
                  <a:schemeClr val="bg1"/>
                </a:solidFill>
                <a:latin typeface="Segoe UI Light" panose="020B0502040204020203" pitchFamily="34" charset="0"/>
                <a:cs typeface="Segoe UI Light" panose="020B0502040204020203" pitchFamily="34" charset="0"/>
              </a:rPr>
              <a:t>and a </a:t>
            </a:r>
            <a:r>
              <a:rPr lang="en-US" sz="3600" dirty="0">
                <a:solidFill>
                  <a:srgbClr val="FFC000"/>
                </a:solidFill>
                <a:latin typeface="Segoe UI Semibold" panose="020B0702040204020203" pitchFamily="34" charset="0"/>
                <a:cs typeface="Segoe UI Semibold" panose="020B0702040204020203" pitchFamily="34" charset="0"/>
              </a:rPr>
              <a:t>new unexplored space </a:t>
            </a:r>
            <a:r>
              <a:rPr lang="en-US" sz="3600" dirty="0">
                <a:solidFill>
                  <a:schemeClr val="bg1"/>
                </a:solidFill>
                <a:latin typeface="Segoe UI Light" panose="020B0502040204020203" pitchFamily="34" charset="0"/>
                <a:cs typeface="Segoe UI Light" panose="020B0502040204020203" pitchFamily="34" charset="0"/>
              </a:rPr>
              <a:t>for innovation.</a:t>
            </a:r>
          </a:p>
          <a:p>
            <a:pPr lvl="1" defTabSz="456039">
              <a:defRPr/>
            </a:pPr>
            <a:endParaRPr lang="en-US" sz="2800" dirty="0">
              <a:solidFill>
                <a:schemeClr val="bg1"/>
              </a:solidFill>
              <a:latin typeface="Segoe UI Light" panose="020B0502040204020203" pitchFamily="34" charset="0"/>
              <a:cs typeface="Segoe UI Light" panose="020B0502040204020203" pitchFamily="34" charset="0"/>
            </a:endParaRPr>
          </a:p>
          <a:p>
            <a:pPr lvl="1" defTabSz="456039">
              <a:defRPr/>
            </a:pPr>
            <a:endParaRPr lang="en-US" sz="2800" dirty="0">
              <a:solidFill>
                <a:schemeClr val="bg1"/>
              </a:solidFill>
              <a:latin typeface="Segoe UI Light" panose="020B0502040204020203" pitchFamily="34" charset="0"/>
              <a:cs typeface="Segoe UI Light" panose="020B0502040204020203" pitchFamily="34" charset="0"/>
            </a:endParaRPr>
          </a:p>
          <a:p>
            <a:pPr lvl="1" defTabSz="456039">
              <a:defRPr/>
            </a:pPr>
            <a:r>
              <a:rPr lang="en-US" sz="3600" dirty="0">
                <a:solidFill>
                  <a:schemeClr val="bg1"/>
                </a:solidFill>
                <a:latin typeface="Segoe UI Light" panose="020B0502040204020203" pitchFamily="34" charset="0"/>
                <a:cs typeface="Segoe UI Light" panose="020B0502040204020203" pitchFamily="34" charset="0"/>
              </a:rPr>
              <a:t>Assistive technology in mobile contexts need to be </a:t>
            </a:r>
            <a:r>
              <a:rPr lang="en-US" sz="3600" dirty="0">
                <a:solidFill>
                  <a:srgbClr val="FFC000"/>
                </a:solidFill>
                <a:latin typeface="Segoe UI Semibold" panose="020B0702040204020203" pitchFamily="34" charset="0"/>
                <a:cs typeface="Segoe UI Semibold" panose="020B0702040204020203" pitchFamily="34" charset="0"/>
              </a:rPr>
              <a:t>carefully designed.</a:t>
            </a:r>
          </a:p>
          <a:p>
            <a:pPr defTabSz="456039">
              <a:defRPr/>
            </a:pPr>
            <a:endParaRPr lang="en-US" sz="2400" dirty="0">
              <a:solidFill>
                <a:schemeClr val="bg1"/>
              </a:solidFill>
              <a:latin typeface="Segoe UI Light"/>
              <a:cs typeface="Segoe UI Light"/>
            </a:endParaRPr>
          </a:p>
          <a:p>
            <a:pPr defTabSz="456039">
              <a:defRPr/>
            </a:pPr>
            <a:endParaRPr lang="en-US" sz="2000" dirty="0">
              <a:solidFill>
                <a:schemeClr val="bg1"/>
              </a:solidFill>
              <a:latin typeface="Segoe UI Light"/>
              <a:cs typeface="Segoe UI Light"/>
            </a:endParaRPr>
          </a:p>
        </p:txBody>
      </p:sp>
      <p:sp>
        <p:nvSpPr>
          <p:cNvPr id="3" name="TextBox 2"/>
          <p:cNvSpPr txBox="1"/>
          <p:nvPr/>
        </p:nvSpPr>
        <p:spPr>
          <a:xfrm>
            <a:off x="1484547" y="3703252"/>
            <a:ext cx="867545" cy="1569660"/>
          </a:xfrm>
          <a:prstGeom prst="rect">
            <a:avLst/>
          </a:prstGeom>
          <a:noFill/>
        </p:spPr>
        <p:txBody>
          <a:bodyPr wrap="none" rtlCol="0">
            <a:spAutoFit/>
          </a:bodyPr>
          <a:lstStyle/>
          <a:p>
            <a:pPr>
              <a:defRPr/>
            </a:pPr>
            <a:r>
              <a:rPr lang="en-US" sz="9600" dirty="0">
                <a:solidFill>
                  <a:prstClr val="white">
                    <a:lumMod val="85000"/>
                  </a:prstClr>
                </a:solidFill>
                <a:latin typeface="Segoe UI Semibold" pitchFamily="34" charset="0"/>
              </a:rPr>
              <a:t>2</a:t>
            </a:r>
          </a:p>
        </p:txBody>
      </p:sp>
      <p:sp>
        <p:nvSpPr>
          <p:cNvPr id="5" name="TextBox 4"/>
          <p:cNvSpPr txBox="1"/>
          <p:nvPr/>
        </p:nvSpPr>
        <p:spPr>
          <a:xfrm>
            <a:off x="1519698" y="1765479"/>
            <a:ext cx="679994" cy="1569660"/>
          </a:xfrm>
          <a:prstGeom prst="rect">
            <a:avLst/>
          </a:prstGeom>
          <a:noFill/>
        </p:spPr>
        <p:txBody>
          <a:bodyPr wrap="none" rtlCol="0">
            <a:spAutoFit/>
          </a:bodyPr>
          <a:lstStyle/>
          <a:p>
            <a:pPr>
              <a:defRPr/>
            </a:pPr>
            <a:r>
              <a:rPr lang="en-US" sz="9600" dirty="0">
                <a:solidFill>
                  <a:prstClr val="white">
                    <a:lumMod val="85000"/>
                  </a:prstClr>
                </a:solidFill>
                <a:latin typeface="Segoe UI Semibold" pitchFamily="34" charset="0"/>
              </a:rPr>
              <a:t>1</a:t>
            </a:r>
          </a:p>
        </p:txBody>
      </p:sp>
    </p:spTree>
    <p:extLst>
      <p:ext uri="{BB962C8B-B14F-4D97-AF65-F5344CB8AC3E}">
        <p14:creationId xmlns:p14="http://schemas.microsoft.com/office/powerpoint/2010/main" val="5708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72000">
              <a:srgbClr val="E2DDDD"/>
            </a:gs>
            <a:gs pos="53000">
              <a:srgbClr val="E9E9E4"/>
            </a:gs>
            <a:gs pos="0">
              <a:srgbClr val="F6EEE3"/>
            </a:gs>
            <a:gs pos="100000">
              <a:srgbClr val="CECBD4"/>
            </a:gs>
          </a:gsLst>
          <a:lin ang="5400000" scaled="1"/>
          <a:tileRect/>
        </a:gra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12475" y="0"/>
            <a:ext cx="10314432" cy="6858000"/>
          </a:xfrm>
          <a:prstGeom prst="rect">
            <a:avLst/>
          </a:prstGeom>
        </p:spPr>
      </p:pic>
      <p:sp>
        <p:nvSpPr>
          <p:cNvPr id="2" name="Title 1"/>
          <p:cNvSpPr>
            <a:spLocks noGrp="1"/>
          </p:cNvSpPr>
          <p:nvPr>
            <p:ph type="title"/>
          </p:nvPr>
        </p:nvSpPr>
        <p:spPr>
          <a:xfrm>
            <a:off x="1066800" y="1570591"/>
            <a:ext cx="4819650" cy="1167789"/>
          </a:xfrm>
        </p:spPr>
        <p:txBody>
          <a:bodyPr/>
          <a:lstStyle/>
          <a:p>
            <a:pPr>
              <a:lnSpc>
                <a:spcPts val="4000"/>
              </a:lnSpc>
            </a:pPr>
            <a:r>
              <a:rPr lang="en-US" sz="4630" dirty="0">
                <a:solidFill>
                  <a:srgbClr val="E2AC00"/>
                </a:solidFill>
                <a:ea typeface="+mn-ea"/>
                <a:cs typeface="Segoe UI Semibold" panose="020B0702040204020203" pitchFamily="34" charset="0"/>
              </a:rPr>
              <a:t>Design Guidelines </a:t>
            </a:r>
            <a:br>
              <a:rPr lang="en-US" dirty="0">
                <a:solidFill>
                  <a:srgbClr val="FFC000"/>
                </a:solidFill>
                <a:ea typeface="+mn-ea"/>
                <a:cs typeface="Segoe UI Semibold" panose="020B0702040204020203" pitchFamily="34" charset="0"/>
              </a:rPr>
            </a:br>
            <a:r>
              <a:rPr lang="en-US" sz="4230" cap="none" dirty="0">
                <a:solidFill>
                  <a:schemeClr val="tx1"/>
                </a:solidFill>
                <a:latin typeface="Segoe UI Light" panose="020B0502040204020203" pitchFamily="34" charset="0"/>
                <a:ea typeface="+mn-ea"/>
                <a:cs typeface="Segoe UI Light" panose="020B0502040204020203" pitchFamily="34" charset="0"/>
              </a:rPr>
              <a:t>f</a:t>
            </a:r>
            <a:r>
              <a:rPr lang="en-US" sz="4230" cap="none" dirty="0">
                <a:solidFill>
                  <a:schemeClr val="tx1"/>
                </a:solidFill>
                <a:latin typeface="Segoe UI Light" panose="020B0502040204020203" pitchFamily="34" charset="0"/>
                <a:cs typeface="Segoe UI Light" panose="020B0502040204020203" pitchFamily="34" charset="0"/>
              </a:rPr>
              <a:t>or HMD-Captioning</a:t>
            </a:r>
          </a:p>
        </p:txBody>
      </p:sp>
      <p:sp>
        <p:nvSpPr>
          <p:cNvPr id="4" name="TextBox 3"/>
          <p:cNvSpPr txBox="1"/>
          <p:nvPr/>
        </p:nvSpPr>
        <p:spPr>
          <a:xfrm>
            <a:off x="1066800" y="2921992"/>
            <a:ext cx="7372350" cy="2146737"/>
          </a:xfrm>
          <a:prstGeom prst="rect">
            <a:avLst/>
          </a:prstGeom>
          <a:noFill/>
        </p:spPr>
        <p:txBody>
          <a:bodyPr wrap="square" lIns="0" tIns="45718" rIns="0" bIns="45718" rtlCol="0">
            <a:spAutoFit/>
          </a:bodyPr>
          <a:lstStyle/>
          <a:p>
            <a:pPr defTabSz="912201">
              <a:spcAft>
                <a:spcPts val="1500"/>
              </a:spcAft>
              <a:buClr>
                <a:schemeClr val="bg1"/>
              </a:buClr>
            </a:pPr>
            <a:r>
              <a:rPr lang="en-US" sz="2400" dirty="0">
                <a:solidFill>
                  <a:srgbClr val="E2AC00"/>
                </a:solidFill>
                <a:latin typeface="Segoe UI Semibold" panose="020B0702040204020203" pitchFamily="34" charset="0"/>
                <a:cs typeface="Segoe UI Semibold" panose="020B0702040204020203" pitchFamily="34" charset="0"/>
              </a:rPr>
              <a:t>Automatic</a:t>
            </a:r>
            <a:r>
              <a:rPr lang="en-US" sz="2400" dirty="0">
                <a:latin typeface="Segoe UI Light" panose="020B0502040204020203" pitchFamily="34" charset="0"/>
              </a:rPr>
              <a:t> depth alignment</a:t>
            </a:r>
          </a:p>
          <a:p>
            <a:pPr defTabSz="912201">
              <a:spcAft>
                <a:spcPts val="1500"/>
              </a:spcAft>
              <a:buClr>
                <a:schemeClr val="bg1"/>
              </a:buClr>
            </a:pPr>
            <a:r>
              <a:rPr lang="en-US" sz="2400" dirty="0">
                <a:solidFill>
                  <a:srgbClr val="E2AC00"/>
                </a:solidFill>
                <a:latin typeface="Segoe UI Semibold" panose="020B0702040204020203" pitchFamily="34" charset="0"/>
                <a:cs typeface="Segoe UI Semibold" panose="020B0702040204020203" pitchFamily="34" charset="0"/>
              </a:rPr>
              <a:t>Adapt </a:t>
            </a:r>
            <a:r>
              <a:rPr lang="en-US" sz="2400" dirty="0">
                <a:latin typeface="Segoe UI Light" panose="020B0502040204020203" pitchFamily="34" charset="0"/>
              </a:rPr>
              <a:t>to changing context</a:t>
            </a:r>
          </a:p>
          <a:p>
            <a:pPr defTabSz="912201">
              <a:spcAft>
                <a:spcPts val="1500"/>
              </a:spcAft>
              <a:buClr>
                <a:schemeClr val="bg1"/>
              </a:buClr>
            </a:pPr>
            <a:r>
              <a:rPr lang="en-US" sz="2400" dirty="0">
                <a:latin typeface="Segoe UI Light" panose="020B0502040204020203" pitchFamily="34" charset="0"/>
              </a:rPr>
              <a:t>Convey </a:t>
            </a:r>
            <a:r>
              <a:rPr lang="en-US" sz="2400" dirty="0">
                <a:solidFill>
                  <a:srgbClr val="E2AC00"/>
                </a:solidFill>
                <a:latin typeface="Segoe UI Semibold" panose="020B0702040204020203" pitchFamily="34" charset="0"/>
                <a:cs typeface="Segoe UI Semibold" panose="020B0702040204020203" pitchFamily="34" charset="0"/>
              </a:rPr>
              <a:t>contextual information</a:t>
            </a:r>
          </a:p>
          <a:p>
            <a:pPr defTabSz="912201">
              <a:spcAft>
                <a:spcPts val="1500"/>
              </a:spcAft>
              <a:buClr>
                <a:schemeClr val="bg1"/>
              </a:buClr>
            </a:pPr>
            <a:r>
              <a:rPr lang="en-US" sz="2400" dirty="0">
                <a:solidFill>
                  <a:srgbClr val="E2AC00"/>
                </a:solidFill>
                <a:latin typeface="Segoe UI Semibold" panose="020B0702040204020203" pitchFamily="34" charset="0"/>
                <a:cs typeface="Segoe UI Semibold" panose="020B0702040204020203" pitchFamily="34" charset="0"/>
              </a:rPr>
              <a:t>Customizable</a:t>
            </a:r>
          </a:p>
        </p:txBody>
      </p:sp>
      <p:cxnSp>
        <p:nvCxnSpPr>
          <p:cNvPr id="9" name="HorizontalRule">
            <a:extLst>
              <a:ext uri="{FF2B5EF4-FFF2-40B4-BE49-F238E27FC236}">
                <a16:creationId xmlns:a16="http://schemas.microsoft.com/office/drawing/2014/main" id="{7C4FAF19-D75F-40E2-86F6-0CAB51241B5E}"/>
              </a:ext>
            </a:extLst>
          </p:cNvPr>
          <p:cNvCxnSpPr>
            <a:cxnSpLocks/>
          </p:cNvCxnSpPr>
          <p:nvPr/>
        </p:nvCxnSpPr>
        <p:spPr>
          <a:xfrm>
            <a:off x="1066800" y="2772002"/>
            <a:ext cx="4819650"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53832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5" name="Picture 38" descr="Image result for jon froehli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16945" y="504823"/>
            <a:ext cx="2103120" cy="2103120"/>
          </a:xfrm>
          <a:prstGeom prst="rect">
            <a:avLst/>
          </a:prstGeom>
          <a:noFill/>
          <a:ln w="15875">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455912" y="693742"/>
            <a:ext cx="7181482" cy="5724041"/>
            <a:chOff x="931912" y="788987"/>
            <a:chExt cx="7181482" cy="5724041"/>
          </a:xfrm>
        </p:grpSpPr>
        <p:pic>
          <p:nvPicPr>
            <p:cNvPr id="4098" name="Picture 2" descr="Image may contain: Dhruv Jain, glasses and bear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28700" y="788987"/>
              <a:ext cx="2103155" cy="2103120"/>
            </a:xfrm>
            <a:prstGeom prst="rect">
              <a:avLst/>
            </a:prstGeom>
            <a:noFill/>
            <a:ln w="15875">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4132" name="Picture 36" descr="Image result for leah findla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275" y="788987"/>
              <a:ext cx="2103119" cy="2103120"/>
            </a:xfrm>
            <a:prstGeom prst="rect">
              <a:avLst/>
            </a:prstGeom>
            <a:noFill/>
            <a:ln w="15875">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931912" y="2907242"/>
              <a:ext cx="2119491" cy="584775"/>
            </a:xfrm>
            <a:prstGeom prst="rect">
              <a:avLst/>
            </a:prstGeom>
            <a:noFill/>
          </p:spPr>
          <p:txBody>
            <a:bodyPr wrap="none" rtlCol="0">
              <a:spAutoFit/>
            </a:bodyPr>
            <a:lstStyle/>
            <a:p>
              <a:r>
                <a:rPr lang="en-US" sz="1600" dirty="0">
                  <a:solidFill>
                    <a:prstClr val="black">
                      <a:lumMod val="75000"/>
                      <a:lumOff val="25000"/>
                    </a:prstClr>
                  </a:solidFill>
                  <a:latin typeface="Segoe UI Semibold" panose="020B0702040204020203" pitchFamily="34" charset="0"/>
                  <a:cs typeface="Segoe UI Semibold" panose="020B0702040204020203" pitchFamily="34" charset="0"/>
                </a:rPr>
                <a:t>Dhruv Jain</a:t>
              </a:r>
            </a:p>
            <a:p>
              <a:r>
                <a:rPr lang="en-US" sz="1600" dirty="0">
                  <a:solidFill>
                    <a:prstClr val="black">
                      <a:lumMod val="65000"/>
                      <a:lumOff val="35000"/>
                    </a:prstClr>
                  </a:solidFill>
                  <a:latin typeface="Segoe UI Light" panose="020B0502040204020203" pitchFamily="34" charset="0"/>
                  <a:cs typeface="Segoe UI Light" panose="020B0502040204020203" pitchFamily="34" charset="0"/>
                </a:rPr>
                <a:t>PhD Student, CSE, UW</a:t>
              </a:r>
            </a:p>
          </p:txBody>
        </p:sp>
        <p:sp>
          <p:nvSpPr>
            <p:cNvPr id="58" name="TextBox 57"/>
            <p:cNvSpPr txBox="1"/>
            <p:nvPr/>
          </p:nvSpPr>
          <p:spPr>
            <a:xfrm>
              <a:off x="3431272" y="2907242"/>
              <a:ext cx="2294218" cy="584775"/>
            </a:xfrm>
            <a:prstGeom prst="rect">
              <a:avLst/>
            </a:prstGeom>
            <a:noFill/>
          </p:spPr>
          <p:txBody>
            <a:bodyPr wrap="none" rtlCol="0">
              <a:spAutoFit/>
            </a:bodyPr>
            <a:lstStyle/>
            <a:p>
              <a:r>
                <a:rPr lang="en-US" sz="1600" dirty="0">
                  <a:solidFill>
                    <a:prstClr val="black">
                      <a:lumMod val="75000"/>
                      <a:lumOff val="25000"/>
                    </a:prstClr>
                  </a:solidFill>
                  <a:latin typeface="Segoe UI Semibold" panose="020B0702040204020203" pitchFamily="34" charset="0"/>
                  <a:cs typeface="Segoe UI Semibold" panose="020B0702040204020203" pitchFamily="34" charset="0"/>
                </a:rPr>
                <a:t>Rachel Franz</a:t>
              </a:r>
            </a:p>
            <a:p>
              <a:r>
                <a:rPr lang="en-US" sz="1600" dirty="0">
                  <a:solidFill>
                    <a:prstClr val="black">
                      <a:lumMod val="65000"/>
                      <a:lumOff val="35000"/>
                    </a:prstClr>
                  </a:solidFill>
                  <a:latin typeface="Segoe UI Light" panose="020B0502040204020203" pitchFamily="34" charset="0"/>
                  <a:cs typeface="Segoe UI Light" panose="020B0502040204020203" pitchFamily="34" charset="0"/>
                </a:rPr>
                <a:t>PhD Student, HCDE, UW</a:t>
              </a:r>
            </a:p>
          </p:txBody>
        </p:sp>
        <p:sp>
          <p:nvSpPr>
            <p:cNvPr id="59" name="TextBox 58"/>
            <p:cNvSpPr txBox="1"/>
            <p:nvPr/>
          </p:nvSpPr>
          <p:spPr>
            <a:xfrm>
              <a:off x="5923012" y="2907242"/>
              <a:ext cx="2152641" cy="584775"/>
            </a:xfrm>
            <a:prstGeom prst="rect">
              <a:avLst/>
            </a:prstGeom>
            <a:noFill/>
          </p:spPr>
          <p:txBody>
            <a:bodyPr wrap="none" rtlCol="0">
              <a:spAutoFit/>
            </a:bodyPr>
            <a:lstStyle/>
            <a:p>
              <a:r>
                <a:rPr lang="en-US" sz="1600" dirty="0">
                  <a:solidFill>
                    <a:prstClr val="black">
                      <a:lumMod val="75000"/>
                      <a:lumOff val="25000"/>
                    </a:prstClr>
                  </a:solidFill>
                  <a:latin typeface="Segoe UI Semibold" panose="020B0702040204020203" pitchFamily="34" charset="0"/>
                  <a:cs typeface="Segoe UI Semibold" panose="020B0702040204020203" pitchFamily="34" charset="0"/>
                </a:rPr>
                <a:t>Leah Findlater</a:t>
              </a:r>
            </a:p>
            <a:p>
              <a:r>
                <a:rPr lang="en-US" sz="1600" dirty="0">
                  <a:solidFill>
                    <a:prstClr val="black">
                      <a:lumMod val="65000"/>
                      <a:lumOff val="35000"/>
                    </a:prstClr>
                  </a:solidFill>
                  <a:latin typeface="Segoe UI Light" panose="020B0502040204020203" pitchFamily="34" charset="0"/>
                  <a:cs typeface="Segoe UI Light" panose="020B0502040204020203" pitchFamily="34" charset="0"/>
                </a:rPr>
                <a:t>Assist. Prof., HCDE, UW</a:t>
              </a:r>
            </a:p>
          </p:txBody>
        </p:sp>
        <p:sp>
          <p:nvSpPr>
            <p:cNvPr id="60" name="TextBox 59"/>
            <p:cNvSpPr txBox="1"/>
            <p:nvPr/>
          </p:nvSpPr>
          <p:spPr>
            <a:xfrm>
              <a:off x="931912" y="5915025"/>
              <a:ext cx="2029723" cy="584775"/>
            </a:xfrm>
            <a:prstGeom prst="rect">
              <a:avLst/>
            </a:prstGeom>
            <a:noFill/>
          </p:spPr>
          <p:txBody>
            <a:bodyPr wrap="none" rtlCol="0">
              <a:spAutoFit/>
            </a:bodyPr>
            <a:lstStyle/>
            <a:p>
              <a:r>
                <a:rPr lang="en-US" sz="1600" dirty="0">
                  <a:solidFill>
                    <a:prstClr val="black">
                      <a:lumMod val="75000"/>
                      <a:lumOff val="25000"/>
                    </a:prstClr>
                  </a:solidFill>
                  <a:latin typeface="Segoe UI Semibold" panose="020B0702040204020203" pitchFamily="34" charset="0"/>
                  <a:cs typeface="Segoe UI Semibold" panose="020B0702040204020203" pitchFamily="34" charset="0"/>
                </a:rPr>
                <a:t>Jackson Cannon</a:t>
              </a:r>
            </a:p>
            <a:p>
              <a:r>
                <a:rPr lang="en-US" sz="1600" dirty="0">
                  <a:solidFill>
                    <a:prstClr val="black">
                      <a:lumMod val="65000"/>
                      <a:lumOff val="35000"/>
                    </a:prstClr>
                  </a:solidFill>
                  <a:latin typeface="Segoe UI Light" panose="020B0502040204020203" pitchFamily="34" charset="0"/>
                  <a:cs typeface="Segoe UI Light" panose="020B0502040204020203" pitchFamily="34" charset="0"/>
                </a:rPr>
                <a:t>UG Student, CSE, UW</a:t>
              </a:r>
            </a:p>
          </p:txBody>
        </p:sp>
        <p:sp>
          <p:nvSpPr>
            <p:cNvPr id="61" name="TextBox 60"/>
            <p:cNvSpPr txBox="1"/>
            <p:nvPr/>
          </p:nvSpPr>
          <p:spPr>
            <a:xfrm>
              <a:off x="3431272" y="5915025"/>
              <a:ext cx="2350195" cy="584775"/>
            </a:xfrm>
            <a:prstGeom prst="rect">
              <a:avLst/>
            </a:prstGeom>
            <a:noFill/>
          </p:spPr>
          <p:txBody>
            <a:bodyPr wrap="none" rtlCol="0">
              <a:spAutoFit/>
            </a:bodyPr>
            <a:lstStyle/>
            <a:p>
              <a:r>
                <a:rPr lang="en-US" sz="1600" dirty="0">
                  <a:solidFill>
                    <a:prstClr val="black">
                      <a:lumMod val="75000"/>
                      <a:lumOff val="25000"/>
                    </a:prstClr>
                  </a:solidFill>
                  <a:latin typeface="Segoe UI Semibold" panose="020B0702040204020203" pitchFamily="34" charset="0"/>
                  <a:cs typeface="Segoe UI Semibold" panose="020B0702040204020203" pitchFamily="34" charset="0"/>
                </a:rPr>
                <a:t>Raja Kushalnagar</a:t>
              </a:r>
            </a:p>
            <a:p>
              <a:r>
                <a:rPr lang="en-US" sz="1600" dirty="0">
                  <a:solidFill>
                    <a:prstClr val="black">
                      <a:lumMod val="65000"/>
                      <a:lumOff val="35000"/>
                    </a:prstClr>
                  </a:solidFill>
                  <a:latin typeface="Segoe UI Light" panose="020B0502040204020203" pitchFamily="34" charset="0"/>
                  <a:cs typeface="Segoe UI Light" panose="020B0502040204020203" pitchFamily="34" charset="0"/>
                </a:rPr>
                <a:t>Prof., Gallaudet University</a:t>
              </a:r>
            </a:p>
          </p:txBody>
        </p:sp>
        <p:pic>
          <p:nvPicPr>
            <p:cNvPr id="12" name="Picture 2" descr="Image result for rachel fran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7259" y="788987"/>
              <a:ext cx="2103119" cy="2103120"/>
            </a:xfrm>
            <a:prstGeom prst="rect">
              <a:avLst/>
            </a:prstGeom>
            <a:noFill/>
            <a:ln w="15875">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923012" y="5928253"/>
              <a:ext cx="2001958" cy="584775"/>
            </a:xfrm>
            <a:prstGeom prst="rect">
              <a:avLst/>
            </a:prstGeom>
            <a:noFill/>
          </p:spPr>
          <p:txBody>
            <a:bodyPr wrap="none" rtlCol="0">
              <a:spAutoFit/>
            </a:bodyPr>
            <a:lstStyle/>
            <a:p>
              <a:r>
                <a:rPr lang="en-US" sz="1600" dirty="0">
                  <a:solidFill>
                    <a:prstClr val="black">
                      <a:lumMod val="75000"/>
                      <a:lumOff val="25000"/>
                    </a:prstClr>
                  </a:solidFill>
                  <a:latin typeface="Segoe UI Semibold" panose="020B0702040204020203" pitchFamily="34" charset="0"/>
                  <a:cs typeface="Segoe UI Semibold" panose="020B0702040204020203" pitchFamily="34" charset="0"/>
                </a:rPr>
                <a:t>Jon Froehlich</a:t>
              </a:r>
            </a:p>
            <a:p>
              <a:r>
                <a:rPr lang="en-US" sz="1600" dirty="0">
                  <a:solidFill>
                    <a:prstClr val="black">
                      <a:lumMod val="65000"/>
                      <a:lumOff val="35000"/>
                    </a:prstClr>
                  </a:solidFill>
                  <a:latin typeface="Segoe UI Light" panose="020B0502040204020203" pitchFamily="34" charset="0"/>
                  <a:cs typeface="Segoe UI Light" panose="020B0502040204020203" pitchFamily="34" charset="0"/>
                </a:rPr>
                <a:t>Assoc. Prof., CSE, UW</a:t>
              </a:r>
            </a:p>
          </p:txBody>
        </p:sp>
        <p:pic>
          <p:nvPicPr>
            <p:cNvPr id="1026" name="Picture 2" descr="Related imag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27708" t="4926" r="28339" b="25942"/>
            <a:stretch/>
          </p:blipFill>
          <p:spPr bwMode="auto">
            <a:xfrm>
              <a:off x="3487258" y="3809997"/>
              <a:ext cx="2103120" cy="2105027"/>
            </a:xfrm>
            <a:prstGeom prst="rect">
              <a:avLst/>
            </a:prstGeom>
            <a:noFill/>
            <a:ln w="15875">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2" name="AutoShape 4" descr="Image result for jon froehlich"/>
            <p:cNvSpPr>
              <a:spLocks noChangeAspect="1" noChangeArrowheads="1"/>
            </p:cNvSpPr>
            <p:nvPr/>
          </p:nvSpPr>
          <p:spPr bwMode="auto">
            <a:xfrm>
              <a:off x="6010275" y="469317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Image result for jon froehlic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0274" y="3809997"/>
              <a:ext cx="2103119" cy="2103120"/>
            </a:xfrm>
            <a:prstGeom prst="rect">
              <a:avLst/>
            </a:prstGeom>
            <a:noFill/>
            <a:ln w="15875">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8700" y="3809997"/>
              <a:ext cx="2102374" cy="2098252"/>
            </a:xfrm>
            <a:prstGeom prst="rect">
              <a:avLst/>
            </a:prstGeom>
            <a:noFill/>
            <a:ln w="15875">
              <a:solidFill>
                <a:schemeClr val="tx1">
                  <a:lumMod val="65000"/>
                  <a:lumOff val="35000"/>
                </a:schemeClr>
              </a:solidFill>
            </a:ln>
          </p:spPr>
        </p:pic>
      </p:grpSp>
    </p:spTree>
    <p:extLst>
      <p:ext uri="{BB962C8B-B14F-4D97-AF65-F5344CB8AC3E}">
        <p14:creationId xmlns:p14="http://schemas.microsoft.com/office/powerpoint/2010/main" val="13481188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5" name="Picture 38" descr="Image result for jon froehli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16945" y="504823"/>
            <a:ext cx="2103120" cy="2103120"/>
          </a:xfrm>
          <a:prstGeom prst="rect">
            <a:avLst/>
          </a:prstGeom>
          <a:noFill/>
          <a:ln w="15875">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455912" y="693742"/>
            <a:ext cx="7181482" cy="5724041"/>
            <a:chOff x="931912" y="788987"/>
            <a:chExt cx="7181482" cy="5724041"/>
          </a:xfrm>
        </p:grpSpPr>
        <p:pic>
          <p:nvPicPr>
            <p:cNvPr id="4098" name="Picture 2" descr="Image may contain: Dhruv Jain, glasses and bear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28700" y="788987"/>
              <a:ext cx="2103155" cy="2103120"/>
            </a:xfrm>
            <a:prstGeom prst="rect">
              <a:avLst/>
            </a:prstGeom>
            <a:noFill/>
            <a:ln w="15875">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4132" name="Picture 36" descr="Image result for leah findla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275" y="788987"/>
              <a:ext cx="2103119" cy="2103120"/>
            </a:xfrm>
            <a:prstGeom prst="rect">
              <a:avLst/>
            </a:prstGeom>
            <a:noFill/>
            <a:ln w="15875">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931912" y="2907242"/>
              <a:ext cx="2119491" cy="584775"/>
            </a:xfrm>
            <a:prstGeom prst="rect">
              <a:avLst/>
            </a:prstGeom>
            <a:noFill/>
          </p:spPr>
          <p:txBody>
            <a:bodyPr wrap="none" rtlCol="0">
              <a:spAutoFit/>
            </a:bodyPr>
            <a:lstStyle/>
            <a:p>
              <a:r>
                <a:rPr lang="en-US" sz="1600" dirty="0">
                  <a:solidFill>
                    <a:prstClr val="black">
                      <a:lumMod val="75000"/>
                      <a:lumOff val="25000"/>
                    </a:prstClr>
                  </a:solidFill>
                  <a:latin typeface="Segoe UI Semibold" panose="020B0702040204020203" pitchFamily="34" charset="0"/>
                  <a:cs typeface="Segoe UI Semibold" panose="020B0702040204020203" pitchFamily="34" charset="0"/>
                </a:rPr>
                <a:t>Dhruv Jain</a:t>
              </a:r>
            </a:p>
            <a:p>
              <a:r>
                <a:rPr lang="en-US" sz="1600" dirty="0">
                  <a:solidFill>
                    <a:prstClr val="black">
                      <a:lumMod val="65000"/>
                      <a:lumOff val="35000"/>
                    </a:prstClr>
                  </a:solidFill>
                  <a:latin typeface="Segoe UI Light" panose="020B0502040204020203" pitchFamily="34" charset="0"/>
                  <a:cs typeface="Segoe UI Light" panose="020B0502040204020203" pitchFamily="34" charset="0"/>
                </a:rPr>
                <a:t>PhD Student, CSE, UW</a:t>
              </a:r>
            </a:p>
          </p:txBody>
        </p:sp>
        <p:sp>
          <p:nvSpPr>
            <p:cNvPr id="59" name="TextBox 58"/>
            <p:cNvSpPr txBox="1"/>
            <p:nvPr/>
          </p:nvSpPr>
          <p:spPr>
            <a:xfrm>
              <a:off x="5923012" y="2907242"/>
              <a:ext cx="2152641" cy="584775"/>
            </a:xfrm>
            <a:prstGeom prst="rect">
              <a:avLst/>
            </a:prstGeom>
            <a:noFill/>
          </p:spPr>
          <p:txBody>
            <a:bodyPr wrap="none" rtlCol="0">
              <a:spAutoFit/>
            </a:bodyPr>
            <a:lstStyle/>
            <a:p>
              <a:r>
                <a:rPr lang="en-US" sz="1600" dirty="0">
                  <a:solidFill>
                    <a:prstClr val="black">
                      <a:lumMod val="75000"/>
                      <a:lumOff val="25000"/>
                    </a:prstClr>
                  </a:solidFill>
                  <a:latin typeface="Segoe UI Semibold" panose="020B0702040204020203" pitchFamily="34" charset="0"/>
                  <a:cs typeface="Segoe UI Semibold" panose="020B0702040204020203" pitchFamily="34" charset="0"/>
                </a:rPr>
                <a:t>Leah Findlater</a:t>
              </a:r>
            </a:p>
            <a:p>
              <a:r>
                <a:rPr lang="en-US" sz="1600" dirty="0">
                  <a:solidFill>
                    <a:prstClr val="black">
                      <a:lumMod val="65000"/>
                      <a:lumOff val="35000"/>
                    </a:prstClr>
                  </a:solidFill>
                  <a:latin typeface="Segoe UI Light" panose="020B0502040204020203" pitchFamily="34" charset="0"/>
                  <a:cs typeface="Segoe UI Light" panose="020B0502040204020203" pitchFamily="34" charset="0"/>
                </a:rPr>
                <a:t>Assist. Prof., HCDE, UW</a:t>
              </a:r>
            </a:p>
          </p:txBody>
        </p:sp>
        <p:sp>
          <p:nvSpPr>
            <p:cNvPr id="61" name="TextBox 60"/>
            <p:cNvSpPr txBox="1"/>
            <p:nvPr/>
          </p:nvSpPr>
          <p:spPr>
            <a:xfrm>
              <a:off x="3431272" y="5915025"/>
              <a:ext cx="2350195" cy="584775"/>
            </a:xfrm>
            <a:prstGeom prst="rect">
              <a:avLst/>
            </a:prstGeom>
            <a:noFill/>
          </p:spPr>
          <p:txBody>
            <a:bodyPr wrap="none" rtlCol="0">
              <a:spAutoFit/>
            </a:bodyPr>
            <a:lstStyle/>
            <a:p>
              <a:r>
                <a:rPr lang="en-US" sz="1600" dirty="0">
                  <a:solidFill>
                    <a:prstClr val="black">
                      <a:lumMod val="75000"/>
                      <a:lumOff val="25000"/>
                    </a:prstClr>
                  </a:solidFill>
                  <a:latin typeface="Segoe UI Semibold" panose="020B0702040204020203" pitchFamily="34" charset="0"/>
                  <a:cs typeface="Segoe UI Semibold" panose="020B0702040204020203" pitchFamily="34" charset="0"/>
                </a:rPr>
                <a:t>Raja Kushalnagar</a:t>
              </a:r>
            </a:p>
            <a:p>
              <a:r>
                <a:rPr lang="en-US" sz="1600" dirty="0">
                  <a:solidFill>
                    <a:prstClr val="black">
                      <a:lumMod val="65000"/>
                      <a:lumOff val="35000"/>
                    </a:prstClr>
                  </a:solidFill>
                  <a:latin typeface="Segoe UI Light" panose="020B0502040204020203" pitchFamily="34" charset="0"/>
                  <a:cs typeface="Segoe UI Light" panose="020B0502040204020203" pitchFamily="34" charset="0"/>
                </a:rPr>
                <a:t>Prof., Gallaudet University</a:t>
              </a:r>
            </a:p>
          </p:txBody>
        </p:sp>
        <p:sp>
          <p:nvSpPr>
            <p:cNvPr id="16" name="TextBox 15"/>
            <p:cNvSpPr txBox="1"/>
            <p:nvPr/>
          </p:nvSpPr>
          <p:spPr>
            <a:xfrm>
              <a:off x="5923012" y="5928253"/>
              <a:ext cx="2001958" cy="584775"/>
            </a:xfrm>
            <a:prstGeom prst="rect">
              <a:avLst/>
            </a:prstGeom>
            <a:noFill/>
          </p:spPr>
          <p:txBody>
            <a:bodyPr wrap="none" rtlCol="0">
              <a:spAutoFit/>
            </a:bodyPr>
            <a:lstStyle/>
            <a:p>
              <a:r>
                <a:rPr lang="en-US" sz="1600" dirty="0">
                  <a:solidFill>
                    <a:prstClr val="black">
                      <a:lumMod val="75000"/>
                      <a:lumOff val="25000"/>
                    </a:prstClr>
                  </a:solidFill>
                  <a:latin typeface="Segoe UI Semibold" panose="020B0702040204020203" pitchFamily="34" charset="0"/>
                  <a:cs typeface="Segoe UI Semibold" panose="020B0702040204020203" pitchFamily="34" charset="0"/>
                </a:rPr>
                <a:t>Jon Froehlich</a:t>
              </a:r>
            </a:p>
            <a:p>
              <a:r>
                <a:rPr lang="en-US" sz="1600" dirty="0">
                  <a:solidFill>
                    <a:prstClr val="black">
                      <a:lumMod val="65000"/>
                      <a:lumOff val="35000"/>
                    </a:prstClr>
                  </a:solidFill>
                  <a:latin typeface="Segoe UI Light" panose="020B0502040204020203" pitchFamily="34" charset="0"/>
                  <a:cs typeface="Segoe UI Light" panose="020B0502040204020203" pitchFamily="34" charset="0"/>
                </a:rPr>
                <a:t>Assoc. Prof., CSE, UW</a:t>
              </a:r>
            </a:p>
          </p:txBody>
        </p:sp>
        <p:pic>
          <p:nvPicPr>
            <p:cNvPr id="1026" name="Picture 2" descr="Related image"/>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27708" t="4926" r="28339" b="25942"/>
            <a:stretch/>
          </p:blipFill>
          <p:spPr bwMode="auto">
            <a:xfrm>
              <a:off x="3487258" y="3809997"/>
              <a:ext cx="2103120" cy="2105027"/>
            </a:xfrm>
            <a:prstGeom prst="rect">
              <a:avLst/>
            </a:prstGeom>
            <a:noFill/>
            <a:ln w="15875">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2" name="AutoShape 4" descr="Image result for jon froehlich"/>
            <p:cNvSpPr>
              <a:spLocks noChangeAspect="1" noChangeArrowheads="1"/>
            </p:cNvSpPr>
            <p:nvPr/>
          </p:nvSpPr>
          <p:spPr bwMode="auto">
            <a:xfrm>
              <a:off x="6010275" y="469317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Image result for jon froehli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0274" y="3809997"/>
              <a:ext cx="2103119" cy="2103120"/>
            </a:xfrm>
            <a:prstGeom prst="rect">
              <a:avLst/>
            </a:prstGeom>
            <a:noFill/>
            <a:ln w="15875">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386787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icrosoft logo">
            <a:extLst>
              <a:ext uri="{FF2B5EF4-FFF2-40B4-BE49-F238E27FC236}">
                <a16:creationId xmlns:a16="http://schemas.microsoft.com/office/drawing/2014/main" id="{2C0CA47E-F810-4ED2-841D-76CCFF19B3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2355" y="4742008"/>
            <a:ext cx="2832368" cy="18882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57875" y="167088"/>
            <a:ext cx="10676250" cy="1138773"/>
          </a:xfrm>
          <a:prstGeom prst="rect">
            <a:avLst/>
          </a:prstGeom>
          <a:noFill/>
        </p:spPr>
        <p:txBody>
          <a:bodyPr wrap="square" rtlCol="0">
            <a:spAutoFit/>
          </a:bodyPr>
          <a:lstStyle/>
          <a:p>
            <a:pPr algn="ctr"/>
            <a:r>
              <a:rPr lang="en-US" sz="3300" dirty="0">
                <a:solidFill>
                  <a:schemeClr val="tx1">
                    <a:lumMod val="50000"/>
                    <a:lumOff val="50000"/>
                  </a:schemeClr>
                </a:solidFill>
                <a:latin typeface="Segoe UI Semibold" panose="020B0702040204020203" pitchFamily="34" charset="0"/>
                <a:cs typeface="Segoe UI Semibold" panose="020B0702040204020203" pitchFamily="34" charset="0"/>
              </a:rPr>
              <a:t>Towards Accessible Conversations in a Mobile Context </a:t>
            </a:r>
            <a:r>
              <a:rPr lang="en-US" sz="3300" dirty="0">
                <a:solidFill>
                  <a:schemeClr val="tx1">
                    <a:lumMod val="50000"/>
                    <a:lumOff val="50000"/>
                  </a:schemeClr>
                </a:solidFill>
                <a:latin typeface="Segoe UI Light" panose="020B0502040204020203" pitchFamily="34" charset="0"/>
                <a:cs typeface="Segoe UI Light" panose="020B0502040204020203" pitchFamily="34" charset="0"/>
              </a:rPr>
              <a:t>for People who are Deaf or Hard of Hearing </a:t>
            </a:r>
          </a:p>
        </p:txBody>
      </p:sp>
      <p:pic>
        <p:nvPicPr>
          <p:cNvPr id="4098" name="Picture 2" descr="Image result for Google  research faculty award">
            <a:extLst>
              <a:ext uri="{FF2B5EF4-FFF2-40B4-BE49-F238E27FC236}">
                <a16:creationId xmlns:a16="http://schemas.microsoft.com/office/drawing/2014/main" id="{A431B493-6A8D-476B-B0D0-7633E6C7AC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9358" y="4666380"/>
            <a:ext cx="3884766" cy="20395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NSF award">
            <a:extLst>
              <a:ext uri="{FF2B5EF4-FFF2-40B4-BE49-F238E27FC236}">
                <a16:creationId xmlns:a16="http://schemas.microsoft.com/office/drawing/2014/main" id="{35BF28F1-E471-4F63-8B1E-EAF3F05E7C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8958" y="5083437"/>
            <a:ext cx="1205388" cy="120538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7251DB67-8A80-413B-8B71-0B67B14C081A}"/>
              </a:ext>
            </a:extLst>
          </p:cNvPr>
          <p:cNvGrpSpPr/>
          <p:nvPr/>
        </p:nvGrpSpPr>
        <p:grpSpPr>
          <a:xfrm>
            <a:off x="867736" y="2205928"/>
            <a:ext cx="10456529" cy="2046365"/>
            <a:chOff x="927747" y="2097073"/>
            <a:chExt cx="10456529" cy="2046365"/>
          </a:xfrm>
        </p:grpSpPr>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b="51329"/>
            <a:stretch/>
          </p:blipFill>
          <p:spPr>
            <a:xfrm>
              <a:off x="927747" y="2132085"/>
              <a:ext cx="5147302" cy="2011353"/>
            </a:xfrm>
            <a:prstGeom prst="rect">
              <a:avLst/>
            </a:prstGeom>
          </p:spPr>
        </p:pic>
        <p:pic>
          <p:nvPicPr>
            <p:cNvPr id="12" name="Picture 11">
              <a:extLst>
                <a:ext uri="{FF2B5EF4-FFF2-40B4-BE49-F238E27FC236}">
                  <a16:creationId xmlns:a16="http://schemas.microsoft.com/office/drawing/2014/main" id="{F6615B5A-3455-45F0-B711-408A6AABFD94}"/>
                </a:ext>
              </a:extLst>
            </p:cNvPr>
            <p:cNvPicPr>
              <a:picLocks noChangeAspect="1"/>
            </p:cNvPicPr>
            <p:nvPr/>
          </p:nvPicPr>
          <p:blipFill rotWithShape="1">
            <a:blip r:embed="rId6">
              <a:extLst>
                <a:ext uri="{28A0092B-C50C-407E-A947-70E740481C1C}">
                  <a14:useLocalDpi xmlns:a14="http://schemas.microsoft.com/office/drawing/2010/main" val="0"/>
                </a:ext>
              </a:extLst>
            </a:blip>
            <a:srcRect l="247" t="51014" r="-247" b="315"/>
            <a:stretch/>
          </p:blipFill>
          <p:spPr>
            <a:xfrm>
              <a:off x="6236974" y="2097073"/>
              <a:ext cx="5147302" cy="2011353"/>
            </a:xfrm>
            <a:prstGeom prst="rect">
              <a:avLst/>
            </a:prstGeom>
          </p:spPr>
        </p:pic>
      </p:grpSp>
      <p:grpSp>
        <p:nvGrpSpPr>
          <p:cNvPr id="6" name="Group 5">
            <a:extLst>
              <a:ext uri="{FF2B5EF4-FFF2-40B4-BE49-F238E27FC236}">
                <a16:creationId xmlns:a16="http://schemas.microsoft.com/office/drawing/2014/main" id="{FA12B2B0-1C04-4496-AC4D-91E84BDAAA3B}"/>
              </a:ext>
            </a:extLst>
          </p:cNvPr>
          <p:cNvGrpSpPr/>
          <p:nvPr/>
        </p:nvGrpSpPr>
        <p:grpSpPr>
          <a:xfrm>
            <a:off x="2451036" y="5242591"/>
            <a:ext cx="2653736" cy="887081"/>
            <a:chOff x="5103353" y="4437077"/>
            <a:chExt cx="2653736" cy="887081"/>
          </a:xfrm>
        </p:grpSpPr>
        <p:pic>
          <p:nvPicPr>
            <p:cNvPr id="4104" name="Picture 8" descr="Image result for uw reality lab">
              <a:extLst>
                <a:ext uri="{FF2B5EF4-FFF2-40B4-BE49-F238E27FC236}">
                  <a16:creationId xmlns:a16="http://schemas.microsoft.com/office/drawing/2014/main" id="{1B794137-15AF-4F35-87CB-C4CB2E9491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3353" y="4437077"/>
              <a:ext cx="733991" cy="8870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3DA402-E73E-45C6-B0CA-ADB86F4FC3A6}"/>
                </a:ext>
              </a:extLst>
            </p:cNvPr>
            <p:cNvSpPr txBox="1"/>
            <p:nvPr/>
          </p:nvSpPr>
          <p:spPr>
            <a:xfrm>
              <a:off x="5978986" y="4528243"/>
              <a:ext cx="1778103" cy="707886"/>
            </a:xfrm>
            <a:prstGeom prst="rect">
              <a:avLst/>
            </a:prstGeom>
            <a:noFill/>
          </p:spPr>
          <p:txBody>
            <a:bodyPr wrap="square" rtlCol="0">
              <a:spAutoFit/>
            </a:bodyPr>
            <a:lstStyle/>
            <a:p>
              <a:r>
                <a:rPr lang="en-US" sz="2000" dirty="0">
                  <a:solidFill>
                    <a:schemeClr val="tx1">
                      <a:lumMod val="65000"/>
                      <a:lumOff val="35000"/>
                    </a:schemeClr>
                  </a:solidFill>
                  <a:latin typeface="Segoe UI Semibold" panose="020B0702040204020203" pitchFamily="34" charset="0"/>
                  <a:cs typeface="Segoe UI Semibold" panose="020B0702040204020203" pitchFamily="34" charset="0"/>
                </a:rPr>
                <a:t>UW </a:t>
              </a:r>
            </a:p>
            <a:p>
              <a:r>
                <a:rPr lang="en-US" sz="2000" dirty="0">
                  <a:solidFill>
                    <a:schemeClr val="tx1">
                      <a:lumMod val="65000"/>
                      <a:lumOff val="35000"/>
                    </a:schemeClr>
                  </a:solidFill>
                  <a:latin typeface="Segoe UI Semibold" panose="020B0702040204020203" pitchFamily="34" charset="0"/>
                  <a:cs typeface="Segoe UI Semibold" panose="020B0702040204020203" pitchFamily="34" charset="0"/>
                </a:rPr>
                <a:t>Reality Lab</a:t>
              </a:r>
            </a:p>
          </p:txBody>
        </p:sp>
      </p:grpSp>
      <p:sp>
        <p:nvSpPr>
          <p:cNvPr id="24" name="Title 7">
            <a:extLst>
              <a:ext uri="{FF2B5EF4-FFF2-40B4-BE49-F238E27FC236}">
                <a16:creationId xmlns:a16="http://schemas.microsoft.com/office/drawing/2014/main" id="{2FC8F8EF-C499-47CC-91A9-291A54B04F81}"/>
              </a:ext>
            </a:extLst>
          </p:cNvPr>
          <p:cNvSpPr txBox="1">
            <a:spLocks/>
          </p:cNvSpPr>
          <p:nvPr/>
        </p:nvSpPr>
        <p:spPr>
          <a:xfrm>
            <a:off x="867735" y="1703010"/>
            <a:ext cx="8437562" cy="559544"/>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defRPr/>
            </a:pPr>
            <a:r>
              <a:rPr lang="en-US" sz="2800" cap="small" dirty="0">
                <a:solidFill>
                  <a:schemeClr val="tx1">
                    <a:lumMod val="65000"/>
                    <a:lumOff val="35000"/>
                  </a:schemeClr>
                </a:solidFill>
                <a:latin typeface="Segoe UI Semibold" panose="020B0702040204020203" pitchFamily="34" charset="0"/>
                <a:cs typeface="Segoe UI Semibold" panose="020B0702040204020203" pitchFamily="34" charset="0"/>
              </a:rPr>
              <a:t>The Team</a:t>
            </a:r>
            <a:endParaRPr lang="en-US" sz="1600" cap="small" dirty="0">
              <a:solidFill>
                <a:schemeClr val="tx1">
                  <a:lumMod val="65000"/>
                  <a:lumOff val="35000"/>
                </a:schemeClr>
              </a:solidFill>
              <a:latin typeface="Calibri"/>
            </a:endParaRPr>
          </a:p>
        </p:txBody>
      </p:sp>
      <p:sp>
        <p:nvSpPr>
          <p:cNvPr id="25" name="Title 7">
            <a:extLst>
              <a:ext uri="{FF2B5EF4-FFF2-40B4-BE49-F238E27FC236}">
                <a16:creationId xmlns:a16="http://schemas.microsoft.com/office/drawing/2014/main" id="{3F5E3AEA-AC46-4333-AF73-FFF210C7D38D}"/>
              </a:ext>
            </a:extLst>
          </p:cNvPr>
          <p:cNvSpPr txBox="1">
            <a:spLocks/>
          </p:cNvSpPr>
          <p:nvPr/>
        </p:nvSpPr>
        <p:spPr>
          <a:xfrm>
            <a:off x="867736" y="4609141"/>
            <a:ext cx="8437562" cy="559544"/>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defRPr/>
            </a:pPr>
            <a:r>
              <a:rPr lang="en-US" sz="2800" cap="small" dirty="0">
                <a:solidFill>
                  <a:schemeClr val="tx1">
                    <a:lumMod val="65000"/>
                    <a:lumOff val="35000"/>
                  </a:schemeClr>
                </a:solidFill>
                <a:latin typeface="Segoe UI Semibold" panose="020B0702040204020203" pitchFamily="34" charset="0"/>
                <a:cs typeface="Segoe UI Semibold" panose="020B0702040204020203" pitchFamily="34" charset="0"/>
              </a:rPr>
              <a:t>Sponsors</a:t>
            </a:r>
            <a:endParaRPr lang="en-US" sz="1600" cap="small" dirty="0">
              <a:solidFill>
                <a:schemeClr val="tx1">
                  <a:lumMod val="65000"/>
                  <a:lumOff val="35000"/>
                </a:schemeClr>
              </a:solidFill>
              <a:latin typeface="Calibri"/>
            </a:endParaRPr>
          </a:p>
        </p:txBody>
      </p:sp>
      <p:sp>
        <p:nvSpPr>
          <p:cNvPr id="27" name="Rectangle 26">
            <a:extLst>
              <a:ext uri="{FF2B5EF4-FFF2-40B4-BE49-F238E27FC236}">
                <a16:creationId xmlns:a16="http://schemas.microsoft.com/office/drawing/2014/main" id="{C88D5365-1B3A-49AF-A388-4B0535CD2603}"/>
              </a:ext>
            </a:extLst>
          </p:cNvPr>
          <p:cNvSpPr/>
          <p:nvPr/>
        </p:nvSpPr>
        <p:spPr>
          <a:xfrm>
            <a:off x="105944" y="5077498"/>
            <a:ext cx="11818187" cy="162298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C7B8A26-65FD-4DEE-AEB5-CB7C49E785E5}"/>
              </a:ext>
            </a:extLst>
          </p:cNvPr>
          <p:cNvSpPr txBox="1"/>
          <p:nvPr/>
        </p:nvSpPr>
        <p:spPr>
          <a:xfrm>
            <a:off x="861385" y="4095590"/>
            <a:ext cx="1513858" cy="261610"/>
          </a:xfrm>
          <a:prstGeom prst="rect">
            <a:avLst/>
          </a:prstGeom>
          <a:noFill/>
        </p:spPr>
        <p:txBody>
          <a:bodyPr wrap="square" rtlCol="0">
            <a:spAutoFit/>
          </a:bodyPr>
          <a:lstStyle/>
          <a:p>
            <a:r>
              <a:rPr lang="en-US" sz="1100" dirty="0">
                <a:solidFill>
                  <a:schemeClr val="tx1">
                    <a:lumMod val="50000"/>
                    <a:lumOff val="50000"/>
                  </a:schemeClr>
                </a:solidFill>
                <a:latin typeface="Segoe UI Semibold" panose="020B0702040204020203" pitchFamily="34" charset="0"/>
                <a:cs typeface="Segoe UI Semibold" panose="020B0702040204020203" pitchFamily="34" charset="0"/>
              </a:rPr>
              <a:t>djain@uw.edu</a:t>
            </a:r>
          </a:p>
        </p:txBody>
      </p:sp>
      <p:sp>
        <p:nvSpPr>
          <p:cNvPr id="28" name="TextBox 27">
            <a:extLst>
              <a:ext uri="{FF2B5EF4-FFF2-40B4-BE49-F238E27FC236}">
                <a16:creationId xmlns:a16="http://schemas.microsoft.com/office/drawing/2014/main" id="{4691581B-7F43-4A85-A9F4-7A804655C488}"/>
              </a:ext>
            </a:extLst>
          </p:cNvPr>
          <p:cNvSpPr txBox="1"/>
          <p:nvPr/>
        </p:nvSpPr>
        <p:spPr>
          <a:xfrm>
            <a:off x="2643352" y="4095590"/>
            <a:ext cx="1513858" cy="261610"/>
          </a:xfrm>
          <a:prstGeom prst="rect">
            <a:avLst/>
          </a:prstGeom>
          <a:noFill/>
        </p:spPr>
        <p:txBody>
          <a:bodyPr wrap="square" rtlCol="0">
            <a:spAutoFit/>
          </a:bodyPr>
          <a:lstStyle/>
          <a:p>
            <a:r>
              <a:rPr lang="en-US" sz="1100" dirty="0">
                <a:solidFill>
                  <a:schemeClr val="tx1">
                    <a:lumMod val="50000"/>
                    <a:lumOff val="50000"/>
                  </a:schemeClr>
                </a:solidFill>
                <a:latin typeface="Segoe UI Semibold" panose="020B0702040204020203" pitchFamily="34" charset="0"/>
                <a:cs typeface="Segoe UI Semibold" panose="020B0702040204020203" pitchFamily="34" charset="0"/>
              </a:rPr>
              <a:t>franzrac@uw.edu</a:t>
            </a:r>
          </a:p>
        </p:txBody>
      </p:sp>
      <p:sp>
        <p:nvSpPr>
          <p:cNvPr id="29" name="TextBox 28">
            <a:extLst>
              <a:ext uri="{FF2B5EF4-FFF2-40B4-BE49-F238E27FC236}">
                <a16:creationId xmlns:a16="http://schemas.microsoft.com/office/drawing/2014/main" id="{12FD74A0-8E3A-498C-9C1B-0CF54DDD3AEA}"/>
              </a:ext>
            </a:extLst>
          </p:cNvPr>
          <p:cNvSpPr txBox="1"/>
          <p:nvPr/>
        </p:nvSpPr>
        <p:spPr>
          <a:xfrm>
            <a:off x="4421137" y="4095590"/>
            <a:ext cx="1513858" cy="261610"/>
          </a:xfrm>
          <a:prstGeom prst="rect">
            <a:avLst/>
          </a:prstGeom>
          <a:noFill/>
        </p:spPr>
        <p:txBody>
          <a:bodyPr wrap="square" rtlCol="0">
            <a:spAutoFit/>
          </a:bodyPr>
          <a:lstStyle/>
          <a:p>
            <a:r>
              <a:rPr lang="en-US" sz="1100" dirty="0">
                <a:solidFill>
                  <a:schemeClr val="tx1">
                    <a:lumMod val="50000"/>
                    <a:lumOff val="50000"/>
                  </a:schemeClr>
                </a:solidFill>
                <a:latin typeface="Segoe UI Semibold" panose="020B0702040204020203" pitchFamily="34" charset="0"/>
                <a:cs typeface="Segoe UI Semibold" panose="020B0702040204020203" pitchFamily="34" charset="0"/>
              </a:rPr>
              <a:t>leahkf@uw.edu</a:t>
            </a:r>
          </a:p>
        </p:txBody>
      </p:sp>
      <p:sp>
        <p:nvSpPr>
          <p:cNvPr id="30" name="TextBox 29">
            <a:extLst>
              <a:ext uri="{FF2B5EF4-FFF2-40B4-BE49-F238E27FC236}">
                <a16:creationId xmlns:a16="http://schemas.microsoft.com/office/drawing/2014/main" id="{0712A035-0808-4F1F-BDD5-267C52ED28E4}"/>
              </a:ext>
            </a:extLst>
          </p:cNvPr>
          <p:cNvSpPr txBox="1"/>
          <p:nvPr/>
        </p:nvSpPr>
        <p:spPr>
          <a:xfrm>
            <a:off x="7943904" y="4095590"/>
            <a:ext cx="1513858" cy="430887"/>
          </a:xfrm>
          <a:prstGeom prst="rect">
            <a:avLst/>
          </a:prstGeom>
          <a:noFill/>
        </p:spPr>
        <p:txBody>
          <a:bodyPr wrap="square" rtlCol="0">
            <a:spAutoFit/>
          </a:bodyPr>
          <a:lstStyle/>
          <a:p>
            <a:r>
              <a:rPr lang="en-US" sz="1100" dirty="0">
                <a:solidFill>
                  <a:schemeClr val="tx1">
                    <a:lumMod val="50000"/>
                    <a:lumOff val="50000"/>
                  </a:schemeClr>
                </a:solidFill>
                <a:latin typeface="Segoe UI Semibold" panose="020B0702040204020203" pitchFamily="34" charset="0"/>
                <a:cs typeface="Segoe UI Semibold" panose="020B0702040204020203" pitchFamily="34" charset="0"/>
              </a:rPr>
              <a:t>raja.kushalnagar@gallaudet.edu</a:t>
            </a:r>
          </a:p>
        </p:txBody>
      </p:sp>
      <p:sp>
        <p:nvSpPr>
          <p:cNvPr id="31" name="TextBox 30">
            <a:extLst>
              <a:ext uri="{FF2B5EF4-FFF2-40B4-BE49-F238E27FC236}">
                <a16:creationId xmlns:a16="http://schemas.microsoft.com/office/drawing/2014/main" id="{E2741FEB-D28C-4C19-A4A4-005385865F2A}"/>
              </a:ext>
            </a:extLst>
          </p:cNvPr>
          <p:cNvSpPr txBox="1"/>
          <p:nvPr/>
        </p:nvSpPr>
        <p:spPr>
          <a:xfrm>
            <a:off x="9726021" y="4095590"/>
            <a:ext cx="1513858" cy="261610"/>
          </a:xfrm>
          <a:prstGeom prst="rect">
            <a:avLst/>
          </a:prstGeom>
          <a:noFill/>
        </p:spPr>
        <p:txBody>
          <a:bodyPr wrap="square" rtlCol="0">
            <a:spAutoFit/>
          </a:bodyPr>
          <a:lstStyle/>
          <a:p>
            <a:r>
              <a:rPr lang="en-US" sz="1100" dirty="0">
                <a:solidFill>
                  <a:schemeClr val="tx1">
                    <a:lumMod val="50000"/>
                    <a:lumOff val="50000"/>
                  </a:schemeClr>
                </a:solidFill>
                <a:latin typeface="Segoe UI Semibold" panose="020B0702040204020203" pitchFamily="34" charset="0"/>
                <a:cs typeface="Segoe UI Semibold" panose="020B0702040204020203" pitchFamily="34" charset="0"/>
              </a:rPr>
              <a:t>jonf@uw.edu</a:t>
            </a:r>
          </a:p>
        </p:txBody>
      </p:sp>
      <p:sp>
        <p:nvSpPr>
          <p:cNvPr id="32" name="TextBox 31">
            <a:extLst>
              <a:ext uri="{FF2B5EF4-FFF2-40B4-BE49-F238E27FC236}">
                <a16:creationId xmlns:a16="http://schemas.microsoft.com/office/drawing/2014/main" id="{D6A7BF84-F190-4A2A-B6C8-B50512FA1929}"/>
              </a:ext>
            </a:extLst>
          </p:cNvPr>
          <p:cNvSpPr txBox="1"/>
          <p:nvPr/>
        </p:nvSpPr>
        <p:spPr>
          <a:xfrm>
            <a:off x="6176758" y="4095590"/>
            <a:ext cx="1513858" cy="261610"/>
          </a:xfrm>
          <a:prstGeom prst="rect">
            <a:avLst/>
          </a:prstGeom>
          <a:noFill/>
        </p:spPr>
        <p:txBody>
          <a:bodyPr wrap="square" rtlCol="0">
            <a:spAutoFit/>
          </a:bodyPr>
          <a:lstStyle/>
          <a:p>
            <a:r>
              <a:rPr lang="en-US" sz="1100" dirty="0">
                <a:solidFill>
                  <a:schemeClr val="tx1">
                    <a:lumMod val="50000"/>
                    <a:lumOff val="50000"/>
                  </a:schemeClr>
                </a:solidFill>
                <a:latin typeface="Segoe UI Semibold" panose="020B0702040204020203" pitchFamily="34" charset="0"/>
                <a:cs typeface="Segoe UI Semibold" panose="020B0702040204020203" pitchFamily="34" charset="0"/>
              </a:rPr>
              <a:t>jackscan@uw.edu</a:t>
            </a:r>
          </a:p>
        </p:txBody>
      </p:sp>
      <p:sp>
        <p:nvSpPr>
          <p:cNvPr id="20" name="Rectangle 19"/>
          <p:cNvSpPr/>
          <p:nvPr/>
        </p:nvSpPr>
        <p:spPr>
          <a:xfrm>
            <a:off x="2623738" y="1623722"/>
            <a:ext cx="1685925" cy="271792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49B6114-3B62-4F5D-A944-25EC742D9885}"/>
              </a:ext>
            </a:extLst>
          </p:cNvPr>
          <p:cNvSpPr/>
          <p:nvPr/>
        </p:nvSpPr>
        <p:spPr>
          <a:xfrm>
            <a:off x="6159682" y="2061399"/>
            <a:ext cx="1685925" cy="249566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754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0"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ADDF99F-C527-4CAF-AAF3-D2EA4ACE7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84" y="-66675"/>
            <a:ext cx="12216084" cy="8122396"/>
          </a:xfrm>
          <a:prstGeom prst="rect">
            <a:avLst/>
          </a:prstGeom>
        </p:spPr>
      </p:pic>
      <p:sp>
        <p:nvSpPr>
          <p:cNvPr id="5" name="BlackOverlay"/>
          <p:cNvSpPr/>
          <p:nvPr/>
        </p:nvSpPr>
        <p:spPr>
          <a:xfrm>
            <a:off x="-116114" y="0"/>
            <a:ext cx="12308114"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defRPr/>
            </a:pPr>
            <a:endParaRPr lang="en-US" sz="1900" dirty="0">
              <a:solidFill>
                <a:prstClr val="white"/>
              </a:solidFill>
              <a:latin typeface="Calibri"/>
            </a:endParaRPr>
          </a:p>
        </p:txBody>
      </p:sp>
      <p:sp>
        <p:nvSpPr>
          <p:cNvPr id="2" name="Title"/>
          <p:cNvSpPr>
            <a:spLocks noGrp="1"/>
          </p:cNvSpPr>
          <p:nvPr>
            <p:ph type="title"/>
          </p:nvPr>
        </p:nvSpPr>
        <p:spPr>
          <a:xfrm>
            <a:off x="1876425" y="1692062"/>
            <a:ext cx="8229600" cy="493931"/>
          </a:xfrm>
        </p:spPr>
        <p:txBody>
          <a:bodyPr/>
          <a:lstStyle/>
          <a:p>
            <a:r>
              <a:rPr lang="en-US" sz="3600" dirty="0">
                <a:solidFill>
                  <a:schemeClr val="bg1"/>
                </a:solidFill>
              </a:rPr>
              <a:t>Aims</a:t>
            </a:r>
          </a:p>
        </p:txBody>
      </p:sp>
      <p:cxnSp>
        <p:nvCxnSpPr>
          <p:cNvPr id="6" name="HorizontalRule"/>
          <p:cNvCxnSpPr>
            <a:cxnSpLocks/>
          </p:cNvCxnSpPr>
          <p:nvPr/>
        </p:nvCxnSpPr>
        <p:spPr>
          <a:xfrm>
            <a:off x="1800212" y="2200502"/>
            <a:ext cx="8543938" cy="0"/>
          </a:xfrm>
          <a:prstGeom prst="line">
            <a:avLst/>
          </a:prstGeom>
          <a:noFill/>
          <a:ln w="9525" cap="flat" cmpd="sng" algn="ctr">
            <a:solidFill>
              <a:sysClr val="window" lastClr="FFFFFF">
                <a:lumMod val="65000"/>
              </a:sysClr>
            </a:solidFill>
            <a:prstDash val="solid"/>
          </a:ln>
          <a:effectLst/>
        </p:spPr>
      </p:cxnSp>
      <p:sp>
        <p:nvSpPr>
          <p:cNvPr id="11" name="TextBox 10">
            <a:extLst>
              <a:ext uri="{FF2B5EF4-FFF2-40B4-BE49-F238E27FC236}">
                <a16:creationId xmlns:a16="http://schemas.microsoft.com/office/drawing/2014/main" id="{26371E7F-BD4F-4510-824B-76E6F2FA8027}"/>
              </a:ext>
            </a:extLst>
          </p:cNvPr>
          <p:cNvSpPr txBox="1"/>
          <p:nvPr/>
        </p:nvSpPr>
        <p:spPr>
          <a:xfrm>
            <a:off x="2302103" y="2428812"/>
            <a:ext cx="8042047" cy="2246726"/>
          </a:xfrm>
          <a:prstGeom prst="rect">
            <a:avLst/>
          </a:prstGeom>
          <a:noFill/>
        </p:spPr>
        <p:txBody>
          <a:bodyPr wrap="square" lIns="91395" tIns="45699" rIns="91395" bIns="45699" rtlCol="0">
            <a:spAutoFit/>
          </a:bodyPr>
          <a:lstStyle/>
          <a:p>
            <a:pPr>
              <a:defRPr/>
            </a:pPr>
            <a:r>
              <a:rPr lang="en-US" sz="2800" dirty="0">
                <a:solidFill>
                  <a:prstClr val="white">
                    <a:lumMod val="85000"/>
                  </a:prstClr>
                </a:solidFill>
                <a:latin typeface="Segoe UI Light" pitchFamily="34" charset="0"/>
              </a:rPr>
              <a:t>To investigate the </a:t>
            </a:r>
            <a:r>
              <a:rPr lang="en-US" sz="2800" dirty="0">
                <a:solidFill>
                  <a:srgbClr val="FFC000"/>
                </a:solidFill>
                <a:latin typeface="Segoe UI Semibold" pitchFamily="34" charset="0"/>
              </a:rPr>
              <a:t>needs of DHH people in mobile conversations</a:t>
            </a:r>
            <a:r>
              <a:rPr lang="en-US" sz="2800" dirty="0">
                <a:solidFill>
                  <a:prstClr val="white">
                    <a:lumMod val="85000"/>
                  </a:prstClr>
                </a:solidFill>
                <a:latin typeface="Segoe UI Semibold" pitchFamily="34" charset="0"/>
              </a:rPr>
              <a:t> </a:t>
            </a:r>
            <a:r>
              <a:rPr lang="en-US" sz="2800" dirty="0">
                <a:solidFill>
                  <a:prstClr val="white">
                    <a:lumMod val="85000"/>
                  </a:prstClr>
                </a:solidFill>
                <a:latin typeface="Segoe UI Light" pitchFamily="34" charset="0"/>
              </a:rPr>
              <a:t>such as walking and transit.</a:t>
            </a:r>
          </a:p>
          <a:p>
            <a:pPr>
              <a:defRPr/>
            </a:pPr>
            <a:endParaRPr lang="en-US" sz="2800" dirty="0">
              <a:solidFill>
                <a:prstClr val="white">
                  <a:lumMod val="85000"/>
                </a:prstClr>
              </a:solidFill>
              <a:latin typeface="Segoe UI Light" pitchFamily="34" charset="0"/>
            </a:endParaRPr>
          </a:p>
          <a:p>
            <a:pPr>
              <a:defRPr/>
            </a:pPr>
            <a:r>
              <a:rPr lang="en-US" sz="2800" dirty="0">
                <a:solidFill>
                  <a:prstClr val="white">
                    <a:lumMod val="85000"/>
                  </a:prstClr>
                </a:solidFill>
                <a:latin typeface="Segoe UI Light" pitchFamily="34" charset="0"/>
              </a:rPr>
              <a:t>To study the possibility of </a:t>
            </a:r>
            <a:r>
              <a:rPr lang="en-US" sz="2800" dirty="0">
                <a:solidFill>
                  <a:srgbClr val="FFC000"/>
                </a:solidFill>
                <a:latin typeface="Segoe UI Semibold" pitchFamily="34" charset="0"/>
              </a:rPr>
              <a:t>captions on head mounted displays (HMDs) </a:t>
            </a:r>
            <a:r>
              <a:rPr lang="en-US" sz="2800" dirty="0">
                <a:solidFill>
                  <a:prstClr val="white">
                    <a:lumMod val="85000"/>
                  </a:prstClr>
                </a:solidFill>
                <a:latin typeface="Segoe UI Light" pitchFamily="34" charset="0"/>
              </a:rPr>
              <a:t>to support those needs.</a:t>
            </a:r>
            <a:endParaRPr lang="en-US" sz="2800" dirty="0">
              <a:solidFill>
                <a:prstClr val="white">
                  <a:lumMod val="85000"/>
                </a:prstClr>
              </a:solidFill>
              <a:latin typeface="Segoe UI Semibold" pitchFamily="34" charset="0"/>
            </a:endParaRPr>
          </a:p>
        </p:txBody>
      </p:sp>
      <p:sp>
        <p:nvSpPr>
          <p:cNvPr id="12" name="TextBox 11">
            <a:extLst>
              <a:ext uri="{FF2B5EF4-FFF2-40B4-BE49-F238E27FC236}">
                <a16:creationId xmlns:a16="http://schemas.microsoft.com/office/drawing/2014/main" id="{BEB3A54B-71DB-4181-8CB5-6A79DDD11B9B}"/>
              </a:ext>
            </a:extLst>
          </p:cNvPr>
          <p:cNvSpPr txBox="1"/>
          <p:nvPr/>
        </p:nvSpPr>
        <p:spPr>
          <a:xfrm>
            <a:off x="1773752" y="2339220"/>
            <a:ext cx="463588" cy="923330"/>
          </a:xfrm>
          <a:prstGeom prst="rect">
            <a:avLst/>
          </a:prstGeom>
          <a:noFill/>
        </p:spPr>
        <p:txBody>
          <a:bodyPr wrap="none" rtlCol="0">
            <a:spAutoFit/>
          </a:bodyPr>
          <a:lstStyle/>
          <a:p>
            <a:pPr>
              <a:defRPr/>
            </a:pPr>
            <a:r>
              <a:rPr lang="en-US" sz="5400" dirty="0">
                <a:solidFill>
                  <a:prstClr val="white">
                    <a:lumMod val="85000"/>
                  </a:prstClr>
                </a:solidFill>
                <a:latin typeface="Segoe UI Semibold" pitchFamily="34" charset="0"/>
              </a:rPr>
              <a:t>1</a:t>
            </a:r>
          </a:p>
        </p:txBody>
      </p:sp>
      <p:sp>
        <p:nvSpPr>
          <p:cNvPr id="14" name="TextBox 13">
            <a:extLst>
              <a:ext uri="{FF2B5EF4-FFF2-40B4-BE49-F238E27FC236}">
                <a16:creationId xmlns:a16="http://schemas.microsoft.com/office/drawing/2014/main" id="{D1D7DECF-98D7-4886-8263-2A619038DD59}"/>
              </a:ext>
            </a:extLst>
          </p:cNvPr>
          <p:cNvSpPr txBox="1"/>
          <p:nvPr/>
        </p:nvSpPr>
        <p:spPr>
          <a:xfrm>
            <a:off x="1720853" y="3600041"/>
            <a:ext cx="569387" cy="923330"/>
          </a:xfrm>
          <a:prstGeom prst="rect">
            <a:avLst/>
          </a:prstGeom>
          <a:noFill/>
        </p:spPr>
        <p:txBody>
          <a:bodyPr wrap="none" rtlCol="0">
            <a:spAutoFit/>
          </a:bodyPr>
          <a:lstStyle/>
          <a:p>
            <a:pPr>
              <a:defRPr/>
            </a:pPr>
            <a:r>
              <a:rPr lang="en-US" sz="5400" dirty="0">
                <a:solidFill>
                  <a:prstClr val="white">
                    <a:lumMod val="85000"/>
                  </a:prstClr>
                </a:solidFill>
                <a:latin typeface="Segoe UI Semibold" pitchFamily="34" charset="0"/>
              </a:rPr>
              <a:t>2</a:t>
            </a:r>
          </a:p>
        </p:txBody>
      </p:sp>
    </p:spTree>
    <p:extLst>
      <p:ext uri="{BB962C8B-B14F-4D97-AF65-F5344CB8AC3E}">
        <p14:creationId xmlns:p14="http://schemas.microsoft.com/office/powerpoint/2010/main" val="2963926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84" y="-66675"/>
            <a:ext cx="12216084" cy="8122396"/>
          </a:xfrm>
          <a:prstGeom prst="rect">
            <a:avLst/>
          </a:prstGeom>
        </p:spPr>
      </p:pic>
      <p:sp>
        <p:nvSpPr>
          <p:cNvPr id="5" name="Rectangle 4"/>
          <p:cNvSpPr/>
          <p:nvPr/>
        </p:nvSpPr>
        <p:spPr>
          <a:xfrm>
            <a:off x="-24084" y="0"/>
            <a:ext cx="12216084" cy="68580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defRPr/>
            </a:pPr>
            <a:endParaRPr lang="en-US" sz="1900" dirty="0">
              <a:solidFill>
                <a:prstClr val="white"/>
              </a:solidFill>
              <a:latin typeface="Calibri"/>
            </a:endParaRPr>
          </a:p>
        </p:txBody>
      </p:sp>
      <p:sp>
        <p:nvSpPr>
          <p:cNvPr id="2" name="Title 1"/>
          <p:cNvSpPr>
            <a:spLocks noGrp="1"/>
          </p:cNvSpPr>
          <p:nvPr>
            <p:ph type="title"/>
          </p:nvPr>
        </p:nvSpPr>
        <p:spPr>
          <a:xfrm>
            <a:off x="2305050" y="1677969"/>
            <a:ext cx="8229600" cy="493931"/>
          </a:xfrm>
        </p:spPr>
        <p:txBody>
          <a:bodyPr/>
          <a:lstStyle/>
          <a:p>
            <a:r>
              <a:rPr lang="en-US" sz="3600" dirty="0">
                <a:solidFill>
                  <a:schemeClr val="bg1"/>
                </a:solidFill>
              </a:rPr>
              <a:t>This Paper</a:t>
            </a:r>
          </a:p>
        </p:txBody>
      </p:sp>
      <p:sp>
        <p:nvSpPr>
          <p:cNvPr id="4" name="TextBox 3"/>
          <p:cNvSpPr txBox="1"/>
          <p:nvPr/>
        </p:nvSpPr>
        <p:spPr>
          <a:xfrm>
            <a:off x="2305049" y="2300960"/>
            <a:ext cx="7394133" cy="2870012"/>
          </a:xfrm>
          <a:prstGeom prst="rect">
            <a:avLst/>
          </a:prstGeom>
          <a:noFill/>
        </p:spPr>
        <p:txBody>
          <a:bodyPr wrap="square" lIns="0" tIns="45718" rIns="0" bIns="45718" rtlCol="0">
            <a:spAutoFit/>
          </a:bodyPr>
          <a:lstStyle/>
          <a:p>
            <a:pPr marL="457200" indent="-457200" defTabSz="912201">
              <a:spcAft>
                <a:spcPts val="1500"/>
              </a:spcAft>
              <a:buClr>
                <a:srgbClr val="FFC000"/>
              </a:buClr>
              <a:buFont typeface="+mj-lt"/>
              <a:buAutoNum type="arabicPeriod"/>
              <a:defRPr/>
            </a:pPr>
            <a:r>
              <a:rPr lang="en-US" sz="2800" dirty="0">
                <a:solidFill>
                  <a:srgbClr val="FFC000"/>
                </a:solidFill>
                <a:latin typeface="Segoe UI Semibold" panose="020B0702040204020203" pitchFamily="34" charset="0"/>
                <a:cs typeface="Segoe UI Semibold" panose="020B0702040204020203" pitchFamily="34" charset="0"/>
              </a:rPr>
              <a:t>Study 1: </a:t>
            </a:r>
            <a:r>
              <a:rPr lang="en-US" sz="2800" dirty="0">
                <a:solidFill>
                  <a:prstClr val="white">
                    <a:lumMod val="85000"/>
                  </a:prstClr>
                </a:solidFill>
                <a:latin typeface="Segoe UI Light" pitchFamily="34" charset="0"/>
              </a:rPr>
              <a:t>Formative interview with 12 DHH participants on challenges, communication strategies, and future captioning technology.</a:t>
            </a:r>
            <a:endParaRPr lang="en-US" sz="2800" dirty="0">
              <a:solidFill>
                <a:srgbClr val="FFC000"/>
              </a:solidFill>
              <a:latin typeface="Segoe UI Semibold" panose="020B0702040204020203" pitchFamily="34" charset="0"/>
              <a:cs typeface="Segoe UI Semibold" panose="020B0702040204020203" pitchFamily="34" charset="0"/>
            </a:endParaRPr>
          </a:p>
          <a:p>
            <a:pPr marL="457200" indent="-457200" defTabSz="912201">
              <a:spcAft>
                <a:spcPts val="1500"/>
              </a:spcAft>
              <a:buClr>
                <a:srgbClr val="FFC000"/>
              </a:buClr>
              <a:buFont typeface="+mj-lt"/>
              <a:buAutoNum type="arabicPeriod"/>
              <a:defRPr/>
            </a:pPr>
            <a:r>
              <a:rPr lang="en-US" sz="2800" dirty="0">
                <a:solidFill>
                  <a:srgbClr val="FFC000"/>
                </a:solidFill>
                <a:latin typeface="Segoe UI Semibold" panose="020B0702040204020203" pitchFamily="34" charset="0"/>
                <a:cs typeface="Segoe UI Semibold" panose="020B0702040204020203" pitchFamily="34" charset="0"/>
              </a:rPr>
              <a:t>Study 2: </a:t>
            </a:r>
            <a:r>
              <a:rPr lang="en-US" sz="2800" dirty="0">
                <a:solidFill>
                  <a:prstClr val="white">
                    <a:lumMod val="85000"/>
                  </a:prstClr>
                </a:solidFill>
                <a:latin typeface="Segoe UI Light" pitchFamily="34" charset="0"/>
              </a:rPr>
              <a:t>Evaluation of a proof-of-concept HMD-captioning prototype with 10 DHH participants in a walking scenario. </a:t>
            </a:r>
          </a:p>
        </p:txBody>
      </p:sp>
      <p:cxnSp>
        <p:nvCxnSpPr>
          <p:cNvPr id="6" name="Straight Connector 5"/>
          <p:cNvCxnSpPr>
            <a:cxnSpLocks/>
          </p:cNvCxnSpPr>
          <p:nvPr/>
        </p:nvCxnSpPr>
        <p:spPr>
          <a:xfrm>
            <a:off x="2207066" y="2200470"/>
            <a:ext cx="7394134"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256276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Background and Past Work</a:t>
            </a:r>
          </a:p>
        </p:txBody>
      </p:sp>
      <p:sp>
        <p:nvSpPr>
          <p:cNvPr id="9" name="TextBox 8"/>
          <p:cNvSpPr txBox="1"/>
          <p:nvPr/>
        </p:nvSpPr>
        <p:spPr>
          <a:xfrm>
            <a:off x="6391900" y="2994109"/>
            <a:ext cx="25565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Proof-of-Concept HMD Prototype</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37039" y="2994109"/>
            <a:ext cx="22025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2: Evaluation</a:t>
            </a:r>
          </a:p>
        </p:txBody>
      </p:sp>
      <p:sp>
        <p:nvSpPr>
          <p:cNvPr id="14" name="TextBox 13"/>
          <p:cNvSpPr txBox="1"/>
          <p:nvPr/>
        </p:nvSpPr>
        <p:spPr>
          <a:xfrm>
            <a:off x="3589913" y="2994109"/>
            <a:ext cx="19844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Interview</a:t>
            </a:r>
          </a:p>
        </p:txBody>
      </p:sp>
      <p:cxnSp>
        <p:nvCxnSpPr>
          <p:cNvPr id="19" name="Straight Arrow Connector 18">
            <a:extLst>
              <a:ext uri="{FF2B5EF4-FFF2-40B4-BE49-F238E27FC236}">
                <a16:creationId xmlns:a16="http://schemas.microsoft.com/office/drawing/2014/main" id="{F8EFF30B-BC5A-40FE-B4B3-A21061368D70}"/>
              </a:ext>
            </a:extLst>
          </p:cNvPr>
          <p:cNvCxnSpPr>
            <a:cxnSpLocks/>
          </p:cNvCxnSpPr>
          <p:nvPr/>
        </p:nvCxnSpPr>
        <p:spPr>
          <a:xfrm flipV="1">
            <a:off x="5512931"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9F802-196E-44DC-8174-AF91C0788EE5}"/>
              </a:ext>
            </a:extLst>
          </p:cNvPr>
          <p:cNvCxnSpPr>
            <a:cxnSpLocks/>
          </p:cNvCxnSpPr>
          <p:nvPr/>
        </p:nvCxnSpPr>
        <p:spPr>
          <a:xfrm flipV="1">
            <a:off x="9065216"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Title 2">
            <a:extLst>
              <a:ext uri="{FF2B5EF4-FFF2-40B4-BE49-F238E27FC236}">
                <a16:creationId xmlns:a16="http://schemas.microsoft.com/office/drawing/2014/main" id="{DBF71EB1-F0AF-4194-AD08-2F7D1181E4D9}"/>
              </a:ext>
            </a:extLst>
          </p:cNvPr>
          <p:cNvSpPr txBox="1">
            <a:spLocks/>
          </p:cNvSpPr>
          <p:nvPr/>
        </p:nvSpPr>
        <p:spPr>
          <a:xfrm>
            <a:off x="188025" y="76201"/>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r>
              <a:rPr lang="en-US" sz="3600" dirty="0">
                <a:solidFill>
                  <a:sysClr val="window" lastClr="FFFFFF">
                    <a:lumMod val="95000"/>
                  </a:sysClr>
                </a:solidFill>
              </a:rPr>
              <a:t>Outline</a:t>
            </a:r>
            <a:endParaRPr lang="en-US" dirty="0">
              <a:solidFill>
                <a:sysClr val="window" lastClr="FFFFFF">
                  <a:lumMod val="95000"/>
                </a:sysClr>
              </a:solidFill>
            </a:endParaRPr>
          </a:p>
        </p:txBody>
      </p:sp>
    </p:spTree>
    <p:extLst>
      <p:ext uri="{BB962C8B-B14F-4D97-AF65-F5344CB8AC3E}">
        <p14:creationId xmlns:p14="http://schemas.microsoft.com/office/powerpoint/2010/main" val="39610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399216" y="2994109"/>
            <a:ext cx="2253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Background and Past Work</a:t>
            </a:r>
          </a:p>
        </p:txBody>
      </p:sp>
      <p:sp>
        <p:nvSpPr>
          <p:cNvPr id="9" name="TextBox 8"/>
          <p:cNvSpPr txBox="1"/>
          <p:nvPr/>
        </p:nvSpPr>
        <p:spPr>
          <a:xfrm>
            <a:off x="6391900" y="2994109"/>
            <a:ext cx="25565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Proof-of-Concept HMD Prototype</a:t>
            </a:r>
          </a:p>
        </p:txBody>
      </p:sp>
      <p:cxnSp>
        <p:nvCxnSpPr>
          <p:cNvPr id="10" name="Straight Arrow Connector 9"/>
          <p:cNvCxnSpPr>
            <a:cxnSpLocks/>
          </p:cNvCxnSpPr>
          <p:nvPr/>
        </p:nvCxnSpPr>
        <p:spPr>
          <a:xfrm flipV="1">
            <a:off x="2852192"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37039" y="2994109"/>
            <a:ext cx="22025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2: Evaluation</a:t>
            </a:r>
          </a:p>
        </p:txBody>
      </p:sp>
      <p:sp>
        <p:nvSpPr>
          <p:cNvPr id="14" name="TextBox 13"/>
          <p:cNvSpPr txBox="1"/>
          <p:nvPr/>
        </p:nvSpPr>
        <p:spPr>
          <a:xfrm>
            <a:off x="3589913" y="2994109"/>
            <a:ext cx="19844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Study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Interview</a:t>
            </a:r>
          </a:p>
        </p:txBody>
      </p:sp>
      <p:cxnSp>
        <p:nvCxnSpPr>
          <p:cNvPr id="19" name="Straight Arrow Connector 18">
            <a:extLst>
              <a:ext uri="{FF2B5EF4-FFF2-40B4-BE49-F238E27FC236}">
                <a16:creationId xmlns:a16="http://schemas.microsoft.com/office/drawing/2014/main" id="{F8EFF30B-BC5A-40FE-B4B3-A21061368D70}"/>
              </a:ext>
            </a:extLst>
          </p:cNvPr>
          <p:cNvCxnSpPr>
            <a:cxnSpLocks/>
          </p:cNvCxnSpPr>
          <p:nvPr/>
        </p:nvCxnSpPr>
        <p:spPr>
          <a:xfrm flipV="1">
            <a:off x="5512931"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9F802-196E-44DC-8174-AF91C0788EE5}"/>
              </a:ext>
            </a:extLst>
          </p:cNvPr>
          <p:cNvCxnSpPr>
            <a:cxnSpLocks/>
          </p:cNvCxnSpPr>
          <p:nvPr/>
        </p:nvCxnSpPr>
        <p:spPr>
          <a:xfrm flipV="1">
            <a:off x="9065216" y="3409607"/>
            <a:ext cx="739106"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9D78BA3-86B7-4CC0-9F0E-18FCEA9062C4}"/>
              </a:ext>
            </a:extLst>
          </p:cNvPr>
          <p:cNvSpPr/>
          <p:nvPr/>
        </p:nvSpPr>
        <p:spPr>
          <a:xfrm>
            <a:off x="2652293" y="2698750"/>
            <a:ext cx="9062379" cy="137795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83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dirty="0" smtClean="0">
            <a:latin typeface="Segoe Condensed" panose="020B0606040200020203" pitchFamily="34" charset="0"/>
          </a:defRPr>
        </a:defPPr>
      </a:lstStyle>
    </a:txDef>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95000"/>
            </a:schemeClr>
          </a:solidFill>
        </a:ln>
      </a:spPr>
      <a:bodyPr wrap="none" rtlCol="0" anchor="ctr">
        <a:spAutoFit/>
      </a:bodyPr>
      <a:lstStyle>
        <a:defPPr algn="ctr">
          <a:defRPr sz="2800" dirty="0">
            <a:solidFill>
              <a:schemeClr val="bg1"/>
            </a:solidFill>
            <a:latin typeface="Segoe UI Light" pitchFamily="34" charset="0"/>
          </a:defRPr>
        </a:defPPr>
      </a:lstStyle>
    </a:spDef>
    <a:lnDef>
      <a:spPr>
        <a:ln>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2800" dirty="0" smtClean="0">
            <a:solidFill>
              <a:schemeClr val="bg1"/>
            </a:solidFill>
            <a:latin typeface="Segoe UI Light" pitchFamily="34" charset="0"/>
          </a:defRPr>
        </a:defPPr>
      </a:lst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chemeClr val="bg1">
                <a:lumMod val="95000"/>
              </a:schemeClr>
            </a:solidFill>
            <a:latin typeface="Segoe UI Light" pitchFamily="34" charset="0"/>
          </a:defRPr>
        </a:defPPr>
      </a:lstStyle>
    </a:txDef>
  </a:objectDefaults>
  <a:extraClrScheme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26587</TotalTime>
  <Words>1956</Words>
  <Application>Microsoft Office PowerPoint</Application>
  <PresentationFormat>Widescreen</PresentationFormat>
  <Paragraphs>353</Paragraphs>
  <Slides>54</Slides>
  <Notes>31</Notes>
  <HiddenSlides>6</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54</vt:i4>
      </vt:variant>
    </vt:vector>
  </HeadingPairs>
  <TitlesOfParts>
    <vt:vector size="73" baseType="lpstr">
      <vt:lpstr>Arial</vt:lpstr>
      <vt:lpstr>Calibri</vt:lpstr>
      <vt:lpstr>Calibri Light</vt:lpstr>
      <vt:lpstr>Courier New</vt:lpstr>
      <vt:lpstr>Helvetica Neue Light</vt:lpstr>
      <vt:lpstr>HelveticaNeueLT Com 107 XBlkCn</vt:lpstr>
      <vt:lpstr>Segoe Condensed</vt:lpstr>
      <vt:lpstr>Segoe UI</vt:lpstr>
      <vt:lpstr>Segoe UI Light</vt:lpstr>
      <vt:lpstr>Segoe UI Semibold</vt:lpstr>
      <vt:lpstr>Times New Roman</vt:lpstr>
      <vt:lpstr>Verdana</vt:lpstr>
      <vt:lpstr>4_Office Theme</vt:lpstr>
      <vt:lpstr>12_Office Theme</vt:lpstr>
      <vt:lpstr>17_Office Theme</vt:lpstr>
      <vt:lpstr>1_Office Theme</vt:lpstr>
      <vt:lpstr>15_Office Theme</vt:lpstr>
      <vt:lpstr>Office Theme</vt:lpstr>
      <vt:lpstr>3_Office Theme</vt:lpstr>
      <vt:lpstr>PowerPoint Presentation</vt:lpstr>
      <vt:lpstr>PowerPoint Presentation</vt:lpstr>
      <vt:lpstr>PowerPoint Presentation</vt:lpstr>
      <vt:lpstr>PowerPoint Presentation</vt:lpstr>
      <vt:lpstr>Aims</vt:lpstr>
      <vt:lpstr>Aims</vt:lpstr>
      <vt:lpstr>This Paper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Moving Conversation Challenges</vt:lpstr>
      <vt:lpstr>PowerPoint Presentation</vt:lpstr>
      <vt:lpstr>Moving Conversation Challenges</vt:lpstr>
      <vt:lpstr>PowerPoint Presentation</vt:lpstr>
      <vt:lpstr>Moving Conversation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Guidelines  for HMD-Captioning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Dhruv Jain</dc:creator>
  <cp:lastModifiedBy>Dhruv Jain</cp:lastModifiedBy>
  <cp:revision>677</cp:revision>
  <dcterms:created xsi:type="dcterms:W3CDTF">2015-03-24T13:31:12Z</dcterms:created>
  <dcterms:modified xsi:type="dcterms:W3CDTF">2018-10-22T12:42:06Z</dcterms:modified>
</cp:coreProperties>
</file>