
<file path=[Content_Types].xml><?xml version="1.0" encoding="utf-8"?>
<Types xmlns="http://schemas.openxmlformats.org/package/2006/content-types">
  <Default Extension="jpeg" ContentType="image/jpeg"/>
  <Default Extension="jpg" ContentType="image/png"/>
  <Default Extension="mp4" ContentType="video/mp4"/>
  <Default Extension="png" ContentType="image/png"/>
  <Default Extension="rels" ContentType="application/vnd.openxmlformats-package.relationships+xml"/>
  <Default Extension="svg" ContentType="image/svg+xml"/>
  <Default Extension="tiff" ContentType="image/tiff"/>
  <Default Extension="vtt" ContentType="text/vtt"/>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theme/themeOverride2.xml" ContentType="application/vnd.openxmlformats-officedocument.themeOverr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theme/themeOverride3.xml" ContentType="application/vnd.openxmlformats-officedocument.themeOverride+xml"/>
  <Override PartName="/ppt/notesSlides/notesSlide92.xml" ContentType="application/vnd.openxmlformats-officedocument.presentationml.notesSlide+xml"/>
  <Override PartName="/ppt/theme/themeOverride4.xml" ContentType="application/vnd.openxmlformats-officedocument.themeOverr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media/image85.jpg" ContentType="image/jpeg"/>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6" r:id="rId3"/>
    <p:sldMasterId id="2147483722" r:id="rId4"/>
    <p:sldMasterId id="2147483736" r:id="rId5"/>
    <p:sldMasterId id="2147483748" r:id="rId6"/>
    <p:sldMasterId id="2147483761" r:id="rId7"/>
    <p:sldMasterId id="2147483773" r:id="rId8"/>
    <p:sldMasterId id="2147483791" r:id="rId9"/>
    <p:sldMasterId id="2147483803" r:id="rId10"/>
    <p:sldMasterId id="2147483829" r:id="rId11"/>
    <p:sldMasterId id="2147483841" r:id="rId12"/>
  </p:sldMasterIdLst>
  <p:notesMasterIdLst>
    <p:notesMasterId r:id="rId130"/>
  </p:notesMasterIdLst>
  <p:sldIdLst>
    <p:sldId id="2078" r:id="rId13"/>
    <p:sldId id="2070" r:id="rId14"/>
    <p:sldId id="2069" r:id="rId15"/>
    <p:sldId id="1124" r:id="rId16"/>
    <p:sldId id="1122" r:id="rId17"/>
    <p:sldId id="257" r:id="rId18"/>
    <p:sldId id="1125" r:id="rId19"/>
    <p:sldId id="1126" r:id="rId20"/>
    <p:sldId id="1127" r:id="rId21"/>
    <p:sldId id="616" r:id="rId22"/>
    <p:sldId id="3201" r:id="rId23"/>
    <p:sldId id="1130" r:id="rId24"/>
    <p:sldId id="3202" r:id="rId25"/>
    <p:sldId id="3203" r:id="rId26"/>
    <p:sldId id="3257" r:id="rId27"/>
    <p:sldId id="3258" r:id="rId28"/>
    <p:sldId id="3259" r:id="rId29"/>
    <p:sldId id="3268" r:id="rId30"/>
    <p:sldId id="3261" r:id="rId31"/>
    <p:sldId id="3176" r:id="rId32"/>
    <p:sldId id="3188" r:id="rId33"/>
    <p:sldId id="3175" r:id="rId34"/>
    <p:sldId id="3182" r:id="rId35"/>
    <p:sldId id="3264" r:id="rId36"/>
    <p:sldId id="3263" r:id="rId37"/>
    <p:sldId id="3184" r:id="rId38"/>
    <p:sldId id="3183" r:id="rId39"/>
    <p:sldId id="2058" r:id="rId40"/>
    <p:sldId id="1082" r:id="rId41"/>
    <p:sldId id="3252" r:id="rId42"/>
    <p:sldId id="3253" r:id="rId43"/>
    <p:sldId id="3255" r:id="rId44"/>
    <p:sldId id="3254" r:id="rId45"/>
    <p:sldId id="994" r:id="rId46"/>
    <p:sldId id="1134" r:id="rId47"/>
    <p:sldId id="3186" r:id="rId48"/>
    <p:sldId id="3187" r:id="rId49"/>
    <p:sldId id="3193" r:id="rId50"/>
    <p:sldId id="2015" r:id="rId51"/>
    <p:sldId id="3195" r:id="rId52"/>
    <p:sldId id="3196" r:id="rId53"/>
    <p:sldId id="885" r:id="rId54"/>
    <p:sldId id="1137" r:id="rId55"/>
    <p:sldId id="939" r:id="rId56"/>
    <p:sldId id="3198" r:id="rId57"/>
    <p:sldId id="1086" r:id="rId58"/>
    <p:sldId id="993" r:id="rId59"/>
    <p:sldId id="1140" r:id="rId60"/>
    <p:sldId id="991" r:id="rId61"/>
    <p:sldId id="1009" r:id="rId62"/>
    <p:sldId id="1029" r:id="rId63"/>
    <p:sldId id="1030" r:id="rId64"/>
    <p:sldId id="1142" r:id="rId65"/>
    <p:sldId id="3200" r:id="rId66"/>
    <p:sldId id="3199" r:id="rId67"/>
    <p:sldId id="2007" r:id="rId68"/>
    <p:sldId id="3204" r:id="rId69"/>
    <p:sldId id="2005" r:id="rId70"/>
    <p:sldId id="2001" r:id="rId71"/>
    <p:sldId id="2008" r:id="rId72"/>
    <p:sldId id="358" r:id="rId73"/>
    <p:sldId id="824" r:id="rId74"/>
    <p:sldId id="2010" r:id="rId75"/>
    <p:sldId id="2011" r:id="rId76"/>
    <p:sldId id="2012" r:id="rId77"/>
    <p:sldId id="2059" r:id="rId78"/>
    <p:sldId id="2013" r:id="rId79"/>
    <p:sldId id="2014" r:id="rId80"/>
    <p:sldId id="3206" r:id="rId81"/>
    <p:sldId id="3207" r:id="rId82"/>
    <p:sldId id="2018" r:id="rId83"/>
    <p:sldId id="3211" r:id="rId84"/>
    <p:sldId id="3208" r:id="rId85"/>
    <p:sldId id="2026" r:id="rId86"/>
    <p:sldId id="3267" r:id="rId87"/>
    <p:sldId id="2027" r:id="rId88"/>
    <p:sldId id="3262" r:id="rId89"/>
    <p:sldId id="1975" r:id="rId90"/>
    <p:sldId id="2030" r:id="rId91"/>
    <p:sldId id="3212" r:id="rId92"/>
    <p:sldId id="2032" r:id="rId93"/>
    <p:sldId id="2049" r:id="rId94"/>
    <p:sldId id="2035" r:id="rId95"/>
    <p:sldId id="3214" r:id="rId96"/>
    <p:sldId id="3217" r:id="rId97"/>
    <p:sldId id="772" r:id="rId98"/>
    <p:sldId id="791" r:id="rId99"/>
    <p:sldId id="792" r:id="rId100"/>
    <p:sldId id="2037" r:id="rId101"/>
    <p:sldId id="2039" r:id="rId102"/>
    <p:sldId id="2040" r:id="rId103"/>
    <p:sldId id="2042" r:id="rId104"/>
    <p:sldId id="2043" r:id="rId105"/>
    <p:sldId id="3244" r:id="rId106"/>
    <p:sldId id="3218" r:id="rId107"/>
    <p:sldId id="2062" r:id="rId108"/>
    <p:sldId id="2045" r:id="rId109"/>
    <p:sldId id="3241" r:id="rId110"/>
    <p:sldId id="3242" r:id="rId111"/>
    <p:sldId id="2044" r:id="rId112"/>
    <p:sldId id="2063" r:id="rId113"/>
    <p:sldId id="2047" r:id="rId114"/>
    <p:sldId id="2065" r:id="rId115"/>
    <p:sldId id="2048" r:id="rId116"/>
    <p:sldId id="2050" r:id="rId117"/>
    <p:sldId id="3224" r:id="rId118"/>
    <p:sldId id="3225" r:id="rId119"/>
    <p:sldId id="3230" r:id="rId120"/>
    <p:sldId id="3233" r:id="rId121"/>
    <p:sldId id="3231" r:id="rId122"/>
    <p:sldId id="3234" r:id="rId123"/>
    <p:sldId id="3235" r:id="rId124"/>
    <p:sldId id="1178" r:id="rId125"/>
    <p:sldId id="3245" r:id="rId126"/>
    <p:sldId id="2054" r:id="rId127"/>
    <p:sldId id="2051" r:id="rId128"/>
    <p:sldId id="3266" r:id="rId1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bout" id="{F1D7664D-3BB7-4F15-8C03-472E832CF6CE}">
          <p14:sldIdLst>
            <p14:sldId id="2078"/>
          </p14:sldIdLst>
        </p14:section>
        <p14:section name="Introduction" id="{CA0D5BEA-7132-4D45-B467-77CC7914A169}">
          <p14:sldIdLst>
            <p14:sldId id="2070"/>
            <p14:sldId id="2069"/>
            <p14:sldId id="1124"/>
            <p14:sldId id="1122"/>
            <p14:sldId id="257"/>
            <p14:sldId id="1125"/>
            <p14:sldId id="1126"/>
            <p14:sldId id="1127"/>
            <p14:sldId id="616"/>
            <p14:sldId id="3201"/>
            <p14:sldId id="1130"/>
            <p14:sldId id="3202"/>
            <p14:sldId id="3203"/>
            <p14:sldId id="3257"/>
            <p14:sldId id="3258"/>
            <p14:sldId id="3259"/>
            <p14:sldId id="3268"/>
            <p14:sldId id="3261"/>
            <p14:sldId id="3176"/>
            <p14:sldId id="3188"/>
            <p14:sldId id="3175"/>
            <p14:sldId id="3182"/>
            <p14:sldId id="3264"/>
            <p14:sldId id="3263"/>
            <p14:sldId id="3184"/>
            <p14:sldId id="3183"/>
          </p14:sldIdLst>
        </p14:section>
        <p14:section name="HomeSound" id="{0AD102B1-913D-45C7-95F4-1CAF73A86ECD}">
          <p14:sldIdLst>
            <p14:sldId id="2058"/>
            <p14:sldId id="1082"/>
            <p14:sldId id="3252"/>
            <p14:sldId id="3253"/>
            <p14:sldId id="3255"/>
            <p14:sldId id="3254"/>
            <p14:sldId id="994"/>
            <p14:sldId id="1134"/>
            <p14:sldId id="3186"/>
            <p14:sldId id="3187"/>
            <p14:sldId id="3193"/>
            <p14:sldId id="2015"/>
            <p14:sldId id="3195"/>
            <p14:sldId id="3196"/>
            <p14:sldId id="885"/>
            <p14:sldId id="1137"/>
            <p14:sldId id="939"/>
            <p14:sldId id="3198"/>
            <p14:sldId id="1086"/>
            <p14:sldId id="993"/>
            <p14:sldId id="1140"/>
            <p14:sldId id="991"/>
            <p14:sldId id="1009"/>
            <p14:sldId id="1029"/>
            <p14:sldId id="1030"/>
            <p14:sldId id="1142"/>
          </p14:sldIdLst>
        </p14:section>
        <p14:section name="SoundWatch" id="{CC9E72C5-C0DF-4AFB-9758-0644BBE0CCF1}">
          <p14:sldIdLst>
            <p14:sldId id="3200"/>
            <p14:sldId id="3199"/>
            <p14:sldId id="2007"/>
            <p14:sldId id="3204"/>
            <p14:sldId id="2005"/>
            <p14:sldId id="2001"/>
            <p14:sldId id="2008"/>
            <p14:sldId id="358"/>
            <p14:sldId id="824"/>
            <p14:sldId id="2010"/>
            <p14:sldId id="2011"/>
            <p14:sldId id="2012"/>
            <p14:sldId id="2059"/>
            <p14:sldId id="2013"/>
            <p14:sldId id="2014"/>
            <p14:sldId id="3206"/>
            <p14:sldId id="3207"/>
            <p14:sldId id="2018"/>
            <p14:sldId id="3211"/>
            <p14:sldId id="3208"/>
            <p14:sldId id="2026"/>
            <p14:sldId id="3267"/>
            <p14:sldId id="2027"/>
            <p14:sldId id="3262"/>
            <p14:sldId id="1975"/>
            <p14:sldId id="2030"/>
            <p14:sldId id="3212"/>
            <p14:sldId id="2032"/>
            <p14:sldId id="2049"/>
            <p14:sldId id="2035"/>
            <p14:sldId id="3214"/>
            <p14:sldId id="3217"/>
          </p14:sldIdLst>
        </p14:section>
        <p14:section name="HoloSound" id="{E32296E1-8025-4EB5-AE1A-E293885079B0}">
          <p14:sldIdLst>
            <p14:sldId id="772"/>
            <p14:sldId id="791"/>
            <p14:sldId id="792"/>
            <p14:sldId id="2037"/>
            <p14:sldId id="2039"/>
            <p14:sldId id="2040"/>
            <p14:sldId id="2042"/>
            <p14:sldId id="2043"/>
            <p14:sldId id="3244"/>
            <p14:sldId id="3218"/>
            <p14:sldId id="2062"/>
            <p14:sldId id="2045"/>
            <p14:sldId id="3241"/>
            <p14:sldId id="3242"/>
            <p14:sldId id="2044"/>
            <p14:sldId id="2063"/>
            <p14:sldId id="2047"/>
            <p14:sldId id="2065"/>
            <p14:sldId id="2048"/>
            <p14:sldId id="2050"/>
            <p14:sldId id="3224"/>
            <p14:sldId id="3225"/>
            <p14:sldId id="3230"/>
            <p14:sldId id="3233"/>
            <p14:sldId id="3231"/>
            <p14:sldId id="3234"/>
            <p14:sldId id="3235"/>
            <p14:sldId id="1178"/>
            <p14:sldId id="3245"/>
            <p14:sldId id="2054"/>
            <p14:sldId id="2051"/>
            <p14:sldId id="3266"/>
          </p14:sldIdLst>
        </p14:section>
        <p14:section name="Sandbox" id="{C3EA493C-1FBD-4C29-8F5E-08C2FF34719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1" clrIdx="0">
    <p:extLst>
      <p:ext uri="{19B8F6BF-5375-455C-9EA6-DF929625EA0E}">
        <p15:presenceInfo xmlns:p15="http://schemas.microsoft.com/office/powerpoint/2012/main" userId="c8b11ead6c7446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AA600"/>
    <a:srgbClr val="0194AC"/>
    <a:srgbClr val="2F6ACB"/>
    <a:srgbClr val="0563C1"/>
    <a:srgbClr val="A47D00"/>
    <a:srgbClr val="E2AC00"/>
    <a:srgbClr val="E5E5E5"/>
    <a:srgbClr val="AC8300"/>
    <a:srgbClr val="FFD54F"/>
    <a:srgbClr val="3281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720" autoAdjust="0"/>
    <p:restoredTop sz="60247" autoAdjust="0"/>
  </p:normalViewPr>
  <p:slideViewPr>
    <p:cSldViewPr snapToGrid="0">
      <p:cViewPr varScale="1">
        <p:scale>
          <a:sx n="75" d="100"/>
          <a:sy n="75" d="100"/>
        </p:scale>
        <p:origin x="1368" y="54"/>
      </p:cViewPr>
      <p:guideLst/>
    </p:cSldViewPr>
  </p:slideViewPr>
  <p:notesTextViewPr>
    <p:cViewPr>
      <p:scale>
        <a:sx n="100" d="100"/>
        <a:sy n="100" d="100"/>
      </p:scale>
      <p:origin x="0" y="0"/>
    </p:cViewPr>
  </p:notesTextViewPr>
  <p:sorterViewPr>
    <p:cViewPr>
      <p:scale>
        <a:sx n="100" d="100"/>
        <a:sy n="100" d="100"/>
      </p:scale>
      <p:origin x="0" y="-331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28" Type="http://schemas.openxmlformats.org/officeDocument/2006/relationships/slide" Target="slides/slide116.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theme" Target="theme/theme1.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commentAuthors" Target="commentAuthor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presProps" Target="presProps.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926A3-6553-4C1E-BD8E-BB3D0465BB5E}" type="datetimeFigureOut">
              <a:rPr lang="en-US" smtClean="0"/>
              <a:t>12/14/2020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6A4D3B-8B54-474C-91F8-C64AFA661939}" type="slidenum">
              <a:rPr lang="en-US" smtClean="0"/>
              <a:t>‹#›</a:t>
            </a:fld>
            <a:endParaRPr lang="en-US"/>
          </a:p>
        </p:txBody>
      </p:sp>
    </p:spTree>
    <p:extLst>
      <p:ext uri="{BB962C8B-B14F-4D97-AF65-F5344CB8AC3E}">
        <p14:creationId xmlns:p14="http://schemas.microsoft.com/office/powerpoint/2010/main" val="3170391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[Demos ready? Share computer audio? Camera view not on shared screen? Slow down, </a:t>
            </a:r>
            <a:r>
              <a:rPr lang="en-US" sz="1200" b="0" i="0" u="none" strike="noStrike" kern="1200">
                <a:solidFill>
                  <a:schemeClr val="tx1"/>
                </a:solidFill>
                <a:effectLst/>
                <a:latin typeface="+mn-lt"/>
                <a:ea typeface="+mn-ea"/>
                <a:cs typeface="+mn-cs"/>
              </a:rPr>
              <a:t>normal tone.]</a:t>
            </a:r>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Thank you, Jon, for the introduction. Thank you all really for showing up to my Ph.D. proposal presentation. We have [Num] attendees from over 7 time zones, so really, I am honored. My talk today is about Sound Sensing and Feedback for deaf and hard of hearing people. I’ll be covering three key areas of my work: HomeSound, SoundWatch, and HoloSound. </a:t>
            </a:r>
            <a:endParaRPr lang="en-US" b="0" dirty="0">
              <a:effectLst/>
            </a:endParaRPr>
          </a:p>
          <a:p>
            <a:pPr rtl="0"/>
            <a:br>
              <a:rPr lang="en-US" dirty="0"/>
            </a:br>
            <a:r>
              <a:rPr lang="en-US" dirty="0"/>
              <a:t>Before I begin, </a:t>
            </a:r>
            <a:r>
              <a:rPr lang="en-US" sz="1200" b="0" i="0" u="none" strike="noStrike" kern="1200" dirty="0">
                <a:solidFill>
                  <a:schemeClr val="tx1"/>
                </a:solidFill>
                <a:effectLst/>
                <a:latin typeface="+mn-lt"/>
                <a:ea typeface="+mn-ea"/>
                <a:cs typeface="+mn-cs"/>
              </a:rPr>
              <a:t>a brief note on accessibility: I am hard of hearing and you may have trouble understanding my speech. In that case, please turn on the captions. There is a “closed captions” button located at the bottom of your Zoom window which will transcribe my speech. I repeat, a closed captions, CC, button. We also have sign language interpreters available. If you’re an ASL user, please use the side-by-side mode. I repeat, if you’re a sign language user, use the “side-by-side” mode in Zoom so you can see both the slides and the interpreter at the same time.</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Let’s start with an Introduction.</a:t>
            </a:r>
            <a:endParaRPr lang="en-US" b="0" dirty="0">
              <a:effectLst/>
            </a:endParaRPr>
          </a:p>
          <a:p>
            <a:pPr rtl="0"/>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a:t>
            </a:fld>
            <a:endParaRPr lang="en-US"/>
          </a:p>
        </p:txBody>
      </p:sp>
    </p:spTree>
    <p:extLst>
      <p:ext uri="{BB962C8B-B14F-4D97-AF65-F5344CB8AC3E}">
        <p14:creationId xmlns:p14="http://schemas.microsoft.com/office/powerpoint/2010/main" val="1482953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to play video]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15565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past studies, including my own three explorations, inform the design of future HMD-based conversation support, these studies were conducted in a lab or a controlled environment. There is a need for [slide] longer-term, more ecologically valid field studies. </a:t>
            </a:r>
            <a:r>
              <a:rPr lang="en-US" sz="1200" b="1" i="0" u="none" strike="noStrike" kern="1200" dirty="0">
                <a:solidFill>
                  <a:schemeClr val="tx1"/>
                </a:solidFill>
                <a:effectLst/>
                <a:latin typeface="+mn-lt"/>
                <a:ea typeface="+mn-ea"/>
                <a:cs typeface="+mn-cs"/>
              </a:rPr>
              <a:t>[don’t slide]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So, I plan to do this study. But before I describe my plan, let me detail one key limitation, that is been the…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100</a:t>
            </a:fld>
            <a:endParaRPr lang="en-US"/>
          </a:p>
        </p:txBody>
      </p:sp>
    </p:spTree>
    <p:extLst>
      <p:ext uri="{BB962C8B-B14F-4D97-AF65-F5344CB8AC3E}">
        <p14:creationId xmlns:p14="http://schemas.microsoft.com/office/powerpoint/2010/main" val="11184224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…size of the HMD captioning technology. [pause for people to take in]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HoloLens that I am using \is too big and [slide] bulky for long term use. [Natural] You know when I was doing my autoethnographic evaluation and wearing HoloLens in my classes and group meetings, I found that I had neck pain after every 45 mins of using it. It’s a great piece of technology but it’s not suitable for long term use. However, good news is that more appropriate form factors are emerging, consider for example,… [slide] </a:t>
            </a:r>
            <a:endParaRPr lang="en-US" b="0" dirty="0">
              <a:effectLst/>
            </a:endParaRPr>
          </a:p>
          <a:p>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2807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recently introduced </a:t>
            </a:r>
            <a:r>
              <a:rPr lang="en-US" sz="1200" b="0" i="0" u="none" strike="noStrike" kern="1200" dirty="0" err="1">
                <a:solidFill>
                  <a:schemeClr val="tx1"/>
                </a:solidFill>
                <a:effectLst/>
                <a:latin typeface="+mn-lt"/>
                <a:ea typeface="+mn-ea"/>
                <a:cs typeface="+mn-cs"/>
              </a:rPr>
              <a:t>Vuzix</a:t>
            </a:r>
            <a:r>
              <a:rPr lang="en-US" sz="1200" b="0" i="0" u="none" strike="noStrike" kern="1200" dirty="0">
                <a:solidFill>
                  <a:schemeClr val="tx1"/>
                </a:solidFill>
                <a:effectLst/>
                <a:latin typeface="+mn-lt"/>
                <a:ea typeface="+mn-ea"/>
                <a:cs typeface="+mn-cs"/>
              </a:rPr>
              <a:t> Blade or [slide] Google’s Wearable Subtitles as you can see here. Now, both these look like glasses. Which is great! So now, in our ongoing collaboration with Google, I plan to use these glasses to perform a…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05559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…field deployment of HMD-captioning. [pause] Specifically, my research questions include: [slide and read ques].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[don’t slide] To address these questions, I will conduct a… [slide]</a:t>
            </a:r>
          </a:p>
        </p:txBody>
      </p:sp>
      <p:sp>
        <p:nvSpPr>
          <p:cNvPr id="4" name="Slide Number Placeholder 3"/>
          <p:cNvSpPr>
            <a:spLocks noGrp="1"/>
          </p:cNvSpPr>
          <p:nvPr>
            <p:ph type="sldNum" sz="quarter" idx="5"/>
          </p:nvPr>
        </p:nvSpPr>
        <p:spPr/>
        <p:txBody>
          <a:bodyPr/>
          <a:lstStyle/>
          <a:p>
            <a:fld id="{3F6A4D3B-8B54-474C-91F8-C64AFA661939}" type="slidenum">
              <a:rPr lang="en-US" smtClean="0"/>
              <a:t>103</a:t>
            </a:fld>
            <a:endParaRPr lang="en-US"/>
          </a:p>
        </p:txBody>
      </p:sp>
    </p:spTree>
    <p:extLst>
      <p:ext uri="{BB962C8B-B14F-4D97-AF65-F5344CB8AC3E}">
        <p14:creationId xmlns:p14="http://schemas.microsoft.com/office/powerpoint/2010/main" val="14739644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…two-phase study starting from [slide] a one-week pilot testing followed by a [slide] one-month field deployment.  </a:t>
            </a:r>
            <a:r>
              <a:rPr lang="en-US" sz="1200" b="1" i="0" u="none" strike="noStrike" kern="1200" dirty="0">
                <a:solidFill>
                  <a:schemeClr val="tx1"/>
                </a:solidFill>
                <a:effectLst/>
                <a:latin typeface="+mn-lt"/>
                <a:ea typeface="+mn-ea"/>
                <a:cs typeface="+mn-cs"/>
              </a:rPr>
              <a:t>[don’t slide]</a:t>
            </a:r>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For the pilot testing, I will deploy the prototype [slide] with 3-5 DHH participants…. for one week each.... in a staggered fashion, that is, iterating on the prototype after each participant. The longer deployment instead, will include [side] 10-12 DHH participants, with maybe 4-5 at a time depending upon how many devices we have with Google. </a:t>
            </a:r>
            <a:r>
              <a:rPr lang="en-US" sz="1200" b="1" i="0" u="none" strike="noStrike" kern="1200" dirty="0">
                <a:solidFill>
                  <a:schemeClr val="tx1"/>
                </a:solidFill>
                <a:effectLst/>
                <a:latin typeface="+mn-lt"/>
                <a:ea typeface="+mn-ea"/>
                <a:cs typeface="+mn-cs"/>
              </a:rPr>
              <a:t>[don’t slide]</a:t>
            </a:r>
          </a:p>
          <a:p>
            <a:pPr rtl="0"/>
            <a:r>
              <a:rPr lang="en-US" sz="1200" b="1" i="0" u="none" strike="noStrike" kern="1200" dirty="0">
                <a:solidFill>
                  <a:schemeClr val="tx1"/>
                </a:solidFill>
                <a:effectLst/>
                <a:latin typeface="+mn-lt"/>
                <a:ea typeface="+mn-ea"/>
                <a:cs typeface="+mn-cs"/>
              </a:rPr>
              <a:t> </a:t>
            </a:r>
          </a:p>
          <a:p>
            <a:r>
              <a:rPr lang="en-US" sz="1200" b="0" i="0" u="none" strike="noStrike" kern="1200" dirty="0">
                <a:solidFill>
                  <a:schemeClr val="tx1"/>
                </a:solidFill>
                <a:effectLst/>
                <a:latin typeface="+mn-lt"/>
                <a:ea typeface="+mn-ea"/>
                <a:cs typeface="+mn-cs"/>
              </a:rPr>
              <a:t>Protocol for both pilot and longer deployments will be the same, and will consist of [slide] pre- and post-interviews, [slide] weekly surveys, [slide] a lightweight in-situ feedback form on the device itself, and [slide] the usage logs.</a:t>
            </a:r>
          </a:p>
          <a:p>
            <a:pPr rtl="0" fontAlgn="base"/>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[Pause for people to take the protocol in]</a:t>
            </a:r>
          </a:p>
          <a:p>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897548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In summary, the expected outcomes include: </a:t>
            </a:r>
          </a:p>
          <a:p>
            <a:pPr marL="228600" indent="-228600" rtl="0">
              <a:buAutoNum type="arabicPeriod"/>
            </a:pPr>
            <a:r>
              <a:rPr lang="en-US" sz="1200" b="0" i="0" u="none" strike="noStrike" kern="1200" dirty="0">
                <a:solidFill>
                  <a:schemeClr val="tx1"/>
                </a:solidFill>
                <a:effectLst/>
                <a:latin typeface="+mn-lt"/>
                <a:ea typeface="+mn-ea"/>
                <a:cs typeface="+mn-cs"/>
              </a:rPr>
              <a:t>[slide] Characterization of real-world usage of HMD-based captioning across a variety of contexts</a:t>
            </a:r>
          </a:p>
          <a:p>
            <a:pPr marL="228600" indent="-228600" rtl="0">
              <a:buAutoNum type="arabicPeriod"/>
            </a:pPr>
            <a:r>
              <a:rPr lang="en-US" sz="1200" b="0" i="0" u="none" strike="noStrike" kern="1200" dirty="0">
                <a:solidFill>
                  <a:schemeClr val="tx1"/>
                </a:solidFill>
                <a:effectLst/>
                <a:latin typeface="+mn-lt"/>
                <a:ea typeface="+mn-ea"/>
                <a:cs typeface="+mn-cs"/>
              </a:rPr>
              <a:t>[slide] Design guidelines for future HMD-based sound awareness systems</a:t>
            </a:r>
          </a:p>
          <a:p>
            <a:pPr marL="228600" indent="-228600" rtl="0">
              <a:buAutoNum type="arabicPeriod"/>
            </a:pPr>
            <a:r>
              <a:rPr lang="en-US" sz="1200" b="0" i="0" u="none" strike="noStrike" kern="1200" dirty="0">
                <a:solidFill>
                  <a:schemeClr val="tx1"/>
                </a:solidFill>
                <a:effectLst/>
                <a:latin typeface="+mn-lt"/>
                <a:ea typeface="+mn-ea"/>
                <a:cs typeface="+mn-cs"/>
              </a:rPr>
              <a:t>[slide] and, of course, improved HMD captioning prototypes. </a:t>
            </a:r>
            <a:r>
              <a:rPr lang="en-US" sz="1200" b="1" i="0" u="none" strike="noStrike" kern="1200" dirty="0">
                <a:solidFill>
                  <a:schemeClr val="tx1"/>
                </a:solidFill>
                <a:effectLst/>
                <a:latin typeface="+mn-lt"/>
                <a:ea typeface="+mn-ea"/>
                <a:cs typeface="+mn-cs"/>
              </a:rPr>
              <a:t>[don’t slide]</a:t>
            </a:r>
          </a:p>
          <a:p>
            <a:pPr rtl="0" fontAlgn="base"/>
            <a:endParaRPr lang="en-US" sz="1200" b="0" i="0" u="none" strike="noStrike"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This finishes my description of the third and the final proposed work.</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442976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to provide a summary for those who missed some part of the talk. I am examining three novel systems to provide sound and speech feedback to DHH users: </a:t>
            </a:r>
          </a:p>
          <a:p>
            <a:pPr marL="228600" indent="-228600" rtl="0">
              <a:buAutoNum type="arabicPeriod"/>
            </a:pPr>
            <a:r>
              <a:rPr lang="en-US" sz="1200" b="0" i="0" u="none" strike="noStrike" kern="1200" dirty="0">
                <a:solidFill>
                  <a:schemeClr val="tx1"/>
                </a:solidFill>
                <a:effectLst/>
                <a:latin typeface="+mn-lt"/>
                <a:ea typeface="+mn-ea"/>
                <a:cs typeface="+mn-cs"/>
              </a:rPr>
              <a:t>[slide] HomeSound: the home-based non-speech sound awareness, which is [slide] complete.</a:t>
            </a:r>
          </a:p>
          <a:p>
            <a:pPr marL="228600" indent="-228600" rtl="0">
              <a:buAutoNum type="arabicPeriod"/>
            </a:pPr>
            <a:r>
              <a:rPr lang="en-US" sz="1200" b="0" i="0" u="none" strike="noStrike" kern="1200" dirty="0">
                <a:solidFill>
                  <a:schemeClr val="tx1"/>
                </a:solidFill>
                <a:effectLst/>
                <a:latin typeface="+mn-lt"/>
                <a:ea typeface="+mn-ea"/>
                <a:cs typeface="+mn-cs"/>
              </a:rPr>
              <a:t>[slide] SoundWatch: smartwatch-based non-speech sound awareness, for which I have completed [slide] some work and I proposed [slide] end user customization work and [slide] the field study</a:t>
            </a:r>
          </a:p>
          <a:p>
            <a:pPr marL="228600" indent="-228600" rtl="0">
              <a:buAutoNum type="arabicPeriod"/>
            </a:pPr>
            <a:r>
              <a:rPr lang="en-US" sz="1200" b="0" i="0" u="none" strike="noStrike" kern="1200" dirty="0">
                <a:solidFill>
                  <a:schemeClr val="tx1"/>
                </a:solidFill>
                <a:effectLst/>
                <a:latin typeface="+mn-lt"/>
                <a:ea typeface="+mn-ea"/>
                <a:cs typeface="+mn-cs"/>
              </a:rPr>
              <a:t>And finally, [slide] HoloSound: HMD-based speech feedback, for which I have only done [slide] preliminary work, and I proposed [slide] the field study. [don’t slide]</a:t>
            </a:r>
          </a:p>
          <a:p>
            <a:pPr marL="0" indent="0" rtl="0">
              <a:buNone/>
            </a:pPr>
            <a:endParaRPr lang="en-US" sz="1200" b="0" i="0" u="none" strike="noStrike" kern="1200" dirty="0">
              <a:solidFill>
                <a:schemeClr val="tx1"/>
              </a:solidFill>
              <a:effectLst/>
              <a:latin typeface="+mn-lt"/>
              <a:ea typeface="+mn-ea"/>
              <a:cs typeface="+mn-cs"/>
            </a:endParaRPr>
          </a:p>
          <a:p>
            <a:pPr marL="0" indent="0" rtl="0">
              <a:buNone/>
            </a:pPr>
            <a:r>
              <a:rPr lang="en-US" sz="1200" b="0" i="0" kern="1200" dirty="0">
                <a:solidFill>
                  <a:schemeClr val="tx1"/>
                </a:solidFill>
                <a:effectLst/>
                <a:latin typeface="+mn-lt"/>
                <a:ea typeface="+mn-ea"/>
                <a:cs typeface="+mn-cs"/>
              </a:rPr>
              <a:t>My proposed work will allow me to study the sound and speech feedback in the field, really uncovering how DHH people may use these feedback in their daily lives, and how it may change their understanding of sounds and their environment.</a:t>
            </a:r>
            <a:br>
              <a:rPr lang="en-US" dirty="0"/>
            </a:br>
            <a:endParaRPr lang="en-US" sz="1200" b="0" i="0" u="none" strike="noStrike"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99047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 frequently get asked this question: what is the technical novelty of my work? [don’t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My research primary considers elements from the field of human computer interaction: I do the full cycle research from understanding user needs, to making systems, to conducting field deployments, and then releasing them to the public.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But here are some specific technical innovations related to applied machine learning and sound sensing. For HomeSound, [slide] it is system development and [slide] deep learning-based sound recognition. [don’t slide] Sound recognition seems common now but my work was done in 2018 when it was just the beginning, and now Apple and Google picked it off. For SoundWatch, it is making the sound recognition work [slide] on-device. Our smallest model is 12MB for example. [don’t slide] Future work is end-user personalization using [slide] meta learning. For HoloSound, [don’t slide] so far it’s been software: captions that can be placed and moved in 3D space whenever the user wants them to be. But now, in collaboration with Google, we may be exploring [slide] hardware design for glasses style HMD.</a:t>
            </a:r>
            <a:br>
              <a:rPr lang="en-US" dirty="0"/>
            </a:b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978492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my expected timeline. I will quickly cover the most relevant parts. For the ongoing [slide] SoundWatch few-shot work, that is the proposed work 1, the target is to finish by April 2021 and submit to the UIST conference. The HoloSound field study [slide] will be from January to April 2021 during my internship at Google and we plan to submit the work to CHI. Finally, the SoundWatch field study [slide] will start after the 2021 CHI deadline and go on till April of 2022. If all goes well, I plan to [slide] graduate in 1.5 years, that is in June 2022. </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108</a:t>
            </a:fld>
            <a:endParaRPr lang="en-US"/>
          </a:p>
        </p:txBody>
      </p:sp>
    </p:spTree>
    <p:extLst>
      <p:ext uri="{BB962C8B-B14F-4D97-AF65-F5344CB8AC3E}">
        <p14:creationId xmlns:p14="http://schemas.microsoft.com/office/powerpoint/2010/main" val="294155112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my expected timeline. I will quickly cover the most relevant parts. For the ongoing [slide] SoundWatch few-shot work, that is the proposed work 1, the target is to finish by April 2021 and submit to the UIST conference. The HoloSound field study [slide] will be from January to April 2021 during my internship at Google and we plan to submit the work to CHI. Finally, the SoundWatch field study [slide] will start after the 2021 CHI deadline and go on till April of 2022. If all goes well, I plan to [slide] graduate in 1.5 years, that is in June 2022. </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109</a:t>
            </a:fld>
            <a:endParaRPr lang="en-US"/>
          </a:p>
        </p:txBody>
      </p:sp>
    </p:spTree>
    <p:extLst>
      <p:ext uri="{BB962C8B-B14F-4D97-AF65-F5344CB8AC3E}">
        <p14:creationId xmlns:p14="http://schemas.microsoft.com/office/powerpoint/2010/main" val="4141889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[Here’s another quote]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another]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82323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my expected timeline. I will quickly cover the most relevant parts. For the ongoing [slide] SoundWatch few-shot work, that is the proposed work 1, the target is to finish by April 2021 and submit to the UIST conference. The HoloSound field study [slide] will be from January to April 2021 during my internship at Google and we plan to submit the work to CHI. Finally, the SoundWatch field study [slide] will start after the 2021 CHI deadline and go on till April of 2022. If all goes well, I plan to [slide] graduate in 1.5 years, that is in June 2022. </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110</a:t>
            </a:fld>
            <a:endParaRPr lang="en-US"/>
          </a:p>
        </p:txBody>
      </p:sp>
    </p:spTree>
    <p:extLst>
      <p:ext uri="{BB962C8B-B14F-4D97-AF65-F5344CB8AC3E}">
        <p14:creationId xmlns:p14="http://schemas.microsoft.com/office/powerpoint/2010/main" val="110858888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my expected timeline. I will quickly cover the most relevant parts. For the ongoing [slide] SoundWatch few-shot work, that is the proposed work 1, the target is to finish by April 2021 and submit to the UIST conference. The HoloSound field study [slide] will be from January to April 2021 during my internship at Google and we plan to submit the work to CHI. Finally, the SoundWatch field study [slide] will start after the 2021 CHI deadline and go on till April of 2022. If all goes well, I plan to [slide] graduate in 1.5 years, that is in June 2022. </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111</a:t>
            </a:fld>
            <a:endParaRPr lang="en-US"/>
          </a:p>
        </p:txBody>
      </p:sp>
    </p:spTree>
    <p:extLst>
      <p:ext uri="{BB962C8B-B14F-4D97-AF65-F5344CB8AC3E}">
        <p14:creationId xmlns:p14="http://schemas.microsoft.com/office/powerpoint/2010/main" val="33657133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my expected timeline. I will quickly cover the most relevant parts. For the ongoing [slide] SoundWatch few-shot work, that is the proposed work 1, the target is to finish by April 2021 and submit to the UIST conference. The HoloSound field study [slide] will be from January to April 2021 during my internship at Google and we plan to submit the work to CHI. Finally, the SoundWatch field study [slide] will start after the 2021 CHI deadline and go on till April of 2022. If all goes well, I plan to [slide] graduate in 1.5 years, that is in June 2022. </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112</a:t>
            </a:fld>
            <a:endParaRPr lang="en-US"/>
          </a:p>
        </p:txBody>
      </p:sp>
    </p:spTree>
    <p:extLst>
      <p:ext uri="{BB962C8B-B14F-4D97-AF65-F5344CB8AC3E}">
        <p14:creationId xmlns:p14="http://schemas.microsoft.com/office/powerpoint/2010/main" val="176264216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Reflections. </a:t>
            </a:r>
            <a:r>
              <a:rPr lang="en-US" b="1" dirty="0"/>
              <a:t>[pause]</a:t>
            </a:r>
          </a:p>
        </p:txBody>
      </p:sp>
      <p:sp>
        <p:nvSpPr>
          <p:cNvPr id="4" name="Slide Number Placeholder 3"/>
          <p:cNvSpPr>
            <a:spLocks noGrp="1"/>
          </p:cNvSpPr>
          <p:nvPr>
            <p:ph type="sldNum" sz="quarter" idx="5"/>
          </p:nvPr>
        </p:nvSpPr>
        <p:spPr/>
        <p:txBody>
          <a:bodyPr/>
          <a:lstStyle/>
          <a:p>
            <a:fld id="{3F6A4D3B-8B54-474C-91F8-C64AFA661939}" type="slidenum">
              <a:rPr lang="en-US" smtClean="0"/>
              <a:t>113</a:t>
            </a:fld>
            <a:endParaRPr lang="en-US"/>
          </a:p>
        </p:txBody>
      </p:sp>
    </p:spTree>
    <p:extLst>
      <p:ext uri="{BB962C8B-B14F-4D97-AF65-F5344CB8AC3E}">
        <p14:creationId xmlns:p14="http://schemas.microsoft.com/office/powerpoint/2010/main" val="199324400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Based on my completed work, I’d like to leave you with one or two overarching reflections for what you can do to support sound awareness.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First,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I largely explore providing sound information for taking a necessary action. Like microwave beep or door knocking. But sound is much more than being used for actionable information only. Our participants, for example, use my systems for experiential purposes as well. That is, to notice that a bird is chirping or to just notice that their wooden house makes a lot of noise when they walk. That was an interesting finding that we did not anticipate and may require further investigation. Specifically,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how can we design to support sound awareness for experiential purposes? To feel more present. What feedback should be given for such sounds and how will this feedback compare to that for more actionable or safety related sounds? That remains to be explored.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Secondly,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I largely explore providing visual feedback for sounds with just a touch of vibration feedback on smartwatches.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What all sophisticated haptic designs can we make for sound feedback? This remains to be explored. My teammate Steven Goodman explored several vibratory pattern designs on smartwatches for sound feedback, but his work was intentionally formative and future work needs to explore working solutions and with other form factors such as on an HMD.</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Finally, for speech feedback,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I provide the transcription verbatim on an HMD. While it’s useful, reading word for word text requires a lot of cognitive attention. So, for conversations which do not require a full attention, such as with friends, we should explore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how to automatically summarize topics of a conversation using NLP.</a:t>
            </a:r>
          </a:p>
        </p:txBody>
      </p:sp>
      <p:sp>
        <p:nvSpPr>
          <p:cNvPr id="4" name="Slide Number Placeholder 3"/>
          <p:cNvSpPr>
            <a:spLocks noGrp="1"/>
          </p:cNvSpPr>
          <p:nvPr>
            <p:ph type="sldNum" sz="quarter" idx="5"/>
          </p:nvPr>
        </p:nvSpPr>
        <p:spPr/>
        <p:txBody>
          <a:bodyPr/>
          <a:lstStyle/>
          <a:p>
            <a:fld id="{3F6A4D3B-8B54-474C-91F8-C64AFA661939}" type="slidenum">
              <a:rPr lang="en-US" smtClean="0"/>
              <a:t>114</a:t>
            </a:fld>
            <a:endParaRPr lang="en-US"/>
          </a:p>
        </p:txBody>
      </p:sp>
    </p:spTree>
    <p:extLst>
      <p:ext uri="{BB962C8B-B14F-4D97-AF65-F5344CB8AC3E}">
        <p14:creationId xmlns:p14="http://schemas.microsoft.com/office/powerpoint/2010/main" val="201346106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I’ll like to briefly point out the more broad impacts of my work.</a:t>
            </a:r>
          </a:p>
        </p:txBody>
      </p:sp>
      <p:sp>
        <p:nvSpPr>
          <p:cNvPr id="4" name="Slide Number Placeholder 3"/>
          <p:cNvSpPr>
            <a:spLocks noGrp="1"/>
          </p:cNvSpPr>
          <p:nvPr>
            <p:ph type="sldNum" sz="quarter" idx="5"/>
          </p:nvPr>
        </p:nvSpPr>
        <p:spPr/>
        <p:txBody>
          <a:bodyPr/>
          <a:lstStyle/>
          <a:p>
            <a:fld id="{3F6A4D3B-8B54-474C-91F8-C64AFA661939}" type="slidenum">
              <a:rPr lang="en-US" smtClean="0"/>
              <a:t>115</a:t>
            </a:fld>
            <a:endParaRPr lang="en-US"/>
          </a:p>
        </p:txBody>
      </p:sp>
    </p:spTree>
    <p:extLst>
      <p:ext uri="{BB962C8B-B14F-4D97-AF65-F5344CB8AC3E}">
        <p14:creationId xmlns:p14="http://schemas.microsoft.com/office/powerpoint/2010/main" val="286580087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that’s all I have. Before I end, I would like to take a moment to thank a lot of people have played a critical role in my unique journey of Ph.D.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First off, are my advisors, [slide] Prof. Jon Froehlich and Prof. Leah Findlater who have been instrumental in shaping my Ph.D. Thank you.</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Next are my other committee members, which contain [slide] my advisors, Prof. Jacob </a:t>
            </a:r>
            <a:r>
              <a:rPr lang="en-US" sz="1200" b="0" i="0" u="none" strike="noStrike" kern="1200" dirty="0" err="1">
                <a:solidFill>
                  <a:schemeClr val="tx1"/>
                </a:solidFill>
                <a:effectLst/>
                <a:latin typeface="+mn-lt"/>
                <a:ea typeface="+mn-ea"/>
                <a:cs typeface="+mn-cs"/>
              </a:rPr>
              <a:t>Wobbrock</a:t>
            </a:r>
            <a:r>
              <a:rPr lang="en-US" sz="1200" b="0" i="0" u="none" strike="noStrike" kern="1200" dirty="0">
                <a:solidFill>
                  <a:schemeClr val="tx1"/>
                </a:solidFill>
                <a:effectLst/>
                <a:latin typeface="+mn-lt"/>
                <a:ea typeface="+mn-ea"/>
                <a:cs typeface="+mn-cs"/>
              </a:rPr>
              <a:t>, Prof. Jen </a:t>
            </a:r>
            <a:r>
              <a:rPr lang="en-US" sz="1200" b="0" i="0" u="none" strike="noStrike" kern="1200" dirty="0" err="1">
                <a:solidFill>
                  <a:schemeClr val="tx1"/>
                </a:solidFill>
                <a:effectLst/>
                <a:latin typeface="+mn-lt"/>
                <a:ea typeface="+mn-ea"/>
                <a:cs typeface="+mn-cs"/>
              </a:rPr>
              <a:t>Mankoff</a:t>
            </a:r>
            <a:r>
              <a:rPr lang="en-US" sz="1200" b="0" i="0" u="none" strike="noStrike" kern="1200" dirty="0">
                <a:solidFill>
                  <a:schemeClr val="tx1"/>
                </a:solidFill>
                <a:effectLst/>
                <a:latin typeface="+mn-lt"/>
                <a:ea typeface="+mn-ea"/>
                <a:cs typeface="+mn-cs"/>
              </a:rPr>
              <a:t>, Prof. Richard Ladner and Prof. Jeff Bigham. Thank you to you as well. </a:t>
            </a:r>
          </a:p>
          <a:p>
            <a:pPr rtl="0"/>
            <a:br>
              <a:rPr lang="en-US" b="0" dirty="0">
                <a:effectLst/>
              </a:rPr>
            </a:br>
            <a:r>
              <a:rPr lang="en-US" sz="1200" b="0" i="0" u="none" strike="noStrike" kern="1200" dirty="0">
                <a:solidFill>
                  <a:schemeClr val="tx1"/>
                </a:solidFill>
                <a:effectLst/>
                <a:latin typeface="+mn-lt"/>
                <a:ea typeface="+mn-ea"/>
                <a:cs typeface="+mn-cs"/>
              </a:rPr>
              <a:t>And finally, very important, are my [slide] friends, family, and colleagues who have offered me constant support throughout my PhD.</a:t>
            </a:r>
            <a:endParaRPr lang="en-US" b="0" dirty="0">
              <a:effectLst/>
            </a:endParaRPr>
          </a:p>
          <a:p>
            <a:pPr rtl="0"/>
            <a:br>
              <a:rPr lang="en-US" b="0" dirty="0">
                <a:effectLst/>
              </a:rPr>
            </a:br>
            <a:r>
              <a:rPr lang="en-US" b="0" dirty="0">
                <a:effectLst/>
              </a:rPr>
              <a:t>[Hands on chest] </a:t>
            </a:r>
            <a:r>
              <a:rPr lang="en-US" sz="1200" b="0" i="0" u="none" strike="noStrike" kern="1200" dirty="0">
                <a:solidFill>
                  <a:schemeClr val="tx1"/>
                </a:solidFill>
                <a:effectLst/>
                <a:latin typeface="+mn-lt"/>
                <a:ea typeface="+mn-ea"/>
                <a:cs typeface="+mn-cs"/>
              </a:rPr>
              <a:t>Thank you really all [slide]. I am very </a:t>
            </a:r>
            <a:r>
              <a:rPr lang="en-US" sz="1200" b="0" i="0" u="none" strike="noStrike" kern="1200" dirty="0" err="1">
                <a:solidFill>
                  <a:schemeClr val="tx1"/>
                </a:solidFill>
                <a:effectLst/>
                <a:latin typeface="+mn-lt"/>
                <a:ea typeface="+mn-ea"/>
                <a:cs typeface="+mn-cs"/>
              </a:rPr>
              <a:t>very</a:t>
            </a:r>
            <a:r>
              <a:rPr lang="en-US" sz="1200" b="0" i="0" u="none" strike="noStrike" kern="1200" dirty="0">
                <a:solidFill>
                  <a:schemeClr val="tx1"/>
                </a:solidFill>
                <a:effectLst/>
                <a:latin typeface="+mn-lt"/>
                <a:ea typeface="+mn-ea"/>
                <a:cs typeface="+mn-cs"/>
              </a:rPr>
              <a:t> grateful to you. </a:t>
            </a:r>
            <a:br>
              <a:rPr lang="en-US" dirty="0"/>
            </a:b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30351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So, I’ll end with that. Thank you everyone. You have been a great crowd! I’ll take questions now.</a:t>
            </a:r>
            <a:endParaRPr lang="en-US" sz="1200" b="1"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117</a:t>
            </a:fld>
            <a:endParaRPr lang="en-US"/>
          </a:p>
        </p:txBody>
      </p:sp>
    </p:spTree>
    <p:extLst>
      <p:ext uri="{BB962C8B-B14F-4D97-AF65-F5344CB8AC3E}">
        <p14:creationId xmlns:p14="http://schemas.microsoft.com/office/powerpoint/2010/main" val="1219993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[Another one]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[One more]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many more…]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223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[Another one]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[One more]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[And many more…]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89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Informed by these needs and the “lived experiences” of many DHH people—including my own—I am examining… [slide] new approaches to enhance sound awareness for people who are deaf and hard of hearing. </a:t>
            </a:r>
            <a:endParaRPr lang="en-US" b="0" dirty="0">
              <a:effectLst/>
            </a:endParaRPr>
          </a:p>
          <a:p>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295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3505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feedback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130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586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851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Specifically, in my Ph.D., I am investigating sound feedback along three dimensions, [slide] sound, which can be speech or non-speech, [slide] the context in which the feedback is given which can be homes, office, when mobile, etc. and [slide] the feedback modality itself which can be visual or haptic.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explore this design space, I am examining three systems. First, [slide] to provide non-speech sound feedback in the homes, I am exploring a visual smarthome system called HomeSound.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additionally support non-speech sound feedback in more portable environments, I am examining using visual and vibration modalities on a watch, which I call SoundWatch.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Finally, [slide] for speech feedback in multiple contexts, I am examining visual feedback on head mounted displays using a system called HoloSound.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[Emphasis] My overarching vision is to…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8243FB-74E0-4CC9-AE59-6ED215D33F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74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2</a:t>
            </a:fld>
            <a:endParaRPr lang="en-US"/>
          </a:p>
        </p:txBody>
      </p:sp>
    </p:spTree>
    <p:extLst>
      <p:ext uri="{BB962C8B-B14F-4D97-AF65-F5344CB8AC3E}">
        <p14:creationId xmlns:p14="http://schemas.microsoft.com/office/powerpoint/2010/main" val="2613773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transform how DHH people think about, experience, and … engage with the sound. [pause]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A4D3B-8B54-474C-91F8-C64AFA6619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341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[don’t slide] motivate the need for each project, describe my [slide] completed work for each project and outline [slide] my proposed work for the next 1.5 years…</a:t>
            </a:r>
            <a:br>
              <a:rPr lang="en-US" dirty="0"/>
            </a:br>
            <a:endParaRPr lang="en-US" dirty="0"/>
          </a:p>
          <a:p>
            <a:pPr rtl="0"/>
            <a:r>
              <a:rPr lang="en-US" b="0" dirty="0">
                <a:effectLst/>
              </a:rPr>
              <a:t>Both these completed and the proposed work combined [slide] will form my dissertation. [don’t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Note that there will be three proposed works [slide] 1, 2 and 3. And I’ll describe them under each project thread separately rather than mentioning them together at the end. </a:t>
            </a: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dissertation </a:t>
            </a:r>
            <a:r>
              <a:rPr lang="en-US" baseline="0" dirty="0"/>
              <a:t>is also informed by [slide] some of my other papers for DHH users, which are just shown to you in the top right, but I will not cover them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4335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[don’t slide] motivate the need for each project, describe my [slide] completed work for each project and outline [slide] my proposed work for the next 1.5 years…</a:t>
            </a:r>
            <a:br>
              <a:rPr lang="en-US" dirty="0"/>
            </a:br>
            <a:endParaRPr lang="en-US" dirty="0"/>
          </a:p>
          <a:p>
            <a:pPr rtl="0"/>
            <a:r>
              <a:rPr lang="en-US" b="0" dirty="0">
                <a:effectLst/>
              </a:rPr>
              <a:t>Both these completed and the proposed work combined [slide] will form my dissertation. [don’t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Note that there will be three proposed works [slide] 1, 2 and 3. And I’ll describe them under each project thread separately rather than mentioning them together at the end. </a:t>
            </a: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dissertation </a:t>
            </a:r>
            <a:r>
              <a:rPr lang="en-US" baseline="0" dirty="0"/>
              <a:t>is also informed by [slide] some of my other papers for DHH users, which are just shown to you in the top right, but I will not cover them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974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[don’t slide] motivate the need for each project, describe my [slide] completed work for each project and outline [slide] my proposed work for the next 1.5 years…</a:t>
            </a:r>
            <a:br>
              <a:rPr lang="en-US" dirty="0"/>
            </a:br>
            <a:endParaRPr lang="en-US" dirty="0"/>
          </a:p>
          <a:p>
            <a:pPr rtl="0"/>
            <a:r>
              <a:rPr lang="en-US" b="0" dirty="0">
                <a:effectLst/>
              </a:rPr>
              <a:t>Both these completed and the proposed work combined [slide] will form my dissertation. [don’t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Note that there will be three proposed works [slide] 1, 2 and 3. And I’ll describe them under each project thread separately rather than mentioning them together at the end. </a:t>
            </a: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dissertation </a:t>
            </a:r>
            <a:r>
              <a:rPr lang="en-US" baseline="0" dirty="0"/>
              <a:t>is also informed by [slide] some of my other papers for DHH users, which are just shown to you in the top right, but I will not cover them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0016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[don’t slide] motivate the need for each project, describe my [slide] completed work for each project and outline [slide] my proposed work for the next 1.5 years…</a:t>
            </a:r>
            <a:br>
              <a:rPr lang="en-US" dirty="0"/>
            </a:br>
            <a:endParaRPr lang="en-US" dirty="0"/>
          </a:p>
          <a:p>
            <a:pPr rtl="0"/>
            <a:r>
              <a:rPr lang="en-US" b="0" dirty="0">
                <a:effectLst/>
              </a:rPr>
              <a:t>Both these completed and the proposed work combined [slide] will form my dissertation. [don’t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Note that there will be three proposed works [slide] 1, 2 and 3. And I’ll describe them under each project thread separately rather than mentioning them together at the end. </a:t>
            </a: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dissertation </a:t>
            </a:r>
            <a:r>
              <a:rPr lang="en-US" baseline="0" dirty="0"/>
              <a:t>is also informed by [slide] some of my other papers for DHH users, which are just shown to you in the top right, but I will not cover them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462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[don’t slide] motivate the need for each project, describe my [slide] completed work for each project and outline [slide] my proposed work for the next 1.5 years…</a:t>
            </a:r>
            <a:br>
              <a:rPr lang="en-US" dirty="0"/>
            </a:br>
            <a:endParaRPr lang="en-US" dirty="0"/>
          </a:p>
          <a:p>
            <a:pPr rtl="0"/>
            <a:r>
              <a:rPr lang="en-US" b="0" dirty="0">
                <a:effectLst/>
              </a:rPr>
              <a:t>Both these completed and the proposed work combined [slide] will form my dissertation. [don’t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Note that there will be three proposed works [slide] 1, 2 and 3. And I’ll describe them under each project thread separately rather than mentioning them together at the end. </a:t>
            </a: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dissertation </a:t>
            </a:r>
            <a:r>
              <a:rPr lang="en-US" baseline="0" dirty="0"/>
              <a:t>is also informed by [slide] some of my other papers for DHH users, which are just shown to you in the top right, but I will not cover them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8847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 are the three projects.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In today’s talk, I’ll [don’t slide] motivate the need for each project, describe my [slide] completed work for each project and outline [slide] my proposed work for the next 1.5 years…</a:t>
            </a:r>
            <a:br>
              <a:rPr lang="en-US" dirty="0"/>
            </a:br>
            <a:endParaRPr lang="en-US" dirty="0"/>
          </a:p>
          <a:p>
            <a:pPr rtl="0"/>
            <a:r>
              <a:rPr lang="en-US" b="0" dirty="0">
                <a:effectLst/>
              </a:rPr>
              <a:t>Both these completed and the proposed work combined [slide] will form my dissertation. [don’t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Note that there will be three proposed works [slide] 1, 2 and 3. And I’ll describe them under each project thread separately rather than mentioning them together at the end. </a:t>
            </a: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My dissertation </a:t>
            </a:r>
            <a:r>
              <a:rPr lang="en-US" baseline="0" dirty="0"/>
              <a:t>is also informed by [slide] some of my other papers for DHH users, which are just shown to you in the top right, but I will not cover them today.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28261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Let’s start with the first project, HomeSound.</a:t>
            </a:r>
            <a:endParaRPr lang="en-US"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0952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HomeSound is a smarthome sound awareness system for DHH users.</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28</a:t>
            </a:fld>
            <a:endParaRPr lang="en-US"/>
          </a:p>
        </p:txBody>
      </p:sp>
    </p:spTree>
    <p:extLst>
      <p:ext uri="{BB962C8B-B14F-4D97-AF65-F5344CB8AC3E}">
        <p14:creationId xmlns:p14="http://schemas.microsoft.com/office/powerpoint/2010/main" val="3447401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would like to acknowledge our multi disciplinary HomeSound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32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a:t>
            </a:fld>
            <a:endParaRPr lang="en-US"/>
          </a:p>
        </p:txBody>
      </p:sp>
    </p:spTree>
    <p:extLst>
      <p:ext uri="{BB962C8B-B14F-4D97-AF65-F5344CB8AC3E}">
        <p14:creationId xmlns:p14="http://schemas.microsoft.com/office/powerpoint/2010/main" val="16925554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3618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0827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92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 want to acknowledge our multi disciplinary team consisting of [slide] undergraduate students, [slide] high school students, [slide] graduate students, and [slides] professors.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Let’s start a quick video of me describing the project.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8555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[slide to play video]</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[Natural] I want to just pause here and describe the visualization for blind attendees. So, we have a floorplan of the home on the top on which, the emanating pulses and the waveform represent the sound occurring in each room. Below is a history visualization showing the past sound activity in each 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So, I think I’ll just stop the video here and describe the project myself starting with a brief motivation. [slide]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34</a:t>
            </a:fld>
            <a:endParaRPr lang="en-US"/>
          </a:p>
        </p:txBody>
      </p:sp>
    </p:spTree>
    <p:extLst>
      <p:ext uri="{BB962C8B-B14F-4D97-AF65-F5344CB8AC3E}">
        <p14:creationId xmlns:p14="http://schemas.microsoft.com/office/powerpoint/2010/main" val="18222490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Smarthome technology such as Amazon Alexa, or Google Home has been a longstanding topic of interest in HCI research. However, [slide] the examination of its potential to support accessibility is only recent. I explored how smarthome technology can be used to support sound awareness for DHH users, beginning with… [slide]</a:t>
            </a:r>
            <a:br>
              <a:rPr lang="en-US" sz="1200" b="1" i="0" u="none" strike="noStrike"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35</a:t>
            </a:fld>
            <a:endParaRPr lang="en-US"/>
          </a:p>
        </p:txBody>
      </p:sp>
    </p:spTree>
    <p:extLst>
      <p:ext uri="{BB962C8B-B14F-4D97-AF65-F5344CB8AC3E}">
        <p14:creationId xmlns:p14="http://schemas.microsoft.com/office/powerpoint/2010/main" val="2309149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…two formative studies to examine the needs of DHH people, and culminating with two…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939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iterative field studies of a smarthome sound awareness system. [slide]</a:t>
            </a:r>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432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Let’s start with phase 1: that is, exploring needs in the home.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2517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people to take in]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 While prior work has examined sound awareness needs of DHH users, only a few studies that explored needs in multiple domains such as in the workplace, or outdoors have included questions about the home context. </a:t>
            </a:r>
            <a:r>
              <a:rPr lang="en-US" sz="1200" b="1" i="0" u="none" strike="noStrike" kern="1200" dirty="0">
                <a:solidFill>
                  <a:schemeClr val="tx1"/>
                </a:solidFill>
                <a:effectLst/>
                <a:latin typeface="+mn-lt"/>
                <a:ea typeface="+mn-ea"/>
                <a:cs typeface="+mn-cs"/>
              </a:rPr>
              <a:t>[don’t slide]</a:t>
            </a:r>
            <a:endParaRPr lang="en-US" b="1" dirty="0">
              <a:effectLst/>
            </a:endParaRPr>
          </a:p>
          <a:p>
            <a:endParaRPr lang="en-US" dirty="0"/>
          </a:p>
          <a:p>
            <a:pPr rtl="0"/>
            <a:r>
              <a:rPr lang="en-US" sz="1200" b="0" i="0" u="none" strike="noStrike" kern="1200" dirty="0">
                <a:solidFill>
                  <a:schemeClr val="tx1"/>
                </a:solidFill>
                <a:effectLst/>
                <a:latin typeface="+mn-lt"/>
                <a:ea typeface="+mn-ea"/>
                <a:cs typeface="+mn-cs"/>
              </a:rPr>
              <a:t>Building on this work, I performed a more targeted examination of sound awareness needs, concerns, and preferences in the home context using two... [slide]</a:t>
            </a:r>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39</a:t>
            </a:fld>
            <a:endParaRPr lang="en-US"/>
          </a:p>
        </p:txBody>
      </p:sp>
    </p:spTree>
    <p:extLst>
      <p:ext uri="{BB962C8B-B14F-4D97-AF65-F5344CB8AC3E}">
        <p14:creationId xmlns:p14="http://schemas.microsoft.com/office/powerpoint/2010/main" val="1537265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4</a:t>
            </a:fld>
            <a:endParaRPr lang="en-US"/>
          </a:p>
        </p:txBody>
      </p:sp>
    </p:spTree>
    <p:extLst>
      <p:ext uri="{BB962C8B-B14F-4D97-AF65-F5344CB8AC3E}">
        <p14:creationId xmlns:p14="http://schemas.microsoft.com/office/powerpoint/2010/main" val="28264069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…formative studies: [slide] Study 1, which included a semi-structured interview on sound awareness needs in the home with 12DHH participants. And [slide] Study 2, where we conducted a scenario-based evaluation of three initial sound awareness prototypes with 10 DHH participants. [slide]</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76992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[Natural] For this “scenario-based evaluation”, you know, we imagined a…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7361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…lounge in a university building as a home and called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participants inside the lounge. Our team members, Aileen and Marcus were acting out various home activities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to make it more realistic like pouring coffee, or doing the dishes, flushing a toilet in the bathroom and the system was showing these sounds. As you can see over here, Aileen is pouring a coffee, and the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coffee pour visualization is shown to the participant. So, it was really fun…  However, the evaluation was Wizard of Oz though, and our Wizard [slide] was sitting behind the participant listening to the sounds and triggering the visualizations. </a:t>
            </a:r>
            <a:r>
              <a:rPr lang="en-US" sz="1200" b="1" i="0" u="none" strike="noStrike" kern="1200" dirty="0">
                <a:solidFill>
                  <a:schemeClr val="tx1"/>
                </a:solidFill>
                <a:effectLst/>
                <a:latin typeface="+mn-lt"/>
                <a:ea typeface="+mn-ea"/>
                <a:cs typeface="+mn-cs"/>
              </a:rPr>
              <a:t>[don’t slide]</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Anyway, using both studies, we uncovered what sound information people wanted, how to show that information, and some themes relevant to the home…. such as the need for privacy, like for example, [slide]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4758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Segoe UI Light" pitchFamily="34" charset="0"/>
                <a:ea typeface="+mn-ea"/>
                <a:cs typeface="+mn-cs"/>
              </a:rPr>
              <a:t>I don’t want to know if someone is using toilet… It's their privacy, you know?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…or, the need to mitigate information overload-for example,… [slide]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3332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…don’t show every sound when there’s a large guest party. </a:t>
            </a:r>
            <a:r>
              <a:rPr lang="en-US" sz="1200" b="1" i="0" u="none" strike="noStrike" kern="1200" dirty="0">
                <a:solidFill>
                  <a:schemeClr val="tx1"/>
                </a:solidFill>
                <a:effectLst/>
                <a:latin typeface="+mn-lt"/>
                <a:ea typeface="+mn-ea"/>
                <a:cs typeface="+mn-cs"/>
              </a:rPr>
              <a:t>[pause for 2 seconds].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Informed by these findings, I then conducted… [slide]</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366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…field studies of HomeSound, the first IoT based sound awareness system for the home. I evaluated two iterative prototypes, [slide] Prototype 1 which gave simple but accurate sound feedback and [slide] prototype two which included more complex sound features, example sound identity.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50569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people to take in] </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Both prototypes displayed visualizations on [slide] Microsoft Surface Pro tablets enclosed in a [slide] laser cut wooden frame. These prototypes mimic the design of recent screen based smarthome displays such as this… [slide]</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3745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Amazon Echo Show… which have been increasingly used in homes.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47</a:t>
            </a:fld>
            <a:endParaRPr lang="en-US"/>
          </a:p>
        </p:txBody>
      </p:sp>
    </p:spTree>
    <p:extLst>
      <p:ext uri="{BB962C8B-B14F-4D97-AF65-F5344CB8AC3E}">
        <p14:creationId xmlns:p14="http://schemas.microsoft.com/office/powerpoint/2010/main" val="33431201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I want to show you a live demo of the prototype 2, which is deployed in my home. Let me share the demo screen… [Bring chrome to front]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This is what is shown on my display here [show display]. The top part shows the floorplan of my home, and as I am talking to you, there is a speech sound being shown as pulses in the living room here.. The waveform also shows my speech activity. On the bottom, is the history view showing the sound activity for the past 6 hours. [Natural] So, it’s been quiet for the most part in my home except for the hum of the fridge in the Kitchen and as, I was practicing my talk, there is speech activity in my living room.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[Natural] You know I have this deployed in my home. And it’s been useful. For example, I used to leave my kitchen fan running all the time. But now if I leave the fan running at night, and come to my bedroom about to sleep, I’ll see on the tablet, oh, there’s a sound in the kitchen. I’ll then go back and turn it off. It’s been helpful having this system in my home….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If you want, you can continue to see this demo on the link that I just pasted in the chat window. [Paste link from Chrome] [slide]</a:t>
            </a:r>
          </a:p>
        </p:txBody>
      </p:sp>
      <p:sp>
        <p:nvSpPr>
          <p:cNvPr id="4" name="Slide Number Placeholder 3"/>
          <p:cNvSpPr>
            <a:spLocks noGrp="1"/>
          </p:cNvSpPr>
          <p:nvPr>
            <p:ph type="sldNum" sz="quarter" idx="5"/>
          </p:nvPr>
        </p:nvSpPr>
        <p:spPr/>
        <p:txBody>
          <a:bodyPr/>
          <a:lstStyle/>
          <a:p>
            <a:fld id="{3F6A4D3B-8B54-474C-91F8-C64AFA661939}" type="slidenum">
              <a:rPr lang="en-US" smtClean="0"/>
              <a:t>48</a:t>
            </a:fld>
            <a:endParaRPr lang="en-US"/>
          </a:p>
        </p:txBody>
      </p:sp>
    </p:spTree>
    <p:extLst>
      <p:ext uri="{BB962C8B-B14F-4D97-AF65-F5344CB8AC3E}">
        <p14:creationId xmlns:p14="http://schemas.microsoft.com/office/powerpoint/2010/main" val="38555165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[Easy. Slow down.] Okay, I deployed these display </a:t>
            </a:r>
            <a:r>
              <a:rPr lang="en-US" sz="1200" b="0" i="0" u="none" strike="noStrike" kern="1200">
                <a:solidFill>
                  <a:schemeClr val="tx1"/>
                </a:solidFill>
                <a:effectLst/>
                <a:latin typeface="+mn-lt"/>
                <a:ea typeface="+mn-ea"/>
                <a:cs typeface="+mn-cs"/>
              </a:rPr>
              <a:t>prototypes in </a:t>
            </a:r>
            <a:r>
              <a:rPr lang="en-US" sz="1200" b="0" i="0" u="none" strike="noStrike" kern="1200" dirty="0">
                <a:solidFill>
                  <a:schemeClr val="tx1"/>
                </a:solidFill>
                <a:effectLst/>
                <a:latin typeface="+mn-lt"/>
                <a:ea typeface="+mn-ea"/>
                <a:cs typeface="+mn-cs"/>
              </a:rPr>
              <a:t>the homes of DHH people. Each home [slide] contained 3-5 displays in different rooms. For example, the one shown here [slide] is in the kitchen. [Natural] It was a challenge installing all that hardware myself--I had to drive to each home, connect each display with </a:t>
            </a:r>
            <a:r>
              <a:rPr lang="en-US" sz="1200" b="0" i="0" u="none" strike="noStrike" kern="1200" dirty="0" err="1">
                <a:solidFill>
                  <a:schemeClr val="tx1"/>
                </a:solidFill>
                <a:effectLst/>
                <a:latin typeface="+mn-lt"/>
                <a:ea typeface="+mn-ea"/>
                <a:cs typeface="+mn-cs"/>
              </a:rPr>
              <a:t>WiFi</a:t>
            </a:r>
            <a:r>
              <a:rPr lang="en-US" sz="1200" b="0" i="0" u="none" strike="noStrike" kern="1200" dirty="0">
                <a:solidFill>
                  <a:schemeClr val="tx1"/>
                </a:solidFill>
                <a:effectLst/>
                <a:latin typeface="+mn-lt"/>
                <a:ea typeface="+mn-ea"/>
                <a:cs typeface="+mn-cs"/>
              </a:rPr>
              <a:t>, make the floorplan of the home, find the optimum place to put the display in the home, do all the wiring, etc.. So, it was a lot of work. Our participants were very supportive though, and it turned out very well. We got some really interesting findings. For example, a participant said…. [slide]</a:t>
            </a: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0912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As we all know, our world… is filled… with a rich diversity of sounds ranging from dog barking, to door opening, to wind howling. These sounds help hearing people go about their daily lives. For example,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a microwave beep signals us to get our food,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fire alarm helps us get away from a potential danger. Beyond conveying “actionable information”, sound also makes us feel more present. For example, when I am hiking, I like to hear about a bird chirp or a [</a:t>
            </a:r>
            <a:r>
              <a:rPr lang="en-US" sz="1200" b="1" i="0" u="none" strike="noStrike" kern="1200" dirty="0">
                <a:solidFill>
                  <a:schemeClr val="tx1"/>
                </a:solidFill>
                <a:effectLst/>
                <a:latin typeface="+mn-lt"/>
                <a:ea typeface="+mn-ea"/>
                <a:cs typeface="+mn-cs"/>
              </a:rPr>
              <a:t>slide</a:t>
            </a:r>
            <a:r>
              <a:rPr lang="en-US" sz="1200" b="0" i="0" u="none" strike="noStrike" kern="1200" dirty="0">
                <a:solidFill>
                  <a:schemeClr val="tx1"/>
                </a:solidFill>
                <a:effectLst/>
                <a:latin typeface="+mn-lt"/>
                <a:ea typeface="+mn-ea"/>
                <a:cs typeface="+mn-cs"/>
              </a:rPr>
              <a:t>] waterfall--it makes me feel more connected, more present in the world. </a:t>
            </a:r>
            <a:r>
              <a:rPr lang="en-US" sz="1200" b="1" i="0" u="none" strike="noStrike" kern="1200" dirty="0">
                <a:solidFill>
                  <a:schemeClr val="tx1"/>
                </a:solidFill>
                <a:effectLst/>
                <a:latin typeface="+mn-lt"/>
                <a:ea typeface="+mn-ea"/>
                <a:cs typeface="+mn-cs"/>
              </a:rPr>
              <a:t>[don’t slide]</a:t>
            </a:r>
            <a:endParaRPr lang="en-US" b="1" dirty="0">
              <a:effectLst/>
            </a:endParaRPr>
          </a:p>
          <a:p>
            <a:br>
              <a:rPr lang="en-US" dirty="0"/>
            </a:br>
            <a:r>
              <a:rPr lang="en-US" sz="1200" b="0" i="0" u="none" strike="noStrike" kern="1200" dirty="0">
                <a:solidFill>
                  <a:schemeClr val="tx1"/>
                </a:solidFill>
                <a:effectLst/>
                <a:latin typeface="+mn-lt"/>
                <a:ea typeface="+mn-ea"/>
                <a:cs typeface="+mn-cs"/>
              </a:rPr>
              <a:t>These sounds, however, can be inaccessible to a large section of the population who have trouble hearing.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5</a:t>
            </a:fld>
            <a:endParaRPr lang="en-US"/>
          </a:p>
        </p:txBody>
      </p:sp>
    </p:spTree>
    <p:extLst>
      <p:ext uri="{BB962C8B-B14F-4D97-AF65-F5344CB8AC3E}">
        <p14:creationId xmlns:p14="http://schemas.microsoft.com/office/powerpoint/2010/main" val="25902743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[Read Quote]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Another said…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931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[read quote]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And finally, a third person said…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1814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[read quote]</a:t>
            </a:r>
            <a:r>
              <a:rPr lang="en-US" sz="1200" b="1"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Now, I don’t want to be all positive. There were also many suggestions for improvements--for example, the sound recognition needs to be more accurate and the displays need to be better placed in the home. But that is left for future work. So, in summary,… [slide] </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869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our findings highlight many areas for improvement, I consider this HomeSound work as complete for my dissertation. I covered this work today because it’s going to be a part of my dissertation. [Easy. Slide.]</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53</a:t>
            </a:fld>
            <a:endParaRPr lang="en-US"/>
          </a:p>
        </p:txBody>
      </p:sp>
    </p:spTree>
    <p:extLst>
      <p:ext uri="{BB962C8B-B14F-4D97-AF65-F5344CB8AC3E}">
        <p14:creationId xmlns:p14="http://schemas.microsoft.com/office/powerpoint/2010/main" val="25101405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We’re finished with HomeSound.</a:t>
            </a:r>
          </a:p>
          <a:p>
            <a:endParaRPr lang="en-US" sz="1200" b="0" i="0" u="none" strike="noStrike" kern="1200" baseline="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[don’t slide] Now, let’s move to the second key area of my research. That is,…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77147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…SoundWatch. [pause]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66533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SoundWatch</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investigates sound awareness on a smartwatch for increased portability. [slide]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1998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It is informed by lived experiences of many DHH people, including those who used HomeSound. For example,.. [slide]</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036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found that while participants liked HomeSound, they wanted to be able to use a sound awareness system outside their homes as well, for example,… [slide and read quote]</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[don’t slide] </a:t>
            </a:r>
            <a:r>
              <a:rPr lang="en-US" sz="1200" b="0" i="0" u="none" strike="noStrike" kern="1200" dirty="0">
                <a:solidFill>
                  <a:schemeClr val="tx1"/>
                </a:solidFill>
                <a:effectLst/>
                <a:latin typeface="+mn-lt"/>
                <a:ea typeface="+mn-ea"/>
                <a:cs typeface="+mn-cs"/>
              </a:rPr>
              <a:t>Thus, I turned to examining portable solutions for outside the home. [</a:t>
            </a:r>
            <a:r>
              <a:rPr lang="en-US" sz="1200" b="1" i="0" u="none" strike="noStrike" kern="1200" dirty="0">
                <a:solidFill>
                  <a:schemeClr val="tx1"/>
                </a:solidFill>
                <a:effectLst/>
                <a:latin typeface="+mn-lt"/>
                <a:ea typeface="+mn-ea"/>
                <a:cs typeface="+mn-cs"/>
              </a:rPr>
              <a:t>pause for 2 seconds</a:t>
            </a:r>
            <a:r>
              <a:rPr lang="en-US" sz="1200" b="0" i="0" u="none" strike="noStrike" kern="1200" dirty="0">
                <a:solidFill>
                  <a:schemeClr val="tx1"/>
                </a:solidFill>
                <a:effectLst/>
                <a:latin typeface="+mn-lt"/>
                <a:ea typeface="+mn-ea"/>
                <a:cs typeface="+mn-cs"/>
              </a:rPr>
              <a:t>] We chose smartwatch because… [slide]</a:t>
            </a:r>
            <a:br>
              <a:rPr lang="en-US" dirty="0"/>
            </a:br>
            <a:endParaRPr lang="en-US" b="1"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58</a:t>
            </a:fld>
            <a:endParaRPr lang="en-US"/>
          </a:p>
        </p:txBody>
      </p:sp>
    </p:spTree>
    <p:extLst>
      <p:ext uri="{BB962C8B-B14F-4D97-AF65-F5344CB8AC3E}">
        <p14:creationId xmlns:p14="http://schemas.microsoft.com/office/powerpoint/2010/main" val="3138886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...our recent survey with 201 DHH users showed that smartwatch was the most preferred device for non-speech sound feedback.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288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Do you know [slide] about 15% of US adults have some trouble hearing? The rates of [slide] disabling hearing loss are lower, but they rise substantially with age from [slide] 2% at 45 to 54 years of age to [slide] 50% of those who are 75 and older.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 want to be careful here though [pause]. Not all DHH people are interested in sounds. [slide]</a:t>
            </a:r>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D8C8A-2F26-8248-862A-5573FD5886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241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Indeed, using both visual and vibration modalities, smartwatch has the potential to provide always-available and discreet sound feedback in multiple contexts. [slide]</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54543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prior work has evaluated smartwatch-based sound awareness designs with DHH users, the studies… [slide] …have been in Wizard-of-Oz format, that is, conducted with non-working smartwatch prototypes.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7D0207-89FE-433C-A8B6-4B562C7412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12318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explore the system design for sound feedback on smartwatches, I performed two studies.</a:t>
            </a:r>
          </a:p>
          <a:p>
            <a:pPr rtl="0"/>
            <a:endParaRPr lang="en-US" b="0" dirty="0">
              <a:effectLst/>
            </a:endParaRPr>
          </a:p>
          <a:p>
            <a:pPr rtl="0"/>
            <a:r>
              <a:rPr lang="en-US" sz="1200" b="0" i="0" u="none" strike="noStrike" kern="1200" dirty="0">
                <a:solidFill>
                  <a:schemeClr val="tx1"/>
                </a:solidFill>
                <a:effectLst/>
                <a:latin typeface="+mn-lt"/>
                <a:ea typeface="+mn-ea"/>
                <a:cs typeface="+mn-cs"/>
              </a:rPr>
              <a:t>First, [slide] a quantitative comparison of small deep-learning models to classify sounds on portable devices. And second, [slide] a qualitative evaluation of a smartwatch-based sound awareness app in which 8DHH participants used the app in different locations on the campus such as in a longue or outdoors.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Let’s discuss one result from both studies. [slide]</a:t>
            </a:r>
            <a:endParaRPr lang="en-US" b="0" dirty="0">
              <a:effectLst/>
            </a:endParaRPr>
          </a:p>
          <a:p>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4969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the quantitative experiment, we found that [slide] our best classification model had similar accuracy as the state-of-the-art for non-portable devices but required a substantially less memory. That is, one-third. This is a big change and is important if we’re going to work with a small device such as a smartwatch. [don’t slide]</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For the user evaluation, we found that [slide] all participants generally liked SoundWatch but were concerned with misclassification in noisy environments. For example, a participant said: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1282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a:effectLst/>
              </a:rPr>
              <a:t>[read quote]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Despite the errors, the utility of SoundWatch is a little bit more nuanced than that, because, even if the sound is not correctly recognized, there is still an indication of a sound happening—as is explained by another participant… [slide]</a:t>
            </a:r>
            <a:endParaRPr lang="en-US" b="0" dirty="0">
              <a:effectLst/>
            </a:endParaRPr>
          </a:p>
          <a:p>
            <a:pPr rtl="0"/>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2793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a:effectLst/>
              </a:rPr>
              <a:t>[read quote]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6617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a:effectLst/>
              </a:rPr>
              <a:t>Let me give you a short demo with a watch that I routinely wear.</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[Stop Sharing slides]</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[show speech, knocking, snooze]</a:t>
            </a:r>
          </a:p>
          <a:p>
            <a:pPr rtl="0"/>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[Share with computer audio]</a:t>
            </a:r>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[Natural] I use SoundWatch routinely myself, so it has helped. For example, it helps me notice that there may be car behind me in a parking lot and I need to get away…. or you know…. it identifies a siren like am ambulance when I am driving much before I can hear it with my hearing aids. So, it’s been great. [slide]</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12167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and slide] SoundWatch is released to the public, and as of today, is used by 209 people daily. A huge shout out to all the… [slide]</a:t>
            </a: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67</a:t>
            </a:fld>
            <a:endParaRPr lang="en-US"/>
          </a:p>
        </p:txBody>
      </p:sp>
    </p:spTree>
    <p:extLst>
      <p:ext uri="{BB962C8B-B14F-4D97-AF65-F5344CB8AC3E}">
        <p14:creationId xmlns:p14="http://schemas.microsoft.com/office/powerpoint/2010/main" val="979365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…wonderful people working on our team.</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9230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So that’s what I have done so far. The two initial studies. </a:t>
            </a:r>
            <a:r>
              <a:rPr lang="en-US" sz="1200" b="1" i="0" u="none" strike="noStrike" kern="1200" dirty="0">
                <a:solidFill>
                  <a:schemeClr val="tx1"/>
                </a:solidFill>
                <a:effectLst/>
                <a:latin typeface="+mn-lt"/>
                <a:ea typeface="+mn-ea"/>
                <a:cs typeface="+mn-cs"/>
              </a:rPr>
              <a:t>[don’t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 am going to now transition to my…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3943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Many of them use alternative ways such as [slide] sign language, [slide] flashing light-based doorbell, or a [slide] vibratory alarm clock to deal with the information typically conveyed to hearing people through speech and sound. [don’t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At the same time, there are also many others who want to have greater access to speech and sound information. For example, [slide]</a:t>
            </a:r>
            <a:br>
              <a:rPr lang="en-US" dirty="0"/>
            </a:b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7</a:t>
            </a:fld>
            <a:endParaRPr lang="en-US"/>
          </a:p>
        </p:txBody>
      </p:sp>
    </p:spTree>
    <p:extLst>
      <p:ext uri="{BB962C8B-B14F-4D97-AF65-F5344CB8AC3E}">
        <p14:creationId xmlns:p14="http://schemas.microsoft.com/office/powerpoint/2010/main" val="7156928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…proposed work for SoundWatch starting with a brief motivation.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55734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our initial work, the two studies, helped identify promising smartwatch-based system designs, [slide] two drawbacks remained,  </a:t>
            </a:r>
            <a:r>
              <a:rPr lang="en-US" sz="1200" b="1" i="0" u="none" strike="noStrike" kern="1200" dirty="0">
                <a:solidFill>
                  <a:schemeClr val="tx1"/>
                </a:solidFill>
                <a:effectLst/>
                <a:latin typeface="+mn-lt"/>
                <a:ea typeface="+mn-ea"/>
                <a:cs typeface="+mn-cs"/>
              </a:rPr>
              <a:t>[don’t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First, for sound classification, I used a [slide] generic model that was trained on large online sound corpora and [don’t slide] to improve accuracy and support individual use cases, the [slide] end user should be able to customize the model in-situ.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Second, [slide] our evaluation was done in a lab, and [slide] how DHH people may use smartwatch-based sound feedback in the field remains to be studied. </a:t>
            </a:r>
            <a:r>
              <a:rPr lang="en-US" sz="1200" b="1" i="0" u="none" strike="noStrike" kern="1200" dirty="0">
                <a:solidFill>
                  <a:schemeClr val="tx1"/>
                </a:solidFill>
                <a:effectLst/>
                <a:latin typeface="+mn-lt"/>
                <a:ea typeface="+mn-ea"/>
                <a:cs typeface="+mn-cs"/>
              </a:rPr>
              <a:t>[don’t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In my proposed work, I will deal with each of these drawbacks. Specifically, I’ll explore… [slide]</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0407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…end-user customization of the model, which is the [slide] proposed work 1, and the [slide] field study of SoundWatch, [slide] which is  proposed work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effectLst/>
                <a:latin typeface="+mn-lt"/>
                <a:ea typeface="+mn-ea"/>
                <a:cs typeface="+mn-cs"/>
              </a:rPr>
              <a:t>Let’s start with first one,…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51962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…end user customization.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71296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To really enable end user customization, we need to be able to train with a very few samples. Training with a few samples such as 1, 5, or 10 samples is also called [slide] few-shot learning. [Natural] If we’re successful, this could enable some really cool use cases. [Slide] Imagine, for example, a deaf parent training the sound recognition model to distinguish between the sounds of their children by recording only a few voice samples from each child.</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[don’t slide] </a:t>
            </a:r>
            <a:r>
              <a:rPr lang="en-US" sz="1200" b="0" i="0" u="none" strike="noStrike" kern="1200" dirty="0">
                <a:solidFill>
                  <a:schemeClr val="tx1"/>
                </a:solidFill>
                <a:effectLst/>
                <a:latin typeface="+mn-lt"/>
                <a:ea typeface="+mn-ea"/>
                <a:cs typeface="+mn-cs"/>
              </a:rPr>
              <a:t>Another example is from our HomeSound work… [slide]</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74</a:t>
            </a:fld>
            <a:endParaRPr lang="en-US"/>
          </a:p>
        </p:txBody>
      </p:sp>
    </p:spTree>
    <p:extLst>
      <p:ext uri="{BB962C8B-B14F-4D97-AF65-F5344CB8AC3E}">
        <p14:creationId xmlns:p14="http://schemas.microsoft.com/office/powerpoint/2010/main" val="36050851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To really enable end user customization, we need to be able to train with a very few samples. [don’t slide] Training with a few samples such as 1, 5, or 10 samples is also called [slide] few-shot learning. [Natural] If we’re successful, this could enable some really cool use cases. [Slide] “Imagine”… a deaf parent training the sound recognition model to distinguish between the sounds of their children by recording only a few voice samples from each child.</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[don’t slide] </a:t>
            </a:r>
            <a:r>
              <a:rPr lang="en-US" sz="1200" b="0" i="0" u="none" strike="noStrike" kern="1200" dirty="0">
                <a:solidFill>
                  <a:schemeClr val="tx1"/>
                </a:solidFill>
                <a:effectLst/>
                <a:latin typeface="+mn-lt"/>
                <a:ea typeface="+mn-ea"/>
                <a:cs typeface="+mn-cs"/>
              </a:rPr>
              <a:t>Another example is from our HomeSound work… [slide]</a:t>
            </a:r>
            <a:endParaRPr lang="en-US" b="0" dirty="0">
              <a:effectLst/>
            </a:endParaRPr>
          </a:p>
        </p:txBody>
      </p:sp>
      <p:sp>
        <p:nvSpPr>
          <p:cNvPr id="4" name="Slide Number Placeholder 3"/>
          <p:cNvSpPr>
            <a:spLocks noGrp="1"/>
          </p:cNvSpPr>
          <p:nvPr>
            <p:ph type="sldNum" sz="quarter" idx="5"/>
          </p:nvPr>
        </p:nvSpPr>
        <p:spPr/>
        <p:txBody>
          <a:bodyPr/>
          <a:lstStyle/>
          <a:p>
            <a:fld id="{3F6A4D3B-8B54-474C-91F8-C64AFA661939}" type="slidenum">
              <a:rPr lang="en-US" smtClean="0"/>
              <a:t>75</a:t>
            </a:fld>
            <a:endParaRPr lang="en-US"/>
          </a:p>
        </p:txBody>
      </p:sp>
    </p:spTree>
    <p:extLst>
      <p:ext uri="{BB962C8B-B14F-4D97-AF65-F5344CB8AC3E}">
        <p14:creationId xmlns:p14="http://schemas.microsoft.com/office/powerpoint/2010/main" val="864864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quote]</a:t>
            </a:r>
            <a:endParaRPr lang="en-US" b="1" dirty="0"/>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[don’t slide] </a:t>
            </a:r>
            <a:r>
              <a:rPr lang="en-US" sz="1200" b="0" i="0" u="none" strike="noStrike" kern="1200" dirty="0">
                <a:solidFill>
                  <a:schemeClr val="tx1"/>
                </a:solidFill>
                <a:effectLst/>
                <a:latin typeface="+mn-lt"/>
                <a:ea typeface="+mn-ea"/>
                <a:cs typeface="+mn-cs"/>
              </a:rPr>
              <a:t>This is what few-shot learning will allow us to do. Train with a few samples. </a:t>
            </a:r>
            <a:r>
              <a:rPr lang="en-US" sz="1050" b="0" i="0" u="none" strike="noStrike" kern="1200" dirty="0">
                <a:solidFill>
                  <a:schemeClr val="tx1"/>
                </a:solidFill>
                <a:effectLst/>
                <a:latin typeface="+mn-lt"/>
                <a:ea typeface="+mn-ea"/>
                <a:cs typeface="+mn-cs"/>
              </a:rPr>
              <a:t>[slide]</a:t>
            </a:r>
          </a:p>
        </p:txBody>
      </p:sp>
      <p:sp>
        <p:nvSpPr>
          <p:cNvPr id="4" name="Slide Number Placeholder 3"/>
          <p:cNvSpPr>
            <a:spLocks noGrp="1"/>
          </p:cNvSpPr>
          <p:nvPr>
            <p:ph type="sldNum" sz="quarter" idx="5"/>
          </p:nvPr>
        </p:nvSpPr>
        <p:spPr/>
        <p:txBody>
          <a:bodyPr/>
          <a:lstStyle/>
          <a:p>
            <a:fld id="{3F6A4D3B-8B54-474C-91F8-C64AFA661939}" type="slidenum">
              <a:rPr lang="en-US" smtClean="0"/>
              <a:t>76</a:t>
            </a:fld>
            <a:endParaRPr lang="en-US"/>
          </a:p>
        </p:txBody>
      </p:sp>
    </p:spTree>
    <p:extLst>
      <p:ext uri="{BB962C8B-B14F-4D97-AF65-F5344CB8AC3E}">
        <p14:creationId xmlns:p14="http://schemas.microsoft.com/office/powerpoint/2010/main" val="22834454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[Pause for people to take in]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[slide] While past work has examined few-shot learning for real-life settings, they have been focused on computer vision and natural language recognition tasks. </a:t>
            </a: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Instead, I will examine few-shot learning for sound classification in the field. [slide]</a:t>
            </a: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77</a:t>
            </a:fld>
            <a:endParaRPr lang="en-US"/>
          </a:p>
        </p:txBody>
      </p:sp>
    </p:spTree>
    <p:extLst>
      <p:ext uri="{BB962C8B-B14F-4D97-AF65-F5344CB8AC3E}">
        <p14:creationId xmlns:p14="http://schemas.microsoft.com/office/powerpoint/2010/main" val="15064137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Specifically, my plan will involve [slide] two phases. In phase 1, I will perform [slide] </a:t>
            </a:r>
            <a:r>
              <a:rPr lang="en-US" sz="1200" b="0" i="0" u="none" strike="noStrike" kern="1200" dirty="0">
                <a:solidFill>
                  <a:prstClr val="white"/>
                </a:solidFill>
                <a:effectLst/>
                <a:latin typeface="Segoe UI Semibold" pitchFamily="34" charset="0"/>
                <a:ea typeface="+mn-ea"/>
                <a:cs typeface="+mn-cs"/>
              </a:rPr>
              <a:t>a</a:t>
            </a:r>
            <a:r>
              <a:rPr lang="en-US" sz="1200" dirty="0">
                <a:solidFill>
                  <a:prstClr val="white"/>
                </a:solidFill>
                <a:latin typeface="Segoe UI Semibold" pitchFamily="34" charset="0"/>
              </a:rPr>
              <a:t>lgorithmic</a:t>
            </a:r>
            <a:r>
              <a:rPr lang="en-US" sz="1200" b="0" i="0" u="none" strike="noStrike" kern="1200" dirty="0">
                <a:solidFill>
                  <a:schemeClr val="tx1"/>
                </a:solidFill>
                <a:effectLst/>
                <a:latin typeface="+mn-lt"/>
                <a:ea typeface="+mn-ea"/>
                <a:cs typeface="+mn-cs"/>
              </a:rPr>
              <a:t> experiments to examine [slide] three approaches for few-shot classification on real-life sound recordings: MAML, Meta-</a:t>
            </a:r>
            <a:r>
              <a:rPr lang="en-US" sz="1200" b="0" i="0" u="none" strike="noStrike" kern="1200" dirty="0" err="1">
                <a:solidFill>
                  <a:schemeClr val="tx1"/>
                </a:solidFill>
                <a:effectLst/>
                <a:latin typeface="+mn-lt"/>
                <a:ea typeface="+mn-ea"/>
                <a:cs typeface="+mn-cs"/>
              </a:rPr>
              <a:t>Opt</a:t>
            </a:r>
            <a:r>
              <a:rPr lang="en-US" sz="1200" b="0" i="0" u="none" strike="noStrike" kern="1200" dirty="0">
                <a:solidFill>
                  <a:schemeClr val="tx1"/>
                </a:solidFill>
                <a:effectLst/>
                <a:latin typeface="+mn-lt"/>
                <a:ea typeface="+mn-ea"/>
                <a:cs typeface="+mn-cs"/>
              </a:rPr>
              <a:t>, prototypical networks. These meta learning approaches are common for object recognition but have not been investigated for real-life sound classification. I will also compare against [slide] three baseline supervised approaches: Fine-tuning the last layer called FT-last, fine-tuning the whole model, that is FT-all, and nearest neighbor, NN.</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For the dataset, [slide] I will use the field recordings from our initial SoundWatch work. </a:t>
            </a:r>
            <a:r>
              <a:rPr lang="en-US" sz="1200" b="1" i="0" u="none" strike="noStrike" kern="1200" dirty="0">
                <a:solidFill>
                  <a:schemeClr val="tx1"/>
                </a:solidFill>
                <a:effectLst/>
                <a:latin typeface="+mn-lt"/>
                <a:ea typeface="+mn-ea"/>
                <a:cs typeface="+mn-cs"/>
              </a:rPr>
              <a:t>[don’t slide] </a:t>
            </a:r>
            <a:r>
              <a:rPr lang="en-US" sz="1200" b="0" i="0" u="none" strike="noStrike" kern="1200" dirty="0">
                <a:solidFill>
                  <a:schemeClr val="tx1"/>
                </a:solidFill>
                <a:effectLst/>
                <a:latin typeface="+mn-lt"/>
                <a:ea typeface="+mn-ea"/>
                <a:cs typeface="+mn-cs"/>
              </a:rPr>
              <a:t>We collected sounds from multiple contexts: home, office, outdoors for that work. </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Evaluation metrics [slide] will be top-1 accuracy, top-3 accuracy, and area under the ROC curve, which is AUC. </a:t>
            </a:r>
            <a:r>
              <a:rPr lang="en-US" sz="1200" b="1" i="0" u="none" strike="noStrike" kern="1200" dirty="0">
                <a:solidFill>
                  <a:schemeClr val="tx1"/>
                </a:solidFill>
                <a:effectLst/>
                <a:latin typeface="+mn-lt"/>
                <a:ea typeface="+mn-ea"/>
                <a:cs typeface="+mn-cs"/>
              </a:rPr>
              <a:t>[don’t slide] </a:t>
            </a:r>
            <a:endParaRPr lang="en-US" sz="1200" b="0" i="0" u="none" strike="noStrike" kern="1200" dirty="0">
              <a:solidFill>
                <a:schemeClr val="tx1"/>
              </a:solidFill>
              <a:effectLst/>
              <a:latin typeface="+mn-lt"/>
              <a:ea typeface="+mn-ea"/>
              <a:cs typeface="+mn-cs"/>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To see how the few-shot technique performs in the field, in phase 2, I will also conduct a [slide] short in-situ evaluation of our best approach from Phase 1 with [slide] 5-10 DHH participants. For this, [slide] the participants will record a few sounds, and then evaluate the trained model on our SoundWatch app for 1-3 days. </a:t>
            </a:r>
            <a:r>
              <a:rPr lang="en-US" sz="1200" b="0" i="0" u="none" strike="noStrike" kern="1200" dirty="0">
                <a:solidFill>
                  <a:srgbClr val="FF0000"/>
                </a:solidFill>
                <a:effectLst/>
                <a:latin typeface="+mn-lt"/>
                <a:ea typeface="+mn-ea"/>
                <a:cs typeface="+mn-cs"/>
              </a:rPr>
              <a:t>Participant data </a:t>
            </a:r>
            <a:r>
              <a:rPr lang="en-US" sz="1200" b="0" i="0" u="none" strike="noStrike" kern="1200" dirty="0">
                <a:solidFill>
                  <a:schemeClr val="tx1"/>
                </a:solidFill>
                <a:effectLst/>
                <a:latin typeface="+mn-lt"/>
                <a:ea typeface="+mn-ea"/>
                <a:cs typeface="+mn-cs"/>
              </a:rPr>
              <a:t>[slide] </a:t>
            </a:r>
            <a:r>
              <a:rPr lang="en-US" sz="1200" b="0" i="0" u="none" strike="noStrike" kern="1200" dirty="0">
                <a:solidFill>
                  <a:srgbClr val="FF0000"/>
                </a:solidFill>
                <a:effectLst/>
                <a:latin typeface="+mn-lt"/>
                <a:ea typeface="+mn-ea"/>
                <a:cs typeface="+mn-cs"/>
              </a:rPr>
              <a:t>will be collected using pre- and post-interviews, brief in-situ questionnaires, and device logs. </a:t>
            </a: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 To summarize,… [slide]</a:t>
            </a:r>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3098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 expected contribution of this proposed research 1 include: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solidFill>
                  <a:prstClr val="white">
                    <a:lumMod val="85000"/>
                  </a:prstClr>
                </a:solidFill>
                <a:latin typeface="Segoe UI Light" pitchFamily="34" charset="0"/>
              </a:rPr>
              <a:t>[slide] quantification of several “few-shot” personalization approaches for real-life sound classification.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solidFill>
                  <a:prstClr val="white">
                    <a:lumMod val="85000"/>
                  </a:prstClr>
                </a:solidFill>
                <a:latin typeface="Segoe UI Light" pitchFamily="34" charset="0"/>
              </a:rPr>
              <a:t>and [slide] preliminary insights in-situ evaluation of the best approach from phase 1. </a:t>
            </a:r>
            <a:r>
              <a:rPr lang="en-US" sz="1200" b="1" dirty="0">
                <a:solidFill>
                  <a:prstClr val="white">
                    <a:lumMod val="85000"/>
                  </a:prstClr>
                </a:solidFill>
                <a:latin typeface="Segoe UI Light" pitchFamily="34" charset="0"/>
              </a:rPr>
              <a:t>[don’t slide]</a:t>
            </a:r>
          </a:p>
          <a:p>
            <a:pPr rtl="0"/>
            <a:endParaRPr lang="en-US" b="0" dirty="0">
              <a:effectLst/>
            </a:endParaRPr>
          </a:p>
          <a:p>
            <a:pPr rtl="0"/>
            <a:r>
              <a:rPr lang="en-US" sz="1200" b="0" i="0" u="none" strike="noStrike" kern="1200" dirty="0">
                <a:solidFill>
                  <a:schemeClr val="tx1"/>
                </a:solidFill>
                <a:effectLst/>
                <a:latin typeface="+mn-lt"/>
                <a:ea typeface="+mn-ea"/>
                <a:cs typeface="+mn-cs"/>
              </a:rPr>
              <a:t>Okay, now let’s go to my proposed research 2, that is,… [slide]</a:t>
            </a:r>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1470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[Pause]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Our survey with 201 DHH participants has shown that [slide] 73.1% of them were “extremely” or “very interested” in sound awareness. [don’t slide]</a:t>
            </a:r>
            <a:endParaRPr lang="en-US" b="0" dirty="0">
              <a:effectLst/>
            </a:endParaRPr>
          </a:p>
          <a:p>
            <a:endParaRPr lang="en-US" dirty="0"/>
          </a:p>
          <a:p>
            <a:r>
              <a:rPr lang="en-US" sz="1200" b="0" i="0" u="none" strike="noStrike" kern="1200" dirty="0">
                <a:solidFill>
                  <a:schemeClr val="tx1"/>
                </a:solidFill>
                <a:effectLst/>
                <a:latin typeface="+mn-lt"/>
                <a:ea typeface="+mn-ea"/>
                <a:cs typeface="+mn-cs"/>
              </a:rPr>
              <a:t>These are the people who increasingly adopt technologies for improving their speech and sound recognition such as….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8</a:t>
            </a:fld>
            <a:endParaRPr lang="en-US"/>
          </a:p>
        </p:txBody>
      </p:sp>
    </p:spTree>
    <p:extLst>
      <p:ext uri="{BB962C8B-B14F-4D97-AF65-F5344CB8AC3E}">
        <p14:creationId xmlns:p14="http://schemas.microsoft.com/office/powerpoint/2010/main" val="62561668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longer field study. [pause and slide]</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940050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[don’t slide] Recall that prior works have only evaluated providing sound feedback on smartwatches in the lab, and how DHH people may use such feedback in everyday life remains to be explored. Specifically, some research questions that remain to be studied are:  [slide and read the 3 ques]</a:t>
            </a:r>
            <a:endParaRPr lang="en-US" b="0" dirty="0">
              <a:effectLst/>
            </a:endParaRPr>
          </a:p>
          <a:p>
            <a:endParaRPr lang="en-US" dirty="0"/>
          </a:p>
          <a:p>
            <a:r>
              <a:rPr lang="en-US" dirty="0"/>
              <a:t>To examine these questions, I will perform a… [slide]</a:t>
            </a:r>
          </a:p>
        </p:txBody>
      </p:sp>
      <p:sp>
        <p:nvSpPr>
          <p:cNvPr id="4" name="Slide Number Placeholder 3"/>
          <p:cNvSpPr>
            <a:spLocks noGrp="1"/>
          </p:cNvSpPr>
          <p:nvPr>
            <p:ph type="sldNum" sz="quarter" idx="5"/>
          </p:nvPr>
        </p:nvSpPr>
        <p:spPr/>
        <p:txBody>
          <a:bodyPr/>
          <a:lstStyle/>
          <a:p>
            <a:fld id="{3F6A4D3B-8B54-474C-91F8-C64AFA661939}" type="slidenum">
              <a:rPr lang="en-US" smtClean="0"/>
              <a:t>81</a:t>
            </a:fld>
            <a:endParaRPr lang="en-US"/>
          </a:p>
        </p:txBody>
      </p:sp>
    </p:spTree>
    <p:extLst>
      <p:ext uri="{BB962C8B-B14F-4D97-AF65-F5344CB8AC3E}">
        <p14:creationId xmlns:p14="http://schemas.microsoft.com/office/powerpoint/2010/main" val="223870878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…field deployment with [slide] 30-40 DHH participants. These participants will be [slide] recruited using </a:t>
            </a:r>
            <a:r>
              <a:rPr lang="en-US" sz="1200" b="0" i="0" u="none" strike="noStrike" kern="1200" dirty="0">
                <a:solidFill>
                  <a:schemeClr val="tx1"/>
                </a:solidFill>
                <a:effectLst/>
                <a:latin typeface="+mn-lt"/>
                <a:ea typeface="+mn-ea"/>
                <a:cs typeface="+mn-cs"/>
              </a:rPr>
              <a:t>an opt-in form on the SoundWatch app, email lists, and social media. </a:t>
            </a:r>
            <a:endParaRPr lang="en-US" dirty="0"/>
          </a:p>
          <a:p>
            <a:endParaRPr lang="en-US" dirty="0"/>
          </a:p>
          <a:p>
            <a:pPr rtl="0"/>
            <a:r>
              <a:rPr lang="en-US" sz="1200" b="0" i="0" u="none" strike="noStrike" kern="1200" dirty="0">
                <a:solidFill>
                  <a:schemeClr val="tx1"/>
                </a:solidFill>
                <a:effectLst/>
                <a:latin typeface="+mn-lt"/>
                <a:ea typeface="+mn-ea"/>
                <a:cs typeface="+mn-cs"/>
              </a:rPr>
              <a:t>The [slide] protocol will consist of [slide] pre-and post-interviews, [slide] weekly surveys covering failures and successes [slide] a lightweight form to capture feedback in-situ--e.g., to bookmark an anomaly or interesting event the participant wants to discuss later, and [slide] usage logs--e.g., usage time, battery levels.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619367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summarize, the expected contributions include:</a:t>
            </a:r>
          </a:p>
          <a:p>
            <a:pPr marL="228600" indent="-228600" rtl="0">
              <a:buAutoNum type="arabicPeriod"/>
            </a:pPr>
            <a:r>
              <a:rPr lang="en-US" sz="1200" b="0" i="0" u="none" strike="noStrike" kern="1200" dirty="0">
                <a:solidFill>
                  <a:schemeClr val="tx1"/>
                </a:solidFill>
                <a:effectLst/>
                <a:latin typeface="+mn-lt"/>
                <a:ea typeface="+mn-ea"/>
                <a:cs typeface="+mn-cs"/>
              </a:rPr>
              <a:t>[slide] Characterization of real-world usage of smartwatch-based sound awareness across a variety of contexts</a:t>
            </a:r>
          </a:p>
          <a:p>
            <a:pPr marL="228600" indent="-228600" rtl="0">
              <a:buAutoNum type="arabicPeriod"/>
            </a:pPr>
            <a:r>
              <a:rPr lang="en-US" sz="1200" b="0" i="0" u="none" strike="noStrike" kern="1200" dirty="0">
                <a:solidFill>
                  <a:schemeClr val="tx1"/>
                </a:solidFill>
                <a:effectLst/>
                <a:latin typeface="+mn-lt"/>
                <a:ea typeface="+mn-ea"/>
                <a:cs typeface="+mn-cs"/>
              </a:rPr>
              <a:t>[slide] Design guidelines for future wearable sound awareness systems,</a:t>
            </a:r>
          </a:p>
          <a:p>
            <a:pPr marL="228600" indent="-228600" rtl="0">
              <a:buAutoNum type="arabicPeriod"/>
            </a:pPr>
            <a:r>
              <a:rPr lang="en-US" sz="1200" b="0" i="0" u="none" strike="noStrike" kern="1200" dirty="0">
                <a:solidFill>
                  <a:schemeClr val="tx1"/>
                </a:solidFill>
                <a:effectLst/>
                <a:latin typeface="+mn-lt"/>
                <a:ea typeface="+mn-ea"/>
                <a:cs typeface="+mn-cs"/>
              </a:rPr>
              <a:t>[slide] And, of course, an improved SoundWatch app for the world! </a:t>
            </a:r>
            <a:r>
              <a:rPr lang="en-US" sz="1200" b="1" i="0" u="none" strike="noStrike" kern="1200" dirty="0">
                <a:solidFill>
                  <a:schemeClr val="tx1"/>
                </a:solidFill>
                <a:effectLst/>
                <a:latin typeface="+mn-lt"/>
                <a:ea typeface="+mn-ea"/>
                <a:cs typeface="+mn-cs"/>
              </a:rPr>
              <a:t>[don’t slide]</a:t>
            </a:r>
          </a:p>
          <a:p>
            <a:pPr marL="228600" indent="-228600" rtl="0">
              <a:buAutoNum type="arabicPeriod"/>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That completes my proposed work 2. </a:t>
            </a:r>
            <a:endParaRPr lang="en-US" sz="1200" b="1"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73321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Here’s the work that I have described so far.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Both HomeSound and SoundWatch focus on [slide] non-speech feedback.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As a third area, I am also examining how to convey [slide] speech feedback to DHH users using augmented reality. That is,… [slide]</a:t>
            </a:r>
            <a:br>
              <a:rPr lang="en-US" dirty="0"/>
            </a:b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24984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Here’s the work that I have described so far.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Both HomeSound and SoundWatch focus on [slide] non-speech feedback. </a:t>
            </a:r>
            <a:r>
              <a:rPr lang="en-US" sz="1200" b="1" i="0" u="none" strike="noStrike" kern="1200" dirty="0">
                <a:solidFill>
                  <a:schemeClr val="tx1"/>
                </a:solidFill>
                <a:effectLst/>
                <a:latin typeface="+mn-lt"/>
                <a:ea typeface="+mn-ea"/>
                <a:cs typeface="+mn-cs"/>
              </a:rPr>
              <a:t>[don’t slide] </a:t>
            </a:r>
          </a:p>
          <a:p>
            <a:pPr rtl="0"/>
            <a:endParaRPr lang="en-US" sz="1200" b="1"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As a third area, I am also examining how to convey [slide] speech feedback to DHH users using augmented reality. That is,… [slide]</a:t>
            </a:r>
            <a:br>
              <a:rPr lang="en-US" dirty="0"/>
            </a:b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214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…HoloSound: head-mounted displays for speech feedback [</a:t>
            </a:r>
            <a:r>
              <a:rPr lang="en-US" sz="1200" b="1" i="0" u="none" strike="noStrike" kern="1200" dirty="0">
                <a:solidFill>
                  <a:schemeClr val="tx1"/>
                </a:solidFill>
                <a:effectLst/>
                <a:latin typeface="+mn-lt"/>
                <a:ea typeface="+mn-ea"/>
                <a:cs typeface="+mn-cs"/>
              </a:rPr>
              <a:t>pause 2 secs</a:t>
            </a:r>
            <a:r>
              <a:rPr lang="en-US" sz="1200" b="0" i="0" u="none" strike="noStrike" kern="1200" dirty="0">
                <a:solidFill>
                  <a:schemeClr val="tx1"/>
                </a:solidFill>
                <a:effectLst/>
                <a:latin typeface="+mn-lt"/>
                <a:ea typeface="+mn-ea"/>
                <a:cs typeface="+mn-cs"/>
              </a:rPr>
              <a:t>]</a:t>
            </a: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466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is our HoloSound team consisting of people from University of Washington and Gallaudet University. [</a:t>
            </a:r>
            <a:r>
              <a:rPr lang="en-US" sz="1200" b="1" i="0" u="none" strike="noStrike" kern="1200" dirty="0">
                <a:solidFill>
                  <a:schemeClr val="tx1"/>
                </a:solidFill>
                <a:effectLst/>
                <a:latin typeface="+mn-lt"/>
                <a:ea typeface="+mn-ea"/>
                <a:cs typeface="+mn-cs"/>
              </a:rPr>
              <a:t>don’t slide</a:t>
            </a:r>
            <a:r>
              <a:rPr lang="en-US" sz="1200" b="0" i="0" u="none" strike="noStrike" kern="1200" dirty="0">
                <a:solidFill>
                  <a:schemeClr val="tx1"/>
                </a:solidFill>
                <a:effectLst/>
                <a:latin typeface="+mn-lt"/>
                <a:ea typeface="+mn-ea"/>
                <a:cs typeface="+mn-cs"/>
              </a:rPr>
              <a: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Again, I’ll start with explaining the need for the project. [slide]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3541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Many DHH people use real-time captioning to access speech. I don’t know how many of you are aware of captioning, but if you’re not, the closed captioning button at the bottom on Zoom window can show you that. Now typically,… [slide]</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5386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…these captions are shown on a laptop or a large shared screen, or after the release of Google Live Transcribe,…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851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…hearing aids, [slide] cochlear implants, and more recently, [slide] Google’s Live Transcribe that shows speech transcription on a phone. However, these technologies only address a very small miniscule of needs, and there are many remaining needs in different contexts. [don’t slide]</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Let’s see what our study participants have to say about that. [slide]</a:t>
            </a:r>
            <a:br>
              <a:rPr lang="en-US" dirty="0"/>
            </a:b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9</a:t>
            </a:fld>
            <a:endParaRPr lang="en-US"/>
          </a:p>
        </p:txBody>
      </p:sp>
    </p:spTree>
    <p:extLst>
      <p:ext uri="{BB962C8B-B14F-4D97-AF65-F5344CB8AC3E}">
        <p14:creationId xmlns:p14="http://schemas.microsoft.com/office/powerpoint/2010/main" val="277657795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on a smartphone.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92029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This forces the user to shift attention to the captioning screen, drawing their gaze away from the conversational partners or the environment. That is why, we’re examining an alternative approach: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17E861-5212-4223-B011-5E7036FA5D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92346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2201"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displaying captions directly in the user's field of view, using a head mounted display. [pause]</a:t>
            </a: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20217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While past work has suggested showing captions on an HMD, prior to the beginning of my dissertation research, no work has evaluated a working prototype. To demonstrate the viability of HMD-captioning approach, I performed three… [slide]</a:t>
            </a:r>
            <a:br>
              <a:rPr lang="en-US" b="0" dirty="0">
                <a:effectLst/>
              </a:rPr>
            </a:br>
            <a:endParaRPr lang="en-US" sz="1200" b="0" cap="small" dirty="0">
              <a:solidFill>
                <a:schemeClr val="bg1">
                  <a:lumMod val="95000"/>
                </a:schemeClr>
              </a:solidFill>
              <a:effectLst>
                <a:outerShdw blurRad="38100" dist="38100" dir="2700000" algn="tl">
                  <a:srgbClr val="000000">
                    <a:alpha val="43137"/>
                  </a:srgbClr>
                </a:outerShdw>
              </a:effectLst>
              <a:latin typeface="Segoe UI Light" panose="020B0502040204020203"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75385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initial explorations of HMD-captioning. [slide]</a:t>
            </a:r>
            <a:endParaRPr lang="en-US" baseline="0" dirty="0"/>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4990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(1) a 45-day autoethnographic evaluation, where I myself used an HMD-based captioning app in my classes and group meetings, (2) a semi-controlled evaluation where 10 DHH used the HMD-captioning app while walking on a set route in a campus building, and (3) building a preliminary prototype that displays HMD captioning with two other conversational cues: speaker location, and non-speech sounds (such as door knocks, or bell ringing) that may during a conversation. [don’t slide] The third exploration is our… [slide]</a:t>
            </a:r>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95</a:t>
            </a:fld>
            <a:endParaRPr lang="en-US"/>
          </a:p>
        </p:txBody>
      </p:sp>
    </p:spTree>
    <p:extLst>
      <p:ext uri="{BB962C8B-B14F-4D97-AF65-F5344CB8AC3E}">
        <p14:creationId xmlns:p14="http://schemas.microsoft.com/office/powerpoint/2010/main" val="99338550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….current HoloSound prototype. I wanted to show a demo, but it’s hard to do a remote demo with augmented reality, so instead, I am going to show a video that was made by our team. [slide]</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3F6A4D3B-8B54-474C-91F8-C64AFA661939}" type="slidenum">
              <a:rPr lang="en-US" smtClean="0"/>
              <a:t>96</a:t>
            </a:fld>
            <a:endParaRPr lang="en-US"/>
          </a:p>
        </p:txBody>
      </p:sp>
    </p:spTree>
    <p:extLst>
      <p:ext uri="{BB962C8B-B14F-4D97-AF65-F5344CB8AC3E}">
        <p14:creationId xmlns:p14="http://schemas.microsoft.com/office/powerpoint/2010/main" val="16550780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for video]</a:t>
            </a:r>
          </a:p>
        </p:txBody>
      </p:sp>
      <p:sp>
        <p:nvSpPr>
          <p:cNvPr id="4" name="Slide Number Placeholder 3"/>
          <p:cNvSpPr>
            <a:spLocks noGrp="1"/>
          </p:cNvSpPr>
          <p:nvPr>
            <p:ph type="sldNum" sz="quarter" idx="5"/>
          </p:nvPr>
        </p:nvSpPr>
        <p:spPr/>
        <p:txBody>
          <a:bodyPr/>
          <a:lstStyle/>
          <a:p>
            <a:fld id="{3F6A4D3B-8B54-474C-91F8-C64AFA661939}" type="slidenum">
              <a:rPr lang="en-US" smtClean="0"/>
              <a:t>97</a:t>
            </a:fld>
            <a:endParaRPr lang="en-US"/>
          </a:p>
        </p:txBody>
      </p:sp>
    </p:spTree>
    <p:extLst>
      <p:ext uri="{BB962C8B-B14F-4D97-AF65-F5344CB8AC3E}">
        <p14:creationId xmlns:p14="http://schemas.microsoft.com/office/powerpoint/2010/main" val="199742970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completes what I’ve done so far for HoloSound. </a:t>
            </a:r>
            <a:r>
              <a:rPr lang="en-US" baseline="0" dirty="0"/>
              <a:t>I am now going to transition to the proposed work, that is,…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83041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 field study. [slide] This is my final proposed work. I am proposing this field study because… [slide]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2DB1D2-69E4-9642-894A-696CED9A8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087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61" indent="0" algn="ctr">
              <a:buNone/>
              <a:defRPr sz="2000"/>
            </a:lvl2pPr>
            <a:lvl3pPr marL="914323" indent="0" algn="ctr">
              <a:buNone/>
              <a:defRPr sz="1800"/>
            </a:lvl3pPr>
            <a:lvl4pPr marL="1371483" indent="0" algn="ctr">
              <a:buNone/>
              <a:defRPr sz="1600"/>
            </a:lvl4pPr>
            <a:lvl5pPr marL="1828645" indent="0" algn="ctr">
              <a:buNone/>
              <a:defRPr sz="1600"/>
            </a:lvl5pPr>
            <a:lvl6pPr marL="2285806" indent="0" algn="ctr">
              <a:buNone/>
              <a:defRPr sz="1600"/>
            </a:lvl6pPr>
            <a:lvl7pPr marL="2742967" indent="0" algn="ctr">
              <a:buNone/>
              <a:defRPr sz="1600"/>
            </a:lvl7pPr>
            <a:lvl8pPr marL="3200129" indent="0" algn="ctr">
              <a:buNone/>
              <a:defRPr sz="1600"/>
            </a:lvl8pPr>
            <a:lvl9pPr marL="365728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63734390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626849363"/>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D4F6-7057-4D3C-BF55-75177C95FFE6}"/>
              </a:ext>
            </a:extLst>
          </p:cNvPr>
          <p:cNvSpPr>
            <a:spLocks noGrp="1"/>
          </p:cNvSpPr>
          <p:nvPr>
            <p:ph type="ctrTitle"/>
          </p:nvPr>
        </p:nvSpPr>
        <p:spPr>
          <a:xfrm>
            <a:off x="1524000" y="1122363"/>
            <a:ext cx="9144000" cy="2387600"/>
          </a:xfrm>
        </p:spPr>
        <p:txBody>
          <a:bodyPr anchor="b"/>
          <a:lstStyle>
            <a:lvl1pPr algn="ctr">
              <a:defRPr sz="60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54C8EC17-4CD3-4FAA-8523-1451414AEE49}"/>
              </a:ext>
            </a:extLst>
          </p:cNvPr>
          <p:cNvSpPr>
            <a:spLocks noGrp="1"/>
          </p:cNvSpPr>
          <p:nvPr>
            <p:ph type="subTitle" idx="1"/>
          </p:nvPr>
        </p:nvSpPr>
        <p:spPr>
          <a:xfrm>
            <a:off x="1524000" y="3602038"/>
            <a:ext cx="9144000" cy="1655762"/>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878D50-A580-482F-B131-EAA72515B850}"/>
              </a:ext>
            </a:extLst>
          </p:cNvPr>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85F45CF-1268-489F-B450-A49E1D989FC3}" type="datetime1">
              <a:rPr lang="en-US" smtClean="0"/>
              <a:t>12/14/2020</a:t>
            </a:fld>
            <a:endParaRPr lang="en-US"/>
          </a:p>
        </p:txBody>
      </p:sp>
      <p:sp>
        <p:nvSpPr>
          <p:cNvPr id="5" name="Footer Placeholder 4">
            <a:extLst>
              <a:ext uri="{FF2B5EF4-FFF2-40B4-BE49-F238E27FC236}">
                <a16:creationId xmlns:a16="http://schemas.microsoft.com/office/drawing/2014/main" id="{260C8C9D-0EAC-4A04-88B6-757B2E0772A5}"/>
              </a:ext>
            </a:extLst>
          </p:cNvPr>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048B5179-3A49-4CD8-BA6E-5E7FA60B04B7}"/>
              </a:ext>
            </a:extLst>
          </p:cNvPr>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a:p>
        </p:txBody>
      </p:sp>
    </p:spTree>
    <p:extLst>
      <p:ext uri="{BB962C8B-B14F-4D97-AF65-F5344CB8AC3E}">
        <p14:creationId xmlns:p14="http://schemas.microsoft.com/office/powerpoint/2010/main" val="4892794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796A-167A-40CA-B1CD-CD76D83EBA7C}"/>
              </a:ext>
            </a:extLst>
          </p:cNvPr>
          <p:cNvSpPr>
            <a:spLocks noGrp="1"/>
          </p:cNvSpPr>
          <p:nvPr>
            <p:ph type="title"/>
          </p:nvPr>
        </p:nvSpPr>
        <p:spPr/>
        <p:txBody>
          <a:bodyPr>
            <a:normAutofit/>
          </a:bodyPr>
          <a:lstStyle>
            <a:lvl1pPr>
              <a:defRPr sz="4000" b="1">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4A71548-C13A-4604-8055-295AC985E174}"/>
              </a:ext>
            </a:extLst>
          </p:cNvPr>
          <p:cNvSpPr>
            <a:spLocks noGrp="1"/>
          </p:cNvSpPr>
          <p:nvPr>
            <p:ph idx="1"/>
          </p:nvPr>
        </p:nvSpPr>
        <p:spPr/>
        <p:txBody>
          <a:bodyPr/>
          <a:lstStyle>
            <a:lvl1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a:lnSpc>
                <a:spcPct val="100000"/>
              </a:lnSpc>
              <a:defRPr>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a:lnSpc>
                <a:spcPct val="100000"/>
              </a:lnSpc>
              <a:defRPr>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7B45D3-D4C0-475F-B72F-B159E39D7BF6}"/>
              </a:ext>
            </a:extLst>
          </p:cNvPr>
          <p:cNvSpPr>
            <a:spLocks noGrp="1"/>
          </p:cNvSpPr>
          <p:nvPr>
            <p:ph type="dt" sz="half" idx="10"/>
          </p:nvPr>
        </p:nvSpPr>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1821F5FB-3427-41CA-9EA8-4651E49AA96D}" type="datetime1">
              <a:rPr lang="en-US" smtClean="0"/>
              <a:pPr/>
              <a:t>12/14/2020</a:t>
            </a:fld>
            <a:endParaRPr lang="en-US"/>
          </a:p>
        </p:txBody>
      </p:sp>
      <p:sp>
        <p:nvSpPr>
          <p:cNvPr id="5" name="Footer Placeholder 4">
            <a:extLst>
              <a:ext uri="{FF2B5EF4-FFF2-40B4-BE49-F238E27FC236}">
                <a16:creationId xmlns:a16="http://schemas.microsoft.com/office/drawing/2014/main" id="{D2883BAE-5721-4A00-ABE8-15A6110CCDA4}"/>
              </a:ext>
            </a:extLst>
          </p:cNvPr>
          <p:cNvSpPr>
            <a:spLocks noGrp="1"/>
          </p:cNvSpPr>
          <p:nvPr>
            <p:ph type="ftr" sz="quarter" idx="11"/>
          </p:nvPr>
        </p:nvSpPr>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A505D8F3-2AC8-401C-8BCE-38F18663DF61}"/>
              </a:ext>
            </a:extLst>
          </p:cNvPr>
          <p:cNvSpPr>
            <a:spLocks noGrp="1"/>
          </p:cNvSpPr>
          <p:nvPr>
            <p:ph type="sldNum" sz="quarter" idx="12"/>
          </p:nvPr>
        </p:nvSpPr>
        <p:spPr/>
        <p:txBody>
          <a:bodyPr/>
          <a:lstStyle>
            <a:lvl1pPr>
              <a:defRPr>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a:p>
        </p:txBody>
      </p:sp>
    </p:spTree>
    <p:extLst>
      <p:ext uri="{BB962C8B-B14F-4D97-AF65-F5344CB8AC3E}">
        <p14:creationId xmlns:p14="http://schemas.microsoft.com/office/powerpoint/2010/main" val="14217126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0A11-8AFC-464B-BF83-46AD048ACE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6258D1-F75E-432C-852C-30F024827B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929CCE-3516-46D0-8FD1-68A2859BC044}"/>
              </a:ext>
            </a:extLst>
          </p:cNvPr>
          <p:cNvSpPr>
            <a:spLocks noGrp="1"/>
          </p:cNvSpPr>
          <p:nvPr>
            <p:ph type="dt" sz="half" idx="10"/>
          </p:nvPr>
        </p:nvSpPr>
        <p:spPr/>
        <p:txBody>
          <a:bodyPr/>
          <a:lstStyle/>
          <a:p>
            <a:fld id="{8653D6A6-127D-4850-8349-F2D3FB3844A7}" type="datetime1">
              <a:rPr lang="en-US" smtClean="0"/>
              <a:t>12/14/2020</a:t>
            </a:fld>
            <a:endParaRPr lang="en-US"/>
          </a:p>
        </p:txBody>
      </p:sp>
      <p:sp>
        <p:nvSpPr>
          <p:cNvPr id="5" name="Footer Placeholder 4">
            <a:extLst>
              <a:ext uri="{FF2B5EF4-FFF2-40B4-BE49-F238E27FC236}">
                <a16:creationId xmlns:a16="http://schemas.microsoft.com/office/drawing/2014/main" id="{A29F1CD6-E5E3-4AA8-8123-B4893BB37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120C7-29BD-4A28-88B6-54599E6A2460}"/>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4481504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B5A18-A102-469B-9307-002986089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5632B2-3D75-4734-97D4-71911F3DFE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32BC4C-C319-4A9D-A41C-F52158BB3D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310569-B9BA-4A52-87DD-289D0B95783E}"/>
              </a:ext>
            </a:extLst>
          </p:cNvPr>
          <p:cNvSpPr>
            <a:spLocks noGrp="1"/>
          </p:cNvSpPr>
          <p:nvPr>
            <p:ph type="dt" sz="half" idx="10"/>
          </p:nvPr>
        </p:nvSpPr>
        <p:spPr/>
        <p:txBody>
          <a:bodyPr/>
          <a:lstStyle/>
          <a:p>
            <a:fld id="{A271F699-F120-4948-8A47-01B011600940}" type="datetime1">
              <a:rPr lang="en-US" smtClean="0"/>
              <a:t>12/14/2020</a:t>
            </a:fld>
            <a:endParaRPr lang="en-US"/>
          </a:p>
        </p:txBody>
      </p:sp>
      <p:sp>
        <p:nvSpPr>
          <p:cNvPr id="6" name="Footer Placeholder 5">
            <a:extLst>
              <a:ext uri="{FF2B5EF4-FFF2-40B4-BE49-F238E27FC236}">
                <a16:creationId xmlns:a16="http://schemas.microsoft.com/office/drawing/2014/main" id="{80AE43A2-DA62-44D9-81AB-D40125A7CA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53CF67-D469-473F-B5F2-1DEC0205CD5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6017562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C1A2D-F19A-49D6-8EA0-01F44CF165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D47FD7-8524-4DCE-8717-E11C3BA95A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D584A1-7537-4E69-BFDB-C68D7B7CC4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BF0927-B346-4232-B8DF-5249DDEECE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E6B833-9C65-4B27-8CA5-38A32B59B4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85A7C9-B4A1-44ED-A550-5B2753AED86F}"/>
              </a:ext>
            </a:extLst>
          </p:cNvPr>
          <p:cNvSpPr>
            <a:spLocks noGrp="1"/>
          </p:cNvSpPr>
          <p:nvPr>
            <p:ph type="dt" sz="half" idx="10"/>
          </p:nvPr>
        </p:nvSpPr>
        <p:spPr/>
        <p:txBody>
          <a:bodyPr/>
          <a:lstStyle/>
          <a:p>
            <a:fld id="{2D0D78F2-ABA1-49AA-A7CD-CF22125322B0}" type="datetime1">
              <a:rPr lang="en-US" smtClean="0"/>
              <a:t>12/14/2020</a:t>
            </a:fld>
            <a:endParaRPr lang="en-US"/>
          </a:p>
        </p:txBody>
      </p:sp>
      <p:sp>
        <p:nvSpPr>
          <p:cNvPr id="8" name="Footer Placeholder 7">
            <a:extLst>
              <a:ext uri="{FF2B5EF4-FFF2-40B4-BE49-F238E27FC236}">
                <a16:creationId xmlns:a16="http://schemas.microsoft.com/office/drawing/2014/main" id="{82FAE7E2-2CD7-49C4-B993-0A8949AAF2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4B5994-2DBD-418D-ACB0-24C8C1622C96}"/>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141094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08C5-84E6-4B0A-AE35-93AD1EE7C9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1F2951-0498-4235-BB9C-88437CDBFEDC}"/>
              </a:ext>
            </a:extLst>
          </p:cNvPr>
          <p:cNvSpPr>
            <a:spLocks noGrp="1"/>
          </p:cNvSpPr>
          <p:nvPr>
            <p:ph type="dt" sz="half" idx="10"/>
          </p:nvPr>
        </p:nvSpPr>
        <p:spPr/>
        <p:txBody>
          <a:bodyPr/>
          <a:lstStyle/>
          <a:p>
            <a:fld id="{04F81DB8-210A-4DC6-8913-E2A8C0B3667D}" type="datetime1">
              <a:rPr lang="en-US" smtClean="0"/>
              <a:t>12/14/2020</a:t>
            </a:fld>
            <a:endParaRPr lang="en-US"/>
          </a:p>
        </p:txBody>
      </p:sp>
      <p:sp>
        <p:nvSpPr>
          <p:cNvPr id="4" name="Footer Placeholder 3">
            <a:extLst>
              <a:ext uri="{FF2B5EF4-FFF2-40B4-BE49-F238E27FC236}">
                <a16:creationId xmlns:a16="http://schemas.microsoft.com/office/drawing/2014/main" id="{F4F11FC7-2777-4C46-8E7E-B74BED9B6B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B3F3BD-4F03-402C-9E4D-42115B59CC89}"/>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168939794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89A3D1-4C33-4434-BF65-57AFEF5ADA04}"/>
              </a:ext>
            </a:extLst>
          </p:cNvPr>
          <p:cNvSpPr>
            <a:spLocks noGrp="1"/>
          </p:cNvSpPr>
          <p:nvPr>
            <p:ph type="dt" sz="half" idx="10"/>
          </p:nvPr>
        </p:nvSpPr>
        <p:spPr/>
        <p:txBody>
          <a:bodyPr/>
          <a:lstStyle/>
          <a:p>
            <a:fld id="{D58F1FCC-2998-4E69-A1A0-F87FF5DCF4DE}" type="datetime1">
              <a:rPr lang="en-US" smtClean="0"/>
              <a:t>12/14/2020</a:t>
            </a:fld>
            <a:endParaRPr lang="en-US"/>
          </a:p>
        </p:txBody>
      </p:sp>
      <p:sp>
        <p:nvSpPr>
          <p:cNvPr id="3" name="Footer Placeholder 2">
            <a:extLst>
              <a:ext uri="{FF2B5EF4-FFF2-40B4-BE49-F238E27FC236}">
                <a16:creationId xmlns:a16="http://schemas.microsoft.com/office/drawing/2014/main" id="{114CE5B2-30EE-417C-909E-BD9781E92D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D240ED-B137-46BB-B684-4AF42BC7B43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95422068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2670A-B5C6-4E41-A271-1044663547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E0F7A1-894F-4489-9BB7-AF05FBD4B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92C598-68CC-4D1A-9F8C-437BEF793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593DF5-F7F3-4524-89CC-979E79F4EB05}"/>
              </a:ext>
            </a:extLst>
          </p:cNvPr>
          <p:cNvSpPr>
            <a:spLocks noGrp="1"/>
          </p:cNvSpPr>
          <p:nvPr>
            <p:ph type="dt" sz="half" idx="10"/>
          </p:nvPr>
        </p:nvSpPr>
        <p:spPr/>
        <p:txBody>
          <a:bodyPr/>
          <a:lstStyle/>
          <a:p>
            <a:fld id="{4DA537C7-00E9-402B-917B-5E9500364C00}" type="datetime1">
              <a:rPr lang="en-US" smtClean="0"/>
              <a:t>12/14/2020</a:t>
            </a:fld>
            <a:endParaRPr lang="en-US"/>
          </a:p>
        </p:txBody>
      </p:sp>
      <p:sp>
        <p:nvSpPr>
          <p:cNvPr id="6" name="Footer Placeholder 5">
            <a:extLst>
              <a:ext uri="{FF2B5EF4-FFF2-40B4-BE49-F238E27FC236}">
                <a16:creationId xmlns:a16="http://schemas.microsoft.com/office/drawing/2014/main" id="{AEDDC60D-5AE9-4461-8A1C-E194C7913A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3C5AFA-2D15-42DA-8894-62B6736D7BFF}"/>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19379965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C3F5C-26B9-4414-BB8F-2DD4A5CDE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4857B6-BC93-48AF-9ABA-39AC534E7A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2919E2-7209-4FD7-9D33-C2A4B1775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0A496-B9A1-4049-A8D0-5D108C316E04}"/>
              </a:ext>
            </a:extLst>
          </p:cNvPr>
          <p:cNvSpPr>
            <a:spLocks noGrp="1"/>
          </p:cNvSpPr>
          <p:nvPr>
            <p:ph type="dt" sz="half" idx="10"/>
          </p:nvPr>
        </p:nvSpPr>
        <p:spPr/>
        <p:txBody>
          <a:bodyPr/>
          <a:lstStyle/>
          <a:p>
            <a:fld id="{04DBD828-81AE-4BF0-B36B-1BEA99DC284E}" type="datetime1">
              <a:rPr lang="en-US" smtClean="0"/>
              <a:t>12/14/2020</a:t>
            </a:fld>
            <a:endParaRPr lang="en-US"/>
          </a:p>
        </p:txBody>
      </p:sp>
      <p:sp>
        <p:nvSpPr>
          <p:cNvPr id="6" name="Footer Placeholder 5">
            <a:extLst>
              <a:ext uri="{FF2B5EF4-FFF2-40B4-BE49-F238E27FC236}">
                <a16:creationId xmlns:a16="http://schemas.microsoft.com/office/drawing/2014/main" id="{6686EA4D-C5D3-4D3E-A623-0B6B7AF3A2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DB4CA0-84FC-4FDB-97F3-7CFD64FBFADD}"/>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8435488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C7AD-798A-4A97-8B69-756AA79186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1F0932-7BAC-42BA-B751-12181CB39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0D183-9D87-4678-9EE8-E787248708CD}"/>
              </a:ext>
            </a:extLst>
          </p:cNvPr>
          <p:cNvSpPr>
            <a:spLocks noGrp="1"/>
          </p:cNvSpPr>
          <p:nvPr>
            <p:ph type="dt" sz="half" idx="10"/>
          </p:nvPr>
        </p:nvSpPr>
        <p:spPr/>
        <p:txBody>
          <a:bodyPr/>
          <a:lstStyle/>
          <a:p>
            <a:fld id="{F692F681-7EBD-4078-9E98-567D713AC179}" type="datetime1">
              <a:rPr lang="en-US" smtClean="0"/>
              <a:t>12/14/2020</a:t>
            </a:fld>
            <a:endParaRPr lang="en-US"/>
          </a:p>
        </p:txBody>
      </p:sp>
      <p:sp>
        <p:nvSpPr>
          <p:cNvPr id="5" name="Footer Placeholder 4">
            <a:extLst>
              <a:ext uri="{FF2B5EF4-FFF2-40B4-BE49-F238E27FC236}">
                <a16:creationId xmlns:a16="http://schemas.microsoft.com/office/drawing/2014/main" id="{D9F0927B-A268-45E9-A291-048418884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F4956-03CC-4260-8B20-C69444DAB82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926062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4271672169"/>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71DFC1-BED7-4964-9495-DDDBA4E540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8CBFDC-BFA1-40CE-8961-BBA0FF04D5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34C70F-5BBC-4786-A66C-3EE4172A320C}"/>
              </a:ext>
            </a:extLst>
          </p:cNvPr>
          <p:cNvSpPr>
            <a:spLocks noGrp="1"/>
          </p:cNvSpPr>
          <p:nvPr>
            <p:ph type="dt" sz="half" idx="10"/>
          </p:nvPr>
        </p:nvSpPr>
        <p:spPr/>
        <p:txBody>
          <a:bodyPr/>
          <a:lstStyle/>
          <a:p>
            <a:fld id="{7AB1FE18-FDAB-475A-AB2E-5F7B324BB90E}" type="datetime1">
              <a:rPr lang="en-US" smtClean="0"/>
              <a:t>12/14/2020</a:t>
            </a:fld>
            <a:endParaRPr lang="en-US"/>
          </a:p>
        </p:txBody>
      </p:sp>
      <p:sp>
        <p:nvSpPr>
          <p:cNvPr id="5" name="Footer Placeholder 4">
            <a:extLst>
              <a:ext uri="{FF2B5EF4-FFF2-40B4-BE49-F238E27FC236}">
                <a16:creationId xmlns:a16="http://schemas.microsoft.com/office/drawing/2014/main" id="{2E56D648-1DDC-4A43-86E0-D14B496DE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14A4B-9D60-40D5-8B29-3EF39415EEEA}"/>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4007566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467474"/>
            <a:ext cx="6324599" cy="708436"/>
          </a:xfrm>
        </p:spPr>
        <p:txBody>
          <a:bodyPr>
            <a:noAutofit/>
          </a:bodyPr>
          <a:lstStyle>
            <a:lvl1pPr>
              <a:defRPr lang="en-US" sz="4000" kern="1200" dirty="0">
                <a:solidFill>
                  <a:schemeClr val="tx1">
                    <a:lumMod val="75000"/>
                    <a:lumOff val="25000"/>
                  </a:schemeClr>
                </a:solidFill>
                <a:latin typeface="Museo Slab 1000" panose="02000000000000000000" pitchFamily="50" charset="0"/>
                <a:ea typeface="+mn-ea"/>
                <a:cs typeface="+mn-cs"/>
              </a:defRPr>
            </a:lvl1pPr>
          </a:lstStyle>
          <a:p>
            <a:r>
              <a:rPr lang="en-US" dirty="0"/>
              <a:t>Master title</a:t>
            </a:r>
          </a:p>
        </p:txBody>
      </p:sp>
      <p:sp>
        <p:nvSpPr>
          <p:cNvPr id="3" name="Content Placeholder 2"/>
          <p:cNvSpPr>
            <a:spLocks noGrp="1"/>
          </p:cNvSpPr>
          <p:nvPr>
            <p:ph idx="1"/>
          </p:nvPr>
        </p:nvSpPr>
        <p:spPr>
          <a:xfrm>
            <a:off x="228600" y="1566350"/>
            <a:ext cx="6324600" cy="5063050"/>
          </a:xfrm>
        </p:spPr>
        <p:txBody>
          <a:bodyPr>
            <a:normAutofit/>
          </a:bodyPr>
          <a:lstStyle>
            <a:lvl1pPr marL="0" indent="0">
              <a:spcBef>
                <a:spcPts val="0"/>
              </a:spcBef>
              <a:spcAft>
                <a:spcPts val="1000"/>
              </a:spcAft>
              <a:buNone/>
              <a:defRPr lang="en-US" sz="2800" b="0" i="0" kern="1200" dirty="0" smtClean="0">
                <a:solidFill>
                  <a:prstClr val="black">
                    <a:lumMod val="75000"/>
                    <a:lumOff val="25000"/>
                  </a:prstClr>
                </a:solidFill>
                <a:latin typeface="MuseoSansW01-100" panose="02000000000000000000" pitchFamily="2"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a:noAutofit/>
          </a:bodyPr>
          <a:lstStyle>
            <a:lvl1pPr marL="0" indent="0">
              <a:buNone/>
              <a:defRPr lang="en-US" sz="1800" kern="1200" cap="small" dirty="0">
                <a:solidFill>
                  <a:schemeClr val="tx1">
                    <a:lumMod val="65000"/>
                    <a:lumOff val="35000"/>
                  </a:schemeClr>
                </a:solidFill>
                <a:latin typeface="Museo Slab 100" panose="02000000000000000000" pitchFamily="50" charset="0"/>
                <a:ea typeface="+mn-ea"/>
                <a:cs typeface="+mn-cs"/>
              </a:defRPr>
            </a:lvl1pPr>
          </a:lstStyle>
          <a:p>
            <a:pPr lvl="0"/>
            <a:r>
              <a:rPr lang="en-US" dirty="0"/>
              <a:t>Short sub-title</a:t>
            </a:r>
          </a:p>
        </p:txBody>
      </p:sp>
    </p:spTree>
    <p:extLst>
      <p:ext uri="{BB962C8B-B14F-4D97-AF65-F5344CB8AC3E}">
        <p14:creationId xmlns:p14="http://schemas.microsoft.com/office/powerpoint/2010/main" val="35585566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b="0" i="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335931649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099A51-7E4C-4B6A-BA60-7E15FBE13496}"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7565910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7490874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099A51-7E4C-4B6A-BA60-7E15FBE13496}"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7893043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99A51-7E4C-4B6A-BA60-7E15FBE13496}"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5808351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099A51-7E4C-4B6A-BA60-7E15FBE13496}" type="datetimeFigureOut">
              <a:rPr lang="en-US" smtClean="0"/>
              <a:t>12/14/2020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12880958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099A51-7E4C-4B6A-BA60-7E15FBE13496}" type="datetimeFigureOut">
              <a:rPr lang="en-US" smtClean="0"/>
              <a:t>12/14/2020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6912198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99A51-7E4C-4B6A-BA60-7E15FBE13496}" type="datetimeFigureOut">
              <a:rPr lang="en-US" smtClean="0"/>
              <a:t>12/14/2020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365625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01299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4251603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45452367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6227135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48763684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103AC-2D47-4A0F-B4E6-4CC7BEB144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F55F58-3767-4EDF-B1AA-D18EFDF679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32B8E5-126D-4666-A272-15AB4A378902}"/>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5" name="Footer Placeholder 4">
            <a:extLst>
              <a:ext uri="{FF2B5EF4-FFF2-40B4-BE49-F238E27FC236}">
                <a16:creationId xmlns:a16="http://schemas.microsoft.com/office/drawing/2014/main" id="{440E2DA3-6118-48CF-9DF1-44B66EC9B1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C7F693-5E95-414B-BF8D-760AFE54681D}"/>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294127490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B694-6110-4A15-AF04-45E04FC153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463226-D6CE-432F-8460-5805E3C31C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5CFD2-7C25-43C1-B267-10FDE18E0AC4}"/>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5" name="Footer Placeholder 4">
            <a:extLst>
              <a:ext uri="{FF2B5EF4-FFF2-40B4-BE49-F238E27FC236}">
                <a16:creationId xmlns:a16="http://schemas.microsoft.com/office/drawing/2014/main" id="{D507CC3F-C343-41D5-9E7A-D86614A2EB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692432-2F5F-4FE9-9B3D-FD206ECB24A8}"/>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7652761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D8C4C-68A6-4035-9731-CEAF5FEBFD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CEB774-D0ED-4938-89B1-6C7AB5B8F6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235301-D2D0-45D0-B34B-6885BD17FA9E}"/>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5" name="Footer Placeholder 4">
            <a:extLst>
              <a:ext uri="{FF2B5EF4-FFF2-40B4-BE49-F238E27FC236}">
                <a16:creationId xmlns:a16="http://schemas.microsoft.com/office/drawing/2014/main" id="{277F79EE-F723-4E72-8D10-5C4396F3B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672AC8-0DA4-4B62-B5D1-28BCD3AA1A3F}"/>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5494193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CC8BA-946B-4605-8533-AF9722BB7C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65E832-6E01-4AF6-A3AD-840BDD76E9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6D28FA-0360-4D14-8480-6118FBF625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2A621D-8D13-43D9-BBA3-AFF40D38A63D}"/>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6" name="Footer Placeholder 5">
            <a:extLst>
              <a:ext uri="{FF2B5EF4-FFF2-40B4-BE49-F238E27FC236}">
                <a16:creationId xmlns:a16="http://schemas.microsoft.com/office/drawing/2014/main" id="{FEF903E4-63B0-4960-B6FF-883F46E428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BFE65-0C05-4156-9CD4-E3900EBDE9B0}"/>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22982636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7EAE2-5158-4ABE-9713-7384295D72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58D32-A2A7-457C-B35E-5CADC6CF0B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CEEDB6-5AF3-4AEF-8E8E-1676E06E98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6B98C9-8C7D-4708-9F71-51F015FBB7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69302F-E71B-4563-8EF3-AFA71BAE30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88E989-B3E7-4A2C-AEA4-FDDE0A418C4F}"/>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8" name="Footer Placeholder 7">
            <a:extLst>
              <a:ext uri="{FF2B5EF4-FFF2-40B4-BE49-F238E27FC236}">
                <a16:creationId xmlns:a16="http://schemas.microsoft.com/office/drawing/2014/main" id="{81BE6D2E-B529-4FB2-99B7-B8E2B39CA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8B6ECA-16DF-4A77-B87C-CE13A830F5A7}"/>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5987220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5D7C4-7810-4950-8E10-A2FAEFCE0F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836BC9-F69B-450D-87B6-D88BA82A1710}"/>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4" name="Footer Placeholder 3">
            <a:extLst>
              <a:ext uri="{FF2B5EF4-FFF2-40B4-BE49-F238E27FC236}">
                <a16:creationId xmlns:a16="http://schemas.microsoft.com/office/drawing/2014/main" id="{CA229EAD-5186-447A-990A-CA2CDF0937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90A7B3-D3E0-46B2-BF4E-EB5FB9555533}"/>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733867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681050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3130D3-BF5C-4F55-BCE8-1BED52BDF448}"/>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3" name="Footer Placeholder 2">
            <a:extLst>
              <a:ext uri="{FF2B5EF4-FFF2-40B4-BE49-F238E27FC236}">
                <a16:creationId xmlns:a16="http://schemas.microsoft.com/office/drawing/2014/main" id="{D16C9D57-7EDC-4735-BA09-D0A46EDAE4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2A951F-0DD9-4E34-9D6B-9D3D6BBE8302}"/>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44871206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5536C-B907-40C6-BFCB-3287310296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526753-6538-45E7-89BE-F9BBB2FAAC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40707F-94A5-4D36-90EE-4E9E66881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55BF1F-A61E-468B-BD97-DF619002528C}"/>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6" name="Footer Placeholder 5">
            <a:extLst>
              <a:ext uri="{FF2B5EF4-FFF2-40B4-BE49-F238E27FC236}">
                <a16:creationId xmlns:a16="http://schemas.microsoft.com/office/drawing/2014/main" id="{F6A14B1E-D3CA-48C2-B2CD-A46FD5D920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F6FB83-A9BF-4DF9-BE8C-9B9D91E0040D}"/>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379911474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0BE1A-22BD-481A-993A-D317A22F5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70BD75-E899-4FA6-BE71-54234B1235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DE81EB-E85D-4F15-9603-F6058488DE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6C5ABD-11E6-4A95-BD4D-0FFA901BAF53}"/>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6" name="Footer Placeholder 5">
            <a:extLst>
              <a:ext uri="{FF2B5EF4-FFF2-40B4-BE49-F238E27FC236}">
                <a16:creationId xmlns:a16="http://schemas.microsoft.com/office/drawing/2014/main" id="{D36DEB21-0BD1-4FBA-A012-5396A2FAF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8B39AB-B89B-4623-85DE-BBC5943C7256}"/>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135870091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A8BB-BB9A-4504-B22B-506BA56E05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B998F8-CB2F-4DC8-85E1-8D58163B36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92A07A-1FFE-413D-A030-42A0C8C0B41C}"/>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5" name="Footer Placeholder 4">
            <a:extLst>
              <a:ext uri="{FF2B5EF4-FFF2-40B4-BE49-F238E27FC236}">
                <a16:creationId xmlns:a16="http://schemas.microsoft.com/office/drawing/2014/main" id="{C19F31B8-32FD-41A5-85C1-A53D97C4A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6B9F9F-99D2-424C-BD34-9A832C246942}"/>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39815512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2414B2-424F-417D-97E3-45DEAF777B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AFCC46-5509-4EC5-8FAC-AFC041F997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E2F432-B4A5-432F-B68B-13DEB034D1E6}"/>
              </a:ext>
            </a:extLst>
          </p:cNvPr>
          <p:cNvSpPr>
            <a:spLocks noGrp="1"/>
          </p:cNvSpPr>
          <p:nvPr>
            <p:ph type="dt" sz="half" idx="10"/>
          </p:nvPr>
        </p:nvSpPr>
        <p:spPr/>
        <p:txBody>
          <a:bodyPr/>
          <a:lstStyle/>
          <a:p>
            <a:fld id="{F4DACBED-F459-40D6-A295-B161ACACE76A}" type="datetimeFigureOut">
              <a:rPr lang="en-US" smtClean="0"/>
              <a:t>12/14/2020</a:t>
            </a:fld>
            <a:endParaRPr lang="en-US"/>
          </a:p>
        </p:txBody>
      </p:sp>
      <p:sp>
        <p:nvSpPr>
          <p:cNvPr id="5" name="Footer Placeholder 4">
            <a:extLst>
              <a:ext uri="{FF2B5EF4-FFF2-40B4-BE49-F238E27FC236}">
                <a16:creationId xmlns:a16="http://schemas.microsoft.com/office/drawing/2014/main" id="{A2E14065-E3BC-4DD9-918E-89506023BC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F4A62-998F-4A2B-8442-AD1E3082C3FD}"/>
              </a:ext>
            </a:extLst>
          </p:cNvPr>
          <p:cNvSpPr>
            <a:spLocks noGrp="1"/>
          </p:cNvSpPr>
          <p:nvPr>
            <p:ph type="sldNum" sz="quarter" idx="12"/>
          </p:nvPr>
        </p:nvSpPr>
        <p:spPr/>
        <p:txBody>
          <a:bodyPr/>
          <a:lstStyle/>
          <a:p>
            <a:fld id="{AAB63CE4-19FA-48A3-A384-C4573A31E0CE}" type="slidenum">
              <a:rPr lang="en-US" smtClean="0"/>
              <a:t>‹#›</a:t>
            </a:fld>
            <a:endParaRPr lang="en-US"/>
          </a:p>
        </p:txBody>
      </p:sp>
    </p:spTree>
    <p:extLst>
      <p:ext uri="{BB962C8B-B14F-4D97-AF65-F5344CB8AC3E}">
        <p14:creationId xmlns:p14="http://schemas.microsoft.com/office/powerpoint/2010/main" val="2733823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35267894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25577575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41362631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00756567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t>12/14/2020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425217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642853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t>12/14/2020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10817364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t>12/14/2020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58795359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28877450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30110574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196753574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D9D79-52A8-4D30-8200-C61A65DA14AB}" type="slidenum">
              <a:rPr lang="en-US" smtClean="0"/>
              <a:t>‹#›</a:t>
            </a:fld>
            <a:endParaRPr lang="en-US"/>
          </a:p>
        </p:txBody>
      </p:sp>
    </p:spTree>
    <p:extLst>
      <p:ext uri="{BB962C8B-B14F-4D97-AF65-F5344CB8AC3E}">
        <p14:creationId xmlns:p14="http://schemas.microsoft.com/office/powerpoint/2010/main" val="249723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169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908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5445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3047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2752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66BE74-874D-4706-8566-275A4FFFDEC7}"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84557202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3788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374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502437-3C75-47DE-8D49-1A31691D016F}"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DAD9D79-52A8-4D30-8200-C61A65DA14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787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1786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8067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2354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7868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7698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4942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822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161" indent="0">
              <a:buNone/>
              <a:defRPr sz="2000">
                <a:solidFill>
                  <a:schemeClr val="tx1">
                    <a:tint val="75000"/>
                  </a:schemeClr>
                </a:solidFill>
              </a:defRPr>
            </a:lvl2pPr>
            <a:lvl3pPr marL="914323" indent="0">
              <a:buNone/>
              <a:defRPr sz="1800">
                <a:solidFill>
                  <a:schemeClr val="tx1">
                    <a:tint val="75000"/>
                  </a:schemeClr>
                </a:solidFill>
              </a:defRPr>
            </a:lvl3pPr>
            <a:lvl4pPr marL="1371483" indent="0">
              <a:buNone/>
              <a:defRPr sz="1600">
                <a:solidFill>
                  <a:schemeClr val="tx1">
                    <a:tint val="75000"/>
                  </a:schemeClr>
                </a:solidFill>
              </a:defRPr>
            </a:lvl4pPr>
            <a:lvl5pPr marL="1828645" indent="0">
              <a:buNone/>
              <a:defRPr sz="1600">
                <a:solidFill>
                  <a:schemeClr val="tx1">
                    <a:tint val="75000"/>
                  </a:schemeClr>
                </a:solidFill>
              </a:defRPr>
            </a:lvl5pPr>
            <a:lvl6pPr marL="2285806" indent="0">
              <a:buNone/>
              <a:defRPr sz="1600">
                <a:solidFill>
                  <a:schemeClr val="tx1">
                    <a:tint val="75000"/>
                  </a:schemeClr>
                </a:solidFill>
              </a:defRPr>
            </a:lvl6pPr>
            <a:lvl7pPr marL="2742967" indent="0">
              <a:buNone/>
              <a:defRPr sz="1600">
                <a:solidFill>
                  <a:schemeClr val="tx1">
                    <a:tint val="75000"/>
                  </a:schemeClr>
                </a:solidFill>
              </a:defRPr>
            </a:lvl7pPr>
            <a:lvl8pPr marL="3200129" indent="0">
              <a:buNone/>
              <a:defRPr sz="1600">
                <a:solidFill>
                  <a:schemeClr val="tx1">
                    <a:tint val="75000"/>
                  </a:schemeClr>
                </a:solidFill>
              </a:defRPr>
            </a:lvl8pPr>
            <a:lvl9pPr marL="365728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66BE74-874D-4706-8566-275A4FFFDEC7}"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736025827"/>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44855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217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5880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9306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2370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0139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110160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502371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726197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10675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66BE74-874D-4706-8566-275A4FFFDEC7}"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54401319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253451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284112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41493855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25910690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9005368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3112298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C250B-5726-5E48-97E9-83B7A5F256AD}" type="datetimeFigureOut">
              <a:rPr lang="en-US" smtClean="0">
                <a:solidFill>
                  <a:srgbClr val="000000">
                    <a:tint val="75000"/>
                  </a:srgbClr>
                </a:solidFill>
              </a:rPr>
              <a:pPr/>
              <a:t>12/14/2020</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08A1416E-2499-2844-82F0-BFE93820FAB4}"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4497975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1190626" y="1151931"/>
            <a:ext cx="9810751" cy="2321719"/>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1190626" y="3536156"/>
            <a:ext cx="9810751"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174781388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kern="1200" dirty="0" smtClean="0">
                <a:solidFill>
                  <a:prstClr val="black">
                    <a:lumMod val="75000"/>
                    <a:lumOff val="25000"/>
                  </a:prstClr>
                </a:solidFill>
                <a:latin typeface="Helvetica Neue LT Com 45 Light" panose="020B0403020202020204" pitchFamily="34"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4060548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B80E678-8119-4CA3-8523-3EAA295260E0}"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5821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1"/>
          </a:xfrm>
        </p:spPr>
        <p:txBody>
          <a:bodyPr anchor="b"/>
          <a:lstStyle>
            <a:lvl1pPr marL="0" indent="0">
              <a:buNone/>
              <a:defRPr sz="2400" b="1"/>
            </a:lvl1pPr>
            <a:lvl2pPr marL="457161" indent="0">
              <a:buNone/>
              <a:defRPr sz="2000" b="1"/>
            </a:lvl2pPr>
            <a:lvl3pPr marL="914323" indent="0">
              <a:buNone/>
              <a:defRPr sz="1800" b="1"/>
            </a:lvl3pPr>
            <a:lvl4pPr marL="1371483" indent="0">
              <a:buNone/>
              <a:defRPr sz="1600" b="1"/>
            </a:lvl4pPr>
            <a:lvl5pPr marL="1828645" indent="0">
              <a:buNone/>
              <a:defRPr sz="1600" b="1"/>
            </a:lvl5pPr>
            <a:lvl6pPr marL="2285806" indent="0">
              <a:buNone/>
              <a:defRPr sz="1600" b="1"/>
            </a:lvl6pPr>
            <a:lvl7pPr marL="2742967" indent="0">
              <a:buNone/>
              <a:defRPr sz="1600" b="1"/>
            </a:lvl7pPr>
            <a:lvl8pPr marL="3200129" indent="0">
              <a:buNone/>
              <a:defRPr sz="1600" b="1"/>
            </a:lvl8pPr>
            <a:lvl9pPr marL="365728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66BE74-874D-4706-8566-275A4FFFDEC7}" type="datetimeFigureOut">
              <a:rPr lang="en-US" smtClean="0"/>
              <a:t>12/14/2020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1681050489"/>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0E678-8119-4CA3-8523-3EAA295260E0}"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1174055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80E678-8119-4CA3-8523-3EAA295260E0}"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5396166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80E678-8119-4CA3-8523-3EAA295260E0}"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4229554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80E678-8119-4CA3-8523-3EAA295260E0}" type="datetimeFigureOut">
              <a:rPr lang="en-US" smtClean="0"/>
              <a:t>12/14/2020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6699302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80E678-8119-4CA3-8523-3EAA295260E0}" type="datetimeFigureOut">
              <a:rPr lang="en-US" smtClean="0"/>
              <a:t>12/14/2020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9846857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80E678-8119-4CA3-8523-3EAA295260E0}" type="datetimeFigureOut">
              <a:rPr lang="en-US" smtClean="0"/>
              <a:t>12/14/2020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4846434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2859495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0E678-8119-4CA3-8523-3EAA295260E0}"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16511531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0E678-8119-4CA3-8523-3EAA295260E0}"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00221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80E678-8119-4CA3-8523-3EAA295260E0}"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9709A-33DE-4838-B1B0-C55DBFC28CC6}" type="slidenum">
              <a:rPr lang="en-US" smtClean="0"/>
              <a:t>‹#›</a:t>
            </a:fld>
            <a:endParaRPr lang="en-US"/>
          </a:p>
        </p:txBody>
      </p:sp>
    </p:spTree>
    <p:extLst>
      <p:ext uri="{BB962C8B-B14F-4D97-AF65-F5344CB8AC3E}">
        <p14:creationId xmlns:p14="http://schemas.microsoft.com/office/powerpoint/2010/main" val="373199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466BE74-874D-4706-8566-275A4FFFDEC7}" type="datetimeFigureOut">
              <a:rPr lang="en-US" smtClean="0"/>
              <a:t>12/14/2020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987028466"/>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75177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5677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0708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23154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17361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7203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29546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42514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82153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424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6BE74-874D-4706-8566-275A4FFFDEC7}" type="datetimeFigureOut">
              <a:rPr lang="en-US" smtClean="0"/>
              <a:t>12/14/2020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258427259"/>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20747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8455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B8788D-2CB8-409B-9D87-A604E08CA171}" type="datetime1">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5940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lumMod val="9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18F6330-F11B-4465-9D49-CD8B51BA0B50}" type="datetime1">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46207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0E39C-10B3-4652-8D42-1E10C0222A00}" type="datetime1">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8235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8A3B91-3772-4B9F-87F3-7994ECDBFC0C}" type="datetime1">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65270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79B1F5-A8F7-4640-8C49-321F58516AE0}" type="datetime1">
              <a:rPr lang="en-US" smtClean="0">
                <a:solidFill>
                  <a:prstClr val="black">
                    <a:tint val="75000"/>
                  </a:prstClr>
                </a:solidFill>
              </a:rPr>
              <a:pPr/>
              <a:t>12/14/2020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7540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6CFC9B-2AD5-4C74-B613-31F00DAD8EA9}" type="datetime1">
              <a:rPr lang="en-US" smtClean="0">
                <a:solidFill>
                  <a:prstClr val="black">
                    <a:tint val="75000"/>
                  </a:prstClr>
                </a:solidFill>
              </a:rPr>
              <a:pPr/>
              <a:t>12/14/2020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5663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60386-AEB0-450D-A9E0-FF2C2DB2F5E8}" type="datetime1">
              <a:rPr lang="en-US" smtClean="0">
                <a:solidFill>
                  <a:prstClr val="black">
                    <a:tint val="75000"/>
                  </a:prstClr>
                </a:solidFill>
              </a:rPr>
              <a:pPr/>
              <a:t>12/14/2020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40474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DAD201-3923-4C4D-86F5-5C7A4F463EC5}" type="datetime1">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890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3298568641"/>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E2593A-E822-4E78-82F3-B81D79589738}" type="datetime1">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4684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BC57DC-5275-4653-B71A-207828F0F4DC}" type="datetime1">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6349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4A8E09-3AB7-4DC3-B015-8513082D2E87}" type="datetime1">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903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2619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6"/>
            <a:ext cx="10972800" cy="493931"/>
          </a:xfrm>
        </p:spPr>
        <p:txBody>
          <a:bodyPr lIns="0" tIns="0" rIns="0" bIns="0">
            <a:noAutofit/>
          </a:bodyPr>
          <a:lstStyle>
            <a:lvl1pPr>
              <a:defRPr sz="3200">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Segoe UI Light" panose="020B0502040204020203" pitchFamily="34" charset="0"/>
              </a:defRPr>
            </a:lvl1pPr>
            <a:lvl2pPr>
              <a:defRPr>
                <a:latin typeface="Segoe UI Light" panose="020B0502040204020203" pitchFamily="34" charset="0"/>
              </a:defRPr>
            </a:lvl2pPr>
            <a:lvl3pPr>
              <a:defRPr>
                <a:latin typeface="Segoe UI Light" panose="020B0502040204020203" pitchFamily="34" charset="0"/>
              </a:defRPr>
            </a:lvl3pPr>
            <a:lvl4pPr>
              <a:defRPr>
                <a:latin typeface="Segoe UI Light" panose="020B0502040204020203" pitchFamily="34" charset="0"/>
              </a:defRPr>
            </a:lvl4pPr>
            <a:lvl5pPr>
              <a:defRPr>
                <a:latin typeface="Segoe UI Light" panose="020B05020402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06859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496360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75363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6284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95577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027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199"/>
            </a:lvl1pPr>
            <a:lvl2pPr marL="457161" indent="0">
              <a:buNone/>
              <a:defRPr sz="2800"/>
            </a:lvl2pPr>
            <a:lvl3pPr marL="914323" indent="0">
              <a:buNone/>
              <a:defRPr sz="2400"/>
            </a:lvl3pPr>
            <a:lvl4pPr marL="1371483" indent="0">
              <a:buNone/>
              <a:defRPr sz="2000"/>
            </a:lvl4pPr>
            <a:lvl5pPr marL="1828645" indent="0">
              <a:buNone/>
              <a:defRPr sz="2000"/>
            </a:lvl5pPr>
            <a:lvl6pPr marL="2285806" indent="0">
              <a:buNone/>
              <a:defRPr sz="2000"/>
            </a:lvl6pPr>
            <a:lvl7pPr marL="2742967" indent="0">
              <a:buNone/>
              <a:defRPr sz="2000"/>
            </a:lvl7pPr>
            <a:lvl8pPr marL="3200129" indent="0">
              <a:buNone/>
              <a:defRPr sz="2000"/>
            </a:lvl8pPr>
            <a:lvl9pPr marL="365728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61" indent="0">
              <a:buNone/>
              <a:defRPr sz="1400"/>
            </a:lvl2pPr>
            <a:lvl3pPr marL="914323" indent="0">
              <a:buNone/>
              <a:defRPr sz="1199"/>
            </a:lvl3pPr>
            <a:lvl4pPr marL="1371483" indent="0">
              <a:buNone/>
              <a:defRPr sz="1000"/>
            </a:lvl4pPr>
            <a:lvl5pPr marL="1828645" indent="0">
              <a:buNone/>
              <a:defRPr sz="1000"/>
            </a:lvl5pPr>
            <a:lvl6pPr marL="2285806" indent="0">
              <a:buNone/>
              <a:defRPr sz="1000"/>
            </a:lvl6pPr>
            <a:lvl7pPr marL="2742967" indent="0">
              <a:buNone/>
              <a:defRPr sz="1000"/>
            </a:lvl7pPr>
            <a:lvl8pPr marL="3200129" indent="0">
              <a:buNone/>
              <a:defRPr sz="1000"/>
            </a:lvl8pPr>
            <a:lvl9pPr marL="365728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66BE74-874D-4706-8566-275A4FFFDEC7}"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9E68F3-CBEA-4BC5-869D-960737CF6011}" type="slidenum">
              <a:rPr lang="en-US" smtClean="0"/>
              <a:t>‹#›</a:t>
            </a:fld>
            <a:endParaRPr lang="en-US"/>
          </a:p>
        </p:txBody>
      </p:sp>
    </p:spTree>
    <p:extLst>
      <p:ext uri="{BB962C8B-B14F-4D97-AF65-F5344CB8AC3E}">
        <p14:creationId xmlns:p14="http://schemas.microsoft.com/office/powerpoint/2010/main" val="576378963"/>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7669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78092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84953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84427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12871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1755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1884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DB29F7-8816-4441-9FF3-42B722AC60B8}" type="datetimeFigureOut">
              <a:rPr lang="en-US" smtClean="0">
                <a:solidFill>
                  <a:prstClr val="black">
                    <a:tint val="75000"/>
                  </a:prstClr>
                </a:solidFill>
              </a:rPr>
              <a:pPr/>
              <a:t>12/14/2020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E9D8B3A-DF0D-8C41-B31C-07A5A78BFA9E}" type="slidenum">
              <a:rPr lang="en-US" smtClean="0">
                <a:solidFill>
                  <a:prstClr val="black">
                    <a:tint val="75000"/>
                  </a:prstClr>
                </a:solidFill>
              </a:rPr>
              <a:pPr/>
              <a:t>‹#›</a:t>
            </a:fld>
            <a:endParaRPr lang="en-US" dirty="0">
              <a:solidFill>
                <a:prstClr val="black">
                  <a:tint val="75000"/>
                </a:prstClr>
              </a:solidFill>
            </a:endParaRPr>
          </a:p>
        </p:txBody>
      </p:sp>
      <p:sp>
        <p:nvSpPr>
          <p:cNvPr id="7" name="Content Placeholder 6"/>
          <p:cNvSpPr>
            <a:spLocks noGrp="1"/>
          </p:cNvSpPr>
          <p:nvPr>
            <p:ph sz="quarter" idx="13"/>
          </p:nvPr>
        </p:nvSpPr>
        <p:spPr>
          <a:xfrm>
            <a:off x="764122" y="1422403"/>
            <a:ext cx="4133849" cy="4860925"/>
          </a:xfrm>
          <a:solidFill>
            <a:schemeClr val="bg1">
              <a:lumMod val="95000"/>
            </a:schemeClr>
          </a:solidFill>
        </p:spPr>
        <p:txBody>
          <a:bodyPr>
            <a:normAutofit/>
          </a:bodyPr>
          <a:lstStyle>
            <a:lvl1pPr>
              <a:defRPr sz="2400"/>
            </a:lvl1pPr>
            <a:lvl2pPr>
              <a:defRPr sz="2000"/>
            </a:lvl2pPr>
            <a:lvl3pPr>
              <a:defRPr sz="2000"/>
            </a:lvl3pPr>
            <a:lvl4pPr>
              <a:defRPr sz="19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917954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8" name="Content Placeholder 2"/>
          <p:cNvSpPr>
            <a:spLocks noGrp="1"/>
          </p:cNvSpPr>
          <p:nvPr>
            <p:ph idx="1"/>
          </p:nvPr>
        </p:nvSpPr>
        <p:spPr>
          <a:xfrm>
            <a:off x="609600" y="628451"/>
            <a:ext cx="10972800" cy="5497847"/>
          </a:xfrm>
        </p:spPr>
        <p:txBody>
          <a:bodyPr>
            <a:normAutofit/>
          </a:bodyPr>
          <a:lstStyle>
            <a:lvl1pPr marL="0" indent="0">
              <a:buNone/>
              <a:defRPr sz="2400">
                <a:latin typeface="Courier New"/>
                <a:cs typeface="Courier New"/>
              </a:defRPr>
            </a:lvl1pPr>
            <a:lvl2pPr marL="456039" indent="0">
              <a:buNone/>
              <a:defRPr sz="2400">
                <a:latin typeface="Courier New"/>
                <a:cs typeface="Courier New"/>
              </a:defRPr>
            </a:lvl2pPr>
            <a:lvl3pPr marL="912201" indent="0">
              <a:buNone/>
              <a:defRPr sz="2400">
                <a:latin typeface="Courier New"/>
                <a:cs typeface="Courier New"/>
              </a:defRPr>
            </a:lvl3pPr>
            <a:lvl4pPr marL="1368302" indent="0">
              <a:buNone/>
              <a:defRPr sz="2400">
                <a:latin typeface="Courier New"/>
                <a:cs typeface="Courier New"/>
              </a:defRPr>
            </a:lvl4pPr>
            <a:lvl5pPr marL="1824402" indent="0">
              <a:buNone/>
              <a:defRPr sz="2400">
                <a:latin typeface="Courier New"/>
                <a:cs typeface="Courier New"/>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990124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DC76555-6751-274A-80D1-345499821BA1}"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F0D0F5-5C9F-914B-814F-B4F4EA25D3E9}" type="slidenum">
              <a:rPr lang="en-US" smtClean="0">
                <a:solidFill>
                  <a:prstClr val="black">
                    <a:tint val="75000"/>
                  </a:prstClr>
                </a:solidFill>
              </a:rPr>
              <a:pPr/>
              <a:t>‹#›</a:t>
            </a:fld>
            <a:endParaRPr lang="en-US">
              <a:solidFill>
                <a:prstClr val="black">
                  <a:tint val="75000"/>
                </a:prstClr>
              </a:solidFill>
            </a:endParaRPr>
          </a:p>
        </p:txBody>
      </p:sp>
      <p:sp>
        <p:nvSpPr>
          <p:cNvPr id="7" name="Content Placeholder 2"/>
          <p:cNvSpPr>
            <a:spLocks noGrp="1"/>
          </p:cNvSpPr>
          <p:nvPr>
            <p:ph idx="1"/>
          </p:nvPr>
        </p:nvSpPr>
        <p:spPr>
          <a:xfrm>
            <a:off x="609600" y="628451"/>
            <a:ext cx="10972800" cy="5497847"/>
          </a:xfrm>
        </p:spPr>
        <p:txBody>
          <a:bodyPr>
            <a:normAutofit/>
          </a:bodyPr>
          <a:lstStyle>
            <a:lvl1pPr marL="0" indent="0">
              <a:buNone/>
              <a:defRPr sz="2400" b="0" i="0">
                <a:latin typeface="Helvetica Neue Light"/>
                <a:cs typeface="Helvetica Neue Light"/>
              </a:defRPr>
            </a:lvl1pPr>
            <a:lvl2pPr marL="456039" indent="0">
              <a:buNone/>
              <a:defRPr sz="2400" b="0" i="0">
                <a:latin typeface="Helvetica Neue Light"/>
                <a:cs typeface="Helvetica Neue Light"/>
              </a:defRPr>
            </a:lvl2pPr>
            <a:lvl3pPr marL="912201" indent="0">
              <a:buNone/>
              <a:defRPr sz="2400" b="0" i="0">
                <a:latin typeface="Helvetica Neue Light"/>
                <a:cs typeface="Helvetica Neue Light"/>
              </a:defRPr>
            </a:lvl3pPr>
            <a:lvl4pPr marL="1368302" indent="0">
              <a:buNone/>
              <a:defRPr sz="2400" b="0" i="0">
                <a:latin typeface="Helvetica Neue Light"/>
                <a:cs typeface="Helvetica Neue Light"/>
              </a:defRPr>
            </a:lvl4pPr>
            <a:lvl5pPr marL="1824402" indent="0">
              <a:buNone/>
              <a:defRPr sz="2400" b="0" i="0">
                <a:latin typeface="Helvetica Neue Light"/>
                <a:cs typeface="Helvetica Neue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77616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1.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2.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9.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99">
                <a:solidFill>
                  <a:schemeClr val="tx1">
                    <a:tint val="75000"/>
                  </a:schemeClr>
                </a:solidFill>
              </a:defRPr>
            </a:lvl1pPr>
          </a:lstStyle>
          <a:p>
            <a:fld id="{A466BE74-874D-4706-8566-275A4FFFDEC7}" type="datetimeFigureOut">
              <a:rPr lang="en-US" smtClean="0"/>
              <a:t>12/14/2020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99">
                <a:solidFill>
                  <a:schemeClr val="tx1">
                    <a:tint val="75000"/>
                  </a:schemeClr>
                </a:solidFill>
              </a:defRPr>
            </a:lvl1pPr>
          </a:lstStyle>
          <a:p>
            <a:fld id="{889E68F3-CBEA-4BC5-869D-960737CF6011}" type="slidenum">
              <a:rPr lang="en-US" smtClean="0"/>
              <a:t>‹#›</a:t>
            </a:fld>
            <a:endParaRPr lang="en-US"/>
          </a:p>
        </p:txBody>
      </p:sp>
    </p:spTree>
    <p:extLst>
      <p:ext uri="{BB962C8B-B14F-4D97-AF65-F5344CB8AC3E}">
        <p14:creationId xmlns:p14="http://schemas.microsoft.com/office/powerpoint/2010/main" val="2342100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3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0" indent="-228580" algn="l" defTabSz="9143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42" indent="-228580" algn="l" defTabSz="914323" rtl="0" eaLnBrk="1" latinLnBrk="0" hangingPunct="1">
        <a:lnSpc>
          <a:spcPct val="90000"/>
        </a:lnSpc>
        <a:spcBef>
          <a:spcPts val="499"/>
        </a:spcBef>
        <a:buFont typeface="Arial" panose="020B0604020202020204" pitchFamily="34" charset="0"/>
        <a:buChar char="•"/>
        <a:defRPr sz="2400" kern="1200">
          <a:solidFill>
            <a:schemeClr val="tx1"/>
          </a:solidFill>
          <a:latin typeface="+mn-lt"/>
          <a:ea typeface="+mn-ea"/>
          <a:cs typeface="+mn-cs"/>
        </a:defRPr>
      </a:lvl2pPr>
      <a:lvl3pPr marL="1142903" indent="-228580" algn="l" defTabSz="914323" rtl="0" eaLnBrk="1" latinLnBrk="0" hangingPunct="1">
        <a:lnSpc>
          <a:spcPct val="90000"/>
        </a:lnSpc>
        <a:spcBef>
          <a:spcPts val="499"/>
        </a:spcBef>
        <a:buFont typeface="Arial" panose="020B0604020202020204" pitchFamily="34" charset="0"/>
        <a:buChar char="•"/>
        <a:defRPr sz="2000" kern="1200">
          <a:solidFill>
            <a:schemeClr val="tx1"/>
          </a:solidFill>
          <a:latin typeface="+mn-lt"/>
          <a:ea typeface="+mn-ea"/>
          <a:cs typeface="+mn-cs"/>
        </a:defRPr>
      </a:lvl3pPr>
      <a:lvl4pPr marL="1600064"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4pPr>
      <a:lvl5pPr marL="205722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5pPr>
      <a:lvl6pPr marL="2514386"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48"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709"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70" indent="-228580" algn="l" defTabSz="914323"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3" rtl="0" eaLnBrk="1" latinLnBrk="0" hangingPunct="1">
        <a:defRPr sz="1800" kern="1200">
          <a:solidFill>
            <a:schemeClr val="tx1"/>
          </a:solidFill>
          <a:latin typeface="+mn-lt"/>
          <a:ea typeface="+mn-ea"/>
          <a:cs typeface="+mn-cs"/>
        </a:defRPr>
      </a:lvl1pPr>
      <a:lvl2pPr marL="457161" algn="l" defTabSz="914323" rtl="0" eaLnBrk="1" latinLnBrk="0" hangingPunct="1">
        <a:defRPr sz="1800" kern="1200">
          <a:solidFill>
            <a:schemeClr val="tx1"/>
          </a:solidFill>
          <a:latin typeface="+mn-lt"/>
          <a:ea typeface="+mn-ea"/>
          <a:cs typeface="+mn-cs"/>
        </a:defRPr>
      </a:lvl2pPr>
      <a:lvl3pPr marL="914323" algn="l" defTabSz="914323" rtl="0" eaLnBrk="1" latinLnBrk="0" hangingPunct="1">
        <a:defRPr sz="1800" kern="1200">
          <a:solidFill>
            <a:schemeClr val="tx1"/>
          </a:solidFill>
          <a:latin typeface="+mn-lt"/>
          <a:ea typeface="+mn-ea"/>
          <a:cs typeface="+mn-cs"/>
        </a:defRPr>
      </a:lvl3pPr>
      <a:lvl4pPr marL="1371483" algn="l" defTabSz="914323" rtl="0" eaLnBrk="1" latinLnBrk="0" hangingPunct="1">
        <a:defRPr sz="1800" kern="1200">
          <a:solidFill>
            <a:schemeClr val="tx1"/>
          </a:solidFill>
          <a:latin typeface="+mn-lt"/>
          <a:ea typeface="+mn-ea"/>
          <a:cs typeface="+mn-cs"/>
        </a:defRPr>
      </a:lvl4pPr>
      <a:lvl5pPr marL="1828645" algn="l" defTabSz="914323" rtl="0" eaLnBrk="1" latinLnBrk="0" hangingPunct="1">
        <a:defRPr sz="1800" kern="1200">
          <a:solidFill>
            <a:schemeClr val="tx1"/>
          </a:solidFill>
          <a:latin typeface="+mn-lt"/>
          <a:ea typeface="+mn-ea"/>
          <a:cs typeface="+mn-cs"/>
        </a:defRPr>
      </a:lvl5pPr>
      <a:lvl6pPr marL="2285806" algn="l" defTabSz="914323" rtl="0" eaLnBrk="1" latinLnBrk="0" hangingPunct="1">
        <a:defRPr sz="1800" kern="1200">
          <a:solidFill>
            <a:schemeClr val="tx1"/>
          </a:solidFill>
          <a:latin typeface="+mn-lt"/>
          <a:ea typeface="+mn-ea"/>
          <a:cs typeface="+mn-cs"/>
        </a:defRPr>
      </a:lvl6pPr>
      <a:lvl7pPr marL="2742967" algn="l" defTabSz="914323" rtl="0" eaLnBrk="1" latinLnBrk="0" hangingPunct="1">
        <a:defRPr sz="1800" kern="1200">
          <a:solidFill>
            <a:schemeClr val="tx1"/>
          </a:solidFill>
          <a:latin typeface="+mn-lt"/>
          <a:ea typeface="+mn-ea"/>
          <a:cs typeface="+mn-cs"/>
        </a:defRPr>
      </a:lvl7pPr>
      <a:lvl8pPr marL="3200129" algn="l" defTabSz="914323" rtl="0" eaLnBrk="1" latinLnBrk="0" hangingPunct="1">
        <a:defRPr sz="1800" kern="1200">
          <a:solidFill>
            <a:schemeClr val="tx1"/>
          </a:solidFill>
          <a:latin typeface="+mn-lt"/>
          <a:ea typeface="+mn-ea"/>
          <a:cs typeface="+mn-cs"/>
        </a:defRPr>
      </a:lvl8pPr>
      <a:lvl9pPr marL="3657289" algn="l" defTabSz="91432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99A51-7E4C-4B6A-BA60-7E15FBE13496}" type="datetimeFigureOut">
              <a:rPr lang="en-US" smtClean="0"/>
              <a:t>12/14/2020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C2392-448B-4888-B6FA-CF18AD1B095B}" type="slidenum">
              <a:rPr lang="en-US" smtClean="0"/>
              <a:t>‹#›</a:t>
            </a:fld>
            <a:endParaRPr lang="en-US"/>
          </a:p>
        </p:txBody>
      </p:sp>
    </p:spTree>
    <p:extLst>
      <p:ext uri="{BB962C8B-B14F-4D97-AF65-F5344CB8AC3E}">
        <p14:creationId xmlns:p14="http://schemas.microsoft.com/office/powerpoint/2010/main" val="2595268955"/>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61A55C-AF4A-4800-852E-68CADF7AD1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06AD07-5E80-4D67-8824-C523843FF2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9CD2A5-ED32-4039-A2CB-81180CD27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ACBED-F459-40D6-A295-B161ACACE76A}" type="datetimeFigureOut">
              <a:rPr lang="en-US" smtClean="0"/>
              <a:t>12/14/2020</a:t>
            </a:fld>
            <a:endParaRPr lang="en-US"/>
          </a:p>
        </p:txBody>
      </p:sp>
      <p:sp>
        <p:nvSpPr>
          <p:cNvPr id="5" name="Footer Placeholder 4">
            <a:extLst>
              <a:ext uri="{FF2B5EF4-FFF2-40B4-BE49-F238E27FC236}">
                <a16:creationId xmlns:a16="http://schemas.microsoft.com/office/drawing/2014/main" id="{B26EA96F-5810-4081-9A26-ACFD6A8358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17B3FB-1F5D-44C0-8E13-79962C69EE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B63CE4-19FA-48A3-A384-C4573A31E0CE}" type="slidenum">
              <a:rPr lang="en-US" smtClean="0"/>
              <a:t>‹#›</a:t>
            </a:fld>
            <a:endParaRPr lang="en-US"/>
          </a:p>
        </p:txBody>
      </p:sp>
    </p:spTree>
    <p:extLst>
      <p:ext uri="{BB962C8B-B14F-4D97-AF65-F5344CB8AC3E}">
        <p14:creationId xmlns:p14="http://schemas.microsoft.com/office/powerpoint/2010/main" val="2965297136"/>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02437-3C75-47DE-8D49-1A31691D016F}" type="datetimeFigureOut">
              <a:rPr lang="en-US" smtClean="0"/>
              <a:t>12/14/2020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AD9D79-52A8-4D30-8200-C61A65DA14AB}" type="slidenum">
              <a:rPr lang="en-US" smtClean="0"/>
              <a:t>‹#›</a:t>
            </a:fld>
            <a:endParaRPr lang="en-US"/>
          </a:p>
        </p:txBody>
      </p:sp>
    </p:spTree>
    <p:extLst>
      <p:ext uri="{BB962C8B-B14F-4D97-AF65-F5344CB8AC3E}">
        <p14:creationId xmlns:p14="http://schemas.microsoft.com/office/powerpoint/2010/main" val="2796314979"/>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12/14/2020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7115716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12/14/2020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263120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Book" charset="0"/>
              </a:defRPr>
            </a:lvl1pPr>
          </a:lstStyle>
          <a:p>
            <a:fld id="{3E2C250B-5726-5E48-97E9-83B7A5F256AD}" type="datetimeFigureOut">
              <a:rPr lang="en-US" smtClean="0">
                <a:solidFill>
                  <a:srgbClr val="000000">
                    <a:tint val="75000"/>
                  </a:srgbClr>
                </a:solidFill>
              </a:rPr>
              <a:pPr/>
              <a:t>12/14/2020</a:t>
            </a:fld>
            <a:endParaRPr lang="en-US" dirty="0">
              <a:solidFill>
                <a:srgbClr val="000000">
                  <a:tint val="75000"/>
                </a:srgb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Book" charset="0"/>
              </a:defRPr>
            </a:lvl1pPr>
          </a:lstStyle>
          <a:p>
            <a:endParaRPr lang="en-US" dirty="0">
              <a:solidFill>
                <a:srgbClr val="000000">
                  <a:tint val="75000"/>
                </a:srgb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Book" charset="0"/>
              </a:defRPr>
            </a:lvl1pPr>
          </a:lstStyle>
          <a:p>
            <a:fld id="{08A1416E-2499-2844-82F0-BFE93820FAB4}"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12512340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0" i="0" kern="1200">
          <a:solidFill>
            <a:schemeClr val="tx1"/>
          </a:solidFill>
          <a:latin typeface="Avenir Book"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Book" charset="0"/>
          <a:ea typeface="+mn-ea"/>
          <a:cs typeface="+mn-cs"/>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venir Book"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Book"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Book"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Book"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80E678-8119-4CA3-8523-3EAA295260E0}" type="datetimeFigureOut">
              <a:rPr lang="en-US" smtClean="0"/>
              <a:t>12/14/2020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9709A-33DE-4838-B1B0-C55DBFC28CC6}" type="slidenum">
              <a:rPr lang="en-US" smtClean="0"/>
              <a:t>‹#›</a:t>
            </a:fld>
            <a:endParaRPr lang="en-US"/>
          </a:p>
        </p:txBody>
      </p:sp>
    </p:spTree>
    <p:extLst>
      <p:ext uri="{BB962C8B-B14F-4D97-AF65-F5344CB8AC3E}">
        <p14:creationId xmlns:p14="http://schemas.microsoft.com/office/powerpoint/2010/main" val="397474854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859570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0176BA-207F-4CE8-B772-ACA91F9933E3}" type="datetime1">
              <a:rPr lang="en-US" smtClean="0">
                <a:solidFill>
                  <a:prstClr val="black">
                    <a:tint val="75000"/>
                  </a:prstClr>
                </a:solidFill>
              </a:rPr>
              <a:pPr/>
              <a:t>12/14/2020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20188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sldNum="0" hdr="0" ftr="0" dt="0"/>
  <p:txStyles>
    <p:titleStyle>
      <a:lvl1pPr algn="ctr" defTabSz="914400" rtl="0" eaLnBrk="1" latinLnBrk="0" hangingPunct="1">
        <a:spcBef>
          <a:spcPct val="0"/>
        </a:spcBef>
        <a:buNone/>
        <a:defRPr sz="5400" kern="1200">
          <a:solidFill>
            <a:schemeClr val="bg1">
              <a:lumMod val="95000"/>
            </a:schemeClr>
          </a:solidFill>
          <a:latin typeface="Segoe UI Ligh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76206"/>
            <a:ext cx="10972800" cy="49393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12/14/2020</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183857414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Lst>
  <p:txStyles>
    <p:title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AD869A-8647-4B93-8966-BF524FC5BA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084B6A-8C6D-4FFC-BB57-1EC1A2E18EF3}"/>
              </a:ext>
            </a:extLst>
          </p:cNvPr>
          <p:cNvSpPr>
            <a:spLocks noGrp="1"/>
          </p:cNvSpPr>
          <p:nvPr>
            <p:ph type="body" idx="1"/>
          </p:nvPr>
        </p:nvSpPr>
        <p:spPr>
          <a:xfrm>
            <a:off x="838200" y="1825625"/>
            <a:ext cx="10515600" cy="4351338"/>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3066E7-C366-466F-9F0E-2ACF0148AD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A01AC1FA-4B91-4AB7-86EE-D25072ED8DA5}" type="datetime1">
              <a:rPr lang="en-US" smtClean="0"/>
              <a:t>12/14/2020</a:t>
            </a:fld>
            <a:endParaRPr lang="en-US"/>
          </a:p>
        </p:txBody>
      </p:sp>
      <p:sp>
        <p:nvSpPr>
          <p:cNvPr id="5" name="Footer Placeholder 4">
            <a:extLst>
              <a:ext uri="{FF2B5EF4-FFF2-40B4-BE49-F238E27FC236}">
                <a16:creationId xmlns:a16="http://schemas.microsoft.com/office/drawing/2014/main" id="{5B728BAF-F33A-40C8-8C63-3F77E180E6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8256B9D8-27AE-4253-9C82-80AA13CEE1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dirty="0"/>
          </a:p>
        </p:txBody>
      </p:sp>
    </p:spTree>
    <p:extLst>
      <p:ext uri="{BB962C8B-B14F-4D97-AF65-F5344CB8AC3E}">
        <p14:creationId xmlns:p14="http://schemas.microsoft.com/office/powerpoint/2010/main" val="1343051533"/>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ftr="0" dt="0"/>
  <p:txStyles>
    <p:title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hemeOverride" Target="../theme/themeOverride1.xml"/><Relationship Id="rId6" Type="http://schemas.openxmlformats.org/officeDocument/2006/relationships/image" Target="../media/image14.png"/><Relationship Id="rId5" Type="http://schemas.openxmlformats.org/officeDocument/2006/relationships/notesSlide" Target="../notesSlides/notesSlide10.xml"/><Relationship Id="rId4" Type="http://schemas.openxmlformats.org/officeDocument/2006/relationships/slideLayout" Target="../slideLayouts/slideLayout55.xml"/></Relationships>
</file>

<file path=ppt/slides/_rels/slide100.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00.xml"/><Relationship Id="rId1" Type="http://schemas.openxmlformats.org/officeDocument/2006/relationships/slideLayout" Target="../slideLayouts/slideLayout73.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86.jpeg"/></Relationships>
</file>

<file path=ppt/slides/_rels/slide10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01.xml"/><Relationship Id="rId1" Type="http://schemas.openxmlformats.org/officeDocument/2006/relationships/slideLayout" Target="../slideLayouts/slideLayout73.xml"/></Relationships>
</file>

<file path=ppt/slides/_rels/slide10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02.xml"/><Relationship Id="rId1" Type="http://schemas.openxmlformats.org/officeDocument/2006/relationships/slideLayout" Target="../slideLayouts/slideLayout73.xml"/><Relationship Id="rId4" Type="http://schemas.openxmlformats.org/officeDocument/2006/relationships/image" Target="../media/image91.jpe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61.xml"/></Relationships>
</file>

<file path=ppt/slides/_rels/slide10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4.xml"/><Relationship Id="rId1" Type="http://schemas.openxmlformats.org/officeDocument/2006/relationships/slideLayout" Target="../slideLayouts/slideLayout6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61.xml"/></Relationships>
</file>

<file path=ppt/slides/_rels/slide10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106.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10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107.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10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8.xml"/><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1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0.xml"/><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1.xml"/><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2.xml"/><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3.xml"/><Relationship Id="rId1" Type="http://schemas.openxmlformats.org/officeDocument/2006/relationships/slideLayout" Target="../slideLayouts/slideLayout71.xml"/><Relationship Id="rId4" Type="http://schemas.microsoft.com/office/2007/relationships/hdphoto" Target="../media/hdphoto6.wdp"/></Relationships>
</file>

<file path=ppt/slides/_rels/slide11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4.xml"/><Relationship Id="rId1" Type="http://schemas.openxmlformats.org/officeDocument/2006/relationships/slideLayout" Target="../slideLayouts/slideLayout71.xml"/><Relationship Id="rId4" Type="http://schemas.microsoft.com/office/2007/relationships/hdphoto" Target="../media/hdphoto6.wdp"/></Relationships>
</file>

<file path=ppt/slides/_rels/slide11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5.xml"/><Relationship Id="rId1" Type="http://schemas.openxmlformats.org/officeDocument/2006/relationships/slideLayout" Target="../slideLayouts/slideLayout18.xml"/></Relationships>
</file>

<file path=ppt/slides/_rels/slide116.xml.rels><?xml version="1.0" encoding="UTF-8" standalone="yes"?>
<Relationships xmlns="http://schemas.openxmlformats.org/package/2006/relationships"><Relationship Id="rId8" Type="http://schemas.openxmlformats.org/officeDocument/2006/relationships/image" Target="../media/image100.jpeg"/><Relationship Id="rId3" Type="http://schemas.openxmlformats.org/officeDocument/2006/relationships/image" Target="../media/image31.jpeg"/><Relationship Id="rId7" Type="http://schemas.openxmlformats.org/officeDocument/2006/relationships/image" Target="../media/image99.jpeg"/><Relationship Id="rId2" Type="http://schemas.openxmlformats.org/officeDocument/2006/relationships/notesSlide" Target="../notesSlides/notesSlide116.xml"/><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117.xml.rels><?xml version="1.0" encoding="UTF-8" standalone="yes"?>
<Relationships xmlns="http://schemas.openxmlformats.org/package/2006/relationships"><Relationship Id="rId8" Type="http://schemas.openxmlformats.org/officeDocument/2006/relationships/image" Target="../media/image105.tiff"/><Relationship Id="rId3" Type="http://schemas.openxmlformats.org/officeDocument/2006/relationships/image" Target="../media/image101.png"/><Relationship Id="rId7" Type="http://schemas.openxmlformats.org/officeDocument/2006/relationships/image" Target="../media/image104.tiff"/><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image" Target="../media/image103.png"/><Relationship Id="rId5" Type="http://schemas.microsoft.com/office/2007/relationships/hdphoto" Target="../media/hdphoto7.wdp"/><Relationship Id="rId4" Type="http://schemas.openxmlformats.org/officeDocument/2006/relationships/image" Target="../media/image10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5.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1.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18.xml"/><Relationship Id="rId6" Type="http://schemas.openxmlformats.org/officeDocument/2006/relationships/image" Target="../media/image30.jp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9.png"/><Relationship Id="rId5" Type="http://schemas.microsoft.com/office/2017/04/relationships/track" Target="../media/track1.vtt"/><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3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3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3.xml"/><Relationship Id="rId1" Type="http://schemas.openxmlformats.org/officeDocument/2006/relationships/slideLayout" Target="../slideLayouts/slideLayout66.xm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8.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1.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5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6.xml"/><Relationship Id="rId1" Type="http://schemas.openxmlformats.org/officeDocument/2006/relationships/slideLayout" Target="../slideLayouts/slideLayout83.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83.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8.xml"/><Relationship Id="rId1" Type="http://schemas.openxmlformats.org/officeDocument/2006/relationships/slideLayout" Target="../slideLayouts/slideLayout89.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2.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101.xml"/><Relationship Id="rId4" Type="http://schemas.openxmlformats.org/officeDocument/2006/relationships/image" Target="../media/image63.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4.xml"/><Relationship Id="rId1" Type="http://schemas.openxmlformats.org/officeDocument/2006/relationships/slideLayout" Target="../slideLayouts/slideLayout61.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pn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5.xml"/><Relationship Id="rId1" Type="http://schemas.openxmlformats.org/officeDocument/2006/relationships/slideLayout" Target="../slideLayouts/slideLayout61.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png"/></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6.xml"/><Relationship Id="rId1" Type="http://schemas.openxmlformats.org/officeDocument/2006/relationships/slideLayout" Target="../slideLayouts/slideLayout83.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png"/></Relationships>
</file>

<file path=ppt/slides/_rels/slide6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7.xml"/><Relationship Id="rId1" Type="http://schemas.openxmlformats.org/officeDocument/2006/relationships/slideLayout" Target="../slideLayouts/slideLayout61.xml"/><Relationship Id="rId4" Type="http://schemas.microsoft.com/office/2007/relationships/hdphoto" Target="../media/hdphoto4.wdp"/></Relationships>
</file>

<file path=ppt/slides/_rels/slide6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7.png"/><Relationship Id="rId7" Type="http://schemas.openxmlformats.org/officeDocument/2006/relationships/image" Target="../media/image69.jpeg"/><Relationship Id="rId12" Type="http://schemas.openxmlformats.org/officeDocument/2006/relationships/image" Target="../media/image38.jpeg"/><Relationship Id="rId2" Type="http://schemas.openxmlformats.org/officeDocument/2006/relationships/notesSlide" Target="../notesSlides/notesSlide68.xml"/><Relationship Id="rId1" Type="http://schemas.openxmlformats.org/officeDocument/2006/relationships/slideLayout" Target="../slideLayouts/slideLayout18.xml"/><Relationship Id="rId6" Type="http://schemas.openxmlformats.org/officeDocument/2006/relationships/image" Target="../media/image33.png"/><Relationship Id="rId11" Type="http://schemas.openxmlformats.org/officeDocument/2006/relationships/image" Target="../media/image37.jpeg"/><Relationship Id="rId5" Type="http://schemas.openxmlformats.org/officeDocument/2006/relationships/image" Target="../media/image32.png"/><Relationship Id="rId10" Type="http://schemas.openxmlformats.org/officeDocument/2006/relationships/image" Target="../media/image71.jpeg"/><Relationship Id="rId4" Type="http://schemas.openxmlformats.org/officeDocument/2006/relationships/image" Target="../media/image31.jpeg"/><Relationship Id="rId9" Type="http://schemas.openxmlformats.org/officeDocument/2006/relationships/image" Target="../media/image70.png"/></Relationships>
</file>

<file path=ppt/slides/_rels/slide6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69.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70.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7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png"/></Relationships>
</file>

<file path=ppt/slides/_rels/slide7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72.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7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73.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1.xml"/></Relationships>
</file>

<file path=ppt/slides/_rels/slide7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6.xml"/><Relationship Id="rId1" Type="http://schemas.openxmlformats.org/officeDocument/2006/relationships/slideLayout" Target="../slideLayouts/slideLayout61.xml"/></Relationships>
</file>

<file path=ppt/slides/_rels/slide7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8.xml"/><Relationship Id="rId1" Type="http://schemas.openxmlformats.org/officeDocument/2006/relationships/slideLayout" Target="../slideLayouts/slideLayout6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80.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1.xml"/></Relationships>
</file>

<file path=ppt/slides/_rels/slide8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2.xml"/><Relationship Id="rId1" Type="http://schemas.openxmlformats.org/officeDocument/2006/relationships/slideLayout" Target="../slideLayouts/slideLayout6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1.xml"/></Relationships>
</file>

<file path=ppt/slides/_rels/slide8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84.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8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85.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72.xml"/><Relationship Id="rId1" Type="http://schemas.openxmlformats.org/officeDocument/2006/relationships/themeOverride" Target="../theme/themeOverride2.xml"/><Relationship Id="rId4" Type="http://schemas.openxmlformats.org/officeDocument/2006/relationships/image" Target="../media/image78.jpeg"/></Relationships>
</file>

<file path=ppt/slides/_rels/slide87.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1.png"/><Relationship Id="rId2" Type="http://schemas.openxmlformats.org/officeDocument/2006/relationships/notesSlide" Target="../notesSlides/notesSlide87.xml"/><Relationship Id="rId1" Type="http://schemas.openxmlformats.org/officeDocument/2006/relationships/slideLayout" Target="../slideLayouts/slideLayout18.xml"/><Relationship Id="rId6" Type="http://schemas.openxmlformats.org/officeDocument/2006/relationships/image" Target="../media/image80.png"/><Relationship Id="rId5" Type="http://schemas.openxmlformats.org/officeDocument/2006/relationships/image" Target="../media/image38.jpeg"/><Relationship Id="rId4" Type="http://schemas.openxmlformats.org/officeDocument/2006/relationships/image" Target="../media/image37.jpeg"/></Relationships>
</file>

<file path=ppt/slides/_rels/slide8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8.xml"/><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9.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9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0.xml"/><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1.xml"/><Relationship Id="rId1" Type="http://schemas.openxmlformats.org/officeDocument/2006/relationships/slideLayout" Target="../slideLayouts/slideLayout24.xml"/><Relationship Id="rId4" Type="http://schemas.microsoft.com/office/2007/relationships/hdphoto" Target="../media/hdphoto5.wdp"/></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72.xml"/><Relationship Id="rId1" Type="http://schemas.openxmlformats.org/officeDocument/2006/relationships/themeOverride" Target="../theme/themeOverride3.xml"/><Relationship Id="rId4" Type="http://schemas.openxmlformats.org/officeDocument/2006/relationships/image" Target="../media/image78.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72.xml"/><Relationship Id="rId1" Type="http://schemas.openxmlformats.org/officeDocument/2006/relationships/themeOverride" Target="../theme/themeOverride4.xml"/><Relationship Id="rId4" Type="http://schemas.openxmlformats.org/officeDocument/2006/relationships/image" Target="../media/image78.jpeg"/></Relationships>
</file>

<file path=ppt/slides/_rels/slide9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94.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95.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95.xml"/><Relationship Id="rId1" Type="http://schemas.openxmlformats.org/officeDocument/2006/relationships/slideLayout" Target="../slideLayouts/slideLayout73.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86.jpeg"/></Relationships>
</file>

<file path=ppt/slides/_rels/slide9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6.xml"/><Relationship Id="rId1" Type="http://schemas.openxmlformats.org/officeDocument/2006/relationships/slideLayout" Target="../slideLayouts/slideLayout73.xml"/><Relationship Id="rId4" Type="http://schemas.openxmlformats.org/officeDocument/2006/relationships/image" Target="../media/image87.jpe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89.png"/><Relationship Id="rId4"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98.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_rels/slide9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99.xml"/><Relationship Id="rId1" Type="http://schemas.openxmlformats.org/officeDocument/2006/relationships/slideLayout" Target="../slideLayouts/slideLayout119.xml"/><Relationship Id="rId6" Type="http://schemas.openxmlformats.org/officeDocument/2006/relationships/image" Target="../media/image19.png"/><Relationship Id="rId11" Type="http://schemas.openxmlformats.org/officeDocument/2006/relationships/image" Target="../media/image23.jpe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svg"/><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Vocal Biomarkers: The Future of Diagnostic Medicine">
            <a:extLst>
              <a:ext uri="{FF2B5EF4-FFF2-40B4-BE49-F238E27FC236}">
                <a16:creationId xmlns:a16="http://schemas.microsoft.com/office/drawing/2014/main" id="{59D112F8-A023-4257-9145-FC0B93615AB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5746"/>
          <a:stretch/>
        </p:blipFill>
        <p:spPr bwMode="auto">
          <a:xfrm>
            <a:off x="-3784" y="-279413"/>
            <a:ext cx="12691084" cy="7137412"/>
          </a:xfrm>
          <a:prstGeom prst="rect">
            <a:avLst/>
          </a:prstGeom>
          <a:noFill/>
          <a:extLst>
            <a:ext uri="{909E8E84-426E-40DD-AFC4-6F175D3DCCD1}">
              <a14:hiddenFill xmlns:a14="http://schemas.microsoft.com/office/drawing/2010/main">
                <a:solidFill>
                  <a:srgbClr val="FFFFFF"/>
                </a:solidFill>
              </a14:hiddenFill>
            </a:ext>
          </a:extLst>
        </p:spPr>
      </p:pic>
      <p:sp>
        <p:nvSpPr>
          <p:cNvPr id="6" name="BlackOverlay">
            <a:extLst>
              <a:ext uri="{FF2B5EF4-FFF2-40B4-BE49-F238E27FC236}">
                <a16:creationId xmlns:a16="http://schemas.microsoft.com/office/drawing/2014/main" id="{1DC28F1D-E069-47B5-A369-0FF9BB9F44F8}"/>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Rectangle 2">
            <a:extLst>
              <a:ext uri="{FF2B5EF4-FFF2-40B4-BE49-F238E27FC236}">
                <a16:creationId xmlns:a16="http://schemas.microsoft.com/office/drawing/2014/main" id="{8AFD92CA-23F9-455E-98E3-EE2FE16ACC9B}"/>
              </a:ext>
            </a:extLst>
          </p:cNvPr>
          <p:cNvSpPr/>
          <p:nvPr/>
        </p:nvSpPr>
        <p:spPr>
          <a:xfrm>
            <a:off x="205535" y="3630838"/>
            <a:ext cx="10259265" cy="1272143"/>
          </a:xfrm>
          <a:prstGeom prst="rect">
            <a:avLst/>
          </a:prstGeom>
          <a:effectLst>
            <a:outerShdw blurRad="50800" dist="38100" dir="5400000" algn="t" rotWithShape="0">
              <a:prstClr val="black">
                <a:alpha val="40000"/>
              </a:prstClr>
            </a:outerShdw>
          </a:effectLst>
        </p:spPr>
        <p:txBody>
          <a:bodyPr wrap="square">
            <a:spAutoFit/>
          </a:bodyPr>
          <a:lstStyle/>
          <a:p>
            <a:pPr lvl="0">
              <a:lnSpc>
                <a:spcPts val="4600"/>
              </a:lnSpc>
              <a:spcBef>
                <a:spcPct val="0"/>
              </a:spcBef>
              <a:defRPr/>
            </a:pPr>
            <a:r>
              <a:rPr lang="en-US" sz="4200" dirty="0">
                <a:solidFill>
                  <a:schemeClr val="bg1"/>
                </a:solidFill>
                <a:latin typeface="Segoe UI Semibold" panose="020B0702040204020203" pitchFamily="34" charset="0"/>
                <a:cs typeface="Segoe UI Semibold" panose="020B0702040204020203" pitchFamily="34" charset="0"/>
              </a:rPr>
              <a:t>Sound &amp; Speech Sensing and Feedback</a:t>
            </a:r>
          </a:p>
          <a:p>
            <a:pPr lvl="0">
              <a:lnSpc>
                <a:spcPts val="4600"/>
              </a:lnSpc>
              <a:spcBef>
                <a:spcPct val="0"/>
              </a:spcBef>
              <a:spcAft>
                <a:spcPts val="1200"/>
              </a:spcAft>
              <a:defRPr/>
            </a:pPr>
            <a:r>
              <a:rPr lang="en-US" sz="4000" dirty="0">
                <a:solidFill>
                  <a:schemeClr val="bg1"/>
                </a:solidFill>
                <a:latin typeface="Segoe UI Light" panose="020B0502040204020203" pitchFamily="34" charset="0"/>
                <a:cs typeface="Segoe UI Light" panose="020B0502040204020203" pitchFamily="34" charset="0"/>
              </a:rPr>
              <a:t>for Deaf and Hard of Hearing (DHH) Users </a:t>
            </a:r>
          </a:p>
        </p:txBody>
      </p:sp>
      <p:sp>
        <p:nvSpPr>
          <p:cNvPr id="4" name="Rectangle 3">
            <a:extLst>
              <a:ext uri="{FF2B5EF4-FFF2-40B4-BE49-F238E27FC236}">
                <a16:creationId xmlns:a16="http://schemas.microsoft.com/office/drawing/2014/main" id="{C2ADC0B1-C390-419F-B4A4-6CAF134F1509}"/>
              </a:ext>
            </a:extLst>
          </p:cNvPr>
          <p:cNvSpPr/>
          <p:nvPr/>
        </p:nvSpPr>
        <p:spPr>
          <a:xfrm>
            <a:off x="216421" y="133984"/>
            <a:ext cx="4160241" cy="369332"/>
          </a:xfrm>
          <a:prstGeom prst="rect">
            <a:avLst/>
          </a:prstGeom>
        </p:spPr>
        <p:txBody>
          <a:bodyPr wrap="none">
            <a:spAutoFit/>
          </a:bodyPr>
          <a:lstStyle/>
          <a:p>
            <a:pPr lvl="0">
              <a:lnSpc>
                <a:spcPct val="90000"/>
              </a:lnSpc>
              <a:spcBef>
                <a:spcPct val="0"/>
              </a:spcBef>
              <a:defRPr/>
            </a:pPr>
            <a:r>
              <a:rPr lang="en-US" sz="2000" dirty="0">
                <a:solidFill>
                  <a:schemeClr val="bg1">
                    <a:lumMod val="75000"/>
                  </a:schemeClr>
                </a:solidFill>
                <a:latin typeface="Segoe UI Light" panose="020B0502040204020203" pitchFamily="34" charset="0"/>
                <a:cs typeface="Segoe UI Light" panose="020B0502040204020203" pitchFamily="34" charset="0"/>
              </a:rPr>
              <a:t>Dhruv Jain | University of Washington</a:t>
            </a:r>
          </a:p>
        </p:txBody>
      </p:sp>
    </p:spTree>
    <p:extLst>
      <p:ext uri="{BB962C8B-B14F-4D97-AF65-F5344CB8AC3E}">
        <p14:creationId xmlns:p14="http://schemas.microsoft.com/office/powerpoint/2010/main" val="253888284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Media1E_D">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lum bright="-10000" contrast="-10000"/>
            <a:grayscl/>
          </a:blip>
          <a:stretch>
            <a:fillRect/>
          </a:stretch>
        </p:blipFill>
        <p:spPr>
          <a:xfrm>
            <a:off x="0" y="0"/>
            <a:ext cx="12192000" cy="6858000"/>
          </a:xfrm>
          <a:prstGeom prst="rect">
            <a:avLst/>
          </a:prstGeom>
          <a:effectLst/>
        </p:spPr>
      </p:pic>
      <p:sp>
        <p:nvSpPr>
          <p:cNvPr id="4" name="Title 2">
            <a:extLst>
              <a:ext uri="{FF2B5EF4-FFF2-40B4-BE49-F238E27FC236}">
                <a16:creationId xmlns:a16="http://schemas.microsoft.com/office/drawing/2014/main" id="{500DE93C-FABA-4083-A8F3-25EF2D124CDD}"/>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Tree>
    <p:extLst>
      <p:ext uri="{BB962C8B-B14F-4D97-AF65-F5344CB8AC3E}">
        <p14:creationId xmlns:p14="http://schemas.microsoft.com/office/powerpoint/2010/main" val="24471820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0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8"/>
                </p:tgtEl>
              </p:cMediaNode>
            </p:vide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5D39C4-4F89-418E-9911-ED2ACF3A82F1}"/>
              </a:ext>
            </a:extLst>
          </p:cNvPr>
          <p:cNvSpPr txBox="1"/>
          <p:nvPr/>
        </p:nvSpPr>
        <p:spPr>
          <a:xfrm>
            <a:off x="281856" y="197265"/>
            <a:ext cx="120250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schemeClr val="bg1"/>
                </a:solidFill>
                <a:latin typeface="Segoe UI Semibold" panose="020B0702040204020203" pitchFamily="34" charset="0"/>
                <a:ea typeface="+mj-ea"/>
                <a:cs typeface="Segoe UI Semibold" panose="020B0702040204020203" pitchFamily="34" charset="0"/>
              </a:rPr>
              <a:t>Three Initial Explorations </a:t>
            </a:r>
            <a:r>
              <a:rPr lang="en-US" sz="3600" dirty="0">
                <a:solidFill>
                  <a:schemeClr val="bg1"/>
                </a:solidFill>
                <a:latin typeface="Segoe UI Light" panose="020B0502040204020203" pitchFamily="34" charset="0"/>
                <a:ea typeface="+mj-ea"/>
                <a:cs typeface="Segoe UI Light" panose="020B0502040204020203" pitchFamily="34" charset="0"/>
              </a:rPr>
              <a:t>of HMD-captioning</a:t>
            </a:r>
          </a:p>
        </p:txBody>
      </p:sp>
      <p:pic>
        <p:nvPicPr>
          <p:cNvPr id="8" name="Picture 7" descr="A person sitting in front of a computer&#10;&#10;Description automatically generated">
            <a:extLst>
              <a:ext uri="{FF2B5EF4-FFF2-40B4-BE49-F238E27FC236}">
                <a16:creationId xmlns:a16="http://schemas.microsoft.com/office/drawing/2014/main" id="{0042C4E7-4137-4AC7-B438-761128110D0D}"/>
              </a:ext>
            </a:extLst>
          </p:cNvPr>
          <p:cNvPicPr>
            <a:picLocks noChangeAspect="1"/>
          </p:cNvPicPr>
          <p:nvPr/>
        </p:nvPicPr>
        <p:blipFill rotWithShape="1">
          <a:blip r:embed="rId3">
            <a:extLst>
              <a:ext uri="{28A0092B-C50C-407E-A947-70E740481C1C}">
                <a14:useLocalDpi xmlns:a14="http://schemas.microsoft.com/office/drawing/2010/main" val="0"/>
              </a:ext>
            </a:extLst>
          </a:blip>
          <a:srcRect r="20294"/>
          <a:stretch/>
        </p:blipFill>
        <p:spPr>
          <a:xfrm>
            <a:off x="506334" y="1111106"/>
            <a:ext cx="3005528" cy="1626293"/>
          </a:xfrm>
          <a:prstGeom prst="rect">
            <a:avLst/>
          </a:prstGeom>
          <a:ln w="12700">
            <a:solidFill>
              <a:schemeClr val="bg1"/>
            </a:solidFill>
          </a:ln>
        </p:spPr>
      </p:pic>
      <p:pic>
        <p:nvPicPr>
          <p:cNvPr id="9" name="Picture 8">
            <a:extLst>
              <a:ext uri="{FF2B5EF4-FFF2-40B4-BE49-F238E27FC236}">
                <a16:creationId xmlns:a16="http://schemas.microsoft.com/office/drawing/2014/main" id="{3489C242-32A8-4034-9277-F68094D2A1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32" t="13565" b="5058"/>
          <a:stretch/>
        </p:blipFill>
        <p:spPr>
          <a:xfrm>
            <a:off x="-3145228" y="2912991"/>
            <a:ext cx="3005528" cy="1785694"/>
          </a:xfrm>
          <a:prstGeom prst="rect">
            <a:avLst/>
          </a:prstGeom>
          <a:ln w="12700">
            <a:solidFill>
              <a:schemeClr val="bg1"/>
            </a:solidFill>
          </a:ln>
        </p:spPr>
      </p:pic>
      <p:pic>
        <p:nvPicPr>
          <p:cNvPr id="17" name="Picture 16" descr="A picture containing indoor, clothing, sitting, table&#10;&#10;Description automatically generated">
            <a:extLst>
              <a:ext uri="{FF2B5EF4-FFF2-40B4-BE49-F238E27FC236}">
                <a16:creationId xmlns:a16="http://schemas.microsoft.com/office/drawing/2014/main" id="{A7C5C54D-117D-4320-ACB0-61851661AEAB}"/>
              </a:ext>
            </a:extLst>
          </p:cNvPr>
          <p:cNvPicPr>
            <a:picLocks noChangeAspect="1"/>
          </p:cNvPicPr>
          <p:nvPr/>
        </p:nvPicPr>
        <p:blipFill rotWithShape="1">
          <a:blip r:embed="rId5">
            <a:extLst>
              <a:ext uri="{28A0092B-C50C-407E-A947-70E740481C1C}">
                <a14:useLocalDpi xmlns:a14="http://schemas.microsoft.com/office/drawing/2010/main" val="0"/>
              </a:ext>
            </a:extLst>
          </a:blip>
          <a:srcRect t="15519" r="16208" b="20218"/>
          <a:stretch/>
        </p:blipFill>
        <p:spPr>
          <a:xfrm>
            <a:off x="506334" y="4881053"/>
            <a:ext cx="3005528" cy="1728767"/>
          </a:xfrm>
          <a:prstGeom prst="rect">
            <a:avLst/>
          </a:prstGeom>
          <a:ln w="12700">
            <a:solidFill>
              <a:schemeClr val="bg1"/>
            </a:solidFill>
          </a:ln>
        </p:spPr>
      </p:pic>
      <p:sp>
        <p:nvSpPr>
          <p:cNvPr id="7" name="TextBox 6">
            <a:extLst>
              <a:ext uri="{FF2B5EF4-FFF2-40B4-BE49-F238E27FC236}">
                <a16:creationId xmlns:a16="http://schemas.microsoft.com/office/drawing/2014/main" id="{D6859A18-F44E-4ACC-8A12-B2504F4B1D22}"/>
              </a:ext>
            </a:extLst>
          </p:cNvPr>
          <p:cNvSpPr txBox="1"/>
          <p:nvPr/>
        </p:nvSpPr>
        <p:spPr>
          <a:xfrm>
            <a:off x="3807460" y="1711497"/>
            <a:ext cx="5888070" cy="43088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200" dirty="0">
                <a:solidFill>
                  <a:prstClr val="white"/>
                </a:solidFill>
                <a:latin typeface="Segoe UI Light" panose="020B0502040204020203" pitchFamily="34" charset="0"/>
                <a:cs typeface="Segoe UI Light" panose="020B0502040204020203" pitchFamily="34" charset="0"/>
              </a:rPr>
              <a:t>A 45-day autoethnographic evaluation</a:t>
            </a:r>
          </a:p>
        </p:txBody>
      </p:sp>
      <p:sp>
        <p:nvSpPr>
          <p:cNvPr id="3" name="Rectangle 2">
            <a:extLst>
              <a:ext uri="{FF2B5EF4-FFF2-40B4-BE49-F238E27FC236}">
                <a16:creationId xmlns:a16="http://schemas.microsoft.com/office/drawing/2014/main" id="{C58D0208-ABE1-4C18-BA91-ED61D0180552}"/>
              </a:ext>
            </a:extLst>
          </p:cNvPr>
          <p:cNvSpPr/>
          <p:nvPr/>
        </p:nvSpPr>
        <p:spPr>
          <a:xfrm>
            <a:off x="3807460" y="3602821"/>
            <a:ext cx="6492240" cy="430887"/>
          </a:xfrm>
          <a:prstGeom prst="rect">
            <a:avLst/>
          </a:prstGeom>
        </p:spPr>
        <p:txBody>
          <a:bodyPr wrap="square">
            <a:spAutoFit/>
          </a:bodyPr>
          <a:lstStyle/>
          <a:p>
            <a:pPr lvl="0">
              <a:defRPr/>
            </a:pPr>
            <a:r>
              <a:rPr lang="en-US" sz="2200" dirty="0">
                <a:solidFill>
                  <a:prstClr val="white"/>
                </a:solidFill>
                <a:latin typeface="Segoe UI Light" panose="020B0502040204020203" pitchFamily="34" charset="0"/>
                <a:cs typeface="Segoe UI Light" panose="020B0502040204020203" pitchFamily="34" charset="0"/>
              </a:rPr>
              <a:t>A semi-controlled evaluation with 10 DHH participants</a:t>
            </a:r>
          </a:p>
        </p:txBody>
      </p:sp>
      <p:sp>
        <p:nvSpPr>
          <p:cNvPr id="4" name="Rectangle 3">
            <a:extLst>
              <a:ext uri="{FF2B5EF4-FFF2-40B4-BE49-F238E27FC236}">
                <a16:creationId xmlns:a16="http://schemas.microsoft.com/office/drawing/2014/main" id="{8816BBF9-3B50-4C2D-BFB3-0ED9F249C811}"/>
              </a:ext>
            </a:extLst>
          </p:cNvPr>
          <p:cNvSpPr/>
          <p:nvPr/>
        </p:nvSpPr>
        <p:spPr>
          <a:xfrm>
            <a:off x="3807460" y="5378793"/>
            <a:ext cx="6492240" cy="769441"/>
          </a:xfrm>
          <a:prstGeom prst="rect">
            <a:avLst/>
          </a:prstGeom>
        </p:spPr>
        <p:txBody>
          <a:bodyPr wrap="square">
            <a:spAutoFit/>
          </a:bodyPr>
          <a:lstStyle/>
          <a:p>
            <a:pPr lvl="0">
              <a:defRPr/>
            </a:pPr>
            <a:r>
              <a:rPr lang="en-US" sz="2200" dirty="0">
                <a:solidFill>
                  <a:prstClr val="white"/>
                </a:solidFill>
                <a:latin typeface="Segoe UI Light" panose="020B0502040204020203" pitchFamily="34" charset="0"/>
                <a:cs typeface="Segoe UI Light" panose="020B0502040204020203" pitchFamily="34" charset="0"/>
              </a:rPr>
              <a:t>A preliminary prototype that displays captioning with</a:t>
            </a:r>
          </a:p>
          <a:p>
            <a:pPr lvl="0">
              <a:defRPr/>
            </a:pPr>
            <a:r>
              <a:rPr lang="en-US" sz="2200" dirty="0">
                <a:solidFill>
                  <a:prstClr val="white"/>
                </a:solidFill>
                <a:latin typeface="Segoe UI Light" panose="020B0502040204020203" pitchFamily="34" charset="0"/>
                <a:cs typeface="Segoe UI Light" panose="020B0502040204020203" pitchFamily="34" charset="0"/>
              </a:rPr>
              <a:t>speaker location and non-speech sounds</a:t>
            </a:r>
          </a:p>
        </p:txBody>
      </p:sp>
      <p:pic>
        <p:nvPicPr>
          <p:cNvPr id="5" name="Picture 4">
            <a:extLst>
              <a:ext uri="{FF2B5EF4-FFF2-40B4-BE49-F238E27FC236}">
                <a16:creationId xmlns:a16="http://schemas.microsoft.com/office/drawing/2014/main" id="{A934D318-1AD0-4D67-813B-294F7A7C517F}"/>
              </a:ext>
            </a:extLst>
          </p:cNvPr>
          <p:cNvPicPr>
            <a:picLocks noChangeAspect="1"/>
          </p:cNvPicPr>
          <p:nvPr/>
        </p:nvPicPr>
        <p:blipFill rotWithShape="1">
          <a:blip r:embed="rId6"/>
          <a:srcRect t="10519"/>
          <a:stretch/>
        </p:blipFill>
        <p:spPr>
          <a:xfrm>
            <a:off x="506334" y="2912991"/>
            <a:ext cx="3005528" cy="1792469"/>
          </a:xfrm>
          <a:prstGeom prst="rect">
            <a:avLst/>
          </a:prstGeom>
          <a:ln w="12700">
            <a:solidFill>
              <a:schemeClr val="bg1"/>
            </a:solidFill>
          </a:ln>
        </p:spPr>
      </p:pic>
      <p:sp>
        <p:nvSpPr>
          <p:cNvPr id="14" name="Rectangle 13">
            <a:extLst>
              <a:ext uri="{FF2B5EF4-FFF2-40B4-BE49-F238E27FC236}">
                <a16:creationId xmlns:a16="http://schemas.microsoft.com/office/drawing/2014/main" id="{1699ECB7-4F77-4856-B539-20E7CB18EC79}"/>
              </a:ext>
            </a:extLst>
          </p:cNvPr>
          <p:cNvSpPr/>
          <p:nvPr/>
        </p:nvSpPr>
        <p:spPr>
          <a:xfrm>
            <a:off x="0" y="0"/>
            <a:ext cx="12192000" cy="6871254"/>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2400" dirty="0">
                <a:solidFill>
                  <a:prstClr val="white"/>
                </a:solidFill>
                <a:latin typeface="Segoe UI Light" panose="020B0502040204020203" pitchFamily="34" charset="0"/>
                <a:cs typeface="Segoe UI Light" panose="020B0502040204020203" pitchFamily="34" charset="0"/>
              </a:rPr>
              <a:t>While past studies inform the design of future HMD conversation support, </a:t>
            </a:r>
          </a:p>
          <a:p>
            <a:pPr lvl="0" algn="ctr" defTabSz="912201"/>
            <a:r>
              <a:rPr lang="en-US" sz="2400" dirty="0">
                <a:solidFill>
                  <a:srgbClr val="FFC000"/>
                </a:solidFill>
                <a:latin typeface="Segoe UI Semibold" panose="020B0702040204020203" pitchFamily="34" charset="0"/>
                <a:cs typeface="Segoe UI Semibold" panose="020B0702040204020203" pitchFamily="34" charset="0"/>
              </a:rPr>
              <a:t>longer-term, more ecologically-valid field studies </a:t>
            </a:r>
            <a:r>
              <a:rPr lang="en-US" sz="2400" dirty="0">
                <a:solidFill>
                  <a:prstClr val="white"/>
                </a:solidFill>
                <a:latin typeface="Segoe UI Light" panose="020B0502040204020203" pitchFamily="34" charset="0"/>
                <a:cs typeface="Segoe UI Light" panose="020B0502040204020203" pitchFamily="34" charset="0"/>
              </a:rPr>
              <a:t>are necessary.</a:t>
            </a: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14504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75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sitting in front of a computer&#10;&#10;Description automatically generated">
            <a:extLst>
              <a:ext uri="{FF2B5EF4-FFF2-40B4-BE49-F238E27FC236}">
                <a16:creationId xmlns:a16="http://schemas.microsoft.com/office/drawing/2014/main" id="{979FE358-3770-4BB3-BB6A-C24D319B4224}"/>
              </a:ext>
            </a:extLst>
          </p:cNvPr>
          <p:cNvPicPr>
            <a:picLocks noChangeAspect="1"/>
          </p:cNvPicPr>
          <p:nvPr/>
        </p:nvPicPr>
        <p:blipFill rotWithShape="1">
          <a:blip r:embed="rId3">
            <a:extLst>
              <a:ext uri="{28A0092B-C50C-407E-A947-70E740481C1C}">
                <a14:useLocalDpi xmlns:a14="http://schemas.microsoft.com/office/drawing/2010/main" val="0"/>
              </a:ext>
            </a:extLst>
          </a:blip>
          <a:srcRect r="20294"/>
          <a:stretch/>
        </p:blipFill>
        <p:spPr>
          <a:xfrm>
            <a:off x="0" y="-5815"/>
            <a:ext cx="12762365" cy="6905723"/>
          </a:xfrm>
          <a:prstGeom prst="rect">
            <a:avLst/>
          </a:prstGeom>
        </p:spPr>
      </p:pic>
      <p:sp>
        <p:nvSpPr>
          <p:cNvPr id="7" name="Rectangle 6">
            <a:extLst>
              <a:ext uri="{FF2B5EF4-FFF2-40B4-BE49-F238E27FC236}">
                <a16:creationId xmlns:a16="http://schemas.microsoft.com/office/drawing/2014/main" id="{B2EC43B8-90AA-4514-B3E6-ADC155D6785E}"/>
              </a:ext>
            </a:extLst>
          </p:cNvPr>
          <p:cNvSpPr/>
          <p:nvPr/>
        </p:nvSpPr>
        <p:spPr>
          <a:xfrm>
            <a:off x="0" y="-13254"/>
            <a:ext cx="12192000" cy="6871254"/>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Freeform 5" descr=" 5">
            <a:extLst>
              <a:ext uri="{FF2B5EF4-FFF2-40B4-BE49-F238E27FC236}">
                <a16:creationId xmlns:a16="http://schemas.microsoft.com/office/drawing/2014/main" id="{A70BFB7E-7CD2-4B1B-BCF5-1F8839A67354}"/>
              </a:ext>
            </a:extLst>
          </p:cNvPr>
          <p:cNvSpPr/>
          <p:nvPr/>
        </p:nvSpPr>
        <p:spPr>
          <a:xfrm rot="3782654" flipH="1" flipV="1">
            <a:off x="8079651" y="827964"/>
            <a:ext cx="910828" cy="1270276"/>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6" name="TextBox 15" descr=" 6">
            <a:extLst>
              <a:ext uri="{FF2B5EF4-FFF2-40B4-BE49-F238E27FC236}">
                <a16:creationId xmlns:a16="http://schemas.microsoft.com/office/drawing/2014/main" id="{B796495A-C331-40BF-BEDD-601B214FF16D}"/>
              </a:ext>
            </a:extLst>
          </p:cNvPr>
          <p:cNvSpPr txBox="1"/>
          <p:nvPr/>
        </p:nvSpPr>
        <p:spPr>
          <a:xfrm rot="21076520">
            <a:off x="8467808" y="507677"/>
            <a:ext cx="3018873" cy="523160"/>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Too Bulky!</a:t>
            </a:r>
          </a:p>
        </p:txBody>
      </p:sp>
    </p:spTree>
    <p:extLst>
      <p:ext uri="{BB962C8B-B14F-4D97-AF65-F5344CB8AC3E}">
        <p14:creationId xmlns:p14="http://schemas.microsoft.com/office/powerpoint/2010/main" val="146694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5 min Talk] Wearable Subtitles: Augmenting Spoken Communication with  Eyewear for All-day Captioning - YouTube">
            <a:extLst>
              <a:ext uri="{FF2B5EF4-FFF2-40B4-BE49-F238E27FC236}">
                <a16:creationId xmlns:a16="http://schemas.microsoft.com/office/drawing/2014/main" id="{55ACED90-73A8-4D4D-A541-AB296581AC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636" r="30714"/>
          <a:stretch/>
        </p:blipFill>
        <p:spPr bwMode="auto">
          <a:xfrm>
            <a:off x="5948264" y="-813567"/>
            <a:ext cx="6277336" cy="7655238"/>
          </a:xfrm>
          <a:prstGeom prst="rect">
            <a:avLst/>
          </a:prstGeom>
          <a:noFill/>
          <a:ln>
            <a:noFill/>
          </a:ln>
          <a:extLst>
            <a:ext uri="{53640926-AAD7-44D8-BBD7-CCE9431645EC}">
              <a14:shadowObscured xmlns:a14="http://schemas.microsoft.com/office/drawing/2010/main"/>
            </a:ext>
          </a:extLst>
        </p:spPr>
      </p:pic>
      <p:pic>
        <p:nvPicPr>
          <p:cNvPr id="20482" name="Picture 2" descr="Vuzix Blade AR glasses are the next-gen Google Glass we've all been waiting  for - The Verge">
            <a:extLst>
              <a:ext uri="{FF2B5EF4-FFF2-40B4-BE49-F238E27FC236}">
                <a16:creationId xmlns:a16="http://schemas.microsoft.com/office/drawing/2014/main" id="{368D4063-8C7A-44B5-9453-0867D00AE8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755"/>
          <a:stretch/>
        </p:blipFill>
        <p:spPr bwMode="auto">
          <a:xfrm>
            <a:off x="-12700" y="-45357"/>
            <a:ext cx="591466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A49B4E7-76B4-43A0-90DE-FDC4985A453D}"/>
              </a:ext>
            </a:extLst>
          </p:cNvPr>
          <p:cNvSpPr/>
          <p:nvPr/>
        </p:nvSpPr>
        <p:spPr>
          <a:xfrm>
            <a:off x="-7166" y="6313714"/>
            <a:ext cx="5909129" cy="54428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Segoe UI Semibold" panose="020B0702040204020203" pitchFamily="34" charset="0"/>
                <a:ea typeface="+mn-ea"/>
                <a:cs typeface="Segoe UI Semibold" panose="020B0702040204020203" pitchFamily="34" charset="0"/>
              </a:rPr>
              <a:t>Vuzix</a:t>
            </a: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Blade</a:t>
            </a:r>
            <a:endPar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7" name="Rectangle 6">
            <a:extLst>
              <a:ext uri="{FF2B5EF4-FFF2-40B4-BE49-F238E27FC236}">
                <a16:creationId xmlns:a16="http://schemas.microsoft.com/office/drawing/2014/main" id="{A6A40F26-B8DA-4CBD-AB04-59B58635DAEC}"/>
              </a:ext>
            </a:extLst>
          </p:cNvPr>
          <p:cNvSpPr/>
          <p:nvPr/>
        </p:nvSpPr>
        <p:spPr>
          <a:xfrm>
            <a:off x="5948264" y="6313714"/>
            <a:ext cx="6243735" cy="54428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Google’s Wearable Subtitles</a:t>
            </a:r>
            <a:endPar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76436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8DF7E2D-827C-4AE8-BCC9-B3B26EEA5788}"/>
              </a:ext>
            </a:extLst>
          </p:cNvPr>
          <p:cNvSpPr txBox="1"/>
          <p:nvPr/>
        </p:nvSpPr>
        <p:spPr>
          <a:xfrm>
            <a:off x="281856" y="197265"/>
            <a:ext cx="12025008" cy="646331"/>
          </a:xfrm>
          <a:prstGeom prst="rect">
            <a:avLst/>
          </a:prstGeom>
          <a:noFill/>
        </p:spPr>
        <p:txBody>
          <a:bodyPr wrap="square" rtlCol="0">
            <a:spAutoFit/>
          </a:bodyPr>
          <a:lstStyle/>
          <a:p>
            <a:pPr lvl="0">
              <a:defRPr/>
            </a:pPr>
            <a:r>
              <a:rPr kumimoji="0" lang="en-US" sz="36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3: </a:t>
            </a:r>
            <a:r>
              <a:rPr lang="en-US" sz="3600" cap="small" dirty="0" err="1">
                <a:solidFill>
                  <a:prstClr val="white"/>
                </a:solidFill>
                <a:latin typeface="Segoe UI Semibold" panose="020B0702040204020203" pitchFamily="34" charset="0"/>
                <a:cs typeface="Segoe UI Semibold" panose="020B0702040204020203" pitchFamily="34" charset="0"/>
              </a:rPr>
              <a:t>Hmd</a:t>
            </a:r>
            <a:r>
              <a:rPr lang="en-US" sz="3600" cap="small" dirty="0">
                <a:solidFill>
                  <a:prstClr val="white"/>
                </a:solidFill>
                <a:latin typeface="Segoe UI Semibold" panose="020B0702040204020203" pitchFamily="34" charset="0"/>
                <a:cs typeface="Segoe UI Semibold" panose="020B0702040204020203" pitchFamily="34" charset="0"/>
              </a:rPr>
              <a:t>-Captioning Field-Deployment</a:t>
            </a:r>
            <a:endParaRPr kumimoji="0" lang="en-US" sz="20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
        <p:nvSpPr>
          <p:cNvPr id="4" name="TextBox 3">
            <a:extLst>
              <a:ext uri="{FF2B5EF4-FFF2-40B4-BE49-F238E27FC236}">
                <a16:creationId xmlns:a16="http://schemas.microsoft.com/office/drawing/2014/main" id="{CCB104C2-E4BE-49CA-9929-D2DCF640CA03}"/>
              </a:ext>
            </a:extLst>
          </p:cNvPr>
          <p:cNvSpPr txBox="1"/>
          <p:nvPr/>
        </p:nvSpPr>
        <p:spPr>
          <a:xfrm>
            <a:off x="926972" y="1184543"/>
            <a:ext cx="10555494"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How do DHH users use HMD-based captioning in uncontrolled settings? Does the usage change over time or with context (e.g., at home vs. while mobile)?</a:t>
            </a:r>
          </a:p>
        </p:txBody>
      </p:sp>
      <p:sp>
        <p:nvSpPr>
          <p:cNvPr id="7" name="TextBox 6">
            <a:extLst>
              <a:ext uri="{FF2B5EF4-FFF2-40B4-BE49-F238E27FC236}">
                <a16:creationId xmlns:a16="http://schemas.microsoft.com/office/drawing/2014/main" id="{C3BBCB16-FAEA-4836-A4A3-4DD34AE0A244}"/>
              </a:ext>
            </a:extLst>
          </p:cNvPr>
          <p:cNvSpPr txBox="1"/>
          <p:nvPr/>
        </p:nvSpPr>
        <p:spPr>
          <a:xfrm>
            <a:off x="410939" y="1110891"/>
            <a:ext cx="43313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1</a:t>
            </a:r>
          </a:p>
        </p:txBody>
      </p:sp>
      <p:sp>
        <p:nvSpPr>
          <p:cNvPr id="11" name="TextBox 10">
            <a:extLst>
              <a:ext uri="{FF2B5EF4-FFF2-40B4-BE49-F238E27FC236}">
                <a16:creationId xmlns:a16="http://schemas.microsoft.com/office/drawing/2014/main" id="{FE37AA73-1B34-4C16-A426-0CACF5DE4EDB}"/>
              </a:ext>
            </a:extLst>
          </p:cNvPr>
          <p:cNvSpPr txBox="1"/>
          <p:nvPr/>
        </p:nvSpPr>
        <p:spPr>
          <a:xfrm>
            <a:off x="926972" y="2472984"/>
            <a:ext cx="10555494" cy="461622"/>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How does the long-term use of the device affect communication?</a:t>
            </a:r>
          </a:p>
        </p:txBody>
      </p:sp>
      <p:sp>
        <p:nvSpPr>
          <p:cNvPr id="12" name="TextBox 11">
            <a:extLst>
              <a:ext uri="{FF2B5EF4-FFF2-40B4-BE49-F238E27FC236}">
                <a16:creationId xmlns:a16="http://schemas.microsoft.com/office/drawing/2014/main" id="{14358B68-78D0-45EC-B2E2-2E1E74F576B9}"/>
              </a:ext>
            </a:extLst>
          </p:cNvPr>
          <p:cNvSpPr txBox="1"/>
          <p:nvPr/>
        </p:nvSpPr>
        <p:spPr>
          <a:xfrm>
            <a:off x="410939" y="2377197"/>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2</a:t>
            </a:r>
          </a:p>
        </p:txBody>
      </p:sp>
      <p:sp>
        <p:nvSpPr>
          <p:cNvPr id="14" name="TextBox 13">
            <a:extLst>
              <a:ext uri="{FF2B5EF4-FFF2-40B4-BE49-F238E27FC236}">
                <a16:creationId xmlns:a16="http://schemas.microsoft.com/office/drawing/2014/main" id="{5CDC0D4E-6AEC-44A5-A6D9-9423955D4898}"/>
              </a:ext>
            </a:extLst>
          </p:cNvPr>
          <p:cNvSpPr txBox="1"/>
          <p:nvPr/>
        </p:nvSpPr>
        <p:spPr>
          <a:xfrm>
            <a:off x="926972" y="3719703"/>
            <a:ext cx="10555494"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What social implications exist when using HMD captioning in different settings, such as alone, with friends, or with unfamiliar conversation partners.</a:t>
            </a:r>
          </a:p>
        </p:txBody>
      </p:sp>
      <p:sp>
        <p:nvSpPr>
          <p:cNvPr id="15" name="TextBox 14">
            <a:extLst>
              <a:ext uri="{FF2B5EF4-FFF2-40B4-BE49-F238E27FC236}">
                <a16:creationId xmlns:a16="http://schemas.microsoft.com/office/drawing/2014/main" id="{9AB5DB09-F6A2-489A-B8FA-6D8FCF9CD602}"/>
              </a:ext>
            </a:extLst>
          </p:cNvPr>
          <p:cNvSpPr txBox="1"/>
          <p:nvPr/>
        </p:nvSpPr>
        <p:spPr>
          <a:xfrm>
            <a:off x="410939" y="3631610"/>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3</a:t>
            </a:r>
          </a:p>
        </p:txBody>
      </p:sp>
    </p:spTree>
    <p:extLst>
      <p:ext uri="{BB962C8B-B14F-4D97-AF65-F5344CB8AC3E}">
        <p14:creationId xmlns:p14="http://schemas.microsoft.com/office/powerpoint/2010/main" val="83546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5" grpId="0"/>
    </p:bld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EDAAADD-2C52-4B38-8F08-EA4765F6125B}"/>
              </a:ext>
            </a:extLst>
          </p:cNvPr>
          <p:cNvSpPr txBox="1"/>
          <p:nvPr/>
        </p:nvSpPr>
        <p:spPr>
          <a:xfrm>
            <a:off x="5445760" y="2113621"/>
            <a:ext cx="5720080" cy="33855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2700" dirty="0">
                <a:solidFill>
                  <a:prstClr val="white"/>
                </a:solidFill>
                <a:latin typeface="Segoe UI Semibold" pitchFamily="34" charset="0"/>
              </a:rPr>
              <a:t>Phase 1: </a:t>
            </a:r>
            <a:r>
              <a:rPr kumimoji="0" lang="en-US" sz="2700" b="0" i="0" u="none" strike="noStrike" kern="1200" cap="none" spc="0" normalizeH="0" baseline="0" noProof="0" dirty="0">
                <a:ln>
                  <a:noFill/>
                </a:ln>
                <a:solidFill>
                  <a:prstClr val="white"/>
                </a:solidFill>
                <a:effectLst/>
                <a:uLnTx/>
                <a:uFillTx/>
                <a:latin typeface="Segoe UI Semibold" pitchFamily="34" charset="0"/>
              </a:rPr>
              <a:t>Pilot Testing</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3-5</a:t>
            </a:r>
            <a:r>
              <a:rPr kumimoji="0" lang="en-US" sz="2000" b="0" i="0" u="none" strike="noStrike" kern="1200" cap="none" spc="0" normalizeH="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DHH participants for one week each</a:t>
            </a:r>
          </a:p>
          <a:p>
            <a:pPr marL="342900" indent="-342900">
              <a:buFont typeface="Courier New" pitchFamily="49" charset="0"/>
              <a:buChar char="o"/>
              <a:defRPr/>
            </a:pPr>
            <a:r>
              <a:rPr lang="en-US" sz="2000" dirty="0">
                <a:solidFill>
                  <a:prstClr val="white"/>
                </a:solidFill>
                <a:latin typeface="Segoe UI Light" pitchFamily="34" charset="0"/>
              </a:rPr>
              <a:t>Protocol: Pre/post interviews, weekly surveys, a lightweight in-situ feedback form, usage logs</a:t>
            </a:r>
          </a:p>
          <a:p>
            <a:pPr>
              <a:defRPr/>
            </a:pPr>
            <a:endParaRPr kumimoji="0" lang="en-US" sz="1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white"/>
              </a:solidFill>
              <a:latin typeface="Segoe UI Semibold"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600" dirty="0">
                <a:solidFill>
                  <a:prstClr val="white"/>
                </a:solidFill>
                <a:latin typeface="Segoe UI Semibold" pitchFamily="34" charset="0"/>
              </a:rPr>
              <a:t>Phase 2: One-month Deployment</a:t>
            </a:r>
            <a:endParaRPr kumimoji="0" lang="en-US" sz="2600" b="0" i="0" u="none" strike="noStrike" kern="1200" cap="none" spc="0" normalizeH="0" baseline="0" noProof="0" dirty="0">
              <a:ln>
                <a:noFill/>
              </a:ln>
              <a:solidFill>
                <a:prstClr val="white"/>
              </a:solidFill>
              <a:effectLst/>
              <a:uLnTx/>
              <a:uFillTx/>
              <a:latin typeface="Segoe UI Semibold" pitchFamily="34" charset="0"/>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sz="2000" dirty="0">
                <a:solidFill>
                  <a:prstClr val="white"/>
                </a:solidFill>
                <a:latin typeface="Segoe UI Light" pitchFamily="34" charset="0"/>
              </a:rPr>
              <a:t>10-12 DHH participants </a:t>
            </a:r>
          </a:p>
          <a:p>
            <a:pPr marL="342900" lvl="0" indent="-342900">
              <a:buFont typeface="Courier New" pitchFamily="49" charset="0"/>
              <a:buChar char="o"/>
              <a:defRPr/>
            </a:pPr>
            <a:r>
              <a:rPr lang="en-US" sz="2000" dirty="0">
                <a:solidFill>
                  <a:prstClr val="white"/>
                </a:solidFill>
                <a:latin typeface="Segoe UI Light" pitchFamily="34" charset="0"/>
              </a:rPr>
              <a:t>Protocol: Pre/post interviews, weekly surveys, a lightweight in-situ feedback form, usage logs</a:t>
            </a:r>
          </a:p>
        </p:txBody>
      </p:sp>
      <p:sp>
        <p:nvSpPr>
          <p:cNvPr id="12" name="Rectangle 11">
            <a:extLst>
              <a:ext uri="{FF2B5EF4-FFF2-40B4-BE49-F238E27FC236}">
                <a16:creationId xmlns:a16="http://schemas.microsoft.com/office/drawing/2014/main" id="{320518ED-B73A-4D4A-81C2-24C2E1275F77}"/>
              </a:ext>
            </a:extLst>
          </p:cNvPr>
          <p:cNvSpPr/>
          <p:nvPr/>
        </p:nvSpPr>
        <p:spPr>
          <a:xfrm>
            <a:off x="5374640" y="2015764"/>
            <a:ext cx="5720080" cy="1663701"/>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6" name="Rectangle 15">
            <a:extLst>
              <a:ext uri="{FF2B5EF4-FFF2-40B4-BE49-F238E27FC236}">
                <a16:creationId xmlns:a16="http://schemas.microsoft.com/office/drawing/2014/main" id="{704009A3-DCC4-4107-B25C-BD79481AA2C2}"/>
              </a:ext>
            </a:extLst>
          </p:cNvPr>
          <p:cNvSpPr/>
          <p:nvPr/>
        </p:nvSpPr>
        <p:spPr>
          <a:xfrm>
            <a:off x="5374640" y="3935767"/>
            <a:ext cx="5720080" cy="1663701"/>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pic>
        <p:nvPicPr>
          <p:cNvPr id="3" name="Picture 2">
            <a:extLst>
              <a:ext uri="{FF2B5EF4-FFF2-40B4-BE49-F238E27FC236}">
                <a16:creationId xmlns:a16="http://schemas.microsoft.com/office/drawing/2014/main" id="{357A7917-EE56-4FCC-A27A-DFF527FC0AF9}"/>
              </a:ext>
            </a:extLst>
          </p:cNvPr>
          <p:cNvPicPr>
            <a:picLocks noChangeAspect="1"/>
          </p:cNvPicPr>
          <p:nvPr/>
        </p:nvPicPr>
        <p:blipFill rotWithShape="1">
          <a:blip r:embed="rId3"/>
          <a:srcRect t="471" r="81426" b="940"/>
          <a:stretch/>
        </p:blipFill>
        <p:spPr>
          <a:xfrm>
            <a:off x="461265" y="2010622"/>
            <a:ext cx="2942336" cy="3588845"/>
          </a:xfrm>
          <a:prstGeom prst="rect">
            <a:avLst/>
          </a:prstGeom>
        </p:spPr>
      </p:pic>
      <p:pic>
        <p:nvPicPr>
          <p:cNvPr id="18" name="Picture 17">
            <a:extLst>
              <a:ext uri="{FF2B5EF4-FFF2-40B4-BE49-F238E27FC236}">
                <a16:creationId xmlns:a16="http://schemas.microsoft.com/office/drawing/2014/main" id="{A196DD97-2BF7-440C-8939-AC3FEBB0EEB6}"/>
              </a:ext>
            </a:extLst>
          </p:cNvPr>
          <p:cNvPicPr>
            <a:picLocks noChangeAspect="1"/>
          </p:cNvPicPr>
          <p:nvPr/>
        </p:nvPicPr>
        <p:blipFill rotWithShape="1">
          <a:blip r:embed="rId3"/>
          <a:srcRect l="45132" t="470" r="46242" b="1598"/>
          <a:stretch/>
        </p:blipFill>
        <p:spPr>
          <a:xfrm>
            <a:off x="3484548" y="2015764"/>
            <a:ext cx="1373612" cy="3583704"/>
          </a:xfrm>
          <a:prstGeom prst="rect">
            <a:avLst/>
          </a:prstGeom>
        </p:spPr>
      </p:pic>
      <p:sp>
        <p:nvSpPr>
          <p:cNvPr id="8" name="TextBox 7">
            <a:extLst>
              <a:ext uri="{FF2B5EF4-FFF2-40B4-BE49-F238E27FC236}">
                <a16:creationId xmlns:a16="http://schemas.microsoft.com/office/drawing/2014/main" id="{E3A9DCF7-1099-40CD-950A-A30124C9D643}"/>
              </a:ext>
            </a:extLst>
          </p:cNvPr>
          <p:cNvSpPr txBox="1"/>
          <p:nvPr/>
        </p:nvSpPr>
        <p:spPr>
          <a:xfrm>
            <a:off x="281856" y="197265"/>
            <a:ext cx="12025008" cy="646331"/>
          </a:xfrm>
          <a:prstGeom prst="rect">
            <a:avLst/>
          </a:prstGeom>
          <a:noFill/>
        </p:spPr>
        <p:txBody>
          <a:bodyPr wrap="square" rtlCol="0">
            <a:spAutoFit/>
          </a:bodyPr>
          <a:lstStyle/>
          <a:p>
            <a:pPr lvl="0">
              <a:defRPr/>
            </a:pPr>
            <a:r>
              <a:rPr kumimoji="0" lang="en-US" sz="36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3: </a:t>
            </a:r>
            <a:r>
              <a:rPr lang="en-US" sz="3600" cap="small" dirty="0" err="1">
                <a:solidFill>
                  <a:prstClr val="white"/>
                </a:solidFill>
                <a:latin typeface="Segoe UI Semibold" panose="020B0702040204020203" pitchFamily="34" charset="0"/>
                <a:cs typeface="Segoe UI Semibold" panose="020B0702040204020203" pitchFamily="34" charset="0"/>
              </a:rPr>
              <a:t>Hmd</a:t>
            </a:r>
            <a:r>
              <a:rPr lang="en-US" sz="3600" cap="small" dirty="0">
                <a:solidFill>
                  <a:prstClr val="white"/>
                </a:solidFill>
                <a:latin typeface="Segoe UI Semibold" panose="020B0702040204020203" pitchFamily="34" charset="0"/>
                <a:cs typeface="Segoe UI Semibold" panose="020B0702040204020203" pitchFamily="34" charset="0"/>
              </a:rPr>
              <a:t>-Captioning Field-Deployment</a:t>
            </a:r>
            <a:endParaRPr kumimoji="0" lang="en-US" sz="20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Tree>
    <p:extLst>
      <p:ext uri="{BB962C8B-B14F-4D97-AF65-F5344CB8AC3E}">
        <p14:creationId xmlns:p14="http://schemas.microsoft.com/office/powerpoint/2010/main" val="62723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37C7BB6-5AE5-4AA6-BB80-02A447E61510}"/>
              </a:ext>
            </a:extLst>
          </p:cNvPr>
          <p:cNvSpPr txBox="1"/>
          <p:nvPr/>
        </p:nvSpPr>
        <p:spPr>
          <a:xfrm>
            <a:off x="926971" y="1184543"/>
            <a:ext cx="8810807" cy="1692729"/>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Characterization of real-world usage of HMD-based captioning across a variety of contexts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lvl="0">
              <a:defRPr/>
            </a:pPr>
            <a:r>
              <a:rPr lang="en-US" sz="2400" dirty="0">
                <a:solidFill>
                  <a:prstClr val="white">
                    <a:lumMod val="85000"/>
                  </a:prstClr>
                </a:solidFill>
                <a:latin typeface="Segoe UI Light" pitchFamily="34" charset="0"/>
              </a:rPr>
              <a:t>Design guidelines for future HMD-based sound awareness systems</a:t>
            </a:r>
          </a:p>
        </p:txBody>
      </p:sp>
      <p:sp>
        <p:nvSpPr>
          <p:cNvPr id="28" name="TextBox 27">
            <a:extLst>
              <a:ext uri="{FF2B5EF4-FFF2-40B4-BE49-F238E27FC236}">
                <a16:creationId xmlns:a16="http://schemas.microsoft.com/office/drawing/2014/main" id="{60959D83-6A98-4A2B-A514-7CA1F606CF22}"/>
              </a:ext>
            </a:extLst>
          </p:cNvPr>
          <p:cNvSpPr txBox="1"/>
          <p:nvPr/>
        </p:nvSpPr>
        <p:spPr>
          <a:xfrm>
            <a:off x="410939" y="1110891"/>
            <a:ext cx="43313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1</a:t>
            </a:r>
          </a:p>
        </p:txBody>
      </p:sp>
      <p:sp>
        <p:nvSpPr>
          <p:cNvPr id="29" name="TextBox 28">
            <a:extLst>
              <a:ext uri="{FF2B5EF4-FFF2-40B4-BE49-F238E27FC236}">
                <a16:creationId xmlns:a16="http://schemas.microsoft.com/office/drawing/2014/main" id="{7DD6FF62-DEC8-49E3-9F23-2137C22AD067}"/>
              </a:ext>
            </a:extLst>
          </p:cNvPr>
          <p:cNvSpPr txBox="1"/>
          <p:nvPr/>
        </p:nvSpPr>
        <p:spPr>
          <a:xfrm>
            <a:off x="371796" y="2210930"/>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2</a:t>
            </a:r>
          </a:p>
        </p:txBody>
      </p:sp>
      <p:sp>
        <p:nvSpPr>
          <p:cNvPr id="35" name="Rectangle 34">
            <a:extLst>
              <a:ext uri="{FF2B5EF4-FFF2-40B4-BE49-F238E27FC236}">
                <a16:creationId xmlns:a16="http://schemas.microsoft.com/office/drawing/2014/main" id="{DD5FB1E3-EB32-46E8-8B07-5E99131F9ED0}"/>
              </a:ext>
            </a:extLst>
          </p:cNvPr>
          <p:cNvSpPr/>
          <p:nvPr/>
        </p:nvSpPr>
        <p:spPr>
          <a:xfrm>
            <a:off x="410939" y="1110891"/>
            <a:ext cx="9280202" cy="92015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36" name="Rectangle 35">
            <a:extLst>
              <a:ext uri="{FF2B5EF4-FFF2-40B4-BE49-F238E27FC236}">
                <a16:creationId xmlns:a16="http://schemas.microsoft.com/office/drawing/2014/main" id="{04B65ED9-7707-4BA0-9B1B-FCE561CEFCD1}"/>
              </a:ext>
            </a:extLst>
          </p:cNvPr>
          <p:cNvSpPr/>
          <p:nvPr/>
        </p:nvSpPr>
        <p:spPr>
          <a:xfrm>
            <a:off x="418434" y="2266995"/>
            <a:ext cx="9280202" cy="722468"/>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4" name="Rectangle 3">
            <a:extLst>
              <a:ext uri="{FF2B5EF4-FFF2-40B4-BE49-F238E27FC236}">
                <a16:creationId xmlns:a16="http://schemas.microsoft.com/office/drawing/2014/main" id="{B1A5A31B-7EE8-4458-A85E-AFC185FAB44E}"/>
              </a:ext>
            </a:extLst>
          </p:cNvPr>
          <p:cNvSpPr/>
          <p:nvPr/>
        </p:nvSpPr>
        <p:spPr>
          <a:xfrm>
            <a:off x="395949" y="3510291"/>
            <a:ext cx="8783220" cy="46166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120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…and improved HMD-captioning prototypes for the world!</a:t>
            </a:r>
          </a:p>
        </p:txBody>
      </p:sp>
      <p:sp>
        <p:nvSpPr>
          <p:cNvPr id="10" name="TextBox 9">
            <a:extLst>
              <a:ext uri="{FF2B5EF4-FFF2-40B4-BE49-F238E27FC236}">
                <a16:creationId xmlns:a16="http://schemas.microsoft.com/office/drawing/2014/main" id="{6171AA30-F301-486E-92A3-C13A8723829A}"/>
              </a:ext>
            </a:extLst>
          </p:cNvPr>
          <p:cNvSpPr txBox="1"/>
          <p:nvPr/>
        </p:nvSpPr>
        <p:spPr>
          <a:xfrm>
            <a:off x="281856" y="197265"/>
            <a:ext cx="12025008" cy="646331"/>
          </a:xfrm>
          <a:prstGeom prst="rect">
            <a:avLst/>
          </a:prstGeom>
          <a:noFill/>
        </p:spPr>
        <p:txBody>
          <a:bodyPr wrap="square" rtlCol="0">
            <a:spAutoFit/>
          </a:bodyPr>
          <a:lstStyle/>
          <a:p>
            <a:pPr lvl="0">
              <a:defRPr/>
            </a:pPr>
            <a:r>
              <a:rPr kumimoji="0" lang="en-US" sz="36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3: </a:t>
            </a:r>
            <a:r>
              <a:rPr lang="en-US" sz="3600" cap="small" dirty="0">
                <a:solidFill>
                  <a:prstClr val="white"/>
                </a:solidFill>
                <a:latin typeface="Segoe UI Semibold" panose="020B0702040204020203" pitchFamily="34" charset="0"/>
                <a:cs typeface="Segoe UI Semibold" panose="020B0702040204020203" pitchFamily="34" charset="0"/>
              </a:rPr>
              <a:t>Expected Contributions</a:t>
            </a:r>
            <a:endParaRPr kumimoji="0" lang="en-US" sz="20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Tree>
    <p:extLst>
      <p:ext uri="{BB962C8B-B14F-4D97-AF65-F5344CB8AC3E}">
        <p14:creationId xmlns:p14="http://schemas.microsoft.com/office/powerpoint/2010/main" val="177338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5" grpId="0" animBg="1"/>
      <p:bldP spid="36" grpId="0" animBg="1"/>
      <p:bldP spid="4"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19601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1049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45397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2269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1099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2269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5282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9F6464E4-6D5F-4904-82B7-16A2B648AAB6}"/>
              </a:ext>
            </a:extLst>
          </p:cNvPr>
          <p:cNvSpPr txBox="1"/>
          <p:nvPr/>
        </p:nvSpPr>
        <p:spPr>
          <a:xfrm>
            <a:off x="84113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43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5863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63701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Summary</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sp>
        <p:nvSpPr>
          <p:cNvPr id="29" name="Title 1" descr=" 8">
            <a:extLst>
              <a:ext uri="{FF2B5EF4-FFF2-40B4-BE49-F238E27FC236}">
                <a16:creationId xmlns:a16="http://schemas.microsoft.com/office/drawing/2014/main" id="{C74D577B-D5E7-4C25-911D-EE8769915C5E}"/>
              </a:ext>
            </a:extLst>
          </p:cNvPr>
          <p:cNvSpPr txBox="1">
            <a:spLocks/>
          </p:cNvSpPr>
          <p:nvPr/>
        </p:nvSpPr>
        <p:spPr>
          <a:xfrm>
            <a:off x="9527029" y="6171185"/>
            <a:ext cx="2610010" cy="7861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lang="en-US" sz="1600" dirty="0">
                <a:solidFill>
                  <a:srgbClr val="2F6ACB"/>
                </a:solidFill>
                <a:latin typeface="Segoe UI Semibold" panose="020B0702040204020203" pitchFamily="34" charset="0"/>
                <a:cs typeface="Segoe UI Semibold" panose="020B0702040204020203" pitchFamily="34" charset="0"/>
              </a:rPr>
              <a:t>Blue: completed work</a:t>
            </a:r>
            <a:endParaRPr kumimoji="0" lang="en-US" sz="16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endParaRP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30" name="Straight Connector 29">
            <a:extLst>
              <a:ext uri="{FF2B5EF4-FFF2-40B4-BE49-F238E27FC236}">
                <a16:creationId xmlns:a16="http://schemas.microsoft.com/office/drawing/2014/main" id="{7513365B-7645-471C-9382-9EE8FE446AC8}"/>
              </a:ext>
            </a:extLst>
          </p:cNvPr>
          <p:cNvCxnSpPr/>
          <p:nvPr/>
        </p:nvCxnSpPr>
        <p:spPr>
          <a:xfrm flipH="1">
            <a:off x="20778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2006F370-C540-4F76-9C42-C856C4CAA2B7}"/>
              </a:ext>
            </a:extLst>
          </p:cNvPr>
          <p:cNvSpPr txBox="1"/>
          <p:nvPr/>
        </p:nvSpPr>
        <p:spPr>
          <a:xfrm>
            <a:off x="19608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2" name="Straight Connector 31">
            <a:extLst>
              <a:ext uri="{FF2B5EF4-FFF2-40B4-BE49-F238E27FC236}">
                <a16:creationId xmlns:a16="http://schemas.microsoft.com/office/drawing/2014/main" id="{16B995E2-72E0-41AD-8055-000015AA19CA}"/>
              </a:ext>
            </a:extLst>
          </p:cNvPr>
          <p:cNvCxnSpPr/>
          <p:nvPr/>
        </p:nvCxnSpPr>
        <p:spPr>
          <a:xfrm flipH="1">
            <a:off x="20778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985FE557-F07E-4797-A427-7ACF970E9C8C}"/>
              </a:ext>
            </a:extLst>
          </p:cNvPr>
          <p:cNvSpPr txBox="1"/>
          <p:nvPr/>
        </p:nvSpPr>
        <p:spPr>
          <a:xfrm>
            <a:off x="19608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4" name="Straight Connector 33">
            <a:extLst>
              <a:ext uri="{FF2B5EF4-FFF2-40B4-BE49-F238E27FC236}">
                <a16:creationId xmlns:a16="http://schemas.microsoft.com/office/drawing/2014/main" id="{74FAD011-6041-41CD-9ADA-361EC3382974}"/>
              </a:ext>
            </a:extLst>
          </p:cNvPr>
          <p:cNvCxnSpPr/>
          <p:nvPr/>
        </p:nvCxnSpPr>
        <p:spPr>
          <a:xfrm flipH="1">
            <a:off x="52269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87E7A4B7-6BDA-44DA-A654-C25B0C23D275}"/>
              </a:ext>
            </a:extLst>
          </p:cNvPr>
          <p:cNvSpPr txBox="1"/>
          <p:nvPr/>
        </p:nvSpPr>
        <p:spPr>
          <a:xfrm>
            <a:off x="51099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cxnSp>
        <p:nvCxnSpPr>
          <p:cNvPr id="36" name="Straight Connector 35">
            <a:extLst>
              <a:ext uri="{FF2B5EF4-FFF2-40B4-BE49-F238E27FC236}">
                <a16:creationId xmlns:a16="http://schemas.microsoft.com/office/drawing/2014/main" id="{E1E6DAAF-E8FF-419F-9E3F-3A07C43ABB24}"/>
              </a:ext>
            </a:extLst>
          </p:cNvPr>
          <p:cNvCxnSpPr>
            <a:cxnSpLocks/>
          </p:cNvCxnSpPr>
          <p:nvPr/>
        </p:nvCxnSpPr>
        <p:spPr>
          <a:xfrm flipH="1">
            <a:off x="85282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4C5B8E19-47F4-4253-8AFC-431307DFB745}"/>
              </a:ext>
            </a:extLst>
          </p:cNvPr>
          <p:cNvSpPr txBox="1"/>
          <p:nvPr/>
        </p:nvSpPr>
        <p:spPr>
          <a:xfrm>
            <a:off x="84113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Three initial explorations</a:t>
            </a:r>
          </a:p>
        </p:txBody>
      </p:sp>
      <p:sp>
        <p:nvSpPr>
          <p:cNvPr id="49" name="TextBox 48">
            <a:extLst>
              <a:ext uri="{FF2B5EF4-FFF2-40B4-BE49-F238E27FC236}">
                <a16:creationId xmlns:a16="http://schemas.microsoft.com/office/drawing/2014/main" id="{AE84B6D5-BF49-4037-B187-A929F23FC9E8}"/>
              </a:ext>
            </a:extLst>
          </p:cNvPr>
          <p:cNvSpPr txBox="1"/>
          <p:nvPr/>
        </p:nvSpPr>
        <p:spPr>
          <a:xfrm>
            <a:off x="51099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397148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1" grpId="0"/>
      <p:bldP spid="28" grpId="0"/>
      <p:bldP spid="51" grpId="0"/>
      <p:bldP spid="67" grpId="0"/>
      <p:bldP spid="31" grpId="0"/>
      <p:bldP spid="33" grpId="0"/>
      <p:bldP spid="35" grpId="0"/>
      <p:bldP spid="37" grpId="0"/>
      <p:bldP spid="49"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195761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10911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44941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23107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917BFC0D-1DE0-4C6C-AD78-9D9E258EF443}"/>
              </a:ext>
            </a:extLst>
          </p:cNvPr>
          <p:cNvSpPr txBox="1"/>
          <p:nvPr/>
        </p:nvSpPr>
        <p:spPr>
          <a:xfrm>
            <a:off x="5114116" y="4956043"/>
            <a:ext cx="1697901"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DAA600"/>
                </a:solidFill>
                <a:latin typeface="Segoe UI Semibold" panose="020B0702040204020203" pitchFamily="34" charset="0"/>
                <a:cs typeface="Segoe UI Semibold" panose="020B0702040204020203" pitchFamily="34" charset="0"/>
              </a:rPr>
              <a:t>M</a:t>
            </a: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cs typeface="Segoe UI Semibold" panose="020B0702040204020203" pitchFamily="34" charset="0"/>
              </a:rPr>
              <a:t>eta learning</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186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59046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63245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230413" y="129494"/>
            <a:ext cx="810471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Technical Novelty</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cxnSp>
        <p:nvCxnSpPr>
          <p:cNvPr id="30" name="Straight Connector 29">
            <a:extLst>
              <a:ext uri="{FF2B5EF4-FFF2-40B4-BE49-F238E27FC236}">
                <a16:creationId xmlns:a16="http://schemas.microsoft.com/office/drawing/2014/main" id="{7513365B-7645-471C-9382-9EE8FE446AC8}"/>
              </a:ext>
            </a:extLst>
          </p:cNvPr>
          <p:cNvCxnSpPr/>
          <p:nvPr/>
        </p:nvCxnSpPr>
        <p:spPr>
          <a:xfrm flipH="1">
            <a:off x="207533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2006F370-C540-4F76-9C42-C856C4CAA2B7}"/>
              </a:ext>
            </a:extLst>
          </p:cNvPr>
          <p:cNvSpPr txBox="1"/>
          <p:nvPr/>
        </p:nvSpPr>
        <p:spPr>
          <a:xfrm>
            <a:off x="1958369" y="3716433"/>
            <a:ext cx="245355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System development</a:t>
            </a:r>
          </a:p>
        </p:txBody>
      </p:sp>
      <p:cxnSp>
        <p:nvCxnSpPr>
          <p:cNvPr id="32" name="Straight Connector 31">
            <a:extLst>
              <a:ext uri="{FF2B5EF4-FFF2-40B4-BE49-F238E27FC236}">
                <a16:creationId xmlns:a16="http://schemas.microsoft.com/office/drawing/2014/main" id="{16B995E2-72E0-41AD-8055-000015AA19CA}"/>
              </a:ext>
            </a:extLst>
          </p:cNvPr>
          <p:cNvCxnSpPr/>
          <p:nvPr/>
        </p:nvCxnSpPr>
        <p:spPr>
          <a:xfrm flipH="1">
            <a:off x="207533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985FE557-F07E-4797-A427-7ACF970E9C8C}"/>
              </a:ext>
            </a:extLst>
          </p:cNvPr>
          <p:cNvSpPr txBox="1"/>
          <p:nvPr/>
        </p:nvSpPr>
        <p:spPr>
          <a:xfrm>
            <a:off x="1958369" y="4943809"/>
            <a:ext cx="2191113" cy="379656"/>
          </a:xfrm>
          <a:prstGeom prst="rect">
            <a:avLst/>
          </a:prstGeom>
          <a:noFill/>
        </p:spPr>
        <p:txBody>
          <a:bodyPr wrap="none" rtlCol="0">
            <a:spAutoFit/>
          </a:bodyPr>
          <a:lstStyle/>
          <a:p>
            <a:pPr marR="0" lvl="0" indent="0" fontAlgn="auto">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Sound recognition</a:t>
            </a:r>
          </a:p>
        </p:txBody>
      </p:sp>
      <p:cxnSp>
        <p:nvCxnSpPr>
          <p:cNvPr id="34" name="Straight Connector 33">
            <a:extLst>
              <a:ext uri="{FF2B5EF4-FFF2-40B4-BE49-F238E27FC236}">
                <a16:creationId xmlns:a16="http://schemas.microsoft.com/office/drawing/2014/main" id="{74FAD011-6041-41CD-9ADA-361EC3382974}"/>
              </a:ext>
            </a:extLst>
          </p:cNvPr>
          <p:cNvCxnSpPr/>
          <p:nvPr/>
        </p:nvCxnSpPr>
        <p:spPr>
          <a:xfrm flipH="1">
            <a:off x="523107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87E7A4B7-6BDA-44DA-A654-C25B0C23D275}"/>
              </a:ext>
            </a:extLst>
          </p:cNvPr>
          <p:cNvSpPr txBox="1"/>
          <p:nvPr/>
        </p:nvSpPr>
        <p:spPr>
          <a:xfrm>
            <a:off x="5108148" y="3716433"/>
            <a:ext cx="3340466" cy="379656"/>
          </a:xfrm>
          <a:prstGeom prst="rect">
            <a:avLst/>
          </a:prstGeom>
          <a:noFill/>
        </p:spPr>
        <p:txBody>
          <a:bodyPr wrap="none" rtlCol="0">
            <a:spAutoFit/>
          </a:bodyPr>
          <a:lstStyle/>
          <a:p>
            <a:pPr>
              <a:defRPr/>
            </a:pPr>
            <a:r>
              <a:rPr lang="en-US" sz="1867" dirty="0">
                <a:solidFill>
                  <a:srgbClr val="4472C4"/>
                </a:solidFill>
                <a:latin typeface="Segoe UI Semibold" panose="020B0702040204020203" pitchFamily="34" charset="0"/>
                <a:cs typeface="Segoe UI Semibold" panose="020B0702040204020203" pitchFamily="34" charset="0"/>
              </a:rPr>
              <a:t>On-device sound recognition</a:t>
            </a:r>
          </a:p>
        </p:txBody>
      </p:sp>
      <p:cxnSp>
        <p:nvCxnSpPr>
          <p:cNvPr id="36" name="Straight Connector 35">
            <a:extLst>
              <a:ext uri="{FF2B5EF4-FFF2-40B4-BE49-F238E27FC236}">
                <a16:creationId xmlns:a16="http://schemas.microsoft.com/office/drawing/2014/main" id="{E1E6DAAF-E8FF-419F-9E3F-3A07C43ABB24}"/>
              </a:ext>
            </a:extLst>
          </p:cNvPr>
          <p:cNvCxnSpPr>
            <a:cxnSpLocks/>
          </p:cNvCxnSpPr>
          <p:nvPr/>
        </p:nvCxnSpPr>
        <p:spPr>
          <a:xfrm flipH="1">
            <a:off x="8580882" y="3031401"/>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4C5B8E19-47F4-4253-8AFC-431307DFB745}"/>
              </a:ext>
            </a:extLst>
          </p:cNvPr>
          <p:cNvSpPr txBox="1"/>
          <p:nvPr/>
        </p:nvSpPr>
        <p:spPr>
          <a:xfrm>
            <a:off x="8463921" y="3716433"/>
            <a:ext cx="2020681"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DAA600"/>
                </a:solidFill>
                <a:latin typeface="Segoe UI Semibold" panose="020B0702040204020203" pitchFamily="34" charset="0"/>
                <a:cs typeface="Segoe UI Semibold" panose="020B0702040204020203" pitchFamily="34" charset="0"/>
              </a:rPr>
              <a:t>Hardware design</a:t>
            </a:r>
          </a:p>
        </p:txBody>
      </p:sp>
      <p:sp>
        <p:nvSpPr>
          <p:cNvPr id="25" name="Title 1" descr=" 8">
            <a:extLst>
              <a:ext uri="{FF2B5EF4-FFF2-40B4-BE49-F238E27FC236}">
                <a16:creationId xmlns:a16="http://schemas.microsoft.com/office/drawing/2014/main" id="{A6F5D82C-53F7-457E-BBA6-4CEC7662E459}"/>
              </a:ext>
            </a:extLst>
          </p:cNvPr>
          <p:cNvSpPr txBox="1">
            <a:spLocks/>
          </p:cNvSpPr>
          <p:nvPr/>
        </p:nvSpPr>
        <p:spPr>
          <a:xfrm>
            <a:off x="9527029" y="6171185"/>
            <a:ext cx="2610010" cy="7861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lang="en-US" sz="1600" dirty="0">
                <a:solidFill>
                  <a:srgbClr val="2F6ACB"/>
                </a:solidFill>
                <a:latin typeface="Segoe UI Semibold" panose="020B0702040204020203" pitchFamily="34" charset="0"/>
                <a:cs typeface="Segoe UI Semibold" panose="020B0702040204020203" pitchFamily="34" charset="0"/>
              </a:rPr>
              <a:t>Blue: completed work</a:t>
            </a:r>
            <a:endParaRPr kumimoji="0" lang="en-US" sz="16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endParaRPr>
          </a:p>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spTree>
    <p:extLst>
      <p:ext uri="{BB962C8B-B14F-4D97-AF65-F5344CB8AC3E}">
        <p14:creationId xmlns:p14="http://schemas.microsoft.com/office/powerpoint/2010/main" val="114566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31" grpId="0"/>
      <p:bldP spid="33" grpId="0"/>
      <p:bldP spid="35" grpId="0"/>
      <p:bldP spid="37"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400E5-D333-469D-9926-2BC9214CD916}"/>
              </a:ext>
            </a:extLst>
          </p:cNvPr>
          <p:cNvPicPr>
            <a:picLocks noChangeAspect="1"/>
          </p:cNvPicPr>
          <p:nvPr/>
        </p:nvPicPr>
        <p:blipFill rotWithShape="1">
          <a:blip r:embed="rId3">
            <a:extLst>
              <a:ext uri="{28A0092B-C50C-407E-A947-70E740481C1C}">
                <a14:useLocalDpi xmlns:a14="http://schemas.microsoft.com/office/drawing/2010/main" val="0"/>
              </a:ext>
            </a:extLst>
          </a:blip>
          <a:srcRect r="8494"/>
          <a:stretch/>
        </p:blipFill>
        <p:spPr bwMode="auto">
          <a:xfrm>
            <a:off x="993005" y="1754443"/>
            <a:ext cx="10580686" cy="3467100"/>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014606B5-F575-4520-8340-11F1673D1DC6}"/>
              </a:ext>
            </a:extLst>
          </p:cNvPr>
          <p:cNvSpPr/>
          <p:nvPr/>
        </p:nvSpPr>
        <p:spPr>
          <a:xfrm rot="10800000" flipV="1">
            <a:off x="7957086" y="3805082"/>
            <a:ext cx="1511379" cy="3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descr=" 8">
            <a:extLst>
              <a:ext uri="{FF2B5EF4-FFF2-40B4-BE49-F238E27FC236}">
                <a16:creationId xmlns:a16="http://schemas.microsoft.com/office/drawing/2014/main" id="{DBB641C6-056E-4380-901A-C0EBBDB22C71}"/>
              </a:ext>
            </a:extLst>
          </p:cNvPr>
          <p:cNvSpPr txBox="1">
            <a:spLocks/>
          </p:cNvSpPr>
          <p:nvPr/>
        </p:nvSpPr>
        <p:spPr>
          <a:xfrm>
            <a:off x="230413" y="129494"/>
            <a:ext cx="810471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Timeline</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pic>
        <p:nvPicPr>
          <p:cNvPr id="8" name="Picture 7">
            <a:extLst>
              <a:ext uri="{FF2B5EF4-FFF2-40B4-BE49-F238E27FC236}">
                <a16:creationId xmlns:a16="http://schemas.microsoft.com/office/drawing/2014/main" id="{195E9364-6A65-4BEE-AE1A-94B9417323D6}"/>
              </a:ext>
            </a:extLst>
          </p:cNvPr>
          <p:cNvPicPr>
            <a:picLocks noChangeAspect="1"/>
          </p:cNvPicPr>
          <p:nvPr/>
        </p:nvPicPr>
        <p:blipFill rotWithShape="1">
          <a:blip r:embed="rId3">
            <a:extLst>
              <a:ext uri="{28A0092B-C50C-407E-A947-70E740481C1C}">
                <a14:useLocalDpi xmlns:a14="http://schemas.microsoft.com/office/drawing/2010/main" val="0"/>
              </a:ext>
            </a:extLst>
          </a:blip>
          <a:srcRect l="13585" r="79948" b="96152"/>
          <a:stretch/>
        </p:blipFill>
        <p:spPr bwMode="auto">
          <a:xfrm>
            <a:off x="411480" y="1754443"/>
            <a:ext cx="747791" cy="13341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69982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400E5-D333-469D-9926-2BC9214CD916}"/>
              </a:ext>
            </a:extLst>
          </p:cNvPr>
          <p:cNvPicPr>
            <a:picLocks noChangeAspect="1"/>
          </p:cNvPicPr>
          <p:nvPr/>
        </p:nvPicPr>
        <p:blipFill rotWithShape="1">
          <a:blip r:embed="rId3">
            <a:extLst>
              <a:ext uri="{28A0092B-C50C-407E-A947-70E740481C1C}">
                <a14:useLocalDpi xmlns:a14="http://schemas.microsoft.com/office/drawing/2010/main" val="0"/>
              </a:ext>
            </a:extLst>
          </a:blip>
          <a:srcRect r="8494"/>
          <a:stretch/>
        </p:blipFill>
        <p:spPr bwMode="auto">
          <a:xfrm>
            <a:off x="993005" y="1754443"/>
            <a:ext cx="10580686" cy="3467100"/>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014606B5-F575-4520-8340-11F1673D1DC6}"/>
              </a:ext>
            </a:extLst>
          </p:cNvPr>
          <p:cNvSpPr/>
          <p:nvPr/>
        </p:nvSpPr>
        <p:spPr>
          <a:xfrm rot="10800000" flipV="1">
            <a:off x="7957086" y="3805082"/>
            <a:ext cx="1511379" cy="3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descr=" 8">
            <a:extLst>
              <a:ext uri="{FF2B5EF4-FFF2-40B4-BE49-F238E27FC236}">
                <a16:creationId xmlns:a16="http://schemas.microsoft.com/office/drawing/2014/main" id="{DBB641C6-056E-4380-901A-C0EBBDB22C71}"/>
              </a:ext>
            </a:extLst>
          </p:cNvPr>
          <p:cNvSpPr txBox="1">
            <a:spLocks/>
          </p:cNvSpPr>
          <p:nvPr/>
        </p:nvSpPr>
        <p:spPr>
          <a:xfrm>
            <a:off x="230413" y="129494"/>
            <a:ext cx="810471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Timeline</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pic>
        <p:nvPicPr>
          <p:cNvPr id="8" name="Picture 7">
            <a:extLst>
              <a:ext uri="{FF2B5EF4-FFF2-40B4-BE49-F238E27FC236}">
                <a16:creationId xmlns:a16="http://schemas.microsoft.com/office/drawing/2014/main" id="{195E9364-6A65-4BEE-AE1A-94B9417323D6}"/>
              </a:ext>
            </a:extLst>
          </p:cNvPr>
          <p:cNvPicPr>
            <a:picLocks noChangeAspect="1"/>
          </p:cNvPicPr>
          <p:nvPr/>
        </p:nvPicPr>
        <p:blipFill rotWithShape="1">
          <a:blip r:embed="rId3">
            <a:extLst>
              <a:ext uri="{28A0092B-C50C-407E-A947-70E740481C1C}">
                <a14:useLocalDpi xmlns:a14="http://schemas.microsoft.com/office/drawing/2010/main" val="0"/>
              </a:ext>
            </a:extLst>
          </a:blip>
          <a:srcRect l="13585" r="79948" b="96152"/>
          <a:stretch/>
        </p:blipFill>
        <p:spPr bwMode="auto">
          <a:xfrm>
            <a:off x="411480" y="1754443"/>
            <a:ext cx="747791" cy="133412"/>
          </a:xfrm>
          <a:prstGeom prst="rect">
            <a:avLst/>
          </a:prstGeom>
          <a:noFill/>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649F7021-C26D-41D5-9B70-7899E7232F39}"/>
              </a:ext>
            </a:extLst>
          </p:cNvPr>
          <p:cNvSpPr/>
          <p:nvPr/>
        </p:nvSpPr>
        <p:spPr>
          <a:xfrm rot="10800000" flipV="1">
            <a:off x="4080387" y="1219201"/>
            <a:ext cx="8308256" cy="400234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ED3FC34-DB26-4317-AB41-DA03F39F9548}"/>
              </a:ext>
            </a:extLst>
          </p:cNvPr>
          <p:cNvSpPr/>
          <p:nvPr/>
        </p:nvSpPr>
        <p:spPr>
          <a:xfrm rot="10800000" flipV="1">
            <a:off x="178053" y="978310"/>
            <a:ext cx="3902334" cy="156645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17D50C6-E34A-4DB0-94A9-864FA58CB59F}"/>
              </a:ext>
            </a:extLst>
          </p:cNvPr>
          <p:cNvSpPr/>
          <p:nvPr/>
        </p:nvSpPr>
        <p:spPr>
          <a:xfrm rot="10800000" flipV="1">
            <a:off x="181914" y="3578092"/>
            <a:ext cx="3902334" cy="173959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090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7" name="Title 2"/>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11" name="Text Box 2">
            <a:extLst>
              <a:ext uri="{FF2B5EF4-FFF2-40B4-BE49-F238E27FC236}">
                <a16:creationId xmlns:a16="http://schemas.microsoft.com/office/drawing/2014/main" id="{4E65533D-0F07-49B7-8886-E8CC506B9F09}"/>
              </a:ext>
            </a:extLst>
          </p:cNvPr>
          <p:cNvSpPr txBox="1">
            <a:spLocks noChangeArrowheads="1"/>
          </p:cNvSpPr>
          <p:nvPr/>
        </p:nvSpPr>
        <p:spPr bwMode="auto">
          <a:xfrm>
            <a:off x="1517633" y="1329647"/>
            <a:ext cx="4578367"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[Restaurants] “My hearing aids fail miserably in areas with background noise. I can’t understand anything in a restaurant. So, I just sit and do my own thing. I feel left out all the time…” </a:t>
            </a:r>
          </a:p>
        </p:txBody>
      </p:sp>
      <p:sp>
        <p:nvSpPr>
          <p:cNvPr id="12" name="Text Box 2">
            <a:extLst>
              <a:ext uri="{FF2B5EF4-FFF2-40B4-BE49-F238E27FC236}">
                <a16:creationId xmlns:a16="http://schemas.microsoft.com/office/drawing/2014/main" id="{65BE5B6E-1043-4EE1-B8FA-1F2D9259C8B5}"/>
              </a:ext>
            </a:extLst>
          </p:cNvPr>
          <p:cNvSpPr txBox="1">
            <a:spLocks noChangeArrowheads="1"/>
          </p:cNvSpPr>
          <p:nvPr/>
        </p:nvSpPr>
        <p:spPr bwMode="auto">
          <a:xfrm>
            <a:off x="5324475" y="3634560"/>
            <a:ext cx="4980669" cy="191712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have [a] flashing doorbell. […] But, one day I was sleeping, and somebody came at night [and] rang the doorbell, and I couldn’t see the light. So, I had to get a vibratory bed shaker [for the doorbell]. How many devices […] should [I] keep?”</a:t>
            </a:r>
          </a:p>
        </p:txBody>
      </p:sp>
    </p:spTree>
    <p:extLst>
      <p:ext uri="{BB962C8B-B14F-4D97-AF65-F5344CB8AC3E}">
        <p14:creationId xmlns:p14="http://schemas.microsoft.com/office/powerpoint/2010/main" val="49040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400E5-D333-469D-9926-2BC9214CD916}"/>
              </a:ext>
            </a:extLst>
          </p:cNvPr>
          <p:cNvPicPr>
            <a:picLocks noChangeAspect="1"/>
          </p:cNvPicPr>
          <p:nvPr/>
        </p:nvPicPr>
        <p:blipFill rotWithShape="1">
          <a:blip r:embed="rId3">
            <a:extLst>
              <a:ext uri="{28A0092B-C50C-407E-A947-70E740481C1C}">
                <a14:useLocalDpi xmlns:a14="http://schemas.microsoft.com/office/drawing/2010/main" val="0"/>
              </a:ext>
            </a:extLst>
          </a:blip>
          <a:srcRect r="8494"/>
          <a:stretch/>
        </p:blipFill>
        <p:spPr bwMode="auto">
          <a:xfrm>
            <a:off x="993005" y="1754443"/>
            <a:ext cx="10580686" cy="3467100"/>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014606B5-F575-4520-8340-11F1673D1DC6}"/>
              </a:ext>
            </a:extLst>
          </p:cNvPr>
          <p:cNvSpPr/>
          <p:nvPr/>
        </p:nvSpPr>
        <p:spPr>
          <a:xfrm rot="10800000" flipV="1">
            <a:off x="7957086" y="3805082"/>
            <a:ext cx="1511379" cy="3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descr=" 8">
            <a:extLst>
              <a:ext uri="{FF2B5EF4-FFF2-40B4-BE49-F238E27FC236}">
                <a16:creationId xmlns:a16="http://schemas.microsoft.com/office/drawing/2014/main" id="{DBB641C6-056E-4380-901A-C0EBBDB22C71}"/>
              </a:ext>
            </a:extLst>
          </p:cNvPr>
          <p:cNvSpPr txBox="1">
            <a:spLocks/>
          </p:cNvSpPr>
          <p:nvPr/>
        </p:nvSpPr>
        <p:spPr>
          <a:xfrm>
            <a:off x="230413" y="129494"/>
            <a:ext cx="810471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Timeline</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pic>
        <p:nvPicPr>
          <p:cNvPr id="8" name="Picture 7">
            <a:extLst>
              <a:ext uri="{FF2B5EF4-FFF2-40B4-BE49-F238E27FC236}">
                <a16:creationId xmlns:a16="http://schemas.microsoft.com/office/drawing/2014/main" id="{195E9364-6A65-4BEE-AE1A-94B9417323D6}"/>
              </a:ext>
            </a:extLst>
          </p:cNvPr>
          <p:cNvPicPr>
            <a:picLocks noChangeAspect="1"/>
          </p:cNvPicPr>
          <p:nvPr/>
        </p:nvPicPr>
        <p:blipFill rotWithShape="1">
          <a:blip r:embed="rId3">
            <a:extLst>
              <a:ext uri="{28A0092B-C50C-407E-A947-70E740481C1C}">
                <a14:useLocalDpi xmlns:a14="http://schemas.microsoft.com/office/drawing/2010/main" val="0"/>
              </a:ext>
            </a:extLst>
          </a:blip>
          <a:srcRect l="13585" r="79948" b="96152"/>
          <a:stretch/>
        </p:blipFill>
        <p:spPr bwMode="auto">
          <a:xfrm>
            <a:off x="411480" y="1754443"/>
            <a:ext cx="747791" cy="133412"/>
          </a:xfrm>
          <a:prstGeom prst="rect">
            <a:avLst/>
          </a:prstGeom>
          <a:noFill/>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649F7021-C26D-41D5-9B70-7899E7232F39}"/>
              </a:ext>
            </a:extLst>
          </p:cNvPr>
          <p:cNvSpPr/>
          <p:nvPr/>
        </p:nvSpPr>
        <p:spPr>
          <a:xfrm rot="10800000" flipV="1">
            <a:off x="4080387" y="1219200"/>
            <a:ext cx="8308256" cy="400234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ED3FC34-DB26-4317-AB41-DA03F39F9548}"/>
              </a:ext>
            </a:extLst>
          </p:cNvPr>
          <p:cNvSpPr/>
          <p:nvPr/>
        </p:nvSpPr>
        <p:spPr>
          <a:xfrm rot="10800000" flipV="1">
            <a:off x="178053" y="978310"/>
            <a:ext cx="3902334" cy="245069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0D9B25B-701C-4ADC-B57F-C7B8AF98E95B}"/>
              </a:ext>
            </a:extLst>
          </p:cNvPr>
          <p:cNvSpPr/>
          <p:nvPr/>
        </p:nvSpPr>
        <p:spPr>
          <a:xfrm rot="10800000" flipV="1">
            <a:off x="178052" y="4598535"/>
            <a:ext cx="3902334" cy="124601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15318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400E5-D333-469D-9926-2BC9214CD916}"/>
              </a:ext>
            </a:extLst>
          </p:cNvPr>
          <p:cNvPicPr>
            <a:picLocks noChangeAspect="1"/>
          </p:cNvPicPr>
          <p:nvPr/>
        </p:nvPicPr>
        <p:blipFill rotWithShape="1">
          <a:blip r:embed="rId3">
            <a:extLst>
              <a:ext uri="{28A0092B-C50C-407E-A947-70E740481C1C}">
                <a14:useLocalDpi xmlns:a14="http://schemas.microsoft.com/office/drawing/2010/main" val="0"/>
              </a:ext>
            </a:extLst>
          </a:blip>
          <a:srcRect r="8494"/>
          <a:stretch/>
        </p:blipFill>
        <p:spPr bwMode="auto">
          <a:xfrm>
            <a:off x="993005" y="1754443"/>
            <a:ext cx="10580686" cy="3467100"/>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014606B5-F575-4520-8340-11F1673D1DC6}"/>
              </a:ext>
            </a:extLst>
          </p:cNvPr>
          <p:cNvSpPr/>
          <p:nvPr/>
        </p:nvSpPr>
        <p:spPr>
          <a:xfrm rot="10800000" flipV="1">
            <a:off x="7957086" y="3805082"/>
            <a:ext cx="1511379" cy="3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descr=" 8">
            <a:extLst>
              <a:ext uri="{FF2B5EF4-FFF2-40B4-BE49-F238E27FC236}">
                <a16:creationId xmlns:a16="http://schemas.microsoft.com/office/drawing/2014/main" id="{DBB641C6-056E-4380-901A-C0EBBDB22C71}"/>
              </a:ext>
            </a:extLst>
          </p:cNvPr>
          <p:cNvSpPr txBox="1">
            <a:spLocks/>
          </p:cNvSpPr>
          <p:nvPr/>
        </p:nvSpPr>
        <p:spPr>
          <a:xfrm>
            <a:off x="230413" y="129494"/>
            <a:ext cx="810471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Timeline</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pic>
        <p:nvPicPr>
          <p:cNvPr id="8" name="Picture 7">
            <a:extLst>
              <a:ext uri="{FF2B5EF4-FFF2-40B4-BE49-F238E27FC236}">
                <a16:creationId xmlns:a16="http://schemas.microsoft.com/office/drawing/2014/main" id="{195E9364-6A65-4BEE-AE1A-94B9417323D6}"/>
              </a:ext>
            </a:extLst>
          </p:cNvPr>
          <p:cNvPicPr>
            <a:picLocks noChangeAspect="1"/>
          </p:cNvPicPr>
          <p:nvPr/>
        </p:nvPicPr>
        <p:blipFill rotWithShape="1">
          <a:blip r:embed="rId3">
            <a:extLst>
              <a:ext uri="{28A0092B-C50C-407E-A947-70E740481C1C}">
                <a14:useLocalDpi xmlns:a14="http://schemas.microsoft.com/office/drawing/2010/main" val="0"/>
              </a:ext>
            </a:extLst>
          </a:blip>
          <a:srcRect l="13585" r="79948" b="96152"/>
          <a:stretch/>
        </p:blipFill>
        <p:spPr bwMode="auto">
          <a:xfrm>
            <a:off x="411480" y="1754443"/>
            <a:ext cx="747791" cy="133412"/>
          </a:xfrm>
          <a:prstGeom prst="rect">
            <a:avLst/>
          </a:prstGeom>
          <a:noFill/>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649F7021-C26D-41D5-9B70-7899E7232F39}"/>
              </a:ext>
            </a:extLst>
          </p:cNvPr>
          <p:cNvSpPr/>
          <p:nvPr/>
        </p:nvSpPr>
        <p:spPr>
          <a:xfrm rot="10800000" flipV="1">
            <a:off x="4080387" y="3302000"/>
            <a:ext cx="8308256" cy="22588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ED3FC34-DB26-4317-AB41-DA03F39F9548}"/>
              </a:ext>
            </a:extLst>
          </p:cNvPr>
          <p:cNvSpPr/>
          <p:nvPr/>
        </p:nvSpPr>
        <p:spPr>
          <a:xfrm rot="10800000" flipV="1">
            <a:off x="178053" y="978309"/>
            <a:ext cx="3902334" cy="3320839"/>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0D9B25B-701C-4ADC-B57F-C7B8AF98E95B}"/>
              </a:ext>
            </a:extLst>
          </p:cNvPr>
          <p:cNvSpPr/>
          <p:nvPr/>
        </p:nvSpPr>
        <p:spPr>
          <a:xfrm rot="10800000" flipV="1">
            <a:off x="178052" y="4598535"/>
            <a:ext cx="3902334" cy="124601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460C09D-DA80-408A-BA8C-FD5C18671F80}"/>
              </a:ext>
            </a:extLst>
          </p:cNvPr>
          <p:cNvSpPr/>
          <p:nvPr/>
        </p:nvSpPr>
        <p:spPr>
          <a:xfrm rot="10800000" flipV="1">
            <a:off x="4080386" y="-1286"/>
            <a:ext cx="8308256" cy="257769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F68E210-42AE-4138-9B9C-E11043747C34}"/>
              </a:ext>
            </a:extLst>
          </p:cNvPr>
          <p:cNvSpPr/>
          <p:nvPr/>
        </p:nvSpPr>
        <p:spPr>
          <a:xfrm rot="10800000" flipH="1" flipV="1">
            <a:off x="4080385" y="2414594"/>
            <a:ext cx="961516" cy="124601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04E1535-0D8B-4016-8DC2-D5631EAF2B5B}"/>
              </a:ext>
            </a:extLst>
          </p:cNvPr>
          <p:cNvSpPr/>
          <p:nvPr/>
        </p:nvSpPr>
        <p:spPr>
          <a:xfrm rot="10800000" flipH="1" flipV="1">
            <a:off x="10049990" y="2576405"/>
            <a:ext cx="1114735" cy="124601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7802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400E5-D333-469D-9926-2BC9214CD916}"/>
              </a:ext>
            </a:extLst>
          </p:cNvPr>
          <p:cNvPicPr>
            <a:picLocks noChangeAspect="1"/>
          </p:cNvPicPr>
          <p:nvPr/>
        </p:nvPicPr>
        <p:blipFill rotWithShape="1">
          <a:blip r:embed="rId3">
            <a:extLst>
              <a:ext uri="{28A0092B-C50C-407E-A947-70E740481C1C}">
                <a14:useLocalDpi xmlns:a14="http://schemas.microsoft.com/office/drawing/2010/main" val="0"/>
              </a:ext>
            </a:extLst>
          </a:blip>
          <a:srcRect r="8494"/>
          <a:stretch/>
        </p:blipFill>
        <p:spPr bwMode="auto">
          <a:xfrm>
            <a:off x="993005" y="1754443"/>
            <a:ext cx="10580686" cy="3467100"/>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014606B5-F575-4520-8340-11F1673D1DC6}"/>
              </a:ext>
            </a:extLst>
          </p:cNvPr>
          <p:cNvSpPr/>
          <p:nvPr/>
        </p:nvSpPr>
        <p:spPr>
          <a:xfrm rot="10800000" flipV="1">
            <a:off x="7957086" y="3805082"/>
            <a:ext cx="1511379" cy="32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descr=" 8">
            <a:extLst>
              <a:ext uri="{FF2B5EF4-FFF2-40B4-BE49-F238E27FC236}">
                <a16:creationId xmlns:a16="http://schemas.microsoft.com/office/drawing/2014/main" id="{DBB641C6-056E-4380-901A-C0EBBDB22C71}"/>
              </a:ext>
            </a:extLst>
          </p:cNvPr>
          <p:cNvSpPr txBox="1">
            <a:spLocks/>
          </p:cNvSpPr>
          <p:nvPr/>
        </p:nvSpPr>
        <p:spPr>
          <a:xfrm>
            <a:off x="230413" y="129494"/>
            <a:ext cx="810471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rPr>
              <a:t>Timeline</a:t>
            </a:r>
            <a:endParaRPr kumimoji="0" lang="en-US" sz="2800" b="0" i="0" u="none" strike="noStrike" kern="1200" cap="none" spc="0" normalizeH="0" baseline="0" noProof="0" dirty="0">
              <a:ln>
                <a:noFill/>
              </a:ln>
              <a:solidFill>
                <a:schemeClr val="tx1">
                  <a:lumMod val="75000"/>
                  <a:lumOff val="25000"/>
                </a:schemeClr>
              </a:solidFill>
              <a:effectLst/>
              <a:uLnTx/>
              <a:uFillTx/>
              <a:latin typeface="Segoe UI Semibold" panose="020B0702040204020203" pitchFamily="34" charset="0"/>
              <a:ea typeface="+mj-ea"/>
              <a:cs typeface="Segoe UI Semibold" panose="020B0702040204020203" pitchFamily="34" charset="0"/>
            </a:endParaRPr>
          </a:p>
        </p:txBody>
      </p:sp>
      <p:pic>
        <p:nvPicPr>
          <p:cNvPr id="8" name="Picture 7">
            <a:extLst>
              <a:ext uri="{FF2B5EF4-FFF2-40B4-BE49-F238E27FC236}">
                <a16:creationId xmlns:a16="http://schemas.microsoft.com/office/drawing/2014/main" id="{195E9364-6A65-4BEE-AE1A-94B9417323D6}"/>
              </a:ext>
            </a:extLst>
          </p:cNvPr>
          <p:cNvPicPr>
            <a:picLocks noChangeAspect="1"/>
          </p:cNvPicPr>
          <p:nvPr/>
        </p:nvPicPr>
        <p:blipFill rotWithShape="1">
          <a:blip r:embed="rId3">
            <a:extLst>
              <a:ext uri="{28A0092B-C50C-407E-A947-70E740481C1C}">
                <a14:useLocalDpi xmlns:a14="http://schemas.microsoft.com/office/drawing/2010/main" val="0"/>
              </a:ext>
            </a:extLst>
          </a:blip>
          <a:srcRect l="13585" r="79948" b="96152"/>
          <a:stretch/>
        </p:blipFill>
        <p:spPr bwMode="auto">
          <a:xfrm>
            <a:off x="411480" y="1754443"/>
            <a:ext cx="747791" cy="133412"/>
          </a:xfrm>
          <a:prstGeom prst="rect">
            <a:avLst/>
          </a:prstGeom>
          <a:noFill/>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8ED3FC34-DB26-4317-AB41-DA03F39F9548}"/>
              </a:ext>
            </a:extLst>
          </p:cNvPr>
          <p:cNvSpPr/>
          <p:nvPr/>
        </p:nvSpPr>
        <p:spPr>
          <a:xfrm rot="10800000" flipV="1">
            <a:off x="178050" y="978309"/>
            <a:ext cx="8584949" cy="455889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0D9B25B-701C-4ADC-B57F-C7B8AF98E95B}"/>
              </a:ext>
            </a:extLst>
          </p:cNvPr>
          <p:cNvSpPr/>
          <p:nvPr/>
        </p:nvSpPr>
        <p:spPr>
          <a:xfrm rot="10800000" flipV="1">
            <a:off x="178052" y="4598535"/>
            <a:ext cx="3902334" cy="124601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9AB033F-4CF2-4638-B58B-3136A32E4CAE}"/>
              </a:ext>
            </a:extLst>
          </p:cNvPr>
          <p:cNvSpPr/>
          <p:nvPr/>
        </p:nvSpPr>
        <p:spPr>
          <a:xfrm rot="10800000" flipV="1">
            <a:off x="8746341" y="2801689"/>
            <a:ext cx="3251649" cy="380231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5" descr=" 6">
            <a:extLst>
              <a:ext uri="{FF2B5EF4-FFF2-40B4-BE49-F238E27FC236}">
                <a16:creationId xmlns:a16="http://schemas.microsoft.com/office/drawing/2014/main" id="{CE84B64A-3ACB-4E6C-9C28-BE46CEE4801B}"/>
              </a:ext>
            </a:extLst>
          </p:cNvPr>
          <p:cNvSpPr txBox="1"/>
          <p:nvPr/>
        </p:nvSpPr>
        <p:spPr>
          <a:xfrm rot="20844315">
            <a:off x="9539957" y="2549706"/>
            <a:ext cx="3018873" cy="307716"/>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(June 2022)</a:t>
            </a:r>
          </a:p>
        </p:txBody>
      </p:sp>
    </p:spTree>
    <p:extLst>
      <p:ext uri="{BB962C8B-B14F-4D97-AF65-F5344CB8AC3E}">
        <p14:creationId xmlns:p14="http://schemas.microsoft.com/office/powerpoint/2010/main" val="40949179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 4">
            <a:extLst>
              <a:ext uri="{FF2B5EF4-FFF2-40B4-BE49-F238E27FC236}">
                <a16:creationId xmlns:a16="http://schemas.microsoft.com/office/drawing/2014/main" id="{051AC59C-9776-4B6D-BAB0-FA6A2FCEB9A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9417" y="-7400774"/>
            <a:ext cx="12251418" cy="16335224"/>
          </a:xfrm>
          <a:prstGeom prst="rect">
            <a:avLst/>
          </a:prstGeom>
        </p:spPr>
      </p:pic>
      <p:sp>
        <p:nvSpPr>
          <p:cNvPr id="6" name="Title 1" descr=" 8">
            <a:extLst>
              <a:ext uri="{FF2B5EF4-FFF2-40B4-BE49-F238E27FC236}">
                <a16:creationId xmlns:a16="http://schemas.microsoft.com/office/drawing/2014/main" id="{E1E9AFB8-24F8-4BAB-A6A0-8E88B85276FD}"/>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effectLst/>
                <a:uLnTx/>
                <a:uFillTx/>
                <a:latin typeface="Segoe UI Semibold" panose="020B0702040204020203" pitchFamily="34" charset="0"/>
                <a:ea typeface="+mj-ea"/>
                <a:cs typeface="Segoe UI Semibold" panose="020B0702040204020203" pitchFamily="34" charset="0"/>
              </a:rPr>
              <a:t>Reflections</a:t>
            </a:r>
            <a:endParaRPr kumimoji="0" lang="en-US" sz="3600" b="0" i="0" u="none" strike="noStrike" kern="1200" cap="none" spc="0" normalizeH="0" baseline="0" noProof="0" dirty="0">
              <a:ln>
                <a:noFill/>
              </a:ln>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39811652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 4">
            <a:extLst>
              <a:ext uri="{FF2B5EF4-FFF2-40B4-BE49-F238E27FC236}">
                <a16:creationId xmlns:a16="http://schemas.microsoft.com/office/drawing/2014/main" id="{051AC59C-9776-4B6D-BAB0-FA6A2FCEB9A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9417" y="-7400774"/>
            <a:ext cx="12251418" cy="16335224"/>
          </a:xfrm>
          <a:prstGeom prst="rect">
            <a:avLst/>
          </a:prstGeom>
        </p:spPr>
      </p:pic>
      <p:sp>
        <p:nvSpPr>
          <p:cNvPr id="5" name="Rectangle 4" descr=" 5">
            <a:extLst>
              <a:ext uri="{FF2B5EF4-FFF2-40B4-BE49-F238E27FC236}">
                <a16:creationId xmlns:a16="http://schemas.microsoft.com/office/drawing/2014/main" id="{10EF6517-623D-4058-A4C8-F237A1C3F1DC}"/>
              </a:ext>
            </a:extLst>
          </p:cNvPr>
          <p:cNvSpPr/>
          <p:nvPr/>
        </p:nvSpPr>
        <p:spPr>
          <a:xfrm>
            <a:off x="-17260" y="0"/>
            <a:ext cx="12216084"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extBox 5" descr=" 6">
            <a:extLst>
              <a:ext uri="{FF2B5EF4-FFF2-40B4-BE49-F238E27FC236}">
                <a16:creationId xmlns:a16="http://schemas.microsoft.com/office/drawing/2014/main" id="{6B07ADC1-5646-4F97-AE83-0C0DE9E43221}"/>
              </a:ext>
            </a:extLst>
          </p:cNvPr>
          <p:cNvSpPr txBox="1"/>
          <p:nvPr/>
        </p:nvSpPr>
        <p:spPr>
          <a:xfrm>
            <a:off x="722062" y="2063650"/>
            <a:ext cx="11284258" cy="3924147"/>
          </a:xfrm>
          <a:prstGeom prst="rect">
            <a:avLst/>
          </a:prstGeom>
          <a:noFill/>
        </p:spPr>
        <p:txBody>
          <a:bodyPr wrap="square" lIns="0" tIns="45718" rIns="0" bIns="45718" rtlCol="0">
            <a:spAutoFit/>
          </a:bodyPr>
          <a:lstStyle/>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 largely explore providing sound information to take an action.</a:t>
            </a:r>
          </a:p>
          <a:p>
            <a:pPr lvl="0" defTabSz="912201">
              <a:spcAft>
                <a:spcPts val="600"/>
              </a:spcAft>
              <a:buClr>
                <a:prstClr val="white"/>
              </a:buClr>
              <a:defRPr/>
            </a:pPr>
            <a:r>
              <a:rPr lang="en-US" sz="2600" dirty="0">
                <a:solidFill>
                  <a:srgbClr val="00B0F0"/>
                </a:solidFill>
                <a:latin typeface="Segoe UI Semibold" panose="020B0702040204020203" pitchFamily="34" charset="0"/>
                <a:cs typeface="Segoe UI Semibold" panose="020B0702040204020203" pitchFamily="34" charset="0"/>
              </a:rPr>
              <a:t>How can we design for “experiential” sound awareness?</a:t>
            </a:r>
            <a:endParaRPr kumimoji="0" lang="en-US" sz="26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endParaRPr>
          </a:p>
          <a:p>
            <a:pPr lvl="0" defTabSz="912201">
              <a:spcAft>
                <a:spcPts val="600"/>
              </a:spcAft>
              <a:buClr>
                <a:prstClr val="white"/>
              </a:buClr>
              <a:defRPr/>
            </a:pPr>
            <a:endParaRPr lang="en-US" sz="2600" dirty="0">
              <a:solidFill>
                <a:srgbClr val="FFFFFF"/>
              </a:solidFill>
              <a:latin typeface="Segoe UI Semibold" panose="020B0702040204020203" pitchFamily="34" charset="0"/>
              <a:cs typeface="Segoe UI Semibold" panose="020B07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 largely explore visual feedback.</a:t>
            </a:r>
          </a:p>
          <a:p>
            <a:pPr lvl="0" defTabSz="912201">
              <a:spcAft>
                <a:spcPts val="600"/>
              </a:spcAft>
              <a:buClr>
                <a:prstClr val="white"/>
              </a:buClr>
              <a:defRPr/>
            </a:pPr>
            <a:r>
              <a:rPr lang="en-US" sz="2600" dirty="0">
                <a:solidFill>
                  <a:srgbClr val="00B0F0"/>
                </a:solidFill>
                <a:latin typeface="Segoe UI Semibold" panose="020B0702040204020203" pitchFamily="34" charset="0"/>
                <a:cs typeface="Segoe UI Semibold" panose="020B0702040204020203" pitchFamily="34" charset="0"/>
              </a:rPr>
              <a:t>How best to provide haptic feedback?</a:t>
            </a:r>
          </a:p>
          <a:p>
            <a:pPr lvl="0" defTabSz="912201">
              <a:spcAft>
                <a:spcPts val="600"/>
              </a:spcAft>
              <a:buClr>
                <a:prstClr val="white"/>
              </a:buClr>
              <a:defRPr/>
            </a:pPr>
            <a:endParaRPr lang="en-US" sz="2600" dirty="0">
              <a:solidFill>
                <a:srgbClr val="FFFFFF"/>
              </a:solidFill>
              <a:latin typeface="Segoe UI Semibold" panose="020B0702040204020203" pitchFamily="34" charset="0"/>
              <a:cs typeface="Segoe UI Semibold" panose="020B0702040204020203" pitchFamily="34" charset="0"/>
            </a:endParaRPr>
          </a:p>
          <a:p>
            <a:pPr lvl="0"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 provide transcription verbatim.</a:t>
            </a:r>
          </a:p>
          <a:p>
            <a:pPr lvl="0" defTabSz="912201">
              <a:spcAft>
                <a:spcPts val="600"/>
              </a:spcAft>
              <a:buClr>
                <a:prstClr val="white"/>
              </a:buClr>
              <a:defRPr/>
            </a:pPr>
            <a:r>
              <a:rPr lang="en-US" sz="2600" dirty="0">
                <a:solidFill>
                  <a:srgbClr val="00B0F0"/>
                </a:solidFill>
                <a:latin typeface="Segoe UI Semibold" panose="020B0702040204020203" pitchFamily="34" charset="0"/>
                <a:cs typeface="Segoe UI Semibold" panose="020B0702040204020203" pitchFamily="34" charset="0"/>
              </a:rPr>
              <a:t>How to summarize topics of a conversation?</a:t>
            </a:r>
          </a:p>
          <a:p>
            <a:pPr lvl="0" defTabSz="912201">
              <a:spcAft>
                <a:spcPts val="1800"/>
              </a:spcAft>
              <a:buClr>
                <a:prstClr val="white"/>
              </a:buClr>
              <a:defRPr/>
            </a:pPr>
            <a:endPar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p:txBody>
      </p:sp>
      <p:sp>
        <p:nvSpPr>
          <p:cNvPr id="8" name="Title 1" descr=" 8">
            <a:extLst>
              <a:ext uri="{FF2B5EF4-FFF2-40B4-BE49-F238E27FC236}">
                <a16:creationId xmlns:a16="http://schemas.microsoft.com/office/drawing/2014/main" id="{84A29961-4917-43BC-8D81-13DE1792FD10}"/>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schemeClr val="bg1">
                    <a:lumMod val="95000"/>
                  </a:schemeClr>
                </a:solidFill>
                <a:effectLst/>
                <a:uLnTx/>
                <a:uFillTx/>
                <a:latin typeface="Segoe UI Semibold" panose="020B0702040204020203" pitchFamily="34" charset="0"/>
                <a:ea typeface="+mj-ea"/>
                <a:cs typeface="Segoe UI Semibold" panose="020B0702040204020203" pitchFamily="34" charset="0"/>
              </a:rPr>
              <a:t>Reflections</a:t>
            </a:r>
            <a:endParaRPr kumimoji="0" lang="en-US" sz="3600" b="0" i="0" u="none" strike="noStrike" kern="1200" cap="none" spc="0" normalizeH="0" baseline="0" noProof="0" dirty="0">
              <a:ln>
                <a:noFill/>
              </a:ln>
              <a:solidFill>
                <a:schemeClr val="bg1">
                  <a:lumMod val="95000"/>
                </a:schemeClr>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20337169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Cape Town's sweet sounds and barbaric beats – Radisson Blu Blog">
            <a:extLst>
              <a:ext uri="{FF2B5EF4-FFF2-40B4-BE49-F238E27FC236}">
                <a16:creationId xmlns:a16="http://schemas.microsoft.com/office/drawing/2014/main" id="{FE0BB1A5-DA1C-4F38-87D4-627DCB16C8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155" b="27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descr=" 5">
            <a:extLst>
              <a:ext uri="{FF2B5EF4-FFF2-40B4-BE49-F238E27FC236}">
                <a16:creationId xmlns:a16="http://schemas.microsoft.com/office/drawing/2014/main" id="{4420940E-5490-4943-9000-0B5D33772FA9}"/>
              </a:ext>
            </a:extLst>
          </p:cNvPr>
          <p:cNvSpPr/>
          <p:nvPr/>
        </p:nvSpPr>
        <p:spPr>
          <a:xfrm>
            <a:off x="0" y="0"/>
            <a:ext cx="12216084" cy="6858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descr=" 8">
            <a:extLst>
              <a:ext uri="{FF2B5EF4-FFF2-40B4-BE49-F238E27FC236}">
                <a16:creationId xmlns:a16="http://schemas.microsoft.com/office/drawing/2014/main" id="{D47544D8-4C0E-443B-B09F-797DE4AEAFBC}"/>
              </a:ext>
            </a:extLst>
          </p:cNvPr>
          <p:cNvSpPr txBox="1">
            <a:spLocks/>
          </p:cNvSpPr>
          <p:nvPr/>
        </p:nvSpPr>
        <p:spPr>
          <a:xfrm>
            <a:off x="369309" y="5338101"/>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rPr>
              <a:t>Broader Impacts</a:t>
            </a:r>
            <a:endPar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390753547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6" descr="Image result for leah findlater">
            <a:extLst>
              <a:ext uri="{FF2B5EF4-FFF2-40B4-BE49-F238E27FC236}">
                <a16:creationId xmlns:a16="http://schemas.microsoft.com/office/drawing/2014/main" id="{420869AD-927C-4ACB-B7DB-9B6775FB7FB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8731" y="885786"/>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1BF7293-BEFA-4346-821A-F3C30E4149F3}"/>
              </a:ext>
            </a:extLst>
          </p:cNvPr>
          <p:cNvSpPr txBox="1"/>
          <p:nvPr/>
        </p:nvSpPr>
        <p:spPr>
          <a:xfrm>
            <a:off x="644740" y="2178869"/>
            <a:ext cx="1288157"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p:txBody>
      </p:sp>
      <p:sp>
        <p:nvSpPr>
          <p:cNvPr id="7" name="TextBox 6">
            <a:extLst>
              <a:ext uri="{FF2B5EF4-FFF2-40B4-BE49-F238E27FC236}">
                <a16:creationId xmlns:a16="http://schemas.microsoft.com/office/drawing/2014/main" id="{3E456951-819A-41ED-90F5-A10E310383A4}"/>
              </a:ext>
            </a:extLst>
          </p:cNvPr>
          <p:cNvSpPr txBox="1"/>
          <p:nvPr/>
        </p:nvSpPr>
        <p:spPr>
          <a:xfrm>
            <a:off x="2138731" y="2178869"/>
            <a:ext cx="1288157"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Findlater</a:t>
            </a:r>
          </a:p>
        </p:txBody>
      </p:sp>
      <p:pic>
        <p:nvPicPr>
          <p:cNvPr id="10" name="Picture 36" descr="Image result for leah findlater">
            <a:extLst>
              <a:ext uri="{FF2B5EF4-FFF2-40B4-BE49-F238E27FC236}">
                <a16:creationId xmlns:a16="http://schemas.microsoft.com/office/drawing/2014/main" id="{B8C65792-0EF2-44AD-8156-84885A4C5D6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9953" y="325082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621A426-567D-4FD5-9FF7-2D133B5791E9}"/>
              </a:ext>
            </a:extLst>
          </p:cNvPr>
          <p:cNvSpPr txBox="1"/>
          <p:nvPr/>
        </p:nvSpPr>
        <p:spPr>
          <a:xfrm>
            <a:off x="644740" y="4538013"/>
            <a:ext cx="1288157"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p:txBody>
      </p:sp>
      <p:sp>
        <p:nvSpPr>
          <p:cNvPr id="13" name="TextBox 12">
            <a:extLst>
              <a:ext uri="{FF2B5EF4-FFF2-40B4-BE49-F238E27FC236}">
                <a16:creationId xmlns:a16="http://schemas.microsoft.com/office/drawing/2014/main" id="{31F51561-0320-433A-8DE6-A69681D4C0AC}"/>
              </a:ext>
            </a:extLst>
          </p:cNvPr>
          <p:cNvSpPr txBox="1"/>
          <p:nvPr/>
        </p:nvSpPr>
        <p:spPr>
          <a:xfrm>
            <a:off x="2138731" y="4538013"/>
            <a:ext cx="1288157"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Findlater</a:t>
            </a:r>
          </a:p>
        </p:txBody>
      </p:sp>
      <p:sp>
        <p:nvSpPr>
          <p:cNvPr id="14" name="Title 7">
            <a:extLst>
              <a:ext uri="{FF2B5EF4-FFF2-40B4-BE49-F238E27FC236}">
                <a16:creationId xmlns:a16="http://schemas.microsoft.com/office/drawing/2014/main" id="{1C81A539-3DC5-4D2E-B89F-1BE437052623}"/>
              </a:ext>
            </a:extLst>
          </p:cNvPr>
          <p:cNvSpPr txBox="1">
            <a:spLocks/>
          </p:cNvSpPr>
          <p:nvPr/>
        </p:nvSpPr>
        <p:spPr>
          <a:xfrm>
            <a:off x="527749" y="2763520"/>
            <a:ext cx="4289827" cy="463432"/>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Committee Members </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1026" name="Picture 2" descr="Richard Ladner - encore.org">
            <a:extLst>
              <a:ext uri="{FF2B5EF4-FFF2-40B4-BE49-F238E27FC236}">
                <a16:creationId xmlns:a16="http://schemas.microsoft.com/office/drawing/2014/main" id="{43426FFC-C600-4903-B452-EA35FBB35A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12" r="3311"/>
          <a:stretch/>
        </p:blipFill>
        <p:spPr bwMode="auto">
          <a:xfrm>
            <a:off x="6625592" y="325082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28" name="Picture 4" descr="Jennifer Mankoff, Founding Co-Director | UW CREATE">
            <a:extLst>
              <a:ext uri="{FF2B5EF4-FFF2-40B4-BE49-F238E27FC236}">
                <a16:creationId xmlns:a16="http://schemas.microsoft.com/office/drawing/2014/main" id="{1B13201A-4ADB-4D48-B197-7622F9F373C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429" t="6250" r="4347" b="5505"/>
          <a:stretch/>
        </p:blipFill>
        <p:spPr bwMode="auto">
          <a:xfrm>
            <a:off x="5129156" y="3250827"/>
            <a:ext cx="1305651" cy="1282419"/>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34" name="Picture 10" descr="Jeff Bigham | Make4all">
            <a:extLst>
              <a:ext uri="{FF2B5EF4-FFF2-40B4-BE49-F238E27FC236}">
                <a16:creationId xmlns:a16="http://schemas.microsoft.com/office/drawing/2014/main" id="{AF878A9B-21CF-4388-996F-A26F327E517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818"/>
          <a:stretch/>
        </p:blipFill>
        <p:spPr bwMode="auto">
          <a:xfrm>
            <a:off x="8120804" y="3250827"/>
            <a:ext cx="1289304" cy="1289305"/>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36" name="Picture 12" descr="Jon Froehlich | UMIACS">
            <a:extLst>
              <a:ext uri="{FF2B5EF4-FFF2-40B4-BE49-F238E27FC236}">
                <a16:creationId xmlns:a16="http://schemas.microsoft.com/office/drawing/2014/main" id="{CEB12D45-94BD-426E-B7F5-C5CD67E5CE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593" y="885786"/>
            <a:ext cx="1289304" cy="1289304"/>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23" name="Picture 12" descr="Jon Froehlich | UMIACS">
            <a:extLst>
              <a:ext uri="{FF2B5EF4-FFF2-40B4-BE49-F238E27FC236}">
                <a16:creationId xmlns:a16="http://schemas.microsoft.com/office/drawing/2014/main" id="{6121C74C-6C5F-4946-B51C-4E2CC5F896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593" y="3250827"/>
            <a:ext cx="1289304" cy="1289304"/>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24" name="Picture 6" descr="Jacob O. Wobbrock - Home">
            <a:extLst>
              <a:ext uri="{FF2B5EF4-FFF2-40B4-BE49-F238E27FC236}">
                <a16:creationId xmlns:a16="http://schemas.microsoft.com/office/drawing/2014/main" id="{7F31F1D7-7934-47A9-AD14-820FA865B53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20201"/>
          <a:stretch/>
        </p:blipFill>
        <p:spPr bwMode="auto">
          <a:xfrm>
            <a:off x="3635166" y="325082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F161D62-9735-49F4-A9CC-11F9DFF6AEAA}"/>
              </a:ext>
            </a:extLst>
          </p:cNvPr>
          <p:cNvSpPr txBox="1"/>
          <p:nvPr/>
        </p:nvSpPr>
        <p:spPr>
          <a:xfrm>
            <a:off x="3558010" y="4533246"/>
            <a:ext cx="1388345"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Jacob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Wobbrock</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p:txBody>
      </p:sp>
      <p:sp>
        <p:nvSpPr>
          <p:cNvPr id="26" name="TextBox 25">
            <a:extLst>
              <a:ext uri="{FF2B5EF4-FFF2-40B4-BE49-F238E27FC236}">
                <a16:creationId xmlns:a16="http://schemas.microsoft.com/office/drawing/2014/main" id="{DF588A03-AB65-4A42-8A81-6AC5D4294C45}"/>
              </a:ext>
            </a:extLst>
          </p:cNvPr>
          <p:cNvSpPr txBox="1"/>
          <p:nvPr/>
        </p:nvSpPr>
        <p:spPr>
          <a:xfrm>
            <a:off x="5130379" y="4538013"/>
            <a:ext cx="1288157"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Jen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Mankoff</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p:txBody>
      </p:sp>
      <p:sp>
        <p:nvSpPr>
          <p:cNvPr id="27" name="TextBox 26">
            <a:extLst>
              <a:ext uri="{FF2B5EF4-FFF2-40B4-BE49-F238E27FC236}">
                <a16:creationId xmlns:a16="http://schemas.microsoft.com/office/drawing/2014/main" id="{92F3142B-CAB9-48A3-8871-579B5D61337C}"/>
              </a:ext>
            </a:extLst>
          </p:cNvPr>
          <p:cNvSpPr txBox="1"/>
          <p:nvPr/>
        </p:nvSpPr>
        <p:spPr>
          <a:xfrm>
            <a:off x="6575497" y="4538742"/>
            <a:ext cx="1388345"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Richard Ladner</a:t>
            </a:r>
          </a:p>
        </p:txBody>
      </p:sp>
      <p:sp>
        <p:nvSpPr>
          <p:cNvPr id="28" name="TextBox 27">
            <a:extLst>
              <a:ext uri="{FF2B5EF4-FFF2-40B4-BE49-F238E27FC236}">
                <a16:creationId xmlns:a16="http://schemas.microsoft.com/office/drawing/2014/main" id="{F2C6B5FB-8C59-4D37-B585-87FEFD524587}"/>
              </a:ext>
            </a:extLst>
          </p:cNvPr>
          <p:cNvSpPr txBox="1"/>
          <p:nvPr/>
        </p:nvSpPr>
        <p:spPr>
          <a:xfrm>
            <a:off x="8121951" y="4540131"/>
            <a:ext cx="1288157" cy="307777"/>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Jeffrey Bigham</a:t>
            </a:r>
          </a:p>
        </p:txBody>
      </p:sp>
      <p:sp>
        <p:nvSpPr>
          <p:cNvPr id="29" name="Title 7">
            <a:extLst>
              <a:ext uri="{FF2B5EF4-FFF2-40B4-BE49-F238E27FC236}">
                <a16:creationId xmlns:a16="http://schemas.microsoft.com/office/drawing/2014/main" id="{41D77E69-B6E9-4052-A955-0F2CFDE126DC}"/>
              </a:ext>
            </a:extLst>
          </p:cNvPr>
          <p:cNvSpPr txBox="1">
            <a:spLocks/>
          </p:cNvSpPr>
          <p:nvPr/>
        </p:nvSpPr>
        <p:spPr>
          <a:xfrm>
            <a:off x="527748" y="405697"/>
            <a:ext cx="4289827" cy="463432"/>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Advisors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30" name="Title 7">
            <a:extLst>
              <a:ext uri="{FF2B5EF4-FFF2-40B4-BE49-F238E27FC236}">
                <a16:creationId xmlns:a16="http://schemas.microsoft.com/office/drawing/2014/main" id="{4CC1DA29-6BC6-4C58-8C05-F055E8B5F35F}"/>
              </a:ext>
            </a:extLst>
          </p:cNvPr>
          <p:cNvSpPr txBox="1">
            <a:spLocks/>
          </p:cNvSpPr>
          <p:nvPr/>
        </p:nvSpPr>
        <p:spPr>
          <a:xfrm>
            <a:off x="527747" y="5131391"/>
            <a:ext cx="6935386" cy="463432"/>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Friends, Family, and Colleagues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31" name="Title 7">
            <a:extLst>
              <a:ext uri="{FF2B5EF4-FFF2-40B4-BE49-F238E27FC236}">
                <a16:creationId xmlns:a16="http://schemas.microsoft.com/office/drawing/2014/main" id="{5B921AE9-E0EB-4D45-8F39-16D5E349BCC9}"/>
              </a:ext>
            </a:extLst>
          </p:cNvPr>
          <p:cNvSpPr txBox="1">
            <a:spLocks/>
          </p:cNvSpPr>
          <p:nvPr/>
        </p:nvSpPr>
        <p:spPr>
          <a:xfrm>
            <a:off x="633985" y="5548360"/>
            <a:ext cx="8862439" cy="830997"/>
          </a:xfrm>
          <a:prstGeom prst="rect">
            <a:avLst/>
          </a:prstGeom>
          <a:noFill/>
        </p:spPr>
        <p:txBody>
          <a:bodyPr wrap="square" lIns="0" rIns="0" rtlCol="0">
            <a:spAutoFit/>
          </a:bodyPr>
          <a:lstStyle>
            <a:defPPr>
              <a:defRPr lang="en-US"/>
            </a:defPPr>
            <a:lvl1pPr marR="0" lvl="0" indent="0" algn="ctr" fontAlgn="auto">
              <a:lnSpc>
                <a:spcPct val="100000"/>
              </a:lnSpc>
              <a:spcBef>
                <a:spcPts val="0"/>
              </a:spcBef>
              <a:spcAft>
                <a:spcPts val="0"/>
              </a:spcAft>
              <a:buClrTx/>
              <a:buSzTx/>
              <a:buFontTx/>
              <a:buNone/>
              <a:tabLst/>
              <a:defRPr kumimoji="0" sz="1400" b="0" i="0" u="none" strike="noStrike" cap="none" spc="0" normalizeH="0" baseline="0">
                <a:ln>
                  <a:noFill/>
                </a:ln>
                <a:solidFill>
                  <a:prstClr val="black">
                    <a:lumMod val="75000"/>
                    <a:lumOff val="25000"/>
                  </a:prstClr>
                </a:solidFill>
                <a:effectLst/>
                <a:uLnTx/>
                <a:uFillTx/>
                <a:latin typeface="Segoe UI Semibold" panose="020B0702040204020203" pitchFamily="34" charset="0"/>
                <a:cs typeface="Segoe UI Semibold" panose="020B07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Steven Goodman, Emma McDonnell, Venkatesh Potluri, Kelly Mack, Liang He,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Manaswi</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Saha</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Rose Guttman, Ana Liu,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Pratyush</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Patel,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Sudheesh</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Singanamalla</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Aditya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Kusupati</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Tapan</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Chugh</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Raghav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Somani</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Tanu, Arjun Bhatia, Sophie Tian, Ruchi Gupta, Alok Jain, Kunal Jain, Aaron Timms, Emma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Gebben</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Elise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Dorough</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Elle Brown, Brianna Blaser, Aileen Zeng, Marcus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Amalachandran</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Angela Lin, Raja Kushalnagar, Christian Vogler, Greg Goodman, Robin Yang, Hung Ngo, Khoa Nguyen, </a:t>
            </a:r>
            <a:r>
              <a:rPr kumimoji="0" lang="en-US" sz="1200" b="0" i="0" u="none" strike="noStrike" kern="1200" cap="none" spc="0" normalizeH="0" baseline="0" noProof="0" dirty="0" err="1">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AccessComputing</a:t>
            </a:r>
            <a:r>
              <a:rPr kumimoji="0" lang="en-US" sz="1200" b="0" i="0" u="none" strike="noStrike" kern="1200" cap="none" spc="0" normalizeH="0" baseline="0" noProof="0" dirty="0">
                <a:ln>
                  <a:noFill/>
                </a:ln>
                <a:solidFill>
                  <a:prstClr val="black">
                    <a:lumMod val="75000"/>
                    <a:lumOff val="25000"/>
                  </a:prstClr>
                </a:solidFill>
                <a:effectLst/>
                <a:uLnTx/>
                <a:uFillTx/>
                <a:latin typeface="Segoe UI" panose="020B0502040204020203" pitchFamily="34" charset="0"/>
                <a:ea typeface="+mn-ea"/>
                <a:cs typeface="Segoe UI" panose="020B0502040204020203" pitchFamily="34" charset="0"/>
              </a:rPr>
              <a:t> and many more...</a:t>
            </a:r>
          </a:p>
        </p:txBody>
      </p:sp>
      <p:sp>
        <p:nvSpPr>
          <p:cNvPr id="22" name="Title 7">
            <a:extLst>
              <a:ext uri="{FF2B5EF4-FFF2-40B4-BE49-F238E27FC236}">
                <a16:creationId xmlns:a16="http://schemas.microsoft.com/office/drawing/2014/main" id="{2803B595-BB2E-4D7D-9BDE-816436916D8F}"/>
              </a:ext>
            </a:extLst>
          </p:cNvPr>
          <p:cNvSpPr txBox="1">
            <a:spLocks/>
          </p:cNvSpPr>
          <p:nvPr/>
        </p:nvSpPr>
        <p:spPr>
          <a:xfrm>
            <a:off x="4798251" y="1114012"/>
            <a:ext cx="6935386" cy="83099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4000" i="0" u="none" strike="noStrike" kern="1200" spc="0" normalizeH="0" noProof="0" dirty="0">
                <a:ln>
                  <a:noFill/>
                </a:ln>
                <a:solidFill>
                  <a:srgbClr val="FF0000"/>
                </a:solidFill>
                <a:effectLst/>
                <a:uLnTx/>
                <a:uFillTx/>
                <a:latin typeface="Segoe UI Semibold" panose="020B0702040204020203" pitchFamily="34" charset="0"/>
                <a:cs typeface="Segoe UI Semibold" panose="020B0702040204020203" pitchFamily="34" charset="0"/>
              </a:rPr>
              <a:t>You’re all </a:t>
            </a:r>
            <a:r>
              <a:rPr lang="en-US" sz="4000" noProof="0" dirty="0">
                <a:solidFill>
                  <a:srgbClr val="FF0000"/>
                </a:solidFill>
                <a:latin typeface="Segoe UI Semibold" panose="020B0702040204020203" pitchFamily="34" charset="0"/>
                <a:cs typeface="Segoe UI Semibold" panose="020B0702040204020203" pitchFamily="34" charset="0"/>
              </a:rPr>
              <a:t>awesome</a:t>
            </a:r>
            <a:r>
              <a:rPr kumimoji="0" lang="en-US" sz="4000" i="0" u="none" strike="noStrike" kern="1200" spc="0" normalizeH="0" noProof="0" dirty="0">
                <a:ln>
                  <a:noFill/>
                </a:ln>
                <a:solidFill>
                  <a:srgbClr val="FF0000"/>
                </a:solidFill>
                <a:effectLst/>
                <a:uLnTx/>
                <a:uFillTx/>
                <a:latin typeface="Segoe UI Semibold" panose="020B0702040204020203" pitchFamily="34" charset="0"/>
                <a:cs typeface="Segoe UI Semibold" panose="020B0702040204020203" pitchFamily="34" charset="0"/>
              </a:rPr>
              <a:t>!</a:t>
            </a:r>
          </a:p>
        </p:txBody>
      </p:sp>
    </p:spTree>
    <p:extLst>
      <p:ext uri="{BB962C8B-B14F-4D97-AF65-F5344CB8AC3E}">
        <p14:creationId xmlns:p14="http://schemas.microsoft.com/office/powerpoint/2010/main" val="33999719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2" grpId="0"/>
      <p:bldP spid="13" grpId="0"/>
      <p:bldP spid="14" grpId="0"/>
      <p:bldP spid="25" grpId="0"/>
      <p:bldP spid="26" grpId="0"/>
      <p:bldP spid="27" grpId="0"/>
      <p:bldP spid="28" grpId="0"/>
      <p:bldP spid="29" grpId="0"/>
      <p:bldP spid="30" grpId="0"/>
      <p:bldP spid="31" grpId="0"/>
      <p:bldP spid="22"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5C9975-1B06-42A5-9095-177D1415EA96}"/>
              </a:ext>
            </a:extLst>
          </p:cNvPr>
          <p:cNvPicPr>
            <a:picLocks noChangeAspect="1"/>
          </p:cNvPicPr>
          <p:nvPr/>
        </p:nvPicPr>
        <p:blipFill>
          <a:blip r:embed="rId3"/>
          <a:stretch>
            <a:fillRect/>
          </a:stretch>
        </p:blipFill>
        <p:spPr>
          <a:xfrm>
            <a:off x="4477157" y="3320598"/>
            <a:ext cx="3027437" cy="2087888"/>
          </a:xfrm>
          <a:prstGeom prst="rect">
            <a:avLst/>
          </a:prstGeom>
          <a:noFill/>
          <a:ln w="19050">
            <a:solidFill>
              <a:schemeClr val="tx1">
                <a:lumMod val="50000"/>
                <a:lumOff val="50000"/>
              </a:schemeClr>
            </a:solidFill>
          </a:ln>
        </p:spPr>
      </p:pic>
      <p:pic>
        <p:nvPicPr>
          <p:cNvPr id="9" name="Picture 8" descr="A picture containing indoor, sitting, table, computer&#10;&#10;Description automatically generated">
            <a:extLst>
              <a:ext uri="{FF2B5EF4-FFF2-40B4-BE49-F238E27FC236}">
                <a16:creationId xmlns:a16="http://schemas.microsoft.com/office/drawing/2014/main" id="{D752A4EA-4D31-454B-8239-290B5C7478B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l="8816" t="6177" r="5400" b="9553"/>
          <a:stretch/>
        </p:blipFill>
        <p:spPr>
          <a:xfrm>
            <a:off x="867273" y="3320598"/>
            <a:ext cx="3184121" cy="2087888"/>
          </a:xfrm>
          <a:prstGeom prst="rect">
            <a:avLst/>
          </a:prstGeom>
          <a:noFill/>
          <a:ln w="19050">
            <a:solidFill>
              <a:schemeClr val="tx1">
                <a:lumMod val="50000"/>
                <a:lumOff val="50000"/>
              </a:schemeClr>
            </a:solidFill>
          </a:ln>
        </p:spPr>
      </p:pic>
      <p:pic>
        <p:nvPicPr>
          <p:cNvPr id="12" name="Picture 11">
            <a:extLst>
              <a:ext uri="{FF2B5EF4-FFF2-40B4-BE49-F238E27FC236}">
                <a16:creationId xmlns:a16="http://schemas.microsoft.com/office/drawing/2014/main" id="{E897F5F7-08E6-4246-BEAB-36EB2307893E}"/>
              </a:ext>
            </a:extLst>
          </p:cNvPr>
          <p:cNvPicPr>
            <a:picLocks noChangeAspect="1"/>
          </p:cNvPicPr>
          <p:nvPr/>
        </p:nvPicPr>
        <p:blipFill rotWithShape="1">
          <a:blip r:embed="rId6"/>
          <a:srcRect l="8383" t="24200" r="15017" b="3856"/>
          <a:stretch/>
        </p:blipFill>
        <p:spPr>
          <a:xfrm>
            <a:off x="7930360" y="3320599"/>
            <a:ext cx="3333701" cy="2087889"/>
          </a:xfrm>
          <a:prstGeom prst="rect">
            <a:avLst/>
          </a:prstGeom>
          <a:noFill/>
          <a:ln w="19050">
            <a:solidFill>
              <a:schemeClr val="tx1">
                <a:lumMod val="50000"/>
                <a:lumOff val="50000"/>
              </a:schemeClr>
            </a:solidFill>
          </a:ln>
        </p:spPr>
      </p:pic>
      <p:sp>
        <p:nvSpPr>
          <p:cNvPr id="15" name="TextBox 14">
            <a:extLst>
              <a:ext uri="{FF2B5EF4-FFF2-40B4-BE49-F238E27FC236}">
                <a16:creationId xmlns:a16="http://schemas.microsoft.com/office/drawing/2014/main" id="{3074BBCA-F5ED-48AF-A632-021B9DAAFCA3}"/>
              </a:ext>
            </a:extLst>
          </p:cNvPr>
          <p:cNvSpPr txBox="1"/>
          <p:nvPr/>
        </p:nvSpPr>
        <p:spPr>
          <a:xfrm>
            <a:off x="1486353" y="5446586"/>
            <a:ext cx="194799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HomeSound</a:t>
            </a:r>
          </a:p>
        </p:txBody>
      </p:sp>
      <p:sp>
        <p:nvSpPr>
          <p:cNvPr id="17" name="TextBox 16">
            <a:extLst>
              <a:ext uri="{FF2B5EF4-FFF2-40B4-BE49-F238E27FC236}">
                <a16:creationId xmlns:a16="http://schemas.microsoft.com/office/drawing/2014/main" id="{09E66209-56FF-4207-A938-4BED88D6291B}"/>
              </a:ext>
            </a:extLst>
          </p:cNvPr>
          <p:cNvSpPr txBox="1"/>
          <p:nvPr/>
        </p:nvSpPr>
        <p:spPr>
          <a:xfrm>
            <a:off x="4988923" y="5446586"/>
            <a:ext cx="200390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SoundWatch</a:t>
            </a:r>
          </a:p>
        </p:txBody>
      </p:sp>
      <p:sp>
        <p:nvSpPr>
          <p:cNvPr id="18" name="TextBox 17">
            <a:extLst>
              <a:ext uri="{FF2B5EF4-FFF2-40B4-BE49-F238E27FC236}">
                <a16:creationId xmlns:a16="http://schemas.microsoft.com/office/drawing/2014/main" id="{5746769C-80B7-4805-8C7B-231B81092813}"/>
              </a:ext>
            </a:extLst>
          </p:cNvPr>
          <p:cNvSpPr txBox="1"/>
          <p:nvPr/>
        </p:nvSpPr>
        <p:spPr>
          <a:xfrm>
            <a:off x="8688450" y="5446586"/>
            <a:ext cx="181751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chemeClr val="tx1">
                    <a:lumMod val="50000"/>
                    <a:lumOff val="50000"/>
                  </a:schemeClr>
                </a:solidFill>
                <a:effectLst/>
                <a:uLnTx/>
                <a:uFillTx/>
                <a:latin typeface="Segoe UI Light" panose="020B0502040204020203" pitchFamily="34" charset="0"/>
                <a:cs typeface="Segoe UI Light" panose="020B0502040204020203" pitchFamily="34" charset="0"/>
              </a:rPr>
              <a:t>HoloSound</a:t>
            </a:r>
          </a:p>
        </p:txBody>
      </p:sp>
      <p:pic>
        <p:nvPicPr>
          <p:cNvPr id="19" name="Picture 18">
            <a:extLst>
              <a:ext uri="{FF2B5EF4-FFF2-40B4-BE49-F238E27FC236}">
                <a16:creationId xmlns:a16="http://schemas.microsoft.com/office/drawing/2014/main" id="{319ECCF5-3144-4AFB-9A27-345CF04B78C7}"/>
              </a:ext>
            </a:extLst>
          </p:cNvPr>
          <p:cNvPicPr>
            <a:picLocks noChangeAspect="1"/>
          </p:cNvPicPr>
          <p:nvPr/>
        </p:nvPicPr>
        <p:blipFill>
          <a:blip r:embed="rId7"/>
          <a:stretch>
            <a:fillRect/>
          </a:stretch>
        </p:blipFill>
        <p:spPr>
          <a:xfrm>
            <a:off x="3955960" y="1574424"/>
            <a:ext cx="365760" cy="365760"/>
          </a:xfrm>
          <a:prstGeom prst="rect">
            <a:avLst/>
          </a:prstGeom>
        </p:spPr>
      </p:pic>
      <p:pic>
        <p:nvPicPr>
          <p:cNvPr id="20" name="Picture 19">
            <a:extLst>
              <a:ext uri="{FF2B5EF4-FFF2-40B4-BE49-F238E27FC236}">
                <a16:creationId xmlns:a16="http://schemas.microsoft.com/office/drawing/2014/main" id="{5CD026A3-F159-45E4-ACD2-D96A91831CF1}"/>
              </a:ext>
            </a:extLst>
          </p:cNvPr>
          <p:cNvPicPr>
            <a:picLocks noChangeAspect="1"/>
          </p:cNvPicPr>
          <p:nvPr/>
        </p:nvPicPr>
        <p:blipFill>
          <a:blip r:embed="rId8"/>
          <a:stretch>
            <a:fillRect/>
          </a:stretch>
        </p:blipFill>
        <p:spPr>
          <a:xfrm>
            <a:off x="857067" y="1626312"/>
            <a:ext cx="320040" cy="320040"/>
          </a:xfrm>
          <a:prstGeom prst="rect">
            <a:avLst/>
          </a:prstGeom>
        </p:spPr>
      </p:pic>
      <p:sp>
        <p:nvSpPr>
          <p:cNvPr id="21" name="Rectangle 20">
            <a:extLst>
              <a:ext uri="{FF2B5EF4-FFF2-40B4-BE49-F238E27FC236}">
                <a16:creationId xmlns:a16="http://schemas.microsoft.com/office/drawing/2014/main" id="{9ABC27F5-65EC-41DB-86BC-C04FA609B10C}"/>
              </a:ext>
            </a:extLst>
          </p:cNvPr>
          <p:cNvSpPr/>
          <p:nvPr/>
        </p:nvSpPr>
        <p:spPr>
          <a:xfrm>
            <a:off x="1263454" y="1586005"/>
            <a:ext cx="200304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u="sng" dirty="0">
                <a:solidFill>
                  <a:srgbClr val="0563C1"/>
                </a:solidFill>
                <a:latin typeface="Segoe UI Light" panose="020B0502040204020203" pitchFamily="34" charset="0"/>
                <a:cs typeface="Segoe UI Light" panose="020B0502040204020203" pitchFamily="34" charset="0"/>
              </a:rPr>
              <a:t>djain@uw.edu</a:t>
            </a:r>
          </a:p>
        </p:txBody>
      </p:sp>
      <p:sp>
        <p:nvSpPr>
          <p:cNvPr id="22" name="Rectangle 21">
            <a:extLst>
              <a:ext uri="{FF2B5EF4-FFF2-40B4-BE49-F238E27FC236}">
                <a16:creationId xmlns:a16="http://schemas.microsoft.com/office/drawing/2014/main" id="{7C9B6B33-C2C2-4B0F-8B8A-CDC6FF6D525A}"/>
              </a:ext>
            </a:extLst>
          </p:cNvPr>
          <p:cNvSpPr/>
          <p:nvPr/>
        </p:nvSpPr>
        <p:spPr>
          <a:xfrm>
            <a:off x="4354961" y="1556977"/>
            <a:ext cx="91242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err="1">
                <a:solidFill>
                  <a:srgbClr val="0563C1"/>
                </a:solidFill>
                <a:latin typeface="Segoe UI Light" panose="020B0502040204020203" pitchFamily="34" charset="0"/>
                <a:cs typeface="Segoe UI Light" panose="020B0502040204020203" pitchFamily="34" charset="0"/>
              </a:rPr>
              <a:t>dj_hci</a:t>
            </a:r>
            <a:endParaRPr lang="en-US" sz="2400" dirty="0">
              <a:solidFill>
                <a:srgbClr val="0563C1"/>
              </a:solidFill>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33B17D0-970D-44B1-B529-743342A4CF97}"/>
              </a:ext>
            </a:extLst>
          </p:cNvPr>
          <p:cNvSpPr txBox="1"/>
          <p:nvPr/>
        </p:nvSpPr>
        <p:spPr>
          <a:xfrm>
            <a:off x="744751" y="663223"/>
            <a:ext cx="5675345" cy="830997"/>
          </a:xfrm>
          <a:prstGeom prst="rect">
            <a:avLst/>
          </a:prstGeom>
          <a:noFill/>
          <a:ln>
            <a:noFill/>
          </a:ln>
        </p:spPr>
        <p:txBody>
          <a:bodyPr wrap="square" tIns="45720" bIns="4572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effectLst/>
                <a:uLnTx/>
                <a:uFillTx/>
                <a:latin typeface="Segoe UI" panose="020B0502040204020203" pitchFamily="34" charset="0"/>
                <a:ea typeface="Segoe UI" panose="020B0502040204020203" pitchFamily="34" charset="0"/>
                <a:cs typeface="Segoe UI" panose="020B0502040204020203" pitchFamily="34" charset="0"/>
              </a:rPr>
              <a:t>Any Questions?</a:t>
            </a:r>
          </a:p>
        </p:txBody>
      </p:sp>
    </p:spTree>
    <p:extLst>
      <p:ext uri="{BB962C8B-B14F-4D97-AF65-F5344CB8AC3E}">
        <p14:creationId xmlns:p14="http://schemas.microsoft.com/office/powerpoint/2010/main" val="19783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5DA021F-86AF-43A5-A54E-8BF2E3D42F4A}"/>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18" name="Title 2">
            <a:extLst>
              <a:ext uri="{FF2B5EF4-FFF2-40B4-BE49-F238E27FC236}">
                <a16:creationId xmlns:a16="http://schemas.microsoft.com/office/drawing/2014/main" id="{6D35DD86-48C5-4718-92FF-590581A76EAA}"/>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9" name="Text Box 2"/>
          <p:cNvSpPr txBox="1">
            <a:spLocks noChangeArrowheads="1"/>
          </p:cNvSpPr>
          <p:nvPr/>
        </p:nvSpPr>
        <p:spPr bwMode="auto">
          <a:xfrm>
            <a:off x="1517633" y="1333842"/>
            <a:ext cx="4639327" cy="130131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always have cars trailing behind me in the [mall] parking lot, and I can’t get away in time because I can’t hear the faint sound. I feel embarrassed.”</a:t>
            </a:r>
          </a:p>
        </p:txBody>
      </p:sp>
      <p:sp>
        <p:nvSpPr>
          <p:cNvPr id="16" name="Text Box 2">
            <a:extLst>
              <a:ext uri="{FF2B5EF4-FFF2-40B4-BE49-F238E27FC236}">
                <a16:creationId xmlns:a16="http://schemas.microsoft.com/office/drawing/2014/main" id="{CC0AE315-97BC-4396-A448-1A01C38999D2}"/>
              </a:ext>
            </a:extLst>
          </p:cNvPr>
          <p:cNvSpPr txBox="1">
            <a:spLocks noChangeArrowheads="1"/>
          </p:cNvSpPr>
          <p:nvPr/>
        </p:nvSpPr>
        <p:spPr bwMode="auto">
          <a:xfrm>
            <a:off x="5384800" y="3956117"/>
            <a:ext cx="4920344"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left my vacuum cleaner running for such a long, long time. The person next door got annoyed and came and told me that there is a terribly loud sound in my home. Gosh, it was running for three days!”</a:t>
            </a:r>
          </a:p>
        </p:txBody>
      </p:sp>
    </p:spTree>
    <p:extLst>
      <p:ext uri="{BB962C8B-B14F-4D97-AF65-F5344CB8AC3E}">
        <p14:creationId xmlns:p14="http://schemas.microsoft.com/office/powerpoint/2010/main" val="215600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F517EBA-5088-442D-B148-1A02CDA9C9A9}"/>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9" name="Text Box 2"/>
          <p:cNvSpPr txBox="1">
            <a:spLocks noChangeArrowheads="1"/>
          </p:cNvSpPr>
          <p:nvPr/>
        </p:nvSpPr>
        <p:spPr bwMode="auto">
          <a:xfrm>
            <a:off x="1517633" y="1333842"/>
            <a:ext cx="4639327" cy="130131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always have cars trailing behind me in the [mall] parking lot, and I can’t get away in time because I can’t hear the faint sound. I feel embarrassed.”</a:t>
            </a:r>
          </a:p>
        </p:txBody>
      </p:sp>
      <p:sp>
        <p:nvSpPr>
          <p:cNvPr id="26" name="Text Box 2">
            <a:extLst>
              <a:ext uri="{FF2B5EF4-FFF2-40B4-BE49-F238E27FC236}">
                <a16:creationId xmlns:a16="http://schemas.microsoft.com/office/drawing/2014/main" id="{4A0E7D72-3C21-42A9-B237-B5D5D5B2782E}"/>
              </a:ext>
            </a:extLst>
          </p:cNvPr>
          <p:cNvSpPr txBox="1">
            <a:spLocks noChangeArrowheads="1"/>
          </p:cNvSpPr>
          <p:nvPr/>
        </p:nvSpPr>
        <p:spPr bwMode="auto">
          <a:xfrm>
            <a:off x="5680807" y="958490"/>
            <a:ext cx="4578367" cy="155234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[Restaurants] “My hearing aids fail miserably in areas with background noise. I can’t understand anything in a restaurant. So, I just sit and do my own thing, and just nod away…” </a:t>
            </a:r>
          </a:p>
        </p:txBody>
      </p:sp>
      <p:sp>
        <p:nvSpPr>
          <p:cNvPr id="24" name="Text Box 2">
            <a:extLst>
              <a:ext uri="{FF2B5EF4-FFF2-40B4-BE49-F238E27FC236}">
                <a16:creationId xmlns:a16="http://schemas.microsoft.com/office/drawing/2014/main" id="{1E7E50C1-49EE-4278-B4F2-BDA6F834558E}"/>
              </a:ext>
            </a:extLst>
          </p:cNvPr>
          <p:cNvSpPr txBox="1">
            <a:spLocks noChangeArrowheads="1"/>
          </p:cNvSpPr>
          <p:nvPr/>
        </p:nvSpPr>
        <p:spPr bwMode="auto">
          <a:xfrm>
            <a:off x="5384800" y="3956117"/>
            <a:ext cx="4920344"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left my vacuum cleaner running for such a long, long time. The person next door got annoyed and came and told me that there is a terribly loud sound in my home. Gosh, it was running for three days!”</a:t>
            </a:r>
          </a:p>
        </p:txBody>
      </p:sp>
      <p:sp>
        <p:nvSpPr>
          <p:cNvPr id="16" name="Title 2">
            <a:extLst>
              <a:ext uri="{FF2B5EF4-FFF2-40B4-BE49-F238E27FC236}">
                <a16:creationId xmlns:a16="http://schemas.microsoft.com/office/drawing/2014/main" id="{98427CC7-702A-4179-8304-2AEC1D8E6B83}"/>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6" name="Text Box 2">
            <a:extLst>
              <a:ext uri="{FF2B5EF4-FFF2-40B4-BE49-F238E27FC236}">
                <a16:creationId xmlns:a16="http://schemas.microsoft.com/office/drawing/2014/main" id="{1D6620F9-F467-495E-B3AD-911EC1AFF51F}"/>
              </a:ext>
            </a:extLst>
          </p:cNvPr>
          <p:cNvSpPr txBox="1">
            <a:spLocks noChangeArrowheads="1"/>
          </p:cNvSpPr>
          <p:nvPr/>
        </p:nvSpPr>
        <p:spPr bwMode="auto">
          <a:xfrm>
            <a:off x="5720972" y="1813653"/>
            <a:ext cx="4498041"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walking] “It’s really hard to walk and talk and lip read and process all of that information on the go. 90% of the time you’re unsure if you have understood the conversation well.”</a:t>
            </a:r>
          </a:p>
        </p:txBody>
      </p:sp>
      <p:sp>
        <p:nvSpPr>
          <p:cNvPr id="11" name="Text Box 2">
            <a:extLst>
              <a:ext uri="{FF2B5EF4-FFF2-40B4-BE49-F238E27FC236}">
                <a16:creationId xmlns:a16="http://schemas.microsoft.com/office/drawing/2014/main" id="{CD724AEC-8277-497E-933F-A26F884B7C15}"/>
              </a:ext>
            </a:extLst>
          </p:cNvPr>
          <p:cNvSpPr txBox="1">
            <a:spLocks noChangeArrowheads="1"/>
          </p:cNvSpPr>
          <p:nvPr/>
        </p:nvSpPr>
        <p:spPr bwMode="auto">
          <a:xfrm>
            <a:off x="1517633" y="2769689"/>
            <a:ext cx="4498041" cy="2532937"/>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[Recreational activities] “[In] martial arts: you have an instructor showing how to move the arms, hands, body, etc. while talking to describe it. Well, if they have to “talk” by signing, then how the [heck] do they also show you how to hold your arms in the proper position?”</a:t>
            </a:r>
          </a:p>
        </p:txBody>
      </p:sp>
      <p:sp>
        <p:nvSpPr>
          <p:cNvPr id="14" name="Text Box 2">
            <a:extLst>
              <a:ext uri="{FF2B5EF4-FFF2-40B4-BE49-F238E27FC236}">
                <a16:creationId xmlns:a16="http://schemas.microsoft.com/office/drawing/2014/main" id="{F4FF815D-E08A-4F89-B431-B2804FD56D2D}"/>
              </a:ext>
            </a:extLst>
          </p:cNvPr>
          <p:cNvSpPr txBox="1">
            <a:spLocks noChangeArrowheads="1"/>
          </p:cNvSpPr>
          <p:nvPr/>
        </p:nvSpPr>
        <p:spPr bwMode="auto">
          <a:xfrm>
            <a:off x="5720971" y="3545863"/>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can’t hear wind blowing, water flowing.”</a:t>
            </a:r>
          </a:p>
        </p:txBody>
      </p:sp>
      <p:sp>
        <p:nvSpPr>
          <p:cNvPr id="13" name="Text Box 2">
            <a:extLst>
              <a:ext uri="{FF2B5EF4-FFF2-40B4-BE49-F238E27FC236}">
                <a16:creationId xmlns:a16="http://schemas.microsoft.com/office/drawing/2014/main" id="{76D26FE6-DAEF-4D75-B42B-58564E5E956F}"/>
              </a:ext>
            </a:extLst>
          </p:cNvPr>
          <p:cNvSpPr txBox="1">
            <a:spLocks noChangeArrowheads="1"/>
          </p:cNvSpPr>
          <p:nvPr/>
        </p:nvSpPr>
        <p:spPr bwMode="auto">
          <a:xfrm>
            <a:off x="1517632" y="5251802"/>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cooking] “I always leave my kitchen fan open.”</a:t>
            </a:r>
          </a:p>
        </p:txBody>
      </p:sp>
      <p:sp>
        <p:nvSpPr>
          <p:cNvPr id="12" name="Text Box 2">
            <a:extLst>
              <a:ext uri="{FF2B5EF4-FFF2-40B4-BE49-F238E27FC236}">
                <a16:creationId xmlns:a16="http://schemas.microsoft.com/office/drawing/2014/main" id="{66412AD8-E169-418E-B9B3-7CB6A072A783}"/>
              </a:ext>
            </a:extLst>
          </p:cNvPr>
          <p:cNvSpPr txBox="1">
            <a:spLocks noChangeArrowheads="1"/>
          </p:cNvSpPr>
          <p:nvPr/>
        </p:nvSpPr>
        <p:spPr bwMode="auto">
          <a:xfrm>
            <a:off x="3338977" y="4653231"/>
            <a:ext cx="4498041" cy="377604"/>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miss my kid crying upstairs”</a:t>
            </a:r>
          </a:p>
        </p:txBody>
      </p:sp>
      <p:sp>
        <p:nvSpPr>
          <p:cNvPr id="8" name="Text Box 2">
            <a:extLst>
              <a:ext uri="{FF2B5EF4-FFF2-40B4-BE49-F238E27FC236}">
                <a16:creationId xmlns:a16="http://schemas.microsoft.com/office/drawing/2014/main" id="{770C15D6-95CF-44E2-8247-BEDE24EBEC48}"/>
              </a:ext>
            </a:extLst>
          </p:cNvPr>
          <p:cNvSpPr txBox="1">
            <a:spLocks noChangeArrowheads="1"/>
          </p:cNvSpPr>
          <p:nvPr/>
        </p:nvSpPr>
        <p:spPr bwMode="auto">
          <a:xfrm>
            <a:off x="3020056" y="2680439"/>
            <a:ext cx="4767053" cy="222503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[In a group conversation] “Live Transcribe isn't perfect because it demands that I look at the phone instead of the person in front [of me] and [also] have one [hand] holding the phone. It’s hard to make the conversation smooth enough to go deep….”</a:t>
            </a:r>
          </a:p>
        </p:txBody>
      </p:sp>
    </p:spTree>
    <p:extLst>
      <p:ext uri="{BB962C8B-B14F-4D97-AF65-F5344CB8AC3E}">
        <p14:creationId xmlns:p14="http://schemas.microsoft.com/office/powerpoint/2010/main" val="255910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4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grpId="0" nodeType="afterEffect">
                                  <p:stCondLst>
                                    <p:cond delay="40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800"/>
                            </p:stCondLst>
                            <p:childTnLst>
                              <p:par>
                                <p:cTn id="14" presetID="1" presetClass="entr" presetSubtype="0" fill="hold" grpId="0" nodeType="afterEffect">
                                  <p:stCondLst>
                                    <p:cond delay="400"/>
                                  </p:stCondLst>
                                  <p:childTnLst>
                                    <p:set>
                                      <p:cBhvr>
                                        <p:cTn id="15" dur="1" fill="hold">
                                          <p:stCondLst>
                                            <p:cond delay="0"/>
                                          </p:stCondLst>
                                        </p:cTn>
                                        <p:tgtEl>
                                          <p:spTgt spid="14"/>
                                        </p:tgtEl>
                                        <p:attrNameLst>
                                          <p:attrName>style.visibility</p:attrName>
                                        </p:attrNameLst>
                                      </p:cBhvr>
                                      <p:to>
                                        <p:strVal val="visible"/>
                                      </p:to>
                                    </p:set>
                                  </p:childTnLst>
                                </p:cTn>
                              </p:par>
                            </p:childTnLst>
                          </p:cTn>
                        </p:par>
                        <p:par>
                          <p:cTn id="16" fill="hold">
                            <p:stCondLst>
                              <p:cond delay="1200"/>
                            </p:stCondLst>
                            <p:childTnLst>
                              <p:par>
                                <p:cTn id="17" presetID="1" presetClass="entr" presetSubtype="0" fill="hold" grpId="0" nodeType="afterEffect">
                                  <p:stCondLst>
                                    <p:cond delay="4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1600"/>
                            </p:stCondLst>
                            <p:childTnLst>
                              <p:par>
                                <p:cTn id="20" presetID="1" presetClass="entr" presetSubtype="0" fill="hold" grpId="0" nodeType="afterEffect">
                                  <p:stCondLst>
                                    <p:cond delay="400"/>
                                  </p:stCondLst>
                                  <p:childTnLst>
                                    <p:set>
                                      <p:cBhvr>
                                        <p:cTn id="21" dur="1" fill="hold">
                                          <p:stCondLst>
                                            <p:cond delay="0"/>
                                          </p:stCondLst>
                                        </p:cTn>
                                        <p:tgtEl>
                                          <p:spTgt spid="12"/>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grpId="0" nodeType="afterEffect">
                                  <p:stCondLst>
                                    <p:cond delay="40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 grpId="0" animBg="1"/>
      <p:bldP spid="11" grpId="0" animBg="1"/>
      <p:bldP spid="14" grpId="0" animBg="1"/>
      <p:bldP spid="13" grpId="0" animBg="1"/>
      <p:bldP spid="12"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F517EBA-5088-442D-B148-1A02CDA9C9A9}"/>
              </a:ext>
            </a:extLst>
          </p:cNvPr>
          <p:cNvPicPr>
            <a:picLocks noChangeAspect="1"/>
          </p:cNvPicPr>
          <p:nvPr/>
        </p:nvPicPr>
        <p:blipFill>
          <a:blip r:embed="rId3" cstate="print">
            <a:grayscl/>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814485"/>
            <a:ext cx="12203279" cy="8710258"/>
          </a:xfrm>
          <a:prstGeom prst="rect">
            <a:avLst/>
          </a:prstGeom>
          <a:noFill/>
        </p:spPr>
      </p:pic>
      <p:sp>
        <p:nvSpPr>
          <p:cNvPr id="26" name="Text Box 2">
            <a:extLst>
              <a:ext uri="{FF2B5EF4-FFF2-40B4-BE49-F238E27FC236}">
                <a16:creationId xmlns:a16="http://schemas.microsoft.com/office/drawing/2014/main" id="{4A0E7D72-3C21-42A9-B237-B5D5D5B2782E}"/>
              </a:ext>
            </a:extLst>
          </p:cNvPr>
          <p:cNvSpPr txBox="1">
            <a:spLocks noChangeArrowheads="1"/>
          </p:cNvSpPr>
          <p:nvPr/>
        </p:nvSpPr>
        <p:spPr bwMode="auto">
          <a:xfrm>
            <a:off x="5497926" y="958490"/>
            <a:ext cx="4578367" cy="155234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[Restaurants] “My hearing aids fail miserably in areas with background noise. I can’t understand anything in a restaurant. So, I just sit and do my own thing, and just nod away…” </a:t>
            </a:r>
          </a:p>
        </p:txBody>
      </p:sp>
      <p:sp>
        <p:nvSpPr>
          <p:cNvPr id="24" name="Text Box 2">
            <a:extLst>
              <a:ext uri="{FF2B5EF4-FFF2-40B4-BE49-F238E27FC236}">
                <a16:creationId xmlns:a16="http://schemas.microsoft.com/office/drawing/2014/main" id="{1E7E50C1-49EE-4278-B4F2-BDA6F834558E}"/>
              </a:ext>
            </a:extLst>
          </p:cNvPr>
          <p:cNvSpPr txBox="1">
            <a:spLocks noChangeArrowheads="1"/>
          </p:cNvSpPr>
          <p:nvPr/>
        </p:nvSpPr>
        <p:spPr bwMode="auto">
          <a:xfrm>
            <a:off x="5384800" y="3956117"/>
            <a:ext cx="4920344"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[Home] “I left my vacuum cleaner running for such a long, long time. The person next door got annoyed and came and told me that there is a terribly loud sound in my home. Gosh, it was running for three days!”</a:t>
            </a:r>
          </a:p>
        </p:txBody>
      </p:sp>
      <p:sp>
        <p:nvSpPr>
          <p:cNvPr id="16" name="Title 2">
            <a:extLst>
              <a:ext uri="{FF2B5EF4-FFF2-40B4-BE49-F238E27FC236}">
                <a16:creationId xmlns:a16="http://schemas.microsoft.com/office/drawing/2014/main" id="{98427CC7-702A-4179-8304-2AEC1D8E6B83}"/>
              </a:ext>
            </a:extLst>
          </p:cNvPr>
          <p:cNvSpPr>
            <a:spLocks noGrp="1"/>
          </p:cNvSpPr>
          <p:nvPr/>
        </p:nvSpPr>
        <p:spPr>
          <a:xfrm>
            <a:off x="0" y="0"/>
            <a:ext cx="12203278" cy="568618"/>
          </a:xfrm>
          <a:prstGeom prst="rect">
            <a:avLst/>
          </a:prstGeom>
          <a:solidFill>
            <a:schemeClr val="tx1">
              <a:alpha val="75000"/>
            </a:schemeClr>
          </a:solidFill>
        </p:spPr>
        <p:txBody>
          <a:bodyPr vert="horz" lIns="18249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r>
              <a:rPr lang="en-US" sz="3600" dirty="0">
                <a:solidFill>
                  <a:prstClr val="white"/>
                </a:solidFill>
              </a:rPr>
              <a:t>	   Participants Responses </a:t>
            </a:r>
            <a:r>
              <a:rPr lang="en-US" sz="3600" dirty="0">
                <a:solidFill>
                  <a:prstClr val="white"/>
                </a:solidFill>
                <a:latin typeface="Segoe UI Light" panose="020B0502040204020203" pitchFamily="34" charset="0"/>
                <a:cs typeface="Segoe UI Light" panose="020B0502040204020203" pitchFamily="34" charset="0"/>
              </a:rPr>
              <a:t>From Our Studies</a:t>
            </a:r>
          </a:p>
        </p:txBody>
      </p:sp>
      <p:sp>
        <p:nvSpPr>
          <p:cNvPr id="9" name="Text Box 2"/>
          <p:cNvSpPr txBox="1">
            <a:spLocks noChangeArrowheads="1"/>
          </p:cNvSpPr>
          <p:nvPr/>
        </p:nvSpPr>
        <p:spPr bwMode="auto">
          <a:xfrm>
            <a:off x="1517633" y="1333842"/>
            <a:ext cx="4639327" cy="1301318"/>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always have cars trailing behind me in the [mall] parking lot, and I can’t get away in time because I can’t hear the faint sound.”</a:t>
            </a:r>
          </a:p>
        </p:txBody>
      </p:sp>
      <p:sp>
        <p:nvSpPr>
          <p:cNvPr id="6" name="Text Box 2">
            <a:extLst>
              <a:ext uri="{FF2B5EF4-FFF2-40B4-BE49-F238E27FC236}">
                <a16:creationId xmlns:a16="http://schemas.microsoft.com/office/drawing/2014/main" id="{1D6620F9-F467-495E-B3AD-911EC1AFF51F}"/>
              </a:ext>
            </a:extLst>
          </p:cNvPr>
          <p:cNvSpPr txBox="1">
            <a:spLocks noChangeArrowheads="1"/>
          </p:cNvSpPr>
          <p:nvPr/>
        </p:nvSpPr>
        <p:spPr bwMode="auto">
          <a:xfrm>
            <a:off x="5538091" y="1813653"/>
            <a:ext cx="4498041" cy="160922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walking] “It’s really hard to walk and talk and lip read and process all of that information on the go. 90% of the time you’re unsure if you have understood the conversation well.”</a:t>
            </a:r>
          </a:p>
        </p:txBody>
      </p:sp>
      <p:sp>
        <p:nvSpPr>
          <p:cNvPr id="11" name="Text Box 2">
            <a:extLst>
              <a:ext uri="{FF2B5EF4-FFF2-40B4-BE49-F238E27FC236}">
                <a16:creationId xmlns:a16="http://schemas.microsoft.com/office/drawing/2014/main" id="{CD724AEC-8277-497E-933F-A26F884B7C15}"/>
              </a:ext>
            </a:extLst>
          </p:cNvPr>
          <p:cNvSpPr txBox="1">
            <a:spLocks noChangeArrowheads="1"/>
          </p:cNvSpPr>
          <p:nvPr/>
        </p:nvSpPr>
        <p:spPr bwMode="auto">
          <a:xfrm>
            <a:off x="1517633" y="2769689"/>
            <a:ext cx="4498041" cy="2532937"/>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[Recreational activities] “[In] martial arts: you have an instructor showing how to move the arms, hands, body, etc. while talking to describe it. Well, if they have to “talk” by signing, then how the [heck] do they also show you how to hold your arms in the proper position?”</a:t>
            </a:r>
          </a:p>
        </p:txBody>
      </p:sp>
      <p:sp>
        <p:nvSpPr>
          <p:cNvPr id="14" name="Text Box 2">
            <a:extLst>
              <a:ext uri="{FF2B5EF4-FFF2-40B4-BE49-F238E27FC236}">
                <a16:creationId xmlns:a16="http://schemas.microsoft.com/office/drawing/2014/main" id="{F4FF815D-E08A-4F89-B431-B2804FD56D2D}"/>
              </a:ext>
            </a:extLst>
          </p:cNvPr>
          <p:cNvSpPr txBox="1">
            <a:spLocks noChangeArrowheads="1"/>
          </p:cNvSpPr>
          <p:nvPr/>
        </p:nvSpPr>
        <p:spPr bwMode="auto">
          <a:xfrm>
            <a:off x="5538090" y="3545863"/>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[Outdoors] “I can’t hear wind blowing, water flowing.”</a:t>
            </a:r>
          </a:p>
        </p:txBody>
      </p:sp>
      <p:sp>
        <p:nvSpPr>
          <p:cNvPr id="13" name="Text Box 2">
            <a:extLst>
              <a:ext uri="{FF2B5EF4-FFF2-40B4-BE49-F238E27FC236}">
                <a16:creationId xmlns:a16="http://schemas.microsoft.com/office/drawing/2014/main" id="{76D26FE6-DAEF-4D75-B42B-58564E5E956F}"/>
              </a:ext>
            </a:extLst>
          </p:cNvPr>
          <p:cNvSpPr txBox="1">
            <a:spLocks noChangeArrowheads="1"/>
          </p:cNvSpPr>
          <p:nvPr/>
        </p:nvSpPr>
        <p:spPr bwMode="auto">
          <a:xfrm>
            <a:off x="1517632" y="5251802"/>
            <a:ext cx="4498041" cy="685509"/>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[When cooking] “I always leave my kitchen fan open.”</a:t>
            </a:r>
          </a:p>
        </p:txBody>
      </p:sp>
      <p:sp>
        <p:nvSpPr>
          <p:cNvPr id="8" name="Text Box 2">
            <a:extLst>
              <a:ext uri="{FF2B5EF4-FFF2-40B4-BE49-F238E27FC236}">
                <a16:creationId xmlns:a16="http://schemas.microsoft.com/office/drawing/2014/main" id="{770C15D6-95CF-44E2-8247-BEDE24EBEC48}"/>
              </a:ext>
            </a:extLst>
          </p:cNvPr>
          <p:cNvSpPr txBox="1">
            <a:spLocks noChangeArrowheads="1"/>
          </p:cNvSpPr>
          <p:nvPr/>
        </p:nvSpPr>
        <p:spPr bwMode="auto">
          <a:xfrm>
            <a:off x="3020057" y="2682815"/>
            <a:ext cx="4767053" cy="2225033"/>
          </a:xfrm>
          <a:prstGeom prst="rect">
            <a:avLst/>
          </a:prstGeom>
          <a:solidFill>
            <a:schemeClr val="tx1">
              <a:alpha val="70000"/>
            </a:schemeClr>
          </a:solidFill>
          <a:ln w="25400">
            <a:solidFill>
              <a:schemeClr val="bg1"/>
            </a:solidFill>
            <a:miter lim="800000"/>
            <a:headEnd/>
            <a:tailEnd/>
          </a:ln>
        </p:spPr>
        <p:txBody>
          <a:bodyPr rot="0" vert="horz" wrap="square" lIns="91440" tIns="45720" rIns="91440" bIns="45720" anchor="t" anchorCtr="0">
            <a:spAutoFit/>
          </a:bodyPr>
          <a:lstStyle/>
          <a:p>
            <a:pPr>
              <a:lnSpc>
                <a:spcPct val="107000"/>
              </a:lnSpc>
              <a:spcAft>
                <a:spcPts val="800"/>
              </a:spcAft>
            </a:pPr>
            <a:r>
              <a:rPr lang="en-US" sz="1870" dirty="0">
                <a:solidFill>
                  <a:prstClr val="white"/>
                </a:solidFill>
                <a:latin typeface="Segoe UI Semibold" panose="020B0702040204020203" pitchFamily="34" charset="0"/>
                <a:ea typeface="Calibri" panose="020F0502020204030204" pitchFamily="34" charset="0"/>
                <a:cs typeface="Segoe UI Semibold" panose="020B0702040204020203" pitchFamily="34" charset="0"/>
              </a:rPr>
              <a:t>[In a group conversation] “Live Transcribe isn't perfect because it demands that I look at the phone instead of the person in front [of me] and [also] have one [hand] holding the phone. It’s hard to make the conversation smooth enough to go deep….”</a:t>
            </a:r>
          </a:p>
        </p:txBody>
      </p:sp>
      <p:sp>
        <p:nvSpPr>
          <p:cNvPr id="12" name="Rectangle 11">
            <a:extLst>
              <a:ext uri="{FF2B5EF4-FFF2-40B4-BE49-F238E27FC236}">
                <a16:creationId xmlns:a16="http://schemas.microsoft.com/office/drawing/2014/main" id="{C95B09EF-E9BF-4F53-A7EC-2EC9387C98EF}"/>
              </a:ext>
            </a:extLst>
          </p:cNvPr>
          <p:cNvSpPr/>
          <p:nvPr/>
        </p:nvSpPr>
        <p:spPr>
          <a:xfrm>
            <a:off x="0" y="0"/>
            <a:ext cx="12192000" cy="6871254"/>
          </a:xfrm>
          <a:prstGeom prst="rect">
            <a:avLst/>
          </a:prstGeom>
          <a:solidFill>
            <a:schemeClr val="tx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tab pos="3778250" algn="l"/>
              </a:tabLst>
              <a:defRPr/>
            </a:pPr>
            <a:r>
              <a:rPr lang="en-US" sz="2400" dirty="0">
                <a:solidFill>
                  <a:prstClr val="white"/>
                </a:solidFill>
                <a:latin typeface="Segoe UI Light" panose="020B0502040204020203" pitchFamily="34" charset="0"/>
                <a:cs typeface="Segoe UI Light" panose="020B0502040204020203" pitchFamily="34" charset="0"/>
              </a:rPr>
              <a:t>New approaches to enhance </a:t>
            </a:r>
            <a:r>
              <a:rPr lang="en-US" sz="2400" dirty="0">
                <a:solidFill>
                  <a:srgbClr val="E2AC00"/>
                </a:solidFill>
                <a:latin typeface="Segoe UI Semibold" panose="020B0702040204020203" pitchFamily="34" charset="0"/>
                <a:cs typeface="Segoe UI Semibold" panose="020B0702040204020203" pitchFamily="34" charset="0"/>
              </a:rPr>
              <a:t>sound awareness </a:t>
            </a:r>
            <a:r>
              <a:rPr lang="en-US" sz="2400" dirty="0">
                <a:solidFill>
                  <a:prstClr val="white"/>
                </a:solidFill>
                <a:latin typeface="Segoe UI Light" panose="020B0502040204020203" pitchFamily="34" charset="0"/>
                <a:cs typeface="Segoe UI Light" panose="020B0502040204020203" pitchFamily="34" charset="0"/>
              </a:rPr>
              <a:t>for DHH people…</a:t>
            </a: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9276858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32050"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0" name="TextBox 19">
            <a:extLst>
              <a:ext uri="{FF2B5EF4-FFF2-40B4-BE49-F238E27FC236}">
                <a16:creationId xmlns:a16="http://schemas.microsoft.com/office/drawing/2014/main" id="{72BD471F-D71E-482F-B901-8C81835453D5}"/>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white">
                    <a:lumMod val="65000"/>
                  </a:prstClr>
                </a:solidFill>
                <a:latin typeface="Segoe Condensed" panose="020B0606040200020203" pitchFamily="34" charset="0"/>
                <a:cs typeface="Segoe UI Semibold" panose="020B0702040204020203" pitchFamily="34" charset="0"/>
              </a:rPr>
              <a:t>Homes</a:t>
            </a:r>
            <a:endPar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02576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500"/>
                                        <p:tgtEl>
                                          <p:spTgt spid="5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500"/>
                                        <p:tgtEl>
                                          <p:spTgt spid="56"/>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500"/>
                                        <p:tgtEl>
                                          <p:spTgt spid="4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right)">
                                      <p:cBhvr>
                                        <p:cTn id="47" dur="500"/>
                                        <p:tgtEl>
                                          <p:spTgt spid="33"/>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fade">
                                      <p:cBhvr>
                                        <p:cTn id="51" dur="500"/>
                                        <p:tgtEl>
                                          <p:spTgt spid="5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fade">
                                      <p:cBhvr>
                                        <p:cTn id="60" dur="500"/>
                                        <p:tgtEl>
                                          <p:spTgt spid="60"/>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7" grpId="0" animBg="1"/>
      <p:bldP spid="48" grpId="0" animBg="1"/>
      <p:bldP spid="49" grpId="0"/>
      <p:bldP spid="50" grpId="0"/>
      <p:bldP spid="51" grpId="0" animBg="1"/>
      <p:bldP spid="52" grpId="0" animBg="1"/>
      <p:bldP spid="55" grpId="0"/>
      <p:bldP spid="56" grpId="0"/>
      <p:bldP spid="57" grpId="0" animBg="1"/>
      <p:bldP spid="58" grpId="0" animBg="1"/>
      <p:bldP spid="59" grpId="0"/>
      <p:bldP spid="60"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43067"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1" name="Isosceles Triangle 20">
            <a:extLst>
              <a:ext uri="{FF2B5EF4-FFF2-40B4-BE49-F238E27FC236}">
                <a16:creationId xmlns:a16="http://schemas.microsoft.com/office/drawing/2014/main" id="{7A59F92C-BE83-4A82-8817-F9FA21E580E0}"/>
              </a:ext>
            </a:extLst>
          </p:cNvPr>
          <p:cNvSpPr/>
          <p:nvPr/>
        </p:nvSpPr>
        <p:spPr>
          <a:xfrm rot="20669024">
            <a:off x="4718372" y="3526556"/>
            <a:ext cx="1478136" cy="839399"/>
          </a:xfrm>
          <a:prstGeom prst="triangle">
            <a:avLst>
              <a:gd name="adj" fmla="val 52983"/>
            </a:avLst>
          </a:prstGeom>
          <a:solidFill>
            <a:srgbClr val="DAA600">
              <a:alpha val="10000"/>
            </a:srgbClr>
          </a:solidFill>
          <a:ln>
            <a:solidFill>
              <a:srgbClr val="DAA600">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DAA600"/>
                </a:solidFill>
                <a:effectLst/>
                <a:uLnTx/>
                <a:uFillTx/>
                <a:latin typeface="Segoe Condensed" panose="020B0606040200020203" pitchFamily="34" charset="0"/>
                <a:ea typeface="+mn-ea"/>
                <a:cs typeface="+mn-cs"/>
              </a:rPr>
              <a:t>HomeSound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p:txBody>
      </p:sp>
      <p:sp>
        <p:nvSpPr>
          <p:cNvPr id="28" name="TextBox 27">
            <a:extLst>
              <a:ext uri="{FF2B5EF4-FFF2-40B4-BE49-F238E27FC236}">
                <a16:creationId xmlns:a16="http://schemas.microsoft.com/office/drawing/2014/main" id="{11636ECB-7A09-40EA-80DA-B441158DD5E1}"/>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Homes</a:t>
            </a:r>
          </a:p>
        </p:txBody>
      </p:sp>
    </p:spTree>
    <p:extLst>
      <p:ext uri="{BB962C8B-B14F-4D97-AF65-F5344CB8AC3E}">
        <p14:creationId xmlns:p14="http://schemas.microsoft.com/office/powerpoint/2010/main" val="296329018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346CDAE-BEBC-47BB-96D9-B4B3680E6798}"/>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Homes</a:t>
            </a:r>
          </a:p>
        </p:txBody>
      </p: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rgbClr val="2F6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6ACB"/>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43067"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2" name="Flowchart: Connector 21">
            <a:extLst>
              <a:ext uri="{FF2B5EF4-FFF2-40B4-BE49-F238E27FC236}">
                <a16:creationId xmlns:a16="http://schemas.microsoft.com/office/drawing/2014/main" id="{FB2EEFB3-ED13-4790-90B8-F1530CE1CA77}"/>
              </a:ext>
            </a:extLst>
          </p:cNvPr>
          <p:cNvSpPr>
            <a:spLocks noChangeAspect="1"/>
          </p:cNvSpPr>
          <p:nvPr/>
        </p:nvSpPr>
        <p:spPr>
          <a:xfrm>
            <a:off x="6814222" y="4134649"/>
            <a:ext cx="64008" cy="61448"/>
          </a:xfrm>
          <a:prstGeom prst="flowChartConnector">
            <a:avLst/>
          </a:prstGeom>
          <a:solidFill>
            <a:srgbClr val="2F6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23" name="TextBox 22">
            <a:extLst>
              <a:ext uri="{FF2B5EF4-FFF2-40B4-BE49-F238E27FC236}">
                <a16:creationId xmlns:a16="http://schemas.microsoft.com/office/drawing/2014/main" id="{C8290804-855E-443B-A78F-705FF59BA492}"/>
              </a:ext>
            </a:extLst>
          </p:cNvPr>
          <p:cNvSpPr txBox="1"/>
          <p:nvPr/>
        </p:nvSpPr>
        <p:spPr>
          <a:xfrm>
            <a:off x="6411611"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6ACB"/>
                </a:solidFill>
                <a:effectLst/>
                <a:uLnTx/>
                <a:uFillTx/>
                <a:latin typeface="Segoe Condensed" panose="020B0606040200020203" pitchFamily="34" charset="0"/>
                <a:ea typeface="+mn-ea"/>
                <a:cs typeface="Segoe UI Semibold" panose="020B0702040204020203" pitchFamily="34" charset="0"/>
              </a:rPr>
              <a:t>Both</a:t>
            </a:r>
          </a:p>
        </p:txBody>
      </p:sp>
      <p:sp>
        <p:nvSpPr>
          <p:cNvPr id="24" name="Flowchart: Connector 23">
            <a:extLst>
              <a:ext uri="{FF2B5EF4-FFF2-40B4-BE49-F238E27FC236}">
                <a16:creationId xmlns:a16="http://schemas.microsoft.com/office/drawing/2014/main" id="{BCB92D3B-3981-49C2-A944-1EC729D0CB23}"/>
              </a:ext>
            </a:extLst>
          </p:cNvPr>
          <p:cNvSpPr>
            <a:spLocks noChangeAspect="1"/>
          </p:cNvSpPr>
          <p:nvPr/>
        </p:nvSpPr>
        <p:spPr>
          <a:xfrm>
            <a:off x="4502087" y="4773533"/>
            <a:ext cx="64008" cy="61448"/>
          </a:xfrm>
          <a:prstGeom prst="flowChartConnector">
            <a:avLst/>
          </a:prstGeom>
          <a:solidFill>
            <a:srgbClr val="2F6A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25" name="TextBox 24">
            <a:extLst>
              <a:ext uri="{FF2B5EF4-FFF2-40B4-BE49-F238E27FC236}">
                <a16:creationId xmlns:a16="http://schemas.microsoft.com/office/drawing/2014/main" id="{6A52D61B-A111-4C4E-82BB-3D085DD43089}"/>
              </a:ext>
            </a:extLst>
          </p:cNvPr>
          <p:cNvSpPr txBox="1"/>
          <p:nvPr/>
        </p:nvSpPr>
        <p:spPr>
          <a:xfrm>
            <a:off x="4288744" y="4656390"/>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6ACB"/>
                </a:solidFill>
                <a:effectLst/>
                <a:uLnTx/>
                <a:uFillTx/>
                <a:latin typeface="Segoe Condensed" panose="020B0606040200020203" pitchFamily="34" charset="0"/>
                <a:ea typeface="+mn-ea"/>
                <a:cs typeface="Segoe UI Semibold" panose="020B0702040204020203" pitchFamily="34" charset="0"/>
              </a:rPr>
              <a:t>Both</a:t>
            </a:r>
          </a:p>
        </p:txBody>
      </p:sp>
      <p:sp>
        <p:nvSpPr>
          <p:cNvPr id="21" name="Isosceles Triangle 20">
            <a:extLst>
              <a:ext uri="{FF2B5EF4-FFF2-40B4-BE49-F238E27FC236}">
                <a16:creationId xmlns:a16="http://schemas.microsoft.com/office/drawing/2014/main" id="{9E364421-F733-42F6-B121-6045FE878F34}"/>
              </a:ext>
            </a:extLst>
          </p:cNvPr>
          <p:cNvSpPr/>
          <p:nvPr/>
        </p:nvSpPr>
        <p:spPr>
          <a:xfrm rot="20669024">
            <a:off x="4327018" y="3511009"/>
            <a:ext cx="2449677" cy="995830"/>
          </a:xfrm>
          <a:prstGeom prst="triangle">
            <a:avLst>
              <a:gd name="adj" fmla="val 48947"/>
            </a:avLst>
          </a:prstGeom>
          <a:solidFill>
            <a:srgbClr val="2F6ACB">
              <a:alpha val="9804"/>
            </a:srgbClr>
          </a:solidFill>
          <a:ln>
            <a:solidFill>
              <a:srgbClr val="2F6ACB">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6ACB"/>
                </a:solidFill>
                <a:effectLst/>
                <a:uLnTx/>
                <a:uFillTx/>
                <a:latin typeface="Segoe Condensed" panose="020B0606040200020203" pitchFamily="34" charset="0"/>
                <a:ea typeface="+mn-ea"/>
                <a:cs typeface="+mn-cs"/>
              </a:rPr>
              <a:t>SoundWatch</a:t>
            </a:r>
            <a:endParaRPr kumimoji="0" lang="en-US" sz="1200" b="1" i="0" u="none" strike="noStrike" kern="1200" cap="none" spc="0" normalizeH="0" baseline="0" noProof="0" dirty="0">
              <a:ln>
                <a:noFill/>
              </a:ln>
              <a:solidFill>
                <a:srgbClr val="2F6ACB"/>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endParaRPr>
          </a:p>
        </p:txBody>
      </p:sp>
    </p:spTree>
    <p:extLst>
      <p:ext uri="{BB962C8B-B14F-4D97-AF65-F5344CB8AC3E}">
        <p14:creationId xmlns:p14="http://schemas.microsoft.com/office/powerpoint/2010/main" val="231727446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Visual</a:t>
            </a:r>
          </a:p>
        </p:txBody>
      </p:sp>
      <p:sp>
        <p:nvSpPr>
          <p:cNvPr id="20" name="TextBox 19">
            <a:extLst>
              <a:ext uri="{FF2B5EF4-FFF2-40B4-BE49-F238E27FC236}">
                <a16:creationId xmlns:a16="http://schemas.microsoft.com/office/drawing/2014/main" id="{72BD471F-D71E-482F-B901-8C81835453D5}"/>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white">
                    <a:lumMod val="65000"/>
                  </a:prstClr>
                </a:solidFill>
                <a:latin typeface="Segoe Condensed" panose="020B0606040200020203" pitchFamily="34" charset="0"/>
                <a:cs typeface="Segoe UI Semibold" panose="020B0702040204020203" pitchFamily="34" charset="0"/>
              </a:rPr>
              <a:t>Homes</a:t>
            </a:r>
            <a:endPar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endParaRPr>
          </a:p>
        </p:txBody>
      </p:sp>
      <p:sp>
        <p:nvSpPr>
          <p:cNvPr id="21" name="TextBox 20">
            <a:extLst>
              <a:ext uri="{FF2B5EF4-FFF2-40B4-BE49-F238E27FC236}">
                <a16:creationId xmlns:a16="http://schemas.microsoft.com/office/drawing/2014/main" id="{67500382-B541-48D0-B55C-21A0A4222C37}"/>
              </a:ext>
            </a:extLst>
          </p:cNvPr>
          <p:cNvSpPr txBox="1"/>
          <p:nvPr/>
        </p:nvSpPr>
        <p:spPr>
          <a:xfrm>
            <a:off x="4143067"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Tree>
    <p:extLst>
      <p:ext uri="{BB962C8B-B14F-4D97-AF65-F5344CB8AC3E}">
        <p14:creationId xmlns:p14="http://schemas.microsoft.com/office/powerpoint/2010/main" val="422604134"/>
      </p:ext>
    </p:extLst>
  </p:cSld>
  <p:clrMapOvr>
    <a:masterClrMapping/>
  </p:clrMapOvr>
  <p:transition advClick="0" advTm="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6321FBC-EBB6-4E59-9BE7-E94AB68FA654}"/>
              </a:ext>
            </a:extLst>
          </p:cNvPr>
          <p:cNvCxnSpPr>
            <a:cxnSpLocks/>
          </p:cNvCxnSpPr>
          <p:nvPr/>
        </p:nvCxnSpPr>
        <p:spPr>
          <a:xfrm>
            <a:off x="5391150" y="2049780"/>
            <a:ext cx="0" cy="2112645"/>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C6CE5C2-E873-4362-BBBE-AC11A8BFE78E}"/>
              </a:ext>
            </a:extLst>
          </p:cNvPr>
          <p:cNvCxnSpPr>
            <a:cxnSpLocks/>
          </p:cNvCxnSpPr>
          <p:nvPr/>
        </p:nvCxnSpPr>
        <p:spPr>
          <a:xfrm flipH="1">
            <a:off x="5391151" y="4162425"/>
            <a:ext cx="2478024" cy="0"/>
          </a:xfrm>
          <a:prstGeom prst="line">
            <a:avLst/>
          </a:prstGeom>
          <a:ln w="9525">
            <a:solidFill>
              <a:schemeClr val="bg1">
                <a:lumMod val="65000"/>
              </a:schemeClr>
            </a:solidFill>
            <a:head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3007B2F-B9A8-4E07-A060-22DC00F9FD83}"/>
              </a:ext>
            </a:extLst>
          </p:cNvPr>
          <p:cNvCxnSpPr>
            <a:cxnSpLocks/>
          </p:cNvCxnSpPr>
          <p:nvPr/>
        </p:nvCxnSpPr>
        <p:spPr>
          <a:xfrm flipH="1">
            <a:off x="3714751" y="4162425"/>
            <a:ext cx="1676401" cy="1229333"/>
          </a:xfrm>
          <a:prstGeom prst="line">
            <a:avLst/>
          </a:prstGeom>
          <a:ln w="9525">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56601535-60E9-4FF7-BED2-90E484EA2B4E}"/>
              </a:ext>
            </a:extLst>
          </p:cNvPr>
          <p:cNvSpPr txBox="1"/>
          <p:nvPr/>
        </p:nvSpPr>
        <p:spPr>
          <a:xfrm>
            <a:off x="7567663" y="3830122"/>
            <a:ext cx="1177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Context</a:t>
            </a:r>
          </a:p>
        </p:txBody>
      </p:sp>
      <p:sp>
        <p:nvSpPr>
          <p:cNvPr id="43" name="TextBox 42">
            <a:extLst>
              <a:ext uri="{FF2B5EF4-FFF2-40B4-BE49-F238E27FC236}">
                <a16:creationId xmlns:a16="http://schemas.microsoft.com/office/drawing/2014/main" id="{8E1FA8FF-FB3F-4F44-8CFA-B9B7FC365212}"/>
              </a:ext>
            </a:extLst>
          </p:cNvPr>
          <p:cNvSpPr txBox="1"/>
          <p:nvPr/>
        </p:nvSpPr>
        <p:spPr>
          <a:xfrm>
            <a:off x="2415402" y="5038850"/>
            <a:ext cx="1612492" cy="477054"/>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Feedback Modality</a:t>
            </a:r>
          </a:p>
        </p:txBody>
      </p:sp>
      <p:sp>
        <p:nvSpPr>
          <p:cNvPr id="47" name="Flowchart: Connector 46">
            <a:extLst>
              <a:ext uri="{FF2B5EF4-FFF2-40B4-BE49-F238E27FC236}">
                <a16:creationId xmlns:a16="http://schemas.microsoft.com/office/drawing/2014/main" id="{574EC8E0-6945-4C41-AAF3-28C77D3D4424}"/>
              </a:ext>
            </a:extLst>
          </p:cNvPr>
          <p:cNvSpPr>
            <a:spLocks noChangeAspect="1"/>
          </p:cNvSpPr>
          <p:nvPr/>
        </p:nvSpPr>
        <p:spPr>
          <a:xfrm>
            <a:off x="6248059" y="413170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48" name="Flowchart: Connector 47">
            <a:extLst>
              <a:ext uri="{FF2B5EF4-FFF2-40B4-BE49-F238E27FC236}">
                <a16:creationId xmlns:a16="http://schemas.microsoft.com/office/drawing/2014/main" id="{E662DE65-2514-4C86-A000-DE099C2E6867}"/>
              </a:ext>
            </a:extLst>
          </p:cNvPr>
          <p:cNvSpPr>
            <a:spLocks noChangeAspect="1"/>
          </p:cNvSpPr>
          <p:nvPr/>
        </p:nvSpPr>
        <p:spPr>
          <a:xfrm>
            <a:off x="7415822" y="4134649"/>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49" name="TextBox 48">
            <a:extLst>
              <a:ext uri="{FF2B5EF4-FFF2-40B4-BE49-F238E27FC236}">
                <a16:creationId xmlns:a16="http://schemas.microsoft.com/office/drawing/2014/main" id="{08BCC980-CCEF-4C3D-850A-A6EAA62D1DA4}"/>
              </a:ext>
            </a:extLst>
          </p:cNvPr>
          <p:cNvSpPr txBox="1"/>
          <p:nvPr/>
        </p:nvSpPr>
        <p:spPr>
          <a:xfrm>
            <a:off x="3642947" y="1888645"/>
            <a:ext cx="270221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small"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Sound</a:t>
            </a:r>
          </a:p>
        </p:txBody>
      </p:sp>
      <p:sp>
        <p:nvSpPr>
          <p:cNvPr id="50" name="TextBox 49">
            <a:extLst>
              <a:ext uri="{FF2B5EF4-FFF2-40B4-BE49-F238E27FC236}">
                <a16:creationId xmlns:a16="http://schemas.microsoft.com/office/drawing/2014/main" id="{F554CAB8-634C-4F81-95C1-38612DB357ED}"/>
              </a:ext>
            </a:extLst>
          </p:cNvPr>
          <p:cNvSpPr txBox="1"/>
          <p:nvPr/>
        </p:nvSpPr>
        <p:spPr>
          <a:xfrm>
            <a:off x="7004237"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Mobile</a:t>
            </a:r>
          </a:p>
        </p:txBody>
      </p:sp>
      <p:sp>
        <p:nvSpPr>
          <p:cNvPr id="51" name="Flowchart: Connector 50">
            <a:extLst>
              <a:ext uri="{FF2B5EF4-FFF2-40B4-BE49-F238E27FC236}">
                <a16:creationId xmlns:a16="http://schemas.microsoft.com/office/drawing/2014/main" id="{B881F2FE-0581-49ED-AB8C-84F5A5451668}"/>
              </a:ext>
            </a:extLst>
          </p:cNvPr>
          <p:cNvSpPr>
            <a:spLocks noChangeAspect="1"/>
          </p:cNvSpPr>
          <p:nvPr/>
        </p:nvSpPr>
        <p:spPr>
          <a:xfrm>
            <a:off x="5362321" y="349996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2" name="Flowchart: Connector 51">
            <a:extLst>
              <a:ext uri="{FF2B5EF4-FFF2-40B4-BE49-F238E27FC236}">
                <a16:creationId xmlns:a16="http://schemas.microsoft.com/office/drawing/2014/main" id="{4F49E042-EDB4-4C44-BB0D-5AEEA3A27FF6}"/>
              </a:ext>
            </a:extLst>
          </p:cNvPr>
          <p:cNvSpPr>
            <a:spLocks noChangeAspect="1"/>
          </p:cNvSpPr>
          <p:nvPr/>
        </p:nvSpPr>
        <p:spPr>
          <a:xfrm>
            <a:off x="5362321" y="2419491"/>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5" name="TextBox 54">
            <a:extLst>
              <a:ext uri="{FF2B5EF4-FFF2-40B4-BE49-F238E27FC236}">
                <a16:creationId xmlns:a16="http://schemas.microsoft.com/office/drawing/2014/main" id="{F51B73CC-3288-4D74-868C-D1867E599B14}"/>
              </a:ext>
            </a:extLst>
          </p:cNvPr>
          <p:cNvSpPr txBox="1"/>
          <p:nvPr/>
        </p:nvSpPr>
        <p:spPr>
          <a:xfrm>
            <a:off x="5391149" y="3333713"/>
            <a:ext cx="10992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Non-speech</a:t>
            </a:r>
          </a:p>
        </p:txBody>
      </p:sp>
      <p:sp>
        <p:nvSpPr>
          <p:cNvPr id="56" name="TextBox 55">
            <a:extLst>
              <a:ext uri="{FF2B5EF4-FFF2-40B4-BE49-F238E27FC236}">
                <a16:creationId xmlns:a16="http://schemas.microsoft.com/office/drawing/2014/main" id="{8865022F-F0B6-4FEE-B25B-E664F9C9C082}"/>
              </a:ext>
            </a:extLst>
          </p:cNvPr>
          <p:cNvSpPr txBox="1"/>
          <p:nvPr/>
        </p:nvSpPr>
        <p:spPr>
          <a:xfrm>
            <a:off x="5391149" y="2280938"/>
            <a:ext cx="72160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Speech</a:t>
            </a:r>
          </a:p>
        </p:txBody>
      </p:sp>
      <p:sp>
        <p:nvSpPr>
          <p:cNvPr id="57" name="Flowchart: Connector 56">
            <a:extLst>
              <a:ext uri="{FF2B5EF4-FFF2-40B4-BE49-F238E27FC236}">
                <a16:creationId xmlns:a16="http://schemas.microsoft.com/office/drawing/2014/main" id="{6EFD5BC2-D328-4DFE-A5FE-355F2BCCE19B}"/>
              </a:ext>
            </a:extLst>
          </p:cNvPr>
          <p:cNvSpPr>
            <a:spLocks noChangeAspect="1"/>
          </p:cNvSpPr>
          <p:nvPr/>
        </p:nvSpPr>
        <p:spPr>
          <a:xfrm>
            <a:off x="4842492" y="4508045"/>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8" name="Flowchart: Connector 57">
            <a:extLst>
              <a:ext uri="{FF2B5EF4-FFF2-40B4-BE49-F238E27FC236}">
                <a16:creationId xmlns:a16="http://schemas.microsoft.com/office/drawing/2014/main" id="{BAC8A63D-3647-412E-8E9E-EE33F7B79A01}"/>
              </a:ext>
            </a:extLst>
          </p:cNvPr>
          <p:cNvSpPr>
            <a:spLocks noChangeAspect="1"/>
          </p:cNvSpPr>
          <p:nvPr/>
        </p:nvSpPr>
        <p:spPr>
          <a:xfrm>
            <a:off x="4099480" y="5053481"/>
            <a:ext cx="64008" cy="61448"/>
          </a:xfrm>
          <a:prstGeom prst="flowChartConnector">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Segoe Condensed" panose="020B0606040200020203" pitchFamily="34" charset="0"/>
              <a:ea typeface="+mn-ea"/>
              <a:cs typeface="+mn-cs"/>
            </a:endParaRPr>
          </a:p>
        </p:txBody>
      </p:sp>
      <p:sp>
        <p:nvSpPr>
          <p:cNvPr id="59" name="TextBox 58">
            <a:extLst>
              <a:ext uri="{FF2B5EF4-FFF2-40B4-BE49-F238E27FC236}">
                <a16:creationId xmlns:a16="http://schemas.microsoft.com/office/drawing/2014/main" id="{4EC7D671-58C1-4F5C-8DCC-89F9AA39EC35}"/>
              </a:ext>
            </a:extLst>
          </p:cNvPr>
          <p:cNvSpPr txBox="1"/>
          <p:nvPr/>
        </p:nvSpPr>
        <p:spPr>
          <a:xfrm>
            <a:off x="4813156" y="4382130"/>
            <a:ext cx="75803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Visual</a:t>
            </a:r>
          </a:p>
        </p:txBody>
      </p:sp>
      <p:sp>
        <p:nvSpPr>
          <p:cNvPr id="60" name="TextBox 59">
            <a:extLst>
              <a:ext uri="{FF2B5EF4-FFF2-40B4-BE49-F238E27FC236}">
                <a16:creationId xmlns:a16="http://schemas.microsoft.com/office/drawing/2014/main" id="{78634570-5FB8-4912-BD42-A48FD917DDF7}"/>
              </a:ext>
            </a:extLst>
          </p:cNvPr>
          <p:cNvSpPr txBox="1"/>
          <p:nvPr/>
        </p:nvSpPr>
        <p:spPr>
          <a:xfrm>
            <a:off x="4143201" y="4930031"/>
            <a:ext cx="8883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Haptic</a:t>
            </a:r>
          </a:p>
        </p:txBody>
      </p:sp>
      <p:sp>
        <p:nvSpPr>
          <p:cNvPr id="28" name="Isosceles Triangle 27">
            <a:extLst>
              <a:ext uri="{FF2B5EF4-FFF2-40B4-BE49-F238E27FC236}">
                <a16:creationId xmlns:a16="http://schemas.microsoft.com/office/drawing/2014/main" id="{60130B42-B230-418D-AC7E-7D52625B88BC}"/>
              </a:ext>
            </a:extLst>
          </p:cNvPr>
          <p:cNvSpPr/>
          <p:nvPr/>
        </p:nvSpPr>
        <p:spPr>
          <a:xfrm rot="20960237">
            <a:off x="4657819" y="2418604"/>
            <a:ext cx="2054209" cy="1951252"/>
          </a:xfrm>
          <a:prstGeom prst="triangle">
            <a:avLst>
              <a:gd name="adj" fmla="val 43883"/>
            </a:avLst>
          </a:prstGeom>
          <a:solidFill>
            <a:srgbClr val="DAA600">
              <a:alpha val="10000"/>
            </a:srgbClr>
          </a:solidFill>
          <a:ln>
            <a:solidFill>
              <a:srgbClr val="DAA600">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ED7D31"/>
              </a:solidFill>
              <a:effectLst/>
              <a:uLnTx/>
              <a:uFillTx/>
              <a:latin typeface="Segoe Condensed" panose="020B0606040200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DAA600"/>
                </a:solidFill>
                <a:effectLst/>
                <a:uLnTx/>
                <a:uFillTx/>
                <a:latin typeface="Segoe Condensed" panose="020B0606040200020203" pitchFamily="34" charset="0"/>
                <a:ea typeface="+mn-ea"/>
                <a:cs typeface="+mn-cs"/>
              </a:rPr>
              <a:t>HoloSound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Condensed" panose="020B0606040200020203" pitchFamily="34" charset="0"/>
              <a:ea typeface="+mn-ea"/>
              <a:cs typeface="+mn-cs"/>
            </a:endParaRPr>
          </a:p>
        </p:txBody>
      </p:sp>
      <p:sp>
        <p:nvSpPr>
          <p:cNvPr id="21" name="Flowchart: Connector 20">
            <a:extLst>
              <a:ext uri="{FF2B5EF4-FFF2-40B4-BE49-F238E27FC236}">
                <a16:creationId xmlns:a16="http://schemas.microsoft.com/office/drawing/2014/main" id="{39674DED-B60F-43D1-8248-F94DD5138AAC}"/>
              </a:ext>
            </a:extLst>
          </p:cNvPr>
          <p:cNvSpPr>
            <a:spLocks noChangeAspect="1"/>
          </p:cNvSpPr>
          <p:nvPr/>
        </p:nvSpPr>
        <p:spPr>
          <a:xfrm>
            <a:off x="6814222" y="4134649"/>
            <a:ext cx="64008" cy="61448"/>
          </a:xfrm>
          <a:prstGeom prst="flowChartConnector">
            <a:avLst/>
          </a:prstGeom>
          <a:solidFill>
            <a:srgbClr val="DA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75000"/>
                </a:prstClr>
              </a:solidFill>
              <a:effectLst/>
              <a:uLnTx/>
              <a:uFillTx/>
              <a:latin typeface="Segoe Condensed" panose="020B0606040200020203" pitchFamily="34" charset="0"/>
              <a:ea typeface="+mn-ea"/>
              <a:cs typeface="+mn-cs"/>
            </a:endParaRPr>
          </a:p>
        </p:txBody>
      </p:sp>
      <p:sp>
        <p:nvSpPr>
          <p:cNvPr id="22" name="TextBox 21">
            <a:extLst>
              <a:ext uri="{FF2B5EF4-FFF2-40B4-BE49-F238E27FC236}">
                <a16:creationId xmlns:a16="http://schemas.microsoft.com/office/drawing/2014/main" id="{97811172-2AEE-4027-8420-0D08A6A63481}"/>
              </a:ext>
            </a:extLst>
          </p:cNvPr>
          <p:cNvSpPr txBox="1"/>
          <p:nvPr/>
        </p:nvSpPr>
        <p:spPr>
          <a:xfrm>
            <a:off x="6386211" y="4177468"/>
            <a:ext cx="10069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Condensed" panose="020B0606040200020203" pitchFamily="34" charset="0"/>
                <a:ea typeface="+mn-ea"/>
                <a:cs typeface="Segoe UI Semibold" panose="020B0702040204020203" pitchFamily="34" charset="0"/>
              </a:rPr>
              <a:t>Multiple</a:t>
            </a:r>
          </a:p>
        </p:txBody>
      </p:sp>
      <p:sp>
        <p:nvSpPr>
          <p:cNvPr id="23" name="TextBox 22">
            <a:extLst>
              <a:ext uri="{FF2B5EF4-FFF2-40B4-BE49-F238E27FC236}">
                <a16:creationId xmlns:a16="http://schemas.microsoft.com/office/drawing/2014/main" id="{DE9282AC-E1AB-4BCD-9E63-396DD37165C2}"/>
              </a:ext>
            </a:extLst>
          </p:cNvPr>
          <p:cNvSpPr txBox="1"/>
          <p:nvPr/>
        </p:nvSpPr>
        <p:spPr>
          <a:xfrm>
            <a:off x="5790600" y="4177468"/>
            <a:ext cx="94404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Segoe Condensed" panose="020B0606040200020203" pitchFamily="34" charset="0"/>
                <a:ea typeface="+mn-ea"/>
                <a:cs typeface="Segoe UI Semibold" panose="020B0702040204020203" pitchFamily="34" charset="0"/>
              </a:rPr>
              <a:t>Homes</a:t>
            </a:r>
          </a:p>
        </p:txBody>
      </p:sp>
    </p:spTree>
    <p:extLst>
      <p:ext uri="{BB962C8B-B14F-4D97-AF65-F5344CB8AC3E}">
        <p14:creationId xmlns:p14="http://schemas.microsoft.com/office/powerpoint/2010/main" val="326713662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0DC127-64AF-4806-B382-02A6B5C93400}"/>
              </a:ext>
            </a:extLst>
          </p:cNvPr>
          <p:cNvSpPr/>
          <p:nvPr/>
        </p:nvSpPr>
        <p:spPr>
          <a:xfrm>
            <a:off x="0" y="0"/>
            <a:ext cx="12192000" cy="687125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Our world is filled with a rich diversity of </a:t>
            </a:r>
            <a:r>
              <a:rPr kumimoji="0" lang="en-US" sz="26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rPr>
              <a:t>sounds.</a:t>
            </a:r>
            <a:r>
              <a:rPr kumimoji="0" lang="en-US" sz="26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 </a:t>
            </a:r>
          </a:p>
        </p:txBody>
      </p:sp>
    </p:spTree>
    <p:extLst>
      <p:ext uri="{BB962C8B-B14F-4D97-AF65-F5344CB8AC3E}">
        <p14:creationId xmlns:p14="http://schemas.microsoft.com/office/powerpoint/2010/main" val="689134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AutoShape 4" descr="https://mail.google.com/mail/u/0/?ui=2&amp;ik=c5f4938ea0&amp;view=fimg&amp;th=1648261982ed8fa1&amp;attid=0.1&amp;disp=emb&amp;realattid=ii_jjf6fe5x3_16482614fab5f1d8&amp;attbid=ANGjdJ8RDxLyma_scW9bnyE5JA0OXSfP4-trfFpxwQP3FG9pipAJGVuPZGoDXBhfXARxpWs_XGbVxvJ2eopQ4LvEn0C5NaaWqK30rnrXll6zy-sHUEyx7nfnMoXDiOo&amp;sz=w640-h534&amp;ats=1531261212109&amp;rm=1648261982ed8fa1&amp;zw&amp;atsh=1"/>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BlackOverlay">
            <a:extLst>
              <a:ext uri="{FF2B5EF4-FFF2-40B4-BE49-F238E27FC236}">
                <a16:creationId xmlns:a16="http://schemas.microsoft.com/office/drawing/2014/main" id="{A1E01F06-7EE6-47B2-82E6-F47307701DC7}"/>
              </a:ext>
            </a:extLst>
          </p:cNvPr>
          <p:cNvSpPr/>
          <p:nvPr/>
        </p:nvSpPr>
        <p:spPr>
          <a:xfrm>
            <a:off x="-11898" y="0"/>
            <a:ext cx="12203898"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600"/>
              </a:spcAft>
              <a:buClrTx/>
              <a:buSzTx/>
              <a:buFontTx/>
              <a:buNone/>
              <a:tabLst/>
              <a:defRPr/>
            </a:pPr>
            <a:r>
              <a:rPr kumimoji="0" lang="en-US" sz="5300" b="0" i="0" u="none" strike="noStrike" kern="1200" cap="none" spc="0" normalizeH="0" baseline="0" noProof="0" dirty="0">
                <a:ln>
                  <a:noFill/>
                </a:ln>
                <a:solidFill>
                  <a:prstClr val="white"/>
                </a:solidFill>
                <a:effectLst/>
                <a:uLnTx/>
                <a:uFillTx/>
                <a:latin typeface="Segoe UI Light"/>
                <a:ea typeface="+mn-ea"/>
                <a:cs typeface="Segoe UI Light"/>
              </a:rPr>
              <a:t>transform</a:t>
            </a:r>
            <a:r>
              <a:rPr kumimoji="0" lang="en-US" sz="4500" b="0" i="0" u="none" strike="noStrike" kern="1200" cap="none" spc="0" normalizeH="0" baseline="0" noProof="0" dirty="0">
                <a:ln>
                  <a:noFill/>
                </a:ln>
                <a:solidFill>
                  <a:prstClr val="white"/>
                </a:solidFill>
                <a:effectLst/>
                <a:uLnTx/>
                <a:uFillTx/>
                <a:latin typeface="Segoe UI Light"/>
                <a:ea typeface="+mn-ea"/>
                <a:cs typeface="Segoe UI Light"/>
              </a:rPr>
              <a:t> </a:t>
            </a:r>
            <a:r>
              <a:rPr kumimoji="0" lang="en-US" sz="5300" b="0" i="0" u="none" strike="noStrike" kern="1200" cap="none" spc="0" normalizeH="0" baseline="0" noProof="0" dirty="0">
                <a:ln>
                  <a:noFill/>
                </a:ln>
                <a:solidFill>
                  <a:prstClr val="white"/>
                </a:solidFill>
                <a:effectLst/>
                <a:uLnTx/>
                <a:uFillTx/>
                <a:latin typeface="Segoe UI Light"/>
                <a:ea typeface="+mn-ea"/>
                <a:cs typeface="Segoe UI Light"/>
              </a:rPr>
              <a:t>how</a:t>
            </a:r>
            <a:r>
              <a:rPr kumimoji="0" lang="en-US" sz="4500" b="0" i="0" u="none" strike="noStrike" kern="1200" cap="none" spc="0" normalizeH="0" baseline="0" noProof="0" dirty="0">
                <a:ln>
                  <a:noFill/>
                </a:ln>
                <a:solidFill>
                  <a:prstClr val="white"/>
                </a:solidFill>
                <a:effectLst/>
                <a:uLnTx/>
                <a:uFillTx/>
                <a:latin typeface="Segoe UI Light"/>
                <a:ea typeface="+mn-ea"/>
                <a:cs typeface="Segoe UI Light"/>
              </a:rPr>
              <a:t> </a:t>
            </a:r>
            <a:r>
              <a:rPr kumimoji="0" lang="en-US" sz="5300" b="0" i="0" u="none" strike="noStrike" kern="1200" cap="none" spc="0" normalizeH="0" baseline="0" noProof="0" dirty="0">
                <a:ln>
                  <a:noFill/>
                </a:ln>
                <a:solidFill>
                  <a:prstClr val="white"/>
                </a:solidFill>
                <a:effectLst/>
                <a:uLnTx/>
                <a:uFillTx/>
                <a:latin typeface="Segoe UI Light"/>
                <a:ea typeface="+mn-ea"/>
                <a:cs typeface="Segoe UI Light"/>
              </a:rPr>
              <a:t>DHH</a:t>
            </a:r>
          </a:p>
          <a:p>
            <a:pPr marL="0" marR="0" lvl="0" indent="0" algn="ctr" defTabSz="456039" rtl="0" eaLnBrk="1" fontAlgn="auto" latinLnBrk="0" hangingPunct="1">
              <a:lnSpc>
                <a:spcPts val="9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think about,</a:t>
            </a:r>
            <a:r>
              <a:rPr kumimoji="0" lang="en-US" sz="80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ts val="9000"/>
              </a:lnSpc>
              <a:spcBef>
                <a:spcPts val="0"/>
              </a:spcBef>
              <a:spcAft>
                <a:spcPts val="0"/>
              </a:spcAft>
              <a:buClrTx/>
              <a:buSzTx/>
              <a:buFontTx/>
              <a:buNone/>
              <a:tabLst/>
              <a:defRPr/>
            </a:pPr>
            <a:r>
              <a:rPr kumimoji="0" lang="en-US" sz="86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experience, </a:t>
            </a:r>
          </a:p>
          <a:p>
            <a:pPr marL="0" marR="0" lvl="0" indent="0" algn="ctr" defTabSz="456039" rtl="0" eaLnBrk="1" fontAlgn="auto" latinLnBrk="0" hangingPunct="1">
              <a:lnSpc>
                <a:spcPts val="9000"/>
              </a:lnSpc>
              <a:spcBef>
                <a:spcPts val="0"/>
              </a:spcBef>
              <a:spcAft>
                <a:spcPts val="0"/>
              </a:spcAft>
              <a:buClrTx/>
              <a:buSzTx/>
              <a:buFontTx/>
              <a:buNone/>
              <a:tabLst/>
              <a:defRPr/>
            </a:pPr>
            <a:r>
              <a:rPr kumimoji="0" lang="en-US" sz="8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and engage</a:t>
            </a:r>
            <a:r>
              <a:rPr kumimoji="0" lang="en-US" sz="82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ct val="100000"/>
              </a:lnSpc>
              <a:spcBef>
                <a:spcPts val="300"/>
              </a:spcBef>
              <a:spcAft>
                <a:spcPts val="0"/>
              </a:spcAft>
              <a:buClrTx/>
              <a:buSzTx/>
              <a:buFontTx/>
              <a:buNone/>
              <a:tabLst/>
              <a:defRPr/>
            </a:pPr>
            <a:r>
              <a:rPr kumimoji="0" lang="en-US" sz="6800" b="0" i="0" u="none" strike="noStrike" kern="1200" cap="none" spc="0" normalizeH="0" baseline="0" noProof="0" dirty="0">
                <a:ln>
                  <a:noFill/>
                </a:ln>
                <a:solidFill>
                  <a:prstClr val="white"/>
                </a:solidFill>
                <a:effectLst/>
                <a:uLnTx/>
                <a:uFillTx/>
                <a:latin typeface="Segoe UI Light"/>
                <a:ea typeface="+mn-ea"/>
                <a:cs typeface="Segoe UI Light"/>
              </a:rPr>
              <a:t>with the sound. </a:t>
            </a:r>
          </a:p>
        </p:txBody>
      </p:sp>
    </p:spTree>
    <p:extLst>
      <p:ext uri="{BB962C8B-B14F-4D97-AF65-F5344CB8AC3E}">
        <p14:creationId xmlns:p14="http://schemas.microsoft.com/office/powerpoint/2010/main" val="68995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Tree>
    <p:extLst>
      <p:ext uri="{BB962C8B-B14F-4D97-AF65-F5344CB8AC3E}">
        <p14:creationId xmlns:p14="http://schemas.microsoft.com/office/powerpoint/2010/main" val="3929226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457130"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chemeClr val="accent1"/>
                </a:solidFill>
                <a:latin typeface="Segoe UI Semibold" panose="020B0702040204020203" pitchFamily="34" charset="0"/>
                <a:cs typeface="Segoe UI Semibold" panose="020B0702040204020203" pitchFamily="34" charset="0"/>
              </a:rPr>
              <a:t>Two studies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rPr>
              <a:t>(ASSETS’20)</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870786" cy="8978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Three initial explorations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solidFill>
                  <a:srgbClr val="2F6ACB"/>
                </a:solidFill>
                <a:latin typeface="Segoe UI Semibold" panose="020B0702040204020203" pitchFamily="34" charset="0"/>
                <a:cs typeface="Segoe UI Semibold" panose="020B0702040204020203" pitchFamily="34" charset="0"/>
              </a:rPr>
              <a:t>(DIS’18, ASSETS’18, ASSETS’20)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endParaRP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B10258FC-AE85-4821-93E8-43990BFBE677}"/>
              </a:ext>
            </a:extLst>
          </p:cNvPr>
          <p:cNvSpPr txBox="1"/>
          <p:nvPr/>
        </p:nvSpPr>
        <p:spPr>
          <a:xfrm>
            <a:off x="2151399" y="3716433"/>
            <a:ext cx="2592376"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Two formative studies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	</a:t>
            </a:r>
            <a:r>
              <a:rPr lang="en-US" sz="1500" dirty="0">
                <a:solidFill>
                  <a:srgbClr val="2F6ACB"/>
                </a:solidFill>
                <a:latin typeface="Segoe UI Semibold" panose="020B0702040204020203" pitchFamily="34" charset="0"/>
                <a:cs typeface="Segoe UI Semibold" panose="020B0702040204020203" pitchFamily="34" charset="0"/>
              </a:rPr>
              <a:t>        (CHI’19)</a:t>
            </a:r>
            <a:endParaRPr kumimoji="0" lang="en-US" sz="15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endParaRPr>
          </a:p>
        </p:txBody>
      </p: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545616"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Field studies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solidFill>
                  <a:srgbClr val="2F6ACB"/>
                </a:solidFill>
                <a:latin typeface="Segoe UI Semibold" panose="020B0702040204020203" pitchFamily="34" charset="0"/>
                <a:cs typeface="Segoe UI Semibold" panose="020B0702040204020203" pitchFamily="34" charset="0"/>
              </a:rPr>
              <a:t>(CHI’20)</a:t>
            </a:r>
            <a:endParaRPr kumimoji="0" lang="en-US" sz="1500"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endParaRP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accent1"/>
                </a:solidFill>
                <a:effectLst/>
                <a:uLnTx/>
                <a:uFillTx/>
                <a:latin typeface="Segoe UI Semibold" panose="020B0702040204020203" pitchFamily="34" charset="0"/>
                <a:ea typeface="+mj-ea"/>
                <a:cs typeface="Segoe UI Semibold" panose="020B0702040204020203" pitchFamily="34" charset="0"/>
              </a:rPr>
              <a:t>Completed Work</a:t>
            </a:r>
            <a:endParaRPr kumimoji="0" lang="en-US" sz="2800" b="0" i="0" u="none" strike="noStrike" kern="1200" cap="none" spc="0" normalizeH="0" baseline="0" noProof="0" dirty="0">
              <a:ln>
                <a:noFill/>
              </a:ln>
              <a:solidFill>
                <a:schemeClr val="accent1"/>
              </a:solidFill>
              <a:effectLst/>
              <a:uLnTx/>
              <a:uFillTx/>
              <a:latin typeface="Segoe UI Semibold" panose="020B0702040204020203" pitchFamily="34" charset="0"/>
              <a:ea typeface="+mj-ea"/>
              <a:cs typeface="Segoe UI Semibold" panose="020B0702040204020203" pitchFamily="34" charset="0"/>
            </a:endParaRPr>
          </a:p>
        </p:txBody>
      </p:sp>
    </p:spTree>
    <p:extLst>
      <p:ext uri="{BB962C8B-B14F-4D97-AF65-F5344CB8AC3E}">
        <p14:creationId xmlns:p14="http://schemas.microsoft.com/office/powerpoint/2010/main" val="865971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r>
              <a:rPr lang="en-US" sz="1867" dirty="0">
                <a:solidFill>
                  <a:srgbClr val="DAA600"/>
                </a:solidFill>
                <a:latin typeface="Segoe UI Semibold" panose="020B0702040204020203" pitchFamily="34" charset="0"/>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DAA600"/>
                </a:solidFill>
                <a:latin typeface="Segoe UI Semibold" panose="020B0702040204020203" pitchFamily="34" charset="0"/>
                <a:cs typeface="Segoe UI Semibold" panose="020B0702040204020203" pitchFamily="34" charset="0"/>
              </a:rPr>
              <a:t>Field study</a:t>
            </a: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Proposed Work</a:t>
            </a:r>
            <a:endParaRPr kumimoji="0" lang="en-US" sz="28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endParaRPr>
          </a:p>
        </p:txBody>
      </p:sp>
      <p:sp>
        <p:nvSpPr>
          <p:cNvPr id="43" name="TextBox 42">
            <a:extLst>
              <a:ext uri="{FF2B5EF4-FFF2-40B4-BE49-F238E27FC236}">
                <a16:creationId xmlns:a16="http://schemas.microsoft.com/office/drawing/2014/main" id="{98DB90FF-C7DC-45B4-8F94-0D98FF6A88FD}"/>
              </a:ext>
            </a:extLst>
          </p:cNvPr>
          <p:cNvSpPr txBox="1"/>
          <p:nvPr/>
        </p:nvSpPr>
        <p:spPr>
          <a:xfrm>
            <a:off x="5224286" y="3728667"/>
            <a:ext cx="1457130"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latin typeface="Segoe UI Light" panose="020B0502040204020203" pitchFamily="34" charset="0"/>
                <a:cs typeface="Segoe UI Light" panose="020B0502040204020203" pitchFamily="34" charset="0"/>
              </a:rPr>
              <a:t>Two studies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(ASSETS’20)</a:t>
            </a:r>
          </a:p>
        </p:txBody>
      </p:sp>
      <p:sp>
        <p:nvSpPr>
          <p:cNvPr id="45" name="TextBox 44">
            <a:extLst>
              <a:ext uri="{FF2B5EF4-FFF2-40B4-BE49-F238E27FC236}">
                <a16:creationId xmlns:a16="http://schemas.microsoft.com/office/drawing/2014/main" id="{F0E32F60-3541-40A0-B0B9-895226AC8602}"/>
              </a:ext>
            </a:extLst>
          </p:cNvPr>
          <p:cNvSpPr txBox="1"/>
          <p:nvPr/>
        </p:nvSpPr>
        <p:spPr>
          <a:xfrm>
            <a:off x="8335131" y="3716433"/>
            <a:ext cx="2870786" cy="8978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Three initial explorations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Segoe UI Light" panose="020B0502040204020203" pitchFamily="34" charset="0"/>
                <a:cs typeface="Segoe UI Light" panose="020B0502040204020203" pitchFamily="34" charset="0"/>
              </a:rPr>
              <a:t>(DIS’18, ASSETS’18, ASSETS’20)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endParaRPr>
          </a:p>
        </p:txBody>
      </p:sp>
      <p:sp>
        <p:nvSpPr>
          <p:cNvPr id="46" name="TextBox 45">
            <a:extLst>
              <a:ext uri="{FF2B5EF4-FFF2-40B4-BE49-F238E27FC236}">
                <a16:creationId xmlns:a16="http://schemas.microsoft.com/office/drawing/2014/main" id="{785520AA-B11A-4934-8C04-46A93D54E658}"/>
              </a:ext>
            </a:extLst>
          </p:cNvPr>
          <p:cNvSpPr txBox="1"/>
          <p:nvPr/>
        </p:nvSpPr>
        <p:spPr>
          <a:xfrm>
            <a:off x="2151399" y="3716433"/>
            <a:ext cx="2592376"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Two formative studies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	</a:t>
            </a:r>
            <a:r>
              <a:rPr lang="en-US" sz="1500" dirty="0">
                <a:latin typeface="Segoe UI Light" panose="020B0502040204020203" pitchFamily="34" charset="0"/>
                <a:cs typeface="Segoe UI Light" panose="020B0502040204020203" pitchFamily="34" charset="0"/>
              </a:rPr>
              <a:t>        (CHI’19)</a:t>
            </a:r>
            <a:endParaRPr kumimoji="0" lang="en-US" sz="1500"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endParaRPr>
          </a:p>
        </p:txBody>
      </p:sp>
      <p:sp>
        <p:nvSpPr>
          <p:cNvPr id="52" name="TextBox 51">
            <a:extLst>
              <a:ext uri="{FF2B5EF4-FFF2-40B4-BE49-F238E27FC236}">
                <a16:creationId xmlns:a16="http://schemas.microsoft.com/office/drawing/2014/main" id="{55A606C5-9B62-4543-B511-43CEB7031117}"/>
              </a:ext>
            </a:extLst>
          </p:cNvPr>
          <p:cNvSpPr txBox="1"/>
          <p:nvPr/>
        </p:nvSpPr>
        <p:spPr>
          <a:xfrm>
            <a:off x="2151399" y="4943809"/>
            <a:ext cx="1545616" cy="6258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Field studies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500" dirty="0">
                <a:latin typeface="Segoe UI Light" panose="020B0502040204020203" pitchFamily="34" charset="0"/>
                <a:cs typeface="Segoe UI Light" panose="020B0502040204020203" pitchFamily="34" charset="0"/>
              </a:rPr>
              <a:t>(CHI’20)</a:t>
            </a:r>
            <a:endParaRPr kumimoji="0" lang="en-US" sz="1500"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endParaRPr>
          </a:p>
        </p:txBody>
      </p:sp>
      <p:sp>
        <p:nvSpPr>
          <p:cNvPr id="29" name="TextBox 28">
            <a:extLst>
              <a:ext uri="{FF2B5EF4-FFF2-40B4-BE49-F238E27FC236}">
                <a16:creationId xmlns:a16="http://schemas.microsoft.com/office/drawing/2014/main" id="{58BD5F0B-A3D5-4DBA-BB53-49BB97B10D7C}"/>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3913718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r>
              <a:rPr lang="en-US" sz="1867" dirty="0">
                <a:solidFill>
                  <a:srgbClr val="DAA600"/>
                </a:solidFill>
                <a:latin typeface="Segoe UI Semibold" panose="020B0702040204020203" pitchFamily="34" charset="0"/>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DAA600"/>
                </a:solidFill>
                <a:latin typeface="Segoe UI Semibold" panose="020B0702040204020203" pitchFamily="34" charset="0"/>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cxnSp>
        <p:nvCxnSpPr>
          <p:cNvPr id="29" name="Straight Connector 28">
            <a:extLst>
              <a:ext uri="{FF2B5EF4-FFF2-40B4-BE49-F238E27FC236}">
                <a16:creationId xmlns:a16="http://schemas.microsoft.com/office/drawing/2014/main" id="{04E36C40-2DD4-42E3-9E5A-B58437F8A12F}"/>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C3B70E4D-C636-4A43-BE1E-4DF0E450F363}"/>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0EAE1013-23C6-450C-891E-78C0C906CE7E}"/>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E8092B71-D5F1-4573-8F1F-EB72B543CFB5}"/>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3" name="Straight Connector 32">
            <a:extLst>
              <a:ext uri="{FF2B5EF4-FFF2-40B4-BE49-F238E27FC236}">
                <a16:creationId xmlns:a16="http://schemas.microsoft.com/office/drawing/2014/main" id="{6CA32FA4-D6C0-4395-A4AD-CA22ED59CF57}"/>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47EAB313-56B2-46F3-B13F-61237B7E4206}"/>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cxnSp>
        <p:nvCxnSpPr>
          <p:cNvPr id="35" name="Straight Connector 34">
            <a:extLst>
              <a:ext uri="{FF2B5EF4-FFF2-40B4-BE49-F238E27FC236}">
                <a16:creationId xmlns:a16="http://schemas.microsoft.com/office/drawing/2014/main" id="{195A71B2-3A57-4F49-B659-5E3D964F50DB}"/>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9F235F80-630F-4844-B4AB-A99301AAE851}"/>
              </a:ext>
            </a:extLst>
          </p:cNvPr>
          <p:cNvSpPr txBox="1"/>
          <p:nvPr/>
        </p:nvSpPr>
        <p:spPr>
          <a:xfrm>
            <a:off x="83351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Three initial explorations</a:t>
            </a:r>
          </a:p>
        </p:txBody>
      </p:sp>
      <p:sp>
        <p:nvSpPr>
          <p:cNvPr id="70" name="Title 1" descr=" 8">
            <a:extLst>
              <a:ext uri="{FF2B5EF4-FFF2-40B4-BE49-F238E27FC236}">
                <a16:creationId xmlns:a16="http://schemas.microsoft.com/office/drawing/2014/main" id="{5155A38F-A192-4B92-9FE0-EE2B8D1ADC46}"/>
              </a:ext>
            </a:extLst>
          </p:cNvPr>
          <p:cNvSpPr txBox="1">
            <a:spLocks/>
          </p:cNvSpPr>
          <p:nvPr/>
        </p:nvSpPr>
        <p:spPr>
          <a:xfrm>
            <a:off x="230413" y="129494"/>
            <a:ext cx="64656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accent1"/>
                </a:solidFill>
                <a:effectLst/>
                <a:uLnTx/>
                <a:uFillTx/>
                <a:latin typeface="Segoe UI Semibold" panose="020B0702040204020203" pitchFamily="34" charset="0"/>
                <a:ea typeface="+mj-ea"/>
                <a:cs typeface="Segoe UI Semibold" panose="020B0702040204020203" pitchFamily="34" charset="0"/>
              </a:rPr>
              <a:t>Dissert</a:t>
            </a:r>
            <a:r>
              <a:rPr kumimoji="0" lang="en-US" sz="48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ation</a:t>
            </a:r>
            <a:endParaRPr kumimoji="0" lang="en-US" sz="28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endParaRPr>
          </a:p>
        </p:txBody>
      </p:sp>
      <p:sp>
        <p:nvSpPr>
          <p:cNvPr id="37" name="TextBox 36">
            <a:extLst>
              <a:ext uri="{FF2B5EF4-FFF2-40B4-BE49-F238E27FC236}">
                <a16:creationId xmlns:a16="http://schemas.microsoft.com/office/drawing/2014/main" id="{CE3099D4-EE4D-4386-8A18-6A70C4BF66CB}"/>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2372034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r>
              <a:rPr lang="en-US" sz="1867" dirty="0">
                <a:solidFill>
                  <a:srgbClr val="DAA600"/>
                </a:solidFill>
                <a:latin typeface="Segoe UI Semibold" panose="020B0702040204020203" pitchFamily="34" charset="0"/>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DAA600"/>
                </a:solidFill>
                <a:latin typeface="Segoe UI Semibold" panose="020B0702040204020203" pitchFamily="34" charset="0"/>
                <a:cs typeface="Segoe UI Semibold" panose="020B0702040204020203" pitchFamily="34" charset="0"/>
              </a:rPr>
              <a:t>Field study</a:t>
            </a: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29" name="Freeform 5" descr=" 5">
            <a:extLst>
              <a:ext uri="{FF2B5EF4-FFF2-40B4-BE49-F238E27FC236}">
                <a16:creationId xmlns:a16="http://schemas.microsoft.com/office/drawing/2014/main" id="{6B50D437-C927-445F-AA78-2B05D7F0A4A3}"/>
              </a:ext>
            </a:extLst>
          </p:cNvPr>
          <p:cNvSpPr/>
          <p:nvPr/>
        </p:nvSpPr>
        <p:spPr>
          <a:xfrm rot="5187421" flipH="1" flipV="1">
            <a:off x="7017966" y="4592969"/>
            <a:ext cx="389707" cy="438449"/>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0" name="TextBox 15" descr=" 6">
            <a:extLst>
              <a:ext uri="{FF2B5EF4-FFF2-40B4-BE49-F238E27FC236}">
                <a16:creationId xmlns:a16="http://schemas.microsoft.com/office/drawing/2014/main" id="{52BA88F2-C258-4A91-BEC3-E5FE97C8B279}"/>
              </a:ext>
            </a:extLst>
          </p:cNvPr>
          <p:cNvSpPr txBox="1"/>
          <p:nvPr/>
        </p:nvSpPr>
        <p:spPr>
          <a:xfrm rot="21076520">
            <a:off x="7386018" y="4236489"/>
            <a:ext cx="3018873" cy="380043"/>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defTabSz="911645" rtl="0" eaLnBrk="1" fontAlgn="auto" latinLnBrk="0" hangingPunct="1">
              <a:lnSpc>
                <a:spcPct val="100000"/>
              </a:lnSpc>
              <a:spcBef>
                <a:spcPts val="0"/>
              </a:spcBef>
              <a:spcAft>
                <a:spcPts val="0"/>
              </a:spcAft>
              <a:buClrTx/>
              <a:buSzTx/>
              <a:buFontTx/>
              <a:buNone/>
              <a:tabLst/>
              <a:defRPr/>
            </a:pPr>
            <a:r>
              <a:rPr lang="en-US" sz="1870" dirty="0">
                <a:solidFill>
                  <a:srgbClr val="FF0000"/>
                </a:solidFill>
                <a:latin typeface="Segoe Print" panose="02000600000000000000" pitchFamily="2" charset="0"/>
              </a:rPr>
              <a:t>1</a:t>
            </a:r>
            <a:endParaRPr kumimoji="0" lang="en-US" sz="1870" b="0" i="0" u="none" strike="noStrike" kern="1200" cap="none" spc="0" normalizeH="0" baseline="0" noProof="0" dirty="0">
              <a:ln>
                <a:noFill/>
              </a:ln>
              <a:solidFill>
                <a:srgbClr val="FF0000"/>
              </a:solidFill>
              <a:effectLst/>
              <a:uLnTx/>
              <a:uFillTx/>
              <a:latin typeface="Segoe Print" panose="02000600000000000000" pitchFamily="2" charset="0"/>
            </a:endParaRPr>
          </a:p>
        </p:txBody>
      </p:sp>
      <p:sp>
        <p:nvSpPr>
          <p:cNvPr id="31" name="Freeform 5" descr=" 5">
            <a:extLst>
              <a:ext uri="{FF2B5EF4-FFF2-40B4-BE49-F238E27FC236}">
                <a16:creationId xmlns:a16="http://schemas.microsoft.com/office/drawing/2014/main" id="{8322BD8B-DD53-44D5-8EF2-AA19D1DB7AB7}"/>
              </a:ext>
            </a:extLst>
          </p:cNvPr>
          <p:cNvSpPr/>
          <p:nvPr/>
        </p:nvSpPr>
        <p:spPr>
          <a:xfrm rot="5187421" flipH="1" flipV="1">
            <a:off x="6348451" y="5770495"/>
            <a:ext cx="360028" cy="328780"/>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2" name="TextBox 15" descr=" 6">
            <a:extLst>
              <a:ext uri="{FF2B5EF4-FFF2-40B4-BE49-F238E27FC236}">
                <a16:creationId xmlns:a16="http://schemas.microsoft.com/office/drawing/2014/main" id="{DB40111E-8A28-4C4E-ADB7-86458DB174D9}"/>
              </a:ext>
            </a:extLst>
          </p:cNvPr>
          <p:cNvSpPr txBox="1"/>
          <p:nvPr/>
        </p:nvSpPr>
        <p:spPr>
          <a:xfrm rot="21076520">
            <a:off x="6686349" y="5542335"/>
            <a:ext cx="698854" cy="380043"/>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defTabSz="911645" rtl="0" eaLnBrk="1" fontAlgn="auto" latinLnBrk="0" hangingPunct="1">
              <a:lnSpc>
                <a:spcPct val="100000"/>
              </a:lnSpc>
              <a:spcBef>
                <a:spcPts val="0"/>
              </a:spcBef>
              <a:spcAft>
                <a:spcPts val="0"/>
              </a:spcAft>
              <a:buClrTx/>
              <a:buSzTx/>
              <a:buFontTx/>
              <a:buNone/>
              <a:tabLst/>
              <a:defRPr/>
            </a:pPr>
            <a:r>
              <a:rPr lang="en-US" sz="1870" dirty="0">
                <a:solidFill>
                  <a:srgbClr val="FF0000"/>
                </a:solidFill>
                <a:latin typeface="Segoe Print" panose="02000600000000000000" pitchFamily="2" charset="0"/>
              </a:rPr>
              <a:t>2</a:t>
            </a:r>
            <a:endParaRPr kumimoji="0" lang="en-US" sz="1870" b="0" i="0" u="none" strike="noStrike" kern="1200" cap="none" spc="0" normalizeH="0" baseline="0" noProof="0" dirty="0">
              <a:ln>
                <a:noFill/>
              </a:ln>
              <a:solidFill>
                <a:srgbClr val="FF0000"/>
              </a:solidFill>
              <a:effectLst/>
              <a:uLnTx/>
              <a:uFillTx/>
              <a:latin typeface="Segoe Print" panose="02000600000000000000" pitchFamily="2" charset="0"/>
            </a:endParaRPr>
          </a:p>
        </p:txBody>
      </p:sp>
      <p:sp>
        <p:nvSpPr>
          <p:cNvPr id="33" name="Freeform 5" descr=" 5">
            <a:extLst>
              <a:ext uri="{FF2B5EF4-FFF2-40B4-BE49-F238E27FC236}">
                <a16:creationId xmlns:a16="http://schemas.microsoft.com/office/drawing/2014/main" id="{DEA0459A-B47F-43E2-A96E-F86E6EF83594}"/>
              </a:ext>
            </a:extLst>
          </p:cNvPr>
          <p:cNvSpPr/>
          <p:nvPr/>
        </p:nvSpPr>
        <p:spPr>
          <a:xfrm rot="5187421" flipH="1" flipV="1">
            <a:off x="9454566" y="4640606"/>
            <a:ext cx="360028" cy="328780"/>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4" name="TextBox 15" descr=" 6">
            <a:extLst>
              <a:ext uri="{FF2B5EF4-FFF2-40B4-BE49-F238E27FC236}">
                <a16:creationId xmlns:a16="http://schemas.microsoft.com/office/drawing/2014/main" id="{0E4600BB-BAB3-4C38-8FD8-23C16AEA2BD0}"/>
              </a:ext>
            </a:extLst>
          </p:cNvPr>
          <p:cNvSpPr txBox="1"/>
          <p:nvPr/>
        </p:nvSpPr>
        <p:spPr>
          <a:xfrm rot="21076520">
            <a:off x="9792464" y="4412446"/>
            <a:ext cx="698854" cy="380043"/>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defTabSz="911645" rtl="0" eaLnBrk="1" fontAlgn="auto" latinLnBrk="0" hangingPunct="1">
              <a:lnSpc>
                <a:spcPct val="100000"/>
              </a:lnSpc>
              <a:spcBef>
                <a:spcPts val="0"/>
              </a:spcBef>
              <a:spcAft>
                <a:spcPts val="0"/>
              </a:spcAft>
              <a:buClrTx/>
              <a:buSzTx/>
              <a:buFontTx/>
              <a:buNone/>
              <a:tabLst/>
              <a:defRPr/>
            </a:pPr>
            <a:r>
              <a:rPr lang="en-US" sz="1870" noProof="0" dirty="0">
                <a:solidFill>
                  <a:srgbClr val="FF0000"/>
                </a:solidFill>
                <a:latin typeface="Segoe Print" panose="02000600000000000000" pitchFamily="2" charset="0"/>
              </a:rPr>
              <a:t>3</a:t>
            </a:r>
            <a:endParaRPr kumimoji="0" lang="en-US" sz="1870" b="0" i="0" u="none" strike="noStrike" kern="1200" cap="none" spc="0" normalizeH="0" baseline="0" noProof="0" dirty="0">
              <a:ln>
                <a:noFill/>
              </a:ln>
              <a:solidFill>
                <a:srgbClr val="FF0000"/>
              </a:solidFill>
              <a:effectLst/>
              <a:uLnTx/>
              <a:uFillTx/>
              <a:latin typeface="Segoe Print" panose="02000600000000000000" pitchFamily="2" charset="0"/>
            </a:endParaRPr>
          </a:p>
        </p:txBody>
      </p:sp>
      <p:sp>
        <p:nvSpPr>
          <p:cNvPr id="43" name="TextBox 42">
            <a:extLst>
              <a:ext uri="{FF2B5EF4-FFF2-40B4-BE49-F238E27FC236}">
                <a16:creationId xmlns:a16="http://schemas.microsoft.com/office/drawing/2014/main" id="{98DB90FF-C7DC-45B4-8F94-0D98FF6A88FD}"/>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latin typeface="Segoe UI Light" panose="020B0502040204020203" pitchFamily="34" charset="0"/>
                <a:cs typeface="Segoe UI Light" panose="020B0502040204020203" pitchFamily="34" charset="0"/>
              </a:rPr>
              <a:t>Two studies</a:t>
            </a:r>
          </a:p>
        </p:txBody>
      </p:sp>
      <p:sp>
        <p:nvSpPr>
          <p:cNvPr id="45" name="TextBox 44">
            <a:extLst>
              <a:ext uri="{FF2B5EF4-FFF2-40B4-BE49-F238E27FC236}">
                <a16:creationId xmlns:a16="http://schemas.microsoft.com/office/drawing/2014/main" id="{F0E32F60-3541-40A0-B0B9-895226AC8602}"/>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Three initial explorations</a:t>
            </a:r>
          </a:p>
        </p:txBody>
      </p:sp>
      <p:sp>
        <p:nvSpPr>
          <p:cNvPr id="46" name="TextBox 45">
            <a:extLst>
              <a:ext uri="{FF2B5EF4-FFF2-40B4-BE49-F238E27FC236}">
                <a16:creationId xmlns:a16="http://schemas.microsoft.com/office/drawing/2014/main" id="{785520AA-B11A-4934-8C04-46A93D54E658}"/>
              </a:ext>
            </a:extLst>
          </p:cNvPr>
          <p:cNvSpPr txBox="1"/>
          <p:nvPr/>
        </p:nvSpPr>
        <p:spPr>
          <a:xfrm>
            <a:off x="2151399" y="3716433"/>
            <a:ext cx="234711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Two formative studies</a:t>
            </a:r>
          </a:p>
        </p:txBody>
      </p:sp>
      <p:sp>
        <p:nvSpPr>
          <p:cNvPr id="52" name="TextBox 51">
            <a:extLst>
              <a:ext uri="{FF2B5EF4-FFF2-40B4-BE49-F238E27FC236}">
                <a16:creationId xmlns:a16="http://schemas.microsoft.com/office/drawing/2014/main" id="{55A606C5-9B62-4543-B511-43CEB7031117}"/>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Field studies</a:t>
            </a:r>
          </a:p>
        </p:txBody>
      </p:sp>
      <p:sp>
        <p:nvSpPr>
          <p:cNvPr id="35" name="TextBox 34">
            <a:extLst>
              <a:ext uri="{FF2B5EF4-FFF2-40B4-BE49-F238E27FC236}">
                <a16:creationId xmlns:a16="http://schemas.microsoft.com/office/drawing/2014/main" id="{C2CBAAB5-223A-4E2E-83AD-3AF357BE9C9A}"/>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2102554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B10258FC-AE85-4821-93E8-43990BFBE677}"/>
              </a:ext>
            </a:extLst>
          </p:cNvPr>
          <p:cNvSpPr txBox="1"/>
          <p:nvPr/>
        </p:nvSpPr>
        <p:spPr>
          <a:xfrm>
            <a:off x="2151399" y="3716433"/>
            <a:ext cx="234711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formative studies</a:t>
            </a:r>
          </a:p>
        </p:txBody>
      </p: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Field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30" name="TextBox 29">
            <a:extLst>
              <a:ext uri="{FF2B5EF4-FFF2-40B4-BE49-F238E27FC236}">
                <a16:creationId xmlns:a16="http://schemas.microsoft.com/office/drawing/2014/main" id="{D5FB2EC5-E5B6-4D2F-A6F7-D54018ED6C11}"/>
              </a:ext>
            </a:extLst>
          </p:cNvPr>
          <p:cNvSpPr txBox="1"/>
          <p:nvPr/>
        </p:nvSpPr>
        <p:spPr>
          <a:xfrm>
            <a:off x="8023895" y="69907"/>
            <a:ext cx="4089646" cy="1754326"/>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dirty="0" err="1">
                <a:solidFill>
                  <a:prstClr val="black"/>
                </a:solidFill>
                <a:latin typeface="Segoe UI Light" panose="020B0502040204020203" pitchFamily="34" charset="0"/>
                <a:cs typeface="Segoe UI Light" panose="020B0502040204020203" pitchFamily="34" charset="0"/>
              </a:rPr>
              <a:t>GlassEar</a:t>
            </a:r>
            <a:r>
              <a:rPr lang="en-US" dirty="0">
                <a:solidFill>
                  <a:prstClr val="black"/>
                </a:solidFill>
                <a:latin typeface="Segoe UI Light" panose="020B0502040204020203" pitchFamily="34" charset="0"/>
                <a:cs typeface="Segoe UI Light" panose="020B0502040204020203" pitchFamily="34" charset="0"/>
              </a:rPr>
              <a:t>, CHI’15</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Segoe UI Light" panose="020B0502040204020203" pitchFamily="34" charset="0"/>
                <a:cs typeface="Segoe UI Light" panose="020B0502040204020203" pitchFamily="34" charset="0"/>
              </a:rPr>
              <a:t>DHH Survey, CHI’19</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Segoe UI Light" panose="020B0502040204020203" pitchFamily="34" charset="0"/>
                <a:cs typeface="Segoe UI Light" panose="020B0502040204020203" pitchFamily="34" charset="0"/>
              </a:rPr>
              <a:t>Autoethnography, ASSETS ’19</a:t>
            </a:r>
          </a:p>
          <a:p>
            <a:pPr algn="r">
              <a:defRPr/>
            </a:pPr>
            <a:r>
              <a:rPr lang="en-US" dirty="0">
                <a:solidFill>
                  <a:prstClr val="black"/>
                </a:solidFill>
                <a:latin typeface="Segoe UI Light" panose="020B0502040204020203" pitchFamily="34" charset="0"/>
                <a:cs typeface="Segoe UI Light" panose="020B0502040204020203" pitchFamily="34" charset="0"/>
              </a:rPr>
              <a:t>Smartwatch Sound Awareness, CHI’20</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Segoe UI Light" panose="020B0502040204020203" pitchFamily="34" charset="0"/>
                <a:cs typeface="Segoe UI Light" panose="020B0502040204020203" pitchFamily="34" charset="0"/>
              </a:rPr>
              <a:t>Navigating Graduate School, ASSETS ’20</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Segoe UI Light" panose="020B0502040204020203" pitchFamily="34" charset="0"/>
                <a:cs typeface="Segoe UI Light" panose="020B0502040204020203" pitchFamily="34" charset="0"/>
              </a:rPr>
              <a:t>Vibes, ISWC’20</a:t>
            </a:r>
          </a:p>
        </p:txBody>
      </p:sp>
      <p:sp>
        <p:nvSpPr>
          <p:cNvPr id="29" name="TextBox 28">
            <a:extLst>
              <a:ext uri="{FF2B5EF4-FFF2-40B4-BE49-F238E27FC236}">
                <a16:creationId xmlns:a16="http://schemas.microsoft.com/office/drawing/2014/main" id="{B455458E-BAF8-4833-97E0-4D89D091EFD3}"/>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3057912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68" name="Straight Connector 67">
            <a:extLst>
              <a:ext uri="{FF2B5EF4-FFF2-40B4-BE49-F238E27FC236}">
                <a16:creationId xmlns:a16="http://schemas.microsoft.com/office/drawing/2014/main" id="{BDF5EA2F-1A2A-4BBE-82B9-DEFAB379AADE}"/>
              </a:ext>
            </a:extLst>
          </p:cNvPr>
          <p:cNvCxnSpPr/>
          <p:nvPr/>
        </p:nvCxnSpPr>
        <p:spPr>
          <a:xfrm flipH="1">
            <a:off x="2268360"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B10258FC-AE85-4821-93E8-43990BFBE677}"/>
              </a:ext>
            </a:extLst>
          </p:cNvPr>
          <p:cNvSpPr txBox="1"/>
          <p:nvPr/>
        </p:nvSpPr>
        <p:spPr>
          <a:xfrm>
            <a:off x="2151399" y="3716433"/>
            <a:ext cx="234711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formative studies</a:t>
            </a:r>
          </a:p>
        </p:txBody>
      </p: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prstClr val="black"/>
                </a:solidFill>
                <a:latin typeface="Segoe UI Light" panose="020B0502040204020203" pitchFamily="34" charset="0"/>
                <a:cs typeface="Segoe UI Light" panose="020B0502040204020203" pitchFamily="34" charset="0"/>
              </a:rPr>
              <a:t>F</a:t>
            </a:r>
            <a:r>
              <a:rPr kumimoji="0" lang="en-US" sz="1867"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ield</a:t>
            </a: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sp>
        <p:nvSpPr>
          <p:cNvPr id="29" name="TextBox 28">
            <a:extLst>
              <a:ext uri="{FF2B5EF4-FFF2-40B4-BE49-F238E27FC236}">
                <a16:creationId xmlns:a16="http://schemas.microsoft.com/office/drawing/2014/main" id="{35C3AD70-5658-4E39-99CC-F029910B4DC1}"/>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2" name="Rectangle 1">
            <a:extLst>
              <a:ext uri="{FF2B5EF4-FFF2-40B4-BE49-F238E27FC236}">
                <a16:creationId xmlns:a16="http://schemas.microsoft.com/office/drawing/2014/main" id="{680DBA35-75F0-43A7-A796-FC86651FD01C}"/>
              </a:ext>
            </a:extLst>
          </p:cNvPr>
          <p:cNvSpPr/>
          <p:nvPr/>
        </p:nvSpPr>
        <p:spPr>
          <a:xfrm>
            <a:off x="4956427" y="1103086"/>
            <a:ext cx="723557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5575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 sitting, table, computer&#10;&#10;Description automatically generated">
            <a:extLst>
              <a:ext uri="{FF2B5EF4-FFF2-40B4-BE49-F238E27FC236}">
                <a16:creationId xmlns:a16="http://schemas.microsoft.com/office/drawing/2014/main" id="{78CB4C68-D40F-4B4F-9FFF-A629912A868E}"/>
              </a:ext>
            </a:extLst>
          </p:cNvPr>
          <p:cNvPicPr>
            <a:picLocks noChangeAspect="1"/>
          </p:cNvPicPr>
          <p:nvPr/>
        </p:nvPicPr>
        <p:blipFill rotWithShape="1">
          <a:blip r:embed="rId3">
            <a:extLst>
              <a:ext uri="{28A0092B-C50C-407E-A947-70E740481C1C}">
                <a14:useLocalDpi xmlns:a14="http://schemas.microsoft.com/office/drawing/2010/main" val="0"/>
              </a:ext>
            </a:extLst>
          </a:blip>
          <a:srcRect t="6177" b="9553"/>
          <a:stretch/>
        </p:blipFill>
        <p:spPr>
          <a:xfrm>
            <a:off x="0" y="0"/>
            <a:ext cx="12192000" cy="6858001"/>
          </a:xfrm>
          <a:prstGeom prst="rect">
            <a:avLst/>
          </a:prstGeom>
          <a:noFill/>
        </p:spPr>
      </p:pic>
      <p:sp>
        <p:nvSpPr>
          <p:cNvPr id="3" name="Rectangle 2">
            <a:extLst>
              <a:ext uri="{FF2B5EF4-FFF2-40B4-BE49-F238E27FC236}">
                <a16:creationId xmlns:a16="http://schemas.microsoft.com/office/drawing/2014/main" id="{2479FF56-C33C-4F6B-9C26-B8A95E65CC2C}"/>
              </a:ext>
            </a:extLst>
          </p:cNvPr>
          <p:cNvSpPr/>
          <p:nvPr/>
        </p:nvSpPr>
        <p:spPr>
          <a:xfrm>
            <a:off x="0" y="0"/>
            <a:ext cx="12192000" cy="687125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F9C61D5D-777A-47DB-9AA5-AB35E521B8E4}"/>
              </a:ext>
            </a:extLst>
          </p:cNvPr>
          <p:cNvSpPr txBox="1"/>
          <p:nvPr/>
        </p:nvSpPr>
        <p:spPr>
          <a:xfrm>
            <a:off x="174462" y="107352"/>
            <a:ext cx="12052935" cy="830997"/>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4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HomeSound:</a:t>
            </a:r>
            <a:r>
              <a:rPr kumimoji="0" lang="en-US" sz="4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a:t>
            </a:r>
            <a:r>
              <a:rPr kumimoji="0" lang="en-US" sz="480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Smarthome Sound Awareness</a:t>
            </a:r>
          </a:p>
        </p:txBody>
      </p:sp>
    </p:spTree>
    <p:extLst>
      <p:ext uri="{BB962C8B-B14F-4D97-AF65-F5344CB8AC3E}">
        <p14:creationId xmlns:p14="http://schemas.microsoft.com/office/powerpoint/2010/main" val="2310090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32" name="Title 7">
            <a:extLst>
              <a:ext uri="{FF2B5EF4-FFF2-40B4-BE49-F238E27FC236}">
                <a16:creationId xmlns:a16="http://schemas.microsoft.com/office/drawing/2014/main" id="{566B4F19-8EC7-4354-8415-CA31E0A7DFE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4815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Microwave cooking and nutrition - Harvard Health">
            <a:extLst>
              <a:ext uri="{FF2B5EF4-FFF2-40B4-BE49-F238E27FC236}">
                <a16:creationId xmlns:a16="http://schemas.microsoft.com/office/drawing/2014/main" id="{4AD2263C-66E1-4C0F-825A-D92EFF2DFD1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5746"/>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A02CD436-010C-4051-8860-437BFADACFFD}"/>
              </a:ext>
            </a:extLst>
          </p:cNvPr>
          <p:cNvSpPr/>
          <p:nvPr/>
        </p:nvSpPr>
        <p:spPr>
          <a:xfrm>
            <a:off x="0" y="412955"/>
            <a:ext cx="3795823" cy="597138"/>
          </a:xfrm>
          <a:prstGeom prst="rect">
            <a:avLst/>
          </a:prstGeom>
          <a:solidFill>
            <a:schemeClr val="tx1">
              <a:alpha val="8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A microwave beep…</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235512813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1B6684BF-C898-479B-BC7C-A2A7399AFA9C}"/>
              </a:ext>
            </a:extLst>
          </p:cNvPr>
          <p:cNvSpPr/>
          <p:nvPr/>
        </p:nvSpPr>
        <p:spPr>
          <a:xfrm>
            <a:off x="1052084" y="1586655"/>
            <a:ext cx="4763533" cy="205229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E2E151D-E0F4-4F30-811C-C6AECD34FB8B}"/>
              </a:ext>
            </a:extLst>
          </p:cNvPr>
          <p:cNvSpPr/>
          <p:nvPr/>
        </p:nvSpPr>
        <p:spPr>
          <a:xfrm>
            <a:off x="7332994" y="1428220"/>
            <a:ext cx="149652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3ECFD46-570A-48D7-A306-13EE853F5121}"/>
              </a:ext>
            </a:extLst>
          </p:cNvPr>
          <p:cNvSpPr/>
          <p:nvPr/>
        </p:nvSpPr>
        <p:spPr>
          <a:xfrm>
            <a:off x="4277915" y="3567189"/>
            <a:ext cx="454144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itle 7">
            <a:extLst>
              <a:ext uri="{FF2B5EF4-FFF2-40B4-BE49-F238E27FC236}">
                <a16:creationId xmlns:a16="http://schemas.microsoft.com/office/drawing/2014/main" id="{1EDDA587-8C52-405C-8EB7-66BAAC1FBCAF}"/>
              </a:ext>
            </a:extLst>
          </p:cNvPr>
          <p:cNvSpPr txBox="1">
            <a:spLocks/>
          </p:cNvSpPr>
          <p:nvPr/>
        </p:nvSpPr>
        <p:spPr>
          <a:xfrm>
            <a:off x="4884474" y="6466113"/>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
        <p:nvSpPr>
          <p:cNvPr id="52" name="Title 7">
            <a:extLst>
              <a:ext uri="{FF2B5EF4-FFF2-40B4-BE49-F238E27FC236}">
                <a16:creationId xmlns:a16="http://schemas.microsoft.com/office/drawing/2014/main" id="{DD24E8CF-AB7D-406F-9062-327C76373600}"/>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62555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10266635-3F7E-46AB-A93A-BB14B824A77E}"/>
              </a:ext>
            </a:extLst>
          </p:cNvPr>
          <p:cNvSpPr/>
          <p:nvPr/>
        </p:nvSpPr>
        <p:spPr>
          <a:xfrm>
            <a:off x="1052084" y="1586655"/>
            <a:ext cx="4763533" cy="205229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4D64FFF-9480-4458-8ED2-E2AC25393254}"/>
              </a:ext>
            </a:extLst>
          </p:cNvPr>
          <p:cNvSpPr/>
          <p:nvPr/>
        </p:nvSpPr>
        <p:spPr>
          <a:xfrm>
            <a:off x="5751317" y="1428220"/>
            <a:ext cx="155600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A0EA2CD-D15C-4A8F-A267-88FC47CA746B}"/>
              </a:ext>
            </a:extLst>
          </p:cNvPr>
          <p:cNvSpPr/>
          <p:nvPr/>
        </p:nvSpPr>
        <p:spPr>
          <a:xfrm>
            <a:off x="5834985" y="3567189"/>
            <a:ext cx="298437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3287490-4FFA-4D65-8B68-2553436C7CFC}"/>
              </a:ext>
            </a:extLst>
          </p:cNvPr>
          <p:cNvSpPr/>
          <p:nvPr/>
        </p:nvSpPr>
        <p:spPr>
          <a:xfrm>
            <a:off x="1285196" y="3703341"/>
            <a:ext cx="298437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B5E264D-0BE0-4223-8021-4D1C9219056B}"/>
              </a:ext>
            </a:extLst>
          </p:cNvPr>
          <p:cNvSpPr/>
          <p:nvPr/>
        </p:nvSpPr>
        <p:spPr>
          <a:xfrm>
            <a:off x="8819364" y="1495700"/>
            <a:ext cx="155600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itle 7">
            <a:extLst>
              <a:ext uri="{FF2B5EF4-FFF2-40B4-BE49-F238E27FC236}">
                <a16:creationId xmlns:a16="http://schemas.microsoft.com/office/drawing/2014/main" id="{039A8495-552D-47B3-A84A-87C8E56D0D1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7202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ABDEEA1D-F7D1-4AFB-95A7-9EE571A7B710}"/>
              </a:ext>
            </a:extLst>
          </p:cNvPr>
          <p:cNvSpPr/>
          <p:nvPr/>
        </p:nvSpPr>
        <p:spPr>
          <a:xfrm>
            <a:off x="5751317" y="1428220"/>
            <a:ext cx="457472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3487CEC-CB4B-4D18-BD98-50312EFA1CA9}"/>
              </a:ext>
            </a:extLst>
          </p:cNvPr>
          <p:cNvSpPr/>
          <p:nvPr/>
        </p:nvSpPr>
        <p:spPr>
          <a:xfrm>
            <a:off x="5834985" y="3567189"/>
            <a:ext cx="298437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05B90A7-C469-4964-9F66-48584A03970A}"/>
              </a:ext>
            </a:extLst>
          </p:cNvPr>
          <p:cNvSpPr/>
          <p:nvPr/>
        </p:nvSpPr>
        <p:spPr>
          <a:xfrm>
            <a:off x="1285196" y="3703341"/>
            <a:ext cx="447643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itle 7">
            <a:extLst>
              <a:ext uri="{FF2B5EF4-FFF2-40B4-BE49-F238E27FC236}">
                <a16:creationId xmlns:a16="http://schemas.microsoft.com/office/drawing/2014/main" id="{665E7816-BC9D-4EE9-947F-625DCCEF9EF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9421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1242201" y="1005792"/>
            <a:ext cx="8437562" cy="559544"/>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HomeSound Team</a:t>
            </a:r>
            <a:endParaRPr kumimoji="0" lang="en-US" sz="18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1389437" y="3076474"/>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5899510" y="1778695"/>
            <a:ext cx="1288157" cy="1287451"/>
          </a:xfrm>
          <a:prstGeom prst="rect">
            <a:avLst/>
          </a:prstGeom>
          <a:ln w="12700">
            <a:solidFill>
              <a:schemeClr val="tx1">
                <a:lumMod val="65000"/>
                <a:lumOff val="35000"/>
              </a:schemeClr>
            </a:solidFill>
          </a:ln>
        </p:spPr>
      </p:pic>
      <p:pic>
        <p:nvPicPr>
          <p:cNvPr id="33" name="Picture 32">
            <a:extLst>
              <a:ext uri="{FF2B5EF4-FFF2-40B4-BE49-F238E27FC236}">
                <a16:creationId xmlns:a16="http://schemas.microsoft.com/office/drawing/2014/main" id="{DE34D6E0-9A7B-4C6E-97CB-586E9B4F8277}"/>
              </a:ext>
            </a:extLst>
          </p:cNvPr>
          <p:cNvPicPr>
            <a:picLocks/>
          </p:cNvPicPr>
          <p:nvPr/>
        </p:nvPicPr>
        <p:blipFill rotWithShape="1">
          <a:blip r:embed="rId4"/>
          <a:srcRect l="1835" t="9958" r="502" b="24421"/>
          <a:stretch/>
        </p:blipFill>
        <p:spPr>
          <a:xfrm>
            <a:off x="7399740" y="1778695"/>
            <a:ext cx="1288157" cy="1287451"/>
          </a:xfrm>
          <a:prstGeom prst="rect">
            <a:avLst/>
          </a:prstGeom>
          <a:ln w="12700">
            <a:solidFill>
              <a:schemeClr val="tx1">
                <a:lumMod val="65000"/>
                <a:lumOff val="35000"/>
              </a:schemeClr>
            </a:solidFill>
          </a:ln>
        </p:spPr>
      </p:pic>
      <p:pic>
        <p:nvPicPr>
          <p:cNvPr id="34" name="Picture 33" descr="A person smiling for the camera&#10;&#10;Description generated with very high confidence">
            <a:extLst>
              <a:ext uri="{FF2B5EF4-FFF2-40B4-BE49-F238E27FC236}">
                <a16:creationId xmlns:a16="http://schemas.microsoft.com/office/drawing/2014/main" id="{229A01D0-D167-46E7-9159-7740F5DFD0B1}"/>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901066" y="1778695"/>
            <a:ext cx="1288157" cy="1287451"/>
          </a:xfrm>
          <a:prstGeom prst="rect">
            <a:avLst/>
          </a:prstGeom>
          <a:noFill/>
          <a:ln w="12700">
            <a:solidFill>
              <a:schemeClr val="tx1">
                <a:lumMod val="65000"/>
                <a:lumOff val="35000"/>
              </a:schemeClr>
            </a:solidFill>
          </a:ln>
        </p:spPr>
      </p:pic>
      <p:pic>
        <p:nvPicPr>
          <p:cNvPr id="35" name="Picture 34" descr="A person smiling for the camera&#10;&#10;Description generated with very high confidence">
            <a:extLst>
              <a:ext uri="{FF2B5EF4-FFF2-40B4-BE49-F238E27FC236}">
                <a16:creationId xmlns:a16="http://schemas.microsoft.com/office/drawing/2014/main" id="{D410B37C-53F0-4F01-B1B5-A84B4DE30A94}"/>
              </a:ext>
            </a:extLst>
          </p:cNvPr>
          <p:cNvPicPr>
            <a:picLocks/>
          </p:cNvPicPr>
          <p:nvPr/>
        </p:nvPicPr>
        <p:blipFill rotWithShape="1">
          <a:blip r:embed="rId6">
            <a:extLst>
              <a:ext uri="{28A0092B-C50C-407E-A947-70E740481C1C}">
                <a14:useLocalDpi xmlns:a14="http://schemas.microsoft.com/office/drawing/2010/main" val="0"/>
              </a:ext>
            </a:extLst>
          </a:blip>
          <a:srcRect l="5782" t="14608" r="5284"/>
          <a:stretch/>
        </p:blipFill>
        <p:spPr>
          <a:xfrm>
            <a:off x="1389437" y="3856977"/>
            <a:ext cx="1302557" cy="1289304"/>
          </a:xfrm>
          <a:prstGeom prst="rect">
            <a:avLst/>
          </a:prstGeom>
          <a:noFill/>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9682"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98363" y="38569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975" t="5368" r="1" b="28616"/>
          <a:stretch/>
        </p:blipFill>
        <p:spPr bwMode="auto">
          <a:xfrm>
            <a:off x="1396694" y="1778695"/>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7394479" y="3076474"/>
            <a:ext cx="1288157" cy="669130"/>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Angela 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angelacareylin@gmail.com</a:t>
            </a:r>
          </a:p>
        </p:txBody>
      </p:sp>
      <p:sp>
        <p:nvSpPr>
          <p:cNvPr id="42" name="TextBox 41">
            <a:extLst>
              <a:ext uri="{FF2B5EF4-FFF2-40B4-BE49-F238E27FC236}">
                <a16:creationId xmlns:a16="http://schemas.microsoft.com/office/drawing/2014/main" id="{EA400A6E-F3F0-43C6-8AB9-169B46D80CF3}"/>
              </a:ext>
            </a:extLst>
          </p:cNvPr>
          <p:cNvSpPr txBox="1"/>
          <p:nvPr/>
        </p:nvSpPr>
        <p:spPr>
          <a:xfrm>
            <a:off x="5902638"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Rose Guttman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rguttman@uw.edu</a:t>
            </a:r>
          </a:p>
        </p:txBody>
      </p:sp>
      <p:sp>
        <p:nvSpPr>
          <p:cNvPr id="43" name="TextBox 42">
            <a:extLst>
              <a:ext uri="{FF2B5EF4-FFF2-40B4-BE49-F238E27FC236}">
                <a16:creationId xmlns:a16="http://schemas.microsoft.com/office/drawing/2014/main" id="{D3E7C293-4D76-478A-936C-273EB92AFFBC}"/>
              </a:ext>
            </a:extLst>
          </p:cNvPr>
          <p:cNvSpPr txBox="1"/>
          <p:nvPr/>
        </p:nvSpPr>
        <p:spPr>
          <a:xfrm>
            <a:off x="1403838" y="5161795"/>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Marcus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markamal</a:t>
            </a: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8906519" y="3076474"/>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Aileen Zeng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aileenz@uw.edu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5911800"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7405791" y="51599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pic>
        <p:nvPicPr>
          <p:cNvPr id="1030"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D82A32E1-013B-4FFF-B5A7-317B57DDE74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545" r="59546" b="25061"/>
          <a:stretch/>
        </p:blipFill>
        <p:spPr bwMode="auto">
          <a:xfrm>
            <a:off x="4267486" y="1594275"/>
            <a:ext cx="1548131" cy="15228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B3B8302B-4531-4AA9-A1AE-45C9CDD5043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0259" r="40156" b="26692"/>
          <a:stretch/>
        </p:blipFill>
        <p:spPr bwMode="auto">
          <a:xfrm>
            <a:off x="2835596" y="1586655"/>
            <a:ext cx="1442320" cy="1501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ttwright">
            <a:extLst>
              <a:ext uri="{FF2B5EF4-FFF2-40B4-BE49-F238E27FC236}">
                <a16:creationId xmlns:a16="http://schemas.microsoft.com/office/drawing/2014/main" id="{8AD1005A-44B2-49DC-8877-A54821FED00A}"/>
              </a:ext>
            </a:extLst>
          </p:cNvPr>
          <p:cNvPicPr>
            <a:picLocks noChangeArrowheads="1"/>
          </p:cNvPicPr>
          <p:nvPr/>
        </p:nvPicPr>
        <p:blipFill rotWithShape="1">
          <a:blip r:embed="rId11">
            <a:extLst>
              <a:ext uri="{28A0092B-C50C-407E-A947-70E740481C1C}">
                <a14:useLocalDpi xmlns:a14="http://schemas.microsoft.com/office/drawing/2010/main" val="0"/>
              </a:ext>
            </a:extLst>
          </a:blip>
          <a:srcRect l="29070" t="9074" r="29686" b="28116"/>
          <a:stretch/>
        </p:blipFill>
        <p:spPr bwMode="auto">
          <a:xfrm>
            <a:off x="2896868" y="3858830"/>
            <a:ext cx="1289304" cy="1289304"/>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11C0166F-A27C-425C-9A61-A0EAD4B59E82}"/>
              </a:ext>
            </a:extLst>
          </p:cNvPr>
          <p:cNvSpPr txBox="1"/>
          <p:nvPr/>
        </p:nvSpPr>
        <p:spPr>
          <a:xfrm>
            <a:off x="4394991" y="5161795"/>
            <a:ext cx="1288157" cy="64633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Akli</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Amrous</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akliamrous2001@gmail.com</a:t>
            </a:r>
          </a:p>
        </p:txBody>
      </p:sp>
      <p:sp>
        <p:nvSpPr>
          <p:cNvPr id="40" name="TextBox 39">
            <a:extLst>
              <a:ext uri="{FF2B5EF4-FFF2-40B4-BE49-F238E27FC236}">
                <a16:creationId xmlns:a16="http://schemas.microsoft.com/office/drawing/2014/main" id="{8E63BB97-D954-42F2-A7F9-4065CB98E8E3}"/>
              </a:ext>
            </a:extLst>
          </p:cNvPr>
          <p:cNvSpPr txBox="1"/>
          <p:nvPr/>
        </p:nvSpPr>
        <p:spPr>
          <a:xfrm>
            <a:off x="2891619" y="5161795"/>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Matt Wright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matth3w@uw.edu</a:t>
            </a:r>
          </a:p>
        </p:txBody>
      </p:sp>
      <p:pic>
        <p:nvPicPr>
          <p:cNvPr id="1028" name="Picture 4" descr="Image result for akli amrous">
            <a:extLst>
              <a:ext uri="{FF2B5EF4-FFF2-40B4-BE49-F238E27FC236}">
                <a16:creationId xmlns:a16="http://schemas.microsoft.com/office/drawing/2014/main" id="{49B53395-9263-41E7-94B5-CA471CB3499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3533" r="13824"/>
          <a:stretch/>
        </p:blipFill>
        <p:spPr bwMode="auto">
          <a:xfrm>
            <a:off x="4398189" y="3858830"/>
            <a:ext cx="1284959" cy="1285598"/>
          </a:xfrm>
          <a:prstGeom prst="rect">
            <a:avLst/>
          </a:prstGeom>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7D90A3A4-49F1-42BC-AA58-60559E142445}"/>
              </a:ext>
            </a:extLst>
          </p:cNvPr>
          <p:cNvSpPr txBox="1"/>
          <p:nvPr/>
        </p:nvSpPr>
        <p:spPr>
          <a:xfrm>
            <a:off x="4373025"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903883" y="3076474"/>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Kelly Mack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kmack3@uw.edu</a:t>
            </a:r>
          </a:p>
        </p:txBody>
      </p:sp>
      <p:sp>
        <p:nvSpPr>
          <p:cNvPr id="26" name="Title 7">
            <a:extLst>
              <a:ext uri="{FF2B5EF4-FFF2-40B4-BE49-F238E27FC236}">
                <a16:creationId xmlns:a16="http://schemas.microsoft.com/office/drawing/2014/main" id="{A5738FCB-A6E4-46B1-9BA4-5EA6C6BB1C35}"/>
              </a:ext>
            </a:extLst>
          </p:cNvPr>
          <p:cNvSpPr txBox="1">
            <a:spLocks/>
          </p:cNvSpPr>
          <p:nvPr/>
        </p:nvSpPr>
        <p:spPr>
          <a:xfrm>
            <a:off x="8829521" y="3955177"/>
            <a:ext cx="1496526" cy="433213"/>
          </a:xfrm>
          <a:prstGeom prst="rect">
            <a:avLst/>
          </a:prstGeom>
        </p:spPr>
        <p:txBody>
          <a:bodyPr>
            <a:normAutofit lnSpcReduction="10000"/>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24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27" name="Picture 2" descr="Image result for Google  research faculty award">
            <a:extLst>
              <a:ext uri="{FF2B5EF4-FFF2-40B4-BE49-F238E27FC236}">
                <a16:creationId xmlns:a16="http://schemas.microsoft.com/office/drawing/2014/main" id="{9908106A-06A9-4531-9EB6-E50D22511E13}"/>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7957" r="56490" b="29664"/>
          <a:stretch/>
        </p:blipFill>
        <p:spPr bwMode="auto">
          <a:xfrm>
            <a:off x="9529782" y="4379267"/>
            <a:ext cx="1098896" cy="5619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Image result for NSF award">
            <a:extLst>
              <a:ext uri="{FF2B5EF4-FFF2-40B4-BE49-F238E27FC236}">
                <a16:creationId xmlns:a16="http://schemas.microsoft.com/office/drawing/2014/main" id="{46F24A13-72C6-4CDF-A00F-3D5F6B9A7F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39677" y="4347750"/>
            <a:ext cx="679949" cy="67994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8201A4A9-84A2-4A96-8CDF-2FD0E869071A}"/>
              </a:ext>
            </a:extLst>
          </p:cNvPr>
          <p:cNvSpPr/>
          <p:nvPr/>
        </p:nvSpPr>
        <p:spPr>
          <a:xfrm>
            <a:off x="1045029" y="1428220"/>
            <a:ext cx="9281017"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9D5488F-ACAB-4A02-8D81-5EDF9F9EBE12}"/>
              </a:ext>
            </a:extLst>
          </p:cNvPr>
          <p:cNvSpPr/>
          <p:nvPr/>
        </p:nvSpPr>
        <p:spPr>
          <a:xfrm>
            <a:off x="1285196" y="3703341"/>
            <a:ext cx="4476439" cy="22309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itle 7">
            <a:extLst>
              <a:ext uri="{FF2B5EF4-FFF2-40B4-BE49-F238E27FC236}">
                <a16:creationId xmlns:a16="http://schemas.microsoft.com/office/drawing/2014/main" id="{8BD8923B-E3C5-4216-B3EF-0A741453FF3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348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_am_CSE_DJain_UW_200109 -UW">
            <a:hlinkClick r:id="" action="ppaction://media"/>
            <a:extLst>
              <a:ext uri="{FF2B5EF4-FFF2-40B4-BE49-F238E27FC236}">
                <a16:creationId xmlns:a16="http://schemas.microsoft.com/office/drawing/2014/main" id="{030BFAE6-8E46-4ECE-ADA3-30C9BC27DCC2}"/>
              </a:ext>
            </a:extLst>
          </p:cNvPr>
          <p:cNvPicPr>
            <a:picLocks noChangeAspect="1"/>
          </p:cNvPicPr>
          <p:nvPr>
            <a:videoFile r:link="rId1"/>
            <p:extLst>
              <p:ext uri="{DAA4B4D4-6D71-4841-9C94-3DE7FCFB9230}">
                <p14:media xmlns:p14="http://schemas.microsoft.com/office/powerpoint/2010/main" r:embed="rId2">
                  <p14:trim st="9750" end="31640.2333"/>
                  <p14:extLst>
                    <p:ext uri="{3AFAAA56-56D3-431D-BCD4-E75A35582382}">
                      <p173:tracksInfo xmlns:p173="http://schemas.microsoft.com/office/powerpoint/2017/3/main" displayLoc="media">
                        <p173:trackLst>
                          <p173:track id="{6B6ED9C2-D87C-411E-AB8E-7682F8FE24FC}" label="[English] I Am CSE_ Dhruv Jain [DownSub.com]_-3000" lang="" r:embed="rId5"/>
                        </p173:trackLst>
                      </p173:tracksInfo>
                    </p:ext>
                  </p14:extLst>
                </p14:media>
              </p:ext>
            </p:extLst>
          </p:nvPr>
        </p:nvPicPr>
        <p:blipFill>
          <a:blip r:embed="rId6"/>
          <a:stretch>
            <a:fillRect/>
          </a:stretch>
        </p:blipFill>
        <p:spPr>
          <a:xfrm>
            <a:off x="0" y="0"/>
            <a:ext cx="12191794" cy="6858000"/>
          </a:xfrm>
          <a:prstGeom prst="rect">
            <a:avLst/>
          </a:prstGeom>
        </p:spPr>
      </p:pic>
    </p:spTree>
    <p:extLst>
      <p:ext uri="{BB962C8B-B14F-4D97-AF65-F5344CB8AC3E}">
        <p14:creationId xmlns:p14="http://schemas.microsoft.com/office/powerpoint/2010/main" val="1153039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5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ederal Lawsuit Charges Amazon's Alexa Violates Children's Privacy">
            <a:extLst>
              <a:ext uri="{FF2B5EF4-FFF2-40B4-BE49-F238E27FC236}">
                <a16:creationId xmlns:a16="http://schemas.microsoft.com/office/drawing/2014/main" id="{0D311DB3-269D-422C-879C-4FAC1FED82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 y="-418287"/>
            <a:ext cx="12263120" cy="8155277"/>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CE3E50D4-9184-49D5-B539-6C31AC510BDA}"/>
              </a:ext>
            </a:extLst>
          </p:cNvPr>
          <p:cNvSpPr/>
          <p:nvPr/>
        </p:nvSpPr>
        <p:spPr>
          <a:xfrm>
            <a:off x="5679199" y="614000"/>
            <a:ext cx="5286778" cy="830997"/>
          </a:xfrm>
          <a:prstGeom prst="rect">
            <a:avLst/>
          </a:prstGeom>
          <a:solidFill>
            <a:schemeClr val="bg1">
              <a:alpha val="5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r>
              <a:rPr lang="en-US" sz="2400" dirty="0">
                <a:solidFill>
                  <a:schemeClr val="tx1">
                    <a:lumMod val="85000"/>
                    <a:lumOff val="15000"/>
                  </a:schemeClr>
                </a:solidFill>
                <a:latin typeface="Segoe Condensed" panose="020B0606040200020203" pitchFamily="34" charset="0"/>
                <a:cs typeface="Segoe UI Semibold" panose="020B0702040204020203" pitchFamily="34" charset="0"/>
              </a:rPr>
              <a:t>Smarthome technology has been a longstanding topic of interest in HCI research.</a:t>
            </a:r>
          </a:p>
        </p:txBody>
      </p:sp>
      <p:sp>
        <p:nvSpPr>
          <p:cNvPr id="2" name="Rectangle 1">
            <a:extLst>
              <a:ext uri="{FF2B5EF4-FFF2-40B4-BE49-F238E27FC236}">
                <a16:creationId xmlns:a16="http://schemas.microsoft.com/office/drawing/2014/main" id="{D997E4E3-EAFE-4D59-AC5C-28092801D9AB}"/>
              </a:ext>
            </a:extLst>
          </p:cNvPr>
          <p:cNvSpPr/>
          <p:nvPr/>
        </p:nvSpPr>
        <p:spPr>
          <a:xfrm>
            <a:off x="5679198" y="1451822"/>
            <a:ext cx="5286778" cy="912156"/>
          </a:xfrm>
          <a:prstGeom prst="rect">
            <a:avLst/>
          </a:prstGeom>
          <a:solidFill>
            <a:schemeClr val="bg1">
              <a:alpha val="5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defTabSz="456039">
              <a:defRPr/>
            </a:pPr>
            <a:r>
              <a:rPr lang="en-US" sz="2400" dirty="0">
                <a:solidFill>
                  <a:schemeClr val="tx1">
                    <a:lumMod val="85000"/>
                    <a:lumOff val="15000"/>
                  </a:schemeClr>
                </a:solidFill>
                <a:latin typeface="Segoe Condensed" panose="020B0606040200020203" pitchFamily="34" charset="0"/>
                <a:cs typeface="Segoe UI Semibold" panose="020B0702040204020203" pitchFamily="34" charset="0"/>
              </a:rPr>
              <a:t>However, examination of its potential to support accessibility is only recent...</a:t>
            </a:r>
          </a:p>
        </p:txBody>
      </p:sp>
    </p:spTree>
    <p:extLst>
      <p:ext uri="{BB962C8B-B14F-4D97-AF65-F5344CB8AC3E}">
        <p14:creationId xmlns:p14="http://schemas.microsoft.com/office/powerpoint/2010/main" val="614206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prstClr val="black"/>
                </a:solidFill>
                <a:latin typeface="Segoe UI Light" panose="020B0502040204020203" pitchFamily="34" charset="0"/>
                <a:cs typeface="Segoe UI Light" panose="020B0502040204020203" pitchFamily="34" charset="0"/>
              </a:rPr>
              <a:t>F</a:t>
            </a:r>
            <a:r>
              <a:rPr kumimoji="0" lang="en-US" sz="1867"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ield</a:t>
            </a: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Two formative studies</a:t>
            </a:r>
          </a:p>
        </p:txBody>
      </p:sp>
      <p:sp>
        <p:nvSpPr>
          <p:cNvPr id="32" name="Title 7">
            <a:extLst>
              <a:ext uri="{FF2B5EF4-FFF2-40B4-BE49-F238E27FC236}">
                <a16:creationId xmlns:a16="http://schemas.microsoft.com/office/drawing/2014/main" id="{2163D857-395D-4E87-A9EF-6BB0E63F095B}"/>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964FDF56-042C-4F51-A462-AE73ECF7BD01}"/>
              </a:ext>
            </a:extLst>
          </p:cNvPr>
          <p:cNvSpPr/>
          <p:nvPr/>
        </p:nvSpPr>
        <p:spPr>
          <a:xfrm>
            <a:off x="-3256073" y="4237788"/>
            <a:ext cx="723557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7C299A8-9F34-4705-81EC-34547DA841FE}"/>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2" name="Rectangle 1">
            <a:extLst>
              <a:ext uri="{FF2B5EF4-FFF2-40B4-BE49-F238E27FC236}">
                <a16:creationId xmlns:a16="http://schemas.microsoft.com/office/drawing/2014/main" id="{680DBA35-75F0-43A7-A796-FC86651FD01C}"/>
              </a:ext>
            </a:extLst>
          </p:cNvPr>
          <p:cNvSpPr/>
          <p:nvPr/>
        </p:nvSpPr>
        <p:spPr>
          <a:xfrm>
            <a:off x="4956427" y="1103086"/>
            <a:ext cx="723557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364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chemeClr val="accent1"/>
                </a:solidFill>
                <a:latin typeface="Segoe UI Semibold" panose="020B0702040204020203" pitchFamily="34" charset="0"/>
                <a:cs typeface="Segoe UI Semibold" panose="020B0702040204020203" pitchFamily="34" charset="0"/>
              </a:rPr>
              <a:t>F</a:t>
            </a:r>
            <a:r>
              <a:rPr kumimoji="0" lang="en-US" sz="1867" b="0" i="0" u="none" strike="noStrike" kern="1200" cap="none" spc="0" normalizeH="0" baseline="0" noProof="0" dirty="0" err="1">
                <a:ln>
                  <a:noFill/>
                </a:ln>
                <a:solidFill>
                  <a:schemeClr val="accent1"/>
                </a:solidFill>
                <a:effectLst/>
                <a:uLnTx/>
                <a:uFillTx/>
                <a:latin typeface="Segoe UI Semibold" panose="020B0702040204020203" pitchFamily="34" charset="0"/>
                <a:cs typeface="Segoe UI Semibold" panose="020B0702040204020203" pitchFamily="34" charset="0"/>
              </a:rPr>
              <a:t>ield</a:t>
            </a:r>
            <a:r>
              <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rPr>
              <a:t> studies</a:t>
            </a:r>
          </a:p>
        </p:txBody>
      </p:sp>
      <p:sp>
        <p:nvSpPr>
          <p:cNvPr id="34" name="Title 7">
            <a:extLst>
              <a:ext uri="{FF2B5EF4-FFF2-40B4-BE49-F238E27FC236}">
                <a16:creationId xmlns:a16="http://schemas.microsoft.com/office/drawing/2014/main" id="{C8C38797-931F-4D5E-988F-28403277573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3" name="TextBox 32">
            <a:extLst>
              <a:ext uri="{FF2B5EF4-FFF2-40B4-BE49-F238E27FC236}">
                <a16:creationId xmlns:a16="http://schemas.microsoft.com/office/drawing/2014/main" id="{1983F9B7-FFCD-4F7C-BE27-CBA0F5C85EEF}"/>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2" name="Rectangle 1">
            <a:extLst>
              <a:ext uri="{FF2B5EF4-FFF2-40B4-BE49-F238E27FC236}">
                <a16:creationId xmlns:a16="http://schemas.microsoft.com/office/drawing/2014/main" id="{680DBA35-75F0-43A7-A796-FC86651FD01C}"/>
              </a:ext>
            </a:extLst>
          </p:cNvPr>
          <p:cNvSpPr/>
          <p:nvPr/>
        </p:nvSpPr>
        <p:spPr>
          <a:xfrm>
            <a:off x="5219287" y="1103086"/>
            <a:ext cx="697271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994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69" name="Straight Connector 68">
            <a:extLst>
              <a:ext uri="{FF2B5EF4-FFF2-40B4-BE49-F238E27FC236}">
                <a16:creationId xmlns:a16="http://schemas.microsoft.com/office/drawing/2014/main" id="{DF815986-AC92-432D-BC4C-08FA85FF6BC5}"/>
              </a:ext>
            </a:extLst>
          </p:cNvPr>
          <p:cNvCxnSpPr/>
          <p:nvPr/>
        </p:nvCxnSpPr>
        <p:spPr>
          <a:xfrm flipH="1">
            <a:off x="2268360" y="4225554"/>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40EBF97E-D81D-4AE5-B4B7-AAF3764A7E56}"/>
              </a:ext>
            </a:extLst>
          </p:cNvPr>
          <p:cNvSpPr txBox="1"/>
          <p:nvPr/>
        </p:nvSpPr>
        <p:spPr>
          <a:xfrm>
            <a:off x="2151399" y="4943809"/>
            <a:ext cx="1404552"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prstClr val="black"/>
                </a:solidFill>
                <a:latin typeface="Segoe UI Light" panose="020B0502040204020203" pitchFamily="34" charset="0"/>
                <a:cs typeface="Segoe UI Light" panose="020B0502040204020203" pitchFamily="34" charset="0"/>
              </a:rPr>
              <a:t>F</a:t>
            </a:r>
            <a:r>
              <a:rPr kumimoji="0" lang="en-US" sz="1867"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ield</a:t>
            </a: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studies</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sp>
        <p:nvSpPr>
          <p:cNvPr id="32" name="Title 7">
            <a:extLst>
              <a:ext uri="{FF2B5EF4-FFF2-40B4-BE49-F238E27FC236}">
                <a16:creationId xmlns:a16="http://schemas.microsoft.com/office/drawing/2014/main" id="{A9E6C27A-4016-410D-A2EE-894E00A4D23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1" name="TextBox 30">
            <a:extLst>
              <a:ext uri="{FF2B5EF4-FFF2-40B4-BE49-F238E27FC236}">
                <a16:creationId xmlns:a16="http://schemas.microsoft.com/office/drawing/2014/main" id="{9C1CD9AB-DE71-4CCC-8F74-908CD930AE40}"/>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2" name="Rectangle 1">
            <a:extLst>
              <a:ext uri="{FF2B5EF4-FFF2-40B4-BE49-F238E27FC236}">
                <a16:creationId xmlns:a16="http://schemas.microsoft.com/office/drawing/2014/main" id="{680DBA35-75F0-43A7-A796-FC86651FD01C}"/>
              </a:ext>
            </a:extLst>
          </p:cNvPr>
          <p:cNvSpPr/>
          <p:nvPr/>
        </p:nvSpPr>
        <p:spPr>
          <a:xfrm>
            <a:off x="5109033" y="1103086"/>
            <a:ext cx="7082968"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387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88A361-B8BE-4F0D-8A65-22EA53A250FE}"/>
              </a:ext>
            </a:extLst>
          </p:cNvPr>
          <p:cNvPicPr>
            <a:picLocks noChangeAspect="1"/>
          </p:cNvPicPr>
          <p:nvPr/>
        </p:nvPicPr>
        <p:blipFill>
          <a:blip r:embed="rId3"/>
          <a:stretch>
            <a:fillRect/>
          </a:stretch>
        </p:blipFill>
        <p:spPr>
          <a:xfrm rot="21062189">
            <a:off x="-160447" y="1055958"/>
            <a:ext cx="4695282" cy="6098604"/>
          </a:xfrm>
          <a:prstGeom prst="rect">
            <a:avLst/>
          </a:prstGeom>
          <a:noFill/>
          <a:ln w="19050">
            <a:solidFill>
              <a:schemeClr val="tx1">
                <a:lumMod val="75000"/>
                <a:lumOff val="25000"/>
              </a:schemeClr>
            </a:solidFill>
          </a:ln>
        </p:spPr>
      </p:pic>
      <p:sp>
        <p:nvSpPr>
          <p:cNvPr id="7" name="Rectangle 6">
            <a:extLst>
              <a:ext uri="{FF2B5EF4-FFF2-40B4-BE49-F238E27FC236}">
                <a16:creationId xmlns:a16="http://schemas.microsoft.com/office/drawing/2014/main" id="{9AEBE87C-0A9E-4F82-8491-D70DB38A258C}"/>
              </a:ext>
            </a:extLst>
          </p:cNvPr>
          <p:cNvSpPr/>
          <p:nvPr/>
        </p:nvSpPr>
        <p:spPr>
          <a:xfrm>
            <a:off x="6687629" y="2951098"/>
            <a:ext cx="4522210" cy="2308324"/>
          </a:xfrm>
          <a:prstGeom prst="rect">
            <a:avLst/>
          </a:prstGeom>
          <a:solidFill>
            <a:srgbClr val="C49500">
              <a:alpha val="5000"/>
            </a:srgbClr>
          </a:solidFill>
          <a:ln w="19050">
            <a:solidFill>
              <a:srgbClr val="C49500"/>
            </a:solidFill>
          </a:ln>
        </p:spPr>
        <p:txBody>
          <a:bodyPr wrap="square">
            <a:spAutoFit/>
          </a:bodyPr>
          <a:lstStyle/>
          <a:p>
            <a:pPr lvl="0" algn="ctr" defTabSz="456039">
              <a:defRPr/>
            </a:pPr>
            <a:r>
              <a:rPr lang="en-US" sz="2400" dirty="0">
                <a:latin typeface="Segoe UI Light"/>
                <a:cs typeface="Segoe UI Light"/>
              </a:rPr>
              <a:t>While </a:t>
            </a:r>
            <a:r>
              <a:rPr lang="en-US" sz="2400" dirty="0">
                <a:solidFill>
                  <a:schemeClr val="tx1">
                    <a:lumMod val="95000"/>
                    <a:lumOff val="5000"/>
                  </a:schemeClr>
                </a:solidFill>
                <a:latin typeface="Segoe UI Light"/>
                <a:cs typeface="Segoe UI Light"/>
              </a:rPr>
              <a:t>prior</a:t>
            </a:r>
            <a:r>
              <a:rPr lang="en-US" sz="2400" dirty="0">
                <a:latin typeface="Segoe UI Light"/>
                <a:cs typeface="Segoe UI Light"/>
              </a:rPr>
              <a:t> work has examined sound awareness needs of DHH users, </a:t>
            </a:r>
            <a:r>
              <a:rPr lang="en-US" sz="2400" dirty="0">
                <a:solidFill>
                  <a:srgbClr val="C49500"/>
                </a:solidFill>
                <a:latin typeface="Segoe UI Semibold" panose="020B0702040204020203" pitchFamily="34" charset="0"/>
                <a:cs typeface="Segoe UI Semibold" panose="020B0702040204020203" pitchFamily="34" charset="0"/>
              </a:rPr>
              <a:t>only a few studies</a:t>
            </a:r>
            <a:r>
              <a:rPr lang="en-US" sz="2400" dirty="0">
                <a:solidFill>
                  <a:srgbClr val="C49500"/>
                </a:solidFill>
                <a:latin typeface="Segoe UI Light"/>
                <a:cs typeface="Segoe UI Light"/>
              </a:rPr>
              <a:t> </a:t>
            </a:r>
            <a:r>
              <a:rPr lang="en-US" sz="2400" dirty="0">
                <a:latin typeface="Segoe UI Light"/>
                <a:cs typeface="Segoe UI Light"/>
              </a:rPr>
              <a:t>that explored needs in multiple contexts </a:t>
            </a:r>
            <a:r>
              <a:rPr lang="en-US" sz="2400" dirty="0">
                <a:solidFill>
                  <a:srgbClr val="C49500"/>
                </a:solidFill>
                <a:latin typeface="Segoe UI Semibold" panose="020B0702040204020203" pitchFamily="34" charset="0"/>
                <a:cs typeface="Segoe UI Semibold" panose="020B0702040204020203" pitchFamily="34" charset="0"/>
              </a:rPr>
              <a:t>have included questions about the home.</a:t>
            </a:r>
            <a:endParaRPr lang="en-US" sz="2400" dirty="0">
              <a:solidFill>
                <a:srgbClr val="C49500"/>
              </a:solidFill>
              <a:latin typeface="Segoe UI Light"/>
              <a:cs typeface="Segoe UI Light"/>
            </a:endParaRPr>
          </a:p>
        </p:txBody>
      </p:sp>
      <p:sp>
        <p:nvSpPr>
          <p:cNvPr id="8" name="Title 7">
            <a:extLst>
              <a:ext uri="{FF2B5EF4-FFF2-40B4-BE49-F238E27FC236}">
                <a16:creationId xmlns:a16="http://schemas.microsoft.com/office/drawing/2014/main" id="{DA2DD7D3-7186-4110-A815-19721A5BB840}"/>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pic>
        <p:nvPicPr>
          <p:cNvPr id="6" name="Picture 5">
            <a:extLst>
              <a:ext uri="{FF2B5EF4-FFF2-40B4-BE49-F238E27FC236}">
                <a16:creationId xmlns:a16="http://schemas.microsoft.com/office/drawing/2014/main" id="{E549D56C-CFF7-4682-B34C-D48C37785148}"/>
              </a:ext>
            </a:extLst>
          </p:cNvPr>
          <p:cNvPicPr>
            <a:picLocks noChangeAspect="1"/>
          </p:cNvPicPr>
          <p:nvPr/>
        </p:nvPicPr>
        <p:blipFill>
          <a:blip r:embed="rId4"/>
          <a:stretch>
            <a:fillRect/>
          </a:stretch>
        </p:blipFill>
        <p:spPr>
          <a:xfrm rot="391783">
            <a:off x="722033" y="2471533"/>
            <a:ext cx="4921676" cy="6380581"/>
          </a:xfrm>
          <a:prstGeom prst="rect">
            <a:avLst/>
          </a:prstGeom>
          <a:noFill/>
          <a:ln w="19050">
            <a:solidFill>
              <a:schemeClr val="tx1">
                <a:lumMod val="75000"/>
                <a:lumOff val="25000"/>
              </a:schemeClr>
            </a:solidFill>
          </a:ln>
        </p:spPr>
      </p:pic>
    </p:spTree>
    <p:extLst>
      <p:ext uri="{BB962C8B-B14F-4D97-AF65-F5344CB8AC3E}">
        <p14:creationId xmlns:p14="http://schemas.microsoft.com/office/powerpoint/2010/main" val="369063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46" name="Picture 2" descr="Flashing Fire Alarm Stock Photo - Download Image Now - iStock">
            <a:extLst>
              <a:ext uri="{FF2B5EF4-FFF2-40B4-BE49-F238E27FC236}">
                <a16:creationId xmlns:a16="http://schemas.microsoft.com/office/drawing/2014/main" id="{9ED70654-8067-4509-8D62-9936BB7876A6}"/>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6990"/>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4F19A93E-0F2C-490C-B794-3C08AAF2C0D3}"/>
              </a:ext>
            </a:extLst>
          </p:cNvPr>
          <p:cNvSpPr/>
          <p:nvPr/>
        </p:nvSpPr>
        <p:spPr>
          <a:xfrm>
            <a:off x="9558670" y="508646"/>
            <a:ext cx="2631806" cy="597138"/>
          </a:xfrm>
          <a:prstGeom prst="rect">
            <a:avLst/>
          </a:prstGeom>
          <a:solidFill>
            <a:schemeClr val="tx1">
              <a:alpha val="3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defTabSz="4560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A fire alarm…</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3283379153"/>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271A9B-1429-4DB5-8077-DEC267B5B1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0" y="0"/>
            <a:ext cx="12204463"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482175" y="1747506"/>
            <a:ext cx="8202538" cy="525248"/>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Formative Studies</a:t>
            </a:r>
          </a:p>
        </p:txBody>
      </p:sp>
      <p:cxnSp>
        <p:nvCxnSpPr>
          <p:cNvPr id="6" name="HorizontalRule"/>
          <p:cNvCxnSpPr>
            <a:cxnSpLocks/>
          </p:cNvCxnSpPr>
          <p:nvPr/>
        </p:nvCxnSpPr>
        <p:spPr>
          <a:xfrm>
            <a:off x="1436369" y="2428312"/>
            <a:ext cx="9125325"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709485" y="2548129"/>
            <a:ext cx="6859684" cy="2092838"/>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A </a:t>
            </a:r>
            <a:r>
              <a:rPr lang="en-US" sz="2400" dirty="0">
                <a:solidFill>
                  <a:srgbClr val="FFC000"/>
                </a:solidFill>
                <a:latin typeface="Segoe UI Semibold" panose="020B0702040204020203" pitchFamily="34" charset="0"/>
                <a:cs typeface="Segoe UI Semibold" panose="020B0702040204020203" pitchFamily="34" charset="0"/>
              </a:rPr>
              <a:t>semi-structured interview </a:t>
            </a:r>
            <a:r>
              <a:rPr lang="en-US" sz="2400" dirty="0">
                <a:solidFill>
                  <a:prstClr val="white">
                    <a:lumMod val="85000"/>
                  </a:prstClr>
                </a:solidFill>
                <a:latin typeface="Segoe UI Light" pitchFamily="34" charset="0"/>
              </a:rPr>
              <a:t>on sound awareness </a:t>
            </a:r>
          </a:p>
          <a:p>
            <a:pPr lvl="0">
              <a:defRPr/>
            </a:pPr>
            <a:r>
              <a:rPr lang="en-US" sz="2400" dirty="0">
                <a:solidFill>
                  <a:prstClr val="white">
                    <a:lumMod val="85000"/>
                  </a:prstClr>
                </a:solidFill>
                <a:latin typeface="Segoe UI Light" pitchFamily="34" charset="0"/>
              </a:rPr>
              <a:t>needs in the home with 12DHH participants</a:t>
            </a: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noProof="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lumMod val="85000"/>
                </a:prstClr>
              </a:solidFill>
              <a:effectLst/>
              <a:uLnTx/>
              <a:uFillTx/>
              <a:latin typeface="Segoe UI Light" pitchFamily="34" charset="0"/>
            </a:endParaRPr>
          </a:p>
          <a:p>
            <a:pPr lvl="0">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A </a:t>
            </a:r>
            <a:r>
              <a:rPr lang="en-US" sz="2400" dirty="0">
                <a:solidFill>
                  <a:srgbClr val="FFC000"/>
                </a:solidFill>
                <a:latin typeface="Segoe UI Semibold" panose="020B0702040204020203" pitchFamily="34" charset="0"/>
                <a:cs typeface="Segoe UI Semibold" panose="020B0702040204020203" pitchFamily="34" charset="0"/>
              </a:rPr>
              <a:t>scenario-based evaluation </a:t>
            </a:r>
            <a:r>
              <a:rPr lang="en-US" sz="2400" dirty="0">
                <a:solidFill>
                  <a:prstClr val="white">
                    <a:lumMod val="85000"/>
                  </a:prstClr>
                </a:solidFill>
                <a:latin typeface="Segoe UI Light" pitchFamily="34" charset="0"/>
              </a:rPr>
              <a:t>of three initial sound awareness prototypes with 10 DHH participants</a:t>
            </a:r>
            <a:endParaRPr kumimoji="0" lang="en-US" sz="2400" b="0" i="0" u="none" strike="noStrike" kern="1200" cap="none" spc="0" normalizeH="0" baseline="0" noProof="0" dirty="0">
              <a:ln>
                <a:noFill/>
              </a:ln>
              <a:solidFill>
                <a:prstClr val="white">
                  <a:lumMod val="85000"/>
                </a:prstClr>
              </a:solidFill>
              <a:effectLst/>
              <a:uLnTx/>
              <a:uFillTx/>
              <a:latin typeface="Segoe UI Semibold" pitchFamily="34" charset="0"/>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613417" y="2623282"/>
            <a:ext cx="184697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562973" y="3819803"/>
            <a:ext cx="19252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2</a:t>
            </a:r>
          </a:p>
        </p:txBody>
      </p:sp>
      <p:sp>
        <p:nvSpPr>
          <p:cNvPr id="13" name="Title 7">
            <a:extLst>
              <a:ext uri="{FF2B5EF4-FFF2-40B4-BE49-F238E27FC236}">
                <a16:creationId xmlns:a16="http://schemas.microsoft.com/office/drawing/2014/main" id="{FA75182F-B23F-4C66-A529-C36F0AD8D54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80612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1271A9B-1429-4DB5-8077-DEC267B5B1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1" y="-374335"/>
            <a:ext cx="12204463" cy="8114670"/>
          </a:xfrm>
          <a:prstGeom prst="rect">
            <a:avLst/>
          </a:prstGeom>
        </p:spPr>
      </p:pic>
      <p:sp>
        <p:nvSpPr>
          <p:cNvPr id="5" name="BlackOverlay"/>
          <p:cNvSpPr/>
          <p:nvPr/>
        </p:nvSpPr>
        <p:spPr>
          <a:xfrm>
            <a:off x="0" y="0"/>
            <a:ext cx="12204463"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482175" y="1747506"/>
            <a:ext cx="8202538" cy="525248"/>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Formative Studies</a:t>
            </a:r>
          </a:p>
        </p:txBody>
      </p:sp>
      <p:cxnSp>
        <p:nvCxnSpPr>
          <p:cNvPr id="6" name="HorizontalRule"/>
          <p:cNvCxnSpPr>
            <a:cxnSpLocks/>
          </p:cNvCxnSpPr>
          <p:nvPr/>
        </p:nvCxnSpPr>
        <p:spPr>
          <a:xfrm>
            <a:off x="1436369" y="2428312"/>
            <a:ext cx="9125325"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709485" y="2548129"/>
            <a:ext cx="6859684" cy="2092838"/>
          </a:xfrm>
          <a:prstGeom prst="rect">
            <a:avLst/>
          </a:prstGeom>
          <a:noFill/>
        </p:spPr>
        <p:txBody>
          <a:bodyPr wrap="square" lIns="91395" tIns="45699" rIns="91395" bIns="45699" rtlCol="0">
            <a:spAutoFit/>
          </a:bodyPr>
          <a:lstStyle/>
          <a:p>
            <a:pPr lvl="0">
              <a:defRPr/>
            </a:pPr>
            <a:r>
              <a:rPr lang="en-US" sz="2400" dirty="0">
                <a:solidFill>
                  <a:schemeClr val="tx1">
                    <a:lumMod val="65000"/>
                    <a:lumOff val="35000"/>
                  </a:schemeClr>
                </a:solidFill>
                <a:latin typeface="Segoe UI Light" pitchFamily="34" charset="0"/>
              </a:rPr>
              <a:t>A </a:t>
            </a:r>
            <a:r>
              <a:rPr lang="en-US" sz="2400" dirty="0">
                <a:solidFill>
                  <a:schemeClr val="tx1">
                    <a:lumMod val="65000"/>
                    <a:lumOff val="35000"/>
                  </a:schemeClr>
                </a:solidFill>
                <a:latin typeface="Segoe UI Semibold" panose="020B0702040204020203" pitchFamily="34" charset="0"/>
                <a:cs typeface="Segoe UI Semibold" panose="020B0702040204020203" pitchFamily="34" charset="0"/>
              </a:rPr>
              <a:t>semi-structured interview </a:t>
            </a:r>
            <a:r>
              <a:rPr lang="en-US" sz="2400" dirty="0">
                <a:solidFill>
                  <a:schemeClr val="tx1">
                    <a:lumMod val="65000"/>
                    <a:lumOff val="35000"/>
                  </a:schemeClr>
                </a:solidFill>
                <a:latin typeface="Segoe UI Light" pitchFamily="34" charset="0"/>
              </a:rPr>
              <a:t>on sound awareness </a:t>
            </a:r>
          </a:p>
          <a:p>
            <a:pPr lvl="0">
              <a:defRPr/>
            </a:pPr>
            <a:r>
              <a:rPr lang="en-US" sz="2400" dirty="0">
                <a:solidFill>
                  <a:schemeClr val="tx1">
                    <a:lumMod val="65000"/>
                    <a:lumOff val="35000"/>
                  </a:schemeClr>
                </a:solidFill>
                <a:latin typeface="Segoe UI Light" pitchFamily="34" charset="0"/>
              </a:rPr>
              <a:t>needs in the home with 12DHH participants</a:t>
            </a:r>
            <a:endParaRPr kumimoji="0" lang="en-US" sz="2400" b="0" i="0" u="none" strike="noStrike" kern="1200" cap="none" spc="0" normalizeH="0" baseline="0" noProof="0" dirty="0">
              <a:ln>
                <a:noFill/>
              </a:ln>
              <a:solidFill>
                <a:schemeClr val="tx1">
                  <a:lumMod val="65000"/>
                  <a:lumOff val="35000"/>
                </a:schemeClr>
              </a:solidFill>
              <a:effectLst/>
              <a:uLnTx/>
              <a:uFillTx/>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noProof="0" dirty="0">
              <a:solidFill>
                <a:prstClr val="white">
                  <a:lumMod val="85000"/>
                </a:prstClr>
              </a:solidFill>
              <a:latin typeface="Segoe U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lumMod val="85000"/>
                </a:prstClr>
              </a:solidFill>
              <a:effectLst/>
              <a:uLnTx/>
              <a:uFillTx/>
              <a:latin typeface="Segoe UI Light" pitchFamily="34" charset="0"/>
            </a:endParaRPr>
          </a:p>
          <a:p>
            <a:pPr lvl="0">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rPr>
              <a:t>A </a:t>
            </a:r>
            <a:r>
              <a:rPr lang="en-US" sz="2400" dirty="0">
                <a:solidFill>
                  <a:srgbClr val="FFC000"/>
                </a:solidFill>
                <a:latin typeface="Segoe UI Semibold" panose="020B0702040204020203" pitchFamily="34" charset="0"/>
                <a:cs typeface="Segoe UI Semibold" panose="020B0702040204020203" pitchFamily="34" charset="0"/>
              </a:rPr>
              <a:t>scenario-based evaluation </a:t>
            </a:r>
            <a:r>
              <a:rPr lang="en-US" sz="2400" dirty="0">
                <a:solidFill>
                  <a:prstClr val="white">
                    <a:lumMod val="85000"/>
                  </a:prstClr>
                </a:solidFill>
                <a:latin typeface="Segoe UI Light" pitchFamily="34" charset="0"/>
              </a:rPr>
              <a:t>of three initial sound awareness prototypes with 10 DHH participants</a:t>
            </a:r>
            <a:endParaRPr kumimoji="0" lang="en-US" sz="2400" b="0" i="0" u="none" strike="noStrike" kern="1200" cap="none" spc="0" normalizeH="0" baseline="0" noProof="0" dirty="0">
              <a:ln>
                <a:noFill/>
              </a:ln>
              <a:solidFill>
                <a:prstClr val="white">
                  <a:lumMod val="85000"/>
                </a:prstClr>
              </a:solidFill>
              <a:effectLst/>
              <a:uLnTx/>
              <a:uFillTx/>
              <a:latin typeface="Segoe UI Semibold" pitchFamily="34" charset="0"/>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613417" y="2623282"/>
            <a:ext cx="184697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lumMod val="65000"/>
                    <a:lumOff val="35000"/>
                  </a:schemeClr>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562973" y="3819803"/>
            <a:ext cx="19252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Segoe UI Semibold" pitchFamily="34" charset="0"/>
                <a:ea typeface="+mn-ea"/>
                <a:cs typeface="+mn-cs"/>
              </a:rPr>
              <a:t>Study 2</a:t>
            </a:r>
          </a:p>
        </p:txBody>
      </p:sp>
      <p:sp>
        <p:nvSpPr>
          <p:cNvPr id="13" name="Title 7">
            <a:extLst>
              <a:ext uri="{FF2B5EF4-FFF2-40B4-BE49-F238E27FC236}">
                <a16:creationId xmlns:a16="http://schemas.microsoft.com/office/drawing/2014/main" id="{6402CFD4-DDFB-4ACB-9485-AE6F2F8D78E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74167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50F59-7BC5-4D33-AD00-7724A4AA54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5F83D0-DED0-4130-94BA-6119CA3E8D90}"/>
              </a:ext>
            </a:extLst>
          </p:cNvPr>
          <p:cNvSpPr>
            <a:spLocks noGrp="1"/>
          </p:cNvSpPr>
          <p:nvPr>
            <p:ph idx="1"/>
          </p:nvPr>
        </p:nvSpPr>
        <p:spPr/>
        <p:txBody>
          <a:bodyPr/>
          <a:lstStyle/>
          <a:p>
            <a:endParaRPr lang="en-US"/>
          </a:p>
        </p:txBody>
      </p:sp>
      <p:pic>
        <p:nvPicPr>
          <p:cNvPr id="4" name="Picture 3" descr="A person sitting at a table&#10;&#10;Description generated with high confidence">
            <a:extLst>
              <a:ext uri="{FF2B5EF4-FFF2-40B4-BE49-F238E27FC236}">
                <a16:creationId xmlns:a16="http://schemas.microsoft.com/office/drawing/2014/main" id="{2B7BFC6E-2C99-4D5A-BAB7-4EF378F9F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cxnSp>
        <p:nvCxnSpPr>
          <p:cNvPr id="5" name="Straight Connector 4">
            <a:extLst>
              <a:ext uri="{FF2B5EF4-FFF2-40B4-BE49-F238E27FC236}">
                <a16:creationId xmlns:a16="http://schemas.microsoft.com/office/drawing/2014/main" id="{B797843B-F68D-49E4-BC92-6C15FF027027}"/>
              </a:ext>
            </a:extLst>
          </p:cNvPr>
          <p:cNvCxnSpPr>
            <a:cxnSpLocks/>
          </p:cNvCxnSpPr>
          <p:nvPr/>
        </p:nvCxnSpPr>
        <p:spPr>
          <a:xfrm flipV="1">
            <a:off x="5381796" y="3984731"/>
            <a:ext cx="994270" cy="1234864"/>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9355B86-FAC4-4758-8208-2501D7408F4B}"/>
              </a:ext>
            </a:extLst>
          </p:cNvPr>
          <p:cNvCxnSpPr>
            <a:cxnSpLocks/>
          </p:cNvCxnSpPr>
          <p:nvPr/>
        </p:nvCxnSpPr>
        <p:spPr>
          <a:xfrm flipV="1">
            <a:off x="5460607" y="4306529"/>
            <a:ext cx="1294154" cy="992335"/>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AA3C6C46-4C92-4B56-B679-F6F564591D3C}"/>
              </a:ext>
            </a:extLst>
          </p:cNvPr>
          <p:cNvGrpSpPr/>
          <p:nvPr/>
        </p:nvGrpSpPr>
        <p:grpSpPr>
          <a:xfrm>
            <a:off x="6331974" y="3399768"/>
            <a:ext cx="989504" cy="992335"/>
            <a:chOff x="6868455" y="3308477"/>
            <a:chExt cx="989504" cy="992335"/>
          </a:xfrm>
        </p:grpSpPr>
        <p:sp>
          <p:nvSpPr>
            <p:cNvPr id="16" name="Oval 15">
              <a:extLst>
                <a:ext uri="{FF2B5EF4-FFF2-40B4-BE49-F238E27FC236}">
                  <a16:creationId xmlns:a16="http://schemas.microsoft.com/office/drawing/2014/main" id="{158A1D57-7C33-4E9A-8B0C-81521005DFB0}"/>
                </a:ext>
              </a:extLst>
            </p:cNvPr>
            <p:cNvSpPr>
              <a:spLocks noChangeAspect="1"/>
            </p:cNvSpPr>
            <p:nvPr/>
          </p:nvSpPr>
          <p:spPr>
            <a:xfrm>
              <a:off x="6868455" y="3308477"/>
              <a:ext cx="989504" cy="992335"/>
            </a:xfrm>
            <a:prstGeom prst="ellipse">
              <a:avLst/>
            </a:prstGeom>
            <a:solidFill>
              <a:srgbClr val="8FD9FD"/>
            </a:solidFill>
            <a:ln w="25400">
              <a:solidFill>
                <a:schemeClr val="tx2">
                  <a:lumMod val="60000"/>
                  <a:lumOff val="40000"/>
                </a:schemeClr>
              </a:solidFill>
            </a:ln>
          </p:spPr>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7" name="Rectangle 16">
              <a:extLst>
                <a:ext uri="{FF2B5EF4-FFF2-40B4-BE49-F238E27FC236}">
                  <a16:creationId xmlns:a16="http://schemas.microsoft.com/office/drawing/2014/main" id="{470AB477-5F9E-4225-85CC-D06F86D9FA51}"/>
                </a:ext>
              </a:extLst>
            </p:cNvPr>
            <p:cNvSpPr/>
            <p:nvPr/>
          </p:nvSpPr>
          <p:spPr>
            <a:xfrm>
              <a:off x="6923947" y="3481480"/>
              <a:ext cx="87852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Coffee Pour</a:t>
              </a:r>
            </a:p>
          </p:txBody>
        </p:sp>
      </p:grpSp>
      <p:sp>
        <p:nvSpPr>
          <p:cNvPr id="19" name="TextBox 18">
            <a:extLst>
              <a:ext uri="{FF2B5EF4-FFF2-40B4-BE49-F238E27FC236}">
                <a16:creationId xmlns:a16="http://schemas.microsoft.com/office/drawing/2014/main" id="{B619B35C-0344-423C-A440-0A2D297CDA42}"/>
              </a:ext>
            </a:extLst>
          </p:cNvPr>
          <p:cNvSpPr txBox="1"/>
          <p:nvPr/>
        </p:nvSpPr>
        <p:spPr>
          <a:xfrm>
            <a:off x="7793414" y="1933830"/>
            <a:ext cx="944186" cy="461665"/>
          </a:xfrm>
          <a:prstGeom prst="rect">
            <a:avLst/>
          </a:prstGeom>
          <a:solidFill>
            <a:schemeClr val="tx1">
              <a:alpha val="50000"/>
            </a:schemeClr>
          </a:solidFill>
          <a:ln w="254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Actor</a:t>
            </a:r>
          </a:p>
        </p:txBody>
      </p:sp>
      <p:cxnSp>
        <p:nvCxnSpPr>
          <p:cNvPr id="20" name="Straight Connector 19">
            <a:extLst>
              <a:ext uri="{FF2B5EF4-FFF2-40B4-BE49-F238E27FC236}">
                <a16:creationId xmlns:a16="http://schemas.microsoft.com/office/drawing/2014/main" id="{96CDEA7D-7E0D-4A09-88A9-C949ECF66E31}"/>
              </a:ext>
            </a:extLst>
          </p:cNvPr>
          <p:cNvCxnSpPr>
            <a:cxnSpLocks/>
          </p:cNvCxnSpPr>
          <p:nvPr/>
        </p:nvCxnSpPr>
        <p:spPr>
          <a:xfrm>
            <a:off x="7225542" y="1365682"/>
            <a:ext cx="567872" cy="56814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DCE05CD-3FDD-4F5C-9259-99CD572C086A}"/>
              </a:ext>
            </a:extLst>
          </p:cNvPr>
          <p:cNvSpPr txBox="1"/>
          <p:nvPr/>
        </p:nvSpPr>
        <p:spPr>
          <a:xfrm>
            <a:off x="3240199" y="1933830"/>
            <a:ext cx="1726260" cy="461665"/>
          </a:xfrm>
          <a:prstGeom prst="rect">
            <a:avLst/>
          </a:prstGeom>
          <a:solidFill>
            <a:schemeClr val="tx1">
              <a:alpha val="50000"/>
            </a:schemeClr>
          </a:solidFill>
          <a:ln w="254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Participant</a:t>
            </a:r>
          </a:p>
        </p:txBody>
      </p:sp>
      <p:cxnSp>
        <p:nvCxnSpPr>
          <p:cNvPr id="22" name="Straight Connector 21">
            <a:extLst>
              <a:ext uri="{FF2B5EF4-FFF2-40B4-BE49-F238E27FC236}">
                <a16:creationId xmlns:a16="http://schemas.microsoft.com/office/drawing/2014/main" id="{FCB545CF-1661-4F13-9BFF-99A0AFF869F1}"/>
              </a:ext>
            </a:extLst>
          </p:cNvPr>
          <p:cNvCxnSpPr>
            <a:cxnSpLocks/>
          </p:cNvCxnSpPr>
          <p:nvPr/>
        </p:nvCxnSpPr>
        <p:spPr>
          <a:xfrm flipV="1">
            <a:off x="2576458" y="2373553"/>
            <a:ext cx="678255" cy="64927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B55BD28-7FD2-462E-8CD2-E3E7E32EC54D}"/>
              </a:ext>
            </a:extLst>
          </p:cNvPr>
          <p:cNvSpPr txBox="1"/>
          <p:nvPr/>
        </p:nvSpPr>
        <p:spPr>
          <a:xfrm>
            <a:off x="1156210" y="5855000"/>
            <a:ext cx="1167890" cy="461665"/>
          </a:xfrm>
          <a:prstGeom prst="rect">
            <a:avLst/>
          </a:prstGeom>
          <a:solidFill>
            <a:schemeClr val="tx1">
              <a:alpha val="50000"/>
            </a:schemeClr>
          </a:solidFill>
          <a:ln w="254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Wizard</a:t>
            </a:r>
          </a:p>
        </p:txBody>
      </p:sp>
      <p:cxnSp>
        <p:nvCxnSpPr>
          <p:cNvPr id="24" name="Straight Connector 23">
            <a:extLst>
              <a:ext uri="{FF2B5EF4-FFF2-40B4-BE49-F238E27FC236}">
                <a16:creationId xmlns:a16="http://schemas.microsoft.com/office/drawing/2014/main" id="{01B6B545-127D-48A8-A842-1DD22222C4F1}"/>
              </a:ext>
            </a:extLst>
          </p:cNvPr>
          <p:cNvCxnSpPr>
            <a:cxnSpLocks/>
          </p:cNvCxnSpPr>
          <p:nvPr/>
        </p:nvCxnSpPr>
        <p:spPr>
          <a:xfrm flipV="1">
            <a:off x="1100000" y="6344456"/>
            <a:ext cx="678255" cy="649276"/>
          </a:xfrm>
          <a:prstGeom prst="line">
            <a:avLst/>
          </a:prstGeom>
          <a:ln w="254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6" name="Title 7">
            <a:extLst>
              <a:ext uri="{FF2B5EF4-FFF2-40B4-BE49-F238E27FC236}">
                <a16:creationId xmlns:a16="http://schemas.microsoft.com/office/drawing/2014/main" id="{531DFDF4-7EAE-422A-A971-5D79DA7C607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25159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3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300"/>
                                        <p:tgtEl>
                                          <p:spTgt spid="13"/>
                                        </p:tgtEl>
                                      </p:cBhvr>
                                    </p:animEffect>
                                  </p:childTnLst>
                                </p:cTn>
                              </p:par>
                            </p:childTnLst>
                          </p:cTn>
                        </p:par>
                        <p:par>
                          <p:cTn id="23" fill="hold">
                            <p:stCondLst>
                              <p:cond delay="30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3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mage result for bathroom">
            <a:extLst>
              <a:ext uri="{FF2B5EF4-FFF2-40B4-BE49-F238E27FC236}">
                <a16:creationId xmlns:a16="http://schemas.microsoft.com/office/drawing/2014/main" id="{EC698942-4805-45F1-BDE5-F521682031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488" y="0"/>
            <a:ext cx="107410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bathroom">
            <a:extLst>
              <a:ext uri="{FF2B5EF4-FFF2-40B4-BE49-F238E27FC236}">
                <a16:creationId xmlns:a16="http://schemas.microsoft.com/office/drawing/2014/main" id="{4DB0DF91-06E2-4D3A-8CA4-EF3377C06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1976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0" y="0"/>
            <a:ext cx="12192000"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Calibri"/>
                <a:ea typeface="+mn-ea"/>
                <a:cs typeface="+mn-cs"/>
              </a:rPr>
              <a:t>`</a:t>
            </a:r>
          </a:p>
        </p:txBody>
      </p:sp>
      <p:sp>
        <p:nvSpPr>
          <p:cNvPr id="6" name="TextBox 5"/>
          <p:cNvSpPr txBox="1"/>
          <p:nvPr/>
        </p:nvSpPr>
        <p:spPr>
          <a:xfrm>
            <a:off x="8930138" y="2532102"/>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7" name="TextBox 6"/>
          <p:cNvSpPr txBox="1"/>
          <p:nvPr/>
        </p:nvSpPr>
        <p:spPr>
          <a:xfrm>
            <a:off x="2071267" y="152442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mn-ea"/>
                <a:cs typeface="+mn-cs"/>
              </a:rPr>
              <a:t>“</a:t>
            </a:r>
          </a:p>
        </p:txBody>
      </p:sp>
      <p:sp>
        <p:nvSpPr>
          <p:cNvPr id="8" name="TextBox 7"/>
          <p:cNvSpPr txBox="1"/>
          <p:nvPr/>
        </p:nvSpPr>
        <p:spPr>
          <a:xfrm>
            <a:off x="2603080" y="2644172"/>
            <a:ext cx="7824041" cy="1569656"/>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rPr>
              <a:t>“I don’t want to know if someone is using toilet or whatever they are doing in the bathroom… It's their privacy, you know?”</a:t>
            </a:r>
          </a:p>
        </p:txBody>
      </p:sp>
      <p:sp>
        <p:nvSpPr>
          <p:cNvPr id="4" name="Rectangle 3"/>
          <p:cNvSpPr/>
          <p:nvPr/>
        </p:nvSpPr>
        <p:spPr>
          <a:xfrm>
            <a:off x="8983415" y="4421426"/>
            <a:ext cx="716472"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P8</a:t>
            </a:r>
          </a:p>
        </p:txBody>
      </p:sp>
      <p:sp>
        <p:nvSpPr>
          <p:cNvPr id="12" name="Title 7">
            <a:extLst>
              <a:ext uri="{FF2B5EF4-FFF2-40B4-BE49-F238E27FC236}">
                <a16:creationId xmlns:a16="http://schemas.microsoft.com/office/drawing/2014/main" id="{3164773A-2657-43B8-91FD-6D6B816005CD}"/>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71296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Related image">
            <a:extLst>
              <a:ext uri="{FF2B5EF4-FFF2-40B4-BE49-F238E27FC236}">
                <a16:creationId xmlns:a16="http://schemas.microsoft.com/office/drawing/2014/main" id="{C0F8CCAF-665F-455B-A3AC-2FD8CE689ADA}"/>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964" y="0"/>
            <a:ext cx="121926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0"/>
            <a:ext cx="12192001" cy="6858000"/>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p:cNvSpPr txBox="1"/>
          <p:nvPr/>
        </p:nvSpPr>
        <p:spPr>
          <a:xfrm>
            <a:off x="480292" y="847703"/>
            <a:ext cx="8298872" cy="1569656"/>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60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Segoe UI Light" pitchFamily="34" charset="0"/>
                <a:ea typeface="+mn-ea"/>
                <a:cs typeface="+mn-cs"/>
              </a:rPr>
              <a:t>“Don’t show every sound when there’s a large guest party, [because] I don’t want to be distracted at that time”</a:t>
            </a:r>
          </a:p>
        </p:txBody>
      </p:sp>
      <p:sp>
        <p:nvSpPr>
          <p:cNvPr id="4" name="Rectangle 3"/>
          <p:cNvSpPr/>
          <p:nvPr/>
        </p:nvSpPr>
        <p:spPr>
          <a:xfrm>
            <a:off x="7698544" y="2312457"/>
            <a:ext cx="72128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Light" pitchFamily="34" charset="0"/>
                <a:ea typeface="+mn-ea"/>
                <a:cs typeface="+mn-cs"/>
              </a:rPr>
              <a:t>- P4</a:t>
            </a:r>
          </a:p>
        </p:txBody>
      </p:sp>
      <p:sp>
        <p:nvSpPr>
          <p:cNvPr id="13" name="TextBox 12">
            <a:extLst>
              <a:ext uri="{FF2B5EF4-FFF2-40B4-BE49-F238E27FC236}">
                <a16:creationId xmlns:a16="http://schemas.microsoft.com/office/drawing/2014/main" id="{CCE77CC6-01C7-4DB3-88A2-4CA68FC3FF17}"/>
              </a:ext>
            </a:extLst>
          </p:cNvPr>
          <p:cNvSpPr txBox="1"/>
          <p:nvPr/>
        </p:nvSpPr>
        <p:spPr>
          <a:xfrm>
            <a:off x="4086202" y="721774"/>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4" name="TextBox 13">
            <a:extLst>
              <a:ext uri="{FF2B5EF4-FFF2-40B4-BE49-F238E27FC236}">
                <a16:creationId xmlns:a16="http://schemas.microsoft.com/office/drawing/2014/main" id="{F25CFA83-874C-4F5B-B9A1-42CB95BE6369}"/>
              </a:ext>
            </a:extLst>
          </p:cNvPr>
          <p:cNvSpPr txBox="1"/>
          <p:nvPr/>
        </p:nvSpPr>
        <p:spPr>
          <a:xfrm>
            <a:off x="-2604" y="-285904"/>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50000"/>
                    <a:lumOff val="50000"/>
                    <a:alpha val="30000"/>
                  </a:schemeClr>
                </a:solidFill>
                <a:effectLst/>
                <a:uLnTx/>
                <a:uFillTx/>
                <a:latin typeface="HelveticaNeueLT Com 107 XBlkCn" pitchFamily="34" charset="0"/>
                <a:ea typeface="+mn-ea"/>
                <a:cs typeface="+mn-cs"/>
              </a:rPr>
              <a:t>“</a:t>
            </a:r>
          </a:p>
        </p:txBody>
      </p:sp>
      <p:sp>
        <p:nvSpPr>
          <p:cNvPr id="15" name="Title 7">
            <a:extLst>
              <a:ext uri="{FF2B5EF4-FFF2-40B4-BE49-F238E27FC236}">
                <a16:creationId xmlns:a16="http://schemas.microsoft.com/office/drawing/2014/main" id="{2441A5C1-BC39-47CF-A0A9-61B670C9E89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87821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019A4554-9CFB-462B-9A2E-E94761A6026C}"/>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sp>
        <p:nvSpPr>
          <p:cNvPr id="2" name="Rectangle 1">
            <a:extLst>
              <a:ext uri="{FF2B5EF4-FFF2-40B4-BE49-F238E27FC236}">
                <a16:creationId xmlns:a16="http://schemas.microsoft.com/office/drawing/2014/main" id="{680DBA35-75F0-43A7-A796-FC86651FD01C}"/>
              </a:ext>
            </a:extLst>
          </p:cNvPr>
          <p:cNvSpPr/>
          <p:nvPr/>
        </p:nvSpPr>
        <p:spPr>
          <a:xfrm>
            <a:off x="5043240" y="1103086"/>
            <a:ext cx="714876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rgbClr val="4472C4"/>
                </a:solidFill>
                <a:latin typeface="Segoe UI Semibold" panose="020B0702040204020203" pitchFamily="34" charset="0"/>
                <a:cs typeface="Segoe UI Semibold" panose="020B0702040204020203" pitchFamily="34" charset="0"/>
              </a:rPr>
              <a:t>F</a:t>
            </a:r>
            <a:r>
              <a:rPr kumimoji="0" lang="en-US" sz="1867" b="0" i="0" u="none" strike="noStrike" kern="1200" cap="none" spc="0" normalizeH="0" baseline="0" noProof="0" dirty="0" err="1">
                <a:ln>
                  <a:noFill/>
                </a:ln>
                <a:solidFill>
                  <a:srgbClr val="4472C4"/>
                </a:solidFill>
                <a:effectLst/>
                <a:uLnTx/>
                <a:uFillTx/>
                <a:latin typeface="Segoe UI Semibold" panose="020B0702040204020203" pitchFamily="34" charset="0"/>
                <a:ea typeface="+mn-ea"/>
                <a:cs typeface="Segoe UI Semibold" panose="020B0702040204020203" pitchFamily="34" charset="0"/>
              </a:rPr>
              <a:t>ield</a:t>
            </a: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 studies</a:t>
            </a:r>
          </a:p>
        </p:txBody>
      </p:sp>
      <p:sp>
        <p:nvSpPr>
          <p:cNvPr id="33" name="TextBox 32">
            <a:extLst>
              <a:ext uri="{FF2B5EF4-FFF2-40B4-BE49-F238E27FC236}">
                <a16:creationId xmlns:a16="http://schemas.microsoft.com/office/drawing/2014/main" id="{74F78DFD-DACD-40C2-AEE6-49043FDDD14C}"/>
              </a:ext>
            </a:extLst>
          </p:cNvPr>
          <p:cNvSpPr txBox="1"/>
          <p:nvPr/>
        </p:nvSpPr>
        <p:spPr>
          <a:xfrm>
            <a:off x="4145740" y="4956043"/>
            <a:ext cx="3427029" cy="6678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70" b="0" i="0" u="none" strike="noStrike" kern="1200" cap="none" spc="0" normalizeH="0" baseline="0" noProof="0" dirty="0">
                <a:ln>
                  <a:noFill/>
                </a:ln>
                <a:effectLst/>
                <a:uLnTx/>
                <a:uFillTx/>
                <a:latin typeface="Segoe UI Semibold" panose="020B0702040204020203" pitchFamily="34" charset="0"/>
                <a:ea typeface="+mn-ea"/>
                <a:cs typeface="Segoe UI Semibold" panose="020B0702040204020203" pitchFamily="34" charset="0"/>
              </a:rPr>
              <a:t>Prototype 1: </a:t>
            </a:r>
            <a:r>
              <a:rPr lang="en-US" sz="1870" dirty="0">
                <a:latin typeface="Segoe Condensed" panose="020B0606040200020203" pitchFamily="34" charset="0"/>
                <a:cs typeface="Segoe UI Semibold" panose="020B0702040204020203" pitchFamily="34" charset="0"/>
              </a:rPr>
              <a:t>Simple</a:t>
            </a:r>
            <a:r>
              <a:rPr kumimoji="0" lang="en-US" sz="1870" b="0" i="0" u="none" strike="noStrike" kern="1200" cap="none" spc="0" normalizeH="0" baseline="0" noProof="0" dirty="0">
                <a:ln>
                  <a:noFill/>
                </a:ln>
                <a:effectLst/>
                <a:uLnTx/>
                <a:uFillTx/>
                <a:latin typeface="Segoe Condensed" panose="020B0606040200020203" pitchFamily="34" charset="0"/>
                <a:ea typeface="+mn-ea"/>
              </a:rPr>
              <a:t> but accurate sound feedback (e.g., loudness, pitch)</a:t>
            </a:r>
            <a:endParaRPr kumimoji="0" lang="en-US" sz="1870" b="0" i="0" u="none" strike="noStrike" kern="1200" cap="none" spc="0" normalizeH="0" baseline="0" noProof="0" dirty="0">
              <a:ln>
                <a:noFill/>
              </a:ln>
              <a:effectLst/>
              <a:uLnTx/>
              <a:uFillTx/>
              <a:latin typeface="Segoe Condensed" panose="020B0606040200020203" pitchFamily="34" charset="0"/>
              <a:ea typeface="+mn-ea"/>
              <a:cs typeface="Segoe UI Semibold" panose="020B0702040204020203" pitchFamily="34" charset="0"/>
            </a:endParaRPr>
          </a:p>
        </p:txBody>
      </p:sp>
      <p:sp>
        <p:nvSpPr>
          <p:cNvPr id="34" name="TextBox 33">
            <a:extLst>
              <a:ext uri="{FF2B5EF4-FFF2-40B4-BE49-F238E27FC236}">
                <a16:creationId xmlns:a16="http://schemas.microsoft.com/office/drawing/2014/main" id="{5277A28F-4579-43EB-855C-8FD634B86202}"/>
              </a:ext>
            </a:extLst>
          </p:cNvPr>
          <p:cNvSpPr txBox="1"/>
          <p:nvPr/>
        </p:nvSpPr>
        <p:spPr>
          <a:xfrm>
            <a:off x="4145740" y="5650900"/>
            <a:ext cx="3427029" cy="6678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870" dirty="0">
                <a:latin typeface="Segoe UI Semibold" panose="020B0702040204020203" pitchFamily="34" charset="0"/>
                <a:cs typeface="Segoe UI Semibold" panose="020B0702040204020203" pitchFamily="34" charset="0"/>
              </a:rPr>
              <a:t>Prototype 2: </a:t>
            </a:r>
            <a:r>
              <a:rPr lang="en-US" sz="1870" dirty="0">
                <a:latin typeface="Segoe Condensed" panose="020B0606040200020203" pitchFamily="34" charset="0"/>
              </a:rPr>
              <a:t>More complex </a:t>
            </a:r>
            <a:r>
              <a:rPr kumimoji="0" lang="en-US" sz="1870" b="0" i="0" u="none" strike="noStrike" kern="1200" cap="none" spc="0" normalizeH="0" baseline="0" noProof="0" dirty="0">
                <a:ln>
                  <a:noFill/>
                </a:ln>
                <a:effectLst/>
                <a:uLnTx/>
                <a:uFillTx/>
                <a:latin typeface="Segoe Condensed" panose="020B0606040200020203" pitchFamily="34" charset="0"/>
                <a:ea typeface="+mn-ea"/>
              </a:rPr>
              <a:t>sound features (e.g., sound identity)</a:t>
            </a:r>
            <a:endParaRPr kumimoji="0" lang="en-US" sz="1870" b="0" i="0" u="none" strike="noStrike" kern="1200" cap="none" spc="0" normalizeH="0" baseline="0" noProof="0" dirty="0">
              <a:ln>
                <a:noFill/>
              </a:ln>
              <a:effectLst/>
              <a:uLnTx/>
              <a:uFillTx/>
              <a:latin typeface="Segoe Condensed" panose="020B0606040200020203" pitchFamily="34" charset="0"/>
              <a:ea typeface="+mn-ea"/>
              <a:cs typeface="Segoe UI Semibold" panose="020B0702040204020203" pitchFamily="34" charset="0"/>
            </a:endParaRPr>
          </a:p>
        </p:txBody>
      </p:sp>
      <p:cxnSp>
        <p:nvCxnSpPr>
          <p:cNvPr id="35" name="Straight Connector 34">
            <a:extLst>
              <a:ext uri="{FF2B5EF4-FFF2-40B4-BE49-F238E27FC236}">
                <a16:creationId xmlns:a16="http://schemas.microsoft.com/office/drawing/2014/main" id="{532120DD-67AA-469D-AC75-33DDCD073AB4}"/>
              </a:ext>
            </a:extLst>
          </p:cNvPr>
          <p:cNvCxnSpPr>
            <a:cxnSpLocks/>
          </p:cNvCxnSpPr>
          <p:nvPr/>
        </p:nvCxnSpPr>
        <p:spPr>
          <a:xfrm>
            <a:off x="3682587" y="5173431"/>
            <a:ext cx="463153" cy="0"/>
          </a:xfrm>
          <a:prstGeom prst="line">
            <a:avLst/>
          </a:prstGeom>
          <a:ln w="158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6FF6CB1-7644-43C4-A9C5-8C061519C8B2}"/>
              </a:ext>
            </a:extLst>
          </p:cNvPr>
          <p:cNvCxnSpPr>
            <a:cxnSpLocks/>
          </p:cNvCxnSpPr>
          <p:nvPr/>
        </p:nvCxnSpPr>
        <p:spPr>
          <a:xfrm>
            <a:off x="3682587" y="5173431"/>
            <a:ext cx="463153" cy="634941"/>
          </a:xfrm>
          <a:prstGeom prst="line">
            <a:avLst/>
          </a:prstGeom>
          <a:ln w="158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9" name="Title 7">
            <a:extLst>
              <a:ext uri="{FF2B5EF4-FFF2-40B4-BE49-F238E27FC236}">
                <a16:creationId xmlns:a16="http://schemas.microsoft.com/office/drawing/2014/main" id="{958FE128-ED2E-470A-9038-C108E8C86B3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7" name="Rectangle 36">
            <a:extLst>
              <a:ext uri="{FF2B5EF4-FFF2-40B4-BE49-F238E27FC236}">
                <a16:creationId xmlns:a16="http://schemas.microsoft.com/office/drawing/2014/main" id="{143D0FD4-3F0A-4D62-A81D-80BCAED935A6}"/>
              </a:ext>
            </a:extLst>
          </p:cNvPr>
          <p:cNvSpPr/>
          <p:nvPr/>
        </p:nvSpPr>
        <p:spPr>
          <a:xfrm>
            <a:off x="28277" y="2926788"/>
            <a:ext cx="4870711" cy="116738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60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edia1_ForDJ">
            <a:hlinkClick r:id="" action="ppaction://media"/>
            <a:extLst>
              <a:ext uri="{FF2B5EF4-FFF2-40B4-BE49-F238E27FC236}">
                <a16:creationId xmlns:a16="http://schemas.microsoft.com/office/drawing/2014/main" id="{C0634B75-0753-48A6-8680-A864E653412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3780" cy="6859604"/>
          </a:xfrm>
        </p:spPr>
      </p:pic>
      <p:sp>
        <p:nvSpPr>
          <p:cNvPr id="4" name="Rectangle 3">
            <a:extLst>
              <a:ext uri="{FF2B5EF4-FFF2-40B4-BE49-F238E27FC236}">
                <a16:creationId xmlns:a16="http://schemas.microsoft.com/office/drawing/2014/main" id="{C33D8976-621F-46F8-B030-3AD42C03E67E}"/>
              </a:ext>
            </a:extLst>
          </p:cNvPr>
          <p:cNvSpPr/>
          <p:nvPr/>
        </p:nvSpPr>
        <p:spPr>
          <a:xfrm>
            <a:off x="8061325" y="-1322255"/>
            <a:ext cx="4371975" cy="1200329"/>
          </a:xfrm>
          <a:prstGeom prst="rect">
            <a:avLst/>
          </a:prstGeom>
          <a:solidFill>
            <a:schemeClr val="bg1">
              <a:alpha val="9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It contained </a:t>
            </a:r>
            <a:r>
              <a:rPr kumimoji="0" lang="en-US" sz="2400" b="0" i="0" u="none" strike="noStrike" kern="1200" cap="none" spc="0" normalizeH="0" baseline="0" noProof="0" dirty="0">
                <a:ln>
                  <a:noFill/>
                </a:ln>
                <a:solidFill>
                  <a:srgbClr val="D09E00"/>
                </a:solidFill>
                <a:effectLst/>
                <a:uLnTx/>
                <a:uFillTx/>
                <a:latin typeface="Segoe UI Semibold" panose="020B0702040204020203" pitchFamily="34" charset="0"/>
                <a:ea typeface="+mn-ea"/>
                <a:cs typeface="Segoe UI Semibold" panose="020B0702040204020203" pitchFamily="34" charset="0"/>
              </a:rPr>
              <a:t>3-5 "picture frame displays“ </a:t>
            </a: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each deployed in different room of the house.</a:t>
            </a:r>
          </a:p>
        </p:txBody>
      </p:sp>
      <p:sp>
        <p:nvSpPr>
          <p:cNvPr id="8" name="TextBox 7">
            <a:extLst>
              <a:ext uri="{FF2B5EF4-FFF2-40B4-BE49-F238E27FC236}">
                <a16:creationId xmlns:a16="http://schemas.microsoft.com/office/drawing/2014/main" id="{F0EA3B46-D76C-4B1B-9708-58FCCB59532A}"/>
              </a:ext>
            </a:extLst>
          </p:cNvPr>
          <p:cNvSpPr txBox="1"/>
          <p:nvPr/>
        </p:nvSpPr>
        <p:spPr>
          <a:xfrm>
            <a:off x="6753223" y="3348859"/>
            <a:ext cx="3971927" cy="406265"/>
          </a:xfrm>
          <a:prstGeom prst="rect">
            <a:avLst/>
          </a:prstGeom>
          <a:solidFill>
            <a:schemeClr val="bg1"/>
          </a:solidFill>
          <a:ln w="12700">
            <a:solidFill>
              <a:schemeClr val="tx1">
                <a:lumMod val="75000"/>
                <a:lumOff val="25000"/>
              </a:schemeClr>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Microsoft Surface Pro Tablet</a:t>
            </a:r>
          </a:p>
        </p:txBody>
      </p:sp>
      <p:cxnSp>
        <p:nvCxnSpPr>
          <p:cNvPr id="9" name="Straight Connector 8">
            <a:extLst>
              <a:ext uri="{FF2B5EF4-FFF2-40B4-BE49-F238E27FC236}">
                <a16:creationId xmlns:a16="http://schemas.microsoft.com/office/drawing/2014/main" id="{8105B3BA-6721-44A2-BD87-FE9E98B2CC91}"/>
              </a:ext>
            </a:extLst>
          </p:cNvPr>
          <p:cNvCxnSpPr>
            <a:cxnSpLocks/>
            <a:endCxn id="8" idx="1"/>
          </p:cNvCxnSpPr>
          <p:nvPr/>
        </p:nvCxnSpPr>
        <p:spPr>
          <a:xfrm>
            <a:off x="5089115" y="2459083"/>
            <a:ext cx="1664108" cy="1092909"/>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C799EBF-3D8E-4EA4-9FA8-899166B60530}"/>
              </a:ext>
            </a:extLst>
          </p:cNvPr>
          <p:cNvSpPr txBox="1"/>
          <p:nvPr/>
        </p:nvSpPr>
        <p:spPr>
          <a:xfrm>
            <a:off x="6753224" y="4766826"/>
            <a:ext cx="3452660" cy="406265"/>
          </a:xfrm>
          <a:prstGeom prst="rect">
            <a:avLst/>
          </a:prstGeom>
          <a:solidFill>
            <a:schemeClr val="bg1"/>
          </a:solidFill>
          <a:ln w="12700">
            <a:solidFill>
              <a:schemeClr val="tx1"/>
            </a:solidFill>
          </a:ln>
        </p:spPr>
        <p:txBody>
          <a:bodyPr wrap="square" lIns="27432" tIns="18288" rIns="27432" bIns="18288" rtlCol="0">
            <a:spAutoFit/>
          </a:bodyPr>
          <a:lstStyle>
            <a:defPPr>
              <a:defRPr lang="en-US"/>
            </a:defPPr>
            <a:lvl1pPr>
              <a:defRPr sz="1000">
                <a:solidFill>
                  <a:schemeClr val="tx1">
                    <a:lumMod val="85000"/>
                    <a:lumOff val="15000"/>
                  </a:schemeClr>
                </a:solidFill>
                <a:latin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Laser cut wooden</a:t>
            </a:r>
            <a:r>
              <a:rPr kumimoji="0" lang="en-US" sz="2400" b="0" i="0" u="none" strike="noStrike" kern="1200" cap="none" spc="0" normalizeH="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 </a:t>
            </a:r>
            <a:r>
              <a:rPr kumimoji="0" lang="en-US" sz="2400" b="0" i="0" u="none" strike="noStrike" kern="1200" cap="none" spc="0" normalizeH="0" baseline="0" noProof="0" dirty="0">
                <a:ln>
                  <a:noFill/>
                </a:ln>
                <a:solidFill>
                  <a:prstClr val="black">
                    <a:lumMod val="65000"/>
                    <a:lumOff val="35000"/>
                  </a:prstClr>
                </a:solidFill>
                <a:effectLst/>
                <a:uLnTx/>
                <a:uFillTx/>
                <a:latin typeface="Segoe UI" panose="020B0502040204020203" pitchFamily="34" charset="0"/>
                <a:ea typeface="+mn-ea"/>
                <a:cs typeface="Segoe UI" panose="020B0502040204020203" pitchFamily="34" charset="0"/>
              </a:rPr>
              <a:t>frame</a:t>
            </a:r>
          </a:p>
        </p:txBody>
      </p:sp>
      <p:cxnSp>
        <p:nvCxnSpPr>
          <p:cNvPr id="18" name="Straight Connector 17">
            <a:extLst>
              <a:ext uri="{FF2B5EF4-FFF2-40B4-BE49-F238E27FC236}">
                <a16:creationId xmlns:a16="http://schemas.microsoft.com/office/drawing/2014/main" id="{9510F97A-1DD8-4745-9844-87ABC69D65DF}"/>
              </a:ext>
            </a:extLst>
          </p:cNvPr>
          <p:cNvCxnSpPr>
            <a:cxnSpLocks/>
            <a:endCxn id="17" idx="1"/>
          </p:cNvCxnSpPr>
          <p:nvPr/>
        </p:nvCxnSpPr>
        <p:spPr>
          <a:xfrm>
            <a:off x="5089115" y="3877050"/>
            <a:ext cx="1664109" cy="1092909"/>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7">
            <a:extLst>
              <a:ext uri="{FF2B5EF4-FFF2-40B4-BE49-F238E27FC236}">
                <a16:creationId xmlns:a16="http://schemas.microsoft.com/office/drawing/2014/main" id="{92AE3610-C2F5-4936-A811-A2B01656FB7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1265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6"/>
                </p:tgtEl>
              </p:cMediaNode>
            </p:video>
          </p:childTnLst>
        </p:cTn>
      </p:par>
    </p:tnLst>
    <p:bldLst>
      <p:bldP spid="8" grpId="0" animBg="1"/>
      <p:bldP spid="1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4B9CC-1A0F-4E06-8354-6CF6745FE5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2E36E01-76BE-4EFF-A21D-92200ADB7F78}"/>
              </a:ext>
            </a:extLst>
          </p:cNvPr>
          <p:cNvSpPr>
            <a:spLocks noGrp="1"/>
          </p:cNvSpPr>
          <p:nvPr>
            <p:ph idx="1"/>
          </p:nvPr>
        </p:nvSpPr>
        <p:spPr/>
        <p:txBody>
          <a:bodyPr/>
          <a:lstStyle/>
          <a:p>
            <a:endParaRPr lang="en-US"/>
          </a:p>
        </p:txBody>
      </p:sp>
      <p:pic>
        <p:nvPicPr>
          <p:cNvPr id="4098" name="Picture 2" descr="Amazon Echo Show 8 Review: Show and Tell">
            <a:extLst>
              <a:ext uri="{FF2B5EF4-FFF2-40B4-BE49-F238E27FC236}">
                <a16:creationId xmlns:a16="http://schemas.microsoft.com/office/drawing/2014/main" id="{F0DC5A48-B11D-4A4D-A0B4-ED8499D16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7">
            <a:extLst>
              <a:ext uri="{FF2B5EF4-FFF2-40B4-BE49-F238E27FC236}">
                <a16:creationId xmlns:a16="http://schemas.microsoft.com/office/drawing/2014/main" id="{01F5716E-D22E-4547-8A3A-DF9BE561B96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5440554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ign on a table&#10;&#10;Description automatically generated">
            <a:extLst>
              <a:ext uri="{FF2B5EF4-FFF2-40B4-BE49-F238E27FC236}">
                <a16:creationId xmlns:a16="http://schemas.microsoft.com/office/drawing/2014/main" id="{2EA07223-57E0-4BAD-9D3C-3F8D69DF0937}"/>
              </a:ext>
            </a:extLst>
          </p:cNvPr>
          <p:cNvPicPr>
            <a:picLocks noChangeAspect="1"/>
          </p:cNvPicPr>
          <p:nvPr/>
        </p:nvPicPr>
        <p:blipFill rotWithShape="1">
          <a:blip r:embed="rId3"/>
          <a:srcRect t="10474" b="5256"/>
          <a:stretch/>
        </p:blipFill>
        <p:spPr>
          <a:xfrm rot="21442930">
            <a:off x="-2402427" y="-1562788"/>
            <a:ext cx="18375290" cy="10336102"/>
          </a:xfrm>
          <a:prstGeom prst="rect">
            <a:avLst/>
          </a:prstGeom>
          <a:noFill/>
        </p:spPr>
      </p:pic>
      <p:sp>
        <p:nvSpPr>
          <p:cNvPr id="3" name="Rectangle 2">
            <a:extLst>
              <a:ext uri="{FF2B5EF4-FFF2-40B4-BE49-F238E27FC236}">
                <a16:creationId xmlns:a16="http://schemas.microsoft.com/office/drawing/2014/main" id="{88A8AF00-9E3F-448E-89BF-95E3E0FCFE08}"/>
              </a:ext>
            </a:extLst>
          </p:cNvPr>
          <p:cNvSpPr/>
          <p:nvPr/>
        </p:nvSpPr>
        <p:spPr>
          <a:xfrm>
            <a:off x="0" y="0"/>
            <a:ext cx="12192000" cy="687125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82E54257-AA79-4F4E-B5B1-B3C27924586A}"/>
              </a:ext>
            </a:extLst>
          </p:cNvPr>
          <p:cNvSpPr txBox="1"/>
          <p:nvPr/>
        </p:nvSpPr>
        <p:spPr>
          <a:xfrm>
            <a:off x="174462" y="107352"/>
            <a:ext cx="12052935" cy="830997"/>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Live Demo!</a:t>
            </a:r>
            <a:endParaRPr kumimoji="0" lang="en-US" sz="4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7" name="Title 7">
            <a:extLst>
              <a:ext uri="{FF2B5EF4-FFF2-40B4-BE49-F238E27FC236}">
                <a16:creationId xmlns:a16="http://schemas.microsoft.com/office/drawing/2014/main" id="{57C58728-BC75-427C-A29D-5465476A6778}"/>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746764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5026A8A-E6C1-4316-9189-63C91CFC88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70000"/>
            <a:ext cx="12192000" cy="8128000"/>
          </a:xfrm>
          <a:prstGeom prst="rect">
            <a:avLst/>
          </a:prstGeom>
          <a:solidFill>
            <a:schemeClr val="tx1"/>
          </a:solidFill>
        </p:spPr>
      </p:pic>
      <p:cxnSp>
        <p:nvCxnSpPr>
          <p:cNvPr id="5" name="Straight Connector 4">
            <a:extLst>
              <a:ext uri="{FF2B5EF4-FFF2-40B4-BE49-F238E27FC236}">
                <a16:creationId xmlns:a16="http://schemas.microsoft.com/office/drawing/2014/main" id="{969B1155-54F8-499E-AEB5-D68191717CC1}"/>
              </a:ext>
            </a:extLst>
          </p:cNvPr>
          <p:cNvCxnSpPr>
            <a:cxnSpLocks/>
          </p:cNvCxnSpPr>
          <p:nvPr/>
        </p:nvCxnSpPr>
        <p:spPr>
          <a:xfrm>
            <a:off x="10215226" y="5029284"/>
            <a:ext cx="510831" cy="352024"/>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021A587-84EC-4FB1-B4EB-8DADDAB0CA06}"/>
              </a:ext>
            </a:extLst>
          </p:cNvPr>
          <p:cNvSpPr/>
          <p:nvPr/>
        </p:nvSpPr>
        <p:spPr>
          <a:xfrm>
            <a:off x="7953911" y="874609"/>
            <a:ext cx="3451123" cy="954107"/>
          </a:xfrm>
          <a:prstGeom prst="rect">
            <a:avLst/>
          </a:prstGeom>
          <a:solidFill>
            <a:schemeClr val="bg1">
              <a:alpha val="85000"/>
            </a:schemeClr>
          </a:solidFill>
          <a:ln>
            <a:solidFill>
              <a:schemeClr val="tx1">
                <a:lumMod val="75000"/>
                <a:lumOff val="25000"/>
              </a:schemeClr>
            </a:solidFill>
          </a:ln>
        </p:spPr>
        <p:txBody>
          <a:bodyPr wrap="square">
            <a:spAutoFit/>
          </a:bodyPr>
          <a:lstStyle/>
          <a:p>
            <a:pPr lvl="0">
              <a:defRPr/>
            </a:pPr>
            <a:r>
              <a:rPr lang="en-US" sz="2800" dirty="0">
                <a:latin typeface="Segoe UI Light" panose="020B0502040204020203" pitchFamily="34" charset="0"/>
                <a:cs typeface="Segoe UI Light" panose="020B0502040204020203" pitchFamily="34" charset="0"/>
              </a:rPr>
              <a:t>Each home contained </a:t>
            </a:r>
            <a:r>
              <a:rPr lang="en-US" sz="2800" dirty="0">
                <a:latin typeface="Segoe UI Semibold" panose="020B0702040204020203" pitchFamily="34" charset="0"/>
                <a:cs typeface="Segoe UI Semibold" panose="020B0702040204020203" pitchFamily="34" charset="0"/>
              </a:rPr>
              <a:t>3-5 displays.</a:t>
            </a:r>
            <a:endParaRPr lang="en-US" sz="2800" dirty="0">
              <a:latin typeface="Segoe UI Light" panose="020B0502040204020203" pitchFamily="34" charset="0"/>
              <a:cs typeface="Segoe UI Light" panose="020B0502040204020203" pitchFamily="34" charset="0"/>
            </a:endParaRPr>
          </a:p>
        </p:txBody>
      </p:sp>
      <p:sp>
        <p:nvSpPr>
          <p:cNvPr id="13" name="Rectangle 12">
            <a:extLst>
              <a:ext uri="{FF2B5EF4-FFF2-40B4-BE49-F238E27FC236}">
                <a16:creationId xmlns:a16="http://schemas.microsoft.com/office/drawing/2014/main" id="{898CA860-223E-4E73-83D4-6136238B6EDF}"/>
              </a:ext>
            </a:extLst>
          </p:cNvPr>
          <p:cNvSpPr/>
          <p:nvPr/>
        </p:nvSpPr>
        <p:spPr>
          <a:xfrm>
            <a:off x="8054939" y="4783937"/>
            <a:ext cx="2188019" cy="461665"/>
          </a:xfrm>
          <a:prstGeom prst="rect">
            <a:avLst/>
          </a:prstGeom>
          <a:solidFill>
            <a:schemeClr val="bg1">
              <a:alpha val="90000"/>
            </a:schemeClr>
          </a:solidFill>
          <a:ln w="12700">
            <a:solidFill>
              <a:schemeClr val="tx1">
                <a:lumMod val="75000"/>
                <a:lumOff val="25000"/>
              </a:schemeClr>
            </a:solidFill>
          </a:ln>
        </p:spPr>
        <p:txBody>
          <a:bodyPr wrap="square">
            <a:spAutoFit/>
          </a:bodyPr>
          <a:lstStyle/>
          <a:p>
            <a:pPr lvl="0">
              <a:defRPr/>
            </a:pPr>
            <a:r>
              <a:rPr lang="en-US" sz="2400" dirty="0">
                <a:latin typeface="Segoe UI Semibold" panose="020B0702040204020203" pitchFamily="34" charset="0"/>
                <a:cs typeface="Segoe UI Semibold" panose="020B0702040204020203" pitchFamily="34" charset="0"/>
              </a:rPr>
              <a:t>Kitchen</a:t>
            </a:r>
            <a:r>
              <a:rPr lang="en-US" sz="2400" dirty="0">
                <a:solidFill>
                  <a:prstClr val="black"/>
                </a:solidFill>
                <a:latin typeface="Segoe UI Light" panose="020B0502040204020203" pitchFamily="34" charset="0"/>
                <a:cs typeface="Segoe UI Light" panose="020B0502040204020203" pitchFamily="34" charset="0"/>
              </a:rPr>
              <a:t> display</a:t>
            </a:r>
          </a:p>
        </p:txBody>
      </p:sp>
      <p:sp>
        <p:nvSpPr>
          <p:cNvPr id="7" name="Title 7">
            <a:extLst>
              <a:ext uri="{FF2B5EF4-FFF2-40B4-BE49-F238E27FC236}">
                <a16:creationId xmlns:a16="http://schemas.microsoft.com/office/drawing/2014/main" id="{5F41F580-834D-4F82-BD6B-1EF40B9CFF9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2353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300"/>
                                        <p:tgtEl>
                                          <p:spTgt spid="5"/>
                                        </p:tgtEl>
                                      </p:cBhvr>
                                    </p:animEffect>
                                  </p:childTnLst>
                                </p:cTn>
                              </p:par>
                            </p:childTnLst>
                          </p:cTn>
                        </p:par>
                        <p:par>
                          <p:cTn id="12" fill="hold">
                            <p:stCondLst>
                              <p:cond delay="300"/>
                            </p:stCondLst>
                            <p:childTnLst>
                              <p:par>
                                <p:cTn id="13" presetID="22" presetClass="entr" presetSubtype="2"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04" name="Picture 8" descr="Rainbow Falls (Mammoth Lakes) - 2020 All You Need to Know BEFORE You Go  (with Photos) - Tripadvisor">
            <a:extLst>
              <a:ext uri="{FF2B5EF4-FFF2-40B4-BE49-F238E27FC236}">
                <a16:creationId xmlns:a16="http://schemas.microsoft.com/office/drawing/2014/main" id="{28542013-4644-420E-8B81-A1D3E390A22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219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BlackOverlay">
            <a:extLst>
              <a:ext uri="{FF2B5EF4-FFF2-40B4-BE49-F238E27FC236}">
                <a16:creationId xmlns:a16="http://schemas.microsoft.com/office/drawing/2014/main" id="{9D6E6902-A0D6-4793-AC11-C175391D4CAA}"/>
              </a:ext>
            </a:extLst>
          </p:cNvPr>
          <p:cNvSpPr/>
          <p:nvPr/>
        </p:nvSpPr>
        <p:spPr>
          <a:xfrm>
            <a:off x="0" y="528288"/>
            <a:ext cx="2764465" cy="597138"/>
          </a:xfrm>
          <a:prstGeom prst="rect">
            <a:avLst/>
          </a:prstGeom>
          <a:solidFill>
            <a:schemeClr val="tx1">
              <a:alpha val="80000"/>
            </a:schemeClr>
          </a:solid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Segoe UI Light"/>
                <a:ea typeface="+mn-ea"/>
                <a:cs typeface="Segoe UI Light"/>
              </a:rPr>
              <a:t>A water</a:t>
            </a:r>
            <a:r>
              <a:rPr lang="en-US" sz="3600" dirty="0">
                <a:solidFill>
                  <a:prstClr val="white"/>
                </a:solidFill>
                <a:latin typeface="Segoe UI Light"/>
                <a:cs typeface="Segoe UI Light"/>
              </a:rPr>
              <a:t>fall</a:t>
            </a:r>
            <a:r>
              <a:rPr kumimoji="0" lang="en-US" sz="3600" b="0" i="0" u="none" strike="noStrike" kern="1200" cap="none" spc="0" normalizeH="0" baseline="0" noProof="0" dirty="0">
                <a:ln>
                  <a:noFill/>
                </a:ln>
                <a:solidFill>
                  <a:prstClr val="white"/>
                </a:solidFill>
                <a:effectLst/>
                <a:uLnTx/>
                <a:uFillTx/>
                <a:latin typeface="Segoe UI Light"/>
                <a:ea typeface="+mn-ea"/>
                <a:cs typeface="Segoe UI Light"/>
              </a:rPr>
              <a:t>…</a:t>
            </a:r>
            <a:endParaRPr kumimoji="0" lang="en-US" sz="3600" b="0" i="0" u="none" strike="noStrike" kern="1200" cap="none" spc="0" normalizeH="0" baseline="0" noProof="0" dirty="0">
              <a:ln>
                <a:noFill/>
              </a:ln>
              <a:solidFill>
                <a:srgbClr val="FFC000"/>
              </a:solidFill>
              <a:effectLst/>
              <a:uLnTx/>
              <a:uFillTx/>
              <a:latin typeface="Segoe UI Light"/>
              <a:ea typeface="+mn-ea"/>
              <a:cs typeface="Segoe UI Light"/>
            </a:endParaRPr>
          </a:p>
        </p:txBody>
      </p:sp>
    </p:spTree>
    <p:extLst>
      <p:ext uri="{BB962C8B-B14F-4D97-AF65-F5344CB8AC3E}">
        <p14:creationId xmlns:p14="http://schemas.microsoft.com/office/powerpoint/2010/main" val="215986367"/>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age result for walking in a wooden floor">
            <a:extLst>
              <a:ext uri="{FF2B5EF4-FFF2-40B4-BE49-F238E27FC236}">
                <a16:creationId xmlns:a16="http://schemas.microsoft.com/office/drawing/2014/main" id="{7A2B17A9-BB01-4E32-946A-16965FAF1C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668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102055"/>
            <a:ext cx="12192001" cy="744583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312058" y="544285"/>
            <a:ext cx="5196114" cy="2769985"/>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2900" b="0" i="0" u="none" strike="noStrike" kern="1200" cap="none" spc="0" normalizeH="0" baseline="0" noProof="0" dirty="0">
                <a:ln>
                  <a:noFill/>
                </a:ln>
                <a:solidFill>
                  <a:prstClr val="white"/>
                </a:solidFill>
                <a:effectLst/>
                <a:uLnTx/>
                <a:uFillTx/>
                <a:latin typeface="Segoe UI Light" pitchFamily="34" charset="0"/>
                <a:ea typeface="+mn-ea"/>
                <a:cs typeface="+mn-cs"/>
              </a:rPr>
              <a:t>“Every time I walked around the house, I saw disks [pulses] on displays [emanating from] multiple rooms. I realized that my whole wooden home makes a lot of noise when I walking”</a:t>
            </a:r>
          </a:p>
        </p:txBody>
      </p:sp>
      <p:sp>
        <p:nvSpPr>
          <p:cNvPr id="4" name="Rectangle 3"/>
          <p:cNvSpPr/>
          <p:nvPr/>
        </p:nvSpPr>
        <p:spPr>
          <a:xfrm>
            <a:off x="4708492" y="3516978"/>
            <a:ext cx="666779"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P1</a:t>
            </a:r>
          </a:p>
        </p:txBody>
      </p:sp>
      <p:sp>
        <p:nvSpPr>
          <p:cNvPr id="7" name="Title 7">
            <a:extLst>
              <a:ext uri="{FF2B5EF4-FFF2-40B4-BE49-F238E27FC236}">
                <a16:creationId xmlns:a16="http://schemas.microsoft.com/office/drawing/2014/main" id="{7C69F334-FBE5-4EED-982C-67302096E08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349890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Dog: Cute Yellow Labrador puppy lying photo WP41125">
            <a:extLst>
              <a:ext uri="{FF2B5EF4-FFF2-40B4-BE49-F238E27FC236}">
                <a16:creationId xmlns:a16="http://schemas.microsoft.com/office/drawing/2014/main" id="{AC1D56EA-7332-4D96-A5A2-AE9549E0D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34" y="130524"/>
            <a:ext cx="13536585" cy="70573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0"/>
            <a:ext cx="12192001"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457092" y="3914997"/>
            <a:ext cx="7337616" cy="1815878"/>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Segoe UI Light" pitchFamily="34" charset="0"/>
                <a:ea typeface="+mn-ea"/>
                <a:cs typeface="+mn-cs"/>
              </a:rPr>
              <a:t>"I was […] working on my laptop, </a:t>
            </a:r>
            <a:r>
              <a:rPr lang="en-US" sz="2800" dirty="0">
                <a:solidFill>
                  <a:schemeClr val="bg1"/>
                </a:solidFill>
                <a:latin typeface="Segoe UI Light" pitchFamily="34" charset="0"/>
              </a:rPr>
              <a:t>the system</a:t>
            </a:r>
            <a:r>
              <a:rPr kumimoji="0" lang="en-US" sz="2800" b="0" i="0" u="none" strike="noStrike" kern="1200" cap="none" spc="0" normalizeH="0" baseline="0" noProof="0" dirty="0">
                <a:ln>
                  <a:noFill/>
                </a:ln>
                <a:solidFill>
                  <a:schemeClr val="bg1"/>
                </a:solidFill>
                <a:effectLst/>
                <a:uLnTx/>
                <a:uFillTx/>
                <a:latin typeface="Segoe UI Light" pitchFamily="34" charset="0"/>
                <a:ea typeface="+mn-ea"/>
                <a:cs typeface="+mn-cs"/>
              </a:rPr>
              <a:t> showed my dog was barking [in another room]. I went and corrected my dog right away. This system helps me train my dog over time [...].”</a:t>
            </a:r>
          </a:p>
        </p:txBody>
      </p:sp>
      <p:sp>
        <p:nvSpPr>
          <p:cNvPr id="4" name="Rectangle 3"/>
          <p:cNvSpPr/>
          <p:nvPr/>
        </p:nvSpPr>
        <p:spPr>
          <a:xfrm>
            <a:off x="10872199" y="6140297"/>
            <a:ext cx="71647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egoe UI Light" pitchFamily="34" charset="0"/>
                <a:ea typeface="+mn-ea"/>
                <a:cs typeface="+mn-cs"/>
              </a:rPr>
              <a:t>- P2</a:t>
            </a:r>
          </a:p>
        </p:txBody>
      </p:sp>
      <p:sp>
        <p:nvSpPr>
          <p:cNvPr id="7" name="TextBox 6">
            <a:extLst>
              <a:ext uri="{FF2B5EF4-FFF2-40B4-BE49-F238E27FC236}">
                <a16:creationId xmlns:a16="http://schemas.microsoft.com/office/drawing/2014/main" id="{F213F5D4-B798-481D-8E0B-14087CDBC247}"/>
              </a:ext>
            </a:extLst>
          </p:cNvPr>
          <p:cNvSpPr txBox="1"/>
          <p:nvPr/>
        </p:nvSpPr>
        <p:spPr>
          <a:xfrm>
            <a:off x="9637935" y="4104318"/>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2">
                    <a:lumMod val="25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AB8962E1-D12D-4DE2-ABDC-6D3DC069B657}"/>
              </a:ext>
            </a:extLst>
          </p:cNvPr>
          <p:cNvSpPr txBox="1"/>
          <p:nvPr/>
        </p:nvSpPr>
        <p:spPr>
          <a:xfrm>
            <a:off x="3942667" y="2825001"/>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bg2">
                    <a:lumMod val="25000"/>
                    <a:alpha val="30000"/>
                  </a:schemeClr>
                </a:solidFill>
                <a:effectLst/>
                <a:uLnTx/>
                <a:uFillTx/>
                <a:latin typeface="HelveticaNeueLT Com 107 XBlkCn" pitchFamily="34" charset="0"/>
                <a:ea typeface="+mn-ea"/>
                <a:cs typeface="+mn-cs"/>
              </a:rPr>
              <a:t>“</a:t>
            </a:r>
          </a:p>
        </p:txBody>
      </p:sp>
      <p:sp>
        <p:nvSpPr>
          <p:cNvPr id="11" name="Title 7">
            <a:extLst>
              <a:ext uri="{FF2B5EF4-FFF2-40B4-BE49-F238E27FC236}">
                <a16:creationId xmlns:a16="http://schemas.microsoft.com/office/drawing/2014/main" id="{23AA0308-FC30-4ABE-8151-DA0E4CA026CC}"/>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94406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Image result for door knock">
            <a:extLst>
              <a:ext uri="{FF2B5EF4-FFF2-40B4-BE49-F238E27FC236}">
                <a16:creationId xmlns:a16="http://schemas.microsoft.com/office/drawing/2014/main" id="{8E0BAAAB-5640-43EF-A900-ED2BBC16F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863" y="0"/>
            <a:ext cx="15466163" cy="68590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151" y="-1029"/>
            <a:ext cx="12734926"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460865" y="660341"/>
            <a:ext cx="7918637" cy="2246765"/>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lang="en-US" sz="2800" dirty="0">
                <a:solidFill>
                  <a:srgbClr val="FFC000"/>
                </a:solidFill>
                <a:latin typeface="Segoe UI Light" pitchFamily="34" charset="0"/>
              </a:rPr>
              <a:t>“The system showed so many sounds… My husband hammering, dishwasher running, door opening, water flowing. We seem to have a noisy home. […] I didn’t know… I wonder if we make more noise than hearing people?”</a:t>
            </a:r>
            <a:endParaRPr kumimoji="0" lang="en-US" sz="2800" b="0" i="0" u="none" strike="noStrike" kern="1200" cap="none" spc="0" normalizeH="0" baseline="0" noProof="0" dirty="0">
              <a:ln>
                <a:noFill/>
              </a:ln>
              <a:solidFill>
                <a:srgbClr val="FFC000"/>
              </a:solidFill>
              <a:effectLst/>
              <a:uLnTx/>
              <a:uFillTx/>
              <a:latin typeface="Segoe UI Light" pitchFamily="34" charset="0"/>
              <a:ea typeface="+mn-ea"/>
              <a:cs typeface="+mn-cs"/>
            </a:endParaRPr>
          </a:p>
        </p:txBody>
      </p:sp>
      <p:sp>
        <p:nvSpPr>
          <p:cNvPr id="4" name="Rectangle 3"/>
          <p:cNvSpPr/>
          <p:nvPr/>
        </p:nvSpPr>
        <p:spPr>
          <a:xfrm>
            <a:off x="7663546" y="3123219"/>
            <a:ext cx="71647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solidFill>
                <a:effectLst/>
                <a:uLnTx/>
                <a:uFillTx/>
                <a:latin typeface="Segoe UI Light" pitchFamily="34" charset="0"/>
                <a:ea typeface="+mn-ea"/>
                <a:cs typeface="+mn-cs"/>
              </a:rPr>
              <a:t>- P6</a:t>
            </a:r>
          </a:p>
        </p:txBody>
      </p:sp>
      <p:sp>
        <p:nvSpPr>
          <p:cNvPr id="7" name="TextBox 6">
            <a:extLst>
              <a:ext uri="{FF2B5EF4-FFF2-40B4-BE49-F238E27FC236}">
                <a16:creationId xmlns:a16="http://schemas.microsoft.com/office/drawing/2014/main" id="{F213F5D4-B798-481D-8E0B-14087CDBC247}"/>
              </a:ext>
            </a:extLst>
          </p:cNvPr>
          <p:cNvSpPr txBox="1"/>
          <p:nvPr/>
        </p:nvSpPr>
        <p:spPr>
          <a:xfrm>
            <a:off x="2742533" y="1213990"/>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AB8962E1-D12D-4DE2-ABDC-6D3DC069B657}"/>
              </a:ext>
            </a:extLst>
          </p:cNvPr>
          <p:cNvSpPr txBox="1"/>
          <p:nvPr/>
        </p:nvSpPr>
        <p:spPr>
          <a:xfrm>
            <a:off x="-57151" y="-479358"/>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rgbClr val="FFC000">
                    <a:alpha val="30000"/>
                  </a:srgbClr>
                </a:solidFill>
                <a:effectLst/>
                <a:uLnTx/>
                <a:uFillTx/>
                <a:latin typeface="HelveticaNeueLT Com 107 XBlkCn" pitchFamily="34" charset="0"/>
                <a:ea typeface="+mn-ea"/>
                <a:cs typeface="+mn-cs"/>
              </a:rPr>
              <a:t>“</a:t>
            </a:r>
          </a:p>
        </p:txBody>
      </p:sp>
      <p:sp>
        <p:nvSpPr>
          <p:cNvPr id="11" name="Title 7">
            <a:extLst>
              <a:ext uri="{FF2B5EF4-FFF2-40B4-BE49-F238E27FC236}">
                <a16:creationId xmlns:a16="http://schemas.microsoft.com/office/drawing/2014/main" id="{EDA98A8D-04E2-4DFF-A096-397EEB34B05D}"/>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0898460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 sitting, table, computer&#10;&#10;Description automatically generated">
            <a:extLst>
              <a:ext uri="{FF2B5EF4-FFF2-40B4-BE49-F238E27FC236}">
                <a16:creationId xmlns:a16="http://schemas.microsoft.com/office/drawing/2014/main" id="{78CB4C68-D40F-4B4F-9FFF-A629912A868E}"/>
              </a:ext>
            </a:extLst>
          </p:cNvPr>
          <p:cNvPicPr>
            <a:picLocks noChangeAspect="1"/>
          </p:cNvPicPr>
          <p:nvPr/>
        </p:nvPicPr>
        <p:blipFill rotWithShape="1">
          <a:blip r:embed="rId3">
            <a:extLst>
              <a:ext uri="{28A0092B-C50C-407E-A947-70E740481C1C}">
                <a14:useLocalDpi xmlns:a14="http://schemas.microsoft.com/office/drawing/2010/main" val="0"/>
              </a:ext>
            </a:extLst>
          </a:blip>
          <a:srcRect t="6177" b="9553"/>
          <a:stretch/>
        </p:blipFill>
        <p:spPr>
          <a:xfrm>
            <a:off x="-1943100" y="9"/>
            <a:ext cx="14135100" cy="7950995"/>
          </a:xfrm>
          <a:prstGeom prst="rect">
            <a:avLst/>
          </a:prstGeom>
          <a:noFill/>
        </p:spPr>
      </p:pic>
      <p:sp>
        <p:nvSpPr>
          <p:cNvPr id="14" name="BlackOverlay">
            <a:extLst>
              <a:ext uri="{FF2B5EF4-FFF2-40B4-BE49-F238E27FC236}">
                <a16:creationId xmlns:a16="http://schemas.microsoft.com/office/drawing/2014/main" id="{29F0302E-68A2-4FB9-B0DB-28B6904D530C}"/>
              </a:ext>
            </a:extLst>
          </p:cNvPr>
          <p:cNvSpPr/>
          <p:nvPr/>
        </p:nvSpPr>
        <p:spPr>
          <a:xfrm>
            <a:off x="-11898" y="0"/>
            <a:ext cx="12203898"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a:p>
            <a:pPr lvl="0" algn="ctr" defTabSz="456039">
              <a:defRPr/>
            </a:pPr>
            <a:r>
              <a:rPr lang="en-US" sz="2400" dirty="0">
                <a:solidFill>
                  <a:prstClr val="white"/>
                </a:solidFill>
                <a:latin typeface="Segoe UI Light"/>
                <a:cs typeface="Segoe UI Light"/>
              </a:rPr>
              <a:t>While our findings highlight areas for improvements, </a:t>
            </a:r>
          </a:p>
          <a:p>
            <a:pPr lvl="0" algn="ctr" defTabSz="456039">
              <a:defRPr/>
            </a:pPr>
            <a:r>
              <a:rPr lang="en-US" sz="2400" dirty="0">
                <a:solidFill>
                  <a:prstClr val="white"/>
                </a:solidFill>
                <a:latin typeface="Segoe UI Light"/>
                <a:cs typeface="Segoe UI Light"/>
              </a:rPr>
              <a:t>I consider this work as </a:t>
            </a:r>
            <a:r>
              <a:rPr lang="en-US" sz="2400" dirty="0">
                <a:solidFill>
                  <a:srgbClr val="FFC000"/>
                </a:solidFill>
                <a:latin typeface="Segoe UI Semibold" panose="020B0702040204020203" pitchFamily="34" charset="0"/>
                <a:cs typeface="Segoe UI Semibold" panose="020B0702040204020203" pitchFamily="34" charset="0"/>
              </a:rPr>
              <a:t>complete</a:t>
            </a:r>
            <a:r>
              <a:rPr lang="en-US" sz="2400" dirty="0">
                <a:solidFill>
                  <a:prstClr val="white"/>
                </a:solidFill>
                <a:latin typeface="Segoe UI Light"/>
                <a:cs typeface="Segoe UI Light"/>
              </a:rPr>
              <a:t> for my dissertation.</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Title 7">
            <a:extLst>
              <a:ext uri="{FF2B5EF4-FFF2-40B4-BE49-F238E27FC236}">
                <a16:creationId xmlns:a16="http://schemas.microsoft.com/office/drawing/2014/main" id="{65A8EAFF-9347-4E0F-9653-E2D2F7D3D216}"/>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50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11929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34" name="Title 7">
            <a:extLst>
              <a:ext uri="{FF2B5EF4-FFF2-40B4-BE49-F238E27FC236}">
                <a16:creationId xmlns:a16="http://schemas.microsoft.com/office/drawing/2014/main" id="{82A235AF-4441-49F2-BA52-98767BDB6721}"/>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1/3: </a:t>
            </a:r>
            <a:r>
              <a:rPr kumimoji="0" lang="en-US" sz="1800" b="0" i="0" u="none" strike="noStrike" kern="1200" cap="small" spc="0" normalizeH="0" baseline="0" noProof="0" dirty="0" err="1">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HomeSoun</a:t>
            </a:r>
            <a:r>
              <a:rPr lang="en-US" sz="1800" cap="small" dirty="0">
                <a:solidFill>
                  <a:schemeClr val="bg1">
                    <a:lumMod val="65000"/>
                  </a:schemeClr>
                </a:solidFill>
                <a:latin typeface="Segoe UI Light" panose="020B0502040204020203" pitchFamily="34" charset="0"/>
                <a:cs typeface="Segoe UI Light" panose="020B0502040204020203" pitchFamily="34" charset="0"/>
              </a:rPr>
              <a:t>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3" name="TextBox 32">
            <a:extLst>
              <a:ext uri="{FF2B5EF4-FFF2-40B4-BE49-F238E27FC236}">
                <a16:creationId xmlns:a16="http://schemas.microsoft.com/office/drawing/2014/main" id="{34863EC6-E893-4BAF-A320-3E48500629E5}"/>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2" name="Rectangle 1">
            <a:extLst>
              <a:ext uri="{FF2B5EF4-FFF2-40B4-BE49-F238E27FC236}">
                <a16:creationId xmlns:a16="http://schemas.microsoft.com/office/drawing/2014/main" id="{680DBA35-75F0-43A7-A796-FC86651FD01C}"/>
              </a:ext>
            </a:extLst>
          </p:cNvPr>
          <p:cNvSpPr/>
          <p:nvPr/>
        </p:nvSpPr>
        <p:spPr>
          <a:xfrm>
            <a:off x="4956427" y="1103086"/>
            <a:ext cx="7235573"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8172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7" name="Straight Connector 46">
            <a:extLst>
              <a:ext uri="{FF2B5EF4-FFF2-40B4-BE49-F238E27FC236}">
                <a16:creationId xmlns:a16="http://schemas.microsoft.com/office/drawing/2014/main" id="{C7EA61DA-3FA7-462F-A842-68ACCFE74673}"/>
              </a:ext>
            </a:extLst>
          </p:cNvPr>
          <p:cNvCxnSpPr/>
          <p:nvPr/>
        </p:nvCxnSpPr>
        <p:spPr>
          <a:xfrm flipH="1">
            <a:off x="5341247" y="3043635"/>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8BAED4EE-58F6-4BF4-B505-A26B6BFBE941}"/>
              </a:ext>
            </a:extLst>
          </p:cNvPr>
          <p:cNvSpPr txBox="1"/>
          <p:nvPr/>
        </p:nvSpPr>
        <p:spPr>
          <a:xfrm>
            <a:off x="5224286" y="3728667"/>
            <a:ext cx="13379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Two studies</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49944A2E-D861-4408-B123-4A4B8F044C67}"/>
              </a:ext>
            </a:extLst>
          </p:cNvPr>
          <p:cNvSpPr/>
          <p:nvPr/>
        </p:nvSpPr>
        <p:spPr>
          <a:xfrm>
            <a:off x="7817048" y="551543"/>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itle 7">
            <a:extLst>
              <a:ext uri="{FF2B5EF4-FFF2-40B4-BE49-F238E27FC236}">
                <a16:creationId xmlns:a16="http://schemas.microsoft.com/office/drawing/2014/main" id="{D73E6B18-6978-4649-9A93-0DB12C57BA31}"/>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4" name="TextBox 33">
            <a:extLst>
              <a:ext uri="{FF2B5EF4-FFF2-40B4-BE49-F238E27FC236}">
                <a16:creationId xmlns:a16="http://schemas.microsoft.com/office/drawing/2014/main" id="{09B263C9-5CDD-4BA6-9AA3-4395B3B3E611}"/>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7648816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A0E9845-6B94-44C9-83AD-D28135C517BB}"/>
              </a:ext>
            </a:extLst>
          </p:cNvPr>
          <p:cNvGrpSpPr>
            <a:grpSpLocks noChangeAspect="1"/>
          </p:cNvGrpSpPr>
          <p:nvPr/>
        </p:nvGrpSpPr>
        <p:grpSpPr>
          <a:xfrm>
            <a:off x="3833" y="1401124"/>
            <a:ext cx="12188167" cy="4166049"/>
            <a:chOff x="1328116" y="816403"/>
            <a:chExt cx="5364261" cy="1833563"/>
          </a:xfrm>
        </p:grpSpPr>
        <p:pic>
          <p:nvPicPr>
            <p:cNvPr id="5" name="Picture 95" descr="A user wearing a watch showing &quot;water running, 83%&quot; with water faucet in the background.">
              <a:extLst>
                <a:ext uri="{FF2B5EF4-FFF2-40B4-BE49-F238E27FC236}">
                  <a16:creationId xmlns:a16="http://schemas.microsoft.com/office/drawing/2014/main" id="{97726A5C-6557-438B-B425-EFC8A3FD4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1F39DCDC-54AC-4E61-B0BB-71063C8C27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28287"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F0BC288D-2ACA-47A7-B965-E2E863CFFC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30107" y="816403"/>
              <a:ext cx="1327150" cy="1833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FA7E2E02-7921-4550-AE02-8EF5B87294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BlackOverlay">
            <a:extLst>
              <a:ext uri="{FF2B5EF4-FFF2-40B4-BE49-F238E27FC236}">
                <a16:creationId xmlns:a16="http://schemas.microsoft.com/office/drawing/2014/main" id="{34A9439C-3610-4969-93BF-F4A164486E43}"/>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Segoe UI Light"/>
              <a:cs typeface="Segoe UI Light"/>
            </a:endParaRPr>
          </a:p>
        </p:txBody>
      </p:sp>
      <p:sp>
        <p:nvSpPr>
          <p:cNvPr id="9" name="Title">
            <a:extLst>
              <a:ext uri="{FF2B5EF4-FFF2-40B4-BE49-F238E27FC236}">
                <a16:creationId xmlns:a16="http://schemas.microsoft.com/office/drawing/2014/main" id="{19CC332E-1011-45E3-B5B0-41638C9C12A1}"/>
              </a:ext>
            </a:extLst>
          </p:cNvPr>
          <p:cNvSpPr txBox="1">
            <a:spLocks/>
          </p:cNvSpPr>
          <p:nvPr/>
        </p:nvSpPr>
        <p:spPr>
          <a:xfrm>
            <a:off x="151857" y="169852"/>
            <a:ext cx="12041778" cy="912708"/>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noProof="0" dirty="0">
                <a:ln>
                  <a:noFill/>
                </a:ln>
                <a:solidFill>
                  <a:srgbClr val="00B0F0"/>
                </a:solidFill>
                <a:effectLst/>
                <a:uLnTx/>
                <a:uFillTx/>
                <a:cs typeface="Segoe UI Semibold" panose="020B0702040204020203" pitchFamily="34" charset="0"/>
              </a:rPr>
              <a:t>SoundWatch:</a:t>
            </a:r>
            <a:r>
              <a:rPr kumimoji="0" lang="en-US" sz="4400" b="0" i="0" u="none" strike="noStrike" kern="1200" cap="none" spc="0" normalizeH="0" noProof="0" dirty="0">
                <a:ln>
                  <a:noFill/>
                </a:ln>
                <a:solidFill>
                  <a:srgbClr val="00B0F0"/>
                </a:solidFill>
                <a:effectLst/>
                <a:uLnTx/>
                <a:uFillTx/>
                <a:latin typeface="Segoe UI Light" panose="020B0502040204020203" pitchFamily="34" charset="0"/>
                <a:cs typeface="Segoe UI Light" panose="020B0502040204020203" pitchFamily="34" charset="0"/>
              </a:rPr>
              <a:t> </a:t>
            </a:r>
            <a:r>
              <a:rPr kumimoji="0" lang="en-US" sz="4400" b="0" i="0" u="none" strike="noStrike" kern="1200" cap="none" spc="0" normalizeH="0" noProof="0" dirty="0">
                <a:ln>
                  <a:noFill/>
                </a:ln>
                <a:solidFill>
                  <a:schemeClr val="bg1"/>
                </a:solidFill>
                <a:effectLst/>
                <a:uLnTx/>
                <a:uFillTx/>
                <a:latin typeface="Segoe UI Light" panose="020B0502040204020203" pitchFamily="34" charset="0"/>
                <a:cs typeface="Segoe UI Light" panose="020B0502040204020203" pitchFamily="34" charset="0"/>
              </a:rPr>
              <a:t>Sound Awareness on a Smartwatch</a:t>
            </a:r>
          </a:p>
        </p:txBody>
      </p:sp>
    </p:spTree>
    <p:extLst>
      <p:ext uri="{BB962C8B-B14F-4D97-AF65-F5344CB8AC3E}">
        <p14:creationId xmlns:p14="http://schemas.microsoft.com/office/powerpoint/2010/main" val="2461131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A0E9845-6B94-44C9-83AD-D28135C517BB}"/>
              </a:ext>
            </a:extLst>
          </p:cNvPr>
          <p:cNvGrpSpPr>
            <a:grpSpLocks noChangeAspect="1"/>
          </p:cNvGrpSpPr>
          <p:nvPr/>
        </p:nvGrpSpPr>
        <p:grpSpPr>
          <a:xfrm>
            <a:off x="3833" y="1401124"/>
            <a:ext cx="12188167" cy="4166049"/>
            <a:chOff x="1328116" y="816403"/>
            <a:chExt cx="5364261" cy="1833563"/>
          </a:xfrm>
        </p:grpSpPr>
        <p:pic>
          <p:nvPicPr>
            <p:cNvPr id="5" name="Picture 95" descr="A user wearing a watch showing &quot;water running, 83%&quot; with water faucet in the background.">
              <a:extLst>
                <a:ext uri="{FF2B5EF4-FFF2-40B4-BE49-F238E27FC236}">
                  <a16:creationId xmlns:a16="http://schemas.microsoft.com/office/drawing/2014/main" id="{97726A5C-6557-438B-B425-EFC8A3FD4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1F39DCDC-54AC-4E61-B0BB-71063C8C27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28287"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F0BC288D-2ACA-47A7-B965-E2E863CFFC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30107" y="816403"/>
              <a:ext cx="1327150" cy="1833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FA7E2E02-7921-4550-AE02-8EF5B87294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BlackOverlay">
            <a:extLst>
              <a:ext uri="{FF2B5EF4-FFF2-40B4-BE49-F238E27FC236}">
                <a16:creationId xmlns:a16="http://schemas.microsoft.com/office/drawing/2014/main" id="{34A9439C-3610-4969-93BF-F4A164486E43}"/>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Segoe UI Light"/>
              <a:cs typeface="Segoe UI Light"/>
            </a:endParaRPr>
          </a:p>
        </p:txBody>
      </p:sp>
      <p:sp>
        <p:nvSpPr>
          <p:cNvPr id="9" name="Title">
            <a:extLst>
              <a:ext uri="{FF2B5EF4-FFF2-40B4-BE49-F238E27FC236}">
                <a16:creationId xmlns:a16="http://schemas.microsoft.com/office/drawing/2014/main" id="{19CC332E-1011-45E3-B5B0-41638C9C12A1}"/>
              </a:ext>
            </a:extLst>
          </p:cNvPr>
          <p:cNvSpPr txBox="1">
            <a:spLocks/>
          </p:cNvSpPr>
          <p:nvPr/>
        </p:nvSpPr>
        <p:spPr>
          <a:xfrm>
            <a:off x="151857" y="169852"/>
            <a:ext cx="12041778" cy="912708"/>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noProof="0" dirty="0">
                <a:ln>
                  <a:noFill/>
                </a:ln>
                <a:solidFill>
                  <a:srgbClr val="00B0F0"/>
                </a:solidFill>
                <a:effectLst/>
                <a:uLnTx/>
                <a:uFillTx/>
                <a:cs typeface="Segoe UI Semibold" panose="020B0702040204020203" pitchFamily="34" charset="0"/>
              </a:rPr>
              <a:t>SoundWatch:</a:t>
            </a:r>
            <a:r>
              <a:rPr kumimoji="0" lang="en-US" sz="4400" b="0" i="0" u="none" strike="noStrike" kern="1200" cap="none" spc="0" normalizeH="0" noProof="0" dirty="0">
                <a:ln>
                  <a:noFill/>
                </a:ln>
                <a:solidFill>
                  <a:srgbClr val="00B0F0"/>
                </a:solidFill>
                <a:effectLst/>
                <a:uLnTx/>
                <a:uFillTx/>
                <a:latin typeface="Segoe UI Light" panose="020B0502040204020203" pitchFamily="34" charset="0"/>
                <a:cs typeface="Segoe UI Light" panose="020B0502040204020203" pitchFamily="34" charset="0"/>
              </a:rPr>
              <a:t> </a:t>
            </a:r>
            <a:r>
              <a:rPr kumimoji="0" lang="en-US" sz="4400" b="0" i="0" u="none" strike="noStrike" kern="1200" cap="none" spc="0" normalizeH="0" noProof="0" dirty="0">
                <a:ln>
                  <a:noFill/>
                </a:ln>
                <a:solidFill>
                  <a:schemeClr val="bg1"/>
                </a:solidFill>
                <a:effectLst/>
                <a:uLnTx/>
                <a:uFillTx/>
                <a:latin typeface="Segoe UI Light" panose="020B0502040204020203" pitchFamily="34" charset="0"/>
                <a:cs typeface="Segoe UI Light" panose="020B0502040204020203" pitchFamily="34" charset="0"/>
              </a:rPr>
              <a:t>Sound Awareness on a Smartwatch</a:t>
            </a:r>
          </a:p>
        </p:txBody>
      </p:sp>
      <p:sp>
        <p:nvSpPr>
          <p:cNvPr id="12" name="BlackOverlay">
            <a:extLst>
              <a:ext uri="{FF2B5EF4-FFF2-40B4-BE49-F238E27FC236}">
                <a16:creationId xmlns:a16="http://schemas.microsoft.com/office/drawing/2014/main" id="{D966B650-6543-468A-9034-0B6A6AC750B3}"/>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Segoe UI Light"/>
              <a:cs typeface="Segoe UI Light"/>
            </a:endParaRPr>
          </a:p>
          <a:p>
            <a:pPr lvl="0" algn="ctr" defTabSz="456039">
              <a:defRPr/>
            </a:pPr>
            <a:r>
              <a:rPr lang="en-US" sz="2400" dirty="0">
                <a:solidFill>
                  <a:prstClr val="white"/>
                </a:solidFill>
                <a:latin typeface="Segoe UI Light"/>
                <a:cs typeface="Segoe UI Light"/>
              </a:rPr>
              <a:t>SoundWatch is informed by </a:t>
            </a:r>
            <a:r>
              <a:rPr lang="en-US" sz="2400" dirty="0">
                <a:solidFill>
                  <a:srgbClr val="00B0F0"/>
                </a:solidFill>
                <a:latin typeface="Segoe UI Semibold" panose="020B0702040204020203" pitchFamily="34" charset="0"/>
                <a:cs typeface="Segoe UI Semibold" panose="020B0702040204020203" pitchFamily="34" charset="0"/>
              </a:rPr>
              <a:t>lived experiences </a:t>
            </a:r>
            <a:r>
              <a:rPr lang="en-US" sz="2400" dirty="0">
                <a:solidFill>
                  <a:prstClr val="white"/>
                </a:solidFill>
                <a:latin typeface="Segoe UI Light"/>
                <a:cs typeface="Segoe UI Light"/>
              </a:rPr>
              <a:t>of many DHH people.</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3" name="Title 7">
            <a:extLst>
              <a:ext uri="{FF2B5EF4-FFF2-40B4-BE49-F238E27FC236}">
                <a16:creationId xmlns:a16="http://schemas.microsoft.com/office/drawing/2014/main" id="{6007D133-96FA-403F-BD57-6CD69CDBBC8A}"/>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9441714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erson standing in a kitchen&#10;&#10;Description automatically generated">
            <a:extLst>
              <a:ext uri="{FF2B5EF4-FFF2-40B4-BE49-F238E27FC236}">
                <a16:creationId xmlns:a16="http://schemas.microsoft.com/office/drawing/2014/main" id="{D5704B25-768D-4CBC-8964-B8AB6C1D6F1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20320" y="-2266747"/>
            <a:ext cx="13685520" cy="9124747"/>
          </a:xfrm>
        </p:spPr>
      </p:pic>
      <p:sp>
        <p:nvSpPr>
          <p:cNvPr id="13" name="BlackOverlay">
            <a:extLst>
              <a:ext uri="{FF2B5EF4-FFF2-40B4-BE49-F238E27FC236}">
                <a16:creationId xmlns:a16="http://schemas.microsoft.com/office/drawing/2014/main" id="{F80C1060-12E9-4EE3-BC8D-5A6045C5C6B5}"/>
              </a:ext>
            </a:extLst>
          </p:cNvPr>
          <p:cNvSpPr/>
          <p:nvPr/>
        </p:nvSpPr>
        <p:spPr>
          <a:xfrm>
            <a:off x="0" y="0"/>
            <a:ext cx="12203898" cy="6858000"/>
          </a:xfrm>
          <a:prstGeom prst="rect">
            <a:avLst/>
          </a:prstGeom>
          <a:gradFill flip="none" rotWithShape="1">
            <a:gsLst>
              <a:gs pos="0">
                <a:schemeClr val="tx1">
                  <a:alpha val="90000"/>
                </a:schemeClr>
              </a:gs>
              <a:gs pos="51000">
                <a:schemeClr val="tx1">
                  <a:alpha val="70000"/>
                </a:schemeClr>
              </a:gs>
              <a:gs pos="100000">
                <a:schemeClr val="tx1">
                  <a:alpha val="50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4" name="TextBox 13">
            <a:extLst>
              <a:ext uri="{FF2B5EF4-FFF2-40B4-BE49-F238E27FC236}">
                <a16:creationId xmlns:a16="http://schemas.microsoft.com/office/drawing/2014/main" id="{CF184361-50DE-491A-AAB2-4FE8D74A76A7}"/>
              </a:ext>
            </a:extLst>
          </p:cNvPr>
          <p:cNvSpPr txBox="1"/>
          <p:nvPr/>
        </p:nvSpPr>
        <p:spPr>
          <a:xfrm>
            <a:off x="335280" y="980440"/>
            <a:ext cx="6949440" cy="1938988"/>
          </a:xfrm>
          <a:prstGeom prst="rect">
            <a:avLst/>
          </a:prstGeom>
          <a:noFill/>
        </p:spPr>
        <p:txBody>
          <a:bodyPr wrap="square" lIns="91246" tIns="45718" rIns="91246" bIns="45718" rtlCol="0">
            <a:spAutoFit/>
          </a:bodyPr>
          <a:lstStyle/>
          <a:p>
            <a:pPr lvl="0" defTabSz="912201">
              <a:spcAft>
                <a:spcPts val="1200"/>
              </a:spcAft>
              <a:defRPr/>
            </a:pPr>
            <a:r>
              <a:rPr lang="en-US" sz="3000" dirty="0">
                <a:solidFill>
                  <a:prstClr val="white"/>
                </a:solidFill>
                <a:latin typeface="Segoe UI Light" pitchFamily="34" charset="0"/>
              </a:rPr>
              <a:t>“I want to be able to use this system when I am commuting to work, taking my kids to school, when I am hiking, going on a beach, in a movie theater, etc.”</a:t>
            </a:r>
            <a:endParaRPr kumimoji="0" lang="en-US" sz="3000" b="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5" name="Rectangle 14">
            <a:extLst>
              <a:ext uri="{FF2B5EF4-FFF2-40B4-BE49-F238E27FC236}">
                <a16:creationId xmlns:a16="http://schemas.microsoft.com/office/drawing/2014/main" id="{F6D7A3A9-6DE6-4B2D-B87F-DAB8A0DAD95D}"/>
              </a:ext>
            </a:extLst>
          </p:cNvPr>
          <p:cNvSpPr/>
          <p:nvPr/>
        </p:nvSpPr>
        <p:spPr>
          <a:xfrm>
            <a:off x="335280" y="386699"/>
            <a:ext cx="3830320" cy="430883"/>
          </a:xfrm>
          <a:prstGeom prst="rect">
            <a:avLst/>
          </a:prstGeom>
        </p:spPr>
        <p:txBody>
          <a:bodyPr wrap="square" lIns="91246" tIns="45718" rIns="91246" bIns="45718">
            <a:spAutoFit/>
          </a:bodyPr>
          <a:lstStyle/>
          <a:p>
            <a:pPr marL="0" marR="0" lvl="0" indent="0" defTabSz="912201" rtl="0" eaLnBrk="1" fontAlgn="auto" latinLnBrk="0" hangingPunct="1">
              <a:lnSpc>
                <a:spcPct val="100000"/>
              </a:lnSpc>
              <a:spcBef>
                <a:spcPts val="0"/>
              </a:spcBef>
              <a:spcAft>
                <a:spcPts val="0"/>
              </a:spcAft>
              <a:buClrTx/>
              <a:buSzTx/>
              <a:buFontTx/>
              <a:buNone/>
              <a:tabLst/>
              <a:defRPr/>
            </a:pPr>
            <a:r>
              <a:rPr lang="en-US" sz="2200" dirty="0">
                <a:solidFill>
                  <a:prstClr val="white"/>
                </a:solidFill>
                <a:latin typeface="Segoe UI Light" pitchFamily="34" charset="0"/>
              </a:rPr>
              <a:t>P4</a:t>
            </a:r>
            <a:r>
              <a:rPr kumimoji="0" lang="en-US" sz="2200" b="0" i="0" u="none" strike="noStrike" kern="1200" cap="none" spc="0" normalizeH="0" baseline="0" noProof="0" dirty="0">
                <a:ln>
                  <a:noFill/>
                </a:ln>
                <a:solidFill>
                  <a:prstClr val="white"/>
                </a:solidFill>
                <a:effectLst/>
                <a:uLnTx/>
                <a:uFillTx/>
                <a:latin typeface="Segoe UI Light" pitchFamily="34" charset="0"/>
                <a:ea typeface="+mn-ea"/>
                <a:cs typeface="+mn-cs"/>
              </a:rPr>
              <a:t> in the </a:t>
            </a:r>
            <a:r>
              <a:rPr lang="en-US" sz="2200" dirty="0">
                <a:solidFill>
                  <a:srgbClr val="FFC000"/>
                </a:solidFill>
                <a:latin typeface="Segoe UI Semibold" panose="020B0702040204020203" pitchFamily="34" charset="0"/>
                <a:cs typeface="Segoe UI Semibold" panose="020B0702040204020203" pitchFamily="34" charset="0"/>
              </a:rPr>
              <a:t>HomeSound</a:t>
            </a:r>
            <a:r>
              <a:rPr kumimoji="0" lang="en-US" sz="2200" b="0" i="0" u="none" strike="noStrike" kern="1200" cap="none" spc="0" normalizeH="0" baseline="0" noProof="0" dirty="0">
                <a:ln>
                  <a:noFill/>
                </a:ln>
                <a:solidFill>
                  <a:prstClr val="white"/>
                </a:solidFill>
                <a:effectLst/>
                <a:uLnTx/>
                <a:uFillTx/>
                <a:latin typeface="Segoe UI Light" pitchFamily="34" charset="0"/>
                <a:ea typeface="+mn-ea"/>
                <a:cs typeface="+mn-cs"/>
              </a:rPr>
              <a:t> study:</a:t>
            </a:r>
          </a:p>
        </p:txBody>
      </p:sp>
      <p:sp>
        <p:nvSpPr>
          <p:cNvPr id="8" name="Title 7">
            <a:extLst>
              <a:ext uri="{FF2B5EF4-FFF2-40B4-BE49-F238E27FC236}">
                <a16:creationId xmlns:a16="http://schemas.microsoft.com/office/drawing/2014/main" id="{8C775A00-0D7E-4967-B3A4-674DBB102CCE}"/>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96249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ECEEFCCF-55B1-4317-A7D8-D2FFC495D71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 y="0"/>
            <a:ext cx="13726724"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BlackOverlay">
            <a:extLst>
              <a:ext uri="{FF2B5EF4-FFF2-40B4-BE49-F238E27FC236}">
                <a16:creationId xmlns:a16="http://schemas.microsoft.com/office/drawing/2014/main" id="{05D8F8B0-41D2-4AFF-9FC6-494A0E62844F}"/>
              </a:ext>
            </a:extLst>
          </p:cNvPr>
          <p:cNvSpPr/>
          <p:nvPr/>
        </p:nvSpPr>
        <p:spPr>
          <a:xfrm>
            <a:off x="0" y="0"/>
            <a:ext cx="12203898" cy="6858000"/>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47250896-256E-4011-A98E-4EC5B5531F06}"/>
              </a:ext>
            </a:extLst>
          </p:cNvPr>
          <p:cNvSpPr/>
          <p:nvPr/>
        </p:nvSpPr>
        <p:spPr>
          <a:xfrm>
            <a:off x="465312" y="1983510"/>
            <a:ext cx="4005088" cy="1938992"/>
          </a:xfrm>
          <a:prstGeom prst="rect">
            <a:avLst/>
          </a:prstGeom>
        </p:spPr>
        <p:txBody>
          <a:bodyPr wrap="square">
            <a:sp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Our survey with 201 DHH </a:t>
            </a:r>
            <a:r>
              <a:rPr lang="en-US" sz="2400" dirty="0">
                <a:solidFill>
                  <a:prstClr val="white"/>
                </a:solidFill>
                <a:latin typeface="Segoe UI Light"/>
                <a:cs typeface="Segoe UI Light"/>
              </a:rPr>
              <a:t>participants</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showed that </a:t>
            </a: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rPr>
              <a:t>smartwatch was the most preferred device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for non-speech sound feedback.</a:t>
            </a:r>
          </a:p>
        </p:txBody>
      </p:sp>
      <p:sp>
        <p:nvSpPr>
          <p:cNvPr id="6" name="Title 7">
            <a:extLst>
              <a:ext uri="{FF2B5EF4-FFF2-40B4-BE49-F238E27FC236}">
                <a16:creationId xmlns:a16="http://schemas.microsoft.com/office/drawing/2014/main" id="{C86D08CD-5E6B-4422-85AC-CBA12CC2632E}"/>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723859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57613" y="3093185"/>
            <a:ext cx="5857099" cy="22570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3600" b="0" i="0" u="none" strike="noStrike" kern="1200" cap="none" spc="0" normalizeH="0" baseline="0" noProof="0" dirty="0">
                <a:ln>
                  <a:noFill/>
                </a:ln>
                <a:solidFill>
                  <a:srgbClr val="404040"/>
                </a:solidFill>
                <a:effectLst/>
                <a:uLnTx/>
                <a:uFillTx/>
                <a:latin typeface="Segoe Condensed" panose="020B0606040200020203" pitchFamily="34" charset="0"/>
                <a:cs typeface="Segoe UI Semibold" panose="020B0702040204020203" pitchFamily="34" charset="0"/>
              </a:rPr>
              <a:t>“disabling hearing loss”</a:t>
            </a:r>
            <a:endParaRPr kumimoji="0" lang="en-US" sz="3200" b="0" i="0" u="none" strike="noStrike" kern="1200" cap="none" spc="0" normalizeH="0" baseline="0" noProof="0" dirty="0">
              <a:ln>
                <a:noFill/>
              </a:ln>
              <a:solidFill>
                <a:srgbClr val="404040"/>
              </a:solidFill>
              <a:effectLst/>
              <a:uLnTx/>
              <a:uFillTx/>
              <a:latin typeface="Segoe Condensed" panose="020B0606040200020203" pitchFamily="34" charset="0"/>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44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2%</a:t>
            </a:r>
            <a:r>
              <a:rPr kumimoji="0" lang="en-US" sz="36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a:t>
            </a:r>
            <a:r>
              <a:rPr kumimoji="0" lang="en-US" sz="36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rPr>
              <a:t>of adults aged 45 to 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50%</a:t>
            </a:r>
            <a:r>
              <a:rPr kumimoji="0" lang="en-US" sz="36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a:t>
            </a:r>
            <a:r>
              <a:rPr kumimoji="0" lang="en-US" sz="36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rPr>
              <a:t>of those 75 and older </a:t>
            </a:r>
            <a:endParaRPr kumimoji="0" lang="en-US" sz="32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endParaRPr>
          </a:p>
        </p:txBody>
      </p:sp>
      <p:sp>
        <p:nvSpPr>
          <p:cNvPr id="3" name="Rectangle 2"/>
          <p:cNvSpPr/>
          <p:nvPr/>
        </p:nvSpPr>
        <p:spPr>
          <a:xfrm>
            <a:off x="3988904" y="6398703"/>
            <a:ext cx="8107998" cy="36933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04040"/>
                </a:solidFill>
                <a:effectLst/>
                <a:uLnTx/>
                <a:uFillTx/>
                <a:latin typeface="Segoe Condensed" panose="020B0606040200020203" pitchFamily="34" charset="0"/>
                <a:ea typeface="Avenir Book" charset="0"/>
                <a:cs typeface="Segoe UI Semibold" panose="020B0702040204020203" pitchFamily="34" charset="0"/>
              </a:rPr>
              <a:t>[National Institute on Deafness and Other Communication Disorders, 2016]</a:t>
            </a:r>
          </a:p>
        </p:txBody>
      </p:sp>
      <p:sp>
        <p:nvSpPr>
          <p:cNvPr id="4" name="TextBox 3"/>
          <p:cNvSpPr txBox="1"/>
          <p:nvPr/>
        </p:nvSpPr>
        <p:spPr>
          <a:xfrm>
            <a:off x="1089809" y="1738004"/>
            <a:ext cx="4019049" cy="20774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buClrTx/>
              <a:buSzTx/>
              <a:buFontTx/>
              <a:buNone/>
              <a:tabLst/>
              <a:defRPr/>
            </a:pPr>
            <a:r>
              <a:rPr kumimoji="0" lang="en-US" sz="88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15%</a:t>
            </a:r>
            <a:r>
              <a:rPr kumimoji="0" lang="en-US" sz="2400" b="0" i="0" u="none" strike="noStrike" kern="1200" cap="none" spc="0" normalizeH="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 </a:t>
            </a:r>
            <a:r>
              <a:rPr kumimoji="0" lang="en-US" sz="3600" b="0" i="0" u="none" strike="noStrike" kern="1200" cap="none" spc="0" normalizeH="0" baseline="0" noProof="0" dirty="0">
                <a:ln>
                  <a:noFill/>
                </a:ln>
                <a:solidFill>
                  <a:srgbClr val="00B0F0"/>
                </a:solidFill>
                <a:effectLst/>
                <a:uLnTx/>
                <a:uFillTx/>
                <a:latin typeface="Segoe Condensed" panose="020B0606040200020203" pitchFamily="34" charset="0"/>
                <a:ea typeface="Avenir Book" charset="0"/>
                <a:cs typeface="Segoe UI Semibold" panose="020B0702040204020203" pitchFamily="34" charset="0"/>
              </a:rPr>
              <a:t>of US adults</a:t>
            </a:r>
          </a:p>
          <a:p>
            <a:pPr>
              <a:defRPr/>
            </a:pPr>
            <a:r>
              <a:rPr lang="en-US" sz="3600" dirty="0">
                <a:solidFill>
                  <a:srgbClr val="404040"/>
                </a:solidFill>
                <a:latin typeface="Segoe Condensed" panose="020B0606040200020203" pitchFamily="34" charset="0"/>
                <a:cs typeface="Segoe UI Semibold" panose="020B0702040204020203" pitchFamily="34" charset="0"/>
              </a:rPr>
              <a:t>“some trouble hearing”</a:t>
            </a:r>
            <a:endParaRPr lang="en-US" sz="6600" dirty="0">
              <a:solidFill>
                <a:srgbClr val="4CACC6"/>
              </a:solidFill>
              <a:latin typeface="Segoe Condensed" panose="020B0606040200020203" pitchFamily="34" charset="0"/>
              <a:ea typeface="Avenir Book" charset="0"/>
              <a:cs typeface="Segoe UI Semibold" panose="020B0702040204020203" pitchFamily="34" charset="0"/>
            </a:endParaRPr>
          </a:p>
        </p:txBody>
      </p:sp>
      <p:sp>
        <p:nvSpPr>
          <p:cNvPr id="11" name="TextBox 10"/>
          <p:cNvSpPr txBox="1"/>
          <p:nvPr/>
        </p:nvSpPr>
        <p:spPr>
          <a:xfrm>
            <a:off x="89209" y="554205"/>
            <a:ext cx="1090391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small" spc="0" normalizeH="0" baseline="0" noProof="0" dirty="0">
                <a:ln>
                  <a:noFill/>
                </a:ln>
                <a:solidFill>
                  <a:srgbClr val="FFFFFF"/>
                </a:solidFill>
                <a:effectLst/>
                <a:uLnTx/>
                <a:uFillTx/>
                <a:latin typeface="Segoe Condensed" panose="020B0606040200020203" pitchFamily="34" charset="0"/>
                <a:ea typeface="Avenir Heavy" charset="0"/>
                <a:cs typeface="Segoe UI Semibold" panose="020B0702040204020203" pitchFamily="34" charset="0"/>
              </a:rPr>
              <a:t>background</a:t>
            </a:r>
            <a:endParaRPr kumimoji="0" lang="en-US" sz="3200" b="0" i="1" u="none" strike="noStrike" kern="1200" cap="none" spc="0" normalizeH="0" baseline="0" noProof="0" dirty="0">
              <a:ln>
                <a:noFill/>
              </a:ln>
              <a:solidFill>
                <a:prstClr val="white"/>
              </a:solidFill>
              <a:effectLst/>
              <a:uLnTx/>
              <a:uFillTx/>
              <a:latin typeface="Segoe Condensed" panose="020B0606040200020203" pitchFamily="34" charset="0"/>
              <a:ea typeface="Baskerville" charset="0"/>
              <a:cs typeface="Segoe UI Semibold" panose="020B0702040204020203" pitchFamily="34" charset="0"/>
            </a:endParaRPr>
          </a:p>
        </p:txBody>
      </p:sp>
    </p:spTree>
    <p:custDataLst>
      <p:tags r:id="rId1"/>
    </p:custDataLst>
    <p:extLst>
      <p:ext uri="{BB962C8B-B14F-4D97-AF65-F5344CB8AC3E}">
        <p14:creationId xmlns:p14="http://schemas.microsoft.com/office/powerpoint/2010/main" val="137196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ECEEFCCF-55B1-4317-A7D8-D2FFC495D71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 y="0"/>
            <a:ext cx="13726724"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BlackOverlay">
            <a:extLst>
              <a:ext uri="{FF2B5EF4-FFF2-40B4-BE49-F238E27FC236}">
                <a16:creationId xmlns:a16="http://schemas.microsoft.com/office/drawing/2014/main" id="{05D8F8B0-41D2-4AFF-9FC6-494A0E62844F}"/>
              </a:ext>
            </a:extLst>
          </p:cNvPr>
          <p:cNvSpPr/>
          <p:nvPr/>
        </p:nvSpPr>
        <p:spPr>
          <a:xfrm>
            <a:off x="0" y="0"/>
            <a:ext cx="12203898" cy="6858000"/>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a:ea typeface="+mn-ea"/>
                <a:cs typeface="Segoe UI Light"/>
              </a:rPr>
              <a:t> </a:t>
            </a: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47250896-256E-4011-A98E-4EC5B5531F06}"/>
              </a:ext>
            </a:extLst>
          </p:cNvPr>
          <p:cNvSpPr/>
          <p:nvPr/>
        </p:nvSpPr>
        <p:spPr>
          <a:xfrm>
            <a:off x="465312" y="1983510"/>
            <a:ext cx="4370848" cy="1938992"/>
          </a:xfrm>
          <a:prstGeom prst="rect">
            <a:avLst/>
          </a:prstGeom>
        </p:spPr>
        <p:txBody>
          <a:bodyPr wrap="square">
            <a:spAutoFit/>
          </a:bodyPr>
          <a:lstStyle/>
          <a:p>
            <a:pPr lvl="0" defTabSz="456039"/>
            <a:r>
              <a:rPr lang="en-US" sz="2400" dirty="0">
                <a:solidFill>
                  <a:prstClr val="white"/>
                </a:solidFill>
                <a:latin typeface="Segoe UI Light"/>
                <a:cs typeface="Segoe UI Light"/>
              </a:rPr>
              <a:t>Using both visual and vibration modalities, smartwatch can provide </a:t>
            </a:r>
            <a:r>
              <a:rPr lang="en-US" sz="2400" dirty="0">
                <a:solidFill>
                  <a:srgbClr val="00B0F0"/>
                </a:solidFill>
                <a:latin typeface="Segoe UI Semibold" panose="020B0702040204020203" pitchFamily="34" charset="0"/>
                <a:cs typeface="Segoe UI Semibold" panose="020B0702040204020203" pitchFamily="34" charset="0"/>
              </a:rPr>
              <a:t>always-available</a:t>
            </a:r>
            <a:r>
              <a:rPr lang="en-US" sz="2400" dirty="0">
                <a:solidFill>
                  <a:prstClr val="white"/>
                </a:solidFill>
                <a:latin typeface="Segoe UI Light"/>
                <a:cs typeface="Segoe UI Light"/>
              </a:rPr>
              <a:t> and </a:t>
            </a:r>
            <a:r>
              <a:rPr lang="en-US" sz="2400" dirty="0">
                <a:solidFill>
                  <a:srgbClr val="00B0F0"/>
                </a:solidFill>
                <a:latin typeface="Segoe UI Semibold" panose="020B0702040204020203" pitchFamily="34" charset="0"/>
                <a:cs typeface="Segoe UI Semibold" panose="020B0702040204020203" pitchFamily="34" charset="0"/>
              </a:rPr>
              <a:t>discreet</a:t>
            </a:r>
            <a:r>
              <a:rPr lang="en-US" sz="2400" dirty="0">
                <a:solidFill>
                  <a:prstClr val="white"/>
                </a:solidFill>
                <a:latin typeface="Segoe UI Light"/>
                <a:cs typeface="Segoe UI Light"/>
              </a:rPr>
              <a:t> sound feedback in </a:t>
            </a:r>
            <a:r>
              <a:rPr lang="en-US" sz="2400" dirty="0">
                <a:solidFill>
                  <a:srgbClr val="00B0F0"/>
                </a:solidFill>
                <a:latin typeface="Segoe UI Semibold" panose="020B0702040204020203" pitchFamily="34" charset="0"/>
                <a:cs typeface="Segoe UI Semibold" panose="020B0702040204020203" pitchFamily="34" charset="0"/>
              </a:rPr>
              <a:t>multiple contexts.</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6" name="Title 7">
            <a:extLst>
              <a:ext uri="{FF2B5EF4-FFF2-40B4-BE49-F238E27FC236}">
                <a16:creationId xmlns:a16="http://schemas.microsoft.com/office/drawing/2014/main" id="{EECCA475-9241-49C4-93B4-6615FB7E9B1D}"/>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512548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3A446F-E7E8-4D1B-B547-DB8BA156E6B9}"/>
              </a:ext>
            </a:extLst>
          </p:cNvPr>
          <p:cNvPicPr>
            <a:picLocks noChangeAspect="1"/>
          </p:cNvPicPr>
          <p:nvPr/>
        </p:nvPicPr>
        <p:blipFill rotWithShape="1">
          <a:blip r:embed="rId3"/>
          <a:srcRect l="1228" r="6536"/>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21" name="Picture 20">
            <a:extLst>
              <a:ext uri="{FF2B5EF4-FFF2-40B4-BE49-F238E27FC236}">
                <a16:creationId xmlns:a16="http://schemas.microsoft.com/office/drawing/2014/main" id="{A4A55545-DB49-47ED-905A-CA05BD9915FD}"/>
              </a:ext>
            </a:extLst>
          </p:cNvPr>
          <p:cNvPicPr>
            <a:picLocks noChangeAspect="1"/>
          </p:cNvPicPr>
          <p:nvPr/>
        </p:nvPicPr>
        <p:blipFill rotWithShape="1">
          <a:blip r:embed="rId4">
            <a:extLst>
              <a:ext uri="{28A0092B-C50C-407E-A947-70E740481C1C}">
                <a14:useLocalDpi xmlns:a14="http://schemas.microsoft.com/office/drawing/2010/main" val="0"/>
              </a:ext>
            </a:extLst>
          </a:blip>
          <a:srcRect l="9495" r="28152" b="2"/>
          <a:stretch/>
        </p:blipFill>
        <p:spPr bwMode="auto">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extLst>
            <a:ext uri="{53640926-AAD7-44D8-BBD7-CCE9431645EC}">
              <a14:shadowObscured xmlns:a14="http://schemas.microsoft.com/office/drawing/2010/main"/>
            </a:ext>
          </a:extLst>
        </p:spPr>
      </p:pic>
      <p:sp>
        <p:nvSpPr>
          <p:cNvPr id="31" name="BlackOverlay">
            <a:extLst>
              <a:ext uri="{FF2B5EF4-FFF2-40B4-BE49-F238E27FC236}">
                <a16:creationId xmlns:a16="http://schemas.microsoft.com/office/drawing/2014/main" id="{FF3AD17D-611F-41E2-87F9-2A06A0A30178}"/>
              </a:ext>
            </a:extLst>
          </p:cNvPr>
          <p:cNvSpPr/>
          <p:nvPr/>
        </p:nvSpPr>
        <p:spPr>
          <a:xfrm>
            <a:off x="0" y="0"/>
            <a:ext cx="12203898" cy="6858000"/>
          </a:xfrm>
          <a:prstGeom prst="rect">
            <a:avLst/>
          </a:prstGeom>
          <a:solidFill>
            <a:schemeClr val="tx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defRPr/>
            </a:pPr>
            <a:r>
              <a:rPr lang="en-US" sz="2400" dirty="0">
                <a:solidFill>
                  <a:prstClr val="white"/>
                </a:solidFill>
                <a:latin typeface="Segoe UI Light"/>
                <a:cs typeface="Segoe UI Light"/>
              </a:rPr>
              <a:t>Prior evaluations of smartwatch-based sound awareness </a:t>
            </a:r>
          </a:p>
          <a:p>
            <a:pPr lvl="0" algn="ctr" defTabSz="456039">
              <a:defRPr/>
            </a:pPr>
            <a:r>
              <a:rPr lang="en-US" sz="2400" dirty="0">
                <a:solidFill>
                  <a:prstClr val="white"/>
                </a:solidFill>
                <a:latin typeface="Segoe UI Light"/>
                <a:cs typeface="Segoe UI Light"/>
              </a:rPr>
              <a:t>have been in a </a:t>
            </a:r>
            <a:r>
              <a:rPr lang="en-US" sz="2400" dirty="0">
                <a:solidFill>
                  <a:srgbClr val="00B0F0"/>
                </a:solidFill>
                <a:latin typeface="Segoe UI Semibold" panose="020B0702040204020203" pitchFamily="34" charset="0"/>
                <a:cs typeface="Segoe UI Semibold" panose="020B0702040204020203" pitchFamily="34" charset="0"/>
              </a:rPr>
              <a:t>Wizard-of-Oz format.</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C034EB7C-8997-48BD-9492-27AA749679E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03849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BlackOverlay"/>
          <p:cNvSpPr/>
          <p:nvPr/>
        </p:nvSpPr>
        <p:spPr>
          <a:xfrm>
            <a:off x="0" y="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080180" y="1619163"/>
            <a:ext cx="8229600" cy="493931"/>
          </a:xfrm>
        </p:spPr>
        <p:txBody>
          <a:bodyPr>
            <a:noAutofit/>
          </a:bodyPr>
          <a:lstStyle/>
          <a:p>
            <a:r>
              <a:rPr lang="en-US" cap="small" dirty="0">
                <a:solidFill>
                  <a:schemeClr val="bg1"/>
                </a:solidFill>
                <a:latin typeface="Segoe UI Semibold" panose="020B0702040204020203" pitchFamily="34" charset="0"/>
                <a:cs typeface="Segoe UI Semibold" panose="020B0702040204020203" pitchFamily="34" charset="0"/>
              </a:rPr>
              <a:t>Two Studies</a:t>
            </a:r>
          </a:p>
        </p:txBody>
      </p:sp>
      <p:cxnSp>
        <p:nvCxnSpPr>
          <p:cNvPr id="6" name="HorizontalRule"/>
          <p:cNvCxnSpPr>
            <a:cxnSpLocks/>
          </p:cNvCxnSpPr>
          <p:nvPr/>
        </p:nvCxnSpPr>
        <p:spPr>
          <a:xfrm>
            <a:off x="1034374" y="2211503"/>
            <a:ext cx="10344826"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3307489" y="2411229"/>
            <a:ext cx="8071711" cy="3046946"/>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a:t>
            </a:r>
            <a:r>
              <a:rPr kumimoji="0" lang="en-US" sz="28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quantitative</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a:t>
            </a:r>
            <a:r>
              <a:rPr lang="en-US" sz="2800" dirty="0">
                <a:solidFill>
                  <a:prstClr val="white">
                    <a:lumMod val="85000"/>
                  </a:prstClr>
                </a:solidFill>
                <a:latin typeface="Segoe UI Light" pitchFamily="34" charset="0"/>
              </a:rPr>
              <a:t>comparison</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of small</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deep-learning models to classify sounds on portable</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devices</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a:t>
            </a:r>
            <a:r>
              <a:rPr kumimoji="0" lang="en-US" sz="28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qualitative</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evaluation of</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a smartwatch-based sound classification app</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 in</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which 8DHH participants used </a:t>
            </a:r>
            <a:r>
              <a:rPr lang="en-US" sz="2800" dirty="0">
                <a:solidFill>
                  <a:prstClr val="white">
                    <a:lumMod val="85000"/>
                  </a:prstClr>
                </a:solidFill>
                <a:latin typeface="Segoe UI Light" pitchFamily="34" charset="0"/>
              </a:rPr>
              <a:t>the </a:t>
            </a:r>
            <a:r>
              <a:rPr kumimoji="0" lang="en-US" sz="2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app</a:t>
            </a:r>
            <a:r>
              <a:rPr kumimoji="0" lang="en-US" sz="28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a:t>
            </a:r>
            <a:r>
              <a:rPr lang="en-US" sz="2800" noProof="0" dirty="0">
                <a:solidFill>
                  <a:prstClr val="white">
                    <a:lumMod val="85000"/>
                  </a:prstClr>
                </a:solidFill>
                <a:latin typeface="Segoe UI Light" pitchFamily="34" charset="0"/>
              </a:rPr>
              <a:t>in different locations on the campus</a:t>
            </a:r>
            <a:r>
              <a:rPr lang="en-US" sz="2800" dirty="0">
                <a:solidFill>
                  <a:prstClr val="white">
                    <a:lumMod val="85000"/>
                  </a:prstClr>
                </a:solidFill>
                <a:latin typeface="Segoe UI Light" pitchFamily="34" charset="0"/>
              </a:rPr>
              <a:t>.</a:t>
            </a:r>
            <a:endParaRPr kumimoji="0" lang="en-US" sz="2800" b="0" i="0" u="none" strike="noStrike" kern="1200" cap="none" spc="0" normalizeH="0" baseline="0" noProof="0" dirty="0">
              <a:ln>
                <a:noFill/>
              </a:ln>
              <a:solidFill>
                <a:prstClr val="white">
                  <a:lumMod val="85000"/>
                </a:prstClr>
              </a:solidFill>
              <a:effectLst/>
              <a:uLnTx/>
              <a:uFillTx/>
              <a:latin typeface="Segoe UI Semibold" pitchFamily="34" charset="0"/>
              <a:ea typeface="+mn-ea"/>
              <a:cs typeface="+mn-cs"/>
            </a:endParaRPr>
          </a:p>
        </p:txBody>
      </p:sp>
      <p:sp>
        <p:nvSpPr>
          <p:cNvPr id="12" name="TextBox 11">
            <a:extLst>
              <a:ext uri="{FF2B5EF4-FFF2-40B4-BE49-F238E27FC236}">
                <a16:creationId xmlns:a16="http://schemas.microsoft.com/office/drawing/2014/main" id="{BEB3A54B-71DB-4181-8CB5-6A79DDD11B9B}"/>
              </a:ext>
            </a:extLst>
          </p:cNvPr>
          <p:cNvSpPr txBox="1"/>
          <p:nvPr/>
        </p:nvSpPr>
        <p:spPr>
          <a:xfrm>
            <a:off x="1211422" y="2508505"/>
            <a:ext cx="185307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1</a:t>
            </a:r>
          </a:p>
        </p:txBody>
      </p:sp>
      <p:sp>
        <p:nvSpPr>
          <p:cNvPr id="14" name="TextBox 13">
            <a:extLst>
              <a:ext uri="{FF2B5EF4-FFF2-40B4-BE49-F238E27FC236}">
                <a16:creationId xmlns:a16="http://schemas.microsoft.com/office/drawing/2014/main" id="{D1D7DECF-98D7-4886-8263-2A619038DD59}"/>
              </a:ext>
            </a:extLst>
          </p:cNvPr>
          <p:cNvSpPr txBox="1"/>
          <p:nvPr/>
        </p:nvSpPr>
        <p:spPr>
          <a:xfrm>
            <a:off x="1172147" y="4428778"/>
            <a:ext cx="193161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2</a:t>
            </a:r>
          </a:p>
        </p:txBody>
      </p:sp>
      <p:sp>
        <p:nvSpPr>
          <p:cNvPr id="10" name="Rectangle 9">
            <a:extLst>
              <a:ext uri="{FF2B5EF4-FFF2-40B4-BE49-F238E27FC236}">
                <a16:creationId xmlns:a16="http://schemas.microsoft.com/office/drawing/2014/main" id="{6B99E88B-8C43-4103-AFC3-43966851FBA9}"/>
              </a:ext>
            </a:extLst>
          </p:cNvPr>
          <p:cNvSpPr/>
          <p:nvPr/>
        </p:nvSpPr>
        <p:spPr>
          <a:xfrm>
            <a:off x="0" y="-579120"/>
            <a:ext cx="1270000" cy="42672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 B I</a:t>
            </a:r>
          </a:p>
        </p:txBody>
      </p:sp>
      <p:sp>
        <p:nvSpPr>
          <p:cNvPr id="15" name="Title 7">
            <a:extLst>
              <a:ext uri="{FF2B5EF4-FFF2-40B4-BE49-F238E27FC236}">
                <a16:creationId xmlns:a16="http://schemas.microsoft.com/office/drawing/2014/main" id="{75543545-ECA9-43C6-B4C9-E577BA0E98C3}"/>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0460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BlackOverlay"/>
          <p:cNvSpPr/>
          <p:nvPr/>
        </p:nvSpPr>
        <p:spPr>
          <a:xfrm>
            <a:off x="-12463" y="-5295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26371E7F-BD4F-4510-824B-76E6F2FA8027}"/>
              </a:ext>
            </a:extLst>
          </p:cNvPr>
          <p:cNvSpPr txBox="1"/>
          <p:nvPr/>
        </p:nvSpPr>
        <p:spPr>
          <a:xfrm>
            <a:off x="3332480" y="2251576"/>
            <a:ext cx="7813040" cy="3036686"/>
          </a:xfrm>
          <a:prstGeom prst="rect">
            <a:avLst/>
          </a:prstGeom>
          <a:noFill/>
        </p:spPr>
        <p:txBody>
          <a:bodyPr wrap="square" lIns="91395" tIns="45699" rIns="91395" bIns="45699" rtlCol="0">
            <a:spAutoFit/>
          </a:bodyPr>
          <a:lstStyle/>
          <a:p>
            <a:pPr lvl="0">
              <a:spcBef>
                <a:spcPts val="400"/>
              </a:spcBef>
              <a:defRPr/>
            </a:pPr>
            <a:endParaRPr lang="en-US" sz="200" dirty="0">
              <a:solidFill>
                <a:prstClr val="white">
                  <a:lumMod val="85000"/>
                </a:prstClr>
              </a:solidFill>
              <a:latin typeface="Segoe UI Light" pitchFamily="34" charset="0"/>
            </a:endParaRPr>
          </a:p>
          <a:p>
            <a:pPr lvl="0">
              <a:spcBef>
                <a:spcPts val="400"/>
              </a:spcBef>
              <a:defRPr/>
            </a:pPr>
            <a:r>
              <a:rPr lang="en-US" sz="2400" dirty="0">
                <a:solidFill>
                  <a:prstClr val="white">
                    <a:lumMod val="85000"/>
                  </a:prstClr>
                </a:solidFill>
                <a:latin typeface="Segoe UI Light" pitchFamily="34" charset="0"/>
              </a:rPr>
              <a:t>Our best classification model had </a:t>
            </a:r>
            <a:r>
              <a:rPr lang="en-US" sz="2400" dirty="0">
                <a:solidFill>
                  <a:srgbClr val="00B0F0"/>
                </a:solidFill>
                <a:latin typeface="Segoe UI Semibold" panose="020B0702040204020203" pitchFamily="34" charset="0"/>
                <a:cs typeface="Segoe UI Semibold" panose="020B0702040204020203" pitchFamily="34" charset="0"/>
              </a:rPr>
              <a:t>similar accuracy </a:t>
            </a:r>
            <a:r>
              <a:rPr lang="en-US" sz="2400" dirty="0">
                <a:solidFill>
                  <a:prstClr val="white">
                    <a:lumMod val="85000"/>
                  </a:prstClr>
                </a:solidFill>
                <a:latin typeface="Segoe UI Light" pitchFamily="34" charset="0"/>
              </a:rPr>
              <a:t>as the state-of-the-art for non-portable devices (81.2%) but required </a:t>
            </a:r>
            <a:r>
              <a:rPr lang="en-US" sz="2400" dirty="0">
                <a:solidFill>
                  <a:srgbClr val="00B0F0"/>
                </a:solidFill>
                <a:latin typeface="Segoe UI Semibold" panose="020B0702040204020203" pitchFamily="34" charset="0"/>
                <a:cs typeface="Segoe UI Semibold" panose="020B0702040204020203" pitchFamily="34" charset="0"/>
              </a:rPr>
              <a:t>much</a:t>
            </a:r>
            <a:r>
              <a:rPr lang="en-US" sz="2400" dirty="0">
                <a:solidFill>
                  <a:prstClr val="white">
                    <a:lumMod val="85000"/>
                  </a:prstClr>
                </a:solidFill>
                <a:latin typeface="Segoe UI Light" pitchFamily="34" charset="0"/>
              </a:rPr>
              <a:t> </a:t>
            </a:r>
            <a:r>
              <a:rPr lang="en-US" sz="2400" dirty="0">
                <a:solidFill>
                  <a:srgbClr val="00B0F0"/>
                </a:solidFill>
                <a:latin typeface="Segoe UI Semibold" panose="020B0702040204020203" pitchFamily="34" charset="0"/>
                <a:cs typeface="Segoe UI Semibold" panose="020B0702040204020203" pitchFamily="34" charset="0"/>
              </a:rPr>
              <a:t>less memory </a:t>
            </a:r>
            <a:r>
              <a:rPr lang="en-US" sz="2400" dirty="0">
                <a:solidFill>
                  <a:prstClr val="white">
                    <a:lumMod val="85000"/>
                  </a:prstClr>
                </a:solidFill>
                <a:latin typeface="Segoe UI Light" pitchFamily="34" charset="0"/>
              </a:rPr>
              <a:t>(~1/3rd).</a:t>
            </a:r>
          </a:p>
          <a:p>
            <a:pPr lvl="0">
              <a:defRPr/>
            </a:pPr>
            <a:endParaRPr lang="en-US" sz="2400" dirty="0">
              <a:solidFill>
                <a:prstClr val="white">
                  <a:lumMod val="85000"/>
                </a:prstClr>
              </a:solidFill>
              <a:latin typeface="Segoe UI Light" pitchFamily="34" charset="0"/>
            </a:endParaRPr>
          </a:p>
          <a:p>
            <a:pPr lvl="0">
              <a:defRPr/>
            </a:pPr>
            <a:endParaRPr lang="en-US" sz="2400" dirty="0">
              <a:solidFill>
                <a:prstClr val="white">
                  <a:lumMod val="85000"/>
                </a:prstClr>
              </a:solidFill>
              <a:latin typeface="Segoe UI Light" pitchFamily="34" charset="0"/>
            </a:endParaRPr>
          </a:p>
          <a:p>
            <a:pPr lvl="0">
              <a:defRPr/>
            </a:pPr>
            <a:endParaRPr lang="en-US" sz="1400" dirty="0">
              <a:solidFill>
                <a:prstClr val="white">
                  <a:lumMod val="85000"/>
                </a:prstClr>
              </a:solidFill>
              <a:latin typeface="Segoe UI Light" pitchFamily="34" charset="0"/>
            </a:endParaRPr>
          </a:p>
          <a:p>
            <a:pPr lvl="0">
              <a:defRPr/>
            </a:pPr>
            <a:r>
              <a:rPr lang="en-US" sz="2400" dirty="0">
                <a:solidFill>
                  <a:prstClr val="white">
                    <a:lumMod val="85000"/>
                  </a:prstClr>
                </a:solidFill>
                <a:latin typeface="Segoe UI Light" pitchFamily="34" charset="0"/>
              </a:rPr>
              <a:t>All participants generally liked SoundWatch but were concerned with </a:t>
            </a:r>
            <a:r>
              <a:rPr lang="en-US" sz="2400" dirty="0">
                <a:solidFill>
                  <a:srgbClr val="00B0F0"/>
                </a:solidFill>
                <a:latin typeface="Segoe UI Semibold" panose="020B0702040204020203" pitchFamily="34" charset="0"/>
                <a:cs typeface="Segoe UI Semibold" panose="020B0702040204020203" pitchFamily="34" charset="0"/>
              </a:rPr>
              <a:t>errors in noisy environments.</a:t>
            </a:r>
          </a:p>
        </p:txBody>
      </p:sp>
      <p:sp>
        <p:nvSpPr>
          <p:cNvPr id="8" name="TextBox 7">
            <a:extLst>
              <a:ext uri="{FF2B5EF4-FFF2-40B4-BE49-F238E27FC236}">
                <a16:creationId xmlns:a16="http://schemas.microsoft.com/office/drawing/2014/main" id="{EA175F77-64F5-44F4-B033-86DF596F1E54}"/>
              </a:ext>
            </a:extLst>
          </p:cNvPr>
          <p:cNvSpPr txBox="1"/>
          <p:nvPr/>
        </p:nvSpPr>
        <p:spPr>
          <a:xfrm>
            <a:off x="1172147" y="4428778"/>
            <a:ext cx="193161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2</a:t>
            </a:r>
          </a:p>
        </p:txBody>
      </p:sp>
      <p:sp>
        <p:nvSpPr>
          <p:cNvPr id="9" name="TextBox 8">
            <a:extLst>
              <a:ext uri="{FF2B5EF4-FFF2-40B4-BE49-F238E27FC236}">
                <a16:creationId xmlns:a16="http://schemas.microsoft.com/office/drawing/2014/main" id="{454EBFB3-27B7-4042-B831-0B592232CBD3}"/>
              </a:ext>
            </a:extLst>
          </p:cNvPr>
          <p:cNvSpPr txBox="1"/>
          <p:nvPr/>
        </p:nvSpPr>
        <p:spPr>
          <a:xfrm>
            <a:off x="1211422" y="2508505"/>
            <a:ext cx="185307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B0F0"/>
                </a:solidFill>
                <a:effectLst/>
                <a:uLnTx/>
                <a:uFillTx/>
                <a:latin typeface="Segoe UI Semibold" pitchFamily="34" charset="0"/>
                <a:ea typeface="+mn-ea"/>
                <a:cs typeface="+mn-cs"/>
              </a:rPr>
              <a:t>Study 1</a:t>
            </a:r>
          </a:p>
        </p:txBody>
      </p:sp>
      <p:sp>
        <p:nvSpPr>
          <p:cNvPr id="12" name="Title">
            <a:extLst>
              <a:ext uri="{FF2B5EF4-FFF2-40B4-BE49-F238E27FC236}">
                <a16:creationId xmlns:a16="http://schemas.microsoft.com/office/drawing/2014/main" id="{52261ADB-3109-473C-A2F4-E98A208B8117}"/>
              </a:ext>
            </a:extLst>
          </p:cNvPr>
          <p:cNvSpPr txBox="1">
            <a:spLocks/>
          </p:cNvSpPr>
          <p:nvPr/>
        </p:nvSpPr>
        <p:spPr>
          <a:xfrm>
            <a:off x="1080180" y="1619163"/>
            <a:ext cx="8229600" cy="493931"/>
          </a:xfrm>
          <a:prstGeom prst="rect">
            <a:avLst/>
          </a:prstGeom>
        </p:spPr>
        <p:txBody>
          <a:bodyPr vert="horz" lIns="91440" tIns="45720" rIns="91440" bIns="45720" rtlCol="0" anchor="ctr">
            <a:noAutofit/>
          </a:bodyPr>
          <a:lstStyle>
            <a:lvl1pPr algn="l" defTabSz="914323" rtl="0" eaLnBrk="1" latinLnBrk="0" hangingPunct="1">
              <a:lnSpc>
                <a:spcPct val="90000"/>
              </a:lnSpc>
              <a:spcBef>
                <a:spcPct val="0"/>
              </a:spcBef>
              <a:buNone/>
              <a:defRPr sz="4400" kern="1200">
                <a:solidFill>
                  <a:schemeClr val="tx1"/>
                </a:solidFill>
                <a:latin typeface="+mj-lt"/>
                <a:ea typeface="+mj-ea"/>
                <a:cs typeface="+mj-cs"/>
              </a:defRPr>
            </a:lvl1pPr>
          </a:lstStyle>
          <a:p>
            <a:r>
              <a:rPr lang="en-US" cap="small" dirty="0">
                <a:solidFill>
                  <a:srgbClr val="00B0F0"/>
                </a:solidFill>
                <a:latin typeface="Segoe UI Semibold" panose="020B0702040204020203" pitchFamily="34" charset="0"/>
                <a:cs typeface="Segoe UI Semibold" panose="020B0702040204020203" pitchFamily="34" charset="0"/>
              </a:rPr>
              <a:t>Findings</a:t>
            </a:r>
          </a:p>
        </p:txBody>
      </p:sp>
      <p:cxnSp>
        <p:nvCxnSpPr>
          <p:cNvPr id="14" name="HorizontalRule">
            <a:extLst>
              <a:ext uri="{FF2B5EF4-FFF2-40B4-BE49-F238E27FC236}">
                <a16:creationId xmlns:a16="http://schemas.microsoft.com/office/drawing/2014/main" id="{CCEBB343-DB65-4193-8D22-7CB63C8EEDF6}"/>
              </a:ext>
            </a:extLst>
          </p:cNvPr>
          <p:cNvCxnSpPr>
            <a:cxnSpLocks/>
          </p:cNvCxnSpPr>
          <p:nvPr/>
        </p:nvCxnSpPr>
        <p:spPr>
          <a:xfrm>
            <a:off x="1034374" y="2211503"/>
            <a:ext cx="10344826" cy="0"/>
          </a:xfrm>
          <a:prstGeom prst="line">
            <a:avLst/>
          </a:prstGeom>
          <a:noFill/>
          <a:ln w="9525" cap="flat" cmpd="sng" algn="ctr">
            <a:solidFill>
              <a:sysClr val="window" lastClr="FFFFFF">
                <a:lumMod val="65000"/>
              </a:sysClr>
            </a:solidFill>
            <a:prstDash val="solid"/>
          </a:ln>
          <a:effectLst/>
        </p:spPr>
      </p:cxnSp>
      <p:sp>
        <p:nvSpPr>
          <p:cNvPr id="17" name="Title 7">
            <a:extLst>
              <a:ext uri="{FF2B5EF4-FFF2-40B4-BE49-F238E27FC236}">
                <a16:creationId xmlns:a16="http://schemas.microsoft.com/office/drawing/2014/main" id="{DA60CB80-B758-47B6-ADE7-604CAB5E09F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320672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F1AF0D-13C2-4CA8-BBDB-09161220FC07}"/>
              </a:ext>
            </a:extLst>
          </p:cNvPr>
          <p:cNvGrpSpPr>
            <a:grpSpLocks noChangeAspect="1"/>
          </p:cNvGrpSpPr>
          <p:nvPr/>
        </p:nvGrpSpPr>
        <p:grpSpPr>
          <a:xfrm>
            <a:off x="-6139246" y="-1658167"/>
            <a:ext cx="24388568" cy="8500927"/>
            <a:chOff x="1328116" y="780189"/>
            <a:chExt cx="5364261" cy="1869777"/>
          </a:xfrm>
        </p:grpSpPr>
        <p:pic>
          <p:nvPicPr>
            <p:cNvPr id="5" name="Picture 95" descr="A user wearing a watch showing &quot;water running, 83%&quot; with water faucet in the background.">
              <a:extLst>
                <a:ext uri="{FF2B5EF4-FFF2-40B4-BE49-F238E27FC236}">
                  <a16:creationId xmlns:a16="http://schemas.microsoft.com/office/drawing/2014/main" id="{742CC6CE-7E3F-4879-8650-2D6E484E30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4D9B3DA3-7F7C-45D9-A207-E239E3544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34991"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58EE977E-A02B-4560-A0D1-1905E8F08F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16699" y="780189"/>
              <a:ext cx="1353362" cy="18697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7D4445D5-19BB-4D2A-83AC-A25078A0A9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BlackOverlay">
            <a:extLst>
              <a:ext uri="{FF2B5EF4-FFF2-40B4-BE49-F238E27FC236}">
                <a16:creationId xmlns:a16="http://schemas.microsoft.com/office/drawing/2014/main" id="{6438CCC5-2498-42F2-8EB2-353D445F2429}"/>
              </a:ext>
            </a:extLst>
          </p:cNvPr>
          <p:cNvSpPr/>
          <p:nvPr/>
        </p:nvSpPr>
        <p:spPr>
          <a:xfrm>
            <a:off x="0" y="0"/>
            <a:ext cx="12203898"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1" name="TextBox 10">
            <a:extLst>
              <a:ext uri="{FF2B5EF4-FFF2-40B4-BE49-F238E27FC236}">
                <a16:creationId xmlns:a16="http://schemas.microsoft.com/office/drawing/2014/main" id="{70B7EAC9-20B4-417D-B901-B13E4A06A3C4}"/>
              </a:ext>
            </a:extLst>
          </p:cNvPr>
          <p:cNvSpPr txBox="1"/>
          <p:nvPr/>
        </p:nvSpPr>
        <p:spPr>
          <a:xfrm>
            <a:off x="4165599" y="3139714"/>
            <a:ext cx="7291241" cy="2554541"/>
          </a:xfrm>
          <a:prstGeom prst="rect">
            <a:avLst/>
          </a:prstGeom>
          <a:noFill/>
        </p:spPr>
        <p:txBody>
          <a:bodyPr wrap="square" lIns="91246" tIns="45718" rIns="91246" bIns="45718" rtlCol="0">
            <a:spAutoFit/>
          </a:bodyPr>
          <a:lstStyle/>
          <a:p>
            <a:pPr lvl="0" defTabSz="912201">
              <a:spcAft>
                <a:spcPts val="1200"/>
              </a:spcAft>
              <a:defRPr/>
            </a:pPr>
            <a:r>
              <a:rPr lang="en-US" sz="3200" dirty="0">
                <a:solidFill>
                  <a:prstClr val="white"/>
                </a:solidFill>
                <a:latin typeface="Segoe UI Light" pitchFamily="34" charset="0"/>
              </a:rPr>
              <a:t>“The app is perfect for quiet settings such as home or outdoor activities like hiking. In noisy situations, some sounds were misinterpreted, such as cars were recognized as water running..."</a:t>
            </a:r>
            <a:endPar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2" name="Rectangle 11">
            <a:extLst>
              <a:ext uri="{FF2B5EF4-FFF2-40B4-BE49-F238E27FC236}">
                <a16:creationId xmlns:a16="http://schemas.microsoft.com/office/drawing/2014/main" id="{30317E48-F08F-4D18-BA76-642D6E81856E}"/>
              </a:ext>
            </a:extLst>
          </p:cNvPr>
          <p:cNvSpPr/>
          <p:nvPr/>
        </p:nvSpPr>
        <p:spPr>
          <a:xfrm>
            <a:off x="10611996" y="5568023"/>
            <a:ext cx="72128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P4</a:t>
            </a:r>
          </a:p>
        </p:txBody>
      </p:sp>
      <p:sp>
        <p:nvSpPr>
          <p:cNvPr id="13" name="TextBox 12">
            <a:extLst>
              <a:ext uri="{FF2B5EF4-FFF2-40B4-BE49-F238E27FC236}">
                <a16:creationId xmlns:a16="http://schemas.microsoft.com/office/drawing/2014/main" id="{D01BEC12-2BDB-4BE7-B7DC-DDD81DE732AB}"/>
              </a:ext>
            </a:extLst>
          </p:cNvPr>
          <p:cNvSpPr txBox="1"/>
          <p:nvPr/>
        </p:nvSpPr>
        <p:spPr>
          <a:xfrm>
            <a:off x="8941573" y="3967584"/>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prstClr val="white">
                    <a:lumMod val="65000"/>
                    <a:alpha val="30000"/>
                  </a:prstClr>
                </a:solidFill>
                <a:effectLst/>
                <a:uLnTx/>
                <a:uFillTx/>
                <a:latin typeface="HelveticaNeueLT Com 107 XBlkCn" pitchFamily="34" charset="0"/>
                <a:ea typeface="Verdana" pitchFamily="34" charset="0"/>
                <a:cs typeface="Times New Roman" pitchFamily="18" charset="0"/>
              </a:rPr>
              <a:t>”</a:t>
            </a:r>
          </a:p>
        </p:txBody>
      </p:sp>
      <p:sp>
        <p:nvSpPr>
          <p:cNvPr id="14" name="TextBox 13">
            <a:extLst>
              <a:ext uri="{FF2B5EF4-FFF2-40B4-BE49-F238E27FC236}">
                <a16:creationId xmlns:a16="http://schemas.microsoft.com/office/drawing/2014/main" id="{2DAE4FCA-C5F0-436D-BB68-A606C45A17BF}"/>
              </a:ext>
            </a:extLst>
          </p:cNvPr>
          <p:cNvSpPr txBox="1"/>
          <p:nvPr/>
        </p:nvSpPr>
        <p:spPr>
          <a:xfrm>
            <a:off x="3534948" y="205274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prstClr val="white">
                    <a:lumMod val="65000"/>
                    <a:alpha val="30000"/>
                  </a:prstClr>
                </a:solidFill>
                <a:effectLst/>
                <a:uLnTx/>
                <a:uFillTx/>
                <a:latin typeface="HelveticaNeueLT Com 107 XBlkCn" pitchFamily="34" charset="0"/>
                <a:ea typeface="+mn-ea"/>
                <a:cs typeface="+mn-cs"/>
              </a:rPr>
              <a:t>“</a:t>
            </a:r>
          </a:p>
        </p:txBody>
      </p:sp>
      <p:sp>
        <p:nvSpPr>
          <p:cNvPr id="16" name="Title 7">
            <a:extLst>
              <a:ext uri="{FF2B5EF4-FFF2-40B4-BE49-F238E27FC236}">
                <a16:creationId xmlns:a16="http://schemas.microsoft.com/office/drawing/2014/main" id="{4A5CE033-EA14-4A62-8FBA-D9D34814B975}"/>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483594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F1AF0D-13C2-4CA8-BBDB-09161220FC07}"/>
              </a:ext>
            </a:extLst>
          </p:cNvPr>
          <p:cNvGrpSpPr>
            <a:grpSpLocks noChangeAspect="1"/>
          </p:cNvGrpSpPr>
          <p:nvPr/>
        </p:nvGrpSpPr>
        <p:grpSpPr>
          <a:xfrm>
            <a:off x="-6139246" y="-1658167"/>
            <a:ext cx="24388568" cy="8500927"/>
            <a:chOff x="1328116" y="780189"/>
            <a:chExt cx="5364261" cy="1869777"/>
          </a:xfrm>
        </p:grpSpPr>
        <p:pic>
          <p:nvPicPr>
            <p:cNvPr id="5" name="Picture 95" descr="A user wearing a watch showing &quot;water running, 83%&quot; with water faucet in the background.">
              <a:extLst>
                <a:ext uri="{FF2B5EF4-FFF2-40B4-BE49-F238E27FC236}">
                  <a16:creationId xmlns:a16="http://schemas.microsoft.com/office/drawing/2014/main" id="{742CC6CE-7E3F-4879-8650-2D6E484E30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4D9B3DA3-7F7C-45D9-A207-E239E3544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34991"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58EE977E-A02B-4560-A0D1-1905E8F08FA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16699" y="780189"/>
              <a:ext cx="1353362" cy="18697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7D4445D5-19BB-4D2A-83AC-A25078A0A9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BlackOverlay">
            <a:extLst>
              <a:ext uri="{FF2B5EF4-FFF2-40B4-BE49-F238E27FC236}">
                <a16:creationId xmlns:a16="http://schemas.microsoft.com/office/drawing/2014/main" id="{6438CCC5-2498-42F2-8EB2-353D445F2429}"/>
              </a:ext>
            </a:extLst>
          </p:cNvPr>
          <p:cNvSpPr/>
          <p:nvPr/>
        </p:nvSpPr>
        <p:spPr>
          <a:xfrm>
            <a:off x="0" y="-5080"/>
            <a:ext cx="12203898"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1" name="TextBox 10">
            <a:extLst>
              <a:ext uri="{FF2B5EF4-FFF2-40B4-BE49-F238E27FC236}">
                <a16:creationId xmlns:a16="http://schemas.microsoft.com/office/drawing/2014/main" id="{70B7EAC9-20B4-417D-B901-B13E4A06A3C4}"/>
              </a:ext>
            </a:extLst>
          </p:cNvPr>
          <p:cNvSpPr txBox="1"/>
          <p:nvPr/>
        </p:nvSpPr>
        <p:spPr>
          <a:xfrm>
            <a:off x="4271231" y="3192464"/>
            <a:ext cx="6498370" cy="2062099"/>
          </a:xfrm>
          <a:prstGeom prst="rect">
            <a:avLst/>
          </a:prstGeom>
          <a:noFill/>
        </p:spPr>
        <p:txBody>
          <a:bodyPr wrap="square" lIns="91246" tIns="45718" rIns="91246" bIns="45718" rtlCol="0">
            <a:spAutoFit/>
          </a:bodyPr>
          <a:lstStyle/>
          <a:p>
            <a:pPr lvl="0" defTabSz="912201">
              <a:spcAft>
                <a:spcPts val="1200"/>
              </a:spcAft>
              <a:defRPr/>
            </a:pPr>
            <a:r>
              <a:rPr lang="en-US" sz="3200" dirty="0">
                <a:solidFill>
                  <a:prstClr val="white"/>
                </a:solidFill>
                <a:latin typeface="Segoe UI Light" pitchFamily="34" charset="0"/>
              </a:rPr>
              <a:t>“Sure there were some errors outdoors, but it tells me that a sound is happening. […] So, I can look around for the source...”</a:t>
            </a:r>
            <a:endPar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2" name="Rectangle 11">
            <a:extLst>
              <a:ext uri="{FF2B5EF4-FFF2-40B4-BE49-F238E27FC236}">
                <a16:creationId xmlns:a16="http://schemas.microsoft.com/office/drawing/2014/main" id="{30317E48-F08F-4D18-BA76-642D6E81856E}"/>
              </a:ext>
            </a:extLst>
          </p:cNvPr>
          <p:cNvSpPr/>
          <p:nvPr/>
        </p:nvSpPr>
        <p:spPr>
          <a:xfrm>
            <a:off x="9899258" y="5250855"/>
            <a:ext cx="711663"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P7</a:t>
            </a:r>
          </a:p>
        </p:txBody>
      </p:sp>
      <p:sp>
        <p:nvSpPr>
          <p:cNvPr id="13" name="TextBox 12">
            <a:extLst>
              <a:ext uri="{FF2B5EF4-FFF2-40B4-BE49-F238E27FC236}">
                <a16:creationId xmlns:a16="http://schemas.microsoft.com/office/drawing/2014/main" id="{D01BEC12-2BDB-4BE7-B7DC-DDD81DE732AB}"/>
              </a:ext>
            </a:extLst>
          </p:cNvPr>
          <p:cNvSpPr txBox="1"/>
          <p:nvPr/>
        </p:nvSpPr>
        <p:spPr>
          <a:xfrm>
            <a:off x="7963778" y="3570649"/>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65000"/>
                    <a:lumOff val="35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4" name="TextBox 13">
            <a:extLst>
              <a:ext uri="{FF2B5EF4-FFF2-40B4-BE49-F238E27FC236}">
                <a16:creationId xmlns:a16="http://schemas.microsoft.com/office/drawing/2014/main" id="{2DAE4FCA-C5F0-436D-BB68-A606C45A17BF}"/>
              </a:ext>
            </a:extLst>
          </p:cNvPr>
          <p:cNvSpPr txBox="1"/>
          <p:nvPr/>
        </p:nvSpPr>
        <p:spPr>
          <a:xfrm>
            <a:off x="3788948" y="2184825"/>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65000"/>
                    <a:lumOff val="35000"/>
                    <a:alpha val="30000"/>
                  </a:schemeClr>
                </a:solidFill>
                <a:effectLst/>
                <a:uLnTx/>
                <a:uFillTx/>
                <a:latin typeface="HelveticaNeueLT Com 107 XBlkCn" pitchFamily="34" charset="0"/>
                <a:ea typeface="+mn-ea"/>
                <a:cs typeface="+mn-cs"/>
              </a:rPr>
              <a:t>“</a:t>
            </a:r>
          </a:p>
        </p:txBody>
      </p:sp>
      <p:sp>
        <p:nvSpPr>
          <p:cNvPr id="16" name="Title 7">
            <a:extLst>
              <a:ext uri="{FF2B5EF4-FFF2-40B4-BE49-F238E27FC236}">
                <a16:creationId xmlns:a16="http://schemas.microsoft.com/office/drawing/2014/main" id="{8875E897-D9B3-4AAF-8AEB-55FB0D1ACFB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0790302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A0E9845-6B94-44C9-83AD-D28135C517BB}"/>
              </a:ext>
            </a:extLst>
          </p:cNvPr>
          <p:cNvGrpSpPr>
            <a:grpSpLocks noChangeAspect="1"/>
          </p:cNvGrpSpPr>
          <p:nvPr/>
        </p:nvGrpSpPr>
        <p:grpSpPr>
          <a:xfrm>
            <a:off x="3833" y="1401124"/>
            <a:ext cx="12188167" cy="4166049"/>
            <a:chOff x="1328116" y="816403"/>
            <a:chExt cx="5364261" cy="1833563"/>
          </a:xfrm>
        </p:grpSpPr>
        <p:pic>
          <p:nvPicPr>
            <p:cNvPr id="5" name="Picture 95" descr="A user wearing a watch showing &quot;water running, 83%&quot; with water faucet in the background.">
              <a:extLst>
                <a:ext uri="{FF2B5EF4-FFF2-40B4-BE49-F238E27FC236}">
                  <a16:creationId xmlns:a16="http://schemas.microsoft.com/office/drawing/2014/main" id="{97726A5C-6557-438B-B425-EFC8A3FD4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3" descr="A user in a car, and the wrist-worn watch shows &quot;Vehicle, 81%&quot;.">
              <a:extLst>
                <a:ext uri="{FF2B5EF4-FFF2-40B4-BE49-F238E27FC236}">
                  <a16:creationId xmlns:a16="http://schemas.microsoft.com/office/drawing/2014/main" id="{1F39DCDC-54AC-4E61-B0BB-71063C8C27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28287"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A user standing in a front of a car, and the wrist-worn watch shows &quot;Car Honk, 98%&quot;.">
              <a:extLst>
                <a:ext uri="{FF2B5EF4-FFF2-40B4-BE49-F238E27FC236}">
                  <a16:creationId xmlns:a16="http://schemas.microsoft.com/office/drawing/2014/main" id="{F0BC288D-2ACA-47A7-B965-E2E863CFFC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30107" y="816403"/>
              <a:ext cx="1327150" cy="1833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A user standing outdoors and looking at a watch worn on the left wrist while holding a phone in the right hand.">
              <a:extLst>
                <a:ext uri="{FF2B5EF4-FFF2-40B4-BE49-F238E27FC236}">
                  <a16:creationId xmlns:a16="http://schemas.microsoft.com/office/drawing/2014/main" id="{FA7E2E02-7921-4550-AE02-8EF5B87294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BlackOverlay">
            <a:extLst>
              <a:ext uri="{FF2B5EF4-FFF2-40B4-BE49-F238E27FC236}">
                <a16:creationId xmlns:a16="http://schemas.microsoft.com/office/drawing/2014/main" id="{34A9439C-3610-4969-93BF-F4A164486E43}"/>
              </a:ext>
            </a:extLst>
          </p:cNvPr>
          <p:cNvSpPr/>
          <p:nvPr/>
        </p:nvSpPr>
        <p:spPr>
          <a:xfrm>
            <a:off x="0" y="0"/>
            <a:ext cx="12203898" cy="6858000"/>
          </a:xfrm>
          <a:prstGeom prst="rect">
            <a:avLst/>
          </a:prstGeom>
          <a:solidFill>
            <a:schemeClr val="tx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9" name="Title">
            <a:extLst>
              <a:ext uri="{FF2B5EF4-FFF2-40B4-BE49-F238E27FC236}">
                <a16:creationId xmlns:a16="http://schemas.microsoft.com/office/drawing/2014/main" id="{19CC332E-1011-45E3-B5B0-41638C9C12A1}"/>
              </a:ext>
            </a:extLst>
          </p:cNvPr>
          <p:cNvSpPr txBox="1">
            <a:spLocks/>
          </p:cNvSpPr>
          <p:nvPr/>
        </p:nvSpPr>
        <p:spPr>
          <a:xfrm>
            <a:off x="229677" y="169852"/>
            <a:ext cx="3622475" cy="912708"/>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B0F0"/>
                </a:solidFill>
                <a:effectLst/>
                <a:uLnTx/>
                <a:uFillTx/>
                <a:ea typeface="+mj-ea"/>
                <a:cs typeface="Segoe UI Semibold" panose="020B0702040204020203" pitchFamily="34" charset="0"/>
              </a:rPr>
              <a:t>Demo</a:t>
            </a:r>
            <a:r>
              <a:rPr kumimoji="0" lang="en-US" sz="4800" b="0" i="0" u="none" strike="noStrike" kern="1200" cap="none" spc="0" normalizeH="0" baseline="0" noProof="0" dirty="0">
                <a:ln>
                  <a:noFill/>
                </a:ln>
                <a:solidFill>
                  <a:schemeClr val="bg1"/>
                </a:solidFill>
                <a:effectLst/>
                <a:uLnTx/>
                <a:uFillTx/>
                <a:ea typeface="+mj-ea"/>
                <a:cs typeface="Segoe UI Semibold" panose="020B0702040204020203" pitchFamily="34" charset="0"/>
              </a:rPr>
              <a:t> Time!</a:t>
            </a:r>
            <a:endParaRPr kumimoji="0" lang="en-US" sz="4800" b="0" i="0" u="none" strike="noStrike" kern="1200" cap="none" spc="0" normalizeH="0" baseline="0" noProof="0" dirty="0">
              <a:ln>
                <a:noFill/>
              </a:ln>
              <a:solidFill>
                <a:schemeClr val="bg1"/>
              </a:solidFill>
              <a:effectLst/>
              <a:uLnTx/>
              <a:uFillTx/>
              <a:latin typeface="Segoe UI Light" panose="020B0502040204020203" pitchFamily="34" charset="0"/>
              <a:ea typeface="+mj-ea"/>
              <a:cs typeface="Segoe UI Light" panose="020B0502040204020203" pitchFamily="34" charset="0"/>
            </a:endParaRPr>
          </a:p>
        </p:txBody>
      </p:sp>
      <p:sp>
        <p:nvSpPr>
          <p:cNvPr id="12" name="Title 7">
            <a:extLst>
              <a:ext uri="{FF2B5EF4-FFF2-40B4-BE49-F238E27FC236}">
                <a16:creationId xmlns:a16="http://schemas.microsoft.com/office/drawing/2014/main" id="{351FAAE0-8BDE-4C17-83D6-DF3FC11A7F1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643684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29F0AE71-3837-4D39-BD8E-4EB2BF82AD0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15972" t="13495" r="16391" b="17475"/>
          <a:stretch/>
        </p:blipFill>
        <p:spPr>
          <a:xfrm>
            <a:off x="101600" y="0"/>
            <a:ext cx="11988800" cy="6887975"/>
          </a:xfrm>
          <a:prstGeom prst="rect">
            <a:avLst/>
          </a:prstGeom>
        </p:spPr>
      </p:pic>
      <p:sp>
        <p:nvSpPr>
          <p:cNvPr id="5" name="Freeform 5" descr=" 5">
            <a:extLst>
              <a:ext uri="{FF2B5EF4-FFF2-40B4-BE49-F238E27FC236}">
                <a16:creationId xmlns:a16="http://schemas.microsoft.com/office/drawing/2014/main" id="{AD5BAFC7-28C2-4D4D-86CB-F5CAB1AEE89D}"/>
              </a:ext>
            </a:extLst>
          </p:cNvPr>
          <p:cNvSpPr/>
          <p:nvPr/>
        </p:nvSpPr>
        <p:spPr>
          <a:xfrm rot="5187421" flipH="1" flipV="1">
            <a:off x="7849702" y="5020261"/>
            <a:ext cx="602801" cy="737630"/>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6" name="TextBox 15" descr=" 6">
            <a:extLst>
              <a:ext uri="{FF2B5EF4-FFF2-40B4-BE49-F238E27FC236}">
                <a16:creationId xmlns:a16="http://schemas.microsoft.com/office/drawing/2014/main" id="{0D84AD9D-EFFE-4AED-91A8-938ABAF0F831}"/>
              </a:ext>
            </a:extLst>
          </p:cNvPr>
          <p:cNvSpPr txBox="1"/>
          <p:nvPr/>
        </p:nvSpPr>
        <p:spPr>
          <a:xfrm rot="21076520">
            <a:off x="8051904" y="4623949"/>
            <a:ext cx="3018873" cy="830936"/>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Released on Google store!</a:t>
            </a:r>
          </a:p>
        </p:txBody>
      </p:sp>
      <p:sp>
        <p:nvSpPr>
          <p:cNvPr id="8" name="Title 7">
            <a:extLst>
              <a:ext uri="{FF2B5EF4-FFF2-40B4-BE49-F238E27FC236}">
                <a16:creationId xmlns:a16="http://schemas.microsoft.com/office/drawing/2014/main" id="{C5A272E5-F680-4337-A706-F0C8E657F907}"/>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08656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7">
            <a:extLst>
              <a:ext uri="{FF2B5EF4-FFF2-40B4-BE49-F238E27FC236}">
                <a16:creationId xmlns:a16="http://schemas.microsoft.com/office/drawing/2014/main" id="{2FC8F8EF-C499-47CC-91A9-291A54B04F81}"/>
              </a:ext>
            </a:extLst>
          </p:cNvPr>
          <p:cNvSpPr txBox="1">
            <a:spLocks/>
          </p:cNvSpPr>
          <p:nvPr/>
        </p:nvSpPr>
        <p:spPr>
          <a:xfrm>
            <a:off x="868823" y="1084389"/>
            <a:ext cx="5986104" cy="673339"/>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SoundWatch Team</a:t>
            </a:r>
            <a:endParaRPr kumimoji="0" lang="en-US" sz="30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983037" y="3154533"/>
            <a:ext cx="1288157" cy="492443"/>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Dhruv Jain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pic>
        <p:nvPicPr>
          <p:cNvPr id="23" name="Picture 22">
            <a:extLst>
              <a:ext uri="{FF2B5EF4-FFF2-40B4-BE49-F238E27FC236}">
                <a16:creationId xmlns:a16="http://schemas.microsoft.com/office/drawing/2014/main" id="{F2B9452C-062C-4D0F-A6B9-FF27EE3E5BB4}"/>
              </a:ext>
            </a:extLst>
          </p:cNvPr>
          <p:cNvPicPr>
            <a:picLocks/>
          </p:cNvPicPr>
          <p:nvPr/>
        </p:nvPicPr>
        <p:blipFill rotWithShape="1">
          <a:blip r:embed="rId3"/>
          <a:srcRect l="31969" r="844"/>
          <a:stretch/>
        </p:blipFill>
        <p:spPr>
          <a:xfrm>
            <a:off x="3991968" y="1857664"/>
            <a:ext cx="1288157" cy="1287451"/>
          </a:xfrm>
          <a:prstGeom prst="rect">
            <a:avLst/>
          </a:prstGeom>
          <a:ln w="12700">
            <a:solidFill>
              <a:schemeClr val="tx1">
                <a:lumMod val="65000"/>
                <a:lumOff val="35000"/>
              </a:schemeClr>
            </a:solidFill>
          </a:ln>
        </p:spPr>
      </p:pic>
      <p:pic>
        <p:nvPicPr>
          <p:cNvPr id="36" name="Picture 36" descr="Image result for leah findlater">
            <a:extLst>
              <a:ext uri="{FF2B5EF4-FFF2-40B4-BE49-F238E27FC236}">
                <a16:creationId xmlns:a16="http://schemas.microsoft.com/office/drawing/2014/main" id="{16A48704-79F0-4E26-83D3-E1BF58AA315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3110" y="39812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7" name="Picture 38" descr="Image result for jon froehlich">
            <a:extLst>
              <a:ext uri="{FF2B5EF4-FFF2-40B4-BE49-F238E27FC236}">
                <a16:creationId xmlns:a16="http://schemas.microsoft.com/office/drawing/2014/main" id="{6B79DDB8-DD4A-4010-BC6B-EF1037695744}"/>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1791" y="39812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8" name="Picture 2" descr="Image may contain: Dhruv Jain, glasses and beard">
            <a:extLst>
              <a:ext uri="{FF2B5EF4-FFF2-40B4-BE49-F238E27FC236}">
                <a16:creationId xmlns:a16="http://schemas.microsoft.com/office/drawing/2014/main" id="{21751685-42CF-4A32-8033-7998E9342CEF}"/>
              </a:ext>
            </a:extLst>
          </p:cNvPr>
          <p:cNvPicPr>
            <a:picLocks noChangeArrowheads="1"/>
          </p:cNvPicPr>
          <p:nvPr/>
        </p:nvPicPr>
        <p:blipFill rotWithShape="1">
          <a:blip r:embed="rId6" cstate="print">
            <a:extLst>
              <a:ext uri="{28A0092B-C50C-407E-A947-70E740481C1C}">
                <a14:useLocalDpi xmlns:a14="http://schemas.microsoft.com/office/drawing/2010/main" val="0"/>
              </a:ext>
            </a:extLst>
          </a:blip>
          <a:srcRect l="975" t="5368" r="1" b="28616"/>
          <a:stretch/>
        </p:blipFill>
        <p:spPr bwMode="auto">
          <a:xfrm>
            <a:off x="990294" y="1857664"/>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02B0C81-84BF-4E7B-92B8-1F124BC1BD64}"/>
              </a:ext>
            </a:extLst>
          </p:cNvPr>
          <p:cNvSpPr txBox="1"/>
          <p:nvPr/>
        </p:nvSpPr>
        <p:spPr>
          <a:xfrm>
            <a:off x="967434" y="5279056"/>
            <a:ext cx="1438902"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Steven Goodman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smgoodmn@uw.edu</a:t>
            </a:r>
          </a:p>
        </p:txBody>
      </p:sp>
      <p:sp>
        <p:nvSpPr>
          <p:cNvPr id="42" name="TextBox 41">
            <a:extLst>
              <a:ext uri="{FF2B5EF4-FFF2-40B4-BE49-F238E27FC236}">
                <a16:creationId xmlns:a16="http://schemas.microsoft.com/office/drawing/2014/main" id="{EA400A6E-F3F0-43C6-8AB9-169B46D80CF3}"/>
              </a:ext>
            </a:extLst>
          </p:cNvPr>
          <p:cNvSpPr txBox="1"/>
          <p:nvPr/>
        </p:nvSpPr>
        <p:spPr>
          <a:xfrm>
            <a:off x="3963442" y="3154533"/>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Hung Ngo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hvn297@uw.edu</a:t>
            </a:r>
          </a:p>
        </p:txBody>
      </p:sp>
      <p:sp>
        <p:nvSpPr>
          <p:cNvPr id="44" name="TextBox 43">
            <a:extLst>
              <a:ext uri="{FF2B5EF4-FFF2-40B4-BE49-F238E27FC236}">
                <a16:creationId xmlns:a16="http://schemas.microsoft.com/office/drawing/2014/main" id="{B4AB1F15-6124-4ECE-841C-291BC7E04896}"/>
              </a:ext>
            </a:extLst>
          </p:cNvPr>
          <p:cNvSpPr txBox="1"/>
          <p:nvPr/>
        </p:nvSpPr>
        <p:spPr>
          <a:xfrm>
            <a:off x="2502334" y="5279056"/>
            <a:ext cx="1288157"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Pratyush</a:t>
            </a: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 Patel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patelp1@uw.edu</a:t>
            </a:r>
          </a:p>
        </p:txBody>
      </p:sp>
      <p:sp>
        <p:nvSpPr>
          <p:cNvPr id="45" name="TextBox 44">
            <a:extLst>
              <a:ext uri="{FF2B5EF4-FFF2-40B4-BE49-F238E27FC236}">
                <a16:creationId xmlns:a16="http://schemas.microsoft.com/office/drawing/2014/main" id="{44300B34-FF89-4C90-9878-08990A396B53}"/>
              </a:ext>
            </a:extLst>
          </p:cNvPr>
          <p:cNvSpPr txBox="1"/>
          <p:nvPr/>
        </p:nvSpPr>
        <p:spPr>
          <a:xfrm>
            <a:off x="4005228" y="52842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Jon Froehlich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jfroehli@uw.edu</a:t>
            </a:r>
          </a:p>
        </p:txBody>
      </p:sp>
      <p:sp>
        <p:nvSpPr>
          <p:cNvPr id="46" name="TextBox 45">
            <a:extLst>
              <a:ext uri="{FF2B5EF4-FFF2-40B4-BE49-F238E27FC236}">
                <a16:creationId xmlns:a16="http://schemas.microsoft.com/office/drawing/2014/main" id="{75D0C546-1591-42A7-9DF0-31124006F868}"/>
              </a:ext>
            </a:extLst>
          </p:cNvPr>
          <p:cNvSpPr txBox="1"/>
          <p:nvPr/>
        </p:nvSpPr>
        <p:spPr>
          <a:xfrm>
            <a:off x="5499219" y="5284242"/>
            <a:ext cx="1288157" cy="493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Leah </a:t>
            </a:r>
            <a:r>
              <a:rPr kumimoji="0" lang="en-US" sz="14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Findlater</a:t>
            </a:r>
            <a:endPar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sp>
        <p:nvSpPr>
          <p:cNvPr id="47" name="TextBox 46">
            <a:extLst>
              <a:ext uri="{FF2B5EF4-FFF2-40B4-BE49-F238E27FC236}">
                <a16:creationId xmlns:a16="http://schemas.microsoft.com/office/drawing/2014/main" id="{7D90A3A4-49F1-42BC-AA58-60559E142445}"/>
              </a:ext>
            </a:extLst>
          </p:cNvPr>
          <p:cNvSpPr txBox="1"/>
          <p:nvPr/>
        </p:nvSpPr>
        <p:spPr>
          <a:xfrm>
            <a:off x="5477888" y="3154533"/>
            <a:ext cx="1933832"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Rachel Grossman-Kahn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rachelgk@uw.edu</a:t>
            </a:r>
          </a:p>
        </p:txBody>
      </p:sp>
      <p:sp>
        <p:nvSpPr>
          <p:cNvPr id="48" name="TextBox 47">
            <a:extLst>
              <a:ext uri="{FF2B5EF4-FFF2-40B4-BE49-F238E27FC236}">
                <a16:creationId xmlns:a16="http://schemas.microsoft.com/office/drawing/2014/main" id="{F70ED8B4-2173-490C-A3FC-0FE32D985AB4}"/>
              </a:ext>
            </a:extLst>
          </p:cNvPr>
          <p:cNvSpPr txBox="1"/>
          <p:nvPr/>
        </p:nvSpPr>
        <p:spPr>
          <a:xfrm>
            <a:off x="2497483" y="3154533"/>
            <a:ext cx="1462831" cy="47705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Khoa Nguyen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akhoa99@uw.edu</a:t>
            </a:r>
          </a:p>
        </p:txBody>
      </p:sp>
      <p:pic>
        <p:nvPicPr>
          <p:cNvPr id="4" name="Picture 8" descr="Pratyush Patel – University of Washington">
            <a:extLst>
              <a:ext uri="{FF2B5EF4-FFF2-40B4-BE49-F238E27FC236}">
                <a16:creationId xmlns:a16="http://schemas.microsoft.com/office/drawing/2014/main" id="{CDCF5C79-2285-4CB1-B484-1A9E61C766B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3" t="9314" r="3582" b="9314"/>
          <a:stretch/>
        </p:blipFill>
        <p:spPr bwMode="auto">
          <a:xfrm>
            <a:off x="2490121" y="3981277"/>
            <a:ext cx="1288157"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31" name="Picture 6" descr="https://lh3.googleusercontent.com/wjtVwgOA4SVGijwgtdklqGInbgCmFJPmXfhTUQvAcCjwL-EEuFfrwls8bAbTjHV0s0IbrWyKTagrnZwe0c7ElEHMvShc6fYNDRLxucnuiY_Rch_QnBwuzWU_qBNtBlQFB7l9A9QPPSw">
            <a:extLst>
              <a:ext uri="{FF2B5EF4-FFF2-40B4-BE49-F238E27FC236}">
                <a16:creationId xmlns:a16="http://schemas.microsoft.com/office/drawing/2014/main" id="{F080B3AE-2A6E-49C8-A78C-4F717B6E2CD5}"/>
              </a:ext>
            </a:extLst>
          </p:cNvPr>
          <p:cNvPicPr>
            <a:picLocks noChangeArrowheads="1"/>
          </p:cNvPicPr>
          <p:nvPr/>
        </p:nvPicPr>
        <p:blipFill rotWithShape="1">
          <a:blip r:embed="rId8">
            <a:extLst>
              <a:ext uri="{28A0092B-C50C-407E-A947-70E740481C1C}">
                <a14:useLocalDpi xmlns:a14="http://schemas.microsoft.com/office/drawing/2010/main" val="0"/>
              </a:ext>
            </a:extLst>
          </a:blip>
          <a:srcRect l="20967" t="8216" r="61021" b="26714"/>
          <a:stretch/>
        </p:blipFill>
        <p:spPr bwMode="auto">
          <a:xfrm>
            <a:off x="990294" y="3953176"/>
            <a:ext cx="1304187" cy="132588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rofile photo for Rachel Illowsky Grossman-Kahn">
            <a:extLst>
              <a:ext uri="{FF2B5EF4-FFF2-40B4-BE49-F238E27FC236}">
                <a16:creationId xmlns:a16="http://schemas.microsoft.com/office/drawing/2014/main" id="{6E80173C-AB4F-4337-B29E-AD903AD5BF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93816" y="1857664"/>
            <a:ext cx="1287451" cy="1287451"/>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pic>
        <p:nvPicPr>
          <p:cNvPr id="1040" name="Picture 16" descr="Khoa Nguyen">
            <a:extLst>
              <a:ext uri="{FF2B5EF4-FFF2-40B4-BE49-F238E27FC236}">
                <a16:creationId xmlns:a16="http://schemas.microsoft.com/office/drawing/2014/main" id="{BD3D89F7-0595-4E1D-A774-8DD76D5758A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92141" y="1857664"/>
            <a:ext cx="1286137" cy="1286137"/>
          </a:xfrm>
          <a:prstGeom prst="rect">
            <a:avLst/>
          </a:prstGeom>
          <a:noFill/>
          <a:ln w="12700">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49" name="Title 7">
            <a:extLst>
              <a:ext uri="{FF2B5EF4-FFF2-40B4-BE49-F238E27FC236}">
                <a16:creationId xmlns:a16="http://schemas.microsoft.com/office/drawing/2014/main" id="{EBB2F002-558F-47F5-BE7E-2678E4345346}"/>
              </a:ext>
            </a:extLst>
          </p:cNvPr>
          <p:cNvSpPr txBox="1">
            <a:spLocks/>
          </p:cNvSpPr>
          <p:nvPr/>
        </p:nvSpPr>
        <p:spPr>
          <a:xfrm>
            <a:off x="7885367" y="1084389"/>
            <a:ext cx="2993052" cy="673339"/>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30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pic>
        <p:nvPicPr>
          <p:cNvPr id="50" name="Picture 2" descr="Image result for Google  research faculty award">
            <a:extLst>
              <a:ext uri="{FF2B5EF4-FFF2-40B4-BE49-F238E27FC236}">
                <a16:creationId xmlns:a16="http://schemas.microsoft.com/office/drawing/2014/main" id="{F6E63DDA-0C9A-452D-B3F5-99F833ED532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6291" r="26312" b="14537"/>
          <a:stretch/>
        </p:blipFill>
        <p:spPr bwMode="auto">
          <a:xfrm>
            <a:off x="9022491" y="1620902"/>
            <a:ext cx="2878748" cy="141871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Image result for NSF award">
            <a:extLst>
              <a:ext uri="{FF2B5EF4-FFF2-40B4-BE49-F238E27FC236}">
                <a16:creationId xmlns:a16="http://schemas.microsoft.com/office/drawing/2014/main" id="{463900CE-9196-4194-8A9C-31D44B5CCF8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36167" y="1757728"/>
            <a:ext cx="1098896" cy="1098896"/>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7">
            <a:extLst>
              <a:ext uri="{FF2B5EF4-FFF2-40B4-BE49-F238E27FC236}">
                <a16:creationId xmlns:a16="http://schemas.microsoft.com/office/drawing/2014/main" id="{EA916F10-2BE2-4EFB-84CA-FC1BD31C06E1}"/>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0585878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49944A2E-D861-4408-B123-4A4B8F044C67}"/>
              </a:ext>
            </a:extLst>
          </p:cNvPr>
          <p:cNvSpPr/>
          <p:nvPr/>
        </p:nvSpPr>
        <p:spPr>
          <a:xfrm>
            <a:off x="7817047" y="551543"/>
            <a:ext cx="4250897" cy="547705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chemeClr val="accent1"/>
                </a:solidFill>
                <a:latin typeface="Segoe UI Semibold" panose="020B0702040204020203" pitchFamily="34" charset="0"/>
                <a:cs typeface="Segoe UI Semibold" panose="020B0702040204020203" pitchFamily="34" charset="0"/>
              </a:rPr>
              <a:t>Two studies</a:t>
            </a:r>
            <a:endPar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endParaRPr>
          </a:p>
        </p:txBody>
      </p:sp>
      <p:sp>
        <p:nvSpPr>
          <p:cNvPr id="34" name="Title 7">
            <a:extLst>
              <a:ext uri="{FF2B5EF4-FFF2-40B4-BE49-F238E27FC236}">
                <a16:creationId xmlns:a16="http://schemas.microsoft.com/office/drawing/2014/main" id="{05B8E5E9-3782-4582-8A3B-A89788034A3E}"/>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3" name="TextBox 32">
            <a:extLst>
              <a:ext uri="{FF2B5EF4-FFF2-40B4-BE49-F238E27FC236}">
                <a16:creationId xmlns:a16="http://schemas.microsoft.com/office/drawing/2014/main" id="{AF9EBCBC-1882-48D8-90DA-E97087F00FD9}"/>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38" name="Rectangle 37">
            <a:extLst>
              <a:ext uri="{FF2B5EF4-FFF2-40B4-BE49-F238E27FC236}">
                <a16:creationId xmlns:a16="http://schemas.microsoft.com/office/drawing/2014/main" id="{E6882891-3625-43E3-B2A2-CE429718429C}"/>
              </a:ext>
            </a:extLst>
          </p:cNvPr>
          <p:cNvSpPr/>
          <p:nvPr/>
        </p:nvSpPr>
        <p:spPr>
          <a:xfrm>
            <a:off x="5030217" y="4183756"/>
            <a:ext cx="2993423" cy="579671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383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F84E7-33CE-4327-B501-2A0506BE3317}"/>
              </a:ext>
            </a:extLst>
          </p:cNvPr>
          <p:cNvSpPr txBox="1"/>
          <p:nvPr/>
        </p:nvSpPr>
        <p:spPr>
          <a:xfrm>
            <a:off x="635547" y="896918"/>
            <a:ext cx="109209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prstClr val="black">
                    <a:lumMod val="75000"/>
                    <a:lumOff val="25000"/>
                  </a:prstClr>
                </a:solidFill>
                <a:latin typeface="Segoe UI Light" panose="020B0502040204020203" pitchFamily="34" charset="0"/>
                <a:cs typeface="Segoe UI Light" panose="020B0502040204020203" pitchFamily="34" charset="0"/>
              </a:rPr>
              <a:t>Many DHH people </a:t>
            </a:r>
            <a:r>
              <a:rPr kumimoji="0" lang="en-US" sz="2800" b="0" i="0" u="none" strike="noStrike" kern="1200" cap="none" spc="0" normalizeH="0" baseline="0" noProof="0" dirty="0">
                <a:ln>
                  <a:noFill/>
                </a:ln>
                <a:solidFill>
                  <a:prstClr val="black">
                    <a:lumMod val="75000"/>
                    <a:lumOff val="25000"/>
                  </a:prstClr>
                </a:solidFill>
                <a:effectLst/>
                <a:uLnTx/>
                <a:uFillTx/>
                <a:latin typeface="Segoe UI Light" panose="020B0502040204020203" pitchFamily="34" charset="0"/>
                <a:ea typeface="+mn-ea"/>
                <a:cs typeface="Segoe UI Light" panose="020B0502040204020203" pitchFamily="34" charset="0"/>
              </a:rPr>
              <a:t>use </a:t>
            </a:r>
            <a:r>
              <a:rPr kumimoji="0" lang="en-US" sz="28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n-ea"/>
                <a:cs typeface="Segoe UI Semibold" panose="020B0702040204020203" pitchFamily="34" charset="0"/>
              </a:rPr>
              <a:t>alternative ways </a:t>
            </a:r>
            <a:r>
              <a:rPr kumimoji="0" lang="en-US" sz="2800" b="0" i="0" u="none" strike="noStrike" kern="1200" cap="none" spc="0" normalizeH="0" baseline="0" noProof="0" dirty="0">
                <a:ln>
                  <a:noFill/>
                </a:ln>
                <a:solidFill>
                  <a:prstClr val="black">
                    <a:lumMod val="75000"/>
                    <a:lumOff val="25000"/>
                  </a:prstClr>
                </a:solidFill>
                <a:effectLst/>
                <a:uLnTx/>
                <a:uFillTx/>
                <a:latin typeface="Segoe UI Light" panose="020B0502040204020203" pitchFamily="34" charset="0"/>
                <a:ea typeface="+mn-ea"/>
                <a:cs typeface="Segoe UI Light" panose="020B0502040204020203" pitchFamily="34" charset="0"/>
              </a:rPr>
              <a:t>to deal with sound information</a:t>
            </a:r>
          </a:p>
        </p:txBody>
      </p:sp>
      <p:sp>
        <p:nvSpPr>
          <p:cNvPr id="10" name="Title 7">
            <a:extLst>
              <a:ext uri="{FF2B5EF4-FFF2-40B4-BE49-F238E27FC236}">
                <a16:creationId xmlns:a16="http://schemas.microsoft.com/office/drawing/2014/main" id="{CEFFC451-0BD6-47C5-BF38-4E8C2771D0E7}"/>
              </a:ext>
            </a:extLst>
          </p:cNvPr>
          <p:cNvSpPr txBox="1">
            <a:spLocks/>
          </p:cNvSpPr>
          <p:nvPr/>
        </p:nvSpPr>
        <p:spPr>
          <a:xfrm>
            <a:off x="4064852" y="5325696"/>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rPr>
              <a:t>Flashing Doorbell</a:t>
            </a:r>
            <a:endParaRPr kumimoji="0" lang="en-US" sz="14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endParaRPr>
          </a:p>
        </p:txBody>
      </p:sp>
      <p:sp>
        <p:nvSpPr>
          <p:cNvPr id="11" name="Title 7">
            <a:extLst>
              <a:ext uri="{FF2B5EF4-FFF2-40B4-BE49-F238E27FC236}">
                <a16:creationId xmlns:a16="http://schemas.microsoft.com/office/drawing/2014/main" id="{BFBB1476-525D-4997-AFF1-7E7C46F5AB2A}"/>
              </a:ext>
            </a:extLst>
          </p:cNvPr>
          <p:cNvSpPr txBox="1">
            <a:spLocks/>
          </p:cNvSpPr>
          <p:nvPr/>
        </p:nvSpPr>
        <p:spPr>
          <a:xfrm>
            <a:off x="7736277" y="5329440"/>
            <a:ext cx="3511141" cy="61337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rPr>
              <a:t>Vibratory Alarm Clock</a:t>
            </a:r>
            <a:endParaRPr kumimoji="0" lang="en-US" sz="14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endParaRPr>
          </a:p>
        </p:txBody>
      </p:sp>
      <p:pic>
        <p:nvPicPr>
          <p:cNvPr id="8" name="Picture 4" descr="See the source image">
            <a:extLst>
              <a:ext uri="{FF2B5EF4-FFF2-40B4-BE49-F238E27FC236}">
                <a16:creationId xmlns:a16="http://schemas.microsoft.com/office/drawing/2014/main" id="{910AA36E-3F5A-4766-880F-A5602BA547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799"/>
          <a:stretch/>
        </p:blipFill>
        <p:spPr bwMode="auto">
          <a:xfrm>
            <a:off x="1113024" y="2159108"/>
            <a:ext cx="2113021" cy="30045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result for flashing doorbell in use">
            <a:extLst>
              <a:ext uri="{FF2B5EF4-FFF2-40B4-BE49-F238E27FC236}">
                <a16:creationId xmlns:a16="http://schemas.microsoft.com/office/drawing/2014/main" id="{A33009E3-DAA8-419E-AA31-AAAE944BAC5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75067" y="2284521"/>
            <a:ext cx="2808986" cy="2808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vibration bed alarm">
            <a:extLst>
              <a:ext uri="{FF2B5EF4-FFF2-40B4-BE49-F238E27FC236}">
                <a16:creationId xmlns:a16="http://schemas.microsoft.com/office/drawing/2014/main" id="{6A9F91ED-78B9-4546-992E-C9D43824B8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7355" y="2357120"/>
            <a:ext cx="2808986" cy="280898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7">
            <a:extLst>
              <a:ext uri="{FF2B5EF4-FFF2-40B4-BE49-F238E27FC236}">
                <a16:creationId xmlns:a16="http://schemas.microsoft.com/office/drawing/2014/main" id="{7B674B41-A742-429C-9CD9-D9F891E632C8}"/>
              </a:ext>
            </a:extLst>
          </p:cNvPr>
          <p:cNvSpPr txBox="1">
            <a:spLocks/>
          </p:cNvSpPr>
          <p:nvPr/>
        </p:nvSpPr>
        <p:spPr>
          <a:xfrm>
            <a:off x="513219" y="5325696"/>
            <a:ext cx="3391977" cy="574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rPr>
              <a:t>Sign Language</a:t>
            </a:r>
            <a:endParaRPr kumimoji="0" lang="en-US" sz="1400" b="0" i="0" u="none" strike="noStrike" kern="1200" cap="small" spc="0" normalizeH="0" baseline="0" noProof="0" dirty="0">
              <a:ln>
                <a:noFill/>
              </a:ln>
              <a:solidFill>
                <a:sysClr val="windowText" lastClr="000000"/>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4002947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49944A2E-D861-4408-B123-4A4B8F044C67}"/>
              </a:ext>
            </a:extLst>
          </p:cNvPr>
          <p:cNvSpPr/>
          <p:nvPr/>
        </p:nvSpPr>
        <p:spPr>
          <a:xfrm>
            <a:off x="7817048" y="551543"/>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67" dirty="0">
                <a:solidFill>
                  <a:schemeClr val="accent1"/>
                </a:solidFill>
                <a:latin typeface="Segoe UI Semibold" panose="020B0702040204020203" pitchFamily="34" charset="0"/>
                <a:cs typeface="Segoe UI Semibold" panose="020B0702040204020203" pitchFamily="34" charset="0"/>
              </a:rPr>
              <a:t>Two studies</a:t>
            </a:r>
            <a:endParaRPr kumimoji="0" lang="en-US" sz="1867" b="0" i="0" u="none" strike="noStrike" kern="1200" cap="none" spc="0" normalizeH="0" baseline="0" noProof="0" dirty="0">
              <a:ln>
                <a:noFill/>
              </a:ln>
              <a:solidFill>
                <a:schemeClr val="accent1"/>
              </a:solidFill>
              <a:effectLst/>
              <a:uLnTx/>
              <a:uFillTx/>
              <a:latin typeface="Segoe UI Semibold" panose="020B0702040204020203" pitchFamily="34" charset="0"/>
              <a:cs typeface="Segoe UI Semibold" panose="020B0702040204020203" pitchFamily="34" charset="0"/>
            </a:endParaRPr>
          </a:p>
        </p:txBody>
      </p:sp>
      <p:sp>
        <p:nvSpPr>
          <p:cNvPr id="33" name="Rectangle 32">
            <a:extLst>
              <a:ext uri="{FF2B5EF4-FFF2-40B4-BE49-F238E27FC236}">
                <a16:creationId xmlns:a16="http://schemas.microsoft.com/office/drawing/2014/main" id="{74382946-DD5B-4258-86FC-898750D195F9}"/>
              </a:ext>
            </a:extLst>
          </p:cNvPr>
          <p:cNvSpPr/>
          <p:nvPr/>
        </p:nvSpPr>
        <p:spPr>
          <a:xfrm>
            <a:off x="4400117" y="3012477"/>
            <a:ext cx="3508450" cy="104940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itle 7">
            <a:extLst>
              <a:ext uri="{FF2B5EF4-FFF2-40B4-BE49-F238E27FC236}">
                <a16:creationId xmlns:a16="http://schemas.microsoft.com/office/drawing/2014/main" id="{70BCE5E2-47E6-43DD-9353-C9B7F9FBE5EC}"/>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4" name="TextBox 33">
            <a:extLst>
              <a:ext uri="{FF2B5EF4-FFF2-40B4-BE49-F238E27FC236}">
                <a16:creationId xmlns:a16="http://schemas.microsoft.com/office/drawing/2014/main" id="{F9834B70-63F9-4C2C-88E5-13012136665D}"/>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7822122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5E31829-388F-45F3-87EB-B1EE12A270D2}"/>
              </a:ext>
            </a:extLst>
          </p:cNvPr>
          <p:cNvGrpSpPr>
            <a:grpSpLocks noChangeAspect="1"/>
          </p:cNvGrpSpPr>
          <p:nvPr/>
        </p:nvGrpSpPr>
        <p:grpSpPr>
          <a:xfrm>
            <a:off x="-6139246" y="-1658167"/>
            <a:ext cx="24388568" cy="8500927"/>
            <a:chOff x="1328116" y="780189"/>
            <a:chExt cx="5364261" cy="1869777"/>
          </a:xfrm>
        </p:grpSpPr>
        <p:pic>
          <p:nvPicPr>
            <p:cNvPr id="14" name="Picture 95" descr="A user wearing a watch showing &quot;water running, 83%&quot; with water faucet in the background.">
              <a:extLst>
                <a:ext uri="{FF2B5EF4-FFF2-40B4-BE49-F238E27FC236}">
                  <a16:creationId xmlns:a16="http://schemas.microsoft.com/office/drawing/2014/main" id="{0AE888DC-A490-4A70-B3D3-6AD476B3CC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079673" y="1064847"/>
              <a:ext cx="1828800" cy="133191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93" descr="A user in a car, and the wrist-worn watch shows &quot;Vehicle, 81%&quot;.">
              <a:extLst>
                <a:ext uri="{FF2B5EF4-FFF2-40B4-BE49-F238E27FC236}">
                  <a16:creationId xmlns:a16="http://schemas.microsoft.com/office/drawing/2014/main" id="{062B41E2-AE57-417C-9E14-806547157C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34991" y="1067228"/>
              <a:ext cx="1833563" cy="133191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A user standing in a front of a car, and the wrist-worn watch shows &quot;Car Honk, 98%&quot;.">
              <a:extLst>
                <a:ext uri="{FF2B5EF4-FFF2-40B4-BE49-F238E27FC236}">
                  <a16:creationId xmlns:a16="http://schemas.microsoft.com/office/drawing/2014/main" id="{9E41430A-A42F-4673-94A3-22FFAD0C9D9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40"/>
            <a:stretch>
              <a:fillRect/>
            </a:stretch>
          </p:blipFill>
          <p:spPr bwMode="auto">
            <a:xfrm>
              <a:off x="4016699" y="780189"/>
              <a:ext cx="1353362" cy="186977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1" descr="A user standing outdoors and looking at a watch worn on the left wrist while holding a phone in the right hand.">
              <a:extLst>
                <a:ext uri="{FF2B5EF4-FFF2-40B4-BE49-F238E27FC236}">
                  <a16:creationId xmlns:a16="http://schemas.microsoft.com/office/drawing/2014/main" id="{FCA59BD4-15B2-4BE8-A570-02CA35EDC87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5122339" y="1070403"/>
              <a:ext cx="1824038" cy="1316038"/>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BlackOverlay"/>
          <p:cNvSpPr/>
          <p:nvPr/>
        </p:nvSpPr>
        <p:spPr>
          <a:xfrm>
            <a:off x="1469" y="0"/>
            <a:ext cx="12204463" cy="6858000"/>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cNvSpPr>
            <a:spLocks noGrp="1"/>
          </p:cNvSpPr>
          <p:nvPr>
            <p:ph type="title"/>
          </p:nvPr>
        </p:nvSpPr>
        <p:spPr>
          <a:xfrm>
            <a:off x="1224960" y="1829622"/>
            <a:ext cx="9994220" cy="493931"/>
          </a:xfrm>
        </p:spPr>
        <p:txBody>
          <a:bodyPr>
            <a:noAutofit/>
          </a:bodyPr>
          <a:lstStyle/>
          <a:p>
            <a:r>
              <a:rPr lang="en-US" sz="3600" cap="small" dirty="0">
                <a:solidFill>
                  <a:schemeClr val="bg1"/>
                </a:solidFill>
                <a:latin typeface="Segoe UI Semibold" panose="020B0702040204020203" pitchFamily="34" charset="0"/>
                <a:cs typeface="Segoe UI Semibold" panose="020B0702040204020203" pitchFamily="34" charset="0"/>
              </a:rPr>
              <a:t>Two Drawbacks </a:t>
            </a:r>
            <a:r>
              <a:rPr lang="en-US" sz="3600" cap="small" dirty="0">
                <a:solidFill>
                  <a:schemeClr val="bg1"/>
                </a:solidFill>
                <a:latin typeface="Segoe UI Light" panose="020B0502040204020203" pitchFamily="34" charset="0"/>
                <a:cs typeface="Segoe UI Light" panose="020B0502040204020203" pitchFamily="34" charset="0"/>
              </a:rPr>
              <a:t>of Initial SoundWatch Work</a:t>
            </a:r>
          </a:p>
        </p:txBody>
      </p:sp>
      <p:cxnSp>
        <p:nvCxnSpPr>
          <p:cNvPr id="6" name="HorizontalRule"/>
          <p:cNvCxnSpPr>
            <a:cxnSpLocks/>
          </p:cNvCxnSpPr>
          <p:nvPr/>
        </p:nvCxnSpPr>
        <p:spPr>
          <a:xfrm>
            <a:off x="1224960" y="2371162"/>
            <a:ext cx="9189040" cy="0"/>
          </a:xfrm>
          <a:prstGeom prst="line">
            <a:avLst/>
          </a:prstGeom>
          <a:noFill/>
          <a:ln w="952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26371E7F-BD4F-4510-824B-76E6F2FA8027}"/>
              </a:ext>
            </a:extLst>
          </p:cNvPr>
          <p:cNvSpPr txBox="1"/>
          <p:nvPr/>
        </p:nvSpPr>
        <p:spPr>
          <a:xfrm>
            <a:off x="1887219" y="2750342"/>
            <a:ext cx="9331961" cy="2385226"/>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A generic model trained on online sound corpora.</a:t>
            </a:r>
          </a:p>
          <a:p>
            <a:pPr lvl="0">
              <a:defRPr/>
            </a:pPr>
            <a:r>
              <a:rPr lang="en-US" sz="2000" dirty="0">
                <a:solidFill>
                  <a:srgbClr val="00B0F0"/>
                </a:solidFill>
                <a:latin typeface="Segoe UI Semibold" panose="020B0702040204020203" pitchFamily="34" charset="0"/>
                <a:cs typeface="Segoe UI Semibold" panose="020B0702040204020203" pitchFamily="34" charset="0"/>
              </a:rPr>
              <a:t>End-user should be able to customize the model in-situ.</a:t>
            </a:r>
          </a:p>
          <a:p>
            <a:pPr lvl="0">
              <a:defRPr/>
            </a:pPr>
            <a:endParaRPr lang="en-US" sz="3700" dirty="0">
              <a:solidFill>
                <a:prstClr val="white">
                  <a:lumMod val="85000"/>
                </a:prstClr>
              </a:solidFill>
              <a:latin typeface="Segoe UI Light" pitchFamily="34" charset="0"/>
            </a:endParaRPr>
          </a:p>
          <a:p>
            <a:pPr lvl="0">
              <a:defRPr/>
            </a:pPr>
            <a:r>
              <a:rPr lang="en-US" sz="2400" dirty="0">
                <a:solidFill>
                  <a:prstClr val="white">
                    <a:lumMod val="85000"/>
                  </a:prstClr>
                </a:solidFill>
                <a:latin typeface="Segoe UI Light" pitchFamily="34" charset="0"/>
              </a:rPr>
              <a:t>Evaluation was done in the lab.</a:t>
            </a:r>
          </a:p>
          <a:p>
            <a:pPr lvl="0">
              <a:defRPr/>
            </a:pPr>
            <a:r>
              <a:rPr lang="en-US" sz="2000" dirty="0">
                <a:solidFill>
                  <a:srgbClr val="00B0F0"/>
                </a:solidFill>
                <a:latin typeface="Segoe UI Semibold" panose="020B0702040204020203" pitchFamily="34" charset="0"/>
                <a:cs typeface="Segoe UI Semibold" panose="020B0702040204020203" pitchFamily="34" charset="0"/>
              </a:rPr>
              <a:t>How people may use SoundWatch in the field remains to be studied.</a:t>
            </a:r>
          </a:p>
          <a:p>
            <a:pPr lvl="0">
              <a:defRPr/>
            </a:pPr>
            <a:endParaRPr lang="en-US" sz="2400" dirty="0">
              <a:solidFill>
                <a:prstClr val="white">
                  <a:lumMod val="85000"/>
                </a:prstClr>
              </a:solidFill>
              <a:latin typeface="Segoe UI Light" pitchFamily="34" charset="0"/>
            </a:endParaRPr>
          </a:p>
        </p:txBody>
      </p:sp>
      <p:sp>
        <p:nvSpPr>
          <p:cNvPr id="13" name="TextBox 12">
            <a:extLst>
              <a:ext uri="{FF2B5EF4-FFF2-40B4-BE49-F238E27FC236}">
                <a16:creationId xmlns:a16="http://schemas.microsoft.com/office/drawing/2014/main" id="{A000A9DD-0598-4004-83BE-E71C38BB6BE2}"/>
              </a:ext>
            </a:extLst>
          </p:cNvPr>
          <p:cNvSpPr txBox="1"/>
          <p:nvPr/>
        </p:nvSpPr>
        <p:spPr>
          <a:xfrm>
            <a:off x="1302468" y="2658902"/>
            <a:ext cx="43313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Segoe UI Semibold" pitchFamily="34" charset="0"/>
                <a:ea typeface="+mn-ea"/>
                <a:cs typeface="+mn-cs"/>
              </a:rPr>
              <a:t>1</a:t>
            </a:r>
          </a:p>
        </p:txBody>
      </p:sp>
      <p:sp>
        <p:nvSpPr>
          <p:cNvPr id="15" name="TextBox 14">
            <a:extLst>
              <a:ext uri="{FF2B5EF4-FFF2-40B4-BE49-F238E27FC236}">
                <a16:creationId xmlns:a16="http://schemas.microsoft.com/office/drawing/2014/main" id="{52501A24-201E-4899-A540-431A3B41AAA9}"/>
              </a:ext>
            </a:extLst>
          </p:cNvPr>
          <p:cNvSpPr txBox="1"/>
          <p:nvPr/>
        </p:nvSpPr>
        <p:spPr>
          <a:xfrm>
            <a:off x="1263325" y="3876241"/>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bg1"/>
                </a:solidFill>
                <a:effectLst/>
                <a:uLnTx/>
                <a:uFillTx/>
                <a:latin typeface="Segoe UI Semibold" pitchFamily="34" charset="0"/>
                <a:ea typeface="+mn-ea"/>
                <a:cs typeface="+mn-cs"/>
              </a:rPr>
              <a:t>2</a:t>
            </a:r>
          </a:p>
        </p:txBody>
      </p:sp>
      <p:sp>
        <p:nvSpPr>
          <p:cNvPr id="20" name="Title 7">
            <a:extLst>
              <a:ext uri="{FF2B5EF4-FFF2-40B4-BE49-F238E27FC236}">
                <a16:creationId xmlns:a16="http://schemas.microsoft.com/office/drawing/2014/main" id="{1D7911DB-C196-4D1A-A0AA-EC50307FF024}"/>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828888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917BFC0D-1DE0-4C6C-AD78-9D9E258EF443}"/>
              </a:ext>
            </a:extLst>
          </p:cNvPr>
          <p:cNvSpPr txBox="1"/>
          <p:nvPr/>
        </p:nvSpPr>
        <p:spPr>
          <a:xfrm>
            <a:off x="5224286" y="4956043"/>
            <a:ext cx="2799356" cy="379656"/>
          </a:xfrm>
          <a:prstGeom prst="rect">
            <a:avLst/>
          </a:prstGeom>
          <a:noFill/>
        </p:spPr>
        <p:txBody>
          <a:bodyPr wrap="none" rtlCol="0">
            <a:spAutoFit/>
          </a:bodyPr>
          <a:lstStyle/>
          <a:p>
            <a:pPr lvl="0">
              <a:defRPr/>
            </a:pPr>
            <a:r>
              <a:rPr lang="en-US" sz="1867" dirty="0">
                <a:solidFill>
                  <a:srgbClr val="DAA600"/>
                </a:solidFill>
                <a:latin typeface="Segoe UI Semibold" panose="020B0702040204020203" pitchFamily="34" charset="0"/>
                <a:cs typeface="Segoe UI Semibold" panose="020B0702040204020203" pitchFamily="34" charset="0"/>
              </a:rPr>
              <a:t>End-user customization</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3" name="Rectangle 32">
            <a:extLst>
              <a:ext uri="{FF2B5EF4-FFF2-40B4-BE49-F238E27FC236}">
                <a16:creationId xmlns:a16="http://schemas.microsoft.com/office/drawing/2014/main" id="{74382946-DD5B-4258-86FC-898750D195F9}"/>
              </a:ext>
            </a:extLst>
          </p:cNvPr>
          <p:cNvSpPr/>
          <p:nvPr/>
        </p:nvSpPr>
        <p:spPr>
          <a:xfrm>
            <a:off x="4400117" y="3012477"/>
            <a:ext cx="3508450" cy="104940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5" descr=" 5">
            <a:extLst>
              <a:ext uri="{FF2B5EF4-FFF2-40B4-BE49-F238E27FC236}">
                <a16:creationId xmlns:a16="http://schemas.microsoft.com/office/drawing/2014/main" id="{0B5760D5-DA29-4DA3-943F-0557B457E802}"/>
              </a:ext>
            </a:extLst>
          </p:cNvPr>
          <p:cNvSpPr/>
          <p:nvPr/>
        </p:nvSpPr>
        <p:spPr>
          <a:xfrm rot="5187421" flipH="1" flipV="1">
            <a:off x="6348451" y="5770495"/>
            <a:ext cx="360028" cy="328780"/>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9B6F14F3-4031-45BE-B2CA-8A3C09661712}"/>
              </a:ext>
            </a:extLst>
          </p:cNvPr>
          <p:cNvSpPr/>
          <p:nvPr/>
        </p:nvSpPr>
        <p:spPr>
          <a:xfrm>
            <a:off x="8232302" y="563506"/>
            <a:ext cx="3832689"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15" descr=" 6">
            <a:extLst>
              <a:ext uri="{FF2B5EF4-FFF2-40B4-BE49-F238E27FC236}">
                <a16:creationId xmlns:a16="http://schemas.microsoft.com/office/drawing/2014/main" id="{FF61B0F6-CF63-4864-83C3-1C02449D57A3}"/>
              </a:ext>
            </a:extLst>
          </p:cNvPr>
          <p:cNvSpPr txBox="1"/>
          <p:nvPr/>
        </p:nvSpPr>
        <p:spPr>
          <a:xfrm rot="21076520">
            <a:off x="6268759" y="5453085"/>
            <a:ext cx="3018873" cy="380043"/>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lang="en-US" sz="1870" dirty="0">
                <a:solidFill>
                  <a:srgbClr val="FF0000"/>
                </a:solidFill>
                <a:latin typeface="Segoe Print" panose="02000600000000000000" pitchFamily="2" charset="0"/>
              </a:rPr>
              <a:t>Proposed work 2</a:t>
            </a:r>
            <a:endParaRPr kumimoji="0" lang="en-US" sz="1870" b="0" i="0" u="none" strike="noStrike" kern="1200" cap="none" spc="0" normalizeH="0" baseline="0" noProof="0" dirty="0">
              <a:ln>
                <a:noFill/>
              </a:ln>
              <a:solidFill>
                <a:srgbClr val="FF0000"/>
              </a:solidFill>
              <a:effectLst/>
              <a:uLnTx/>
              <a:uFillTx/>
              <a:latin typeface="Segoe Print" panose="02000600000000000000" pitchFamily="2" charset="0"/>
            </a:endParaRPr>
          </a:p>
        </p:txBody>
      </p:sp>
      <p:sp>
        <p:nvSpPr>
          <p:cNvPr id="41" name="Title 7">
            <a:extLst>
              <a:ext uri="{FF2B5EF4-FFF2-40B4-BE49-F238E27FC236}">
                <a16:creationId xmlns:a16="http://schemas.microsoft.com/office/drawing/2014/main" id="{1A0DEBCE-B93D-4272-A102-776D56FC815F}"/>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40" name="Freeform 5" descr=" 5">
            <a:extLst>
              <a:ext uri="{FF2B5EF4-FFF2-40B4-BE49-F238E27FC236}">
                <a16:creationId xmlns:a16="http://schemas.microsoft.com/office/drawing/2014/main" id="{26F648E8-FAA6-48C5-986D-C770546E43E7}"/>
              </a:ext>
            </a:extLst>
          </p:cNvPr>
          <p:cNvSpPr/>
          <p:nvPr/>
        </p:nvSpPr>
        <p:spPr>
          <a:xfrm rot="5187421" flipH="1" flipV="1">
            <a:off x="6348451" y="4673630"/>
            <a:ext cx="360028" cy="328780"/>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42" name="TextBox 15" descr=" 6">
            <a:extLst>
              <a:ext uri="{FF2B5EF4-FFF2-40B4-BE49-F238E27FC236}">
                <a16:creationId xmlns:a16="http://schemas.microsoft.com/office/drawing/2014/main" id="{B8937807-833D-416D-8FEE-B1D3D8110178}"/>
              </a:ext>
            </a:extLst>
          </p:cNvPr>
          <p:cNvSpPr txBox="1"/>
          <p:nvPr/>
        </p:nvSpPr>
        <p:spPr>
          <a:xfrm rot="21076520">
            <a:off x="6268759" y="4356220"/>
            <a:ext cx="3018873" cy="380043"/>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lang="en-US" sz="1870" dirty="0">
                <a:solidFill>
                  <a:srgbClr val="FF0000"/>
                </a:solidFill>
                <a:latin typeface="Segoe Print" panose="02000600000000000000" pitchFamily="2" charset="0"/>
              </a:rPr>
              <a:t>Proposed work 1</a:t>
            </a:r>
            <a:endParaRPr kumimoji="0" lang="en-US" sz="1870" b="0" i="0" u="none" strike="noStrike" kern="1200" cap="none" spc="0" normalizeH="0" baseline="0" noProof="0" dirty="0">
              <a:ln>
                <a:noFill/>
              </a:ln>
              <a:solidFill>
                <a:srgbClr val="FF0000"/>
              </a:solidFill>
              <a:effectLst/>
              <a:uLnTx/>
              <a:uFillTx/>
              <a:latin typeface="Segoe Print" panose="02000600000000000000" pitchFamily="2" charset="0"/>
            </a:endParaRPr>
          </a:p>
        </p:txBody>
      </p:sp>
      <p:sp>
        <p:nvSpPr>
          <p:cNvPr id="43" name="Rectangle 42">
            <a:extLst>
              <a:ext uri="{FF2B5EF4-FFF2-40B4-BE49-F238E27FC236}">
                <a16:creationId xmlns:a16="http://schemas.microsoft.com/office/drawing/2014/main" id="{639297F2-DB8F-4D9E-A0CA-921D2549466D}"/>
              </a:ext>
            </a:extLst>
          </p:cNvPr>
          <p:cNvSpPr/>
          <p:nvPr/>
        </p:nvSpPr>
        <p:spPr>
          <a:xfrm>
            <a:off x="4268833" y="5402943"/>
            <a:ext cx="4194131" cy="145243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2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p:bldP spid="40" grpId="0" animBg="1"/>
      <p:bldP spid="42" grpId="0"/>
      <p:bldP spid="4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917BFC0D-1DE0-4C6C-AD78-9D9E258EF443}"/>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49944A2E-D861-4408-B123-4A4B8F044C67}"/>
              </a:ext>
            </a:extLst>
          </p:cNvPr>
          <p:cNvSpPr/>
          <p:nvPr/>
        </p:nvSpPr>
        <p:spPr>
          <a:xfrm>
            <a:off x="8347674" y="563506"/>
            <a:ext cx="3717317"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3" name="Rectangle 32">
            <a:extLst>
              <a:ext uri="{FF2B5EF4-FFF2-40B4-BE49-F238E27FC236}">
                <a16:creationId xmlns:a16="http://schemas.microsoft.com/office/drawing/2014/main" id="{74382946-DD5B-4258-86FC-898750D195F9}"/>
              </a:ext>
            </a:extLst>
          </p:cNvPr>
          <p:cNvSpPr/>
          <p:nvPr/>
        </p:nvSpPr>
        <p:spPr>
          <a:xfrm>
            <a:off x="4400117" y="3012477"/>
            <a:ext cx="3508450" cy="104940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CF54F6D2-2ADC-442F-AF28-CF1BB5C95779}"/>
              </a:ext>
            </a:extLst>
          </p:cNvPr>
          <p:cNvSpPr/>
          <p:nvPr/>
        </p:nvSpPr>
        <p:spPr>
          <a:xfrm>
            <a:off x="4257961" y="5331763"/>
            <a:ext cx="4194131" cy="145243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itle 7">
            <a:extLst>
              <a:ext uri="{FF2B5EF4-FFF2-40B4-BE49-F238E27FC236}">
                <a16:creationId xmlns:a16="http://schemas.microsoft.com/office/drawing/2014/main" id="{40875003-5B38-4E51-AAB7-D4AF5B3B15FD}"/>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476684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8DF7E2D-827C-4AE8-BCC9-B3B26EEA5788}"/>
              </a:ext>
            </a:extLst>
          </p:cNvPr>
          <p:cNvSpPr txBox="1"/>
          <p:nvPr/>
        </p:nvSpPr>
        <p:spPr>
          <a:xfrm>
            <a:off x="281856" y="197265"/>
            <a:ext cx="120250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1: </a:t>
            </a:r>
            <a:r>
              <a:rPr kumimoji="0" lang="en-US" sz="40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End-User</a:t>
            </a:r>
            <a:r>
              <a:rPr kumimoji="0" lang="en-US" sz="4000" b="0" i="0" u="none" strike="noStrike" kern="1200" cap="small" spc="0" normalizeH="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 Customization</a:t>
            </a:r>
            <a:endParaRPr lang="en-US" sz="2400" i="1"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31859780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06C760DE-9F33-4208-BF9A-7C6E878FDF03}"/>
              </a:ext>
            </a:extLst>
          </p:cNvPr>
          <p:cNvSpPr/>
          <p:nvPr/>
        </p:nvSpPr>
        <p:spPr>
          <a:xfrm>
            <a:off x="-12463" y="0"/>
            <a:ext cx="12204463" cy="6858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lang="en-US" sz="2400" dirty="0">
              <a:solidFill>
                <a:srgbClr val="00B0F0"/>
              </a:solidFill>
              <a:latin typeface="Segoe UI Semibold" panose="020B0702040204020203" pitchFamily="34" charset="0"/>
              <a:cs typeface="Segoe UI Semibold" panose="020B0702040204020203" pitchFamily="34" charset="0"/>
            </a:endParaRPr>
          </a:p>
          <a:p>
            <a:pPr marL="0" marR="0" lvl="0" indent="0" algn="ctr" defTabSz="912201" rtl="0" eaLnBrk="1" fontAlgn="auto" latinLnBrk="0" hangingPunct="1">
              <a:lnSpc>
                <a:spcPct val="100000"/>
              </a:lnSpc>
              <a:spcBef>
                <a:spcPts val="0"/>
              </a:spcBef>
              <a:spcAft>
                <a:spcPts val="0"/>
              </a:spcAft>
              <a:buClrTx/>
              <a:buSzTx/>
              <a:buFontTx/>
              <a:buNone/>
              <a:tabLst/>
              <a:defRPr/>
            </a:pPr>
            <a:r>
              <a:rPr lang="en-US" sz="2400" dirty="0">
                <a:solidFill>
                  <a:srgbClr val="00B0F0"/>
                </a:solidFill>
                <a:latin typeface="Segoe UI Semibold" panose="020B0702040204020203" pitchFamily="34" charset="0"/>
                <a:cs typeface="Segoe UI Semibold" panose="020B0702040204020203" pitchFamily="34" charset="0"/>
              </a:rPr>
              <a:t>Imagine…</a:t>
            </a:r>
            <a:endPar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endParaRPr>
          </a:p>
        </p:txBody>
      </p:sp>
      <p:sp>
        <p:nvSpPr>
          <p:cNvPr id="6" name="TextBox 5">
            <a:extLst>
              <a:ext uri="{FF2B5EF4-FFF2-40B4-BE49-F238E27FC236}">
                <a16:creationId xmlns:a16="http://schemas.microsoft.com/office/drawing/2014/main" id="{38DF7E2D-827C-4AE8-BCC9-B3B26EEA5788}"/>
              </a:ext>
            </a:extLst>
          </p:cNvPr>
          <p:cNvSpPr txBox="1"/>
          <p:nvPr/>
        </p:nvSpPr>
        <p:spPr>
          <a:xfrm>
            <a:off x="281856" y="197265"/>
            <a:ext cx="120250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1: </a:t>
            </a:r>
            <a:r>
              <a:rPr kumimoji="0" lang="en-US" sz="40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Few-Shot Learning</a:t>
            </a:r>
            <a:endParaRPr lang="en-US" sz="2400" i="1"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121219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How to unblock kitchen sinks - Top tips to improve water flow">
            <a:extLst>
              <a:ext uri="{FF2B5EF4-FFF2-40B4-BE49-F238E27FC236}">
                <a16:creationId xmlns:a16="http://schemas.microsoft.com/office/drawing/2014/main" id="{EF74FAFE-B170-4297-873D-8EBBA72B3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 y="0"/>
            <a:ext cx="12205504" cy="8137002"/>
          </a:xfrm>
          <a:prstGeom prst="rect">
            <a:avLst/>
          </a:prstGeom>
          <a:noFill/>
          <a:extLst>
            <a:ext uri="{909E8E84-426E-40DD-AFC4-6F175D3DCCD1}">
              <a14:hiddenFill xmlns:a14="http://schemas.microsoft.com/office/drawing/2010/main">
                <a:solidFill>
                  <a:srgbClr val="FFFFFF"/>
                </a:solidFill>
              </a14:hiddenFill>
            </a:ext>
          </a:extLst>
        </p:spPr>
      </p:pic>
      <p:sp>
        <p:nvSpPr>
          <p:cNvPr id="6" name="BlackOverlay">
            <a:extLst>
              <a:ext uri="{FF2B5EF4-FFF2-40B4-BE49-F238E27FC236}">
                <a16:creationId xmlns:a16="http://schemas.microsoft.com/office/drawing/2014/main" id="{C2EF9478-B2CD-414D-994C-40591C8D5661}"/>
              </a:ext>
            </a:extLst>
          </p:cNvPr>
          <p:cNvSpPr/>
          <p:nvPr/>
        </p:nvSpPr>
        <p:spPr>
          <a:xfrm>
            <a:off x="0" y="0"/>
            <a:ext cx="12203898"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8" name="Rectangle 7">
            <a:extLst>
              <a:ext uri="{FF2B5EF4-FFF2-40B4-BE49-F238E27FC236}">
                <a16:creationId xmlns:a16="http://schemas.microsoft.com/office/drawing/2014/main" id="{5B6B0BEA-DCDC-4D90-B9C4-A91904DF1367}"/>
              </a:ext>
            </a:extLst>
          </p:cNvPr>
          <p:cNvSpPr/>
          <p:nvPr/>
        </p:nvSpPr>
        <p:spPr>
          <a:xfrm>
            <a:off x="7803102" y="4266272"/>
            <a:ext cx="716471" cy="461661"/>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itchFamily="34" charset="0"/>
                <a:ea typeface="+mn-ea"/>
                <a:cs typeface="+mn-cs"/>
              </a:rPr>
              <a:t>- P6</a:t>
            </a:r>
          </a:p>
        </p:txBody>
      </p:sp>
      <p:sp>
        <p:nvSpPr>
          <p:cNvPr id="9" name="TextBox 8">
            <a:extLst>
              <a:ext uri="{FF2B5EF4-FFF2-40B4-BE49-F238E27FC236}">
                <a16:creationId xmlns:a16="http://schemas.microsoft.com/office/drawing/2014/main" id="{BA62D529-DD07-497E-AF52-011686B95CA4}"/>
              </a:ext>
            </a:extLst>
          </p:cNvPr>
          <p:cNvSpPr txBox="1"/>
          <p:nvPr/>
        </p:nvSpPr>
        <p:spPr>
          <a:xfrm>
            <a:off x="6665373" y="2136205"/>
            <a:ext cx="1752600" cy="3662537"/>
          </a:xfrm>
          <a:prstGeom prst="rect">
            <a:avLst/>
          </a:prstGeom>
          <a:noFill/>
        </p:spPr>
        <p:txBody>
          <a:bodyPr wrap="square" lIns="91246" tIns="45718" rIns="91246" bIns="45718" rtlCol="0">
            <a:spAutoFit/>
          </a:bodyPr>
          <a:lstStyle>
            <a:defPPr>
              <a:defRPr lang="en-US"/>
            </a:defPPr>
            <a:lvl1pPr>
              <a:defRPr sz="40000">
                <a:solidFill>
                  <a:schemeClr val="tx1">
                    <a:lumMod val="85000"/>
                    <a:lumOff val="15000"/>
                  </a:schemeClr>
                </a:solidFill>
                <a:latin typeface="Century" pitchFamily="18" charset="0"/>
                <a:ea typeface="Verdana" pitchFamily="34" charset="0"/>
                <a:cs typeface="Times New Roman" pitchFamily="18" charset="0"/>
              </a:defRPr>
            </a:lvl1pPr>
          </a:lstStyle>
          <a:p>
            <a:pPr marL="0" marR="0" lvl="0" indent="0" algn="l" defTabSz="912201"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65000"/>
                    <a:lumOff val="35000"/>
                    <a:alpha val="30000"/>
                  </a:schemeClr>
                </a:solidFill>
                <a:effectLst/>
                <a:uLnTx/>
                <a:uFillTx/>
                <a:latin typeface="HelveticaNeueLT Com 107 XBlkCn" pitchFamily="34" charset="0"/>
                <a:ea typeface="Verdana" pitchFamily="34" charset="0"/>
                <a:cs typeface="Times New Roman" pitchFamily="18" charset="0"/>
              </a:rPr>
              <a:t>”</a:t>
            </a:r>
          </a:p>
        </p:txBody>
      </p:sp>
      <p:sp>
        <p:nvSpPr>
          <p:cNvPr id="10" name="TextBox 9">
            <a:extLst>
              <a:ext uri="{FF2B5EF4-FFF2-40B4-BE49-F238E27FC236}">
                <a16:creationId xmlns:a16="http://schemas.microsoft.com/office/drawing/2014/main" id="{63A805C7-15E4-47C8-A439-E981E245B9E9}"/>
              </a:ext>
            </a:extLst>
          </p:cNvPr>
          <p:cNvSpPr txBox="1"/>
          <p:nvPr/>
        </p:nvSpPr>
        <p:spPr>
          <a:xfrm>
            <a:off x="219919" y="-216600"/>
            <a:ext cx="1752600" cy="3662537"/>
          </a:xfrm>
          <a:prstGeom prst="rect">
            <a:avLst/>
          </a:prstGeom>
          <a:noFill/>
        </p:spPr>
        <p:txBody>
          <a:bodyPr wrap="square" lIns="91246" tIns="45718" rIns="91246" bIns="45718" rtlCol="0">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3200" b="0" i="0" u="none" strike="noStrike" kern="1200" cap="none" spc="0" normalizeH="0" baseline="0" noProof="0" dirty="0">
                <a:ln>
                  <a:noFill/>
                </a:ln>
                <a:solidFill>
                  <a:schemeClr val="tx1">
                    <a:lumMod val="65000"/>
                    <a:lumOff val="35000"/>
                    <a:alpha val="30000"/>
                  </a:schemeClr>
                </a:solidFill>
                <a:effectLst/>
                <a:uLnTx/>
                <a:uFillTx/>
                <a:latin typeface="HelveticaNeueLT Com 107 XBlkCn" pitchFamily="34" charset="0"/>
                <a:ea typeface="+mn-ea"/>
                <a:cs typeface="+mn-cs"/>
              </a:rPr>
              <a:t>“</a:t>
            </a:r>
          </a:p>
        </p:txBody>
      </p:sp>
      <p:sp>
        <p:nvSpPr>
          <p:cNvPr id="7" name="TextBox 6">
            <a:extLst>
              <a:ext uri="{FF2B5EF4-FFF2-40B4-BE49-F238E27FC236}">
                <a16:creationId xmlns:a16="http://schemas.microsoft.com/office/drawing/2014/main" id="{FE5C99C6-192B-4A2C-8E62-5F510A1414B7}"/>
              </a:ext>
            </a:extLst>
          </p:cNvPr>
          <p:cNvSpPr txBox="1"/>
          <p:nvPr/>
        </p:nvSpPr>
        <p:spPr>
          <a:xfrm>
            <a:off x="729202" y="858935"/>
            <a:ext cx="7779797" cy="3108539"/>
          </a:xfrm>
          <a:prstGeom prst="rect">
            <a:avLst/>
          </a:prstGeom>
          <a:noFill/>
        </p:spPr>
        <p:txBody>
          <a:bodyPr wrap="square" lIns="91246" tIns="45718" rIns="91246" bIns="45718" rtlCol="0">
            <a:spAutoFit/>
          </a:bodyPr>
          <a:lstStyle/>
          <a:p>
            <a:pPr lvl="0" defTabSz="912201">
              <a:spcAft>
                <a:spcPts val="1200"/>
              </a:spcAft>
              <a:defRPr/>
            </a:pPr>
            <a:r>
              <a:rPr lang="en-US" sz="2800" dirty="0">
                <a:solidFill>
                  <a:prstClr val="white"/>
                </a:solidFill>
                <a:latin typeface="Segoe UI Light" pitchFamily="34" charset="0"/>
              </a:rPr>
              <a:t>“Before remodeling the kitchen, we had a porcelain sink. And the [HomeSound] system will recognize if we leave the water running. Now, we have a stainless-steel sink and the sound of water hitting it is very different. So, I want to be able to tell the system: here are some sounds from my new sink and it should then be able to recognize it…”</a:t>
            </a:r>
          </a:p>
        </p:txBody>
      </p:sp>
      <p:sp>
        <p:nvSpPr>
          <p:cNvPr id="12" name="Title 7">
            <a:extLst>
              <a:ext uri="{FF2B5EF4-FFF2-40B4-BE49-F238E27FC236}">
                <a16:creationId xmlns:a16="http://schemas.microsoft.com/office/drawing/2014/main" id="{94F022EE-8742-4F5C-8A05-47F050AB5DC2}"/>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SoundWatch</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674546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76DA01-CCC7-4466-8C9F-5D55BA3B6561}"/>
              </a:ext>
            </a:extLst>
          </p:cNvPr>
          <p:cNvPicPr>
            <a:picLocks noChangeAspect="1"/>
          </p:cNvPicPr>
          <p:nvPr/>
        </p:nvPicPr>
        <p:blipFill>
          <a:blip r:embed="rId3"/>
          <a:stretch>
            <a:fillRect/>
          </a:stretch>
        </p:blipFill>
        <p:spPr>
          <a:xfrm rot="21216068">
            <a:off x="-311847" y="1055525"/>
            <a:ext cx="4843762" cy="6858000"/>
          </a:xfrm>
          <a:prstGeom prst="rect">
            <a:avLst/>
          </a:prstGeom>
          <a:noFill/>
          <a:ln w="12700">
            <a:solidFill>
              <a:schemeClr val="tx1">
                <a:lumMod val="75000"/>
                <a:lumOff val="25000"/>
              </a:schemeClr>
            </a:solidFill>
          </a:ln>
        </p:spPr>
      </p:pic>
      <p:pic>
        <p:nvPicPr>
          <p:cNvPr id="4" name="Picture 3">
            <a:extLst>
              <a:ext uri="{FF2B5EF4-FFF2-40B4-BE49-F238E27FC236}">
                <a16:creationId xmlns:a16="http://schemas.microsoft.com/office/drawing/2014/main" id="{347F166C-147C-44B5-B2EA-1D21EE48390A}"/>
              </a:ext>
            </a:extLst>
          </p:cNvPr>
          <p:cNvPicPr>
            <a:picLocks noChangeAspect="1"/>
          </p:cNvPicPr>
          <p:nvPr/>
        </p:nvPicPr>
        <p:blipFill>
          <a:blip r:embed="rId4"/>
          <a:stretch>
            <a:fillRect/>
          </a:stretch>
        </p:blipFill>
        <p:spPr>
          <a:xfrm rot="20954375">
            <a:off x="-6554270" y="5522081"/>
            <a:ext cx="5023285" cy="6430254"/>
          </a:xfrm>
          <a:prstGeom prst="rect">
            <a:avLst/>
          </a:prstGeom>
          <a:noFill/>
          <a:ln w="12700">
            <a:solidFill>
              <a:schemeClr val="tx1">
                <a:lumMod val="75000"/>
                <a:lumOff val="25000"/>
              </a:schemeClr>
            </a:solidFill>
          </a:ln>
        </p:spPr>
      </p:pic>
      <p:pic>
        <p:nvPicPr>
          <p:cNvPr id="5" name="Picture 4">
            <a:extLst>
              <a:ext uri="{FF2B5EF4-FFF2-40B4-BE49-F238E27FC236}">
                <a16:creationId xmlns:a16="http://schemas.microsoft.com/office/drawing/2014/main" id="{0720820F-352B-4C95-9ADA-666AD6E52182}"/>
              </a:ext>
            </a:extLst>
          </p:cNvPr>
          <p:cNvPicPr>
            <a:picLocks noChangeAspect="1"/>
          </p:cNvPicPr>
          <p:nvPr/>
        </p:nvPicPr>
        <p:blipFill>
          <a:blip r:embed="rId5"/>
          <a:stretch>
            <a:fillRect/>
          </a:stretch>
        </p:blipFill>
        <p:spPr>
          <a:xfrm rot="400462">
            <a:off x="-5929438" y="7268893"/>
            <a:ext cx="5241945" cy="6671565"/>
          </a:xfrm>
          <a:prstGeom prst="rect">
            <a:avLst/>
          </a:prstGeom>
          <a:noFill/>
          <a:ln w="12700">
            <a:solidFill>
              <a:schemeClr val="tx1">
                <a:lumMod val="75000"/>
                <a:lumOff val="25000"/>
              </a:schemeClr>
            </a:solidFill>
          </a:ln>
        </p:spPr>
      </p:pic>
      <p:sp>
        <p:nvSpPr>
          <p:cNvPr id="6" name="Rectangle 5">
            <a:extLst>
              <a:ext uri="{FF2B5EF4-FFF2-40B4-BE49-F238E27FC236}">
                <a16:creationId xmlns:a16="http://schemas.microsoft.com/office/drawing/2014/main" id="{6BA47622-2548-40F8-A379-AEAFE183334D}"/>
              </a:ext>
            </a:extLst>
          </p:cNvPr>
          <p:cNvSpPr/>
          <p:nvPr/>
        </p:nvSpPr>
        <p:spPr>
          <a:xfrm>
            <a:off x="7205032" y="3884361"/>
            <a:ext cx="4101598" cy="1569660"/>
          </a:xfrm>
          <a:prstGeom prst="rect">
            <a:avLst/>
          </a:prstGeom>
          <a:solidFill>
            <a:srgbClr val="0070C0">
              <a:alpha val="5000"/>
            </a:srgbClr>
          </a:solidFill>
          <a:ln w="19050">
            <a:solidFill>
              <a:srgbClr val="0070C0"/>
            </a:solidFill>
          </a:ln>
        </p:spPr>
        <p:txBody>
          <a:bodyPr wrap="square">
            <a:spAutoFit/>
          </a:bodyPr>
          <a:lstStyle/>
          <a:p>
            <a:pPr lvl="0" defTabSz="456039">
              <a:defRPr/>
            </a:pPr>
            <a:r>
              <a:rPr lang="en-US" sz="2400" dirty="0">
                <a:latin typeface="Segoe UI Light"/>
                <a:cs typeface="Segoe UI Light"/>
              </a:rPr>
              <a:t>Past efforts in few-shot learning for real-life settings have been focused on </a:t>
            </a:r>
            <a:r>
              <a:rPr lang="en-US" sz="2400" dirty="0">
                <a:solidFill>
                  <a:srgbClr val="0070C0"/>
                </a:solidFill>
                <a:latin typeface="Segoe UI Semibold" panose="020B0702040204020203" pitchFamily="34" charset="0"/>
                <a:cs typeface="Segoe UI Semibold" panose="020B0702040204020203" pitchFamily="34" charset="0"/>
              </a:rPr>
              <a:t>computer vision and NLP</a:t>
            </a:r>
            <a:r>
              <a:rPr lang="en-US" sz="2400" dirty="0">
                <a:latin typeface="Segoe UI Light"/>
                <a:cs typeface="Segoe UI Light"/>
              </a:rPr>
              <a:t>. </a:t>
            </a:r>
          </a:p>
        </p:txBody>
      </p:sp>
      <p:sp>
        <p:nvSpPr>
          <p:cNvPr id="9" name="Title 7">
            <a:extLst>
              <a:ext uri="{FF2B5EF4-FFF2-40B4-BE49-F238E27FC236}">
                <a16:creationId xmlns:a16="http://schemas.microsoft.com/office/drawing/2014/main" id="{1C738C5C-588B-49F1-A118-EBA066899B9F}"/>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pic>
        <p:nvPicPr>
          <p:cNvPr id="3" name="Picture 2">
            <a:extLst>
              <a:ext uri="{FF2B5EF4-FFF2-40B4-BE49-F238E27FC236}">
                <a16:creationId xmlns:a16="http://schemas.microsoft.com/office/drawing/2014/main" id="{738B0111-037A-4112-95FF-23427F6D6814}"/>
              </a:ext>
            </a:extLst>
          </p:cNvPr>
          <p:cNvPicPr>
            <a:picLocks noChangeAspect="1"/>
          </p:cNvPicPr>
          <p:nvPr/>
        </p:nvPicPr>
        <p:blipFill>
          <a:blip r:embed="rId6"/>
          <a:stretch>
            <a:fillRect/>
          </a:stretch>
        </p:blipFill>
        <p:spPr>
          <a:xfrm rot="449051">
            <a:off x="575813" y="2432227"/>
            <a:ext cx="5108963" cy="6648404"/>
          </a:xfrm>
          <a:prstGeom prst="rect">
            <a:avLst/>
          </a:prstGeom>
          <a:noFill/>
          <a:ln w="12700">
            <a:solidFill>
              <a:schemeClr val="tx1">
                <a:lumMod val="75000"/>
                <a:lumOff val="25000"/>
              </a:schemeClr>
            </a:solidFill>
          </a:ln>
        </p:spPr>
      </p:pic>
    </p:spTree>
    <p:extLst>
      <p:ext uri="{BB962C8B-B14F-4D97-AF65-F5344CB8AC3E}">
        <p14:creationId xmlns:p14="http://schemas.microsoft.com/office/powerpoint/2010/main" val="1085863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76900" y="1237435"/>
            <a:ext cx="5951094"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Segoe UI Semibold" pitchFamily="34" charset="0"/>
              </a:rPr>
              <a:t>Phase 1:</a:t>
            </a:r>
            <a:endParaRPr kumimoji="0" lang="en-US" sz="2800" b="0" i="0" u="none" strike="noStrike" kern="1200" cap="none" spc="0" normalizeH="0" baseline="0" noProof="0" dirty="0">
              <a:ln>
                <a:noFill/>
              </a:ln>
              <a:solidFill>
                <a:prstClr val="white"/>
              </a:solidFill>
              <a:effectLst/>
              <a:uLnTx/>
              <a:uFillTx/>
              <a:latin typeface="Segoe UI Semibold" pitchFamily="34" charset="0"/>
            </a:endParaRPr>
          </a:p>
          <a:p>
            <a:pPr marL="342900" lvl="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Three approaches: </a:t>
            </a:r>
            <a:r>
              <a:rPr lang="en-US" sz="2000" dirty="0">
                <a:solidFill>
                  <a:prstClr val="white"/>
                </a:solidFill>
                <a:latin typeface="Segoe UI Light" pitchFamily="34" charset="0"/>
              </a:rPr>
              <a:t>MAML, Meta-</a:t>
            </a:r>
            <a:r>
              <a:rPr lang="en-US" sz="2000" dirty="0" err="1">
                <a:solidFill>
                  <a:prstClr val="white"/>
                </a:solidFill>
                <a:latin typeface="Segoe UI Light" pitchFamily="34" charset="0"/>
              </a:rPr>
              <a:t>Opt</a:t>
            </a:r>
            <a:r>
              <a:rPr lang="en-US" sz="2000" dirty="0">
                <a:solidFill>
                  <a:prstClr val="white"/>
                </a:solidFill>
                <a:latin typeface="Segoe UI Light" pitchFamily="34" charset="0"/>
              </a:rPr>
              <a:t>, prototypical networks</a:t>
            </a:r>
          </a:p>
          <a:p>
            <a:pPr marL="342900" lvl="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Baselines: </a:t>
            </a:r>
            <a:r>
              <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rPr>
              <a:t>FT-last,</a:t>
            </a:r>
            <a:r>
              <a:rPr kumimoji="0" lang="en-US" sz="2000" b="0" i="0" u="none" strike="noStrike" kern="1200" cap="none" spc="0" normalizeH="0" noProof="0" dirty="0">
                <a:ln>
                  <a:noFill/>
                </a:ln>
                <a:solidFill>
                  <a:prstClr val="white"/>
                </a:solidFill>
                <a:effectLst/>
                <a:uLnTx/>
                <a:uFillTx/>
                <a:latin typeface="Segoe UI Light" pitchFamily="34" charset="0"/>
                <a:ea typeface="+mn-ea"/>
                <a:cs typeface="+mn-cs"/>
              </a:rPr>
              <a:t> FT-all, NN</a:t>
            </a:r>
          </a:p>
          <a:p>
            <a:pPr marL="342900" lvl="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Dataset: </a:t>
            </a:r>
            <a:r>
              <a:rPr lang="en-US" sz="2000" dirty="0">
                <a:solidFill>
                  <a:prstClr val="white"/>
                </a:solidFill>
                <a:latin typeface="Segoe UI Light" pitchFamily="34" charset="0"/>
              </a:rPr>
              <a:t>field recordings from SoundWatch work</a:t>
            </a:r>
          </a:p>
          <a:p>
            <a:pPr marL="342900" lvl="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Metrics: </a:t>
            </a:r>
            <a:r>
              <a:rPr lang="en-US" sz="2000" dirty="0">
                <a:solidFill>
                  <a:prstClr val="white"/>
                </a:solidFill>
                <a:latin typeface="Segoe UI Light" pitchFamily="34" charset="0"/>
              </a:rPr>
              <a:t>top-1, top-3 accuracy, AUC</a:t>
            </a:r>
          </a:p>
          <a:p>
            <a:pPr marL="342900" lvl="0" indent="-342900">
              <a:buFont typeface="Courier New" pitchFamily="49" charset="0"/>
              <a:buChar char="o"/>
              <a:defRPr/>
            </a:pPr>
            <a:endParaRPr kumimoji="0" lang="en-US" sz="20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dirty="0">
              <a:ln>
                <a:noFill/>
              </a:ln>
              <a:solidFill>
                <a:prstClr val="white"/>
              </a:solidFill>
              <a:effectLst/>
              <a:uLnTx/>
              <a:uFillTx/>
              <a:latin typeface="Segoe UI Light"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endParaRPr kumimoji="0" lang="en-US" sz="2400" b="0" i="0" u="none" strike="noStrike" kern="1200" cap="none" spc="0" normalizeH="0" baseline="0" dirty="0">
              <a:ln>
                <a:noFill/>
              </a:ln>
              <a:solidFill>
                <a:prstClr val="white"/>
              </a:solidFill>
              <a:effectLst/>
              <a:uLnTx/>
              <a:uFillTx/>
              <a:latin typeface="Segoe UI Light" pitchFamily="34"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white"/>
                </a:solidFill>
                <a:latin typeface="Segoe UI Semibold" pitchFamily="34" charset="0"/>
              </a:rPr>
              <a:t>Phase 2:</a:t>
            </a:r>
          </a:p>
          <a:p>
            <a:pPr marL="34290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Participants: </a:t>
            </a:r>
            <a:r>
              <a:rPr lang="en-US" sz="2000" dirty="0">
                <a:solidFill>
                  <a:prstClr val="white"/>
                </a:solidFill>
                <a:latin typeface="Segoe UI Light" pitchFamily="34" charset="0"/>
              </a:rPr>
              <a:t>5-10 DHH</a:t>
            </a:r>
            <a:endParaRPr lang="en-US" sz="2000" dirty="0">
              <a:solidFill>
                <a:srgbClr val="00B0F0"/>
              </a:solidFill>
              <a:latin typeface="Segoe UI Semibold" panose="020B0702040204020203" pitchFamily="34" charset="0"/>
              <a:cs typeface="Segoe UI Semibold" panose="020B0702040204020203" pitchFamily="34" charset="0"/>
            </a:endParaRPr>
          </a:p>
          <a:p>
            <a:pPr marL="342900" lvl="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Tasks: </a:t>
            </a:r>
            <a:r>
              <a:rPr lang="en-US" sz="2000" dirty="0">
                <a:solidFill>
                  <a:prstClr val="white"/>
                </a:solidFill>
                <a:latin typeface="Segoe UI Light" pitchFamily="34" charset="0"/>
              </a:rPr>
              <a:t>record a few sounds, then evaluate the trained model on SoundWatch for 1-3 days</a:t>
            </a:r>
          </a:p>
          <a:p>
            <a:pPr marL="342900" lvl="0" indent="-342900">
              <a:buFont typeface="Courier New" pitchFamily="49" charset="0"/>
              <a:buChar char="o"/>
              <a:defRPr/>
            </a:pPr>
            <a:r>
              <a:rPr lang="en-US" sz="2000" dirty="0">
                <a:solidFill>
                  <a:srgbClr val="00B0F0"/>
                </a:solidFill>
                <a:latin typeface="Segoe UI Semibold" panose="020B0702040204020203" pitchFamily="34" charset="0"/>
                <a:cs typeface="Segoe UI Semibold" panose="020B0702040204020203" pitchFamily="34" charset="0"/>
              </a:rPr>
              <a:t>Data collection: </a:t>
            </a:r>
            <a:r>
              <a:rPr lang="en-US" sz="2000" dirty="0">
                <a:solidFill>
                  <a:prstClr val="white"/>
                </a:solidFill>
                <a:latin typeface="Segoe UI Light" pitchFamily="34" charset="0"/>
              </a:rPr>
              <a:t>pre-/post- interviews, brief in-situ questionnaires, device logs</a:t>
            </a:r>
            <a:endParaRPr lang="en-US" sz="2400" dirty="0">
              <a:solidFill>
                <a:prstClr val="white"/>
              </a:solidFill>
              <a:latin typeface="Segoe UI Semibold" pitchFamily="34" charset="0"/>
            </a:endParaRPr>
          </a:p>
        </p:txBody>
      </p:sp>
      <p:sp>
        <p:nvSpPr>
          <p:cNvPr id="7" name="TextBox 6">
            <a:extLst>
              <a:ext uri="{FF2B5EF4-FFF2-40B4-BE49-F238E27FC236}">
                <a16:creationId xmlns:a16="http://schemas.microsoft.com/office/drawing/2014/main" id="{5552A28A-1677-41F4-8750-DFC5288AA785}"/>
              </a:ext>
            </a:extLst>
          </p:cNvPr>
          <p:cNvSpPr txBox="1"/>
          <p:nvPr/>
        </p:nvSpPr>
        <p:spPr>
          <a:xfrm>
            <a:off x="281856" y="197265"/>
            <a:ext cx="120250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cap="small" dirty="0">
                <a:solidFill>
                  <a:schemeClr val="bg1"/>
                </a:solidFill>
                <a:latin typeface="Segoe UI Light" panose="020B0502040204020203" pitchFamily="34" charset="0"/>
                <a:ea typeface="+mj-ea"/>
                <a:cs typeface="Segoe UI Light" panose="020B0502040204020203" pitchFamily="34" charset="0"/>
              </a:rPr>
              <a:t>Proposed Work 1: </a:t>
            </a:r>
            <a:r>
              <a:rPr lang="en-US" sz="4000" cap="small" dirty="0">
                <a:solidFill>
                  <a:schemeClr val="bg1"/>
                </a:solidFill>
                <a:latin typeface="Segoe UI Semibold" panose="020B0702040204020203" pitchFamily="34" charset="0"/>
                <a:ea typeface="+mj-ea"/>
                <a:cs typeface="Segoe UI Semibold" panose="020B0702040204020203" pitchFamily="34" charset="0"/>
              </a:rPr>
              <a:t>Few-Shot Sound Classification</a:t>
            </a:r>
          </a:p>
        </p:txBody>
      </p:sp>
      <p:pic>
        <p:nvPicPr>
          <p:cNvPr id="9" name="Picture 2">
            <a:extLst>
              <a:ext uri="{FF2B5EF4-FFF2-40B4-BE49-F238E27FC236}">
                <a16:creationId xmlns:a16="http://schemas.microsoft.com/office/drawing/2014/main" id="{C0C9D39F-3C04-4EA3-AB7A-AB34C2D3CF96}"/>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31199" y="1221807"/>
            <a:ext cx="4883430" cy="510404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A4BE1F0-06AC-4BE9-AA84-0DD6BA52D8C9}"/>
              </a:ext>
            </a:extLst>
          </p:cNvPr>
          <p:cNvSpPr/>
          <p:nvPr/>
        </p:nvSpPr>
        <p:spPr>
          <a:xfrm>
            <a:off x="5613400" y="1232604"/>
            <a:ext cx="5824095" cy="2196395"/>
          </a:xfrm>
          <a:prstGeom prst="rect">
            <a:avLst/>
          </a:prstGeom>
          <a:ln>
            <a:solidFill>
              <a:schemeClr val="bg1">
                <a:lumMod val="95000"/>
              </a:schemeClr>
            </a:solidFill>
          </a:ln>
        </p:spPr>
        <p:txBody>
          <a:bodyPr wrap="none" rtlCol="0" anchor="ctr">
            <a:noAutofit/>
          </a:bodyPr>
          <a:lstStyle/>
          <a:p>
            <a:pPr algn="ctr"/>
            <a:endParaRPr lang="en-US" sz="2800" dirty="0">
              <a:solidFill>
                <a:schemeClr val="bg1"/>
              </a:solidFill>
              <a:latin typeface="Segoe UI Light" pitchFamily="34" charset="0"/>
            </a:endParaRPr>
          </a:p>
        </p:txBody>
      </p:sp>
      <p:sp>
        <p:nvSpPr>
          <p:cNvPr id="15" name="Rectangle 14">
            <a:extLst>
              <a:ext uri="{FF2B5EF4-FFF2-40B4-BE49-F238E27FC236}">
                <a16:creationId xmlns:a16="http://schemas.microsoft.com/office/drawing/2014/main" id="{6279BF41-C82E-416E-A0EF-3F2CCBE761C0}"/>
              </a:ext>
            </a:extLst>
          </p:cNvPr>
          <p:cNvSpPr/>
          <p:nvPr/>
        </p:nvSpPr>
        <p:spPr>
          <a:xfrm>
            <a:off x="5613400" y="4121959"/>
            <a:ext cx="5824094" cy="2196396"/>
          </a:xfrm>
          <a:prstGeom prst="rect">
            <a:avLst/>
          </a:prstGeom>
          <a:ln>
            <a:solidFill>
              <a:schemeClr val="bg1">
                <a:lumMod val="95000"/>
              </a:schemeClr>
            </a:solidFill>
          </a:ln>
        </p:spPr>
        <p:txBody>
          <a:bodyPr wrap="none" rtlCol="0" anchor="ctr">
            <a:noAutofit/>
          </a:bodyPr>
          <a:lstStyle/>
          <a:p>
            <a:pPr algn="ctr"/>
            <a:endParaRPr lang="en-US" sz="2800" dirty="0">
              <a:solidFill>
                <a:schemeClr val="bg1"/>
              </a:solidFill>
              <a:latin typeface="Segoe UI Light" pitchFamily="34" charset="0"/>
            </a:endParaRPr>
          </a:p>
        </p:txBody>
      </p:sp>
      <p:sp>
        <p:nvSpPr>
          <p:cNvPr id="4" name="Rectangle 3">
            <a:extLst>
              <a:ext uri="{FF2B5EF4-FFF2-40B4-BE49-F238E27FC236}">
                <a16:creationId xmlns:a16="http://schemas.microsoft.com/office/drawing/2014/main" id="{F906104C-E614-4D66-B552-A02D7785EDA5}"/>
              </a:ext>
            </a:extLst>
          </p:cNvPr>
          <p:cNvSpPr/>
          <p:nvPr/>
        </p:nvSpPr>
        <p:spPr>
          <a:xfrm>
            <a:off x="7103565" y="4185459"/>
            <a:ext cx="4055469" cy="523220"/>
          </a:xfrm>
          <a:prstGeom prst="rect">
            <a:avLst/>
          </a:prstGeom>
        </p:spPr>
        <p:txBody>
          <a:bodyPr wrap="none">
            <a:spAutoFit/>
          </a:bodyPr>
          <a:lstStyle/>
          <a:p>
            <a:r>
              <a:rPr lang="en-US" sz="2800" dirty="0">
                <a:solidFill>
                  <a:prstClr val="white"/>
                </a:solidFill>
                <a:latin typeface="Segoe UI Semibold" pitchFamily="34" charset="0"/>
              </a:rPr>
              <a:t>Short In-Situ Evaluation</a:t>
            </a:r>
            <a:endParaRPr lang="en-US" dirty="0"/>
          </a:p>
        </p:txBody>
      </p:sp>
      <p:sp>
        <p:nvSpPr>
          <p:cNvPr id="6" name="Rectangle 5">
            <a:extLst>
              <a:ext uri="{FF2B5EF4-FFF2-40B4-BE49-F238E27FC236}">
                <a16:creationId xmlns:a16="http://schemas.microsoft.com/office/drawing/2014/main" id="{8C84B9E3-4098-4CD6-B378-63C76E5970CE}"/>
              </a:ext>
            </a:extLst>
          </p:cNvPr>
          <p:cNvSpPr/>
          <p:nvPr/>
        </p:nvSpPr>
        <p:spPr>
          <a:xfrm>
            <a:off x="7030516" y="1246277"/>
            <a:ext cx="4299575" cy="523220"/>
          </a:xfrm>
          <a:prstGeom prst="rect">
            <a:avLst/>
          </a:prstGeom>
        </p:spPr>
        <p:txBody>
          <a:bodyPr wrap="none">
            <a:spAutoFit/>
          </a:bodyPr>
          <a:lstStyle/>
          <a:p>
            <a:r>
              <a:rPr lang="en-US" sz="2800" dirty="0">
                <a:solidFill>
                  <a:prstClr val="white"/>
                </a:solidFill>
                <a:latin typeface="Segoe UI Semibold" pitchFamily="34" charset="0"/>
              </a:rPr>
              <a:t>Algorithmic Experiments</a:t>
            </a:r>
            <a:endParaRPr lang="en-US" dirty="0"/>
          </a:p>
        </p:txBody>
      </p:sp>
    </p:spTree>
    <p:extLst>
      <p:ext uri="{BB962C8B-B14F-4D97-AF65-F5344CB8AC3E}">
        <p14:creationId xmlns:p14="http://schemas.microsoft.com/office/powerpoint/2010/main" val="253250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4" grpId="0"/>
      <p:bldP spid="6"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37C7BB6-5AE5-4AA6-BB80-02A447E61510}"/>
              </a:ext>
            </a:extLst>
          </p:cNvPr>
          <p:cNvSpPr txBox="1"/>
          <p:nvPr/>
        </p:nvSpPr>
        <p:spPr>
          <a:xfrm>
            <a:off x="926972" y="1184543"/>
            <a:ext cx="8471862" cy="1692729"/>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Quantification of several “few-shot” personalization approaches for real-life sound classification.</a:t>
            </a:r>
          </a:p>
          <a:p>
            <a:pPr lvl="0">
              <a:defRPr/>
            </a:pPr>
            <a:endParaRPr lang="en-US" sz="3200" dirty="0">
              <a:solidFill>
                <a:prstClr val="white">
                  <a:lumMod val="85000"/>
                </a:prstClr>
              </a:solidFill>
              <a:latin typeface="Segoe UI Light" pitchFamily="34" charset="0"/>
            </a:endParaRPr>
          </a:p>
          <a:p>
            <a:pPr lvl="0">
              <a:defRPr/>
            </a:pPr>
            <a:r>
              <a:rPr lang="en-US" sz="2400" dirty="0">
                <a:solidFill>
                  <a:prstClr val="white">
                    <a:lumMod val="85000"/>
                  </a:prstClr>
                </a:solidFill>
                <a:latin typeface="Segoe UI Light" pitchFamily="34" charset="0"/>
              </a:rPr>
              <a:t>Preliminary insights from an in-situ evaluation.</a:t>
            </a:r>
          </a:p>
        </p:txBody>
      </p:sp>
      <p:sp>
        <p:nvSpPr>
          <p:cNvPr id="28" name="TextBox 27">
            <a:extLst>
              <a:ext uri="{FF2B5EF4-FFF2-40B4-BE49-F238E27FC236}">
                <a16:creationId xmlns:a16="http://schemas.microsoft.com/office/drawing/2014/main" id="{60959D83-6A98-4A2B-A514-7CA1F606CF22}"/>
              </a:ext>
            </a:extLst>
          </p:cNvPr>
          <p:cNvSpPr txBox="1"/>
          <p:nvPr/>
        </p:nvSpPr>
        <p:spPr>
          <a:xfrm>
            <a:off x="410939" y="1110891"/>
            <a:ext cx="433132" cy="830997"/>
          </a:xfrm>
          <a:prstGeom prst="rect">
            <a:avLst/>
          </a:prstGeom>
          <a:noFill/>
        </p:spPr>
        <p:txBody>
          <a:bodyPr wrap="none" rtlCol="0">
            <a:spAutoFit/>
          </a:bodyPr>
          <a:lstStyle/>
          <a:p>
            <a:pPr>
              <a:defRPr/>
            </a:pPr>
            <a:r>
              <a:rPr lang="en-US" sz="4800" dirty="0">
                <a:solidFill>
                  <a:prstClr val="white"/>
                </a:solidFill>
                <a:latin typeface="Segoe UI Semibold" pitchFamily="34" charset="0"/>
              </a:rPr>
              <a:t>1</a:t>
            </a:r>
          </a:p>
        </p:txBody>
      </p:sp>
      <p:sp>
        <p:nvSpPr>
          <p:cNvPr id="29" name="TextBox 28">
            <a:extLst>
              <a:ext uri="{FF2B5EF4-FFF2-40B4-BE49-F238E27FC236}">
                <a16:creationId xmlns:a16="http://schemas.microsoft.com/office/drawing/2014/main" id="{7DD6FF62-DEC8-49E3-9F23-2137C22AD067}"/>
              </a:ext>
            </a:extLst>
          </p:cNvPr>
          <p:cNvSpPr txBox="1"/>
          <p:nvPr/>
        </p:nvSpPr>
        <p:spPr>
          <a:xfrm>
            <a:off x="371796" y="2210930"/>
            <a:ext cx="526106" cy="830997"/>
          </a:xfrm>
          <a:prstGeom prst="rect">
            <a:avLst/>
          </a:prstGeom>
          <a:noFill/>
        </p:spPr>
        <p:txBody>
          <a:bodyPr wrap="none" rtlCol="0">
            <a:spAutoFit/>
          </a:bodyPr>
          <a:lstStyle/>
          <a:p>
            <a:pPr>
              <a:defRPr/>
            </a:pPr>
            <a:r>
              <a:rPr lang="en-US" sz="4800" dirty="0">
                <a:solidFill>
                  <a:prstClr val="white"/>
                </a:solidFill>
                <a:latin typeface="Segoe UI Semibold" pitchFamily="34" charset="0"/>
              </a:rPr>
              <a:t>2</a:t>
            </a:r>
          </a:p>
        </p:txBody>
      </p:sp>
      <p:sp>
        <p:nvSpPr>
          <p:cNvPr id="30" name="TextBox 29">
            <a:extLst>
              <a:ext uri="{FF2B5EF4-FFF2-40B4-BE49-F238E27FC236}">
                <a16:creationId xmlns:a16="http://schemas.microsoft.com/office/drawing/2014/main" id="{BE07C4CC-D7D7-4C1A-8A6C-330CBEFC3B4A}"/>
              </a:ext>
            </a:extLst>
          </p:cNvPr>
          <p:cNvSpPr txBox="1"/>
          <p:nvPr/>
        </p:nvSpPr>
        <p:spPr>
          <a:xfrm>
            <a:off x="281856" y="197265"/>
            <a:ext cx="120250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cap="small" dirty="0">
                <a:solidFill>
                  <a:schemeClr val="bg1"/>
                </a:solidFill>
                <a:latin typeface="Segoe UI Light" panose="020B0502040204020203" pitchFamily="34" charset="0"/>
                <a:ea typeface="+mj-ea"/>
                <a:cs typeface="Segoe UI Light" panose="020B0502040204020203" pitchFamily="34" charset="0"/>
              </a:rPr>
              <a:t>Proposed Work 1:</a:t>
            </a:r>
            <a:endParaRPr lang="en-US" sz="4000" cap="small" dirty="0">
              <a:solidFill>
                <a:schemeClr val="bg1"/>
              </a:solidFill>
              <a:latin typeface="Segoe UI Semibold" panose="020B0702040204020203" pitchFamily="34" charset="0"/>
              <a:ea typeface="+mj-ea"/>
              <a:cs typeface="Segoe UI Semibold" panose="020B0702040204020203" pitchFamily="34" charset="0"/>
            </a:endParaRPr>
          </a:p>
        </p:txBody>
      </p:sp>
      <p:sp>
        <p:nvSpPr>
          <p:cNvPr id="34" name="Rectangle 33">
            <a:extLst>
              <a:ext uri="{FF2B5EF4-FFF2-40B4-BE49-F238E27FC236}">
                <a16:creationId xmlns:a16="http://schemas.microsoft.com/office/drawing/2014/main" id="{0A115363-C26C-4CF9-A2D6-4423E2A3F76F}"/>
              </a:ext>
            </a:extLst>
          </p:cNvPr>
          <p:cNvSpPr/>
          <p:nvPr/>
        </p:nvSpPr>
        <p:spPr>
          <a:xfrm>
            <a:off x="4210226" y="197264"/>
            <a:ext cx="5565178" cy="707886"/>
          </a:xfrm>
          <a:prstGeom prst="rect">
            <a:avLst/>
          </a:prstGeom>
        </p:spPr>
        <p:txBody>
          <a:bodyPr wrap="none">
            <a:spAutoFit/>
          </a:bodyPr>
          <a:lstStyle/>
          <a:p>
            <a:r>
              <a:rPr lang="en-US" sz="4000" cap="small" dirty="0">
                <a:solidFill>
                  <a:prstClr val="white"/>
                </a:solidFill>
                <a:latin typeface="Segoe UI Semibold" panose="020B0702040204020203" pitchFamily="34" charset="0"/>
                <a:cs typeface="Segoe UI Semibold" panose="020B0702040204020203" pitchFamily="34" charset="0"/>
              </a:rPr>
              <a:t>Expected Contributions</a:t>
            </a:r>
            <a:endParaRPr lang="en-US" dirty="0"/>
          </a:p>
        </p:txBody>
      </p:sp>
      <p:sp>
        <p:nvSpPr>
          <p:cNvPr id="35" name="Rectangle 34">
            <a:extLst>
              <a:ext uri="{FF2B5EF4-FFF2-40B4-BE49-F238E27FC236}">
                <a16:creationId xmlns:a16="http://schemas.microsoft.com/office/drawing/2014/main" id="{DD5FB1E3-EB32-46E8-8B07-5E99131F9ED0}"/>
              </a:ext>
            </a:extLst>
          </p:cNvPr>
          <p:cNvSpPr/>
          <p:nvPr/>
        </p:nvSpPr>
        <p:spPr>
          <a:xfrm>
            <a:off x="410939" y="1110891"/>
            <a:ext cx="9227736" cy="920152"/>
          </a:xfrm>
          <a:prstGeom prst="rect">
            <a:avLst/>
          </a:prstGeom>
          <a:ln>
            <a:solidFill>
              <a:schemeClr val="bg1">
                <a:lumMod val="95000"/>
              </a:schemeClr>
            </a:solidFill>
          </a:ln>
        </p:spPr>
        <p:txBody>
          <a:bodyPr wrap="none" rtlCol="0" anchor="ctr">
            <a:noAutofit/>
          </a:bodyPr>
          <a:lstStyle/>
          <a:p>
            <a:pPr algn="ctr"/>
            <a:endParaRPr lang="en-US" sz="2800" dirty="0">
              <a:solidFill>
                <a:schemeClr val="bg1"/>
              </a:solidFill>
              <a:latin typeface="Segoe UI Light" pitchFamily="34" charset="0"/>
            </a:endParaRPr>
          </a:p>
        </p:txBody>
      </p:sp>
      <p:sp>
        <p:nvSpPr>
          <p:cNvPr id="36" name="Rectangle 35">
            <a:extLst>
              <a:ext uri="{FF2B5EF4-FFF2-40B4-BE49-F238E27FC236}">
                <a16:creationId xmlns:a16="http://schemas.microsoft.com/office/drawing/2014/main" id="{04B65ED9-7707-4BA0-9B1B-FCE561CEFCD1}"/>
              </a:ext>
            </a:extLst>
          </p:cNvPr>
          <p:cNvSpPr/>
          <p:nvPr/>
        </p:nvSpPr>
        <p:spPr>
          <a:xfrm>
            <a:off x="418434" y="2266995"/>
            <a:ext cx="7466391" cy="722468"/>
          </a:xfrm>
          <a:prstGeom prst="rect">
            <a:avLst/>
          </a:prstGeom>
          <a:ln>
            <a:solidFill>
              <a:schemeClr val="bg1">
                <a:lumMod val="95000"/>
              </a:schemeClr>
            </a:solidFill>
          </a:ln>
        </p:spPr>
        <p:txBody>
          <a:bodyPr wrap="none" rtlCol="0" anchor="ctr">
            <a:no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139731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5" grpId="0" animBg="1"/>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F55B8C-733F-45D3-AF38-3599AD9CDA01}"/>
              </a:ext>
            </a:extLst>
          </p:cNvPr>
          <p:cNvPicPr>
            <a:picLocks noChangeAspect="1"/>
          </p:cNvPicPr>
          <p:nvPr/>
        </p:nvPicPr>
        <p:blipFill rotWithShape="1">
          <a:blip r:embed="rId3"/>
          <a:srcRect l="331" t="287" r="674" b="392"/>
          <a:stretch/>
        </p:blipFill>
        <p:spPr>
          <a:xfrm rot="910568">
            <a:off x="-458057" y="844649"/>
            <a:ext cx="5062487" cy="6601703"/>
          </a:xfrm>
          <a:prstGeom prst="rect">
            <a:avLst/>
          </a:prstGeom>
        </p:spPr>
      </p:pic>
      <p:sp>
        <p:nvSpPr>
          <p:cNvPr id="7" name="Rectangle 6">
            <a:extLst>
              <a:ext uri="{FF2B5EF4-FFF2-40B4-BE49-F238E27FC236}">
                <a16:creationId xmlns:a16="http://schemas.microsoft.com/office/drawing/2014/main" id="{96ACA3C4-68A6-42DC-AC22-54B9648E0D8F}"/>
              </a:ext>
            </a:extLst>
          </p:cNvPr>
          <p:cNvSpPr/>
          <p:nvPr/>
        </p:nvSpPr>
        <p:spPr>
          <a:xfrm>
            <a:off x="5750688" y="3108243"/>
            <a:ext cx="5734663" cy="71213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B726C21-8A63-4106-A558-0C9116D99221}"/>
              </a:ext>
            </a:extLst>
          </p:cNvPr>
          <p:cNvSpPr/>
          <p:nvPr/>
        </p:nvSpPr>
        <p:spPr>
          <a:xfrm>
            <a:off x="5735446" y="3108243"/>
            <a:ext cx="1555087" cy="71213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90D2649-291F-4CA2-A9D5-E395B054FC62}"/>
              </a:ext>
            </a:extLst>
          </p:cNvPr>
          <p:cNvSpPr/>
          <p:nvPr/>
        </p:nvSpPr>
        <p:spPr>
          <a:xfrm>
            <a:off x="7290541" y="3108243"/>
            <a:ext cx="2713119" cy="712138"/>
          </a:xfrm>
          <a:prstGeom prst="rect">
            <a:avLst/>
          </a:prstGeom>
          <a:solidFill>
            <a:srgbClr val="3281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337BD7E-74EB-47F6-B88C-531E657F3983}"/>
              </a:ext>
            </a:extLst>
          </p:cNvPr>
          <p:cNvSpPr/>
          <p:nvPr/>
        </p:nvSpPr>
        <p:spPr>
          <a:xfrm>
            <a:off x="10003661" y="3108243"/>
            <a:ext cx="1207371" cy="71213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F5A37DE-3C86-4C4E-9FA7-7ED9894856BC}"/>
              </a:ext>
            </a:extLst>
          </p:cNvPr>
          <p:cNvSpPr/>
          <p:nvPr/>
        </p:nvSpPr>
        <p:spPr>
          <a:xfrm>
            <a:off x="7329695" y="3233478"/>
            <a:ext cx="2627815" cy="400110"/>
          </a:xfrm>
          <a:prstGeom prst="rect">
            <a:avLst/>
          </a:prstGeom>
        </p:spPr>
        <p:txBody>
          <a:bodyPr wrap="square">
            <a:spAutoFit/>
          </a:bodyPr>
          <a:lstStyle/>
          <a:p>
            <a:pPr algn="ctr"/>
            <a:r>
              <a:rPr lang="en-US" sz="2000" dirty="0">
                <a:solidFill>
                  <a:schemeClr val="bg1"/>
                </a:solidFill>
                <a:latin typeface="Segoe Condensed" panose="020B0606040200020203" pitchFamily="34" charset="0"/>
              </a:rPr>
              <a:t>Very interested</a:t>
            </a:r>
          </a:p>
        </p:txBody>
      </p:sp>
      <p:sp>
        <p:nvSpPr>
          <p:cNvPr id="13" name="Rectangle 12">
            <a:extLst>
              <a:ext uri="{FF2B5EF4-FFF2-40B4-BE49-F238E27FC236}">
                <a16:creationId xmlns:a16="http://schemas.microsoft.com/office/drawing/2014/main" id="{E8D72972-3167-4082-848A-29CCEC06A354}"/>
              </a:ext>
            </a:extLst>
          </p:cNvPr>
          <p:cNvSpPr/>
          <p:nvPr/>
        </p:nvSpPr>
        <p:spPr>
          <a:xfrm>
            <a:off x="5638264" y="3145333"/>
            <a:ext cx="1734166" cy="656590"/>
          </a:xfrm>
          <a:prstGeom prst="rect">
            <a:avLst/>
          </a:prstGeom>
        </p:spPr>
        <p:txBody>
          <a:bodyPr wrap="square">
            <a:spAutoFit/>
          </a:bodyPr>
          <a:lstStyle/>
          <a:p>
            <a:pPr algn="ctr">
              <a:lnSpc>
                <a:spcPts val="2200"/>
              </a:lnSpc>
            </a:pPr>
            <a:r>
              <a:rPr lang="en-US" sz="2000" dirty="0">
                <a:solidFill>
                  <a:schemeClr val="bg1"/>
                </a:solidFill>
                <a:latin typeface="Segoe Condensed" panose="020B0606040200020203" pitchFamily="34" charset="0"/>
              </a:rPr>
              <a:t>Extremely interested</a:t>
            </a:r>
          </a:p>
        </p:txBody>
      </p:sp>
      <p:cxnSp>
        <p:nvCxnSpPr>
          <p:cNvPr id="17" name="Straight Connector 16">
            <a:extLst>
              <a:ext uri="{FF2B5EF4-FFF2-40B4-BE49-F238E27FC236}">
                <a16:creationId xmlns:a16="http://schemas.microsoft.com/office/drawing/2014/main" id="{2E2120ED-1E92-4C3C-B3BC-FE0E586753E3}"/>
              </a:ext>
            </a:extLst>
          </p:cNvPr>
          <p:cNvCxnSpPr>
            <a:cxnSpLocks/>
          </p:cNvCxnSpPr>
          <p:nvPr/>
        </p:nvCxnSpPr>
        <p:spPr>
          <a:xfrm>
            <a:off x="5750687" y="2795823"/>
            <a:ext cx="5734664"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CA8DDED-E9D3-4FDB-8A78-DEF0D377D6C3}"/>
              </a:ext>
            </a:extLst>
          </p:cNvPr>
          <p:cNvCxnSpPr>
            <a:stCxn id="18" idx="2"/>
            <a:endCxn id="18" idx="2"/>
          </p:cNvCxnSpPr>
          <p:nvPr/>
        </p:nvCxnSpPr>
        <p:spPr>
          <a:xfrm>
            <a:off x="7185387" y="2772011"/>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201F8223-880B-4100-80D5-53F5A742545A}"/>
              </a:ext>
            </a:extLst>
          </p:cNvPr>
          <p:cNvGrpSpPr/>
          <p:nvPr/>
        </p:nvGrpSpPr>
        <p:grpSpPr>
          <a:xfrm>
            <a:off x="6783432" y="2451971"/>
            <a:ext cx="803910" cy="424628"/>
            <a:chOff x="6711315" y="692468"/>
            <a:chExt cx="803910" cy="424628"/>
          </a:xfrm>
        </p:grpSpPr>
        <p:sp>
          <p:nvSpPr>
            <p:cNvPr id="18" name="Rectangle 17">
              <a:extLst>
                <a:ext uri="{FF2B5EF4-FFF2-40B4-BE49-F238E27FC236}">
                  <a16:creationId xmlns:a16="http://schemas.microsoft.com/office/drawing/2014/main" id="{7581B63B-358D-4278-BCCE-914A7F068524}"/>
                </a:ext>
              </a:extLst>
            </p:cNvPr>
            <p:cNvSpPr/>
            <p:nvPr/>
          </p:nvSpPr>
          <p:spPr>
            <a:xfrm>
              <a:off x="6711315" y="692468"/>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25%</a:t>
              </a:r>
            </a:p>
          </p:txBody>
        </p:sp>
        <p:cxnSp>
          <p:nvCxnSpPr>
            <p:cNvPr id="22" name="Straight Connector 21">
              <a:extLst>
                <a:ext uri="{FF2B5EF4-FFF2-40B4-BE49-F238E27FC236}">
                  <a16:creationId xmlns:a16="http://schemas.microsoft.com/office/drawing/2014/main" id="{90004A23-FE4C-4FB6-9C2D-F982D7238CD5}"/>
                </a:ext>
              </a:extLst>
            </p:cNvPr>
            <p:cNvCxnSpPr/>
            <p:nvPr/>
          </p:nvCxnSpPr>
          <p:spPr>
            <a:xfrm>
              <a:off x="7113270" y="975360"/>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8B594FEA-F050-4F8D-96B5-CFFF3EC8B389}"/>
              </a:ext>
            </a:extLst>
          </p:cNvPr>
          <p:cNvGrpSpPr/>
          <p:nvPr/>
        </p:nvGrpSpPr>
        <p:grpSpPr>
          <a:xfrm>
            <a:off x="8216753" y="2451971"/>
            <a:ext cx="803910" cy="424628"/>
            <a:chOff x="8232440" y="692468"/>
            <a:chExt cx="803910" cy="424628"/>
          </a:xfrm>
        </p:grpSpPr>
        <p:sp>
          <p:nvSpPr>
            <p:cNvPr id="24" name="Rectangle 23">
              <a:extLst>
                <a:ext uri="{FF2B5EF4-FFF2-40B4-BE49-F238E27FC236}">
                  <a16:creationId xmlns:a16="http://schemas.microsoft.com/office/drawing/2014/main" id="{512073BE-202B-4190-BCAD-DF65A98683D3}"/>
                </a:ext>
              </a:extLst>
            </p:cNvPr>
            <p:cNvSpPr/>
            <p:nvPr/>
          </p:nvSpPr>
          <p:spPr>
            <a:xfrm>
              <a:off x="8232440" y="692468"/>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50%</a:t>
              </a:r>
            </a:p>
          </p:txBody>
        </p:sp>
        <p:cxnSp>
          <p:nvCxnSpPr>
            <p:cNvPr id="25" name="Straight Connector 24">
              <a:extLst>
                <a:ext uri="{FF2B5EF4-FFF2-40B4-BE49-F238E27FC236}">
                  <a16:creationId xmlns:a16="http://schemas.microsoft.com/office/drawing/2014/main" id="{DF2E55BA-2DD3-44FE-BCB7-A7F4490A0C21}"/>
                </a:ext>
              </a:extLst>
            </p:cNvPr>
            <p:cNvCxnSpPr/>
            <p:nvPr/>
          </p:nvCxnSpPr>
          <p:spPr>
            <a:xfrm>
              <a:off x="8634395" y="975360"/>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4A7BB099-6F34-41F4-9162-FB3295067C3C}"/>
              </a:ext>
            </a:extLst>
          </p:cNvPr>
          <p:cNvSpPr/>
          <p:nvPr/>
        </p:nvSpPr>
        <p:spPr>
          <a:xfrm>
            <a:off x="9650074" y="2426232"/>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75%</a:t>
            </a:r>
          </a:p>
        </p:txBody>
      </p:sp>
      <p:cxnSp>
        <p:nvCxnSpPr>
          <p:cNvPr id="27" name="Straight Connector 26">
            <a:extLst>
              <a:ext uri="{FF2B5EF4-FFF2-40B4-BE49-F238E27FC236}">
                <a16:creationId xmlns:a16="http://schemas.microsoft.com/office/drawing/2014/main" id="{6F7F0DC8-480E-465C-A3A5-60F33CDC2949}"/>
              </a:ext>
            </a:extLst>
          </p:cNvPr>
          <p:cNvCxnSpPr/>
          <p:nvPr/>
        </p:nvCxnSpPr>
        <p:spPr>
          <a:xfrm>
            <a:off x="10052029" y="2709124"/>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12F9D290-50CC-43DD-8189-36C81D42ADBB}"/>
              </a:ext>
            </a:extLst>
          </p:cNvPr>
          <p:cNvGrpSpPr/>
          <p:nvPr/>
        </p:nvGrpSpPr>
        <p:grpSpPr>
          <a:xfrm>
            <a:off x="11083395" y="2437617"/>
            <a:ext cx="803910" cy="424628"/>
            <a:chOff x="10906123" y="678114"/>
            <a:chExt cx="803910" cy="424628"/>
          </a:xfrm>
        </p:grpSpPr>
        <p:sp>
          <p:nvSpPr>
            <p:cNvPr id="28" name="Rectangle 27">
              <a:extLst>
                <a:ext uri="{FF2B5EF4-FFF2-40B4-BE49-F238E27FC236}">
                  <a16:creationId xmlns:a16="http://schemas.microsoft.com/office/drawing/2014/main" id="{A3BBE802-0A0A-4A6F-A30C-FFC0749F4960}"/>
                </a:ext>
              </a:extLst>
            </p:cNvPr>
            <p:cNvSpPr/>
            <p:nvPr/>
          </p:nvSpPr>
          <p:spPr>
            <a:xfrm>
              <a:off x="10906123" y="678114"/>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100%</a:t>
              </a:r>
            </a:p>
          </p:txBody>
        </p:sp>
        <p:cxnSp>
          <p:nvCxnSpPr>
            <p:cNvPr id="29" name="Straight Connector 28">
              <a:extLst>
                <a:ext uri="{FF2B5EF4-FFF2-40B4-BE49-F238E27FC236}">
                  <a16:creationId xmlns:a16="http://schemas.microsoft.com/office/drawing/2014/main" id="{BA817D2D-6BFE-4DE2-81F0-A620F932DA22}"/>
                </a:ext>
              </a:extLst>
            </p:cNvPr>
            <p:cNvCxnSpPr/>
            <p:nvPr/>
          </p:nvCxnSpPr>
          <p:spPr>
            <a:xfrm>
              <a:off x="11308078" y="961006"/>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A0BE6AB7-2544-4D4A-B8F6-79EF3561A015}"/>
              </a:ext>
            </a:extLst>
          </p:cNvPr>
          <p:cNvGrpSpPr/>
          <p:nvPr/>
        </p:nvGrpSpPr>
        <p:grpSpPr>
          <a:xfrm>
            <a:off x="5350111" y="2445997"/>
            <a:ext cx="803910" cy="424628"/>
            <a:chOff x="5172839" y="686494"/>
            <a:chExt cx="803910" cy="424628"/>
          </a:xfrm>
        </p:grpSpPr>
        <p:sp>
          <p:nvSpPr>
            <p:cNvPr id="30" name="Rectangle 29">
              <a:extLst>
                <a:ext uri="{FF2B5EF4-FFF2-40B4-BE49-F238E27FC236}">
                  <a16:creationId xmlns:a16="http://schemas.microsoft.com/office/drawing/2014/main" id="{6CA08561-1CED-4C7D-998E-B8AE9F07C045}"/>
                </a:ext>
              </a:extLst>
            </p:cNvPr>
            <p:cNvSpPr/>
            <p:nvPr/>
          </p:nvSpPr>
          <p:spPr>
            <a:xfrm>
              <a:off x="5172839" y="686494"/>
              <a:ext cx="803910"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0%</a:t>
              </a:r>
            </a:p>
          </p:txBody>
        </p:sp>
        <p:cxnSp>
          <p:nvCxnSpPr>
            <p:cNvPr id="31" name="Straight Connector 30">
              <a:extLst>
                <a:ext uri="{FF2B5EF4-FFF2-40B4-BE49-F238E27FC236}">
                  <a16:creationId xmlns:a16="http://schemas.microsoft.com/office/drawing/2014/main" id="{6E2F603F-A380-46E2-A357-A5D7E9E5C45E}"/>
                </a:ext>
              </a:extLst>
            </p:cNvPr>
            <p:cNvCxnSpPr/>
            <p:nvPr/>
          </p:nvCxnSpPr>
          <p:spPr>
            <a:xfrm>
              <a:off x="5574794" y="969386"/>
              <a:ext cx="0" cy="141736"/>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cxnSp>
        <p:nvCxnSpPr>
          <p:cNvPr id="37" name="Straight Connector 36">
            <a:extLst>
              <a:ext uri="{FF2B5EF4-FFF2-40B4-BE49-F238E27FC236}">
                <a16:creationId xmlns:a16="http://schemas.microsoft.com/office/drawing/2014/main" id="{2260B88C-EB2B-4858-94ED-8BC151EF48FC}"/>
              </a:ext>
            </a:extLst>
          </p:cNvPr>
          <p:cNvCxnSpPr>
            <a:cxnSpLocks/>
          </p:cNvCxnSpPr>
          <p:nvPr/>
        </p:nvCxnSpPr>
        <p:spPr>
          <a:xfrm flipV="1">
            <a:off x="10795742" y="2222425"/>
            <a:ext cx="697228" cy="949"/>
          </a:xfrm>
          <a:prstGeom prst="line">
            <a:avLst/>
          </a:prstGeom>
          <a:ln w="12700">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2008394E-9C58-45DF-A3AF-E0CDA03FD8DD}"/>
              </a:ext>
            </a:extLst>
          </p:cNvPr>
          <p:cNvSpPr/>
          <p:nvPr/>
        </p:nvSpPr>
        <p:spPr>
          <a:xfrm>
            <a:off x="5449186" y="2048114"/>
            <a:ext cx="5535133" cy="32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75000"/>
                    <a:lumOff val="25000"/>
                  </a:schemeClr>
                </a:solidFill>
                <a:latin typeface="Segoe Condensed" panose="020B0606040200020203" pitchFamily="34" charset="0"/>
              </a:rPr>
              <a:t>Interest in sound awareness by percentage of 201 participants </a:t>
            </a:r>
          </a:p>
        </p:txBody>
      </p:sp>
      <p:sp>
        <p:nvSpPr>
          <p:cNvPr id="44" name="Rectangle 43">
            <a:extLst>
              <a:ext uri="{FF2B5EF4-FFF2-40B4-BE49-F238E27FC236}">
                <a16:creationId xmlns:a16="http://schemas.microsoft.com/office/drawing/2014/main" id="{8DA105A3-821B-4DC2-912D-141738542240}"/>
              </a:ext>
            </a:extLst>
          </p:cNvPr>
          <p:cNvSpPr/>
          <p:nvPr/>
        </p:nvSpPr>
        <p:spPr>
          <a:xfrm>
            <a:off x="5687678" y="4381566"/>
            <a:ext cx="4437218" cy="1579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200" dirty="0">
                <a:solidFill>
                  <a:srgbClr val="00B0F0"/>
                </a:solidFill>
                <a:latin typeface="Segoe Condensed" panose="020B0606040200020203" pitchFamily="34" charset="0"/>
              </a:rPr>
              <a:t>73.1%</a:t>
            </a:r>
          </a:p>
          <a:p>
            <a:r>
              <a:rPr lang="en-US" sz="2800" dirty="0">
                <a:solidFill>
                  <a:srgbClr val="00B0F0"/>
                </a:solidFill>
                <a:latin typeface="Segoe Condensed" panose="020B0606040200020203" pitchFamily="34" charset="0"/>
              </a:rPr>
              <a:t>were “extremely” or “very” interested in sound awareness</a:t>
            </a:r>
          </a:p>
        </p:txBody>
      </p:sp>
      <p:sp>
        <p:nvSpPr>
          <p:cNvPr id="45" name="Freeform 5" descr=" 5">
            <a:extLst>
              <a:ext uri="{FF2B5EF4-FFF2-40B4-BE49-F238E27FC236}">
                <a16:creationId xmlns:a16="http://schemas.microsoft.com/office/drawing/2014/main" id="{0DD5E289-A90C-43E9-BAD0-7B7B8770A19C}"/>
              </a:ext>
            </a:extLst>
          </p:cNvPr>
          <p:cNvSpPr/>
          <p:nvPr/>
        </p:nvSpPr>
        <p:spPr>
          <a:xfrm rot="1701523" flipV="1">
            <a:off x="9184496" y="3777510"/>
            <a:ext cx="673449" cy="1040778"/>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00B0F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BD41928-ACF4-4CC8-89AA-F5E35A354ABD}"/>
              </a:ext>
            </a:extLst>
          </p:cNvPr>
          <p:cNvSpPr/>
          <p:nvPr/>
        </p:nvSpPr>
        <p:spPr>
          <a:xfrm>
            <a:off x="9740263" y="3138723"/>
            <a:ext cx="1734166" cy="656590"/>
          </a:xfrm>
          <a:prstGeom prst="rect">
            <a:avLst/>
          </a:prstGeom>
        </p:spPr>
        <p:txBody>
          <a:bodyPr wrap="square">
            <a:spAutoFit/>
          </a:bodyPr>
          <a:lstStyle/>
          <a:p>
            <a:pPr algn="ctr">
              <a:lnSpc>
                <a:spcPts val="2200"/>
              </a:lnSpc>
            </a:pPr>
            <a:r>
              <a:rPr lang="en-US" sz="2000" dirty="0">
                <a:solidFill>
                  <a:schemeClr val="bg1"/>
                </a:solidFill>
                <a:latin typeface="Segoe Condensed" panose="020B0606040200020203" pitchFamily="34" charset="0"/>
              </a:rPr>
              <a:t>Somewhat interested</a:t>
            </a:r>
          </a:p>
        </p:txBody>
      </p:sp>
    </p:spTree>
    <p:extLst>
      <p:ext uri="{BB962C8B-B14F-4D97-AF65-F5344CB8AC3E}">
        <p14:creationId xmlns:p14="http://schemas.microsoft.com/office/powerpoint/2010/main" val="275458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sp>
        <p:nvSpPr>
          <p:cNvPr id="2" name="Rectangle 1">
            <a:extLst>
              <a:ext uri="{FF2B5EF4-FFF2-40B4-BE49-F238E27FC236}">
                <a16:creationId xmlns:a16="http://schemas.microsoft.com/office/drawing/2014/main" id="{680DBA35-75F0-43A7-A796-FC86651FD01C}"/>
              </a:ext>
            </a:extLst>
          </p:cNvPr>
          <p:cNvSpPr/>
          <p:nvPr/>
        </p:nvSpPr>
        <p:spPr>
          <a:xfrm>
            <a:off x="1210703" y="1103086"/>
            <a:ext cx="3508450" cy="575491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3" name="Rectangle 32">
            <a:extLst>
              <a:ext uri="{FF2B5EF4-FFF2-40B4-BE49-F238E27FC236}">
                <a16:creationId xmlns:a16="http://schemas.microsoft.com/office/drawing/2014/main" id="{74382946-DD5B-4258-86FC-898750D195F9}"/>
              </a:ext>
            </a:extLst>
          </p:cNvPr>
          <p:cNvSpPr/>
          <p:nvPr/>
        </p:nvSpPr>
        <p:spPr>
          <a:xfrm>
            <a:off x="4400117" y="3012477"/>
            <a:ext cx="3508450" cy="104940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9B6F14F3-4031-45BE-B2CA-8A3C09661712}"/>
              </a:ext>
            </a:extLst>
          </p:cNvPr>
          <p:cNvSpPr/>
          <p:nvPr/>
        </p:nvSpPr>
        <p:spPr>
          <a:xfrm>
            <a:off x="7870860" y="563506"/>
            <a:ext cx="4194131"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itle 7">
            <a:extLst>
              <a:ext uri="{FF2B5EF4-FFF2-40B4-BE49-F238E27FC236}">
                <a16:creationId xmlns:a16="http://schemas.microsoft.com/office/drawing/2014/main" id="{E79C9E22-A6E4-4328-8117-AB63302C2F3B}"/>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2/3: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SoundWatch</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4" name="TextBox 33">
            <a:extLst>
              <a:ext uri="{FF2B5EF4-FFF2-40B4-BE49-F238E27FC236}">
                <a16:creationId xmlns:a16="http://schemas.microsoft.com/office/drawing/2014/main" id="{64D65C02-A943-44E4-9008-8C915AB166BD}"/>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37" name="Rectangle 36">
            <a:extLst>
              <a:ext uri="{FF2B5EF4-FFF2-40B4-BE49-F238E27FC236}">
                <a16:creationId xmlns:a16="http://schemas.microsoft.com/office/drawing/2014/main" id="{A9759B94-31AA-4DAD-9A4F-1E495A0B1AB6}"/>
              </a:ext>
            </a:extLst>
          </p:cNvPr>
          <p:cNvSpPr/>
          <p:nvPr/>
        </p:nvSpPr>
        <p:spPr>
          <a:xfrm>
            <a:off x="4308159" y="4191616"/>
            <a:ext cx="3600405" cy="1211327"/>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5082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8DF7E2D-827C-4AE8-BCC9-B3B26EEA5788}"/>
              </a:ext>
            </a:extLst>
          </p:cNvPr>
          <p:cNvSpPr txBox="1"/>
          <p:nvPr/>
        </p:nvSpPr>
        <p:spPr>
          <a:xfrm>
            <a:off x="281856" y="197265"/>
            <a:ext cx="120250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2: </a:t>
            </a:r>
            <a:r>
              <a:rPr lang="en-US" sz="4000" cap="small" dirty="0">
                <a:solidFill>
                  <a:prstClr val="white"/>
                </a:solidFill>
                <a:latin typeface="Segoe UI Semibold" panose="020B0702040204020203" pitchFamily="34" charset="0"/>
                <a:cs typeface="Segoe UI Semibold" panose="020B0702040204020203" pitchFamily="34" charset="0"/>
              </a:rPr>
              <a:t>SoundWatch Field-Deployment</a:t>
            </a:r>
            <a:endParaRPr kumimoji="0" lang="en-US" sz="24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
        <p:nvSpPr>
          <p:cNvPr id="4" name="TextBox 3">
            <a:extLst>
              <a:ext uri="{FF2B5EF4-FFF2-40B4-BE49-F238E27FC236}">
                <a16:creationId xmlns:a16="http://schemas.microsoft.com/office/drawing/2014/main" id="{CCB104C2-E4BE-49CA-9929-D2DCF640CA03}"/>
              </a:ext>
            </a:extLst>
          </p:cNvPr>
          <p:cNvSpPr txBox="1"/>
          <p:nvPr/>
        </p:nvSpPr>
        <p:spPr>
          <a:xfrm>
            <a:off x="926972" y="1184543"/>
            <a:ext cx="9847045"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How do DHH people use smartwatch-based sound awareness technology in diverse contexts (e.g., at home, while waking, in transit)?</a:t>
            </a:r>
          </a:p>
        </p:txBody>
      </p:sp>
      <p:sp>
        <p:nvSpPr>
          <p:cNvPr id="7" name="TextBox 6">
            <a:extLst>
              <a:ext uri="{FF2B5EF4-FFF2-40B4-BE49-F238E27FC236}">
                <a16:creationId xmlns:a16="http://schemas.microsoft.com/office/drawing/2014/main" id="{C3BBCB16-FAEA-4836-A4A3-4DD34AE0A244}"/>
              </a:ext>
            </a:extLst>
          </p:cNvPr>
          <p:cNvSpPr txBox="1"/>
          <p:nvPr/>
        </p:nvSpPr>
        <p:spPr>
          <a:xfrm>
            <a:off x="410939" y="1110891"/>
            <a:ext cx="433132" cy="830997"/>
          </a:xfrm>
          <a:prstGeom prst="rect">
            <a:avLst/>
          </a:prstGeom>
          <a:noFill/>
        </p:spPr>
        <p:txBody>
          <a:bodyPr wrap="none" rtlCol="0">
            <a:spAutoFit/>
          </a:bodyPr>
          <a:lstStyle/>
          <a:p>
            <a:pPr>
              <a:defRPr/>
            </a:pPr>
            <a:r>
              <a:rPr lang="en-US" sz="4800" dirty="0">
                <a:solidFill>
                  <a:prstClr val="white"/>
                </a:solidFill>
                <a:latin typeface="Segoe UI Semibold" pitchFamily="34" charset="0"/>
              </a:rPr>
              <a:t>1</a:t>
            </a:r>
          </a:p>
        </p:txBody>
      </p:sp>
      <p:sp>
        <p:nvSpPr>
          <p:cNvPr id="11" name="TextBox 10">
            <a:extLst>
              <a:ext uri="{FF2B5EF4-FFF2-40B4-BE49-F238E27FC236}">
                <a16:creationId xmlns:a16="http://schemas.microsoft.com/office/drawing/2014/main" id="{FE37AA73-1B34-4C16-A426-0CACF5DE4EDB}"/>
              </a:ext>
            </a:extLst>
          </p:cNvPr>
          <p:cNvSpPr txBox="1"/>
          <p:nvPr/>
        </p:nvSpPr>
        <p:spPr>
          <a:xfrm>
            <a:off x="926972" y="2464101"/>
            <a:ext cx="10112089"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How does long-term use of this technology change the users’ understanding of sounds and information conveyed through sounds?</a:t>
            </a:r>
          </a:p>
        </p:txBody>
      </p:sp>
      <p:sp>
        <p:nvSpPr>
          <p:cNvPr id="12" name="TextBox 11">
            <a:extLst>
              <a:ext uri="{FF2B5EF4-FFF2-40B4-BE49-F238E27FC236}">
                <a16:creationId xmlns:a16="http://schemas.microsoft.com/office/drawing/2014/main" id="{14358B68-78D0-45EC-B2E2-2E1E74F576B9}"/>
              </a:ext>
            </a:extLst>
          </p:cNvPr>
          <p:cNvSpPr txBox="1"/>
          <p:nvPr/>
        </p:nvSpPr>
        <p:spPr>
          <a:xfrm>
            <a:off x="410939" y="2377197"/>
            <a:ext cx="526106" cy="830997"/>
          </a:xfrm>
          <a:prstGeom prst="rect">
            <a:avLst/>
          </a:prstGeom>
          <a:noFill/>
        </p:spPr>
        <p:txBody>
          <a:bodyPr wrap="none" rtlCol="0">
            <a:spAutoFit/>
          </a:bodyPr>
          <a:lstStyle/>
          <a:p>
            <a:pPr>
              <a:defRPr/>
            </a:pPr>
            <a:r>
              <a:rPr lang="en-US" sz="4800" dirty="0">
                <a:solidFill>
                  <a:prstClr val="white"/>
                </a:solidFill>
                <a:latin typeface="Segoe UI Semibold" pitchFamily="34" charset="0"/>
              </a:rPr>
              <a:t>2</a:t>
            </a:r>
          </a:p>
        </p:txBody>
      </p:sp>
      <p:sp>
        <p:nvSpPr>
          <p:cNvPr id="14" name="TextBox 13">
            <a:extLst>
              <a:ext uri="{FF2B5EF4-FFF2-40B4-BE49-F238E27FC236}">
                <a16:creationId xmlns:a16="http://schemas.microsoft.com/office/drawing/2014/main" id="{5CDC0D4E-6AEC-44A5-A6D9-9423955D4898}"/>
              </a:ext>
            </a:extLst>
          </p:cNvPr>
          <p:cNvSpPr txBox="1"/>
          <p:nvPr/>
        </p:nvSpPr>
        <p:spPr>
          <a:xfrm>
            <a:off x="937045" y="3709763"/>
            <a:ext cx="10112089"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What privacy or social implications arise with an always-on sound recording app in different contexts? </a:t>
            </a:r>
          </a:p>
        </p:txBody>
      </p:sp>
      <p:sp>
        <p:nvSpPr>
          <p:cNvPr id="15" name="TextBox 14">
            <a:extLst>
              <a:ext uri="{FF2B5EF4-FFF2-40B4-BE49-F238E27FC236}">
                <a16:creationId xmlns:a16="http://schemas.microsoft.com/office/drawing/2014/main" id="{9AB5DB09-F6A2-489A-B8FA-6D8FCF9CD602}"/>
              </a:ext>
            </a:extLst>
          </p:cNvPr>
          <p:cNvSpPr txBox="1"/>
          <p:nvPr/>
        </p:nvSpPr>
        <p:spPr>
          <a:xfrm>
            <a:off x="410939" y="3631610"/>
            <a:ext cx="526106" cy="830997"/>
          </a:xfrm>
          <a:prstGeom prst="rect">
            <a:avLst/>
          </a:prstGeom>
          <a:noFill/>
        </p:spPr>
        <p:txBody>
          <a:bodyPr wrap="none" rtlCol="0">
            <a:spAutoFit/>
          </a:bodyPr>
          <a:lstStyle/>
          <a:p>
            <a:pPr>
              <a:defRPr/>
            </a:pPr>
            <a:r>
              <a:rPr lang="en-US" sz="4800" dirty="0">
                <a:solidFill>
                  <a:prstClr val="white"/>
                </a:solidFill>
                <a:latin typeface="Segoe UI Semibold" pitchFamily="34" charset="0"/>
              </a:rPr>
              <a:t>3</a:t>
            </a:r>
          </a:p>
        </p:txBody>
      </p:sp>
    </p:spTree>
    <p:extLst>
      <p:ext uri="{BB962C8B-B14F-4D97-AF65-F5344CB8AC3E}">
        <p14:creationId xmlns:p14="http://schemas.microsoft.com/office/powerpoint/2010/main" val="323032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5" grpId="0"/>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5486399" y="3281236"/>
            <a:ext cx="6170354"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Semibold" pitchFamily="34" charset="0"/>
                <a:ea typeface="+mn-ea"/>
                <a:cs typeface="+mn-cs"/>
              </a:rPr>
              <a:t>Protocol</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Pre-and post-interviews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Weekly surveys</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lightweight in-situ feedback form</a:t>
            </a: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kumimoji="0" lang="en-US" sz="2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Usage logs</a:t>
            </a:r>
          </a:p>
        </p:txBody>
      </p:sp>
      <p:sp>
        <p:nvSpPr>
          <p:cNvPr id="2" name="Rectangle 1">
            <a:extLst>
              <a:ext uri="{FF2B5EF4-FFF2-40B4-BE49-F238E27FC236}">
                <a16:creationId xmlns:a16="http://schemas.microsoft.com/office/drawing/2014/main" id="{0A4BE1F0-06AC-4BE9-AA84-0DD6BA52D8C9}"/>
              </a:ext>
            </a:extLst>
          </p:cNvPr>
          <p:cNvSpPr/>
          <p:nvPr/>
        </p:nvSpPr>
        <p:spPr>
          <a:xfrm>
            <a:off x="5441429" y="3207026"/>
            <a:ext cx="5996064" cy="192710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5" name="Rectangle 14">
            <a:extLst>
              <a:ext uri="{FF2B5EF4-FFF2-40B4-BE49-F238E27FC236}">
                <a16:creationId xmlns:a16="http://schemas.microsoft.com/office/drawing/2014/main" id="{6279BF41-C82E-416E-A0EF-3F2CCBE761C0}"/>
              </a:ext>
            </a:extLst>
          </p:cNvPr>
          <p:cNvSpPr/>
          <p:nvPr/>
        </p:nvSpPr>
        <p:spPr>
          <a:xfrm>
            <a:off x="5441430" y="1611239"/>
            <a:ext cx="5996064" cy="1304240"/>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8" name="TextBox 7">
            <a:extLst>
              <a:ext uri="{FF2B5EF4-FFF2-40B4-BE49-F238E27FC236}">
                <a16:creationId xmlns:a16="http://schemas.microsoft.com/office/drawing/2014/main" id="{403DBB48-956D-4833-8F00-3744BB5B4D07}"/>
              </a:ext>
            </a:extLst>
          </p:cNvPr>
          <p:cNvSpPr txBox="1"/>
          <p:nvPr/>
        </p:nvSpPr>
        <p:spPr>
          <a:xfrm>
            <a:off x="281856" y="197265"/>
            <a:ext cx="120250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Proposed Work 2: </a:t>
            </a:r>
            <a:r>
              <a:rPr kumimoji="0" lang="en-US" sz="40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SoundWatch Field-Deployment</a:t>
            </a:r>
            <a:endParaRPr kumimoji="0" lang="en-US" sz="24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pic>
        <p:nvPicPr>
          <p:cNvPr id="10" name="Picture 11" descr="A user standing outdoors and looking at a watch worn on the left wrist while holding a phone in the right hand.">
            <a:extLst>
              <a:ext uri="{FF2B5EF4-FFF2-40B4-BE49-F238E27FC236}">
                <a16:creationId xmlns:a16="http://schemas.microsoft.com/office/drawing/2014/main" id="{22C5248F-CF4A-4D8A-9688-21B3E2A2D08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335" r="17568"/>
          <a:stretch/>
        </p:blipFill>
        <p:spPr bwMode="auto">
          <a:xfrm rot="5400000">
            <a:off x="456474" y="1585082"/>
            <a:ext cx="3532580" cy="35848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6F35DCB-C8DF-49CB-B62C-DB687B784747}"/>
              </a:ext>
            </a:extLst>
          </p:cNvPr>
          <p:cNvSpPr/>
          <p:nvPr/>
        </p:nvSpPr>
        <p:spPr>
          <a:xfrm>
            <a:off x="5486399" y="1661023"/>
            <a:ext cx="6096000" cy="1138773"/>
          </a:xfrm>
          <a:prstGeom prst="rect">
            <a:avLst/>
          </a:prstGeom>
        </p:spPr>
        <p:txBody>
          <a:bodyPr>
            <a:spAutoFit/>
          </a:bodyPr>
          <a:lstStyle/>
          <a:p>
            <a:pPr lvl="0">
              <a:defRPr/>
            </a:pPr>
            <a:r>
              <a:rPr lang="en-US" sz="2800" dirty="0">
                <a:solidFill>
                  <a:prstClr val="white"/>
                </a:solidFill>
                <a:latin typeface="Segoe UI Semibold" pitchFamily="34" charset="0"/>
              </a:rPr>
              <a:t>Participants</a:t>
            </a:r>
          </a:p>
          <a:p>
            <a:pPr marL="342900" lvl="0" indent="-342900">
              <a:buFont typeface="Courier New" pitchFamily="49" charset="0"/>
              <a:buChar char="o"/>
              <a:defRPr/>
            </a:pPr>
            <a:r>
              <a:rPr lang="en-US" sz="2000" dirty="0">
                <a:solidFill>
                  <a:prstClr val="white"/>
                </a:solidFill>
                <a:latin typeface="Segoe UI Light" pitchFamily="34" charset="0"/>
              </a:rPr>
              <a:t>30-40 DHH</a:t>
            </a:r>
          </a:p>
          <a:p>
            <a:pPr marL="342900" lvl="0" indent="-342900">
              <a:buFont typeface="Courier New" pitchFamily="49" charset="0"/>
              <a:buChar char="o"/>
              <a:defRPr/>
            </a:pPr>
            <a:r>
              <a:rPr lang="en-US" sz="2000" dirty="0">
                <a:solidFill>
                  <a:prstClr val="white"/>
                </a:solidFill>
                <a:latin typeface="Segoe UI Light" pitchFamily="34" charset="0"/>
              </a:rPr>
              <a:t>Recruited using opt-in form, emails, &amp; social media</a:t>
            </a:r>
          </a:p>
        </p:txBody>
      </p:sp>
    </p:spTree>
    <p:extLst>
      <p:ext uri="{BB962C8B-B14F-4D97-AF65-F5344CB8AC3E}">
        <p14:creationId xmlns:p14="http://schemas.microsoft.com/office/powerpoint/2010/main" val="64365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37C7BB6-5AE5-4AA6-BB80-02A447E61510}"/>
              </a:ext>
            </a:extLst>
          </p:cNvPr>
          <p:cNvSpPr txBox="1"/>
          <p:nvPr/>
        </p:nvSpPr>
        <p:spPr>
          <a:xfrm>
            <a:off x="926972" y="1184543"/>
            <a:ext cx="8471862" cy="1692729"/>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Characterization of real-world usage of smartwatch-based sound awareness across a variety of contexts.</a:t>
            </a:r>
          </a:p>
          <a:p>
            <a:pPr lvl="0">
              <a:defRPr/>
            </a:pPr>
            <a:endParaRPr kumimoji="0" lang="en-US" sz="3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lvl="0">
              <a:defRPr/>
            </a:pPr>
            <a:r>
              <a:rPr lang="en-US" sz="2400" dirty="0">
                <a:solidFill>
                  <a:prstClr val="white">
                    <a:lumMod val="85000"/>
                  </a:prstClr>
                </a:solidFill>
                <a:latin typeface="Segoe UI Light" pitchFamily="34" charset="0"/>
              </a:rPr>
              <a:t>Design guidelines for future wearable sound awareness systems.</a:t>
            </a:r>
          </a:p>
        </p:txBody>
      </p:sp>
      <p:sp>
        <p:nvSpPr>
          <p:cNvPr id="28" name="TextBox 27">
            <a:extLst>
              <a:ext uri="{FF2B5EF4-FFF2-40B4-BE49-F238E27FC236}">
                <a16:creationId xmlns:a16="http://schemas.microsoft.com/office/drawing/2014/main" id="{60959D83-6A98-4A2B-A514-7CA1F606CF22}"/>
              </a:ext>
            </a:extLst>
          </p:cNvPr>
          <p:cNvSpPr txBox="1"/>
          <p:nvPr/>
        </p:nvSpPr>
        <p:spPr>
          <a:xfrm>
            <a:off x="410939" y="1110891"/>
            <a:ext cx="43313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1</a:t>
            </a:r>
          </a:p>
        </p:txBody>
      </p:sp>
      <p:sp>
        <p:nvSpPr>
          <p:cNvPr id="29" name="TextBox 28">
            <a:extLst>
              <a:ext uri="{FF2B5EF4-FFF2-40B4-BE49-F238E27FC236}">
                <a16:creationId xmlns:a16="http://schemas.microsoft.com/office/drawing/2014/main" id="{7DD6FF62-DEC8-49E3-9F23-2137C22AD067}"/>
              </a:ext>
            </a:extLst>
          </p:cNvPr>
          <p:cNvSpPr txBox="1"/>
          <p:nvPr/>
        </p:nvSpPr>
        <p:spPr>
          <a:xfrm>
            <a:off x="371796" y="2210930"/>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2</a:t>
            </a:r>
          </a:p>
        </p:txBody>
      </p:sp>
      <p:sp>
        <p:nvSpPr>
          <p:cNvPr id="30" name="TextBox 29">
            <a:extLst>
              <a:ext uri="{FF2B5EF4-FFF2-40B4-BE49-F238E27FC236}">
                <a16:creationId xmlns:a16="http://schemas.microsoft.com/office/drawing/2014/main" id="{BE07C4CC-D7D7-4C1A-8A6C-330CBEFC3B4A}"/>
              </a:ext>
            </a:extLst>
          </p:cNvPr>
          <p:cNvSpPr txBox="1"/>
          <p:nvPr/>
        </p:nvSpPr>
        <p:spPr>
          <a:xfrm>
            <a:off x="281856" y="197265"/>
            <a:ext cx="12025008" cy="707886"/>
          </a:xfrm>
          <a:prstGeom prst="rect">
            <a:avLst/>
          </a:prstGeom>
          <a:noFill/>
        </p:spPr>
        <p:txBody>
          <a:bodyPr wrap="square" rtlCol="0">
            <a:spAutoFit/>
          </a:bodyPr>
          <a:lstStyle/>
          <a:p>
            <a:pPr lvl="0">
              <a:defRPr/>
            </a:pPr>
            <a:r>
              <a:rPr lang="en-US" sz="4000" cap="small" dirty="0">
                <a:solidFill>
                  <a:prstClr val="white"/>
                </a:solidFill>
                <a:latin typeface="Segoe UI Light" panose="020B0502040204020203" pitchFamily="34" charset="0"/>
                <a:cs typeface="Segoe UI Light" panose="020B0502040204020203" pitchFamily="34" charset="0"/>
              </a:rPr>
              <a:t>Proposed Work 2: </a:t>
            </a:r>
            <a:r>
              <a:rPr lang="en-US" sz="4000" cap="small" dirty="0">
                <a:solidFill>
                  <a:prstClr val="white"/>
                </a:solidFill>
                <a:latin typeface="Segoe UI Semibold" panose="020B0702040204020203" pitchFamily="34" charset="0"/>
                <a:cs typeface="Segoe UI Semibold" panose="020B0702040204020203" pitchFamily="34" charset="0"/>
              </a:rPr>
              <a:t>Expected Contributions</a:t>
            </a:r>
            <a:endParaRPr lang="en-US" sz="2400" i="1" dirty="0">
              <a:solidFill>
                <a:prstClr val="white">
                  <a:lumMod val="95000"/>
                </a:prstClr>
              </a:solidFill>
              <a:latin typeface="Segoe UI Light" pitchFamily="34" charset="0"/>
            </a:endParaRPr>
          </a:p>
        </p:txBody>
      </p:sp>
      <p:sp>
        <p:nvSpPr>
          <p:cNvPr id="35" name="Rectangle 34">
            <a:extLst>
              <a:ext uri="{FF2B5EF4-FFF2-40B4-BE49-F238E27FC236}">
                <a16:creationId xmlns:a16="http://schemas.microsoft.com/office/drawing/2014/main" id="{DD5FB1E3-EB32-46E8-8B07-5E99131F9ED0}"/>
              </a:ext>
            </a:extLst>
          </p:cNvPr>
          <p:cNvSpPr/>
          <p:nvPr/>
        </p:nvSpPr>
        <p:spPr>
          <a:xfrm>
            <a:off x="410939" y="1110891"/>
            <a:ext cx="9280202" cy="92015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36" name="Rectangle 35">
            <a:extLst>
              <a:ext uri="{FF2B5EF4-FFF2-40B4-BE49-F238E27FC236}">
                <a16:creationId xmlns:a16="http://schemas.microsoft.com/office/drawing/2014/main" id="{04B65ED9-7707-4BA0-9B1B-FCE561CEFCD1}"/>
              </a:ext>
            </a:extLst>
          </p:cNvPr>
          <p:cNvSpPr/>
          <p:nvPr/>
        </p:nvSpPr>
        <p:spPr>
          <a:xfrm>
            <a:off x="418434" y="2266995"/>
            <a:ext cx="8980400" cy="722468"/>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4" name="Rectangle 3">
            <a:extLst>
              <a:ext uri="{FF2B5EF4-FFF2-40B4-BE49-F238E27FC236}">
                <a16:creationId xmlns:a16="http://schemas.microsoft.com/office/drawing/2014/main" id="{B1A5A31B-7EE8-4458-A85E-AFC185FAB44E}"/>
              </a:ext>
            </a:extLst>
          </p:cNvPr>
          <p:cNvSpPr/>
          <p:nvPr/>
        </p:nvSpPr>
        <p:spPr>
          <a:xfrm>
            <a:off x="395949" y="3510291"/>
            <a:ext cx="7631756" cy="461665"/>
          </a:xfrm>
          <a:prstGeom prst="rect">
            <a:avLst/>
          </a:prstGeom>
        </p:spPr>
        <p:txBody>
          <a:bodyPr wrap="square">
            <a:spAutoFit/>
          </a:bodyPr>
          <a:lstStyle/>
          <a:p>
            <a:pPr fontAlgn="base">
              <a:spcAft>
                <a:spcPts val="1200"/>
              </a:spcAft>
            </a:pPr>
            <a:r>
              <a:rPr lang="en-US" sz="2400" dirty="0">
                <a:solidFill>
                  <a:srgbClr val="00B0F0"/>
                </a:solidFill>
                <a:latin typeface="Segoe UI Semibold" panose="020B0702040204020203" pitchFamily="34" charset="0"/>
                <a:cs typeface="Segoe UI Semibold" panose="020B0702040204020203" pitchFamily="34" charset="0"/>
              </a:rPr>
              <a:t>…and an improved SoundWatch app for the world!</a:t>
            </a:r>
          </a:p>
        </p:txBody>
      </p:sp>
    </p:spTree>
    <p:extLst>
      <p:ext uri="{BB962C8B-B14F-4D97-AF65-F5344CB8AC3E}">
        <p14:creationId xmlns:p14="http://schemas.microsoft.com/office/powerpoint/2010/main" val="113699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5" grpId="0" animBg="1"/>
      <p:bldP spid="3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9" name="Rectangle 38">
            <a:extLst>
              <a:ext uri="{FF2B5EF4-FFF2-40B4-BE49-F238E27FC236}">
                <a16:creationId xmlns:a16="http://schemas.microsoft.com/office/drawing/2014/main" id="{9B6F14F3-4031-45BE-B2CA-8A3C09661712}"/>
              </a:ext>
            </a:extLst>
          </p:cNvPr>
          <p:cNvSpPr/>
          <p:nvPr/>
        </p:nvSpPr>
        <p:spPr>
          <a:xfrm>
            <a:off x="7870860" y="563506"/>
            <a:ext cx="4194131" cy="589438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7DBC1969-8D51-411E-AD92-9C6EABDA7D42}"/>
              </a:ext>
            </a:extLst>
          </p:cNvPr>
          <p:cNvSpPr/>
          <p:nvPr/>
        </p:nvSpPr>
        <p:spPr>
          <a:xfrm>
            <a:off x="2738545" y="889025"/>
            <a:ext cx="3185487" cy="384721"/>
          </a:xfrm>
          <a:prstGeom prst="rect">
            <a:avLst/>
          </a:prstGeom>
        </p:spPr>
        <p:txBody>
          <a:bodyPr wrap="none">
            <a:spAutoFit/>
          </a:bodyPr>
          <a:lstStyle/>
          <a:p>
            <a:pPr algn="ctr"/>
            <a:r>
              <a:rPr lang="en-US" sz="1900" dirty="0">
                <a:latin typeface="Segoe UI Light" panose="020B0502040204020203" pitchFamily="34" charset="0"/>
                <a:cs typeface="Segoe UI Light" panose="020B0502040204020203" pitchFamily="34" charset="0"/>
              </a:rPr>
              <a:t>Non-speech sound feedback </a:t>
            </a:r>
            <a:endParaRPr lang="en-US" sz="1900" dirty="0"/>
          </a:p>
        </p:txBody>
      </p:sp>
      <p:sp>
        <p:nvSpPr>
          <p:cNvPr id="46" name="Left Brace 45">
            <a:extLst>
              <a:ext uri="{FF2B5EF4-FFF2-40B4-BE49-F238E27FC236}">
                <a16:creationId xmlns:a16="http://schemas.microsoft.com/office/drawing/2014/main" id="{9BE8A70F-DFE0-424A-A1CB-232B46DF0775}"/>
              </a:ext>
            </a:extLst>
          </p:cNvPr>
          <p:cNvSpPr/>
          <p:nvPr/>
        </p:nvSpPr>
        <p:spPr>
          <a:xfrm rot="5400000">
            <a:off x="4193553" y="-483369"/>
            <a:ext cx="288290" cy="3914618"/>
          </a:xfrm>
          <a:prstGeom prst="leftBrace">
            <a:avLst>
              <a:gd name="adj1" fmla="val 8333"/>
              <a:gd name="adj2" fmla="val 5038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a:extLst>
              <a:ext uri="{FF2B5EF4-FFF2-40B4-BE49-F238E27FC236}">
                <a16:creationId xmlns:a16="http://schemas.microsoft.com/office/drawing/2014/main" id="{49BB6C20-CE9B-4AF5-83DC-73EBD868050E}"/>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Tree>
    <p:extLst>
      <p:ext uri="{BB962C8B-B14F-4D97-AF65-F5344CB8AC3E}">
        <p14:creationId xmlns:p14="http://schemas.microsoft.com/office/powerpoint/2010/main" val="397351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61001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C135F9AF-8DD0-4A04-BE27-B1B84C1991FF}"/>
              </a:ext>
            </a:extLst>
          </p:cNvPr>
          <p:cNvSpPr/>
          <p:nvPr/>
        </p:nvSpPr>
        <p:spPr>
          <a:xfrm>
            <a:off x="7663944" y="889025"/>
            <a:ext cx="2610010" cy="384721"/>
          </a:xfrm>
          <a:prstGeom prst="rect">
            <a:avLst/>
          </a:prstGeom>
        </p:spPr>
        <p:txBody>
          <a:bodyPr wrap="square">
            <a:spAutoFit/>
          </a:bodyPr>
          <a:lstStyle/>
          <a:p>
            <a:pPr algn="ctr"/>
            <a:r>
              <a:rPr lang="en-US" sz="1900" dirty="0">
                <a:latin typeface="Segoe UI Light" panose="020B0502040204020203" pitchFamily="34" charset="0"/>
                <a:cs typeface="Segoe UI Light" panose="020B0502040204020203" pitchFamily="34" charset="0"/>
              </a:rPr>
              <a:t>Speech feedback </a:t>
            </a:r>
            <a:endParaRPr lang="en-US" sz="1900" dirty="0"/>
          </a:p>
        </p:txBody>
      </p:sp>
      <p:sp>
        <p:nvSpPr>
          <p:cNvPr id="34" name="Left Brace 33">
            <a:extLst>
              <a:ext uri="{FF2B5EF4-FFF2-40B4-BE49-F238E27FC236}">
                <a16:creationId xmlns:a16="http://schemas.microsoft.com/office/drawing/2014/main" id="{258AC2EE-D73C-403D-B3A3-E441EAAA44ED}"/>
              </a:ext>
            </a:extLst>
          </p:cNvPr>
          <p:cNvSpPr/>
          <p:nvPr/>
        </p:nvSpPr>
        <p:spPr>
          <a:xfrm rot="5400000">
            <a:off x="8829210" y="506401"/>
            <a:ext cx="266777" cy="1929928"/>
          </a:xfrm>
          <a:prstGeom prst="leftBrace">
            <a:avLst>
              <a:gd name="adj1" fmla="val 8333"/>
              <a:gd name="adj2" fmla="val 4940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Rectangle 36">
            <a:extLst>
              <a:ext uri="{FF2B5EF4-FFF2-40B4-BE49-F238E27FC236}">
                <a16:creationId xmlns:a16="http://schemas.microsoft.com/office/drawing/2014/main" id="{DB060569-C95A-4603-8F35-0C7D99D50C06}"/>
              </a:ext>
            </a:extLst>
          </p:cNvPr>
          <p:cNvSpPr/>
          <p:nvPr/>
        </p:nvSpPr>
        <p:spPr>
          <a:xfrm>
            <a:off x="2738545" y="889025"/>
            <a:ext cx="3185487" cy="384721"/>
          </a:xfrm>
          <a:prstGeom prst="rect">
            <a:avLst/>
          </a:prstGeom>
        </p:spPr>
        <p:txBody>
          <a:bodyPr wrap="none">
            <a:spAutoFit/>
          </a:bodyPr>
          <a:lstStyle/>
          <a:p>
            <a:pPr algn="ctr"/>
            <a:r>
              <a:rPr lang="en-US" sz="1900" dirty="0">
                <a:latin typeface="Segoe UI Light" panose="020B0502040204020203" pitchFamily="34" charset="0"/>
                <a:cs typeface="Segoe UI Light" panose="020B0502040204020203" pitchFamily="34" charset="0"/>
              </a:rPr>
              <a:t>Non-speech sound feedback </a:t>
            </a:r>
            <a:endParaRPr lang="en-US" sz="1900" dirty="0"/>
          </a:p>
        </p:txBody>
      </p:sp>
      <p:sp>
        <p:nvSpPr>
          <p:cNvPr id="38" name="Left Brace 37">
            <a:extLst>
              <a:ext uri="{FF2B5EF4-FFF2-40B4-BE49-F238E27FC236}">
                <a16:creationId xmlns:a16="http://schemas.microsoft.com/office/drawing/2014/main" id="{56817EEB-7DD4-464A-9FCC-43DF13EEF622}"/>
              </a:ext>
            </a:extLst>
          </p:cNvPr>
          <p:cNvSpPr/>
          <p:nvPr/>
        </p:nvSpPr>
        <p:spPr>
          <a:xfrm rot="5400000">
            <a:off x="4193553" y="-483369"/>
            <a:ext cx="288290" cy="3914618"/>
          </a:xfrm>
          <a:prstGeom prst="leftBrace">
            <a:avLst>
              <a:gd name="adj1" fmla="val 8333"/>
              <a:gd name="adj2" fmla="val 5038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E102B4E8-EE26-4BFB-9570-4FE7BC17D476}"/>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CFED9BD0-A2AA-4CD7-B2DB-A0C50261F30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43" name="Straight Connector 42">
            <a:extLst>
              <a:ext uri="{FF2B5EF4-FFF2-40B4-BE49-F238E27FC236}">
                <a16:creationId xmlns:a16="http://schemas.microsoft.com/office/drawing/2014/main" id="{2249ABCA-0E4B-49C6-BEA5-369B5586F011}"/>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7192750C-D56E-458D-A89D-08EA106FFB88}"/>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6" name="TextBox 35">
            <a:extLst>
              <a:ext uri="{FF2B5EF4-FFF2-40B4-BE49-F238E27FC236}">
                <a16:creationId xmlns:a16="http://schemas.microsoft.com/office/drawing/2014/main" id="{0F22A57D-FBAF-4803-A8EE-1C98C1793839}"/>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39" name="Rectangle 38">
            <a:extLst>
              <a:ext uri="{FF2B5EF4-FFF2-40B4-BE49-F238E27FC236}">
                <a16:creationId xmlns:a16="http://schemas.microsoft.com/office/drawing/2014/main" id="{23678C6A-59B7-4585-B383-A44A21AC4CB8}"/>
              </a:ext>
            </a:extLst>
          </p:cNvPr>
          <p:cNvSpPr/>
          <p:nvPr/>
        </p:nvSpPr>
        <p:spPr>
          <a:xfrm>
            <a:off x="842118" y="515598"/>
            <a:ext cx="7155509"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8095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89089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218669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We’re going down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245291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92629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96342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96479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76B82C-01F4-4B97-A948-8D325D042C19}"/>
              </a:ext>
            </a:extLst>
          </p:cNvPr>
          <p:cNvSpPr/>
          <p:nvPr/>
        </p:nvSpPr>
        <p:spPr>
          <a:xfrm>
            <a:off x="952" y="-120759"/>
            <a:ext cx="12544424" cy="756930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endParaRPr lang="en-US" sz="4400" dirty="0">
              <a:solidFill>
                <a:prstClr val="white"/>
              </a:solidFill>
              <a:latin typeface="Segoe UI Light" panose="020B0502040204020203" pitchFamily="34" charset="0"/>
              <a:cs typeface="Segoe UI Light" panose="020B0502040204020203" pitchFamily="34" charset="0"/>
            </a:endParaRPr>
          </a:p>
        </p:txBody>
      </p:sp>
      <p:sp>
        <p:nvSpPr>
          <p:cNvPr id="4" name="Rectangle 3">
            <a:extLst>
              <a:ext uri="{FF2B5EF4-FFF2-40B4-BE49-F238E27FC236}">
                <a16:creationId xmlns:a16="http://schemas.microsoft.com/office/drawing/2014/main" id="{158B38CE-0992-480B-AF03-E4D94608EB8F}"/>
              </a:ext>
            </a:extLst>
          </p:cNvPr>
          <p:cNvSpPr/>
          <p:nvPr/>
        </p:nvSpPr>
        <p:spPr>
          <a:xfrm>
            <a:off x="97608" y="-36149"/>
            <a:ext cx="12738100" cy="1754326"/>
          </a:xfrm>
          <a:prstGeom prst="rect">
            <a:avLst/>
          </a:prstGeom>
          <a:effectLst>
            <a:outerShdw blurRad="50800" dist="38100" dir="5400000" algn="t" rotWithShape="0">
              <a:prstClr val="black">
                <a:alpha val="40000"/>
              </a:prstClr>
            </a:outerShdw>
          </a:effectLst>
        </p:spPr>
        <p:txBody>
          <a:bodyPr wrap="square">
            <a:spAutoFit/>
          </a:bodyPr>
          <a:lstStyle/>
          <a:p>
            <a:pPr lvl="0" defTabSz="912201"/>
            <a:r>
              <a:rPr lang="en-US" sz="5400" dirty="0">
                <a:solidFill>
                  <a:srgbClr val="FFC000"/>
                </a:solidFill>
                <a:latin typeface="Segoe UI Semibold" panose="020B0702040204020203" pitchFamily="34" charset="0"/>
                <a:cs typeface="Segoe UI Semibold" panose="020B0702040204020203" pitchFamily="34" charset="0"/>
              </a:rPr>
              <a:t>HoloSound: </a:t>
            </a:r>
            <a:r>
              <a:rPr lang="en-US" sz="5400" dirty="0">
                <a:solidFill>
                  <a:prstClr val="white"/>
                </a:solidFill>
                <a:latin typeface="Segoe UI Light" panose="020B0502040204020203" pitchFamily="34" charset="0"/>
                <a:cs typeface="Segoe UI Light" panose="020B0502040204020203" pitchFamily="34" charset="0"/>
              </a:rPr>
              <a:t>Head-Mounted Displays </a:t>
            </a:r>
          </a:p>
          <a:p>
            <a:pPr lvl="0" defTabSz="912201"/>
            <a:r>
              <a:rPr lang="en-US" sz="5400" dirty="0">
                <a:solidFill>
                  <a:prstClr val="white"/>
                </a:solidFill>
                <a:latin typeface="Segoe UI Light" panose="020B0502040204020203" pitchFamily="34" charset="0"/>
                <a:cs typeface="Segoe UI Light" panose="020B0502040204020203" pitchFamily="34" charset="0"/>
              </a:rPr>
              <a:t>for Speech Feedback</a:t>
            </a:r>
            <a:endParaRPr lang="en-US" sz="6000" dirty="0">
              <a:solidFill>
                <a:prstClr val="white"/>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01617831"/>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microsoft logo">
            <a:extLst>
              <a:ext uri="{FF2B5EF4-FFF2-40B4-BE49-F238E27FC236}">
                <a16:creationId xmlns:a16="http://schemas.microsoft.com/office/drawing/2014/main" id="{2C0CA47E-F810-4ED2-841D-76CCFF19B3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2355" y="4355641"/>
            <a:ext cx="2832368" cy="188824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Image result for Google  research faculty award">
            <a:extLst>
              <a:ext uri="{FF2B5EF4-FFF2-40B4-BE49-F238E27FC236}">
                <a16:creationId xmlns:a16="http://schemas.microsoft.com/office/drawing/2014/main" id="{A431B493-6A8D-476B-B0D0-7633E6C7AC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9358" y="4280013"/>
            <a:ext cx="3884766" cy="20395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NSF award">
            <a:extLst>
              <a:ext uri="{FF2B5EF4-FFF2-40B4-BE49-F238E27FC236}">
                <a16:creationId xmlns:a16="http://schemas.microsoft.com/office/drawing/2014/main" id="{35BF28F1-E471-4F63-8B1E-EAF3F05E7C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8958" y="4697070"/>
            <a:ext cx="1205388" cy="120538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7251DB67-8A80-413B-8B71-0B67B14C081A}"/>
              </a:ext>
            </a:extLst>
          </p:cNvPr>
          <p:cNvGrpSpPr/>
          <p:nvPr/>
        </p:nvGrpSpPr>
        <p:grpSpPr>
          <a:xfrm>
            <a:off x="867736" y="1819561"/>
            <a:ext cx="10456529" cy="2046365"/>
            <a:chOff x="927747" y="2097073"/>
            <a:chExt cx="10456529" cy="2046365"/>
          </a:xfrm>
        </p:grpSpPr>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b="51329"/>
            <a:stretch/>
          </p:blipFill>
          <p:spPr>
            <a:xfrm>
              <a:off x="927747" y="2132085"/>
              <a:ext cx="5147302" cy="2011353"/>
            </a:xfrm>
            <a:prstGeom prst="rect">
              <a:avLst/>
            </a:prstGeom>
          </p:spPr>
        </p:pic>
        <p:pic>
          <p:nvPicPr>
            <p:cNvPr id="12" name="Picture 11">
              <a:extLst>
                <a:ext uri="{FF2B5EF4-FFF2-40B4-BE49-F238E27FC236}">
                  <a16:creationId xmlns:a16="http://schemas.microsoft.com/office/drawing/2014/main" id="{F6615B5A-3455-45F0-B711-408A6AABFD94}"/>
                </a:ext>
              </a:extLst>
            </p:cNvPr>
            <p:cNvPicPr>
              <a:picLocks noChangeAspect="1"/>
            </p:cNvPicPr>
            <p:nvPr/>
          </p:nvPicPr>
          <p:blipFill rotWithShape="1">
            <a:blip r:embed="rId6">
              <a:extLst>
                <a:ext uri="{28A0092B-C50C-407E-A947-70E740481C1C}">
                  <a14:useLocalDpi xmlns:a14="http://schemas.microsoft.com/office/drawing/2010/main" val="0"/>
                </a:ext>
              </a:extLst>
            </a:blip>
            <a:srcRect l="247" t="51014" r="-247" b="315"/>
            <a:stretch/>
          </p:blipFill>
          <p:spPr>
            <a:xfrm>
              <a:off x="6236974" y="2097073"/>
              <a:ext cx="5147302" cy="2011353"/>
            </a:xfrm>
            <a:prstGeom prst="rect">
              <a:avLst/>
            </a:prstGeom>
          </p:spPr>
        </p:pic>
      </p:grpSp>
      <p:grpSp>
        <p:nvGrpSpPr>
          <p:cNvPr id="6" name="Group 5">
            <a:extLst>
              <a:ext uri="{FF2B5EF4-FFF2-40B4-BE49-F238E27FC236}">
                <a16:creationId xmlns:a16="http://schemas.microsoft.com/office/drawing/2014/main" id="{FA12B2B0-1C04-4496-AC4D-91E84BDAAA3B}"/>
              </a:ext>
            </a:extLst>
          </p:cNvPr>
          <p:cNvGrpSpPr/>
          <p:nvPr/>
        </p:nvGrpSpPr>
        <p:grpSpPr>
          <a:xfrm>
            <a:off x="2451036" y="4856224"/>
            <a:ext cx="2653736" cy="887081"/>
            <a:chOff x="5103353" y="4437077"/>
            <a:chExt cx="2653736" cy="887081"/>
          </a:xfrm>
        </p:grpSpPr>
        <p:pic>
          <p:nvPicPr>
            <p:cNvPr id="4104" name="Picture 8" descr="Image result for uw reality lab">
              <a:extLst>
                <a:ext uri="{FF2B5EF4-FFF2-40B4-BE49-F238E27FC236}">
                  <a16:creationId xmlns:a16="http://schemas.microsoft.com/office/drawing/2014/main" id="{1B794137-15AF-4F35-87CB-C4CB2E9491F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03353" y="4437077"/>
              <a:ext cx="733991" cy="8870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3DA402-E73E-45C6-B0CA-ADB86F4FC3A6}"/>
                </a:ext>
              </a:extLst>
            </p:cNvPr>
            <p:cNvSpPr txBox="1"/>
            <p:nvPr/>
          </p:nvSpPr>
          <p:spPr>
            <a:xfrm>
              <a:off x="5978986" y="4528243"/>
              <a:ext cx="177810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UW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Segoe UI Semibold" panose="020B0702040204020203" pitchFamily="34" charset="0"/>
                  <a:ea typeface="+mn-ea"/>
                  <a:cs typeface="Segoe UI Semibold" panose="020B0702040204020203" pitchFamily="34" charset="0"/>
                </a:rPr>
                <a:t>Reality Lab</a:t>
              </a:r>
            </a:p>
          </p:txBody>
        </p:sp>
      </p:grpSp>
      <p:sp>
        <p:nvSpPr>
          <p:cNvPr id="24" name="Title 7">
            <a:extLst>
              <a:ext uri="{FF2B5EF4-FFF2-40B4-BE49-F238E27FC236}">
                <a16:creationId xmlns:a16="http://schemas.microsoft.com/office/drawing/2014/main" id="{2FC8F8EF-C499-47CC-91A9-291A54B04F81}"/>
              </a:ext>
            </a:extLst>
          </p:cNvPr>
          <p:cNvSpPr txBox="1">
            <a:spLocks/>
          </p:cNvSpPr>
          <p:nvPr/>
        </p:nvSpPr>
        <p:spPr>
          <a:xfrm>
            <a:off x="841977" y="1265127"/>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The </a:t>
            </a:r>
            <a:r>
              <a:rPr lang="en-US" sz="2800" cap="small" dirty="0">
                <a:solidFill>
                  <a:prstClr val="black">
                    <a:lumMod val="65000"/>
                    <a:lumOff val="35000"/>
                  </a:prstClr>
                </a:solidFill>
                <a:latin typeface="Segoe UI Semibold" panose="020B0702040204020203" pitchFamily="34" charset="0"/>
                <a:cs typeface="Segoe UI Semibold" panose="020B0702040204020203" pitchFamily="34" charset="0"/>
              </a:rPr>
              <a:t>HoloSound </a:t>
            </a: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Team</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25" name="Title 7">
            <a:extLst>
              <a:ext uri="{FF2B5EF4-FFF2-40B4-BE49-F238E27FC236}">
                <a16:creationId xmlns:a16="http://schemas.microsoft.com/office/drawing/2014/main" id="{3F5E3AEA-AC46-4333-AF73-FFF210C7D38D}"/>
              </a:ext>
            </a:extLst>
          </p:cNvPr>
          <p:cNvSpPr txBox="1">
            <a:spLocks/>
          </p:cNvSpPr>
          <p:nvPr/>
        </p:nvSpPr>
        <p:spPr>
          <a:xfrm>
            <a:off x="867736" y="4222774"/>
            <a:ext cx="8437562" cy="559544"/>
          </a:xfrm>
          <a:prstGeom prst="rect">
            <a:avLst/>
          </a:prstGeom>
        </p:spPr>
        <p:txBody>
          <a:bodyPr>
            <a:norm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lumMod val="65000"/>
                    <a:lumOff val="35000"/>
                  </a:prstClr>
                </a:solidFill>
                <a:effectLst/>
                <a:uLnTx/>
                <a:uFillTx/>
                <a:latin typeface="Segoe UI Semibold" panose="020B0702040204020203" pitchFamily="34" charset="0"/>
                <a:ea typeface="+mj-ea"/>
                <a:cs typeface="Segoe UI Semibold" panose="020B0702040204020203" pitchFamily="34" charset="0"/>
              </a:rPr>
              <a:t>Sponsors</a:t>
            </a:r>
            <a:endParaRPr kumimoji="0" lang="en-US" sz="1600" b="0" i="0" u="none" strike="noStrike" kern="1200" cap="small" spc="0" normalizeH="0" baseline="0" noProof="0" dirty="0">
              <a:ln>
                <a:noFill/>
              </a:ln>
              <a:solidFill>
                <a:prstClr val="black">
                  <a:lumMod val="65000"/>
                  <a:lumOff val="35000"/>
                </a:prstClr>
              </a:solidFill>
              <a:effectLst/>
              <a:uLnTx/>
              <a:uFillTx/>
              <a:latin typeface="Calibri"/>
              <a:ea typeface="+mj-ea"/>
              <a:cs typeface="+mj-cs"/>
            </a:endParaRPr>
          </a:p>
        </p:txBody>
      </p:sp>
      <p:sp>
        <p:nvSpPr>
          <p:cNvPr id="9" name="TextBox 8">
            <a:extLst>
              <a:ext uri="{FF2B5EF4-FFF2-40B4-BE49-F238E27FC236}">
                <a16:creationId xmlns:a16="http://schemas.microsoft.com/office/drawing/2014/main" id="{AC7B8A26-65FD-4DEE-AEB5-CB7C49E785E5}"/>
              </a:ext>
            </a:extLst>
          </p:cNvPr>
          <p:cNvSpPr txBox="1"/>
          <p:nvPr/>
        </p:nvSpPr>
        <p:spPr>
          <a:xfrm>
            <a:off x="861385"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djain@uw.edu</a:t>
            </a:r>
          </a:p>
        </p:txBody>
      </p:sp>
      <p:sp>
        <p:nvSpPr>
          <p:cNvPr id="28" name="TextBox 27">
            <a:extLst>
              <a:ext uri="{FF2B5EF4-FFF2-40B4-BE49-F238E27FC236}">
                <a16:creationId xmlns:a16="http://schemas.microsoft.com/office/drawing/2014/main" id="{4691581B-7F43-4A85-A9F4-7A804655C488}"/>
              </a:ext>
            </a:extLst>
          </p:cNvPr>
          <p:cNvSpPr txBox="1"/>
          <p:nvPr/>
        </p:nvSpPr>
        <p:spPr>
          <a:xfrm>
            <a:off x="2643352"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franzrac@uw.edu</a:t>
            </a:r>
          </a:p>
        </p:txBody>
      </p:sp>
      <p:sp>
        <p:nvSpPr>
          <p:cNvPr id="29" name="TextBox 28">
            <a:extLst>
              <a:ext uri="{FF2B5EF4-FFF2-40B4-BE49-F238E27FC236}">
                <a16:creationId xmlns:a16="http://schemas.microsoft.com/office/drawing/2014/main" id="{12FD74A0-8E3A-498C-9C1B-0CF54DDD3AEA}"/>
              </a:ext>
            </a:extLst>
          </p:cNvPr>
          <p:cNvSpPr txBox="1"/>
          <p:nvPr/>
        </p:nvSpPr>
        <p:spPr>
          <a:xfrm>
            <a:off x="4421137"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leahkf@uw.edu</a:t>
            </a:r>
          </a:p>
        </p:txBody>
      </p:sp>
      <p:sp>
        <p:nvSpPr>
          <p:cNvPr id="30" name="TextBox 29">
            <a:extLst>
              <a:ext uri="{FF2B5EF4-FFF2-40B4-BE49-F238E27FC236}">
                <a16:creationId xmlns:a16="http://schemas.microsoft.com/office/drawing/2014/main" id="{0712A035-0808-4F1F-BDD5-267C52ED28E4}"/>
              </a:ext>
            </a:extLst>
          </p:cNvPr>
          <p:cNvSpPr txBox="1"/>
          <p:nvPr/>
        </p:nvSpPr>
        <p:spPr>
          <a:xfrm>
            <a:off x="7943904" y="3709223"/>
            <a:ext cx="1513858"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raja.kushalnagar@gallaudet.edu</a:t>
            </a:r>
          </a:p>
        </p:txBody>
      </p:sp>
      <p:sp>
        <p:nvSpPr>
          <p:cNvPr id="31" name="TextBox 30">
            <a:extLst>
              <a:ext uri="{FF2B5EF4-FFF2-40B4-BE49-F238E27FC236}">
                <a16:creationId xmlns:a16="http://schemas.microsoft.com/office/drawing/2014/main" id="{E2741FEB-D28C-4C19-A4A4-005385865F2A}"/>
              </a:ext>
            </a:extLst>
          </p:cNvPr>
          <p:cNvSpPr txBox="1"/>
          <p:nvPr/>
        </p:nvSpPr>
        <p:spPr>
          <a:xfrm>
            <a:off x="9726021"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jonf@uw.edu</a:t>
            </a:r>
          </a:p>
        </p:txBody>
      </p:sp>
      <p:sp>
        <p:nvSpPr>
          <p:cNvPr id="32" name="TextBox 31">
            <a:extLst>
              <a:ext uri="{FF2B5EF4-FFF2-40B4-BE49-F238E27FC236}">
                <a16:creationId xmlns:a16="http://schemas.microsoft.com/office/drawing/2014/main" id="{D6A7BF84-F190-4A2A-B6C8-B50512FA1929}"/>
              </a:ext>
            </a:extLst>
          </p:cNvPr>
          <p:cNvSpPr txBox="1"/>
          <p:nvPr/>
        </p:nvSpPr>
        <p:spPr>
          <a:xfrm>
            <a:off x="6176758" y="3709223"/>
            <a:ext cx="15138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50000"/>
                    <a:lumOff val="50000"/>
                  </a:prstClr>
                </a:solidFill>
                <a:effectLst/>
                <a:uLnTx/>
                <a:uFillTx/>
                <a:latin typeface="Segoe UI Semibold" panose="020B0702040204020203" pitchFamily="34" charset="0"/>
                <a:ea typeface="+mn-ea"/>
                <a:cs typeface="Segoe UI Semibold" panose="020B0702040204020203" pitchFamily="34" charset="0"/>
              </a:rPr>
              <a:t>jackscan@uw.edu</a:t>
            </a:r>
          </a:p>
        </p:txBody>
      </p:sp>
      <p:sp>
        <p:nvSpPr>
          <p:cNvPr id="19" name="Rectangle 18">
            <a:extLst>
              <a:ext uri="{FF2B5EF4-FFF2-40B4-BE49-F238E27FC236}">
                <a16:creationId xmlns:a16="http://schemas.microsoft.com/office/drawing/2014/main" id="{CE7E2F78-B7DE-4A20-83B3-1077AA08BF66}"/>
              </a:ext>
            </a:extLst>
          </p:cNvPr>
          <p:cNvSpPr/>
          <p:nvPr/>
        </p:nvSpPr>
        <p:spPr>
          <a:xfrm>
            <a:off x="0" y="-464820"/>
            <a:ext cx="3746500" cy="42672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 B I: Add Greg, Robin, Bonnie etc.</a:t>
            </a:r>
          </a:p>
        </p:txBody>
      </p:sp>
      <p:sp>
        <p:nvSpPr>
          <p:cNvPr id="20" name="Title 7">
            <a:extLst>
              <a:ext uri="{FF2B5EF4-FFF2-40B4-BE49-F238E27FC236}">
                <a16:creationId xmlns:a16="http://schemas.microsoft.com/office/drawing/2014/main" id="{8E60CD4A-FD06-452A-AA42-A4E40E094409}"/>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65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175458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2" descr="CART captioning Archives - 121 Captions">
            <a:extLst>
              <a:ext uri="{FF2B5EF4-FFF2-40B4-BE49-F238E27FC236}">
                <a16:creationId xmlns:a16="http://schemas.microsoft.com/office/drawing/2014/main" id="{99FF679F-AFA5-4B09-8652-17822501BF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8" y="-550890"/>
            <a:ext cx="12210756" cy="7957530"/>
          </a:xfrm>
          <a:prstGeom prst="rect">
            <a:avLst/>
          </a:prstGeom>
          <a:noFill/>
          <a:extLst>
            <a:ext uri="{909E8E84-426E-40DD-AFC4-6F175D3DCCD1}">
              <a14:hiddenFill xmlns:a14="http://schemas.microsoft.com/office/drawing/2010/main">
                <a:solidFill>
                  <a:srgbClr val="FFFFFF"/>
                </a:solidFill>
              </a14:hiddenFill>
            </a:ext>
          </a:extLst>
        </p:spPr>
      </p:pic>
      <p:sp>
        <p:nvSpPr>
          <p:cNvPr id="10" name="BlackOverlay">
            <a:extLst>
              <a:ext uri="{FF2B5EF4-FFF2-40B4-BE49-F238E27FC236}">
                <a16:creationId xmlns:a16="http://schemas.microsoft.com/office/drawing/2014/main" id="{FFC9ABFA-9F4D-4D09-B3EB-B697DFF786AB}"/>
              </a:ext>
            </a:extLst>
          </p:cNvPr>
          <p:cNvSpPr/>
          <p:nvPr/>
        </p:nvSpPr>
        <p:spPr>
          <a:xfrm>
            <a:off x="-11898" y="0"/>
            <a:ext cx="12203898" cy="6858000"/>
          </a:xfrm>
          <a:prstGeom prst="rect">
            <a:avLst/>
          </a:prstGeom>
          <a:solidFill>
            <a:schemeClr val="tx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BlackOverlay">
            <a:extLst>
              <a:ext uri="{FF2B5EF4-FFF2-40B4-BE49-F238E27FC236}">
                <a16:creationId xmlns:a16="http://schemas.microsoft.com/office/drawing/2014/main" id="{A1E01F06-7EE6-47B2-82E6-F47307701DC7}"/>
              </a:ext>
            </a:extLst>
          </p:cNvPr>
          <p:cNvSpPr/>
          <p:nvPr/>
        </p:nvSpPr>
        <p:spPr>
          <a:xfrm>
            <a:off x="448204" y="551178"/>
            <a:ext cx="6745076" cy="1407162"/>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Many DHH people use </a:t>
            </a:r>
            <a:r>
              <a:rPr lang="en-US" sz="3200" dirty="0">
                <a:solidFill>
                  <a:srgbClr val="FFC000"/>
                </a:solidFill>
                <a:latin typeface="Segoe UI Semibold" panose="020B0702040204020203" pitchFamily="34" charset="0"/>
                <a:cs typeface="Segoe UI Semibold" panose="020B0702040204020203" pitchFamily="34" charset="0"/>
              </a:rPr>
              <a:t>real-time captioning </a:t>
            </a:r>
            <a:r>
              <a:rPr kumimoji="0" lang="en-US" sz="3200" b="0" i="0" u="none" strike="noStrike" kern="1200" cap="none" spc="0" normalizeH="0" baseline="0" noProof="0" dirty="0">
                <a:ln>
                  <a:noFill/>
                </a:ln>
                <a:solidFill>
                  <a:prstClr val="white"/>
                </a:solidFill>
                <a:effectLst/>
                <a:uLnTx/>
                <a:uFillTx/>
                <a:latin typeface="Segoe UI Light"/>
                <a:ea typeface="+mn-ea"/>
                <a:cs typeface="Segoe UI Light"/>
              </a:rPr>
              <a:t>to access speech.</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68C49C67-B54A-41AC-ACCF-29D9530544C0}"/>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602219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410" name="Picture 2" descr="CART captioning Archives - 121 Captions">
            <a:extLst>
              <a:ext uri="{FF2B5EF4-FFF2-40B4-BE49-F238E27FC236}">
                <a16:creationId xmlns:a16="http://schemas.microsoft.com/office/drawing/2014/main" id="{912E752C-AA57-4CE8-B106-D436E0927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8" y="-550890"/>
            <a:ext cx="12210756" cy="7957530"/>
          </a:xfrm>
          <a:prstGeom prst="rect">
            <a:avLst/>
          </a:prstGeom>
          <a:noFill/>
          <a:extLst>
            <a:ext uri="{909E8E84-426E-40DD-AFC4-6F175D3DCCD1}">
              <a14:hiddenFill xmlns:a14="http://schemas.microsoft.com/office/drawing/2010/main">
                <a:solidFill>
                  <a:srgbClr val="FFFFFF"/>
                </a:solidFill>
              </a14:hiddenFill>
            </a:ext>
          </a:extLst>
        </p:spPr>
      </p:pic>
      <p:sp>
        <p:nvSpPr>
          <p:cNvPr id="10" name="BlackOverlay">
            <a:extLst>
              <a:ext uri="{FF2B5EF4-FFF2-40B4-BE49-F238E27FC236}">
                <a16:creationId xmlns:a16="http://schemas.microsoft.com/office/drawing/2014/main" id="{FFC9ABFA-9F4D-4D09-B3EB-B697DFF786AB}"/>
              </a:ext>
            </a:extLst>
          </p:cNvPr>
          <p:cNvSpPr/>
          <p:nvPr/>
        </p:nvSpPr>
        <p:spPr>
          <a:xfrm>
            <a:off x="-11898" y="0"/>
            <a:ext cx="12203898" cy="6858000"/>
          </a:xfrm>
          <a:prstGeom prst="rect">
            <a:avLst/>
          </a:prstGeom>
          <a:solidFill>
            <a:schemeClr val="tx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BlackOverlay">
            <a:extLst>
              <a:ext uri="{FF2B5EF4-FFF2-40B4-BE49-F238E27FC236}">
                <a16:creationId xmlns:a16="http://schemas.microsoft.com/office/drawing/2014/main" id="{A1E01F06-7EE6-47B2-82E6-F47307701DC7}"/>
              </a:ext>
            </a:extLst>
          </p:cNvPr>
          <p:cNvSpPr/>
          <p:nvPr/>
        </p:nvSpPr>
        <p:spPr>
          <a:xfrm>
            <a:off x="448204" y="551178"/>
            <a:ext cx="7362296" cy="1407162"/>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lvl="0" defTabSz="456039"/>
            <a:r>
              <a:rPr lang="en-US" sz="3200" dirty="0">
                <a:solidFill>
                  <a:prstClr val="white"/>
                </a:solidFill>
                <a:latin typeface="Segoe UI Light"/>
                <a:cs typeface="Segoe UI Light"/>
              </a:rPr>
              <a:t>Typically, these captions are </a:t>
            </a:r>
            <a:r>
              <a:rPr lang="en-US" sz="3200" dirty="0">
                <a:solidFill>
                  <a:srgbClr val="FFC000"/>
                </a:solidFill>
                <a:latin typeface="Segoe UI Semibold" panose="020B0702040204020203" pitchFamily="34" charset="0"/>
                <a:cs typeface="Segoe UI Semibold" panose="020B0702040204020203" pitchFamily="34" charset="0"/>
              </a:rPr>
              <a:t>shown on a laptop</a:t>
            </a:r>
            <a:r>
              <a:rPr lang="en-US" sz="3200" dirty="0">
                <a:solidFill>
                  <a:prstClr val="white"/>
                </a:solidFill>
                <a:latin typeface="Segoe UI Light"/>
                <a:cs typeface="Segoe UI Light"/>
              </a:rPr>
              <a:t> or a </a:t>
            </a:r>
            <a:r>
              <a:rPr lang="en-US" sz="3200" dirty="0">
                <a:solidFill>
                  <a:srgbClr val="FFC000"/>
                </a:solidFill>
                <a:latin typeface="Segoe UI Semibold" panose="020B0702040204020203" pitchFamily="34" charset="0"/>
                <a:cs typeface="Segoe UI Semibold" panose="020B0702040204020203" pitchFamily="34" charset="0"/>
              </a:rPr>
              <a:t>large screen…</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7" name="Title 7">
            <a:extLst>
              <a:ext uri="{FF2B5EF4-FFF2-40B4-BE49-F238E27FC236}">
                <a16:creationId xmlns:a16="http://schemas.microsoft.com/office/drawing/2014/main" id="{8DE87644-C415-48CB-8EF0-06B0E171524F}"/>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51109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Google Live Transcribe and Sound Amplifier to help deaf and hard-of-hearing  community | ZDNet">
            <a:extLst>
              <a:ext uri="{FF2B5EF4-FFF2-40B4-BE49-F238E27FC236}">
                <a16:creationId xmlns:a16="http://schemas.microsoft.com/office/drawing/2014/main" id="{EDC16DBF-E766-4FA5-8764-FC1A729DFE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0993" y="2928806"/>
            <a:ext cx="4788825" cy="31048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7">
            <a:extLst>
              <a:ext uri="{FF2B5EF4-FFF2-40B4-BE49-F238E27FC236}">
                <a16:creationId xmlns:a16="http://schemas.microsoft.com/office/drawing/2014/main" id="{68B2D5D1-56EE-4024-B8A8-C1A452A74D07}"/>
              </a:ext>
            </a:extLst>
          </p:cNvPr>
          <p:cNvSpPr txBox="1">
            <a:spLocks/>
          </p:cNvSpPr>
          <p:nvPr/>
        </p:nvSpPr>
        <p:spPr>
          <a:xfrm>
            <a:off x="1144997" y="4550617"/>
            <a:ext cx="2291140" cy="57462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cap="small" dirty="0">
                <a:latin typeface="Segoe UI Light" panose="020B0502040204020203" pitchFamily="34" charset="0"/>
                <a:cs typeface="Segoe UI Light" panose="020B0502040204020203" pitchFamily="34" charset="0"/>
              </a:rPr>
              <a:t>Hearing Aid</a:t>
            </a:r>
            <a:endParaRPr lang="en-US" sz="1600" cap="small" dirty="0">
              <a:latin typeface="Segoe UI Light" panose="020B0502040204020203" pitchFamily="34" charset="0"/>
              <a:cs typeface="Segoe UI Light" panose="020B0502040204020203" pitchFamily="34" charset="0"/>
            </a:endParaRPr>
          </a:p>
        </p:txBody>
      </p:sp>
      <p:pic>
        <p:nvPicPr>
          <p:cNvPr id="4" name="Picture 3">
            <a:extLst>
              <a:ext uri="{FF2B5EF4-FFF2-40B4-BE49-F238E27FC236}">
                <a16:creationId xmlns:a16="http://schemas.microsoft.com/office/drawing/2014/main" id="{A11967A5-ECF0-4096-9436-94476CFD98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288" y="1572739"/>
            <a:ext cx="3043616" cy="2908500"/>
          </a:xfrm>
          <a:prstGeom prst="rect">
            <a:avLst/>
          </a:prstGeom>
        </p:spPr>
      </p:pic>
      <p:pic>
        <p:nvPicPr>
          <p:cNvPr id="5" name="Picture 4">
            <a:extLst>
              <a:ext uri="{FF2B5EF4-FFF2-40B4-BE49-F238E27FC236}">
                <a16:creationId xmlns:a16="http://schemas.microsoft.com/office/drawing/2014/main" id="{C698A8B7-0B7A-46CC-9227-3324DD7F9CBB}"/>
              </a:ext>
            </a:extLst>
          </p:cNvPr>
          <p:cNvPicPr>
            <a:picLocks noChangeAspect="1"/>
          </p:cNvPicPr>
          <p:nvPr/>
        </p:nvPicPr>
        <p:blipFill rotWithShape="1">
          <a:blip r:embed="rId5">
            <a:extLst>
              <a:ext uri="{28A0092B-C50C-407E-A947-70E740481C1C}">
                <a14:useLocalDpi xmlns:a14="http://schemas.microsoft.com/office/drawing/2010/main" val="0"/>
              </a:ext>
            </a:extLst>
          </a:blip>
          <a:srcRect l="4635" r="7744"/>
          <a:stretch/>
        </p:blipFill>
        <p:spPr>
          <a:xfrm>
            <a:off x="4607560" y="1572739"/>
            <a:ext cx="3102077" cy="2908500"/>
          </a:xfrm>
          <a:prstGeom prst="rect">
            <a:avLst/>
          </a:prstGeom>
        </p:spPr>
      </p:pic>
      <p:sp>
        <p:nvSpPr>
          <p:cNvPr id="7" name="Title 7">
            <a:extLst>
              <a:ext uri="{FF2B5EF4-FFF2-40B4-BE49-F238E27FC236}">
                <a16:creationId xmlns:a16="http://schemas.microsoft.com/office/drawing/2014/main" id="{90A4BED9-0E4D-4A58-91C7-F0173817277C}"/>
              </a:ext>
            </a:extLst>
          </p:cNvPr>
          <p:cNvSpPr txBox="1">
            <a:spLocks/>
          </p:cNvSpPr>
          <p:nvPr/>
        </p:nvSpPr>
        <p:spPr>
          <a:xfrm>
            <a:off x="4531689" y="4548483"/>
            <a:ext cx="3307896" cy="576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r>
              <a:rPr lang="en-US" sz="3100" cap="small" dirty="0">
                <a:solidFill>
                  <a:schemeClr val="tx1"/>
                </a:solidFill>
              </a:rPr>
              <a:t>Cochlear Implant</a:t>
            </a:r>
          </a:p>
        </p:txBody>
      </p:sp>
      <p:sp>
        <p:nvSpPr>
          <p:cNvPr id="11" name="Title 7">
            <a:extLst>
              <a:ext uri="{FF2B5EF4-FFF2-40B4-BE49-F238E27FC236}">
                <a16:creationId xmlns:a16="http://schemas.microsoft.com/office/drawing/2014/main" id="{7CD0CA7A-D94A-4568-BED4-D0B77BDD0509}"/>
              </a:ext>
            </a:extLst>
          </p:cNvPr>
          <p:cNvSpPr txBox="1">
            <a:spLocks/>
          </p:cNvSpPr>
          <p:nvPr/>
        </p:nvSpPr>
        <p:spPr>
          <a:xfrm>
            <a:off x="8246317" y="4548483"/>
            <a:ext cx="3307896" cy="5767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Segoe UI Light" panose="020B0502040204020203" pitchFamily="34" charset="0"/>
                <a:ea typeface="+mj-ea"/>
                <a:cs typeface="Segoe UI Light" panose="020B0502040204020203" pitchFamily="34" charset="0"/>
              </a:defRPr>
            </a:lvl1pPr>
          </a:lstStyle>
          <a:p>
            <a:pPr algn="ctr"/>
            <a:r>
              <a:rPr lang="en-US" sz="3100" cap="small" dirty="0">
                <a:solidFill>
                  <a:schemeClr val="tx1"/>
                </a:solidFill>
              </a:rPr>
              <a:t>Live Transcribe</a:t>
            </a:r>
          </a:p>
        </p:txBody>
      </p:sp>
      <p:pic>
        <p:nvPicPr>
          <p:cNvPr id="5128" name="Picture 8" descr="Google's Transcription App Takes Accessibility to Audio | DAP">
            <a:extLst>
              <a:ext uri="{FF2B5EF4-FFF2-40B4-BE49-F238E27FC236}">
                <a16:creationId xmlns:a16="http://schemas.microsoft.com/office/drawing/2014/main" id="{E697DF9D-3177-4BA1-B778-BDF4776A381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439" t="10859" r="32707"/>
          <a:stretch/>
        </p:blipFill>
        <p:spPr bwMode="auto">
          <a:xfrm>
            <a:off x="8489889" y="1572739"/>
            <a:ext cx="2820752" cy="291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52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descr="Google Live Transcribe Now In Beta – Zit Seng's Blog">
            <a:extLst>
              <a:ext uri="{FF2B5EF4-FFF2-40B4-BE49-F238E27FC236}">
                <a16:creationId xmlns:a16="http://schemas.microsoft.com/office/drawing/2014/main" id="{877EBCCF-6D0D-4FA2-8681-EE0A65F9C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 y="-635342"/>
            <a:ext cx="12203898" cy="8133422"/>
          </a:xfrm>
          <a:prstGeom prst="rect">
            <a:avLst/>
          </a:prstGeom>
          <a:noFill/>
          <a:extLst>
            <a:ext uri="{909E8E84-426E-40DD-AFC4-6F175D3DCCD1}">
              <a14:hiddenFill xmlns:a14="http://schemas.microsoft.com/office/drawing/2010/main">
                <a:solidFill>
                  <a:srgbClr val="FFFFFF"/>
                </a:solidFill>
              </a14:hiddenFill>
            </a:ext>
          </a:extLst>
        </p:spPr>
      </p:pic>
      <p:sp>
        <p:nvSpPr>
          <p:cNvPr id="11" name="BlackOverlay">
            <a:extLst>
              <a:ext uri="{FF2B5EF4-FFF2-40B4-BE49-F238E27FC236}">
                <a16:creationId xmlns:a16="http://schemas.microsoft.com/office/drawing/2014/main" id="{467DC1A9-D005-445A-BE79-4BAD0D3D0447}"/>
              </a:ext>
            </a:extLst>
          </p:cNvPr>
          <p:cNvSpPr/>
          <p:nvPr/>
        </p:nvSpPr>
        <p:spPr>
          <a:xfrm>
            <a:off x="-11898" y="0"/>
            <a:ext cx="12203898" cy="6858000"/>
          </a:xfrm>
          <a:prstGeom prst="rect">
            <a:avLst/>
          </a:prstGeom>
          <a:solidFill>
            <a:schemeClr val="tx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12" name="BlackOverlay">
            <a:extLst>
              <a:ext uri="{FF2B5EF4-FFF2-40B4-BE49-F238E27FC236}">
                <a16:creationId xmlns:a16="http://schemas.microsoft.com/office/drawing/2014/main" id="{4DC8EEE4-F4A5-4A4B-BF1D-B5F12AAD3012}"/>
              </a:ext>
            </a:extLst>
          </p:cNvPr>
          <p:cNvSpPr/>
          <p:nvPr/>
        </p:nvSpPr>
        <p:spPr>
          <a:xfrm>
            <a:off x="438044" y="520698"/>
            <a:ext cx="7362296" cy="668022"/>
          </a:xfrm>
          <a:prstGeom prst="rect">
            <a:avLst/>
          </a:prstGeom>
          <a:noFill/>
          <a:ln>
            <a:noFill/>
          </a:ln>
          <a:effectLst>
            <a:outerShdw blurRad="50800" dist="38100" dir="8100000" algn="tr" rotWithShape="0">
              <a:prstClr val="black">
                <a:alpha val="40000"/>
              </a:prstClr>
            </a:outerShdw>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t" anchorCtr="0" forceAA="0" compatLnSpc="1">
            <a:prstTxWarp prst="textNoShape">
              <a:avLst/>
            </a:prstTxWarp>
            <a:noAutofit/>
          </a:bodyPr>
          <a:lstStyle/>
          <a:p>
            <a:pPr lvl="0" defTabSz="456039"/>
            <a:r>
              <a:rPr lang="en-US" sz="3200" dirty="0">
                <a:solidFill>
                  <a:prstClr val="white"/>
                </a:solidFill>
                <a:latin typeface="Segoe UI Light"/>
                <a:cs typeface="Segoe UI Light"/>
              </a:rPr>
              <a:t>or on a smartphone…</a:t>
            </a:r>
            <a:endParaRPr kumimoji="0" lang="en-US" sz="3200" b="0" i="0" u="none" strike="noStrike" kern="1200" cap="none" spc="0" normalizeH="0" baseline="0" noProof="0" dirty="0">
              <a:ln>
                <a:noFill/>
              </a:ln>
              <a:solidFill>
                <a:srgbClr val="FFC000"/>
              </a:solidFill>
              <a:effectLst/>
              <a:uLnTx/>
              <a:uFillTx/>
              <a:latin typeface="Segoe UI Light"/>
              <a:ea typeface="+mn-ea"/>
              <a:cs typeface="Segoe UI Light"/>
            </a:endParaRPr>
          </a:p>
        </p:txBody>
      </p:sp>
      <p:sp>
        <p:nvSpPr>
          <p:cNvPr id="6" name="Title 7">
            <a:extLst>
              <a:ext uri="{FF2B5EF4-FFF2-40B4-BE49-F238E27FC236}">
                <a16:creationId xmlns:a16="http://schemas.microsoft.com/office/drawing/2014/main" id="{8C8AF1F4-C291-4A89-BB94-BA2EFCBB5162}"/>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3893120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Picture 2" descr="Deaf Culture - Deaf or Disabled?">
            <a:extLst>
              <a:ext uri="{FF2B5EF4-FFF2-40B4-BE49-F238E27FC236}">
                <a16:creationId xmlns:a16="http://schemas.microsoft.com/office/drawing/2014/main" id="{D0D647B5-BA79-4532-BE34-6CCB3E20960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635000"/>
            <a:ext cx="12275820" cy="8183880"/>
          </a:xfrm>
          <a:prstGeom prst="rect">
            <a:avLst/>
          </a:prstGeom>
          <a:noFill/>
          <a:extLst>
            <a:ext uri="{909E8E84-426E-40DD-AFC4-6F175D3DCCD1}">
              <a14:hiddenFill xmlns:a14="http://schemas.microsoft.com/office/drawing/2010/main">
                <a:solidFill>
                  <a:srgbClr val="FFFFFF"/>
                </a:solidFill>
              </a14:hiddenFill>
            </a:ext>
          </a:extLst>
        </p:spPr>
      </p:pic>
      <p:sp>
        <p:nvSpPr>
          <p:cNvPr id="11" name="BlackOverlay">
            <a:extLst>
              <a:ext uri="{FF2B5EF4-FFF2-40B4-BE49-F238E27FC236}">
                <a16:creationId xmlns:a16="http://schemas.microsoft.com/office/drawing/2014/main" id="{467DC1A9-D005-445A-BE79-4BAD0D3D0447}"/>
              </a:ext>
            </a:extLst>
          </p:cNvPr>
          <p:cNvSpPr/>
          <p:nvPr/>
        </p:nvSpPr>
        <p:spPr>
          <a:xfrm>
            <a:off x="356870" y="995680"/>
            <a:ext cx="5444490" cy="1645920"/>
          </a:xfrm>
          <a:prstGeom prst="rect">
            <a:avLst/>
          </a:prstGeom>
          <a:solidFill>
            <a:schemeClr val="bg1">
              <a:alpha val="10000"/>
            </a:schemeClr>
          </a:solidFill>
          <a:ln w="222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lvl="0" algn="ctr" defTabSz="456039"/>
            <a:r>
              <a:rPr lang="en-US" sz="2400" dirty="0">
                <a:solidFill>
                  <a:schemeClr val="tx1"/>
                </a:solidFill>
                <a:latin typeface="Segoe UI Light" panose="020B0502040204020203" pitchFamily="34" charset="0"/>
                <a:cs typeface="Segoe UI Light" panose="020B0502040204020203" pitchFamily="34" charset="0"/>
              </a:rPr>
              <a:t> This forces the user to </a:t>
            </a:r>
            <a:r>
              <a:rPr lang="en-US" sz="2400" dirty="0">
                <a:solidFill>
                  <a:schemeClr val="tx1"/>
                </a:solidFill>
                <a:latin typeface="Segoe UI Semibold" panose="020B0702040204020203" pitchFamily="34" charset="0"/>
                <a:cs typeface="Segoe UI Semibold" panose="020B0702040204020203" pitchFamily="34" charset="0"/>
              </a:rPr>
              <a:t>shift attention to the captioning screen,</a:t>
            </a:r>
            <a:r>
              <a:rPr lang="en-US" sz="2400" dirty="0">
                <a:solidFill>
                  <a:schemeClr val="tx1"/>
                </a:solidFill>
                <a:latin typeface="Segoe UI Light" panose="020B0502040204020203" pitchFamily="34" charset="0"/>
                <a:cs typeface="Segoe UI Light" panose="020B0502040204020203" pitchFamily="34" charset="0"/>
              </a:rPr>
              <a:t> drawing their gaze away from the conversational partners or the environment.</a:t>
            </a:r>
            <a:endParaRPr kumimoji="0" lang="en-US" sz="3200" b="0" i="0" u="none" strike="noStrike" kern="1200" cap="none" spc="0" normalizeH="0" baseline="0" noProof="0" dirty="0">
              <a:ln>
                <a:noFill/>
              </a:ln>
              <a:solidFill>
                <a:schemeClr val="tx1"/>
              </a:solidFill>
              <a:effectLst/>
              <a:uLnTx/>
              <a:uFillTx/>
              <a:latin typeface="Segoe UI Light" panose="020B0502040204020203" pitchFamily="34" charset="0"/>
              <a:cs typeface="Segoe UI Light" panose="020B0502040204020203" pitchFamily="34" charset="0"/>
            </a:endParaRPr>
          </a:p>
        </p:txBody>
      </p:sp>
      <p:sp>
        <p:nvSpPr>
          <p:cNvPr id="5" name="Title 7">
            <a:extLst>
              <a:ext uri="{FF2B5EF4-FFF2-40B4-BE49-F238E27FC236}">
                <a16:creationId xmlns:a16="http://schemas.microsoft.com/office/drawing/2014/main" id="{99E36CE3-BABF-416E-8D11-4F9A5D69B0C8}"/>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630693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143953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163805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We’re going down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190427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37765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41478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41615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76212" y="5171440"/>
            <a:ext cx="12544424" cy="173238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4000" dirty="0">
                <a:solidFill>
                  <a:prstClr val="white"/>
                </a:solidFill>
                <a:latin typeface="Segoe UI Light" panose="020B0502040204020203" pitchFamily="34" charset="0"/>
                <a:cs typeface="Segoe UI Light" panose="020B0502040204020203" pitchFamily="34" charset="0"/>
              </a:rPr>
              <a:t>Display captions directly in the </a:t>
            </a:r>
            <a:r>
              <a:rPr lang="en-US" sz="4000" dirty="0">
                <a:solidFill>
                  <a:srgbClr val="FFC000"/>
                </a:solidFill>
                <a:latin typeface="Segoe UI Semibold" panose="020B0702040204020203" pitchFamily="34" charset="0"/>
                <a:cs typeface="Segoe UI Semibold" panose="020B0702040204020203" pitchFamily="34" charset="0"/>
              </a:rPr>
              <a:t>user's field </a:t>
            </a:r>
          </a:p>
          <a:p>
            <a:pPr lvl="0" algn="ctr" defTabSz="912201"/>
            <a:r>
              <a:rPr lang="en-US" sz="4000" dirty="0">
                <a:solidFill>
                  <a:srgbClr val="FFC000"/>
                </a:solidFill>
                <a:latin typeface="Segoe UI Semibold" panose="020B0702040204020203" pitchFamily="34" charset="0"/>
                <a:cs typeface="Segoe UI Semibold" panose="020B0702040204020203" pitchFamily="34" charset="0"/>
              </a:rPr>
              <a:t>of view</a:t>
            </a:r>
            <a:r>
              <a:rPr lang="en-US" sz="4000" dirty="0">
                <a:solidFill>
                  <a:srgbClr val="FFC000"/>
                </a:solidFill>
                <a:latin typeface="Segoe UI Light" panose="020B0502040204020203" pitchFamily="34" charset="0"/>
                <a:cs typeface="Segoe UI Light" panose="020B0502040204020203" pitchFamily="34" charset="0"/>
              </a:rPr>
              <a:t> </a:t>
            </a:r>
            <a:r>
              <a:rPr lang="en-US" sz="4000" dirty="0">
                <a:solidFill>
                  <a:prstClr val="white"/>
                </a:solidFill>
                <a:latin typeface="Segoe UI Light" panose="020B0502040204020203" pitchFamily="34" charset="0"/>
                <a:cs typeface="Segoe UI Light" panose="020B0502040204020203" pitchFamily="34" charset="0"/>
              </a:rPr>
              <a:t>using a head-mounted display.</a:t>
            </a:r>
            <a:endParaRPr lang="en-US" sz="4400" dirty="0">
              <a:solidFill>
                <a:prstClr val="white"/>
              </a:solidFill>
              <a:latin typeface="Segoe UI Light" panose="020B0502040204020203" pitchFamily="34" charset="0"/>
              <a:cs typeface="Segoe UI Light" panose="020B0502040204020203" pitchFamily="34" charset="0"/>
            </a:endParaRPr>
          </a:p>
        </p:txBody>
      </p:sp>
      <p:sp>
        <p:nvSpPr>
          <p:cNvPr id="11" name="Title 7">
            <a:extLst>
              <a:ext uri="{FF2B5EF4-FFF2-40B4-BE49-F238E27FC236}">
                <a16:creationId xmlns:a16="http://schemas.microsoft.com/office/drawing/2014/main" id="{B48E9CBA-AA12-4E2C-BBB1-9F23D03F7838}"/>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808525593"/>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4" y="-1439532"/>
            <a:ext cx="12542521" cy="8339441"/>
          </a:xfrm>
          <a:prstGeom prst="rect">
            <a:avLst/>
          </a:prstGeom>
          <a:scene3d>
            <a:camera prst="orthographicFront">
              <a:rot lat="0" lon="180000" rev="0"/>
            </a:camera>
            <a:lightRig rig="threePt" dir="t"/>
          </a:scene3d>
        </p:spPr>
      </p:pic>
      <p:sp>
        <p:nvSpPr>
          <p:cNvPr id="8" name="Rectangle 7"/>
          <p:cNvSpPr/>
          <p:nvPr/>
        </p:nvSpPr>
        <p:spPr>
          <a:xfrm>
            <a:off x="1499072" y="6241758"/>
            <a:ext cx="9168931" cy="621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AFF4298B-853B-41FE-A986-5924D7D9BDC0}"/>
              </a:ext>
            </a:extLst>
          </p:cNvPr>
          <p:cNvSpPr/>
          <p:nvPr/>
        </p:nvSpPr>
        <p:spPr>
          <a:xfrm rot="21039782">
            <a:off x="1914499" y="1638053"/>
            <a:ext cx="4217088" cy="2089655"/>
          </a:xfrm>
          <a:prstGeom prst="roundRect">
            <a:avLst>
              <a:gd name="adj" fmla="val 0"/>
            </a:avLst>
          </a:prstGeom>
          <a:solidFill>
            <a:schemeClr val="dk1">
              <a:alpha val="50000"/>
            </a:schemeClr>
          </a:solidFill>
          <a:ln>
            <a:solidFill>
              <a:schemeClr val="bg1">
                <a:lumMod val="85000"/>
              </a:schemeClr>
            </a:solidFill>
          </a:ln>
          <a:scene3d>
            <a:camera prst="orthographicFront">
              <a:rot lat="0" lon="2700000" rev="0"/>
            </a:camera>
            <a:lightRig rig="threePt" dir="t"/>
          </a:scene3d>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We’re going down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85000"/>
                  </a:prstClr>
                </a:solidFill>
                <a:effectLst/>
                <a:uLnTx/>
                <a:uFillTx/>
                <a:latin typeface="Segoe UI Light" panose="020B0502040204020203" pitchFamily="34" charset="0"/>
                <a:ea typeface="+mn-ea"/>
                <a:cs typeface="Segoe UI Light" panose="020B0502040204020203" pitchFamily="34" charset="0"/>
              </a:rPr>
              <a:t>stairs now…</a:t>
            </a:r>
          </a:p>
        </p:txBody>
      </p:sp>
      <p:cxnSp>
        <p:nvCxnSpPr>
          <p:cNvPr id="6" name="Straight Connector 5">
            <a:extLst>
              <a:ext uri="{FF2B5EF4-FFF2-40B4-BE49-F238E27FC236}">
                <a16:creationId xmlns:a16="http://schemas.microsoft.com/office/drawing/2014/main" id="{351BBF2B-AA00-46EC-A9BC-1BBE633B1D15}"/>
              </a:ext>
            </a:extLst>
          </p:cNvPr>
          <p:cNvCxnSpPr>
            <a:cxnSpLocks/>
          </p:cNvCxnSpPr>
          <p:nvPr/>
        </p:nvCxnSpPr>
        <p:spPr>
          <a:xfrm>
            <a:off x="2373630" y="1904274"/>
            <a:ext cx="4484370" cy="0"/>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4F7B77-AE44-4126-85F3-DAEC3FE06168}"/>
              </a:ext>
            </a:extLst>
          </p:cNvPr>
          <p:cNvCxnSpPr>
            <a:cxnSpLocks/>
          </p:cNvCxnSpPr>
          <p:nvPr/>
        </p:nvCxnSpPr>
        <p:spPr>
          <a:xfrm flipV="1">
            <a:off x="2754630" y="2377658"/>
            <a:ext cx="4357370" cy="1577122"/>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46B3BC8-98DB-4426-AAB9-B7F4B2C4D1DD}"/>
              </a:ext>
            </a:extLst>
          </p:cNvPr>
          <p:cNvCxnSpPr>
            <a:cxnSpLocks/>
          </p:cNvCxnSpPr>
          <p:nvPr/>
        </p:nvCxnSpPr>
        <p:spPr>
          <a:xfrm>
            <a:off x="5308600" y="1414782"/>
            <a:ext cx="1549400" cy="288352"/>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F19CBA-0709-4AD6-9F39-98E567A0AFD7}"/>
              </a:ext>
            </a:extLst>
          </p:cNvPr>
          <p:cNvCxnSpPr>
            <a:cxnSpLocks/>
          </p:cNvCxnSpPr>
          <p:nvPr/>
        </p:nvCxnSpPr>
        <p:spPr>
          <a:xfrm flipV="1">
            <a:off x="5661660" y="2416159"/>
            <a:ext cx="1609997" cy="1050941"/>
          </a:xfrm>
          <a:prstGeom prst="line">
            <a:avLst/>
          </a:prstGeom>
          <a:ln w="254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2C3554F-6A50-4505-B939-DF75C5121402}"/>
              </a:ext>
            </a:extLst>
          </p:cNvPr>
          <p:cNvSpPr/>
          <p:nvPr/>
        </p:nvSpPr>
        <p:spPr>
          <a:xfrm>
            <a:off x="0" y="0"/>
            <a:ext cx="12192000" cy="6871254"/>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lvl="0" algn="ctr" defTabSz="912201"/>
            <a:r>
              <a:rPr lang="en-US" sz="2400" dirty="0">
                <a:solidFill>
                  <a:prstClr val="white"/>
                </a:solidFill>
                <a:latin typeface="Segoe UI Light" panose="020B0502040204020203" pitchFamily="34" charset="0"/>
                <a:cs typeface="Segoe UI Light" panose="020B0502040204020203" pitchFamily="34" charset="0"/>
              </a:rPr>
              <a:t>While past work has suggested showing captions on an HMD, prior to the beginning </a:t>
            </a:r>
          </a:p>
          <a:p>
            <a:pPr lvl="0" algn="ctr" defTabSz="912201"/>
            <a:r>
              <a:rPr lang="en-US" sz="2400" dirty="0">
                <a:solidFill>
                  <a:prstClr val="white"/>
                </a:solidFill>
                <a:latin typeface="Segoe UI Light" panose="020B0502040204020203" pitchFamily="34" charset="0"/>
                <a:cs typeface="Segoe UI Light" panose="020B0502040204020203" pitchFamily="34" charset="0"/>
              </a:rPr>
              <a:t>of my dissertation research, </a:t>
            </a:r>
            <a:r>
              <a:rPr lang="en-US" sz="2400" dirty="0">
                <a:solidFill>
                  <a:srgbClr val="FFC000"/>
                </a:solidFill>
                <a:latin typeface="Segoe UI Semibold" panose="020B0702040204020203" pitchFamily="34" charset="0"/>
                <a:cs typeface="Segoe UI Semibold" panose="020B0702040204020203" pitchFamily="34" charset="0"/>
              </a:rPr>
              <a:t>no work has evaluated a working prototype.</a:t>
            </a:r>
            <a:endPar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cs typeface="Segoe UI Semibold" panose="020B0702040204020203" pitchFamily="34" charset="0"/>
            </a:endParaRPr>
          </a:p>
        </p:txBody>
      </p:sp>
      <p:sp>
        <p:nvSpPr>
          <p:cNvPr id="13" name="Title 7">
            <a:extLst>
              <a:ext uri="{FF2B5EF4-FFF2-40B4-BE49-F238E27FC236}">
                <a16:creationId xmlns:a16="http://schemas.microsoft.com/office/drawing/2014/main" id="{885817F6-D6BF-4577-BAE2-55C0961A08F6}"/>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50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50000"/>
                </a:schemeClr>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412703616"/>
      </p:ext>
    </p:extLst>
  </p:cSld>
  <p:clrMapOvr>
    <a:overrideClrMapping bg1="lt1" tx1="dk1" bg2="lt2" tx2="dk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2F6ACB"/>
                </a:solidFill>
                <a:effectLst/>
                <a:uLnTx/>
                <a:uFillTx/>
                <a:latin typeface="Segoe UI Semibold" panose="020B0702040204020203" pitchFamily="34" charset="0"/>
                <a:ea typeface="+mn-ea"/>
                <a:cs typeface="Segoe UI Semibold" panose="020B07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102B4E8-EE26-4BFB-9570-4FE7BC17D476}"/>
              </a:ext>
            </a:extLst>
          </p:cNvPr>
          <p:cNvCxnSpPr/>
          <p:nvPr/>
        </p:nvCxnSpPr>
        <p:spPr>
          <a:xfrm flipH="1">
            <a:off x="5341247" y="4237788"/>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CFED9BD0-A2AA-4CD7-B2DB-A0C50261F30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43" name="Straight Connector 42">
            <a:extLst>
              <a:ext uri="{FF2B5EF4-FFF2-40B4-BE49-F238E27FC236}">
                <a16:creationId xmlns:a16="http://schemas.microsoft.com/office/drawing/2014/main" id="{2249ABCA-0E4B-49C6-BEA5-369B5586F011}"/>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7192750C-D56E-458D-A89D-08EA106FFB88}"/>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3" name="Title 7">
            <a:extLst>
              <a:ext uri="{FF2B5EF4-FFF2-40B4-BE49-F238E27FC236}">
                <a16:creationId xmlns:a16="http://schemas.microsoft.com/office/drawing/2014/main" id="{782E6F01-9573-4FAA-A099-DEC9658AB2FF}"/>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65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4" name="Rectangle 33">
            <a:extLst>
              <a:ext uri="{FF2B5EF4-FFF2-40B4-BE49-F238E27FC236}">
                <a16:creationId xmlns:a16="http://schemas.microsoft.com/office/drawing/2014/main" id="{2D006F57-7E10-4759-A620-3C81A808B53B}"/>
              </a:ext>
            </a:extLst>
          </p:cNvPr>
          <p:cNvSpPr/>
          <p:nvPr/>
        </p:nvSpPr>
        <p:spPr>
          <a:xfrm>
            <a:off x="7709213" y="4109262"/>
            <a:ext cx="6821821" cy="520533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D4739F3F-EB69-4FFB-A305-850EDB33933A}"/>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39" name="Rectangle 38">
            <a:extLst>
              <a:ext uri="{FF2B5EF4-FFF2-40B4-BE49-F238E27FC236}">
                <a16:creationId xmlns:a16="http://schemas.microsoft.com/office/drawing/2014/main" id="{23678C6A-59B7-4585-B383-A44A21AC4CB8}"/>
              </a:ext>
            </a:extLst>
          </p:cNvPr>
          <p:cNvSpPr/>
          <p:nvPr/>
        </p:nvSpPr>
        <p:spPr>
          <a:xfrm>
            <a:off x="842118" y="1604754"/>
            <a:ext cx="7293011" cy="520533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7425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5D39C4-4F89-418E-9911-ED2ACF3A82F1}"/>
              </a:ext>
            </a:extLst>
          </p:cNvPr>
          <p:cNvSpPr txBox="1"/>
          <p:nvPr/>
        </p:nvSpPr>
        <p:spPr>
          <a:xfrm>
            <a:off x="281856" y="197265"/>
            <a:ext cx="120250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Three </a:t>
            </a:r>
            <a:r>
              <a:rPr lang="en-US" sz="3600" dirty="0">
                <a:solidFill>
                  <a:prstClr val="white"/>
                </a:solidFill>
                <a:latin typeface="Segoe UI Semibold" panose="020B0702040204020203" pitchFamily="34" charset="0"/>
                <a:cs typeface="Segoe UI Semibold" panose="020B0702040204020203" pitchFamily="34" charset="0"/>
              </a:rPr>
              <a:t>Initial </a:t>
            </a:r>
            <a:r>
              <a:rPr kumimoji="0" lang="en-US" sz="36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Explorations </a:t>
            </a:r>
            <a:r>
              <a:rPr kumimoji="0" lang="en-US" sz="36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of HMD-captioning</a:t>
            </a:r>
          </a:p>
        </p:txBody>
      </p:sp>
      <p:pic>
        <p:nvPicPr>
          <p:cNvPr id="8" name="Picture 7" descr="A person sitting in front of a computer&#10;&#10;Description automatically generated">
            <a:extLst>
              <a:ext uri="{FF2B5EF4-FFF2-40B4-BE49-F238E27FC236}">
                <a16:creationId xmlns:a16="http://schemas.microsoft.com/office/drawing/2014/main" id="{0042C4E7-4137-4AC7-B438-761128110D0D}"/>
              </a:ext>
            </a:extLst>
          </p:cNvPr>
          <p:cNvPicPr>
            <a:picLocks noChangeAspect="1"/>
          </p:cNvPicPr>
          <p:nvPr/>
        </p:nvPicPr>
        <p:blipFill rotWithShape="1">
          <a:blip r:embed="rId3">
            <a:extLst>
              <a:ext uri="{28A0092B-C50C-407E-A947-70E740481C1C}">
                <a14:useLocalDpi xmlns:a14="http://schemas.microsoft.com/office/drawing/2010/main" val="0"/>
              </a:ext>
            </a:extLst>
          </a:blip>
          <a:srcRect r="20294"/>
          <a:stretch/>
        </p:blipFill>
        <p:spPr>
          <a:xfrm>
            <a:off x="506334" y="1111106"/>
            <a:ext cx="3005528" cy="1626293"/>
          </a:xfrm>
          <a:prstGeom prst="rect">
            <a:avLst/>
          </a:prstGeom>
          <a:ln w="12700">
            <a:solidFill>
              <a:schemeClr val="bg1"/>
            </a:solidFill>
          </a:ln>
        </p:spPr>
      </p:pic>
      <p:pic>
        <p:nvPicPr>
          <p:cNvPr id="9" name="Picture 8">
            <a:extLst>
              <a:ext uri="{FF2B5EF4-FFF2-40B4-BE49-F238E27FC236}">
                <a16:creationId xmlns:a16="http://schemas.microsoft.com/office/drawing/2014/main" id="{3489C242-32A8-4034-9277-F68094D2A1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932" t="13565" b="5058"/>
          <a:stretch/>
        </p:blipFill>
        <p:spPr>
          <a:xfrm>
            <a:off x="-3145228" y="2912991"/>
            <a:ext cx="3005528" cy="1785694"/>
          </a:xfrm>
          <a:prstGeom prst="rect">
            <a:avLst/>
          </a:prstGeom>
          <a:ln w="12700">
            <a:solidFill>
              <a:schemeClr val="bg1"/>
            </a:solidFill>
          </a:ln>
        </p:spPr>
      </p:pic>
      <p:pic>
        <p:nvPicPr>
          <p:cNvPr id="17" name="Picture 16" descr="A picture containing indoor, clothing, sitting, table&#10;&#10;Description automatically generated">
            <a:extLst>
              <a:ext uri="{FF2B5EF4-FFF2-40B4-BE49-F238E27FC236}">
                <a16:creationId xmlns:a16="http://schemas.microsoft.com/office/drawing/2014/main" id="{A7C5C54D-117D-4320-ACB0-61851661AEAB}"/>
              </a:ext>
            </a:extLst>
          </p:cNvPr>
          <p:cNvPicPr>
            <a:picLocks noChangeAspect="1"/>
          </p:cNvPicPr>
          <p:nvPr/>
        </p:nvPicPr>
        <p:blipFill rotWithShape="1">
          <a:blip r:embed="rId5">
            <a:extLst>
              <a:ext uri="{28A0092B-C50C-407E-A947-70E740481C1C}">
                <a14:useLocalDpi xmlns:a14="http://schemas.microsoft.com/office/drawing/2010/main" val="0"/>
              </a:ext>
            </a:extLst>
          </a:blip>
          <a:srcRect t="15519" r="16208" b="20218"/>
          <a:stretch/>
        </p:blipFill>
        <p:spPr>
          <a:xfrm>
            <a:off x="506334" y="4881053"/>
            <a:ext cx="3005528" cy="1728767"/>
          </a:xfrm>
          <a:prstGeom prst="rect">
            <a:avLst/>
          </a:prstGeom>
          <a:ln w="12700">
            <a:solidFill>
              <a:schemeClr val="bg1"/>
            </a:solidFill>
          </a:ln>
        </p:spPr>
      </p:pic>
      <p:sp>
        <p:nvSpPr>
          <p:cNvPr id="7" name="TextBox 6">
            <a:extLst>
              <a:ext uri="{FF2B5EF4-FFF2-40B4-BE49-F238E27FC236}">
                <a16:creationId xmlns:a16="http://schemas.microsoft.com/office/drawing/2014/main" id="{D6859A18-F44E-4ACC-8A12-B2504F4B1D22}"/>
              </a:ext>
            </a:extLst>
          </p:cNvPr>
          <p:cNvSpPr txBox="1"/>
          <p:nvPr/>
        </p:nvSpPr>
        <p:spPr>
          <a:xfrm>
            <a:off x="3807460" y="1711497"/>
            <a:ext cx="588807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45-day autoethnographic evaluation</a:t>
            </a:r>
          </a:p>
        </p:txBody>
      </p:sp>
      <p:sp>
        <p:nvSpPr>
          <p:cNvPr id="3" name="Rectangle 2">
            <a:extLst>
              <a:ext uri="{FF2B5EF4-FFF2-40B4-BE49-F238E27FC236}">
                <a16:creationId xmlns:a16="http://schemas.microsoft.com/office/drawing/2014/main" id="{C58D0208-ABE1-4C18-BA91-ED61D0180552}"/>
              </a:ext>
            </a:extLst>
          </p:cNvPr>
          <p:cNvSpPr/>
          <p:nvPr/>
        </p:nvSpPr>
        <p:spPr>
          <a:xfrm>
            <a:off x="3807460" y="3602821"/>
            <a:ext cx="6492240" cy="43088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semi-controlled evaluation with 10 DHH participants</a:t>
            </a:r>
          </a:p>
        </p:txBody>
      </p:sp>
      <p:sp>
        <p:nvSpPr>
          <p:cNvPr id="4" name="Rectangle 3">
            <a:extLst>
              <a:ext uri="{FF2B5EF4-FFF2-40B4-BE49-F238E27FC236}">
                <a16:creationId xmlns:a16="http://schemas.microsoft.com/office/drawing/2014/main" id="{8816BBF9-3B50-4C2D-BFB3-0ED9F249C811}"/>
              </a:ext>
            </a:extLst>
          </p:cNvPr>
          <p:cNvSpPr/>
          <p:nvPr/>
        </p:nvSpPr>
        <p:spPr>
          <a:xfrm>
            <a:off x="3807460" y="5378793"/>
            <a:ext cx="6492240"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A preliminary prototype that displays captioning with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speaker location and non-speech sounds</a:t>
            </a:r>
          </a:p>
        </p:txBody>
      </p:sp>
      <p:pic>
        <p:nvPicPr>
          <p:cNvPr id="5" name="Picture 4">
            <a:extLst>
              <a:ext uri="{FF2B5EF4-FFF2-40B4-BE49-F238E27FC236}">
                <a16:creationId xmlns:a16="http://schemas.microsoft.com/office/drawing/2014/main" id="{A934D318-1AD0-4D67-813B-294F7A7C517F}"/>
              </a:ext>
            </a:extLst>
          </p:cNvPr>
          <p:cNvPicPr>
            <a:picLocks noChangeAspect="1"/>
          </p:cNvPicPr>
          <p:nvPr/>
        </p:nvPicPr>
        <p:blipFill rotWithShape="1">
          <a:blip r:embed="rId6"/>
          <a:srcRect t="10519"/>
          <a:stretch/>
        </p:blipFill>
        <p:spPr>
          <a:xfrm>
            <a:off x="506334" y="2912991"/>
            <a:ext cx="3005528" cy="1792469"/>
          </a:xfrm>
          <a:prstGeom prst="rect">
            <a:avLst/>
          </a:prstGeom>
          <a:ln w="12700">
            <a:solidFill>
              <a:schemeClr val="bg1"/>
            </a:solidFill>
          </a:ln>
        </p:spPr>
      </p:pic>
    </p:spTree>
    <p:extLst>
      <p:ext uri="{BB962C8B-B14F-4D97-AF65-F5344CB8AC3E}">
        <p14:creationId xmlns:p14="http://schemas.microsoft.com/office/powerpoint/2010/main" val="114091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5D39C4-4F89-418E-9911-ED2ACF3A82F1}"/>
              </a:ext>
            </a:extLst>
          </p:cNvPr>
          <p:cNvSpPr txBox="1"/>
          <p:nvPr/>
        </p:nvSpPr>
        <p:spPr>
          <a:xfrm>
            <a:off x="281856" y="197265"/>
            <a:ext cx="120250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schemeClr val="bg1"/>
                </a:solidFill>
                <a:latin typeface="Segoe UI Semibold" panose="020B0702040204020203" pitchFamily="34" charset="0"/>
                <a:ea typeface="+mj-ea"/>
                <a:cs typeface="Segoe UI Semibold" panose="020B0702040204020203" pitchFamily="34" charset="0"/>
              </a:rPr>
              <a:t>Three Initial Explorations </a:t>
            </a:r>
            <a:r>
              <a:rPr lang="en-US" sz="3600" dirty="0">
                <a:solidFill>
                  <a:schemeClr val="bg1"/>
                </a:solidFill>
                <a:latin typeface="Segoe UI Light" panose="020B0502040204020203" pitchFamily="34" charset="0"/>
                <a:ea typeface="+mj-ea"/>
                <a:cs typeface="Segoe UI Light" panose="020B0502040204020203" pitchFamily="34" charset="0"/>
              </a:rPr>
              <a:t>of HMD-captioning</a:t>
            </a:r>
          </a:p>
        </p:txBody>
      </p:sp>
      <p:pic>
        <p:nvPicPr>
          <p:cNvPr id="9" name="Picture 8">
            <a:extLst>
              <a:ext uri="{FF2B5EF4-FFF2-40B4-BE49-F238E27FC236}">
                <a16:creationId xmlns:a16="http://schemas.microsoft.com/office/drawing/2014/main" id="{3489C242-32A8-4034-9277-F68094D2A1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932" t="13565" b="5058"/>
          <a:stretch/>
        </p:blipFill>
        <p:spPr>
          <a:xfrm>
            <a:off x="-3145228" y="2912991"/>
            <a:ext cx="3005528" cy="1785694"/>
          </a:xfrm>
          <a:prstGeom prst="rect">
            <a:avLst/>
          </a:prstGeom>
          <a:ln w="12700">
            <a:solidFill>
              <a:schemeClr val="bg1"/>
            </a:solidFill>
          </a:ln>
        </p:spPr>
      </p:pic>
      <p:pic>
        <p:nvPicPr>
          <p:cNvPr id="17" name="Picture 16" descr="A picture containing indoor, clothing, sitting, table&#10;&#10;Description automatically generated">
            <a:extLst>
              <a:ext uri="{FF2B5EF4-FFF2-40B4-BE49-F238E27FC236}">
                <a16:creationId xmlns:a16="http://schemas.microsoft.com/office/drawing/2014/main" id="{A7C5C54D-117D-4320-ACB0-61851661AEAB}"/>
              </a:ext>
            </a:extLst>
          </p:cNvPr>
          <p:cNvPicPr>
            <a:picLocks noChangeAspect="1"/>
          </p:cNvPicPr>
          <p:nvPr/>
        </p:nvPicPr>
        <p:blipFill rotWithShape="1">
          <a:blip r:embed="rId4">
            <a:extLst>
              <a:ext uri="{28A0092B-C50C-407E-A947-70E740481C1C}">
                <a14:useLocalDpi xmlns:a14="http://schemas.microsoft.com/office/drawing/2010/main" val="0"/>
              </a:ext>
            </a:extLst>
          </a:blip>
          <a:srcRect t="15519" r="16208" b="20218"/>
          <a:stretch/>
        </p:blipFill>
        <p:spPr>
          <a:xfrm>
            <a:off x="506334" y="4881053"/>
            <a:ext cx="3005528" cy="1728767"/>
          </a:xfrm>
          <a:prstGeom prst="rect">
            <a:avLst/>
          </a:prstGeom>
          <a:ln w="12700">
            <a:solidFill>
              <a:schemeClr val="bg1"/>
            </a:solidFill>
          </a:ln>
        </p:spPr>
      </p:pic>
      <p:sp>
        <p:nvSpPr>
          <p:cNvPr id="4" name="Rectangle 3">
            <a:extLst>
              <a:ext uri="{FF2B5EF4-FFF2-40B4-BE49-F238E27FC236}">
                <a16:creationId xmlns:a16="http://schemas.microsoft.com/office/drawing/2014/main" id="{8816BBF9-3B50-4C2D-BFB3-0ED9F249C811}"/>
              </a:ext>
            </a:extLst>
          </p:cNvPr>
          <p:cNvSpPr/>
          <p:nvPr/>
        </p:nvSpPr>
        <p:spPr>
          <a:xfrm>
            <a:off x="3807460" y="5378793"/>
            <a:ext cx="6492240" cy="769441"/>
          </a:xfrm>
          <a:prstGeom prst="rect">
            <a:avLst/>
          </a:prstGeom>
        </p:spPr>
        <p:txBody>
          <a:bodyPr wrap="square">
            <a:spAutoFit/>
          </a:bodyPr>
          <a:lstStyle/>
          <a:p>
            <a:pPr lvl="0">
              <a:defRPr/>
            </a:pPr>
            <a:r>
              <a:rPr lang="en-US" sz="2200" dirty="0">
                <a:solidFill>
                  <a:prstClr val="white"/>
                </a:solidFill>
                <a:latin typeface="Segoe UI Light" panose="020B0502040204020203" pitchFamily="34" charset="0"/>
                <a:cs typeface="Segoe UI Light" panose="020B0502040204020203" pitchFamily="34" charset="0"/>
              </a:rPr>
              <a:t>A preliminary prototype that displays captioning with</a:t>
            </a:r>
          </a:p>
          <a:p>
            <a:pPr lvl="0">
              <a:defRPr/>
            </a:pPr>
            <a:r>
              <a:rPr lang="en-US" sz="2200" dirty="0">
                <a:solidFill>
                  <a:prstClr val="white"/>
                </a:solidFill>
                <a:latin typeface="Segoe UI Light" panose="020B0502040204020203" pitchFamily="34" charset="0"/>
                <a:cs typeface="Segoe UI Light" panose="020B0502040204020203" pitchFamily="34" charset="0"/>
              </a:rPr>
              <a:t>speaker location and non-speech sounds</a:t>
            </a:r>
          </a:p>
        </p:txBody>
      </p:sp>
      <p:sp>
        <p:nvSpPr>
          <p:cNvPr id="2" name="Rectangle 1">
            <a:extLst>
              <a:ext uri="{FF2B5EF4-FFF2-40B4-BE49-F238E27FC236}">
                <a16:creationId xmlns:a16="http://schemas.microsoft.com/office/drawing/2014/main" id="{DD4B48F3-3CC6-445E-99DC-2E2E0862B79B}"/>
              </a:ext>
            </a:extLst>
          </p:cNvPr>
          <p:cNvSpPr/>
          <p:nvPr/>
        </p:nvSpPr>
        <p:spPr>
          <a:xfrm>
            <a:off x="3807460" y="4940583"/>
            <a:ext cx="4367734" cy="461665"/>
          </a:xfrm>
          <a:prstGeom prst="rect">
            <a:avLst/>
          </a:prstGeom>
        </p:spPr>
        <p:txBody>
          <a:bodyPr wrap="none">
            <a:spAutoFit/>
          </a:bodyPr>
          <a:lstStyle/>
          <a:p>
            <a:r>
              <a:rPr lang="en-US" sz="2400" dirty="0">
                <a:solidFill>
                  <a:srgbClr val="FFD54F"/>
                </a:solidFill>
                <a:latin typeface="Segoe UI Semibold" panose="020B0702040204020203" pitchFamily="34" charset="0"/>
                <a:cs typeface="Segoe UI Semibold" panose="020B0702040204020203" pitchFamily="34" charset="0"/>
              </a:rPr>
              <a:t>Current HoloSound prototype</a:t>
            </a:r>
            <a:endParaRPr lang="en-US" sz="2400" dirty="0">
              <a:solidFill>
                <a:srgbClr val="FFD54F"/>
              </a:solidFill>
            </a:endParaRPr>
          </a:p>
        </p:txBody>
      </p:sp>
    </p:spTree>
    <p:extLst>
      <p:ext uri="{BB962C8B-B14F-4D97-AF65-F5344CB8AC3E}">
        <p14:creationId xmlns:p14="http://schemas.microsoft.com/office/powerpoint/2010/main" val="39913759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oloSound supplementary video PCS">
            <a:hlinkClick r:id="" action="ppaction://media"/>
            <a:extLst>
              <a:ext uri="{FF2B5EF4-FFF2-40B4-BE49-F238E27FC236}">
                <a16:creationId xmlns:a16="http://schemas.microsoft.com/office/drawing/2014/main" id="{AEC19CDF-5CDD-47D2-B9A2-6E572364110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12192000" cy="6858000"/>
          </a:xfrm>
          <a:prstGeom prst="rect">
            <a:avLst/>
          </a:prstGeom>
        </p:spPr>
      </p:pic>
      <p:sp>
        <p:nvSpPr>
          <p:cNvPr id="2" name="Rectangle 1">
            <a:extLst>
              <a:ext uri="{FF2B5EF4-FFF2-40B4-BE49-F238E27FC236}">
                <a16:creationId xmlns:a16="http://schemas.microsoft.com/office/drawing/2014/main" id="{C4AD82C6-8DA6-4542-934E-9E7E5C670DF4}"/>
              </a:ext>
            </a:extLst>
          </p:cNvPr>
          <p:cNvSpPr/>
          <p:nvPr/>
        </p:nvSpPr>
        <p:spPr>
          <a:xfrm>
            <a:off x="1346198" y="2654300"/>
            <a:ext cx="9436100" cy="1066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257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550" fill="hold"/>
                                        <p:tgtEl>
                                          <p:spTgt spid="3"/>
                                        </p:tgtEl>
                                      </p:cBhvr>
                                    </p:cmd>
                                  </p:childTnLst>
                                </p:cTn>
                              </p:par>
                              <p:par>
                                <p:cTn id="7" presetID="1" presetClass="exit" presetSubtype="0" fill="hold" grpId="0" nodeType="withEffect">
                                  <p:stCondLst>
                                    <p:cond delay="1350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childTnLst>
        </p:cTn>
      </p:par>
    </p:tnLst>
    <p:bldLst>
      <p:bldP spid="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D4852F13-3B83-4DB2-B787-3247966A8246}"/>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54" name="Straight Connector 53">
            <a:extLst>
              <a:ext uri="{FF2B5EF4-FFF2-40B4-BE49-F238E27FC236}">
                <a16:creationId xmlns:a16="http://schemas.microsoft.com/office/drawing/2014/main" id="{A5AC552F-1053-44C8-8966-6EC192834F42}"/>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7" name="Rectangle 36">
            <a:extLst>
              <a:ext uri="{FF2B5EF4-FFF2-40B4-BE49-F238E27FC236}">
                <a16:creationId xmlns:a16="http://schemas.microsoft.com/office/drawing/2014/main" id="{DB060569-C95A-4603-8F35-0C7D99D50C06}"/>
              </a:ext>
            </a:extLst>
          </p:cNvPr>
          <p:cNvSpPr/>
          <p:nvPr/>
        </p:nvSpPr>
        <p:spPr>
          <a:xfrm>
            <a:off x="2738545" y="889025"/>
            <a:ext cx="318548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Non-speech sound feedback </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Left Brace 37">
            <a:extLst>
              <a:ext uri="{FF2B5EF4-FFF2-40B4-BE49-F238E27FC236}">
                <a16:creationId xmlns:a16="http://schemas.microsoft.com/office/drawing/2014/main" id="{56817EEB-7DD4-464A-9FCC-43DF13EEF622}"/>
              </a:ext>
            </a:extLst>
          </p:cNvPr>
          <p:cNvSpPr/>
          <p:nvPr/>
        </p:nvSpPr>
        <p:spPr>
          <a:xfrm rot="5400000">
            <a:off x="4193553" y="-483369"/>
            <a:ext cx="288290" cy="3914618"/>
          </a:xfrm>
          <a:prstGeom prst="leftBrace">
            <a:avLst>
              <a:gd name="adj1" fmla="val 8333"/>
              <a:gd name="adj2" fmla="val 5038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itle 7">
            <a:extLst>
              <a:ext uri="{FF2B5EF4-FFF2-40B4-BE49-F238E27FC236}">
                <a16:creationId xmlns:a16="http://schemas.microsoft.com/office/drawing/2014/main" id="{CF04C1CD-CC9F-4DD0-AF8D-31D413F422DC}"/>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65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34" name="Rectangle 33">
            <a:extLst>
              <a:ext uri="{FF2B5EF4-FFF2-40B4-BE49-F238E27FC236}">
                <a16:creationId xmlns:a16="http://schemas.microsoft.com/office/drawing/2014/main" id="{667BBD47-39A2-4C0F-A286-0856C3A80788}"/>
              </a:ext>
            </a:extLst>
          </p:cNvPr>
          <p:cNvSpPr/>
          <p:nvPr/>
        </p:nvSpPr>
        <p:spPr>
          <a:xfrm>
            <a:off x="8357609" y="4096089"/>
            <a:ext cx="3834392"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4F377E0-B0D1-431C-B51B-A224D20F9917}"/>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39" name="Rectangle 38">
            <a:extLst>
              <a:ext uri="{FF2B5EF4-FFF2-40B4-BE49-F238E27FC236}">
                <a16:creationId xmlns:a16="http://schemas.microsoft.com/office/drawing/2014/main" id="{23678C6A-59B7-4585-B383-A44A21AC4CB8}"/>
              </a:ext>
            </a:extLst>
          </p:cNvPr>
          <p:cNvSpPr/>
          <p:nvPr/>
        </p:nvSpPr>
        <p:spPr>
          <a:xfrm>
            <a:off x="842118" y="515598"/>
            <a:ext cx="7181513"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2359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1"/>
          <p:nvPr/>
        </p:nvSpPr>
        <p:spPr>
          <a:xfrm>
            <a:off x="2150641" y="2569118"/>
            <a:ext cx="13404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HomeSound</a:t>
            </a:r>
          </a:p>
        </p:txBody>
      </p:sp>
      <p:sp>
        <p:nvSpPr>
          <p:cNvPr id="61" name="TextBox 60"/>
          <p:cNvSpPr txBox="1"/>
          <p:nvPr/>
        </p:nvSpPr>
        <p:spPr>
          <a:xfrm>
            <a:off x="5219287" y="2569118"/>
            <a:ext cx="137890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SoundWatch</a:t>
            </a:r>
          </a:p>
        </p:txBody>
      </p:sp>
      <p:sp>
        <p:nvSpPr>
          <p:cNvPr id="28" name="TextBox 27"/>
          <p:cNvSpPr txBox="1"/>
          <p:nvPr/>
        </p:nvSpPr>
        <p:spPr>
          <a:xfrm>
            <a:off x="8320623" y="2569118"/>
            <a:ext cx="125065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Semibold" panose="020B0702040204020203" pitchFamily="34" charset="0"/>
              </a:rPr>
              <a:t>HoloSound</a:t>
            </a:r>
          </a:p>
        </p:txBody>
      </p:sp>
      <p:cxnSp>
        <p:nvCxnSpPr>
          <p:cNvPr id="48" name="Straight Connector 47">
            <a:extLst>
              <a:ext uri="{FF2B5EF4-FFF2-40B4-BE49-F238E27FC236}">
                <a16:creationId xmlns:a16="http://schemas.microsoft.com/office/drawing/2014/main" id="{847AA370-4284-48EA-88CB-76BC85FDD883}"/>
              </a:ext>
            </a:extLst>
          </p:cNvPr>
          <p:cNvCxnSpPr/>
          <p:nvPr/>
        </p:nvCxnSpPr>
        <p:spPr>
          <a:xfrm flipH="1">
            <a:off x="5341247" y="4237788"/>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CDD812E0-7A03-46E7-A050-88D852049A2E}"/>
              </a:ext>
            </a:extLst>
          </p:cNvPr>
          <p:cNvCxnSpPr>
            <a:cxnSpLocks/>
          </p:cNvCxnSpPr>
          <p:nvPr/>
        </p:nvCxnSpPr>
        <p:spPr>
          <a:xfrm flipH="1">
            <a:off x="8452092"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D68A8CB-CF3F-4493-9085-D2E028058593}"/>
              </a:ext>
            </a:extLst>
          </p:cNvPr>
          <p:cNvCxnSpPr>
            <a:cxnSpLocks/>
          </p:cNvCxnSpPr>
          <p:nvPr/>
        </p:nvCxnSpPr>
        <p:spPr>
          <a:xfrm flipH="1">
            <a:off x="8452092" y="4225554"/>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A8770D04-5ED5-4DF7-B3AF-35397D337175}"/>
              </a:ext>
            </a:extLst>
          </p:cNvPr>
          <p:cNvSpPr txBox="1"/>
          <p:nvPr/>
        </p:nvSpPr>
        <p:spPr>
          <a:xfrm>
            <a:off x="8335131" y="3716433"/>
            <a:ext cx="287078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2F6ACB"/>
                </a:solidFill>
                <a:effectLst/>
                <a:uLnTx/>
                <a:uFillTx/>
                <a:latin typeface="Segoe UI Semibold" panose="020B0702040204020203" pitchFamily="34" charset="0"/>
                <a:cs typeface="Segoe UI Semibold" panose="020B0702040204020203" pitchFamily="34" charset="0"/>
              </a:rPr>
              <a:t>Three initial explorations</a:t>
            </a:r>
          </a:p>
        </p:txBody>
      </p:sp>
      <p:sp>
        <p:nvSpPr>
          <p:cNvPr id="67" name="TextBox 66">
            <a:extLst>
              <a:ext uri="{FF2B5EF4-FFF2-40B4-BE49-F238E27FC236}">
                <a16:creationId xmlns:a16="http://schemas.microsoft.com/office/drawing/2014/main" id="{9F6464E4-6D5F-4904-82B7-16A2B648AAB6}"/>
              </a:ext>
            </a:extLst>
          </p:cNvPr>
          <p:cNvSpPr txBox="1"/>
          <p:nvPr/>
        </p:nvSpPr>
        <p:spPr>
          <a:xfrm>
            <a:off x="8335131" y="4943809"/>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pic>
        <p:nvPicPr>
          <p:cNvPr id="72" name="Graphic 71">
            <a:extLst>
              <a:ext uri="{FF2B5EF4-FFF2-40B4-BE49-F238E27FC236}">
                <a16:creationId xmlns:a16="http://schemas.microsoft.com/office/drawing/2014/main" id="{C6B96E8C-E5A8-4A85-A48A-E046F6C75C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329848">
            <a:off x="5058778" y="-950593"/>
            <a:ext cx="814791" cy="702190"/>
          </a:xfrm>
          <a:prstGeom prst="rect">
            <a:avLst/>
          </a:prstGeom>
        </p:spPr>
      </p:pic>
      <p:pic>
        <p:nvPicPr>
          <p:cNvPr id="73" name="Picture 4" descr="Head mounted display, head-mounted device, virtual reality, virtual reality headset icon - Download on Iconfinder">
            <a:extLst>
              <a:ext uri="{FF2B5EF4-FFF2-40B4-BE49-F238E27FC236}">
                <a16:creationId xmlns:a16="http://schemas.microsoft.com/office/drawing/2014/main" id="{7FB9F696-9EB5-4A3F-ABEE-2B3EC99D4CB3}"/>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3324659" y="-1525037"/>
            <a:ext cx="1167386" cy="1167386"/>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A picture containing light&#10;&#10;Description automatically generated">
            <a:extLst>
              <a:ext uri="{FF2B5EF4-FFF2-40B4-BE49-F238E27FC236}">
                <a16:creationId xmlns:a16="http://schemas.microsoft.com/office/drawing/2014/main" id="{961E5EA0-CC36-4F8E-A6BA-D5AD98A5C9E2}"/>
              </a:ext>
            </a:extLst>
          </p:cNvPr>
          <p:cNvPicPr>
            <a:picLocks noChangeAspect="1"/>
          </p:cNvPicPr>
          <p:nvPr/>
        </p:nvPicPr>
        <p:blipFill>
          <a:blip r:embed="rId6">
            <a:grayscl/>
            <a:extLst>
              <a:ext uri="{28A0092B-C50C-407E-A947-70E740481C1C}">
                <a14:useLocalDpi xmlns:a14="http://schemas.microsoft.com/office/drawing/2010/main" val="0"/>
              </a:ext>
            </a:extLst>
          </a:blip>
          <a:stretch>
            <a:fillRect/>
          </a:stretch>
        </p:blipFill>
        <p:spPr>
          <a:xfrm>
            <a:off x="1328956" y="-1435216"/>
            <a:ext cx="987744" cy="987744"/>
          </a:xfrm>
          <a:prstGeom prst="rect">
            <a:avLst/>
          </a:prstGeom>
        </p:spPr>
      </p:pic>
      <p:pic>
        <p:nvPicPr>
          <p:cNvPr id="5122" name="Picture 2" descr="Home Icons - Free Download, PNG and SVG">
            <a:extLst>
              <a:ext uri="{FF2B5EF4-FFF2-40B4-BE49-F238E27FC236}">
                <a16:creationId xmlns:a16="http://schemas.microsoft.com/office/drawing/2014/main" id="{17E3B035-E043-47FE-9758-A3BC1F39AB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4893" y="1517189"/>
            <a:ext cx="1051929" cy="10519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tch - Free icons">
            <a:extLst>
              <a:ext uri="{FF2B5EF4-FFF2-40B4-BE49-F238E27FC236}">
                <a16:creationId xmlns:a16="http://schemas.microsoft.com/office/drawing/2014/main" id="{98F9E2E0-7F24-45AD-9DBD-B8EF0187C95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r="14892"/>
          <a:stretch/>
        </p:blipFill>
        <p:spPr bwMode="auto">
          <a:xfrm rot="1599372">
            <a:off x="4515773" y="-2461127"/>
            <a:ext cx="829829" cy="9750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atch Icon (Graphic) by Kanggraphic · Creative Fabrica">
            <a:extLst>
              <a:ext uri="{FF2B5EF4-FFF2-40B4-BE49-F238E27FC236}">
                <a16:creationId xmlns:a16="http://schemas.microsoft.com/office/drawing/2014/main" id="{40A32AD9-DA00-4326-97E4-52632C30DF7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164" r="35184" b="18068"/>
          <a:stretch/>
        </p:blipFill>
        <p:spPr bwMode="auto">
          <a:xfrm rot="1774164">
            <a:off x="5700633" y="1522281"/>
            <a:ext cx="547392" cy="104174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en's Hand Classic Wrist Watch Icon. Isolated Wristwatch Black.. Royalty  Free Cliparts, Vectors, And Stock Illustration. Image 66539287.">
            <a:extLst>
              <a:ext uri="{FF2B5EF4-FFF2-40B4-BE49-F238E27FC236}">
                <a16:creationId xmlns:a16="http://schemas.microsoft.com/office/drawing/2014/main" id="{8E028BC1-A8DA-48BA-9C0D-1BDD33D9DCB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715" b="11469"/>
          <a:stretch/>
        </p:blipFill>
        <p:spPr bwMode="auto">
          <a:xfrm>
            <a:off x="6548395" y="-1575438"/>
            <a:ext cx="1151562" cy="88457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18983D6B-090E-4019-86B2-095C58FC511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03661" y="1707100"/>
            <a:ext cx="884574" cy="884574"/>
          </a:xfrm>
          <a:prstGeom prst="rect">
            <a:avLst/>
          </a:prstGeom>
        </p:spPr>
      </p:pic>
      <p:sp>
        <p:nvSpPr>
          <p:cNvPr id="44" name="Title 1" descr=" 8">
            <a:extLst>
              <a:ext uri="{FF2B5EF4-FFF2-40B4-BE49-F238E27FC236}">
                <a16:creationId xmlns:a16="http://schemas.microsoft.com/office/drawing/2014/main" id="{9660F5F4-BA34-4F8F-BF81-B0AD60858228}"/>
              </a:ext>
            </a:extLst>
          </p:cNvPr>
          <p:cNvSpPr txBox="1">
            <a:spLocks/>
          </p:cNvSpPr>
          <p:nvPr/>
        </p:nvSpPr>
        <p:spPr>
          <a:xfrm>
            <a:off x="9872276" y="6457890"/>
            <a:ext cx="2610010" cy="400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DAA600"/>
                </a:solidFill>
                <a:effectLst/>
                <a:uLnTx/>
                <a:uFillTx/>
                <a:latin typeface="Segoe UI Semibold" panose="020B0702040204020203" pitchFamily="34" charset="0"/>
                <a:ea typeface="+mj-ea"/>
                <a:cs typeface="Segoe UI Semibold" panose="020B0702040204020203" pitchFamily="34" charset="0"/>
              </a:rPr>
              <a:t>Yellow: proposed work</a:t>
            </a:r>
          </a:p>
        </p:txBody>
      </p:sp>
      <p:cxnSp>
        <p:nvCxnSpPr>
          <p:cNvPr id="29" name="Straight Connector 28">
            <a:extLst>
              <a:ext uri="{FF2B5EF4-FFF2-40B4-BE49-F238E27FC236}">
                <a16:creationId xmlns:a16="http://schemas.microsoft.com/office/drawing/2014/main" id="{347E743E-F5A8-4393-9049-D00FE598FC18}"/>
              </a:ext>
            </a:extLst>
          </p:cNvPr>
          <p:cNvCxnSpPr/>
          <p:nvPr/>
        </p:nvCxnSpPr>
        <p:spPr>
          <a:xfrm flipH="1">
            <a:off x="2268360" y="3031401"/>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15331DF8-A829-478D-8A01-CA719BBBC858}"/>
              </a:ext>
            </a:extLst>
          </p:cNvPr>
          <p:cNvSpPr txBox="1"/>
          <p:nvPr/>
        </p:nvSpPr>
        <p:spPr>
          <a:xfrm>
            <a:off x="2151399" y="3716433"/>
            <a:ext cx="256775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formative studies</a:t>
            </a:r>
          </a:p>
        </p:txBody>
      </p:sp>
      <p:cxnSp>
        <p:nvCxnSpPr>
          <p:cNvPr id="31" name="Straight Connector 30">
            <a:extLst>
              <a:ext uri="{FF2B5EF4-FFF2-40B4-BE49-F238E27FC236}">
                <a16:creationId xmlns:a16="http://schemas.microsoft.com/office/drawing/2014/main" id="{166084E0-2D19-40E4-9106-DFDB2CE3A11B}"/>
              </a:ext>
            </a:extLst>
          </p:cNvPr>
          <p:cNvCxnSpPr/>
          <p:nvPr/>
        </p:nvCxnSpPr>
        <p:spPr>
          <a:xfrm flipH="1">
            <a:off x="2268360" y="4225554"/>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6F61F96-6AC7-4CE3-9177-F6EB28F979BD}"/>
              </a:ext>
            </a:extLst>
          </p:cNvPr>
          <p:cNvSpPr txBox="1"/>
          <p:nvPr/>
        </p:nvSpPr>
        <p:spPr>
          <a:xfrm>
            <a:off x="2151399" y="4943809"/>
            <a:ext cx="1531188"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Field studies</a:t>
            </a:r>
          </a:p>
        </p:txBody>
      </p:sp>
      <p:cxnSp>
        <p:nvCxnSpPr>
          <p:cNvPr id="35" name="Straight Connector 34">
            <a:extLst>
              <a:ext uri="{FF2B5EF4-FFF2-40B4-BE49-F238E27FC236}">
                <a16:creationId xmlns:a16="http://schemas.microsoft.com/office/drawing/2014/main" id="{9C9486F4-0275-4028-936B-9322C84F5E0B}"/>
              </a:ext>
            </a:extLst>
          </p:cNvPr>
          <p:cNvCxnSpPr/>
          <p:nvPr/>
        </p:nvCxnSpPr>
        <p:spPr>
          <a:xfrm flipH="1">
            <a:off x="5341247" y="3043635"/>
            <a:ext cx="0" cy="609600"/>
          </a:xfrm>
          <a:prstGeom prst="line">
            <a:avLst/>
          </a:prstGeom>
          <a:ln w="25400">
            <a:solidFill>
              <a:srgbClr val="2F6ACB"/>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3904D23F-B44B-4406-8FFC-864B054A673F}"/>
              </a:ext>
            </a:extLst>
          </p:cNvPr>
          <p:cNvSpPr txBox="1"/>
          <p:nvPr/>
        </p:nvSpPr>
        <p:spPr>
          <a:xfrm>
            <a:off x="5224286" y="3728667"/>
            <a:ext cx="145713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4472C4"/>
                </a:solidFill>
                <a:effectLst/>
                <a:uLnTx/>
                <a:uFillTx/>
                <a:latin typeface="Segoe UI Semibold" panose="020B0702040204020203" pitchFamily="34" charset="0"/>
                <a:ea typeface="+mn-ea"/>
                <a:cs typeface="Segoe UI Semibold" panose="020B0702040204020203" pitchFamily="34" charset="0"/>
              </a:rPr>
              <a:t>Two studies</a:t>
            </a:r>
          </a:p>
        </p:txBody>
      </p:sp>
      <p:sp>
        <p:nvSpPr>
          <p:cNvPr id="37" name="Rectangle 36">
            <a:extLst>
              <a:ext uri="{FF2B5EF4-FFF2-40B4-BE49-F238E27FC236}">
                <a16:creationId xmlns:a16="http://schemas.microsoft.com/office/drawing/2014/main" id="{DB060569-C95A-4603-8F35-0C7D99D50C06}"/>
              </a:ext>
            </a:extLst>
          </p:cNvPr>
          <p:cNvSpPr/>
          <p:nvPr/>
        </p:nvSpPr>
        <p:spPr>
          <a:xfrm>
            <a:off x="2738545" y="889025"/>
            <a:ext cx="3185487" cy="38472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Non-speech sound feedback </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Left Brace 37">
            <a:extLst>
              <a:ext uri="{FF2B5EF4-FFF2-40B4-BE49-F238E27FC236}">
                <a16:creationId xmlns:a16="http://schemas.microsoft.com/office/drawing/2014/main" id="{56817EEB-7DD4-464A-9FCC-43DF13EEF622}"/>
              </a:ext>
            </a:extLst>
          </p:cNvPr>
          <p:cNvSpPr/>
          <p:nvPr/>
        </p:nvSpPr>
        <p:spPr>
          <a:xfrm rot="5400000">
            <a:off x="4193553" y="-483369"/>
            <a:ext cx="288290" cy="3914618"/>
          </a:xfrm>
          <a:prstGeom prst="leftBrace">
            <a:avLst>
              <a:gd name="adj1" fmla="val 8333"/>
              <a:gd name="adj2" fmla="val 5038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511ADB6-EE2F-4FCB-96CD-25FA474AAD42}"/>
              </a:ext>
            </a:extLst>
          </p:cNvPr>
          <p:cNvSpPr/>
          <p:nvPr/>
        </p:nvSpPr>
        <p:spPr>
          <a:xfrm>
            <a:off x="7899750" y="2969228"/>
            <a:ext cx="3306167" cy="112686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5" descr=" 5">
            <a:extLst>
              <a:ext uri="{FF2B5EF4-FFF2-40B4-BE49-F238E27FC236}">
                <a16:creationId xmlns:a16="http://schemas.microsoft.com/office/drawing/2014/main" id="{E35CCFDE-2095-47C5-BC44-EFB023A1B17B}"/>
              </a:ext>
            </a:extLst>
          </p:cNvPr>
          <p:cNvSpPr/>
          <p:nvPr/>
        </p:nvSpPr>
        <p:spPr>
          <a:xfrm rot="5187421" flipH="1" flipV="1">
            <a:off x="9342420" y="4574765"/>
            <a:ext cx="370705" cy="438449"/>
          </a:xfrm>
          <a:custGeom>
            <a:avLst/>
            <a:gdLst>
              <a:gd name="connsiteX0" fmla="*/ 0 w 637616"/>
              <a:gd name="connsiteY0" fmla="*/ 0 h 1151467"/>
              <a:gd name="connsiteX1" fmla="*/ 76200 w 637616"/>
              <a:gd name="connsiteY1" fmla="*/ 25400 h 1151467"/>
              <a:gd name="connsiteX2" fmla="*/ 118533 w 637616"/>
              <a:gd name="connsiteY2" fmla="*/ 33867 h 1151467"/>
              <a:gd name="connsiteX3" fmla="*/ 169333 w 637616"/>
              <a:gd name="connsiteY3" fmla="*/ 50800 h 1151467"/>
              <a:gd name="connsiteX4" fmla="*/ 194733 w 637616"/>
              <a:gd name="connsiteY4" fmla="*/ 59267 h 1151467"/>
              <a:gd name="connsiteX5" fmla="*/ 245533 w 637616"/>
              <a:gd name="connsiteY5" fmla="*/ 110067 h 1151467"/>
              <a:gd name="connsiteX6" fmla="*/ 262467 w 637616"/>
              <a:gd name="connsiteY6" fmla="*/ 127000 h 1151467"/>
              <a:gd name="connsiteX7" fmla="*/ 296333 w 637616"/>
              <a:gd name="connsiteY7" fmla="*/ 169333 h 1151467"/>
              <a:gd name="connsiteX8" fmla="*/ 304800 w 637616"/>
              <a:gd name="connsiteY8" fmla="*/ 203200 h 1151467"/>
              <a:gd name="connsiteX9" fmla="*/ 321733 w 637616"/>
              <a:gd name="connsiteY9" fmla="*/ 228600 h 1151467"/>
              <a:gd name="connsiteX10" fmla="*/ 338667 w 637616"/>
              <a:gd name="connsiteY10" fmla="*/ 287867 h 1151467"/>
              <a:gd name="connsiteX11" fmla="*/ 355600 w 637616"/>
              <a:gd name="connsiteY11" fmla="*/ 313267 h 1151467"/>
              <a:gd name="connsiteX12" fmla="*/ 372533 w 637616"/>
              <a:gd name="connsiteY12" fmla="*/ 347133 h 1151467"/>
              <a:gd name="connsiteX13" fmla="*/ 389467 w 637616"/>
              <a:gd name="connsiteY13" fmla="*/ 406400 h 1151467"/>
              <a:gd name="connsiteX14" fmla="*/ 397933 w 637616"/>
              <a:gd name="connsiteY14" fmla="*/ 431800 h 1151467"/>
              <a:gd name="connsiteX15" fmla="*/ 406400 w 637616"/>
              <a:gd name="connsiteY15" fmla="*/ 482600 h 1151467"/>
              <a:gd name="connsiteX16" fmla="*/ 431800 w 637616"/>
              <a:gd name="connsiteY16" fmla="*/ 541867 h 1151467"/>
              <a:gd name="connsiteX17" fmla="*/ 440267 w 637616"/>
              <a:gd name="connsiteY17" fmla="*/ 567267 h 1151467"/>
              <a:gd name="connsiteX18" fmla="*/ 457200 w 637616"/>
              <a:gd name="connsiteY18" fmla="*/ 643467 h 1151467"/>
              <a:gd name="connsiteX19" fmla="*/ 474133 w 637616"/>
              <a:gd name="connsiteY19" fmla="*/ 711200 h 1151467"/>
              <a:gd name="connsiteX20" fmla="*/ 491067 w 637616"/>
              <a:gd name="connsiteY20" fmla="*/ 745067 h 1151467"/>
              <a:gd name="connsiteX21" fmla="*/ 508000 w 637616"/>
              <a:gd name="connsiteY21" fmla="*/ 770467 h 1151467"/>
              <a:gd name="connsiteX22" fmla="*/ 516467 w 637616"/>
              <a:gd name="connsiteY22" fmla="*/ 795867 h 1151467"/>
              <a:gd name="connsiteX23" fmla="*/ 524933 w 637616"/>
              <a:gd name="connsiteY23" fmla="*/ 872067 h 1151467"/>
              <a:gd name="connsiteX24" fmla="*/ 541867 w 637616"/>
              <a:gd name="connsiteY24" fmla="*/ 905933 h 1151467"/>
              <a:gd name="connsiteX25" fmla="*/ 524933 w 637616"/>
              <a:gd name="connsiteY25" fmla="*/ 1041400 h 1151467"/>
              <a:gd name="connsiteX26" fmla="*/ 499533 w 637616"/>
              <a:gd name="connsiteY26" fmla="*/ 1007533 h 1151467"/>
              <a:gd name="connsiteX27" fmla="*/ 423333 w 637616"/>
              <a:gd name="connsiteY27" fmla="*/ 965200 h 1151467"/>
              <a:gd name="connsiteX28" fmla="*/ 431800 w 637616"/>
              <a:gd name="connsiteY28" fmla="*/ 990600 h 1151467"/>
              <a:gd name="connsiteX29" fmla="*/ 457200 w 637616"/>
              <a:gd name="connsiteY29" fmla="*/ 1007533 h 1151467"/>
              <a:gd name="connsiteX30" fmla="*/ 508000 w 637616"/>
              <a:gd name="connsiteY30" fmla="*/ 1041400 h 1151467"/>
              <a:gd name="connsiteX31" fmla="*/ 558800 w 637616"/>
              <a:gd name="connsiteY31" fmla="*/ 1083733 h 1151467"/>
              <a:gd name="connsiteX32" fmla="*/ 567267 w 637616"/>
              <a:gd name="connsiteY32" fmla="*/ 1058333 h 1151467"/>
              <a:gd name="connsiteX33" fmla="*/ 609600 w 637616"/>
              <a:gd name="connsiteY33" fmla="*/ 1016000 h 1151467"/>
              <a:gd name="connsiteX34" fmla="*/ 626533 w 637616"/>
              <a:gd name="connsiteY34" fmla="*/ 990600 h 1151467"/>
              <a:gd name="connsiteX35" fmla="*/ 635000 w 637616"/>
              <a:gd name="connsiteY35" fmla="*/ 965200 h 1151467"/>
              <a:gd name="connsiteX36" fmla="*/ 609600 w 637616"/>
              <a:gd name="connsiteY36" fmla="*/ 982133 h 1151467"/>
              <a:gd name="connsiteX37" fmla="*/ 584200 w 637616"/>
              <a:gd name="connsiteY37" fmla="*/ 1041400 h 1151467"/>
              <a:gd name="connsiteX38" fmla="*/ 575733 w 637616"/>
              <a:gd name="connsiteY38" fmla="*/ 1066800 h 1151467"/>
              <a:gd name="connsiteX39" fmla="*/ 550333 w 637616"/>
              <a:gd name="connsiteY39" fmla="*/ 1083733 h 1151467"/>
              <a:gd name="connsiteX40" fmla="*/ 533400 w 637616"/>
              <a:gd name="connsiteY40" fmla="*/ 1058333 h 1151467"/>
              <a:gd name="connsiteX41" fmla="*/ 457200 w 637616"/>
              <a:gd name="connsiteY41" fmla="*/ 1032933 h 1151467"/>
              <a:gd name="connsiteX42" fmla="*/ 431800 w 637616"/>
              <a:gd name="connsiteY42" fmla="*/ 1007533 h 1151467"/>
              <a:gd name="connsiteX43" fmla="*/ 406400 w 637616"/>
              <a:gd name="connsiteY43" fmla="*/ 999067 h 1151467"/>
              <a:gd name="connsiteX44" fmla="*/ 423333 w 637616"/>
              <a:gd name="connsiteY44" fmla="*/ 1024467 h 1151467"/>
              <a:gd name="connsiteX45" fmla="*/ 440267 w 637616"/>
              <a:gd name="connsiteY45" fmla="*/ 1041400 h 1151467"/>
              <a:gd name="connsiteX46" fmla="*/ 457200 w 637616"/>
              <a:gd name="connsiteY46" fmla="*/ 1066800 h 1151467"/>
              <a:gd name="connsiteX47" fmla="*/ 482600 w 637616"/>
              <a:gd name="connsiteY47" fmla="*/ 1075267 h 1151467"/>
              <a:gd name="connsiteX48" fmla="*/ 516467 w 637616"/>
              <a:gd name="connsiteY48" fmla="*/ 1066800 h 1151467"/>
              <a:gd name="connsiteX49" fmla="*/ 524933 w 637616"/>
              <a:gd name="connsiteY49" fmla="*/ 1041400 h 1151467"/>
              <a:gd name="connsiteX50" fmla="*/ 558800 w 637616"/>
              <a:gd name="connsiteY50" fmla="*/ 1016000 h 1151467"/>
              <a:gd name="connsiteX51" fmla="*/ 626533 w 637616"/>
              <a:gd name="connsiteY51" fmla="*/ 999067 h 1151467"/>
              <a:gd name="connsiteX52" fmla="*/ 618067 w 637616"/>
              <a:gd name="connsiteY52" fmla="*/ 982133 h 1151467"/>
              <a:gd name="connsiteX53" fmla="*/ 592667 w 637616"/>
              <a:gd name="connsiteY53" fmla="*/ 1024467 h 1151467"/>
              <a:gd name="connsiteX54" fmla="*/ 584200 w 637616"/>
              <a:gd name="connsiteY54" fmla="*/ 1049867 h 1151467"/>
              <a:gd name="connsiteX55" fmla="*/ 558800 w 637616"/>
              <a:gd name="connsiteY55" fmla="*/ 1058333 h 1151467"/>
              <a:gd name="connsiteX56" fmla="*/ 516467 w 637616"/>
              <a:gd name="connsiteY56" fmla="*/ 1083733 h 1151467"/>
              <a:gd name="connsiteX57" fmla="*/ 508000 w 637616"/>
              <a:gd name="connsiteY57" fmla="*/ 1109133 h 1151467"/>
              <a:gd name="connsiteX58" fmla="*/ 516467 w 637616"/>
              <a:gd name="connsiteY58" fmla="*/ 1058333 h 1151467"/>
              <a:gd name="connsiteX59" fmla="*/ 524933 w 637616"/>
              <a:gd name="connsiteY59" fmla="*/ 990600 h 1151467"/>
              <a:gd name="connsiteX60" fmla="*/ 516467 w 637616"/>
              <a:gd name="connsiteY60" fmla="*/ 829733 h 1151467"/>
              <a:gd name="connsiteX61" fmla="*/ 508000 w 637616"/>
              <a:gd name="connsiteY61" fmla="*/ 795867 h 1151467"/>
              <a:gd name="connsiteX62" fmla="*/ 482600 w 637616"/>
              <a:gd name="connsiteY62" fmla="*/ 651933 h 1151467"/>
              <a:gd name="connsiteX63" fmla="*/ 465667 w 637616"/>
              <a:gd name="connsiteY63" fmla="*/ 584200 h 1151467"/>
              <a:gd name="connsiteX64" fmla="*/ 457200 w 637616"/>
              <a:gd name="connsiteY64" fmla="*/ 550333 h 1151467"/>
              <a:gd name="connsiteX65" fmla="*/ 440267 w 637616"/>
              <a:gd name="connsiteY65" fmla="*/ 524933 h 1151467"/>
              <a:gd name="connsiteX66" fmla="*/ 423333 w 637616"/>
              <a:gd name="connsiteY66" fmla="*/ 474133 h 1151467"/>
              <a:gd name="connsiteX67" fmla="*/ 406400 w 637616"/>
              <a:gd name="connsiteY67" fmla="*/ 389467 h 1151467"/>
              <a:gd name="connsiteX68" fmla="*/ 389467 w 637616"/>
              <a:gd name="connsiteY68" fmla="*/ 355600 h 1151467"/>
              <a:gd name="connsiteX69" fmla="*/ 372533 w 637616"/>
              <a:gd name="connsiteY69" fmla="*/ 338667 h 1151467"/>
              <a:gd name="connsiteX70" fmla="*/ 321733 w 637616"/>
              <a:gd name="connsiteY70" fmla="*/ 237067 h 1151467"/>
              <a:gd name="connsiteX71" fmla="*/ 304800 w 637616"/>
              <a:gd name="connsiteY71" fmla="*/ 211667 h 1151467"/>
              <a:gd name="connsiteX72" fmla="*/ 270933 w 637616"/>
              <a:gd name="connsiteY72" fmla="*/ 177800 h 1151467"/>
              <a:gd name="connsiteX73" fmla="*/ 220133 w 637616"/>
              <a:gd name="connsiteY73" fmla="*/ 135467 h 1151467"/>
              <a:gd name="connsiteX74" fmla="*/ 203200 w 637616"/>
              <a:gd name="connsiteY74" fmla="*/ 110067 h 1151467"/>
              <a:gd name="connsiteX75" fmla="*/ 177800 w 637616"/>
              <a:gd name="connsiteY75" fmla="*/ 93133 h 1151467"/>
              <a:gd name="connsiteX76" fmla="*/ 127000 w 637616"/>
              <a:gd name="connsiteY76" fmla="*/ 50800 h 1151467"/>
              <a:gd name="connsiteX77" fmla="*/ 93133 w 637616"/>
              <a:gd name="connsiteY77" fmla="*/ 42333 h 1151467"/>
              <a:gd name="connsiteX78" fmla="*/ 42333 w 637616"/>
              <a:gd name="connsiteY78" fmla="*/ 8467 h 1151467"/>
              <a:gd name="connsiteX79" fmla="*/ 59267 w 637616"/>
              <a:gd name="connsiteY79" fmla="*/ 25400 h 1151467"/>
              <a:gd name="connsiteX80" fmla="*/ 101600 w 637616"/>
              <a:gd name="connsiteY80" fmla="*/ 42333 h 1151467"/>
              <a:gd name="connsiteX81" fmla="*/ 135467 w 637616"/>
              <a:gd name="connsiteY81" fmla="*/ 67733 h 1151467"/>
              <a:gd name="connsiteX82" fmla="*/ 152400 w 637616"/>
              <a:gd name="connsiteY82" fmla="*/ 84667 h 1151467"/>
              <a:gd name="connsiteX83" fmla="*/ 177800 w 637616"/>
              <a:gd name="connsiteY83" fmla="*/ 93133 h 1151467"/>
              <a:gd name="connsiteX84" fmla="*/ 203200 w 637616"/>
              <a:gd name="connsiteY84" fmla="*/ 110067 h 1151467"/>
              <a:gd name="connsiteX85" fmla="*/ 220133 w 637616"/>
              <a:gd name="connsiteY85" fmla="*/ 135467 h 1151467"/>
              <a:gd name="connsiteX86" fmla="*/ 245533 w 637616"/>
              <a:gd name="connsiteY86" fmla="*/ 143933 h 1151467"/>
              <a:gd name="connsiteX87" fmla="*/ 262467 w 637616"/>
              <a:gd name="connsiteY87" fmla="*/ 169333 h 1151467"/>
              <a:gd name="connsiteX88" fmla="*/ 279400 w 637616"/>
              <a:gd name="connsiteY88" fmla="*/ 186267 h 1151467"/>
              <a:gd name="connsiteX89" fmla="*/ 313267 w 637616"/>
              <a:gd name="connsiteY89" fmla="*/ 237067 h 1151467"/>
              <a:gd name="connsiteX90" fmla="*/ 321733 w 637616"/>
              <a:gd name="connsiteY90" fmla="*/ 262467 h 1151467"/>
              <a:gd name="connsiteX91" fmla="*/ 338667 w 637616"/>
              <a:gd name="connsiteY91" fmla="*/ 279400 h 1151467"/>
              <a:gd name="connsiteX92" fmla="*/ 347133 w 637616"/>
              <a:gd name="connsiteY92" fmla="*/ 313267 h 1151467"/>
              <a:gd name="connsiteX93" fmla="*/ 364067 w 637616"/>
              <a:gd name="connsiteY93" fmla="*/ 347133 h 1151467"/>
              <a:gd name="connsiteX94" fmla="*/ 389467 w 637616"/>
              <a:gd name="connsiteY94" fmla="*/ 431800 h 1151467"/>
              <a:gd name="connsiteX95" fmla="*/ 397933 w 637616"/>
              <a:gd name="connsiteY95" fmla="*/ 457200 h 1151467"/>
              <a:gd name="connsiteX96" fmla="*/ 414867 w 637616"/>
              <a:gd name="connsiteY96" fmla="*/ 541867 h 1151467"/>
              <a:gd name="connsiteX97" fmla="*/ 431800 w 637616"/>
              <a:gd name="connsiteY97" fmla="*/ 567267 h 1151467"/>
              <a:gd name="connsiteX98" fmla="*/ 448733 w 637616"/>
              <a:gd name="connsiteY98" fmla="*/ 626533 h 1151467"/>
              <a:gd name="connsiteX99" fmla="*/ 457200 w 637616"/>
              <a:gd name="connsiteY99" fmla="*/ 660400 h 1151467"/>
              <a:gd name="connsiteX100" fmla="*/ 465667 w 637616"/>
              <a:gd name="connsiteY100" fmla="*/ 762000 h 1151467"/>
              <a:gd name="connsiteX101" fmla="*/ 482600 w 637616"/>
              <a:gd name="connsiteY101" fmla="*/ 812800 h 1151467"/>
              <a:gd name="connsiteX102" fmla="*/ 491067 w 637616"/>
              <a:gd name="connsiteY102" fmla="*/ 931333 h 1151467"/>
              <a:gd name="connsiteX103" fmla="*/ 499533 w 637616"/>
              <a:gd name="connsiteY103" fmla="*/ 956733 h 1151467"/>
              <a:gd name="connsiteX104" fmla="*/ 524933 w 637616"/>
              <a:gd name="connsiteY104" fmla="*/ 1049867 h 1151467"/>
              <a:gd name="connsiteX105" fmla="*/ 533400 w 637616"/>
              <a:gd name="connsiteY105" fmla="*/ 1143000 h 1151467"/>
              <a:gd name="connsiteX106" fmla="*/ 499533 w 637616"/>
              <a:gd name="connsiteY106" fmla="*/ 1092200 h 1151467"/>
              <a:gd name="connsiteX107" fmla="*/ 508000 w 637616"/>
              <a:gd name="connsiteY107" fmla="*/ 1092200 h 1151467"/>
              <a:gd name="connsiteX108" fmla="*/ 541867 w 637616"/>
              <a:gd name="connsiteY108" fmla="*/ 1151467 h 1151467"/>
              <a:gd name="connsiteX109" fmla="*/ 558800 w 637616"/>
              <a:gd name="connsiteY109" fmla="*/ 1134533 h 1151467"/>
              <a:gd name="connsiteX110" fmla="*/ 575733 w 637616"/>
              <a:gd name="connsiteY110" fmla="*/ 1066800 h 1151467"/>
              <a:gd name="connsiteX111" fmla="*/ 584200 w 637616"/>
              <a:gd name="connsiteY111" fmla="*/ 1032933 h 1151467"/>
              <a:gd name="connsiteX112" fmla="*/ 601133 w 637616"/>
              <a:gd name="connsiteY112" fmla="*/ 1007533 h 11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37616" h="1151467">
                <a:moveTo>
                  <a:pt x="0" y="0"/>
                </a:moveTo>
                <a:cubicBezTo>
                  <a:pt x="121320" y="24265"/>
                  <a:pt x="-28960" y="-9653"/>
                  <a:pt x="76200" y="25400"/>
                </a:cubicBezTo>
                <a:cubicBezTo>
                  <a:pt x="89852" y="29951"/>
                  <a:pt x="104650" y="30081"/>
                  <a:pt x="118533" y="33867"/>
                </a:cubicBezTo>
                <a:cubicBezTo>
                  <a:pt x="135753" y="38563"/>
                  <a:pt x="152400" y="45156"/>
                  <a:pt x="169333" y="50800"/>
                </a:cubicBezTo>
                <a:lnTo>
                  <a:pt x="194733" y="59267"/>
                </a:lnTo>
                <a:lnTo>
                  <a:pt x="245533" y="110067"/>
                </a:lnTo>
                <a:lnTo>
                  <a:pt x="262467" y="127000"/>
                </a:lnTo>
                <a:cubicBezTo>
                  <a:pt x="290142" y="210033"/>
                  <a:pt x="245274" y="92745"/>
                  <a:pt x="296333" y="169333"/>
                </a:cubicBezTo>
                <a:cubicBezTo>
                  <a:pt x="302788" y="179015"/>
                  <a:pt x="300216" y="192504"/>
                  <a:pt x="304800" y="203200"/>
                </a:cubicBezTo>
                <a:cubicBezTo>
                  <a:pt x="308808" y="212553"/>
                  <a:pt x="317182" y="219499"/>
                  <a:pt x="321733" y="228600"/>
                </a:cubicBezTo>
                <a:cubicBezTo>
                  <a:pt x="338210" y="261554"/>
                  <a:pt x="322389" y="249886"/>
                  <a:pt x="338667" y="287867"/>
                </a:cubicBezTo>
                <a:cubicBezTo>
                  <a:pt x="342675" y="297220"/>
                  <a:pt x="350552" y="304432"/>
                  <a:pt x="355600" y="313267"/>
                </a:cubicBezTo>
                <a:cubicBezTo>
                  <a:pt x="361862" y="324225"/>
                  <a:pt x="367561" y="335532"/>
                  <a:pt x="372533" y="347133"/>
                </a:cubicBezTo>
                <a:cubicBezTo>
                  <a:pt x="381233" y="367433"/>
                  <a:pt x="383329" y="384918"/>
                  <a:pt x="389467" y="406400"/>
                </a:cubicBezTo>
                <a:cubicBezTo>
                  <a:pt x="391919" y="414981"/>
                  <a:pt x="395997" y="423088"/>
                  <a:pt x="397933" y="431800"/>
                </a:cubicBezTo>
                <a:cubicBezTo>
                  <a:pt x="401657" y="448558"/>
                  <a:pt x="402676" y="465842"/>
                  <a:pt x="406400" y="482600"/>
                </a:cubicBezTo>
                <a:cubicBezTo>
                  <a:pt x="412509" y="510090"/>
                  <a:pt x="419855" y="513996"/>
                  <a:pt x="431800" y="541867"/>
                </a:cubicBezTo>
                <a:cubicBezTo>
                  <a:pt x="435316" y="550070"/>
                  <a:pt x="437815" y="558686"/>
                  <a:pt x="440267" y="567267"/>
                </a:cubicBezTo>
                <a:cubicBezTo>
                  <a:pt x="451998" y="608327"/>
                  <a:pt x="446729" y="598093"/>
                  <a:pt x="457200" y="643467"/>
                </a:cubicBezTo>
                <a:cubicBezTo>
                  <a:pt x="462433" y="666144"/>
                  <a:pt x="463725" y="690385"/>
                  <a:pt x="474133" y="711200"/>
                </a:cubicBezTo>
                <a:cubicBezTo>
                  <a:pt x="479778" y="722489"/>
                  <a:pt x="484805" y="734108"/>
                  <a:pt x="491067" y="745067"/>
                </a:cubicBezTo>
                <a:cubicBezTo>
                  <a:pt x="496116" y="753902"/>
                  <a:pt x="503449" y="761366"/>
                  <a:pt x="508000" y="770467"/>
                </a:cubicBezTo>
                <a:cubicBezTo>
                  <a:pt x="511991" y="778449"/>
                  <a:pt x="513645" y="787400"/>
                  <a:pt x="516467" y="795867"/>
                </a:cubicBezTo>
                <a:cubicBezTo>
                  <a:pt x="519289" y="821267"/>
                  <a:pt x="519186" y="847165"/>
                  <a:pt x="524933" y="872067"/>
                </a:cubicBezTo>
                <a:cubicBezTo>
                  <a:pt x="527771" y="884365"/>
                  <a:pt x="541027" y="893340"/>
                  <a:pt x="541867" y="905933"/>
                </a:cubicBezTo>
                <a:cubicBezTo>
                  <a:pt x="544798" y="949897"/>
                  <a:pt x="533651" y="997814"/>
                  <a:pt x="524933" y="1041400"/>
                </a:cubicBezTo>
                <a:cubicBezTo>
                  <a:pt x="516466" y="1030111"/>
                  <a:pt x="510080" y="1016908"/>
                  <a:pt x="499533" y="1007533"/>
                </a:cubicBezTo>
                <a:cubicBezTo>
                  <a:pt x="464599" y="976481"/>
                  <a:pt x="457825" y="976698"/>
                  <a:pt x="423333" y="965200"/>
                </a:cubicBezTo>
                <a:cubicBezTo>
                  <a:pt x="426155" y="973667"/>
                  <a:pt x="426225" y="983631"/>
                  <a:pt x="431800" y="990600"/>
                </a:cubicBezTo>
                <a:cubicBezTo>
                  <a:pt x="438157" y="998546"/>
                  <a:pt x="449383" y="1001019"/>
                  <a:pt x="457200" y="1007533"/>
                </a:cubicBezTo>
                <a:cubicBezTo>
                  <a:pt x="499482" y="1042768"/>
                  <a:pt x="463362" y="1026520"/>
                  <a:pt x="508000" y="1041400"/>
                </a:cubicBezTo>
                <a:cubicBezTo>
                  <a:pt x="510081" y="1043481"/>
                  <a:pt x="549370" y="1086091"/>
                  <a:pt x="558800" y="1083733"/>
                </a:cubicBezTo>
                <a:cubicBezTo>
                  <a:pt x="567458" y="1081568"/>
                  <a:pt x="563276" y="1066315"/>
                  <a:pt x="567267" y="1058333"/>
                </a:cubicBezTo>
                <a:cubicBezTo>
                  <a:pt x="581378" y="1030110"/>
                  <a:pt x="584199" y="1032933"/>
                  <a:pt x="609600" y="1016000"/>
                </a:cubicBezTo>
                <a:cubicBezTo>
                  <a:pt x="615244" y="1007533"/>
                  <a:pt x="621982" y="999701"/>
                  <a:pt x="626533" y="990600"/>
                </a:cubicBezTo>
                <a:cubicBezTo>
                  <a:pt x="630524" y="982618"/>
                  <a:pt x="642982" y="969191"/>
                  <a:pt x="635000" y="965200"/>
                </a:cubicBezTo>
                <a:cubicBezTo>
                  <a:pt x="625899" y="960649"/>
                  <a:pt x="618067" y="976489"/>
                  <a:pt x="609600" y="982133"/>
                </a:cubicBezTo>
                <a:cubicBezTo>
                  <a:pt x="591979" y="1052616"/>
                  <a:pt x="613435" y="982931"/>
                  <a:pt x="584200" y="1041400"/>
                </a:cubicBezTo>
                <a:cubicBezTo>
                  <a:pt x="580209" y="1049382"/>
                  <a:pt x="581308" y="1059831"/>
                  <a:pt x="575733" y="1066800"/>
                </a:cubicBezTo>
                <a:cubicBezTo>
                  <a:pt x="569376" y="1074746"/>
                  <a:pt x="558800" y="1078089"/>
                  <a:pt x="550333" y="1083733"/>
                </a:cubicBezTo>
                <a:cubicBezTo>
                  <a:pt x="544689" y="1075266"/>
                  <a:pt x="541217" y="1064847"/>
                  <a:pt x="533400" y="1058333"/>
                </a:cubicBezTo>
                <a:cubicBezTo>
                  <a:pt x="511262" y="1039885"/>
                  <a:pt x="483861" y="1038265"/>
                  <a:pt x="457200" y="1032933"/>
                </a:cubicBezTo>
                <a:cubicBezTo>
                  <a:pt x="448733" y="1024466"/>
                  <a:pt x="441763" y="1014175"/>
                  <a:pt x="431800" y="1007533"/>
                </a:cubicBezTo>
                <a:cubicBezTo>
                  <a:pt x="424374" y="1002583"/>
                  <a:pt x="410391" y="991085"/>
                  <a:pt x="406400" y="999067"/>
                </a:cubicBezTo>
                <a:cubicBezTo>
                  <a:pt x="401849" y="1008168"/>
                  <a:pt x="416976" y="1016521"/>
                  <a:pt x="423333" y="1024467"/>
                </a:cubicBezTo>
                <a:cubicBezTo>
                  <a:pt x="428320" y="1030700"/>
                  <a:pt x="435280" y="1035167"/>
                  <a:pt x="440267" y="1041400"/>
                </a:cubicBezTo>
                <a:cubicBezTo>
                  <a:pt x="446624" y="1049346"/>
                  <a:pt x="449254" y="1060443"/>
                  <a:pt x="457200" y="1066800"/>
                </a:cubicBezTo>
                <a:cubicBezTo>
                  <a:pt x="464169" y="1072375"/>
                  <a:pt x="474133" y="1072445"/>
                  <a:pt x="482600" y="1075267"/>
                </a:cubicBezTo>
                <a:cubicBezTo>
                  <a:pt x="493889" y="1072445"/>
                  <a:pt x="507381" y="1074069"/>
                  <a:pt x="516467" y="1066800"/>
                </a:cubicBezTo>
                <a:cubicBezTo>
                  <a:pt x="523436" y="1061225"/>
                  <a:pt x="519220" y="1048256"/>
                  <a:pt x="524933" y="1041400"/>
                </a:cubicBezTo>
                <a:cubicBezTo>
                  <a:pt x="533967" y="1030559"/>
                  <a:pt x="546548" y="1023001"/>
                  <a:pt x="558800" y="1016000"/>
                </a:cubicBezTo>
                <a:cubicBezTo>
                  <a:pt x="572821" y="1007988"/>
                  <a:pt x="615809" y="1001212"/>
                  <a:pt x="626533" y="999067"/>
                </a:cubicBezTo>
                <a:cubicBezTo>
                  <a:pt x="634032" y="954075"/>
                  <a:pt x="644915" y="919489"/>
                  <a:pt x="618067" y="982133"/>
                </a:cubicBezTo>
                <a:cubicBezTo>
                  <a:pt x="601580" y="1020601"/>
                  <a:pt x="620826" y="996307"/>
                  <a:pt x="592667" y="1024467"/>
                </a:cubicBezTo>
                <a:cubicBezTo>
                  <a:pt x="589845" y="1032934"/>
                  <a:pt x="590511" y="1043556"/>
                  <a:pt x="584200" y="1049867"/>
                </a:cubicBezTo>
                <a:cubicBezTo>
                  <a:pt x="577889" y="1056178"/>
                  <a:pt x="566453" y="1053741"/>
                  <a:pt x="558800" y="1058333"/>
                </a:cubicBezTo>
                <a:cubicBezTo>
                  <a:pt x="500691" y="1093199"/>
                  <a:pt x="588420" y="1059750"/>
                  <a:pt x="516467" y="1083733"/>
                </a:cubicBezTo>
                <a:cubicBezTo>
                  <a:pt x="513645" y="1092200"/>
                  <a:pt x="508000" y="1118058"/>
                  <a:pt x="508000" y="1109133"/>
                </a:cubicBezTo>
                <a:cubicBezTo>
                  <a:pt x="508000" y="1091966"/>
                  <a:pt x="514039" y="1075327"/>
                  <a:pt x="516467" y="1058333"/>
                </a:cubicBezTo>
                <a:cubicBezTo>
                  <a:pt x="519685" y="1035808"/>
                  <a:pt x="522111" y="1013178"/>
                  <a:pt x="524933" y="990600"/>
                </a:cubicBezTo>
                <a:cubicBezTo>
                  <a:pt x="522111" y="936978"/>
                  <a:pt x="521119" y="883228"/>
                  <a:pt x="516467" y="829733"/>
                </a:cubicBezTo>
                <a:cubicBezTo>
                  <a:pt x="515459" y="818141"/>
                  <a:pt x="509285" y="807432"/>
                  <a:pt x="508000" y="795867"/>
                </a:cubicBezTo>
                <a:cubicBezTo>
                  <a:pt x="492680" y="657991"/>
                  <a:pt x="523080" y="712654"/>
                  <a:pt x="482600" y="651933"/>
                </a:cubicBezTo>
                <a:lnTo>
                  <a:pt x="465667" y="584200"/>
                </a:lnTo>
                <a:cubicBezTo>
                  <a:pt x="462845" y="572911"/>
                  <a:pt x="463655" y="560015"/>
                  <a:pt x="457200" y="550333"/>
                </a:cubicBezTo>
                <a:cubicBezTo>
                  <a:pt x="451556" y="541866"/>
                  <a:pt x="444400" y="534232"/>
                  <a:pt x="440267" y="524933"/>
                </a:cubicBezTo>
                <a:cubicBezTo>
                  <a:pt x="433018" y="508622"/>
                  <a:pt x="423333" y="474133"/>
                  <a:pt x="423333" y="474133"/>
                </a:cubicBezTo>
                <a:cubicBezTo>
                  <a:pt x="420406" y="456567"/>
                  <a:pt x="413980" y="409680"/>
                  <a:pt x="406400" y="389467"/>
                </a:cubicBezTo>
                <a:cubicBezTo>
                  <a:pt x="401968" y="377649"/>
                  <a:pt x="396468" y="366102"/>
                  <a:pt x="389467" y="355600"/>
                </a:cubicBezTo>
                <a:cubicBezTo>
                  <a:pt x="385039" y="348958"/>
                  <a:pt x="378178" y="344311"/>
                  <a:pt x="372533" y="338667"/>
                </a:cubicBezTo>
                <a:cubicBezTo>
                  <a:pt x="349164" y="268559"/>
                  <a:pt x="365501" y="302720"/>
                  <a:pt x="321733" y="237067"/>
                </a:cubicBezTo>
                <a:cubicBezTo>
                  <a:pt x="316089" y="228600"/>
                  <a:pt x="311995" y="218862"/>
                  <a:pt x="304800" y="211667"/>
                </a:cubicBezTo>
                <a:cubicBezTo>
                  <a:pt x="293511" y="200378"/>
                  <a:pt x="283705" y="187379"/>
                  <a:pt x="270933" y="177800"/>
                </a:cubicBezTo>
                <a:cubicBezTo>
                  <a:pt x="254473" y="165455"/>
                  <a:pt x="233586" y="152283"/>
                  <a:pt x="220133" y="135467"/>
                </a:cubicBezTo>
                <a:cubicBezTo>
                  <a:pt x="213776" y="127521"/>
                  <a:pt x="210395" y="117262"/>
                  <a:pt x="203200" y="110067"/>
                </a:cubicBezTo>
                <a:cubicBezTo>
                  <a:pt x="196005" y="102872"/>
                  <a:pt x="185617" y="99647"/>
                  <a:pt x="177800" y="93133"/>
                </a:cubicBezTo>
                <a:cubicBezTo>
                  <a:pt x="156260" y="75183"/>
                  <a:pt x="152968" y="61929"/>
                  <a:pt x="127000" y="50800"/>
                </a:cubicBezTo>
                <a:cubicBezTo>
                  <a:pt x="116304" y="46216"/>
                  <a:pt x="104422" y="45155"/>
                  <a:pt x="93133" y="42333"/>
                </a:cubicBezTo>
                <a:cubicBezTo>
                  <a:pt x="76200" y="31044"/>
                  <a:pt x="27942" y="-5923"/>
                  <a:pt x="42333" y="8467"/>
                </a:cubicBezTo>
                <a:cubicBezTo>
                  <a:pt x="47978" y="14111"/>
                  <a:pt x="52336" y="21440"/>
                  <a:pt x="59267" y="25400"/>
                </a:cubicBezTo>
                <a:cubicBezTo>
                  <a:pt x="72463" y="32940"/>
                  <a:pt x="88315" y="34952"/>
                  <a:pt x="101600" y="42333"/>
                </a:cubicBezTo>
                <a:cubicBezTo>
                  <a:pt x="113935" y="49186"/>
                  <a:pt x="124627" y="58699"/>
                  <a:pt x="135467" y="67733"/>
                </a:cubicBezTo>
                <a:cubicBezTo>
                  <a:pt x="141599" y="72843"/>
                  <a:pt x="145555" y="80560"/>
                  <a:pt x="152400" y="84667"/>
                </a:cubicBezTo>
                <a:cubicBezTo>
                  <a:pt x="160053" y="89259"/>
                  <a:pt x="169333" y="90311"/>
                  <a:pt x="177800" y="93133"/>
                </a:cubicBezTo>
                <a:cubicBezTo>
                  <a:pt x="186267" y="98778"/>
                  <a:pt x="196005" y="102872"/>
                  <a:pt x="203200" y="110067"/>
                </a:cubicBezTo>
                <a:cubicBezTo>
                  <a:pt x="210395" y="117262"/>
                  <a:pt x="212187" y="129110"/>
                  <a:pt x="220133" y="135467"/>
                </a:cubicBezTo>
                <a:cubicBezTo>
                  <a:pt x="227102" y="141042"/>
                  <a:pt x="237066" y="141111"/>
                  <a:pt x="245533" y="143933"/>
                </a:cubicBezTo>
                <a:cubicBezTo>
                  <a:pt x="251178" y="152400"/>
                  <a:pt x="256110" y="161387"/>
                  <a:pt x="262467" y="169333"/>
                </a:cubicBezTo>
                <a:cubicBezTo>
                  <a:pt x="267454" y="175566"/>
                  <a:pt x="275830" y="179127"/>
                  <a:pt x="279400" y="186267"/>
                </a:cubicBezTo>
                <a:cubicBezTo>
                  <a:pt x="306736" y="240939"/>
                  <a:pt x="263843" y="204116"/>
                  <a:pt x="313267" y="237067"/>
                </a:cubicBezTo>
                <a:cubicBezTo>
                  <a:pt x="316089" y="245534"/>
                  <a:pt x="317141" y="254814"/>
                  <a:pt x="321733" y="262467"/>
                </a:cubicBezTo>
                <a:cubicBezTo>
                  <a:pt x="325840" y="269312"/>
                  <a:pt x="335097" y="272260"/>
                  <a:pt x="338667" y="279400"/>
                </a:cubicBezTo>
                <a:cubicBezTo>
                  <a:pt x="343871" y="289808"/>
                  <a:pt x="343047" y="302372"/>
                  <a:pt x="347133" y="313267"/>
                </a:cubicBezTo>
                <a:cubicBezTo>
                  <a:pt x="351565" y="325085"/>
                  <a:pt x="358422" y="335844"/>
                  <a:pt x="364067" y="347133"/>
                </a:cubicBezTo>
                <a:cubicBezTo>
                  <a:pt x="376863" y="398323"/>
                  <a:pt x="368851" y="369951"/>
                  <a:pt x="389467" y="431800"/>
                </a:cubicBezTo>
                <a:lnTo>
                  <a:pt x="397933" y="457200"/>
                </a:lnTo>
                <a:cubicBezTo>
                  <a:pt x="401054" y="479044"/>
                  <a:pt x="403044" y="518222"/>
                  <a:pt x="414867" y="541867"/>
                </a:cubicBezTo>
                <a:cubicBezTo>
                  <a:pt x="419418" y="550968"/>
                  <a:pt x="426156" y="558800"/>
                  <a:pt x="431800" y="567267"/>
                </a:cubicBezTo>
                <a:cubicBezTo>
                  <a:pt x="458273" y="673152"/>
                  <a:pt x="424438" y="541498"/>
                  <a:pt x="448733" y="626533"/>
                </a:cubicBezTo>
                <a:cubicBezTo>
                  <a:pt x="451930" y="637722"/>
                  <a:pt x="454378" y="649111"/>
                  <a:pt x="457200" y="660400"/>
                </a:cubicBezTo>
                <a:cubicBezTo>
                  <a:pt x="460022" y="694267"/>
                  <a:pt x="460080" y="728478"/>
                  <a:pt x="465667" y="762000"/>
                </a:cubicBezTo>
                <a:cubicBezTo>
                  <a:pt x="468601" y="779606"/>
                  <a:pt x="482600" y="812800"/>
                  <a:pt x="482600" y="812800"/>
                </a:cubicBezTo>
                <a:cubicBezTo>
                  <a:pt x="485422" y="852311"/>
                  <a:pt x="486439" y="891993"/>
                  <a:pt x="491067" y="931333"/>
                </a:cubicBezTo>
                <a:cubicBezTo>
                  <a:pt x="492110" y="940196"/>
                  <a:pt x="497185" y="948123"/>
                  <a:pt x="499533" y="956733"/>
                </a:cubicBezTo>
                <a:cubicBezTo>
                  <a:pt x="528180" y="1061772"/>
                  <a:pt x="505446" y="991403"/>
                  <a:pt x="524933" y="1049867"/>
                </a:cubicBezTo>
                <a:cubicBezTo>
                  <a:pt x="527755" y="1080911"/>
                  <a:pt x="549438" y="1116270"/>
                  <a:pt x="533400" y="1143000"/>
                </a:cubicBezTo>
                <a:cubicBezTo>
                  <a:pt x="522929" y="1160451"/>
                  <a:pt x="499533" y="1092200"/>
                  <a:pt x="499533" y="1092200"/>
                </a:cubicBezTo>
                <a:cubicBezTo>
                  <a:pt x="491688" y="1068662"/>
                  <a:pt x="481740" y="1046244"/>
                  <a:pt x="508000" y="1092200"/>
                </a:cubicBezTo>
                <a:cubicBezTo>
                  <a:pt x="550960" y="1167381"/>
                  <a:pt x="500617" y="1089594"/>
                  <a:pt x="541867" y="1151467"/>
                </a:cubicBezTo>
                <a:cubicBezTo>
                  <a:pt x="547511" y="1145822"/>
                  <a:pt x="554693" y="1141378"/>
                  <a:pt x="558800" y="1134533"/>
                </a:cubicBezTo>
                <a:cubicBezTo>
                  <a:pt x="566811" y="1121181"/>
                  <a:pt x="573590" y="1076446"/>
                  <a:pt x="575733" y="1066800"/>
                </a:cubicBezTo>
                <a:cubicBezTo>
                  <a:pt x="578257" y="1055441"/>
                  <a:pt x="579616" y="1043629"/>
                  <a:pt x="584200" y="1032933"/>
                </a:cubicBezTo>
                <a:cubicBezTo>
                  <a:pt x="588208" y="1023580"/>
                  <a:pt x="601133" y="1007533"/>
                  <a:pt x="601133" y="1007533"/>
                </a:cubicBezTo>
              </a:path>
            </a:pathLst>
          </a:custGeom>
          <a:noFill/>
          <a:ln w="19050">
            <a:solidFill>
              <a:srgbClr val="FF0000"/>
            </a:solidFill>
          </a:ln>
        </p:spPr>
        <p:txBody>
          <a:bodyPr lIns="91190" tIns="45690" rIns="91190" bIns="45690" rtlCol="0" anchor="ct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40" name="TextBox 15" descr=" 6">
            <a:extLst>
              <a:ext uri="{FF2B5EF4-FFF2-40B4-BE49-F238E27FC236}">
                <a16:creationId xmlns:a16="http://schemas.microsoft.com/office/drawing/2014/main" id="{C24CEF08-0AAF-4166-AEB5-4390F9180B17}"/>
              </a:ext>
            </a:extLst>
          </p:cNvPr>
          <p:cNvSpPr txBox="1"/>
          <p:nvPr/>
        </p:nvSpPr>
        <p:spPr>
          <a:xfrm rot="21076520">
            <a:off x="9334578" y="4307975"/>
            <a:ext cx="3018873" cy="380043"/>
          </a:xfrm>
          <a:prstGeom prst="rect">
            <a:avLst/>
          </a:prstGeom>
          <a:noFill/>
        </p:spPr>
        <p:txBody>
          <a:bodyPr wrap="square" lIns="91190" tIns="45690" rIns="91190" bIns="45690" rtlCol="0">
            <a:spAutoFit/>
          </a:bodyPr>
          <a:lst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a:lstStyle>
          <a:p>
            <a:pPr marL="0" marR="0" lvl="0" indent="0" algn="ctr" defTabSz="911645" rtl="0" eaLnBrk="1" fontAlgn="auto" latinLnBrk="0" hangingPunct="1">
              <a:lnSpc>
                <a:spcPct val="100000"/>
              </a:lnSpc>
              <a:spcBef>
                <a:spcPts val="0"/>
              </a:spcBef>
              <a:spcAft>
                <a:spcPts val="0"/>
              </a:spcAft>
              <a:buClrTx/>
              <a:buSzTx/>
              <a:buFontTx/>
              <a:buNone/>
              <a:tabLst/>
              <a:defRPr/>
            </a:pPr>
            <a:r>
              <a:rPr lang="en-US" sz="1870" dirty="0">
                <a:solidFill>
                  <a:srgbClr val="FF0000"/>
                </a:solidFill>
                <a:latin typeface="Segoe Print" panose="02000600000000000000" pitchFamily="2" charset="0"/>
              </a:rPr>
              <a:t>Proposed work 3</a:t>
            </a:r>
            <a:endParaRPr kumimoji="0" lang="en-US" sz="1870" b="0" i="0" u="none" strike="noStrike" kern="1200" cap="none" spc="0" normalizeH="0" baseline="0" noProof="0" dirty="0">
              <a:ln>
                <a:noFill/>
              </a:ln>
              <a:solidFill>
                <a:srgbClr val="FF0000"/>
              </a:solidFill>
              <a:effectLst/>
              <a:uLnTx/>
              <a:uFillTx/>
              <a:latin typeface="Segoe Print" panose="02000600000000000000" pitchFamily="2" charset="0"/>
            </a:endParaRPr>
          </a:p>
        </p:txBody>
      </p:sp>
      <p:sp>
        <p:nvSpPr>
          <p:cNvPr id="41" name="Title 7">
            <a:extLst>
              <a:ext uri="{FF2B5EF4-FFF2-40B4-BE49-F238E27FC236}">
                <a16:creationId xmlns:a16="http://schemas.microsoft.com/office/drawing/2014/main" id="{A3C7C9A6-9A78-442C-834A-E9A8CCE8799C}"/>
              </a:ext>
            </a:extLst>
          </p:cNvPr>
          <p:cNvSpPr txBox="1">
            <a:spLocks/>
          </p:cNvSpPr>
          <p:nvPr/>
        </p:nvSpPr>
        <p:spPr>
          <a:xfrm>
            <a:off x="4898988" y="-5164"/>
            <a:ext cx="7293012"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r"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DJ’s General Exam: Sound Sensing &amp; Feedback | Project </a:t>
            </a:r>
            <a:r>
              <a:rPr lang="en-US" sz="1800" cap="small" dirty="0">
                <a:solidFill>
                  <a:schemeClr val="bg1">
                    <a:lumMod val="65000"/>
                  </a:schemeClr>
                </a:solidFill>
                <a:latin typeface="Segoe UI Light" panose="020B0502040204020203" pitchFamily="34" charset="0"/>
                <a:cs typeface="Segoe UI Light" panose="020B0502040204020203" pitchFamily="34" charset="0"/>
              </a:rPr>
              <a:t>3</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ea typeface="+mj-ea"/>
                <a:cs typeface="Segoe UI Light" panose="020B0502040204020203" pitchFamily="34" charset="0"/>
              </a:rPr>
              <a:t>/3: </a:t>
            </a:r>
            <a:r>
              <a:rPr kumimoji="0" lang="en-US" sz="18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rPr>
              <a:t>HoloSound</a:t>
            </a:r>
            <a:endParaRPr kumimoji="0" lang="en-US" sz="1100" b="0" i="0" u="none" strike="noStrike" kern="1200" cap="small" spc="0" normalizeH="0" baseline="0" noProof="0" dirty="0">
              <a:ln>
                <a:noFill/>
              </a:ln>
              <a:solidFill>
                <a:schemeClr val="bg1">
                  <a:lumMod val="65000"/>
                </a:schemeClr>
              </a:solidFill>
              <a:effectLst/>
              <a:uLnTx/>
              <a:uFillTx/>
              <a:latin typeface="Segoe UI Light" panose="020B0502040204020203" pitchFamily="34" charset="0"/>
              <a:cs typeface="Segoe UI Light" panose="020B0502040204020203" pitchFamily="34" charset="0"/>
            </a:endParaRPr>
          </a:p>
        </p:txBody>
      </p:sp>
      <p:sp>
        <p:nvSpPr>
          <p:cNvPr id="42" name="TextBox 41">
            <a:extLst>
              <a:ext uri="{FF2B5EF4-FFF2-40B4-BE49-F238E27FC236}">
                <a16:creationId xmlns:a16="http://schemas.microsoft.com/office/drawing/2014/main" id="{E54340F8-8042-4D2A-9066-DA70BD13E673}"/>
              </a:ext>
            </a:extLst>
          </p:cNvPr>
          <p:cNvSpPr txBox="1"/>
          <p:nvPr/>
        </p:nvSpPr>
        <p:spPr>
          <a:xfrm>
            <a:off x="5224286" y="6071841"/>
            <a:ext cx="1361270"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Field study</a:t>
            </a:r>
          </a:p>
        </p:txBody>
      </p:sp>
      <p:cxnSp>
        <p:nvCxnSpPr>
          <p:cNvPr id="43" name="Straight Connector 42">
            <a:extLst>
              <a:ext uri="{FF2B5EF4-FFF2-40B4-BE49-F238E27FC236}">
                <a16:creationId xmlns:a16="http://schemas.microsoft.com/office/drawing/2014/main" id="{8C5AECA5-6F5F-49F9-A242-F85B845A7456}"/>
              </a:ext>
            </a:extLst>
          </p:cNvPr>
          <p:cNvCxnSpPr/>
          <p:nvPr/>
        </p:nvCxnSpPr>
        <p:spPr>
          <a:xfrm flipH="1">
            <a:off x="5341247" y="5418992"/>
            <a:ext cx="0" cy="609600"/>
          </a:xfrm>
          <a:prstGeom prst="line">
            <a:avLst/>
          </a:prstGeom>
          <a:ln w="25400">
            <a:solidFill>
              <a:srgbClr val="DAA600"/>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98CC4D11-1950-49EB-9C10-C212A17EC3EB}"/>
              </a:ext>
            </a:extLst>
          </p:cNvPr>
          <p:cNvSpPr txBox="1"/>
          <p:nvPr/>
        </p:nvSpPr>
        <p:spPr>
          <a:xfrm>
            <a:off x="5224286" y="4956043"/>
            <a:ext cx="2799356"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srgbClr val="DAA600"/>
                </a:solidFill>
                <a:effectLst/>
                <a:uLnTx/>
                <a:uFillTx/>
                <a:latin typeface="Segoe UI Semibold" panose="020B0702040204020203" pitchFamily="34" charset="0"/>
                <a:ea typeface="+mn-ea"/>
                <a:cs typeface="Segoe UI Semibold" panose="020B0702040204020203" pitchFamily="34" charset="0"/>
              </a:rPr>
              <a:t>End-user customization</a:t>
            </a:r>
          </a:p>
        </p:txBody>
      </p:sp>
      <p:sp>
        <p:nvSpPr>
          <p:cNvPr id="39" name="Rectangle 38">
            <a:extLst>
              <a:ext uri="{FF2B5EF4-FFF2-40B4-BE49-F238E27FC236}">
                <a16:creationId xmlns:a16="http://schemas.microsoft.com/office/drawing/2014/main" id="{23678C6A-59B7-4585-B383-A44A21AC4CB8}"/>
              </a:ext>
            </a:extLst>
          </p:cNvPr>
          <p:cNvSpPr/>
          <p:nvPr/>
        </p:nvSpPr>
        <p:spPr>
          <a:xfrm>
            <a:off x="842118" y="515598"/>
            <a:ext cx="7181523" cy="6294494"/>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13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tIns="45720" bIns="45720" rtlCol="0">
        <a:spAutoFit/>
      </a:bodyPr>
      <a:lstStyle>
        <a:defPPr>
          <a:defRPr sz="2400" dirty="0" smtClean="0">
            <a:latin typeface="Segoe UI Light" panose="020B0502040204020203" pitchFamily="34" charset="0"/>
            <a:cs typeface="Segoe UI Light"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4CABC5"/>
      </a:accent5>
      <a:accent6>
        <a:srgbClr val="FEFFFF"/>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7.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95000"/>
              </a:schemeClr>
            </a:solidFill>
            <a:latin typeface="Segoe UI Light" pitchFamily="34" charset="0"/>
          </a:defRPr>
        </a:defPPr>
      </a:lstStyle>
    </a:txDef>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dirty="0" smtClean="0">
            <a:latin typeface="Segoe Condensed" panose="020B0606040200020203" pitchFamily="34" charset="0"/>
          </a:defRPr>
        </a:defPPr>
      </a:lstStyle>
    </a:txDef>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3121</TotalTime>
  <Words>13752</Words>
  <Application>Microsoft Office PowerPoint</Application>
  <PresentationFormat>Widescreen</PresentationFormat>
  <Paragraphs>1384</Paragraphs>
  <Slides>117</Slides>
  <Notes>117</Notes>
  <HiddenSlides>0</HiddenSlides>
  <MMClips>4</MMClips>
  <ScaleCrop>false</ScaleCrop>
  <HeadingPairs>
    <vt:vector size="6" baseType="variant">
      <vt:variant>
        <vt:lpstr>Fonts Used</vt:lpstr>
      </vt:variant>
      <vt:variant>
        <vt:i4>20</vt:i4>
      </vt:variant>
      <vt:variant>
        <vt:lpstr>Theme</vt:lpstr>
      </vt:variant>
      <vt:variant>
        <vt:i4>12</vt:i4>
      </vt:variant>
      <vt:variant>
        <vt:lpstr>Slide Titles</vt:lpstr>
      </vt:variant>
      <vt:variant>
        <vt:i4>117</vt:i4>
      </vt:variant>
    </vt:vector>
  </HeadingPairs>
  <TitlesOfParts>
    <vt:vector size="149" baseType="lpstr">
      <vt:lpstr>Arial</vt:lpstr>
      <vt:lpstr>Avenir Book</vt:lpstr>
      <vt:lpstr>Bebas Neue</vt:lpstr>
      <vt:lpstr>Calibri</vt:lpstr>
      <vt:lpstr>Calibri Light</vt:lpstr>
      <vt:lpstr>Courier New</vt:lpstr>
      <vt:lpstr>Helvetica Neue Light</vt:lpstr>
      <vt:lpstr>Helvetica Neue LT Com 45 Light</vt:lpstr>
      <vt:lpstr>HelveticaNeueLT Com 107 XBlkCn</vt:lpstr>
      <vt:lpstr>Museo Sans 100</vt:lpstr>
      <vt:lpstr>Museo Slab 100</vt:lpstr>
      <vt:lpstr>Museo Slab 1000</vt:lpstr>
      <vt:lpstr>MuseoSansW01-100</vt:lpstr>
      <vt:lpstr>Open Sans</vt:lpstr>
      <vt:lpstr>Open Sans Light</vt:lpstr>
      <vt:lpstr>Segoe Condensed</vt:lpstr>
      <vt:lpstr>Segoe Print</vt:lpstr>
      <vt:lpstr>Segoe UI</vt:lpstr>
      <vt:lpstr>Segoe UI Light</vt:lpstr>
      <vt:lpstr>Segoe UI Semibold</vt:lpstr>
      <vt:lpstr>1_Office Theme</vt:lpstr>
      <vt:lpstr>3_Office Theme</vt:lpstr>
      <vt:lpstr>12_Office Theme</vt:lpstr>
      <vt:lpstr>4_Office Theme</vt:lpstr>
      <vt:lpstr>Office Theme</vt:lpstr>
      <vt:lpstr>17_Office Theme</vt:lpstr>
      <vt:lpstr>15_Office Theme</vt:lpstr>
      <vt:lpstr>5_Office Theme</vt:lpstr>
      <vt:lpstr>6_Office Theme</vt:lpstr>
      <vt:lpstr>7_Office Theme</vt:lpstr>
      <vt:lpstr>2_Office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Formative Studies</vt:lpstr>
      <vt:lpstr>Two Formative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Drawbacks of Initial SoundWatch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Dhruv Jain</cp:lastModifiedBy>
  <cp:revision>135</cp:revision>
  <dcterms:created xsi:type="dcterms:W3CDTF">2020-12-08T16:50:48Z</dcterms:created>
  <dcterms:modified xsi:type="dcterms:W3CDTF">2020-12-15T06:27:27Z</dcterms:modified>
</cp:coreProperties>
</file>