
<file path=[Content_Types].xml><?xml version="1.0" encoding="utf-8"?>
<Types xmlns="http://schemas.openxmlformats.org/package/2006/content-types">
  <Default Extension="emf" ContentType="image/x-emf"/>
  <Default Extension="jpeg" ContentType="image/jpeg"/>
  <Default Extension="jpg" ContentType="image/pn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6377" r:id="rId2"/>
    <p:sldMasterId id="2147486437" r:id="rId3"/>
    <p:sldMasterId id="2147486604" r:id="rId4"/>
    <p:sldMasterId id="2147486616" r:id="rId5"/>
    <p:sldMasterId id="2147486628" r:id="rId6"/>
    <p:sldMasterId id="2147486640" r:id="rId7"/>
  </p:sldMasterIdLst>
  <p:notesMasterIdLst>
    <p:notesMasterId r:id="rId114"/>
  </p:notesMasterIdLst>
  <p:sldIdLst>
    <p:sldId id="819" r:id="rId8"/>
    <p:sldId id="757" r:id="rId9"/>
    <p:sldId id="820" r:id="rId10"/>
    <p:sldId id="814" r:id="rId11"/>
    <p:sldId id="817" r:id="rId12"/>
    <p:sldId id="990" r:id="rId13"/>
    <p:sldId id="994" r:id="rId14"/>
    <p:sldId id="995" r:id="rId15"/>
    <p:sldId id="996" r:id="rId16"/>
    <p:sldId id="824" r:id="rId17"/>
    <p:sldId id="1064" r:id="rId18"/>
    <p:sldId id="998" r:id="rId19"/>
    <p:sldId id="1120" r:id="rId20"/>
    <p:sldId id="1022" r:id="rId21"/>
    <p:sldId id="898" r:id="rId22"/>
    <p:sldId id="1023" r:id="rId23"/>
    <p:sldId id="1024" r:id="rId24"/>
    <p:sldId id="1026" r:id="rId25"/>
    <p:sldId id="833" r:id="rId26"/>
    <p:sldId id="1027" r:id="rId27"/>
    <p:sldId id="911" r:id="rId28"/>
    <p:sldId id="992" r:id="rId29"/>
    <p:sldId id="991" r:id="rId30"/>
    <p:sldId id="1119" r:id="rId31"/>
    <p:sldId id="1050" r:id="rId32"/>
    <p:sldId id="267" r:id="rId33"/>
    <p:sldId id="271" r:id="rId34"/>
    <p:sldId id="265" r:id="rId35"/>
    <p:sldId id="1051" r:id="rId36"/>
    <p:sldId id="1102" r:id="rId37"/>
    <p:sldId id="1052" r:id="rId38"/>
    <p:sldId id="1053" r:id="rId39"/>
    <p:sldId id="1094" r:id="rId40"/>
    <p:sldId id="1103" r:id="rId41"/>
    <p:sldId id="1055" r:id="rId42"/>
    <p:sldId id="1062" r:id="rId43"/>
    <p:sldId id="1056" r:id="rId44"/>
    <p:sldId id="1000" r:id="rId45"/>
    <p:sldId id="1058" r:id="rId46"/>
    <p:sldId id="1057" r:id="rId47"/>
    <p:sldId id="1059" r:id="rId48"/>
    <p:sldId id="1044" r:id="rId49"/>
    <p:sldId id="1043" r:id="rId50"/>
    <p:sldId id="954" r:id="rId51"/>
    <p:sldId id="1021" r:id="rId52"/>
    <p:sldId id="1095" r:id="rId53"/>
    <p:sldId id="1001" r:id="rId54"/>
    <p:sldId id="1002" r:id="rId55"/>
    <p:sldId id="1003" r:id="rId56"/>
    <p:sldId id="1004" r:id="rId57"/>
    <p:sldId id="1096" r:id="rId58"/>
    <p:sldId id="1007" r:id="rId59"/>
    <p:sldId id="1010" r:id="rId60"/>
    <p:sldId id="1009" r:id="rId61"/>
    <p:sldId id="1097" r:id="rId62"/>
    <p:sldId id="1011" r:id="rId63"/>
    <p:sldId id="1017" r:id="rId64"/>
    <p:sldId id="1015" r:id="rId65"/>
    <p:sldId id="1016" r:id="rId66"/>
    <p:sldId id="1098" r:id="rId67"/>
    <p:sldId id="825" r:id="rId68"/>
    <p:sldId id="1111" r:id="rId69"/>
    <p:sldId id="1112" r:id="rId70"/>
    <p:sldId id="1113" r:id="rId71"/>
    <p:sldId id="1114" r:id="rId72"/>
    <p:sldId id="1109" r:id="rId73"/>
    <p:sldId id="1110" r:id="rId74"/>
    <p:sldId id="1045" r:id="rId75"/>
    <p:sldId id="1046" r:id="rId76"/>
    <p:sldId id="1066" r:id="rId77"/>
    <p:sldId id="1116" r:id="rId78"/>
    <p:sldId id="1099" r:id="rId79"/>
    <p:sldId id="1084" r:id="rId80"/>
    <p:sldId id="1085" r:id="rId81"/>
    <p:sldId id="1115" r:id="rId82"/>
    <p:sldId id="1087" r:id="rId83"/>
    <p:sldId id="1090" r:id="rId84"/>
    <p:sldId id="1091" r:id="rId85"/>
    <p:sldId id="281" r:id="rId86"/>
    <p:sldId id="1117" r:id="rId87"/>
    <p:sldId id="1092" r:id="rId88"/>
    <p:sldId id="1067" r:id="rId89"/>
    <p:sldId id="1093" r:id="rId90"/>
    <p:sldId id="1047" r:id="rId91"/>
    <p:sldId id="1048" r:id="rId92"/>
    <p:sldId id="1005" r:id="rId93"/>
    <p:sldId id="1028" r:id="rId94"/>
    <p:sldId id="1029" r:id="rId95"/>
    <p:sldId id="1030" r:id="rId96"/>
    <p:sldId id="1035" r:id="rId97"/>
    <p:sldId id="1036" r:id="rId98"/>
    <p:sldId id="1037" r:id="rId99"/>
    <p:sldId id="1038" r:id="rId100"/>
    <p:sldId id="1039" r:id="rId101"/>
    <p:sldId id="1040" r:id="rId102"/>
    <p:sldId id="926" r:id="rId103"/>
    <p:sldId id="1069" r:id="rId104"/>
    <p:sldId id="1070" r:id="rId105"/>
    <p:sldId id="1080" r:id="rId106"/>
    <p:sldId id="1081" r:id="rId107"/>
    <p:sldId id="1079" r:id="rId108"/>
    <p:sldId id="1082" r:id="rId109"/>
    <p:sldId id="1041" r:id="rId110"/>
    <p:sldId id="1118" r:id="rId111"/>
    <p:sldId id="929" r:id="rId112"/>
    <p:sldId id="1068" r:id="rId1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otivation" id="{38C78823-F278-426B-AD59-906A16332195}">
          <p14:sldIdLst>
            <p14:sldId id="819"/>
            <p14:sldId id="757"/>
            <p14:sldId id="820"/>
            <p14:sldId id="814"/>
            <p14:sldId id="817"/>
            <p14:sldId id="990"/>
            <p14:sldId id="994"/>
            <p14:sldId id="995"/>
            <p14:sldId id="996"/>
            <p14:sldId id="824"/>
            <p14:sldId id="1064"/>
            <p14:sldId id="998"/>
          </p14:sldIdLst>
        </p14:section>
        <p14:section name="Related Work" id="{830DF970-548F-49B9-801D-CAE3C5C3746A}">
          <p14:sldIdLst>
            <p14:sldId id="1120"/>
            <p14:sldId id="1022"/>
            <p14:sldId id="898"/>
            <p14:sldId id="1023"/>
            <p14:sldId id="1024"/>
            <p14:sldId id="1026"/>
          </p14:sldIdLst>
        </p14:section>
        <p14:section name="Outline" id="{9EF7213F-AC67-4954-BE3C-571CCCABFF7B}">
          <p14:sldIdLst>
            <p14:sldId id="833"/>
          </p14:sldIdLst>
        </p14:section>
        <p14:section name="Prototype 1" id="{130B008C-ADDD-4BE6-B391-9E450108E43E}">
          <p14:sldIdLst>
            <p14:sldId id="1027"/>
            <p14:sldId id="911"/>
            <p14:sldId id="992"/>
            <p14:sldId id="991"/>
            <p14:sldId id="1119"/>
            <p14:sldId id="1050"/>
            <p14:sldId id="267"/>
            <p14:sldId id="271"/>
            <p14:sldId id="265"/>
            <p14:sldId id="1051"/>
            <p14:sldId id="1102"/>
            <p14:sldId id="1052"/>
            <p14:sldId id="1053"/>
            <p14:sldId id="1094"/>
            <p14:sldId id="1103"/>
            <p14:sldId id="1055"/>
            <p14:sldId id="1062"/>
            <p14:sldId id="1056"/>
            <p14:sldId id="1000"/>
            <p14:sldId id="1058"/>
            <p14:sldId id="1057"/>
            <p14:sldId id="1059"/>
            <p14:sldId id="1044"/>
          </p14:sldIdLst>
        </p14:section>
        <p14:section name="Study 1" id="{BC32FC0B-812D-48B2-9232-7A3000C240C4}">
          <p14:sldIdLst>
            <p14:sldId id="1043"/>
            <p14:sldId id="954"/>
            <p14:sldId id="1021"/>
            <p14:sldId id="1095"/>
            <p14:sldId id="1001"/>
            <p14:sldId id="1002"/>
            <p14:sldId id="1003"/>
            <p14:sldId id="1004"/>
            <p14:sldId id="1096"/>
            <p14:sldId id="1007"/>
            <p14:sldId id="1010"/>
            <p14:sldId id="1009"/>
            <p14:sldId id="1097"/>
            <p14:sldId id="1011"/>
            <p14:sldId id="1017"/>
            <p14:sldId id="1015"/>
            <p14:sldId id="1016"/>
            <p14:sldId id="1098"/>
            <p14:sldId id="825"/>
            <p14:sldId id="1111"/>
            <p14:sldId id="1112"/>
            <p14:sldId id="1113"/>
            <p14:sldId id="1114"/>
            <p14:sldId id="1109"/>
            <p14:sldId id="1110"/>
            <p14:sldId id="1045"/>
          </p14:sldIdLst>
        </p14:section>
        <p14:section name="Prototype 2" id="{B5AA4F5B-1CCA-424B-BE9F-BE4529848A73}">
          <p14:sldIdLst>
            <p14:sldId id="1046"/>
            <p14:sldId id="1066"/>
            <p14:sldId id="1116"/>
            <p14:sldId id="1099"/>
            <p14:sldId id="1084"/>
            <p14:sldId id="1085"/>
            <p14:sldId id="1115"/>
            <p14:sldId id="1087"/>
            <p14:sldId id="1090"/>
            <p14:sldId id="1091"/>
            <p14:sldId id="281"/>
            <p14:sldId id="1117"/>
            <p14:sldId id="1092"/>
            <p14:sldId id="1067"/>
            <p14:sldId id="1093"/>
            <p14:sldId id="1047"/>
          </p14:sldIdLst>
        </p14:section>
        <p14:section name="Study 2" id="{44E6D4E8-BEB5-4D2D-86BE-564C18A80A19}">
          <p14:sldIdLst>
            <p14:sldId id="1048"/>
            <p14:sldId id="1005"/>
            <p14:sldId id="1028"/>
            <p14:sldId id="1029"/>
            <p14:sldId id="1030"/>
            <p14:sldId id="1035"/>
            <p14:sldId id="1036"/>
            <p14:sldId id="1037"/>
            <p14:sldId id="1038"/>
            <p14:sldId id="1039"/>
            <p14:sldId id="1040"/>
          </p14:sldIdLst>
        </p14:section>
        <p14:section name="Discussion" id="{894836EC-F5F9-4355-8902-9075EA18BC12}">
          <p14:sldIdLst>
            <p14:sldId id="926"/>
            <p14:sldId id="1069"/>
            <p14:sldId id="1070"/>
            <p14:sldId id="1080"/>
            <p14:sldId id="1081"/>
            <p14:sldId id="1079"/>
            <p14:sldId id="1082"/>
            <p14:sldId id="1041"/>
            <p14:sldId id="1118"/>
            <p14:sldId id="929"/>
            <p14:sldId id="106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hruv Jain" initials="DJ" lastIdx="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1416"/>
    <a:srgbClr val="D39601"/>
    <a:srgbClr val="2A9496"/>
    <a:srgbClr val="FFB668"/>
    <a:srgbClr val="FFB565"/>
    <a:srgbClr val="95C94F"/>
    <a:srgbClr val="ADD575"/>
    <a:srgbClr val="A3CF64"/>
    <a:srgbClr val="80BE28"/>
    <a:srgbClr val="2CA6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7" autoAdjust="0"/>
    <p:restoredTop sz="78040" autoAdjust="0"/>
  </p:normalViewPr>
  <p:slideViewPr>
    <p:cSldViewPr snapToGrid="0">
      <p:cViewPr>
        <p:scale>
          <a:sx n="60" d="100"/>
          <a:sy n="60" d="100"/>
        </p:scale>
        <p:origin x="1481" y="50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7" d="100"/>
          <a:sy n="57" d="100"/>
        </p:scale>
        <p:origin x="2016"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viewProps" Target="viewProps.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theme" Target="theme/theme1.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commentAuthors" Target="commentAuthor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B7BA9B-A2F4-4944-9302-679DACECA15C}" type="datetimeFigureOut">
              <a:rPr lang="en-US" smtClean="0"/>
              <a:t>7/18/2020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17E861-5212-4223-B011-5E7036FA5D68}" type="slidenum">
              <a:rPr lang="en-US" smtClean="0"/>
              <a:t>‹#›</a:t>
            </a:fld>
            <a:endParaRPr lang="en-US"/>
          </a:p>
        </p:txBody>
      </p:sp>
    </p:spTree>
    <p:extLst>
      <p:ext uri="{BB962C8B-B14F-4D97-AF65-F5344CB8AC3E}">
        <p14:creationId xmlns:p14="http://schemas.microsoft.com/office/powerpoint/2010/main" val="4110959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2201" rtl="0" eaLnBrk="1" fontAlgn="auto" latinLnBrk="0" hangingPunct="1">
              <a:lnSpc>
                <a:spcPct val="100000"/>
              </a:lnSpc>
              <a:spcBef>
                <a:spcPts val="0"/>
              </a:spcBef>
              <a:spcAft>
                <a:spcPts val="0"/>
              </a:spcAft>
              <a:buClrTx/>
              <a:buSzTx/>
              <a:buFontTx/>
              <a:buNone/>
              <a:tabLst/>
              <a:defRPr/>
            </a:pPr>
            <a:endParaRPr lang="en-US" sz="1200" b="0" cap="small" dirty="0">
              <a:solidFill>
                <a:schemeClr val="bg1">
                  <a:lumMod val="95000"/>
                </a:schemeClr>
              </a:solidFill>
              <a:effectLst>
                <a:outerShdw blurRad="38100" dist="38100" dir="2700000" algn="tl">
                  <a:srgbClr val="000000">
                    <a:alpha val="43137"/>
                  </a:srgbClr>
                </a:outerShdw>
              </a:effectLst>
              <a:latin typeface="Segoe UI Light"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014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describe the project, I am going to briefly mention past work. While no work has built a home-based sound awareness system, [slide] several studies have explored the needs and preferences of DHH people for those systems. For example, [slide]</a:t>
            </a:r>
          </a:p>
        </p:txBody>
      </p:sp>
      <p:sp>
        <p:nvSpPr>
          <p:cNvPr id="4" name="Slide Number Placeholder 3"/>
          <p:cNvSpPr>
            <a:spLocks noGrp="1"/>
          </p:cNvSpPr>
          <p:nvPr>
            <p:ph type="sldNum" sz="quarter" idx="5"/>
          </p:nvPr>
        </p:nvSpPr>
        <p:spPr/>
        <p:txBody>
          <a:bodyPr/>
          <a:lstStyle/>
          <a:p>
            <a:fld id="{8917E861-5212-4223-B011-5E7036FA5D68}" type="slidenum">
              <a:rPr lang="en-US" smtClean="0"/>
              <a:t>13</a:t>
            </a:fld>
            <a:endParaRPr lang="en-US"/>
          </a:p>
        </p:txBody>
      </p:sp>
    </p:spTree>
    <p:extLst>
      <p:ext uri="{BB962C8B-B14F-4D97-AF65-F5344CB8AC3E}">
        <p14:creationId xmlns:p14="http://schemas.microsoft.com/office/powerpoint/2010/main" val="416950146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449866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8993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[read]</a:t>
            </a:r>
            <a:endParaRPr lang="en-US"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508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[Pause and slide]</a:t>
            </a:r>
          </a:p>
        </p:txBody>
      </p:sp>
      <p:sp>
        <p:nvSpPr>
          <p:cNvPr id="4" name="Slide Number Placeholder 3"/>
          <p:cNvSpPr>
            <a:spLocks noGrp="1"/>
          </p:cNvSpPr>
          <p:nvPr>
            <p:ph type="sldNum" sz="quarter" idx="10"/>
          </p:nvPr>
        </p:nvSpPr>
        <p:spPr/>
        <p:txBody>
          <a:bodyPr/>
          <a:lstStyle/>
          <a:p>
            <a:fld id="{8917E861-5212-4223-B011-5E7036FA5D68}" type="slidenum">
              <a:rPr lang="en-US" smtClean="0"/>
              <a:t>15</a:t>
            </a:fld>
            <a:endParaRPr lang="en-US"/>
          </a:p>
        </p:txBody>
      </p:sp>
    </p:spTree>
    <p:extLst>
      <p:ext uri="{BB962C8B-B14F-4D97-AF65-F5344CB8AC3E}">
        <p14:creationId xmlns:p14="http://schemas.microsoft.com/office/powerpoint/2010/main" val="2952016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In our CHI 2019 work, that I mentioned to you before, we.. [read]</a:t>
            </a:r>
          </a:p>
        </p:txBody>
      </p:sp>
      <p:sp>
        <p:nvSpPr>
          <p:cNvPr id="4" name="Slide Number Placeholder 3"/>
          <p:cNvSpPr>
            <a:spLocks noGrp="1"/>
          </p:cNvSpPr>
          <p:nvPr>
            <p:ph type="sldNum" sz="quarter" idx="10"/>
          </p:nvPr>
        </p:nvSpPr>
        <p:spPr/>
        <p:txBody>
          <a:bodyPr/>
          <a:lstStyle/>
          <a:p>
            <a:fld id="{8917E861-5212-4223-B011-5E7036FA5D68}" type="slidenum">
              <a:rPr lang="en-US" smtClean="0"/>
              <a:t>16</a:t>
            </a:fld>
            <a:endParaRPr lang="en-US"/>
          </a:p>
        </p:txBody>
      </p:sp>
    </p:spTree>
    <p:extLst>
      <p:ext uri="{BB962C8B-B14F-4D97-AF65-F5344CB8AC3E}">
        <p14:creationId xmlns:p14="http://schemas.microsoft.com/office/powerpoint/2010/main" val="2622298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This picture shows one of the preliminary designs we evaluated for our CHI 2019 work last year. </a:t>
            </a:r>
          </a:p>
        </p:txBody>
      </p:sp>
      <p:sp>
        <p:nvSpPr>
          <p:cNvPr id="4" name="Slide Number Placeholder 3"/>
          <p:cNvSpPr>
            <a:spLocks noGrp="1"/>
          </p:cNvSpPr>
          <p:nvPr>
            <p:ph type="sldNum" sz="quarter" idx="10"/>
          </p:nvPr>
        </p:nvSpPr>
        <p:spPr/>
        <p:txBody>
          <a:bodyPr/>
          <a:lstStyle/>
          <a:p>
            <a:fld id="{8917E861-5212-4223-B011-5E7036FA5D68}" type="slidenum">
              <a:rPr lang="en-US" smtClean="0"/>
              <a:t>17</a:t>
            </a:fld>
            <a:endParaRPr lang="en-US"/>
          </a:p>
        </p:txBody>
      </p:sp>
    </p:spTree>
    <p:extLst>
      <p:ext uri="{BB962C8B-B14F-4D97-AF65-F5344CB8AC3E}">
        <p14:creationId xmlns:p14="http://schemas.microsoft.com/office/powerpoint/2010/main" val="1481265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[read]</a:t>
            </a:r>
          </a:p>
        </p:txBody>
      </p:sp>
      <p:sp>
        <p:nvSpPr>
          <p:cNvPr id="4" name="Slide Number Placeholder 3"/>
          <p:cNvSpPr>
            <a:spLocks noGrp="1"/>
          </p:cNvSpPr>
          <p:nvPr>
            <p:ph type="sldNum" sz="quarter" idx="10"/>
          </p:nvPr>
        </p:nvSpPr>
        <p:spPr/>
        <p:txBody>
          <a:bodyPr/>
          <a:lstStyle/>
          <a:p>
            <a:fld id="{8917E861-5212-4223-B011-5E7036FA5D68}" type="slidenum">
              <a:rPr lang="en-US" smtClean="0"/>
              <a:t>18</a:t>
            </a:fld>
            <a:endParaRPr lang="en-US"/>
          </a:p>
        </p:txBody>
      </p:sp>
    </p:spTree>
    <p:extLst>
      <p:ext uri="{BB962C8B-B14F-4D97-AF65-F5344CB8AC3E}">
        <p14:creationId xmlns:p14="http://schemas.microsoft.com/office/powerpoint/2010/main" val="3805508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So my talk includes 4 parts:</a:t>
            </a:r>
          </a:p>
          <a:p>
            <a:endParaRPr lang="en-US" dirty="0"/>
          </a:p>
          <a:p>
            <a:pPr rtl="0"/>
            <a:r>
              <a:rPr lang="en-US" sz="1200" b="0" i="0" u="none" strike="noStrike" kern="1200" dirty="0">
                <a:solidFill>
                  <a:schemeClr val="tx1"/>
                </a:solidFill>
                <a:effectLst/>
                <a:latin typeface="+mn-lt"/>
                <a:ea typeface="+mn-ea"/>
                <a:cs typeface="+mn-cs"/>
              </a:rPr>
              <a:t>Prototype 1 which conveyed simple but accurate "easy to sense" sound feedback such as loudness and pitch. </a:t>
            </a:r>
            <a:br>
              <a:rPr lang="en-US" b="0" dirty="0">
                <a:effectLst/>
              </a:rPr>
            </a:br>
            <a:r>
              <a:rPr lang="en-US" sz="1200" b="0" i="0" u="none" strike="noStrike" kern="1200" dirty="0">
                <a:solidFill>
                  <a:schemeClr val="tx1"/>
                </a:solidFill>
                <a:effectLst/>
                <a:latin typeface="+mn-lt"/>
                <a:ea typeface="+mn-ea"/>
                <a:cs typeface="+mn-cs"/>
              </a:rPr>
              <a:t>Field deployment of Prototype 1, that is Study 1. </a:t>
            </a:r>
            <a:br>
              <a:rPr lang="en-US" b="0" dirty="0">
                <a:effectLst/>
              </a:rPr>
            </a:br>
            <a:endParaRPr lang="en-US" b="0" dirty="0">
              <a:effectLst/>
            </a:endParaRPr>
          </a:p>
          <a:p>
            <a:pPr rtl="0"/>
            <a:r>
              <a:rPr lang="en-US" b="0" dirty="0">
                <a:effectLst/>
              </a:rPr>
              <a:t>Based on Study 1 findings, we built </a:t>
            </a:r>
            <a:r>
              <a:rPr lang="en-US" sz="1200" b="0" i="0" u="none" strike="noStrike" kern="1200" dirty="0">
                <a:solidFill>
                  <a:schemeClr val="tx1"/>
                </a:solidFill>
                <a:effectLst/>
                <a:latin typeface="+mn-lt"/>
                <a:ea typeface="+mn-ea"/>
                <a:cs typeface="+mn-cs"/>
              </a:rPr>
              <a:t>Prototype 2, which conveyed more complex features (e.g. sound identity) using deep learning. </a:t>
            </a:r>
            <a:br>
              <a:rPr lang="en-US" b="0" dirty="0">
                <a:effectLst/>
              </a:rPr>
            </a:br>
            <a:r>
              <a:rPr lang="en-US" sz="1200" b="0" i="0" u="none" strike="noStrike" kern="1200" dirty="0">
                <a:solidFill>
                  <a:schemeClr val="tx1"/>
                </a:solidFill>
                <a:effectLst/>
                <a:latin typeface="+mn-lt"/>
                <a:ea typeface="+mn-ea"/>
                <a:cs typeface="+mn-cs"/>
              </a:rPr>
              <a:t>Then, I’ll detail field deployment of Prototype 2, that is Study 2.</a:t>
            </a:r>
            <a:br>
              <a:rPr lang="en-US" b="0" dirty="0">
                <a:effectLst/>
              </a:rPr>
            </a:br>
            <a:endParaRPr lang="en-US" b="0" dirty="0">
              <a:effectLst/>
            </a:endParaRPr>
          </a:p>
          <a:p>
            <a:pPr rtl="0"/>
            <a:r>
              <a:rPr lang="en-US" sz="1200" b="0" i="0" u="none" strike="noStrike" kern="1200" dirty="0">
                <a:solidFill>
                  <a:schemeClr val="tx1"/>
                </a:solidFill>
                <a:effectLst/>
                <a:latin typeface="+mn-lt"/>
                <a:ea typeface="+mn-ea"/>
                <a:cs typeface="+mn-cs"/>
              </a:rPr>
              <a:t>Let's start with Prototype 1.</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014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With this prototype, our goal was to examine how DHH users would react to a system which conveyed easy to sense sound properties such as loudness and pitch, [before] before going into more complex sound properties such as the sound type etc. </a:t>
            </a:r>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905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white"/>
                </a:solidFill>
                <a:latin typeface="Segoe UI Light"/>
                <a:cs typeface="Segoe UI Light"/>
              </a:rPr>
              <a:t>[end] but designed to provide sound feedback to DHH users.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194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and then] These displays were basically [slide] Microsoft Surface Pro Tablets [slide] encased in a [slide] laser cut wooden frame. </a:t>
            </a:r>
          </a:p>
        </p:txBody>
      </p:sp>
      <p:sp>
        <p:nvSpPr>
          <p:cNvPr id="4" name="Slide Number Placeholder 3"/>
          <p:cNvSpPr>
            <a:spLocks noGrp="1"/>
          </p:cNvSpPr>
          <p:nvPr>
            <p:ph type="sldNum" sz="quarter" idx="5"/>
          </p:nvPr>
        </p:nvSpPr>
        <p:spPr/>
        <p:txBody>
          <a:bodyPr/>
          <a:lstStyle/>
          <a:p>
            <a:fld id="{8917E861-5212-4223-B011-5E7036FA5D68}" type="slidenum">
              <a:rPr lang="en-US" smtClean="0"/>
              <a:t>22</a:t>
            </a:fld>
            <a:endParaRPr lang="en-US"/>
          </a:p>
        </p:txBody>
      </p:sp>
    </p:spTree>
    <p:extLst>
      <p:ext uri="{BB962C8B-B14F-4D97-AF65-F5344CB8AC3E}">
        <p14:creationId xmlns:p14="http://schemas.microsoft.com/office/powerpoint/2010/main" val="987374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17E861-5212-4223-B011-5E7036FA5D68}"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960163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a display looked like in the home. We deployed 3-5 of them.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Segoe UI Light" panose="020B0502040204020203" pitchFamily="34" charset="0"/>
                <a:cs typeface="Segoe UI Light" panose="020B0502040204020203" pitchFamily="34" charset="0"/>
              </a:rPr>
              <a:t>[slide] These displays sensed and visualized basic sound characteristics (</a:t>
            </a:r>
            <a:r>
              <a:rPr lang="en-US" sz="1200" i="1" dirty="0">
                <a:latin typeface="Segoe UI Light" panose="020B0502040204020203" pitchFamily="34" charset="0"/>
                <a:cs typeface="Segoe UI Light" panose="020B0502040204020203" pitchFamily="34" charset="0"/>
              </a:rPr>
              <a:t>e.g., </a:t>
            </a:r>
            <a:r>
              <a:rPr lang="en-US" sz="1200" dirty="0">
                <a:latin typeface="Segoe UI Light" panose="020B0502040204020203" pitchFamily="34" charset="0"/>
                <a:cs typeface="Segoe UI Light" panose="020B0502040204020203" pitchFamily="34" charset="0"/>
              </a:rPr>
              <a:t>pitch, loudness)</a:t>
            </a:r>
            <a:endParaRPr lang="en-US" dirty="0"/>
          </a:p>
          <a:p>
            <a:r>
              <a:rPr lang="en-US" dirty="0"/>
              <a:t>[slide] Since we did not want to burden the user, these displays functioned as IoT devices, that is, they were meant for passive viewing and not active notification.</a:t>
            </a:r>
          </a:p>
        </p:txBody>
      </p:sp>
      <p:sp>
        <p:nvSpPr>
          <p:cNvPr id="4" name="Slide Number Placeholder 3"/>
          <p:cNvSpPr>
            <a:spLocks noGrp="1"/>
          </p:cNvSpPr>
          <p:nvPr>
            <p:ph type="sldNum" sz="quarter" idx="5"/>
          </p:nvPr>
        </p:nvSpPr>
        <p:spPr/>
        <p:txBody>
          <a:bodyPr/>
          <a:lstStyle/>
          <a:p>
            <a:fld id="{8917E861-5212-4223-B011-5E7036FA5D68}" type="slidenum">
              <a:rPr lang="en-US" smtClean="0"/>
              <a:t>23</a:t>
            </a:fld>
            <a:endParaRPr lang="en-US"/>
          </a:p>
        </p:txBody>
      </p:sp>
    </p:spTree>
    <p:extLst>
      <p:ext uri="{BB962C8B-B14F-4D97-AF65-F5344CB8AC3E}">
        <p14:creationId xmlns:p14="http://schemas.microsoft.com/office/powerpoint/2010/main" val="3890912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17E861-5212-4223-B011-5E7036FA5D68}" type="slidenum">
              <a:rPr lang="en-US" smtClean="0"/>
              <a:t>24</a:t>
            </a:fld>
            <a:endParaRPr lang="en-US"/>
          </a:p>
        </p:txBody>
      </p:sp>
    </p:spTree>
    <p:extLst>
      <p:ext uri="{BB962C8B-B14F-4D97-AF65-F5344CB8AC3E}">
        <p14:creationId xmlns:p14="http://schemas.microsoft.com/office/powerpoint/2010/main" val="2269349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17E861-5212-4223-B011-5E7036FA5D68}" type="slidenum">
              <a:rPr lang="en-US" smtClean="0"/>
              <a:t>25</a:t>
            </a:fld>
            <a:endParaRPr lang="en-US"/>
          </a:p>
        </p:txBody>
      </p:sp>
    </p:spTree>
    <p:extLst>
      <p:ext uri="{BB962C8B-B14F-4D97-AF65-F5344CB8AC3E}">
        <p14:creationId xmlns:p14="http://schemas.microsoft.com/office/powerpoint/2010/main" val="2269658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17E861-5212-4223-B011-5E7036FA5D68}" type="slidenum">
              <a:rPr lang="en-US" smtClean="0"/>
              <a:t>28</a:t>
            </a:fld>
            <a:endParaRPr lang="en-US"/>
          </a:p>
        </p:txBody>
      </p:sp>
    </p:spTree>
    <p:extLst>
      <p:ext uri="{BB962C8B-B14F-4D97-AF65-F5344CB8AC3E}">
        <p14:creationId xmlns:p14="http://schemas.microsoft.com/office/powerpoint/2010/main" val="4023525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don’t expect you to process all this, but just let me briefly go through some visual elements to give you a feel.</a:t>
            </a:r>
          </a:p>
        </p:txBody>
      </p:sp>
      <p:sp>
        <p:nvSpPr>
          <p:cNvPr id="4" name="Slide Number Placeholder 3"/>
          <p:cNvSpPr>
            <a:spLocks noGrp="1"/>
          </p:cNvSpPr>
          <p:nvPr>
            <p:ph type="sldNum" sz="quarter" idx="5"/>
          </p:nvPr>
        </p:nvSpPr>
        <p:spPr/>
        <p:txBody>
          <a:bodyPr/>
          <a:lstStyle/>
          <a:p>
            <a:fld id="{8917E861-5212-4223-B011-5E7036FA5D68}" type="slidenum">
              <a:rPr lang="en-US" smtClean="0"/>
              <a:t>29</a:t>
            </a:fld>
            <a:endParaRPr lang="en-US"/>
          </a:p>
        </p:txBody>
      </p:sp>
    </p:spTree>
    <p:extLst>
      <p:ext uri="{BB962C8B-B14F-4D97-AF65-F5344CB8AC3E}">
        <p14:creationId xmlns:p14="http://schemas.microsoft.com/office/powerpoint/2010/main" val="15536954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visualization contained two broad views… </a:t>
            </a:r>
          </a:p>
        </p:txBody>
      </p:sp>
      <p:sp>
        <p:nvSpPr>
          <p:cNvPr id="4" name="Slide Number Placeholder 3"/>
          <p:cNvSpPr>
            <a:spLocks noGrp="1"/>
          </p:cNvSpPr>
          <p:nvPr>
            <p:ph type="sldNum" sz="quarter" idx="5"/>
          </p:nvPr>
        </p:nvSpPr>
        <p:spPr/>
        <p:txBody>
          <a:bodyPr/>
          <a:lstStyle/>
          <a:p>
            <a:fld id="{8917E861-5212-4223-B011-5E7036FA5D68}" type="slidenum">
              <a:rPr lang="en-US" smtClean="0"/>
              <a:t>30</a:t>
            </a:fld>
            <a:endParaRPr lang="en-US"/>
          </a:p>
        </p:txBody>
      </p:sp>
    </p:spTree>
    <p:extLst>
      <p:ext uri="{BB962C8B-B14F-4D97-AF65-F5344CB8AC3E}">
        <p14:creationId xmlns:p14="http://schemas.microsoft.com/office/powerpoint/2010/main" val="27519227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the floorplan view showed the top down blueprint of the home. In his view, [slide] pulses showed the loudness of sounds in each room. Then, we showed [slide] a scrolling 30 sec waveform intended for the user to identity patterns in sound activity, and finally the [slide] bar on the top showed duration of a live sound.</a:t>
            </a:r>
          </a:p>
        </p:txBody>
      </p:sp>
      <p:sp>
        <p:nvSpPr>
          <p:cNvPr id="4" name="Slide Number Placeholder 3"/>
          <p:cNvSpPr>
            <a:spLocks noGrp="1"/>
          </p:cNvSpPr>
          <p:nvPr>
            <p:ph type="sldNum" sz="quarter" idx="5"/>
          </p:nvPr>
        </p:nvSpPr>
        <p:spPr/>
        <p:txBody>
          <a:bodyPr/>
          <a:lstStyle/>
          <a:p>
            <a:fld id="{8917E861-5212-4223-B011-5E7036FA5D68}" type="slidenum">
              <a:rPr lang="en-US" smtClean="0"/>
              <a:t>31</a:t>
            </a:fld>
            <a:endParaRPr lang="en-US"/>
          </a:p>
        </p:txBody>
      </p:sp>
    </p:spTree>
    <p:extLst>
      <p:ext uri="{BB962C8B-B14F-4D97-AF65-F5344CB8AC3E}">
        <p14:creationId xmlns:p14="http://schemas.microsoft.com/office/powerpoint/2010/main" val="3820664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the second view was the history view that visualized the past sound activity in each room. [pause]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that’s it, very simple recognizable features about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917E861-5212-4223-B011-5E7036FA5D68}" type="slidenum">
              <a:rPr lang="en-US" smtClean="0"/>
              <a:t>32</a:t>
            </a:fld>
            <a:endParaRPr lang="en-US"/>
          </a:p>
        </p:txBody>
      </p:sp>
    </p:spTree>
    <p:extLst>
      <p:ext uri="{BB962C8B-B14F-4D97-AF65-F5344CB8AC3E}">
        <p14:creationId xmlns:p14="http://schemas.microsoft.com/office/powerpoint/2010/main" val="10919513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demonstrate the prototype, let me show a quick video.. [Slide]</a:t>
            </a:r>
          </a:p>
          <a:p>
            <a:endParaRPr lang="en-US" dirty="0"/>
          </a:p>
          <a:p>
            <a:r>
              <a:rPr lang="en-US" dirty="0"/>
              <a:t>Somebody turns on the water… </a:t>
            </a:r>
          </a:p>
          <a:p>
            <a:r>
              <a:rPr lang="en-US" dirty="0"/>
              <a:t>And the display visualizes it.</a:t>
            </a:r>
          </a:p>
          <a:p>
            <a:endParaRPr lang="en-US" dirty="0"/>
          </a:p>
          <a:p>
            <a:r>
              <a:rPr lang="en-US" dirty="0"/>
              <a:t>So, that’s how the system worked. Now, I am not going to go into details of the backend, but it’s important to note that, [slide]</a:t>
            </a:r>
          </a:p>
        </p:txBody>
      </p:sp>
      <p:sp>
        <p:nvSpPr>
          <p:cNvPr id="4" name="Slide Number Placeholder 3"/>
          <p:cNvSpPr>
            <a:spLocks noGrp="1"/>
          </p:cNvSpPr>
          <p:nvPr>
            <p:ph type="sldNum" sz="quarter" idx="5"/>
          </p:nvPr>
        </p:nvSpPr>
        <p:spPr/>
        <p:txBody>
          <a:bodyPr/>
          <a:lstStyle/>
          <a:p>
            <a:fld id="{8917E861-5212-4223-B011-5E7036FA5D68}" type="slidenum">
              <a:rPr lang="en-US" smtClean="0"/>
              <a:t>33</a:t>
            </a:fld>
            <a:endParaRPr lang="en-US"/>
          </a:p>
        </p:txBody>
      </p:sp>
    </p:spTree>
    <p:extLst>
      <p:ext uri="{BB962C8B-B14F-4D97-AF65-F5344CB8AC3E}">
        <p14:creationId xmlns:p14="http://schemas.microsoft.com/office/powerpoint/2010/main" val="15342092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17E861-5212-4223-B011-5E7036FA5D68}" type="slidenum">
              <a:rPr lang="en-US" smtClean="0"/>
              <a:t>34</a:t>
            </a:fld>
            <a:endParaRPr lang="en-US"/>
          </a:p>
        </p:txBody>
      </p:sp>
    </p:spTree>
    <p:extLst>
      <p:ext uri="{BB962C8B-B14F-4D97-AF65-F5344CB8AC3E}">
        <p14:creationId xmlns:p14="http://schemas.microsoft.com/office/powerpoint/2010/main" val="3543674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17E861-5212-4223-B011-5E7036FA5D68}"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903620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show you that, I think it’s important to mention that.. </a:t>
            </a:r>
          </a:p>
        </p:txBody>
      </p:sp>
      <p:sp>
        <p:nvSpPr>
          <p:cNvPr id="4" name="Slide Number Placeholder 3"/>
          <p:cNvSpPr>
            <a:spLocks noGrp="1"/>
          </p:cNvSpPr>
          <p:nvPr>
            <p:ph type="sldNum" sz="quarter" idx="5"/>
          </p:nvPr>
        </p:nvSpPr>
        <p:spPr/>
        <p:txBody>
          <a:bodyPr/>
          <a:lstStyle/>
          <a:p>
            <a:fld id="{8917E861-5212-4223-B011-5E7036FA5D68}" type="slidenum">
              <a:rPr lang="en-US" smtClean="0"/>
              <a:t>35</a:t>
            </a:fld>
            <a:endParaRPr lang="en-US"/>
          </a:p>
        </p:txBody>
      </p:sp>
    </p:spTree>
    <p:extLst>
      <p:ext uri="{BB962C8B-B14F-4D97-AF65-F5344CB8AC3E}">
        <p14:creationId xmlns:p14="http://schemas.microsoft.com/office/powerpoint/2010/main" val="22734286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how it worked..</a:t>
            </a:r>
          </a:p>
        </p:txBody>
      </p:sp>
      <p:sp>
        <p:nvSpPr>
          <p:cNvPr id="4" name="Slide Number Placeholder 3"/>
          <p:cNvSpPr>
            <a:spLocks noGrp="1"/>
          </p:cNvSpPr>
          <p:nvPr>
            <p:ph type="sldNum" sz="quarter" idx="5"/>
          </p:nvPr>
        </p:nvSpPr>
        <p:spPr/>
        <p:txBody>
          <a:bodyPr/>
          <a:lstStyle/>
          <a:p>
            <a:fld id="{8917E861-5212-4223-B011-5E7036FA5D68}" type="slidenum">
              <a:rPr lang="en-US" smtClean="0"/>
              <a:t>36</a:t>
            </a:fld>
            <a:endParaRPr lang="en-US"/>
          </a:p>
        </p:txBody>
      </p:sp>
    </p:spTree>
    <p:extLst>
      <p:ext uri="{BB962C8B-B14F-4D97-AF65-F5344CB8AC3E}">
        <p14:creationId xmlns:p14="http://schemas.microsoft.com/office/powerpoint/2010/main" val="34263794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Light"/>
                <a:ea typeface="+mn-ea"/>
                <a:cs typeface="Segoe UI Light"/>
              </a:rPr>
              <a:t>Each display deployed in the home first sensed the sound near it and uploaded the non-</a:t>
            </a:r>
            <a:r>
              <a:rPr kumimoji="0" lang="en-US" sz="1200" b="0" i="0" u="none" strike="noStrike" kern="1200" cap="none" spc="0" normalizeH="0" baseline="0" noProof="0" dirty="0" err="1">
                <a:ln>
                  <a:noFill/>
                </a:ln>
                <a:solidFill>
                  <a:prstClr val="black"/>
                </a:solidFill>
                <a:effectLst/>
                <a:uLnTx/>
                <a:uFillTx/>
                <a:latin typeface="Segoe UI Light"/>
                <a:ea typeface="+mn-ea"/>
                <a:cs typeface="Segoe UI Light"/>
              </a:rPr>
              <a:t>reconstructable</a:t>
            </a:r>
            <a:r>
              <a:rPr kumimoji="0" lang="en-US" sz="1200" b="0" i="0" u="none" strike="noStrike" kern="1200" cap="none" spc="0" normalizeH="0" baseline="0" noProof="0" dirty="0">
                <a:ln>
                  <a:noFill/>
                </a:ln>
                <a:solidFill>
                  <a:prstClr val="black"/>
                </a:solidFill>
                <a:effectLst/>
                <a:uLnTx/>
                <a:uFillTx/>
                <a:latin typeface="Segoe UI Light"/>
                <a:ea typeface="+mn-ea"/>
                <a:cs typeface="Segoe UI Light"/>
              </a:rPr>
              <a:t> data to the…</a:t>
            </a:r>
            <a:endPar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endParaRPr>
          </a:p>
          <a:p>
            <a:endParaRPr lang="en-US" dirty="0"/>
          </a:p>
        </p:txBody>
      </p:sp>
      <p:sp>
        <p:nvSpPr>
          <p:cNvPr id="4" name="Slide Number Placeholder 3"/>
          <p:cNvSpPr>
            <a:spLocks noGrp="1"/>
          </p:cNvSpPr>
          <p:nvPr>
            <p:ph type="sldNum" sz="quarter" idx="5"/>
          </p:nvPr>
        </p:nvSpPr>
        <p:spPr/>
        <p:txBody>
          <a:bodyPr/>
          <a:lstStyle/>
          <a:p>
            <a:fld id="{8917E861-5212-4223-B011-5E7036FA5D68}" type="slidenum">
              <a:rPr lang="en-US" smtClean="0"/>
              <a:t>37</a:t>
            </a:fld>
            <a:endParaRPr lang="en-US"/>
          </a:p>
        </p:txBody>
      </p:sp>
    </p:spTree>
    <p:extLst>
      <p:ext uri="{BB962C8B-B14F-4D97-AF65-F5344CB8AC3E}">
        <p14:creationId xmlns:p14="http://schemas.microsoft.com/office/powerpoint/2010/main" val="24757685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Server located at my office in this building..</a:t>
            </a:r>
          </a:p>
        </p:txBody>
      </p:sp>
      <p:sp>
        <p:nvSpPr>
          <p:cNvPr id="4" name="Slide Number Placeholder 3"/>
          <p:cNvSpPr>
            <a:spLocks noGrp="1"/>
          </p:cNvSpPr>
          <p:nvPr>
            <p:ph type="sldNum" sz="quarter" idx="5"/>
          </p:nvPr>
        </p:nvSpPr>
        <p:spPr/>
        <p:txBody>
          <a:bodyPr/>
          <a:lstStyle/>
          <a:p>
            <a:fld id="{8917E861-5212-4223-B011-5E7036FA5D68}" type="slidenum">
              <a:rPr lang="en-US" smtClean="0"/>
              <a:t>38</a:t>
            </a:fld>
            <a:endParaRPr lang="en-US"/>
          </a:p>
        </p:txBody>
      </p:sp>
    </p:spTree>
    <p:extLst>
      <p:ext uri="{BB962C8B-B14F-4D97-AF65-F5344CB8AC3E}">
        <p14:creationId xmlns:p14="http://schemas.microsoft.com/office/powerpoint/2010/main" val="22641341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the server processed the sound data, that is calculated pitch, loudness, duration etc. and sent it</a:t>
            </a:r>
          </a:p>
        </p:txBody>
      </p:sp>
      <p:sp>
        <p:nvSpPr>
          <p:cNvPr id="4" name="Slide Number Placeholder 3"/>
          <p:cNvSpPr>
            <a:spLocks noGrp="1"/>
          </p:cNvSpPr>
          <p:nvPr>
            <p:ph type="sldNum" sz="quarter" idx="5"/>
          </p:nvPr>
        </p:nvSpPr>
        <p:spPr/>
        <p:txBody>
          <a:bodyPr/>
          <a:lstStyle/>
          <a:p>
            <a:fld id="{8917E861-5212-4223-B011-5E7036FA5D68}" type="slidenum">
              <a:rPr lang="en-US" smtClean="0"/>
              <a:t>39</a:t>
            </a:fld>
            <a:endParaRPr lang="en-US"/>
          </a:p>
        </p:txBody>
      </p:sp>
    </p:spTree>
    <p:extLst>
      <p:ext uri="{BB962C8B-B14F-4D97-AF65-F5344CB8AC3E}">
        <p14:creationId xmlns:p14="http://schemas.microsoft.com/office/powerpoint/2010/main" val="23193358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back to the displays for visualization.</a:t>
            </a:r>
          </a:p>
        </p:txBody>
      </p:sp>
      <p:sp>
        <p:nvSpPr>
          <p:cNvPr id="4" name="Slide Number Placeholder 3"/>
          <p:cNvSpPr>
            <a:spLocks noGrp="1"/>
          </p:cNvSpPr>
          <p:nvPr>
            <p:ph type="sldNum" sz="quarter" idx="5"/>
          </p:nvPr>
        </p:nvSpPr>
        <p:spPr/>
        <p:txBody>
          <a:bodyPr/>
          <a:lstStyle/>
          <a:p>
            <a:fld id="{8917E861-5212-4223-B011-5E7036FA5D68}" type="slidenum">
              <a:rPr lang="en-US" smtClean="0"/>
              <a:t>40</a:t>
            </a:fld>
            <a:endParaRPr lang="en-US"/>
          </a:p>
        </p:txBody>
      </p:sp>
    </p:spTree>
    <p:extLst>
      <p:ext uri="{BB962C8B-B14F-4D97-AF65-F5344CB8AC3E}">
        <p14:creationId xmlns:p14="http://schemas.microsoft.com/office/powerpoint/2010/main" val="17401256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building, we deployed the prototype in 4 homes..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2169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ends the description of the prototype 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3780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talk about how we deployed the prototypes in the homes of DHH people, that is Study 1.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9572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buFont typeface="Courier New" pitchFamily="49" charset="0"/>
              <a:buNone/>
              <a:defRPr/>
            </a:pPr>
            <a:r>
              <a:rPr lang="en-US" dirty="0">
                <a:solidFill>
                  <a:prstClr val="white"/>
                </a:solidFill>
                <a:latin typeface="Segoe UI Light" pitchFamily="34" charset="0"/>
              </a:rPr>
              <a:t>The goal of the study was to examine how DHH users reacted to an in-home sound awareness system that showed very simple features, that is our Prototype 1.</a:t>
            </a:r>
            <a:r>
              <a:rPr lang="en-US" baseline="0" dirty="0">
                <a:solidFill>
                  <a:prstClr val="white"/>
                </a:solidFill>
                <a:latin typeface="Segoe UI Light" pitchFamily="34" charset="0"/>
              </a:rPr>
              <a:t> [slide] Four Homes participated in our study, containing 6DHH and 1 hearing house member. [slide] The study method involved initial interview about experience with the sound. [slide] a three week system deployment, containing 3 weekly surveys and system logs and [slide], a post trial interview about experience with our Prototype. [slide] We analyzed the transcripts and surveys using thematic analysis. [slide] There were two coders, both of which coded all transcripts. The inter rater reliability was 0.66 and raw agreement 86.3%. [Slide] Though the IRR was low, we resolved all disagreements through mutual discussion. </a:t>
            </a:r>
            <a:r>
              <a:rPr lang="en-US" dirty="0"/>
              <a:t>Let’s see what we found. </a:t>
            </a:r>
            <a:endParaRPr lang="en-US" dirty="0">
              <a:solidFill>
                <a:prstClr val="white"/>
              </a:solidFill>
              <a:latin typeface="Segoe UI Light"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586D1-A4BA-44C1-983C-3F22538F76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415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17E861-5212-4223-B011-5E7036FA5D68}"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6849873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what we found. To give an overview, I will discuss 4 things. [read]</a:t>
            </a:r>
          </a:p>
        </p:txBody>
      </p:sp>
      <p:sp>
        <p:nvSpPr>
          <p:cNvPr id="4" name="Slide Number Placeholder 3"/>
          <p:cNvSpPr>
            <a:spLocks noGrp="1"/>
          </p:cNvSpPr>
          <p:nvPr>
            <p:ph type="sldNum" sz="quarter" idx="5"/>
          </p:nvPr>
        </p:nvSpPr>
        <p:spPr/>
        <p:txBody>
          <a:bodyPr/>
          <a:lstStyle/>
          <a:p>
            <a:fld id="{8917E861-5212-4223-B011-5E7036FA5D68}" type="slidenum">
              <a:rPr lang="en-US" smtClean="0"/>
              <a:t>45</a:t>
            </a:fld>
            <a:endParaRPr lang="en-US"/>
          </a:p>
        </p:txBody>
      </p:sp>
    </p:spTree>
    <p:extLst>
      <p:ext uri="{BB962C8B-B14F-4D97-AF65-F5344CB8AC3E}">
        <p14:creationId xmlns:p14="http://schemas.microsoft.com/office/powerpoint/2010/main" val="35374265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usage patterns.</a:t>
            </a:r>
          </a:p>
        </p:txBody>
      </p:sp>
      <p:sp>
        <p:nvSpPr>
          <p:cNvPr id="4" name="Slide Number Placeholder 3"/>
          <p:cNvSpPr>
            <a:spLocks noGrp="1"/>
          </p:cNvSpPr>
          <p:nvPr>
            <p:ph type="sldNum" sz="quarter" idx="5"/>
          </p:nvPr>
        </p:nvSpPr>
        <p:spPr/>
        <p:txBody>
          <a:bodyPr/>
          <a:lstStyle/>
          <a:p>
            <a:fld id="{8917E861-5212-4223-B011-5E7036FA5D68}" type="slidenum">
              <a:rPr lang="en-US" smtClean="0"/>
              <a:t>46</a:t>
            </a:fld>
            <a:endParaRPr lang="en-US"/>
          </a:p>
        </p:txBody>
      </p:sp>
    </p:spTree>
    <p:extLst>
      <p:ext uri="{BB962C8B-B14F-4D97-AF65-F5344CB8AC3E}">
        <p14:creationId xmlns:p14="http://schemas.microsoft.com/office/powerpoint/2010/main" val="10926880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see what we found. [slide]</a:t>
            </a:r>
            <a:endParaRPr lang="en-US" baseline="0" dirty="0"/>
          </a:p>
        </p:txBody>
      </p:sp>
      <p:sp>
        <p:nvSpPr>
          <p:cNvPr id="4" name="Slide Number Placeholder 3"/>
          <p:cNvSpPr>
            <a:spLocks noGrp="1"/>
          </p:cNvSpPr>
          <p:nvPr>
            <p:ph type="sldNum" sz="quarter" idx="10"/>
          </p:nvPr>
        </p:nvSpPr>
        <p:spPr/>
        <p:txBody>
          <a:bodyPr/>
          <a:lstStyle/>
          <a:p>
            <a:fld id="{8917E861-5212-4223-B011-5E7036FA5D68}" type="slidenum">
              <a:rPr lang="en-US" smtClean="0"/>
              <a:t>47</a:t>
            </a:fld>
            <a:endParaRPr lang="en-US"/>
          </a:p>
        </p:txBody>
      </p:sp>
    </p:spTree>
    <p:extLst>
      <p:ext uri="{BB962C8B-B14F-4D97-AF65-F5344CB8AC3E}">
        <p14:creationId xmlns:p14="http://schemas.microsoft.com/office/powerpoint/2010/main" val="10895327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[read]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5666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However, interestingly,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43712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[read..].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31114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17E861-5212-4223-B011-5E7036FA5D68}" type="slidenum">
              <a:rPr lang="en-US" smtClean="0"/>
              <a:t>51</a:t>
            </a:fld>
            <a:endParaRPr lang="en-US"/>
          </a:p>
        </p:txBody>
      </p:sp>
    </p:spTree>
    <p:extLst>
      <p:ext uri="{BB962C8B-B14F-4D97-AF65-F5344CB8AC3E}">
        <p14:creationId xmlns:p14="http://schemas.microsoft.com/office/powerpoint/2010/main" val="20403995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defTabSz="456039">
              <a:defRPr/>
            </a:pPr>
            <a:r>
              <a:rPr lang="en-US" sz="1200" dirty="0">
                <a:solidFill>
                  <a:prstClr val="white"/>
                </a:solidFill>
                <a:latin typeface="Segoe UI Light"/>
                <a:cs typeface="Segoe UI Light"/>
              </a:rPr>
              <a:t>Because the users had to look at the display from time to time, and because the system showed very basic sound information such as loudness and pitch, it was not found sufficient for home awareness.</a:t>
            </a:r>
          </a:p>
          <a:p>
            <a:pPr lvl="0" algn="l" defTabSz="456039">
              <a:defRPr/>
            </a:pPr>
            <a:endParaRPr lang="en-US" sz="1200" dirty="0">
              <a:solidFill>
                <a:prstClr val="white"/>
              </a:solidFill>
              <a:latin typeface="Segoe UI Light"/>
              <a:cs typeface="Segoe UI Light"/>
            </a:endParaRPr>
          </a:p>
          <a:p>
            <a:pPr lvl="0" algn="l" defTabSz="456039">
              <a:defRPr/>
            </a:pPr>
            <a:r>
              <a:rPr lang="en-US" sz="1200" dirty="0">
                <a:solidFill>
                  <a:prstClr val="white"/>
                </a:solidFill>
                <a:latin typeface="Segoe UI Light"/>
                <a:cs typeface="Segoe UI Light"/>
              </a:rPr>
              <a:t>However, in some cases, participants relied on context, their understanding of their home, to make use of the system, suggesting… Let me give you some examples.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689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was a snapshot taken by H4P1 in week 2. They noticed the... [slide] 4 pulses in the waveform visualization and said…[read]. Similarly,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83094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week 1 survey, H3P1 said,…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show how people were able to use context along with the displays to increase awareness of their homes.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393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r>
              <a:rPr lang="en-US" dirty="0"/>
              <a:t>Thus, in our research, we’re exploring how.. [end] </a:t>
            </a:r>
            <a:r>
              <a:rPr lang="en-US" sz="1200" dirty="0">
                <a:solidFill>
                  <a:schemeClr val="tx1">
                    <a:lumMod val="75000"/>
                    <a:lumOff val="25000"/>
                  </a:schemeClr>
                </a:solidFill>
                <a:latin typeface="Segoe UI Light" panose="020B0502040204020203" pitchFamily="34" charset="0"/>
                <a:cs typeface="Segoe UI Light" panose="020B0502040204020203" pitchFamily="34" charset="0"/>
              </a:rPr>
              <a:t>Specifically, we’re examining…. [slide]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36766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what we found. To provide overview, I will discuss… </a:t>
            </a:r>
          </a:p>
          <a:p>
            <a:endParaRPr lang="en-US" dirty="0"/>
          </a:p>
          <a:p>
            <a:r>
              <a:rPr lang="en-US" dirty="0"/>
              <a:t>[No need of bread crumb if removed privacy..]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85434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[end] as mentioned by H3P1,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0865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[read..].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49855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56948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[end] Thus, though our system was designed to protect user privacy, the guests felt differently.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6399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what we found. To provide overview, I will discuss… </a:t>
            </a:r>
          </a:p>
          <a:p>
            <a:endParaRPr lang="en-US" dirty="0"/>
          </a:p>
          <a:p>
            <a:r>
              <a:rPr lang="en-US" dirty="0"/>
              <a:t>[No need of bread crumb if removed privacy..]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62934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I’d like to talk about desired system improvements. There were two major ones. [slide].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3678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5356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80929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9402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86189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3157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take a short break here and answer any questions that you may have.</a:t>
            </a:r>
          </a:p>
        </p:txBody>
      </p:sp>
      <p:sp>
        <p:nvSpPr>
          <p:cNvPr id="4" name="Slide Number Placeholder 3"/>
          <p:cNvSpPr>
            <a:spLocks noGrp="1"/>
          </p:cNvSpPr>
          <p:nvPr>
            <p:ph type="sldNum" sz="quarter" idx="5"/>
          </p:nvPr>
        </p:nvSpPr>
        <p:spPr/>
        <p:txBody>
          <a:bodyPr/>
          <a:lstStyle/>
          <a:p>
            <a:fld id="{8917E861-5212-4223-B011-5E7036FA5D68}" type="slidenum">
              <a:rPr lang="en-US" smtClean="0"/>
              <a:t>66</a:t>
            </a:fld>
            <a:endParaRPr lang="en-US"/>
          </a:p>
        </p:txBody>
      </p:sp>
    </p:spTree>
    <p:extLst>
      <p:ext uri="{BB962C8B-B14F-4D97-AF65-F5344CB8AC3E}">
        <p14:creationId xmlns:p14="http://schemas.microsoft.com/office/powerpoint/2010/main" val="16079999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4087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outline so far.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4368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move on to prototype 2.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2478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To make prototype 2, we extended prototype 1 in two ways. [slide] First, we added a sound classification engine to automatically classify 19 sounds in the home. [slide] Second, we added a smartwatch app to provide sound alerts using visual and vibration notifications. Let’s look at each in turn.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2023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To make prototype 2, we extended prototype 1 in two ways. [slide] First, we added a sound classification engine to automatically classify 19 sounds in the home. [slide] Second, we added a smartwatch app to provide sound alerts using visual and vibration notifications. Let’s look at each in turn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8017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To build our model [slide] we used a deep convolutional neural network based model which was pre-trained on 8 million YouTube videos.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Because this original model was meant for classifying videos, we used [slide] transfer learning to adapted the model for our task (that is, sound classification). </a:t>
            </a:r>
            <a:endParaRPr lang="en-US" dirty="0"/>
          </a:p>
        </p:txBody>
      </p:sp>
      <p:sp>
        <p:nvSpPr>
          <p:cNvPr id="4" name="Slide Number Placeholder 3"/>
          <p:cNvSpPr>
            <a:spLocks noGrp="1"/>
          </p:cNvSpPr>
          <p:nvPr>
            <p:ph type="sldNum" sz="quarter" idx="5"/>
          </p:nvPr>
        </p:nvSpPr>
        <p:spPr/>
        <p:txBody>
          <a:bodyPr/>
          <a:lstStyle/>
          <a:p>
            <a:fld id="{8917E861-5212-4223-B011-5E7036FA5D68}" type="slidenum">
              <a:rPr lang="en-US" smtClean="0"/>
              <a:t>72</a:t>
            </a:fld>
            <a:endParaRPr lang="en-US"/>
          </a:p>
        </p:txBody>
      </p:sp>
    </p:spTree>
    <p:extLst>
      <p:ext uri="{BB962C8B-B14F-4D97-AF65-F5344CB8AC3E}">
        <p14:creationId xmlns:p14="http://schemas.microsoft.com/office/powerpoint/2010/main" val="26303127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To build our model [slide] we used a deep convolutional neural network based model which was pre-trained on 8 million YouTube videos.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Because this original model was meant for classifying videos, we used [slide] transfer learning to adapted the model for our task (that is, sound classification). To do this, [slide]</a:t>
            </a:r>
            <a:endParaRPr lang="en-US" dirty="0"/>
          </a:p>
        </p:txBody>
      </p:sp>
      <p:sp>
        <p:nvSpPr>
          <p:cNvPr id="4" name="Slide Number Placeholder 3"/>
          <p:cNvSpPr>
            <a:spLocks noGrp="1"/>
          </p:cNvSpPr>
          <p:nvPr>
            <p:ph type="sldNum" sz="quarter" idx="5"/>
          </p:nvPr>
        </p:nvSpPr>
        <p:spPr/>
        <p:txBody>
          <a:bodyPr/>
          <a:lstStyle/>
          <a:p>
            <a:fld id="{8917E861-5212-4223-B011-5E7036FA5D68}" type="slidenum">
              <a:rPr lang="en-US" smtClean="0"/>
              <a:t>73</a:t>
            </a:fld>
            <a:endParaRPr lang="en-US"/>
          </a:p>
        </p:txBody>
      </p:sp>
    </p:spTree>
    <p:extLst>
      <p:ext uri="{BB962C8B-B14F-4D97-AF65-F5344CB8AC3E}">
        <p14:creationId xmlns:p14="http://schemas.microsoft.com/office/powerpoint/2010/main" val="22568327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downloaded sound clips from large online sound libraries for 19 common sounds desired by DHH people. [slide] Then, we fine tuned the model with those sounds.</a:t>
            </a:r>
          </a:p>
          <a:p>
            <a:pPr rtl="0"/>
            <a:br>
              <a:rPr lang="en-US" b="0" dirty="0">
                <a:effectLst/>
              </a:rPr>
            </a:br>
            <a:r>
              <a:rPr lang="en-US" sz="1200" b="0" i="0" u="none" strike="noStrike" kern="1200" dirty="0">
                <a:solidFill>
                  <a:schemeClr val="tx1"/>
                </a:solidFill>
                <a:effectLst/>
                <a:latin typeface="+mn-lt"/>
                <a:ea typeface="+mn-ea"/>
                <a:cs typeface="+mn-cs"/>
              </a:rPr>
              <a:t>I am not going to go into much detail here, but we [slide] field tested the model with the sounds recorded in five of our research team members home. [slide] This yielded a relatively high accuracy: 85.9% on average. </a:t>
            </a:r>
            <a:br>
              <a:rPr lang="en-US" dirty="0"/>
            </a:br>
            <a:endParaRPr lang="en-US" dirty="0"/>
          </a:p>
        </p:txBody>
      </p:sp>
      <p:sp>
        <p:nvSpPr>
          <p:cNvPr id="4" name="Slide Number Placeholder 3"/>
          <p:cNvSpPr>
            <a:spLocks noGrp="1"/>
          </p:cNvSpPr>
          <p:nvPr>
            <p:ph type="sldNum" sz="quarter" idx="5"/>
          </p:nvPr>
        </p:nvSpPr>
        <p:spPr/>
        <p:txBody>
          <a:bodyPr/>
          <a:lstStyle/>
          <a:p>
            <a:fld id="{8917E861-5212-4223-B011-5E7036FA5D68}" type="slidenum">
              <a:rPr lang="en-US" smtClean="0"/>
              <a:t>74</a:t>
            </a:fld>
            <a:endParaRPr lang="en-US"/>
          </a:p>
        </p:txBody>
      </p:sp>
    </p:spTree>
    <p:extLst>
      <p:ext uri="{BB962C8B-B14F-4D97-AF65-F5344CB8AC3E}">
        <p14:creationId xmlns:p14="http://schemas.microsoft.com/office/powerpoint/2010/main" val="239084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explored these questions in two phases. </a:t>
            </a:r>
          </a:p>
          <a:p>
            <a:pPr rtl="0"/>
            <a:endParaRPr lang="en-US" sz="6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[slide] First, following the best HCI practices, we began with investigating the sound awareness needs of DHH people and their preferred designs for sound awareness visualizations. This work was published at CHI 2019.</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[slide] Based on these insights, we then designed two iterative prototype of a sound awareness system and conducted field deployments in the homes of DHH people. This second part is what I will talk to you about today.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4969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14093"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[Slide] we uploaded the model to each display from prototype 1. </a:t>
            </a:r>
          </a:p>
          <a:p>
            <a:pPr marL="0" marR="0" lvl="0" indent="0" algn="l" defTabSz="514093"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538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14093"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[Slide] we uploaded the model to each display from prototype 1. </a:t>
            </a:r>
          </a:p>
          <a:p>
            <a:pPr marL="0" marR="0" lvl="0" indent="0" algn="l" defTabSz="514093"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1374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57667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server then sent all this information (along with the previous loudness and pitch information from Prototype 1) back to the displays and the smartwatch.</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26822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I’d like you to recall the display visualization from prototype 1. [slide] This is how the sound classification was shown on the displays with the type of sound, and the classification confidence.</a:t>
            </a:r>
            <a:br>
              <a:rPr lang="en-US" dirty="0"/>
            </a:br>
            <a:endParaRPr lang="en-US" dirty="0"/>
          </a:p>
        </p:txBody>
      </p:sp>
      <p:sp>
        <p:nvSpPr>
          <p:cNvPr id="4" name="Slide Number Placeholder 3"/>
          <p:cNvSpPr>
            <a:spLocks noGrp="1"/>
          </p:cNvSpPr>
          <p:nvPr>
            <p:ph type="sldNum" sz="quarter" idx="5"/>
          </p:nvPr>
        </p:nvSpPr>
        <p:spPr/>
        <p:txBody>
          <a:bodyPr/>
          <a:lstStyle/>
          <a:p>
            <a:fld id="{8917E861-5212-4223-B011-5E7036FA5D68}" type="slidenum">
              <a:rPr lang="en-US" smtClean="0"/>
              <a:t>79</a:t>
            </a:fld>
            <a:endParaRPr lang="en-US"/>
          </a:p>
        </p:txBody>
      </p:sp>
    </p:spTree>
    <p:extLst>
      <p:ext uri="{BB962C8B-B14F-4D97-AF65-F5344CB8AC3E}">
        <p14:creationId xmlns:p14="http://schemas.microsoft.com/office/powerpoint/2010/main" val="25800583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look at the smartwatch app</a:t>
            </a:r>
            <a:r>
              <a:rPr lang="en-US" sz="1200" b="0" i="0" u="none" strike="noStrike" kern="1200" dirty="0">
                <a:solidFill>
                  <a:schemeClr val="tx1"/>
                </a:solidFill>
                <a:effectLst/>
                <a:latin typeface="+mn-lt"/>
                <a:ea typeface="+mn-ea"/>
                <a:cs typeface="+mn-cs"/>
              </a:rPr>
              <a:t> [slide] Recall that we built a smartwatch app because participants in Study 1 wanted a way to alert about sounds, so that they don't have to keep looking at the display.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28735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8917E861-5212-4223-B011-5E7036FA5D68}" type="slidenum">
              <a:rPr lang="en-US" smtClean="0"/>
              <a:t>81</a:t>
            </a:fld>
            <a:endParaRPr lang="en-US"/>
          </a:p>
        </p:txBody>
      </p:sp>
    </p:spTree>
    <p:extLst>
      <p:ext uri="{BB962C8B-B14F-4D97-AF65-F5344CB8AC3E}">
        <p14:creationId xmlns:p14="http://schemas.microsoft.com/office/powerpoint/2010/main" val="7003149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So, we used an android app. Whenever the sound was recognized by the classifier, the smartwatch vibrated [slide] and showed [slide] the room level location, the type of sound and the classification confidence. [slide] Thus, the final system.</a:t>
            </a:r>
            <a:endParaRPr lang="en-US" b="0" dirty="0">
              <a:effectLst/>
            </a:endParaRPr>
          </a:p>
        </p:txBody>
      </p:sp>
      <p:sp>
        <p:nvSpPr>
          <p:cNvPr id="4" name="Slide Number Placeholder 3"/>
          <p:cNvSpPr>
            <a:spLocks noGrp="1"/>
          </p:cNvSpPr>
          <p:nvPr>
            <p:ph type="sldNum" sz="quarter" idx="5"/>
          </p:nvPr>
        </p:nvSpPr>
        <p:spPr/>
        <p:txBody>
          <a:bodyPr/>
          <a:lstStyle/>
          <a:p>
            <a:fld id="{8917E861-5212-4223-B011-5E7036FA5D68}" type="slidenum">
              <a:rPr lang="en-US" smtClean="0"/>
              <a:t>82</a:t>
            </a:fld>
            <a:endParaRPr lang="en-US"/>
          </a:p>
        </p:txBody>
      </p:sp>
    </p:spTree>
    <p:extLst>
      <p:ext uri="{BB962C8B-B14F-4D97-AF65-F5344CB8AC3E}">
        <p14:creationId xmlns:p14="http://schemas.microsoft.com/office/powerpoint/2010/main" val="19267527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Thus, the final system contained 3-5 displays deployed in the home and the smartwatch worn by the DHH user.</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8917E861-5212-4223-B011-5E7036FA5D68}" type="slidenum">
              <a:rPr lang="en-US" smtClean="0"/>
              <a:t>83</a:t>
            </a:fld>
            <a:endParaRPr lang="en-US"/>
          </a:p>
        </p:txBody>
      </p:sp>
    </p:spTree>
    <p:extLst>
      <p:ext uri="{BB962C8B-B14F-4D97-AF65-F5344CB8AC3E}">
        <p14:creationId xmlns:p14="http://schemas.microsoft.com/office/powerpoint/2010/main" val="12904630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5782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2201"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So, the title of today’s talk is… </a:t>
            </a:r>
            <a:endParaRPr lang="en-US" sz="1200" b="0" cap="small" dirty="0">
              <a:solidFill>
                <a:schemeClr val="bg1">
                  <a:lumMod val="95000"/>
                </a:schemeClr>
              </a:solidFill>
              <a:effectLst>
                <a:outerShdw blurRad="38100" dist="38100" dir="2700000" algn="tl">
                  <a:srgbClr val="000000">
                    <a:alpha val="43137"/>
                  </a:srgbClr>
                </a:outerShdw>
              </a:effectLst>
              <a:latin typeface="Segoe UI Light" panose="020B0502040204020203" pitchFamily="34" charset="0"/>
            </a:endParaRPr>
          </a:p>
        </p:txBody>
      </p:sp>
      <p:sp>
        <p:nvSpPr>
          <p:cNvPr id="4" name="Slide Number Placeholder 3"/>
          <p:cNvSpPr>
            <a:spLocks noGrp="1"/>
          </p:cNvSpPr>
          <p:nvPr>
            <p:ph type="sldNum" sz="quarter" idx="10"/>
          </p:nvPr>
        </p:nvSpPr>
        <p:spPr/>
        <p:txBody>
          <a:bodyPr/>
          <a:lstStyle/>
          <a:p>
            <a:fld id="{DE5101C5-9EBF-4472-8C81-B4CEFD190130}"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65511821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Alright, now Study 2, evaluation of this system.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4041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a:t>The goal was to evaluate Prototype 2. [slide] We again recruited four homes. As this </a:t>
            </a:r>
            <a:r>
              <a:rPr lang="en-US" sz="1200" b="0" i="0" u="none" strike="noStrike" kern="1200" baseline="0" dirty="0">
                <a:solidFill>
                  <a:schemeClr val="tx1"/>
                </a:solidFill>
                <a:latin typeface="+mn-lt"/>
                <a:ea typeface="+mn-ea"/>
                <a:cs typeface="+mn-cs"/>
              </a:rPr>
              <a:t>an iterative deployment, we did not exclude repeat participants; hence two homes were the same as study 1. [slide] These homes resided 6DHH and 2 hearing individuals. [slide] We followed a similar study procedure as Study 1. [slide] The transcripts were again analyzed by two coders, yielding IRR of 0.78 and raw agreement 91.7%. Again, disagreements were resolved through consensus. Let’s see what we found.</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586D1-A4BA-44C1-983C-3F22538F76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14048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defTabSz="456039">
              <a:defRPr/>
            </a:pPr>
            <a:r>
              <a:rPr lang="en-US" b="0" dirty="0">
                <a:effectLst/>
              </a:rPr>
              <a:t>[read]</a:t>
            </a:r>
          </a:p>
        </p:txBody>
      </p:sp>
      <p:sp>
        <p:nvSpPr>
          <p:cNvPr id="4" name="Slide Number Placeholder 3"/>
          <p:cNvSpPr>
            <a:spLocks noGrp="1"/>
          </p:cNvSpPr>
          <p:nvPr>
            <p:ph type="sldNum" sz="quarter" idx="5"/>
          </p:nvPr>
        </p:nvSpPr>
        <p:spPr/>
        <p:txBody>
          <a:bodyPr/>
          <a:lstStyle/>
          <a:p>
            <a:fld id="{8917E861-5212-4223-B011-5E7036FA5D68}" type="slidenum">
              <a:rPr lang="en-US" smtClean="0"/>
              <a:t>87</a:t>
            </a:fld>
            <a:endParaRPr lang="en-US"/>
          </a:p>
        </p:txBody>
      </p:sp>
    </p:spTree>
    <p:extLst>
      <p:ext uri="{BB962C8B-B14F-4D97-AF65-F5344CB8AC3E}">
        <p14:creationId xmlns:p14="http://schemas.microsoft.com/office/powerpoint/2010/main" val="66382634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51814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18695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defTabSz="912201">
              <a:spcAft>
                <a:spcPts val="1800"/>
              </a:spcAft>
              <a:buClr>
                <a:srgbClr val="FFC000"/>
              </a:buClr>
              <a:defRPr/>
            </a:pPr>
            <a:r>
              <a:rPr lang="en-US" sz="1200" dirty="0">
                <a:solidFill>
                  <a:prstClr val="white">
                    <a:lumMod val="85000"/>
                  </a:prstClr>
                </a:solidFill>
                <a:latin typeface="Segoe UI Light" pitchFamily="34" charset="0"/>
              </a:rPr>
              <a:t>However, there were two system failures which affected the user experience. [Slide] The watch vibrated constantly in the presence of many sounds, which was highly distracting. For example,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60908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3764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And [when] when the sound was not classified correctly, it affected the daily routine of the participants. For example,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144731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12764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002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224193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[end] I will not talk about these today but we can discuss if you'd like to. </a:t>
            </a: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69651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reflection, I would say that [slide]</a:t>
            </a:r>
          </a:p>
        </p:txBody>
      </p:sp>
      <p:sp>
        <p:nvSpPr>
          <p:cNvPr id="4" name="Slide Number Placeholder 3"/>
          <p:cNvSpPr>
            <a:spLocks noGrp="1"/>
          </p:cNvSpPr>
          <p:nvPr>
            <p:ph type="sldNum" sz="quarter" idx="5"/>
          </p:nvPr>
        </p:nvSpPr>
        <p:spPr/>
        <p:txBody>
          <a:bodyPr/>
          <a:lstStyle/>
          <a:p>
            <a:fld id="{8917E861-5212-4223-B011-5E7036FA5D68}" type="slidenum">
              <a:rPr lang="en-US" smtClean="0"/>
              <a:t>96</a:t>
            </a:fld>
            <a:endParaRPr lang="en-US"/>
          </a:p>
        </p:txBody>
      </p:sp>
    </p:spTree>
    <p:extLst>
      <p:ext uri="{BB962C8B-B14F-4D97-AF65-F5344CB8AC3E}">
        <p14:creationId xmlns:p14="http://schemas.microsoft.com/office/powerpoint/2010/main" val="357198022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p>
        </p:txBody>
      </p:sp>
      <p:sp>
        <p:nvSpPr>
          <p:cNvPr id="4" name="Slide Number Placeholder 3"/>
          <p:cNvSpPr>
            <a:spLocks noGrp="1"/>
          </p:cNvSpPr>
          <p:nvPr>
            <p:ph type="sldNum" sz="quarter" idx="5"/>
          </p:nvPr>
        </p:nvSpPr>
        <p:spPr/>
        <p:txBody>
          <a:bodyPr/>
          <a:lstStyle/>
          <a:p>
            <a:fld id="{8917E861-5212-4223-B011-5E7036FA5D68}" type="slidenum">
              <a:rPr lang="en-US" smtClean="0"/>
              <a:t>97</a:t>
            </a:fld>
            <a:endParaRPr lang="en-US"/>
          </a:p>
        </p:txBody>
      </p:sp>
    </p:spTree>
    <p:extLst>
      <p:ext uri="{BB962C8B-B14F-4D97-AF65-F5344CB8AC3E}">
        <p14:creationId xmlns:p14="http://schemas.microsoft.com/office/powerpoint/2010/main" val="166670462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[end] which gives guidelines for the future..</a:t>
            </a:r>
            <a:br>
              <a:rPr lang="en-US" dirty="0"/>
            </a:br>
            <a:endParaRPr lang="en-US" dirty="0"/>
          </a:p>
        </p:txBody>
      </p:sp>
      <p:sp>
        <p:nvSpPr>
          <p:cNvPr id="4" name="Slide Number Placeholder 3"/>
          <p:cNvSpPr>
            <a:spLocks noGrp="1"/>
          </p:cNvSpPr>
          <p:nvPr>
            <p:ph type="sldNum" sz="quarter" idx="5"/>
          </p:nvPr>
        </p:nvSpPr>
        <p:spPr/>
        <p:txBody>
          <a:bodyPr/>
          <a:lstStyle/>
          <a:p>
            <a:fld id="{8917E861-5212-4223-B011-5E7036FA5D68}" type="slidenum">
              <a:rPr lang="en-US" smtClean="0"/>
              <a:t>98</a:t>
            </a:fld>
            <a:endParaRPr lang="en-US"/>
          </a:p>
        </p:txBody>
      </p:sp>
    </p:spTree>
    <p:extLst>
      <p:ext uri="{BB962C8B-B14F-4D97-AF65-F5344CB8AC3E}">
        <p14:creationId xmlns:p14="http://schemas.microsoft.com/office/powerpoint/2010/main" val="46792115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I’d like to discuss three. First is, [slide] handling misclassifications. [slide] Recall that sound </a:t>
            </a:r>
            <a:r>
              <a:rPr lang="en-US" sz="1200" b="0" i="0" u="none" strike="noStrike" kern="1200" dirty="0" err="1">
                <a:solidFill>
                  <a:schemeClr val="tx1"/>
                </a:solidFill>
                <a:effectLst/>
                <a:latin typeface="+mn-lt"/>
                <a:ea typeface="+mn-ea"/>
                <a:cs typeface="+mn-cs"/>
              </a:rPr>
              <a:t>misclassification.s</a:t>
            </a:r>
            <a:r>
              <a:rPr lang="en-US" sz="1200" b="0" i="0" u="none" strike="noStrike" kern="1200" dirty="0">
                <a:solidFill>
                  <a:schemeClr val="tx1"/>
                </a:solidFill>
                <a:effectLst/>
                <a:latin typeface="+mn-lt"/>
                <a:ea typeface="+mn-ea"/>
                <a:cs typeface="+mn-cs"/>
              </a:rPr>
              <a:t>. [read]</a:t>
            </a:r>
            <a:endParaRPr lang="en-US" b="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34D34-6109-4B7E-B80F-2E1BA89977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42066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[read] constant vibrations..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34D34-6109-4B7E-B80F-2E1BA89977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72155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Finally, while the home occupants.. [read]</a:t>
            </a:r>
          </a:p>
          <a:p>
            <a:pPr rtl="0" fontAlgn="base"/>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[end] So, hopefully, some of these points will also help you perform your research. We’re almost at the end. </a:t>
            </a:r>
          </a:p>
          <a:p>
            <a:pPr rtl="0"/>
            <a:r>
              <a:rPr lang="en-US" sz="1200" b="0" i="0" u="none" strike="noStrike" kern="1200" dirty="0">
                <a:solidFill>
                  <a:schemeClr val="tx1"/>
                </a:solidFill>
                <a:effectLst/>
                <a:latin typeface="+mn-lt"/>
                <a:ea typeface="+mn-ea"/>
                <a:cs typeface="+mn-cs"/>
              </a:rPr>
              <a:t>Before I conclude, I’d like to mention my team members…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34D34-6109-4B7E-B80F-2E1BA89977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8076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they are. [read]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56265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also to our sponsors, [read]</a:t>
            </a:r>
          </a:p>
          <a:p>
            <a:endParaRPr lang="en-US" dirty="0"/>
          </a:p>
          <a:p>
            <a:r>
              <a:rPr lang="en-US" dirty="0"/>
              <a:t>[end] To conclude, I’d like to say that…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79037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Beyond any successful work, There Are Always Additional Forces Involved.  </a:t>
            </a:r>
          </a:p>
          <a:p>
            <a:endParaRPr lang="en-US" dirty="0"/>
          </a:p>
          <a:p>
            <a:r>
              <a:rPr lang="en-US" dirty="0"/>
              <a:t>Thanks also to people who have given me helpful advice over the years that helped me indirectly or directly perform this work.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861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5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039" indent="0" algn="ctr">
              <a:buNone/>
              <a:defRPr>
                <a:solidFill>
                  <a:schemeClr val="tx1">
                    <a:tint val="75000"/>
                  </a:schemeClr>
                </a:solidFill>
              </a:defRPr>
            </a:lvl2pPr>
            <a:lvl3pPr marL="912201" indent="0" algn="ctr">
              <a:buNone/>
              <a:defRPr>
                <a:solidFill>
                  <a:schemeClr val="tx1">
                    <a:tint val="75000"/>
                  </a:schemeClr>
                </a:solidFill>
              </a:defRPr>
            </a:lvl3pPr>
            <a:lvl4pPr marL="1368302" indent="0" algn="ctr">
              <a:buNone/>
              <a:defRPr>
                <a:solidFill>
                  <a:schemeClr val="tx1">
                    <a:tint val="75000"/>
                  </a:schemeClr>
                </a:solidFill>
              </a:defRPr>
            </a:lvl4pPr>
            <a:lvl5pPr marL="1824402" indent="0" algn="ctr">
              <a:buNone/>
              <a:defRPr>
                <a:solidFill>
                  <a:schemeClr val="tx1">
                    <a:tint val="75000"/>
                  </a:schemeClr>
                </a:solidFill>
              </a:defRPr>
            </a:lvl5pPr>
            <a:lvl6pPr marL="2280566" indent="0" algn="ctr">
              <a:buNone/>
              <a:defRPr>
                <a:solidFill>
                  <a:schemeClr val="tx1">
                    <a:tint val="75000"/>
                  </a:schemeClr>
                </a:solidFill>
              </a:defRPr>
            </a:lvl6pPr>
            <a:lvl7pPr marL="2736602" indent="0" algn="ctr">
              <a:buNone/>
              <a:defRPr>
                <a:solidFill>
                  <a:schemeClr val="tx1">
                    <a:tint val="75000"/>
                  </a:schemeClr>
                </a:solidFill>
              </a:defRPr>
            </a:lvl7pPr>
            <a:lvl8pPr marL="3192640" indent="0" algn="ctr">
              <a:buNone/>
              <a:defRPr>
                <a:solidFill>
                  <a:schemeClr val="tx1">
                    <a:tint val="75000"/>
                  </a:schemeClr>
                </a:solidFill>
              </a:defRPr>
            </a:lvl8pPr>
            <a:lvl9pPr marL="364867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8016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1446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4665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5893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788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683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DB29F7-8816-4441-9FF3-42B722AC60B8}" type="datetimeFigureOut">
              <a:rPr lang="en-US" smtClean="0">
                <a:solidFill>
                  <a:prstClr val="black">
                    <a:tint val="75000"/>
                  </a:prstClr>
                </a:solidFill>
              </a:rPr>
              <a:pPr/>
              <a:t>7/18/2020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E9D8B3A-DF0D-8C41-B31C-07A5A78BFA9E}"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6"/>
          <p:cNvSpPr>
            <a:spLocks noGrp="1"/>
          </p:cNvSpPr>
          <p:nvPr>
            <p:ph sz="quarter" idx="13"/>
          </p:nvPr>
        </p:nvSpPr>
        <p:spPr>
          <a:xfrm>
            <a:off x="764122" y="1422403"/>
            <a:ext cx="4133849" cy="4860925"/>
          </a:xfrm>
          <a:solidFill>
            <a:schemeClr val="bg1">
              <a:lumMod val="95000"/>
            </a:schemeClr>
          </a:solidFill>
        </p:spPr>
        <p:txBody>
          <a:bodyPr>
            <a:normAutofit/>
          </a:bodyPr>
          <a:lstStyle>
            <a:lvl1pPr>
              <a:defRPr sz="2400"/>
            </a:lvl1pPr>
            <a:lvl2pPr>
              <a:defRPr sz="2000"/>
            </a:lvl2pPr>
            <a:lvl3pPr>
              <a:defRPr sz="2000"/>
            </a:lvl3pPr>
            <a:lvl4pPr>
              <a:defRPr sz="1900"/>
            </a:lvl4pPr>
            <a:lvl5pPr>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4592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DC76555-6751-274A-80D1-345499821BA1}" type="datetimeFigureOut">
              <a:rPr lang="en-US" smtClean="0">
                <a:solidFill>
                  <a:prstClr val="black">
                    <a:tint val="75000"/>
                  </a:prstClr>
                </a:solidFill>
              </a:rPr>
              <a:pPr/>
              <a:t>7/18/2020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F0D0F5-5C9F-914B-814F-B4F4EA25D3E9}"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
          </p:nvPr>
        </p:nvSpPr>
        <p:spPr>
          <a:xfrm>
            <a:off x="609600" y="628451"/>
            <a:ext cx="10972800" cy="5497847"/>
          </a:xfrm>
        </p:spPr>
        <p:txBody>
          <a:bodyPr>
            <a:normAutofit/>
          </a:bodyPr>
          <a:lstStyle>
            <a:lvl1pPr marL="0" indent="0">
              <a:buNone/>
              <a:defRPr sz="2400">
                <a:latin typeface="Courier New"/>
                <a:cs typeface="Courier New"/>
              </a:defRPr>
            </a:lvl1pPr>
            <a:lvl2pPr marL="456039" indent="0">
              <a:buNone/>
              <a:defRPr sz="2400">
                <a:latin typeface="Courier New"/>
                <a:cs typeface="Courier New"/>
              </a:defRPr>
            </a:lvl2pPr>
            <a:lvl3pPr marL="912201" indent="0">
              <a:buNone/>
              <a:defRPr sz="2400">
                <a:latin typeface="Courier New"/>
                <a:cs typeface="Courier New"/>
              </a:defRPr>
            </a:lvl3pPr>
            <a:lvl4pPr marL="1368302" indent="0">
              <a:buNone/>
              <a:defRPr sz="2400">
                <a:latin typeface="Courier New"/>
                <a:cs typeface="Courier New"/>
              </a:defRPr>
            </a:lvl4pPr>
            <a:lvl5pPr marL="1824402" indent="0">
              <a:buNone/>
              <a:defRPr sz="2400">
                <a:latin typeface="Courier New"/>
                <a:cs typeface="Courier New"/>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7842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la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DC76555-6751-274A-80D1-345499821BA1}" type="datetimeFigureOut">
              <a:rPr lang="en-US" smtClean="0">
                <a:solidFill>
                  <a:prstClr val="black">
                    <a:tint val="75000"/>
                  </a:prstClr>
                </a:solidFill>
              </a:rPr>
              <a:pPr/>
              <a:t>7/18/2020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F0D0F5-5C9F-914B-814F-B4F4EA25D3E9}" type="slidenum">
              <a:rPr lang="en-US" smtClean="0">
                <a:solidFill>
                  <a:prstClr val="black">
                    <a:tint val="75000"/>
                  </a:prstClr>
                </a:solidFill>
              </a:rPr>
              <a:pPr/>
              <a:t>‹#›</a:t>
            </a:fld>
            <a:endParaRPr lang="en-US">
              <a:solidFill>
                <a:prstClr val="black">
                  <a:tint val="75000"/>
                </a:prstClr>
              </a:solidFill>
            </a:endParaRPr>
          </a:p>
        </p:txBody>
      </p:sp>
      <p:sp>
        <p:nvSpPr>
          <p:cNvPr id="7" name="Content Placeholder 2"/>
          <p:cNvSpPr>
            <a:spLocks noGrp="1"/>
          </p:cNvSpPr>
          <p:nvPr>
            <p:ph idx="1"/>
          </p:nvPr>
        </p:nvSpPr>
        <p:spPr>
          <a:xfrm>
            <a:off x="609600" y="628451"/>
            <a:ext cx="10972800" cy="5497847"/>
          </a:xfrm>
        </p:spPr>
        <p:txBody>
          <a:bodyPr>
            <a:normAutofit/>
          </a:bodyPr>
          <a:lstStyle>
            <a:lvl1pPr marL="0" indent="0">
              <a:buNone/>
              <a:defRPr sz="2400" b="0" i="0">
                <a:latin typeface="Helvetica Neue Light"/>
                <a:cs typeface="Helvetica Neue Light"/>
              </a:defRPr>
            </a:lvl1pPr>
            <a:lvl2pPr marL="456039" indent="0">
              <a:buNone/>
              <a:defRPr sz="2400" b="0" i="0">
                <a:latin typeface="Helvetica Neue Light"/>
                <a:cs typeface="Helvetica Neue Light"/>
              </a:defRPr>
            </a:lvl2pPr>
            <a:lvl3pPr marL="912201" indent="0">
              <a:buNone/>
              <a:defRPr sz="2400" b="0" i="0">
                <a:latin typeface="Helvetica Neue Light"/>
                <a:cs typeface="Helvetica Neue Light"/>
              </a:defRPr>
            </a:lvl3pPr>
            <a:lvl4pPr marL="1368302" indent="0">
              <a:buNone/>
              <a:defRPr sz="2400" b="0" i="0">
                <a:latin typeface="Helvetica Neue Light"/>
                <a:cs typeface="Helvetica Neue Light"/>
              </a:defRPr>
            </a:lvl4pPr>
            <a:lvl5pPr marL="1824402" indent="0">
              <a:buNone/>
              <a:defRPr sz="2400" b="0" i="0">
                <a:latin typeface="Helvetica Neue Light"/>
                <a:cs typeface="Helvetica Neue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4595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5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039" indent="0" algn="ctr">
              <a:buNone/>
              <a:defRPr>
                <a:solidFill>
                  <a:schemeClr val="tx1">
                    <a:tint val="75000"/>
                  </a:schemeClr>
                </a:solidFill>
              </a:defRPr>
            </a:lvl2pPr>
            <a:lvl3pPr marL="912201" indent="0" algn="ctr">
              <a:buNone/>
              <a:defRPr>
                <a:solidFill>
                  <a:schemeClr val="tx1">
                    <a:tint val="75000"/>
                  </a:schemeClr>
                </a:solidFill>
              </a:defRPr>
            </a:lvl3pPr>
            <a:lvl4pPr marL="1368302" indent="0" algn="ctr">
              <a:buNone/>
              <a:defRPr>
                <a:solidFill>
                  <a:schemeClr val="tx1">
                    <a:tint val="75000"/>
                  </a:schemeClr>
                </a:solidFill>
              </a:defRPr>
            </a:lvl4pPr>
            <a:lvl5pPr marL="1824402" indent="0" algn="ctr">
              <a:buNone/>
              <a:defRPr>
                <a:solidFill>
                  <a:schemeClr val="tx1">
                    <a:tint val="75000"/>
                  </a:schemeClr>
                </a:solidFill>
              </a:defRPr>
            </a:lvl5pPr>
            <a:lvl6pPr marL="2280566" indent="0" algn="ctr">
              <a:buNone/>
              <a:defRPr>
                <a:solidFill>
                  <a:schemeClr val="tx1">
                    <a:tint val="75000"/>
                  </a:schemeClr>
                </a:solidFill>
              </a:defRPr>
            </a:lvl6pPr>
            <a:lvl7pPr marL="2736602" indent="0" algn="ctr">
              <a:buNone/>
              <a:defRPr>
                <a:solidFill>
                  <a:schemeClr val="tx1">
                    <a:tint val="75000"/>
                  </a:schemeClr>
                </a:solidFill>
              </a:defRPr>
            </a:lvl7pPr>
            <a:lvl8pPr marL="3192640" indent="0" algn="ctr">
              <a:buNone/>
              <a:defRPr>
                <a:solidFill>
                  <a:schemeClr val="tx1">
                    <a:tint val="75000"/>
                  </a:schemeClr>
                </a:solidFill>
              </a:defRPr>
            </a:lvl8pPr>
            <a:lvl9pPr marL="364867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01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noAutofit/>
          </a:bodyPr>
          <a:lstStyle>
            <a:lvl1pPr>
              <a:defRPr sz="32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0640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6"/>
            <a:ext cx="10972800" cy="493931"/>
          </a:xfrm>
        </p:spPr>
        <p:txBody>
          <a:bodyPr lIns="0" tIns="0" rIns="0" bIns="0">
            <a:noAutofit/>
          </a:bodyPr>
          <a:lstStyle>
            <a:lvl1pPr>
              <a:defRPr sz="3200">
                <a:solidFill>
                  <a:schemeClr val="tx1">
                    <a:lumMod val="85000"/>
                    <a:lumOff val="1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Segoe UI Light" panose="020B0502040204020203" pitchFamily="34" charset="0"/>
              </a:defRPr>
            </a:lvl1pPr>
            <a:lvl2pPr>
              <a:defRPr>
                <a:latin typeface="Segoe UI Light" panose="020B0502040204020203" pitchFamily="34" charset="0"/>
              </a:defRPr>
            </a:lvl2pPr>
            <a:lvl3pPr>
              <a:defRPr>
                <a:latin typeface="Segoe UI Light" panose="020B0502040204020203" pitchFamily="34" charset="0"/>
              </a:defRPr>
            </a:lvl3pPr>
            <a:lvl4pPr>
              <a:defRPr>
                <a:latin typeface="Segoe UI Light" panose="020B0502040204020203" pitchFamily="34" charset="0"/>
              </a:defRPr>
            </a:lvl4pPr>
            <a:lvl5pPr>
              <a:defRPr>
                <a:latin typeface="Segoe UI Light"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266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039" indent="0">
              <a:buNone/>
              <a:defRPr sz="1900">
                <a:solidFill>
                  <a:schemeClr val="tx1">
                    <a:tint val="75000"/>
                  </a:schemeClr>
                </a:solidFill>
              </a:defRPr>
            </a:lvl2pPr>
            <a:lvl3pPr marL="912201" indent="0">
              <a:buNone/>
              <a:defRPr sz="1600">
                <a:solidFill>
                  <a:schemeClr val="tx1">
                    <a:tint val="75000"/>
                  </a:schemeClr>
                </a:solidFill>
              </a:defRPr>
            </a:lvl3pPr>
            <a:lvl4pPr marL="1368302" indent="0">
              <a:buNone/>
              <a:defRPr sz="1500">
                <a:solidFill>
                  <a:schemeClr val="tx1">
                    <a:tint val="75000"/>
                  </a:schemeClr>
                </a:solidFill>
              </a:defRPr>
            </a:lvl4pPr>
            <a:lvl5pPr marL="1824402" indent="0">
              <a:buNone/>
              <a:defRPr sz="1500">
                <a:solidFill>
                  <a:schemeClr val="tx1">
                    <a:tint val="75000"/>
                  </a:schemeClr>
                </a:solidFill>
              </a:defRPr>
            </a:lvl5pPr>
            <a:lvl6pPr marL="2280566" indent="0">
              <a:buNone/>
              <a:defRPr sz="1500">
                <a:solidFill>
                  <a:schemeClr val="tx1">
                    <a:tint val="75000"/>
                  </a:schemeClr>
                </a:solidFill>
              </a:defRPr>
            </a:lvl6pPr>
            <a:lvl7pPr marL="2736602" indent="0">
              <a:buNone/>
              <a:defRPr sz="1500">
                <a:solidFill>
                  <a:schemeClr val="tx1">
                    <a:tint val="75000"/>
                  </a:schemeClr>
                </a:solidFill>
              </a:defRPr>
            </a:lvl7pPr>
            <a:lvl8pPr marL="3192640" indent="0">
              <a:buNone/>
              <a:defRPr sz="1500">
                <a:solidFill>
                  <a:schemeClr val="tx1">
                    <a:tint val="75000"/>
                  </a:schemeClr>
                </a:solidFill>
              </a:defRPr>
            </a:lvl8pPr>
            <a:lvl9pPr marL="3648679"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41436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8136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7"/>
            <a:ext cx="5386917" cy="639763"/>
          </a:xfrm>
        </p:spPr>
        <p:txBody>
          <a:bodyPr anchor="b"/>
          <a:lstStyle>
            <a:lvl1pPr marL="0" indent="0">
              <a:buNone/>
              <a:defRPr sz="2400" b="1"/>
            </a:lvl1pPr>
            <a:lvl2pPr marL="456039" indent="0">
              <a:buNone/>
              <a:defRPr sz="2000" b="1"/>
            </a:lvl2pPr>
            <a:lvl3pPr marL="912201" indent="0">
              <a:buNone/>
              <a:defRPr sz="1900" b="1"/>
            </a:lvl3pPr>
            <a:lvl4pPr marL="1368302" indent="0">
              <a:buNone/>
              <a:defRPr sz="1600" b="1"/>
            </a:lvl4pPr>
            <a:lvl5pPr marL="1824402" indent="0">
              <a:buNone/>
              <a:defRPr sz="1600" b="1"/>
            </a:lvl5pPr>
            <a:lvl6pPr marL="2280566" indent="0">
              <a:buNone/>
              <a:defRPr sz="1600" b="1"/>
            </a:lvl6pPr>
            <a:lvl7pPr marL="2736602" indent="0">
              <a:buNone/>
              <a:defRPr sz="1600" b="1"/>
            </a:lvl7pPr>
            <a:lvl8pPr marL="3192640" indent="0">
              <a:buNone/>
              <a:defRPr sz="1600" b="1"/>
            </a:lvl8pPr>
            <a:lvl9pPr marL="364867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42" y="1535117"/>
            <a:ext cx="5389033" cy="639763"/>
          </a:xfrm>
        </p:spPr>
        <p:txBody>
          <a:bodyPr anchor="b"/>
          <a:lstStyle>
            <a:lvl1pPr marL="0" indent="0">
              <a:buNone/>
              <a:defRPr sz="2400" b="1"/>
            </a:lvl1pPr>
            <a:lvl2pPr marL="456039" indent="0">
              <a:buNone/>
              <a:defRPr sz="2000" b="1"/>
            </a:lvl2pPr>
            <a:lvl3pPr marL="912201" indent="0">
              <a:buNone/>
              <a:defRPr sz="1900" b="1"/>
            </a:lvl3pPr>
            <a:lvl4pPr marL="1368302" indent="0">
              <a:buNone/>
              <a:defRPr sz="1600" b="1"/>
            </a:lvl4pPr>
            <a:lvl5pPr marL="1824402" indent="0">
              <a:buNone/>
              <a:defRPr sz="1600" b="1"/>
            </a:lvl5pPr>
            <a:lvl6pPr marL="2280566" indent="0">
              <a:buNone/>
              <a:defRPr sz="1600" b="1"/>
            </a:lvl6pPr>
            <a:lvl7pPr marL="2736602" indent="0">
              <a:buNone/>
              <a:defRPr sz="1600" b="1"/>
            </a:lvl7pPr>
            <a:lvl8pPr marL="3192640" indent="0">
              <a:buNone/>
              <a:defRPr sz="1600" b="1"/>
            </a:lvl8pPr>
            <a:lvl9pPr marL="364867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542"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7/18/2020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02239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7/18/2020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79530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7/18/2020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96167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775" y="273054"/>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907" y="273185"/>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775" y="1435104"/>
            <a:ext cx="4011084" cy="4691063"/>
          </a:xfrm>
        </p:spPr>
        <p:txBody>
          <a:bodyPr/>
          <a:lstStyle>
            <a:lvl1pPr marL="0" indent="0">
              <a:buNone/>
              <a:defRPr sz="1500"/>
            </a:lvl1pPr>
            <a:lvl2pPr marL="456039" indent="0">
              <a:buNone/>
              <a:defRPr sz="1200"/>
            </a:lvl2pPr>
            <a:lvl3pPr marL="912201" indent="0">
              <a:buNone/>
              <a:defRPr sz="1100"/>
            </a:lvl3pPr>
            <a:lvl4pPr marL="1368302" indent="0">
              <a:buNone/>
              <a:defRPr sz="900"/>
            </a:lvl4pPr>
            <a:lvl5pPr marL="1824402" indent="0">
              <a:buNone/>
              <a:defRPr sz="900"/>
            </a:lvl5pPr>
            <a:lvl6pPr marL="2280566" indent="0">
              <a:buNone/>
              <a:defRPr sz="900"/>
            </a:lvl6pPr>
            <a:lvl7pPr marL="2736602" indent="0">
              <a:buNone/>
              <a:defRPr sz="900"/>
            </a:lvl7pPr>
            <a:lvl8pPr marL="3192640" indent="0">
              <a:buNone/>
              <a:defRPr sz="900"/>
            </a:lvl8pPr>
            <a:lvl9pPr marL="364867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29624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6"/>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039" indent="0">
              <a:buNone/>
              <a:defRPr sz="2800"/>
            </a:lvl2pPr>
            <a:lvl3pPr marL="912201" indent="0">
              <a:buNone/>
              <a:defRPr sz="2400"/>
            </a:lvl3pPr>
            <a:lvl4pPr marL="1368302" indent="0">
              <a:buNone/>
              <a:defRPr sz="2000"/>
            </a:lvl4pPr>
            <a:lvl5pPr marL="1824402" indent="0">
              <a:buNone/>
              <a:defRPr sz="2000"/>
            </a:lvl5pPr>
            <a:lvl6pPr marL="2280566" indent="0">
              <a:buNone/>
              <a:defRPr sz="2000"/>
            </a:lvl6pPr>
            <a:lvl7pPr marL="2736602" indent="0">
              <a:buNone/>
              <a:defRPr sz="2000"/>
            </a:lvl7pPr>
            <a:lvl8pPr marL="3192640" indent="0">
              <a:buNone/>
              <a:defRPr sz="2000"/>
            </a:lvl8pPr>
            <a:lvl9pPr marL="3648679" indent="0">
              <a:buNone/>
              <a:defRPr sz="2000"/>
            </a:lvl9pPr>
          </a:lstStyle>
          <a:p>
            <a:endParaRPr lang="en-US"/>
          </a:p>
        </p:txBody>
      </p:sp>
      <p:sp>
        <p:nvSpPr>
          <p:cNvPr id="4" name="Text Placeholder 3"/>
          <p:cNvSpPr>
            <a:spLocks noGrp="1"/>
          </p:cNvSpPr>
          <p:nvPr>
            <p:ph type="body" sz="half" idx="2"/>
          </p:nvPr>
        </p:nvSpPr>
        <p:spPr>
          <a:xfrm>
            <a:off x="2389717" y="5367471"/>
            <a:ext cx="7315200" cy="804863"/>
          </a:xfrm>
        </p:spPr>
        <p:txBody>
          <a:bodyPr/>
          <a:lstStyle>
            <a:lvl1pPr marL="0" indent="0">
              <a:buNone/>
              <a:defRPr sz="1500"/>
            </a:lvl1pPr>
            <a:lvl2pPr marL="456039" indent="0">
              <a:buNone/>
              <a:defRPr sz="1200"/>
            </a:lvl2pPr>
            <a:lvl3pPr marL="912201" indent="0">
              <a:buNone/>
              <a:defRPr sz="1100"/>
            </a:lvl3pPr>
            <a:lvl4pPr marL="1368302" indent="0">
              <a:buNone/>
              <a:defRPr sz="900"/>
            </a:lvl4pPr>
            <a:lvl5pPr marL="1824402" indent="0">
              <a:buNone/>
              <a:defRPr sz="900"/>
            </a:lvl5pPr>
            <a:lvl6pPr marL="2280566" indent="0">
              <a:buNone/>
              <a:defRPr sz="900"/>
            </a:lvl6pPr>
            <a:lvl7pPr marL="2736602" indent="0">
              <a:buNone/>
              <a:defRPr sz="900"/>
            </a:lvl7pPr>
            <a:lvl8pPr marL="3192640" indent="0">
              <a:buNone/>
              <a:defRPr sz="900"/>
            </a:lvl8pPr>
            <a:lvl9pPr marL="364867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86727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5851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027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552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039" indent="0">
              <a:buNone/>
              <a:defRPr sz="1900">
                <a:solidFill>
                  <a:schemeClr val="tx1">
                    <a:tint val="75000"/>
                  </a:schemeClr>
                </a:solidFill>
              </a:defRPr>
            </a:lvl2pPr>
            <a:lvl3pPr marL="912201" indent="0">
              <a:buNone/>
              <a:defRPr sz="1600">
                <a:solidFill>
                  <a:schemeClr val="tx1">
                    <a:tint val="75000"/>
                  </a:schemeClr>
                </a:solidFill>
              </a:defRPr>
            </a:lvl3pPr>
            <a:lvl4pPr marL="1368302" indent="0">
              <a:buNone/>
              <a:defRPr sz="1500">
                <a:solidFill>
                  <a:schemeClr val="tx1">
                    <a:tint val="75000"/>
                  </a:schemeClr>
                </a:solidFill>
              </a:defRPr>
            </a:lvl4pPr>
            <a:lvl5pPr marL="1824402" indent="0">
              <a:buNone/>
              <a:defRPr sz="1500">
                <a:solidFill>
                  <a:schemeClr val="tx1">
                    <a:tint val="75000"/>
                  </a:schemeClr>
                </a:solidFill>
              </a:defRPr>
            </a:lvl5pPr>
            <a:lvl6pPr marL="2280566" indent="0">
              <a:buNone/>
              <a:defRPr sz="1500">
                <a:solidFill>
                  <a:schemeClr val="tx1">
                    <a:tint val="75000"/>
                  </a:schemeClr>
                </a:solidFill>
              </a:defRPr>
            </a:lvl6pPr>
            <a:lvl7pPr marL="2736602" indent="0">
              <a:buNone/>
              <a:defRPr sz="1500">
                <a:solidFill>
                  <a:schemeClr val="tx1">
                    <a:tint val="75000"/>
                  </a:schemeClr>
                </a:solidFill>
              </a:defRPr>
            </a:lvl7pPr>
            <a:lvl8pPr marL="3192640" indent="0">
              <a:buNone/>
              <a:defRPr sz="1500">
                <a:solidFill>
                  <a:schemeClr val="tx1">
                    <a:tint val="75000"/>
                  </a:schemeClr>
                </a:solidFill>
              </a:defRPr>
            </a:lvl8pPr>
            <a:lvl9pPr marL="3648679"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36810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587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71542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93441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57974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8404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7/18/2020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4716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7/18/2020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21641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7/18/2020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06818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67356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612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72674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24873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13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1032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B80E678-8119-4CA3-8523-3EAA295260E0}" type="datetimeFigureOut">
              <a:rPr lang="en-US" smtClean="0"/>
              <a:t>7/18/2020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11734744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80E678-8119-4CA3-8523-3EAA295260E0}" type="datetimeFigureOut">
              <a:rPr lang="en-US" smtClean="0"/>
              <a:t>7/18/2020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28594829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80E678-8119-4CA3-8523-3EAA295260E0}" type="datetimeFigureOut">
              <a:rPr lang="en-US" smtClean="0"/>
              <a:t>7/18/2020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39127823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B80E678-8119-4CA3-8523-3EAA295260E0}" type="datetimeFigureOut">
              <a:rPr lang="en-US" smtClean="0"/>
              <a:t>7/18/2020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2216128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B80E678-8119-4CA3-8523-3EAA295260E0}" type="datetimeFigureOut">
              <a:rPr lang="en-US" smtClean="0"/>
              <a:t>7/18/2020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37193245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B80E678-8119-4CA3-8523-3EAA295260E0}" type="datetimeFigureOut">
              <a:rPr lang="en-US" smtClean="0"/>
              <a:t>7/18/2020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4713676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0E678-8119-4CA3-8523-3EAA295260E0}" type="datetimeFigureOut">
              <a:rPr lang="en-US" smtClean="0"/>
              <a:t>7/18/2020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3854482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7"/>
            <a:ext cx="5386917" cy="639763"/>
          </a:xfrm>
        </p:spPr>
        <p:txBody>
          <a:bodyPr anchor="b"/>
          <a:lstStyle>
            <a:lvl1pPr marL="0" indent="0">
              <a:buNone/>
              <a:defRPr sz="2400" b="1"/>
            </a:lvl1pPr>
            <a:lvl2pPr marL="456039" indent="0">
              <a:buNone/>
              <a:defRPr sz="2000" b="1"/>
            </a:lvl2pPr>
            <a:lvl3pPr marL="912201" indent="0">
              <a:buNone/>
              <a:defRPr sz="1900" b="1"/>
            </a:lvl3pPr>
            <a:lvl4pPr marL="1368302" indent="0">
              <a:buNone/>
              <a:defRPr sz="1600" b="1"/>
            </a:lvl4pPr>
            <a:lvl5pPr marL="1824402" indent="0">
              <a:buNone/>
              <a:defRPr sz="1600" b="1"/>
            </a:lvl5pPr>
            <a:lvl6pPr marL="2280566" indent="0">
              <a:buNone/>
              <a:defRPr sz="1600" b="1"/>
            </a:lvl6pPr>
            <a:lvl7pPr marL="2736602" indent="0">
              <a:buNone/>
              <a:defRPr sz="1600" b="1"/>
            </a:lvl7pPr>
            <a:lvl8pPr marL="3192640" indent="0">
              <a:buNone/>
              <a:defRPr sz="1600" b="1"/>
            </a:lvl8pPr>
            <a:lvl9pPr marL="364867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42" y="1535117"/>
            <a:ext cx="5389033" cy="639763"/>
          </a:xfrm>
        </p:spPr>
        <p:txBody>
          <a:bodyPr anchor="b"/>
          <a:lstStyle>
            <a:lvl1pPr marL="0" indent="0">
              <a:buNone/>
              <a:defRPr sz="2400" b="1"/>
            </a:lvl1pPr>
            <a:lvl2pPr marL="456039" indent="0">
              <a:buNone/>
              <a:defRPr sz="2000" b="1"/>
            </a:lvl2pPr>
            <a:lvl3pPr marL="912201" indent="0">
              <a:buNone/>
              <a:defRPr sz="1900" b="1"/>
            </a:lvl3pPr>
            <a:lvl4pPr marL="1368302" indent="0">
              <a:buNone/>
              <a:defRPr sz="1600" b="1"/>
            </a:lvl4pPr>
            <a:lvl5pPr marL="1824402" indent="0">
              <a:buNone/>
              <a:defRPr sz="1600" b="1"/>
            </a:lvl5pPr>
            <a:lvl6pPr marL="2280566" indent="0">
              <a:buNone/>
              <a:defRPr sz="1600" b="1"/>
            </a:lvl6pPr>
            <a:lvl7pPr marL="2736602" indent="0">
              <a:buNone/>
              <a:defRPr sz="1600" b="1"/>
            </a:lvl7pPr>
            <a:lvl8pPr marL="3192640" indent="0">
              <a:buNone/>
              <a:defRPr sz="1600" b="1"/>
            </a:lvl8pPr>
            <a:lvl9pPr marL="364867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542"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7/18/2020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45031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80E678-8119-4CA3-8523-3EAA295260E0}" type="datetimeFigureOut">
              <a:rPr lang="en-US" smtClean="0"/>
              <a:t>7/18/2020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32252990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80E678-8119-4CA3-8523-3EAA295260E0}" type="datetimeFigureOut">
              <a:rPr lang="en-US" smtClean="0"/>
              <a:t>7/18/2020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20794682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80E678-8119-4CA3-8523-3EAA295260E0}" type="datetimeFigureOut">
              <a:rPr lang="en-US" smtClean="0"/>
              <a:t>7/18/2020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39032114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80E678-8119-4CA3-8523-3EAA295260E0}" type="datetimeFigureOut">
              <a:rPr lang="en-US" smtClean="0"/>
              <a:t>7/18/2020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32717459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502437-3C75-47DE-8D49-1A31691D016F}" type="datetimeFigureOut">
              <a:rPr lang="en-US" smtClean="0">
                <a:solidFill>
                  <a:prstClr val="black">
                    <a:tint val="75000"/>
                  </a:prstClr>
                </a:solidFill>
              </a:rPr>
              <a:pPr/>
              <a:t>7/18/2020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74609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502437-3C75-47DE-8D49-1A31691D016F}" type="datetimeFigureOut">
              <a:rPr lang="en-US" smtClean="0">
                <a:solidFill>
                  <a:prstClr val="black">
                    <a:tint val="75000"/>
                  </a:prstClr>
                </a:solidFill>
              </a:rPr>
              <a:pPr/>
              <a:t>7/18/2020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45904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502437-3C75-47DE-8D49-1A31691D016F}" type="datetimeFigureOut">
              <a:rPr lang="en-US" smtClean="0">
                <a:solidFill>
                  <a:prstClr val="black">
                    <a:tint val="75000"/>
                  </a:prstClr>
                </a:solidFill>
              </a:rPr>
              <a:pPr/>
              <a:t>7/18/2020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87277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502437-3C75-47DE-8D49-1A31691D016F}" type="datetimeFigureOut">
              <a:rPr lang="en-US" smtClean="0">
                <a:solidFill>
                  <a:prstClr val="black">
                    <a:tint val="75000"/>
                  </a:prstClr>
                </a:solidFill>
              </a:rPr>
              <a:pPr/>
              <a:t>7/18/2020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28047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502437-3C75-47DE-8D49-1A31691D016F}" type="datetimeFigureOut">
              <a:rPr lang="en-US" smtClean="0">
                <a:solidFill>
                  <a:prstClr val="black">
                    <a:tint val="75000"/>
                  </a:prstClr>
                </a:solidFill>
              </a:rPr>
              <a:pPr/>
              <a:t>7/18/2020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00760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502437-3C75-47DE-8D49-1A31691D016F}" type="datetimeFigureOut">
              <a:rPr lang="en-US" smtClean="0">
                <a:solidFill>
                  <a:prstClr val="black">
                    <a:tint val="75000"/>
                  </a:prstClr>
                </a:solidFill>
              </a:rPr>
              <a:pPr/>
              <a:t>7/18/2020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8419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7/18/2020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441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502437-3C75-47DE-8D49-1A31691D016F}" type="datetimeFigureOut">
              <a:rPr lang="en-US" smtClean="0">
                <a:solidFill>
                  <a:prstClr val="black">
                    <a:tint val="75000"/>
                  </a:prstClr>
                </a:solidFill>
              </a:rPr>
              <a:pPr/>
              <a:t>7/18/2020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16364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502437-3C75-47DE-8D49-1A31691D016F}" type="datetimeFigureOut">
              <a:rPr lang="en-US" smtClean="0">
                <a:solidFill>
                  <a:prstClr val="black">
                    <a:tint val="75000"/>
                  </a:prstClr>
                </a:solidFill>
              </a:rPr>
              <a:pPr/>
              <a:t>7/18/2020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16992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502437-3C75-47DE-8D49-1A31691D016F}" type="datetimeFigureOut">
              <a:rPr lang="en-US" smtClean="0">
                <a:solidFill>
                  <a:prstClr val="black">
                    <a:tint val="75000"/>
                  </a:prstClr>
                </a:solidFill>
              </a:rPr>
              <a:pPr/>
              <a:t>7/18/2020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21257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502437-3C75-47DE-8D49-1A31691D016F}" type="datetimeFigureOut">
              <a:rPr lang="en-US" smtClean="0">
                <a:solidFill>
                  <a:prstClr val="black">
                    <a:tint val="75000"/>
                  </a:prstClr>
                </a:solidFill>
              </a:rPr>
              <a:pPr/>
              <a:t>7/18/2020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2599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502437-3C75-47DE-8D49-1A31691D016F}" type="datetimeFigureOut">
              <a:rPr lang="en-US" smtClean="0">
                <a:solidFill>
                  <a:prstClr val="black">
                    <a:tint val="75000"/>
                  </a:prstClr>
                </a:solidFill>
              </a:rPr>
              <a:pPr/>
              <a:t>7/18/2020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9240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5999"/>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61" indent="0" algn="ctr">
              <a:buNone/>
              <a:defRPr sz="2000"/>
            </a:lvl2pPr>
            <a:lvl3pPr marL="914323" indent="0" algn="ctr">
              <a:buNone/>
              <a:defRPr sz="1800"/>
            </a:lvl3pPr>
            <a:lvl4pPr marL="1371483" indent="0" algn="ctr">
              <a:buNone/>
              <a:defRPr sz="1600"/>
            </a:lvl4pPr>
            <a:lvl5pPr marL="1828645" indent="0" algn="ctr">
              <a:buNone/>
              <a:defRPr sz="1600"/>
            </a:lvl5pPr>
            <a:lvl6pPr marL="2285806" indent="0" algn="ctr">
              <a:buNone/>
              <a:defRPr sz="1600"/>
            </a:lvl6pPr>
            <a:lvl7pPr marL="2742967" indent="0" algn="ctr">
              <a:buNone/>
              <a:defRPr sz="1600"/>
            </a:lvl7pPr>
            <a:lvl8pPr marL="3200129" indent="0" algn="ctr">
              <a:buNone/>
              <a:defRPr sz="1600"/>
            </a:lvl8pPr>
            <a:lvl9pPr marL="365728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466BE74-874D-4706-8566-275A4FFFDEC7}" type="datetimeFigureOut">
              <a:rPr lang="en-US" smtClean="0"/>
              <a:t>7/18/2020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9E68F3-CBEA-4BC5-869D-960737CF6011}" type="slidenum">
              <a:rPr lang="en-US" smtClean="0"/>
              <a:t>‹#›</a:t>
            </a:fld>
            <a:endParaRPr lang="en-US"/>
          </a:p>
        </p:txBody>
      </p:sp>
    </p:spTree>
    <p:extLst>
      <p:ext uri="{BB962C8B-B14F-4D97-AF65-F5344CB8AC3E}">
        <p14:creationId xmlns:p14="http://schemas.microsoft.com/office/powerpoint/2010/main" val="4248774482"/>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66BE74-874D-4706-8566-275A4FFFDEC7}" type="datetimeFigureOut">
              <a:rPr lang="en-US" smtClean="0"/>
              <a:t>7/18/2020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9E68F3-CBEA-4BC5-869D-960737CF6011}" type="slidenum">
              <a:rPr lang="en-US" smtClean="0"/>
              <a:t>‹#›</a:t>
            </a:fld>
            <a:endParaRPr lang="en-US"/>
          </a:p>
        </p:txBody>
      </p:sp>
    </p:spTree>
    <p:extLst>
      <p:ext uri="{BB962C8B-B14F-4D97-AF65-F5344CB8AC3E}">
        <p14:creationId xmlns:p14="http://schemas.microsoft.com/office/powerpoint/2010/main" val="1091559602"/>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5999"/>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161" indent="0">
              <a:buNone/>
              <a:defRPr sz="2000">
                <a:solidFill>
                  <a:schemeClr val="tx1">
                    <a:tint val="75000"/>
                  </a:schemeClr>
                </a:solidFill>
              </a:defRPr>
            </a:lvl2pPr>
            <a:lvl3pPr marL="914323" indent="0">
              <a:buNone/>
              <a:defRPr sz="1800">
                <a:solidFill>
                  <a:schemeClr val="tx1">
                    <a:tint val="75000"/>
                  </a:schemeClr>
                </a:solidFill>
              </a:defRPr>
            </a:lvl3pPr>
            <a:lvl4pPr marL="1371483" indent="0">
              <a:buNone/>
              <a:defRPr sz="1600">
                <a:solidFill>
                  <a:schemeClr val="tx1">
                    <a:tint val="75000"/>
                  </a:schemeClr>
                </a:solidFill>
              </a:defRPr>
            </a:lvl4pPr>
            <a:lvl5pPr marL="1828645" indent="0">
              <a:buNone/>
              <a:defRPr sz="1600">
                <a:solidFill>
                  <a:schemeClr val="tx1">
                    <a:tint val="75000"/>
                  </a:schemeClr>
                </a:solidFill>
              </a:defRPr>
            </a:lvl5pPr>
            <a:lvl6pPr marL="2285806" indent="0">
              <a:buNone/>
              <a:defRPr sz="1600">
                <a:solidFill>
                  <a:schemeClr val="tx1">
                    <a:tint val="75000"/>
                  </a:schemeClr>
                </a:solidFill>
              </a:defRPr>
            </a:lvl6pPr>
            <a:lvl7pPr marL="2742967" indent="0">
              <a:buNone/>
              <a:defRPr sz="1600">
                <a:solidFill>
                  <a:schemeClr val="tx1">
                    <a:tint val="75000"/>
                  </a:schemeClr>
                </a:solidFill>
              </a:defRPr>
            </a:lvl7pPr>
            <a:lvl8pPr marL="3200129" indent="0">
              <a:buNone/>
              <a:defRPr sz="1600">
                <a:solidFill>
                  <a:schemeClr val="tx1">
                    <a:tint val="75000"/>
                  </a:schemeClr>
                </a:solidFill>
              </a:defRPr>
            </a:lvl8pPr>
            <a:lvl9pPr marL="365728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466BE74-874D-4706-8566-275A4FFFDEC7}" type="datetimeFigureOut">
              <a:rPr lang="en-US" smtClean="0"/>
              <a:t>7/18/2020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9E68F3-CBEA-4BC5-869D-960737CF6011}" type="slidenum">
              <a:rPr lang="en-US" smtClean="0"/>
              <a:t>‹#›</a:t>
            </a:fld>
            <a:endParaRPr lang="en-US"/>
          </a:p>
        </p:txBody>
      </p:sp>
    </p:spTree>
    <p:extLst>
      <p:ext uri="{BB962C8B-B14F-4D97-AF65-F5344CB8AC3E}">
        <p14:creationId xmlns:p14="http://schemas.microsoft.com/office/powerpoint/2010/main" val="1677232322"/>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66BE74-874D-4706-8566-275A4FFFDEC7}" type="datetimeFigureOut">
              <a:rPr lang="en-US" smtClean="0"/>
              <a:t>7/18/2020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9E68F3-CBEA-4BC5-869D-960737CF6011}" type="slidenum">
              <a:rPr lang="en-US" smtClean="0"/>
              <a:t>‹#›</a:t>
            </a:fld>
            <a:endParaRPr lang="en-US"/>
          </a:p>
        </p:txBody>
      </p:sp>
    </p:spTree>
    <p:extLst>
      <p:ext uri="{BB962C8B-B14F-4D97-AF65-F5344CB8AC3E}">
        <p14:creationId xmlns:p14="http://schemas.microsoft.com/office/powerpoint/2010/main" val="2753319702"/>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8"/>
            <a:ext cx="10515600" cy="132556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1"/>
          </a:xfrm>
        </p:spPr>
        <p:txBody>
          <a:bodyPr anchor="b"/>
          <a:lstStyle>
            <a:lvl1pPr marL="0" indent="0">
              <a:buNone/>
              <a:defRPr sz="2400" b="1"/>
            </a:lvl1pPr>
            <a:lvl2pPr marL="457161" indent="0">
              <a:buNone/>
              <a:defRPr sz="2000" b="1"/>
            </a:lvl2pPr>
            <a:lvl3pPr marL="914323" indent="0">
              <a:buNone/>
              <a:defRPr sz="1800" b="1"/>
            </a:lvl3pPr>
            <a:lvl4pPr marL="1371483" indent="0">
              <a:buNone/>
              <a:defRPr sz="1600" b="1"/>
            </a:lvl4pPr>
            <a:lvl5pPr marL="1828645" indent="0">
              <a:buNone/>
              <a:defRPr sz="1600" b="1"/>
            </a:lvl5pPr>
            <a:lvl6pPr marL="2285806" indent="0">
              <a:buNone/>
              <a:defRPr sz="1600" b="1"/>
            </a:lvl6pPr>
            <a:lvl7pPr marL="2742967" indent="0">
              <a:buNone/>
              <a:defRPr sz="1600" b="1"/>
            </a:lvl7pPr>
            <a:lvl8pPr marL="3200129" indent="0">
              <a:buNone/>
              <a:defRPr sz="1600" b="1"/>
            </a:lvl8pPr>
            <a:lvl9pPr marL="365728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1"/>
          </a:xfrm>
        </p:spPr>
        <p:txBody>
          <a:bodyPr anchor="b"/>
          <a:lstStyle>
            <a:lvl1pPr marL="0" indent="0">
              <a:buNone/>
              <a:defRPr sz="2400" b="1"/>
            </a:lvl1pPr>
            <a:lvl2pPr marL="457161" indent="0">
              <a:buNone/>
              <a:defRPr sz="2000" b="1"/>
            </a:lvl2pPr>
            <a:lvl3pPr marL="914323" indent="0">
              <a:buNone/>
              <a:defRPr sz="1800" b="1"/>
            </a:lvl3pPr>
            <a:lvl4pPr marL="1371483" indent="0">
              <a:buNone/>
              <a:defRPr sz="1600" b="1"/>
            </a:lvl4pPr>
            <a:lvl5pPr marL="1828645" indent="0">
              <a:buNone/>
              <a:defRPr sz="1600" b="1"/>
            </a:lvl5pPr>
            <a:lvl6pPr marL="2285806" indent="0">
              <a:buNone/>
              <a:defRPr sz="1600" b="1"/>
            </a:lvl6pPr>
            <a:lvl7pPr marL="2742967" indent="0">
              <a:buNone/>
              <a:defRPr sz="1600" b="1"/>
            </a:lvl7pPr>
            <a:lvl8pPr marL="3200129" indent="0">
              <a:buNone/>
              <a:defRPr sz="1600" b="1"/>
            </a:lvl8pPr>
            <a:lvl9pPr marL="3657289"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466BE74-874D-4706-8566-275A4FFFDEC7}" type="datetimeFigureOut">
              <a:rPr lang="en-US" smtClean="0"/>
              <a:t>7/18/2020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9E68F3-CBEA-4BC5-869D-960737CF6011}" type="slidenum">
              <a:rPr lang="en-US" smtClean="0"/>
              <a:t>‹#›</a:t>
            </a:fld>
            <a:endParaRPr lang="en-US"/>
          </a:p>
        </p:txBody>
      </p:sp>
    </p:spTree>
    <p:extLst>
      <p:ext uri="{BB962C8B-B14F-4D97-AF65-F5344CB8AC3E}">
        <p14:creationId xmlns:p14="http://schemas.microsoft.com/office/powerpoint/2010/main" val="11813100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7/18/2020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30939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466BE74-874D-4706-8566-275A4FFFDEC7}" type="datetimeFigureOut">
              <a:rPr lang="en-US" smtClean="0"/>
              <a:t>7/18/2020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9E68F3-CBEA-4BC5-869D-960737CF6011}" type="slidenum">
              <a:rPr lang="en-US" smtClean="0"/>
              <a:t>‹#›</a:t>
            </a:fld>
            <a:endParaRPr lang="en-US"/>
          </a:p>
        </p:txBody>
      </p:sp>
    </p:spTree>
    <p:extLst>
      <p:ext uri="{BB962C8B-B14F-4D97-AF65-F5344CB8AC3E}">
        <p14:creationId xmlns:p14="http://schemas.microsoft.com/office/powerpoint/2010/main" val="3155377548"/>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66BE74-874D-4706-8566-275A4FFFDEC7}" type="datetimeFigureOut">
              <a:rPr lang="en-US" smtClean="0"/>
              <a:t>7/18/2020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9E68F3-CBEA-4BC5-869D-960737CF6011}" type="slidenum">
              <a:rPr lang="en-US" smtClean="0"/>
              <a:t>‹#›</a:t>
            </a:fld>
            <a:endParaRPr lang="en-US"/>
          </a:p>
        </p:txBody>
      </p:sp>
    </p:spTree>
    <p:extLst>
      <p:ext uri="{BB962C8B-B14F-4D97-AF65-F5344CB8AC3E}">
        <p14:creationId xmlns:p14="http://schemas.microsoft.com/office/powerpoint/2010/main" val="1838828322"/>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199"/>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199"/>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61" indent="0">
              <a:buNone/>
              <a:defRPr sz="1400"/>
            </a:lvl2pPr>
            <a:lvl3pPr marL="914323" indent="0">
              <a:buNone/>
              <a:defRPr sz="1199"/>
            </a:lvl3pPr>
            <a:lvl4pPr marL="1371483" indent="0">
              <a:buNone/>
              <a:defRPr sz="1000"/>
            </a:lvl4pPr>
            <a:lvl5pPr marL="1828645" indent="0">
              <a:buNone/>
              <a:defRPr sz="1000"/>
            </a:lvl5pPr>
            <a:lvl6pPr marL="2285806" indent="0">
              <a:buNone/>
              <a:defRPr sz="1000"/>
            </a:lvl6pPr>
            <a:lvl7pPr marL="2742967" indent="0">
              <a:buNone/>
              <a:defRPr sz="1000"/>
            </a:lvl7pPr>
            <a:lvl8pPr marL="3200129" indent="0">
              <a:buNone/>
              <a:defRPr sz="1000"/>
            </a:lvl8pPr>
            <a:lvl9pPr marL="365728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66BE74-874D-4706-8566-275A4FFFDEC7}" type="datetimeFigureOut">
              <a:rPr lang="en-US" smtClean="0"/>
              <a:t>7/18/2020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9E68F3-CBEA-4BC5-869D-960737CF6011}" type="slidenum">
              <a:rPr lang="en-US" smtClean="0"/>
              <a:t>‹#›</a:t>
            </a:fld>
            <a:endParaRPr lang="en-US"/>
          </a:p>
        </p:txBody>
      </p:sp>
    </p:spTree>
    <p:extLst>
      <p:ext uri="{BB962C8B-B14F-4D97-AF65-F5344CB8AC3E}">
        <p14:creationId xmlns:p14="http://schemas.microsoft.com/office/powerpoint/2010/main" val="310791356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199"/>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199"/>
            </a:lvl1pPr>
            <a:lvl2pPr marL="457161" indent="0">
              <a:buNone/>
              <a:defRPr sz="2800"/>
            </a:lvl2pPr>
            <a:lvl3pPr marL="914323" indent="0">
              <a:buNone/>
              <a:defRPr sz="2400"/>
            </a:lvl3pPr>
            <a:lvl4pPr marL="1371483" indent="0">
              <a:buNone/>
              <a:defRPr sz="2000"/>
            </a:lvl4pPr>
            <a:lvl5pPr marL="1828645" indent="0">
              <a:buNone/>
              <a:defRPr sz="2000"/>
            </a:lvl5pPr>
            <a:lvl6pPr marL="2285806" indent="0">
              <a:buNone/>
              <a:defRPr sz="2000"/>
            </a:lvl6pPr>
            <a:lvl7pPr marL="2742967" indent="0">
              <a:buNone/>
              <a:defRPr sz="2000"/>
            </a:lvl7pPr>
            <a:lvl8pPr marL="3200129" indent="0">
              <a:buNone/>
              <a:defRPr sz="2000"/>
            </a:lvl8pPr>
            <a:lvl9pPr marL="365728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61" indent="0">
              <a:buNone/>
              <a:defRPr sz="1400"/>
            </a:lvl2pPr>
            <a:lvl3pPr marL="914323" indent="0">
              <a:buNone/>
              <a:defRPr sz="1199"/>
            </a:lvl3pPr>
            <a:lvl4pPr marL="1371483" indent="0">
              <a:buNone/>
              <a:defRPr sz="1000"/>
            </a:lvl4pPr>
            <a:lvl5pPr marL="1828645" indent="0">
              <a:buNone/>
              <a:defRPr sz="1000"/>
            </a:lvl5pPr>
            <a:lvl6pPr marL="2285806" indent="0">
              <a:buNone/>
              <a:defRPr sz="1000"/>
            </a:lvl6pPr>
            <a:lvl7pPr marL="2742967" indent="0">
              <a:buNone/>
              <a:defRPr sz="1000"/>
            </a:lvl7pPr>
            <a:lvl8pPr marL="3200129" indent="0">
              <a:buNone/>
              <a:defRPr sz="1000"/>
            </a:lvl8pPr>
            <a:lvl9pPr marL="365728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66BE74-874D-4706-8566-275A4FFFDEC7}" type="datetimeFigureOut">
              <a:rPr lang="en-US" smtClean="0"/>
              <a:t>7/18/2020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9E68F3-CBEA-4BC5-869D-960737CF6011}" type="slidenum">
              <a:rPr lang="en-US" smtClean="0"/>
              <a:t>‹#›</a:t>
            </a:fld>
            <a:endParaRPr lang="en-US"/>
          </a:p>
        </p:txBody>
      </p:sp>
    </p:spTree>
    <p:extLst>
      <p:ext uri="{BB962C8B-B14F-4D97-AF65-F5344CB8AC3E}">
        <p14:creationId xmlns:p14="http://schemas.microsoft.com/office/powerpoint/2010/main" val="3813847681"/>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66BE74-874D-4706-8566-275A4FFFDEC7}" type="datetimeFigureOut">
              <a:rPr lang="en-US" smtClean="0"/>
              <a:t>7/18/2020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9E68F3-CBEA-4BC5-869D-960737CF6011}" type="slidenum">
              <a:rPr lang="en-US" smtClean="0"/>
              <a:t>‹#›</a:t>
            </a:fld>
            <a:endParaRPr lang="en-US"/>
          </a:p>
        </p:txBody>
      </p:sp>
    </p:spTree>
    <p:extLst>
      <p:ext uri="{BB962C8B-B14F-4D97-AF65-F5344CB8AC3E}">
        <p14:creationId xmlns:p14="http://schemas.microsoft.com/office/powerpoint/2010/main" val="3485227188"/>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66BE74-874D-4706-8566-275A4FFFDEC7}" type="datetimeFigureOut">
              <a:rPr lang="en-US" smtClean="0"/>
              <a:t>7/18/2020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9E68F3-CBEA-4BC5-869D-960737CF6011}" type="slidenum">
              <a:rPr lang="en-US" smtClean="0"/>
              <a:t>‹#›</a:t>
            </a:fld>
            <a:endParaRPr lang="en-US"/>
          </a:p>
        </p:txBody>
      </p:sp>
    </p:spTree>
    <p:extLst>
      <p:ext uri="{BB962C8B-B14F-4D97-AF65-F5344CB8AC3E}">
        <p14:creationId xmlns:p14="http://schemas.microsoft.com/office/powerpoint/2010/main" val="198007381"/>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1B8788D-2CB8-409B-9D87-A604E08CA171}" type="datetime1">
              <a:rPr lang="en-US" smtClean="0">
                <a:solidFill>
                  <a:prstClr val="black">
                    <a:tint val="75000"/>
                  </a:prstClr>
                </a:solidFill>
              </a:rPr>
              <a:pPr/>
              <a:t>7/18/2020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31909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lumMod val="9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18F6330-F11B-4465-9D49-CD8B51BA0B50}" type="datetime1">
              <a:rPr lang="en-US" smtClean="0">
                <a:solidFill>
                  <a:prstClr val="black">
                    <a:tint val="75000"/>
                  </a:prstClr>
                </a:solidFill>
              </a:rPr>
              <a:pPr/>
              <a:t>7/18/2020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53568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C0E39C-10B3-4652-8D42-1E10C0222A00}" type="datetime1">
              <a:rPr lang="en-US" smtClean="0">
                <a:solidFill>
                  <a:prstClr val="black">
                    <a:tint val="75000"/>
                  </a:prstClr>
                </a:solidFill>
              </a:rPr>
              <a:pPr/>
              <a:t>7/18/2020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68891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8A3B91-3772-4B9F-87F3-7994ECDBFC0C}" type="datetime1">
              <a:rPr lang="en-US" smtClean="0">
                <a:solidFill>
                  <a:prstClr val="black">
                    <a:tint val="75000"/>
                  </a:prstClr>
                </a:solidFill>
              </a:rPr>
              <a:pPr/>
              <a:t>7/18/2020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703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775" y="273054"/>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907" y="273185"/>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775" y="1435104"/>
            <a:ext cx="4011084" cy="4691063"/>
          </a:xfrm>
        </p:spPr>
        <p:txBody>
          <a:bodyPr/>
          <a:lstStyle>
            <a:lvl1pPr marL="0" indent="0">
              <a:buNone/>
              <a:defRPr sz="1500"/>
            </a:lvl1pPr>
            <a:lvl2pPr marL="456039" indent="0">
              <a:buNone/>
              <a:defRPr sz="1200"/>
            </a:lvl2pPr>
            <a:lvl3pPr marL="912201" indent="0">
              <a:buNone/>
              <a:defRPr sz="1100"/>
            </a:lvl3pPr>
            <a:lvl4pPr marL="1368302" indent="0">
              <a:buNone/>
              <a:defRPr sz="900"/>
            </a:lvl4pPr>
            <a:lvl5pPr marL="1824402" indent="0">
              <a:buNone/>
              <a:defRPr sz="900"/>
            </a:lvl5pPr>
            <a:lvl6pPr marL="2280566" indent="0">
              <a:buNone/>
              <a:defRPr sz="900"/>
            </a:lvl6pPr>
            <a:lvl7pPr marL="2736602" indent="0">
              <a:buNone/>
              <a:defRPr sz="900"/>
            </a:lvl7pPr>
            <a:lvl8pPr marL="3192640" indent="0">
              <a:buNone/>
              <a:defRPr sz="900"/>
            </a:lvl8pPr>
            <a:lvl9pPr marL="364867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20290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79B1F5-A8F7-4640-8C49-321F58516AE0}" type="datetime1">
              <a:rPr lang="en-US" smtClean="0">
                <a:solidFill>
                  <a:prstClr val="black">
                    <a:tint val="75000"/>
                  </a:prstClr>
                </a:solidFill>
              </a:rPr>
              <a:pPr/>
              <a:t>7/18/2020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24843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6CFC9B-2AD5-4C74-B613-31F00DAD8EA9}" type="datetime1">
              <a:rPr lang="en-US" smtClean="0">
                <a:solidFill>
                  <a:prstClr val="black">
                    <a:tint val="75000"/>
                  </a:prstClr>
                </a:solidFill>
              </a:rPr>
              <a:pPr/>
              <a:t>7/18/2020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72296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A60386-AEB0-450D-A9E0-FF2C2DB2F5E8}" type="datetime1">
              <a:rPr lang="en-US" smtClean="0">
                <a:solidFill>
                  <a:prstClr val="black">
                    <a:tint val="75000"/>
                  </a:prstClr>
                </a:solidFill>
              </a:rPr>
              <a:pPr/>
              <a:t>7/18/2020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4050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DAD201-3923-4C4D-86F5-5C7A4F463EC5}" type="datetime1">
              <a:rPr lang="en-US" smtClean="0">
                <a:solidFill>
                  <a:prstClr val="black">
                    <a:tint val="75000"/>
                  </a:prstClr>
                </a:solidFill>
              </a:rPr>
              <a:pPr/>
              <a:t>7/18/2020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74795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E2593A-E822-4E78-82F3-B81D79589738}" type="datetime1">
              <a:rPr lang="en-US" smtClean="0">
                <a:solidFill>
                  <a:prstClr val="black">
                    <a:tint val="75000"/>
                  </a:prstClr>
                </a:solidFill>
              </a:rPr>
              <a:pPr/>
              <a:t>7/18/2020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88641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BC57DC-5275-4653-B71A-207828F0F4DC}" type="datetime1">
              <a:rPr lang="en-US" smtClean="0">
                <a:solidFill>
                  <a:prstClr val="black">
                    <a:tint val="75000"/>
                  </a:prstClr>
                </a:solidFill>
              </a:rPr>
              <a:pPr/>
              <a:t>7/18/2020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34775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4A8E09-3AB7-4DC3-B015-8513082D2E87}" type="datetime1">
              <a:rPr lang="en-US" smtClean="0">
                <a:solidFill>
                  <a:prstClr val="black">
                    <a:tint val="75000"/>
                  </a:prstClr>
                </a:solidFill>
              </a:rPr>
              <a:pPr/>
              <a:t>7/18/2020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9498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6"/>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039" indent="0">
              <a:buNone/>
              <a:defRPr sz="2800"/>
            </a:lvl2pPr>
            <a:lvl3pPr marL="912201" indent="0">
              <a:buNone/>
              <a:defRPr sz="2400"/>
            </a:lvl3pPr>
            <a:lvl4pPr marL="1368302" indent="0">
              <a:buNone/>
              <a:defRPr sz="2000"/>
            </a:lvl4pPr>
            <a:lvl5pPr marL="1824402" indent="0">
              <a:buNone/>
              <a:defRPr sz="2000"/>
            </a:lvl5pPr>
            <a:lvl6pPr marL="2280566" indent="0">
              <a:buNone/>
              <a:defRPr sz="2000"/>
            </a:lvl6pPr>
            <a:lvl7pPr marL="2736602" indent="0">
              <a:buNone/>
              <a:defRPr sz="2000"/>
            </a:lvl7pPr>
            <a:lvl8pPr marL="3192640" indent="0">
              <a:buNone/>
              <a:defRPr sz="2000"/>
            </a:lvl8pPr>
            <a:lvl9pPr marL="3648679" indent="0">
              <a:buNone/>
              <a:defRPr sz="2000"/>
            </a:lvl9pPr>
          </a:lstStyle>
          <a:p>
            <a:endParaRPr lang="en-US"/>
          </a:p>
        </p:txBody>
      </p:sp>
      <p:sp>
        <p:nvSpPr>
          <p:cNvPr id="4" name="Text Placeholder 3"/>
          <p:cNvSpPr>
            <a:spLocks noGrp="1"/>
          </p:cNvSpPr>
          <p:nvPr>
            <p:ph type="body" sz="half" idx="2"/>
          </p:nvPr>
        </p:nvSpPr>
        <p:spPr>
          <a:xfrm>
            <a:off x="2389717" y="5367471"/>
            <a:ext cx="7315200" cy="804863"/>
          </a:xfrm>
        </p:spPr>
        <p:txBody>
          <a:bodyPr/>
          <a:lstStyle>
            <a:lvl1pPr marL="0" indent="0">
              <a:buNone/>
              <a:defRPr sz="1500"/>
            </a:lvl1pPr>
            <a:lvl2pPr marL="456039" indent="0">
              <a:buNone/>
              <a:defRPr sz="1200"/>
            </a:lvl2pPr>
            <a:lvl3pPr marL="912201" indent="0">
              <a:buNone/>
              <a:defRPr sz="1100"/>
            </a:lvl3pPr>
            <a:lvl4pPr marL="1368302" indent="0">
              <a:buNone/>
              <a:defRPr sz="900"/>
            </a:lvl4pPr>
            <a:lvl5pPr marL="1824402" indent="0">
              <a:buNone/>
              <a:defRPr sz="900"/>
            </a:lvl5pPr>
            <a:lvl6pPr marL="2280566" indent="0">
              <a:buNone/>
              <a:defRPr sz="900"/>
            </a:lvl6pPr>
            <a:lvl7pPr marL="2736602" indent="0">
              <a:buNone/>
              <a:defRPr sz="900"/>
            </a:lvl7pPr>
            <a:lvl8pPr marL="3192640" indent="0">
              <a:buNone/>
              <a:defRPr sz="900"/>
            </a:lvl8pPr>
            <a:lvl9pPr marL="364867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2786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76206"/>
            <a:ext cx="10972800" cy="49393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246" tIns="45718" rIns="9124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7"/>
            <a:ext cx="2844800" cy="365125"/>
          </a:xfrm>
          <a:prstGeom prst="rect">
            <a:avLst/>
          </a:prstGeom>
        </p:spPr>
        <p:txBody>
          <a:bodyPr vert="horz" lIns="91246" tIns="45718" rIns="91246" bIns="45718" rtlCol="0" anchor="ctr"/>
          <a:lstStyle>
            <a:lvl1pPr algn="l">
              <a:defRPr sz="1200">
                <a:solidFill>
                  <a:schemeClr val="tx1">
                    <a:tint val="75000"/>
                  </a:schemeClr>
                </a:solidFill>
              </a:defRPr>
            </a:lvl1pPr>
          </a:lstStyle>
          <a:p>
            <a:pPr defTabSz="912201"/>
            <a:fld id="{1D8BD707-D9CF-40AE-B4C6-C98DA3205C09}" type="datetimeFigureOut">
              <a:rPr lang="en-US" smtClean="0">
                <a:solidFill>
                  <a:prstClr val="black">
                    <a:tint val="75000"/>
                  </a:prstClr>
                </a:solidFill>
              </a:rPr>
              <a:pPr defTabSz="912201"/>
              <a:t>7/18/2020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246" tIns="45718" rIns="91246" bIns="45718" rtlCol="0" anchor="ctr"/>
          <a:lstStyle>
            <a:lvl1pPr algn="ctr">
              <a:defRPr sz="1200">
                <a:solidFill>
                  <a:schemeClr val="tx1">
                    <a:tint val="75000"/>
                  </a:schemeClr>
                </a:solidFill>
              </a:defRPr>
            </a:lvl1pPr>
          </a:lstStyle>
          <a:p>
            <a:pPr defTabSz="912201"/>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246" tIns="45718" rIns="91246" bIns="45718" rtlCol="0" anchor="ctr"/>
          <a:lstStyle>
            <a:lvl1pPr algn="r">
              <a:defRPr sz="1200">
                <a:solidFill>
                  <a:schemeClr val="tx1">
                    <a:tint val="75000"/>
                  </a:schemeClr>
                </a:solidFill>
              </a:defRPr>
            </a:lvl1pPr>
          </a:lstStyle>
          <a:p>
            <a:pPr defTabSz="912201"/>
            <a:fld id="{B6F15528-21DE-4FAA-801E-634DDDAF4B2B}" type="slidenum">
              <a:rPr lang="en-US" smtClean="0">
                <a:solidFill>
                  <a:prstClr val="black">
                    <a:tint val="75000"/>
                  </a:prstClr>
                </a:solidFill>
              </a:rPr>
              <a:pPr defTabSz="912201"/>
              <a:t>‹#›</a:t>
            </a:fld>
            <a:endParaRPr lang="en-US">
              <a:solidFill>
                <a:prstClr val="black">
                  <a:tint val="75000"/>
                </a:prstClr>
              </a:solidFill>
            </a:endParaRPr>
          </a:p>
        </p:txBody>
      </p:sp>
    </p:spTree>
    <p:extLst>
      <p:ext uri="{BB962C8B-B14F-4D97-AF65-F5344CB8AC3E}">
        <p14:creationId xmlns:p14="http://schemas.microsoft.com/office/powerpoint/2010/main" val="218451281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1" r:id="rId14"/>
    <p:sldLayoutId id="2147483821" r:id="rId15"/>
    <p:sldLayoutId id="2147483959" r:id="rId16"/>
    <p:sldLayoutId id="2147483960" r:id="rId17"/>
  </p:sldLayoutIdLst>
  <p:txStyles>
    <p:titleStyle>
      <a:lvl1pPr algn="l" defTabSz="912201" rtl="0" eaLnBrk="1" latinLnBrk="0" hangingPunct="1">
        <a:spcBef>
          <a:spcPct val="0"/>
        </a:spcBef>
        <a:buNone/>
        <a:defRPr sz="3200" kern="1200" cap="small" baseline="0">
          <a:solidFill>
            <a:schemeClr val="tx1"/>
          </a:solidFill>
          <a:latin typeface="Segoe UI Semibold" panose="020B0702040204020203" pitchFamily="34" charset="0"/>
          <a:ea typeface="+mj-ea"/>
          <a:cs typeface="+mj-cs"/>
        </a:defRPr>
      </a:lvl1pPr>
    </p:titleStyle>
    <p:bodyStyle>
      <a:lvl1pPr marL="342122" indent="-342122" algn="l" defTabSz="91220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140" indent="-285104" algn="l" defTabSz="91220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0282" indent="-228082" algn="l" defTabSz="91220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6320"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2359"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8521"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4623"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0722"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6886"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201" rtl="0" eaLnBrk="1" latinLnBrk="0" hangingPunct="1">
        <a:defRPr sz="1900" kern="1200">
          <a:solidFill>
            <a:schemeClr val="tx1"/>
          </a:solidFill>
          <a:latin typeface="+mn-lt"/>
          <a:ea typeface="+mn-ea"/>
          <a:cs typeface="+mn-cs"/>
        </a:defRPr>
      </a:lvl1pPr>
      <a:lvl2pPr marL="456039" algn="l" defTabSz="912201" rtl="0" eaLnBrk="1" latinLnBrk="0" hangingPunct="1">
        <a:defRPr sz="1900" kern="1200">
          <a:solidFill>
            <a:schemeClr val="tx1"/>
          </a:solidFill>
          <a:latin typeface="+mn-lt"/>
          <a:ea typeface="+mn-ea"/>
          <a:cs typeface="+mn-cs"/>
        </a:defRPr>
      </a:lvl2pPr>
      <a:lvl3pPr marL="912201" algn="l" defTabSz="912201" rtl="0" eaLnBrk="1" latinLnBrk="0" hangingPunct="1">
        <a:defRPr sz="1900" kern="1200">
          <a:solidFill>
            <a:schemeClr val="tx1"/>
          </a:solidFill>
          <a:latin typeface="+mn-lt"/>
          <a:ea typeface="+mn-ea"/>
          <a:cs typeface="+mn-cs"/>
        </a:defRPr>
      </a:lvl3pPr>
      <a:lvl4pPr marL="1368302" algn="l" defTabSz="912201" rtl="0" eaLnBrk="1" latinLnBrk="0" hangingPunct="1">
        <a:defRPr sz="1900" kern="1200">
          <a:solidFill>
            <a:schemeClr val="tx1"/>
          </a:solidFill>
          <a:latin typeface="+mn-lt"/>
          <a:ea typeface="+mn-ea"/>
          <a:cs typeface="+mn-cs"/>
        </a:defRPr>
      </a:lvl4pPr>
      <a:lvl5pPr marL="1824402" algn="l" defTabSz="912201" rtl="0" eaLnBrk="1" latinLnBrk="0" hangingPunct="1">
        <a:defRPr sz="1900" kern="1200">
          <a:solidFill>
            <a:schemeClr val="tx1"/>
          </a:solidFill>
          <a:latin typeface="+mn-lt"/>
          <a:ea typeface="+mn-ea"/>
          <a:cs typeface="+mn-cs"/>
        </a:defRPr>
      </a:lvl5pPr>
      <a:lvl6pPr marL="2280566" algn="l" defTabSz="912201" rtl="0" eaLnBrk="1" latinLnBrk="0" hangingPunct="1">
        <a:defRPr sz="1900" kern="1200">
          <a:solidFill>
            <a:schemeClr val="tx1"/>
          </a:solidFill>
          <a:latin typeface="+mn-lt"/>
          <a:ea typeface="+mn-ea"/>
          <a:cs typeface="+mn-cs"/>
        </a:defRPr>
      </a:lvl6pPr>
      <a:lvl7pPr marL="2736602" algn="l" defTabSz="912201" rtl="0" eaLnBrk="1" latinLnBrk="0" hangingPunct="1">
        <a:defRPr sz="1900" kern="1200">
          <a:solidFill>
            <a:schemeClr val="tx1"/>
          </a:solidFill>
          <a:latin typeface="+mn-lt"/>
          <a:ea typeface="+mn-ea"/>
          <a:cs typeface="+mn-cs"/>
        </a:defRPr>
      </a:lvl7pPr>
      <a:lvl8pPr marL="3192640" algn="l" defTabSz="912201" rtl="0" eaLnBrk="1" latinLnBrk="0" hangingPunct="1">
        <a:defRPr sz="1900" kern="1200">
          <a:solidFill>
            <a:schemeClr val="tx1"/>
          </a:solidFill>
          <a:latin typeface="+mn-lt"/>
          <a:ea typeface="+mn-ea"/>
          <a:cs typeface="+mn-cs"/>
        </a:defRPr>
      </a:lvl8pPr>
      <a:lvl9pPr marL="3648679" algn="l" defTabSz="912201"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52406"/>
            <a:ext cx="11582400" cy="487363"/>
          </a:xfrm>
          <a:prstGeom prst="rect">
            <a:avLst/>
          </a:prstGeom>
        </p:spPr>
        <p:txBody>
          <a:bodyPr vert="horz" lIns="91246" tIns="45718" rIns="9124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246" tIns="45718" rIns="9124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7"/>
            <a:ext cx="2844800" cy="365125"/>
          </a:xfrm>
          <a:prstGeom prst="rect">
            <a:avLst/>
          </a:prstGeom>
        </p:spPr>
        <p:txBody>
          <a:bodyPr vert="horz" lIns="91246" tIns="45718" rIns="91246" bIns="45718" rtlCol="0" anchor="ctr"/>
          <a:lstStyle>
            <a:lvl1pPr algn="l">
              <a:defRPr sz="1200">
                <a:solidFill>
                  <a:schemeClr val="tx1">
                    <a:tint val="75000"/>
                  </a:schemeClr>
                </a:solidFill>
              </a:defRPr>
            </a:lvl1pPr>
          </a:lstStyle>
          <a:p>
            <a:pPr defTabSz="912201"/>
            <a:fld id="{1D8BD707-D9CF-40AE-B4C6-C98DA3205C09}" type="datetimeFigureOut">
              <a:rPr lang="en-US" smtClean="0">
                <a:solidFill>
                  <a:prstClr val="black">
                    <a:tint val="75000"/>
                  </a:prstClr>
                </a:solidFill>
              </a:rPr>
              <a:pPr defTabSz="912201"/>
              <a:t>7/18/2020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246" tIns="45718" rIns="91246" bIns="45718" rtlCol="0" anchor="ctr"/>
          <a:lstStyle>
            <a:lvl1pPr algn="ctr">
              <a:defRPr sz="1200">
                <a:solidFill>
                  <a:schemeClr val="tx1">
                    <a:tint val="75000"/>
                  </a:schemeClr>
                </a:solidFill>
              </a:defRPr>
            </a:lvl1pPr>
          </a:lstStyle>
          <a:p>
            <a:pPr defTabSz="912201"/>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246" tIns="45718" rIns="91246" bIns="45718" rtlCol="0" anchor="ctr"/>
          <a:lstStyle>
            <a:lvl1pPr algn="r">
              <a:defRPr sz="1200">
                <a:solidFill>
                  <a:schemeClr val="tx1">
                    <a:tint val="75000"/>
                  </a:schemeClr>
                </a:solidFill>
              </a:defRPr>
            </a:lvl1pPr>
          </a:lstStyle>
          <a:p>
            <a:pPr defTabSz="912201"/>
            <a:fld id="{B6F15528-21DE-4FAA-801E-634DDDAF4B2B}" type="slidenum">
              <a:rPr lang="en-US" smtClean="0">
                <a:solidFill>
                  <a:prstClr val="black">
                    <a:tint val="75000"/>
                  </a:prstClr>
                </a:solidFill>
              </a:rPr>
              <a:pPr defTabSz="912201"/>
              <a:t>‹#›</a:t>
            </a:fld>
            <a:endParaRPr lang="en-US">
              <a:solidFill>
                <a:prstClr val="black">
                  <a:tint val="75000"/>
                </a:prstClr>
              </a:solidFill>
            </a:endParaRPr>
          </a:p>
        </p:txBody>
      </p:sp>
    </p:spTree>
    <p:extLst>
      <p:ext uri="{BB962C8B-B14F-4D97-AF65-F5344CB8AC3E}">
        <p14:creationId xmlns:p14="http://schemas.microsoft.com/office/powerpoint/2010/main" val="1775719819"/>
      </p:ext>
    </p:extLst>
  </p:cSld>
  <p:clrMap bg1="lt1" tx1="dk1" bg2="lt2" tx2="dk2" accent1="accent1" accent2="accent2" accent3="accent3" accent4="accent4" accent5="accent5" accent6="accent6" hlink="hlink" folHlink="folHlink"/>
  <p:sldLayoutIdLst>
    <p:sldLayoutId id="2147486378" r:id="rId1"/>
    <p:sldLayoutId id="2147486379" r:id="rId2"/>
    <p:sldLayoutId id="2147486380" r:id="rId3"/>
    <p:sldLayoutId id="2147486381" r:id="rId4"/>
    <p:sldLayoutId id="2147486382" r:id="rId5"/>
    <p:sldLayoutId id="2147486383" r:id="rId6"/>
    <p:sldLayoutId id="2147486384" r:id="rId7"/>
    <p:sldLayoutId id="2147486385" r:id="rId8"/>
    <p:sldLayoutId id="2147486386" r:id="rId9"/>
    <p:sldLayoutId id="2147486387" r:id="rId10"/>
    <p:sldLayoutId id="2147486388" r:id="rId11"/>
    <p:sldLayoutId id="2147486389" r:id="rId12"/>
    <p:sldLayoutId id="2147486390" r:id="rId13"/>
  </p:sldLayoutIdLst>
  <p:txStyles>
    <p:titleStyle>
      <a:lvl1pPr algn="l" defTabSz="912201" rtl="0" eaLnBrk="1" latinLnBrk="0" hangingPunct="1">
        <a:spcBef>
          <a:spcPct val="0"/>
        </a:spcBef>
        <a:buNone/>
        <a:defRPr sz="2800" kern="1200" cap="small" baseline="0">
          <a:solidFill>
            <a:schemeClr val="tx1"/>
          </a:solidFill>
          <a:latin typeface="Segoe UI Semibold" panose="020B0702040204020203" pitchFamily="34" charset="0"/>
          <a:ea typeface="+mj-ea"/>
          <a:cs typeface="+mj-cs"/>
        </a:defRPr>
      </a:lvl1pPr>
    </p:titleStyle>
    <p:bodyStyle>
      <a:lvl1pPr marL="342122" indent="-342122" algn="l" defTabSz="912201" rtl="0" eaLnBrk="1" latinLnBrk="0" hangingPunct="1">
        <a:spcBef>
          <a:spcPct val="20000"/>
        </a:spcBef>
        <a:buFont typeface="Arial" pitchFamily="34" charset="0"/>
        <a:buChar char="•"/>
        <a:defRPr sz="3200" kern="1200">
          <a:solidFill>
            <a:schemeClr val="tx1"/>
          </a:solidFill>
          <a:latin typeface="Segoe UI Light" panose="020B0502040204020203" pitchFamily="34" charset="0"/>
          <a:ea typeface="+mn-ea"/>
          <a:cs typeface="+mn-cs"/>
        </a:defRPr>
      </a:lvl1pPr>
      <a:lvl2pPr marL="741140" indent="-285104" algn="l" defTabSz="912201" rtl="0" eaLnBrk="1" latinLnBrk="0" hangingPunct="1">
        <a:spcBef>
          <a:spcPct val="20000"/>
        </a:spcBef>
        <a:buFont typeface="Arial" pitchFamily="34" charset="0"/>
        <a:buChar char="–"/>
        <a:defRPr sz="2800" kern="1200">
          <a:solidFill>
            <a:schemeClr val="tx1"/>
          </a:solidFill>
          <a:latin typeface="Segoe UI Light" panose="020B0502040204020203" pitchFamily="34" charset="0"/>
          <a:ea typeface="+mn-ea"/>
          <a:cs typeface="+mn-cs"/>
        </a:defRPr>
      </a:lvl2pPr>
      <a:lvl3pPr marL="1140282" indent="-228082" algn="l" defTabSz="912201" rtl="0" eaLnBrk="1" latinLnBrk="0" hangingPunct="1">
        <a:spcBef>
          <a:spcPct val="20000"/>
        </a:spcBef>
        <a:buFont typeface="Arial" pitchFamily="34" charset="0"/>
        <a:buChar char="•"/>
        <a:defRPr sz="2400" kern="1200">
          <a:solidFill>
            <a:schemeClr val="tx1"/>
          </a:solidFill>
          <a:latin typeface="Segoe UI Light" panose="020B0502040204020203" pitchFamily="34" charset="0"/>
          <a:ea typeface="+mn-ea"/>
          <a:cs typeface="+mn-cs"/>
        </a:defRPr>
      </a:lvl3pPr>
      <a:lvl4pPr marL="1596320" indent="-228082" algn="l" defTabSz="912201" rtl="0" eaLnBrk="1" latinLnBrk="0" hangingPunct="1">
        <a:spcBef>
          <a:spcPct val="20000"/>
        </a:spcBef>
        <a:buFont typeface="Arial" pitchFamily="34" charset="0"/>
        <a:buChar char="–"/>
        <a:defRPr sz="2000" kern="1200">
          <a:solidFill>
            <a:schemeClr val="tx1"/>
          </a:solidFill>
          <a:latin typeface="Segoe UI Light" panose="020B0502040204020203" pitchFamily="34" charset="0"/>
          <a:ea typeface="+mn-ea"/>
          <a:cs typeface="+mn-cs"/>
        </a:defRPr>
      </a:lvl4pPr>
      <a:lvl5pPr marL="2052359" indent="-228082" algn="l" defTabSz="912201" rtl="0" eaLnBrk="1" latinLnBrk="0" hangingPunct="1">
        <a:spcBef>
          <a:spcPct val="20000"/>
        </a:spcBef>
        <a:buFont typeface="Arial" pitchFamily="34" charset="0"/>
        <a:buChar char="»"/>
        <a:defRPr sz="2000" kern="1200">
          <a:solidFill>
            <a:schemeClr val="tx1"/>
          </a:solidFill>
          <a:latin typeface="Segoe UI Light" panose="020B0502040204020203" pitchFamily="34" charset="0"/>
          <a:ea typeface="+mn-ea"/>
          <a:cs typeface="+mn-cs"/>
        </a:defRPr>
      </a:lvl5pPr>
      <a:lvl6pPr marL="2508521"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4623"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0722"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6886"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201" rtl="0" eaLnBrk="1" latinLnBrk="0" hangingPunct="1">
        <a:defRPr sz="1900" kern="1200">
          <a:solidFill>
            <a:schemeClr val="tx1"/>
          </a:solidFill>
          <a:latin typeface="+mn-lt"/>
          <a:ea typeface="+mn-ea"/>
          <a:cs typeface="+mn-cs"/>
        </a:defRPr>
      </a:lvl1pPr>
      <a:lvl2pPr marL="456039" algn="l" defTabSz="912201" rtl="0" eaLnBrk="1" latinLnBrk="0" hangingPunct="1">
        <a:defRPr sz="1900" kern="1200">
          <a:solidFill>
            <a:schemeClr val="tx1"/>
          </a:solidFill>
          <a:latin typeface="+mn-lt"/>
          <a:ea typeface="+mn-ea"/>
          <a:cs typeface="+mn-cs"/>
        </a:defRPr>
      </a:lvl2pPr>
      <a:lvl3pPr marL="912201" algn="l" defTabSz="912201" rtl="0" eaLnBrk="1" latinLnBrk="0" hangingPunct="1">
        <a:defRPr sz="1900" kern="1200">
          <a:solidFill>
            <a:schemeClr val="tx1"/>
          </a:solidFill>
          <a:latin typeface="+mn-lt"/>
          <a:ea typeface="+mn-ea"/>
          <a:cs typeface="+mn-cs"/>
        </a:defRPr>
      </a:lvl3pPr>
      <a:lvl4pPr marL="1368302" algn="l" defTabSz="912201" rtl="0" eaLnBrk="1" latinLnBrk="0" hangingPunct="1">
        <a:defRPr sz="1900" kern="1200">
          <a:solidFill>
            <a:schemeClr val="tx1"/>
          </a:solidFill>
          <a:latin typeface="+mn-lt"/>
          <a:ea typeface="+mn-ea"/>
          <a:cs typeface="+mn-cs"/>
        </a:defRPr>
      </a:lvl4pPr>
      <a:lvl5pPr marL="1824402" algn="l" defTabSz="912201" rtl="0" eaLnBrk="1" latinLnBrk="0" hangingPunct="1">
        <a:defRPr sz="1900" kern="1200">
          <a:solidFill>
            <a:schemeClr val="tx1"/>
          </a:solidFill>
          <a:latin typeface="+mn-lt"/>
          <a:ea typeface="+mn-ea"/>
          <a:cs typeface="+mn-cs"/>
        </a:defRPr>
      </a:lvl5pPr>
      <a:lvl6pPr marL="2280566" algn="l" defTabSz="912201" rtl="0" eaLnBrk="1" latinLnBrk="0" hangingPunct="1">
        <a:defRPr sz="1900" kern="1200">
          <a:solidFill>
            <a:schemeClr val="tx1"/>
          </a:solidFill>
          <a:latin typeface="+mn-lt"/>
          <a:ea typeface="+mn-ea"/>
          <a:cs typeface="+mn-cs"/>
        </a:defRPr>
      </a:lvl6pPr>
      <a:lvl7pPr marL="2736602" algn="l" defTabSz="912201" rtl="0" eaLnBrk="1" latinLnBrk="0" hangingPunct="1">
        <a:defRPr sz="1900" kern="1200">
          <a:solidFill>
            <a:schemeClr val="tx1"/>
          </a:solidFill>
          <a:latin typeface="+mn-lt"/>
          <a:ea typeface="+mn-ea"/>
          <a:cs typeface="+mn-cs"/>
        </a:defRPr>
      </a:lvl7pPr>
      <a:lvl8pPr marL="3192640" algn="l" defTabSz="912201" rtl="0" eaLnBrk="1" latinLnBrk="0" hangingPunct="1">
        <a:defRPr sz="1900" kern="1200">
          <a:solidFill>
            <a:schemeClr val="tx1"/>
          </a:solidFill>
          <a:latin typeface="+mn-lt"/>
          <a:ea typeface="+mn-ea"/>
          <a:cs typeface="+mn-cs"/>
        </a:defRPr>
      </a:lvl8pPr>
      <a:lvl9pPr marL="3648679" algn="l" defTabSz="912201"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45038"/>
            <a:ext cx="11582400" cy="9217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371601"/>
            <a:ext cx="10972800" cy="4754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7/18/2020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3402311"/>
      </p:ext>
    </p:extLst>
  </p:cSld>
  <p:clrMap bg1="lt1" tx1="dk1" bg2="lt2" tx2="dk2" accent1="accent1" accent2="accent2" accent3="accent3" accent4="accent4" accent5="accent5" accent6="accent6" hlink="hlink" folHlink="folHlink"/>
  <p:sldLayoutIdLst>
    <p:sldLayoutId id="2147486438" r:id="rId1"/>
    <p:sldLayoutId id="2147486439" r:id="rId2"/>
    <p:sldLayoutId id="2147486440" r:id="rId3"/>
    <p:sldLayoutId id="2147486441" r:id="rId4"/>
    <p:sldLayoutId id="2147486442" r:id="rId5"/>
    <p:sldLayoutId id="2147486443" r:id="rId6"/>
    <p:sldLayoutId id="2147486444" r:id="rId7"/>
    <p:sldLayoutId id="2147486445" r:id="rId8"/>
    <p:sldLayoutId id="2147486446" r:id="rId9"/>
    <p:sldLayoutId id="2147486447" r:id="rId10"/>
    <p:sldLayoutId id="2147486448" r:id="rId11"/>
    <p:sldLayoutId id="2147486449" r:id="rId12"/>
  </p:sldLayoutIdLst>
  <p:txStyles>
    <p:titleStyle>
      <a:lvl1pPr algn="ctr" defTabSz="914400" rtl="0" eaLnBrk="1" latinLnBrk="0" hangingPunct="1">
        <a:spcBef>
          <a:spcPct val="0"/>
        </a:spcBef>
        <a:buNone/>
        <a:defRPr sz="4400" kern="1200">
          <a:solidFill>
            <a:schemeClr val="bg1"/>
          </a:solidFill>
          <a:latin typeface="Segoe UI Semibol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Segoe UI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Segoe U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Segoe U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2201"/>
            <a:fld id="{1D8BD707-D9CF-40AE-B4C6-C98DA3205C09}" type="datetimeFigureOut">
              <a:rPr lang="en-US" smtClean="0">
                <a:solidFill>
                  <a:prstClr val="black">
                    <a:tint val="75000"/>
                  </a:prstClr>
                </a:solidFill>
              </a:rPr>
              <a:pPr defTabSz="912201"/>
              <a:t>7/18/2020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2201"/>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2201"/>
            <a:fld id="{B6F15528-21DE-4FAA-801E-634DDDAF4B2B}" type="slidenum">
              <a:rPr lang="en-US" smtClean="0">
                <a:solidFill>
                  <a:prstClr val="black">
                    <a:tint val="75000"/>
                  </a:prstClr>
                </a:solidFill>
              </a:rPr>
              <a:pPr defTabSz="912201"/>
              <a:t>‹#›</a:t>
            </a:fld>
            <a:endParaRPr lang="en-US">
              <a:solidFill>
                <a:prstClr val="black">
                  <a:tint val="75000"/>
                </a:prstClr>
              </a:solidFill>
            </a:endParaRPr>
          </a:p>
        </p:txBody>
      </p:sp>
    </p:spTree>
    <p:extLst>
      <p:ext uri="{BB962C8B-B14F-4D97-AF65-F5344CB8AC3E}">
        <p14:creationId xmlns:p14="http://schemas.microsoft.com/office/powerpoint/2010/main" val="871176622"/>
      </p:ext>
    </p:extLst>
  </p:cSld>
  <p:clrMap bg1="lt1" tx1="dk1" bg2="lt2" tx2="dk2" accent1="accent1" accent2="accent2" accent3="accent3" accent4="accent4" accent5="accent5" accent6="accent6" hlink="hlink" folHlink="folHlink"/>
  <p:sldLayoutIdLst>
    <p:sldLayoutId id="2147486605" r:id="rId1"/>
    <p:sldLayoutId id="2147486606" r:id="rId2"/>
    <p:sldLayoutId id="2147486607" r:id="rId3"/>
    <p:sldLayoutId id="2147486608" r:id="rId4"/>
    <p:sldLayoutId id="2147486609" r:id="rId5"/>
    <p:sldLayoutId id="2147486610" r:id="rId6"/>
    <p:sldLayoutId id="2147486611" r:id="rId7"/>
    <p:sldLayoutId id="2147486612" r:id="rId8"/>
    <p:sldLayoutId id="2147486613" r:id="rId9"/>
    <p:sldLayoutId id="2147486614" r:id="rId10"/>
    <p:sldLayoutId id="21474866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2201"/>
            <a:fld id="{1D8BD707-D9CF-40AE-B4C6-C98DA3205C09}" type="datetimeFigureOut">
              <a:rPr lang="en-US" smtClean="0">
                <a:solidFill>
                  <a:prstClr val="black">
                    <a:tint val="75000"/>
                  </a:prstClr>
                </a:solidFill>
              </a:rPr>
              <a:pPr defTabSz="912201"/>
              <a:t>7/18/2020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2201"/>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2201"/>
            <a:fld id="{B6F15528-21DE-4FAA-801E-634DDDAF4B2B}" type="slidenum">
              <a:rPr lang="en-US" smtClean="0">
                <a:solidFill>
                  <a:prstClr val="black">
                    <a:tint val="75000"/>
                  </a:prstClr>
                </a:solidFill>
              </a:rPr>
              <a:pPr defTabSz="912201"/>
              <a:t>‹#›</a:t>
            </a:fld>
            <a:endParaRPr lang="en-US">
              <a:solidFill>
                <a:prstClr val="black">
                  <a:tint val="75000"/>
                </a:prstClr>
              </a:solidFill>
            </a:endParaRPr>
          </a:p>
        </p:txBody>
      </p:sp>
    </p:spTree>
    <p:extLst>
      <p:ext uri="{BB962C8B-B14F-4D97-AF65-F5344CB8AC3E}">
        <p14:creationId xmlns:p14="http://schemas.microsoft.com/office/powerpoint/2010/main" val="1080227582"/>
      </p:ext>
    </p:extLst>
  </p:cSld>
  <p:clrMap bg1="lt1" tx1="dk1" bg2="lt2" tx2="dk2" accent1="accent1" accent2="accent2" accent3="accent3" accent4="accent4" accent5="accent5" accent6="accent6" hlink="hlink" folHlink="folHlink"/>
  <p:sldLayoutIdLst>
    <p:sldLayoutId id="2147486617" r:id="rId1"/>
    <p:sldLayoutId id="2147486618" r:id="rId2"/>
    <p:sldLayoutId id="2147486619" r:id="rId3"/>
    <p:sldLayoutId id="2147486620" r:id="rId4"/>
    <p:sldLayoutId id="2147486621" r:id="rId5"/>
    <p:sldLayoutId id="2147486622" r:id="rId6"/>
    <p:sldLayoutId id="2147486623" r:id="rId7"/>
    <p:sldLayoutId id="2147486624" r:id="rId8"/>
    <p:sldLayoutId id="2147486625" r:id="rId9"/>
    <p:sldLayoutId id="2147486626" r:id="rId10"/>
    <p:sldLayoutId id="21474866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8"/>
            <a:ext cx="10515600" cy="132556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9">
                <a:solidFill>
                  <a:schemeClr val="tx1">
                    <a:tint val="75000"/>
                  </a:schemeClr>
                </a:solidFill>
              </a:defRPr>
            </a:lvl1pPr>
          </a:lstStyle>
          <a:p>
            <a:fld id="{A466BE74-874D-4706-8566-275A4FFFDEC7}" type="datetimeFigureOut">
              <a:rPr lang="en-US" smtClean="0"/>
              <a:t>7/18/2020</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19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199">
                <a:solidFill>
                  <a:schemeClr val="tx1">
                    <a:tint val="75000"/>
                  </a:schemeClr>
                </a:solidFill>
              </a:defRPr>
            </a:lvl1pPr>
          </a:lstStyle>
          <a:p>
            <a:fld id="{889E68F3-CBEA-4BC5-869D-960737CF6011}" type="slidenum">
              <a:rPr lang="en-US" smtClean="0"/>
              <a:t>‹#›</a:t>
            </a:fld>
            <a:endParaRPr lang="en-US"/>
          </a:p>
        </p:txBody>
      </p:sp>
    </p:spTree>
    <p:extLst>
      <p:ext uri="{BB962C8B-B14F-4D97-AF65-F5344CB8AC3E}">
        <p14:creationId xmlns:p14="http://schemas.microsoft.com/office/powerpoint/2010/main" val="4014178271"/>
      </p:ext>
    </p:extLst>
  </p:cSld>
  <p:clrMap bg1="lt1" tx1="dk1" bg2="lt2" tx2="dk2" accent1="accent1" accent2="accent2" accent3="accent3" accent4="accent4" accent5="accent5" accent6="accent6" hlink="hlink" folHlink="folHlink"/>
  <p:sldLayoutIdLst>
    <p:sldLayoutId id="2147486629" r:id="rId1"/>
    <p:sldLayoutId id="2147486630" r:id="rId2"/>
    <p:sldLayoutId id="2147486631" r:id="rId3"/>
    <p:sldLayoutId id="2147486632" r:id="rId4"/>
    <p:sldLayoutId id="2147486633" r:id="rId5"/>
    <p:sldLayoutId id="2147486634" r:id="rId6"/>
    <p:sldLayoutId id="2147486635" r:id="rId7"/>
    <p:sldLayoutId id="2147486636" r:id="rId8"/>
    <p:sldLayoutId id="2147486637" r:id="rId9"/>
    <p:sldLayoutId id="2147486638" r:id="rId10"/>
    <p:sldLayoutId id="2147486639" r:id="rId11"/>
  </p:sldLayoutIdLst>
  <p:transition>
    <p:fade/>
  </p:transition>
  <p:txStyles>
    <p:titleStyle>
      <a:lvl1pPr algn="l" defTabSz="9143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0" indent="-228580" algn="l" defTabSz="9143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42" indent="-228580" algn="l" defTabSz="914323"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903" indent="-228580" algn="l" defTabSz="914323"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064" indent="-228580" algn="l" defTabSz="914323"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4pPr>
      <a:lvl5pPr marL="2057226" indent="-228580" algn="l" defTabSz="914323"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5pPr>
      <a:lvl6pPr marL="2514386" indent="-228580" algn="l" defTabSz="914323"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48" indent="-228580" algn="l" defTabSz="914323"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709" indent="-228580" algn="l" defTabSz="914323"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70" indent="-228580" algn="l" defTabSz="914323"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23" rtl="0" eaLnBrk="1" latinLnBrk="0" hangingPunct="1">
        <a:defRPr sz="1800" kern="1200">
          <a:solidFill>
            <a:schemeClr val="tx1"/>
          </a:solidFill>
          <a:latin typeface="+mn-lt"/>
          <a:ea typeface="+mn-ea"/>
          <a:cs typeface="+mn-cs"/>
        </a:defRPr>
      </a:lvl1pPr>
      <a:lvl2pPr marL="457161" algn="l" defTabSz="914323" rtl="0" eaLnBrk="1" latinLnBrk="0" hangingPunct="1">
        <a:defRPr sz="1800" kern="1200">
          <a:solidFill>
            <a:schemeClr val="tx1"/>
          </a:solidFill>
          <a:latin typeface="+mn-lt"/>
          <a:ea typeface="+mn-ea"/>
          <a:cs typeface="+mn-cs"/>
        </a:defRPr>
      </a:lvl2pPr>
      <a:lvl3pPr marL="914323" algn="l" defTabSz="914323" rtl="0" eaLnBrk="1" latinLnBrk="0" hangingPunct="1">
        <a:defRPr sz="1800" kern="1200">
          <a:solidFill>
            <a:schemeClr val="tx1"/>
          </a:solidFill>
          <a:latin typeface="+mn-lt"/>
          <a:ea typeface="+mn-ea"/>
          <a:cs typeface="+mn-cs"/>
        </a:defRPr>
      </a:lvl3pPr>
      <a:lvl4pPr marL="1371483" algn="l" defTabSz="914323" rtl="0" eaLnBrk="1" latinLnBrk="0" hangingPunct="1">
        <a:defRPr sz="1800" kern="1200">
          <a:solidFill>
            <a:schemeClr val="tx1"/>
          </a:solidFill>
          <a:latin typeface="+mn-lt"/>
          <a:ea typeface="+mn-ea"/>
          <a:cs typeface="+mn-cs"/>
        </a:defRPr>
      </a:lvl4pPr>
      <a:lvl5pPr marL="1828645" algn="l" defTabSz="914323" rtl="0" eaLnBrk="1" latinLnBrk="0" hangingPunct="1">
        <a:defRPr sz="1800" kern="1200">
          <a:solidFill>
            <a:schemeClr val="tx1"/>
          </a:solidFill>
          <a:latin typeface="+mn-lt"/>
          <a:ea typeface="+mn-ea"/>
          <a:cs typeface="+mn-cs"/>
        </a:defRPr>
      </a:lvl5pPr>
      <a:lvl6pPr marL="2285806" algn="l" defTabSz="914323" rtl="0" eaLnBrk="1" latinLnBrk="0" hangingPunct="1">
        <a:defRPr sz="1800" kern="1200">
          <a:solidFill>
            <a:schemeClr val="tx1"/>
          </a:solidFill>
          <a:latin typeface="+mn-lt"/>
          <a:ea typeface="+mn-ea"/>
          <a:cs typeface="+mn-cs"/>
        </a:defRPr>
      </a:lvl6pPr>
      <a:lvl7pPr marL="2742967" algn="l" defTabSz="914323" rtl="0" eaLnBrk="1" latinLnBrk="0" hangingPunct="1">
        <a:defRPr sz="1800" kern="1200">
          <a:solidFill>
            <a:schemeClr val="tx1"/>
          </a:solidFill>
          <a:latin typeface="+mn-lt"/>
          <a:ea typeface="+mn-ea"/>
          <a:cs typeface="+mn-cs"/>
        </a:defRPr>
      </a:lvl7pPr>
      <a:lvl8pPr marL="3200129" algn="l" defTabSz="914323" rtl="0" eaLnBrk="1" latinLnBrk="0" hangingPunct="1">
        <a:defRPr sz="1800" kern="1200">
          <a:solidFill>
            <a:schemeClr val="tx1"/>
          </a:solidFill>
          <a:latin typeface="+mn-lt"/>
          <a:ea typeface="+mn-ea"/>
          <a:cs typeface="+mn-cs"/>
        </a:defRPr>
      </a:lvl8pPr>
      <a:lvl9pPr marL="3657289" algn="l" defTabSz="91432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0176BA-207F-4CE8-B772-ACA91F9933E3}" type="datetime1">
              <a:rPr lang="en-US" smtClean="0">
                <a:solidFill>
                  <a:prstClr val="black">
                    <a:tint val="75000"/>
                  </a:prstClr>
                </a:solidFill>
              </a:rPr>
              <a:pPr/>
              <a:t>7/18/2020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7278170"/>
      </p:ext>
    </p:extLst>
  </p:cSld>
  <p:clrMap bg1="lt1" tx1="dk1" bg2="lt2" tx2="dk2" accent1="accent1" accent2="accent2" accent3="accent3" accent4="accent4" accent5="accent5" accent6="accent6" hlink="hlink" folHlink="folHlink"/>
  <p:sldLayoutIdLst>
    <p:sldLayoutId id="2147486641" r:id="rId1"/>
    <p:sldLayoutId id="2147486642" r:id="rId2"/>
    <p:sldLayoutId id="2147486643" r:id="rId3"/>
    <p:sldLayoutId id="2147486644" r:id="rId4"/>
    <p:sldLayoutId id="2147486645" r:id="rId5"/>
    <p:sldLayoutId id="2147486646" r:id="rId6"/>
    <p:sldLayoutId id="2147486647" r:id="rId7"/>
    <p:sldLayoutId id="2147486648" r:id="rId8"/>
    <p:sldLayoutId id="2147486649" r:id="rId9"/>
    <p:sldLayoutId id="2147486650" r:id="rId10"/>
    <p:sldLayoutId id="2147486651" r:id="rId11"/>
  </p:sldLayoutIdLst>
  <p:hf sldNum="0" hdr="0" ftr="0" dt="0"/>
  <p:txStyles>
    <p:titleStyle>
      <a:lvl1pPr algn="ctr" defTabSz="914400" rtl="0" eaLnBrk="1" latinLnBrk="0" hangingPunct="1">
        <a:spcBef>
          <a:spcPct val="0"/>
        </a:spcBef>
        <a:buNone/>
        <a:defRPr sz="5400" kern="1200">
          <a:solidFill>
            <a:schemeClr val="bg1">
              <a:lumMod val="95000"/>
            </a:schemeClr>
          </a:solidFill>
          <a:latin typeface="Segoe UI Light"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lumMod val="95000"/>
            </a:schemeClr>
          </a:solidFill>
          <a:latin typeface="Segoe UI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Segoe U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Segoe U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Segoe U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Segoe U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6.xml"/><Relationship Id="rId1" Type="http://schemas.openxmlformats.org/officeDocument/2006/relationships/themeOverride" Target="../theme/themeOverride1.xml"/><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6.xml"/></Relationships>
</file>

<file path=ppt/slides/_rels/slide10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5.xml"/><Relationship Id="rId1" Type="http://schemas.openxmlformats.org/officeDocument/2006/relationships/slideLayout" Target="../slideLayouts/slideLayout42.xml"/></Relationships>
</file>

<file path=ppt/slides/_rels/slide10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6.xml"/><Relationship Id="rId1" Type="http://schemas.openxmlformats.org/officeDocument/2006/relationships/slideLayout" Target="../slideLayouts/slideLayout42.xml"/></Relationships>
</file>

<file path=ppt/slides/_rels/slide10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jpeg"/><Relationship Id="rId12" Type="http://schemas.openxmlformats.org/officeDocument/2006/relationships/image" Target="../media/image45.jpeg"/><Relationship Id="rId2" Type="http://schemas.openxmlformats.org/officeDocument/2006/relationships/notesSlide" Target="../notesSlides/notesSlide97.xml"/><Relationship Id="rId1" Type="http://schemas.openxmlformats.org/officeDocument/2006/relationships/slideLayout" Target="../slideLayouts/slideLayout60.xml"/><Relationship Id="rId6" Type="http://schemas.openxmlformats.org/officeDocument/2006/relationships/image" Target="../media/image39.jpg"/><Relationship Id="rId11" Type="http://schemas.openxmlformats.org/officeDocument/2006/relationships/image" Target="../media/image44.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png"/><Relationship Id="rId9" Type="http://schemas.openxmlformats.org/officeDocument/2006/relationships/image" Target="../media/image42.png"/></Relationships>
</file>

<file path=ppt/slides/_rels/slide10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8.xml"/><Relationship Id="rId1" Type="http://schemas.openxmlformats.org/officeDocument/2006/relationships/slideLayout" Target="../slideLayouts/slideLayout60.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10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9.xml"/><Relationship Id="rId1" Type="http://schemas.openxmlformats.org/officeDocument/2006/relationships/slideLayout" Target="../slideLayouts/slideLayout60.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10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0.xml"/><Relationship Id="rId1" Type="http://schemas.openxmlformats.org/officeDocument/2006/relationships/slideLayout" Target="../slideLayouts/slideLayout19.xml"/></Relationships>
</file>

<file path=ppt/slides/_rels/slide10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1.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9.emf"/></Relationships>
</file>

<file path=ppt/slides/_rels/slide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2.xml"/><Relationship Id="rId1" Type="http://schemas.openxmlformats.org/officeDocument/2006/relationships/slideLayout" Target="../slideLayouts/slideLayout66.xml"/><Relationship Id="rId4" Type="http://schemas.openxmlformats.org/officeDocument/2006/relationships/image" Target="../media/image9.emf"/></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6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4.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6.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4.png"/><Relationship Id="rId4"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5.png"/><Relationship Id="rId4"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1.png"/><Relationship Id="rId4"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1.png"/><Relationship Id="rId4"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5.png"/><Relationship Id="rId4"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5.png"/><Relationship Id="rId4"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image" Target="../media/image16.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image" Target="../media/image16.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66.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image" Target="../media/image16.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19.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9.xml"/></Relationships>
</file>

<file path=ppt/slides/_rels/slide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9.xml"/><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notesSlide" Target="../notesSlides/notesSlide4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notesSlide" Target="../notesSlides/notesSlide4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6.xml"/></Relationships>
</file>

<file path=ppt/slides/_rels/slide5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5.xml"/><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notesSlide" Target="../notesSlides/notesSlide46.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notesSlide" Target="../notesSlides/notesSlide47.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8.xml"/><Relationship Id="rId1" Type="http://schemas.openxmlformats.org/officeDocument/2006/relationships/slideLayout" Target="../slideLayouts/slideLayout24.xml"/><Relationship Id="rId5" Type="http://schemas.openxmlformats.org/officeDocument/2006/relationships/image" Target="../media/image22.png"/><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notesSlide" Target="../notesSlides/notesSlide50.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notesSlide" Target="../notesSlides/notesSlide51.xml"/></Relationships>
</file>

<file path=ppt/slides/_rels/slide5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2.xml"/><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notesSlide" Target="../notesSlides/notesSlide53.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notesSlide" Target="../notesSlides/notesSlide55.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notesSlide" Target="../notesSlides/notesSlide56.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notesSlide" Target="../notesSlides/notesSlide57.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notesSlide" Target="../notesSlides/notesSlide58.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notesSlide" Target="../notesSlides/notesSlide59.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notesSlide" Target="../notesSlides/notesSlide60.xml"/></Relationships>
</file>

<file path=ppt/slides/_rels/slide6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1.xml"/><Relationship Id="rId1" Type="http://schemas.openxmlformats.org/officeDocument/2006/relationships/slideLayout" Target="../slideLayouts/slideLayout49.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notesSlide" Target="../notesSlides/notesSlide6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7.xml"/><Relationship Id="rId1" Type="http://schemas.openxmlformats.org/officeDocument/2006/relationships/slideLayout" Target="../slideLayouts/slideLayout49.xml"/></Relationships>
</file>

<file path=ppt/slides/_rels/slide7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8.xml"/><Relationship Id="rId1" Type="http://schemas.openxmlformats.org/officeDocument/2006/relationships/slideLayout" Target="../slideLayouts/slideLayout49.xml"/></Relationships>
</file>

<file path=ppt/slides/_rels/slide7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9.xml"/><Relationship Id="rId1" Type="http://schemas.openxmlformats.org/officeDocument/2006/relationships/slideLayout" Target="../slideLayouts/slideLayout49.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image" Target="../media/image26.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70.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image" Target="../media/image26.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71.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image" Target="../media/image16.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72.xml"/></Relationships>
</file>

<file path=ppt/slides/_rels/slide7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65.xml"/><Relationship Id="rId7" Type="http://schemas.openxmlformats.org/officeDocument/2006/relationships/image" Target="../media/image16.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73.xml"/><Relationship Id="rId9" Type="http://schemas.microsoft.com/office/2007/relationships/hdphoto" Target="../media/hdphoto3.wdp"/></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28.png"/><Relationship Id="rId5" Type="http://schemas.openxmlformats.org/officeDocument/2006/relationships/image" Target="../media/image15.png"/><Relationship Id="rId4" Type="http://schemas.openxmlformats.org/officeDocument/2006/relationships/notesSlide" Target="../notesSlides/notesSlide74.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9.xml"/></Relationships>
</file>

<file path=ppt/slides/_rels/slide8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7.xml"/><Relationship Id="rId1" Type="http://schemas.openxmlformats.org/officeDocument/2006/relationships/slideLayout" Target="../slideLayouts/slideLayout49.xml"/></Relationships>
</file>

<file path=ppt/slides/_rels/slide8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8.xml"/><Relationship Id="rId1" Type="http://schemas.openxmlformats.org/officeDocument/2006/relationships/slideLayout" Target="../slideLayouts/slideLayout4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9.xml"/></Relationships>
</file>

<file path=ppt/slides/_rels/slide8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1.xml"/><Relationship Id="rId1" Type="http://schemas.openxmlformats.org/officeDocument/2006/relationships/slideLayout" Target="../slideLayouts/slideLayout32.xml"/></Relationships>
</file>

<file path=ppt/slides/_rels/slide8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2.xml"/><Relationship Id="rId1" Type="http://schemas.openxmlformats.org/officeDocument/2006/relationships/slideLayout" Target="../slideLayouts/slideLayout32.xml"/></Relationships>
</file>

<file path=ppt/slides/_rels/slide8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3.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4.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6.xml"/></Relationships>
</file>

<file path=ppt/slides/_rels/slide9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5.xml"/><Relationship Id="rId1" Type="http://schemas.openxmlformats.org/officeDocument/2006/relationships/slideLayout" Target="../slideLayouts/slideLayout32.xml"/></Relationships>
</file>

<file path=ppt/slides/_rels/slide9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6.xml"/><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7.xml"/><Relationship Id="rId1" Type="http://schemas.openxmlformats.org/officeDocument/2006/relationships/slideLayout" Target="../slideLayouts/slideLayout32.xml"/></Relationships>
</file>

<file path=ppt/slides/_rels/slide9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8.xml"/><Relationship Id="rId1" Type="http://schemas.openxmlformats.org/officeDocument/2006/relationships/slideLayout" Target="../slideLayouts/slideLayout37.xml"/></Relationships>
</file>

<file path=ppt/slides/_rels/slide9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9.xml"/><Relationship Id="rId1" Type="http://schemas.openxmlformats.org/officeDocument/2006/relationships/slideLayout" Target="../slideLayouts/slideLayout32.xml"/></Relationships>
</file>

<file path=ppt/slides/_rels/slide9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0.xml"/><Relationship Id="rId1" Type="http://schemas.openxmlformats.org/officeDocument/2006/relationships/slideLayout" Target="../slideLayouts/slideLayout32.xml"/></Relationships>
</file>

<file path=ppt/slides/_rels/slide9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4.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DF2D2F-2BAE-4AFF-BB83-1A939FE84C6C}"/>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263650"/>
            <a:ext cx="12192000" cy="8128000"/>
          </a:xfrm>
          <a:prstGeom prst="rect">
            <a:avLst/>
          </a:prstGeom>
          <a:solidFill>
            <a:schemeClr val="tx1"/>
          </a:solidFill>
        </p:spPr>
      </p:pic>
      <p:sp>
        <p:nvSpPr>
          <p:cNvPr id="25" name="TextBox 24"/>
          <p:cNvSpPr txBox="1"/>
          <p:nvPr/>
        </p:nvSpPr>
        <p:spPr>
          <a:xfrm>
            <a:off x="1694577" y="203200"/>
            <a:ext cx="10230724" cy="1077218"/>
          </a:xfrm>
          <a:prstGeom prst="rect">
            <a:avLst/>
          </a:prstGeom>
          <a:noFill/>
          <a:effectLst/>
        </p:spPr>
        <p:txBody>
          <a:bodyPr wrap="square" rtlCol="0">
            <a:spAutoFit/>
          </a:bodyPr>
          <a:lstStyle/>
          <a:p>
            <a:pPr lvl="0" algn="r">
              <a:defRPr/>
            </a:pPr>
            <a:r>
              <a:rPr lang="en-US" sz="3200" dirty="0">
                <a:solidFill>
                  <a:prstClr val="white"/>
                </a:solidFill>
                <a:latin typeface="Segoe UI Light" panose="020B0502040204020203" pitchFamily="34" charset="0"/>
                <a:cs typeface="Segoe UI Light" panose="020B0502040204020203" pitchFamily="34" charset="0"/>
              </a:rPr>
              <a:t>Field Deployment of a </a:t>
            </a:r>
            <a:r>
              <a:rPr lang="en-US" sz="3200" dirty="0">
                <a:solidFill>
                  <a:prstClr val="white"/>
                </a:solidFill>
                <a:latin typeface="Segoe UI Semibold" panose="020B0702040204020203" pitchFamily="34" charset="0"/>
                <a:cs typeface="Segoe UI Semibold" panose="020B0702040204020203" pitchFamily="34" charset="0"/>
              </a:rPr>
              <a:t>Smarthome Sound Awareness System </a:t>
            </a:r>
            <a:r>
              <a:rPr lang="en-US" sz="3200" dirty="0">
                <a:solidFill>
                  <a:prstClr val="white"/>
                </a:solidFill>
                <a:latin typeface="Segoe UI Light" panose="020B0502040204020203" pitchFamily="34" charset="0"/>
                <a:cs typeface="Segoe UI Light" panose="020B0502040204020203" pitchFamily="34" charset="0"/>
              </a:rPr>
              <a:t>for Deaf or Hard of Hearing Users</a:t>
            </a:r>
          </a:p>
        </p:txBody>
      </p:sp>
      <p:sp>
        <p:nvSpPr>
          <p:cNvPr id="24" name="Rectangle 23"/>
          <p:cNvSpPr/>
          <p:nvPr/>
        </p:nvSpPr>
        <p:spPr>
          <a:xfrm>
            <a:off x="7107922" y="1465075"/>
            <a:ext cx="4781906" cy="646327"/>
          </a:xfrm>
          <a:prstGeom prst="rect">
            <a:avLst/>
          </a:prstGeom>
          <a:effectLst/>
        </p:spPr>
        <p:txBody>
          <a:bodyPr wrap="square" lIns="0" tIns="45718" rIns="91246" bIns="45718">
            <a:spAutoFit/>
          </a:bodyPr>
          <a:lstStyle/>
          <a:p>
            <a:pPr marL="0" marR="0" lvl="0" indent="0" algn="r" defTabSz="912201"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95000"/>
                  </a:prstClr>
                </a:solidFill>
                <a:effectLst/>
                <a:uLnTx/>
                <a:uFillTx/>
                <a:latin typeface="Segoe UI Semibold" panose="020B0702040204020203" pitchFamily="34" charset="0"/>
                <a:ea typeface="+mn-ea"/>
                <a:cs typeface="Segoe UI Semibold" panose="020B0702040204020203" pitchFamily="34" charset="0"/>
              </a:rPr>
              <a:t>Dhruv Jain (DJ)</a:t>
            </a:r>
            <a:endParaRPr kumimoji="0" lang="en-US" sz="800" b="0" i="0" u="none" strike="noStrike" kern="1200" cap="none" spc="0" normalizeH="0" baseline="0" noProof="0" dirty="0">
              <a:ln>
                <a:noFill/>
              </a:ln>
              <a:solidFill>
                <a:prstClr val="white">
                  <a:lumMod val="95000"/>
                </a:prstClr>
              </a:solidFill>
              <a:effectLst/>
              <a:uLnTx/>
              <a:uFillTx/>
              <a:latin typeface="Segoe UI Light" panose="020B0502040204020203" pitchFamily="34" charset="0"/>
              <a:ea typeface="+mn-ea"/>
              <a:cs typeface="Segoe UI Light" panose="020B0502040204020203" pitchFamily="34" charset="0"/>
            </a:endParaRPr>
          </a:p>
          <a:p>
            <a:pPr marL="0" marR="0" lvl="0" indent="0" algn="r" defTabSz="91220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Segoe UI Light" panose="020B0502040204020203" pitchFamily="34" charset="0"/>
                <a:ea typeface="+mn-ea"/>
                <a:cs typeface="Segoe UI Light" panose="020B0502040204020203" pitchFamily="34" charset="0"/>
              </a:rPr>
              <a:t>University of Washington, Seattle</a:t>
            </a:r>
          </a:p>
        </p:txBody>
      </p:sp>
    </p:spTree>
    <p:extLst>
      <p:ext uri="{BB962C8B-B14F-4D97-AF65-F5344CB8AC3E}">
        <p14:creationId xmlns:p14="http://schemas.microsoft.com/office/powerpoint/2010/main" val="1057325534"/>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E58FF7-E52F-4390-8B89-D56B0AA387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5" name="BlackOverlay"/>
          <p:cNvSpPr/>
          <p:nvPr/>
        </p:nvSpPr>
        <p:spPr>
          <a:xfrm>
            <a:off x="-12464" y="0"/>
            <a:ext cx="12204463"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p:cNvSpPr>
            <a:spLocks noGrp="1"/>
          </p:cNvSpPr>
          <p:nvPr>
            <p:ph type="title"/>
          </p:nvPr>
        </p:nvSpPr>
        <p:spPr>
          <a:xfrm>
            <a:off x="1504950" y="1615862"/>
            <a:ext cx="8229600" cy="493931"/>
          </a:xfrm>
        </p:spPr>
        <p:txBody>
          <a:bodyPr>
            <a:noAutofit/>
          </a:bodyPr>
          <a:lstStyle/>
          <a:p>
            <a:r>
              <a:rPr lang="en-US" cap="small" dirty="0">
                <a:solidFill>
                  <a:schemeClr val="bg1"/>
                </a:solidFill>
                <a:latin typeface="Segoe UI Semibold" panose="020B0702040204020203" pitchFamily="34" charset="0"/>
                <a:cs typeface="Segoe UI Semibold" panose="020B0702040204020203" pitchFamily="34" charset="0"/>
              </a:rPr>
              <a:t>Two Phase Project</a:t>
            </a:r>
          </a:p>
        </p:txBody>
      </p:sp>
      <p:cxnSp>
        <p:nvCxnSpPr>
          <p:cNvPr id="6" name="HorizontalRule"/>
          <p:cNvCxnSpPr>
            <a:cxnSpLocks/>
          </p:cNvCxnSpPr>
          <p:nvPr/>
        </p:nvCxnSpPr>
        <p:spPr>
          <a:xfrm>
            <a:off x="1552562" y="2143352"/>
            <a:ext cx="9158074" cy="0"/>
          </a:xfrm>
          <a:prstGeom prst="line">
            <a:avLst/>
          </a:prstGeom>
          <a:noFill/>
          <a:ln w="9525" cap="flat" cmpd="sng" algn="ctr">
            <a:solidFill>
              <a:sysClr val="window" lastClr="FFFFFF">
                <a:lumMod val="65000"/>
              </a:sysClr>
            </a:solidFill>
            <a:prstDash val="solid"/>
          </a:ln>
          <a:effectLst/>
        </p:spPr>
      </p:cxnSp>
      <p:sp>
        <p:nvSpPr>
          <p:cNvPr id="11" name="TextBox 10">
            <a:extLst>
              <a:ext uri="{FF2B5EF4-FFF2-40B4-BE49-F238E27FC236}">
                <a16:creationId xmlns:a16="http://schemas.microsoft.com/office/drawing/2014/main" id="{26371E7F-BD4F-4510-824B-76E6F2FA8027}"/>
              </a:ext>
            </a:extLst>
          </p:cNvPr>
          <p:cNvSpPr txBox="1"/>
          <p:nvPr/>
        </p:nvSpPr>
        <p:spPr>
          <a:xfrm>
            <a:off x="3235780" y="2228787"/>
            <a:ext cx="6870245" cy="3477833"/>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white">
                    <a:lumMod val="85000"/>
                  </a:prstClr>
                </a:solidFill>
                <a:latin typeface="Segoe UI Light" pitchFamily="34" charset="0"/>
              </a:rPr>
              <a:t>Investigating </a:t>
            </a:r>
            <a:r>
              <a:rPr kumimoji="0" lang="en-US" sz="28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the </a:t>
            </a:r>
            <a:r>
              <a:rPr lang="en-US" sz="2800" dirty="0">
                <a:solidFill>
                  <a:srgbClr val="FFC000"/>
                </a:solidFill>
                <a:latin typeface="Segoe UI Semibold" pitchFamily="34" charset="0"/>
              </a:rPr>
              <a:t>sound awareness needs </a:t>
            </a:r>
            <a:r>
              <a:rPr lang="en-US" sz="2800" dirty="0">
                <a:solidFill>
                  <a:prstClr val="white">
                    <a:lumMod val="85000"/>
                  </a:prstClr>
                </a:solidFill>
                <a:latin typeface="Segoe UI Light" pitchFamily="34" charset="0"/>
              </a:rPr>
              <a:t>of DHH people</a:t>
            </a:r>
            <a:r>
              <a:rPr lang="en-US" sz="2800" dirty="0">
                <a:solidFill>
                  <a:srgbClr val="FFC000"/>
                </a:solidFill>
                <a:latin typeface="Segoe UI Semibold" pitchFamily="34" charset="0"/>
              </a:rPr>
              <a:t> </a:t>
            </a:r>
            <a:r>
              <a:rPr lang="en-US" sz="2800" dirty="0">
                <a:solidFill>
                  <a:prstClr val="white">
                    <a:lumMod val="85000"/>
                  </a:prstClr>
                </a:solidFill>
                <a:latin typeface="Segoe UI Light" pitchFamily="34" charset="0"/>
              </a:rPr>
              <a:t>and </a:t>
            </a:r>
            <a:r>
              <a:rPr lang="en-US" sz="2800" dirty="0">
                <a:solidFill>
                  <a:srgbClr val="FFC000"/>
                </a:solidFill>
                <a:latin typeface="Segoe UI Semibold" pitchFamily="34" charset="0"/>
              </a:rPr>
              <a:t>designs of sound awareness </a:t>
            </a:r>
            <a:r>
              <a:rPr lang="en-US" sz="2800" dirty="0">
                <a:solidFill>
                  <a:prstClr val="white">
                    <a:lumMod val="85000"/>
                  </a:prstClr>
                </a:solidFill>
                <a:latin typeface="Segoe UI Light" pitchFamily="34" charset="0"/>
              </a:rPr>
              <a:t>visualizations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prstClr val="white">
                  <a:lumMod val="85000"/>
                </a:prstClr>
              </a:solidFill>
              <a:latin typeface="Segoe UI Light"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prstClr val="white">
                  <a:lumMod val="85000"/>
                </a:prstClr>
              </a:solidFill>
              <a:latin typeface="Segoe UI Light"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FFC000"/>
                </a:solidFill>
                <a:latin typeface="Segoe UI Semibold" pitchFamily="34" charset="0"/>
              </a:rPr>
              <a:t>Design</a:t>
            </a:r>
            <a:r>
              <a:rPr lang="en-US" sz="2800" dirty="0">
                <a:solidFill>
                  <a:prstClr val="white">
                    <a:lumMod val="85000"/>
                  </a:prstClr>
                </a:solidFill>
                <a:latin typeface="Segoe UI Light" pitchFamily="34" charset="0"/>
              </a:rPr>
              <a:t> and </a:t>
            </a:r>
            <a:r>
              <a:rPr lang="en-US" sz="2800" dirty="0">
                <a:solidFill>
                  <a:srgbClr val="FFC000"/>
                </a:solidFill>
                <a:latin typeface="Segoe UI Semibold" pitchFamily="34" charset="0"/>
              </a:rPr>
              <a:t>field evaluation </a:t>
            </a:r>
            <a:r>
              <a:rPr lang="en-US" sz="2800" dirty="0">
                <a:solidFill>
                  <a:prstClr val="white">
                    <a:lumMod val="85000"/>
                  </a:prstClr>
                </a:solidFill>
                <a:latin typeface="Segoe UI Light" pitchFamily="34" charset="0"/>
              </a:rPr>
              <a:t>of two </a:t>
            </a:r>
            <a:r>
              <a:rPr lang="en-US" sz="2800" dirty="0">
                <a:solidFill>
                  <a:srgbClr val="FFC000"/>
                </a:solidFill>
                <a:latin typeface="Segoe UI Semibold" pitchFamily="34" charset="0"/>
              </a:rPr>
              <a:t>iterative prototypes</a:t>
            </a:r>
            <a:r>
              <a:rPr lang="en-US" sz="2800" dirty="0">
                <a:solidFill>
                  <a:prstClr val="white">
                    <a:lumMod val="85000"/>
                  </a:prstClr>
                </a:solidFill>
                <a:latin typeface="Segoe UI Light" pitchFamily="34" charset="0"/>
              </a:rPr>
              <a:t> of in-home sound awareness system</a:t>
            </a:r>
            <a:endParaRPr kumimoji="0" lang="en-US" sz="28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endParaRPr>
          </a:p>
        </p:txBody>
      </p:sp>
      <p:sp>
        <p:nvSpPr>
          <p:cNvPr id="12" name="TextBox 11">
            <a:extLst>
              <a:ext uri="{FF2B5EF4-FFF2-40B4-BE49-F238E27FC236}">
                <a16:creationId xmlns:a16="http://schemas.microsoft.com/office/drawing/2014/main" id="{BEB3A54B-71DB-4181-8CB5-6A79DDD11B9B}"/>
              </a:ext>
            </a:extLst>
          </p:cNvPr>
          <p:cNvSpPr txBox="1"/>
          <p:nvPr/>
        </p:nvSpPr>
        <p:spPr>
          <a:xfrm>
            <a:off x="1557720" y="2524659"/>
            <a:ext cx="164615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Year 1</a:t>
            </a:r>
          </a:p>
        </p:txBody>
      </p:sp>
      <p:sp>
        <p:nvSpPr>
          <p:cNvPr id="14" name="TextBox 13">
            <a:extLst>
              <a:ext uri="{FF2B5EF4-FFF2-40B4-BE49-F238E27FC236}">
                <a16:creationId xmlns:a16="http://schemas.microsoft.com/office/drawing/2014/main" id="{D1D7DECF-98D7-4886-8263-2A619038DD59}"/>
              </a:ext>
            </a:extLst>
          </p:cNvPr>
          <p:cNvSpPr txBox="1"/>
          <p:nvPr/>
        </p:nvSpPr>
        <p:spPr>
          <a:xfrm>
            <a:off x="1557720" y="4435723"/>
            <a:ext cx="173111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Year 2</a:t>
            </a:r>
          </a:p>
        </p:txBody>
      </p:sp>
      <p:sp>
        <p:nvSpPr>
          <p:cNvPr id="9" name="Freeform 5">
            <a:extLst>
              <a:ext uri="{FF2B5EF4-FFF2-40B4-BE49-F238E27FC236}">
                <a16:creationId xmlns:a16="http://schemas.microsoft.com/office/drawing/2014/main" id="{99A4B862-105F-446D-A806-22CBD124F41F}"/>
              </a:ext>
            </a:extLst>
          </p:cNvPr>
          <p:cNvSpPr/>
          <p:nvPr/>
        </p:nvSpPr>
        <p:spPr>
          <a:xfrm rot="20383313" flipH="1" flipV="1">
            <a:off x="8214391" y="3246752"/>
            <a:ext cx="481800" cy="504103"/>
          </a:xfrm>
          <a:custGeom>
            <a:avLst/>
            <a:gdLst>
              <a:gd name="connsiteX0" fmla="*/ 0 w 637616"/>
              <a:gd name="connsiteY0" fmla="*/ 0 h 1151467"/>
              <a:gd name="connsiteX1" fmla="*/ 76200 w 637616"/>
              <a:gd name="connsiteY1" fmla="*/ 25400 h 1151467"/>
              <a:gd name="connsiteX2" fmla="*/ 118533 w 637616"/>
              <a:gd name="connsiteY2" fmla="*/ 33867 h 1151467"/>
              <a:gd name="connsiteX3" fmla="*/ 169333 w 637616"/>
              <a:gd name="connsiteY3" fmla="*/ 50800 h 1151467"/>
              <a:gd name="connsiteX4" fmla="*/ 194733 w 637616"/>
              <a:gd name="connsiteY4" fmla="*/ 59267 h 1151467"/>
              <a:gd name="connsiteX5" fmla="*/ 245533 w 637616"/>
              <a:gd name="connsiteY5" fmla="*/ 110067 h 1151467"/>
              <a:gd name="connsiteX6" fmla="*/ 262467 w 637616"/>
              <a:gd name="connsiteY6" fmla="*/ 127000 h 1151467"/>
              <a:gd name="connsiteX7" fmla="*/ 296333 w 637616"/>
              <a:gd name="connsiteY7" fmla="*/ 169333 h 1151467"/>
              <a:gd name="connsiteX8" fmla="*/ 304800 w 637616"/>
              <a:gd name="connsiteY8" fmla="*/ 203200 h 1151467"/>
              <a:gd name="connsiteX9" fmla="*/ 321733 w 637616"/>
              <a:gd name="connsiteY9" fmla="*/ 228600 h 1151467"/>
              <a:gd name="connsiteX10" fmla="*/ 338667 w 637616"/>
              <a:gd name="connsiteY10" fmla="*/ 287867 h 1151467"/>
              <a:gd name="connsiteX11" fmla="*/ 355600 w 637616"/>
              <a:gd name="connsiteY11" fmla="*/ 313267 h 1151467"/>
              <a:gd name="connsiteX12" fmla="*/ 372533 w 637616"/>
              <a:gd name="connsiteY12" fmla="*/ 347133 h 1151467"/>
              <a:gd name="connsiteX13" fmla="*/ 389467 w 637616"/>
              <a:gd name="connsiteY13" fmla="*/ 406400 h 1151467"/>
              <a:gd name="connsiteX14" fmla="*/ 397933 w 637616"/>
              <a:gd name="connsiteY14" fmla="*/ 431800 h 1151467"/>
              <a:gd name="connsiteX15" fmla="*/ 406400 w 637616"/>
              <a:gd name="connsiteY15" fmla="*/ 482600 h 1151467"/>
              <a:gd name="connsiteX16" fmla="*/ 431800 w 637616"/>
              <a:gd name="connsiteY16" fmla="*/ 541867 h 1151467"/>
              <a:gd name="connsiteX17" fmla="*/ 440267 w 637616"/>
              <a:gd name="connsiteY17" fmla="*/ 567267 h 1151467"/>
              <a:gd name="connsiteX18" fmla="*/ 457200 w 637616"/>
              <a:gd name="connsiteY18" fmla="*/ 643467 h 1151467"/>
              <a:gd name="connsiteX19" fmla="*/ 474133 w 637616"/>
              <a:gd name="connsiteY19" fmla="*/ 711200 h 1151467"/>
              <a:gd name="connsiteX20" fmla="*/ 491067 w 637616"/>
              <a:gd name="connsiteY20" fmla="*/ 745067 h 1151467"/>
              <a:gd name="connsiteX21" fmla="*/ 508000 w 637616"/>
              <a:gd name="connsiteY21" fmla="*/ 770467 h 1151467"/>
              <a:gd name="connsiteX22" fmla="*/ 516467 w 637616"/>
              <a:gd name="connsiteY22" fmla="*/ 795867 h 1151467"/>
              <a:gd name="connsiteX23" fmla="*/ 524933 w 637616"/>
              <a:gd name="connsiteY23" fmla="*/ 872067 h 1151467"/>
              <a:gd name="connsiteX24" fmla="*/ 541867 w 637616"/>
              <a:gd name="connsiteY24" fmla="*/ 905933 h 1151467"/>
              <a:gd name="connsiteX25" fmla="*/ 524933 w 637616"/>
              <a:gd name="connsiteY25" fmla="*/ 1041400 h 1151467"/>
              <a:gd name="connsiteX26" fmla="*/ 499533 w 637616"/>
              <a:gd name="connsiteY26" fmla="*/ 1007533 h 1151467"/>
              <a:gd name="connsiteX27" fmla="*/ 423333 w 637616"/>
              <a:gd name="connsiteY27" fmla="*/ 965200 h 1151467"/>
              <a:gd name="connsiteX28" fmla="*/ 431800 w 637616"/>
              <a:gd name="connsiteY28" fmla="*/ 990600 h 1151467"/>
              <a:gd name="connsiteX29" fmla="*/ 457200 w 637616"/>
              <a:gd name="connsiteY29" fmla="*/ 1007533 h 1151467"/>
              <a:gd name="connsiteX30" fmla="*/ 508000 w 637616"/>
              <a:gd name="connsiteY30" fmla="*/ 1041400 h 1151467"/>
              <a:gd name="connsiteX31" fmla="*/ 558800 w 637616"/>
              <a:gd name="connsiteY31" fmla="*/ 1083733 h 1151467"/>
              <a:gd name="connsiteX32" fmla="*/ 567267 w 637616"/>
              <a:gd name="connsiteY32" fmla="*/ 1058333 h 1151467"/>
              <a:gd name="connsiteX33" fmla="*/ 609600 w 637616"/>
              <a:gd name="connsiteY33" fmla="*/ 1016000 h 1151467"/>
              <a:gd name="connsiteX34" fmla="*/ 626533 w 637616"/>
              <a:gd name="connsiteY34" fmla="*/ 990600 h 1151467"/>
              <a:gd name="connsiteX35" fmla="*/ 635000 w 637616"/>
              <a:gd name="connsiteY35" fmla="*/ 965200 h 1151467"/>
              <a:gd name="connsiteX36" fmla="*/ 609600 w 637616"/>
              <a:gd name="connsiteY36" fmla="*/ 982133 h 1151467"/>
              <a:gd name="connsiteX37" fmla="*/ 584200 w 637616"/>
              <a:gd name="connsiteY37" fmla="*/ 1041400 h 1151467"/>
              <a:gd name="connsiteX38" fmla="*/ 575733 w 637616"/>
              <a:gd name="connsiteY38" fmla="*/ 1066800 h 1151467"/>
              <a:gd name="connsiteX39" fmla="*/ 550333 w 637616"/>
              <a:gd name="connsiteY39" fmla="*/ 1083733 h 1151467"/>
              <a:gd name="connsiteX40" fmla="*/ 533400 w 637616"/>
              <a:gd name="connsiteY40" fmla="*/ 1058333 h 1151467"/>
              <a:gd name="connsiteX41" fmla="*/ 457200 w 637616"/>
              <a:gd name="connsiteY41" fmla="*/ 1032933 h 1151467"/>
              <a:gd name="connsiteX42" fmla="*/ 431800 w 637616"/>
              <a:gd name="connsiteY42" fmla="*/ 1007533 h 1151467"/>
              <a:gd name="connsiteX43" fmla="*/ 406400 w 637616"/>
              <a:gd name="connsiteY43" fmla="*/ 999067 h 1151467"/>
              <a:gd name="connsiteX44" fmla="*/ 423333 w 637616"/>
              <a:gd name="connsiteY44" fmla="*/ 1024467 h 1151467"/>
              <a:gd name="connsiteX45" fmla="*/ 440267 w 637616"/>
              <a:gd name="connsiteY45" fmla="*/ 1041400 h 1151467"/>
              <a:gd name="connsiteX46" fmla="*/ 457200 w 637616"/>
              <a:gd name="connsiteY46" fmla="*/ 1066800 h 1151467"/>
              <a:gd name="connsiteX47" fmla="*/ 482600 w 637616"/>
              <a:gd name="connsiteY47" fmla="*/ 1075267 h 1151467"/>
              <a:gd name="connsiteX48" fmla="*/ 516467 w 637616"/>
              <a:gd name="connsiteY48" fmla="*/ 1066800 h 1151467"/>
              <a:gd name="connsiteX49" fmla="*/ 524933 w 637616"/>
              <a:gd name="connsiteY49" fmla="*/ 1041400 h 1151467"/>
              <a:gd name="connsiteX50" fmla="*/ 558800 w 637616"/>
              <a:gd name="connsiteY50" fmla="*/ 1016000 h 1151467"/>
              <a:gd name="connsiteX51" fmla="*/ 626533 w 637616"/>
              <a:gd name="connsiteY51" fmla="*/ 999067 h 1151467"/>
              <a:gd name="connsiteX52" fmla="*/ 618067 w 637616"/>
              <a:gd name="connsiteY52" fmla="*/ 982133 h 1151467"/>
              <a:gd name="connsiteX53" fmla="*/ 592667 w 637616"/>
              <a:gd name="connsiteY53" fmla="*/ 1024467 h 1151467"/>
              <a:gd name="connsiteX54" fmla="*/ 584200 w 637616"/>
              <a:gd name="connsiteY54" fmla="*/ 1049867 h 1151467"/>
              <a:gd name="connsiteX55" fmla="*/ 558800 w 637616"/>
              <a:gd name="connsiteY55" fmla="*/ 1058333 h 1151467"/>
              <a:gd name="connsiteX56" fmla="*/ 516467 w 637616"/>
              <a:gd name="connsiteY56" fmla="*/ 1083733 h 1151467"/>
              <a:gd name="connsiteX57" fmla="*/ 508000 w 637616"/>
              <a:gd name="connsiteY57" fmla="*/ 1109133 h 1151467"/>
              <a:gd name="connsiteX58" fmla="*/ 516467 w 637616"/>
              <a:gd name="connsiteY58" fmla="*/ 1058333 h 1151467"/>
              <a:gd name="connsiteX59" fmla="*/ 524933 w 637616"/>
              <a:gd name="connsiteY59" fmla="*/ 990600 h 1151467"/>
              <a:gd name="connsiteX60" fmla="*/ 516467 w 637616"/>
              <a:gd name="connsiteY60" fmla="*/ 829733 h 1151467"/>
              <a:gd name="connsiteX61" fmla="*/ 508000 w 637616"/>
              <a:gd name="connsiteY61" fmla="*/ 795867 h 1151467"/>
              <a:gd name="connsiteX62" fmla="*/ 482600 w 637616"/>
              <a:gd name="connsiteY62" fmla="*/ 651933 h 1151467"/>
              <a:gd name="connsiteX63" fmla="*/ 465667 w 637616"/>
              <a:gd name="connsiteY63" fmla="*/ 584200 h 1151467"/>
              <a:gd name="connsiteX64" fmla="*/ 457200 w 637616"/>
              <a:gd name="connsiteY64" fmla="*/ 550333 h 1151467"/>
              <a:gd name="connsiteX65" fmla="*/ 440267 w 637616"/>
              <a:gd name="connsiteY65" fmla="*/ 524933 h 1151467"/>
              <a:gd name="connsiteX66" fmla="*/ 423333 w 637616"/>
              <a:gd name="connsiteY66" fmla="*/ 474133 h 1151467"/>
              <a:gd name="connsiteX67" fmla="*/ 406400 w 637616"/>
              <a:gd name="connsiteY67" fmla="*/ 389467 h 1151467"/>
              <a:gd name="connsiteX68" fmla="*/ 389467 w 637616"/>
              <a:gd name="connsiteY68" fmla="*/ 355600 h 1151467"/>
              <a:gd name="connsiteX69" fmla="*/ 372533 w 637616"/>
              <a:gd name="connsiteY69" fmla="*/ 338667 h 1151467"/>
              <a:gd name="connsiteX70" fmla="*/ 321733 w 637616"/>
              <a:gd name="connsiteY70" fmla="*/ 237067 h 1151467"/>
              <a:gd name="connsiteX71" fmla="*/ 304800 w 637616"/>
              <a:gd name="connsiteY71" fmla="*/ 211667 h 1151467"/>
              <a:gd name="connsiteX72" fmla="*/ 270933 w 637616"/>
              <a:gd name="connsiteY72" fmla="*/ 177800 h 1151467"/>
              <a:gd name="connsiteX73" fmla="*/ 220133 w 637616"/>
              <a:gd name="connsiteY73" fmla="*/ 135467 h 1151467"/>
              <a:gd name="connsiteX74" fmla="*/ 203200 w 637616"/>
              <a:gd name="connsiteY74" fmla="*/ 110067 h 1151467"/>
              <a:gd name="connsiteX75" fmla="*/ 177800 w 637616"/>
              <a:gd name="connsiteY75" fmla="*/ 93133 h 1151467"/>
              <a:gd name="connsiteX76" fmla="*/ 127000 w 637616"/>
              <a:gd name="connsiteY76" fmla="*/ 50800 h 1151467"/>
              <a:gd name="connsiteX77" fmla="*/ 93133 w 637616"/>
              <a:gd name="connsiteY77" fmla="*/ 42333 h 1151467"/>
              <a:gd name="connsiteX78" fmla="*/ 42333 w 637616"/>
              <a:gd name="connsiteY78" fmla="*/ 8467 h 1151467"/>
              <a:gd name="connsiteX79" fmla="*/ 59267 w 637616"/>
              <a:gd name="connsiteY79" fmla="*/ 25400 h 1151467"/>
              <a:gd name="connsiteX80" fmla="*/ 101600 w 637616"/>
              <a:gd name="connsiteY80" fmla="*/ 42333 h 1151467"/>
              <a:gd name="connsiteX81" fmla="*/ 135467 w 637616"/>
              <a:gd name="connsiteY81" fmla="*/ 67733 h 1151467"/>
              <a:gd name="connsiteX82" fmla="*/ 152400 w 637616"/>
              <a:gd name="connsiteY82" fmla="*/ 84667 h 1151467"/>
              <a:gd name="connsiteX83" fmla="*/ 177800 w 637616"/>
              <a:gd name="connsiteY83" fmla="*/ 93133 h 1151467"/>
              <a:gd name="connsiteX84" fmla="*/ 203200 w 637616"/>
              <a:gd name="connsiteY84" fmla="*/ 110067 h 1151467"/>
              <a:gd name="connsiteX85" fmla="*/ 220133 w 637616"/>
              <a:gd name="connsiteY85" fmla="*/ 135467 h 1151467"/>
              <a:gd name="connsiteX86" fmla="*/ 245533 w 637616"/>
              <a:gd name="connsiteY86" fmla="*/ 143933 h 1151467"/>
              <a:gd name="connsiteX87" fmla="*/ 262467 w 637616"/>
              <a:gd name="connsiteY87" fmla="*/ 169333 h 1151467"/>
              <a:gd name="connsiteX88" fmla="*/ 279400 w 637616"/>
              <a:gd name="connsiteY88" fmla="*/ 186267 h 1151467"/>
              <a:gd name="connsiteX89" fmla="*/ 313267 w 637616"/>
              <a:gd name="connsiteY89" fmla="*/ 237067 h 1151467"/>
              <a:gd name="connsiteX90" fmla="*/ 321733 w 637616"/>
              <a:gd name="connsiteY90" fmla="*/ 262467 h 1151467"/>
              <a:gd name="connsiteX91" fmla="*/ 338667 w 637616"/>
              <a:gd name="connsiteY91" fmla="*/ 279400 h 1151467"/>
              <a:gd name="connsiteX92" fmla="*/ 347133 w 637616"/>
              <a:gd name="connsiteY92" fmla="*/ 313267 h 1151467"/>
              <a:gd name="connsiteX93" fmla="*/ 364067 w 637616"/>
              <a:gd name="connsiteY93" fmla="*/ 347133 h 1151467"/>
              <a:gd name="connsiteX94" fmla="*/ 389467 w 637616"/>
              <a:gd name="connsiteY94" fmla="*/ 431800 h 1151467"/>
              <a:gd name="connsiteX95" fmla="*/ 397933 w 637616"/>
              <a:gd name="connsiteY95" fmla="*/ 457200 h 1151467"/>
              <a:gd name="connsiteX96" fmla="*/ 414867 w 637616"/>
              <a:gd name="connsiteY96" fmla="*/ 541867 h 1151467"/>
              <a:gd name="connsiteX97" fmla="*/ 431800 w 637616"/>
              <a:gd name="connsiteY97" fmla="*/ 567267 h 1151467"/>
              <a:gd name="connsiteX98" fmla="*/ 448733 w 637616"/>
              <a:gd name="connsiteY98" fmla="*/ 626533 h 1151467"/>
              <a:gd name="connsiteX99" fmla="*/ 457200 w 637616"/>
              <a:gd name="connsiteY99" fmla="*/ 660400 h 1151467"/>
              <a:gd name="connsiteX100" fmla="*/ 465667 w 637616"/>
              <a:gd name="connsiteY100" fmla="*/ 762000 h 1151467"/>
              <a:gd name="connsiteX101" fmla="*/ 482600 w 637616"/>
              <a:gd name="connsiteY101" fmla="*/ 812800 h 1151467"/>
              <a:gd name="connsiteX102" fmla="*/ 491067 w 637616"/>
              <a:gd name="connsiteY102" fmla="*/ 931333 h 1151467"/>
              <a:gd name="connsiteX103" fmla="*/ 499533 w 637616"/>
              <a:gd name="connsiteY103" fmla="*/ 956733 h 1151467"/>
              <a:gd name="connsiteX104" fmla="*/ 524933 w 637616"/>
              <a:gd name="connsiteY104" fmla="*/ 1049867 h 1151467"/>
              <a:gd name="connsiteX105" fmla="*/ 533400 w 637616"/>
              <a:gd name="connsiteY105" fmla="*/ 1143000 h 1151467"/>
              <a:gd name="connsiteX106" fmla="*/ 499533 w 637616"/>
              <a:gd name="connsiteY106" fmla="*/ 1092200 h 1151467"/>
              <a:gd name="connsiteX107" fmla="*/ 508000 w 637616"/>
              <a:gd name="connsiteY107" fmla="*/ 1092200 h 1151467"/>
              <a:gd name="connsiteX108" fmla="*/ 541867 w 637616"/>
              <a:gd name="connsiteY108" fmla="*/ 1151467 h 1151467"/>
              <a:gd name="connsiteX109" fmla="*/ 558800 w 637616"/>
              <a:gd name="connsiteY109" fmla="*/ 1134533 h 1151467"/>
              <a:gd name="connsiteX110" fmla="*/ 575733 w 637616"/>
              <a:gd name="connsiteY110" fmla="*/ 1066800 h 1151467"/>
              <a:gd name="connsiteX111" fmla="*/ 584200 w 637616"/>
              <a:gd name="connsiteY111" fmla="*/ 1032933 h 1151467"/>
              <a:gd name="connsiteX112" fmla="*/ 601133 w 637616"/>
              <a:gd name="connsiteY112" fmla="*/ 1007533 h 1151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37616" h="1151467">
                <a:moveTo>
                  <a:pt x="0" y="0"/>
                </a:moveTo>
                <a:cubicBezTo>
                  <a:pt x="121320" y="24265"/>
                  <a:pt x="-28960" y="-9653"/>
                  <a:pt x="76200" y="25400"/>
                </a:cubicBezTo>
                <a:cubicBezTo>
                  <a:pt x="89852" y="29951"/>
                  <a:pt x="104650" y="30081"/>
                  <a:pt x="118533" y="33867"/>
                </a:cubicBezTo>
                <a:cubicBezTo>
                  <a:pt x="135753" y="38563"/>
                  <a:pt x="152400" y="45156"/>
                  <a:pt x="169333" y="50800"/>
                </a:cubicBezTo>
                <a:lnTo>
                  <a:pt x="194733" y="59267"/>
                </a:lnTo>
                <a:lnTo>
                  <a:pt x="245533" y="110067"/>
                </a:lnTo>
                <a:lnTo>
                  <a:pt x="262467" y="127000"/>
                </a:lnTo>
                <a:cubicBezTo>
                  <a:pt x="290142" y="210033"/>
                  <a:pt x="245274" y="92745"/>
                  <a:pt x="296333" y="169333"/>
                </a:cubicBezTo>
                <a:cubicBezTo>
                  <a:pt x="302788" y="179015"/>
                  <a:pt x="300216" y="192504"/>
                  <a:pt x="304800" y="203200"/>
                </a:cubicBezTo>
                <a:cubicBezTo>
                  <a:pt x="308808" y="212553"/>
                  <a:pt x="317182" y="219499"/>
                  <a:pt x="321733" y="228600"/>
                </a:cubicBezTo>
                <a:cubicBezTo>
                  <a:pt x="338210" y="261554"/>
                  <a:pt x="322389" y="249886"/>
                  <a:pt x="338667" y="287867"/>
                </a:cubicBezTo>
                <a:cubicBezTo>
                  <a:pt x="342675" y="297220"/>
                  <a:pt x="350552" y="304432"/>
                  <a:pt x="355600" y="313267"/>
                </a:cubicBezTo>
                <a:cubicBezTo>
                  <a:pt x="361862" y="324225"/>
                  <a:pt x="367561" y="335532"/>
                  <a:pt x="372533" y="347133"/>
                </a:cubicBezTo>
                <a:cubicBezTo>
                  <a:pt x="381233" y="367433"/>
                  <a:pt x="383329" y="384918"/>
                  <a:pt x="389467" y="406400"/>
                </a:cubicBezTo>
                <a:cubicBezTo>
                  <a:pt x="391919" y="414981"/>
                  <a:pt x="395997" y="423088"/>
                  <a:pt x="397933" y="431800"/>
                </a:cubicBezTo>
                <a:cubicBezTo>
                  <a:pt x="401657" y="448558"/>
                  <a:pt x="402676" y="465842"/>
                  <a:pt x="406400" y="482600"/>
                </a:cubicBezTo>
                <a:cubicBezTo>
                  <a:pt x="412509" y="510090"/>
                  <a:pt x="419855" y="513996"/>
                  <a:pt x="431800" y="541867"/>
                </a:cubicBezTo>
                <a:cubicBezTo>
                  <a:pt x="435316" y="550070"/>
                  <a:pt x="437815" y="558686"/>
                  <a:pt x="440267" y="567267"/>
                </a:cubicBezTo>
                <a:cubicBezTo>
                  <a:pt x="451998" y="608327"/>
                  <a:pt x="446729" y="598093"/>
                  <a:pt x="457200" y="643467"/>
                </a:cubicBezTo>
                <a:cubicBezTo>
                  <a:pt x="462433" y="666144"/>
                  <a:pt x="463725" y="690385"/>
                  <a:pt x="474133" y="711200"/>
                </a:cubicBezTo>
                <a:cubicBezTo>
                  <a:pt x="479778" y="722489"/>
                  <a:pt x="484805" y="734108"/>
                  <a:pt x="491067" y="745067"/>
                </a:cubicBezTo>
                <a:cubicBezTo>
                  <a:pt x="496116" y="753902"/>
                  <a:pt x="503449" y="761366"/>
                  <a:pt x="508000" y="770467"/>
                </a:cubicBezTo>
                <a:cubicBezTo>
                  <a:pt x="511991" y="778449"/>
                  <a:pt x="513645" y="787400"/>
                  <a:pt x="516467" y="795867"/>
                </a:cubicBezTo>
                <a:cubicBezTo>
                  <a:pt x="519289" y="821267"/>
                  <a:pt x="519186" y="847165"/>
                  <a:pt x="524933" y="872067"/>
                </a:cubicBezTo>
                <a:cubicBezTo>
                  <a:pt x="527771" y="884365"/>
                  <a:pt x="541027" y="893340"/>
                  <a:pt x="541867" y="905933"/>
                </a:cubicBezTo>
                <a:cubicBezTo>
                  <a:pt x="544798" y="949897"/>
                  <a:pt x="533651" y="997814"/>
                  <a:pt x="524933" y="1041400"/>
                </a:cubicBezTo>
                <a:cubicBezTo>
                  <a:pt x="516466" y="1030111"/>
                  <a:pt x="510080" y="1016908"/>
                  <a:pt x="499533" y="1007533"/>
                </a:cubicBezTo>
                <a:cubicBezTo>
                  <a:pt x="464599" y="976481"/>
                  <a:pt x="457825" y="976698"/>
                  <a:pt x="423333" y="965200"/>
                </a:cubicBezTo>
                <a:cubicBezTo>
                  <a:pt x="426155" y="973667"/>
                  <a:pt x="426225" y="983631"/>
                  <a:pt x="431800" y="990600"/>
                </a:cubicBezTo>
                <a:cubicBezTo>
                  <a:pt x="438157" y="998546"/>
                  <a:pt x="449383" y="1001019"/>
                  <a:pt x="457200" y="1007533"/>
                </a:cubicBezTo>
                <a:cubicBezTo>
                  <a:pt x="499482" y="1042768"/>
                  <a:pt x="463362" y="1026520"/>
                  <a:pt x="508000" y="1041400"/>
                </a:cubicBezTo>
                <a:cubicBezTo>
                  <a:pt x="510081" y="1043481"/>
                  <a:pt x="549370" y="1086091"/>
                  <a:pt x="558800" y="1083733"/>
                </a:cubicBezTo>
                <a:cubicBezTo>
                  <a:pt x="567458" y="1081568"/>
                  <a:pt x="563276" y="1066315"/>
                  <a:pt x="567267" y="1058333"/>
                </a:cubicBezTo>
                <a:cubicBezTo>
                  <a:pt x="581378" y="1030110"/>
                  <a:pt x="584199" y="1032933"/>
                  <a:pt x="609600" y="1016000"/>
                </a:cubicBezTo>
                <a:cubicBezTo>
                  <a:pt x="615244" y="1007533"/>
                  <a:pt x="621982" y="999701"/>
                  <a:pt x="626533" y="990600"/>
                </a:cubicBezTo>
                <a:cubicBezTo>
                  <a:pt x="630524" y="982618"/>
                  <a:pt x="642982" y="969191"/>
                  <a:pt x="635000" y="965200"/>
                </a:cubicBezTo>
                <a:cubicBezTo>
                  <a:pt x="625899" y="960649"/>
                  <a:pt x="618067" y="976489"/>
                  <a:pt x="609600" y="982133"/>
                </a:cubicBezTo>
                <a:cubicBezTo>
                  <a:pt x="591979" y="1052616"/>
                  <a:pt x="613435" y="982931"/>
                  <a:pt x="584200" y="1041400"/>
                </a:cubicBezTo>
                <a:cubicBezTo>
                  <a:pt x="580209" y="1049382"/>
                  <a:pt x="581308" y="1059831"/>
                  <a:pt x="575733" y="1066800"/>
                </a:cubicBezTo>
                <a:cubicBezTo>
                  <a:pt x="569376" y="1074746"/>
                  <a:pt x="558800" y="1078089"/>
                  <a:pt x="550333" y="1083733"/>
                </a:cubicBezTo>
                <a:cubicBezTo>
                  <a:pt x="544689" y="1075266"/>
                  <a:pt x="541217" y="1064847"/>
                  <a:pt x="533400" y="1058333"/>
                </a:cubicBezTo>
                <a:cubicBezTo>
                  <a:pt x="511262" y="1039885"/>
                  <a:pt x="483861" y="1038265"/>
                  <a:pt x="457200" y="1032933"/>
                </a:cubicBezTo>
                <a:cubicBezTo>
                  <a:pt x="448733" y="1024466"/>
                  <a:pt x="441763" y="1014175"/>
                  <a:pt x="431800" y="1007533"/>
                </a:cubicBezTo>
                <a:cubicBezTo>
                  <a:pt x="424374" y="1002583"/>
                  <a:pt x="410391" y="991085"/>
                  <a:pt x="406400" y="999067"/>
                </a:cubicBezTo>
                <a:cubicBezTo>
                  <a:pt x="401849" y="1008168"/>
                  <a:pt x="416976" y="1016521"/>
                  <a:pt x="423333" y="1024467"/>
                </a:cubicBezTo>
                <a:cubicBezTo>
                  <a:pt x="428320" y="1030700"/>
                  <a:pt x="435280" y="1035167"/>
                  <a:pt x="440267" y="1041400"/>
                </a:cubicBezTo>
                <a:cubicBezTo>
                  <a:pt x="446624" y="1049346"/>
                  <a:pt x="449254" y="1060443"/>
                  <a:pt x="457200" y="1066800"/>
                </a:cubicBezTo>
                <a:cubicBezTo>
                  <a:pt x="464169" y="1072375"/>
                  <a:pt x="474133" y="1072445"/>
                  <a:pt x="482600" y="1075267"/>
                </a:cubicBezTo>
                <a:cubicBezTo>
                  <a:pt x="493889" y="1072445"/>
                  <a:pt x="507381" y="1074069"/>
                  <a:pt x="516467" y="1066800"/>
                </a:cubicBezTo>
                <a:cubicBezTo>
                  <a:pt x="523436" y="1061225"/>
                  <a:pt x="519220" y="1048256"/>
                  <a:pt x="524933" y="1041400"/>
                </a:cubicBezTo>
                <a:cubicBezTo>
                  <a:pt x="533967" y="1030559"/>
                  <a:pt x="546548" y="1023001"/>
                  <a:pt x="558800" y="1016000"/>
                </a:cubicBezTo>
                <a:cubicBezTo>
                  <a:pt x="572821" y="1007988"/>
                  <a:pt x="615809" y="1001212"/>
                  <a:pt x="626533" y="999067"/>
                </a:cubicBezTo>
                <a:cubicBezTo>
                  <a:pt x="634032" y="954075"/>
                  <a:pt x="644915" y="919489"/>
                  <a:pt x="618067" y="982133"/>
                </a:cubicBezTo>
                <a:cubicBezTo>
                  <a:pt x="601580" y="1020601"/>
                  <a:pt x="620826" y="996307"/>
                  <a:pt x="592667" y="1024467"/>
                </a:cubicBezTo>
                <a:cubicBezTo>
                  <a:pt x="589845" y="1032934"/>
                  <a:pt x="590511" y="1043556"/>
                  <a:pt x="584200" y="1049867"/>
                </a:cubicBezTo>
                <a:cubicBezTo>
                  <a:pt x="577889" y="1056178"/>
                  <a:pt x="566453" y="1053741"/>
                  <a:pt x="558800" y="1058333"/>
                </a:cubicBezTo>
                <a:cubicBezTo>
                  <a:pt x="500691" y="1093199"/>
                  <a:pt x="588420" y="1059750"/>
                  <a:pt x="516467" y="1083733"/>
                </a:cubicBezTo>
                <a:cubicBezTo>
                  <a:pt x="513645" y="1092200"/>
                  <a:pt x="508000" y="1118058"/>
                  <a:pt x="508000" y="1109133"/>
                </a:cubicBezTo>
                <a:cubicBezTo>
                  <a:pt x="508000" y="1091966"/>
                  <a:pt x="514039" y="1075327"/>
                  <a:pt x="516467" y="1058333"/>
                </a:cubicBezTo>
                <a:cubicBezTo>
                  <a:pt x="519685" y="1035808"/>
                  <a:pt x="522111" y="1013178"/>
                  <a:pt x="524933" y="990600"/>
                </a:cubicBezTo>
                <a:cubicBezTo>
                  <a:pt x="522111" y="936978"/>
                  <a:pt x="521119" y="883228"/>
                  <a:pt x="516467" y="829733"/>
                </a:cubicBezTo>
                <a:cubicBezTo>
                  <a:pt x="515459" y="818141"/>
                  <a:pt x="509285" y="807432"/>
                  <a:pt x="508000" y="795867"/>
                </a:cubicBezTo>
                <a:cubicBezTo>
                  <a:pt x="492680" y="657991"/>
                  <a:pt x="523080" y="712654"/>
                  <a:pt x="482600" y="651933"/>
                </a:cubicBezTo>
                <a:lnTo>
                  <a:pt x="465667" y="584200"/>
                </a:lnTo>
                <a:cubicBezTo>
                  <a:pt x="462845" y="572911"/>
                  <a:pt x="463655" y="560015"/>
                  <a:pt x="457200" y="550333"/>
                </a:cubicBezTo>
                <a:cubicBezTo>
                  <a:pt x="451556" y="541866"/>
                  <a:pt x="444400" y="534232"/>
                  <a:pt x="440267" y="524933"/>
                </a:cubicBezTo>
                <a:cubicBezTo>
                  <a:pt x="433018" y="508622"/>
                  <a:pt x="423333" y="474133"/>
                  <a:pt x="423333" y="474133"/>
                </a:cubicBezTo>
                <a:cubicBezTo>
                  <a:pt x="420406" y="456567"/>
                  <a:pt x="413980" y="409680"/>
                  <a:pt x="406400" y="389467"/>
                </a:cubicBezTo>
                <a:cubicBezTo>
                  <a:pt x="401968" y="377649"/>
                  <a:pt x="396468" y="366102"/>
                  <a:pt x="389467" y="355600"/>
                </a:cubicBezTo>
                <a:cubicBezTo>
                  <a:pt x="385039" y="348958"/>
                  <a:pt x="378178" y="344311"/>
                  <a:pt x="372533" y="338667"/>
                </a:cubicBezTo>
                <a:cubicBezTo>
                  <a:pt x="349164" y="268559"/>
                  <a:pt x="365501" y="302720"/>
                  <a:pt x="321733" y="237067"/>
                </a:cubicBezTo>
                <a:cubicBezTo>
                  <a:pt x="316089" y="228600"/>
                  <a:pt x="311995" y="218862"/>
                  <a:pt x="304800" y="211667"/>
                </a:cubicBezTo>
                <a:cubicBezTo>
                  <a:pt x="293511" y="200378"/>
                  <a:pt x="283705" y="187379"/>
                  <a:pt x="270933" y="177800"/>
                </a:cubicBezTo>
                <a:cubicBezTo>
                  <a:pt x="254473" y="165455"/>
                  <a:pt x="233586" y="152283"/>
                  <a:pt x="220133" y="135467"/>
                </a:cubicBezTo>
                <a:cubicBezTo>
                  <a:pt x="213776" y="127521"/>
                  <a:pt x="210395" y="117262"/>
                  <a:pt x="203200" y="110067"/>
                </a:cubicBezTo>
                <a:cubicBezTo>
                  <a:pt x="196005" y="102872"/>
                  <a:pt x="185617" y="99647"/>
                  <a:pt x="177800" y="93133"/>
                </a:cubicBezTo>
                <a:cubicBezTo>
                  <a:pt x="156260" y="75183"/>
                  <a:pt x="152968" y="61929"/>
                  <a:pt x="127000" y="50800"/>
                </a:cubicBezTo>
                <a:cubicBezTo>
                  <a:pt x="116304" y="46216"/>
                  <a:pt x="104422" y="45155"/>
                  <a:pt x="93133" y="42333"/>
                </a:cubicBezTo>
                <a:cubicBezTo>
                  <a:pt x="76200" y="31044"/>
                  <a:pt x="27942" y="-5923"/>
                  <a:pt x="42333" y="8467"/>
                </a:cubicBezTo>
                <a:cubicBezTo>
                  <a:pt x="47978" y="14111"/>
                  <a:pt x="52336" y="21440"/>
                  <a:pt x="59267" y="25400"/>
                </a:cubicBezTo>
                <a:cubicBezTo>
                  <a:pt x="72463" y="32940"/>
                  <a:pt x="88315" y="34952"/>
                  <a:pt x="101600" y="42333"/>
                </a:cubicBezTo>
                <a:cubicBezTo>
                  <a:pt x="113935" y="49186"/>
                  <a:pt x="124627" y="58699"/>
                  <a:pt x="135467" y="67733"/>
                </a:cubicBezTo>
                <a:cubicBezTo>
                  <a:pt x="141599" y="72843"/>
                  <a:pt x="145555" y="80560"/>
                  <a:pt x="152400" y="84667"/>
                </a:cubicBezTo>
                <a:cubicBezTo>
                  <a:pt x="160053" y="89259"/>
                  <a:pt x="169333" y="90311"/>
                  <a:pt x="177800" y="93133"/>
                </a:cubicBezTo>
                <a:cubicBezTo>
                  <a:pt x="186267" y="98778"/>
                  <a:pt x="196005" y="102872"/>
                  <a:pt x="203200" y="110067"/>
                </a:cubicBezTo>
                <a:cubicBezTo>
                  <a:pt x="210395" y="117262"/>
                  <a:pt x="212187" y="129110"/>
                  <a:pt x="220133" y="135467"/>
                </a:cubicBezTo>
                <a:cubicBezTo>
                  <a:pt x="227102" y="141042"/>
                  <a:pt x="237066" y="141111"/>
                  <a:pt x="245533" y="143933"/>
                </a:cubicBezTo>
                <a:cubicBezTo>
                  <a:pt x="251178" y="152400"/>
                  <a:pt x="256110" y="161387"/>
                  <a:pt x="262467" y="169333"/>
                </a:cubicBezTo>
                <a:cubicBezTo>
                  <a:pt x="267454" y="175566"/>
                  <a:pt x="275830" y="179127"/>
                  <a:pt x="279400" y="186267"/>
                </a:cubicBezTo>
                <a:cubicBezTo>
                  <a:pt x="306736" y="240939"/>
                  <a:pt x="263843" y="204116"/>
                  <a:pt x="313267" y="237067"/>
                </a:cubicBezTo>
                <a:cubicBezTo>
                  <a:pt x="316089" y="245534"/>
                  <a:pt x="317141" y="254814"/>
                  <a:pt x="321733" y="262467"/>
                </a:cubicBezTo>
                <a:cubicBezTo>
                  <a:pt x="325840" y="269312"/>
                  <a:pt x="335097" y="272260"/>
                  <a:pt x="338667" y="279400"/>
                </a:cubicBezTo>
                <a:cubicBezTo>
                  <a:pt x="343871" y="289808"/>
                  <a:pt x="343047" y="302372"/>
                  <a:pt x="347133" y="313267"/>
                </a:cubicBezTo>
                <a:cubicBezTo>
                  <a:pt x="351565" y="325085"/>
                  <a:pt x="358422" y="335844"/>
                  <a:pt x="364067" y="347133"/>
                </a:cubicBezTo>
                <a:cubicBezTo>
                  <a:pt x="376863" y="398323"/>
                  <a:pt x="368851" y="369951"/>
                  <a:pt x="389467" y="431800"/>
                </a:cubicBezTo>
                <a:lnTo>
                  <a:pt x="397933" y="457200"/>
                </a:lnTo>
                <a:cubicBezTo>
                  <a:pt x="401054" y="479044"/>
                  <a:pt x="403044" y="518222"/>
                  <a:pt x="414867" y="541867"/>
                </a:cubicBezTo>
                <a:cubicBezTo>
                  <a:pt x="419418" y="550968"/>
                  <a:pt x="426156" y="558800"/>
                  <a:pt x="431800" y="567267"/>
                </a:cubicBezTo>
                <a:cubicBezTo>
                  <a:pt x="458273" y="673152"/>
                  <a:pt x="424438" y="541498"/>
                  <a:pt x="448733" y="626533"/>
                </a:cubicBezTo>
                <a:cubicBezTo>
                  <a:pt x="451930" y="637722"/>
                  <a:pt x="454378" y="649111"/>
                  <a:pt x="457200" y="660400"/>
                </a:cubicBezTo>
                <a:cubicBezTo>
                  <a:pt x="460022" y="694267"/>
                  <a:pt x="460080" y="728478"/>
                  <a:pt x="465667" y="762000"/>
                </a:cubicBezTo>
                <a:cubicBezTo>
                  <a:pt x="468601" y="779606"/>
                  <a:pt x="482600" y="812800"/>
                  <a:pt x="482600" y="812800"/>
                </a:cubicBezTo>
                <a:cubicBezTo>
                  <a:pt x="485422" y="852311"/>
                  <a:pt x="486439" y="891993"/>
                  <a:pt x="491067" y="931333"/>
                </a:cubicBezTo>
                <a:cubicBezTo>
                  <a:pt x="492110" y="940196"/>
                  <a:pt x="497185" y="948123"/>
                  <a:pt x="499533" y="956733"/>
                </a:cubicBezTo>
                <a:cubicBezTo>
                  <a:pt x="528180" y="1061772"/>
                  <a:pt x="505446" y="991403"/>
                  <a:pt x="524933" y="1049867"/>
                </a:cubicBezTo>
                <a:cubicBezTo>
                  <a:pt x="527755" y="1080911"/>
                  <a:pt x="549438" y="1116270"/>
                  <a:pt x="533400" y="1143000"/>
                </a:cubicBezTo>
                <a:cubicBezTo>
                  <a:pt x="522929" y="1160451"/>
                  <a:pt x="499533" y="1092200"/>
                  <a:pt x="499533" y="1092200"/>
                </a:cubicBezTo>
                <a:cubicBezTo>
                  <a:pt x="491688" y="1068662"/>
                  <a:pt x="481740" y="1046244"/>
                  <a:pt x="508000" y="1092200"/>
                </a:cubicBezTo>
                <a:cubicBezTo>
                  <a:pt x="550960" y="1167381"/>
                  <a:pt x="500617" y="1089594"/>
                  <a:pt x="541867" y="1151467"/>
                </a:cubicBezTo>
                <a:cubicBezTo>
                  <a:pt x="547511" y="1145822"/>
                  <a:pt x="554693" y="1141378"/>
                  <a:pt x="558800" y="1134533"/>
                </a:cubicBezTo>
                <a:cubicBezTo>
                  <a:pt x="566811" y="1121181"/>
                  <a:pt x="573590" y="1076446"/>
                  <a:pt x="575733" y="1066800"/>
                </a:cubicBezTo>
                <a:cubicBezTo>
                  <a:pt x="578257" y="1055441"/>
                  <a:pt x="579616" y="1043629"/>
                  <a:pt x="584200" y="1032933"/>
                </a:cubicBezTo>
                <a:cubicBezTo>
                  <a:pt x="588208" y="1023580"/>
                  <a:pt x="601133" y="1007533"/>
                  <a:pt x="601133" y="1007533"/>
                </a:cubicBezTo>
              </a:path>
            </a:pathLst>
          </a:custGeom>
          <a:noFill/>
          <a:ln w="19050">
            <a:solidFill>
              <a:srgbClr val="FF0000"/>
            </a:solidFill>
          </a:ln>
        </p:spPr>
        <p:txBody>
          <a:bodyPr lIns="91190" tIns="45690" rIns="91190" bIns="45690" rtlCol="0" anchor="ctr"/>
          <a:lstStyle>
            <a:defPPr>
              <a:defRPr lang="en-US"/>
            </a:defPPr>
            <a:lvl1pPr marL="0" algn="l" defTabSz="913843" rtl="0" eaLnBrk="1" latinLnBrk="0" hangingPunct="1">
              <a:defRPr sz="1800" kern="1200">
                <a:solidFill>
                  <a:schemeClr val="tx1"/>
                </a:solidFill>
                <a:latin typeface="+mn-lt"/>
                <a:ea typeface="+mn-ea"/>
                <a:cs typeface="+mn-cs"/>
              </a:defRPr>
            </a:lvl1pPr>
            <a:lvl2pPr marL="456920" algn="l" defTabSz="913843" rtl="0" eaLnBrk="1" latinLnBrk="0" hangingPunct="1">
              <a:defRPr sz="1800" kern="1200">
                <a:solidFill>
                  <a:schemeClr val="tx1"/>
                </a:solidFill>
                <a:latin typeface="+mn-lt"/>
                <a:ea typeface="+mn-ea"/>
                <a:cs typeface="+mn-cs"/>
              </a:defRPr>
            </a:lvl2pPr>
            <a:lvl3pPr marL="913843" algn="l" defTabSz="913843" rtl="0" eaLnBrk="1" latinLnBrk="0" hangingPunct="1">
              <a:defRPr sz="1800" kern="1200">
                <a:solidFill>
                  <a:schemeClr val="tx1"/>
                </a:solidFill>
                <a:latin typeface="+mn-lt"/>
                <a:ea typeface="+mn-ea"/>
                <a:cs typeface="+mn-cs"/>
              </a:defRPr>
            </a:lvl3pPr>
            <a:lvl4pPr marL="1370764" algn="l" defTabSz="913843" rtl="0" eaLnBrk="1" latinLnBrk="0" hangingPunct="1">
              <a:defRPr sz="1800" kern="1200">
                <a:solidFill>
                  <a:schemeClr val="tx1"/>
                </a:solidFill>
                <a:latin typeface="+mn-lt"/>
                <a:ea typeface="+mn-ea"/>
                <a:cs typeface="+mn-cs"/>
              </a:defRPr>
            </a:lvl4pPr>
            <a:lvl5pPr marL="1827686" algn="l" defTabSz="913843" rtl="0" eaLnBrk="1" latinLnBrk="0" hangingPunct="1">
              <a:defRPr sz="1800" kern="1200">
                <a:solidFill>
                  <a:schemeClr val="tx1"/>
                </a:solidFill>
                <a:latin typeface="+mn-lt"/>
                <a:ea typeface="+mn-ea"/>
                <a:cs typeface="+mn-cs"/>
              </a:defRPr>
            </a:lvl5pPr>
            <a:lvl6pPr marL="2284608" algn="l" defTabSz="913843" rtl="0" eaLnBrk="1" latinLnBrk="0" hangingPunct="1">
              <a:defRPr sz="1800" kern="1200">
                <a:solidFill>
                  <a:schemeClr val="tx1"/>
                </a:solidFill>
                <a:latin typeface="+mn-lt"/>
                <a:ea typeface="+mn-ea"/>
                <a:cs typeface="+mn-cs"/>
              </a:defRPr>
            </a:lvl6pPr>
            <a:lvl7pPr marL="2741528" algn="l" defTabSz="913843" rtl="0" eaLnBrk="1" latinLnBrk="0" hangingPunct="1">
              <a:defRPr sz="1800" kern="1200">
                <a:solidFill>
                  <a:schemeClr val="tx1"/>
                </a:solidFill>
                <a:latin typeface="+mn-lt"/>
                <a:ea typeface="+mn-ea"/>
                <a:cs typeface="+mn-cs"/>
              </a:defRPr>
            </a:lvl7pPr>
            <a:lvl8pPr marL="3198450" algn="l" defTabSz="913843" rtl="0" eaLnBrk="1" latinLnBrk="0" hangingPunct="1">
              <a:defRPr sz="1800" kern="1200">
                <a:solidFill>
                  <a:schemeClr val="tx1"/>
                </a:solidFill>
                <a:latin typeface="+mn-lt"/>
                <a:ea typeface="+mn-ea"/>
                <a:cs typeface="+mn-cs"/>
              </a:defRPr>
            </a:lvl8pPr>
            <a:lvl9pPr marL="3655372" algn="l" defTabSz="913843" rtl="0" eaLnBrk="1" latinLnBrk="0" hangingPunct="1">
              <a:defRPr sz="1800" kern="1200">
                <a:solidFill>
                  <a:schemeClr val="tx1"/>
                </a:solidFill>
                <a:latin typeface="+mn-lt"/>
                <a:ea typeface="+mn-ea"/>
                <a:cs typeface="+mn-cs"/>
              </a:defRPr>
            </a:lvl9pPr>
          </a:lstStyle>
          <a:p>
            <a:pPr marL="0" marR="0" lvl="0" indent="0" algn="ctr" defTabSz="91164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5">
            <a:extLst>
              <a:ext uri="{FF2B5EF4-FFF2-40B4-BE49-F238E27FC236}">
                <a16:creationId xmlns:a16="http://schemas.microsoft.com/office/drawing/2014/main" id="{586C0213-8F8A-4981-8D5D-458A4BB8218D}"/>
              </a:ext>
            </a:extLst>
          </p:cNvPr>
          <p:cNvSpPr txBox="1"/>
          <p:nvPr/>
        </p:nvSpPr>
        <p:spPr>
          <a:xfrm rot="20669380">
            <a:off x="8772338" y="3010764"/>
            <a:ext cx="2408080" cy="830936"/>
          </a:xfrm>
          <a:prstGeom prst="rect">
            <a:avLst/>
          </a:prstGeom>
          <a:noFill/>
        </p:spPr>
        <p:txBody>
          <a:bodyPr wrap="square" lIns="91190" tIns="45690" rIns="91190" bIns="45690" rtlCol="0">
            <a:spAutoFit/>
          </a:bodyPr>
          <a:lstStyle>
            <a:defPPr>
              <a:defRPr lang="en-US"/>
            </a:defPPr>
            <a:lvl1pPr marL="0" algn="l" defTabSz="913843" rtl="0" eaLnBrk="1" latinLnBrk="0" hangingPunct="1">
              <a:defRPr sz="1800" kern="1200">
                <a:solidFill>
                  <a:schemeClr val="tx1"/>
                </a:solidFill>
                <a:latin typeface="+mn-lt"/>
                <a:ea typeface="+mn-ea"/>
                <a:cs typeface="+mn-cs"/>
              </a:defRPr>
            </a:lvl1pPr>
            <a:lvl2pPr marL="456920" algn="l" defTabSz="913843" rtl="0" eaLnBrk="1" latinLnBrk="0" hangingPunct="1">
              <a:defRPr sz="1800" kern="1200">
                <a:solidFill>
                  <a:schemeClr val="tx1"/>
                </a:solidFill>
                <a:latin typeface="+mn-lt"/>
                <a:ea typeface="+mn-ea"/>
                <a:cs typeface="+mn-cs"/>
              </a:defRPr>
            </a:lvl2pPr>
            <a:lvl3pPr marL="913843" algn="l" defTabSz="913843" rtl="0" eaLnBrk="1" latinLnBrk="0" hangingPunct="1">
              <a:defRPr sz="1800" kern="1200">
                <a:solidFill>
                  <a:schemeClr val="tx1"/>
                </a:solidFill>
                <a:latin typeface="+mn-lt"/>
                <a:ea typeface="+mn-ea"/>
                <a:cs typeface="+mn-cs"/>
              </a:defRPr>
            </a:lvl3pPr>
            <a:lvl4pPr marL="1370764" algn="l" defTabSz="913843" rtl="0" eaLnBrk="1" latinLnBrk="0" hangingPunct="1">
              <a:defRPr sz="1800" kern="1200">
                <a:solidFill>
                  <a:schemeClr val="tx1"/>
                </a:solidFill>
                <a:latin typeface="+mn-lt"/>
                <a:ea typeface="+mn-ea"/>
                <a:cs typeface="+mn-cs"/>
              </a:defRPr>
            </a:lvl4pPr>
            <a:lvl5pPr marL="1827686" algn="l" defTabSz="913843" rtl="0" eaLnBrk="1" latinLnBrk="0" hangingPunct="1">
              <a:defRPr sz="1800" kern="1200">
                <a:solidFill>
                  <a:schemeClr val="tx1"/>
                </a:solidFill>
                <a:latin typeface="+mn-lt"/>
                <a:ea typeface="+mn-ea"/>
                <a:cs typeface="+mn-cs"/>
              </a:defRPr>
            </a:lvl5pPr>
            <a:lvl6pPr marL="2284608" algn="l" defTabSz="913843" rtl="0" eaLnBrk="1" latinLnBrk="0" hangingPunct="1">
              <a:defRPr sz="1800" kern="1200">
                <a:solidFill>
                  <a:schemeClr val="tx1"/>
                </a:solidFill>
                <a:latin typeface="+mn-lt"/>
                <a:ea typeface="+mn-ea"/>
                <a:cs typeface="+mn-cs"/>
              </a:defRPr>
            </a:lvl6pPr>
            <a:lvl7pPr marL="2741528" algn="l" defTabSz="913843" rtl="0" eaLnBrk="1" latinLnBrk="0" hangingPunct="1">
              <a:defRPr sz="1800" kern="1200">
                <a:solidFill>
                  <a:schemeClr val="tx1"/>
                </a:solidFill>
                <a:latin typeface="+mn-lt"/>
                <a:ea typeface="+mn-ea"/>
                <a:cs typeface="+mn-cs"/>
              </a:defRPr>
            </a:lvl7pPr>
            <a:lvl8pPr marL="3198450" algn="l" defTabSz="913843" rtl="0" eaLnBrk="1" latinLnBrk="0" hangingPunct="1">
              <a:defRPr sz="1800" kern="1200">
                <a:solidFill>
                  <a:schemeClr val="tx1"/>
                </a:solidFill>
                <a:latin typeface="+mn-lt"/>
                <a:ea typeface="+mn-ea"/>
                <a:cs typeface="+mn-cs"/>
              </a:defRPr>
            </a:lvl8pPr>
            <a:lvl9pPr marL="3655372" algn="l" defTabSz="913843" rtl="0" eaLnBrk="1" latinLnBrk="0" hangingPunct="1">
              <a:defRPr sz="1800" kern="1200">
                <a:solidFill>
                  <a:schemeClr val="tx1"/>
                </a:solidFill>
                <a:latin typeface="+mn-lt"/>
                <a:ea typeface="+mn-ea"/>
                <a:cs typeface="+mn-cs"/>
              </a:defRPr>
            </a:lvl9pPr>
          </a:lstStyle>
          <a:p>
            <a:pPr marL="0" marR="0" lvl="0" indent="0" defTabSz="91164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Segoe Print" panose="02000600000000000000" pitchFamily="2" charset="0"/>
                <a:ea typeface="+mn-ea"/>
                <a:cs typeface="+mn-cs"/>
              </a:rPr>
              <a:t>Published at CHI 2019</a:t>
            </a:r>
          </a:p>
        </p:txBody>
      </p:sp>
      <p:sp>
        <p:nvSpPr>
          <p:cNvPr id="15" name="Freeform 5">
            <a:extLst>
              <a:ext uri="{FF2B5EF4-FFF2-40B4-BE49-F238E27FC236}">
                <a16:creationId xmlns:a16="http://schemas.microsoft.com/office/drawing/2014/main" id="{4127EFD0-D4C3-4146-B497-23145D069381}"/>
              </a:ext>
            </a:extLst>
          </p:cNvPr>
          <p:cNvSpPr/>
          <p:nvPr/>
        </p:nvSpPr>
        <p:spPr>
          <a:xfrm rot="20383313" flipH="1" flipV="1">
            <a:off x="8225488" y="5382717"/>
            <a:ext cx="481800" cy="504103"/>
          </a:xfrm>
          <a:custGeom>
            <a:avLst/>
            <a:gdLst>
              <a:gd name="connsiteX0" fmla="*/ 0 w 637616"/>
              <a:gd name="connsiteY0" fmla="*/ 0 h 1151467"/>
              <a:gd name="connsiteX1" fmla="*/ 76200 w 637616"/>
              <a:gd name="connsiteY1" fmla="*/ 25400 h 1151467"/>
              <a:gd name="connsiteX2" fmla="*/ 118533 w 637616"/>
              <a:gd name="connsiteY2" fmla="*/ 33867 h 1151467"/>
              <a:gd name="connsiteX3" fmla="*/ 169333 w 637616"/>
              <a:gd name="connsiteY3" fmla="*/ 50800 h 1151467"/>
              <a:gd name="connsiteX4" fmla="*/ 194733 w 637616"/>
              <a:gd name="connsiteY4" fmla="*/ 59267 h 1151467"/>
              <a:gd name="connsiteX5" fmla="*/ 245533 w 637616"/>
              <a:gd name="connsiteY5" fmla="*/ 110067 h 1151467"/>
              <a:gd name="connsiteX6" fmla="*/ 262467 w 637616"/>
              <a:gd name="connsiteY6" fmla="*/ 127000 h 1151467"/>
              <a:gd name="connsiteX7" fmla="*/ 296333 w 637616"/>
              <a:gd name="connsiteY7" fmla="*/ 169333 h 1151467"/>
              <a:gd name="connsiteX8" fmla="*/ 304800 w 637616"/>
              <a:gd name="connsiteY8" fmla="*/ 203200 h 1151467"/>
              <a:gd name="connsiteX9" fmla="*/ 321733 w 637616"/>
              <a:gd name="connsiteY9" fmla="*/ 228600 h 1151467"/>
              <a:gd name="connsiteX10" fmla="*/ 338667 w 637616"/>
              <a:gd name="connsiteY10" fmla="*/ 287867 h 1151467"/>
              <a:gd name="connsiteX11" fmla="*/ 355600 w 637616"/>
              <a:gd name="connsiteY11" fmla="*/ 313267 h 1151467"/>
              <a:gd name="connsiteX12" fmla="*/ 372533 w 637616"/>
              <a:gd name="connsiteY12" fmla="*/ 347133 h 1151467"/>
              <a:gd name="connsiteX13" fmla="*/ 389467 w 637616"/>
              <a:gd name="connsiteY13" fmla="*/ 406400 h 1151467"/>
              <a:gd name="connsiteX14" fmla="*/ 397933 w 637616"/>
              <a:gd name="connsiteY14" fmla="*/ 431800 h 1151467"/>
              <a:gd name="connsiteX15" fmla="*/ 406400 w 637616"/>
              <a:gd name="connsiteY15" fmla="*/ 482600 h 1151467"/>
              <a:gd name="connsiteX16" fmla="*/ 431800 w 637616"/>
              <a:gd name="connsiteY16" fmla="*/ 541867 h 1151467"/>
              <a:gd name="connsiteX17" fmla="*/ 440267 w 637616"/>
              <a:gd name="connsiteY17" fmla="*/ 567267 h 1151467"/>
              <a:gd name="connsiteX18" fmla="*/ 457200 w 637616"/>
              <a:gd name="connsiteY18" fmla="*/ 643467 h 1151467"/>
              <a:gd name="connsiteX19" fmla="*/ 474133 w 637616"/>
              <a:gd name="connsiteY19" fmla="*/ 711200 h 1151467"/>
              <a:gd name="connsiteX20" fmla="*/ 491067 w 637616"/>
              <a:gd name="connsiteY20" fmla="*/ 745067 h 1151467"/>
              <a:gd name="connsiteX21" fmla="*/ 508000 w 637616"/>
              <a:gd name="connsiteY21" fmla="*/ 770467 h 1151467"/>
              <a:gd name="connsiteX22" fmla="*/ 516467 w 637616"/>
              <a:gd name="connsiteY22" fmla="*/ 795867 h 1151467"/>
              <a:gd name="connsiteX23" fmla="*/ 524933 w 637616"/>
              <a:gd name="connsiteY23" fmla="*/ 872067 h 1151467"/>
              <a:gd name="connsiteX24" fmla="*/ 541867 w 637616"/>
              <a:gd name="connsiteY24" fmla="*/ 905933 h 1151467"/>
              <a:gd name="connsiteX25" fmla="*/ 524933 w 637616"/>
              <a:gd name="connsiteY25" fmla="*/ 1041400 h 1151467"/>
              <a:gd name="connsiteX26" fmla="*/ 499533 w 637616"/>
              <a:gd name="connsiteY26" fmla="*/ 1007533 h 1151467"/>
              <a:gd name="connsiteX27" fmla="*/ 423333 w 637616"/>
              <a:gd name="connsiteY27" fmla="*/ 965200 h 1151467"/>
              <a:gd name="connsiteX28" fmla="*/ 431800 w 637616"/>
              <a:gd name="connsiteY28" fmla="*/ 990600 h 1151467"/>
              <a:gd name="connsiteX29" fmla="*/ 457200 w 637616"/>
              <a:gd name="connsiteY29" fmla="*/ 1007533 h 1151467"/>
              <a:gd name="connsiteX30" fmla="*/ 508000 w 637616"/>
              <a:gd name="connsiteY30" fmla="*/ 1041400 h 1151467"/>
              <a:gd name="connsiteX31" fmla="*/ 558800 w 637616"/>
              <a:gd name="connsiteY31" fmla="*/ 1083733 h 1151467"/>
              <a:gd name="connsiteX32" fmla="*/ 567267 w 637616"/>
              <a:gd name="connsiteY32" fmla="*/ 1058333 h 1151467"/>
              <a:gd name="connsiteX33" fmla="*/ 609600 w 637616"/>
              <a:gd name="connsiteY33" fmla="*/ 1016000 h 1151467"/>
              <a:gd name="connsiteX34" fmla="*/ 626533 w 637616"/>
              <a:gd name="connsiteY34" fmla="*/ 990600 h 1151467"/>
              <a:gd name="connsiteX35" fmla="*/ 635000 w 637616"/>
              <a:gd name="connsiteY35" fmla="*/ 965200 h 1151467"/>
              <a:gd name="connsiteX36" fmla="*/ 609600 w 637616"/>
              <a:gd name="connsiteY36" fmla="*/ 982133 h 1151467"/>
              <a:gd name="connsiteX37" fmla="*/ 584200 w 637616"/>
              <a:gd name="connsiteY37" fmla="*/ 1041400 h 1151467"/>
              <a:gd name="connsiteX38" fmla="*/ 575733 w 637616"/>
              <a:gd name="connsiteY38" fmla="*/ 1066800 h 1151467"/>
              <a:gd name="connsiteX39" fmla="*/ 550333 w 637616"/>
              <a:gd name="connsiteY39" fmla="*/ 1083733 h 1151467"/>
              <a:gd name="connsiteX40" fmla="*/ 533400 w 637616"/>
              <a:gd name="connsiteY40" fmla="*/ 1058333 h 1151467"/>
              <a:gd name="connsiteX41" fmla="*/ 457200 w 637616"/>
              <a:gd name="connsiteY41" fmla="*/ 1032933 h 1151467"/>
              <a:gd name="connsiteX42" fmla="*/ 431800 w 637616"/>
              <a:gd name="connsiteY42" fmla="*/ 1007533 h 1151467"/>
              <a:gd name="connsiteX43" fmla="*/ 406400 w 637616"/>
              <a:gd name="connsiteY43" fmla="*/ 999067 h 1151467"/>
              <a:gd name="connsiteX44" fmla="*/ 423333 w 637616"/>
              <a:gd name="connsiteY44" fmla="*/ 1024467 h 1151467"/>
              <a:gd name="connsiteX45" fmla="*/ 440267 w 637616"/>
              <a:gd name="connsiteY45" fmla="*/ 1041400 h 1151467"/>
              <a:gd name="connsiteX46" fmla="*/ 457200 w 637616"/>
              <a:gd name="connsiteY46" fmla="*/ 1066800 h 1151467"/>
              <a:gd name="connsiteX47" fmla="*/ 482600 w 637616"/>
              <a:gd name="connsiteY47" fmla="*/ 1075267 h 1151467"/>
              <a:gd name="connsiteX48" fmla="*/ 516467 w 637616"/>
              <a:gd name="connsiteY48" fmla="*/ 1066800 h 1151467"/>
              <a:gd name="connsiteX49" fmla="*/ 524933 w 637616"/>
              <a:gd name="connsiteY49" fmla="*/ 1041400 h 1151467"/>
              <a:gd name="connsiteX50" fmla="*/ 558800 w 637616"/>
              <a:gd name="connsiteY50" fmla="*/ 1016000 h 1151467"/>
              <a:gd name="connsiteX51" fmla="*/ 626533 w 637616"/>
              <a:gd name="connsiteY51" fmla="*/ 999067 h 1151467"/>
              <a:gd name="connsiteX52" fmla="*/ 618067 w 637616"/>
              <a:gd name="connsiteY52" fmla="*/ 982133 h 1151467"/>
              <a:gd name="connsiteX53" fmla="*/ 592667 w 637616"/>
              <a:gd name="connsiteY53" fmla="*/ 1024467 h 1151467"/>
              <a:gd name="connsiteX54" fmla="*/ 584200 w 637616"/>
              <a:gd name="connsiteY54" fmla="*/ 1049867 h 1151467"/>
              <a:gd name="connsiteX55" fmla="*/ 558800 w 637616"/>
              <a:gd name="connsiteY55" fmla="*/ 1058333 h 1151467"/>
              <a:gd name="connsiteX56" fmla="*/ 516467 w 637616"/>
              <a:gd name="connsiteY56" fmla="*/ 1083733 h 1151467"/>
              <a:gd name="connsiteX57" fmla="*/ 508000 w 637616"/>
              <a:gd name="connsiteY57" fmla="*/ 1109133 h 1151467"/>
              <a:gd name="connsiteX58" fmla="*/ 516467 w 637616"/>
              <a:gd name="connsiteY58" fmla="*/ 1058333 h 1151467"/>
              <a:gd name="connsiteX59" fmla="*/ 524933 w 637616"/>
              <a:gd name="connsiteY59" fmla="*/ 990600 h 1151467"/>
              <a:gd name="connsiteX60" fmla="*/ 516467 w 637616"/>
              <a:gd name="connsiteY60" fmla="*/ 829733 h 1151467"/>
              <a:gd name="connsiteX61" fmla="*/ 508000 w 637616"/>
              <a:gd name="connsiteY61" fmla="*/ 795867 h 1151467"/>
              <a:gd name="connsiteX62" fmla="*/ 482600 w 637616"/>
              <a:gd name="connsiteY62" fmla="*/ 651933 h 1151467"/>
              <a:gd name="connsiteX63" fmla="*/ 465667 w 637616"/>
              <a:gd name="connsiteY63" fmla="*/ 584200 h 1151467"/>
              <a:gd name="connsiteX64" fmla="*/ 457200 w 637616"/>
              <a:gd name="connsiteY64" fmla="*/ 550333 h 1151467"/>
              <a:gd name="connsiteX65" fmla="*/ 440267 w 637616"/>
              <a:gd name="connsiteY65" fmla="*/ 524933 h 1151467"/>
              <a:gd name="connsiteX66" fmla="*/ 423333 w 637616"/>
              <a:gd name="connsiteY66" fmla="*/ 474133 h 1151467"/>
              <a:gd name="connsiteX67" fmla="*/ 406400 w 637616"/>
              <a:gd name="connsiteY67" fmla="*/ 389467 h 1151467"/>
              <a:gd name="connsiteX68" fmla="*/ 389467 w 637616"/>
              <a:gd name="connsiteY68" fmla="*/ 355600 h 1151467"/>
              <a:gd name="connsiteX69" fmla="*/ 372533 w 637616"/>
              <a:gd name="connsiteY69" fmla="*/ 338667 h 1151467"/>
              <a:gd name="connsiteX70" fmla="*/ 321733 w 637616"/>
              <a:gd name="connsiteY70" fmla="*/ 237067 h 1151467"/>
              <a:gd name="connsiteX71" fmla="*/ 304800 w 637616"/>
              <a:gd name="connsiteY71" fmla="*/ 211667 h 1151467"/>
              <a:gd name="connsiteX72" fmla="*/ 270933 w 637616"/>
              <a:gd name="connsiteY72" fmla="*/ 177800 h 1151467"/>
              <a:gd name="connsiteX73" fmla="*/ 220133 w 637616"/>
              <a:gd name="connsiteY73" fmla="*/ 135467 h 1151467"/>
              <a:gd name="connsiteX74" fmla="*/ 203200 w 637616"/>
              <a:gd name="connsiteY74" fmla="*/ 110067 h 1151467"/>
              <a:gd name="connsiteX75" fmla="*/ 177800 w 637616"/>
              <a:gd name="connsiteY75" fmla="*/ 93133 h 1151467"/>
              <a:gd name="connsiteX76" fmla="*/ 127000 w 637616"/>
              <a:gd name="connsiteY76" fmla="*/ 50800 h 1151467"/>
              <a:gd name="connsiteX77" fmla="*/ 93133 w 637616"/>
              <a:gd name="connsiteY77" fmla="*/ 42333 h 1151467"/>
              <a:gd name="connsiteX78" fmla="*/ 42333 w 637616"/>
              <a:gd name="connsiteY78" fmla="*/ 8467 h 1151467"/>
              <a:gd name="connsiteX79" fmla="*/ 59267 w 637616"/>
              <a:gd name="connsiteY79" fmla="*/ 25400 h 1151467"/>
              <a:gd name="connsiteX80" fmla="*/ 101600 w 637616"/>
              <a:gd name="connsiteY80" fmla="*/ 42333 h 1151467"/>
              <a:gd name="connsiteX81" fmla="*/ 135467 w 637616"/>
              <a:gd name="connsiteY81" fmla="*/ 67733 h 1151467"/>
              <a:gd name="connsiteX82" fmla="*/ 152400 w 637616"/>
              <a:gd name="connsiteY82" fmla="*/ 84667 h 1151467"/>
              <a:gd name="connsiteX83" fmla="*/ 177800 w 637616"/>
              <a:gd name="connsiteY83" fmla="*/ 93133 h 1151467"/>
              <a:gd name="connsiteX84" fmla="*/ 203200 w 637616"/>
              <a:gd name="connsiteY84" fmla="*/ 110067 h 1151467"/>
              <a:gd name="connsiteX85" fmla="*/ 220133 w 637616"/>
              <a:gd name="connsiteY85" fmla="*/ 135467 h 1151467"/>
              <a:gd name="connsiteX86" fmla="*/ 245533 w 637616"/>
              <a:gd name="connsiteY86" fmla="*/ 143933 h 1151467"/>
              <a:gd name="connsiteX87" fmla="*/ 262467 w 637616"/>
              <a:gd name="connsiteY87" fmla="*/ 169333 h 1151467"/>
              <a:gd name="connsiteX88" fmla="*/ 279400 w 637616"/>
              <a:gd name="connsiteY88" fmla="*/ 186267 h 1151467"/>
              <a:gd name="connsiteX89" fmla="*/ 313267 w 637616"/>
              <a:gd name="connsiteY89" fmla="*/ 237067 h 1151467"/>
              <a:gd name="connsiteX90" fmla="*/ 321733 w 637616"/>
              <a:gd name="connsiteY90" fmla="*/ 262467 h 1151467"/>
              <a:gd name="connsiteX91" fmla="*/ 338667 w 637616"/>
              <a:gd name="connsiteY91" fmla="*/ 279400 h 1151467"/>
              <a:gd name="connsiteX92" fmla="*/ 347133 w 637616"/>
              <a:gd name="connsiteY92" fmla="*/ 313267 h 1151467"/>
              <a:gd name="connsiteX93" fmla="*/ 364067 w 637616"/>
              <a:gd name="connsiteY93" fmla="*/ 347133 h 1151467"/>
              <a:gd name="connsiteX94" fmla="*/ 389467 w 637616"/>
              <a:gd name="connsiteY94" fmla="*/ 431800 h 1151467"/>
              <a:gd name="connsiteX95" fmla="*/ 397933 w 637616"/>
              <a:gd name="connsiteY95" fmla="*/ 457200 h 1151467"/>
              <a:gd name="connsiteX96" fmla="*/ 414867 w 637616"/>
              <a:gd name="connsiteY96" fmla="*/ 541867 h 1151467"/>
              <a:gd name="connsiteX97" fmla="*/ 431800 w 637616"/>
              <a:gd name="connsiteY97" fmla="*/ 567267 h 1151467"/>
              <a:gd name="connsiteX98" fmla="*/ 448733 w 637616"/>
              <a:gd name="connsiteY98" fmla="*/ 626533 h 1151467"/>
              <a:gd name="connsiteX99" fmla="*/ 457200 w 637616"/>
              <a:gd name="connsiteY99" fmla="*/ 660400 h 1151467"/>
              <a:gd name="connsiteX100" fmla="*/ 465667 w 637616"/>
              <a:gd name="connsiteY100" fmla="*/ 762000 h 1151467"/>
              <a:gd name="connsiteX101" fmla="*/ 482600 w 637616"/>
              <a:gd name="connsiteY101" fmla="*/ 812800 h 1151467"/>
              <a:gd name="connsiteX102" fmla="*/ 491067 w 637616"/>
              <a:gd name="connsiteY102" fmla="*/ 931333 h 1151467"/>
              <a:gd name="connsiteX103" fmla="*/ 499533 w 637616"/>
              <a:gd name="connsiteY103" fmla="*/ 956733 h 1151467"/>
              <a:gd name="connsiteX104" fmla="*/ 524933 w 637616"/>
              <a:gd name="connsiteY104" fmla="*/ 1049867 h 1151467"/>
              <a:gd name="connsiteX105" fmla="*/ 533400 w 637616"/>
              <a:gd name="connsiteY105" fmla="*/ 1143000 h 1151467"/>
              <a:gd name="connsiteX106" fmla="*/ 499533 w 637616"/>
              <a:gd name="connsiteY106" fmla="*/ 1092200 h 1151467"/>
              <a:gd name="connsiteX107" fmla="*/ 508000 w 637616"/>
              <a:gd name="connsiteY107" fmla="*/ 1092200 h 1151467"/>
              <a:gd name="connsiteX108" fmla="*/ 541867 w 637616"/>
              <a:gd name="connsiteY108" fmla="*/ 1151467 h 1151467"/>
              <a:gd name="connsiteX109" fmla="*/ 558800 w 637616"/>
              <a:gd name="connsiteY109" fmla="*/ 1134533 h 1151467"/>
              <a:gd name="connsiteX110" fmla="*/ 575733 w 637616"/>
              <a:gd name="connsiteY110" fmla="*/ 1066800 h 1151467"/>
              <a:gd name="connsiteX111" fmla="*/ 584200 w 637616"/>
              <a:gd name="connsiteY111" fmla="*/ 1032933 h 1151467"/>
              <a:gd name="connsiteX112" fmla="*/ 601133 w 637616"/>
              <a:gd name="connsiteY112" fmla="*/ 1007533 h 1151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37616" h="1151467">
                <a:moveTo>
                  <a:pt x="0" y="0"/>
                </a:moveTo>
                <a:cubicBezTo>
                  <a:pt x="121320" y="24265"/>
                  <a:pt x="-28960" y="-9653"/>
                  <a:pt x="76200" y="25400"/>
                </a:cubicBezTo>
                <a:cubicBezTo>
                  <a:pt x="89852" y="29951"/>
                  <a:pt x="104650" y="30081"/>
                  <a:pt x="118533" y="33867"/>
                </a:cubicBezTo>
                <a:cubicBezTo>
                  <a:pt x="135753" y="38563"/>
                  <a:pt x="152400" y="45156"/>
                  <a:pt x="169333" y="50800"/>
                </a:cubicBezTo>
                <a:lnTo>
                  <a:pt x="194733" y="59267"/>
                </a:lnTo>
                <a:lnTo>
                  <a:pt x="245533" y="110067"/>
                </a:lnTo>
                <a:lnTo>
                  <a:pt x="262467" y="127000"/>
                </a:lnTo>
                <a:cubicBezTo>
                  <a:pt x="290142" y="210033"/>
                  <a:pt x="245274" y="92745"/>
                  <a:pt x="296333" y="169333"/>
                </a:cubicBezTo>
                <a:cubicBezTo>
                  <a:pt x="302788" y="179015"/>
                  <a:pt x="300216" y="192504"/>
                  <a:pt x="304800" y="203200"/>
                </a:cubicBezTo>
                <a:cubicBezTo>
                  <a:pt x="308808" y="212553"/>
                  <a:pt x="317182" y="219499"/>
                  <a:pt x="321733" y="228600"/>
                </a:cubicBezTo>
                <a:cubicBezTo>
                  <a:pt x="338210" y="261554"/>
                  <a:pt x="322389" y="249886"/>
                  <a:pt x="338667" y="287867"/>
                </a:cubicBezTo>
                <a:cubicBezTo>
                  <a:pt x="342675" y="297220"/>
                  <a:pt x="350552" y="304432"/>
                  <a:pt x="355600" y="313267"/>
                </a:cubicBezTo>
                <a:cubicBezTo>
                  <a:pt x="361862" y="324225"/>
                  <a:pt x="367561" y="335532"/>
                  <a:pt x="372533" y="347133"/>
                </a:cubicBezTo>
                <a:cubicBezTo>
                  <a:pt x="381233" y="367433"/>
                  <a:pt x="383329" y="384918"/>
                  <a:pt x="389467" y="406400"/>
                </a:cubicBezTo>
                <a:cubicBezTo>
                  <a:pt x="391919" y="414981"/>
                  <a:pt x="395997" y="423088"/>
                  <a:pt x="397933" y="431800"/>
                </a:cubicBezTo>
                <a:cubicBezTo>
                  <a:pt x="401657" y="448558"/>
                  <a:pt x="402676" y="465842"/>
                  <a:pt x="406400" y="482600"/>
                </a:cubicBezTo>
                <a:cubicBezTo>
                  <a:pt x="412509" y="510090"/>
                  <a:pt x="419855" y="513996"/>
                  <a:pt x="431800" y="541867"/>
                </a:cubicBezTo>
                <a:cubicBezTo>
                  <a:pt x="435316" y="550070"/>
                  <a:pt x="437815" y="558686"/>
                  <a:pt x="440267" y="567267"/>
                </a:cubicBezTo>
                <a:cubicBezTo>
                  <a:pt x="451998" y="608327"/>
                  <a:pt x="446729" y="598093"/>
                  <a:pt x="457200" y="643467"/>
                </a:cubicBezTo>
                <a:cubicBezTo>
                  <a:pt x="462433" y="666144"/>
                  <a:pt x="463725" y="690385"/>
                  <a:pt x="474133" y="711200"/>
                </a:cubicBezTo>
                <a:cubicBezTo>
                  <a:pt x="479778" y="722489"/>
                  <a:pt x="484805" y="734108"/>
                  <a:pt x="491067" y="745067"/>
                </a:cubicBezTo>
                <a:cubicBezTo>
                  <a:pt x="496116" y="753902"/>
                  <a:pt x="503449" y="761366"/>
                  <a:pt x="508000" y="770467"/>
                </a:cubicBezTo>
                <a:cubicBezTo>
                  <a:pt x="511991" y="778449"/>
                  <a:pt x="513645" y="787400"/>
                  <a:pt x="516467" y="795867"/>
                </a:cubicBezTo>
                <a:cubicBezTo>
                  <a:pt x="519289" y="821267"/>
                  <a:pt x="519186" y="847165"/>
                  <a:pt x="524933" y="872067"/>
                </a:cubicBezTo>
                <a:cubicBezTo>
                  <a:pt x="527771" y="884365"/>
                  <a:pt x="541027" y="893340"/>
                  <a:pt x="541867" y="905933"/>
                </a:cubicBezTo>
                <a:cubicBezTo>
                  <a:pt x="544798" y="949897"/>
                  <a:pt x="533651" y="997814"/>
                  <a:pt x="524933" y="1041400"/>
                </a:cubicBezTo>
                <a:cubicBezTo>
                  <a:pt x="516466" y="1030111"/>
                  <a:pt x="510080" y="1016908"/>
                  <a:pt x="499533" y="1007533"/>
                </a:cubicBezTo>
                <a:cubicBezTo>
                  <a:pt x="464599" y="976481"/>
                  <a:pt x="457825" y="976698"/>
                  <a:pt x="423333" y="965200"/>
                </a:cubicBezTo>
                <a:cubicBezTo>
                  <a:pt x="426155" y="973667"/>
                  <a:pt x="426225" y="983631"/>
                  <a:pt x="431800" y="990600"/>
                </a:cubicBezTo>
                <a:cubicBezTo>
                  <a:pt x="438157" y="998546"/>
                  <a:pt x="449383" y="1001019"/>
                  <a:pt x="457200" y="1007533"/>
                </a:cubicBezTo>
                <a:cubicBezTo>
                  <a:pt x="499482" y="1042768"/>
                  <a:pt x="463362" y="1026520"/>
                  <a:pt x="508000" y="1041400"/>
                </a:cubicBezTo>
                <a:cubicBezTo>
                  <a:pt x="510081" y="1043481"/>
                  <a:pt x="549370" y="1086091"/>
                  <a:pt x="558800" y="1083733"/>
                </a:cubicBezTo>
                <a:cubicBezTo>
                  <a:pt x="567458" y="1081568"/>
                  <a:pt x="563276" y="1066315"/>
                  <a:pt x="567267" y="1058333"/>
                </a:cubicBezTo>
                <a:cubicBezTo>
                  <a:pt x="581378" y="1030110"/>
                  <a:pt x="584199" y="1032933"/>
                  <a:pt x="609600" y="1016000"/>
                </a:cubicBezTo>
                <a:cubicBezTo>
                  <a:pt x="615244" y="1007533"/>
                  <a:pt x="621982" y="999701"/>
                  <a:pt x="626533" y="990600"/>
                </a:cubicBezTo>
                <a:cubicBezTo>
                  <a:pt x="630524" y="982618"/>
                  <a:pt x="642982" y="969191"/>
                  <a:pt x="635000" y="965200"/>
                </a:cubicBezTo>
                <a:cubicBezTo>
                  <a:pt x="625899" y="960649"/>
                  <a:pt x="618067" y="976489"/>
                  <a:pt x="609600" y="982133"/>
                </a:cubicBezTo>
                <a:cubicBezTo>
                  <a:pt x="591979" y="1052616"/>
                  <a:pt x="613435" y="982931"/>
                  <a:pt x="584200" y="1041400"/>
                </a:cubicBezTo>
                <a:cubicBezTo>
                  <a:pt x="580209" y="1049382"/>
                  <a:pt x="581308" y="1059831"/>
                  <a:pt x="575733" y="1066800"/>
                </a:cubicBezTo>
                <a:cubicBezTo>
                  <a:pt x="569376" y="1074746"/>
                  <a:pt x="558800" y="1078089"/>
                  <a:pt x="550333" y="1083733"/>
                </a:cubicBezTo>
                <a:cubicBezTo>
                  <a:pt x="544689" y="1075266"/>
                  <a:pt x="541217" y="1064847"/>
                  <a:pt x="533400" y="1058333"/>
                </a:cubicBezTo>
                <a:cubicBezTo>
                  <a:pt x="511262" y="1039885"/>
                  <a:pt x="483861" y="1038265"/>
                  <a:pt x="457200" y="1032933"/>
                </a:cubicBezTo>
                <a:cubicBezTo>
                  <a:pt x="448733" y="1024466"/>
                  <a:pt x="441763" y="1014175"/>
                  <a:pt x="431800" y="1007533"/>
                </a:cubicBezTo>
                <a:cubicBezTo>
                  <a:pt x="424374" y="1002583"/>
                  <a:pt x="410391" y="991085"/>
                  <a:pt x="406400" y="999067"/>
                </a:cubicBezTo>
                <a:cubicBezTo>
                  <a:pt x="401849" y="1008168"/>
                  <a:pt x="416976" y="1016521"/>
                  <a:pt x="423333" y="1024467"/>
                </a:cubicBezTo>
                <a:cubicBezTo>
                  <a:pt x="428320" y="1030700"/>
                  <a:pt x="435280" y="1035167"/>
                  <a:pt x="440267" y="1041400"/>
                </a:cubicBezTo>
                <a:cubicBezTo>
                  <a:pt x="446624" y="1049346"/>
                  <a:pt x="449254" y="1060443"/>
                  <a:pt x="457200" y="1066800"/>
                </a:cubicBezTo>
                <a:cubicBezTo>
                  <a:pt x="464169" y="1072375"/>
                  <a:pt x="474133" y="1072445"/>
                  <a:pt x="482600" y="1075267"/>
                </a:cubicBezTo>
                <a:cubicBezTo>
                  <a:pt x="493889" y="1072445"/>
                  <a:pt x="507381" y="1074069"/>
                  <a:pt x="516467" y="1066800"/>
                </a:cubicBezTo>
                <a:cubicBezTo>
                  <a:pt x="523436" y="1061225"/>
                  <a:pt x="519220" y="1048256"/>
                  <a:pt x="524933" y="1041400"/>
                </a:cubicBezTo>
                <a:cubicBezTo>
                  <a:pt x="533967" y="1030559"/>
                  <a:pt x="546548" y="1023001"/>
                  <a:pt x="558800" y="1016000"/>
                </a:cubicBezTo>
                <a:cubicBezTo>
                  <a:pt x="572821" y="1007988"/>
                  <a:pt x="615809" y="1001212"/>
                  <a:pt x="626533" y="999067"/>
                </a:cubicBezTo>
                <a:cubicBezTo>
                  <a:pt x="634032" y="954075"/>
                  <a:pt x="644915" y="919489"/>
                  <a:pt x="618067" y="982133"/>
                </a:cubicBezTo>
                <a:cubicBezTo>
                  <a:pt x="601580" y="1020601"/>
                  <a:pt x="620826" y="996307"/>
                  <a:pt x="592667" y="1024467"/>
                </a:cubicBezTo>
                <a:cubicBezTo>
                  <a:pt x="589845" y="1032934"/>
                  <a:pt x="590511" y="1043556"/>
                  <a:pt x="584200" y="1049867"/>
                </a:cubicBezTo>
                <a:cubicBezTo>
                  <a:pt x="577889" y="1056178"/>
                  <a:pt x="566453" y="1053741"/>
                  <a:pt x="558800" y="1058333"/>
                </a:cubicBezTo>
                <a:cubicBezTo>
                  <a:pt x="500691" y="1093199"/>
                  <a:pt x="588420" y="1059750"/>
                  <a:pt x="516467" y="1083733"/>
                </a:cubicBezTo>
                <a:cubicBezTo>
                  <a:pt x="513645" y="1092200"/>
                  <a:pt x="508000" y="1118058"/>
                  <a:pt x="508000" y="1109133"/>
                </a:cubicBezTo>
                <a:cubicBezTo>
                  <a:pt x="508000" y="1091966"/>
                  <a:pt x="514039" y="1075327"/>
                  <a:pt x="516467" y="1058333"/>
                </a:cubicBezTo>
                <a:cubicBezTo>
                  <a:pt x="519685" y="1035808"/>
                  <a:pt x="522111" y="1013178"/>
                  <a:pt x="524933" y="990600"/>
                </a:cubicBezTo>
                <a:cubicBezTo>
                  <a:pt x="522111" y="936978"/>
                  <a:pt x="521119" y="883228"/>
                  <a:pt x="516467" y="829733"/>
                </a:cubicBezTo>
                <a:cubicBezTo>
                  <a:pt x="515459" y="818141"/>
                  <a:pt x="509285" y="807432"/>
                  <a:pt x="508000" y="795867"/>
                </a:cubicBezTo>
                <a:cubicBezTo>
                  <a:pt x="492680" y="657991"/>
                  <a:pt x="523080" y="712654"/>
                  <a:pt x="482600" y="651933"/>
                </a:cubicBezTo>
                <a:lnTo>
                  <a:pt x="465667" y="584200"/>
                </a:lnTo>
                <a:cubicBezTo>
                  <a:pt x="462845" y="572911"/>
                  <a:pt x="463655" y="560015"/>
                  <a:pt x="457200" y="550333"/>
                </a:cubicBezTo>
                <a:cubicBezTo>
                  <a:pt x="451556" y="541866"/>
                  <a:pt x="444400" y="534232"/>
                  <a:pt x="440267" y="524933"/>
                </a:cubicBezTo>
                <a:cubicBezTo>
                  <a:pt x="433018" y="508622"/>
                  <a:pt x="423333" y="474133"/>
                  <a:pt x="423333" y="474133"/>
                </a:cubicBezTo>
                <a:cubicBezTo>
                  <a:pt x="420406" y="456567"/>
                  <a:pt x="413980" y="409680"/>
                  <a:pt x="406400" y="389467"/>
                </a:cubicBezTo>
                <a:cubicBezTo>
                  <a:pt x="401968" y="377649"/>
                  <a:pt x="396468" y="366102"/>
                  <a:pt x="389467" y="355600"/>
                </a:cubicBezTo>
                <a:cubicBezTo>
                  <a:pt x="385039" y="348958"/>
                  <a:pt x="378178" y="344311"/>
                  <a:pt x="372533" y="338667"/>
                </a:cubicBezTo>
                <a:cubicBezTo>
                  <a:pt x="349164" y="268559"/>
                  <a:pt x="365501" y="302720"/>
                  <a:pt x="321733" y="237067"/>
                </a:cubicBezTo>
                <a:cubicBezTo>
                  <a:pt x="316089" y="228600"/>
                  <a:pt x="311995" y="218862"/>
                  <a:pt x="304800" y="211667"/>
                </a:cubicBezTo>
                <a:cubicBezTo>
                  <a:pt x="293511" y="200378"/>
                  <a:pt x="283705" y="187379"/>
                  <a:pt x="270933" y="177800"/>
                </a:cubicBezTo>
                <a:cubicBezTo>
                  <a:pt x="254473" y="165455"/>
                  <a:pt x="233586" y="152283"/>
                  <a:pt x="220133" y="135467"/>
                </a:cubicBezTo>
                <a:cubicBezTo>
                  <a:pt x="213776" y="127521"/>
                  <a:pt x="210395" y="117262"/>
                  <a:pt x="203200" y="110067"/>
                </a:cubicBezTo>
                <a:cubicBezTo>
                  <a:pt x="196005" y="102872"/>
                  <a:pt x="185617" y="99647"/>
                  <a:pt x="177800" y="93133"/>
                </a:cubicBezTo>
                <a:cubicBezTo>
                  <a:pt x="156260" y="75183"/>
                  <a:pt x="152968" y="61929"/>
                  <a:pt x="127000" y="50800"/>
                </a:cubicBezTo>
                <a:cubicBezTo>
                  <a:pt x="116304" y="46216"/>
                  <a:pt x="104422" y="45155"/>
                  <a:pt x="93133" y="42333"/>
                </a:cubicBezTo>
                <a:cubicBezTo>
                  <a:pt x="76200" y="31044"/>
                  <a:pt x="27942" y="-5923"/>
                  <a:pt x="42333" y="8467"/>
                </a:cubicBezTo>
                <a:cubicBezTo>
                  <a:pt x="47978" y="14111"/>
                  <a:pt x="52336" y="21440"/>
                  <a:pt x="59267" y="25400"/>
                </a:cubicBezTo>
                <a:cubicBezTo>
                  <a:pt x="72463" y="32940"/>
                  <a:pt x="88315" y="34952"/>
                  <a:pt x="101600" y="42333"/>
                </a:cubicBezTo>
                <a:cubicBezTo>
                  <a:pt x="113935" y="49186"/>
                  <a:pt x="124627" y="58699"/>
                  <a:pt x="135467" y="67733"/>
                </a:cubicBezTo>
                <a:cubicBezTo>
                  <a:pt x="141599" y="72843"/>
                  <a:pt x="145555" y="80560"/>
                  <a:pt x="152400" y="84667"/>
                </a:cubicBezTo>
                <a:cubicBezTo>
                  <a:pt x="160053" y="89259"/>
                  <a:pt x="169333" y="90311"/>
                  <a:pt x="177800" y="93133"/>
                </a:cubicBezTo>
                <a:cubicBezTo>
                  <a:pt x="186267" y="98778"/>
                  <a:pt x="196005" y="102872"/>
                  <a:pt x="203200" y="110067"/>
                </a:cubicBezTo>
                <a:cubicBezTo>
                  <a:pt x="210395" y="117262"/>
                  <a:pt x="212187" y="129110"/>
                  <a:pt x="220133" y="135467"/>
                </a:cubicBezTo>
                <a:cubicBezTo>
                  <a:pt x="227102" y="141042"/>
                  <a:pt x="237066" y="141111"/>
                  <a:pt x="245533" y="143933"/>
                </a:cubicBezTo>
                <a:cubicBezTo>
                  <a:pt x="251178" y="152400"/>
                  <a:pt x="256110" y="161387"/>
                  <a:pt x="262467" y="169333"/>
                </a:cubicBezTo>
                <a:cubicBezTo>
                  <a:pt x="267454" y="175566"/>
                  <a:pt x="275830" y="179127"/>
                  <a:pt x="279400" y="186267"/>
                </a:cubicBezTo>
                <a:cubicBezTo>
                  <a:pt x="306736" y="240939"/>
                  <a:pt x="263843" y="204116"/>
                  <a:pt x="313267" y="237067"/>
                </a:cubicBezTo>
                <a:cubicBezTo>
                  <a:pt x="316089" y="245534"/>
                  <a:pt x="317141" y="254814"/>
                  <a:pt x="321733" y="262467"/>
                </a:cubicBezTo>
                <a:cubicBezTo>
                  <a:pt x="325840" y="269312"/>
                  <a:pt x="335097" y="272260"/>
                  <a:pt x="338667" y="279400"/>
                </a:cubicBezTo>
                <a:cubicBezTo>
                  <a:pt x="343871" y="289808"/>
                  <a:pt x="343047" y="302372"/>
                  <a:pt x="347133" y="313267"/>
                </a:cubicBezTo>
                <a:cubicBezTo>
                  <a:pt x="351565" y="325085"/>
                  <a:pt x="358422" y="335844"/>
                  <a:pt x="364067" y="347133"/>
                </a:cubicBezTo>
                <a:cubicBezTo>
                  <a:pt x="376863" y="398323"/>
                  <a:pt x="368851" y="369951"/>
                  <a:pt x="389467" y="431800"/>
                </a:cubicBezTo>
                <a:lnTo>
                  <a:pt x="397933" y="457200"/>
                </a:lnTo>
                <a:cubicBezTo>
                  <a:pt x="401054" y="479044"/>
                  <a:pt x="403044" y="518222"/>
                  <a:pt x="414867" y="541867"/>
                </a:cubicBezTo>
                <a:cubicBezTo>
                  <a:pt x="419418" y="550968"/>
                  <a:pt x="426156" y="558800"/>
                  <a:pt x="431800" y="567267"/>
                </a:cubicBezTo>
                <a:cubicBezTo>
                  <a:pt x="458273" y="673152"/>
                  <a:pt x="424438" y="541498"/>
                  <a:pt x="448733" y="626533"/>
                </a:cubicBezTo>
                <a:cubicBezTo>
                  <a:pt x="451930" y="637722"/>
                  <a:pt x="454378" y="649111"/>
                  <a:pt x="457200" y="660400"/>
                </a:cubicBezTo>
                <a:cubicBezTo>
                  <a:pt x="460022" y="694267"/>
                  <a:pt x="460080" y="728478"/>
                  <a:pt x="465667" y="762000"/>
                </a:cubicBezTo>
                <a:cubicBezTo>
                  <a:pt x="468601" y="779606"/>
                  <a:pt x="482600" y="812800"/>
                  <a:pt x="482600" y="812800"/>
                </a:cubicBezTo>
                <a:cubicBezTo>
                  <a:pt x="485422" y="852311"/>
                  <a:pt x="486439" y="891993"/>
                  <a:pt x="491067" y="931333"/>
                </a:cubicBezTo>
                <a:cubicBezTo>
                  <a:pt x="492110" y="940196"/>
                  <a:pt x="497185" y="948123"/>
                  <a:pt x="499533" y="956733"/>
                </a:cubicBezTo>
                <a:cubicBezTo>
                  <a:pt x="528180" y="1061772"/>
                  <a:pt x="505446" y="991403"/>
                  <a:pt x="524933" y="1049867"/>
                </a:cubicBezTo>
                <a:cubicBezTo>
                  <a:pt x="527755" y="1080911"/>
                  <a:pt x="549438" y="1116270"/>
                  <a:pt x="533400" y="1143000"/>
                </a:cubicBezTo>
                <a:cubicBezTo>
                  <a:pt x="522929" y="1160451"/>
                  <a:pt x="499533" y="1092200"/>
                  <a:pt x="499533" y="1092200"/>
                </a:cubicBezTo>
                <a:cubicBezTo>
                  <a:pt x="491688" y="1068662"/>
                  <a:pt x="481740" y="1046244"/>
                  <a:pt x="508000" y="1092200"/>
                </a:cubicBezTo>
                <a:cubicBezTo>
                  <a:pt x="550960" y="1167381"/>
                  <a:pt x="500617" y="1089594"/>
                  <a:pt x="541867" y="1151467"/>
                </a:cubicBezTo>
                <a:cubicBezTo>
                  <a:pt x="547511" y="1145822"/>
                  <a:pt x="554693" y="1141378"/>
                  <a:pt x="558800" y="1134533"/>
                </a:cubicBezTo>
                <a:cubicBezTo>
                  <a:pt x="566811" y="1121181"/>
                  <a:pt x="573590" y="1076446"/>
                  <a:pt x="575733" y="1066800"/>
                </a:cubicBezTo>
                <a:cubicBezTo>
                  <a:pt x="578257" y="1055441"/>
                  <a:pt x="579616" y="1043629"/>
                  <a:pt x="584200" y="1032933"/>
                </a:cubicBezTo>
                <a:cubicBezTo>
                  <a:pt x="588208" y="1023580"/>
                  <a:pt x="601133" y="1007533"/>
                  <a:pt x="601133" y="1007533"/>
                </a:cubicBezTo>
              </a:path>
            </a:pathLst>
          </a:custGeom>
          <a:noFill/>
          <a:ln w="19050">
            <a:solidFill>
              <a:srgbClr val="FF0000"/>
            </a:solidFill>
          </a:ln>
        </p:spPr>
        <p:txBody>
          <a:bodyPr lIns="91190" tIns="45690" rIns="91190" bIns="45690" rtlCol="0" anchor="ctr"/>
          <a:lstStyle>
            <a:defPPr>
              <a:defRPr lang="en-US"/>
            </a:defPPr>
            <a:lvl1pPr marL="0" algn="l" defTabSz="913843" rtl="0" eaLnBrk="1" latinLnBrk="0" hangingPunct="1">
              <a:defRPr sz="1800" kern="1200">
                <a:solidFill>
                  <a:schemeClr val="tx1"/>
                </a:solidFill>
                <a:latin typeface="+mn-lt"/>
                <a:ea typeface="+mn-ea"/>
                <a:cs typeface="+mn-cs"/>
              </a:defRPr>
            </a:lvl1pPr>
            <a:lvl2pPr marL="456920" algn="l" defTabSz="913843" rtl="0" eaLnBrk="1" latinLnBrk="0" hangingPunct="1">
              <a:defRPr sz="1800" kern="1200">
                <a:solidFill>
                  <a:schemeClr val="tx1"/>
                </a:solidFill>
                <a:latin typeface="+mn-lt"/>
                <a:ea typeface="+mn-ea"/>
                <a:cs typeface="+mn-cs"/>
              </a:defRPr>
            </a:lvl2pPr>
            <a:lvl3pPr marL="913843" algn="l" defTabSz="913843" rtl="0" eaLnBrk="1" latinLnBrk="0" hangingPunct="1">
              <a:defRPr sz="1800" kern="1200">
                <a:solidFill>
                  <a:schemeClr val="tx1"/>
                </a:solidFill>
                <a:latin typeface="+mn-lt"/>
                <a:ea typeface="+mn-ea"/>
                <a:cs typeface="+mn-cs"/>
              </a:defRPr>
            </a:lvl3pPr>
            <a:lvl4pPr marL="1370764" algn="l" defTabSz="913843" rtl="0" eaLnBrk="1" latinLnBrk="0" hangingPunct="1">
              <a:defRPr sz="1800" kern="1200">
                <a:solidFill>
                  <a:schemeClr val="tx1"/>
                </a:solidFill>
                <a:latin typeface="+mn-lt"/>
                <a:ea typeface="+mn-ea"/>
                <a:cs typeface="+mn-cs"/>
              </a:defRPr>
            </a:lvl4pPr>
            <a:lvl5pPr marL="1827686" algn="l" defTabSz="913843" rtl="0" eaLnBrk="1" latinLnBrk="0" hangingPunct="1">
              <a:defRPr sz="1800" kern="1200">
                <a:solidFill>
                  <a:schemeClr val="tx1"/>
                </a:solidFill>
                <a:latin typeface="+mn-lt"/>
                <a:ea typeface="+mn-ea"/>
                <a:cs typeface="+mn-cs"/>
              </a:defRPr>
            </a:lvl5pPr>
            <a:lvl6pPr marL="2284608" algn="l" defTabSz="913843" rtl="0" eaLnBrk="1" latinLnBrk="0" hangingPunct="1">
              <a:defRPr sz="1800" kern="1200">
                <a:solidFill>
                  <a:schemeClr val="tx1"/>
                </a:solidFill>
                <a:latin typeface="+mn-lt"/>
                <a:ea typeface="+mn-ea"/>
                <a:cs typeface="+mn-cs"/>
              </a:defRPr>
            </a:lvl6pPr>
            <a:lvl7pPr marL="2741528" algn="l" defTabSz="913843" rtl="0" eaLnBrk="1" latinLnBrk="0" hangingPunct="1">
              <a:defRPr sz="1800" kern="1200">
                <a:solidFill>
                  <a:schemeClr val="tx1"/>
                </a:solidFill>
                <a:latin typeface="+mn-lt"/>
                <a:ea typeface="+mn-ea"/>
                <a:cs typeface="+mn-cs"/>
              </a:defRPr>
            </a:lvl7pPr>
            <a:lvl8pPr marL="3198450" algn="l" defTabSz="913843" rtl="0" eaLnBrk="1" latinLnBrk="0" hangingPunct="1">
              <a:defRPr sz="1800" kern="1200">
                <a:solidFill>
                  <a:schemeClr val="tx1"/>
                </a:solidFill>
                <a:latin typeface="+mn-lt"/>
                <a:ea typeface="+mn-ea"/>
                <a:cs typeface="+mn-cs"/>
              </a:defRPr>
            </a:lvl8pPr>
            <a:lvl9pPr marL="3655372" algn="l" defTabSz="913843" rtl="0" eaLnBrk="1" latinLnBrk="0" hangingPunct="1">
              <a:defRPr sz="1800" kern="1200">
                <a:solidFill>
                  <a:schemeClr val="tx1"/>
                </a:solidFill>
                <a:latin typeface="+mn-lt"/>
                <a:ea typeface="+mn-ea"/>
                <a:cs typeface="+mn-cs"/>
              </a:defRPr>
            </a:lvl9pPr>
          </a:lstStyle>
          <a:p>
            <a:pPr marL="0" marR="0" lvl="0" indent="0" algn="ctr" defTabSz="91164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208AC3C2-6CCA-4507-A13C-300FB5748AAF}"/>
              </a:ext>
            </a:extLst>
          </p:cNvPr>
          <p:cNvSpPr txBox="1"/>
          <p:nvPr/>
        </p:nvSpPr>
        <p:spPr>
          <a:xfrm rot="20669380">
            <a:off x="8735712" y="5223825"/>
            <a:ext cx="2725694" cy="461604"/>
          </a:xfrm>
          <a:prstGeom prst="rect">
            <a:avLst/>
          </a:prstGeom>
          <a:noFill/>
        </p:spPr>
        <p:txBody>
          <a:bodyPr wrap="square" lIns="91190" tIns="45690" rIns="91190" bIns="45690" rtlCol="0">
            <a:spAutoFit/>
          </a:bodyPr>
          <a:lstStyle>
            <a:defPPr>
              <a:defRPr lang="en-US"/>
            </a:defPPr>
            <a:lvl1pPr marL="0" algn="l" defTabSz="913843" rtl="0" eaLnBrk="1" latinLnBrk="0" hangingPunct="1">
              <a:defRPr sz="1800" kern="1200">
                <a:solidFill>
                  <a:schemeClr val="tx1"/>
                </a:solidFill>
                <a:latin typeface="+mn-lt"/>
                <a:ea typeface="+mn-ea"/>
                <a:cs typeface="+mn-cs"/>
              </a:defRPr>
            </a:lvl1pPr>
            <a:lvl2pPr marL="456920" algn="l" defTabSz="913843" rtl="0" eaLnBrk="1" latinLnBrk="0" hangingPunct="1">
              <a:defRPr sz="1800" kern="1200">
                <a:solidFill>
                  <a:schemeClr val="tx1"/>
                </a:solidFill>
                <a:latin typeface="+mn-lt"/>
                <a:ea typeface="+mn-ea"/>
                <a:cs typeface="+mn-cs"/>
              </a:defRPr>
            </a:lvl2pPr>
            <a:lvl3pPr marL="913843" algn="l" defTabSz="913843" rtl="0" eaLnBrk="1" latinLnBrk="0" hangingPunct="1">
              <a:defRPr sz="1800" kern="1200">
                <a:solidFill>
                  <a:schemeClr val="tx1"/>
                </a:solidFill>
                <a:latin typeface="+mn-lt"/>
                <a:ea typeface="+mn-ea"/>
                <a:cs typeface="+mn-cs"/>
              </a:defRPr>
            </a:lvl3pPr>
            <a:lvl4pPr marL="1370764" algn="l" defTabSz="913843" rtl="0" eaLnBrk="1" latinLnBrk="0" hangingPunct="1">
              <a:defRPr sz="1800" kern="1200">
                <a:solidFill>
                  <a:schemeClr val="tx1"/>
                </a:solidFill>
                <a:latin typeface="+mn-lt"/>
                <a:ea typeface="+mn-ea"/>
                <a:cs typeface="+mn-cs"/>
              </a:defRPr>
            </a:lvl4pPr>
            <a:lvl5pPr marL="1827686" algn="l" defTabSz="913843" rtl="0" eaLnBrk="1" latinLnBrk="0" hangingPunct="1">
              <a:defRPr sz="1800" kern="1200">
                <a:solidFill>
                  <a:schemeClr val="tx1"/>
                </a:solidFill>
                <a:latin typeface="+mn-lt"/>
                <a:ea typeface="+mn-ea"/>
                <a:cs typeface="+mn-cs"/>
              </a:defRPr>
            </a:lvl5pPr>
            <a:lvl6pPr marL="2284608" algn="l" defTabSz="913843" rtl="0" eaLnBrk="1" latinLnBrk="0" hangingPunct="1">
              <a:defRPr sz="1800" kern="1200">
                <a:solidFill>
                  <a:schemeClr val="tx1"/>
                </a:solidFill>
                <a:latin typeface="+mn-lt"/>
                <a:ea typeface="+mn-ea"/>
                <a:cs typeface="+mn-cs"/>
              </a:defRPr>
            </a:lvl6pPr>
            <a:lvl7pPr marL="2741528" algn="l" defTabSz="913843" rtl="0" eaLnBrk="1" latinLnBrk="0" hangingPunct="1">
              <a:defRPr sz="1800" kern="1200">
                <a:solidFill>
                  <a:schemeClr val="tx1"/>
                </a:solidFill>
                <a:latin typeface="+mn-lt"/>
                <a:ea typeface="+mn-ea"/>
                <a:cs typeface="+mn-cs"/>
              </a:defRPr>
            </a:lvl7pPr>
            <a:lvl8pPr marL="3198450" algn="l" defTabSz="913843" rtl="0" eaLnBrk="1" latinLnBrk="0" hangingPunct="1">
              <a:defRPr sz="1800" kern="1200">
                <a:solidFill>
                  <a:schemeClr val="tx1"/>
                </a:solidFill>
                <a:latin typeface="+mn-lt"/>
                <a:ea typeface="+mn-ea"/>
                <a:cs typeface="+mn-cs"/>
              </a:defRPr>
            </a:lvl8pPr>
            <a:lvl9pPr marL="3655372" algn="l" defTabSz="913843" rtl="0" eaLnBrk="1" latinLnBrk="0" hangingPunct="1">
              <a:defRPr sz="1800" kern="1200">
                <a:solidFill>
                  <a:schemeClr val="tx1"/>
                </a:solidFill>
                <a:latin typeface="+mn-lt"/>
                <a:ea typeface="+mn-ea"/>
                <a:cs typeface="+mn-cs"/>
              </a:defRPr>
            </a:lvl9pPr>
          </a:lstStyle>
          <a:p>
            <a:pPr marL="0" marR="0" lvl="0" indent="0" defTabSz="91164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Segoe Print" panose="02000600000000000000" pitchFamily="2" charset="0"/>
                <a:ea typeface="+mn-ea"/>
                <a:cs typeface="+mn-cs"/>
              </a:rPr>
              <a:t>Today’s talk</a:t>
            </a:r>
          </a:p>
        </p:txBody>
      </p:sp>
    </p:spTree>
    <p:extLst>
      <p:ext uri="{BB962C8B-B14F-4D97-AF65-F5344CB8AC3E}">
        <p14:creationId xmlns:p14="http://schemas.microsoft.com/office/powerpoint/2010/main" val="404601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9" grpId="0" animBg="1"/>
      <p:bldP spid="13" grpId="0"/>
      <p:bldP spid="15" grpId="0" animBg="1"/>
      <p:bldP spid="1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age result for thinking at home">
            <a:extLst>
              <a:ext uri="{FF2B5EF4-FFF2-40B4-BE49-F238E27FC236}">
                <a16:creationId xmlns:a16="http://schemas.microsoft.com/office/drawing/2014/main" id="{D21F5F4C-9B40-41E5-86B1-03FA07E811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4599"/>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0EF6517-623D-4058-A4C8-F237A1C3F1DC}"/>
              </a:ext>
            </a:extLst>
          </p:cNvPr>
          <p:cNvSpPr/>
          <p:nvPr/>
        </p:nvSpPr>
        <p:spPr>
          <a:xfrm>
            <a:off x="-17260" y="0"/>
            <a:ext cx="12216084"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6" name="TextBox 5">
            <a:extLst>
              <a:ext uri="{FF2B5EF4-FFF2-40B4-BE49-F238E27FC236}">
                <a16:creationId xmlns:a16="http://schemas.microsoft.com/office/drawing/2014/main" id="{6B07ADC1-5646-4F97-AE83-0C0DE9E43221}"/>
              </a:ext>
            </a:extLst>
          </p:cNvPr>
          <p:cNvSpPr txBox="1"/>
          <p:nvPr/>
        </p:nvSpPr>
        <p:spPr>
          <a:xfrm>
            <a:off x="933447" y="2197790"/>
            <a:ext cx="10448927" cy="2185210"/>
          </a:xfrm>
          <a:prstGeom prst="rect">
            <a:avLst/>
          </a:prstGeom>
          <a:noFill/>
        </p:spPr>
        <p:txBody>
          <a:bodyPr wrap="square" lIns="0" tIns="45718" rIns="0" bIns="45718" rtlCol="0">
            <a:spAutoFit/>
          </a:bodyPr>
          <a:lstStyle/>
          <a:p>
            <a:pPr marL="0" marR="0" lvl="0" indent="0" algn="l" defTabSz="912201" rtl="0" eaLnBrk="1" fontAlgn="auto" latinLnBrk="0" hangingPunct="1">
              <a:lnSpc>
                <a:spcPct val="100000"/>
              </a:lnSpc>
              <a:spcBef>
                <a:spcPts val="0"/>
              </a:spcBef>
              <a:spcAft>
                <a:spcPts val="600"/>
              </a:spcAft>
              <a:buClr>
                <a:prstClr val="white"/>
              </a:buClr>
              <a:buSzTx/>
              <a:buFontTx/>
              <a:buNone/>
              <a:tabLst/>
              <a:defRPr/>
            </a:pPr>
            <a:r>
              <a:rPr lang="en-US" sz="2800" dirty="0">
                <a:solidFill>
                  <a:prstClr val="white"/>
                </a:solidFill>
                <a:latin typeface="Segoe UI Semibold" panose="020B0702040204020203" pitchFamily="34" charset="0"/>
                <a:cs typeface="Segoe UI Semibold" panose="020B0702040204020203" pitchFamily="34" charset="0"/>
              </a:rPr>
              <a:t>Handling information overload</a:t>
            </a:r>
            <a:endParaRPr kumimoji="0" lang="en-US" sz="28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a:p>
            <a:pPr marL="342900" lvl="0" indent="-342900" defTabSz="912201">
              <a:spcAft>
                <a:spcPts val="1800"/>
              </a:spcAft>
              <a:buClr>
                <a:prstClr val="white"/>
              </a:buClr>
              <a:buFont typeface="Arial" panose="020B0604020202020204" pitchFamily="34" charset="0"/>
              <a:buChar char="•"/>
              <a:defRPr/>
            </a:pPr>
            <a:r>
              <a:rPr lang="en-US" sz="2200" dirty="0">
                <a:solidFill>
                  <a:prstClr val="white"/>
                </a:solidFill>
                <a:latin typeface="Segoe UI Light" panose="020B0502040204020203" pitchFamily="34" charset="0"/>
              </a:rPr>
              <a:t>Constant vibrations on the watch were annoying.</a:t>
            </a:r>
          </a:p>
          <a:p>
            <a:pPr marL="342900" lvl="0" indent="-342900" defTabSz="912201">
              <a:spcAft>
                <a:spcPts val="1800"/>
              </a:spcAft>
              <a:buClr>
                <a:prstClr val="white"/>
              </a:buClr>
              <a:buFont typeface="Arial" panose="020B0604020202020204" pitchFamily="34" charset="0"/>
              <a:buChar char="•"/>
              <a:defRPr/>
            </a:pPr>
            <a:r>
              <a:rPr lang="en-US" sz="2200" dirty="0">
                <a:solidFill>
                  <a:prstClr val="white"/>
                </a:solidFill>
                <a:latin typeface="Segoe UI Light" panose="020B0502040204020203" pitchFamily="34" charset="0"/>
              </a:rPr>
              <a:t>To control for overload, instead of showing every recognized sound on the watch,    </a:t>
            </a:r>
            <a:r>
              <a:rPr lang="en-US" sz="2200" dirty="0">
                <a:solidFill>
                  <a:srgbClr val="FFC000"/>
                </a:solidFill>
                <a:latin typeface="Segoe UI Semibold" panose="020B0702040204020203" pitchFamily="34" charset="0"/>
                <a:cs typeface="Segoe UI Semibold" panose="020B0702040204020203" pitchFamily="34" charset="0"/>
              </a:rPr>
              <a:t>use context cues </a:t>
            </a:r>
            <a:r>
              <a:rPr lang="en-US" sz="2200" dirty="0">
                <a:solidFill>
                  <a:prstClr val="white"/>
                </a:solidFill>
                <a:latin typeface="Segoe UI Light" panose="020B0502040204020203" pitchFamily="34" charset="0"/>
              </a:rPr>
              <a:t>such as </a:t>
            </a:r>
            <a:r>
              <a:rPr lang="en-US" sz="2200" dirty="0">
                <a:solidFill>
                  <a:srgbClr val="FFC000"/>
                </a:solidFill>
                <a:latin typeface="Segoe UI Semibold" panose="020B0702040204020203" pitchFamily="34" charset="0"/>
                <a:cs typeface="Segoe UI Semibold" panose="020B0702040204020203" pitchFamily="34" charset="0"/>
              </a:rPr>
              <a:t>daily rhythm </a:t>
            </a:r>
            <a:r>
              <a:rPr lang="en-US" sz="2200" dirty="0">
                <a:solidFill>
                  <a:prstClr val="white"/>
                </a:solidFill>
                <a:latin typeface="Segoe UI Light" panose="020B0502040204020203" pitchFamily="34" charset="0"/>
              </a:rPr>
              <a:t>(e.g., night vs. day), </a:t>
            </a:r>
            <a:r>
              <a:rPr lang="en-US" sz="2200" dirty="0">
                <a:solidFill>
                  <a:srgbClr val="FFC000"/>
                </a:solidFill>
                <a:latin typeface="Segoe UI Semibold" panose="020B0702040204020203" pitchFamily="34" charset="0"/>
                <a:cs typeface="Segoe UI Semibold" panose="020B0702040204020203" pitchFamily="34" charset="0"/>
              </a:rPr>
              <a:t>user’s location and activity </a:t>
            </a:r>
            <a:r>
              <a:rPr lang="en-US" sz="2200" dirty="0">
                <a:solidFill>
                  <a:prstClr val="white"/>
                </a:solidFill>
                <a:latin typeface="Segoe UI Light" panose="020B0502040204020203" pitchFamily="34" charset="0"/>
              </a:rPr>
              <a:t>(</a:t>
            </a:r>
            <a:r>
              <a:rPr lang="en-US" sz="2200" i="1" dirty="0">
                <a:solidFill>
                  <a:prstClr val="white"/>
                </a:solidFill>
                <a:latin typeface="Segoe UI Light" panose="020B0502040204020203" pitchFamily="34" charset="0"/>
              </a:rPr>
              <a:t>e.g.,</a:t>
            </a:r>
            <a:r>
              <a:rPr lang="en-US" sz="2200" dirty="0">
                <a:solidFill>
                  <a:prstClr val="white"/>
                </a:solidFill>
                <a:latin typeface="Segoe UI Light" panose="020B0502040204020203" pitchFamily="34" charset="0"/>
              </a:rPr>
              <a:t> not doing high-focused tasks) to select what to display. </a:t>
            </a:r>
          </a:p>
        </p:txBody>
      </p:sp>
      <p:sp>
        <p:nvSpPr>
          <p:cNvPr id="8" name="Title 1">
            <a:extLst>
              <a:ext uri="{FF2B5EF4-FFF2-40B4-BE49-F238E27FC236}">
                <a16:creationId xmlns:a16="http://schemas.microsoft.com/office/drawing/2014/main" id="{84A29961-4917-43BC-8D81-13DE1792FD10}"/>
              </a:ext>
            </a:extLst>
          </p:cNvPr>
          <p:cNvSpPr txBox="1">
            <a:spLocks/>
          </p:cNvSpPr>
          <p:nvPr/>
        </p:nvSpPr>
        <p:spPr>
          <a:xfrm>
            <a:off x="230413" y="129494"/>
            <a:ext cx="7646762" cy="1325563"/>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a:ln>
                  <a:noFill/>
                </a:ln>
                <a:solidFill>
                  <a:prstClr val="white">
                    <a:lumMod val="95000"/>
                  </a:prstClr>
                </a:solidFill>
                <a:effectLst/>
                <a:uLnTx/>
                <a:uFillTx/>
                <a:latin typeface="Segoe UI Semibold" panose="020B0702040204020203" pitchFamily="34" charset="0"/>
                <a:ea typeface="+mj-ea"/>
                <a:cs typeface="Segoe UI Semibold" panose="020B0702040204020203" pitchFamily="34" charset="0"/>
              </a:rPr>
              <a:t>Future Considerations</a:t>
            </a:r>
            <a:endParaRPr kumimoji="0" lang="en-US" sz="3900" b="0" i="0" u="none" strike="noStrike" kern="1200" cap="none" spc="0" normalizeH="0" baseline="0" noProof="0" dirty="0">
              <a:ln>
                <a:noFill/>
              </a:ln>
              <a:solidFill>
                <a:prstClr val="white">
                  <a:lumMod val="95000"/>
                </a:prstClr>
              </a:solidFill>
              <a:effectLst/>
              <a:uLnTx/>
              <a:uFillTx/>
              <a:latin typeface="Segoe UI Semibold" panose="020B0702040204020203" pitchFamily="34" charset="0"/>
              <a:ea typeface="+mj-ea"/>
              <a:cs typeface="Segoe UI Semibold" panose="020B0702040204020203" pitchFamily="34" charset="0"/>
            </a:endParaRPr>
          </a:p>
        </p:txBody>
      </p:sp>
    </p:spTree>
    <p:extLst>
      <p:ext uri="{BB962C8B-B14F-4D97-AF65-F5344CB8AC3E}">
        <p14:creationId xmlns:p14="http://schemas.microsoft.com/office/powerpoint/2010/main" val="406599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age result for thinking at home">
            <a:extLst>
              <a:ext uri="{FF2B5EF4-FFF2-40B4-BE49-F238E27FC236}">
                <a16:creationId xmlns:a16="http://schemas.microsoft.com/office/drawing/2014/main" id="{4CCEFEA5-712F-4F14-A168-D20BAB398F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4599"/>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0EF6517-623D-4058-A4C8-F237A1C3F1DC}"/>
              </a:ext>
            </a:extLst>
          </p:cNvPr>
          <p:cNvSpPr/>
          <p:nvPr/>
        </p:nvSpPr>
        <p:spPr>
          <a:xfrm>
            <a:off x="-17260" y="0"/>
            <a:ext cx="12216084"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6" name="TextBox 5">
            <a:extLst>
              <a:ext uri="{FF2B5EF4-FFF2-40B4-BE49-F238E27FC236}">
                <a16:creationId xmlns:a16="http://schemas.microsoft.com/office/drawing/2014/main" id="{6B07ADC1-5646-4F97-AE83-0C0DE9E43221}"/>
              </a:ext>
            </a:extLst>
          </p:cNvPr>
          <p:cNvSpPr txBox="1"/>
          <p:nvPr/>
        </p:nvSpPr>
        <p:spPr>
          <a:xfrm>
            <a:off x="933448" y="2197790"/>
            <a:ext cx="9545866" cy="3093150"/>
          </a:xfrm>
          <a:prstGeom prst="rect">
            <a:avLst/>
          </a:prstGeom>
          <a:noFill/>
        </p:spPr>
        <p:txBody>
          <a:bodyPr wrap="square" lIns="0" tIns="45718" rIns="0" bIns="45718" rtlCol="0">
            <a:spAutoFit/>
          </a:bodyPr>
          <a:lstStyle/>
          <a:p>
            <a:pPr marL="0" marR="0" lvl="0" indent="0" algn="l" defTabSz="912201" rtl="0" eaLnBrk="1" fontAlgn="auto" latinLnBrk="0" hangingPunct="1">
              <a:lnSpc>
                <a:spcPct val="100000"/>
              </a:lnSpc>
              <a:spcBef>
                <a:spcPts val="0"/>
              </a:spcBef>
              <a:spcAft>
                <a:spcPts val="600"/>
              </a:spcAft>
              <a:buClr>
                <a:prstClr val="white"/>
              </a:buClr>
              <a:buSzTx/>
              <a:buFontTx/>
              <a:buNone/>
              <a:tabLst/>
              <a:defRPr/>
            </a:pPr>
            <a:r>
              <a:rPr lang="en-US" sz="2800" dirty="0">
                <a:solidFill>
                  <a:prstClr val="white"/>
                </a:solidFill>
                <a:latin typeface="Segoe UI Semibold" panose="020B0702040204020203" pitchFamily="34" charset="0"/>
                <a:cs typeface="Segoe UI Semibold" panose="020B0702040204020203" pitchFamily="34" charset="0"/>
              </a:rPr>
              <a:t>Handling activity tracking</a:t>
            </a:r>
            <a:endParaRPr kumimoji="0" lang="en-US" sz="28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a:p>
            <a:pPr marL="342900" lvl="0" indent="-342900" defTabSz="912201">
              <a:spcAft>
                <a:spcPts val="1800"/>
              </a:spcAft>
              <a:buClr>
                <a:prstClr val="white"/>
              </a:buClr>
              <a:buFont typeface="Arial" panose="020B0604020202020204" pitchFamily="34" charset="0"/>
              <a:buChar char="•"/>
              <a:defRPr/>
            </a:pPr>
            <a:r>
              <a:rPr lang="en-US" sz="2200" dirty="0">
                <a:solidFill>
                  <a:prstClr val="white"/>
                </a:solidFill>
                <a:latin typeface="Segoe UI Light" panose="020B0502040204020203" pitchFamily="34" charset="0"/>
              </a:rPr>
              <a:t>While the home occupants accepted the system, guests showed concerns with the sound recording. </a:t>
            </a:r>
          </a:p>
          <a:p>
            <a:pPr marL="342900" lvl="0" indent="-342900" defTabSz="912201">
              <a:spcAft>
                <a:spcPts val="1800"/>
              </a:spcAft>
              <a:buClr>
                <a:prstClr val="white"/>
              </a:buClr>
              <a:buFont typeface="Arial" panose="020B0604020202020204" pitchFamily="34" charset="0"/>
              <a:buChar char="•"/>
              <a:defRPr/>
            </a:pPr>
            <a:r>
              <a:rPr lang="en-US" sz="2200" dirty="0">
                <a:solidFill>
                  <a:prstClr val="white"/>
                </a:solidFill>
                <a:latin typeface="Segoe UI Light" panose="020B0502040204020203" pitchFamily="34" charset="0"/>
              </a:rPr>
              <a:t>Future work should continue to be mindful of </a:t>
            </a:r>
            <a:r>
              <a:rPr lang="en-US" sz="2200" dirty="0">
                <a:solidFill>
                  <a:srgbClr val="FFC000"/>
                </a:solidFill>
                <a:latin typeface="Segoe UI Semibold" panose="020B0702040204020203" pitchFamily="34" charset="0"/>
                <a:cs typeface="Segoe UI Semibold" panose="020B0702040204020203" pitchFamily="34" charset="0"/>
              </a:rPr>
              <a:t>what sound information is being listened to, and where the displays are installed </a:t>
            </a:r>
            <a:r>
              <a:rPr lang="en-US" sz="2200" dirty="0">
                <a:solidFill>
                  <a:prstClr val="white"/>
                </a:solidFill>
                <a:latin typeface="Segoe UI Light" panose="020B0502040204020203" pitchFamily="34" charset="0"/>
              </a:rPr>
              <a:t>in the home </a:t>
            </a:r>
          </a:p>
          <a:p>
            <a:pPr marL="342900" lvl="0" indent="-342900" defTabSz="912201">
              <a:spcAft>
                <a:spcPts val="1800"/>
              </a:spcAft>
              <a:buClr>
                <a:prstClr val="white"/>
              </a:buClr>
              <a:buFont typeface="Arial" panose="020B0604020202020204" pitchFamily="34" charset="0"/>
              <a:buChar char="•"/>
              <a:defRPr/>
            </a:pPr>
            <a:r>
              <a:rPr lang="en-US" sz="2200" dirty="0">
                <a:solidFill>
                  <a:prstClr val="white"/>
                </a:solidFill>
                <a:latin typeface="Segoe UI Light" panose="020B0502040204020203" pitchFamily="34" charset="0"/>
              </a:rPr>
              <a:t>For example, consider carefully: should the displays be installed in a </a:t>
            </a:r>
            <a:r>
              <a:rPr lang="en-US" sz="2200" dirty="0">
                <a:solidFill>
                  <a:srgbClr val="FFC000"/>
                </a:solidFill>
                <a:latin typeface="Segoe UI Semibold" panose="020B0702040204020203" pitchFamily="34" charset="0"/>
                <a:cs typeface="Segoe UI Semibold" panose="020B0702040204020203" pitchFamily="34" charset="0"/>
              </a:rPr>
              <a:t>public area </a:t>
            </a:r>
            <a:r>
              <a:rPr lang="en-US" sz="2200" dirty="0">
                <a:solidFill>
                  <a:prstClr val="white"/>
                </a:solidFill>
                <a:latin typeface="Segoe UI Light" panose="020B0502040204020203" pitchFamily="34" charset="0"/>
              </a:rPr>
              <a:t>like a living room or not?</a:t>
            </a:r>
          </a:p>
        </p:txBody>
      </p:sp>
      <p:sp>
        <p:nvSpPr>
          <p:cNvPr id="8" name="Title 1">
            <a:extLst>
              <a:ext uri="{FF2B5EF4-FFF2-40B4-BE49-F238E27FC236}">
                <a16:creationId xmlns:a16="http://schemas.microsoft.com/office/drawing/2014/main" id="{84A29961-4917-43BC-8D81-13DE1792FD10}"/>
              </a:ext>
            </a:extLst>
          </p:cNvPr>
          <p:cNvSpPr txBox="1">
            <a:spLocks/>
          </p:cNvSpPr>
          <p:nvPr/>
        </p:nvSpPr>
        <p:spPr>
          <a:xfrm>
            <a:off x="230413" y="129494"/>
            <a:ext cx="7646762" cy="1325563"/>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a:ln>
                  <a:noFill/>
                </a:ln>
                <a:solidFill>
                  <a:prstClr val="white">
                    <a:lumMod val="95000"/>
                  </a:prstClr>
                </a:solidFill>
                <a:effectLst/>
                <a:uLnTx/>
                <a:uFillTx/>
                <a:latin typeface="Segoe UI Semibold" panose="020B0702040204020203" pitchFamily="34" charset="0"/>
                <a:ea typeface="+mj-ea"/>
                <a:cs typeface="Segoe UI Semibold" panose="020B0702040204020203" pitchFamily="34" charset="0"/>
              </a:rPr>
              <a:t>Future Considerations</a:t>
            </a:r>
            <a:endParaRPr kumimoji="0" lang="en-US" sz="3900" b="0" i="0" u="none" strike="noStrike" kern="1200" cap="none" spc="0" normalizeH="0" baseline="0" noProof="0" dirty="0">
              <a:ln>
                <a:noFill/>
              </a:ln>
              <a:solidFill>
                <a:prstClr val="white">
                  <a:lumMod val="95000"/>
                </a:prstClr>
              </a:solidFill>
              <a:effectLst/>
              <a:uLnTx/>
              <a:uFillTx/>
              <a:latin typeface="Segoe UI Semibold" panose="020B0702040204020203" pitchFamily="34" charset="0"/>
              <a:ea typeface="+mj-ea"/>
              <a:cs typeface="Segoe UI Semibold" panose="020B0702040204020203" pitchFamily="34" charset="0"/>
            </a:endParaRPr>
          </a:p>
        </p:txBody>
      </p:sp>
    </p:spTree>
    <p:extLst>
      <p:ext uri="{BB962C8B-B14F-4D97-AF65-F5344CB8AC3E}">
        <p14:creationId xmlns:p14="http://schemas.microsoft.com/office/powerpoint/2010/main" val="387532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757875" y="167088"/>
            <a:ext cx="10676250"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n-ea"/>
                <a:cs typeface="Segoe UI Semibold" panose="020B0702040204020203" pitchFamily="34" charset="0"/>
              </a:rPr>
              <a:t>Exploring Sound Awareness in the Home </a:t>
            </a:r>
            <a:r>
              <a:rPr kumimoji="0" lang="en-US" sz="3300" b="0" i="0" u="none" strike="noStrike" kern="1200" cap="none" spc="0" normalizeH="0" baseline="0" noProof="0" dirty="0">
                <a:ln>
                  <a:noFill/>
                </a:ln>
                <a:solidFill>
                  <a:prstClr val="black">
                    <a:lumMod val="50000"/>
                    <a:lumOff val="50000"/>
                  </a:prstClr>
                </a:solidFill>
                <a:effectLst/>
                <a:uLnTx/>
                <a:uFillTx/>
                <a:latin typeface="Segoe UI Light" panose="020B0502040204020203" pitchFamily="34" charset="0"/>
                <a:ea typeface="+mn-ea"/>
                <a:cs typeface="Segoe UI Light" panose="020B0502040204020203" pitchFamily="34" charset="0"/>
              </a:rPr>
              <a:t>for People who are Deaf or Hard of Hearing </a:t>
            </a:r>
          </a:p>
        </p:txBody>
      </p:sp>
      <p:sp>
        <p:nvSpPr>
          <p:cNvPr id="24" name="Title 7">
            <a:extLst>
              <a:ext uri="{FF2B5EF4-FFF2-40B4-BE49-F238E27FC236}">
                <a16:creationId xmlns:a16="http://schemas.microsoft.com/office/drawing/2014/main" id="{2FC8F8EF-C499-47CC-91A9-291A54B04F81}"/>
              </a:ext>
            </a:extLst>
          </p:cNvPr>
          <p:cNvSpPr txBox="1">
            <a:spLocks/>
          </p:cNvSpPr>
          <p:nvPr/>
        </p:nvSpPr>
        <p:spPr>
          <a:xfrm>
            <a:off x="1201563" y="1655385"/>
            <a:ext cx="8437562" cy="559544"/>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2800" b="0" i="0" u="none" strike="noStrike" kern="1200" cap="small" spc="0" normalizeH="0" baseline="0" noProof="0" dirty="0">
                <a:ln>
                  <a:noFill/>
                </a:ln>
                <a:solidFill>
                  <a:prstClr val="black">
                    <a:lumMod val="65000"/>
                    <a:lumOff val="35000"/>
                  </a:prstClr>
                </a:solidFill>
                <a:effectLst/>
                <a:uLnTx/>
                <a:uFillTx/>
                <a:latin typeface="Segoe UI Semibold" panose="020B0702040204020203" pitchFamily="34" charset="0"/>
                <a:ea typeface="+mj-ea"/>
                <a:cs typeface="Segoe UI Semibold" panose="020B0702040204020203" pitchFamily="34" charset="0"/>
              </a:rPr>
              <a:t>The Team</a:t>
            </a:r>
            <a:endParaRPr kumimoji="0" lang="en-US" sz="1600" b="0" i="0" u="none" strike="noStrike" kern="1200" cap="small" spc="0" normalizeH="0" baseline="0" noProof="0" dirty="0">
              <a:ln>
                <a:noFill/>
              </a:ln>
              <a:solidFill>
                <a:prstClr val="black">
                  <a:lumMod val="65000"/>
                  <a:lumOff val="35000"/>
                </a:prstClr>
              </a:solidFill>
              <a:effectLst/>
              <a:uLnTx/>
              <a:uFillTx/>
              <a:latin typeface="Calibri"/>
              <a:ea typeface="+mj-ea"/>
              <a:cs typeface="+mj-cs"/>
            </a:endParaRPr>
          </a:p>
        </p:txBody>
      </p:sp>
      <p:sp>
        <p:nvSpPr>
          <p:cNvPr id="9" name="TextBox 8">
            <a:extLst>
              <a:ext uri="{FF2B5EF4-FFF2-40B4-BE49-F238E27FC236}">
                <a16:creationId xmlns:a16="http://schemas.microsoft.com/office/drawing/2014/main" id="{AC7B8A26-65FD-4DEE-AEB5-CB7C49E785E5}"/>
              </a:ext>
            </a:extLst>
          </p:cNvPr>
          <p:cNvSpPr txBox="1"/>
          <p:nvPr/>
        </p:nvSpPr>
        <p:spPr>
          <a:xfrm>
            <a:off x="1389437" y="3632053"/>
            <a:ext cx="1288157" cy="492443"/>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Segoe UI Semibold" panose="020B0702040204020203" pitchFamily="34" charset="0"/>
                <a:ea typeface="+mn-ea"/>
                <a:cs typeface="Segoe UI Semibold" panose="020B0702040204020203" pitchFamily="34" charset="0"/>
              </a:rPr>
              <a:t>Dhruv Jain (DJ)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cs typeface="Segoe UI Semibold" panose="020B0702040204020203" pitchFamily="34" charset="0"/>
              </a:rPr>
              <a:t>djain@uw.edu</a:t>
            </a:r>
          </a:p>
        </p:txBody>
      </p:sp>
      <p:pic>
        <p:nvPicPr>
          <p:cNvPr id="23" name="Picture 22">
            <a:extLst>
              <a:ext uri="{FF2B5EF4-FFF2-40B4-BE49-F238E27FC236}">
                <a16:creationId xmlns:a16="http://schemas.microsoft.com/office/drawing/2014/main" id="{F2B9452C-062C-4D0F-A6B9-FF27EE3E5BB4}"/>
              </a:ext>
            </a:extLst>
          </p:cNvPr>
          <p:cNvPicPr>
            <a:picLocks/>
          </p:cNvPicPr>
          <p:nvPr/>
        </p:nvPicPr>
        <p:blipFill rotWithShape="1">
          <a:blip r:embed="rId3"/>
          <a:srcRect l="31969" r="844"/>
          <a:stretch/>
        </p:blipFill>
        <p:spPr>
          <a:xfrm>
            <a:off x="5899510" y="2334274"/>
            <a:ext cx="1288157" cy="1287451"/>
          </a:xfrm>
          <a:prstGeom prst="rect">
            <a:avLst/>
          </a:prstGeom>
          <a:ln w="12700">
            <a:solidFill>
              <a:schemeClr val="tx1">
                <a:lumMod val="65000"/>
                <a:lumOff val="35000"/>
              </a:schemeClr>
            </a:solidFill>
          </a:ln>
        </p:spPr>
      </p:pic>
      <p:pic>
        <p:nvPicPr>
          <p:cNvPr id="33" name="Picture 32">
            <a:extLst>
              <a:ext uri="{FF2B5EF4-FFF2-40B4-BE49-F238E27FC236}">
                <a16:creationId xmlns:a16="http://schemas.microsoft.com/office/drawing/2014/main" id="{DE34D6E0-9A7B-4C6E-97CB-586E9B4F8277}"/>
              </a:ext>
            </a:extLst>
          </p:cNvPr>
          <p:cNvPicPr>
            <a:picLocks/>
          </p:cNvPicPr>
          <p:nvPr/>
        </p:nvPicPr>
        <p:blipFill rotWithShape="1">
          <a:blip r:embed="rId4"/>
          <a:srcRect l="1835" t="9958" r="502" b="24421"/>
          <a:stretch/>
        </p:blipFill>
        <p:spPr>
          <a:xfrm>
            <a:off x="7399740" y="2334274"/>
            <a:ext cx="1288157" cy="1287451"/>
          </a:xfrm>
          <a:prstGeom prst="rect">
            <a:avLst/>
          </a:prstGeom>
          <a:ln w="12700">
            <a:solidFill>
              <a:schemeClr val="tx1">
                <a:lumMod val="65000"/>
                <a:lumOff val="35000"/>
              </a:schemeClr>
            </a:solidFill>
          </a:ln>
        </p:spPr>
      </p:pic>
      <p:pic>
        <p:nvPicPr>
          <p:cNvPr id="34" name="Picture 33" descr="A person smiling for the camera&#10;&#10;Description generated with very high confidence">
            <a:extLst>
              <a:ext uri="{FF2B5EF4-FFF2-40B4-BE49-F238E27FC236}">
                <a16:creationId xmlns:a16="http://schemas.microsoft.com/office/drawing/2014/main" id="{229A01D0-D167-46E7-9159-7740F5DFD0B1}"/>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8901066" y="2334274"/>
            <a:ext cx="1288157" cy="1287451"/>
          </a:xfrm>
          <a:prstGeom prst="rect">
            <a:avLst/>
          </a:prstGeom>
          <a:noFill/>
          <a:ln w="12700">
            <a:solidFill>
              <a:schemeClr val="tx1">
                <a:lumMod val="65000"/>
                <a:lumOff val="35000"/>
              </a:schemeClr>
            </a:solidFill>
          </a:ln>
        </p:spPr>
      </p:pic>
      <p:pic>
        <p:nvPicPr>
          <p:cNvPr id="35" name="Picture 34" descr="A person smiling for the camera&#10;&#10;Description generated with very high confidence">
            <a:extLst>
              <a:ext uri="{FF2B5EF4-FFF2-40B4-BE49-F238E27FC236}">
                <a16:creationId xmlns:a16="http://schemas.microsoft.com/office/drawing/2014/main" id="{D410B37C-53F0-4F01-B1B5-A84B4DE30A94}"/>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396694" y="4414409"/>
            <a:ext cx="1288157" cy="1287451"/>
          </a:xfrm>
          <a:prstGeom prst="rect">
            <a:avLst/>
          </a:prstGeom>
          <a:noFill/>
          <a:ln w="12700">
            <a:solidFill>
              <a:schemeClr val="tx1">
                <a:lumMod val="65000"/>
                <a:lumOff val="35000"/>
              </a:schemeClr>
            </a:solidFill>
          </a:ln>
        </p:spPr>
      </p:pic>
      <p:pic>
        <p:nvPicPr>
          <p:cNvPr id="36" name="Picture 36" descr="Image result for leah findlater">
            <a:extLst>
              <a:ext uri="{FF2B5EF4-FFF2-40B4-BE49-F238E27FC236}">
                <a16:creationId xmlns:a16="http://schemas.microsoft.com/office/drawing/2014/main" id="{16A48704-79F0-4E26-83D3-E1BF58AA315C}"/>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01059" y="4414409"/>
            <a:ext cx="1288157" cy="1287451"/>
          </a:xfrm>
          <a:prstGeom prst="rect">
            <a:avLst/>
          </a:prstGeom>
          <a:noFill/>
          <a:ln w="12700">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37" name="Picture 38" descr="Image result for jon froehlich">
            <a:extLst>
              <a:ext uri="{FF2B5EF4-FFF2-40B4-BE49-F238E27FC236}">
                <a16:creationId xmlns:a16="http://schemas.microsoft.com/office/drawing/2014/main" id="{6B79DDB8-DD4A-4010-BC6B-EF1037695744}"/>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99740" y="4414409"/>
            <a:ext cx="1288157" cy="1287451"/>
          </a:xfrm>
          <a:prstGeom prst="rect">
            <a:avLst/>
          </a:prstGeom>
          <a:noFill/>
          <a:ln w="12700">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38" name="Picture 2" descr="Image may contain: Dhruv Jain, glasses and beard">
            <a:extLst>
              <a:ext uri="{FF2B5EF4-FFF2-40B4-BE49-F238E27FC236}">
                <a16:creationId xmlns:a16="http://schemas.microsoft.com/office/drawing/2014/main" id="{21751685-42CF-4A32-8033-7998E9342CEF}"/>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975" t="5368" r="1" b="28616"/>
          <a:stretch/>
        </p:blipFill>
        <p:spPr bwMode="auto">
          <a:xfrm>
            <a:off x="1396694" y="2334274"/>
            <a:ext cx="1288157" cy="1287451"/>
          </a:xfrm>
          <a:prstGeom prst="rect">
            <a:avLst/>
          </a:prstGeom>
          <a:noFill/>
          <a:ln w="12700">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C02B0C81-84BF-4E7B-92B8-1F124BC1BD64}"/>
              </a:ext>
            </a:extLst>
          </p:cNvPr>
          <p:cNvSpPr txBox="1"/>
          <p:nvPr/>
        </p:nvSpPr>
        <p:spPr>
          <a:xfrm>
            <a:off x="7394479" y="3632053"/>
            <a:ext cx="1288157" cy="669130"/>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Segoe UI Semibold" panose="020B0702040204020203" pitchFamily="34" charset="0"/>
                <a:ea typeface="+mn-ea"/>
                <a:cs typeface="Segoe UI Semibold" panose="020B0702040204020203" pitchFamily="34" charset="0"/>
              </a:rPr>
              <a:t>Angela C. Lin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n-ea"/>
                <a:cs typeface="Segoe UI Semibold" panose="020B0702040204020203" pitchFamily="34" charset="0"/>
              </a:rPr>
              <a:t>angelacareylin@gmail.com</a:t>
            </a:r>
          </a:p>
        </p:txBody>
      </p:sp>
      <p:sp>
        <p:nvSpPr>
          <p:cNvPr id="42" name="TextBox 41">
            <a:extLst>
              <a:ext uri="{FF2B5EF4-FFF2-40B4-BE49-F238E27FC236}">
                <a16:creationId xmlns:a16="http://schemas.microsoft.com/office/drawing/2014/main" id="{EA400A6E-F3F0-43C6-8AB9-169B46D80CF3}"/>
              </a:ext>
            </a:extLst>
          </p:cNvPr>
          <p:cNvSpPr txBox="1"/>
          <p:nvPr/>
        </p:nvSpPr>
        <p:spPr>
          <a:xfrm>
            <a:off x="5902638" y="3632053"/>
            <a:ext cx="1288157" cy="493882"/>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Segoe UI Semibold" panose="020B0702040204020203" pitchFamily="34" charset="0"/>
                <a:ea typeface="+mn-ea"/>
                <a:cs typeface="Segoe UI Semibold" panose="020B0702040204020203" pitchFamily="34" charset="0"/>
              </a:rPr>
              <a:t>Rose Guttman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n-ea"/>
                <a:cs typeface="Segoe UI Semibold" panose="020B0702040204020203" pitchFamily="34" charset="0"/>
              </a:rPr>
              <a:t>rguttman@uw.edu</a:t>
            </a:r>
          </a:p>
        </p:txBody>
      </p:sp>
      <p:sp>
        <p:nvSpPr>
          <p:cNvPr id="43" name="TextBox 42">
            <a:extLst>
              <a:ext uri="{FF2B5EF4-FFF2-40B4-BE49-F238E27FC236}">
                <a16:creationId xmlns:a16="http://schemas.microsoft.com/office/drawing/2014/main" id="{D3E7C293-4D76-478A-936C-273EB92AFFBC}"/>
              </a:ext>
            </a:extLst>
          </p:cNvPr>
          <p:cNvSpPr txBox="1"/>
          <p:nvPr/>
        </p:nvSpPr>
        <p:spPr>
          <a:xfrm>
            <a:off x="1403838" y="5717374"/>
            <a:ext cx="1288157" cy="493882"/>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Segoe UI Semibold" panose="020B0702040204020203" pitchFamily="34" charset="0"/>
                <a:ea typeface="+mn-ea"/>
                <a:cs typeface="Segoe UI Semibold" panose="020B0702040204020203" pitchFamily="34" charset="0"/>
              </a:rPr>
              <a:t>Marcus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lumMod val="50000"/>
                    <a:lumOff val="50000"/>
                  </a:prstClr>
                </a:solidFill>
                <a:effectLst/>
                <a:uLnTx/>
                <a:uFillTx/>
                <a:latin typeface="Segoe UI Semibold" panose="020B0702040204020203" pitchFamily="34" charset="0"/>
                <a:ea typeface="+mn-ea"/>
                <a:cs typeface="Segoe UI Semibold" panose="020B0702040204020203" pitchFamily="34" charset="0"/>
              </a:rPr>
              <a:t>markamal</a:t>
            </a:r>
            <a:r>
              <a:rPr kumimoji="0" lang="en-US" sz="11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n-ea"/>
                <a:cs typeface="Segoe UI Semibold" panose="020B0702040204020203" pitchFamily="34" charset="0"/>
              </a:rPr>
              <a:t>@uw.edu</a:t>
            </a:r>
          </a:p>
        </p:txBody>
      </p:sp>
      <p:sp>
        <p:nvSpPr>
          <p:cNvPr id="44" name="TextBox 43">
            <a:extLst>
              <a:ext uri="{FF2B5EF4-FFF2-40B4-BE49-F238E27FC236}">
                <a16:creationId xmlns:a16="http://schemas.microsoft.com/office/drawing/2014/main" id="{B4AB1F15-6124-4ECE-841C-291BC7E04896}"/>
              </a:ext>
            </a:extLst>
          </p:cNvPr>
          <p:cNvSpPr txBox="1"/>
          <p:nvPr/>
        </p:nvSpPr>
        <p:spPr>
          <a:xfrm>
            <a:off x="8906519" y="3632053"/>
            <a:ext cx="1288157" cy="493882"/>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Segoe UI Semibold" panose="020B0702040204020203" pitchFamily="34" charset="0"/>
                <a:ea typeface="+mn-ea"/>
                <a:cs typeface="Segoe UI Semibold" panose="020B0702040204020203" pitchFamily="34" charset="0"/>
              </a:rPr>
              <a:t>Aileen Zeng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n-ea"/>
                <a:cs typeface="Segoe UI Semibold" panose="020B0702040204020203" pitchFamily="34" charset="0"/>
              </a:rPr>
              <a:t>aileenz@uw.edu</a:t>
            </a:r>
          </a:p>
        </p:txBody>
      </p:sp>
      <p:sp>
        <p:nvSpPr>
          <p:cNvPr id="45" name="TextBox 44">
            <a:extLst>
              <a:ext uri="{FF2B5EF4-FFF2-40B4-BE49-F238E27FC236}">
                <a16:creationId xmlns:a16="http://schemas.microsoft.com/office/drawing/2014/main" id="{44300B34-FF89-4C90-9878-08990A396B53}"/>
              </a:ext>
            </a:extLst>
          </p:cNvPr>
          <p:cNvSpPr txBox="1"/>
          <p:nvPr/>
        </p:nvSpPr>
        <p:spPr>
          <a:xfrm>
            <a:off x="7413177" y="5717374"/>
            <a:ext cx="1288157" cy="493882"/>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Segoe UI Semibold" panose="020B0702040204020203" pitchFamily="34" charset="0"/>
                <a:ea typeface="+mn-ea"/>
                <a:cs typeface="Segoe UI Semibold" panose="020B0702040204020203" pitchFamily="34" charset="0"/>
              </a:rPr>
              <a:t>Jon Froehlich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n-ea"/>
                <a:cs typeface="Segoe UI Semibold" panose="020B0702040204020203" pitchFamily="34" charset="0"/>
              </a:rPr>
              <a:t>jonf@uw.edu</a:t>
            </a:r>
          </a:p>
        </p:txBody>
      </p:sp>
      <p:sp>
        <p:nvSpPr>
          <p:cNvPr id="46" name="TextBox 45">
            <a:extLst>
              <a:ext uri="{FF2B5EF4-FFF2-40B4-BE49-F238E27FC236}">
                <a16:creationId xmlns:a16="http://schemas.microsoft.com/office/drawing/2014/main" id="{75D0C546-1591-42A7-9DF0-31124006F868}"/>
              </a:ext>
            </a:extLst>
          </p:cNvPr>
          <p:cNvSpPr txBox="1"/>
          <p:nvPr/>
        </p:nvSpPr>
        <p:spPr>
          <a:xfrm>
            <a:off x="8907168" y="5717374"/>
            <a:ext cx="1288157" cy="493882"/>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Segoe UI Semibold" panose="020B0702040204020203" pitchFamily="34" charset="0"/>
                <a:ea typeface="+mn-ea"/>
                <a:cs typeface="Segoe UI Semibold" panose="020B0702040204020203" pitchFamily="34" charset="0"/>
              </a:rPr>
              <a:t>Leah </a:t>
            </a:r>
            <a:r>
              <a:rPr kumimoji="0" lang="en-US" sz="1400" b="0" i="0" u="none" strike="noStrike" kern="1200" cap="none" spc="0" normalizeH="0" baseline="0" noProof="0" dirty="0" err="1">
                <a:ln>
                  <a:noFill/>
                </a:ln>
                <a:solidFill>
                  <a:prstClr val="black">
                    <a:lumMod val="75000"/>
                    <a:lumOff val="25000"/>
                  </a:prstClr>
                </a:solidFill>
                <a:effectLst/>
                <a:uLnTx/>
                <a:uFillTx/>
                <a:latin typeface="Segoe UI Semibold" panose="020B0702040204020203" pitchFamily="34" charset="0"/>
                <a:ea typeface="+mn-ea"/>
                <a:cs typeface="Segoe UI Semibold" panose="020B0702040204020203" pitchFamily="34" charset="0"/>
              </a:rPr>
              <a:t>Findlater</a:t>
            </a:r>
            <a:endParaRPr kumimoji="0" lang="en-US" sz="1400" b="0" i="0" u="none" strike="noStrike" kern="1200" cap="none" spc="0" normalizeH="0" baseline="0" noProof="0" dirty="0">
              <a:ln>
                <a:noFill/>
              </a:ln>
              <a:solidFill>
                <a:prstClr val="black">
                  <a:lumMod val="75000"/>
                  <a:lumOff val="25000"/>
                </a:prstClr>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n-ea"/>
                <a:cs typeface="Segoe UI Semibold" panose="020B0702040204020203" pitchFamily="34" charset="0"/>
              </a:rPr>
              <a:t>leahkf@uw.edu</a:t>
            </a:r>
          </a:p>
        </p:txBody>
      </p:sp>
      <p:pic>
        <p:nvPicPr>
          <p:cNvPr id="1030" name="Picture 6" descr="https://lh3.googleusercontent.com/wjtVwgOA4SVGijwgtdklqGInbgCmFJPmXfhTUQvAcCjwL-EEuFfrwls8bAbTjHV0s0IbrWyKTagrnZwe0c7ElEHMvShc6fYNDRLxucnuiY_Rch_QnBwuzWU_qBNtBlQFB7l9A9QPPSw">
            <a:extLst>
              <a:ext uri="{FF2B5EF4-FFF2-40B4-BE49-F238E27FC236}">
                <a16:creationId xmlns:a16="http://schemas.microsoft.com/office/drawing/2014/main" id="{D82A32E1-013B-4FFF-B5A7-317B57DDE74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9545" r="59546" b="25061"/>
          <a:stretch/>
        </p:blipFill>
        <p:spPr bwMode="auto">
          <a:xfrm>
            <a:off x="4267486" y="2142234"/>
            <a:ext cx="1548131" cy="154316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lh3.googleusercontent.com/wjtVwgOA4SVGijwgtdklqGInbgCmFJPmXfhTUQvAcCjwL-EEuFfrwls8bAbTjHV0s0IbrWyKTagrnZwe0c7ElEHMvShc6fYNDRLxucnuiY_Rch_QnBwuzWU_qBNtBlQFB7l9A9QPPSw">
            <a:extLst>
              <a:ext uri="{FF2B5EF4-FFF2-40B4-BE49-F238E27FC236}">
                <a16:creationId xmlns:a16="http://schemas.microsoft.com/office/drawing/2014/main" id="{B3B8302B-4531-4AA9-A1AE-45C9CDD5043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0259" r="40156" b="26692"/>
          <a:stretch/>
        </p:blipFill>
        <p:spPr bwMode="auto">
          <a:xfrm>
            <a:off x="2835596" y="2142234"/>
            <a:ext cx="1442320" cy="150152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attwright">
            <a:extLst>
              <a:ext uri="{FF2B5EF4-FFF2-40B4-BE49-F238E27FC236}">
                <a16:creationId xmlns:a16="http://schemas.microsoft.com/office/drawing/2014/main" id="{8AD1005A-44B2-49DC-8877-A54821FED00A}"/>
              </a:ext>
            </a:extLst>
          </p:cNvPr>
          <p:cNvPicPr>
            <a:picLocks noChangeArrowheads="1"/>
          </p:cNvPicPr>
          <p:nvPr/>
        </p:nvPicPr>
        <p:blipFill rotWithShape="1">
          <a:blip r:embed="rId11">
            <a:extLst>
              <a:ext uri="{28A0092B-C50C-407E-A947-70E740481C1C}">
                <a14:useLocalDpi xmlns:a14="http://schemas.microsoft.com/office/drawing/2010/main" val="0"/>
              </a:ext>
            </a:extLst>
          </a:blip>
          <a:srcRect l="29070" t="9074" r="29686" b="28116"/>
          <a:stretch/>
        </p:blipFill>
        <p:spPr bwMode="auto">
          <a:xfrm>
            <a:off x="2896868" y="4414409"/>
            <a:ext cx="1289304" cy="1289304"/>
          </a:xfrm>
          <a:prstGeom prst="rect">
            <a:avLst/>
          </a:prstGeom>
          <a:ln w="12700">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11C0166F-A27C-425C-9A61-A0EAD4B59E82}"/>
              </a:ext>
            </a:extLst>
          </p:cNvPr>
          <p:cNvSpPr txBox="1"/>
          <p:nvPr/>
        </p:nvSpPr>
        <p:spPr>
          <a:xfrm>
            <a:off x="4394991" y="5717374"/>
            <a:ext cx="1288157" cy="646331"/>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lumMod val="75000"/>
                    <a:lumOff val="25000"/>
                  </a:prstClr>
                </a:solidFill>
                <a:effectLst/>
                <a:uLnTx/>
                <a:uFillTx/>
                <a:latin typeface="Segoe UI Semibold" panose="020B0702040204020203" pitchFamily="34" charset="0"/>
                <a:ea typeface="+mn-ea"/>
                <a:cs typeface="Segoe UI Semibold" panose="020B0702040204020203" pitchFamily="34" charset="0"/>
              </a:rPr>
              <a:t>Akli</a:t>
            </a:r>
            <a:r>
              <a:rPr kumimoji="0" lang="en-US" sz="1400" b="0" i="0" u="none" strike="noStrike" kern="1200" cap="none" spc="0" normalizeH="0" baseline="0" noProof="0" dirty="0">
                <a:ln>
                  <a:noFill/>
                </a:ln>
                <a:solidFill>
                  <a:prstClr val="black">
                    <a:lumMod val="75000"/>
                    <a:lumOff val="25000"/>
                  </a:prstClr>
                </a:solidFill>
                <a:effectLst/>
                <a:uLnTx/>
                <a:uFillTx/>
                <a:latin typeface="Segoe UI Semibold" panose="020B0702040204020203" pitchFamily="34" charset="0"/>
                <a:ea typeface="+mn-ea"/>
                <a:cs typeface="Segoe UI Semibold" panose="020B0702040204020203" pitchFamily="34" charset="0"/>
              </a:rPr>
              <a:t> </a:t>
            </a:r>
            <a:r>
              <a:rPr kumimoji="0" lang="en-US" sz="1400" b="0" i="0" u="none" strike="noStrike" kern="1200" cap="none" spc="0" normalizeH="0" baseline="0" noProof="0" dirty="0" err="1">
                <a:ln>
                  <a:noFill/>
                </a:ln>
                <a:solidFill>
                  <a:prstClr val="black">
                    <a:lumMod val="75000"/>
                    <a:lumOff val="25000"/>
                  </a:prstClr>
                </a:solidFill>
                <a:effectLst/>
                <a:uLnTx/>
                <a:uFillTx/>
                <a:latin typeface="Segoe UI Semibold" panose="020B0702040204020203" pitchFamily="34" charset="0"/>
                <a:ea typeface="+mn-ea"/>
                <a:cs typeface="Segoe UI Semibold" panose="020B0702040204020203" pitchFamily="34" charset="0"/>
              </a:rPr>
              <a:t>Amrous</a:t>
            </a:r>
            <a:endParaRPr kumimoji="0" lang="en-US" sz="1400" b="0" i="0" u="none" strike="noStrike" kern="1200" cap="none" spc="0" normalizeH="0" baseline="0" noProof="0" dirty="0">
              <a:ln>
                <a:noFill/>
              </a:ln>
              <a:solidFill>
                <a:prstClr val="black">
                  <a:lumMod val="75000"/>
                  <a:lumOff val="25000"/>
                </a:prstClr>
              </a:solidFill>
              <a:effectLst/>
              <a:uLnTx/>
              <a:uFillTx/>
              <a:latin typeface="Segoe UI Semibold" panose="020B0702040204020203" pitchFamily="34" charset="0"/>
              <a:ea typeface="+mn-ea"/>
              <a:cs typeface="Segoe UI Semibold" panose="020B0702040204020203" pitchFamily="34" charset="0"/>
            </a:endParaRPr>
          </a:p>
          <a:p>
            <a:pPr lvl="0">
              <a:defRPr/>
            </a:pPr>
            <a:r>
              <a:rPr lang="en-US" sz="1100" dirty="0">
                <a:solidFill>
                  <a:prstClr val="black">
                    <a:lumMod val="50000"/>
                    <a:lumOff val="50000"/>
                  </a:prstClr>
                </a:solidFill>
                <a:latin typeface="Segoe UI Semibold" panose="020B0702040204020203" pitchFamily="34" charset="0"/>
                <a:cs typeface="Segoe UI Semibold" panose="020B0702040204020203" pitchFamily="34" charset="0"/>
              </a:rPr>
              <a:t>akliamrous2001@gmail.com</a:t>
            </a:r>
            <a:endParaRPr kumimoji="0" lang="en-US" sz="11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n-ea"/>
              <a:cs typeface="Segoe UI Semibold" panose="020B0702040204020203" pitchFamily="34" charset="0"/>
            </a:endParaRPr>
          </a:p>
        </p:txBody>
      </p:sp>
      <p:sp>
        <p:nvSpPr>
          <p:cNvPr id="40" name="TextBox 39">
            <a:extLst>
              <a:ext uri="{FF2B5EF4-FFF2-40B4-BE49-F238E27FC236}">
                <a16:creationId xmlns:a16="http://schemas.microsoft.com/office/drawing/2014/main" id="{8E63BB97-D954-42F2-A7F9-4065CB98E8E3}"/>
              </a:ext>
            </a:extLst>
          </p:cNvPr>
          <p:cNvSpPr txBox="1"/>
          <p:nvPr/>
        </p:nvSpPr>
        <p:spPr>
          <a:xfrm>
            <a:off x="2891619" y="5717374"/>
            <a:ext cx="1288157" cy="477054"/>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Segoe UI Semibold" panose="020B0702040204020203" pitchFamily="34" charset="0"/>
                <a:ea typeface="+mn-ea"/>
                <a:cs typeface="Segoe UI Semibold" panose="020B0702040204020203" pitchFamily="34" charset="0"/>
              </a:rPr>
              <a:t>Matt Wright</a:t>
            </a:r>
          </a:p>
          <a:p>
            <a:pPr lvl="0">
              <a:defRPr/>
            </a:pPr>
            <a:r>
              <a:rPr lang="en-US" sz="1100" dirty="0">
                <a:solidFill>
                  <a:prstClr val="black">
                    <a:lumMod val="50000"/>
                    <a:lumOff val="50000"/>
                  </a:prstClr>
                </a:solidFill>
                <a:latin typeface="Segoe UI Semibold" panose="020B0702040204020203" pitchFamily="34" charset="0"/>
                <a:cs typeface="Segoe UI Semibold" panose="020B0702040204020203" pitchFamily="34" charset="0"/>
              </a:rPr>
              <a:t>matth3w@uw.edu</a:t>
            </a:r>
            <a:endParaRPr kumimoji="0" lang="en-US" sz="11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n-ea"/>
              <a:cs typeface="Segoe UI Semibold" panose="020B0702040204020203" pitchFamily="34" charset="0"/>
            </a:endParaRPr>
          </a:p>
        </p:txBody>
      </p:sp>
      <p:pic>
        <p:nvPicPr>
          <p:cNvPr id="1028" name="Picture 4" descr="Image result for akli amrous">
            <a:extLst>
              <a:ext uri="{FF2B5EF4-FFF2-40B4-BE49-F238E27FC236}">
                <a16:creationId xmlns:a16="http://schemas.microsoft.com/office/drawing/2014/main" id="{49B53395-9263-41E7-94B5-CA471CB3499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98189" y="4414409"/>
            <a:ext cx="1289304" cy="1289304"/>
          </a:xfrm>
          <a:prstGeom prst="rect">
            <a:avLst/>
          </a:prstGeom>
          <a:ln w="12700">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7D90A3A4-49F1-42BC-AA58-60559E142445}"/>
              </a:ext>
            </a:extLst>
          </p:cNvPr>
          <p:cNvSpPr txBox="1"/>
          <p:nvPr/>
        </p:nvSpPr>
        <p:spPr>
          <a:xfrm>
            <a:off x="4373025" y="3632053"/>
            <a:ext cx="1462831" cy="477054"/>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Segoe UI Semibold" panose="020B0702040204020203" pitchFamily="34" charset="0"/>
                <a:ea typeface="+mn-ea"/>
                <a:cs typeface="Segoe UI Semibold" panose="020B0702040204020203" pitchFamily="34" charset="0"/>
              </a:rPr>
              <a:t>Steven Goodman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n-ea"/>
                <a:cs typeface="Segoe UI Semibold" panose="020B0702040204020203" pitchFamily="34" charset="0"/>
              </a:rPr>
              <a:t>smgoodmn@uw.edu</a:t>
            </a:r>
          </a:p>
        </p:txBody>
      </p:sp>
      <p:sp>
        <p:nvSpPr>
          <p:cNvPr id="48" name="TextBox 47">
            <a:extLst>
              <a:ext uri="{FF2B5EF4-FFF2-40B4-BE49-F238E27FC236}">
                <a16:creationId xmlns:a16="http://schemas.microsoft.com/office/drawing/2014/main" id="{F70ED8B4-2173-490C-A3FC-0FE32D985AB4}"/>
              </a:ext>
            </a:extLst>
          </p:cNvPr>
          <p:cNvSpPr txBox="1"/>
          <p:nvPr/>
        </p:nvSpPr>
        <p:spPr>
          <a:xfrm>
            <a:off x="2903883" y="3632053"/>
            <a:ext cx="1462831" cy="477054"/>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Segoe UI Semibold" panose="020B0702040204020203" pitchFamily="34" charset="0"/>
                <a:ea typeface="+mn-ea"/>
                <a:cs typeface="Segoe UI Semibold" panose="020B0702040204020203" pitchFamily="34" charset="0"/>
              </a:rPr>
              <a:t>Kelly Mack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prstClr val="black">
                    <a:lumMod val="50000"/>
                    <a:lumOff val="50000"/>
                  </a:prstClr>
                </a:solidFill>
                <a:latin typeface="Segoe UI Semibold" panose="020B0702040204020203" pitchFamily="34" charset="0"/>
                <a:cs typeface="Segoe UI Semibold" panose="020B0702040204020203" pitchFamily="34" charset="0"/>
              </a:rPr>
              <a:t>kmack3</a:t>
            </a:r>
            <a:r>
              <a:rPr kumimoji="0" lang="en-US" sz="11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n-ea"/>
                <a:cs typeface="Segoe UI Semibold" panose="020B0702040204020203" pitchFamily="34" charset="0"/>
              </a:rPr>
              <a:t>@uw.edu</a:t>
            </a:r>
          </a:p>
        </p:txBody>
      </p:sp>
    </p:spTree>
    <p:extLst>
      <p:ext uri="{BB962C8B-B14F-4D97-AF65-F5344CB8AC3E}">
        <p14:creationId xmlns:p14="http://schemas.microsoft.com/office/powerpoint/2010/main" val="15904517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icrosoft logo">
            <a:extLst>
              <a:ext uri="{FF2B5EF4-FFF2-40B4-BE49-F238E27FC236}">
                <a16:creationId xmlns:a16="http://schemas.microsoft.com/office/drawing/2014/main" id="{2C0CA47E-F810-4ED2-841D-76CCFF19B3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5485" y="2812512"/>
            <a:ext cx="3059250" cy="203950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757875" y="167088"/>
            <a:ext cx="10676250"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n-ea"/>
                <a:cs typeface="Segoe UI Semibold" panose="020B0702040204020203" pitchFamily="34" charset="0"/>
              </a:rPr>
              <a:t>Exploring Sound Awareness in the Home </a:t>
            </a:r>
            <a:r>
              <a:rPr kumimoji="0" lang="en-US" sz="3300" b="0" i="0" u="none" strike="noStrike" kern="1200" cap="none" spc="0" normalizeH="0" baseline="0" noProof="0" dirty="0">
                <a:ln>
                  <a:noFill/>
                </a:ln>
                <a:solidFill>
                  <a:prstClr val="black">
                    <a:lumMod val="50000"/>
                    <a:lumOff val="50000"/>
                  </a:prstClr>
                </a:solidFill>
                <a:effectLst/>
                <a:uLnTx/>
                <a:uFillTx/>
                <a:latin typeface="Segoe UI Light" panose="020B0502040204020203" pitchFamily="34" charset="0"/>
                <a:ea typeface="+mn-ea"/>
                <a:cs typeface="Segoe UI Light" panose="020B0502040204020203" pitchFamily="34" charset="0"/>
              </a:rPr>
              <a:t>for People who are Deaf or Hard of Hearing </a:t>
            </a:r>
          </a:p>
        </p:txBody>
      </p:sp>
      <p:pic>
        <p:nvPicPr>
          <p:cNvPr id="4098" name="Picture 2" descr="Image result for Google  research faculty award">
            <a:extLst>
              <a:ext uri="{FF2B5EF4-FFF2-40B4-BE49-F238E27FC236}">
                <a16:creationId xmlns:a16="http://schemas.microsoft.com/office/drawing/2014/main" id="{A431B493-6A8D-476B-B0D0-7633E6C7AC9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6546"/>
          <a:stretch/>
        </p:blipFill>
        <p:spPr bwMode="auto">
          <a:xfrm>
            <a:off x="5421571" y="2765460"/>
            <a:ext cx="2853517" cy="203950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NSF award">
            <a:extLst>
              <a:ext uri="{FF2B5EF4-FFF2-40B4-BE49-F238E27FC236}">
                <a16:creationId xmlns:a16="http://schemas.microsoft.com/office/drawing/2014/main" id="{35BF28F1-E471-4F63-8B1E-EAF3F05E7CC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81308" y="3174514"/>
            <a:ext cx="1205388" cy="120538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FA12B2B0-1C04-4496-AC4D-91E84BDAAA3B}"/>
              </a:ext>
            </a:extLst>
          </p:cNvPr>
          <p:cNvGrpSpPr/>
          <p:nvPr/>
        </p:nvGrpSpPr>
        <p:grpSpPr>
          <a:xfrm>
            <a:off x="2881416" y="3341671"/>
            <a:ext cx="2653736" cy="887081"/>
            <a:chOff x="5103353" y="4437077"/>
            <a:chExt cx="2653736" cy="887081"/>
          </a:xfrm>
        </p:grpSpPr>
        <p:pic>
          <p:nvPicPr>
            <p:cNvPr id="4104" name="Picture 8" descr="Image result for uw reality lab">
              <a:extLst>
                <a:ext uri="{FF2B5EF4-FFF2-40B4-BE49-F238E27FC236}">
                  <a16:creationId xmlns:a16="http://schemas.microsoft.com/office/drawing/2014/main" id="{1B794137-15AF-4F35-87CB-C4CB2E9491F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3353" y="4437077"/>
              <a:ext cx="733991" cy="8870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A3DA402-E73E-45C6-B0CA-ADB86F4FC3A6}"/>
                </a:ext>
              </a:extLst>
            </p:cNvPr>
            <p:cNvSpPr txBox="1"/>
            <p:nvPr/>
          </p:nvSpPr>
          <p:spPr>
            <a:xfrm>
              <a:off x="5978986" y="4528243"/>
              <a:ext cx="17781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Segoe UI Semibold" panose="020B0702040204020203" pitchFamily="34" charset="0"/>
                  <a:ea typeface="+mn-ea"/>
                  <a:cs typeface="Segoe UI Semibold" panose="020B0702040204020203" pitchFamily="34" charset="0"/>
                </a:rPr>
                <a:t>UW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Segoe UI Semibold" panose="020B0702040204020203" pitchFamily="34" charset="0"/>
                  <a:ea typeface="+mn-ea"/>
                  <a:cs typeface="Segoe UI Semibold" panose="020B0702040204020203" pitchFamily="34" charset="0"/>
                </a:rPr>
                <a:t>Reality Lab</a:t>
              </a:r>
            </a:p>
          </p:txBody>
        </p:sp>
      </p:grpSp>
      <p:sp>
        <p:nvSpPr>
          <p:cNvPr id="25" name="Title 7">
            <a:extLst>
              <a:ext uri="{FF2B5EF4-FFF2-40B4-BE49-F238E27FC236}">
                <a16:creationId xmlns:a16="http://schemas.microsoft.com/office/drawing/2014/main" id="{3F5E3AEA-AC46-4333-AF73-FFF210C7D38D}"/>
              </a:ext>
            </a:extLst>
          </p:cNvPr>
          <p:cNvSpPr txBox="1">
            <a:spLocks/>
          </p:cNvSpPr>
          <p:nvPr/>
        </p:nvSpPr>
        <p:spPr>
          <a:xfrm>
            <a:off x="1298568" y="2565192"/>
            <a:ext cx="8437562" cy="559544"/>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2800" b="0" i="0" u="none" strike="noStrike" kern="1200" cap="small" spc="0" normalizeH="0" baseline="0" noProof="0" dirty="0">
                <a:ln>
                  <a:noFill/>
                </a:ln>
                <a:solidFill>
                  <a:prstClr val="black">
                    <a:lumMod val="65000"/>
                    <a:lumOff val="35000"/>
                  </a:prstClr>
                </a:solidFill>
                <a:effectLst/>
                <a:uLnTx/>
                <a:uFillTx/>
                <a:latin typeface="Segoe UI Semibold" panose="020B0702040204020203" pitchFamily="34" charset="0"/>
                <a:ea typeface="+mj-ea"/>
                <a:cs typeface="Segoe UI Semibold" panose="020B0702040204020203" pitchFamily="34" charset="0"/>
              </a:rPr>
              <a:t>Sponsors</a:t>
            </a:r>
            <a:endParaRPr kumimoji="0" lang="en-US" sz="1600" b="0" i="0" u="none" strike="noStrike" kern="1200" cap="small" spc="0" normalizeH="0" baseline="0" noProof="0" dirty="0">
              <a:ln>
                <a:noFill/>
              </a:ln>
              <a:solidFill>
                <a:prstClr val="black">
                  <a:lumMod val="65000"/>
                  <a:lumOff val="35000"/>
                </a:prstClr>
              </a:solidFill>
              <a:effectLst/>
              <a:uLnTx/>
              <a:uFillTx/>
              <a:latin typeface="Calibri"/>
              <a:ea typeface="+mj-ea"/>
              <a:cs typeface="+mj-cs"/>
            </a:endParaRPr>
          </a:p>
        </p:txBody>
      </p:sp>
      <p:sp>
        <p:nvSpPr>
          <p:cNvPr id="27" name="Rectangle 26">
            <a:extLst>
              <a:ext uri="{FF2B5EF4-FFF2-40B4-BE49-F238E27FC236}">
                <a16:creationId xmlns:a16="http://schemas.microsoft.com/office/drawing/2014/main" id="{C88D5365-1B3A-49AF-A388-4B0535CD2603}"/>
              </a:ext>
            </a:extLst>
          </p:cNvPr>
          <p:cNvSpPr/>
          <p:nvPr/>
        </p:nvSpPr>
        <p:spPr>
          <a:xfrm>
            <a:off x="373813" y="2973720"/>
            <a:ext cx="11818187" cy="1622982"/>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6505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Image result for microsoft logo">
            <a:extLst>
              <a:ext uri="{FF2B5EF4-FFF2-40B4-BE49-F238E27FC236}">
                <a16:creationId xmlns:a16="http://schemas.microsoft.com/office/drawing/2014/main" id="{2C0CA47E-F810-4ED2-841D-76CCFF19B3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8480" y="4634057"/>
            <a:ext cx="3059250" cy="203950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757875" y="167088"/>
            <a:ext cx="10676250"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n-ea"/>
                <a:cs typeface="Segoe UI Semibold" panose="020B0702040204020203" pitchFamily="34" charset="0"/>
              </a:rPr>
              <a:t>Exploring Sound Awareness in the Home </a:t>
            </a:r>
            <a:r>
              <a:rPr kumimoji="0" lang="en-US" sz="3300" b="0" i="0" u="none" strike="noStrike" kern="1200" cap="none" spc="0" normalizeH="0" baseline="0" noProof="0" dirty="0">
                <a:ln>
                  <a:noFill/>
                </a:ln>
                <a:solidFill>
                  <a:prstClr val="black">
                    <a:lumMod val="50000"/>
                    <a:lumOff val="50000"/>
                  </a:prstClr>
                </a:solidFill>
                <a:effectLst/>
                <a:uLnTx/>
                <a:uFillTx/>
                <a:latin typeface="Segoe UI Light" panose="020B0502040204020203" pitchFamily="34" charset="0"/>
                <a:ea typeface="+mn-ea"/>
                <a:cs typeface="Segoe UI Light" panose="020B0502040204020203" pitchFamily="34" charset="0"/>
              </a:rPr>
              <a:t>for People who are Deaf or Hard of Hearing </a:t>
            </a:r>
          </a:p>
        </p:txBody>
      </p:sp>
      <p:pic>
        <p:nvPicPr>
          <p:cNvPr id="4098" name="Picture 2" descr="Image result for Google  research faculty award">
            <a:extLst>
              <a:ext uri="{FF2B5EF4-FFF2-40B4-BE49-F238E27FC236}">
                <a16:creationId xmlns:a16="http://schemas.microsoft.com/office/drawing/2014/main" id="{A431B493-6A8D-476B-B0D0-7633E6C7AC9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6546"/>
          <a:stretch/>
        </p:blipFill>
        <p:spPr bwMode="auto">
          <a:xfrm>
            <a:off x="5324566" y="4587005"/>
            <a:ext cx="2853517" cy="203950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NSF award">
            <a:extLst>
              <a:ext uri="{FF2B5EF4-FFF2-40B4-BE49-F238E27FC236}">
                <a16:creationId xmlns:a16="http://schemas.microsoft.com/office/drawing/2014/main" id="{35BF28F1-E471-4F63-8B1E-EAF3F05E7CC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4303" y="4996059"/>
            <a:ext cx="1205388" cy="120538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FA12B2B0-1C04-4496-AC4D-91E84BDAAA3B}"/>
              </a:ext>
            </a:extLst>
          </p:cNvPr>
          <p:cNvGrpSpPr/>
          <p:nvPr/>
        </p:nvGrpSpPr>
        <p:grpSpPr>
          <a:xfrm>
            <a:off x="2784411" y="5163216"/>
            <a:ext cx="2653736" cy="887081"/>
            <a:chOff x="5103353" y="4437077"/>
            <a:chExt cx="2653736" cy="887081"/>
          </a:xfrm>
        </p:grpSpPr>
        <p:pic>
          <p:nvPicPr>
            <p:cNvPr id="4104" name="Picture 8" descr="Image result for uw reality lab">
              <a:extLst>
                <a:ext uri="{FF2B5EF4-FFF2-40B4-BE49-F238E27FC236}">
                  <a16:creationId xmlns:a16="http://schemas.microsoft.com/office/drawing/2014/main" id="{1B794137-15AF-4F35-87CB-C4CB2E9491F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3353" y="4437077"/>
              <a:ext cx="733991" cy="8870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A3DA402-E73E-45C6-B0CA-ADB86F4FC3A6}"/>
                </a:ext>
              </a:extLst>
            </p:cNvPr>
            <p:cNvSpPr txBox="1"/>
            <p:nvPr/>
          </p:nvSpPr>
          <p:spPr>
            <a:xfrm>
              <a:off x="5978986" y="4528243"/>
              <a:ext cx="17781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Segoe UI Semibold" panose="020B0702040204020203" pitchFamily="34" charset="0"/>
                  <a:ea typeface="+mn-ea"/>
                  <a:cs typeface="Segoe UI Semibold" panose="020B0702040204020203" pitchFamily="34" charset="0"/>
                </a:rPr>
                <a:t>UW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Segoe UI Semibold" panose="020B0702040204020203" pitchFamily="34" charset="0"/>
                  <a:ea typeface="+mn-ea"/>
                  <a:cs typeface="Segoe UI Semibold" panose="020B0702040204020203" pitchFamily="34" charset="0"/>
                </a:rPr>
                <a:t>Reality Lab</a:t>
              </a:r>
            </a:p>
          </p:txBody>
        </p:sp>
      </p:grpSp>
      <p:sp>
        <p:nvSpPr>
          <p:cNvPr id="25" name="Title 7">
            <a:extLst>
              <a:ext uri="{FF2B5EF4-FFF2-40B4-BE49-F238E27FC236}">
                <a16:creationId xmlns:a16="http://schemas.microsoft.com/office/drawing/2014/main" id="{3F5E3AEA-AC46-4333-AF73-FFF210C7D38D}"/>
              </a:ext>
            </a:extLst>
          </p:cNvPr>
          <p:cNvSpPr txBox="1">
            <a:spLocks/>
          </p:cNvSpPr>
          <p:nvPr/>
        </p:nvSpPr>
        <p:spPr>
          <a:xfrm>
            <a:off x="1201563" y="4444793"/>
            <a:ext cx="8437562" cy="559544"/>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2800" b="0" i="0" u="none" strike="noStrike" kern="1200" cap="small" spc="0" normalizeH="0" baseline="0" noProof="0" dirty="0">
                <a:ln>
                  <a:noFill/>
                </a:ln>
                <a:solidFill>
                  <a:prstClr val="black">
                    <a:lumMod val="65000"/>
                    <a:lumOff val="35000"/>
                  </a:prstClr>
                </a:solidFill>
                <a:effectLst/>
                <a:uLnTx/>
                <a:uFillTx/>
                <a:latin typeface="Segoe UI Semibold" panose="020B0702040204020203" pitchFamily="34" charset="0"/>
                <a:ea typeface="+mj-ea"/>
                <a:cs typeface="Segoe UI Semibold" panose="020B0702040204020203" pitchFamily="34" charset="0"/>
              </a:rPr>
              <a:t>Sponsors</a:t>
            </a:r>
            <a:endParaRPr kumimoji="0" lang="en-US" sz="1600" b="0" i="0" u="none" strike="noStrike" kern="1200" cap="small" spc="0" normalizeH="0" baseline="0" noProof="0" dirty="0">
              <a:ln>
                <a:noFill/>
              </a:ln>
              <a:solidFill>
                <a:prstClr val="black">
                  <a:lumMod val="65000"/>
                  <a:lumOff val="35000"/>
                </a:prstClr>
              </a:solidFill>
              <a:effectLst/>
              <a:uLnTx/>
              <a:uFillTx/>
              <a:latin typeface="Calibri"/>
              <a:ea typeface="+mj-ea"/>
              <a:cs typeface="+mj-cs"/>
            </a:endParaRPr>
          </a:p>
        </p:txBody>
      </p:sp>
      <p:sp>
        <p:nvSpPr>
          <p:cNvPr id="27" name="Rectangle 26">
            <a:extLst>
              <a:ext uri="{FF2B5EF4-FFF2-40B4-BE49-F238E27FC236}">
                <a16:creationId xmlns:a16="http://schemas.microsoft.com/office/drawing/2014/main" id="{C88D5365-1B3A-49AF-A388-4B0535CD2603}"/>
              </a:ext>
            </a:extLst>
          </p:cNvPr>
          <p:cNvSpPr/>
          <p:nvPr/>
        </p:nvSpPr>
        <p:spPr>
          <a:xfrm>
            <a:off x="276808" y="4795265"/>
            <a:ext cx="11818187" cy="1622982"/>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itle 7">
            <a:extLst>
              <a:ext uri="{FF2B5EF4-FFF2-40B4-BE49-F238E27FC236}">
                <a16:creationId xmlns:a16="http://schemas.microsoft.com/office/drawing/2014/main" id="{181D8E33-FD57-4EF0-8391-CE42E2416629}"/>
              </a:ext>
            </a:extLst>
          </p:cNvPr>
          <p:cNvSpPr txBox="1">
            <a:spLocks/>
          </p:cNvSpPr>
          <p:nvPr/>
        </p:nvSpPr>
        <p:spPr>
          <a:xfrm>
            <a:off x="1201563" y="1712533"/>
            <a:ext cx="8437562" cy="3618581"/>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2800" b="0" i="0" u="none" strike="noStrike" kern="1200" cap="small" spc="0" normalizeH="0" baseline="0" noProof="0" dirty="0">
                <a:ln>
                  <a:noFill/>
                </a:ln>
                <a:solidFill>
                  <a:prstClr val="black">
                    <a:lumMod val="65000"/>
                    <a:lumOff val="35000"/>
                  </a:prstClr>
                </a:solidFill>
                <a:effectLst/>
                <a:uLnTx/>
                <a:uFillTx/>
                <a:latin typeface="Segoe UI Semibold" panose="020B0702040204020203" pitchFamily="34" charset="0"/>
                <a:ea typeface="+mj-ea"/>
                <a:cs typeface="Segoe UI Semibold" panose="020B0702040204020203" pitchFamily="34" charset="0"/>
              </a:rPr>
              <a:t>Acknowledgments</a:t>
            </a:r>
          </a:p>
          <a:p>
            <a:pPr lvl="0" algn="l">
              <a:defRPr/>
            </a:pPr>
            <a:r>
              <a:rPr lang="en-US" sz="2400" dirty="0">
                <a:solidFill>
                  <a:schemeClr val="tx1">
                    <a:lumMod val="75000"/>
                    <a:lumOff val="25000"/>
                  </a:schemeClr>
                </a:solidFill>
                <a:latin typeface="Segoe UI Light" panose="020B0502040204020203" pitchFamily="34" charset="0"/>
                <a:cs typeface="Segoe UI Light" panose="020B0502040204020203" pitchFamily="34" charset="0"/>
              </a:rPr>
              <a:t>Sophie Tian, Liang He and Lisa Hutchinson</a:t>
            </a:r>
          </a:p>
          <a:p>
            <a:pPr lvl="0" algn="l">
              <a:defRPr/>
            </a:pPr>
            <a:endParaRPr lang="en-US" sz="2400" dirty="0">
              <a:solidFill>
                <a:schemeClr val="tx1">
                  <a:lumMod val="75000"/>
                  <a:lumOff val="25000"/>
                </a:schemeClr>
              </a:solidFill>
              <a:latin typeface="Segoe UI Light" panose="020B0502040204020203" pitchFamily="34" charset="0"/>
              <a:cs typeface="Segoe UI Light" panose="020B0502040204020203" pitchFamily="34" charset="0"/>
            </a:endParaRPr>
          </a:p>
          <a:p>
            <a:pPr lvl="0" algn="l">
              <a:defRPr/>
            </a:pPr>
            <a:r>
              <a:rPr lang="en-US" sz="2400" dirty="0">
                <a:solidFill>
                  <a:schemeClr val="tx1">
                    <a:lumMod val="75000"/>
                    <a:lumOff val="25000"/>
                  </a:schemeClr>
                </a:solidFill>
                <a:latin typeface="Segoe UI Light" panose="020B0502040204020203" pitchFamily="34" charset="0"/>
                <a:cs typeface="Segoe UI Light" panose="020B0502040204020203" pitchFamily="34" charset="0"/>
              </a:rPr>
              <a:t>Richard Ladner, Jen </a:t>
            </a:r>
            <a:r>
              <a:rPr lang="en-US" sz="2400" dirty="0" err="1">
                <a:solidFill>
                  <a:schemeClr val="tx1">
                    <a:lumMod val="75000"/>
                    <a:lumOff val="25000"/>
                  </a:schemeClr>
                </a:solidFill>
                <a:latin typeface="Segoe UI Light" panose="020B0502040204020203" pitchFamily="34" charset="0"/>
                <a:cs typeface="Segoe UI Light" panose="020B0502040204020203" pitchFamily="34" charset="0"/>
              </a:rPr>
              <a:t>Mankoff</a:t>
            </a:r>
            <a:r>
              <a:rPr lang="en-US" sz="2400" dirty="0">
                <a:solidFill>
                  <a:schemeClr val="tx1">
                    <a:lumMod val="75000"/>
                    <a:lumOff val="25000"/>
                  </a:schemeClr>
                </a:solidFill>
                <a:latin typeface="Segoe UI Light" panose="020B0502040204020203" pitchFamily="34" charset="0"/>
                <a:cs typeface="Segoe UI Light" panose="020B0502040204020203" pitchFamily="34" charset="0"/>
              </a:rPr>
              <a:t>, and others</a:t>
            </a:r>
          </a:p>
          <a:p>
            <a:pPr lvl="0" algn="l">
              <a:defRPr/>
            </a:pPr>
            <a:r>
              <a:rPr lang="en-US" sz="2400" dirty="0">
                <a:solidFill>
                  <a:schemeClr val="tx1">
                    <a:lumMod val="75000"/>
                    <a:lumOff val="25000"/>
                  </a:schemeClr>
                </a:solidFill>
                <a:latin typeface="Segoe UI Light" panose="020B0502040204020203" pitchFamily="34" charset="0"/>
                <a:cs typeface="Segoe UI Light" panose="020B0502040204020203" pitchFamily="34" charset="0"/>
              </a:rPr>
              <a:t>Venkatesh Potluri, </a:t>
            </a:r>
            <a:r>
              <a:rPr lang="en-US" sz="2400" dirty="0" err="1">
                <a:solidFill>
                  <a:schemeClr val="tx1">
                    <a:lumMod val="75000"/>
                    <a:lumOff val="25000"/>
                  </a:schemeClr>
                </a:solidFill>
                <a:latin typeface="Segoe UI Light" panose="020B0502040204020203" pitchFamily="34" charset="0"/>
                <a:cs typeface="Segoe UI Light" panose="020B0502040204020203" pitchFamily="34" charset="0"/>
              </a:rPr>
              <a:t>Manaswi</a:t>
            </a:r>
            <a:r>
              <a:rPr lang="en-US" sz="2400" dirty="0">
                <a:solidFill>
                  <a:schemeClr val="tx1">
                    <a:lumMod val="75000"/>
                    <a:lumOff val="25000"/>
                  </a:schemeClr>
                </a:solidFill>
                <a:latin typeface="Segoe UI Light" panose="020B0502040204020203" pitchFamily="34" charset="0"/>
                <a:cs typeface="Segoe UI Light" panose="020B0502040204020203" pitchFamily="34" charset="0"/>
              </a:rPr>
              <a:t> </a:t>
            </a:r>
            <a:r>
              <a:rPr lang="en-US" sz="2400" dirty="0" err="1">
                <a:solidFill>
                  <a:schemeClr val="tx1">
                    <a:lumMod val="75000"/>
                    <a:lumOff val="25000"/>
                  </a:schemeClr>
                </a:solidFill>
                <a:latin typeface="Segoe UI Light" panose="020B0502040204020203" pitchFamily="34" charset="0"/>
                <a:cs typeface="Segoe UI Light" panose="020B0502040204020203" pitchFamily="34" charset="0"/>
              </a:rPr>
              <a:t>Saha</a:t>
            </a:r>
            <a:r>
              <a:rPr lang="en-US" sz="2400" dirty="0">
                <a:solidFill>
                  <a:schemeClr val="tx1">
                    <a:lumMod val="75000"/>
                    <a:lumOff val="25000"/>
                  </a:schemeClr>
                </a:solidFill>
                <a:latin typeface="Segoe UI Light" panose="020B0502040204020203" pitchFamily="34" charset="0"/>
                <a:cs typeface="Segoe UI Light" panose="020B0502040204020203" pitchFamily="34" charset="0"/>
              </a:rPr>
              <a:t>, and others</a:t>
            </a:r>
          </a:p>
          <a:p>
            <a:pPr lvl="0" algn="l">
              <a:defRPr/>
            </a:pPr>
            <a:r>
              <a:rPr lang="en-US" sz="2400" dirty="0">
                <a:solidFill>
                  <a:schemeClr val="tx1">
                    <a:lumMod val="75000"/>
                    <a:lumOff val="25000"/>
                  </a:schemeClr>
                </a:solidFill>
                <a:latin typeface="Segoe UI Light" panose="020B0502040204020203" pitchFamily="34" charset="0"/>
                <a:cs typeface="Segoe UI Light" panose="020B0502040204020203" pitchFamily="34" charset="0"/>
              </a:rPr>
              <a:t>My friends and family</a:t>
            </a:r>
          </a:p>
          <a:p>
            <a:pPr lvl="0" algn="l">
              <a:defRPr/>
            </a:pPr>
            <a:endParaRPr lang="en-US" sz="2400" dirty="0">
              <a:latin typeface="Segoe UI Light" panose="020B0502040204020203" pitchFamily="34" charset="0"/>
              <a:cs typeface="Segoe UI Light" panose="020B0502040204020203" pitchFamily="34" charset="0"/>
            </a:endParaRPr>
          </a:p>
          <a:p>
            <a:pPr lvl="0" algn="l">
              <a:defRPr/>
            </a:pPr>
            <a:endParaRPr lang="en-US" sz="2400" dirty="0">
              <a:latin typeface="Segoe UI Light" panose="020B0502040204020203" pitchFamily="34" charset="0"/>
              <a:cs typeface="Segoe UI Light" panose="020B0502040204020203" pitchFamily="34" charset="0"/>
            </a:endParaRPr>
          </a:p>
          <a:p>
            <a:pPr lvl="0" algn="l">
              <a:defRPr/>
            </a:pPr>
            <a:endParaRPr lang="en-US" sz="24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6791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Image result for echo show">
            <a:extLst>
              <a:ext uri="{FF2B5EF4-FFF2-40B4-BE49-F238E27FC236}">
                <a16:creationId xmlns:a16="http://schemas.microsoft.com/office/drawing/2014/main" id="{7C2E8A2D-3899-43ED-93F2-17046A275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BlackOverlay">
            <a:extLst>
              <a:ext uri="{FF2B5EF4-FFF2-40B4-BE49-F238E27FC236}">
                <a16:creationId xmlns:a16="http://schemas.microsoft.com/office/drawing/2014/main" id="{8874F2C0-A1CA-4142-A54A-E4F1E4CAD9CE}"/>
              </a:ext>
            </a:extLst>
          </p:cNvPr>
          <p:cNvSpPr/>
          <p:nvPr/>
        </p:nvSpPr>
        <p:spPr>
          <a:xfrm>
            <a:off x="8620396" y="599430"/>
            <a:ext cx="3453456" cy="2886861"/>
          </a:xfrm>
          <a:prstGeom prst="rect">
            <a:avLst/>
          </a:prstGeom>
          <a:noFill/>
          <a:ln>
            <a:noFill/>
          </a:ln>
          <a:effectLst>
            <a:outerShdw blurRad="50800" dist="38100" dir="5400000" algn="t" rotWithShape="0">
              <a:prstClr val="black">
                <a:alpha val="40000"/>
              </a:prstClr>
            </a:outerShdw>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45718" rIns="91246" bIns="45718" numCol="1" spcCol="0" rtlCol="0" fromWordArt="0" anchor="ctr" anchorCtr="0" forceAA="0" compatLnSpc="1">
            <a:prstTxWarp prst="textNoShape">
              <a:avLst/>
            </a:prstTxWarp>
            <a:noAutofit/>
          </a:bodyPr>
          <a:lstStyle/>
          <a:p>
            <a:pPr marL="0" marR="0" lvl="0" indent="0" algn="l" defTabSz="4560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Segoe UI Light"/>
                <a:ea typeface="+mn-ea"/>
                <a:cs typeface="Segoe UI Light"/>
              </a:rPr>
              <a:t>Recent proliferation of </a:t>
            </a:r>
            <a:r>
              <a:rPr kumimoji="0" lang="en-US" sz="22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screen-based</a:t>
            </a:r>
            <a:r>
              <a:rPr kumimoji="0" lang="en-US" sz="2200" b="0" i="0" u="none" strike="noStrike" kern="1200" cap="none" spc="0" normalizeH="0" baseline="0" noProof="0" dirty="0">
                <a:ln>
                  <a:noFill/>
                </a:ln>
                <a:solidFill>
                  <a:prstClr val="white"/>
                </a:solidFill>
                <a:effectLst/>
                <a:uLnTx/>
                <a:uFillTx/>
                <a:latin typeface="Segoe UI Light"/>
                <a:ea typeface="+mn-ea"/>
                <a:cs typeface="Segoe UI Light"/>
              </a:rPr>
              <a:t> smarthome devices offer a rich opportunity to </a:t>
            </a:r>
            <a:r>
              <a:rPr lang="en-US" sz="2200" dirty="0">
                <a:solidFill>
                  <a:srgbClr val="FFC000"/>
                </a:solidFill>
                <a:latin typeface="Segoe UI Semibold" panose="020B0702040204020203" pitchFamily="34" charset="0"/>
                <a:cs typeface="Segoe UI Semibold" panose="020B0702040204020203" pitchFamily="34" charset="0"/>
              </a:rPr>
              <a:t>design for DHH people</a:t>
            </a:r>
            <a:r>
              <a:rPr kumimoji="0" lang="en-US" sz="2200" b="0" i="0" u="none" strike="noStrike" kern="1200" cap="none" spc="0" normalizeH="0" baseline="0" noProof="0" dirty="0">
                <a:ln>
                  <a:noFill/>
                </a:ln>
                <a:solidFill>
                  <a:prstClr val="white"/>
                </a:solidFill>
                <a:effectLst/>
                <a:uLnTx/>
                <a:uFillTx/>
                <a:latin typeface="Segoe UI Light"/>
                <a:ea typeface="+mn-ea"/>
                <a:cs typeface="Segoe UI Light"/>
              </a:rPr>
              <a:t>, who have trouble interacting with voice-based devices.</a:t>
            </a:r>
            <a:endParaRPr kumimoji="0" lang="en-US" sz="2200" b="0" i="0" u="none" strike="noStrike" kern="1200" cap="none" spc="0" normalizeH="0" baseline="0" noProof="0" dirty="0">
              <a:ln>
                <a:noFill/>
              </a:ln>
              <a:solidFill>
                <a:srgbClr val="FFC000"/>
              </a:solidFill>
              <a:effectLst/>
              <a:uLnTx/>
              <a:uFillTx/>
              <a:latin typeface="Segoe UI Light"/>
              <a:ea typeface="+mn-ea"/>
              <a:cs typeface="Segoe UI Light"/>
            </a:endParaRPr>
          </a:p>
        </p:txBody>
      </p:sp>
    </p:spTree>
    <p:extLst>
      <p:ext uri="{BB962C8B-B14F-4D97-AF65-F5344CB8AC3E}">
        <p14:creationId xmlns:p14="http://schemas.microsoft.com/office/powerpoint/2010/main" val="17059665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Image result for echo show">
            <a:extLst>
              <a:ext uri="{FF2B5EF4-FFF2-40B4-BE49-F238E27FC236}">
                <a16:creationId xmlns:a16="http://schemas.microsoft.com/office/drawing/2014/main" id="{7C2E8A2D-3899-43ED-93F2-17046A275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BlackOverlay">
            <a:extLst>
              <a:ext uri="{FF2B5EF4-FFF2-40B4-BE49-F238E27FC236}">
                <a16:creationId xmlns:a16="http://schemas.microsoft.com/office/drawing/2014/main" id="{8874F2C0-A1CA-4142-A54A-E4F1E4CAD9CE}"/>
              </a:ext>
            </a:extLst>
          </p:cNvPr>
          <p:cNvSpPr/>
          <p:nvPr/>
        </p:nvSpPr>
        <p:spPr>
          <a:xfrm>
            <a:off x="8614178" y="665619"/>
            <a:ext cx="3583959" cy="2738831"/>
          </a:xfrm>
          <a:prstGeom prst="rect">
            <a:avLst/>
          </a:prstGeom>
          <a:noFill/>
          <a:ln>
            <a:noFill/>
          </a:ln>
          <a:effectLst>
            <a:outerShdw blurRad="50800" dist="38100" dir="5400000" algn="t" rotWithShape="0">
              <a:prstClr val="black">
                <a:alpha val="40000"/>
              </a:prstClr>
            </a:outerShdw>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45718" rIns="91246" bIns="45718" numCol="1" spcCol="0" rtlCol="0" fromWordArt="0" anchor="ctr" anchorCtr="0" forceAA="0" compatLnSpc="1">
            <a:prstTxWarp prst="textNoShape">
              <a:avLst/>
            </a:prstTxWarp>
            <a:noAutofit/>
          </a:bodyPr>
          <a:lstStyle/>
          <a:p>
            <a:pPr lvl="0" defTabSz="456039">
              <a:defRPr/>
            </a:pPr>
            <a:endParaRPr lang="en-US" sz="2200" dirty="0">
              <a:solidFill>
                <a:prstClr val="white"/>
              </a:solidFill>
              <a:latin typeface="Segoe UI Light"/>
              <a:cs typeface="Segoe UI Light"/>
            </a:endParaRPr>
          </a:p>
          <a:p>
            <a:pPr lvl="0" defTabSz="456039">
              <a:defRPr/>
            </a:pPr>
            <a:r>
              <a:rPr lang="en-US" sz="2200" dirty="0">
                <a:solidFill>
                  <a:prstClr val="white"/>
                </a:solidFill>
                <a:latin typeface="Segoe UI Light"/>
                <a:cs typeface="Segoe UI Light"/>
              </a:rPr>
              <a:t>By identifying </a:t>
            </a:r>
            <a:r>
              <a:rPr lang="en-US" sz="2200" dirty="0">
                <a:solidFill>
                  <a:srgbClr val="FFC000"/>
                </a:solidFill>
                <a:latin typeface="Segoe UI Semibold" panose="020B0702040204020203" pitchFamily="34" charset="0"/>
                <a:cs typeface="Segoe UI Semibold" panose="020B0702040204020203" pitchFamily="34" charset="0"/>
              </a:rPr>
              <a:t>key benefits, challenges </a:t>
            </a:r>
            <a:r>
              <a:rPr lang="en-US" sz="2200" dirty="0">
                <a:solidFill>
                  <a:prstClr val="white"/>
                </a:solidFill>
                <a:latin typeface="Segoe UI Light"/>
                <a:cs typeface="Segoe UI Light"/>
              </a:rPr>
              <a:t>and</a:t>
            </a:r>
            <a:r>
              <a:rPr lang="en-US" sz="2200" dirty="0">
                <a:solidFill>
                  <a:srgbClr val="FFC000"/>
                </a:solidFill>
                <a:latin typeface="Segoe UI Semibold" panose="020B0702040204020203" pitchFamily="34" charset="0"/>
                <a:cs typeface="Segoe UI Semibold" panose="020B0702040204020203" pitchFamily="34" charset="0"/>
              </a:rPr>
              <a:t> concerns </a:t>
            </a:r>
            <a:r>
              <a:rPr lang="en-US" sz="2200" dirty="0">
                <a:solidFill>
                  <a:prstClr val="white"/>
                </a:solidFill>
                <a:latin typeface="Segoe UI Light"/>
                <a:cs typeface="Segoe UI Light"/>
              </a:rPr>
              <a:t>of an in-home sound awareness system, our work has </a:t>
            </a:r>
            <a:r>
              <a:rPr lang="en-US" sz="2200" dirty="0">
                <a:solidFill>
                  <a:srgbClr val="FFC000"/>
                </a:solidFill>
                <a:latin typeface="Segoe UI Semibold" panose="020B0702040204020203" pitchFamily="34" charset="0"/>
                <a:cs typeface="Segoe UI Semibold" panose="020B0702040204020203" pitchFamily="34" charset="0"/>
              </a:rPr>
              <a:t>implications for the design</a:t>
            </a:r>
            <a:r>
              <a:rPr lang="en-US" sz="2200" dirty="0">
                <a:solidFill>
                  <a:prstClr val="white"/>
                </a:solidFill>
                <a:latin typeface="Segoe UI Light"/>
                <a:cs typeface="Segoe UI Light"/>
              </a:rPr>
              <a:t> of such future “smarthome” displays.</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FFC000"/>
              </a:solidFill>
              <a:effectLst/>
              <a:uLnTx/>
              <a:uFillTx/>
              <a:latin typeface="Segoe UI Light"/>
              <a:ea typeface="+mn-ea"/>
              <a:cs typeface="Segoe UI Light"/>
            </a:endParaRPr>
          </a:p>
        </p:txBody>
      </p:sp>
    </p:spTree>
    <p:extLst>
      <p:ext uri="{BB962C8B-B14F-4D97-AF65-F5344CB8AC3E}">
        <p14:creationId xmlns:p14="http://schemas.microsoft.com/office/powerpoint/2010/main" val="769650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C1C0BF-6FA6-4BC5-BB3C-B56BEF4095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63650"/>
            <a:ext cx="12192000" cy="8128000"/>
          </a:xfrm>
          <a:prstGeom prst="rect">
            <a:avLst/>
          </a:prstGeom>
          <a:solidFill>
            <a:schemeClr val="tx1"/>
          </a:solidFill>
        </p:spPr>
      </p:pic>
      <p:sp>
        <p:nvSpPr>
          <p:cNvPr id="8" name="Rectangle 7"/>
          <p:cNvSpPr/>
          <p:nvPr/>
        </p:nvSpPr>
        <p:spPr>
          <a:xfrm>
            <a:off x="1499072" y="6241758"/>
            <a:ext cx="9168931" cy="621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algn="ctr" defTabSz="912201"/>
            <a:endParaRPr lang="en-US" sz="1900" dirty="0">
              <a:solidFill>
                <a:prstClr val="white"/>
              </a:solidFill>
            </a:endParaRPr>
          </a:p>
        </p:txBody>
      </p:sp>
      <p:sp>
        <p:nvSpPr>
          <p:cNvPr id="2" name="Rectangle 1">
            <a:extLst>
              <a:ext uri="{FF2B5EF4-FFF2-40B4-BE49-F238E27FC236}">
                <a16:creationId xmlns:a16="http://schemas.microsoft.com/office/drawing/2014/main" id="{F41E3A47-57B7-47CE-8FEE-1470C792A081}"/>
              </a:ext>
            </a:extLst>
          </p:cNvPr>
          <p:cNvSpPr/>
          <p:nvPr/>
        </p:nvSpPr>
        <p:spPr>
          <a:xfrm>
            <a:off x="6162675" y="1674665"/>
            <a:ext cx="5678880" cy="1350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7898AF7-0D12-4C52-8F4F-4AFBD8819A9B}"/>
              </a:ext>
            </a:extLst>
          </p:cNvPr>
          <p:cNvSpPr/>
          <p:nvPr/>
        </p:nvSpPr>
        <p:spPr>
          <a:xfrm>
            <a:off x="9040812" y="2330726"/>
            <a:ext cx="2773759" cy="672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143394" y="1956156"/>
            <a:ext cx="4781906" cy="892548"/>
          </a:xfrm>
          <a:prstGeom prst="rect">
            <a:avLst/>
          </a:prstGeom>
          <a:effectLst/>
        </p:spPr>
        <p:txBody>
          <a:bodyPr wrap="square" lIns="0" tIns="45718" rIns="91246" bIns="45718">
            <a:spAutoFit/>
          </a:bodyPr>
          <a:lstStyle/>
          <a:p>
            <a:pPr algn="r" defTabSz="912201"/>
            <a:r>
              <a:rPr lang="en-US" sz="2000" dirty="0">
                <a:solidFill>
                  <a:schemeClr val="bg1"/>
                </a:solidFill>
                <a:highlight>
                  <a:srgbClr val="141416"/>
                </a:highlight>
                <a:latin typeface="Segoe UI Semibold" panose="020B0702040204020203" pitchFamily="34" charset="0"/>
                <a:cs typeface="Segoe UI Semibold" panose="020B0702040204020203" pitchFamily="34" charset="0"/>
              </a:rPr>
              <a:t>Dhruv Jain (DJ)</a:t>
            </a:r>
            <a:endParaRPr lang="en-US" sz="800" dirty="0">
              <a:solidFill>
                <a:schemeClr val="bg1"/>
              </a:solidFill>
              <a:highlight>
                <a:srgbClr val="141416"/>
              </a:highlight>
              <a:latin typeface="Segoe UI Light" panose="020B0502040204020203" pitchFamily="34" charset="0"/>
              <a:cs typeface="Segoe UI Light" panose="020B0502040204020203" pitchFamily="34" charset="0"/>
            </a:endParaRPr>
          </a:p>
          <a:p>
            <a:pPr algn="r" defTabSz="912201"/>
            <a:r>
              <a:rPr lang="en-US" sz="1600" dirty="0">
                <a:solidFill>
                  <a:schemeClr val="bg1"/>
                </a:solidFill>
                <a:highlight>
                  <a:srgbClr val="141416"/>
                </a:highlight>
                <a:latin typeface="Segoe UI Light" panose="020B0502040204020203" pitchFamily="34" charset="0"/>
                <a:cs typeface="Segoe UI Light" panose="020B0502040204020203" pitchFamily="34" charset="0"/>
              </a:rPr>
              <a:t>Advisers: Jon Froehlich, Leah Findlater</a:t>
            </a:r>
          </a:p>
          <a:p>
            <a:pPr algn="r" defTabSz="912201"/>
            <a:r>
              <a:rPr lang="en-US" sz="1600" dirty="0">
                <a:solidFill>
                  <a:schemeClr val="bg1"/>
                </a:solidFill>
                <a:highlight>
                  <a:srgbClr val="141416"/>
                </a:highlight>
                <a:latin typeface="Segoe UI Light" panose="020B0502040204020203" pitchFamily="34" charset="0"/>
                <a:cs typeface="Segoe UI Light" panose="020B0502040204020203" pitchFamily="34" charset="0"/>
              </a:rPr>
              <a:t>University of Washington, Seattle</a:t>
            </a:r>
          </a:p>
        </p:txBody>
      </p:sp>
      <p:sp>
        <p:nvSpPr>
          <p:cNvPr id="3" name="Rectangle 2">
            <a:extLst>
              <a:ext uri="{FF2B5EF4-FFF2-40B4-BE49-F238E27FC236}">
                <a16:creationId xmlns:a16="http://schemas.microsoft.com/office/drawing/2014/main" id="{982D4F40-8F4C-4163-9DE4-0A971F72A0B3}"/>
              </a:ext>
            </a:extLst>
          </p:cNvPr>
          <p:cNvSpPr/>
          <p:nvPr/>
        </p:nvSpPr>
        <p:spPr>
          <a:xfrm>
            <a:off x="9271000" y="6551154"/>
            <a:ext cx="2556271" cy="30684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latin typeface="Segoe UI Light" panose="020B0502040204020203" pitchFamily="34" charset="0"/>
                <a:cs typeface="Segoe UI Light" panose="020B0502040204020203" pitchFamily="34" charset="0"/>
              </a:rPr>
              <a:t>Picture </a:t>
            </a:r>
            <a:r>
              <a:rPr lang="en-US" dirty="0">
                <a:solidFill>
                  <a:schemeClr val="bg1"/>
                </a:solidFill>
                <a:latin typeface="Segoe UI Light" panose="020B0502040204020203" pitchFamily="34" charset="0"/>
                <a:cs typeface="Segoe UI Light" panose="020B0502040204020203" pitchFamily="34" charset="0"/>
              </a:rPr>
              <a:t>credit</a:t>
            </a:r>
            <a:r>
              <a:rPr lang="en-US" dirty="0">
                <a:latin typeface="Segoe UI Light" panose="020B0502040204020203" pitchFamily="34" charset="0"/>
                <a:cs typeface="Segoe UI Light" panose="020B0502040204020203" pitchFamily="34" charset="0"/>
              </a:rPr>
              <a:t>: Kelly Mack</a:t>
            </a:r>
          </a:p>
        </p:txBody>
      </p:sp>
      <p:sp>
        <p:nvSpPr>
          <p:cNvPr id="25" name="TextBox 24"/>
          <p:cNvSpPr txBox="1"/>
          <p:nvPr/>
        </p:nvSpPr>
        <p:spPr>
          <a:xfrm>
            <a:off x="4057650" y="203200"/>
            <a:ext cx="7867650" cy="1569660"/>
          </a:xfrm>
          <a:prstGeom prst="rect">
            <a:avLst/>
          </a:prstGeom>
          <a:noFill/>
          <a:effectLst/>
        </p:spPr>
        <p:txBody>
          <a:bodyPr wrap="square" rtlCol="0">
            <a:spAutoFit/>
          </a:bodyPr>
          <a:lstStyle/>
          <a:p>
            <a:pPr algn="r"/>
            <a:r>
              <a:rPr lang="en-US" sz="3200" dirty="0">
                <a:solidFill>
                  <a:schemeClr val="bg1"/>
                </a:solidFill>
                <a:highlight>
                  <a:srgbClr val="141416"/>
                </a:highlight>
                <a:latin typeface="Segoe UI Semibold" panose="020B0702040204020203" pitchFamily="34" charset="0"/>
                <a:cs typeface="Segoe UI Semibold" panose="020B0702040204020203" pitchFamily="34" charset="0"/>
              </a:rPr>
              <a:t>An Iterative Field Deployment of an In-Home Sound Awareness System for</a:t>
            </a:r>
          </a:p>
          <a:p>
            <a:pPr algn="r"/>
            <a:r>
              <a:rPr lang="en-US" sz="3200" dirty="0">
                <a:solidFill>
                  <a:schemeClr val="bg1"/>
                </a:solidFill>
                <a:highlight>
                  <a:srgbClr val="141416"/>
                </a:highlight>
                <a:latin typeface="Segoe UI Semibold" panose="020B0702040204020203" pitchFamily="34" charset="0"/>
                <a:cs typeface="Segoe UI Semibold" panose="020B0702040204020203" pitchFamily="34" charset="0"/>
              </a:rPr>
              <a:t> Deaf or Hard of Hearing Users</a:t>
            </a:r>
            <a:endParaRPr lang="en-US" sz="3200" dirty="0">
              <a:solidFill>
                <a:schemeClr val="bg1"/>
              </a:solidFill>
              <a:highlight>
                <a:srgbClr val="141416"/>
              </a:highlight>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993817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E58FF7-E52F-4390-8B89-D56B0AA387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4" name="Title 3">
            <a:extLst>
              <a:ext uri="{FF2B5EF4-FFF2-40B4-BE49-F238E27FC236}">
                <a16:creationId xmlns:a16="http://schemas.microsoft.com/office/drawing/2014/main" id="{7E9EE0C3-E0EE-468F-87FC-9A6CA6744E1F}"/>
              </a:ext>
            </a:extLst>
          </p:cNvPr>
          <p:cNvSpPr>
            <a:spLocks noGrp="1"/>
          </p:cNvSpPr>
          <p:nvPr>
            <p:ph type="title"/>
          </p:nvPr>
        </p:nvSpPr>
        <p:spPr/>
        <p:txBody>
          <a:bodyPr/>
          <a:lstStyle/>
          <a:p>
            <a:endParaRPr lang="en-US"/>
          </a:p>
        </p:txBody>
      </p:sp>
      <p:sp>
        <p:nvSpPr>
          <p:cNvPr id="5" name="BlackOverlay">
            <a:extLst>
              <a:ext uri="{FF2B5EF4-FFF2-40B4-BE49-F238E27FC236}">
                <a16:creationId xmlns:a16="http://schemas.microsoft.com/office/drawing/2014/main" id="{43E3DAF4-3A51-4D0A-BB95-0603AFEBAC2D}"/>
              </a:ext>
            </a:extLst>
          </p:cNvPr>
          <p:cNvSpPr/>
          <p:nvPr/>
        </p:nvSpPr>
        <p:spPr>
          <a:xfrm>
            <a:off x="-11898" y="0"/>
            <a:ext cx="12203898" cy="6858000"/>
          </a:xfrm>
          <a:prstGeom prst="rect">
            <a:avLst/>
          </a:prstGeom>
          <a:solidFill>
            <a:schemeClr val="tx1">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What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information</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about sound do DHH people want in the homes?</a:t>
            </a:r>
          </a:p>
          <a:p>
            <a:pPr marL="457200" marR="0" lvl="1"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How do they want this information to be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conveyed?</a:t>
            </a: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457200" marR="0" lvl="1"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How will a sound awareness system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integrate</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into the homes of DHH people?</a:t>
            </a:r>
          </a:p>
          <a:p>
            <a:pPr marL="457200" marR="0" lvl="1"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What effect will such as system have on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DHH people’s lives</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their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understanding of their homes </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and home activities?</a:t>
            </a:r>
            <a:endParaRPr kumimoji="0" lang="en-US" sz="1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6" name="Title">
            <a:extLst>
              <a:ext uri="{FF2B5EF4-FFF2-40B4-BE49-F238E27FC236}">
                <a16:creationId xmlns:a16="http://schemas.microsoft.com/office/drawing/2014/main" id="{9F418D5E-51EA-438E-BB4D-E0D1A132E401}"/>
              </a:ext>
            </a:extLst>
          </p:cNvPr>
          <p:cNvSpPr txBox="1">
            <a:spLocks/>
          </p:cNvSpPr>
          <p:nvPr/>
        </p:nvSpPr>
        <p:spPr>
          <a:xfrm>
            <a:off x="257175" y="196637"/>
            <a:ext cx="8229600"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3600" b="0" i="0" u="none" strike="noStrike" kern="1200" cap="small" spc="0" normalizeH="0" baseline="0" noProof="0" dirty="0">
                <a:ln>
                  <a:noFill/>
                </a:ln>
                <a:solidFill>
                  <a:prstClr val="white">
                    <a:lumMod val="95000"/>
                  </a:prstClr>
                </a:solidFill>
                <a:effectLst/>
                <a:uLnTx/>
                <a:uFillTx/>
                <a:latin typeface="Segoe UI Semibold" panose="020B0702040204020203" pitchFamily="34" charset="0"/>
                <a:ea typeface="+mj-ea"/>
                <a:cs typeface="+mj-cs"/>
              </a:rPr>
              <a:t>Research Questions For Year 2</a:t>
            </a:r>
          </a:p>
        </p:txBody>
      </p:sp>
    </p:spTree>
    <p:extLst>
      <p:ext uri="{BB962C8B-B14F-4D97-AF65-F5344CB8AC3E}">
        <p14:creationId xmlns:p14="http://schemas.microsoft.com/office/powerpoint/2010/main" val="3577947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BlackOverlay">
            <a:extLst>
              <a:ext uri="{FF2B5EF4-FFF2-40B4-BE49-F238E27FC236}">
                <a16:creationId xmlns:a16="http://schemas.microsoft.com/office/drawing/2014/main" id="{AB2DA96F-B7A0-4864-AD73-5B00B9FB89A8}"/>
              </a:ext>
            </a:extLst>
          </p:cNvPr>
          <p:cNvSpPr/>
          <p:nvPr/>
        </p:nvSpPr>
        <p:spPr>
          <a:xfrm>
            <a:off x="-11898" y="0"/>
            <a:ext cx="12203898" cy="6858000"/>
          </a:xfrm>
          <a:prstGeom prst="rect">
            <a:avLst/>
          </a:prstGeom>
          <a:solidFill>
            <a:schemeClr val="tx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endParaRPr lang="en-US" sz="2400" dirty="0">
              <a:solidFill>
                <a:srgbClr val="FFC000"/>
              </a:solidFill>
              <a:latin typeface="Segoe UI Semibold" panose="020B0702040204020203" pitchFamily="34" charset="0"/>
              <a:cs typeface="Segoe UI Semibold" panose="020B0702040204020203" pitchFamily="34" charset="0"/>
            </a:endParaRPr>
          </a:p>
          <a:p>
            <a:pPr algn="ctr" defTabSz="456039"/>
            <a:r>
              <a:rPr lang="en-US" sz="2400" dirty="0">
                <a:solidFill>
                  <a:prstClr val="white"/>
                </a:solidFill>
                <a:latin typeface="Segoe UI Light"/>
                <a:cs typeface="Segoe UI Light"/>
              </a:rPr>
              <a:t>Several formative studies have explored the </a:t>
            </a:r>
            <a:r>
              <a:rPr lang="en-US" sz="2400" dirty="0">
                <a:solidFill>
                  <a:srgbClr val="FFC000"/>
                </a:solidFill>
                <a:latin typeface="Segoe UI Semibold" panose="020B0702040204020203" pitchFamily="34" charset="0"/>
                <a:cs typeface="Segoe UI Semibold" panose="020B0702040204020203" pitchFamily="34" charset="0"/>
              </a:rPr>
              <a:t>needs and preferences of </a:t>
            </a:r>
          </a:p>
          <a:p>
            <a:pPr algn="ctr" defTabSz="456039"/>
            <a:r>
              <a:rPr lang="en-US" sz="2400" dirty="0">
                <a:solidFill>
                  <a:srgbClr val="FFC000"/>
                </a:solidFill>
                <a:latin typeface="Segoe UI Semibold" panose="020B0702040204020203" pitchFamily="34" charset="0"/>
                <a:cs typeface="Segoe UI Semibold" panose="020B0702040204020203" pitchFamily="34" charset="0"/>
              </a:rPr>
              <a:t>DHH people </a:t>
            </a:r>
            <a:r>
              <a:rPr lang="en-US" sz="2400" dirty="0">
                <a:solidFill>
                  <a:prstClr val="white"/>
                </a:solidFill>
                <a:latin typeface="Segoe UI Light"/>
                <a:cs typeface="Segoe UI Light"/>
              </a:rPr>
              <a:t>for home-based sound awareness systems.</a:t>
            </a:r>
          </a:p>
        </p:txBody>
      </p:sp>
      <p:sp>
        <p:nvSpPr>
          <p:cNvPr id="5" name="Title 1">
            <a:extLst>
              <a:ext uri="{FF2B5EF4-FFF2-40B4-BE49-F238E27FC236}">
                <a16:creationId xmlns:a16="http://schemas.microsoft.com/office/drawing/2014/main" id="{AA5D8FA5-2938-44CC-8ED2-D589189F673F}"/>
              </a:ext>
            </a:extLst>
          </p:cNvPr>
          <p:cNvSpPr txBox="1">
            <a:spLocks/>
          </p:cNvSpPr>
          <p:nvPr/>
        </p:nvSpPr>
        <p:spPr>
          <a:xfrm>
            <a:off x="281945" y="150278"/>
            <a:ext cx="8229600" cy="493931"/>
          </a:xfrm>
          <a:prstGeom prst="rect">
            <a:avLst/>
          </a:prstGeom>
        </p:spPr>
        <p:txBody>
          <a:bodyPr vert="horz" lIns="0" tIns="45718" rIns="0" bIns="45718" rtlCol="0" anchor="ctr">
            <a:noAutofit/>
          </a:bodyPr>
          <a:lstStyle>
            <a:lvl1pPr algn="l" defTabSz="912201" rtl="0" eaLnBrk="1" latinLnBrk="0" hangingPunct="1">
              <a:spcBef>
                <a:spcPct val="0"/>
              </a:spcBef>
              <a:buNone/>
              <a:defRPr sz="3200" kern="1200" cap="small" baseline="0">
                <a:solidFill>
                  <a:schemeClr val="tx1"/>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4000" b="0" i="0" u="none" strike="noStrike" kern="1200" cap="small" spc="0" normalizeH="0" baseline="0" noProof="0" dirty="0">
                <a:ln>
                  <a:noFill/>
                </a:ln>
                <a:solidFill>
                  <a:schemeClr val="bg1">
                    <a:lumMod val="85000"/>
                  </a:schemeClr>
                </a:solidFill>
                <a:effectLst/>
                <a:uLnTx/>
                <a:uFillTx/>
                <a:latin typeface="Segoe UI Semibold" panose="020B0702040204020203" pitchFamily="34" charset="0"/>
                <a:ea typeface="+mj-ea"/>
                <a:cs typeface="+mj-cs"/>
              </a:rPr>
              <a:t>Related Work</a:t>
            </a:r>
          </a:p>
        </p:txBody>
      </p:sp>
    </p:spTree>
    <p:extLst>
      <p:ext uri="{BB962C8B-B14F-4D97-AF65-F5344CB8AC3E}">
        <p14:creationId xmlns:p14="http://schemas.microsoft.com/office/powerpoint/2010/main" val="29987194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26E37C-480E-4827-89FD-FE7FF610913E}"/>
              </a:ext>
            </a:extLst>
          </p:cNvPr>
          <p:cNvPicPr>
            <a:picLocks noChangeAspect="1"/>
          </p:cNvPicPr>
          <p:nvPr/>
        </p:nvPicPr>
        <p:blipFill>
          <a:blip r:embed="rId3">
            <a:grayscl/>
          </a:blip>
          <a:stretch>
            <a:fillRect/>
          </a:stretch>
        </p:blipFill>
        <p:spPr>
          <a:xfrm>
            <a:off x="1079500" y="1059735"/>
            <a:ext cx="6313166" cy="4738530"/>
          </a:xfrm>
          <a:prstGeom prst="rect">
            <a:avLst/>
          </a:prstGeom>
          <a:ln w="12700">
            <a:solidFill>
              <a:schemeClr val="tx1">
                <a:lumMod val="50000"/>
                <a:lumOff val="50000"/>
              </a:schemeClr>
            </a:solidFill>
          </a:ln>
        </p:spPr>
      </p:pic>
      <p:pic>
        <p:nvPicPr>
          <p:cNvPr id="5" name="Picture 4">
            <a:extLst>
              <a:ext uri="{FF2B5EF4-FFF2-40B4-BE49-F238E27FC236}">
                <a16:creationId xmlns:a16="http://schemas.microsoft.com/office/drawing/2014/main" id="{162EF284-D12A-4825-82BB-55962826B756}"/>
              </a:ext>
            </a:extLst>
          </p:cNvPr>
          <p:cNvPicPr>
            <a:picLocks noChangeAspect="1"/>
          </p:cNvPicPr>
          <p:nvPr/>
        </p:nvPicPr>
        <p:blipFill>
          <a:blip r:embed="rId4">
            <a:grayscl/>
          </a:blip>
          <a:stretch>
            <a:fillRect/>
          </a:stretch>
        </p:blipFill>
        <p:spPr>
          <a:xfrm>
            <a:off x="8434066" y="1061171"/>
            <a:ext cx="2678434" cy="4737094"/>
          </a:xfrm>
          <a:prstGeom prst="rect">
            <a:avLst/>
          </a:prstGeom>
          <a:ln w="12700">
            <a:solidFill>
              <a:schemeClr val="tx1">
                <a:lumMod val="50000"/>
                <a:lumOff val="50000"/>
              </a:schemeClr>
            </a:solidFill>
          </a:ln>
        </p:spPr>
      </p:pic>
      <p:sp>
        <p:nvSpPr>
          <p:cNvPr id="8" name="Rectangle 7">
            <a:extLst>
              <a:ext uri="{FF2B5EF4-FFF2-40B4-BE49-F238E27FC236}">
                <a16:creationId xmlns:a16="http://schemas.microsoft.com/office/drawing/2014/main" id="{BA383596-ABA9-4A57-818F-3DE21D0D1D6E}"/>
              </a:ext>
            </a:extLst>
          </p:cNvPr>
          <p:cNvSpPr/>
          <p:nvPr/>
        </p:nvSpPr>
        <p:spPr>
          <a:xfrm>
            <a:off x="2236466" y="5796829"/>
            <a:ext cx="3999234"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Segoe UI Light"/>
                <a:ea typeface="+mn-ea"/>
                <a:cs typeface="Segoe UI Light"/>
              </a:rPr>
              <a:t>(Matthews </a:t>
            </a:r>
            <a:r>
              <a:rPr kumimoji="0" lang="en-US" sz="2000" b="0" i="1" u="none" strike="noStrike" kern="1200" cap="none" spc="0" normalizeH="0" baseline="0" noProof="0" dirty="0">
                <a:ln>
                  <a:noFill/>
                </a:ln>
                <a:solidFill>
                  <a:prstClr val="black">
                    <a:lumMod val="85000"/>
                    <a:lumOff val="15000"/>
                  </a:prstClr>
                </a:solidFill>
                <a:effectLst/>
                <a:uLnTx/>
                <a:uFillTx/>
                <a:latin typeface="Segoe UI Light"/>
                <a:ea typeface="+mn-ea"/>
                <a:cs typeface="Segoe UI Light"/>
              </a:rPr>
              <a:t>et al., ASSETS 2007)</a:t>
            </a:r>
            <a:endParaRPr kumimoji="0" lang="en-US" sz="2000" b="0" i="1"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E6C58AEA-CD65-4A26-835C-FF5AEC91BD63}"/>
              </a:ext>
            </a:extLst>
          </p:cNvPr>
          <p:cNvSpPr/>
          <p:nvPr/>
        </p:nvSpPr>
        <p:spPr>
          <a:xfrm>
            <a:off x="8194991" y="5796829"/>
            <a:ext cx="3156583"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Segoe UI Light"/>
                <a:ea typeface="+mn-ea"/>
                <a:cs typeface="Segoe UI Light"/>
              </a:rPr>
              <a:t>(Bragg </a:t>
            </a:r>
            <a:r>
              <a:rPr kumimoji="0" lang="en-US" sz="2000" b="0" i="1" u="none" strike="noStrike" kern="1200" cap="none" spc="0" normalizeH="0" baseline="0" noProof="0" dirty="0">
                <a:ln>
                  <a:noFill/>
                </a:ln>
                <a:solidFill>
                  <a:prstClr val="black">
                    <a:lumMod val="85000"/>
                    <a:lumOff val="15000"/>
                  </a:prstClr>
                </a:solidFill>
                <a:effectLst/>
                <a:uLnTx/>
                <a:uFillTx/>
                <a:latin typeface="Segoe UI Light"/>
                <a:ea typeface="+mn-ea"/>
                <a:cs typeface="Segoe UI Light"/>
              </a:rPr>
              <a:t>et al., ASSETS 2016</a:t>
            </a:r>
            <a:r>
              <a:rPr kumimoji="0" lang="en-US" sz="2000" b="0" i="0" u="none" strike="noStrike" kern="1200" cap="none" spc="0" normalizeH="0" baseline="0" noProof="0" dirty="0">
                <a:ln>
                  <a:noFill/>
                </a:ln>
                <a:solidFill>
                  <a:prstClr val="black">
                    <a:lumMod val="85000"/>
                    <a:lumOff val="15000"/>
                  </a:prstClr>
                </a:solidFill>
                <a:effectLst/>
                <a:uLnTx/>
                <a:uFillTx/>
                <a:latin typeface="Segoe UI Light"/>
                <a:ea typeface="+mn-ea"/>
                <a:cs typeface="Segoe UI Light"/>
              </a:rPr>
              <a:t>) </a:t>
            </a:r>
            <a:endParaRPr kumimoji="0" lang="en-US" sz="200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6" name="BlackOverlay">
            <a:extLst>
              <a:ext uri="{FF2B5EF4-FFF2-40B4-BE49-F238E27FC236}">
                <a16:creationId xmlns:a16="http://schemas.microsoft.com/office/drawing/2014/main" id="{A321780F-7C7A-46CA-8188-85A4C77B7FB8}"/>
              </a:ext>
            </a:extLst>
          </p:cNvPr>
          <p:cNvSpPr/>
          <p:nvPr/>
        </p:nvSpPr>
        <p:spPr>
          <a:xfrm>
            <a:off x="-11898" y="0"/>
            <a:ext cx="12203898" cy="6858000"/>
          </a:xfrm>
          <a:prstGeom prst="rect">
            <a:avLst/>
          </a:prstGeom>
          <a:solidFill>
            <a:schemeClr val="tx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r>
              <a:rPr lang="en-US" sz="2400" dirty="0">
                <a:solidFill>
                  <a:srgbClr val="FFC000"/>
                </a:solidFill>
                <a:latin typeface="Segoe UI Semibold" panose="020B0702040204020203" pitchFamily="34" charset="0"/>
                <a:cs typeface="Segoe UI Semibold" panose="020B0702040204020203" pitchFamily="34" charset="0"/>
              </a:rPr>
              <a:t>Matthews</a:t>
            </a:r>
            <a:r>
              <a:rPr lang="en-US" sz="2400" i="1" dirty="0">
                <a:solidFill>
                  <a:srgbClr val="FFC000"/>
                </a:solidFill>
                <a:latin typeface="Segoe UI Semibold" panose="020B0702040204020203" pitchFamily="34" charset="0"/>
                <a:cs typeface="Segoe UI Semibold" panose="020B0702040204020203" pitchFamily="34" charset="0"/>
              </a:rPr>
              <a:t> et al. </a:t>
            </a:r>
            <a:r>
              <a:rPr lang="en-US" sz="2400" dirty="0">
                <a:solidFill>
                  <a:prstClr val="white"/>
                </a:solidFill>
                <a:latin typeface="Segoe UI Light"/>
                <a:cs typeface="Segoe UI Light"/>
              </a:rPr>
              <a:t>and </a:t>
            </a:r>
            <a:r>
              <a:rPr lang="en-US" sz="2400" dirty="0">
                <a:solidFill>
                  <a:srgbClr val="FFC000"/>
                </a:solidFill>
                <a:latin typeface="Segoe UI Semibold" panose="020B0702040204020203" pitchFamily="34" charset="0"/>
                <a:cs typeface="Segoe UI Semibold" panose="020B0702040204020203" pitchFamily="34" charset="0"/>
              </a:rPr>
              <a:t>Bragg</a:t>
            </a:r>
            <a:r>
              <a:rPr lang="en-US" sz="2400" i="1" dirty="0">
                <a:solidFill>
                  <a:srgbClr val="FFC000"/>
                </a:solidFill>
                <a:latin typeface="Segoe UI Semibold" panose="020B0702040204020203" pitchFamily="34" charset="0"/>
                <a:cs typeface="Segoe UI Semibold" panose="020B0702040204020203" pitchFamily="34" charset="0"/>
              </a:rPr>
              <a:t> et al. </a:t>
            </a:r>
            <a:r>
              <a:rPr lang="en-US" sz="2400" dirty="0">
                <a:solidFill>
                  <a:prstClr val="white"/>
                </a:solidFill>
                <a:latin typeface="Segoe UI Light"/>
                <a:cs typeface="Segoe UI Light"/>
              </a:rPr>
              <a:t>conducted formative interviews and online survey respectively, finding the DHH people’s </a:t>
            </a:r>
            <a:r>
              <a:rPr lang="en-US" sz="2400" dirty="0">
                <a:solidFill>
                  <a:srgbClr val="FFC000"/>
                </a:solidFill>
                <a:latin typeface="Segoe UI Semibold" panose="020B0702040204020203" pitchFamily="34" charset="0"/>
                <a:cs typeface="Segoe UI Semibold" panose="020B0702040204020203" pitchFamily="34" charset="0"/>
              </a:rPr>
              <a:t>desired sounds of interest </a:t>
            </a:r>
            <a:r>
              <a:rPr lang="en-US" sz="2400" dirty="0">
                <a:solidFill>
                  <a:prstClr val="white"/>
                </a:solidFill>
                <a:latin typeface="Segoe UI Light"/>
                <a:cs typeface="Segoe UI Light"/>
              </a:rPr>
              <a:t>for the home.</a:t>
            </a:r>
            <a:endParaRPr kumimoji="0" lang="en-US" sz="2400" b="0" i="0" u="none" strike="noStrike" kern="1200" cap="none" spc="0" normalizeH="0" baseline="0" noProof="0" dirty="0">
              <a:ln>
                <a:noFill/>
              </a:ln>
              <a:solidFill>
                <a:prstClr val="white"/>
              </a:solidFill>
              <a:effectLst/>
              <a:uLnTx/>
              <a:uFillTx/>
              <a:latin typeface="Segoe UI Light"/>
              <a:ea typeface="+mn-ea"/>
              <a:cs typeface="Segoe UI Light"/>
            </a:endParaRPr>
          </a:p>
          <a:p>
            <a:pPr marL="0" marR="0" lvl="0" indent="0" algn="ctr"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a:ea typeface="+mn-ea"/>
              <a:cs typeface="Segoe UI Light"/>
            </a:endParaRPr>
          </a:p>
          <a:p>
            <a:pPr marL="0" marR="0" lvl="0" indent="0" algn="ctr"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a:ea typeface="+mn-ea"/>
                <a:cs typeface="Segoe UI Light"/>
              </a:rPr>
              <a:t>They also</a:t>
            </a:r>
            <a:r>
              <a:rPr kumimoji="0" lang="en-US" sz="2400" b="0" i="0" u="none" strike="noStrike" kern="1200" cap="none" spc="0" normalizeH="0" noProof="0" dirty="0">
                <a:ln>
                  <a:noFill/>
                </a:ln>
                <a:solidFill>
                  <a:prstClr val="white"/>
                </a:solidFill>
                <a:effectLst/>
                <a:uLnTx/>
                <a:uFillTx/>
                <a:latin typeface="Segoe UI Light"/>
                <a:ea typeface="+mn-ea"/>
                <a:cs typeface="Segoe UI Light"/>
              </a:rPr>
              <a:t> </a:t>
            </a:r>
            <a:r>
              <a:rPr kumimoji="0" lang="en-US" sz="2400" b="0" i="0" u="none" strike="noStrike" kern="1200" cap="none" spc="0" normalizeH="0" baseline="0" noProof="0" dirty="0">
                <a:ln>
                  <a:noFill/>
                </a:ln>
                <a:solidFill>
                  <a:prstClr val="white"/>
                </a:solidFill>
                <a:effectLst/>
                <a:uLnTx/>
                <a:uFillTx/>
                <a:latin typeface="Segoe UI Light"/>
                <a:ea typeface="+mn-ea"/>
                <a:cs typeface="Segoe UI Light"/>
              </a:rPr>
              <a:t>preformed lab-</a:t>
            </a:r>
            <a:r>
              <a:rPr lang="en-US" sz="2400" dirty="0">
                <a:solidFill>
                  <a:prstClr val="white"/>
                </a:solidFill>
                <a:latin typeface="Segoe UI Light"/>
                <a:cs typeface="Segoe UI Light"/>
              </a:rPr>
              <a:t>evaluations of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sound awareness feedback</a:t>
            </a:r>
            <a:r>
              <a:rPr kumimoji="0" lang="en-US" sz="2400" b="0" i="0" u="none" strike="noStrike" kern="1200" cap="none" spc="0" normalizeH="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 designs</a:t>
            </a:r>
            <a:endPar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a:p>
            <a:pPr marL="0" marR="0" lvl="0" indent="0" algn="ctr"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a:ea typeface="+mn-ea"/>
                <a:cs typeface="Segoe UI Light"/>
              </a:rPr>
              <a:t>using a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desktop</a:t>
            </a:r>
            <a:r>
              <a:rPr kumimoji="0" lang="en-US" sz="2400" b="0" i="0" u="none" strike="noStrike" kern="1200" cap="none" spc="0" normalizeH="0" baseline="0" noProof="0" dirty="0">
                <a:ln>
                  <a:noFill/>
                </a:ln>
                <a:solidFill>
                  <a:prstClr val="white"/>
                </a:solidFill>
                <a:effectLst/>
                <a:uLnTx/>
                <a:uFillTx/>
                <a:latin typeface="Segoe UI Light"/>
                <a:ea typeface="+mn-ea"/>
                <a:cs typeface="Segoe UI Light"/>
              </a:rPr>
              <a:t> </a:t>
            </a:r>
            <a:r>
              <a:rPr kumimoji="0" lang="en-US" sz="2400" b="0" i="1" u="none" strike="noStrike" kern="1200" cap="none" spc="0" normalizeH="0" baseline="0" noProof="0" dirty="0">
                <a:ln>
                  <a:noFill/>
                </a:ln>
                <a:solidFill>
                  <a:prstClr val="white"/>
                </a:solidFill>
                <a:effectLst/>
                <a:uLnTx/>
                <a:uFillTx/>
                <a:latin typeface="Segoe UI Light"/>
                <a:ea typeface="+mn-ea"/>
                <a:cs typeface="Segoe UI Light"/>
              </a:rPr>
              <a:t>(Matthews) </a:t>
            </a:r>
            <a:r>
              <a:rPr kumimoji="0" lang="en-US" sz="2400" b="0" i="0" u="none" strike="noStrike" kern="1200" cap="none" spc="0" normalizeH="0" baseline="0" noProof="0" dirty="0">
                <a:ln>
                  <a:noFill/>
                </a:ln>
                <a:solidFill>
                  <a:prstClr val="white"/>
                </a:solidFill>
                <a:effectLst/>
                <a:uLnTx/>
                <a:uFillTx/>
                <a:latin typeface="Segoe UI Light"/>
                <a:ea typeface="+mn-ea"/>
                <a:cs typeface="Segoe UI Light"/>
              </a:rPr>
              <a:t>and a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mobile phone </a:t>
            </a:r>
            <a:r>
              <a:rPr kumimoji="0" lang="en-US" sz="2400" b="0" i="1" u="none" strike="noStrike" kern="1200" cap="none" spc="0" normalizeH="0" baseline="0" noProof="0" dirty="0">
                <a:ln>
                  <a:noFill/>
                </a:ln>
                <a:solidFill>
                  <a:prstClr val="white"/>
                </a:solidFill>
                <a:effectLst/>
                <a:uLnTx/>
                <a:uFillTx/>
                <a:latin typeface="Segoe UI Light"/>
                <a:ea typeface="+mn-ea"/>
                <a:cs typeface="Segoe UI Light"/>
              </a:rPr>
              <a:t>(Bragg)</a:t>
            </a:r>
            <a:r>
              <a:rPr kumimoji="0" lang="en-US" sz="2400" b="0" i="0" u="none" strike="noStrike" kern="1200" cap="none" spc="0" normalizeH="0" baseline="0" noProof="0" dirty="0">
                <a:ln>
                  <a:noFill/>
                </a:ln>
                <a:solidFill>
                  <a:prstClr val="white"/>
                </a:solidFill>
                <a:effectLst/>
                <a:uLnTx/>
                <a:uFillTx/>
                <a:latin typeface="Segoe UI Light"/>
                <a:ea typeface="+mn-ea"/>
                <a:cs typeface="Segoe UI Light"/>
              </a:rPr>
              <a:t> display.   </a:t>
            </a:r>
          </a:p>
        </p:txBody>
      </p:sp>
      <p:sp>
        <p:nvSpPr>
          <p:cNvPr id="10" name="Title 1">
            <a:extLst>
              <a:ext uri="{FF2B5EF4-FFF2-40B4-BE49-F238E27FC236}">
                <a16:creationId xmlns:a16="http://schemas.microsoft.com/office/drawing/2014/main" id="{C8041C63-4EBC-466C-B4DC-4FE30F21E978}"/>
              </a:ext>
            </a:extLst>
          </p:cNvPr>
          <p:cNvSpPr txBox="1">
            <a:spLocks/>
          </p:cNvSpPr>
          <p:nvPr/>
        </p:nvSpPr>
        <p:spPr>
          <a:xfrm>
            <a:off x="281945" y="150278"/>
            <a:ext cx="8229600" cy="493931"/>
          </a:xfrm>
          <a:prstGeom prst="rect">
            <a:avLst/>
          </a:prstGeom>
        </p:spPr>
        <p:txBody>
          <a:bodyPr vert="horz" lIns="0" tIns="45718" rIns="0" bIns="45718" rtlCol="0" anchor="ctr">
            <a:noAutofit/>
          </a:bodyPr>
          <a:lstStyle>
            <a:lvl1pPr algn="l" defTabSz="912201" rtl="0" eaLnBrk="1" latinLnBrk="0" hangingPunct="1">
              <a:spcBef>
                <a:spcPct val="0"/>
              </a:spcBef>
              <a:buNone/>
              <a:defRPr sz="3200" kern="1200" cap="small" baseline="0">
                <a:solidFill>
                  <a:schemeClr val="tx1"/>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4000" b="0" i="0" u="none" strike="noStrike" kern="1200" cap="small" spc="0" normalizeH="0" baseline="0" noProof="0" dirty="0">
                <a:ln>
                  <a:noFill/>
                </a:ln>
                <a:solidFill>
                  <a:schemeClr val="bg1">
                    <a:lumMod val="85000"/>
                  </a:schemeClr>
                </a:solidFill>
                <a:effectLst/>
                <a:uLnTx/>
                <a:uFillTx/>
                <a:latin typeface="Segoe UI Semibold" panose="020B0702040204020203" pitchFamily="34" charset="0"/>
                <a:ea typeface="+mj-ea"/>
                <a:cs typeface="+mj-cs"/>
              </a:rPr>
              <a:t>Related Work</a:t>
            </a:r>
          </a:p>
        </p:txBody>
      </p:sp>
    </p:spTree>
    <p:extLst>
      <p:ext uri="{BB962C8B-B14F-4D97-AF65-F5344CB8AC3E}">
        <p14:creationId xmlns:p14="http://schemas.microsoft.com/office/powerpoint/2010/main" val="342394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26E37C-480E-4827-89FD-FE7FF610913E}"/>
              </a:ext>
            </a:extLst>
          </p:cNvPr>
          <p:cNvPicPr>
            <a:picLocks noChangeAspect="1"/>
          </p:cNvPicPr>
          <p:nvPr/>
        </p:nvPicPr>
        <p:blipFill>
          <a:blip r:embed="rId3">
            <a:grayscl/>
          </a:blip>
          <a:stretch>
            <a:fillRect/>
          </a:stretch>
        </p:blipFill>
        <p:spPr>
          <a:xfrm>
            <a:off x="1079500" y="1059735"/>
            <a:ext cx="6313166" cy="4738530"/>
          </a:xfrm>
          <a:prstGeom prst="rect">
            <a:avLst/>
          </a:prstGeom>
          <a:ln w="12700">
            <a:solidFill>
              <a:schemeClr val="tx1">
                <a:lumMod val="50000"/>
                <a:lumOff val="50000"/>
              </a:schemeClr>
            </a:solidFill>
          </a:ln>
        </p:spPr>
      </p:pic>
      <p:pic>
        <p:nvPicPr>
          <p:cNvPr id="5" name="Picture 4">
            <a:extLst>
              <a:ext uri="{FF2B5EF4-FFF2-40B4-BE49-F238E27FC236}">
                <a16:creationId xmlns:a16="http://schemas.microsoft.com/office/drawing/2014/main" id="{162EF284-D12A-4825-82BB-55962826B756}"/>
              </a:ext>
            </a:extLst>
          </p:cNvPr>
          <p:cNvPicPr>
            <a:picLocks noChangeAspect="1"/>
          </p:cNvPicPr>
          <p:nvPr/>
        </p:nvPicPr>
        <p:blipFill>
          <a:blip r:embed="rId4">
            <a:grayscl/>
          </a:blip>
          <a:stretch>
            <a:fillRect/>
          </a:stretch>
        </p:blipFill>
        <p:spPr>
          <a:xfrm>
            <a:off x="8434066" y="1061171"/>
            <a:ext cx="2678434" cy="4737094"/>
          </a:xfrm>
          <a:prstGeom prst="rect">
            <a:avLst/>
          </a:prstGeom>
          <a:ln w="12700">
            <a:solidFill>
              <a:schemeClr val="tx1">
                <a:lumMod val="50000"/>
                <a:lumOff val="50000"/>
              </a:schemeClr>
            </a:solidFill>
          </a:ln>
        </p:spPr>
      </p:pic>
      <p:sp>
        <p:nvSpPr>
          <p:cNvPr id="8" name="Rectangle 7">
            <a:extLst>
              <a:ext uri="{FF2B5EF4-FFF2-40B4-BE49-F238E27FC236}">
                <a16:creationId xmlns:a16="http://schemas.microsoft.com/office/drawing/2014/main" id="{BA383596-ABA9-4A57-818F-3DE21D0D1D6E}"/>
              </a:ext>
            </a:extLst>
          </p:cNvPr>
          <p:cNvSpPr/>
          <p:nvPr/>
        </p:nvSpPr>
        <p:spPr>
          <a:xfrm>
            <a:off x="2236466" y="5796829"/>
            <a:ext cx="3999234" cy="400110"/>
          </a:xfrm>
          <a:prstGeom prst="rect">
            <a:avLst/>
          </a:prstGeom>
        </p:spPr>
        <p:txBody>
          <a:bodyPr wrap="square">
            <a:spAutoFit/>
          </a:bodyPr>
          <a:lstStyle/>
          <a:p>
            <a:pPr algn="ctr"/>
            <a:r>
              <a:rPr lang="en-US" sz="2000" dirty="0">
                <a:solidFill>
                  <a:schemeClr val="tx1">
                    <a:lumMod val="85000"/>
                    <a:lumOff val="15000"/>
                  </a:schemeClr>
                </a:solidFill>
                <a:latin typeface="Segoe UI Light"/>
                <a:cs typeface="Segoe UI Light"/>
              </a:rPr>
              <a:t>(Matthews </a:t>
            </a:r>
            <a:r>
              <a:rPr lang="en-US" sz="2000" i="1" dirty="0">
                <a:solidFill>
                  <a:schemeClr val="tx1">
                    <a:lumMod val="85000"/>
                    <a:lumOff val="15000"/>
                  </a:schemeClr>
                </a:solidFill>
                <a:latin typeface="Segoe UI Light"/>
                <a:cs typeface="Segoe UI Light"/>
              </a:rPr>
              <a:t>et al., ASSETS 2007)</a:t>
            </a:r>
            <a:endParaRPr lang="en-US" sz="2000" i="1" dirty="0">
              <a:solidFill>
                <a:schemeClr val="tx1">
                  <a:lumMod val="85000"/>
                  <a:lumOff val="15000"/>
                </a:schemeClr>
              </a:solidFill>
            </a:endParaRPr>
          </a:p>
        </p:txBody>
      </p:sp>
      <p:sp>
        <p:nvSpPr>
          <p:cNvPr id="9" name="Rectangle 8">
            <a:extLst>
              <a:ext uri="{FF2B5EF4-FFF2-40B4-BE49-F238E27FC236}">
                <a16:creationId xmlns:a16="http://schemas.microsoft.com/office/drawing/2014/main" id="{E6C58AEA-CD65-4A26-835C-FF5AEC91BD63}"/>
              </a:ext>
            </a:extLst>
          </p:cNvPr>
          <p:cNvSpPr/>
          <p:nvPr/>
        </p:nvSpPr>
        <p:spPr>
          <a:xfrm>
            <a:off x="8194991" y="5796829"/>
            <a:ext cx="3156583" cy="400110"/>
          </a:xfrm>
          <a:prstGeom prst="rect">
            <a:avLst/>
          </a:prstGeom>
        </p:spPr>
        <p:txBody>
          <a:bodyPr wrap="square">
            <a:spAutoFit/>
          </a:bodyPr>
          <a:lstStyle/>
          <a:p>
            <a:pPr algn="ctr"/>
            <a:r>
              <a:rPr lang="en-US" sz="2000" dirty="0">
                <a:solidFill>
                  <a:schemeClr val="tx1">
                    <a:lumMod val="85000"/>
                    <a:lumOff val="15000"/>
                  </a:schemeClr>
                </a:solidFill>
                <a:latin typeface="Segoe UI Light"/>
                <a:cs typeface="Segoe UI Light"/>
              </a:rPr>
              <a:t>(Bragg </a:t>
            </a:r>
            <a:r>
              <a:rPr lang="en-US" sz="2000" i="1" dirty="0">
                <a:solidFill>
                  <a:schemeClr val="tx1">
                    <a:lumMod val="85000"/>
                    <a:lumOff val="15000"/>
                  </a:schemeClr>
                </a:solidFill>
                <a:latin typeface="Segoe UI Light"/>
                <a:cs typeface="Segoe UI Light"/>
              </a:rPr>
              <a:t>et al., ASSETS 2016</a:t>
            </a:r>
            <a:r>
              <a:rPr lang="en-US" sz="2000" dirty="0">
                <a:solidFill>
                  <a:schemeClr val="tx1">
                    <a:lumMod val="85000"/>
                    <a:lumOff val="15000"/>
                  </a:schemeClr>
                </a:solidFill>
                <a:latin typeface="Segoe UI Light"/>
                <a:cs typeface="Segoe UI Light"/>
              </a:rPr>
              <a:t>) </a:t>
            </a:r>
            <a:endParaRPr lang="en-US" sz="2000" dirty="0">
              <a:solidFill>
                <a:schemeClr val="tx1">
                  <a:lumMod val="85000"/>
                  <a:lumOff val="15000"/>
                </a:schemeClr>
              </a:solidFill>
            </a:endParaRPr>
          </a:p>
        </p:txBody>
      </p:sp>
    </p:spTree>
    <p:extLst>
      <p:ext uri="{BB962C8B-B14F-4D97-AF65-F5344CB8AC3E}">
        <p14:creationId xmlns:p14="http://schemas.microsoft.com/office/powerpoint/2010/main" val="1781694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437E8E-7C04-471B-ADB6-626654ACC8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6" name="Rectangle 5">
            <a:extLst>
              <a:ext uri="{FF2B5EF4-FFF2-40B4-BE49-F238E27FC236}">
                <a16:creationId xmlns:a16="http://schemas.microsoft.com/office/drawing/2014/main" id="{A0673E48-CE55-47E5-A177-FFB6571328AF}"/>
              </a:ext>
            </a:extLst>
          </p:cNvPr>
          <p:cNvSpPr/>
          <p:nvPr/>
        </p:nvSpPr>
        <p:spPr>
          <a:xfrm>
            <a:off x="8580116" y="6348710"/>
            <a:ext cx="3999234" cy="461665"/>
          </a:xfrm>
          <a:prstGeom prst="rect">
            <a:avLst/>
          </a:prstGeom>
        </p:spPr>
        <p:txBody>
          <a:bodyPr wrap="square">
            <a:spAutoFit/>
          </a:bodyPr>
          <a:lstStyle/>
          <a:p>
            <a:pPr algn="ctr"/>
            <a:r>
              <a:rPr lang="en-US" sz="2400" dirty="0">
                <a:solidFill>
                  <a:schemeClr val="tx1">
                    <a:lumMod val="85000"/>
                    <a:lumOff val="15000"/>
                  </a:schemeClr>
                </a:solidFill>
                <a:latin typeface="Segoe UI Semibold" panose="020B0702040204020203" pitchFamily="34" charset="0"/>
                <a:cs typeface="Segoe UI Semibold" panose="020B0702040204020203" pitchFamily="34" charset="0"/>
              </a:rPr>
              <a:t>(Jain </a:t>
            </a:r>
            <a:r>
              <a:rPr lang="en-US" sz="2400" i="1" dirty="0">
                <a:solidFill>
                  <a:schemeClr val="tx1">
                    <a:lumMod val="85000"/>
                    <a:lumOff val="15000"/>
                  </a:schemeClr>
                </a:solidFill>
                <a:latin typeface="Segoe UI Semibold" panose="020B0702040204020203" pitchFamily="34" charset="0"/>
                <a:cs typeface="Segoe UI Semibold" panose="020B0702040204020203" pitchFamily="34" charset="0"/>
              </a:rPr>
              <a:t>et al., </a:t>
            </a:r>
            <a:r>
              <a:rPr lang="en-US" sz="2400" dirty="0">
                <a:solidFill>
                  <a:schemeClr val="tx1">
                    <a:lumMod val="85000"/>
                    <a:lumOff val="15000"/>
                  </a:schemeClr>
                </a:solidFill>
                <a:latin typeface="Segoe UI Semibold" panose="020B0702040204020203" pitchFamily="34" charset="0"/>
                <a:cs typeface="Segoe UI Semibold" panose="020B0702040204020203" pitchFamily="34" charset="0"/>
              </a:rPr>
              <a:t>CHI 2019</a:t>
            </a:r>
            <a:r>
              <a:rPr lang="en-US" sz="2400" i="1" dirty="0">
                <a:solidFill>
                  <a:schemeClr val="tx1">
                    <a:lumMod val="85000"/>
                    <a:lumOff val="15000"/>
                  </a:schemeClr>
                </a:solidFill>
                <a:latin typeface="Segoe UI Semibold" panose="020B0702040204020203" pitchFamily="34" charset="0"/>
                <a:cs typeface="Segoe UI Semibold" panose="020B0702040204020203" pitchFamily="34" charset="0"/>
              </a:rPr>
              <a:t>)</a:t>
            </a:r>
          </a:p>
        </p:txBody>
      </p:sp>
      <p:sp>
        <p:nvSpPr>
          <p:cNvPr id="10" name="BlackOverlay">
            <a:extLst>
              <a:ext uri="{FF2B5EF4-FFF2-40B4-BE49-F238E27FC236}">
                <a16:creationId xmlns:a16="http://schemas.microsoft.com/office/drawing/2014/main" id="{BFCA375B-6F9D-4E8F-9FA3-B39B938F6911}"/>
              </a:ext>
            </a:extLst>
          </p:cNvPr>
          <p:cNvSpPr/>
          <p:nvPr/>
        </p:nvSpPr>
        <p:spPr>
          <a:xfrm>
            <a:off x="-11898" y="0"/>
            <a:ext cx="12203898" cy="6858000"/>
          </a:xfrm>
          <a:prstGeom prst="rect">
            <a:avLst/>
          </a:prstGeom>
          <a:solidFill>
            <a:schemeClr val="tx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r>
              <a:rPr lang="en-US" sz="2400" dirty="0">
                <a:solidFill>
                  <a:prstClr val="white"/>
                </a:solidFill>
                <a:latin typeface="Segoe UI Light"/>
                <a:cs typeface="Segoe UI Light"/>
              </a:rPr>
              <a:t>In our </a:t>
            </a:r>
            <a:r>
              <a:rPr lang="en-US" sz="2400" dirty="0">
                <a:solidFill>
                  <a:srgbClr val="FFC000"/>
                </a:solidFill>
                <a:latin typeface="Segoe UI Semibold" panose="020B0702040204020203" pitchFamily="34" charset="0"/>
                <a:cs typeface="Segoe UI Semibold" panose="020B0702040204020203" pitchFamily="34" charset="0"/>
              </a:rPr>
              <a:t>CHI 2019 work,</a:t>
            </a:r>
            <a:r>
              <a:rPr lang="en-US" sz="2400" dirty="0">
                <a:solidFill>
                  <a:prstClr val="white"/>
                </a:solidFill>
                <a:latin typeface="Segoe UI Light"/>
                <a:cs typeface="Segoe UI Light"/>
              </a:rPr>
              <a:t> we built and evaluated a </a:t>
            </a:r>
            <a:r>
              <a:rPr lang="en-US" sz="2400" dirty="0">
                <a:solidFill>
                  <a:srgbClr val="FFC000"/>
                </a:solidFill>
                <a:latin typeface="Segoe UI Semibold" panose="020B0702040204020203" pitchFamily="34" charset="0"/>
                <a:cs typeface="Segoe UI Semibold" panose="020B0702040204020203" pitchFamily="34" charset="0"/>
              </a:rPr>
              <a:t>Wizard-of-Oz smarthome-based</a:t>
            </a:r>
            <a:r>
              <a:rPr lang="en-US" sz="2400" dirty="0">
                <a:solidFill>
                  <a:prstClr val="white"/>
                </a:solidFill>
                <a:latin typeface="Segoe UI Light"/>
                <a:cs typeface="Segoe UI Light"/>
              </a:rPr>
              <a:t>  </a:t>
            </a:r>
          </a:p>
          <a:p>
            <a:pPr algn="ctr" defTabSz="456039"/>
            <a:r>
              <a:rPr lang="en-US" sz="2400" dirty="0">
                <a:solidFill>
                  <a:prstClr val="white"/>
                </a:solidFill>
                <a:latin typeface="Segoe UI Light"/>
                <a:cs typeface="Segoe UI Light"/>
              </a:rPr>
              <a:t>sound awareness display with 22 DHH participants. </a:t>
            </a:r>
          </a:p>
          <a:p>
            <a:pPr algn="ctr" defTabSz="456039"/>
            <a:endParaRPr lang="en-US" sz="2400" dirty="0">
              <a:solidFill>
                <a:prstClr val="white"/>
              </a:solidFill>
              <a:latin typeface="Segoe UI Light"/>
              <a:cs typeface="Segoe UI Light"/>
            </a:endParaRPr>
          </a:p>
          <a:p>
            <a:pPr algn="ctr" defTabSz="456039"/>
            <a:r>
              <a:rPr lang="en-US" sz="2400" dirty="0">
                <a:solidFill>
                  <a:prstClr val="white"/>
                </a:solidFill>
                <a:latin typeface="Segoe UI Light"/>
                <a:cs typeface="Segoe UI Light"/>
              </a:rPr>
              <a:t>Our findings provide </a:t>
            </a:r>
            <a:r>
              <a:rPr lang="en-US" sz="2400" dirty="0">
                <a:solidFill>
                  <a:srgbClr val="FFC000"/>
                </a:solidFill>
                <a:latin typeface="Segoe UI Semibold" panose="020B0702040204020203" pitchFamily="34" charset="0"/>
                <a:cs typeface="Segoe UI Semibold" panose="020B0702040204020203" pitchFamily="34" charset="0"/>
              </a:rPr>
              <a:t>several design suggestions</a:t>
            </a:r>
            <a:r>
              <a:rPr lang="en-US" sz="2400" dirty="0">
                <a:solidFill>
                  <a:prstClr val="white"/>
                </a:solidFill>
                <a:latin typeface="Segoe UI Light"/>
                <a:cs typeface="Segoe UI Light"/>
              </a:rPr>
              <a:t>, including how to mitigate concerns </a:t>
            </a:r>
          </a:p>
          <a:p>
            <a:pPr algn="ctr" defTabSz="456039"/>
            <a:r>
              <a:rPr lang="en-US" sz="2400" dirty="0">
                <a:solidFill>
                  <a:prstClr val="white"/>
                </a:solidFill>
                <a:latin typeface="Segoe UI Light"/>
                <a:cs typeface="Segoe UI Light"/>
              </a:rPr>
              <a:t>that may arise while using a sound awareness technology at home </a:t>
            </a:r>
          </a:p>
          <a:p>
            <a:pPr algn="ctr" defTabSz="456039"/>
            <a:r>
              <a:rPr lang="en-US" sz="2400" dirty="0">
                <a:solidFill>
                  <a:prstClr val="white"/>
                </a:solidFill>
                <a:latin typeface="Segoe UI Light"/>
                <a:cs typeface="Segoe UI Light"/>
              </a:rPr>
              <a:t>(</a:t>
            </a:r>
            <a:r>
              <a:rPr lang="en-US" sz="2400" i="1" dirty="0">
                <a:solidFill>
                  <a:prstClr val="white"/>
                </a:solidFill>
                <a:latin typeface="Segoe UI Light"/>
                <a:cs typeface="Segoe UI Light"/>
              </a:rPr>
              <a:t>e.g.,</a:t>
            </a:r>
            <a:r>
              <a:rPr lang="en-US" sz="2400" dirty="0">
                <a:solidFill>
                  <a:prstClr val="white"/>
                </a:solidFill>
                <a:latin typeface="Segoe UI Light"/>
                <a:cs typeface="Segoe UI Light"/>
              </a:rPr>
              <a:t> issues of </a:t>
            </a:r>
            <a:r>
              <a:rPr lang="en-US" sz="2400" dirty="0">
                <a:solidFill>
                  <a:srgbClr val="FFC000"/>
                </a:solidFill>
                <a:latin typeface="Segoe UI Semibold" panose="020B0702040204020203" pitchFamily="34" charset="0"/>
                <a:cs typeface="Segoe UI Semibold" panose="020B0702040204020203" pitchFamily="34" charset="0"/>
              </a:rPr>
              <a:t>privacy,</a:t>
            </a:r>
            <a:r>
              <a:rPr lang="en-US" sz="2400" dirty="0">
                <a:solidFill>
                  <a:prstClr val="white"/>
                </a:solidFill>
                <a:latin typeface="Segoe UI Light"/>
                <a:cs typeface="Segoe UI Light"/>
              </a:rPr>
              <a:t> activitiy</a:t>
            </a:r>
            <a:r>
              <a:rPr lang="en-US" sz="2400" dirty="0">
                <a:solidFill>
                  <a:srgbClr val="FFC000"/>
                </a:solidFill>
                <a:latin typeface="Segoe UI Semibold" panose="020B0702040204020203" pitchFamily="34" charset="0"/>
                <a:cs typeface="Segoe UI Semibold" panose="020B0702040204020203" pitchFamily="34" charset="0"/>
              </a:rPr>
              <a:t> tracking</a:t>
            </a:r>
            <a:r>
              <a:rPr lang="en-US" sz="2400" dirty="0">
                <a:solidFill>
                  <a:prstClr val="white"/>
                </a:solidFill>
                <a:latin typeface="Segoe UI Light"/>
                <a:cs typeface="Segoe UI Light"/>
              </a:rPr>
              <a:t>).</a:t>
            </a:r>
          </a:p>
        </p:txBody>
      </p:sp>
      <p:sp>
        <p:nvSpPr>
          <p:cNvPr id="5" name="Title 1">
            <a:extLst>
              <a:ext uri="{FF2B5EF4-FFF2-40B4-BE49-F238E27FC236}">
                <a16:creationId xmlns:a16="http://schemas.microsoft.com/office/drawing/2014/main" id="{4AD18BC3-0655-44D1-B49F-811B08F3B4BF}"/>
              </a:ext>
            </a:extLst>
          </p:cNvPr>
          <p:cNvSpPr txBox="1">
            <a:spLocks/>
          </p:cNvSpPr>
          <p:nvPr/>
        </p:nvSpPr>
        <p:spPr>
          <a:xfrm>
            <a:off x="281945" y="150278"/>
            <a:ext cx="8229600" cy="493931"/>
          </a:xfrm>
          <a:prstGeom prst="rect">
            <a:avLst/>
          </a:prstGeom>
        </p:spPr>
        <p:txBody>
          <a:bodyPr vert="horz" lIns="0" tIns="45718" rIns="0" bIns="45718" rtlCol="0" anchor="ctr">
            <a:noAutofit/>
          </a:bodyPr>
          <a:lstStyle>
            <a:lvl1pPr algn="l" defTabSz="912201" rtl="0" eaLnBrk="1" latinLnBrk="0" hangingPunct="1">
              <a:spcBef>
                <a:spcPct val="0"/>
              </a:spcBef>
              <a:buNone/>
              <a:defRPr sz="3200" kern="1200" cap="small" baseline="0">
                <a:solidFill>
                  <a:schemeClr val="tx1"/>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4000" b="0" i="0" u="none" strike="noStrike" kern="1200" cap="small" spc="0" normalizeH="0" baseline="0" noProof="0" dirty="0">
                <a:ln>
                  <a:noFill/>
                </a:ln>
                <a:solidFill>
                  <a:schemeClr val="bg1">
                    <a:lumMod val="85000"/>
                  </a:schemeClr>
                </a:solidFill>
                <a:effectLst/>
                <a:uLnTx/>
                <a:uFillTx/>
                <a:latin typeface="Segoe UI Semibold" panose="020B0702040204020203" pitchFamily="34" charset="0"/>
                <a:ea typeface="+mj-ea"/>
                <a:cs typeface="+mj-cs"/>
              </a:rPr>
              <a:t>Related Work</a:t>
            </a:r>
          </a:p>
        </p:txBody>
      </p:sp>
    </p:spTree>
    <p:extLst>
      <p:ext uri="{BB962C8B-B14F-4D97-AF65-F5344CB8AC3E}">
        <p14:creationId xmlns:p14="http://schemas.microsoft.com/office/powerpoint/2010/main" val="2982940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437E8E-7C04-471B-ADB6-626654ACC8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4" name="Rectangle 3">
            <a:extLst>
              <a:ext uri="{FF2B5EF4-FFF2-40B4-BE49-F238E27FC236}">
                <a16:creationId xmlns:a16="http://schemas.microsoft.com/office/drawing/2014/main" id="{489BC4A6-48CE-4754-BEAD-D4168CF0D9BF}"/>
              </a:ext>
            </a:extLst>
          </p:cNvPr>
          <p:cNvSpPr/>
          <p:nvPr/>
        </p:nvSpPr>
        <p:spPr>
          <a:xfrm>
            <a:off x="8580116" y="6348710"/>
            <a:ext cx="3999234" cy="461665"/>
          </a:xfrm>
          <a:prstGeom prst="rect">
            <a:avLst/>
          </a:prstGeom>
        </p:spPr>
        <p:txBody>
          <a:bodyPr wrap="square">
            <a:spAutoFit/>
          </a:bodyPr>
          <a:lstStyle/>
          <a:p>
            <a:pPr algn="ctr"/>
            <a:r>
              <a:rPr lang="en-US" sz="2400" dirty="0">
                <a:solidFill>
                  <a:schemeClr val="tx1">
                    <a:lumMod val="85000"/>
                    <a:lumOff val="15000"/>
                  </a:schemeClr>
                </a:solidFill>
                <a:latin typeface="Segoe UI Semibold" panose="020B0702040204020203" pitchFamily="34" charset="0"/>
                <a:cs typeface="Segoe UI Semibold" panose="020B0702040204020203" pitchFamily="34" charset="0"/>
              </a:rPr>
              <a:t>(Jain </a:t>
            </a:r>
            <a:r>
              <a:rPr lang="en-US" sz="2400" i="1" dirty="0">
                <a:solidFill>
                  <a:schemeClr val="tx1">
                    <a:lumMod val="85000"/>
                    <a:lumOff val="15000"/>
                  </a:schemeClr>
                </a:solidFill>
                <a:latin typeface="Segoe UI Semibold" panose="020B0702040204020203" pitchFamily="34" charset="0"/>
                <a:cs typeface="Segoe UI Semibold" panose="020B0702040204020203" pitchFamily="34" charset="0"/>
              </a:rPr>
              <a:t>et al., CHI 2019)</a:t>
            </a:r>
          </a:p>
        </p:txBody>
      </p:sp>
    </p:spTree>
    <p:extLst>
      <p:ext uri="{BB962C8B-B14F-4D97-AF65-F5344CB8AC3E}">
        <p14:creationId xmlns:p14="http://schemas.microsoft.com/office/powerpoint/2010/main" val="429715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437E8E-7C04-471B-ADB6-626654ACC8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5" name="BlackOverlay">
            <a:extLst>
              <a:ext uri="{FF2B5EF4-FFF2-40B4-BE49-F238E27FC236}">
                <a16:creationId xmlns:a16="http://schemas.microsoft.com/office/drawing/2014/main" id="{C9D12A8E-D6AE-45EB-BA6E-B719531603ED}"/>
              </a:ext>
            </a:extLst>
          </p:cNvPr>
          <p:cNvSpPr/>
          <p:nvPr/>
        </p:nvSpPr>
        <p:spPr>
          <a:xfrm>
            <a:off x="-11898" y="0"/>
            <a:ext cx="12203898" cy="6858000"/>
          </a:xfrm>
          <a:prstGeom prst="rect">
            <a:avLst/>
          </a:prstGeom>
          <a:solidFill>
            <a:schemeClr val="tx1">
              <a:alpha val="7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r>
              <a:rPr lang="en-US" sz="2400" dirty="0">
                <a:solidFill>
                  <a:prstClr val="white"/>
                </a:solidFill>
                <a:latin typeface="Segoe UI Light"/>
                <a:cs typeface="Segoe UI Light"/>
              </a:rPr>
              <a:t>Informed from these studies, we built </a:t>
            </a:r>
            <a:r>
              <a:rPr lang="en-US" sz="2400" dirty="0">
                <a:solidFill>
                  <a:srgbClr val="FFC000"/>
                </a:solidFill>
                <a:latin typeface="Segoe UI Semibold" panose="020B0702040204020203" pitchFamily="34" charset="0"/>
                <a:cs typeface="Segoe UI Semibold" panose="020B0702040204020203" pitchFamily="34" charset="0"/>
              </a:rPr>
              <a:t>two iterative prototypes </a:t>
            </a:r>
          </a:p>
          <a:p>
            <a:pPr algn="ctr" defTabSz="456039"/>
            <a:r>
              <a:rPr lang="en-US" sz="2400" dirty="0">
                <a:solidFill>
                  <a:srgbClr val="FFC000"/>
                </a:solidFill>
                <a:latin typeface="Segoe UI Semibold" panose="020B0702040204020203" pitchFamily="34" charset="0"/>
                <a:cs typeface="Segoe UI Semibold" panose="020B0702040204020203" pitchFamily="34" charset="0"/>
              </a:rPr>
              <a:t>of IoT-based sound awareness</a:t>
            </a:r>
            <a:r>
              <a:rPr lang="en-US" sz="2400" dirty="0">
                <a:solidFill>
                  <a:prstClr val="white"/>
                </a:solidFill>
                <a:latin typeface="Segoe UI Light"/>
                <a:cs typeface="Segoe UI Light"/>
              </a:rPr>
              <a:t> system </a:t>
            </a:r>
          </a:p>
          <a:p>
            <a:pPr algn="ctr" defTabSz="456039"/>
            <a:endParaRPr lang="en-US" sz="2400" dirty="0">
              <a:solidFill>
                <a:prstClr val="white"/>
              </a:solidFill>
              <a:latin typeface="Segoe UI Light"/>
              <a:cs typeface="Segoe UI Light"/>
            </a:endParaRPr>
          </a:p>
          <a:p>
            <a:pPr algn="ctr" defTabSz="456039"/>
            <a:r>
              <a:rPr lang="en-US" sz="2400" dirty="0">
                <a:solidFill>
                  <a:prstClr val="white"/>
                </a:solidFill>
                <a:latin typeface="Segoe UI Light"/>
                <a:cs typeface="Segoe UI Light"/>
              </a:rPr>
              <a:t>and performed a </a:t>
            </a:r>
            <a:r>
              <a:rPr lang="en-US" sz="2400" dirty="0">
                <a:solidFill>
                  <a:srgbClr val="FFC000"/>
                </a:solidFill>
                <a:latin typeface="Segoe UI Semibold" panose="020B0702040204020203" pitchFamily="34" charset="0"/>
                <a:cs typeface="Segoe UI Semibold" panose="020B0702040204020203" pitchFamily="34" charset="0"/>
              </a:rPr>
              <a:t>three-week field deployment </a:t>
            </a:r>
          </a:p>
          <a:p>
            <a:pPr algn="ctr" defTabSz="456039"/>
            <a:r>
              <a:rPr lang="en-US" sz="2400" dirty="0">
                <a:solidFill>
                  <a:prstClr val="white"/>
                </a:solidFill>
                <a:latin typeface="Segoe UI Light"/>
                <a:cs typeface="Segoe UI Light"/>
              </a:rPr>
              <a:t>in the homes of DHH people.</a:t>
            </a:r>
          </a:p>
        </p:txBody>
      </p:sp>
    </p:spTree>
    <p:extLst>
      <p:ext uri="{BB962C8B-B14F-4D97-AF65-F5344CB8AC3E}">
        <p14:creationId xmlns:p14="http://schemas.microsoft.com/office/powerpoint/2010/main" val="1820659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8E91952-4895-4F11-9599-A3A802E0BEE0}"/>
              </a:ext>
            </a:extLst>
          </p:cNvPr>
          <p:cNvSpPr txBox="1"/>
          <p:nvPr/>
        </p:nvSpPr>
        <p:spPr>
          <a:xfrm>
            <a:off x="137487" y="2908406"/>
            <a:ext cx="39011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FFC000"/>
                </a:solidFill>
                <a:latin typeface="Segoe UI Semibold" panose="020B0702040204020203" pitchFamily="34" charset="0"/>
                <a:cs typeface="Segoe UI Semibold" panose="020B0702040204020203" pitchFamily="34" charset="0"/>
              </a:rPr>
              <a:t>Prototype 1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prstClr val="white">
                    <a:lumMod val="85000"/>
                  </a:prstClr>
                </a:solidFill>
                <a:latin typeface="Segoe Condensed" panose="020B0606040200020203" pitchFamily="34" charset="0"/>
              </a:rPr>
              <a:t>C</a:t>
            </a:r>
            <a:r>
              <a:rPr lang="en-US" sz="2200" baseline="0" dirty="0">
                <a:solidFill>
                  <a:prstClr val="white">
                    <a:lumMod val="85000"/>
                  </a:prstClr>
                </a:solidFill>
                <a:latin typeface="Segoe Condensed" panose="020B0606040200020203" pitchFamily="34" charset="0"/>
              </a:rPr>
              <a:t>onveyed</a:t>
            </a:r>
            <a:r>
              <a:rPr lang="en-US" sz="2200" dirty="0">
                <a:solidFill>
                  <a:prstClr val="white">
                    <a:lumMod val="85000"/>
                  </a:prstClr>
                </a:solidFill>
                <a:latin typeface="Segoe Condensed" panose="020B0606040200020203" pitchFamily="34" charset="0"/>
              </a:rPr>
              <a:t> simple but accurate sound feedback (e.g., loudness, pitch)</a:t>
            </a:r>
            <a:endParaRPr kumimoji="0" lang="en-US" sz="2200" b="0" i="0" u="none" strike="noStrike" kern="1200" cap="none" spc="0" normalizeH="0" baseline="0" noProof="0" dirty="0">
              <a:ln>
                <a:noFill/>
              </a:ln>
              <a:solidFill>
                <a:srgbClr val="FFC000"/>
              </a:solidFill>
              <a:effectLst/>
              <a:uLnTx/>
              <a:uFillTx/>
              <a:latin typeface="Segoe Condensed" panose="020B0606040200020203" pitchFamily="34" charset="0"/>
              <a:cs typeface="Segoe UI Semibold" panose="020B0702040204020203" pitchFamily="34" charset="0"/>
            </a:endParaRPr>
          </a:p>
        </p:txBody>
      </p:sp>
      <p:sp>
        <p:nvSpPr>
          <p:cNvPr id="34" name="Title 2">
            <a:extLst>
              <a:ext uri="{FF2B5EF4-FFF2-40B4-BE49-F238E27FC236}">
                <a16:creationId xmlns:a16="http://schemas.microsoft.com/office/drawing/2014/main" id="{C5229DA8-3D1C-4A36-B314-34B00BB41286}"/>
              </a:ext>
            </a:extLst>
          </p:cNvPr>
          <p:cNvSpPr txBox="1">
            <a:spLocks/>
          </p:cNvSpPr>
          <p:nvPr/>
        </p:nvSpPr>
        <p:spPr>
          <a:xfrm>
            <a:off x="188025" y="85726"/>
            <a:ext cx="8229600"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3200" b="0" i="0" u="none" strike="noStrike" kern="1200" cap="small" spc="0" normalizeH="0" baseline="0" noProof="0" dirty="0">
                <a:ln>
                  <a:noFill/>
                </a:ln>
                <a:solidFill>
                  <a:sysClr val="window" lastClr="FFFFFF">
                    <a:lumMod val="95000"/>
                  </a:sysClr>
                </a:solidFill>
                <a:effectLst/>
                <a:uLnTx/>
                <a:uFillTx/>
                <a:latin typeface="Segoe UI Semibold" panose="020B0702040204020203" pitchFamily="34" charset="0"/>
                <a:ea typeface="+mj-ea"/>
                <a:cs typeface="+mj-cs"/>
              </a:rPr>
              <a:t>Outline</a:t>
            </a:r>
          </a:p>
        </p:txBody>
      </p:sp>
      <p:sp>
        <p:nvSpPr>
          <p:cNvPr id="39" name="TextBox 38">
            <a:extLst>
              <a:ext uri="{FF2B5EF4-FFF2-40B4-BE49-F238E27FC236}">
                <a16:creationId xmlns:a16="http://schemas.microsoft.com/office/drawing/2014/main" id="{EBBD2D63-1682-4965-AEC8-D054F464005F}"/>
              </a:ext>
            </a:extLst>
          </p:cNvPr>
          <p:cNvSpPr txBox="1"/>
          <p:nvPr/>
        </p:nvSpPr>
        <p:spPr>
          <a:xfrm>
            <a:off x="4095999" y="2908406"/>
            <a:ext cx="212675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FFC000"/>
                </a:solidFill>
                <a:latin typeface="Segoe UI Semibold" panose="020B0702040204020203" pitchFamily="34" charset="0"/>
                <a:cs typeface="Segoe UI Semibold" panose="020B0702040204020203" pitchFamily="34" charset="0"/>
              </a:rPr>
              <a:t>Study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prstClr val="white">
                    <a:lumMod val="85000"/>
                  </a:prstClr>
                </a:solidFill>
                <a:latin typeface="Segoe Condensed" panose="020B0606040200020203" pitchFamily="34" charset="0"/>
              </a:rPr>
              <a:t>Prototype 1 deployment</a:t>
            </a:r>
          </a:p>
        </p:txBody>
      </p:sp>
      <p:cxnSp>
        <p:nvCxnSpPr>
          <p:cNvPr id="27" name="Straight Arrow Connector 26">
            <a:extLst>
              <a:ext uri="{FF2B5EF4-FFF2-40B4-BE49-F238E27FC236}">
                <a16:creationId xmlns:a16="http://schemas.microsoft.com/office/drawing/2014/main" id="{45C7ABC8-9C5C-427A-B1D8-B0C971DA21AC}"/>
              </a:ext>
            </a:extLst>
          </p:cNvPr>
          <p:cNvCxnSpPr>
            <a:cxnSpLocks/>
          </p:cNvCxnSpPr>
          <p:nvPr/>
        </p:nvCxnSpPr>
        <p:spPr>
          <a:xfrm flipV="1">
            <a:off x="3330053" y="3191817"/>
            <a:ext cx="982297" cy="1"/>
          </a:xfrm>
          <a:prstGeom prst="straightConnector1">
            <a:avLst/>
          </a:prstGeom>
          <a:ln w="22225">
            <a:solidFill>
              <a:srgbClr val="FFC000">
                <a:alpha val="99000"/>
              </a:srgbClr>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EC3DE57-93DA-4C93-A0FA-33AF2E96EEE5}"/>
              </a:ext>
            </a:extLst>
          </p:cNvPr>
          <p:cNvSpPr txBox="1"/>
          <p:nvPr/>
        </p:nvSpPr>
        <p:spPr>
          <a:xfrm>
            <a:off x="6280150" y="2908406"/>
            <a:ext cx="39011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FFC000"/>
                </a:solidFill>
                <a:latin typeface="Segoe UI Semibold" panose="020B0702040204020203" pitchFamily="34" charset="0"/>
                <a:cs typeface="Segoe UI Semibold" panose="020B0702040204020203" pitchFamily="34" charset="0"/>
              </a:rPr>
              <a:t>Prototype 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prstClr val="white">
                    <a:lumMod val="85000"/>
                  </a:prstClr>
                </a:solidFill>
                <a:latin typeface="Segoe Condensed" panose="020B0606040200020203" pitchFamily="34" charset="0"/>
              </a:rPr>
              <a:t>C</a:t>
            </a:r>
            <a:r>
              <a:rPr lang="en-US" sz="2200" baseline="0" dirty="0">
                <a:solidFill>
                  <a:prstClr val="white">
                    <a:lumMod val="85000"/>
                  </a:prstClr>
                </a:solidFill>
                <a:latin typeface="Segoe Condensed" panose="020B0606040200020203" pitchFamily="34" charset="0"/>
              </a:rPr>
              <a:t>onveyed</a:t>
            </a:r>
            <a:r>
              <a:rPr lang="en-US" sz="2200" dirty="0">
                <a:solidFill>
                  <a:prstClr val="white">
                    <a:lumMod val="85000"/>
                  </a:prstClr>
                </a:solidFill>
                <a:latin typeface="Segoe Condensed" panose="020B0606040200020203" pitchFamily="34" charset="0"/>
              </a:rPr>
              <a:t> more complex sound features (e.g., sound identity)</a:t>
            </a:r>
            <a:endParaRPr kumimoji="0" lang="en-US" sz="2200" b="0" i="0" u="none" strike="noStrike" kern="1200" cap="none" spc="0" normalizeH="0" baseline="0" noProof="0" dirty="0">
              <a:ln>
                <a:noFill/>
              </a:ln>
              <a:solidFill>
                <a:srgbClr val="FFC000"/>
              </a:solidFill>
              <a:effectLst/>
              <a:uLnTx/>
              <a:uFillTx/>
              <a:latin typeface="Segoe Condensed" panose="020B0606040200020203" pitchFamily="34" charset="0"/>
              <a:cs typeface="Segoe UI Semibold" panose="020B0702040204020203" pitchFamily="34" charset="0"/>
            </a:endParaRPr>
          </a:p>
        </p:txBody>
      </p:sp>
      <p:sp>
        <p:nvSpPr>
          <p:cNvPr id="13" name="TextBox 12">
            <a:extLst>
              <a:ext uri="{FF2B5EF4-FFF2-40B4-BE49-F238E27FC236}">
                <a16:creationId xmlns:a16="http://schemas.microsoft.com/office/drawing/2014/main" id="{57657D5C-2E7D-4232-85F2-3618CC06FF5A}"/>
              </a:ext>
            </a:extLst>
          </p:cNvPr>
          <p:cNvSpPr txBox="1"/>
          <p:nvPr/>
        </p:nvSpPr>
        <p:spPr>
          <a:xfrm>
            <a:off x="10238662" y="2908406"/>
            <a:ext cx="212675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FFC000"/>
                </a:solidFill>
                <a:latin typeface="Segoe UI Semibold" panose="020B0702040204020203" pitchFamily="34" charset="0"/>
                <a:cs typeface="Segoe UI Semibold" panose="020B0702040204020203" pitchFamily="34" charset="0"/>
              </a:rPr>
              <a:t>Study 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prstClr val="white">
                    <a:lumMod val="85000"/>
                  </a:prstClr>
                </a:solidFill>
                <a:latin typeface="Segoe Condensed" panose="020B0606040200020203" pitchFamily="34" charset="0"/>
              </a:rPr>
              <a:t>Prototype 2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prstClr val="white">
                    <a:lumMod val="85000"/>
                  </a:prstClr>
                </a:solidFill>
                <a:latin typeface="Segoe Condensed" panose="020B0606040200020203" pitchFamily="34" charset="0"/>
              </a:rPr>
              <a:t>deployment</a:t>
            </a:r>
          </a:p>
        </p:txBody>
      </p:sp>
      <p:cxnSp>
        <p:nvCxnSpPr>
          <p:cNvPr id="15" name="Straight Arrow Connector 14">
            <a:extLst>
              <a:ext uri="{FF2B5EF4-FFF2-40B4-BE49-F238E27FC236}">
                <a16:creationId xmlns:a16="http://schemas.microsoft.com/office/drawing/2014/main" id="{D7C5C085-810A-4C47-B589-609A7E09EDAB}"/>
              </a:ext>
            </a:extLst>
          </p:cNvPr>
          <p:cNvCxnSpPr>
            <a:cxnSpLocks/>
          </p:cNvCxnSpPr>
          <p:nvPr/>
        </p:nvCxnSpPr>
        <p:spPr>
          <a:xfrm flipV="1">
            <a:off x="6048375" y="3191817"/>
            <a:ext cx="982297" cy="1"/>
          </a:xfrm>
          <a:prstGeom prst="straightConnector1">
            <a:avLst/>
          </a:prstGeom>
          <a:ln w="22225">
            <a:solidFill>
              <a:srgbClr val="FFC000">
                <a:alpha val="99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A979C15-2FFF-442F-8504-9CE16AA38F41}"/>
              </a:ext>
            </a:extLst>
          </p:cNvPr>
          <p:cNvCxnSpPr>
            <a:cxnSpLocks/>
          </p:cNvCxnSpPr>
          <p:nvPr/>
        </p:nvCxnSpPr>
        <p:spPr>
          <a:xfrm flipV="1">
            <a:off x="9505950" y="3191817"/>
            <a:ext cx="982297" cy="1"/>
          </a:xfrm>
          <a:prstGeom prst="straightConnector1">
            <a:avLst/>
          </a:prstGeom>
          <a:ln w="22225">
            <a:solidFill>
              <a:srgbClr val="FFC000">
                <a:alpha val="99000"/>
              </a:srgb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987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9"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63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BlackOverlay">
            <a:extLst>
              <a:ext uri="{FF2B5EF4-FFF2-40B4-BE49-F238E27FC236}">
                <a16:creationId xmlns:a16="http://schemas.microsoft.com/office/drawing/2014/main" id="{A1E01F06-7EE6-47B2-82E6-F47307701DC7}"/>
              </a:ext>
            </a:extLst>
          </p:cNvPr>
          <p:cNvSpPr/>
          <p:nvPr/>
        </p:nvSpPr>
        <p:spPr>
          <a:xfrm>
            <a:off x="-11898" y="0"/>
            <a:ext cx="12203898" cy="6858000"/>
          </a:xfrm>
          <a:prstGeom prst="rect">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endParaRPr lang="en-US" sz="2400" dirty="0">
              <a:solidFill>
                <a:prstClr val="white"/>
              </a:solidFill>
              <a:latin typeface="Segoe UI Light"/>
              <a:cs typeface="Segoe UI Light"/>
            </a:endParaRPr>
          </a:p>
        </p:txBody>
      </p:sp>
      <p:sp>
        <p:nvSpPr>
          <p:cNvPr id="13" name="Rectangle 12"/>
          <p:cNvSpPr/>
          <p:nvPr/>
        </p:nvSpPr>
        <p:spPr>
          <a:xfrm>
            <a:off x="6566613" y="3013724"/>
            <a:ext cx="1988045" cy="461665"/>
          </a:xfrm>
          <a:prstGeom prst="rect">
            <a:avLst/>
          </a:prstGeom>
        </p:spPr>
        <p:txBody>
          <a:bodyPr wrap="none">
            <a:spAutoFit/>
          </a:bodyPr>
          <a:lstStyle/>
          <a:p>
            <a:r>
              <a:rPr lang="en-US" sz="2400" dirty="0">
                <a:solidFill>
                  <a:prstClr val="white"/>
                </a:solidFill>
                <a:latin typeface="Segoe UI Light"/>
                <a:cs typeface="Segoe UI Light"/>
              </a:rPr>
              <a:t>is filled with a </a:t>
            </a:r>
            <a:endParaRPr lang="en-US" sz="2400" dirty="0"/>
          </a:p>
        </p:txBody>
      </p:sp>
      <p:sp>
        <p:nvSpPr>
          <p:cNvPr id="14" name="Rectangle 13"/>
          <p:cNvSpPr/>
          <p:nvPr/>
        </p:nvSpPr>
        <p:spPr>
          <a:xfrm>
            <a:off x="3500637" y="3407478"/>
            <a:ext cx="5028621" cy="646331"/>
          </a:xfrm>
          <a:prstGeom prst="rect">
            <a:avLst/>
          </a:prstGeom>
        </p:spPr>
        <p:txBody>
          <a:bodyPr wrap="none">
            <a:spAutoFit/>
          </a:bodyPr>
          <a:lstStyle/>
          <a:p>
            <a:r>
              <a:rPr lang="en-US" sz="3590" dirty="0">
                <a:solidFill>
                  <a:srgbClr val="FFC000"/>
                </a:solidFill>
                <a:latin typeface="Segoe UI Semibold" panose="020B0702040204020203" pitchFamily="34" charset="0"/>
                <a:cs typeface="Segoe UI Semibold" panose="020B0702040204020203" pitchFamily="34" charset="0"/>
              </a:rPr>
              <a:t>rich diversity of sounds</a:t>
            </a:r>
            <a:endParaRPr lang="en-US" sz="3590" dirty="0"/>
          </a:p>
        </p:txBody>
      </p:sp>
      <p:sp>
        <p:nvSpPr>
          <p:cNvPr id="15" name="Rectangle 14"/>
          <p:cNvSpPr/>
          <p:nvPr/>
        </p:nvSpPr>
        <p:spPr>
          <a:xfrm>
            <a:off x="3489033" y="3013724"/>
            <a:ext cx="3285130" cy="461665"/>
          </a:xfrm>
          <a:prstGeom prst="rect">
            <a:avLst/>
          </a:prstGeom>
        </p:spPr>
        <p:txBody>
          <a:bodyPr wrap="none">
            <a:spAutoFit/>
          </a:bodyPr>
          <a:lstStyle/>
          <a:p>
            <a:r>
              <a:rPr lang="en-US" sz="2400" dirty="0">
                <a:solidFill>
                  <a:prstClr val="white"/>
                </a:solidFill>
                <a:latin typeface="Segoe UI Light"/>
                <a:cs typeface="Segoe UI Light"/>
              </a:rPr>
              <a:t>The home environment </a:t>
            </a:r>
            <a:endParaRPr lang="en-US" sz="2400" dirty="0"/>
          </a:p>
        </p:txBody>
      </p:sp>
    </p:spTree>
    <p:extLst>
      <p:ext uri="{BB962C8B-B14F-4D97-AF65-F5344CB8AC3E}">
        <p14:creationId xmlns:p14="http://schemas.microsoft.com/office/powerpoint/2010/main" val="2181115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8E91952-4895-4F11-9599-A3A802E0BEE0}"/>
              </a:ext>
            </a:extLst>
          </p:cNvPr>
          <p:cNvSpPr txBox="1"/>
          <p:nvPr/>
        </p:nvSpPr>
        <p:spPr>
          <a:xfrm>
            <a:off x="137487" y="2908406"/>
            <a:ext cx="39011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Prototype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Conveyed simple but accurate sound feedback (e.g., loudness, pitch)</a:t>
            </a:r>
            <a:endParaRPr kumimoji="0" lang="en-US" sz="2200" b="0" i="0" u="none" strike="noStrike" kern="1200" cap="none" spc="0" normalizeH="0" baseline="0" noProof="0" dirty="0">
              <a:ln>
                <a:noFill/>
              </a:ln>
              <a:solidFill>
                <a:srgbClr val="FFC000"/>
              </a:solidFill>
              <a:effectLst/>
              <a:uLnTx/>
              <a:uFillTx/>
              <a:latin typeface="Segoe Condensed" panose="020B0606040200020203" pitchFamily="34" charset="0"/>
              <a:ea typeface="+mn-ea"/>
              <a:cs typeface="Segoe UI Semibold" panose="020B0702040204020203" pitchFamily="34" charset="0"/>
            </a:endParaRPr>
          </a:p>
        </p:txBody>
      </p:sp>
      <p:sp>
        <p:nvSpPr>
          <p:cNvPr id="34" name="Title 2">
            <a:extLst>
              <a:ext uri="{FF2B5EF4-FFF2-40B4-BE49-F238E27FC236}">
                <a16:creationId xmlns:a16="http://schemas.microsoft.com/office/drawing/2014/main" id="{C5229DA8-3D1C-4A36-B314-34B00BB41286}"/>
              </a:ext>
            </a:extLst>
          </p:cNvPr>
          <p:cNvSpPr txBox="1">
            <a:spLocks/>
          </p:cNvSpPr>
          <p:nvPr/>
        </p:nvSpPr>
        <p:spPr>
          <a:xfrm>
            <a:off x="188025" y="85726"/>
            <a:ext cx="8229600"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3200" b="0" i="0" u="none" strike="noStrike" kern="1200" cap="small" spc="0" normalizeH="0" baseline="0" noProof="0" dirty="0">
                <a:ln>
                  <a:noFill/>
                </a:ln>
                <a:solidFill>
                  <a:sysClr val="window" lastClr="FFFFFF">
                    <a:lumMod val="95000"/>
                  </a:sysClr>
                </a:solidFill>
                <a:effectLst/>
                <a:uLnTx/>
                <a:uFillTx/>
                <a:latin typeface="Segoe UI Semibold" panose="020B0702040204020203" pitchFamily="34" charset="0"/>
                <a:ea typeface="+mj-ea"/>
                <a:cs typeface="+mj-cs"/>
              </a:rPr>
              <a:t>Outline</a:t>
            </a:r>
          </a:p>
        </p:txBody>
      </p:sp>
      <p:sp>
        <p:nvSpPr>
          <p:cNvPr id="2" name="Rectangle 1">
            <a:extLst>
              <a:ext uri="{FF2B5EF4-FFF2-40B4-BE49-F238E27FC236}">
                <a16:creationId xmlns:a16="http://schemas.microsoft.com/office/drawing/2014/main" id="{16B981DF-D0B4-4D99-B55A-8A95092EBEA0}"/>
              </a:ext>
            </a:extLst>
          </p:cNvPr>
          <p:cNvSpPr/>
          <p:nvPr/>
        </p:nvSpPr>
        <p:spPr>
          <a:xfrm>
            <a:off x="4991099" y="2481924"/>
            <a:ext cx="6677026" cy="1200329"/>
          </a:xfrm>
          <a:prstGeom prst="rect">
            <a:avLst/>
          </a:prstGeom>
        </p:spPr>
        <p:txBody>
          <a:bodyPr wrap="square">
            <a:spAutoFit/>
          </a:bodyPr>
          <a:lstStyle/>
          <a:p>
            <a:r>
              <a:rPr lang="en-US" sz="2400" dirty="0">
                <a:solidFill>
                  <a:schemeClr val="bg1">
                    <a:lumMod val="95000"/>
                  </a:schemeClr>
                </a:solidFill>
                <a:latin typeface="Segoe UI Light" panose="020B0502040204020203" pitchFamily="34" charset="0"/>
                <a:cs typeface="Segoe UI Light" panose="020B0502040204020203" pitchFamily="34" charset="0"/>
              </a:rPr>
              <a:t>Our goal was to examine how DHH users would react to a system which conveyed </a:t>
            </a:r>
            <a:r>
              <a:rPr lang="en-US" sz="2400" dirty="0">
                <a:solidFill>
                  <a:srgbClr val="FFC000"/>
                </a:solidFill>
                <a:latin typeface="Segoe UI Semibold" panose="020B0702040204020203" pitchFamily="34" charset="0"/>
                <a:cs typeface="Segoe UI Semibold" panose="020B0702040204020203" pitchFamily="34" charset="0"/>
              </a:rPr>
              <a:t>“easy to sense” sound properties, </a:t>
            </a:r>
            <a:r>
              <a:rPr lang="en-US" sz="2400" dirty="0">
                <a:solidFill>
                  <a:schemeClr val="bg1">
                    <a:lumMod val="95000"/>
                  </a:schemeClr>
                </a:solidFill>
                <a:latin typeface="Segoe UI Light" panose="020B0502040204020203" pitchFamily="34" charset="0"/>
                <a:cs typeface="Segoe UI Light" panose="020B0502040204020203" pitchFamily="34" charset="0"/>
              </a:rPr>
              <a:t>such as </a:t>
            </a:r>
            <a:r>
              <a:rPr lang="en-US" sz="2400" dirty="0">
                <a:solidFill>
                  <a:srgbClr val="FFC000"/>
                </a:solidFill>
                <a:latin typeface="Segoe UI Semibold" panose="020B0702040204020203" pitchFamily="34" charset="0"/>
                <a:cs typeface="Segoe UI Semibold" panose="020B0702040204020203" pitchFamily="34" charset="0"/>
              </a:rPr>
              <a:t>loudness</a:t>
            </a:r>
            <a:r>
              <a:rPr lang="en-US" sz="2400" dirty="0">
                <a:solidFill>
                  <a:schemeClr val="bg1">
                    <a:lumMod val="95000"/>
                  </a:schemeClr>
                </a:solidFill>
                <a:latin typeface="Segoe UI Light" panose="020B0502040204020203" pitchFamily="34" charset="0"/>
                <a:cs typeface="Segoe UI Light" panose="020B0502040204020203" pitchFamily="34" charset="0"/>
              </a:rPr>
              <a:t> and </a:t>
            </a:r>
            <a:r>
              <a:rPr lang="en-US" sz="2400" dirty="0">
                <a:solidFill>
                  <a:srgbClr val="FFC000"/>
                </a:solidFill>
                <a:latin typeface="Segoe UI Semibold" panose="020B0702040204020203" pitchFamily="34" charset="0"/>
                <a:cs typeface="Segoe UI Semibold" panose="020B0702040204020203" pitchFamily="34" charset="0"/>
              </a:rPr>
              <a:t>pitch</a:t>
            </a:r>
            <a:r>
              <a:rPr lang="en-US" sz="2400" dirty="0">
                <a:solidFill>
                  <a:schemeClr val="bg1">
                    <a:lumMod val="95000"/>
                  </a:schemeClr>
                </a:solidFill>
                <a:latin typeface="Segoe UI Light" panose="020B0502040204020203" pitchFamily="34" charset="0"/>
                <a:cs typeface="Segoe UI Light" panose="020B0502040204020203" pitchFamily="34" charset="0"/>
              </a:rPr>
              <a:t>, </a:t>
            </a:r>
          </a:p>
        </p:txBody>
      </p:sp>
      <p:sp>
        <p:nvSpPr>
          <p:cNvPr id="5" name="Right Brace 4">
            <a:extLst>
              <a:ext uri="{FF2B5EF4-FFF2-40B4-BE49-F238E27FC236}">
                <a16:creationId xmlns:a16="http://schemas.microsoft.com/office/drawing/2014/main" id="{8FAE8D5B-C9E1-47BE-BA61-33524EFD4F55}"/>
              </a:ext>
            </a:extLst>
          </p:cNvPr>
          <p:cNvSpPr/>
          <p:nvPr/>
        </p:nvSpPr>
        <p:spPr>
          <a:xfrm>
            <a:off x="4243483" y="2459504"/>
            <a:ext cx="490442" cy="1938992"/>
          </a:xfrm>
          <a:prstGeom prst="rightBrace">
            <a:avLst>
              <a:gd name="adj1" fmla="val 8333"/>
              <a:gd name="adj2" fmla="val 49608"/>
            </a:avLst>
          </a:prstGeom>
          <a:noFill/>
          <a:ln w="25400" cap="flat" cmpd="sng" algn="ctr">
            <a:solidFill>
              <a:schemeClr val="bg1"/>
            </a:solidFill>
            <a:prstDash val="solid"/>
            <a:miter lim="800000"/>
          </a:ln>
          <a:effectLst/>
          <a:scene3d>
            <a:camera prst="orthographicFront">
              <a:rot lat="0" lon="0" rev="10800000"/>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68180341-BCE4-4D77-A90D-5A69B4E08C11}"/>
              </a:ext>
            </a:extLst>
          </p:cNvPr>
          <p:cNvSpPr/>
          <p:nvPr/>
        </p:nvSpPr>
        <p:spPr>
          <a:xfrm>
            <a:off x="4991099" y="3567499"/>
            <a:ext cx="6096000" cy="830997"/>
          </a:xfrm>
          <a:prstGeom prst="rect">
            <a:avLst/>
          </a:prstGeom>
        </p:spPr>
        <p:txBody>
          <a:bodyPr>
            <a:spAutoFit/>
          </a:bodyPr>
          <a:lstStyle/>
          <a:p>
            <a:r>
              <a:rPr lang="en-US" sz="2400" dirty="0">
                <a:solidFill>
                  <a:prstClr val="white">
                    <a:lumMod val="95000"/>
                  </a:prstClr>
                </a:solidFill>
                <a:latin typeface="Segoe UI Light" panose="020B0502040204020203" pitchFamily="34" charset="0"/>
                <a:cs typeface="Segoe UI Light" panose="020B0502040204020203" pitchFamily="34" charset="0"/>
              </a:rPr>
              <a:t>before exploring complex probabilistic characteristics (</a:t>
            </a:r>
            <a:r>
              <a:rPr lang="en-US" sz="2400" i="1" dirty="0">
                <a:solidFill>
                  <a:prstClr val="white">
                    <a:lumMod val="95000"/>
                  </a:prstClr>
                </a:solidFill>
                <a:latin typeface="Segoe UI Light" panose="020B0502040204020203" pitchFamily="34" charset="0"/>
                <a:cs typeface="Segoe UI Light" panose="020B0502040204020203" pitchFamily="34" charset="0"/>
              </a:rPr>
              <a:t>e.g.,</a:t>
            </a:r>
            <a:r>
              <a:rPr lang="en-US" sz="2400" dirty="0">
                <a:solidFill>
                  <a:prstClr val="white">
                    <a:lumMod val="95000"/>
                  </a:prstClr>
                </a:solidFill>
                <a:latin typeface="Segoe UI Light" panose="020B0502040204020203" pitchFamily="34" charset="0"/>
                <a:cs typeface="Segoe UI Light" panose="020B0502040204020203" pitchFamily="34" charset="0"/>
              </a:rPr>
              <a:t> sound type). </a:t>
            </a:r>
            <a:endParaRPr lang="en-US" dirty="0"/>
          </a:p>
        </p:txBody>
      </p:sp>
    </p:spTree>
    <p:extLst>
      <p:ext uri="{BB962C8B-B14F-4D97-AF65-F5344CB8AC3E}">
        <p14:creationId xmlns:p14="http://schemas.microsoft.com/office/powerpoint/2010/main" val="295282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Image result for echo show">
            <a:extLst>
              <a:ext uri="{FF2B5EF4-FFF2-40B4-BE49-F238E27FC236}">
                <a16:creationId xmlns:a16="http://schemas.microsoft.com/office/drawing/2014/main" id="{7C2E8A2D-3899-43ED-93F2-17046A275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BlackOverlay">
            <a:extLst>
              <a:ext uri="{FF2B5EF4-FFF2-40B4-BE49-F238E27FC236}">
                <a16:creationId xmlns:a16="http://schemas.microsoft.com/office/drawing/2014/main" id="{8874F2C0-A1CA-4142-A54A-E4F1E4CAD9CE}"/>
              </a:ext>
            </a:extLst>
          </p:cNvPr>
          <p:cNvSpPr/>
          <p:nvPr/>
        </p:nvSpPr>
        <p:spPr>
          <a:xfrm>
            <a:off x="8820150" y="927100"/>
            <a:ext cx="3371850" cy="2609850"/>
          </a:xfrm>
          <a:prstGeom prst="rect">
            <a:avLst/>
          </a:prstGeom>
          <a:noFill/>
          <a:ln>
            <a:noFill/>
          </a:ln>
          <a:effectLst>
            <a:outerShdw blurRad="50800" dist="38100" dir="5400000" algn="t" rotWithShape="0">
              <a:prstClr val="black">
                <a:alpha val="40000"/>
              </a:prstClr>
            </a:outerShdw>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45718" rIns="91246" bIns="45718" numCol="1" spcCol="0" rtlCol="0" fromWordArt="0" anchor="ctr" anchorCtr="0" forceAA="0" compatLnSpc="1">
            <a:prstTxWarp prst="textNoShape">
              <a:avLst/>
            </a:prstTxWarp>
            <a:noAutofit/>
          </a:bodyPr>
          <a:lstStyle/>
          <a:p>
            <a:pPr lvl="0" defTabSz="456039">
              <a:defRPr/>
            </a:pPr>
            <a:r>
              <a:rPr lang="en-US" sz="2200" dirty="0">
                <a:solidFill>
                  <a:prstClr val="white"/>
                </a:solidFill>
                <a:latin typeface="Segoe UI Light"/>
                <a:cs typeface="Segoe UI Light"/>
              </a:rPr>
              <a:t>This prototype was inspired by the new commercially available </a:t>
            </a:r>
            <a:r>
              <a:rPr lang="en-US" sz="2200" dirty="0">
                <a:solidFill>
                  <a:srgbClr val="FFC000"/>
                </a:solidFill>
                <a:latin typeface="Segoe UI Semibold" panose="020B0702040204020203" pitchFamily="34" charset="0"/>
                <a:cs typeface="Segoe UI Semibold" panose="020B0702040204020203" pitchFamily="34" charset="0"/>
              </a:rPr>
              <a:t>display-based IoT devices </a:t>
            </a:r>
            <a:r>
              <a:rPr lang="en-US" sz="2200" dirty="0">
                <a:solidFill>
                  <a:prstClr val="white"/>
                </a:solidFill>
                <a:latin typeface="Segoe UI Light"/>
                <a:cs typeface="Segoe UI Light"/>
              </a:rPr>
              <a:t>like the Amazon Echo Show…</a:t>
            </a:r>
            <a:endParaRPr kumimoji="0" lang="en-US" sz="2200" b="0" i="0" u="none" strike="noStrike" kern="1200" cap="none" spc="0" normalizeH="0" baseline="0" noProof="0" dirty="0">
              <a:ln>
                <a:noFill/>
              </a:ln>
              <a:solidFill>
                <a:srgbClr val="FFC000"/>
              </a:solidFill>
              <a:effectLst/>
              <a:uLnTx/>
              <a:uFillTx/>
              <a:latin typeface="Segoe UI Light"/>
              <a:ea typeface="+mn-ea"/>
              <a:cs typeface="Segoe UI Light"/>
            </a:endParaRPr>
          </a:p>
        </p:txBody>
      </p:sp>
      <p:sp>
        <p:nvSpPr>
          <p:cNvPr id="4" name="Title 7">
            <a:extLst>
              <a:ext uri="{FF2B5EF4-FFF2-40B4-BE49-F238E27FC236}">
                <a16:creationId xmlns:a16="http://schemas.microsoft.com/office/drawing/2014/main" id="{D835A2CF-160E-45C4-8E94-07626A142C05}"/>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Prototype 1</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507435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FD67F-68C1-4FD6-A75A-C29116DA9D68}"/>
              </a:ext>
            </a:extLst>
          </p:cNvPr>
          <p:cNvSpPr>
            <a:spLocks noGrp="1"/>
          </p:cNvSpPr>
          <p:nvPr>
            <p:ph type="title"/>
          </p:nvPr>
        </p:nvSpPr>
        <p:spPr/>
        <p:txBody>
          <a:bodyPr/>
          <a:lstStyle/>
          <a:p>
            <a:endParaRPr lang="en-US"/>
          </a:p>
        </p:txBody>
      </p:sp>
      <p:pic>
        <p:nvPicPr>
          <p:cNvPr id="7" name="MVI_1430">
            <a:hlinkClick r:id="" action="ppaction://media"/>
            <a:extLst>
              <a:ext uri="{FF2B5EF4-FFF2-40B4-BE49-F238E27FC236}">
                <a16:creationId xmlns:a16="http://schemas.microsoft.com/office/drawing/2014/main" id="{7C91F978-3752-489D-926A-AC2690FE7E2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602"/>
          </a:xfrm>
        </p:spPr>
      </p:pic>
      <p:sp>
        <p:nvSpPr>
          <p:cNvPr id="4" name="Rectangle 3">
            <a:extLst>
              <a:ext uri="{FF2B5EF4-FFF2-40B4-BE49-F238E27FC236}">
                <a16:creationId xmlns:a16="http://schemas.microsoft.com/office/drawing/2014/main" id="{C33D8976-621F-46F8-B030-3AD42C03E67E}"/>
              </a:ext>
            </a:extLst>
          </p:cNvPr>
          <p:cNvSpPr/>
          <p:nvPr/>
        </p:nvSpPr>
        <p:spPr>
          <a:xfrm>
            <a:off x="7515225" y="341094"/>
            <a:ext cx="4371975" cy="1200329"/>
          </a:xfrm>
          <a:prstGeom prst="rect">
            <a:avLst/>
          </a:prstGeom>
          <a:solidFill>
            <a:schemeClr val="bg1">
              <a:alpha val="90000"/>
            </a:schemeClr>
          </a:solidFill>
        </p:spPr>
        <p:txBody>
          <a:bodyPr wrap="square">
            <a:spAutoFit/>
          </a:bodyPr>
          <a:lstStyle/>
          <a:p>
            <a:pPr lvl="0"/>
            <a:r>
              <a:rPr lang="en-US" sz="2400" dirty="0">
                <a:latin typeface="Segoe UI Light" panose="020B0502040204020203" pitchFamily="34" charset="0"/>
                <a:cs typeface="Segoe UI Light" panose="020B0502040204020203" pitchFamily="34" charset="0"/>
              </a:rPr>
              <a:t>It contained </a:t>
            </a:r>
            <a:r>
              <a:rPr lang="en-US" sz="2400" dirty="0">
                <a:solidFill>
                  <a:srgbClr val="D09E00"/>
                </a:solidFill>
                <a:latin typeface="Segoe UI Semibold" panose="020B0702040204020203" pitchFamily="34" charset="0"/>
                <a:cs typeface="Segoe UI Semibold" panose="020B0702040204020203" pitchFamily="34" charset="0"/>
              </a:rPr>
              <a:t>3-5 "picture frame displays“ </a:t>
            </a:r>
            <a:r>
              <a:rPr lang="en-US" sz="2400" dirty="0">
                <a:latin typeface="Segoe UI Light" panose="020B0502040204020203" pitchFamily="34" charset="0"/>
                <a:cs typeface="Segoe UI Light" panose="020B0502040204020203" pitchFamily="34" charset="0"/>
              </a:rPr>
              <a:t>each deployed in different room of the house.</a:t>
            </a:r>
          </a:p>
        </p:txBody>
      </p:sp>
      <p:sp>
        <p:nvSpPr>
          <p:cNvPr id="8" name="TextBox 7">
            <a:extLst>
              <a:ext uri="{FF2B5EF4-FFF2-40B4-BE49-F238E27FC236}">
                <a16:creationId xmlns:a16="http://schemas.microsoft.com/office/drawing/2014/main" id="{F0EA3B46-D76C-4B1B-9708-58FCCB59532A}"/>
              </a:ext>
            </a:extLst>
          </p:cNvPr>
          <p:cNvSpPr txBox="1"/>
          <p:nvPr/>
        </p:nvSpPr>
        <p:spPr>
          <a:xfrm>
            <a:off x="6753223" y="3348859"/>
            <a:ext cx="3971927" cy="406265"/>
          </a:xfrm>
          <a:prstGeom prst="rect">
            <a:avLst/>
          </a:prstGeom>
          <a:solidFill>
            <a:schemeClr val="bg1"/>
          </a:solidFill>
          <a:ln w="12700">
            <a:solidFill>
              <a:schemeClr val="tx1">
                <a:lumMod val="75000"/>
                <a:lumOff val="25000"/>
              </a:schemeClr>
            </a:solidFill>
          </a:ln>
        </p:spPr>
        <p:txBody>
          <a:bodyPr wrap="square" lIns="27432" tIns="18288" rIns="27432" bIns="18288" rtlCol="0">
            <a:spAutoFit/>
          </a:bodyPr>
          <a:lstStyle>
            <a:defPPr>
              <a:defRPr lang="en-US"/>
            </a:defPPr>
            <a:lvl1pPr>
              <a:defRPr sz="1000">
                <a:solidFill>
                  <a:schemeClr val="tx1">
                    <a:lumMod val="85000"/>
                    <a:lumOff val="15000"/>
                  </a:schemeClr>
                </a:solidFill>
                <a:latin typeface="Segoe UI" panose="020B0502040204020203" pitchFamily="34" charset="0"/>
                <a:cs typeface="Segoe UI" panose="020B0502040204020203" pitchFamily="34" charset="0"/>
              </a:defRPr>
            </a:lvl1pPr>
          </a:lstStyle>
          <a:p>
            <a:pPr algn="ctr"/>
            <a:r>
              <a:rPr lang="en-US" sz="2400" dirty="0">
                <a:solidFill>
                  <a:schemeClr val="tx1">
                    <a:lumMod val="65000"/>
                    <a:lumOff val="35000"/>
                  </a:schemeClr>
                </a:solidFill>
              </a:rPr>
              <a:t>Microsoft Surface Pro Tablet</a:t>
            </a:r>
          </a:p>
        </p:txBody>
      </p:sp>
      <p:cxnSp>
        <p:nvCxnSpPr>
          <p:cNvPr id="9" name="Straight Connector 8">
            <a:extLst>
              <a:ext uri="{FF2B5EF4-FFF2-40B4-BE49-F238E27FC236}">
                <a16:creationId xmlns:a16="http://schemas.microsoft.com/office/drawing/2014/main" id="{8105B3BA-6721-44A2-BD87-FE9E98B2CC91}"/>
              </a:ext>
            </a:extLst>
          </p:cNvPr>
          <p:cNvCxnSpPr>
            <a:cxnSpLocks/>
            <a:endCxn id="8" idx="1"/>
          </p:cNvCxnSpPr>
          <p:nvPr/>
        </p:nvCxnSpPr>
        <p:spPr>
          <a:xfrm>
            <a:off x="5089115" y="2459083"/>
            <a:ext cx="1664108" cy="1092909"/>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C799EBF-3D8E-4EA4-9FA8-899166B60530}"/>
              </a:ext>
            </a:extLst>
          </p:cNvPr>
          <p:cNvSpPr txBox="1"/>
          <p:nvPr/>
        </p:nvSpPr>
        <p:spPr>
          <a:xfrm>
            <a:off x="6753224" y="4766826"/>
            <a:ext cx="3009902" cy="406265"/>
          </a:xfrm>
          <a:prstGeom prst="rect">
            <a:avLst/>
          </a:prstGeom>
          <a:solidFill>
            <a:schemeClr val="bg1"/>
          </a:solidFill>
          <a:ln w="12700">
            <a:solidFill>
              <a:schemeClr val="tx1">
                <a:lumMod val="75000"/>
                <a:lumOff val="25000"/>
              </a:schemeClr>
            </a:solidFill>
          </a:ln>
        </p:spPr>
        <p:txBody>
          <a:bodyPr wrap="square" lIns="27432" tIns="18288" rIns="27432" bIns="18288" rtlCol="0">
            <a:spAutoFit/>
          </a:bodyPr>
          <a:lstStyle>
            <a:defPPr>
              <a:defRPr lang="en-US"/>
            </a:defPPr>
            <a:lvl1pPr>
              <a:defRPr sz="1000">
                <a:solidFill>
                  <a:schemeClr val="tx1">
                    <a:lumMod val="85000"/>
                    <a:lumOff val="15000"/>
                  </a:schemeClr>
                </a:solidFill>
                <a:latin typeface="Segoe UI" panose="020B0502040204020203" pitchFamily="34" charset="0"/>
                <a:cs typeface="Segoe UI" panose="020B0502040204020203" pitchFamily="34" charset="0"/>
              </a:defRPr>
            </a:lvl1pPr>
          </a:lstStyle>
          <a:p>
            <a:pPr algn="ctr"/>
            <a:r>
              <a:rPr lang="en-US" sz="2400" dirty="0">
                <a:solidFill>
                  <a:schemeClr val="tx1">
                    <a:lumMod val="65000"/>
                    <a:lumOff val="35000"/>
                  </a:schemeClr>
                </a:solidFill>
              </a:rPr>
              <a:t>Laser cut wood frame</a:t>
            </a:r>
          </a:p>
        </p:txBody>
      </p:sp>
      <p:cxnSp>
        <p:nvCxnSpPr>
          <p:cNvPr id="18" name="Straight Connector 17">
            <a:extLst>
              <a:ext uri="{FF2B5EF4-FFF2-40B4-BE49-F238E27FC236}">
                <a16:creationId xmlns:a16="http://schemas.microsoft.com/office/drawing/2014/main" id="{9510F97A-1DD8-4745-9844-87ABC69D65DF}"/>
              </a:ext>
            </a:extLst>
          </p:cNvPr>
          <p:cNvCxnSpPr>
            <a:cxnSpLocks/>
            <a:endCxn id="17" idx="1"/>
          </p:cNvCxnSpPr>
          <p:nvPr/>
        </p:nvCxnSpPr>
        <p:spPr>
          <a:xfrm>
            <a:off x="5089115" y="3877050"/>
            <a:ext cx="1664109" cy="1092909"/>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265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7"/>
                </p:tgtEl>
              </p:cMediaNode>
            </p:video>
          </p:childTnLst>
        </p:cTn>
      </p:par>
    </p:tnLst>
    <p:bldLst>
      <p:bldP spid="8"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5026A8A-E6C1-4316-9189-63C91CFC88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70000"/>
            <a:ext cx="12192000" cy="8128000"/>
          </a:xfrm>
          <a:prstGeom prst="rect">
            <a:avLst/>
          </a:prstGeom>
          <a:solidFill>
            <a:schemeClr val="tx1"/>
          </a:solidFill>
        </p:spPr>
      </p:pic>
      <p:cxnSp>
        <p:nvCxnSpPr>
          <p:cNvPr id="5" name="Straight Connector 4">
            <a:extLst>
              <a:ext uri="{FF2B5EF4-FFF2-40B4-BE49-F238E27FC236}">
                <a16:creationId xmlns:a16="http://schemas.microsoft.com/office/drawing/2014/main" id="{969B1155-54F8-499E-AEB5-D68191717CC1}"/>
              </a:ext>
            </a:extLst>
          </p:cNvPr>
          <p:cNvCxnSpPr>
            <a:cxnSpLocks/>
            <a:stCxn id="2" idx="3"/>
          </p:cNvCxnSpPr>
          <p:nvPr/>
        </p:nvCxnSpPr>
        <p:spPr>
          <a:xfrm>
            <a:off x="9417484" y="3986087"/>
            <a:ext cx="1404646" cy="1035856"/>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021A587-84EC-4FB1-B4EB-8DADDAB0CA06}"/>
              </a:ext>
            </a:extLst>
          </p:cNvPr>
          <p:cNvSpPr/>
          <p:nvPr/>
        </p:nvSpPr>
        <p:spPr>
          <a:xfrm>
            <a:off x="5800725" y="3724477"/>
            <a:ext cx="3616759" cy="523220"/>
          </a:xfrm>
          <a:prstGeom prst="rect">
            <a:avLst/>
          </a:prstGeom>
          <a:solidFill>
            <a:schemeClr val="bg1">
              <a:alpha val="90000"/>
            </a:schemeClr>
          </a:solidFill>
        </p:spPr>
        <p:txBody>
          <a:bodyPr wrap="none">
            <a:spAutoFit/>
          </a:bodyPr>
          <a:lstStyle/>
          <a:p>
            <a:r>
              <a:rPr lang="en-US" sz="2800" dirty="0">
                <a:solidFill>
                  <a:srgbClr val="D39601"/>
                </a:solidFill>
                <a:latin typeface="Segoe UI Semibold" panose="020B0702040204020203" pitchFamily="34" charset="0"/>
                <a:cs typeface="Segoe UI Semibold" panose="020B0702040204020203" pitchFamily="34" charset="0"/>
              </a:rPr>
              <a:t>Picture frame display</a:t>
            </a:r>
            <a:endParaRPr lang="en-US" sz="2800" dirty="0">
              <a:solidFill>
                <a:srgbClr val="D39601"/>
              </a:solidFill>
            </a:endParaRPr>
          </a:p>
        </p:txBody>
      </p:sp>
      <p:sp>
        <p:nvSpPr>
          <p:cNvPr id="12" name="Rectangle 11">
            <a:extLst>
              <a:ext uri="{FF2B5EF4-FFF2-40B4-BE49-F238E27FC236}">
                <a16:creationId xmlns:a16="http://schemas.microsoft.com/office/drawing/2014/main" id="{1DD6A4DB-51A6-4D0F-B80F-AD5E24AAADF6}"/>
              </a:ext>
            </a:extLst>
          </p:cNvPr>
          <p:cNvSpPr/>
          <p:nvPr/>
        </p:nvSpPr>
        <p:spPr>
          <a:xfrm>
            <a:off x="5800725" y="4270995"/>
            <a:ext cx="3616759" cy="1200329"/>
          </a:xfrm>
          <a:prstGeom prst="rect">
            <a:avLst/>
          </a:prstGeom>
          <a:solidFill>
            <a:schemeClr val="bg1">
              <a:alpha val="90000"/>
            </a:schemeClr>
          </a:solidFill>
        </p:spPr>
        <p:txBody>
          <a:bodyPr wrap="square">
            <a:spAutoFit/>
          </a:bodyPr>
          <a:lstStyle/>
          <a:p>
            <a:r>
              <a:rPr lang="en-US" sz="2400" dirty="0">
                <a:latin typeface="Segoe UI Light" panose="020B0502040204020203" pitchFamily="34" charset="0"/>
                <a:cs typeface="Segoe UI Light" panose="020B0502040204020203" pitchFamily="34" charset="0"/>
              </a:rPr>
              <a:t>These displays sensed and visualized basic sound characteristics (</a:t>
            </a:r>
            <a:r>
              <a:rPr lang="en-US" sz="2400" i="1" dirty="0">
                <a:latin typeface="Segoe UI Light" panose="020B0502040204020203" pitchFamily="34" charset="0"/>
                <a:cs typeface="Segoe UI Light" panose="020B0502040204020203" pitchFamily="34" charset="0"/>
              </a:rPr>
              <a:t>e.g., </a:t>
            </a:r>
            <a:r>
              <a:rPr lang="en-US" sz="2400" dirty="0">
                <a:latin typeface="Segoe UI Light" panose="020B0502040204020203" pitchFamily="34" charset="0"/>
                <a:cs typeface="Segoe UI Light" panose="020B0502040204020203" pitchFamily="34" charset="0"/>
              </a:rPr>
              <a:t>pitch)</a:t>
            </a:r>
          </a:p>
        </p:txBody>
      </p:sp>
      <p:sp>
        <p:nvSpPr>
          <p:cNvPr id="6" name="Rectangle 5">
            <a:extLst>
              <a:ext uri="{FF2B5EF4-FFF2-40B4-BE49-F238E27FC236}">
                <a16:creationId xmlns:a16="http://schemas.microsoft.com/office/drawing/2014/main" id="{592B5A88-50C0-49F2-897E-4A0176827AEF}"/>
              </a:ext>
            </a:extLst>
          </p:cNvPr>
          <p:cNvSpPr/>
          <p:nvPr/>
        </p:nvSpPr>
        <p:spPr>
          <a:xfrm>
            <a:off x="5800725" y="5493060"/>
            <a:ext cx="3616759" cy="830997"/>
          </a:xfrm>
          <a:prstGeom prst="rect">
            <a:avLst/>
          </a:prstGeom>
          <a:solidFill>
            <a:schemeClr val="bg1">
              <a:alpha val="90000"/>
            </a:schemeClr>
          </a:solidFill>
        </p:spPr>
        <p:txBody>
          <a:bodyPr wrap="square">
            <a:spAutoFit/>
          </a:bodyPr>
          <a:lstStyle/>
          <a:p>
            <a:r>
              <a:rPr lang="en-US" sz="2400" dirty="0">
                <a:latin typeface="Segoe UI Light" panose="020B0502040204020203" pitchFamily="34" charset="0"/>
                <a:cs typeface="Segoe UI Light" panose="020B0502040204020203" pitchFamily="34" charset="0"/>
              </a:rPr>
              <a:t>Functioned as IoT devices, </a:t>
            </a:r>
            <a:r>
              <a:rPr lang="en-US" sz="2400" i="1" dirty="0">
                <a:latin typeface="Segoe UI Light" panose="020B0502040204020203" pitchFamily="34" charset="0"/>
                <a:cs typeface="Segoe UI Light" panose="020B0502040204020203" pitchFamily="34" charset="0"/>
              </a:rPr>
              <a:t>i.e.,</a:t>
            </a:r>
            <a:r>
              <a:rPr lang="en-US" sz="2400" dirty="0">
                <a:latin typeface="Segoe UI Light" panose="020B0502040204020203" pitchFamily="34" charset="0"/>
                <a:cs typeface="Segoe UI Light" panose="020B0502040204020203" pitchFamily="34" charset="0"/>
              </a:rPr>
              <a:t> for passive viewing</a:t>
            </a:r>
          </a:p>
        </p:txBody>
      </p:sp>
      <p:sp>
        <p:nvSpPr>
          <p:cNvPr id="7" name="Title 7">
            <a:extLst>
              <a:ext uri="{FF2B5EF4-FFF2-40B4-BE49-F238E27FC236}">
                <a16:creationId xmlns:a16="http://schemas.microsoft.com/office/drawing/2014/main" id="{E2AEE7F3-60BB-4BC7-8475-D7F426ACA58F}"/>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Prototype 1</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52353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5026A8A-E6C1-4316-9189-63C91CFC88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70000"/>
            <a:ext cx="12192000" cy="8128000"/>
          </a:xfrm>
          <a:prstGeom prst="rect">
            <a:avLst/>
          </a:prstGeom>
          <a:solidFill>
            <a:schemeClr val="tx1"/>
          </a:solidFill>
        </p:spPr>
      </p:pic>
      <p:cxnSp>
        <p:nvCxnSpPr>
          <p:cNvPr id="5" name="Straight Connector 4">
            <a:extLst>
              <a:ext uri="{FF2B5EF4-FFF2-40B4-BE49-F238E27FC236}">
                <a16:creationId xmlns:a16="http://schemas.microsoft.com/office/drawing/2014/main" id="{969B1155-54F8-499E-AEB5-D68191717CC1}"/>
              </a:ext>
            </a:extLst>
          </p:cNvPr>
          <p:cNvCxnSpPr>
            <a:cxnSpLocks/>
            <a:stCxn id="2" idx="3"/>
          </p:cNvCxnSpPr>
          <p:nvPr/>
        </p:nvCxnSpPr>
        <p:spPr>
          <a:xfrm>
            <a:off x="9417484" y="3986087"/>
            <a:ext cx="1404646" cy="1035856"/>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021A587-84EC-4FB1-B4EB-8DADDAB0CA06}"/>
              </a:ext>
            </a:extLst>
          </p:cNvPr>
          <p:cNvSpPr/>
          <p:nvPr/>
        </p:nvSpPr>
        <p:spPr>
          <a:xfrm>
            <a:off x="5800725" y="3724477"/>
            <a:ext cx="3616759" cy="523220"/>
          </a:xfrm>
          <a:prstGeom prst="rect">
            <a:avLst/>
          </a:prstGeom>
          <a:solidFill>
            <a:schemeClr val="bg1">
              <a:alpha val="90000"/>
            </a:schemeClr>
          </a:solidFill>
        </p:spPr>
        <p:txBody>
          <a:bodyPr wrap="none">
            <a:spAutoFit/>
          </a:bodyPr>
          <a:lstStyle/>
          <a:p>
            <a:r>
              <a:rPr lang="en-US" sz="2800" dirty="0">
                <a:solidFill>
                  <a:srgbClr val="D39601"/>
                </a:solidFill>
                <a:latin typeface="Segoe UI Semibold" panose="020B0702040204020203" pitchFamily="34" charset="0"/>
                <a:cs typeface="Segoe UI Semibold" panose="020B0702040204020203" pitchFamily="34" charset="0"/>
              </a:rPr>
              <a:t>Picture frame display</a:t>
            </a:r>
            <a:endParaRPr lang="en-US" sz="2800" dirty="0">
              <a:solidFill>
                <a:srgbClr val="D39601"/>
              </a:solidFill>
            </a:endParaRPr>
          </a:p>
        </p:txBody>
      </p:sp>
      <p:sp>
        <p:nvSpPr>
          <p:cNvPr id="12" name="Rectangle 11">
            <a:extLst>
              <a:ext uri="{FF2B5EF4-FFF2-40B4-BE49-F238E27FC236}">
                <a16:creationId xmlns:a16="http://schemas.microsoft.com/office/drawing/2014/main" id="{1DD6A4DB-51A6-4D0F-B80F-AD5E24AAADF6}"/>
              </a:ext>
            </a:extLst>
          </p:cNvPr>
          <p:cNvSpPr/>
          <p:nvPr/>
        </p:nvSpPr>
        <p:spPr>
          <a:xfrm>
            <a:off x="5800725" y="4270995"/>
            <a:ext cx="3616759" cy="1200329"/>
          </a:xfrm>
          <a:prstGeom prst="rect">
            <a:avLst/>
          </a:prstGeom>
          <a:solidFill>
            <a:schemeClr val="bg1">
              <a:alpha val="90000"/>
            </a:schemeClr>
          </a:solidFill>
        </p:spPr>
        <p:txBody>
          <a:bodyPr wrap="square">
            <a:spAutoFit/>
          </a:bodyPr>
          <a:lstStyle/>
          <a:p>
            <a:r>
              <a:rPr lang="en-US" sz="2400" dirty="0">
                <a:latin typeface="Segoe UI Light" panose="020B0502040204020203" pitchFamily="34" charset="0"/>
                <a:cs typeface="Segoe UI Light" panose="020B0502040204020203" pitchFamily="34" charset="0"/>
              </a:rPr>
              <a:t>These displays sensed and visualized basic sound characteristics (</a:t>
            </a:r>
            <a:r>
              <a:rPr lang="en-US" sz="2400" i="1" dirty="0">
                <a:latin typeface="Segoe UI Light" panose="020B0502040204020203" pitchFamily="34" charset="0"/>
                <a:cs typeface="Segoe UI Light" panose="020B0502040204020203" pitchFamily="34" charset="0"/>
              </a:rPr>
              <a:t>e.g., </a:t>
            </a:r>
            <a:r>
              <a:rPr lang="en-US" sz="2400" dirty="0">
                <a:latin typeface="Segoe UI Light" panose="020B0502040204020203" pitchFamily="34" charset="0"/>
                <a:cs typeface="Segoe UI Light" panose="020B0502040204020203" pitchFamily="34" charset="0"/>
              </a:rPr>
              <a:t>pitch)</a:t>
            </a:r>
          </a:p>
        </p:txBody>
      </p:sp>
      <p:sp>
        <p:nvSpPr>
          <p:cNvPr id="6" name="Rectangle 5">
            <a:extLst>
              <a:ext uri="{FF2B5EF4-FFF2-40B4-BE49-F238E27FC236}">
                <a16:creationId xmlns:a16="http://schemas.microsoft.com/office/drawing/2014/main" id="{592B5A88-50C0-49F2-897E-4A0176827AEF}"/>
              </a:ext>
            </a:extLst>
          </p:cNvPr>
          <p:cNvSpPr/>
          <p:nvPr/>
        </p:nvSpPr>
        <p:spPr>
          <a:xfrm>
            <a:off x="5800725" y="5493060"/>
            <a:ext cx="3616759" cy="830997"/>
          </a:xfrm>
          <a:prstGeom prst="rect">
            <a:avLst/>
          </a:prstGeom>
          <a:solidFill>
            <a:schemeClr val="bg1">
              <a:alpha val="90000"/>
            </a:schemeClr>
          </a:solidFill>
        </p:spPr>
        <p:txBody>
          <a:bodyPr wrap="square">
            <a:spAutoFit/>
          </a:bodyPr>
          <a:lstStyle/>
          <a:p>
            <a:r>
              <a:rPr lang="en-US" sz="2400" dirty="0">
                <a:latin typeface="Segoe UI Light" panose="020B0502040204020203" pitchFamily="34" charset="0"/>
                <a:cs typeface="Segoe UI Light" panose="020B0502040204020203" pitchFamily="34" charset="0"/>
              </a:rPr>
              <a:t>Functioned as IoT devices, </a:t>
            </a:r>
            <a:r>
              <a:rPr lang="en-US" sz="2400" i="1" dirty="0">
                <a:latin typeface="Segoe UI Light" panose="020B0502040204020203" pitchFamily="34" charset="0"/>
                <a:cs typeface="Segoe UI Light" panose="020B0502040204020203" pitchFamily="34" charset="0"/>
              </a:rPr>
              <a:t>i.e.,</a:t>
            </a:r>
            <a:r>
              <a:rPr lang="en-US" sz="2400" dirty="0">
                <a:latin typeface="Segoe UI Light" panose="020B0502040204020203" pitchFamily="34" charset="0"/>
                <a:cs typeface="Segoe UI Light" panose="020B0502040204020203" pitchFamily="34" charset="0"/>
              </a:rPr>
              <a:t> for passive viewing</a:t>
            </a:r>
          </a:p>
        </p:txBody>
      </p:sp>
      <p:sp>
        <p:nvSpPr>
          <p:cNvPr id="7" name="BlackOverlay">
            <a:extLst>
              <a:ext uri="{FF2B5EF4-FFF2-40B4-BE49-F238E27FC236}">
                <a16:creationId xmlns:a16="http://schemas.microsoft.com/office/drawing/2014/main" id="{6A637A35-F5D7-4F14-AE4E-69519675D9E4}"/>
              </a:ext>
            </a:extLst>
          </p:cNvPr>
          <p:cNvSpPr/>
          <p:nvPr/>
        </p:nvSpPr>
        <p:spPr>
          <a:xfrm>
            <a:off x="-11898" y="0"/>
            <a:ext cx="12203898" cy="685800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endParaRPr lang="en-US" sz="2400" dirty="0">
              <a:solidFill>
                <a:prstClr val="white"/>
              </a:solidFill>
              <a:latin typeface="Segoe UI Light"/>
              <a:cs typeface="Segoe UI Light"/>
            </a:endParaRPr>
          </a:p>
          <a:p>
            <a:pPr algn="ctr" defTabSz="456039"/>
            <a:r>
              <a:rPr lang="en-US" sz="2400" dirty="0">
                <a:solidFill>
                  <a:prstClr val="white"/>
                </a:solidFill>
                <a:latin typeface="Segoe UI Light"/>
                <a:cs typeface="Segoe UI Light"/>
              </a:rPr>
              <a:t>Let me walk you through what the </a:t>
            </a:r>
            <a:r>
              <a:rPr lang="en-US" sz="2400" dirty="0">
                <a:solidFill>
                  <a:srgbClr val="FFC000"/>
                </a:solidFill>
                <a:latin typeface="Segoe UI Semibold" panose="020B0702040204020203" pitchFamily="34" charset="0"/>
                <a:cs typeface="Segoe UI Semibold" panose="020B0702040204020203" pitchFamily="34" charset="0"/>
              </a:rPr>
              <a:t>visualization</a:t>
            </a:r>
            <a:r>
              <a:rPr lang="en-US" sz="2400" dirty="0">
                <a:solidFill>
                  <a:prstClr val="white"/>
                </a:solidFill>
                <a:latin typeface="Segoe UI Light"/>
                <a:cs typeface="Segoe UI Light"/>
              </a:rPr>
              <a:t> look liked on each display.</a:t>
            </a:r>
          </a:p>
        </p:txBody>
      </p:sp>
      <p:sp>
        <p:nvSpPr>
          <p:cNvPr id="8" name="Title 7">
            <a:extLst>
              <a:ext uri="{FF2B5EF4-FFF2-40B4-BE49-F238E27FC236}">
                <a16:creationId xmlns:a16="http://schemas.microsoft.com/office/drawing/2014/main" id="{2D62E67D-4463-4EEB-B1F8-C2067C81A61D}"/>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Prototype 1</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42861036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827EFC-A08C-4216-89CA-6DE62D1C0530}"/>
              </a:ext>
            </a:extLst>
          </p:cNvPr>
          <p:cNvSpPr/>
          <p:nvPr/>
        </p:nvSpPr>
        <p:spPr>
          <a:xfrm>
            <a:off x="1525909" y="3209325"/>
            <a:ext cx="9140182" cy="439351"/>
          </a:xfrm>
          <a:prstGeom prst="rect">
            <a:avLst/>
          </a:prstGeom>
        </p:spPr>
        <p:txBody>
          <a:bodyPr wrap="square">
            <a:spAutoFit/>
          </a:bodyPr>
          <a:lstStyle/>
          <a:p>
            <a:pPr marL="0" marR="0" lvl="0" indent="0" algn="ctr" defTabSz="514093" rtl="0" eaLnBrk="1" fontAlgn="auto" latinLnBrk="0" hangingPunct="1">
              <a:lnSpc>
                <a:spcPct val="100000"/>
              </a:lnSpc>
              <a:spcBef>
                <a:spcPts val="0"/>
              </a:spcBef>
              <a:spcAft>
                <a:spcPts val="0"/>
              </a:spcAft>
              <a:buClrTx/>
              <a:buSzTx/>
              <a:buFontTx/>
              <a:buNone/>
              <a:tabLst/>
              <a:defRPr/>
            </a:pPr>
            <a:r>
              <a:rPr kumimoji="0" lang="en-US" sz="2255" b="0" i="0" u="none" strike="noStrike" kern="1200" cap="none" spc="0" normalizeH="0" baseline="0" noProof="0" dirty="0">
                <a:ln>
                  <a:noFill/>
                </a:ln>
                <a:solidFill>
                  <a:srgbClr val="E7E6E6">
                    <a:lumMod val="25000"/>
                  </a:srgbClr>
                </a:solidFill>
                <a:effectLst/>
                <a:uLnTx/>
                <a:uFillTx/>
                <a:latin typeface="Segoe UI Light"/>
                <a:ea typeface="+mn-ea"/>
                <a:cs typeface="Segoe UI Light"/>
              </a:rPr>
              <a:t>Imagine a</a:t>
            </a:r>
            <a:r>
              <a:rPr lang="en-US" sz="2255" dirty="0">
                <a:solidFill>
                  <a:srgbClr val="D29501"/>
                </a:solidFill>
                <a:latin typeface="Segoe UI Semibold" panose="020B0702040204020203" pitchFamily="34" charset="0"/>
                <a:cs typeface="Segoe UI Semibold" panose="020B0702040204020203" pitchFamily="34" charset="0"/>
              </a:rPr>
              <a:t> two-floor </a:t>
            </a:r>
            <a:r>
              <a:rPr kumimoji="0" lang="en-US" sz="2255" b="0" i="0" u="none" strike="noStrike" kern="1200" cap="none" spc="0" normalizeH="0" baseline="0" noProof="0" dirty="0">
                <a:ln>
                  <a:noFill/>
                </a:ln>
                <a:solidFill>
                  <a:srgbClr val="E7E6E6">
                    <a:lumMod val="25000"/>
                  </a:srgbClr>
                </a:solidFill>
                <a:effectLst/>
                <a:uLnTx/>
                <a:uFillTx/>
                <a:latin typeface="Segoe UI Light"/>
                <a:ea typeface="+mn-ea"/>
                <a:cs typeface="Segoe UI Light"/>
              </a:rPr>
              <a:t>home….</a:t>
            </a:r>
            <a:endParaRPr kumimoji="0" lang="en-US" sz="2255" b="0" i="0" u="none" strike="noStrike" kern="1200" cap="none" spc="0" normalizeH="0" baseline="0" noProof="0" dirty="0">
              <a:ln>
                <a:noFill/>
              </a:ln>
              <a:solidFill>
                <a:srgbClr val="E7E6E6">
                  <a:lumMod val="25000"/>
                </a:srgbClr>
              </a:solidFill>
              <a:effectLst/>
              <a:uLnTx/>
              <a:uFillTx/>
              <a:latin typeface="Segoe UI Semibold" panose="020B0702040204020203" pitchFamily="34" charset="0"/>
              <a:ea typeface="+mn-ea"/>
              <a:cs typeface="Segoe UI Semibold" panose="020B0702040204020203" pitchFamily="34" charset="0"/>
            </a:endParaRPr>
          </a:p>
        </p:txBody>
      </p:sp>
      <p:sp>
        <p:nvSpPr>
          <p:cNvPr id="4" name="Title 7">
            <a:extLst>
              <a:ext uri="{FF2B5EF4-FFF2-40B4-BE49-F238E27FC236}">
                <a16:creationId xmlns:a16="http://schemas.microsoft.com/office/drawing/2014/main" id="{0BE77E17-DCF5-45BB-9676-EF3140BFC188}"/>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Prototype 1</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134152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ndicam 2019-03-20 18-06-56-907">
            <a:hlinkClick r:id="" action="ppaction://media"/>
            <a:extLst>
              <a:ext uri="{FF2B5EF4-FFF2-40B4-BE49-F238E27FC236}">
                <a16:creationId xmlns:a16="http://schemas.microsoft.com/office/drawing/2014/main" id="{15C28C81-548B-45A4-904C-9CDBF663CCC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1762" y="0"/>
            <a:ext cx="10308476" cy="6858000"/>
          </a:xfrm>
          <a:prstGeom prst="rect">
            <a:avLst/>
          </a:prstGeom>
        </p:spPr>
      </p:pic>
      <p:sp>
        <p:nvSpPr>
          <p:cNvPr id="5" name="Rectangle 4">
            <a:extLst>
              <a:ext uri="{FF2B5EF4-FFF2-40B4-BE49-F238E27FC236}">
                <a16:creationId xmlns:a16="http://schemas.microsoft.com/office/drawing/2014/main" id="{9B212DFE-270D-4117-9A71-9B2C03C91C30}"/>
              </a:ext>
            </a:extLst>
          </p:cNvPr>
          <p:cNvSpPr/>
          <p:nvPr/>
        </p:nvSpPr>
        <p:spPr>
          <a:xfrm>
            <a:off x="692641" y="-34361"/>
            <a:ext cx="10720815" cy="6356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69F2818-B7C2-431C-91E5-69A4DD814F91}"/>
              </a:ext>
            </a:extLst>
          </p:cNvPr>
          <p:cNvSpPr/>
          <p:nvPr/>
        </p:nvSpPr>
        <p:spPr>
          <a:xfrm>
            <a:off x="507947" y="6797867"/>
            <a:ext cx="11176106" cy="3607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E404B66-2CDC-43CB-A76B-1D4F14F1C6F0}"/>
              </a:ext>
            </a:extLst>
          </p:cNvPr>
          <p:cNvSpPr/>
          <p:nvPr/>
        </p:nvSpPr>
        <p:spPr>
          <a:xfrm>
            <a:off x="795725" y="3968764"/>
            <a:ext cx="10720815" cy="33674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B54E5FC-A917-4442-8F8B-21F2A4817489}"/>
              </a:ext>
            </a:extLst>
          </p:cNvPr>
          <p:cNvSpPr/>
          <p:nvPr/>
        </p:nvSpPr>
        <p:spPr>
          <a:xfrm>
            <a:off x="1775031" y="944944"/>
            <a:ext cx="1279969" cy="12627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0491D58-D657-464A-B32F-68B99498B49B}"/>
              </a:ext>
            </a:extLst>
          </p:cNvPr>
          <p:cNvSpPr/>
          <p:nvPr/>
        </p:nvSpPr>
        <p:spPr>
          <a:xfrm>
            <a:off x="8853517" y="1291423"/>
            <a:ext cx="2181961" cy="12627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D212BBB-56EE-4BC8-A7E5-905927365470}"/>
              </a:ext>
            </a:extLst>
          </p:cNvPr>
          <p:cNvSpPr/>
          <p:nvPr/>
        </p:nvSpPr>
        <p:spPr>
          <a:xfrm>
            <a:off x="8853517" y="2810491"/>
            <a:ext cx="2181961" cy="90199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6827EFC-A08C-4216-89CA-6DE62D1C0530}"/>
              </a:ext>
            </a:extLst>
          </p:cNvPr>
          <p:cNvSpPr/>
          <p:nvPr/>
        </p:nvSpPr>
        <p:spPr>
          <a:xfrm>
            <a:off x="1525909" y="4290356"/>
            <a:ext cx="9140182" cy="439351"/>
          </a:xfrm>
          <a:prstGeom prst="rect">
            <a:avLst/>
          </a:prstGeom>
        </p:spPr>
        <p:txBody>
          <a:bodyPr wrap="square">
            <a:spAutoFit/>
          </a:bodyPr>
          <a:lstStyle/>
          <a:p>
            <a:pPr marL="0" marR="0" lvl="0" indent="0" algn="ctr" defTabSz="514093" rtl="0" eaLnBrk="1" fontAlgn="auto" latinLnBrk="0" hangingPunct="1">
              <a:lnSpc>
                <a:spcPct val="100000"/>
              </a:lnSpc>
              <a:spcBef>
                <a:spcPts val="0"/>
              </a:spcBef>
              <a:spcAft>
                <a:spcPts val="0"/>
              </a:spcAft>
              <a:buClrTx/>
              <a:buSzTx/>
              <a:buFontTx/>
              <a:buNone/>
              <a:tabLst/>
              <a:defRPr/>
            </a:pPr>
            <a:r>
              <a:rPr kumimoji="0" lang="en-US" sz="2255" b="0" i="0" u="none" strike="noStrike" kern="1200" cap="none" spc="0" normalizeH="0" baseline="0" noProof="0" dirty="0">
                <a:ln>
                  <a:noFill/>
                </a:ln>
                <a:solidFill>
                  <a:srgbClr val="E7E6E6">
                    <a:lumMod val="25000"/>
                  </a:srgbClr>
                </a:solidFill>
                <a:effectLst/>
                <a:uLnTx/>
                <a:uFillTx/>
                <a:latin typeface="Segoe UI Light"/>
                <a:ea typeface="+mn-ea"/>
                <a:cs typeface="Segoe UI Light"/>
              </a:rPr>
              <a:t>And this is an </a:t>
            </a:r>
            <a:r>
              <a:rPr kumimoji="0" lang="en-US" sz="2255" b="0" i="0" u="none" strike="noStrike" kern="1200" cap="none" spc="0" normalizeH="0" baseline="0" noProof="0" dirty="0">
                <a:ln>
                  <a:noFill/>
                </a:ln>
                <a:solidFill>
                  <a:srgbClr val="D29501"/>
                </a:solidFill>
                <a:effectLst/>
                <a:uLnTx/>
                <a:uFillTx/>
                <a:latin typeface="Segoe UI Semibold" panose="020B0702040204020203" pitchFamily="34" charset="0"/>
                <a:ea typeface="+mn-ea"/>
                <a:cs typeface="Segoe UI Semibold" panose="020B0702040204020203" pitchFamily="34" charset="0"/>
              </a:rPr>
              <a:t>approximate floorplan </a:t>
            </a:r>
            <a:r>
              <a:rPr kumimoji="0" lang="en-US" sz="2255" b="0" i="0" u="none" strike="noStrike" kern="1200" cap="none" spc="0" normalizeH="0" baseline="0" noProof="0" dirty="0">
                <a:ln>
                  <a:noFill/>
                </a:ln>
                <a:solidFill>
                  <a:srgbClr val="E7E6E6">
                    <a:lumMod val="25000"/>
                  </a:srgbClr>
                </a:solidFill>
                <a:effectLst/>
                <a:uLnTx/>
                <a:uFillTx/>
                <a:latin typeface="Segoe UI Light"/>
                <a:ea typeface="+mn-ea"/>
                <a:cs typeface="Segoe UI Light"/>
              </a:rPr>
              <a:t>of the home…</a:t>
            </a:r>
            <a:endParaRPr kumimoji="0" lang="en-US" sz="2255" b="0" i="0" u="none" strike="noStrike" kern="1200" cap="none" spc="0" normalizeH="0" baseline="0" noProof="0" dirty="0">
              <a:ln>
                <a:noFill/>
              </a:ln>
              <a:solidFill>
                <a:srgbClr val="E7E6E6">
                  <a:lumMod val="25000"/>
                </a:srgbClr>
              </a:solidFill>
              <a:effectLst/>
              <a:uLnTx/>
              <a:uFillTx/>
              <a:latin typeface="Segoe UI Semibold" panose="020B0702040204020203" pitchFamily="34" charset="0"/>
              <a:ea typeface="+mn-ea"/>
              <a:cs typeface="Segoe UI Semibold" panose="020B0702040204020203" pitchFamily="34" charset="0"/>
            </a:endParaRPr>
          </a:p>
        </p:txBody>
      </p:sp>
      <p:sp>
        <p:nvSpPr>
          <p:cNvPr id="12" name="TextBox 11">
            <a:extLst>
              <a:ext uri="{FF2B5EF4-FFF2-40B4-BE49-F238E27FC236}">
                <a16:creationId xmlns:a16="http://schemas.microsoft.com/office/drawing/2014/main" id="{70F38CA5-1FB0-4E14-87B1-939246BB0B8B}"/>
              </a:ext>
            </a:extLst>
          </p:cNvPr>
          <p:cNvSpPr txBox="1"/>
          <p:nvPr/>
        </p:nvSpPr>
        <p:spPr>
          <a:xfrm>
            <a:off x="1060544" y="409143"/>
            <a:ext cx="1148302" cy="284460"/>
          </a:xfrm>
          <a:prstGeom prst="rect">
            <a:avLst/>
          </a:prstGeom>
          <a:noFill/>
          <a:ln>
            <a:noFill/>
          </a:ln>
        </p:spPr>
        <p:txBody>
          <a:bodyPr wrap="square" lIns="30925" tIns="20617" rIns="30925" bIns="20617" rtlCol="0">
            <a:spAutoFit/>
          </a:bodyPr>
          <a:lstStyle/>
          <a:p>
            <a:pPr marL="0" marR="0" lvl="0" indent="0" algn="l" defTabSz="515402" rtl="0" eaLnBrk="1" fontAlgn="auto" latinLnBrk="0" hangingPunct="1">
              <a:lnSpc>
                <a:spcPct val="100000"/>
              </a:lnSpc>
              <a:spcBef>
                <a:spcPts val="0"/>
              </a:spcBef>
              <a:spcAft>
                <a:spcPts val="0"/>
              </a:spcAft>
              <a:buClrTx/>
              <a:buSzTx/>
              <a:buFontTx/>
              <a:buNone/>
              <a:tabLst/>
              <a:defRPr/>
            </a:pPr>
            <a:r>
              <a:rPr kumimoji="0" lang="en-US" sz="1578" b="0" i="0" u="none" strike="noStrike" kern="1200" cap="none" spc="0" normalizeH="0" baseline="0" noProof="0" dirty="0">
                <a:ln>
                  <a:noFill/>
                </a:ln>
                <a:solidFill>
                  <a:prstClr val="white">
                    <a:lumMod val="65000"/>
                  </a:prstClr>
                </a:solidFill>
                <a:effectLst/>
                <a:uLnTx/>
                <a:uFillTx/>
                <a:latin typeface="Segoe UI Semibold" panose="020B0702040204020203" pitchFamily="34" charset="0"/>
                <a:ea typeface="+mn-ea"/>
                <a:cs typeface="Segoe UI Semibold" panose="020B0702040204020203" pitchFamily="34" charset="0"/>
              </a:rPr>
              <a:t>First floor</a:t>
            </a:r>
          </a:p>
        </p:txBody>
      </p:sp>
      <p:sp>
        <p:nvSpPr>
          <p:cNvPr id="13" name="TextBox 12">
            <a:extLst>
              <a:ext uri="{FF2B5EF4-FFF2-40B4-BE49-F238E27FC236}">
                <a16:creationId xmlns:a16="http://schemas.microsoft.com/office/drawing/2014/main" id="{70F38CA5-1FB0-4E14-87B1-939246BB0B8B}"/>
              </a:ext>
            </a:extLst>
          </p:cNvPr>
          <p:cNvSpPr txBox="1"/>
          <p:nvPr/>
        </p:nvSpPr>
        <p:spPr>
          <a:xfrm>
            <a:off x="6273840" y="410584"/>
            <a:ext cx="1487814" cy="284460"/>
          </a:xfrm>
          <a:prstGeom prst="rect">
            <a:avLst/>
          </a:prstGeom>
          <a:noFill/>
          <a:ln>
            <a:noFill/>
          </a:ln>
        </p:spPr>
        <p:txBody>
          <a:bodyPr wrap="square" lIns="30925" tIns="20617" rIns="30925" bIns="20617" rtlCol="0">
            <a:spAutoFit/>
          </a:bodyPr>
          <a:lstStyle/>
          <a:p>
            <a:pPr marL="0" marR="0" lvl="0" indent="0" algn="l" defTabSz="515402" rtl="0" eaLnBrk="1" fontAlgn="auto" latinLnBrk="0" hangingPunct="1">
              <a:lnSpc>
                <a:spcPct val="100000"/>
              </a:lnSpc>
              <a:spcBef>
                <a:spcPts val="0"/>
              </a:spcBef>
              <a:spcAft>
                <a:spcPts val="0"/>
              </a:spcAft>
              <a:buClrTx/>
              <a:buSzTx/>
              <a:buFontTx/>
              <a:buNone/>
              <a:tabLst/>
              <a:defRPr/>
            </a:pPr>
            <a:r>
              <a:rPr kumimoji="0" lang="en-US" sz="1578" b="0" i="0" u="none" strike="noStrike" kern="1200" cap="none" spc="0" normalizeH="0" baseline="0" noProof="0" dirty="0">
                <a:ln>
                  <a:noFill/>
                </a:ln>
                <a:solidFill>
                  <a:prstClr val="white">
                    <a:lumMod val="65000"/>
                  </a:prstClr>
                </a:solidFill>
                <a:effectLst/>
                <a:uLnTx/>
                <a:uFillTx/>
                <a:latin typeface="Segoe UI Semibold" panose="020B0702040204020203" pitchFamily="34" charset="0"/>
                <a:ea typeface="+mn-ea"/>
                <a:cs typeface="Segoe UI Semibold" panose="020B0702040204020203" pitchFamily="34" charset="0"/>
              </a:rPr>
              <a:t>Second floor</a:t>
            </a:r>
          </a:p>
        </p:txBody>
      </p:sp>
      <p:sp>
        <p:nvSpPr>
          <p:cNvPr id="14" name="Title 7">
            <a:extLst>
              <a:ext uri="{FF2B5EF4-FFF2-40B4-BE49-F238E27FC236}">
                <a16:creationId xmlns:a16="http://schemas.microsoft.com/office/drawing/2014/main" id="{26262C39-7973-4F2C-92D3-4E26C055AE75}"/>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Prototype 1</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491591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ndicam 2019-03-20 18-06-56-907">
            <a:hlinkClick r:id="" action="ppaction://media"/>
            <a:extLst>
              <a:ext uri="{FF2B5EF4-FFF2-40B4-BE49-F238E27FC236}">
                <a16:creationId xmlns:a16="http://schemas.microsoft.com/office/drawing/2014/main" id="{15C28C81-548B-45A4-904C-9CDBF663CCC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1762" y="0"/>
            <a:ext cx="10308476" cy="6858000"/>
          </a:xfrm>
          <a:prstGeom prst="rect">
            <a:avLst/>
          </a:prstGeom>
        </p:spPr>
      </p:pic>
      <p:sp>
        <p:nvSpPr>
          <p:cNvPr id="5" name="Rectangle 4">
            <a:extLst>
              <a:ext uri="{FF2B5EF4-FFF2-40B4-BE49-F238E27FC236}">
                <a16:creationId xmlns:a16="http://schemas.microsoft.com/office/drawing/2014/main" id="{9B212DFE-270D-4117-9A71-9B2C03C91C30}"/>
              </a:ext>
            </a:extLst>
          </p:cNvPr>
          <p:cNvSpPr/>
          <p:nvPr/>
        </p:nvSpPr>
        <p:spPr>
          <a:xfrm>
            <a:off x="692641" y="-34361"/>
            <a:ext cx="10720815" cy="6356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69F2818-B7C2-431C-91E5-69A4DD814F91}"/>
              </a:ext>
            </a:extLst>
          </p:cNvPr>
          <p:cNvSpPr/>
          <p:nvPr/>
        </p:nvSpPr>
        <p:spPr>
          <a:xfrm>
            <a:off x="507947" y="6797867"/>
            <a:ext cx="11176106" cy="3607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E404B66-2CDC-43CB-A76B-1D4F14F1C6F0}"/>
              </a:ext>
            </a:extLst>
          </p:cNvPr>
          <p:cNvSpPr/>
          <p:nvPr/>
        </p:nvSpPr>
        <p:spPr>
          <a:xfrm>
            <a:off x="795725" y="3968764"/>
            <a:ext cx="10720815" cy="33674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B54E5FC-A917-4442-8F8B-21F2A4817489}"/>
              </a:ext>
            </a:extLst>
          </p:cNvPr>
          <p:cNvSpPr/>
          <p:nvPr/>
        </p:nvSpPr>
        <p:spPr>
          <a:xfrm>
            <a:off x="1777661" y="981621"/>
            <a:ext cx="1279969" cy="12627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0491D58-D657-464A-B32F-68B99498B49B}"/>
              </a:ext>
            </a:extLst>
          </p:cNvPr>
          <p:cNvSpPr/>
          <p:nvPr/>
        </p:nvSpPr>
        <p:spPr>
          <a:xfrm>
            <a:off x="8853517" y="1291423"/>
            <a:ext cx="2181961" cy="12627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D212BBB-56EE-4BC8-A7E5-905927365470}"/>
              </a:ext>
            </a:extLst>
          </p:cNvPr>
          <p:cNvSpPr/>
          <p:nvPr/>
        </p:nvSpPr>
        <p:spPr>
          <a:xfrm>
            <a:off x="8853517" y="2810491"/>
            <a:ext cx="2181961" cy="90199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6827EFC-A08C-4216-89CA-6DE62D1C0530}"/>
              </a:ext>
            </a:extLst>
          </p:cNvPr>
          <p:cNvSpPr/>
          <p:nvPr/>
        </p:nvSpPr>
        <p:spPr>
          <a:xfrm>
            <a:off x="1525909" y="4290356"/>
            <a:ext cx="9140182" cy="439351"/>
          </a:xfrm>
          <a:prstGeom prst="rect">
            <a:avLst/>
          </a:prstGeom>
        </p:spPr>
        <p:txBody>
          <a:bodyPr wrap="square">
            <a:spAutoFit/>
          </a:bodyPr>
          <a:lstStyle/>
          <a:p>
            <a:pPr marL="0" marR="0" lvl="0" indent="0" algn="ctr" defTabSz="514093" rtl="0" eaLnBrk="1" fontAlgn="auto" latinLnBrk="0" hangingPunct="1">
              <a:lnSpc>
                <a:spcPct val="100000"/>
              </a:lnSpc>
              <a:spcBef>
                <a:spcPts val="0"/>
              </a:spcBef>
              <a:spcAft>
                <a:spcPts val="0"/>
              </a:spcAft>
              <a:buClrTx/>
              <a:buSzTx/>
              <a:buFontTx/>
              <a:buNone/>
              <a:tabLst/>
              <a:defRPr/>
            </a:pPr>
            <a:r>
              <a:rPr kumimoji="0" lang="en-US" sz="2255" b="0" i="0" u="none" strike="noStrike" kern="1200" cap="none" spc="0" normalizeH="0" baseline="0" noProof="0" dirty="0">
                <a:ln>
                  <a:noFill/>
                </a:ln>
                <a:solidFill>
                  <a:prstClr val="black"/>
                </a:solidFill>
                <a:effectLst/>
                <a:uLnTx/>
                <a:uFillTx/>
                <a:latin typeface="Segoe UI Light"/>
                <a:ea typeface="+mn-ea"/>
                <a:cs typeface="Segoe UI Light"/>
              </a:rPr>
              <a:t>Say we </a:t>
            </a:r>
            <a:r>
              <a:rPr kumimoji="0" lang="en-US" sz="2255" b="0" i="0" u="none" strike="noStrike" kern="1200" cap="none" spc="0" normalizeH="0" baseline="0" noProof="0" dirty="0">
                <a:ln>
                  <a:noFill/>
                </a:ln>
                <a:solidFill>
                  <a:srgbClr val="D29501"/>
                </a:solidFill>
                <a:effectLst/>
                <a:uLnTx/>
                <a:uFillTx/>
                <a:latin typeface="Segoe UI Semibold" panose="020B0702040204020203" pitchFamily="34" charset="0"/>
                <a:ea typeface="+mn-ea"/>
                <a:cs typeface="Segoe UI Semibold" panose="020B0702040204020203" pitchFamily="34" charset="0"/>
              </a:rPr>
              <a:t>install our tablets in three rooms </a:t>
            </a:r>
            <a:r>
              <a:rPr kumimoji="0" lang="en-US" sz="2255" b="0" i="0" u="none" strike="noStrike" kern="1200" cap="none" spc="0" normalizeH="0" baseline="0" noProof="0" dirty="0">
                <a:ln>
                  <a:noFill/>
                </a:ln>
                <a:solidFill>
                  <a:prstClr val="black"/>
                </a:solidFill>
                <a:effectLst/>
                <a:uLnTx/>
                <a:uFillTx/>
                <a:latin typeface="Segoe UI Light"/>
                <a:ea typeface="+mn-ea"/>
                <a:cs typeface="Segoe UI Light"/>
              </a:rPr>
              <a:t>of the house. </a:t>
            </a:r>
            <a:endParaRPr kumimoji="0" lang="en-US" sz="2255"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17" name="TextBox 16">
            <a:extLst>
              <a:ext uri="{FF2B5EF4-FFF2-40B4-BE49-F238E27FC236}">
                <a16:creationId xmlns:a16="http://schemas.microsoft.com/office/drawing/2014/main" id="{70F38CA5-1FB0-4E14-87B1-939246BB0B8B}"/>
              </a:ext>
            </a:extLst>
          </p:cNvPr>
          <p:cNvSpPr txBox="1"/>
          <p:nvPr/>
        </p:nvSpPr>
        <p:spPr>
          <a:xfrm>
            <a:off x="1060544" y="409143"/>
            <a:ext cx="1148302" cy="284460"/>
          </a:xfrm>
          <a:prstGeom prst="rect">
            <a:avLst/>
          </a:prstGeom>
          <a:noFill/>
          <a:ln>
            <a:noFill/>
          </a:ln>
        </p:spPr>
        <p:txBody>
          <a:bodyPr wrap="square" lIns="30925" tIns="20617" rIns="30925" bIns="20617" rtlCol="0">
            <a:spAutoFit/>
          </a:bodyPr>
          <a:lstStyle/>
          <a:p>
            <a:pPr marL="0" marR="0" lvl="0" indent="0" algn="l" defTabSz="515402" rtl="0" eaLnBrk="1" fontAlgn="auto" latinLnBrk="0" hangingPunct="1">
              <a:lnSpc>
                <a:spcPct val="100000"/>
              </a:lnSpc>
              <a:spcBef>
                <a:spcPts val="0"/>
              </a:spcBef>
              <a:spcAft>
                <a:spcPts val="0"/>
              </a:spcAft>
              <a:buClrTx/>
              <a:buSzTx/>
              <a:buFontTx/>
              <a:buNone/>
              <a:tabLst/>
              <a:defRPr/>
            </a:pPr>
            <a:r>
              <a:rPr kumimoji="0" lang="en-US" sz="1578" b="0" i="0" u="none" strike="noStrike" kern="1200" cap="none" spc="0" normalizeH="0" baseline="0" noProof="0" dirty="0">
                <a:ln>
                  <a:noFill/>
                </a:ln>
                <a:solidFill>
                  <a:prstClr val="white">
                    <a:lumMod val="65000"/>
                  </a:prstClr>
                </a:solidFill>
                <a:effectLst/>
                <a:uLnTx/>
                <a:uFillTx/>
                <a:latin typeface="Segoe UI Semibold" panose="020B0702040204020203" pitchFamily="34" charset="0"/>
                <a:ea typeface="+mn-ea"/>
                <a:cs typeface="Segoe UI Semibold" panose="020B0702040204020203" pitchFamily="34" charset="0"/>
              </a:rPr>
              <a:t>First floor</a:t>
            </a:r>
          </a:p>
        </p:txBody>
      </p:sp>
      <p:sp>
        <p:nvSpPr>
          <p:cNvPr id="18" name="TextBox 17">
            <a:extLst>
              <a:ext uri="{FF2B5EF4-FFF2-40B4-BE49-F238E27FC236}">
                <a16:creationId xmlns:a16="http://schemas.microsoft.com/office/drawing/2014/main" id="{70F38CA5-1FB0-4E14-87B1-939246BB0B8B}"/>
              </a:ext>
            </a:extLst>
          </p:cNvPr>
          <p:cNvSpPr txBox="1"/>
          <p:nvPr/>
        </p:nvSpPr>
        <p:spPr>
          <a:xfrm>
            <a:off x="6273840" y="410584"/>
            <a:ext cx="1487814" cy="284460"/>
          </a:xfrm>
          <a:prstGeom prst="rect">
            <a:avLst/>
          </a:prstGeom>
          <a:noFill/>
          <a:ln>
            <a:noFill/>
          </a:ln>
        </p:spPr>
        <p:txBody>
          <a:bodyPr wrap="square" lIns="30925" tIns="20617" rIns="30925" bIns="20617" rtlCol="0">
            <a:spAutoFit/>
          </a:bodyPr>
          <a:lstStyle/>
          <a:p>
            <a:pPr marL="0" marR="0" lvl="0" indent="0" algn="l" defTabSz="515402" rtl="0" eaLnBrk="1" fontAlgn="auto" latinLnBrk="0" hangingPunct="1">
              <a:lnSpc>
                <a:spcPct val="100000"/>
              </a:lnSpc>
              <a:spcBef>
                <a:spcPts val="0"/>
              </a:spcBef>
              <a:spcAft>
                <a:spcPts val="0"/>
              </a:spcAft>
              <a:buClrTx/>
              <a:buSzTx/>
              <a:buFontTx/>
              <a:buNone/>
              <a:tabLst/>
              <a:defRPr/>
            </a:pPr>
            <a:r>
              <a:rPr kumimoji="0" lang="en-US" sz="1578" b="0" i="0" u="none" strike="noStrike" kern="1200" cap="none" spc="0" normalizeH="0" baseline="0" noProof="0" dirty="0">
                <a:ln>
                  <a:noFill/>
                </a:ln>
                <a:solidFill>
                  <a:prstClr val="white">
                    <a:lumMod val="65000"/>
                  </a:prstClr>
                </a:solidFill>
                <a:effectLst/>
                <a:uLnTx/>
                <a:uFillTx/>
                <a:latin typeface="Segoe UI Semibold" panose="020B0702040204020203" pitchFamily="34" charset="0"/>
                <a:ea typeface="+mn-ea"/>
                <a:cs typeface="Segoe UI Semibold" panose="020B0702040204020203" pitchFamily="34" charset="0"/>
              </a:rPr>
              <a:t>Second floor</a:t>
            </a:r>
          </a:p>
        </p:txBody>
      </p:sp>
      <p:grpSp>
        <p:nvGrpSpPr>
          <p:cNvPr id="28" name="Group 27">
            <a:extLst>
              <a:ext uri="{FF2B5EF4-FFF2-40B4-BE49-F238E27FC236}">
                <a16:creationId xmlns:a16="http://schemas.microsoft.com/office/drawing/2014/main" id="{2D8ECFF3-3E99-4ED4-A29A-93E2790A83CD}"/>
              </a:ext>
            </a:extLst>
          </p:cNvPr>
          <p:cNvGrpSpPr/>
          <p:nvPr/>
        </p:nvGrpSpPr>
        <p:grpSpPr>
          <a:xfrm>
            <a:off x="2204319" y="1412811"/>
            <a:ext cx="478923" cy="374886"/>
            <a:chOff x="1123950" y="1431455"/>
            <a:chExt cx="442992" cy="447754"/>
          </a:xfrm>
        </p:grpSpPr>
        <p:pic>
          <p:nvPicPr>
            <p:cNvPr id="29" name="Picture 4" descr="Image result for tablet surface pro">
              <a:extLst>
                <a:ext uri="{FF2B5EF4-FFF2-40B4-BE49-F238E27FC236}">
                  <a16:creationId xmlns:a16="http://schemas.microsoft.com/office/drawing/2014/main" id="{E0BD8CFC-221E-40CA-8E3F-411084A08C08}"/>
                </a:ext>
              </a:extLst>
            </p:cNvPr>
            <p:cNvPicPr>
              <a:picLocks noChangeAspect="1" noChangeArrowheads="1"/>
            </p:cNvPicPr>
            <p:nvPr/>
          </p:nvPicPr>
          <p:blipFill>
            <a:blip r:embed="rId5"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3950" y="1431455"/>
              <a:ext cx="442992" cy="44299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3412937B-CB9D-4315-9213-E010C7118BA4}"/>
                </a:ext>
              </a:extLst>
            </p:cNvPr>
            <p:cNvSpPr/>
            <p:nvPr/>
          </p:nvSpPr>
          <p:spPr>
            <a:xfrm>
              <a:off x="1363616" y="1789006"/>
              <a:ext cx="186659" cy="90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id="{7C5D2F31-5FE2-42B6-B176-7DF520D84761}"/>
              </a:ext>
            </a:extLst>
          </p:cNvPr>
          <p:cNvSpPr txBox="1"/>
          <p:nvPr/>
        </p:nvSpPr>
        <p:spPr>
          <a:xfrm>
            <a:off x="1841861" y="754124"/>
            <a:ext cx="710601" cy="287858"/>
          </a:xfrm>
          <a:prstGeom prst="rect">
            <a:avLst/>
          </a:prstGeom>
          <a:noFill/>
          <a:ln>
            <a:noFill/>
          </a:ln>
        </p:spPr>
        <p:txBody>
          <a:bodyPr wrap="square" lIns="30925" tIns="20617" rIns="30925" bIns="20617" rtlCol="0">
            <a:spAutoFit/>
          </a:bodyPr>
          <a:lstStyle/>
          <a:p>
            <a:pPr marL="0" marR="0" lvl="0" indent="0" algn="l" defTabSz="51540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lumMod val="65000"/>
                  </a:schemeClr>
                </a:solidFill>
                <a:effectLst/>
                <a:uLnTx/>
                <a:uFillTx/>
                <a:latin typeface="Montserrat Medium"/>
                <a:cs typeface="Segoe UI Semibold" panose="020B0702040204020203" pitchFamily="34" charset="0"/>
              </a:rPr>
              <a:t>Kitchen</a:t>
            </a:r>
          </a:p>
        </p:txBody>
      </p:sp>
      <p:sp>
        <p:nvSpPr>
          <p:cNvPr id="32" name="TextBox 31">
            <a:extLst>
              <a:ext uri="{FF2B5EF4-FFF2-40B4-BE49-F238E27FC236}">
                <a16:creationId xmlns:a16="http://schemas.microsoft.com/office/drawing/2014/main" id="{39FDD276-B713-45F2-A8AF-C81458B681EE}"/>
              </a:ext>
            </a:extLst>
          </p:cNvPr>
          <p:cNvSpPr txBox="1"/>
          <p:nvPr/>
        </p:nvSpPr>
        <p:spPr>
          <a:xfrm>
            <a:off x="8892174" y="766839"/>
            <a:ext cx="1180865" cy="287858"/>
          </a:xfrm>
          <a:prstGeom prst="rect">
            <a:avLst/>
          </a:prstGeom>
          <a:noFill/>
          <a:ln>
            <a:noFill/>
          </a:ln>
        </p:spPr>
        <p:txBody>
          <a:bodyPr wrap="square" lIns="30925" tIns="20617" rIns="30925" bIns="20617" rtlCol="0">
            <a:spAutoFit/>
          </a:bodyPr>
          <a:lstStyle/>
          <a:p>
            <a:pPr marL="0" marR="0" lvl="0" indent="0" algn="l" defTabSz="51540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lumMod val="65000"/>
                  </a:schemeClr>
                </a:solidFill>
                <a:effectLst/>
                <a:uLnTx/>
                <a:uFillTx/>
                <a:latin typeface="Montserrat Medium"/>
                <a:cs typeface="Segoe UI Semibold" panose="020B0702040204020203" pitchFamily="34" charset="0"/>
              </a:rPr>
              <a:t>Living Room</a:t>
            </a:r>
          </a:p>
        </p:txBody>
      </p:sp>
      <p:sp>
        <p:nvSpPr>
          <p:cNvPr id="33" name="TextBox 32">
            <a:extLst>
              <a:ext uri="{FF2B5EF4-FFF2-40B4-BE49-F238E27FC236}">
                <a16:creationId xmlns:a16="http://schemas.microsoft.com/office/drawing/2014/main" id="{B96F059E-2D95-4944-A7B4-412AFA0771A4}"/>
              </a:ext>
            </a:extLst>
          </p:cNvPr>
          <p:cNvSpPr txBox="1"/>
          <p:nvPr/>
        </p:nvSpPr>
        <p:spPr>
          <a:xfrm>
            <a:off x="8892174" y="2728399"/>
            <a:ext cx="840774" cy="287858"/>
          </a:xfrm>
          <a:prstGeom prst="rect">
            <a:avLst/>
          </a:prstGeom>
          <a:noFill/>
          <a:ln>
            <a:noFill/>
          </a:ln>
        </p:spPr>
        <p:txBody>
          <a:bodyPr wrap="square" lIns="30925" tIns="20617" rIns="30925" bIns="20617" rtlCol="0">
            <a:spAutoFit/>
          </a:bodyPr>
          <a:lstStyle/>
          <a:p>
            <a:pPr marL="0" marR="0" lvl="0" indent="0" algn="l" defTabSz="51540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lumMod val="65000"/>
                  </a:schemeClr>
                </a:solidFill>
                <a:effectLst/>
                <a:uLnTx/>
                <a:uFillTx/>
                <a:latin typeface="Montserrat Medium"/>
                <a:cs typeface="Segoe UI Semibold" panose="020B0702040204020203" pitchFamily="34" charset="0"/>
              </a:rPr>
              <a:t>Bedroom</a:t>
            </a:r>
          </a:p>
        </p:txBody>
      </p:sp>
      <p:grpSp>
        <p:nvGrpSpPr>
          <p:cNvPr id="37" name="Group 36">
            <a:extLst>
              <a:ext uri="{FF2B5EF4-FFF2-40B4-BE49-F238E27FC236}">
                <a16:creationId xmlns:a16="http://schemas.microsoft.com/office/drawing/2014/main" id="{BAB87136-1958-40D8-B00E-BA78BB5C6ED1}"/>
              </a:ext>
            </a:extLst>
          </p:cNvPr>
          <p:cNvGrpSpPr/>
          <p:nvPr/>
        </p:nvGrpSpPr>
        <p:grpSpPr>
          <a:xfrm>
            <a:off x="9703719" y="1469430"/>
            <a:ext cx="478923" cy="374886"/>
            <a:chOff x="1123950" y="1431455"/>
            <a:chExt cx="442992" cy="447754"/>
          </a:xfrm>
        </p:grpSpPr>
        <p:pic>
          <p:nvPicPr>
            <p:cNvPr id="38" name="Picture 4" descr="Image result for tablet surface pro">
              <a:extLst>
                <a:ext uri="{FF2B5EF4-FFF2-40B4-BE49-F238E27FC236}">
                  <a16:creationId xmlns:a16="http://schemas.microsoft.com/office/drawing/2014/main" id="{0A4EEA4C-0F4B-4EB6-88A9-3DF0EC8FE12F}"/>
                </a:ext>
              </a:extLst>
            </p:cNvPr>
            <p:cNvPicPr>
              <a:picLocks noChangeAspect="1" noChangeArrowheads="1"/>
            </p:cNvPicPr>
            <p:nvPr/>
          </p:nvPicPr>
          <p:blipFill>
            <a:blip r:embed="rId5"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3950" y="1431455"/>
              <a:ext cx="442992" cy="442992"/>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B0576FA2-2194-46CF-910A-89EC1DF020F4}"/>
                </a:ext>
              </a:extLst>
            </p:cNvPr>
            <p:cNvSpPr/>
            <p:nvPr/>
          </p:nvSpPr>
          <p:spPr>
            <a:xfrm>
              <a:off x="1363616" y="1789006"/>
              <a:ext cx="186659" cy="90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0" name="Group 39">
            <a:extLst>
              <a:ext uri="{FF2B5EF4-FFF2-40B4-BE49-F238E27FC236}">
                <a16:creationId xmlns:a16="http://schemas.microsoft.com/office/drawing/2014/main" id="{D5D09AEF-588C-404C-9FBA-C80BF64BDE49}"/>
              </a:ext>
            </a:extLst>
          </p:cNvPr>
          <p:cNvGrpSpPr/>
          <p:nvPr/>
        </p:nvGrpSpPr>
        <p:grpSpPr>
          <a:xfrm>
            <a:off x="9703719" y="3137268"/>
            <a:ext cx="478923" cy="374886"/>
            <a:chOff x="1123950" y="1431455"/>
            <a:chExt cx="442992" cy="447754"/>
          </a:xfrm>
        </p:grpSpPr>
        <p:pic>
          <p:nvPicPr>
            <p:cNvPr id="41" name="Picture 4" descr="Image result for tablet surface pro">
              <a:extLst>
                <a:ext uri="{FF2B5EF4-FFF2-40B4-BE49-F238E27FC236}">
                  <a16:creationId xmlns:a16="http://schemas.microsoft.com/office/drawing/2014/main" id="{D0C81071-D09D-48F0-9778-A9557D8EB6F0}"/>
                </a:ext>
              </a:extLst>
            </p:cNvPr>
            <p:cNvPicPr>
              <a:picLocks noChangeAspect="1" noChangeArrowheads="1"/>
            </p:cNvPicPr>
            <p:nvPr/>
          </p:nvPicPr>
          <p:blipFill>
            <a:blip r:embed="rId5"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3950" y="1431455"/>
              <a:ext cx="442992" cy="442992"/>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93CBA0E7-A289-4F98-8CBE-23531C43644F}"/>
                </a:ext>
              </a:extLst>
            </p:cNvPr>
            <p:cNvSpPr/>
            <p:nvPr/>
          </p:nvSpPr>
          <p:spPr>
            <a:xfrm>
              <a:off x="1363616" y="1789006"/>
              <a:ext cx="186659" cy="90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4" name="Title 7">
            <a:extLst>
              <a:ext uri="{FF2B5EF4-FFF2-40B4-BE49-F238E27FC236}">
                <a16:creationId xmlns:a16="http://schemas.microsoft.com/office/drawing/2014/main" id="{9D44CABB-5298-4D8A-9DF6-ECDEF36A1ED0}"/>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Prototype 1</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565078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ndicam 2019-03-20 18-06-56-907">
            <a:hlinkClick r:id="" action="ppaction://media"/>
            <a:extLst>
              <a:ext uri="{FF2B5EF4-FFF2-40B4-BE49-F238E27FC236}">
                <a16:creationId xmlns:a16="http://schemas.microsoft.com/office/drawing/2014/main" id="{15C28C81-548B-45A4-904C-9CDBF663CC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1762" y="0"/>
            <a:ext cx="10308476" cy="6858000"/>
          </a:xfrm>
          <a:prstGeom prst="rect">
            <a:avLst/>
          </a:prstGeom>
        </p:spPr>
      </p:pic>
      <p:sp>
        <p:nvSpPr>
          <p:cNvPr id="5" name="Rectangle 4">
            <a:extLst>
              <a:ext uri="{FF2B5EF4-FFF2-40B4-BE49-F238E27FC236}">
                <a16:creationId xmlns:a16="http://schemas.microsoft.com/office/drawing/2014/main" id="{9B212DFE-270D-4117-9A71-9B2C03C91C30}"/>
              </a:ext>
            </a:extLst>
          </p:cNvPr>
          <p:cNvSpPr/>
          <p:nvPr/>
        </p:nvSpPr>
        <p:spPr>
          <a:xfrm>
            <a:off x="3768002" y="-34362"/>
            <a:ext cx="4475597" cy="3607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5402"/>
            <a:endParaRPr lang="en-US" sz="2029" dirty="0">
              <a:solidFill>
                <a:prstClr val="white"/>
              </a:solidFill>
              <a:latin typeface="Calibri" panose="020F0502020204030204"/>
            </a:endParaRPr>
          </a:p>
        </p:txBody>
      </p:sp>
      <p:sp>
        <p:nvSpPr>
          <p:cNvPr id="6" name="Rectangle 5">
            <a:extLst>
              <a:ext uri="{FF2B5EF4-FFF2-40B4-BE49-F238E27FC236}">
                <a16:creationId xmlns:a16="http://schemas.microsoft.com/office/drawing/2014/main" id="{369F2818-B7C2-431C-91E5-69A4DD814F91}"/>
              </a:ext>
            </a:extLst>
          </p:cNvPr>
          <p:cNvSpPr/>
          <p:nvPr/>
        </p:nvSpPr>
        <p:spPr>
          <a:xfrm>
            <a:off x="507947" y="6797867"/>
            <a:ext cx="11176106" cy="3607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5402"/>
            <a:endParaRPr lang="en-US" sz="2029" dirty="0">
              <a:solidFill>
                <a:prstClr val="white"/>
              </a:solidFill>
              <a:latin typeface="Calibri" panose="020F0502020204030204"/>
            </a:endParaRPr>
          </a:p>
        </p:txBody>
      </p:sp>
      <p:sp>
        <p:nvSpPr>
          <p:cNvPr id="8" name="BlackOverlay">
            <a:extLst>
              <a:ext uri="{FF2B5EF4-FFF2-40B4-BE49-F238E27FC236}">
                <a16:creationId xmlns:a16="http://schemas.microsoft.com/office/drawing/2014/main" id="{E73F3A95-CA21-4B0C-9E1E-26FEECFFBD56}"/>
              </a:ext>
            </a:extLst>
          </p:cNvPr>
          <p:cNvSpPr/>
          <p:nvPr/>
        </p:nvSpPr>
        <p:spPr>
          <a:xfrm>
            <a:off x="0" y="0"/>
            <a:ext cx="12192000" cy="6858000"/>
          </a:xfrm>
          <a:prstGeom prst="rect">
            <a:avLst/>
          </a:prstGeom>
          <a:solidFill>
            <a:schemeClr val="tx1">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2866" tIns="51540" rIns="102866" bIns="51540" numCol="1" spcCol="0" rtlCol="0" fromWordArt="0" anchor="ctr" anchorCtr="0" forceAA="0" compatLnSpc="1">
            <a:prstTxWarp prst="textNoShape">
              <a:avLst/>
            </a:prstTxWarp>
            <a:noAutofit/>
          </a:bodyPr>
          <a:lstStyle/>
          <a:p>
            <a:pPr algn="ctr" defTabSz="514093"/>
            <a:r>
              <a:rPr lang="en-US" sz="2255" dirty="0">
                <a:solidFill>
                  <a:prstClr val="white"/>
                </a:solidFill>
                <a:latin typeface="Segoe UI Light"/>
                <a:cs typeface="Segoe UI Light"/>
              </a:rPr>
              <a:t>Then the </a:t>
            </a:r>
            <a:r>
              <a:rPr lang="en-US" sz="2255" dirty="0">
                <a:solidFill>
                  <a:srgbClr val="FFC000"/>
                </a:solidFill>
                <a:latin typeface="Segoe UI Semibold" panose="020B0702040204020203" pitchFamily="34" charset="0"/>
                <a:cs typeface="Segoe UI Semibold" panose="020B0702040204020203" pitchFamily="34" charset="0"/>
              </a:rPr>
              <a:t>display visualization </a:t>
            </a:r>
            <a:r>
              <a:rPr lang="en-US" sz="2255" dirty="0">
                <a:solidFill>
                  <a:prstClr val="white"/>
                </a:solidFill>
                <a:latin typeface="Segoe UI Light"/>
                <a:cs typeface="Segoe UI Light"/>
              </a:rPr>
              <a:t>looked something like this….</a:t>
            </a:r>
          </a:p>
        </p:txBody>
      </p:sp>
      <p:sp>
        <p:nvSpPr>
          <p:cNvPr id="7" name="Title 7">
            <a:extLst>
              <a:ext uri="{FF2B5EF4-FFF2-40B4-BE49-F238E27FC236}">
                <a16:creationId xmlns:a16="http://schemas.microsoft.com/office/drawing/2014/main" id="{C4BC2A3E-278F-457D-8ECA-B4B42BEBF818}"/>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Prototype 1</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9868824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ndicam 2019-03-20 18-06-56-907">
            <a:hlinkClick r:id="" action="ppaction://media"/>
            <a:extLst>
              <a:ext uri="{FF2B5EF4-FFF2-40B4-BE49-F238E27FC236}">
                <a16:creationId xmlns:a16="http://schemas.microsoft.com/office/drawing/2014/main" id="{15C28C81-548B-45A4-904C-9CDBF663CCCD}"/>
              </a:ext>
            </a:extLst>
          </p:cNvPr>
          <p:cNvPicPr>
            <a:picLocks noChangeAspect="1"/>
          </p:cNvPicPr>
          <p:nvPr>
            <a:videoFile r:link="rId1"/>
            <p:extLst>
              <p:ext uri="{DAA4B4D4-6D71-4841-9C94-3DE7FCFB9230}">
                <p14:media xmlns:p14="http://schemas.microsoft.com/office/powerpoint/2010/main" r:embed="rId2">
                  <p14:trim st="11000" end="14842"/>
                </p14:media>
              </p:ext>
            </p:extLst>
          </p:nvPr>
        </p:nvPicPr>
        <p:blipFill>
          <a:blip r:embed="rId5"/>
          <a:stretch>
            <a:fillRect/>
          </a:stretch>
        </p:blipFill>
        <p:spPr>
          <a:xfrm>
            <a:off x="941762" y="0"/>
            <a:ext cx="10308476" cy="6858000"/>
          </a:xfrm>
          <a:prstGeom prst="rect">
            <a:avLst/>
          </a:prstGeom>
        </p:spPr>
      </p:pic>
      <p:sp>
        <p:nvSpPr>
          <p:cNvPr id="5" name="Rectangle 4">
            <a:extLst>
              <a:ext uri="{FF2B5EF4-FFF2-40B4-BE49-F238E27FC236}">
                <a16:creationId xmlns:a16="http://schemas.microsoft.com/office/drawing/2014/main" id="{9B212DFE-270D-4117-9A71-9B2C03C91C30}"/>
              </a:ext>
            </a:extLst>
          </p:cNvPr>
          <p:cNvSpPr/>
          <p:nvPr/>
        </p:nvSpPr>
        <p:spPr>
          <a:xfrm>
            <a:off x="3768002" y="-34362"/>
            <a:ext cx="4475597" cy="3607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5402"/>
            <a:endParaRPr lang="en-US" sz="2029" dirty="0">
              <a:solidFill>
                <a:prstClr val="white"/>
              </a:solidFill>
              <a:latin typeface="Calibri" panose="020F0502020204030204"/>
            </a:endParaRPr>
          </a:p>
        </p:txBody>
      </p:sp>
      <p:sp>
        <p:nvSpPr>
          <p:cNvPr id="6" name="Rectangle 5">
            <a:extLst>
              <a:ext uri="{FF2B5EF4-FFF2-40B4-BE49-F238E27FC236}">
                <a16:creationId xmlns:a16="http://schemas.microsoft.com/office/drawing/2014/main" id="{369F2818-B7C2-431C-91E5-69A4DD814F91}"/>
              </a:ext>
            </a:extLst>
          </p:cNvPr>
          <p:cNvSpPr/>
          <p:nvPr/>
        </p:nvSpPr>
        <p:spPr>
          <a:xfrm>
            <a:off x="507947" y="6797867"/>
            <a:ext cx="11176106" cy="3607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5402"/>
            <a:endParaRPr lang="en-US" sz="2029" dirty="0">
              <a:solidFill>
                <a:prstClr val="white"/>
              </a:solidFill>
              <a:latin typeface="Calibri" panose="020F0502020204030204"/>
            </a:endParaRPr>
          </a:p>
        </p:txBody>
      </p:sp>
      <p:sp>
        <p:nvSpPr>
          <p:cNvPr id="7" name="TextBox 6">
            <a:extLst>
              <a:ext uri="{FF2B5EF4-FFF2-40B4-BE49-F238E27FC236}">
                <a16:creationId xmlns:a16="http://schemas.microsoft.com/office/drawing/2014/main" id="{D966E15A-97FC-44F0-959F-3DB3F6A7D954}"/>
              </a:ext>
            </a:extLst>
          </p:cNvPr>
          <p:cNvSpPr txBox="1"/>
          <p:nvPr/>
        </p:nvSpPr>
        <p:spPr>
          <a:xfrm>
            <a:off x="1841861" y="754124"/>
            <a:ext cx="710601" cy="287858"/>
          </a:xfrm>
          <a:prstGeom prst="rect">
            <a:avLst/>
          </a:prstGeom>
          <a:noFill/>
          <a:ln>
            <a:noFill/>
          </a:ln>
        </p:spPr>
        <p:txBody>
          <a:bodyPr wrap="square" lIns="30925" tIns="20617" rIns="30925" bIns="20617" rtlCol="0">
            <a:spAutoFit/>
          </a:bodyPr>
          <a:lstStyle/>
          <a:p>
            <a:pPr marL="0" marR="0" lvl="0" indent="0" algn="l" defTabSz="51540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lumMod val="65000"/>
                  </a:schemeClr>
                </a:solidFill>
                <a:effectLst/>
                <a:uLnTx/>
                <a:uFillTx/>
                <a:latin typeface="Montserrat Medium"/>
                <a:cs typeface="Segoe UI Semibold" panose="020B0702040204020203" pitchFamily="34" charset="0"/>
              </a:rPr>
              <a:t>Kitchen</a:t>
            </a:r>
          </a:p>
        </p:txBody>
      </p:sp>
      <p:sp>
        <p:nvSpPr>
          <p:cNvPr id="8" name="TextBox 7">
            <a:extLst>
              <a:ext uri="{FF2B5EF4-FFF2-40B4-BE49-F238E27FC236}">
                <a16:creationId xmlns:a16="http://schemas.microsoft.com/office/drawing/2014/main" id="{447BDF0C-B1F7-411D-A8B5-2345B5B8A5E4}"/>
              </a:ext>
            </a:extLst>
          </p:cNvPr>
          <p:cNvSpPr txBox="1"/>
          <p:nvPr/>
        </p:nvSpPr>
        <p:spPr>
          <a:xfrm>
            <a:off x="8892174" y="766839"/>
            <a:ext cx="1180865" cy="287858"/>
          </a:xfrm>
          <a:prstGeom prst="rect">
            <a:avLst/>
          </a:prstGeom>
          <a:noFill/>
          <a:ln>
            <a:noFill/>
          </a:ln>
        </p:spPr>
        <p:txBody>
          <a:bodyPr wrap="square" lIns="30925" tIns="20617" rIns="30925" bIns="20617" rtlCol="0">
            <a:spAutoFit/>
          </a:bodyPr>
          <a:lstStyle/>
          <a:p>
            <a:pPr marL="0" marR="0" lvl="0" indent="0" algn="l" defTabSz="51540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lumMod val="65000"/>
                  </a:schemeClr>
                </a:solidFill>
                <a:effectLst/>
                <a:uLnTx/>
                <a:uFillTx/>
                <a:latin typeface="Montserrat Medium"/>
                <a:cs typeface="Segoe UI Semibold" panose="020B0702040204020203" pitchFamily="34" charset="0"/>
              </a:rPr>
              <a:t>Living Room</a:t>
            </a:r>
          </a:p>
        </p:txBody>
      </p:sp>
      <p:sp>
        <p:nvSpPr>
          <p:cNvPr id="9" name="TextBox 8">
            <a:extLst>
              <a:ext uri="{FF2B5EF4-FFF2-40B4-BE49-F238E27FC236}">
                <a16:creationId xmlns:a16="http://schemas.microsoft.com/office/drawing/2014/main" id="{40A77812-E26F-4712-9099-93668AB83812}"/>
              </a:ext>
            </a:extLst>
          </p:cNvPr>
          <p:cNvSpPr txBox="1"/>
          <p:nvPr/>
        </p:nvSpPr>
        <p:spPr>
          <a:xfrm>
            <a:off x="8892174" y="2728399"/>
            <a:ext cx="840774" cy="287858"/>
          </a:xfrm>
          <a:prstGeom prst="rect">
            <a:avLst/>
          </a:prstGeom>
          <a:noFill/>
          <a:ln>
            <a:noFill/>
          </a:ln>
        </p:spPr>
        <p:txBody>
          <a:bodyPr wrap="square" lIns="30925" tIns="20617" rIns="30925" bIns="20617" rtlCol="0">
            <a:spAutoFit/>
          </a:bodyPr>
          <a:lstStyle/>
          <a:p>
            <a:pPr marL="0" marR="0" lvl="0" indent="0" algn="l" defTabSz="51540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lumMod val="65000"/>
                  </a:schemeClr>
                </a:solidFill>
                <a:effectLst/>
                <a:uLnTx/>
                <a:uFillTx/>
                <a:latin typeface="Montserrat Medium"/>
                <a:cs typeface="Segoe UI Semibold" panose="020B0702040204020203" pitchFamily="34" charset="0"/>
              </a:rPr>
              <a:t>Bedroom</a:t>
            </a:r>
          </a:p>
        </p:txBody>
      </p:sp>
    </p:spTree>
    <p:extLst>
      <p:ext uri="{BB962C8B-B14F-4D97-AF65-F5344CB8AC3E}">
        <p14:creationId xmlns:p14="http://schemas.microsoft.com/office/powerpoint/2010/main" val="728727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4" y="0"/>
            <a:ext cx="1219263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BlackOverlay">
            <a:extLst>
              <a:ext uri="{FF2B5EF4-FFF2-40B4-BE49-F238E27FC236}">
                <a16:creationId xmlns:a16="http://schemas.microsoft.com/office/drawing/2014/main" id="{A1E01F06-7EE6-47B2-82E6-F47307701DC7}"/>
              </a:ext>
            </a:extLst>
          </p:cNvPr>
          <p:cNvSpPr/>
          <p:nvPr/>
        </p:nvSpPr>
        <p:spPr>
          <a:xfrm>
            <a:off x="0" y="0"/>
            <a:ext cx="12203898" cy="6858000"/>
          </a:xfrm>
          <a:prstGeom prst="rect">
            <a:avLst/>
          </a:prstGeom>
          <a:solidFill>
            <a:schemeClr val="tx1">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p:txBody>
      </p:sp>
      <p:sp>
        <p:nvSpPr>
          <p:cNvPr id="12" name="Oval 11"/>
          <p:cNvSpPr>
            <a:spLocks noChangeAspect="1"/>
          </p:cNvSpPr>
          <p:nvPr/>
        </p:nvSpPr>
        <p:spPr>
          <a:xfrm>
            <a:off x="614202" y="1909434"/>
            <a:ext cx="121727" cy="114481"/>
          </a:xfrm>
          <a:prstGeom prst="ellipse">
            <a:avLst/>
          </a:prstGeom>
          <a:noFill/>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cxnSp>
        <p:nvCxnSpPr>
          <p:cNvPr id="13" name="Straight Connector 12"/>
          <p:cNvCxnSpPr/>
          <p:nvPr/>
        </p:nvCxnSpPr>
        <p:spPr>
          <a:xfrm flipH="1">
            <a:off x="720253" y="1455229"/>
            <a:ext cx="353775" cy="453474"/>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18219" y="1141434"/>
            <a:ext cx="19844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C000"/>
                </a:solidFill>
                <a:effectLst/>
                <a:uLnTx/>
                <a:uFillTx/>
                <a:latin typeface="Segoe UI Semibold" panose="020B0702040204020203" pitchFamily="34" charset="0"/>
                <a:cs typeface="Segoe UI Semibold" panose="020B0702040204020203" pitchFamily="34" charset="0"/>
              </a:rPr>
              <a:t>Door</a:t>
            </a:r>
            <a:r>
              <a:rPr kumimoji="0" lang="en-US" b="0" i="0" u="none" strike="noStrike" kern="1200" cap="none" spc="0" normalizeH="0" noProof="0" dirty="0">
                <a:ln>
                  <a:noFill/>
                </a:ln>
                <a:solidFill>
                  <a:srgbClr val="FFC000"/>
                </a:solidFill>
                <a:effectLst/>
                <a:uLnTx/>
                <a:uFillTx/>
                <a:latin typeface="Segoe UI Semibold" panose="020B0702040204020203" pitchFamily="34" charset="0"/>
                <a:cs typeface="Segoe UI Semibold" panose="020B0702040204020203" pitchFamily="34" charset="0"/>
              </a:rPr>
              <a:t> opening</a:t>
            </a:r>
            <a:endParaRPr kumimoji="0" lang="en-US" b="0" i="0" u="none" strike="noStrike" kern="1200" cap="none" spc="0" normalizeH="0" baseline="0" noProof="0" dirty="0">
              <a:ln>
                <a:noFill/>
              </a:ln>
              <a:solidFill>
                <a:srgbClr val="FFC000"/>
              </a:solidFill>
              <a:effectLst/>
              <a:uLnTx/>
              <a:uFillTx/>
              <a:latin typeface="Segoe UI Semibold" panose="020B0702040204020203" pitchFamily="34" charset="0"/>
              <a:cs typeface="Segoe UI Semibold" panose="020B0702040204020203" pitchFamily="34" charset="0"/>
            </a:endParaRPr>
          </a:p>
        </p:txBody>
      </p:sp>
      <p:sp>
        <p:nvSpPr>
          <p:cNvPr id="21" name="Oval 20"/>
          <p:cNvSpPr>
            <a:spLocks noChangeAspect="1"/>
          </p:cNvSpPr>
          <p:nvPr/>
        </p:nvSpPr>
        <p:spPr>
          <a:xfrm>
            <a:off x="9364600" y="3613701"/>
            <a:ext cx="121727" cy="114481"/>
          </a:xfrm>
          <a:prstGeom prst="ellipse">
            <a:avLst/>
          </a:prstGeom>
          <a:noFill/>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cxnSp>
        <p:nvCxnSpPr>
          <p:cNvPr id="22" name="Straight Connector 21"/>
          <p:cNvCxnSpPr/>
          <p:nvPr/>
        </p:nvCxnSpPr>
        <p:spPr>
          <a:xfrm flipH="1">
            <a:off x="9453350" y="2394891"/>
            <a:ext cx="362825" cy="1217686"/>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584223" y="2012414"/>
            <a:ext cx="19844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C000"/>
                </a:solidFill>
                <a:effectLst/>
                <a:uLnTx/>
                <a:uFillTx/>
                <a:latin typeface="Segoe UI Semibold" panose="020B0702040204020203" pitchFamily="34" charset="0"/>
                <a:cs typeface="Segoe UI Semibold" panose="020B0702040204020203" pitchFamily="34" charset="0"/>
              </a:rPr>
              <a:t>Knife chopping</a:t>
            </a:r>
          </a:p>
        </p:txBody>
      </p:sp>
      <p:sp>
        <p:nvSpPr>
          <p:cNvPr id="17" name="TextBox 16">
            <a:extLst>
              <a:ext uri="{FF2B5EF4-FFF2-40B4-BE49-F238E27FC236}">
                <a16:creationId xmlns:a16="http://schemas.microsoft.com/office/drawing/2014/main" id="{410F8462-902F-4FDB-9D94-222C7F945D52}"/>
              </a:ext>
            </a:extLst>
          </p:cNvPr>
          <p:cNvSpPr txBox="1"/>
          <p:nvPr/>
        </p:nvSpPr>
        <p:spPr>
          <a:xfrm>
            <a:off x="81808" y="4048342"/>
            <a:ext cx="19844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C000"/>
                </a:solidFill>
                <a:effectLst/>
                <a:uLnTx/>
                <a:uFillTx/>
                <a:latin typeface="Segoe UI Semibold" panose="020B0702040204020203" pitchFamily="34" charset="0"/>
                <a:cs typeface="Segoe UI Semibold" panose="020B0702040204020203" pitchFamily="34" charset="0"/>
              </a:rPr>
              <a:t>Dog barking</a:t>
            </a:r>
          </a:p>
        </p:txBody>
      </p:sp>
      <p:pic>
        <p:nvPicPr>
          <p:cNvPr id="8" name="Picture 7">
            <a:extLst>
              <a:ext uri="{FF2B5EF4-FFF2-40B4-BE49-F238E27FC236}">
                <a16:creationId xmlns:a16="http://schemas.microsoft.com/office/drawing/2014/main" id="{38BF05D7-4C44-423B-AF0F-D0611DBA090E}"/>
              </a:ext>
            </a:extLst>
          </p:cNvPr>
          <p:cNvPicPr>
            <a:picLocks noChangeAspect="1"/>
          </p:cNvPicPr>
          <p:nvPr/>
        </p:nvPicPr>
        <p:blipFill>
          <a:blip r:embed="rId4"/>
          <a:stretch>
            <a:fillRect/>
          </a:stretch>
        </p:blipFill>
        <p:spPr>
          <a:xfrm rot="16760639">
            <a:off x="-106382" y="4367658"/>
            <a:ext cx="930372" cy="938061"/>
          </a:xfrm>
          <a:prstGeom prst="rect">
            <a:avLst/>
          </a:prstGeom>
        </p:spPr>
      </p:pic>
      <p:sp>
        <p:nvSpPr>
          <p:cNvPr id="18" name="Oval 17">
            <a:extLst>
              <a:ext uri="{FF2B5EF4-FFF2-40B4-BE49-F238E27FC236}">
                <a16:creationId xmlns:a16="http://schemas.microsoft.com/office/drawing/2014/main" id="{333CA897-9DC0-45AA-9759-CDFBD0F590F1}"/>
              </a:ext>
            </a:extLst>
          </p:cNvPr>
          <p:cNvSpPr>
            <a:spLocks noChangeAspect="1"/>
          </p:cNvSpPr>
          <p:nvPr/>
        </p:nvSpPr>
        <p:spPr>
          <a:xfrm>
            <a:off x="3694244" y="3055372"/>
            <a:ext cx="121727" cy="103991"/>
          </a:xfrm>
          <a:prstGeom prst="ellipse">
            <a:avLst/>
          </a:prstGeom>
          <a:noFill/>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cxnSp>
        <p:nvCxnSpPr>
          <p:cNvPr id="19" name="Straight Connector 18">
            <a:extLst>
              <a:ext uri="{FF2B5EF4-FFF2-40B4-BE49-F238E27FC236}">
                <a16:creationId xmlns:a16="http://schemas.microsoft.com/office/drawing/2014/main" id="{19D63789-7859-4578-AEAF-362D911DCDB4}"/>
              </a:ext>
            </a:extLst>
          </p:cNvPr>
          <p:cNvCxnSpPr>
            <a:cxnSpLocks/>
          </p:cNvCxnSpPr>
          <p:nvPr/>
        </p:nvCxnSpPr>
        <p:spPr>
          <a:xfrm flipH="1">
            <a:off x="3791344" y="2394446"/>
            <a:ext cx="501256" cy="660926"/>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7FCDC15-A90F-4BDB-A62D-0FCE413B4313}"/>
              </a:ext>
            </a:extLst>
          </p:cNvPr>
          <p:cNvSpPr txBox="1"/>
          <p:nvPr/>
        </p:nvSpPr>
        <p:spPr>
          <a:xfrm>
            <a:off x="4086161" y="2080389"/>
            <a:ext cx="19844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C000"/>
                </a:solidFill>
                <a:effectLst/>
                <a:uLnTx/>
                <a:uFillTx/>
                <a:latin typeface="Segoe UI Semibold" panose="020B0702040204020203" pitchFamily="34" charset="0"/>
                <a:cs typeface="Segoe UI Semibold" panose="020B0702040204020203" pitchFamily="34" charset="0"/>
              </a:rPr>
              <a:t>People talking</a:t>
            </a:r>
          </a:p>
        </p:txBody>
      </p:sp>
      <p:sp>
        <p:nvSpPr>
          <p:cNvPr id="24" name="TextBox 23">
            <a:extLst>
              <a:ext uri="{FF2B5EF4-FFF2-40B4-BE49-F238E27FC236}">
                <a16:creationId xmlns:a16="http://schemas.microsoft.com/office/drawing/2014/main" id="{C7788B1E-CDB5-4B9F-B416-0D7A6819D7C3}"/>
              </a:ext>
            </a:extLst>
          </p:cNvPr>
          <p:cNvSpPr txBox="1"/>
          <p:nvPr/>
        </p:nvSpPr>
        <p:spPr>
          <a:xfrm>
            <a:off x="846340" y="5890945"/>
            <a:ext cx="19844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C000"/>
                </a:solidFill>
                <a:effectLst/>
                <a:uLnTx/>
                <a:uFillTx/>
                <a:latin typeface="Segoe UI Semibold" panose="020B0702040204020203" pitchFamily="34" charset="0"/>
                <a:cs typeface="Segoe UI Semibold" panose="020B0702040204020203" pitchFamily="34" charset="0"/>
              </a:rPr>
              <a:t>Dryer whirring</a:t>
            </a:r>
          </a:p>
        </p:txBody>
      </p:sp>
      <p:pic>
        <p:nvPicPr>
          <p:cNvPr id="25" name="Picture 24">
            <a:extLst>
              <a:ext uri="{FF2B5EF4-FFF2-40B4-BE49-F238E27FC236}">
                <a16:creationId xmlns:a16="http://schemas.microsoft.com/office/drawing/2014/main" id="{038106D6-C6C3-44EB-A207-971D49E93FDB}"/>
              </a:ext>
            </a:extLst>
          </p:cNvPr>
          <p:cNvPicPr>
            <a:picLocks noChangeAspect="1"/>
          </p:cNvPicPr>
          <p:nvPr/>
        </p:nvPicPr>
        <p:blipFill>
          <a:blip r:embed="rId4"/>
          <a:stretch>
            <a:fillRect/>
          </a:stretch>
        </p:blipFill>
        <p:spPr>
          <a:xfrm rot="11887900">
            <a:off x="1323886" y="6013533"/>
            <a:ext cx="930372" cy="938061"/>
          </a:xfrm>
          <a:prstGeom prst="rect">
            <a:avLst/>
          </a:prstGeom>
        </p:spPr>
      </p:pic>
      <p:sp>
        <p:nvSpPr>
          <p:cNvPr id="16" name="BlackOverlay">
            <a:extLst>
              <a:ext uri="{FF2B5EF4-FFF2-40B4-BE49-F238E27FC236}">
                <a16:creationId xmlns:a16="http://schemas.microsoft.com/office/drawing/2014/main" id="{909C3E4F-65BB-402E-88DB-78AFF9BFDA80}"/>
              </a:ext>
            </a:extLst>
          </p:cNvPr>
          <p:cNvSpPr/>
          <p:nvPr/>
        </p:nvSpPr>
        <p:spPr>
          <a:xfrm>
            <a:off x="0" y="5761843"/>
            <a:ext cx="12203898" cy="1095790"/>
          </a:xfrm>
          <a:prstGeom prst="rect">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r>
              <a:rPr lang="en-US" sz="2400" dirty="0">
                <a:solidFill>
                  <a:prstClr val="white"/>
                </a:solidFill>
                <a:latin typeface="Segoe UI Light"/>
                <a:cs typeface="Segoe UI Light"/>
              </a:rPr>
              <a:t>These sounds inform us about the </a:t>
            </a:r>
            <a:r>
              <a:rPr lang="en-US" sz="2400" dirty="0">
                <a:solidFill>
                  <a:srgbClr val="FFC000"/>
                </a:solidFill>
                <a:latin typeface="Segoe UI Semibold" panose="020B0702040204020203" pitchFamily="34" charset="0"/>
                <a:cs typeface="Segoe UI Semibold" panose="020B0702040204020203" pitchFamily="34" charset="0"/>
              </a:rPr>
              <a:t>home, home activities</a:t>
            </a:r>
            <a:r>
              <a:rPr lang="en-US" sz="2400" dirty="0">
                <a:solidFill>
                  <a:prstClr val="white"/>
                </a:solidFill>
                <a:latin typeface="Segoe UI Light"/>
                <a:cs typeface="Segoe UI Light"/>
              </a:rPr>
              <a:t> and the </a:t>
            </a:r>
            <a:r>
              <a:rPr lang="en-US" sz="2400" dirty="0">
                <a:solidFill>
                  <a:srgbClr val="FFC000"/>
                </a:solidFill>
                <a:latin typeface="Segoe UI Semibold" panose="020B0702040204020203" pitchFamily="34" charset="0"/>
                <a:cs typeface="Segoe UI Semibold" panose="020B0702040204020203" pitchFamily="34" charset="0"/>
              </a:rPr>
              <a:t>household members</a:t>
            </a:r>
            <a:r>
              <a:rPr lang="en-US" sz="2400" dirty="0">
                <a:solidFill>
                  <a:prstClr val="white"/>
                </a:solidFill>
                <a:latin typeface="Segoe UI Light"/>
                <a:cs typeface="Segoe UI Light"/>
              </a:rPr>
              <a:t>. </a:t>
            </a:r>
          </a:p>
        </p:txBody>
      </p:sp>
    </p:spTree>
    <p:extLst>
      <p:ext uri="{BB962C8B-B14F-4D97-AF65-F5344CB8AC3E}">
        <p14:creationId xmlns:p14="http://schemas.microsoft.com/office/powerpoint/2010/main" val="1503825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300"/>
                                        <p:tgtEl>
                                          <p:spTgt spid="8"/>
                                        </p:tgtEl>
                                      </p:cBhvr>
                                    </p:animEffect>
                                  </p:childTnLst>
                                </p:cTn>
                              </p:par>
                            </p:childTnLst>
                          </p:cTn>
                        </p:par>
                        <p:par>
                          <p:cTn id="8" fill="hold">
                            <p:stCondLst>
                              <p:cond delay="300"/>
                            </p:stCondLst>
                            <p:childTnLst>
                              <p:par>
                                <p:cTn id="9" presetID="1"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par>
                          <p:cTn id="15" fill="hold">
                            <p:stCondLst>
                              <p:cond delay="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300"/>
                                        <p:tgtEl>
                                          <p:spTgt spid="13"/>
                                        </p:tgtEl>
                                      </p:cBhvr>
                                    </p:animEffect>
                                  </p:childTnLst>
                                </p:cTn>
                              </p:par>
                            </p:childTnLst>
                          </p:cTn>
                        </p:par>
                        <p:par>
                          <p:cTn id="19" fill="hold">
                            <p:stCondLst>
                              <p:cond delay="300"/>
                            </p:stCondLst>
                            <p:childTnLst>
                              <p:par>
                                <p:cTn id="20" presetID="1"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par>
                          <p:cTn id="26" fill="hold">
                            <p:stCondLst>
                              <p:cond delay="0"/>
                            </p:stCondLst>
                            <p:childTnLst>
                              <p:par>
                                <p:cTn id="27" presetID="22" presetClass="entr" presetSubtype="4"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300"/>
                                        <p:tgtEl>
                                          <p:spTgt spid="19"/>
                                        </p:tgtEl>
                                      </p:cBhvr>
                                    </p:animEffect>
                                  </p:childTnLst>
                                </p:cTn>
                              </p:par>
                            </p:childTnLst>
                          </p:cTn>
                        </p:par>
                        <p:par>
                          <p:cTn id="30" fill="hold">
                            <p:stCondLst>
                              <p:cond delay="300"/>
                            </p:stCondLst>
                            <p:childTnLst>
                              <p:par>
                                <p:cTn id="31" presetID="1" presetClass="entr" presetSubtype="0"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300"/>
                                        <p:tgtEl>
                                          <p:spTgt spid="25"/>
                                        </p:tgtEl>
                                      </p:cBhvr>
                                    </p:animEffect>
                                  </p:childTnLst>
                                </p:cTn>
                              </p:par>
                            </p:childTnLst>
                          </p:cTn>
                        </p:par>
                        <p:par>
                          <p:cTn id="38" fill="hold">
                            <p:stCondLst>
                              <p:cond delay="300"/>
                            </p:stCondLst>
                            <p:childTnLst>
                              <p:par>
                                <p:cTn id="39" presetID="1" presetClass="entr" presetSubtype="0"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par>
                          <p:cTn id="45" fill="hold">
                            <p:stCondLst>
                              <p:cond delay="0"/>
                            </p:stCondLst>
                            <p:childTnLst>
                              <p:par>
                                <p:cTn id="46" presetID="22" presetClass="entr" presetSubtype="4" fill="hold"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down)">
                                      <p:cBhvr>
                                        <p:cTn id="48" dur="300"/>
                                        <p:tgtEl>
                                          <p:spTgt spid="22"/>
                                        </p:tgtEl>
                                      </p:cBhvr>
                                    </p:animEffect>
                                  </p:childTnLst>
                                </p:cTn>
                              </p:par>
                            </p:childTnLst>
                          </p:cTn>
                        </p:par>
                        <p:par>
                          <p:cTn id="49" fill="hold">
                            <p:stCondLst>
                              <p:cond delay="300"/>
                            </p:stCondLst>
                            <p:childTnLst>
                              <p:par>
                                <p:cTn id="50" presetID="1" presetClass="entr" presetSubtype="0"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21" grpId="0" animBg="1"/>
      <p:bldP spid="23" grpId="0"/>
      <p:bldP spid="17" grpId="0"/>
      <p:bldP spid="18" grpId="0" animBg="1"/>
      <p:bldP spid="20" grpId="0"/>
      <p:bldP spid="24" grpId="0"/>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ndicam 2019-03-20 18-06-56-907">
            <a:hlinkClick r:id="" action="ppaction://media"/>
            <a:extLst>
              <a:ext uri="{FF2B5EF4-FFF2-40B4-BE49-F238E27FC236}">
                <a16:creationId xmlns:a16="http://schemas.microsoft.com/office/drawing/2014/main" id="{15C28C81-548B-45A4-904C-9CDBF663CCCD}"/>
              </a:ext>
            </a:extLst>
          </p:cNvPr>
          <p:cNvPicPr>
            <a:picLocks noChangeAspect="1"/>
          </p:cNvPicPr>
          <p:nvPr>
            <a:videoFile r:link="rId1"/>
            <p:extLst>
              <p:ext uri="{DAA4B4D4-6D71-4841-9C94-3DE7FCFB9230}">
                <p14:media xmlns:p14="http://schemas.microsoft.com/office/powerpoint/2010/main" r:embed="rId2">
                  <p14:trim st="11000" end="14842"/>
                </p14:media>
              </p:ext>
            </p:extLst>
          </p:nvPr>
        </p:nvPicPr>
        <p:blipFill>
          <a:blip r:embed="rId5"/>
          <a:stretch>
            <a:fillRect/>
          </a:stretch>
        </p:blipFill>
        <p:spPr>
          <a:xfrm>
            <a:off x="941762" y="0"/>
            <a:ext cx="10308476" cy="6858000"/>
          </a:xfrm>
          <a:prstGeom prst="rect">
            <a:avLst/>
          </a:prstGeom>
        </p:spPr>
      </p:pic>
      <p:sp>
        <p:nvSpPr>
          <p:cNvPr id="5" name="Rectangle 4">
            <a:extLst>
              <a:ext uri="{FF2B5EF4-FFF2-40B4-BE49-F238E27FC236}">
                <a16:creationId xmlns:a16="http://schemas.microsoft.com/office/drawing/2014/main" id="{9B212DFE-270D-4117-9A71-9B2C03C91C30}"/>
              </a:ext>
            </a:extLst>
          </p:cNvPr>
          <p:cNvSpPr/>
          <p:nvPr/>
        </p:nvSpPr>
        <p:spPr>
          <a:xfrm>
            <a:off x="3768002" y="-34362"/>
            <a:ext cx="4475597" cy="3607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5402"/>
            <a:endParaRPr lang="en-US" sz="2029" dirty="0">
              <a:solidFill>
                <a:prstClr val="white"/>
              </a:solidFill>
              <a:latin typeface="Calibri" panose="020F0502020204030204"/>
            </a:endParaRPr>
          </a:p>
        </p:txBody>
      </p:sp>
      <p:sp>
        <p:nvSpPr>
          <p:cNvPr id="6" name="Rectangle 5">
            <a:extLst>
              <a:ext uri="{FF2B5EF4-FFF2-40B4-BE49-F238E27FC236}">
                <a16:creationId xmlns:a16="http://schemas.microsoft.com/office/drawing/2014/main" id="{369F2818-B7C2-431C-91E5-69A4DD814F91}"/>
              </a:ext>
            </a:extLst>
          </p:cNvPr>
          <p:cNvSpPr/>
          <p:nvPr/>
        </p:nvSpPr>
        <p:spPr>
          <a:xfrm>
            <a:off x="507947" y="6797867"/>
            <a:ext cx="11176106" cy="3607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5402"/>
            <a:endParaRPr lang="en-US" sz="2029" dirty="0">
              <a:solidFill>
                <a:prstClr val="white"/>
              </a:solidFill>
              <a:latin typeface="Calibri" panose="020F0502020204030204"/>
            </a:endParaRPr>
          </a:p>
        </p:txBody>
      </p:sp>
      <p:sp>
        <p:nvSpPr>
          <p:cNvPr id="7" name="TextBox 6">
            <a:extLst>
              <a:ext uri="{FF2B5EF4-FFF2-40B4-BE49-F238E27FC236}">
                <a16:creationId xmlns:a16="http://schemas.microsoft.com/office/drawing/2014/main" id="{D966E15A-97FC-44F0-959F-3DB3F6A7D954}"/>
              </a:ext>
            </a:extLst>
          </p:cNvPr>
          <p:cNvSpPr txBox="1"/>
          <p:nvPr/>
        </p:nvSpPr>
        <p:spPr>
          <a:xfrm>
            <a:off x="1841861" y="754124"/>
            <a:ext cx="710601" cy="287858"/>
          </a:xfrm>
          <a:prstGeom prst="rect">
            <a:avLst/>
          </a:prstGeom>
          <a:noFill/>
          <a:ln>
            <a:noFill/>
          </a:ln>
        </p:spPr>
        <p:txBody>
          <a:bodyPr wrap="square" lIns="30925" tIns="20617" rIns="30925" bIns="20617" rtlCol="0">
            <a:spAutoFit/>
          </a:bodyPr>
          <a:lstStyle/>
          <a:p>
            <a:pPr marL="0" marR="0" lvl="0" indent="0" algn="l" defTabSz="51540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lumMod val="65000"/>
                  </a:schemeClr>
                </a:solidFill>
                <a:effectLst/>
                <a:uLnTx/>
                <a:uFillTx/>
                <a:latin typeface="Montserrat Medium"/>
                <a:cs typeface="Segoe UI Semibold" panose="020B0702040204020203" pitchFamily="34" charset="0"/>
              </a:rPr>
              <a:t>Kitchen</a:t>
            </a:r>
          </a:p>
        </p:txBody>
      </p:sp>
      <p:sp>
        <p:nvSpPr>
          <p:cNvPr id="8" name="TextBox 7">
            <a:extLst>
              <a:ext uri="{FF2B5EF4-FFF2-40B4-BE49-F238E27FC236}">
                <a16:creationId xmlns:a16="http://schemas.microsoft.com/office/drawing/2014/main" id="{447BDF0C-B1F7-411D-A8B5-2345B5B8A5E4}"/>
              </a:ext>
            </a:extLst>
          </p:cNvPr>
          <p:cNvSpPr txBox="1"/>
          <p:nvPr/>
        </p:nvSpPr>
        <p:spPr>
          <a:xfrm>
            <a:off x="8892174" y="766839"/>
            <a:ext cx="1180865" cy="287858"/>
          </a:xfrm>
          <a:prstGeom prst="rect">
            <a:avLst/>
          </a:prstGeom>
          <a:noFill/>
          <a:ln>
            <a:noFill/>
          </a:ln>
        </p:spPr>
        <p:txBody>
          <a:bodyPr wrap="square" lIns="30925" tIns="20617" rIns="30925" bIns="20617" rtlCol="0">
            <a:spAutoFit/>
          </a:bodyPr>
          <a:lstStyle/>
          <a:p>
            <a:pPr marL="0" marR="0" lvl="0" indent="0" algn="l" defTabSz="51540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lumMod val="65000"/>
                  </a:schemeClr>
                </a:solidFill>
                <a:effectLst/>
                <a:uLnTx/>
                <a:uFillTx/>
                <a:latin typeface="Montserrat Medium"/>
                <a:cs typeface="Segoe UI Semibold" panose="020B0702040204020203" pitchFamily="34" charset="0"/>
              </a:rPr>
              <a:t>Living Room</a:t>
            </a:r>
          </a:p>
        </p:txBody>
      </p:sp>
      <p:sp>
        <p:nvSpPr>
          <p:cNvPr id="9" name="TextBox 8">
            <a:extLst>
              <a:ext uri="{FF2B5EF4-FFF2-40B4-BE49-F238E27FC236}">
                <a16:creationId xmlns:a16="http://schemas.microsoft.com/office/drawing/2014/main" id="{40A77812-E26F-4712-9099-93668AB83812}"/>
              </a:ext>
            </a:extLst>
          </p:cNvPr>
          <p:cNvSpPr txBox="1"/>
          <p:nvPr/>
        </p:nvSpPr>
        <p:spPr>
          <a:xfrm>
            <a:off x="8892174" y="2728399"/>
            <a:ext cx="840774" cy="287858"/>
          </a:xfrm>
          <a:prstGeom prst="rect">
            <a:avLst/>
          </a:prstGeom>
          <a:noFill/>
          <a:ln>
            <a:noFill/>
          </a:ln>
        </p:spPr>
        <p:txBody>
          <a:bodyPr wrap="square" lIns="30925" tIns="20617" rIns="30925" bIns="20617" rtlCol="0">
            <a:spAutoFit/>
          </a:bodyPr>
          <a:lstStyle/>
          <a:p>
            <a:pPr marL="0" marR="0" lvl="0" indent="0" algn="l" defTabSz="51540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lumMod val="65000"/>
                  </a:schemeClr>
                </a:solidFill>
                <a:effectLst/>
                <a:uLnTx/>
                <a:uFillTx/>
                <a:latin typeface="Montserrat Medium"/>
                <a:cs typeface="Segoe UI Semibold" panose="020B0702040204020203" pitchFamily="34" charset="0"/>
              </a:rPr>
              <a:t>Bedroom</a:t>
            </a:r>
          </a:p>
        </p:txBody>
      </p:sp>
      <p:sp>
        <p:nvSpPr>
          <p:cNvPr id="10" name="BlackOverlay">
            <a:extLst>
              <a:ext uri="{FF2B5EF4-FFF2-40B4-BE49-F238E27FC236}">
                <a16:creationId xmlns:a16="http://schemas.microsoft.com/office/drawing/2014/main" id="{5D73B84C-A71E-4642-AC19-43F745055003}"/>
              </a:ext>
            </a:extLst>
          </p:cNvPr>
          <p:cNvSpPr/>
          <p:nvPr/>
        </p:nvSpPr>
        <p:spPr>
          <a:xfrm>
            <a:off x="0" y="0"/>
            <a:ext cx="12192000" cy="6858000"/>
          </a:xfrm>
          <a:prstGeom prst="rect">
            <a:avLst/>
          </a:prstGeom>
          <a:solidFill>
            <a:schemeClr val="tx1">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2866" tIns="51540" rIns="102866" bIns="51540" numCol="1" spcCol="0" rtlCol="0" fromWordArt="0" anchor="ctr" anchorCtr="0" forceAA="0" compatLnSpc="1">
            <a:prstTxWarp prst="textNoShape">
              <a:avLst/>
            </a:prstTxWarp>
            <a:noAutofit/>
          </a:bodyPr>
          <a:lstStyle/>
          <a:p>
            <a:pPr algn="ctr" defTabSz="514093"/>
            <a:r>
              <a:rPr lang="en-US" sz="2255" dirty="0">
                <a:solidFill>
                  <a:prstClr val="white"/>
                </a:solidFill>
                <a:latin typeface="Segoe UI Light"/>
                <a:cs typeface="Segoe UI Light"/>
              </a:rPr>
              <a:t>The visualization contained </a:t>
            </a:r>
            <a:r>
              <a:rPr lang="en-US" sz="2255" dirty="0">
                <a:solidFill>
                  <a:srgbClr val="FFC000"/>
                </a:solidFill>
                <a:latin typeface="Segoe UI Semibold" panose="020B0702040204020203" pitchFamily="34" charset="0"/>
                <a:cs typeface="Segoe UI Semibold" panose="020B0702040204020203" pitchFamily="34" charset="0"/>
              </a:rPr>
              <a:t>two views.</a:t>
            </a:r>
            <a:endParaRPr lang="en-US" sz="2255" dirty="0">
              <a:solidFill>
                <a:prstClr val="white"/>
              </a:solidFill>
              <a:latin typeface="Segoe UI Light"/>
              <a:cs typeface="Segoe UI Light"/>
            </a:endParaRPr>
          </a:p>
        </p:txBody>
      </p:sp>
      <p:sp>
        <p:nvSpPr>
          <p:cNvPr id="11" name="Title 7">
            <a:extLst>
              <a:ext uri="{FF2B5EF4-FFF2-40B4-BE49-F238E27FC236}">
                <a16:creationId xmlns:a16="http://schemas.microsoft.com/office/drawing/2014/main" id="{7C5E8C3C-1755-4583-950E-A637DA78F9FA}"/>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Prototype 1</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130377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andicam 2019-03-20 18-06-56-907">
            <a:hlinkClick r:id="" action="ppaction://media"/>
            <a:extLst>
              <a:ext uri="{FF2B5EF4-FFF2-40B4-BE49-F238E27FC236}">
                <a16:creationId xmlns:a16="http://schemas.microsoft.com/office/drawing/2014/main" id="{FABB5A29-7436-461E-907F-0C415E21B6E4}"/>
              </a:ext>
            </a:extLst>
          </p:cNvPr>
          <p:cNvPicPr>
            <a:picLocks noChangeAspect="1"/>
          </p:cNvPicPr>
          <p:nvPr>
            <a:videoFile r:link="rId1"/>
            <p:extLst>
              <p:ext uri="{DAA4B4D4-6D71-4841-9C94-3DE7FCFB9230}">
                <p14:media xmlns:p14="http://schemas.microsoft.com/office/powerpoint/2010/main" r:embed="rId2">
                  <p14:trim st="19310" end="12512"/>
                </p14:media>
              </p:ext>
            </p:extLst>
          </p:nvPr>
        </p:nvPicPr>
        <p:blipFill>
          <a:blip r:embed="rId5"/>
          <a:stretch>
            <a:fillRect/>
          </a:stretch>
        </p:blipFill>
        <p:spPr>
          <a:xfrm>
            <a:off x="941762" y="0"/>
            <a:ext cx="10308476" cy="6858000"/>
          </a:xfrm>
          <a:prstGeom prst="rect">
            <a:avLst/>
          </a:prstGeom>
        </p:spPr>
      </p:pic>
      <p:sp>
        <p:nvSpPr>
          <p:cNvPr id="5" name="Rectangle 4">
            <a:extLst>
              <a:ext uri="{FF2B5EF4-FFF2-40B4-BE49-F238E27FC236}">
                <a16:creationId xmlns:a16="http://schemas.microsoft.com/office/drawing/2014/main" id="{9B212DFE-270D-4117-9A71-9B2C03C91C30}"/>
              </a:ext>
            </a:extLst>
          </p:cNvPr>
          <p:cNvSpPr/>
          <p:nvPr/>
        </p:nvSpPr>
        <p:spPr>
          <a:xfrm>
            <a:off x="3768002" y="-34362"/>
            <a:ext cx="4475597" cy="3607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5402"/>
            <a:endParaRPr lang="en-US" sz="2029" dirty="0">
              <a:solidFill>
                <a:prstClr val="white"/>
              </a:solidFill>
              <a:latin typeface="Calibri" panose="020F0502020204030204"/>
            </a:endParaRPr>
          </a:p>
        </p:txBody>
      </p:sp>
      <p:sp>
        <p:nvSpPr>
          <p:cNvPr id="6" name="Rectangle 5">
            <a:extLst>
              <a:ext uri="{FF2B5EF4-FFF2-40B4-BE49-F238E27FC236}">
                <a16:creationId xmlns:a16="http://schemas.microsoft.com/office/drawing/2014/main" id="{369F2818-B7C2-431C-91E5-69A4DD814F91}"/>
              </a:ext>
            </a:extLst>
          </p:cNvPr>
          <p:cNvSpPr/>
          <p:nvPr/>
        </p:nvSpPr>
        <p:spPr>
          <a:xfrm>
            <a:off x="507947" y="6797867"/>
            <a:ext cx="11176106" cy="3607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5402"/>
            <a:endParaRPr lang="en-US" sz="2029" dirty="0">
              <a:solidFill>
                <a:prstClr val="white"/>
              </a:solidFill>
              <a:latin typeface="Calibri" panose="020F0502020204030204"/>
            </a:endParaRPr>
          </a:p>
        </p:txBody>
      </p:sp>
      <p:sp>
        <p:nvSpPr>
          <p:cNvPr id="3" name="Rectangle 2">
            <a:extLst>
              <a:ext uri="{FF2B5EF4-FFF2-40B4-BE49-F238E27FC236}">
                <a16:creationId xmlns:a16="http://schemas.microsoft.com/office/drawing/2014/main" id="{CBD82F7A-916C-41B0-908E-E1D71CBFD18D}"/>
              </a:ext>
            </a:extLst>
          </p:cNvPr>
          <p:cNvSpPr/>
          <p:nvPr/>
        </p:nvSpPr>
        <p:spPr>
          <a:xfrm>
            <a:off x="-261257" y="4023169"/>
            <a:ext cx="12707257" cy="375114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5402"/>
            <a:endParaRPr lang="en-US" sz="2029"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42AB91BE-A44C-4442-AD78-536BA3EFFA09}"/>
              </a:ext>
            </a:extLst>
          </p:cNvPr>
          <p:cNvSpPr/>
          <p:nvPr/>
        </p:nvSpPr>
        <p:spPr>
          <a:xfrm>
            <a:off x="-17499" y="-3192764"/>
            <a:ext cx="12209499" cy="375114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5402"/>
            <a:endParaRPr lang="en-US" sz="2029">
              <a:solidFill>
                <a:prstClr val="white"/>
              </a:solidFill>
              <a:latin typeface="Calibri" panose="020F0502020204030204"/>
            </a:endParaRPr>
          </a:p>
        </p:txBody>
      </p:sp>
      <p:sp>
        <p:nvSpPr>
          <p:cNvPr id="18" name="Rectangle 17">
            <a:extLst>
              <a:ext uri="{FF2B5EF4-FFF2-40B4-BE49-F238E27FC236}">
                <a16:creationId xmlns:a16="http://schemas.microsoft.com/office/drawing/2014/main" id="{C28C9D95-F605-4D41-BEBE-A85BE8AD5063}"/>
              </a:ext>
            </a:extLst>
          </p:cNvPr>
          <p:cNvSpPr/>
          <p:nvPr/>
        </p:nvSpPr>
        <p:spPr>
          <a:xfrm>
            <a:off x="1362692" y="4171488"/>
            <a:ext cx="9466617" cy="461665"/>
          </a:xfrm>
          <a:prstGeom prst="rect">
            <a:avLst/>
          </a:prstGeom>
          <a:noFill/>
        </p:spPr>
        <p:txBody>
          <a:bodyPr wrap="square">
            <a:spAutoFit/>
          </a:bodyPr>
          <a:lstStyle/>
          <a:p>
            <a:pPr algn="ctr" defTabSz="514093"/>
            <a:r>
              <a:rPr lang="en-US" sz="2400" dirty="0">
                <a:solidFill>
                  <a:prstClr val="white"/>
                </a:solidFill>
                <a:latin typeface="Segoe UI Light"/>
                <a:cs typeface="Segoe UI Light"/>
              </a:rPr>
              <a:t>“Floorplan view” – shows the top down blueprint of the home</a:t>
            </a:r>
            <a:endParaRPr lang="en-US" sz="2400" dirty="0">
              <a:solidFill>
                <a:prstClr val="white"/>
              </a:solidFill>
              <a:latin typeface="Segoe UI Semibold" panose="020B0702040204020203" pitchFamily="34" charset="0"/>
              <a:cs typeface="Segoe UI Semibold" panose="020B0702040204020203" pitchFamily="34" charset="0"/>
            </a:endParaRPr>
          </a:p>
        </p:txBody>
      </p:sp>
      <p:sp>
        <p:nvSpPr>
          <p:cNvPr id="9" name="TextBox 8">
            <a:extLst>
              <a:ext uri="{FF2B5EF4-FFF2-40B4-BE49-F238E27FC236}">
                <a16:creationId xmlns:a16="http://schemas.microsoft.com/office/drawing/2014/main" id="{4D4291B2-AA8D-49D4-99F8-354D5630A2C8}"/>
              </a:ext>
            </a:extLst>
          </p:cNvPr>
          <p:cNvSpPr txBox="1"/>
          <p:nvPr/>
        </p:nvSpPr>
        <p:spPr>
          <a:xfrm>
            <a:off x="6096000" y="1943296"/>
            <a:ext cx="2852939" cy="590931"/>
          </a:xfrm>
          <a:prstGeom prst="rect">
            <a:avLst/>
          </a:prstGeom>
          <a:solidFill>
            <a:schemeClr val="bg1"/>
          </a:solidFill>
          <a:ln w="12700">
            <a:solidFill>
              <a:schemeClr val="tx1">
                <a:lumMod val="75000"/>
                <a:lumOff val="25000"/>
              </a:schemeClr>
            </a:solidFill>
          </a:ln>
        </p:spPr>
        <p:txBody>
          <a:bodyPr wrap="square" lIns="27432" tIns="18288" rIns="27432" bIns="18288" rtlCol="0">
            <a:spAutoFit/>
          </a:bodyPr>
          <a:lstStyle>
            <a:defPPr>
              <a:defRPr lang="en-US"/>
            </a:defPPr>
            <a:lvl1pPr>
              <a:defRPr sz="1000">
                <a:solidFill>
                  <a:schemeClr val="tx1">
                    <a:lumMod val="85000"/>
                    <a:lumOff val="15000"/>
                  </a:schemeClr>
                </a:solidFill>
                <a:latin typeface="Segoe UI" panose="020B0502040204020203" pitchFamily="34" charset="0"/>
                <a:cs typeface="Segoe UI" panose="020B0502040204020203" pitchFamily="34" charset="0"/>
              </a:defRPr>
            </a:lvl1pPr>
          </a:lstStyle>
          <a:p>
            <a:r>
              <a:rPr lang="en-US" sz="1800" dirty="0">
                <a:solidFill>
                  <a:schemeClr val="tx1">
                    <a:lumMod val="65000"/>
                    <a:lumOff val="35000"/>
                  </a:schemeClr>
                </a:solidFill>
              </a:rPr>
              <a:t>The pulse shows a loudness of sound in a room.</a:t>
            </a:r>
          </a:p>
        </p:txBody>
      </p:sp>
      <p:cxnSp>
        <p:nvCxnSpPr>
          <p:cNvPr id="10" name="Straight Connector 9">
            <a:extLst>
              <a:ext uri="{FF2B5EF4-FFF2-40B4-BE49-F238E27FC236}">
                <a16:creationId xmlns:a16="http://schemas.microsoft.com/office/drawing/2014/main" id="{B5D4A7A1-B106-41CB-B440-00A4E902D998}"/>
              </a:ext>
            </a:extLst>
          </p:cNvPr>
          <p:cNvCxnSpPr>
            <a:cxnSpLocks/>
          </p:cNvCxnSpPr>
          <p:nvPr/>
        </p:nvCxnSpPr>
        <p:spPr>
          <a:xfrm flipV="1">
            <a:off x="8946740" y="1753368"/>
            <a:ext cx="802107" cy="189928"/>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6667461-DB71-4989-ABE5-A2B2ABF8394E}"/>
              </a:ext>
            </a:extLst>
          </p:cNvPr>
          <p:cNvSpPr txBox="1"/>
          <p:nvPr/>
        </p:nvSpPr>
        <p:spPr>
          <a:xfrm>
            <a:off x="1841861" y="754124"/>
            <a:ext cx="710601" cy="287858"/>
          </a:xfrm>
          <a:prstGeom prst="rect">
            <a:avLst/>
          </a:prstGeom>
          <a:noFill/>
          <a:ln>
            <a:noFill/>
          </a:ln>
        </p:spPr>
        <p:txBody>
          <a:bodyPr wrap="square" lIns="30925" tIns="20617" rIns="30925" bIns="20617" rtlCol="0">
            <a:spAutoFit/>
          </a:bodyPr>
          <a:lstStyle/>
          <a:p>
            <a:pPr marL="0" marR="0" lvl="0" indent="0" algn="l" defTabSz="51540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lumMod val="65000"/>
                  </a:schemeClr>
                </a:solidFill>
                <a:effectLst/>
                <a:uLnTx/>
                <a:uFillTx/>
                <a:latin typeface="Montserrat Medium"/>
                <a:cs typeface="Segoe UI Semibold" panose="020B0702040204020203" pitchFamily="34" charset="0"/>
              </a:rPr>
              <a:t>Kitchen</a:t>
            </a:r>
          </a:p>
        </p:txBody>
      </p:sp>
      <p:sp>
        <p:nvSpPr>
          <p:cNvPr id="12" name="TextBox 11">
            <a:extLst>
              <a:ext uri="{FF2B5EF4-FFF2-40B4-BE49-F238E27FC236}">
                <a16:creationId xmlns:a16="http://schemas.microsoft.com/office/drawing/2014/main" id="{4216FBE0-41A1-44BE-877F-60C07991A09C}"/>
              </a:ext>
            </a:extLst>
          </p:cNvPr>
          <p:cNvSpPr txBox="1"/>
          <p:nvPr/>
        </p:nvSpPr>
        <p:spPr>
          <a:xfrm>
            <a:off x="8892174" y="766839"/>
            <a:ext cx="1180865" cy="287858"/>
          </a:xfrm>
          <a:prstGeom prst="rect">
            <a:avLst/>
          </a:prstGeom>
          <a:noFill/>
          <a:ln>
            <a:noFill/>
          </a:ln>
        </p:spPr>
        <p:txBody>
          <a:bodyPr wrap="square" lIns="30925" tIns="20617" rIns="30925" bIns="20617" rtlCol="0">
            <a:spAutoFit/>
          </a:bodyPr>
          <a:lstStyle/>
          <a:p>
            <a:pPr marL="0" marR="0" lvl="0" indent="0" algn="l" defTabSz="51540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lumMod val="65000"/>
                  </a:schemeClr>
                </a:solidFill>
                <a:effectLst/>
                <a:uLnTx/>
                <a:uFillTx/>
                <a:latin typeface="Montserrat Medium"/>
                <a:cs typeface="Segoe UI Semibold" panose="020B0702040204020203" pitchFamily="34" charset="0"/>
              </a:rPr>
              <a:t>Living Room</a:t>
            </a:r>
          </a:p>
        </p:txBody>
      </p:sp>
      <p:sp>
        <p:nvSpPr>
          <p:cNvPr id="13" name="TextBox 12">
            <a:extLst>
              <a:ext uri="{FF2B5EF4-FFF2-40B4-BE49-F238E27FC236}">
                <a16:creationId xmlns:a16="http://schemas.microsoft.com/office/drawing/2014/main" id="{F1D87F7A-8B7F-474D-811B-AA7BB16AFCC5}"/>
              </a:ext>
            </a:extLst>
          </p:cNvPr>
          <p:cNvSpPr txBox="1"/>
          <p:nvPr/>
        </p:nvSpPr>
        <p:spPr>
          <a:xfrm>
            <a:off x="8892174" y="2728399"/>
            <a:ext cx="840774" cy="287858"/>
          </a:xfrm>
          <a:prstGeom prst="rect">
            <a:avLst/>
          </a:prstGeom>
          <a:noFill/>
          <a:ln>
            <a:noFill/>
          </a:ln>
        </p:spPr>
        <p:txBody>
          <a:bodyPr wrap="square" lIns="30925" tIns="20617" rIns="30925" bIns="20617" rtlCol="0">
            <a:spAutoFit/>
          </a:bodyPr>
          <a:lstStyle/>
          <a:p>
            <a:pPr marL="0" marR="0" lvl="0" indent="0" algn="l" defTabSz="51540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lumMod val="65000"/>
                  </a:schemeClr>
                </a:solidFill>
                <a:effectLst/>
                <a:uLnTx/>
                <a:uFillTx/>
                <a:latin typeface="Montserrat Medium"/>
                <a:cs typeface="Segoe UI Semibold" panose="020B0702040204020203" pitchFamily="34" charset="0"/>
              </a:rPr>
              <a:t>Bedroom</a:t>
            </a:r>
          </a:p>
        </p:txBody>
      </p:sp>
      <p:sp>
        <p:nvSpPr>
          <p:cNvPr id="14" name="TextBox 13">
            <a:extLst>
              <a:ext uri="{FF2B5EF4-FFF2-40B4-BE49-F238E27FC236}">
                <a16:creationId xmlns:a16="http://schemas.microsoft.com/office/drawing/2014/main" id="{F463700B-96C3-4713-820B-05578B798B0E}"/>
              </a:ext>
            </a:extLst>
          </p:cNvPr>
          <p:cNvSpPr txBox="1"/>
          <p:nvPr/>
        </p:nvSpPr>
        <p:spPr>
          <a:xfrm>
            <a:off x="6096000" y="2671551"/>
            <a:ext cx="2887899" cy="590931"/>
          </a:xfrm>
          <a:prstGeom prst="rect">
            <a:avLst/>
          </a:prstGeom>
          <a:solidFill>
            <a:schemeClr val="bg1"/>
          </a:solidFill>
          <a:ln w="12700">
            <a:solidFill>
              <a:schemeClr val="tx1">
                <a:lumMod val="75000"/>
                <a:lumOff val="25000"/>
              </a:schemeClr>
            </a:solidFill>
          </a:ln>
        </p:spPr>
        <p:txBody>
          <a:bodyPr wrap="square" lIns="27432" tIns="18288" rIns="27432" bIns="18288" rtlCol="0">
            <a:spAutoFit/>
          </a:bodyPr>
          <a:lstStyle>
            <a:defPPr>
              <a:defRPr lang="en-US"/>
            </a:defPPr>
            <a:lvl1pPr>
              <a:defRPr sz="1000">
                <a:solidFill>
                  <a:schemeClr val="tx1">
                    <a:lumMod val="85000"/>
                    <a:lumOff val="15000"/>
                  </a:schemeClr>
                </a:solidFill>
                <a:latin typeface="Segoe UI" panose="020B0502040204020203" pitchFamily="34" charset="0"/>
                <a:cs typeface="Segoe UI" panose="020B0502040204020203" pitchFamily="34" charset="0"/>
              </a:defRPr>
            </a:lvl1pPr>
          </a:lstStyle>
          <a:p>
            <a:r>
              <a:rPr lang="en-US" sz="1800" dirty="0">
                <a:solidFill>
                  <a:schemeClr val="tx1">
                    <a:lumMod val="65000"/>
                    <a:lumOff val="35000"/>
                  </a:schemeClr>
                </a:solidFill>
              </a:rPr>
              <a:t>30 sec waveform to identity patterns in sound activity.</a:t>
            </a:r>
          </a:p>
        </p:txBody>
      </p:sp>
      <p:cxnSp>
        <p:nvCxnSpPr>
          <p:cNvPr id="15" name="Straight Connector 14">
            <a:extLst>
              <a:ext uri="{FF2B5EF4-FFF2-40B4-BE49-F238E27FC236}">
                <a16:creationId xmlns:a16="http://schemas.microsoft.com/office/drawing/2014/main" id="{628A51C4-781B-42A9-BAFC-0C4E1E2DE03B}"/>
              </a:ext>
            </a:extLst>
          </p:cNvPr>
          <p:cNvCxnSpPr>
            <a:cxnSpLocks/>
          </p:cNvCxnSpPr>
          <p:nvPr/>
        </p:nvCxnSpPr>
        <p:spPr>
          <a:xfrm flipV="1">
            <a:off x="8981700" y="2391939"/>
            <a:ext cx="1180865" cy="279613"/>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9260D7A-E158-40FD-BE5F-B20E91E75AA3}"/>
              </a:ext>
            </a:extLst>
          </p:cNvPr>
          <p:cNvSpPr txBox="1"/>
          <p:nvPr/>
        </p:nvSpPr>
        <p:spPr>
          <a:xfrm>
            <a:off x="6096000" y="1432651"/>
            <a:ext cx="2887899" cy="313932"/>
          </a:xfrm>
          <a:prstGeom prst="rect">
            <a:avLst/>
          </a:prstGeom>
          <a:solidFill>
            <a:schemeClr val="bg1"/>
          </a:solidFill>
          <a:ln w="12700">
            <a:solidFill>
              <a:schemeClr val="tx1">
                <a:lumMod val="75000"/>
                <a:lumOff val="25000"/>
              </a:schemeClr>
            </a:solidFill>
          </a:ln>
        </p:spPr>
        <p:txBody>
          <a:bodyPr wrap="square" lIns="27432" tIns="18288" rIns="27432" bIns="18288" rtlCol="0">
            <a:spAutoFit/>
          </a:bodyPr>
          <a:lstStyle>
            <a:defPPr>
              <a:defRPr lang="en-US"/>
            </a:defPPr>
            <a:lvl1pPr>
              <a:defRPr sz="1000">
                <a:solidFill>
                  <a:schemeClr val="tx1">
                    <a:lumMod val="85000"/>
                    <a:lumOff val="15000"/>
                  </a:schemeClr>
                </a:solidFill>
                <a:latin typeface="Segoe UI" panose="020B0502040204020203" pitchFamily="34" charset="0"/>
                <a:cs typeface="Segoe UI" panose="020B0502040204020203" pitchFamily="34" charset="0"/>
              </a:defRPr>
            </a:lvl1pPr>
          </a:lstStyle>
          <a:p>
            <a:r>
              <a:rPr lang="en-US" sz="1800" dirty="0">
                <a:solidFill>
                  <a:schemeClr val="tx1">
                    <a:lumMod val="65000"/>
                    <a:lumOff val="35000"/>
                  </a:schemeClr>
                </a:solidFill>
              </a:rPr>
              <a:t>Bar showed duration</a:t>
            </a:r>
          </a:p>
        </p:txBody>
      </p:sp>
      <p:cxnSp>
        <p:nvCxnSpPr>
          <p:cNvPr id="19" name="Straight Connector 18">
            <a:extLst>
              <a:ext uri="{FF2B5EF4-FFF2-40B4-BE49-F238E27FC236}">
                <a16:creationId xmlns:a16="http://schemas.microsoft.com/office/drawing/2014/main" id="{93339E96-6D26-49E3-9870-E4DDC631263C}"/>
              </a:ext>
            </a:extLst>
          </p:cNvPr>
          <p:cNvCxnSpPr>
            <a:cxnSpLocks/>
          </p:cNvCxnSpPr>
          <p:nvPr/>
        </p:nvCxnSpPr>
        <p:spPr>
          <a:xfrm flipV="1">
            <a:off x="8981700" y="1275664"/>
            <a:ext cx="662994" cy="15698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7251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8"/>
                </p:tgtEl>
              </p:cMediaNode>
            </p:video>
          </p:childTnLst>
        </p:cTn>
      </p:par>
    </p:tnLst>
    <p:bldLst>
      <p:bldP spid="18" grpId="0"/>
      <p:bldP spid="9" grpId="0" animBg="1"/>
      <p:bldP spid="14"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ndicam 2019-03-20 18-06-56-907">
            <a:hlinkClick r:id="" action="ppaction://media"/>
            <a:extLst>
              <a:ext uri="{FF2B5EF4-FFF2-40B4-BE49-F238E27FC236}">
                <a16:creationId xmlns:a16="http://schemas.microsoft.com/office/drawing/2014/main" id="{15C28C81-548B-45A4-904C-9CDBF663CC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1762" y="0"/>
            <a:ext cx="10308476" cy="6858000"/>
          </a:xfrm>
          <a:prstGeom prst="rect">
            <a:avLst/>
          </a:prstGeom>
        </p:spPr>
      </p:pic>
      <p:sp>
        <p:nvSpPr>
          <p:cNvPr id="5" name="Rectangle 4">
            <a:extLst>
              <a:ext uri="{FF2B5EF4-FFF2-40B4-BE49-F238E27FC236}">
                <a16:creationId xmlns:a16="http://schemas.microsoft.com/office/drawing/2014/main" id="{9B212DFE-270D-4117-9A71-9B2C03C91C30}"/>
              </a:ext>
            </a:extLst>
          </p:cNvPr>
          <p:cNvSpPr/>
          <p:nvPr/>
        </p:nvSpPr>
        <p:spPr>
          <a:xfrm>
            <a:off x="3768002" y="-34362"/>
            <a:ext cx="4475597" cy="3607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5402"/>
            <a:endParaRPr lang="en-US" sz="2029" dirty="0">
              <a:solidFill>
                <a:prstClr val="white"/>
              </a:solidFill>
              <a:latin typeface="Calibri" panose="020F0502020204030204"/>
            </a:endParaRPr>
          </a:p>
        </p:txBody>
      </p:sp>
      <p:sp>
        <p:nvSpPr>
          <p:cNvPr id="6" name="Rectangle 5">
            <a:extLst>
              <a:ext uri="{FF2B5EF4-FFF2-40B4-BE49-F238E27FC236}">
                <a16:creationId xmlns:a16="http://schemas.microsoft.com/office/drawing/2014/main" id="{369F2818-B7C2-431C-91E5-69A4DD814F91}"/>
              </a:ext>
            </a:extLst>
          </p:cNvPr>
          <p:cNvSpPr/>
          <p:nvPr/>
        </p:nvSpPr>
        <p:spPr>
          <a:xfrm>
            <a:off x="507947" y="6797867"/>
            <a:ext cx="11176106" cy="3607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5402"/>
            <a:endParaRPr lang="en-US" sz="2029" dirty="0">
              <a:solidFill>
                <a:prstClr val="white"/>
              </a:solidFill>
              <a:latin typeface="Calibri" panose="020F0502020204030204"/>
            </a:endParaRPr>
          </a:p>
        </p:txBody>
      </p:sp>
      <p:sp>
        <p:nvSpPr>
          <p:cNvPr id="7" name="TextBox 6">
            <a:extLst>
              <a:ext uri="{FF2B5EF4-FFF2-40B4-BE49-F238E27FC236}">
                <a16:creationId xmlns:a16="http://schemas.microsoft.com/office/drawing/2014/main" id="{CE00B302-4979-49A2-A654-1C6AF20E2216}"/>
              </a:ext>
            </a:extLst>
          </p:cNvPr>
          <p:cNvSpPr txBox="1"/>
          <p:nvPr/>
        </p:nvSpPr>
        <p:spPr>
          <a:xfrm>
            <a:off x="1841861" y="754124"/>
            <a:ext cx="710601" cy="287858"/>
          </a:xfrm>
          <a:prstGeom prst="rect">
            <a:avLst/>
          </a:prstGeom>
          <a:noFill/>
          <a:ln>
            <a:noFill/>
          </a:ln>
        </p:spPr>
        <p:txBody>
          <a:bodyPr wrap="square" lIns="30925" tIns="20617" rIns="30925" bIns="20617" rtlCol="0">
            <a:spAutoFit/>
          </a:bodyPr>
          <a:lstStyle/>
          <a:p>
            <a:pPr marL="0" marR="0" lvl="0" indent="0" algn="l" defTabSz="51540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lumMod val="65000"/>
                  </a:schemeClr>
                </a:solidFill>
                <a:effectLst/>
                <a:uLnTx/>
                <a:uFillTx/>
                <a:latin typeface="Montserrat Medium"/>
                <a:cs typeface="Segoe UI Semibold" panose="020B0702040204020203" pitchFamily="34" charset="0"/>
              </a:rPr>
              <a:t>Kitchen</a:t>
            </a:r>
          </a:p>
        </p:txBody>
      </p:sp>
      <p:sp>
        <p:nvSpPr>
          <p:cNvPr id="8" name="TextBox 7">
            <a:extLst>
              <a:ext uri="{FF2B5EF4-FFF2-40B4-BE49-F238E27FC236}">
                <a16:creationId xmlns:a16="http://schemas.microsoft.com/office/drawing/2014/main" id="{67F00697-1268-4390-9671-8101D0971309}"/>
              </a:ext>
            </a:extLst>
          </p:cNvPr>
          <p:cNvSpPr txBox="1"/>
          <p:nvPr/>
        </p:nvSpPr>
        <p:spPr>
          <a:xfrm>
            <a:off x="8892174" y="766839"/>
            <a:ext cx="1180865" cy="287858"/>
          </a:xfrm>
          <a:prstGeom prst="rect">
            <a:avLst/>
          </a:prstGeom>
          <a:noFill/>
          <a:ln>
            <a:noFill/>
          </a:ln>
        </p:spPr>
        <p:txBody>
          <a:bodyPr wrap="square" lIns="30925" tIns="20617" rIns="30925" bIns="20617" rtlCol="0">
            <a:spAutoFit/>
          </a:bodyPr>
          <a:lstStyle/>
          <a:p>
            <a:pPr marL="0" marR="0" lvl="0" indent="0" algn="l" defTabSz="51540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lumMod val="65000"/>
                  </a:schemeClr>
                </a:solidFill>
                <a:effectLst/>
                <a:uLnTx/>
                <a:uFillTx/>
                <a:latin typeface="Montserrat Medium"/>
                <a:cs typeface="Segoe UI Semibold" panose="020B0702040204020203" pitchFamily="34" charset="0"/>
              </a:rPr>
              <a:t>Living Room</a:t>
            </a:r>
          </a:p>
        </p:txBody>
      </p:sp>
      <p:sp>
        <p:nvSpPr>
          <p:cNvPr id="9" name="TextBox 8">
            <a:extLst>
              <a:ext uri="{FF2B5EF4-FFF2-40B4-BE49-F238E27FC236}">
                <a16:creationId xmlns:a16="http://schemas.microsoft.com/office/drawing/2014/main" id="{DCDC59B1-0FFE-4392-B07E-DBB0EA3CB408}"/>
              </a:ext>
            </a:extLst>
          </p:cNvPr>
          <p:cNvSpPr txBox="1"/>
          <p:nvPr/>
        </p:nvSpPr>
        <p:spPr>
          <a:xfrm>
            <a:off x="8892174" y="2728399"/>
            <a:ext cx="840774" cy="287858"/>
          </a:xfrm>
          <a:prstGeom prst="rect">
            <a:avLst/>
          </a:prstGeom>
          <a:noFill/>
          <a:ln>
            <a:noFill/>
          </a:ln>
        </p:spPr>
        <p:txBody>
          <a:bodyPr wrap="square" lIns="30925" tIns="20617" rIns="30925" bIns="20617" rtlCol="0">
            <a:spAutoFit/>
          </a:bodyPr>
          <a:lstStyle/>
          <a:p>
            <a:pPr marL="0" marR="0" lvl="0" indent="0" algn="l" defTabSz="51540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lumMod val="65000"/>
                  </a:schemeClr>
                </a:solidFill>
                <a:effectLst/>
                <a:uLnTx/>
                <a:uFillTx/>
                <a:latin typeface="Montserrat Medium"/>
                <a:cs typeface="Segoe UI Semibold" panose="020B0702040204020203" pitchFamily="34" charset="0"/>
              </a:rPr>
              <a:t>Bedroom</a:t>
            </a:r>
          </a:p>
        </p:txBody>
      </p:sp>
      <p:sp>
        <p:nvSpPr>
          <p:cNvPr id="16" name="Rectangle 15">
            <a:extLst>
              <a:ext uri="{FF2B5EF4-FFF2-40B4-BE49-F238E27FC236}">
                <a16:creationId xmlns:a16="http://schemas.microsoft.com/office/drawing/2014/main" id="{42AB91BE-A44C-4442-AD78-536BA3EFFA09}"/>
              </a:ext>
            </a:extLst>
          </p:cNvPr>
          <p:cNvSpPr/>
          <p:nvPr/>
        </p:nvSpPr>
        <p:spPr>
          <a:xfrm>
            <a:off x="-17499" y="-3192764"/>
            <a:ext cx="12209499" cy="715866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5402"/>
            <a:endParaRPr lang="en-US" sz="2029" dirty="0">
              <a:solidFill>
                <a:prstClr val="white"/>
              </a:solidFill>
              <a:latin typeface="Calibri" panose="020F0502020204030204"/>
            </a:endParaRPr>
          </a:p>
        </p:txBody>
      </p:sp>
      <p:sp>
        <p:nvSpPr>
          <p:cNvPr id="18" name="Rectangle 17">
            <a:extLst>
              <a:ext uri="{FF2B5EF4-FFF2-40B4-BE49-F238E27FC236}">
                <a16:creationId xmlns:a16="http://schemas.microsoft.com/office/drawing/2014/main" id="{C28C9D95-F605-4D41-BEBE-A85BE8AD5063}"/>
              </a:ext>
            </a:extLst>
          </p:cNvPr>
          <p:cNvSpPr/>
          <p:nvPr/>
        </p:nvSpPr>
        <p:spPr>
          <a:xfrm>
            <a:off x="941762" y="3318056"/>
            <a:ext cx="10308476" cy="461665"/>
          </a:xfrm>
          <a:prstGeom prst="rect">
            <a:avLst/>
          </a:prstGeom>
          <a:noFill/>
        </p:spPr>
        <p:txBody>
          <a:bodyPr wrap="square">
            <a:spAutoFit/>
          </a:bodyPr>
          <a:lstStyle/>
          <a:p>
            <a:pPr algn="ctr" defTabSz="514093"/>
            <a:r>
              <a:rPr lang="en-US" sz="2400" dirty="0">
                <a:solidFill>
                  <a:prstClr val="white"/>
                </a:solidFill>
                <a:latin typeface="Segoe UI Light"/>
                <a:cs typeface="Segoe UI Light"/>
              </a:rPr>
              <a:t>“History view” – shows sound activity in each room for past 6 hours</a:t>
            </a:r>
            <a:endParaRPr lang="en-US" sz="2400" dirty="0">
              <a:solidFill>
                <a:prstClr val="white"/>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199478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bldLst>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FD67F-68C1-4FD6-A75A-C29116DA9D68}"/>
              </a:ext>
            </a:extLst>
          </p:cNvPr>
          <p:cNvSpPr>
            <a:spLocks noGrp="1"/>
          </p:cNvSpPr>
          <p:nvPr>
            <p:ph type="title"/>
          </p:nvPr>
        </p:nvSpPr>
        <p:spPr/>
        <p:txBody>
          <a:bodyPr/>
          <a:lstStyle/>
          <a:p>
            <a:endParaRPr lang="en-US"/>
          </a:p>
        </p:txBody>
      </p:sp>
      <p:pic>
        <p:nvPicPr>
          <p:cNvPr id="7" name="MVI_1430">
            <a:hlinkClick r:id="" action="ppaction://media"/>
            <a:extLst>
              <a:ext uri="{FF2B5EF4-FFF2-40B4-BE49-F238E27FC236}">
                <a16:creationId xmlns:a16="http://schemas.microsoft.com/office/drawing/2014/main" id="{7C91F978-3752-489D-926A-AC2690FE7E2E}"/>
              </a:ext>
            </a:extLst>
          </p:cNvPr>
          <p:cNvPicPr>
            <a:picLocks noGrp="1" noChangeAspect="1"/>
          </p:cNvPicPr>
          <p:nvPr>
            <p:ph idx="1"/>
            <a:videoFile r:link="rId1"/>
            <p:extLst>
              <p:ext uri="{DAA4B4D4-6D71-4841-9C94-3DE7FCFB9230}">
                <p14:media xmlns:p14="http://schemas.microsoft.com/office/powerpoint/2010/main" r:embed="rId2">
                  <p14:trim end="6714.2"/>
                </p14:media>
              </p:ext>
            </p:extLst>
          </p:nvPr>
        </p:nvPicPr>
        <p:blipFill>
          <a:blip r:embed="rId5"/>
          <a:stretch>
            <a:fillRect/>
          </a:stretch>
        </p:blipFill>
        <p:spPr>
          <a:xfrm>
            <a:off x="0" y="0"/>
            <a:ext cx="12192000" cy="6858602"/>
          </a:xfrm>
        </p:spPr>
      </p:pic>
      <p:sp>
        <p:nvSpPr>
          <p:cNvPr id="4" name="Title 7">
            <a:extLst>
              <a:ext uri="{FF2B5EF4-FFF2-40B4-BE49-F238E27FC236}">
                <a16:creationId xmlns:a16="http://schemas.microsoft.com/office/drawing/2014/main" id="{02DCE920-73B1-4A6E-B67F-FCD5044ABAE9}"/>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Prototype 1</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579429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FD67F-68C1-4FD6-A75A-C29116DA9D68}"/>
              </a:ext>
            </a:extLst>
          </p:cNvPr>
          <p:cNvSpPr>
            <a:spLocks noGrp="1"/>
          </p:cNvSpPr>
          <p:nvPr>
            <p:ph type="title"/>
          </p:nvPr>
        </p:nvSpPr>
        <p:spPr/>
        <p:txBody>
          <a:bodyPr/>
          <a:lstStyle/>
          <a:p>
            <a:endParaRPr lang="en-US"/>
          </a:p>
        </p:txBody>
      </p:sp>
      <p:pic>
        <p:nvPicPr>
          <p:cNvPr id="7" name="MVI_1430">
            <a:hlinkClick r:id="" action="ppaction://media"/>
            <a:extLst>
              <a:ext uri="{FF2B5EF4-FFF2-40B4-BE49-F238E27FC236}">
                <a16:creationId xmlns:a16="http://schemas.microsoft.com/office/drawing/2014/main" id="{7C91F978-3752-489D-926A-AC2690FE7E2E}"/>
              </a:ext>
            </a:extLst>
          </p:cNvPr>
          <p:cNvPicPr>
            <a:picLocks noGrp="1" noChangeAspect="1"/>
          </p:cNvPicPr>
          <p:nvPr>
            <p:ph idx="1"/>
            <a:videoFile r:link="rId1"/>
            <p:extLst>
              <p:ext uri="{DAA4B4D4-6D71-4841-9C94-3DE7FCFB9230}">
                <p14:media xmlns:p14="http://schemas.microsoft.com/office/powerpoint/2010/main" r:embed="rId2">
                  <p14:trim end="6714.2"/>
                </p14:media>
              </p:ext>
            </p:extLst>
          </p:nvPr>
        </p:nvPicPr>
        <p:blipFill>
          <a:blip r:embed="rId5"/>
          <a:stretch>
            <a:fillRect/>
          </a:stretch>
        </p:blipFill>
        <p:spPr>
          <a:xfrm>
            <a:off x="0" y="0"/>
            <a:ext cx="12192000" cy="6858602"/>
          </a:xfrm>
        </p:spPr>
      </p:pic>
      <p:sp>
        <p:nvSpPr>
          <p:cNvPr id="4" name="BlackOverlay">
            <a:extLst>
              <a:ext uri="{FF2B5EF4-FFF2-40B4-BE49-F238E27FC236}">
                <a16:creationId xmlns:a16="http://schemas.microsoft.com/office/drawing/2014/main" id="{5CEA200A-2F51-4C46-A0A0-81EBCBDA425A}"/>
              </a:ext>
            </a:extLst>
          </p:cNvPr>
          <p:cNvSpPr/>
          <p:nvPr/>
        </p:nvSpPr>
        <p:spPr>
          <a:xfrm>
            <a:off x="0" y="0"/>
            <a:ext cx="12192000" cy="6858000"/>
          </a:xfrm>
          <a:prstGeom prst="rect">
            <a:avLst/>
          </a:prstGeom>
          <a:solidFill>
            <a:schemeClr val="tx1">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2866" tIns="51540" rIns="102866" bIns="51540" numCol="1" spcCol="0" rtlCol="0" fromWordArt="0" anchor="ctr" anchorCtr="0" forceAA="0" compatLnSpc="1">
            <a:prstTxWarp prst="textNoShape">
              <a:avLst/>
            </a:prstTxWarp>
            <a:noAutofit/>
          </a:bodyPr>
          <a:lstStyle/>
          <a:p>
            <a:pPr lvl="0" algn="ctr" defTabSz="514093">
              <a:defRPr/>
            </a:pPr>
            <a:r>
              <a:rPr lang="en-US" sz="2255" dirty="0">
                <a:solidFill>
                  <a:prstClr val="white"/>
                </a:solidFill>
                <a:latin typeface="Segoe UI Light"/>
                <a:cs typeface="Segoe UI Light"/>
              </a:rPr>
              <a:t>We designed our sensing pipeline to </a:t>
            </a:r>
            <a:r>
              <a:rPr lang="en-US" sz="2255" dirty="0">
                <a:solidFill>
                  <a:srgbClr val="FFC000"/>
                </a:solidFill>
                <a:latin typeface="Segoe UI Semibold" panose="020B0702040204020203" pitchFamily="34" charset="0"/>
                <a:cs typeface="Segoe UI Semibold" panose="020B0702040204020203" pitchFamily="34" charset="0"/>
              </a:rPr>
              <a:t>protect user privacy </a:t>
            </a:r>
          </a:p>
          <a:p>
            <a:pPr lvl="0" algn="ctr" defTabSz="514093">
              <a:defRPr/>
            </a:pPr>
            <a:r>
              <a:rPr lang="en-US" sz="2255" dirty="0">
                <a:solidFill>
                  <a:prstClr val="white"/>
                </a:solidFill>
                <a:latin typeface="Segoe UI Light"/>
                <a:cs typeface="Segoe UI Light"/>
              </a:rPr>
              <a:t>by storing only the </a:t>
            </a:r>
            <a:r>
              <a:rPr lang="en-US" sz="2255" dirty="0">
                <a:solidFill>
                  <a:srgbClr val="FFC000"/>
                </a:solidFill>
                <a:latin typeface="Segoe UI Semibold" panose="020B0702040204020203" pitchFamily="34" charset="0"/>
                <a:cs typeface="Segoe UI Semibold" panose="020B0702040204020203" pitchFamily="34" charset="0"/>
              </a:rPr>
              <a:t>non-</a:t>
            </a:r>
            <a:r>
              <a:rPr lang="en-US" sz="2255" dirty="0" err="1">
                <a:solidFill>
                  <a:srgbClr val="FFC000"/>
                </a:solidFill>
                <a:latin typeface="Segoe UI Semibold" panose="020B0702040204020203" pitchFamily="34" charset="0"/>
                <a:cs typeface="Segoe UI Semibold" panose="020B0702040204020203" pitchFamily="34" charset="0"/>
              </a:rPr>
              <a:t>reconstructable</a:t>
            </a:r>
            <a:r>
              <a:rPr lang="en-US" sz="2255" dirty="0">
                <a:solidFill>
                  <a:srgbClr val="FFC000"/>
                </a:solidFill>
                <a:latin typeface="Segoe UI Semibold" panose="020B0702040204020203" pitchFamily="34" charset="0"/>
                <a:cs typeface="Segoe UI Semibold" panose="020B0702040204020203" pitchFamily="34" charset="0"/>
              </a:rPr>
              <a:t> sound features </a:t>
            </a:r>
            <a:r>
              <a:rPr lang="en-US" sz="2255" dirty="0">
                <a:solidFill>
                  <a:prstClr val="white"/>
                </a:solidFill>
                <a:latin typeface="Segoe UI Light"/>
                <a:cs typeface="Segoe UI Light"/>
              </a:rPr>
              <a:t>(e.g., avg loudness).</a:t>
            </a:r>
          </a:p>
        </p:txBody>
      </p:sp>
      <p:sp>
        <p:nvSpPr>
          <p:cNvPr id="5" name="Title 7">
            <a:extLst>
              <a:ext uri="{FF2B5EF4-FFF2-40B4-BE49-F238E27FC236}">
                <a16:creationId xmlns:a16="http://schemas.microsoft.com/office/drawing/2014/main" id="{E524C8F5-0585-4D69-841E-DA039F95EF6F}"/>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Prototype 1</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4247960803"/>
      </p:ext>
    </p:extLst>
  </p:cSld>
  <p:clrMapOvr>
    <a:masterClrMapping/>
  </p:clrMapOvr>
  <p:transition>
    <p:fade/>
  </p:transition>
  <p:timing>
    <p:tnLst>
      <p:par>
        <p:cTn id="1" dur="indefinite" restart="never" nodeType="tmRoot">
          <p:childTnLst>
            <p:video>
              <p:cMediaNode vol="80000">
                <p:cTn id="2" fill="hold" display="0">
                  <p:stCondLst>
                    <p:cond delay="indefinite"/>
                  </p:stCondLst>
                </p:cTn>
                <p:tgtEl>
                  <p:spTgt spid="7"/>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bandicam 2019-03-20 18-06-56-907">
            <a:hlinkClick r:id="" action="ppaction://media"/>
            <a:extLst>
              <a:ext uri="{FF2B5EF4-FFF2-40B4-BE49-F238E27FC236}">
                <a16:creationId xmlns:a16="http://schemas.microsoft.com/office/drawing/2014/main" id="{15C28C81-548B-45A4-904C-9CDBF663CCCD}"/>
              </a:ext>
            </a:extLst>
          </p:cNvPr>
          <p:cNvPicPr>
            <a:picLocks noChangeAspect="1"/>
          </p:cNvPicPr>
          <p:nvPr>
            <a:videoFile r:link="rId1"/>
            <p:extLst>
              <p:ext uri="{DAA4B4D4-6D71-4841-9C94-3DE7FCFB9230}">
                <p14:media xmlns:p14="http://schemas.microsoft.com/office/powerpoint/2010/main" r:embed="rId2">
                  <p14:trim st="19310" end="12512"/>
                </p14:media>
              </p:ext>
            </p:extLst>
          </p:nvPr>
        </p:nvPicPr>
        <p:blipFill>
          <a:blip r:embed="rId5"/>
          <a:stretch>
            <a:fillRect/>
          </a:stretch>
        </p:blipFill>
        <p:spPr>
          <a:xfrm>
            <a:off x="941762" y="0"/>
            <a:ext cx="10308476" cy="6858000"/>
          </a:xfrm>
          <a:prstGeom prst="rect">
            <a:avLst/>
          </a:prstGeom>
        </p:spPr>
      </p:pic>
      <p:sp>
        <p:nvSpPr>
          <p:cNvPr id="5" name="Rectangle 4">
            <a:extLst>
              <a:ext uri="{FF2B5EF4-FFF2-40B4-BE49-F238E27FC236}">
                <a16:creationId xmlns:a16="http://schemas.microsoft.com/office/drawing/2014/main" id="{9B212DFE-270D-4117-9A71-9B2C03C91C30}"/>
              </a:ext>
            </a:extLst>
          </p:cNvPr>
          <p:cNvSpPr/>
          <p:nvPr/>
        </p:nvSpPr>
        <p:spPr>
          <a:xfrm>
            <a:off x="3768002" y="-34362"/>
            <a:ext cx="4475597" cy="3607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5402">
              <a:defRPr/>
            </a:pPr>
            <a:endParaRPr lang="en-US" sz="2029" dirty="0">
              <a:solidFill>
                <a:prstClr val="white"/>
              </a:solidFill>
              <a:latin typeface="Calibri" panose="020F0502020204030204"/>
            </a:endParaRPr>
          </a:p>
        </p:txBody>
      </p:sp>
      <p:sp>
        <p:nvSpPr>
          <p:cNvPr id="6" name="Rectangle 5">
            <a:extLst>
              <a:ext uri="{FF2B5EF4-FFF2-40B4-BE49-F238E27FC236}">
                <a16:creationId xmlns:a16="http://schemas.microsoft.com/office/drawing/2014/main" id="{369F2818-B7C2-431C-91E5-69A4DD814F91}"/>
              </a:ext>
            </a:extLst>
          </p:cNvPr>
          <p:cNvSpPr/>
          <p:nvPr/>
        </p:nvSpPr>
        <p:spPr>
          <a:xfrm>
            <a:off x="507947" y="6797867"/>
            <a:ext cx="11176106" cy="3607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5402">
              <a:defRPr/>
            </a:pPr>
            <a:endParaRPr lang="en-US" sz="2029" dirty="0">
              <a:solidFill>
                <a:prstClr val="white"/>
              </a:solidFill>
              <a:latin typeface="Calibri" panose="020F0502020204030204"/>
            </a:endParaRPr>
          </a:p>
        </p:txBody>
      </p:sp>
      <p:sp>
        <p:nvSpPr>
          <p:cNvPr id="9" name="Oval 8">
            <a:extLst>
              <a:ext uri="{FF2B5EF4-FFF2-40B4-BE49-F238E27FC236}">
                <a16:creationId xmlns:a16="http://schemas.microsoft.com/office/drawing/2014/main" id="{441EB3A8-8DAB-42B2-8C01-C55EF329EE49}"/>
              </a:ext>
            </a:extLst>
          </p:cNvPr>
          <p:cNvSpPr>
            <a:spLocks noChangeAspect="1"/>
          </p:cNvSpPr>
          <p:nvPr/>
        </p:nvSpPr>
        <p:spPr>
          <a:xfrm>
            <a:off x="2272842" y="1227247"/>
            <a:ext cx="256711" cy="260660"/>
          </a:xfrm>
          <a:prstGeom prst="ellipse">
            <a:avLst/>
          </a:prstGeom>
          <a:noFill/>
          <a:ln>
            <a:solidFill>
              <a:srgbClr val="EBA78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5402"/>
            <a:endParaRPr lang="en-US" sz="2029">
              <a:solidFill>
                <a:prstClr val="white"/>
              </a:solidFill>
              <a:latin typeface="Calibri" panose="020F0502020204030204"/>
            </a:endParaRPr>
          </a:p>
        </p:txBody>
      </p:sp>
      <p:sp>
        <p:nvSpPr>
          <p:cNvPr id="10" name="Oval 9">
            <a:extLst>
              <a:ext uri="{FF2B5EF4-FFF2-40B4-BE49-F238E27FC236}">
                <a16:creationId xmlns:a16="http://schemas.microsoft.com/office/drawing/2014/main" id="{04FF7FCB-F72D-4EF7-8869-3DC4B03DB1C2}"/>
              </a:ext>
            </a:extLst>
          </p:cNvPr>
          <p:cNvSpPr>
            <a:spLocks noChangeAspect="1"/>
          </p:cNvSpPr>
          <p:nvPr/>
        </p:nvSpPr>
        <p:spPr>
          <a:xfrm>
            <a:off x="9806978" y="2982174"/>
            <a:ext cx="256711" cy="260660"/>
          </a:xfrm>
          <a:prstGeom prst="ellipse">
            <a:avLst/>
          </a:prstGeom>
          <a:noFill/>
          <a:ln>
            <a:solidFill>
              <a:srgbClr val="79ACAD">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5402"/>
            <a:endParaRPr lang="en-US" sz="2029">
              <a:solidFill>
                <a:prstClr val="white"/>
              </a:solidFill>
              <a:latin typeface="Calibri" panose="020F0502020204030204"/>
            </a:endParaRPr>
          </a:p>
        </p:txBody>
      </p:sp>
      <p:sp>
        <p:nvSpPr>
          <p:cNvPr id="12" name="Oval 11">
            <a:extLst>
              <a:ext uri="{FF2B5EF4-FFF2-40B4-BE49-F238E27FC236}">
                <a16:creationId xmlns:a16="http://schemas.microsoft.com/office/drawing/2014/main" id="{BE035C11-E6AD-4675-AC4F-B4F2C7FB8DA3}"/>
              </a:ext>
            </a:extLst>
          </p:cNvPr>
          <p:cNvSpPr>
            <a:spLocks noChangeAspect="1"/>
          </p:cNvSpPr>
          <p:nvPr/>
        </p:nvSpPr>
        <p:spPr>
          <a:xfrm>
            <a:off x="9807984" y="1450627"/>
            <a:ext cx="256711" cy="260660"/>
          </a:xfrm>
          <a:prstGeom prst="ellipse">
            <a:avLst/>
          </a:prstGeom>
          <a:noFill/>
          <a:ln>
            <a:solidFill>
              <a:srgbClr val="FDBA4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5402"/>
            <a:endParaRPr lang="en-US" sz="2029">
              <a:solidFill>
                <a:prstClr val="white"/>
              </a:solidFill>
              <a:latin typeface="Calibri" panose="020F0502020204030204"/>
            </a:endParaRPr>
          </a:p>
        </p:txBody>
      </p:sp>
      <p:cxnSp>
        <p:nvCxnSpPr>
          <p:cNvPr id="21" name="Straight Connector 20">
            <a:extLst>
              <a:ext uri="{FF2B5EF4-FFF2-40B4-BE49-F238E27FC236}">
                <a16:creationId xmlns:a16="http://schemas.microsoft.com/office/drawing/2014/main" id="{C4C7B89C-34CA-4382-8774-1FAAA6475F69}"/>
              </a:ext>
            </a:extLst>
          </p:cNvPr>
          <p:cNvCxnSpPr>
            <a:cxnSpLocks/>
          </p:cNvCxnSpPr>
          <p:nvPr/>
        </p:nvCxnSpPr>
        <p:spPr>
          <a:xfrm>
            <a:off x="7269075" y="4644422"/>
            <a:ext cx="994925" cy="425474"/>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04040F2-4329-4837-B67F-3033F5A05C12}"/>
              </a:ext>
            </a:extLst>
          </p:cNvPr>
          <p:cNvCxnSpPr>
            <a:cxnSpLocks/>
          </p:cNvCxnSpPr>
          <p:nvPr/>
        </p:nvCxnSpPr>
        <p:spPr>
          <a:xfrm flipV="1">
            <a:off x="8946740" y="1298415"/>
            <a:ext cx="750496" cy="15131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84CF8BA-BEB0-446B-8672-D74A70CC7113}"/>
              </a:ext>
            </a:extLst>
          </p:cNvPr>
          <p:cNvCxnSpPr>
            <a:cxnSpLocks/>
          </p:cNvCxnSpPr>
          <p:nvPr/>
        </p:nvCxnSpPr>
        <p:spPr>
          <a:xfrm flipV="1">
            <a:off x="8946740" y="1753368"/>
            <a:ext cx="802107" cy="189928"/>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BFEEAA1-069E-4282-B5FB-F8C36DDEC619}"/>
              </a:ext>
            </a:extLst>
          </p:cNvPr>
          <p:cNvSpPr txBox="1"/>
          <p:nvPr/>
        </p:nvSpPr>
        <p:spPr>
          <a:xfrm>
            <a:off x="3044154" y="1004657"/>
            <a:ext cx="2959636" cy="872633"/>
          </a:xfrm>
          <a:prstGeom prst="rect">
            <a:avLst/>
          </a:prstGeom>
          <a:solidFill>
            <a:schemeClr val="bg1"/>
          </a:solidFill>
          <a:ln w="12700">
            <a:solidFill>
              <a:schemeClr val="tx1">
                <a:lumMod val="50000"/>
                <a:lumOff val="50000"/>
              </a:schemeClr>
            </a:solidFill>
          </a:ln>
        </p:spPr>
        <p:txBody>
          <a:bodyPr wrap="square" lIns="30925" tIns="20617" rIns="30925" bIns="20617" rtlCol="0">
            <a:spAutoFit/>
          </a:bodyPr>
          <a:lstStyle>
            <a:defPPr>
              <a:defRPr lang="en-US"/>
            </a:defPPr>
            <a:lvl1pPr>
              <a:defRPr sz="1000">
                <a:solidFill>
                  <a:schemeClr val="tx1">
                    <a:lumMod val="85000"/>
                    <a:lumOff val="15000"/>
                  </a:schemeClr>
                </a:solidFill>
                <a:latin typeface="Segoe UI" panose="020B0502040204020203" pitchFamily="34" charset="0"/>
                <a:cs typeface="Segoe UI" panose="020B0502040204020203" pitchFamily="34" charset="0"/>
              </a:defRPr>
            </a:lvl1pPr>
          </a:lstStyle>
          <a:p>
            <a:pPr marL="0" marR="0" lvl="0" indent="0" algn="l" defTabSz="515402" rtl="0" eaLnBrk="1" fontAlgn="auto" latinLnBrk="0" hangingPunct="1">
              <a:lnSpc>
                <a:spcPct val="100000"/>
              </a:lnSpc>
              <a:spcBef>
                <a:spcPts val="0"/>
              </a:spcBef>
              <a:spcAft>
                <a:spcPts val="0"/>
              </a:spcAft>
              <a:buClrTx/>
              <a:buSzTx/>
              <a:buFontTx/>
              <a:buNone/>
              <a:tabLst/>
              <a:defRPr/>
            </a:pPr>
            <a:r>
              <a:rPr lang="en-US" sz="1800" dirty="0">
                <a:solidFill>
                  <a:prstClr val="black">
                    <a:lumMod val="65000"/>
                    <a:lumOff val="35000"/>
                  </a:prstClr>
                </a:solidFill>
              </a:rPr>
              <a:t>Circles showing past 30 min and 6 hour average sound level in the room</a:t>
            </a:r>
            <a:endParaRPr kumimoji="0" lang="en-US" sz="18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endParaRPr>
          </a:p>
        </p:txBody>
      </p:sp>
      <p:cxnSp>
        <p:nvCxnSpPr>
          <p:cNvPr id="27" name="Straight Connector 26">
            <a:extLst>
              <a:ext uri="{FF2B5EF4-FFF2-40B4-BE49-F238E27FC236}">
                <a16:creationId xmlns:a16="http://schemas.microsoft.com/office/drawing/2014/main" id="{86F739AB-7E86-4199-AD4E-B88DF4823D09}"/>
              </a:ext>
            </a:extLst>
          </p:cNvPr>
          <p:cNvCxnSpPr>
            <a:cxnSpLocks/>
            <a:endCxn id="26" idx="1"/>
          </p:cNvCxnSpPr>
          <p:nvPr/>
        </p:nvCxnSpPr>
        <p:spPr>
          <a:xfrm>
            <a:off x="2576876" y="1362395"/>
            <a:ext cx="467278" cy="78579"/>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1363CAF-1CE2-49A2-B58A-439E42347BA2}"/>
              </a:ext>
            </a:extLst>
          </p:cNvPr>
          <p:cNvCxnSpPr>
            <a:cxnSpLocks/>
            <a:endCxn id="26" idx="1"/>
          </p:cNvCxnSpPr>
          <p:nvPr/>
        </p:nvCxnSpPr>
        <p:spPr>
          <a:xfrm flipV="1">
            <a:off x="2491959" y="1440974"/>
            <a:ext cx="552195" cy="876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63ABE79-7996-42A6-8FEB-0A6C6564C8CF}"/>
              </a:ext>
            </a:extLst>
          </p:cNvPr>
          <p:cNvCxnSpPr>
            <a:cxnSpLocks/>
          </p:cNvCxnSpPr>
          <p:nvPr/>
        </p:nvCxnSpPr>
        <p:spPr>
          <a:xfrm flipH="1" flipV="1">
            <a:off x="2592934" y="2050659"/>
            <a:ext cx="467278" cy="329685"/>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D2FD5B5-BC5E-42AE-B7AE-8FE42869912C}"/>
              </a:ext>
            </a:extLst>
          </p:cNvPr>
          <p:cNvSpPr txBox="1"/>
          <p:nvPr/>
        </p:nvSpPr>
        <p:spPr>
          <a:xfrm>
            <a:off x="3066813" y="2282275"/>
            <a:ext cx="2936978" cy="590931"/>
          </a:xfrm>
          <a:prstGeom prst="rect">
            <a:avLst/>
          </a:prstGeom>
          <a:solidFill>
            <a:schemeClr val="bg1"/>
          </a:solidFill>
          <a:ln w="12700">
            <a:solidFill>
              <a:schemeClr val="tx1">
                <a:lumMod val="75000"/>
                <a:lumOff val="25000"/>
              </a:schemeClr>
            </a:solidFill>
          </a:ln>
        </p:spPr>
        <p:txBody>
          <a:bodyPr wrap="square" lIns="27432" tIns="18288" rIns="27432" bIns="18288" rtlCol="0">
            <a:spAutoFit/>
          </a:bodyPr>
          <a:lstStyle>
            <a:defPPr>
              <a:defRPr lang="en-US"/>
            </a:defPPr>
            <a:lvl1pPr>
              <a:defRPr sz="1000">
                <a:solidFill>
                  <a:schemeClr val="tx1">
                    <a:lumMod val="85000"/>
                    <a:lumOff val="15000"/>
                  </a:schemeClr>
                </a:solidFill>
                <a:latin typeface="Segoe UI" panose="020B0502040204020203" pitchFamily="34" charset="0"/>
                <a:cs typeface="Segoe UI" panose="020B0502040204020203" pitchFamily="34" charset="0"/>
              </a:defRPr>
            </a:lvl1pPr>
          </a:lstStyle>
          <a:p>
            <a:r>
              <a:rPr lang="en-US" sz="1800" dirty="0">
                <a:solidFill>
                  <a:schemeClr val="tx1">
                    <a:lumMod val="65000"/>
                    <a:lumOff val="35000"/>
                  </a:schemeClr>
                </a:solidFill>
              </a:rPr>
              <a:t>Waveform shows sound level for past 30 seconds</a:t>
            </a:r>
          </a:p>
        </p:txBody>
      </p:sp>
      <p:sp>
        <p:nvSpPr>
          <p:cNvPr id="35" name="TextBox 34">
            <a:extLst>
              <a:ext uri="{FF2B5EF4-FFF2-40B4-BE49-F238E27FC236}">
                <a16:creationId xmlns:a16="http://schemas.microsoft.com/office/drawing/2014/main" id="{B587570A-F7BE-4003-98B5-B5E60004C53E}"/>
              </a:ext>
            </a:extLst>
          </p:cNvPr>
          <p:cNvSpPr txBox="1"/>
          <p:nvPr/>
        </p:nvSpPr>
        <p:spPr>
          <a:xfrm>
            <a:off x="3875314" y="3978120"/>
            <a:ext cx="3393762" cy="872633"/>
          </a:xfrm>
          <a:prstGeom prst="rect">
            <a:avLst/>
          </a:prstGeom>
          <a:solidFill>
            <a:schemeClr val="bg1"/>
          </a:solidFill>
          <a:ln w="12700">
            <a:solidFill>
              <a:schemeClr val="tx1">
                <a:lumMod val="50000"/>
                <a:lumOff val="50000"/>
              </a:schemeClr>
            </a:solidFill>
          </a:ln>
        </p:spPr>
        <p:txBody>
          <a:bodyPr wrap="square" lIns="30925" tIns="20617" rIns="30925" bIns="20617" rtlCol="0">
            <a:spAutoFit/>
          </a:bodyPr>
          <a:lstStyle>
            <a:defPPr>
              <a:defRPr lang="en-US"/>
            </a:defPPr>
            <a:lvl1pPr>
              <a:defRPr sz="1200">
                <a:solidFill>
                  <a:schemeClr val="tx1">
                    <a:lumMod val="65000"/>
                    <a:lumOff val="35000"/>
                  </a:schemeClr>
                </a:solidFill>
                <a:latin typeface="Segoe UI" panose="020B0502040204020203" pitchFamily="34" charset="0"/>
                <a:cs typeface="Segoe UI" panose="020B0502040204020203" pitchFamily="34" charset="0"/>
              </a:defRPr>
            </a:lvl1pPr>
          </a:lstStyle>
          <a:p>
            <a:pPr marL="0" marR="0" lvl="0" indent="0" algn="l" defTabSz="515402" rtl="0" eaLnBrk="1" fontAlgn="auto" latinLnBrk="0" hangingPunct="1">
              <a:lnSpc>
                <a:spcPct val="100000"/>
              </a:lnSpc>
              <a:spcBef>
                <a:spcPts val="0"/>
              </a:spcBef>
              <a:spcAft>
                <a:spcPts val="0"/>
              </a:spcAft>
              <a:buClrTx/>
              <a:buSzTx/>
              <a:buFontTx/>
              <a:buNone/>
              <a:tabLst/>
              <a:defRPr/>
            </a:pPr>
            <a:r>
              <a:rPr lang="en-US" sz="1800" dirty="0">
                <a:solidFill>
                  <a:prstClr val="black">
                    <a:lumMod val="65000"/>
                    <a:lumOff val="35000"/>
                  </a:prstClr>
                </a:solidFill>
              </a:rPr>
              <a:t>Sound</a:t>
            </a:r>
            <a:r>
              <a:rPr kumimoji="0" lang="en-US" sz="18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 history – height shows loudness, length shows duration, color darkness shows pitch.</a:t>
            </a:r>
          </a:p>
        </p:txBody>
      </p:sp>
      <p:sp>
        <p:nvSpPr>
          <p:cNvPr id="36" name="TextBox 35">
            <a:extLst>
              <a:ext uri="{FF2B5EF4-FFF2-40B4-BE49-F238E27FC236}">
                <a16:creationId xmlns:a16="http://schemas.microsoft.com/office/drawing/2014/main" id="{53A31A17-C73C-42FB-B106-8A9CE2B1826D}"/>
              </a:ext>
            </a:extLst>
          </p:cNvPr>
          <p:cNvSpPr txBox="1"/>
          <p:nvPr/>
        </p:nvSpPr>
        <p:spPr>
          <a:xfrm>
            <a:off x="6756400" y="1943296"/>
            <a:ext cx="2192539" cy="590931"/>
          </a:xfrm>
          <a:prstGeom prst="rect">
            <a:avLst/>
          </a:prstGeom>
          <a:solidFill>
            <a:schemeClr val="bg1"/>
          </a:solidFill>
          <a:ln w="12700">
            <a:solidFill>
              <a:schemeClr val="tx1">
                <a:lumMod val="75000"/>
                <a:lumOff val="25000"/>
              </a:schemeClr>
            </a:solidFill>
          </a:ln>
        </p:spPr>
        <p:txBody>
          <a:bodyPr wrap="square" lIns="27432" tIns="18288" rIns="27432" bIns="18288" rtlCol="0">
            <a:spAutoFit/>
          </a:bodyPr>
          <a:lstStyle>
            <a:defPPr>
              <a:defRPr lang="en-US"/>
            </a:defPPr>
            <a:lvl1pPr>
              <a:defRPr sz="1000">
                <a:solidFill>
                  <a:schemeClr val="tx1">
                    <a:lumMod val="85000"/>
                    <a:lumOff val="15000"/>
                  </a:schemeClr>
                </a:solidFill>
                <a:latin typeface="Segoe UI" panose="020B0502040204020203" pitchFamily="34" charset="0"/>
                <a:cs typeface="Segoe UI" panose="020B0502040204020203" pitchFamily="34" charset="0"/>
              </a:defRPr>
            </a:lvl1pPr>
          </a:lstStyle>
          <a:p>
            <a:r>
              <a:rPr lang="en-US" sz="1800" dirty="0">
                <a:solidFill>
                  <a:schemeClr val="tx1">
                    <a:lumMod val="65000"/>
                    <a:lumOff val="35000"/>
                  </a:schemeClr>
                </a:solidFill>
              </a:rPr>
              <a:t>The pulse shows a live sound occurring.</a:t>
            </a:r>
          </a:p>
        </p:txBody>
      </p:sp>
      <p:sp>
        <p:nvSpPr>
          <p:cNvPr id="37" name="TextBox 36">
            <a:extLst>
              <a:ext uri="{FF2B5EF4-FFF2-40B4-BE49-F238E27FC236}">
                <a16:creationId xmlns:a16="http://schemas.microsoft.com/office/drawing/2014/main" id="{B1B71723-09B6-4632-80B5-0B9056DAE635}"/>
              </a:ext>
            </a:extLst>
          </p:cNvPr>
          <p:cNvSpPr txBox="1"/>
          <p:nvPr/>
        </p:nvSpPr>
        <p:spPr>
          <a:xfrm>
            <a:off x="6754200" y="1305864"/>
            <a:ext cx="2192540" cy="318985"/>
          </a:xfrm>
          <a:prstGeom prst="rect">
            <a:avLst/>
          </a:prstGeom>
          <a:solidFill>
            <a:schemeClr val="bg1"/>
          </a:solidFill>
          <a:ln w="12700">
            <a:solidFill>
              <a:schemeClr val="tx1">
                <a:lumMod val="75000"/>
                <a:lumOff val="25000"/>
              </a:schemeClr>
            </a:solidFill>
          </a:ln>
        </p:spPr>
        <p:txBody>
          <a:bodyPr wrap="square" lIns="27432" tIns="18288" rIns="27432" bIns="18288" rtlCol="0">
            <a:spAutoFit/>
          </a:bodyPr>
          <a:lstStyle>
            <a:defPPr>
              <a:defRPr lang="en-US"/>
            </a:defPPr>
            <a:lvl1pPr>
              <a:defRPr>
                <a:solidFill>
                  <a:schemeClr val="tx1">
                    <a:lumMod val="65000"/>
                    <a:lumOff val="35000"/>
                  </a:schemeClr>
                </a:solidFill>
                <a:latin typeface="Segoe UI" panose="020B0502040204020203" pitchFamily="34" charset="0"/>
                <a:cs typeface="Segoe UI" panose="020B0502040204020203" pitchFamily="34" charset="0"/>
              </a:defRPr>
            </a:lvl1pPr>
          </a:lstStyle>
          <a:p>
            <a:r>
              <a:rPr lang="en-US" dirty="0"/>
              <a:t>Bar shows duration</a:t>
            </a:r>
          </a:p>
        </p:txBody>
      </p:sp>
      <p:sp>
        <p:nvSpPr>
          <p:cNvPr id="19" name="BlackOverlay">
            <a:extLst>
              <a:ext uri="{FF2B5EF4-FFF2-40B4-BE49-F238E27FC236}">
                <a16:creationId xmlns:a16="http://schemas.microsoft.com/office/drawing/2014/main" id="{F59D53A9-EAED-4F41-951E-68CCC3C53C17}"/>
              </a:ext>
            </a:extLst>
          </p:cNvPr>
          <p:cNvSpPr/>
          <p:nvPr/>
        </p:nvSpPr>
        <p:spPr>
          <a:xfrm>
            <a:off x="1094162" y="152400"/>
            <a:ext cx="10308476" cy="6858000"/>
          </a:xfrm>
          <a:prstGeom prst="rect">
            <a:avLst/>
          </a:prstGeom>
          <a:solidFill>
            <a:schemeClr val="tx1">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2866" tIns="51540" rIns="102866" bIns="51540" numCol="1" spcCol="0" rtlCol="0" fromWordArt="0" anchor="ctr" anchorCtr="0" forceAA="0" compatLnSpc="1">
            <a:prstTxWarp prst="textNoShape">
              <a:avLst/>
            </a:prstTxWarp>
            <a:noAutofit/>
          </a:bodyPr>
          <a:lstStyle/>
          <a:p>
            <a:pPr algn="ctr" defTabSz="514093"/>
            <a:r>
              <a:rPr lang="en-US" sz="2255" dirty="0">
                <a:solidFill>
                  <a:prstClr val="white"/>
                </a:solidFill>
                <a:latin typeface="Segoe UI Light"/>
                <a:cs typeface="Segoe UI Light"/>
              </a:rPr>
              <a:t>How did it all work?</a:t>
            </a:r>
          </a:p>
        </p:txBody>
      </p:sp>
    </p:spTree>
    <p:extLst>
      <p:ext uri="{BB962C8B-B14F-4D97-AF65-F5344CB8AC3E}">
        <p14:creationId xmlns:p14="http://schemas.microsoft.com/office/powerpoint/2010/main" val="1861427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6"/>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4"/>
                </p:tgtEl>
              </p:cMediaNode>
            </p:video>
          </p:childTnLst>
        </p:cTn>
      </p:par>
    </p:tnLst>
    <p:bldLst>
      <p:bldP spid="34" grpId="0" animBg="1"/>
      <p:bldP spid="36" grpId="0" animBg="1"/>
      <p:bldP spid="36" grpId="1" animBg="1"/>
      <p:bldP spid="37"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bandicam 2019-03-20 18-06-56-907">
            <a:hlinkClick r:id="" action="ppaction://media"/>
            <a:extLst>
              <a:ext uri="{FF2B5EF4-FFF2-40B4-BE49-F238E27FC236}">
                <a16:creationId xmlns:a16="http://schemas.microsoft.com/office/drawing/2014/main" id="{15C28C81-548B-45A4-904C-9CDBF663CCCD}"/>
              </a:ext>
            </a:extLst>
          </p:cNvPr>
          <p:cNvPicPr>
            <a:picLocks noChangeAspect="1"/>
          </p:cNvPicPr>
          <p:nvPr>
            <a:videoFile r:link="rId1"/>
            <p:extLst>
              <p:ext uri="{DAA4B4D4-6D71-4841-9C94-3DE7FCFB9230}">
                <p14:media xmlns:p14="http://schemas.microsoft.com/office/powerpoint/2010/main" r:embed="rId2">
                  <p14:trim st="19310" end="12512"/>
                </p14:media>
              </p:ext>
            </p:extLst>
          </p:nvPr>
        </p:nvPicPr>
        <p:blipFill>
          <a:blip r:embed="rId5"/>
          <a:stretch>
            <a:fillRect/>
          </a:stretch>
        </p:blipFill>
        <p:spPr>
          <a:xfrm>
            <a:off x="941762" y="0"/>
            <a:ext cx="10308476" cy="6858000"/>
          </a:xfrm>
          <a:prstGeom prst="rect">
            <a:avLst/>
          </a:prstGeom>
        </p:spPr>
      </p:pic>
      <p:sp>
        <p:nvSpPr>
          <p:cNvPr id="5" name="Rectangle 4">
            <a:extLst>
              <a:ext uri="{FF2B5EF4-FFF2-40B4-BE49-F238E27FC236}">
                <a16:creationId xmlns:a16="http://schemas.microsoft.com/office/drawing/2014/main" id="{9B212DFE-270D-4117-9A71-9B2C03C91C30}"/>
              </a:ext>
            </a:extLst>
          </p:cNvPr>
          <p:cNvSpPr/>
          <p:nvPr/>
        </p:nvSpPr>
        <p:spPr>
          <a:xfrm>
            <a:off x="3768002" y="-34362"/>
            <a:ext cx="4475597" cy="3607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5402">
              <a:defRPr/>
            </a:pPr>
            <a:endParaRPr lang="en-US" sz="2029" dirty="0">
              <a:solidFill>
                <a:prstClr val="white"/>
              </a:solidFill>
              <a:latin typeface="Calibri" panose="020F0502020204030204"/>
            </a:endParaRPr>
          </a:p>
        </p:txBody>
      </p:sp>
      <p:sp>
        <p:nvSpPr>
          <p:cNvPr id="6" name="Rectangle 5">
            <a:extLst>
              <a:ext uri="{FF2B5EF4-FFF2-40B4-BE49-F238E27FC236}">
                <a16:creationId xmlns:a16="http://schemas.microsoft.com/office/drawing/2014/main" id="{369F2818-B7C2-431C-91E5-69A4DD814F91}"/>
              </a:ext>
            </a:extLst>
          </p:cNvPr>
          <p:cNvSpPr/>
          <p:nvPr/>
        </p:nvSpPr>
        <p:spPr>
          <a:xfrm>
            <a:off x="507947" y="6797867"/>
            <a:ext cx="11176106" cy="3607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5402">
              <a:defRPr/>
            </a:pPr>
            <a:endParaRPr lang="en-US" sz="2029" dirty="0">
              <a:solidFill>
                <a:prstClr val="white"/>
              </a:solidFill>
              <a:latin typeface="Calibri" panose="020F0502020204030204"/>
            </a:endParaRPr>
          </a:p>
        </p:txBody>
      </p:sp>
      <p:sp>
        <p:nvSpPr>
          <p:cNvPr id="9" name="Oval 8">
            <a:extLst>
              <a:ext uri="{FF2B5EF4-FFF2-40B4-BE49-F238E27FC236}">
                <a16:creationId xmlns:a16="http://schemas.microsoft.com/office/drawing/2014/main" id="{441EB3A8-8DAB-42B2-8C01-C55EF329EE49}"/>
              </a:ext>
            </a:extLst>
          </p:cNvPr>
          <p:cNvSpPr>
            <a:spLocks noChangeAspect="1"/>
          </p:cNvSpPr>
          <p:nvPr/>
        </p:nvSpPr>
        <p:spPr>
          <a:xfrm>
            <a:off x="2272842" y="1227247"/>
            <a:ext cx="256711" cy="260660"/>
          </a:xfrm>
          <a:prstGeom prst="ellipse">
            <a:avLst/>
          </a:prstGeom>
          <a:noFill/>
          <a:ln>
            <a:solidFill>
              <a:srgbClr val="EBA78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5402"/>
            <a:endParaRPr lang="en-US" sz="2029">
              <a:solidFill>
                <a:prstClr val="white"/>
              </a:solidFill>
              <a:latin typeface="Calibri" panose="020F0502020204030204"/>
            </a:endParaRPr>
          </a:p>
        </p:txBody>
      </p:sp>
      <p:sp>
        <p:nvSpPr>
          <p:cNvPr id="10" name="Oval 9">
            <a:extLst>
              <a:ext uri="{FF2B5EF4-FFF2-40B4-BE49-F238E27FC236}">
                <a16:creationId xmlns:a16="http://schemas.microsoft.com/office/drawing/2014/main" id="{04FF7FCB-F72D-4EF7-8869-3DC4B03DB1C2}"/>
              </a:ext>
            </a:extLst>
          </p:cNvPr>
          <p:cNvSpPr>
            <a:spLocks noChangeAspect="1"/>
          </p:cNvSpPr>
          <p:nvPr/>
        </p:nvSpPr>
        <p:spPr>
          <a:xfrm>
            <a:off x="9806978" y="2982174"/>
            <a:ext cx="256711" cy="260660"/>
          </a:xfrm>
          <a:prstGeom prst="ellipse">
            <a:avLst/>
          </a:prstGeom>
          <a:noFill/>
          <a:ln>
            <a:solidFill>
              <a:srgbClr val="79ACAD">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5402"/>
            <a:endParaRPr lang="en-US" sz="2029">
              <a:solidFill>
                <a:prstClr val="white"/>
              </a:solidFill>
              <a:latin typeface="Calibri" panose="020F0502020204030204"/>
            </a:endParaRPr>
          </a:p>
        </p:txBody>
      </p:sp>
      <p:sp>
        <p:nvSpPr>
          <p:cNvPr id="12" name="Oval 11">
            <a:extLst>
              <a:ext uri="{FF2B5EF4-FFF2-40B4-BE49-F238E27FC236}">
                <a16:creationId xmlns:a16="http://schemas.microsoft.com/office/drawing/2014/main" id="{BE035C11-E6AD-4675-AC4F-B4F2C7FB8DA3}"/>
              </a:ext>
            </a:extLst>
          </p:cNvPr>
          <p:cNvSpPr>
            <a:spLocks noChangeAspect="1"/>
          </p:cNvSpPr>
          <p:nvPr/>
        </p:nvSpPr>
        <p:spPr>
          <a:xfrm>
            <a:off x="9807984" y="1450627"/>
            <a:ext cx="256711" cy="260660"/>
          </a:xfrm>
          <a:prstGeom prst="ellipse">
            <a:avLst/>
          </a:prstGeom>
          <a:noFill/>
          <a:ln>
            <a:solidFill>
              <a:srgbClr val="FDBA4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5402"/>
            <a:endParaRPr lang="en-US" sz="2029">
              <a:solidFill>
                <a:prstClr val="white"/>
              </a:solidFill>
              <a:latin typeface="Calibri" panose="020F0502020204030204"/>
            </a:endParaRPr>
          </a:p>
        </p:txBody>
      </p:sp>
      <p:cxnSp>
        <p:nvCxnSpPr>
          <p:cNvPr id="21" name="Straight Connector 20">
            <a:extLst>
              <a:ext uri="{FF2B5EF4-FFF2-40B4-BE49-F238E27FC236}">
                <a16:creationId xmlns:a16="http://schemas.microsoft.com/office/drawing/2014/main" id="{C4C7B89C-34CA-4382-8774-1FAAA6475F69}"/>
              </a:ext>
            </a:extLst>
          </p:cNvPr>
          <p:cNvCxnSpPr>
            <a:cxnSpLocks/>
          </p:cNvCxnSpPr>
          <p:nvPr/>
        </p:nvCxnSpPr>
        <p:spPr>
          <a:xfrm>
            <a:off x="7269075" y="4644422"/>
            <a:ext cx="994925" cy="425474"/>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04040F2-4329-4837-B67F-3033F5A05C12}"/>
              </a:ext>
            </a:extLst>
          </p:cNvPr>
          <p:cNvCxnSpPr>
            <a:cxnSpLocks/>
          </p:cNvCxnSpPr>
          <p:nvPr/>
        </p:nvCxnSpPr>
        <p:spPr>
          <a:xfrm flipV="1">
            <a:off x="8946740" y="1298415"/>
            <a:ext cx="750496" cy="15131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84CF8BA-BEB0-446B-8672-D74A70CC7113}"/>
              </a:ext>
            </a:extLst>
          </p:cNvPr>
          <p:cNvCxnSpPr>
            <a:cxnSpLocks/>
          </p:cNvCxnSpPr>
          <p:nvPr/>
        </p:nvCxnSpPr>
        <p:spPr>
          <a:xfrm flipV="1">
            <a:off x="8946740" y="1753368"/>
            <a:ext cx="802107" cy="189928"/>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BFEEAA1-069E-4282-B5FB-F8C36DDEC619}"/>
              </a:ext>
            </a:extLst>
          </p:cNvPr>
          <p:cNvSpPr txBox="1"/>
          <p:nvPr/>
        </p:nvSpPr>
        <p:spPr>
          <a:xfrm>
            <a:off x="3044154" y="1004657"/>
            <a:ext cx="2959636" cy="872633"/>
          </a:xfrm>
          <a:prstGeom prst="rect">
            <a:avLst/>
          </a:prstGeom>
          <a:solidFill>
            <a:schemeClr val="bg1"/>
          </a:solidFill>
          <a:ln w="12700">
            <a:solidFill>
              <a:schemeClr val="tx1">
                <a:lumMod val="50000"/>
                <a:lumOff val="50000"/>
              </a:schemeClr>
            </a:solidFill>
          </a:ln>
        </p:spPr>
        <p:txBody>
          <a:bodyPr wrap="square" lIns="30925" tIns="20617" rIns="30925" bIns="20617" rtlCol="0">
            <a:spAutoFit/>
          </a:bodyPr>
          <a:lstStyle>
            <a:defPPr>
              <a:defRPr lang="en-US"/>
            </a:defPPr>
            <a:lvl1pPr>
              <a:defRPr sz="1000">
                <a:solidFill>
                  <a:schemeClr val="tx1">
                    <a:lumMod val="85000"/>
                    <a:lumOff val="15000"/>
                  </a:schemeClr>
                </a:solidFill>
                <a:latin typeface="Segoe UI" panose="020B0502040204020203" pitchFamily="34" charset="0"/>
                <a:cs typeface="Segoe UI" panose="020B0502040204020203" pitchFamily="34" charset="0"/>
              </a:defRPr>
            </a:lvl1pPr>
          </a:lstStyle>
          <a:p>
            <a:pPr marL="0" marR="0" lvl="0" indent="0" algn="l" defTabSz="515402" rtl="0" eaLnBrk="1" fontAlgn="auto" latinLnBrk="0" hangingPunct="1">
              <a:lnSpc>
                <a:spcPct val="100000"/>
              </a:lnSpc>
              <a:spcBef>
                <a:spcPts val="0"/>
              </a:spcBef>
              <a:spcAft>
                <a:spcPts val="0"/>
              </a:spcAft>
              <a:buClrTx/>
              <a:buSzTx/>
              <a:buFontTx/>
              <a:buNone/>
              <a:tabLst/>
              <a:defRPr/>
            </a:pPr>
            <a:r>
              <a:rPr lang="en-US" sz="1800" dirty="0">
                <a:solidFill>
                  <a:prstClr val="black">
                    <a:lumMod val="65000"/>
                    <a:lumOff val="35000"/>
                  </a:prstClr>
                </a:solidFill>
              </a:rPr>
              <a:t>Circles showing past 30 min and 6 hour average sound level in the room</a:t>
            </a:r>
            <a:endParaRPr kumimoji="0" lang="en-US" sz="18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endParaRPr>
          </a:p>
        </p:txBody>
      </p:sp>
      <p:cxnSp>
        <p:nvCxnSpPr>
          <p:cNvPr id="27" name="Straight Connector 26">
            <a:extLst>
              <a:ext uri="{FF2B5EF4-FFF2-40B4-BE49-F238E27FC236}">
                <a16:creationId xmlns:a16="http://schemas.microsoft.com/office/drawing/2014/main" id="{86F739AB-7E86-4199-AD4E-B88DF4823D09}"/>
              </a:ext>
            </a:extLst>
          </p:cNvPr>
          <p:cNvCxnSpPr>
            <a:cxnSpLocks/>
            <a:endCxn id="26" idx="1"/>
          </p:cNvCxnSpPr>
          <p:nvPr/>
        </p:nvCxnSpPr>
        <p:spPr>
          <a:xfrm>
            <a:off x="2576876" y="1362395"/>
            <a:ext cx="467278" cy="78579"/>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1363CAF-1CE2-49A2-B58A-439E42347BA2}"/>
              </a:ext>
            </a:extLst>
          </p:cNvPr>
          <p:cNvCxnSpPr>
            <a:cxnSpLocks/>
            <a:endCxn id="26" idx="1"/>
          </p:cNvCxnSpPr>
          <p:nvPr/>
        </p:nvCxnSpPr>
        <p:spPr>
          <a:xfrm flipV="1">
            <a:off x="2491959" y="1440974"/>
            <a:ext cx="552195" cy="876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63ABE79-7996-42A6-8FEB-0A6C6564C8CF}"/>
              </a:ext>
            </a:extLst>
          </p:cNvPr>
          <p:cNvCxnSpPr>
            <a:cxnSpLocks/>
          </p:cNvCxnSpPr>
          <p:nvPr/>
        </p:nvCxnSpPr>
        <p:spPr>
          <a:xfrm flipH="1" flipV="1">
            <a:off x="2592934" y="2050659"/>
            <a:ext cx="467278" cy="329685"/>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D2FD5B5-BC5E-42AE-B7AE-8FE42869912C}"/>
              </a:ext>
            </a:extLst>
          </p:cNvPr>
          <p:cNvSpPr txBox="1"/>
          <p:nvPr/>
        </p:nvSpPr>
        <p:spPr>
          <a:xfrm>
            <a:off x="3066813" y="2282275"/>
            <a:ext cx="2936978" cy="590931"/>
          </a:xfrm>
          <a:prstGeom prst="rect">
            <a:avLst/>
          </a:prstGeom>
          <a:solidFill>
            <a:schemeClr val="bg1"/>
          </a:solidFill>
          <a:ln w="12700">
            <a:solidFill>
              <a:schemeClr val="tx1">
                <a:lumMod val="75000"/>
                <a:lumOff val="25000"/>
              </a:schemeClr>
            </a:solidFill>
          </a:ln>
        </p:spPr>
        <p:txBody>
          <a:bodyPr wrap="square" lIns="27432" tIns="18288" rIns="27432" bIns="18288" rtlCol="0">
            <a:spAutoFit/>
          </a:bodyPr>
          <a:lstStyle>
            <a:defPPr>
              <a:defRPr lang="en-US"/>
            </a:defPPr>
            <a:lvl1pPr>
              <a:defRPr sz="1000">
                <a:solidFill>
                  <a:schemeClr val="tx1">
                    <a:lumMod val="85000"/>
                    <a:lumOff val="15000"/>
                  </a:schemeClr>
                </a:solidFill>
                <a:latin typeface="Segoe UI" panose="020B0502040204020203" pitchFamily="34" charset="0"/>
                <a:cs typeface="Segoe UI" panose="020B0502040204020203" pitchFamily="34" charset="0"/>
              </a:defRPr>
            </a:lvl1pPr>
          </a:lstStyle>
          <a:p>
            <a:r>
              <a:rPr lang="en-US" sz="1800" dirty="0">
                <a:solidFill>
                  <a:schemeClr val="tx1">
                    <a:lumMod val="65000"/>
                    <a:lumOff val="35000"/>
                  </a:schemeClr>
                </a:solidFill>
              </a:rPr>
              <a:t>Waveform shows sound level for past 30 seconds</a:t>
            </a:r>
          </a:p>
        </p:txBody>
      </p:sp>
      <p:sp>
        <p:nvSpPr>
          <p:cNvPr id="35" name="TextBox 34">
            <a:extLst>
              <a:ext uri="{FF2B5EF4-FFF2-40B4-BE49-F238E27FC236}">
                <a16:creationId xmlns:a16="http://schemas.microsoft.com/office/drawing/2014/main" id="{B587570A-F7BE-4003-98B5-B5E60004C53E}"/>
              </a:ext>
            </a:extLst>
          </p:cNvPr>
          <p:cNvSpPr txBox="1"/>
          <p:nvPr/>
        </p:nvSpPr>
        <p:spPr>
          <a:xfrm>
            <a:off x="3875314" y="3978120"/>
            <a:ext cx="3393762" cy="872633"/>
          </a:xfrm>
          <a:prstGeom prst="rect">
            <a:avLst/>
          </a:prstGeom>
          <a:solidFill>
            <a:schemeClr val="bg1"/>
          </a:solidFill>
          <a:ln w="12700">
            <a:solidFill>
              <a:schemeClr val="tx1">
                <a:lumMod val="50000"/>
                <a:lumOff val="50000"/>
              </a:schemeClr>
            </a:solidFill>
          </a:ln>
        </p:spPr>
        <p:txBody>
          <a:bodyPr wrap="square" lIns="30925" tIns="20617" rIns="30925" bIns="20617" rtlCol="0">
            <a:spAutoFit/>
          </a:bodyPr>
          <a:lstStyle>
            <a:defPPr>
              <a:defRPr lang="en-US"/>
            </a:defPPr>
            <a:lvl1pPr>
              <a:defRPr sz="1200">
                <a:solidFill>
                  <a:schemeClr val="tx1">
                    <a:lumMod val="65000"/>
                    <a:lumOff val="35000"/>
                  </a:schemeClr>
                </a:solidFill>
                <a:latin typeface="Segoe UI" panose="020B0502040204020203" pitchFamily="34" charset="0"/>
                <a:cs typeface="Segoe UI" panose="020B0502040204020203" pitchFamily="34" charset="0"/>
              </a:defRPr>
            </a:lvl1pPr>
          </a:lstStyle>
          <a:p>
            <a:pPr marL="0" marR="0" lvl="0" indent="0" algn="l" defTabSz="515402" rtl="0" eaLnBrk="1" fontAlgn="auto" latinLnBrk="0" hangingPunct="1">
              <a:lnSpc>
                <a:spcPct val="100000"/>
              </a:lnSpc>
              <a:spcBef>
                <a:spcPts val="0"/>
              </a:spcBef>
              <a:spcAft>
                <a:spcPts val="0"/>
              </a:spcAft>
              <a:buClrTx/>
              <a:buSzTx/>
              <a:buFontTx/>
              <a:buNone/>
              <a:tabLst/>
              <a:defRPr/>
            </a:pPr>
            <a:r>
              <a:rPr lang="en-US" sz="1800" dirty="0">
                <a:solidFill>
                  <a:prstClr val="black">
                    <a:lumMod val="65000"/>
                    <a:lumOff val="35000"/>
                  </a:prstClr>
                </a:solidFill>
              </a:rPr>
              <a:t>Sound</a:t>
            </a:r>
            <a:r>
              <a:rPr kumimoji="0" lang="en-US" sz="18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 history – height shows loudness, length shows duration, color darkness shows pitch.</a:t>
            </a:r>
          </a:p>
        </p:txBody>
      </p:sp>
      <p:sp>
        <p:nvSpPr>
          <p:cNvPr id="36" name="TextBox 35">
            <a:extLst>
              <a:ext uri="{FF2B5EF4-FFF2-40B4-BE49-F238E27FC236}">
                <a16:creationId xmlns:a16="http://schemas.microsoft.com/office/drawing/2014/main" id="{53A31A17-C73C-42FB-B106-8A9CE2B1826D}"/>
              </a:ext>
            </a:extLst>
          </p:cNvPr>
          <p:cNvSpPr txBox="1"/>
          <p:nvPr/>
        </p:nvSpPr>
        <p:spPr>
          <a:xfrm>
            <a:off x="6756400" y="1943296"/>
            <a:ext cx="2192539" cy="590931"/>
          </a:xfrm>
          <a:prstGeom prst="rect">
            <a:avLst/>
          </a:prstGeom>
          <a:solidFill>
            <a:schemeClr val="bg1"/>
          </a:solidFill>
          <a:ln w="12700">
            <a:solidFill>
              <a:schemeClr val="tx1">
                <a:lumMod val="75000"/>
                <a:lumOff val="25000"/>
              </a:schemeClr>
            </a:solidFill>
          </a:ln>
        </p:spPr>
        <p:txBody>
          <a:bodyPr wrap="square" lIns="27432" tIns="18288" rIns="27432" bIns="18288" rtlCol="0">
            <a:spAutoFit/>
          </a:bodyPr>
          <a:lstStyle>
            <a:defPPr>
              <a:defRPr lang="en-US"/>
            </a:defPPr>
            <a:lvl1pPr>
              <a:defRPr sz="1000">
                <a:solidFill>
                  <a:schemeClr val="tx1">
                    <a:lumMod val="85000"/>
                    <a:lumOff val="15000"/>
                  </a:schemeClr>
                </a:solidFill>
                <a:latin typeface="Segoe UI" panose="020B0502040204020203" pitchFamily="34" charset="0"/>
                <a:cs typeface="Segoe UI" panose="020B0502040204020203" pitchFamily="34" charset="0"/>
              </a:defRPr>
            </a:lvl1pPr>
          </a:lstStyle>
          <a:p>
            <a:r>
              <a:rPr lang="en-US" sz="1800" dirty="0">
                <a:solidFill>
                  <a:schemeClr val="tx1">
                    <a:lumMod val="65000"/>
                    <a:lumOff val="35000"/>
                  </a:schemeClr>
                </a:solidFill>
              </a:rPr>
              <a:t>The pulse shows a live sound occurring.</a:t>
            </a:r>
          </a:p>
        </p:txBody>
      </p:sp>
      <p:sp>
        <p:nvSpPr>
          <p:cNvPr id="37" name="TextBox 36">
            <a:extLst>
              <a:ext uri="{FF2B5EF4-FFF2-40B4-BE49-F238E27FC236}">
                <a16:creationId xmlns:a16="http://schemas.microsoft.com/office/drawing/2014/main" id="{B1B71723-09B6-4632-80B5-0B9056DAE635}"/>
              </a:ext>
            </a:extLst>
          </p:cNvPr>
          <p:cNvSpPr txBox="1"/>
          <p:nvPr/>
        </p:nvSpPr>
        <p:spPr>
          <a:xfrm>
            <a:off x="6754200" y="1305864"/>
            <a:ext cx="2192540" cy="318985"/>
          </a:xfrm>
          <a:prstGeom prst="rect">
            <a:avLst/>
          </a:prstGeom>
          <a:solidFill>
            <a:schemeClr val="bg1"/>
          </a:solidFill>
          <a:ln w="12700">
            <a:solidFill>
              <a:schemeClr val="tx1">
                <a:lumMod val="75000"/>
                <a:lumOff val="25000"/>
              </a:schemeClr>
            </a:solidFill>
          </a:ln>
        </p:spPr>
        <p:txBody>
          <a:bodyPr wrap="square" lIns="27432" tIns="18288" rIns="27432" bIns="18288" rtlCol="0">
            <a:spAutoFit/>
          </a:bodyPr>
          <a:lstStyle>
            <a:defPPr>
              <a:defRPr lang="en-US"/>
            </a:defPPr>
            <a:lvl1pPr>
              <a:defRPr>
                <a:solidFill>
                  <a:schemeClr val="tx1">
                    <a:lumMod val="65000"/>
                    <a:lumOff val="35000"/>
                  </a:schemeClr>
                </a:solidFill>
                <a:latin typeface="Segoe UI" panose="020B0502040204020203" pitchFamily="34" charset="0"/>
                <a:cs typeface="Segoe UI" panose="020B0502040204020203" pitchFamily="34" charset="0"/>
              </a:defRPr>
            </a:lvl1pPr>
          </a:lstStyle>
          <a:p>
            <a:r>
              <a:rPr lang="en-US" dirty="0"/>
              <a:t>Bar shows duration</a:t>
            </a:r>
          </a:p>
        </p:txBody>
      </p:sp>
      <p:sp>
        <p:nvSpPr>
          <p:cNvPr id="19" name="BlackOverlay">
            <a:extLst>
              <a:ext uri="{FF2B5EF4-FFF2-40B4-BE49-F238E27FC236}">
                <a16:creationId xmlns:a16="http://schemas.microsoft.com/office/drawing/2014/main" id="{F59D53A9-EAED-4F41-951E-68CCC3C53C17}"/>
              </a:ext>
            </a:extLst>
          </p:cNvPr>
          <p:cNvSpPr/>
          <p:nvPr/>
        </p:nvSpPr>
        <p:spPr>
          <a:xfrm>
            <a:off x="1094162" y="152400"/>
            <a:ext cx="10308476" cy="6858000"/>
          </a:xfrm>
          <a:prstGeom prst="rect">
            <a:avLst/>
          </a:prstGeom>
          <a:solidFill>
            <a:schemeClr val="tx1">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2866" tIns="51540" rIns="102866" bIns="51540" numCol="1" spcCol="0" rtlCol="0" fromWordArt="0" anchor="ctr" anchorCtr="0" forceAA="0" compatLnSpc="1">
            <a:prstTxWarp prst="textNoShape">
              <a:avLst/>
            </a:prstTxWarp>
            <a:noAutofit/>
          </a:bodyPr>
          <a:lstStyle/>
          <a:p>
            <a:pPr lvl="0" algn="ctr" defTabSz="514093">
              <a:defRPr/>
            </a:pPr>
            <a:r>
              <a:rPr lang="en-US" sz="2255" dirty="0">
                <a:solidFill>
                  <a:prstClr val="white"/>
                </a:solidFill>
                <a:latin typeface="Segoe UI Light"/>
                <a:cs typeface="Segoe UI Light"/>
              </a:rPr>
              <a:t>From the onset, we designed our sensing pipeline to protect user privacy. Each device processes sound locally and only uploads non-</a:t>
            </a:r>
            <a:r>
              <a:rPr lang="en-US" sz="2255" dirty="0" err="1">
                <a:solidFill>
                  <a:prstClr val="white"/>
                </a:solidFill>
                <a:latin typeface="Segoe UI Light"/>
                <a:cs typeface="Segoe UI Light"/>
              </a:rPr>
              <a:t>reconstrucable</a:t>
            </a:r>
            <a:r>
              <a:rPr lang="en-US" sz="2255" dirty="0">
                <a:solidFill>
                  <a:prstClr val="white"/>
                </a:solidFill>
                <a:latin typeface="Segoe UI Light"/>
                <a:cs typeface="Segoe UI Light"/>
              </a:rPr>
              <a:t> features.</a:t>
            </a:r>
          </a:p>
        </p:txBody>
      </p:sp>
    </p:spTree>
    <p:extLst>
      <p:ext uri="{BB962C8B-B14F-4D97-AF65-F5344CB8AC3E}">
        <p14:creationId xmlns:p14="http://schemas.microsoft.com/office/powerpoint/2010/main" val="3455905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6"/>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4"/>
                </p:tgtEl>
              </p:cMediaNode>
            </p:video>
          </p:childTnLst>
        </p:cTn>
      </p:par>
    </p:tnLst>
    <p:bldLst>
      <p:bldP spid="34" grpId="0" animBg="1"/>
      <p:bldP spid="36" grpId="0" animBg="1"/>
      <p:bldP spid="36" grpId="1" animBg="1"/>
      <p:bldP spid="37"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bandicam 2019-03-20 18-06-56-907">
            <a:hlinkClick r:id="" action="ppaction://media"/>
            <a:extLst>
              <a:ext uri="{FF2B5EF4-FFF2-40B4-BE49-F238E27FC236}">
                <a16:creationId xmlns:a16="http://schemas.microsoft.com/office/drawing/2014/main" id="{15C28C81-548B-45A4-904C-9CDBF663CC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1762" y="0"/>
            <a:ext cx="10308476" cy="6858000"/>
          </a:xfrm>
          <a:prstGeom prst="rect">
            <a:avLst/>
          </a:prstGeom>
        </p:spPr>
      </p:pic>
      <p:sp>
        <p:nvSpPr>
          <p:cNvPr id="5" name="Rectangle 4">
            <a:extLst>
              <a:ext uri="{FF2B5EF4-FFF2-40B4-BE49-F238E27FC236}">
                <a16:creationId xmlns:a16="http://schemas.microsoft.com/office/drawing/2014/main" id="{9B212DFE-270D-4117-9A71-9B2C03C91C30}"/>
              </a:ext>
            </a:extLst>
          </p:cNvPr>
          <p:cNvSpPr/>
          <p:nvPr/>
        </p:nvSpPr>
        <p:spPr>
          <a:xfrm>
            <a:off x="692641" y="-34361"/>
            <a:ext cx="10720815" cy="6356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69F2818-B7C2-431C-91E5-69A4DD814F91}"/>
              </a:ext>
            </a:extLst>
          </p:cNvPr>
          <p:cNvSpPr/>
          <p:nvPr/>
        </p:nvSpPr>
        <p:spPr>
          <a:xfrm>
            <a:off x="507947" y="6797867"/>
            <a:ext cx="11176106" cy="3607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E404B66-2CDC-43CB-A76B-1D4F14F1C6F0}"/>
              </a:ext>
            </a:extLst>
          </p:cNvPr>
          <p:cNvSpPr/>
          <p:nvPr/>
        </p:nvSpPr>
        <p:spPr>
          <a:xfrm>
            <a:off x="795725" y="3968764"/>
            <a:ext cx="10720815" cy="33674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B54E5FC-A917-4442-8F8B-21F2A4817489}"/>
              </a:ext>
            </a:extLst>
          </p:cNvPr>
          <p:cNvSpPr/>
          <p:nvPr/>
        </p:nvSpPr>
        <p:spPr>
          <a:xfrm>
            <a:off x="1777661" y="981621"/>
            <a:ext cx="1279969" cy="12627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0491D58-D657-464A-B32F-68B99498B49B}"/>
              </a:ext>
            </a:extLst>
          </p:cNvPr>
          <p:cNvSpPr/>
          <p:nvPr/>
        </p:nvSpPr>
        <p:spPr>
          <a:xfrm>
            <a:off x="8853517" y="1291423"/>
            <a:ext cx="2181961" cy="12627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D212BBB-56EE-4BC8-A7E5-905927365470}"/>
              </a:ext>
            </a:extLst>
          </p:cNvPr>
          <p:cNvSpPr/>
          <p:nvPr/>
        </p:nvSpPr>
        <p:spPr>
          <a:xfrm>
            <a:off x="8853517" y="2810491"/>
            <a:ext cx="2181961" cy="90199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2D8ECFF3-3E99-4ED4-A29A-93E2790A83CD}"/>
              </a:ext>
            </a:extLst>
          </p:cNvPr>
          <p:cNvGrpSpPr/>
          <p:nvPr/>
        </p:nvGrpSpPr>
        <p:grpSpPr>
          <a:xfrm>
            <a:off x="2204319" y="1412811"/>
            <a:ext cx="478923" cy="374886"/>
            <a:chOff x="1123950" y="1431455"/>
            <a:chExt cx="442992" cy="447754"/>
          </a:xfrm>
        </p:grpSpPr>
        <p:pic>
          <p:nvPicPr>
            <p:cNvPr id="29" name="Picture 4" descr="Image result for tablet surface pro">
              <a:extLst>
                <a:ext uri="{FF2B5EF4-FFF2-40B4-BE49-F238E27FC236}">
                  <a16:creationId xmlns:a16="http://schemas.microsoft.com/office/drawing/2014/main" id="{E0BD8CFC-221E-40CA-8E3F-411084A08C08}"/>
                </a:ext>
              </a:extLst>
            </p:cNvPr>
            <p:cNvPicPr>
              <a:picLocks noChangeAspect="1" noChangeArrowheads="1"/>
            </p:cNvPicPr>
            <p:nvPr/>
          </p:nvPicPr>
          <p:blipFill>
            <a:blip r:embed="rId6"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3950" y="1431455"/>
              <a:ext cx="442992" cy="44299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3412937B-CB9D-4315-9213-E010C7118BA4}"/>
                </a:ext>
              </a:extLst>
            </p:cNvPr>
            <p:cNvSpPr/>
            <p:nvPr/>
          </p:nvSpPr>
          <p:spPr>
            <a:xfrm>
              <a:off x="1363616" y="1789006"/>
              <a:ext cx="186659" cy="90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BAB87136-1958-40D8-B00E-BA78BB5C6ED1}"/>
              </a:ext>
            </a:extLst>
          </p:cNvPr>
          <p:cNvGrpSpPr/>
          <p:nvPr/>
        </p:nvGrpSpPr>
        <p:grpSpPr>
          <a:xfrm>
            <a:off x="9703719" y="1469430"/>
            <a:ext cx="478923" cy="374886"/>
            <a:chOff x="1123950" y="1431455"/>
            <a:chExt cx="442992" cy="447754"/>
          </a:xfrm>
        </p:grpSpPr>
        <p:pic>
          <p:nvPicPr>
            <p:cNvPr id="38" name="Picture 4" descr="Image result for tablet surface pro">
              <a:extLst>
                <a:ext uri="{FF2B5EF4-FFF2-40B4-BE49-F238E27FC236}">
                  <a16:creationId xmlns:a16="http://schemas.microsoft.com/office/drawing/2014/main" id="{0A4EEA4C-0F4B-4EB6-88A9-3DF0EC8FE12F}"/>
                </a:ext>
              </a:extLst>
            </p:cNvPr>
            <p:cNvPicPr>
              <a:picLocks noChangeAspect="1" noChangeArrowheads="1"/>
            </p:cNvPicPr>
            <p:nvPr/>
          </p:nvPicPr>
          <p:blipFill>
            <a:blip r:embed="rId6"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3950" y="1431455"/>
              <a:ext cx="442992" cy="442992"/>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B0576FA2-2194-46CF-910A-89EC1DF020F4}"/>
                </a:ext>
              </a:extLst>
            </p:cNvPr>
            <p:cNvSpPr/>
            <p:nvPr/>
          </p:nvSpPr>
          <p:spPr>
            <a:xfrm>
              <a:off x="1363616" y="1789006"/>
              <a:ext cx="186659" cy="90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0" name="Group 39">
            <a:extLst>
              <a:ext uri="{FF2B5EF4-FFF2-40B4-BE49-F238E27FC236}">
                <a16:creationId xmlns:a16="http://schemas.microsoft.com/office/drawing/2014/main" id="{D5D09AEF-588C-404C-9FBA-C80BF64BDE49}"/>
              </a:ext>
            </a:extLst>
          </p:cNvPr>
          <p:cNvGrpSpPr/>
          <p:nvPr/>
        </p:nvGrpSpPr>
        <p:grpSpPr>
          <a:xfrm>
            <a:off x="9703719" y="3137268"/>
            <a:ext cx="478923" cy="374886"/>
            <a:chOff x="1123950" y="1431455"/>
            <a:chExt cx="442992" cy="447754"/>
          </a:xfrm>
        </p:grpSpPr>
        <p:pic>
          <p:nvPicPr>
            <p:cNvPr id="41" name="Picture 4" descr="Image result for tablet surface pro">
              <a:extLst>
                <a:ext uri="{FF2B5EF4-FFF2-40B4-BE49-F238E27FC236}">
                  <a16:creationId xmlns:a16="http://schemas.microsoft.com/office/drawing/2014/main" id="{D0C81071-D09D-48F0-9778-A9557D8EB6F0}"/>
                </a:ext>
              </a:extLst>
            </p:cNvPr>
            <p:cNvPicPr>
              <a:picLocks noChangeAspect="1" noChangeArrowheads="1"/>
            </p:cNvPicPr>
            <p:nvPr/>
          </p:nvPicPr>
          <p:blipFill>
            <a:blip r:embed="rId6"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3950" y="1431455"/>
              <a:ext cx="442992" cy="442992"/>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93CBA0E7-A289-4F98-8CBE-23531C43644F}"/>
                </a:ext>
              </a:extLst>
            </p:cNvPr>
            <p:cNvSpPr/>
            <p:nvPr/>
          </p:nvSpPr>
          <p:spPr>
            <a:xfrm>
              <a:off x="1363616" y="1789006"/>
              <a:ext cx="186659" cy="90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FDCC2408-0269-470F-941C-D80EC61F0C70}"/>
              </a:ext>
            </a:extLst>
          </p:cNvPr>
          <p:cNvGrpSpPr/>
          <p:nvPr/>
        </p:nvGrpSpPr>
        <p:grpSpPr>
          <a:xfrm rot="2376791">
            <a:off x="1527431" y="558456"/>
            <a:ext cx="1228310" cy="1389330"/>
            <a:chOff x="2683242" y="2360401"/>
            <a:chExt cx="2619660" cy="2499684"/>
          </a:xfrm>
        </p:grpSpPr>
        <p:sp>
          <p:nvSpPr>
            <p:cNvPr id="24" name="Arc 23">
              <a:extLst>
                <a:ext uri="{FF2B5EF4-FFF2-40B4-BE49-F238E27FC236}">
                  <a16:creationId xmlns:a16="http://schemas.microsoft.com/office/drawing/2014/main" id="{8087FCD8-3A0D-49EE-AFEC-E264F4CAB406}"/>
                </a:ext>
              </a:extLst>
            </p:cNvPr>
            <p:cNvSpPr/>
            <p:nvPr/>
          </p:nvSpPr>
          <p:spPr>
            <a:xfrm>
              <a:off x="2683242" y="2360401"/>
              <a:ext cx="2619660" cy="2499684"/>
            </a:xfrm>
            <a:prstGeom prst="arc">
              <a:avLst/>
            </a:prstGeom>
            <a:ln w="38100">
              <a:solidFill>
                <a:srgbClr val="D39601"/>
              </a:solidFill>
            </a:ln>
            <a:effectLst>
              <a:glow rad="152400">
                <a:schemeClr val="bg1">
                  <a:alpha val="40000"/>
                </a:schemeClr>
              </a:glow>
            </a:effectLst>
            <a:scene3d>
              <a:camera prst="orthographicFront">
                <a:rot lat="0" lon="0" rev="144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defTabSz="816231"/>
              <a:endParaRPr lang="en-US" sz="1562" dirty="0">
                <a:solidFill>
                  <a:prstClr val="black"/>
                </a:solidFill>
              </a:endParaRPr>
            </a:p>
          </p:txBody>
        </p:sp>
        <p:sp>
          <p:nvSpPr>
            <p:cNvPr id="25" name="Arc 24">
              <a:extLst>
                <a:ext uri="{FF2B5EF4-FFF2-40B4-BE49-F238E27FC236}">
                  <a16:creationId xmlns:a16="http://schemas.microsoft.com/office/drawing/2014/main" id="{4A231CCC-F537-433F-ABC9-CF2274094810}"/>
                </a:ext>
              </a:extLst>
            </p:cNvPr>
            <p:cNvSpPr/>
            <p:nvPr/>
          </p:nvSpPr>
          <p:spPr>
            <a:xfrm>
              <a:off x="3278458" y="2360401"/>
              <a:ext cx="1695073" cy="1511404"/>
            </a:xfrm>
            <a:prstGeom prst="arc">
              <a:avLst/>
            </a:prstGeom>
            <a:ln w="38100">
              <a:solidFill>
                <a:srgbClr val="D39601"/>
              </a:solidFill>
            </a:ln>
            <a:effectLst>
              <a:glow rad="152400">
                <a:schemeClr val="bg1">
                  <a:alpha val="40000"/>
                </a:schemeClr>
              </a:glow>
            </a:effectLst>
            <a:scene3d>
              <a:camera prst="orthographicFront">
                <a:rot lat="0" lon="0" rev="144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defTabSz="816231"/>
              <a:endParaRPr lang="en-US" sz="1562" dirty="0">
                <a:solidFill>
                  <a:prstClr val="black"/>
                </a:solidFill>
              </a:endParaRPr>
            </a:p>
          </p:txBody>
        </p:sp>
        <p:sp>
          <p:nvSpPr>
            <p:cNvPr id="26" name="Arc 25">
              <a:extLst>
                <a:ext uri="{FF2B5EF4-FFF2-40B4-BE49-F238E27FC236}">
                  <a16:creationId xmlns:a16="http://schemas.microsoft.com/office/drawing/2014/main" id="{8D38434D-77AD-44E2-B006-321109F30F9E}"/>
                </a:ext>
              </a:extLst>
            </p:cNvPr>
            <p:cNvSpPr/>
            <p:nvPr/>
          </p:nvSpPr>
          <p:spPr>
            <a:xfrm>
              <a:off x="3887248" y="2360402"/>
              <a:ext cx="770489" cy="630393"/>
            </a:xfrm>
            <a:prstGeom prst="arc">
              <a:avLst/>
            </a:prstGeom>
            <a:ln w="38100">
              <a:solidFill>
                <a:srgbClr val="D39601"/>
              </a:solidFill>
            </a:ln>
            <a:effectLst>
              <a:glow rad="152400">
                <a:schemeClr val="bg1">
                  <a:alpha val="40000"/>
                </a:schemeClr>
              </a:glow>
            </a:effectLst>
            <a:scene3d>
              <a:camera prst="orthographicFront">
                <a:rot lat="0" lon="0" rev="144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defTabSz="816231"/>
              <a:endParaRPr lang="en-US" sz="1562" dirty="0">
                <a:solidFill>
                  <a:prstClr val="black"/>
                </a:solidFill>
              </a:endParaRPr>
            </a:p>
          </p:txBody>
        </p:sp>
      </p:grpSp>
      <p:grpSp>
        <p:nvGrpSpPr>
          <p:cNvPr id="56" name="Group 55">
            <a:extLst>
              <a:ext uri="{FF2B5EF4-FFF2-40B4-BE49-F238E27FC236}">
                <a16:creationId xmlns:a16="http://schemas.microsoft.com/office/drawing/2014/main" id="{960FF2E3-E54F-4A50-827A-9B033B1A4537}"/>
              </a:ext>
            </a:extLst>
          </p:cNvPr>
          <p:cNvGrpSpPr/>
          <p:nvPr/>
        </p:nvGrpSpPr>
        <p:grpSpPr>
          <a:xfrm rot="2376791">
            <a:off x="9206145" y="636327"/>
            <a:ext cx="1228310" cy="1389330"/>
            <a:chOff x="2683242" y="2360401"/>
            <a:chExt cx="2619660" cy="2499684"/>
          </a:xfrm>
        </p:grpSpPr>
        <p:sp>
          <p:nvSpPr>
            <p:cNvPr id="57" name="Arc 56">
              <a:extLst>
                <a:ext uri="{FF2B5EF4-FFF2-40B4-BE49-F238E27FC236}">
                  <a16:creationId xmlns:a16="http://schemas.microsoft.com/office/drawing/2014/main" id="{19B8867D-9436-4D95-A98C-C740D9459A29}"/>
                </a:ext>
              </a:extLst>
            </p:cNvPr>
            <p:cNvSpPr/>
            <p:nvPr/>
          </p:nvSpPr>
          <p:spPr>
            <a:xfrm>
              <a:off x="2683242" y="2360401"/>
              <a:ext cx="2619660" cy="2499684"/>
            </a:xfrm>
            <a:prstGeom prst="arc">
              <a:avLst/>
            </a:prstGeom>
            <a:ln w="38100">
              <a:solidFill>
                <a:srgbClr val="D39601"/>
              </a:solidFill>
            </a:ln>
            <a:effectLst>
              <a:glow rad="152400">
                <a:schemeClr val="bg1">
                  <a:alpha val="40000"/>
                </a:schemeClr>
              </a:glow>
            </a:effectLst>
            <a:scene3d>
              <a:camera prst="orthographicFront">
                <a:rot lat="0" lon="0" rev="144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defTabSz="816231"/>
              <a:endParaRPr lang="en-US" sz="1562" dirty="0">
                <a:solidFill>
                  <a:prstClr val="black"/>
                </a:solidFill>
              </a:endParaRPr>
            </a:p>
          </p:txBody>
        </p:sp>
        <p:sp>
          <p:nvSpPr>
            <p:cNvPr id="58" name="Arc 57">
              <a:extLst>
                <a:ext uri="{FF2B5EF4-FFF2-40B4-BE49-F238E27FC236}">
                  <a16:creationId xmlns:a16="http://schemas.microsoft.com/office/drawing/2014/main" id="{DB14E814-3797-48E5-A1FD-AE8FD6E1E029}"/>
                </a:ext>
              </a:extLst>
            </p:cNvPr>
            <p:cNvSpPr/>
            <p:nvPr/>
          </p:nvSpPr>
          <p:spPr>
            <a:xfrm>
              <a:off x="3278458" y="2360401"/>
              <a:ext cx="1695073" cy="1511404"/>
            </a:xfrm>
            <a:prstGeom prst="arc">
              <a:avLst/>
            </a:prstGeom>
            <a:ln w="38100">
              <a:solidFill>
                <a:srgbClr val="D39601"/>
              </a:solidFill>
            </a:ln>
            <a:effectLst>
              <a:glow rad="152400">
                <a:schemeClr val="bg1">
                  <a:alpha val="40000"/>
                </a:schemeClr>
              </a:glow>
            </a:effectLst>
            <a:scene3d>
              <a:camera prst="orthographicFront">
                <a:rot lat="0" lon="0" rev="144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defTabSz="816231"/>
              <a:endParaRPr lang="en-US" sz="1562" dirty="0">
                <a:solidFill>
                  <a:prstClr val="black"/>
                </a:solidFill>
              </a:endParaRPr>
            </a:p>
          </p:txBody>
        </p:sp>
        <p:sp>
          <p:nvSpPr>
            <p:cNvPr id="59" name="Arc 58">
              <a:extLst>
                <a:ext uri="{FF2B5EF4-FFF2-40B4-BE49-F238E27FC236}">
                  <a16:creationId xmlns:a16="http://schemas.microsoft.com/office/drawing/2014/main" id="{87C7546A-DF33-41A9-8A9C-90DA08647045}"/>
                </a:ext>
              </a:extLst>
            </p:cNvPr>
            <p:cNvSpPr/>
            <p:nvPr/>
          </p:nvSpPr>
          <p:spPr>
            <a:xfrm>
              <a:off x="3887248" y="2360402"/>
              <a:ext cx="770489" cy="630393"/>
            </a:xfrm>
            <a:prstGeom prst="arc">
              <a:avLst/>
            </a:prstGeom>
            <a:ln w="38100">
              <a:solidFill>
                <a:srgbClr val="D39601"/>
              </a:solidFill>
            </a:ln>
            <a:effectLst>
              <a:glow rad="152400">
                <a:schemeClr val="bg1">
                  <a:alpha val="40000"/>
                </a:schemeClr>
              </a:glow>
            </a:effectLst>
            <a:scene3d>
              <a:camera prst="orthographicFront">
                <a:rot lat="0" lon="0" rev="144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defTabSz="816231"/>
              <a:endParaRPr lang="en-US" sz="1562" dirty="0">
                <a:solidFill>
                  <a:prstClr val="black"/>
                </a:solidFill>
              </a:endParaRPr>
            </a:p>
          </p:txBody>
        </p:sp>
      </p:grpSp>
      <p:grpSp>
        <p:nvGrpSpPr>
          <p:cNvPr id="60" name="Group 59">
            <a:extLst>
              <a:ext uri="{FF2B5EF4-FFF2-40B4-BE49-F238E27FC236}">
                <a16:creationId xmlns:a16="http://schemas.microsoft.com/office/drawing/2014/main" id="{D46B30EB-7958-4031-922A-42F7BB62696C}"/>
              </a:ext>
            </a:extLst>
          </p:cNvPr>
          <p:cNvGrpSpPr/>
          <p:nvPr/>
        </p:nvGrpSpPr>
        <p:grpSpPr>
          <a:xfrm rot="2376791">
            <a:off x="9256884" y="2379645"/>
            <a:ext cx="1228310" cy="1389330"/>
            <a:chOff x="2683242" y="2360401"/>
            <a:chExt cx="2619660" cy="2499684"/>
          </a:xfrm>
        </p:grpSpPr>
        <p:sp>
          <p:nvSpPr>
            <p:cNvPr id="61" name="Arc 60">
              <a:extLst>
                <a:ext uri="{FF2B5EF4-FFF2-40B4-BE49-F238E27FC236}">
                  <a16:creationId xmlns:a16="http://schemas.microsoft.com/office/drawing/2014/main" id="{7B39972A-887E-49F0-A387-7245444A509D}"/>
                </a:ext>
              </a:extLst>
            </p:cNvPr>
            <p:cNvSpPr/>
            <p:nvPr/>
          </p:nvSpPr>
          <p:spPr>
            <a:xfrm>
              <a:off x="2683242" y="2360401"/>
              <a:ext cx="2619660" cy="2499684"/>
            </a:xfrm>
            <a:prstGeom prst="arc">
              <a:avLst/>
            </a:prstGeom>
            <a:ln w="38100">
              <a:solidFill>
                <a:srgbClr val="D39601"/>
              </a:solidFill>
            </a:ln>
            <a:effectLst>
              <a:glow rad="152400">
                <a:schemeClr val="bg1">
                  <a:alpha val="40000"/>
                </a:schemeClr>
              </a:glow>
            </a:effectLst>
            <a:scene3d>
              <a:camera prst="orthographicFront">
                <a:rot lat="0" lon="0" rev="144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defTabSz="816231"/>
              <a:endParaRPr lang="en-US" sz="1562" dirty="0">
                <a:solidFill>
                  <a:prstClr val="black"/>
                </a:solidFill>
              </a:endParaRPr>
            </a:p>
          </p:txBody>
        </p:sp>
        <p:sp>
          <p:nvSpPr>
            <p:cNvPr id="62" name="Arc 61">
              <a:extLst>
                <a:ext uri="{FF2B5EF4-FFF2-40B4-BE49-F238E27FC236}">
                  <a16:creationId xmlns:a16="http://schemas.microsoft.com/office/drawing/2014/main" id="{C13D4D64-B518-4B69-8AB8-FA44A9CAA139}"/>
                </a:ext>
              </a:extLst>
            </p:cNvPr>
            <p:cNvSpPr/>
            <p:nvPr/>
          </p:nvSpPr>
          <p:spPr>
            <a:xfrm>
              <a:off x="3278458" y="2360401"/>
              <a:ext cx="1695073" cy="1511404"/>
            </a:xfrm>
            <a:prstGeom prst="arc">
              <a:avLst/>
            </a:prstGeom>
            <a:ln w="38100">
              <a:solidFill>
                <a:srgbClr val="D39601"/>
              </a:solidFill>
            </a:ln>
            <a:effectLst>
              <a:glow rad="152400">
                <a:schemeClr val="bg1">
                  <a:alpha val="40000"/>
                </a:schemeClr>
              </a:glow>
            </a:effectLst>
            <a:scene3d>
              <a:camera prst="orthographicFront">
                <a:rot lat="0" lon="0" rev="144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defTabSz="816231"/>
              <a:endParaRPr lang="en-US" sz="1562" dirty="0">
                <a:solidFill>
                  <a:prstClr val="black"/>
                </a:solidFill>
              </a:endParaRPr>
            </a:p>
          </p:txBody>
        </p:sp>
        <p:sp>
          <p:nvSpPr>
            <p:cNvPr id="63" name="Arc 62">
              <a:extLst>
                <a:ext uri="{FF2B5EF4-FFF2-40B4-BE49-F238E27FC236}">
                  <a16:creationId xmlns:a16="http://schemas.microsoft.com/office/drawing/2014/main" id="{258947E9-F799-4101-82AB-21D680BD62F1}"/>
                </a:ext>
              </a:extLst>
            </p:cNvPr>
            <p:cNvSpPr/>
            <p:nvPr/>
          </p:nvSpPr>
          <p:spPr>
            <a:xfrm>
              <a:off x="3887248" y="2360402"/>
              <a:ext cx="770489" cy="630393"/>
            </a:xfrm>
            <a:prstGeom prst="arc">
              <a:avLst/>
            </a:prstGeom>
            <a:ln w="38100">
              <a:solidFill>
                <a:srgbClr val="D39601"/>
              </a:solidFill>
            </a:ln>
            <a:effectLst>
              <a:glow rad="152400">
                <a:schemeClr val="bg1">
                  <a:alpha val="40000"/>
                </a:schemeClr>
              </a:glow>
            </a:effectLst>
            <a:scene3d>
              <a:camera prst="orthographicFront">
                <a:rot lat="0" lon="0" rev="144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defTabSz="816231"/>
              <a:endParaRPr lang="en-US" sz="1562" dirty="0">
                <a:solidFill>
                  <a:prstClr val="black"/>
                </a:solidFill>
              </a:endParaRPr>
            </a:p>
          </p:txBody>
        </p:sp>
      </p:grpSp>
    </p:spTree>
    <p:extLst>
      <p:ext uri="{BB962C8B-B14F-4D97-AF65-F5344CB8AC3E}">
        <p14:creationId xmlns:p14="http://schemas.microsoft.com/office/powerpoint/2010/main" val="4153903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bandicam 2019-03-20 18-06-56-907">
            <a:hlinkClick r:id="" action="ppaction://media"/>
            <a:extLst>
              <a:ext uri="{FF2B5EF4-FFF2-40B4-BE49-F238E27FC236}">
                <a16:creationId xmlns:a16="http://schemas.microsoft.com/office/drawing/2014/main" id="{15C28C81-548B-45A4-904C-9CDBF663CC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1762" y="0"/>
            <a:ext cx="10308476" cy="6858000"/>
          </a:xfrm>
          <a:prstGeom prst="rect">
            <a:avLst/>
          </a:prstGeom>
        </p:spPr>
      </p:pic>
      <p:sp>
        <p:nvSpPr>
          <p:cNvPr id="5" name="Rectangle 4">
            <a:extLst>
              <a:ext uri="{FF2B5EF4-FFF2-40B4-BE49-F238E27FC236}">
                <a16:creationId xmlns:a16="http://schemas.microsoft.com/office/drawing/2014/main" id="{9B212DFE-270D-4117-9A71-9B2C03C91C30}"/>
              </a:ext>
            </a:extLst>
          </p:cNvPr>
          <p:cNvSpPr/>
          <p:nvPr/>
        </p:nvSpPr>
        <p:spPr>
          <a:xfrm>
            <a:off x="692641" y="-34361"/>
            <a:ext cx="10720815" cy="6356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69F2818-B7C2-431C-91E5-69A4DD814F91}"/>
              </a:ext>
            </a:extLst>
          </p:cNvPr>
          <p:cNvSpPr/>
          <p:nvPr/>
        </p:nvSpPr>
        <p:spPr>
          <a:xfrm>
            <a:off x="507947" y="6797867"/>
            <a:ext cx="11176106" cy="3607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E404B66-2CDC-43CB-A76B-1D4F14F1C6F0}"/>
              </a:ext>
            </a:extLst>
          </p:cNvPr>
          <p:cNvSpPr/>
          <p:nvPr/>
        </p:nvSpPr>
        <p:spPr>
          <a:xfrm>
            <a:off x="735592" y="4001043"/>
            <a:ext cx="10720815" cy="33674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B54E5FC-A917-4442-8F8B-21F2A4817489}"/>
              </a:ext>
            </a:extLst>
          </p:cNvPr>
          <p:cNvSpPr/>
          <p:nvPr/>
        </p:nvSpPr>
        <p:spPr>
          <a:xfrm>
            <a:off x="1777661" y="981621"/>
            <a:ext cx="1279969" cy="12627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0491D58-D657-464A-B32F-68B99498B49B}"/>
              </a:ext>
            </a:extLst>
          </p:cNvPr>
          <p:cNvSpPr/>
          <p:nvPr/>
        </p:nvSpPr>
        <p:spPr>
          <a:xfrm>
            <a:off x="8853517" y="1291423"/>
            <a:ext cx="2181961" cy="12627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D212BBB-56EE-4BC8-A7E5-905927365470}"/>
              </a:ext>
            </a:extLst>
          </p:cNvPr>
          <p:cNvSpPr/>
          <p:nvPr/>
        </p:nvSpPr>
        <p:spPr>
          <a:xfrm>
            <a:off x="8853517" y="2810491"/>
            <a:ext cx="2181961" cy="90199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2D8ECFF3-3E99-4ED4-A29A-93E2790A83CD}"/>
              </a:ext>
            </a:extLst>
          </p:cNvPr>
          <p:cNvGrpSpPr/>
          <p:nvPr/>
        </p:nvGrpSpPr>
        <p:grpSpPr>
          <a:xfrm>
            <a:off x="2204319" y="1412811"/>
            <a:ext cx="478923" cy="374886"/>
            <a:chOff x="1123950" y="1431455"/>
            <a:chExt cx="442992" cy="447754"/>
          </a:xfrm>
        </p:grpSpPr>
        <p:pic>
          <p:nvPicPr>
            <p:cNvPr id="29" name="Picture 4" descr="Image result for tablet surface pro">
              <a:extLst>
                <a:ext uri="{FF2B5EF4-FFF2-40B4-BE49-F238E27FC236}">
                  <a16:creationId xmlns:a16="http://schemas.microsoft.com/office/drawing/2014/main" id="{E0BD8CFC-221E-40CA-8E3F-411084A08C08}"/>
                </a:ext>
              </a:extLst>
            </p:cNvPr>
            <p:cNvPicPr>
              <a:picLocks noChangeAspect="1" noChangeArrowheads="1"/>
            </p:cNvPicPr>
            <p:nvPr/>
          </p:nvPicPr>
          <p:blipFill>
            <a:blip r:embed="rId6"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3950" y="1431455"/>
              <a:ext cx="442992" cy="44299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3412937B-CB9D-4315-9213-E010C7118BA4}"/>
                </a:ext>
              </a:extLst>
            </p:cNvPr>
            <p:cNvSpPr/>
            <p:nvPr/>
          </p:nvSpPr>
          <p:spPr>
            <a:xfrm>
              <a:off x="1363616" y="1789006"/>
              <a:ext cx="186659" cy="90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BAB87136-1958-40D8-B00E-BA78BB5C6ED1}"/>
              </a:ext>
            </a:extLst>
          </p:cNvPr>
          <p:cNvGrpSpPr/>
          <p:nvPr/>
        </p:nvGrpSpPr>
        <p:grpSpPr>
          <a:xfrm>
            <a:off x="9703719" y="1469430"/>
            <a:ext cx="478923" cy="374886"/>
            <a:chOff x="1123950" y="1431455"/>
            <a:chExt cx="442992" cy="447754"/>
          </a:xfrm>
        </p:grpSpPr>
        <p:pic>
          <p:nvPicPr>
            <p:cNvPr id="38" name="Picture 4" descr="Image result for tablet surface pro">
              <a:extLst>
                <a:ext uri="{FF2B5EF4-FFF2-40B4-BE49-F238E27FC236}">
                  <a16:creationId xmlns:a16="http://schemas.microsoft.com/office/drawing/2014/main" id="{0A4EEA4C-0F4B-4EB6-88A9-3DF0EC8FE12F}"/>
                </a:ext>
              </a:extLst>
            </p:cNvPr>
            <p:cNvPicPr>
              <a:picLocks noChangeAspect="1" noChangeArrowheads="1"/>
            </p:cNvPicPr>
            <p:nvPr/>
          </p:nvPicPr>
          <p:blipFill>
            <a:blip r:embed="rId6"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3950" y="1431455"/>
              <a:ext cx="442992" cy="442992"/>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B0576FA2-2194-46CF-910A-89EC1DF020F4}"/>
                </a:ext>
              </a:extLst>
            </p:cNvPr>
            <p:cNvSpPr/>
            <p:nvPr/>
          </p:nvSpPr>
          <p:spPr>
            <a:xfrm>
              <a:off x="1363616" y="1789006"/>
              <a:ext cx="186659" cy="90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0" name="Group 39">
            <a:extLst>
              <a:ext uri="{FF2B5EF4-FFF2-40B4-BE49-F238E27FC236}">
                <a16:creationId xmlns:a16="http://schemas.microsoft.com/office/drawing/2014/main" id="{D5D09AEF-588C-404C-9FBA-C80BF64BDE49}"/>
              </a:ext>
            </a:extLst>
          </p:cNvPr>
          <p:cNvGrpSpPr/>
          <p:nvPr/>
        </p:nvGrpSpPr>
        <p:grpSpPr>
          <a:xfrm>
            <a:off x="9703719" y="3137268"/>
            <a:ext cx="478923" cy="374886"/>
            <a:chOff x="1123950" y="1431455"/>
            <a:chExt cx="442992" cy="447754"/>
          </a:xfrm>
        </p:grpSpPr>
        <p:pic>
          <p:nvPicPr>
            <p:cNvPr id="41" name="Picture 4" descr="Image result for tablet surface pro">
              <a:extLst>
                <a:ext uri="{FF2B5EF4-FFF2-40B4-BE49-F238E27FC236}">
                  <a16:creationId xmlns:a16="http://schemas.microsoft.com/office/drawing/2014/main" id="{D0C81071-D09D-48F0-9778-A9557D8EB6F0}"/>
                </a:ext>
              </a:extLst>
            </p:cNvPr>
            <p:cNvPicPr>
              <a:picLocks noChangeAspect="1" noChangeArrowheads="1"/>
            </p:cNvPicPr>
            <p:nvPr/>
          </p:nvPicPr>
          <p:blipFill>
            <a:blip r:embed="rId6"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3950" y="1431455"/>
              <a:ext cx="442992" cy="442992"/>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93CBA0E7-A289-4F98-8CBE-23531C43644F}"/>
                </a:ext>
              </a:extLst>
            </p:cNvPr>
            <p:cNvSpPr/>
            <p:nvPr/>
          </p:nvSpPr>
          <p:spPr>
            <a:xfrm>
              <a:off x="1363616" y="1789006"/>
              <a:ext cx="186659" cy="90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34" name="Straight Arrow Connector 33">
            <a:extLst>
              <a:ext uri="{FF2B5EF4-FFF2-40B4-BE49-F238E27FC236}">
                <a16:creationId xmlns:a16="http://schemas.microsoft.com/office/drawing/2014/main" id="{107F4F63-37B7-4248-A9FD-44C28035CE04}"/>
              </a:ext>
            </a:extLst>
          </p:cNvPr>
          <p:cNvCxnSpPr>
            <a:cxnSpLocks/>
          </p:cNvCxnSpPr>
          <p:nvPr/>
        </p:nvCxnSpPr>
        <p:spPr>
          <a:xfrm flipH="1">
            <a:off x="7138716" y="1840329"/>
            <a:ext cx="2552621" cy="2698198"/>
          </a:xfrm>
          <a:prstGeom prst="straightConnector1">
            <a:avLst/>
          </a:prstGeom>
          <a:ln w="38100">
            <a:solidFill>
              <a:srgbClr val="D39601"/>
            </a:solidFill>
            <a:prstDash val="sysDot"/>
            <a:headEnd type="none" w="lg" len="med"/>
            <a:tailEnd type="triangle" w="lg" len="med"/>
          </a:ln>
        </p:spPr>
        <p:style>
          <a:lnRef idx="1">
            <a:schemeClr val="accent2"/>
          </a:lnRef>
          <a:fillRef idx="0">
            <a:schemeClr val="accent2"/>
          </a:fillRef>
          <a:effectRef idx="0">
            <a:schemeClr val="accent2"/>
          </a:effectRef>
          <a:fontRef idx="minor">
            <a:schemeClr val="tx1"/>
          </a:fontRef>
        </p:style>
      </p:cxnSp>
      <p:cxnSp>
        <p:nvCxnSpPr>
          <p:cNvPr id="35" name="Straight Arrow Connector 34">
            <a:extLst>
              <a:ext uri="{FF2B5EF4-FFF2-40B4-BE49-F238E27FC236}">
                <a16:creationId xmlns:a16="http://schemas.microsoft.com/office/drawing/2014/main" id="{0878BF10-E686-46C6-92AD-7C5B21AA1A78}"/>
              </a:ext>
            </a:extLst>
          </p:cNvPr>
          <p:cNvCxnSpPr>
            <a:cxnSpLocks/>
          </p:cNvCxnSpPr>
          <p:nvPr/>
        </p:nvCxnSpPr>
        <p:spPr>
          <a:xfrm flipH="1">
            <a:off x="8372236" y="3527311"/>
            <a:ext cx="1392256" cy="1337977"/>
          </a:xfrm>
          <a:prstGeom prst="straightConnector1">
            <a:avLst/>
          </a:prstGeom>
          <a:ln w="38100">
            <a:solidFill>
              <a:srgbClr val="D39601"/>
            </a:solidFill>
            <a:prstDash val="sysDot"/>
            <a:headEnd type="none" w="lg" len="med"/>
            <a:tailEnd type="triangle" w="lg" len="med"/>
          </a:ln>
        </p:spPr>
        <p:style>
          <a:lnRef idx="1">
            <a:schemeClr val="accent2"/>
          </a:lnRef>
          <a:fillRef idx="0">
            <a:schemeClr val="accent2"/>
          </a:fillRef>
          <a:effectRef idx="0">
            <a:schemeClr val="accent2"/>
          </a:effectRef>
          <a:fontRef idx="minor">
            <a:schemeClr val="tx1"/>
          </a:fontRef>
        </p:style>
      </p:cxnSp>
      <p:pic>
        <p:nvPicPr>
          <p:cNvPr id="1030" name="Picture 6" descr="Image result for server">
            <a:extLst>
              <a:ext uri="{FF2B5EF4-FFF2-40B4-BE49-F238E27FC236}">
                <a16:creationId xmlns:a16="http://schemas.microsoft.com/office/drawing/2014/main" id="{EF39708B-AF47-45D7-B86D-E795819D8DD7}"/>
              </a:ext>
            </a:extLst>
          </p:cNvPr>
          <p:cNvPicPr>
            <a:picLocks noChangeAspect="1" noChangeArrowheads="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81774" y="4499774"/>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6827EFC-A08C-4216-89CA-6DE62D1C0530}"/>
              </a:ext>
            </a:extLst>
          </p:cNvPr>
          <p:cNvSpPr/>
          <p:nvPr/>
        </p:nvSpPr>
        <p:spPr>
          <a:xfrm>
            <a:off x="6044117" y="5014135"/>
            <a:ext cx="2329176" cy="786369"/>
          </a:xfrm>
          <a:prstGeom prst="rect">
            <a:avLst/>
          </a:prstGeom>
        </p:spPr>
        <p:txBody>
          <a:bodyPr wrap="square">
            <a:spAutoFit/>
          </a:bodyPr>
          <a:lstStyle/>
          <a:p>
            <a:pPr marL="0" marR="0" lvl="0" indent="0" algn="ctr" defTabSz="514093" rtl="0" eaLnBrk="1" fontAlgn="auto" latinLnBrk="0" hangingPunct="1">
              <a:lnSpc>
                <a:spcPct val="100000"/>
              </a:lnSpc>
              <a:spcBef>
                <a:spcPts val="0"/>
              </a:spcBef>
              <a:spcAft>
                <a:spcPts val="0"/>
              </a:spcAft>
              <a:buClrTx/>
              <a:buSzTx/>
              <a:buFontTx/>
              <a:buNone/>
              <a:tabLst/>
              <a:defRPr/>
            </a:pPr>
            <a:r>
              <a:rPr kumimoji="0" lang="en-US" sz="2255" b="0" i="0" u="none" strike="noStrike" kern="1200" cap="none" spc="0" normalizeH="0" baseline="0" noProof="0" dirty="0">
                <a:ln>
                  <a:noFill/>
                </a:ln>
                <a:solidFill>
                  <a:srgbClr val="D39601"/>
                </a:solidFill>
                <a:effectLst/>
                <a:uLnTx/>
                <a:uFillTx/>
                <a:latin typeface="Segoe UI Semibold" panose="020B0702040204020203" pitchFamily="34" charset="0"/>
                <a:cs typeface="Segoe UI Semibold" panose="020B0702040204020203" pitchFamily="34" charset="0"/>
              </a:rPr>
              <a:t>Server located at my office </a:t>
            </a:r>
          </a:p>
        </p:txBody>
      </p:sp>
      <p:sp>
        <p:nvSpPr>
          <p:cNvPr id="26" name="Rectangle 25">
            <a:extLst>
              <a:ext uri="{FF2B5EF4-FFF2-40B4-BE49-F238E27FC236}">
                <a16:creationId xmlns:a16="http://schemas.microsoft.com/office/drawing/2014/main" id="{1B9FCB03-C531-4B68-8027-BC2B8F785F18}"/>
              </a:ext>
            </a:extLst>
          </p:cNvPr>
          <p:cNvSpPr/>
          <p:nvPr/>
        </p:nvSpPr>
        <p:spPr>
          <a:xfrm>
            <a:off x="4532812" y="4424566"/>
            <a:ext cx="3964577" cy="2107342"/>
          </a:xfrm>
          <a:prstGeom prst="rect">
            <a:avLst/>
          </a:prstGeom>
          <a:noFill/>
          <a:ln w="25400">
            <a:solidFill>
              <a:srgbClr val="D396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DFFFFFE7-A12A-4861-8528-E6E088F94035}"/>
              </a:ext>
            </a:extLst>
          </p:cNvPr>
          <p:cNvCxnSpPr>
            <a:cxnSpLocks/>
            <a:stCxn id="30" idx="2"/>
          </p:cNvCxnSpPr>
          <p:nvPr/>
        </p:nvCxnSpPr>
        <p:spPr>
          <a:xfrm>
            <a:off x="2564324" y="1787697"/>
            <a:ext cx="2367900" cy="2775815"/>
          </a:xfrm>
          <a:prstGeom prst="straightConnector1">
            <a:avLst/>
          </a:prstGeom>
          <a:ln w="38100">
            <a:solidFill>
              <a:srgbClr val="D39601"/>
            </a:solidFill>
            <a:prstDash val="sysDot"/>
            <a:headEnd type="none" w="lg" len="med"/>
            <a:tailEnd type="triangle" w="lg" len="med"/>
          </a:ln>
        </p:spPr>
        <p:style>
          <a:lnRef idx="1">
            <a:schemeClr val="accent2"/>
          </a:lnRef>
          <a:fillRef idx="0">
            <a:schemeClr val="accent2"/>
          </a:fillRef>
          <a:effectRef idx="0">
            <a:schemeClr val="accent2"/>
          </a:effectRef>
          <a:fontRef idx="minor">
            <a:schemeClr val="tx1"/>
          </a:fontRef>
        </p:style>
      </p:cxnSp>
      <p:grpSp>
        <p:nvGrpSpPr>
          <p:cNvPr id="24" name="Group 23">
            <a:extLst>
              <a:ext uri="{FF2B5EF4-FFF2-40B4-BE49-F238E27FC236}">
                <a16:creationId xmlns:a16="http://schemas.microsoft.com/office/drawing/2014/main" id="{FCC64FA0-7DCD-4445-8D2F-1CA2F6E03EF7}"/>
              </a:ext>
            </a:extLst>
          </p:cNvPr>
          <p:cNvGrpSpPr/>
          <p:nvPr/>
        </p:nvGrpSpPr>
        <p:grpSpPr>
          <a:xfrm rot="2376791">
            <a:off x="1527431" y="558456"/>
            <a:ext cx="1228310" cy="1389330"/>
            <a:chOff x="2683242" y="2360401"/>
            <a:chExt cx="2619660" cy="2499684"/>
          </a:xfrm>
        </p:grpSpPr>
        <p:sp>
          <p:nvSpPr>
            <p:cNvPr id="25" name="Arc 24">
              <a:extLst>
                <a:ext uri="{FF2B5EF4-FFF2-40B4-BE49-F238E27FC236}">
                  <a16:creationId xmlns:a16="http://schemas.microsoft.com/office/drawing/2014/main" id="{9BFEE274-60F5-4B68-A115-A5EE956191DF}"/>
                </a:ext>
              </a:extLst>
            </p:cNvPr>
            <p:cNvSpPr/>
            <p:nvPr/>
          </p:nvSpPr>
          <p:spPr>
            <a:xfrm>
              <a:off x="2683242" y="2360401"/>
              <a:ext cx="2619660" cy="2499684"/>
            </a:xfrm>
            <a:prstGeom prst="arc">
              <a:avLst/>
            </a:prstGeom>
            <a:ln w="38100">
              <a:solidFill>
                <a:srgbClr val="D39601"/>
              </a:solidFill>
            </a:ln>
            <a:effectLst>
              <a:glow rad="152400">
                <a:schemeClr val="bg1">
                  <a:alpha val="40000"/>
                </a:schemeClr>
              </a:glow>
            </a:effectLst>
            <a:scene3d>
              <a:camera prst="orthographicFront">
                <a:rot lat="0" lon="0" rev="144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defTabSz="816231"/>
              <a:endParaRPr lang="en-US" sz="1562" dirty="0">
                <a:solidFill>
                  <a:prstClr val="black"/>
                </a:solidFill>
              </a:endParaRPr>
            </a:p>
          </p:txBody>
        </p:sp>
        <p:sp>
          <p:nvSpPr>
            <p:cNvPr id="31" name="Arc 30">
              <a:extLst>
                <a:ext uri="{FF2B5EF4-FFF2-40B4-BE49-F238E27FC236}">
                  <a16:creationId xmlns:a16="http://schemas.microsoft.com/office/drawing/2014/main" id="{693BC06A-CF8A-49F3-8B17-62D543867769}"/>
                </a:ext>
              </a:extLst>
            </p:cNvPr>
            <p:cNvSpPr/>
            <p:nvPr/>
          </p:nvSpPr>
          <p:spPr>
            <a:xfrm>
              <a:off x="3278458" y="2360401"/>
              <a:ext cx="1695073" cy="1511404"/>
            </a:xfrm>
            <a:prstGeom prst="arc">
              <a:avLst/>
            </a:prstGeom>
            <a:ln w="38100">
              <a:solidFill>
                <a:srgbClr val="D39601"/>
              </a:solidFill>
            </a:ln>
            <a:effectLst>
              <a:glow rad="152400">
                <a:schemeClr val="bg1">
                  <a:alpha val="40000"/>
                </a:schemeClr>
              </a:glow>
            </a:effectLst>
            <a:scene3d>
              <a:camera prst="orthographicFront">
                <a:rot lat="0" lon="0" rev="144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defTabSz="816231"/>
              <a:endParaRPr lang="en-US" sz="1562" dirty="0">
                <a:solidFill>
                  <a:prstClr val="black"/>
                </a:solidFill>
              </a:endParaRPr>
            </a:p>
          </p:txBody>
        </p:sp>
        <p:sp>
          <p:nvSpPr>
            <p:cNvPr id="32" name="Arc 31">
              <a:extLst>
                <a:ext uri="{FF2B5EF4-FFF2-40B4-BE49-F238E27FC236}">
                  <a16:creationId xmlns:a16="http://schemas.microsoft.com/office/drawing/2014/main" id="{93E292B1-26E6-4461-B0E5-AC2E0C7C062C}"/>
                </a:ext>
              </a:extLst>
            </p:cNvPr>
            <p:cNvSpPr/>
            <p:nvPr/>
          </p:nvSpPr>
          <p:spPr>
            <a:xfrm>
              <a:off x="3887248" y="2360402"/>
              <a:ext cx="770489" cy="630393"/>
            </a:xfrm>
            <a:prstGeom prst="arc">
              <a:avLst/>
            </a:prstGeom>
            <a:ln w="38100">
              <a:solidFill>
                <a:srgbClr val="D39601"/>
              </a:solidFill>
            </a:ln>
            <a:effectLst>
              <a:glow rad="152400">
                <a:schemeClr val="bg1">
                  <a:alpha val="40000"/>
                </a:schemeClr>
              </a:glow>
            </a:effectLst>
            <a:scene3d>
              <a:camera prst="orthographicFront">
                <a:rot lat="0" lon="0" rev="144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defTabSz="816231"/>
              <a:endParaRPr lang="en-US" sz="1562" dirty="0">
                <a:solidFill>
                  <a:prstClr val="black"/>
                </a:solidFill>
              </a:endParaRPr>
            </a:p>
          </p:txBody>
        </p:sp>
      </p:grpSp>
      <p:grpSp>
        <p:nvGrpSpPr>
          <p:cNvPr id="33" name="Group 32">
            <a:extLst>
              <a:ext uri="{FF2B5EF4-FFF2-40B4-BE49-F238E27FC236}">
                <a16:creationId xmlns:a16="http://schemas.microsoft.com/office/drawing/2014/main" id="{6EABE07C-3E7D-46FD-A860-04B7002478B5}"/>
              </a:ext>
            </a:extLst>
          </p:cNvPr>
          <p:cNvGrpSpPr/>
          <p:nvPr/>
        </p:nvGrpSpPr>
        <p:grpSpPr>
          <a:xfrm rot="2376791">
            <a:off x="9206145" y="636327"/>
            <a:ext cx="1228310" cy="1389330"/>
            <a:chOff x="2683242" y="2360401"/>
            <a:chExt cx="2619660" cy="2499684"/>
          </a:xfrm>
        </p:grpSpPr>
        <p:sp>
          <p:nvSpPr>
            <p:cNvPr id="36" name="Arc 35">
              <a:extLst>
                <a:ext uri="{FF2B5EF4-FFF2-40B4-BE49-F238E27FC236}">
                  <a16:creationId xmlns:a16="http://schemas.microsoft.com/office/drawing/2014/main" id="{ED80E41E-2193-46AC-AF95-6125C72132F6}"/>
                </a:ext>
              </a:extLst>
            </p:cNvPr>
            <p:cNvSpPr/>
            <p:nvPr/>
          </p:nvSpPr>
          <p:spPr>
            <a:xfrm>
              <a:off x="2683242" y="2360401"/>
              <a:ext cx="2619660" cy="2499684"/>
            </a:xfrm>
            <a:prstGeom prst="arc">
              <a:avLst/>
            </a:prstGeom>
            <a:ln w="38100">
              <a:solidFill>
                <a:srgbClr val="D39601"/>
              </a:solidFill>
            </a:ln>
            <a:effectLst>
              <a:glow rad="152400">
                <a:schemeClr val="bg1">
                  <a:alpha val="40000"/>
                </a:schemeClr>
              </a:glow>
            </a:effectLst>
            <a:scene3d>
              <a:camera prst="orthographicFront">
                <a:rot lat="0" lon="0" rev="144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defTabSz="816231"/>
              <a:endParaRPr lang="en-US" sz="1562" dirty="0">
                <a:solidFill>
                  <a:prstClr val="black"/>
                </a:solidFill>
              </a:endParaRPr>
            </a:p>
          </p:txBody>
        </p:sp>
        <p:sp>
          <p:nvSpPr>
            <p:cNvPr id="43" name="Arc 42">
              <a:extLst>
                <a:ext uri="{FF2B5EF4-FFF2-40B4-BE49-F238E27FC236}">
                  <a16:creationId xmlns:a16="http://schemas.microsoft.com/office/drawing/2014/main" id="{436228FB-0E6E-427B-BB98-4F3F80352614}"/>
                </a:ext>
              </a:extLst>
            </p:cNvPr>
            <p:cNvSpPr/>
            <p:nvPr/>
          </p:nvSpPr>
          <p:spPr>
            <a:xfrm>
              <a:off x="3278458" y="2360401"/>
              <a:ext cx="1695073" cy="1511404"/>
            </a:xfrm>
            <a:prstGeom prst="arc">
              <a:avLst/>
            </a:prstGeom>
            <a:ln w="38100">
              <a:solidFill>
                <a:srgbClr val="D39601"/>
              </a:solidFill>
            </a:ln>
            <a:effectLst>
              <a:glow rad="152400">
                <a:schemeClr val="bg1">
                  <a:alpha val="40000"/>
                </a:schemeClr>
              </a:glow>
            </a:effectLst>
            <a:scene3d>
              <a:camera prst="orthographicFront">
                <a:rot lat="0" lon="0" rev="144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defTabSz="816231"/>
              <a:endParaRPr lang="en-US" sz="1562" dirty="0">
                <a:solidFill>
                  <a:prstClr val="black"/>
                </a:solidFill>
              </a:endParaRPr>
            </a:p>
          </p:txBody>
        </p:sp>
        <p:sp>
          <p:nvSpPr>
            <p:cNvPr id="44" name="Arc 43">
              <a:extLst>
                <a:ext uri="{FF2B5EF4-FFF2-40B4-BE49-F238E27FC236}">
                  <a16:creationId xmlns:a16="http://schemas.microsoft.com/office/drawing/2014/main" id="{0603B4DB-6395-4167-BBF0-36D7D32DCBD9}"/>
                </a:ext>
              </a:extLst>
            </p:cNvPr>
            <p:cNvSpPr/>
            <p:nvPr/>
          </p:nvSpPr>
          <p:spPr>
            <a:xfrm>
              <a:off x="3887248" y="2360402"/>
              <a:ext cx="770489" cy="630393"/>
            </a:xfrm>
            <a:prstGeom prst="arc">
              <a:avLst/>
            </a:prstGeom>
            <a:ln w="38100">
              <a:solidFill>
                <a:srgbClr val="D39601"/>
              </a:solidFill>
            </a:ln>
            <a:effectLst>
              <a:glow rad="152400">
                <a:schemeClr val="bg1">
                  <a:alpha val="40000"/>
                </a:schemeClr>
              </a:glow>
            </a:effectLst>
            <a:scene3d>
              <a:camera prst="orthographicFront">
                <a:rot lat="0" lon="0" rev="144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defTabSz="816231"/>
              <a:endParaRPr lang="en-US" sz="1562" dirty="0">
                <a:solidFill>
                  <a:prstClr val="black"/>
                </a:solidFill>
              </a:endParaRPr>
            </a:p>
          </p:txBody>
        </p:sp>
      </p:grpSp>
      <p:grpSp>
        <p:nvGrpSpPr>
          <p:cNvPr id="45" name="Group 44">
            <a:extLst>
              <a:ext uri="{FF2B5EF4-FFF2-40B4-BE49-F238E27FC236}">
                <a16:creationId xmlns:a16="http://schemas.microsoft.com/office/drawing/2014/main" id="{CEBDF674-5D80-49EE-A0E7-6CF81419563C}"/>
              </a:ext>
            </a:extLst>
          </p:cNvPr>
          <p:cNvGrpSpPr/>
          <p:nvPr/>
        </p:nvGrpSpPr>
        <p:grpSpPr>
          <a:xfrm rot="2376791">
            <a:off x="9256884" y="2379645"/>
            <a:ext cx="1228310" cy="1389330"/>
            <a:chOff x="2683242" y="2360401"/>
            <a:chExt cx="2619660" cy="2499684"/>
          </a:xfrm>
        </p:grpSpPr>
        <p:sp>
          <p:nvSpPr>
            <p:cNvPr id="46" name="Arc 45">
              <a:extLst>
                <a:ext uri="{FF2B5EF4-FFF2-40B4-BE49-F238E27FC236}">
                  <a16:creationId xmlns:a16="http://schemas.microsoft.com/office/drawing/2014/main" id="{5214B720-B81D-44EE-A8B4-6A990520588A}"/>
                </a:ext>
              </a:extLst>
            </p:cNvPr>
            <p:cNvSpPr/>
            <p:nvPr/>
          </p:nvSpPr>
          <p:spPr>
            <a:xfrm>
              <a:off x="2683242" y="2360401"/>
              <a:ext cx="2619660" cy="2499684"/>
            </a:xfrm>
            <a:prstGeom prst="arc">
              <a:avLst/>
            </a:prstGeom>
            <a:ln w="38100">
              <a:solidFill>
                <a:srgbClr val="D39601"/>
              </a:solidFill>
            </a:ln>
            <a:effectLst>
              <a:glow rad="152400">
                <a:schemeClr val="bg1">
                  <a:alpha val="40000"/>
                </a:schemeClr>
              </a:glow>
            </a:effectLst>
            <a:scene3d>
              <a:camera prst="orthographicFront">
                <a:rot lat="0" lon="0" rev="144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defTabSz="816231"/>
              <a:endParaRPr lang="en-US" sz="1562" dirty="0">
                <a:solidFill>
                  <a:prstClr val="black"/>
                </a:solidFill>
              </a:endParaRPr>
            </a:p>
          </p:txBody>
        </p:sp>
        <p:sp>
          <p:nvSpPr>
            <p:cNvPr id="47" name="Arc 46">
              <a:extLst>
                <a:ext uri="{FF2B5EF4-FFF2-40B4-BE49-F238E27FC236}">
                  <a16:creationId xmlns:a16="http://schemas.microsoft.com/office/drawing/2014/main" id="{B36851C3-4DB0-44AA-8853-407DFC04481F}"/>
                </a:ext>
              </a:extLst>
            </p:cNvPr>
            <p:cNvSpPr/>
            <p:nvPr/>
          </p:nvSpPr>
          <p:spPr>
            <a:xfrm>
              <a:off x="3278458" y="2360401"/>
              <a:ext cx="1695073" cy="1511404"/>
            </a:xfrm>
            <a:prstGeom prst="arc">
              <a:avLst/>
            </a:prstGeom>
            <a:ln w="38100">
              <a:solidFill>
                <a:srgbClr val="D39601"/>
              </a:solidFill>
            </a:ln>
            <a:effectLst>
              <a:glow rad="152400">
                <a:schemeClr val="bg1">
                  <a:alpha val="40000"/>
                </a:schemeClr>
              </a:glow>
            </a:effectLst>
            <a:scene3d>
              <a:camera prst="orthographicFront">
                <a:rot lat="0" lon="0" rev="144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defTabSz="816231"/>
              <a:endParaRPr lang="en-US" sz="1562" dirty="0">
                <a:solidFill>
                  <a:prstClr val="black"/>
                </a:solidFill>
              </a:endParaRPr>
            </a:p>
          </p:txBody>
        </p:sp>
        <p:sp>
          <p:nvSpPr>
            <p:cNvPr id="48" name="Arc 47">
              <a:extLst>
                <a:ext uri="{FF2B5EF4-FFF2-40B4-BE49-F238E27FC236}">
                  <a16:creationId xmlns:a16="http://schemas.microsoft.com/office/drawing/2014/main" id="{AEFE208B-DBCD-411C-A619-0072CDC1F276}"/>
                </a:ext>
              </a:extLst>
            </p:cNvPr>
            <p:cNvSpPr/>
            <p:nvPr/>
          </p:nvSpPr>
          <p:spPr>
            <a:xfrm>
              <a:off x="3887248" y="2360402"/>
              <a:ext cx="770489" cy="630393"/>
            </a:xfrm>
            <a:prstGeom prst="arc">
              <a:avLst/>
            </a:prstGeom>
            <a:ln w="38100">
              <a:solidFill>
                <a:srgbClr val="D39601"/>
              </a:solidFill>
            </a:ln>
            <a:effectLst>
              <a:glow rad="152400">
                <a:schemeClr val="bg1">
                  <a:alpha val="40000"/>
                </a:schemeClr>
              </a:glow>
            </a:effectLst>
            <a:scene3d>
              <a:camera prst="orthographicFront">
                <a:rot lat="0" lon="0" rev="144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defTabSz="816231"/>
              <a:endParaRPr lang="en-US" sz="1562" dirty="0">
                <a:solidFill>
                  <a:prstClr val="black"/>
                </a:solidFill>
              </a:endParaRPr>
            </a:p>
          </p:txBody>
        </p:sp>
      </p:grpSp>
      <p:sp>
        <p:nvSpPr>
          <p:cNvPr id="2" name="TextBox 1">
            <a:extLst>
              <a:ext uri="{FF2B5EF4-FFF2-40B4-BE49-F238E27FC236}">
                <a16:creationId xmlns:a16="http://schemas.microsoft.com/office/drawing/2014/main" id="{F44FB16B-3D82-4D56-8291-92234BE2E959}"/>
              </a:ext>
            </a:extLst>
          </p:cNvPr>
          <p:cNvSpPr txBox="1"/>
          <p:nvPr/>
        </p:nvSpPr>
        <p:spPr>
          <a:xfrm rot="2977829">
            <a:off x="2645264" y="2716463"/>
            <a:ext cx="2117927" cy="646331"/>
          </a:xfrm>
          <a:prstGeom prst="rect">
            <a:avLst/>
          </a:prstGeom>
          <a:solidFill>
            <a:schemeClr val="bg1"/>
          </a:solidFill>
          <a:ln w="19050">
            <a:solidFill>
              <a:srgbClr val="D39601"/>
            </a:solidFill>
            <a:prstDash val="sysDot"/>
          </a:ln>
        </p:spPr>
        <p:txBody>
          <a:bodyPr wrap="square" rtlCol="0">
            <a:spAutoFit/>
          </a:bodyPr>
          <a:lstStyle>
            <a:defPPr>
              <a:defRPr lang="en-US"/>
            </a:defPPr>
            <a:lvl1pPr>
              <a:defRPr>
                <a:solidFill>
                  <a:srgbClr val="D39601"/>
                </a:solidFill>
                <a:latin typeface="Segoe UI Semibold" panose="020B0702040204020203" pitchFamily="34" charset="0"/>
                <a:cs typeface="Segoe UI Semibold" panose="020B0702040204020203" pitchFamily="34" charset="0"/>
              </a:defRPr>
            </a:lvl1pPr>
          </a:lstStyle>
          <a:p>
            <a:r>
              <a:rPr lang="en-US" dirty="0"/>
              <a:t>Privacy-preserving Sound data</a:t>
            </a:r>
          </a:p>
        </p:txBody>
      </p:sp>
      <p:sp>
        <p:nvSpPr>
          <p:cNvPr id="52" name="TextBox 51">
            <a:extLst>
              <a:ext uri="{FF2B5EF4-FFF2-40B4-BE49-F238E27FC236}">
                <a16:creationId xmlns:a16="http://schemas.microsoft.com/office/drawing/2014/main" id="{51EFEBD5-DC20-41BE-AB1E-C96FFDC77FE3}"/>
              </a:ext>
            </a:extLst>
          </p:cNvPr>
          <p:cNvSpPr txBox="1"/>
          <p:nvPr/>
        </p:nvSpPr>
        <p:spPr>
          <a:xfrm rot="18763727">
            <a:off x="7450735" y="2739661"/>
            <a:ext cx="2185614" cy="646331"/>
          </a:xfrm>
          <a:prstGeom prst="rect">
            <a:avLst/>
          </a:prstGeom>
          <a:solidFill>
            <a:schemeClr val="bg1"/>
          </a:solidFill>
          <a:ln w="19050">
            <a:solidFill>
              <a:srgbClr val="D39601"/>
            </a:solidFill>
            <a:prstDash val="sysDot"/>
          </a:ln>
        </p:spPr>
        <p:txBody>
          <a:bodyPr wrap="square" rtlCol="0">
            <a:spAutoFit/>
          </a:bodyPr>
          <a:lstStyle/>
          <a:p>
            <a:r>
              <a:rPr lang="en-US" dirty="0">
                <a:solidFill>
                  <a:srgbClr val="D39601"/>
                </a:solidFill>
                <a:latin typeface="Segoe UI Semibold" panose="020B0702040204020203" pitchFamily="34" charset="0"/>
                <a:cs typeface="Segoe UI Semibold" panose="020B0702040204020203" pitchFamily="34" charset="0"/>
              </a:rPr>
              <a:t>Privacy-preserving Sound data</a:t>
            </a:r>
          </a:p>
        </p:txBody>
      </p:sp>
    </p:spTree>
    <p:extLst>
      <p:ext uri="{BB962C8B-B14F-4D97-AF65-F5344CB8AC3E}">
        <p14:creationId xmlns:p14="http://schemas.microsoft.com/office/powerpoint/2010/main" val="601292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bandicam 2019-03-20 18-06-56-907">
            <a:hlinkClick r:id="" action="ppaction://media"/>
            <a:extLst>
              <a:ext uri="{FF2B5EF4-FFF2-40B4-BE49-F238E27FC236}">
                <a16:creationId xmlns:a16="http://schemas.microsoft.com/office/drawing/2014/main" id="{15C28C81-548B-45A4-904C-9CDBF663CC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1762" y="0"/>
            <a:ext cx="10308476" cy="6858000"/>
          </a:xfrm>
          <a:prstGeom prst="rect">
            <a:avLst/>
          </a:prstGeom>
        </p:spPr>
      </p:pic>
      <p:sp>
        <p:nvSpPr>
          <p:cNvPr id="5" name="Rectangle 4">
            <a:extLst>
              <a:ext uri="{FF2B5EF4-FFF2-40B4-BE49-F238E27FC236}">
                <a16:creationId xmlns:a16="http://schemas.microsoft.com/office/drawing/2014/main" id="{9B212DFE-270D-4117-9A71-9B2C03C91C30}"/>
              </a:ext>
            </a:extLst>
          </p:cNvPr>
          <p:cNvSpPr/>
          <p:nvPr/>
        </p:nvSpPr>
        <p:spPr>
          <a:xfrm>
            <a:off x="692641" y="-34361"/>
            <a:ext cx="10720815" cy="6356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69F2818-B7C2-431C-91E5-69A4DD814F91}"/>
              </a:ext>
            </a:extLst>
          </p:cNvPr>
          <p:cNvSpPr/>
          <p:nvPr/>
        </p:nvSpPr>
        <p:spPr>
          <a:xfrm>
            <a:off x="507947" y="6797867"/>
            <a:ext cx="11176106" cy="3607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E404B66-2CDC-43CB-A76B-1D4F14F1C6F0}"/>
              </a:ext>
            </a:extLst>
          </p:cNvPr>
          <p:cNvSpPr/>
          <p:nvPr/>
        </p:nvSpPr>
        <p:spPr>
          <a:xfrm>
            <a:off x="735592" y="4001043"/>
            <a:ext cx="10720815" cy="33674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B54E5FC-A917-4442-8F8B-21F2A4817489}"/>
              </a:ext>
            </a:extLst>
          </p:cNvPr>
          <p:cNvSpPr/>
          <p:nvPr/>
        </p:nvSpPr>
        <p:spPr>
          <a:xfrm>
            <a:off x="1777661" y="981621"/>
            <a:ext cx="1279969" cy="12627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0491D58-D657-464A-B32F-68B99498B49B}"/>
              </a:ext>
            </a:extLst>
          </p:cNvPr>
          <p:cNvSpPr/>
          <p:nvPr/>
        </p:nvSpPr>
        <p:spPr>
          <a:xfrm>
            <a:off x="8853517" y="1291423"/>
            <a:ext cx="2181961" cy="12627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D212BBB-56EE-4BC8-A7E5-905927365470}"/>
              </a:ext>
            </a:extLst>
          </p:cNvPr>
          <p:cNvSpPr/>
          <p:nvPr/>
        </p:nvSpPr>
        <p:spPr>
          <a:xfrm>
            <a:off x="8853517" y="2810491"/>
            <a:ext cx="2181961" cy="90199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2D8ECFF3-3E99-4ED4-A29A-93E2790A83CD}"/>
              </a:ext>
            </a:extLst>
          </p:cNvPr>
          <p:cNvGrpSpPr/>
          <p:nvPr/>
        </p:nvGrpSpPr>
        <p:grpSpPr>
          <a:xfrm>
            <a:off x="2204319" y="1412811"/>
            <a:ext cx="478923" cy="374886"/>
            <a:chOff x="1123950" y="1431455"/>
            <a:chExt cx="442992" cy="447754"/>
          </a:xfrm>
        </p:grpSpPr>
        <p:pic>
          <p:nvPicPr>
            <p:cNvPr id="29" name="Picture 4" descr="Image result for tablet surface pro">
              <a:extLst>
                <a:ext uri="{FF2B5EF4-FFF2-40B4-BE49-F238E27FC236}">
                  <a16:creationId xmlns:a16="http://schemas.microsoft.com/office/drawing/2014/main" id="{E0BD8CFC-221E-40CA-8E3F-411084A08C08}"/>
                </a:ext>
              </a:extLst>
            </p:cNvPr>
            <p:cNvPicPr>
              <a:picLocks noChangeAspect="1" noChangeArrowheads="1"/>
            </p:cNvPicPr>
            <p:nvPr/>
          </p:nvPicPr>
          <p:blipFill>
            <a:blip r:embed="rId6"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3950" y="1431455"/>
              <a:ext cx="442992" cy="44299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3412937B-CB9D-4315-9213-E010C7118BA4}"/>
                </a:ext>
              </a:extLst>
            </p:cNvPr>
            <p:cNvSpPr/>
            <p:nvPr/>
          </p:nvSpPr>
          <p:spPr>
            <a:xfrm>
              <a:off x="1363616" y="1789006"/>
              <a:ext cx="186659" cy="90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BAB87136-1958-40D8-B00E-BA78BB5C6ED1}"/>
              </a:ext>
            </a:extLst>
          </p:cNvPr>
          <p:cNvGrpSpPr/>
          <p:nvPr/>
        </p:nvGrpSpPr>
        <p:grpSpPr>
          <a:xfrm>
            <a:off x="9703719" y="1469430"/>
            <a:ext cx="478923" cy="374886"/>
            <a:chOff x="1123950" y="1431455"/>
            <a:chExt cx="442992" cy="447754"/>
          </a:xfrm>
        </p:grpSpPr>
        <p:pic>
          <p:nvPicPr>
            <p:cNvPr id="38" name="Picture 4" descr="Image result for tablet surface pro">
              <a:extLst>
                <a:ext uri="{FF2B5EF4-FFF2-40B4-BE49-F238E27FC236}">
                  <a16:creationId xmlns:a16="http://schemas.microsoft.com/office/drawing/2014/main" id="{0A4EEA4C-0F4B-4EB6-88A9-3DF0EC8FE12F}"/>
                </a:ext>
              </a:extLst>
            </p:cNvPr>
            <p:cNvPicPr>
              <a:picLocks noChangeAspect="1" noChangeArrowheads="1"/>
            </p:cNvPicPr>
            <p:nvPr/>
          </p:nvPicPr>
          <p:blipFill>
            <a:blip r:embed="rId6"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3950" y="1431455"/>
              <a:ext cx="442992" cy="442992"/>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B0576FA2-2194-46CF-910A-89EC1DF020F4}"/>
                </a:ext>
              </a:extLst>
            </p:cNvPr>
            <p:cNvSpPr/>
            <p:nvPr/>
          </p:nvSpPr>
          <p:spPr>
            <a:xfrm>
              <a:off x="1363616" y="1789006"/>
              <a:ext cx="186659" cy="90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0" name="Group 39">
            <a:extLst>
              <a:ext uri="{FF2B5EF4-FFF2-40B4-BE49-F238E27FC236}">
                <a16:creationId xmlns:a16="http://schemas.microsoft.com/office/drawing/2014/main" id="{D5D09AEF-588C-404C-9FBA-C80BF64BDE49}"/>
              </a:ext>
            </a:extLst>
          </p:cNvPr>
          <p:cNvGrpSpPr/>
          <p:nvPr/>
        </p:nvGrpSpPr>
        <p:grpSpPr>
          <a:xfrm>
            <a:off x="9703719" y="3137268"/>
            <a:ext cx="478923" cy="374886"/>
            <a:chOff x="1123950" y="1431455"/>
            <a:chExt cx="442992" cy="447754"/>
          </a:xfrm>
        </p:grpSpPr>
        <p:pic>
          <p:nvPicPr>
            <p:cNvPr id="41" name="Picture 4" descr="Image result for tablet surface pro">
              <a:extLst>
                <a:ext uri="{FF2B5EF4-FFF2-40B4-BE49-F238E27FC236}">
                  <a16:creationId xmlns:a16="http://schemas.microsoft.com/office/drawing/2014/main" id="{D0C81071-D09D-48F0-9778-A9557D8EB6F0}"/>
                </a:ext>
              </a:extLst>
            </p:cNvPr>
            <p:cNvPicPr>
              <a:picLocks noChangeAspect="1" noChangeArrowheads="1"/>
            </p:cNvPicPr>
            <p:nvPr/>
          </p:nvPicPr>
          <p:blipFill>
            <a:blip r:embed="rId6"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3950" y="1431455"/>
              <a:ext cx="442992" cy="442992"/>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93CBA0E7-A289-4F98-8CBE-23531C43644F}"/>
                </a:ext>
              </a:extLst>
            </p:cNvPr>
            <p:cNvSpPr/>
            <p:nvPr/>
          </p:nvSpPr>
          <p:spPr>
            <a:xfrm>
              <a:off x="1363616" y="1789006"/>
              <a:ext cx="186659" cy="90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030" name="Picture 6" descr="Image result for server">
            <a:extLst>
              <a:ext uri="{FF2B5EF4-FFF2-40B4-BE49-F238E27FC236}">
                <a16:creationId xmlns:a16="http://schemas.microsoft.com/office/drawing/2014/main" id="{EF39708B-AF47-45D7-B86D-E795819D8DD7}"/>
              </a:ext>
            </a:extLst>
          </p:cNvPr>
          <p:cNvPicPr>
            <a:picLocks noChangeAspect="1" noChangeArrowheads="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81774" y="4499774"/>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6827EFC-A08C-4216-89CA-6DE62D1C0530}"/>
              </a:ext>
            </a:extLst>
          </p:cNvPr>
          <p:cNvSpPr/>
          <p:nvPr/>
        </p:nvSpPr>
        <p:spPr>
          <a:xfrm>
            <a:off x="6044117" y="5014135"/>
            <a:ext cx="2329176" cy="786369"/>
          </a:xfrm>
          <a:prstGeom prst="rect">
            <a:avLst/>
          </a:prstGeom>
        </p:spPr>
        <p:txBody>
          <a:bodyPr wrap="square">
            <a:spAutoFit/>
          </a:bodyPr>
          <a:lstStyle/>
          <a:p>
            <a:pPr marL="0" marR="0" lvl="0" indent="0" algn="ctr" defTabSz="514093" rtl="0" eaLnBrk="1" fontAlgn="auto" latinLnBrk="0" hangingPunct="1">
              <a:lnSpc>
                <a:spcPct val="100000"/>
              </a:lnSpc>
              <a:spcBef>
                <a:spcPts val="0"/>
              </a:spcBef>
              <a:spcAft>
                <a:spcPts val="0"/>
              </a:spcAft>
              <a:buClrTx/>
              <a:buSzTx/>
              <a:buFontTx/>
              <a:buNone/>
              <a:tabLst/>
              <a:defRPr/>
            </a:pPr>
            <a:r>
              <a:rPr kumimoji="0" lang="en-US" sz="2255" b="0" i="0" u="none" strike="noStrike" kern="1200" cap="none" spc="0" normalizeH="0" baseline="0" noProof="0" dirty="0">
                <a:ln>
                  <a:noFill/>
                </a:ln>
                <a:solidFill>
                  <a:srgbClr val="D39601"/>
                </a:solidFill>
                <a:effectLst/>
                <a:uLnTx/>
                <a:uFillTx/>
                <a:latin typeface="Segoe UI Semibold" panose="020B0702040204020203" pitchFamily="34" charset="0"/>
                <a:cs typeface="Segoe UI Semibold" panose="020B0702040204020203" pitchFamily="34" charset="0"/>
              </a:rPr>
              <a:t>Server located at my office </a:t>
            </a:r>
          </a:p>
        </p:txBody>
      </p:sp>
      <p:sp>
        <p:nvSpPr>
          <p:cNvPr id="26" name="Rectangle 25">
            <a:extLst>
              <a:ext uri="{FF2B5EF4-FFF2-40B4-BE49-F238E27FC236}">
                <a16:creationId xmlns:a16="http://schemas.microsoft.com/office/drawing/2014/main" id="{1B9FCB03-C531-4B68-8027-BC2B8F785F18}"/>
              </a:ext>
            </a:extLst>
          </p:cNvPr>
          <p:cNvSpPr/>
          <p:nvPr/>
        </p:nvSpPr>
        <p:spPr>
          <a:xfrm>
            <a:off x="4532812" y="4424566"/>
            <a:ext cx="3964577" cy="2107342"/>
          </a:xfrm>
          <a:prstGeom prst="rect">
            <a:avLst/>
          </a:prstGeom>
          <a:noFill/>
          <a:ln w="25400">
            <a:solidFill>
              <a:srgbClr val="D396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FCC64FA0-7DCD-4445-8D2F-1CA2F6E03EF7}"/>
              </a:ext>
            </a:extLst>
          </p:cNvPr>
          <p:cNvGrpSpPr/>
          <p:nvPr/>
        </p:nvGrpSpPr>
        <p:grpSpPr>
          <a:xfrm rot="2376791">
            <a:off x="1527431" y="558456"/>
            <a:ext cx="1228310" cy="1389330"/>
            <a:chOff x="2683242" y="2360401"/>
            <a:chExt cx="2619660" cy="2499684"/>
          </a:xfrm>
        </p:grpSpPr>
        <p:sp>
          <p:nvSpPr>
            <p:cNvPr id="25" name="Arc 24">
              <a:extLst>
                <a:ext uri="{FF2B5EF4-FFF2-40B4-BE49-F238E27FC236}">
                  <a16:creationId xmlns:a16="http://schemas.microsoft.com/office/drawing/2014/main" id="{9BFEE274-60F5-4B68-A115-A5EE956191DF}"/>
                </a:ext>
              </a:extLst>
            </p:cNvPr>
            <p:cNvSpPr/>
            <p:nvPr/>
          </p:nvSpPr>
          <p:spPr>
            <a:xfrm>
              <a:off x="2683242" y="2360401"/>
              <a:ext cx="2619660" cy="2499684"/>
            </a:xfrm>
            <a:prstGeom prst="arc">
              <a:avLst/>
            </a:prstGeom>
            <a:ln w="38100">
              <a:solidFill>
                <a:srgbClr val="D39601"/>
              </a:solidFill>
            </a:ln>
            <a:effectLst>
              <a:glow rad="152400">
                <a:schemeClr val="bg1">
                  <a:alpha val="40000"/>
                </a:schemeClr>
              </a:glow>
            </a:effectLst>
            <a:scene3d>
              <a:camera prst="orthographicFront">
                <a:rot lat="0" lon="0" rev="144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defTabSz="816231"/>
              <a:endParaRPr lang="en-US" sz="1562" dirty="0">
                <a:solidFill>
                  <a:prstClr val="black"/>
                </a:solidFill>
              </a:endParaRPr>
            </a:p>
          </p:txBody>
        </p:sp>
        <p:sp>
          <p:nvSpPr>
            <p:cNvPr id="31" name="Arc 30">
              <a:extLst>
                <a:ext uri="{FF2B5EF4-FFF2-40B4-BE49-F238E27FC236}">
                  <a16:creationId xmlns:a16="http://schemas.microsoft.com/office/drawing/2014/main" id="{693BC06A-CF8A-49F3-8B17-62D543867769}"/>
                </a:ext>
              </a:extLst>
            </p:cNvPr>
            <p:cNvSpPr/>
            <p:nvPr/>
          </p:nvSpPr>
          <p:spPr>
            <a:xfrm>
              <a:off x="3278458" y="2360401"/>
              <a:ext cx="1695073" cy="1511404"/>
            </a:xfrm>
            <a:prstGeom prst="arc">
              <a:avLst/>
            </a:prstGeom>
            <a:ln w="38100">
              <a:solidFill>
                <a:srgbClr val="D39601"/>
              </a:solidFill>
            </a:ln>
            <a:effectLst>
              <a:glow rad="152400">
                <a:schemeClr val="bg1">
                  <a:alpha val="40000"/>
                </a:schemeClr>
              </a:glow>
            </a:effectLst>
            <a:scene3d>
              <a:camera prst="orthographicFront">
                <a:rot lat="0" lon="0" rev="144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defTabSz="816231"/>
              <a:endParaRPr lang="en-US" sz="1562" dirty="0">
                <a:solidFill>
                  <a:prstClr val="black"/>
                </a:solidFill>
              </a:endParaRPr>
            </a:p>
          </p:txBody>
        </p:sp>
        <p:sp>
          <p:nvSpPr>
            <p:cNvPr id="32" name="Arc 31">
              <a:extLst>
                <a:ext uri="{FF2B5EF4-FFF2-40B4-BE49-F238E27FC236}">
                  <a16:creationId xmlns:a16="http://schemas.microsoft.com/office/drawing/2014/main" id="{93E292B1-26E6-4461-B0E5-AC2E0C7C062C}"/>
                </a:ext>
              </a:extLst>
            </p:cNvPr>
            <p:cNvSpPr/>
            <p:nvPr/>
          </p:nvSpPr>
          <p:spPr>
            <a:xfrm>
              <a:off x="3887248" y="2360402"/>
              <a:ext cx="770489" cy="630393"/>
            </a:xfrm>
            <a:prstGeom prst="arc">
              <a:avLst/>
            </a:prstGeom>
            <a:ln w="38100">
              <a:solidFill>
                <a:srgbClr val="D39601"/>
              </a:solidFill>
            </a:ln>
            <a:effectLst>
              <a:glow rad="152400">
                <a:schemeClr val="bg1">
                  <a:alpha val="40000"/>
                </a:schemeClr>
              </a:glow>
            </a:effectLst>
            <a:scene3d>
              <a:camera prst="orthographicFront">
                <a:rot lat="0" lon="0" rev="144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defTabSz="816231"/>
              <a:endParaRPr lang="en-US" sz="1562" dirty="0">
                <a:solidFill>
                  <a:prstClr val="black"/>
                </a:solidFill>
              </a:endParaRPr>
            </a:p>
          </p:txBody>
        </p:sp>
      </p:grpSp>
      <p:grpSp>
        <p:nvGrpSpPr>
          <p:cNvPr id="33" name="Group 32">
            <a:extLst>
              <a:ext uri="{FF2B5EF4-FFF2-40B4-BE49-F238E27FC236}">
                <a16:creationId xmlns:a16="http://schemas.microsoft.com/office/drawing/2014/main" id="{6EABE07C-3E7D-46FD-A860-04B7002478B5}"/>
              </a:ext>
            </a:extLst>
          </p:cNvPr>
          <p:cNvGrpSpPr/>
          <p:nvPr/>
        </p:nvGrpSpPr>
        <p:grpSpPr>
          <a:xfrm rot="2376791">
            <a:off x="9206145" y="636327"/>
            <a:ext cx="1228310" cy="1389330"/>
            <a:chOff x="2683242" y="2360401"/>
            <a:chExt cx="2619660" cy="2499684"/>
          </a:xfrm>
        </p:grpSpPr>
        <p:sp>
          <p:nvSpPr>
            <p:cNvPr id="36" name="Arc 35">
              <a:extLst>
                <a:ext uri="{FF2B5EF4-FFF2-40B4-BE49-F238E27FC236}">
                  <a16:creationId xmlns:a16="http://schemas.microsoft.com/office/drawing/2014/main" id="{ED80E41E-2193-46AC-AF95-6125C72132F6}"/>
                </a:ext>
              </a:extLst>
            </p:cNvPr>
            <p:cNvSpPr/>
            <p:nvPr/>
          </p:nvSpPr>
          <p:spPr>
            <a:xfrm>
              <a:off x="2683242" y="2360401"/>
              <a:ext cx="2619660" cy="2499684"/>
            </a:xfrm>
            <a:prstGeom prst="arc">
              <a:avLst/>
            </a:prstGeom>
            <a:ln w="38100">
              <a:solidFill>
                <a:srgbClr val="D39601"/>
              </a:solidFill>
            </a:ln>
            <a:effectLst>
              <a:glow rad="152400">
                <a:schemeClr val="bg1">
                  <a:alpha val="40000"/>
                </a:schemeClr>
              </a:glow>
            </a:effectLst>
            <a:scene3d>
              <a:camera prst="orthographicFront">
                <a:rot lat="0" lon="0" rev="144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defTabSz="816231"/>
              <a:endParaRPr lang="en-US" sz="1562" dirty="0">
                <a:solidFill>
                  <a:prstClr val="black"/>
                </a:solidFill>
              </a:endParaRPr>
            </a:p>
          </p:txBody>
        </p:sp>
        <p:sp>
          <p:nvSpPr>
            <p:cNvPr id="43" name="Arc 42">
              <a:extLst>
                <a:ext uri="{FF2B5EF4-FFF2-40B4-BE49-F238E27FC236}">
                  <a16:creationId xmlns:a16="http://schemas.microsoft.com/office/drawing/2014/main" id="{436228FB-0E6E-427B-BB98-4F3F80352614}"/>
                </a:ext>
              </a:extLst>
            </p:cNvPr>
            <p:cNvSpPr/>
            <p:nvPr/>
          </p:nvSpPr>
          <p:spPr>
            <a:xfrm>
              <a:off x="3278458" y="2360401"/>
              <a:ext cx="1695073" cy="1511404"/>
            </a:xfrm>
            <a:prstGeom prst="arc">
              <a:avLst/>
            </a:prstGeom>
            <a:ln w="38100">
              <a:solidFill>
                <a:srgbClr val="D39601"/>
              </a:solidFill>
            </a:ln>
            <a:effectLst>
              <a:glow rad="152400">
                <a:schemeClr val="bg1">
                  <a:alpha val="40000"/>
                </a:schemeClr>
              </a:glow>
            </a:effectLst>
            <a:scene3d>
              <a:camera prst="orthographicFront">
                <a:rot lat="0" lon="0" rev="144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defTabSz="816231"/>
              <a:endParaRPr lang="en-US" sz="1562" dirty="0">
                <a:solidFill>
                  <a:prstClr val="black"/>
                </a:solidFill>
              </a:endParaRPr>
            </a:p>
          </p:txBody>
        </p:sp>
        <p:sp>
          <p:nvSpPr>
            <p:cNvPr id="44" name="Arc 43">
              <a:extLst>
                <a:ext uri="{FF2B5EF4-FFF2-40B4-BE49-F238E27FC236}">
                  <a16:creationId xmlns:a16="http://schemas.microsoft.com/office/drawing/2014/main" id="{0603B4DB-6395-4167-BBF0-36D7D32DCBD9}"/>
                </a:ext>
              </a:extLst>
            </p:cNvPr>
            <p:cNvSpPr/>
            <p:nvPr/>
          </p:nvSpPr>
          <p:spPr>
            <a:xfrm>
              <a:off x="3887248" y="2360402"/>
              <a:ext cx="770489" cy="630393"/>
            </a:xfrm>
            <a:prstGeom prst="arc">
              <a:avLst/>
            </a:prstGeom>
            <a:ln w="38100">
              <a:solidFill>
                <a:srgbClr val="D39601"/>
              </a:solidFill>
            </a:ln>
            <a:effectLst>
              <a:glow rad="152400">
                <a:schemeClr val="bg1">
                  <a:alpha val="40000"/>
                </a:schemeClr>
              </a:glow>
            </a:effectLst>
            <a:scene3d>
              <a:camera prst="orthographicFront">
                <a:rot lat="0" lon="0" rev="144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defTabSz="816231"/>
              <a:endParaRPr lang="en-US" sz="1562" dirty="0">
                <a:solidFill>
                  <a:prstClr val="black"/>
                </a:solidFill>
              </a:endParaRPr>
            </a:p>
          </p:txBody>
        </p:sp>
      </p:grpSp>
      <p:grpSp>
        <p:nvGrpSpPr>
          <p:cNvPr id="45" name="Group 44">
            <a:extLst>
              <a:ext uri="{FF2B5EF4-FFF2-40B4-BE49-F238E27FC236}">
                <a16:creationId xmlns:a16="http://schemas.microsoft.com/office/drawing/2014/main" id="{CEBDF674-5D80-49EE-A0E7-6CF81419563C}"/>
              </a:ext>
            </a:extLst>
          </p:cNvPr>
          <p:cNvGrpSpPr/>
          <p:nvPr/>
        </p:nvGrpSpPr>
        <p:grpSpPr>
          <a:xfrm rot="2376791">
            <a:off x="9256884" y="2379645"/>
            <a:ext cx="1228310" cy="1389330"/>
            <a:chOff x="2683242" y="2360401"/>
            <a:chExt cx="2619660" cy="2499684"/>
          </a:xfrm>
        </p:grpSpPr>
        <p:sp>
          <p:nvSpPr>
            <p:cNvPr id="46" name="Arc 45">
              <a:extLst>
                <a:ext uri="{FF2B5EF4-FFF2-40B4-BE49-F238E27FC236}">
                  <a16:creationId xmlns:a16="http://schemas.microsoft.com/office/drawing/2014/main" id="{5214B720-B81D-44EE-A8B4-6A990520588A}"/>
                </a:ext>
              </a:extLst>
            </p:cNvPr>
            <p:cNvSpPr/>
            <p:nvPr/>
          </p:nvSpPr>
          <p:spPr>
            <a:xfrm>
              <a:off x="2683242" y="2360401"/>
              <a:ext cx="2619660" cy="2499684"/>
            </a:xfrm>
            <a:prstGeom prst="arc">
              <a:avLst/>
            </a:prstGeom>
            <a:ln w="38100">
              <a:solidFill>
                <a:srgbClr val="D39601"/>
              </a:solidFill>
            </a:ln>
            <a:effectLst>
              <a:glow rad="152400">
                <a:schemeClr val="bg1">
                  <a:alpha val="40000"/>
                </a:schemeClr>
              </a:glow>
            </a:effectLst>
            <a:scene3d>
              <a:camera prst="orthographicFront">
                <a:rot lat="0" lon="0" rev="144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defTabSz="816231"/>
              <a:endParaRPr lang="en-US" sz="1562" dirty="0">
                <a:solidFill>
                  <a:prstClr val="black"/>
                </a:solidFill>
              </a:endParaRPr>
            </a:p>
          </p:txBody>
        </p:sp>
        <p:sp>
          <p:nvSpPr>
            <p:cNvPr id="47" name="Arc 46">
              <a:extLst>
                <a:ext uri="{FF2B5EF4-FFF2-40B4-BE49-F238E27FC236}">
                  <a16:creationId xmlns:a16="http://schemas.microsoft.com/office/drawing/2014/main" id="{B36851C3-4DB0-44AA-8853-407DFC04481F}"/>
                </a:ext>
              </a:extLst>
            </p:cNvPr>
            <p:cNvSpPr/>
            <p:nvPr/>
          </p:nvSpPr>
          <p:spPr>
            <a:xfrm>
              <a:off x="3278458" y="2360401"/>
              <a:ext cx="1695073" cy="1511404"/>
            </a:xfrm>
            <a:prstGeom prst="arc">
              <a:avLst/>
            </a:prstGeom>
            <a:ln w="38100">
              <a:solidFill>
                <a:srgbClr val="D39601"/>
              </a:solidFill>
            </a:ln>
            <a:effectLst>
              <a:glow rad="152400">
                <a:schemeClr val="bg1">
                  <a:alpha val="40000"/>
                </a:schemeClr>
              </a:glow>
            </a:effectLst>
            <a:scene3d>
              <a:camera prst="orthographicFront">
                <a:rot lat="0" lon="0" rev="144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defTabSz="816231"/>
              <a:endParaRPr lang="en-US" sz="1562" dirty="0">
                <a:solidFill>
                  <a:prstClr val="black"/>
                </a:solidFill>
              </a:endParaRPr>
            </a:p>
          </p:txBody>
        </p:sp>
        <p:sp>
          <p:nvSpPr>
            <p:cNvPr id="48" name="Arc 47">
              <a:extLst>
                <a:ext uri="{FF2B5EF4-FFF2-40B4-BE49-F238E27FC236}">
                  <a16:creationId xmlns:a16="http://schemas.microsoft.com/office/drawing/2014/main" id="{AEFE208B-DBCD-411C-A619-0072CDC1F276}"/>
                </a:ext>
              </a:extLst>
            </p:cNvPr>
            <p:cNvSpPr/>
            <p:nvPr/>
          </p:nvSpPr>
          <p:spPr>
            <a:xfrm>
              <a:off x="3887248" y="2360402"/>
              <a:ext cx="770489" cy="630393"/>
            </a:xfrm>
            <a:prstGeom prst="arc">
              <a:avLst/>
            </a:prstGeom>
            <a:ln w="38100">
              <a:solidFill>
                <a:srgbClr val="D39601"/>
              </a:solidFill>
            </a:ln>
            <a:effectLst>
              <a:glow rad="152400">
                <a:schemeClr val="bg1">
                  <a:alpha val="40000"/>
                </a:schemeClr>
              </a:glow>
            </a:effectLst>
            <a:scene3d>
              <a:camera prst="orthographicFront">
                <a:rot lat="0" lon="0" rev="144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defTabSz="816231"/>
              <a:endParaRPr lang="en-US" sz="1562" dirty="0">
                <a:solidFill>
                  <a:prstClr val="black"/>
                </a:solidFill>
              </a:endParaRPr>
            </a:p>
          </p:txBody>
        </p:sp>
      </p:grpSp>
    </p:spTree>
    <p:extLst>
      <p:ext uri="{BB962C8B-B14F-4D97-AF65-F5344CB8AC3E}">
        <p14:creationId xmlns:p14="http://schemas.microsoft.com/office/powerpoint/2010/main" val="1551866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4" y="0"/>
            <a:ext cx="1219263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a:spLocks noChangeAspect="1"/>
          </p:cNvSpPr>
          <p:nvPr/>
        </p:nvSpPr>
        <p:spPr>
          <a:xfrm>
            <a:off x="7952924" y="4087949"/>
            <a:ext cx="121727" cy="114481"/>
          </a:xfrm>
          <a:prstGeom prst="ellipse">
            <a:avLst/>
          </a:prstGeom>
          <a:noFill/>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cxnSp>
        <p:nvCxnSpPr>
          <p:cNvPr id="4" name="Straight Connector 3"/>
          <p:cNvCxnSpPr>
            <a:endCxn id="7" idx="1"/>
          </p:cNvCxnSpPr>
          <p:nvPr/>
        </p:nvCxnSpPr>
        <p:spPr>
          <a:xfrm>
            <a:off x="7490813" y="3687878"/>
            <a:ext cx="479938" cy="416836"/>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721773" y="3396187"/>
            <a:ext cx="19844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C000"/>
                </a:solidFill>
                <a:effectLst/>
                <a:uLnTx/>
                <a:uFillTx/>
                <a:latin typeface="Segoe UI Semibold" panose="020B0702040204020203" pitchFamily="34" charset="0"/>
                <a:cs typeface="Segoe UI Semibold" panose="020B0702040204020203" pitchFamily="34" charset="0"/>
              </a:rPr>
              <a:t>Glass clinking</a:t>
            </a:r>
          </a:p>
        </p:txBody>
      </p:sp>
      <p:sp>
        <p:nvSpPr>
          <p:cNvPr id="12" name="Oval 11"/>
          <p:cNvSpPr>
            <a:spLocks noChangeAspect="1"/>
          </p:cNvSpPr>
          <p:nvPr/>
        </p:nvSpPr>
        <p:spPr>
          <a:xfrm>
            <a:off x="3581770" y="2992124"/>
            <a:ext cx="121727" cy="114481"/>
          </a:xfrm>
          <a:prstGeom prst="ellipse">
            <a:avLst/>
          </a:prstGeom>
          <a:noFill/>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cxnSp>
        <p:nvCxnSpPr>
          <p:cNvPr id="13" name="Straight Connector 12"/>
          <p:cNvCxnSpPr/>
          <p:nvPr/>
        </p:nvCxnSpPr>
        <p:spPr>
          <a:xfrm flipH="1">
            <a:off x="3691385" y="2549420"/>
            <a:ext cx="353775" cy="453474"/>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776651" y="2210225"/>
            <a:ext cx="19844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C000"/>
                </a:solidFill>
                <a:effectLst/>
                <a:uLnTx/>
                <a:uFillTx/>
                <a:latin typeface="Segoe UI Semibold" panose="020B0702040204020203" pitchFamily="34" charset="0"/>
                <a:cs typeface="Segoe UI Semibold" panose="020B0702040204020203" pitchFamily="34" charset="0"/>
              </a:rPr>
              <a:t>People talking</a:t>
            </a:r>
          </a:p>
        </p:txBody>
      </p:sp>
      <p:sp>
        <p:nvSpPr>
          <p:cNvPr id="21" name="Oval 20"/>
          <p:cNvSpPr>
            <a:spLocks noChangeAspect="1"/>
          </p:cNvSpPr>
          <p:nvPr/>
        </p:nvSpPr>
        <p:spPr>
          <a:xfrm>
            <a:off x="9370950" y="3613701"/>
            <a:ext cx="121727" cy="114481"/>
          </a:xfrm>
          <a:prstGeom prst="ellipse">
            <a:avLst/>
          </a:prstGeom>
          <a:noFill/>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cxnSp>
        <p:nvCxnSpPr>
          <p:cNvPr id="22" name="Straight Connector 21"/>
          <p:cNvCxnSpPr/>
          <p:nvPr/>
        </p:nvCxnSpPr>
        <p:spPr>
          <a:xfrm flipH="1">
            <a:off x="9453350" y="2394891"/>
            <a:ext cx="362825" cy="1217686"/>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584223" y="2037814"/>
            <a:ext cx="19844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C000"/>
                </a:solidFill>
                <a:effectLst/>
                <a:uLnTx/>
                <a:uFillTx/>
                <a:latin typeface="Segoe UI Semibold" panose="020B0702040204020203" pitchFamily="34" charset="0"/>
                <a:cs typeface="Segoe UI Semibold" panose="020B0702040204020203" pitchFamily="34" charset="0"/>
              </a:rPr>
              <a:t>Knife chopping</a:t>
            </a:r>
          </a:p>
        </p:txBody>
      </p:sp>
      <p:sp>
        <p:nvSpPr>
          <p:cNvPr id="29" name="Oval 28"/>
          <p:cNvSpPr>
            <a:spLocks noChangeAspect="1"/>
          </p:cNvSpPr>
          <p:nvPr/>
        </p:nvSpPr>
        <p:spPr>
          <a:xfrm>
            <a:off x="6088668" y="3136915"/>
            <a:ext cx="121727" cy="114481"/>
          </a:xfrm>
          <a:prstGeom prst="ellipse">
            <a:avLst/>
          </a:prstGeom>
          <a:noFill/>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cxnSp>
        <p:nvCxnSpPr>
          <p:cNvPr id="30" name="Straight Connector 29"/>
          <p:cNvCxnSpPr/>
          <p:nvPr/>
        </p:nvCxnSpPr>
        <p:spPr>
          <a:xfrm flipH="1">
            <a:off x="6186463" y="2339536"/>
            <a:ext cx="256471" cy="802073"/>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289604" y="2000112"/>
            <a:ext cx="19844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FC000"/>
                </a:solidFill>
                <a:latin typeface="Segoe UI Semibold" panose="020B0702040204020203" pitchFamily="34" charset="0"/>
                <a:cs typeface="Segoe UI Semibold" panose="020B0702040204020203" pitchFamily="34" charset="0"/>
              </a:rPr>
              <a:t>Keyboard typing</a:t>
            </a:r>
            <a:endParaRPr kumimoji="0" lang="en-US" b="0" i="0" u="none" strike="noStrike" kern="1200" cap="none" spc="0" normalizeH="0" baseline="0" noProof="0" dirty="0">
              <a:ln>
                <a:noFill/>
              </a:ln>
              <a:solidFill>
                <a:srgbClr val="FFC000"/>
              </a:solidFill>
              <a:effectLst/>
              <a:uLnTx/>
              <a:uFillTx/>
              <a:latin typeface="Segoe UI Semibold" panose="020B0702040204020203" pitchFamily="34" charset="0"/>
              <a:cs typeface="Segoe UI Semibold" panose="020B0702040204020203" pitchFamily="34" charset="0"/>
            </a:endParaRPr>
          </a:p>
        </p:txBody>
      </p:sp>
      <p:sp>
        <p:nvSpPr>
          <p:cNvPr id="6" name="BlackOverlay">
            <a:extLst>
              <a:ext uri="{FF2B5EF4-FFF2-40B4-BE49-F238E27FC236}">
                <a16:creationId xmlns:a16="http://schemas.microsoft.com/office/drawing/2014/main" id="{A1E01F06-7EE6-47B2-82E6-F47307701DC7}"/>
              </a:ext>
            </a:extLst>
          </p:cNvPr>
          <p:cNvSpPr/>
          <p:nvPr/>
        </p:nvSpPr>
        <p:spPr>
          <a:xfrm>
            <a:off x="0" y="0"/>
            <a:ext cx="12203898" cy="6858000"/>
          </a:xfrm>
          <a:prstGeom prst="rect">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r>
              <a:rPr lang="en-US" sz="2400" dirty="0">
                <a:solidFill>
                  <a:prstClr val="white"/>
                </a:solidFill>
                <a:latin typeface="Segoe UI Light"/>
                <a:cs typeface="Segoe UI Light"/>
              </a:rPr>
              <a:t>However, in many situations, sound is </a:t>
            </a:r>
            <a:r>
              <a:rPr lang="en-US" sz="2400" dirty="0">
                <a:solidFill>
                  <a:srgbClr val="FFC000"/>
                </a:solidFill>
                <a:latin typeface="Segoe UI Semibold" panose="020B0702040204020203" pitchFamily="34" charset="0"/>
                <a:cs typeface="Segoe UI Semibold" panose="020B0702040204020203" pitchFamily="34" charset="0"/>
              </a:rPr>
              <a:t>inaccessible</a:t>
            </a:r>
            <a:r>
              <a:rPr lang="en-US" sz="2400" dirty="0">
                <a:solidFill>
                  <a:prstClr val="white"/>
                </a:solidFill>
                <a:latin typeface="Segoe UI Light"/>
                <a:cs typeface="Segoe UI Light"/>
              </a:rPr>
              <a:t> to </a:t>
            </a:r>
          </a:p>
          <a:p>
            <a:pPr algn="ctr" defTabSz="456039"/>
            <a:r>
              <a:rPr lang="en-US" sz="2400" dirty="0">
                <a:solidFill>
                  <a:srgbClr val="FFC000"/>
                </a:solidFill>
                <a:latin typeface="Segoe UI Semibold" panose="020B0702040204020203" pitchFamily="34" charset="0"/>
                <a:cs typeface="Segoe UI Semibold" panose="020B0702040204020203" pitchFamily="34" charset="0"/>
              </a:rPr>
              <a:t>people who are deaf or hard of hearing (DHH).</a:t>
            </a:r>
            <a:r>
              <a:rPr lang="en-US" sz="2400" dirty="0">
                <a:solidFill>
                  <a:prstClr val="white"/>
                </a:solidFill>
                <a:latin typeface="Segoe UI Light"/>
                <a:cs typeface="Segoe UI Light"/>
              </a:rPr>
              <a:t> </a:t>
            </a:r>
          </a:p>
        </p:txBody>
      </p:sp>
    </p:spTree>
    <p:extLst>
      <p:ext uri="{BB962C8B-B14F-4D97-AF65-F5344CB8AC3E}">
        <p14:creationId xmlns:p14="http://schemas.microsoft.com/office/powerpoint/2010/main" val="1267983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bandicam 2019-03-20 18-06-56-907">
            <a:hlinkClick r:id="" action="ppaction://media"/>
            <a:extLst>
              <a:ext uri="{FF2B5EF4-FFF2-40B4-BE49-F238E27FC236}">
                <a16:creationId xmlns:a16="http://schemas.microsoft.com/office/drawing/2014/main" id="{15C28C81-548B-45A4-904C-9CDBF663CC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1762" y="0"/>
            <a:ext cx="10308476" cy="6858000"/>
          </a:xfrm>
          <a:prstGeom prst="rect">
            <a:avLst/>
          </a:prstGeom>
        </p:spPr>
      </p:pic>
      <p:sp>
        <p:nvSpPr>
          <p:cNvPr id="5" name="Rectangle 4">
            <a:extLst>
              <a:ext uri="{FF2B5EF4-FFF2-40B4-BE49-F238E27FC236}">
                <a16:creationId xmlns:a16="http://schemas.microsoft.com/office/drawing/2014/main" id="{9B212DFE-270D-4117-9A71-9B2C03C91C30}"/>
              </a:ext>
            </a:extLst>
          </p:cNvPr>
          <p:cNvSpPr/>
          <p:nvPr/>
        </p:nvSpPr>
        <p:spPr>
          <a:xfrm>
            <a:off x="692641" y="-34361"/>
            <a:ext cx="10720815" cy="6356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69F2818-B7C2-431C-91E5-69A4DD814F91}"/>
              </a:ext>
            </a:extLst>
          </p:cNvPr>
          <p:cNvSpPr/>
          <p:nvPr/>
        </p:nvSpPr>
        <p:spPr>
          <a:xfrm>
            <a:off x="507947" y="6797867"/>
            <a:ext cx="11176106" cy="3607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E404B66-2CDC-43CB-A76B-1D4F14F1C6F0}"/>
              </a:ext>
            </a:extLst>
          </p:cNvPr>
          <p:cNvSpPr/>
          <p:nvPr/>
        </p:nvSpPr>
        <p:spPr>
          <a:xfrm>
            <a:off x="795725" y="3968764"/>
            <a:ext cx="10720815" cy="33674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B54E5FC-A917-4442-8F8B-21F2A4817489}"/>
              </a:ext>
            </a:extLst>
          </p:cNvPr>
          <p:cNvSpPr/>
          <p:nvPr/>
        </p:nvSpPr>
        <p:spPr>
          <a:xfrm>
            <a:off x="1777661" y="981621"/>
            <a:ext cx="1279969" cy="12627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0491D58-D657-464A-B32F-68B99498B49B}"/>
              </a:ext>
            </a:extLst>
          </p:cNvPr>
          <p:cNvSpPr/>
          <p:nvPr/>
        </p:nvSpPr>
        <p:spPr>
          <a:xfrm>
            <a:off x="8853517" y="1291423"/>
            <a:ext cx="2181961" cy="12627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D212BBB-56EE-4BC8-A7E5-905927365470}"/>
              </a:ext>
            </a:extLst>
          </p:cNvPr>
          <p:cNvSpPr/>
          <p:nvPr/>
        </p:nvSpPr>
        <p:spPr>
          <a:xfrm>
            <a:off x="8853517" y="2810491"/>
            <a:ext cx="2181961" cy="90199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2D8ECFF3-3E99-4ED4-A29A-93E2790A83CD}"/>
              </a:ext>
            </a:extLst>
          </p:cNvPr>
          <p:cNvGrpSpPr/>
          <p:nvPr/>
        </p:nvGrpSpPr>
        <p:grpSpPr>
          <a:xfrm>
            <a:off x="2204319" y="1412811"/>
            <a:ext cx="478923" cy="374886"/>
            <a:chOff x="1123950" y="1431455"/>
            <a:chExt cx="442992" cy="447754"/>
          </a:xfrm>
        </p:grpSpPr>
        <p:pic>
          <p:nvPicPr>
            <p:cNvPr id="29" name="Picture 4" descr="Image result for tablet surface pro">
              <a:extLst>
                <a:ext uri="{FF2B5EF4-FFF2-40B4-BE49-F238E27FC236}">
                  <a16:creationId xmlns:a16="http://schemas.microsoft.com/office/drawing/2014/main" id="{E0BD8CFC-221E-40CA-8E3F-411084A08C08}"/>
                </a:ext>
              </a:extLst>
            </p:cNvPr>
            <p:cNvPicPr>
              <a:picLocks noChangeAspect="1" noChangeArrowheads="1"/>
            </p:cNvPicPr>
            <p:nvPr/>
          </p:nvPicPr>
          <p:blipFill>
            <a:blip r:embed="rId6"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3950" y="1431455"/>
              <a:ext cx="442992" cy="44299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3412937B-CB9D-4315-9213-E010C7118BA4}"/>
                </a:ext>
              </a:extLst>
            </p:cNvPr>
            <p:cNvSpPr/>
            <p:nvPr/>
          </p:nvSpPr>
          <p:spPr>
            <a:xfrm>
              <a:off x="1363616" y="1789006"/>
              <a:ext cx="186659" cy="90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BAB87136-1958-40D8-B00E-BA78BB5C6ED1}"/>
              </a:ext>
            </a:extLst>
          </p:cNvPr>
          <p:cNvGrpSpPr/>
          <p:nvPr/>
        </p:nvGrpSpPr>
        <p:grpSpPr>
          <a:xfrm>
            <a:off x="9703719" y="1469430"/>
            <a:ext cx="478923" cy="374886"/>
            <a:chOff x="1123950" y="1431455"/>
            <a:chExt cx="442992" cy="447754"/>
          </a:xfrm>
        </p:grpSpPr>
        <p:pic>
          <p:nvPicPr>
            <p:cNvPr id="38" name="Picture 4" descr="Image result for tablet surface pro">
              <a:extLst>
                <a:ext uri="{FF2B5EF4-FFF2-40B4-BE49-F238E27FC236}">
                  <a16:creationId xmlns:a16="http://schemas.microsoft.com/office/drawing/2014/main" id="{0A4EEA4C-0F4B-4EB6-88A9-3DF0EC8FE12F}"/>
                </a:ext>
              </a:extLst>
            </p:cNvPr>
            <p:cNvPicPr>
              <a:picLocks noChangeAspect="1" noChangeArrowheads="1"/>
            </p:cNvPicPr>
            <p:nvPr/>
          </p:nvPicPr>
          <p:blipFill>
            <a:blip r:embed="rId6"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3950" y="1431455"/>
              <a:ext cx="442992" cy="442992"/>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B0576FA2-2194-46CF-910A-89EC1DF020F4}"/>
                </a:ext>
              </a:extLst>
            </p:cNvPr>
            <p:cNvSpPr/>
            <p:nvPr/>
          </p:nvSpPr>
          <p:spPr>
            <a:xfrm>
              <a:off x="1363616" y="1789006"/>
              <a:ext cx="186659" cy="90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0" name="Group 39">
            <a:extLst>
              <a:ext uri="{FF2B5EF4-FFF2-40B4-BE49-F238E27FC236}">
                <a16:creationId xmlns:a16="http://schemas.microsoft.com/office/drawing/2014/main" id="{D5D09AEF-588C-404C-9FBA-C80BF64BDE49}"/>
              </a:ext>
            </a:extLst>
          </p:cNvPr>
          <p:cNvGrpSpPr/>
          <p:nvPr/>
        </p:nvGrpSpPr>
        <p:grpSpPr>
          <a:xfrm>
            <a:off x="9703719" y="3137268"/>
            <a:ext cx="478923" cy="374886"/>
            <a:chOff x="1123950" y="1431455"/>
            <a:chExt cx="442992" cy="447754"/>
          </a:xfrm>
        </p:grpSpPr>
        <p:pic>
          <p:nvPicPr>
            <p:cNvPr id="41" name="Picture 4" descr="Image result for tablet surface pro">
              <a:extLst>
                <a:ext uri="{FF2B5EF4-FFF2-40B4-BE49-F238E27FC236}">
                  <a16:creationId xmlns:a16="http://schemas.microsoft.com/office/drawing/2014/main" id="{D0C81071-D09D-48F0-9778-A9557D8EB6F0}"/>
                </a:ext>
              </a:extLst>
            </p:cNvPr>
            <p:cNvPicPr>
              <a:picLocks noChangeAspect="1" noChangeArrowheads="1"/>
            </p:cNvPicPr>
            <p:nvPr/>
          </p:nvPicPr>
          <p:blipFill>
            <a:blip r:embed="rId6"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3950" y="1431455"/>
              <a:ext cx="442992" cy="442992"/>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93CBA0E7-A289-4F98-8CBE-23531C43644F}"/>
                </a:ext>
              </a:extLst>
            </p:cNvPr>
            <p:cNvSpPr/>
            <p:nvPr/>
          </p:nvSpPr>
          <p:spPr>
            <a:xfrm>
              <a:off x="1363616" y="1789006"/>
              <a:ext cx="186659" cy="90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34" name="Straight Arrow Connector 33">
            <a:extLst>
              <a:ext uri="{FF2B5EF4-FFF2-40B4-BE49-F238E27FC236}">
                <a16:creationId xmlns:a16="http://schemas.microsoft.com/office/drawing/2014/main" id="{107F4F63-37B7-4248-A9FD-44C28035CE04}"/>
              </a:ext>
            </a:extLst>
          </p:cNvPr>
          <p:cNvCxnSpPr>
            <a:cxnSpLocks/>
          </p:cNvCxnSpPr>
          <p:nvPr/>
        </p:nvCxnSpPr>
        <p:spPr>
          <a:xfrm flipH="1">
            <a:off x="7138716" y="1840329"/>
            <a:ext cx="2552621" cy="2698198"/>
          </a:xfrm>
          <a:prstGeom prst="straightConnector1">
            <a:avLst/>
          </a:prstGeom>
          <a:ln w="38100">
            <a:solidFill>
              <a:srgbClr val="D39601"/>
            </a:solidFill>
            <a:headEnd type="triangle" w="lg" len="med"/>
            <a:tailEnd type="none" w="lg" len="med"/>
          </a:ln>
        </p:spPr>
        <p:style>
          <a:lnRef idx="1">
            <a:schemeClr val="accent2"/>
          </a:lnRef>
          <a:fillRef idx="0">
            <a:schemeClr val="accent2"/>
          </a:fillRef>
          <a:effectRef idx="0">
            <a:schemeClr val="accent2"/>
          </a:effectRef>
          <a:fontRef idx="minor">
            <a:schemeClr val="tx1"/>
          </a:fontRef>
        </p:style>
      </p:cxnSp>
      <p:cxnSp>
        <p:nvCxnSpPr>
          <p:cNvPr id="35" name="Straight Arrow Connector 34">
            <a:extLst>
              <a:ext uri="{FF2B5EF4-FFF2-40B4-BE49-F238E27FC236}">
                <a16:creationId xmlns:a16="http://schemas.microsoft.com/office/drawing/2014/main" id="{0878BF10-E686-46C6-92AD-7C5B21AA1A78}"/>
              </a:ext>
            </a:extLst>
          </p:cNvPr>
          <p:cNvCxnSpPr>
            <a:cxnSpLocks/>
          </p:cNvCxnSpPr>
          <p:nvPr/>
        </p:nvCxnSpPr>
        <p:spPr>
          <a:xfrm flipH="1">
            <a:off x="8217351" y="3527311"/>
            <a:ext cx="1547141" cy="1486824"/>
          </a:xfrm>
          <a:prstGeom prst="straightConnector1">
            <a:avLst/>
          </a:prstGeom>
          <a:ln w="38100">
            <a:solidFill>
              <a:srgbClr val="D39601"/>
            </a:solidFill>
            <a:headEnd type="triangle" w="lg" len="med"/>
            <a:tailEnd type="none" w="lg" len="med"/>
          </a:ln>
        </p:spPr>
        <p:style>
          <a:lnRef idx="1">
            <a:schemeClr val="accent2"/>
          </a:lnRef>
          <a:fillRef idx="0">
            <a:schemeClr val="accent2"/>
          </a:fillRef>
          <a:effectRef idx="0">
            <a:schemeClr val="accent2"/>
          </a:effectRef>
          <a:fontRef idx="minor">
            <a:schemeClr val="tx1"/>
          </a:fontRef>
        </p:style>
      </p:cxnSp>
      <p:pic>
        <p:nvPicPr>
          <p:cNvPr id="1030" name="Picture 6" descr="Image result for server">
            <a:extLst>
              <a:ext uri="{FF2B5EF4-FFF2-40B4-BE49-F238E27FC236}">
                <a16:creationId xmlns:a16="http://schemas.microsoft.com/office/drawing/2014/main" id="{EF39708B-AF47-45D7-B86D-E795819D8DD7}"/>
              </a:ext>
            </a:extLst>
          </p:cNvPr>
          <p:cNvPicPr>
            <a:picLocks noChangeAspect="1" noChangeArrowheads="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81774" y="4499774"/>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6827EFC-A08C-4216-89CA-6DE62D1C0530}"/>
              </a:ext>
            </a:extLst>
          </p:cNvPr>
          <p:cNvSpPr/>
          <p:nvPr/>
        </p:nvSpPr>
        <p:spPr>
          <a:xfrm>
            <a:off x="6044117" y="5014135"/>
            <a:ext cx="2329176" cy="786369"/>
          </a:xfrm>
          <a:prstGeom prst="rect">
            <a:avLst/>
          </a:prstGeom>
        </p:spPr>
        <p:txBody>
          <a:bodyPr wrap="square">
            <a:spAutoFit/>
          </a:bodyPr>
          <a:lstStyle/>
          <a:p>
            <a:pPr marL="0" marR="0" lvl="0" indent="0" algn="ctr" defTabSz="514093" rtl="0" eaLnBrk="1" fontAlgn="auto" latinLnBrk="0" hangingPunct="1">
              <a:lnSpc>
                <a:spcPct val="100000"/>
              </a:lnSpc>
              <a:spcBef>
                <a:spcPts val="0"/>
              </a:spcBef>
              <a:spcAft>
                <a:spcPts val="0"/>
              </a:spcAft>
              <a:buClrTx/>
              <a:buSzTx/>
              <a:buFontTx/>
              <a:buNone/>
              <a:tabLst/>
              <a:defRPr/>
            </a:pPr>
            <a:r>
              <a:rPr kumimoji="0" lang="en-US" sz="2255" b="0" i="0" u="none" strike="noStrike" kern="1200" cap="none" spc="0" normalizeH="0" baseline="0" noProof="0" dirty="0">
                <a:ln>
                  <a:noFill/>
                </a:ln>
                <a:solidFill>
                  <a:srgbClr val="D39601"/>
                </a:solidFill>
                <a:effectLst/>
                <a:uLnTx/>
                <a:uFillTx/>
                <a:latin typeface="Segoe UI Semibold" panose="020B0702040204020203" pitchFamily="34" charset="0"/>
                <a:cs typeface="Segoe UI Semibold" panose="020B0702040204020203" pitchFamily="34" charset="0"/>
              </a:rPr>
              <a:t>Server located at my office </a:t>
            </a:r>
          </a:p>
        </p:txBody>
      </p:sp>
      <p:sp>
        <p:nvSpPr>
          <p:cNvPr id="26" name="Rectangle 25">
            <a:extLst>
              <a:ext uri="{FF2B5EF4-FFF2-40B4-BE49-F238E27FC236}">
                <a16:creationId xmlns:a16="http://schemas.microsoft.com/office/drawing/2014/main" id="{1B9FCB03-C531-4B68-8027-BC2B8F785F18}"/>
              </a:ext>
            </a:extLst>
          </p:cNvPr>
          <p:cNvSpPr/>
          <p:nvPr/>
        </p:nvSpPr>
        <p:spPr>
          <a:xfrm>
            <a:off x="4532812" y="4424566"/>
            <a:ext cx="3964577" cy="2107342"/>
          </a:xfrm>
          <a:prstGeom prst="rect">
            <a:avLst/>
          </a:prstGeom>
          <a:noFill/>
          <a:ln w="25400">
            <a:solidFill>
              <a:srgbClr val="D396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DFFFFFE7-A12A-4861-8528-E6E088F94035}"/>
              </a:ext>
            </a:extLst>
          </p:cNvPr>
          <p:cNvCxnSpPr>
            <a:cxnSpLocks/>
            <a:stCxn id="30" idx="2"/>
          </p:cNvCxnSpPr>
          <p:nvPr/>
        </p:nvCxnSpPr>
        <p:spPr>
          <a:xfrm>
            <a:off x="2564324" y="1787697"/>
            <a:ext cx="2367900" cy="2775815"/>
          </a:xfrm>
          <a:prstGeom prst="straightConnector1">
            <a:avLst/>
          </a:prstGeom>
          <a:ln w="38100">
            <a:solidFill>
              <a:srgbClr val="D39601"/>
            </a:solidFill>
            <a:headEnd type="triangle" w="lg" len="med"/>
            <a:tailEnd type="none" w="lg" len="med"/>
          </a:ln>
        </p:spPr>
        <p:style>
          <a:lnRef idx="1">
            <a:schemeClr val="accent2"/>
          </a:lnRef>
          <a:fillRef idx="0">
            <a:schemeClr val="accent2"/>
          </a:fillRef>
          <a:effectRef idx="0">
            <a:schemeClr val="accent2"/>
          </a:effectRef>
          <a:fontRef idx="minor">
            <a:schemeClr val="tx1"/>
          </a:fontRef>
        </p:style>
      </p:cxnSp>
      <p:sp>
        <p:nvSpPr>
          <p:cNvPr id="24" name="TextBox 23">
            <a:extLst>
              <a:ext uri="{FF2B5EF4-FFF2-40B4-BE49-F238E27FC236}">
                <a16:creationId xmlns:a16="http://schemas.microsoft.com/office/drawing/2014/main" id="{DD705A7F-9278-4452-9793-563CFE95EDED}"/>
              </a:ext>
            </a:extLst>
          </p:cNvPr>
          <p:cNvSpPr txBox="1"/>
          <p:nvPr/>
        </p:nvSpPr>
        <p:spPr>
          <a:xfrm rot="2992019">
            <a:off x="2579664" y="2937793"/>
            <a:ext cx="2293678" cy="369332"/>
          </a:xfrm>
          <a:prstGeom prst="rect">
            <a:avLst/>
          </a:prstGeom>
          <a:solidFill>
            <a:schemeClr val="bg1"/>
          </a:solidFill>
          <a:ln w="19050">
            <a:solidFill>
              <a:srgbClr val="D39601"/>
            </a:solidFill>
            <a:prstDash val="solid"/>
          </a:ln>
        </p:spPr>
        <p:txBody>
          <a:bodyPr wrap="square" rtlCol="0">
            <a:spAutoFit/>
          </a:bodyPr>
          <a:lstStyle>
            <a:defPPr>
              <a:defRPr lang="en-US"/>
            </a:defPPr>
            <a:lvl1pPr>
              <a:defRPr>
                <a:solidFill>
                  <a:srgbClr val="D39601"/>
                </a:solidFill>
                <a:latin typeface="Segoe UI Semibold" panose="020B0702040204020203" pitchFamily="34" charset="0"/>
                <a:cs typeface="Segoe UI Semibold" panose="020B0702040204020203" pitchFamily="34" charset="0"/>
              </a:defRPr>
            </a:lvl1pPr>
          </a:lstStyle>
          <a:p>
            <a:r>
              <a:rPr lang="en-US" dirty="0"/>
              <a:t>Loudness, Pitch, etc.</a:t>
            </a:r>
          </a:p>
        </p:txBody>
      </p:sp>
      <p:sp>
        <p:nvSpPr>
          <p:cNvPr id="25" name="TextBox 24">
            <a:extLst>
              <a:ext uri="{FF2B5EF4-FFF2-40B4-BE49-F238E27FC236}">
                <a16:creationId xmlns:a16="http://schemas.microsoft.com/office/drawing/2014/main" id="{4786DA91-A995-4C13-9267-6B3BCBB3D8BD}"/>
              </a:ext>
            </a:extLst>
          </p:cNvPr>
          <p:cNvSpPr txBox="1"/>
          <p:nvPr/>
        </p:nvSpPr>
        <p:spPr>
          <a:xfrm rot="18762628">
            <a:off x="7287140" y="2995695"/>
            <a:ext cx="2328970" cy="369332"/>
          </a:xfrm>
          <a:prstGeom prst="rect">
            <a:avLst/>
          </a:prstGeom>
          <a:solidFill>
            <a:schemeClr val="bg1"/>
          </a:solidFill>
          <a:ln w="19050">
            <a:solidFill>
              <a:srgbClr val="D39601"/>
            </a:solidFill>
            <a:prstDash val="solid"/>
          </a:ln>
        </p:spPr>
        <p:txBody>
          <a:bodyPr wrap="square" rtlCol="0">
            <a:spAutoFit/>
          </a:bodyPr>
          <a:lstStyle>
            <a:defPPr>
              <a:defRPr lang="en-US"/>
            </a:defPPr>
            <a:lvl1pPr>
              <a:defRPr>
                <a:solidFill>
                  <a:srgbClr val="D39601"/>
                </a:solidFill>
                <a:latin typeface="Segoe UI Semibold" panose="020B0702040204020203" pitchFamily="34" charset="0"/>
                <a:cs typeface="Segoe UI Semibold" panose="020B0702040204020203" pitchFamily="34" charset="0"/>
              </a:defRPr>
            </a:lvl1pPr>
          </a:lstStyle>
          <a:p>
            <a:r>
              <a:rPr lang="en-US" dirty="0"/>
              <a:t>Loudness, Pitch, etc.</a:t>
            </a:r>
          </a:p>
        </p:txBody>
      </p:sp>
    </p:spTree>
    <p:extLst>
      <p:ext uri="{BB962C8B-B14F-4D97-AF65-F5344CB8AC3E}">
        <p14:creationId xmlns:p14="http://schemas.microsoft.com/office/powerpoint/2010/main" val="1196023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5026A8A-E6C1-4316-9189-63C91CFC88A6}"/>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270000"/>
            <a:ext cx="12192000" cy="8128000"/>
          </a:xfrm>
          <a:prstGeom prst="rect">
            <a:avLst/>
          </a:prstGeom>
          <a:solidFill>
            <a:schemeClr val="tx1"/>
          </a:solidFill>
        </p:spPr>
      </p:pic>
      <p:sp>
        <p:nvSpPr>
          <p:cNvPr id="2" name="Rectangle 1">
            <a:extLst>
              <a:ext uri="{FF2B5EF4-FFF2-40B4-BE49-F238E27FC236}">
                <a16:creationId xmlns:a16="http://schemas.microsoft.com/office/drawing/2014/main" id="{1021A587-84EC-4FB1-B4EB-8DADDAB0CA06}"/>
              </a:ext>
            </a:extLst>
          </p:cNvPr>
          <p:cNvSpPr/>
          <p:nvPr/>
        </p:nvSpPr>
        <p:spPr>
          <a:xfrm>
            <a:off x="3172732" y="3167390"/>
            <a:ext cx="6253764" cy="523220"/>
          </a:xfrm>
          <a:prstGeom prst="rect">
            <a:avLst/>
          </a:prstGeom>
          <a:solidFill>
            <a:schemeClr val="bg1">
              <a:alpha val="90000"/>
            </a:schemeClr>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Deployed the prototype in 4 homes…</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98762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8E91952-4895-4F11-9599-A3A802E0BEE0}"/>
              </a:ext>
            </a:extLst>
          </p:cNvPr>
          <p:cNvSpPr txBox="1"/>
          <p:nvPr/>
        </p:nvSpPr>
        <p:spPr>
          <a:xfrm>
            <a:off x="137487" y="2908406"/>
            <a:ext cx="39011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Prototype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Conveyed simple but accurate sound feedback (e.g., loudness, pitch)</a:t>
            </a:r>
            <a:endParaRPr kumimoji="0" lang="en-US" sz="2200" b="0" i="0" u="none" strike="noStrike" kern="1200" cap="none" spc="0" normalizeH="0" baseline="0" noProof="0" dirty="0">
              <a:ln>
                <a:noFill/>
              </a:ln>
              <a:solidFill>
                <a:srgbClr val="FFC000"/>
              </a:solidFill>
              <a:effectLst/>
              <a:uLnTx/>
              <a:uFillTx/>
              <a:latin typeface="Segoe Condensed" panose="020B0606040200020203" pitchFamily="34" charset="0"/>
              <a:ea typeface="+mn-ea"/>
              <a:cs typeface="Segoe UI Semibold" panose="020B0702040204020203" pitchFamily="34" charset="0"/>
            </a:endParaRPr>
          </a:p>
        </p:txBody>
      </p:sp>
      <p:sp>
        <p:nvSpPr>
          <p:cNvPr id="34" name="Title 2">
            <a:extLst>
              <a:ext uri="{FF2B5EF4-FFF2-40B4-BE49-F238E27FC236}">
                <a16:creationId xmlns:a16="http://schemas.microsoft.com/office/drawing/2014/main" id="{C5229DA8-3D1C-4A36-B314-34B00BB41286}"/>
              </a:ext>
            </a:extLst>
          </p:cNvPr>
          <p:cNvSpPr txBox="1">
            <a:spLocks/>
          </p:cNvSpPr>
          <p:nvPr/>
        </p:nvSpPr>
        <p:spPr>
          <a:xfrm>
            <a:off x="188025" y="85726"/>
            <a:ext cx="8229600"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3200" b="0" i="0" u="none" strike="noStrike" kern="1200" cap="small" spc="0" normalizeH="0" baseline="0" noProof="0" dirty="0">
                <a:ln>
                  <a:noFill/>
                </a:ln>
                <a:solidFill>
                  <a:sysClr val="window" lastClr="FFFFFF">
                    <a:lumMod val="95000"/>
                  </a:sysClr>
                </a:solidFill>
                <a:effectLst/>
                <a:uLnTx/>
                <a:uFillTx/>
                <a:latin typeface="Segoe UI Semibold" panose="020B0702040204020203" pitchFamily="34" charset="0"/>
                <a:ea typeface="+mj-ea"/>
                <a:cs typeface="+mj-cs"/>
              </a:rPr>
              <a:t>Outline</a:t>
            </a:r>
          </a:p>
        </p:txBody>
      </p:sp>
    </p:spTree>
    <p:extLst>
      <p:ext uri="{BB962C8B-B14F-4D97-AF65-F5344CB8AC3E}">
        <p14:creationId xmlns:p14="http://schemas.microsoft.com/office/powerpoint/2010/main" val="133273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8E91952-4895-4F11-9599-A3A802E0BEE0}"/>
              </a:ext>
            </a:extLst>
          </p:cNvPr>
          <p:cNvSpPr txBox="1"/>
          <p:nvPr/>
        </p:nvSpPr>
        <p:spPr>
          <a:xfrm>
            <a:off x="137487" y="2908406"/>
            <a:ext cx="39011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Prototype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Conveyed simple but accurate sound feedback (e.g., loudness, pitch)</a:t>
            </a:r>
            <a:endParaRPr kumimoji="0" lang="en-US" sz="2200" b="0" i="0" u="none" strike="noStrike" kern="1200" cap="none" spc="0" normalizeH="0" baseline="0" noProof="0" dirty="0">
              <a:ln>
                <a:noFill/>
              </a:ln>
              <a:solidFill>
                <a:srgbClr val="FFC000"/>
              </a:solidFill>
              <a:effectLst/>
              <a:uLnTx/>
              <a:uFillTx/>
              <a:latin typeface="Segoe Condensed" panose="020B0606040200020203" pitchFamily="34" charset="0"/>
              <a:ea typeface="+mn-ea"/>
              <a:cs typeface="Segoe UI Semibold" panose="020B0702040204020203" pitchFamily="34" charset="0"/>
            </a:endParaRPr>
          </a:p>
        </p:txBody>
      </p:sp>
      <p:sp>
        <p:nvSpPr>
          <p:cNvPr id="34" name="Title 2">
            <a:extLst>
              <a:ext uri="{FF2B5EF4-FFF2-40B4-BE49-F238E27FC236}">
                <a16:creationId xmlns:a16="http://schemas.microsoft.com/office/drawing/2014/main" id="{C5229DA8-3D1C-4A36-B314-34B00BB41286}"/>
              </a:ext>
            </a:extLst>
          </p:cNvPr>
          <p:cNvSpPr txBox="1">
            <a:spLocks/>
          </p:cNvSpPr>
          <p:nvPr/>
        </p:nvSpPr>
        <p:spPr>
          <a:xfrm>
            <a:off x="188025" y="85726"/>
            <a:ext cx="8229600"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3200" b="0" i="0" u="none" strike="noStrike" kern="1200" cap="small" spc="0" normalizeH="0" baseline="0" noProof="0" dirty="0">
                <a:ln>
                  <a:noFill/>
                </a:ln>
                <a:solidFill>
                  <a:sysClr val="window" lastClr="FFFFFF">
                    <a:lumMod val="95000"/>
                  </a:sysClr>
                </a:solidFill>
                <a:effectLst/>
                <a:uLnTx/>
                <a:uFillTx/>
                <a:latin typeface="Segoe UI Semibold" panose="020B0702040204020203" pitchFamily="34" charset="0"/>
                <a:ea typeface="+mj-ea"/>
                <a:cs typeface="+mj-cs"/>
              </a:rPr>
              <a:t>Outline</a:t>
            </a:r>
          </a:p>
        </p:txBody>
      </p:sp>
      <p:sp>
        <p:nvSpPr>
          <p:cNvPr id="39" name="TextBox 38">
            <a:extLst>
              <a:ext uri="{FF2B5EF4-FFF2-40B4-BE49-F238E27FC236}">
                <a16:creationId xmlns:a16="http://schemas.microsoft.com/office/drawing/2014/main" id="{EBBD2D63-1682-4965-AEC8-D054F464005F}"/>
              </a:ext>
            </a:extLst>
          </p:cNvPr>
          <p:cNvSpPr txBox="1"/>
          <p:nvPr/>
        </p:nvSpPr>
        <p:spPr>
          <a:xfrm>
            <a:off x="4095999" y="2908406"/>
            <a:ext cx="212675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Study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Prototype 1 deployment</a:t>
            </a:r>
          </a:p>
        </p:txBody>
      </p:sp>
      <p:cxnSp>
        <p:nvCxnSpPr>
          <p:cNvPr id="27" name="Straight Arrow Connector 26">
            <a:extLst>
              <a:ext uri="{FF2B5EF4-FFF2-40B4-BE49-F238E27FC236}">
                <a16:creationId xmlns:a16="http://schemas.microsoft.com/office/drawing/2014/main" id="{45C7ABC8-9C5C-427A-B1D8-B0C971DA21AC}"/>
              </a:ext>
            </a:extLst>
          </p:cNvPr>
          <p:cNvCxnSpPr>
            <a:cxnSpLocks/>
          </p:cNvCxnSpPr>
          <p:nvPr/>
        </p:nvCxnSpPr>
        <p:spPr>
          <a:xfrm flipV="1">
            <a:off x="3330053" y="3191817"/>
            <a:ext cx="982297" cy="1"/>
          </a:xfrm>
          <a:prstGeom prst="straightConnector1">
            <a:avLst/>
          </a:prstGeom>
          <a:ln w="22225">
            <a:solidFill>
              <a:srgbClr val="FFC000">
                <a:alpha val="99000"/>
              </a:srgb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94012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7349" y="171865"/>
            <a:ext cx="26098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Study 1</a:t>
            </a:r>
          </a:p>
        </p:txBody>
      </p:sp>
      <p:sp>
        <p:nvSpPr>
          <p:cNvPr id="5" name="TextBox 4"/>
          <p:cNvSpPr txBox="1"/>
          <p:nvPr/>
        </p:nvSpPr>
        <p:spPr>
          <a:xfrm>
            <a:off x="6028071" y="1462920"/>
            <a:ext cx="5902218" cy="45550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Semibold" pitchFamily="34" charset="0"/>
                <a:ea typeface="+mn-ea"/>
                <a:cs typeface="+mn-cs"/>
              </a:rPr>
              <a:t>Goal</a:t>
            </a:r>
          </a:p>
          <a:p>
            <a:pPr marL="342900" lvl="0" indent="-342900">
              <a:buFont typeface="Courier New" pitchFamily="49" charset="0"/>
              <a:buChar char="o"/>
              <a:defRPr/>
            </a:pPr>
            <a:r>
              <a:rPr lang="en-US" dirty="0">
                <a:solidFill>
                  <a:prstClr val="white"/>
                </a:solidFill>
                <a:latin typeface="Segoe UI Light" pitchFamily="34" charset="0"/>
              </a:rPr>
              <a:t>To examine how DHH users reacted to an in-home sound awareness system that showed simple features</a:t>
            </a:r>
            <a:endParaRPr lang="en-US" baseline="0" dirty="0">
              <a:solidFill>
                <a:prstClr val="white"/>
              </a:solidFill>
              <a:latin typeface="Segoe UI Light" pitchFamily="34" charset="0"/>
            </a:endParaRPr>
          </a:p>
          <a:p>
            <a:pPr marR="0" lvl="0" algn="l" defTabSz="914400" rtl="0" eaLnBrk="1" fontAlgn="auto" latinLnBrk="0" hangingPunct="1">
              <a:lnSpc>
                <a:spcPct val="100000"/>
              </a:lnSpc>
              <a:spcBef>
                <a:spcPts val="0"/>
              </a:spcBef>
              <a:spcAft>
                <a:spcPts val="0"/>
              </a:spcAft>
              <a:buClrTx/>
              <a:buSzTx/>
              <a:tabLst/>
              <a:defRPr/>
            </a:pPr>
            <a:endParaRPr kumimoji="0" lang="en-US" sz="1050" b="0" i="0" u="none" strike="noStrike" kern="1200" cap="none" spc="0" normalizeH="0" baseline="0" noProof="0" dirty="0">
              <a:ln>
                <a:noFill/>
              </a:ln>
              <a:solidFill>
                <a:prstClr val="white"/>
              </a:solidFill>
              <a:effectLst/>
              <a:uLnTx/>
              <a:uFillTx/>
              <a:latin typeface="Segoe UI Semibold"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Semibold" pitchFamily="34" charset="0"/>
                <a:ea typeface="+mn-ea"/>
                <a:cs typeface="+mn-cs"/>
              </a:rPr>
              <a:t>Participants</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lang="en-US" dirty="0">
                <a:solidFill>
                  <a:prstClr val="white"/>
                </a:solidFill>
                <a:latin typeface="Segoe UI Light" pitchFamily="34" charset="0"/>
              </a:rPr>
              <a:t>4 Homes; 6</a:t>
            </a:r>
            <a:r>
              <a:rPr kumimoji="0" lang="en-US" b="0" i="0" u="none" strike="noStrike" kern="1200" cap="none" spc="0" normalizeH="0" baseline="0" noProof="0" dirty="0">
                <a:ln>
                  <a:noFill/>
                </a:ln>
                <a:solidFill>
                  <a:prstClr val="white"/>
                </a:solidFill>
                <a:effectLst/>
                <a:uLnTx/>
                <a:uFillTx/>
                <a:latin typeface="Segoe UI Light" pitchFamily="34" charset="0"/>
              </a:rPr>
              <a:t> DHH and 1 hearing individual</a:t>
            </a:r>
            <a:endParaRPr lang="en-US" sz="1200" dirty="0">
              <a:solidFill>
                <a:prstClr val="white"/>
              </a:solidFill>
              <a:latin typeface="Segoe UI Light" pitchFamily="34" charset="0"/>
            </a:endParaRPr>
          </a:p>
          <a:p>
            <a:pPr marR="0" lvl="0" algn="l" defTabSz="914400" rtl="0" eaLnBrk="1" fontAlgn="auto" latinLnBrk="0" hangingPunct="1">
              <a:lnSpc>
                <a:spcPct val="100000"/>
              </a:lnSpc>
              <a:spcBef>
                <a:spcPts val="0"/>
              </a:spcBef>
              <a:spcAft>
                <a:spcPts val="0"/>
              </a:spcAft>
              <a:buClrTx/>
              <a:buSzTx/>
              <a:tabLst/>
              <a:defRPr/>
            </a:pPr>
            <a:endParaRPr kumimoji="0" lang="en-US" sz="1050" b="0" i="0" u="none" strike="noStrike" kern="1200" cap="none" spc="0" normalizeH="0" baseline="0" noProof="0" dirty="0">
              <a:ln>
                <a:noFill/>
              </a:ln>
              <a:solidFill>
                <a:prstClr val="white"/>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Semibold" pitchFamily="34" charset="0"/>
                <a:ea typeface="+mn-ea"/>
                <a:cs typeface="+mn-cs"/>
              </a:rPr>
              <a:t>Study Method </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lang="en-US" dirty="0">
                <a:solidFill>
                  <a:prstClr val="white"/>
                </a:solidFill>
                <a:latin typeface="Segoe UI Light" pitchFamily="34" charset="0"/>
              </a:rPr>
              <a:t>Initial Interview about experience with sound</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n-US" b="0" i="0" u="none" strike="noStrike" kern="1200" cap="none" spc="0" normalizeH="0" baseline="0" noProof="0" dirty="0">
                <a:ln>
                  <a:noFill/>
                </a:ln>
                <a:solidFill>
                  <a:prstClr val="white"/>
                </a:solidFill>
                <a:effectLst/>
                <a:uLnTx/>
                <a:uFillTx/>
                <a:latin typeface="Segoe UI Light" pitchFamily="34" charset="0"/>
              </a:rPr>
              <a:t>3</a:t>
            </a:r>
            <a:r>
              <a:rPr kumimoji="0" lang="en-US" b="0" i="0" u="none" strike="noStrike" kern="1200" cap="none" spc="0" normalizeH="0" noProof="0" dirty="0">
                <a:ln>
                  <a:noFill/>
                </a:ln>
                <a:solidFill>
                  <a:prstClr val="white"/>
                </a:solidFill>
                <a:effectLst/>
                <a:uLnTx/>
                <a:uFillTx/>
                <a:latin typeface="Segoe UI Light" pitchFamily="34" charset="0"/>
              </a:rPr>
              <a:t> week deployment: 3 weekly surveys + system logs </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lang="en-US" baseline="0" dirty="0">
                <a:solidFill>
                  <a:prstClr val="white"/>
                </a:solidFill>
                <a:latin typeface="Segoe UI Light" pitchFamily="34" charset="0"/>
              </a:rPr>
              <a:t>Post</a:t>
            </a:r>
            <a:r>
              <a:rPr lang="en-US" dirty="0">
                <a:solidFill>
                  <a:prstClr val="white"/>
                </a:solidFill>
                <a:latin typeface="Segoe UI Light" pitchFamily="34" charset="0"/>
              </a:rPr>
              <a:t> trial interview about experience with Prototype 1</a:t>
            </a:r>
            <a:endParaRPr lang="en-US" sz="1100" dirty="0">
              <a:solidFill>
                <a:prstClr val="white"/>
              </a:solidFill>
              <a:latin typeface="Segoe UI Semibold" pitchFamily="34" charset="0"/>
            </a:endParaRP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endParaRPr lang="en-US" sz="1100" dirty="0">
              <a:solidFill>
                <a:prstClr val="white"/>
              </a:solidFill>
              <a:latin typeface="Segoe UI Semibold" pitchFamily="34" charset="0"/>
            </a:endParaRPr>
          </a:p>
          <a:p>
            <a:pPr marR="0" lvl="0" algn="l" defTabSz="914400" rtl="0" eaLnBrk="1" fontAlgn="auto" latinLnBrk="0" hangingPunct="1">
              <a:lnSpc>
                <a:spcPct val="100000"/>
              </a:lnSpc>
              <a:spcBef>
                <a:spcPts val="0"/>
              </a:spcBef>
              <a:spcAft>
                <a:spcPts val="0"/>
              </a:spcAft>
              <a:buClrTx/>
              <a:buSzTx/>
              <a:tabLst/>
              <a:defRPr/>
            </a:pPr>
            <a:r>
              <a:rPr lang="en-US" sz="2400" dirty="0">
                <a:solidFill>
                  <a:prstClr val="white"/>
                </a:solidFill>
                <a:latin typeface="Segoe UI Semibold" pitchFamily="34" charset="0"/>
              </a:rPr>
              <a:t>Data Analysis</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lang="en-US" dirty="0">
                <a:solidFill>
                  <a:prstClr val="white"/>
                </a:solidFill>
                <a:latin typeface="Segoe UI Light" pitchFamily="34" charset="0"/>
              </a:rPr>
              <a:t>Thematic analysis of interview transcripts  + surveys</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lang="en-US" dirty="0">
                <a:solidFill>
                  <a:prstClr val="white"/>
                </a:solidFill>
                <a:latin typeface="Segoe UI Light" pitchFamily="34" charset="0"/>
              </a:rPr>
              <a:t>Two coders; IRR was 0.66, raw agreement was 86.3%</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lang="en-US" dirty="0">
                <a:solidFill>
                  <a:prstClr val="white"/>
                </a:solidFill>
                <a:latin typeface="Segoe UI Light" pitchFamily="34" charset="0"/>
              </a:rPr>
              <a:t>Disagreements were resolved through consensus</a:t>
            </a:r>
          </a:p>
        </p:txBody>
      </p:sp>
      <p:pic>
        <p:nvPicPr>
          <p:cNvPr id="2050" name="Picture 2" descr="Image result for interview in home">
            <a:extLst>
              <a:ext uri="{FF2B5EF4-FFF2-40B4-BE49-F238E27FC236}">
                <a16:creationId xmlns:a16="http://schemas.microsoft.com/office/drawing/2014/main" id="{2F46C40A-3E71-4CC1-98EE-3D52E6288D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06" r="10441"/>
          <a:stretch/>
        </p:blipFill>
        <p:spPr bwMode="auto">
          <a:xfrm>
            <a:off x="520165" y="1442083"/>
            <a:ext cx="5236292" cy="4596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31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9" name="MVI_1419">
            <a:hlinkClick r:id="" action="ppaction://media"/>
            <a:extLst>
              <a:ext uri="{FF2B5EF4-FFF2-40B4-BE49-F238E27FC236}">
                <a16:creationId xmlns:a16="http://schemas.microsoft.com/office/drawing/2014/main" id="{89B530F6-B0D5-4C62-9D29-033E2A14EC59}"/>
              </a:ext>
            </a:extLst>
          </p:cNvPr>
          <p:cNvPicPr>
            <a:picLocks noChangeAspect="1"/>
          </p:cNvPicPr>
          <p:nvPr>
            <a:videoFile r:link="rId2"/>
            <p:extLst>
              <p:ext uri="{DAA4B4D4-6D71-4841-9C94-3DE7FCFB9230}">
                <p14:media xmlns:p14="http://schemas.microsoft.com/office/powerpoint/2010/main" r:embed="rId1"/>
              </p:ext>
            </p:extLst>
          </p:nvPr>
        </p:nvPicPr>
        <p:blipFill>
          <a:blip r:embed="rId5">
            <a:lum contrast="-20000"/>
          </a:blip>
          <a:stretch>
            <a:fillRect/>
          </a:stretch>
        </p:blipFill>
        <p:spPr>
          <a:xfrm>
            <a:off x="-78876" y="0"/>
            <a:ext cx="12270875" cy="6902973"/>
          </a:xfrm>
          <a:prstGeom prst="rect">
            <a:avLst/>
          </a:prstGeom>
        </p:spPr>
      </p:pic>
      <p:sp>
        <p:nvSpPr>
          <p:cNvPr id="5" name="Rectangle 4"/>
          <p:cNvSpPr/>
          <p:nvPr/>
        </p:nvSpPr>
        <p:spPr>
          <a:xfrm>
            <a:off x="0" y="0"/>
            <a:ext cx="12216084"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4" name="TextBox 3"/>
          <p:cNvSpPr txBox="1"/>
          <p:nvPr/>
        </p:nvSpPr>
        <p:spPr>
          <a:xfrm>
            <a:off x="1819275" y="2242261"/>
            <a:ext cx="8493776" cy="2639180"/>
          </a:xfrm>
          <a:prstGeom prst="rect">
            <a:avLst/>
          </a:prstGeom>
          <a:noFill/>
        </p:spPr>
        <p:txBody>
          <a:bodyPr wrap="square" lIns="0" tIns="45718" rIns="0" bIns="45718" rtlCol="0">
            <a:spAutoFit/>
          </a:bodyPr>
          <a:lstStyle/>
          <a:p>
            <a:pPr marL="514350" lvl="0" indent="-514350" defTabSz="912201">
              <a:spcAft>
                <a:spcPts val="1500"/>
              </a:spcAft>
              <a:buClr>
                <a:schemeClr val="bg1">
                  <a:lumMod val="95000"/>
                </a:schemeClr>
              </a:buClr>
              <a:buFont typeface="+mj-lt"/>
              <a:buAutoNum type="arabicPeriod"/>
              <a:defRPr/>
            </a:pPr>
            <a:r>
              <a:rPr lang="en-US" sz="3200" dirty="0">
                <a:solidFill>
                  <a:prstClr val="white">
                    <a:lumMod val="85000"/>
                  </a:prstClr>
                </a:solidFill>
                <a:latin typeface="Segoe UI Light" panose="020B0502040204020203" pitchFamily="34" charset="0"/>
                <a:cs typeface="Segoe UI Light" panose="020B0502040204020203" pitchFamily="34" charset="0"/>
              </a:rPr>
              <a:t>Usage </a:t>
            </a:r>
            <a:r>
              <a:rPr lang="en-US" sz="3200" dirty="0">
                <a:solidFill>
                  <a:srgbClr val="FFC000"/>
                </a:solidFill>
                <a:latin typeface="Segoe UI Semibold" panose="020B0702040204020203" pitchFamily="34" charset="0"/>
                <a:cs typeface="Segoe UI Semibold" panose="020B0702040204020203" pitchFamily="34" charset="0"/>
              </a:rPr>
              <a:t>patterns</a:t>
            </a:r>
          </a:p>
          <a:p>
            <a:pPr marL="514350" lvl="0" indent="-514350" defTabSz="912201">
              <a:spcAft>
                <a:spcPts val="1500"/>
              </a:spcAft>
              <a:buClr>
                <a:schemeClr val="bg1">
                  <a:lumMod val="95000"/>
                </a:schemeClr>
              </a:buClr>
              <a:buFont typeface="+mj-lt"/>
              <a:buAutoNum type="arabicPeriod"/>
              <a:defRPr/>
            </a:pPr>
            <a:r>
              <a:rPr lang="en-US" sz="3200" dirty="0">
                <a:solidFill>
                  <a:prstClr val="white">
                    <a:lumMod val="85000"/>
                  </a:prstClr>
                </a:solidFill>
                <a:latin typeface="Segoe UI Light" panose="020B0502040204020203" pitchFamily="34" charset="0"/>
                <a:cs typeface="Segoe UI Light" panose="020B0502040204020203" pitchFamily="34" charset="0"/>
              </a:rPr>
              <a:t>Affect on </a:t>
            </a:r>
            <a:r>
              <a:rPr lang="en-US" sz="3200" dirty="0">
                <a:solidFill>
                  <a:srgbClr val="FFC000"/>
                </a:solidFill>
                <a:latin typeface="Segoe UI Semibold" panose="020B0702040204020203" pitchFamily="34" charset="0"/>
                <a:cs typeface="Segoe UI Semibold" panose="020B0702040204020203" pitchFamily="34" charset="0"/>
              </a:rPr>
              <a:t>home awareness </a:t>
            </a:r>
          </a:p>
          <a:p>
            <a:pPr marL="514350" lvl="0" indent="-514350" defTabSz="912201">
              <a:spcAft>
                <a:spcPts val="1500"/>
              </a:spcAft>
              <a:buClr>
                <a:schemeClr val="bg1">
                  <a:lumMod val="95000"/>
                </a:schemeClr>
              </a:buClr>
              <a:buFont typeface="+mj-lt"/>
              <a:buAutoNum type="arabicPeriod"/>
              <a:defRPr/>
            </a:pPr>
            <a:r>
              <a:rPr lang="en-US" sz="3200" dirty="0">
                <a:solidFill>
                  <a:prstClr val="white">
                    <a:lumMod val="85000"/>
                  </a:prstClr>
                </a:solidFill>
                <a:latin typeface="Segoe UI Light" panose="020B0502040204020203" pitchFamily="34" charset="0"/>
                <a:cs typeface="Segoe UI Light" panose="020B0502040204020203" pitchFamily="34" charset="0"/>
              </a:rPr>
              <a:t>Concerns about </a:t>
            </a:r>
            <a:r>
              <a:rPr lang="en-US" sz="3200" dirty="0">
                <a:solidFill>
                  <a:srgbClr val="FFC000"/>
                </a:solidFill>
                <a:latin typeface="Segoe UI Semibold" panose="020B0702040204020203" pitchFamily="34" charset="0"/>
                <a:cs typeface="Segoe UI Semibold" panose="020B0702040204020203" pitchFamily="34" charset="0"/>
              </a:rPr>
              <a:t>privacy</a:t>
            </a:r>
          </a:p>
          <a:p>
            <a:pPr marL="514350" lvl="0" indent="-514350" defTabSz="912201">
              <a:spcAft>
                <a:spcPts val="1500"/>
              </a:spcAft>
              <a:buClr>
                <a:schemeClr val="bg1">
                  <a:lumMod val="95000"/>
                </a:schemeClr>
              </a:buClr>
              <a:buFont typeface="+mj-lt"/>
              <a:buAutoNum type="arabicPeriod"/>
              <a:defRPr/>
            </a:pPr>
            <a:r>
              <a:rPr lang="en-US" sz="3200" dirty="0">
                <a:solidFill>
                  <a:prstClr val="white">
                    <a:lumMod val="85000"/>
                  </a:prstClr>
                </a:solidFill>
                <a:latin typeface="Segoe UI Light" panose="020B0502040204020203" pitchFamily="34" charset="0"/>
                <a:cs typeface="Segoe UI Light" panose="020B0502040204020203" pitchFamily="34" charset="0"/>
              </a:rPr>
              <a:t>Improvement </a:t>
            </a:r>
            <a:r>
              <a:rPr lang="en-US" sz="3200" dirty="0">
                <a:solidFill>
                  <a:srgbClr val="FFC000"/>
                </a:solidFill>
                <a:latin typeface="Segoe UI Semibold" panose="020B0702040204020203" pitchFamily="34" charset="0"/>
                <a:cs typeface="Segoe UI Semibold" panose="020B0702040204020203" pitchFamily="34" charset="0"/>
              </a:rPr>
              <a:t>suggestions</a:t>
            </a:r>
          </a:p>
        </p:txBody>
      </p:sp>
      <p:sp>
        <p:nvSpPr>
          <p:cNvPr id="8" name="TextBox 7">
            <a:extLst>
              <a:ext uri="{FF2B5EF4-FFF2-40B4-BE49-F238E27FC236}">
                <a16:creationId xmlns:a16="http://schemas.microsoft.com/office/drawing/2014/main" id="{467547C2-E49C-464B-9A2B-1E5FA949AA95}"/>
              </a:ext>
            </a:extLst>
          </p:cNvPr>
          <p:cNvSpPr txBox="1"/>
          <p:nvPr/>
        </p:nvSpPr>
        <p:spPr>
          <a:xfrm>
            <a:off x="996948" y="171865"/>
            <a:ext cx="57086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Study 1 Findings</a:t>
            </a:r>
          </a:p>
        </p:txBody>
      </p:sp>
    </p:spTree>
    <p:extLst>
      <p:ext uri="{BB962C8B-B14F-4D97-AF65-F5344CB8AC3E}">
        <p14:creationId xmlns:p14="http://schemas.microsoft.com/office/powerpoint/2010/main" val="165096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9"/>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9" name="MVI_1419">
            <a:hlinkClick r:id="" action="ppaction://media"/>
            <a:extLst>
              <a:ext uri="{FF2B5EF4-FFF2-40B4-BE49-F238E27FC236}">
                <a16:creationId xmlns:a16="http://schemas.microsoft.com/office/drawing/2014/main" id="{89B530F6-B0D5-4C62-9D29-033E2A14EC59}"/>
              </a:ext>
            </a:extLst>
          </p:cNvPr>
          <p:cNvPicPr>
            <a:picLocks noChangeAspect="1"/>
          </p:cNvPicPr>
          <p:nvPr>
            <a:videoFile r:link="rId2"/>
            <p:extLst>
              <p:ext uri="{DAA4B4D4-6D71-4841-9C94-3DE7FCFB9230}">
                <p14:media xmlns:p14="http://schemas.microsoft.com/office/powerpoint/2010/main" r:embed="rId1"/>
              </p:ext>
            </p:extLst>
          </p:nvPr>
        </p:nvPicPr>
        <p:blipFill>
          <a:blip r:embed="rId5">
            <a:lum contrast="-20000"/>
          </a:blip>
          <a:stretch>
            <a:fillRect/>
          </a:stretch>
        </p:blipFill>
        <p:spPr>
          <a:xfrm>
            <a:off x="-78876" y="0"/>
            <a:ext cx="12270875" cy="6902973"/>
          </a:xfrm>
          <a:prstGeom prst="rect">
            <a:avLst/>
          </a:prstGeom>
        </p:spPr>
      </p:pic>
      <p:sp>
        <p:nvSpPr>
          <p:cNvPr id="5" name="Rectangle 4"/>
          <p:cNvSpPr/>
          <p:nvPr/>
        </p:nvSpPr>
        <p:spPr>
          <a:xfrm>
            <a:off x="0" y="0"/>
            <a:ext cx="12216084"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4" name="TextBox 3"/>
          <p:cNvSpPr txBox="1"/>
          <p:nvPr/>
        </p:nvSpPr>
        <p:spPr>
          <a:xfrm>
            <a:off x="1819275" y="2242261"/>
            <a:ext cx="8493776" cy="584771"/>
          </a:xfrm>
          <a:prstGeom prst="rect">
            <a:avLst/>
          </a:prstGeom>
          <a:noFill/>
        </p:spPr>
        <p:txBody>
          <a:bodyPr wrap="square" lIns="0" tIns="45718" rIns="0" bIns="45718" rtlCol="0">
            <a:spAutoFit/>
          </a:bodyPr>
          <a:lstStyle/>
          <a:p>
            <a:pPr marL="514350" lvl="0" indent="-514350" defTabSz="912201">
              <a:spcAft>
                <a:spcPts val="1500"/>
              </a:spcAft>
              <a:buClr>
                <a:schemeClr val="bg1">
                  <a:lumMod val="95000"/>
                </a:schemeClr>
              </a:buClr>
              <a:buFont typeface="+mj-lt"/>
              <a:buAutoNum type="arabicPeriod"/>
              <a:defRPr/>
            </a:pPr>
            <a:r>
              <a:rPr lang="en-US" sz="3200" dirty="0">
                <a:solidFill>
                  <a:prstClr val="white">
                    <a:lumMod val="85000"/>
                  </a:prstClr>
                </a:solidFill>
                <a:latin typeface="Segoe UI Light" panose="020B0502040204020203" pitchFamily="34" charset="0"/>
                <a:cs typeface="Segoe UI Light" panose="020B0502040204020203" pitchFamily="34" charset="0"/>
              </a:rPr>
              <a:t>Usage </a:t>
            </a:r>
            <a:r>
              <a:rPr lang="en-US" sz="3200" dirty="0">
                <a:solidFill>
                  <a:srgbClr val="FFC000"/>
                </a:solidFill>
                <a:latin typeface="Segoe UI Semibold" panose="020B0702040204020203" pitchFamily="34" charset="0"/>
                <a:cs typeface="Segoe UI Semibold" panose="020B0702040204020203" pitchFamily="34" charset="0"/>
              </a:rPr>
              <a:t>patterns</a:t>
            </a:r>
          </a:p>
        </p:txBody>
      </p:sp>
      <p:sp>
        <p:nvSpPr>
          <p:cNvPr id="8" name="TextBox 7">
            <a:extLst>
              <a:ext uri="{FF2B5EF4-FFF2-40B4-BE49-F238E27FC236}">
                <a16:creationId xmlns:a16="http://schemas.microsoft.com/office/drawing/2014/main" id="{467547C2-E49C-464B-9A2B-1E5FA949AA95}"/>
              </a:ext>
            </a:extLst>
          </p:cNvPr>
          <p:cNvSpPr txBox="1"/>
          <p:nvPr/>
        </p:nvSpPr>
        <p:spPr>
          <a:xfrm>
            <a:off x="996948" y="171865"/>
            <a:ext cx="57086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Study 1 Findings</a:t>
            </a:r>
          </a:p>
        </p:txBody>
      </p:sp>
    </p:spTree>
    <p:extLst>
      <p:ext uri="{BB962C8B-B14F-4D97-AF65-F5344CB8AC3E}">
        <p14:creationId xmlns:p14="http://schemas.microsoft.com/office/powerpoint/2010/main" val="4106426790"/>
      </p:ext>
    </p:extLst>
  </p:cSld>
  <p:clrMapOvr>
    <a:masterClrMapping/>
  </p:clrMapOvr>
  <p:timing>
    <p:tnLst>
      <p:par>
        <p:cTn id="1" dur="indefinite" restart="never" nodeType="tmRoot">
          <p:childTnLst>
            <p:video>
              <p:cMediaNode vol="80000">
                <p:cTn id="2" fill="hold" display="0">
                  <p:stCondLst>
                    <p:cond delay="indefinite"/>
                  </p:stCondLst>
                </p:cTn>
                <p:tgtEl>
                  <p:spTgt spid="9"/>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VI_1419">
            <a:hlinkClick r:id="" action="ppaction://media"/>
            <a:extLst>
              <a:ext uri="{FF2B5EF4-FFF2-40B4-BE49-F238E27FC236}">
                <a16:creationId xmlns:a16="http://schemas.microsoft.com/office/drawing/2014/main" id="{711504D9-B9D1-4A8D-8293-6AB55A2EA815}"/>
              </a:ext>
            </a:extLst>
          </p:cNvPr>
          <p:cNvPicPr>
            <a:picLocks noChangeAspect="1"/>
          </p:cNvPicPr>
          <p:nvPr>
            <a:videoFile r:link="rId2"/>
            <p:extLst>
              <p:ext uri="{DAA4B4D4-6D71-4841-9C94-3DE7FCFB9230}">
                <p14:media xmlns:p14="http://schemas.microsoft.com/office/powerpoint/2010/main" r:embed="rId1"/>
              </p:ext>
            </p:extLst>
          </p:nvPr>
        </p:nvPicPr>
        <p:blipFill>
          <a:blip r:embed="rId5">
            <a:lum contrast="-20000"/>
          </a:blip>
          <a:stretch>
            <a:fillRect/>
          </a:stretch>
        </p:blipFill>
        <p:spPr>
          <a:xfrm>
            <a:off x="-78876" y="0"/>
            <a:ext cx="12270875" cy="6902973"/>
          </a:xfrm>
          <a:prstGeom prst="rect">
            <a:avLst/>
          </a:prstGeom>
        </p:spPr>
      </p:pic>
      <p:sp>
        <p:nvSpPr>
          <p:cNvPr id="4" name="BlackOverlay">
            <a:extLst>
              <a:ext uri="{FF2B5EF4-FFF2-40B4-BE49-F238E27FC236}">
                <a16:creationId xmlns:a16="http://schemas.microsoft.com/office/drawing/2014/main" id="{A1E01F06-7EE6-47B2-82E6-F47307701DC7}"/>
              </a:ext>
            </a:extLst>
          </p:cNvPr>
          <p:cNvSpPr/>
          <p:nvPr/>
        </p:nvSpPr>
        <p:spPr>
          <a:xfrm>
            <a:off x="0" y="0"/>
            <a:ext cx="12192000" cy="6858000"/>
          </a:xfrm>
          <a:prstGeom prst="rect">
            <a:avLst/>
          </a:prstGeom>
          <a:solidFill>
            <a:schemeClr val="tx1">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defRPr/>
            </a:pPr>
            <a:r>
              <a:rPr lang="en-US" sz="2400" dirty="0">
                <a:solidFill>
                  <a:prstClr val="white"/>
                </a:solidFill>
                <a:latin typeface="Segoe UI Light"/>
                <a:cs typeface="Segoe UI Light"/>
              </a:rPr>
              <a:t>All DHH participants looked at the displays </a:t>
            </a:r>
            <a:r>
              <a:rPr lang="en-US" sz="2400" dirty="0">
                <a:solidFill>
                  <a:srgbClr val="FFC000"/>
                </a:solidFill>
                <a:latin typeface="Segoe UI Semibold" panose="020B0702040204020203" pitchFamily="34" charset="0"/>
                <a:cs typeface="Segoe UI Semibold" panose="020B0702040204020203" pitchFamily="34" charset="0"/>
              </a:rPr>
              <a:t>at least a few times a day.</a:t>
            </a:r>
            <a:endParaRPr lang="en-US" sz="2400" dirty="0">
              <a:solidFill>
                <a:prstClr val="white"/>
              </a:solidFill>
              <a:latin typeface="Segoe UI Light"/>
              <a:cs typeface="Segoe UI Light"/>
            </a:endParaRPr>
          </a:p>
        </p:txBody>
      </p:sp>
      <p:sp>
        <p:nvSpPr>
          <p:cNvPr id="3"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1: Findings</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
        <p:nvSpPr>
          <p:cNvPr id="5" name="TextBox 4">
            <a:extLst>
              <a:ext uri="{FF2B5EF4-FFF2-40B4-BE49-F238E27FC236}">
                <a16:creationId xmlns:a16="http://schemas.microsoft.com/office/drawing/2014/main" id="{862E67D5-98C4-445C-A737-137256166D43}"/>
              </a:ext>
            </a:extLst>
          </p:cNvPr>
          <p:cNvSpPr txBox="1"/>
          <p:nvPr/>
        </p:nvSpPr>
        <p:spPr>
          <a:xfrm>
            <a:off x="996948" y="171865"/>
            <a:ext cx="57086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Study 1 Findings</a:t>
            </a:r>
          </a:p>
        </p:txBody>
      </p:sp>
    </p:spTree>
    <p:extLst>
      <p:ext uri="{BB962C8B-B14F-4D97-AF65-F5344CB8AC3E}">
        <p14:creationId xmlns:p14="http://schemas.microsoft.com/office/powerpoint/2010/main" val="10087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TextBox 5"/>
          <p:cNvSpPr txBox="1"/>
          <p:nvPr/>
        </p:nvSpPr>
        <p:spPr>
          <a:xfrm>
            <a:off x="7622038" y="2573377"/>
            <a:ext cx="1752600" cy="3662537"/>
          </a:xfrm>
          <a:prstGeom prst="rect">
            <a:avLst/>
          </a:prstGeom>
          <a:noFill/>
        </p:spPr>
        <p:txBody>
          <a:bodyPr wrap="square" lIns="91246" tIns="45718" rIns="91246" bIns="45718"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pPr marL="0" marR="0" lvl="0" indent="0" algn="l" defTabSz="912201" rtl="0" eaLnBrk="1" fontAlgn="auto" latinLnBrk="0" hangingPunct="1">
              <a:lnSpc>
                <a:spcPct val="100000"/>
              </a:lnSpc>
              <a:spcBef>
                <a:spcPts val="0"/>
              </a:spcBef>
              <a:spcAft>
                <a:spcPts val="0"/>
              </a:spcAft>
              <a:buClrTx/>
              <a:buSzTx/>
              <a:buFontTx/>
              <a:buNone/>
              <a:tabLst/>
              <a:defRPr/>
            </a:pPr>
            <a:r>
              <a:rPr kumimoji="0" lang="en-US" sz="23200" b="0" i="0" u="none" strike="noStrike" kern="1200" cap="none" spc="0" normalizeH="0" baseline="0" noProof="0" dirty="0">
                <a:ln>
                  <a:noFill/>
                </a:ln>
                <a:solidFill>
                  <a:schemeClr val="bg1">
                    <a:lumMod val="50000"/>
                    <a:alpha val="30000"/>
                  </a:schemeClr>
                </a:solidFill>
                <a:effectLst/>
                <a:uLnTx/>
                <a:uFillTx/>
                <a:latin typeface="HelveticaNeueLT Com 107 XBlkCn" pitchFamily="34" charset="0"/>
                <a:ea typeface="Verdana" pitchFamily="34" charset="0"/>
                <a:cs typeface="Times New Roman" pitchFamily="18" charset="0"/>
              </a:rPr>
              <a:t>”</a:t>
            </a:r>
          </a:p>
        </p:txBody>
      </p:sp>
      <p:sp>
        <p:nvSpPr>
          <p:cNvPr id="7" name="TextBox 6"/>
          <p:cNvSpPr txBox="1"/>
          <p:nvPr/>
        </p:nvSpPr>
        <p:spPr>
          <a:xfrm>
            <a:off x="1661692" y="1610150"/>
            <a:ext cx="1752600" cy="3662537"/>
          </a:xfrm>
          <a:prstGeom prst="rect">
            <a:avLst/>
          </a:prstGeom>
          <a:noFill/>
        </p:spPr>
        <p:txBody>
          <a:bodyPr wrap="square" lIns="91246" tIns="45718" rIns="91246" bIns="45718" rtlCol="0">
            <a:sp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r>
              <a:rPr kumimoji="0" lang="en-US" sz="23200" b="0" i="0" u="none" strike="noStrike" kern="1200" cap="none" spc="0" normalizeH="0" baseline="0" noProof="0" dirty="0">
                <a:ln>
                  <a:noFill/>
                </a:ln>
                <a:solidFill>
                  <a:schemeClr val="bg1">
                    <a:lumMod val="50000"/>
                    <a:alpha val="30000"/>
                  </a:schemeClr>
                </a:solidFill>
                <a:effectLst/>
                <a:uLnTx/>
                <a:uFillTx/>
                <a:latin typeface="HelveticaNeueLT Com 107 XBlkCn" pitchFamily="34" charset="0"/>
                <a:ea typeface="+mn-ea"/>
                <a:cs typeface="+mn-cs"/>
              </a:rPr>
              <a:t>“</a:t>
            </a:r>
          </a:p>
        </p:txBody>
      </p:sp>
      <p:sp>
        <p:nvSpPr>
          <p:cNvPr id="8" name="TextBox 7"/>
          <p:cNvSpPr txBox="1"/>
          <p:nvPr/>
        </p:nvSpPr>
        <p:spPr>
          <a:xfrm>
            <a:off x="2183980" y="2729897"/>
            <a:ext cx="7824041" cy="1569656"/>
          </a:xfrm>
          <a:prstGeom prst="rect">
            <a:avLst/>
          </a:prstGeom>
          <a:noFill/>
        </p:spPr>
        <p:txBody>
          <a:bodyPr wrap="square" lIns="91246" tIns="45718" rIns="91246" bIns="45718" rtlCol="0">
            <a:spAutoFit/>
          </a:bodyPr>
          <a:lstStyle/>
          <a:p>
            <a:pPr lvl="0" defTabSz="912201">
              <a:spcAft>
                <a:spcPts val="1200"/>
              </a:spcAft>
              <a:defRPr/>
            </a:pPr>
            <a:r>
              <a:rPr lang="en-US" sz="3200" dirty="0">
                <a:solidFill>
                  <a:schemeClr val="bg1"/>
                </a:solidFill>
                <a:latin typeface="Segoe UI Light" pitchFamily="34" charset="0"/>
              </a:rPr>
              <a:t>“I looked at it a lot in the first week, but then not so much in the end. I got used to its presence and forgot it was there…”</a:t>
            </a:r>
            <a:endParaRPr kumimoji="0" lang="en-US" sz="3200" b="0" i="0" u="none" strike="noStrike" kern="1200" cap="none" spc="0" normalizeH="0" baseline="0" noProof="0" dirty="0">
              <a:ln>
                <a:noFill/>
              </a:ln>
              <a:solidFill>
                <a:schemeClr val="bg1"/>
              </a:solidFill>
              <a:effectLst/>
              <a:uLnTx/>
              <a:uFillTx/>
              <a:latin typeface="Segoe UI Light" pitchFamily="34" charset="0"/>
            </a:endParaRPr>
          </a:p>
        </p:txBody>
      </p:sp>
      <p:sp>
        <p:nvSpPr>
          <p:cNvPr id="4" name="Rectangle 3"/>
          <p:cNvSpPr/>
          <p:nvPr/>
        </p:nvSpPr>
        <p:spPr>
          <a:xfrm>
            <a:off x="6276121" y="4525295"/>
            <a:ext cx="3635092" cy="461661"/>
          </a:xfrm>
          <a:prstGeom prst="rect">
            <a:avLst/>
          </a:prstGeom>
        </p:spPr>
        <p:txBody>
          <a:bodyPr wrap="none" lIns="91246" tIns="45718" rIns="91246" bIns="45718">
            <a:spAutoFit/>
          </a:bodyPr>
          <a:lstStyle/>
          <a:p>
            <a:pPr marL="0" marR="0" lvl="0" indent="0" algn="r" defTabSz="91220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itchFamily="34" charset="0"/>
                <a:ea typeface="+mn-ea"/>
                <a:cs typeface="+mn-cs"/>
              </a:rPr>
              <a:t>- </a:t>
            </a:r>
            <a:r>
              <a:rPr kumimoji="0" lang="en-US" sz="2400" b="0" i="0" u="none" strike="noStrike" kern="1200" cap="none" spc="0" normalizeH="0" baseline="0" noProof="0" dirty="0">
                <a:ln>
                  <a:noFill/>
                </a:ln>
                <a:solidFill>
                  <a:schemeClr val="bg1"/>
                </a:solidFill>
                <a:effectLst/>
                <a:uLnTx/>
                <a:uFillTx/>
                <a:latin typeface="Segoe UI Light" pitchFamily="34" charset="0"/>
                <a:ea typeface="+mn-ea"/>
                <a:cs typeface="+mn-cs"/>
              </a:rPr>
              <a:t>H4</a:t>
            </a:r>
            <a:r>
              <a:rPr lang="en-US" sz="2400" dirty="0">
                <a:solidFill>
                  <a:schemeClr val="bg1"/>
                </a:solidFill>
                <a:latin typeface="Segoe UI Light" pitchFamily="34" charset="0"/>
              </a:rPr>
              <a:t>P1, post trial interview</a:t>
            </a:r>
            <a:endParaRPr kumimoji="0" lang="en-US" sz="2400" b="0" i="0" u="none" strike="noStrike" kern="1200" cap="none" spc="0" normalizeH="0" baseline="0" noProof="0" dirty="0">
              <a:ln>
                <a:noFill/>
              </a:ln>
              <a:solidFill>
                <a:schemeClr val="bg1"/>
              </a:solidFill>
              <a:effectLst/>
              <a:uLnTx/>
              <a:uFillTx/>
              <a:latin typeface="Segoe UI Light" pitchFamily="34" charset="0"/>
            </a:endParaRPr>
          </a:p>
        </p:txBody>
      </p:sp>
      <p:sp>
        <p:nvSpPr>
          <p:cNvPr id="11" name="Title 7">
            <a:extLst>
              <a:ext uri="{FF2B5EF4-FFF2-40B4-BE49-F238E27FC236}">
                <a16:creationId xmlns:a16="http://schemas.microsoft.com/office/drawing/2014/main" id="{EAF1A1D0-DCA8-499D-AEF1-3C985894C877}"/>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1: Findings – Usage Patterns</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6103550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MVI_1419">
            <a:hlinkClick r:id="" action="ppaction://media"/>
            <a:extLst>
              <a:ext uri="{FF2B5EF4-FFF2-40B4-BE49-F238E27FC236}">
                <a16:creationId xmlns:a16="http://schemas.microsoft.com/office/drawing/2014/main" id="{711504D9-B9D1-4A8D-8293-6AB55A2EA815}"/>
              </a:ext>
            </a:extLst>
          </p:cNvPr>
          <p:cNvPicPr>
            <a:picLocks noChangeAspect="1"/>
          </p:cNvPicPr>
          <p:nvPr>
            <a:videoFile r:link="rId2"/>
            <p:extLst>
              <p:ext uri="{DAA4B4D4-6D71-4841-9C94-3DE7FCFB9230}">
                <p14:media xmlns:p14="http://schemas.microsoft.com/office/powerpoint/2010/main" r:embed="rId1"/>
              </p:ext>
            </p:extLst>
          </p:nvPr>
        </p:nvPicPr>
        <p:blipFill>
          <a:blip r:embed="rId5">
            <a:lum contrast="-20000"/>
          </a:blip>
          <a:stretch>
            <a:fillRect/>
          </a:stretch>
        </p:blipFill>
        <p:spPr>
          <a:xfrm>
            <a:off x="-78876" y="0"/>
            <a:ext cx="12270875" cy="6902973"/>
          </a:xfrm>
          <a:prstGeom prst="rect">
            <a:avLst/>
          </a:prstGeom>
        </p:spPr>
      </p:pic>
      <p:sp>
        <p:nvSpPr>
          <p:cNvPr id="4" name="BlackOverlay">
            <a:extLst>
              <a:ext uri="{FF2B5EF4-FFF2-40B4-BE49-F238E27FC236}">
                <a16:creationId xmlns:a16="http://schemas.microsoft.com/office/drawing/2014/main" id="{A1E01F06-7EE6-47B2-82E6-F47307701DC7}"/>
              </a:ext>
            </a:extLst>
          </p:cNvPr>
          <p:cNvSpPr/>
          <p:nvPr/>
        </p:nvSpPr>
        <p:spPr>
          <a:xfrm>
            <a:off x="0" y="0"/>
            <a:ext cx="12192000" cy="6858000"/>
          </a:xfrm>
          <a:prstGeom prst="rect">
            <a:avLst/>
          </a:prstGeom>
          <a:solidFill>
            <a:schemeClr val="tx1">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lvl="0" algn="ctr" defTabSz="456039">
              <a:defRPr/>
            </a:pPr>
            <a:r>
              <a:rPr lang="en-US" sz="2400" dirty="0">
                <a:solidFill>
                  <a:prstClr val="white"/>
                </a:solidFill>
                <a:latin typeface="Segoe UI Light"/>
                <a:cs typeface="Segoe UI Light"/>
              </a:rPr>
              <a:t>Three participants mentioned </a:t>
            </a:r>
            <a:r>
              <a:rPr lang="en-US" sz="2400" dirty="0">
                <a:solidFill>
                  <a:srgbClr val="FFC000"/>
                </a:solidFill>
                <a:latin typeface="Segoe UI Semibold" panose="020B0702040204020203" pitchFamily="34" charset="0"/>
                <a:cs typeface="Segoe UI Semibold" panose="020B0702040204020203" pitchFamily="34" charset="0"/>
              </a:rPr>
              <a:t>feeling nostalgic </a:t>
            </a:r>
            <a:r>
              <a:rPr lang="en-US" sz="2400" dirty="0">
                <a:solidFill>
                  <a:prstClr val="white"/>
                </a:solidFill>
                <a:latin typeface="Segoe UI Light"/>
                <a:cs typeface="Segoe UI Light"/>
              </a:rPr>
              <a:t>after the deployment ended.</a:t>
            </a:r>
            <a:endParaRPr kumimoji="0" lang="en-US" sz="2400" b="0" i="0" u="none" strike="noStrike" kern="1200" cap="none" spc="0" normalizeH="0" baseline="0" noProof="0" dirty="0">
              <a:ln>
                <a:noFill/>
              </a:ln>
              <a:solidFill>
                <a:prstClr val="white"/>
              </a:solidFill>
              <a:effectLst/>
              <a:uLnTx/>
              <a:uFillTx/>
              <a:latin typeface="Segoe UI Light"/>
              <a:ea typeface="+mn-ea"/>
              <a:cs typeface="Segoe UI Light"/>
            </a:endParaRPr>
          </a:p>
        </p:txBody>
      </p:sp>
      <p:sp>
        <p:nvSpPr>
          <p:cNvPr id="5" name="Title 7">
            <a:extLst>
              <a:ext uri="{FF2B5EF4-FFF2-40B4-BE49-F238E27FC236}">
                <a16:creationId xmlns:a16="http://schemas.microsoft.com/office/drawing/2014/main" id="{8AC5B0D2-2323-44B6-B02C-5DBD7F3E5823}"/>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1: Findings – Usage Patterns</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43713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32F84E7-33CE-4327-B501-2A0506BE3317}"/>
              </a:ext>
            </a:extLst>
          </p:cNvPr>
          <p:cNvSpPr txBox="1"/>
          <p:nvPr/>
        </p:nvSpPr>
        <p:spPr>
          <a:xfrm>
            <a:off x="757875" y="827488"/>
            <a:ext cx="10676250" cy="523220"/>
          </a:xfrm>
          <a:prstGeom prst="rect">
            <a:avLst/>
          </a:prstGeom>
          <a:noFill/>
        </p:spPr>
        <p:txBody>
          <a:bodyPr wrap="square" rtlCol="0">
            <a:spAutoFit/>
          </a:bodyPr>
          <a:lstStyle/>
          <a:p>
            <a:pPr lvl="0" algn="ctr"/>
            <a:r>
              <a:rPr lang="en-US" sz="2800" dirty="0">
                <a:solidFill>
                  <a:schemeClr val="tx1">
                    <a:lumMod val="75000"/>
                    <a:lumOff val="25000"/>
                  </a:schemeClr>
                </a:solidFill>
                <a:latin typeface="Segoe UI Light" panose="020B0502040204020203" pitchFamily="34" charset="0"/>
                <a:cs typeface="Segoe UI Light" panose="020B0502040204020203" pitchFamily="34" charset="0"/>
              </a:rPr>
              <a:t>Fortunately, DHH people use </a:t>
            </a:r>
            <a:r>
              <a:rPr lang="en-US" sz="2800" dirty="0">
                <a:solidFill>
                  <a:schemeClr val="tx1">
                    <a:lumMod val="75000"/>
                    <a:lumOff val="25000"/>
                  </a:schemeClr>
                </a:solidFill>
                <a:latin typeface="Segoe UI Semibold" panose="020B0702040204020203" pitchFamily="34" charset="0"/>
                <a:cs typeface="Segoe UI Semibold" panose="020B0702040204020203" pitchFamily="34" charset="0"/>
              </a:rPr>
              <a:t>visual</a:t>
            </a:r>
            <a:r>
              <a:rPr lang="en-US" sz="2800" dirty="0">
                <a:solidFill>
                  <a:schemeClr val="tx1">
                    <a:lumMod val="75000"/>
                    <a:lumOff val="25000"/>
                  </a:schemeClr>
                </a:solidFill>
                <a:latin typeface="Segoe UI Light" panose="020B0502040204020203" pitchFamily="34" charset="0"/>
                <a:cs typeface="Segoe UI Light" panose="020B0502040204020203" pitchFamily="34" charset="0"/>
              </a:rPr>
              <a:t> or </a:t>
            </a:r>
            <a:r>
              <a:rPr lang="en-US" sz="2800" dirty="0">
                <a:solidFill>
                  <a:schemeClr val="tx1">
                    <a:lumMod val="75000"/>
                    <a:lumOff val="25000"/>
                  </a:schemeClr>
                </a:solidFill>
                <a:latin typeface="Segoe UI Semibold" panose="020B0702040204020203" pitchFamily="34" charset="0"/>
                <a:cs typeface="Segoe UI Semibold" panose="020B0702040204020203" pitchFamily="34" charset="0"/>
              </a:rPr>
              <a:t>vibratory</a:t>
            </a:r>
            <a:r>
              <a:rPr lang="en-US" sz="2800" dirty="0">
                <a:solidFill>
                  <a:schemeClr val="tx1">
                    <a:lumMod val="75000"/>
                    <a:lumOff val="25000"/>
                  </a:schemeClr>
                </a:solidFill>
                <a:latin typeface="Segoe UI Light" panose="020B0502040204020203" pitchFamily="34" charset="0"/>
                <a:cs typeface="Segoe UI Light" panose="020B0502040204020203" pitchFamily="34" charset="0"/>
              </a:rPr>
              <a:t> alternatives...</a:t>
            </a:r>
            <a:endParaRPr kumimoji="0" lang="en-US" sz="2800" b="0" i="0" u="none" strike="noStrike" kern="1200" cap="none" spc="0" normalizeH="0" baseline="0" noProof="0" dirty="0">
              <a:ln>
                <a:noFill/>
              </a:ln>
              <a:solidFill>
                <a:schemeClr val="tx1">
                  <a:lumMod val="75000"/>
                  <a:lumOff val="25000"/>
                </a:schemeClr>
              </a:solidFill>
              <a:effectLst/>
              <a:uLnTx/>
              <a:uFillTx/>
              <a:latin typeface="Segoe UI Light" panose="020B0502040204020203" pitchFamily="34" charset="0"/>
              <a:cs typeface="Segoe UI Light" panose="020B0502040204020203" pitchFamily="34" charset="0"/>
            </a:endParaRPr>
          </a:p>
        </p:txBody>
      </p:sp>
      <p:pic>
        <p:nvPicPr>
          <p:cNvPr id="7" name="Picture 4" descr="Image result for flashing doorbell in use">
            <a:extLst>
              <a:ext uri="{FF2B5EF4-FFF2-40B4-BE49-F238E27FC236}">
                <a16:creationId xmlns:a16="http://schemas.microsoft.com/office/drawing/2014/main" id="{09E554FF-185E-43C6-ADF6-6C2A9ADB1B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3937" y="2046157"/>
            <a:ext cx="3057525" cy="305752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vibration bed alarm">
            <a:extLst>
              <a:ext uri="{FF2B5EF4-FFF2-40B4-BE49-F238E27FC236}">
                <a16:creationId xmlns:a16="http://schemas.microsoft.com/office/drawing/2014/main" id="{D4895A1F-6E89-41FC-A074-CFB73FBBBE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1" y="2084257"/>
            <a:ext cx="2887662" cy="2887662"/>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7">
            <a:extLst>
              <a:ext uri="{FF2B5EF4-FFF2-40B4-BE49-F238E27FC236}">
                <a16:creationId xmlns:a16="http://schemas.microsoft.com/office/drawing/2014/main" id="{CEFFC451-0BD6-47C5-BF38-4E8C2771D0E7}"/>
              </a:ext>
            </a:extLst>
          </p:cNvPr>
          <p:cNvSpPr txBox="1">
            <a:spLocks/>
          </p:cNvSpPr>
          <p:nvPr/>
        </p:nvSpPr>
        <p:spPr>
          <a:xfrm>
            <a:off x="2152110" y="5036941"/>
            <a:ext cx="3391977" cy="5746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Segoe UI Light" panose="020B0502040204020203" pitchFamily="34" charset="0"/>
                <a:ea typeface="+mj-ea"/>
                <a:cs typeface="Segoe UI Light" panose="020B0502040204020203" pitchFamily="34" charset="0"/>
              </a:defRPr>
            </a:lvl1pPr>
          </a:lstStyle>
          <a:p>
            <a:pPr algn="ctr">
              <a:defRPr/>
            </a:pPr>
            <a:r>
              <a:rPr lang="en-US" sz="2800" cap="small" dirty="0">
                <a:solidFill>
                  <a:sysClr val="windowText" lastClr="000000"/>
                </a:solidFill>
              </a:rPr>
              <a:t>Flashing Doorbell</a:t>
            </a:r>
            <a:endParaRPr lang="en-US" sz="1400" cap="small" dirty="0">
              <a:solidFill>
                <a:sysClr val="windowText" lastClr="000000"/>
              </a:solidFill>
            </a:endParaRPr>
          </a:p>
        </p:txBody>
      </p:sp>
      <p:sp>
        <p:nvSpPr>
          <p:cNvPr id="11" name="Title 7">
            <a:extLst>
              <a:ext uri="{FF2B5EF4-FFF2-40B4-BE49-F238E27FC236}">
                <a16:creationId xmlns:a16="http://schemas.microsoft.com/office/drawing/2014/main" id="{BFBB1476-525D-4997-AFF1-7E7C46F5AB2A}"/>
              </a:ext>
            </a:extLst>
          </p:cNvPr>
          <p:cNvSpPr txBox="1">
            <a:spLocks/>
          </p:cNvSpPr>
          <p:nvPr/>
        </p:nvSpPr>
        <p:spPr>
          <a:xfrm>
            <a:off x="6569586" y="5036941"/>
            <a:ext cx="3391977" cy="5746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Segoe UI Light" panose="020B0502040204020203" pitchFamily="34" charset="0"/>
                <a:ea typeface="+mj-ea"/>
                <a:cs typeface="Segoe UI Light" panose="020B0502040204020203" pitchFamily="34" charset="0"/>
              </a:defRPr>
            </a:lvl1pPr>
          </a:lstStyle>
          <a:p>
            <a:pPr algn="ctr">
              <a:defRPr/>
            </a:pPr>
            <a:r>
              <a:rPr lang="en-US" sz="2800" cap="small" dirty="0">
                <a:solidFill>
                  <a:sysClr val="windowText" lastClr="000000"/>
                </a:solidFill>
              </a:rPr>
              <a:t>Vibratory Bed Alarm</a:t>
            </a:r>
            <a:endParaRPr lang="en-US" sz="1400" cap="small" dirty="0">
              <a:solidFill>
                <a:sysClr val="windowText" lastClr="000000"/>
              </a:solidFill>
            </a:endParaRPr>
          </a:p>
        </p:txBody>
      </p:sp>
    </p:spTree>
    <p:extLst>
      <p:ext uri="{BB962C8B-B14F-4D97-AF65-F5344CB8AC3E}">
        <p14:creationId xmlns:p14="http://schemas.microsoft.com/office/powerpoint/2010/main" val="556034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20" name="Picture 4" descr="Image result for microwave kitchen">
            <a:extLst>
              <a:ext uri="{FF2B5EF4-FFF2-40B4-BE49-F238E27FC236}">
                <a16:creationId xmlns:a16="http://schemas.microsoft.com/office/drawing/2014/main" id="{884CF152-6B67-4414-A22D-61A392EFC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47619"/>
            <a:ext cx="12192000" cy="995453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Calibri"/>
                <a:ea typeface="+mn-ea"/>
                <a:cs typeface="+mn-cs"/>
              </a:rPr>
              <a:t>`</a:t>
            </a:r>
          </a:p>
        </p:txBody>
      </p:sp>
      <p:sp>
        <p:nvSpPr>
          <p:cNvPr id="8" name="TextBox 7"/>
          <p:cNvSpPr txBox="1"/>
          <p:nvPr/>
        </p:nvSpPr>
        <p:spPr>
          <a:xfrm>
            <a:off x="4327106" y="3568267"/>
            <a:ext cx="7099130" cy="2062099"/>
          </a:xfrm>
          <a:prstGeom prst="rect">
            <a:avLst/>
          </a:prstGeom>
          <a:noFill/>
        </p:spPr>
        <p:txBody>
          <a:bodyPr wrap="square" lIns="91246" tIns="45718" rIns="91246" bIns="45718" rtlCol="0">
            <a:spAutoFit/>
          </a:bodyPr>
          <a:lstStyle/>
          <a:p>
            <a:pPr lvl="0" algn="just" defTabSz="912201">
              <a:spcAft>
                <a:spcPts val="1200"/>
              </a:spcAft>
              <a:defRPr/>
            </a:pPr>
            <a:r>
              <a:rPr lang="en-US" sz="3200" dirty="0">
                <a:solidFill>
                  <a:srgbClr val="FFC000"/>
                </a:solidFill>
                <a:latin typeface="Segoe UI Light" pitchFamily="34" charset="0"/>
              </a:rPr>
              <a:t>“I was waiting for the microwave to beep, but was in the bedroom. So, I asked [my husband] if he could hear [it] […] And he said: “where’s the system!?”</a:t>
            </a:r>
            <a:endParaRPr kumimoji="0" lang="en-US" sz="3200" b="0" i="0" u="none" strike="noStrike" kern="1200" cap="none" spc="0" normalizeH="0" baseline="0" noProof="0" dirty="0">
              <a:ln>
                <a:noFill/>
              </a:ln>
              <a:solidFill>
                <a:srgbClr val="FFC000"/>
              </a:solidFill>
              <a:effectLst/>
              <a:uLnTx/>
              <a:uFillTx/>
              <a:latin typeface="Segoe UI Light" pitchFamily="34" charset="0"/>
              <a:ea typeface="+mn-ea"/>
              <a:cs typeface="+mn-cs"/>
            </a:endParaRPr>
          </a:p>
        </p:txBody>
      </p:sp>
      <p:sp>
        <p:nvSpPr>
          <p:cNvPr id="4" name="Rectangle 3"/>
          <p:cNvSpPr/>
          <p:nvPr/>
        </p:nvSpPr>
        <p:spPr>
          <a:xfrm>
            <a:off x="6458507" y="5788344"/>
            <a:ext cx="4977253" cy="461661"/>
          </a:xfrm>
          <a:prstGeom prst="rect">
            <a:avLst/>
          </a:prstGeom>
        </p:spPr>
        <p:txBody>
          <a:bodyPr wrap="none" lIns="91246" tIns="45718" rIns="91246" bIns="45718">
            <a:spAutoFit/>
          </a:bodyPr>
          <a:lstStyle/>
          <a:p>
            <a:pPr lvl="0" algn="r" defTabSz="912201">
              <a:defRPr/>
            </a:pPr>
            <a:r>
              <a:rPr kumimoji="0" lang="en-US" sz="2400" b="0" i="0" u="none" strike="noStrike" kern="1200" cap="none" spc="0" normalizeH="0" baseline="0" noProof="0" dirty="0">
                <a:ln>
                  <a:noFill/>
                </a:ln>
                <a:solidFill>
                  <a:srgbClr val="FFC000"/>
                </a:solidFill>
                <a:effectLst/>
                <a:uLnTx/>
                <a:uFillTx/>
                <a:latin typeface="Segoe UI Light" pitchFamily="34" charset="0"/>
                <a:ea typeface="+mn-ea"/>
                <a:cs typeface="+mn-cs"/>
              </a:rPr>
              <a:t>- </a:t>
            </a:r>
            <a:r>
              <a:rPr lang="en-US" sz="2400" dirty="0">
                <a:solidFill>
                  <a:srgbClr val="FFC000"/>
                </a:solidFill>
                <a:latin typeface="Segoe UI Light" pitchFamily="34" charset="0"/>
              </a:rPr>
              <a:t>H1P1, text message sent post-study</a:t>
            </a:r>
            <a:endParaRPr kumimoji="0" lang="en-US" sz="2400" b="0" i="0" u="none" strike="noStrike" kern="1200" cap="none" spc="0" normalizeH="0" baseline="0" noProof="0" dirty="0">
              <a:ln>
                <a:noFill/>
              </a:ln>
              <a:solidFill>
                <a:srgbClr val="FFC000"/>
              </a:solidFill>
              <a:effectLst/>
              <a:uLnTx/>
              <a:uFillTx/>
              <a:latin typeface="Segoe UI Light" pitchFamily="34" charset="0"/>
              <a:ea typeface="+mn-ea"/>
              <a:cs typeface="+mn-cs"/>
            </a:endParaRPr>
          </a:p>
        </p:txBody>
      </p:sp>
      <p:sp>
        <p:nvSpPr>
          <p:cNvPr id="11" name="Title 7">
            <a:extLst>
              <a:ext uri="{FF2B5EF4-FFF2-40B4-BE49-F238E27FC236}">
                <a16:creationId xmlns:a16="http://schemas.microsoft.com/office/drawing/2014/main" id="{863A25FC-2741-4765-9088-26C2D359B043}"/>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1: Findings – Usage Patterns</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5443639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MVI_1419">
            <a:hlinkClick r:id="" action="ppaction://media"/>
            <a:extLst>
              <a:ext uri="{FF2B5EF4-FFF2-40B4-BE49-F238E27FC236}">
                <a16:creationId xmlns:a16="http://schemas.microsoft.com/office/drawing/2014/main" id="{89B530F6-B0D5-4C62-9D29-033E2A14EC59}"/>
              </a:ext>
            </a:extLst>
          </p:cNvPr>
          <p:cNvPicPr>
            <a:picLocks noChangeAspect="1"/>
          </p:cNvPicPr>
          <p:nvPr>
            <a:videoFile r:link="rId2"/>
            <p:extLst>
              <p:ext uri="{DAA4B4D4-6D71-4841-9C94-3DE7FCFB9230}">
                <p14:media xmlns:p14="http://schemas.microsoft.com/office/powerpoint/2010/main" r:embed="rId1"/>
              </p:ext>
            </p:extLst>
          </p:nvPr>
        </p:nvPicPr>
        <p:blipFill>
          <a:blip r:embed="rId5">
            <a:lum contrast="-20000"/>
          </a:blip>
          <a:stretch>
            <a:fillRect/>
          </a:stretch>
        </p:blipFill>
        <p:spPr>
          <a:xfrm>
            <a:off x="-78876" y="0"/>
            <a:ext cx="12270875" cy="6902973"/>
          </a:xfrm>
          <a:prstGeom prst="rect">
            <a:avLst/>
          </a:prstGeom>
        </p:spPr>
      </p:pic>
      <p:sp>
        <p:nvSpPr>
          <p:cNvPr id="5" name="Rectangle 4"/>
          <p:cNvSpPr/>
          <p:nvPr/>
        </p:nvSpPr>
        <p:spPr>
          <a:xfrm>
            <a:off x="0" y="0"/>
            <a:ext cx="12216084"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4" name="TextBox 3"/>
          <p:cNvSpPr txBox="1"/>
          <p:nvPr/>
        </p:nvSpPr>
        <p:spPr>
          <a:xfrm>
            <a:off x="1819275" y="2242261"/>
            <a:ext cx="8493776" cy="1269574"/>
          </a:xfrm>
          <a:prstGeom prst="rect">
            <a:avLst/>
          </a:prstGeom>
          <a:noFill/>
        </p:spPr>
        <p:txBody>
          <a:bodyPr wrap="square" lIns="0" tIns="45718" rIns="0" bIns="45718" rtlCol="0">
            <a:spAutoFit/>
          </a:bodyPr>
          <a:lstStyle/>
          <a:p>
            <a:pPr marL="514350" lvl="0" indent="-514350" defTabSz="912201">
              <a:spcAft>
                <a:spcPts val="1500"/>
              </a:spcAft>
              <a:buClr>
                <a:schemeClr val="bg1">
                  <a:lumMod val="95000"/>
                </a:schemeClr>
              </a:buClr>
              <a:buFont typeface="+mj-lt"/>
              <a:buAutoNum type="arabicPeriod"/>
              <a:defRPr/>
            </a:pPr>
            <a:r>
              <a:rPr lang="en-US" sz="3200" dirty="0">
                <a:solidFill>
                  <a:prstClr val="white">
                    <a:lumMod val="85000"/>
                  </a:prstClr>
                </a:solidFill>
                <a:latin typeface="Segoe UI Light" panose="020B0502040204020203" pitchFamily="34" charset="0"/>
                <a:cs typeface="Segoe UI Light" panose="020B0502040204020203" pitchFamily="34" charset="0"/>
              </a:rPr>
              <a:t>Usage </a:t>
            </a:r>
            <a:r>
              <a:rPr lang="en-US" sz="3200" dirty="0">
                <a:solidFill>
                  <a:srgbClr val="FFC000"/>
                </a:solidFill>
                <a:latin typeface="Segoe UI Semibold" panose="020B0702040204020203" pitchFamily="34" charset="0"/>
                <a:cs typeface="Segoe UI Semibold" panose="020B0702040204020203" pitchFamily="34" charset="0"/>
              </a:rPr>
              <a:t>patterns</a:t>
            </a:r>
          </a:p>
          <a:p>
            <a:pPr marL="514350" lvl="0" indent="-514350" defTabSz="912201">
              <a:spcAft>
                <a:spcPts val="1500"/>
              </a:spcAft>
              <a:buClr>
                <a:schemeClr val="bg1">
                  <a:lumMod val="95000"/>
                </a:schemeClr>
              </a:buClr>
              <a:buFont typeface="+mj-lt"/>
              <a:buAutoNum type="arabicPeriod"/>
              <a:defRPr/>
            </a:pPr>
            <a:r>
              <a:rPr lang="en-US" sz="3200" dirty="0">
                <a:solidFill>
                  <a:prstClr val="white">
                    <a:lumMod val="85000"/>
                  </a:prstClr>
                </a:solidFill>
                <a:latin typeface="Segoe UI Light" panose="020B0502040204020203" pitchFamily="34" charset="0"/>
                <a:cs typeface="Segoe UI Light" panose="020B0502040204020203" pitchFamily="34" charset="0"/>
              </a:rPr>
              <a:t>Affect on </a:t>
            </a:r>
            <a:r>
              <a:rPr lang="en-US" sz="3200" dirty="0">
                <a:solidFill>
                  <a:srgbClr val="FFC000"/>
                </a:solidFill>
                <a:latin typeface="Segoe UI Semibold" panose="020B0702040204020203" pitchFamily="34" charset="0"/>
                <a:cs typeface="Segoe UI Semibold" panose="020B0702040204020203" pitchFamily="34" charset="0"/>
              </a:rPr>
              <a:t>home awareness </a:t>
            </a:r>
          </a:p>
        </p:txBody>
      </p:sp>
      <p:sp>
        <p:nvSpPr>
          <p:cNvPr id="8" name="TextBox 7">
            <a:extLst>
              <a:ext uri="{FF2B5EF4-FFF2-40B4-BE49-F238E27FC236}">
                <a16:creationId xmlns:a16="http://schemas.microsoft.com/office/drawing/2014/main" id="{467547C2-E49C-464B-9A2B-1E5FA949AA95}"/>
              </a:ext>
            </a:extLst>
          </p:cNvPr>
          <p:cNvSpPr txBox="1"/>
          <p:nvPr/>
        </p:nvSpPr>
        <p:spPr>
          <a:xfrm>
            <a:off x="996948" y="171865"/>
            <a:ext cx="57086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Study 1 Findings</a:t>
            </a:r>
          </a:p>
        </p:txBody>
      </p:sp>
    </p:spTree>
    <p:extLst>
      <p:ext uri="{BB962C8B-B14F-4D97-AF65-F5344CB8AC3E}">
        <p14:creationId xmlns:p14="http://schemas.microsoft.com/office/powerpoint/2010/main" val="254292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VI_1419">
            <a:hlinkClick r:id="" action="ppaction://media"/>
            <a:extLst>
              <a:ext uri="{FF2B5EF4-FFF2-40B4-BE49-F238E27FC236}">
                <a16:creationId xmlns:a16="http://schemas.microsoft.com/office/drawing/2014/main" id="{711504D9-B9D1-4A8D-8293-6AB55A2EA815}"/>
              </a:ext>
            </a:extLst>
          </p:cNvPr>
          <p:cNvPicPr>
            <a:picLocks noChangeAspect="1"/>
          </p:cNvPicPr>
          <p:nvPr>
            <a:videoFile r:link="rId2"/>
            <p:extLst>
              <p:ext uri="{DAA4B4D4-6D71-4841-9C94-3DE7FCFB9230}">
                <p14:media xmlns:p14="http://schemas.microsoft.com/office/powerpoint/2010/main" r:embed="rId1"/>
              </p:ext>
            </p:extLst>
          </p:nvPr>
        </p:nvPicPr>
        <p:blipFill>
          <a:blip r:embed="rId5">
            <a:lum contrast="-20000"/>
          </a:blip>
          <a:stretch>
            <a:fillRect/>
          </a:stretch>
        </p:blipFill>
        <p:spPr>
          <a:xfrm>
            <a:off x="-78876" y="0"/>
            <a:ext cx="12270875" cy="6902973"/>
          </a:xfrm>
          <a:prstGeom prst="rect">
            <a:avLst/>
          </a:prstGeom>
        </p:spPr>
      </p:pic>
      <p:sp>
        <p:nvSpPr>
          <p:cNvPr id="4" name="BlackOverlay">
            <a:extLst>
              <a:ext uri="{FF2B5EF4-FFF2-40B4-BE49-F238E27FC236}">
                <a16:creationId xmlns:a16="http://schemas.microsoft.com/office/drawing/2014/main" id="{A1E01F06-7EE6-47B2-82E6-F47307701DC7}"/>
              </a:ext>
            </a:extLst>
          </p:cNvPr>
          <p:cNvSpPr/>
          <p:nvPr/>
        </p:nvSpPr>
        <p:spPr>
          <a:xfrm>
            <a:off x="0" y="0"/>
            <a:ext cx="12192000" cy="6858000"/>
          </a:xfrm>
          <a:prstGeom prst="rect">
            <a:avLst/>
          </a:prstGeom>
          <a:solidFill>
            <a:schemeClr val="tx1">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lvl="0" algn="ctr" defTabSz="456039">
              <a:defRPr/>
            </a:pPr>
            <a:r>
              <a:rPr lang="en-US" sz="2400" dirty="0">
                <a:solidFill>
                  <a:prstClr val="white"/>
                </a:solidFill>
                <a:latin typeface="Segoe UI Light"/>
                <a:cs typeface="Segoe UI Light"/>
              </a:rPr>
              <a:t>Because the users had to look at the display and because the system showed basic </a:t>
            </a:r>
          </a:p>
          <a:p>
            <a:pPr lvl="0" algn="ctr" defTabSz="456039">
              <a:defRPr/>
            </a:pPr>
            <a:r>
              <a:rPr lang="en-US" sz="2400" dirty="0">
                <a:solidFill>
                  <a:prstClr val="white"/>
                </a:solidFill>
                <a:latin typeface="Segoe UI Light"/>
                <a:cs typeface="Segoe UI Light"/>
              </a:rPr>
              <a:t>sound information, it was </a:t>
            </a:r>
            <a:r>
              <a:rPr lang="en-US" sz="2400" dirty="0">
                <a:solidFill>
                  <a:srgbClr val="FFC000"/>
                </a:solidFill>
                <a:latin typeface="Segoe UI Semibold" panose="020B0702040204020203" pitchFamily="34" charset="0"/>
                <a:cs typeface="Segoe UI Semibold" panose="020B0702040204020203" pitchFamily="34" charset="0"/>
              </a:rPr>
              <a:t>not found sufficient for home awareness…</a:t>
            </a:r>
          </a:p>
          <a:p>
            <a:pPr lvl="0" algn="ctr" defTabSz="456039">
              <a:defRPr/>
            </a:pPr>
            <a:endParaRPr lang="en-US" sz="2400" dirty="0">
              <a:solidFill>
                <a:prstClr val="white"/>
              </a:solidFill>
              <a:latin typeface="Segoe UI Light"/>
              <a:cs typeface="Segoe UI Light"/>
            </a:endParaRPr>
          </a:p>
          <a:p>
            <a:pPr lvl="0" algn="ctr" defTabSz="456039">
              <a:defRPr/>
            </a:pPr>
            <a:r>
              <a:rPr lang="en-US" sz="2400" dirty="0">
                <a:solidFill>
                  <a:prstClr val="white"/>
                </a:solidFill>
                <a:latin typeface="Segoe UI Light"/>
                <a:cs typeface="Segoe UI Light"/>
              </a:rPr>
              <a:t>However, in some cases, participants </a:t>
            </a:r>
            <a:r>
              <a:rPr lang="en-US" sz="2400" dirty="0">
                <a:solidFill>
                  <a:srgbClr val="FFC000"/>
                </a:solidFill>
                <a:latin typeface="Segoe UI Semibold" panose="020B0702040204020203" pitchFamily="34" charset="0"/>
                <a:cs typeface="Segoe UI Semibold" panose="020B0702040204020203" pitchFamily="34" charset="0"/>
              </a:rPr>
              <a:t>relied on context </a:t>
            </a:r>
            <a:r>
              <a:rPr lang="en-US" sz="2400" dirty="0">
                <a:solidFill>
                  <a:prstClr val="white"/>
                </a:solidFill>
                <a:latin typeface="Segoe UI Light"/>
                <a:cs typeface="Segoe UI Light"/>
              </a:rPr>
              <a:t>to make use of the system, </a:t>
            </a:r>
          </a:p>
          <a:p>
            <a:pPr lvl="0" algn="ctr" defTabSz="456039">
              <a:defRPr/>
            </a:pPr>
            <a:r>
              <a:rPr lang="en-US" sz="2400" dirty="0">
                <a:solidFill>
                  <a:prstClr val="white"/>
                </a:solidFill>
                <a:latin typeface="Segoe UI Light"/>
                <a:cs typeface="Segoe UI Light"/>
              </a:rPr>
              <a:t>suggesting that a future </a:t>
            </a:r>
            <a:r>
              <a:rPr lang="en-US" sz="2400" dirty="0">
                <a:solidFill>
                  <a:srgbClr val="FFC000"/>
                </a:solidFill>
                <a:latin typeface="Segoe UI Semibold" panose="020B0702040204020203" pitchFamily="34" charset="0"/>
                <a:cs typeface="Segoe UI Semibold" panose="020B0702040204020203" pitchFamily="34" charset="0"/>
              </a:rPr>
              <a:t>improved system may be useful.</a:t>
            </a:r>
            <a:r>
              <a:rPr lang="en-US" sz="2400" dirty="0">
                <a:solidFill>
                  <a:prstClr val="white"/>
                </a:solidFill>
                <a:latin typeface="Segoe UI Light"/>
                <a:cs typeface="Segoe UI Light"/>
              </a:rPr>
              <a:t> </a:t>
            </a:r>
          </a:p>
        </p:txBody>
      </p:sp>
      <p:sp>
        <p:nvSpPr>
          <p:cNvPr id="7" name="Title 7">
            <a:extLst>
              <a:ext uri="{FF2B5EF4-FFF2-40B4-BE49-F238E27FC236}">
                <a16:creationId xmlns:a16="http://schemas.microsoft.com/office/drawing/2014/main" id="{7747ABAA-1F24-48B6-AC7D-1845886F99E7}"/>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1: Findings</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90140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1ADB36F5-2B5F-4312-83EB-19036BB3F4C8}"/>
              </a:ext>
            </a:extLst>
          </p:cNvPr>
          <p:cNvSpPr txBox="1"/>
          <p:nvPr/>
        </p:nvSpPr>
        <p:spPr>
          <a:xfrm>
            <a:off x="5851931" y="3492094"/>
            <a:ext cx="6044794" cy="2323709"/>
          </a:xfrm>
          <a:prstGeom prst="rect">
            <a:avLst/>
          </a:prstGeom>
          <a:ln w="12700">
            <a:noFill/>
          </a:ln>
        </p:spPr>
        <p:txBody>
          <a:bodyPr wrap="square" lIns="91246" tIns="45718" rIns="91246" bIns="45718" rtlCol="0">
            <a:spAutoFit/>
          </a:bodyPr>
          <a:lstStyle/>
          <a:p>
            <a:pPr lvl="0" defTabSz="912201">
              <a:spcAft>
                <a:spcPts val="1200"/>
              </a:spcAft>
              <a:defRPr/>
            </a:pPr>
            <a:r>
              <a:rPr lang="en-US" sz="2900" dirty="0">
                <a:solidFill>
                  <a:srgbClr val="2A9496"/>
                </a:solidFill>
                <a:latin typeface="Segoe UI Semibold" panose="020B0702040204020203" pitchFamily="34" charset="0"/>
                <a:cs typeface="Segoe UI Semibold" panose="020B0702040204020203" pitchFamily="34" charset="0"/>
              </a:rPr>
              <a:t>“The </a:t>
            </a:r>
            <a:r>
              <a:rPr lang="en-US" sz="2900" dirty="0">
                <a:solidFill>
                  <a:srgbClr val="FFB668"/>
                </a:solidFill>
                <a:latin typeface="Segoe UI Semibold" panose="020B0702040204020203" pitchFamily="34" charset="0"/>
                <a:cs typeface="Segoe UI Semibold" panose="020B0702040204020203" pitchFamily="34" charset="0"/>
              </a:rPr>
              <a:t>peaks in the waveform </a:t>
            </a:r>
            <a:r>
              <a:rPr lang="en-US" sz="2900" dirty="0">
                <a:solidFill>
                  <a:srgbClr val="2A9496"/>
                </a:solidFill>
                <a:latin typeface="Segoe UI Semibold" panose="020B0702040204020203" pitchFamily="34" charset="0"/>
                <a:cs typeface="Segoe UI Semibold" panose="020B0702040204020203" pitchFamily="34" charset="0"/>
              </a:rPr>
              <a:t>from Kitchen meant that the microwave must have beeped, and my food was ready. [Because] no one else [was] in the home.”</a:t>
            </a:r>
          </a:p>
        </p:txBody>
      </p:sp>
      <p:sp>
        <p:nvSpPr>
          <p:cNvPr id="24" name="Rectangle 23">
            <a:extLst>
              <a:ext uri="{FF2B5EF4-FFF2-40B4-BE49-F238E27FC236}">
                <a16:creationId xmlns:a16="http://schemas.microsoft.com/office/drawing/2014/main" id="{FCD4C9ED-52C4-4253-B204-016E99BE393E}"/>
              </a:ext>
            </a:extLst>
          </p:cNvPr>
          <p:cNvSpPr/>
          <p:nvPr/>
        </p:nvSpPr>
        <p:spPr>
          <a:xfrm>
            <a:off x="896822" y="4838110"/>
            <a:ext cx="4398569" cy="461661"/>
          </a:xfrm>
          <a:prstGeom prst="rect">
            <a:avLst/>
          </a:prstGeom>
        </p:spPr>
        <p:txBody>
          <a:bodyPr wrap="none" lIns="91246" tIns="45718" rIns="91246" bIns="45718">
            <a:spAutoFit/>
          </a:bodyPr>
          <a:lstStyle/>
          <a:p>
            <a:pPr lvl="0" algn="r" defTabSz="912201">
              <a:defRPr/>
            </a:pPr>
            <a:r>
              <a:rPr lang="en-US" sz="2400" dirty="0">
                <a:solidFill>
                  <a:schemeClr val="tx1">
                    <a:lumMod val="50000"/>
                    <a:lumOff val="50000"/>
                  </a:schemeClr>
                </a:solidFill>
                <a:latin typeface="Segoe UI Light" panose="020B0502040204020203" pitchFamily="34" charset="0"/>
                <a:cs typeface="Segoe UI Light" panose="020B0502040204020203" pitchFamily="34" charset="0"/>
              </a:rPr>
              <a:t>H4P1 – snapshot taken in week 2</a:t>
            </a:r>
            <a:endParaRPr kumimoji="0" lang="en-US" sz="2400" b="0" i="0" u="none" strike="noStrike" kern="1200" cap="none"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pic>
        <p:nvPicPr>
          <p:cNvPr id="28" name="Picture 27">
            <a:extLst>
              <a:ext uri="{FF2B5EF4-FFF2-40B4-BE49-F238E27FC236}">
                <a16:creationId xmlns:a16="http://schemas.microsoft.com/office/drawing/2014/main" id="{64B99449-1D9E-48F1-9314-7F23E698C88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r="14625"/>
          <a:stretch/>
        </p:blipFill>
        <p:spPr>
          <a:xfrm>
            <a:off x="5882782" y="1974315"/>
            <a:ext cx="5645189" cy="1189800"/>
          </a:xfrm>
          <a:prstGeom prst="rect">
            <a:avLst/>
          </a:prstGeom>
        </p:spPr>
      </p:pic>
      <p:pic>
        <p:nvPicPr>
          <p:cNvPr id="30" name="Picture 29">
            <a:extLst>
              <a:ext uri="{FF2B5EF4-FFF2-40B4-BE49-F238E27FC236}">
                <a16:creationId xmlns:a16="http://schemas.microsoft.com/office/drawing/2014/main" id="{1F57370D-ED31-45A5-9276-B0B6EC60E89B}"/>
              </a:ext>
            </a:extLst>
          </p:cNvPr>
          <p:cNvPicPr>
            <a:picLocks noChangeAspect="1"/>
          </p:cNvPicPr>
          <p:nvPr/>
        </p:nvPicPr>
        <p:blipFill>
          <a:blip r:embed="rId5"/>
          <a:stretch>
            <a:fillRect/>
          </a:stretch>
        </p:blipFill>
        <p:spPr>
          <a:xfrm>
            <a:off x="635000" y="1876669"/>
            <a:ext cx="4770370" cy="2959521"/>
          </a:xfrm>
          <a:prstGeom prst="rect">
            <a:avLst/>
          </a:prstGeom>
        </p:spPr>
      </p:pic>
      <p:sp>
        <p:nvSpPr>
          <p:cNvPr id="31" name="TextBox 30">
            <a:extLst>
              <a:ext uri="{FF2B5EF4-FFF2-40B4-BE49-F238E27FC236}">
                <a16:creationId xmlns:a16="http://schemas.microsoft.com/office/drawing/2014/main" id="{7C878848-3654-4946-82A5-FB2B21696980}"/>
              </a:ext>
            </a:extLst>
          </p:cNvPr>
          <p:cNvSpPr txBox="1"/>
          <p:nvPr/>
        </p:nvSpPr>
        <p:spPr>
          <a:xfrm>
            <a:off x="1613579" y="3275240"/>
            <a:ext cx="1306286" cy="184666"/>
          </a:xfrm>
          <a:prstGeom prst="rect">
            <a:avLst/>
          </a:prstGeom>
          <a:noFill/>
        </p:spPr>
        <p:txBody>
          <a:bodyPr wrap="square" rtlCol="0">
            <a:spAutoFit/>
          </a:bodyPr>
          <a:lstStyle/>
          <a:p>
            <a:r>
              <a:rPr lang="en-US" sz="600" dirty="0">
                <a:solidFill>
                  <a:schemeClr val="bg1">
                    <a:lumMod val="65000"/>
                  </a:schemeClr>
                </a:solidFill>
                <a:latin typeface="Montserrat Medium"/>
                <a:cs typeface="Helvetica" panose="020B0604020202020204" pitchFamily="34" charset="0"/>
              </a:rPr>
              <a:t>Kitchen</a:t>
            </a:r>
          </a:p>
        </p:txBody>
      </p:sp>
      <p:sp>
        <p:nvSpPr>
          <p:cNvPr id="32" name="TextBox 31">
            <a:extLst>
              <a:ext uri="{FF2B5EF4-FFF2-40B4-BE49-F238E27FC236}">
                <a16:creationId xmlns:a16="http://schemas.microsoft.com/office/drawing/2014/main" id="{4E81BB05-F238-4B2B-B900-C481A5CF4027}"/>
              </a:ext>
            </a:extLst>
          </p:cNvPr>
          <p:cNvSpPr txBox="1"/>
          <p:nvPr/>
        </p:nvSpPr>
        <p:spPr>
          <a:xfrm>
            <a:off x="5807481" y="2792666"/>
            <a:ext cx="1306286" cy="461665"/>
          </a:xfrm>
          <a:prstGeom prst="rect">
            <a:avLst/>
          </a:prstGeom>
          <a:noFill/>
        </p:spPr>
        <p:txBody>
          <a:bodyPr wrap="square" rtlCol="0">
            <a:spAutoFit/>
          </a:bodyPr>
          <a:lstStyle/>
          <a:p>
            <a:r>
              <a:rPr lang="en-US" sz="2400" dirty="0">
                <a:solidFill>
                  <a:schemeClr val="bg1">
                    <a:lumMod val="65000"/>
                  </a:schemeClr>
                </a:solidFill>
                <a:latin typeface="Montserrat Medium"/>
                <a:cs typeface="Helvetica" panose="020B0604020202020204" pitchFamily="34" charset="0"/>
              </a:rPr>
              <a:t>Kitchen</a:t>
            </a:r>
          </a:p>
        </p:txBody>
      </p:sp>
      <p:sp>
        <p:nvSpPr>
          <p:cNvPr id="2" name="Rectangle 1">
            <a:extLst>
              <a:ext uri="{FF2B5EF4-FFF2-40B4-BE49-F238E27FC236}">
                <a16:creationId xmlns:a16="http://schemas.microsoft.com/office/drawing/2014/main" id="{8C2AE0A8-35DC-40B6-BF84-555F03B1D814}"/>
              </a:ext>
            </a:extLst>
          </p:cNvPr>
          <p:cNvSpPr/>
          <p:nvPr/>
        </p:nvSpPr>
        <p:spPr>
          <a:xfrm>
            <a:off x="1613579" y="3066469"/>
            <a:ext cx="1710646" cy="393437"/>
          </a:xfrm>
          <a:prstGeom prst="rect">
            <a:avLst/>
          </a:prstGeom>
          <a:noFill/>
          <a:ln>
            <a:solidFill>
              <a:srgbClr val="2A94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8D92A946-02EE-4547-B8FE-1303B74F2630}"/>
              </a:ext>
            </a:extLst>
          </p:cNvPr>
          <p:cNvCxnSpPr>
            <a:cxnSpLocks/>
          </p:cNvCxnSpPr>
          <p:nvPr/>
        </p:nvCxnSpPr>
        <p:spPr>
          <a:xfrm flipV="1">
            <a:off x="3324225" y="1805109"/>
            <a:ext cx="2483256" cy="1261360"/>
          </a:xfrm>
          <a:prstGeom prst="line">
            <a:avLst/>
          </a:prstGeom>
          <a:ln w="25400">
            <a:solidFill>
              <a:srgbClr val="2A949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4C96F9D-F55D-4C8C-A43D-E65EBD803103}"/>
              </a:ext>
            </a:extLst>
          </p:cNvPr>
          <p:cNvCxnSpPr>
            <a:cxnSpLocks/>
            <a:stCxn id="2" idx="3"/>
          </p:cNvCxnSpPr>
          <p:nvPr/>
        </p:nvCxnSpPr>
        <p:spPr>
          <a:xfrm>
            <a:off x="3324225" y="3263188"/>
            <a:ext cx="2483256" cy="12054"/>
          </a:xfrm>
          <a:prstGeom prst="line">
            <a:avLst/>
          </a:prstGeom>
          <a:ln w="25400">
            <a:solidFill>
              <a:srgbClr val="2A9496"/>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A4CA81D-F0D8-413C-BB93-A12A054AC771}"/>
              </a:ext>
            </a:extLst>
          </p:cNvPr>
          <p:cNvSpPr/>
          <p:nvPr/>
        </p:nvSpPr>
        <p:spPr>
          <a:xfrm>
            <a:off x="5807481" y="1807029"/>
            <a:ext cx="5949090" cy="1468211"/>
          </a:xfrm>
          <a:prstGeom prst="rect">
            <a:avLst/>
          </a:prstGeom>
          <a:noFill/>
          <a:ln>
            <a:solidFill>
              <a:srgbClr val="2A94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7">
            <a:extLst>
              <a:ext uri="{FF2B5EF4-FFF2-40B4-BE49-F238E27FC236}">
                <a16:creationId xmlns:a16="http://schemas.microsoft.com/office/drawing/2014/main" id="{DE66F46B-CD05-49BD-B5A1-B84B27A656E7}"/>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1: Findings</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73042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2" grpId="0"/>
      <p:bldP spid="2" grpId="0" animBg="1"/>
      <p:bldP spid="1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walking in a wooden floor">
            <a:extLst>
              <a:ext uri="{FF2B5EF4-FFF2-40B4-BE49-F238E27FC236}">
                <a16:creationId xmlns:a16="http://schemas.microsoft.com/office/drawing/2014/main" id="{7A2B17A9-BB01-4E32-946A-16965FAF1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668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02055"/>
            <a:ext cx="12192001" cy="744583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312058" y="544285"/>
            <a:ext cx="5196114" cy="2769985"/>
          </a:xfrm>
          <a:prstGeom prst="rect">
            <a:avLst/>
          </a:prstGeom>
          <a:noFill/>
        </p:spPr>
        <p:txBody>
          <a:bodyPr wrap="square" lIns="91246" tIns="45718" rIns="91246" bIns="45718" rtlCol="0">
            <a:spAutoFit/>
          </a:bodyPr>
          <a:lstStyle/>
          <a:p>
            <a:pPr lvl="0" defTabSz="912201">
              <a:spcAft>
                <a:spcPts val="1200"/>
              </a:spcAft>
              <a:defRPr/>
            </a:pPr>
            <a:r>
              <a:rPr lang="en-US" sz="2900" dirty="0">
                <a:solidFill>
                  <a:prstClr val="white"/>
                </a:solidFill>
                <a:latin typeface="Segoe UI Light" pitchFamily="34" charset="0"/>
              </a:rPr>
              <a:t>“Every time I walked around the house, I saw disks [pulses] on displays [emanating from] multiple rooms. I realized that my whole wooden home makes a lot of noise when I walking”</a:t>
            </a:r>
          </a:p>
        </p:txBody>
      </p:sp>
      <p:sp>
        <p:nvSpPr>
          <p:cNvPr id="4" name="Rectangle 3"/>
          <p:cNvSpPr/>
          <p:nvPr/>
        </p:nvSpPr>
        <p:spPr>
          <a:xfrm>
            <a:off x="2413442" y="3516978"/>
            <a:ext cx="2961829" cy="461661"/>
          </a:xfrm>
          <a:prstGeom prst="rect">
            <a:avLst/>
          </a:prstGeom>
        </p:spPr>
        <p:txBody>
          <a:bodyPr wrap="none" lIns="91246" tIns="45718" rIns="91246" bIns="45718">
            <a:spAutoFit/>
          </a:bodyPr>
          <a:lstStyle/>
          <a:p>
            <a:pPr lvl="0" algn="r" defTabSz="912201">
              <a:defRPr/>
            </a:pPr>
            <a:r>
              <a:rPr kumimoji="0" lang="en-US" sz="2400" b="0" i="0" u="none" strike="noStrike" kern="1200" cap="none" spc="0" normalizeH="0" baseline="0" noProof="0" dirty="0">
                <a:ln>
                  <a:noFill/>
                </a:ln>
                <a:solidFill>
                  <a:prstClr val="white"/>
                </a:solidFill>
                <a:effectLst/>
                <a:uLnTx/>
                <a:uFillTx/>
                <a:latin typeface="Segoe UI Light" pitchFamily="34" charset="0"/>
                <a:ea typeface="+mn-ea"/>
                <a:cs typeface="+mn-cs"/>
              </a:rPr>
              <a:t>- </a:t>
            </a:r>
            <a:r>
              <a:rPr lang="en-US" sz="2400" dirty="0">
                <a:solidFill>
                  <a:prstClr val="white"/>
                </a:solidFill>
                <a:latin typeface="Segoe UI Light" pitchFamily="34" charset="0"/>
              </a:rPr>
              <a:t>H3P1, week 1 survey</a:t>
            </a:r>
            <a:endParaRPr kumimoji="0" lang="en-US" sz="2400" b="0" i="0" u="none" strike="noStrike" kern="1200" cap="none" spc="0" normalizeH="0" baseline="0" noProof="0" dirty="0">
              <a:ln>
                <a:noFill/>
              </a:ln>
              <a:solidFill>
                <a:prstClr val="white"/>
              </a:solidFill>
              <a:effectLst/>
              <a:uLnTx/>
              <a:uFillTx/>
              <a:latin typeface="Segoe UI Light" pitchFamily="34" charset="0"/>
              <a:ea typeface="+mn-ea"/>
              <a:cs typeface="+mn-cs"/>
            </a:endParaRPr>
          </a:p>
        </p:txBody>
      </p:sp>
    </p:spTree>
    <p:extLst>
      <p:ext uri="{BB962C8B-B14F-4D97-AF65-F5344CB8AC3E}">
        <p14:creationId xmlns:p14="http://schemas.microsoft.com/office/powerpoint/2010/main" val="13498907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9" name="MVI_1419">
            <a:hlinkClick r:id="" action="ppaction://media"/>
            <a:extLst>
              <a:ext uri="{FF2B5EF4-FFF2-40B4-BE49-F238E27FC236}">
                <a16:creationId xmlns:a16="http://schemas.microsoft.com/office/drawing/2014/main" id="{89B530F6-B0D5-4C62-9D29-033E2A14EC59}"/>
              </a:ext>
            </a:extLst>
          </p:cNvPr>
          <p:cNvPicPr>
            <a:picLocks noChangeAspect="1"/>
          </p:cNvPicPr>
          <p:nvPr>
            <a:videoFile r:link="rId2"/>
            <p:extLst>
              <p:ext uri="{DAA4B4D4-6D71-4841-9C94-3DE7FCFB9230}">
                <p14:media xmlns:p14="http://schemas.microsoft.com/office/powerpoint/2010/main" r:embed="rId1"/>
              </p:ext>
            </p:extLst>
          </p:nvPr>
        </p:nvPicPr>
        <p:blipFill>
          <a:blip r:embed="rId5">
            <a:lum contrast="-20000"/>
          </a:blip>
          <a:stretch>
            <a:fillRect/>
          </a:stretch>
        </p:blipFill>
        <p:spPr>
          <a:xfrm>
            <a:off x="-78876" y="0"/>
            <a:ext cx="12270875" cy="6902973"/>
          </a:xfrm>
          <a:prstGeom prst="rect">
            <a:avLst/>
          </a:prstGeom>
        </p:spPr>
      </p:pic>
      <p:sp>
        <p:nvSpPr>
          <p:cNvPr id="5" name="Rectangle 4"/>
          <p:cNvSpPr/>
          <p:nvPr/>
        </p:nvSpPr>
        <p:spPr>
          <a:xfrm>
            <a:off x="0" y="0"/>
            <a:ext cx="12216084"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4" name="TextBox 3"/>
          <p:cNvSpPr txBox="1"/>
          <p:nvPr/>
        </p:nvSpPr>
        <p:spPr>
          <a:xfrm>
            <a:off x="1819275" y="2242261"/>
            <a:ext cx="8493776" cy="2639180"/>
          </a:xfrm>
          <a:prstGeom prst="rect">
            <a:avLst/>
          </a:prstGeom>
          <a:noFill/>
        </p:spPr>
        <p:txBody>
          <a:bodyPr wrap="square" lIns="0" tIns="45718" rIns="0" bIns="45718" rtlCol="0">
            <a:spAutoFit/>
          </a:bodyPr>
          <a:lstStyle/>
          <a:p>
            <a:pPr marL="514350" marR="0" lvl="0" indent="-514350" algn="l" defTabSz="912201" rtl="0" eaLnBrk="1" fontAlgn="auto" latinLnBrk="0" hangingPunct="1">
              <a:lnSpc>
                <a:spcPct val="100000"/>
              </a:lnSpc>
              <a:spcBef>
                <a:spcPts val="0"/>
              </a:spcBef>
              <a:spcAft>
                <a:spcPts val="1500"/>
              </a:spcAft>
              <a:buClr>
                <a:prstClr val="white">
                  <a:lumMod val="95000"/>
                </a:prstClr>
              </a:buClr>
              <a:buSzTx/>
              <a:buFont typeface="+mj-lt"/>
              <a:buAutoNum type="arabicPeriod"/>
              <a:tabLst/>
              <a:defRPr/>
            </a:pPr>
            <a:r>
              <a:rPr kumimoji="0" lang="en-US" sz="3200" b="0" i="0" u="none" strike="noStrike" kern="1200" cap="none" spc="0" normalizeH="0" baseline="0" noProof="0" dirty="0">
                <a:ln>
                  <a:noFill/>
                </a:ln>
                <a:solidFill>
                  <a:prstClr val="white">
                    <a:lumMod val="85000"/>
                  </a:prstClr>
                </a:solidFill>
                <a:effectLst/>
                <a:uLnTx/>
                <a:uFillTx/>
                <a:latin typeface="Segoe UI Light" panose="020B0502040204020203" pitchFamily="34" charset="0"/>
                <a:ea typeface="+mn-ea"/>
                <a:cs typeface="Segoe UI Light" panose="020B0502040204020203" pitchFamily="34" charset="0"/>
              </a:rPr>
              <a:t>Usage </a:t>
            </a:r>
            <a:r>
              <a:rPr kumimoji="0" lang="en-US" sz="32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patterns</a:t>
            </a:r>
          </a:p>
          <a:p>
            <a:pPr marL="514350" marR="0" lvl="0" indent="-514350" algn="l" defTabSz="912201" rtl="0" eaLnBrk="1" fontAlgn="auto" latinLnBrk="0" hangingPunct="1">
              <a:lnSpc>
                <a:spcPct val="100000"/>
              </a:lnSpc>
              <a:spcBef>
                <a:spcPts val="0"/>
              </a:spcBef>
              <a:spcAft>
                <a:spcPts val="1500"/>
              </a:spcAft>
              <a:buClr>
                <a:prstClr val="white">
                  <a:lumMod val="95000"/>
                </a:prstClr>
              </a:buClr>
              <a:buSzTx/>
              <a:buFont typeface="+mj-lt"/>
              <a:buAutoNum type="arabicPeriod"/>
              <a:tabLst/>
              <a:defRPr/>
            </a:pPr>
            <a:r>
              <a:rPr kumimoji="0" lang="en-US" sz="3200" b="0" i="0" u="none" strike="noStrike" kern="1200" cap="none" spc="0" normalizeH="0" baseline="0" noProof="0" dirty="0">
                <a:ln>
                  <a:noFill/>
                </a:ln>
                <a:solidFill>
                  <a:prstClr val="white">
                    <a:lumMod val="85000"/>
                  </a:prstClr>
                </a:solidFill>
                <a:effectLst/>
                <a:uLnTx/>
                <a:uFillTx/>
                <a:latin typeface="Segoe UI Light" panose="020B0502040204020203" pitchFamily="34" charset="0"/>
                <a:ea typeface="+mn-ea"/>
                <a:cs typeface="Segoe UI Light" panose="020B0502040204020203" pitchFamily="34" charset="0"/>
              </a:rPr>
              <a:t>Affect on </a:t>
            </a:r>
            <a:r>
              <a:rPr kumimoji="0" lang="en-US" sz="32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home awareness </a:t>
            </a:r>
          </a:p>
          <a:p>
            <a:pPr marL="514350" marR="0" lvl="0" indent="-514350" algn="l" defTabSz="912201" rtl="0" eaLnBrk="1" fontAlgn="auto" latinLnBrk="0" hangingPunct="1">
              <a:lnSpc>
                <a:spcPct val="100000"/>
              </a:lnSpc>
              <a:spcBef>
                <a:spcPts val="0"/>
              </a:spcBef>
              <a:spcAft>
                <a:spcPts val="1500"/>
              </a:spcAft>
              <a:buClr>
                <a:prstClr val="white">
                  <a:lumMod val="95000"/>
                </a:prstClr>
              </a:buClr>
              <a:buSzTx/>
              <a:buFont typeface="+mj-lt"/>
              <a:buAutoNum type="arabicPeriod"/>
              <a:tabLst/>
              <a:defRPr/>
            </a:pPr>
            <a:r>
              <a:rPr kumimoji="0" lang="en-US" sz="3200" b="0" i="0" u="none" strike="noStrike" kern="1200" cap="none" spc="0" normalizeH="0" baseline="0" noProof="0" dirty="0">
                <a:ln>
                  <a:noFill/>
                </a:ln>
                <a:solidFill>
                  <a:prstClr val="white">
                    <a:lumMod val="85000"/>
                  </a:prstClr>
                </a:solidFill>
                <a:effectLst/>
                <a:uLnTx/>
                <a:uFillTx/>
                <a:latin typeface="Segoe UI Light" panose="020B0502040204020203" pitchFamily="34" charset="0"/>
                <a:ea typeface="+mn-ea"/>
                <a:cs typeface="Segoe UI Light" panose="020B0502040204020203" pitchFamily="34" charset="0"/>
              </a:rPr>
              <a:t>Concerns about </a:t>
            </a:r>
            <a:r>
              <a:rPr kumimoji="0" lang="en-US" sz="32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privacy</a:t>
            </a:r>
          </a:p>
          <a:p>
            <a:pPr marL="514350" marR="0" lvl="0" indent="-514350" algn="l" defTabSz="912201" rtl="0" eaLnBrk="1" fontAlgn="auto" latinLnBrk="0" hangingPunct="1">
              <a:lnSpc>
                <a:spcPct val="100000"/>
              </a:lnSpc>
              <a:spcBef>
                <a:spcPts val="0"/>
              </a:spcBef>
              <a:spcAft>
                <a:spcPts val="1500"/>
              </a:spcAft>
              <a:buClr>
                <a:prstClr val="white">
                  <a:lumMod val="95000"/>
                </a:prstClr>
              </a:buClr>
              <a:buSzTx/>
              <a:buFont typeface="+mj-lt"/>
              <a:buAutoNum type="arabicPeriod"/>
              <a:tabLst/>
              <a:defRPr/>
            </a:pPr>
            <a:r>
              <a:rPr kumimoji="0" lang="en-US" sz="3200" b="0" i="0" u="none" strike="noStrike" kern="1200" cap="none" spc="0" normalizeH="0" baseline="0" noProof="0" dirty="0">
                <a:ln>
                  <a:noFill/>
                </a:ln>
                <a:solidFill>
                  <a:prstClr val="white">
                    <a:lumMod val="85000"/>
                  </a:prstClr>
                </a:solidFill>
                <a:effectLst/>
                <a:uLnTx/>
                <a:uFillTx/>
                <a:latin typeface="Segoe UI Light" panose="020B0502040204020203" pitchFamily="34" charset="0"/>
                <a:ea typeface="+mn-ea"/>
                <a:cs typeface="Segoe UI Light" panose="020B0502040204020203" pitchFamily="34" charset="0"/>
              </a:rPr>
              <a:t>Improvement </a:t>
            </a:r>
            <a:r>
              <a:rPr kumimoji="0" lang="en-US" sz="32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suggestions</a:t>
            </a:r>
          </a:p>
        </p:txBody>
      </p:sp>
      <p:sp>
        <p:nvSpPr>
          <p:cNvPr id="8" name="TextBox 7">
            <a:extLst>
              <a:ext uri="{FF2B5EF4-FFF2-40B4-BE49-F238E27FC236}">
                <a16:creationId xmlns:a16="http://schemas.microsoft.com/office/drawing/2014/main" id="{467547C2-E49C-464B-9A2B-1E5FA949AA95}"/>
              </a:ext>
            </a:extLst>
          </p:cNvPr>
          <p:cNvSpPr txBox="1"/>
          <p:nvPr/>
        </p:nvSpPr>
        <p:spPr>
          <a:xfrm>
            <a:off x="996948" y="171865"/>
            <a:ext cx="57086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Study 1 Findings</a:t>
            </a:r>
          </a:p>
        </p:txBody>
      </p:sp>
    </p:spTree>
    <p:extLst>
      <p:ext uri="{BB962C8B-B14F-4D97-AF65-F5344CB8AC3E}">
        <p14:creationId xmlns:p14="http://schemas.microsoft.com/office/powerpoint/2010/main" val="284629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VI_1419">
            <a:hlinkClick r:id="" action="ppaction://media"/>
            <a:extLst>
              <a:ext uri="{FF2B5EF4-FFF2-40B4-BE49-F238E27FC236}">
                <a16:creationId xmlns:a16="http://schemas.microsoft.com/office/drawing/2014/main" id="{711504D9-B9D1-4A8D-8293-6AB55A2EA815}"/>
              </a:ext>
            </a:extLst>
          </p:cNvPr>
          <p:cNvPicPr>
            <a:picLocks noChangeAspect="1"/>
          </p:cNvPicPr>
          <p:nvPr>
            <a:videoFile r:link="rId2"/>
            <p:extLst>
              <p:ext uri="{DAA4B4D4-6D71-4841-9C94-3DE7FCFB9230}">
                <p14:media xmlns:p14="http://schemas.microsoft.com/office/powerpoint/2010/main" r:embed="rId1"/>
              </p:ext>
            </p:extLst>
          </p:nvPr>
        </p:nvPicPr>
        <p:blipFill>
          <a:blip r:embed="rId5">
            <a:lum contrast="-20000"/>
          </a:blip>
          <a:stretch>
            <a:fillRect/>
          </a:stretch>
        </p:blipFill>
        <p:spPr>
          <a:xfrm>
            <a:off x="-78876" y="0"/>
            <a:ext cx="12270875" cy="6902973"/>
          </a:xfrm>
          <a:prstGeom prst="rect">
            <a:avLst/>
          </a:prstGeom>
        </p:spPr>
      </p:pic>
      <p:sp>
        <p:nvSpPr>
          <p:cNvPr id="4" name="BlackOverlay">
            <a:extLst>
              <a:ext uri="{FF2B5EF4-FFF2-40B4-BE49-F238E27FC236}">
                <a16:creationId xmlns:a16="http://schemas.microsoft.com/office/drawing/2014/main" id="{A1E01F06-7EE6-47B2-82E6-F47307701DC7}"/>
              </a:ext>
            </a:extLst>
          </p:cNvPr>
          <p:cNvSpPr/>
          <p:nvPr/>
        </p:nvSpPr>
        <p:spPr>
          <a:xfrm>
            <a:off x="0" y="0"/>
            <a:ext cx="12192000" cy="6858000"/>
          </a:xfrm>
          <a:prstGeom prst="rect">
            <a:avLst/>
          </a:prstGeom>
          <a:solidFill>
            <a:schemeClr val="tx1">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lvl="0" algn="ctr" defTabSz="456039">
              <a:defRPr/>
            </a:pPr>
            <a:r>
              <a:rPr lang="en-US" sz="2400" dirty="0">
                <a:solidFill>
                  <a:prstClr val="white"/>
                </a:solidFill>
                <a:latin typeface="Segoe UI Light"/>
                <a:cs typeface="Segoe UI Light"/>
              </a:rPr>
              <a:t>In terms of privacy, surprisingly, the DHH participants and their </a:t>
            </a:r>
          </a:p>
          <a:p>
            <a:pPr lvl="0" algn="ctr" defTabSz="456039">
              <a:defRPr/>
            </a:pPr>
            <a:r>
              <a:rPr lang="en-US" sz="2400" dirty="0">
                <a:solidFill>
                  <a:prstClr val="white"/>
                </a:solidFill>
                <a:latin typeface="Segoe UI Light"/>
                <a:cs typeface="Segoe UI Light"/>
              </a:rPr>
              <a:t>house members </a:t>
            </a:r>
            <a:r>
              <a:rPr lang="en-US" sz="2400" dirty="0">
                <a:solidFill>
                  <a:srgbClr val="FFC000"/>
                </a:solidFill>
                <a:latin typeface="Segoe UI Semibold" panose="020B0702040204020203" pitchFamily="34" charset="0"/>
                <a:cs typeface="Segoe UI Semibold" panose="020B0702040204020203" pitchFamily="34" charset="0"/>
              </a:rPr>
              <a:t>did not voice any privacy concerns.</a:t>
            </a:r>
            <a:r>
              <a:rPr lang="en-US" sz="2400" dirty="0">
                <a:solidFill>
                  <a:prstClr val="white"/>
                </a:solidFill>
                <a:latin typeface="Segoe UI Light"/>
                <a:cs typeface="Segoe UI Light"/>
              </a:rPr>
              <a:t> </a:t>
            </a:r>
          </a:p>
          <a:p>
            <a:pPr lvl="0" algn="ctr" defTabSz="456039">
              <a:defRPr/>
            </a:pPr>
            <a:endParaRPr lang="en-US" sz="2400" dirty="0">
              <a:solidFill>
                <a:prstClr val="white"/>
              </a:solidFill>
              <a:latin typeface="Segoe UI Light"/>
              <a:cs typeface="Segoe UI Light"/>
            </a:endParaRPr>
          </a:p>
          <a:p>
            <a:pPr lvl="0" algn="ctr" defTabSz="456039">
              <a:defRPr/>
            </a:pPr>
            <a:r>
              <a:rPr lang="en-US" sz="2400" dirty="0">
                <a:solidFill>
                  <a:prstClr val="white"/>
                </a:solidFill>
                <a:latin typeface="Segoe UI Light"/>
                <a:cs typeface="Segoe UI Light"/>
              </a:rPr>
              <a:t>This may have been because of the </a:t>
            </a:r>
            <a:r>
              <a:rPr lang="en-US" sz="2400" dirty="0">
                <a:solidFill>
                  <a:srgbClr val="FFC000"/>
                </a:solidFill>
                <a:latin typeface="Segoe UI Semibold" panose="020B0702040204020203" pitchFamily="34" charset="0"/>
                <a:cs typeface="Segoe UI Semibold" panose="020B0702040204020203" pitchFamily="34" charset="0"/>
              </a:rPr>
              <a:t>”assistive nature” </a:t>
            </a:r>
            <a:r>
              <a:rPr lang="en-US" sz="2400" dirty="0">
                <a:solidFill>
                  <a:prstClr val="white"/>
                </a:solidFill>
                <a:latin typeface="Segoe UI Light"/>
                <a:cs typeface="Segoe UI Light"/>
              </a:rPr>
              <a:t>of the system. </a:t>
            </a:r>
          </a:p>
        </p:txBody>
      </p:sp>
      <p:sp>
        <p:nvSpPr>
          <p:cNvPr id="7" name="Title 7">
            <a:extLst>
              <a:ext uri="{FF2B5EF4-FFF2-40B4-BE49-F238E27FC236}">
                <a16:creationId xmlns:a16="http://schemas.microsoft.com/office/drawing/2014/main" id="{7B3AAB42-6462-4884-9D32-FBC666743F58}"/>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1: Findings</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83388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Related image">
            <a:extLst>
              <a:ext uri="{FF2B5EF4-FFF2-40B4-BE49-F238E27FC236}">
                <a16:creationId xmlns:a16="http://schemas.microsoft.com/office/drawing/2014/main" id="{C4BFE5D2-25F4-4A37-A9E1-75811BD77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03502"/>
            <a:ext cx="12192000" cy="807110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p:cNvSpPr txBox="1"/>
          <p:nvPr/>
        </p:nvSpPr>
        <p:spPr>
          <a:xfrm>
            <a:off x="820170" y="1586967"/>
            <a:ext cx="5849144" cy="2062099"/>
          </a:xfrm>
          <a:prstGeom prst="rect">
            <a:avLst/>
          </a:prstGeom>
          <a:noFill/>
        </p:spPr>
        <p:txBody>
          <a:bodyPr wrap="square" lIns="91246" tIns="45718" rIns="91246" bIns="45718" rtlCol="0">
            <a:spAutoFit/>
          </a:bodyPr>
          <a:lstStyle/>
          <a:p>
            <a:pPr lvl="0" defTabSz="912201">
              <a:spcAft>
                <a:spcPts val="1200"/>
              </a:spcAft>
              <a:defRPr/>
            </a:pPr>
            <a:r>
              <a:rPr lang="en-US" sz="3200" dirty="0">
                <a:solidFill>
                  <a:srgbClr val="FFC000"/>
                </a:solidFill>
                <a:latin typeface="Segoe UI Light" pitchFamily="34" charset="0"/>
              </a:rPr>
              <a:t>“[My hearing spouse] accepted the system because it was an assistive technology and he knew this was necessary to help me...”</a:t>
            </a:r>
          </a:p>
        </p:txBody>
      </p:sp>
      <p:sp>
        <p:nvSpPr>
          <p:cNvPr id="4" name="Rectangle 3"/>
          <p:cNvSpPr/>
          <p:nvPr/>
        </p:nvSpPr>
        <p:spPr>
          <a:xfrm>
            <a:off x="2529071" y="3929352"/>
            <a:ext cx="4096692" cy="523216"/>
          </a:xfrm>
          <a:prstGeom prst="rect">
            <a:avLst/>
          </a:prstGeom>
        </p:spPr>
        <p:txBody>
          <a:bodyPr wrap="none" lIns="91246" tIns="45718" rIns="91246" bIns="45718">
            <a:spAutoFit/>
          </a:bodyPr>
          <a:lstStyle/>
          <a:p>
            <a:pPr lvl="0" algn="r" defTabSz="912201">
              <a:defRPr/>
            </a:pPr>
            <a:r>
              <a:rPr lang="en-US" sz="2800" dirty="0">
                <a:solidFill>
                  <a:srgbClr val="FFC000"/>
                </a:solidFill>
                <a:latin typeface="Segoe UI Light" pitchFamily="34" charset="0"/>
              </a:rPr>
              <a:t>- H1P1, post-trial interview</a:t>
            </a:r>
          </a:p>
        </p:txBody>
      </p:sp>
    </p:spTree>
    <p:extLst>
      <p:ext uri="{BB962C8B-B14F-4D97-AF65-F5344CB8AC3E}">
        <p14:creationId xmlns:p14="http://schemas.microsoft.com/office/powerpoint/2010/main" val="2373059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VI_1419">
            <a:hlinkClick r:id="" action="ppaction://media"/>
            <a:extLst>
              <a:ext uri="{FF2B5EF4-FFF2-40B4-BE49-F238E27FC236}">
                <a16:creationId xmlns:a16="http://schemas.microsoft.com/office/drawing/2014/main" id="{711504D9-B9D1-4A8D-8293-6AB55A2EA815}"/>
              </a:ext>
            </a:extLst>
          </p:cNvPr>
          <p:cNvPicPr>
            <a:picLocks noChangeAspect="1"/>
          </p:cNvPicPr>
          <p:nvPr>
            <a:videoFile r:link="rId2"/>
            <p:extLst>
              <p:ext uri="{DAA4B4D4-6D71-4841-9C94-3DE7FCFB9230}">
                <p14:media xmlns:p14="http://schemas.microsoft.com/office/powerpoint/2010/main" r:embed="rId1"/>
              </p:ext>
            </p:extLst>
          </p:nvPr>
        </p:nvPicPr>
        <p:blipFill>
          <a:blip r:embed="rId5">
            <a:lum contrast="-20000"/>
          </a:blip>
          <a:stretch>
            <a:fillRect/>
          </a:stretch>
        </p:blipFill>
        <p:spPr>
          <a:xfrm>
            <a:off x="-78876" y="0"/>
            <a:ext cx="12270875" cy="6902973"/>
          </a:xfrm>
          <a:prstGeom prst="rect">
            <a:avLst/>
          </a:prstGeom>
        </p:spPr>
      </p:pic>
      <p:sp>
        <p:nvSpPr>
          <p:cNvPr id="4" name="BlackOverlay">
            <a:extLst>
              <a:ext uri="{FF2B5EF4-FFF2-40B4-BE49-F238E27FC236}">
                <a16:creationId xmlns:a16="http://schemas.microsoft.com/office/drawing/2014/main" id="{A1E01F06-7EE6-47B2-82E6-F47307701DC7}"/>
              </a:ext>
            </a:extLst>
          </p:cNvPr>
          <p:cNvSpPr/>
          <p:nvPr/>
        </p:nvSpPr>
        <p:spPr>
          <a:xfrm>
            <a:off x="0" y="0"/>
            <a:ext cx="12192000" cy="6858000"/>
          </a:xfrm>
          <a:prstGeom prst="rect">
            <a:avLst/>
          </a:prstGeom>
          <a:solidFill>
            <a:schemeClr val="tx1">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lvl="0" algn="ctr" defTabSz="456039">
              <a:defRPr/>
            </a:pPr>
            <a:r>
              <a:rPr lang="en-US" sz="2400" dirty="0">
                <a:solidFill>
                  <a:prstClr val="white"/>
                </a:solidFill>
                <a:latin typeface="Segoe UI Light"/>
                <a:cs typeface="Segoe UI Light"/>
              </a:rPr>
              <a:t>However, </a:t>
            </a:r>
            <a:r>
              <a:rPr lang="en-US" sz="2400" dirty="0">
                <a:solidFill>
                  <a:srgbClr val="FFC000"/>
                </a:solidFill>
                <a:latin typeface="Segoe UI Semibold" panose="020B0702040204020203" pitchFamily="34" charset="0"/>
                <a:cs typeface="Segoe UI Semibold" panose="020B0702040204020203" pitchFamily="34" charset="0"/>
              </a:rPr>
              <a:t>guests </a:t>
            </a:r>
            <a:r>
              <a:rPr lang="en-US" sz="2400" dirty="0">
                <a:solidFill>
                  <a:prstClr val="white"/>
                </a:solidFill>
                <a:latin typeface="Segoe UI Light"/>
                <a:cs typeface="Segoe UI Light"/>
              </a:rPr>
              <a:t>that visited the homes </a:t>
            </a:r>
            <a:r>
              <a:rPr lang="en-US" sz="2400" dirty="0">
                <a:solidFill>
                  <a:srgbClr val="FFC000"/>
                </a:solidFill>
                <a:latin typeface="Segoe UI Semibold" panose="020B0702040204020203" pitchFamily="34" charset="0"/>
                <a:cs typeface="Segoe UI Semibold" panose="020B0702040204020203" pitchFamily="34" charset="0"/>
              </a:rPr>
              <a:t>felt differently...</a:t>
            </a:r>
            <a:endParaRPr kumimoji="0" lang="en-US" sz="2400" b="0" i="0" u="none" strike="noStrike" kern="1200" cap="none" spc="0" normalizeH="0" baseline="0" noProof="0" dirty="0">
              <a:ln>
                <a:noFill/>
              </a:ln>
              <a:solidFill>
                <a:prstClr val="white"/>
              </a:solidFill>
              <a:effectLst/>
              <a:uLnTx/>
              <a:uFillTx/>
              <a:latin typeface="Segoe UI Light"/>
              <a:ea typeface="+mn-ea"/>
              <a:cs typeface="Segoe UI Light"/>
            </a:endParaRPr>
          </a:p>
        </p:txBody>
      </p:sp>
      <p:sp>
        <p:nvSpPr>
          <p:cNvPr id="7" name="Title 7">
            <a:extLst>
              <a:ext uri="{FF2B5EF4-FFF2-40B4-BE49-F238E27FC236}">
                <a16:creationId xmlns:a16="http://schemas.microsoft.com/office/drawing/2014/main" id="{F7B728B7-6A56-4CF2-A241-73A0D4B0486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1: Findings</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41325228"/>
      </p:ext>
    </p:extLst>
  </p:cSld>
  <p:clrMapOvr>
    <a:masterClrMapping/>
  </p:clrMapOvr>
  <p:timing>
    <p:tnLst>
      <p:par>
        <p:cTn id="1" dur="indefinite" restart="never" nodeType="tmRoot">
          <p:childTnLst>
            <p:video>
              <p:cMediaNode vol="80000">
                <p:cTn id="2" fill="hold" display="0">
                  <p:stCondLst>
                    <p:cond delay="indefinite"/>
                  </p:stCondLst>
                </p:cTn>
                <p:tgtEl>
                  <p:spTgt spid="6"/>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Related image">
            <a:extLst>
              <a:ext uri="{FF2B5EF4-FFF2-40B4-BE49-F238E27FC236}">
                <a16:creationId xmlns:a16="http://schemas.microsoft.com/office/drawing/2014/main" id="{C0F8CCAF-665F-455B-A3AC-2FD8CE689A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4" y="0"/>
            <a:ext cx="1219263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965" y="0"/>
            <a:ext cx="12192001"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751773" y="692378"/>
            <a:ext cx="7263580" cy="2246765"/>
          </a:xfrm>
          <a:prstGeom prst="rect">
            <a:avLst/>
          </a:prstGeom>
          <a:noFill/>
        </p:spPr>
        <p:txBody>
          <a:bodyPr wrap="square" lIns="91246" tIns="45718" rIns="91246" bIns="45718" rtlCol="0">
            <a:spAutoFit/>
          </a:bodyPr>
          <a:lstStyle/>
          <a:p>
            <a:pPr lvl="0" defTabSz="912201">
              <a:spcAft>
                <a:spcPts val="1200"/>
              </a:spcAft>
              <a:defRPr/>
            </a:pPr>
            <a:r>
              <a:rPr lang="en-US" sz="2800" dirty="0">
                <a:solidFill>
                  <a:srgbClr val="FFC000"/>
                </a:solidFill>
                <a:latin typeface="Segoe UI Light" pitchFamily="34" charset="0"/>
              </a:rPr>
              <a:t>“My friend asked his wife to not hold a conversation near a tablet […] Then I explained that this [system] cannot display words and he seemed to be ok with it then. Although I must say he was a little put off initially.” </a:t>
            </a:r>
            <a:endParaRPr kumimoji="0" lang="en-US" sz="2800" b="0" i="0" u="none" strike="noStrike" kern="1200" cap="none" spc="0" normalizeH="0" baseline="0" noProof="0" dirty="0">
              <a:ln>
                <a:noFill/>
              </a:ln>
              <a:solidFill>
                <a:srgbClr val="FFC000"/>
              </a:solidFill>
              <a:effectLst/>
              <a:uLnTx/>
              <a:uFillTx/>
              <a:latin typeface="Segoe UI Light" pitchFamily="34" charset="0"/>
            </a:endParaRPr>
          </a:p>
        </p:txBody>
      </p:sp>
      <p:sp>
        <p:nvSpPr>
          <p:cNvPr id="4" name="Rectangle 3"/>
          <p:cNvSpPr/>
          <p:nvPr/>
        </p:nvSpPr>
        <p:spPr>
          <a:xfrm>
            <a:off x="4278597" y="3215216"/>
            <a:ext cx="3582191" cy="461661"/>
          </a:xfrm>
          <a:prstGeom prst="rect">
            <a:avLst/>
          </a:prstGeom>
        </p:spPr>
        <p:txBody>
          <a:bodyPr wrap="none" lIns="91246" tIns="45718" rIns="91246" bIns="45718">
            <a:spAutoFit/>
          </a:bodyPr>
          <a:lstStyle/>
          <a:p>
            <a:pPr marL="0" marR="0" lvl="0" indent="0" algn="r" defTabSz="91220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Segoe UI Light" pitchFamily="34" charset="0"/>
                <a:ea typeface="+mn-ea"/>
                <a:cs typeface="+mn-cs"/>
              </a:rPr>
              <a:t>- H3P1, post-trial interview</a:t>
            </a:r>
          </a:p>
        </p:txBody>
      </p:sp>
    </p:spTree>
    <p:extLst>
      <p:ext uri="{BB962C8B-B14F-4D97-AF65-F5344CB8AC3E}">
        <p14:creationId xmlns:p14="http://schemas.microsoft.com/office/powerpoint/2010/main" val="2518336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32F84E7-33CE-4327-B501-2A0506BE3317}"/>
              </a:ext>
            </a:extLst>
          </p:cNvPr>
          <p:cNvSpPr txBox="1"/>
          <p:nvPr/>
        </p:nvSpPr>
        <p:spPr>
          <a:xfrm>
            <a:off x="757875" y="827488"/>
            <a:ext cx="10676250" cy="523220"/>
          </a:xfrm>
          <a:prstGeom prst="rect">
            <a:avLst/>
          </a:prstGeom>
          <a:noFill/>
        </p:spPr>
        <p:txBody>
          <a:bodyPr wrap="square" rtlCol="0">
            <a:spAutoFit/>
          </a:bodyPr>
          <a:lstStyle/>
          <a:p>
            <a:pPr lvl="0" algn="ctr"/>
            <a:r>
              <a:rPr lang="en-US" sz="2800" dirty="0">
                <a:solidFill>
                  <a:schemeClr val="tx1">
                    <a:lumMod val="75000"/>
                    <a:lumOff val="25000"/>
                  </a:schemeClr>
                </a:solidFill>
                <a:latin typeface="Segoe UI Light" panose="020B0502040204020203" pitchFamily="34" charset="0"/>
                <a:cs typeface="Segoe UI Light" panose="020B0502040204020203" pitchFamily="34" charset="0"/>
              </a:rPr>
              <a:t>Fortunately, DHH people use </a:t>
            </a:r>
            <a:r>
              <a:rPr lang="en-US" sz="2800" dirty="0">
                <a:solidFill>
                  <a:schemeClr val="tx1">
                    <a:lumMod val="75000"/>
                    <a:lumOff val="25000"/>
                  </a:schemeClr>
                </a:solidFill>
                <a:latin typeface="Segoe UI Semibold" panose="020B0702040204020203" pitchFamily="34" charset="0"/>
                <a:cs typeface="Segoe UI Semibold" panose="020B0702040204020203" pitchFamily="34" charset="0"/>
              </a:rPr>
              <a:t>visual</a:t>
            </a:r>
            <a:r>
              <a:rPr lang="en-US" sz="2800" dirty="0">
                <a:solidFill>
                  <a:schemeClr val="tx1">
                    <a:lumMod val="75000"/>
                    <a:lumOff val="25000"/>
                  </a:schemeClr>
                </a:solidFill>
                <a:latin typeface="Segoe UI Light" panose="020B0502040204020203" pitchFamily="34" charset="0"/>
                <a:cs typeface="Segoe UI Light" panose="020B0502040204020203" pitchFamily="34" charset="0"/>
              </a:rPr>
              <a:t> or </a:t>
            </a:r>
            <a:r>
              <a:rPr lang="en-US" sz="2800" dirty="0">
                <a:solidFill>
                  <a:schemeClr val="tx1">
                    <a:lumMod val="75000"/>
                    <a:lumOff val="25000"/>
                  </a:schemeClr>
                </a:solidFill>
                <a:latin typeface="Segoe UI Semibold" panose="020B0702040204020203" pitchFamily="34" charset="0"/>
                <a:cs typeface="Segoe UI Semibold" panose="020B0702040204020203" pitchFamily="34" charset="0"/>
              </a:rPr>
              <a:t>vibratory</a:t>
            </a:r>
            <a:r>
              <a:rPr lang="en-US" sz="2800" dirty="0">
                <a:solidFill>
                  <a:schemeClr val="tx1">
                    <a:lumMod val="75000"/>
                    <a:lumOff val="25000"/>
                  </a:schemeClr>
                </a:solidFill>
                <a:latin typeface="Segoe UI Light" panose="020B0502040204020203" pitchFamily="34" charset="0"/>
                <a:cs typeface="Segoe UI Light" panose="020B0502040204020203" pitchFamily="34" charset="0"/>
              </a:rPr>
              <a:t> alternatives...</a:t>
            </a:r>
            <a:endParaRPr kumimoji="0" lang="en-US" sz="2800" b="0" i="0" u="none" strike="noStrike" kern="1200" cap="none" spc="0" normalizeH="0" baseline="0" noProof="0" dirty="0">
              <a:ln>
                <a:noFill/>
              </a:ln>
              <a:solidFill>
                <a:schemeClr val="tx1">
                  <a:lumMod val="75000"/>
                  <a:lumOff val="25000"/>
                </a:schemeClr>
              </a:solidFill>
              <a:effectLst/>
              <a:uLnTx/>
              <a:uFillTx/>
              <a:latin typeface="Segoe UI Light" panose="020B0502040204020203" pitchFamily="34" charset="0"/>
              <a:cs typeface="Segoe UI Light" panose="020B0502040204020203" pitchFamily="34" charset="0"/>
            </a:endParaRPr>
          </a:p>
        </p:txBody>
      </p:sp>
      <p:pic>
        <p:nvPicPr>
          <p:cNvPr id="7" name="Picture 4" descr="Image result for flashing doorbell in use">
            <a:extLst>
              <a:ext uri="{FF2B5EF4-FFF2-40B4-BE49-F238E27FC236}">
                <a16:creationId xmlns:a16="http://schemas.microsoft.com/office/drawing/2014/main" id="{09E554FF-185E-43C6-ADF6-6C2A9ADB1B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3937" y="2046157"/>
            <a:ext cx="3057525" cy="305752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vibration bed alarm">
            <a:extLst>
              <a:ext uri="{FF2B5EF4-FFF2-40B4-BE49-F238E27FC236}">
                <a16:creationId xmlns:a16="http://schemas.microsoft.com/office/drawing/2014/main" id="{D4895A1F-6E89-41FC-A074-CFB73FBBBE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1" y="2084257"/>
            <a:ext cx="2887662" cy="2887662"/>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7">
            <a:extLst>
              <a:ext uri="{FF2B5EF4-FFF2-40B4-BE49-F238E27FC236}">
                <a16:creationId xmlns:a16="http://schemas.microsoft.com/office/drawing/2014/main" id="{CEFFC451-0BD6-47C5-BF38-4E8C2771D0E7}"/>
              </a:ext>
            </a:extLst>
          </p:cNvPr>
          <p:cNvSpPr txBox="1">
            <a:spLocks/>
          </p:cNvSpPr>
          <p:nvPr/>
        </p:nvSpPr>
        <p:spPr>
          <a:xfrm>
            <a:off x="2152110" y="5036941"/>
            <a:ext cx="3391977" cy="5746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Segoe UI Light" panose="020B0502040204020203" pitchFamily="34" charset="0"/>
                <a:ea typeface="+mj-ea"/>
                <a:cs typeface="Segoe UI Light" panose="020B0502040204020203" pitchFamily="34" charset="0"/>
              </a:defRPr>
            </a:lvl1pPr>
          </a:lstStyle>
          <a:p>
            <a:pPr algn="ctr">
              <a:defRPr/>
            </a:pPr>
            <a:r>
              <a:rPr lang="en-US" sz="2800" cap="small" dirty="0">
                <a:solidFill>
                  <a:sysClr val="windowText" lastClr="000000"/>
                </a:solidFill>
              </a:rPr>
              <a:t>Flashing Doorbell</a:t>
            </a:r>
            <a:endParaRPr lang="en-US" sz="1400" cap="small" dirty="0">
              <a:solidFill>
                <a:sysClr val="windowText" lastClr="000000"/>
              </a:solidFill>
            </a:endParaRPr>
          </a:p>
        </p:txBody>
      </p:sp>
      <p:sp>
        <p:nvSpPr>
          <p:cNvPr id="11" name="Title 7">
            <a:extLst>
              <a:ext uri="{FF2B5EF4-FFF2-40B4-BE49-F238E27FC236}">
                <a16:creationId xmlns:a16="http://schemas.microsoft.com/office/drawing/2014/main" id="{BFBB1476-525D-4997-AFF1-7E7C46F5AB2A}"/>
              </a:ext>
            </a:extLst>
          </p:cNvPr>
          <p:cNvSpPr txBox="1">
            <a:spLocks/>
          </p:cNvSpPr>
          <p:nvPr/>
        </p:nvSpPr>
        <p:spPr>
          <a:xfrm>
            <a:off x="6569586" y="5036941"/>
            <a:ext cx="3391977" cy="5746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Segoe UI Light" panose="020B0502040204020203" pitchFamily="34" charset="0"/>
                <a:ea typeface="+mj-ea"/>
                <a:cs typeface="Segoe UI Light" panose="020B0502040204020203" pitchFamily="34" charset="0"/>
              </a:defRPr>
            </a:lvl1pPr>
          </a:lstStyle>
          <a:p>
            <a:pPr algn="ctr">
              <a:defRPr/>
            </a:pPr>
            <a:r>
              <a:rPr lang="en-US" sz="2800" cap="small" dirty="0">
                <a:solidFill>
                  <a:sysClr val="windowText" lastClr="000000"/>
                </a:solidFill>
              </a:rPr>
              <a:t>Vibratory Bed Alarm</a:t>
            </a:r>
            <a:endParaRPr lang="en-US" sz="1400" cap="small" dirty="0">
              <a:solidFill>
                <a:sysClr val="windowText" lastClr="000000"/>
              </a:solidFill>
            </a:endParaRPr>
          </a:p>
        </p:txBody>
      </p:sp>
      <p:sp>
        <p:nvSpPr>
          <p:cNvPr id="8" name="BlackOverlay">
            <a:extLst>
              <a:ext uri="{FF2B5EF4-FFF2-40B4-BE49-F238E27FC236}">
                <a16:creationId xmlns:a16="http://schemas.microsoft.com/office/drawing/2014/main" id="{B33EEC28-2A10-4E17-ADA0-9725E88E52B5}"/>
              </a:ext>
            </a:extLst>
          </p:cNvPr>
          <p:cNvSpPr/>
          <p:nvPr/>
        </p:nvSpPr>
        <p:spPr>
          <a:xfrm>
            <a:off x="0" y="0"/>
            <a:ext cx="12203898" cy="6858000"/>
          </a:xfrm>
          <a:prstGeom prst="rect">
            <a:avLst/>
          </a:prstGeom>
          <a:solidFill>
            <a:schemeClr val="tx1">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r>
              <a:rPr lang="en-US" sz="2400" dirty="0">
                <a:solidFill>
                  <a:prstClr val="white"/>
                </a:solidFill>
                <a:latin typeface="Segoe UI Light"/>
                <a:cs typeface="Segoe UI Light"/>
              </a:rPr>
              <a:t>While useful for their applications, these products </a:t>
            </a:r>
            <a:r>
              <a:rPr lang="en-US" sz="2400" dirty="0">
                <a:solidFill>
                  <a:srgbClr val="FFC000"/>
                </a:solidFill>
                <a:latin typeface="Segoe UI Semibold" panose="020B0702040204020203" pitchFamily="34" charset="0"/>
                <a:cs typeface="Segoe UI Semibold" panose="020B0702040204020203" pitchFamily="34" charset="0"/>
              </a:rPr>
              <a:t>do not </a:t>
            </a:r>
          </a:p>
          <a:p>
            <a:pPr algn="ctr" defTabSz="456039"/>
            <a:r>
              <a:rPr lang="en-US" sz="2400" dirty="0">
                <a:solidFill>
                  <a:prstClr val="white"/>
                </a:solidFill>
                <a:latin typeface="Segoe UI Light"/>
                <a:cs typeface="Segoe UI Light"/>
              </a:rPr>
              <a:t>offer a </a:t>
            </a:r>
            <a:r>
              <a:rPr lang="en-US" sz="2400" dirty="0">
                <a:solidFill>
                  <a:srgbClr val="FFC000"/>
                </a:solidFill>
                <a:latin typeface="Segoe UI Semibold" panose="020B0702040204020203" pitchFamily="34" charset="0"/>
                <a:cs typeface="Segoe UI Semibold" panose="020B0702040204020203" pitchFamily="34" charset="0"/>
              </a:rPr>
              <a:t>general awareness </a:t>
            </a:r>
            <a:r>
              <a:rPr lang="en-US" sz="2400" dirty="0">
                <a:solidFill>
                  <a:prstClr val="white"/>
                </a:solidFill>
                <a:latin typeface="Segoe UI Light"/>
                <a:cs typeface="Segoe UI Light"/>
              </a:rPr>
              <a:t>about sounds in the home.</a:t>
            </a:r>
          </a:p>
        </p:txBody>
      </p:sp>
    </p:spTree>
    <p:extLst>
      <p:ext uri="{BB962C8B-B14F-4D97-AF65-F5344CB8AC3E}">
        <p14:creationId xmlns:p14="http://schemas.microsoft.com/office/powerpoint/2010/main" val="153272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MVI_1419">
            <a:hlinkClick r:id="" action="ppaction://media"/>
            <a:extLst>
              <a:ext uri="{FF2B5EF4-FFF2-40B4-BE49-F238E27FC236}">
                <a16:creationId xmlns:a16="http://schemas.microsoft.com/office/drawing/2014/main" id="{89B530F6-B0D5-4C62-9D29-033E2A14EC59}"/>
              </a:ext>
            </a:extLst>
          </p:cNvPr>
          <p:cNvPicPr>
            <a:picLocks noChangeAspect="1"/>
          </p:cNvPicPr>
          <p:nvPr>
            <a:videoFile r:link="rId2"/>
            <p:extLst>
              <p:ext uri="{DAA4B4D4-6D71-4841-9C94-3DE7FCFB9230}">
                <p14:media xmlns:p14="http://schemas.microsoft.com/office/powerpoint/2010/main" r:embed="rId1"/>
              </p:ext>
            </p:extLst>
          </p:nvPr>
        </p:nvPicPr>
        <p:blipFill>
          <a:blip r:embed="rId5">
            <a:lum contrast="-20000"/>
          </a:blip>
          <a:stretch>
            <a:fillRect/>
          </a:stretch>
        </p:blipFill>
        <p:spPr>
          <a:xfrm>
            <a:off x="-78876" y="0"/>
            <a:ext cx="12270875" cy="6902973"/>
          </a:xfrm>
          <a:prstGeom prst="rect">
            <a:avLst/>
          </a:prstGeom>
        </p:spPr>
      </p:pic>
      <p:sp>
        <p:nvSpPr>
          <p:cNvPr id="5" name="Rectangle 4"/>
          <p:cNvSpPr/>
          <p:nvPr/>
        </p:nvSpPr>
        <p:spPr>
          <a:xfrm>
            <a:off x="0" y="0"/>
            <a:ext cx="12216084"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4" name="TextBox 3"/>
          <p:cNvSpPr txBox="1"/>
          <p:nvPr/>
        </p:nvSpPr>
        <p:spPr>
          <a:xfrm>
            <a:off x="1819275" y="2242261"/>
            <a:ext cx="8493776" cy="2639180"/>
          </a:xfrm>
          <a:prstGeom prst="rect">
            <a:avLst/>
          </a:prstGeom>
          <a:noFill/>
        </p:spPr>
        <p:txBody>
          <a:bodyPr wrap="square" lIns="0" tIns="45718" rIns="0" bIns="45718" rtlCol="0">
            <a:spAutoFit/>
          </a:bodyPr>
          <a:lstStyle/>
          <a:p>
            <a:pPr marL="514350" marR="0" lvl="0" indent="-514350" algn="l" defTabSz="912201" rtl="0" eaLnBrk="1" fontAlgn="auto" latinLnBrk="0" hangingPunct="1">
              <a:lnSpc>
                <a:spcPct val="100000"/>
              </a:lnSpc>
              <a:spcBef>
                <a:spcPts val="0"/>
              </a:spcBef>
              <a:spcAft>
                <a:spcPts val="1500"/>
              </a:spcAft>
              <a:buClr>
                <a:prstClr val="white">
                  <a:lumMod val="95000"/>
                </a:prstClr>
              </a:buClr>
              <a:buSzTx/>
              <a:buFont typeface="+mj-lt"/>
              <a:buAutoNum type="arabicPeriod"/>
              <a:tabLst/>
              <a:defRPr/>
            </a:pPr>
            <a:r>
              <a:rPr kumimoji="0" lang="en-US" sz="3200" b="0" i="0" u="none" strike="noStrike" kern="1200" cap="none" spc="0" normalizeH="0" baseline="0" noProof="0" dirty="0">
                <a:ln>
                  <a:noFill/>
                </a:ln>
                <a:solidFill>
                  <a:prstClr val="white">
                    <a:lumMod val="85000"/>
                  </a:prstClr>
                </a:solidFill>
                <a:effectLst/>
                <a:uLnTx/>
                <a:uFillTx/>
                <a:latin typeface="Segoe UI Light" panose="020B0502040204020203" pitchFamily="34" charset="0"/>
                <a:ea typeface="+mn-ea"/>
                <a:cs typeface="Segoe UI Light" panose="020B0502040204020203" pitchFamily="34" charset="0"/>
              </a:rPr>
              <a:t>Usage </a:t>
            </a:r>
            <a:r>
              <a:rPr kumimoji="0" lang="en-US" sz="32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patterns</a:t>
            </a:r>
          </a:p>
          <a:p>
            <a:pPr marL="514350" marR="0" lvl="0" indent="-514350" algn="l" defTabSz="912201" rtl="0" eaLnBrk="1" fontAlgn="auto" latinLnBrk="0" hangingPunct="1">
              <a:lnSpc>
                <a:spcPct val="100000"/>
              </a:lnSpc>
              <a:spcBef>
                <a:spcPts val="0"/>
              </a:spcBef>
              <a:spcAft>
                <a:spcPts val="1500"/>
              </a:spcAft>
              <a:buClr>
                <a:prstClr val="white">
                  <a:lumMod val="95000"/>
                </a:prstClr>
              </a:buClr>
              <a:buSzTx/>
              <a:buFont typeface="+mj-lt"/>
              <a:buAutoNum type="arabicPeriod"/>
              <a:tabLst/>
              <a:defRPr/>
            </a:pPr>
            <a:r>
              <a:rPr kumimoji="0" lang="en-US" sz="3200" b="0" i="0" u="none" strike="noStrike" kern="1200" cap="none" spc="0" normalizeH="0" baseline="0" noProof="0" dirty="0">
                <a:ln>
                  <a:noFill/>
                </a:ln>
                <a:solidFill>
                  <a:prstClr val="white">
                    <a:lumMod val="85000"/>
                  </a:prstClr>
                </a:solidFill>
                <a:effectLst/>
                <a:uLnTx/>
                <a:uFillTx/>
                <a:latin typeface="Segoe UI Light" panose="020B0502040204020203" pitchFamily="34" charset="0"/>
                <a:ea typeface="+mn-ea"/>
                <a:cs typeface="Segoe UI Light" panose="020B0502040204020203" pitchFamily="34" charset="0"/>
              </a:rPr>
              <a:t>Affect on </a:t>
            </a:r>
            <a:r>
              <a:rPr kumimoji="0" lang="en-US" sz="32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home awareness </a:t>
            </a:r>
          </a:p>
          <a:p>
            <a:pPr marL="514350" marR="0" lvl="0" indent="-514350" algn="l" defTabSz="912201" rtl="0" eaLnBrk="1" fontAlgn="auto" latinLnBrk="0" hangingPunct="1">
              <a:lnSpc>
                <a:spcPct val="100000"/>
              </a:lnSpc>
              <a:spcBef>
                <a:spcPts val="0"/>
              </a:spcBef>
              <a:spcAft>
                <a:spcPts val="1500"/>
              </a:spcAft>
              <a:buClr>
                <a:prstClr val="white">
                  <a:lumMod val="95000"/>
                </a:prstClr>
              </a:buClr>
              <a:buSzTx/>
              <a:buFont typeface="+mj-lt"/>
              <a:buAutoNum type="arabicPeriod"/>
              <a:tabLst/>
              <a:defRPr/>
            </a:pPr>
            <a:r>
              <a:rPr kumimoji="0" lang="en-US" sz="3200" b="0" i="0" u="none" strike="noStrike" kern="1200" cap="none" spc="0" normalizeH="0" baseline="0" noProof="0" dirty="0">
                <a:ln>
                  <a:noFill/>
                </a:ln>
                <a:solidFill>
                  <a:prstClr val="white">
                    <a:lumMod val="85000"/>
                  </a:prstClr>
                </a:solidFill>
                <a:effectLst/>
                <a:uLnTx/>
                <a:uFillTx/>
                <a:latin typeface="Segoe UI Light" panose="020B0502040204020203" pitchFamily="34" charset="0"/>
                <a:ea typeface="+mn-ea"/>
                <a:cs typeface="Segoe UI Light" panose="020B0502040204020203" pitchFamily="34" charset="0"/>
              </a:rPr>
              <a:t>Concerns about </a:t>
            </a:r>
            <a:r>
              <a:rPr kumimoji="0" lang="en-US" sz="32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privacy</a:t>
            </a:r>
          </a:p>
          <a:p>
            <a:pPr marL="514350" marR="0" lvl="0" indent="-514350" algn="l" defTabSz="912201" rtl="0" eaLnBrk="1" fontAlgn="auto" latinLnBrk="0" hangingPunct="1">
              <a:lnSpc>
                <a:spcPct val="100000"/>
              </a:lnSpc>
              <a:spcBef>
                <a:spcPts val="0"/>
              </a:spcBef>
              <a:spcAft>
                <a:spcPts val="1500"/>
              </a:spcAft>
              <a:buClr>
                <a:prstClr val="white">
                  <a:lumMod val="95000"/>
                </a:prstClr>
              </a:buClr>
              <a:buSzTx/>
              <a:buFont typeface="+mj-lt"/>
              <a:buAutoNum type="arabicPeriod"/>
              <a:tabLst/>
              <a:defRPr/>
            </a:pPr>
            <a:r>
              <a:rPr kumimoji="0" lang="en-US" sz="3200" b="0" i="0" u="none" strike="noStrike" kern="1200" cap="none" spc="0" normalizeH="0" baseline="0" noProof="0" dirty="0">
                <a:ln>
                  <a:noFill/>
                </a:ln>
                <a:solidFill>
                  <a:prstClr val="white">
                    <a:lumMod val="85000"/>
                  </a:prstClr>
                </a:solidFill>
                <a:effectLst/>
                <a:uLnTx/>
                <a:uFillTx/>
                <a:latin typeface="Segoe UI Light" panose="020B0502040204020203" pitchFamily="34" charset="0"/>
                <a:ea typeface="+mn-ea"/>
                <a:cs typeface="Segoe UI Light" panose="020B0502040204020203" pitchFamily="34" charset="0"/>
              </a:rPr>
              <a:t>Improvement </a:t>
            </a:r>
            <a:r>
              <a:rPr kumimoji="0" lang="en-US" sz="32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suggestions</a:t>
            </a:r>
          </a:p>
        </p:txBody>
      </p:sp>
      <p:sp>
        <p:nvSpPr>
          <p:cNvPr id="8" name="TextBox 7">
            <a:extLst>
              <a:ext uri="{FF2B5EF4-FFF2-40B4-BE49-F238E27FC236}">
                <a16:creationId xmlns:a16="http://schemas.microsoft.com/office/drawing/2014/main" id="{467547C2-E49C-464B-9A2B-1E5FA949AA95}"/>
              </a:ext>
            </a:extLst>
          </p:cNvPr>
          <p:cNvSpPr txBox="1"/>
          <p:nvPr/>
        </p:nvSpPr>
        <p:spPr>
          <a:xfrm>
            <a:off x="996948" y="171865"/>
            <a:ext cx="57086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Study 1 Findings</a:t>
            </a:r>
          </a:p>
        </p:txBody>
      </p:sp>
    </p:spTree>
    <p:extLst>
      <p:ext uri="{BB962C8B-B14F-4D97-AF65-F5344CB8AC3E}">
        <p14:creationId xmlns:p14="http://schemas.microsoft.com/office/powerpoint/2010/main" val="292321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alpha val="78000"/>
          </a:schemeClr>
        </a:solidFill>
        <a:effectLst/>
      </p:bgPr>
    </p:bg>
    <p:spTree>
      <p:nvGrpSpPr>
        <p:cNvPr id="1" name=""/>
        <p:cNvGrpSpPr/>
        <p:nvPr/>
      </p:nvGrpSpPr>
      <p:grpSpPr>
        <a:xfrm>
          <a:off x="0" y="0"/>
          <a:ext cx="0" cy="0"/>
          <a:chOff x="0" y="0"/>
          <a:chExt cx="0" cy="0"/>
        </a:xfrm>
      </p:grpSpPr>
      <p:pic>
        <p:nvPicPr>
          <p:cNvPr id="8" name="MVI_1419">
            <a:hlinkClick r:id="" action="ppaction://media"/>
            <a:extLst>
              <a:ext uri="{FF2B5EF4-FFF2-40B4-BE49-F238E27FC236}">
                <a16:creationId xmlns:a16="http://schemas.microsoft.com/office/drawing/2014/main" id="{DDE76DB3-9833-4947-8414-87DE6F52293B}"/>
              </a:ext>
            </a:extLst>
          </p:cNvPr>
          <p:cNvPicPr>
            <a:picLocks noChangeAspect="1"/>
          </p:cNvPicPr>
          <p:nvPr>
            <a:videoFile r:link="rId2"/>
            <p:extLst>
              <p:ext uri="{DAA4B4D4-6D71-4841-9C94-3DE7FCFB9230}">
                <p14:media xmlns:p14="http://schemas.microsoft.com/office/powerpoint/2010/main" r:embed="rId1"/>
              </p:ext>
            </p:extLst>
          </p:nvPr>
        </p:nvPicPr>
        <p:blipFill>
          <a:blip r:embed="rId5">
            <a:lum contrast="-20000"/>
          </a:blip>
          <a:stretch>
            <a:fillRect/>
          </a:stretch>
        </p:blipFill>
        <p:spPr>
          <a:xfrm>
            <a:off x="-78876" y="0"/>
            <a:ext cx="12270875" cy="6902973"/>
          </a:xfrm>
          <a:prstGeom prst="rect">
            <a:avLst/>
          </a:prstGeom>
        </p:spPr>
      </p:pic>
      <p:sp>
        <p:nvSpPr>
          <p:cNvPr id="5" name="Rectangle 4"/>
          <p:cNvSpPr/>
          <p:nvPr/>
        </p:nvSpPr>
        <p:spPr>
          <a:xfrm>
            <a:off x="-24084" y="0"/>
            <a:ext cx="12216084"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2305050" y="2116119"/>
            <a:ext cx="8229600" cy="493931"/>
          </a:xfrm>
        </p:spPr>
        <p:txBody>
          <a:bodyPr/>
          <a:lstStyle/>
          <a:p>
            <a:r>
              <a:rPr lang="en-US" sz="3600" dirty="0">
                <a:solidFill>
                  <a:schemeClr val="bg1"/>
                </a:solidFill>
              </a:rPr>
              <a:t>Improvement Suggestions</a:t>
            </a:r>
          </a:p>
        </p:txBody>
      </p:sp>
      <p:cxnSp>
        <p:nvCxnSpPr>
          <p:cNvPr id="6" name="Straight Connector 5"/>
          <p:cNvCxnSpPr>
            <a:cxnSpLocks/>
          </p:cNvCxnSpPr>
          <p:nvPr/>
        </p:nvCxnSpPr>
        <p:spPr>
          <a:xfrm>
            <a:off x="2207066" y="2638620"/>
            <a:ext cx="7356034" cy="0"/>
          </a:xfrm>
          <a:prstGeom prst="line">
            <a:avLst/>
          </a:prstGeom>
          <a:noFill/>
          <a:ln w="9525" cap="flat" cmpd="sng" algn="ctr">
            <a:solidFill>
              <a:sysClr val="window" lastClr="FFFFFF">
                <a:lumMod val="65000"/>
              </a:sysClr>
            </a:solidFill>
            <a:prstDash val="solid"/>
          </a:ln>
          <a:effectLst/>
        </p:spPr>
      </p:cxnSp>
      <p:sp>
        <p:nvSpPr>
          <p:cNvPr id="7" name="Title 7">
            <a:extLst>
              <a:ext uri="{FF2B5EF4-FFF2-40B4-BE49-F238E27FC236}">
                <a16:creationId xmlns:a16="http://schemas.microsoft.com/office/drawing/2014/main" id="{59B0287F-9F58-49B6-A517-B8B56C3B1878}"/>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1: Findings</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133033900"/>
      </p:ext>
    </p:extLst>
  </p:cSld>
  <p:clrMapOvr>
    <a:masterClrMapping/>
  </p:clrMapOvr>
  <p:timing>
    <p:tnLst>
      <p:par>
        <p:cTn id="1" dur="indefinite" restart="never" nodeType="tmRoot">
          <p:childTnLst>
            <p:video>
              <p:cMediaNode vol="80000">
                <p:cTn id="2" fill="hold" display="0">
                  <p:stCondLst>
                    <p:cond delay="indefinite"/>
                  </p:stCondLst>
                </p:cTn>
                <p:tgtEl>
                  <p:spTgt spid="8"/>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alpha val="78000"/>
          </a:schemeClr>
        </a:solidFill>
        <a:effectLst/>
      </p:bgPr>
    </p:bg>
    <p:spTree>
      <p:nvGrpSpPr>
        <p:cNvPr id="1" name=""/>
        <p:cNvGrpSpPr/>
        <p:nvPr/>
      </p:nvGrpSpPr>
      <p:grpSpPr>
        <a:xfrm>
          <a:off x="0" y="0"/>
          <a:ext cx="0" cy="0"/>
          <a:chOff x="0" y="0"/>
          <a:chExt cx="0" cy="0"/>
        </a:xfrm>
      </p:grpSpPr>
      <p:pic>
        <p:nvPicPr>
          <p:cNvPr id="8" name="MVI_1419">
            <a:hlinkClick r:id="" action="ppaction://media"/>
            <a:extLst>
              <a:ext uri="{FF2B5EF4-FFF2-40B4-BE49-F238E27FC236}">
                <a16:creationId xmlns:a16="http://schemas.microsoft.com/office/drawing/2014/main" id="{DDE76DB3-9833-4947-8414-87DE6F52293B}"/>
              </a:ext>
            </a:extLst>
          </p:cNvPr>
          <p:cNvPicPr>
            <a:picLocks noChangeAspect="1"/>
          </p:cNvPicPr>
          <p:nvPr>
            <a:videoFile r:link="rId2"/>
            <p:extLst>
              <p:ext uri="{DAA4B4D4-6D71-4841-9C94-3DE7FCFB9230}">
                <p14:media xmlns:p14="http://schemas.microsoft.com/office/powerpoint/2010/main" r:embed="rId1"/>
              </p:ext>
            </p:extLst>
          </p:nvPr>
        </p:nvPicPr>
        <p:blipFill>
          <a:blip r:embed="rId5">
            <a:lum contrast="-20000"/>
          </a:blip>
          <a:stretch>
            <a:fillRect/>
          </a:stretch>
        </p:blipFill>
        <p:spPr>
          <a:xfrm>
            <a:off x="-78876" y="0"/>
            <a:ext cx="12270875" cy="6902973"/>
          </a:xfrm>
          <a:prstGeom prst="rect">
            <a:avLst/>
          </a:prstGeom>
        </p:spPr>
      </p:pic>
      <p:sp>
        <p:nvSpPr>
          <p:cNvPr id="5" name="Rectangle 4"/>
          <p:cNvSpPr/>
          <p:nvPr/>
        </p:nvSpPr>
        <p:spPr>
          <a:xfrm>
            <a:off x="-24084" y="0"/>
            <a:ext cx="12216084"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2305050" y="2116119"/>
            <a:ext cx="8229600" cy="493931"/>
          </a:xfrm>
        </p:spPr>
        <p:txBody>
          <a:bodyPr/>
          <a:lstStyle/>
          <a:p>
            <a:r>
              <a:rPr lang="en-US" sz="3600" dirty="0">
                <a:solidFill>
                  <a:schemeClr val="bg1"/>
                </a:solidFill>
              </a:rPr>
              <a:t>Improvement Suggestions</a:t>
            </a:r>
          </a:p>
        </p:txBody>
      </p:sp>
      <p:sp>
        <p:nvSpPr>
          <p:cNvPr id="4" name="TextBox 3"/>
          <p:cNvSpPr txBox="1"/>
          <p:nvPr/>
        </p:nvSpPr>
        <p:spPr>
          <a:xfrm>
            <a:off x="2305048" y="2739110"/>
            <a:ext cx="7258051" cy="954103"/>
          </a:xfrm>
          <a:prstGeom prst="rect">
            <a:avLst/>
          </a:prstGeom>
          <a:noFill/>
        </p:spPr>
        <p:txBody>
          <a:bodyPr wrap="square" lIns="0" tIns="45718" rIns="0" bIns="45718" rtlCol="0">
            <a:spAutoFit/>
          </a:bodyPr>
          <a:lstStyle/>
          <a:p>
            <a:pPr marL="514350" marR="0" lvl="0" indent="-514350" algn="l" defTabSz="912201" rtl="0" eaLnBrk="1" fontAlgn="auto" latinLnBrk="0" hangingPunct="1">
              <a:lnSpc>
                <a:spcPct val="100000"/>
              </a:lnSpc>
              <a:spcBef>
                <a:spcPts val="0"/>
              </a:spcBef>
              <a:spcAft>
                <a:spcPts val="2400"/>
              </a:spcAft>
              <a:buClr>
                <a:prstClr val="white"/>
              </a:buClr>
              <a:buSzTx/>
              <a:buFont typeface="+mj-lt"/>
              <a:buAutoNum type="arabicPeriod"/>
              <a:tabLst/>
              <a:defRPr/>
            </a:pPr>
            <a:r>
              <a:rPr kumimoji="0" lang="en-US" sz="28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Participants wanted </a:t>
            </a:r>
            <a:r>
              <a:rPr kumimoji="0" lang="en-US" sz="28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more specific information</a:t>
            </a:r>
            <a:r>
              <a:rPr kumimoji="0" lang="en-US" sz="28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 about sounds.</a:t>
            </a:r>
          </a:p>
        </p:txBody>
      </p:sp>
      <p:cxnSp>
        <p:nvCxnSpPr>
          <p:cNvPr id="6" name="Straight Connector 5"/>
          <p:cNvCxnSpPr>
            <a:cxnSpLocks/>
          </p:cNvCxnSpPr>
          <p:nvPr/>
        </p:nvCxnSpPr>
        <p:spPr>
          <a:xfrm>
            <a:off x="2207066" y="2638620"/>
            <a:ext cx="7356034" cy="0"/>
          </a:xfrm>
          <a:prstGeom prst="line">
            <a:avLst/>
          </a:prstGeom>
          <a:noFill/>
          <a:ln w="9525" cap="flat" cmpd="sng" algn="ctr">
            <a:solidFill>
              <a:sysClr val="window" lastClr="FFFFFF">
                <a:lumMod val="65000"/>
              </a:sysClr>
            </a:solidFill>
            <a:prstDash val="solid"/>
          </a:ln>
          <a:effectLst/>
        </p:spPr>
      </p:cxnSp>
      <p:sp>
        <p:nvSpPr>
          <p:cNvPr id="7" name="Title 7">
            <a:extLst>
              <a:ext uri="{FF2B5EF4-FFF2-40B4-BE49-F238E27FC236}">
                <a16:creationId xmlns:a16="http://schemas.microsoft.com/office/drawing/2014/main" id="{DC6BE094-AE09-4EA9-BD2D-E520F70FFAB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1: Findings</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801526763"/>
      </p:ext>
    </p:extLst>
  </p:cSld>
  <p:clrMapOvr>
    <a:masterClrMapping/>
  </p:clrMapOvr>
  <p:timing>
    <p:tnLst>
      <p:par>
        <p:cTn id="1" dur="indefinite" restart="never" nodeType="tmRoot">
          <p:childTnLst>
            <p:video>
              <p:cMediaNode vol="80000">
                <p:cTn id="2" fill="hold" display="0">
                  <p:stCondLst>
                    <p:cond delay="indefinite"/>
                  </p:stCondLst>
                </p:cTn>
                <p:tgtEl>
                  <p:spTgt spid="8"/>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alpha val="78000"/>
          </a:schemeClr>
        </a:solidFill>
        <a:effectLst/>
      </p:bgPr>
    </p:bg>
    <p:spTree>
      <p:nvGrpSpPr>
        <p:cNvPr id="1" name=""/>
        <p:cNvGrpSpPr/>
        <p:nvPr/>
      </p:nvGrpSpPr>
      <p:grpSpPr>
        <a:xfrm>
          <a:off x="0" y="0"/>
          <a:ext cx="0" cy="0"/>
          <a:chOff x="0" y="0"/>
          <a:chExt cx="0" cy="0"/>
        </a:xfrm>
      </p:grpSpPr>
      <p:pic>
        <p:nvPicPr>
          <p:cNvPr id="8" name="MVI_1419">
            <a:hlinkClick r:id="" action="ppaction://media"/>
            <a:extLst>
              <a:ext uri="{FF2B5EF4-FFF2-40B4-BE49-F238E27FC236}">
                <a16:creationId xmlns:a16="http://schemas.microsoft.com/office/drawing/2014/main" id="{DDE76DB3-9833-4947-8414-87DE6F52293B}"/>
              </a:ext>
            </a:extLst>
          </p:cNvPr>
          <p:cNvPicPr>
            <a:picLocks noChangeAspect="1"/>
          </p:cNvPicPr>
          <p:nvPr>
            <a:videoFile r:link="rId2"/>
            <p:extLst>
              <p:ext uri="{DAA4B4D4-6D71-4841-9C94-3DE7FCFB9230}">
                <p14:media xmlns:p14="http://schemas.microsoft.com/office/powerpoint/2010/main" r:embed="rId1"/>
              </p:ext>
            </p:extLst>
          </p:nvPr>
        </p:nvPicPr>
        <p:blipFill>
          <a:blip r:embed="rId5">
            <a:lum contrast="-20000"/>
          </a:blip>
          <a:stretch>
            <a:fillRect/>
          </a:stretch>
        </p:blipFill>
        <p:spPr>
          <a:xfrm>
            <a:off x="-78876" y="0"/>
            <a:ext cx="12270875" cy="6902973"/>
          </a:xfrm>
          <a:prstGeom prst="rect">
            <a:avLst/>
          </a:prstGeom>
        </p:spPr>
      </p:pic>
      <p:sp>
        <p:nvSpPr>
          <p:cNvPr id="5" name="Rectangle 4"/>
          <p:cNvSpPr/>
          <p:nvPr/>
        </p:nvSpPr>
        <p:spPr>
          <a:xfrm>
            <a:off x="-24084" y="0"/>
            <a:ext cx="12216084"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2305050" y="2116119"/>
            <a:ext cx="8229600" cy="493931"/>
          </a:xfrm>
        </p:spPr>
        <p:txBody>
          <a:bodyPr/>
          <a:lstStyle/>
          <a:p>
            <a:r>
              <a:rPr lang="en-US" sz="3600" dirty="0">
                <a:solidFill>
                  <a:schemeClr val="bg1"/>
                </a:solidFill>
              </a:rPr>
              <a:t>Improvement Suggestions</a:t>
            </a:r>
          </a:p>
        </p:txBody>
      </p:sp>
      <p:sp>
        <p:nvSpPr>
          <p:cNvPr id="4" name="TextBox 3"/>
          <p:cNvSpPr txBox="1"/>
          <p:nvPr/>
        </p:nvSpPr>
        <p:spPr>
          <a:xfrm>
            <a:off x="2305048" y="2739110"/>
            <a:ext cx="7258051" cy="523216"/>
          </a:xfrm>
          <a:prstGeom prst="rect">
            <a:avLst/>
          </a:prstGeom>
          <a:noFill/>
        </p:spPr>
        <p:txBody>
          <a:bodyPr wrap="square" lIns="0" tIns="45718" rIns="0" bIns="45718" rtlCol="0">
            <a:spAutoFit/>
          </a:bodyPr>
          <a:lstStyle/>
          <a:p>
            <a:pPr marL="514350" lvl="0" indent="-514350" defTabSz="912201">
              <a:spcAft>
                <a:spcPts val="2400"/>
              </a:spcAft>
              <a:buClr>
                <a:schemeClr val="bg1"/>
              </a:buClr>
              <a:buFont typeface="+mj-lt"/>
              <a:buAutoNum type="arabicPeriod"/>
              <a:defRPr/>
            </a:pPr>
            <a:r>
              <a:rPr lang="en-US" sz="2800" dirty="0">
                <a:solidFill>
                  <a:prstClr val="white">
                    <a:lumMod val="85000"/>
                  </a:prstClr>
                </a:solidFill>
                <a:latin typeface="Segoe UI Light" pitchFamily="34" charset="0"/>
              </a:rPr>
              <a:t>Need to </a:t>
            </a:r>
            <a:r>
              <a:rPr lang="en-US" sz="2800" dirty="0">
                <a:solidFill>
                  <a:srgbClr val="FFC000"/>
                </a:solidFill>
                <a:latin typeface="Segoe UI Semibold" panose="020B0702040204020203" pitchFamily="34" charset="0"/>
                <a:cs typeface="Segoe UI Semibold" panose="020B0702040204020203" pitchFamily="34" charset="0"/>
              </a:rPr>
              <a:t>automatically classify </a:t>
            </a:r>
            <a:r>
              <a:rPr lang="en-US" sz="2800" dirty="0">
                <a:solidFill>
                  <a:prstClr val="white">
                    <a:lumMod val="85000"/>
                  </a:prstClr>
                </a:solidFill>
                <a:latin typeface="Segoe UI Light" pitchFamily="34" charset="0"/>
              </a:rPr>
              <a:t>sounds. </a:t>
            </a:r>
          </a:p>
        </p:txBody>
      </p:sp>
      <p:cxnSp>
        <p:nvCxnSpPr>
          <p:cNvPr id="6" name="Straight Connector 5"/>
          <p:cNvCxnSpPr>
            <a:cxnSpLocks/>
          </p:cNvCxnSpPr>
          <p:nvPr/>
        </p:nvCxnSpPr>
        <p:spPr>
          <a:xfrm>
            <a:off x="2207066" y="2638620"/>
            <a:ext cx="7356034" cy="0"/>
          </a:xfrm>
          <a:prstGeom prst="line">
            <a:avLst/>
          </a:prstGeom>
          <a:noFill/>
          <a:ln w="9525" cap="flat" cmpd="sng" algn="ctr">
            <a:solidFill>
              <a:sysClr val="window" lastClr="FFFFFF">
                <a:lumMod val="65000"/>
              </a:sysClr>
            </a:solidFill>
            <a:prstDash val="solid"/>
          </a:ln>
          <a:effectLst/>
        </p:spPr>
      </p:cxnSp>
      <p:sp>
        <p:nvSpPr>
          <p:cNvPr id="7" name="Title 7">
            <a:extLst>
              <a:ext uri="{FF2B5EF4-FFF2-40B4-BE49-F238E27FC236}">
                <a16:creationId xmlns:a16="http://schemas.microsoft.com/office/drawing/2014/main" id="{7019CD00-5D05-42A3-BC9E-FB0B8BFD96B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1: Findings</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406597229"/>
      </p:ext>
    </p:extLst>
  </p:cSld>
  <p:clrMapOvr>
    <a:masterClrMapping/>
  </p:clrMapOvr>
  <p:timing>
    <p:tnLst>
      <p:par>
        <p:cTn id="1" dur="indefinite" restart="never" nodeType="tmRoot">
          <p:childTnLst>
            <p:video>
              <p:cMediaNode vol="80000">
                <p:cTn id="2" fill="hold" display="0">
                  <p:stCondLst>
                    <p:cond delay="indefinite"/>
                  </p:stCondLst>
                </p:cTn>
                <p:tgtEl>
                  <p:spTgt spid="8"/>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alpha val="78000"/>
          </a:schemeClr>
        </a:solidFill>
        <a:effectLst/>
      </p:bgPr>
    </p:bg>
    <p:spTree>
      <p:nvGrpSpPr>
        <p:cNvPr id="1" name=""/>
        <p:cNvGrpSpPr/>
        <p:nvPr/>
      </p:nvGrpSpPr>
      <p:grpSpPr>
        <a:xfrm>
          <a:off x="0" y="0"/>
          <a:ext cx="0" cy="0"/>
          <a:chOff x="0" y="0"/>
          <a:chExt cx="0" cy="0"/>
        </a:xfrm>
      </p:grpSpPr>
      <p:pic>
        <p:nvPicPr>
          <p:cNvPr id="8" name="MVI_1419">
            <a:hlinkClick r:id="" action="ppaction://media"/>
            <a:extLst>
              <a:ext uri="{FF2B5EF4-FFF2-40B4-BE49-F238E27FC236}">
                <a16:creationId xmlns:a16="http://schemas.microsoft.com/office/drawing/2014/main" id="{DDE76DB3-9833-4947-8414-87DE6F52293B}"/>
              </a:ext>
            </a:extLst>
          </p:cNvPr>
          <p:cNvPicPr>
            <a:picLocks noChangeAspect="1"/>
          </p:cNvPicPr>
          <p:nvPr>
            <a:videoFile r:link="rId2"/>
            <p:extLst>
              <p:ext uri="{DAA4B4D4-6D71-4841-9C94-3DE7FCFB9230}">
                <p14:media xmlns:p14="http://schemas.microsoft.com/office/powerpoint/2010/main" r:embed="rId1"/>
              </p:ext>
            </p:extLst>
          </p:nvPr>
        </p:nvPicPr>
        <p:blipFill>
          <a:blip r:embed="rId5">
            <a:lum contrast="-20000"/>
          </a:blip>
          <a:stretch>
            <a:fillRect/>
          </a:stretch>
        </p:blipFill>
        <p:spPr>
          <a:xfrm>
            <a:off x="-78876" y="0"/>
            <a:ext cx="12270875" cy="6902973"/>
          </a:xfrm>
          <a:prstGeom prst="rect">
            <a:avLst/>
          </a:prstGeom>
        </p:spPr>
      </p:pic>
      <p:sp>
        <p:nvSpPr>
          <p:cNvPr id="5" name="Rectangle 4"/>
          <p:cNvSpPr/>
          <p:nvPr/>
        </p:nvSpPr>
        <p:spPr>
          <a:xfrm>
            <a:off x="-24084" y="0"/>
            <a:ext cx="12216084"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2305050" y="2116119"/>
            <a:ext cx="8229600" cy="493931"/>
          </a:xfrm>
        </p:spPr>
        <p:txBody>
          <a:bodyPr/>
          <a:lstStyle/>
          <a:p>
            <a:r>
              <a:rPr lang="en-US" sz="3600" dirty="0">
                <a:solidFill>
                  <a:schemeClr val="bg1"/>
                </a:solidFill>
              </a:rPr>
              <a:t>Improvement Suggestions</a:t>
            </a:r>
          </a:p>
        </p:txBody>
      </p:sp>
      <p:sp>
        <p:nvSpPr>
          <p:cNvPr id="4" name="TextBox 3"/>
          <p:cNvSpPr txBox="1"/>
          <p:nvPr/>
        </p:nvSpPr>
        <p:spPr>
          <a:xfrm>
            <a:off x="2305048" y="2739110"/>
            <a:ext cx="7258051" cy="1692767"/>
          </a:xfrm>
          <a:prstGeom prst="rect">
            <a:avLst/>
          </a:prstGeom>
          <a:noFill/>
        </p:spPr>
        <p:txBody>
          <a:bodyPr wrap="square" lIns="0" tIns="45718" rIns="0" bIns="45718" rtlCol="0">
            <a:spAutoFit/>
          </a:bodyPr>
          <a:lstStyle/>
          <a:p>
            <a:pPr marL="514350" lvl="0" indent="-514350" defTabSz="912201">
              <a:spcAft>
                <a:spcPts val="2400"/>
              </a:spcAft>
              <a:buClr>
                <a:schemeClr val="bg1"/>
              </a:buClr>
              <a:buFont typeface="+mj-lt"/>
              <a:buAutoNum type="arabicPeriod"/>
              <a:defRPr/>
            </a:pPr>
            <a:r>
              <a:rPr lang="en-US" sz="2800" dirty="0">
                <a:solidFill>
                  <a:prstClr val="white">
                    <a:lumMod val="85000"/>
                  </a:prstClr>
                </a:solidFill>
                <a:latin typeface="Segoe UI Light" pitchFamily="34" charset="0"/>
              </a:rPr>
              <a:t>Need to </a:t>
            </a:r>
            <a:r>
              <a:rPr lang="en-US" sz="2800" dirty="0">
                <a:solidFill>
                  <a:srgbClr val="FFC000"/>
                </a:solidFill>
                <a:latin typeface="Segoe UI Semibold" panose="020B0702040204020203" pitchFamily="34" charset="0"/>
                <a:cs typeface="Segoe UI Semibold" panose="020B0702040204020203" pitchFamily="34" charset="0"/>
              </a:rPr>
              <a:t>automatically classify </a:t>
            </a:r>
            <a:r>
              <a:rPr lang="en-US" sz="2800" dirty="0">
                <a:solidFill>
                  <a:prstClr val="white">
                    <a:lumMod val="85000"/>
                  </a:prstClr>
                </a:solidFill>
                <a:latin typeface="Segoe UI Light" pitchFamily="34" charset="0"/>
              </a:rPr>
              <a:t>sounds. </a:t>
            </a:r>
          </a:p>
          <a:p>
            <a:pPr marL="514350" indent="-514350" defTabSz="912201">
              <a:spcAft>
                <a:spcPts val="2400"/>
              </a:spcAft>
              <a:buClr>
                <a:schemeClr val="bg1"/>
              </a:buClr>
              <a:buFont typeface="+mj-lt"/>
              <a:buAutoNum type="arabicPeriod"/>
              <a:defRPr/>
            </a:pPr>
            <a:r>
              <a:rPr lang="en-US" sz="2800" dirty="0">
                <a:solidFill>
                  <a:prstClr val="white">
                    <a:lumMod val="85000"/>
                  </a:prstClr>
                </a:solidFill>
                <a:latin typeface="Segoe UI Light" pitchFamily="34" charset="0"/>
              </a:rPr>
              <a:t>Participants got </a:t>
            </a:r>
            <a:r>
              <a:rPr lang="en-US" sz="2800" dirty="0">
                <a:solidFill>
                  <a:srgbClr val="FFC000"/>
                </a:solidFill>
                <a:latin typeface="Segoe UI Semibold" panose="020B0702040204020203" pitchFamily="34" charset="0"/>
                <a:cs typeface="Segoe UI Semibold" panose="020B0702040204020203" pitchFamily="34" charset="0"/>
              </a:rPr>
              <a:t>tired of having to look at the displays </a:t>
            </a:r>
            <a:r>
              <a:rPr lang="en-US" sz="2800" dirty="0">
                <a:solidFill>
                  <a:prstClr val="white">
                    <a:lumMod val="85000"/>
                  </a:prstClr>
                </a:solidFill>
                <a:latin typeface="Segoe UI Light" pitchFamily="34" charset="0"/>
              </a:rPr>
              <a:t>from time to time.</a:t>
            </a:r>
          </a:p>
        </p:txBody>
      </p:sp>
      <p:cxnSp>
        <p:nvCxnSpPr>
          <p:cNvPr id="6" name="Straight Connector 5"/>
          <p:cNvCxnSpPr>
            <a:cxnSpLocks/>
          </p:cNvCxnSpPr>
          <p:nvPr/>
        </p:nvCxnSpPr>
        <p:spPr>
          <a:xfrm>
            <a:off x="2207066" y="2638620"/>
            <a:ext cx="7356034" cy="0"/>
          </a:xfrm>
          <a:prstGeom prst="line">
            <a:avLst/>
          </a:prstGeom>
          <a:noFill/>
          <a:ln w="9525" cap="flat" cmpd="sng" algn="ctr">
            <a:solidFill>
              <a:sysClr val="window" lastClr="FFFFFF">
                <a:lumMod val="65000"/>
              </a:sysClr>
            </a:solidFill>
            <a:prstDash val="solid"/>
          </a:ln>
          <a:effectLst/>
        </p:spPr>
      </p:cxnSp>
      <p:sp>
        <p:nvSpPr>
          <p:cNvPr id="7" name="Title 7">
            <a:extLst>
              <a:ext uri="{FF2B5EF4-FFF2-40B4-BE49-F238E27FC236}">
                <a16:creationId xmlns:a16="http://schemas.microsoft.com/office/drawing/2014/main" id="{41CD666F-9540-4094-9F6D-17C07D3AE9DA}"/>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1: Findings</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205967515"/>
      </p:ext>
    </p:extLst>
  </p:cSld>
  <p:clrMapOvr>
    <a:masterClrMapping/>
  </p:clrMapOvr>
  <p:timing>
    <p:tnLst>
      <p:par>
        <p:cTn id="1" dur="indefinite" restart="never" nodeType="tmRoot">
          <p:childTnLst>
            <p:video>
              <p:cMediaNode vol="80000">
                <p:cTn id="2" fill="hold" display="0">
                  <p:stCondLst>
                    <p:cond delay="indefinite"/>
                  </p:stCondLst>
                </p:cTn>
                <p:tgtEl>
                  <p:spTgt spid="8"/>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alpha val="78000"/>
          </a:schemeClr>
        </a:solidFill>
        <a:effectLst/>
      </p:bgPr>
    </p:bg>
    <p:spTree>
      <p:nvGrpSpPr>
        <p:cNvPr id="1" name=""/>
        <p:cNvGrpSpPr/>
        <p:nvPr/>
      </p:nvGrpSpPr>
      <p:grpSpPr>
        <a:xfrm>
          <a:off x="0" y="0"/>
          <a:ext cx="0" cy="0"/>
          <a:chOff x="0" y="0"/>
          <a:chExt cx="0" cy="0"/>
        </a:xfrm>
      </p:grpSpPr>
      <p:pic>
        <p:nvPicPr>
          <p:cNvPr id="8" name="MVI_1419">
            <a:hlinkClick r:id="" action="ppaction://media"/>
            <a:extLst>
              <a:ext uri="{FF2B5EF4-FFF2-40B4-BE49-F238E27FC236}">
                <a16:creationId xmlns:a16="http://schemas.microsoft.com/office/drawing/2014/main" id="{DDE76DB3-9833-4947-8414-87DE6F52293B}"/>
              </a:ext>
            </a:extLst>
          </p:cNvPr>
          <p:cNvPicPr>
            <a:picLocks noChangeAspect="1"/>
          </p:cNvPicPr>
          <p:nvPr>
            <a:videoFile r:link="rId2"/>
            <p:extLst>
              <p:ext uri="{DAA4B4D4-6D71-4841-9C94-3DE7FCFB9230}">
                <p14:media xmlns:p14="http://schemas.microsoft.com/office/powerpoint/2010/main" r:embed="rId1"/>
              </p:ext>
            </p:extLst>
          </p:nvPr>
        </p:nvPicPr>
        <p:blipFill>
          <a:blip r:embed="rId5">
            <a:lum contrast="-20000"/>
          </a:blip>
          <a:stretch>
            <a:fillRect/>
          </a:stretch>
        </p:blipFill>
        <p:spPr>
          <a:xfrm>
            <a:off x="-78876" y="0"/>
            <a:ext cx="12270875" cy="6902973"/>
          </a:xfrm>
          <a:prstGeom prst="rect">
            <a:avLst/>
          </a:prstGeom>
        </p:spPr>
      </p:pic>
      <p:sp>
        <p:nvSpPr>
          <p:cNvPr id="5" name="Rectangle 4"/>
          <p:cNvSpPr/>
          <p:nvPr/>
        </p:nvSpPr>
        <p:spPr>
          <a:xfrm>
            <a:off x="-24084" y="0"/>
            <a:ext cx="12216084"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2305050" y="2116119"/>
            <a:ext cx="8229600" cy="493931"/>
          </a:xfrm>
        </p:spPr>
        <p:txBody>
          <a:bodyPr/>
          <a:lstStyle/>
          <a:p>
            <a:r>
              <a:rPr lang="en-US" sz="3600" dirty="0">
                <a:solidFill>
                  <a:schemeClr val="bg1"/>
                </a:solidFill>
              </a:rPr>
              <a:t>Improvement Suggestions</a:t>
            </a:r>
          </a:p>
        </p:txBody>
      </p:sp>
      <p:sp>
        <p:nvSpPr>
          <p:cNvPr id="4" name="TextBox 3"/>
          <p:cNvSpPr txBox="1"/>
          <p:nvPr/>
        </p:nvSpPr>
        <p:spPr>
          <a:xfrm>
            <a:off x="2305048" y="2739110"/>
            <a:ext cx="7258051" cy="1692767"/>
          </a:xfrm>
          <a:prstGeom prst="rect">
            <a:avLst/>
          </a:prstGeom>
          <a:noFill/>
        </p:spPr>
        <p:txBody>
          <a:bodyPr wrap="square" lIns="0" tIns="45718" rIns="0" bIns="45718" rtlCol="0">
            <a:spAutoFit/>
          </a:bodyPr>
          <a:lstStyle/>
          <a:p>
            <a:pPr marL="514350" lvl="0" indent="-514350" defTabSz="912201">
              <a:spcAft>
                <a:spcPts val="2400"/>
              </a:spcAft>
              <a:buClr>
                <a:schemeClr val="bg1"/>
              </a:buClr>
              <a:buFont typeface="+mj-lt"/>
              <a:buAutoNum type="arabicPeriod"/>
              <a:defRPr/>
            </a:pPr>
            <a:r>
              <a:rPr lang="en-US" sz="2800" dirty="0">
                <a:solidFill>
                  <a:prstClr val="white">
                    <a:lumMod val="85000"/>
                  </a:prstClr>
                </a:solidFill>
                <a:latin typeface="Segoe UI Light" pitchFamily="34" charset="0"/>
              </a:rPr>
              <a:t>Need to </a:t>
            </a:r>
            <a:r>
              <a:rPr lang="en-US" sz="2800" dirty="0">
                <a:solidFill>
                  <a:srgbClr val="FFC000"/>
                </a:solidFill>
                <a:latin typeface="Segoe UI Semibold" panose="020B0702040204020203" pitchFamily="34" charset="0"/>
                <a:cs typeface="Segoe UI Semibold" panose="020B0702040204020203" pitchFamily="34" charset="0"/>
              </a:rPr>
              <a:t>automatically classify </a:t>
            </a:r>
            <a:r>
              <a:rPr lang="en-US" sz="2800" dirty="0">
                <a:solidFill>
                  <a:prstClr val="white">
                    <a:lumMod val="85000"/>
                  </a:prstClr>
                </a:solidFill>
                <a:latin typeface="Segoe UI Light" pitchFamily="34" charset="0"/>
              </a:rPr>
              <a:t>sounds. </a:t>
            </a:r>
          </a:p>
          <a:p>
            <a:pPr marL="514350" lvl="0" indent="-514350" defTabSz="912201">
              <a:spcAft>
                <a:spcPts val="1800"/>
              </a:spcAft>
              <a:buClr>
                <a:schemeClr val="bg1"/>
              </a:buClr>
              <a:buFont typeface="+mj-lt"/>
              <a:buAutoNum type="arabicPeriod"/>
              <a:defRPr/>
            </a:pPr>
            <a:r>
              <a:rPr lang="en-US" sz="2800" dirty="0">
                <a:solidFill>
                  <a:prstClr val="white">
                    <a:lumMod val="85000"/>
                  </a:prstClr>
                </a:solidFill>
                <a:latin typeface="Segoe UI Light" pitchFamily="34" charset="0"/>
              </a:rPr>
              <a:t>A way to provide </a:t>
            </a:r>
            <a:r>
              <a:rPr lang="en-US" sz="2800" dirty="0">
                <a:solidFill>
                  <a:srgbClr val="FFC000"/>
                </a:solidFill>
                <a:latin typeface="Segoe UI Semibold" panose="020B0702040204020203" pitchFamily="34" charset="0"/>
                <a:cs typeface="Segoe UI Semibold" panose="020B0702040204020203" pitchFamily="34" charset="0"/>
              </a:rPr>
              <a:t>alert about sounds </a:t>
            </a:r>
            <a:r>
              <a:rPr lang="en-US" sz="2800" dirty="0">
                <a:solidFill>
                  <a:prstClr val="white">
                    <a:lumMod val="85000"/>
                  </a:prstClr>
                </a:solidFill>
                <a:latin typeface="Segoe UI Light" pitchFamily="34" charset="0"/>
              </a:rPr>
              <a:t>(</a:t>
            </a:r>
            <a:r>
              <a:rPr lang="en-US" sz="2800" i="1" dirty="0">
                <a:solidFill>
                  <a:prstClr val="white">
                    <a:lumMod val="85000"/>
                  </a:prstClr>
                </a:solidFill>
                <a:latin typeface="Segoe UI Light" pitchFamily="34" charset="0"/>
              </a:rPr>
              <a:t>e.g.,</a:t>
            </a:r>
            <a:r>
              <a:rPr lang="en-US" sz="2800" dirty="0">
                <a:solidFill>
                  <a:prstClr val="white">
                    <a:lumMod val="85000"/>
                  </a:prstClr>
                </a:solidFill>
                <a:latin typeface="Segoe UI Light" pitchFamily="34" charset="0"/>
              </a:rPr>
              <a:t> using smartwatch or flashing display screen).</a:t>
            </a:r>
          </a:p>
        </p:txBody>
      </p:sp>
      <p:cxnSp>
        <p:nvCxnSpPr>
          <p:cNvPr id="6" name="Straight Connector 5"/>
          <p:cNvCxnSpPr>
            <a:cxnSpLocks/>
          </p:cNvCxnSpPr>
          <p:nvPr/>
        </p:nvCxnSpPr>
        <p:spPr>
          <a:xfrm>
            <a:off x="2207066" y="2638620"/>
            <a:ext cx="7356034" cy="0"/>
          </a:xfrm>
          <a:prstGeom prst="line">
            <a:avLst/>
          </a:prstGeom>
          <a:noFill/>
          <a:ln w="9525" cap="flat" cmpd="sng" algn="ctr">
            <a:solidFill>
              <a:sysClr val="window" lastClr="FFFFFF">
                <a:lumMod val="65000"/>
              </a:sysClr>
            </a:solidFill>
            <a:prstDash val="solid"/>
          </a:ln>
          <a:effectLst/>
        </p:spPr>
      </p:cxnSp>
      <p:sp>
        <p:nvSpPr>
          <p:cNvPr id="7" name="TextBox 6">
            <a:extLst>
              <a:ext uri="{FF2B5EF4-FFF2-40B4-BE49-F238E27FC236}">
                <a16:creationId xmlns:a16="http://schemas.microsoft.com/office/drawing/2014/main" id="{2299D4C1-CC30-4171-8AA9-97BD09D0AAE4}"/>
              </a:ext>
            </a:extLst>
          </p:cNvPr>
          <p:cNvSpPr txBox="1"/>
          <p:nvPr/>
        </p:nvSpPr>
        <p:spPr>
          <a:xfrm>
            <a:off x="2352674" y="5144805"/>
            <a:ext cx="7762876" cy="461661"/>
          </a:xfrm>
          <a:prstGeom prst="rect">
            <a:avLst/>
          </a:prstGeom>
          <a:noFill/>
        </p:spPr>
        <p:txBody>
          <a:bodyPr wrap="square" lIns="0" tIns="45718" rIns="0" bIns="45718" rtlCol="0">
            <a:spAutoFit/>
          </a:bodyPr>
          <a:lstStyle/>
          <a:p>
            <a:pPr lvl="0" defTabSz="912201">
              <a:spcAft>
                <a:spcPts val="2400"/>
              </a:spcAft>
              <a:buClr>
                <a:srgbClr val="FFC000"/>
              </a:buClr>
              <a:defRPr/>
            </a:pPr>
            <a:r>
              <a:rPr lang="en-US" sz="2400" dirty="0">
                <a:solidFill>
                  <a:schemeClr val="bg1"/>
                </a:solidFill>
                <a:latin typeface="Segoe UI Light" panose="020B0502040204020203" pitchFamily="34" charset="0"/>
                <a:cs typeface="Segoe UI Light" panose="020B0502040204020203" pitchFamily="34" charset="0"/>
              </a:rPr>
              <a:t>These suggestions </a:t>
            </a:r>
            <a:r>
              <a:rPr lang="en-US" sz="2400" dirty="0">
                <a:solidFill>
                  <a:srgbClr val="FFC000"/>
                </a:solidFill>
                <a:latin typeface="Segoe UI Semibold" panose="020B0702040204020203" pitchFamily="34" charset="0"/>
                <a:cs typeface="Segoe UI Semibold" panose="020B0702040204020203" pitchFamily="34" charset="0"/>
              </a:rPr>
              <a:t>inform our prototype 2.</a:t>
            </a:r>
          </a:p>
        </p:txBody>
      </p:sp>
      <p:sp>
        <p:nvSpPr>
          <p:cNvPr id="9" name="Title 7">
            <a:extLst>
              <a:ext uri="{FF2B5EF4-FFF2-40B4-BE49-F238E27FC236}">
                <a16:creationId xmlns:a16="http://schemas.microsoft.com/office/drawing/2014/main" id="{3BB53FF0-4372-4AC5-AFF0-03497A320201}"/>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1: Findings</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29068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Image result for relaxing at home">
            <a:extLst>
              <a:ext uri="{FF2B5EF4-FFF2-40B4-BE49-F238E27FC236}">
                <a16:creationId xmlns:a16="http://schemas.microsoft.com/office/drawing/2014/main" id="{2A34EF55-A0E1-40AC-B97C-2DC3A2AA63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719" y="0"/>
            <a:ext cx="12688373" cy="6858000"/>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454B6BC-7EAE-43F7-9052-572AE3B89A54}"/>
              </a:ext>
            </a:extLst>
          </p:cNvPr>
          <p:cNvSpPr/>
          <p:nvPr/>
        </p:nvSpPr>
        <p:spPr>
          <a:xfrm>
            <a:off x="0" y="0"/>
            <a:ext cx="12192000" cy="6858000"/>
          </a:xfrm>
          <a:prstGeom prst="rect">
            <a:avLst/>
          </a:prstGeom>
          <a:solidFill>
            <a:schemeClr val="tx1">
              <a:alpha val="7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Box 7">
            <a:extLst>
              <a:ext uri="{FF2B5EF4-FFF2-40B4-BE49-F238E27FC236}">
                <a16:creationId xmlns:a16="http://schemas.microsoft.com/office/drawing/2014/main" id="{723FA463-D23D-4DCA-BE86-76EF0A8798CB}"/>
              </a:ext>
            </a:extLst>
          </p:cNvPr>
          <p:cNvSpPr txBox="1"/>
          <p:nvPr/>
        </p:nvSpPr>
        <p:spPr>
          <a:xfrm>
            <a:off x="152262" y="1741717"/>
            <a:ext cx="6033652" cy="1077218"/>
          </a:xfrm>
          <a:prstGeom prst="rect">
            <a:avLst/>
          </a:prstGeom>
          <a:noFill/>
          <a:ln>
            <a:noFill/>
          </a:ln>
        </p:spPr>
        <p:txBody>
          <a:bodyPr wrap="square" rtlCol="0">
            <a:spAutoFit/>
          </a:bodyPr>
          <a:lstStyle/>
          <a:p>
            <a:pPr algn="ctr"/>
            <a:r>
              <a:rPr lang="en-US" sz="6400" dirty="0">
                <a:solidFill>
                  <a:prstClr val="white">
                    <a:lumMod val="95000"/>
                  </a:prstClr>
                </a:solidFill>
                <a:latin typeface="Segoe UI Semibold" panose="020B0702040204020203" pitchFamily="34" charset="0"/>
                <a:cs typeface="Segoe UI Semibold" panose="020B0702040204020203" pitchFamily="34" charset="0"/>
              </a:rPr>
              <a:t>Any questions?</a:t>
            </a:r>
          </a:p>
        </p:txBody>
      </p:sp>
      <p:sp>
        <p:nvSpPr>
          <p:cNvPr id="2" name="Rectangle 1">
            <a:extLst>
              <a:ext uri="{FF2B5EF4-FFF2-40B4-BE49-F238E27FC236}">
                <a16:creationId xmlns:a16="http://schemas.microsoft.com/office/drawing/2014/main" id="{83A48FDB-DA23-4BBA-B279-42E7E6965542}"/>
              </a:ext>
            </a:extLst>
          </p:cNvPr>
          <p:cNvSpPr/>
          <p:nvPr/>
        </p:nvSpPr>
        <p:spPr>
          <a:xfrm>
            <a:off x="227662" y="298590"/>
            <a:ext cx="5868338" cy="1569660"/>
          </a:xfrm>
          <a:prstGeom prst="rect">
            <a:avLst/>
          </a:prstGeom>
          <a:solidFill>
            <a:schemeClr val="tx1"/>
          </a:solidFill>
          <a:ln>
            <a:noFill/>
          </a:ln>
        </p:spPr>
        <p:txBody>
          <a:bodyPr wrap="none">
            <a:spAutoFit/>
          </a:bodyPr>
          <a:lstStyle/>
          <a:p>
            <a:pPr algn="ctr"/>
            <a:r>
              <a:rPr lang="en-US" sz="9600" dirty="0">
                <a:solidFill>
                  <a:prstClr val="white">
                    <a:lumMod val="95000"/>
                  </a:prstClr>
                </a:solidFill>
                <a:latin typeface="Segoe UI Light" pitchFamily="34" charset="0"/>
              </a:rPr>
              <a:t>Break Time</a:t>
            </a:r>
          </a:p>
        </p:txBody>
      </p:sp>
      <p:sp>
        <p:nvSpPr>
          <p:cNvPr id="10" name="Title 7">
            <a:extLst>
              <a:ext uri="{FF2B5EF4-FFF2-40B4-BE49-F238E27FC236}">
                <a16:creationId xmlns:a16="http://schemas.microsoft.com/office/drawing/2014/main" id="{3C973804-D752-4E45-AF15-EA339AFC5826}"/>
              </a:ext>
            </a:extLst>
          </p:cNvPr>
          <p:cNvSpPr txBox="1">
            <a:spLocks/>
          </p:cNvSpPr>
          <p:nvPr/>
        </p:nvSpPr>
        <p:spPr>
          <a:xfrm>
            <a:off x="86948" y="6064613"/>
            <a:ext cx="5839308" cy="5746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1"/>
                </a:solidFill>
                <a:latin typeface="Segoe UI Light" panose="020B0502040204020203" pitchFamily="34" charset="0"/>
                <a:ea typeface="+mj-ea"/>
                <a:cs typeface="Segoe UI Light" panose="020B0502040204020203" pitchFamily="34" charset="0"/>
              </a:defRPr>
            </a:lvl1pPr>
          </a:lstStyle>
          <a:p>
            <a:pPr lvl="0" algn="ctr">
              <a:defRPr/>
            </a:pPr>
            <a:r>
              <a:rPr lang="en-US" sz="3600" dirty="0">
                <a:ea typeface="+mn-ea"/>
              </a:rPr>
              <a:t>https://tinyurl.com/DJ-quals</a:t>
            </a:r>
          </a:p>
        </p:txBody>
      </p:sp>
    </p:spTree>
    <p:extLst>
      <p:ext uri="{BB962C8B-B14F-4D97-AF65-F5344CB8AC3E}">
        <p14:creationId xmlns:p14="http://schemas.microsoft.com/office/powerpoint/2010/main" val="188876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alpha val="78000"/>
          </a:schemeClr>
        </a:solidFill>
        <a:effectLst/>
      </p:bgPr>
    </p:bg>
    <p:spTree>
      <p:nvGrpSpPr>
        <p:cNvPr id="1" name=""/>
        <p:cNvGrpSpPr/>
        <p:nvPr/>
      </p:nvGrpSpPr>
      <p:grpSpPr>
        <a:xfrm>
          <a:off x="0" y="0"/>
          <a:ext cx="0" cy="0"/>
          <a:chOff x="0" y="0"/>
          <a:chExt cx="0" cy="0"/>
        </a:xfrm>
      </p:grpSpPr>
      <p:pic>
        <p:nvPicPr>
          <p:cNvPr id="8" name="MVI_1419">
            <a:hlinkClick r:id="" action="ppaction://media"/>
            <a:extLst>
              <a:ext uri="{FF2B5EF4-FFF2-40B4-BE49-F238E27FC236}">
                <a16:creationId xmlns:a16="http://schemas.microsoft.com/office/drawing/2014/main" id="{DDE76DB3-9833-4947-8414-87DE6F52293B}"/>
              </a:ext>
            </a:extLst>
          </p:cNvPr>
          <p:cNvPicPr>
            <a:picLocks noChangeAspect="1"/>
          </p:cNvPicPr>
          <p:nvPr>
            <a:videoFile r:link="rId2"/>
            <p:extLst>
              <p:ext uri="{DAA4B4D4-6D71-4841-9C94-3DE7FCFB9230}">
                <p14:media xmlns:p14="http://schemas.microsoft.com/office/powerpoint/2010/main" r:embed="rId1"/>
              </p:ext>
            </p:extLst>
          </p:nvPr>
        </p:nvPicPr>
        <p:blipFill>
          <a:blip r:embed="rId5">
            <a:lum contrast="-20000"/>
          </a:blip>
          <a:stretch>
            <a:fillRect/>
          </a:stretch>
        </p:blipFill>
        <p:spPr>
          <a:xfrm>
            <a:off x="-78876" y="0"/>
            <a:ext cx="12270875" cy="6902973"/>
          </a:xfrm>
          <a:prstGeom prst="rect">
            <a:avLst/>
          </a:prstGeom>
        </p:spPr>
      </p:pic>
      <p:sp>
        <p:nvSpPr>
          <p:cNvPr id="5" name="Rectangle 4"/>
          <p:cNvSpPr/>
          <p:nvPr/>
        </p:nvSpPr>
        <p:spPr>
          <a:xfrm>
            <a:off x="-24084" y="0"/>
            <a:ext cx="12216084"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2246993" y="1637148"/>
            <a:ext cx="8229600" cy="493931"/>
          </a:xfrm>
        </p:spPr>
        <p:txBody>
          <a:bodyPr/>
          <a:lstStyle/>
          <a:p>
            <a:r>
              <a:rPr lang="en-US" sz="4000" dirty="0">
                <a:solidFill>
                  <a:schemeClr val="bg1"/>
                </a:solidFill>
              </a:rPr>
              <a:t>Recap…</a:t>
            </a:r>
          </a:p>
        </p:txBody>
      </p:sp>
      <p:sp>
        <p:nvSpPr>
          <p:cNvPr id="4" name="TextBox 3"/>
          <p:cNvSpPr txBox="1"/>
          <p:nvPr/>
        </p:nvSpPr>
        <p:spPr>
          <a:xfrm>
            <a:off x="2246991" y="2260139"/>
            <a:ext cx="7535638" cy="3139317"/>
          </a:xfrm>
          <a:prstGeom prst="rect">
            <a:avLst/>
          </a:prstGeom>
          <a:noFill/>
        </p:spPr>
        <p:txBody>
          <a:bodyPr wrap="square" lIns="0" tIns="45718" rIns="0" bIns="45718" rtlCol="0">
            <a:spAutoFit/>
          </a:bodyPr>
          <a:lstStyle/>
          <a:p>
            <a:pPr marL="514350" marR="0" lvl="0" indent="-514350" algn="l" defTabSz="912201" rtl="0" eaLnBrk="1" fontAlgn="auto" latinLnBrk="0" hangingPunct="1">
              <a:lnSpc>
                <a:spcPct val="100000"/>
              </a:lnSpc>
              <a:spcBef>
                <a:spcPts val="0"/>
              </a:spcBef>
              <a:spcAft>
                <a:spcPts val="1800"/>
              </a:spcAft>
              <a:buClr>
                <a:prstClr val="white"/>
              </a:buClr>
              <a:buSzTx/>
              <a:buFont typeface="+mj-lt"/>
              <a:buAutoNum type="arabicPeriod"/>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rPr>
              <a:t>Prototype 1 </a:t>
            </a:r>
            <a:r>
              <a:rPr lang="en-US" sz="2400" dirty="0">
                <a:solidFill>
                  <a:srgbClr val="FFC000"/>
                </a:solidFill>
                <a:latin typeface="Segoe UI Semibold" panose="020B0702040204020203" pitchFamily="34" charset="0"/>
                <a:cs typeface="Segoe UI Semibold" panose="020B0702040204020203" pitchFamily="34" charset="0"/>
              </a:rPr>
              <a:t>visualized basic sound information </a:t>
            </a: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rPr>
              <a:t>(</a:t>
            </a:r>
            <a:r>
              <a:rPr kumimoji="0" lang="en-US" sz="2400" b="0" i="1" u="none" strike="noStrike" kern="1200" cap="none" spc="0" normalizeH="0" baseline="0" noProof="0" dirty="0">
                <a:ln>
                  <a:noFill/>
                </a:ln>
                <a:solidFill>
                  <a:prstClr val="white">
                    <a:lumMod val="85000"/>
                  </a:prstClr>
                </a:solidFill>
                <a:effectLst/>
                <a:uLnTx/>
                <a:uFillTx/>
                <a:latin typeface="Segoe UI Light" pitchFamily="34" charset="0"/>
              </a:rPr>
              <a:t>e.g.,</a:t>
            </a: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rPr>
              <a:t> loudness, pitch, duration) on IoT-like displays</a:t>
            </a:r>
            <a:endParaRPr lang="en-US" sz="2400" dirty="0">
              <a:solidFill>
                <a:prstClr val="white">
                  <a:lumMod val="85000"/>
                </a:prstClr>
              </a:solidFill>
              <a:latin typeface="Segoe UI Light" pitchFamily="34" charset="0"/>
            </a:endParaRPr>
          </a:p>
          <a:p>
            <a:pPr marL="514350" marR="0" lvl="0" indent="-514350" algn="l" defTabSz="912201" rtl="0" eaLnBrk="1" fontAlgn="auto" latinLnBrk="0" hangingPunct="1">
              <a:lnSpc>
                <a:spcPct val="100000"/>
              </a:lnSpc>
              <a:spcBef>
                <a:spcPts val="0"/>
              </a:spcBef>
              <a:spcAft>
                <a:spcPts val="1800"/>
              </a:spcAft>
              <a:buClr>
                <a:prstClr val="white"/>
              </a:buClr>
              <a:buSzTx/>
              <a:buFont typeface="+mj-lt"/>
              <a:buAutoNum type="arabicPeriod"/>
              <a:tabLst/>
              <a:defRPr/>
            </a:pPr>
            <a:r>
              <a:rPr lang="en-US" sz="2400" dirty="0">
                <a:solidFill>
                  <a:prstClr val="white">
                    <a:lumMod val="85000"/>
                  </a:prstClr>
                </a:solidFill>
                <a:latin typeface="Segoe UI Light" pitchFamily="34" charset="0"/>
              </a:rPr>
              <a:t>We deployed </a:t>
            </a:r>
            <a:r>
              <a:rPr lang="en-US" sz="2400" dirty="0">
                <a:solidFill>
                  <a:srgbClr val="FFC000"/>
                </a:solidFill>
                <a:latin typeface="Segoe UI Semibold" panose="020B0702040204020203" pitchFamily="34" charset="0"/>
                <a:cs typeface="Segoe UI Semibold" panose="020B0702040204020203" pitchFamily="34" charset="0"/>
              </a:rPr>
              <a:t>the prototype in four homes </a:t>
            </a:r>
            <a:r>
              <a:rPr lang="en-US" sz="2400" dirty="0">
                <a:solidFill>
                  <a:prstClr val="white">
                    <a:lumMod val="85000"/>
                  </a:prstClr>
                </a:solidFill>
                <a:latin typeface="Segoe UI Light" pitchFamily="34" charset="0"/>
              </a:rPr>
              <a:t>and conducted field evaluation (Study 1).</a:t>
            </a:r>
          </a:p>
          <a:p>
            <a:pPr marL="514350" lvl="0" indent="-514350" defTabSz="912201">
              <a:spcAft>
                <a:spcPts val="2400"/>
              </a:spcAft>
              <a:buClr>
                <a:prstClr val="white"/>
              </a:buClr>
              <a:buFont typeface="+mj-lt"/>
              <a:buAutoNum type="arabicPeriod"/>
              <a:defRPr/>
            </a:pPr>
            <a:r>
              <a:rPr lang="en-US" sz="2400" dirty="0">
                <a:solidFill>
                  <a:prstClr val="white">
                    <a:lumMod val="85000"/>
                  </a:prstClr>
                </a:solidFill>
                <a:latin typeface="Segoe UI Light" pitchFamily="34" charset="0"/>
              </a:rPr>
              <a:t>Helped increased home awareness in some cases, but needed improvements included: </a:t>
            </a:r>
            <a:r>
              <a:rPr lang="en-US" sz="2400" dirty="0">
                <a:solidFill>
                  <a:srgbClr val="FFC000"/>
                </a:solidFill>
                <a:latin typeface="Segoe UI Semibold" panose="020B0702040204020203" pitchFamily="34" charset="0"/>
                <a:cs typeface="Segoe UI Semibold" panose="020B0702040204020203" pitchFamily="34" charset="0"/>
              </a:rPr>
              <a:t>automatic sound classification,</a:t>
            </a:r>
            <a:r>
              <a:rPr lang="en-US" sz="2400" dirty="0">
                <a:solidFill>
                  <a:prstClr val="white">
                    <a:lumMod val="85000"/>
                  </a:prstClr>
                </a:solidFill>
                <a:latin typeface="Segoe UI Light" pitchFamily="34" charset="0"/>
              </a:rPr>
              <a:t> and </a:t>
            </a:r>
            <a:r>
              <a:rPr lang="en-US" sz="2400" dirty="0">
                <a:solidFill>
                  <a:srgbClr val="FFC000"/>
                </a:solidFill>
                <a:latin typeface="Segoe UI Semibold" panose="020B0702040204020203" pitchFamily="34" charset="0"/>
                <a:cs typeface="Segoe UI Semibold" panose="020B0702040204020203" pitchFamily="34" charset="0"/>
              </a:rPr>
              <a:t>providing alerts about sounds</a:t>
            </a:r>
            <a:endParaRPr lang="en-US" sz="2400" dirty="0">
              <a:solidFill>
                <a:prstClr val="white">
                  <a:lumMod val="85000"/>
                </a:prstClr>
              </a:solidFill>
              <a:latin typeface="Segoe UI Light" pitchFamily="34" charset="0"/>
            </a:endParaRPr>
          </a:p>
        </p:txBody>
      </p:sp>
      <p:cxnSp>
        <p:nvCxnSpPr>
          <p:cNvPr id="6" name="Straight Connector 5"/>
          <p:cNvCxnSpPr>
            <a:cxnSpLocks/>
          </p:cNvCxnSpPr>
          <p:nvPr/>
        </p:nvCxnSpPr>
        <p:spPr>
          <a:xfrm>
            <a:off x="2149009" y="2159649"/>
            <a:ext cx="7415905" cy="0"/>
          </a:xfrm>
          <a:prstGeom prst="line">
            <a:avLst/>
          </a:prstGeom>
          <a:noFill/>
          <a:ln w="9525" cap="flat" cmpd="sng" algn="ctr">
            <a:solidFill>
              <a:sysClr val="window" lastClr="FFFFFF">
                <a:lumMod val="65000"/>
              </a:sysClr>
            </a:solidFill>
            <a:prstDash val="solid"/>
          </a:ln>
          <a:effectLst/>
        </p:spPr>
      </p:cxnSp>
    </p:spTree>
    <p:extLst>
      <p:ext uri="{BB962C8B-B14F-4D97-AF65-F5344CB8AC3E}">
        <p14:creationId xmlns:p14="http://schemas.microsoft.com/office/powerpoint/2010/main" val="142531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8"/>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8E91952-4895-4F11-9599-A3A802E0BEE0}"/>
              </a:ext>
            </a:extLst>
          </p:cNvPr>
          <p:cNvSpPr txBox="1"/>
          <p:nvPr/>
        </p:nvSpPr>
        <p:spPr>
          <a:xfrm>
            <a:off x="137487" y="2908406"/>
            <a:ext cx="39011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Prototype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Conveyed simple but accurate sound feedback (e.g., loudness, pitch)</a:t>
            </a:r>
            <a:endParaRPr kumimoji="0" lang="en-US" sz="2200" b="0" i="0" u="none" strike="noStrike" kern="1200" cap="none" spc="0" normalizeH="0" baseline="0" noProof="0" dirty="0">
              <a:ln>
                <a:noFill/>
              </a:ln>
              <a:solidFill>
                <a:srgbClr val="FFC000"/>
              </a:solidFill>
              <a:effectLst/>
              <a:uLnTx/>
              <a:uFillTx/>
              <a:latin typeface="Segoe Condensed" panose="020B0606040200020203" pitchFamily="34" charset="0"/>
              <a:ea typeface="+mn-ea"/>
              <a:cs typeface="Segoe UI Semibold" panose="020B0702040204020203" pitchFamily="34" charset="0"/>
            </a:endParaRPr>
          </a:p>
        </p:txBody>
      </p:sp>
      <p:sp>
        <p:nvSpPr>
          <p:cNvPr id="34" name="Title 2">
            <a:extLst>
              <a:ext uri="{FF2B5EF4-FFF2-40B4-BE49-F238E27FC236}">
                <a16:creationId xmlns:a16="http://schemas.microsoft.com/office/drawing/2014/main" id="{C5229DA8-3D1C-4A36-B314-34B00BB41286}"/>
              </a:ext>
            </a:extLst>
          </p:cNvPr>
          <p:cNvSpPr txBox="1">
            <a:spLocks/>
          </p:cNvSpPr>
          <p:nvPr/>
        </p:nvSpPr>
        <p:spPr>
          <a:xfrm>
            <a:off x="188025" y="85726"/>
            <a:ext cx="8229600"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3200" b="0" i="0" u="none" strike="noStrike" kern="1200" cap="small" spc="0" normalizeH="0" baseline="0" noProof="0" dirty="0">
                <a:ln>
                  <a:noFill/>
                </a:ln>
                <a:solidFill>
                  <a:sysClr val="window" lastClr="FFFFFF">
                    <a:lumMod val="95000"/>
                  </a:sysClr>
                </a:solidFill>
                <a:effectLst/>
                <a:uLnTx/>
                <a:uFillTx/>
                <a:latin typeface="Segoe UI Semibold" panose="020B0702040204020203" pitchFamily="34" charset="0"/>
                <a:ea typeface="+mj-ea"/>
                <a:cs typeface="+mj-cs"/>
              </a:rPr>
              <a:t>Outline</a:t>
            </a:r>
          </a:p>
        </p:txBody>
      </p:sp>
      <p:sp>
        <p:nvSpPr>
          <p:cNvPr id="39" name="TextBox 38">
            <a:extLst>
              <a:ext uri="{FF2B5EF4-FFF2-40B4-BE49-F238E27FC236}">
                <a16:creationId xmlns:a16="http://schemas.microsoft.com/office/drawing/2014/main" id="{EBBD2D63-1682-4965-AEC8-D054F464005F}"/>
              </a:ext>
            </a:extLst>
          </p:cNvPr>
          <p:cNvSpPr txBox="1"/>
          <p:nvPr/>
        </p:nvSpPr>
        <p:spPr>
          <a:xfrm>
            <a:off x="4095999" y="2908406"/>
            <a:ext cx="212675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Study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Prototype 1 deployment</a:t>
            </a:r>
          </a:p>
        </p:txBody>
      </p:sp>
      <p:cxnSp>
        <p:nvCxnSpPr>
          <p:cNvPr id="27" name="Straight Arrow Connector 26">
            <a:extLst>
              <a:ext uri="{FF2B5EF4-FFF2-40B4-BE49-F238E27FC236}">
                <a16:creationId xmlns:a16="http://schemas.microsoft.com/office/drawing/2014/main" id="{45C7ABC8-9C5C-427A-B1D8-B0C971DA21AC}"/>
              </a:ext>
            </a:extLst>
          </p:cNvPr>
          <p:cNvCxnSpPr>
            <a:cxnSpLocks/>
          </p:cNvCxnSpPr>
          <p:nvPr/>
        </p:nvCxnSpPr>
        <p:spPr>
          <a:xfrm flipV="1">
            <a:off x="3330053" y="3191817"/>
            <a:ext cx="982297" cy="1"/>
          </a:xfrm>
          <a:prstGeom prst="straightConnector1">
            <a:avLst/>
          </a:prstGeom>
          <a:ln w="22225">
            <a:solidFill>
              <a:srgbClr val="FFC000">
                <a:alpha val="99000"/>
              </a:srgb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23646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8E91952-4895-4F11-9599-A3A802E0BEE0}"/>
              </a:ext>
            </a:extLst>
          </p:cNvPr>
          <p:cNvSpPr txBox="1"/>
          <p:nvPr/>
        </p:nvSpPr>
        <p:spPr>
          <a:xfrm>
            <a:off x="137487" y="2908406"/>
            <a:ext cx="39011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Prototype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Conveyed simple but accurate sound feedback (e.g., loudness, pitch)</a:t>
            </a:r>
            <a:endParaRPr kumimoji="0" lang="en-US" sz="2200" b="0" i="0" u="none" strike="noStrike" kern="1200" cap="none" spc="0" normalizeH="0" baseline="0" noProof="0" dirty="0">
              <a:ln>
                <a:noFill/>
              </a:ln>
              <a:solidFill>
                <a:srgbClr val="FFC000"/>
              </a:solidFill>
              <a:effectLst/>
              <a:uLnTx/>
              <a:uFillTx/>
              <a:latin typeface="Segoe Condensed" panose="020B0606040200020203" pitchFamily="34" charset="0"/>
              <a:ea typeface="+mn-ea"/>
              <a:cs typeface="Segoe UI Semibold" panose="020B0702040204020203" pitchFamily="34" charset="0"/>
            </a:endParaRPr>
          </a:p>
        </p:txBody>
      </p:sp>
      <p:sp>
        <p:nvSpPr>
          <p:cNvPr id="34" name="Title 2">
            <a:extLst>
              <a:ext uri="{FF2B5EF4-FFF2-40B4-BE49-F238E27FC236}">
                <a16:creationId xmlns:a16="http://schemas.microsoft.com/office/drawing/2014/main" id="{C5229DA8-3D1C-4A36-B314-34B00BB41286}"/>
              </a:ext>
            </a:extLst>
          </p:cNvPr>
          <p:cNvSpPr txBox="1">
            <a:spLocks/>
          </p:cNvSpPr>
          <p:nvPr/>
        </p:nvSpPr>
        <p:spPr>
          <a:xfrm>
            <a:off x="188025" y="85726"/>
            <a:ext cx="8229600"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3200" b="0" i="0" u="none" strike="noStrike" kern="1200" cap="small" spc="0" normalizeH="0" baseline="0" noProof="0" dirty="0">
                <a:ln>
                  <a:noFill/>
                </a:ln>
                <a:solidFill>
                  <a:sysClr val="window" lastClr="FFFFFF">
                    <a:lumMod val="95000"/>
                  </a:sysClr>
                </a:solidFill>
                <a:effectLst/>
                <a:uLnTx/>
                <a:uFillTx/>
                <a:latin typeface="Segoe UI Semibold" panose="020B0702040204020203" pitchFamily="34" charset="0"/>
                <a:ea typeface="+mj-ea"/>
                <a:cs typeface="+mj-cs"/>
              </a:rPr>
              <a:t>Outline</a:t>
            </a:r>
          </a:p>
        </p:txBody>
      </p:sp>
      <p:sp>
        <p:nvSpPr>
          <p:cNvPr id="39" name="TextBox 38">
            <a:extLst>
              <a:ext uri="{FF2B5EF4-FFF2-40B4-BE49-F238E27FC236}">
                <a16:creationId xmlns:a16="http://schemas.microsoft.com/office/drawing/2014/main" id="{EBBD2D63-1682-4965-AEC8-D054F464005F}"/>
              </a:ext>
            </a:extLst>
          </p:cNvPr>
          <p:cNvSpPr txBox="1"/>
          <p:nvPr/>
        </p:nvSpPr>
        <p:spPr>
          <a:xfrm>
            <a:off x="4095999" y="2908406"/>
            <a:ext cx="212675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Study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Prototype 1 deployment</a:t>
            </a:r>
          </a:p>
        </p:txBody>
      </p:sp>
      <p:cxnSp>
        <p:nvCxnSpPr>
          <p:cNvPr id="27" name="Straight Arrow Connector 26">
            <a:extLst>
              <a:ext uri="{FF2B5EF4-FFF2-40B4-BE49-F238E27FC236}">
                <a16:creationId xmlns:a16="http://schemas.microsoft.com/office/drawing/2014/main" id="{45C7ABC8-9C5C-427A-B1D8-B0C971DA21AC}"/>
              </a:ext>
            </a:extLst>
          </p:cNvPr>
          <p:cNvCxnSpPr>
            <a:cxnSpLocks/>
          </p:cNvCxnSpPr>
          <p:nvPr/>
        </p:nvCxnSpPr>
        <p:spPr>
          <a:xfrm flipV="1">
            <a:off x="3330053" y="3191817"/>
            <a:ext cx="982297" cy="1"/>
          </a:xfrm>
          <a:prstGeom prst="straightConnector1">
            <a:avLst/>
          </a:prstGeom>
          <a:ln w="22225">
            <a:solidFill>
              <a:srgbClr val="FFC000">
                <a:alpha val="99000"/>
              </a:srgbClr>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EC3DE57-93DA-4C93-A0FA-33AF2E96EEE5}"/>
              </a:ext>
            </a:extLst>
          </p:cNvPr>
          <p:cNvSpPr txBox="1"/>
          <p:nvPr/>
        </p:nvSpPr>
        <p:spPr>
          <a:xfrm>
            <a:off x="6280150" y="2908406"/>
            <a:ext cx="39011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Prototype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Conveyed more complex sound features (e.g., sound identity)</a:t>
            </a:r>
            <a:endParaRPr kumimoji="0" lang="en-US" sz="2200" b="0" i="0" u="none" strike="noStrike" kern="1200" cap="none" spc="0" normalizeH="0" baseline="0" noProof="0" dirty="0">
              <a:ln>
                <a:noFill/>
              </a:ln>
              <a:solidFill>
                <a:srgbClr val="FFC000"/>
              </a:solidFill>
              <a:effectLst/>
              <a:uLnTx/>
              <a:uFillTx/>
              <a:latin typeface="Segoe Condensed" panose="020B0606040200020203" pitchFamily="34" charset="0"/>
              <a:ea typeface="+mn-ea"/>
              <a:cs typeface="Segoe UI Semibold" panose="020B0702040204020203" pitchFamily="34" charset="0"/>
            </a:endParaRPr>
          </a:p>
        </p:txBody>
      </p:sp>
      <p:cxnSp>
        <p:nvCxnSpPr>
          <p:cNvPr id="15" name="Straight Arrow Connector 14">
            <a:extLst>
              <a:ext uri="{FF2B5EF4-FFF2-40B4-BE49-F238E27FC236}">
                <a16:creationId xmlns:a16="http://schemas.microsoft.com/office/drawing/2014/main" id="{D7C5C085-810A-4C47-B589-609A7E09EDAB}"/>
              </a:ext>
            </a:extLst>
          </p:cNvPr>
          <p:cNvCxnSpPr>
            <a:cxnSpLocks/>
          </p:cNvCxnSpPr>
          <p:nvPr/>
        </p:nvCxnSpPr>
        <p:spPr>
          <a:xfrm flipV="1">
            <a:off x="6048375" y="3191817"/>
            <a:ext cx="982297" cy="1"/>
          </a:xfrm>
          <a:prstGeom prst="straightConnector1">
            <a:avLst/>
          </a:prstGeom>
          <a:ln w="22225">
            <a:solidFill>
              <a:srgbClr val="FFC000">
                <a:alpha val="99000"/>
              </a:srgb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3401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32F84E7-33CE-4327-B501-2A0506BE3317}"/>
              </a:ext>
            </a:extLst>
          </p:cNvPr>
          <p:cNvSpPr txBox="1"/>
          <p:nvPr/>
        </p:nvSpPr>
        <p:spPr>
          <a:xfrm>
            <a:off x="757875" y="827488"/>
            <a:ext cx="10676250" cy="523220"/>
          </a:xfrm>
          <a:prstGeom prst="rect">
            <a:avLst/>
          </a:prstGeom>
          <a:noFill/>
        </p:spPr>
        <p:txBody>
          <a:bodyPr wrap="square" rtlCol="0">
            <a:spAutoFit/>
          </a:bodyPr>
          <a:lstStyle/>
          <a:p>
            <a:pPr lvl="0" algn="ctr"/>
            <a:r>
              <a:rPr lang="en-US" sz="2800" dirty="0">
                <a:solidFill>
                  <a:schemeClr val="tx1">
                    <a:lumMod val="75000"/>
                    <a:lumOff val="25000"/>
                  </a:schemeClr>
                </a:solidFill>
                <a:latin typeface="Segoe UI Light" panose="020B0502040204020203" pitchFamily="34" charset="0"/>
                <a:cs typeface="Segoe UI Light" panose="020B0502040204020203" pitchFamily="34" charset="0"/>
              </a:rPr>
              <a:t>Fortunately, DHH people use </a:t>
            </a:r>
            <a:r>
              <a:rPr lang="en-US" sz="2800" dirty="0">
                <a:solidFill>
                  <a:schemeClr val="tx1">
                    <a:lumMod val="75000"/>
                    <a:lumOff val="25000"/>
                  </a:schemeClr>
                </a:solidFill>
                <a:latin typeface="Segoe UI Semibold" panose="020B0702040204020203" pitchFamily="34" charset="0"/>
                <a:cs typeface="Segoe UI Semibold" panose="020B0702040204020203" pitchFamily="34" charset="0"/>
              </a:rPr>
              <a:t>visual</a:t>
            </a:r>
            <a:r>
              <a:rPr lang="en-US" sz="2800" dirty="0">
                <a:solidFill>
                  <a:schemeClr val="tx1">
                    <a:lumMod val="75000"/>
                    <a:lumOff val="25000"/>
                  </a:schemeClr>
                </a:solidFill>
                <a:latin typeface="Segoe UI Light" panose="020B0502040204020203" pitchFamily="34" charset="0"/>
                <a:cs typeface="Segoe UI Light" panose="020B0502040204020203" pitchFamily="34" charset="0"/>
              </a:rPr>
              <a:t> or </a:t>
            </a:r>
            <a:r>
              <a:rPr lang="en-US" sz="2800" dirty="0">
                <a:solidFill>
                  <a:schemeClr val="tx1">
                    <a:lumMod val="75000"/>
                    <a:lumOff val="25000"/>
                  </a:schemeClr>
                </a:solidFill>
                <a:latin typeface="Segoe UI Semibold" panose="020B0702040204020203" pitchFamily="34" charset="0"/>
                <a:cs typeface="Segoe UI Semibold" panose="020B0702040204020203" pitchFamily="34" charset="0"/>
              </a:rPr>
              <a:t>vibratory</a:t>
            </a:r>
            <a:r>
              <a:rPr lang="en-US" sz="2800" dirty="0">
                <a:solidFill>
                  <a:schemeClr val="tx1">
                    <a:lumMod val="75000"/>
                    <a:lumOff val="25000"/>
                  </a:schemeClr>
                </a:solidFill>
                <a:latin typeface="Segoe UI Light" panose="020B0502040204020203" pitchFamily="34" charset="0"/>
                <a:cs typeface="Segoe UI Light" panose="020B0502040204020203" pitchFamily="34" charset="0"/>
              </a:rPr>
              <a:t> alternatives...</a:t>
            </a:r>
            <a:endParaRPr kumimoji="0" lang="en-US" sz="2800" b="0" i="0" u="none" strike="noStrike" kern="1200" cap="none" spc="0" normalizeH="0" baseline="0" noProof="0" dirty="0">
              <a:ln>
                <a:noFill/>
              </a:ln>
              <a:solidFill>
                <a:schemeClr val="tx1">
                  <a:lumMod val="75000"/>
                  <a:lumOff val="25000"/>
                </a:schemeClr>
              </a:solidFill>
              <a:effectLst/>
              <a:uLnTx/>
              <a:uFillTx/>
              <a:latin typeface="Segoe UI Light" panose="020B0502040204020203" pitchFamily="34" charset="0"/>
              <a:cs typeface="Segoe UI Light" panose="020B0502040204020203" pitchFamily="34" charset="0"/>
            </a:endParaRPr>
          </a:p>
        </p:txBody>
      </p:sp>
      <p:pic>
        <p:nvPicPr>
          <p:cNvPr id="7" name="Picture 4" descr="Image result for flashing doorbell in use">
            <a:extLst>
              <a:ext uri="{FF2B5EF4-FFF2-40B4-BE49-F238E27FC236}">
                <a16:creationId xmlns:a16="http://schemas.microsoft.com/office/drawing/2014/main" id="{09E554FF-185E-43C6-ADF6-6C2A9ADB1B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3937" y="2046157"/>
            <a:ext cx="3057525" cy="305752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vibration bed alarm">
            <a:extLst>
              <a:ext uri="{FF2B5EF4-FFF2-40B4-BE49-F238E27FC236}">
                <a16:creationId xmlns:a16="http://schemas.microsoft.com/office/drawing/2014/main" id="{D4895A1F-6E89-41FC-A074-CFB73FBBBE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1" y="2084257"/>
            <a:ext cx="2887662" cy="2887662"/>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7">
            <a:extLst>
              <a:ext uri="{FF2B5EF4-FFF2-40B4-BE49-F238E27FC236}">
                <a16:creationId xmlns:a16="http://schemas.microsoft.com/office/drawing/2014/main" id="{CEFFC451-0BD6-47C5-BF38-4E8C2771D0E7}"/>
              </a:ext>
            </a:extLst>
          </p:cNvPr>
          <p:cNvSpPr txBox="1">
            <a:spLocks/>
          </p:cNvSpPr>
          <p:nvPr/>
        </p:nvSpPr>
        <p:spPr>
          <a:xfrm>
            <a:off x="2152110" y="5036941"/>
            <a:ext cx="3391977" cy="5746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Segoe UI Light" panose="020B0502040204020203" pitchFamily="34" charset="0"/>
                <a:ea typeface="+mj-ea"/>
                <a:cs typeface="Segoe UI Light" panose="020B0502040204020203" pitchFamily="34" charset="0"/>
              </a:defRPr>
            </a:lvl1pPr>
          </a:lstStyle>
          <a:p>
            <a:pPr algn="ctr">
              <a:defRPr/>
            </a:pPr>
            <a:r>
              <a:rPr lang="en-US" sz="2800" cap="small" dirty="0">
                <a:solidFill>
                  <a:sysClr val="windowText" lastClr="000000"/>
                </a:solidFill>
              </a:rPr>
              <a:t>Flashing Doorbell</a:t>
            </a:r>
            <a:endParaRPr lang="en-US" sz="1400" cap="small" dirty="0">
              <a:solidFill>
                <a:sysClr val="windowText" lastClr="000000"/>
              </a:solidFill>
            </a:endParaRPr>
          </a:p>
        </p:txBody>
      </p:sp>
      <p:sp>
        <p:nvSpPr>
          <p:cNvPr id="11" name="Title 7">
            <a:extLst>
              <a:ext uri="{FF2B5EF4-FFF2-40B4-BE49-F238E27FC236}">
                <a16:creationId xmlns:a16="http://schemas.microsoft.com/office/drawing/2014/main" id="{BFBB1476-525D-4997-AFF1-7E7C46F5AB2A}"/>
              </a:ext>
            </a:extLst>
          </p:cNvPr>
          <p:cNvSpPr txBox="1">
            <a:spLocks/>
          </p:cNvSpPr>
          <p:nvPr/>
        </p:nvSpPr>
        <p:spPr>
          <a:xfrm>
            <a:off x="6569586" y="5036941"/>
            <a:ext cx="3391977" cy="5746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Segoe UI Light" panose="020B0502040204020203" pitchFamily="34" charset="0"/>
                <a:ea typeface="+mj-ea"/>
                <a:cs typeface="Segoe UI Light" panose="020B0502040204020203" pitchFamily="34" charset="0"/>
              </a:defRPr>
            </a:lvl1pPr>
          </a:lstStyle>
          <a:p>
            <a:pPr algn="ctr">
              <a:defRPr/>
            </a:pPr>
            <a:r>
              <a:rPr lang="en-US" sz="2800" cap="small" dirty="0">
                <a:solidFill>
                  <a:sysClr val="windowText" lastClr="000000"/>
                </a:solidFill>
              </a:rPr>
              <a:t>Vibratory Bed Alarm</a:t>
            </a:r>
            <a:endParaRPr lang="en-US" sz="1400" cap="small" dirty="0">
              <a:solidFill>
                <a:sysClr val="windowText" lastClr="000000"/>
              </a:solidFill>
            </a:endParaRPr>
          </a:p>
        </p:txBody>
      </p:sp>
      <p:sp>
        <p:nvSpPr>
          <p:cNvPr id="8" name="BlackOverlay">
            <a:extLst>
              <a:ext uri="{FF2B5EF4-FFF2-40B4-BE49-F238E27FC236}">
                <a16:creationId xmlns:a16="http://schemas.microsoft.com/office/drawing/2014/main" id="{B33EEC28-2A10-4E17-ADA0-9725E88E52B5}"/>
              </a:ext>
            </a:extLst>
          </p:cNvPr>
          <p:cNvSpPr/>
          <p:nvPr/>
        </p:nvSpPr>
        <p:spPr>
          <a:xfrm>
            <a:off x="0" y="0"/>
            <a:ext cx="12203898" cy="6858000"/>
          </a:xfrm>
          <a:prstGeom prst="rect">
            <a:avLst/>
          </a:prstGeom>
          <a:solidFill>
            <a:schemeClr val="tx1">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endParaRPr lang="en-US" sz="2300" dirty="0">
              <a:solidFill>
                <a:prstClr val="white"/>
              </a:solidFill>
              <a:latin typeface="Segoe UI Light"/>
              <a:cs typeface="Segoe UI Light"/>
            </a:endParaRPr>
          </a:p>
        </p:txBody>
      </p:sp>
      <p:sp>
        <p:nvSpPr>
          <p:cNvPr id="2" name="Rectangle 1">
            <a:extLst>
              <a:ext uri="{FF2B5EF4-FFF2-40B4-BE49-F238E27FC236}">
                <a16:creationId xmlns:a16="http://schemas.microsoft.com/office/drawing/2014/main" id="{E8502EE7-E38F-45E4-AB27-42D06513AA33}"/>
              </a:ext>
            </a:extLst>
          </p:cNvPr>
          <p:cNvSpPr/>
          <p:nvPr/>
        </p:nvSpPr>
        <p:spPr>
          <a:xfrm>
            <a:off x="605475" y="2436242"/>
            <a:ext cx="11582400" cy="2246769"/>
          </a:xfrm>
          <a:prstGeom prst="rect">
            <a:avLst/>
          </a:prstGeom>
        </p:spPr>
        <p:txBody>
          <a:bodyPr wrap="square">
            <a:spAutoFit/>
          </a:bodyPr>
          <a:lstStyle/>
          <a:p>
            <a:pPr defTabSz="456039"/>
            <a:r>
              <a:rPr lang="en-US" sz="2400" dirty="0">
                <a:solidFill>
                  <a:prstClr val="white"/>
                </a:solidFill>
                <a:latin typeface="Segoe UI Light"/>
                <a:cs typeface="Segoe UI Light"/>
              </a:rPr>
              <a:t>As a result, DHH people miss out on important information needed to:</a:t>
            </a:r>
          </a:p>
          <a:p>
            <a:pPr defTabSz="456039"/>
            <a:endParaRPr lang="en-US" sz="2400" dirty="0">
              <a:solidFill>
                <a:prstClr val="white"/>
              </a:solidFill>
              <a:latin typeface="Segoe UI Light"/>
              <a:cs typeface="Segoe UI Light"/>
            </a:endParaRPr>
          </a:p>
          <a:p>
            <a:pPr defTabSz="456039">
              <a:spcAft>
                <a:spcPts val="1200"/>
              </a:spcAft>
            </a:pPr>
            <a:r>
              <a:rPr lang="en-US" sz="2400" dirty="0">
                <a:solidFill>
                  <a:prstClr val="white"/>
                </a:solidFill>
                <a:latin typeface="Segoe UI Light"/>
                <a:cs typeface="Segoe UI Light"/>
              </a:rPr>
              <a:t>perform </a:t>
            </a:r>
            <a:r>
              <a:rPr lang="en-US" sz="2400" dirty="0">
                <a:solidFill>
                  <a:srgbClr val="FFC000"/>
                </a:solidFill>
                <a:latin typeface="Segoe UI Semibold" panose="020B0702040204020203" pitchFamily="34" charset="0"/>
                <a:cs typeface="Segoe UI Semibold" panose="020B0702040204020203" pitchFamily="34" charset="0"/>
              </a:rPr>
              <a:t>daily tasks </a:t>
            </a:r>
            <a:r>
              <a:rPr lang="en-US" sz="2400" dirty="0">
                <a:solidFill>
                  <a:prstClr val="white"/>
                </a:solidFill>
                <a:latin typeface="Segoe UI Light"/>
                <a:cs typeface="Segoe UI Light"/>
              </a:rPr>
              <a:t>(</a:t>
            </a:r>
            <a:r>
              <a:rPr lang="en-US" sz="2400" i="1" dirty="0">
                <a:solidFill>
                  <a:prstClr val="white"/>
                </a:solidFill>
                <a:latin typeface="Segoe UI Light"/>
                <a:cs typeface="Segoe UI Light"/>
              </a:rPr>
              <a:t>e.g.,</a:t>
            </a:r>
            <a:r>
              <a:rPr lang="en-US" sz="2400" dirty="0">
                <a:solidFill>
                  <a:prstClr val="white"/>
                </a:solidFill>
                <a:latin typeface="Segoe UI Light"/>
                <a:cs typeface="Segoe UI Light"/>
              </a:rPr>
              <a:t> knowing when the microwave beeped), </a:t>
            </a:r>
          </a:p>
          <a:p>
            <a:pPr defTabSz="456039">
              <a:spcAft>
                <a:spcPts val="1200"/>
              </a:spcAft>
            </a:pPr>
            <a:r>
              <a:rPr lang="en-US" sz="2400" dirty="0">
                <a:solidFill>
                  <a:prstClr val="white"/>
                </a:solidFill>
                <a:latin typeface="Segoe UI Light"/>
                <a:cs typeface="Segoe UI Light"/>
              </a:rPr>
              <a:t>keep informed about the </a:t>
            </a:r>
            <a:r>
              <a:rPr lang="en-US" sz="2400" dirty="0">
                <a:solidFill>
                  <a:srgbClr val="FFC000"/>
                </a:solidFill>
                <a:latin typeface="Segoe UI Semibold" panose="020B0702040204020203" pitchFamily="34" charset="0"/>
                <a:cs typeface="Segoe UI Semibold" panose="020B0702040204020203" pitchFamily="34" charset="0"/>
              </a:rPr>
              <a:t>state of their home </a:t>
            </a:r>
            <a:r>
              <a:rPr lang="en-US" sz="2400" dirty="0">
                <a:solidFill>
                  <a:prstClr val="white"/>
                </a:solidFill>
                <a:latin typeface="Segoe UI Light"/>
                <a:cs typeface="Segoe UI Light"/>
              </a:rPr>
              <a:t>(</a:t>
            </a:r>
            <a:r>
              <a:rPr lang="en-US" sz="2400" i="1" dirty="0">
                <a:solidFill>
                  <a:prstClr val="white"/>
                </a:solidFill>
                <a:latin typeface="Segoe UI Light"/>
                <a:cs typeface="Segoe UI Light"/>
              </a:rPr>
              <a:t>e.g.,</a:t>
            </a:r>
            <a:r>
              <a:rPr lang="en-US" sz="2400" dirty="0">
                <a:solidFill>
                  <a:prstClr val="white"/>
                </a:solidFill>
                <a:latin typeface="Segoe UI Light"/>
                <a:cs typeface="Segoe UI Light"/>
              </a:rPr>
              <a:t> knowing when shower is running), </a:t>
            </a:r>
          </a:p>
          <a:p>
            <a:pPr defTabSz="456039">
              <a:spcAft>
                <a:spcPts val="1200"/>
              </a:spcAft>
            </a:pPr>
            <a:r>
              <a:rPr lang="en-US" sz="2400" dirty="0">
                <a:solidFill>
                  <a:prstClr val="white"/>
                </a:solidFill>
                <a:latin typeface="Segoe UI Light"/>
                <a:cs typeface="Segoe UI Light"/>
              </a:rPr>
              <a:t>or perform </a:t>
            </a:r>
            <a:r>
              <a:rPr lang="en-US" sz="2400" dirty="0">
                <a:solidFill>
                  <a:srgbClr val="FFC000"/>
                </a:solidFill>
                <a:latin typeface="Segoe UI Semibold" panose="020B0702040204020203" pitchFamily="34" charset="0"/>
                <a:cs typeface="Segoe UI Semibold" panose="020B0702040204020203" pitchFamily="34" charset="0"/>
              </a:rPr>
              <a:t>safety-related tasks </a:t>
            </a:r>
            <a:r>
              <a:rPr lang="en-US" sz="2400" dirty="0">
                <a:solidFill>
                  <a:prstClr val="white"/>
                </a:solidFill>
                <a:latin typeface="Segoe UI Light"/>
                <a:cs typeface="Segoe UI Light"/>
              </a:rPr>
              <a:t>(</a:t>
            </a:r>
            <a:r>
              <a:rPr lang="en-US" sz="2400" i="1" dirty="0">
                <a:solidFill>
                  <a:prstClr val="white"/>
                </a:solidFill>
                <a:latin typeface="Segoe UI Light"/>
                <a:cs typeface="Segoe UI Light"/>
              </a:rPr>
              <a:t>e.g.,</a:t>
            </a:r>
            <a:r>
              <a:rPr lang="en-US" sz="2400" dirty="0">
                <a:solidFill>
                  <a:prstClr val="white"/>
                </a:solidFill>
                <a:latin typeface="Segoe UI Light"/>
                <a:cs typeface="Segoe UI Light"/>
              </a:rPr>
              <a:t> by knowing that an alarm is sounding).</a:t>
            </a:r>
          </a:p>
        </p:txBody>
      </p:sp>
    </p:spTree>
    <p:extLst>
      <p:ext uri="{BB962C8B-B14F-4D97-AF65-F5344CB8AC3E}">
        <p14:creationId xmlns:p14="http://schemas.microsoft.com/office/powerpoint/2010/main" val="1255354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alpha val="78000"/>
          </a:schemeClr>
        </a:solidFill>
        <a:effectLst/>
      </p:bgPr>
    </p:bg>
    <p:spTree>
      <p:nvGrpSpPr>
        <p:cNvPr id="1" name=""/>
        <p:cNvGrpSpPr/>
        <p:nvPr/>
      </p:nvGrpSpPr>
      <p:grpSpPr>
        <a:xfrm>
          <a:off x="0" y="0"/>
          <a:ext cx="0" cy="0"/>
          <a:chOff x="0" y="0"/>
          <a:chExt cx="0" cy="0"/>
        </a:xfrm>
      </p:grpSpPr>
      <p:sp>
        <p:nvSpPr>
          <p:cNvPr id="5" name="Rectangle 4"/>
          <p:cNvSpPr/>
          <p:nvPr/>
        </p:nvSpPr>
        <p:spPr>
          <a:xfrm>
            <a:off x="-24084" y="0"/>
            <a:ext cx="12216084"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2667909" y="2203207"/>
            <a:ext cx="8229600" cy="493931"/>
          </a:xfrm>
        </p:spPr>
        <p:txBody>
          <a:bodyPr/>
          <a:lstStyle/>
          <a:p>
            <a:r>
              <a:rPr lang="en-US" sz="3600" dirty="0">
                <a:solidFill>
                  <a:srgbClr val="FFC000"/>
                </a:solidFill>
              </a:rPr>
              <a:t>Two Extensions To Prototype 1</a:t>
            </a:r>
          </a:p>
        </p:txBody>
      </p:sp>
      <p:sp>
        <p:nvSpPr>
          <p:cNvPr id="4" name="TextBox 3"/>
          <p:cNvSpPr txBox="1"/>
          <p:nvPr/>
        </p:nvSpPr>
        <p:spPr>
          <a:xfrm>
            <a:off x="2667907" y="2826198"/>
            <a:ext cx="6643009" cy="2046710"/>
          </a:xfrm>
          <a:prstGeom prst="rect">
            <a:avLst/>
          </a:prstGeom>
          <a:noFill/>
        </p:spPr>
        <p:txBody>
          <a:bodyPr wrap="square" lIns="0" tIns="45718" rIns="0" bIns="45718" rtlCol="0">
            <a:spAutoFit/>
          </a:bodyPr>
          <a:lstStyle/>
          <a:p>
            <a:pPr marL="514350" marR="0" lvl="0" indent="-514350" algn="l" defTabSz="912201" rtl="0" eaLnBrk="1" fontAlgn="auto" latinLnBrk="0" hangingPunct="1">
              <a:lnSpc>
                <a:spcPct val="100000"/>
              </a:lnSpc>
              <a:spcBef>
                <a:spcPts val="0"/>
              </a:spcBef>
              <a:spcAft>
                <a:spcPts val="1800"/>
              </a:spcAft>
              <a:buClr>
                <a:srgbClr val="FFC000"/>
              </a:buClr>
              <a:buSzTx/>
              <a:buFont typeface="+mj-lt"/>
              <a:buAutoNum type="arabicPeriod"/>
              <a:tabLst/>
              <a:defRPr/>
            </a:pPr>
            <a:r>
              <a:rPr lang="en-US" sz="2800" dirty="0">
                <a:solidFill>
                  <a:srgbClr val="FFC000"/>
                </a:solidFill>
                <a:latin typeface="Segoe UI Semibold" panose="020B0702040204020203" pitchFamily="34" charset="0"/>
                <a:cs typeface="Segoe UI Semibold" panose="020B0702040204020203" pitchFamily="34" charset="0"/>
              </a:rPr>
              <a:t>Sound classification engine </a:t>
            </a:r>
            <a:r>
              <a:rPr lang="en-US" sz="2800" dirty="0">
                <a:solidFill>
                  <a:prstClr val="white">
                    <a:lumMod val="85000"/>
                  </a:prstClr>
                </a:solidFill>
                <a:latin typeface="Segoe UI Light" pitchFamily="34" charset="0"/>
              </a:rPr>
              <a:t>for</a:t>
            </a:r>
            <a:r>
              <a:rPr kumimoji="0" lang="en-US" sz="2800" b="0" i="0" u="none" strike="noStrike" kern="1200" cap="none" spc="0" normalizeH="0" noProof="0" dirty="0">
                <a:ln>
                  <a:noFill/>
                </a:ln>
                <a:solidFill>
                  <a:prstClr val="white">
                    <a:lumMod val="85000"/>
                  </a:prstClr>
                </a:solidFill>
                <a:effectLst/>
                <a:uLnTx/>
                <a:uFillTx/>
                <a:latin typeface="Segoe UI Light" pitchFamily="34" charset="0"/>
                <a:ea typeface="+mn-ea"/>
                <a:cs typeface="+mn-cs"/>
              </a:rPr>
              <a:t> 19 common home sounds</a:t>
            </a:r>
            <a:endParaRPr kumimoji="0" lang="en-US" sz="28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514350" lvl="0" indent="-514350" defTabSz="912201">
              <a:spcAft>
                <a:spcPts val="1800"/>
              </a:spcAft>
              <a:buClr>
                <a:srgbClr val="FFC000"/>
              </a:buClr>
              <a:buFont typeface="+mj-lt"/>
              <a:buAutoNum type="arabicPeriod"/>
              <a:defRPr/>
            </a:pPr>
            <a:r>
              <a:rPr lang="en-US" sz="2800" dirty="0">
                <a:solidFill>
                  <a:srgbClr val="FFC000"/>
                </a:solidFill>
                <a:latin typeface="Segoe UI Semibold" panose="020B0702040204020203" pitchFamily="34" charset="0"/>
                <a:cs typeface="Segoe UI Semibold" panose="020B0702040204020203" pitchFamily="34" charset="0"/>
              </a:rPr>
              <a:t>Smartwatch</a:t>
            </a:r>
            <a:r>
              <a:rPr lang="en-US" sz="2800" dirty="0">
                <a:solidFill>
                  <a:prstClr val="white">
                    <a:lumMod val="85000"/>
                  </a:prstClr>
                </a:solidFill>
                <a:latin typeface="Segoe UI Light" pitchFamily="34" charset="0"/>
              </a:rPr>
              <a:t> to provide sound alerts using visual + vibration notifications.</a:t>
            </a:r>
            <a:endParaRPr kumimoji="0" lang="en-US" sz="28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p:txBody>
      </p:sp>
      <p:cxnSp>
        <p:nvCxnSpPr>
          <p:cNvPr id="6" name="Straight Connector 5"/>
          <p:cNvCxnSpPr>
            <a:cxnSpLocks/>
          </p:cNvCxnSpPr>
          <p:nvPr/>
        </p:nvCxnSpPr>
        <p:spPr>
          <a:xfrm>
            <a:off x="2569925" y="2725708"/>
            <a:ext cx="6690191" cy="0"/>
          </a:xfrm>
          <a:prstGeom prst="line">
            <a:avLst/>
          </a:prstGeom>
          <a:noFill/>
          <a:ln w="9525" cap="flat" cmpd="sng" algn="ctr">
            <a:solidFill>
              <a:sysClr val="window" lastClr="FFFFFF">
                <a:lumMod val="65000"/>
              </a:sysClr>
            </a:solidFill>
            <a:prstDash val="solid"/>
          </a:ln>
          <a:effectLst/>
        </p:spPr>
      </p:cxnSp>
      <p:sp>
        <p:nvSpPr>
          <p:cNvPr id="7" name="Title 7">
            <a:extLst>
              <a:ext uri="{FF2B5EF4-FFF2-40B4-BE49-F238E27FC236}">
                <a16:creationId xmlns:a16="http://schemas.microsoft.com/office/drawing/2014/main" id="{7AAFA331-5854-4FAB-A779-D2D010C28770}"/>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Prototype 2</a:t>
            </a:r>
            <a:endParaRPr kumimoji="0" lang="en-US" sz="11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endParaRPr>
          </a:p>
        </p:txBody>
      </p:sp>
    </p:spTree>
    <p:extLst>
      <p:ext uri="{BB962C8B-B14F-4D97-AF65-F5344CB8AC3E}">
        <p14:creationId xmlns:p14="http://schemas.microsoft.com/office/powerpoint/2010/main" val="225880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alpha val="78000"/>
          </a:schemeClr>
        </a:solidFill>
        <a:effectLst/>
      </p:bgPr>
    </p:bg>
    <p:spTree>
      <p:nvGrpSpPr>
        <p:cNvPr id="1" name=""/>
        <p:cNvGrpSpPr/>
        <p:nvPr/>
      </p:nvGrpSpPr>
      <p:grpSpPr>
        <a:xfrm>
          <a:off x="0" y="0"/>
          <a:ext cx="0" cy="0"/>
          <a:chOff x="0" y="0"/>
          <a:chExt cx="0" cy="0"/>
        </a:xfrm>
      </p:grpSpPr>
      <p:sp>
        <p:nvSpPr>
          <p:cNvPr id="5" name="Rectangle 4"/>
          <p:cNvSpPr/>
          <p:nvPr/>
        </p:nvSpPr>
        <p:spPr>
          <a:xfrm>
            <a:off x="-24084" y="0"/>
            <a:ext cx="12216084"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2667909" y="2203207"/>
            <a:ext cx="8229600" cy="493931"/>
          </a:xfrm>
        </p:spPr>
        <p:txBody>
          <a:bodyPr/>
          <a:lstStyle/>
          <a:p>
            <a:r>
              <a:rPr lang="en-US" sz="3600" dirty="0">
                <a:solidFill>
                  <a:srgbClr val="FFC000"/>
                </a:solidFill>
              </a:rPr>
              <a:t>Two Extensions To Prototype 1</a:t>
            </a:r>
          </a:p>
        </p:txBody>
      </p:sp>
      <p:sp>
        <p:nvSpPr>
          <p:cNvPr id="4" name="TextBox 3"/>
          <p:cNvSpPr txBox="1"/>
          <p:nvPr/>
        </p:nvSpPr>
        <p:spPr>
          <a:xfrm>
            <a:off x="2667907" y="2826198"/>
            <a:ext cx="6643009" cy="954103"/>
          </a:xfrm>
          <a:prstGeom prst="rect">
            <a:avLst/>
          </a:prstGeom>
          <a:noFill/>
        </p:spPr>
        <p:txBody>
          <a:bodyPr wrap="square" lIns="0" tIns="45718" rIns="0" bIns="45718" rtlCol="0">
            <a:spAutoFit/>
          </a:bodyPr>
          <a:lstStyle/>
          <a:p>
            <a:pPr marL="514350" marR="0" lvl="0" indent="-514350" algn="l" defTabSz="912201" rtl="0" eaLnBrk="1" fontAlgn="auto" latinLnBrk="0" hangingPunct="1">
              <a:lnSpc>
                <a:spcPct val="100000"/>
              </a:lnSpc>
              <a:spcBef>
                <a:spcPts val="0"/>
              </a:spcBef>
              <a:spcAft>
                <a:spcPts val="1800"/>
              </a:spcAft>
              <a:buClr>
                <a:srgbClr val="FFC000"/>
              </a:buClr>
              <a:buSzTx/>
              <a:buFont typeface="+mj-lt"/>
              <a:buAutoNum type="arabicPeriod"/>
              <a:tabLst/>
              <a:defRPr/>
            </a:pPr>
            <a:r>
              <a:rPr lang="en-US" sz="2800" dirty="0">
                <a:solidFill>
                  <a:srgbClr val="FFC000"/>
                </a:solidFill>
                <a:latin typeface="Segoe UI Semibold" panose="020B0702040204020203" pitchFamily="34" charset="0"/>
                <a:cs typeface="Segoe UI Semibold" panose="020B0702040204020203" pitchFamily="34" charset="0"/>
              </a:rPr>
              <a:t>Sound classification engine </a:t>
            </a:r>
            <a:r>
              <a:rPr lang="en-US" sz="2800" dirty="0">
                <a:solidFill>
                  <a:prstClr val="white">
                    <a:lumMod val="85000"/>
                  </a:prstClr>
                </a:solidFill>
                <a:latin typeface="Segoe UI Light" pitchFamily="34" charset="0"/>
              </a:rPr>
              <a:t>for</a:t>
            </a:r>
            <a:r>
              <a:rPr kumimoji="0" lang="en-US" sz="2800" b="0" i="0" u="none" strike="noStrike" kern="1200" cap="none" spc="0" normalizeH="0" noProof="0" dirty="0">
                <a:ln>
                  <a:noFill/>
                </a:ln>
                <a:solidFill>
                  <a:prstClr val="white">
                    <a:lumMod val="85000"/>
                  </a:prstClr>
                </a:solidFill>
                <a:effectLst/>
                <a:uLnTx/>
                <a:uFillTx/>
                <a:latin typeface="Segoe UI Light" pitchFamily="34" charset="0"/>
                <a:ea typeface="+mn-ea"/>
                <a:cs typeface="+mn-cs"/>
              </a:rPr>
              <a:t> 19 common home sounds</a:t>
            </a:r>
            <a:endParaRPr kumimoji="0" lang="en-US" sz="28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p:txBody>
      </p:sp>
      <p:cxnSp>
        <p:nvCxnSpPr>
          <p:cNvPr id="6" name="Straight Connector 5"/>
          <p:cNvCxnSpPr>
            <a:cxnSpLocks/>
          </p:cNvCxnSpPr>
          <p:nvPr/>
        </p:nvCxnSpPr>
        <p:spPr>
          <a:xfrm>
            <a:off x="2569925" y="2725708"/>
            <a:ext cx="6690191" cy="0"/>
          </a:xfrm>
          <a:prstGeom prst="line">
            <a:avLst/>
          </a:prstGeom>
          <a:noFill/>
          <a:ln w="9525" cap="flat" cmpd="sng" algn="ctr">
            <a:solidFill>
              <a:sysClr val="window" lastClr="FFFFFF">
                <a:lumMod val="65000"/>
              </a:sysClr>
            </a:solidFill>
            <a:prstDash val="solid"/>
          </a:ln>
          <a:effectLst/>
        </p:spPr>
      </p:cxnSp>
      <p:sp>
        <p:nvSpPr>
          <p:cNvPr id="7" name="Title 7">
            <a:extLst>
              <a:ext uri="{FF2B5EF4-FFF2-40B4-BE49-F238E27FC236}">
                <a16:creationId xmlns:a16="http://schemas.microsoft.com/office/drawing/2014/main" id="{7AAFA331-5854-4FAB-A779-D2D010C28770}"/>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Prototype 2</a:t>
            </a:r>
            <a:endParaRPr kumimoji="0" lang="en-US" sz="11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endParaRPr>
          </a:p>
        </p:txBody>
      </p:sp>
    </p:spTree>
    <p:extLst>
      <p:ext uri="{BB962C8B-B14F-4D97-AF65-F5344CB8AC3E}">
        <p14:creationId xmlns:p14="http://schemas.microsoft.com/office/powerpoint/2010/main" val="30952677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741AED-FF1F-4608-868C-5CEAB29D2FC6}"/>
              </a:ext>
            </a:extLst>
          </p:cNvPr>
          <p:cNvSpPr txBox="1">
            <a:spLocks/>
          </p:cNvSpPr>
          <p:nvPr/>
        </p:nvSpPr>
        <p:spPr>
          <a:xfrm>
            <a:off x="575326" y="511176"/>
            <a:ext cx="8229600"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3600" b="0" i="0" u="none" strike="noStrike" kern="1200" cap="small" spc="0" normalizeH="0" baseline="0" noProof="0" dirty="0">
                <a:ln>
                  <a:noFill/>
                </a:ln>
                <a:solidFill>
                  <a:schemeClr val="tx1">
                    <a:lumMod val="50000"/>
                    <a:lumOff val="50000"/>
                  </a:schemeClr>
                </a:solidFill>
                <a:effectLst/>
                <a:uLnTx/>
                <a:uFillTx/>
                <a:latin typeface="Segoe UI Semibold" panose="020B0702040204020203" pitchFamily="34" charset="0"/>
                <a:ea typeface="+mj-ea"/>
                <a:cs typeface="+mj-cs"/>
              </a:rPr>
              <a:t>Sound Classification</a:t>
            </a:r>
          </a:p>
        </p:txBody>
      </p:sp>
      <p:sp>
        <p:nvSpPr>
          <p:cNvPr id="5" name="Title 7">
            <a:extLst>
              <a:ext uri="{FF2B5EF4-FFF2-40B4-BE49-F238E27FC236}">
                <a16:creationId xmlns:a16="http://schemas.microsoft.com/office/drawing/2014/main" id="{9D9851A8-3F40-4751-B425-42C8C5CB93A5}"/>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Prototype 2</a:t>
            </a:r>
            <a:endParaRPr kumimoji="0" lang="en-US" sz="11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endParaRPr>
          </a:p>
        </p:txBody>
      </p:sp>
      <p:pic>
        <p:nvPicPr>
          <p:cNvPr id="9" name="Picture 2" descr="http://www.gierad.com/assets/ubicoustics/lowres/Architecture.png">
            <a:extLst>
              <a:ext uri="{FF2B5EF4-FFF2-40B4-BE49-F238E27FC236}">
                <a16:creationId xmlns:a16="http://schemas.microsoft.com/office/drawing/2014/main" id="{1233A597-68DD-41E1-919D-1F007552B8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135" r="92076" b="31563"/>
          <a:stretch/>
        </p:blipFill>
        <p:spPr bwMode="auto">
          <a:xfrm>
            <a:off x="1153428" y="2366353"/>
            <a:ext cx="1319443" cy="125900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6388E1B-C39D-44E6-81C8-C731CA32BCFA}"/>
              </a:ext>
            </a:extLst>
          </p:cNvPr>
          <p:cNvSpPr/>
          <p:nvPr/>
        </p:nvSpPr>
        <p:spPr>
          <a:xfrm>
            <a:off x="2571750" y="1841500"/>
            <a:ext cx="2108200" cy="521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3AD8A1-D939-44B5-9E24-32805AC5A763}"/>
              </a:ext>
            </a:extLst>
          </p:cNvPr>
          <p:cNvSpPr/>
          <p:nvPr/>
        </p:nvSpPr>
        <p:spPr>
          <a:xfrm>
            <a:off x="5577859" y="1835501"/>
            <a:ext cx="2108200" cy="521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899AB77-8511-41CB-969A-C532A0C69378}"/>
              </a:ext>
            </a:extLst>
          </p:cNvPr>
          <p:cNvSpPr/>
          <p:nvPr/>
        </p:nvSpPr>
        <p:spPr>
          <a:xfrm>
            <a:off x="2584450" y="3522699"/>
            <a:ext cx="1885950" cy="521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7513134-CF3D-4BF4-B4E5-CD81261DDECB}"/>
              </a:ext>
            </a:extLst>
          </p:cNvPr>
          <p:cNvSpPr txBox="1"/>
          <p:nvPr/>
        </p:nvSpPr>
        <p:spPr>
          <a:xfrm>
            <a:off x="1212783" y="3540942"/>
            <a:ext cx="1462830" cy="646331"/>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tx1">
                    <a:lumMod val="65000"/>
                    <a:lumOff val="35000"/>
                  </a:schemeClr>
                </a:solidFill>
                <a:effectLst/>
                <a:uLnTx/>
                <a:uFillTx/>
                <a:latin typeface="Segoe Condensed" panose="020B0606040200020203" pitchFamily="34" charset="0"/>
                <a:cs typeface="Segoe UI Semibold" panose="020B0702040204020203" pitchFamily="34" charset="0"/>
              </a:rPr>
              <a:t>Sound clips from online libraries</a:t>
            </a:r>
            <a:endParaRPr kumimoji="0" lang="en-US" sz="1400" b="1" i="0" u="none" strike="noStrike" kern="1200" cap="none" spc="0" normalizeH="0" baseline="0" noProof="0" dirty="0">
              <a:ln>
                <a:noFill/>
              </a:ln>
              <a:solidFill>
                <a:schemeClr val="tx1">
                  <a:lumMod val="65000"/>
                  <a:lumOff val="35000"/>
                </a:schemeClr>
              </a:solidFill>
              <a:effectLst/>
              <a:uLnTx/>
              <a:uFillTx/>
              <a:latin typeface="Segoe Condensed" panose="020B0606040200020203" pitchFamily="34" charset="0"/>
              <a:cs typeface="Segoe UI Semibold" panose="020B0702040204020203" pitchFamily="34" charset="0"/>
            </a:endParaRPr>
          </a:p>
        </p:txBody>
      </p:sp>
      <p:sp>
        <p:nvSpPr>
          <p:cNvPr id="16" name="TextBox 15">
            <a:extLst>
              <a:ext uri="{FF2B5EF4-FFF2-40B4-BE49-F238E27FC236}">
                <a16:creationId xmlns:a16="http://schemas.microsoft.com/office/drawing/2014/main" id="{48844698-E322-4221-85AA-B7560152964F}"/>
              </a:ext>
            </a:extLst>
          </p:cNvPr>
          <p:cNvSpPr txBox="1"/>
          <p:nvPr/>
        </p:nvSpPr>
        <p:spPr>
          <a:xfrm>
            <a:off x="2825210" y="3546091"/>
            <a:ext cx="1462830" cy="369332"/>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tx1">
                    <a:lumMod val="65000"/>
                    <a:lumOff val="35000"/>
                  </a:schemeClr>
                </a:solidFill>
                <a:effectLst/>
                <a:uLnTx/>
                <a:uFillTx/>
                <a:latin typeface="Segoe Condensed" panose="020B0606040200020203" pitchFamily="34" charset="0"/>
                <a:cs typeface="Segoe UI Semibold" panose="020B0702040204020203" pitchFamily="34" charset="0"/>
              </a:rPr>
              <a:t>Features</a:t>
            </a:r>
            <a:endParaRPr kumimoji="0" lang="en-US" sz="1400" b="1" i="0" u="none" strike="noStrike" kern="1200" cap="none" spc="0" normalizeH="0" baseline="0" noProof="0" dirty="0">
              <a:ln>
                <a:noFill/>
              </a:ln>
              <a:solidFill>
                <a:schemeClr val="tx1">
                  <a:lumMod val="65000"/>
                  <a:lumOff val="35000"/>
                </a:schemeClr>
              </a:solidFill>
              <a:effectLst/>
              <a:uLnTx/>
              <a:uFillTx/>
              <a:latin typeface="Segoe Condensed" panose="020B0606040200020203" pitchFamily="34" charset="0"/>
              <a:cs typeface="Segoe UI Semibold" panose="020B0702040204020203" pitchFamily="34" charset="0"/>
            </a:endParaRPr>
          </a:p>
        </p:txBody>
      </p:sp>
      <p:sp>
        <p:nvSpPr>
          <p:cNvPr id="18" name="Rectangle 17">
            <a:extLst>
              <a:ext uri="{FF2B5EF4-FFF2-40B4-BE49-F238E27FC236}">
                <a16:creationId xmlns:a16="http://schemas.microsoft.com/office/drawing/2014/main" id="{FFC8F982-00B7-46D4-8344-D12157F108A4}"/>
              </a:ext>
            </a:extLst>
          </p:cNvPr>
          <p:cNvSpPr/>
          <p:nvPr/>
        </p:nvSpPr>
        <p:spPr>
          <a:xfrm>
            <a:off x="4893116" y="3487308"/>
            <a:ext cx="2508460" cy="521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90BB947-C926-4BE2-B079-B69B1961D74E}"/>
              </a:ext>
            </a:extLst>
          </p:cNvPr>
          <p:cNvSpPr/>
          <p:nvPr/>
        </p:nvSpPr>
        <p:spPr>
          <a:xfrm>
            <a:off x="681713" y="1739900"/>
            <a:ext cx="3930820" cy="269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24858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741AED-FF1F-4608-868C-5CEAB29D2FC6}"/>
              </a:ext>
            </a:extLst>
          </p:cNvPr>
          <p:cNvSpPr txBox="1">
            <a:spLocks/>
          </p:cNvSpPr>
          <p:nvPr/>
        </p:nvSpPr>
        <p:spPr>
          <a:xfrm>
            <a:off x="575326" y="511176"/>
            <a:ext cx="8229600"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3600" b="0" i="0" u="none" strike="noStrike" kern="1200" cap="small" spc="0" normalizeH="0" baseline="0" noProof="0" dirty="0">
                <a:ln>
                  <a:noFill/>
                </a:ln>
                <a:solidFill>
                  <a:schemeClr val="tx1">
                    <a:lumMod val="50000"/>
                    <a:lumOff val="50000"/>
                  </a:schemeClr>
                </a:solidFill>
                <a:effectLst/>
                <a:uLnTx/>
                <a:uFillTx/>
                <a:latin typeface="Segoe UI Semibold" panose="020B0702040204020203" pitchFamily="34" charset="0"/>
                <a:ea typeface="+mj-ea"/>
                <a:cs typeface="+mj-cs"/>
              </a:rPr>
              <a:t>Sound Classification</a:t>
            </a:r>
          </a:p>
        </p:txBody>
      </p:sp>
      <p:sp>
        <p:nvSpPr>
          <p:cNvPr id="5" name="Title 7">
            <a:extLst>
              <a:ext uri="{FF2B5EF4-FFF2-40B4-BE49-F238E27FC236}">
                <a16:creationId xmlns:a16="http://schemas.microsoft.com/office/drawing/2014/main" id="{9D9851A8-3F40-4751-B425-42C8C5CB93A5}"/>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Prototype 2</a:t>
            </a:r>
            <a:endParaRPr kumimoji="0" lang="en-US" sz="11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endParaRPr>
          </a:p>
        </p:txBody>
      </p:sp>
      <p:pic>
        <p:nvPicPr>
          <p:cNvPr id="2050" name="Picture 2" descr="http://www.gierad.com/assets/ubicoustics/lowres/Architecture.png">
            <a:extLst>
              <a:ext uri="{FF2B5EF4-FFF2-40B4-BE49-F238E27FC236}">
                <a16:creationId xmlns:a16="http://schemas.microsoft.com/office/drawing/2014/main" id="{289DD565-6E35-4102-9AEC-B7A64CE32D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297" t="301" r="17162"/>
          <a:stretch/>
        </p:blipFill>
        <p:spPr bwMode="auto">
          <a:xfrm>
            <a:off x="2476500" y="1720850"/>
            <a:ext cx="5338764" cy="25558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gierad.com/assets/ubicoustics/lowres/Architecture.png">
            <a:extLst>
              <a:ext uri="{FF2B5EF4-FFF2-40B4-BE49-F238E27FC236}">
                <a16:creationId xmlns:a16="http://schemas.microsoft.com/office/drawing/2014/main" id="{1233A597-68DD-41E1-919D-1F007552B8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135" r="92076" b="31563"/>
          <a:stretch/>
        </p:blipFill>
        <p:spPr bwMode="auto">
          <a:xfrm>
            <a:off x="1153428" y="2366353"/>
            <a:ext cx="1319443" cy="125900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6388E1B-C39D-44E6-81C8-C731CA32BCFA}"/>
              </a:ext>
            </a:extLst>
          </p:cNvPr>
          <p:cNvSpPr/>
          <p:nvPr/>
        </p:nvSpPr>
        <p:spPr>
          <a:xfrm>
            <a:off x="2571750" y="1841500"/>
            <a:ext cx="2108200" cy="521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3AD8A1-D939-44B5-9E24-32805AC5A763}"/>
              </a:ext>
            </a:extLst>
          </p:cNvPr>
          <p:cNvSpPr/>
          <p:nvPr/>
        </p:nvSpPr>
        <p:spPr>
          <a:xfrm>
            <a:off x="5577859" y="1835501"/>
            <a:ext cx="2108200" cy="521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899AB77-8511-41CB-969A-C532A0C69378}"/>
              </a:ext>
            </a:extLst>
          </p:cNvPr>
          <p:cNvSpPr/>
          <p:nvPr/>
        </p:nvSpPr>
        <p:spPr>
          <a:xfrm>
            <a:off x="2584450" y="3522699"/>
            <a:ext cx="1885950" cy="521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7513134-CF3D-4BF4-B4E5-CD81261DDECB}"/>
              </a:ext>
            </a:extLst>
          </p:cNvPr>
          <p:cNvSpPr txBox="1"/>
          <p:nvPr/>
        </p:nvSpPr>
        <p:spPr>
          <a:xfrm>
            <a:off x="1212783" y="3540942"/>
            <a:ext cx="1462830" cy="646331"/>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tx1">
                    <a:lumMod val="65000"/>
                    <a:lumOff val="35000"/>
                  </a:schemeClr>
                </a:solidFill>
                <a:effectLst/>
                <a:uLnTx/>
                <a:uFillTx/>
                <a:latin typeface="Segoe Condensed" panose="020B0606040200020203" pitchFamily="34" charset="0"/>
                <a:cs typeface="Segoe UI Semibold" panose="020B0702040204020203" pitchFamily="34" charset="0"/>
              </a:rPr>
              <a:t>Sound clips from online libraries</a:t>
            </a:r>
            <a:endParaRPr kumimoji="0" lang="en-US" sz="1400" b="1" i="0" u="none" strike="noStrike" kern="1200" cap="none" spc="0" normalizeH="0" baseline="0" noProof="0" dirty="0">
              <a:ln>
                <a:noFill/>
              </a:ln>
              <a:solidFill>
                <a:schemeClr val="tx1">
                  <a:lumMod val="65000"/>
                  <a:lumOff val="35000"/>
                </a:schemeClr>
              </a:solidFill>
              <a:effectLst/>
              <a:uLnTx/>
              <a:uFillTx/>
              <a:latin typeface="Segoe Condensed" panose="020B0606040200020203" pitchFamily="34" charset="0"/>
              <a:cs typeface="Segoe UI Semibold" panose="020B0702040204020203" pitchFamily="34" charset="0"/>
            </a:endParaRPr>
          </a:p>
        </p:txBody>
      </p:sp>
      <p:sp>
        <p:nvSpPr>
          <p:cNvPr id="16" name="TextBox 15">
            <a:extLst>
              <a:ext uri="{FF2B5EF4-FFF2-40B4-BE49-F238E27FC236}">
                <a16:creationId xmlns:a16="http://schemas.microsoft.com/office/drawing/2014/main" id="{48844698-E322-4221-85AA-B7560152964F}"/>
              </a:ext>
            </a:extLst>
          </p:cNvPr>
          <p:cNvSpPr txBox="1"/>
          <p:nvPr/>
        </p:nvSpPr>
        <p:spPr>
          <a:xfrm>
            <a:off x="2825210" y="3546091"/>
            <a:ext cx="1462830" cy="369332"/>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tx1">
                    <a:lumMod val="65000"/>
                    <a:lumOff val="35000"/>
                  </a:schemeClr>
                </a:solidFill>
                <a:effectLst/>
                <a:uLnTx/>
                <a:uFillTx/>
                <a:latin typeface="Segoe Condensed" panose="020B0606040200020203" pitchFamily="34" charset="0"/>
                <a:cs typeface="Segoe UI Semibold" panose="020B0702040204020203" pitchFamily="34" charset="0"/>
              </a:rPr>
              <a:t>Features</a:t>
            </a:r>
            <a:endParaRPr kumimoji="0" lang="en-US" sz="1400" b="1" i="0" u="none" strike="noStrike" kern="1200" cap="none" spc="0" normalizeH="0" baseline="0" noProof="0" dirty="0">
              <a:ln>
                <a:noFill/>
              </a:ln>
              <a:solidFill>
                <a:schemeClr val="tx1">
                  <a:lumMod val="65000"/>
                  <a:lumOff val="35000"/>
                </a:schemeClr>
              </a:solidFill>
              <a:effectLst/>
              <a:uLnTx/>
              <a:uFillTx/>
              <a:latin typeface="Segoe Condensed" panose="020B0606040200020203" pitchFamily="34" charset="0"/>
              <a:cs typeface="Segoe UI Semibold" panose="020B0702040204020203" pitchFamily="34" charset="0"/>
            </a:endParaRPr>
          </a:p>
        </p:txBody>
      </p:sp>
      <p:sp>
        <p:nvSpPr>
          <p:cNvPr id="18" name="Rectangle 17">
            <a:extLst>
              <a:ext uri="{FF2B5EF4-FFF2-40B4-BE49-F238E27FC236}">
                <a16:creationId xmlns:a16="http://schemas.microsoft.com/office/drawing/2014/main" id="{FFC8F982-00B7-46D4-8344-D12157F108A4}"/>
              </a:ext>
            </a:extLst>
          </p:cNvPr>
          <p:cNvSpPr/>
          <p:nvPr/>
        </p:nvSpPr>
        <p:spPr>
          <a:xfrm>
            <a:off x="4893116" y="3487308"/>
            <a:ext cx="2508460" cy="521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565B1BE-17D2-4ECB-9251-6CBBAC0CEE71}"/>
              </a:ext>
            </a:extLst>
          </p:cNvPr>
          <p:cNvSpPr txBox="1"/>
          <p:nvPr/>
        </p:nvSpPr>
        <p:spPr>
          <a:xfrm>
            <a:off x="4612533" y="3540942"/>
            <a:ext cx="3111534" cy="646331"/>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tx1">
                    <a:lumMod val="65000"/>
                    <a:lumOff val="35000"/>
                  </a:schemeClr>
                </a:solidFill>
                <a:effectLst/>
                <a:uLnTx/>
                <a:uFillTx/>
                <a:latin typeface="Segoe Condensed" panose="020B0606040200020203" pitchFamily="34" charset="0"/>
                <a:cs typeface="Segoe UI Semibold" panose="020B0702040204020203" pitchFamily="34" charset="0"/>
              </a:rPr>
              <a:t>VGG16 Architecture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tx1">
                    <a:lumMod val="65000"/>
                    <a:lumOff val="35000"/>
                  </a:schemeClr>
                </a:solidFill>
                <a:effectLst/>
                <a:uLnTx/>
                <a:uFillTx/>
                <a:latin typeface="Segoe Condensed" panose="020B0606040200020203" pitchFamily="34" charset="0"/>
                <a:cs typeface="Segoe UI Semibold" panose="020B0702040204020203" pitchFamily="34" charset="0"/>
              </a:rPr>
              <a:t>Pre-</a:t>
            </a:r>
            <a:r>
              <a:rPr lang="en-US" b="1" dirty="0">
                <a:solidFill>
                  <a:schemeClr val="tx1">
                    <a:lumMod val="65000"/>
                    <a:lumOff val="35000"/>
                  </a:schemeClr>
                </a:solidFill>
                <a:latin typeface="Segoe Condensed" panose="020B0606040200020203" pitchFamily="34" charset="0"/>
                <a:cs typeface="Segoe UI Semibold" panose="020B0702040204020203" pitchFamily="34" charset="0"/>
              </a:rPr>
              <a:t>trained on 8M YouTube videos</a:t>
            </a:r>
            <a:endParaRPr kumimoji="0" lang="en-US" b="1" i="0" u="none" strike="noStrike" kern="1200" cap="none" spc="0" normalizeH="0" baseline="0" noProof="0" dirty="0">
              <a:ln>
                <a:noFill/>
              </a:ln>
              <a:solidFill>
                <a:schemeClr val="tx1">
                  <a:lumMod val="65000"/>
                  <a:lumOff val="35000"/>
                </a:schemeClr>
              </a:solidFill>
              <a:effectLst/>
              <a:uLnTx/>
              <a:uFillTx/>
              <a:latin typeface="Segoe Condensed" panose="020B0606040200020203" pitchFamily="34" charset="0"/>
              <a:cs typeface="Segoe UI Semibold" panose="020B0702040204020203" pitchFamily="34" charset="0"/>
            </a:endParaRPr>
          </a:p>
        </p:txBody>
      </p:sp>
      <p:sp>
        <p:nvSpPr>
          <p:cNvPr id="8" name="Rectangle 7">
            <a:extLst>
              <a:ext uri="{FF2B5EF4-FFF2-40B4-BE49-F238E27FC236}">
                <a16:creationId xmlns:a16="http://schemas.microsoft.com/office/drawing/2014/main" id="{790BB947-C926-4BE2-B079-B69B1961D74E}"/>
              </a:ext>
            </a:extLst>
          </p:cNvPr>
          <p:cNvSpPr/>
          <p:nvPr/>
        </p:nvSpPr>
        <p:spPr>
          <a:xfrm>
            <a:off x="681713" y="1739900"/>
            <a:ext cx="3930820" cy="269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6809424-62EF-46BD-AD0C-D6EF5BCA6781}"/>
              </a:ext>
            </a:extLst>
          </p:cNvPr>
          <p:cNvSpPr txBox="1"/>
          <p:nvPr/>
        </p:nvSpPr>
        <p:spPr>
          <a:xfrm>
            <a:off x="948953" y="2526283"/>
            <a:ext cx="3453320" cy="1107996"/>
          </a:xfrm>
          <a:prstGeom prst="rect">
            <a:avLst/>
          </a:prstGeom>
          <a:noFill/>
        </p:spPr>
        <p:txBody>
          <a:bodyPr wrap="square" lIns="0" r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200" b="1" dirty="0">
                <a:solidFill>
                  <a:schemeClr val="tx1">
                    <a:lumMod val="65000"/>
                    <a:lumOff val="35000"/>
                  </a:schemeClr>
                </a:solidFill>
                <a:latin typeface="Segoe UI Light" panose="020B0502040204020203" pitchFamily="34" charset="0"/>
                <a:cs typeface="Segoe UI Light" panose="020B0502040204020203" pitchFamily="34" charset="0"/>
              </a:rPr>
              <a:t>Using </a:t>
            </a:r>
            <a:r>
              <a:rPr lang="en-US" sz="2200" b="1" dirty="0">
                <a:solidFill>
                  <a:srgbClr val="2A9496"/>
                </a:solidFill>
                <a:latin typeface="Segoe UI Semibold" panose="020B0702040204020203" pitchFamily="34" charset="0"/>
                <a:cs typeface="Segoe UI Semibold" panose="020B0702040204020203" pitchFamily="34" charset="0"/>
              </a:rPr>
              <a:t>transfer</a:t>
            </a:r>
            <a:r>
              <a:rPr lang="en-US" sz="2200" b="1" dirty="0">
                <a:solidFill>
                  <a:schemeClr val="tx1">
                    <a:lumMod val="65000"/>
                    <a:lumOff val="35000"/>
                  </a:schemeClr>
                </a:solidFill>
                <a:latin typeface="Segoe UI Light" panose="020B0502040204020203" pitchFamily="34" charset="0"/>
                <a:cs typeface="Segoe UI Light" panose="020B0502040204020203" pitchFamily="34" charset="0"/>
              </a:rPr>
              <a:t> </a:t>
            </a:r>
            <a:r>
              <a:rPr lang="en-US" sz="2200" b="1" dirty="0">
                <a:solidFill>
                  <a:srgbClr val="2A9496"/>
                </a:solidFill>
                <a:latin typeface="Segoe UI Semibold" panose="020B0702040204020203" pitchFamily="34" charset="0"/>
                <a:cs typeface="Segoe UI Semibold" panose="020B0702040204020203" pitchFamily="34" charset="0"/>
              </a:rPr>
              <a:t>learning</a:t>
            </a:r>
            <a:r>
              <a:rPr lang="en-US" sz="2200" b="1" dirty="0">
                <a:solidFill>
                  <a:schemeClr val="tx1">
                    <a:lumMod val="65000"/>
                    <a:lumOff val="35000"/>
                  </a:schemeClr>
                </a:solidFill>
                <a:latin typeface="Segoe UI Light" panose="020B0502040204020203" pitchFamily="34" charset="0"/>
                <a:cs typeface="Segoe UI Light" panose="020B0502040204020203" pitchFamily="34" charset="0"/>
              </a:rPr>
              <a:t>, we adapted this model for our task (sound classification) </a:t>
            </a:r>
            <a:endParaRPr kumimoji="0" lang="en-US" sz="2200" b="1"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84347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741AED-FF1F-4608-868C-5CEAB29D2FC6}"/>
              </a:ext>
            </a:extLst>
          </p:cNvPr>
          <p:cNvSpPr txBox="1">
            <a:spLocks/>
          </p:cNvSpPr>
          <p:nvPr/>
        </p:nvSpPr>
        <p:spPr>
          <a:xfrm>
            <a:off x="575326" y="511176"/>
            <a:ext cx="8229600"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3600" b="0" i="0" u="none" strike="noStrike" kern="1200" cap="small" spc="0" normalizeH="0" baseline="0" noProof="0" dirty="0">
                <a:ln>
                  <a:noFill/>
                </a:ln>
                <a:solidFill>
                  <a:schemeClr val="tx1">
                    <a:lumMod val="50000"/>
                    <a:lumOff val="50000"/>
                  </a:schemeClr>
                </a:solidFill>
                <a:effectLst/>
                <a:uLnTx/>
                <a:uFillTx/>
                <a:latin typeface="Segoe UI Semibold" panose="020B0702040204020203" pitchFamily="34" charset="0"/>
                <a:ea typeface="+mj-ea"/>
                <a:cs typeface="+mj-cs"/>
              </a:rPr>
              <a:t>Sound Classification</a:t>
            </a:r>
          </a:p>
        </p:txBody>
      </p:sp>
      <p:sp>
        <p:nvSpPr>
          <p:cNvPr id="2" name="Rectangle 1">
            <a:extLst>
              <a:ext uri="{FF2B5EF4-FFF2-40B4-BE49-F238E27FC236}">
                <a16:creationId xmlns:a16="http://schemas.microsoft.com/office/drawing/2014/main" id="{C8D1C4A7-6339-4058-AB5D-DF8FB31C3681}"/>
              </a:ext>
            </a:extLst>
          </p:cNvPr>
          <p:cNvSpPr/>
          <p:nvPr/>
        </p:nvSpPr>
        <p:spPr>
          <a:xfrm>
            <a:off x="6181000" y="4515076"/>
            <a:ext cx="5692124" cy="2083647"/>
          </a:xfrm>
          <a:prstGeom prst="rect">
            <a:avLst/>
          </a:prstGeom>
          <a:ln>
            <a:solidFill>
              <a:schemeClr val="tx1">
                <a:lumMod val="50000"/>
                <a:lumOff val="50000"/>
              </a:schemeClr>
            </a:solidFill>
          </a:ln>
        </p:spPr>
        <p:txBody>
          <a:bodyPr wrap="square">
            <a:spAutoFit/>
          </a:bodyPr>
          <a:lstStyle/>
          <a:p>
            <a:pPr lvl="0" algn="ctr" defTabSz="456039">
              <a:defRPr/>
            </a:pPr>
            <a:r>
              <a:rPr lang="en-US" sz="2420" dirty="0">
                <a:solidFill>
                  <a:schemeClr val="tx1">
                    <a:lumMod val="85000"/>
                    <a:lumOff val="15000"/>
                  </a:schemeClr>
                </a:solidFill>
                <a:latin typeface="Segoe UI Light"/>
                <a:cs typeface="Segoe UI Light"/>
              </a:rPr>
              <a:t>Average test accuracy on sounds recorded in homes of 5 research team members =</a:t>
            </a:r>
          </a:p>
          <a:p>
            <a:pPr lvl="0" algn="ctr" defTabSz="456039">
              <a:defRPr/>
            </a:pPr>
            <a:r>
              <a:rPr lang="en-US" sz="8100" dirty="0">
                <a:solidFill>
                  <a:srgbClr val="80BE28"/>
                </a:solidFill>
                <a:latin typeface="Segoe UI Semibold" panose="020B0702040204020203" pitchFamily="34" charset="0"/>
                <a:cs typeface="Segoe UI Semibold" panose="020B0702040204020203" pitchFamily="34" charset="0"/>
              </a:rPr>
              <a:t>85.9% </a:t>
            </a:r>
            <a:r>
              <a:rPr lang="en-US" sz="4000" dirty="0">
                <a:solidFill>
                  <a:schemeClr val="tx1">
                    <a:lumMod val="50000"/>
                    <a:lumOff val="50000"/>
                  </a:schemeClr>
                </a:solidFill>
                <a:latin typeface="Segoe UI Light" panose="020B0502040204020203" pitchFamily="34" charset="0"/>
                <a:cs typeface="Segoe UI Light" panose="020B0502040204020203" pitchFamily="34" charset="0"/>
              </a:rPr>
              <a:t>(</a:t>
            </a:r>
            <a:r>
              <a:rPr lang="en-US" sz="4000" i="1" dirty="0">
                <a:solidFill>
                  <a:schemeClr val="tx1">
                    <a:lumMod val="50000"/>
                    <a:lumOff val="50000"/>
                  </a:schemeClr>
                </a:solidFill>
                <a:latin typeface="Segoe UI Light" panose="020B0502040204020203" pitchFamily="34" charset="0"/>
                <a:cs typeface="Segoe UI Light" panose="020B0502040204020203" pitchFamily="34" charset="0"/>
              </a:rPr>
              <a:t>SD=</a:t>
            </a:r>
            <a:r>
              <a:rPr lang="en-US" sz="4000" dirty="0">
                <a:solidFill>
                  <a:schemeClr val="tx1">
                    <a:lumMod val="50000"/>
                    <a:lumOff val="50000"/>
                  </a:schemeClr>
                </a:solidFill>
                <a:latin typeface="Segoe UI Light" panose="020B0502040204020203" pitchFamily="34" charset="0"/>
                <a:cs typeface="Segoe UI Light" panose="020B0502040204020203" pitchFamily="34" charset="0"/>
              </a:rPr>
              <a:t>4.1%) </a:t>
            </a:r>
            <a:endParaRPr lang="en-US" sz="24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5" name="Title 7">
            <a:extLst>
              <a:ext uri="{FF2B5EF4-FFF2-40B4-BE49-F238E27FC236}">
                <a16:creationId xmlns:a16="http://schemas.microsoft.com/office/drawing/2014/main" id="{9D9851A8-3F40-4751-B425-42C8C5CB93A5}"/>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Prototype 2</a:t>
            </a:r>
            <a:endParaRPr kumimoji="0" lang="en-US" sz="11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endParaRPr>
          </a:p>
        </p:txBody>
      </p:sp>
      <p:pic>
        <p:nvPicPr>
          <p:cNvPr id="15" name="Picture 2" descr="http://www.gierad.com/assets/ubicoustics/lowres/Architecture.png">
            <a:extLst>
              <a:ext uri="{FF2B5EF4-FFF2-40B4-BE49-F238E27FC236}">
                <a16:creationId xmlns:a16="http://schemas.microsoft.com/office/drawing/2014/main" id="{6D911DAD-A3E8-45D8-9C3E-22125893F1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297" t="301" r="17162"/>
          <a:stretch/>
        </p:blipFill>
        <p:spPr bwMode="auto">
          <a:xfrm>
            <a:off x="2476500" y="1720850"/>
            <a:ext cx="5338764" cy="25558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www.gierad.com/assets/ubicoustics/lowres/Architecture.png">
            <a:extLst>
              <a:ext uri="{FF2B5EF4-FFF2-40B4-BE49-F238E27FC236}">
                <a16:creationId xmlns:a16="http://schemas.microsoft.com/office/drawing/2014/main" id="{156BD875-C671-4E99-BDB7-2266A4B30D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135" r="92076" b="31563"/>
          <a:stretch/>
        </p:blipFill>
        <p:spPr bwMode="auto">
          <a:xfrm>
            <a:off x="1153428" y="2366353"/>
            <a:ext cx="1319443" cy="125900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09D0DB32-1C01-4329-970D-4DBB85D1E9B4}"/>
              </a:ext>
            </a:extLst>
          </p:cNvPr>
          <p:cNvSpPr/>
          <p:nvPr/>
        </p:nvSpPr>
        <p:spPr>
          <a:xfrm>
            <a:off x="2571750" y="1841500"/>
            <a:ext cx="2108200" cy="521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1D097EC-76BF-433D-9995-8B291E4B9E2D}"/>
              </a:ext>
            </a:extLst>
          </p:cNvPr>
          <p:cNvSpPr/>
          <p:nvPr/>
        </p:nvSpPr>
        <p:spPr>
          <a:xfrm>
            <a:off x="5577859" y="1835501"/>
            <a:ext cx="2108200" cy="521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A3FD468-C7EB-4783-B7A0-1092923CB407}"/>
              </a:ext>
            </a:extLst>
          </p:cNvPr>
          <p:cNvSpPr/>
          <p:nvPr/>
        </p:nvSpPr>
        <p:spPr>
          <a:xfrm>
            <a:off x="2584450" y="3522699"/>
            <a:ext cx="1885950" cy="521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867917C-D40A-4652-AB3C-E769160C06BE}"/>
              </a:ext>
            </a:extLst>
          </p:cNvPr>
          <p:cNvSpPr txBox="1"/>
          <p:nvPr/>
        </p:nvSpPr>
        <p:spPr>
          <a:xfrm>
            <a:off x="669012" y="3540942"/>
            <a:ext cx="2277387" cy="646331"/>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tx1">
                    <a:lumMod val="65000"/>
                    <a:lumOff val="35000"/>
                  </a:schemeClr>
                </a:solidFill>
                <a:latin typeface="Segoe Condensed" panose="020B0606040200020203" pitchFamily="34" charset="0"/>
                <a:cs typeface="Segoe UI Semibold" panose="020B0702040204020203" pitchFamily="34" charset="0"/>
              </a:rPr>
              <a:t>C</a:t>
            </a:r>
            <a:r>
              <a:rPr kumimoji="0" lang="en-US" b="1" i="0" u="none" strike="noStrike" kern="1200" cap="none" spc="0" normalizeH="0" baseline="0" noProof="0" dirty="0">
                <a:ln>
                  <a:noFill/>
                </a:ln>
                <a:solidFill>
                  <a:schemeClr val="tx1">
                    <a:lumMod val="65000"/>
                    <a:lumOff val="35000"/>
                  </a:schemeClr>
                </a:solidFill>
                <a:effectLst/>
                <a:uLnTx/>
                <a:uFillTx/>
                <a:latin typeface="Segoe Condensed" panose="020B0606040200020203" pitchFamily="34" charset="0"/>
                <a:cs typeface="Segoe UI Semibold" panose="020B0702040204020203" pitchFamily="34" charset="0"/>
              </a:rPr>
              <a:t>lips from online libraries for 19 sound</a:t>
            </a:r>
            <a:r>
              <a:rPr lang="en-US" b="1" dirty="0">
                <a:solidFill>
                  <a:schemeClr val="tx1">
                    <a:lumMod val="65000"/>
                    <a:lumOff val="35000"/>
                  </a:schemeClr>
                </a:solidFill>
                <a:latin typeface="Segoe Condensed" panose="020B0606040200020203" pitchFamily="34" charset="0"/>
                <a:cs typeface="Segoe UI Semibold" panose="020B0702040204020203" pitchFamily="34" charset="0"/>
              </a:rPr>
              <a:t> classes</a:t>
            </a:r>
            <a:endParaRPr kumimoji="0" lang="en-US" sz="1400" b="1" i="0" u="none" strike="noStrike" kern="1200" cap="none" spc="0" normalizeH="0" baseline="0" noProof="0" dirty="0">
              <a:ln>
                <a:noFill/>
              </a:ln>
              <a:solidFill>
                <a:schemeClr val="tx1">
                  <a:lumMod val="65000"/>
                  <a:lumOff val="35000"/>
                </a:schemeClr>
              </a:solidFill>
              <a:effectLst/>
              <a:uLnTx/>
              <a:uFillTx/>
              <a:latin typeface="Segoe Condensed" panose="020B0606040200020203" pitchFamily="34" charset="0"/>
              <a:cs typeface="Segoe UI Semibold" panose="020B0702040204020203" pitchFamily="34" charset="0"/>
            </a:endParaRPr>
          </a:p>
        </p:txBody>
      </p:sp>
      <p:sp>
        <p:nvSpPr>
          <p:cNvPr id="24" name="TextBox 23">
            <a:extLst>
              <a:ext uri="{FF2B5EF4-FFF2-40B4-BE49-F238E27FC236}">
                <a16:creationId xmlns:a16="http://schemas.microsoft.com/office/drawing/2014/main" id="{00EAF796-75EB-4C2F-B45F-D2601C3A01D7}"/>
              </a:ext>
            </a:extLst>
          </p:cNvPr>
          <p:cNvSpPr txBox="1"/>
          <p:nvPr/>
        </p:nvSpPr>
        <p:spPr>
          <a:xfrm>
            <a:off x="2831560" y="3546091"/>
            <a:ext cx="1462830" cy="369332"/>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tx1">
                    <a:lumMod val="65000"/>
                    <a:lumOff val="35000"/>
                  </a:schemeClr>
                </a:solidFill>
                <a:effectLst/>
                <a:uLnTx/>
                <a:uFillTx/>
                <a:latin typeface="Segoe Condensed" panose="020B0606040200020203" pitchFamily="34" charset="0"/>
                <a:cs typeface="Segoe UI Semibold" panose="020B0702040204020203" pitchFamily="34" charset="0"/>
              </a:rPr>
              <a:t>Features</a:t>
            </a:r>
            <a:endParaRPr kumimoji="0" lang="en-US" sz="1400" b="1" i="0" u="none" strike="noStrike" kern="1200" cap="none" spc="0" normalizeH="0" baseline="0" noProof="0" dirty="0">
              <a:ln>
                <a:noFill/>
              </a:ln>
              <a:solidFill>
                <a:schemeClr val="tx1">
                  <a:lumMod val="65000"/>
                  <a:lumOff val="35000"/>
                </a:schemeClr>
              </a:solidFill>
              <a:effectLst/>
              <a:uLnTx/>
              <a:uFillTx/>
              <a:latin typeface="Segoe Condensed" panose="020B0606040200020203" pitchFamily="34" charset="0"/>
              <a:cs typeface="Segoe UI Semibold" panose="020B0702040204020203" pitchFamily="34" charset="0"/>
            </a:endParaRPr>
          </a:p>
        </p:txBody>
      </p:sp>
      <p:sp>
        <p:nvSpPr>
          <p:cNvPr id="25" name="Rectangle 24">
            <a:extLst>
              <a:ext uri="{FF2B5EF4-FFF2-40B4-BE49-F238E27FC236}">
                <a16:creationId xmlns:a16="http://schemas.microsoft.com/office/drawing/2014/main" id="{63A95985-45E7-44A6-A7F5-A50B78048357}"/>
              </a:ext>
            </a:extLst>
          </p:cNvPr>
          <p:cNvSpPr/>
          <p:nvPr/>
        </p:nvSpPr>
        <p:spPr>
          <a:xfrm>
            <a:off x="4893116" y="3487308"/>
            <a:ext cx="2508460" cy="521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6C57D11-3EA2-4A39-B1F5-3A653124C31B}"/>
              </a:ext>
            </a:extLst>
          </p:cNvPr>
          <p:cNvSpPr txBox="1"/>
          <p:nvPr/>
        </p:nvSpPr>
        <p:spPr>
          <a:xfrm>
            <a:off x="4612533" y="3540942"/>
            <a:ext cx="3111534" cy="646331"/>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tx1">
                    <a:lumMod val="65000"/>
                    <a:lumOff val="35000"/>
                  </a:schemeClr>
                </a:solidFill>
                <a:effectLst/>
                <a:uLnTx/>
                <a:uFillTx/>
                <a:latin typeface="Segoe Condensed" panose="020B0606040200020203" pitchFamily="34" charset="0"/>
                <a:cs typeface="Segoe UI Semibold" panose="020B0702040204020203" pitchFamily="34" charset="0"/>
              </a:rPr>
              <a:t>VGG16 Architecture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tx1">
                    <a:lumMod val="65000"/>
                    <a:lumOff val="35000"/>
                  </a:schemeClr>
                </a:solidFill>
                <a:effectLst/>
                <a:uLnTx/>
                <a:uFillTx/>
                <a:latin typeface="Segoe Condensed" panose="020B0606040200020203" pitchFamily="34" charset="0"/>
                <a:cs typeface="Segoe UI Semibold" panose="020B0702040204020203" pitchFamily="34" charset="0"/>
              </a:rPr>
              <a:t>Pre-</a:t>
            </a:r>
            <a:r>
              <a:rPr lang="en-US" b="1" dirty="0">
                <a:solidFill>
                  <a:schemeClr val="tx1">
                    <a:lumMod val="65000"/>
                    <a:lumOff val="35000"/>
                  </a:schemeClr>
                </a:solidFill>
                <a:latin typeface="Segoe Condensed" panose="020B0606040200020203" pitchFamily="34" charset="0"/>
                <a:cs typeface="Segoe UI Semibold" panose="020B0702040204020203" pitchFamily="34" charset="0"/>
              </a:rPr>
              <a:t>trained on 8M YouTube videos</a:t>
            </a:r>
            <a:endParaRPr kumimoji="0" lang="en-US" b="1" i="0" u="none" strike="noStrike" kern="1200" cap="none" spc="0" normalizeH="0" baseline="0" noProof="0" dirty="0">
              <a:ln>
                <a:noFill/>
              </a:ln>
              <a:solidFill>
                <a:schemeClr val="tx1">
                  <a:lumMod val="65000"/>
                  <a:lumOff val="35000"/>
                </a:schemeClr>
              </a:solidFill>
              <a:effectLst/>
              <a:uLnTx/>
              <a:uFillTx/>
              <a:latin typeface="Segoe Condensed" panose="020B0606040200020203" pitchFamily="34" charset="0"/>
              <a:cs typeface="Segoe UI Semibold" panose="020B0702040204020203" pitchFamily="34" charset="0"/>
            </a:endParaRPr>
          </a:p>
        </p:txBody>
      </p:sp>
      <p:grpSp>
        <p:nvGrpSpPr>
          <p:cNvPr id="4" name="Group 3">
            <a:extLst>
              <a:ext uri="{FF2B5EF4-FFF2-40B4-BE49-F238E27FC236}">
                <a16:creationId xmlns:a16="http://schemas.microsoft.com/office/drawing/2014/main" id="{6F6A6F40-CB50-43BD-B130-C40D89511F1A}"/>
              </a:ext>
            </a:extLst>
          </p:cNvPr>
          <p:cNvGrpSpPr/>
          <p:nvPr/>
        </p:nvGrpSpPr>
        <p:grpSpPr>
          <a:xfrm>
            <a:off x="2482101" y="1739900"/>
            <a:ext cx="2130432" cy="2268547"/>
            <a:chOff x="2482101" y="1739900"/>
            <a:chExt cx="2130432" cy="2268547"/>
          </a:xfrm>
        </p:grpSpPr>
        <p:sp>
          <p:nvSpPr>
            <p:cNvPr id="29" name="Rectangle 28">
              <a:extLst>
                <a:ext uri="{FF2B5EF4-FFF2-40B4-BE49-F238E27FC236}">
                  <a16:creationId xmlns:a16="http://schemas.microsoft.com/office/drawing/2014/main" id="{765CDA0C-FD63-4B19-9009-7F23A830B3BA}"/>
                </a:ext>
              </a:extLst>
            </p:cNvPr>
            <p:cNvSpPr/>
            <p:nvPr/>
          </p:nvSpPr>
          <p:spPr>
            <a:xfrm>
              <a:off x="3054349" y="1739900"/>
              <a:ext cx="1558184" cy="2268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65174D7-402B-47D9-B703-978E6217AE0C}"/>
                </a:ext>
              </a:extLst>
            </p:cNvPr>
            <p:cNvSpPr/>
            <p:nvPr/>
          </p:nvSpPr>
          <p:spPr>
            <a:xfrm>
              <a:off x="2482101" y="2569029"/>
              <a:ext cx="504831" cy="967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5570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ndicam 2019-03-20 18-06-56-907">
            <a:hlinkClick r:id="" action="ppaction://media"/>
            <a:extLst>
              <a:ext uri="{FF2B5EF4-FFF2-40B4-BE49-F238E27FC236}">
                <a16:creationId xmlns:a16="http://schemas.microsoft.com/office/drawing/2014/main" id="{15C28C81-548B-45A4-904C-9CDBF663CC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1762" y="0"/>
            <a:ext cx="10308476" cy="6858000"/>
          </a:xfrm>
          <a:prstGeom prst="rect">
            <a:avLst/>
          </a:prstGeom>
        </p:spPr>
      </p:pic>
      <p:sp>
        <p:nvSpPr>
          <p:cNvPr id="5" name="Rectangle 4">
            <a:extLst>
              <a:ext uri="{FF2B5EF4-FFF2-40B4-BE49-F238E27FC236}">
                <a16:creationId xmlns:a16="http://schemas.microsoft.com/office/drawing/2014/main" id="{9B212DFE-270D-4117-9A71-9B2C03C91C30}"/>
              </a:ext>
            </a:extLst>
          </p:cNvPr>
          <p:cNvSpPr/>
          <p:nvPr/>
        </p:nvSpPr>
        <p:spPr>
          <a:xfrm>
            <a:off x="692641" y="-34361"/>
            <a:ext cx="10720815" cy="6356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E404B66-2CDC-43CB-A76B-1D4F14F1C6F0}"/>
              </a:ext>
            </a:extLst>
          </p:cNvPr>
          <p:cNvSpPr/>
          <p:nvPr/>
        </p:nvSpPr>
        <p:spPr>
          <a:xfrm>
            <a:off x="735592" y="4001043"/>
            <a:ext cx="10720815" cy="33674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B54E5FC-A917-4442-8F8B-21F2A4817489}"/>
              </a:ext>
            </a:extLst>
          </p:cNvPr>
          <p:cNvSpPr/>
          <p:nvPr/>
        </p:nvSpPr>
        <p:spPr>
          <a:xfrm>
            <a:off x="1777661" y="981621"/>
            <a:ext cx="1279969" cy="12627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0491D58-D657-464A-B32F-68B99498B49B}"/>
              </a:ext>
            </a:extLst>
          </p:cNvPr>
          <p:cNvSpPr/>
          <p:nvPr/>
        </p:nvSpPr>
        <p:spPr>
          <a:xfrm>
            <a:off x="8853517" y="1291423"/>
            <a:ext cx="2181961" cy="12627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D212BBB-56EE-4BC8-A7E5-905927365470}"/>
              </a:ext>
            </a:extLst>
          </p:cNvPr>
          <p:cNvSpPr/>
          <p:nvPr/>
        </p:nvSpPr>
        <p:spPr>
          <a:xfrm>
            <a:off x="8853517" y="2810491"/>
            <a:ext cx="2181961" cy="90199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2D8ECFF3-3E99-4ED4-A29A-93E2790A83CD}"/>
              </a:ext>
            </a:extLst>
          </p:cNvPr>
          <p:cNvGrpSpPr/>
          <p:nvPr/>
        </p:nvGrpSpPr>
        <p:grpSpPr>
          <a:xfrm>
            <a:off x="2204319" y="1412811"/>
            <a:ext cx="478923" cy="374886"/>
            <a:chOff x="1123950" y="1431455"/>
            <a:chExt cx="442992" cy="447754"/>
          </a:xfrm>
        </p:grpSpPr>
        <p:pic>
          <p:nvPicPr>
            <p:cNvPr id="29" name="Picture 4" descr="Image result for tablet surface pro">
              <a:extLst>
                <a:ext uri="{FF2B5EF4-FFF2-40B4-BE49-F238E27FC236}">
                  <a16:creationId xmlns:a16="http://schemas.microsoft.com/office/drawing/2014/main" id="{E0BD8CFC-221E-40CA-8E3F-411084A08C08}"/>
                </a:ext>
              </a:extLst>
            </p:cNvPr>
            <p:cNvPicPr>
              <a:picLocks noChangeAspect="1" noChangeArrowheads="1"/>
            </p:cNvPicPr>
            <p:nvPr/>
          </p:nvPicPr>
          <p:blipFill>
            <a:blip r:embed="rId6"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3950" y="1431455"/>
              <a:ext cx="442992" cy="44299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3412937B-CB9D-4315-9213-E010C7118BA4}"/>
                </a:ext>
              </a:extLst>
            </p:cNvPr>
            <p:cNvSpPr/>
            <p:nvPr/>
          </p:nvSpPr>
          <p:spPr>
            <a:xfrm>
              <a:off x="1363616" y="1789006"/>
              <a:ext cx="186659" cy="90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BAB87136-1958-40D8-B00E-BA78BB5C6ED1}"/>
              </a:ext>
            </a:extLst>
          </p:cNvPr>
          <p:cNvGrpSpPr/>
          <p:nvPr/>
        </p:nvGrpSpPr>
        <p:grpSpPr>
          <a:xfrm>
            <a:off x="9703719" y="1469430"/>
            <a:ext cx="478923" cy="374886"/>
            <a:chOff x="1123950" y="1431455"/>
            <a:chExt cx="442992" cy="447754"/>
          </a:xfrm>
        </p:grpSpPr>
        <p:pic>
          <p:nvPicPr>
            <p:cNvPr id="38" name="Picture 4" descr="Image result for tablet surface pro">
              <a:extLst>
                <a:ext uri="{FF2B5EF4-FFF2-40B4-BE49-F238E27FC236}">
                  <a16:creationId xmlns:a16="http://schemas.microsoft.com/office/drawing/2014/main" id="{0A4EEA4C-0F4B-4EB6-88A9-3DF0EC8FE12F}"/>
                </a:ext>
              </a:extLst>
            </p:cNvPr>
            <p:cNvPicPr>
              <a:picLocks noChangeAspect="1" noChangeArrowheads="1"/>
            </p:cNvPicPr>
            <p:nvPr/>
          </p:nvPicPr>
          <p:blipFill>
            <a:blip r:embed="rId6"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3950" y="1431455"/>
              <a:ext cx="442992" cy="442992"/>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B0576FA2-2194-46CF-910A-89EC1DF020F4}"/>
                </a:ext>
              </a:extLst>
            </p:cNvPr>
            <p:cNvSpPr/>
            <p:nvPr/>
          </p:nvSpPr>
          <p:spPr>
            <a:xfrm>
              <a:off x="1363616" y="1789006"/>
              <a:ext cx="186659" cy="90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0" name="Group 39">
            <a:extLst>
              <a:ext uri="{FF2B5EF4-FFF2-40B4-BE49-F238E27FC236}">
                <a16:creationId xmlns:a16="http://schemas.microsoft.com/office/drawing/2014/main" id="{D5D09AEF-588C-404C-9FBA-C80BF64BDE49}"/>
              </a:ext>
            </a:extLst>
          </p:cNvPr>
          <p:cNvGrpSpPr/>
          <p:nvPr/>
        </p:nvGrpSpPr>
        <p:grpSpPr>
          <a:xfrm>
            <a:off x="9703719" y="3137268"/>
            <a:ext cx="478923" cy="374886"/>
            <a:chOff x="1123950" y="1431455"/>
            <a:chExt cx="442992" cy="447754"/>
          </a:xfrm>
        </p:grpSpPr>
        <p:pic>
          <p:nvPicPr>
            <p:cNvPr id="41" name="Picture 4" descr="Image result for tablet surface pro">
              <a:extLst>
                <a:ext uri="{FF2B5EF4-FFF2-40B4-BE49-F238E27FC236}">
                  <a16:creationId xmlns:a16="http://schemas.microsoft.com/office/drawing/2014/main" id="{D0C81071-D09D-48F0-9778-A9557D8EB6F0}"/>
                </a:ext>
              </a:extLst>
            </p:cNvPr>
            <p:cNvPicPr>
              <a:picLocks noChangeAspect="1" noChangeArrowheads="1"/>
            </p:cNvPicPr>
            <p:nvPr/>
          </p:nvPicPr>
          <p:blipFill>
            <a:blip r:embed="rId6"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3950" y="1431455"/>
              <a:ext cx="442992" cy="442992"/>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93CBA0E7-A289-4F98-8CBE-23531C43644F}"/>
                </a:ext>
              </a:extLst>
            </p:cNvPr>
            <p:cNvSpPr/>
            <p:nvPr/>
          </p:nvSpPr>
          <p:spPr>
            <a:xfrm>
              <a:off x="1363616" y="1789006"/>
              <a:ext cx="186659" cy="90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FF93C5B9-A719-429B-B286-D646C4BDDFDC}"/>
              </a:ext>
            </a:extLst>
          </p:cNvPr>
          <p:cNvGrpSpPr>
            <a:grpSpLocks noChangeAspect="1"/>
          </p:cNvGrpSpPr>
          <p:nvPr/>
        </p:nvGrpSpPr>
        <p:grpSpPr>
          <a:xfrm>
            <a:off x="827343" y="1850060"/>
            <a:ext cx="1725944" cy="911497"/>
            <a:chOff x="1141117" y="4106800"/>
            <a:chExt cx="2391122" cy="1262788"/>
          </a:xfrm>
        </p:grpSpPr>
        <p:pic>
          <p:nvPicPr>
            <p:cNvPr id="55" name="Picture 2" descr="http://www.gierad.com/assets/ubicoustics/lowres/Architecture.png">
              <a:extLst>
                <a:ext uri="{FF2B5EF4-FFF2-40B4-BE49-F238E27FC236}">
                  <a16:creationId xmlns:a16="http://schemas.microsoft.com/office/drawing/2014/main" id="{0350CB1B-BE66-4CE0-8905-EADAFA422C6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1675" t="6062" r="17162" b="28450"/>
            <a:stretch/>
          </p:blipFill>
          <p:spPr bwMode="auto">
            <a:xfrm>
              <a:off x="1141117" y="4106800"/>
              <a:ext cx="2391122" cy="1262788"/>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a:extLst>
                <a:ext uri="{FF2B5EF4-FFF2-40B4-BE49-F238E27FC236}">
                  <a16:creationId xmlns:a16="http://schemas.microsoft.com/office/drawing/2014/main" id="{058F0583-9AE1-4BA1-94C2-DA70204AB8F7}"/>
                </a:ext>
              </a:extLst>
            </p:cNvPr>
            <p:cNvSpPr/>
            <p:nvPr/>
          </p:nvSpPr>
          <p:spPr>
            <a:xfrm>
              <a:off x="1923594" y="4221950"/>
              <a:ext cx="1342116" cy="233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Freeform 5" descr=" 5">
            <a:extLst>
              <a:ext uri="{FF2B5EF4-FFF2-40B4-BE49-F238E27FC236}">
                <a16:creationId xmlns:a16="http://schemas.microsoft.com/office/drawing/2014/main" id="{E2FFE3BE-C035-42C5-A287-C8B5CB4FC627}"/>
              </a:ext>
            </a:extLst>
          </p:cNvPr>
          <p:cNvSpPr/>
          <p:nvPr/>
        </p:nvSpPr>
        <p:spPr>
          <a:xfrm rot="4766652" flipH="1" flipV="1">
            <a:off x="1566089" y="1563088"/>
            <a:ext cx="593977" cy="664985"/>
          </a:xfrm>
          <a:custGeom>
            <a:avLst/>
            <a:gdLst>
              <a:gd name="connsiteX0" fmla="*/ 0 w 637616"/>
              <a:gd name="connsiteY0" fmla="*/ 0 h 1151467"/>
              <a:gd name="connsiteX1" fmla="*/ 76200 w 637616"/>
              <a:gd name="connsiteY1" fmla="*/ 25400 h 1151467"/>
              <a:gd name="connsiteX2" fmla="*/ 118533 w 637616"/>
              <a:gd name="connsiteY2" fmla="*/ 33867 h 1151467"/>
              <a:gd name="connsiteX3" fmla="*/ 169333 w 637616"/>
              <a:gd name="connsiteY3" fmla="*/ 50800 h 1151467"/>
              <a:gd name="connsiteX4" fmla="*/ 194733 w 637616"/>
              <a:gd name="connsiteY4" fmla="*/ 59267 h 1151467"/>
              <a:gd name="connsiteX5" fmla="*/ 245533 w 637616"/>
              <a:gd name="connsiteY5" fmla="*/ 110067 h 1151467"/>
              <a:gd name="connsiteX6" fmla="*/ 262467 w 637616"/>
              <a:gd name="connsiteY6" fmla="*/ 127000 h 1151467"/>
              <a:gd name="connsiteX7" fmla="*/ 296333 w 637616"/>
              <a:gd name="connsiteY7" fmla="*/ 169333 h 1151467"/>
              <a:gd name="connsiteX8" fmla="*/ 304800 w 637616"/>
              <a:gd name="connsiteY8" fmla="*/ 203200 h 1151467"/>
              <a:gd name="connsiteX9" fmla="*/ 321733 w 637616"/>
              <a:gd name="connsiteY9" fmla="*/ 228600 h 1151467"/>
              <a:gd name="connsiteX10" fmla="*/ 338667 w 637616"/>
              <a:gd name="connsiteY10" fmla="*/ 287867 h 1151467"/>
              <a:gd name="connsiteX11" fmla="*/ 355600 w 637616"/>
              <a:gd name="connsiteY11" fmla="*/ 313267 h 1151467"/>
              <a:gd name="connsiteX12" fmla="*/ 372533 w 637616"/>
              <a:gd name="connsiteY12" fmla="*/ 347133 h 1151467"/>
              <a:gd name="connsiteX13" fmla="*/ 389467 w 637616"/>
              <a:gd name="connsiteY13" fmla="*/ 406400 h 1151467"/>
              <a:gd name="connsiteX14" fmla="*/ 397933 w 637616"/>
              <a:gd name="connsiteY14" fmla="*/ 431800 h 1151467"/>
              <a:gd name="connsiteX15" fmla="*/ 406400 w 637616"/>
              <a:gd name="connsiteY15" fmla="*/ 482600 h 1151467"/>
              <a:gd name="connsiteX16" fmla="*/ 431800 w 637616"/>
              <a:gd name="connsiteY16" fmla="*/ 541867 h 1151467"/>
              <a:gd name="connsiteX17" fmla="*/ 440267 w 637616"/>
              <a:gd name="connsiteY17" fmla="*/ 567267 h 1151467"/>
              <a:gd name="connsiteX18" fmla="*/ 457200 w 637616"/>
              <a:gd name="connsiteY18" fmla="*/ 643467 h 1151467"/>
              <a:gd name="connsiteX19" fmla="*/ 474133 w 637616"/>
              <a:gd name="connsiteY19" fmla="*/ 711200 h 1151467"/>
              <a:gd name="connsiteX20" fmla="*/ 491067 w 637616"/>
              <a:gd name="connsiteY20" fmla="*/ 745067 h 1151467"/>
              <a:gd name="connsiteX21" fmla="*/ 508000 w 637616"/>
              <a:gd name="connsiteY21" fmla="*/ 770467 h 1151467"/>
              <a:gd name="connsiteX22" fmla="*/ 516467 w 637616"/>
              <a:gd name="connsiteY22" fmla="*/ 795867 h 1151467"/>
              <a:gd name="connsiteX23" fmla="*/ 524933 w 637616"/>
              <a:gd name="connsiteY23" fmla="*/ 872067 h 1151467"/>
              <a:gd name="connsiteX24" fmla="*/ 541867 w 637616"/>
              <a:gd name="connsiteY24" fmla="*/ 905933 h 1151467"/>
              <a:gd name="connsiteX25" fmla="*/ 524933 w 637616"/>
              <a:gd name="connsiteY25" fmla="*/ 1041400 h 1151467"/>
              <a:gd name="connsiteX26" fmla="*/ 499533 w 637616"/>
              <a:gd name="connsiteY26" fmla="*/ 1007533 h 1151467"/>
              <a:gd name="connsiteX27" fmla="*/ 423333 w 637616"/>
              <a:gd name="connsiteY27" fmla="*/ 965200 h 1151467"/>
              <a:gd name="connsiteX28" fmla="*/ 431800 w 637616"/>
              <a:gd name="connsiteY28" fmla="*/ 990600 h 1151467"/>
              <a:gd name="connsiteX29" fmla="*/ 457200 w 637616"/>
              <a:gd name="connsiteY29" fmla="*/ 1007533 h 1151467"/>
              <a:gd name="connsiteX30" fmla="*/ 508000 w 637616"/>
              <a:gd name="connsiteY30" fmla="*/ 1041400 h 1151467"/>
              <a:gd name="connsiteX31" fmla="*/ 558800 w 637616"/>
              <a:gd name="connsiteY31" fmla="*/ 1083733 h 1151467"/>
              <a:gd name="connsiteX32" fmla="*/ 567267 w 637616"/>
              <a:gd name="connsiteY32" fmla="*/ 1058333 h 1151467"/>
              <a:gd name="connsiteX33" fmla="*/ 609600 w 637616"/>
              <a:gd name="connsiteY33" fmla="*/ 1016000 h 1151467"/>
              <a:gd name="connsiteX34" fmla="*/ 626533 w 637616"/>
              <a:gd name="connsiteY34" fmla="*/ 990600 h 1151467"/>
              <a:gd name="connsiteX35" fmla="*/ 635000 w 637616"/>
              <a:gd name="connsiteY35" fmla="*/ 965200 h 1151467"/>
              <a:gd name="connsiteX36" fmla="*/ 609600 w 637616"/>
              <a:gd name="connsiteY36" fmla="*/ 982133 h 1151467"/>
              <a:gd name="connsiteX37" fmla="*/ 584200 w 637616"/>
              <a:gd name="connsiteY37" fmla="*/ 1041400 h 1151467"/>
              <a:gd name="connsiteX38" fmla="*/ 575733 w 637616"/>
              <a:gd name="connsiteY38" fmla="*/ 1066800 h 1151467"/>
              <a:gd name="connsiteX39" fmla="*/ 550333 w 637616"/>
              <a:gd name="connsiteY39" fmla="*/ 1083733 h 1151467"/>
              <a:gd name="connsiteX40" fmla="*/ 533400 w 637616"/>
              <a:gd name="connsiteY40" fmla="*/ 1058333 h 1151467"/>
              <a:gd name="connsiteX41" fmla="*/ 457200 w 637616"/>
              <a:gd name="connsiteY41" fmla="*/ 1032933 h 1151467"/>
              <a:gd name="connsiteX42" fmla="*/ 431800 w 637616"/>
              <a:gd name="connsiteY42" fmla="*/ 1007533 h 1151467"/>
              <a:gd name="connsiteX43" fmla="*/ 406400 w 637616"/>
              <a:gd name="connsiteY43" fmla="*/ 999067 h 1151467"/>
              <a:gd name="connsiteX44" fmla="*/ 423333 w 637616"/>
              <a:gd name="connsiteY44" fmla="*/ 1024467 h 1151467"/>
              <a:gd name="connsiteX45" fmla="*/ 440267 w 637616"/>
              <a:gd name="connsiteY45" fmla="*/ 1041400 h 1151467"/>
              <a:gd name="connsiteX46" fmla="*/ 457200 w 637616"/>
              <a:gd name="connsiteY46" fmla="*/ 1066800 h 1151467"/>
              <a:gd name="connsiteX47" fmla="*/ 482600 w 637616"/>
              <a:gd name="connsiteY47" fmla="*/ 1075267 h 1151467"/>
              <a:gd name="connsiteX48" fmla="*/ 516467 w 637616"/>
              <a:gd name="connsiteY48" fmla="*/ 1066800 h 1151467"/>
              <a:gd name="connsiteX49" fmla="*/ 524933 w 637616"/>
              <a:gd name="connsiteY49" fmla="*/ 1041400 h 1151467"/>
              <a:gd name="connsiteX50" fmla="*/ 558800 w 637616"/>
              <a:gd name="connsiteY50" fmla="*/ 1016000 h 1151467"/>
              <a:gd name="connsiteX51" fmla="*/ 626533 w 637616"/>
              <a:gd name="connsiteY51" fmla="*/ 999067 h 1151467"/>
              <a:gd name="connsiteX52" fmla="*/ 618067 w 637616"/>
              <a:gd name="connsiteY52" fmla="*/ 982133 h 1151467"/>
              <a:gd name="connsiteX53" fmla="*/ 592667 w 637616"/>
              <a:gd name="connsiteY53" fmla="*/ 1024467 h 1151467"/>
              <a:gd name="connsiteX54" fmla="*/ 584200 w 637616"/>
              <a:gd name="connsiteY54" fmla="*/ 1049867 h 1151467"/>
              <a:gd name="connsiteX55" fmla="*/ 558800 w 637616"/>
              <a:gd name="connsiteY55" fmla="*/ 1058333 h 1151467"/>
              <a:gd name="connsiteX56" fmla="*/ 516467 w 637616"/>
              <a:gd name="connsiteY56" fmla="*/ 1083733 h 1151467"/>
              <a:gd name="connsiteX57" fmla="*/ 508000 w 637616"/>
              <a:gd name="connsiteY57" fmla="*/ 1109133 h 1151467"/>
              <a:gd name="connsiteX58" fmla="*/ 516467 w 637616"/>
              <a:gd name="connsiteY58" fmla="*/ 1058333 h 1151467"/>
              <a:gd name="connsiteX59" fmla="*/ 524933 w 637616"/>
              <a:gd name="connsiteY59" fmla="*/ 990600 h 1151467"/>
              <a:gd name="connsiteX60" fmla="*/ 516467 w 637616"/>
              <a:gd name="connsiteY60" fmla="*/ 829733 h 1151467"/>
              <a:gd name="connsiteX61" fmla="*/ 508000 w 637616"/>
              <a:gd name="connsiteY61" fmla="*/ 795867 h 1151467"/>
              <a:gd name="connsiteX62" fmla="*/ 482600 w 637616"/>
              <a:gd name="connsiteY62" fmla="*/ 651933 h 1151467"/>
              <a:gd name="connsiteX63" fmla="*/ 465667 w 637616"/>
              <a:gd name="connsiteY63" fmla="*/ 584200 h 1151467"/>
              <a:gd name="connsiteX64" fmla="*/ 457200 w 637616"/>
              <a:gd name="connsiteY64" fmla="*/ 550333 h 1151467"/>
              <a:gd name="connsiteX65" fmla="*/ 440267 w 637616"/>
              <a:gd name="connsiteY65" fmla="*/ 524933 h 1151467"/>
              <a:gd name="connsiteX66" fmla="*/ 423333 w 637616"/>
              <a:gd name="connsiteY66" fmla="*/ 474133 h 1151467"/>
              <a:gd name="connsiteX67" fmla="*/ 406400 w 637616"/>
              <a:gd name="connsiteY67" fmla="*/ 389467 h 1151467"/>
              <a:gd name="connsiteX68" fmla="*/ 389467 w 637616"/>
              <a:gd name="connsiteY68" fmla="*/ 355600 h 1151467"/>
              <a:gd name="connsiteX69" fmla="*/ 372533 w 637616"/>
              <a:gd name="connsiteY69" fmla="*/ 338667 h 1151467"/>
              <a:gd name="connsiteX70" fmla="*/ 321733 w 637616"/>
              <a:gd name="connsiteY70" fmla="*/ 237067 h 1151467"/>
              <a:gd name="connsiteX71" fmla="*/ 304800 w 637616"/>
              <a:gd name="connsiteY71" fmla="*/ 211667 h 1151467"/>
              <a:gd name="connsiteX72" fmla="*/ 270933 w 637616"/>
              <a:gd name="connsiteY72" fmla="*/ 177800 h 1151467"/>
              <a:gd name="connsiteX73" fmla="*/ 220133 w 637616"/>
              <a:gd name="connsiteY73" fmla="*/ 135467 h 1151467"/>
              <a:gd name="connsiteX74" fmla="*/ 203200 w 637616"/>
              <a:gd name="connsiteY74" fmla="*/ 110067 h 1151467"/>
              <a:gd name="connsiteX75" fmla="*/ 177800 w 637616"/>
              <a:gd name="connsiteY75" fmla="*/ 93133 h 1151467"/>
              <a:gd name="connsiteX76" fmla="*/ 127000 w 637616"/>
              <a:gd name="connsiteY76" fmla="*/ 50800 h 1151467"/>
              <a:gd name="connsiteX77" fmla="*/ 93133 w 637616"/>
              <a:gd name="connsiteY77" fmla="*/ 42333 h 1151467"/>
              <a:gd name="connsiteX78" fmla="*/ 42333 w 637616"/>
              <a:gd name="connsiteY78" fmla="*/ 8467 h 1151467"/>
              <a:gd name="connsiteX79" fmla="*/ 59267 w 637616"/>
              <a:gd name="connsiteY79" fmla="*/ 25400 h 1151467"/>
              <a:gd name="connsiteX80" fmla="*/ 101600 w 637616"/>
              <a:gd name="connsiteY80" fmla="*/ 42333 h 1151467"/>
              <a:gd name="connsiteX81" fmla="*/ 135467 w 637616"/>
              <a:gd name="connsiteY81" fmla="*/ 67733 h 1151467"/>
              <a:gd name="connsiteX82" fmla="*/ 152400 w 637616"/>
              <a:gd name="connsiteY82" fmla="*/ 84667 h 1151467"/>
              <a:gd name="connsiteX83" fmla="*/ 177800 w 637616"/>
              <a:gd name="connsiteY83" fmla="*/ 93133 h 1151467"/>
              <a:gd name="connsiteX84" fmla="*/ 203200 w 637616"/>
              <a:gd name="connsiteY84" fmla="*/ 110067 h 1151467"/>
              <a:gd name="connsiteX85" fmla="*/ 220133 w 637616"/>
              <a:gd name="connsiteY85" fmla="*/ 135467 h 1151467"/>
              <a:gd name="connsiteX86" fmla="*/ 245533 w 637616"/>
              <a:gd name="connsiteY86" fmla="*/ 143933 h 1151467"/>
              <a:gd name="connsiteX87" fmla="*/ 262467 w 637616"/>
              <a:gd name="connsiteY87" fmla="*/ 169333 h 1151467"/>
              <a:gd name="connsiteX88" fmla="*/ 279400 w 637616"/>
              <a:gd name="connsiteY88" fmla="*/ 186267 h 1151467"/>
              <a:gd name="connsiteX89" fmla="*/ 313267 w 637616"/>
              <a:gd name="connsiteY89" fmla="*/ 237067 h 1151467"/>
              <a:gd name="connsiteX90" fmla="*/ 321733 w 637616"/>
              <a:gd name="connsiteY90" fmla="*/ 262467 h 1151467"/>
              <a:gd name="connsiteX91" fmla="*/ 338667 w 637616"/>
              <a:gd name="connsiteY91" fmla="*/ 279400 h 1151467"/>
              <a:gd name="connsiteX92" fmla="*/ 347133 w 637616"/>
              <a:gd name="connsiteY92" fmla="*/ 313267 h 1151467"/>
              <a:gd name="connsiteX93" fmla="*/ 364067 w 637616"/>
              <a:gd name="connsiteY93" fmla="*/ 347133 h 1151467"/>
              <a:gd name="connsiteX94" fmla="*/ 389467 w 637616"/>
              <a:gd name="connsiteY94" fmla="*/ 431800 h 1151467"/>
              <a:gd name="connsiteX95" fmla="*/ 397933 w 637616"/>
              <a:gd name="connsiteY95" fmla="*/ 457200 h 1151467"/>
              <a:gd name="connsiteX96" fmla="*/ 414867 w 637616"/>
              <a:gd name="connsiteY96" fmla="*/ 541867 h 1151467"/>
              <a:gd name="connsiteX97" fmla="*/ 431800 w 637616"/>
              <a:gd name="connsiteY97" fmla="*/ 567267 h 1151467"/>
              <a:gd name="connsiteX98" fmla="*/ 448733 w 637616"/>
              <a:gd name="connsiteY98" fmla="*/ 626533 h 1151467"/>
              <a:gd name="connsiteX99" fmla="*/ 457200 w 637616"/>
              <a:gd name="connsiteY99" fmla="*/ 660400 h 1151467"/>
              <a:gd name="connsiteX100" fmla="*/ 465667 w 637616"/>
              <a:gd name="connsiteY100" fmla="*/ 762000 h 1151467"/>
              <a:gd name="connsiteX101" fmla="*/ 482600 w 637616"/>
              <a:gd name="connsiteY101" fmla="*/ 812800 h 1151467"/>
              <a:gd name="connsiteX102" fmla="*/ 491067 w 637616"/>
              <a:gd name="connsiteY102" fmla="*/ 931333 h 1151467"/>
              <a:gd name="connsiteX103" fmla="*/ 499533 w 637616"/>
              <a:gd name="connsiteY103" fmla="*/ 956733 h 1151467"/>
              <a:gd name="connsiteX104" fmla="*/ 524933 w 637616"/>
              <a:gd name="connsiteY104" fmla="*/ 1049867 h 1151467"/>
              <a:gd name="connsiteX105" fmla="*/ 533400 w 637616"/>
              <a:gd name="connsiteY105" fmla="*/ 1143000 h 1151467"/>
              <a:gd name="connsiteX106" fmla="*/ 499533 w 637616"/>
              <a:gd name="connsiteY106" fmla="*/ 1092200 h 1151467"/>
              <a:gd name="connsiteX107" fmla="*/ 508000 w 637616"/>
              <a:gd name="connsiteY107" fmla="*/ 1092200 h 1151467"/>
              <a:gd name="connsiteX108" fmla="*/ 541867 w 637616"/>
              <a:gd name="connsiteY108" fmla="*/ 1151467 h 1151467"/>
              <a:gd name="connsiteX109" fmla="*/ 558800 w 637616"/>
              <a:gd name="connsiteY109" fmla="*/ 1134533 h 1151467"/>
              <a:gd name="connsiteX110" fmla="*/ 575733 w 637616"/>
              <a:gd name="connsiteY110" fmla="*/ 1066800 h 1151467"/>
              <a:gd name="connsiteX111" fmla="*/ 584200 w 637616"/>
              <a:gd name="connsiteY111" fmla="*/ 1032933 h 1151467"/>
              <a:gd name="connsiteX112" fmla="*/ 601133 w 637616"/>
              <a:gd name="connsiteY112" fmla="*/ 1007533 h 1151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37616" h="1151467">
                <a:moveTo>
                  <a:pt x="0" y="0"/>
                </a:moveTo>
                <a:cubicBezTo>
                  <a:pt x="121320" y="24265"/>
                  <a:pt x="-28960" y="-9653"/>
                  <a:pt x="76200" y="25400"/>
                </a:cubicBezTo>
                <a:cubicBezTo>
                  <a:pt x="89852" y="29951"/>
                  <a:pt x="104650" y="30081"/>
                  <a:pt x="118533" y="33867"/>
                </a:cubicBezTo>
                <a:cubicBezTo>
                  <a:pt x="135753" y="38563"/>
                  <a:pt x="152400" y="45156"/>
                  <a:pt x="169333" y="50800"/>
                </a:cubicBezTo>
                <a:lnTo>
                  <a:pt x="194733" y="59267"/>
                </a:lnTo>
                <a:lnTo>
                  <a:pt x="245533" y="110067"/>
                </a:lnTo>
                <a:lnTo>
                  <a:pt x="262467" y="127000"/>
                </a:lnTo>
                <a:cubicBezTo>
                  <a:pt x="290142" y="210033"/>
                  <a:pt x="245274" y="92745"/>
                  <a:pt x="296333" y="169333"/>
                </a:cubicBezTo>
                <a:cubicBezTo>
                  <a:pt x="302788" y="179015"/>
                  <a:pt x="300216" y="192504"/>
                  <a:pt x="304800" y="203200"/>
                </a:cubicBezTo>
                <a:cubicBezTo>
                  <a:pt x="308808" y="212553"/>
                  <a:pt x="317182" y="219499"/>
                  <a:pt x="321733" y="228600"/>
                </a:cubicBezTo>
                <a:cubicBezTo>
                  <a:pt x="338210" y="261554"/>
                  <a:pt x="322389" y="249886"/>
                  <a:pt x="338667" y="287867"/>
                </a:cubicBezTo>
                <a:cubicBezTo>
                  <a:pt x="342675" y="297220"/>
                  <a:pt x="350552" y="304432"/>
                  <a:pt x="355600" y="313267"/>
                </a:cubicBezTo>
                <a:cubicBezTo>
                  <a:pt x="361862" y="324225"/>
                  <a:pt x="367561" y="335532"/>
                  <a:pt x="372533" y="347133"/>
                </a:cubicBezTo>
                <a:cubicBezTo>
                  <a:pt x="381233" y="367433"/>
                  <a:pt x="383329" y="384918"/>
                  <a:pt x="389467" y="406400"/>
                </a:cubicBezTo>
                <a:cubicBezTo>
                  <a:pt x="391919" y="414981"/>
                  <a:pt x="395997" y="423088"/>
                  <a:pt x="397933" y="431800"/>
                </a:cubicBezTo>
                <a:cubicBezTo>
                  <a:pt x="401657" y="448558"/>
                  <a:pt x="402676" y="465842"/>
                  <a:pt x="406400" y="482600"/>
                </a:cubicBezTo>
                <a:cubicBezTo>
                  <a:pt x="412509" y="510090"/>
                  <a:pt x="419855" y="513996"/>
                  <a:pt x="431800" y="541867"/>
                </a:cubicBezTo>
                <a:cubicBezTo>
                  <a:pt x="435316" y="550070"/>
                  <a:pt x="437815" y="558686"/>
                  <a:pt x="440267" y="567267"/>
                </a:cubicBezTo>
                <a:cubicBezTo>
                  <a:pt x="451998" y="608327"/>
                  <a:pt x="446729" y="598093"/>
                  <a:pt x="457200" y="643467"/>
                </a:cubicBezTo>
                <a:cubicBezTo>
                  <a:pt x="462433" y="666144"/>
                  <a:pt x="463725" y="690385"/>
                  <a:pt x="474133" y="711200"/>
                </a:cubicBezTo>
                <a:cubicBezTo>
                  <a:pt x="479778" y="722489"/>
                  <a:pt x="484805" y="734108"/>
                  <a:pt x="491067" y="745067"/>
                </a:cubicBezTo>
                <a:cubicBezTo>
                  <a:pt x="496116" y="753902"/>
                  <a:pt x="503449" y="761366"/>
                  <a:pt x="508000" y="770467"/>
                </a:cubicBezTo>
                <a:cubicBezTo>
                  <a:pt x="511991" y="778449"/>
                  <a:pt x="513645" y="787400"/>
                  <a:pt x="516467" y="795867"/>
                </a:cubicBezTo>
                <a:cubicBezTo>
                  <a:pt x="519289" y="821267"/>
                  <a:pt x="519186" y="847165"/>
                  <a:pt x="524933" y="872067"/>
                </a:cubicBezTo>
                <a:cubicBezTo>
                  <a:pt x="527771" y="884365"/>
                  <a:pt x="541027" y="893340"/>
                  <a:pt x="541867" y="905933"/>
                </a:cubicBezTo>
                <a:cubicBezTo>
                  <a:pt x="544798" y="949897"/>
                  <a:pt x="533651" y="997814"/>
                  <a:pt x="524933" y="1041400"/>
                </a:cubicBezTo>
                <a:cubicBezTo>
                  <a:pt x="516466" y="1030111"/>
                  <a:pt x="510080" y="1016908"/>
                  <a:pt x="499533" y="1007533"/>
                </a:cubicBezTo>
                <a:cubicBezTo>
                  <a:pt x="464599" y="976481"/>
                  <a:pt x="457825" y="976698"/>
                  <a:pt x="423333" y="965200"/>
                </a:cubicBezTo>
                <a:cubicBezTo>
                  <a:pt x="426155" y="973667"/>
                  <a:pt x="426225" y="983631"/>
                  <a:pt x="431800" y="990600"/>
                </a:cubicBezTo>
                <a:cubicBezTo>
                  <a:pt x="438157" y="998546"/>
                  <a:pt x="449383" y="1001019"/>
                  <a:pt x="457200" y="1007533"/>
                </a:cubicBezTo>
                <a:cubicBezTo>
                  <a:pt x="499482" y="1042768"/>
                  <a:pt x="463362" y="1026520"/>
                  <a:pt x="508000" y="1041400"/>
                </a:cubicBezTo>
                <a:cubicBezTo>
                  <a:pt x="510081" y="1043481"/>
                  <a:pt x="549370" y="1086091"/>
                  <a:pt x="558800" y="1083733"/>
                </a:cubicBezTo>
                <a:cubicBezTo>
                  <a:pt x="567458" y="1081568"/>
                  <a:pt x="563276" y="1066315"/>
                  <a:pt x="567267" y="1058333"/>
                </a:cubicBezTo>
                <a:cubicBezTo>
                  <a:pt x="581378" y="1030110"/>
                  <a:pt x="584199" y="1032933"/>
                  <a:pt x="609600" y="1016000"/>
                </a:cubicBezTo>
                <a:cubicBezTo>
                  <a:pt x="615244" y="1007533"/>
                  <a:pt x="621982" y="999701"/>
                  <a:pt x="626533" y="990600"/>
                </a:cubicBezTo>
                <a:cubicBezTo>
                  <a:pt x="630524" y="982618"/>
                  <a:pt x="642982" y="969191"/>
                  <a:pt x="635000" y="965200"/>
                </a:cubicBezTo>
                <a:cubicBezTo>
                  <a:pt x="625899" y="960649"/>
                  <a:pt x="618067" y="976489"/>
                  <a:pt x="609600" y="982133"/>
                </a:cubicBezTo>
                <a:cubicBezTo>
                  <a:pt x="591979" y="1052616"/>
                  <a:pt x="613435" y="982931"/>
                  <a:pt x="584200" y="1041400"/>
                </a:cubicBezTo>
                <a:cubicBezTo>
                  <a:pt x="580209" y="1049382"/>
                  <a:pt x="581308" y="1059831"/>
                  <a:pt x="575733" y="1066800"/>
                </a:cubicBezTo>
                <a:cubicBezTo>
                  <a:pt x="569376" y="1074746"/>
                  <a:pt x="558800" y="1078089"/>
                  <a:pt x="550333" y="1083733"/>
                </a:cubicBezTo>
                <a:cubicBezTo>
                  <a:pt x="544689" y="1075266"/>
                  <a:pt x="541217" y="1064847"/>
                  <a:pt x="533400" y="1058333"/>
                </a:cubicBezTo>
                <a:cubicBezTo>
                  <a:pt x="511262" y="1039885"/>
                  <a:pt x="483861" y="1038265"/>
                  <a:pt x="457200" y="1032933"/>
                </a:cubicBezTo>
                <a:cubicBezTo>
                  <a:pt x="448733" y="1024466"/>
                  <a:pt x="441763" y="1014175"/>
                  <a:pt x="431800" y="1007533"/>
                </a:cubicBezTo>
                <a:cubicBezTo>
                  <a:pt x="424374" y="1002583"/>
                  <a:pt x="410391" y="991085"/>
                  <a:pt x="406400" y="999067"/>
                </a:cubicBezTo>
                <a:cubicBezTo>
                  <a:pt x="401849" y="1008168"/>
                  <a:pt x="416976" y="1016521"/>
                  <a:pt x="423333" y="1024467"/>
                </a:cubicBezTo>
                <a:cubicBezTo>
                  <a:pt x="428320" y="1030700"/>
                  <a:pt x="435280" y="1035167"/>
                  <a:pt x="440267" y="1041400"/>
                </a:cubicBezTo>
                <a:cubicBezTo>
                  <a:pt x="446624" y="1049346"/>
                  <a:pt x="449254" y="1060443"/>
                  <a:pt x="457200" y="1066800"/>
                </a:cubicBezTo>
                <a:cubicBezTo>
                  <a:pt x="464169" y="1072375"/>
                  <a:pt x="474133" y="1072445"/>
                  <a:pt x="482600" y="1075267"/>
                </a:cubicBezTo>
                <a:cubicBezTo>
                  <a:pt x="493889" y="1072445"/>
                  <a:pt x="507381" y="1074069"/>
                  <a:pt x="516467" y="1066800"/>
                </a:cubicBezTo>
                <a:cubicBezTo>
                  <a:pt x="523436" y="1061225"/>
                  <a:pt x="519220" y="1048256"/>
                  <a:pt x="524933" y="1041400"/>
                </a:cubicBezTo>
                <a:cubicBezTo>
                  <a:pt x="533967" y="1030559"/>
                  <a:pt x="546548" y="1023001"/>
                  <a:pt x="558800" y="1016000"/>
                </a:cubicBezTo>
                <a:cubicBezTo>
                  <a:pt x="572821" y="1007988"/>
                  <a:pt x="615809" y="1001212"/>
                  <a:pt x="626533" y="999067"/>
                </a:cubicBezTo>
                <a:cubicBezTo>
                  <a:pt x="634032" y="954075"/>
                  <a:pt x="644915" y="919489"/>
                  <a:pt x="618067" y="982133"/>
                </a:cubicBezTo>
                <a:cubicBezTo>
                  <a:pt x="601580" y="1020601"/>
                  <a:pt x="620826" y="996307"/>
                  <a:pt x="592667" y="1024467"/>
                </a:cubicBezTo>
                <a:cubicBezTo>
                  <a:pt x="589845" y="1032934"/>
                  <a:pt x="590511" y="1043556"/>
                  <a:pt x="584200" y="1049867"/>
                </a:cubicBezTo>
                <a:cubicBezTo>
                  <a:pt x="577889" y="1056178"/>
                  <a:pt x="566453" y="1053741"/>
                  <a:pt x="558800" y="1058333"/>
                </a:cubicBezTo>
                <a:cubicBezTo>
                  <a:pt x="500691" y="1093199"/>
                  <a:pt x="588420" y="1059750"/>
                  <a:pt x="516467" y="1083733"/>
                </a:cubicBezTo>
                <a:cubicBezTo>
                  <a:pt x="513645" y="1092200"/>
                  <a:pt x="508000" y="1118058"/>
                  <a:pt x="508000" y="1109133"/>
                </a:cubicBezTo>
                <a:cubicBezTo>
                  <a:pt x="508000" y="1091966"/>
                  <a:pt x="514039" y="1075327"/>
                  <a:pt x="516467" y="1058333"/>
                </a:cubicBezTo>
                <a:cubicBezTo>
                  <a:pt x="519685" y="1035808"/>
                  <a:pt x="522111" y="1013178"/>
                  <a:pt x="524933" y="990600"/>
                </a:cubicBezTo>
                <a:cubicBezTo>
                  <a:pt x="522111" y="936978"/>
                  <a:pt x="521119" y="883228"/>
                  <a:pt x="516467" y="829733"/>
                </a:cubicBezTo>
                <a:cubicBezTo>
                  <a:pt x="515459" y="818141"/>
                  <a:pt x="509285" y="807432"/>
                  <a:pt x="508000" y="795867"/>
                </a:cubicBezTo>
                <a:cubicBezTo>
                  <a:pt x="492680" y="657991"/>
                  <a:pt x="523080" y="712654"/>
                  <a:pt x="482600" y="651933"/>
                </a:cubicBezTo>
                <a:lnTo>
                  <a:pt x="465667" y="584200"/>
                </a:lnTo>
                <a:cubicBezTo>
                  <a:pt x="462845" y="572911"/>
                  <a:pt x="463655" y="560015"/>
                  <a:pt x="457200" y="550333"/>
                </a:cubicBezTo>
                <a:cubicBezTo>
                  <a:pt x="451556" y="541866"/>
                  <a:pt x="444400" y="534232"/>
                  <a:pt x="440267" y="524933"/>
                </a:cubicBezTo>
                <a:cubicBezTo>
                  <a:pt x="433018" y="508622"/>
                  <a:pt x="423333" y="474133"/>
                  <a:pt x="423333" y="474133"/>
                </a:cubicBezTo>
                <a:cubicBezTo>
                  <a:pt x="420406" y="456567"/>
                  <a:pt x="413980" y="409680"/>
                  <a:pt x="406400" y="389467"/>
                </a:cubicBezTo>
                <a:cubicBezTo>
                  <a:pt x="401968" y="377649"/>
                  <a:pt x="396468" y="366102"/>
                  <a:pt x="389467" y="355600"/>
                </a:cubicBezTo>
                <a:cubicBezTo>
                  <a:pt x="385039" y="348958"/>
                  <a:pt x="378178" y="344311"/>
                  <a:pt x="372533" y="338667"/>
                </a:cubicBezTo>
                <a:cubicBezTo>
                  <a:pt x="349164" y="268559"/>
                  <a:pt x="365501" y="302720"/>
                  <a:pt x="321733" y="237067"/>
                </a:cubicBezTo>
                <a:cubicBezTo>
                  <a:pt x="316089" y="228600"/>
                  <a:pt x="311995" y="218862"/>
                  <a:pt x="304800" y="211667"/>
                </a:cubicBezTo>
                <a:cubicBezTo>
                  <a:pt x="293511" y="200378"/>
                  <a:pt x="283705" y="187379"/>
                  <a:pt x="270933" y="177800"/>
                </a:cubicBezTo>
                <a:cubicBezTo>
                  <a:pt x="254473" y="165455"/>
                  <a:pt x="233586" y="152283"/>
                  <a:pt x="220133" y="135467"/>
                </a:cubicBezTo>
                <a:cubicBezTo>
                  <a:pt x="213776" y="127521"/>
                  <a:pt x="210395" y="117262"/>
                  <a:pt x="203200" y="110067"/>
                </a:cubicBezTo>
                <a:cubicBezTo>
                  <a:pt x="196005" y="102872"/>
                  <a:pt x="185617" y="99647"/>
                  <a:pt x="177800" y="93133"/>
                </a:cubicBezTo>
                <a:cubicBezTo>
                  <a:pt x="156260" y="75183"/>
                  <a:pt x="152968" y="61929"/>
                  <a:pt x="127000" y="50800"/>
                </a:cubicBezTo>
                <a:cubicBezTo>
                  <a:pt x="116304" y="46216"/>
                  <a:pt x="104422" y="45155"/>
                  <a:pt x="93133" y="42333"/>
                </a:cubicBezTo>
                <a:cubicBezTo>
                  <a:pt x="76200" y="31044"/>
                  <a:pt x="27942" y="-5923"/>
                  <a:pt x="42333" y="8467"/>
                </a:cubicBezTo>
                <a:cubicBezTo>
                  <a:pt x="47978" y="14111"/>
                  <a:pt x="52336" y="21440"/>
                  <a:pt x="59267" y="25400"/>
                </a:cubicBezTo>
                <a:cubicBezTo>
                  <a:pt x="72463" y="32940"/>
                  <a:pt x="88315" y="34952"/>
                  <a:pt x="101600" y="42333"/>
                </a:cubicBezTo>
                <a:cubicBezTo>
                  <a:pt x="113935" y="49186"/>
                  <a:pt x="124627" y="58699"/>
                  <a:pt x="135467" y="67733"/>
                </a:cubicBezTo>
                <a:cubicBezTo>
                  <a:pt x="141599" y="72843"/>
                  <a:pt x="145555" y="80560"/>
                  <a:pt x="152400" y="84667"/>
                </a:cubicBezTo>
                <a:cubicBezTo>
                  <a:pt x="160053" y="89259"/>
                  <a:pt x="169333" y="90311"/>
                  <a:pt x="177800" y="93133"/>
                </a:cubicBezTo>
                <a:cubicBezTo>
                  <a:pt x="186267" y="98778"/>
                  <a:pt x="196005" y="102872"/>
                  <a:pt x="203200" y="110067"/>
                </a:cubicBezTo>
                <a:cubicBezTo>
                  <a:pt x="210395" y="117262"/>
                  <a:pt x="212187" y="129110"/>
                  <a:pt x="220133" y="135467"/>
                </a:cubicBezTo>
                <a:cubicBezTo>
                  <a:pt x="227102" y="141042"/>
                  <a:pt x="237066" y="141111"/>
                  <a:pt x="245533" y="143933"/>
                </a:cubicBezTo>
                <a:cubicBezTo>
                  <a:pt x="251178" y="152400"/>
                  <a:pt x="256110" y="161387"/>
                  <a:pt x="262467" y="169333"/>
                </a:cubicBezTo>
                <a:cubicBezTo>
                  <a:pt x="267454" y="175566"/>
                  <a:pt x="275830" y="179127"/>
                  <a:pt x="279400" y="186267"/>
                </a:cubicBezTo>
                <a:cubicBezTo>
                  <a:pt x="306736" y="240939"/>
                  <a:pt x="263843" y="204116"/>
                  <a:pt x="313267" y="237067"/>
                </a:cubicBezTo>
                <a:cubicBezTo>
                  <a:pt x="316089" y="245534"/>
                  <a:pt x="317141" y="254814"/>
                  <a:pt x="321733" y="262467"/>
                </a:cubicBezTo>
                <a:cubicBezTo>
                  <a:pt x="325840" y="269312"/>
                  <a:pt x="335097" y="272260"/>
                  <a:pt x="338667" y="279400"/>
                </a:cubicBezTo>
                <a:cubicBezTo>
                  <a:pt x="343871" y="289808"/>
                  <a:pt x="343047" y="302372"/>
                  <a:pt x="347133" y="313267"/>
                </a:cubicBezTo>
                <a:cubicBezTo>
                  <a:pt x="351565" y="325085"/>
                  <a:pt x="358422" y="335844"/>
                  <a:pt x="364067" y="347133"/>
                </a:cubicBezTo>
                <a:cubicBezTo>
                  <a:pt x="376863" y="398323"/>
                  <a:pt x="368851" y="369951"/>
                  <a:pt x="389467" y="431800"/>
                </a:cubicBezTo>
                <a:lnTo>
                  <a:pt x="397933" y="457200"/>
                </a:lnTo>
                <a:cubicBezTo>
                  <a:pt x="401054" y="479044"/>
                  <a:pt x="403044" y="518222"/>
                  <a:pt x="414867" y="541867"/>
                </a:cubicBezTo>
                <a:cubicBezTo>
                  <a:pt x="419418" y="550968"/>
                  <a:pt x="426156" y="558800"/>
                  <a:pt x="431800" y="567267"/>
                </a:cubicBezTo>
                <a:cubicBezTo>
                  <a:pt x="458273" y="673152"/>
                  <a:pt x="424438" y="541498"/>
                  <a:pt x="448733" y="626533"/>
                </a:cubicBezTo>
                <a:cubicBezTo>
                  <a:pt x="451930" y="637722"/>
                  <a:pt x="454378" y="649111"/>
                  <a:pt x="457200" y="660400"/>
                </a:cubicBezTo>
                <a:cubicBezTo>
                  <a:pt x="460022" y="694267"/>
                  <a:pt x="460080" y="728478"/>
                  <a:pt x="465667" y="762000"/>
                </a:cubicBezTo>
                <a:cubicBezTo>
                  <a:pt x="468601" y="779606"/>
                  <a:pt x="482600" y="812800"/>
                  <a:pt x="482600" y="812800"/>
                </a:cubicBezTo>
                <a:cubicBezTo>
                  <a:pt x="485422" y="852311"/>
                  <a:pt x="486439" y="891993"/>
                  <a:pt x="491067" y="931333"/>
                </a:cubicBezTo>
                <a:cubicBezTo>
                  <a:pt x="492110" y="940196"/>
                  <a:pt x="497185" y="948123"/>
                  <a:pt x="499533" y="956733"/>
                </a:cubicBezTo>
                <a:cubicBezTo>
                  <a:pt x="528180" y="1061772"/>
                  <a:pt x="505446" y="991403"/>
                  <a:pt x="524933" y="1049867"/>
                </a:cubicBezTo>
                <a:cubicBezTo>
                  <a:pt x="527755" y="1080911"/>
                  <a:pt x="549438" y="1116270"/>
                  <a:pt x="533400" y="1143000"/>
                </a:cubicBezTo>
                <a:cubicBezTo>
                  <a:pt x="522929" y="1160451"/>
                  <a:pt x="499533" y="1092200"/>
                  <a:pt x="499533" y="1092200"/>
                </a:cubicBezTo>
                <a:cubicBezTo>
                  <a:pt x="491688" y="1068662"/>
                  <a:pt x="481740" y="1046244"/>
                  <a:pt x="508000" y="1092200"/>
                </a:cubicBezTo>
                <a:cubicBezTo>
                  <a:pt x="550960" y="1167381"/>
                  <a:pt x="500617" y="1089594"/>
                  <a:pt x="541867" y="1151467"/>
                </a:cubicBezTo>
                <a:cubicBezTo>
                  <a:pt x="547511" y="1145822"/>
                  <a:pt x="554693" y="1141378"/>
                  <a:pt x="558800" y="1134533"/>
                </a:cubicBezTo>
                <a:cubicBezTo>
                  <a:pt x="566811" y="1121181"/>
                  <a:pt x="573590" y="1076446"/>
                  <a:pt x="575733" y="1066800"/>
                </a:cubicBezTo>
                <a:cubicBezTo>
                  <a:pt x="578257" y="1055441"/>
                  <a:pt x="579616" y="1043629"/>
                  <a:pt x="584200" y="1032933"/>
                </a:cubicBezTo>
                <a:cubicBezTo>
                  <a:pt x="588208" y="1023580"/>
                  <a:pt x="601133" y="1007533"/>
                  <a:pt x="601133" y="1007533"/>
                </a:cubicBezTo>
              </a:path>
            </a:pathLst>
          </a:custGeom>
          <a:noFill/>
          <a:ln w="19050">
            <a:solidFill>
              <a:srgbClr val="95C94F"/>
            </a:solidFill>
          </a:ln>
        </p:spPr>
        <p:txBody>
          <a:bodyPr lIns="91190" tIns="45690" rIns="91190" bIns="45690" rtlCol="0" anchor="ctr"/>
          <a:lstStyle>
            <a:defPPr>
              <a:defRPr lang="en-US"/>
            </a:defPPr>
            <a:lvl1pPr marL="0" algn="l" defTabSz="913843" rtl="0" eaLnBrk="1" latinLnBrk="0" hangingPunct="1">
              <a:defRPr sz="1800" kern="1200">
                <a:solidFill>
                  <a:schemeClr val="tx1"/>
                </a:solidFill>
                <a:latin typeface="+mn-lt"/>
                <a:ea typeface="+mn-ea"/>
                <a:cs typeface="+mn-cs"/>
              </a:defRPr>
            </a:lvl1pPr>
            <a:lvl2pPr marL="456920" algn="l" defTabSz="913843" rtl="0" eaLnBrk="1" latinLnBrk="0" hangingPunct="1">
              <a:defRPr sz="1800" kern="1200">
                <a:solidFill>
                  <a:schemeClr val="tx1"/>
                </a:solidFill>
                <a:latin typeface="+mn-lt"/>
                <a:ea typeface="+mn-ea"/>
                <a:cs typeface="+mn-cs"/>
              </a:defRPr>
            </a:lvl2pPr>
            <a:lvl3pPr marL="913843" algn="l" defTabSz="913843" rtl="0" eaLnBrk="1" latinLnBrk="0" hangingPunct="1">
              <a:defRPr sz="1800" kern="1200">
                <a:solidFill>
                  <a:schemeClr val="tx1"/>
                </a:solidFill>
                <a:latin typeface="+mn-lt"/>
                <a:ea typeface="+mn-ea"/>
                <a:cs typeface="+mn-cs"/>
              </a:defRPr>
            </a:lvl3pPr>
            <a:lvl4pPr marL="1370764" algn="l" defTabSz="913843" rtl="0" eaLnBrk="1" latinLnBrk="0" hangingPunct="1">
              <a:defRPr sz="1800" kern="1200">
                <a:solidFill>
                  <a:schemeClr val="tx1"/>
                </a:solidFill>
                <a:latin typeface="+mn-lt"/>
                <a:ea typeface="+mn-ea"/>
                <a:cs typeface="+mn-cs"/>
              </a:defRPr>
            </a:lvl4pPr>
            <a:lvl5pPr marL="1827686" algn="l" defTabSz="913843" rtl="0" eaLnBrk="1" latinLnBrk="0" hangingPunct="1">
              <a:defRPr sz="1800" kern="1200">
                <a:solidFill>
                  <a:schemeClr val="tx1"/>
                </a:solidFill>
                <a:latin typeface="+mn-lt"/>
                <a:ea typeface="+mn-ea"/>
                <a:cs typeface="+mn-cs"/>
              </a:defRPr>
            </a:lvl5pPr>
            <a:lvl6pPr marL="2284608" algn="l" defTabSz="913843" rtl="0" eaLnBrk="1" latinLnBrk="0" hangingPunct="1">
              <a:defRPr sz="1800" kern="1200">
                <a:solidFill>
                  <a:schemeClr val="tx1"/>
                </a:solidFill>
                <a:latin typeface="+mn-lt"/>
                <a:ea typeface="+mn-ea"/>
                <a:cs typeface="+mn-cs"/>
              </a:defRPr>
            </a:lvl6pPr>
            <a:lvl7pPr marL="2741528" algn="l" defTabSz="913843" rtl="0" eaLnBrk="1" latinLnBrk="0" hangingPunct="1">
              <a:defRPr sz="1800" kern="1200">
                <a:solidFill>
                  <a:schemeClr val="tx1"/>
                </a:solidFill>
                <a:latin typeface="+mn-lt"/>
                <a:ea typeface="+mn-ea"/>
                <a:cs typeface="+mn-cs"/>
              </a:defRPr>
            </a:lvl7pPr>
            <a:lvl8pPr marL="3198450" algn="l" defTabSz="913843" rtl="0" eaLnBrk="1" latinLnBrk="0" hangingPunct="1">
              <a:defRPr sz="1800" kern="1200">
                <a:solidFill>
                  <a:schemeClr val="tx1"/>
                </a:solidFill>
                <a:latin typeface="+mn-lt"/>
                <a:ea typeface="+mn-ea"/>
                <a:cs typeface="+mn-cs"/>
              </a:defRPr>
            </a:lvl8pPr>
            <a:lvl9pPr marL="3655372" algn="l" defTabSz="913843" rtl="0" eaLnBrk="1" latinLnBrk="0" hangingPunct="1">
              <a:defRPr sz="1800" kern="1200">
                <a:solidFill>
                  <a:schemeClr val="tx1"/>
                </a:solidFill>
                <a:latin typeface="+mn-lt"/>
                <a:ea typeface="+mn-ea"/>
                <a:cs typeface="+mn-cs"/>
              </a:defRPr>
            </a:lvl9pPr>
          </a:lstStyle>
          <a:p>
            <a:pPr marL="0" marR="0" lvl="0" indent="0" algn="ctr" defTabSz="91164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2" name="Group 61">
            <a:extLst>
              <a:ext uri="{FF2B5EF4-FFF2-40B4-BE49-F238E27FC236}">
                <a16:creationId xmlns:a16="http://schemas.microsoft.com/office/drawing/2014/main" id="{FAA4DA01-429D-471F-B3B0-ABFA843E1CB2}"/>
              </a:ext>
            </a:extLst>
          </p:cNvPr>
          <p:cNvGrpSpPr>
            <a:grpSpLocks noChangeAspect="1"/>
          </p:cNvGrpSpPr>
          <p:nvPr/>
        </p:nvGrpSpPr>
        <p:grpSpPr>
          <a:xfrm>
            <a:off x="8246997" y="1995284"/>
            <a:ext cx="1725944" cy="911497"/>
            <a:chOff x="1141117" y="4106800"/>
            <a:chExt cx="2391122" cy="1262788"/>
          </a:xfrm>
        </p:grpSpPr>
        <p:pic>
          <p:nvPicPr>
            <p:cNvPr id="63" name="Picture 2" descr="http://www.gierad.com/assets/ubicoustics/lowres/Architecture.png">
              <a:extLst>
                <a:ext uri="{FF2B5EF4-FFF2-40B4-BE49-F238E27FC236}">
                  <a16:creationId xmlns:a16="http://schemas.microsoft.com/office/drawing/2014/main" id="{7E2D76BF-2B70-4116-BA7B-8541DCB9AC5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1675" t="6062" r="17162" b="28450"/>
            <a:stretch/>
          </p:blipFill>
          <p:spPr bwMode="auto">
            <a:xfrm>
              <a:off x="1141117" y="4106800"/>
              <a:ext cx="2391122" cy="1262788"/>
            </a:xfrm>
            <a:prstGeom prst="rect">
              <a:avLst/>
            </a:prstGeom>
            <a:noFill/>
            <a:extLst>
              <a:ext uri="{909E8E84-426E-40DD-AFC4-6F175D3DCCD1}">
                <a14:hiddenFill xmlns:a14="http://schemas.microsoft.com/office/drawing/2010/main">
                  <a:solidFill>
                    <a:srgbClr val="FFFFFF"/>
                  </a:solidFill>
                </a14:hiddenFill>
              </a:ext>
            </a:extLst>
          </p:spPr>
        </p:pic>
        <p:sp>
          <p:nvSpPr>
            <p:cNvPr id="64" name="Rectangle 63">
              <a:extLst>
                <a:ext uri="{FF2B5EF4-FFF2-40B4-BE49-F238E27FC236}">
                  <a16:creationId xmlns:a16="http://schemas.microsoft.com/office/drawing/2014/main" id="{3DD1B770-06B1-4459-98E2-8E603DC5211C}"/>
                </a:ext>
              </a:extLst>
            </p:cNvPr>
            <p:cNvSpPr/>
            <p:nvPr/>
          </p:nvSpPr>
          <p:spPr>
            <a:xfrm>
              <a:off x="1923594" y="4221950"/>
              <a:ext cx="1342116" cy="233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Freeform 5" descr=" 5">
            <a:extLst>
              <a:ext uri="{FF2B5EF4-FFF2-40B4-BE49-F238E27FC236}">
                <a16:creationId xmlns:a16="http://schemas.microsoft.com/office/drawing/2014/main" id="{C6EDB859-EBB6-4C08-9DE9-B26CD9A3DD8F}"/>
              </a:ext>
            </a:extLst>
          </p:cNvPr>
          <p:cNvSpPr/>
          <p:nvPr/>
        </p:nvSpPr>
        <p:spPr>
          <a:xfrm rot="4766652" flipH="1" flipV="1">
            <a:off x="8985743" y="1708312"/>
            <a:ext cx="593977" cy="664985"/>
          </a:xfrm>
          <a:custGeom>
            <a:avLst/>
            <a:gdLst>
              <a:gd name="connsiteX0" fmla="*/ 0 w 637616"/>
              <a:gd name="connsiteY0" fmla="*/ 0 h 1151467"/>
              <a:gd name="connsiteX1" fmla="*/ 76200 w 637616"/>
              <a:gd name="connsiteY1" fmla="*/ 25400 h 1151467"/>
              <a:gd name="connsiteX2" fmla="*/ 118533 w 637616"/>
              <a:gd name="connsiteY2" fmla="*/ 33867 h 1151467"/>
              <a:gd name="connsiteX3" fmla="*/ 169333 w 637616"/>
              <a:gd name="connsiteY3" fmla="*/ 50800 h 1151467"/>
              <a:gd name="connsiteX4" fmla="*/ 194733 w 637616"/>
              <a:gd name="connsiteY4" fmla="*/ 59267 h 1151467"/>
              <a:gd name="connsiteX5" fmla="*/ 245533 w 637616"/>
              <a:gd name="connsiteY5" fmla="*/ 110067 h 1151467"/>
              <a:gd name="connsiteX6" fmla="*/ 262467 w 637616"/>
              <a:gd name="connsiteY6" fmla="*/ 127000 h 1151467"/>
              <a:gd name="connsiteX7" fmla="*/ 296333 w 637616"/>
              <a:gd name="connsiteY7" fmla="*/ 169333 h 1151467"/>
              <a:gd name="connsiteX8" fmla="*/ 304800 w 637616"/>
              <a:gd name="connsiteY8" fmla="*/ 203200 h 1151467"/>
              <a:gd name="connsiteX9" fmla="*/ 321733 w 637616"/>
              <a:gd name="connsiteY9" fmla="*/ 228600 h 1151467"/>
              <a:gd name="connsiteX10" fmla="*/ 338667 w 637616"/>
              <a:gd name="connsiteY10" fmla="*/ 287867 h 1151467"/>
              <a:gd name="connsiteX11" fmla="*/ 355600 w 637616"/>
              <a:gd name="connsiteY11" fmla="*/ 313267 h 1151467"/>
              <a:gd name="connsiteX12" fmla="*/ 372533 w 637616"/>
              <a:gd name="connsiteY12" fmla="*/ 347133 h 1151467"/>
              <a:gd name="connsiteX13" fmla="*/ 389467 w 637616"/>
              <a:gd name="connsiteY13" fmla="*/ 406400 h 1151467"/>
              <a:gd name="connsiteX14" fmla="*/ 397933 w 637616"/>
              <a:gd name="connsiteY14" fmla="*/ 431800 h 1151467"/>
              <a:gd name="connsiteX15" fmla="*/ 406400 w 637616"/>
              <a:gd name="connsiteY15" fmla="*/ 482600 h 1151467"/>
              <a:gd name="connsiteX16" fmla="*/ 431800 w 637616"/>
              <a:gd name="connsiteY16" fmla="*/ 541867 h 1151467"/>
              <a:gd name="connsiteX17" fmla="*/ 440267 w 637616"/>
              <a:gd name="connsiteY17" fmla="*/ 567267 h 1151467"/>
              <a:gd name="connsiteX18" fmla="*/ 457200 w 637616"/>
              <a:gd name="connsiteY18" fmla="*/ 643467 h 1151467"/>
              <a:gd name="connsiteX19" fmla="*/ 474133 w 637616"/>
              <a:gd name="connsiteY19" fmla="*/ 711200 h 1151467"/>
              <a:gd name="connsiteX20" fmla="*/ 491067 w 637616"/>
              <a:gd name="connsiteY20" fmla="*/ 745067 h 1151467"/>
              <a:gd name="connsiteX21" fmla="*/ 508000 w 637616"/>
              <a:gd name="connsiteY21" fmla="*/ 770467 h 1151467"/>
              <a:gd name="connsiteX22" fmla="*/ 516467 w 637616"/>
              <a:gd name="connsiteY22" fmla="*/ 795867 h 1151467"/>
              <a:gd name="connsiteX23" fmla="*/ 524933 w 637616"/>
              <a:gd name="connsiteY23" fmla="*/ 872067 h 1151467"/>
              <a:gd name="connsiteX24" fmla="*/ 541867 w 637616"/>
              <a:gd name="connsiteY24" fmla="*/ 905933 h 1151467"/>
              <a:gd name="connsiteX25" fmla="*/ 524933 w 637616"/>
              <a:gd name="connsiteY25" fmla="*/ 1041400 h 1151467"/>
              <a:gd name="connsiteX26" fmla="*/ 499533 w 637616"/>
              <a:gd name="connsiteY26" fmla="*/ 1007533 h 1151467"/>
              <a:gd name="connsiteX27" fmla="*/ 423333 w 637616"/>
              <a:gd name="connsiteY27" fmla="*/ 965200 h 1151467"/>
              <a:gd name="connsiteX28" fmla="*/ 431800 w 637616"/>
              <a:gd name="connsiteY28" fmla="*/ 990600 h 1151467"/>
              <a:gd name="connsiteX29" fmla="*/ 457200 w 637616"/>
              <a:gd name="connsiteY29" fmla="*/ 1007533 h 1151467"/>
              <a:gd name="connsiteX30" fmla="*/ 508000 w 637616"/>
              <a:gd name="connsiteY30" fmla="*/ 1041400 h 1151467"/>
              <a:gd name="connsiteX31" fmla="*/ 558800 w 637616"/>
              <a:gd name="connsiteY31" fmla="*/ 1083733 h 1151467"/>
              <a:gd name="connsiteX32" fmla="*/ 567267 w 637616"/>
              <a:gd name="connsiteY32" fmla="*/ 1058333 h 1151467"/>
              <a:gd name="connsiteX33" fmla="*/ 609600 w 637616"/>
              <a:gd name="connsiteY33" fmla="*/ 1016000 h 1151467"/>
              <a:gd name="connsiteX34" fmla="*/ 626533 w 637616"/>
              <a:gd name="connsiteY34" fmla="*/ 990600 h 1151467"/>
              <a:gd name="connsiteX35" fmla="*/ 635000 w 637616"/>
              <a:gd name="connsiteY35" fmla="*/ 965200 h 1151467"/>
              <a:gd name="connsiteX36" fmla="*/ 609600 w 637616"/>
              <a:gd name="connsiteY36" fmla="*/ 982133 h 1151467"/>
              <a:gd name="connsiteX37" fmla="*/ 584200 w 637616"/>
              <a:gd name="connsiteY37" fmla="*/ 1041400 h 1151467"/>
              <a:gd name="connsiteX38" fmla="*/ 575733 w 637616"/>
              <a:gd name="connsiteY38" fmla="*/ 1066800 h 1151467"/>
              <a:gd name="connsiteX39" fmla="*/ 550333 w 637616"/>
              <a:gd name="connsiteY39" fmla="*/ 1083733 h 1151467"/>
              <a:gd name="connsiteX40" fmla="*/ 533400 w 637616"/>
              <a:gd name="connsiteY40" fmla="*/ 1058333 h 1151467"/>
              <a:gd name="connsiteX41" fmla="*/ 457200 w 637616"/>
              <a:gd name="connsiteY41" fmla="*/ 1032933 h 1151467"/>
              <a:gd name="connsiteX42" fmla="*/ 431800 w 637616"/>
              <a:gd name="connsiteY42" fmla="*/ 1007533 h 1151467"/>
              <a:gd name="connsiteX43" fmla="*/ 406400 w 637616"/>
              <a:gd name="connsiteY43" fmla="*/ 999067 h 1151467"/>
              <a:gd name="connsiteX44" fmla="*/ 423333 w 637616"/>
              <a:gd name="connsiteY44" fmla="*/ 1024467 h 1151467"/>
              <a:gd name="connsiteX45" fmla="*/ 440267 w 637616"/>
              <a:gd name="connsiteY45" fmla="*/ 1041400 h 1151467"/>
              <a:gd name="connsiteX46" fmla="*/ 457200 w 637616"/>
              <a:gd name="connsiteY46" fmla="*/ 1066800 h 1151467"/>
              <a:gd name="connsiteX47" fmla="*/ 482600 w 637616"/>
              <a:gd name="connsiteY47" fmla="*/ 1075267 h 1151467"/>
              <a:gd name="connsiteX48" fmla="*/ 516467 w 637616"/>
              <a:gd name="connsiteY48" fmla="*/ 1066800 h 1151467"/>
              <a:gd name="connsiteX49" fmla="*/ 524933 w 637616"/>
              <a:gd name="connsiteY49" fmla="*/ 1041400 h 1151467"/>
              <a:gd name="connsiteX50" fmla="*/ 558800 w 637616"/>
              <a:gd name="connsiteY50" fmla="*/ 1016000 h 1151467"/>
              <a:gd name="connsiteX51" fmla="*/ 626533 w 637616"/>
              <a:gd name="connsiteY51" fmla="*/ 999067 h 1151467"/>
              <a:gd name="connsiteX52" fmla="*/ 618067 w 637616"/>
              <a:gd name="connsiteY52" fmla="*/ 982133 h 1151467"/>
              <a:gd name="connsiteX53" fmla="*/ 592667 w 637616"/>
              <a:gd name="connsiteY53" fmla="*/ 1024467 h 1151467"/>
              <a:gd name="connsiteX54" fmla="*/ 584200 w 637616"/>
              <a:gd name="connsiteY54" fmla="*/ 1049867 h 1151467"/>
              <a:gd name="connsiteX55" fmla="*/ 558800 w 637616"/>
              <a:gd name="connsiteY55" fmla="*/ 1058333 h 1151467"/>
              <a:gd name="connsiteX56" fmla="*/ 516467 w 637616"/>
              <a:gd name="connsiteY56" fmla="*/ 1083733 h 1151467"/>
              <a:gd name="connsiteX57" fmla="*/ 508000 w 637616"/>
              <a:gd name="connsiteY57" fmla="*/ 1109133 h 1151467"/>
              <a:gd name="connsiteX58" fmla="*/ 516467 w 637616"/>
              <a:gd name="connsiteY58" fmla="*/ 1058333 h 1151467"/>
              <a:gd name="connsiteX59" fmla="*/ 524933 w 637616"/>
              <a:gd name="connsiteY59" fmla="*/ 990600 h 1151467"/>
              <a:gd name="connsiteX60" fmla="*/ 516467 w 637616"/>
              <a:gd name="connsiteY60" fmla="*/ 829733 h 1151467"/>
              <a:gd name="connsiteX61" fmla="*/ 508000 w 637616"/>
              <a:gd name="connsiteY61" fmla="*/ 795867 h 1151467"/>
              <a:gd name="connsiteX62" fmla="*/ 482600 w 637616"/>
              <a:gd name="connsiteY62" fmla="*/ 651933 h 1151467"/>
              <a:gd name="connsiteX63" fmla="*/ 465667 w 637616"/>
              <a:gd name="connsiteY63" fmla="*/ 584200 h 1151467"/>
              <a:gd name="connsiteX64" fmla="*/ 457200 w 637616"/>
              <a:gd name="connsiteY64" fmla="*/ 550333 h 1151467"/>
              <a:gd name="connsiteX65" fmla="*/ 440267 w 637616"/>
              <a:gd name="connsiteY65" fmla="*/ 524933 h 1151467"/>
              <a:gd name="connsiteX66" fmla="*/ 423333 w 637616"/>
              <a:gd name="connsiteY66" fmla="*/ 474133 h 1151467"/>
              <a:gd name="connsiteX67" fmla="*/ 406400 w 637616"/>
              <a:gd name="connsiteY67" fmla="*/ 389467 h 1151467"/>
              <a:gd name="connsiteX68" fmla="*/ 389467 w 637616"/>
              <a:gd name="connsiteY68" fmla="*/ 355600 h 1151467"/>
              <a:gd name="connsiteX69" fmla="*/ 372533 w 637616"/>
              <a:gd name="connsiteY69" fmla="*/ 338667 h 1151467"/>
              <a:gd name="connsiteX70" fmla="*/ 321733 w 637616"/>
              <a:gd name="connsiteY70" fmla="*/ 237067 h 1151467"/>
              <a:gd name="connsiteX71" fmla="*/ 304800 w 637616"/>
              <a:gd name="connsiteY71" fmla="*/ 211667 h 1151467"/>
              <a:gd name="connsiteX72" fmla="*/ 270933 w 637616"/>
              <a:gd name="connsiteY72" fmla="*/ 177800 h 1151467"/>
              <a:gd name="connsiteX73" fmla="*/ 220133 w 637616"/>
              <a:gd name="connsiteY73" fmla="*/ 135467 h 1151467"/>
              <a:gd name="connsiteX74" fmla="*/ 203200 w 637616"/>
              <a:gd name="connsiteY74" fmla="*/ 110067 h 1151467"/>
              <a:gd name="connsiteX75" fmla="*/ 177800 w 637616"/>
              <a:gd name="connsiteY75" fmla="*/ 93133 h 1151467"/>
              <a:gd name="connsiteX76" fmla="*/ 127000 w 637616"/>
              <a:gd name="connsiteY76" fmla="*/ 50800 h 1151467"/>
              <a:gd name="connsiteX77" fmla="*/ 93133 w 637616"/>
              <a:gd name="connsiteY77" fmla="*/ 42333 h 1151467"/>
              <a:gd name="connsiteX78" fmla="*/ 42333 w 637616"/>
              <a:gd name="connsiteY78" fmla="*/ 8467 h 1151467"/>
              <a:gd name="connsiteX79" fmla="*/ 59267 w 637616"/>
              <a:gd name="connsiteY79" fmla="*/ 25400 h 1151467"/>
              <a:gd name="connsiteX80" fmla="*/ 101600 w 637616"/>
              <a:gd name="connsiteY80" fmla="*/ 42333 h 1151467"/>
              <a:gd name="connsiteX81" fmla="*/ 135467 w 637616"/>
              <a:gd name="connsiteY81" fmla="*/ 67733 h 1151467"/>
              <a:gd name="connsiteX82" fmla="*/ 152400 w 637616"/>
              <a:gd name="connsiteY82" fmla="*/ 84667 h 1151467"/>
              <a:gd name="connsiteX83" fmla="*/ 177800 w 637616"/>
              <a:gd name="connsiteY83" fmla="*/ 93133 h 1151467"/>
              <a:gd name="connsiteX84" fmla="*/ 203200 w 637616"/>
              <a:gd name="connsiteY84" fmla="*/ 110067 h 1151467"/>
              <a:gd name="connsiteX85" fmla="*/ 220133 w 637616"/>
              <a:gd name="connsiteY85" fmla="*/ 135467 h 1151467"/>
              <a:gd name="connsiteX86" fmla="*/ 245533 w 637616"/>
              <a:gd name="connsiteY86" fmla="*/ 143933 h 1151467"/>
              <a:gd name="connsiteX87" fmla="*/ 262467 w 637616"/>
              <a:gd name="connsiteY87" fmla="*/ 169333 h 1151467"/>
              <a:gd name="connsiteX88" fmla="*/ 279400 w 637616"/>
              <a:gd name="connsiteY88" fmla="*/ 186267 h 1151467"/>
              <a:gd name="connsiteX89" fmla="*/ 313267 w 637616"/>
              <a:gd name="connsiteY89" fmla="*/ 237067 h 1151467"/>
              <a:gd name="connsiteX90" fmla="*/ 321733 w 637616"/>
              <a:gd name="connsiteY90" fmla="*/ 262467 h 1151467"/>
              <a:gd name="connsiteX91" fmla="*/ 338667 w 637616"/>
              <a:gd name="connsiteY91" fmla="*/ 279400 h 1151467"/>
              <a:gd name="connsiteX92" fmla="*/ 347133 w 637616"/>
              <a:gd name="connsiteY92" fmla="*/ 313267 h 1151467"/>
              <a:gd name="connsiteX93" fmla="*/ 364067 w 637616"/>
              <a:gd name="connsiteY93" fmla="*/ 347133 h 1151467"/>
              <a:gd name="connsiteX94" fmla="*/ 389467 w 637616"/>
              <a:gd name="connsiteY94" fmla="*/ 431800 h 1151467"/>
              <a:gd name="connsiteX95" fmla="*/ 397933 w 637616"/>
              <a:gd name="connsiteY95" fmla="*/ 457200 h 1151467"/>
              <a:gd name="connsiteX96" fmla="*/ 414867 w 637616"/>
              <a:gd name="connsiteY96" fmla="*/ 541867 h 1151467"/>
              <a:gd name="connsiteX97" fmla="*/ 431800 w 637616"/>
              <a:gd name="connsiteY97" fmla="*/ 567267 h 1151467"/>
              <a:gd name="connsiteX98" fmla="*/ 448733 w 637616"/>
              <a:gd name="connsiteY98" fmla="*/ 626533 h 1151467"/>
              <a:gd name="connsiteX99" fmla="*/ 457200 w 637616"/>
              <a:gd name="connsiteY99" fmla="*/ 660400 h 1151467"/>
              <a:gd name="connsiteX100" fmla="*/ 465667 w 637616"/>
              <a:gd name="connsiteY100" fmla="*/ 762000 h 1151467"/>
              <a:gd name="connsiteX101" fmla="*/ 482600 w 637616"/>
              <a:gd name="connsiteY101" fmla="*/ 812800 h 1151467"/>
              <a:gd name="connsiteX102" fmla="*/ 491067 w 637616"/>
              <a:gd name="connsiteY102" fmla="*/ 931333 h 1151467"/>
              <a:gd name="connsiteX103" fmla="*/ 499533 w 637616"/>
              <a:gd name="connsiteY103" fmla="*/ 956733 h 1151467"/>
              <a:gd name="connsiteX104" fmla="*/ 524933 w 637616"/>
              <a:gd name="connsiteY104" fmla="*/ 1049867 h 1151467"/>
              <a:gd name="connsiteX105" fmla="*/ 533400 w 637616"/>
              <a:gd name="connsiteY105" fmla="*/ 1143000 h 1151467"/>
              <a:gd name="connsiteX106" fmla="*/ 499533 w 637616"/>
              <a:gd name="connsiteY106" fmla="*/ 1092200 h 1151467"/>
              <a:gd name="connsiteX107" fmla="*/ 508000 w 637616"/>
              <a:gd name="connsiteY107" fmla="*/ 1092200 h 1151467"/>
              <a:gd name="connsiteX108" fmla="*/ 541867 w 637616"/>
              <a:gd name="connsiteY108" fmla="*/ 1151467 h 1151467"/>
              <a:gd name="connsiteX109" fmla="*/ 558800 w 637616"/>
              <a:gd name="connsiteY109" fmla="*/ 1134533 h 1151467"/>
              <a:gd name="connsiteX110" fmla="*/ 575733 w 637616"/>
              <a:gd name="connsiteY110" fmla="*/ 1066800 h 1151467"/>
              <a:gd name="connsiteX111" fmla="*/ 584200 w 637616"/>
              <a:gd name="connsiteY111" fmla="*/ 1032933 h 1151467"/>
              <a:gd name="connsiteX112" fmla="*/ 601133 w 637616"/>
              <a:gd name="connsiteY112" fmla="*/ 1007533 h 1151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37616" h="1151467">
                <a:moveTo>
                  <a:pt x="0" y="0"/>
                </a:moveTo>
                <a:cubicBezTo>
                  <a:pt x="121320" y="24265"/>
                  <a:pt x="-28960" y="-9653"/>
                  <a:pt x="76200" y="25400"/>
                </a:cubicBezTo>
                <a:cubicBezTo>
                  <a:pt x="89852" y="29951"/>
                  <a:pt x="104650" y="30081"/>
                  <a:pt x="118533" y="33867"/>
                </a:cubicBezTo>
                <a:cubicBezTo>
                  <a:pt x="135753" y="38563"/>
                  <a:pt x="152400" y="45156"/>
                  <a:pt x="169333" y="50800"/>
                </a:cubicBezTo>
                <a:lnTo>
                  <a:pt x="194733" y="59267"/>
                </a:lnTo>
                <a:lnTo>
                  <a:pt x="245533" y="110067"/>
                </a:lnTo>
                <a:lnTo>
                  <a:pt x="262467" y="127000"/>
                </a:lnTo>
                <a:cubicBezTo>
                  <a:pt x="290142" y="210033"/>
                  <a:pt x="245274" y="92745"/>
                  <a:pt x="296333" y="169333"/>
                </a:cubicBezTo>
                <a:cubicBezTo>
                  <a:pt x="302788" y="179015"/>
                  <a:pt x="300216" y="192504"/>
                  <a:pt x="304800" y="203200"/>
                </a:cubicBezTo>
                <a:cubicBezTo>
                  <a:pt x="308808" y="212553"/>
                  <a:pt x="317182" y="219499"/>
                  <a:pt x="321733" y="228600"/>
                </a:cubicBezTo>
                <a:cubicBezTo>
                  <a:pt x="338210" y="261554"/>
                  <a:pt x="322389" y="249886"/>
                  <a:pt x="338667" y="287867"/>
                </a:cubicBezTo>
                <a:cubicBezTo>
                  <a:pt x="342675" y="297220"/>
                  <a:pt x="350552" y="304432"/>
                  <a:pt x="355600" y="313267"/>
                </a:cubicBezTo>
                <a:cubicBezTo>
                  <a:pt x="361862" y="324225"/>
                  <a:pt x="367561" y="335532"/>
                  <a:pt x="372533" y="347133"/>
                </a:cubicBezTo>
                <a:cubicBezTo>
                  <a:pt x="381233" y="367433"/>
                  <a:pt x="383329" y="384918"/>
                  <a:pt x="389467" y="406400"/>
                </a:cubicBezTo>
                <a:cubicBezTo>
                  <a:pt x="391919" y="414981"/>
                  <a:pt x="395997" y="423088"/>
                  <a:pt x="397933" y="431800"/>
                </a:cubicBezTo>
                <a:cubicBezTo>
                  <a:pt x="401657" y="448558"/>
                  <a:pt x="402676" y="465842"/>
                  <a:pt x="406400" y="482600"/>
                </a:cubicBezTo>
                <a:cubicBezTo>
                  <a:pt x="412509" y="510090"/>
                  <a:pt x="419855" y="513996"/>
                  <a:pt x="431800" y="541867"/>
                </a:cubicBezTo>
                <a:cubicBezTo>
                  <a:pt x="435316" y="550070"/>
                  <a:pt x="437815" y="558686"/>
                  <a:pt x="440267" y="567267"/>
                </a:cubicBezTo>
                <a:cubicBezTo>
                  <a:pt x="451998" y="608327"/>
                  <a:pt x="446729" y="598093"/>
                  <a:pt x="457200" y="643467"/>
                </a:cubicBezTo>
                <a:cubicBezTo>
                  <a:pt x="462433" y="666144"/>
                  <a:pt x="463725" y="690385"/>
                  <a:pt x="474133" y="711200"/>
                </a:cubicBezTo>
                <a:cubicBezTo>
                  <a:pt x="479778" y="722489"/>
                  <a:pt x="484805" y="734108"/>
                  <a:pt x="491067" y="745067"/>
                </a:cubicBezTo>
                <a:cubicBezTo>
                  <a:pt x="496116" y="753902"/>
                  <a:pt x="503449" y="761366"/>
                  <a:pt x="508000" y="770467"/>
                </a:cubicBezTo>
                <a:cubicBezTo>
                  <a:pt x="511991" y="778449"/>
                  <a:pt x="513645" y="787400"/>
                  <a:pt x="516467" y="795867"/>
                </a:cubicBezTo>
                <a:cubicBezTo>
                  <a:pt x="519289" y="821267"/>
                  <a:pt x="519186" y="847165"/>
                  <a:pt x="524933" y="872067"/>
                </a:cubicBezTo>
                <a:cubicBezTo>
                  <a:pt x="527771" y="884365"/>
                  <a:pt x="541027" y="893340"/>
                  <a:pt x="541867" y="905933"/>
                </a:cubicBezTo>
                <a:cubicBezTo>
                  <a:pt x="544798" y="949897"/>
                  <a:pt x="533651" y="997814"/>
                  <a:pt x="524933" y="1041400"/>
                </a:cubicBezTo>
                <a:cubicBezTo>
                  <a:pt x="516466" y="1030111"/>
                  <a:pt x="510080" y="1016908"/>
                  <a:pt x="499533" y="1007533"/>
                </a:cubicBezTo>
                <a:cubicBezTo>
                  <a:pt x="464599" y="976481"/>
                  <a:pt x="457825" y="976698"/>
                  <a:pt x="423333" y="965200"/>
                </a:cubicBezTo>
                <a:cubicBezTo>
                  <a:pt x="426155" y="973667"/>
                  <a:pt x="426225" y="983631"/>
                  <a:pt x="431800" y="990600"/>
                </a:cubicBezTo>
                <a:cubicBezTo>
                  <a:pt x="438157" y="998546"/>
                  <a:pt x="449383" y="1001019"/>
                  <a:pt x="457200" y="1007533"/>
                </a:cubicBezTo>
                <a:cubicBezTo>
                  <a:pt x="499482" y="1042768"/>
                  <a:pt x="463362" y="1026520"/>
                  <a:pt x="508000" y="1041400"/>
                </a:cubicBezTo>
                <a:cubicBezTo>
                  <a:pt x="510081" y="1043481"/>
                  <a:pt x="549370" y="1086091"/>
                  <a:pt x="558800" y="1083733"/>
                </a:cubicBezTo>
                <a:cubicBezTo>
                  <a:pt x="567458" y="1081568"/>
                  <a:pt x="563276" y="1066315"/>
                  <a:pt x="567267" y="1058333"/>
                </a:cubicBezTo>
                <a:cubicBezTo>
                  <a:pt x="581378" y="1030110"/>
                  <a:pt x="584199" y="1032933"/>
                  <a:pt x="609600" y="1016000"/>
                </a:cubicBezTo>
                <a:cubicBezTo>
                  <a:pt x="615244" y="1007533"/>
                  <a:pt x="621982" y="999701"/>
                  <a:pt x="626533" y="990600"/>
                </a:cubicBezTo>
                <a:cubicBezTo>
                  <a:pt x="630524" y="982618"/>
                  <a:pt x="642982" y="969191"/>
                  <a:pt x="635000" y="965200"/>
                </a:cubicBezTo>
                <a:cubicBezTo>
                  <a:pt x="625899" y="960649"/>
                  <a:pt x="618067" y="976489"/>
                  <a:pt x="609600" y="982133"/>
                </a:cubicBezTo>
                <a:cubicBezTo>
                  <a:pt x="591979" y="1052616"/>
                  <a:pt x="613435" y="982931"/>
                  <a:pt x="584200" y="1041400"/>
                </a:cubicBezTo>
                <a:cubicBezTo>
                  <a:pt x="580209" y="1049382"/>
                  <a:pt x="581308" y="1059831"/>
                  <a:pt x="575733" y="1066800"/>
                </a:cubicBezTo>
                <a:cubicBezTo>
                  <a:pt x="569376" y="1074746"/>
                  <a:pt x="558800" y="1078089"/>
                  <a:pt x="550333" y="1083733"/>
                </a:cubicBezTo>
                <a:cubicBezTo>
                  <a:pt x="544689" y="1075266"/>
                  <a:pt x="541217" y="1064847"/>
                  <a:pt x="533400" y="1058333"/>
                </a:cubicBezTo>
                <a:cubicBezTo>
                  <a:pt x="511262" y="1039885"/>
                  <a:pt x="483861" y="1038265"/>
                  <a:pt x="457200" y="1032933"/>
                </a:cubicBezTo>
                <a:cubicBezTo>
                  <a:pt x="448733" y="1024466"/>
                  <a:pt x="441763" y="1014175"/>
                  <a:pt x="431800" y="1007533"/>
                </a:cubicBezTo>
                <a:cubicBezTo>
                  <a:pt x="424374" y="1002583"/>
                  <a:pt x="410391" y="991085"/>
                  <a:pt x="406400" y="999067"/>
                </a:cubicBezTo>
                <a:cubicBezTo>
                  <a:pt x="401849" y="1008168"/>
                  <a:pt x="416976" y="1016521"/>
                  <a:pt x="423333" y="1024467"/>
                </a:cubicBezTo>
                <a:cubicBezTo>
                  <a:pt x="428320" y="1030700"/>
                  <a:pt x="435280" y="1035167"/>
                  <a:pt x="440267" y="1041400"/>
                </a:cubicBezTo>
                <a:cubicBezTo>
                  <a:pt x="446624" y="1049346"/>
                  <a:pt x="449254" y="1060443"/>
                  <a:pt x="457200" y="1066800"/>
                </a:cubicBezTo>
                <a:cubicBezTo>
                  <a:pt x="464169" y="1072375"/>
                  <a:pt x="474133" y="1072445"/>
                  <a:pt x="482600" y="1075267"/>
                </a:cubicBezTo>
                <a:cubicBezTo>
                  <a:pt x="493889" y="1072445"/>
                  <a:pt x="507381" y="1074069"/>
                  <a:pt x="516467" y="1066800"/>
                </a:cubicBezTo>
                <a:cubicBezTo>
                  <a:pt x="523436" y="1061225"/>
                  <a:pt x="519220" y="1048256"/>
                  <a:pt x="524933" y="1041400"/>
                </a:cubicBezTo>
                <a:cubicBezTo>
                  <a:pt x="533967" y="1030559"/>
                  <a:pt x="546548" y="1023001"/>
                  <a:pt x="558800" y="1016000"/>
                </a:cubicBezTo>
                <a:cubicBezTo>
                  <a:pt x="572821" y="1007988"/>
                  <a:pt x="615809" y="1001212"/>
                  <a:pt x="626533" y="999067"/>
                </a:cubicBezTo>
                <a:cubicBezTo>
                  <a:pt x="634032" y="954075"/>
                  <a:pt x="644915" y="919489"/>
                  <a:pt x="618067" y="982133"/>
                </a:cubicBezTo>
                <a:cubicBezTo>
                  <a:pt x="601580" y="1020601"/>
                  <a:pt x="620826" y="996307"/>
                  <a:pt x="592667" y="1024467"/>
                </a:cubicBezTo>
                <a:cubicBezTo>
                  <a:pt x="589845" y="1032934"/>
                  <a:pt x="590511" y="1043556"/>
                  <a:pt x="584200" y="1049867"/>
                </a:cubicBezTo>
                <a:cubicBezTo>
                  <a:pt x="577889" y="1056178"/>
                  <a:pt x="566453" y="1053741"/>
                  <a:pt x="558800" y="1058333"/>
                </a:cubicBezTo>
                <a:cubicBezTo>
                  <a:pt x="500691" y="1093199"/>
                  <a:pt x="588420" y="1059750"/>
                  <a:pt x="516467" y="1083733"/>
                </a:cubicBezTo>
                <a:cubicBezTo>
                  <a:pt x="513645" y="1092200"/>
                  <a:pt x="508000" y="1118058"/>
                  <a:pt x="508000" y="1109133"/>
                </a:cubicBezTo>
                <a:cubicBezTo>
                  <a:pt x="508000" y="1091966"/>
                  <a:pt x="514039" y="1075327"/>
                  <a:pt x="516467" y="1058333"/>
                </a:cubicBezTo>
                <a:cubicBezTo>
                  <a:pt x="519685" y="1035808"/>
                  <a:pt x="522111" y="1013178"/>
                  <a:pt x="524933" y="990600"/>
                </a:cubicBezTo>
                <a:cubicBezTo>
                  <a:pt x="522111" y="936978"/>
                  <a:pt x="521119" y="883228"/>
                  <a:pt x="516467" y="829733"/>
                </a:cubicBezTo>
                <a:cubicBezTo>
                  <a:pt x="515459" y="818141"/>
                  <a:pt x="509285" y="807432"/>
                  <a:pt x="508000" y="795867"/>
                </a:cubicBezTo>
                <a:cubicBezTo>
                  <a:pt x="492680" y="657991"/>
                  <a:pt x="523080" y="712654"/>
                  <a:pt x="482600" y="651933"/>
                </a:cubicBezTo>
                <a:lnTo>
                  <a:pt x="465667" y="584200"/>
                </a:lnTo>
                <a:cubicBezTo>
                  <a:pt x="462845" y="572911"/>
                  <a:pt x="463655" y="560015"/>
                  <a:pt x="457200" y="550333"/>
                </a:cubicBezTo>
                <a:cubicBezTo>
                  <a:pt x="451556" y="541866"/>
                  <a:pt x="444400" y="534232"/>
                  <a:pt x="440267" y="524933"/>
                </a:cubicBezTo>
                <a:cubicBezTo>
                  <a:pt x="433018" y="508622"/>
                  <a:pt x="423333" y="474133"/>
                  <a:pt x="423333" y="474133"/>
                </a:cubicBezTo>
                <a:cubicBezTo>
                  <a:pt x="420406" y="456567"/>
                  <a:pt x="413980" y="409680"/>
                  <a:pt x="406400" y="389467"/>
                </a:cubicBezTo>
                <a:cubicBezTo>
                  <a:pt x="401968" y="377649"/>
                  <a:pt x="396468" y="366102"/>
                  <a:pt x="389467" y="355600"/>
                </a:cubicBezTo>
                <a:cubicBezTo>
                  <a:pt x="385039" y="348958"/>
                  <a:pt x="378178" y="344311"/>
                  <a:pt x="372533" y="338667"/>
                </a:cubicBezTo>
                <a:cubicBezTo>
                  <a:pt x="349164" y="268559"/>
                  <a:pt x="365501" y="302720"/>
                  <a:pt x="321733" y="237067"/>
                </a:cubicBezTo>
                <a:cubicBezTo>
                  <a:pt x="316089" y="228600"/>
                  <a:pt x="311995" y="218862"/>
                  <a:pt x="304800" y="211667"/>
                </a:cubicBezTo>
                <a:cubicBezTo>
                  <a:pt x="293511" y="200378"/>
                  <a:pt x="283705" y="187379"/>
                  <a:pt x="270933" y="177800"/>
                </a:cubicBezTo>
                <a:cubicBezTo>
                  <a:pt x="254473" y="165455"/>
                  <a:pt x="233586" y="152283"/>
                  <a:pt x="220133" y="135467"/>
                </a:cubicBezTo>
                <a:cubicBezTo>
                  <a:pt x="213776" y="127521"/>
                  <a:pt x="210395" y="117262"/>
                  <a:pt x="203200" y="110067"/>
                </a:cubicBezTo>
                <a:cubicBezTo>
                  <a:pt x="196005" y="102872"/>
                  <a:pt x="185617" y="99647"/>
                  <a:pt x="177800" y="93133"/>
                </a:cubicBezTo>
                <a:cubicBezTo>
                  <a:pt x="156260" y="75183"/>
                  <a:pt x="152968" y="61929"/>
                  <a:pt x="127000" y="50800"/>
                </a:cubicBezTo>
                <a:cubicBezTo>
                  <a:pt x="116304" y="46216"/>
                  <a:pt x="104422" y="45155"/>
                  <a:pt x="93133" y="42333"/>
                </a:cubicBezTo>
                <a:cubicBezTo>
                  <a:pt x="76200" y="31044"/>
                  <a:pt x="27942" y="-5923"/>
                  <a:pt x="42333" y="8467"/>
                </a:cubicBezTo>
                <a:cubicBezTo>
                  <a:pt x="47978" y="14111"/>
                  <a:pt x="52336" y="21440"/>
                  <a:pt x="59267" y="25400"/>
                </a:cubicBezTo>
                <a:cubicBezTo>
                  <a:pt x="72463" y="32940"/>
                  <a:pt x="88315" y="34952"/>
                  <a:pt x="101600" y="42333"/>
                </a:cubicBezTo>
                <a:cubicBezTo>
                  <a:pt x="113935" y="49186"/>
                  <a:pt x="124627" y="58699"/>
                  <a:pt x="135467" y="67733"/>
                </a:cubicBezTo>
                <a:cubicBezTo>
                  <a:pt x="141599" y="72843"/>
                  <a:pt x="145555" y="80560"/>
                  <a:pt x="152400" y="84667"/>
                </a:cubicBezTo>
                <a:cubicBezTo>
                  <a:pt x="160053" y="89259"/>
                  <a:pt x="169333" y="90311"/>
                  <a:pt x="177800" y="93133"/>
                </a:cubicBezTo>
                <a:cubicBezTo>
                  <a:pt x="186267" y="98778"/>
                  <a:pt x="196005" y="102872"/>
                  <a:pt x="203200" y="110067"/>
                </a:cubicBezTo>
                <a:cubicBezTo>
                  <a:pt x="210395" y="117262"/>
                  <a:pt x="212187" y="129110"/>
                  <a:pt x="220133" y="135467"/>
                </a:cubicBezTo>
                <a:cubicBezTo>
                  <a:pt x="227102" y="141042"/>
                  <a:pt x="237066" y="141111"/>
                  <a:pt x="245533" y="143933"/>
                </a:cubicBezTo>
                <a:cubicBezTo>
                  <a:pt x="251178" y="152400"/>
                  <a:pt x="256110" y="161387"/>
                  <a:pt x="262467" y="169333"/>
                </a:cubicBezTo>
                <a:cubicBezTo>
                  <a:pt x="267454" y="175566"/>
                  <a:pt x="275830" y="179127"/>
                  <a:pt x="279400" y="186267"/>
                </a:cubicBezTo>
                <a:cubicBezTo>
                  <a:pt x="306736" y="240939"/>
                  <a:pt x="263843" y="204116"/>
                  <a:pt x="313267" y="237067"/>
                </a:cubicBezTo>
                <a:cubicBezTo>
                  <a:pt x="316089" y="245534"/>
                  <a:pt x="317141" y="254814"/>
                  <a:pt x="321733" y="262467"/>
                </a:cubicBezTo>
                <a:cubicBezTo>
                  <a:pt x="325840" y="269312"/>
                  <a:pt x="335097" y="272260"/>
                  <a:pt x="338667" y="279400"/>
                </a:cubicBezTo>
                <a:cubicBezTo>
                  <a:pt x="343871" y="289808"/>
                  <a:pt x="343047" y="302372"/>
                  <a:pt x="347133" y="313267"/>
                </a:cubicBezTo>
                <a:cubicBezTo>
                  <a:pt x="351565" y="325085"/>
                  <a:pt x="358422" y="335844"/>
                  <a:pt x="364067" y="347133"/>
                </a:cubicBezTo>
                <a:cubicBezTo>
                  <a:pt x="376863" y="398323"/>
                  <a:pt x="368851" y="369951"/>
                  <a:pt x="389467" y="431800"/>
                </a:cubicBezTo>
                <a:lnTo>
                  <a:pt x="397933" y="457200"/>
                </a:lnTo>
                <a:cubicBezTo>
                  <a:pt x="401054" y="479044"/>
                  <a:pt x="403044" y="518222"/>
                  <a:pt x="414867" y="541867"/>
                </a:cubicBezTo>
                <a:cubicBezTo>
                  <a:pt x="419418" y="550968"/>
                  <a:pt x="426156" y="558800"/>
                  <a:pt x="431800" y="567267"/>
                </a:cubicBezTo>
                <a:cubicBezTo>
                  <a:pt x="458273" y="673152"/>
                  <a:pt x="424438" y="541498"/>
                  <a:pt x="448733" y="626533"/>
                </a:cubicBezTo>
                <a:cubicBezTo>
                  <a:pt x="451930" y="637722"/>
                  <a:pt x="454378" y="649111"/>
                  <a:pt x="457200" y="660400"/>
                </a:cubicBezTo>
                <a:cubicBezTo>
                  <a:pt x="460022" y="694267"/>
                  <a:pt x="460080" y="728478"/>
                  <a:pt x="465667" y="762000"/>
                </a:cubicBezTo>
                <a:cubicBezTo>
                  <a:pt x="468601" y="779606"/>
                  <a:pt x="482600" y="812800"/>
                  <a:pt x="482600" y="812800"/>
                </a:cubicBezTo>
                <a:cubicBezTo>
                  <a:pt x="485422" y="852311"/>
                  <a:pt x="486439" y="891993"/>
                  <a:pt x="491067" y="931333"/>
                </a:cubicBezTo>
                <a:cubicBezTo>
                  <a:pt x="492110" y="940196"/>
                  <a:pt x="497185" y="948123"/>
                  <a:pt x="499533" y="956733"/>
                </a:cubicBezTo>
                <a:cubicBezTo>
                  <a:pt x="528180" y="1061772"/>
                  <a:pt x="505446" y="991403"/>
                  <a:pt x="524933" y="1049867"/>
                </a:cubicBezTo>
                <a:cubicBezTo>
                  <a:pt x="527755" y="1080911"/>
                  <a:pt x="549438" y="1116270"/>
                  <a:pt x="533400" y="1143000"/>
                </a:cubicBezTo>
                <a:cubicBezTo>
                  <a:pt x="522929" y="1160451"/>
                  <a:pt x="499533" y="1092200"/>
                  <a:pt x="499533" y="1092200"/>
                </a:cubicBezTo>
                <a:cubicBezTo>
                  <a:pt x="491688" y="1068662"/>
                  <a:pt x="481740" y="1046244"/>
                  <a:pt x="508000" y="1092200"/>
                </a:cubicBezTo>
                <a:cubicBezTo>
                  <a:pt x="550960" y="1167381"/>
                  <a:pt x="500617" y="1089594"/>
                  <a:pt x="541867" y="1151467"/>
                </a:cubicBezTo>
                <a:cubicBezTo>
                  <a:pt x="547511" y="1145822"/>
                  <a:pt x="554693" y="1141378"/>
                  <a:pt x="558800" y="1134533"/>
                </a:cubicBezTo>
                <a:cubicBezTo>
                  <a:pt x="566811" y="1121181"/>
                  <a:pt x="573590" y="1076446"/>
                  <a:pt x="575733" y="1066800"/>
                </a:cubicBezTo>
                <a:cubicBezTo>
                  <a:pt x="578257" y="1055441"/>
                  <a:pt x="579616" y="1043629"/>
                  <a:pt x="584200" y="1032933"/>
                </a:cubicBezTo>
                <a:cubicBezTo>
                  <a:pt x="588208" y="1023580"/>
                  <a:pt x="601133" y="1007533"/>
                  <a:pt x="601133" y="1007533"/>
                </a:cubicBezTo>
              </a:path>
            </a:pathLst>
          </a:custGeom>
          <a:noFill/>
          <a:ln w="19050">
            <a:solidFill>
              <a:srgbClr val="95C94F"/>
            </a:solidFill>
          </a:ln>
        </p:spPr>
        <p:txBody>
          <a:bodyPr lIns="91190" tIns="45690" rIns="91190" bIns="45690" rtlCol="0" anchor="ctr"/>
          <a:lstStyle>
            <a:defPPr>
              <a:defRPr lang="en-US"/>
            </a:defPPr>
            <a:lvl1pPr marL="0" algn="l" defTabSz="913843" rtl="0" eaLnBrk="1" latinLnBrk="0" hangingPunct="1">
              <a:defRPr sz="1800" kern="1200">
                <a:solidFill>
                  <a:schemeClr val="tx1"/>
                </a:solidFill>
                <a:latin typeface="+mn-lt"/>
                <a:ea typeface="+mn-ea"/>
                <a:cs typeface="+mn-cs"/>
              </a:defRPr>
            </a:lvl1pPr>
            <a:lvl2pPr marL="456920" algn="l" defTabSz="913843" rtl="0" eaLnBrk="1" latinLnBrk="0" hangingPunct="1">
              <a:defRPr sz="1800" kern="1200">
                <a:solidFill>
                  <a:schemeClr val="tx1"/>
                </a:solidFill>
                <a:latin typeface="+mn-lt"/>
                <a:ea typeface="+mn-ea"/>
                <a:cs typeface="+mn-cs"/>
              </a:defRPr>
            </a:lvl2pPr>
            <a:lvl3pPr marL="913843" algn="l" defTabSz="913843" rtl="0" eaLnBrk="1" latinLnBrk="0" hangingPunct="1">
              <a:defRPr sz="1800" kern="1200">
                <a:solidFill>
                  <a:schemeClr val="tx1"/>
                </a:solidFill>
                <a:latin typeface="+mn-lt"/>
                <a:ea typeface="+mn-ea"/>
                <a:cs typeface="+mn-cs"/>
              </a:defRPr>
            </a:lvl3pPr>
            <a:lvl4pPr marL="1370764" algn="l" defTabSz="913843" rtl="0" eaLnBrk="1" latinLnBrk="0" hangingPunct="1">
              <a:defRPr sz="1800" kern="1200">
                <a:solidFill>
                  <a:schemeClr val="tx1"/>
                </a:solidFill>
                <a:latin typeface="+mn-lt"/>
                <a:ea typeface="+mn-ea"/>
                <a:cs typeface="+mn-cs"/>
              </a:defRPr>
            </a:lvl4pPr>
            <a:lvl5pPr marL="1827686" algn="l" defTabSz="913843" rtl="0" eaLnBrk="1" latinLnBrk="0" hangingPunct="1">
              <a:defRPr sz="1800" kern="1200">
                <a:solidFill>
                  <a:schemeClr val="tx1"/>
                </a:solidFill>
                <a:latin typeface="+mn-lt"/>
                <a:ea typeface="+mn-ea"/>
                <a:cs typeface="+mn-cs"/>
              </a:defRPr>
            </a:lvl5pPr>
            <a:lvl6pPr marL="2284608" algn="l" defTabSz="913843" rtl="0" eaLnBrk="1" latinLnBrk="0" hangingPunct="1">
              <a:defRPr sz="1800" kern="1200">
                <a:solidFill>
                  <a:schemeClr val="tx1"/>
                </a:solidFill>
                <a:latin typeface="+mn-lt"/>
                <a:ea typeface="+mn-ea"/>
                <a:cs typeface="+mn-cs"/>
              </a:defRPr>
            </a:lvl6pPr>
            <a:lvl7pPr marL="2741528" algn="l" defTabSz="913843" rtl="0" eaLnBrk="1" latinLnBrk="0" hangingPunct="1">
              <a:defRPr sz="1800" kern="1200">
                <a:solidFill>
                  <a:schemeClr val="tx1"/>
                </a:solidFill>
                <a:latin typeface="+mn-lt"/>
                <a:ea typeface="+mn-ea"/>
                <a:cs typeface="+mn-cs"/>
              </a:defRPr>
            </a:lvl7pPr>
            <a:lvl8pPr marL="3198450" algn="l" defTabSz="913843" rtl="0" eaLnBrk="1" latinLnBrk="0" hangingPunct="1">
              <a:defRPr sz="1800" kern="1200">
                <a:solidFill>
                  <a:schemeClr val="tx1"/>
                </a:solidFill>
                <a:latin typeface="+mn-lt"/>
                <a:ea typeface="+mn-ea"/>
                <a:cs typeface="+mn-cs"/>
              </a:defRPr>
            </a:lvl8pPr>
            <a:lvl9pPr marL="3655372" algn="l" defTabSz="913843" rtl="0" eaLnBrk="1" latinLnBrk="0" hangingPunct="1">
              <a:defRPr sz="1800" kern="1200">
                <a:solidFill>
                  <a:schemeClr val="tx1"/>
                </a:solidFill>
                <a:latin typeface="+mn-lt"/>
                <a:ea typeface="+mn-ea"/>
                <a:cs typeface="+mn-cs"/>
              </a:defRPr>
            </a:lvl9pPr>
          </a:lstStyle>
          <a:p>
            <a:pPr marL="0" marR="0" lvl="0" indent="0" algn="ctr" defTabSz="91164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6" name="Group 65">
            <a:extLst>
              <a:ext uri="{FF2B5EF4-FFF2-40B4-BE49-F238E27FC236}">
                <a16:creationId xmlns:a16="http://schemas.microsoft.com/office/drawing/2014/main" id="{6E452CF7-A3A5-4350-82D8-248068E73359}"/>
              </a:ext>
            </a:extLst>
          </p:cNvPr>
          <p:cNvGrpSpPr>
            <a:grpSpLocks noChangeAspect="1"/>
          </p:cNvGrpSpPr>
          <p:nvPr/>
        </p:nvGrpSpPr>
        <p:grpSpPr>
          <a:xfrm>
            <a:off x="8240072" y="3578663"/>
            <a:ext cx="1725944" cy="911497"/>
            <a:chOff x="1141117" y="4106800"/>
            <a:chExt cx="2391122" cy="1262788"/>
          </a:xfrm>
        </p:grpSpPr>
        <p:pic>
          <p:nvPicPr>
            <p:cNvPr id="67" name="Picture 2" descr="http://www.gierad.com/assets/ubicoustics/lowres/Architecture.png">
              <a:extLst>
                <a:ext uri="{FF2B5EF4-FFF2-40B4-BE49-F238E27FC236}">
                  <a16:creationId xmlns:a16="http://schemas.microsoft.com/office/drawing/2014/main" id="{C9AC9400-321C-4963-9C9B-6D09356D58E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1675" t="6062" r="17162" b="28450"/>
            <a:stretch/>
          </p:blipFill>
          <p:spPr bwMode="auto">
            <a:xfrm>
              <a:off x="1141117" y="4106800"/>
              <a:ext cx="2391122" cy="1262788"/>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a:extLst>
                <a:ext uri="{FF2B5EF4-FFF2-40B4-BE49-F238E27FC236}">
                  <a16:creationId xmlns:a16="http://schemas.microsoft.com/office/drawing/2014/main" id="{6AAA1F31-5891-4DCC-987C-823511F50E90}"/>
                </a:ext>
              </a:extLst>
            </p:cNvPr>
            <p:cNvSpPr/>
            <p:nvPr/>
          </p:nvSpPr>
          <p:spPr>
            <a:xfrm>
              <a:off x="1923594" y="4221950"/>
              <a:ext cx="1342116" cy="233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Freeform 5" descr=" 5">
            <a:extLst>
              <a:ext uri="{FF2B5EF4-FFF2-40B4-BE49-F238E27FC236}">
                <a16:creationId xmlns:a16="http://schemas.microsoft.com/office/drawing/2014/main" id="{FCD2E47D-FD58-464B-8509-86379397DCE6}"/>
              </a:ext>
            </a:extLst>
          </p:cNvPr>
          <p:cNvSpPr/>
          <p:nvPr/>
        </p:nvSpPr>
        <p:spPr>
          <a:xfrm rot="4766652" flipH="1" flipV="1">
            <a:off x="8978818" y="3291691"/>
            <a:ext cx="593977" cy="664985"/>
          </a:xfrm>
          <a:custGeom>
            <a:avLst/>
            <a:gdLst>
              <a:gd name="connsiteX0" fmla="*/ 0 w 637616"/>
              <a:gd name="connsiteY0" fmla="*/ 0 h 1151467"/>
              <a:gd name="connsiteX1" fmla="*/ 76200 w 637616"/>
              <a:gd name="connsiteY1" fmla="*/ 25400 h 1151467"/>
              <a:gd name="connsiteX2" fmla="*/ 118533 w 637616"/>
              <a:gd name="connsiteY2" fmla="*/ 33867 h 1151467"/>
              <a:gd name="connsiteX3" fmla="*/ 169333 w 637616"/>
              <a:gd name="connsiteY3" fmla="*/ 50800 h 1151467"/>
              <a:gd name="connsiteX4" fmla="*/ 194733 w 637616"/>
              <a:gd name="connsiteY4" fmla="*/ 59267 h 1151467"/>
              <a:gd name="connsiteX5" fmla="*/ 245533 w 637616"/>
              <a:gd name="connsiteY5" fmla="*/ 110067 h 1151467"/>
              <a:gd name="connsiteX6" fmla="*/ 262467 w 637616"/>
              <a:gd name="connsiteY6" fmla="*/ 127000 h 1151467"/>
              <a:gd name="connsiteX7" fmla="*/ 296333 w 637616"/>
              <a:gd name="connsiteY7" fmla="*/ 169333 h 1151467"/>
              <a:gd name="connsiteX8" fmla="*/ 304800 w 637616"/>
              <a:gd name="connsiteY8" fmla="*/ 203200 h 1151467"/>
              <a:gd name="connsiteX9" fmla="*/ 321733 w 637616"/>
              <a:gd name="connsiteY9" fmla="*/ 228600 h 1151467"/>
              <a:gd name="connsiteX10" fmla="*/ 338667 w 637616"/>
              <a:gd name="connsiteY10" fmla="*/ 287867 h 1151467"/>
              <a:gd name="connsiteX11" fmla="*/ 355600 w 637616"/>
              <a:gd name="connsiteY11" fmla="*/ 313267 h 1151467"/>
              <a:gd name="connsiteX12" fmla="*/ 372533 w 637616"/>
              <a:gd name="connsiteY12" fmla="*/ 347133 h 1151467"/>
              <a:gd name="connsiteX13" fmla="*/ 389467 w 637616"/>
              <a:gd name="connsiteY13" fmla="*/ 406400 h 1151467"/>
              <a:gd name="connsiteX14" fmla="*/ 397933 w 637616"/>
              <a:gd name="connsiteY14" fmla="*/ 431800 h 1151467"/>
              <a:gd name="connsiteX15" fmla="*/ 406400 w 637616"/>
              <a:gd name="connsiteY15" fmla="*/ 482600 h 1151467"/>
              <a:gd name="connsiteX16" fmla="*/ 431800 w 637616"/>
              <a:gd name="connsiteY16" fmla="*/ 541867 h 1151467"/>
              <a:gd name="connsiteX17" fmla="*/ 440267 w 637616"/>
              <a:gd name="connsiteY17" fmla="*/ 567267 h 1151467"/>
              <a:gd name="connsiteX18" fmla="*/ 457200 w 637616"/>
              <a:gd name="connsiteY18" fmla="*/ 643467 h 1151467"/>
              <a:gd name="connsiteX19" fmla="*/ 474133 w 637616"/>
              <a:gd name="connsiteY19" fmla="*/ 711200 h 1151467"/>
              <a:gd name="connsiteX20" fmla="*/ 491067 w 637616"/>
              <a:gd name="connsiteY20" fmla="*/ 745067 h 1151467"/>
              <a:gd name="connsiteX21" fmla="*/ 508000 w 637616"/>
              <a:gd name="connsiteY21" fmla="*/ 770467 h 1151467"/>
              <a:gd name="connsiteX22" fmla="*/ 516467 w 637616"/>
              <a:gd name="connsiteY22" fmla="*/ 795867 h 1151467"/>
              <a:gd name="connsiteX23" fmla="*/ 524933 w 637616"/>
              <a:gd name="connsiteY23" fmla="*/ 872067 h 1151467"/>
              <a:gd name="connsiteX24" fmla="*/ 541867 w 637616"/>
              <a:gd name="connsiteY24" fmla="*/ 905933 h 1151467"/>
              <a:gd name="connsiteX25" fmla="*/ 524933 w 637616"/>
              <a:gd name="connsiteY25" fmla="*/ 1041400 h 1151467"/>
              <a:gd name="connsiteX26" fmla="*/ 499533 w 637616"/>
              <a:gd name="connsiteY26" fmla="*/ 1007533 h 1151467"/>
              <a:gd name="connsiteX27" fmla="*/ 423333 w 637616"/>
              <a:gd name="connsiteY27" fmla="*/ 965200 h 1151467"/>
              <a:gd name="connsiteX28" fmla="*/ 431800 w 637616"/>
              <a:gd name="connsiteY28" fmla="*/ 990600 h 1151467"/>
              <a:gd name="connsiteX29" fmla="*/ 457200 w 637616"/>
              <a:gd name="connsiteY29" fmla="*/ 1007533 h 1151467"/>
              <a:gd name="connsiteX30" fmla="*/ 508000 w 637616"/>
              <a:gd name="connsiteY30" fmla="*/ 1041400 h 1151467"/>
              <a:gd name="connsiteX31" fmla="*/ 558800 w 637616"/>
              <a:gd name="connsiteY31" fmla="*/ 1083733 h 1151467"/>
              <a:gd name="connsiteX32" fmla="*/ 567267 w 637616"/>
              <a:gd name="connsiteY32" fmla="*/ 1058333 h 1151467"/>
              <a:gd name="connsiteX33" fmla="*/ 609600 w 637616"/>
              <a:gd name="connsiteY33" fmla="*/ 1016000 h 1151467"/>
              <a:gd name="connsiteX34" fmla="*/ 626533 w 637616"/>
              <a:gd name="connsiteY34" fmla="*/ 990600 h 1151467"/>
              <a:gd name="connsiteX35" fmla="*/ 635000 w 637616"/>
              <a:gd name="connsiteY35" fmla="*/ 965200 h 1151467"/>
              <a:gd name="connsiteX36" fmla="*/ 609600 w 637616"/>
              <a:gd name="connsiteY36" fmla="*/ 982133 h 1151467"/>
              <a:gd name="connsiteX37" fmla="*/ 584200 w 637616"/>
              <a:gd name="connsiteY37" fmla="*/ 1041400 h 1151467"/>
              <a:gd name="connsiteX38" fmla="*/ 575733 w 637616"/>
              <a:gd name="connsiteY38" fmla="*/ 1066800 h 1151467"/>
              <a:gd name="connsiteX39" fmla="*/ 550333 w 637616"/>
              <a:gd name="connsiteY39" fmla="*/ 1083733 h 1151467"/>
              <a:gd name="connsiteX40" fmla="*/ 533400 w 637616"/>
              <a:gd name="connsiteY40" fmla="*/ 1058333 h 1151467"/>
              <a:gd name="connsiteX41" fmla="*/ 457200 w 637616"/>
              <a:gd name="connsiteY41" fmla="*/ 1032933 h 1151467"/>
              <a:gd name="connsiteX42" fmla="*/ 431800 w 637616"/>
              <a:gd name="connsiteY42" fmla="*/ 1007533 h 1151467"/>
              <a:gd name="connsiteX43" fmla="*/ 406400 w 637616"/>
              <a:gd name="connsiteY43" fmla="*/ 999067 h 1151467"/>
              <a:gd name="connsiteX44" fmla="*/ 423333 w 637616"/>
              <a:gd name="connsiteY44" fmla="*/ 1024467 h 1151467"/>
              <a:gd name="connsiteX45" fmla="*/ 440267 w 637616"/>
              <a:gd name="connsiteY45" fmla="*/ 1041400 h 1151467"/>
              <a:gd name="connsiteX46" fmla="*/ 457200 w 637616"/>
              <a:gd name="connsiteY46" fmla="*/ 1066800 h 1151467"/>
              <a:gd name="connsiteX47" fmla="*/ 482600 w 637616"/>
              <a:gd name="connsiteY47" fmla="*/ 1075267 h 1151467"/>
              <a:gd name="connsiteX48" fmla="*/ 516467 w 637616"/>
              <a:gd name="connsiteY48" fmla="*/ 1066800 h 1151467"/>
              <a:gd name="connsiteX49" fmla="*/ 524933 w 637616"/>
              <a:gd name="connsiteY49" fmla="*/ 1041400 h 1151467"/>
              <a:gd name="connsiteX50" fmla="*/ 558800 w 637616"/>
              <a:gd name="connsiteY50" fmla="*/ 1016000 h 1151467"/>
              <a:gd name="connsiteX51" fmla="*/ 626533 w 637616"/>
              <a:gd name="connsiteY51" fmla="*/ 999067 h 1151467"/>
              <a:gd name="connsiteX52" fmla="*/ 618067 w 637616"/>
              <a:gd name="connsiteY52" fmla="*/ 982133 h 1151467"/>
              <a:gd name="connsiteX53" fmla="*/ 592667 w 637616"/>
              <a:gd name="connsiteY53" fmla="*/ 1024467 h 1151467"/>
              <a:gd name="connsiteX54" fmla="*/ 584200 w 637616"/>
              <a:gd name="connsiteY54" fmla="*/ 1049867 h 1151467"/>
              <a:gd name="connsiteX55" fmla="*/ 558800 w 637616"/>
              <a:gd name="connsiteY55" fmla="*/ 1058333 h 1151467"/>
              <a:gd name="connsiteX56" fmla="*/ 516467 w 637616"/>
              <a:gd name="connsiteY56" fmla="*/ 1083733 h 1151467"/>
              <a:gd name="connsiteX57" fmla="*/ 508000 w 637616"/>
              <a:gd name="connsiteY57" fmla="*/ 1109133 h 1151467"/>
              <a:gd name="connsiteX58" fmla="*/ 516467 w 637616"/>
              <a:gd name="connsiteY58" fmla="*/ 1058333 h 1151467"/>
              <a:gd name="connsiteX59" fmla="*/ 524933 w 637616"/>
              <a:gd name="connsiteY59" fmla="*/ 990600 h 1151467"/>
              <a:gd name="connsiteX60" fmla="*/ 516467 w 637616"/>
              <a:gd name="connsiteY60" fmla="*/ 829733 h 1151467"/>
              <a:gd name="connsiteX61" fmla="*/ 508000 w 637616"/>
              <a:gd name="connsiteY61" fmla="*/ 795867 h 1151467"/>
              <a:gd name="connsiteX62" fmla="*/ 482600 w 637616"/>
              <a:gd name="connsiteY62" fmla="*/ 651933 h 1151467"/>
              <a:gd name="connsiteX63" fmla="*/ 465667 w 637616"/>
              <a:gd name="connsiteY63" fmla="*/ 584200 h 1151467"/>
              <a:gd name="connsiteX64" fmla="*/ 457200 w 637616"/>
              <a:gd name="connsiteY64" fmla="*/ 550333 h 1151467"/>
              <a:gd name="connsiteX65" fmla="*/ 440267 w 637616"/>
              <a:gd name="connsiteY65" fmla="*/ 524933 h 1151467"/>
              <a:gd name="connsiteX66" fmla="*/ 423333 w 637616"/>
              <a:gd name="connsiteY66" fmla="*/ 474133 h 1151467"/>
              <a:gd name="connsiteX67" fmla="*/ 406400 w 637616"/>
              <a:gd name="connsiteY67" fmla="*/ 389467 h 1151467"/>
              <a:gd name="connsiteX68" fmla="*/ 389467 w 637616"/>
              <a:gd name="connsiteY68" fmla="*/ 355600 h 1151467"/>
              <a:gd name="connsiteX69" fmla="*/ 372533 w 637616"/>
              <a:gd name="connsiteY69" fmla="*/ 338667 h 1151467"/>
              <a:gd name="connsiteX70" fmla="*/ 321733 w 637616"/>
              <a:gd name="connsiteY70" fmla="*/ 237067 h 1151467"/>
              <a:gd name="connsiteX71" fmla="*/ 304800 w 637616"/>
              <a:gd name="connsiteY71" fmla="*/ 211667 h 1151467"/>
              <a:gd name="connsiteX72" fmla="*/ 270933 w 637616"/>
              <a:gd name="connsiteY72" fmla="*/ 177800 h 1151467"/>
              <a:gd name="connsiteX73" fmla="*/ 220133 w 637616"/>
              <a:gd name="connsiteY73" fmla="*/ 135467 h 1151467"/>
              <a:gd name="connsiteX74" fmla="*/ 203200 w 637616"/>
              <a:gd name="connsiteY74" fmla="*/ 110067 h 1151467"/>
              <a:gd name="connsiteX75" fmla="*/ 177800 w 637616"/>
              <a:gd name="connsiteY75" fmla="*/ 93133 h 1151467"/>
              <a:gd name="connsiteX76" fmla="*/ 127000 w 637616"/>
              <a:gd name="connsiteY76" fmla="*/ 50800 h 1151467"/>
              <a:gd name="connsiteX77" fmla="*/ 93133 w 637616"/>
              <a:gd name="connsiteY77" fmla="*/ 42333 h 1151467"/>
              <a:gd name="connsiteX78" fmla="*/ 42333 w 637616"/>
              <a:gd name="connsiteY78" fmla="*/ 8467 h 1151467"/>
              <a:gd name="connsiteX79" fmla="*/ 59267 w 637616"/>
              <a:gd name="connsiteY79" fmla="*/ 25400 h 1151467"/>
              <a:gd name="connsiteX80" fmla="*/ 101600 w 637616"/>
              <a:gd name="connsiteY80" fmla="*/ 42333 h 1151467"/>
              <a:gd name="connsiteX81" fmla="*/ 135467 w 637616"/>
              <a:gd name="connsiteY81" fmla="*/ 67733 h 1151467"/>
              <a:gd name="connsiteX82" fmla="*/ 152400 w 637616"/>
              <a:gd name="connsiteY82" fmla="*/ 84667 h 1151467"/>
              <a:gd name="connsiteX83" fmla="*/ 177800 w 637616"/>
              <a:gd name="connsiteY83" fmla="*/ 93133 h 1151467"/>
              <a:gd name="connsiteX84" fmla="*/ 203200 w 637616"/>
              <a:gd name="connsiteY84" fmla="*/ 110067 h 1151467"/>
              <a:gd name="connsiteX85" fmla="*/ 220133 w 637616"/>
              <a:gd name="connsiteY85" fmla="*/ 135467 h 1151467"/>
              <a:gd name="connsiteX86" fmla="*/ 245533 w 637616"/>
              <a:gd name="connsiteY86" fmla="*/ 143933 h 1151467"/>
              <a:gd name="connsiteX87" fmla="*/ 262467 w 637616"/>
              <a:gd name="connsiteY87" fmla="*/ 169333 h 1151467"/>
              <a:gd name="connsiteX88" fmla="*/ 279400 w 637616"/>
              <a:gd name="connsiteY88" fmla="*/ 186267 h 1151467"/>
              <a:gd name="connsiteX89" fmla="*/ 313267 w 637616"/>
              <a:gd name="connsiteY89" fmla="*/ 237067 h 1151467"/>
              <a:gd name="connsiteX90" fmla="*/ 321733 w 637616"/>
              <a:gd name="connsiteY90" fmla="*/ 262467 h 1151467"/>
              <a:gd name="connsiteX91" fmla="*/ 338667 w 637616"/>
              <a:gd name="connsiteY91" fmla="*/ 279400 h 1151467"/>
              <a:gd name="connsiteX92" fmla="*/ 347133 w 637616"/>
              <a:gd name="connsiteY92" fmla="*/ 313267 h 1151467"/>
              <a:gd name="connsiteX93" fmla="*/ 364067 w 637616"/>
              <a:gd name="connsiteY93" fmla="*/ 347133 h 1151467"/>
              <a:gd name="connsiteX94" fmla="*/ 389467 w 637616"/>
              <a:gd name="connsiteY94" fmla="*/ 431800 h 1151467"/>
              <a:gd name="connsiteX95" fmla="*/ 397933 w 637616"/>
              <a:gd name="connsiteY95" fmla="*/ 457200 h 1151467"/>
              <a:gd name="connsiteX96" fmla="*/ 414867 w 637616"/>
              <a:gd name="connsiteY96" fmla="*/ 541867 h 1151467"/>
              <a:gd name="connsiteX97" fmla="*/ 431800 w 637616"/>
              <a:gd name="connsiteY97" fmla="*/ 567267 h 1151467"/>
              <a:gd name="connsiteX98" fmla="*/ 448733 w 637616"/>
              <a:gd name="connsiteY98" fmla="*/ 626533 h 1151467"/>
              <a:gd name="connsiteX99" fmla="*/ 457200 w 637616"/>
              <a:gd name="connsiteY99" fmla="*/ 660400 h 1151467"/>
              <a:gd name="connsiteX100" fmla="*/ 465667 w 637616"/>
              <a:gd name="connsiteY100" fmla="*/ 762000 h 1151467"/>
              <a:gd name="connsiteX101" fmla="*/ 482600 w 637616"/>
              <a:gd name="connsiteY101" fmla="*/ 812800 h 1151467"/>
              <a:gd name="connsiteX102" fmla="*/ 491067 w 637616"/>
              <a:gd name="connsiteY102" fmla="*/ 931333 h 1151467"/>
              <a:gd name="connsiteX103" fmla="*/ 499533 w 637616"/>
              <a:gd name="connsiteY103" fmla="*/ 956733 h 1151467"/>
              <a:gd name="connsiteX104" fmla="*/ 524933 w 637616"/>
              <a:gd name="connsiteY104" fmla="*/ 1049867 h 1151467"/>
              <a:gd name="connsiteX105" fmla="*/ 533400 w 637616"/>
              <a:gd name="connsiteY105" fmla="*/ 1143000 h 1151467"/>
              <a:gd name="connsiteX106" fmla="*/ 499533 w 637616"/>
              <a:gd name="connsiteY106" fmla="*/ 1092200 h 1151467"/>
              <a:gd name="connsiteX107" fmla="*/ 508000 w 637616"/>
              <a:gd name="connsiteY107" fmla="*/ 1092200 h 1151467"/>
              <a:gd name="connsiteX108" fmla="*/ 541867 w 637616"/>
              <a:gd name="connsiteY108" fmla="*/ 1151467 h 1151467"/>
              <a:gd name="connsiteX109" fmla="*/ 558800 w 637616"/>
              <a:gd name="connsiteY109" fmla="*/ 1134533 h 1151467"/>
              <a:gd name="connsiteX110" fmla="*/ 575733 w 637616"/>
              <a:gd name="connsiteY110" fmla="*/ 1066800 h 1151467"/>
              <a:gd name="connsiteX111" fmla="*/ 584200 w 637616"/>
              <a:gd name="connsiteY111" fmla="*/ 1032933 h 1151467"/>
              <a:gd name="connsiteX112" fmla="*/ 601133 w 637616"/>
              <a:gd name="connsiteY112" fmla="*/ 1007533 h 1151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37616" h="1151467">
                <a:moveTo>
                  <a:pt x="0" y="0"/>
                </a:moveTo>
                <a:cubicBezTo>
                  <a:pt x="121320" y="24265"/>
                  <a:pt x="-28960" y="-9653"/>
                  <a:pt x="76200" y="25400"/>
                </a:cubicBezTo>
                <a:cubicBezTo>
                  <a:pt x="89852" y="29951"/>
                  <a:pt x="104650" y="30081"/>
                  <a:pt x="118533" y="33867"/>
                </a:cubicBezTo>
                <a:cubicBezTo>
                  <a:pt x="135753" y="38563"/>
                  <a:pt x="152400" y="45156"/>
                  <a:pt x="169333" y="50800"/>
                </a:cubicBezTo>
                <a:lnTo>
                  <a:pt x="194733" y="59267"/>
                </a:lnTo>
                <a:lnTo>
                  <a:pt x="245533" y="110067"/>
                </a:lnTo>
                <a:lnTo>
                  <a:pt x="262467" y="127000"/>
                </a:lnTo>
                <a:cubicBezTo>
                  <a:pt x="290142" y="210033"/>
                  <a:pt x="245274" y="92745"/>
                  <a:pt x="296333" y="169333"/>
                </a:cubicBezTo>
                <a:cubicBezTo>
                  <a:pt x="302788" y="179015"/>
                  <a:pt x="300216" y="192504"/>
                  <a:pt x="304800" y="203200"/>
                </a:cubicBezTo>
                <a:cubicBezTo>
                  <a:pt x="308808" y="212553"/>
                  <a:pt x="317182" y="219499"/>
                  <a:pt x="321733" y="228600"/>
                </a:cubicBezTo>
                <a:cubicBezTo>
                  <a:pt x="338210" y="261554"/>
                  <a:pt x="322389" y="249886"/>
                  <a:pt x="338667" y="287867"/>
                </a:cubicBezTo>
                <a:cubicBezTo>
                  <a:pt x="342675" y="297220"/>
                  <a:pt x="350552" y="304432"/>
                  <a:pt x="355600" y="313267"/>
                </a:cubicBezTo>
                <a:cubicBezTo>
                  <a:pt x="361862" y="324225"/>
                  <a:pt x="367561" y="335532"/>
                  <a:pt x="372533" y="347133"/>
                </a:cubicBezTo>
                <a:cubicBezTo>
                  <a:pt x="381233" y="367433"/>
                  <a:pt x="383329" y="384918"/>
                  <a:pt x="389467" y="406400"/>
                </a:cubicBezTo>
                <a:cubicBezTo>
                  <a:pt x="391919" y="414981"/>
                  <a:pt x="395997" y="423088"/>
                  <a:pt x="397933" y="431800"/>
                </a:cubicBezTo>
                <a:cubicBezTo>
                  <a:pt x="401657" y="448558"/>
                  <a:pt x="402676" y="465842"/>
                  <a:pt x="406400" y="482600"/>
                </a:cubicBezTo>
                <a:cubicBezTo>
                  <a:pt x="412509" y="510090"/>
                  <a:pt x="419855" y="513996"/>
                  <a:pt x="431800" y="541867"/>
                </a:cubicBezTo>
                <a:cubicBezTo>
                  <a:pt x="435316" y="550070"/>
                  <a:pt x="437815" y="558686"/>
                  <a:pt x="440267" y="567267"/>
                </a:cubicBezTo>
                <a:cubicBezTo>
                  <a:pt x="451998" y="608327"/>
                  <a:pt x="446729" y="598093"/>
                  <a:pt x="457200" y="643467"/>
                </a:cubicBezTo>
                <a:cubicBezTo>
                  <a:pt x="462433" y="666144"/>
                  <a:pt x="463725" y="690385"/>
                  <a:pt x="474133" y="711200"/>
                </a:cubicBezTo>
                <a:cubicBezTo>
                  <a:pt x="479778" y="722489"/>
                  <a:pt x="484805" y="734108"/>
                  <a:pt x="491067" y="745067"/>
                </a:cubicBezTo>
                <a:cubicBezTo>
                  <a:pt x="496116" y="753902"/>
                  <a:pt x="503449" y="761366"/>
                  <a:pt x="508000" y="770467"/>
                </a:cubicBezTo>
                <a:cubicBezTo>
                  <a:pt x="511991" y="778449"/>
                  <a:pt x="513645" y="787400"/>
                  <a:pt x="516467" y="795867"/>
                </a:cubicBezTo>
                <a:cubicBezTo>
                  <a:pt x="519289" y="821267"/>
                  <a:pt x="519186" y="847165"/>
                  <a:pt x="524933" y="872067"/>
                </a:cubicBezTo>
                <a:cubicBezTo>
                  <a:pt x="527771" y="884365"/>
                  <a:pt x="541027" y="893340"/>
                  <a:pt x="541867" y="905933"/>
                </a:cubicBezTo>
                <a:cubicBezTo>
                  <a:pt x="544798" y="949897"/>
                  <a:pt x="533651" y="997814"/>
                  <a:pt x="524933" y="1041400"/>
                </a:cubicBezTo>
                <a:cubicBezTo>
                  <a:pt x="516466" y="1030111"/>
                  <a:pt x="510080" y="1016908"/>
                  <a:pt x="499533" y="1007533"/>
                </a:cubicBezTo>
                <a:cubicBezTo>
                  <a:pt x="464599" y="976481"/>
                  <a:pt x="457825" y="976698"/>
                  <a:pt x="423333" y="965200"/>
                </a:cubicBezTo>
                <a:cubicBezTo>
                  <a:pt x="426155" y="973667"/>
                  <a:pt x="426225" y="983631"/>
                  <a:pt x="431800" y="990600"/>
                </a:cubicBezTo>
                <a:cubicBezTo>
                  <a:pt x="438157" y="998546"/>
                  <a:pt x="449383" y="1001019"/>
                  <a:pt x="457200" y="1007533"/>
                </a:cubicBezTo>
                <a:cubicBezTo>
                  <a:pt x="499482" y="1042768"/>
                  <a:pt x="463362" y="1026520"/>
                  <a:pt x="508000" y="1041400"/>
                </a:cubicBezTo>
                <a:cubicBezTo>
                  <a:pt x="510081" y="1043481"/>
                  <a:pt x="549370" y="1086091"/>
                  <a:pt x="558800" y="1083733"/>
                </a:cubicBezTo>
                <a:cubicBezTo>
                  <a:pt x="567458" y="1081568"/>
                  <a:pt x="563276" y="1066315"/>
                  <a:pt x="567267" y="1058333"/>
                </a:cubicBezTo>
                <a:cubicBezTo>
                  <a:pt x="581378" y="1030110"/>
                  <a:pt x="584199" y="1032933"/>
                  <a:pt x="609600" y="1016000"/>
                </a:cubicBezTo>
                <a:cubicBezTo>
                  <a:pt x="615244" y="1007533"/>
                  <a:pt x="621982" y="999701"/>
                  <a:pt x="626533" y="990600"/>
                </a:cubicBezTo>
                <a:cubicBezTo>
                  <a:pt x="630524" y="982618"/>
                  <a:pt x="642982" y="969191"/>
                  <a:pt x="635000" y="965200"/>
                </a:cubicBezTo>
                <a:cubicBezTo>
                  <a:pt x="625899" y="960649"/>
                  <a:pt x="618067" y="976489"/>
                  <a:pt x="609600" y="982133"/>
                </a:cubicBezTo>
                <a:cubicBezTo>
                  <a:pt x="591979" y="1052616"/>
                  <a:pt x="613435" y="982931"/>
                  <a:pt x="584200" y="1041400"/>
                </a:cubicBezTo>
                <a:cubicBezTo>
                  <a:pt x="580209" y="1049382"/>
                  <a:pt x="581308" y="1059831"/>
                  <a:pt x="575733" y="1066800"/>
                </a:cubicBezTo>
                <a:cubicBezTo>
                  <a:pt x="569376" y="1074746"/>
                  <a:pt x="558800" y="1078089"/>
                  <a:pt x="550333" y="1083733"/>
                </a:cubicBezTo>
                <a:cubicBezTo>
                  <a:pt x="544689" y="1075266"/>
                  <a:pt x="541217" y="1064847"/>
                  <a:pt x="533400" y="1058333"/>
                </a:cubicBezTo>
                <a:cubicBezTo>
                  <a:pt x="511262" y="1039885"/>
                  <a:pt x="483861" y="1038265"/>
                  <a:pt x="457200" y="1032933"/>
                </a:cubicBezTo>
                <a:cubicBezTo>
                  <a:pt x="448733" y="1024466"/>
                  <a:pt x="441763" y="1014175"/>
                  <a:pt x="431800" y="1007533"/>
                </a:cubicBezTo>
                <a:cubicBezTo>
                  <a:pt x="424374" y="1002583"/>
                  <a:pt x="410391" y="991085"/>
                  <a:pt x="406400" y="999067"/>
                </a:cubicBezTo>
                <a:cubicBezTo>
                  <a:pt x="401849" y="1008168"/>
                  <a:pt x="416976" y="1016521"/>
                  <a:pt x="423333" y="1024467"/>
                </a:cubicBezTo>
                <a:cubicBezTo>
                  <a:pt x="428320" y="1030700"/>
                  <a:pt x="435280" y="1035167"/>
                  <a:pt x="440267" y="1041400"/>
                </a:cubicBezTo>
                <a:cubicBezTo>
                  <a:pt x="446624" y="1049346"/>
                  <a:pt x="449254" y="1060443"/>
                  <a:pt x="457200" y="1066800"/>
                </a:cubicBezTo>
                <a:cubicBezTo>
                  <a:pt x="464169" y="1072375"/>
                  <a:pt x="474133" y="1072445"/>
                  <a:pt x="482600" y="1075267"/>
                </a:cubicBezTo>
                <a:cubicBezTo>
                  <a:pt x="493889" y="1072445"/>
                  <a:pt x="507381" y="1074069"/>
                  <a:pt x="516467" y="1066800"/>
                </a:cubicBezTo>
                <a:cubicBezTo>
                  <a:pt x="523436" y="1061225"/>
                  <a:pt x="519220" y="1048256"/>
                  <a:pt x="524933" y="1041400"/>
                </a:cubicBezTo>
                <a:cubicBezTo>
                  <a:pt x="533967" y="1030559"/>
                  <a:pt x="546548" y="1023001"/>
                  <a:pt x="558800" y="1016000"/>
                </a:cubicBezTo>
                <a:cubicBezTo>
                  <a:pt x="572821" y="1007988"/>
                  <a:pt x="615809" y="1001212"/>
                  <a:pt x="626533" y="999067"/>
                </a:cubicBezTo>
                <a:cubicBezTo>
                  <a:pt x="634032" y="954075"/>
                  <a:pt x="644915" y="919489"/>
                  <a:pt x="618067" y="982133"/>
                </a:cubicBezTo>
                <a:cubicBezTo>
                  <a:pt x="601580" y="1020601"/>
                  <a:pt x="620826" y="996307"/>
                  <a:pt x="592667" y="1024467"/>
                </a:cubicBezTo>
                <a:cubicBezTo>
                  <a:pt x="589845" y="1032934"/>
                  <a:pt x="590511" y="1043556"/>
                  <a:pt x="584200" y="1049867"/>
                </a:cubicBezTo>
                <a:cubicBezTo>
                  <a:pt x="577889" y="1056178"/>
                  <a:pt x="566453" y="1053741"/>
                  <a:pt x="558800" y="1058333"/>
                </a:cubicBezTo>
                <a:cubicBezTo>
                  <a:pt x="500691" y="1093199"/>
                  <a:pt x="588420" y="1059750"/>
                  <a:pt x="516467" y="1083733"/>
                </a:cubicBezTo>
                <a:cubicBezTo>
                  <a:pt x="513645" y="1092200"/>
                  <a:pt x="508000" y="1118058"/>
                  <a:pt x="508000" y="1109133"/>
                </a:cubicBezTo>
                <a:cubicBezTo>
                  <a:pt x="508000" y="1091966"/>
                  <a:pt x="514039" y="1075327"/>
                  <a:pt x="516467" y="1058333"/>
                </a:cubicBezTo>
                <a:cubicBezTo>
                  <a:pt x="519685" y="1035808"/>
                  <a:pt x="522111" y="1013178"/>
                  <a:pt x="524933" y="990600"/>
                </a:cubicBezTo>
                <a:cubicBezTo>
                  <a:pt x="522111" y="936978"/>
                  <a:pt x="521119" y="883228"/>
                  <a:pt x="516467" y="829733"/>
                </a:cubicBezTo>
                <a:cubicBezTo>
                  <a:pt x="515459" y="818141"/>
                  <a:pt x="509285" y="807432"/>
                  <a:pt x="508000" y="795867"/>
                </a:cubicBezTo>
                <a:cubicBezTo>
                  <a:pt x="492680" y="657991"/>
                  <a:pt x="523080" y="712654"/>
                  <a:pt x="482600" y="651933"/>
                </a:cubicBezTo>
                <a:lnTo>
                  <a:pt x="465667" y="584200"/>
                </a:lnTo>
                <a:cubicBezTo>
                  <a:pt x="462845" y="572911"/>
                  <a:pt x="463655" y="560015"/>
                  <a:pt x="457200" y="550333"/>
                </a:cubicBezTo>
                <a:cubicBezTo>
                  <a:pt x="451556" y="541866"/>
                  <a:pt x="444400" y="534232"/>
                  <a:pt x="440267" y="524933"/>
                </a:cubicBezTo>
                <a:cubicBezTo>
                  <a:pt x="433018" y="508622"/>
                  <a:pt x="423333" y="474133"/>
                  <a:pt x="423333" y="474133"/>
                </a:cubicBezTo>
                <a:cubicBezTo>
                  <a:pt x="420406" y="456567"/>
                  <a:pt x="413980" y="409680"/>
                  <a:pt x="406400" y="389467"/>
                </a:cubicBezTo>
                <a:cubicBezTo>
                  <a:pt x="401968" y="377649"/>
                  <a:pt x="396468" y="366102"/>
                  <a:pt x="389467" y="355600"/>
                </a:cubicBezTo>
                <a:cubicBezTo>
                  <a:pt x="385039" y="348958"/>
                  <a:pt x="378178" y="344311"/>
                  <a:pt x="372533" y="338667"/>
                </a:cubicBezTo>
                <a:cubicBezTo>
                  <a:pt x="349164" y="268559"/>
                  <a:pt x="365501" y="302720"/>
                  <a:pt x="321733" y="237067"/>
                </a:cubicBezTo>
                <a:cubicBezTo>
                  <a:pt x="316089" y="228600"/>
                  <a:pt x="311995" y="218862"/>
                  <a:pt x="304800" y="211667"/>
                </a:cubicBezTo>
                <a:cubicBezTo>
                  <a:pt x="293511" y="200378"/>
                  <a:pt x="283705" y="187379"/>
                  <a:pt x="270933" y="177800"/>
                </a:cubicBezTo>
                <a:cubicBezTo>
                  <a:pt x="254473" y="165455"/>
                  <a:pt x="233586" y="152283"/>
                  <a:pt x="220133" y="135467"/>
                </a:cubicBezTo>
                <a:cubicBezTo>
                  <a:pt x="213776" y="127521"/>
                  <a:pt x="210395" y="117262"/>
                  <a:pt x="203200" y="110067"/>
                </a:cubicBezTo>
                <a:cubicBezTo>
                  <a:pt x="196005" y="102872"/>
                  <a:pt x="185617" y="99647"/>
                  <a:pt x="177800" y="93133"/>
                </a:cubicBezTo>
                <a:cubicBezTo>
                  <a:pt x="156260" y="75183"/>
                  <a:pt x="152968" y="61929"/>
                  <a:pt x="127000" y="50800"/>
                </a:cubicBezTo>
                <a:cubicBezTo>
                  <a:pt x="116304" y="46216"/>
                  <a:pt x="104422" y="45155"/>
                  <a:pt x="93133" y="42333"/>
                </a:cubicBezTo>
                <a:cubicBezTo>
                  <a:pt x="76200" y="31044"/>
                  <a:pt x="27942" y="-5923"/>
                  <a:pt x="42333" y="8467"/>
                </a:cubicBezTo>
                <a:cubicBezTo>
                  <a:pt x="47978" y="14111"/>
                  <a:pt x="52336" y="21440"/>
                  <a:pt x="59267" y="25400"/>
                </a:cubicBezTo>
                <a:cubicBezTo>
                  <a:pt x="72463" y="32940"/>
                  <a:pt x="88315" y="34952"/>
                  <a:pt x="101600" y="42333"/>
                </a:cubicBezTo>
                <a:cubicBezTo>
                  <a:pt x="113935" y="49186"/>
                  <a:pt x="124627" y="58699"/>
                  <a:pt x="135467" y="67733"/>
                </a:cubicBezTo>
                <a:cubicBezTo>
                  <a:pt x="141599" y="72843"/>
                  <a:pt x="145555" y="80560"/>
                  <a:pt x="152400" y="84667"/>
                </a:cubicBezTo>
                <a:cubicBezTo>
                  <a:pt x="160053" y="89259"/>
                  <a:pt x="169333" y="90311"/>
                  <a:pt x="177800" y="93133"/>
                </a:cubicBezTo>
                <a:cubicBezTo>
                  <a:pt x="186267" y="98778"/>
                  <a:pt x="196005" y="102872"/>
                  <a:pt x="203200" y="110067"/>
                </a:cubicBezTo>
                <a:cubicBezTo>
                  <a:pt x="210395" y="117262"/>
                  <a:pt x="212187" y="129110"/>
                  <a:pt x="220133" y="135467"/>
                </a:cubicBezTo>
                <a:cubicBezTo>
                  <a:pt x="227102" y="141042"/>
                  <a:pt x="237066" y="141111"/>
                  <a:pt x="245533" y="143933"/>
                </a:cubicBezTo>
                <a:cubicBezTo>
                  <a:pt x="251178" y="152400"/>
                  <a:pt x="256110" y="161387"/>
                  <a:pt x="262467" y="169333"/>
                </a:cubicBezTo>
                <a:cubicBezTo>
                  <a:pt x="267454" y="175566"/>
                  <a:pt x="275830" y="179127"/>
                  <a:pt x="279400" y="186267"/>
                </a:cubicBezTo>
                <a:cubicBezTo>
                  <a:pt x="306736" y="240939"/>
                  <a:pt x="263843" y="204116"/>
                  <a:pt x="313267" y="237067"/>
                </a:cubicBezTo>
                <a:cubicBezTo>
                  <a:pt x="316089" y="245534"/>
                  <a:pt x="317141" y="254814"/>
                  <a:pt x="321733" y="262467"/>
                </a:cubicBezTo>
                <a:cubicBezTo>
                  <a:pt x="325840" y="269312"/>
                  <a:pt x="335097" y="272260"/>
                  <a:pt x="338667" y="279400"/>
                </a:cubicBezTo>
                <a:cubicBezTo>
                  <a:pt x="343871" y="289808"/>
                  <a:pt x="343047" y="302372"/>
                  <a:pt x="347133" y="313267"/>
                </a:cubicBezTo>
                <a:cubicBezTo>
                  <a:pt x="351565" y="325085"/>
                  <a:pt x="358422" y="335844"/>
                  <a:pt x="364067" y="347133"/>
                </a:cubicBezTo>
                <a:cubicBezTo>
                  <a:pt x="376863" y="398323"/>
                  <a:pt x="368851" y="369951"/>
                  <a:pt x="389467" y="431800"/>
                </a:cubicBezTo>
                <a:lnTo>
                  <a:pt x="397933" y="457200"/>
                </a:lnTo>
                <a:cubicBezTo>
                  <a:pt x="401054" y="479044"/>
                  <a:pt x="403044" y="518222"/>
                  <a:pt x="414867" y="541867"/>
                </a:cubicBezTo>
                <a:cubicBezTo>
                  <a:pt x="419418" y="550968"/>
                  <a:pt x="426156" y="558800"/>
                  <a:pt x="431800" y="567267"/>
                </a:cubicBezTo>
                <a:cubicBezTo>
                  <a:pt x="458273" y="673152"/>
                  <a:pt x="424438" y="541498"/>
                  <a:pt x="448733" y="626533"/>
                </a:cubicBezTo>
                <a:cubicBezTo>
                  <a:pt x="451930" y="637722"/>
                  <a:pt x="454378" y="649111"/>
                  <a:pt x="457200" y="660400"/>
                </a:cubicBezTo>
                <a:cubicBezTo>
                  <a:pt x="460022" y="694267"/>
                  <a:pt x="460080" y="728478"/>
                  <a:pt x="465667" y="762000"/>
                </a:cubicBezTo>
                <a:cubicBezTo>
                  <a:pt x="468601" y="779606"/>
                  <a:pt x="482600" y="812800"/>
                  <a:pt x="482600" y="812800"/>
                </a:cubicBezTo>
                <a:cubicBezTo>
                  <a:pt x="485422" y="852311"/>
                  <a:pt x="486439" y="891993"/>
                  <a:pt x="491067" y="931333"/>
                </a:cubicBezTo>
                <a:cubicBezTo>
                  <a:pt x="492110" y="940196"/>
                  <a:pt x="497185" y="948123"/>
                  <a:pt x="499533" y="956733"/>
                </a:cubicBezTo>
                <a:cubicBezTo>
                  <a:pt x="528180" y="1061772"/>
                  <a:pt x="505446" y="991403"/>
                  <a:pt x="524933" y="1049867"/>
                </a:cubicBezTo>
                <a:cubicBezTo>
                  <a:pt x="527755" y="1080911"/>
                  <a:pt x="549438" y="1116270"/>
                  <a:pt x="533400" y="1143000"/>
                </a:cubicBezTo>
                <a:cubicBezTo>
                  <a:pt x="522929" y="1160451"/>
                  <a:pt x="499533" y="1092200"/>
                  <a:pt x="499533" y="1092200"/>
                </a:cubicBezTo>
                <a:cubicBezTo>
                  <a:pt x="491688" y="1068662"/>
                  <a:pt x="481740" y="1046244"/>
                  <a:pt x="508000" y="1092200"/>
                </a:cubicBezTo>
                <a:cubicBezTo>
                  <a:pt x="550960" y="1167381"/>
                  <a:pt x="500617" y="1089594"/>
                  <a:pt x="541867" y="1151467"/>
                </a:cubicBezTo>
                <a:cubicBezTo>
                  <a:pt x="547511" y="1145822"/>
                  <a:pt x="554693" y="1141378"/>
                  <a:pt x="558800" y="1134533"/>
                </a:cubicBezTo>
                <a:cubicBezTo>
                  <a:pt x="566811" y="1121181"/>
                  <a:pt x="573590" y="1076446"/>
                  <a:pt x="575733" y="1066800"/>
                </a:cubicBezTo>
                <a:cubicBezTo>
                  <a:pt x="578257" y="1055441"/>
                  <a:pt x="579616" y="1043629"/>
                  <a:pt x="584200" y="1032933"/>
                </a:cubicBezTo>
                <a:cubicBezTo>
                  <a:pt x="588208" y="1023580"/>
                  <a:pt x="601133" y="1007533"/>
                  <a:pt x="601133" y="1007533"/>
                </a:cubicBezTo>
              </a:path>
            </a:pathLst>
          </a:custGeom>
          <a:noFill/>
          <a:ln w="19050">
            <a:solidFill>
              <a:srgbClr val="95C94F"/>
            </a:solidFill>
          </a:ln>
        </p:spPr>
        <p:txBody>
          <a:bodyPr lIns="91190" tIns="45690" rIns="91190" bIns="45690" rtlCol="0" anchor="ctr"/>
          <a:lstStyle>
            <a:defPPr>
              <a:defRPr lang="en-US"/>
            </a:defPPr>
            <a:lvl1pPr marL="0" algn="l" defTabSz="913843" rtl="0" eaLnBrk="1" latinLnBrk="0" hangingPunct="1">
              <a:defRPr sz="1800" kern="1200">
                <a:solidFill>
                  <a:schemeClr val="tx1"/>
                </a:solidFill>
                <a:latin typeface="+mn-lt"/>
                <a:ea typeface="+mn-ea"/>
                <a:cs typeface="+mn-cs"/>
              </a:defRPr>
            </a:lvl1pPr>
            <a:lvl2pPr marL="456920" algn="l" defTabSz="913843" rtl="0" eaLnBrk="1" latinLnBrk="0" hangingPunct="1">
              <a:defRPr sz="1800" kern="1200">
                <a:solidFill>
                  <a:schemeClr val="tx1"/>
                </a:solidFill>
                <a:latin typeface="+mn-lt"/>
                <a:ea typeface="+mn-ea"/>
                <a:cs typeface="+mn-cs"/>
              </a:defRPr>
            </a:lvl2pPr>
            <a:lvl3pPr marL="913843" algn="l" defTabSz="913843" rtl="0" eaLnBrk="1" latinLnBrk="0" hangingPunct="1">
              <a:defRPr sz="1800" kern="1200">
                <a:solidFill>
                  <a:schemeClr val="tx1"/>
                </a:solidFill>
                <a:latin typeface="+mn-lt"/>
                <a:ea typeface="+mn-ea"/>
                <a:cs typeface="+mn-cs"/>
              </a:defRPr>
            </a:lvl3pPr>
            <a:lvl4pPr marL="1370764" algn="l" defTabSz="913843" rtl="0" eaLnBrk="1" latinLnBrk="0" hangingPunct="1">
              <a:defRPr sz="1800" kern="1200">
                <a:solidFill>
                  <a:schemeClr val="tx1"/>
                </a:solidFill>
                <a:latin typeface="+mn-lt"/>
                <a:ea typeface="+mn-ea"/>
                <a:cs typeface="+mn-cs"/>
              </a:defRPr>
            </a:lvl4pPr>
            <a:lvl5pPr marL="1827686" algn="l" defTabSz="913843" rtl="0" eaLnBrk="1" latinLnBrk="0" hangingPunct="1">
              <a:defRPr sz="1800" kern="1200">
                <a:solidFill>
                  <a:schemeClr val="tx1"/>
                </a:solidFill>
                <a:latin typeface="+mn-lt"/>
                <a:ea typeface="+mn-ea"/>
                <a:cs typeface="+mn-cs"/>
              </a:defRPr>
            </a:lvl5pPr>
            <a:lvl6pPr marL="2284608" algn="l" defTabSz="913843" rtl="0" eaLnBrk="1" latinLnBrk="0" hangingPunct="1">
              <a:defRPr sz="1800" kern="1200">
                <a:solidFill>
                  <a:schemeClr val="tx1"/>
                </a:solidFill>
                <a:latin typeface="+mn-lt"/>
                <a:ea typeface="+mn-ea"/>
                <a:cs typeface="+mn-cs"/>
              </a:defRPr>
            </a:lvl6pPr>
            <a:lvl7pPr marL="2741528" algn="l" defTabSz="913843" rtl="0" eaLnBrk="1" latinLnBrk="0" hangingPunct="1">
              <a:defRPr sz="1800" kern="1200">
                <a:solidFill>
                  <a:schemeClr val="tx1"/>
                </a:solidFill>
                <a:latin typeface="+mn-lt"/>
                <a:ea typeface="+mn-ea"/>
                <a:cs typeface="+mn-cs"/>
              </a:defRPr>
            </a:lvl7pPr>
            <a:lvl8pPr marL="3198450" algn="l" defTabSz="913843" rtl="0" eaLnBrk="1" latinLnBrk="0" hangingPunct="1">
              <a:defRPr sz="1800" kern="1200">
                <a:solidFill>
                  <a:schemeClr val="tx1"/>
                </a:solidFill>
                <a:latin typeface="+mn-lt"/>
                <a:ea typeface="+mn-ea"/>
                <a:cs typeface="+mn-cs"/>
              </a:defRPr>
            </a:lvl8pPr>
            <a:lvl9pPr marL="3655372" algn="l" defTabSz="913843" rtl="0" eaLnBrk="1" latinLnBrk="0" hangingPunct="1">
              <a:defRPr sz="1800" kern="1200">
                <a:solidFill>
                  <a:schemeClr val="tx1"/>
                </a:solidFill>
                <a:latin typeface="+mn-lt"/>
                <a:ea typeface="+mn-ea"/>
                <a:cs typeface="+mn-cs"/>
              </a:defRPr>
            </a:lvl9pPr>
          </a:lstStyle>
          <a:p>
            <a:pPr marL="0" marR="0" lvl="0" indent="0" algn="ctr" defTabSz="91164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7D38B146-BC10-4F51-AC6D-70C704E82E79}"/>
              </a:ext>
            </a:extLst>
          </p:cNvPr>
          <p:cNvSpPr/>
          <p:nvPr/>
        </p:nvSpPr>
        <p:spPr>
          <a:xfrm>
            <a:off x="1019906" y="4496778"/>
            <a:ext cx="6972540" cy="439351"/>
          </a:xfrm>
          <a:prstGeom prst="rect">
            <a:avLst/>
          </a:prstGeom>
        </p:spPr>
        <p:txBody>
          <a:bodyPr wrap="square">
            <a:spAutoFit/>
          </a:bodyPr>
          <a:lstStyle/>
          <a:p>
            <a:pPr lvl="0" defTabSz="514093">
              <a:defRPr/>
            </a:pPr>
            <a:r>
              <a:rPr lang="en-US" sz="2200" dirty="0">
                <a:solidFill>
                  <a:schemeClr val="tx1">
                    <a:lumMod val="75000"/>
                    <a:lumOff val="25000"/>
                  </a:schemeClr>
                </a:solidFill>
                <a:latin typeface="Segoe UI Light" panose="020B0502040204020203" pitchFamily="34" charset="0"/>
                <a:cs typeface="Segoe UI Light" panose="020B0502040204020203" pitchFamily="34" charset="0"/>
              </a:rPr>
              <a:t>The model was uploaded to </a:t>
            </a:r>
            <a:r>
              <a:rPr lang="en-US" sz="2255" dirty="0">
                <a:solidFill>
                  <a:srgbClr val="95C94F"/>
                </a:solidFill>
                <a:latin typeface="Segoe UI Semibold" panose="020B0702040204020203" pitchFamily="34" charset="0"/>
                <a:cs typeface="Segoe UI Semibold" panose="020B0702040204020203" pitchFamily="34" charset="0"/>
              </a:rPr>
              <a:t>each IoT display. </a:t>
            </a:r>
          </a:p>
        </p:txBody>
      </p:sp>
      <p:sp>
        <p:nvSpPr>
          <p:cNvPr id="31" name="Title 7">
            <a:extLst>
              <a:ext uri="{FF2B5EF4-FFF2-40B4-BE49-F238E27FC236}">
                <a16:creationId xmlns:a16="http://schemas.microsoft.com/office/drawing/2014/main" id="{0B20110F-C2AC-485B-8306-4413CF55B0D3}"/>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Prototype 2</a:t>
            </a:r>
            <a:endParaRPr kumimoji="0" lang="en-US" sz="11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endParaRPr>
          </a:p>
        </p:txBody>
      </p:sp>
    </p:spTree>
    <p:extLst>
      <p:ext uri="{BB962C8B-B14F-4D97-AF65-F5344CB8AC3E}">
        <p14:creationId xmlns:p14="http://schemas.microsoft.com/office/powerpoint/2010/main" val="2374653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childTnLst>
        </p:cTn>
      </p:par>
    </p:tnLst>
    <p:bldLst>
      <p:bldP spid="57" grpId="0" animBg="1"/>
      <p:bldP spid="65" grpId="0" animBg="1"/>
      <p:bldP spid="69"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bandicam 2019-03-20 18-06-56-907">
            <a:hlinkClick r:id="" action="ppaction://media"/>
            <a:extLst>
              <a:ext uri="{FF2B5EF4-FFF2-40B4-BE49-F238E27FC236}">
                <a16:creationId xmlns:a16="http://schemas.microsoft.com/office/drawing/2014/main" id="{15C28C81-548B-45A4-904C-9CDBF663CC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1762" y="0"/>
            <a:ext cx="10308476" cy="6858000"/>
          </a:xfrm>
          <a:prstGeom prst="rect">
            <a:avLst/>
          </a:prstGeom>
        </p:spPr>
      </p:pic>
      <p:sp>
        <p:nvSpPr>
          <p:cNvPr id="5" name="Rectangle 4">
            <a:extLst>
              <a:ext uri="{FF2B5EF4-FFF2-40B4-BE49-F238E27FC236}">
                <a16:creationId xmlns:a16="http://schemas.microsoft.com/office/drawing/2014/main" id="{9B212DFE-270D-4117-9A71-9B2C03C91C30}"/>
              </a:ext>
            </a:extLst>
          </p:cNvPr>
          <p:cNvSpPr/>
          <p:nvPr/>
        </p:nvSpPr>
        <p:spPr>
          <a:xfrm>
            <a:off x="692641" y="-34361"/>
            <a:ext cx="10720815" cy="6356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E404B66-2CDC-43CB-A76B-1D4F14F1C6F0}"/>
              </a:ext>
            </a:extLst>
          </p:cNvPr>
          <p:cNvSpPr/>
          <p:nvPr/>
        </p:nvSpPr>
        <p:spPr>
          <a:xfrm>
            <a:off x="735592" y="4001043"/>
            <a:ext cx="10720815" cy="33674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B54E5FC-A917-4442-8F8B-21F2A4817489}"/>
              </a:ext>
            </a:extLst>
          </p:cNvPr>
          <p:cNvSpPr/>
          <p:nvPr/>
        </p:nvSpPr>
        <p:spPr>
          <a:xfrm>
            <a:off x="1777661" y="981621"/>
            <a:ext cx="1279969" cy="12627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0491D58-D657-464A-B32F-68B99498B49B}"/>
              </a:ext>
            </a:extLst>
          </p:cNvPr>
          <p:cNvSpPr/>
          <p:nvPr/>
        </p:nvSpPr>
        <p:spPr>
          <a:xfrm>
            <a:off x="8853517" y="1291423"/>
            <a:ext cx="2181961" cy="12627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D212BBB-56EE-4BC8-A7E5-905927365470}"/>
              </a:ext>
            </a:extLst>
          </p:cNvPr>
          <p:cNvSpPr/>
          <p:nvPr/>
        </p:nvSpPr>
        <p:spPr>
          <a:xfrm>
            <a:off x="8853517" y="2810491"/>
            <a:ext cx="2181961" cy="90199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2D8ECFF3-3E99-4ED4-A29A-93E2790A83CD}"/>
              </a:ext>
            </a:extLst>
          </p:cNvPr>
          <p:cNvGrpSpPr/>
          <p:nvPr/>
        </p:nvGrpSpPr>
        <p:grpSpPr>
          <a:xfrm>
            <a:off x="2204319" y="1412811"/>
            <a:ext cx="478923" cy="374886"/>
            <a:chOff x="1123950" y="1431455"/>
            <a:chExt cx="442992" cy="447754"/>
          </a:xfrm>
        </p:grpSpPr>
        <p:pic>
          <p:nvPicPr>
            <p:cNvPr id="29" name="Picture 4" descr="Image result for tablet surface pro">
              <a:extLst>
                <a:ext uri="{FF2B5EF4-FFF2-40B4-BE49-F238E27FC236}">
                  <a16:creationId xmlns:a16="http://schemas.microsoft.com/office/drawing/2014/main" id="{E0BD8CFC-221E-40CA-8E3F-411084A08C08}"/>
                </a:ext>
              </a:extLst>
            </p:cNvPr>
            <p:cNvPicPr>
              <a:picLocks noChangeAspect="1" noChangeArrowheads="1"/>
            </p:cNvPicPr>
            <p:nvPr/>
          </p:nvPicPr>
          <p:blipFill>
            <a:blip r:embed="rId6"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3950" y="1431455"/>
              <a:ext cx="442992" cy="44299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3412937B-CB9D-4315-9213-E010C7118BA4}"/>
                </a:ext>
              </a:extLst>
            </p:cNvPr>
            <p:cNvSpPr/>
            <p:nvPr/>
          </p:nvSpPr>
          <p:spPr>
            <a:xfrm>
              <a:off x="1363616" y="1789006"/>
              <a:ext cx="186659" cy="90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BAB87136-1958-40D8-B00E-BA78BB5C6ED1}"/>
              </a:ext>
            </a:extLst>
          </p:cNvPr>
          <p:cNvGrpSpPr/>
          <p:nvPr/>
        </p:nvGrpSpPr>
        <p:grpSpPr>
          <a:xfrm>
            <a:off x="9703719" y="1469430"/>
            <a:ext cx="478923" cy="374886"/>
            <a:chOff x="1123950" y="1431455"/>
            <a:chExt cx="442992" cy="447754"/>
          </a:xfrm>
        </p:grpSpPr>
        <p:pic>
          <p:nvPicPr>
            <p:cNvPr id="38" name="Picture 4" descr="Image result for tablet surface pro">
              <a:extLst>
                <a:ext uri="{FF2B5EF4-FFF2-40B4-BE49-F238E27FC236}">
                  <a16:creationId xmlns:a16="http://schemas.microsoft.com/office/drawing/2014/main" id="{0A4EEA4C-0F4B-4EB6-88A9-3DF0EC8FE12F}"/>
                </a:ext>
              </a:extLst>
            </p:cNvPr>
            <p:cNvPicPr>
              <a:picLocks noChangeAspect="1" noChangeArrowheads="1"/>
            </p:cNvPicPr>
            <p:nvPr/>
          </p:nvPicPr>
          <p:blipFill>
            <a:blip r:embed="rId6"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3950" y="1431455"/>
              <a:ext cx="442992" cy="442992"/>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B0576FA2-2194-46CF-910A-89EC1DF020F4}"/>
                </a:ext>
              </a:extLst>
            </p:cNvPr>
            <p:cNvSpPr/>
            <p:nvPr/>
          </p:nvSpPr>
          <p:spPr>
            <a:xfrm>
              <a:off x="1363616" y="1789006"/>
              <a:ext cx="186659" cy="90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0" name="Group 39">
            <a:extLst>
              <a:ext uri="{FF2B5EF4-FFF2-40B4-BE49-F238E27FC236}">
                <a16:creationId xmlns:a16="http://schemas.microsoft.com/office/drawing/2014/main" id="{D5D09AEF-588C-404C-9FBA-C80BF64BDE49}"/>
              </a:ext>
            </a:extLst>
          </p:cNvPr>
          <p:cNvGrpSpPr/>
          <p:nvPr/>
        </p:nvGrpSpPr>
        <p:grpSpPr>
          <a:xfrm>
            <a:off x="9703719" y="3137268"/>
            <a:ext cx="478923" cy="374886"/>
            <a:chOff x="1123950" y="1431455"/>
            <a:chExt cx="442992" cy="447754"/>
          </a:xfrm>
        </p:grpSpPr>
        <p:pic>
          <p:nvPicPr>
            <p:cNvPr id="41" name="Picture 4" descr="Image result for tablet surface pro">
              <a:extLst>
                <a:ext uri="{FF2B5EF4-FFF2-40B4-BE49-F238E27FC236}">
                  <a16:creationId xmlns:a16="http://schemas.microsoft.com/office/drawing/2014/main" id="{D0C81071-D09D-48F0-9778-A9557D8EB6F0}"/>
                </a:ext>
              </a:extLst>
            </p:cNvPr>
            <p:cNvPicPr>
              <a:picLocks noChangeAspect="1" noChangeArrowheads="1"/>
            </p:cNvPicPr>
            <p:nvPr/>
          </p:nvPicPr>
          <p:blipFill>
            <a:blip r:embed="rId6"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3950" y="1431455"/>
              <a:ext cx="442992" cy="442992"/>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93CBA0E7-A289-4F98-8CBE-23531C43644F}"/>
                </a:ext>
              </a:extLst>
            </p:cNvPr>
            <p:cNvSpPr/>
            <p:nvPr/>
          </p:nvSpPr>
          <p:spPr>
            <a:xfrm>
              <a:off x="1363616" y="1789006"/>
              <a:ext cx="186659" cy="90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FF93C5B9-A719-429B-B286-D646C4BDDFDC}"/>
              </a:ext>
            </a:extLst>
          </p:cNvPr>
          <p:cNvGrpSpPr>
            <a:grpSpLocks noChangeAspect="1"/>
          </p:cNvGrpSpPr>
          <p:nvPr/>
        </p:nvGrpSpPr>
        <p:grpSpPr>
          <a:xfrm>
            <a:off x="827343" y="1850060"/>
            <a:ext cx="1725944" cy="911497"/>
            <a:chOff x="1141117" y="4106800"/>
            <a:chExt cx="2391122" cy="1262788"/>
          </a:xfrm>
        </p:grpSpPr>
        <p:pic>
          <p:nvPicPr>
            <p:cNvPr id="55" name="Picture 2" descr="http://www.gierad.com/assets/ubicoustics/lowres/Architecture.png">
              <a:extLst>
                <a:ext uri="{FF2B5EF4-FFF2-40B4-BE49-F238E27FC236}">
                  <a16:creationId xmlns:a16="http://schemas.microsoft.com/office/drawing/2014/main" id="{0350CB1B-BE66-4CE0-8905-EADAFA422C6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1675" t="6062" r="17162" b="28450"/>
            <a:stretch/>
          </p:blipFill>
          <p:spPr bwMode="auto">
            <a:xfrm>
              <a:off x="1141117" y="4106800"/>
              <a:ext cx="2391122" cy="1262788"/>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a:extLst>
                <a:ext uri="{FF2B5EF4-FFF2-40B4-BE49-F238E27FC236}">
                  <a16:creationId xmlns:a16="http://schemas.microsoft.com/office/drawing/2014/main" id="{058F0583-9AE1-4BA1-94C2-DA70204AB8F7}"/>
                </a:ext>
              </a:extLst>
            </p:cNvPr>
            <p:cNvSpPr/>
            <p:nvPr/>
          </p:nvSpPr>
          <p:spPr>
            <a:xfrm>
              <a:off x="1923594" y="4221950"/>
              <a:ext cx="1342116" cy="233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Freeform 5" descr=" 5">
            <a:extLst>
              <a:ext uri="{FF2B5EF4-FFF2-40B4-BE49-F238E27FC236}">
                <a16:creationId xmlns:a16="http://schemas.microsoft.com/office/drawing/2014/main" id="{E2FFE3BE-C035-42C5-A287-C8B5CB4FC627}"/>
              </a:ext>
            </a:extLst>
          </p:cNvPr>
          <p:cNvSpPr/>
          <p:nvPr/>
        </p:nvSpPr>
        <p:spPr>
          <a:xfrm rot="4766652" flipH="1" flipV="1">
            <a:off x="1566089" y="1563088"/>
            <a:ext cx="593977" cy="664985"/>
          </a:xfrm>
          <a:custGeom>
            <a:avLst/>
            <a:gdLst>
              <a:gd name="connsiteX0" fmla="*/ 0 w 637616"/>
              <a:gd name="connsiteY0" fmla="*/ 0 h 1151467"/>
              <a:gd name="connsiteX1" fmla="*/ 76200 w 637616"/>
              <a:gd name="connsiteY1" fmla="*/ 25400 h 1151467"/>
              <a:gd name="connsiteX2" fmla="*/ 118533 w 637616"/>
              <a:gd name="connsiteY2" fmla="*/ 33867 h 1151467"/>
              <a:gd name="connsiteX3" fmla="*/ 169333 w 637616"/>
              <a:gd name="connsiteY3" fmla="*/ 50800 h 1151467"/>
              <a:gd name="connsiteX4" fmla="*/ 194733 w 637616"/>
              <a:gd name="connsiteY4" fmla="*/ 59267 h 1151467"/>
              <a:gd name="connsiteX5" fmla="*/ 245533 w 637616"/>
              <a:gd name="connsiteY5" fmla="*/ 110067 h 1151467"/>
              <a:gd name="connsiteX6" fmla="*/ 262467 w 637616"/>
              <a:gd name="connsiteY6" fmla="*/ 127000 h 1151467"/>
              <a:gd name="connsiteX7" fmla="*/ 296333 w 637616"/>
              <a:gd name="connsiteY7" fmla="*/ 169333 h 1151467"/>
              <a:gd name="connsiteX8" fmla="*/ 304800 w 637616"/>
              <a:gd name="connsiteY8" fmla="*/ 203200 h 1151467"/>
              <a:gd name="connsiteX9" fmla="*/ 321733 w 637616"/>
              <a:gd name="connsiteY9" fmla="*/ 228600 h 1151467"/>
              <a:gd name="connsiteX10" fmla="*/ 338667 w 637616"/>
              <a:gd name="connsiteY10" fmla="*/ 287867 h 1151467"/>
              <a:gd name="connsiteX11" fmla="*/ 355600 w 637616"/>
              <a:gd name="connsiteY11" fmla="*/ 313267 h 1151467"/>
              <a:gd name="connsiteX12" fmla="*/ 372533 w 637616"/>
              <a:gd name="connsiteY12" fmla="*/ 347133 h 1151467"/>
              <a:gd name="connsiteX13" fmla="*/ 389467 w 637616"/>
              <a:gd name="connsiteY13" fmla="*/ 406400 h 1151467"/>
              <a:gd name="connsiteX14" fmla="*/ 397933 w 637616"/>
              <a:gd name="connsiteY14" fmla="*/ 431800 h 1151467"/>
              <a:gd name="connsiteX15" fmla="*/ 406400 w 637616"/>
              <a:gd name="connsiteY15" fmla="*/ 482600 h 1151467"/>
              <a:gd name="connsiteX16" fmla="*/ 431800 w 637616"/>
              <a:gd name="connsiteY16" fmla="*/ 541867 h 1151467"/>
              <a:gd name="connsiteX17" fmla="*/ 440267 w 637616"/>
              <a:gd name="connsiteY17" fmla="*/ 567267 h 1151467"/>
              <a:gd name="connsiteX18" fmla="*/ 457200 w 637616"/>
              <a:gd name="connsiteY18" fmla="*/ 643467 h 1151467"/>
              <a:gd name="connsiteX19" fmla="*/ 474133 w 637616"/>
              <a:gd name="connsiteY19" fmla="*/ 711200 h 1151467"/>
              <a:gd name="connsiteX20" fmla="*/ 491067 w 637616"/>
              <a:gd name="connsiteY20" fmla="*/ 745067 h 1151467"/>
              <a:gd name="connsiteX21" fmla="*/ 508000 w 637616"/>
              <a:gd name="connsiteY21" fmla="*/ 770467 h 1151467"/>
              <a:gd name="connsiteX22" fmla="*/ 516467 w 637616"/>
              <a:gd name="connsiteY22" fmla="*/ 795867 h 1151467"/>
              <a:gd name="connsiteX23" fmla="*/ 524933 w 637616"/>
              <a:gd name="connsiteY23" fmla="*/ 872067 h 1151467"/>
              <a:gd name="connsiteX24" fmla="*/ 541867 w 637616"/>
              <a:gd name="connsiteY24" fmla="*/ 905933 h 1151467"/>
              <a:gd name="connsiteX25" fmla="*/ 524933 w 637616"/>
              <a:gd name="connsiteY25" fmla="*/ 1041400 h 1151467"/>
              <a:gd name="connsiteX26" fmla="*/ 499533 w 637616"/>
              <a:gd name="connsiteY26" fmla="*/ 1007533 h 1151467"/>
              <a:gd name="connsiteX27" fmla="*/ 423333 w 637616"/>
              <a:gd name="connsiteY27" fmla="*/ 965200 h 1151467"/>
              <a:gd name="connsiteX28" fmla="*/ 431800 w 637616"/>
              <a:gd name="connsiteY28" fmla="*/ 990600 h 1151467"/>
              <a:gd name="connsiteX29" fmla="*/ 457200 w 637616"/>
              <a:gd name="connsiteY29" fmla="*/ 1007533 h 1151467"/>
              <a:gd name="connsiteX30" fmla="*/ 508000 w 637616"/>
              <a:gd name="connsiteY30" fmla="*/ 1041400 h 1151467"/>
              <a:gd name="connsiteX31" fmla="*/ 558800 w 637616"/>
              <a:gd name="connsiteY31" fmla="*/ 1083733 h 1151467"/>
              <a:gd name="connsiteX32" fmla="*/ 567267 w 637616"/>
              <a:gd name="connsiteY32" fmla="*/ 1058333 h 1151467"/>
              <a:gd name="connsiteX33" fmla="*/ 609600 w 637616"/>
              <a:gd name="connsiteY33" fmla="*/ 1016000 h 1151467"/>
              <a:gd name="connsiteX34" fmla="*/ 626533 w 637616"/>
              <a:gd name="connsiteY34" fmla="*/ 990600 h 1151467"/>
              <a:gd name="connsiteX35" fmla="*/ 635000 w 637616"/>
              <a:gd name="connsiteY35" fmla="*/ 965200 h 1151467"/>
              <a:gd name="connsiteX36" fmla="*/ 609600 w 637616"/>
              <a:gd name="connsiteY36" fmla="*/ 982133 h 1151467"/>
              <a:gd name="connsiteX37" fmla="*/ 584200 w 637616"/>
              <a:gd name="connsiteY37" fmla="*/ 1041400 h 1151467"/>
              <a:gd name="connsiteX38" fmla="*/ 575733 w 637616"/>
              <a:gd name="connsiteY38" fmla="*/ 1066800 h 1151467"/>
              <a:gd name="connsiteX39" fmla="*/ 550333 w 637616"/>
              <a:gd name="connsiteY39" fmla="*/ 1083733 h 1151467"/>
              <a:gd name="connsiteX40" fmla="*/ 533400 w 637616"/>
              <a:gd name="connsiteY40" fmla="*/ 1058333 h 1151467"/>
              <a:gd name="connsiteX41" fmla="*/ 457200 w 637616"/>
              <a:gd name="connsiteY41" fmla="*/ 1032933 h 1151467"/>
              <a:gd name="connsiteX42" fmla="*/ 431800 w 637616"/>
              <a:gd name="connsiteY42" fmla="*/ 1007533 h 1151467"/>
              <a:gd name="connsiteX43" fmla="*/ 406400 w 637616"/>
              <a:gd name="connsiteY43" fmla="*/ 999067 h 1151467"/>
              <a:gd name="connsiteX44" fmla="*/ 423333 w 637616"/>
              <a:gd name="connsiteY44" fmla="*/ 1024467 h 1151467"/>
              <a:gd name="connsiteX45" fmla="*/ 440267 w 637616"/>
              <a:gd name="connsiteY45" fmla="*/ 1041400 h 1151467"/>
              <a:gd name="connsiteX46" fmla="*/ 457200 w 637616"/>
              <a:gd name="connsiteY46" fmla="*/ 1066800 h 1151467"/>
              <a:gd name="connsiteX47" fmla="*/ 482600 w 637616"/>
              <a:gd name="connsiteY47" fmla="*/ 1075267 h 1151467"/>
              <a:gd name="connsiteX48" fmla="*/ 516467 w 637616"/>
              <a:gd name="connsiteY48" fmla="*/ 1066800 h 1151467"/>
              <a:gd name="connsiteX49" fmla="*/ 524933 w 637616"/>
              <a:gd name="connsiteY49" fmla="*/ 1041400 h 1151467"/>
              <a:gd name="connsiteX50" fmla="*/ 558800 w 637616"/>
              <a:gd name="connsiteY50" fmla="*/ 1016000 h 1151467"/>
              <a:gd name="connsiteX51" fmla="*/ 626533 w 637616"/>
              <a:gd name="connsiteY51" fmla="*/ 999067 h 1151467"/>
              <a:gd name="connsiteX52" fmla="*/ 618067 w 637616"/>
              <a:gd name="connsiteY52" fmla="*/ 982133 h 1151467"/>
              <a:gd name="connsiteX53" fmla="*/ 592667 w 637616"/>
              <a:gd name="connsiteY53" fmla="*/ 1024467 h 1151467"/>
              <a:gd name="connsiteX54" fmla="*/ 584200 w 637616"/>
              <a:gd name="connsiteY54" fmla="*/ 1049867 h 1151467"/>
              <a:gd name="connsiteX55" fmla="*/ 558800 w 637616"/>
              <a:gd name="connsiteY55" fmla="*/ 1058333 h 1151467"/>
              <a:gd name="connsiteX56" fmla="*/ 516467 w 637616"/>
              <a:gd name="connsiteY56" fmla="*/ 1083733 h 1151467"/>
              <a:gd name="connsiteX57" fmla="*/ 508000 w 637616"/>
              <a:gd name="connsiteY57" fmla="*/ 1109133 h 1151467"/>
              <a:gd name="connsiteX58" fmla="*/ 516467 w 637616"/>
              <a:gd name="connsiteY58" fmla="*/ 1058333 h 1151467"/>
              <a:gd name="connsiteX59" fmla="*/ 524933 w 637616"/>
              <a:gd name="connsiteY59" fmla="*/ 990600 h 1151467"/>
              <a:gd name="connsiteX60" fmla="*/ 516467 w 637616"/>
              <a:gd name="connsiteY60" fmla="*/ 829733 h 1151467"/>
              <a:gd name="connsiteX61" fmla="*/ 508000 w 637616"/>
              <a:gd name="connsiteY61" fmla="*/ 795867 h 1151467"/>
              <a:gd name="connsiteX62" fmla="*/ 482600 w 637616"/>
              <a:gd name="connsiteY62" fmla="*/ 651933 h 1151467"/>
              <a:gd name="connsiteX63" fmla="*/ 465667 w 637616"/>
              <a:gd name="connsiteY63" fmla="*/ 584200 h 1151467"/>
              <a:gd name="connsiteX64" fmla="*/ 457200 w 637616"/>
              <a:gd name="connsiteY64" fmla="*/ 550333 h 1151467"/>
              <a:gd name="connsiteX65" fmla="*/ 440267 w 637616"/>
              <a:gd name="connsiteY65" fmla="*/ 524933 h 1151467"/>
              <a:gd name="connsiteX66" fmla="*/ 423333 w 637616"/>
              <a:gd name="connsiteY66" fmla="*/ 474133 h 1151467"/>
              <a:gd name="connsiteX67" fmla="*/ 406400 w 637616"/>
              <a:gd name="connsiteY67" fmla="*/ 389467 h 1151467"/>
              <a:gd name="connsiteX68" fmla="*/ 389467 w 637616"/>
              <a:gd name="connsiteY68" fmla="*/ 355600 h 1151467"/>
              <a:gd name="connsiteX69" fmla="*/ 372533 w 637616"/>
              <a:gd name="connsiteY69" fmla="*/ 338667 h 1151467"/>
              <a:gd name="connsiteX70" fmla="*/ 321733 w 637616"/>
              <a:gd name="connsiteY70" fmla="*/ 237067 h 1151467"/>
              <a:gd name="connsiteX71" fmla="*/ 304800 w 637616"/>
              <a:gd name="connsiteY71" fmla="*/ 211667 h 1151467"/>
              <a:gd name="connsiteX72" fmla="*/ 270933 w 637616"/>
              <a:gd name="connsiteY72" fmla="*/ 177800 h 1151467"/>
              <a:gd name="connsiteX73" fmla="*/ 220133 w 637616"/>
              <a:gd name="connsiteY73" fmla="*/ 135467 h 1151467"/>
              <a:gd name="connsiteX74" fmla="*/ 203200 w 637616"/>
              <a:gd name="connsiteY74" fmla="*/ 110067 h 1151467"/>
              <a:gd name="connsiteX75" fmla="*/ 177800 w 637616"/>
              <a:gd name="connsiteY75" fmla="*/ 93133 h 1151467"/>
              <a:gd name="connsiteX76" fmla="*/ 127000 w 637616"/>
              <a:gd name="connsiteY76" fmla="*/ 50800 h 1151467"/>
              <a:gd name="connsiteX77" fmla="*/ 93133 w 637616"/>
              <a:gd name="connsiteY77" fmla="*/ 42333 h 1151467"/>
              <a:gd name="connsiteX78" fmla="*/ 42333 w 637616"/>
              <a:gd name="connsiteY78" fmla="*/ 8467 h 1151467"/>
              <a:gd name="connsiteX79" fmla="*/ 59267 w 637616"/>
              <a:gd name="connsiteY79" fmla="*/ 25400 h 1151467"/>
              <a:gd name="connsiteX80" fmla="*/ 101600 w 637616"/>
              <a:gd name="connsiteY80" fmla="*/ 42333 h 1151467"/>
              <a:gd name="connsiteX81" fmla="*/ 135467 w 637616"/>
              <a:gd name="connsiteY81" fmla="*/ 67733 h 1151467"/>
              <a:gd name="connsiteX82" fmla="*/ 152400 w 637616"/>
              <a:gd name="connsiteY82" fmla="*/ 84667 h 1151467"/>
              <a:gd name="connsiteX83" fmla="*/ 177800 w 637616"/>
              <a:gd name="connsiteY83" fmla="*/ 93133 h 1151467"/>
              <a:gd name="connsiteX84" fmla="*/ 203200 w 637616"/>
              <a:gd name="connsiteY84" fmla="*/ 110067 h 1151467"/>
              <a:gd name="connsiteX85" fmla="*/ 220133 w 637616"/>
              <a:gd name="connsiteY85" fmla="*/ 135467 h 1151467"/>
              <a:gd name="connsiteX86" fmla="*/ 245533 w 637616"/>
              <a:gd name="connsiteY86" fmla="*/ 143933 h 1151467"/>
              <a:gd name="connsiteX87" fmla="*/ 262467 w 637616"/>
              <a:gd name="connsiteY87" fmla="*/ 169333 h 1151467"/>
              <a:gd name="connsiteX88" fmla="*/ 279400 w 637616"/>
              <a:gd name="connsiteY88" fmla="*/ 186267 h 1151467"/>
              <a:gd name="connsiteX89" fmla="*/ 313267 w 637616"/>
              <a:gd name="connsiteY89" fmla="*/ 237067 h 1151467"/>
              <a:gd name="connsiteX90" fmla="*/ 321733 w 637616"/>
              <a:gd name="connsiteY90" fmla="*/ 262467 h 1151467"/>
              <a:gd name="connsiteX91" fmla="*/ 338667 w 637616"/>
              <a:gd name="connsiteY91" fmla="*/ 279400 h 1151467"/>
              <a:gd name="connsiteX92" fmla="*/ 347133 w 637616"/>
              <a:gd name="connsiteY92" fmla="*/ 313267 h 1151467"/>
              <a:gd name="connsiteX93" fmla="*/ 364067 w 637616"/>
              <a:gd name="connsiteY93" fmla="*/ 347133 h 1151467"/>
              <a:gd name="connsiteX94" fmla="*/ 389467 w 637616"/>
              <a:gd name="connsiteY94" fmla="*/ 431800 h 1151467"/>
              <a:gd name="connsiteX95" fmla="*/ 397933 w 637616"/>
              <a:gd name="connsiteY95" fmla="*/ 457200 h 1151467"/>
              <a:gd name="connsiteX96" fmla="*/ 414867 w 637616"/>
              <a:gd name="connsiteY96" fmla="*/ 541867 h 1151467"/>
              <a:gd name="connsiteX97" fmla="*/ 431800 w 637616"/>
              <a:gd name="connsiteY97" fmla="*/ 567267 h 1151467"/>
              <a:gd name="connsiteX98" fmla="*/ 448733 w 637616"/>
              <a:gd name="connsiteY98" fmla="*/ 626533 h 1151467"/>
              <a:gd name="connsiteX99" fmla="*/ 457200 w 637616"/>
              <a:gd name="connsiteY99" fmla="*/ 660400 h 1151467"/>
              <a:gd name="connsiteX100" fmla="*/ 465667 w 637616"/>
              <a:gd name="connsiteY100" fmla="*/ 762000 h 1151467"/>
              <a:gd name="connsiteX101" fmla="*/ 482600 w 637616"/>
              <a:gd name="connsiteY101" fmla="*/ 812800 h 1151467"/>
              <a:gd name="connsiteX102" fmla="*/ 491067 w 637616"/>
              <a:gd name="connsiteY102" fmla="*/ 931333 h 1151467"/>
              <a:gd name="connsiteX103" fmla="*/ 499533 w 637616"/>
              <a:gd name="connsiteY103" fmla="*/ 956733 h 1151467"/>
              <a:gd name="connsiteX104" fmla="*/ 524933 w 637616"/>
              <a:gd name="connsiteY104" fmla="*/ 1049867 h 1151467"/>
              <a:gd name="connsiteX105" fmla="*/ 533400 w 637616"/>
              <a:gd name="connsiteY105" fmla="*/ 1143000 h 1151467"/>
              <a:gd name="connsiteX106" fmla="*/ 499533 w 637616"/>
              <a:gd name="connsiteY106" fmla="*/ 1092200 h 1151467"/>
              <a:gd name="connsiteX107" fmla="*/ 508000 w 637616"/>
              <a:gd name="connsiteY107" fmla="*/ 1092200 h 1151467"/>
              <a:gd name="connsiteX108" fmla="*/ 541867 w 637616"/>
              <a:gd name="connsiteY108" fmla="*/ 1151467 h 1151467"/>
              <a:gd name="connsiteX109" fmla="*/ 558800 w 637616"/>
              <a:gd name="connsiteY109" fmla="*/ 1134533 h 1151467"/>
              <a:gd name="connsiteX110" fmla="*/ 575733 w 637616"/>
              <a:gd name="connsiteY110" fmla="*/ 1066800 h 1151467"/>
              <a:gd name="connsiteX111" fmla="*/ 584200 w 637616"/>
              <a:gd name="connsiteY111" fmla="*/ 1032933 h 1151467"/>
              <a:gd name="connsiteX112" fmla="*/ 601133 w 637616"/>
              <a:gd name="connsiteY112" fmla="*/ 1007533 h 1151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37616" h="1151467">
                <a:moveTo>
                  <a:pt x="0" y="0"/>
                </a:moveTo>
                <a:cubicBezTo>
                  <a:pt x="121320" y="24265"/>
                  <a:pt x="-28960" y="-9653"/>
                  <a:pt x="76200" y="25400"/>
                </a:cubicBezTo>
                <a:cubicBezTo>
                  <a:pt x="89852" y="29951"/>
                  <a:pt x="104650" y="30081"/>
                  <a:pt x="118533" y="33867"/>
                </a:cubicBezTo>
                <a:cubicBezTo>
                  <a:pt x="135753" y="38563"/>
                  <a:pt x="152400" y="45156"/>
                  <a:pt x="169333" y="50800"/>
                </a:cubicBezTo>
                <a:lnTo>
                  <a:pt x="194733" y="59267"/>
                </a:lnTo>
                <a:lnTo>
                  <a:pt x="245533" y="110067"/>
                </a:lnTo>
                <a:lnTo>
                  <a:pt x="262467" y="127000"/>
                </a:lnTo>
                <a:cubicBezTo>
                  <a:pt x="290142" y="210033"/>
                  <a:pt x="245274" y="92745"/>
                  <a:pt x="296333" y="169333"/>
                </a:cubicBezTo>
                <a:cubicBezTo>
                  <a:pt x="302788" y="179015"/>
                  <a:pt x="300216" y="192504"/>
                  <a:pt x="304800" y="203200"/>
                </a:cubicBezTo>
                <a:cubicBezTo>
                  <a:pt x="308808" y="212553"/>
                  <a:pt x="317182" y="219499"/>
                  <a:pt x="321733" y="228600"/>
                </a:cubicBezTo>
                <a:cubicBezTo>
                  <a:pt x="338210" y="261554"/>
                  <a:pt x="322389" y="249886"/>
                  <a:pt x="338667" y="287867"/>
                </a:cubicBezTo>
                <a:cubicBezTo>
                  <a:pt x="342675" y="297220"/>
                  <a:pt x="350552" y="304432"/>
                  <a:pt x="355600" y="313267"/>
                </a:cubicBezTo>
                <a:cubicBezTo>
                  <a:pt x="361862" y="324225"/>
                  <a:pt x="367561" y="335532"/>
                  <a:pt x="372533" y="347133"/>
                </a:cubicBezTo>
                <a:cubicBezTo>
                  <a:pt x="381233" y="367433"/>
                  <a:pt x="383329" y="384918"/>
                  <a:pt x="389467" y="406400"/>
                </a:cubicBezTo>
                <a:cubicBezTo>
                  <a:pt x="391919" y="414981"/>
                  <a:pt x="395997" y="423088"/>
                  <a:pt x="397933" y="431800"/>
                </a:cubicBezTo>
                <a:cubicBezTo>
                  <a:pt x="401657" y="448558"/>
                  <a:pt x="402676" y="465842"/>
                  <a:pt x="406400" y="482600"/>
                </a:cubicBezTo>
                <a:cubicBezTo>
                  <a:pt x="412509" y="510090"/>
                  <a:pt x="419855" y="513996"/>
                  <a:pt x="431800" y="541867"/>
                </a:cubicBezTo>
                <a:cubicBezTo>
                  <a:pt x="435316" y="550070"/>
                  <a:pt x="437815" y="558686"/>
                  <a:pt x="440267" y="567267"/>
                </a:cubicBezTo>
                <a:cubicBezTo>
                  <a:pt x="451998" y="608327"/>
                  <a:pt x="446729" y="598093"/>
                  <a:pt x="457200" y="643467"/>
                </a:cubicBezTo>
                <a:cubicBezTo>
                  <a:pt x="462433" y="666144"/>
                  <a:pt x="463725" y="690385"/>
                  <a:pt x="474133" y="711200"/>
                </a:cubicBezTo>
                <a:cubicBezTo>
                  <a:pt x="479778" y="722489"/>
                  <a:pt x="484805" y="734108"/>
                  <a:pt x="491067" y="745067"/>
                </a:cubicBezTo>
                <a:cubicBezTo>
                  <a:pt x="496116" y="753902"/>
                  <a:pt x="503449" y="761366"/>
                  <a:pt x="508000" y="770467"/>
                </a:cubicBezTo>
                <a:cubicBezTo>
                  <a:pt x="511991" y="778449"/>
                  <a:pt x="513645" y="787400"/>
                  <a:pt x="516467" y="795867"/>
                </a:cubicBezTo>
                <a:cubicBezTo>
                  <a:pt x="519289" y="821267"/>
                  <a:pt x="519186" y="847165"/>
                  <a:pt x="524933" y="872067"/>
                </a:cubicBezTo>
                <a:cubicBezTo>
                  <a:pt x="527771" y="884365"/>
                  <a:pt x="541027" y="893340"/>
                  <a:pt x="541867" y="905933"/>
                </a:cubicBezTo>
                <a:cubicBezTo>
                  <a:pt x="544798" y="949897"/>
                  <a:pt x="533651" y="997814"/>
                  <a:pt x="524933" y="1041400"/>
                </a:cubicBezTo>
                <a:cubicBezTo>
                  <a:pt x="516466" y="1030111"/>
                  <a:pt x="510080" y="1016908"/>
                  <a:pt x="499533" y="1007533"/>
                </a:cubicBezTo>
                <a:cubicBezTo>
                  <a:pt x="464599" y="976481"/>
                  <a:pt x="457825" y="976698"/>
                  <a:pt x="423333" y="965200"/>
                </a:cubicBezTo>
                <a:cubicBezTo>
                  <a:pt x="426155" y="973667"/>
                  <a:pt x="426225" y="983631"/>
                  <a:pt x="431800" y="990600"/>
                </a:cubicBezTo>
                <a:cubicBezTo>
                  <a:pt x="438157" y="998546"/>
                  <a:pt x="449383" y="1001019"/>
                  <a:pt x="457200" y="1007533"/>
                </a:cubicBezTo>
                <a:cubicBezTo>
                  <a:pt x="499482" y="1042768"/>
                  <a:pt x="463362" y="1026520"/>
                  <a:pt x="508000" y="1041400"/>
                </a:cubicBezTo>
                <a:cubicBezTo>
                  <a:pt x="510081" y="1043481"/>
                  <a:pt x="549370" y="1086091"/>
                  <a:pt x="558800" y="1083733"/>
                </a:cubicBezTo>
                <a:cubicBezTo>
                  <a:pt x="567458" y="1081568"/>
                  <a:pt x="563276" y="1066315"/>
                  <a:pt x="567267" y="1058333"/>
                </a:cubicBezTo>
                <a:cubicBezTo>
                  <a:pt x="581378" y="1030110"/>
                  <a:pt x="584199" y="1032933"/>
                  <a:pt x="609600" y="1016000"/>
                </a:cubicBezTo>
                <a:cubicBezTo>
                  <a:pt x="615244" y="1007533"/>
                  <a:pt x="621982" y="999701"/>
                  <a:pt x="626533" y="990600"/>
                </a:cubicBezTo>
                <a:cubicBezTo>
                  <a:pt x="630524" y="982618"/>
                  <a:pt x="642982" y="969191"/>
                  <a:pt x="635000" y="965200"/>
                </a:cubicBezTo>
                <a:cubicBezTo>
                  <a:pt x="625899" y="960649"/>
                  <a:pt x="618067" y="976489"/>
                  <a:pt x="609600" y="982133"/>
                </a:cubicBezTo>
                <a:cubicBezTo>
                  <a:pt x="591979" y="1052616"/>
                  <a:pt x="613435" y="982931"/>
                  <a:pt x="584200" y="1041400"/>
                </a:cubicBezTo>
                <a:cubicBezTo>
                  <a:pt x="580209" y="1049382"/>
                  <a:pt x="581308" y="1059831"/>
                  <a:pt x="575733" y="1066800"/>
                </a:cubicBezTo>
                <a:cubicBezTo>
                  <a:pt x="569376" y="1074746"/>
                  <a:pt x="558800" y="1078089"/>
                  <a:pt x="550333" y="1083733"/>
                </a:cubicBezTo>
                <a:cubicBezTo>
                  <a:pt x="544689" y="1075266"/>
                  <a:pt x="541217" y="1064847"/>
                  <a:pt x="533400" y="1058333"/>
                </a:cubicBezTo>
                <a:cubicBezTo>
                  <a:pt x="511262" y="1039885"/>
                  <a:pt x="483861" y="1038265"/>
                  <a:pt x="457200" y="1032933"/>
                </a:cubicBezTo>
                <a:cubicBezTo>
                  <a:pt x="448733" y="1024466"/>
                  <a:pt x="441763" y="1014175"/>
                  <a:pt x="431800" y="1007533"/>
                </a:cubicBezTo>
                <a:cubicBezTo>
                  <a:pt x="424374" y="1002583"/>
                  <a:pt x="410391" y="991085"/>
                  <a:pt x="406400" y="999067"/>
                </a:cubicBezTo>
                <a:cubicBezTo>
                  <a:pt x="401849" y="1008168"/>
                  <a:pt x="416976" y="1016521"/>
                  <a:pt x="423333" y="1024467"/>
                </a:cubicBezTo>
                <a:cubicBezTo>
                  <a:pt x="428320" y="1030700"/>
                  <a:pt x="435280" y="1035167"/>
                  <a:pt x="440267" y="1041400"/>
                </a:cubicBezTo>
                <a:cubicBezTo>
                  <a:pt x="446624" y="1049346"/>
                  <a:pt x="449254" y="1060443"/>
                  <a:pt x="457200" y="1066800"/>
                </a:cubicBezTo>
                <a:cubicBezTo>
                  <a:pt x="464169" y="1072375"/>
                  <a:pt x="474133" y="1072445"/>
                  <a:pt x="482600" y="1075267"/>
                </a:cubicBezTo>
                <a:cubicBezTo>
                  <a:pt x="493889" y="1072445"/>
                  <a:pt x="507381" y="1074069"/>
                  <a:pt x="516467" y="1066800"/>
                </a:cubicBezTo>
                <a:cubicBezTo>
                  <a:pt x="523436" y="1061225"/>
                  <a:pt x="519220" y="1048256"/>
                  <a:pt x="524933" y="1041400"/>
                </a:cubicBezTo>
                <a:cubicBezTo>
                  <a:pt x="533967" y="1030559"/>
                  <a:pt x="546548" y="1023001"/>
                  <a:pt x="558800" y="1016000"/>
                </a:cubicBezTo>
                <a:cubicBezTo>
                  <a:pt x="572821" y="1007988"/>
                  <a:pt x="615809" y="1001212"/>
                  <a:pt x="626533" y="999067"/>
                </a:cubicBezTo>
                <a:cubicBezTo>
                  <a:pt x="634032" y="954075"/>
                  <a:pt x="644915" y="919489"/>
                  <a:pt x="618067" y="982133"/>
                </a:cubicBezTo>
                <a:cubicBezTo>
                  <a:pt x="601580" y="1020601"/>
                  <a:pt x="620826" y="996307"/>
                  <a:pt x="592667" y="1024467"/>
                </a:cubicBezTo>
                <a:cubicBezTo>
                  <a:pt x="589845" y="1032934"/>
                  <a:pt x="590511" y="1043556"/>
                  <a:pt x="584200" y="1049867"/>
                </a:cubicBezTo>
                <a:cubicBezTo>
                  <a:pt x="577889" y="1056178"/>
                  <a:pt x="566453" y="1053741"/>
                  <a:pt x="558800" y="1058333"/>
                </a:cubicBezTo>
                <a:cubicBezTo>
                  <a:pt x="500691" y="1093199"/>
                  <a:pt x="588420" y="1059750"/>
                  <a:pt x="516467" y="1083733"/>
                </a:cubicBezTo>
                <a:cubicBezTo>
                  <a:pt x="513645" y="1092200"/>
                  <a:pt x="508000" y="1118058"/>
                  <a:pt x="508000" y="1109133"/>
                </a:cubicBezTo>
                <a:cubicBezTo>
                  <a:pt x="508000" y="1091966"/>
                  <a:pt x="514039" y="1075327"/>
                  <a:pt x="516467" y="1058333"/>
                </a:cubicBezTo>
                <a:cubicBezTo>
                  <a:pt x="519685" y="1035808"/>
                  <a:pt x="522111" y="1013178"/>
                  <a:pt x="524933" y="990600"/>
                </a:cubicBezTo>
                <a:cubicBezTo>
                  <a:pt x="522111" y="936978"/>
                  <a:pt x="521119" y="883228"/>
                  <a:pt x="516467" y="829733"/>
                </a:cubicBezTo>
                <a:cubicBezTo>
                  <a:pt x="515459" y="818141"/>
                  <a:pt x="509285" y="807432"/>
                  <a:pt x="508000" y="795867"/>
                </a:cubicBezTo>
                <a:cubicBezTo>
                  <a:pt x="492680" y="657991"/>
                  <a:pt x="523080" y="712654"/>
                  <a:pt x="482600" y="651933"/>
                </a:cubicBezTo>
                <a:lnTo>
                  <a:pt x="465667" y="584200"/>
                </a:lnTo>
                <a:cubicBezTo>
                  <a:pt x="462845" y="572911"/>
                  <a:pt x="463655" y="560015"/>
                  <a:pt x="457200" y="550333"/>
                </a:cubicBezTo>
                <a:cubicBezTo>
                  <a:pt x="451556" y="541866"/>
                  <a:pt x="444400" y="534232"/>
                  <a:pt x="440267" y="524933"/>
                </a:cubicBezTo>
                <a:cubicBezTo>
                  <a:pt x="433018" y="508622"/>
                  <a:pt x="423333" y="474133"/>
                  <a:pt x="423333" y="474133"/>
                </a:cubicBezTo>
                <a:cubicBezTo>
                  <a:pt x="420406" y="456567"/>
                  <a:pt x="413980" y="409680"/>
                  <a:pt x="406400" y="389467"/>
                </a:cubicBezTo>
                <a:cubicBezTo>
                  <a:pt x="401968" y="377649"/>
                  <a:pt x="396468" y="366102"/>
                  <a:pt x="389467" y="355600"/>
                </a:cubicBezTo>
                <a:cubicBezTo>
                  <a:pt x="385039" y="348958"/>
                  <a:pt x="378178" y="344311"/>
                  <a:pt x="372533" y="338667"/>
                </a:cubicBezTo>
                <a:cubicBezTo>
                  <a:pt x="349164" y="268559"/>
                  <a:pt x="365501" y="302720"/>
                  <a:pt x="321733" y="237067"/>
                </a:cubicBezTo>
                <a:cubicBezTo>
                  <a:pt x="316089" y="228600"/>
                  <a:pt x="311995" y="218862"/>
                  <a:pt x="304800" y="211667"/>
                </a:cubicBezTo>
                <a:cubicBezTo>
                  <a:pt x="293511" y="200378"/>
                  <a:pt x="283705" y="187379"/>
                  <a:pt x="270933" y="177800"/>
                </a:cubicBezTo>
                <a:cubicBezTo>
                  <a:pt x="254473" y="165455"/>
                  <a:pt x="233586" y="152283"/>
                  <a:pt x="220133" y="135467"/>
                </a:cubicBezTo>
                <a:cubicBezTo>
                  <a:pt x="213776" y="127521"/>
                  <a:pt x="210395" y="117262"/>
                  <a:pt x="203200" y="110067"/>
                </a:cubicBezTo>
                <a:cubicBezTo>
                  <a:pt x="196005" y="102872"/>
                  <a:pt x="185617" y="99647"/>
                  <a:pt x="177800" y="93133"/>
                </a:cubicBezTo>
                <a:cubicBezTo>
                  <a:pt x="156260" y="75183"/>
                  <a:pt x="152968" y="61929"/>
                  <a:pt x="127000" y="50800"/>
                </a:cubicBezTo>
                <a:cubicBezTo>
                  <a:pt x="116304" y="46216"/>
                  <a:pt x="104422" y="45155"/>
                  <a:pt x="93133" y="42333"/>
                </a:cubicBezTo>
                <a:cubicBezTo>
                  <a:pt x="76200" y="31044"/>
                  <a:pt x="27942" y="-5923"/>
                  <a:pt x="42333" y="8467"/>
                </a:cubicBezTo>
                <a:cubicBezTo>
                  <a:pt x="47978" y="14111"/>
                  <a:pt x="52336" y="21440"/>
                  <a:pt x="59267" y="25400"/>
                </a:cubicBezTo>
                <a:cubicBezTo>
                  <a:pt x="72463" y="32940"/>
                  <a:pt x="88315" y="34952"/>
                  <a:pt x="101600" y="42333"/>
                </a:cubicBezTo>
                <a:cubicBezTo>
                  <a:pt x="113935" y="49186"/>
                  <a:pt x="124627" y="58699"/>
                  <a:pt x="135467" y="67733"/>
                </a:cubicBezTo>
                <a:cubicBezTo>
                  <a:pt x="141599" y="72843"/>
                  <a:pt x="145555" y="80560"/>
                  <a:pt x="152400" y="84667"/>
                </a:cubicBezTo>
                <a:cubicBezTo>
                  <a:pt x="160053" y="89259"/>
                  <a:pt x="169333" y="90311"/>
                  <a:pt x="177800" y="93133"/>
                </a:cubicBezTo>
                <a:cubicBezTo>
                  <a:pt x="186267" y="98778"/>
                  <a:pt x="196005" y="102872"/>
                  <a:pt x="203200" y="110067"/>
                </a:cubicBezTo>
                <a:cubicBezTo>
                  <a:pt x="210395" y="117262"/>
                  <a:pt x="212187" y="129110"/>
                  <a:pt x="220133" y="135467"/>
                </a:cubicBezTo>
                <a:cubicBezTo>
                  <a:pt x="227102" y="141042"/>
                  <a:pt x="237066" y="141111"/>
                  <a:pt x="245533" y="143933"/>
                </a:cubicBezTo>
                <a:cubicBezTo>
                  <a:pt x="251178" y="152400"/>
                  <a:pt x="256110" y="161387"/>
                  <a:pt x="262467" y="169333"/>
                </a:cubicBezTo>
                <a:cubicBezTo>
                  <a:pt x="267454" y="175566"/>
                  <a:pt x="275830" y="179127"/>
                  <a:pt x="279400" y="186267"/>
                </a:cubicBezTo>
                <a:cubicBezTo>
                  <a:pt x="306736" y="240939"/>
                  <a:pt x="263843" y="204116"/>
                  <a:pt x="313267" y="237067"/>
                </a:cubicBezTo>
                <a:cubicBezTo>
                  <a:pt x="316089" y="245534"/>
                  <a:pt x="317141" y="254814"/>
                  <a:pt x="321733" y="262467"/>
                </a:cubicBezTo>
                <a:cubicBezTo>
                  <a:pt x="325840" y="269312"/>
                  <a:pt x="335097" y="272260"/>
                  <a:pt x="338667" y="279400"/>
                </a:cubicBezTo>
                <a:cubicBezTo>
                  <a:pt x="343871" y="289808"/>
                  <a:pt x="343047" y="302372"/>
                  <a:pt x="347133" y="313267"/>
                </a:cubicBezTo>
                <a:cubicBezTo>
                  <a:pt x="351565" y="325085"/>
                  <a:pt x="358422" y="335844"/>
                  <a:pt x="364067" y="347133"/>
                </a:cubicBezTo>
                <a:cubicBezTo>
                  <a:pt x="376863" y="398323"/>
                  <a:pt x="368851" y="369951"/>
                  <a:pt x="389467" y="431800"/>
                </a:cubicBezTo>
                <a:lnTo>
                  <a:pt x="397933" y="457200"/>
                </a:lnTo>
                <a:cubicBezTo>
                  <a:pt x="401054" y="479044"/>
                  <a:pt x="403044" y="518222"/>
                  <a:pt x="414867" y="541867"/>
                </a:cubicBezTo>
                <a:cubicBezTo>
                  <a:pt x="419418" y="550968"/>
                  <a:pt x="426156" y="558800"/>
                  <a:pt x="431800" y="567267"/>
                </a:cubicBezTo>
                <a:cubicBezTo>
                  <a:pt x="458273" y="673152"/>
                  <a:pt x="424438" y="541498"/>
                  <a:pt x="448733" y="626533"/>
                </a:cubicBezTo>
                <a:cubicBezTo>
                  <a:pt x="451930" y="637722"/>
                  <a:pt x="454378" y="649111"/>
                  <a:pt x="457200" y="660400"/>
                </a:cubicBezTo>
                <a:cubicBezTo>
                  <a:pt x="460022" y="694267"/>
                  <a:pt x="460080" y="728478"/>
                  <a:pt x="465667" y="762000"/>
                </a:cubicBezTo>
                <a:cubicBezTo>
                  <a:pt x="468601" y="779606"/>
                  <a:pt x="482600" y="812800"/>
                  <a:pt x="482600" y="812800"/>
                </a:cubicBezTo>
                <a:cubicBezTo>
                  <a:pt x="485422" y="852311"/>
                  <a:pt x="486439" y="891993"/>
                  <a:pt x="491067" y="931333"/>
                </a:cubicBezTo>
                <a:cubicBezTo>
                  <a:pt x="492110" y="940196"/>
                  <a:pt x="497185" y="948123"/>
                  <a:pt x="499533" y="956733"/>
                </a:cubicBezTo>
                <a:cubicBezTo>
                  <a:pt x="528180" y="1061772"/>
                  <a:pt x="505446" y="991403"/>
                  <a:pt x="524933" y="1049867"/>
                </a:cubicBezTo>
                <a:cubicBezTo>
                  <a:pt x="527755" y="1080911"/>
                  <a:pt x="549438" y="1116270"/>
                  <a:pt x="533400" y="1143000"/>
                </a:cubicBezTo>
                <a:cubicBezTo>
                  <a:pt x="522929" y="1160451"/>
                  <a:pt x="499533" y="1092200"/>
                  <a:pt x="499533" y="1092200"/>
                </a:cubicBezTo>
                <a:cubicBezTo>
                  <a:pt x="491688" y="1068662"/>
                  <a:pt x="481740" y="1046244"/>
                  <a:pt x="508000" y="1092200"/>
                </a:cubicBezTo>
                <a:cubicBezTo>
                  <a:pt x="550960" y="1167381"/>
                  <a:pt x="500617" y="1089594"/>
                  <a:pt x="541867" y="1151467"/>
                </a:cubicBezTo>
                <a:cubicBezTo>
                  <a:pt x="547511" y="1145822"/>
                  <a:pt x="554693" y="1141378"/>
                  <a:pt x="558800" y="1134533"/>
                </a:cubicBezTo>
                <a:cubicBezTo>
                  <a:pt x="566811" y="1121181"/>
                  <a:pt x="573590" y="1076446"/>
                  <a:pt x="575733" y="1066800"/>
                </a:cubicBezTo>
                <a:cubicBezTo>
                  <a:pt x="578257" y="1055441"/>
                  <a:pt x="579616" y="1043629"/>
                  <a:pt x="584200" y="1032933"/>
                </a:cubicBezTo>
                <a:cubicBezTo>
                  <a:pt x="588208" y="1023580"/>
                  <a:pt x="601133" y="1007533"/>
                  <a:pt x="601133" y="1007533"/>
                </a:cubicBezTo>
              </a:path>
            </a:pathLst>
          </a:custGeom>
          <a:noFill/>
          <a:ln w="19050">
            <a:solidFill>
              <a:srgbClr val="95C94F"/>
            </a:solidFill>
          </a:ln>
        </p:spPr>
        <p:txBody>
          <a:bodyPr lIns="91190" tIns="45690" rIns="91190" bIns="45690" rtlCol="0" anchor="ctr"/>
          <a:lstStyle>
            <a:defPPr>
              <a:defRPr lang="en-US"/>
            </a:defPPr>
            <a:lvl1pPr marL="0" algn="l" defTabSz="913843" rtl="0" eaLnBrk="1" latinLnBrk="0" hangingPunct="1">
              <a:defRPr sz="1800" kern="1200">
                <a:solidFill>
                  <a:schemeClr val="tx1"/>
                </a:solidFill>
                <a:latin typeface="+mn-lt"/>
                <a:ea typeface="+mn-ea"/>
                <a:cs typeface="+mn-cs"/>
              </a:defRPr>
            </a:lvl1pPr>
            <a:lvl2pPr marL="456920" algn="l" defTabSz="913843" rtl="0" eaLnBrk="1" latinLnBrk="0" hangingPunct="1">
              <a:defRPr sz="1800" kern="1200">
                <a:solidFill>
                  <a:schemeClr val="tx1"/>
                </a:solidFill>
                <a:latin typeface="+mn-lt"/>
                <a:ea typeface="+mn-ea"/>
                <a:cs typeface="+mn-cs"/>
              </a:defRPr>
            </a:lvl2pPr>
            <a:lvl3pPr marL="913843" algn="l" defTabSz="913843" rtl="0" eaLnBrk="1" latinLnBrk="0" hangingPunct="1">
              <a:defRPr sz="1800" kern="1200">
                <a:solidFill>
                  <a:schemeClr val="tx1"/>
                </a:solidFill>
                <a:latin typeface="+mn-lt"/>
                <a:ea typeface="+mn-ea"/>
                <a:cs typeface="+mn-cs"/>
              </a:defRPr>
            </a:lvl3pPr>
            <a:lvl4pPr marL="1370764" algn="l" defTabSz="913843" rtl="0" eaLnBrk="1" latinLnBrk="0" hangingPunct="1">
              <a:defRPr sz="1800" kern="1200">
                <a:solidFill>
                  <a:schemeClr val="tx1"/>
                </a:solidFill>
                <a:latin typeface="+mn-lt"/>
                <a:ea typeface="+mn-ea"/>
                <a:cs typeface="+mn-cs"/>
              </a:defRPr>
            </a:lvl4pPr>
            <a:lvl5pPr marL="1827686" algn="l" defTabSz="913843" rtl="0" eaLnBrk="1" latinLnBrk="0" hangingPunct="1">
              <a:defRPr sz="1800" kern="1200">
                <a:solidFill>
                  <a:schemeClr val="tx1"/>
                </a:solidFill>
                <a:latin typeface="+mn-lt"/>
                <a:ea typeface="+mn-ea"/>
                <a:cs typeface="+mn-cs"/>
              </a:defRPr>
            </a:lvl5pPr>
            <a:lvl6pPr marL="2284608" algn="l" defTabSz="913843" rtl="0" eaLnBrk="1" latinLnBrk="0" hangingPunct="1">
              <a:defRPr sz="1800" kern="1200">
                <a:solidFill>
                  <a:schemeClr val="tx1"/>
                </a:solidFill>
                <a:latin typeface="+mn-lt"/>
                <a:ea typeface="+mn-ea"/>
                <a:cs typeface="+mn-cs"/>
              </a:defRPr>
            </a:lvl6pPr>
            <a:lvl7pPr marL="2741528" algn="l" defTabSz="913843" rtl="0" eaLnBrk="1" latinLnBrk="0" hangingPunct="1">
              <a:defRPr sz="1800" kern="1200">
                <a:solidFill>
                  <a:schemeClr val="tx1"/>
                </a:solidFill>
                <a:latin typeface="+mn-lt"/>
                <a:ea typeface="+mn-ea"/>
                <a:cs typeface="+mn-cs"/>
              </a:defRPr>
            </a:lvl7pPr>
            <a:lvl8pPr marL="3198450" algn="l" defTabSz="913843" rtl="0" eaLnBrk="1" latinLnBrk="0" hangingPunct="1">
              <a:defRPr sz="1800" kern="1200">
                <a:solidFill>
                  <a:schemeClr val="tx1"/>
                </a:solidFill>
                <a:latin typeface="+mn-lt"/>
                <a:ea typeface="+mn-ea"/>
                <a:cs typeface="+mn-cs"/>
              </a:defRPr>
            </a:lvl8pPr>
            <a:lvl9pPr marL="3655372" algn="l" defTabSz="913843" rtl="0" eaLnBrk="1" latinLnBrk="0" hangingPunct="1">
              <a:defRPr sz="1800" kern="1200">
                <a:solidFill>
                  <a:schemeClr val="tx1"/>
                </a:solidFill>
                <a:latin typeface="+mn-lt"/>
                <a:ea typeface="+mn-ea"/>
                <a:cs typeface="+mn-cs"/>
              </a:defRPr>
            </a:lvl9pPr>
          </a:lstStyle>
          <a:p>
            <a:pPr marL="0" marR="0" lvl="0" indent="0" algn="ctr" defTabSz="91164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2" name="Group 61">
            <a:extLst>
              <a:ext uri="{FF2B5EF4-FFF2-40B4-BE49-F238E27FC236}">
                <a16:creationId xmlns:a16="http://schemas.microsoft.com/office/drawing/2014/main" id="{FAA4DA01-429D-471F-B3B0-ABFA843E1CB2}"/>
              </a:ext>
            </a:extLst>
          </p:cNvPr>
          <p:cNvGrpSpPr>
            <a:grpSpLocks noChangeAspect="1"/>
          </p:cNvGrpSpPr>
          <p:nvPr/>
        </p:nvGrpSpPr>
        <p:grpSpPr>
          <a:xfrm>
            <a:off x="8246997" y="1995284"/>
            <a:ext cx="1725944" cy="911497"/>
            <a:chOff x="1141117" y="4106800"/>
            <a:chExt cx="2391122" cy="1262788"/>
          </a:xfrm>
        </p:grpSpPr>
        <p:pic>
          <p:nvPicPr>
            <p:cNvPr id="63" name="Picture 2" descr="http://www.gierad.com/assets/ubicoustics/lowres/Architecture.png">
              <a:extLst>
                <a:ext uri="{FF2B5EF4-FFF2-40B4-BE49-F238E27FC236}">
                  <a16:creationId xmlns:a16="http://schemas.microsoft.com/office/drawing/2014/main" id="{7E2D76BF-2B70-4116-BA7B-8541DCB9AC5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1675" t="6062" r="17162" b="28450"/>
            <a:stretch/>
          </p:blipFill>
          <p:spPr bwMode="auto">
            <a:xfrm>
              <a:off x="1141117" y="4106800"/>
              <a:ext cx="2391122" cy="1262788"/>
            </a:xfrm>
            <a:prstGeom prst="rect">
              <a:avLst/>
            </a:prstGeom>
            <a:noFill/>
            <a:extLst>
              <a:ext uri="{909E8E84-426E-40DD-AFC4-6F175D3DCCD1}">
                <a14:hiddenFill xmlns:a14="http://schemas.microsoft.com/office/drawing/2010/main">
                  <a:solidFill>
                    <a:srgbClr val="FFFFFF"/>
                  </a:solidFill>
                </a14:hiddenFill>
              </a:ext>
            </a:extLst>
          </p:spPr>
        </p:pic>
        <p:sp>
          <p:nvSpPr>
            <p:cNvPr id="64" name="Rectangle 63">
              <a:extLst>
                <a:ext uri="{FF2B5EF4-FFF2-40B4-BE49-F238E27FC236}">
                  <a16:creationId xmlns:a16="http://schemas.microsoft.com/office/drawing/2014/main" id="{3DD1B770-06B1-4459-98E2-8E603DC5211C}"/>
                </a:ext>
              </a:extLst>
            </p:cNvPr>
            <p:cNvSpPr/>
            <p:nvPr/>
          </p:nvSpPr>
          <p:spPr>
            <a:xfrm>
              <a:off x="1923594" y="4221950"/>
              <a:ext cx="1342116" cy="233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Freeform 5" descr=" 5">
            <a:extLst>
              <a:ext uri="{FF2B5EF4-FFF2-40B4-BE49-F238E27FC236}">
                <a16:creationId xmlns:a16="http://schemas.microsoft.com/office/drawing/2014/main" id="{C6EDB859-EBB6-4C08-9DE9-B26CD9A3DD8F}"/>
              </a:ext>
            </a:extLst>
          </p:cNvPr>
          <p:cNvSpPr/>
          <p:nvPr/>
        </p:nvSpPr>
        <p:spPr>
          <a:xfrm rot="4766652" flipH="1" flipV="1">
            <a:off x="8985743" y="1708312"/>
            <a:ext cx="593977" cy="664985"/>
          </a:xfrm>
          <a:custGeom>
            <a:avLst/>
            <a:gdLst>
              <a:gd name="connsiteX0" fmla="*/ 0 w 637616"/>
              <a:gd name="connsiteY0" fmla="*/ 0 h 1151467"/>
              <a:gd name="connsiteX1" fmla="*/ 76200 w 637616"/>
              <a:gd name="connsiteY1" fmla="*/ 25400 h 1151467"/>
              <a:gd name="connsiteX2" fmla="*/ 118533 w 637616"/>
              <a:gd name="connsiteY2" fmla="*/ 33867 h 1151467"/>
              <a:gd name="connsiteX3" fmla="*/ 169333 w 637616"/>
              <a:gd name="connsiteY3" fmla="*/ 50800 h 1151467"/>
              <a:gd name="connsiteX4" fmla="*/ 194733 w 637616"/>
              <a:gd name="connsiteY4" fmla="*/ 59267 h 1151467"/>
              <a:gd name="connsiteX5" fmla="*/ 245533 w 637616"/>
              <a:gd name="connsiteY5" fmla="*/ 110067 h 1151467"/>
              <a:gd name="connsiteX6" fmla="*/ 262467 w 637616"/>
              <a:gd name="connsiteY6" fmla="*/ 127000 h 1151467"/>
              <a:gd name="connsiteX7" fmla="*/ 296333 w 637616"/>
              <a:gd name="connsiteY7" fmla="*/ 169333 h 1151467"/>
              <a:gd name="connsiteX8" fmla="*/ 304800 w 637616"/>
              <a:gd name="connsiteY8" fmla="*/ 203200 h 1151467"/>
              <a:gd name="connsiteX9" fmla="*/ 321733 w 637616"/>
              <a:gd name="connsiteY9" fmla="*/ 228600 h 1151467"/>
              <a:gd name="connsiteX10" fmla="*/ 338667 w 637616"/>
              <a:gd name="connsiteY10" fmla="*/ 287867 h 1151467"/>
              <a:gd name="connsiteX11" fmla="*/ 355600 w 637616"/>
              <a:gd name="connsiteY11" fmla="*/ 313267 h 1151467"/>
              <a:gd name="connsiteX12" fmla="*/ 372533 w 637616"/>
              <a:gd name="connsiteY12" fmla="*/ 347133 h 1151467"/>
              <a:gd name="connsiteX13" fmla="*/ 389467 w 637616"/>
              <a:gd name="connsiteY13" fmla="*/ 406400 h 1151467"/>
              <a:gd name="connsiteX14" fmla="*/ 397933 w 637616"/>
              <a:gd name="connsiteY14" fmla="*/ 431800 h 1151467"/>
              <a:gd name="connsiteX15" fmla="*/ 406400 w 637616"/>
              <a:gd name="connsiteY15" fmla="*/ 482600 h 1151467"/>
              <a:gd name="connsiteX16" fmla="*/ 431800 w 637616"/>
              <a:gd name="connsiteY16" fmla="*/ 541867 h 1151467"/>
              <a:gd name="connsiteX17" fmla="*/ 440267 w 637616"/>
              <a:gd name="connsiteY17" fmla="*/ 567267 h 1151467"/>
              <a:gd name="connsiteX18" fmla="*/ 457200 w 637616"/>
              <a:gd name="connsiteY18" fmla="*/ 643467 h 1151467"/>
              <a:gd name="connsiteX19" fmla="*/ 474133 w 637616"/>
              <a:gd name="connsiteY19" fmla="*/ 711200 h 1151467"/>
              <a:gd name="connsiteX20" fmla="*/ 491067 w 637616"/>
              <a:gd name="connsiteY20" fmla="*/ 745067 h 1151467"/>
              <a:gd name="connsiteX21" fmla="*/ 508000 w 637616"/>
              <a:gd name="connsiteY21" fmla="*/ 770467 h 1151467"/>
              <a:gd name="connsiteX22" fmla="*/ 516467 w 637616"/>
              <a:gd name="connsiteY22" fmla="*/ 795867 h 1151467"/>
              <a:gd name="connsiteX23" fmla="*/ 524933 w 637616"/>
              <a:gd name="connsiteY23" fmla="*/ 872067 h 1151467"/>
              <a:gd name="connsiteX24" fmla="*/ 541867 w 637616"/>
              <a:gd name="connsiteY24" fmla="*/ 905933 h 1151467"/>
              <a:gd name="connsiteX25" fmla="*/ 524933 w 637616"/>
              <a:gd name="connsiteY25" fmla="*/ 1041400 h 1151467"/>
              <a:gd name="connsiteX26" fmla="*/ 499533 w 637616"/>
              <a:gd name="connsiteY26" fmla="*/ 1007533 h 1151467"/>
              <a:gd name="connsiteX27" fmla="*/ 423333 w 637616"/>
              <a:gd name="connsiteY27" fmla="*/ 965200 h 1151467"/>
              <a:gd name="connsiteX28" fmla="*/ 431800 w 637616"/>
              <a:gd name="connsiteY28" fmla="*/ 990600 h 1151467"/>
              <a:gd name="connsiteX29" fmla="*/ 457200 w 637616"/>
              <a:gd name="connsiteY29" fmla="*/ 1007533 h 1151467"/>
              <a:gd name="connsiteX30" fmla="*/ 508000 w 637616"/>
              <a:gd name="connsiteY30" fmla="*/ 1041400 h 1151467"/>
              <a:gd name="connsiteX31" fmla="*/ 558800 w 637616"/>
              <a:gd name="connsiteY31" fmla="*/ 1083733 h 1151467"/>
              <a:gd name="connsiteX32" fmla="*/ 567267 w 637616"/>
              <a:gd name="connsiteY32" fmla="*/ 1058333 h 1151467"/>
              <a:gd name="connsiteX33" fmla="*/ 609600 w 637616"/>
              <a:gd name="connsiteY33" fmla="*/ 1016000 h 1151467"/>
              <a:gd name="connsiteX34" fmla="*/ 626533 w 637616"/>
              <a:gd name="connsiteY34" fmla="*/ 990600 h 1151467"/>
              <a:gd name="connsiteX35" fmla="*/ 635000 w 637616"/>
              <a:gd name="connsiteY35" fmla="*/ 965200 h 1151467"/>
              <a:gd name="connsiteX36" fmla="*/ 609600 w 637616"/>
              <a:gd name="connsiteY36" fmla="*/ 982133 h 1151467"/>
              <a:gd name="connsiteX37" fmla="*/ 584200 w 637616"/>
              <a:gd name="connsiteY37" fmla="*/ 1041400 h 1151467"/>
              <a:gd name="connsiteX38" fmla="*/ 575733 w 637616"/>
              <a:gd name="connsiteY38" fmla="*/ 1066800 h 1151467"/>
              <a:gd name="connsiteX39" fmla="*/ 550333 w 637616"/>
              <a:gd name="connsiteY39" fmla="*/ 1083733 h 1151467"/>
              <a:gd name="connsiteX40" fmla="*/ 533400 w 637616"/>
              <a:gd name="connsiteY40" fmla="*/ 1058333 h 1151467"/>
              <a:gd name="connsiteX41" fmla="*/ 457200 w 637616"/>
              <a:gd name="connsiteY41" fmla="*/ 1032933 h 1151467"/>
              <a:gd name="connsiteX42" fmla="*/ 431800 w 637616"/>
              <a:gd name="connsiteY42" fmla="*/ 1007533 h 1151467"/>
              <a:gd name="connsiteX43" fmla="*/ 406400 w 637616"/>
              <a:gd name="connsiteY43" fmla="*/ 999067 h 1151467"/>
              <a:gd name="connsiteX44" fmla="*/ 423333 w 637616"/>
              <a:gd name="connsiteY44" fmla="*/ 1024467 h 1151467"/>
              <a:gd name="connsiteX45" fmla="*/ 440267 w 637616"/>
              <a:gd name="connsiteY45" fmla="*/ 1041400 h 1151467"/>
              <a:gd name="connsiteX46" fmla="*/ 457200 w 637616"/>
              <a:gd name="connsiteY46" fmla="*/ 1066800 h 1151467"/>
              <a:gd name="connsiteX47" fmla="*/ 482600 w 637616"/>
              <a:gd name="connsiteY47" fmla="*/ 1075267 h 1151467"/>
              <a:gd name="connsiteX48" fmla="*/ 516467 w 637616"/>
              <a:gd name="connsiteY48" fmla="*/ 1066800 h 1151467"/>
              <a:gd name="connsiteX49" fmla="*/ 524933 w 637616"/>
              <a:gd name="connsiteY49" fmla="*/ 1041400 h 1151467"/>
              <a:gd name="connsiteX50" fmla="*/ 558800 w 637616"/>
              <a:gd name="connsiteY50" fmla="*/ 1016000 h 1151467"/>
              <a:gd name="connsiteX51" fmla="*/ 626533 w 637616"/>
              <a:gd name="connsiteY51" fmla="*/ 999067 h 1151467"/>
              <a:gd name="connsiteX52" fmla="*/ 618067 w 637616"/>
              <a:gd name="connsiteY52" fmla="*/ 982133 h 1151467"/>
              <a:gd name="connsiteX53" fmla="*/ 592667 w 637616"/>
              <a:gd name="connsiteY53" fmla="*/ 1024467 h 1151467"/>
              <a:gd name="connsiteX54" fmla="*/ 584200 w 637616"/>
              <a:gd name="connsiteY54" fmla="*/ 1049867 h 1151467"/>
              <a:gd name="connsiteX55" fmla="*/ 558800 w 637616"/>
              <a:gd name="connsiteY55" fmla="*/ 1058333 h 1151467"/>
              <a:gd name="connsiteX56" fmla="*/ 516467 w 637616"/>
              <a:gd name="connsiteY56" fmla="*/ 1083733 h 1151467"/>
              <a:gd name="connsiteX57" fmla="*/ 508000 w 637616"/>
              <a:gd name="connsiteY57" fmla="*/ 1109133 h 1151467"/>
              <a:gd name="connsiteX58" fmla="*/ 516467 w 637616"/>
              <a:gd name="connsiteY58" fmla="*/ 1058333 h 1151467"/>
              <a:gd name="connsiteX59" fmla="*/ 524933 w 637616"/>
              <a:gd name="connsiteY59" fmla="*/ 990600 h 1151467"/>
              <a:gd name="connsiteX60" fmla="*/ 516467 w 637616"/>
              <a:gd name="connsiteY60" fmla="*/ 829733 h 1151467"/>
              <a:gd name="connsiteX61" fmla="*/ 508000 w 637616"/>
              <a:gd name="connsiteY61" fmla="*/ 795867 h 1151467"/>
              <a:gd name="connsiteX62" fmla="*/ 482600 w 637616"/>
              <a:gd name="connsiteY62" fmla="*/ 651933 h 1151467"/>
              <a:gd name="connsiteX63" fmla="*/ 465667 w 637616"/>
              <a:gd name="connsiteY63" fmla="*/ 584200 h 1151467"/>
              <a:gd name="connsiteX64" fmla="*/ 457200 w 637616"/>
              <a:gd name="connsiteY64" fmla="*/ 550333 h 1151467"/>
              <a:gd name="connsiteX65" fmla="*/ 440267 w 637616"/>
              <a:gd name="connsiteY65" fmla="*/ 524933 h 1151467"/>
              <a:gd name="connsiteX66" fmla="*/ 423333 w 637616"/>
              <a:gd name="connsiteY66" fmla="*/ 474133 h 1151467"/>
              <a:gd name="connsiteX67" fmla="*/ 406400 w 637616"/>
              <a:gd name="connsiteY67" fmla="*/ 389467 h 1151467"/>
              <a:gd name="connsiteX68" fmla="*/ 389467 w 637616"/>
              <a:gd name="connsiteY68" fmla="*/ 355600 h 1151467"/>
              <a:gd name="connsiteX69" fmla="*/ 372533 w 637616"/>
              <a:gd name="connsiteY69" fmla="*/ 338667 h 1151467"/>
              <a:gd name="connsiteX70" fmla="*/ 321733 w 637616"/>
              <a:gd name="connsiteY70" fmla="*/ 237067 h 1151467"/>
              <a:gd name="connsiteX71" fmla="*/ 304800 w 637616"/>
              <a:gd name="connsiteY71" fmla="*/ 211667 h 1151467"/>
              <a:gd name="connsiteX72" fmla="*/ 270933 w 637616"/>
              <a:gd name="connsiteY72" fmla="*/ 177800 h 1151467"/>
              <a:gd name="connsiteX73" fmla="*/ 220133 w 637616"/>
              <a:gd name="connsiteY73" fmla="*/ 135467 h 1151467"/>
              <a:gd name="connsiteX74" fmla="*/ 203200 w 637616"/>
              <a:gd name="connsiteY74" fmla="*/ 110067 h 1151467"/>
              <a:gd name="connsiteX75" fmla="*/ 177800 w 637616"/>
              <a:gd name="connsiteY75" fmla="*/ 93133 h 1151467"/>
              <a:gd name="connsiteX76" fmla="*/ 127000 w 637616"/>
              <a:gd name="connsiteY76" fmla="*/ 50800 h 1151467"/>
              <a:gd name="connsiteX77" fmla="*/ 93133 w 637616"/>
              <a:gd name="connsiteY77" fmla="*/ 42333 h 1151467"/>
              <a:gd name="connsiteX78" fmla="*/ 42333 w 637616"/>
              <a:gd name="connsiteY78" fmla="*/ 8467 h 1151467"/>
              <a:gd name="connsiteX79" fmla="*/ 59267 w 637616"/>
              <a:gd name="connsiteY79" fmla="*/ 25400 h 1151467"/>
              <a:gd name="connsiteX80" fmla="*/ 101600 w 637616"/>
              <a:gd name="connsiteY80" fmla="*/ 42333 h 1151467"/>
              <a:gd name="connsiteX81" fmla="*/ 135467 w 637616"/>
              <a:gd name="connsiteY81" fmla="*/ 67733 h 1151467"/>
              <a:gd name="connsiteX82" fmla="*/ 152400 w 637616"/>
              <a:gd name="connsiteY82" fmla="*/ 84667 h 1151467"/>
              <a:gd name="connsiteX83" fmla="*/ 177800 w 637616"/>
              <a:gd name="connsiteY83" fmla="*/ 93133 h 1151467"/>
              <a:gd name="connsiteX84" fmla="*/ 203200 w 637616"/>
              <a:gd name="connsiteY84" fmla="*/ 110067 h 1151467"/>
              <a:gd name="connsiteX85" fmla="*/ 220133 w 637616"/>
              <a:gd name="connsiteY85" fmla="*/ 135467 h 1151467"/>
              <a:gd name="connsiteX86" fmla="*/ 245533 w 637616"/>
              <a:gd name="connsiteY86" fmla="*/ 143933 h 1151467"/>
              <a:gd name="connsiteX87" fmla="*/ 262467 w 637616"/>
              <a:gd name="connsiteY87" fmla="*/ 169333 h 1151467"/>
              <a:gd name="connsiteX88" fmla="*/ 279400 w 637616"/>
              <a:gd name="connsiteY88" fmla="*/ 186267 h 1151467"/>
              <a:gd name="connsiteX89" fmla="*/ 313267 w 637616"/>
              <a:gd name="connsiteY89" fmla="*/ 237067 h 1151467"/>
              <a:gd name="connsiteX90" fmla="*/ 321733 w 637616"/>
              <a:gd name="connsiteY90" fmla="*/ 262467 h 1151467"/>
              <a:gd name="connsiteX91" fmla="*/ 338667 w 637616"/>
              <a:gd name="connsiteY91" fmla="*/ 279400 h 1151467"/>
              <a:gd name="connsiteX92" fmla="*/ 347133 w 637616"/>
              <a:gd name="connsiteY92" fmla="*/ 313267 h 1151467"/>
              <a:gd name="connsiteX93" fmla="*/ 364067 w 637616"/>
              <a:gd name="connsiteY93" fmla="*/ 347133 h 1151467"/>
              <a:gd name="connsiteX94" fmla="*/ 389467 w 637616"/>
              <a:gd name="connsiteY94" fmla="*/ 431800 h 1151467"/>
              <a:gd name="connsiteX95" fmla="*/ 397933 w 637616"/>
              <a:gd name="connsiteY95" fmla="*/ 457200 h 1151467"/>
              <a:gd name="connsiteX96" fmla="*/ 414867 w 637616"/>
              <a:gd name="connsiteY96" fmla="*/ 541867 h 1151467"/>
              <a:gd name="connsiteX97" fmla="*/ 431800 w 637616"/>
              <a:gd name="connsiteY97" fmla="*/ 567267 h 1151467"/>
              <a:gd name="connsiteX98" fmla="*/ 448733 w 637616"/>
              <a:gd name="connsiteY98" fmla="*/ 626533 h 1151467"/>
              <a:gd name="connsiteX99" fmla="*/ 457200 w 637616"/>
              <a:gd name="connsiteY99" fmla="*/ 660400 h 1151467"/>
              <a:gd name="connsiteX100" fmla="*/ 465667 w 637616"/>
              <a:gd name="connsiteY100" fmla="*/ 762000 h 1151467"/>
              <a:gd name="connsiteX101" fmla="*/ 482600 w 637616"/>
              <a:gd name="connsiteY101" fmla="*/ 812800 h 1151467"/>
              <a:gd name="connsiteX102" fmla="*/ 491067 w 637616"/>
              <a:gd name="connsiteY102" fmla="*/ 931333 h 1151467"/>
              <a:gd name="connsiteX103" fmla="*/ 499533 w 637616"/>
              <a:gd name="connsiteY103" fmla="*/ 956733 h 1151467"/>
              <a:gd name="connsiteX104" fmla="*/ 524933 w 637616"/>
              <a:gd name="connsiteY104" fmla="*/ 1049867 h 1151467"/>
              <a:gd name="connsiteX105" fmla="*/ 533400 w 637616"/>
              <a:gd name="connsiteY105" fmla="*/ 1143000 h 1151467"/>
              <a:gd name="connsiteX106" fmla="*/ 499533 w 637616"/>
              <a:gd name="connsiteY106" fmla="*/ 1092200 h 1151467"/>
              <a:gd name="connsiteX107" fmla="*/ 508000 w 637616"/>
              <a:gd name="connsiteY107" fmla="*/ 1092200 h 1151467"/>
              <a:gd name="connsiteX108" fmla="*/ 541867 w 637616"/>
              <a:gd name="connsiteY108" fmla="*/ 1151467 h 1151467"/>
              <a:gd name="connsiteX109" fmla="*/ 558800 w 637616"/>
              <a:gd name="connsiteY109" fmla="*/ 1134533 h 1151467"/>
              <a:gd name="connsiteX110" fmla="*/ 575733 w 637616"/>
              <a:gd name="connsiteY110" fmla="*/ 1066800 h 1151467"/>
              <a:gd name="connsiteX111" fmla="*/ 584200 w 637616"/>
              <a:gd name="connsiteY111" fmla="*/ 1032933 h 1151467"/>
              <a:gd name="connsiteX112" fmla="*/ 601133 w 637616"/>
              <a:gd name="connsiteY112" fmla="*/ 1007533 h 1151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37616" h="1151467">
                <a:moveTo>
                  <a:pt x="0" y="0"/>
                </a:moveTo>
                <a:cubicBezTo>
                  <a:pt x="121320" y="24265"/>
                  <a:pt x="-28960" y="-9653"/>
                  <a:pt x="76200" y="25400"/>
                </a:cubicBezTo>
                <a:cubicBezTo>
                  <a:pt x="89852" y="29951"/>
                  <a:pt x="104650" y="30081"/>
                  <a:pt x="118533" y="33867"/>
                </a:cubicBezTo>
                <a:cubicBezTo>
                  <a:pt x="135753" y="38563"/>
                  <a:pt x="152400" y="45156"/>
                  <a:pt x="169333" y="50800"/>
                </a:cubicBezTo>
                <a:lnTo>
                  <a:pt x="194733" y="59267"/>
                </a:lnTo>
                <a:lnTo>
                  <a:pt x="245533" y="110067"/>
                </a:lnTo>
                <a:lnTo>
                  <a:pt x="262467" y="127000"/>
                </a:lnTo>
                <a:cubicBezTo>
                  <a:pt x="290142" y="210033"/>
                  <a:pt x="245274" y="92745"/>
                  <a:pt x="296333" y="169333"/>
                </a:cubicBezTo>
                <a:cubicBezTo>
                  <a:pt x="302788" y="179015"/>
                  <a:pt x="300216" y="192504"/>
                  <a:pt x="304800" y="203200"/>
                </a:cubicBezTo>
                <a:cubicBezTo>
                  <a:pt x="308808" y="212553"/>
                  <a:pt x="317182" y="219499"/>
                  <a:pt x="321733" y="228600"/>
                </a:cubicBezTo>
                <a:cubicBezTo>
                  <a:pt x="338210" y="261554"/>
                  <a:pt x="322389" y="249886"/>
                  <a:pt x="338667" y="287867"/>
                </a:cubicBezTo>
                <a:cubicBezTo>
                  <a:pt x="342675" y="297220"/>
                  <a:pt x="350552" y="304432"/>
                  <a:pt x="355600" y="313267"/>
                </a:cubicBezTo>
                <a:cubicBezTo>
                  <a:pt x="361862" y="324225"/>
                  <a:pt x="367561" y="335532"/>
                  <a:pt x="372533" y="347133"/>
                </a:cubicBezTo>
                <a:cubicBezTo>
                  <a:pt x="381233" y="367433"/>
                  <a:pt x="383329" y="384918"/>
                  <a:pt x="389467" y="406400"/>
                </a:cubicBezTo>
                <a:cubicBezTo>
                  <a:pt x="391919" y="414981"/>
                  <a:pt x="395997" y="423088"/>
                  <a:pt x="397933" y="431800"/>
                </a:cubicBezTo>
                <a:cubicBezTo>
                  <a:pt x="401657" y="448558"/>
                  <a:pt x="402676" y="465842"/>
                  <a:pt x="406400" y="482600"/>
                </a:cubicBezTo>
                <a:cubicBezTo>
                  <a:pt x="412509" y="510090"/>
                  <a:pt x="419855" y="513996"/>
                  <a:pt x="431800" y="541867"/>
                </a:cubicBezTo>
                <a:cubicBezTo>
                  <a:pt x="435316" y="550070"/>
                  <a:pt x="437815" y="558686"/>
                  <a:pt x="440267" y="567267"/>
                </a:cubicBezTo>
                <a:cubicBezTo>
                  <a:pt x="451998" y="608327"/>
                  <a:pt x="446729" y="598093"/>
                  <a:pt x="457200" y="643467"/>
                </a:cubicBezTo>
                <a:cubicBezTo>
                  <a:pt x="462433" y="666144"/>
                  <a:pt x="463725" y="690385"/>
                  <a:pt x="474133" y="711200"/>
                </a:cubicBezTo>
                <a:cubicBezTo>
                  <a:pt x="479778" y="722489"/>
                  <a:pt x="484805" y="734108"/>
                  <a:pt x="491067" y="745067"/>
                </a:cubicBezTo>
                <a:cubicBezTo>
                  <a:pt x="496116" y="753902"/>
                  <a:pt x="503449" y="761366"/>
                  <a:pt x="508000" y="770467"/>
                </a:cubicBezTo>
                <a:cubicBezTo>
                  <a:pt x="511991" y="778449"/>
                  <a:pt x="513645" y="787400"/>
                  <a:pt x="516467" y="795867"/>
                </a:cubicBezTo>
                <a:cubicBezTo>
                  <a:pt x="519289" y="821267"/>
                  <a:pt x="519186" y="847165"/>
                  <a:pt x="524933" y="872067"/>
                </a:cubicBezTo>
                <a:cubicBezTo>
                  <a:pt x="527771" y="884365"/>
                  <a:pt x="541027" y="893340"/>
                  <a:pt x="541867" y="905933"/>
                </a:cubicBezTo>
                <a:cubicBezTo>
                  <a:pt x="544798" y="949897"/>
                  <a:pt x="533651" y="997814"/>
                  <a:pt x="524933" y="1041400"/>
                </a:cubicBezTo>
                <a:cubicBezTo>
                  <a:pt x="516466" y="1030111"/>
                  <a:pt x="510080" y="1016908"/>
                  <a:pt x="499533" y="1007533"/>
                </a:cubicBezTo>
                <a:cubicBezTo>
                  <a:pt x="464599" y="976481"/>
                  <a:pt x="457825" y="976698"/>
                  <a:pt x="423333" y="965200"/>
                </a:cubicBezTo>
                <a:cubicBezTo>
                  <a:pt x="426155" y="973667"/>
                  <a:pt x="426225" y="983631"/>
                  <a:pt x="431800" y="990600"/>
                </a:cubicBezTo>
                <a:cubicBezTo>
                  <a:pt x="438157" y="998546"/>
                  <a:pt x="449383" y="1001019"/>
                  <a:pt x="457200" y="1007533"/>
                </a:cubicBezTo>
                <a:cubicBezTo>
                  <a:pt x="499482" y="1042768"/>
                  <a:pt x="463362" y="1026520"/>
                  <a:pt x="508000" y="1041400"/>
                </a:cubicBezTo>
                <a:cubicBezTo>
                  <a:pt x="510081" y="1043481"/>
                  <a:pt x="549370" y="1086091"/>
                  <a:pt x="558800" y="1083733"/>
                </a:cubicBezTo>
                <a:cubicBezTo>
                  <a:pt x="567458" y="1081568"/>
                  <a:pt x="563276" y="1066315"/>
                  <a:pt x="567267" y="1058333"/>
                </a:cubicBezTo>
                <a:cubicBezTo>
                  <a:pt x="581378" y="1030110"/>
                  <a:pt x="584199" y="1032933"/>
                  <a:pt x="609600" y="1016000"/>
                </a:cubicBezTo>
                <a:cubicBezTo>
                  <a:pt x="615244" y="1007533"/>
                  <a:pt x="621982" y="999701"/>
                  <a:pt x="626533" y="990600"/>
                </a:cubicBezTo>
                <a:cubicBezTo>
                  <a:pt x="630524" y="982618"/>
                  <a:pt x="642982" y="969191"/>
                  <a:pt x="635000" y="965200"/>
                </a:cubicBezTo>
                <a:cubicBezTo>
                  <a:pt x="625899" y="960649"/>
                  <a:pt x="618067" y="976489"/>
                  <a:pt x="609600" y="982133"/>
                </a:cubicBezTo>
                <a:cubicBezTo>
                  <a:pt x="591979" y="1052616"/>
                  <a:pt x="613435" y="982931"/>
                  <a:pt x="584200" y="1041400"/>
                </a:cubicBezTo>
                <a:cubicBezTo>
                  <a:pt x="580209" y="1049382"/>
                  <a:pt x="581308" y="1059831"/>
                  <a:pt x="575733" y="1066800"/>
                </a:cubicBezTo>
                <a:cubicBezTo>
                  <a:pt x="569376" y="1074746"/>
                  <a:pt x="558800" y="1078089"/>
                  <a:pt x="550333" y="1083733"/>
                </a:cubicBezTo>
                <a:cubicBezTo>
                  <a:pt x="544689" y="1075266"/>
                  <a:pt x="541217" y="1064847"/>
                  <a:pt x="533400" y="1058333"/>
                </a:cubicBezTo>
                <a:cubicBezTo>
                  <a:pt x="511262" y="1039885"/>
                  <a:pt x="483861" y="1038265"/>
                  <a:pt x="457200" y="1032933"/>
                </a:cubicBezTo>
                <a:cubicBezTo>
                  <a:pt x="448733" y="1024466"/>
                  <a:pt x="441763" y="1014175"/>
                  <a:pt x="431800" y="1007533"/>
                </a:cubicBezTo>
                <a:cubicBezTo>
                  <a:pt x="424374" y="1002583"/>
                  <a:pt x="410391" y="991085"/>
                  <a:pt x="406400" y="999067"/>
                </a:cubicBezTo>
                <a:cubicBezTo>
                  <a:pt x="401849" y="1008168"/>
                  <a:pt x="416976" y="1016521"/>
                  <a:pt x="423333" y="1024467"/>
                </a:cubicBezTo>
                <a:cubicBezTo>
                  <a:pt x="428320" y="1030700"/>
                  <a:pt x="435280" y="1035167"/>
                  <a:pt x="440267" y="1041400"/>
                </a:cubicBezTo>
                <a:cubicBezTo>
                  <a:pt x="446624" y="1049346"/>
                  <a:pt x="449254" y="1060443"/>
                  <a:pt x="457200" y="1066800"/>
                </a:cubicBezTo>
                <a:cubicBezTo>
                  <a:pt x="464169" y="1072375"/>
                  <a:pt x="474133" y="1072445"/>
                  <a:pt x="482600" y="1075267"/>
                </a:cubicBezTo>
                <a:cubicBezTo>
                  <a:pt x="493889" y="1072445"/>
                  <a:pt x="507381" y="1074069"/>
                  <a:pt x="516467" y="1066800"/>
                </a:cubicBezTo>
                <a:cubicBezTo>
                  <a:pt x="523436" y="1061225"/>
                  <a:pt x="519220" y="1048256"/>
                  <a:pt x="524933" y="1041400"/>
                </a:cubicBezTo>
                <a:cubicBezTo>
                  <a:pt x="533967" y="1030559"/>
                  <a:pt x="546548" y="1023001"/>
                  <a:pt x="558800" y="1016000"/>
                </a:cubicBezTo>
                <a:cubicBezTo>
                  <a:pt x="572821" y="1007988"/>
                  <a:pt x="615809" y="1001212"/>
                  <a:pt x="626533" y="999067"/>
                </a:cubicBezTo>
                <a:cubicBezTo>
                  <a:pt x="634032" y="954075"/>
                  <a:pt x="644915" y="919489"/>
                  <a:pt x="618067" y="982133"/>
                </a:cubicBezTo>
                <a:cubicBezTo>
                  <a:pt x="601580" y="1020601"/>
                  <a:pt x="620826" y="996307"/>
                  <a:pt x="592667" y="1024467"/>
                </a:cubicBezTo>
                <a:cubicBezTo>
                  <a:pt x="589845" y="1032934"/>
                  <a:pt x="590511" y="1043556"/>
                  <a:pt x="584200" y="1049867"/>
                </a:cubicBezTo>
                <a:cubicBezTo>
                  <a:pt x="577889" y="1056178"/>
                  <a:pt x="566453" y="1053741"/>
                  <a:pt x="558800" y="1058333"/>
                </a:cubicBezTo>
                <a:cubicBezTo>
                  <a:pt x="500691" y="1093199"/>
                  <a:pt x="588420" y="1059750"/>
                  <a:pt x="516467" y="1083733"/>
                </a:cubicBezTo>
                <a:cubicBezTo>
                  <a:pt x="513645" y="1092200"/>
                  <a:pt x="508000" y="1118058"/>
                  <a:pt x="508000" y="1109133"/>
                </a:cubicBezTo>
                <a:cubicBezTo>
                  <a:pt x="508000" y="1091966"/>
                  <a:pt x="514039" y="1075327"/>
                  <a:pt x="516467" y="1058333"/>
                </a:cubicBezTo>
                <a:cubicBezTo>
                  <a:pt x="519685" y="1035808"/>
                  <a:pt x="522111" y="1013178"/>
                  <a:pt x="524933" y="990600"/>
                </a:cubicBezTo>
                <a:cubicBezTo>
                  <a:pt x="522111" y="936978"/>
                  <a:pt x="521119" y="883228"/>
                  <a:pt x="516467" y="829733"/>
                </a:cubicBezTo>
                <a:cubicBezTo>
                  <a:pt x="515459" y="818141"/>
                  <a:pt x="509285" y="807432"/>
                  <a:pt x="508000" y="795867"/>
                </a:cubicBezTo>
                <a:cubicBezTo>
                  <a:pt x="492680" y="657991"/>
                  <a:pt x="523080" y="712654"/>
                  <a:pt x="482600" y="651933"/>
                </a:cubicBezTo>
                <a:lnTo>
                  <a:pt x="465667" y="584200"/>
                </a:lnTo>
                <a:cubicBezTo>
                  <a:pt x="462845" y="572911"/>
                  <a:pt x="463655" y="560015"/>
                  <a:pt x="457200" y="550333"/>
                </a:cubicBezTo>
                <a:cubicBezTo>
                  <a:pt x="451556" y="541866"/>
                  <a:pt x="444400" y="534232"/>
                  <a:pt x="440267" y="524933"/>
                </a:cubicBezTo>
                <a:cubicBezTo>
                  <a:pt x="433018" y="508622"/>
                  <a:pt x="423333" y="474133"/>
                  <a:pt x="423333" y="474133"/>
                </a:cubicBezTo>
                <a:cubicBezTo>
                  <a:pt x="420406" y="456567"/>
                  <a:pt x="413980" y="409680"/>
                  <a:pt x="406400" y="389467"/>
                </a:cubicBezTo>
                <a:cubicBezTo>
                  <a:pt x="401968" y="377649"/>
                  <a:pt x="396468" y="366102"/>
                  <a:pt x="389467" y="355600"/>
                </a:cubicBezTo>
                <a:cubicBezTo>
                  <a:pt x="385039" y="348958"/>
                  <a:pt x="378178" y="344311"/>
                  <a:pt x="372533" y="338667"/>
                </a:cubicBezTo>
                <a:cubicBezTo>
                  <a:pt x="349164" y="268559"/>
                  <a:pt x="365501" y="302720"/>
                  <a:pt x="321733" y="237067"/>
                </a:cubicBezTo>
                <a:cubicBezTo>
                  <a:pt x="316089" y="228600"/>
                  <a:pt x="311995" y="218862"/>
                  <a:pt x="304800" y="211667"/>
                </a:cubicBezTo>
                <a:cubicBezTo>
                  <a:pt x="293511" y="200378"/>
                  <a:pt x="283705" y="187379"/>
                  <a:pt x="270933" y="177800"/>
                </a:cubicBezTo>
                <a:cubicBezTo>
                  <a:pt x="254473" y="165455"/>
                  <a:pt x="233586" y="152283"/>
                  <a:pt x="220133" y="135467"/>
                </a:cubicBezTo>
                <a:cubicBezTo>
                  <a:pt x="213776" y="127521"/>
                  <a:pt x="210395" y="117262"/>
                  <a:pt x="203200" y="110067"/>
                </a:cubicBezTo>
                <a:cubicBezTo>
                  <a:pt x="196005" y="102872"/>
                  <a:pt x="185617" y="99647"/>
                  <a:pt x="177800" y="93133"/>
                </a:cubicBezTo>
                <a:cubicBezTo>
                  <a:pt x="156260" y="75183"/>
                  <a:pt x="152968" y="61929"/>
                  <a:pt x="127000" y="50800"/>
                </a:cubicBezTo>
                <a:cubicBezTo>
                  <a:pt x="116304" y="46216"/>
                  <a:pt x="104422" y="45155"/>
                  <a:pt x="93133" y="42333"/>
                </a:cubicBezTo>
                <a:cubicBezTo>
                  <a:pt x="76200" y="31044"/>
                  <a:pt x="27942" y="-5923"/>
                  <a:pt x="42333" y="8467"/>
                </a:cubicBezTo>
                <a:cubicBezTo>
                  <a:pt x="47978" y="14111"/>
                  <a:pt x="52336" y="21440"/>
                  <a:pt x="59267" y="25400"/>
                </a:cubicBezTo>
                <a:cubicBezTo>
                  <a:pt x="72463" y="32940"/>
                  <a:pt x="88315" y="34952"/>
                  <a:pt x="101600" y="42333"/>
                </a:cubicBezTo>
                <a:cubicBezTo>
                  <a:pt x="113935" y="49186"/>
                  <a:pt x="124627" y="58699"/>
                  <a:pt x="135467" y="67733"/>
                </a:cubicBezTo>
                <a:cubicBezTo>
                  <a:pt x="141599" y="72843"/>
                  <a:pt x="145555" y="80560"/>
                  <a:pt x="152400" y="84667"/>
                </a:cubicBezTo>
                <a:cubicBezTo>
                  <a:pt x="160053" y="89259"/>
                  <a:pt x="169333" y="90311"/>
                  <a:pt x="177800" y="93133"/>
                </a:cubicBezTo>
                <a:cubicBezTo>
                  <a:pt x="186267" y="98778"/>
                  <a:pt x="196005" y="102872"/>
                  <a:pt x="203200" y="110067"/>
                </a:cubicBezTo>
                <a:cubicBezTo>
                  <a:pt x="210395" y="117262"/>
                  <a:pt x="212187" y="129110"/>
                  <a:pt x="220133" y="135467"/>
                </a:cubicBezTo>
                <a:cubicBezTo>
                  <a:pt x="227102" y="141042"/>
                  <a:pt x="237066" y="141111"/>
                  <a:pt x="245533" y="143933"/>
                </a:cubicBezTo>
                <a:cubicBezTo>
                  <a:pt x="251178" y="152400"/>
                  <a:pt x="256110" y="161387"/>
                  <a:pt x="262467" y="169333"/>
                </a:cubicBezTo>
                <a:cubicBezTo>
                  <a:pt x="267454" y="175566"/>
                  <a:pt x="275830" y="179127"/>
                  <a:pt x="279400" y="186267"/>
                </a:cubicBezTo>
                <a:cubicBezTo>
                  <a:pt x="306736" y="240939"/>
                  <a:pt x="263843" y="204116"/>
                  <a:pt x="313267" y="237067"/>
                </a:cubicBezTo>
                <a:cubicBezTo>
                  <a:pt x="316089" y="245534"/>
                  <a:pt x="317141" y="254814"/>
                  <a:pt x="321733" y="262467"/>
                </a:cubicBezTo>
                <a:cubicBezTo>
                  <a:pt x="325840" y="269312"/>
                  <a:pt x="335097" y="272260"/>
                  <a:pt x="338667" y="279400"/>
                </a:cubicBezTo>
                <a:cubicBezTo>
                  <a:pt x="343871" y="289808"/>
                  <a:pt x="343047" y="302372"/>
                  <a:pt x="347133" y="313267"/>
                </a:cubicBezTo>
                <a:cubicBezTo>
                  <a:pt x="351565" y="325085"/>
                  <a:pt x="358422" y="335844"/>
                  <a:pt x="364067" y="347133"/>
                </a:cubicBezTo>
                <a:cubicBezTo>
                  <a:pt x="376863" y="398323"/>
                  <a:pt x="368851" y="369951"/>
                  <a:pt x="389467" y="431800"/>
                </a:cubicBezTo>
                <a:lnTo>
                  <a:pt x="397933" y="457200"/>
                </a:lnTo>
                <a:cubicBezTo>
                  <a:pt x="401054" y="479044"/>
                  <a:pt x="403044" y="518222"/>
                  <a:pt x="414867" y="541867"/>
                </a:cubicBezTo>
                <a:cubicBezTo>
                  <a:pt x="419418" y="550968"/>
                  <a:pt x="426156" y="558800"/>
                  <a:pt x="431800" y="567267"/>
                </a:cubicBezTo>
                <a:cubicBezTo>
                  <a:pt x="458273" y="673152"/>
                  <a:pt x="424438" y="541498"/>
                  <a:pt x="448733" y="626533"/>
                </a:cubicBezTo>
                <a:cubicBezTo>
                  <a:pt x="451930" y="637722"/>
                  <a:pt x="454378" y="649111"/>
                  <a:pt x="457200" y="660400"/>
                </a:cubicBezTo>
                <a:cubicBezTo>
                  <a:pt x="460022" y="694267"/>
                  <a:pt x="460080" y="728478"/>
                  <a:pt x="465667" y="762000"/>
                </a:cubicBezTo>
                <a:cubicBezTo>
                  <a:pt x="468601" y="779606"/>
                  <a:pt x="482600" y="812800"/>
                  <a:pt x="482600" y="812800"/>
                </a:cubicBezTo>
                <a:cubicBezTo>
                  <a:pt x="485422" y="852311"/>
                  <a:pt x="486439" y="891993"/>
                  <a:pt x="491067" y="931333"/>
                </a:cubicBezTo>
                <a:cubicBezTo>
                  <a:pt x="492110" y="940196"/>
                  <a:pt x="497185" y="948123"/>
                  <a:pt x="499533" y="956733"/>
                </a:cubicBezTo>
                <a:cubicBezTo>
                  <a:pt x="528180" y="1061772"/>
                  <a:pt x="505446" y="991403"/>
                  <a:pt x="524933" y="1049867"/>
                </a:cubicBezTo>
                <a:cubicBezTo>
                  <a:pt x="527755" y="1080911"/>
                  <a:pt x="549438" y="1116270"/>
                  <a:pt x="533400" y="1143000"/>
                </a:cubicBezTo>
                <a:cubicBezTo>
                  <a:pt x="522929" y="1160451"/>
                  <a:pt x="499533" y="1092200"/>
                  <a:pt x="499533" y="1092200"/>
                </a:cubicBezTo>
                <a:cubicBezTo>
                  <a:pt x="491688" y="1068662"/>
                  <a:pt x="481740" y="1046244"/>
                  <a:pt x="508000" y="1092200"/>
                </a:cubicBezTo>
                <a:cubicBezTo>
                  <a:pt x="550960" y="1167381"/>
                  <a:pt x="500617" y="1089594"/>
                  <a:pt x="541867" y="1151467"/>
                </a:cubicBezTo>
                <a:cubicBezTo>
                  <a:pt x="547511" y="1145822"/>
                  <a:pt x="554693" y="1141378"/>
                  <a:pt x="558800" y="1134533"/>
                </a:cubicBezTo>
                <a:cubicBezTo>
                  <a:pt x="566811" y="1121181"/>
                  <a:pt x="573590" y="1076446"/>
                  <a:pt x="575733" y="1066800"/>
                </a:cubicBezTo>
                <a:cubicBezTo>
                  <a:pt x="578257" y="1055441"/>
                  <a:pt x="579616" y="1043629"/>
                  <a:pt x="584200" y="1032933"/>
                </a:cubicBezTo>
                <a:cubicBezTo>
                  <a:pt x="588208" y="1023580"/>
                  <a:pt x="601133" y="1007533"/>
                  <a:pt x="601133" y="1007533"/>
                </a:cubicBezTo>
              </a:path>
            </a:pathLst>
          </a:custGeom>
          <a:noFill/>
          <a:ln w="19050">
            <a:solidFill>
              <a:srgbClr val="95C94F"/>
            </a:solidFill>
          </a:ln>
        </p:spPr>
        <p:txBody>
          <a:bodyPr lIns="91190" tIns="45690" rIns="91190" bIns="45690" rtlCol="0" anchor="ctr"/>
          <a:lstStyle>
            <a:defPPr>
              <a:defRPr lang="en-US"/>
            </a:defPPr>
            <a:lvl1pPr marL="0" algn="l" defTabSz="913843" rtl="0" eaLnBrk="1" latinLnBrk="0" hangingPunct="1">
              <a:defRPr sz="1800" kern="1200">
                <a:solidFill>
                  <a:schemeClr val="tx1"/>
                </a:solidFill>
                <a:latin typeface="+mn-lt"/>
                <a:ea typeface="+mn-ea"/>
                <a:cs typeface="+mn-cs"/>
              </a:defRPr>
            </a:lvl1pPr>
            <a:lvl2pPr marL="456920" algn="l" defTabSz="913843" rtl="0" eaLnBrk="1" latinLnBrk="0" hangingPunct="1">
              <a:defRPr sz="1800" kern="1200">
                <a:solidFill>
                  <a:schemeClr val="tx1"/>
                </a:solidFill>
                <a:latin typeface="+mn-lt"/>
                <a:ea typeface="+mn-ea"/>
                <a:cs typeface="+mn-cs"/>
              </a:defRPr>
            </a:lvl2pPr>
            <a:lvl3pPr marL="913843" algn="l" defTabSz="913843" rtl="0" eaLnBrk="1" latinLnBrk="0" hangingPunct="1">
              <a:defRPr sz="1800" kern="1200">
                <a:solidFill>
                  <a:schemeClr val="tx1"/>
                </a:solidFill>
                <a:latin typeface="+mn-lt"/>
                <a:ea typeface="+mn-ea"/>
                <a:cs typeface="+mn-cs"/>
              </a:defRPr>
            </a:lvl3pPr>
            <a:lvl4pPr marL="1370764" algn="l" defTabSz="913843" rtl="0" eaLnBrk="1" latinLnBrk="0" hangingPunct="1">
              <a:defRPr sz="1800" kern="1200">
                <a:solidFill>
                  <a:schemeClr val="tx1"/>
                </a:solidFill>
                <a:latin typeface="+mn-lt"/>
                <a:ea typeface="+mn-ea"/>
                <a:cs typeface="+mn-cs"/>
              </a:defRPr>
            </a:lvl4pPr>
            <a:lvl5pPr marL="1827686" algn="l" defTabSz="913843" rtl="0" eaLnBrk="1" latinLnBrk="0" hangingPunct="1">
              <a:defRPr sz="1800" kern="1200">
                <a:solidFill>
                  <a:schemeClr val="tx1"/>
                </a:solidFill>
                <a:latin typeface="+mn-lt"/>
                <a:ea typeface="+mn-ea"/>
                <a:cs typeface="+mn-cs"/>
              </a:defRPr>
            </a:lvl5pPr>
            <a:lvl6pPr marL="2284608" algn="l" defTabSz="913843" rtl="0" eaLnBrk="1" latinLnBrk="0" hangingPunct="1">
              <a:defRPr sz="1800" kern="1200">
                <a:solidFill>
                  <a:schemeClr val="tx1"/>
                </a:solidFill>
                <a:latin typeface="+mn-lt"/>
                <a:ea typeface="+mn-ea"/>
                <a:cs typeface="+mn-cs"/>
              </a:defRPr>
            </a:lvl6pPr>
            <a:lvl7pPr marL="2741528" algn="l" defTabSz="913843" rtl="0" eaLnBrk="1" latinLnBrk="0" hangingPunct="1">
              <a:defRPr sz="1800" kern="1200">
                <a:solidFill>
                  <a:schemeClr val="tx1"/>
                </a:solidFill>
                <a:latin typeface="+mn-lt"/>
                <a:ea typeface="+mn-ea"/>
                <a:cs typeface="+mn-cs"/>
              </a:defRPr>
            </a:lvl7pPr>
            <a:lvl8pPr marL="3198450" algn="l" defTabSz="913843" rtl="0" eaLnBrk="1" latinLnBrk="0" hangingPunct="1">
              <a:defRPr sz="1800" kern="1200">
                <a:solidFill>
                  <a:schemeClr val="tx1"/>
                </a:solidFill>
                <a:latin typeface="+mn-lt"/>
                <a:ea typeface="+mn-ea"/>
                <a:cs typeface="+mn-cs"/>
              </a:defRPr>
            </a:lvl8pPr>
            <a:lvl9pPr marL="3655372" algn="l" defTabSz="913843" rtl="0" eaLnBrk="1" latinLnBrk="0" hangingPunct="1">
              <a:defRPr sz="1800" kern="1200">
                <a:solidFill>
                  <a:schemeClr val="tx1"/>
                </a:solidFill>
                <a:latin typeface="+mn-lt"/>
                <a:ea typeface="+mn-ea"/>
                <a:cs typeface="+mn-cs"/>
              </a:defRPr>
            </a:lvl9pPr>
          </a:lstStyle>
          <a:p>
            <a:pPr marL="0" marR="0" lvl="0" indent="0" algn="ctr" defTabSz="91164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6" name="Group 65">
            <a:extLst>
              <a:ext uri="{FF2B5EF4-FFF2-40B4-BE49-F238E27FC236}">
                <a16:creationId xmlns:a16="http://schemas.microsoft.com/office/drawing/2014/main" id="{6E452CF7-A3A5-4350-82D8-248068E73359}"/>
              </a:ext>
            </a:extLst>
          </p:cNvPr>
          <p:cNvGrpSpPr>
            <a:grpSpLocks noChangeAspect="1"/>
          </p:cNvGrpSpPr>
          <p:nvPr/>
        </p:nvGrpSpPr>
        <p:grpSpPr>
          <a:xfrm>
            <a:off x="8240072" y="3578663"/>
            <a:ext cx="1725944" cy="911497"/>
            <a:chOff x="1141117" y="4106800"/>
            <a:chExt cx="2391122" cy="1262788"/>
          </a:xfrm>
        </p:grpSpPr>
        <p:pic>
          <p:nvPicPr>
            <p:cNvPr id="67" name="Picture 2" descr="http://www.gierad.com/assets/ubicoustics/lowres/Architecture.png">
              <a:extLst>
                <a:ext uri="{FF2B5EF4-FFF2-40B4-BE49-F238E27FC236}">
                  <a16:creationId xmlns:a16="http://schemas.microsoft.com/office/drawing/2014/main" id="{C9AC9400-321C-4963-9C9B-6D09356D58E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1675" t="6062" r="17162" b="28450"/>
            <a:stretch/>
          </p:blipFill>
          <p:spPr bwMode="auto">
            <a:xfrm>
              <a:off x="1141117" y="4106800"/>
              <a:ext cx="2391122" cy="1262788"/>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a:extLst>
                <a:ext uri="{FF2B5EF4-FFF2-40B4-BE49-F238E27FC236}">
                  <a16:creationId xmlns:a16="http://schemas.microsoft.com/office/drawing/2014/main" id="{6AAA1F31-5891-4DCC-987C-823511F50E90}"/>
                </a:ext>
              </a:extLst>
            </p:cNvPr>
            <p:cNvSpPr/>
            <p:nvPr/>
          </p:nvSpPr>
          <p:spPr>
            <a:xfrm>
              <a:off x="1923594" y="4221950"/>
              <a:ext cx="1342116" cy="233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Freeform 5" descr=" 5">
            <a:extLst>
              <a:ext uri="{FF2B5EF4-FFF2-40B4-BE49-F238E27FC236}">
                <a16:creationId xmlns:a16="http://schemas.microsoft.com/office/drawing/2014/main" id="{FCD2E47D-FD58-464B-8509-86379397DCE6}"/>
              </a:ext>
            </a:extLst>
          </p:cNvPr>
          <p:cNvSpPr/>
          <p:nvPr/>
        </p:nvSpPr>
        <p:spPr>
          <a:xfrm rot="4766652" flipH="1" flipV="1">
            <a:off x="8978818" y="3291691"/>
            <a:ext cx="593977" cy="664985"/>
          </a:xfrm>
          <a:custGeom>
            <a:avLst/>
            <a:gdLst>
              <a:gd name="connsiteX0" fmla="*/ 0 w 637616"/>
              <a:gd name="connsiteY0" fmla="*/ 0 h 1151467"/>
              <a:gd name="connsiteX1" fmla="*/ 76200 w 637616"/>
              <a:gd name="connsiteY1" fmla="*/ 25400 h 1151467"/>
              <a:gd name="connsiteX2" fmla="*/ 118533 w 637616"/>
              <a:gd name="connsiteY2" fmla="*/ 33867 h 1151467"/>
              <a:gd name="connsiteX3" fmla="*/ 169333 w 637616"/>
              <a:gd name="connsiteY3" fmla="*/ 50800 h 1151467"/>
              <a:gd name="connsiteX4" fmla="*/ 194733 w 637616"/>
              <a:gd name="connsiteY4" fmla="*/ 59267 h 1151467"/>
              <a:gd name="connsiteX5" fmla="*/ 245533 w 637616"/>
              <a:gd name="connsiteY5" fmla="*/ 110067 h 1151467"/>
              <a:gd name="connsiteX6" fmla="*/ 262467 w 637616"/>
              <a:gd name="connsiteY6" fmla="*/ 127000 h 1151467"/>
              <a:gd name="connsiteX7" fmla="*/ 296333 w 637616"/>
              <a:gd name="connsiteY7" fmla="*/ 169333 h 1151467"/>
              <a:gd name="connsiteX8" fmla="*/ 304800 w 637616"/>
              <a:gd name="connsiteY8" fmla="*/ 203200 h 1151467"/>
              <a:gd name="connsiteX9" fmla="*/ 321733 w 637616"/>
              <a:gd name="connsiteY9" fmla="*/ 228600 h 1151467"/>
              <a:gd name="connsiteX10" fmla="*/ 338667 w 637616"/>
              <a:gd name="connsiteY10" fmla="*/ 287867 h 1151467"/>
              <a:gd name="connsiteX11" fmla="*/ 355600 w 637616"/>
              <a:gd name="connsiteY11" fmla="*/ 313267 h 1151467"/>
              <a:gd name="connsiteX12" fmla="*/ 372533 w 637616"/>
              <a:gd name="connsiteY12" fmla="*/ 347133 h 1151467"/>
              <a:gd name="connsiteX13" fmla="*/ 389467 w 637616"/>
              <a:gd name="connsiteY13" fmla="*/ 406400 h 1151467"/>
              <a:gd name="connsiteX14" fmla="*/ 397933 w 637616"/>
              <a:gd name="connsiteY14" fmla="*/ 431800 h 1151467"/>
              <a:gd name="connsiteX15" fmla="*/ 406400 w 637616"/>
              <a:gd name="connsiteY15" fmla="*/ 482600 h 1151467"/>
              <a:gd name="connsiteX16" fmla="*/ 431800 w 637616"/>
              <a:gd name="connsiteY16" fmla="*/ 541867 h 1151467"/>
              <a:gd name="connsiteX17" fmla="*/ 440267 w 637616"/>
              <a:gd name="connsiteY17" fmla="*/ 567267 h 1151467"/>
              <a:gd name="connsiteX18" fmla="*/ 457200 w 637616"/>
              <a:gd name="connsiteY18" fmla="*/ 643467 h 1151467"/>
              <a:gd name="connsiteX19" fmla="*/ 474133 w 637616"/>
              <a:gd name="connsiteY19" fmla="*/ 711200 h 1151467"/>
              <a:gd name="connsiteX20" fmla="*/ 491067 w 637616"/>
              <a:gd name="connsiteY20" fmla="*/ 745067 h 1151467"/>
              <a:gd name="connsiteX21" fmla="*/ 508000 w 637616"/>
              <a:gd name="connsiteY21" fmla="*/ 770467 h 1151467"/>
              <a:gd name="connsiteX22" fmla="*/ 516467 w 637616"/>
              <a:gd name="connsiteY22" fmla="*/ 795867 h 1151467"/>
              <a:gd name="connsiteX23" fmla="*/ 524933 w 637616"/>
              <a:gd name="connsiteY23" fmla="*/ 872067 h 1151467"/>
              <a:gd name="connsiteX24" fmla="*/ 541867 w 637616"/>
              <a:gd name="connsiteY24" fmla="*/ 905933 h 1151467"/>
              <a:gd name="connsiteX25" fmla="*/ 524933 w 637616"/>
              <a:gd name="connsiteY25" fmla="*/ 1041400 h 1151467"/>
              <a:gd name="connsiteX26" fmla="*/ 499533 w 637616"/>
              <a:gd name="connsiteY26" fmla="*/ 1007533 h 1151467"/>
              <a:gd name="connsiteX27" fmla="*/ 423333 w 637616"/>
              <a:gd name="connsiteY27" fmla="*/ 965200 h 1151467"/>
              <a:gd name="connsiteX28" fmla="*/ 431800 w 637616"/>
              <a:gd name="connsiteY28" fmla="*/ 990600 h 1151467"/>
              <a:gd name="connsiteX29" fmla="*/ 457200 w 637616"/>
              <a:gd name="connsiteY29" fmla="*/ 1007533 h 1151467"/>
              <a:gd name="connsiteX30" fmla="*/ 508000 w 637616"/>
              <a:gd name="connsiteY30" fmla="*/ 1041400 h 1151467"/>
              <a:gd name="connsiteX31" fmla="*/ 558800 w 637616"/>
              <a:gd name="connsiteY31" fmla="*/ 1083733 h 1151467"/>
              <a:gd name="connsiteX32" fmla="*/ 567267 w 637616"/>
              <a:gd name="connsiteY32" fmla="*/ 1058333 h 1151467"/>
              <a:gd name="connsiteX33" fmla="*/ 609600 w 637616"/>
              <a:gd name="connsiteY33" fmla="*/ 1016000 h 1151467"/>
              <a:gd name="connsiteX34" fmla="*/ 626533 w 637616"/>
              <a:gd name="connsiteY34" fmla="*/ 990600 h 1151467"/>
              <a:gd name="connsiteX35" fmla="*/ 635000 w 637616"/>
              <a:gd name="connsiteY35" fmla="*/ 965200 h 1151467"/>
              <a:gd name="connsiteX36" fmla="*/ 609600 w 637616"/>
              <a:gd name="connsiteY36" fmla="*/ 982133 h 1151467"/>
              <a:gd name="connsiteX37" fmla="*/ 584200 w 637616"/>
              <a:gd name="connsiteY37" fmla="*/ 1041400 h 1151467"/>
              <a:gd name="connsiteX38" fmla="*/ 575733 w 637616"/>
              <a:gd name="connsiteY38" fmla="*/ 1066800 h 1151467"/>
              <a:gd name="connsiteX39" fmla="*/ 550333 w 637616"/>
              <a:gd name="connsiteY39" fmla="*/ 1083733 h 1151467"/>
              <a:gd name="connsiteX40" fmla="*/ 533400 w 637616"/>
              <a:gd name="connsiteY40" fmla="*/ 1058333 h 1151467"/>
              <a:gd name="connsiteX41" fmla="*/ 457200 w 637616"/>
              <a:gd name="connsiteY41" fmla="*/ 1032933 h 1151467"/>
              <a:gd name="connsiteX42" fmla="*/ 431800 w 637616"/>
              <a:gd name="connsiteY42" fmla="*/ 1007533 h 1151467"/>
              <a:gd name="connsiteX43" fmla="*/ 406400 w 637616"/>
              <a:gd name="connsiteY43" fmla="*/ 999067 h 1151467"/>
              <a:gd name="connsiteX44" fmla="*/ 423333 w 637616"/>
              <a:gd name="connsiteY44" fmla="*/ 1024467 h 1151467"/>
              <a:gd name="connsiteX45" fmla="*/ 440267 w 637616"/>
              <a:gd name="connsiteY45" fmla="*/ 1041400 h 1151467"/>
              <a:gd name="connsiteX46" fmla="*/ 457200 w 637616"/>
              <a:gd name="connsiteY46" fmla="*/ 1066800 h 1151467"/>
              <a:gd name="connsiteX47" fmla="*/ 482600 w 637616"/>
              <a:gd name="connsiteY47" fmla="*/ 1075267 h 1151467"/>
              <a:gd name="connsiteX48" fmla="*/ 516467 w 637616"/>
              <a:gd name="connsiteY48" fmla="*/ 1066800 h 1151467"/>
              <a:gd name="connsiteX49" fmla="*/ 524933 w 637616"/>
              <a:gd name="connsiteY49" fmla="*/ 1041400 h 1151467"/>
              <a:gd name="connsiteX50" fmla="*/ 558800 w 637616"/>
              <a:gd name="connsiteY50" fmla="*/ 1016000 h 1151467"/>
              <a:gd name="connsiteX51" fmla="*/ 626533 w 637616"/>
              <a:gd name="connsiteY51" fmla="*/ 999067 h 1151467"/>
              <a:gd name="connsiteX52" fmla="*/ 618067 w 637616"/>
              <a:gd name="connsiteY52" fmla="*/ 982133 h 1151467"/>
              <a:gd name="connsiteX53" fmla="*/ 592667 w 637616"/>
              <a:gd name="connsiteY53" fmla="*/ 1024467 h 1151467"/>
              <a:gd name="connsiteX54" fmla="*/ 584200 w 637616"/>
              <a:gd name="connsiteY54" fmla="*/ 1049867 h 1151467"/>
              <a:gd name="connsiteX55" fmla="*/ 558800 w 637616"/>
              <a:gd name="connsiteY55" fmla="*/ 1058333 h 1151467"/>
              <a:gd name="connsiteX56" fmla="*/ 516467 w 637616"/>
              <a:gd name="connsiteY56" fmla="*/ 1083733 h 1151467"/>
              <a:gd name="connsiteX57" fmla="*/ 508000 w 637616"/>
              <a:gd name="connsiteY57" fmla="*/ 1109133 h 1151467"/>
              <a:gd name="connsiteX58" fmla="*/ 516467 w 637616"/>
              <a:gd name="connsiteY58" fmla="*/ 1058333 h 1151467"/>
              <a:gd name="connsiteX59" fmla="*/ 524933 w 637616"/>
              <a:gd name="connsiteY59" fmla="*/ 990600 h 1151467"/>
              <a:gd name="connsiteX60" fmla="*/ 516467 w 637616"/>
              <a:gd name="connsiteY60" fmla="*/ 829733 h 1151467"/>
              <a:gd name="connsiteX61" fmla="*/ 508000 w 637616"/>
              <a:gd name="connsiteY61" fmla="*/ 795867 h 1151467"/>
              <a:gd name="connsiteX62" fmla="*/ 482600 w 637616"/>
              <a:gd name="connsiteY62" fmla="*/ 651933 h 1151467"/>
              <a:gd name="connsiteX63" fmla="*/ 465667 w 637616"/>
              <a:gd name="connsiteY63" fmla="*/ 584200 h 1151467"/>
              <a:gd name="connsiteX64" fmla="*/ 457200 w 637616"/>
              <a:gd name="connsiteY64" fmla="*/ 550333 h 1151467"/>
              <a:gd name="connsiteX65" fmla="*/ 440267 w 637616"/>
              <a:gd name="connsiteY65" fmla="*/ 524933 h 1151467"/>
              <a:gd name="connsiteX66" fmla="*/ 423333 w 637616"/>
              <a:gd name="connsiteY66" fmla="*/ 474133 h 1151467"/>
              <a:gd name="connsiteX67" fmla="*/ 406400 w 637616"/>
              <a:gd name="connsiteY67" fmla="*/ 389467 h 1151467"/>
              <a:gd name="connsiteX68" fmla="*/ 389467 w 637616"/>
              <a:gd name="connsiteY68" fmla="*/ 355600 h 1151467"/>
              <a:gd name="connsiteX69" fmla="*/ 372533 w 637616"/>
              <a:gd name="connsiteY69" fmla="*/ 338667 h 1151467"/>
              <a:gd name="connsiteX70" fmla="*/ 321733 w 637616"/>
              <a:gd name="connsiteY70" fmla="*/ 237067 h 1151467"/>
              <a:gd name="connsiteX71" fmla="*/ 304800 w 637616"/>
              <a:gd name="connsiteY71" fmla="*/ 211667 h 1151467"/>
              <a:gd name="connsiteX72" fmla="*/ 270933 w 637616"/>
              <a:gd name="connsiteY72" fmla="*/ 177800 h 1151467"/>
              <a:gd name="connsiteX73" fmla="*/ 220133 w 637616"/>
              <a:gd name="connsiteY73" fmla="*/ 135467 h 1151467"/>
              <a:gd name="connsiteX74" fmla="*/ 203200 w 637616"/>
              <a:gd name="connsiteY74" fmla="*/ 110067 h 1151467"/>
              <a:gd name="connsiteX75" fmla="*/ 177800 w 637616"/>
              <a:gd name="connsiteY75" fmla="*/ 93133 h 1151467"/>
              <a:gd name="connsiteX76" fmla="*/ 127000 w 637616"/>
              <a:gd name="connsiteY76" fmla="*/ 50800 h 1151467"/>
              <a:gd name="connsiteX77" fmla="*/ 93133 w 637616"/>
              <a:gd name="connsiteY77" fmla="*/ 42333 h 1151467"/>
              <a:gd name="connsiteX78" fmla="*/ 42333 w 637616"/>
              <a:gd name="connsiteY78" fmla="*/ 8467 h 1151467"/>
              <a:gd name="connsiteX79" fmla="*/ 59267 w 637616"/>
              <a:gd name="connsiteY79" fmla="*/ 25400 h 1151467"/>
              <a:gd name="connsiteX80" fmla="*/ 101600 w 637616"/>
              <a:gd name="connsiteY80" fmla="*/ 42333 h 1151467"/>
              <a:gd name="connsiteX81" fmla="*/ 135467 w 637616"/>
              <a:gd name="connsiteY81" fmla="*/ 67733 h 1151467"/>
              <a:gd name="connsiteX82" fmla="*/ 152400 w 637616"/>
              <a:gd name="connsiteY82" fmla="*/ 84667 h 1151467"/>
              <a:gd name="connsiteX83" fmla="*/ 177800 w 637616"/>
              <a:gd name="connsiteY83" fmla="*/ 93133 h 1151467"/>
              <a:gd name="connsiteX84" fmla="*/ 203200 w 637616"/>
              <a:gd name="connsiteY84" fmla="*/ 110067 h 1151467"/>
              <a:gd name="connsiteX85" fmla="*/ 220133 w 637616"/>
              <a:gd name="connsiteY85" fmla="*/ 135467 h 1151467"/>
              <a:gd name="connsiteX86" fmla="*/ 245533 w 637616"/>
              <a:gd name="connsiteY86" fmla="*/ 143933 h 1151467"/>
              <a:gd name="connsiteX87" fmla="*/ 262467 w 637616"/>
              <a:gd name="connsiteY87" fmla="*/ 169333 h 1151467"/>
              <a:gd name="connsiteX88" fmla="*/ 279400 w 637616"/>
              <a:gd name="connsiteY88" fmla="*/ 186267 h 1151467"/>
              <a:gd name="connsiteX89" fmla="*/ 313267 w 637616"/>
              <a:gd name="connsiteY89" fmla="*/ 237067 h 1151467"/>
              <a:gd name="connsiteX90" fmla="*/ 321733 w 637616"/>
              <a:gd name="connsiteY90" fmla="*/ 262467 h 1151467"/>
              <a:gd name="connsiteX91" fmla="*/ 338667 w 637616"/>
              <a:gd name="connsiteY91" fmla="*/ 279400 h 1151467"/>
              <a:gd name="connsiteX92" fmla="*/ 347133 w 637616"/>
              <a:gd name="connsiteY92" fmla="*/ 313267 h 1151467"/>
              <a:gd name="connsiteX93" fmla="*/ 364067 w 637616"/>
              <a:gd name="connsiteY93" fmla="*/ 347133 h 1151467"/>
              <a:gd name="connsiteX94" fmla="*/ 389467 w 637616"/>
              <a:gd name="connsiteY94" fmla="*/ 431800 h 1151467"/>
              <a:gd name="connsiteX95" fmla="*/ 397933 w 637616"/>
              <a:gd name="connsiteY95" fmla="*/ 457200 h 1151467"/>
              <a:gd name="connsiteX96" fmla="*/ 414867 w 637616"/>
              <a:gd name="connsiteY96" fmla="*/ 541867 h 1151467"/>
              <a:gd name="connsiteX97" fmla="*/ 431800 w 637616"/>
              <a:gd name="connsiteY97" fmla="*/ 567267 h 1151467"/>
              <a:gd name="connsiteX98" fmla="*/ 448733 w 637616"/>
              <a:gd name="connsiteY98" fmla="*/ 626533 h 1151467"/>
              <a:gd name="connsiteX99" fmla="*/ 457200 w 637616"/>
              <a:gd name="connsiteY99" fmla="*/ 660400 h 1151467"/>
              <a:gd name="connsiteX100" fmla="*/ 465667 w 637616"/>
              <a:gd name="connsiteY100" fmla="*/ 762000 h 1151467"/>
              <a:gd name="connsiteX101" fmla="*/ 482600 w 637616"/>
              <a:gd name="connsiteY101" fmla="*/ 812800 h 1151467"/>
              <a:gd name="connsiteX102" fmla="*/ 491067 w 637616"/>
              <a:gd name="connsiteY102" fmla="*/ 931333 h 1151467"/>
              <a:gd name="connsiteX103" fmla="*/ 499533 w 637616"/>
              <a:gd name="connsiteY103" fmla="*/ 956733 h 1151467"/>
              <a:gd name="connsiteX104" fmla="*/ 524933 w 637616"/>
              <a:gd name="connsiteY104" fmla="*/ 1049867 h 1151467"/>
              <a:gd name="connsiteX105" fmla="*/ 533400 w 637616"/>
              <a:gd name="connsiteY105" fmla="*/ 1143000 h 1151467"/>
              <a:gd name="connsiteX106" fmla="*/ 499533 w 637616"/>
              <a:gd name="connsiteY106" fmla="*/ 1092200 h 1151467"/>
              <a:gd name="connsiteX107" fmla="*/ 508000 w 637616"/>
              <a:gd name="connsiteY107" fmla="*/ 1092200 h 1151467"/>
              <a:gd name="connsiteX108" fmla="*/ 541867 w 637616"/>
              <a:gd name="connsiteY108" fmla="*/ 1151467 h 1151467"/>
              <a:gd name="connsiteX109" fmla="*/ 558800 w 637616"/>
              <a:gd name="connsiteY109" fmla="*/ 1134533 h 1151467"/>
              <a:gd name="connsiteX110" fmla="*/ 575733 w 637616"/>
              <a:gd name="connsiteY110" fmla="*/ 1066800 h 1151467"/>
              <a:gd name="connsiteX111" fmla="*/ 584200 w 637616"/>
              <a:gd name="connsiteY111" fmla="*/ 1032933 h 1151467"/>
              <a:gd name="connsiteX112" fmla="*/ 601133 w 637616"/>
              <a:gd name="connsiteY112" fmla="*/ 1007533 h 1151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37616" h="1151467">
                <a:moveTo>
                  <a:pt x="0" y="0"/>
                </a:moveTo>
                <a:cubicBezTo>
                  <a:pt x="121320" y="24265"/>
                  <a:pt x="-28960" y="-9653"/>
                  <a:pt x="76200" y="25400"/>
                </a:cubicBezTo>
                <a:cubicBezTo>
                  <a:pt x="89852" y="29951"/>
                  <a:pt x="104650" y="30081"/>
                  <a:pt x="118533" y="33867"/>
                </a:cubicBezTo>
                <a:cubicBezTo>
                  <a:pt x="135753" y="38563"/>
                  <a:pt x="152400" y="45156"/>
                  <a:pt x="169333" y="50800"/>
                </a:cubicBezTo>
                <a:lnTo>
                  <a:pt x="194733" y="59267"/>
                </a:lnTo>
                <a:lnTo>
                  <a:pt x="245533" y="110067"/>
                </a:lnTo>
                <a:lnTo>
                  <a:pt x="262467" y="127000"/>
                </a:lnTo>
                <a:cubicBezTo>
                  <a:pt x="290142" y="210033"/>
                  <a:pt x="245274" y="92745"/>
                  <a:pt x="296333" y="169333"/>
                </a:cubicBezTo>
                <a:cubicBezTo>
                  <a:pt x="302788" y="179015"/>
                  <a:pt x="300216" y="192504"/>
                  <a:pt x="304800" y="203200"/>
                </a:cubicBezTo>
                <a:cubicBezTo>
                  <a:pt x="308808" y="212553"/>
                  <a:pt x="317182" y="219499"/>
                  <a:pt x="321733" y="228600"/>
                </a:cubicBezTo>
                <a:cubicBezTo>
                  <a:pt x="338210" y="261554"/>
                  <a:pt x="322389" y="249886"/>
                  <a:pt x="338667" y="287867"/>
                </a:cubicBezTo>
                <a:cubicBezTo>
                  <a:pt x="342675" y="297220"/>
                  <a:pt x="350552" y="304432"/>
                  <a:pt x="355600" y="313267"/>
                </a:cubicBezTo>
                <a:cubicBezTo>
                  <a:pt x="361862" y="324225"/>
                  <a:pt x="367561" y="335532"/>
                  <a:pt x="372533" y="347133"/>
                </a:cubicBezTo>
                <a:cubicBezTo>
                  <a:pt x="381233" y="367433"/>
                  <a:pt x="383329" y="384918"/>
                  <a:pt x="389467" y="406400"/>
                </a:cubicBezTo>
                <a:cubicBezTo>
                  <a:pt x="391919" y="414981"/>
                  <a:pt x="395997" y="423088"/>
                  <a:pt x="397933" y="431800"/>
                </a:cubicBezTo>
                <a:cubicBezTo>
                  <a:pt x="401657" y="448558"/>
                  <a:pt x="402676" y="465842"/>
                  <a:pt x="406400" y="482600"/>
                </a:cubicBezTo>
                <a:cubicBezTo>
                  <a:pt x="412509" y="510090"/>
                  <a:pt x="419855" y="513996"/>
                  <a:pt x="431800" y="541867"/>
                </a:cubicBezTo>
                <a:cubicBezTo>
                  <a:pt x="435316" y="550070"/>
                  <a:pt x="437815" y="558686"/>
                  <a:pt x="440267" y="567267"/>
                </a:cubicBezTo>
                <a:cubicBezTo>
                  <a:pt x="451998" y="608327"/>
                  <a:pt x="446729" y="598093"/>
                  <a:pt x="457200" y="643467"/>
                </a:cubicBezTo>
                <a:cubicBezTo>
                  <a:pt x="462433" y="666144"/>
                  <a:pt x="463725" y="690385"/>
                  <a:pt x="474133" y="711200"/>
                </a:cubicBezTo>
                <a:cubicBezTo>
                  <a:pt x="479778" y="722489"/>
                  <a:pt x="484805" y="734108"/>
                  <a:pt x="491067" y="745067"/>
                </a:cubicBezTo>
                <a:cubicBezTo>
                  <a:pt x="496116" y="753902"/>
                  <a:pt x="503449" y="761366"/>
                  <a:pt x="508000" y="770467"/>
                </a:cubicBezTo>
                <a:cubicBezTo>
                  <a:pt x="511991" y="778449"/>
                  <a:pt x="513645" y="787400"/>
                  <a:pt x="516467" y="795867"/>
                </a:cubicBezTo>
                <a:cubicBezTo>
                  <a:pt x="519289" y="821267"/>
                  <a:pt x="519186" y="847165"/>
                  <a:pt x="524933" y="872067"/>
                </a:cubicBezTo>
                <a:cubicBezTo>
                  <a:pt x="527771" y="884365"/>
                  <a:pt x="541027" y="893340"/>
                  <a:pt x="541867" y="905933"/>
                </a:cubicBezTo>
                <a:cubicBezTo>
                  <a:pt x="544798" y="949897"/>
                  <a:pt x="533651" y="997814"/>
                  <a:pt x="524933" y="1041400"/>
                </a:cubicBezTo>
                <a:cubicBezTo>
                  <a:pt x="516466" y="1030111"/>
                  <a:pt x="510080" y="1016908"/>
                  <a:pt x="499533" y="1007533"/>
                </a:cubicBezTo>
                <a:cubicBezTo>
                  <a:pt x="464599" y="976481"/>
                  <a:pt x="457825" y="976698"/>
                  <a:pt x="423333" y="965200"/>
                </a:cubicBezTo>
                <a:cubicBezTo>
                  <a:pt x="426155" y="973667"/>
                  <a:pt x="426225" y="983631"/>
                  <a:pt x="431800" y="990600"/>
                </a:cubicBezTo>
                <a:cubicBezTo>
                  <a:pt x="438157" y="998546"/>
                  <a:pt x="449383" y="1001019"/>
                  <a:pt x="457200" y="1007533"/>
                </a:cubicBezTo>
                <a:cubicBezTo>
                  <a:pt x="499482" y="1042768"/>
                  <a:pt x="463362" y="1026520"/>
                  <a:pt x="508000" y="1041400"/>
                </a:cubicBezTo>
                <a:cubicBezTo>
                  <a:pt x="510081" y="1043481"/>
                  <a:pt x="549370" y="1086091"/>
                  <a:pt x="558800" y="1083733"/>
                </a:cubicBezTo>
                <a:cubicBezTo>
                  <a:pt x="567458" y="1081568"/>
                  <a:pt x="563276" y="1066315"/>
                  <a:pt x="567267" y="1058333"/>
                </a:cubicBezTo>
                <a:cubicBezTo>
                  <a:pt x="581378" y="1030110"/>
                  <a:pt x="584199" y="1032933"/>
                  <a:pt x="609600" y="1016000"/>
                </a:cubicBezTo>
                <a:cubicBezTo>
                  <a:pt x="615244" y="1007533"/>
                  <a:pt x="621982" y="999701"/>
                  <a:pt x="626533" y="990600"/>
                </a:cubicBezTo>
                <a:cubicBezTo>
                  <a:pt x="630524" y="982618"/>
                  <a:pt x="642982" y="969191"/>
                  <a:pt x="635000" y="965200"/>
                </a:cubicBezTo>
                <a:cubicBezTo>
                  <a:pt x="625899" y="960649"/>
                  <a:pt x="618067" y="976489"/>
                  <a:pt x="609600" y="982133"/>
                </a:cubicBezTo>
                <a:cubicBezTo>
                  <a:pt x="591979" y="1052616"/>
                  <a:pt x="613435" y="982931"/>
                  <a:pt x="584200" y="1041400"/>
                </a:cubicBezTo>
                <a:cubicBezTo>
                  <a:pt x="580209" y="1049382"/>
                  <a:pt x="581308" y="1059831"/>
                  <a:pt x="575733" y="1066800"/>
                </a:cubicBezTo>
                <a:cubicBezTo>
                  <a:pt x="569376" y="1074746"/>
                  <a:pt x="558800" y="1078089"/>
                  <a:pt x="550333" y="1083733"/>
                </a:cubicBezTo>
                <a:cubicBezTo>
                  <a:pt x="544689" y="1075266"/>
                  <a:pt x="541217" y="1064847"/>
                  <a:pt x="533400" y="1058333"/>
                </a:cubicBezTo>
                <a:cubicBezTo>
                  <a:pt x="511262" y="1039885"/>
                  <a:pt x="483861" y="1038265"/>
                  <a:pt x="457200" y="1032933"/>
                </a:cubicBezTo>
                <a:cubicBezTo>
                  <a:pt x="448733" y="1024466"/>
                  <a:pt x="441763" y="1014175"/>
                  <a:pt x="431800" y="1007533"/>
                </a:cubicBezTo>
                <a:cubicBezTo>
                  <a:pt x="424374" y="1002583"/>
                  <a:pt x="410391" y="991085"/>
                  <a:pt x="406400" y="999067"/>
                </a:cubicBezTo>
                <a:cubicBezTo>
                  <a:pt x="401849" y="1008168"/>
                  <a:pt x="416976" y="1016521"/>
                  <a:pt x="423333" y="1024467"/>
                </a:cubicBezTo>
                <a:cubicBezTo>
                  <a:pt x="428320" y="1030700"/>
                  <a:pt x="435280" y="1035167"/>
                  <a:pt x="440267" y="1041400"/>
                </a:cubicBezTo>
                <a:cubicBezTo>
                  <a:pt x="446624" y="1049346"/>
                  <a:pt x="449254" y="1060443"/>
                  <a:pt x="457200" y="1066800"/>
                </a:cubicBezTo>
                <a:cubicBezTo>
                  <a:pt x="464169" y="1072375"/>
                  <a:pt x="474133" y="1072445"/>
                  <a:pt x="482600" y="1075267"/>
                </a:cubicBezTo>
                <a:cubicBezTo>
                  <a:pt x="493889" y="1072445"/>
                  <a:pt x="507381" y="1074069"/>
                  <a:pt x="516467" y="1066800"/>
                </a:cubicBezTo>
                <a:cubicBezTo>
                  <a:pt x="523436" y="1061225"/>
                  <a:pt x="519220" y="1048256"/>
                  <a:pt x="524933" y="1041400"/>
                </a:cubicBezTo>
                <a:cubicBezTo>
                  <a:pt x="533967" y="1030559"/>
                  <a:pt x="546548" y="1023001"/>
                  <a:pt x="558800" y="1016000"/>
                </a:cubicBezTo>
                <a:cubicBezTo>
                  <a:pt x="572821" y="1007988"/>
                  <a:pt x="615809" y="1001212"/>
                  <a:pt x="626533" y="999067"/>
                </a:cubicBezTo>
                <a:cubicBezTo>
                  <a:pt x="634032" y="954075"/>
                  <a:pt x="644915" y="919489"/>
                  <a:pt x="618067" y="982133"/>
                </a:cubicBezTo>
                <a:cubicBezTo>
                  <a:pt x="601580" y="1020601"/>
                  <a:pt x="620826" y="996307"/>
                  <a:pt x="592667" y="1024467"/>
                </a:cubicBezTo>
                <a:cubicBezTo>
                  <a:pt x="589845" y="1032934"/>
                  <a:pt x="590511" y="1043556"/>
                  <a:pt x="584200" y="1049867"/>
                </a:cubicBezTo>
                <a:cubicBezTo>
                  <a:pt x="577889" y="1056178"/>
                  <a:pt x="566453" y="1053741"/>
                  <a:pt x="558800" y="1058333"/>
                </a:cubicBezTo>
                <a:cubicBezTo>
                  <a:pt x="500691" y="1093199"/>
                  <a:pt x="588420" y="1059750"/>
                  <a:pt x="516467" y="1083733"/>
                </a:cubicBezTo>
                <a:cubicBezTo>
                  <a:pt x="513645" y="1092200"/>
                  <a:pt x="508000" y="1118058"/>
                  <a:pt x="508000" y="1109133"/>
                </a:cubicBezTo>
                <a:cubicBezTo>
                  <a:pt x="508000" y="1091966"/>
                  <a:pt x="514039" y="1075327"/>
                  <a:pt x="516467" y="1058333"/>
                </a:cubicBezTo>
                <a:cubicBezTo>
                  <a:pt x="519685" y="1035808"/>
                  <a:pt x="522111" y="1013178"/>
                  <a:pt x="524933" y="990600"/>
                </a:cubicBezTo>
                <a:cubicBezTo>
                  <a:pt x="522111" y="936978"/>
                  <a:pt x="521119" y="883228"/>
                  <a:pt x="516467" y="829733"/>
                </a:cubicBezTo>
                <a:cubicBezTo>
                  <a:pt x="515459" y="818141"/>
                  <a:pt x="509285" y="807432"/>
                  <a:pt x="508000" y="795867"/>
                </a:cubicBezTo>
                <a:cubicBezTo>
                  <a:pt x="492680" y="657991"/>
                  <a:pt x="523080" y="712654"/>
                  <a:pt x="482600" y="651933"/>
                </a:cubicBezTo>
                <a:lnTo>
                  <a:pt x="465667" y="584200"/>
                </a:lnTo>
                <a:cubicBezTo>
                  <a:pt x="462845" y="572911"/>
                  <a:pt x="463655" y="560015"/>
                  <a:pt x="457200" y="550333"/>
                </a:cubicBezTo>
                <a:cubicBezTo>
                  <a:pt x="451556" y="541866"/>
                  <a:pt x="444400" y="534232"/>
                  <a:pt x="440267" y="524933"/>
                </a:cubicBezTo>
                <a:cubicBezTo>
                  <a:pt x="433018" y="508622"/>
                  <a:pt x="423333" y="474133"/>
                  <a:pt x="423333" y="474133"/>
                </a:cubicBezTo>
                <a:cubicBezTo>
                  <a:pt x="420406" y="456567"/>
                  <a:pt x="413980" y="409680"/>
                  <a:pt x="406400" y="389467"/>
                </a:cubicBezTo>
                <a:cubicBezTo>
                  <a:pt x="401968" y="377649"/>
                  <a:pt x="396468" y="366102"/>
                  <a:pt x="389467" y="355600"/>
                </a:cubicBezTo>
                <a:cubicBezTo>
                  <a:pt x="385039" y="348958"/>
                  <a:pt x="378178" y="344311"/>
                  <a:pt x="372533" y="338667"/>
                </a:cubicBezTo>
                <a:cubicBezTo>
                  <a:pt x="349164" y="268559"/>
                  <a:pt x="365501" y="302720"/>
                  <a:pt x="321733" y="237067"/>
                </a:cubicBezTo>
                <a:cubicBezTo>
                  <a:pt x="316089" y="228600"/>
                  <a:pt x="311995" y="218862"/>
                  <a:pt x="304800" y="211667"/>
                </a:cubicBezTo>
                <a:cubicBezTo>
                  <a:pt x="293511" y="200378"/>
                  <a:pt x="283705" y="187379"/>
                  <a:pt x="270933" y="177800"/>
                </a:cubicBezTo>
                <a:cubicBezTo>
                  <a:pt x="254473" y="165455"/>
                  <a:pt x="233586" y="152283"/>
                  <a:pt x="220133" y="135467"/>
                </a:cubicBezTo>
                <a:cubicBezTo>
                  <a:pt x="213776" y="127521"/>
                  <a:pt x="210395" y="117262"/>
                  <a:pt x="203200" y="110067"/>
                </a:cubicBezTo>
                <a:cubicBezTo>
                  <a:pt x="196005" y="102872"/>
                  <a:pt x="185617" y="99647"/>
                  <a:pt x="177800" y="93133"/>
                </a:cubicBezTo>
                <a:cubicBezTo>
                  <a:pt x="156260" y="75183"/>
                  <a:pt x="152968" y="61929"/>
                  <a:pt x="127000" y="50800"/>
                </a:cubicBezTo>
                <a:cubicBezTo>
                  <a:pt x="116304" y="46216"/>
                  <a:pt x="104422" y="45155"/>
                  <a:pt x="93133" y="42333"/>
                </a:cubicBezTo>
                <a:cubicBezTo>
                  <a:pt x="76200" y="31044"/>
                  <a:pt x="27942" y="-5923"/>
                  <a:pt x="42333" y="8467"/>
                </a:cubicBezTo>
                <a:cubicBezTo>
                  <a:pt x="47978" y="14111"/>
                  <a:pt x="52336" y="21440"/>
                  <a:pt x="59267" y="25400"/>
                </a:cubicBezTo>
                <a:cubicBezTo>
                  <a:pt x="72463" y="32940"/>
                  <a:pt x="88315" y="34952"/>
                  <a:pt x="101600" y="42333"/>
                </a:cubicBezTo>
                <a:cubicBezTo>
                  <a:pt x="113935" y="49186"/>
                  <a:pt x="124627" y="58699"/>
                  <a:pt x="135467" y="67733"/>
                </a:cubicBezTo>
                <a:cubicBezTo>
                  <a:pt x="141599" y="72843"/>
                  <a:pt x="145555" y="80560"/>
                  <a:pt x="152400" y="84667"/>
                </a:cubicBezTo>
                <a:cubicBezTo>
                  <a:pt x="160053" y="89259"/>
                  <a:pt x="169333" y="90311"/>
                  <a:pt x="177800" y="93133"/>
                </a:cubicBezTo>
                <a:cubicBezTo>
                  <a:pt x="186267" y="98778"/>
                  <a:pt x="196005" y="102872"/>
                  <a:pt x="203200" y="110067"/>
                </a:cubicBezTo>
                <a:cubicBezTo>
                  <a:pt x="210395" y="117262"/>
                  <a:pt x="212187" y="129110"/>
                  <a:pt x="220133" y="135467"/>
                </a:cubicBezTo>
                <a:cubicBezTo>
                  <a:pt x="227102" y="141042"/>
                  <a:pt x="237066" y="141111"/>
                  <a:pt x="245533" y="143933"/>
                </a:cubicBezTo>
                <a:cubicBezTo>
                  <a:pt x="251178" y="152400"/>
                  <a:pt x="256110" y="161387"/>
                  <a:pt x="262467" y="169333"/>
                </a:cubicBezTo>
                <a:cubicBezTo>
                  <a:pt x="267454" y="175566"/>
                  <a:pt x="275830" y="179127"/>
                  <a:pt x="279400" y="186267"/>
                </a:cubicBezTo>
                <a:cubicBezTo>
                  <a:pt x="306736" y="240939"/>
                  <a:pt x="263843" y="204116"/>
                  <a:pt x="313267" y="237067"/>
                </a:cubicBezTo>
                <a:cubicBezTo>
                  <a:pt x="316089" y="245534"/>
                  <a:pt x="317141" y="254814"/>
                  <a:pt x="321733" y="262467"/>
                </a:cubicBezTo>
                <a:cubicBezTo>
                  <a:pt x="325840" y="269312"/>
                  <a:pt x="335097" y="272260"/>
                  <a:pt x="338667" y="279400"/>
                </a:cubicBezTo>
                <a:cubicBezTo>
                  <a:pt x="343871" y="289808"/>
                  <a:pt x="343047" y="302372"/>
                  <a:pt x="347133" y="313267"/>
                </a:cubicBezTo>
                <a:cubicBezTo>
                  <a:pt x="351565" y="325085"/>
                  <a:pt x="358422" y="335844"/>
                  <a:pt x="364067" y="347133"/>
                </a:cubicBezTo>
                <a:cubicBezTo>
                  <a:pt x="376863" y="398323"/>
                  <a:pt x="368851" y="369951"/>
                  <a:pt x="389467" y="431800"/>
                </a:cubicBezTo>
                <a:lnTo>
                  <a:pt x="397933" y="457200"/>
                </a:lnTo>
                <a:cubicBezTo>
                  <a:pt x="401054" y="479044"/>
                  <a:pt x="403044" y="518222"/>
                  <a:pt x="414867" y="541867"/>
                </a:cubicBezTo>
                <a:cubicBezTo>
                  <a:pt x="419418" y="550968"/>
                  <a:pt x="426156" y="558800"/>
                  <a:pt x="431800" y="567267"/>
                </a:cubicBezTo>
                <a:cubicBezTo>
                  <a:pt x="458273" y="673152"/>
                  <a:pt x="424438" y="541498"/>
                  <a:pt x="448733" y="626533"/>
                </a:cubicBezTo>
                <a:cubicBezTo>
                  <a:pt x="451930" y="637722"/>
                  <a:pt x="454378" y="649111"/>
                  <a:pt x="457200" y="660400"/>
                </a:cubicBezTo>
                <a:cubicBezTo>
                  <a:pt x="460022" y="694267"/>
                  <a:pt x="460080" y="728478"/>
                  <a:pt x="465667" y="762000"/>
                </a:cubicBezTo>
                <a:cubicBezTo>
                  <a:pt x="468601" y="779606"/>
                  <a:pt x="482600" y="812800"/>
                  <a:pt x="482600" y="812800"/>
                </a:cubicBezTo>
                <a:cubicBezTo>
                  <a:pt x="485422" y="852311"/>
                  <a:pt x="486439" y="891993"/>
                  <a:pt x="491067" y="931333"/>
                </a:cubicBezTo>
                <a:cubicBezTo>
                  <a:pt x="492110" y="940196"/>
                  <a:pt x="497185" y="948123"/>
                  <a:pt x="499533" y="956733"/>
                </a:cubicBezTo>
                <a:cubicBezTo>
                  <a:pt x="528180" y="1061772"/>
                  <a:pt x="505446" y="991403"/>
                  <a:pt x="524933" y="1049867"/>
                </a:cubicBezTo>
                <a:cubicBezTo>
                  <a:pt x="527755" y="1080911"/>
                  <a:pt x="549438" y="1116270"/>
                  <a:pt x="533400" y="1143000"/>
                </a:cubicBezTo>
                <a:cubicBezTo>
                  <a:pt x="522929" y="1160451"/>
                  <a:pt x="499533" y="1092200"/>
                  <a:pt x="499533" y="1092200"/>
                </a:cubicBezTo>
                <a:cubicBezTo>
                  <a:pt x="491688" y="1068662"/>
                  <a:pt x="481740" y="1046244"/>
                  <a:pt x="508000" y="1092200"/>
                </a:cubicBezTo>
                <a:cubicBezTo>
                  <a:pt x="550960" y="1167381"/>
                  <a:pt x="500617" y="1089594"/>
                  <a:pt x="541867" y="1151467"/>
                </a:cubicBezTo>
                <a:cubicBezTo>
                  <a:pt x="547511" y="1145822"/>
                  <a:pt x="554693" y="1141378"/>
                  <a:pt x="558800" y="1134533"/>
                </a:cubicBezTo>
                <a:cubicBezTo>
                  <a:pt x="566811" y="1121181"/>
                  <a:pt x="573590" y="1076446"/>
                  <a:pt x="575733" y="1066800"/>
                </a:cubicBezTo>
                <a:cubicBezTo>
                  <a:pt x="578257" y="1055441"/>
                  <a:pt x="579616" y="1043629"/>
                  <a:pt x="584200" y="1032933"/>
                </a:cubicBezTo>
                <a:cubicBezTo>
                  <a:pt x="588208" y="1023580"/>
                  <a:pt x="601133" y="1007533"/>
                  <a:pt x="601133" y="1007533"/>
                </a:cubicBezTo>
              </a:path>
            </a:pathLst>
          </a:custGeom>
          <a:noFill/>
          <a:ln w="19050">
            <a:solidFill>
              <a:srgbClr val="95C94F"/>
            </a:solidFill>
          </a:ln>
        </p:spPr>
        <p:txBody>
          <a:bodyPr lIns="91190" tIns="45690" rIns="91190" bIns="45690" rtlCol="0" anchor="ctr"/>
          <a:lstStyle>
            <a:defPPr>
              <a:defRPr lang="en-US"/>
            </a:defPPr>
            <a:lvl1pPr marL="0" algn="l" defTabSz="913843" rtl="0" eaLnBrk="1" latinLnBrk="0" hangingPunct="1">
              <a:defRPr sz="1800" kern="1200">
                <a:solidFill>
                  <a:schemeClr val="tx1"/>
                </a:solidFill>
                <a:latin typeface="+mn-lt"/>
                <a:ea typeface="+mn-ea"/>
                <a:cs typeface="+mn-cs"/>
              </a:defRPr>
            </a:lvl1pPr>
            <a:lvl2pPr marL="456920" algn="l" defTabSz="913843" rtl="0" eaLnBrk="1" latinLnBrk="0" hangingPunct="1">
              <a:defRPr sz="1800" kern="1200">
                <a:solidFill>
                  <a:schemeClr val="tx1"/>
                </a:solidFill>
                <a:latin typeface="+mn-lt"/>
                <a:ea typeface="+mn-ea"/>
                <a:cs typeface="+mn-cs"/>
              </a:defRPr>
            </a:lvl2pPr>
            <a:lvl3pPr marL="913843" algn="l" defTabSz="913843" rtl="0" eaLnBrk="1" latinLnBrk="0" hangingPunct="1">
              <a:defRPr sz="1800" kern="1200">
                <a:solidFill>
                  <a:schemeClr val="tx1"/>
                </a:solidFill>
                <a:latin typeface="+mn-lt"/>
                <a:ea typeface="+mn-ea"/>
                <a:cs typeface="+mn-cs"/>
              </a:defRPr>
            </a:lvl3pPr>
            <a:lvl4pPr marL="1370764" algn="l" defTabSz="913843" rtl="0" eaLnBrk="1" latinLnBrk="0" hangingPunct="1">
              <a:defRPr sz="1800" kern="1200">
                <a:solidFill>
                  <a:schemeClr val="tx1"/>
                </a:solidFill>
                <a:latin typeface="+mn-lt"/>
                <a:ea typeface="+mn-ea"/>
                <a:cs typeface="+mn-cs"/>
              </a:defRPr>
            </a:lvl4pPr>
            <a:lvl5pPr marL="1827686" algn="l" defTabSz="913843" rtl="0" eaLnBrk="1" latinLnBrk="0" hangingPunct="1">
              <a:defRPr sz="1800" kern="1200">
                <a:solidFill>
                  <a:schemeClr val="tx1"/>
                </a:solidFill>
                <a:latin typeface="+mn-lt"/>
                <a:ea typeface="+mn-ea"/>
                <a:cs typeface="+mn-cs"/>
              </a:defRPr>
            </a:lvl5pPr>
            <a:lvl6pPr marL="2284608" algn="l" defTabSz="913843" rtl="0" eaLnBrk="1" latinLnBrk="0" hangingPunct="1">
              <a:defRPr sz="1800" kern="1200">
                <a:solidFill>
                  <a:schemeClr val="tx1"/>
                </a:solidFill>
                <a:latin typeface="+mn-lt"/>
                <a:ea typeface="+mn-ea"/>
                <a:cs typeface="+mn-cs"/>
              </a:defRPr>
            </a:lvl6pPr>
            <a:lvl7pPr marL="2741528" algn="l" defTabSz="913843" rtl="0" eaLnBrk="1" latinLnBrk="0" hangingPunct="1">
              <a:defRPr sz="1800" kern="1200">
                <a:solidFill>
                  <a:schemeClr val="tx1"/>
                </a:solidFill>
                <a:latin typeface="+mn-lt"/>
                <a:ea typeface="+mn-ea"/>
                <a:cs typeface="+mn-cs"/>
              </a:defRPr>
            </a:lvl7pPr>
            <a:lvl8pPr marL="3198450" algn="l" defTabSz="913843" rtl="0" eaLnBrk="1" latinLnBrk="0" hangingPunct="1">
              <a:defRPr sz="1800" kern="1200">
                <a:solidFill>
                  <a:schemeClr val="tx1"/>
                </a:solidFill>
                <a:latin typeface="+mn-lt"/>
                <a:ea typeface="+mn-ea"/>
                <a:cs typeface="+mn-cs"/>
              </a:defRPr>
            </a:lvl8pPr>
            <a:lvl9pPr marL="3655372" algn="l" defTabSz="913843" rtl="0" eaLnBrk="1" latinLnBrk="0" hangingPunct="1">
              <a:defRPr sz="1800" kern="1200">
                <a:solidFill>
                  <a:schemeClr val="tx1"/>
                </a:solidFill>
                <a:latin typeface="+mn-lt"/>
                <a:ea typeface="+mn-ea"/>
                <a:cs typeface="+mn-cs"/>
              </a:defRPr>
            </a:lvl9pPr>
          </a:lstStyle>
          <a:p>
            <a:pPr marL="0" marR="0" lvl="0" indent="0" algn="ctr" defTabSz="91164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7D38B146-BC10-4F51-AC6D-70C704E82E79}"/>
              </a:ext>
            </a:extLst>
          </p:cNvPr>
          <p:cNvSpPr/>
          <p:nvPr/>
        </p:nvSpPr>
        <p:spPr>
          <a:xfrm>
            <a:off x="1019906" y="4496778"/>
            <a:ext cx="6972540" cy="1502719"/>
          </a:xfrm>
          <a:prstGeom prst="rect">
            <a:avLst/>
          </a:prstGeom>
        </p:spPr>
        <p:txBody>
          <a:bodyPr wrap="square">
            <a:spAutoFit/>
          </a:bodyPr>
          <a:lstStyle/>
          <a:p>
            <a:pPr lvl="0" defTabSz="514093">
              <a:defRPr/>
            </a:pPr>
            <a:r>
              <a:rPr lang="en-US" sz="2200" dirty="0">
                <a:solidFill>
                  <a:schemeClr val="tx1">
                    <a:lumMod val="75000"/>
                    <a:lumOff val="25000"/>
                  </a:schemeClr>
                </a:solidFill>
                <a:latin typeface="Segoe UI Light" panose="020B0502040204020203" pitchFamily="34" charset="0"/>
                <a:cs typeface="Segoe UI Light" panose="020B0502040204020203" pitchFamily="34" charset="0"/>
              </a:rPr>
              <a:t>The model was uploaded to </a:t>
            </a:r>
            <a:r>
              <a:rPr lang="en-US" sz="2255" dirty="0">
                <a:solidFill>
                  <a:srgbClr val="95C94F"/>
                </a:solidFill>
                <a:latin typeface="Segoe UI Semibold" panose="020B0702040204020203" pitchFamily="34" charset="0"/>
                <a:cs typeface="Segoe UI Semibold" panose="020B0702040204020203" pitchFamily="34" charset="0"/>
              </a:rPr>
              <a:t>each IoT display. </a:t>
            </a:r>
          </a:p>
          <a:p>
            <a:pPr lvl="0" defTabSz="514093">
              <a:defRPr/>
            </a:pPr>
            <a:endParaRPr lang="en-US" sz="1200" dirty="0">
              <a:solidFill>
                <a:schemeClr val="tx1">
                  <a:lumMod val="75000"/>
                  <a:lumOff val="25000"/>
                </a:schemeClr>
              </a:solidFill>
              <a:latin typeface="Segoe UI Light" panose="020B0502040204020203" pitchFamily="34" charset="0"/>
              <a:cs typeface="Segoe UI Light" panose="020B0502040204020203" pitchFamily="34" charset="0"/>
            </a:endParaRPr>
          </a:p>
          <a:p>
            <a:pPr lvl="0" defTabSz="514093">
              <a:defRPr/>
            </a:pPr>
            <a:r>
              <a:rPr lang="en-US" sz="2200" dirty="0">
                <a:solidFill>
                  <a:schemeClr val="tx1">
                    <a:lumMod val="75000"/>
                    <a:lumOff val="25000"/>
                  </a:schemeClr>
                </a:solidFill>
                <a:latin typeface="Segoe UI Light" panose="020B0502040204020203" pitchFamily="34" charset="0"/>
                <a:cs typeface="Segoe UI Light" panose="020B0502040204020203" pitchFamily="34" charset="0"/>
              </a:rPr>
              <a:t>To protect user privacy, the </a:t>
            </a:r>
            <a:r>
              <a:rPr lang="en-US" sz="2255" dirty="0">
                <a:solidFill>
                  <a:srgbClr val="95C94F"/>
                </a:solidFill>
                <a:latin typeface="Segoe UI Semibold" panose="020B0702040204020203" pitchFamily="34" charset="0"/>
                <a:cs typeface="Segoe UI Semibold" panose="020B0702040204020203" pitchFamily="34" charset="0"/>
              </a:rPr>
              <a:t>classification was performed locally</a:t>
            </a:r>
            <a:r>
              <a:rPr lang="en-US" sz="2200" dirty="0">
                <a:solidFill>
                  <a:schemeClr val="tx1">
                    <a:lumMod val="75000"/>
                    <a:lumOff val="25000"/>
                  </a:schemeClr>
                </a:solidFill>
                <a:latin typeface="Segoe UI Light" panose="020B0502040204020203" pitchFamily="34" charset="0"/>
                <a:cs typeface="Segoe UI Light" panose="020B0502040204020203" pitchFamily="34" charset="0"/>
              </a:rPr>
              <a:t> on each display.</a:t>
            </a:r>
          </a:p>
          <a:p>
            <a:pPr lvl="0" defTabSz="514093">
              <a:defRPr/>
            </a:pPr>
            <a:endParaRPr lang="en-US" sz="1200" dirty="0">
              <a:solidFill>
                <a:schemeClr val="tx1">
                  <a:lumMod val="75000"/>
                  <a:lumOff val="25000"/>
                </a:schemeClr>
              </a:solidFill>
              <a:latin typeface="Segoe UI Light" panose="020B0502040204020203" pitchFamily="34" charset="0"/>
              <a:cs typeface="Segoe UI Light" panose="020B0502040204020203" pitchFamily="34" charset="0"/>
            </a:endParaRPr>
          </a:p>
        </p:txBody>
      </p:sp>
      <p:sp>
        <p:nvSpPr>
          <p:cNvPr id="31" name="Title 7">
            <a:extLst>
              <a:ext uri="{FF2B5EF4-FFF2-40B4-BE49-F238E27FC236}">
                <a16:creationId xmlns:a16="http://schemas.microsoft.com/office/drawing/2014/main" id="{D04062A1-B8A9-41E8-A8E1-3B23F66B7245}"/>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Prototype 2</a:t>
            </a:r>
            <a:endParaRPr kumimoji="0" lang="en-US" sz="11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endParaRPr>
          </a:p>
        </p:txBody>
      </p:sp>
    </p:spTree>
    <p:extLst>
      <p:ext uri="{BB962C8B-B14F-4D97-AF65-F5344CB8AC3E}">
        <p14:creationId xmlns:p14="http://schemas.microsoft.com/office/powerpoint/2010/main" val="1157152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4"/>
                </p:tgtEl>
              </p:cMediaNode>
            </p:video>
          </p:childTnLst>
        </p:cTn>
      </p:par>
    </p:tnLst>
    <p:bldLst>
      <p:bldP spid="57" grpId="0" animBg="1"/>
      <p:bldP spid="65" grpId="0" animBg="1"/>
      <p:bldP spid="69"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bandicam 2019-03-20 18-06-56-907">
            <a:hlinkClick r:id="" action="ppaction://media"/>
            <a:extLst>
              <a:ext uri="{FF2B5EF4-FFF2-40B4-BE49-F238E27FC236}">
                <a16:creationId xmlns:a16="http://schemas.microsoft.com/office/drawing/2014/main" id="{15C28C81-548B-45A4-904C-9CDBF663CC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1762" y="0"/>
            <a:ext cx="10308476" cy="6858000"/>
          </a:xfrm>
          <a:prstGeom prst="rect">
            <a:avLst/>
          </a:prstGeom>
        </p:spPr>
      </p:pic>
      <p:sp>
        <p:nvSpPr>
          <p:cNvPr id="5" name="Rectangle 4">
            <a:extLst>
              <a:ext uri="{FF2B5EF4-FFF2-40B4-BE49-F238E27FC236}">
                <a16:creationId xmlns:a16="http://schemas.microsoft.com/office/drawing/2014/main" id="{9B212DFE-270D-4117-9A71-9B2C03C91C30}"/>
              </a:ext>
            </a:extLst>
          </p:cNvPr>
          <p:cNvSpPr/>
          <p:nvPr/>
        </p:nvSpPr>
        <p:spPr>
          <a:xfrm>
            <a:off x="692641" y="-34361"/>
            <a:ext cx="10720815" cy="6356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69F2818-B7C2-431C-91E5-69A4DD814F91}"/>
              </a:ext>
            </a:extLst>
          </p:cNvPr>
          <p:cNvSpPr/>
          <p:nvPr/>
        </p:nvSpPr>
        <p:spPr>
          <a:xfrm>
            <a:off x="507947" y="6797867"/>
            <a:ext cx="11176106" cy="3607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E404B66-2CDC-43CB-A76B-1D4F14F1C6F0}"/>
              </a:ext>
            </a:extLst>
          </p:cNvPr>
          <p:cNvSpPr/>
          <p:nvPr/>
        </p:nvSpPr>
        <p:spPr>
          <a:xfrm>
            <a:off x="735592" y="4001043"/>
            <a:ext cx="10720815" cy="33674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B54E5FC-A917-4442-8F8B-21F2A4817489}"/>
              </a:ext>
            </a:extLst>
          </p:cNvPr>
          <p:cNvSpPr/>
          <p:nvPr/>
        </p:nvSpPr>
        <p:spPr>
          <a:xfrm>
            <a:off x="1777661" y="981621"/>
            <a:ext cx="1279969" cy="12627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0491D58-D657-464A-B32F-68B99498B49B}"/>
              </a:ext>
            </a:extLst>
          </p:cNvPr>
          <p:cNvSpPr/>
          <p:nvPr/>
        </p:nvSpPr>
        <p:spPr>
          <a:xfrm>
            <a:off x="8853517" y="1291423"/>
            <a:ext cx="2181961" cy="12627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D212BBB-56EE-4BC8-A7E5-905927365470}"/>
              </a:ext>
            </a:extLst>
          </p:cNvPr>
          <p:cNvSpPr/>
          <p:nvPr/>
        </p:nvSpPr>
        <p:spPr>
          <a:xfrm>
            <a:off x="8853517" y="2810491"/>
            <a:ext cx="2181961" cy="90199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2D8ECFF3-3E99-4ED4-A29A-93E2790A83CD}"/>
              </a:ext>
            </a:extLst>
          </p:cNvPr>
          <p:cNvGrpSpPr/>
          <p:nvPr/>
        </p:nvGrpSpPr>
        <p:grpSpPr>
          <a:xfrm>
            <a:off x="2204319" y="1412811"/>
            <a:ext cx="478923" cy="374886"/>
            <a:chOff x="1123950" y="1431455"/>
            <a:chExt cx="442992" cy="447754"/>
          </a:xfrm>
        </p:grpSpPr>
        <p:pic>
          <p:nvPicPr>
            <p:cNvPr id="29" name="Picture 4" descr="Image result for tablet surface pro">
              <a:extLst>
                <a:ext uri="{FF2B5EF4-FFF2-40B4-BE49-F238E27FC236}">
                  <a16:creationId xmlns:a16="http://schemas.microsoft.com/office/drawing/2014/main" id="{E0BD8CFC-221E-40CA-8E3F-411084A08C08}"/>
                </a:ext>
              </a:extLst>
            </p:cNvPr>
            <p:cNvPicPr>
              <a:picLocks noChangeAspect="1" noChangeArrowheads="1"/>
            </p:cNvPicPr>
            <p:nvPr/>
          </p:nvPicPr>
          <p:blipFill>
            <a:blip r:embed="rId6"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3950" y="1431455"/>
              <a:ext cx="442992" cy="44299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3412937B-CB9D-4315-9213-E010C7118BA4}"/>
                </a:ext>
              </a:extLst>
            </p:cNvPr>
            <p:cNvSpPr/>
            <p:nvPr/>
          </p:nvSpPr>
          <p:spPr>
            <a:xfrm>
              <a:off x="1363616" y="1789006"/>
              <a:ext cx="186659" cy="90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BAB87136-1958-40D8-B00E-BA78BB5C6ED1}"/>
              </a:ext>
            </a:extLst>
          </p:cNvPr>
          <p:cNvGrpSpPr/>
          <p:nvPr/>
        </p:nvGrpSpPr>
        <p:grpSpPr>
          <a:xfrm>
            <a:off x="9703719" y="1469430"/>
            <a:ext cx="478923" cy="374886"/>
            <a:chOff x="1123950" y="1431455"/>
            <a:chExt cx="442992" cy="447754"/>
          </a:xfrm>
        </p:grpSpPr>
        <p:pic>
          <p:nvPicPr>
            <p:cNvPr id="38" name="Picture 4" descr="Image result for tablet surface pro">
              <a:extLst>
                <a:ext uri="{FF2B5EF4-FFF2-40B4-BE49-F238E27FC236}">
                  <a16:creationId xmlns:a16="http://schemas.microsoft.com/office/drawing/2014/main" id="{0A4EEA4C-0F4B-4EB6-88A9-3DF0EC8FE12F}"/>
                </a:ext>
              </a:extLst>
            </p:cNvPr>
            <p:cNvPicPr>
              <a:picLocks noChangeAspect="1" noChangeArrowheads="1"/>
            </p:cNvPicPr>
            <p:nvPr/>
          </p:nvPicPr>
          <p:blipFill>
            <a:blip r:embed="rId6"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3950" y="1431455"/>
              <a:ext cx="442992" cy="442992"/>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B0576FA2-2194-46CF-910A-89EC1DF020F4}"/>
                </a:ext>
              </a:extLst>
            </p:cNvPr>
            <p:cNvSpPr/>
            <p:nvPr/>
          </p:nvSpPr>
          <p:spPr>
            <a:xfrm>
              <a:off x="1363616" y="1789006"/>
              <a:ext cx="186659" cy="90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0" name="Group 39">
            <a:extLst>
              <a:ext uri="{FF2B5EF4-FFF2-40B4-BE49-F238E27FC236}">
                <a16:creationId xmlns:a16="http://schemas.microsoft.com/office/drawing/2014/main" id="{D5D09AEF-588C-404C-9FBA-C80BF64BDE49}"/>
              </a:ext>
            </a:extLst>
          </p:cNvPr>
          <p:cNvGrpSpPr/>
          <p:nvPr/>
        </p:nvGrpSpPr>
        <p:grpSpPr>
          <a:xfrm>
            <a:off x="9703719" y="3137268"/>
            <a:ext cx="478923" cy="374886"/>
            <a:chOff x="1123950" y="1431455"/>
            <a:chExt cx="442992" cy="447754"/>
          </a:xfrm>
        </p:grpSpPr>
        <p:pic>
          <p:nvPicPr>
            <p:cNvPr id="41" name="Picture 4" descr="Image result for tablet surface pro">
              <a:extLst>
                <a:ext uri="{FF2B5EF4-FFF2-40B4-BE49-F238E27FC236}">
                  <a16:creationId xmlns:a16="http://schemas.microsoft.com/office/drawing/2014/main" id="{D0C81071-D09D-48F0-9778-A9557D8EB6F0}"/>
                </a:ext>
              </a:extLst>
            </p:cNvPr>
            <p:cNvPicPr>
              <a:picLocks noChangeAspect="1" noChangeArrowheads="1"/>
            </p:cNvPicPr>
            <p:nvPr/>
          </p:nvPicPr>
          <p:blipFill>
            <a:blip r:embed="rId6"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3950" y="1431455"/>
              <a:ext cx="442992" cy="442992"/>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93CBA0E7-A289-4F98-8CBE-23531C43644F}"/>
                </a:ext>
              </a:extLst>
            </p:cNvPr>
            <p:cNvSpPr/>
            <p:nvPr/>
          </p:nvSpPr>
          <p:spPr>
            <a:xfrm>
              <a:off x="1363616" y="1789006"/>
              <a:ext cx="186659" cy="90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34" name="Straight Arrow Connector 33">
            <a:extLst>
              <a:ext uri="{FF2B5EF4-FFF2-40B4-BE49-F238E27FC236}">
                <a16:creationId xmlns:a16="http://schemas.microsoft.com/office/drawing/2014/main" id="{107F4F63-37B7-4248-A9FD-44C28035CE04}"/>
              </a:ext>
            </a:extLst>
          </p:cNvPr>
          <p:cNvCxnSpPr>
            <a:cxnSpLocks/>
          </p:cNvCxnSpPr>
          <p:nvPr/>
        </p:nvCxnSpPr>
        <p:spPr>
          <a:xfrm flipH="1">
            <a:off x="7138716" y="1840329"/>
            <a:ext cx="2552621" cy="2698198"/>
          </a:xfrm>
          <a:prstGeom prst="straightConnector1">
            <a:avLst/>
          </a:prstGeom>
          <a:ln w="38100">
            <a:solidFill>
              <a:srgbClr val="95C94F"/>
            </a:solidFill>
            <a:prstDash val="solid"/>
            <a:headEnd type="none" w="lg" len="med"/>
            <a:tailEnd type="triangle" w="lg" len="med"/>
          </a:ln>
        </p:spPr>
        <p:style>
          <a:lnRef idx="1">
            <a:schemeClr val="accent2"/>
          </a:lnRef>
          <a:fillRef idx="0">
            <a:schemeClr val="accent2"/>
          </a:fillRef>
          <a:effectRef idx="0">
            <a:schemeClr val="accent2"/>
          </a:effectRef>
          <a:fontRef idx="minor">
            <a:schemeClr val="tx1"/>
          </a:fontRef>
        </p:style>
      </p:cxnSp>
      <p:cxnSp>
        <p:nvCxnSpPr>
          <p:cNvPr id="35" name="Straight Arrow Connector 34">
            <a:extLst>
              <a:ext uri="{FF2B5EF4-FFF2-40B4-BE49-F238E27FC236}">
                <a16:creationId xmlns:a16="http://schemas.microsoft.com/office/drawing/2014/main" id="{0878BF10-E686-46C6-92AD-7C5B21AA1A78}"/>
              </a:ext>
            </a:extLst>
          </p:cNvPr>
          <p:cNvCxnSpPr>
            <a:cxnSpLocks/>
          </p:cNvCxnSpPr>
          <p:nvPr/>
        </p:nvCxnSpPr>
        <p:spPr>
          <a:xfrm flipH="1">
            <a:off x="8372236" y="3527311"/>
            <a:ext cx="1392256" cy="1337977"/>
          </a:xfrm>
          <a:prstGeom prst="straightConnector1">
            <a:avLst/>
          </a:prstGeom>
          <a:ln w="38100">
            <a:solidFill>
              <a:srgbClr val="95C94F"/>
            </a:solidFill>
            <a:prstDash val="solid"/>
            <a:headEnd type="none" w="lg" len="med"/>
            <a:tailEnd type="triangle" w="lg" len="med"/>
          </a:ln>
        </p:spPr>
        <p:style>
          <a:lnRef idx="1">
            <a:schemeClr val="accent2"/>
          </a:lnRef>
          <a:fillRef idx="0">
            <a:schemeClr val="accent2"/>
          </a:fillRef>
          <a:effectRef idx="0">
            <a:schemeClr val="accent2"/>
          </a:effectRef>
          <a:fontRef idx="minor">
            <a:schemeClr val="tx1"/>
          </a:fontRef>
        </p:style>
      </p:cxnSp>
      <p:pic>
        <p:nvPicPr>
          <p:cNvPr id="1030" name="Picture 6" descr="Image result for server">
            <a:extLst>
              <a:ext uri="{FF2B5EF4-FFF2-40B4-BE49-F238E27FC236}">
                <a16:creationId xmlns:a16="http://schemas.microsoft.com/office/drawing/2014/main" id="{EF39708B-AF47-45D7-B86D-E795819D8DD7}"/>
              </a:ext>
            </a:extLst>
          </p:cNvPr>
          <p:cNvPicPr>
            <a:picLocks noChangeAspect="1" noChangeArrowheads="1"/>
          </p:cNvPicPr>
          <p:nvPr/>
        </p:nvPicPr>
        <p:blipFill>
          <a:blip r:embed="rId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81774" y="4499774"/>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6827EFC-A08C-4216-89CA-6DE62D1C0530}"/>
              </a:ext>
            </a:extLst>
          </p:cNvPr>
          <p:cNvSpPr/>
          <p:nvPr/>
        </p:nvSpPr>
        <p:spPr>
          <a:xfrm>
            <a:off x="6044117" y="5014135"/>
            <a:ext cx="2329176" cy="786369"/>
          </a:xfrm>
          <a:prstGeom prst="rect">
            <a:avLst/>
          </a:prstGeom>
        </p:spPr>
        <p:txBody>
          <a:bodyPr wrap="square">
            <a:spAutoFit/>
          </a:bodyPr>
          <a:lstStyle/>
          <a:p>
            <a:pPr marL="0" marR="0" lvl="0" indent="0" algn="ctr" defTabSz="514093" rtl="0" eaLnBrk="1" fontAlgn="auto" latinLnBrk="0" hangingPunct="1">
              <a:lnSpc>
                <a:spcPct val="100000"/>
              </a:lnSpc>
              <a:spcBef>
                <a:spcPts val="0"/>
              </a:spcBef>
              <a:spcAft>
                <a:spcPts val="0"/>
              </a:spcAft>
              <a:buClrTx/>
              <a:buSzTx/>
              <a:buFontTx/>
              <a:buNone/>
              <a:tabLst/>
              <a:defRPr/>
            </a:pPr>
            <a:r>
              <a:rPr kumimoji="0" lang="en-US" sz="2255" b="0" i="0" u="none" strike="noStrike" kern="1200" cap="none" spc="0" normalizeH="0" baseline="0" noProof="0" dirty="0">
                <a:ln>
                  <a:noFill/>
                </a:ln>
                <a:solidFill>
                  <a:srgbClr val="95C94F"/>
                </a:solidFill>
                <a:effectLst/>
                <a:uLnTx/>
                <a:uFillTx/>
                <a:latin typeface="Segoe UI Semibold" panose="020B0702040204020203" pitchFamily="34" charset="0"/>
                <a:ea typeface="+mn-ea"/>
                <a:cs typeface="Segoe UI Semibold" panose="020B0702040204020203" pitchFamily="34" charset="0"/>
              </a:rPr>
              <a:t>Server located at my office </a:t>
            </a:r>
          </a:p>
        </p:txBody>
      </p:sp>
      <p:sp>
        <p:nvSpPr>
          <p:cNvPr id="26" name="Rectangle 25">
            <a:extLst>
              <a:ext uri="{FF2B5EF4-FFF2-40B4-BE49-F238E27FC236}">
                <a16:creationId xmlns:a16="http://schemas.microsoft.com/office/drawing/2014/main" id="{1B9FCB03-C531-4B68-8027-BC2B8F785F18}"/>
              </a:ext>
            </a:extLst>
          </p:cNvPr>
          <p:cNvSpPr/>
          <p:nvPr/>
        </p:nvSpPr>
        <p:spPr>
          <a:xfrm>
            <a:off x="4532812" y="4424566"/>
            <a:ext cx="3964577" cy="2107342"/>
          </a:xfrm>
          <a:prstGeom prst="rect">
            <a:avLst/>
          </a:prstGeom>
          <a:noFill/>
          <a:ln w="25400">
            <a:solidFill>
              <a:srgbClr val="95C9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Straight Arrow Connector 26">
            <a:extLst>
              <a:ext uri="{FF2B5EF4-FFF2-40B4-BE49-F238E27FC236}">
                <a16:creationId xmlns:a16="http://schemas.microsoft.com/office/drawing/2014/main" id="{DFFFFFE7-A12A-4861-8528-E6E088F94035}"/>
              </a:ext>
            </a:extLst>
          </p:cNvPr>
          <p:cNvCxnSpPr>
            <a:cxnSpLocks/>
            <a:stCxn id="30" idx="2"/>
          </p:cNvCxnSpPr>
          <p:nvPr/>
        </p:nvCxnSpPr>
        <p:spPr>
          <a:xfrm>
            <a:off x="2564324" y="1787697"/>
            <a:ext cx="2367900" cy="2775815"/>
          </a:xfrm>
          <a:prstGeom prst="straightConnector1">
            <a:avLst/>
          </a:prstGeom>
          <a:ln w="38100">
            <a:solidFill>
              <a:srgbClr val="95C94F"/>
            </a:solidFill>
            <a:prstDash val="solid"/>
            <a:headEnd type="none" w="lg" len="med"/>
            <a:tailEnd type="triangle" w="lg" len="med"/>
          </a:ln>
        </p:spPr>
        <p:style>
          <a:lnRef idx="1">
            <a:schemeClr val="accent2"/>
          </a:lnRef>
          <a:fillRef idx="0">
            <a:schemeClr val="accent2"/>
          </a:fillRef>
          <a:effectRef idx="0">
            <a:schemeClr val="accent2"/>
          </a:effectRef>
          <a:fontRef idx="minor">
            <a:schemeClr val="tx1"/>
          </a:fontRef>
        </p:style>
      </p:cxnSp>
      <p:sp>
        <p:nvSpPr>
          <p:cNvPr id="2" name="TextBox 1">
            <a:extLst>
              <a:ext uri="{FF2B5EF4-FFF2-40B4-BE49-F238E27FC236}">
                <a16:creationId xmlns:a16="http://schemas.microsoft.com/office/drawing/2014/main" id="{F44FB16B-3D82-4D56-8291-92234BE2E959}"/>
              </a:ext>
            </a:extLst>
          </p:cNvPr>
          <p:cNvSpPr txBox="1"/>
          <p:nvPr/>
        </p:nvSpPr>
        <p:spPr>
          <a:xfrm rot="2977829">
            <a:off x="2645264" y="2854962"/>
            <a:ext cx="2117927" cy="369332"/>
          </a:xfrm>
          <a:prstGeom prst="rect">
            <a:avLst/>
          </a:prstGeom>
          <a:solidFill>
            <a:schemeClr val="bg1"/>
          </a:solidFill>
          <a:ln w="31750">
            <a:solidFill>
              <a:srgbClr val="95C94F"/>
            </a:solidFill>
            <a:prstDash val="solid"/>
          </a:ln>
        </p:spPr>
        <p:txBody>
          <a:bodyPr wrap="square" rtlCol="0">
            <a:spAutoFit/>
          </a:bodyPr>
          <a:lstStyle>
            <a:defPPr>
              <a:defRPr lang="en-US"/>
            </a:defPPr>
            <a:lvl1pPr>
              <a:defRPr>
                <a:solidFill>
                  <a:srgbClr val="D39601"/>
                </a:solidFill>
                <a:latin typeface="Segoe UI Semibold" panose="020B0702040204020203" pitchFamily="34" charset="0"/>
                <a:cs typeface="Segoe UI Semibold" panose="020B07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5C94F"/>
                </a:solidFill>
                <a:effectLst/>
                <a:uLnTx/>
                <a:uFillTx/>
                <a:latin typeface="Segoe UI Semibold" panose="020B0702040204020203" pitchFamily="34" charset="0"/>
                <a:ea typeface="+mn-ea"/>
                <a:cs typeface="Segoe UI Semibold" panose="020B0702040204020203" pitchFamily="34" charset="0"/>
              </a:rPr>
              <a:t>Recognized sound</a:t>
            </a:r>
          </a:p>
        </p:txBody>
      </p:sp>
      <p:sp>
        <p:nvSpPr>
          <p:cNvPr id="52" name="TextBox 51">
            <a:extLst>
              <a:ext uri="{FF2B5EF4-FFF2-40B4-BE49-F238E27FC236}">
                <a16:creationId xmlns:a16="http://schemas.microsoft.com/office/drawing/2014/main" id="{51EFEBD5-DC20-41BE-AB1E-C96FFDC77FE3}"/>
              </a:ext>
            </a:extLst>
          </p:cNvPr>
          <p:cNvSpPr txBox="1"/>
          <p:nvPr/>
        </p:nvSpPr>
        <p:spPr>
          <a:xfrm rot="18763727">
            <a:off x="7450735" y="2878160"/>
            <a:ext cx="2185614" cy="369332"/>
          </a:xfrm>
          <a:prstGeom prst="rect">
            <a:avLst/>
          </a:prstGeom>
          <a:solidFill>
            <a:schemeClr val="bg1"/>
          </a:solidFill>
          <a:ln w="31750">
            <a:solidFill>
              <a:srgbClr val="95C94F"/>
            </a:solidFill>
            <a:prstDash val="solid"/>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rgbClr val="D39601"/>
                </a:solidFill>
                <a:effectLst/>
                <a:uLnTx/>
                <a:uFillTx/>
                <a:latin typeface="Segoe UI Semibold" panose="020B0702040204020203" pitchFamily="34" charset="0"/>
                <a:cs typeface="Segoe UI Semibold" panose="020B0702040204020203" pitchFamily="34" charset="0"/>
              </a:defRPr>
            </a:lvl1pPr>
          </a:lstStyle>
          <a:p>
            <a:r>
              <a:rPr lang="en-US" dirty="0">
                <a:solidFill>
                  <a:srgbClr val="95C94F"/>
                </a:solidFill>
              </a:rPr>
              <a:t>Recognized sound</a:t>
            </a:r>
          </a:p>
        </p:txBody>
      </p:sp>
    </p:spTree>
    <p:extLst>
      <p:ext uri="{BB962C8B-B14F-4D97-AF65-F5344CB8AC3E}">
        <p14:creationId xmlns:p14="http://schemas.microsoft.com/office/powerpoint/2010/main" val="36245354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bandicam 2019-03-20 18-06-56-907">
            <a:hlinkClick r:id="" action="ppaction://media"/>
            <a:extLst>
              <a:ext uri="{FF2B5EF4-FFF2-40B4-BE49-F238E27FC236}">
                <a16:creationId xmlns:a16="http://schemas.microsoft.com/office/drawing/2014/main" id="{15C28C81-548B-45A4-904C-9CDBF663CC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1762" y="0"/>
            <a:ext cx="10308476" cy="6858000"/>
          </a:xfrm>
          <a:prstGeom prst="rect">
            <a:avLst/>
          </a:prstGeom>
        </p:spPr>
      </p:pic>
      <p:sp>
        <p:nvSpPr>
          <p:cNvPr id="5" name="Rectangle 4">
            <a:extLst>
              <a:ext uri="{FF2B5EF4-FFF2-40B4-BE49-F238E27FC236}">
                <a16:creationId xmlns:a16="http://schemas.microsoft.com/office/drawing/2014/main" id="{9B212DFE-270D-4117-9A71-9B2C03C91C30}"/>
              </a:ext>
            </a:extLst>
          </p:cNvPr>
          <p:cNvSpPr/>
          <p:nvPr/>
        </p:nvSpPr>
        <p:spPr>
          <a:xfrm>
            <a:off x="692641" y="-34361"/>
            <a:ext cx="10720815" cy="6356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69F2818-B7C2-431C-91E5-69A4DD814F91}"/>
              </a:ext>
            </a:extLst>
          </p:cNvPr>
          <p:cNvSpPr/>
          <p:nvPr/>
        </p:nvSpPr>
        <p:spPr>
          <a:xfrm>
            <a:off x="507947" y="6797867"/>
            <a:ext cx="11176106" cy="3607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E404B66-2CDC-43CB-A76B-1D4F14F1C6F0}"/>
              </a:ext>
            </a:extLst>
          </p:cNvPr>
          <p:cNvSpPr/>
          <p:nvPr/>
        </p:nvSpPr>
        <p:spPr>
          <a:xfrm>
            <a:off x="795725" y="3968764"/>
            <a:ext cx="10720815" cy="33674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B54E5FC-A917-4442-8F8B-21F2A4817489}"/>
              </a:ext>
            </a:extLst>
          </p:cNvPr>
          <p:cNvSpPr/>
          <p:nvPr/>
        </p:nvSpPr>
        <p:spPr>
          <a:xfrm>
            <a:off x="1777661" y="981621"/>
            <a:ext cx="1279969" cy="12627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0491D58-D657-464A-B32F-68B99498B49B}"/>
              </a:ext>
            </a:extLst>
          </p:cNvPr>
          <p:cNvSpPr/>
          <p:nvPr/>
        </p:nvSpPr>
        <p:spPr>
          <a:xfrm>
            <a:off x="8853517" y="1291423"/>
            <a:ext cx="2181961" cy="12627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D212BBB-56EE-4BC8-A7E5-905927365470}"/>
              </a:ext>
            </a:extLst>
          </p:cNvPr>
          <p:cNvSpPr/>
          <p:nvPr/>
        </p:nvSpPr>
        <p:spPr>
          <a:xfrm>
            <a:off x="8853517" y="2810491"/>
            <a:ext cx="2181961" cy="90199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2D8ECFF3-3E99-4ED4-A29A-93E2790A83CD}"/>
              </a:ext>
            </a:extLst>
          </p:cNvPr>
          <p:cNvGrpSpPr/>
          <p:nvPr/>
        </p:nvGrpSpPr>
        <p:grpSpPr>
          <a:xfrm>
            <a:off x="2204319" y="1412811"/>
            <a:ext cx="478923" cy="374886"/>
            <a:chOff x="1123950" y="1431455"/>
            <a:chExt cx="442992" cy="447754"/>
          </a:xfrm>
        </p:grpSpPr>
        <p:pic>
          <p:nvPicPr>
            <p:cNvPr id="29" name="Picture 4" descr="Image result for tablet surface pro">
              <a:extLst>
                <a:ext uri="{FF2B5EF4-FFF2-40B4-BE49-F238E27FC236}">
                  <a16:creationId xmlns:a16="http://schemas.microsoft.com/office/drawing/2014/main" id="{E0BD8CFC-221E-40CA-8E3F-411084A08C08}"/>
                </a:ext>
              </a:extLst>
            </p:cNvPr>
            <p:cNvPicPr>
              <a:picLocks noChangeAspect="1" noChangeArrowheads="1"/>
            </p:cNvPicPr>
            <p:nvPr/>
          </p:nvPicPr>
          <p:blipFill>
            <a:blip r:embed="rId6"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3950" y="1431455"/>
              <a:ext cx="442992" cy="44299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3412937B-CB9D-4315-9213-E010C7118BA4}"/>
                </a:ext>
              </a:extLst>
            </p:cNvPr>
            <p:cNvSpPr/>
            <p:nvPr/>
          </p:nvSpPr>
          <p:spPr>
            <a:xfrm>
              <a:off x="1363616" y="1789006"/>
              <a:ext cx="186659" cy="90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BAB87136-1958-40D8-B00E-BA78BB5C6ED1}"/>
              </a:ext>
            </a:extLst>
          </p:cNvPr>
          <p:cNvGrpSpPr/>
          <p:nvPr/>
        </p:nvGrpSpPr>
        <p:grpSpPr>
          <a:xfrm>
            <a:off x="9703719" y="1469430"/>
            <a:ext cx="478923" cy="374886"/>
            <a:chOff x="1123950" y="1431455"/>
            <a:chExt cx="442992" cy="447754"/>
          </a:xfrm>
        </p:grpSpPr>
        <p:pic>
          <p:nvPicPr>
            <p:cNvPr id="38" name="Picture 4" descr="Image result for tablet surface pro">
              <a:extLst>
                <a:ext uri="{FF2B5EF4-FFF2-40B4-BE49-F238E27FC236}">
                  <a16:creationId xmlns:a16="http://schemas.microsoft.com/office/drawing/2014/main" id="{0A4EEA4C-0F4B-4EB6-88A9-3DF0EC8FE12F}"/>
                </a:ext>
              </a:extLst>
            </p:cNvPr>
            <p:cNvPicPr>
              <a:picLocks noChangeAspect="1" noChangeArrowheads="1"/>
            </p:cNvPicPr>
            <p:nvPr/>
          </p:nvPicPr>
          <p:blipFill>
            <a:blip r:embed="rId6"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3950" y="1431455"/>
              <a:ext cx="442992" cy="442992"/>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B0576FA2-2194-46CF-910A-89EC1DF020F4}"/>
                </a:ext>
              </a:extLst>
            </p:cNvPr>
            <p:cNvSpPr/>
            <p:nvPr/>
          </p:nvSpPr>
          <p:spPr>
            <a:xfrm>
              <a:off x="1363616" y="1789006"/>
              <a:ext cx="186659" cy="90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0" name="Group 39">
            <a:extLst>
              <a:ext uri="{FF2B5EF4-FFF2-40B4-BE49-F238E27FC236}">
                <a16:creationId xmlns:a16="http://schemas.microsoft.com/office/drawing/2014/main" id="{D5D09AEF-588C-404C-9FBA-C80BF64BDE49}"/>
              </a:ext>
            </a:extLst>
          </p:cNvPr>
          <p:cNvGrpSpPr/>
          <p:nvPr/>
        </p:nvGrpSpPr>
        <p:grpSpPr>
          <a:xfrm>
            <a:off x="9703719" y="3137268"/>
            <a:ext cx="478923" cy="374886"/>
            <a:chOff x="1123950" y="1431455"/>
            <a:chExt cx="442992" cy="447754"/>
          </a:xfrm>
        </p:grpSpPr>
        <p:pic>
          <p:nvPicPr>
            <p:cNvPr id="41" name="Picture 4" descr="Image result for tablet surface pro">
              <a:extLst>
                <a:ext uri="{FF2B5EF4-FFF2-40B4-BE49-F238E27FC236}">
                  <a16:creationId xmlns:a16="http://schemas.microsoft.com/office/drawing/2014/main" id="{D0C81071-D09D-48F0-9778-A9557D8EB6F0}"/>
                </a:ext>
              </a:extLst>
            </p:cNvPr>
            <p:cNvPicPr>
              <a:picLocks noChangeAspect="1" noChangeArrowheads="1"/>
            </p:cNvPicPr>
            <p:nvPr/>
          </p:nvPicPr>
          <p:blipFill>
            <a:blip r:embed="rId6"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3950" y="1431455"/>
              <a:ext cx="442992" cy="442992"/>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93CBA0E7-A289-4F98-8CBE-23531C43644F}"/>
                </a:ext>
              </a:extLst>
            </p:cNvPr>
            <p:cNvSpPr/>
            <p:nvPr/>
          </p:nvSpPr>
          <p:spPr>
            <a:xfrm>
              <a:off x="1363616" y="1789006"/>
              <a:ext cx="186659" cy="90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34" name="Straight Arrow Connector 33">
            <a:extLst>
              <a:ext uri="{FF2B5EF4-FFF2-40B4-BE49-F238E27FC236}">
                <a16:creationId xmlns:a16="http://schemas.microsoft.com/office/drawing/2014/main" id="{107F4F63-37B7-4248-A9FD-44C28035CE04}"/>
              </a:ext>
            </a:extLst>
          </p:cNvPr>
          <p:cNvCxnSpPr>
            <a:cxnSpLocks/>
          </p:cNvCxnSpPr>
          <p:nvPr/>
        </p:nvCxnSpPr>
        <p:spPr>
          <a:xfrm flipH="1">
            <a:off x="7138716" y="1840329"/>
            <a:ext cx="2552621" cy="2698198"/>
          </a:xfrm>
          <a:prstGeom prst="straightConnector1">
            <a:avLst/>
          </a:prstGeom>
          <a:ln w="38100">
            <a:solidFill>
              <a:srgbClr val="95C94F"/>
            </a:solidFill>
            <a:headEnd type="triangle" w="lg" len="med"/>
            <a:tailEnd type="none" w="lg" len="med"/>
          </a:ln>
        </p:spPr>
        <p:style>
          <a:lnRef idx="1">
            <a:schemeClr val="accent2"/>
          </a:lnRef>
          <a:fillRef idx="0">
            <a:schemeClr val="accent2"/>
          </a:fillRef>
          <a:effectRef idx="0">
            <a:schemeClr val="accent2"/>
          </a:effectRef>
          <a:fontRef idx="minor">
            <a:schemeClr val="tx1"/>
          </a:fontRef>
        </p:style>
      </p:cxnSp>
      <p:cxnSp>
        <p:nvCxnSpPr>
          <p:cNvPr id="35" name="Straight Arrow Connector 34">
            <a:extLst>
              <a:ext uri="{FF2B5EF4-FFF2-40B4-BE49-F238E27FC236}">
                <a16:creationId xmlns:a16="http://schemas.microsoft.com/office/drawing/2014/main" id="{0878BF10-E686-46C6-92AD-7C5B21AA1A78}"/>
              </a:ext>
            </a:extLst>
          </p:cNvPr>
          <p:cNvCxnSpPr>
            <a:cxnSpLocks/>
          </p:cNvCxnSpPr>
          <p:nvPr/>
        </p:nvCxnSpPr>
        <p:spPr>
          <a:xfrm flipH="1">
            <a:off x="8217351" y="3527311"/>
            <a:ext cx="1547141" cy="1486824"/>
          </a:xfrm>
          <a:prstGeom prst="straightConnector1">
            <a:avLst/>
          </a:prstGeom>
          <a:ln w="38100">
            <a:solidFill>
              <a:srgbClr val="95C94F"/>
            </a:solidFill>
            <a:headEnd type="triangle" w="lg" len="med"/>
            <a:tailEnd type="none" w="lg" len="med"/>
          </a:ln>
        </p:spPr>
        <p:style>
          <a:lnRef idx="1">
            <a:schemeClr val="accent2"/>
          </a:lnRef>
          <a:fillRef idx="0">
            <a:schemeClr val="accent2"/>
          </a:fillRef>
          <a:effectRef idx="0">
            <a:schemeClr val="accent2"/>
          </a:effectRef>
          <a:fontRef idx="minor">
            <a:schemeClr val="tx1"/>
          </a:fontRef>
        </p:style>
      </p:cxnSp>
      <p:pic>
        <p:nvPicPr>
          <p:cNvPr id="1030" name="Picture 6" descr="Image result for server">
            <a:extLst>
              <a:ext uri="{FF2B5EF4-FFF2-40B4-BE49-F238E27FC236}">
                <a16:creationId xmlns:a16="http://schemas.microsoft.com/office/drawing/2014/main" id="{EF39708B-AF47-45D7-B86D-E795819D8DD7}"/>
              </a:ext>
            </a:extLst>
          </p:cNvPr>
          <p:cNvPicPr>
            <a:picLocks noChangeAspect="1" noChangeArrowheads="1"/>
          </p:cNvPicPr>
          <p:nvPr/>
        </p:nvPicPr>
        <p:blipFill>
          <a:blip r:embed="rId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81774" y="4499774"/>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6827EFC-A08C-4216-89CA-6DE62D1C0530}"/>
              </a:ext>
            </a:extLst>
          </p:cNvPr>
          <p:cNvSpPr/>
          <p:nvPr/>
        </p:nvSpPr>
        <p:spPr>
          <a:xfrm>
            <a:off x="6044117" y="5014135"/>
            <a:ext cx="2329176" cy="786369"/>
          </a:xfrm>
          <a:prstGeom prst="rect">
            <a:avLst/>
          </a:prstGeom>
        </p:spPr>
        <p:txBody>
          <a:bodyPr wrap="square">
            <a:spAutoFit/>
          </a:bodyPr>
          <a:lstStyle/>
          <a:p>
            <a:pPr marL="0" marR="0" lvl="0" indent="0" algn="ctr" defTabSz="514093" rtl="0" eaLnBrk="1" fontAlgn="auto" latinLnBrk="0" hangingPunct="1">
              <a:lnSpc>
                <a:spcPct val="100000"/>
              </a:lnSpc>
              <a:spcBef>
                <a:spcPts val="0"/>
              </a:spcBef>
              <a:spcAft>
                <a:spcPts val="0"/>
              </a:spcAft>
              <a:buClrTx/>
              <a:buSzTx/>
              <a:buFontTx/>
              <a:buNone/>
              <a:tabLst/>
              <a:defRPr/>
            </a:pPr>
            <a:r>
              <a:rPr kumimoji="0" lang="en-US" sz="2255" b="0" i="0" u="none" strike="noStrike" kern="1200" cap="none" spc="0" normalizeH="0" baseline="0" noProof="0" dirty="0">
                <a:ln>
                  <a:noFill/>
                </a:ln>
                <a:solidFill>
                  <a:srgbClr val="95C94F"/>
                </a:solidFill>
                <a:effectLst/>
                <a:uLnTx/>
                <a:uFillTx/>
                <a:latin typeface="Segoe UI Semibold" panose="020B0702040204020203" pitchFamily="34" charset="0"/>
                <a:ea typeface="+mn-ea"/>
                <a:cs typeface="Segoe UI Semibold" panose="020B0702040204020203" pitchFamily="34" charset="0"/>
              </a:rPr>
              <a:t>Server located at my office </a:t>
            </a:r>
          </a:p>
        </p:txBody>
      </p:sp>
      <p:sp>
        <p:nvSpPr>
          <p:cNvPr id="26" name="Rectangle 25">
            <a:extLst>
              <a:ext uri="{FF2B5EF4-FFF2-40B4-BE49-F238E27FC236}">
                <a16:creationId xmlns:a16="http://schemas.microsoft.com/office/drawing/2014/main" id="{1B9FCB03-C531-4B68-8027-BC2B8F785F18}"/>
              </a:ext>
            </a:extLst>
          </p:cNvPr>
          <p:cNvSpPr/>
          <p:nvPr/>
        </p:nvSpPr>
        <p:spPr>
          <a:xfrm>
            <a:off x="4532812" y="4424566"/>
            <a:ext cx="3964577" cy="2107342"/>
          </a:xfrm>
          <a:prstGeom prst="rect">
            <a:avLst/>
          </a:prstGeom>
          <a:noFill/>
          <a:ln w="25400">
            <a:solidFill>
              <a:srgbClr val="95C9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Straight Arrow Connector 26">
            <a:extLst>
              <a:ext uri="{FF2B5EF4-FFF2-40B4-BE49-F238E27FC236}">
                <a16:creationId xmlns:a16="http://schemas.microsoft.com/office/drawing/2014/main" id="{DFFFFFE7-A12A-4861-8528-E6E088F94035}"/>
              </a:ext>
            </a:extLst>
          </p:cNvPr>
          <p:cNvCxnSpPr>
            <a:cxnSpLocks/>
            <a:stCxn id="30" idx="2"/>
          </p:cNvCxnSpPr>
          <p:nvPr/>
        </p:nvCxnSpPr>
        <p:spPr>
          <a:xfrm>
            <a:off x="2564324" y="1787697"/>
            <a:ext cx="2367900" cy="2775815"/>
          </a:xfrm>
          <a:prstGeom prst="straightConnector1">
            <a:avLst/>
          </a:prstGeom>
          <a:ln w="38100">
            <a:solidFill>
              <a:srgbClr val="95C94F"/>
            </a:solidFill>
            <a:headEnd type="triangle" w="lg" len="med"/>
            <a:tailEnd type="none" w="lg" len="med"/>
          </a:ln>
        </p:spPr>
        <p:style>
          <a:lnRef idx="1">
            <a:schemeClr val="accent2"/>
          </a:lnRef>
          <a:fillRef idx="0">
            <a:schemeClr val="accent2"/>
          </a:fillRef>
          <a:effectRef idx="0">
            <a:schemeClr val="accent2"/>
          </a:effectRef>
          <a:fontRef idx="minor">
            <a:schemeClr val="tx1"/>
          </a:fontRef>
        </p:style>
      </p:cxnSp>
      <p:sp>
        <p:nvSpPr>
          <p:cNvPr id="24" name="TextBox 23">
            <a:extLst>
              <a:ext uri="{FF2B5EF4-FFF2-40B4-BE49-F238E27FC236}">
                <a16:creationId xmlns:a16="http://schemas.microsoft.com/office/drawing/2014/main" id="{DD705A7F-9278-4452-9793-563CFE95EDED}"/>
              </a:ext>
            </a:extLst>
          </p:cNvPr>
          <p:cNvSpPr txBox="1"/>
          <p:nvPr/>
        </p:nvSpPr>
        <p:spPr>
          <a:xfrm rot="2992019">
            <a:off x="2579664" y="2799294"/>
            <a:ext cx="2293678" cy="646331"/>
          </a:xfrm>
          <a:prstGeom prst="rect">
            <a:avLst/>
          </a:prstGeom>
          <a:solidFill>
            <a:schemeClr val="bg1"/>
          </a:solidFill>
          <a:ln w="31750">
            <a:solidFill>
              <a:srgbClr val="95C94F"/>
            </a:solidFill>
            <a:prstDash val="solid"/>
          </a:ln>
        </p:spPr>
        <p:txBody>
          <a:bodyPr wrap="square" rtlCol="0">
            <a:spAutoFit/>
          </a:bodyPr>
          <a:lstStyle>
            <a:defPPr>
              <a:defRPr lang="en-US"/>
            </a:defPPr>
            <a:lvl1pPr>
              <a:defRPr>
                <a:solidFill>
                  <a:srgbClr val="D39601"/>
                </a:solidFill>
                <a:latin typeface="Segoe UI Semibold" panose="020B0702040204020203" pitchFamily="34" charset="0"/>
                <a:cs typeface="Segoe UI Semibold" panose="020B07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5C94F"/>
                </a:solidFill>
                <a:effectLst/>
                <a:uLnTx/>
                <a:uFillTx/>
                <a:latin typeface="Segoe UI Semibold" panose="020B0702040204020203" pitchFamily="34" charset="0"/>
                <a:ea typeface="+mn-ea"/>
                <a:cs typeface="Segoe UI Semibold" panose="020B0702040204020203" pitchFamily="34" charset="0"/>
              </a:rPr>
              <a:t>Sound + other info (loudness, pitch..)</a:t>
            </a:r>
          </a:p>
        </p:txBody>
      </p:sp>
      <p:sp>
        <p:nvSpPr>
          <p:cNvPr id="25" name="TextBox 24">
            <a:extLst>
              <a:ext uri="{FF2B5EF4-FFF2-40B4-BE49-F238E27FC236}">
                <a16:creationId xmlns:a16="http://schemas.microsoft.com/office/drawing/2014/main" id="{4786DA91-A995-4C13-9267-6B3BCBB3D8BD}"/>
              </a:ext>
            </a:extLst>
          </p:cNvPr>
          <p:cNvSpPr txBox="1"/>
          <p:nvPr/>
        </p:nvSpPr>
        <p:spPr>
          <a:xfrm rot="18762628">
            <a:off x="7287140" y="2857196"/>
            <a:ext cx="2328970" cy="646331"/>
          </a:xfrm>
          <a:prstGeom prst="rect">
            <a:avLst/>
          </a:prstGeom>
          <a:solidFill>
            <a:schemeClr val="bg1"/>
          </a:solidFill>
          <a:ln w="31750">
            <a:solidFill>
              <a:srgbClr val="95C94F"/>
            </a:solidFill>
            <a:prstDash val="solid"/>
          </a:ln>
        </p:spPr>
        <p:txBody>
          <a:bodyPr wrap="square" rtlCol="0">
            <a:spAutoFit/>
          </a:bodyPr>
          <a:lstStyle>
            <a:defPPr>
              <a:defRPr lang="en-US"/>
            </a:defPPr>
            <a:lvl1pPr>
              <a:defRPr>
                <a:solidFill>
                  <a:srgbClr val="D39601"/>
                </a:solidFill>
                <a:latin typeface="Segoe UI Semibold" panose="020B0702040204020203" pitchFamily="34" charset="0"/>
                <a:cs typeface="Segoe UI Semibold" panose="020B0702040204020203" pitchFamily="34" charset="0"/>
              </a:defRPr>
            </a:lvl1pPr>
          </a:lstStyle>
          <a:p>
            <a:pPr lvl="0" algn="ctr">
              <a:defRPr/>
            </a:pPr>
            <a:r>
              <a:rPr lang="en-US" dirty="0">
                <a:solidFill>
                  <a:srgbClr val="95C94F"/>
                </a:solidFill>
              </a:rPr>
              <a:t>Sound + other info (loudness, pitch..)</a:t>
            </a:r>
          </a:p>
        </p:txBody>
      </p:sp>
      <p:cxnSp>
        <p:nvCxnSpPr>
          <p:cNvPr id="31" name="Straight Arrow Connector 30">
            <a:extLst>
              <a:ext uri="{FF2B5EF4-FFF2-40B4-BE49-F238E27FC236}">
                <a16:creationId xmlns:a16="http://schemas.microsoft.com/office/drawing/2014/main" id="{57A3C294-E0E9-4AB4-A90D-681DB3D7C9FE}"/>
              </a:ext>
            </a:extLst>
          </p:cNvPr>
          <p:cNvCxnSpPr>
            <a:cxnSpLocks/>
          </p:cNvCxnSpPr>
          <p:nvPr/>
        </p:nvCxnSpPr>
        <p:spPr>
          <a:xfrm>
            <a:off x="3166722" y="5478237"/>
            <a:ext cx="1552987" cy="0"/>
          </a:xfrm>
          <a:prstGeom prst="straightConnector1">
            <a:avLst/>
          </a:prstGeom>
          <a:ln w="38100">
            <a:solidFill>
              <a:srgbClr val="95C94F"/>
            </a:solidFill>
            <a:headEnd type="triangle" w="lg" len="med"/>
            <a:tailEnd type="none" w="lg" len="med"/>
          </a:ln>
        </p:spPr>
        <p:style>
          <a:lnRef idx="1">
            <a:schemeClr val="accent2"/>
          </a:lnRef>
          <a:fillRef idx="0">
            <a:schemeClr val="accent2"/>
          </a:fillRef>
          <a:effectRef idx="0">
            <a:schemeClr val="accent2"/>
          </a:effectRef>
          <a:fontRef idx="minor">
            <a:schemeClr val="tx1"/>
          </a:fontRef>
        </p:style>
      </p:cxnSp>
      <p:pic>
        <p:nvPicPr>
          <p:cNvPr id="43" name="Picture 8" descr="Image result for smartwatch wireframe">
            <a:extLst>
              <a:ext uri="{FF2B5EF4-FFF2-40B4-BE49-F238E27FC236}">
                <a16:creationId xmlns:a16="http://schemas.microsoft.com/office/drawing/2014/main" id="{854A9787-E236-4B83-8E70-48A6C9AADC62}"/>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saturation sat="33000"/>
                    </a14:imgEffect>
                    <a14:imgEffect>
                      <a14:brightnessContrast contrast="-40000"/>
                    </a14:imgEffect>
                  </a14:imgLayer>
                </a14:imgProps>
              </a:ext>
              <a:ext uri="{28A0092B-C50C-407E-A947-70E740481C1C}">
                <a14:useLocalDpi xmlns:a14="http://schemas.microsoft.com/office/drawing/2010/main" val="0"/>
              </a:ext>
            </a:extLst>
          </a:blip>
          <a:srcRect l="48427" t="11018" r="28344" b="-927"/>
          <a:stretch/>
        </p:blipFill>
        <p:spPr bwMode="auto">
          <a:xfrm rot="1311825">
            <a:off x="2586302" y="4567600"/>
            <a:ext cx="515264" cy="1495767"/>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BCF686CE-E77E-47A3-B1D0-077EF01CC965}"/>
              </a:ext>
            </a:extLst>
          </p:cNvPr>
          <p:cNvSpPr txBox="1"/>
          <p:nvPr/>
        </p:nvSpPr>
        <p:spPr>
          <a:xfrm>
            <a:off x="1667180" y="6019045"/>
            <a:ext cx="2293678" cy="400110"/>
          </a:xfrm>
          <a:prstGeom prst="rect">
            <a:avLst/>
          </a:prstGeom>
          <a:solidFill>
            <a:schemeClr val="bg1"/>
          </a:solidFill>
          <a:ln w="31750">
            <a:noFill/>
            <a:prstDash val="solid"/>
          </a:ln>
        </p:spPr>
        <p:txBody>
          <a:bodyPr wrap="square" rtlCol="0">
            <a:spAutoFit/>
          </a:bodyPr>
          <a:lstStyle>
            <a:defPPr>
              <a:defRPr lang="en-US"/>
            </a:defPPr>
            <a:lvl1pPr>
              <a:defRPr>
                <a:solidFill>
                  <a:srgbClr val="D39601"/>
                </a:solidFill>
                <a:latin typeface="Segoe UI Semibold" panose="020B0702040204020203" pitchFamily="34" charset="0"/>
                <a:cs typeface="Segoe UI Semibold" panose="020B07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lumMod val="50000"/>
                    <a:lumOff val="50000"/>
                  </a:schemeClr>
                </a:solidFill>
                <a:effectLst/>
                <a:uLnTx/>
                <a:uFillTx/>
                <a:latin typeface="Segoe UI Semibold" panose="020B0702040204020203" pitchFamily="34" charset="0"/>
                <a:ea typeface="+mn-ea"/>
                <a:cs typeface="Segoe UI Semibold" panose="020B0702040204020203" pitchFamily="34" charset="0"/>
              </a:rPr>
              <a:t>Smartwatch</a:t>
            </a:r>
          </a:p>
        </p:txBody>
      </p:sp>
    </p:spTree>
    <p:extLst>
      <p:ext uri="{BB962C8B-B14F-4D97-AF65-F5344CB8AC3E}">
        <p14:creationId xmlns:p14="http://schemas.microsoft.com/office/powerpoint/2010/main" val="604779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ndicam 2019-03-20 18-06-56-907">
            <a:hlinkClick r:id="" action="ppaction://media"/>
            <a:extLst>
              <a:ext uri="{FF2B5EF4-FFF2-40B4-BE49-F238E27FC236}">
                <a16:creationId xmlns:a16="http://schemas.microsoft.com/office/drawing/2014/main" id="{15C28C81-548B-45A4-904C-9CDBF663CCCD}"/>
              </a:ext>
            </a:extLst>
          </p:cNvPr>
          <p:cNvPicPr>
            <a:picLocks noChangeAspect="1"/>
          </p:cNvPicPr>
          <p:nvPr>
            <a:videoFile r:link="rId1"/>
            <p:extLst>
              <p:ext uri="{DAA4B4D4-6D71-4841-9C94-3DE7FCFB9230}">
                <p14:media xmlns:p14="http://schemas.microsoft.com/office/powerpoint/2010/main" r:embed="rId2">
                  <p14:trim st="19310" end="12512"/>
                </p14:media>
              </p:ext>
            </p:extLst>
          </p:nvPr>
        </p:nvPicPr>
        <p:blipFill>
          <a:blip r:embed="rId5"/>
          <a:stretch>
            <a:fillRect/>
          </a:stretch>
        </p:blipFill>
        <p:spPr>
          <a:xfrm>
            <a:off x="941762" y="0"/>
            <a:ext cx="10308476" cy="6858000"/>
          </a:xfrm>
          <a:prstGeom prst="rect">
            <a:avLst/>
          </a:prstGeom>
        </p:spPr>
      </p:pic>
      <p:sp>
        <p:nvSpPr>
          <p:cNvPr id="5" name="Rectangle 4">
            <a:extLst>
              <a:ext uri="{FF2B5EF4-FFF2-40B4-BE49-F238E27FC236}">
                <a16:creationId xmlns:a16="http://schemas.microsoft.com/office/drawing/2014/main" id="{9B212DFE-270D-4117-9A71-9B2C03C91C30}"/>
              </a:ext>
            </a:extLst>
          </p:cNvPr>
          <p:cNvSpPr/>
          <p:nvPr/>
        </p:nvSpPr>
        <p:spPr>
          <a:xfrm>
            <a:off x="3768002" y="-34362"/>
            <a:ext cx="4475597" cy="3607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69F2818-B7C2-431C-91E5-69A4DD814F91}"/>
              </a:ext>
            </a:extLst>
          </p:cNvPr>
          <p:cNvSpPr/>
          <p:nvPr/>
        </p:nvSpPr>
        <p:spPr>
          <a:xfrm>
            <a:off x="507947" y="6797867"/>
            <a:ext cx="11176106" cy="3607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5402" rtl="0" eaLnBrk="1" fontAlgn="auto" latinLnBrk="0" hangingPunct="1">
              <a:lnSpc>
                <a:spcPct val="100000"/>
              </a:lnSpc>
              <a:spcBef>
                <a:spcPts val="0"/>
              </a:spcBef>
              <a:spcAft>
                <a:spcPts val="0"/>
              </a:spcAft>
              <a:buClrTx/>
              <a:buSzTx/>
              <a:buFontTx/>
              <a:buNone/>
              <a:tabLst/>
              <a:defRPr/>
            </a:pPr>
            <a:endParaRPr kumimoji="0" lang="en-US" sz="202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E0701CD-E102-4F0F-BA41-D3EA5BB783B2}"/>
              </a:ext>
            </a:extLst>
          </p:cNvPr>
          <p:cNvPicPr>
            <a:picLocks noChangeAspect="1"/>
          </p:cNvPicPr>
          <p:nvPr/>
        </p:nvPicPr>
        <p:blipFill>
          <a:blip r:embed="rId6"/>
          <a:stretch>
            <a:fillRect/>
          </a:stretch>
        </p:blipFill>
        <p:spPr>
          <a:xfrm>
            <a:off x="9417042" y="230591"/>
            <a:ext cx="720394" cy="261381"/>
          </a:xfrm>
          <a:prstGeom prst="rect">
            <a:avLst/>
          </a:prstGeom>
        </p:spPr>
      </p:pic>
      <p:sp>
        <p:nvSpPr>
          <p:cNvPr id="9" name="TextBox 8">
            <a:extLst>
              <a:ext uri="{FF2B5EF4-FFF2-40B4-BE49-F238E27FC236}">
                <a16:creationId xmlns:a16="http://schemas.microsoft.com/office/drawing/2014/main" id="{005D4A7C-41C0-4B6C-85C3-B1D9BF466D5A}"/>
              </a:ext>
            </a:extLst>
          </p:cNvPr>
          <p:cNvSpPr txBox="1"/>
          <p:nvPr/>
        </p:nvSpPr>
        <p:spPr>
          <a:xfrm>
            <a:off x="8919029" y="1849212"/>
            <a:ext cx="2017486" cy="338554"/>
          </a:xfrm>
          <a:prstGeom prst="rect">
            <a:avLst/>
          </a:prstGeom>
          <a:noFill/>
        </p:spPr>
        <p:txBody>
          <a:bodyPr wrap="square" rtlCol="0">
            <a:spAutoFit/>
          </a:bodyPr>
          <a:lstStyle/>
          <a:p>
            <a:pPr marL="0" marR="0" lvl="0" indent="0" algn="ctr" defTabSz="51540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999999"/>
                </a:solidFill>
                <a:effectLst/>
                <a:uLnTx/>
                <a:uFillTx/>
                <a:latin typeface="Montserrat Medium" panose="00000600000000000000" pitchFamily="50" charset="0"/>
                <a:ea typeface="+mn-ea"/>
                <a:cs typeface="Arial" panose="020B0604020202020204" pitchFamily="34" charset="0"/>
              </a:rPr>
              <a:t>Water pour, 100%</a:t>
            </a:r>
          </a:p>
        </p:txBody>
      </p:sp>
      <p:sp>
        <p:nvSpPr>
          <p:cNvPr id="16" name="Freeform 5" descr=" 5">
            <a:extLst>
              <a:ext uri="{FF2B5EF4-FFF2-40B4-BE49-F238E27FC236}">
                <a16:creationId xmlns:a16="http://schemas.microsoft.com/office/drawing/2014/main" id="{4105AB6A-6AD1-404C-909C-671E68678B8C}"/>
              </a:ext>
            </a:extLst>
          </p:cNvPr>
          <p:cNvSpPr/>
          <p:nvPr/>
        </p:nvSpPr>
        <p:spPr>
          <a:xfrm rot="5697138" flipH="1" flipV="1">
            <a:off x="8400657" y="1858474"/>
            <a:ext cx="602929" cy="720097"/>
          </a:xfrm>
          <a:custGeom>
            <a:avLst/>
            <a:gdLst>
              <a:gd name="connsiteX0" fmla="*/ 0 w 637616"/>
              <a:gd name="connsiteY0" fmla="*/ 0 h 1151467"/>
              <a:gd name="connsiteX1" fmla="*/ 76200 w 637616"/>
              <a:gd name="connsiteY1" fmla="*/ 25400 h 1151467"/>
              <a:gd name="connsiteX2" fmla="*/ 118533 w 637616"/>
              <a:gd name="connsiteY2" fmla="*/ 33867 h 1151467"/>
              <a:gd name="connsiteX3" fmla="*/ 169333 w 637616"/>
              <a:gd name="connsiteY3" fmla="*/ 50800 h 1151467"/>
              <a:gd name="connsiteX4" fmla="*/ 194733 w 637616"/>
              <a:gd name="connsiteY4" fmla="*/ 59267 h 1151467"/>
              <a:gd name="connsiteX5" fmla="*/ 245533 w 637616"/>
              <a:gd name="connsiteY5" fmla="*/ 110067 h 1151467"/>
              <a:gd name="connsiteX6" fmla="*/ 262467 w 637616"/>
              <a:gd name="connsiteY6" fmla="*/ 127000 h 1151467"/>
              <a:gd name="connsiteX7" fmla="*/ 296333 w 637616"/>
              <a:gd name="connsiteY7" fmla="*/ 169333 h 1151467"/>
              <a:gd name="connsiteX8" fmla="*/ 304800 w 637616"/>
              <a:gd name="connsiteY8" fmla="*/ 203200 h 1151467"/>
              <a:gd name="connsiteX9" fmla="*/ 321733 w 637616"/>
              <a:gd name="connsiteY9" fmla="*/ 228600 h 1151467"/>
              <a:gd name="connsiteX10" fmla="*/ 338667 w 637616"/>
              <a:gd name="connsiteY10" fmla="*/ 287867 h 1151467"/>
              <a:gd name="connsiteX11" fmla="*/ 355600 w 637616"/>
              <a:gd name="connsiteY11" fmla="*/ 313267 h 1151467"/>
              <a:gd name="connsiteX12" fmla="*/ 372533 w 637616"/>
              <a:gd name="connsiteY12" fmla="*/ 347133 h 1151467"/>
              <a:gd name="connsiteX13" fmla="*/ 389467 w 637616"/>
              <a:gd name="connsiteY13" fmla="*/ 406400 h 1151467"/>
              <a:gd name="connsiteX14" fmla="*/ 397933 w 637616"/>
              <a:gd name="connsiteY14" fmla="*/ 431800 h 1151467"/>
              <a:gd name="connsiteX15" fmla="*/ 406400 w 637616"/>
              <a:gd name="connsiteY15" fmla="*/ 482600 h 1151467"/>
              <a:gd name="connsiteX16" fmla="*/ 431800 w 637616"/>
              <a:gd name="connsiteY16" fmla="*/ 541867 h 1151467"/>
              <a:gd name="connsiteX17" fmla="*/ 440267 w 637616"/>
              <a:gd name="connsiteY17" fmla="*/ 567267 h 1151467"/>
              <a:gd name="connsiteX18" fmla="*/ 457200 w 637616"/>
              <a:gd name="connsiteY18" fmla="*/ 643467 h 1151467"/>
              <a:gd name="connsiteX19" fmla="*/ 474133 w 637616"/>
              <a:gd name="connsiteY19" fmla="*/ 711200 h 1151467"/>
              <a:gd name="connsiteX20" fmla="*/ 491067 w 637616"/>
              <a:gd name="connsiteY20" fmla="*/ 745067 h 1151467"/>
              <a:gd name="connsiteX21" fmla="*/ 508000 w 637616"/>
              <a:gd name="connsiteY21" fmla="*/ 770467 h 1151467"/>
              <a:gd name="connsiteX22" fmla="*/ 516467 w 637616"/>
              <a:gd name="connsiteY22" fmla="*/ 795867 h 1151467"/>
              <a:gd name="connsiteX23" fmla="*/ 524933 w 637616"/>
              <a:gd name="connsiteY23" fmla="*/ 872067 h 1151467"/>
              <a:gd name="connsiteX24" fmla="*/ 541867 w 637616"/>
              <a:gd name="connsiteY24" fmla="*/ 905933 h 1151467"/>
              <a:gd name="connsiteX25" fmla="*/ 524933 w 637616"/>
              <a:gd name="connsiteY25" fmla="*/ 1041400 h 1151467"/>
              <a:gd name="connsiteX26" fmla="*/ 499533 w 637616"/>
              <a:gd name="connsiteY26" fmla="*/ 1007533 h 1151467"/>
              <a:gd name="connsiteX27" fmla="*/ 423333 w 637616"/>
              <a:gd name="connsiteY27" fmla="*/ 965200 h 1151467"/>
              <a:gd name="connsiteX28" fmla="*/ 431800 w 637616"/>
              <a:gd name="connsiteY28" fmla="*/ 990600 h 1151467"/>
              <a:gd name="connsiteX29" fmla="*/ 457200 w 637616"/>
              <a:gd name="connsiteY29" fmla="*/ 1007533 h 1151467"/>
              <a:gd name="connsiteX30" fmla="*/ 508000 w 637616"/>
              <a:gd name="connsiteY30" fmla="*/ 1041400 h 1151467"/>
              <a:gd name="connsiteX31" fmla="*/ 558800 w 637616"/>
              <a:gd name="connsiteY31" fmla="*/ 1083733 h 1151467"/>
              <a:gd name="connsiteX32" fmla="*/ 567267 w 637616"/>
              <a:gd name="connsiteY32" fmla="*/ 1058333 h 1151467"/>
              <a:gd name="connsiteX33" fmla="*/ 609600 w 637616"/>
              <a:gd name="connsiteY33" fmla="*/ 1016000 h 1151467"/>
              <a:gd name="connsiteX34" fmla="*/ 626533 w 637616"/>
              <a:gd name="connsiteY34" fmla="*/ 990600 h 1151467"/>
              <a:gd name="connsiteX35" fmla="*/ 635000 w 637616"/>
              <a:gd name="connsiteY35" fmla="*/ 965200 h 1151467"/>
              <a:gd name="connsiteX36" fmla="*/ 609600 w 637616"/>
              <a:gd name="connsiteY36" fmla="*/ 982133 h 1151467"/>
              <a:gd name="connsiteX37" fmla="*/ 584200 w 637616"/>
              <a:gd name="connsiteY37" fmla="*/ 1041400 h 1151467"/>
              <a:gd name="connsiteX38" fmla="*/ 575733 w 637616"/>
              <a:gd name="connsiteY38" fmla="*/ 1066800 h 1151467"/>
              <a:gd name="connsiteX39" fmla="*/ 550333 w 637616"/>
              <a:gd name="connsiteY39" fmla="*/ 1083733 h 1151467"/>
              <a:gd name="connsiteX40" fmla="*/ 533400 w 637616"/>
              <a:gd name="connsiteY40" fmla="*/ 1058333 h 1151467"/>
              <a:gd name="connsiteX41" fmla="*/ 457200 w 637616"/>
              <a:gd name="connsiteY41" fmla="*/ 1032933 h 1151467"/>
              <a:gd name="connsiteX42" fmla="*/ 431800 w 637616"/>
              <a:gd name="connsiteY42" fmla="*/ 1007533 h 1151467"/>
              <a:gd name="connsiteX43" fmla="*/ 406400 w 637616"/>
              <a:gd name="connsiteY43" fmla="*/ 999067 h 1151467"/>
              <a:gd name="connsiteX44" fmla="*/ 423333 w 637616"/>
              <a:gd name="connsiteY44" fmla="*/ 1024467 h 1151467"/>
              <a:gd name="connsiteX45" fmla="*/ 440267 w 637616"/>
              <a:gd name="connsiteY45" fmla="*/ 1041400 h 1151467"/>
              <a:gd name="connsiteX46" fmla="*/ 457200 w 637616"/>
              <a:gd name="connsiteY46" fmla="*/ 1066800 h 1151467"/>
              <a:gd name="connsiteX47" fmla="*/ 482600 w 637616"/>
              <a:gd name="connsiteY47" fmla="*/ 1075267 h 1151467"/>
              <a:gd name="connsiteX48" fmla="*/ 516467 w 637616"/>
              <a:gd name="connsiteY48" fmla="*/ 1066800 h 1151467"/>
              <a:gd name="connsiteX49" fmla="*/ 524933 w 637616"/>
              <a:gd name="connsiteY49" fmla="*/ 1041400 h 1151467"/>
              <a:gd name="connsiteX50" fmla="*/ 558800 w 637616"/>
              <a:gd name="connsiteY50" fmla="*/ 1016000 h 1151467"/>
              <a:gd name="connsiteX51" fmla="*/ 626533 w 637616"/>
              <a:gd name="connsiteY51" fmla="*/ 999067 h 1151467"/>
              <a:gd name="connsiteX52" fmla="*/ 618067 w 637616"/>
              <a:gd name="connsiteY52" fmla="*/ 982133 h 1151467"/>
              <a:gd name="connsiteX53" fmla="*/ 592667 w 637616"/>
              <a:gd name="connsiteY53" fmla="*/ 1024467 h 1151467"/>
              <a:gd name="connsiteX54" fmla="*/ 584200 w 637616"/>
              <a:gd name="connsiteY54" fmla="*/ 1049867 h 1151467"/>
              <a:gd name="connsiteX55" fmla="*/ 558800 w 637616"/>
              <a:gd name="connsiteY55" fmla="*/ 1058333 h 1151467"/>
              <a:gd name="connsiteX56" fmla="*/ 516467 w 637616"/>
              <a:gd name="connsiteY56" fmla="*/ 1083733 h 1151467"/>
              <a:gd name="connsiteX57" fmla="*/ 508000 w 637616"/>
              <a:gd name="connsiteY57" fmla="*/ 1109133 h 1151467"/>
              <a:gd name="connsiteX58" fmla="*/ 516467 w 637616"/>
              <a:gd name="connsiteY58" fmla="*/ 1058333 h 1151467"/>
              <a:gd name="connsiteX59" fmla="*/ 524933 w 637616"/>
              <a:gd name="connsiteY59" fmla="*/ 990600 h 1151467"/>
              <a:gd name="connsiteX60" fmla="*/ 516467 w 637616"/>
              <a:gd name="connsiteY60" fmla="*/ 829733 h 1151467"/>
              <a:gd name="connsiteX61" fmla="*/ 508000 w 637616"/>
              <a:gd name="connsiteY61" fmla="*/ 795867 h 1151467"/>
              <a:gd name="connsiteX62" fmla="*/ 482600 w 637616"/>
              <a:gd name="connsiteY62" fmla="*/ 651933 h 1151467"/>
              <a:gd name="connsiteX63" fmla="*/ 465667 w 637616"/>
              <a:gd name="connsiteY63" fmla="*/ 584200 h 1151467"/>
              <a:gd name="connsiteX64" fmla="*/ 457200 w 637616"/>
              <a:gd name="connsiteY64" fmla="*/ 550333 h 1151467"/>
              <a:gd name="connsiteX65" fmla="*/ 440267 w 637616"/>
              <a:gd name="connsiteY65" fmla="*/ 524933 h 1151467"/>
              <a:gd name="connsiteX66" fmla="*/ 423333 w 637616"/>
              <a:gd name="connsiteY66" fmla="*/ 474133 h 1151467"/>
              <a:gd name="connsiteX67" fmla="*/ 406400 w 637616"/>
              <a:gd name="connsiteY67" fmla="*/ 389467 h 1151467"/>
              <a:gd name="connsiteX68" fmla="*/ 389467 w 637616"/>
              <a:gd name="connsiteY68" fmla="*/ 355600 h 1151467"/>
              <a:gd name="connsiteX69" fmla="*/ 372533 w 637616"/>
              <a:gd name="connsiteY69" fmla="*/ 338667 h 1151467"/>
              <a:gd name="connsiteX70" fmla="*/ 321733 w 637616"/>
              <a:gd name="connsiteY70" fmla="*/ 237067 h 1151467"/>
              <a:gd name="connsiteX71" fmla="*/ 304800 w 637616"/>
              <a:gd name="connsiteY71" fmla="*/ 211667 h 1151467"/>
              <a:gd name="connsiteX72" fmla="*/ 270933 w 637616"/>
              <a:gd name="connsiteY72" fmla="*/ 177800 h 1151467"/>
              <a:gd name="connsiteX73" fmla="*/ 220133 w 637616"/>
              <a:gd name="connsiteY73" fmla="*/ 135467 h 1151467"/>
              <a:gd name="connsiteX74" fmla="*/ 203200 w 637616"/>
              <a:gd name="connsiteY74" fmla="*/ 110067 h 1151467"/>
              <a:gd name="connsiteX75" fmla="*/ 177800 w 637616"/>
              <a:gd name="connsiteY75" fmla="*/ 93133 h 1151467"/>
              <a:gd name="connsiteX76" fmla="*/ 127000 w 637616"/>
              <a:gd name="connsiteY76" fmla="*/ 50800 h 1151467"/>
              <a:gd name="connsiteX77" fmla="*/ 93133 w 637616"/>
              <a:gd name="connsiteY77" fmla="*/ 42333 h 1151467"/>
              <a:gd name="connsiteX78" fmla="*/ 42333 w 637616"/>
              <a:gd name="connsiteY78" fmla="*/ 8467 h 1151467"/>
              <a:gd name="connsiteX79" fmla="*/ 59267 w 637616"/>
              <a:gd name="connsiteY79" fmla="*/ 25400 h 1151467"/>
              <a:gd name="connsiteX80" fmla="*/ 101600 w 637616"/>
              <a:gd name="connsiteY80" fmla="*/ 42333 h 1151467"/>
              <a:gd name="connsiteX81" fmla="*/ 135467 w 637616"/>
              <a:gd name="connsiteY81" fmla="*/ 67733 h 1151467"/>
              <a:gd name="connsiteX82" fmla="*/ 152400 w 637616"/>
              <a:gd name="connsiteY82" fmla="*/ 84667 h 1151467"/>
              <a:gd name="connsiteX83" fmla="*/ 177800 w 637616"/>
              <a:gd name="connsiteY83" fmla="*/ 93133 h 1151467"/>
              <a:gd name="connsiteX84" fmla="*/ 203200 w 637616"/>
              <a:gd name="connsiteY84" fmla="*/ 110067 h 1151467"/>
              <a:gd name="connsiteX85" fmla="*/ 220133 w 637616"/>
              <a:gd name="connsiteY85" fmla="*/ 135467 h 1151467"/>
              <a:gd name="connsiteX86" fmla="*/ 245533 w 637616"/>
              <a:gd name="connsiteY86" fmla="*/ 143933 h 1151467"/>
              <a:gd name="connsiteX87" fmla="*/ 262467 w 637616"/>
              <a:gd name="connsiteY87" fmla="*/ 169333 h 1151467"/>
              <a:gd name="connsiteX88" fmla="*/ 279400 w 637616"/>
              <a:gd name="connsiteY88" fmla="*/ 186267 h 1151467"/>
              <a:gd name="connsiteX89" fmla="*/ 313267 w 637616"/>
              <a:gd name="connsiteY89" fmla="*/ 237067 h 1151467"/>
              <a:gd name="connsiteX90" fmla="*/ 321733 w 637616"/>
              <a:gd name="connsiteY90" fmla="*/ 262467 h 1151467"/>
              <a:gd name="connsiteX91" fmla="*/ 338667 w 637616"/>
              <a:gd name="connsiteY91" fmla="*/ 279400 h 1151467"/>
              <a:gd name="connsiteX92" fmla="*/ 347133 w 637616"/>
              <a:gd name="connsiteY92" fmla="*/ 313267 h 1151467"/>
              <a:gd name="connsiteX93" fmla="*/ 364067 w 637616"/>
              <a:gd name="connsiteY93" fmla="*/ 347133 h 1151467"/>
              <a:gd name="connsiteX94" fmla="*/ 389467 w 637616"/>
              <a:gd name="connsiteY94" fmla="*/ 431800 h 1151467"/>
              <a:gd name="connsiteX95" fmla="*/ 397933 w 637616"/>
              <a:gd name="connsiteY95" fmla="*/ 457200 h 1151467"/>
              <a:gd name="connsiteX96" fmla="*/ 414867 w 637616"/>
              <a:gd name="connsiteY96" fmla="*/ 541867 h 1151467"/>
              <a:gd name="connsiteX97" fmla="*/ 431800 w 637616"/>
              <a:gd name="connsiteY97" fmla="*/ 567267 h 1151467"/>
              <a:gd name="connsiteX98" fmla="*/ 448733 w 637616"/>
              <a:gd name="connsiteY98" fmla="*/ 626533 h 1151467"/>
              <a:gd name="connsiteX99" fmla="*/ 457200 w 637616"/>
              <a:gd name="connsiteY99" fmla="*/ 660400 h 1151467"/>
              <a:gd name="connsiteX100" fmla="*/ 465667 w 637616"/>
              <a:gd name="connsiteY100" fmla="*/ 762000 h 1151467"/>
              <a:gd name="connsiteX101" fmla="*/ 482600 w 637616"/>
              <a:gd name="connsiteY101" fmla="*/ 812800 h 1151467"/>
              <a:gd name="connsiteX102" fmla="*/ 491067 w 637616"/>
              <a:gd name="connsiteY102" fmla="*/ 931333 h 1151467"/>
              <a:gd name="connsiteX103" fmla="*/ 499533 w 637616"/>
              <a:gd name="connsiteY103" fmla="*/ 956733 h 1151467"/>
              <a:gd name="connsiteX104" fmla="*/ 524933 w 637616"/>
              <a:gd name="connsiteY104" fmla="*/ 1049867 h 1151467"/>
              <a:gd name="connsiteX105" fmla="*/ 533400 w 637616"/>
              <a:gd name="connsiteY105" fmla="*/ 1143000 h 1151467"/>
              <a:gd name="connsiteX106" fmla="*/ 499533 w 637616"/>
              <a:gd name="connsiteY106" fmla="*/ 1092200 h 1151467"/>
              <a:gd name="connsiteX107" fmla="*/ 508000 w 637616"/>
              <a:gd name="connsiteY107" fmla="*/ 1092200 h 1151467"/>
              <a:gd name="connsiteX108" fmla="*/ 541867 w 637616"/>
              <a:gd name="connsiteY108" fmla="*/ 1151467 h 1151467"/>
              <a:gd name="connsiteX109" fmla="*/ 558800 w 637616"/>
              <a:gd name="connsiteY109" fmla="*/ 1134533 h 1151467"/>
              <a:gd name="connsiteX110" fmla="*/ 575733 w 637616"/>
              <a:gd name="connsiteY110" fmla="*/ 1066800 h 1151467"/>
              <a:gd name="connsiteX111" fmla="*/ 584200 w 637616"/>
              <a:gd name="connsiteY111" fmla="*/ 1032933 h 1151467"/>
              <a:gd name="connsiteX112" fmla="*/ 601133 w 637616"/>
              <a:gd name="connsiteY112" fmla="*/ 1007533 h 1151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37616" h="1151467">
                <a:moveTo>
                  <a:pt x="0" y="0"/>
                </a:moveTo>
                <a:cubicBezTo>
                  <a:pt x="121320" y="24265"/>
                  <a:pt x="-28960" y="-9653"/>
                  <a:pt x="76200" y="25400"/>
                </a:cubicBezTo>
                <a:cubicBezTo>
                  <a:pt x="89852" y="29951"/>
                  <a:pt x="104650" y="30081"/>
                  <a:pt x="118533" y="33867"/>
                </a:cubicBezTo>
                <a:cubicBezTo>
                  <a:pt x="135753" y="38563"/>
                  <a:pt x="152400" y="45156"/>
                  <a:pt x="169333" y="50800"/>
                </a:cubicBezTo>
                <a:lnTo>
                  <a:pt x="194733" y="59267"/>
                </a:lnTo>
                <a:lnTo>
                  <a:pt x="245533" y="110067"/>
                </a:lnTo>
                <a:lnTo>
                  <a:pt x="262467" y="127000"/>
                </a:lnTo>
                <a:cubicBezTo>
                  <a:pt x="290142" y="210033"/>
                  <a:pt x="245274" y="92745"/>
                  <a:pt x="296333" y="169333"/>
                </a:cubicBezTo>
                <a:cubicBezTo>
                  <a:pt x="302788" y="179015"/>
                  <a:pt x="300216" y="192504"/>
                  <a:pt x="304800" y="203200"/>
                </a:cubicBezTo>
                <a:cubicBezTo>
                  <a:pt x="308808" y="212553"/>
                  <a:pt x="317182" y="219499"/>
                  <a:pt x="321733" y="228600"/>
                </a:cubicBezTo>
                <a:cubicBezTo>
                  <a:pt x="338210" y="261554"/>
                  <a:pt x="322389" y="249886"/>
                  <a:pt x="338667" y="287867"/>
                </a:cubicBezTo>
                <a:cubicBezTo>
                  <a:pt x="342675" y="297220"/>
                  <a:pt x="350552" y="304432"/>
                  <a:pt x="355600" y="313267"/>
                </a:cubicBezTo>
                <a:cubicBezTo>
                  <a:pt x="361862" y="324225"/>
                  <a:pt x="367561" y="335532"/>
                  <a:pt x="372533" y="347133"/>
                </a:cubicBezTo>
                <a:cubicBezTo>
                  <a:pt x="381233" y="367433"/>
                  <a:pt x="383329" y="384918"/>
                  <a:pt x="389467" y="406400"/>
                </a:cubicBezTo>
                <a:cubicBezTo>
                  <a:pt x="391919" y="414981"/>
                  <a:pt x="395997" y="423088"/>
                  <a:pt x="397933" y="431800"/>
                </a:cubicBezTo>
                <a:cubicBezTo>
                  <a:pt x="401657" y="448558"/>
                  <a:pt x="402676" y="465842"/>
                  <a:pt x="406400" y="482600"/>
                </a:cubicBezTo>
                <a:cubicBezTo>
                  <a:pt x="412509" y="510090"/>
                  <a:pt x="419855" y="513996"/>
                  <a:pt x="431800" y="541867"/>
                </a:cubicBezTo>
                <a:cubicBezTo>
                  <a:pt x="435316" y="550070"/>
                  <a:pt x="437815" y="558686"/>
                  <a:pt x="440267" y="567267"/>
                </a:cubicBezTo>
                <a:cubicBezTo>
                  <a:pt x="451998" y="608327"/>
                  <a:pt x="446729" y="598093"/>
                  <a:pt x="457200" y="643467"/>
                </a:cubicBezTo>
                <a:cubicBezTo>
                  <a:pt x="462433" y="666144"/>
                  <a:pt x="463725" y="690385"/>
                  <a:pt x="474133" y="711200"/>
                </a:cubicBezTo>
                <a:cubicBezTo>
                  <a:pt x="479778" y="722489"/>
                  <a:pt x="484805" y="734108"/>
                  <a:pt x="491067" y="745067"/>
                </a:cubicBezTo>
                <a:cubicBezTo>
                  <a:pt x="496116" y="753902"/>
                  <a:pt x="503449" y="761366"/>
                  <a:pt x="508000" y="770467"/>
                </a:cubicBezTo>
                <a:cubicBezTo>
                  <a:pt x="511991" y="778449"/>
                  <a:pt x="513645" y="787400"/>
                  <a:pt x="516467" y="795867"/>
                </a:cubicBezTo>
                <a:cubicBezTo>
                  <a:pt x="519289" y="821267"/>
                  <a:pt x="519186" y="847165"/>
                  <a:pt x="524933" y="872067"/>
                </a:cubicBezTo>
                <a:cubicBezTo>
                  <a:pt x="527771" y="884365"/>
                  <a:pt x="541027" y="893340"/>
                  <a:pt x="541867" y="905933"/>
                </a:cubicBezTo>
                <a:cubicBezTo>
                  <a:pt x="544798" y="949897"/>
                  <a:pt x="533651" y="997814"/>
                  <a:pt x="524933" y="1041400"/>
                </a:cubicBezTo>
                <a:cubicBezTo>
                  <a:pt x="516466" y="1030111"/>
                  <a:pt x="510080" y="1016908"/>
                  <a:pt x="499533" y="1007533"/>
                </a:cubicBezTo>
                <a:cubicBezTo>
                  <a:pt x="464599" y="976481"/>
                  <a:pt x="457825" y="976698"/>
                  <a:pt x="423333" y="965200"/>
                </a:cubicBezTo>
                <a:cubicBezTo>
                  <a:pt x="426155" y="973667"/>
                  <a:pt x="426225" y="983631"/>
                  <a:pt x="431800" y="990600"/>
                </a:cubicBezTo>
                <a:cubicBezTo>
                  <a:pt x="438157" y="998546"/>
                  <a:pt x="449383" y="1001019"/>
                  <a:pt x="457200" y="1007533"/>
                </a:cubicBezTo>
                <a:cubicBezTo>
                  <a:pt x="499482" y="1042768"/>
                  <a:pt x="463362" y="1026520"/>
                  <a:pt x="508000" y="1041400"/>
                </a:cubicBezTo>
                <a:cubicBezTo>
                  <a:pt x="510081" y="1043481"/>
                  <a:pt x="549370" y="1086091"/>
                  <a:pt x="558800" y="1083733"/>
                </a:cubicBezTo>
                <a:cubicBezTo>
                  <a:pt x="567458" y="1081568"/>
                  <a:pt x="563276" y="1066315"/>
                  <a:pt x="567267" y="1058333"/>
                </a:cubicBezTo>
                <a:cubicBezTo>
                  <a:pt x="581378" y="1030110"/>
                  <a:pt x="584199" y="1032933"/>
                  <a:pt x="609600" y="1016000"/>
                </a:cubicBezTo>
                <a:cubicBezTo>
                  <a:pt x="615244" y="1007533"/>
                  <a:pt x="621982" y="999701"/>
                  <a:pt x="626533" y="990600"/>
                </a:cubicBezTo>
                <a:cubicBezTo>
                  <a:pt x="630524" y="982618"/>
                  <a:pt x="642982" y="969191"/>
                  <a:pt x="635000" y="965200"/>
                </a:cubicBezTo>
                <a:cubicBezTo>
                  <a:pt x="625899" y="960649"/>
                  <a:pt x="618067" y="976489"/>
                  <a:pt x="609600" y="982133"/>
                </a:cubicBezTo>
                <a:cubicBezTo>
                  <a:pt x="591979" y="1052616"/>
                  <a:pt x="613435" y="982931"/>
                  <a:pt x="584200" y="1041400"/>
                </a:cubicBezTo>
                <a:cubicBezTo>
                  <a:pt x="580209" y="1049382"/>
                  <a:pt x="581308" y="1059831"/>
                  <a:pt x="575733" y="1066800"/>
                </a:cubicBezTo>
                <a:cubicBezTo>
                  <a:pt x="569376" y="1074746"/>
                  <a:pt x="558800" y="1078089"/>
                  <a:pt x="550333" y="1083733"/>
                </a:cubicBezTo>
                <a:cubicBezTo>
                  <a:pt x="544689" y="1075266"/>
                  <a:pt x="541217" y="1064847"/>
                  <a:pt x="533400" y="1058333"/>
                </a:cubicBezTo>
                <a:cubicBezTo>
                  <a:pt x="511262" y="1039885"/>
                  <a:pt x="483861" y="1038265"/>
                  <a:pt x="457200" y="1032933"/>
                </a:cubicBezTo>
                <a:cubicBezTo>
                  <a:pt x="448733" y="1024466"/>
                  <a:pt x="441763" y="1014175"/>
                  <a:pt x="431800" y="1007533"/>
                </a:cubicBezTo>
                <a:cubicBezTo>
                  <a:pt x="424374" y="1002583"/>
                  <a:pt x="410391" y="991085"/>
                  <a:pt x="406400" y="999067"/>
                </a:cubicBezTo>
                <a:cubicBezTo>
                  <a:pt x="401849" y="1008168"/>
                  <a:pt x="416976" y="1016521"/>
                  <a:pt x="423333" y="1024467"/>
                </a:cubicBezTo>
                <a:cubicBezTo>
                  <a:pt x="428320" y="1030700"/>
                  <a:pt x="435280" y="1035167"/>
                  <a:pt x="440267" y="1041400"/>
                </a:cubicBezTo>
                <a:cubicBezTo>
                  <a:pt x="446624" y="1049346"/>
                  <a:pt x="449254" y="1060443"/>
                  <a:pt x="457200" y="1066800"/>
                </a:cubicBezTo>
                <a:cubicBezTo>
                  <a:pt x="464169" y="1072375"/>
                  <a:pt x="474133" y="1072445"/>
                  <a:pt x="482600" y="1075267"/>
                </a:cubicBezTo>
                <a:cubicBezTo>
                  <a:pt x="493889" y="1072445"/>
                  <a:pt x="507381" y="1074069"/>
                  <a:pt x="516467" y="1066800"/>
                </a:cubicBezTo>
                <a:cubicBezTo>
                  <a:pt x="523436" y="1061225"/>
                  <a:pt x="519220" y="1048256"/>
                  <a:pt x="524933" y="1041400"/>
                </a:cubicBezTo>
                <a:cubicBezTo>
                  <a:pt x="533967" y="1030559"/>
                  <a:pt x="546548" y="1023001"/>
                  <a:pt x="558800" y="1016000"/>
                </a:cubicBezTo>
                <a:cubicBezTo>
                  <a:pt x="572821" y="1007988"/>
                  <a:pt x="615809" y="1001212"/>
                  <a:pt x="626533" y="999067"/>
                </a:cubicBezTo>
                <a:cubicBezTo>
                  <a:pt x="634032" y="954075"/>
                  <a:pt x="644915" y="919489"/>
                  <a:pt x="618067" y="982133"/>
                </a:cubicBezTo>
                <a:cubicBezTo>
                  <a:pt x="601580" y="1020601"/>
                  <a:pt x="620826" y="996307"/>
                  <a:pt x="592667" y="1024467"/>
                </a:cubicBezTo>
                <a:cubicBezTo>
                  <a:pt x="589845" y="1032934"/>
                  <a:pt x="590511" y="1043556"/>
                  <a:pt x="584200" y="1049867"/>
                </a:cubicBezTo>
                <a:cubicBezTo>
                  <a:pt x="577889" y="1056178"/>
                  <a:pt x="566453" y="1053741"/>
                  <a:pt x="558800" y="1058333"/>
                </a:cubicBezTo>
                <a:cubicBezTo>
                  <a:pt x="500691" y="1093199"/>
                  <a:pt x="588420" y="1059750"/>
                  <a:pt x="516467" y="1083733"/>
                </a:cubicBezTo>
                <a:cubicBezTo>
                  <a:pt x="513645" y="1092200"/>
                  <a:pt x="508000" y="1118058"/>
                  <a:pt x="508000" y="1109133"/>
                </a:cubicBezTo>
                <a:cubicBezTo>
                  <a:pt x="508000" y="1091966"/>
                  <a:pt x="514039" y="1075327"/>
                  <a:pt x="516467" y="1058333"/>
                </a:cubicBezTo>
                <a:cubicBezTo>
                  <a:pt x="519685" y="1035808"/>
                  <a:pt x="522111" y="1013178"/>
                  <a:pt x="524933" y="990600"/>
                </a:cubicBezTo>
                <a:cubicBezTo>
                  <a:pt x="522111" y="936978"/>
                  <a:pt x="521119" y="883228"/>
                  <a:pt x="516467" y="829733"/>
                </a:cubicBezTo>
                <a:cubicBezTo>
                  <a:pt x="515459" y="818141"/>
                  <a:pt x="509285" y="807432"/>
                  <a:pt x="508000" y="795867"/>
                </a:cubicBezTo>
                <a:cubicBezTo>
                  <a:pt x="492680" y="657991"/>
                  <a:pt x="523080" y="712654"/>
                  <a:pt x="482600" y="651933"/>
                </a:cubicBezTo>
                <a:lnTo>
                  <a:pt x="465667" y="584200"/>
                </a:lnTo>
                <a:cubicBezTo>
                  <a:pt x="462845" y="572911"/>
                  <a:pt x="463655" y="560015"/>
                  <a:pt x="457200" y="550333"/>
                </a:cubicBezTo>
                <a:cubicBezTo>
                  <a:pt x="451556" y="541866"/>
                  <a:pt x="444400" y="534232"/>
                  <a:pt x="440267" y="524933"/>
                </a:cubicBezTo>
                <a:cubicBezTo>
                  <a:pt x="433018" y="508622"/>
                  <a:pt x="423333" y="474133"/>
                  <a:pt x="423333" y="474133"/>
                </a:cubicBezTo>
                <a:cubicBezTo>
                  <a:pt x="420406" y="456567"/>
                  <a:pt x="413980" y="409680"/>
                  <a:pt x="406400" y="389467"/>
                </a:cubicBezTo>
                <a:cubicBezTo>
                  <a:pt x="401968" y="377649"/>
                  <a:pt x="396468" y="366102"/>
                  <a:pt x="389467" y="355600"/>
                </a:cubicBezTo>
                <a:cubicBezTo>
                  <a:pt x="385039" y="348958"/>
                  <a:pt x="378178" y="344311"/>
                  <a:pt x="372533" y="338667"/>
                </a:cubicBezTo>
                <a:cubicBezTo>
                  <a:pt x="349164" y="268559"/>
                  <a:pt x="365501" y="302720"/>
                  <a:pt x="321733" y="237067"/>
                </a:cubicBezTo>
                <a:cubicBezTo>
                  <a:pt x="316089" y="228600"/>
                  <a:pt x="311995" y="218862"/>
                  <a:pt x="304800" y="211667"/>
                </a:cubicBezTo>
                <a:cubicBezTo>
                  <a:pt x="293511" y="200378"/>
                  <a:pt x="283705" y="187379"/>
                  <a:pt x="270933" y="177800"/>
                </a:cubicBezTo>
                <a:cubicBezTo>
                  <a:pt x="254473" y="165455"/>
                  <a:pt x="233586" y="152283"/>
                  <a:pt x="220133" y="135467"/>
                </a:cubicBezTo>
                <a:cubicBezTo>
                  <a:pt x="213776" y="127521"/>
                  <a:pt x="210395" y="117262"/>
                  <a:pt x="203200" y="110067"/>
                </a:cubicBezTo>
                <a:cubicBezTo>
                  <a:pt x="196005" y="102872"/>
                  <a:pt x="185617" y="99647"/>
                  <a:pt x="177800" y="93133"/>
                </a:cubicBezTo>
                <a:cubicBezTo>
                  <a:pt x="156260" y="75183"/>
                  <a:pt x="152968" y="61929"/>
                  <a:pt x="127000" y="50800"/>
                </a:cubicBezTo>
                <a:cubicBezTo>
                  <a:pt x="116304" y="46216"/>
                  <a:pt x="104422" y="45155"/>
                  <a:pt x="93133" y="42333"/>
                </a:cubicBezTo>
                <a:cubicBezTo>
                  <a:pt x="76200" y="31044"/>
                  <a:pt x="27942" y="-5923"/>
                  <a:pt x="42333" y="8467"/>
                </a:cubicBezTo>
                <a:cubicBezTo>
                  <a:pt x="47978" y="14111"/>
                  <a:pt x="52336" y="21440"/>
                  <a:pt x="59267" y="25400"/>
                </a:cubicBezTo>
                <a:cubicBezTo>
                  <a:pt x="72463" y="32940"/>
                  <a:pt x="88315" y="34952"/>
                  <a:pt x="101600" y="42333"/>
                </a:cubicBezTo>
                <a:cubicBezTo>
                  <a:pt x="113935" y="49186"/>
                  <a:pt x="124627" y="58699"/>
                  <a:pt x="135467" y="67733"/>
                </a:cubicBezTo>
                <a:cubicBezTo>
                  <a:pt x="141599" y="72843"/>
                  <a:pt x="145555" y="80560"/>
                  <a:pt x="152400" y="84667"/>
                </a:cubicBezTo>
                <a:cubicBezTo>
                  <a:pt x="160053" y="89259"/>
                  <a:pt x="169333" y="90311"/>
                  <a:pt x="177800" y="93133"/>
                </a:cubicBezTo>
                <a:cubicBezTo>
                  <a:pt x="186267" y="98778"/>
                  <a:pt x="196005" y="102872"/>
                  <a:pt x="203200" y="110067"/>
                </a:cubicBezTo>
                <a:cubicBezTo>
                  <a:pt x="210395" y="117262"/>
                  <a:pt x="212187" y="129110"/>
                  <a:pt x="220133" y="135467"/>
                </a:cubicBezTo>
                <a:cubicBezTo>
                  <a:pt x="227102" y="141042"/>
                  <a:pt x="237066" y="141111"/>
                  <a:pt x="245533" y="143933"/>
                </a:cubicBezTo>
                <a:cubicBezTo>
                  <a:pt x="251178" y="152400"/>
                  <a:pt x="256110" y="161387"/>
                  <a:pt x="262467" y="169333"/>
                </a:cubicBezTo>
                <a:cubicBezTo>
                  <a:pt x="267454" y="175566"/>
                  <a:pt x="275830" y="179127"/>
                  <a:pt x="279400" y="186267"/>
                </a:cubicBezTo>
                <a:cubicBezTo>
                  <a:pt x="306736" y="240939"/>
                  <a:pt x="263843" y="204116"/>
                  <a:pt x="313267" y="237067"/>
                </a:cubicBezTo>
                <a:cubicBezTo>
                  <a:pt x="316089" y="245534"/>
                  <a:pt x="317141" y="254814"/>
                  <a:pt x="321733" y="262467"/>
                </a:cubicBezTo>
                <a:cubicBezTo>
                  <a:pt x="325840" y="269312"/>
                  <a:pt x="335097" y="272260"/>
                  <a:pt x="338667" y="279400"/>
                </a:cubicBezTo>
                <a:cubicBezTo>
                  <a:pt x="343871" y="289808"/>
                  <a:pt x="343047" y="302372"/>
                  <a:pt x="347133" y="313267"/>
                </a:cubicBezTo>
                <a:cubicBezTo>
                  <a:pt x="351565" y="325085"/>
                  <a:pt x="358422" y="335844"/>
                  <a:pt x="364067" y="347133"/>
                </a:cubicBezTo>
                <a:cubicBezTo>
                  <a:pt x="376863" y="398323"/>
                  <a:pt x="368851" y="369951"/>
                  <a:pt x="389467" y="431800"/>
                </a:cubicBezTo>
                <a:lnTo>
                  <a:pt x="397933" y="457200"/>
                </a:lnTo>
                <a:cubicBezTo>
                  <a:pt x="401054" y="479044"/>
                  <a:pt x="403044" y="518222"/>
                  <a:pt x="414867" y="541867"/>
                </a:cubicBezTo>
                <a:cubicBezTo>
                  <a:pt x="419418" y="550968"/>
                  <a:pt x="426156" y="558800"/>
                  <a:pt x="431800" y="567267"/>
                </a:cubicBezTo>
                <a:cubicBezTo>
                  <a:pt x="458273" y="673152"/>
                  <a:pt x="424438" y="541498"/>
                  <a:pt x="448733" y="626533"/>
                </a:cubicBezTo>
                <a:cubicBezTo>
                  <a:pt x="451930" y="637722"/>
                  <a:pt x="454378" y="649111"/>
                  <a:pt x="457200" y="660400"/>
                </a:cubicBezTo>
                <a:cubicBezTo>
                  <a:pt x="460022" y="694267"/>
                  <a:pt x="460080" y="728478"/>
                  <a:pt x="465667" y="762000"/>
                </a:cubicBezTo>
                <a:cubicBezTo>
                  <a:pt x="468601" y="779606"/>
                  <a:pt x="482600" y="812800"/>
                  <a:pt x="482600" y="812800"/>
                </a:cubicBezTo>
                <a:cubicBezTo>
                  <a:pt x="485422" y="852311"/>
                  <a:pt x="486439" y="891993"/>
                  <a:pt x="491067" y="931333"/>
                </a:cubicBezTo>
                <a:cubicBezTo>
                  <a:pt x="492110" y="940196"/>
                  <a:pt x="497185" y="948123"/>
                  <a:pt x="499533" y="956733"/>
                </a:cubicBezTo>
                <a:cubicBezTo>
                  <a:pt x="528180" y="1061772"/>
                  <a:pt x="505446" y="991403"/>
                  <a:pt x="524933" y="1049867"/>
                </a:cubicBezTo>
                <a:cubicBezTo>
                  <a:pt x="527755" y="1080911"/>
                  <a:pt x="549438" y="1116270"/>
                  <a:pt x="533400" y="1143000"/>
                </a:cubicBezTo>
                <a:cubicBezTo>
                  <a:pt x="522929" y="1160451"/>
                  <a:pt x="499533" y="1092200"/>
                  <a:pt x="499533" y="1092200"/>
                </a:cubicBezTo>
                <a:cubicBezTo>
                  <a:pt x="491688" y="1068662"/>
                  <a:pt x="481740" y="1046244"/>
                  <a:pt x="508000" y="1092200"/>
                </a:cubicBezTo>
                <a:cubicBezTo>
                  <a:pt x="550960" y="1167381"/>
                  <a:pt x="500617" y="1089594"/>
                  <a:pt x="541867" y="1151467"/>
                </a:cubicBezTo>
                <a:cubicBezTo>
                  <a:pt x="547511" y="1145822"/>
                  <a:pt x="554693" y="1141378"/>
                  <a:pt x="558800" y="1134533"/>
                </a:cubicBezTo>
                <a:cubicBezTo>
                  <a:pt x="566811" y="1121181"/>
                  <a:pt x="573590" y="1076446"/>
                  <a:pt x="575733" y="1066800"/>
                </a:cubicBezTo>
                <a:cubicBezTo>
                  <a:pt x="578257" y="1055441"/>
                  <a:pt x="579616" y="1043629"/>
                  <a:pt x="584200" y="1032933"/>
                </a:cubicBezTo>
                <a:cubicBezTo>
                  <a:pt x="588208" y="1023580"/>
                  <a:pt x="601133" y="1007533"/>
                  <a:pt x="601133" y="1007533"/>
                </a:cubicBezTo>
              </a:path>
            </a:pathLst>
          </a:custGeom>
          <a:noFill/>
          <a:ln w="19050">
            <a:solidFill>
              <a:srgbClr val="FF0000"/>
            </a:solidFill>
          </a:ln>
        </p:spPr>
        <p:txBody>
          <a:bodyPr lIns="91190" tIns="45690" rIns="91190" bIns="45690" rtlCol="0" anchor="ctr"/>
          <a:lstStyle>
            <a:defPPr>
              <a:defRPr lang="en-US"/>
            </a:defPPr>
            <a:lvl1pPr marL="0" algn="l" defTabSz="913843" rtl="0" eaLnBrk="1" latinLnBrk="0" hangingPunct="1">
              <a:defRPr sz="1800" kern="1200">
                <a:solidFill>
                  <a:schemeClr val="tx1"/>
                </a:solidFill>
                <a:latin typeface="+mn-lt"/>
                <a:ea typeface="+mn-ea"/>
                <a:cs typeface="+mn-cs"/>
              </a:defRPr>
            </a:lvl1pPr>
            <a:lvl2pPr marL="456920" algn="l" defTabSz="913843" rtl="0" eaLnBrk="1" latinLnBrk="0" hangingPunct="1">
              <a:defRPr sz="1800" kern="1200">
                <a:solidFill>
                  <a:schemeClr val="tx1"/>
                </a:solidFill>
                <a:latin typeface="+mn-lt"/>
                <a:ea typeface="+mn-ea"/>
                <a:cs typeface="+mn-cs"/>
              </a:defRPr>
            </a:lvl2pPr>
            <a:lvl3pPr marL="913843" algn="l" defTabSz="913843" rtl="0" eaLnBrk="1" latinLnBrk="0" hangingPunct="1">
              <a:defRPr sz="1800" kern="1200">
                <a:solidFill>
                  <a:schemeClr val="tx1"/>
                </a:solidFill>
                <a:latin typeface="+mn-lt"/>
                <a:ea typeface="+mn-ea"/>
                <a:cs typeface="+mn-cs"/>
              </a:defRPr>
            </a:lvl3pPr>
            <a:lvl4pPr marL="1370764" algn="l" defTabSz="913843" rtl="0" eaLnBrk="1" latinLnBrk="0" hangingPunct="1">
              <a:defRPr sz="1800" kern="1200">
                <a:solidFill>
                  <a:schemeClr val="tx1"/>
                </a:solidFill>
                <a:latin typeface="+mn-lt"/>
                <a:ea typeface="+mn-ea"/>
                <a:cs typeface="+mn-cs"/>
              </a:defRPr>
            </a:lvl4pPr>
            <a:lvl5pPr marL="1827686" algn="l" defTabSz="913843" rtl="0" eaLnBrk="1" latinLnBrk="0" hangingPunct="1">
              <a:defRPr sz="1800" kern="1200">
                <a:solidFill>
                  <a:schemeClr val="tx1"/>
                </a:solidFill>
                <a:latin typeface="+mn-lt"/>
                <a:ea typeface="+mn-ea"/>
                <a:cs typeface="+mn-cs"/>
              </a:defRPr>
            </a:lvl5pPr>
            <a:lvl6pPr marL="2284608" algn="l" defTabSz="913843" rtl="0" eaLnBrk="1" latinLnBrk="0" hangingPunct="1">
              <a:defRPr sz="1800" kern="1200">
                <a:solidFill>
                  <a:schemeClr val="tx1"/>
                </a:solidFill>
                <a:latin typeface="+mn-lt"/>
                <a:ea typeface="+mn-ea"/>
                <a:cs typeface="+mn-cs"/>
              </a:defRPr>
            </a:lvl6pPr>
            <a:lvl7pPr marL="2741528" algn="l" defTabSz="913843" rtl="0" eaLnBrk="1" latinLnBrk="0" hangingPunct="1">
              <a:defRPr sz="1800" kern="1200">
                <a:solidFill>
                  <a:schemeClr val="tx1"/>
                </a:solidFill>
                <a:latin typeface="+mn-lt"/>
                <a:ea typeface="+mn-ea"/>
                <a:cs typeface="+mn-cs"/>
              </a:defRPr>
            </a:lvl7pPr>
            <a:lvl8pPr marL="3198450" algn="l" defTabSz="913843" rtl="0" eaLnBrk="1" latinLnBrk="0" hangingPunct="1">
              <a:defRPr sz="1800" kern="1200">
                <a:solidFill>
                  <a:schemeClr val="tx1"/>
                </a:solidFill>
                <a:latin typeface="+mn-lt"/>
                <a:ea typeface="+mn-ea"/>
                <a:cs typeface="+mn-cs"/>
              </a:defRPr>
            </a:lvl8pPr>
            <a:lvl9pPr marL="3655372" algn="l" defTabSz="913843" rtl="0" eaLnBrk="1" latinLnBrk="0" hangingPunct="1">
              <a:defRPr sz="1800" kern="1200">
                <a:solidFill>
                  <a:schemeClr val="tx1"/>
                </a:solidFill>
                <a:latin typeface="+mn-lt"/>
                <a:ea typeface="+mn-ea"/>
                <a:cs typeface="+mn-cs"/>
              </a:defRPr>
            </a:lvl9pPr>
          </a:lstStyle>
          <a:p>
            <a:pPr marL="0" marR="0" lvl="0" indent="0" algn="ctr" defTabSz="91164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5" descr=" 6">
            <a:extLst>
              <a:ext uri="{FF2B5EF4-FFF2-40B4-BE49-F238E27FC236}">
                <a16:creationId xmlns:a16="http://schemas.microsoft.com/office/drawing/2014/main" id="{479D3C96-D20A-48E0-91A0-D6D4DE4D96F8}"/>
              </a:ext>
            </a:extLst>
          </p:cNvPr>
          <p:cNvSpPr txBox="1"/>
          <p:nvPr/>
        </p:nvSpPr>
        <p:spPr>
          <a:xfrm rot="21076520">
            <a:off x="6892659" y="2469473"/>
            <a:ext cx="2951066" cy="461604"/>
          </a:xfrm>
          <a:prstGeom prst="rect">
            <a:avLst/>
          </a:prstGeom>
          <a:solidFill>
            <a:schemeClr val="bg1"/>
          </a:solidFill>
        </p:spPr>
        <p:txBody>
          <a:bodyPr wrap="square" lIns="91190" tIns="45690" rIns="91190" bIns="45690" rtlCol="0">
            <a:spAutoFit/>
          </a:bodyPr>
          <a:lstStyle>
            <a:defPPr>
              <a:defRPr lang="en-US"/>
            </a:defPPr>
            <a:lvl1pPr marL="0" algn="l" defTabSz="913843" rtl="0" eaLnBrk="1" latinLnBrk="0" hangingPunct="1">
              <a:defRPr sz="1800" kern="1200">
                <a:solidFill>
                  <a:schemeClr val="tx1"/>
                </a:solidFill>
                <a:latin typeface="+mn-lt"/>
                <a:ea typeface="+mn-ea"/>
                <a:cs typeface="+mn-cs"/>
              </a:defRPr>
            </a:lvl1pPr>
            <a:lvl2pPr marL="456920" algn="l" defTabSz="913843" rtl="0" eaLnBrk="1" latinLnBrk="0" hangingPunct="1">
              <a:defRPr sz="1800" kern="1200">
                <a:solidFill>
                  <a:schemeClr val="tx1"/>
                </a:solidFill>
                <a:latin typeface="+mn-lt"/>
                <a:ea typeface="+mn-ea"/>
                <a:cs typeface="+mn-cs"/>
              </a:defRPr>
            </a:lvl2pPr>
            <a:lvl3pPr marL="913843" algn="l" defTabSz="913843" rtl="0" eaLnBrk="1" latinLnBrk="0" hangingPunct="1">
              <a:defRPr sz="1800" kern="1200">
                <a:solidFill>
                  <a:schemeClr val="tx1"/>
                </a:solidFill>
                <a:latin typeface="+mn-lt"/>
                <a:ea typeface="+mn-ea"/>
                <a:cs typeface="+mn-cs"/>
              </a:defRPr>
            </a:lvl3pPr>
            <a:lvl4pPr marL="1370764" algn="l" defTabSz="913843" rtl="0" eaLnBrk="1" latinLnBrk="0" hangingPunct="1">
              <a:defRPr sz="1800" kern="1200">
                <a:solidFill>
                  <a:schemeClr val="tx1"/>
                </a:solidFill>
                <a:latin typeface="+mn-lt"/>
                <a:ea typeface="+mn-ea"/>
                <a:cs typeface="+mn-cs"/>
              </a:defRPr>
            </a:lvl4pPr>
            <a:lvl5pPr marL="1827686" algn="l" defTabSz="913843" rtl="0" eaLnBrk="1" latinLnBrk="0" hangingPunct="1">
              <a:defRPr sz="1800" kern="1200">
                <a:solidFill>
                  <a:schemeClr val="tx1"/>
                </a:solidFill>
                <a:latin typeface="+mn-lt"/>
                <a:ea typeface="+mn-ea"/>
                <a:cs typeface="+mn-cs"/>
              </a:defRPr>
            </a:lvl5pPr>
            <a:lvl6pPr marL="2284608" algn="l" defTabSz="913843" rtl="0" eaLnBrk="1" latinLnBrk="0" hangingPunct="1">
              <a:defRPr sz="1800" kern="1200">
                <a:solidFill>
                  <a:schemeClr val="tx1"/>
                </a:solidFill>
                <a:latin typeface="+mn-lt"/>
                <a:ea typeface="+mn-ea"/>
                <a:cs typeface="+mn-cs"/>
              </a:defRPr>
            </a:lvl6pPr>
            <a:lvl7pPr marL="2741528" algn="l" defTabSz="913843" rtl="0" eaLnBrk="1" latinLnBrk="0" hangingPunct="1">
              <a:defRPr sz="1800" kern="1200">
                <a:solidFill>
                  <a:schemeClr val="tx1"/>
                </a:solidFill>
                <a:latin typeface="+mn-lt"/>
                <a:ea typeface="+mn-ea"/>
                <a:cs typeface="+mn-cs"/>
              </a:defRPr>
            </a:lvl7pPr>
            <a:lvl8pPr marL="3198450" algn="l" defTabSz="913843" rtl="0" eaLnBrk="1" latinLnBrk="0" hangingPunct="1">
              <a:defRPr sz="1800" kern="1200">
                <a:solidFill>
                  <a:schemeClr val="tx1"/>
                </a:solidFill>
                <a:latin typeface="+mn-lt"/>
                <a:ea typeface="+mn-ea"/>
                <a:cs typeface="+mn-cs"/>
              </a:defRPr>
            </a:lvl8pPr>
            <a:lvl9pPr marL="3655372" algn="l" defTabSz="913843" rtl="0" eaLnBrk="1" latinLnBrk="0" hangingPunct="1">
              <a:defRPr sz="1800" kern="1200">
                <a:solidFill>
                  <a:schemeClr val="tx1"/>
                </a:solidFill>
                <a:latin typeface="+mn-lt"/>
                <a:ea typeface="+mn-ea"/>
                <a:cs typeface="+mn-cs"/>
              </a:defRPr>
            </a:lvl9pPr>
          </a:lstStyle>
          <a:p>
            <a:pPr marL="0" marR="0" lvl="0" indent="0" algn="ctr" defTabSz="91164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Segoe Print" panose="02000600000000000000" pitchFamily="2" charset="0"/>
                <a:ea typeface="+mn-ea"/>
                <a:cs typeface="+mn-cs"/>
              </a:rPr>
              <a:t>On the display…</a:t>
            </a:r>
          </a:p>
        </p:txBody>
      </p:sp>
    </p:spTree>
    <p:extLst>
      <p:ext uri="{BB962C8B-B14F-4D97-AF65-F5344CB8AC3E}">
        <p14:creationId xmlns:p14="http://schemas.microsoft.com/office/powerpoint/2010/main" val="738020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bldLst>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E58FF7-E52F-4390-8B89-D56B0AA387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4" name="Title 3">
            <a:extLst>
              <a:ext uri="{FF2B5EF4-FFF2-40B4-BE49-F238E27FC236}">
                <a16:creationId xmlns:a16="http://schemas.microsoft.com/office/drawing/2014/main" id="{7E9EE0C3-E0EE-468F-87FC-9A6CA6744E1F}"/>
              </a:ext>
            </a:extLst>
          </p:cNvPr>
          <p:cNvSpPr>
            <a:spLocks noGrp="1"/>
          </p:cNvSpPr>
          <p:nvPr>
            <p:ph type="title"/>
          </p:nvPr>
        </p:nvSpPr>
        <p:spPr/>
        <p:txBody>
          <a:bodyPr/>
          <a:lstStyle/>
          <a:p>
            <a:endParaRPr lang="en-US"/>
          </a:p>
        </p:txBody>
      </p:sp>
      <p:sp>
        <p:nvSpPr>
          <p:cNvPr id="13" name="BlackOverlay">
            <a:extLst>
              <a:ext uri="{FF2B5EF4-FFF2-40B4-BE49-F238E27FC236}">
                <a16:creationId xmlns:a16="http://schemas.microsoft.com/office/drawing/2014/main" id="{386F519A-CE78-4B2D-9486-DADF30EBC4C3}"/>
              </a:ext>
            </a:extLst>
          </p:cNvPr>
          <p:cNvSpPr/>
          <p:nvPr/>
        </p:nvSpPr>
        <p:spPr>
          <a:xfrm>
            <a:off x="0" y="0"/>
            <a:ext cx="12203898" cy="6858000"/>
          </a:xfrm>
          <a:prstGeom prst="rect">
            <a:avLst/>
          </a:prstGeom>
          <a:solidFill>
            <a:schemeClr val="tx1">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r>
              <a:rPr lang="en-US" sz="3600" dirty="0">
                <a:solidFill>
                  <a:prstClr val="white"/>
                </a:solidFill>
                <a:latin typeface="Segoe UI Light"/>
                <a:cs typeface="Segoe UI Light"/>
              </a:rPr>
              <a:t>Thus, we’re exploring </a:t>
            </a:r>
            <a:r>
              <a:rPr lang="en-US" sz="3600" dirty="0">
                <a:solidFill>
                  <a:srgbClr val="FFC000"/>
                </a:solidFill>
                <a:latin typeface="Segoe UI Semibold" panose="020B0702040204020203" pitchFamily="34" charset="0"/>
                <a:cs typeface="Segoe UI Semibold" panose="020B0702040204020203" pitchFamily="34" charset="0"/>
              </a:rPr>
              <a:t>how to support sound awareness </a:t>
            </a:r>
          </a:p>
          <a:p>
            <a:pPr algn="ctr" defTabSz="456039"/>
            <a:r>
              <a:rPr lang="en-US" sz="3600" dirty="0">
                <a:solidFill>
                  <a:srgbClr val="FFC000"/>
                </a:solidFill>
                <a:latin typeface="Segoe UI Semibold" panose="020B0702040204020203" pitchFamily="34" charset="0"/>
                <a:cs typeface="Segoe UI Semibold" panose="020B0702040204020203" pitchFamily="34" charset="0"/>
              </a:rPr>
              <a:t>in the home </a:t>
            </a:r>
            <a:r>
              <a:rPr lang="en-US" sz="3600" dirty="0">
                <a:solidFill>
                  <a:prstClr val="white"/>
                </a:solidFill>
                <a:latin typeface="Segoe UI Light"/>
                <a:cs typeface="Segoe UI Light"/>
              </a:rPr>
              <a:t>for people who are deaf or hard of hearing.</a:t>
            </a:r>
          </a:p>
        </p:txBody>
      </p:sp>
    </p:spTree>
    <p:extLst>
      <p:ext uri="{BB962C8B-B14F-4D97-AF65-F5344CB8AC3E}">
        <p14:creationId xmlns:p14="http://schemas.microsoft.com/office/powerpoint/2010/main" val="3239367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alpha val="78000"/>
          </a:schemeClr>
        </a:solidFill>
        <a:effectLst/>
      </p:bgPr>
    </p:bg>
    <p:spTree>
      <p:nvGrpSpPr>
        <p:cNvPr id="1" name=""/>
        <p:cNvGrpSpPr/>
        <p:nvPr/>
      </p:nvGrpSpPr>
      <p:grpSpPr>
        <a:xfrm>
          <a:off x="0" y="0"/>
          <a:ext cx="0" cy="0"/>
          <a:chOff x="0" y="0"/>
          <a:chExt cx="0" cy="0"/>
        </a:xfrm>
      </p:grpSpPr>
      <p:sp>
        <p:nvSpPr>
          <p:cNvPr id="5" name="Rectangle 4"/>
          <p:cNvSpPr/>
          <p:nvPr/>
        </p:nvSpPr>
        <p:spPr>
          <a:xfrm>
            <a:off x="-24084" y="0"/>
            <a:ext cx="12216084"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2667909" y="2203207"/>
            <a:ext cx="8229600" cy="493931"/>
          </a:xfrm>
        </p:spPr>
        <p:txBody>
          <a:bodyPr/>
          <a:lstStyle/>
          <a:p>
            <a:r>
              <a:rPr lang="en-US" sz="3600" dirty="0">
                <a:solidFill>
                  <a:srgbClr val="FFC000"/>
                </a:solidFill>
              </a:rPr>
              <a:t>Two Extensions To Prototype 1</a:t>
            </a:r>
          </a:p>
        </p:txBody>
      </p:sp>
      <p:sp>
        <p:nvSpPr>
          <p:cNvPr id="4" name="TextBox 3"/>
          <p:cNvSpPr txBox="1"/>
          <p:nvPr/>
        </p:nvSpPr>
        <p:spPr>
          <a:xfrm>
            <a:off x="2667907" y="2826198"/>
            <a:ext cx="6643009" cy="2046710"/>
          </a:xfrm>
          <a:prstGeom prst="rect">
            <a:avLst/>
          </a:prstGeom>
          <a:noFill/>
        </p:spPr>
        <p:txBody>
          <a:bodyPr wrap="square" lIns="0" tIns="45718" rIns="0" bIns="45718" rtlCol="0">
            <a:spAutoFit/>
          </a:bodyPr>
          <a:lstStyle/>
          <a:p>
            <a:pPr marL="514350" marR="0" lvl="0" indent="-514350" algn="l" defTabSz="912201" rtl="0" eaLnBrk="1" fontAlgn="auto" latinLnBrk="0" hangingPunct="1">
              <a:lnSpc>
                <a:spcPct val="100000"/>
              </a:lnSpc>
              <a:spcBef>
                <a:spcPts val="0"/>
              </a:spcBef>
              <a:spcAft>
                <a:spcPts val="1800"/>
              </a:spcAft>
              <a:buClr>
                <a:srgbClr val="FFC000"/>
              </a:buClr>
              <a:buSzTx/>
              <a:buFont typeface="+mj-lt"/>
              <a:buAutoNum type="arabicPeriod"/>
              <a:tabLst/>
              <a:defRPr/>
            </a:pPr>
            <a:r>
              <a:rPr kumimoji="0" lang="en-US" sz="28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Sound classification engine </a:t>
            </a:r>
            <a:r>
              <a:rPr kumimoji="0" lang="en-US" sz="28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for 19 common home sounds</a:t>
            </a:r>
          </a:p>
          <a:p>
            <a:pPr marL="514350" marR="0" lvl="0" indent="-514350" algn="l" defTabSz="912201" rtl="0" eaLnBrk="1" fontAlgn="auto" latinLnBrk="0" hangingPunct="1">
              <a:lnSpc>
                <a:spcPct val="100000"/>
              </a:lnSpc>
              <a:spcBef>
                <a:spcPts val="0"/>
              </a:spcBef>
              <a:spcAft>
                <a:spcPts val="1800"/>
              </a:spcAft>
              <a:buClr>
                <a:srgbClr val="FFC000"/>
              </a:buClr>
              <a:buSzTx/>
              <a:buFont typeface="+mj-lt"/>
              <a:buAutoNum type="arabicPeriod"/>
              <a:tabLst/>
              <a:defRPr/>
            </a:pPr>
            <a:r>
              <a:rPr kumimoji="0" lang="en-US" sz="28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Smartwatch</a:t>
            </a:r>
            <a:r>
              <a:rPr kumimoji="0" lang="en-US" sz="28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 to provide sound alerts using visual + vibration notifications.</a:t>
            </a:r>
          </a:p>
        </p:txBody>
      </p:sp>
      <p:cxnSp>
        <p:nvCxnSpPr>
          <p:cNvPr id="6" name="Straight Connector 5"/>
          <p:cNvCxnSpPr>
            <a:cxnSpLocks/>
          </p:cNvCxnSpPr>
          <p:nvPr/>
        </p:nvCxnSpPr>
        <p:spPr>
          <a:xfrm>
            <a:off x="2569925" y="2725708"/>
            <a:ext cx="6690191" cy="0"/>
          </a:xfrm>
          <a:prstGeom prst="line">
            <a:avLst/>
          </a:prstGeom>
          <a:noFill/>
          <a:ln w="9525" cap="flat" cmpd="sng" algn="ctr">
            <a:solidFill>
              <a:sysClr val="window" lastClr="FFFFFF">
                <a:lumMod val="65000"/>
              </a:sysClr>
            </a:solidFill>
            <a:prstDash val="solid"/>
          </a:ln>
          <a:effectLst/>
        </p:spPr>
      </p:cxnSp>
      <p:sp>
        <p:nvSpPr>
          <p:cNvPr id="7" name="Title 7">
            <a:extLst>
              <a:ext uri="{FF2B5EF4-FFF2-40B4-BE49-F238E27FC236}">
                <a16:creationId xmlns:a16="http://schemas.microsoft.com/office/drawing/2014/main" id="{7AAFA331-5854-4FAB-A779-D2D010C28770}"/>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Prototype 2</a:t>
            </a:r>
            <a:endParaRPr kumimoji="0" lang="en-US" sz="11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endParaRPr>
          </a:p>
        </p:txBody>
      </p:sp>
    </p:spTree>
    <p:extLst>
      <p:ext uri="{BB962C8B-B14F-4D97-AF65-F5344CB8AC3E}">
        <p14:creationId xmlns:p14="http://schemas.microsoft.com/office/powerpoint/2010/main" val="211809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741AED-FF1F-4608-868C-5CEAB29D2FC6}"/>
              </a:ext>
            </a:extLst>
          </p:cNvPr>
          <p:cNvSpPr txBox="1">
            <a:spLocks/>
          </p:cNvSpPr>
          <p:nvPr/>
        </p:nvSpPr>
        <p:spPr>
          <a:xfrm>
            <a:off x="3973838" y="479426"/>
            <a:ext cx="4244324"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ctr" defTabSz="912201" rtl="0" eaLnBrk="1" fontAlgn="auto" latinLnBrk="0" hangingPunct="1">
              <a:lnSpc>
                <a:spcPct val="100000"/>
              </a:lnSpc>
              <a:spcBef>
                <a:spcPct val="0"/>
              </a:spcBef>
              <a:spcAft>
                <a:spcPts val="0"/>
              </a:spcAft>
              <a:buClrTx/>
              <a:buSzTx/>
              <a:buFontTx/>
              <a:buNone/>
              <a:tabLst/>
              <a:defRPr/>
            </a:pPr>
            <a:r>
              <a:rPr kumimoji="0" lang="en-US" sz="4000" b="0" i="0" u="none" strike="noStrike" kern="1200" cap="small" spc="0" normalizeH="0" baseline="0" noProof="0" dirty="0">
                <a:ln>
                  <a:noFill/>
                </a:ln>
                <a:solidFill>
                  <a:schemeClr val="tx1">
                    <a:lumMod val="50000"/>
                    <a:lumOff val="50000"/>
                  </a:schemeClr>
                </a:solidFill>
                <a:effectLst/>
                <a:uLnTx/>
                <a:uFillTx/>
                <a:latin typeface="Segoe UI Semibold" panose="020B0702040204020203" pitchFamily="34" charset="0"/>
                <a:ea typeface="+mj-ea"/>
                <a:cs typeface="+mj-cs"/>
              </a:rPr>
              <a:t>Smartwatch App</a:t>
            </a:r>
          </a:p>
        </p:txBody>
      </p:sp>
      <p:sp>
        <p:nvSpPr>
          <p:cNvPr id="17" name="Rectangle 16">
            <a:extLst>
              <a:ext uri="{FF2B5EF4-FFF2-40B4-BE49-F238E27FC236}">
                <a16:creationId xmlns:a16="http://schemas.microsoft.com/office/drawing/2014/main" id="{56CE233C-50E8-4229-BA1D-E99F63DF347A}"/>
              </a:ext>
            </a:extLst>
          </p:cNvPr>
          <p:cNvSpPr/>
          <p:nvPr/>
        </p:nvSpPr>
        <p:spPr>
          <a:xfrm>
            <a:off x="2609730" y="1252265"/>
            <a:ext cx="6972540" cy="1015663"/>
          </a:xfrm>
          <a:prstGeom prst="rect">
            <a:avLst/>
          </a:prstGeom>
        </p:spPr>
        <p:txBody>
          <a:bodyPr wrap="square">
            <a:spAutoFit/>
          </a:bodyPr>
          <a:lstStyle/>
          <a:p>
            <a:pPr lvl="0" algn="ctr" defTabSz="514093">
              <a:defRPr/>
            </a:pPr>
            <a:r>
              <a:rPr lang="en-US" sz="2400" dirty="0">
                <a:solidFill>
                  <a:schemeClr val="tx1">
                    <a:lumMod val="75000"/>
                    <a:lumOff val="25000"/>
                  </a:schemeClr>
                </a:solidFill>
                <a:latin typeface="Segoe UI Light" panose="020B0502040204020203" pitchFamily="34" charset="0"/>
                <a:cs typeface="Segoe UI Light" panose="020B0502040204020203" pitchFamily="34" charset="0"/>
              </a:rPr>
              <a:t>We built a smartwatch app to </a:t>
            </a:r>
            <a:r>
              <a:rPr lang="en-US" sz="2400" dirty="0">
                <a:solidFill>
                  <a:srgbClr val="95C94F"/>
                </a:solidFill>
                <a:latin typeface="Segoe UI Semibold" panose="020B0702040204020203" pitchFamily="34" charset="0"/>
                <a:cs typeface="Segoe UI Semibold" panose="020B0702040204020203" pitchFamily="34" charset="0"/>
              </a:rPr>
              <a:t>alert the users</a:t>
            </a:r>
            <a:r>
              <a:rPr lang="en-US" sz="2400" dirty="0">
                <a:solidFill>
                  <a:schemeClr val="tx1">
                    <a:lumMod val="75000"/>
                    <a:lumOff val="25000"/>
                  </a:schemeClr>
                </a:solidFill>
                <a:latin typeface="Segoe UI Light" panose="020B0502040204020203" pitchFamily="34" charset="0"/>
                <a:cs typeface="Segoe UI Light" panose="020B0502040204020203" pitchFamily="34" charset="0"/>
              </a:rPr>
              <a:t> to sounds using vibration + visual feedback. </a:t>
            </a:r>
          </a:p>
          <a:p>
            <a:pPr lvl="0" algn="ctr" defTabSz="514093">
              <a:defRPr/>
            </a:pPr>
            <a:endParaRPr lang="en-US" sz="1200" dirty="0">
              <a:solidFill>
                <a:schemeClr val="tx1">
                  <a:lumMod val="75000"/>
                  <a:lumOff val="25000"/>
                </a:schemeClr>
              </a:solidFill>
              <a:latin typeface="Segoe UI Light" panose="020B0502040204020203" pitchFamily="34" charset="0"/>
              <a:cs typeface="Segoe UI Light" panose="020B0502040204020203" pitchFamily="34" charset="0"/>
            </a:endParaRPr>
          </a:p>
        </p:txBody>
      </p:sp>
      <p:sp>
        <p:nvSpPr>
          <p:cNvPr id="4" name="Title 7">
            <a:extLst>
              <a:ext uri="{FF2B5EF4-FFF2-40B4-BE49-F238E27FC236}">
                <a16:creationId xmlns:a16="http://schemas.microsoft.com/office/drawing/2014/main" id="{24FAE1B5-1A01-40EF-B4CD-FB046A3B973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Prototype 2</a:t>
            </a:r>
            <a:endParaRPr kumimoji="0" lang="en-US" sz="11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endParaRPr>
          </a:p>
        </p:txBody>
      </p:sp>
    </p:spTree>
    <p:extLst>
      <p:ext uri="{BB962C8B-B14F-4D97-AF65-F5344CB8AC3E}">
        <p14:creationId xmlns:p14="http://schemas.microsoft.com/office/powerpoint/2010/main" val="422880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741AED-FF1F-4608-868C-5CEAB29D2FC6}"/>
              </a:ext>
            </a:extLst>
          </p:cNvPr>
          <p:cNvSpPr txBox="1">
            <a:spLocks/>
          </p:cNvSpPr>
          <p:nvPr/>
        </p:nvSpPr>
        <p:spPr>
          <a:xfrm>
            <a:off x="3973838" y="479426"/>
            <a:ext cx="4244324"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ctr" defTabSz="912201" rtl="0" eaLnBrk="1" fontAlgn="auto" latinLnBrk="0" hangingPunct="1">
              <a:lnSpc>
                <a:spcPct val="100000"/>
              </a:lnSpc>
              <a:spcBef>
                <a:spcPct val="0"/>
              </a:spcBef>
              <a:spcAft>
                <a:spcPts val="0"/>
              </a:spcAft>
              <a:buClrTx/>
              <a:buSzTx/>
              <a:buFontTx/>
              <a:buNone/>
              <a:tabLst/>
              <a:defRPr/>
            </a:pPr>
            <a:r>
              <a:rPr kumimoji="0" lang="en-US" sz="4000" b="0" i="0" u="none" strike="noStrike" kern="1200" cap="small" spc="0" normalizeH="0" baseline="0" noProof="0" dirty="0">
                <a:ln>
                  <a:noFill/>
                </a:ln>
                <a:solidFill>
                  <a:schemeClr val="tx1">
                    <a:lumMod val="50000"/>
                    <a:lumOff val="50000"/>
                  </a:schemeClr>
                </a:solidFill>
                <a:effectLst/>
                <a:uLnTx/>
                <a:uFillTx/>
                <a:latin typeface="Segoe UI Semibold" panose="020B0702040204020203" pitchFamily="34" charset="0"/>
                <a:ea typeface="+mj-ea"/>
                <a:cs typeface="+mj-cs"/>
              </a:rPr>
              <a:t>Smartwatch App</a:t>
            </a:r>
          </a:p>
        </p:txBody>
      </p:sp>
      <p:pic>
        <p:nvPicPr>
          <p:cNvPr id="14" name="Picture 13">
            <a:extLst>
              <a:ext uri="{FF2B5EF4-FFF2-40B4-BE49-F238E27FC236}">
                <a16:creationId xmlns:a16="http://schemas.microsoft.com/office/drawing/2014/main" id="{A8D10BD3-9E3D-4649-AD33-888A484BAB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1154" y="2029735"/>
            <a:ext cx="2729693" cy="3782224"/>
          </a:xfrm>
          <a:prstGeom prst="rect">
            <a:avLst/>
          </a:prstGeom>
        </p:spPr>
      </p:pic>
      <p:sp>
        <p:nvSpPr>
          <p:cNvPr id="16" name="Oval 15">
            <a:extLst>
              <a:ext uri="{FF2B5EF4-FFF2-40B4-BE49-F238E27FC236}">
                <a16:creationId xmlns:a16="http://schemas.microsoft.com/office/drawing/2014/main" id="{AA40B4A2-83A0-4D0C-BF57-6A2E25902413}"/>
              </a:ext>
            </a:extLst>
          </p:cNvPr>
          <p:cNvSpPr/>
          <p:nvPr/>
        </p:nvSpPr>
        <p:spPr>
          <a:xfrm>
            <a:off x="4958929" y="2807510"/>
            <a:ext cx="2281510" cy="2304180"/>
          </a:xfrm>
          <a:prstGeom prst="ellipse">
            <a:avLst/>
          </a:prstGeom>
          <a:solidFill>
            <a:srgbClr val="23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p>
        </p:txBody>
      </p:sp>
      <p:sp>
        <p:nvSpPr>
          <p:cNvPr id="18" name="Rectangle 17">
            <a:extLst>
              <a:ext uri="{FF2B5EF4-FFF2-40B4-BE49-F238E27FC236}">
                <a16:creationId xmlns:a16="http://schemas.microsoft.com/office/drawing/2014/main" id="{D12F4EFA-4527-4E17-A1B1-2A07ADB76E2D}"/>
              </a:ext>
            </a:extLst>
          </p:cNvPr>
          <p:cNvSpPr/>
          <p:nvPr/>
        </p:nvSpPr>
        <p:spPr>
          <a:xfrm>
            <a:off x="5699675" y="3487364"/>
            <a:ext cx="938271" cy="369331"/>
          </a:xfrm>
          <a:prstGeom prst="rect">
            <a:avLst/>
          </a:prstGeom>
        </p:spPr>
        <p:txBody>
          <a:bodyPr wrap="none">
            <a:spAutoFit/>
          </a:bodyPr>
          <a:lstStyle/>
          <a:p>
            <a:pPr algn="ctr"/>
            <a:r>
              <a:rPr lang="en-US" dirty="0">
                <a:solidFill>
                  <a:schemeClr val="bg1">
                    <a:lumMod val="85000"/>
                  </a:schemeClr>
                </a:solidFill>
                <a:latin typeface="Segoe UI" panose="020B0502040204020203" pitchFamily="34" charset="0"/>
                <a:cs typeface="Segoe UI" panose="020B0502040204020203" pitchFamily="34" charset="0"/>
              </a:rPr>
              <a:t>Kitchen</a:t>
            </a:r>
          </a:p>
        </p:txBody>
      </p:sp>
      <p:sp>
        <p:nvSpPr>
          <p:cNvPr id="19" name="TextBox 18">
            <a:extLst>
              <a:ext uri="{FF2B5EF4-FFF2-40B4-BE49-F238E27FC236}">
                <a16:creationId xmlns:a16="http://schemas.microsoft.com/office/drawing/2014/main" id="{FB6A27C9-248D-44B9-958A-50F526928026}"/>
              </a:ext>
            </a:extLst>
          </p:cNvPr>
          <p:cNvSpPr txBox="1"/>
          <p:nvPr/>
        </p:nvSpPr>
        <p:spPr>
          <a:xfrm>
            <a:off x="5672527" y="2902663"/>
            <a:ext cx="992573" cy="338553"/>
          </a:xfrm>
          <a:prstGeom prst="rect">
            <a:avLst/>
          </a:prstGeom>
          <a:noFill/>
        </p:spPr>
        <p:txBody>
          <a:bodyPr wrap="square" rtlCol="0">
            <a:spAutoFit/>
          </a:bodyPr>
          <a:lstStyle/>
          <a:p>
            <a:pPr algn="ctr"/>
            <a:r>
              <a:rPr lang="en-US" sz="1600" dirty="0">
                <a:solidFill>
                  <a:schemeClr val="bg1"/>
                </a:solidFill>
                <a:latin typeface="Arial Nova" panose="020B0504020202020204" pitchFamily="34" charset="0"/>
                <a:cs typeface="Segoe UI Semibold" panose="020B0702040204020203" pitchFamily="34" charset="0"/>
              </a:rPr>
              <a:t>11:44</a:t>
            </a:r>
            <a:endParaRPr lang="en-US" sz="1600" dirty="0">
              <a:solidFill>
                <a:schemeClr val="bg1"/>
              </a:solidFill>
              <a:latin typeface="Arial Nova" panose="020B0504020202020204"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17256AE-AD63-42E9-B351-02E17FC62FD0}"/>
              </a:ext>
            </a:extLst>
          </p:cNvPr>
          <p:cNvSpPr txBox="1"/>
          <p:nvPr/>
        </p:nvSpPr>
        <p:spPr>
          <a:xfrm>
            <a:off x="4978121" y="3792789"/>
            <a:ext cx="2381388" cy="369331"/>
          </a:xfrm>
          <a:prstGeom prst="rect">
            <a:avLst/>
          </a:prstGeom>
          <a:noFill/>
        </p:spPr>
        <p:txBody>
          <a:bodyPr wrap="square" rtlCol="0">
            <a:spAutoFit/>
          </a:bodyPr>
          <a:lstStyle/>
          <a:p>
            <a:pPr algn="ctr"/>
            <a:r>
              <a:rPr lang="en-US" b="1" dirty="0">
                <a:solidFill>
                  <a:schemeClr val="bg1">
                    <a:lumMod val="85000"/>
                  </a:schemeClr>
                </a:solidFill>
                <a:latin typeface="Segoe UI" panose="020B0502040204020203" pitchFamily="34" charset="0"/>
                <a:cs typeface="Segoe UI" panose="020B0502040204020203" pitchFamily="34" charset="0"/>
              </a:rPr>
              <a:t>Water pour, 100%</a:t>
            </a:r>
            <a:endParaRPr lang="en-US" b="1" dirty="0"/>
          </a:p>
        </p:txBody>
      </p:sp>
      <p:grpSp>
        <p:nvGrpSpPr>
          <p:cNvPr id="2" name="Group 1">
            <a:extLst>
              <a:ext uri="{FF2B5EF4-FFF2-40B4-BE49-F238E27FC236}">
                <a16:creationId xmlns:a16="http://schemas.microsoft.com/office/drawing/2014/main" id="{4C724CB8-64E6-4B8F-A530-2CA634816143}"/>
              </a:ext>
            </a:extLst>
          </p:cNvPr>
          <p:cNvGrpSpPr/>
          <p:nvPr/>
        </p:nvGrpSpPr>
        <p:grpSpPr>
          <a:xfrm rot="21129062">
            <a:off x="6677263" y="2634301"/>
            <a:ext cx="1148966" cy="1095276"/>
            <a:chOff x="6728421" y="2554360"/>
            <a:chExt cx="1148966" cy="1095276"/>
          </a:xfrm>
        </p:grpSpPr>
        <p:sp>
          <p:nvSpPr>
            <p:cNvPr id="23" name="Arc 22">
              <a:extLst>
                <a:ext uri="{FF2B5EF4-FFF2-40B4-BE49-F238E27FC236}">
                  <a16:creationId xmlns:a16="http://schemas.microsoft.com/office/drawing/2014/main" id="{17CD6A9F-254D-447E-AAD4-33F46EBF8EF5}"/>
                </a:ext>
              </a:extLst>
            </p:cNvPr>
            <p:cNvSpPr/>
            <p:nvPr/>
          </p:nvSpPr>
          <p:spPr>
            <a:xfrm>
              <a:off x="6728421" y="2629526"/>
              <a:ext cx="966420" cy="1020110"/>
            </a:xfrm>
            <a:prstGeom prst="arc">
              <a:avLst>
                <a:gd name="adj1" fmla="val 17201955"/>
                <a:gd name="adj2" fmla="val 1015651"/>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515402"/>
              <a:endParaRPr lang="en-US" sz="2029">
                <a:solidFill>
                  <a:prstClr val="black"/>
                </a:solidFill>
                <a:latin typeface="Calibri" panose="020F0502020204030204"/>
              </a:endParaRPr>
            </a:p>
          </p:txBody>
        </p:sp>
        <p:sp>
          <p:nvSpPr>
            <p:cNvPr id="24" name="Arc 23">
              <a:extLst>
                <a:ext uri="{FF2B5EF4-FFF2-40B4-BE49-F238E27FC236}">
                  <a16:creationId xmlns:a16="http://schemas.microsoft.com/office/drawing/2014/main" id="{9E1A0C5D-FFEB-465D-AD12-E1173D1CB106}"/>
                </a:ext>
              </a:extLst>
            </p:cNvPr>
            <p:cNvSpPr/>
            <p:nvPr/>
          </p:nvSpPr>
          <p:spPr>
            <a:xfrm>
              <a:off x="6825063" y="2586574"/>
              <a:ext cx="966420" cy="1020110"/>
            </a:xfrm>
            <a:prstGeom prst="arc">
              <a:avLst>
                <a:gd name="adj1" fmla="val 17201955"/>
                <a:gd name="adj2" fmla="val 1015651"/>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515402"/>
              <a:endParaRPr lang="en-US" sz="2029">
                <a:solidFill>
                  <a:prstClr val="black"/>
                </a:solidFill>
                <a:latin typeface="Calibri" panose="020F0502020204030204"/>
              </a:endParaRPr>
            </a:p>
          </p:txBody>
        </p:sp>
        <p:sp>
          <p:nvSpPr>
            <p:cNvPr id="25" name="Arc 24">
              <a:extLst>
                <a:ext uri="{FF2B5EF4-FFF2-40B4-BE49-F238E27FC236}">
                  <a16:creationId xmlns:a16="http://schemas.microsoft.com/office/drawing/2014/main" id="{1DAD7956-55CD-4A1F-9277-AA31AC4465A1}"/>
                </a:ext>
              </a:extLst>
            </p:cNvPr>
            <p:cNvSpPr/>
            <p:nvPr/>
          </p:nvSpPr>
          <p:spPr>
            <a:xfrm>
              <a:off x="6910967" y="2554360"/>
              <a:ext cx="966420" cy="1020110"/>
            </a:xfrm>
            <a:prstGeom prst="arc">
              <a:avLst>
                <a:gd name="adj1" fmla="val 17201955"/>
                <a:gd name="adj2" fmla="val 1015651"/>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515402"/>
              <a:endParaRPr lang="en-US" sz="2029">
                <a:solidFill>
                  <a:prstClr val="black"/>
                </a:solidFill>
                <a:latin typeface="Calibri" panose="020F0502020204030204"/>
              </a:endParaRPr>
            </a:p>
          </p:txBody>
        </p:sp>
      </p:grpSp>
      <p:grpSp>
        <p:nvGrpSpPr>
          <p:cNvPr id="27" name="Group 26">
            <a:extLst>
              <a:ext uri="{FF2B5EF4-FFF2-40B4-BE49-F238E27FC236}">
                <a16:creationId xmlns:a16="http://schemas.microsoft.com/office/drawing/2014/main" id="{7ED49C2E-DC29-49B9-9A7F-3E7B5E2D929A}"/>
              </a:ext>
            </a:extLst>
          </p:cNvPr>
          <p:cNvGrpSpPr/>
          <p:nvPr/>
        </p:nvGrpSpPr>
        <p:grpSpPr>
          <a:xfrm rot="9848203">
            <a:off x="4403637" y="4106443"/>
            <a:ext cx="1148966" cy="1095276"/>
            <a:chOff x="6728421" y="2554360"/>
            <a:chExt cx="1148966" cy="1095276"/>
          </a:xfrm>
        </p:grpSpPr>
        <p:sp>
          <p:nvSpPr>
            <p:cNvPr id="28" name="Arc 27">
              <a:extLst>
                <a:ext uri="{FF2B5EF4-FFF2-40B4-BE49-F238E27FC236}">
                  <a16:creationId xmlns:a16="http://schemas.microsoft.com/office/drawing/2014/main" id="{B685E733-E00D-457B-A8C0-4BEC097AFFBC}"/>
                </a:ext>
              </a:extLst>
            </p:cNvPr>
            <p:cNvSpPr/>
            <p:nvPr/>
          </p:nvSpPr>
          <p:spPr>
            <a:xfrm>
              <a:off x="6728421" y="2629526"/>
              <a:ext cx="966420" cy="1020110"/>
            </a:xfrm>
            <a:prstGeom prst="arc">
              <a:avLst>
                <a:gd name="adj1" fmla="val 17201955"/>
                <a:gd name="adj2" fmla="val 1015651"/>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515402"/>
              <a:endParaRPr lang="en-US" sz="2029">
                <a:solidFill>
                  <a:prstClr val="black"/>
                </a:solidFill>
                <a:latin typeface="Calibri" panose="020F0502020204030204"/>
              </a:endParaRPr>
            </a:p>
          </p:txBody>
        </p:sp>
        <p:sp>
          <p:nvSpPr>
            <p:cNvPr id="29" name="Arc 28">
              <a:extLst>
                <a:ext uri="{FF2B5EF4-FFF2-40B4-BE49-F238E27FC236}">
                  <a16:creationId xmlns:a16="http://schemas.microsoft.com/office/drawing/2014/main" id="{2C234E84-7D69-41D5-95B7-BB6144CACF6B}"/>
                </a:ext>
              </a:extLst>
            </p:cNvPr>
            <p:cNvSpPr/>
            <p:nvPr/>
          </p:nvSpPr>
          <p:spPr>
            <a:xfrm>
              <a:off x="6825063" y="2586574"/>
              <a:ext cx="966420" cy="1020110"/>
            </a:xfrm>
            <a:prstGeom prst="arc">
              <a:avLst>
                <a:gd name="adj1" fmla="val 17201955"/>
                <a:gd name="adj2" fmla="val 1015651"/>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515402"/>
              <a:endParaRPr lang="en-US" sz="2029">
                <a:solidFill>
                  <a:prstClr val="black"/>
                </a:solidFill>
                <a:latin typeface="Calibri" panose="020F0502020204030204"/>
              </a:endParaRPr>
            </a:p>
          </p:txBody>
        </p:sp>
        <p:sp>
          <p:nvSpPr>
            <p:cNvPr id="30" name="Arc 29">
              <a:extLst>
                <a:ext uri="{FF2B5EF4-FFF2-40B4-BE49-F238E27FC236}">
                  <a16:creationId xmlns:a16="http://schemas.microsoft.com/office/drawing/2014/main" id="{9AD2F843-CDED-48EA-BFE1-8068F30A6BA8}"/>
                </a:ext>
              </a:extLst>
            </p:cNvPr>
            <p:cNvSpPr/>
            <p:nvPr/>
          </p:nvSpPr>
          <p:spPr>
            <a:xfrm>
              <a:off x="6910967" y="2554360"/>
              <a:ext cx="966420" cy="1020110"/>
            </a:xfrm>
            <a:prstGeom prst="arc">
              <a:avLst>
                <a:gd name="adj1" fmla="val 17201955"/>
                <a:gd name="adj2" fmla="val 1015651"/>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515402"/>
              <a:endParaRPr lang="en-US" sz="2029">
                <a:solidFill>
                  <a:prstClr val="black"/>
                </a:solidFill>
                <a:latin typeface="Calibri" panose="020F0502020204030204"/>
              </a:endParaRPr>
            </a:p>
          </p:txBody>
        </p:sp>
      </p:grpSp>
      <p:sp>
        <p:nvSpPr>
          <p:cNvPr id="17" name="Title 7">
            <a:extLst>
              <a:ext uri="{FF2B5EF4-FFF2-40B4-BE49-F238E27FC236}">
                <a16:creationId xmlns:a16="http://schemas.microsoft.com/office/drawing/2014/main" id="{B8BF2400-6F34-4DA0-AA5E-04C26FB14D8C}"/>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Prototype 2</a:t>
            </a:r>
            <a:endParaRPr kumimoji="0" lang="en-US" sz="11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endParaRPr>
          </a:p>
        </p:txBody>
      </p:sp>
    </p:spTree>
    <p:extLst>
      <p:ext uri="{BB962C8B-B14F-4D97-AF65-F5344CB8AC3E}">
        <p14:creationId xmlns:p14="http://schemas.microsoft.com/office/powerpoint/2010/main" val="19030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6BD943-1017-42A4-B99D-0A988A7727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5000"/>
            <a:ext cx="12192000" cy="8128000"/>
          </a:xfrm>
          <a:prstGeom prst="rect">
            <a:avLst/>
          </a:prstGeom>
        </p:spPr>
      </p:pic>
      <p:sp>
        <p:nvSpPr>
          <p:cNvPr id="3" name="Rectangle 2">
            <a:extLst>
              <a:ext uri="{FF2B5EF4-FFF2-40B4-BE49-F238E27FC236}">
                <a16:creationId xmlns:a16="http://schemas.microsoft.com/office/drawing/2014/main" id="{9BE664D0-4FBE-4AE1-95C5-6B5821D85037}"/>
              </a:ext>
            </a:extLst>
          </p:cNvPr>
          <p:cNvSpPr/>
          <p:nvPr/>
        </p:nvSpPr>
        <p:spPr>
          <a:xfrm>
            <a:off x="7096124" y="276225"/>
            <a:ext cx="4914901" cy="1815882"/>
          </a:xfrm>
          <a:prstGeom prst="rect">
            <a:avLst/>
          </a:prstGeom>
          <a:noFill/>
        </p:spPr>
        <p:txBody>
          <a:bodyPr wrap="square">
            <a:spAutoFit/>
          </a:bodyPr>
          <a:lstStyle/>
          <a:p>
            <a:r>
              <a:rPr lang="en-US" sz="2800" dirty="0">
                <a:solidFill>
                  <a:schemeClr val="bg1"/>
                </a:solidFill>
                <a:highlight>
                  <a:srgbClr val="141416"/>
                </a:highlight>
                <a:latin typeface="Segoe UI Light" panose="020B0502040204020203" pitchFamily="34" charset="0"/>
                <a:cs typeface="Segoe UI Light" panose="020B0502040204020203" pitchFamily="34" charset="0"/>
              </a:rPr>
              <a:t>The final system contained </a:t>
            </a:r>
            <a:r>
              <a:rPr lang="en-US" sz="2800" dirty="0">
                <a:solidFill>
                  <a:srgbClr val="FFC000"/>
                </a:solidFill>
                <a:highlight>
                  <a:srgbClr val="141416"/>
                </a:highlight>
                <a:latin typeface="Segoe UI Semibold" panose="020B0702040204020203" pitchFamily="34" charset="0"/>
                <a:cs typeface="Segoe UI Semibold" panose="020B0702040204020203" pitchFamily="34" charset="0"/>
              </a:rPr>
              <a:t>3-5 displays </a:t>
            </a:r>
            <a:r>
              <a:rPr lang="en-US" sz="2800" dirty="0">
                <a:solidFill>
                  <a:schemeClr val="bg1"/>
                </a:solidFill>
                <a:highlight>
                  <a:srgbClr val="141416"/>
                </a:highlight>
                <a:latin typeface="Segoe UI Light" panose="020B0502040204020203" pitchFamily="34" charset="0"/>
                <a:cs typeface="Segoe UI Light" panose="020B0502040204020203" pitchFamily="34" charset="0"/>
              </a:rPr>
              <a:t>deployed in the home and the </a:t>
            </a:r>
            <a:r>
              <a:rPr lang="en-US" sz="2800" dirty="0">
                <a:solidFill>
                  <a:srgbClr val="FFC000"/>
                </a:solidFill>
                <a:highlight>
                  <a:srgbClr val="141416"/>
                </a:highlight>
                <a:latin typeface="Segoe UI Semibold" panose="020B0702040204020203" pitchFamily="34" charset="0"/>
                <a:cs typeface="Segoe UI Semibold" panose="020B0702040204020203" pitchFamily="34" charset="0"/>
              </a:rPr>
              <a:t>smartwatch</a:t>
            </a:r>
            <a:r>
              <a:rPr lang="en-US" sz="2800" dirty="0">
                <a:solidFill>
                  <a:schemeClr val="bg1"/>
                </a:solidFill>
                <a:highlight>
                  <a:srgbClr val="141416"/>
                </a:highlight>
                <a:latin typeface="Segoe UI Light" panose="020B0502040204020203" pitchFamily="34" charset="0"/>
                <a:cs typeface="Segoe UI Light" panose="020B0502040204020203" pitchFamily="34" charset="0"/>
              </a:rPr>
              <a:t> worn by the DHH user.</a:t>
            </a:r>
          </a:p>
        </p:txBody>
      </p:sp>
    </p:spTree>
    <p:extLst>
      <p:ext uri="{BB962C8B-B14F-4D97-AF65-F5344CB8AC3E}">
        <p14:creationId xmlns:p14="http://schemas.microsoft.com/office/powerpoint/2010/main" val="23164132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8E91952-4895-4F11-9599-A3A802E0BEE0}"/>
              </a:ext>
            </a:extLst>
          </p:cNvPr>
          <p:cNvSpPr txBox="1"/>
          <p:nvPr/>
        </p:nvSpPr>
        <p:spPr>
          <a:xfrm>
            <a:off x="137487" y="2908406"/>
            <a:ext cx="39011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Prototype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Conveyed simple but accurate sound feedback (e.g., loudness, pitch)</a:t>
            </a:r>
            <a:endParaRPr kumimoji="0" lang="en-US" sz="2200" b="0" i="0" u="none" strike="noStrike" kern="1200" cap="none" spc="0" normalizeH="0" baseline="0" noProof="0" dirty="0">
              <a:ln>
                <a:noFill/>
              </a:ln>
              <a:solidFill>
                <a:srgbClr val="FFC000"/>
              </a:solidFill>
              <a:effectLst/>
              <a:uLnTx/>
              <a:uFillTx/>
              <a:latin typeface="Segoe Condensed" panose="020B0606040200020203" pitchFamily="34" charset="0"/>
              <a:ea typeface="+mn-ea"/>
              <a:cs typeface="Segoe UI Semibold" panose="020B0702040204020203" pitchFamily="34" charset="0"/>
            </a:endParaRPr>
          </a:p>
        </p:txBody>
      </p:sp>
      <p:sp>
        <p:nvSpPr>
          <p:cNvPr id="34" name="Title 2">
            <a:extLst>
              <a:ext uri="{FF2B5EF4-FFF2-40B4-BE49-F238E27FC236}">
                <a16:creationId xmlns:a16="http://schemas.microsoft.com/office/drawing/2014/main" id="{C5229DA8-3D1C-4A36-B314-34B00BB41286}"/>
              </a:ext>
            </a:extLst>
          </p:cNvPr>
          <p:cNvSpPr txBox="1">
            <a:spLocks/>
          </p:cNvSpPr>
          <p:nvPr/>
        </p:nvSpPr>
        <p:spPr>
          <a:xfrm>
            <a:off x="188025" y="85726"/>
            <a:ext cx="8229600"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3200" b="0" i="0" u="none" strike="noStrike" kern="1200" cap="small" spc="0" normalizeH="0" baseline="0" noProof="0" dirty="0">
                <a:ln>
                  <a:noFill/>
                </a:ln>
                <a:solidFill>
                  <a:sysClr val="window" lastClr="FFFFFF">
                    <a:lumMod val="95000"/>
                  </a:sysClr>
                </a:solidFill>
                <a:effectLst/>
                <a:uLnTx/>
                <a:uFillTx/>
                <a:latin typeface="Segoe UI Semibold" panose="020B0702040204020203" pitchFamily="34" charset="0"/>
                <a:ea typeface="+mj-ea"/>
                <a:cs typeface="+mj-cs"/>
              </a:rPr>
              <a:t>Outline</a:t>
            </a:r>
          </a:p>
        </p:txBody>
      </p:sp>
      <p:sp>
        <p:nvSpPr>
          <p:cNvPr id="39" name="TextBox 38">
            <a:extLst>
              <a:ext uri="{FF2B5EF4-FFF2-40B4-BE49-F238E27FC236}">
                <a16:creationId xmlns:a16="http://schemas.microsoft.com/office/drawing/2014/main" id="{EBBD2D63-1682-4965-AEC8-D054F464005F}"/>
              </a:ext>
            </a:extLst>
          </p:cNvPr>
          <p:cNvSpPr txBox="1"/>
          <p:nvPr/>
        </p:nvSpPr>
        <p:spPr>
          <a:xfrm>
            <a:off x="4095999" y="2908406"/>
            <a:ext cx="212675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Study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Prototype 1 deployment</a:t>
            </a:r>
          </a:p>
        </p:txBody>
      </p:sp>
      <p:cxnSp>
        <p:nvCxnSpPr>
          <p:cNvPr id="27" name="Straight Arrow Connector 26">
            <a:extLst>
              <a:ext uri="{FF2B5EF4-FFF2-40B4-BE49-F238E27FC236}">
                <a16:creationId xmlns:a16="http://schemas.microsoft.com/office/drawing/2014/main" id="{45C7ABC8-9C5C-427A-B1D8-B0C971DA21AC}"/>
              </a:ext>
            </a:extLst>
          </p:cNvPr>
          <p:cNvCxnSpPr>
            <a:cxnSpLocks/>
          </p:cNvCxnSpPr>
          <p:nvPr/>
        </p:nvCxnSpPr>
        <p:spPr>
          <a:xfrm flipV="1">
            <a:off x="3330053" y="3191817"/>
            <a:ext cx="982297" cy="1"/>
          </a:xfrm>
          <a:prstGeom prst="straightConnector1">
            <a:avLst/>
          </a:prstGeom>
          <a:ln w="22225">
            <a:solidFill>
              <a:srgbClr val="FFC000">
                <a:alpha val="99000"/>
              </a:srgbClr>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EC3DE57-93DA-4C93-A0FA-33AF2E96EEE5}"/>
              </a:ext>
            </a:extLst>
          </p:cNvPr>
          <p:cNvSpPr txBox="1"/>
          <p:nvPr/>
        </p:nvSpPr>
        <p:spPr>
          <a:xfrm>
            <a:off x="6280150" y="2908406"/>
            <a:ext cx="39011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Prototype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Conveyed more complex sound features (e.g., sound identity)</a:t>
            </a:r>
            <a:endParaRPr kumimoji="0" lang="en-US" sz="2200" b="0" i="0" u="none" strike="noStrike" kern="1200" cap="none" spc="0" normalizeH="0" baseline="0" noProof="0" dirty="0">
              <a:ln>
                <a:noFill/>
              </a:ln>
              <a:solidFill>
                <a:srgbClr val="FFC000"/>
              </a:solidFill>
              <a:effectLst/>
              <a:uLnTx/>
              <a:uFillTx/>
              <a:latin typeface="Segoe Condensed" panose="020B0606040200020203" pitchFamily="34" charset="0"/>
              <a:ea typeface="+mn-ea"/>
              <a:cs typeface="Segoe UI Semibold" panose="020B0702040204020203" pitchFamily="34" charset="0"/>
            </a:endParaRPr>
          </a:p>
        </p:txBody>
      </p:sp>
      <p:cxnSp>
        <p:nvCxnSpPr>
          <p:cNvPr id="15" name="Straight Arrow Connector 14">
            <a:extLst>
              <a:ext uri="{FF2B5EF4-FFF2-40B4-BE49-F238E27FC236}">
                <a16:creationId xmlns:a16="http://schemas.microsoft.com/office/drawing/2014/main" id="{D7C5C085-810A-4C47-B589-609A7E09EDAB}"/>
              </a:ext>
            </a:extLst>
          </p:cNvPr>
          <p:cNvCxnSpPr>
            <a:cxnSpLocks/>
          </p:cNvCxnSpPr>
          <p:nvPr/>
        </p:nvCxnSpPr>
        <p:spPr>
          <a:xfrm flipV="1">
            <a:off x="6048375" y="3191817"/>
            <a:ext cx="982297" cy="1"/>
          </a:xfrm>
          <a:prstGeom prst="straightConnector1">
            <a:avLst/>
          </a:prstGeom>
          <a:ln w="22225">
            <a:solidFill>
              <a:srgbClr val="FFC000">
                <a:alpha val="99000"/>
              </a:srgb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34360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8E91952-4895-4F11-9599-A3A802E0BEE0}"/>
              </a:ext>
            </a:extLst>
          </p:cNvPr>
          <p:cNvSpPr txBox="1"/>
          <p:nvPr/>
        </p:nvSpPr>
        <p:spPr>
          <a:xfrm>
            <a:off x="137487" y="2908406"/>
            <a:ext cx="39011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Prototype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Conveyed simple but accurate sound feedback (e.g., loudness, pitch)</a:t>
            </a:r>
            <a:endParaRPr kumimoji="0" lang="en-US" sz="2200" b="0" i="0" u="none" strike="noStrike" kern="1200" cap="none" spc="0" normalizeH="0" baseline="0" noProof="0" dirty="0">
              <a:ln>
                <a:noFill/>
              </a:ln>
              <a:solidFill>
                <a:srgbClr val="FFC000"/>
              </a:solidFill>
              <a:effectLst/>
              <a:uLnTx/>
              <a:uFillTx/>
              <a:latin typeface="Segoe Condensed" panose="020B0606040200020203" pitchFamily="34" charset="0"/>
              <a:ea typeface="+mn-ea"/>
              <a:cs typeface="Segoe UI Semibold" panose="020B0702040204020203" pitchFamily="34" charset="0"/>
            </a:endParaRPr>
          </a:p>
        </p:txBody>
      </p:sp>
      <p:sp>
        <p:nvSpPr>
          <p:cNvPr id="34" name="Title 2">
            <a:extLst>
              <a:ext uri="{FF2B5EF4-FFF2-40B4-BE49-F238E27FC236}">
                <a16:creationId xmlns:a16="http://schemas.microsoft.com/office/drawing/2014/main" id="{C5229DA8-3D1C-4A36-B314-34B00BB41286}"/>
              </a:ext>
            </a:extLst>
          </p:cNvPr>
          <p:cNvSpPr txBox="1">
            <a:spLocks/>
          </p:cNvSpPr>
          <p:nvPr/>
        </p:nvSpPr>
        <p:spPr>
          <a:xfrm>
            <a:off x="188025" y="85726"/>
            <a:ext cx="8229600"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3200" b="0" i="0" u="none" strike="noStrike" kern="1200" cap="small" spc="0" normalizeH="0" baseline="0" noProof="0" dirty="0">
                <a:ln>
                  <a:noFill/>
                </a:ln>
                <a:solidFill>
                  <a:sysClr val="window" lastClr="FFFFFF">
                    <a:lumMod val="95000"/>
                  </a:sysClr>
                </a:solidFill>
                <a:effectLst/>
                <a:uLnTx/>
                <a:uFillTx/>
                <a:latin typeface="Segoe UI Semibold" panose="020B0702040204020203" pitchFamily="34" charset="0"/>
                <a:ea typeface="+mj-ea"/>
                <a:cs typeface="+mj-cs"/>
              </a:rPr>
              <a:t>Outline</a:t>
            </a:r>
          </a:p>
        </p:txBody>
      </p:sp>
      <p:sp>
        <p:nvSpPr>
          <p:cNvPr id="39" name="TextBox 38">
            <a:extLst>
              <a:ext uri="{FF2B5EF4-FFF2-40B4-BE49-F238E27FC236}">
                <a16:creationId xmlns:a16="http://schemas.microsoft.com/office/drawing/2014/main" id="{EBBD2D63-1682-4965-AEC8-D054F464005F}"/>
              </a:ext>
            </a:extLst>
          </p:cNvPr>
          <p:cNvSpPr txBox="1"/>
          <p:nvPr/>
        </p:nvSpPr>
        <p:spPr>
          <a:xfrm>
            <a:off x="4095999" y="2908406"/>
            <a:ext cx="212675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Study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Prototype 1 deployment</a:t>
            </a:r>
          </a:p>
        </p:txBody>
      </p:sp>
      <p:cxnSp>
        <p:nvCxnSpPr>
          <p:cNvPr id="27" name="Straight Arrow Connector 26">
            <a:extLst>
              <a:ext uri="{FF2B5EF4-FFF2-40B4-BE49-F238E27FC236}">
                <a16:creationId xmlns:a16="http://schemas.microsoft.com/office/drawing/2014/main" id="{45C7ABC8-9C5C-427A-B1D8-B0C971DA21AC}"/>
              </a:ext>
            </a:extLst>
          </p:cNvPr>
          <p:cNvCxnSpPr>
            <a:cxnSpLocks/>
          </p:cNvCxnSpPr>
          <p:nvPr/>
        </p:nvCxnSpPr>
        <p:spPr>
          <a:xfrm flipV="1">
            <a:off x="3330053" y="3191817"/>
            <a:ext cx="982297" cy="1"/>
          </a:xfrm>
          <a:prstGeom prst="straightConnector1">
            <a:avLst/>
          </a:prstGeom>
          <a:ln w="22225">
            <a:solidFill>
              <a:srgbClr val="FFC000">
                <a:alpha val="99000"/>
              </a:srgbClr>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EC3DE57-93DA-4C93-A0FA-33AF2E96EEE5}"/>
              </a:ext>
            </a:extLst>
          </p:cNvPr>
          <p:cNvSpPr txBox="1"/>
          <p:nvPr/>
        </p:nvSpPr>
        <p:spPr>
          <a:xfrm>
            <a:off x="6280150" y="2908406"/>
            <a:ext cx="39011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Prototype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Conveyed more complex sound features (e.g., sound identity)</a:t>
            </a:r>
            <a:endParaRPr kumimoji="0" lang="en-US" sz="2200" b="0" i="0" u="none" strike="noStrike" kern="1200" cap="none" spc="0" normalizeH="0" baseline="0" noProof="0" dirty="0">
              <a:ln>
                <a:noFill/>
              </a:ln>
              <a:solidFill>
                <a:srgbClr val="FFC000"/>
              </a:solidFill>
              <a:effectLst/>
              <a:uLnTx/>
              <a:uFillTx/>
              <a:latin typeface="Segoe Condensed" panose="020B0606040200020203" pitchFamily="34" charset="0"/>
              <a:ea typeface="+mn-ea"/>
              <a:cs typeface="Segoe UI Semibold" panose="020B0702040204020203" pitchFamily="34" charset="0"/>
            </a:endParaRPr>
          </a:p>
        </p:txBody>
      </p:sp>
      <p:sp>
        <p:nvSpPr>
          <p:cNvPr id="13" name="TextBox 12">
            <a:extLst>
              <a:ext uri="{FF2B5EF4-FFF2-40B4-BE49-F238E27FC236}">
                <a16:creationId xmlns:a16="http://schemas.microsoft.com/office/drawing/2014/main" id="{57657D5C-2E7D-4232-85F2-3618CC06FF5A}"/>
              </a:ext>
            </a:extLst>
          </p:cNvPr>
          <p:cNvSpPr txBox="1"/>
          <p:nvPr/>
        </p:nvSpPr>
        <p:spPr>
          <a:xfrm>
            <a:off x="10238662" y="2908406"/>
            <a:ext cx="212675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Study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Prototype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deployment</a:t>
            </a:r>
          </a:p>
        </p:txBody>
      </p:sp>
      <p:cxnSp>
        <p:nvCxnSpPr>
          <p:cNvPr id="15" name="Straight Arrow Connector 14">
            <a:extLst>
              <a:ext uri="{FF2B5EF4-FFF2-40B4-BE49-F238E27FC236}">
                <a16:creationId xmlns:a16="http://schemas.microsoft.com/office/drawing/2014/main" id="{D7C5C085-810A-4C47-B589-609A7E09EDAB}"/>
              </a:ext>
            </a:extLst>
          </p:cNvPr>
          <p:cNvCxnSpPr>
            <a:cxnSpLocks/>
          </p:cNvCxnSpPr>
          <p:nvPr/>
        </p:nvCxnSpPr>
        <p:spPr>
          <a:xfrm flipV="1">
            <a:off x="6048375" y="3191817"/>
            <a:ext cx="982297" cy="1"/>
          </a:xfrm>
          <a:prstGeom prst="straightConnector1">
            <a:avLst/>
          </a:prstGeom>
          <a:ln w="22225">
            <a:solidFill>
              <a:srgbClr val="FFC000">
                <a:alpha val="99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A979C15-2FFF-442F-8504-9CE16AA38F41}"/>
              </a:ext>
            </a:extLst>
          </p:cNvPr>
          <p:cNvCxnSpPr>
            <a:cxnSpLocks/>
          </p:cNvCxnSpPr>
          <p:nvPr/>
        </p:nvCxnSpPr>
        <p:spPr>
          <a:xfrm flipV="1">
            <a:off x="9505950" y="3191817"/>
            <a:ext cx="982297" cy="1"/>
          </a:xfrm>
          <a:prstGeom prst="straightConnector1">
            <a:avLst/>
          </a:prstGeom>
          <a:ln w="22225">
            <a:solidFill>
              <a:srgbClr val="FFC000">
                <a:alpha val="99000"/>
              </a:srgb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25154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2599" y="171865"/>
            <a:ext cx="26098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Study 2</a:t>
            </a:r>
          </a:p>
        </p:txBody>
      </p:sp>
      <p:sp>
        <p:nvSpPr>
          <p:cNvPr id="5" name="TextBox 4"/>
          <p:cNvSpPr txBox="1"/>
          <p:nvPr/>
        </p:nvSpPr>
        <p:spPr>
          <a:xfrm>
            <a:off x="6096000" y="1701633"/>
            <a:ext cx="5842000"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Semibold" pitchFamily="34" charset="0"/>
              </a:rPr>
              <a:t>Goal</a:t>
            </a:r>
            <a:endParaRPr kumimoji="0" lang="en-US" sz="2000" b="0" i="0" u="none" strike="noStrike" kern="1200" cap="none" spc="0" normalizeH="0" baseline="0" noProof="0" dirty="0">
              <a:ln>
                <a:noFill/>
              </a:ln>
              <a:solidFill>
                <a:prstClr val="white"/>
              </a:solidFill>
              <a:effectLst/>
              <a:uLnTx/>
              <a:uFillTx/>
              <a:latin typeface="Segoe UI Semibold" pitchFamily="34" charset="0"/>
            </a:endParaRP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n-US" sz="2000" b="0" i="0" u="none" strike="noStrike" kern="1200" cap="none" spc="0" normalizeH="0" baseline="0" noProof="0" dirty="0">
                <a:ln>
                  <a:noFill/>
                </a:ln>
                <a:solidFill>
                  <a:prstClr val="white"/>
                </a:solidFill>
                <a:effectLst/>
                <a:uLnTx/>
                <a:uFillTx/>
                <a:latin typeface="Segoe UI Light" pitchFamily="34" charset="0"/>
              </a:rPr>
              <a:t>To</a:t>
            </a:r>
            <a:r>
              <a:rPr kumimoji="0" lang="en-US" sz="2000" b="0" i="0" u="none" strike="noStrike" kern="1200" cap="none" spc="0" normalizeH="0" noProof="0" dirty="0">
                <a:ln>
                  <a:noFill/>
                </a:ln>
                <a:solidFill>
                  <a:prstClr val="white"/>
                </a:solidFill>
                <a:effectLst/>
                <a:uLnTx/>
                <a:uFillTx/>
                <a:latin typeface="Segoe UI Light" pitchFamily="34" charset="0"/>
              </a:rPr>
              <a:t> evaluate Prototype 2</a:t>
            </a:r>
            <a:endParaRPr kumimoji="0" lang="en-US" sz="2000" b="0" i="0" u="none" strike="noStrike" kern="1200" cap="none" spc="0" normalizeH="0" baseline="0" noProof="0" dirty="0">
              <a:ln>
                <a:noFill/>
              </a:ln>
              <a:solidFill>
                <a:prstClr val="white"/>
              </a:solidFill>
              <a:effectLst/>
              <a:uLnTx/>
              <a:uFillTx/>
              <a:latin typeface="Segoe UI Light"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Semibold"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Semibold" pitchFamily="34" charset="0"/>
              </a:rPr>
              <a:t>Participants</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n-US" sz="2000" b="0" i="0" u="none" strike="noStrike" kern="1200" cap="none" spc="0" normalizeH="0" baseline="0" noProof="0" dirty="0">
                <a:ln>
                  <a:noFill/>
                </a:ln>
                <a:solidFill>
                  <a:prstClr val="white"/>
                </a:solidFill>
                <a:effectLst/>
                <a:uLnTx/>
                <a:uFillTx/>
                <a:latin typeface="Segoe UI Light" pitchFamily="34" charset="0"/>
              </a:rPr>
              <a:t>4 Homes; 2 repeats</a:t>
            </a:r>
            <a:r>
              <a:rPr kumimoji="0" lang="en-US" sz="2000" b="0" i="0" u="none" strike="noStrike" kern="1200" cap="none" spc="0" normalizeH="0" noProof="0" dirty="0">
                <a:ln>
                  <a:noFill/>
                </a:ln>
                <a:solidFill>
                  <a:prstClr val="white"/>
                </a:solidFill>
                <a:effectLst/>
                <a:uLnTx/>
                <a:uFillTx/>
                <a:latin typeface="Segoe UI Light" pitchFamily="34" charset="0"/>
              </a:rPr>
              <a:t> from Study 1</a:t>
            </a:r>
            <a:r>
              <a:rPr kumimoji="0" lang="en-US" sz="2000" b="0" i="0" u="none" strike="noStrike" kern="1200" cap="none" spc="0" normalizeH="0" baseline="0" noProof="0" dirty="0">
                <a:ln>
                  <a:noFill/>
                </a:ln>
                <a:solidFill>
                  <a:prstClr val="white"/>
                </a:solidFill>
                <a:effectLst/>
                <a:uLnTx/>
                <a:uFillTx/>
                <a:latin typeface="Segoe UI Light"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n-US" sz="2000" b="0" i="0" u="none" strike="noStrike" kern="1200" cap="none" spc="0" normalizeH="0" baseline="0" noProof="0" dirty="0">
                <a:ln>
                  <a:noFill/>
                </a:ln>
                <a:solidFill>
                  <a:prstClr val="white"/>
                </a:solidFill>
                <a:effectLst/>
                <a:uLnTx/>
                <a:uFillTx/>
                <a:latin typeface="Segoe UI Light" pitchFamily="34" charset="0"/>
              </a:rPr>
              <a:t>6 DHH and 2 hearing individual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noProof="0" dirty="0">
                <a:solidFill>
                  <a:prstClr val="white"/>
                </a:solidFill>
                <a:latin typeface="Segoe UI Semibold" pitchFamily="34" charset="0"/>
              </a:rPr>
              <a:t>Method And</a:t>
            </a:r>
            <a:r>
              <a:rPr lang="en-US" sz="2800" dirty="0">
                <a:solidFill>
                  <a:prstClr val="white"/>
                </a:solidFill>
                <a:latin typeface="Segoe UI Semibold" pitchFamily="34" charset="0"/>
              </a:rPr>
              <a:t> Data Analysis</a:t>
            </a:r>
            <a:endParaRPr kumimoji="0" lang="en-US" sz="2800" b="0" i="0" u="none" strike="noStrike" kern="1200" cap="none" spc="0" normalizeH="0" baseline="0" noProof="0" dirty="0">
              <a:ln>
                <a:noFill/>
              </a:ln>
              <a:solidFill>
                <a:prstClr val="white"/>
              </a:solidFill>
              <a:effectLst/>
              <a:uLnTx/>
              <a:uFillTx/>
              <a:latin typeface="Segoe UI Semibold" pitchFamily="34" charset="0"/>
            </a:endParaRP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n-US" sz="2000" b="0" i="0" u="none" strike="noStrike" kern="1200" cap="none" spc="0" normalizeH="0" baseline="0" noProof="0" dirty="0">
                <a:ln>
                  <a:noFill/>
                </a:ln>
                <a:solidFill>
                  <a:prstClr val="white"/>
                </a:solidFill>
                <a:effectLst/>
                <a:uLnTx/>
                <a:uFillTx/>
                <a:latin typeface="Segoe UI Light" pitchFamily="34" charset="0"/>
              </a:rPr>
              <a:t>Similar</a:t>
            </a:r>
            <a:r>
              <a:rPr kumimoji="0" lang="en-US" sz="2000" b="0" i="0" u="none" strike="noStrike" kern="1200" cap="none" spc="0" normalizeH="0" noProof="0" dirty="0">
                <a:ln>
                  <a:noFill/>
                </a:ln>
                <a:solidFill>
                  <a:prstClr val="white"/>
                </a:solidFill>
                <a:effectLst/>
                <a:uLnTx/>
                <a:uFillTx/>
                <a:latin typeface="Segoe UI Light" pitchFamily="34" charset="0"/>
              </a:rPr>
              <a:t> procedure as </a:t>
            </a:r>
            <a:r>
              <a:rPr kumimoji="0" lang="en-US" sz="2000" b="0" i="0" u="none" strike="noStrike" kern="1200" cap="none" spc="0" normalizeH="0" baseline="0" noProof="0" dirty="0">
                <a:ln>
                  <a:noFill/>
                </a:ln>
                <a:solidFill>
                  <a:prstClr val="white"/>
                </a:solidFill>
                <a:effectLst/>
                <a:uLnTx/>
                <a:uFillTx/>
                <a:latin typeface="Segoe UI Light" pitchFamily="34" charset="0"/>
              </a:rPr>
              <a:t>Study</a:t>
            </a:r>
            <a:r>
              <a:rPr kumimoji="0" lang="en-US" sz="2000" b="0" i="0" u="none" strike="noStrike" kern="1200" cap="none" spc="0" normalizeH="0" noProof="0" dirty="0">
                <a:ln>
                  <a:noFill/>
                </a:ln>
                <a:solidFill>
                  <a:prstClr val="white"/>
                </a:solidFill>
                <a:effectLst/>
                <a:uLnTx/>
                <a:uFillTx/>
                <a:latin typeface="Segoe UI Light" pitchFamily="34" charset="0"/>
              </a:rPr>
              <a:t> 1</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lang="en-US" sz="2000" dirty="0">
                <a:solidFill>
                  <a:prstClr val="white"/>
                </a:solidFill>
                <a:latin typeface="Segoe UI Light" pitchFamily="34" charset="0"/>
              </a:rPr>
              <a:t>Two coders; IRR=0.78, raw agreement=91.7%</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n-US" sz="2000" b="0" i="0" u="none" strike="noStrike" kern="1200" cap="none" spc="0" normalizeH="0" noProof="0" dirty="0">
                <a:ln>
                  <a:noFill/>
                </a:ln>
                <a:solidFill>
                  <a:prstClr val="white"/>
                </a:solidFill>
                <a:effectLst/>
                <a:uLnTx/>
                <a:uFillTx/>
                <a:latin typeface="Segoe UI Light" pitchFamily="34" charset="0"/>
              </a:rPr>
              <a:t>Disagreements were resolved through consensus</a:t>
            </a:r>
          </a:p>
        </p:txBody>
      </p:sp>
      <p:pic>
        <p:nvPicPr>
          <p:cNvPr id="3076" name="Picture 4" descr="Image result for interview in home">
            <a:extLst>
              <a:ext uri="{FF2B5EF4-FFF2-40B4-BE49-F238E27FC236}">
                <a16:creationId xmlns:a16="http://schemas.microsoft.com/office/drawing/2014/main" id="{CE4B36EC-BC27-4334-9456-07F8ECD5A7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40" r="9620"/>
          <a:stretch/>
        </p:blipFill>
        <p:spPr bwMode="auto">
          <a:xfrm>
            <a:off x="615948" y="1442738"/>
            <a:ext cx="5130801" cy="4488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06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C6FC09-E1D8-44AF-B074-463AAE58F8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5000"/>
            <a:ext cx="12192000" cy="8128000"/>
          </a:xfrm>
          <a:prstGeom prst="rect">
            <a:avLst/>
          </a:prstGeom>
        </p:spPr>
      </p:pic>
      <p:sp>
        <p:nvSpPr>
          <p:cNvPr id="8" name="BlackOverlay">
            <a:extLst>
              <a:ext uri="{FF2B5EF4-FFF2-40B4-BE49-F238E27FC236}">
                <a16:creationId xmlns:a16="http://schemas.microsoft.com/office/drawing/2014/main" id="{15BD1F80-C453-41C6-A30F-661CEB4DF2F3}"/>
              </a:ext>
            </a:extLst>
          </p:cNvPr>
          <p:cNvSpPr/>
          <p:nvPr/>
        </p:nvSpPr>
        <p:spPr>
          <a:xfrm>
            <a:off x="0" y="0"/>
            <a:ext cx="12192000" cy="6858000"/>
          </a:xfrm>
          <a:prstGeom prst="rect">
            <a:avLst/>
          </a:prstGeom>
          <a:solidFill>
            <a:schemeClr val="tx1">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lvl="0" algn="ctr" defTabSz="456039">
              <a:defRPr/>
            </a:pPr>
            <a:endParaRPr lang="en-US" sz="2400" dirty="0">
              <a:solidFill>
                <a:prstClr val="white"/>
              </a:solidFill>
              <a:latin typeface="Segoe UI Light"/>
              <a:cs typeface="Segoe UI Light"/>
            </a:endParaRPr>
          </a:p>
          <a:p>
            <a:pPr lvl="0" algn="ctr" defTabSz="456039">
              <a:defRPr/>
            </a:pPr>
            <a:endParaRPr lang="en-US" sz="2400" dirty="0">
              <a:solidFill>
                <a:prstClr val="white"/>
              </a:solidFill>
              <a:latin typeface="Segoe UI Light"/>
              <a:cs typeface="Segoe UI Light"/>
            </a:endParaRPr>
          </a:p>
          <a:p>
            <a:pPr lvl="0" algn="ctr" defTabSz="456039">
              <a:defRPr/>
            </a:pPr>
            <a:endParaRPr lang="en-US" sz="2400" dirty="0">
              <a:solidFill>
                <a:prstClr val="white"/>
              </a:solidFill>
              <a:latin typeface="Segoe UI Light"/>
              <a:cs typeface="Segoe UI Light"/>
            </a:endParaRPr>
          </a:p>
          <a:p>
            <a:pPr lvl="0" algn="ctr" defTabSz="456039">
              <a:defRPr/>
            </a:pPr>
            <a:r>
              <a:rPr lang="en-US" sz="2400" dirty="0">
                <a:solidFill>
                  <a:prstClr val="white"/>
                </a:solidFill>
                <a:latin typeface="Segoe UI Light"/>
                <a:cs typeface="Segoe UI Light"/>
              </a:rPr>
              <a:t>Overall, the system was </a:t>
            </a:r>
            <a:r>
              <a:rPr lang="en-US" sz="2400" dirty="0">
                <a:solidFill>
                  <a:srgbClr val="FFC000"/>
                </a:solidFill>
                <a:latin typeface="Segoe UI Semibold" panose="020B0702040204020203" pitchFamily="34" charset="0"/>
                <a:cs typeface="Segoe UI Semibold" panose="020B0702040204020203" pitchFamily="34" charset="0"/>
              </a:rPr>
              <a:t>more used than Study 1 </a:t>
            </a:r>
            <a:r>
              <a:rPr lang="en-US" sz="2400" dirty="0">
                <a:solidFill>
                  <a:prstClr val="white"/>
                </a:solidFill>
                <a:latin typeface="Segoe UI Light"/>
                <a:cs typeface="Segoe UI Light"/>
              </a:rPr>
              <a:t>due to the addition of smartwatch, </a:t>
            </a:r>
          </a:p>
          <a:p>
            <a:pPr lvl="0" algn="ctr" defTabSz="456039">
              <a:defRPr/>
            </a:pPr>
            <a:r>
              <a:rPr lang="en-US" sz="2400" dirty="0">
                <a:solidFill>
                  <a:prstClr val="white"/>
                </a:solidFill>
                <a:latin typeface="Segoe UI Light"/>
                <a:cs typeface="Segoe UI Light"/>
              </a:rPr>
              <a:t>which decreased the visual reliance on the displays.</a:t>
            </a:r>
          </a:p>
          <a:p>
            <a:pPr lvl="0" algn="ctr" defTabSz="456039">
              <a:defRPr/>
            </a:pPr>
            <a:endParaRPr lang="en-US" sz="2400" dirty="0">
              <a:solidFill>
                <a:prstClr val="white"/>
              </a:solidFill>
              <a:latin typeface="Segoe UI Light"/>
              <a:cs typeface="Segoe UI Light"/>
            </a:endParaRPr>
          </a:p>
          <a:p>
            <a:pPr lvl="0" algn="ctr" defTabSz="456039">
              <a:defRPr/>
            </a:pPr>
            <a:r>
              <a:rPr lang="en-US" sz="2400" dirty="0">
                <a:solidFill>
                  <a:prstClr val="white"/>
                </a:solidFill>
                <a:latin typeface="Segoe UI Light"/>
                <a:cs typeface="Segoe UI Light"/>
              </a:rPr>
              <a:t>Further, as the system alerted about specific sounds in the home (</a:t>
            </a:r>
            <a:r>
              <a:rPr lang="en-US" sz="2400" i="1" dirty="0">
                <a:solidFill>
                  <a:prstClr val="white"/>
                </a:solidFill>
                <a:latin typeface="Segoe UI Light"/>
                <a:cs typeface="Segoe UI Light"/>
              </a:rPr>
              <a:t>e.g.,</a:t>
            </a:r>
            <a:r>
              <a:rPr lang="en-US" sz="2400" dirty="0">
                <a:solidFill>
                  <a:prstClr val="white"/>
                </a:solidFill>
                <a:latin typeface="Segoe UI Light"/>
                <a:cs typeface="Segoe UI Light"/>
              </a:rPr>
              <a:t> someone knocking, </a:t>
            </a:r>
          </a:p>
          <a:p>
            <a:pPr lvl="0" algn="ctr" defTabSz="456039">
              <a:defRPr/>
            </a:pPr>
            <a:r>
              <a:rPr lang="en-US" sz="2400" dirty="0">
                <a:solidFill>
                  <a:prstClr val="white"/>
                </a:solidFill>
                <a:latin typeface="Segoe UI Light"/>
                <a:cs typeface="Segoe UI Light"/>
              </a:rPr>
              <a:t>dog barking), participants were able to </a:t>
            </a:r>
            <a:r>
              <a:rPr lang="en-US" sz="2400" dirty="0">
                <a:solidFill>
                  <a:srgbClr val="FFC000"/>
                </a:solidFill>
                <a:latin typeface="Segoe UI Semibold" panose="020B0702040204020203" pitchFamily="34" charset="0"/>
                <a:cs typeface="Segoe UI Semibold" panose="020B0702040204020203" pitchFamily="34" charset="0"/>
              </a:rPr>
              <a:t>effectively perform some household tasks.</a:t>
            </a:r>
            <a:r>
              <a:rPr lang="en-US" sz="2400" dirty="0">
                <a:solidFill>
                  <a:prstClr val="white"/>
                </a:solidFill>
                <a:latin typeface="Segoe UI Light"/>
                <a:cs typeface="Segoe UI Light"/>
              </a:rPr>
              <a:t> </a:t>
            </a:r>
          </a:p>
        </p:txBody>
      </p:sp>
      <p:sp>
        <p:nvSpPr>
          <p:cNvPr id="4" name="Title 7">
            <a:extLst>
              <a:ext uri="{FF2B5EF4-FFF2-40B4-BE49-F238E27FC236}">
                <a16:creationId xmlns:a16="http://schemas.microsoft.com/office/drawing/2014/main" id="{2FF67942-0155-4B4C-A978-48E86038D230}"/>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Study 2: Findings</a:t>
            </a:r>
            <a:endParaRPr kumimoji="0" lang="en-US" sz="11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endParaRPr>
          </a:p>
        </p:txBody>
      </p:sp>
    </p:spTree>
    <p:extLst>
      <p:ext uri="{BB962C8B-B14F-4D97-AF65-F5344CB8AC3E}">
        <p14:creationId xmlns:p14="http://schemas.microsoft.com/office/powerpoint/2010/main" val="14123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Image result for dog barking at home">
            <a:extLst>
              <a:ext uri="{FF2B5EF4-FFF2-40B4-BE49-F238E27FC236}">
                <a16:creationId xmlns:a16="http://schemas.microsoft.com/office/drawing/2014/main" id="{1BB63DA8-6684-4355-A9D4-D771DA205E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 y="-647700"/>
            <a:ext cx="12211050" cy="81407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12192001"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4414385" y="3617459"/>
            <a:ext cx="7337616" cy="2246765"/>
          </a:xfrm>
          <a:prstGeom prst="rect">
            <a:avLst/>
          </a:prstGeom>
          <a:noFill/>
        </p:spPr>
        <p:txBody>
          <a:bodyPr wrap="square" lIns="91246" tIns="45718" rIns="91246" bIns="45718" rtlCol="0">
            <a:spAutoFit/>
          </a:bodyPr>
          <a:lstStyle/>
          <a:p>
            <a:pPr lvl="0" defTabSz="912201">
              <a:spcAft>
                <a:spcPts val="1200"/>
              </a:spcAft>
              <a:defRPr/>
            </a:pPr>
            <a:r>
              <a:rPr lang="en-US" sz="2800" dirty="0">
                <a:solidFill>
                  <a:srgbClr val="FFC000"/>
                </a:solidFill>
                <a:latin typeface="Segoe UI Light" pitchFamily="34" charset="0"/>
              </a:rPr>
              <a:t>"I was […] working on my laptop, the watch showed my dog was barking [in another room]. I went and corrected my dog right away. This helps me train the dog over time [...] Also, the watch lets me know when the washer is done.”</a:t>
            </a:r>
          </a:p>
        </p:txBody>
      </p:sp>
      <p:sp>
        <p:nvSpPr>
          <p:cNvPr id="4" name="Rectangle 3"/>
          <p:cNvSpPr/>
          <p:nvPr/>
        </p:nvSpPr>
        <p:spPr>
          <a:xfrm>
            <a:off x="8470872" y="6140297"/>
            <a:ext cx="3147778" cy="461661"/>
          </a:xfrm>
          <a:prstGeom prst="rect">
            <a:avLst/>
          </a:prstGeom>
        </p:spPr>
        <p:txBody>
          <a:bodyPr wrap="none" lIns="91246" tIns="45718" rIns="91246" bIns="45718">
            <a:spAutoFit/>
          </a:bodyPr>
          <a:lstStyle/>
          <a:p>
            <a:pPr lvl="0" algn="r" defTabSz="912201">
              <a:defRPr/>
            </a:pPr>
            <a:r>
              <a:rPr lang="en-US" sz="2400" dirty="0">
                <a:solidFill>
                  <a:srgbClr val="FFC000"/>
                </a:solidFill>
                <a:latin typeface="Segoe UI Light" pitchFamily="34" charset="0"/>
              </a:rPr>
              <a:t>- H2P2, week 2 survey</a:t>
            </a:r>
            <a:endParaRPr kumimoji="0" lang="en-US" sz="2400" b="0" i="0" u="none" strike="noStrike" kern="1200" cap="none" spc="0" normalizeH="0" baseline="0" noProof="0" dirty="0">
              <a:ln>
                <a:noFill/>
              </a:ln>
              <a:solidFill>
                <a:srgbClr val="FFC000"/>
              </a:solidFill>
              <a:effectLst/>
              <a:uLnTx/>
              <a:uFillTx/>
              <a:latin typeface="Segoe UI Light" pitchFamily="34" charset="0"/>
            </a:endParaRPr>
          </a:p>
        </p:txBody>
      </p:sp>
      <p:sp>
        <p:nvSpPr>
          <p:cNvPr id="7" name="TextBox 6">
            <a:extLst>
              <a:ext uri="{FF2B5EF4-FFF2-40B4-BE49-F238E27FC236}">
                <a16:creationId xmlns:a16="http://schemas.microsoft.com/office/drawing/2014/main" id="{F213F5D4-B798-481D-8E0B-14087CDBC247}"/>
              </a:ext>
            </a:extLst>
          </p:cNvPr>
          <p:cNvSpPr txBox="1"/>
          <p:nvPr/>
        </p:nvSpPr>
        <p:spPr>
          <a:xfrm>
            <a:off x="10647100" y="4187433"/>
            <a:ext cx="1752600" cy="3662537"/>
          </a:xfrm>
          <a:prstGeom prst="rect">
            <a:avLst/>
          </a:prstGeom>
          <a:noFill/>
        </p:spPr>
        <p:txBody>
          <a:bodyPr wrap="square" lIns="91246" tIns="45718" rIns="91246" bIns="45718"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pPr marL="0" marR="0" lvl="0" indent="0" algn="l" defTabSz="912201" rtl="0" eaLnBrk="1" fontAlgn="auto" latinLnBrk="0" hangingPunct="1">
              <a:lnSpc>
                <a:spcPct val="100000"/>
              </a:lnSpc>
              <a:spcBef>
                <a:spcPts val="0"/>
              </a:spcBef>
              <a:spcAft>
                <a:spcPts val="0"/>
              </a:spcAft>
              <a:buClrTx/>
              <a:buSzTx/>
              <a:buFontTx/>
              <a:buNone/>
              <a:tabLst/>
              <a:defRPr/>
            </a:pPr>
            <a:r>
              <a:rPr kumimoji="0" lang="en-US" sz="23200" b="0" i="0" u="none" strike="noStrike" kern="1200" cap="none" spc="0" normalizeH="0" baseline="0" noProof="0" dirty="0">
                <a:ln>
                  <a:noFill/>
                </a:ln>
                <a:solidFill>
                  <a:srgbClr val="FFC000">
                    <a:alpha val="30000"/>
                  </a:srgbClr>
                </a:solidFill>
                <a:effectLst/>
                <a:uLnTx/>
                <a:uFillTx/>
                <a:latin typeface="HelveticaNeueLT Com 107 XBlkCn" pitchFamily="34" charset="0"/>
                <a:ea typeface="Verdana" pitchFamily="34" charset="0"/>
                <a:cs typeface="Times New Roman" pitchFamily="18" charset="0"/>
              </a:rPr>
              <a:t>”</a:t>
            </a:r>
          </a:p>
        </p:txBody>
      </p:sp>
      <p:sp>
        <p:nvSpPr>
          <p:cNvPr id="10" name="TextBox 9">
            <a:extLst>
              <a:ext uri="{FF2B5EF4-FFF2-40B4-BE49-F238E27FC236}">
                <a16:creationId xmlns:a16="http://schemas.microsoft.com/office/drawing/2014/main" id="{AB8962E1-D12D-4DE2-ABDC-6D3DC069B657}"/>
              </a:ext>
            </a:extLst>
          </p:cNvPr>
          <p:cNvSpPr txBox="1"/>
          <p:nvPr/>
        </p:nvSpPr>
        <p:spPr>
          <a:xfrm>
            <a:off x="3896368" y="2477760"/>
            <a:ext cx="1752600" cy="3662537"/>
          </a:xfrm>
          <a:prstGeom prst="rect">
            <a:avLst/>
          </a:prstGeom>
          <a:noFill/>
        </p:spPr>
        <p:txBody>
          <a:bodyPr wrap="square" lIns="91246" tIns="45718" rIns="91246" bIns="45718" rtlCol="0">
            <a:sp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r>
              <a:rPr kumimoji="0" lang="en-US" sz="23200" b="0" i="0" u="none" strike="noStrike" kern="1200" cap="none" spc="0" normalizeH="0" baseline="0" noProof="0" dirty="0">
                <a:ln>
                  <a:noFill/>
                </a:ln>
                <a:solidFill>
                  <a:srgbClr val="FFC000">
                    <a:alpha val="30000"/>
                  </a:srgbClr>
                </a:solidFill>
                <a:effectLst/>
                <a:uLnTx/>
                <a:uFillTx/>
                <a:latin typeface="HelveticaNeueLT Com 107 XBlkCn" pitchFamily="34" charset="0"/>
                <a:ea typeface="+mn-ea"/>
                <a:cs typeface="+mn-cs"/>
              </a:rPr>
              <a:t>“</a:t>
            </a:r>
          </a:p>
        </p:txBody>
      </p:sp>
    </p:spTree>
    <p:extLst>
      <p:ext uri="{BB962C8B-B14F-4D97-AF65-F5344CB8AC3E}">
        <p14:creationId xmlns:p14="http://schemas.microsoft.com/office/powerpoint/2010/main" val="33944066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Image result for door knock">
            <a:extLst>
              <a:ext uri="{FF2B5EF4-FFF2-40B4-BE49-F238E27FC236}">
                <a16:creationId xmlns:a16="http://schemas.microsoft.com/office/drawing/2014/main" id="{8E0BAAAB-5640-43EF-A900-ED2BBC16F3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863" y="0"/>
            <a:ext cx="15466163" cy="685908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7151" y="-1029"/>
            <a:ext cx="12734926"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460865" y="675331"/>
            <a:ext cx="7521249" cy="2246765"/>
          </a:xfrm>
          <a:prstGeom prst="rect">
            <a:avLst/>
          </a:prstGeom>
          <a:noFill/>
        </p:spPr>
        <p:txBody>
          <a:bodyPr wrap="square" lIns="91246" tIns="45718" rIns="91246" bIns="45718" rtlCol="0">
            <a:spAutoFit/>
          </a:bodyPr>
          <a:lstStyle/>
          <a:p>
            <a:pPr lvl="0" defTabSz="912201">
              <a:spcAft>
                <a:spcPts val="1200"/>
              </a:spcAft>
              <a:defRPr/>
            </a:pPr>
            <a:r>
              <a:rPr lang="en-US" sz="2800" dirty="0">
                <a:solidFill>
                  <a:srgbClr val="FFC000"/>
                </a:solidFill>
                <a:latin typeface="Segoe UI Light" pitchFamily="34" charset="0"/>
              </a:rPr>
              <a:t>“The first day [when] the contractor would come over for the kitchen remodel,. I was sitting close to the door. But the watch vibrated and [displayed] “door knock” and I thought, oh [from] now [on,] I don’t have to sit and wait.”</a:t>
            </a:r>
          </a:p>
        </p:txBody>
      </p:sp>
      <p:sp>
        <p:nvSpPr>
          <p:cNvPr id="4" name="Rectangle 3"/>
          <p:cNvSpPr/>
          <p:nvPr/>
        </p:nvSpPr>
        <p:spPr>
          <a:xfrm>
            <a:off x="4288164" y="3198169"/>
            <a:ext cx="3582192" cy="461661"/>
          </a:xfrm>
          <a:prstGeom prst="rect">
            <a:avLst/>
          </a:prstGeom>
        </p:spPr>
        <p:txBody>
          <a:bodyPr wrap="none" lIns="91246" tIns="45718" rIns="91246" bIns="45718">
            <a:spAutoFit/>
          </a:bodyPr>
          <a:lstStyle/>
          <a:p>
            <a:pPr lvl="0" algn="r" defTabSz="912201">
              <a:defRPr/>
            </a:pPr>
            <a:r>
              <a:rPr lang="en-US" sz="2400" dirty="0">
                <a:solidFill>
                  <a:srgbClr val="FFC000"/>
                </a:solidFill>
                <a:latin typeface="Segoe UI Light" pitchFamily="34" charset="0"/>
              </a:rPr>
              <a:t>- H6P1, post-trial interview</a:t>
            </a:r>
            <a:endParaRPr kumimoji="0" lang="en-US" sz="2400" b="0" i="0" u="none" strike="noStrike" kern="1200" cap="none" spc="0" normalizeH="0" baseline="0" noProof="0" dirty="0">
              <a:ln>
                <a:noFill/>
              </a:ln>
              <a:solidFill>
                <a:srgbClr val="FFC000"/>
              </a:solidFill>
              <a:effectLst/>
              <a:uLnTx/>
              <a:uFillTx/>
              <a:latin typeface="Segoe UI Light" pitchFamily="34" charset="0"/>
            </a:endParaRPr>
          </a:p>
        </p:txBody>
      </p:sp>
      <p:sp>
        <p:nvSpPr>
          <p:cNvPr id="7" name="TextBox 6">
            <a:extLst>
              <a:ext uri="{FF2B5EF4-FFF2-40B4-BE49-F238E27FC236}">
                <a16:creationId xmlns:a16="http://schemas.microsoft.com/office/drawing/2014/main" id="{F213F5D4-B798-481D-8E0B-14087CDBC247}"/>
              </a:ext>
            </a:extLst>
          </p:cNvPr>
          <p:cNvSpPr txBox="1"/>
          <p:nvPr/>
        </p:nvSpPr>
        <p:spPr>
          <a:xfrm>
            <a:off x="5645436" y="1150726"/>
            <a:ext cx="1752600" cy="3662537"/>
          </a:xfrm>
          <a:prstGeom prst="rect">
            <a:avLst/>
          </a:prstGeom>
          <a:noFill/>
        </p:spPr>
        <p:txBody>
          <a:bodyPr wrap="square" lIns="91246" tIns="45718" rIns="91246" bIns="45718"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pPr marL="0" marR="0" lvl="0" indent="0" algn="l" defTabSz="912201" rtl="0" eaLnBrk="1" fontAlgn="auto" latinLnBrk="0" hangingPunct="1">
              <a:lnSpc>
                <a:spcPct val="100000"/>
              </a:lnSpc>
              <a:spcBef>
                <a:spcPts val="0"/>
              </a:spcBef>
              <a:spcAft>
                <a:spcPts val="0"/>
              </a:spcAft>
              <a:buClrTx/>
              <a:buSzTx/>
              <a:buFontTx/>
              <a:buNone/>
              <a:tabLst/>
              <a:defRPr/>
            </a:pPr>
            <a:r>
              <a:rPr kumimoji="0" lang="en-US" sz="23200" b="0" i="0" u="none" strike="noStrike" kern="1200" cap="none" spc="0" normalizeH="0" baseline="0" noProof="0" dirty="0">
                <a:ln>
                  <a:noFill/>
                </a:ln>
                <a:solidFill>
                  <a:srgbClr val="FFC000">
                    <a:alpha val="30000"/>
                  </a:srgbClr>
                </a:solidFill>
                <a:effectLst/>
                <a:uLnTx/>
                <a:uFillTx/>
                <a:latin typeface="HelveticaNeueLT Com 107 XBlkCn" pitchFamily="34" charset="0"/>
                <a:ea typeface="Verdana" pitchFamily="34" charset="0"/>
                <a:cs typeface="Times New Roman" pitchFamily="18" charset="0"/>
              </a:rPr>
              <a:t>”</a:t>
            </a:r>
          </a:p>
        </p:txBody>
      </p:sp>
      <p:sp>
        <p:nvSpPr>
          <p:cNvPr id="10" name="TextBox 9">
            <a:extLst>
              <a:ext uri="{FF2B5EF4-FFF2-40B4-BE49-F238E27FC236}">
                <a16:creationId xmlns:a16="http://schemas.microsoft.com/office/drawing/2014/main" id="{AB8962E1-D12D-4DE2-ABDC-6D3DC069B657}"/>
              </a:ext>
            </a:extLst>
          </p:cNvPr>
          <p:cNvSpPr txBox="1"/>
          <p:nvPr/>
        </p:nvSpPr>
        <p:spPr>
          <a:xfrm>
            <a:off x="-57151" y="-464368"/>
            <a:ext cx="1752600" cy="3662537"/>
          </a:xfrm>
          <a:prstGeom prst="rect">
            <a:avLst/>
          </a:prstGeom>
          <a:noFill/>
        </p:spPr>
        <p:txBody>
          <a:bodyPr wrap="square" lIns="91246" tIns="45718" rIns="91246" bIns="45718" rtlCol="0">
            <a:sp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r>
              <a:rPr kumimoji="0" lang="en-US" sz="23200" b="0" i="0" u="none" strike="noStrike" kern="1200" cap="none" spc="0" normalizeH="0" baseline="0" noProof="0" dirty="0">
                <a:ln>
                  <a:noFill/>
                </a:ln>
                <a:solidFill>
                  <a:srgbClr val="FFC000">
                    <a:alpha val="30000"/>
                  </a:srgbClr>
                </a:solidFill>
                <a:effectLst/>
                <a:uLnTx/>
                <a:uFillTx/>
                <a:latin typeface="HelveticaNeueLT Com 107 XBlkCn" pitchFamily="34" charset="0"/>
                <a:ea typeface="+mn-ea"/>
                <a:cs typeface="+mn-cs"/>
              </a:rPr>
              <a:t>“</a:t>
            </a:r>
          </a:p>
        </p:txBody>
      </p:sp>
    </p:spTree>
    <p:extLst>
      <p:ext uri="{BB962C8B-B14F-4D97-AF65-F5344CB8AC3E}">
        <p14:creationId xmlns:p14="http://schemas.microsoft.com/office/powerpoint/2010/main" val="3089846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E58FF7-E52F-4390-8B89-D56B0AA387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4" name="Title 3">
            <a:extLst>
              <a:ext uri="{FF2B5EF4-FFF2-40B4-BE49-F238E27FC236}">
                <a16:creationId xmlns:a16="http://schemas.microsoft.com/office/drawing/2014/main" id="{7E9EE0C3-E0EE-468F-87FC-9A6CA6744E1F}"/>
              </a:ext>
            </a:extLst>
          </p:cNvPr>
          <p:cNvSpPr>
            <a:spLocks noGrp="1"/>
          </p:cNvSpPr>
          <p:nvPr>
            <p:ph type="title"/>
          </p:nvPr>
        </p:nvSpPr>
        <p:spPr/>
        <p:txBody>
          <a:bodyPr/>
          <a:lstStyle/>
          <a:p>
            <a:endParaRPr lang="en-US"/>
          </a:p>
        </p:txBody>
      </p:sp>
      <p:sp>
        <p:nvSpPr>
          <p:cNvPr id="5" name="BlackOverlay">
            <a:extLst>
              <a:ext uri="{FF2B5EF4-FFF2-40B4-BE49-F238E27FC236}">
                <a16:creationId xmlns:a16="http://schemas.microsoft.com/office/drawing/2014/main" id="{43E3DAF4-3A51-4D0A-BB95-0603AFEBAC2D}"/>
              </a:ext>
            </a:extLst>
          </p:cNvPr>
          <p:cNvSpPr/>
          <p:nvPr/>
        </p:nvSpPr>
        <p:spPr>
          <a:xfrm>
            <a:off x="-11898" y="0"/>
            <a:ext cx="12203898" cy="6858000"/>
          </a:xfrm>
          <a:prstGeom prst="rect">
            <a:avLst/>
          </a:prstGeom>
          <a:solidFill>
            <a:schemeClr val="tx1">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lvl="1" defTabSz="456039">
              <a:defRPr/>
            </a:pPr>
            <a:r>
              <a:rPr lang="en-US" sz="2400" dirty="0">
                <a:solidFill>
                  <a:schemeClr val="bg1"/>
                </a:solidFill>
                <a:latin typeface="Segoe UI Light" panose="020B0502040204020203" pitchFamily="34" charset="0"/>
                <a:cs typeface="Segoe UI Light" panose="020B0502040204020203" pitchFamily="34" charset="0"/>
              </a:rPr>
              <a:t>What </a:t>
            </a:r>
            <a:r>
              <a:rPr lang="en-US" sz="2400" dirty="0">
                <a:solidFill>
                  <a:srgbClr val="FFC000"/>
                </a:solidFill>
                <a:latin typeface="Segoe UI Semibold" panose="020B0702040204020203" pitchFamily="34" charset="0"/>
                <a:cs typeface="Segoe UI Semibold" panose="020B0702040204020203" pitchFamily="34" charset="0"/>
              </a:rPr>
              <a:t>information</a:t>
            </a:r>
            <a:r>
              <a:rPr lang="en-US" sz="2400" dirty="0">
                <a:solidFill>
                  <a:schemeClr val="bg1"/>
                </a:solidFill>
                <a:latin typeface="Segoe UI Light" panose="020B0502040204020203" pitchFamily="34" charset="0"/>
                <a:cs typeface="Segoe UI Light" panose="020B0502040204020203" pitchFamily="34" charset="0"/>
              </a:rPr>
              <a:t> about sound do DHH people want in the homes?</a:t>
            </a:r>
          </a:p>
          <a:p>
            <a:pPr lvl="1" defTabSz="456039">
              <a:defRPr/>
            </a:pPr>
            <a:endParaRPr lang="en-US" sz="2400" dirty="0">
              <a:solidFill>
                <a:schemeClr val="bg1"/>
              </a:solidFill>
              <a:latin typeface="Segoe UI Light" panose="020B0502040204020203" pitchFamily="34" charset="0"/>
              <a:cs typeface="Segoe UI Light" panose="020B0502040204020203" pitchFamily="34" charset="0"/>
            </a:endParaRPr>
          </a:p>
          <a:p>
            <a:pPr lvl="1" defTabSz="456039">
              <a:defRPr/>
            </a:pPr>
            <a:r>
              <a:rPr lang="en-US" sz="2400" dirty="0">
                <a:solidFill>
                  <a:schemeClr val="bg1"/>
                </a:solidFill>
                <a:latin typeface="Segoe UI Light" panose="020B0502040204020203" pitchFamily="34" charset="0"/>
                <a:cs typeface="Segoe UI Light" panose="020B0502040204020203" pitchFamily="34" charset="0"/>
              </a:rPr>
              <a:t>How do they want this information to be </a:t>
            </a:r>
            <a:r>
              <a:rPr lang="en-US" sz="2400" dirty="0">
                <a:solidFill>
                  <a:srgbClr val="FFC000"/>
                </a:solidFill>
                <a:latin typeface="Segoe UI Semibold" panose="020B0702040204020203" pitchFamily="34" charset="0"/>
                <a:cs typeface="Segoe UI Semibold" panose="020B0702040204020203" pitchFamily="34" charset="0"/>
              </a:rPr>
              <a:t>conveyed?</a:t>
            </a:r>
            <a:endParaRPr lang="en-US" sz="2400" dirty="0">
              <a:solidFill>
                <a:schemeClr val="bg1"/>
              </a:solidFill>
              <a:latin typeface="Segoe UI Light" panose="020B0502040204020203" pitchFamily="34" charset="0"/>
              <a:cs typeface="Segoe UI Light" panose="020B0502040204020203" pitchFamily="34" charset="0"/>
            </a:endParaRPr>
          </a:p>
          <a:p>
            <a:pPr lvl="1" defTabSz="456039">
              <a:defRPr/>
            </a:pPr>
            <a:endParaRPr lang="en-US" sz="2400" dirty="0">
              <a:solidFill>
                <a:schemeClr val="bg1"/>
              </a:solidFill>
              <a:latin typeface="Segoe UI Light" panose="020B0502040204020203" pitchFamily="34" charset="0"/>
              <a:cs typeface="Segoe UI Light" panose="020B0502040204020203" pitchFamily="34" charset="0"/>
            </a:endParaRPr>
          </a:p>
          <a:p>
            <a:pPr lvl="1" defTabSz="456039">
              <a:defRPr/>
            </a:pPr>
            <a:r>
              <a:rPr lang="en-US" sz="2400" dirty="0">
                <a:solidFill>
                  <a:schemeClr val="bg1"/>
                </a:solidFill>
                <a:latin typeface="Segoe UI Light" panose="020B0502040204020203" pitchFamily="34" charset="0"/>
                <a:cs typeface="Segoe UI Light" panose="020B0502040204020203" pitchFamily="34" charset="0"/>
              </a:rPr>
              <a:t>How will a sound awareness system </a:t>
            </a:r>
            <a:r>
              <a:rPr lang="en-US" sz="2400" dirty="0">
                <a:solidFill>
                  <a:srgbClr val="FFC000"/>
                </a:solidFill>
                <a:latin typeface="Segoe UI Semibold" panose="020B0702040204020203" pitchFamily="34" charset="0"/>
                <a:cs typeface="Segoe UI Semibold" panose="020B0702040204020203" pitchFamily="34" charset="0"/>
              </a:rPr>
              <a:t>integrate</a:t>
            </a:r>
            <a:r>
              <a:rPr lang="en-US" sz="2400" dirty="0">
                <a:solidFill>
                  <a:schemeClr val="bg1"/>
                </a:solidFill>
                <a:latin typeface="Segoe UI Light" panose="020B0502040204020203" pitchFamily="34" charset="0"/>
                <a:cs typeface="Segoe UI Light" panose="020B0502040204020203" pitchFamily="34" charset="0"/>
              </a:rPr>
              <a:t> into the homes of DHH people?</a:t>
            </a:r>
          </a:p>
          <a:p>
            <a:pPr lvl="1" defTabSz="456039">
              <a:defRPr/>
            </a:pPr>
            <a:endParaRPr lang="en-US" sz="2400" dirty="0">
              <a:solidFill>
                <a:schemeClr val="bg1"/>
              </a:solidFill>
              <a:latin typeface="Segoe UI Light" panose="020B0502040204020203" pitchFamily="34" charset="0"/>
              <a:cs typeface="Segoe UI Light" panose="020B0502040204020203" pitchFamily="34" charset="0"/>
            </a:endParaRPr>
          </a:p>
          <a:p>
            <a:pPr lvl="1" defTabSz="456039">
              <a:defRPr/>
            </a:pPr>
            <a:r>
              <a:rPr lang="en-US" sz="2400" dirty="0">
                <a:solidFill>
                  <a:schemeClr val="bg1"/>
                </a:solidFill>
                <a:latin typeface="Segoe UI Light" panose="020B0502040204020203" pitchFamily="34" charset="0"/>
                <a:cs typeface="Segoe UI Light" panose="020B0502040204020203" pitchFamily="34" charset="0"/>
              </a:rPr>
              <a:t>What effect will such as system have on </a:t>
            </a:r>
            <a:r>
              <a:rPr lang="en-US" sz="2400" dirty="0">
                <a:solidFill>
                  <a:srgbClr val="FFC000"/>
                </a:solidFill>
                <a:latin typeface="Segoe UI Semibold" panose="020B0702040204020203" pitchFamily="34" charset="0"/>
                <a:cs typeface="Segoe UI Semibold" panose="020B0702040204020203" pitchFamily="34" charset="0"/>
              </a:rPr>
              <a:t>DHH people’s lives</a:t>
            </a:r>
            <a:r>
              <a:rPr lang="en-US" sz="2400" dirty="0">
                <a:solidFill>
                  <a:schemeClr val="bg1"/>
                </a:solidFill>
                <a:latin typeface="Segoe UI Light" panose="020B0502040204020203" pitchFamily="34" charset="0"/>
                <a:cs typeface="Segoe UI Light" panose="020B0502040204020203" pitchFamily="34" charset="0"/>
              </a:rPr>
              <a:t>, their </a:t>
            </a:r>
            <a:r>
              <a:rPr lang="en-US" sz="2400" dirty="0">
                <a:solidFill>
                  <a:srgbClr val="FFC000"/>
                </a:solidFill>
                <a:latin typeface="Segoe UI Semibold" panose="020B0702040204020203" pitchFamily="34" charset="0"/>
                <a:cs typeface="Segoe UI Semibold" panose="020B0702040204020203" pitchFamily="34" charset="0"/>
              </a:rPr>
              <a:t>understanding of their homes </a:t>
            </a:r>
            <a:r>
              <a:rPr lang="en-US" sz="2400" dirty="0">
                <a:solidFill>
                  <a:schemeClr val="bg1"/>
                </a:solidFill>
                <a:latin typeface="Segoe UI Light" panose="020B0502040204020203" pitchFamily="34" charset="0"/>
                <a:cs typeface="Segoe UI Light" panose="020B0502040204020203" pitchFamily="34" charset="0"/>
              </a:rPr>
              <a:t>and home activities?</a:t>
            </a:r>
            <a:endParaRPr lang="en-US" dirty="0">
              <a:solidFill>
                <a:schemeClr val="bg1"/>
              </a:solidFill>
              <a:latin typeface="Segoe UI Light" panose="020B0502040204020203" pitchFamily="34" charset="0"/>
              <a:cs typeface="Segoe UI Light" panose="020B0502040204020203" pitchFamily="34" charset="0"/>
            </a:endParaRPr>
          </a:p>
        </p:txBody>
      </p:sp>
      <p:sp>
        <p:nvSpPr>
          <p:cNvPr id="6" name="Title">
            <a:extLst>
              <a:ext uri="{FF2B5EF4-FFF2-40B4-BE49-F238E27FC236}">
                <a16:creationId xmlns:a16="http://schemas.microsoft.com/office/drawing/2014/main" id="{9F418D5E-51EA-438E-BB4D-E0D1A132E401}"/>
              </a:ext>
            </a:extLst>
          </p:cNvPr>
          <p:cNvSpPr txBox="1">
            <a:spLocks/>
          </p:cNvSpPr>
          <p:nvPr/>
        </p:nvSpPr>
        <p:spPr>
          <a:xfrm>
            <a:off x="257175" y="196637"/>
            <a:ext cx="8229600"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r>
              <a:rPr lang="en-US" sz="3600" dirty="0">
                <a:solidFill>
                  <a:schemeClr val="bg1">
                    <a:lumMod val="95000"/>
                  </a:schemeClr>
                </a:solidFill>
              </a:rPr>
              <a:t>Research Questions</a:t>
            </a:r>
          </a:p>
        </p:txBody>
      </p:sp>
    </p:spTree>
    <p:extLst>
      <p:ext uri="{BB962C8B-B14F-4D97-AF65-F5344CB8AC3E}">
        <p14:creationId xmlns:p14="http://schemas.microsoft.com/office/powerpoint/2010/main" val="1643469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C6FC09-E1D8-44AF-B074-463AAE58F8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5000"/>
            <a:ext cx="12192000" cy="8128000"/>
          </a:xfrm>
          <a:prstGeom prst="rect">
            <a:avLst/>
          </a:prstGeom>
        </p:spPr>
      </p:pic>
      <p:sp>
        <p:nvSpPr>
          <p:cNvPr id="8" name="BlackOverlay">
            <a:extLst>
              <a:ext uri="{FF2B5EF4-FFF2-40B4-BE49-F238E27FC236}">
                <a16:creationId xmlns:a16="http://schemas.microsoft.com/office/drawing/2014/main" id="{15BD1F80-C453-41C6-A30F-661CEB4DF2F3}"/>
              </a:ext>
            </a:extLst>
          </p:cNvPr>
          <p:cNvSpPr/>
          <p:nvPr/>
        </p:nvSpPr>
        <p:spPr>
          <a:xfrm>
            <a:off x="0" y="0"/>
            <a:ext cx="12192000" cy="6858000"/>
          </a:xfrm>
          <a:prstGeom prst="rect">
            <a:avLst/>
          </a:prstGeom>
          <a:solidFill>
            <a:schemeClr val="tx1">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a:ea typeface="+mn-ea"/>
              <a:cs typeface="Segoe UI Light"/>
            </a:endParaRPr>
          </a:p>
        </p:txBody>
      </p:sp>
      <p:sp>
        <p:nvSpPr>
          <p:cNvPr id="4" name="TextBox 3">
            <a:extLst>
              <a:ext uri="{FF2B5EF4-FFF2-40B4-BE49-F238E27FC236}">
                <a16:creationId xmlns:a16="http://schemas.microsoft.com/office/drawing/2014/main" id="{BAFC5D7A-4790-4E66-BD32-173E71F12AA1}"/>
              </a:ext>
            </a:extLst>
          </p:cNvPr>
          <p:cNvSpPr txBox="1"/>
          <p:nvPr/>
        </p:nvSpPr>
        <p:spPr>
          <a:xfrm>
            <a:off x="1400173" y="2805785"/>
            <a:ext cx="8924927" cy="1061825"/>
          </a:xfrm>
          <a:prstGeom prst="rect">
            <a:avLst/>
          </a:prstGeom>
          <a:noFill/>
        </p:spPr>
        <p:txBody>
          <a:bodyPr wrap="square" lIns="0" tIns="45718" rIns="0" bIns="45718" rtlCol="0">
            <a:spAutoFit/>
          </a:bodyPr>
          <a:lstStyle/>
          <a:p>
            <a:pPr lvl="0" defTabSz="912201">
              <a:spcAft>
                <a:spcPts val="1800"/>
              </a:spcAft>
              <a:buClr>
                <a:srgbClr val="FFC000"/>
              </a:buClr>
              <a:defRPr/>
            </a:pPr>
            <a:r>
              <a:rPr lang="en-US" sz="2400" dirty="0">
                <a:solidFill>
                  <a:prstClr val="white">
                    <a:lumMod val="85000"/>
                  </a:prstClr>
                </a:solidFill>
                <a:latin typeface="Segoe UI Light" pitchFamily="34" charset="0"/>
              </a:rPr>
              <a:t>However, there were two system failures:</a:t>
            </a:r>
          </a:p>
          <a:p>
            <a:pPr marL="457200" lvl="0" indent="-457200" defTabSz="912201">
              <a:spcAft>
                <a:spcPts val="1800"/>
              </a:spcAft>
              <a:buClr>
                <a:srgbClr val="FFC000"/>
              </a:buClr>
              <a:buFont typeface="+mj-lt"/>
              <a:buAutoNum type="arabicPeriod"/>
              <a:defRPr/>
            </a:pPr>
            <a:r>
              <a:rPr lang="en-US" sz="2400" dirty="0">
                <a:solidFill>
                  <a:srgbClr val="FFC000"/>
                </a:solidFill>
                <a:latin typeface="Segoe UI Semibold" panose="020B0702040204020203" pitchFamily="34" charset="0"/>
                <a:cs typeface="Segoe UI Semibold" panose="020B0702040204020203" pitchFamily="34" charset="0"/>
              </a:rPr>
              <a:t>The watch vibrated constantly </a:t>
            </a:r>
            <a:r>
              <a:rPr lang="en-US" sz="2400" dirty="0">
                <a:solidFill>
                  <a:prstClr val="white">
                    <a:lumMod val="85000"/>
                  </a:prstClr>
                </a:solidFill>
                <a:latin typeface="Segoe UI Light" pitchFamily="34" charset="0"/>
              </a:rPr>
              <a:t>in presence of many sounds</a:t>
            </a:r>
          </a:p>
        </p:txBody>
      </p:sp>
      <p:sp>
        <p:nvSpPr>
          <p:cNvPr id="5" name="Title 7">
            <a:extLst>
              <a:ext uri="{FF2B5EF4-FFF2-40B4-BE49-F238E27FC236}">
                <a16:creationId xmlns:a16="http://schemas.microsoft.com/office/drawing/2014/main" id="{71C24887-DF38-4566-AC3A-9A77AB599B66}"/>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Study 2: Findings</a:t>
            </a:r>
            <a:endParaRPr kumimoji="0" lang="en-US" sz="11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endParaRPr>
          </a:p>
        </p:txBody>
      </p:sp>
    </p:spTree>
    <p:extLst>
      <p:ext uri="{BB962C8B-B14F-4D97-AF65-F5344CB8AC3E}">
        <p14:creationId xmlns:p14="http://schemas.microsoft.com/office/powerpoint/2010/main" val="221309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Image result for guests">
            <a:extLst>
              <a:ext uri="{FF2B5EF4-FFF2-40B4-BE49-F238E27FC236}">
                <a16:creationId xmlns:a16="http://schemas.microsoft.com/office/drawing/2014/main" id="{052507AC-D4AB-4D80-B61E-EB6A81903FEE}"/>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0" y="-85725"/>
            <a:ext cx="12192000" cy="762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12192001"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p:cNvSpPr txBox="1"/>
          <p:nvPr/>
        </p:nvSpPr>
        <p:spPr>
          <a:xfrm>
            <a:off x="876438" y="3655559"/>
            <a:ext cx="7371035" cy="1815878"/>
          </a:xfrm>
          <a:prstGeom prst="rect">
            <a:avLst/>
          </a:prstGeom>
          <a:noFill/>
        </p:spPr>
        <p:txBody>
          <a:bodyPr wrap="square" lIns="91246" tIns="45718" rIns="91246" bIns="45718" rtlCol="0">
            <a:spAutoFit/>
          </a:bodyPr>
          <a:lstStyle/>
          <a:p>
            <a:pPr lvl="0" defTabSz="912201">
              <a:spcAft>
                <a:spcPts val="1200"/>
              </a:spcAft>
              <a:defRPr/>
            </a:pPr>
            <a:r>
              <a:rPr lang="en-US" sz="2800" dirty="0">
                <a:solidFill>
                  <a:prstClr val="white"/>
                </a:solidFill>
                <a:latin typeface="Segoe UI Light" pitchFamily="34" charset="0"/>
              </a:rPr>
              <a:t>“I had company last Sunday. All of a sudden it began [vibrating] constantly. I couldn't take away my attention off because I didn't want to be rude to my company.”</a:t>
            </a:r>
            <a:endParaRPr kumimoji="0" lang="en-US" sz="2800" b="0" i="0" u="none" strike="noStrike" kern="1200" cap="none" spc="0" normalizeH="0" baseline="0" noProof="0" dirty="0">
              <a:ln>
                <a:noFill/>
              </a:ln>
              <a:solidFill>
                <a:prstClr val="white"/>
              </a:solidFill>
              <a:effectLst/>
              <a:uLnTx/>
              <a:uFillTx/>
              <a:latin typeface="Segoe UI Light" pitchFamily="34" charset="0"/>
              <a:ea typeface="+mn-ea"/>
              <a:cs typeface="+mn-cs"/>
            </a:endParaRPr>
          </a:p>
        </p:txBody>
      </p:sp>
      <p:sp>
        <p:nvSpPr>
          <p:cNvPr id="4" name="Rectangle 3"/>
          <p:cNvSpPr/>
          <p:nvPr/>
        </p:nvSpPr>
        <p:spPr>
          <a:xfrm>
            <a:off x="4714974" y="5746783"/>
            <a:ext cx="3532499" cy="461661"/>
          </a:xfrm>
          <a:prstGeom prst="rect">
            <a:avLst/>
          </a:prstGeom>
        </p:spPr>
        <p:txBody>
          <a:bodyPr wrap="none" lIns="91246" tIns="45718" rIns="91246" bIns="45718">
            <a:spAutoFit/>
          </a:bodyPr>
          <a:lstStyle/>
          <a:p>
            <a:pPr marL="0" marR="0" lvl="0" indent="0" algn="r" defTabSz="91220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itchFamily="34" charset="0"/>
                <a:ea typeface="+mn-ea"/>
                <a:cs typeface="+mn-cs"/>
              </a:rPr>
              <a:t>- H1P1, post-trial interview</a:t>
            </a:r>
          </a:p>
        </p:txBody>
      </p:sp>
      <p:sp>
        <p:nvSpPr>
          <p:cNvPr id="7" name="TextBox 6">
            <a:extLst>
              <a:ext uri="{FF2B5EF4-FFF2-40B4-BE49-F238E27FC236}">
                <a16:creationId xmlns:a16="http://schemas.microsoft.com/office/drawing/2014/main" id="{E89BAD14-E5D5-4468-9797-37F494121004}"/>
              </a:ext>
            </a:extLst>
          </p:cNvPr>
          <p:cNvSpPr txBox="1"/>
          <p:nvPr/>
        </p:nvSpPr>
        <p:spPr>
          <a:xfrm>
            <a:off x="3781745" y="3797393"/>
            <a:ext cx="1752600" cy="3662537"/>
          </a:xfrm>
          <a:prstGeom prst="rect">
            <a:avLst/>
          </a:prstGeom>
          <a:noFill/>
        </p:spPr>
        <p:txBody>
          <a:bodyPr wrap="square" lIns="91246" tIns="45718" rIns="91246" bIns="45718"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pPr marL="0" marR="0" lvl="0" indent="0" algn="l" defTabSz="912201" rtl="0" eaLnBrk="1" fontAlgn="auto" latinLnBrk="0" hangingPunct="1">
              <a:lnSpc>
                <a:spcPct val="100000"/>
              </a:lnSpc>
              <a:spcBef>
                <a:spcPts val="0"/>
              </a:spcBef>
              <a:spcAft>
                <a:spcPts val="0"/>
              </a:spcAft>
              <a:buClrTx/>
              <a:buSzTx/>
              <a:buFontTx/>
              <a:buNone/>
              <a:tabLst/>
              <a:defRPr/>
            </a:pPr>
            <a:r>
              <a:rPr kumimoji="0" lang="en-US" sz="23200" b="0" i="0" u="none" strike="noStrike" kern="1200" cap="none" spc="0" normalizeH="0" baseline="0" noProof="0" dirty="0">
                <a:ln>
                  <a:noFill/>
                </a:ln>
                <a:solidFill>
                  <a:schemeClr val="tx1">
                    <a:lumMod val="50000"/>
                    <a:lumOff val="50000"/>
                    <a:alpha val="30000"/>
                  </a:schemeClr>
                </a:solidFill>
                <a:effectLst/>
                <a:uLnTx/>
                <a:uFillTx/>
                <a:latin typeface="HelveticaNeueLT Com 107 XBlkCn" pitchFamily="34" charset="0"/>
                <a:ea typeface="Verdana" pitchFamily="34" charset="0"/>
                <a:cs typeface="Times New Roman" pitchFamily="18" charset="0"/>
              </a:rPr>
              <a:t>”</a:t>
            </a:r>
          </a:p>
        </p:txBody>
      </p:sp>
      <p:sp>
        <p:nvSpPr>
          <p:cNvPr id="10" name="TextBox 9">
            <a:extLst>
              <a:ext uri="{FF2B5EF4-FFF2-40B4-BE49-F238E27FC236}">
                <a16:creationId xmlns:a16="http://schemas.microsoft.com/office/drawing/2014/main" id="{AF6DD81B-1660-46F6-A112-51D0A55603D1}"/>
              </a:ext>
            </a:extLst>
          </p:cNvPr>
          <p:cNvSpPr txBox="1"/>
          <p:nvPr/>
        </p:nvSpPr>
        <p:spPr>
          <a:xfrm>
            <a:off x="358421" y="2515860"/>
            <a:ext cx="1752600" cy="3662537"/>
          </a:xfrm>
          <a:prstGeom prst="rect">
            <a:avLst/>
          </a:prstGeom>
          <a:noFill/>
        </p:spPr>
        <p:txBody>
          <a:bodyPr wrap="square" lIns="91246" tIns="45718" rIns="91246" bIns="45718" rtlCol="0">
            <a:sp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r>
              <a:rPr kumimoji="0" lang="en-US" sz="23200" b="0" i="0" u="none" strike="noStrike" kern="1200" cap="none" spc="0" normalizeH="0" baseline="0" noProof="0" dirty="0">
                <a:ln>
                  <a:noFill/>
                </a:ln>
                <a:solidFill>
                  <a:schemeClr val="tx1">
                    <a:lumMod val="50000"/>
                    <a:lumOff val="50000"/>
                    <a:alpha val="30000"/>
                  </a:schemeClr>
                </a:solidFill>
                <a:effectLst/>
                <a:uLnTx/>
                <a:uFillTx/>
                <a:latin typeface="HelveticaNeueLT Com 107 XBlkCn" pitchFamily="34" charset="0"/>
                <a:ea typeface="+mn-ea"/>
                <a:cs typeface="+mn-cs"/>
              </a:rPr>
              <a:t>“</a:t>
            </a:r>
          </a:p>
        </p:txBody>
      </p:sp>
    </p:spTree>
    <p:extLst>
      <p:ext uri="{BB962C8B-B14F-4D97-AF65-F5344CB8AC3E}">
        <p14:creationId xmlns:p14="http://schemas.microsoft.com/office/powerpoint/2010/main" val="9957824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C6FC09-E1D8-44AF-B074-463AAE58F8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5000"/>
            <a:ext cx="12192000" cy="8128000"/>
          </a:xfrm>
          <a:prstGeom prst="rect">
            <a:avLst/>
          </a:prstGeom>
        </p:spPr>
      </p:pic>
      <p:sp>
        <p:nvSpPr>
          <p:cNvPr id="8" name="BlackOverlay">
            <a:extLst>
              <a:ext uri="{FF2B5EF4-FFF2-40B4-BE49-F238E27FC236}">
                <a16:creationId xmlns:a16="http://schemas.microsoft.com/office/drawing/2014/main" id="{15BD1F80-C453-41C6-A30F-661CEB4DF2F3}"/>
              </a:ext>
            </a:extLst>
          </p:cNvPr>
          <p:cNvSpPr/>
          <p:nvPr/>
        </p:nvSpPr>
        <p:spPr>
          <a:xfrm>
            <a:off x="0" y="0"/>
            <a:ext cx="12192000" cy="6858000"/>
          </a:xfrm>
          <a:prstGeom prst="rect">
            <a:avLst/>
          </a:prstGeom>
          <a:solidFill>
            <a:schemeClr val="tx1">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a:ea typeface="+mn-ea"/>
              <a:cs typeface="Segoe UI Light"/>
            </a:endParaRPr>
          </a:p>
        </p:txBody>
      </p:sp>
      <p:sp>
        <p:nvSpPr>
          <p:cNvPr id="4" name="TextBox 3">
            <a:extLst>
              <a:ext uri="{FF2B5EF4-FFF2-40B4-BE49-F238E27FC236}">
                <a16:creationId xmlns:a16="http://schemas.microsoft.com/office/drawing/2014/main" id="{BAFC5D7A-4790-4E66-BD32-173E71F12AA1}"/>
              </a:ext>
            </a:extLst>
          </p:cNvPr>
          <p:cNvSpPr txBox="1"/>
          <p:nvPr/>
        </p:nvSpPr>
        <p:spPr>
          <a:xfrm>
            <a:off x="1400173" y="2805785"/>
            <a:ext cx="8924927" cy="1661989"/>
          </a:xfrm>
          <a:prstGeom prst="rect">
            <a:avLst/>
          </a:prstGeom>
          <a:noFill/>
        </p:spPr>
        <p:txBody>
          <a:bodyPr wrap="square" lIns="0" tIns="45718" rIns="0" bIns="45718" rtlCol="0">
            <a:spAutoFit/>
          </a:bodyPr>
          <a:lstStyle/>
          <a:p>
            <a:pPr marL="0" marR="0" lvl="0" indent="0" algn="l" defTabSz="912201" rtl="0" eaLnBrk="1" fontAlgn="auto" latinLnBrk="0" hangingPunct="1">
              <a:lnSpc>
                <a:spcPct val="100000"/>
              </a:lnSpc>
              <a:spcBef>
                <a:spcPts val="0"/>
              </a:spcBef>
              <a:spcAft>
                <a:spcPts val="1800"/>
              </a:spcAft>
              <a:buClr>
                <a:srgbClr val="FFC000"/>
              </a:buClr>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However, there were two system failures:</a:t>
            </a:r>
          </a:p>
          <a:p>
            <a:pPr marL="457200" lvl="0" indent="-457200" defTabSz="912201">
              <a:spcAft>
                <a:spcPts val="1800"/>
              </a:spcAft>
              <a:buClr>
                <a:srgbClr val="FFC000"/>
              </a:buClr>
              <a:buFont typeface="+mj-lt"/>
              <a:buAutoNum type="arabicPeriod"/>
              <a:defRPr/>
            </a:pPr>
            <a:r>
              <a:rPr lang="en-US" sz="2400" dirty="0">
                <a:solidFill>
                  <a:srgbClr val="FFC000"/>
                </a:solidFill>
                <a:latin typeface="Segoe UI Semibold" panose="020B0702040204020203" pitchFamily="34" charset="0"/>
                <a:cs typeface="Segoe UI Semibold" panose="020B0702040204020203" pitchFamily="34" charset="0"/>
              </a:rPr>
              <a:t>The watch vibrated constantly </a:t>
            </a:r>
            <a:r>
              <a:rPr lang="en-US" sz="2400" dirty="0">
                <a:solidFill>
                  <a:prstClr val="white">
                    <a:lumMod val="85000"/>
                  </a:prstClr>
                </a:solidFill>
                <a:latin typeface="Segoe UI Light" pitchFamily="34" charset="0"/>
              </a:rPr>
              <a:t>in presence of many sounds</a:t>
            </a:r>
          </a:p>
          <a:p>
            <a:pPr marL="457200" marR="0" lvl="0" indent="-457200" algn="l" defTabSz="912201" rtl="0" eaLnBrk="1" fontAlgn="auto" latinLnBrk="0" hangingPunct="1">
              <a:lnSpc>
                <a:spcPct val="100000"/>
              </a:lnSpc>
              <a:spcBef>
                <a:spcPts val="0"/>
              </a:spcBef>
              <a:spcAft>
                <a:spcPts val="1800"/>
              </a:spcAft>
              <a:buClr>
                <a:srgbClr val="FFC000"/>
              </a:buClr>
              <a:buSzTx/>
              <a:buFont typeface="+mj-lt"/>
              <a:buAutoNum type="arabicPeriod"/>
              <a:tabLst/>
              <a:defRPr/>
            </a:pPr>
            <a:r>
              <a:rPr lang="en-US" sz="2400" dirty="0">
                <a:solidFill>
                  <a:srgbClr val="FFC000"/>
                </a:solidFill>
                <a:latin typeface="Segoe UI Semibold" panose="020B0702040204020203" pitchFamily="34" charset="0"/>
                <a:cs typeface="Segoe UI Semibold" panose="020B0702040204020203" pitchFamily="34" charset="0"/>
              </a:rPr>
              <a:t>The sound misclassifications </a:t>
            </a:r>
            <a:r>
              <a:rPr lang="en-US" sz="2400" dirty="0">
                <a:solidFill>
                  <a:prstClr val="white">
                    <a:lumMod val="85000"/>
                  </a:prstClr>
                </a:solidFill>
                <a:latin typeface="Segoe UI Light" pitchFamily="34" charset="0"/>
              </a:rPr>
              <a:t>affected the routine</a:t>
            </a:r>
          </a:p>
        </p:txBody>
      </p:sp>
      <p:sp>
        <p:nvSpPr>
          <p:cNvPr id="5" name="Title 7">
            <a:extLst>
              <a:ext uri="{FF2B5EF4-FFF2-40B4-BE49-F238E27FC236}">
                <a16:creationId xmlns:a16="http://schemas.microsoft.com/office/drawing/2014/main" id="{B804B1CB-E872-4C30-8C26-0A5A3E97315A}"/>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Study 2: Findings</a:t>
            </a:r>
            <a:endParaRPr kumimoji="0" lang="en-US" sz="11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endParaRPr>
          </a:p>
        </p:txBody>
      </p:sp>
    </p:spTree>
    <p:extLst>
      <p:ext uri="{BB962C8B-B14F-4D97-AF65-F5344CB8AC3E}">
        <p14:creationId xmlns:p14="http://schemas.microsoft.com/office/powerpoint/2010/main" val="344912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Image result for microwave kitchen">
            <a:extLst>
              <a:ext uri="{FF2B5EF4-FFF2-40B4-BE49-F238E27FC236}">
                <a16:creationId xmlns:a16="http://schemas.microsoft.com/office/drawing/2014/main" id="{4277FBE7-F02B-4459-9CE6-8146C198F61A}"/>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0" y="-1547619"/>
            <a:ext cx="12192000" cy="995453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1352" y="0"/>
            <a:ext cx="13011638"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4810125" y="4006458"/>
            <a:ext cx="7007894" cy="1569656"/>
          </a:xfrm>
          <a:prstGeom prst="rect">
            <a:avLst/>
          </a:prstGeom>
          <a:noFill/>
        </p:spPr>
        <p:txBody>
          <a:bodyPr wrap="square" lIns="91246" tIns="45718" rIns="91246" bIns="45718" rtlCol="0">
            <a:spAutoFit/>
          </a:bodyPr>
          <a:lstStyle/>
          <a:p>
            <a:pPr lvl="0" defTabSz="912201">
              <a:spcAft>
                <a:spcPts val="1200"/>
              </a:spcAft>
              <a:defRPr/>
            </a:pPr>
            <a:r>
              <a:rPr lang="en-US" sz="3200" dirty="0">
                <a:solidFill>
                  <a:prstClr val="white"/>
                </a:solidFill>
                <a:latin typeface="Segoe UI Light" pitchFamily="34" charset="0"/>
              </a:rPr>
              <a:t>“A fan running in the kitchen kept identifying as microwave [....] and I had to go and check again and again.”</a:t>
            </a:r>
            <a:endParaRPr kumimoji="0" lang="en-US" sz="3200" b="0" i="0" u="none" strike="noStrike" kern="1200" cap="none" spc="0" normalizeH="0" baseline="0" noProof="0" dirty="0">
              <a:ln>
                <a:noFill/>
              </a:ln>
              <a:solidFill>
                <a:prstClr val="white"/>
              </a:solidFill>
              <a:effectLst/>
              <a:uLnTx/>
              <a:uFillTx/>
              <a:latin typeface="Segoe UI Light" pitchFamily="34" charset="0"/>
              <a:ea typeface="+mn-ea"/>
              <a:cs typeface="+mn-cs"/>
            </a:endParaRPr>
          </a:p>
        </p:txBody>
      </p:sp>
      <p:sp>
        <p:nvSpPr>
          <p:cNvPr id="4" name="Rectangle 3"/>
          <p:cNvSpPr/>
          <p:nvPr/>
        </p:nvSpPr>
        <p:spPr>
          <a:xfrm>
            <a:off x="8005949" y="5738361"/>
            <a:ext cx="3582192" cy="461661"/>
          </a:xfrm>
          <a:prstGeom prst="rect">
            <a:avLst/>
          </a:prstGeom>
        </p:spPr>
        <p:txBody>
          <a:bodyPr wrap="none" lIns="91246" tIns="45718" rIns="91246" bIns="45718">
            <a:spAutoFit/>
          </a:bodyPr>
          <a:lstStyle/>
          <a:p>
            <a:pPr marL="0" marR="0" lvl="0" indent="0" algn="r" defTabSz="91220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itchFamily="34" charset="0"/>
                <a:ea typeface="+mn-ea"/>
                <a:cs typeface="+mn-cs"/>
              </a:rPr>
              <a:t>- H2P1, post-trial interview</a:t>
            </a:r>
          </a:p>
        </p:txBody>
      </p:sp>
    </p:spTree>
    <p:extLst>
      <p:ext uri="{BB962C8B-B14F-4D97-AF65-F5344CB8AC3E}">
        <p14:creationId xmlns:p14="http://schemas.microsoft.com/office/powerpoint/2010/main" val="37693166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C6FC09-E1D8-44AF-B074-463AAE58F8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5000"/>
            <a:ext cx="12192000" cy="8128000"/>
          </a:xfrm>
          <a:prstGeom prst="rect">
            <a:avLst/>
          </a:prstGeom>
        </p:spPr>
      </p:pic>
      <p:sp>
        <p:nvSpPr>
          <p:cNvPr id="8" name="BlackOverlay">
            <a:extLst>
              <a:ext uri="{FF2B5EF4-FFF2-40B4-BE49-F238E27FC236}">
                <a16:creationId xmlns:a16="http://schemas.microsoft.com/office/drawing/2014/main" id="{15BD1F80-C453-41C6-A30F-661CEB4DF2F3}"/>
              </a:ext>
            </a:extLst>
          </p:cNvPr>
          <p:cNvSpPr/>
          <p:nvPr/>
        </p:nvSpPr>
        <p:spPr>
          <a:xfrm>
            <a:off x="0" y="0"/>
            <a:ext cx="12192000" cy="6858000"/>
          </a:xfrm>
          <a:prstGeom prst="rect">
            <a:avLst/>
          </a:prstGeom>
          <a:solidFill>
            <a:schemeClr val="tx1">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lvl="0" defTabSz="456039">
              <a:defRPr/>
            </a:pPr>
            <a:endParaRPr lang="en-US" sz="2400" dirty="0">
              <a:solidFill>
                <a:prstClr val="white"/>
              </a:solidFill>
              <a:latin typeface="Segoe UI Light"/>
              <a:cs typeface="Segoe UI Light"/>
            </a:endParaRPr>
          </a:p>
        </p:txBody>
      </p:sp>
      <p:sp>
        <p:nvSpPr>
          <p:cNvPr id="4" name="TextBox 3">
            <a:extLst>
              <a:ext uri="{FF2B5EF4-FFF2-40B4-BE49-F238E27FC236}">
                <a16:creationId xmlns:a16="http://schemas.microsoft.com/office/drawing/2014/main" id="{8E411844-762B-4BD4-A95E-5EE597C846C6}"/>
              </a:ext>
            </a:extLst>
          </p:cNvPr>
          <p:cNvSpPr txBox="1"/>
          <p:nvPr/>
        </p:nvSpPr>
        <p:spPr>
          <a:xfrm>
            <a:off x="1814511" y="2624810"/>
            <a:ext cx="9078460" cy="2431431"/>
          </a:xfrm>
          <a:prstGeom prst="rect">
            <a:avLst/>
          </a:prstGeom>
          <a:noFill/>
        </p:spPr>
        <p:txBody>
          <a:bodyPr wrap="square" lIns="0" tIns="45718" rIns="0" bIns="45718" rtlCol="0">
            <a:spAutoFit/>
          </a:bodyPr>
          <a:lstStyle/>
          <a:p>
            <a:pPr lvl="0" defTabSz="456039">
              <a:defRPr/>
            </a:pPr>
            <a:r>
              <a:rPr lang="en-US" sz="2400" dirty="0">
                <a:solidFill>
                  <a:prstClr val="white"/>
                </a:solidFill>
                <a:latin typeface="Segoe UI Light"/>
                <a:cs typeface="Segoe UI Light"/>
              </a:rPr>
              <a:t>To mitigate these issues, participants gave suggestions such as:  </a:t>
            </a:r>
          </a:p>
          <a:p>
            <a:pPr marL="457200" lvl="0" indent="-457200" defTabSz="456039">
              <a:spcBef>
                <a:spcPts val="600"/>
              </a:spcBef>
              <a:spcAft>
                <a:spcPts val="600"/>
              </a:spcAft>
              <a:buFont typeface="Arial" panose="020B0604020202020204" pitchFamily="34" charset="0"/>
              <a:buChar char="•"/>
              <a:defRPr/>
            </a:pPr>
            <a:r>
              <a:rPr lang="en-US" sz="2400" dirty="0">
                <a:solidFill>
                  <a:prstClr val="white"/>
                </a:solidFill>
                <a:latin typeface="Segoe UI Light"/>
                <a:cs typeface="Segoe UI Light"/>
              </a:rPr>
              <a:t>Alerting about repeat sounds </a:t>
            </a:r>
            <a:r>
              <a:rPr lang="en-US" sz="2400" dirty="0">
                <a:solidFill>
                  <a:srgbClr val="FFC000"/>
                </a:solidFill>
                <a:latin typeface="Segoe UI Semibold" panose="020B0702040204020203" pitchFamily="34" charset="0"/>
                <a:cs typeface="Segoe UI Semibold" panose="020B0702040204020203" pitchFamily="34" charset="0"/>
              </a:rPr>
              <a:t>only after an interval </a:t>
            </a:r>
            <a:r>
              <a:rPr lang="en-US" sz="2400" dirty="0">
                <a:solidFill>
                  <a:prstClr val="white"/>
                </a:solidFill>
                <a:latin typeface="Segoe UI Light"/>
                <a:cs typeface="Segoe UI Light"/>
              </a:rPr>
              <a:t>on the watch </a:t>
            </a:r>
          </a:p>
          <a:p>
            <a:pPr marL="457200" lvl="0" indent="-457200" defTabSz="456039">
              <a:spcAft>
                <a:spcPts val="600"/>
              </a:spcAft>
              <a:buFont typeface="Arial" panose="020B0604020202020204" pitchFamily="34" charset="0"/>
              <a:buChar char="•"/>
              <a:defRPr/>
            </a:pPr>
            <a:r>
              <a:rPr lang="en-US" sz="2400" dirty="0">
                <a:solidFill>
                  <a:prstClr val="white"/>
                </a:solidFill>
                <a:latin typeface="Segoe UI Light"/>
                <a:cs typeface="Segoe UI Light"/>
              </a:rPr>
              <a:t>Increasing the system accuracy by </a:t>
            </a:r>
            <a:r>
              <a:rPr lang="en-US" sz="2400" dirty="0">
                <a:solidFill>
                  <a:srgbClr val="FFC000"/>
                </a:solidFill>
                <a:latin typeface="Segoe UI Semibold" panose="020B0702040204020203" pitchFamily="34" charset="0"/>
                <a:cs typeface="Segoe UI Semibold" panose="020B0702040204020203" pitchFamily="34" charset="0"/>
              </a:rPr>
              <a:t>allow them to record</a:t>
            </a:r>
            <a:r>
              <a:rPr lang="en-US" sz="2400" dirty="0">
                <a:solidFill>
                  <a:srgbClr val="D39601"/>
                </a:solidFill>
                <a:latin typeface="Segoe UI Semibold" panose="020B0702040204020203" pitchFamily="34" charset="0"/>
                <a:cs typeface="Segoe UI Semibold" panose="020B0702040204020203" pitchFamily="34" charset="0"/>
              </a:rPr>
              <a:t> </a:t>
            </a:r>
            <a:r>
              <a:rPr lang="en-US" sz="2400" dirty="0">
                <a:solidFill>
                  <a:prstClr val="white"/>
                </a:solidFill>
                <a:latin typeface="Segoe UI Light"/>
                <a:cs typeface="Segoe UI Light"/>
              </a:rPr>
              <a:t>and train the system </a:t>
            </a:r>
            <a:r>
              <a:rPr lang="en-US" sz="2400" dirty="0">
                <a:solidFill>
                  <a:srgbClr val="FFC000"/>
                </a:solidFill>
                <a:latin typeface="Segoe UI Semibold" panose="020B0702040204020203" pitchFamily="34" charset="0"/>
                <a:cs typeface="Segoe UI Semibold" panose="020B0702040204020203" pitchFamily="34" charset="0"/>
              </a:rPr>
              <a:t>to custom sounds</a:t>
            </a:r>
            <a:r>
              <a:rPr lang="en-US" sz="2400" dirty="0">
                <a:solidFill>
                  <a:srgbClr val="FFC000"/>
                </a:solidFill>
                <a:latin typeface="Segoe UI Light"/>
                <a:cs typeface="Segoe UI Light"/>
              </a:rPr>
              <a:t> </a:t>
            </a:r>
            <a:r>
              <a:rPr lang="en-US" sz="2400" dirty="0">
                <a:solidFill>
                  <a:prstClr val="white"/>
                </a:solidFill>
                <a:latin typeface="Segoe UI Light"/>
                <a:cs typeface="Segoe UI Light"/>
              </a:rPr>
              <a:t>in their home.</a:t>
            </a:r>
          </a:p>
          <a:p>
            <a:pPr lvl="0" defTabSz="456039">
              <a:spcAft>
                <a:spcPts val="600"/>
              </a:spcAft>
              <a:defRPr/>
            </a:pPr>
            <a:endParaRPr lang="en-US" sz="1200" dirty="0">
              <a:solidFill>
                <a:prstClr val="white"/>
              </a:solidFill>
              <a:latin typeface="Segoe UI Light"/>
              <a:cs typeface="Segoe UI Light"/>
            </a:endParaRPr>
          </a:p>
          <a:p>
            <a:pPr lvl="0" defTabSz="456039">
              <a:defRPr/>
            </a:pPr>
            <a:r>
              <a:rPr lang="en-US" sz="2400" dirty="0">
                <a:solidFill>
                  <a:prstClr val="white"/>
                </a:solidFill>
                <a:latin typeface="Segoe UI Light"/>
                <a:cs typeface="Segoe UI Light"/>
              </a:rPr>
              <a:t>These are future work. </a:t>
            </a:r>
          </a:p>
        </p:txBody>
      </p:sp>
      <p:sp>
        <p:nvSpPr>
          <p:cNvPr id="5" name="Title 7">
            <a:extLst>
              <a:ext uri="{FF2B5EF4-FFF2-40B4-BE49-F238E27FC236}">
                <a16:creationId xmlns:a16="http://schemas.microsoft.com/office/drawing/2014/main" id="{4D5E13DA-4B1E-4F59-8AF2-24FA5D8EAFF6}"/>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Study 2: Findings</a:t>
            </a:r>
            <a:endParaRPr kumimoji="0" lang="en-US" sz="11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endParaRPr>
          </a:p>
        </p:txBody>
      </p:sp>
    </p:spTree>
    <p:extLst>
      <p:ext uri="{BB962C8B-B14F-4D97-AF65-F5344CB8AC3E}">
        <p14:creationId xmlns:p14="http://schemas.microsoft.com/office/powerpoint/2010/main" val="309578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C6FC09-E1D8-44AF-B074-463AAE58F8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5000"/>
            <a:ext cx="12192000" cy="8128000"/>
          </a:xfrm>
          <a:prstGeom prst="rect">
            <a:avLst/>
          </a:prstGeom>
        </p:spPr>
      </p:pic>
      <p:sp>
        <p:nvSpPr>
          <p:cNvPr id="8" name="BlackOverlay">
            <a:extLst>
              <a:ext uri="{FF2B5EF4-FFF2-40B4-BE49-F238E27FC236}">
                <a16:creationId xmlns:a16="http://schemas.microsoft.com/office/drawing/2014/main" id="{15BD1F80-C453-41C6-A30F-661CEB4DF2F3}"/>
              </a:ext>
            </a:extLst>
          </p:cNvPr>
          <p:cNvSpPr/>
          <p:nvPr/>
        </p:nvSpPr>
        <p:spPr>
          <a:xfrm>
            <a:off x="0" y="0"/>
            <a:ext cx="12192000" cy="6858000"/>
          </a:xfrm>
          <a:prstGeom prst="rect">
            <a:avLst/>
          </a:prstGeom>
          <a:solidFill>
            <a:schemeClr val="tx1">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lvl="0" algn="ctr" defTabSz="456039">
              <a:defRPr/>
            </a:pPr>
            <a:r>
              <a:rPr lang="en-US" sz="2400" dirty="0">
                <a:solidFill>
                  <a:schemeClr val="bg1"/>
                </a:solidFill>
                <a:latin typeface="Segoe UI Light" panose="020B0502040204020203" pitchFamily="34" charset="0"/>
                <a:cs typeface="Segoe UI Light" panose="020B0502040204020203" pitchFamily="34" charset="0"/>
              </a:rPr>
              <a:t>Other findings related to </a:t>
            </a:r>
            <a:r>
              <a:rPr lang="en-US" sz="2400" dirty="0">
                <a:solidFill>
                  <a:srgbClr val="FFC000"/>
                </a:solidFill>
                <a:latin typeface="Segoe UI Semibold" panose="020B0702040204020203" pitchFamily="34" charset="0"/>
                <a:cs typeface="Segoe UI Semibold" panose="020B0702040204020203" pitchFamily="34" charset="0"/>
              </a:rPr>
              <a:t>self-awareness, privacy, culture, display placement </a:t>
            </a:r>
          </a:p>
          <a:p>
            <a:pPr lvl="0" algn="ctr" defTabSz="456039">
              <a:defRPr/>
            </a:pPr>
            <a:r>
              <a:rPr lang="en-US" sz="2400" dirty="0">
                <a:solidFill>
                  <a:srgbClr val="FFC000"/>
                </a:solidFill>
                <a:latin typeface="Segoe UI Semibold" panose="020B0702040204020203" pitchFamily="34" charset="0"/>
                <a:cs typeface="Segoe UI Semibold" panose="020B0702040204020203" pitchFamily="34" charset="0"/>
              </a:rPr>
              <a:t>and play </a:t>
            </a:r>
            <a:r>
              <a:rPr lang="en-US" sz="2400" dirty="0">
                <a:solidFill>
                  <a:schemeClr val="bg1"/>
                </a:solidFill>
                <a:latin typeface="Segoe UI Light" panose="020B0502040204020203" pitchFamily="34" charset="0"/>
                <a:cs typeface="Segoe UI Light" panose="020B0502040204020203" pitchFamily="34" charset="0"/>
              </a:rPr>
              <a:t>provide guidance for future home sound awareness technology.</a:t>
            </a:r>
          </a:p>
        </p:txBody>
      </p:sp>
      <p:sp>
        <p:nvSpPr>
          <p:cNvPr id="4" name="Title 7">
            <a:extLst>
              <a:ext uri="{FF2B5EF4-FFF2-40B4-BE49-F238E27FC236}">
                <a16:creationId xmlns:a16="http://schemas.microsoft.com/office/drawing/2014/main" id="{A66FBD1E-B2BA-451D-B046-BE4A59481224}"/>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Study 2: Findings</a:t>
            </a:r>
            <a:endParaRPr kumimoji="0" lang="en-US" sz="11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endParaRPr>
          </a:p>
        </p:txBody>
      </p:sp>
    </p:spTree>
    <p:extLst>
      <p:ext uri="{BB962C8B-B14F-4D97-AF65-F5344CB8AC3E}">
        <p14:creationId xmlns:p14="http://schemas.microsoft.com/office/powerpoint/2010/main" val="21368593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Image result for thinking at home">
            <a:extLst>
              <a:ext uri="{FF2B5EF4-FFF2-40B4-BE49-F238E27FC236}">
                <a16:creationId xmlns:a16="http://schemas.microsoft.com/office/drawing/2014/main" id="{C9151B6D-FD1B-4317-B7E9-28C324ECF9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4599"/>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3F776C3-44EE-461A-A476-12A49A1375B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92C7E2F-D689-41A6-8D25-25DDDD375FA6}"/>
              </a:ext>
            </a:extLst>
          </p:cNvPr>
          <p:cNvSpPr>
            <a:spLocks noGrp="1"/>
          </p:cNvSpPr>
          <p:nvPr>
            <p:ph idx="1"/>
          </p:nvPr>
        </p:nvSpPr>
        <p:spPr/>
        <p:txBody>
          <a:bodyPr/>
          <a:lstStyle/>
          <a:p>
            <a:endParaRPr lang="en-US"/>
          </a:p>
        </p:txBody>
      </p:sp>
      <p:sp>
        <p:nvSpPr>
          <p:cNvPr id="5" name="Rectangle 4">
            <a:extLst>
              <a:ext uri="{FF2B5EF4-FFF2-40B4-BE49-F238E27FC236}">
                <a16:creationId xmlns:a16="http://schemas.microsoft.com/office/drawing/2014/main" id="{1B29EBFB-98FB-407C-91F5-A88A882BAB7E}"/>
              </a:ext>
            </a:extLst>
          </p:cNvPr>
          <p:cNvSpPr/>
          <p:nvPr/>
        </p:nvSpPr>
        <p:spPr>
          <a:xfrm>
            <a:off x="0" y="0"/>
            <a:ext cx="12192000" cy="6858000"/>
          </a:xfrm>
          <a:prstGeom prst="rect">
            <a:avLst/>
          </a:prstGeom>
          <a:solidFill>
            <a:schemeClr val="tx1">
              <a:alpha val="5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a:extLst>
              <a:ext uri="{FF2B5EF4-FFF2-40B4-BE49-F238E27FC236}">
                <a16:creationId xmlns:a16="http://schemas.microsoft.com/office/drawing/2014/main" id="{D513D1D5-7603-4F53-A82F-A54087F11FE2}"/>
              </a:ext>
            </a:extLst>
          </p:cNvPr>
          <p:cNvSpPr txBox="1"/>
          <p:nvPr/>
        </p:nvSpPr>
        <p:spPr>
          <a:xfrm>
            <a:off x="6158348" y="5257794"/>
            <a:ext cx="6033652" cy="1846659"/>
          </a:xfrm>
          <a:prstGeom prst="rect">
            <a:avLst/>
          </a:prstGeom>
          <a:noFill/>
        </p:spPr>
        <p:txBody>
          <a:bodyPr wrap="square" rtlCol="0">
            <a:spAutoFit/>
          </a:bodyPr>
          <a:lstStyle/>
          <a:p>
            <a:pPr algn="ctr"/>
            <a:r>
              <a:rPr lang="en-US" sz="9600" dirty="0">
                <a:solidFill>
                  <a:prstClr val="white">
                    <a:lumMod val="95000"/>
                  </a:prstClr>
                </a:solidFill>
                <a:latin typeface="Segoe UI Light" pitchFamily="34" charset="0"/>
              </a:rPr>
              <a:t>Reflection</a:t>
            </a:r>
          </a:p>
          <a:p>
            <a:r>
              <a:rPr lang="en-US" dirty="0">
                <a:solidFill>
                  <a:prstClr val="white">
                    <a:lumMod val="95000"/>
                  </a:prstClr>
                </a:solidFill>
                <a:latin typeface="Segoe UI Semibold" panose="020B0702040204020203" pitchFamily="34" charset="0"/>
                <a:cs typeface="Segoe UI Semibold" panose="020B0702040204020203" pitchFamily="34" charset="0"/>
              </a:rPr>
              <a:t>	 </a:t>
            </a:r>
          </a:p>
        </p:txBody>
      </p:sp>
    </p:spTree>
    <p:extLst>
      <p:ext uri="{BB962C8B-B14F-4D97-AF65-F5344CB8AC3E}">
        <p14:creationId xmlns:p14="http://schemas.microsoft.com/office/powerpoint/2010/main" val="1973405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Image result for thinking at home">
            <a:extLst>
              <a:ext uri="{FF2B5EF4-FFF2-40B4-BE49-F238E27FC236}">
                <a16:creationId xmlns:a16="http://schemas.microsoft.com/office/drawing/2014/main" id="{2F6644DA-B6D2-4FAD-8D38-9CA58EC85E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4599"/>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3F776C3-44EE-461A-A476-12A49A1375B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92C7E2F-D689-41A6-8D25-25DDDD375FA6}"/>
              </a:ext>
            </a:extLst>
          </p:cNvPr>
          <p:cNvSpPr>
            <a:spLocks noGrp="1"/>
          </p:cNvSpPr>
          <p:nvPr>
            <p:ph idx="1"/>
          </p:nvPr>
        </p:nvSpPr>
        <p:spPr/>
        <p:txBody>
          <a:bodyPr/>
          <a:lstStyle/>
          <a:p>
            <a:endParaRPr lang="en-US"/>
          </a:p>
        </p:txBody>
      </p:sp>
      <p:sp>
        <p:nvSpPr>
          <p:cNvPr id="5" name="Rectangle 4">
            <a:extLst>
              <a:ext uri="{FF2B5EF4-FFF2-40B4-BE49-F238E27FC236}">
                <a16:creationId xmlns:a16="http://schemas.microsoft.com/office/drawing/2014/main" id="{1B29EBFB-98FB-407C-91F5-A88A882BAB7E}"/>
              </a:ext>
            </a:extLst>
          </p:cNvPr>
          <p:cNvSpPr/>
          <p:nvPr/>
        </p:nvSpPr>
        <p:spPr>
          <a:xfrm>
            <a:off x="0" y="0"/>
            <a:ext cx="12192000" cy="6858000"/>
          </a:xfrm>
          <a:prstGeom prst="rect">
            <a:avLst/>
          </a:prstGeom>
          <a:solidFill>
            <a:schemeClr val="tx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white"/>
                </a:solidFill>
                <a:latin typeface="Segoe UI Light" panose="020B0502040204020203" pitchFamily="34" charset="0"/>
                <a:cs typeface="Segoe UI Light" panose="020B0502040204020203" pitchFamily="34" charset="0"/>
              </a:rPr>
              <a:t>Though past work has identified DHH people's needs and preferences </a:t>
            </a:r>
          </a:p>
          <a:p>
            <a:pPr algn="ctr"/>
            <a:r>
              <a:rPr lang="en-US" sz="2400" dirty="0">
                <a:solidFill>
                  <a:prstClr val="white"/>
                </a:solidFill>
                <a:latin typeface="Segoe UI Light" panose="020B0502040204020203" pitchFamily="34" charset="0"/>
                <a:cs typeface="Segoe UI Light" panose="020B0502040204020203" pitchFamily="34" charset="0"/>
              </a:rPr>
              <a:t>for in-home sound feedback through formative studies,</a:t>
            </a:r>
          </a:p>
          <a:p>
            <a:pPr algn="ctr"/>
            <a:endParaRPr lang="en-US" sz="1200" dirty="0">
              <a:solidFill>
                <a:prstClr val="white"/>
              </a:solidFill>
              <a:latin typeface="Segoe UI Light" panose="020B0502040204020203" pitchFamily="34" charset="0"/>
              <a:cs typeface="Segoe UI Light" panose="020B0502040204020203" pitchFamily="34" charset="0"/>
            </a:endParaRPr>
          </a:p>
          <a:p>
            <a:pPr algn="ctr"/>
            <a:r>
              <a:rPr lang="en-US" sz="2400" dirty="0">
                <a:solidFill>
                  <a:prstClr val="white"/>
                </a:solidFill>
                <a:latin typeface="Segoe UI Light" panose="020B0502040204020203" pitchFamily="34" charset="0"/>
                <a:cs typeface="Segoe UI Light" panose="020B0502040204020203" pitchFamily="34" charset="0"/>
              </a:rPr>
              <a:t> we designed and conducted the field evaluation of the</a:t>
            </a:r>
          </a:p>
          <a:p>
            <a:pPr algn="ctr"/>
            <a:r>
              <a:rPr lang="en-US" sz="3600" dirty="0">
                <a:solidFill>
                  <a:srgbClr val="FFC000"/>
                </a:solidFill>
                <a:latin typeface="Segoe UI Semibold" panose="020B0702040204020203" pitchFamily="34" charset="0"/>
                <a:cs typeface="Segoe UI Semibold" panose="020B0702040204020203" pitchFamily="34" charset="0"/>
              </a:rPr>
              <a:t>first functional, real-time system.</a:t>
            </a:r>
            <a:endParaRPr lang="en-US" sz="2400" dirty="0">
              <a:solidFill>
                <a:prstClr val="white"/>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14525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age result for thinking at home">
            <a:extLst>
              <a:ext uri="{FF2B5EF4-FFF2-40B4-BE49-F238E27FC236}">
                <a16:creationId xmlns:a16="http://schemas.microsoft.com/office/drawing/2014/main" id="{898B6A5B-9830-4AC6-8355-E4CF302015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4599"/>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B29EBFB-98FB-407C-91F5-A88A882BAB7E}"/>
              </a:ext>
            </a:extLst>
          </p:cNvPr>
          <p:cNvSpPr/>
          <p:nvPr/>
        </p:nvSpPr>
        <p:spPr>
          <a:xfrm>
            <a:off x="0" y="0"/>
            <a:ext cx="12192000" cy="6858000"/>
          </a:xfrm>
          <a:prstGeom prst="rect">
            <a:avLst/>
          </a:prstGeom>
          <a:solidFill>
            <a:schemeClr val="tx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Segoe UI Light" panose="020B0502040204020203" pitchFamily="34" charset="0"/>
              <a:cs typeface="Segoe UI Light" panose="020B0502040204020203" pitchFamily="34" charset="0"/>
            </a:endParaRPr>
          </a:p>
          <a:p>
            <a:pPr algn="ctr"/>
            <a:r>
              <a:rPr lang="en-US" sz="2400" dirty="0">
                <a:solidFill>
                  <a:prstClr val="white"/>
                </a:solidFill>
                <a:latin typeface="Segoe UI Light" panose="020B0502040204020203" pitchFamily="34" charset="0"/>
                <a:cs typeface="Segoe UI Light" panose="020B0502040204020203" pitchFamily="34" charset="0"/>
              </a:rPr>
              <a:t>Our system, particularly prototype 2, was able to </a:t>
            </a:r>
            <a:r>
              <a:rPr lang="en-US" sz="2400" dirty="0">
                <a:solidFill>
                  <a:srgbClr val="FFC000"/>
                </a:solidFill>
                <a:latin typeface="Segoe UI Semibold" panose="020B0702040204020203" pitchFamily="34" charset="0"/>
                <a:cs typeface="Segoe UI Semibold" panose="020B0702040204020203" pitchFamily="34" charset="0"/>
              </a:rPr>
              <a:t>interweave into the domestic lives of DHH people</a:t>
            </a:r>
            <a:r>
              <a:rPr lang="en-US" sz="2400" dirty="0">
                <a:solidFill>
                  <a:prstClr val="white"/>
                </a:solidFill>
                <a:latin typeface="Segoe UI Light" panose="020B0502040204020203" pitchFamily="34" charset="0"/>
                <a:cs typeface="Segoe UI Light" panose="020B0502040204020203" pitchFamily="34" charset="0"/>
              </a:rPr>
              <a:t>, leading them to perform some household tasks effectively.</a:t>
            </a:r>
          </a:p>
          <a:p>
            <a:pPr algn="ctr"/>
            <a:endParaRPr lang="en-US" sz="2400" dirty="0">
              <a:solidFill>
                <a:prstClr val="white"/>
              </a:solidFill>
              <a:latin typeface="Segoe UI Light" panose="020B0502040204020203" pitchFamily="34" charset="0"/>
              <a:cs typeface="Segoe UI Light" panose="020B0502040204020203" pitchFamily="34" charset="0"/>
            </a:endParaRPr>
          </a:p>
          <a:p>
            <a:pPr algn="ctr"/>
            <a:r>
              <a:rPr lang="en-US" sz="2400" dirty="0">
                <a:solidFill>
                  <a:prstClr val="white"/>
                </a:solidFill>
                <a:latin typeface="Segoe UI Light" panose="020B0502040204020203" pitchFamily="34" charset="0"/>
                <a:cs typeface="Segoe UI Light" panose="020B0502040204020203" pitchFamily="34" charset="0"/>
              </a:rPr>
              <a:t>However, we also </a:t>
            </a:r>
            <a:r>
              <a:rPr lang="en-US" sz="2400" dirty="0">
                <a:solidFill>
                  <a:srgbClr val="FFC000"/>
                </a:solidFill>
                <a:latin typeface="Segoe UI Semibold" panose="020B0702040204020203" pitchFamily="34" charset="0"/>
                <a:cs typeface="Segoe UI Semibold" panose="020B0702040204020203" pitchFamily="34" charset="0"/>
              </a:rPr>
              <a:t>uncovered</a:t>
            </a:r>
            <a:r>
              <a:rPr lang="en-US" sz="2400" dirty="0">
                <a:solidFill>
                  <a:prstClr val="white"/>
                </a:solidFill>
                <a:latin typeface="Segoe UI Light" panose="020B0502040204020203" pitchFamily="34" charset="0"/>
                <a:cs typeface="Segoe UI Light" panose="020B0502040204020203" pitchFamily="34" charset="0"/>
              </a:rPr>
              <a:t> some issues…</a:t>
            </a:r>
          </a:p>
        </p:txBody>
      </p:sp>
    </p:spTree>
    <p:extLst>
      <p:ext uri="{BB962C8B-B14F-4D97-AF65-F5344CB8AC3E}">
        <p14:creationId xmlns:p14="http://schemas.microsoft.com/office/powerpoint/2010/main" val="80427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age result for thinking at home">
            <a:extLst>
              <a:ext uri="{FF2B5EF4-FFF2-40B4-BE49-F238E27FC236}">
                <a16:creationId xmlns:a16="http://schemas.microsoft.com/office/drawing/2014/main" id="{541195B2-8C0E-4A52-A91A-CB504D25C5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4599"/>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0EF6517-623D-4058-A4C8-F237A1C3F1DC}"/>
              </a:ext>
            </a:extLst>
          </p:cNvPr>
          <p:cNvSpPr/>
          <p:nvPr/>
        </p:nvSpPr>
        <p:spPr>
          <a:xfrm>
            <a:off x="-17260" y="0"/>
            <a:ext cx="12216084"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6" name="TextBox 5">
            <a:extLst>
              <a:ext uri="{FF2B5EF4-FFF2-40B4-BE49-F238E27FC236}">
                <a16:creationId xmlns:a16="http://schemas.microsoft.com/office/drawing/2014/main" id="{6B07ADC1-5646-4F97-AE83-0C0DE9E43221}"/>
              </a:ext>
            </a:extLst>
          </p:cNvPr>
          <p:cNvSpPr txBox="1"/>
          <p:nvPr/>
        </p:nvSpPr>
        <p:spPr>
          <a:xfrm>
            <a:off x="933447" y="2197790"/>
            <a:ext cx="10448927" cy="4001091"/>
          </a:xfrm>
          <a:prstGeom prst="rect">
            <a:avLst/>
          </a:prstGeom>
          <a:noFill/>
        </p:spPr>
        <p:txBody>
          <a:bodyPr wrap="square" lIns="0" tIns="45718" rIns="0" bIns="45718" rtlCol="0">
            <a:spAutoFit/>
          </a:bodyPr>
          <a:lstStyle/>
          <a:p>
            <a:pPr marL="0" marR="0" lvl="0" indent="0" algn="l" defTabSz="912201" rtl="0" eaLnBrk="1" fontAlgn="auto" latinLnBrk="0" hangingPunct="1">
              <a:lnSpc>
                <a:spcPct val="100000"/>
              </a:lnSpc>
              <a:spcBef>
                <a:spcPts val="0"/>
              </a:spcBef>
              <a:spcAft>
                <a:spcPts val="600"/>
              </a:spcAft>
              <a:buClr>
                <a:prstClr val="white"/>
              </a:buClr>
              <a:buSzTx/>
              <a:buFontTx/>
              <a:buNone/>
              <a:tabLst/>
              <a:defRPr/>
            </a:pPr>
            <a:r>
              <a:rPr lang="en-US" sz="2800" dirty="0">
                <a:solidFill>
                  <a:prstClr val="white"/>
                </a:solidFill>
                <a:latin typeface="Segoe UI Semibold" panose="020B0702040204020203" pitchFamily="34" charset="0"/>
                <a:cs typeface="Segoe UI Semibold" panose="020B0702040204020203" pitchFamily="34" charset="0"/>
              </a:rPr>
              <a:t>Handling misclassifications</a:t>
            </a:r>
            <a:endParaRPr kumimoji="0" lang="en-US" sz="28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a:p>
            <a:pPr marL="342900" lvl="0" indent="-342900" defTabSz="912201">
              <a:spcAft>
                <a:spcPts val="1800"/>
              </a:spcAft>
              <a:buClr>
                <a:prstClr val="white"/>
              </a:buClr>
              <a:buFont typeface="Arial" panose="020B0604020202020204" pitchFamily="34" charset="0"/>
              <a:buChar char="•"/>
              <a:defRPr/>
            </a:pPr>
            <a:r>
              <a:rPr lang="en-US" sz="2200" dirty="0">
                <a:solidFill>
                  <a:prstClr val="white"/>
                </a:solidFill>
                <a:latin typeface="Segoe UI Light" panose="020B0502040204020203" pitchFamily="34" charset="0"/>
              </a:rPr>
              <a:t>Sound misclassifications were reported as an issue.</a:t>
            </a:r>
          </a:p>
          <a:p>
            <a:pPr marL="342900" lvl="0" indent="-342900" defTabSz="912201">
              <a:spcAft>
                <a:spcPts val="1800"/>
              </a:spcAft>
              <a:buClr>
                <a:prstClr val="white"/>
              </a:buClr>
              <a:buFont typeface="Arial" panose="020B0604020202020204" pitchFamily="34" charset="0"/>
              <a:buChar char="•"/>
              <a:defRPr/>
            </a:pPr>
            <a:r>
              <a:rPr lang="en-US" sz="2200" dirty="0">
                <a:solidFill>
                  <a:prstClr val="white"/>
                </a:solidFill>
                <a:latin typeface="Segoe UI Light" panose="020B0502040204020203" pitchFamily="34" charset="0"/>
              </a:rPr>
              <a:t>To mitigate, participants suggested using a customization approach, by allowing them </a:t>
            </a:r>
            <a:r>
              <a:rPr lang="en-US" sz="2200" dirty="0">
                <a:solidFill>
                  <a:srgbClr val="FFC000"/>
                </a:solidFill>
                <a:latin typeface="Segoe UI Semibold" panose="020B0702040204020203" pitchFamily="34" charset="0"/>
                <a:cs typeface="Segoe UI Semibold" panose="020B0702040204020203" pitchFamily="34" charset="0"/>
              </a:rPr>
              <a:t>to train the system for the sounds</a:t>
            </a:r>
            <a:r>
              <a:rPr lang="en-US" sz="2200" dirty="0">
                <a:solidFill>
                  <a:prstClr val="white"/>
                </a:solidFill>
                <a:latin typeface="Segoe UI Light" panose="020B0502040204020203" pitchFamily="34" charset="0"/>
              </a:rPr>
              <a:t> in their home. </a:t>
            </a:r>
          </a:p>
          <a:p>
            <a:pPr marL="342900" lvl="0" indent="-342900" defTabSz="912201">
              <a:spcAft>
                <a:spcPts val="1800"/>
              </a:spcAft>
              <a:buClr>
                <a:prstClr val="white"/>
              </a:buClr>
              <a:buFont typeface="Arial" panose="020B0604020202020204" pitchFamily="34" charset="0"/>
              <a:buChar char="•"/>
              <a:defRPr/>
            </a:pPr>
            <a:r>
              <a:rPr lang="en-US" sz="2200" dirty="0">
                <a:solidFill>
                  <a:prstClr val="white"/>
                </a:solidFill>
                <a:latin typeface="Segoe UI Light" panose="020B0502040204020203" pitchFamily="34" charset="0"/>
              </a:rPr>
              <a:t>However, this training may be </a:t>
            </a:r>
            <a:r>
              <a:rPr lang="en-US" sz="2200" dirty="0">
                <a:solidFill>
                  <a:srgbClr val="FFC000"/>
                </a:solidFill>
                <a:latin typeface="Segoe UI Semibold" panose="020B0702040204020203" pitchFamily="34" charset="0"/>
                <a:cs typeface="Segoe UI Semibold" panose="020B0702040204020203" pitchFamily="34" charset="0"/>
              </a:rPr>
              <a:t>tedious</a:t>
            </a:r>
            <a:r>
              <a:rPr lang="en-US" sz="2200" dirty="0">
                <a:solidFill>
                  <a:prstClr val="white"/>
                </a:solidFill>
                <a:latin typeface="Segoe UI Light" panose="020B0502040204020203" pitchFamily="34" charset="0"/>
              </a:rPr>
              <a:t> and difficult if the </a:t>
            </a:r>
            <a:r>
              <a:rPr lang="en-US" sz="2200" dirty="0">
                <a:solidFill>
                  <a:srgbClr val="FFC000"/>
                </a:solidFill>
                <a:latin typeface="Segoe UI Semibold" panose="020B0702040204020203" pitchFamily="34" charset="0"/>
                <a:cs typeface="Segoe UI Semibold" panose="020B0702040204020203" pitchFamily="34" charset="0"/>
              </a:rPr>
              <a:t>sound is inaccessible </a:t>
            </a:r>
            <a:r>
              <a:rPr lang="en-US" sz="2200" dirty="0">
                <a:solidFill>
                  <a:prstClr val="white"/>
                </a:solidFill>
                <a:latin typeface="Segoe UI Light" panose="020B0502040204020203" pitchFamily="34" charset="0"/>
              </a:rPr>
              <a:t>to DHH users. Future work should consider this.</a:t>
            </a:r>
          </a:p>
          <a:p>
            <a:pPr marL="342900" lvl="0" indent="-342900" defTabSz="912201">
              <a:spcAft>
                <a:spcPts val="1800"/>
              </a:spcAft>
              <a:buClr>
                <a:prstClr val="white"/>
              </a:buClr>
              <a:buFont typeface="Arial" panose="020B0604020202020204" pitchFamily="34" charset="0"/>
              <a:buChar char="•"/>
              <a:defRPr/>
            </a:pPr>
            <a:r>
              <a:rPr lang="en-US" sz="2200" dirty="0">
                <a:solidFill>
                  <a:prstClr val="white"/>
                </a:solidFill>
                <a:latin typeface="Segoe UI Light" panose="020B0502040204020203" pitchFamily="34" charset="0"/>
              </a:rPr>
              <a:t>Another possibility is to </a:t>
            </a:r>
            <a:r>
              <a:rPr lang="en-US" sz="2200" dirty="0">
                <a:solidFill>
                  <a:srgbClr val="FFC000"/>
                </a:solidFill>
                <a:latin typeface="Segoe UI Semibold" panose="020B0702040204020203" pitchFamily="34" charset="0"/>
                <a:cs typeface="Segoe UI Semibold" panose="020B0702040204020203" pitchFamily="34" charset="0"/>
              </a:rPr>
              <a:t>adapt the information based on classification confidence</a:t>
            </a:r>
            <a:r>
              <a:rPr lang="en-US" sz="2200" dirty="0">
                <a:solidFill>
                  <a:prstClr val="white"/>
                </a:solidFill>
                <a:latin typeface="Segoe UI Light" panose="020B0502040204020203" pitchFamily="34" charset="0"/>
              </a:rPr>
              <a:t>, </a:t>
            </a:r>
            <a:r>
              <a:rPr lang="en-US" sz="2200" i="1" dirty="0">
                <a:solidFill>
                  <a:prstClr val="white"/>
                </a:solidFill>
                <a:latin typeface="Segoe UI Light" panose="020B0502040204020203" pitchFamily="34" charset="0"/>
              </a:rPr>
              <a:t>e.g.</a:t>
            </a:r>
            <a:r>
              <a:rPr lang="en-US" sz="2200" dirty="0">
                <a:solidFill>
                  <a:prstClr val="white"/>
                </a:solidFill>
                <a:latin typeface="Segoe UI Light" panose="020B0502040204020203" pitchFamily="34" charset="0"/>
              </a:rPr>
              <a:t>, when the confidence is low, show “a motor sound”, instead of a microwave, as in our design. </a:t>
            </a:r>
            <a:endParaRPr kumimoji="0" lang="en-US" sz="2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8" name="Title 1">
            <a:extLst>
              <a:ext uri="{FF2B5EF4-FFF2-40B4-BE49-F238E27FC236}">
                <a16:creationId xmlns:a16="http://schemas.microsoft.com/office/drawing/2014/main" id="{84A29961-4917-43BC-8D81-13DE1792FD10}"/>
              </a:ext>
            </a:extLst>
          </p:cNvPr>
          <p:cNvSpPr txBox="1">
            <a:spLocks/>
          </p:cNvSpPr>
          <p:nvPr/>
        </p:nvSpPr>
        <p:spPr>
          <a:xfrm>
            <a:off x="230413" y="129494"/>
            <a:ext cx="7646762" cy="1325563"/>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a:ln>
                  <a:noFill/>
                </a:ln>
                <a:solidFill>
                  <a:prstClr val="white">
                    <a:lumMod val="95000"/>
                  </a:prstClr>
                </a:solidFill>
                <a:effectLst/>
                <a:uLnTx/>
                <a:uFillTx/>
                <a:latin typeface="Segoe UI Semibold" panose="020B0702040204020203" pitchFamily="34" charset="0"/>
                <a:ea typeface="+mj-ea"/>
                <a:cs typeface="Segoe UI Semibold" panose="020B0702040204020203" pitchFamily="34" charset="0"/>
              </a:rPr>
              <a:t>Future Considerations</a:t>
            </a:r>
            <a:endParaRPr kumimoji="0" lang="en-US" sz="3900" b="0" i="0" u="none" strike="noStrike" kern="1200" cap="none" spc="0" normalizeH="0" baseline="0" noProof="0" dirty="0">
              <a:ln>
                <a:noFill/>
              </a:ln>
              <a:solidFill>
                <a:prstClr val="white">
                  <a:lumMod val="95000"/>
                </a:prstClr>
              </a:solidFill>
              <a:effectLst/>
              <a:uLnTx/>
              <a:uFillTx/>
              <a:latin typeface="Segoe UI Semibold" panose="020B0702040204020203" pitchFamily="34" charset="0"/>
              <a:ea typeface="+mj-ea"/>
              <a:cs typeface="Segoe UI Semibold" panose="020B0702040204020203" pitchFamily="34" charset="0"/>
            </a:endParaRPr>
          </a:p>
        </p:txBody>
      </p:sp>
    </p:spTree>
    <p:extLst>
      <p:ext uri="{BB962C8B-B14F-4D97-AF65-F5344CB8AC3E}">
        <p14:creationId xmlns:p14="http://schemas.microsoft.com/office/powerpoint/2010/main" val="388867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dirty="0" smtClean="0">
            <a:latin typeface="Segoe Condensed" panose="020B0606040200020203" pitchFamily="34" charset="0"/>
          </a:defRPr>
        </a:defPPr>
      </a:lstStyle>
    </a:txDef>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bg1">
              <a:lumMod val="95000"/>
            </a:schemeClr>
          </a:solidFill>
        </a:ln>
      </a:spPr>
      <a:bodyPr wrap="none" rtlCol="0" anchor="ctr">
        <a:spAutoFit/>
      </a:bodyPr>
      <a:lstStyle>
        <a:defPPr algn="ctr">
          <a:defRPr sz="2800" dirty="0">
            <a:solidFill>
              <a:schemeClr val="bg1"/>
            </a:solidFill>
            <a:latin typeface="Segoe UI Light" pitchFamily="34" charset="0"/>
          </a:defRPr>
        </a:defPPr>
      </a:lstStyle>
    </a:spDef>
    <a:lnDef>
      <a:spPr>
        <a:ln>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2800" dirty="0" smtClean="0">
            <a:solidFill>
              <a:schemeClr val="bg1"/>
            </a:solidFill>
            <a:latin typeface="Segoe UI Light" pitchFamily="34" charset="0"/>
          </a:defRPr>
        </a:defPPr>
      </a:lstStyle>
    </a:txDef>
  </a:objectDefaults>
  <a:extraClrScheme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chemeClr val="bg1">
                <a:lumMod val="95000"/>
              </a:schemeClr>
            </a:solidFill>
            <a:latin typeface="Segoe UI Light" pitchFamily="34" charset="0"/>
          </a:defRPr>
        </a:defPPr>
      </a:lst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31130</TotalTime>
  <Words>5463</Words>
  <Application>Microsoft Office PowerPoint</Application>
  <PresentationFormat>Widescreen</PresentationFormat>
  <Paragraphs>725</Paragraphs>
  <Slides>106</Slides>
  <Notes>101</Notes>
  <HiddenSlides>23</HiddenSlides>
  <MMClips>37</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106</vt:i4>
      </vt:variant>
    </vt:vector>
  </HeadingPairs>
  <TitlesOfParts>
    <vt:vector size="126" baseType="lpstr">
      <vt:lpstr>Arial</vt:lpstr>
      <vt:lpstr>Arial Nova</vt:lpstr>
      <vt:lpstr>Calibri</vt:lpstr>
      <vt:lpstr>Calibri Light</vt:lpstr>
      <vt:lpstr>Courier New</vt:lpstr>
      <vt:lpstr>Helvetica Neue Light</vt:lpstr>
      <vt:lpstr>HelveticaNeueLT Com 107 XBlkCn</vt:lpstr>
      <vt:lpstr>Montserrat Medium</vt:lpstr>
      <vt:lpstr>Segoe Condensed</vt:lpstr>
      <vt:lpstr>Segoe Print</vt:lpstr>
      <vt:lpstr>Segoe UI</vt:lpstr>
      <vt:lpstr>Segoe UI Light</vt:lpstr>
      <vt:lpstr>Segoe UI Semibold</vt:lpstr>
      <vt:lpstr>4_Office Theme</vt:lpstr>
      <vt:lpstr>12_Office Theme</vt:lpstr>
      <vt:lpstr>17_Office Theme</vt:lpstr>
      <vt:lpstr>Office Theme</vt:lpstr>
      <vt:lpstr>3_Office Theme</vt:lpstr>
      <vt:lpstr>1_Office Theme</vt:lpstr>
      <vt:lpstr>15_Office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Two Phase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Improvement Suggestions</vt:lpstr>
      <vt:lpstr>Improvement Suggestions</vt:lpstr>
      <vt:lpstr>Improvement Suggestions</vt:lpstr>
      <vt:lpstr>Improvement Suggestions</vt:lpstr>
      <vt:lpstr>Improvement Suggestions</vt:lpstr>
      <vt:lpstr>PowerPoint Presentation</vt:lpstr>
      <vt:lpstr>Recap…</vt:lpstr>
      <vt:lpstr>PowerPoint Presentation</vt:lpstr>
      <vt:lpstr>PowerPoint Presentation</vt:lpstr>
      <vt:lpstr>Two Extensions To Prototype 1</vt:lpstr>
      <vt:lpstr>Two Extensions To Prototype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Two Extensions To Prototype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Dhruv Jain</dc:creator>
  <cp:lastModifiedBy>Dhruv Jain</cp:lastModifiedBy>
  <cp:revision>988</cp:revision>
  <dcterms:created xsi:type="dcterms:W3CDTF">2015-03-24T13:31:12Z</dcterms:created>
  <dcterms:modified xsi:type="dcterms:W3CDTF">2020-07-18T19:47:56Z</dcterms:modified>
</cp:coreProperties>
</file>