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2.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media/image50.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6377" r:id="rId2"/>
    <p:sldMasterId id="2147486437" r:id="rId3"/>
    <p:sldMasterId id="2147486592" r:id="rId4"/>
    <p:sldMasterId id="2147486604" r:id="rId5"/>
    <p:sldMasterId id="2147486616" r:id="rId6"/>
  </p:sldMasterIdLst>
  <p:notesMasterIdLst>
    <p:notesMasterId r:id="rId79"/>
  </p:notesMasterIdLst>
  <p:sldIdLst>
    <p:sldId id="819" r:id="rId7"/>
    <p:sldId id="757" r:id="rId8"/>
    <p:sldId id="820" r:id="rId9"/>
    <p:sldId id="814" r:id="rId10"/>
    <p:sldId id="816" r:id="rId11"/>
    <p:sldId id="817" r:id="rId12"/>
    <p:sldId id="911" r:id="rId13"/>
    <p:sldId id="913" r:id="rId14"/>
    <p:sldId id="824" r:id="rId15"/>
    <p:sldId id="900" r:id="rId16"/>
    <p:sldId id="903" r:id="rId17"/>
    <p:sldId id="898" r:id="rId18"/>
    <p:sldId id="899" r:id="rId19"/>
    <p:sldId id="825" r:id="rId20"/>
    <p:sldId id="914" r:id="rId21"/>
    <p:sldId id="833" r:id="rId22"/>
    <p:sldId id="916" r:id="rId23"/>
    <p:sldId id="963" r:id="rId24"/>
    <p:sldId id="964" r:id="rId25"/>
    <p:sldId id="954" r:id="rId26"/>
    <p:sldId id="918" r:id="rId27"/>
    <p:sldId id="727" r:id="rId28"/>
    <p:sldId id="764" r:id="rId29"/>
    <p:sldId id="955" r:id="rId30"/>
    <p:sldId id="917" r:id="rId31"/>
    <p:sldId id="950" r:id="rId32"/>
    <p:sldId id="920" r:id="rId33"/>
    <p:sldId id="832" r:id="rId34"/>
    <p:sldId id="922" r:id="rId35"/>
    <p:sldId id="982" r:id="rId36"/>
    <p:sldId id="956" r:id="rId37"/>
    <p:sldId id="822" r:id="rId38"/>
    <p:sldId id="983" r:id="rId39"/>
    <p:sldId id="985" r:id="rId40"/>
    <p:sldId id="952" r:id="rId41"/>
    <p:sldId id="953" r:id="rId42"/>
    <p:sldId id="923" r:id="rId43"/>
    <p:sldId id="886" r:id="rId44"/>
    <p:sldId id="889" r:id="rId45"/>
    <p:sldId id="888" r:id="rId46"/>
    <p:sldId id="885" r:id="rId47"/>
    <p:sldId id="966" r:id="rId48"/>
    <p:sldId id="967" r:id="rId49"/>
    <p:sldId id="965" r:id="rId50"/>
    <p:sldId id="906" r:id="rId51"/>
    <p:sldId id="924" r:id="rId52"/>
    <p:sldId id="866" r:id="rId53"/>
    <p:sldId id="962" r:id="rId54"/>
    <p:sldId id="867" r:id="rId55"/>
    <p:sldId id="932" r:id="rId56"/>
    <p:sldId id="968" r:id="rId57"/>
    <p:sldId id="843" r:id="rId58"/>
    <p:sldId id="845" r:id="rId59"/>
    <p:sldId id="846" r:id="rId60"/>
    <p:sldId id="969" r:id="rId61"/>
    <p:sldId id="850" r:id="rId62"/>
    <p:sldId id="971" r:id="rId63"/>
    <p:sldId id="972" r:id="rId64"/>
    <p:sldId id="909" r:id="rId65"/>
    <p:sldId id="973" r:id="rId66"/>
    <p:sldId id="939" r:id="rId67"/>
    <p:sldId id="975" r:id="rId68"/>
    <p:sldId id="974" r:id="rId69"/>
    <p:sldId id="976" r:id="rId70"/>
    <p:sldId id="978" r:id="rId71"/>
    <p:sldId id="977" r:id="rId72"/>
    <p:sldId id="979" r:id="rId73"/>
    <p:sldId id="926" r:id="rId74"/>
    <p:sldId id="929" r:id="rId75"/>
    <p:sldId id="928" r:id="rId76"/>
    <p:sldId id="758" r:id="rId77"/>
    <p:sldId id="791"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hruv Jain" initials="DJ" lastIdx="7"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41416"/>
    <a:srgbClr val="422D74"/>
    <a:srgbClr val="312864"/>
    <a:srgbClr val="5851A8"/>
    <a:srgbClr val="4B4992"/>
    <a:srgbClr val="4A3598"/>
    <a:srgbClr val="3B2C71"/>
    <a:srgbClr val="5950BD"/>
    <a:srgbClr val="8FD9FD"/>
    <a:srgbClr val="DBEE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70" autoAdjust="0"/>
    <p:restoredTop sz="58905" autoAdjust="0"/>
  </p:normalViewPr>
  <p:slideViewPr>
    <p:cSldViewPr snapToGrid="0">
      <p:cViewPr varScale="1">
        <p:scale>
          <a:sx n="55" d="100"/>
          <a:sy n="55" d="100"/>
        </p:scale>
        <p:origin x="1365" y="30"/>
      </p:cViewPr>
      <p:guideLst>
        <p:guide orient="horz" pos="2160"/>
        <p:guide pos="3840"/>
      </p:guideLst>
    </p:cSldViewPr>
  </p:slideViewPr>
  <p:outlineViewPr>
    <p:cViewPr>
      <p:scale>
        <a:sx n="33" d="100"/>
        <a:sy n="33" d="100"/>
      </p:scale>
      <p:origin x="0" y="-3345"/>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7" d="100"/>
          <a:sy n="57" d="100"/>
        </p:scale>
        <p:origin x="2016"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B7BA9B-A2F4-4944-9302-679DACECA15C}" type="datetimeFigureOut">
              <a:rPr lang="en-US" smtClean="0"/>
              <a:t>5/8/2019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17E861-5212-4223-B011-5E7036FA5D68}" type="slidenum">
              <a:rPr lang="en-US" smtClean="0"/>
              <a:t>‹#›</a:t>
            </a:fld>
            <a:endParaRPr lang="en-US"/>
          </a:p>
        </p:txBody>
      </p:sp>
    </p:spTree>
    <p:extLst>
      <p:ext uri="{BB962C8B-B14F-4D97-AF65-F5344CB8AC3E}">
        <p14:creationId xmlns:p14="http://schemas.microsoft.com/office/powerpoint/2010/main" val="4110959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2201" rtl="0" eaLnBrk="1" fontAlgn="auto" latinLnBrk="0" hangingPunct="1">
              <a:lnSpc>
                <a:spcPct val="100000"/>
              </a:lnSpc>
              <a:spcBef>
                <a:spcPts val="0"/>
              </a:spcBef>
              <a:spcAft>
                <a:spcPts val="0"/>
              </a:spcAft>
              <a:buClrTx/>
              <a:buSzTx/>
              <a:buFontTx/>
              <a:buNone/>
              <a:tabLst/>
              <a:defRPr/>
            </a:pPr>
            <a:endParaRPr lang="en-US" sz="1200" b="0" cap="small" dirty="0">
              <a:solidFill>
                <a:schemeClr val="bg1">
                  <a:lumMod val="95000"/>
                </a:schemeClr>
              </a:solidFill>
              <a:effectLst>
                <a:outerShdw blurRad="38100" dist="38100" dir="2700000" algn="tl">
                  <a:srgbClr val="000000">
                    <a:alpha val="43137"/>
                  </a:srgbClr>
                </a:outerShdw>
              </a:effectLst>
              <a:latin typeface="Segoe UI Light" panose="020B0502040204020203" pitchFamily="34" charset="0"/>
            </a:endParaRPr>
          </a:p>
        </p:txBody>
      </p:sp>
      <p:sp>
        <p:nvSpPr>
          <p:cNvPr id="4" name="Slide Number Placeholder 3"/>
          <p:cNvSpPr>
            <a:spLocks noGrp="1"/>
          </p:cNvSpPr>
          <p:nvPr>
            <p:ph type="sldNum" sz="quarter" idx="10"/>
          </p:nvPr>
        </p:nvSpPr>
        <p:spPr/>
        <p:txBody>
          <a:bodyPr/>
          <a:lstStyle/>
          <a:p>
            <a:fld id="{DE5101C5-9EBF-4472-8C81-B4CEFD190130}"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618014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[Pause and slide]</a:t>
            </a:r>
          </a:p>
        </p:txBody>
      </p:sp>
      <p:sp>
        <p:nvSpPr>
          <p:cNvPr id="4" name="Slide Number Placeholder 3"/>
          <p:cNvSpPr>
            <a:spLocks noGrp="1"/>
          </p:cNvSpPr>
          <p:nvPr>
            <p:ph type="sldNum" sz="quarter" idx="10"/>
          </p:nvPr>
        </p:nvSpPr>
        <p:spPr/>
        <p:txBody>
          <a:bodyPr/>
          <a:lstStyle/>
          <a:p>
            <a:fld id="{8917E861-5212-4223-B011-5E7036FA5D68}" type="slidenum">
              <a:rPr lang="en-US" smtClean="0"/>
              <a:t>12</a:t>
            </a:fld>
            <a:endParaRPr lang="en-US"/>
          </a:p>
        </p:txBody>
      </p:sp>
    </p:spTree>
    <p:extLst>
      <p:ext uri="{BB962C8B-B14F-4D97-AF65-F5344CB8AC3E}">
        <p14:creationId xmlns:p14="http://schemas.microsoft.com/office/powerpoint/2010/main" val="2238029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We extend past wok by conducting a more comprehensive….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[slide] We also introduced… [read] as opposed to past work which has examined the office environment (cite) or mobile use (cite). </a:t>
            </a:r>
            <a:endParaRPr lang="en-US" dirty="0"/>
          </a:p>
        </p:txBody>
      </p:sp>
      <p:sp>
        <p:nvSpPr>
          <p:cNvPr id="4" name="Slide Number Placeholder 3"/>
          <p:cNvSpPr>
            <a:spLocks noGrp="1"/>
          </p:cNvSpPr>
          <p:nvPr>
            <p:ph type="sldNum" sz="quarter" idx="10"/>
          </p:nvPr>
        </p:nvSpPr>
        <p:spPr/>
        <p:txBody>
          <a:bodyPr/>
          <a:lstStyle/>
          <a:p>
            <a:fld id="{8917E861-5212-4223-B011-5E7036FA5D68}" type="slidenum">
              <a:rPr lang="en-US" smtClean="0"/>
              <a:t>13</a:t>
            </a:fld>
            <a:endParaRPr lang="en-US"/>
          </a:p>
        </p:txBody>
      </p:sp>
    </p:spTree>
    <p:extLst>
      <p:ext uri="{BB962C8B-B14F-4D97-AF65-F5344CB8AC3E}">
        <p14:creationId xmlns:p14="http://schemas.microsoft.com/office/powerpoint/2010/main" val="2612222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Specifically, we performed two studies… [slide</a:t>
            </a:r>
            <a:r>
              <a:rPr lang="en-US" sz="1200" b="0" i="0" u="none" strike="noStrike" kern="1200" baseline="0" dirty="0">
                <a:solidFill>
                  <a:schemeClr val="tx1"/>
                </a:solidFill>
                <a:effectLst/>
                <a:latin typeface="+mn-lt"/>
                <a:ea typeface="+mn-ea"/>
                <a:cs typeface="+mn-cs"/>
              </a:rPr>
              <a:t> and read x2</a:t>
            </a:r>
            <a:r>
              <a:rPr lang="en-US" sz="1200" b="0" i="0" u="none" strike="noStrike" kern="1200" dirty="0">
                <a:solidFill>
                  <a:schemeClr val="tx1"/>
                </a:solidFill>
                <a:effectLst/>
                <a:latin typeface="+mn-lt"/>
                <a:ea typeface="+mn-ea"/>
                <a:cs typeface="+mn-cs"/>
              </a:rPr>
              <a:t>]</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I will provide a brief overview of Study 1, due to time constraints, [Slide] the focus of the talk is on the more novel Study 2.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367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Specifically, we performed two studies… [slide</a:t>
            </a:r>
            <a:r>
              <a:rPr lang="en-US" sz="1200" b="0" i="0" u="none" strike="noStrike" kern="1200" baseline="0" dirty="0">
                <a:solidFill>
                  <a:schemeClr val="tx1"/>
                </a:solidFill>
                <a:effectLst/>
                <a:latin typeface="+mn-lt"/>
                <a:ea typeface="+mn-ea"/>
                <a:cs typeface="+mn-cs"/>
              </a:rPr>
              <a:t> and read x2</a:t>
            </a:r>
            <a:r>
              <a:rPr lang="en-US" sz="1200" b="0" i="0" u="none" strike="noStrike" kern="1200" dirty="0">
                <a:solidFill>
                  <a:schemeClr val="tx1"/>
                </a:solidFill>
                <a:effectLst/>
                <a:latin typeface="+mn-lt"/>
                <a:ea typeface="+mn-ea"/>
                <a:cs typeface="+mn-cs"/>
              </a:rPr>
              <a:t>]</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I will provide a brief overview of Study 1, due to time constraints, [Slide] the focus of the talk is on the more novel Study 2.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999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outline this talk, I will first provide a brief overview of Study 1 and then discuss Study 2.</a:t>
            </a:r>
          </a:p>
          <a:p>
            <a:endParaRPr lang="en-US" dirty="0"/>
          </a:p>
          <a:p>
            <a:r>
              <a:rPr lang="en-US" dirty="0"/>
              <a:t>Within Study 2, I will describe the design of three sound awareness prototype, the evaluation of these prototypes using a Wizard of Oz method and our findings from the evaluation. </a:t>
            </a:r>
          </a:p>
        </p:txBody>
      </p:sp>
      <p:sp>
        <p:nvSpPr>
          <p:cNvPr id="4" name="Slide Number Placeholder 3"/>
          <p:cNvSpPr>
            <a:spLocks noGrp="1"/>
          </p:cNvSpPr>
          <p:nvPr>
            <p:ph type="sldNum" sz="quarter" idx="10"/>
          </p:nvPr>
        </p:nvSpPr>
        <p:spPr/>
        <p:txBody>
          <a:bodyPr/>
          <a:lstStyle/>
          <a:p>
            <a:fld id="{8917E861-5212-4223-B011-5E7036FA5D68}" type="slidenum">
              <a:rPr lang="en-US" smtClean="0"/>
              <a:t>16</a:t>
            </a:fld>
            <a:endParaRPr lang="en-US"/>
          </a:p>
        </p:txBody>
      </p:sp>
    </p:spTree>
    <p:extLst>
      <p:ext uri="{BB962C8B-B14F-4D97-AF65-F5344CB8AC3E}">
        <p14:creationId xmlns:p14="http://schemas.microsoft.com/office/powerpoint/2010/main" val="3774014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 me just briefly talk what we found from out Study 1 formative interview to help motivate Study 2. </a:t>
            </a:r>
          </a:p>
        </p:txBody>
      </p:sp>
      <p:sp>
        <p:nvSpPr>
          <p:cNvPr id="4" name="Slide Number Placeholder 3"/>
          <p:cNvSpPr>
            <a:spLocks noGrp="1"/>
          </p:cNvSpPr>
          <p:nvPr>
            <p:ph type="sldNum" sz="quarter" idx="10"/>
          </p:nvPr>
        </p:nvSpPr>
        <p:spPr/>
        <p:txBody>
          <a:bodyPr/>
          <a:lstStyle/>
          <a:p>
            <a:fld id="{8917E861-5212-4223-B011-5E7036FA5D68}" type="slidenum">
              <a:rPr lang="en-US" smtClean="0"/>
              <a:t>17</a:t>
            </a:fld>
            <a:endParaRPr lang="en-US"/>
          </a:p>
        </p:txBody>
      </p:sp>
    </p:spTree>
    <p:extLst>
      <p:ext uri="{BB962C8B-B14F-4D97-AF65-F5344CB8AC3E}">
        <p14:creationId xmlns:p14="http://schemas.microsoft.com/office/powerpoint/2010/main" val="2334061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were four questions. Study 1 focuses on the first two [slide], that is, [read]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7E861-5212-4223-B011-5E7036FA5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09964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were four questions. Study 1 focuses on the first two [slide], that is, [read]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7E861-5212-4223-B011-5E7036FA5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48007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a:t>[Slide] Which means, the goal of study 1 was to assess…</a:t>
            </a:r>
          </a:p>
          <a:p>
            <a:endParaRPr lang="en-US" baseline="0" dirty="0"/>
          </a:p>
          <a:p>
            <a:r>
              <a:rPr lang="en-US" baseline="0" dirty="0"/>
              <a:t>[Slide] We recruited 12 DHH participants.</a:t>
            </a:r>
          </a:p>
          <a:p>
            <a:endParaRPr lang="en-US" baseline="0" dirty="0"/>
          </a:p>
          <a:p>
            <a:pPr rtl="0"/>
            <a:r>
              <a:rPr lang="en-US" sz="1200" b="0" i="0" u="none" strike="noStrike" kern="1200" dirty="0">
                <a:solidFill>
                  <a:schemeClr val="tx1"/>
                </a:solidFill>
                <a:effectLst/>
                <a:latin typeface="+mn-lt"/>
                <a:ea typeface="+mn-ea"/>
                <a:cs typeface="+mn-cs"/>
              </a:rPr>
              <a:t>[Slide] The study contained two parts: a semi-structured formative interview to collect needs and preferences, and a design probe to assess our sound awareness designs.</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Let me explain key findings. [slide]</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[Can skip]</a:t>
            </a:r>
            <a:br>
              <a:rPr lang="en-US" dirty="0"/>
            </a:b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586D1-A4BA-44C1-983C-3F22538F76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84154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First, during semi-structured interview [slide] </a:t>
            </a:r>
            <a:r>
              <a:rPr lang="en-US" sz="1200" b="0" i="0" u="none" strike="noStrike" kern="1200" baseline="0" dirty="0">
                <a:solidFill>
                  <a:schemeClr val="tx1"/>
                </a:solidFill>
                <a:effectLst/>
                <a:latin typeface="+mn-lt"/>
                <a:ea typeface="+mn-ea"/>
                <a:cs typeface="+mn-cs"/>
              </a:rPr>
              <a:t>a</a:t>
            </a:r>
            <a:r>
              <a:rPr lang="en-US" baseline="0" dirty="0"/>
              <a:t>ll participants…[read]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People were not happy with their current adaptations in the home which usually involved multiple devices. For example, P11 said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[Can skip].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586D1-A4BA-44C1-983C-3F22538F76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9414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17E861-5212-4223-B011-5E7036FA5D68}"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960163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First, [slide] </a:t>
            </a:r>
            <a:r>
              <a:rPr lang="en-US" sz="1200" b="0" i="0" u="none" strike="noStrike" kern="1200" baseline="0" dirty="0">
                <a:solidFill>
                  <a:schemeClr val="tx1"/>
                </a:solidFill>
                <a:effectLst/>
                <a:latin typeface="+mn-lt"/>
                <a:ea typeface="+mn-ea"/>
                <a:cs typeface="+mn-cs"/>
              </a:rPr>
              <a:t>a</a:t>
            </a:r>
            <a:r>
              <a:rPr lang="en-US" baseline="0" dirty="0"/>
              <a:t>ll 12 participants…[read]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8917E861-5212-4223-B011-5E7036FA5D68}" type="slidenum">
              <a:rPr lang="en-US" smtClean="0"/>
              <a:t>22</a:t>
            </a:fld>
            <a:endParaRPr lang="en-US"/>
          </a:p>
        </p:txBody>
      </p:sp>
    </p:spTree>
    <p:extLst>
      <p:ext uri="{BB962C8B-B14F-4D97-AF65-F5344CB8AC3E}">
        <p14:creationId xmlns:p14="http://schemas.microsoft.com/office/powerpoint/2010/main" val="23040363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[read] [omit]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[People were not happy with their current adaptations in the home which usually involved multiple devices. For example, P11 said [slide].]</a:t>
            </a:r>
            <a:endParaRPr lang="en-US" dirty="0"/>
          </a:p>
        </p:txBody>
      </p:sp>
      <p:sp>
        <p:nvSpPr>
          <p:cNvPr id="4" name="Slide Number Placeholder 3"/>
          <p:cNvSpPr>
            <a:spLocks noGrp="1"/>
          </p:cNvSpPr>
          <p:nvPr>
            <p:ph type="sldNum" sz="quarter" idx="10"/>
          </p:nvPr>
        </p:nvSpPr>
        <p:spPr/>
        <p:txBody>
          <a:bodyPr/>
          <a:lstStyle/>
          <a:p>
            <a:pPr>
              <a:defRPr/>
            </a:pPr>
            <a:fld id="{DE5101C5-9EBF-4472-8C81-B4CEFD190130}"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21766509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Now, for design probe [slide] </a:t>
            </a:r>
            <a:r>
              <a:rPr lang="en-US" dirty="0"/>
              <a:t>we examined a bunch of different mockups for different dimension with DHH participants. There is a lot of information here, so let me mention three key results [slide].</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586D1-A4BA-44C1-983C-3F22538F76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84074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To explore preferences for in-home sound awareness, we also examined a design space with multiple dimensions. </a:t>
            </a:r>
            <a:r>
              <a:rPr lang="en-US" dirty="0"/>
              <a:t>There is a lot of information here, so let me mention three key results for today’s talk [slide].</a:t>
            </a:r>
          </a:p>
          <a:p>
            <a:endParaRPr lang="en-US" baseline="0" dirty="0"/>
          </a:p>
        </p:txBody>
      </p:sp>
      <p:sp>
        <p:nvSpPr>
          <p:cNvPr id="4" name="Slide Number Placeholder 3"/>
          <p:cNvSpPr>
            <a:spLocks noGrp="1"/>
          </p:cNvSpPr>
          <p:nvPr>
            <p:ph type="sldNum" sz="quarter" idx="5"/>
          </p:nvPr>
        </p:nvSpPr>
        <p:spPr/>
        <p:txBody>
          <a:bodyPr/>
          <a:lstStyle/>
          <a:p>
            <a:fld id="{8917E861-5212-4223-B011-5E7036FA5D68}" type="slidenum">
              <a:rPr lang="en-US" smtClean="0"/>
              <a:t>25</a:t>
            </a:fld>
            <a:endParaRPr lang="en-US"/>
          </a:p>
        </p:txBody>
      </p:sp>
    </p:spTree>
    <p:extLst>
      <p:ext uri="{BB962C8B-B14F-4D97-AF65-F5344CB8AC3E}">
        <p14:creationId xmlns:p14="http://schemas.microsoft.com/office/powerpoint/2010/main" val="24220223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form factor dimension that is what device to show the sound information on, participants wanted ….</a:t>
            </a:r>
          </a:p>
          <a:p>
            <a:endParaRPr lang="en-US" dirty="0"/>
          </a:p>
          <a:p>
            <a:r>
              <a:rPr lang="en-US" dirty="0"/>
              <a:t>For sound location specificity, that is how specific the location should be, participants wanted at least the …</a:t>
            </a:r>
          </a:p>
          <a:p>
            <a:endParaRPr lang="en-US" dirty="0"/>
          </a:p>
          <a:p>
            <a:r>
              <a:rPr lang="en-US" dirty="0"/>
              <a:t>Finally, for what elements about sound to display, participants wanted the system to display at least the specific sound identity such as a door knock, and the location. </a:t>
            </a:r>
          </a:p>
          <a:p>
            <a:endParaRPr lang="en-US" dirty="0"/>
          </a:p>
          <a:p>
            <a:r>
              <a:rPr lang="en-US" dirty="0"/>
              <a:t>Of course, what I discussed here is very brief, so please do refer to paper for more details. I will instead now jump to Study 2 [slide] which is more substantial. [slide]</a:t>
            </a:r>
          </a:p>
        </p:txBody>
      </p:sp>
      <p:sp>
        <p:nvSpPr>
          <p:cNvPr id="4" name="Slide Number Placeholder 3"/>
          <p:cNvSpPr>
            <a:spLocks noGrp="1"/>
          </p:cNvSpPr>
          <p:nvPr>
            <p:ph type="sldNum" sz="quarter" idx="5"/>
          </p:nvPr>
        </p:nvSpPr>
        <p:spPr/>
        <p:txBody>
          <a:bodyPr/>
          <a:lstStyle/>
          <a:p>
            <a:fld id="{8917E861-5212-4223-B011-5E7036FA5D68}" type="slidenum">
              <a:rPr lang="en-US" smtClean="0"/>
              <a:t>26</a:t>
            </a:fld>
            <a:endParaRPr lang="en-US"/>
          </a:p>
        </p:txBody>
      </p:sp>
    </p:spTree>
    <p:extLst>
      <p:ext uri="{BB962C8B-B14F-4D97-AF65-F5344CB8AC3E}">
        <p14:creationId xmlns:p14="http://schemas.microsoft.com/office/powerpoint/2010/main" val="31178367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form factor dimension that is what device to show the sound information on, participants wanted ….</a:t>
            </a:r>
          </a:p>
          <a:p>
            <a:endParaRPr lang="en-US" dirty="0"/>
          </a:p>
          <a:p>
            <a:r>
              <a:rPr lang="en-US" dirty="0"/>
              <a:t>For sound location specificity, that is how specific the location should be, participants wanted at least the …</a:t>
            </a:r>
          </a:p>
          <a:p>
            <a:endParaRPr lang="en-US" dirty="0"/>
          </a:p>
          <a:p>
            <a:r>
              <a:rPr lang="en-US" dirty="0"/>
              <a:t>Finally, for what elements about sound to display, participants wanted the system to display at least the specific sound identity such as a door knock, and the location. </a:t>
            </a:r>
          </a:p>
          <a:p>
            <a:endParaRPr lang="en-US" dirty="0"/>
          </a:p>
          <a:p>
            <a:r>
              <a:rPr lang="en-US" dirty="0"/>
              <a:t>Of course, what I discussed here is very brief so, please do refer to paper for more details. I will instead now jump to Study 2 [slide] which is more substantial.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7E861-5212-4223-B011-5E7036FA5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53276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a:t>[Slide] [The goal of study was to gain... </a:t>
            </a:r>
            <a:r>
              <a:rPr lang="en-US" sz="1200" b="0" i="0" u="none" strike="noStrike" kern="1200" dirty="0">
                <a:solidFill>
                  <a:schemeClr val="tx1"/>
                </a:solidFill>
                <a:effectLst/>
                <a:latin typeface="+mn-lt"/>
                <a:ea typeface="+mn-ea"/>
                <a:cs typeface="+mn-cs"/>
              </a:rPr>
              <a:t>that are difficult to explore through static design probes and interviews in Study 1.</a:t>
            </a:r>
          </a:p>
          <a:p>
            <a:endParaRPr lang="en-US" sz="1200" b="0" i="0" u="none" strike="noStrike" kern="1200" baseline="0" dirty="0">
              <a:solidFill>
                <a:schemeClr val="tx1"/>
              </a:solidFill>
              <a:effectLst/>
              <a:latin typeface="+mn-lt"/>
              <a:ea typeface="+mn-ea"/>
              <a:cs typeface="+mn-cs"/>
            </a:endParaRPr>
          </a:p>
          <a:p>
            <a:r>
              <a:rPr lang="en-US" sz="1200" b="0" i="0" u="none" strike="noStrike" kern="1200" baseline="0" dirty="0">
                <a:solidFill>
                  <a:schemeClr val="tx1"/>
                </a:solidFill>
                <a:effectLst/>
                <a:latin typeface="+mn-lt"/>
                <a:ea typeface="+mn-ea"/>
                <a:cs typeface="+mn-cs"/>
              </a:rPr>
              <a:t>[Slide] We recruited 10 participants [slide] and built</a:t>
            </a:r>
            <a:r>
              <a:rPr lang="en-US" sz="1200" b="0" i="0" u="none" strike="noStrike" kern="1200" dirty="0">
                <a:solidFill>
                  <a:schemeClr val="tx1"/>
                </a:solidFill>
                <a:effectLst/>
                <a:latin typeface="+mn-lt"/>
                <a:ea typeface="+mn-ea"/>
                <a:cs typeface="+mn-cs"/>
              </a:rPr>
              <a:t> three sound awareness prototypes to perform</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a Wizard of Oz study. [pause and slide].</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586D1-A4BA-44C1-983C-3F22538F76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38859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discuss our prototypes.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7E861-5212-4223-B011-5E7036FA5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57954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explored three initial </a:t>
            </a:r>
            <a:r>
              <a:rPr lang="en-US" baseline="0" dirty="0"/>
              <a:t>prototypes. They were called [click] floorplan, list and waveform. </a:t>
            </a:r>
            <a:r>
              <a:rPr lang="en-US" sz="1200" b="0" i="0" u="none" strike="noStrike" kern="1200" dirty="0">
                <a:solidFill>
                  <a:schemeClr val="tx1"/>
                </a:solidFill>
                <a:effectLst/>
                <a:latin typeface="+mn-lt"/>
                <a:ea typeface="+mn-ea"/>
                <a:cs typeface="+mn-cs"/>
              </a:rPr>
              <a:t>These prototypes were displayed on a tablet such as shown here [Slide] and were controlled from a wizard using this Wizard interface [click]</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E1D228-CD54-4EBE-85F4-EB8D161D3D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66584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explored three initial </a:t>
            </a:r>
            <a:r>
              <a:rPr lang="en-US" baseline="0" dirty="0"/>
              <a:t>prototypes. They were called [click] floorplan, list and waveform. </a:t>
            </a:r>
            <a:r>
              <a:rPr lang="en-US" sz="1200" b="0" i="0" u="none" strike="noStrike" kern="1200" dirty="0">
                <a:solidFill>
                  <a:schemeClr val="tx1"/>
                </a:solidFill>
                <a:effectLst/>
                <a:latin typeface="+mn-lt"/>
                <a:ea typeface="+mn-ea"/>
                <a:cs typeface="+mn-cs"/>
              </a:rPr>
              <a:t>These prototypes were displayed on a tablet such as shown here [Slide] and were controlled from a wizard using this Wizard interface [click]</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1165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17E861-5212-4223-B011-5E7036FA5D68}"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903620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[pause and slide]</a:t>
            </a:r>
          </a:p>
        </p:txBody>
      </p:sp>
      <p:sp>
        <p:nvSpPr>
          <p:cNvPr id="4" name="Slide Number Placeholder 3"/>
          <p:cNvSpPr>
            <a:spLocks noGrp="1"/>
          </p:cNvSpPr>
          <p:nvPr>
            <p:ph type="sldNum" sz="quarter" idx="10"/>
          </p:nvPr>
        </p:nvSpPr>
        <p:spPr/>
        <p:txBody>
          <a:bodyPr/>
          <a:lstStyle/>
          <a:p>
            <a:fld id="{8917E861-5212-4223-B011-5E7036FA5D68}" type="slidenum">
              <a:rPr lang="en-US" smtClean="0"/>
              <a:t>32</a:t>
            </a:fld>
            <a:endParaRPr lang="en-US"/>
          </a:p>
        </p:txBody>
      </p:sp>
    </p:spTree>
    <p:extLst>
      <p:ext uri="{BB962C8B-B14F-4D97-AF65-F5344CB8AC3E}">
        <p14:creationId xmlns:p14="http://schemas.microsoft.com/office/powerpoint/2010/main" val="6185348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 will demonstrate these three prototypes using [click] a live demo [show demo]. You might wonder why am I showing you these three prototypes? What is the need? To explain that lets recall our research questions. </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E1D228-CD54-4EBE-85F4-EB8D161D3D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17320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 will demonstrate these three prototypes using [click] a live demo [show demo]. You might wonder why am I showing you these three prototypes? What is the need? To explain that lets recall our research questions. </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E1D228-CD54-4EBE-85F4-EB8D161D3D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6722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that we had 4 questions? Here we are focusing on the last two. That is,</a:t>
            </a:r>
          </a:p>
          <a:p>
            <a:endParaRPr lang="en-US" dirty="0"/>
          </a:p>
          <a:p>
            <a:r>
              <a:rPr lang="en-US" dirty="0"/>
              <a:t>[slide] How would such a system integrate into the homes of DHH people? </a:t>
            </a:r>
          </a:p>
          <a:p>
            <a:endParaRPr lang="en-US" dirty="0"/>
          </a:p>
          <a:p>
            <a:r>
              <a:rPr lang="en-US" dirty="0"/>
              <a:t>[slide] And because home is a constant evolving space shared with many people, what concerns may arise when using such a system in the home?</a:t>
            </a:r>
          </a:p>
          <a:p>
            <a:endParaRPr lang="en-US" dirty="0"/>
          </a:p>
          <a:p>
            <a:r>
              <a:rPr lang="en-US" dirty="0"/>
              <a:t>To explore these two questions, we needed the prototypes to perform an actual live evaluation [emphasis], which I will now discuss. </a:t>
            </a:r>
          </a:p>
        </p:txBody>
      </p:sp>
      <p:sp>
        <p:nvSpPr>
          <p:cNvPr id="4" name="Slide Number Placeholder 3"/>
          <p:cNvSpPr>
            <a:spLocks noGrp="1"/>
          </p:cNvSpPr>
          <p:nvPr>
            <p:ph type="sldNum" sz="quarter" idx="5"/>
          </p:nvPr>
        </p:nvSpPr>
        <p:spPr/>
        <p:txBody>
          <a:bodyPr/>
          <a:lstStyle/>
          <a:p>
            <a:fld id="{8917E861-5212-4223-B011-5E7036FA5D68}" type="slidenum">
              <a:rPr lang="en-US" smtClean="0"/>
              <a:t>35</a:t>
            </a:fld>
            <a:endParaRPr lang="en-US"/>
          </a:p>
        </p:txBody>
      </p:sp>
    </p:spTree>
    <p:extLst>
      <p:ext uri="{BB962C8B-B14F-4D97-AF65-F5344CB8AC3E}">
        <p14:creationId xmlns:p14="http://schemas.microsoft.com/office/powerpoint/2010/main" val="15652732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that we had 4 questions? Here we are focusing on the last two. That is,</a:t>
            </a:r>
          </a:p>
          <a:p>
            <a:endParaRPr lang="en-US" dirty="0"/>
          </a:p>
          <a:p>
            <a:r>
              <a:rPr lang="en-US" dirty="0"/>
              <a:t>[slide] How would such a system integrate into the homes of DHH people? </a:t>
            </a:r>
          </a:p>
          <a:p>
            <a:endParaRPr lang="en-US" dirty="0"/>
          </a:p>
          <a:p>
            <a:r>
              <a:rPr lang="en-US" dirty="0"/>
              <a:t>[slide] And because home is a constant evolving space shared with many people, what concerns may arise when using such a system in the home?</a:t>
            </a:r>
          </a:p>
          <a:p>
            <a:endParaRPr lang="en-US" dirty="0"/>
          </a:p>
          <a:p>
            <a:r>
              <a:rPr lang="en-US" dirty="0"/>
              <a:t>To explore these two questions, we needed the prototypes to perform an actual live evaluation [emphasis], which I will now discuss. </a:t>
            </a:r>
          </a:p>
        </p:txBody>
      </p:sp>
      <p:sp>
        <p:nvSpPr>
          <p:cNvPr id="4" name="Slide Number Placeholder 3"/>
          <p:cNvSpPr>
            <a:spLocks noGrp="1"/>
          </p:cNvSpPr>
          <p:nvPr>
            <p:ph type="sldNum" sz="quarter" idx="5"/>
          </p:nvPr>
        </p:nvSpPr>
        <p:spPr/>
        <p:txBody>
          <a:bodyPr/>
          <a:lstStyle/>
          <a:p>
            <a:fld id="{8917E861-5212-4223-B011-5E7036FA5D68}" type="slidenum">
              <a:rPr lang="en-US" smtClean="0"/>
              <a:t>36</a:t>
            </a:fld>
            <a:endParaRPr lang="en-US"/>
          </a:p>
        </p:txBody>
      </p:sp>
    </p:spTree>
    <p:extLst>
      <p:ext uri="{BB962C8B-B14F-4D97-AF65-F5344CB8AC3E}">
        <p14:creationId xmlns:p14="http://schemas.microsoft.com/office/powerpoint/2010/main" val="22208042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used a Wizard of Oz evaluation since the sound recognition technology needed for the prototypes is not here yet. We wanted to explore how the DHH people will feel about a future system.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7E861-5212-4223-B011-5E7036FA5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58500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[Slide] The </a:t>
            </a:r>
            <a:r>
              <a:rPr lang="en-US" dirty="0"/>
              <a:t>study</a:t>
            </a:r>
            <a:r>
              <a:rPr lang="en-US" baseline="0" dirty="0"/>
              <a:t> sessions were held in a studio on campus that looked like a home. [Slide] See here with Kitchen, Dining area and Lounge as I shown you before (this is a rotated view). [Slide]</a:t>
            </a:r>
            <a:endParaRPr lang="en-US" dirty="0"/>
          </a:p>
        </p:txBody>
      </p:sp>
      <p:sp>
        <p:nvSpPr>
          <p:cNvPr id="4" name="Slide Number Placeholder 3"/>
          <p:cNvSpPr>
            <a:spLocks noGrp="1"/>
          </p:cNvSpPr>
          <p:nvPr>
            <p:ph type="sldNum" sz="quarter" idx="10"/>
          </p:nvPr>
        </p:nvSpPr>
        <p:spPr/>
        <p:txBody>
          <a:bodyPr/>
          <a:lstStyle/>
          <a:p>
            <a:fld id="{8917E861-5212-4223-B011-5E7036FA5D68}" type="slidenum">
              <a:rPr lang="en-US" smtClean="0"/>
              <a:t>38</a:t>
            </a:fld>
            <a:endParaRPr lang="en-US"/>
          </a:p>
        </p:txBody>
      </p:sp>
    </p:spTree>
    <p:extLst>
      <p:ext uri="{BB962C8B-B14F-4D97-AF65-F5344CB8AC3E}">
        <p14:creationId xmlns:p14="http://schemas.microsoft.com/office/powerpoint/2010/main" val="7911698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Now, let me go through the study procedure</a:t>
            </a:r>
            <a:r>
              <a:rPr lang="en-US" sz="1200" b="0" i="0" u="none" strike="noStrike" kern="1200" baseline="0" dirty="0">
                <a:solidFill>
                  <a:schemeClr val="tx1"/>
                </a:solidFill>
                <a:effectLst/>
                <a:latin typeface="+mn-lt"/>
                <a:ea typeface="+mn-ea"/>
                <a:cs typeface="+mn-cs"/>
              </a:rPr>
              <a:t> [Slide]. </a:t>
            </a:r>
          </a:p>
          <a:p>
            <a:endParaRPr lang="en-US" sz="1200" b="0" i="0" u="none" strike="noStrike" kern="1200" baseline="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We first introduced these</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three prototypes using short demo of some common sounds in the home as I showed you before.</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[Slide]</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Then</a:t>
            </a:r>
            <a:r>
              <a:rPr lang="en-US" sz="1200" b="0" i="0" u="none" strike="noStrike" kern="1200" baseline="0" dirty="0">
                <a:solidFill>
                  <a:schemeClr val="tx1"/>
                </a:solidFill>
                <a:effectLst/>
                <a:latin typeface="+mn-lt"/>
                <a:ea typeface="+mn-ea"/>
                <a:cs typeface="+mn-cs"/>
              </a:rPr>
              <a:t> we conducted a scenario-based evaluation, where presented three scenarios to explore themes central to usage in the home. [Slide] </a:t>
            </a:r>
            <a:r>
              <a:rPr lang="en-US" sz="1200" dirty="0">
                <a:solidFill>
                  <a:schemeClr val="tx1">
                    <a:lumMod val="75000"/>
                    <a:lumOff val="25000"/>
                  </a:schemeClr>
                </a:solidFill>
                <a:latin typeface="Segoe UI Light" pitchFamily="34" charset="0"/>
              </a:rPr>
              <a:t>Each scenario was in-acted by an actor who made sounds. The wizard then listened to those sounds and clicked on the interface to transmit the sound information to the participant’s screen. Let me show you how. </a:t>
            </a:r>
            <a:r>
              <a:rPr lang="en-US" sz="1200" b="0" i="0" u="none" strike="noStrike" kern="1200" baseline="0" dirty="0">
                <a:solidFill>
                  <a:schemeClr val="tx1"/>
                </a:solidFill>
                <a:effectLst/>
                <a:latin typeface="+mn-lt"/>
                <a:ea typeface="+mn-ea"/>
                <a:cs typeface="+mn-cs"/>
              </a:rPr>
              <a:t>[slide]</a:t>
            </a: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E1D228-CD54-4EBE-85F4-EB8D161D3D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4512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from here.] Here we see the</a:t>
            </a:r>
            <a:r>
              <a:rPr lang="en-US" baseline="0" dirty="0"/>
              <a:t> participants sitting with the interviewer and the accommodation service providers in the dining area. [Slide] </a:t>
            </a:r>
          </a:p>
          <a:p>
            <a:endParaRPr lang="en-US" baseline="0" dirty="0"/>
          </a:p>
          <a:p>
            <a:r>
              <a:rPr lang="en-US" baseline="0" dirty="0"/>
              <a:t>Assume that the actor is making some sounds in the dining area. [Slide]. The wizard hears those sounds, sees that the actor is in the dining area, and enters this information on the wizard interface. [Slide] </a:t>
            </a:r>
          </a:p>
          <a:p>
            <a:endParaRPr lang="en-US" baseline="0" dirty="0"/>
          </a:p>
          <a:p>
            <a:r>
              <a:rPr lang="en-US" baseline="0" dirty="0"/>
              <a:t>The participant’s tablet then shows the three prototypes with the specific sound and its location entered by the Wizard. [Slide] </a:t>
            </a:r>
          </a:p>
          <a:p>
            <a:endParaRPr lang="en-US" baseline="0" dirty="0"/>
          </a:p>
          <a:p>
            <a:r>
              <a:rPr lang="en-US" baseline="0" dirty="0"/>
              <a:t>Let me show you this view here from the participant’s side. [pause and slide]</a:t>
            </a:r>
            <a:endParaRPr lang="en-US" dirty="0"/>
          </a:p>
        </p:txBody>
      </p:sp>
      <p:sp>
        <p:nvSpPr>
          <p:cNvPr id="4" name="Slide Number Placeholder 3"/>
          <p:cNvSpPr>
            <a:spLocks noGrp="1"/>
          </p:cNvSpPr>
          <p:nvPr>
            <p:ph type="sldNum" sz="quarter" idx="5"/>
          </p:nvPr>
        </p:nvSpPr>
        <p:spPr/>
        <p:txBody>
          <a:bodyPr/>
          <a:lstStyle/>
          <a:p>
            <a:fld id="{8917E861-5212-4223-B011-5E7036FA5D68}" type="slidenum">
              <a:rPr lang="en-US" smtClean="0"/>
              <a:t>40</a:t>
            </a:fld>
            <a:endParaRPr lang="en-US"/>
          </a:p>
        </p:txBody>
      </p:sp>
    </p:spTree>
    <p:extLst>
      <p:ext uri="{BB962C8B-B14F-4D97-AF65-F5344CB8AC3E}">
        <p14:creationId xmlns:p14="http://schemas.microsoft.com/office/powerpoint/2010/main" val="30569672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[Pause]. Here’s the participant sitting [slide]. The actor [slide] is pouring coffee, which appears on the tablet on the </a:t>
            </a:r>
            <a:r>
              <a:rPr lang="en-US" baseline="0" dirty="0" err="1"/>
              <a:t>floorplan</a:t>
            </a:r>
            <a:r>
              <a:rPr lang="en-US" baseline="0" dirty="0"/>
              <a:t> prototype [slide and pause]. </a:t>
            </a:r>
            <a:endParaRPr lang="en-US" dirty="0"/>
          </a:p>
        </p:txBody>
      </p:sp>
      <p:sp>
        <p:nvSpPr>
          <p:cNvPr id="4" name="Slide Number Placeholder 3"/>
          <p:cNvSpPr>
            <a:spLocks noGrp="1"/>
          </p:cNvSpPr>
          <p:nvPr>
            <p:ph type="sldNum" sz="quarter" idx="10"/>
          </p:nvPr>
        </p:nvSpPr>
        <p:spPr/>
        <p:txBody>
          <a:bodyPr/>
          <a:lstStyle/>
          <a:p>
            <a:fld id="{8917E861-5212-4223-B011-5E7036FA5D68}" type="slidenum">
              <a:rPr lang="en-US" smtClean="0"/>
              <a:t>41</a:t>
            </a:fld>
            <a:endParaRPr lang="en-US"/>
          </a:p>
        </p:txBody>
      </p:sp>
    </p:spTree>
    <p:extLst>
      <p:ext uri="{BB962C8B-B14F-4D97-AF65-F5344CB8AC3E}">
        <p14:creationId xmlns:p14="http://schemas.microsoft.com/office/powerpoint/2010/main" val="2225475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17E861-5212-4223-B011-5E7036FA5D68}"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6849873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we had a question about [slide] important concerns that may arise when using the system in the home?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7E861-5212-4223-B011-5E7036FA5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4256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we had a question about [slide] important concerns that may arise when using the system in the home?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7E861-5212-4223-B011-5E7036FA5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2957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To explore those concerns, the </a:t>
            </a:r>
            <a:r>
              <a:rPr lang="en-US" sz="1200" b="0" i="0" u="none" strike="noStrike" kern="1200" baseline="0" dirty="0">
                <a:solidFill>
                  <a:schemeClr val="tx1"/>
                </a:solidFill>
                <a:effectLst/>
                <a:latin typeface="+mn-lt"/>
                <a:ea typeface="+mn-ea"/>
                <a:cs typeface="+mn-cs"/>
              </a:rPr>
              <a:t>actor acted three scenarios. These are </a:t>
            </a:r>
            <a:r>
              <a:rPr lang="en-US" sz="1200" b="1" i="0" u="none" strike="noStrike" kern="1200" baseline="0" dirty="0">
                <a:solidFill>
                  <a:schemeClr val="tx1"/>
                </a:solidFill>
                <a:effectLst/>
                <a:latin typeface="+mn-lt"/>
                <a:ea typeface="+mn-ea"/>
                <a:cs typeface="+mn-cs"/>
              </a:rPr>
              <a:t>[slide] </a:t>
            </a:r>
          </a:p>
          <a:p>
            <a:r>
              <a:rPr lang="en-US" sz="1200" b="1" i="0" u="none" strike="noStrike" kern="1200" baseline="0" dirty="0">
                <a:solidFill>
                  <a:schemeClr val="tx1"/>
                </a:solidFill>
                <a:effectLst/>
                <a:latin typeface="+mn-lt"/>
                <a:ea typeface="+mn-ea"/>
                <a:cs typeface="+mn-cs"/>
              </a:rPr>
              <a:t> </a:t>
            </a:r>
          </a:p>
          <a:p>
            <a:r>
              <a:rPr lang="en-US" sz="1200" b="0" i="0" u="none" strike="noStrike" kern="1200" baseline="0" dirty="0">
                <a:solidFill>
                  <a:schemeClr val="tx1"/>
                </a:solidFill>
                <a:effectLst/>
                <a:latin typeface="+mn-lt"/>
                <a:ea typeface="+mn-ea"/>
                <a:cs typeface="+mn-cs"/>
              </a:rPr>
              <a:t>the bathroom scenario to explore the theme of </a:t>
            </a:r>
            <a:r>
              <a:rPr lang="en-US" sz="1200" b="1" i="0" u="none" strike="noStrike" kern="1200" baseline="0" dirty="0">
                <a:solidFill>
                  <a:schemeClr val="tx1"/>
                </a:solidFill>
                <a:effectLst/>
                <a:latin typeface="+mn-lt"/>
                <a:ea typeface="+mn-ea"/>
                <a:cs typeface="+mn-cs"/>
              </a:rPr>
              <a:t>[slide]</a:t>
            </a:r>
            <a:r>
              <a:rPr lang="en-US" sz="1200" b="0" i="0" u="none" strike="noStrike" kern="1200" baseline="0" dirty="0">
                <a:solidFill>
                  <a:schemeClr val="tx1"/>
                </a:solidFill>
                <a:effectLst/>
                <a:latin typeface="+mn-lt"/>
                <a:ea typeface="+mn-ea"/>
                <a:cs typeface="+mn-cs"/>
              </a:rPr>
              <a:t> privacy, which </a:t>
            </a:r>
            <a:r>
              <a:rPr lang="en-US" sz="1200" b="0" i="0" u="none" strike="noStrike" kern="1200" dirty="0">
                <a:solidFill>
                  <a:schemeClr val="tx1"/>
                </a:solidFill>
                <a:effectLst/>
                <a:latin typeface="+mn-lt"/>
                <a:ea typeface="+mn-ea"/>
                <a:cs typeface="+mn-cs"/>
              </a:rPr>
              <a:t>included</a:t>
            </a:r>
            <a:r>
              <a:rPr lang="en-US" sz="1200" b="0" i="0" u="none" strike="noStrike" kern="1200" baseline="0" dirty="0">
                <a:solidFill>
                  <a:schemeClr val="tx1"/>
                </a:solidFill>
                <a:effectLst/>
                <a:latin typeface="+mn-lt"/>
                <a:ea typeface="+mn-ea"/>
                <a:cs typeface="+mn-cs"/>
              </a:rPr>
              <a:t> the actor </a:t>
            </a:r>
            <a:r>
              <a:rPr lang="en-US" sz="1200" b="0" i="0" u="none" strike="noStrike" kern="1200" dirty="0">
                <a:solidFill>
                  <a:schemeClr val="tx1"/>
                </a:solidFill>
                <a:effectLst/>
                <a:latin typeface="+mn-lt"/>
                <a:ea typeface="+mn-ea"/>
                <a:cs typeface="+mn-cs"/>
              </a:rPr>
              <a:t>going to the bathroom and system shows </a:t>
            </a:r>
            <a:r>
              <a:rPr lang="en-US" sz="1200" b="1" i="0" u="none" strike="noStrike" kern="1200" dirty="0">
                <a:solidFill>
                  <a:schemeClr val="tx1"/>
                </a:solidFill>
                <a:effectLst/>
                <a:latin typeface="+mn-lt"/>
                <a:ea typeface="+mn-ea"/>
                <a:cs typeface="+mn-cs"/>
              </a:rPr>
              <a:t>[Slide] </a:t>
            </a:r>
            <a:r>
              <a:rPr lang="en-US" sz="1200" b="0" i="0" u="none" strike="noStrike" kern="1200" dirty="0">
                <a:solidFill>
                  <a:schemeClr val="tx1"/>
                </a:solidFill>
                <a:effectLst/>
                <a:latin typeface="+mn-lt"/>
                <a:ea typeface="+mn-ea"/>
                <a:cs typeface="+mn-cs"/>
              </a:rPr>
              <a:t>toilet flush, water dripping</a:t>
            </a:r>
            <a:r>
              <a:rPr lang="en-US" sz="1200" b="0" i="0" u="none" strike="noStrike" kern="1200" baseline="0" dirty="0">
                <a:solidFill>
                  <a:schemeClr val="tx1"/>
                </a:solidFill>
                <a:effectLst/>
                <a:latin typeface="+mn-lt"/>
                <a:ea typeface="+mn-ea"/>
                <a:cs typeface="+mn-cs"/>
              </a:rPr>
              <a:t> etc. </a:t>
            </a:r>
            <a:r>
              <a:rPr lang="en-US" sz="1200" b="1" i="0" u="none" strike="noStrike" kern="1200" baseline="0" dirty="0">
                <a:solidFill>
                  <a:schemeClr val="tx1"/>
                </a:solidFill>
                <a:effectLst/>
                <a:latin typeface="+mn-lt"/>
                <a:ea typeface="+mn-ea"/>
                <a:cs typeface="+mn-cs"/>
              </a:rPr>
              <a:t>[Slide] </a:t>
            </a:r>
          </a:p>
          <a:p>
            <a:endParaRPr lang="en-US" sz="1200" b="1" i="0" u="none" strike="noStrike" kern="1200" baseline="0" dirty="0">
              <a:solidFill>
                <a:schemeClr val="tx1"/>
              </a:solidFill>
              <a:effectLst/>
              <a:latin typeface="+mn-lt"/>
              <a:ea typeface="+mn-ea"/>
              <a:cs typeface="+mn-cs"/>
            </a:endParaRPr>
          </a:p>
          <a:p>
            <a:r>
              <a:rPr lang="en-US" sz="1200" b="0" i="0" u="none" strike="noStrike" kern="1200" baseline="0" dirty="0">
                <a:solidFill>
                  <a:schemeClr val="tx1"/>
                </a:solidFill>
                <a:effectLst/>
                <a:latin typeface="+mn-lt"/>
                <a:ea typeface="+mn-ea"/>
                <a:cs typeface="+mn-cs"/>
              </a:rPr>
              <a:t>The second is babysitter scenario designed to explore activity tracking – You know leaving baby at home with a babysitter and the system shows </a:t>
            </a:r>
            <a:r>
              <a:rPr lang="en-US" sz="1200" b="1" i="0" u="none" strike="noStrike" kern="1200" baseline="0" dirty="0">
                <a:solidFill>
                  <a:schemeClr val="tx1"/>
                </a:solidFill>
                <a:effectLst/>
                <a:latin typeface="+mn-lt"/>
                <a:ea typeface="+mn-ea"/>
                <a:cs typeface="+mn-cs"/>
              </a:rPr>
              <a:t>[slide] </a:t>
            </a:r>
            <a:r>
              <a:rPr lang="en-US" sz="1200" b="0" i="0" u="none" strike="noStrike" kern="1200" baseline="0" dirty="0">
                <a:solidFill>
                  <a:schemeClr val="tx1"/>
                </a:solidFill>
                <a:effectLst/>
                <a:latin typeface="+mn-lt"/>
                <a:ea typeface="+mn-ea"/>
                <a:cs typeface="+mn-cs"/>
              </a:rPr>
              <a:t>baby crying, toys rattling etc. in a list. </a:t>
            </a:r>
          </a:p>
          <a:p>
            <a:endParaRPr lang="en-US" sz="1200" b="0" i="0" u="none" strike="noStrike" kern="1200" baseline="0" dirty="0">
              <a:solidFill>
                <a:schemeClr val="tx1"/>
              </a:solidFill>
              <a:effectLst/>
              <a:latin typeface="+mn-lt"/>
              <a:ea typeface="+mn-ea"/>
              <a:cs typeface="+mn-cs"/>
            </a:endParaRPr>
          </a:p>
          <a:p>
            <a:r>
              <a:rPr lang="en-US" sz="1200" b="0" i="0" u="none" strike="noStrike" kern="1200" baseline="0" dirty="0">
                <a:solidFill>
                  <a:schemeClr val="tx1"/>
                </a:solidFill>
                <a:effectLst/>
                <a:latin typeface="+mn-lt"/>
                <a:ea typeface="+mn-ea"/>
                <a:cs typeface="+mn-cs"/>
              </a:rPr>
              <a:t>And finally, </a:t>
            </a:r>
            <a:r>
              <a:rPr lang="en-US" sz="1200" b="1" i="0" u="none" strike="noStrike" kern="1200" baseline="0" dirty="0">
                <a:solidFill>
                  <a:schemeClr val="tx1"/>
                </a:solidFill>
                <a:effectLst/>
                <a:latin typeface="+mn-lt"/>
                <a:ea typeface="+mn-ea"/>
                <a:cs typeface="+mn-cs"/>
              </a:rPr>
              <a:t>[slide] </a:t>
            </a:r>
            <a:r>
              <a:rPr lang="en-US" sz="1200" b="0" i="0" u="none" strike="noStrike" kern="1200" baseline="0" dirty="0">
                <a:solidFill>
                  <a:schemeClr val="tx1"/>
                </a:solidFill>
                <a:effectLst/>
                <a:latin typeface="+mn-lt"/>
                <a:ea typeface="+mn-ea"/>
                <a:cs typeface="+mn-cs"/>
              </a:rPr>
              <a:t>the movie scenario which included the actor doing a lot of things -- watching TV, talking on a phone and the system showing lots of sounds.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E1D228-CD54-4EBE-85F4-EB8D161D3D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90791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We then conducted an interview on the participant's reactions to each scenario. [slide]</a:t>
            </a:r>
            <a:endParaRPr lang="en-US" dirty="0"/>
          </a:p>
        </p:txBody>
      </p:sp>
      <p:sp>
        <p:nvSpPr>
          <p:cNvPr id="4" name="Slide Number Placeholder 3"/>
          <p:cNvSpPr>
            <a:spLocks noGrp="1"/>
          </p:cNvSpPr>
          <p:nvPr>
            <p:ph type="sldNum" sz="quarter" idx="10"/>
          </p:nvPr>
        </p:nvSpPr>
        <p:spPr/>
        <p:txBody>
          <a:bodyPr/>
          <a:lstStyle/>
          <a:p>
            <a:pPr>
              <a:defRPr/>
            </a:pPr>
            <a:fld id="{94E1D228-CD54-4EBE-85F4-EB8D161D3D29}" type="slidenum">
              <a:rPr lang="en-US" smtClean="0">
                <a:solidFill>
                  <a:prstClr val="black"/>
                </a:solidFill>
              </a:rPr>
              <a:pPr>
                <a:defRPr/>
              </a:pPr>
              <a:t>45</a:t>
            </a:fld>
            <a:endParaRPr lang="en-US">
              <a:solidFill>
                <a:prstClr val="black"/>
              </a:solidFill>
            </a:endParaRPr>
          </a:p>
        </p:txBody>
      </p:sp>
    </p:spTree>
    <p:extLst>
      <p:ext uri="{BB962C8B-B14F-4D97-AF65-F5344CB8AC3E}">
        <p14:creationId xmlns:p14="http://schemas.microsoft.com/office/powerpoint/2010/main" val="32534057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7E861-5212-4223-B011-5E7036FA5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14458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terms</a:t>
            </a:r>
            <a:r>
              <a:rPr lang="en-US" baseline="0" dirty="0"/>
              <a:t> of prototype preference, [slide] floorplan was the most preferred </a:t>
            </a:r>
            <a:r>
              <a:rPr lang="en-US" sz="1200" b="0" i="0" u="none" strike="noStrike" kern="1200" dirty="0">
                <a:solidFill>
                  <a:schemeClr val="tx1"/>
                </a:solidFill>
                <a:effectLst/>
                <a:latin typeface="+mn-lt"/>
                <a:ea typeface="+mn-ea"/>
                <a:cs typeface="+mn-cs"/>
              </a:rPr>
              <a:t>because of its intuitive ability to show location, followed by list because it shows history. Waveform was not preferred at all.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E1D228-CD54-4EBE-85F4-EB8D161D3D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35074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terms</a:t>
            </a:r>
            <a:r>
              <a:rPr lang="en-US" baseline="0" dirty="0"/>
              <a:t> of prototype preference, [slide] floorplan was the most preferred </a:t>
            </a:r>
            <a:r>
              <a:rPr lang="en-US" sz="1200" b="0" i="0" u="none" strike="noStrike" kern="1200" dirty="0">
                <a:solidFill>
                  <a:schemeClr val="tx1"/>
                </a:solidFill>
                <a:effectLst/>
                <a:latin typeface="+mn-lt"/>
                <a:ea typeface="+mn-ea"/>
                <a:cs typeface="+mn-cs"/>
              </a:rPr>
              <a:t>because of its intuitive ability to show location, followed by list because it shows history.</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Although waveform was not preferred as a standalone design, participants wanted to incorporate it</a:t>
            </a:r>
            <a:r>
              <a:rPr lang="en-US" sz="1200" b="0" i="0" u="none" strike="noStrike" kern="1200" baseline="0" dirty="0">
                <a:solidFill>
                  <a:schemeClr val="tx1"/>
                </a:solidFill>
                <a:effectLst/>
                <a:latin typeface="+mn-lt"/>
                <a:ea typeface="+mn-ea"/>
                <a:cs typeface="+mn-cs"/>
              </a:rPr>
              <a:t> in the </a:t>
            </a:r>
            <a:r>
              <a:rPr lang="en-US" sz="1200" b="0" i="0" u="none" strike="noStrike" kern="1200" dirty="0">
                <a:solidFill>
                  <a:schemeClr val="tx1"/>
                </a:solidFill>
                <a:effectLst/>
                <a:latin typeface="+mn-lt"/>
                <a:ea typeface="+mn-ea"/>
                <a:cs typeface="+mn-cs"/>
              </a:rPr>
              <a:t>other two prototypes. For example, let’s consider the list view. </a:t>
            </a:r>
            <a:r>
              <a:rPr lang="en-US" sz="1200" b="0" i="0" u="none" strike="noStrike" kern="1200" baseline="0" dirty="0">
                <a:solidFill>
                  <a:schemeClr val="tx1"/>
                </a:solidFill>
                <a:effectLst/>
                <a:latin typeface="+mn-lt"/>
                <a:ea typeface="+mn-ea"/>
                <a:cs typeface="+mn-cs"/>
              </a:rPr>
              <a:t>[slide] Participants wanted to incorporate the waveform as another column, as drawn by one participant here [slide]. [Pause and slide].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E1D228-CD54-4EBE-85F4-EB8D161D3D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46545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terms</a:t>
            </a:r>
            <a:r>
              <a:rPr lang="en-US" baseline="0" dirty="0"/>
              <a:t> of prototype preference, [slide] floorplan was the most preferred </a:t>
            </a:r>
            <a:r>
              <a:rPr lang="en-US" sz="1200" b="0" i="0" u="none" strike="noStrike" kern="1200" dirty="0">
                <a:solidFill>
                  <a:schemeClr val="tx1"/>
                </a:solidFill>
                <a:effectLst/>
                <a:latin typeface="+mn-lt"/>
                <a:ea typeface="+mn-ea"/>
                <a:cs typeface="+mn-cs"/>
              </a:rPr>
              <a:t>because of its intuitive ability to show location, followed by list because it shows history.</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Although waveform was not preferred as a standalone design, participants wanted to incorporate it</a:t>
            </a:r>
            <a:r>
              <a:rPr lang="en-US" sz="1200" b="0" i="0" u="none" strike="noStrike" kern="1200" baseline="0" dirty="0">
                <a:solidFill>
                  <a:schemeClr val="tx1"/>
                </a:solidFill>
                <a:effectLst/>
                <a:latin typeface="+mn-lt"/>
                <a:ea typeface="+mn-ea"/>
                <a:cs typeface="+mn-cs"/>
              </a:rPr>
              <a:t> in the </a:t>
            </a:r>
            <a:r>
              <a:rPr lang="en-US" sz="1200" b="0" i="0" u="none" strike="noStrike" kern="1200" dirty="0">
                <a:solidFill>
                  <a:schemeClr val="tx1"/>
                </a:solidFill>
                <a:effectLst/>
                <a:latin typeface="+mn-lt"/>
                <a:ea typeface="+mn-ea"/>
                <a:cs typeface="+mn-cs"/>
              </a:rPr>
              <a:t>other two prototypes. For example, let’s consider the list view. </a:t>
            </a:r>
            <a:r>
              <a:rPr lang="en-US" sz="1200" b="0" i="0" u="none" strike="noStrike" kern="1200" baseline="0" dirty="0">
                <a:solidFill>
                  <a:schemeClr val="tx1"/>
                </a:solidFill>
                <a:effectLst/>
                <a:latin typeface="+mn-lt"/>
                <a:ea typeface="+mn-ea"/>
                <a:cs typeface="+mn-cs"/>
              </a:rPr>
              <a:t>[slide] Participants wanted to incorporate the waveform as another column, as drawn by one participant here [slide]. [Pause and slide].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E1D228-CD54-4EBE-85F4-EB8D161D3D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3075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For the themes central to the home, I will discuss 3. [slide and read]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41967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For the themes central to the home, I will discuss 5.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7891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But, because home is a constant evolving space, these opportunities also open up a range of questions, such as [slide]</a:t>
            </a:r>
          </a:p>
        </p:txBody>
      </p:sp>
      <p:sp>
        <p:nvSpPr>
          <p:cNvPr id="4" name="Slide Number Placeholder 3"/>
          <p:cNvSpPr>
            <a:spLocks noGrp="1"/>
          </p:cNvSpPr>
          <p:nvPr>
            <p:ph type="sldNum" sz="quarter" idx="5"/>
          </p:nvPr>
        </p:nvSpPr>
        <p:spPr/>
        <p:txBody>
          <a:bodyPr/>
          <a:lstStyle/>
          <a:p>
            <a:fld id="{8917E861-5212-4223-B011-5E7036FA5D68}" type="slidenum">
              <a:rPr lang="en-US" smtClean="0"/>
              <a:t>7</a:t>
            </a:fld>
            <a:endParaRPr lang="en-US"/>
          </a:p>
        </p:txBody>
      </p:sp>
    </p:spTree>
    <p:extLst>
      <p:ext uri="{BB962C8B-B14F-4D97-AF65-F5344CB8AC3E}">
        <p14:creationId xmlns:p14="http://schemas.microsoft.com/office/powerpoint/2010/main" val="24843399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First</a:t>
            </a:r>
            <a:r>
              <a:rPr lang="en-US" baseline="0" dirty="0"/>
              <a:t>, actionability. [Slide and read] x2.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63949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[read..].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50248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[slide] </a:t>
            </a:r>
            <a:r>
              <a:rPr lang="en-US" dirty="0"/>
              <a:t>For privacy,</a:t>
            </a:r>
            <a:r>
              <a:rPr lang="en-US" baseline="0" dirty="0"/>
              <a:t> [slide] two issues arose [slide] related to showing of [slide] intimate sounds and [slide] activity tracking.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12818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[read]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2504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[read]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3332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For activity tracking,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54919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[read]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97573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[read] </a:t>
            </a:r>
          </a:p>
        </p:txBody>
      </p:sp>
      <p:sp>
        <p:nvSpPr>
          <p:cNvPr id="4" name="Slide Number Placeholder 3"/>
          <p:cNvSpPr>
            <a:spLocks noGrp="1"/>
          </p:cNvSpPr>
          <p:nvPr>
            <p:ph type="sldNum" sz="quarter" idx="10"/>
          </p:nvPr>
        </p:nvSpPr>
        <p:spPr/>
        <p:txBody>
          <a:bodyPr/>
          <a:lstStyle/>
          <a:p>
            <a:pPr>
              <a:defRPr/>
            </a:pPr>
            <a:fld id="{DE5101C5-9EBF-4472-8C81-B4CEFD190130}" type="slidenum">
              <a:rPr lang="en-US" smtClean="0">
                <a:solidFill>
                  <a:prstClr val="black"/>
                </a:solidFill>
              </a:rPr>
              <a:pPr>
                <a:defRPr/>
              </a:pPr>
              <a:t>59</a:t>
            </a:fld>
            <a:endParaRPr lang="en-US">
              <a:solidFill>
                <a:prstClr val="black"/>
              </a:solidFill>
            </a:endParaRPr>
          </a:p>
        </p:txBody>
      </p:sp>
    </p:spTree>
    <p:extLst>
      <p:ext uri="{BB962C8B-B14F-4D97-AF65-F5344CB8AC3E}">
        <p14:creationId xmlns:p14="http://schemas.microsoft.com/office/powerpoint/2010/main" val="34131530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[read]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31889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[readx2]</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936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a:t>
            </a:r>
          </a:p>
        </p:txBody>
      </p:sp>
      <p:sp>
        <p:nvSpPr>
          <p:cNvPr id="4" name="Slide Number Placeholder 3"/>
          <p:cNvSpPr>
            <a:spLocks noGrp="1"/>
          </p:cNvSpPr>
          <p:nvPr>
            <p:ph type="sldNum" sz="quarter" idx="5"/>
          </p:nvPr>
        </p:nvSpPr>
        <p:spPr/>
        <p:txBody>
          <a:bodyPr/>
          <a:lstStyle/>
          <a:p>
            <a:fld id="{8917E861-5212-4223-B011-5E7036FA5D68}" type="slidenum">
              <a:rPr lang="en-US" smtClean="0"/>
              <a:t>8</a:t>
            </a:fld>
            <a:endParaRPr lang="en-US"/>
          </a:p>
        </p:txBody>
      </p:sp>
    </p:spTree>
    <p:extLst>
      <p:ext uri="{BB962C8B-B14F-4D97-AF65-F5344CB8AC3E}">
        <p14:creationId xmlns:p14="http://schemas.microsoft.com/office/powerpoint/2010/main" val="25067981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trust and confidence.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618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[read]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96492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found that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[read.. because then they can go and check]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[read.. if the actual sound is not known] [Slide]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58006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a:t>
            </a:r>
            <a:r>
              <a:rPr lang="en-US" baseline="0" dirty="0"/>
              <a:t> discussed three themes.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[Slide] There are other considerations in the paper. [slide]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94386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a:t>
            </a:r>
            <a:r>
              <a:rPr lang="en-US" baseline="0" dirty="0"/>
              <a:t> discussed three themes.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[Slide] There are other considerations in the paper. [slide]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45686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[read]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9944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reflection, I would say that [slide]</a:t>
            </a:r>
          </a:p>
        </p:txBody>
      </p:sp>
      <p:sp>
        <p:nvSpPr>
          <p:cNvPr id="4" name="Slide Number Placeholder 3"/>
          <p:cNvSpPr>
            <a:spLocks noGrp="1"/>
          </p:cNvSpPr>
          <p:nvPr>
            <p:ph type="sldNum" sz="quarter" idx="5"/>
          </p:nvPr>
        </p:nvSpPr>
        <p:spPr/>
        <p:txBody>
          <a:bodyPr/>
          <a:lstStyle/>
          <a:p>
            <a:fld id="{8917E861-5212-4223-B011-5E7036FA5D68}" type="slidenum">
              <a:rPr lang="en-US" smtClean="0"/>
              <a:t>68</a:t>
            </a:fld>
            <a:endParaRPr lang="en-US"/>
          </a:p>
        </p:txBody>
      </p:sp>
    </p:spTree>
    <p:extLst>
      <p:ext uri="{BB962C8B-B14F-4D97-AF65-F5344CB8AC3E}">
        <p14:creationId xmlns:p14="http://schemas.microsoft.com/office/powerpoint/2010/main" val="35719802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a:t>
            </a:r>
          </a:p>
        </p:txBody>
      </p:sp>
      <p:sp>
        <p:nvSpPr>
          <p:cNvPr id="4" name="Slide Number Placeholder 3"/>
          <p:cNvSpPr>
            <a:spLocks noGrp="1"/>
          </p:cNvSpPr>
          <p:nvPr>
            <p:ph type="sldNum" sz="quarter" idx="5"/>
          </p:nvPr>
        </p:nvSpPr>
        <p:spPr/>
        <p:txBody>
          <a:bodyPr/>
          <a:lstStyle/>
          <a:p>
            <a:fld id="{8917E861-5212-4223-B011-5E7036FA5D68}" type="slidenum">
              <a:rPr lang="en-US" smtClean="0"/>
              <a:t>69</a:t>
            </a:fld>
            <a:endParaRPr lang="en-US"/>
          </a:p>
        </p:txBody>
      </p:sp>
    </p:spTree>
    <p:extLst>
      <p:ext uri="{BB962C8B-B14F-4D97-AF65-F5344CB8AC3E}">
        <p14:creationId xmlns:p14="http://schemas.microsoft.com/office/powerpoint/2010/main" val="26744986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and if you are interested, [slide]]</a:t>
            </a:r>
          </a:p>
        </p:txBody>
      </p:sp>
      <p:sp>
        <p:nvSpPr>
          <p:cNvPr id="4" name="Slide Number Placeholder 3"/>
          <p:cNvSpPr>
            <a:spLocks noGrp="1"/>
          </p:cNvSpPr>
          <p:nvPr>
            <p:ph type="sldNum" sz="quarter" idx="5"/>
          </p:nvPr>
        </p:nvSpPr>
        <p:spPr/>
        <p:txBody>
          <a:bodyPr/>
          <a:lstStyle/>
          <a:p>
            <a:fld id="{8917E861-5212-4223-B011-5E7036FA5D68}" type="slidenum">
              <a:rPr lang="en-US" smtClean="0"/>
              <a:t>70</a:t>
            </a:fld>
            <a:endParaRPr lang="en-US"/>
          </a:p>
        </p:txBody>
      </p:sp>
    </p:spTree>
    <p:extLst>
      <p:ext uri="{BB962C8B-B14F-4D97-AF65-F5344CB8AC3E}">
        <p14:creationId xmlns:p14="http://schemas.microsoft.com/office/powerpoint/2010/main" val="31526108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Here are some design considerations. </a:t>
            </a:r>
          </a:p>
          <a:p>
            <a:endParaRPr lang="en-US" baseline="0" dirty="0"/>
          </a:p>
          <a:p>
            <a:r>
              <a:rPr lang="en-US" baseline="0" dirty="0"/>
              <a:t>[Slide] Home is a constant evolving space full of life. Home is also a space shared between occupants. Be mindful of..</a:t>
            </a:r>
          </a:p>
          <a:p>
            <a:endParaRPr lang="en-US" baseline="0" dirty="0"/>
          </a:p>
          <a:p>
            <a:r>
              <a:rPr lang="en-US" baseline="0" dirty="0"/>
              <a:t>[Slide and read]</a:t>
            </a:r>
          </a:p>
        </p:txBody>
      </p:sp>
      <p:sp>
        <p:nvSpPr>
          <p:cNvPr id="4" name="Slide Number Placeholder 3"/>
          <p:cNvSpPr>
            <a:spLocks noGrp="1"/>
          </p:cNvSpPr>
          <p:nvPr>
            <p:ph type="sldNum" sz="quarter" idx="10"/>
          </p:nvPr>
        </p:nvSpPr>
        <p:spPr/>
        <p:txBody>
          <a:bodyPr/>
          <a:lstStyle/>
          <a:p>
            <a:fld id="{8917E861-5212-4223-B011-5E7036FA5D68}" type="slidenum">
              <a:rPr lang="en-US" smtClean="0"/>
              <a:t>71</a:t>
            </a:fld>
            <a:endParaRPr lang="en-US"/>
          </a:p>
        </p:txBody>
      </p:sp>
    </p:spTree>
    <p:extLst>
      <p:ext uri="{BB962C8B-B14F-4D97-AF65-F5344CB8AC3E}">
        <p14:creationId xmlns:p14="http://schemas.microsoft.com/office/powerpoint/2010/main" val="1864370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To examine these questions, we [slide] investigate sound awareness needs and preferences in the home, and the [slide]</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design of in-home sound awareness system for the DHH people. </a:t>
            </a:r>
            <a:br>
              <a:rPr lang="en-US" dirty="0"/>
            </a:b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101C5-9EBF-4472-8C81-B4CEFD1901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149693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t>
            </a:r>
          </a:p>
          <a:p>
            <a:endParaRPr lang="en-US" dirty="0"/>
          </a:p>
          <a:p>
            <a:r>
              <a:rPr lang="en-US" dirty="0"/>
              <a:t>[Slide]:</a:t>
            </a:r>
            <a:r>
              <a:rPr lang="en-US" baseline="0" dirty="0"/>
              <a:t> Our team.</a:t>
            </a:r>
          </a:p>
          <a:p>
            <a:r>
              <a:rPr lang="en-US" baseline="0" dirty="0"/>
              <a:t>[Slide]: And sponsors.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7E861-5212-4223-B011-5E7036FA5D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7435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Prior work have started to examine some of these questions, such as sounds of interests for DHH people, however only a few… </a:t>
            </a:r>
          </a:p>
        </p:txBody>
      </p:sp>
      <p:sp>
        <p:nvSpPr>
          <p:cNvPr id="4" name="Slide Number Placeholder 3"/>
          <p:cNvSpPr>
            <a:spLocks noGrp="1"/>
          </p:cNvSpPr>
          <p:nvPr>
            <p:ph type="sldNum" sz="quarter" idx="10"/>
          </p:nvPr>
        </p:nvSpPr>
        <p:spPr/>
        <p:txBody>
          <a:bodyPr/>
          <a:lstStyle/>
          <a:p>
            <a:fld id="{8917E861-5212-4223-B011-5E7036FA5D68}" type="slidenum">
              <a:rPr lang="en-US" smtClean="0"/>
              <a:t>10</a:t>
            </a:fld>
            <a:endParaRPr lang="en-US"/>
          </a:p>
        </p:txBody>
      </p:sp>
    </p:spTree>
    <p:extLst>
      <p:ext uri="{BB962C8B-B14F-4D97-AF65-F5344CB8AC3E}">
        <p14:creationId xmlns:p14="http://schemas.microsoft.com/office/powerpoint/2010/main" val="1746886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[rea</a:t>
            </a:r>
            <a:r>
              <a:rPr lang="en-US" sz="1200" b="0" i="0" u="none" strike="noStrike" kern="1200" baseline="0" dirty="0">
                <a:solidFill>
                  <a:schemeClr val="tx1"/>
                </a:solidFill>
                <a:effectLst/>
                <a:latin typeface="+mn-lt"/>
                <a:ea typeface="+mn-ea"/>
                <a:cs typeface="+mn-cs"/>
              </a:rPr>
              <a:t>d x2</a:t>
            </a:r>
            <a:r>
              <a:rPr lang="en-US" sz="1200" b="0" i="0" u="none" strike="noStrike" kern="1200" dirty="0">
                <a:solidFill>
                  <a:schemeClr val="tx1"/>
                </a:solidFill>
                <a:effectLst/>
                <a:latin typeface="+mn-lt"/>
                <a:ea typeface="+mn-ea"/>
                <a:cs typeface="+mn-cs"/>
              </a:rPr>
              <a:t>,</a:t>
            </a:r>
            <a:r>
              <a:rPr lang="en-US" sz="1200" b="0" i="0" u="none" strike="noStrike" kern="1200" baseline="0" dirty="0">
                <a:solidFill>
                  <a:schemeClr val="tx1"/>
                </a:solidFill>
                <a:effectLst/>
                <a:latin typeface="+mn-lt"/>
                <a:ea typeface="+mn-ea"/>
                <a:cs typeface="+mn-cs"/>
              </a:rPr>
              <a:t> after finished… </a:t>
            </a:r>
            <a:r>
              <a:rPr lang="en-US" sz="1200" b="0" i="0" u="none" strike="noStrike" kern="1200" dirty="0">
                <a:solidFill>
                  <a:schemeClr val="tx1"/>
                </a:solidFill>
                <a:effectLst/>
                <a:latin typeface="+mn-lt"/>
                <a:ea typeface="+mn-ea"/>
                <a:cs typeface="+mn-cs"/>
              </a:rPr>
              <a:t>as</a:t>
            </a:r>
            <a:r>
              <a:rPr lang="en-US" sz="1200" b="0" i="0" u="none" strike="noStrike" kern="1200" baseline="0" dirty="0">
                <a:solidFill>
                  <a:schemeClr val="tx1"/>
                </a:solidFill>
                <a:effectLst/>
                <a:latin typeface="+mn-lt"/>
                <a:ea typeface="+mn-ea"/>
                <a:cs typeface="+mn-cs"/>
              </a:rPr>
              <a:t> shown here [slide]]</a:t>
            </a:r>
            <a:endParaRPr lang="en-US" i="0" dirty="0"/>
          </a:p>
        </p:txBody>
      </p:sp>
      <p:sp>
        <p:nvSpPr>
          <p:cNvPr id="4" name="Slide Number Placeholder 3"/>
          <p:cNvSpPr>
            <a:spLocks noGrp="1"/>
          </p:cNvSpPr>
          <p:nvPr>
            <p:ph type="sldNum" sz="quarter" idx="10"/>
          </p:nvPr>
        </p:nvSpPr>
        <p:spPr/>
        <p:txBody>
          <a:bodyPr/>
          <a:lstStyle/>
          <a:p>
            <a:fld id="{8917E861-5212-4223-B011-5E7036FA5D68}" type="slidenum">
              <a:rPr lang="en-US" smtClean="0"/>
              <a:t>11</a:t>
            </a:fld>
            <a:endParaRPr lang="en-US"/>
          </a:p>
        </p:txBody>
      </p:sp>
    </p:spTree>
    <p:extLst>
      <p:ext uri="{BB962C8B-B14F-4D97-AF65-F5344CB8AC3E}">
        <p14:creationId xmlns:p14="http://schemas.microsoft.com/office/powerpoint/2010/main" val="342508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5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039" indent="0" algn="ctr">
              <a:buNone/>
              <a:defRPr>
                <a:solidFill>
                  <a:schemeClr val="tx1">
                    <a:tint val="75000"/>
                  </a:schemeClr>
                </a:solidFill>
              </a:defRPr>
            </a:lvl2pPr>
            <a:lvl3pPr marL="912201" indent="0" algn="ctr">
              <a:buNone/>
              <a:defRPr>
                <a:solidFill>
                  <a:schemeClr val="tx1">
                    <a:tint val="75000"/>
                  </a:schemeClr>
                </a:solidFill>
              </a:defRPr>
            </a:lvl3pPr>
            <a:lvl4pPr marL="1368302" indent="0" algn="ctr">
              <a:buNone/>
              <a:defRPr>
                <a:solidFill>
                  <a:schemeClr val="tx1">
                    <a:tint val="75000"/>
                  </a:schemeClr>
                </a:solidFill>
              </a:defRPr>
            </a:lvl4pPr>
            <a:lvl5pPr marL="1824402" indent="0" algn="ctr">
              <a:buNone/>
              <a:defRPr>
                <a:solidFill>
                  <a:schemeClr val="tx1">
                    <a:tint val="75000"/>
                  </a:schemeClr>
                </a:solidFill>
              </a:defRPr>
            </a:lvl5pPr>
            <a:lvl6pPr marL="2280566" indent="0" algn="ctr">
              <a:buNone/>
              <a:defRPr>
                <a:solidFill>
                  <a:schemeClr val="tx1">
                    <a:tint val="75000"/>
                  </a:schemeClr>
                </a:solidFill>
              </a:defRPr>
            </a:lvl6pPr>
            <a:lvl7pPr marL="2736602" indent="0" algn="ctr">
              <a:buNone/>
              <a:defRPr>
                <a:solidFill>
                  <a:schemeClr val="tx1">
                    <a:tint val="75000"/>
                  </a:schemeClr>
                </a:solidFill>
              </a:defRPr>
            </a:lvl7pPr>
            <a:lvl8pPr marL="3192640" indent="0" algn="ctr">
              <a:buNone/>
              <a:defRPr>
                <a:solidFill>
                  <a:schemeClr val="tx1">
                    <a:tint val="75000"/>
                  </a:schemeClr>
                </a:solidFill>
              </a:defRPr>
            </a:lvl8pPr>
            <a:lvl9pPr marL="364867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8016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1446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46652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5893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788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683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DB29F7-8816-4441-9FF3-42B722AC60B8}" type="datetimeFigureOut">
              <a:rPr lang="en-US" smtClean="0">
                <a:solidFill>
                  <a:prstClr val="black">
                    <a:tint val="75000"/>
                  </a:prstClr>
                </a:solidFill>
              </a:rPr>
              <a:pPr/>
              <a:t>5/8/2019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E9D8B3A-DF0D-8C41-B31C-07A5A78BFA9E}" type="slidenum">
              <a:rPr lang="en-US" smtClean="0">
                <a:solidFill>
                  <a:prstClr val="black">
                    <a:tint val="75000"/>
                  </a:prstClr>
                </a:solidFill>
              </a:rPr>
              <a:pPr/>
              <a:t>‹#›</a:t>
            </a:fld>
            <a:endParaRPr lang="en-US" dirty="0">
              <a:solidFill>
                <a:prstClr val="black">
                  <a:tint val="75000"/>
                </a:prstClr>
              </a:solidFill>
            </a:endParaRPr>
          </a:p>
        </p:txBody>
      </p:sp>
      <p:sp>
        <p:nvSpPr>
          <p:cNvPr id="7" name="Content Placeholder 6"/>
          <p:cNvSpPr>
            <a:spLocks noGrp="1"/>
          </p:cNvSpPr>
          <p:nvPr>
            <p:ph sz="quarter" idx="13"/>
          </p:nvPr>
        </p:nvSpPr>
        <p:spPr>
          <a:xfrm>
            <a:off x="764122" y="1422403"/>
            <a:ext cx="4133849" cy="4860925"/>
          </a:xfrm>
          <a:solidFill>
            <a:schemeClr val="bg1">
              <a:lumMod val="95000"/>
            </a:schemeClr>
          </a:solidFill>
        </p:spPr>
        <p:txBody>
          <a:bodyPr>
            <a:normAutofit/>
          </a:bodyPr>
          <a:lstStyle>
            <a:lvl1pPr>
              <a:defRPr sz="2400"/>
            </a:lvl1pPr>
            <a:lvl2pPr>
              <a:defRPr sz="2000"/>
            </a:lvl2pPr>
            <a:lvl3pPr>
              <a:defRPr sz="2000"/>
            </a:lvl3pPr>
            <a:lvl4pPr>
              <a:defRPr sz="1900"/>
            </a:lvl4pPr>
            <a:lvl5pPr>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945921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DC76555-6751-274A-80D1-345499821BA1}" type="datetimeFigureOut">
              <a:rPr lang="en-US" smtClean="0">
                <a:solidFill>
                  <a:prstClr val="black">
                    <a:tint val="75000"/>
                  </a:prstClr>
                </a:solidFill>
              </a:rPr>
              <a:pPr/>
              <a:t>5/8/2019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F0D0F5-5C9F-914B-814F-B4F4EA25D3E9}"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2"/>
          <p:cNvSpPr>
            <a:spLocks noGrp="1"/>
          </p:cNvSpPr>
          <p:nvPr>
            <p:ph idx="1"/>
          </p:nvPr>
        </p:nvSpPr>
        <p:spPr>
          <a:xfrm>
            <a:off x="609600" y="628451"/>
            <a:ext cx="10972800" cy="5497847"/>
          </a:xfrm>
        </p:spPr>
        <p:txBody>
          <a:bodyPr>
            <a:normAutofit/>
          </a:bodyPr>
          <a:lstStyle>
            <a:lvl1pPr marL="0" indent="0">
              <a:buNone/>
              <a:defRPr sz="2400">
                <a:latin typeface="Courier New"/>
                <a:cs typeface="Courier New"/>
              </a:defRPr>
            </a:lvl1pPr>
            <a:lvl2pPr marL="456039" indent="0">
              <a:buNone/>
              <a:defRPr sz="2400">
                <a:latin typeface="Courier New"/>
                <a:cs typeface="Courier New"/>
              </a:defRPr>
            </a:lvl2pPr>
            <a:lvl3pPr marL="912201" indent="0">
              <a:buNone/>
              <a:defRPr sz="2400">
                <a:latin typeface="Courier New"/>
                <a:cs typeface="Courier New"/>
              </a:defRPr>
            </a:lvl3pPr>
            <a:lvl4pPr marL="1368302" indent="0">
              <a:buNone/>
              <a:defRPr sz="2400">
                <a:latin typeface="Courier New"/>
                <a:cs typeface="Courier New"/>
              </a:defRPr>
            </a:lvl4pPr>
            <a:lvl5pPr marL="1824402" indent="0">
              <a:buNone/>
              <a:defRPr sz="2400">
                <a:latin typeface="Courier New"/>
                <a:cs typeface="Courier New"/>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578424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lan">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DC76555-6751-274A-80D1-345499821BA1}" type="datetimeFigureOut">
              <a:rPr lang="en-US" smtClean="0">
                <a:solidFill>
                  <a:prstClr val="black">
                    <a:tint val="75000"/>
                  </a:prstClr>
                </a:solidFill>
              </a:rPr>
              <a:pPr/>
              <a:t>5/8/2019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F0D0F5-5C9F-914B-814F-B4F4EA25D3E9}" type="slidenum">
              <a:rPr lang="en-US" smtClean="0">
                <a:solidFill>
                  <a:prstClr val="black">
                    <a:tint val="75000"/>
                  </a:prstClr>
                </a:solidFill>
              </a:rPr>
              <a:pPr/>
              <a:t>‹#›</a:t>
            </a:fld>
            <a:endParaRPr lang="en-US">
              <a:solidFill>
                <a:prstClr val="black">
                  <a:tint val="75000"/>
                </a:prstClr>
              </a:solidFill>
            </a:endParaRPr>
          </a:p>
        </p:txBody>
      </p:sp>
      <p:sp>
        <p:nvSpPr>
          <p:cNvPr id="7" name="Content Placeholder 2"/>
          <p:cNvSpPr>
            <a:spLocks noGrp="1"/>
          </p:cNvSpPr>
          <p:nvPr>
            <p:ph idx="1"/>
          </p:nvPr>
        </p:nvSpPr>
        <p:spPr>
          <a:xfrm>
            <a:off x="609600" y="628451"/>
            <a:ext cx="10972800" cy="5497847"/>
          </a:xfrm>
        </p:spPr>
        <p:txBody>
          <a:bodyPr>
            <a:normAutofit/>
          </a:bodyPr>
          <a:lstStyle>
            <a:lvl1pPr marL="0" indent="0">
              <a:buNone/>
              <a:defRPr sz="2400" b="0" i="0">
                <a:latin typeface="Helvetica Neue Light"/>
                <a:cs typeface="Helvetica Neue Light"/>
              </a:defRPr>
            </a:lvl1pPr>
            <a:lvl2pPr marL="456039" indent="0">
              <a:buNone/>
              <a:defRPr sz="2400" b="0" i="0">
                <a:latin typeface="Helvetica Neue Light"/>
                <a:cs typeface="Helvetica Neue Light"/>
              </a:defRPr>
            </a:lvl2pPr>
            <a:lvl3pPr marL="912201" indent="0">
              <a:buNone/>
              <a:defRPr sz="2400" b="0" i="0">
                <a:latin typeface="Helvetica Neue Light"/>
                <a:cs typeface="Helvetica Neue Light"/>
              </a:defRPr>
            </a:lvl3pPr>
            <a:lvl4pPr marL="1368302" indent="0">
              <a:buNone/>
              <a:defRPr sz="2400" b="0" i="0">
                <a:latin typeface="Helvetica Neue Light"/>
                <a:cs typeface="Helvetica Neue Light"/>
              </a:defRPr>
            </a:lvl4pPr>
            <a:lvl5pPr marL="1824402" indent="0">
              <a:buNone/>
              <a:defRPr sz="2400" b="0" i="0">
                <a:latin typeface="Helvetica Neue Light"/>
                <a:cs typeface="Helvetica Neue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345958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5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039" indent="0" algn="ctr">
              <a:buNone/>
              <a:defRPr>
                <a:solidFill>
                  <a:schemeClr val="tx1">
                    <a:tint val="75000"/>
                  </a:schemeClr>
                </a:solidFill>
              </a:defRPr>
            </a:lvl2pPr>
            <a:lvl3pPr marL="912201" indent="0" algn="ctr">
              <a:buNone/>
              <a:defRPr>
                <a:solidFill>
                  <a:schemeClr val="tx1">
                    <a:tint val="75000"/>
                  </a:schemeClr>
                </a:solidFill>
              </a:defRPr>
            </a:lvl3pPr>
            <a:lvl4pPr marL="1368302" indent="0" algn="ctr">
              <a:buNone/>
              <a:defRPr>
                <a:solidFill>
                  <a:schemeClr val="tx1">
                    <a:tint val="75000"/>
                  </a:schemeClr>
                </a:solidFill>
              </a:defRPr>
            </a:lvl4pPr>
            <a:lvl5pPr marL="1824402" indent="0" algn="ctr">
              <a:buNone/>
              <a:defRPr>
                <a:solidFill>
                  <a:schemeClr val="tx1">
                    <a:tint val="75000"/>
                  </a:schemeClr>
                </a:solidFill>
              </a:defRPr>
            </a:lvl5pPr>
            <a:lvl6pPr marL="2280566" indent="0" algn="ctr">
              <a:buNone/>
              <a:defRPr>
                <a:solidFill>
                  <a:schemeClr val="tx1">
                    <a:tint val="75000"/>
                  </a:schemeClr>
                </a:solidFill>
              </a:defRPr>
            </a:lvl6pPr>
            <a:lvl7pPr marL="2736602" indent="0" algn="ctr">
              <a:buNone/>
              <a:defRPr>
                <a:solidFill>
                  <a:schemeClr val="tx1">
                    <a:tint val="75000"/>
                  </a:schemeClr>
                </a:solidFill>
              </a:defRPr>
            </a:lvl7pPr>
            <a:lvl8pPr marL="3192640" indent="0" algn="ctr">
              <a:buNone/>
              <a:defRPr>
                <a:solidFill>
                  <a:schemeClr val="tx1">
                    <a:tint val="75000"/>
                  </a:schemeClr>
                </a:solidFill>
              </a:defRPr>
            </a:lvl8pPr>
            <a:lvl9pPr marL="364867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018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0" rIns="0">
            <a:noAutofit/>
          </a:bodyPr>
          <a:lstStyle>
            <a:lvl1pPr>
              <a:defRPr sz="32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0640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6"/>
            <a:ext cx="10972800" cy="493931"/>
          </a:xfrm>
        </p:spPr>
        <p:txBody>
          <a:bodyPr lIns="0" tIns="0" rIns="0" bIns="0">
            <a:noAutofit/>
          </a:bodyPr>
          <a:lstStyle>
            <a:lvl1pPr>
              <a:defRPr sz="3200">
                <a:solidFill>
                  <a:schemeClr val="tx1">
                    <a:lumMod val="85000"/>
                    <a:lumOff val="1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Segoe UI Light" panose="020B0502040204020203" pitchFamily="34" charset="0"/>
              </a:defRPr>
            </a:lvl1pPr>
            <a:lvl2pPr>
              <a:defRPr>
                <a:latin typeface="Segoe UI Light" panose="020B0502040204020203" pitchFamily="34" charset="0"/>
              </a:defRPr>
            </a:lvl2pPr>
            <a:lvl3pPr>
              <a:defRPr>
                <a:latin typeface="Segoe UI Light" panose="020B0502040204020203" pitchFamily="34" charset="0"/>
              </a:defRPr>
            </a:lvl3pPr>
            <a:lvl4pPr>
              <a:defRPr>
                <a:latin typeface="Segoe UI Light" panose="020B0502040204020203" pitchFamily="34" charset="0"/>
              </a:defRPr>
            </a:lvl4pPr>
            <a:lvl5pPr>
              <a:defRPr>
                <a:latin typeface="Segoe UI Light"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22662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6"/>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039" indent="0">
              <a:buNone/>
              <a:defRPr sz="1900">
                <a:solidFill>
                  <a:schemeClr val="tx1">
                    <a:tint val="75000"/>
                  </a:schemeClr>
                </a:solidFill>
              </a:defRPr>
            </a:lvl2pPr>
            <a:lvl3pPr marL="912201" indent="0">
              <a:buNone/>
              <a:defRPr sz="1600">
                <a:solidFill>
                  <a:schemeClr val="tx1">
                    <a:tint val="75000"/>
                  </a:schemeClr>
                </a:solidFill>
              </a:defRPr>
            </a:lvl3pPr>
            <a:lvl4pPr marL="1368302" indent="0">
              <a:buNone/>
              <a:defRPr sz="1500">
                <a:solidFill>
                  <a:schemeClr val="tx1">
                    <a:tint val="75000"/>
                  </a:schemeClr>
                </a:solidFill>
              </a:defRPr>
            </a:lvl4pPr>
            <a:lvl5pPr marL="1824402" indent="0">
              <a:buNone/>
              <a:defRPr sz="1500">
                <a:solidFill>
                  <a:schemeClr val="tx1">
                    <a:tint val="75000"/>
                  </a:schemeClr>
                </a:solidFill>
              </a:defRPr>
            </a:lvl5pPr>
            <a:lvl6pPr marL="2280566" indent="0">
              <a:buNone/>
              <a:defRPr sz="1500">
                <a:solidFill>
                  <a:schemeClr val="tx1">
                    <a:tint val="75000"/>
                  </a:schemeClr>
                </a:solidFill>
              </a:defRPr>
            </a:lvl6pPr>
            <a:lvl7pPr marL="2736602" indent="0">
              <a:buNone/>
              <a:defRPr sz="1500">
                <a:solidFill>
                  <a:schemeClr val="tx1">
                    <a:tint val="75000"/>
                  </a:schemeClr>
                </a:solidFill>
              </a:defRPr>
            </a:lvl7pPr>
            <a:lvl8pPr marL="3192640" indent="0">
              <a:buNone/>
              <a:defRPr sz="1500">
                <a:solidFill>
                  <a:schemeClr val="tx1">
                    <a:tint val="75000"/>
                  </a:schemeClr>
                </a:solidFill>
              </a:defRPr>
            </a:lvl8pPr>
            <a:lvl9pPr marL="3648679"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41436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8136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7"/>
            <a:ext cx="5386917" cy="639763"/>
          </a:xfrm>
        </p:spPr>
        <p:txBody>
          <a:bodyPr anchor="b"/>
          <a:lstStyle>
            <a:lvl1pPr marL="0" indent="0">
              <a:buNone/>
              <a:defRPr sz="2400" b="1"/>
            </a:lvl1pPr>
            <a:lvl2pPr marL="456039" indent="0">
              <a:buNone/>
              <a:defRPr sz="2000" b="1"/>
            </a:lvl2pPr>
            <a:lvl3pPr marL="912201" indent="0">
              <a:buNone/>
              <a:defRPr sz="1900" b="1"/>
            </a:lvl3pPr>
            <a:lvl4pPr marL="1368302" indent="0">
              <a:buNone/>
              <a:defRPr sz="1600" b="1"/>
            </a:lvl4pPr>
            <a:lvl5pPr marL="1824402" indent="0">
              <a:buNone/>
              <a:defRPr sz="1600" b="1"/>
            </a:lvl5pPr>
            <a:lvl6pPr marL="2280566" indent="0">
              <a:buNone/>
              <a:defRPr sz="1600" b="1"/>
            </a:lvl6pPr>
            <a:lvl7pPr marL="2736602" indent="0">
              <a:buNone/>
              <a:defRPr sz="1600" b="1"/>
            </a:lvl7pPr>
            <a:lvl8pPr marL="3192640" indent="0">
              <a:buNone/>
              <a:defRPr sz="1600" b="1"/>
            </a:lvl8pPr>
            <a:lvl9pPr marL="364867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4"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542" y="1535117"/>
            <a:ext cx="5389033" cy="639763"/>
          </a:xfrm>
        </p:spPr>
        <p:txBody>
          <a:bodyPr anchor="b"/>
          <a:lstStyle>
            <a:lvl1pPr marL="0" indent="0">
              <a:buNone/>
              <a:defRPr sz="2400" b="1"/>
            </a:lvl1pPr>
            <a:lvl2pPr marL="456039" indent="0">
              <a:buNone/>
              <a:defRPr sz="2000" b="1"/>
            </a:lvl2pPr>
            <a:lvl3pPr marL="912201" indent="0">
              <a:buNone/>
              <a:defRPr sz="1900" b="1"/>
            </a:lvl3pPr>
            <a:lvl4pPr marL="1368302" indent="0">
              <a:buNone/>
              <a:defRPr sz="1600" b="1"/>
            </a:lvl4pPr>
            <a:lvl5pPr marL="1824402" indent="0">
              <a:buNone/>
              <a:defRPr sz="1600" b="1"/>
            </a:lvl5pPr>
            <a:lvl6pPr marL="2280566" indent="0">
              <a:buNone/>
              <a:defRPr sz="1600" b="1"/>
            </a:lvl6pPr>
            <a:lvl7pPr marL="2736602" indent="0">
              <a:buNone/>
              <a:defRPr sz="1600" b="1"/>
            </a:lvl7pPr>
            <a:lvl8pPr marL="3192640" indent="0">
              <a:buNone/>
              <a:defRPr sz="1600" b="1"/>
            </a:lvl8pPr>
            <a:lvl9pPr marL="364867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542"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02239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79530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96167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775" y="273054"/>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907" y="273185"/>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775" y="1435104"/>
            <a:ext cx="4011084" cy="4691063"/>
          </a:xfrm>
        </p:spPr>
        <p:txBody>
          <a:bodyPr/>
          <a:lstStyle>
            <a:lvl1pPr marL="0" indent="0">
              <a:buNone/>
              <a:defRPr sz="1500"/>
            </a:lvl1pPr>
            <a:lvl2pPr marL="456039" indent="0">
              <a:buNone/>
              <a:defRPr sz="1200"/>
            </a:lvl2pPr>
            <a:lvl3pPr marL="912201" indent="0">
              <a:buNone/>
              <a:defRPr sz="1100"/>
            </a:lvl3pPr>
            <a:lvl4pPr marL="1368302" indent="0">
              <a:buNone/>
              <a:defRPr sz="900"/>
            </a:lvl4pPr>
            <a:lvl5pPr marL="1824402" indent="0">
              <a:buNone/>
              <a:defRPr sz="900"/>
            </a:lvl5pPr>
            <a:lvl6pPr marL="2280566" indent="0">
              <a:buNone/>
              <a:defRPr sz="900"/>
            </a:lvl6pPr>
            <a:lvl7pPr marL="2736602" indent="0">
              <a:buNone/>
              <a:defRPr sz="900"/>
            </a:lvl7pPr>
            <a:lvl8pPr marL="3192640" indent="0">
              <a:buNone/>
              <a:defRPr sz="900"/>
            </a:lvl8pPr>
            <a:lvl9pPr marL="364867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29624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6"/>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039" indent="0">
              <a:buNone/>
              <a:defRPr sz="2800"/>
            </a:lvl2pPr>
            <a:lvl3pPr marL="912201" indent="0">
              <a:buNone/>
              <a:defRPr sz="2400"/>
            </a:lvl3pPr>
            <a:lvl4pPr marL="1368302" indent="0">
              <a:buNone/>
              <a:defRPr sz="2000"/>
            </a:lvl4pPr>
            <a:lvl5pPr marL="1824402" indent="0">
              <a:buNone/>
              <a:defRPr sz="2000"/>
            </a:lvl5pPr>
            <a:lvl6pPr marL="2280566" indent="0">
              <a:buNone/>
              <a:defRPr sz="2000"/>
            </a:lvl6pPr>
            <a:lvl7pPr marL="2736602" indent="0">
              <a:buNone/>
              <a:defRPr sz="2000"/>
            </a:lvl7pPr>
            <a:lvl8pPr marL="3192640" indent="0">
              <a:buNone/>
              <a:defRPr sz="2000"/>
            </a:lvl8pPr>
            <a:lvl9pPr marL="3648679" indent="0">
              <a:buNone/>
              <a:defRPr sz="2000"/>
            </a:lvl9pPr>
          </a:lstStyle>
          <a:p>
            <a:endParaRPr lang="en-US"/>
          </a:p>
        </p:txBody>
      </p:sp>
      <p:sp>
        <p:nvSpPr>
          <p:cNvPr id="4" name="Text Placeholder 3"/>
          <p:cNvSpPr>
            <a:spLocks noGrp="1"/>
          </p:cNvSpPr>
          <p:nvPr>
            <p:ph type="body" sz="half" idx="2"/>
          </p:nvPr>
        </p:nvSpPr>
        <p:spPr>
          <a:xfrm>
            <a:off x="2389717" y="5367471"/>
            <a:ext cx="7315200" cy="804863"/>
          </a:xfrm>
        </p:spPr>
        <p:txBody>
          <a:bodyPr/>
          <a:lstStyle>
            <a:lvl1pPr marL="0" indent="0">
              <a:buNone/>
              <a:defRPr sz="1500"/>
            </a:lvl1pPr>
            <a:lvl2pPr marL="456039" indent="0">
              <a:buNone/>
              <a:defRPr sz="1200"/>
            </a:lvl2pPr>
            <a:lvl3pPr marL="912201" indent="0">
              <a:buNone/>
              <a:defRPr sz="1100"/>
            </a:lvl3pPr>
            <a:lvl4pPr marL="1368302" indent="0">
              <a:buNone/>
              <a:defRPr sz="900"/>
            </a:lvl4pPr>
            <a:lvl5pPr marL="1824402" indent="0">
              <a:buNone/>
              <a:defRPr sz="900"/>
            </a:lvl5pPr>
            <a:lvl6pPr marL="2280566" indent="0">
              <a:buNone/>
              <a:defRPr sz="900"/>
            </a:lvl6pPr>
            <a:lvl7pPr marL="2736602" indent="0">
              <a:buNone/>
              <a:defRPr sz="900"/>
            </a:lvl7pPr>
            <a:lvl8pPr marL="3192640" indent="0">
              <a:buNone/>
              <a:defRPr sz="900"/>
            </a:lvl8pPr>
            <a:lvl9pPr marL="364867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86727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58519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027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552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6"/>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039" indent="0">
              <a:buNone/>
              <a:defRPr sz="1900">
                <a:solidFill>
                  <a:schemeClr val="tx1">
                    <a:tint val="75000"/>
                  </a:schemeClr>
                </a:solidFill>
              </a:defRPr>
            </a:lvl2pPr>
            <a:lvl3pPr marL="912201" indent="0">
              <a:buNone/>
              <a:defRPr sz="1600">
                <a:solidFill>
                  <a:schemeClr val="tx1">
                    <a:tint val="75000"/>
                  </a:schemeClr>
                </a:solidFill>
              </a:defRPr>
            </a:lvl3pPr>
            <a:lvl4pPr marL="1368302" indent="0">
              <a:buNone/>
              <a:defRPr sz="1500">
                <a:solidFill>
                  <a:schemeClr val="tx1">
                    <a:tint val="75000"/>
                  </a:schemeClr>
                </a:solidFill>
              </a:defRPr>
            </a:lvl4pPr>
            <a:lvl5pPr marL="1824402" indent="0">
              <a:buNone/>
              <a:defRPr sz="1500">
                <a:solidFill>
                  <a:schemeClr val="tx1">
                    <a:tint val="75000"/>
                  </a:schemeClr>
                </a:solidFill>
              </a:defRPr>
            </a:lvl5pPr>
            <a:lvl6pPr marL="2280566" indent="0">
              <a:buNone/>
              <a:defRPr sz="1500">
                <a:solidFill>
                  <a:schemeClr val="tx1">
                    <a:tint val="75000"/>
                  </a:schemeClr>
                </a:solidFill>
              </a:defRPr>
            </a:lvl6pPr>
            <a:lvl7pPr marL="2736602" indent="0">
              <a:buNone/>
              <a:defRPr sz="1500">
                <a:solidFill>
                  <a:schemeClr val="tx1">
                    <a:tint val="75000"/>
                  </a:schemeClr>
                </a:solidFill>
              </a:defRPr>
            </a:lvl7pPr>
            <a:lvl8pPr marL="3192640" indent="0">
              <a:buNone/>
              <a:defRPr sz="1500">
                <a:solidFill>
                  <a:schemeClr val="tx1">
                    <a:tint val="75000"/>
                  </a:schemeClr>
                </a:solidFill>
              </a:defRPr>
            </a:lvl8pPr>
            <a:lvl9pPr marL="3648679"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36810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1587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71542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93441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57974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28404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47169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21641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06818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67356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612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72674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24873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913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1032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1B8788D-2CB8-409B-9D87-A604E08CA171}" type="datetime1">
              <a:rPr lang="en-US" smtClean="0">
                <a:solidFill>
                  <a:prstClr val="black">
                    <a:tint val="75000"/>
                  </a:prstClr>
                </a:solidFill>
              </a:rPr>
              <a:pPr/>
              <a:t>5/8/2019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4811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lumMod val="9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18F6330-F11B-4465-9D49-CD8B51BA0B50}" type="datetime1">
              <a:rPr lang="en-US" smtClean="0">
                <a:solidFill>
                  <a:prstClr val="black">
                    <a:tint val="75000"/>
                  </a:prstClr>
                </a:solidFill>
              </a:rPr>
              <a:pPr/>
              <a:t>5/8/2019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06193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C0E39C-10B3-4652-8D42-1E10C0222A00}" type="datetime1">
              <a:rPr lang="en-US" smtClean="0">
                <a:solidFill>
                  <a:prstClr val="black">
                    <a:tint val="75000"/>
                  </a:prstClr>
                </a:solidFill>
              </a:rPr>
              <a:pPr/>
              <a:t>5/8/2019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1916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8A3B91-3772-4B9F-87F3-7994ECDBFC0C}" type="datetime1">
              <a:rPr lang="en-US" smtClean="0">
                <a:solidFill>
                  <a:prstClr val="black">
                    <a:tint val="75000"/>
                  </a:prstClr>
                </a:solidFill>
              </a:rPr>
              <a:pPr/>
              <a:t>5/8/2019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72555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79B1F5-A8F7-4640-8C49-321F58516AE0}" type="datetime1">
              <a:rPr lang="en-US" smtClean="0">
                <a:solidFill>
                  <a:prstClr val="black">
                    <a:tint val="75000"/>
                  </a:prstClr>
                </a:solidFill>
              </a:rPr>
              <a:pPr/>
              <a:t>5/8/2019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23816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6CFC9B-2AD5-4C74-B613-31F00DAD8EA9}" type="datetime1">
              <a:rPr lang="en-US" smtClean="0">
                <a:solidFill>
                  <a:prstClr val="black">
                    <a:tint val="75000"/>
                  </a:prstClr>
                </a:solidFill>
              </a:rPr>
              <a:pPr/>
              <a:t>5/8/2019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43220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A60386-AEB0-450D-A9E0-FF2C2DB2F5E8}" type="datetime1">
              <a:rPr lang="en-US" smtClean="0">
                <a:solidFill>
                  <a:prstClr val="black">
                    <a:tint val="75000"/>
                  </a:prstClr>
                </a:solidFill>
              </a:rPr>
              <a:pPr/>
              <a:t>5/8/2019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6613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7"/>
            <a:ext cx="5386917" cy="639763"/>
          </a:xfrm>
        </p:spPr>
        <p:txBody>
          <a:bodyPr anchor="b"/>
          <a:lstStyle>
            <a:lvl1pPr marL="0" indent="0">
              <a:buNone/>
              <a:defRPr sz="2400" b="1"/>
            </a:lvl1pPr>
            <a:lvl2pPr marL="456039" indent="0">
              <a:buNone/>
              <a:defRPr sz="2000" b="1"/>
            </a:lvl2pPr>
            <a:lvl3pPr marL="912201" indent="0">
              <a:buNone/>
              <a:defRPr sz="1900" b="1"/>
            </a:lvl3pPr>
            <a:lvl4pPr marL="1368302" indent="0">
              <a:buNone/>
              <a:defRPr sz="1600" b="1"/>
            </a:lvl4pPr>
            <a:lvl5pPr marL="1824402" indent="0">
              <a:buNone/>
              <a:defRPr sz="1600" b="1"/>
            </a:lvl5pPr>
            <a:lvl6pPr marL="2280566" indent="0">
              <a:buNone/>
              <a:defRPr sz="1600" b="1"/>
            </a:lvl6pPr>
            <a:lvl7pPr marL="2736602" indent="0">
              <a:buNone/>
              <a:defRPr sz="1600" b="1"/>
            </a:lvl7pPr>
            <a:lvl8pPr marL="3192640" indent="0">
              <a:buNone/>
              <a:defRPr sz="1600" b="1"/>
            </a:lvl8pPr>
            <a:lvl9pPr marL="364867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4"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542" y="1535117"/>
            <a:ext cx="5389033" cy="639763"/>
          </a:xfrm>
        </p:spPr>
        <p:txBody>
          <a:bodyPr anchor="b"/>
          <a:lstStyle>
            <a:lvl1pPr marL="0" indent="0">
              <a:buNone/>
              <a:defRPr sz="2400" b="1"/>
            </a:lvl1pPr>
            <a:lvl2pPr marL="456039" indent="0">
              <a:buNone/>
              <a:defRPr sz="2000" b="1"/>
            </a:lvl2pPr>
            <a:lvl3pPr marL="912201" indent="0">
              <a:buNone/>
              <a:defRPr sz="1900" b="1"/>
            </a:lvl3pPr>
            <a:lvl4pPr marL="1368302" indent="0">
              <a:buNone/>
              <a:defRPr sz="1600" b="1"/>
            </a:lvl4pPr>
            <a:lvl5pPr marL="1824402" indent="0">
              <a:buNone/>
              <a:defRPr sz="1600" b="1"/>
            </a:lvl5pPr>
            <a:lvl6pPr marL="2280566" indent="0">
              <a:buNone/>
              <a:defRPr sz="1600" b="1"/>
            </a:lvl6pPr>
            <a:lvl7pPr marL="2736602" indent="0">
              <a:buNone/>
              <a:defRPr sz="1600" b="1"/>
            </a:lvl7pPr>
            <a:lvl8pPr marL="3192640" indent="0">
              <a:buNone/>
              <a:defRPr sz="1600" b="1"/>
            </a:lvl8pPr>
            <a:lvl9pPr marL="364867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542"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45031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DAD201-3923-4C4D-86F5-5C7A4F463EC5}" type="datetime1">
              <a:rPr lang="en-US" smtClean="0">
                <a:solidFill>
                  <a:prstClr val="black">
                    <a:tint val="75000"/>
                  </a:prstClr>
                </a:solidFill>
              </a:rPr>
              <a:pPr/>
              <a:t>5/8/2019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81010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E2593A-E822-4E78-82F3-B81D79589738}" type="datetime1">
              <a:rPr lang="en-US" smtClean="0">
                <a:solidFill>
                  <a:prstClr val="black">
                    <a:tint val="75000"/>
                  </a:prstClr>
                </a:solidFill>
              </a:rPr>
              <a:pPr/>
              <a:t>5/8/2019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58665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BC57DC-5275-4653-B71A-207828F0F4DC}" type="datetime1">
              <a:rPr lang="en-US" smtClean="0">
                <a:solidFill>
                  <a:prstClr val="black">
                    <a:tint val="75000"/>
                  </a:prstClr>
                </a:solidFill>
              </a:rPr>
              <a:pPr/>
              <a:t>5/8/2019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16157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4A8E09-3AB7-4DC3-B015-8513082D2E87}" type="datetime1">
              <a:rPr lang="en-US" smtClean="0">
                <a:solidFill>
                  <a:prstClr val="black">
                    <a:tint val="75000"/>
                  </a:prstClr>
                </a:solidFill>
              </a:rPr>
              <a:pPr/>
              <a:t>5/8/2019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46528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B80E678-8119-4CA3-8523-3EAA295260E0}" type="datetimeFigureOut">
              <a:rPr lang="en-US" smtClean="0"/>
              <a:t>5/8/2019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99709A-33DE-4838-B1B0-C55DBFC28CC6}" type="slidenum">
              <a:rPr lang="en-US" smtClean="0"/>
              <a:t>‹#›</a:t>
            </a:fld>
            <a:endParaRPr lang="en-US"/>
          </a:p>
        </p:txBody>
      </p:sp>
    </p:spTree>
    <p:extLst>
      <p:ext uri="{BB962C8B-B14F-4D97-AF65-F5344CB8AC3E}">
        <p14:creationId xmlns:p14="http://schemas.microsoft.com/office/powerpoint/2010/main" val="11734744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80E678-8119-4CA3-8523-3EAA295260E0}" type="datetimeFigureOut">
              <a:rPr lang="en-US" smtClean="0"/>
              <a:t>5/8/2019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99709A-33DE-4838-B1B0-C55DBFC28CC6}" type="slidenum">
              <a:rPr lang="en-US" smtClean="0"/>
              <a:t>‹#›</a:t>
            </a:fld>
            <a:endParaRPr lang="en-US"/>
          </a:p>
        </p:txBody>
      </p:sp>
    </p:spTree>
    <p:extLst>
      <p:ext uri="{BB962C8B-B14F-4D97-AF65-F5344CB8AC3E}">
        <p14:creationId xmlns:p14="http://schemas.microsoft.com/office/powerpoint/2010/main" val="28594829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B80E678-8119-4CA3-8523-3EAA295260E0}" type="datetimeFigureOut">
              <a:rPr lang="en-US" smtClean="0"/>
              <a:t>5/8/2019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99709A-33DE-4838-B1B0-C55DBFC28CC6}" type="slidenum">
              <a:rPr lang="en-US" smtClean="0"/>
              <a:t>‹#›</a:t>
            </a:fld>
            <a:endParaRPr lang="en-US"/>
          </a:p>
        </p:txBody>
      </p:sp>
    </p:spTree>
    <p:extLst>
      <p:ext uri="{BB962C8B-B14F-4D97-AF65-F5344CB8AC3E}">
        <p14:creationId xmlns:p14="http://schemas.microsoft.com/office/powerpoint/2010/main" val="39127823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B80E678-8119-4CA3-8523-3EAA295260E0}" type="datetimeFigureOut">
              <a:rPr lang="en-US" smtClean="0"/>
              <a:t>5/8/2019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99709A-33DE-4838-B1B0-C55DBFC28CC6}" type="slidenum">
              <a:rPr lang="en-US" smtClean="0"/>
              <a:t>‹#›</a:t>
            </a:fld>
            <a:endParaRPr lang="en-US"/>
          </a:p>
        </p:txBody>
      </p:sp>
    </p:spTree>
    <p:extLst>
      <p:ext uri="{BB962C8B-B14F-4D97-AF65-F5344CB8AC3E}">
        <p14:creationId xmlns:p14="http://schemas.microsoft.com/office/powerpoint/2010/main" val="2216128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B80E678-8119-4CA3-8523-3EAA295260E0}" type="datetimeFigureOut">
              <a:rPr lang="en-US" smtClean="0"/>
              <a:t>5/8/2019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99709A-33DE-4838-B1B0-C55DBFC28CC6}" type="slidenum">
              <a:rPr lang="en-US" smtClean="0"/>
              <a:t>‹#›</a:t>
            </a:fld>
            <a:endParaRPr lang="en-US"/>
          </a:p>
        </p:txBody>
      </p:sp>
    </p:spTree>
    <p:extLst>
      <p:ext uri="{BB962C8B-B14F-4D97-AF65-F5344CB8AC3E}">
        <p14:creationId xmlns:p14="http://schemas.microsoft.com/office/powerpoint/2010/main" val="37193245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B80E678-8119-4CA3-8523-3EAA295260E0}" type="datetimeFigureOut">
              <a:rPr lang="en-US" smtClean="0"/>
              <a:t>5/8/2019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99709A-33DE-4838-B1B0-C55DBFC28CC6}" type="slidenum">
              <a:rPr lang="en-US" smtClean="0"/>
              <a:t>‹#›</a:t>
            </a:fld>
            <a:endParaRPr lang="en-US"/>
          </a:p>
        </p:txBody>
      </p:sp>
    </p:spTree>
    <p:extLst>
      <p:ext uri="{BB962C8B-B14F-4D97-AF65-F5344CB8AC3E}">
        <p14:creationId xmlns:p14="http://schemas.microsoft.com/office/powerpoint/2010/main" val="471367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8441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80E678-8119-4CA3-8523-3EAA295260E0}" type="datetimeFigureOut">
              <a:rPr lang="en-US" smtClean="0"/>
              <a:t>5/8/2019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99709A-33DE-4838-B1B0-C55DBFC28CC6}" type="slidenum">
              <a:rPr lang="en-US" smtClean="0"/>
              <a:t>‹#›</a:t>
            </a:fld>
            <a:endParaRPr lang="en-US"/>
          </a:p>
        </p:txBody>
      </p:sp>
    </p:spTree>
    <p:extLst>
      <p:ext uri="{BB962C8B-B14F-4D97-AF65-F5344CB8AC3E}">
        <p14:creationId xmlns:p14="http://schemas.microsoft.com/office/powerpoint/2010/main" val="38544829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B80E678-8119-4CA3-8523-3EAA295260E0}" type="datetimeFigureOut">
              <a:rPr lang="en-US" smtClean="0"/>
              <a:t>5/8/2019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99709A-33DE-4838-B1B0-C55DBFC28CC6}" type="slidenum">
              <a:rPr lang="en-US" smtClean="0"/>
              <a:t>‹#›</a:t>
            </a:fld>
            <a:endParaRPr lang="en-US"/>
          </a:p>
        </p:txBody>
      </p:sp>
    </p:spTree>
    <p:extLst>
      <p:ext uri="{BB962C8B-B14F-4D97-AF65-F5344CB8AC3E}">
        <p14:creationId xmlns:p14="http://schemas.microsoft.com/office/powerpoint/2010/main" val="32252990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B80E678-8119-4CA3-8523-3EAA295260E0}" type="datetimeFigureOut">
              <a:rPr lang="en-US" smtClean="0"/>
              <a:t>5/8/2019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99709A-33DE-4838-B1B0-C55DBFC28CC6}" type="slidenum">
              <a:rPr lang="en-US" smtClean="0"/>
              <a:t>‹#›</a:t>
            </a:fld>
            <a:endParaRPr lang="en-US"/>
          </a:p>
        </p:txBody>
      </p:sp>
    </p:spTree>
    <p:extLst>
      <p:ext uri="{BB962C8B-B14F-4D97-AF65-F5344CB8AC3E}">
        <p14:creationId xmlns:p14="http://schemas.microsoft.com/office/powerpoint/2010/main" val="20794682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80E678-8119-4CA3-8523-3EAA295260E0}" type="datetimeFigureOut">
              <a:rPr lang="en-US" smtClean="0"/>
              <a:t>5/8/2019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99709A-33DE-4838-B1B0-C55DBFC28CC6}" type="slidenum">
              <a:rPr lang="en-US" smtClean="0"/>
              <a:t>‹#›</a:t>
            </a:fld>
            <a:endParaRPr lang="en-US"/>
          </a:p>
        </p:txBody>
      </p:sp>
    </p:spTree>
    <p:extLst>
      <p:ext uri="{BB962C8B-B14F-4D97-AF65-F5344CB8AC3E}">
        <p14:creationId xmlns:p14="http://schemas.microsoft.com/office/powerpoint/2010/main" val="39032114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80E678-8119-4CA3-8523-3EAA295260E0}" type="datetimeFigureOut">
              <a:rPr lang="en-US" smtClean="0"/>
              <a:t>5/8/2019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99709A-33DE-4838-B1B0-C55DBFC28CC6}" type="slidenum">
              <a:rPr lang="en-US" smtClean="0"/>
              <a:t>‹#›</a:t>
            </a:fld>
            <a:endParaRPr lang="en-US"/>
          </a:p>
        </p:txBody>
      </p:sp>
    </p:spTree>
    <p:extLst>
      <p:ext uri="{BB962C8B-B14F-4D97-AF65-F5344CB8AC3E}">
        <p14:creationId xmlns:p14="http://schemas.microsoft.com/office/powerpoint/2010/main" val="32717459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502437-3C75-47DE-8D49-1A31691D016F}" type="datetimeFigureOut">
              <a:rPr lang="en-US" smtClean="0">
                <a:solidFill>
                  <a:prstClr val="black">
                    <a:tint val="75000"/>
                  </a:prstClr>
                </a:solidFill>
              </a:rPr>
              <a:pPr/>
              <a:t>5/8/2019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AD9D79-52A8-4D30-8200-C61A65DA1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74609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502437-3C75-47DE-8D49-1A31691D016F}" type="datetimeFigureOut">
              <a:rPr lang="en-US" smtClean="0">
                <a:solidFill>
                  <a:prstClr val="black">
                    <a:tint val="75000"/>
                  </a:prstClr>
                </a:solidFill>
              </a:rPr>
              <a:pPr/>
              <a:t>5/8/2019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AD9D79-52A8-4D30-8200-C61A65DA1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45904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502437-3C75-47DE-8D49-1A31691D016F}" type="datetimeFigureOut">
              <a:rPr lang="en-US" smtClean="0">
                <a:solidFill>
                  <a:prstClr val="black">
                    <a:tint val="75000"/>
                  </a:prstClr>
                </a:solidFill>
              </a:rPr>
              <a:pPr/>
              <a:t>5/8/2019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AD9D79-52A8-4D30-8200-C61A65DA1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87277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502437-3C75-47DE-8D49-1A31691D016F}" type="datetimeFigureOut">
              <a:rPr lang="en-US" smtClean="0">
                <a:solidFill>
                  <a:prstClr val="black">
                    <a:tint val="75000"/>
                  </a:prstClr>
                </a:solidFill>
              </a:rPr>
              <a:pPr/>
              <a:t>5/8/2019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DAD9D79-52A8-4D30-8200-C61A65DA1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28047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502437-3C75-47DE-8D49-1A31691D016F}" type="datetimeFigureOut">
              <a:rPr lang="en-US" smtClean="0">
                <a:solidFill>
                  <a:prstClr val="black">
                    <a:tint val="75000"/>
                  </a:prstClr>
                </a:solidFill>
              </a:rPr>
              <a:pPr/>
              <a:t>5/8/2019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DAD9D79-52A8-4D30-8200-C61A65DA1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0076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30939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502437-3C75-47DE-8D49-1A31691D016F}" type="datetimeFigureOut">
              <a:rPr lang="en-US" smtClean="0">
                <a:solidFill>
                  <a:prstClr val="black">
                    <a:tint val="75000"/>
                  </a:prstClr>
                </a:solidFill>
              </a:rPr>
              <a:pPr/>
              <a:t>5/8/2019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DAD9D79-52A8-4D30-8200-C61A65DA1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84195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502437-3C75-47DE-8D49-1A31691D016F}" type="datetimeFigureOut">
              <a:rPr lang="en-US" smtClean="0">
                <a:solidFill>
                  <a:prstClr val="black">
                    <a:tint val="75000"/>
                  </a:prstClr>
                </a:solidFill>
              </a:rPr>
              <a:pPr/>
              <a:t>5/8/2019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DAD9D79-52A8-4D30-8200-C61A65DA1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16364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502437-3C75-47DE-8D49-1A31691D016F}" type="datetimeFigureOut">
              <a:rPr lang="en-US" smtClean="0">
                <a:solidFill>
                  <a:prstClr val="black">
                    <a:tint val="75000"/>
                  </a:prstClr>
                </a:solidFill>
              </a:rPr>
              <a:pPr/>
              <a:t>5/8/2019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DAD9D79-52A8-4D30-8200-C61A65DA1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16992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502437-3C75-47DE-8D49-1A31691D016F}" type="datetimeFigureOut">
              <a:rPr lang="en-US" smtClean="0">
                <a:solidFill>
                  <a:prstClr val="black">
                    <a:tint val="75000"/>
                  </a:prstClr>
                </a:solidFill>
              </a:rPr>
              <a:pPr/>
              <a:t>5/8/2019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DAD9D79-52A8-4D30-8200-C61A65DA1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21257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502437-3C75-47DE-8D49-1A31691D016F}" type="datetimeFigureOut">
              <a:rPr lang="en-US" smtClean="0">
                <a:solidFill>
                  <a:prstClr val="black">
                    <a:tint val="75000"/>
                  </a:prstClr>
                </a:solidFill>
              </a:rPr>
              <a:pPr/>
              <a:t>5/8/2019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AD9D79-52A8-4D30-8200-C61A65DA1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2599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502437-3C75-47DE-8D49-1A31691D016F}" type="datetimeFigureOut">
              <a:rPr lang="en-US" smtClean="0">
                <a:solidFill>
                  <a:prstClr val="black">
                    <a:tint val="75000"/>
                  </a:prstClr>
                </a:solidFill>
              </a:rPr>
              <a:pPr/>
              <a:t>5/8/2019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AD9D79-52A8-4D30-8200-C61A65DA1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924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775" y="273054"/>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907" y="273185"/>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775" y="1435104"/>
            <a:ext cx="4011084" cy="4691063"/>
          </a:xfrm>
        </p:spPr>
        <p:txBody>
          <a:bodyPr/>
          <a:lstStyle>
            <a:lvl1pPr marL="0" indent="0">
              <a:buNone/>
              <a:defRPr sz="1500"/>
            </a:lvl1pPr>
            <a:lvl2pPr marL="456039" indent="0">
              <a:buNone/>
              <a:defRPr sz="1200"/>
            </a:lvl2pPr>
            <a:lvl3pPr marL="912201" indent="0">
              <a:buNone/>
              <a:defRPr sz="1100"/>
            </a:lvl3pPr>
            <a:lvl4pPr marL="1368302" indent="0">
              <a:buNone/>
              <a:defRPr sz="900"/>
            </a:lvl4pPr>
            <a:lvl5pPr marL="1824402" indent="0">
              <a:buNone/>
              <a:defRPr sz="900"/>
            </a:lvl5pPr>
            <a:lvl6pPr marL="2280566" indent="0">
              <a:buNone/>
              <a:defRPr sz="900"/>
            </a:lvl6pPr>
            <a:lvl7pPr marL="2736602" indent="0">
              <a:buNone/>
              <a:defRPr sz="900"/>
            </a:lvl7pPr>
            <a:lvl8pPr marL="3192640" indent="0">
              <a:buNone/>
              <a:defRPr sz="900"/>
            </a:lvl8pPr>
            <a:lvl9pPr marL="364867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2029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6"/>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039" indent="0">
              <a:buNone/>
              <a:defRPr sz="2800"/>
            </a:lvl2pPr>
            <a:lvl3pPr marL="912201" indent="0">
              <a:buNone/>
              <a:defRPr sz="2400"/>
            </a:lvl3pPr>
            <a:lvl4pPr marL="1368302" indent="0">
              <a:buNone/>
              <a:defRPr sz="2000"/>
            </a:lvl4pPr>
            <a:lvl5pPr marL="1824402" indent="0">
              <a:buNone/>
              <a:defRPr sz="2000"/>
            </a:lvl5pPr>
            <a:lvl6pPr marL="2280566" indent="0">
              <a:buNone/>
              <a:defRPr sz="2000"/>
            </a:lvl6pPr>
            <a:lvl7pPr marL="2736602" indent="0">
              <a:buNone/>
              <a:defRPr sz="2000"/>
            </a:lvl7pPr>
            <a:lvl8pPr marL="3192640" indent="0">
              <a:buNone/>
              <a:defRPr sz="2000"/>
            </a:lvl8pPr>
            <a:lvl9pPr marL="3648679" indent="0">
              <a:buNone/>
              <a:defRPr sz="2000"/>
            </a:lvl9pPr>
          </a:lstStyle>
          <a:p>
            <a:endParaRPr lang="en-US"/>
          </a:p>
        </p:txBody>
      </p:sp>
      <p:sp>
        <p:nvSpPr>
          <p:cNvPr id="4" name="Text Placeholder 3"/>
          <p:cNvSpPr>
            <a:spLocks noGrp="1"/>
          </p:cNvSpPr>
          <p:nvPr>
            <p:ph type="body" sz="half" idx="2"/>
          </p:nvPr>
        </p:nvSpPr>
        <p:spPr>
          <a:xfrm>
            <a:off x="2389717" y="5367471"/>
            <a:ext cx="7315200" cy="804863"/>
          </a:xfrm>
        </p:spPr>
        <p:txBody>
          <a:bodyPr/>
          <a:lstStyle>
            <a:lvl1pPr marL="0" indent="0">
              <a:buNone/>
              <a:defRPr sz="1500"/>
            </a:lvl1pPr>
            <a:lvl2pPr marL="456039" indent="0">
              <a:buNone/>
              <a:defRPr sz="1200"/>
            </a:lvl2pPr>
            <a:lvl3pPr marL="912201" indent="0">
              <a:buNone/>
              <a:defRPr sz="1100"/>
            </a:lvl3pPr>
            <a:lvl4pPr marL="1368302" indent="0">
              <a:buNone/>
              <a:defRPr sz="900"/>
            </a:lvl4pPr>
            <a:lvl5pPr marL="1824402" indent="0">
              <a:buNone/>
              <a:defRPr sz="900"/>
            </a:lvl5pPr>
            <a:lvl6pPr marL="2280566" indent="0">
              <a:buNone/>
              <a:defRPr sz="900"/>
            </a:lvl6pPr>
            <a:lvl7pPr marL="2736602" indent="0">
              <a:buNone/>
              <a:defRPr sz="900"/>
            </a:lvl7pPr>
            <a:lvl8pPr marL="3192640" indent="0">
              <a:buNone/>
              <a:defRPr sz="900"/>
            </a:lvl8pPr>
            <a:lvl9pPr marL="364867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2786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76206"/>
            <a:ext cx="10972800" cy="493931"/>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246" tIns="45718" rIns="9124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7"/>
            <a:ext cx="2844800" cy="365125"/>
          </a:xfrm>
          <a:prstGeom prst="rect">
            <a:avLst/>
          </a:prstGeom>
        </p:spPr>
        <p:txBody>
          <a:bodyPr vert="horz" lIns="91246" tIns="45718" rIns="91246" bIns="45718" rtlCol="0" anchor="ctr"/>
          <a:lstStyle>
            <a:lvl1pPr algn="l">
              <a:defRPr sz="1200">
                <a:solidFill>
                  <a:schemeClr val="tx1">
                    <a:tint val="75000"/>
                  </a:schemeClr>
                </a:solidFill>
              </a:defRPr>
            </a:lvl1pPr>
          </a:lstStyle>
          <a:p>
            <a:pPr defTabSz="912201"/>
            <a:fld id="{1D8BD707-D9CF-40AE-B4C6-C98DA3205C09}" type="datetimeFigureOut">
              <a:rPr lang="en-US" smtClean="0">
                <a:solidFill>
                  <a:prstClr val="black">
                    <a:tint val="75000"/>
                  </a:prstClr>
                </a:solidFill>
              </a:rPr>
              <a:pPr defTabSz="912201"/>
              <a:t>5/8/2019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7"/>
            <a:ext cx="3860800" cy="365125"/>
          </a:xfrm>
          <a:prstGeom prst="rect">
            <a:avLst/>
          </a:prstGeom>
        </p:spPr>
        <p:txBody>
          <a:bodyPr vert="horz" lIns="91246" tIns="45718" rIns="91246" bIns="45718" rtlCol="0" anchor="ctr"/>
          <a:lstStyle>
            <a:lvl1pPr algn="ctr">
              <a:defRPr sz="1200">
                <a:solidFill>
                  <a:schemeClr val="tx1">
                    <a:tint val="75000"/>
                  </a:schemeClr>
                </a:solidFill>
              </a:defRPr>
            </a:lvl1pPr>
          </a:lstStyle>
          <a:p>
            <a:pPr defTabSz="912201"/>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7"/>
            <a:ext cx="2844800" cy="365125"/>
          </a:xfrm>
          <a:prstGeom prst="rect">
            <a:avLst/>
          </a:prstGeom>
        </p:spPr>
        <p:txBody>
          <a:bodyPr vert="horz" lIns="91246" tIns="45718" rIns="91246" bIns="45718" rtlCol="0" anchor="ctr"/>
          <a:lstStyle>
            <a:lvl1pPr algn="r">
              <a:defRPr sz="1200">
                <a:solidFill>
                  <a:schemeClr val="tx1">
                    <a:tint val="75000"/>
                  </a:schemeClr>
                </a:solidFill>
              </a:defRPr>
            </a:lvl1pPr>
          </a:lstStyle>
          <a:p>
            <a:pPr defTabSz="912201"/>
            <a:fld id="{B6F15528-21DE-4FAA-801E-634DDDAF4B2B}" type="slidenum">
              <a:rPr lang="en-US" smtClean="0">
                <a:solidFill>
                  <a:prstClr val="black">
                    <a:tint val="75000"/>
                  </a:prstClr>
                </a:solidFill>
              </a:rPr>
              <a:pPr defTabSz="912201"/>
              <a:t>‹#›</a:t>
            </a:fld>
            <a:endParaRPr lang="en-US">
              <a:solidFill>
                <a:prstClr val="black">
                  <a:tint val="75000"/>
                </a:prstClr>
              </a:solidFill>
            </a:endParaRPr>
          </a:p>
        </p:txBody>
      </p:sp>
    </p:spTree>
    <p:extLst>
      <p:ext uri="{BB962C8B-B14F-4D97-AF65-F5344CB8AC3E}">
        <p14:creationId xmlns:p14="http://schemas.microsoft.com/office/powerpoint/2010/main" val="218451281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1" r:id="rId14"/>
    <p:sldLayoutId id="2147483821" r:id="rId15"/>
    <p:sldLayoutId id="2147483959" r:id="rId16"/>
    <p:sldLayoutId id="2147483960" r:id="rId17"/>
  </p:sldLayoutIdLst>
  <p:txStyles>
    <p:titleStyle>
      <a:lvl1pPr algn="l" defTabSz="912201" rtl="0" eaLnBrk="1" latinLnBrk="0" hangingPunct="1">
        <a:spcBef>
          <a:spcPct val="0"/>
        </a:spcBef>
        <a:buNone/>
        <a:defRPr sz="3200" kern="1200" cap="small" baseline="0">
          <a:solidFill>
            <a:schemeClr val="tx1"/>
          </a:solidFill>
          <a:latin typeface="Segoe UI Semibold" panose="020B0702040204020203" pitchFamily="34" charset="0"/>
          <a:ea typeface="+mj-ea"/>
          <a:cs typeface="+mj-cs"/>
        </a:defRPr>
      </a:lvl1pPr>
    </p:titleStyle>
    <p:bodyStyle>
      <a:lvl1pPr marL="342122" indent="-342122" algn="l" defTabSz="91220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140" indent="-285104" algn="l" defTabSz="912201"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0282" indent="-228082" algn="l" defTabSz="912201"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6320"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2359"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8521"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4623"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0722"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6886"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201" rtl="0" eaLnBrk="1" latinLnBrk="0" hangingPunct="1">
        <a:defRPr sz="1900" kern="1200">
          <a:solidFill>
            <a:schemeClr val="tx1"/>
          </a:solidFill>
          <a:latin typeface="+mn-lt"/>
          <a:ea typeface="+mn-ea"/>
          <a:cs typeface="+mn-cs"/>
        </a:defRPr>
      </a:lvl1pPr>
      <a:lvl2pPr marL="456039" algn="l" defTabSz="912201" rtl="0" eaLnBrk="1" latinLnBrk="0" hangingPunct="1">
        <a:defRPr sz="1900" kern="1200">
          <a:solidFill>
            <a:schemeClr val="tx1"/>
          </a:solidFill>
          <a:latin typeface="+mn-lt"/>
          <a:ea typeface="+mn-ea"/>
          <a:cs typeface="+mn-cs"/>
        </a:defRPr>
      </a:lvl2pPr>
      <a:lvl3pPr marL="912201" algn="l" defTabSz="912201" rtl="0" eaLnBrk="1" latinLnBrk="0" hangingPunct="1">
        <a:defRPr sz="1900" kern="1200">
          <a:solidFill>
            <a:schemeClr val="tx1"/>
          </a:solidFill>
          <a:latin typeface="+mn-lt"/>
          <a:ea typeface="+mn-ea"/>
          <a:cs typeface="+mn-cs"/>
        </a:defRPr>
      </a:lvl3pPr>
      <a:lvl4pPr marL="1368302" algn="l" defTabSz="912201" rtl="0" eaLnBrk="1" latinLnBrk="0" hangingPunct="1">
        <a:defRPr sz="1900" kern="1200">
          <a:solidFill>
            <a:schemeClr val="tx1"/>
          </a:solidFill>
          <a:latin typeface="+mn-lt"/>
          <a:ea typeface="+mn-ea"/>
          <a:cs typeface="+mn-cs"/>
        </a:defRPr>
      </a:lvl4pPr>
      <a:lvl5pPr marL="1824402" algn="l" defTabSz="912201" rtl="0" eaLnBrk="1" latinLnBrk="0" hangingPunct="1">
        <a:defRPr sz="1900" kern="1200">
          <a:solidFill>
            <a:schemeClr val="tx1"/>
          </a:solidFill>
          <a:latin typeface="+mn-lt"/>
          <a:ea typeface="+mn-ea"/>
          <a:cs typeface="+mn-cs"/>
        </a:defRPr>
      </a:lvl5pPr>
      <a:lvl6pPr marL="2280566" algn="l" defTabSz="912201" rtl="0" eaLnBrk="1" latinLnBrk="0" hangingPunct="1">
        <a:defRPr sz="1900" kern="1200">
          <a:solidFill>
            <a:schemeClr val="tx1"/>
          </a:solidFill>
          <a:latin typeface="+mn-lt"/>
          <a:ea typeface="+mn-ea"/>
          <a:cs typeface="+mn-cs"/>
        </a:defRPr>
      </a:lvl6pPr>
      <a:lvl7pPr marL="2736602" algn="l" defTabSz="912201" rtl="0" eaLnBrk="1" latinLnBrk="0" hangingPunct="1">
        <a:defRPr sz="1900" kern="1200">
          <a:solidFill>
            <a:schemeClr val="tx1"/>
          </a:solidFill>
          <a:latin typeface="+mn-lt"/>
          <a:ea typeface="+mn-ea"/>
          <a:cs typeface="+mn-cs"/>
        </a:defRPr>
      </a:lvl7pPr>
      <a:lvl8pPr marL="3192640" algn="l" defTabSz="912201" rtl="0" eaLnBrk="1" latinLnBrk="0" hangingPunct="1">
        <a:defRPr sz="1900" kern="1200">
          <a:solidFill>
            <a:schemeClr val="tx1"/>
          </a:solidFill>
          <a:latin typeface="+mn-lt"/>
          <a:ea typeface="+mn-ea"/>
          <a:cs typeface="+mn-cs"/>
        </a:defRPr>
      </a:lvl8pPr>
      <a:lvl9pPr marL="3648679" algn="l" defTabSz="912201"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52406"/>
            <a:ext cx="11582400" cy="487363"/>
          </a:xfrm>
          <a:prstGeom prst="rect">
            <a:avLst/>
          </a:prstGeom>
        </p:spPr>
        <p:txBody>
          <a:bodyPr vert="horz" lIns="91246" tIns="45718" rIns="9124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246" tIns="45718" rIns="9124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7"/>
            <a:ext cx="2844800" cy="365125"/>
          </a:xfrm>
          <a:prstGeom prst="rect">
            <a:avLst/>
          </a:prstGeom>
        </p:spPr>
        <p:txBody>
          <a:bodyPr vert="horz" lIns="91246" tIns="45718" rIns="91246" bIns="45718" rtlCol="0" anchor="ctr"/>
          <a:lstStyle>
            <a:lvl1pPr algn="l">
              <a:defRPr sz="1200">
                <a:solidFill>
                  <a:schemeClr val="tx1">
                    <a:tint val="75000"/>
                  </a:schemeClr>
                </a:solidFill>
              </a:defRPr>
            </a:lvl1pPr>
          </a:lstStyle>
          <a:p>
            <a:pPr defTabSz="912201"/>
            <a:fld id="{1D8BD707-D9CF-40AE-B4C6-C98DA3205C09}" type="datetimeFigureOut">
              <a:rPr lang="en-US" smtClean="0">
                <a:solidFill>
                  <a:prstClr val="black">
                    <a:tint val="75000"/>
                  </a:prstClr>
                </a:solidFill>
              </a:rPr>
              <a:pPr defTabSz="912201"/>
              <a:t>5/8/2019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7"/>
            <a:ext cx="3860800" cy="365125"/>
          </a:xfrm>
          <a:prstGeom prst="rect">
            <a:avLst/>
          </a:prstGeom>
        </p:spPr>
        <p:txBody>
          <a:bodyPr vert="horz" lIns="91246" tIns="45718" rIns="91246" bIns="45718" rtlCol="0" anchor="ctr"/>
          <a:lstStyle>
            <a:lvl1pPr algn="ctr">
              <a:defRPr sz="1200">
                <a:solidFill>
                  <a:schemeClr val="tx1">
                    <a:tint val="75000"/>
                  </a:schemeClr>
                </a:solidFill>
              </a:defRPr>
            </a:lvl1pPr>
          </a:lstStyle>
          <a:p>
            <a:pPr defTabSz="912201"/>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7"/>
            <a:ext cx="2844800" cy="365125"/>
          </a:xfrm>
          <a:prstGeom prst="rect">
            <a:avLst/>
          </a:prstGeom>
        </p:spPr>
        <p:txBody>
          <a:bodyPr vert="horz" lIns="91246" tIns="45718" rIns="91246" bIns="45718" rtlCol="0" anchor="ctr"/>
          <a:lstStyle>
            <a:lvl1pPr algn="r">
              <a:defRPr sz="1200">
                <a:solidFill>
                  <a:schemeClr val="tx1">
                    <a:tint val="75000"/>
                  </a:schemeClr>
                </a:solidFill>
              </a:defRPr>
            </a:lvl1pPr>
          </a:lstStyle>
          <a:p>
            <a:pPr defTabSz="912201"/>
            <a:fld id="{B6F15528-21DE-4FAA-801E-634DDDAF4B2B}" type="slidenum">
              <a:rPr lang="en-US" smtClean="0">
                <a:solidFill>
                  <a:prstClr val="black">
                    <a:tint val="75000"/>
                  </a:prstClr>
                </a:solidFill>
              </a:rPr>
              <a:pPr defTabSz="912201"/>
              <a:t>‹#›</a:t>
            </a:fld>
            <a:endParaRPr lang="en-US">
              <a:solidFill>
                <a:prstClr val="black">
                  <a:tint val="75000"/>
                </a:prstClr>
              </a:solidFill>
            </a:endParaRPr>
          </a:p>
        </p:txBody>
      </p:sp>
    </p:spTree>
    <p:extLst>
      <p:ext uri="{BB962C8B-B14F-4D97-AF65-F5344CB8AC3E}">
        <p14:creationId xmlns:p14="http://schemas.microsoft.com/office/powerpoint/2010/main" val="1775719819"/>
      </p:ext>
    </p:extLst>
  </p:cSld>
  <p:clrMap bg1="lt1" tx1="dk1" bg2="lt2" tx2="dk2" accent1="accent1" accent2="accent2" accent3="accent3" accent4="accent4" accent5="accent5" accent6="accent6" hlink="hlink" folHlink="folHlink"/>
  <p:sldLayoutIdLst>
    <p:sldLayoutId id="2147486378" r:id="rId1"/>
    <p:sldLayoutId id="2147486379" r:id="rId2"/>
    <p:sldLayoutId id="2147486380" r:id="rId3"/>
    <p:sldLayoutId id="2147486381" r:id="rId4"/>
    <p:sldLayoutId id="2147486382" r:id="rId5"/>
    <p:sldLayoutId id="2147486383" r:id="rId6"/>
    <p:sldLayoutId id="2147486384" r:id="rId7"/>
    <p:sldLayoutId id="2147486385" r:id="rId8"/>
    <p:sldLayoutId id="2147486386" r:id="rId9"/>
    <p:sldLayoutId id="2147486387" r:id="rId10"/>
    <p:sldLayoutId id="2147486388" r:id="rId11"/>
    <p:sldLayoutId id="2147486389" r:id="rId12"/>
    <p:sldLayoutId id="2147486390" r:id="rId13"/>
  </p:sldLayoutIdLst>
  <p:txStyles>
    <p:titleStyle>
      <a:lvl1pPr algn="l" defTabSz="912201" rtl="0" eaLnBrk="1" latinLnBrk="0" hangingPunct="1">
        <a:spcBef>
          <a:spcPct val="0"/>
        </a:spcBef>
        <a:buNone/>
        <a:defRPr sz="2800" kern="1200" cap="small" baseline="0">
          <a:solidFill>
            <a:schemeClr val="tx1"/>
          </a:solidFill>
          <a:latin typeface="Segoe UI Semibold" panose="020B0702040204020203" pitchFamily="34" charset="0"/>
          <a:ea typeface="+mj-ea"/>
          <a:cs typeface="+mj-cs"/>
        </a:defRPr>
      </a:lvl1pPr>
    </p:titleStyle>
    <p:bodyStyle>
      <a:lvl1pPr marL="342122" indent="-342122" algn="l" defTabSz="912201" rtl="0" eaLnBrk="1" latinLnBrk="0" hangingPunct="1">
        <a:spcBef>
          <a:spcPct val="20000"/>
        </a:spcBef>
        <a:buFont typeface="Arial" pitchFamily="34" charset="0"/>
        <a:buChar char="•"/>
        <a:defRPr sz="3200" kern="1200">
          <a:solidFill>
            <a:schemeClr val="tx1"/>
          </a:solidFill>
          <a:latin typeface="Segoe UI Light" panose="020B0502040204020203" pitchFamily="34" charset="0"/>
          <a:ea typeface="+mn-ea"/>
          <a:cs typeface="+mn-cs"/>
        </a:defRPr>
      </a:lvl1pPr>
      <a:lvl2pPr marL="741140" indent="-285104" algn="l" defTabSz="912201" rtl="0" eaLnBrk="1" latinLnBrk="0" hangingPunct="1">
        <a:spcBef>
          <a:spcPct val="20000"/>
        </a:spcBef>
        <a:buFont typeface="Arial" pitchFamily="34" charset="0"/>
        <a:buChar char="–"/>
        <a:defRPr sz="2800" kern="1200">
          <a:solidFill>
            <a:schemeClr val="tx1"/>
          </a:solidFill>
          <a:latin typeface="Segoe UI Light" panose="020B0502040204020203" pitchFamily="34" charset="0"/>
          <a:ea typeface="+mn-ea"/>
          <a:cs typeface="+mn-cs"/>
        </a:defRPr>
      </a:lvl2pPr>
      <a:lvl3pPr marL="1140282" indent="-228082" algn="l" defTabSz="912201" rtl="0" eaLnBrk="1" latinLnBrk="0" hangingPunct="1">
        <a:spcBef>
          <a:spcPct val="20000"/>
        </a:spcBef>
        <a:buFont typeface="Arial" pitchFamily="34" charset="0"/>
        <a:buChar char="•"/>
        <a:defRPr sz="2400" kern="1200">
          <a:solidFill>
            <a:schemeClr val="tx1"/>
          </a:solidFill>
          <a:latin typeface="Segoe UI Light" panose="020B0502040204020203" pitchFamily="34" charset="0"/>
          <a:ea typeface="+mn-ea"/>
          <a:cs typeface="+mn-cs"/>
        </a:defRPr>
      </a:lvl3pPr>
      <a:lvl4pPr marL="1596320" indent="-228082" algn="l" defTabSz="912201" rtl="0" eaLnBrk="1" latinLnBrk="0" hangingPunct="1">
        <a:spcBef>
          <a:spcPct val="20000"/>
        </a:spcBef>
        <a:buFont typeface="Arial" pitchFamily="34" charset="0"/>
        <a:buChar char="–"/>
        <a:defRPr sz="2000" kern="1200">
          <a:solidFill>
            <a:schemeClr val="tx1"/>
          </a:solidFill>
          <a:latin typeface="Segoe UI Light" panose="020B0502040204020203" pitchFamily="34" charset="0"/>
          <a:ea typeface="+mn-ea"/>
          <a:cs typeface="+mn-cs"/>
        </a:defRPr>
      </a:lvl4pPr>
      <a:lvl5pPr marL="2052359" indent="-228082" algn="l" defTabSz="912201" rtl="0" eaLnBrk="1" latinLnBrk="0" hangingPunct="1">
        <a:spcBef>
          <a:spcPct val="20000"/>
        </a:spcBef>
        <a:buFont typeface="Arial" pitchFamily="34" charset="0"/>
        <a:buChar char="»"/>
        <a:defRPr sz="2000" kern="1200">
          <a:solidFill>
            <a:schemeClr val="tx1"/>
          </a:solidFill>
          <a:latin typeface="Segoe UI Light" panose="020B0502040204020203" pitchFamily="34" charset="0"/>
          <a:ea typeface="+mn-ea"/>
          <a:cs typeface="+mn-cs"/>
        </a:defRPr>
      </a:lvl5pPr>
      <a:lvl6pPr marL="2508521"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4623"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0722"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6886" indent="-228082" algn="l" defTabSz="91220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201" rtl="0" eaLnBrk="1" latinLnBrk="0" hangingPunct="1">
        <a:defRPr sz="1900" kern="1200">
          <a:solidFill>
            <a:schemeClr val="tx1"/>
          </a:solidFill>
          <a:latin typeface="+mn-lt"/>
          <a:ea typeface="+mn-ea"/>
          <a:cs typeface="+mn-cs"/>
        </a:defRPr>
      </a:lvl1pPr>
      <a:lvl2pPr marL="456039" algn="l" defTabSz="912201" rtl="0" eaLnBrk="1" latinLnBrk="0" hangingPunct="1">
        <a:defRPr sz="1900" kern="1200">
          <a:solidFill>
            <a:schemeClr val="tx1"/>
          </a:solidFill>
          <a:latin typeface="+mn-lt"/>
          <a:ea typeface="+mn-ea"/>
          <a:cs typeface="+mn-cs"/>
        </a:defRPr>
      </a:lvl2pPr>
      <a:lvl3pPr marL="912201" algn="l" defTabSz="912201" rtl="0" eaLnBrk="1" latinLnBrk="0" hangingPunct="1">
        <a:defRPr sz="1900" kern="1200">
          <a:solidFill>
            <a:schemeClr val="tx1"/>
          </a:solidFill>
          <a:latin typeface="+mn-lt"/>
          <a:ea typeface="+mn-ea"/>
          <a:cs typeface="+mn-cs"/>
        </a:defRPr>
      </a:lvl3pPr>
      <a:lvl4pPr marL="1368302" algn="l" defTabSz="912201" rtl="0" eaLnBrk="1" latinLnBrk="0" hangingPunct="1">
        <a:defRPr sz="1900" kern="1200">
          <a:solidFill>
            <a:schemeClr val="tx1"/>
          </a:solidFill>
          <a:latin typeface="+mn-lt"/>
          <a:ea typeface="+mn-ea"/>
          <a:cs typeface="+mn-cs"/>
        </a:defRPr>
      </a:lvl4pPr>
      <a:lvl5pPr marL="1824402" algn="l" defTabSz="912201" rtl="0" eaLnBrk="1" latinLnBrk="0" hangingPunct="1">
        <a:defRPr sz="1900" kern="1200">
          <a:solidFill>
            <a:schemeClr val="tx1"/>
          </a:solidFill>
          <a:latin typeface="+mn-lt"/>
          <a:ea typeface="+mn-ea"/>
          <a:cs typeface="+mn-cs"/>
        </a:defRPr>
      </a:lvl5pPr>
      <a:lvl6pPr marL="2280566" algn="l" defTabSz="912201" rtl="0" eaLnBrk="1" latinLnBrk="0" hangingPunct="1">
        <a:defRPr sz="1900" kern="1200">
          <a:solidFill>
            <a:schemeClr val="tx1"/>
          </a:solidFill>
          <a:latin typeface="+mn-lt"/>
          <a:ea typeface="+mn-ea"/>
          <a:cs typeface="+mn-cs"/>
        </a:defRPr>
      </a:lvl6pPr>
      <a:lvl7pPr marL="2736602" algn="l" defTabSz="912201" rtl="0" eaLnBrk="1" latinLnBrk="0" hangingPunct="1">
        <a:defRPr sz="1900" kern="1200">
          <a:solidFill>
            <a:schemeClr val="tx1"/>
          </a:solidFill>
          <a:latin typeface="+mn-lt"/>
          <a:ea typeface="+mn-ea"/>
          <a:cs typeface="+mn-cs"/>
        </a:defRPr>
      </a:lvl7pPr>
      <a:lvl8pPr marL="3192640" algn="l" defTabSz="912201" rtl="0" eaLnBrk="1" latinLnBrk="0" hangingPunct="1">
        <a:defRPr sz="1900" kern="1200">
          <a:solidFill>
            <a:schemeClr val="tx1"/>
          </a:solidFill>
          <a:latin typeface="+mn-lt"/>
          <a:ea typeface="+mn-ea"/>
          <a:cs typeface="+mn-cs"/>
        </a:defRPr>
      </a:lvl8pPr>
      <a:lvl9pPr marL="3648679" algn="l" defTabSz="912201"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45038"/>
            <a:ext cx="11582400" cy="92176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371601"/>
            <a:ext cx="10972800" cy="4754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5/8/2019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3402311"/>
      </p:ext>
    </p:extLst>
  </p:cSld>
  <p:clrMap bg1="lt1" tx1="dk1" bg2="lt2" tx2="dk2" accent1="accent1" accent2="accent2" accent3="accent3" accent4="accent4" accent5="accent5" accent6="accent6" hlink="hlink" folHlink="folHlink"/>
  <p:sldLayoutIdLst>
    <p:sldLayoutId id="2147486438" r:id="rId1"/>
    <p:sldLayoutId id="2147486439" r:id="rId2"/>
    <p:sldLayoutId id="2147486440" r:id="rId3"/>
    <p:sldLayoutId id="2147486441" r:id="rId4"/>
    <p:sldLayoutId id="2147486442" r:id="rId5"/>
    <p:sldLayoutId id="2147486443" r:id="rId6"/>
    <p:sldLayoutId id="2147486444" r:id="rId7"/>
    <p:sldLayoutId id="2147486445" r:id="rId8"/>
    <p:sldLayoutId id="2147486446" r:id="rId9"/>
    <p:sldLayoutId id="2147486447" r:id="rId10"/>
    <p:sldLayoutId id="2147486448" r:id="rId11"/>
    <p:sldLayoutId id="2147486449" r:id="rId12"/>
  </p:sldLayoutIdLst>
  <p:txStyles>
    <p:titleStyle>
      <a:lvl1pPr algn="ctr" defTabSz="914400" rtl="0" eaLnBrk="1" latinLnBrk="0" hangingPunct="1">
        <a:spcBef>
          <a:spcPct val="0"/>
        </a:spcBef>
        <a:buNone/>
        <a:defRPr sz="4400" kern="1200">
          <a:solidFill>
            <a:schemeClr val="bg1"/>
          </a:solidFill>
          <a:latin typeface="Segoe UI Semibold"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Segoe UI Ligh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Segoe UI Light"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Segoe UI Light"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Segoe UI Light"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Segoe UI Ligh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0176BA-207F-4CE8-B772-ACA91F9933E3}" type="datetime1">
              <a:rPr lang="en-US" smtClean="0">
                <a:solidFill>
                  <a:prstClr val="black">
                    <a:tint val="75000"/>
                  </a:prstClr>
                </a:solidFill>
              </a:rPr>
              <a:pPr/>
              <a:t>5/8/2019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6443596"/>
      </p:ext>
    </p:extLst>
  </p:cSld>
  <p:clrMap bg1="lt1" tx1="dk1" bg2="lt2" tx2="dk2" accent1="accent1" accent2="accent2" accent3="accent3" accent4="accent4" accent5="accent5" accent6="accent6" hlink="hlink" folHlink="folHlink"/>
  <p:sldLayoutIdLst>
    <p:sldLayoutId id="2147486593" r:id="rId1"/>
    <p:sldLayoutId id="2147486594" r:id="rId2"/>
    <p:sldLayoutId id="2147486595" r:id="rId3"/>
    <p:sldLayoutId id="2147486596" r:id="rId4"/>
    <p:sldLayoutId id="2147486597" r:id="rId5"/>
    <p:sldLayoutId id="2147486598" r:id="rId6"/>
    <p:sldLayoutId id="2147486599" r:id="rId7"/>
    <p:sldLayoutId id="2147486600" r:id="rId8"/>
    <p:sldLayoutId id="2147486601" r:id="rId9"/>
    <p:sldLayoutId id="2147486602" r:id="rId10"/>
    <p:sldLayoutId id="2147486603" r:id="rId11"/>
  </p:sldLayoutIdLst>
  <p:hf sldNum="0" hdr="0" ftr="0" dt="0"/>
  <p:txStyles>
    <p:titleStyle>
      <a:lvl1pPr algn="ctr" defTabSz="914400" rtl="0" eaLnBrk="1" latinLnBrk="0" hangingPunct="1">
        <a:spcBef>
          <a:spcPct val="0"/>
        </a:spcBef>
        <a:buNone/>
        <a:defRPr sz="5400" kern="1200">
          <a:solidFill>
            <a:schemeClr val="bg1">
              <a:lumMod val="95000"/>
            </a:schemeClr>
          </a:solidFill>
          <a:latin typeface="Segoe UI Light"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lumMod val="95000"/>
            </a:schemeClr>
          </a:solidFill>
          <a:latin typeface="Segoe UI Ligh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95000"/>
            </a:schemeClr>
          </a:solidFill>
          <a:latin typeface="Segoe UI Light"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95000"/>
            </a:schemeClr>
          </a:solidFill>
          <a:latin typeface="Segoe UI Light"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95000"/>
            </a:schemeClr>
          </a:solidFill>
          <a:latin typeface="Segoe UI Light"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95000"/>
            </a:schemeClr>
          </a:solidFill>
          <a:latin typeface="Segoe UI Ligh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2201"/>
            <a:fld id="{1D8BD707-D9CF-40AE-B4C6-C98DA3205C09}" type="datetimeFigureOut">
              <a:rPr lang="en-US" smtClean="0">
                <a:solidFill>
                  <a:prstClr val="black">
                    <a:tint val="75000"/>
                  </a:prstClr>
                </a:solidFill>
              </a:rPr>
              <a:pPr defTabSz="912201"/>
              <a:t>5/8/2019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2201"/>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2201"/>
            <a:fld id="{B6F15528-21DE-4FAA-801E-634DDDAF4B2B}" type="slidenum">
              <a:rPr lang="en-US" smtClean="0">
                <a:solidFill>
                  <a:prstClr val="black">
                    <a:tint val="75000"/>
                  </a:prstClr>
                </a:solidFill>
              </a:rPr>
              <a:pPr defTabSz="912201"/>
              <a:t>‹#›</a:t>
            </a:fld>
            <a:endParaRPr lang="en-US">
              <a:solidFill>
                <a:prstClr val="black">
                  <a:tint val="75000"/>
                </a:prstClr>
              </a:solidFill>
            </a:endParaRPr>
          </a:p>
        </p:txBody>
      </p:sp>
    </p:spTree>
    <p:extLst>
      <p:ext uri="{BB962C8B-B14F-4D97-AF65-F5344CB8AC3E}">
        <p14:creationId xmlns:p14="http://schemas.microsoft.com/office/powerpoint/2010/main" val="871176622"/>
      </p:ext>
    </p:extLst>
  </p:cSld>
  <p:clrMap bg1="lt1" tx1="dk1" bg2="lt2" tx2="dk2" accent1="accent1" accent2="accent2" accent3="accent3" accent4="accent4" accent5="accent5" accent6="accent6" hlink="hlink" folHlink="folHlink"/>
  <p:sldLayoutIdLst>
    <p:sldLayoutId id="2147486605" r:id="rId1"/>
    <p:sldLayoutId id="2147486606" r:id="rId2"/>
    <p:sldLayoutId id="2147486607" r:id="rId3"/>
    <p:sldLayoutId id="2147486608" r:id="rId4"/>
    <p:sldLayoutId id="2147486609" r:id="rId5"/>
    <p:sldLayoutId id="2147486610" r:id="rId6"/>
    <p:sldLayoutId id="2147486611" r:id="rId7"/>
    <p:sldLayoutId id="2147486612" r:id="rId8"/>
    <p:sldLayoutId id="2147486613" r:id="rId9"/>
    <p:sldLayoutId id="2147486614" r:id="rId10"/>
    <p:sldLayoutId id="21474866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2201"/>
            <a:fld id="{1D8BD707-D9CF-40AE-B4C6-C98DA3205C09}" type="datetimeFigureOut">
              <a:rPr lang="en-US" smtClean="0">
                <a:solidFill>
                  <a:prstClr val="black">
                    <a:tint val="75000"/>
                  </a:prstClr>
                </a:solidFill>
              </a:rPr>
              <a:pPr defTabSz="912201"/>
              <a:t>5/8/2019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2201"/>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2201"/>
            <a:fld id="{B6F15528-21DE-4FAA-801E-634DDDAF4B2B}" type="slidenum">
              <a:rPr lang="en-US" smtClean="0">
                <a:solidFill>
                  <a:prstClr val="black">
                    <a:tint val="75000"/>
                  </a:prstClr>
                </a:solidFill>
              </a:rPr>
              <a:pPr defTabSz="912201"/>
              <a:t>‹#›</a:t>
            </a:fld>
            <a:endParaRPr lang="en-US">
              <a:solidFill>
                <a:prstClr val="black">
                  <a:tint val="75000"/>
                </a:prstClr>
              </a:solidFill>
            </a:endParaRPr>
          </a:p>
        </p:txBody>
      </p:sp>
    </p:spTree>
    <p:extLst>
      <p:ext uri="{BB962C8B-B14F-4D97-AF65-F5344CB8AC3E}">
        <p14:creationId xmlns:p14="http://schemas.microsoft.com/office/powerpoint/2010/main" val="1080227582"/>
      </p:ext>
    </p:extLst>
  </p:cSld>
  <p:clrMap bg1="lt1" tx1="dk1" bg2="lt2" tx2="dk2" accent1="accent1" accent2="accent2" accent3="accent3" accent4="accent4" accent5="accent5" accent6="accent6" hlink="hlink" folHlink="folHlink"/>
  <p:sldLayoutIdLst>
    <p:sldLayoutId id="2147486617" r:id="rId1"/>
    <p:sldLayoutId id="2147486618" r:id="rId2"/>
    <p:sldLayoutId id="2147486619" r:id="rId3"/>
    <p:sldLayoutId id="2147486620" r:id="rId4"/>
    <p:sldLayoutId id="2147486621" r:id="rId5"/>
    <p:sldLayoutId id="2147486622" r:id="rId6"/>
    <p:sldLayoutId id="2147486623" r:id="rId7"/>
    <p:sldLayoutId id="2147486624" r:id="rId8"/>
    <p:sldLayoutId id="2147486625" r:id="rId9"/>
    <p:sldLayoutId id="2147486626" r:id="rId10"/>
    <p:sldLayoutId id="21474866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3.xml"/><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10.emf"/></Relationships>
</file>

<file path=ppt/slides/_rels/slide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10.emf"/></Relationships>
</file>

<file path=ppt/slides/_rels/slide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10.emf"/></Relationships>
</file>

<file path=ppt/slides/_rels/slide1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10.emf"/></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0.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jpe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2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 Id="rId9" Type="http://schemas.openxmlformats.org/officeDocument/2006/relationships/image" Target="../media/image2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0.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65.xml"/><Relationship Id="rId6" Type="http://schemas.openxmlformats.org/officeDocument/2006/relationships/slide" Target="slide31.xml"/><Relationship Id="rId5" Type="http://schemas.openxmlformats.org/officeDocument/2006/relationships/image" Target="../media/image27.png"/><Relationship Id="rId4" Type="http://schemas.openxmlformats.org/officeDocument/2006/relationships/image" Target="../media/image26.emf"/></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3.xml"/><Relationship Id="rId1" Type="http://schemas.openxmlformats.org/officeDocument/2006/relationships/themeOverride" Target="../theme/themeOverride2.xml"/><Relationship Id="rId4" Type="http://schemas.openxmlformats.org/officeDocument/2006/relationships/image" Target="../media/image1.jpe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71.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65.xml"/><Relationship Id="rId6" Type="http://schemas.openxmlformats.org/officeDocument/2006/relationships/slide" Target="slide31.xml"/><Relationship Id="rId5" Type="http://schemas.openxmlformats.org/officeDocument/2006/relationships/image" Target="../media/image27.png"/><Relationship Id="rId4" Type="http://schemas.openxmlformats.org/officeDocument/2006/relationships/image" Target="../media/image26.emf"/></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65.xml"/><Relationship Id="rId6" Type="http://schemas.openxmlformats.org/officeDocument/2006/relationships/slide" Target="slide31.xml"/><Relationship Id="rId5" Type="http://schemas.openxmlformats.org/officeDocument/2006/relationships/image" Target="../media/image27.png"/><Relationship Id="rId4" Type="http://schemas.openxmlformats.org/officeDocument/2006/relationships/image" Target="../media/image26.emf"/></Relationships>
</file>

<file path=ppt/slides/_rels/slide3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0.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5.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9.xml"/><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65.xml"/><Relationship Id="rId5" Type="http://schemas.openxmlformats.org/officeDocument/2006/relationships/image" Target="../media/image35.png"/><Relationship Id="rId4" Type="http://schemas.openxmlformats.org/officeDocument/2006/relationships/image" Target="../media/image26.emf"/></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65.xml"/><Relationship Id="rId5" Type="http://schemas.openxmlformats.org/officeDocument/2006/relationships/image" Target="../media/image35.png"/><Relationship Id="rId4" Type="http://schemas.openxmlformats.org/officeDocument/2006/relationships/image" Target="../media/image26.emf"/></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0.xml"/></Relationships>
</file>

<file path=ppt/slides/_rels/slide4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45.xml"/><Relationship Id="rId1" Type="http://schemas.openxmlformats.org/officeDocument/2006/relationships/slideLayout" Target="../slideLayouts/slideLayout65.xml"/></Relationships>
</file>

<file path=ppt/slides/_rels/slide4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46.xml"/><Relationship Id="rId1" Type="http://schemas.openxmlformats.org/officeDocument/2006/relationships/slideLayout" Target="../slideLayouts/slideLayout65.xml"/></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7.xml"/><Relationship Id="rId1" Type="http://schemas.openxmlformats.org/officeDocument/2006/relationships/slideLayout" Target="../slideLayouts/slideLayout65.xml"/><Relationship Id="rId5" Type="http://schemas.microsoft.com/office/2007/relationships/hdphoto" Target="../media/hdphoto1.wdp"/><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1.xml"/><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4.xml"/><Relationship Id="rId1" Type="http://schemas.openxmlformats.org/officeDocument/2006/relationships/slideLayout" Target="../slideLayouts/slideLayout37.xml"/><Relationship Id="rId4" Type="http://schemas.openxmlformats.org/officeDocument/2006/relationships/image" Target="../media/image39.jpeg"/></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7.xml"/><Relationship Id="rId1" Type="http://schemas.openxmlformats.org/officeDocument/2006/relationships/slideLayout" Target="../slideLayouts/slideLayout37.xml"/><Relationship Id="rId4" Type="http://schemas.openxmlformats.org/officeDocument/2006/relationships/image" Target="../media/image41.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9.xml"/><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7.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8.xml"/><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2.xml"/></Relationships>
</file>

<file path=ppt/slides/_rels/slide7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jpe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70.xml"/><Relationship Id="rId1" Type="http://schemas.openxmlformats.org/officeDocument/2006/relationships/slideLayout" Target="../slideLayouts/slideLayout71.xml"/><Relationship Id="rId6" Type="http://schemas.openxmlformats.org/officeDocument/2006/relationships/image" Target="../media/image46.png"/><Relationship Id="rId11" Type="http://schemas.openxmlformats.org/officeDocument/2006/relationships/image" Target="../media/image51.jpeg"/><Relationship Id="rId5" Type="http://schemas.openxmlformats.org/officeDocument/2006/relationships/image" Target="../media/image45.jpeg"/><Relationship Id="rId10" Type="http://schemas.openxmlformats.org/officeDocument/2006/relationships/image" Target="../media/image50.jpg"/><Relationship Id="rId4" Type="http://schemas.openxmlformats.org/officeDocument/2006/relationships/image" Target="../media/image44.jpeg"/><Relationship Id="rId9" Type="http://schemas.openxmlformats.org/officeDocument/2006/relationships/image" Target="../media/image49.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210870D-0500-46A1-89ED-36F8FE554C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1" y="-374335"/>
            <a:ext cx="12204463" cy="8114670"/>
          </a:xfrm>
          <a:prstGeom prst="rect">
            <a:avLst/>
          </a:prstGeom>
        </p:spPr>
      </p:pic>
      <p:sp>
        <p:nvSpPr>
          <p:cNvPr id="8" name="Rectangle 7"/>
          <p:cNvSpPr/>
          <p:nvPr/>
        </p:nvSpPr>
        <p:spPr>
          <a:xfrm>
            <a:off x="1499072" y="6241758"/>
            <a:ext cx="9168931" cy="621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algn="ctr" defTabSz="912201"/>
            <a:endParaRPr lang="en-US" sz="1900" dirty="0">
              <a:solidFill>
                <a:prstClr val="white"/>
              </a:solidFill>
            </a:endParaRPr>
          </a:p>
        </p:txBody>
      </p:sp>
      <p:sp>
        <p:nvSpPr>
          <p:cNvPr id="25" name="TextBox 24"/>
          <p:cNvSpPr txBox="1"/>
          <p:nvPr/>
        </p:nvSpPr>
        <p:spPr>
          <a:xfrm>
            <a:off x="3695700" y="203200"/>
            <a:ext cx="8229600" cy="1015663"/>
          </a:xfrm>
          <a:prstGeom prst="rect">
            <a:avLst/>
          </a:prstGeom>
          <a:noFill/>
          <a:effectLst/>
        </p:spPr>
        <p:txBody>
          <a:bodyPr wrap="square" rtlCol="0">
            <a:spAutoFit/>
          </a:bodyPr>
          <a:lstStyle/>
          <a:p>
            <a:pPr algn="r"/>
            <a:r>
              <a:rPr lang="en-US" sz="3200" dirty="0">
                <a:solidFill>
                  <a:schemeClr val="bg1"/>
                </a:solidFill>
                <a:latin typeface="Segoe UI Semibold" panose="020B0702040204020203" pitchFamily="34" charset="0"/>
                <a:cs typeface="Segoe UI Semibold" panose="020B0702040204020203" pitchFamily="34" charset="0"/>
              </a:rPr>
              <a:t>Exploring Sound Awareness in the Home </a:t>
            </a:r>
          </a:p>
          <a:p>
            <a:pPr algn="r"/>
            <a:r>
              <a:rPr lang="en-US" sz="2800" dirty="0">
                <a:solidFill>
                  <a:schemeClr val="bg1"/>
                </a:solidFill>
                <a:latin typeface="Segoe UI Light" panose="020B0502040204020203" pitchFamily="34" charset="0"/>
                <a:cs typeface="Segoe UI Light" panose="020B0502040204020203" pitchFamily="34" charset="0"/>
              </a:rPr>
              <a:t>for People who are Deaf or Hard of Hearing </a:t>
            </a:r>
            <a:endParaRPr lang="en-US" sz="3200" dirty="0">
              <a:solidFill>
                <a:schemeClr val="bg1"/>
              </a:solidFill>
              <a:latin typeface="Segoe UI Light" panose="020B0502040204020203" pitchFamily="34" charset="0"/>
              <a:cs typeface="Segoe UI Light" panose="020B0502040204020203" pitchFamily="34" charset="0"/>
            </a:endParaRPr>
          </a:p>
        </p:txBody>
      </p:sp>
      <p:sp>
        <p:nvSpPr>
          <p:cNvPr id="24" name="Rectangle 23"/>
          <p:cNvSpPr/>
          <p:nvPr/>
        </p:nvSpPr>
        <p:spPr>
          <a:xfrm>
            <a:off x="7124700" y="1523798"/>
            <a:ext cx="4781906" cy="1138769"/>
          </a:xfrm>
          <a:prstGeom prst="rect">
            <a:avLst/>
          </a:prstGeom>
          <a:effectLst/>
        </p:spPr>
        <p:txBody>
          <a:bodyPr wrap="square" lIns="0" tIns="45718" rIns="91246" bIns="45718">
            <a:spAutoFit/>
          </a:bodyPr>
          <a:lstStyle/>
          <a:p>
            <a:pPr algn="r" defTabSz="912201">
              <a:spcAft>
                <a:spcPts val="2400"/>
              </a:spcAft>
            </a:pPr>
            <a:r>
              <a:rPr lang="en-US" sz="1600" dirty="0">
                <a:solidFill>
                  <a:schemeClr val="bg1">
                    <a:lumMod val="95000"/>
                  </a:schemeClr>
                </a:solidFill>
                <a:latin typeface="Segoe UI Semibold" panose="020B0702040204020203" pitchFamily="34" charset="0"/>
                <a:cs typeface="Segoe UI Semibold" panose="020B0702040204020203" pitchFamily="34" charset="0"/>
              </a:rPr>
              <a:t>Dhruv Jain (DJ), Angela Lin, Rose Guttman, Marcus A., Aileen Zeng, Leah </a:t>
            </a:r>
            <a:r>
              <a:rPr lang="en-US" sz="1600" dirty="0" err="1">
                <a:solidFill>
                  <a:schemeClr val="bg1">
                    <a:lumMod val="95000"/>
                  </a:schemeClr>
                </a:solidFill>
                <a:latin typeface="Segoe UI Semibold" panose="020B0702040204020203" pitchFamily="34" charset="0"/>
                <a:cs typeface="Segoe UI Semibold" panose="020B0702040204020203" pitchFamily="34" charset="0"/>
              </a:rPr>
              <a:t>Findlater</a:t>
            </a:r>
            <a:r>
              <a:rPr lang="en-US" sz="1600" dirty="0">
                <a:solidFill>
                  <a:schemeClr val="bg1">
                    <a:lumMod val="95000"/>
                  </a:schemeClr>
                </a:solidFill>
                <a:latin typeface="Segoe UI Semibold" panose="020B0702040204020203" pitchFamily="34" charset="0"/>
                <a:cs typeface="Segoe UI Semibold" panose="020B0702040204020203" pitchFamily="34" charset="0"/>
              </a:rPr>
              <a:t>, Jon Froehlich</a:t>
            </a:r>
          </a:p>
          <a:p>
            <a:pPr algn="r" defTabSz="912201"/>
            <a:r>
              <a:rPr lang="en-US" sz="1600" dirty="0">
                <a:solidFill>
                  <a:schemeClr val="bg1">
                    <a:lumMod val="95000"/>
                  </a:schemeClr>
                </a:solidFill>
                <a:latin typeface="Segoe UI Light" panose="020B0502040204020203" pitchFamily="34" charset="0"/>
                <a:cs typeface="Segoe UI Light" panose="020B0502040204020203" pitchFamily="34" charset="0"/>
              </a:rPr>
              <a:t>University of Washington, Seattle</a:t>
            </a:r>
          </a:p>
        </p:txBody>
      </p:sp>
      <p:pic>
        <p:nvPicPr>
          <p:cNvPr id="6" name="Picture 2" descr="logo">
            <a:extLst>
              <a:ext uri="{FF2B5EF4-FFF2-40B4-BE49-F238E27FC236}">
                <a16:creationId xmlns:a16="http://schemas.microsoft.com/office/drawing/2014/main" id="{B0F4F6F2-1E05-4B14-90F0-BD37D45588A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76735" y="6178761"/>
            <a:ext cx="1070123" cy="5243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dub.washington.edu/images/logo/DUB_bottom_purplegreen.png">
            <a:extLst>
              <a:ext uri="{FF2B5EF4-FFF2-40B4-BE49-F238E27FC236}">
                <a16:creationId xmlns:a16="http://schemas.microsoft.com/office/drawing/2014/main" id="{E1A69342-A0E1-4212-9B03-C979F51B9D9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21144"/>
          <a:stretch/>
        </p:blipFill>
        <p:spPr bwMode="auto">
          <a:xfrm>
            <a:off x="9764677" y="6257127"/>
            <a:ext cx="860684" cy="367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325534"/>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26E37C-480E-4827-89FD-FE7FF610913E}"/>
              </a:ext>
            </a:extLst>
          </p:cNvPr>
          <p:cNvPicPr>
            <a:picLocks noChangeAspect="1"/>
          </p:cNvPicPr>
          <p:nvPr/>
        </p:nvPicPr>
        <p:blipFill>
          <a:blip r:embed="rId3">
            <a:grayscl/>
          </a:blip>
          <a:stretch>
            <a:fillRect/>
          </a:stretch>
        </p:blipFill>
        <p:spPr>
          <a:xfrm>
            <a:off x="1079500" y="1059735"/>
            <a:ext cx="6313166" cy="4738530"/>
          </a:xfrm>
          <a:prstGeom prst="rect">
            <a:avLst/>
          </a:prstGeom>
          <a:ln w="12700">
            <a:solidFill>
              <a:schemeClr val="tx1">
                <a:lumMod val="50000"/>
                <a:lumOff val="50000"/>
              </a:schemeClr>
            </a:solidFill>
          </a:ln>
        </p:spPr>
      </p:pic>
      <p:pic>
        <p:nvPicPr>
          <p:cNvPr id="5" name="Picture 4">
            <a:extLst>
              <a:ext uri="{FF2B5EF4-FFF2-40B4-BE49-F238E27FC236}">
                <a16:creationId xmlns:a16="http://schemas.microsoft.com/office/drawing/2014/main" id="{162EF284-D12A-4825-82BB-55962826B756}"/>
              </a:ext>
            </a:extLst>
          </p:cNvPr>
          <p:cNvPicPr>
            <a:picLocks noChangeAspect="1"/>
          </p:cNvPicPr>
          <p:nvPr/>
        </p:nvPicPr>
        <p:blipFill>
          <a:blip r:embed="rId4">
            <a:grayscl/>
          </a:blip>
          <a:stretch>
            <a:fillRect/>
          </a:stretch>
        </p:blipFill>
        <p:spPr>
          <a:xfrm>
            <a:off x="8434066" y="1061171"/>
            <a:ext cx="2678434" cy="4737094"/>
          </a:xfrm>
          <a:prstGeom prst="rect">
            <a:avLst/>
          </a:prstGeom>
          <a:ln w="12700">
            <a:solidFill>
              <a:schemeClr val="tx1">
                <a:lumMod val="50000"/>
                <a:lumOff val="50000"/>
              </a:schemeClr>
            </a:solidFill>
          </a:ln>
        </p:spPr>
      </p:pic>
      <p:sp>
        <p:nvSpPr>
          <p:cNvPr id="7" name="BlackOverlay">
            <a:extLst>
              <a:ext uri="{FF2B5EF4-FFF2-40B4-BE49-F238E27FC236}">
                <a16:creationId xmlns:a16="http://schemas.microsoft.com/office/drawing/2014/main" id="{48A21012-8F4D-4E41-8DF2-45B93DF52278}"/>
              </a:ext>
            </a:extLst>
          </p:cNvPr>
          <p:cNvSpPr/>
          <p:nvPr/>
        </p:nvSpPr>
        <p:spPr>
          <a:xfrm>
            <a:off x="-11898" y="0"/>
            <a:ext cx="12203898" cy="6858000"/>
          </a:xfrm>
          <a:prstGeom prst="rect">
            <a:avLst/>
          </a:prstGeom>
          <a:solidFill>
            <a:schemeClr val="tx1">
              <a:alpha val="7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ctr"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a:ea typeface="+mn-ea"/>
              <a:cs typeface="Segoe UI Light"/>
            </a:endParaRPr>
          </a:p>
          <a:p>
            <a:pPr marL="0" marR="0" lvl="0" indent="0" algn="ctr"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a:ea typeface="+mn-ea"/>
                <a:cs typeface="Segoe UI Light"/>
              </a:rPr>
              <a:t>Prior work have examined sounds of interest for DHH people, </a:t>
            </a:r>
          </a:p>
          <a:p>
            <a:pPr marL="0" marR="0" lvl="0" indent="0" algn="ctr"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a:ea typeface="+mn-ea"/>
                <a:cs typeface="Segoe UI Light"/>
              </a:rPr>
              <a:t>however </a:t>
            </a: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only a few have specifically included </a:t>
            </a:r>
            <a:r>
              <a:rPr kumimoji="0" lang="en-US" sz="2400" b="0" i="0" u="none" strike="noStrike" kern="1200" cap="none" spc="0" normalizeH="0" baseline="0" noProof="0" dirty="0">
                <a:ln>
                  <a:noFill/>
                </a:ln>
                <a:solidFill>
                  <a:prstClr val="white"/>
                </a:solidFill>
                <a:effectLst/>
                <a:uLnTx/>
                <a:uFillTx/>
                <a:latin typeface="Segoe UI Light"/>
                <a:ea typeface="+mn-ea"/>
                <a:cs typeface="Segoe UI Light"/>
              </a:rPr>
              <a:t>questions about the home.</a:t>
            </a:r>
          </a:p>
        </p:txBody>
      </p:sp>
      <p:sp>
        <p:nvSpPr>
          <p:cNvPr id="3" name="Title 2">
            <a:extLst>
              <a:ext uri="{FF2B5EF4-FFF2-40B4-BE49-F238E27FC236}">
                <a16:creationId xmlns:a16="http://schemas.microsoft.com/office/drawing/2014/main" id="{4C2BF6DC-A523-4AC4-9E86-C9581C6FE871}"/>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2579305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26E37C-480E-4827-89FD-FE7FF610913E}"/>
              </a:ext>
            </a:extLst>
          </p:cNvPr>
          <p:cNvPicPr>
            <a:picLocks noChangeAspect="1"/>
          </p:cNvPicPr>
          <p:nvPr/>
        </p:nvPicPr>
        <p:blipFill>
          <a:blip r:embed="rId3">
            <a:grayscl/>
          </a:blip>
          <a:stretch>
            <a:fillRect/>
          </a:stretch>
        </p:blipFill>
        <p:spPr>
          <a:xfrm>
            <a:off x="1079500" y="1059735"/>
            <a:ext cx="6313166" cy="4738530"/>
          </a:xfrm>
          <a:prstGeom prst="rect">
            <a:avLst/>
          </a:prstGeom>
          <a:ln w="12700">
            <a:solidFill>
              <a:schemeClr val="tx1">
                <a:lumMod val="50000"/>
                <a:lumOff val="50000"/>
              </a:schemeClr>
            </a:solidFill>
          </a:ln>
        </p:spPr>
      </p:pic>
      <p:pic>
        <p:nvPicPr>
          <p:cNvPr id="5" name="Picture 4">
            <a:extLst>
              <a:ext uri="{FF2B5EF4-FFF2-40B4-BE49-F238E27FC236}">
                <a16:creationId xmlns:a16="http://schemas.microsoft.com/office/drawing/2014/main" id="{162EF284-D12A-4825-82BB-55962826B756}"/>
              </a:ext>
            </a:extLst>
          </p:cNvPr>
          <p:cNvPicPr>
            <a:picLocks noChangeAspect="1"/>
          </p:cNvPicPr>
          <p:nvPr/>
        </p:nvPicPr>
        <p:blipFill>
          <a:blip r:embed="rId4">
            <a:grayscl/>
          </a:blip>
          <a:stretch>
            <a:fillRect/>
          </a:stretch>
        </p:blipFill>
        <p:spPr>
          <a:xfrm>
            <a:off x="8434066" y="1061171"/>
            <a:ext cx="2678434" cy="4737094"/>
          </a:xfrm>
          <a:prstGeom prst="rect">
            <a:avLst/>
          </a:prstGeom>
          <a:ln w="12700">
            <a:solidFill>
              <a:schemeClr val="tx1">
                <a:lumMod val="50000"/>
                <a:lumOff val="50000"/>
              </a:schemeClr>
            </a:solidFill>
          </a:ln>
        </p:spPr>
      </p:pic>
      <p:sp>
        <p:nvSpPr>
          <p:cNvPr id="8" name="Rectangle 7">
            <a:extLst>
              <a:ext uri="{FF2B5EF4-FFF2-40B4-BE49-F238E27FC236}">
                <a16:creationId xmlns:a16="http://schemas.microsoft.com/office/drawing/2014/main" id="{BA383596-ABA9-4A57-818F-3DE21D0D1D6E}"/>
              </a:ext>
            </a:extLst>
          </p:cNvPr>
          <p:cNvSpPr/>
          <p:nvPr/>
        </p:nvSpPr>
        <p:spPr>
          <a:xfrm>
            <a:off x="2236466" y="5796829"/>
            <a:ext cx="3999234" cy="400110"/>
          </a:xfrm>
          <a:prstGeom prst="rect">
            <a:avLst/>
          </a:prstGeom>
        </p:spPr>
        <p:txBody>
          <a:bodyPr wrap="square">
            <a:spAutoFit/>
          </a:bodyPr>
          <a:lstStyle/>
          <a:p>
            <a:pPr algn="ctr"/>
            <a:r>
              <a:rPr lang="en-US" sz="2000" dirty="0">
                <a:solidFill>
                  <a:schemeClr val="tx1">
                    <a:lumMod val="85000"/>
                    <a:lumOff val="15000"/>
                  </a:schemeClr>
                </a:solidFill>
                <a:latin typeface="Segoe UI Light"/>
                <a:cs typeface="Segoe UI Light"/>
              </a:rPr>
              <a:t>(Matthews </a:t>
            </a:r>
            <a:r>
              <a:rPr lang="en-US" sz="2000" i="1" dirty="0">
                <a:solidFill>
                  <a:schemeClr val="tx1">
                    <a:lumMod val="85000"/>
                    <a:lumOff val="15000"/>
                  </a:schemeClr>
                </a:solidFill>
                <a:latin typeface="Segoe UI Light"/>
                <a:cs typeface="Segoe UI Light"/>
              </a:rPr>
              <a:t>et al., ASSETS 2007)</a:t>
            </a:r>
            <a:endParaRPr lang="en-US" sz="2000" i="1" dirty="0">
              <a:solidFill>
                <a:schemeClr val="tx1">
                  <a:lumMod val="85000"/>
                  <a:lumOff val="15000"/>
                </a:schemeClr>
              </a:solidFill>
            </a:endParaRPr>
          </a:p>
        </p:txBody>
      </p:sp>
      <p:sp>
        <p:nvSpPr>
          <p:cNvPr id="9" name="Rectangle 8">
            <a:extLst>
              <a:ext uri="{FF2B5EF4-FFF2-40B4-BE49-F238E27FC236}">
                <a16:creationId xmlns:a16="http://schemas.microsoft.com/office/drawing/2014/main" id="{E6C58AEA-CD65-4A26-835C-FF5AEC91BD63}"/>
              </a:ext>
            </a:extLst>
          </p:cNvPr>
          <p:cNvSpPr/>
          <p:nvPr/>
        </p:nvSpPr>
        <p:spPr>
          <a:xfrm>
            <a:off x="8194991" y="5796829"/>
            <a:ext cx="3156583" cy="400110"/>
          </a:xfrm>
          <a:prstGeom prst="rect">
            <a:avLst/>
          </a:prstGeom>
        </p:spPr>
        <p:txBody>
          <a:bodyPr wrap="square">
            <a:spAutoFit/>
          </a:bodyPr>
          <a:lstStyle/>
          <a:p>
            <a:pPr algn="ctr"/>
            <a:r>
              <a:rPr lang="en-US" sz="2000" dirty="0">
                <a:solidFill>
                  <a:schemeClr val="tx1">
                    <a:lumMod val="85000"/>
                    <a:lumOff val="15000"/>
                  </a:schemeClr>
                </a:solidFill>
                <a:latin typeface="Segoe UI Light"/>
                <a:cs typeface="Segoe UI Light"/>
              </a:rPr>
              <a:t>(Bragg </a:t>
            </a:r>
            <a:r>
              <a:rPr lang="en-US" sz="2000" i="1" dirty="0">
                <a:solidFill>
                  <a:schemeClr val="tx1">
                    <a:lumMod val="85000"/>
                    <a:lumOff val="15000"/>
                  </a:schemeClr>
                </a:solidFill>
                <a:latin typeface="Segoe UI Light"/>
                <a:cs typeface="Segoe UI Light"/>
              </a:rPr>
              <a:t>et al., ASSETS 2016</a:t>
            </a:r>
            <a:r>
              <a:rPr lang="en-US" sz="2000" dirty="0">
                <a:solidFill>
                  <a:schemeClr val="tx1">
                    <a:lumMod val="85000"/>
                    <a:lumOff val="15000"/>
                  </a:schemeClr>
                </a:solidFill>
                <a:latin typeface="Segoe UI Light"/>
                <a:cs typeface="Segoe UI Light"/>
              </a:rPr>
              <a:t>) </a:t>
            </a:r>
            <a:endParaRPr lang="en-US" sz="2000" dirty="0">
              <a:solidFill>
                <a:schemeClr val="tx1">
                  <a:lumMod val="85000"/>
                  <a:lumOff val="15000"/>
                </a:schemeClr>
              </a:solidFill>
            </a:endParaRPr>
          </a:p>
        </p:txBody>
      </p:sp>
      <p:sp>
        <p:nvSpPr>
          <p:cNvPr id="6" name="BlackOverlay">
            <a:extLst>
              <a:ext uri="{FF2B5EF4-FFF2-40B4-BE49-F238E27FC236}">
                <a16:creationId xmlns:a16="http://schemas.microsoft.com/office/drawing/2014/main" id="{A321780F-7C7A-46CA-8188-85A4C77B7FB8}"/>
              </a:ext>
            </a:extLst>
          </p:cNvPr>
          <p:cNvSpPr/>
          <p:nvPr/>
        </p:nvSpPr>
        <p:spPr>
          <a:xfrm>
            <a:off x="-11898" y="0"/>
            <a:ext cx="12203898" cy="6858000"/>
          </a:xfrm>
          <a:prstGeom prst="rect">
            <a:avLst/>
          </a:prstGeom>
          <a:solidFill>
            <a:schemeClr val="tx1">
              <a:alpha val="7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defTabSz="456039"/>
            <a:r>
              <a:rPr lang="en-US" sz="2400" dirty="0">
                <a:solidFill>
                  <a:prstClr val="white"/>
                </a:solidFill>
                <a:latin typeface="Segoe UI Light"/>
                <a:cs typeface="Segoe UI Light"/>
              </a:rPr>
              <a:t>Matthews </a:t>
            </a:r>
            <a:r>
              <a:rPr lang="en-US" sz="2400" i="1" dirty="0">
                <a:solidFill>
                  <a:prstClr val="white"/>
                </a:solidFill>
                <a:latin typeface="Segoe UI Light"/>
                <a:cs typeface="Segoe UI Light"/>
              </a:rPr>
              <a:t>et al</a:t>
            </a:r>
            <a:r>
              <a:rPr lang="en-US" sz="2400" dirty="0">
                <a:solidFill>
                  <a:prstClr val="white"/>
                </a:solidFill>
                <a:latin typeface="Segoe UI Light"/>
                <a:cs typeface="Segoe UI Light"/>
              </a:rPr>
              <a:t>.</a:t>
            </a:r>
            <a:r>
              <a:rPr lang="en-US" sz="2400" i="1" dirty="0">
                <a:solidFill>
                  <a:prstClr val="white"/>
                </a:solidFill>
                <a:latin typeface="Segoe UI Light"/>
                <a:cs typeface="Segoe UI Light"/>
              </a:rPr>
              <a:t> </a:t>
            </a:r>
            <a:r>
              <a:rPr lang="en-US" sz="2400" dirty="0">
                <a:solidFill>
                  <a:prstClr val="white"/>
                </a:solidFill>
                <a:latin typeface="Segoe UI Light"/>
                <a:cs typeface="Segoe UI Light"/>
              </a:rPr>
              <a:t>and Bragg </a:t>
            </a:r>
            <a:r>
              <a:rPr lang="en-US" sz="2400" i="1" dirty="0">
                <a:solidFill>
                  <a:prstClr val="white"/>
                </a:solidFill>
                <a:latin typeface="Segoe UI Light"/>
                <a:cs typeface="Segoe UI Light"/>
              </a:rPr>
              <a:t>et al. </a:t>
            </a:r>
            <a:r>
              <a:rPr lang="en-US" sz="2400" dirty="0">
                <a:solidFill>
                  <a:prstClr val="white"/>
                </a:solidFill>
                <a:latin typeface="Segoe UI Light"/>
                <a:cs typeface="Segoe UI Light"/>
              </a:rPr>
              <a:t>investigated sound awareness needs </a:t>
            </a:r>
          </a:p>
          <a:p>
            <a:pPr algn="ctr" defTabSz="456039"/>
            <a:r>
              <a:rPr lang="en-US" sz="2400" dirty="0">
                <a:solidFill>
                  <a:prstClr val="white"/>
                </a:solidFill>
                <a:latin typeface="Segoe UI Light"/>
                <a:cs typeface="Segoe UI Light"/>
              </a:rPr>
              <a:t>in </a:t>
            </a:r>
            <a:r>
              <a:rPr lang="en-US" sz="2400" dirty="0">
                <a:solidFill>
                  <a:srgbClr val="FFC000"/>
                </a:solidFill>
                <a:latin typeface="Segoe UI Semibold" panose="020B0702040204020203" pitchFamily="34" charset="0"/>
                <a:cs typeface="Segoe UI Semibold" panose="020B0702040204020203" pitchFamily="34" charset="0"/>
              </a:rPr>
              <a:t>three contexts</a:t>
            </a:r>
            <a:r>
              <a:rPr lang="en-US" sz="2400" dirty="0">
                <a:solidFill>
                  <a:prstClr val="white"/>
                </a:solidFill>
                <a:latin typeface="Segoe UI Light"/>
                <a:cs typeface="Segoe UI Light"/>
              </a:rPr>
              <a:t>: at home, at work and while mobile.</a:t>
            </a:r>
          </a:p>
          <a:p>
            <a:pPr algn="ctr" defTabSz="456039"/>
            <a:endParaRPr lang="en-US" sz="2400" dirty="0">
              <a:solidFill>
                <a:prstClr val="white"/>
              </a:solidFill>
              <a:latin typeface="Segoe UI Light"/>
              <a:cs typeface="Segoe UI Light"/>
            </a:endParaRPr>
          </a:p>
          <a:p>
            <a:pPr algn="ctr" defTabSz="456039"/>
            <a:r>
              <a:rPr lang="en-US" sz="2400" dirty="0">
                <a:solidFill>
                  <a:prstClr val="white"/>
                </a:solidFill>
                <a:latin typeface="Segoe UI Light"/>
                <a:cs typeface="Segoe UI Light"/>
              </a:rPr>
              <a:t>They also evaluated providing </a:t>
            </a:r>
            <a:r>
              <a:rPr lang="en-US" sz="2400" dirty="0">
                <a:solidFill>
                  <a:srgbClr val="FFC000"/>
                </a:solidFill>
                <a:latin typeface="Segoe UI Semibold" panose="020B0702040204020203" pitchFamily="34" charset="0"/>
                <a:cs typeface="Segoe UI Semibold" panose="020B0702040204020203" pitchFamily="34" charset="0"/>
              </a:rPr>
              <a:t>sound awareness feedback </a:t>
            </a:r>
            <a:r>
              <a:rPr lang="en-US" sz="2400" dirty="0">
                <a:solidFill>
                  <a:prstClr val="white"/>
                </a:solidFill>
                <a:latin typeface="Segoe UI Light"/>
                <a:cs typeface="Segoe UI Light"/>
              </a:rPr>
              <a:t>using a </a:t>
            </a:r>
          </a:p>
          <a:p>
            <a:pPr algn="ctr" defTabSz="456039"/>
            <a:r>
              <a:rPr lang="en-US" sz="2400" dirty="0">
                <a:solidFill>
                  <a:srgbClr val="FFC000"/>
                </a:solidFill>
                <a:latin typeface="Segoe UI Semibold" panose="020B0702040204020203" pitchFamily="34" charset="0"/>
                <a:cs typeface="Segoe UI Semibold" panose="020B0702040204020203" pitchFamily="34" charset="0"/>
              </a:rPr>
              <a:t>desktop</a:t>
            </a:r>
            <a:r>
              <a:rPr lang="en-US" sz="2400" dirty="0">
                <a:solidFill>
                  <a:prstClr val="white"/>
                </a:solidFill>
                <a:latin typeface="Segoe UI Light"/>
                <a:cs typeface="Segoe UI Light"/>
              </a:rPr>
              <a:t> </a:t>
            </a:r>
            <a:r>
              <a:rPr lang="en-US" sz="2400" i="1" dirty="0">
                <a:solidFill>
                  <a:prstClr val="white"/>
                </a:solidFill>
                <a:latin typeface="Segoe UI Light"/>
                <a:cs typeface="Segoe UI Light"/>
              </a:rPr>
              <a:t>(Matthews) </a:t>
            </a:r>
            <a:r>
              <a:rPr lang="en-US" sz="2400" dirty="0">
                <a:solidFill>
                  <a:prstClr val="white"/>
                </a:solidFill>
                <a:latin typeface="Segoe UI Light"/>
                <a:cs typeface="Segoe UI Light"/>
              </a:rPr>
              <a:t>and a </a:t>
            </a:r>
            <a:r>
              <a:rPr lang="en-US" sz="2400" dirty="0">
                <a:solidFill>
                  <a:srgbClr val="FFC000"/>
                </a:solidFill>
                <a:latin typeface="Segoe UI Semibold" panose="020B0702040204020203" pitchFamily="34" charset="0"/>
                <a:cs typeface="Segoe UI Semibold" panose="020B0702040204020203" pitchFamily="34" charset="0"/>
              </a:rPr>
              <a:t>mobile phone </a:t>
            </a:r>
            <a:r>
              <a:rPr lang="en-US" sz="2400" i="1" dirty="0">
                <a:solidFill>
                  <a:prstClr val="white"/>
                </a:solidFill>
                <a:latin typeface="Segoe UI Light"/>
                <a:cs typeface="Segoe UI Light"/>
              </a:rPr>
              <a:t>(Bragg)</a:t>
            </a:r>
            <a:r>
              <a:rPr lang="en-US" sz="2400" dirty="0">
                <a:solidFill>
                  <a:prstClr val="white"/>
                </a:solidFill>
                <a:latin typeface="Segoe UI Light"/>
                <a:cs typeface="Segoe UI Light"/>
              </a:rPr>
              <a:t> display.   </a:t>
            </a:r>
          </a:p>
        </p:txBody>
      </p:sp>
    </p:spTree>
    <p:extLst>
      <p:ext uri="{BB962C8B-B14F-4D97-AF65-F5344CB8AC3E}">
        <p14:creationId xmlns:p14="http://schemas.microsoft.com/office/powerpoint/2010/main" val="342394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26E37C-480E-4827-89FD-FE7FF610913E}"/>
              </a:ext>
            </a:extLst>
          </p:cNvPr>
          <p:cNvPicPr>
            <a:picLocks noChangeAspect="1"/>
          </p:cNvPicPr>
          <p:nvPr/>
        </p:nvPicPr>
        <p:blipFill>
          <a:blip r:embed="rId3">
            <a:grayscl/>
          </a:blip>
          <a:stretch>
            <a:fillRect/>
          </a:stretch>
        </p:blipFill>
        <p:spPr>
          <a:xfrm>
            <a:off x="1079500" y="1059735"/>
            <a:ext cx="6313166" cy="4738530"/>
          </a:xfrm>
          <a:prstGeom prst="rect">
            <a:avLst/>
          </a:prstGeom>
          <a:ln w="12700">
            <a:solidFill>
              <a:schemeClr val="tx1">
                <a:lumMod val="50000"/>
                <a:lumOff val="50000"/>
              </a:schemeClr>
            </a:solidFill>
          </a:ln>
        </p:spPr>
      </p:pic>
      <p:pic>
        <p:nvPicPr>
          <p:cNvPr id="5" name="Picture 4">
            <a:extLst>
              <a:ext uri="{FF2B5EF4-FFF2-40B4-BE49-F238E27FC236}">
                <a16:creationId xmlns:a16="http://schemas.microsoft.com/office/drawing/2014/main" id="{162EF284-D12A-4825-82BB-55962826B756}"/>
              </a:ext>
            </a:extLst>
          </p:cNvPr>
          <p:cNvPicPr>
            <a:picLocks noChangeAspect="1"/>
          </p:cNvPicPr>
          <p:nvPr/>
        </p:nvPicPr>
        <p:blipFill>
          <a:blip r:embed="rId4">
            <a:grayscl/>
          </a:blip>
          <a:stretch>
            <a:fillRect/>
          </a:stretch>
        </p:blipFill>
        <p:spPr>
          <a:xfrm>
            <a:off x="8434066" y="1061171"/>
            <a:ext cx="2678434" cy="4737094"/>
          </a:xfrm>
          <a:prstGeom prst="rect">
            <a:avLst/>
          </a:prstGeom>
          <a:ln w="12700">
            <a:solidFill>
              <a:schemeClr val="tx1">
                <a:lumMod val="50000"/>
                <a:lumOff val="50000"/>
              </a:schemeClr>
            </a:solidFill>
          </a:ln>
        </p:spPr>
      </p:pic>
      <p:sp>
        <p:nvSpPr>
          <p:cNvPr id="8" name="Rectangle 7">
            <a:extLst>
              <a:ext uri="{FF2B5EF4-FFF2-40B4-BE49-F238E27FC236}">
                <a16:creationId xmlns:a16="http://schemas.microsoft.com/office/drawing/2014/main" id="{BA383596-ABA9-4A57-818F-3DE21D0D1D6E}"/>
              </a:ext>
            </a:extLst>
          </p:cNvPr>
          <p:cNvSpPr/>
          <p:nvPr/>
        </p:nvSpPr>
        <p:spPr>
          <a:xfrm>
            <a:off x="2236466" y="5796829"/>
            <a:ext cx="3999234" cy="400110"/>
          </a:xfrm>
          <a:prstGeom prst="rect">
            <a:avLst/>
          </a:prstGeom>
        </p:spPr>
        <p:txBody>
          <a:bodyPr wrap="square">
            <a:spAutoFit/>
          </a:bodyPr>
          <a:lstStyle/>
          <a:p>
            <a:pPr algn="ctr"/>
            <a:r>
              <a:rPr lang="en-US" sz="2000" dirty="0">
                <a:solidFill>
                  <a:schemeClr val="tx1">
                    <a:lumMod val="85000"/>
                    <a:lumOff val="15000"/>
                  </a:schemeClr>
                </a:solidFill>
                <a:latin typeface="Segoe UI Light"/>
                <a:cs typeface="Segoe UI Light"/>
              </a:rPr>
              <a:t>(Matthews </a:t>
            </a:r>
            <a:r>
              <a:rPr lang="en-US" sz="2000" i="1" dirty="0">
                <a:solidFill>
                  <a:schemeClr val="tx1">
                    <a:lumMod val="85000"/>
                    <a:lumOff val="15000"/>
                  </a:schemeClr>
                </a:solidFill>
                <a:latin typeface="Segoe UI Light"/>
                <a:cs typeface="Segoe UI Light"/>
              </a:rPr>
              <a:t>et al., ASSETS 2007)</a:t>
            </a:r>
            <a:endParaRPr lang="en-US" sz="2000" i="1" dirty="0">
              <a:solidFill>
                <a:schemeClr val="tx1">
                  <a:lumMod val="85000"/>
                  <a:lumOff val="15000"/>
                </a:schemeClr>
              </a:solidFill>
            </a:endParaRPr>
          </a:p>
        </p:txBody>
      </p:sp>
      <p:sp>
        <p:nvSpPr>
          <p:cNvPr id="9" name="Rectangle 8">
            <a:extLst>
              <a:ext uri="{FF2B5EF4-FFF2-40B4-BE49-F238E27FC236}">
                <a16:creationId xmlns:a16="http://schemas.microsoft.com/office/drawing/2014/main" id="{E6C58AEA-CD65-4A26-835C-FF5AEC91BD63}"/>
              </a:ext>
            </a:extLst>
          </p:cNvPr>
          <p:cNvSpPr/>
          <p:nvPr/>
        </p:nvSpPr>
        <p:spPr>
          <a:xfrm>
            <a:off x="8194991" y="5796829"/>
            <a:ext cx="3156583" cy="400110"/>
          </a:xfrm>
          <a:prstGeom prst="rect">
            <a:avLst/>
          </a:prstGeom>
        </p:spPr>
        <p:txBody>
          <a:bodyPr wrap="square">
            <a:spAutoFit/>
          </a:bodyPr>
          <a:lstStyle/>
          <a:p>
            <a:pPr algn="ctr"/>
            <a:r>
              <a:rPr lang="en-US" sz="2000" dirty="0">
                <a:solidFill>
                  <a:schemeClr val="tx1">
                    <a:lumMod val="85000"/>
                    <a:lumOff val="15000"/>
                  </a:schemeClr>
                </a:solidFill>
                <a:latin typeface="Segoe UI Light"/>
                <a:cs typeface="Segoe UI Light"/>
              </a:rPr>
              <a:t>(Bragg </a:t>
            </a:r>
            <a:r>
              <a:rPr lang="en-US" sz="2000" i="1" dirty="0">
                <a:solidFill>
                  <a:schemeClr val="tx1">
                    <a:lumMod val="85000"/>
                    <a:lumOff val="15000"/>
                  </a:schemeClr>
                </a:solidFill>
                <a:latin typeface="Segoe UI Light"/>
                <a:cs typeface="Segoe UI Light"/>
              </a:rPr>
              <a:t>et al., ASSETS 2016</a:t>
            </a:r>
            <a:r>
              <a:rPr lang="en-US" sz="2000" dirty="0">
                <a:solidFill>
                  <a:schemeClr val="tx1">
                    <a:lumMod val="85000"/>
                    <a:lumOff val="15000"/>
                  </a:schemeClr>
                </a:solidFill>
                <a:latin typeface="Segoe UI Light"/>
                <a:cs typeface="Segoe UI Light"/>
              </a:rPr>
              <a:t>) </a:t>
            </a:r>
            <a:endParaRPr lang="en-US" sz="2000" dirty="0">
              <a:solidFill>
                <a:schemeClr val="tx1">
                  <a:lumMod val="85000"/>
                  <a:lumOff val="15000"/>
                </a:schemeClr>
              </a:solidFill>
            </a:endParaRPr>
          </a:p>
        </p:txBody>
      </p:sp>
    </p:spTree>
    <p:extLst>
      <p:ext uri="{BB962C8B-B14F-4D97-AF65-F5344CB8AC3E}">
        <p14:creationId xmlns:p14="http://schemas.microsoft.com/office/powerpoint/2010/main" val="2815283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26E37C-480E-4827-89FD-FE7FF610913E}"/>
              </a:ext>
            </a:extLst>
          </p:cNvPr>
          <p:cNvPicPr>
            <a:picLocks noChangeAspect="1"/>
          </p:cNvPicPr>
          <p:nvPr/>
        </p:nvPicPr>
        <p:blipFill>
          <a:blip r:embed="rId3">
            <a:grayscl/>
          </a:blip>
          <a:stretch>
            <a:fillRect/>
          </a:stretch>
        </p:blipFill>
        <p:spPr>
          <a:xfrm>
            <a:off x="1079500" y="1059735"/>
            <a:ext cx="6313166" cy="4738530"/>
          </a:xfrm>
          <a:prstGeom prst="rect">
            <a:avLst/>
          </a:prstGeom>
          <a:ln w="12700">
            <a:solidFill>
              <a:schemeClr val="tx1">
                <a:lumMod val="50000"/>
                <a:lumOff val="50000"/>
              </a:schemeClr>
            </a:solidFill>
          </a:ln>
        </p:spPr>
      </p:pic>
      <p:pic>
        <p:nvPicPr>
          <p:cNvPr id="5" name="Picture 4">
            <a:extLst>
              <a:ext uri="{FF2B5EF4-FFF2-40B4-BE49-F238E27FC236}">
                <a16:creationId xmlns:a16="http://schemas.microsoft.com/office/drawing/2014/main" id="{162EF284-D12A-4825-82BB-55962826B756}"/>
              </a:ext>
            </a:extLst>
          </p:cNvPr>
          <p:cNvPicPr>
            <a:picLocks noChangeAspect="1"/>
          </p:cNvPicPr>
          <p:nvPr/>
        </p:nvPicPr>
        <p:blipFill>
          <a:blip r:embed="rId4">
            <a:grayscl/>
          </a:blip>
          <a:stretch>
            <a:fillRect/>
          </a:stretch>
        </p:blipFill>
        <p:spPr>
          <a:xfrm>
            <a:off x="8434066" y="1061171"/>
            <a:ext cx="2678434" cy="4737094"/>
          </a:xfrm>
          <a:prstGeom prst="rect">
            <a:avLst/>
          </a:prstGeom>
          <a:ln w="12700">
            <a:solidFill>
              <a:schemeClr val="tx1">
                <a:lumMod val="50000"/>
                <a:lumOff val="50000"/>
              </a:schemeClr>
            </a:solidFill>
          </a:ln>
        </p:spPr>
      </p:pic>
      <p:sp>
        <p:nvSpPr>
          <p:cNvPr id="8" name="Rectangle 7">
            <a:extLst>
              <a:ext uri="{FF2B5EF4-FFF2-40B4-BE49-F238E27FC236}">
                <a16:creationId xmlns:a16="http://schemas.microsoft.com/office/drawing/2014/main" id="{BA383596-ABA9-4A57-818F-3DE21D0D1D6E}"/>
              </a:ext>
            </a:extLst>
          </p:cNvPr>
          <p:cNvSpPr/>
          <p:nvPr/>
        </p:nvSpPr>
        <p:spPr>
          <a:xfrm>
            <a:off x="2236466" y="5796829"/>
            <a:ext cx="3999234" cy="400110"/>
          </a:xfrm>
          <a:prstGeom prst="rect">
            <a:avLst/>
          </a:prstGeom>
        </p:spPr>
        <p:txBody>
          <a:bodyPr wrap="square">
            <a:spAutoFit/>
          </a:bodyPr>
          <a:lstStyle/>
          <a:p>
            <a:pPr algn="ctr"/>
            <a:r>
              <a:rPr lang="en-US" sz="2000" dirty="0">
                <a:solidFill>
                  <a:schemeClr val="tx1">
                    <a:lumMod val="85000"/>
                    <a:lumOff val="15000"/>
                  </a:schemeClr>
                </a:solidFill>
                <a:latin typeface="Segoe UI Light"/>
                <a:cs typeface="Segoe UI Light"/>
              </a:rPr>
              <a:t>(Matthews </a:t>
            </a:r>
            <a:r>
              <a:rPr lang="en-US" sz="2000" i="1" dirty="0">
                <a:solidFill>
                  <a:schemeClr val="tx1">
                    <a:lumMod val="85000"/>
                    <a:lumOff val="15000"/>
                  </a:schemeClr>
                </a:solidFill>
                <a:latin typeface="Segoe UI Light"/>
                <a:cs typeface="Segoe UI Light"/>
              </a:rPr>
              <a:t>et al., ASSETS 2007)</a:t>
            </a:r>
            <a:endParaRPr lang="en-US" sz="2000" i="1" dirty="0">
              <a:solidFill>
                <a:schemeClr val="tx1">
                  <a:lumMod val="85000"/>
                  <a:lumOff val="15000"/>
                </a:schemeClr>
              </a:solidFill>
            </a:endParaRPr>
          </a:p>
        </p:txBody>
      </p:sp>
      <p:sp>
        <p:nvSpPr>
          <p:cNvPr id="9" name="Rectangle 8">
            <a:extLst>
              <a:ext uri="{FF2B5EF4-FFF2-40B4-BE49-F238E27FC236}">
                <a16:creationId xmlns:a16="http://schemas.microsoft.com/office/drawing/2014/main" id="{E6C58AEA-CD65-4A26-835C-FF5AEC91BD63}"/>
              </a:ext>
            </a:extLst>
          </p:cNvPr>
          <p:cNvSpPr/>
          <p:nvPr/>
        </p:nvSpPr>
        <p:spPr>
          <a:xfrm>
            <a:off x="8194991" y="5796829"/>
            <a:ext cx="3156583" cy="400110"/>
          </a:xfrm>
          <a:prstGeom prst="rect">
            <a:avLst/>
          </a:prstGeom>
        </p:spPr>
        <p:txBody>
          <a:bodyPr wrap="square">
            <a:spAutoFit/>
          </a:bodyPr>
          <a:lstStyle/>
          <a:p>
            <a:pPr algn="ctr"/>
            <a:r>
              <a:rPr lang="en-US" sz="2000" dirty="0">
                <a:solidFill>
                  <a:schemeClr val="tx1">
                    <a:lumMod val="85000"/>
                    <a:lumOff val="15000"/>
                  </a:schemeClr>
                </a:solidFill>
                <a:latin typeface="Segoe UI Light"/>
                <a:cs typeface="Segoe UI Light"/>
              </a:rPr>
              <a:t>(Bragg </a:t>
            </a:r>
            <a:r>
              <a:rPr lang="en-US" sz="2000" i="1" dirty="0">
                <a:solidFill>
                  <a:schemeClr val="tx1">
                    <a:lumMod val="85000"/>
                    <a:lumOff val="15000"/>
                  </a:schemeClr>
                </a:solidFill>
                <a:latin typeface="Segoe UI Light"/>
                <a:cs typeface="Segoe UI Light"/>
              </a:rPr>
              <a:t>et al., ASSETS 2016</a:t>
            </a:r>
            <a:r>
              <a:rPr lang="en-US" sz="2000" dirty="0">
                <a:solidFill>
                  <a:schemeClr val="tx1">
                    <a:lumMod val="85000"/>
                    <a:lumOff val="15000"/>
                  </a:schemeClr>
                </a:solidFill>
                <a:latin typeface="Segoe UI Light"/>
                <a:cs typeface="Segoe UI Light"/>
              </a:rPr>
              <a:t>) </a:t>
            </a:r>
            <a:endParaRPr lang="en-US" sz="2000" dirty="0">
              <a:solidFill>
                <a:schemeClr val="tx1">
                  <a:lumMod val="85000"/>
                  <a:lumOff val="15000"/>
                </a:schemeClr>
              </a:solidFill>
            </a:endParaRPr>
          </a:p>
        </p:txBody>
      </p:sp>
      <p:sp>
        <p:nvSpPr>
          <p:cNvPr id="6" name="BlackOverlay">
            <a:extLst>
              <a:ext uri="{FF2B5EF4-FFF2-40B4-BE49-F238E27FC236}">
                <a16:creationId xmlns:a16="http://schemas.microsoft.com/office/drawing/2014/main" id="{780F3376-08C0-40BB-AD97-47A125CBC151}"/>
              </a:ext>
            </a:extLst>
          </p:cNvPr>
          <p:cNvSpPr/>
          <p:nvPr/>
        </p:nvSpPr>
        <p:spPr>
          <a:xfrm>
            <a:off x="-11898" y="0"/>
            <a:ext cx="12203898" cy="6858000"/>
          </a:xfrm>
          <a:prstGeom prst="rect">
            <a:avLst/>
          </a:prstGeom>
          <a:solidFill>
            <a:schemeClr val="tx1">
              <a:alpha val="7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defTabSz="456039"/>
            <a:r>
              <a:rPr lang="en-US" sz="2400" dirty="0">
                <a:solidFill>
                  <a:prstClr val="white"/>
                </a:solidFill>
                <a:latin typeface="Segoe UI Light"/>
                <a:cs typeface="Segoe UI Light"/>
              </a:rPr>
              <a:t>We conducted a </a:t>
            </a:r>
            <a:r>
              <a:rPr lang="en-US" sz="2400" dirty="0">
                <a:solidFill>
                  <a:srgbClr val="FFC000"/>
                </a:solidFill>
                <a:latin typeface="Segoe UI Semibold" panose="020B0702040204020203" pitchFamily="34" charset="0"/>
                <a:cs typeface="Segoe UI Semibold" panose="020B0702040204020203" pitchFamily="34" charset="0"/>
              </a:rPr>
              <a:t>more comprehensive and targeted </a:t>
            </a:r>
          </a:p>
          <a:p>
            <a:pPr algn="ctr" defTabSz="456039"/>
            <a:r>
              <a:rPr lang="en-US" sz="2400" dirty="0">
                <a:solidFill>
                  <a:srgbClr val="FFC000"/>
                </a:solidFill>
                <a:latin typeface="Segoe UI Semibold" panose="020B0702040204020203" pitchFamily="34" charset="0"/>
                <a:cs typeface="Segoe UI Semibold" panose="020B0702040204020203" pitchFamily="34" charset="0"/>
              </a:rPr>
              <a:t>investigation </a:t>
            </a:r>
            <a:r>
              <a:rPr lang="en-US" sz="2400" dirty="0">
                <a:solidFill>
                  <a:prstClr val="white"/>
                </a:solidFill>
                <a:latin typeface="Segoe UI Light"/>
                <a:cs typeface="Segoe UI Light"/>
              </a:rPr>
              <a:t>of needs, concerns and solutions in the home. </a:t>
            </a:r>
          </a:p>
          <a:p>
            <a:pPr algn="ctr" defTabSz="456039"/>
            <a:endParaRPr lang="en-US" sz="2400" dirty="0">
              <a:solidFill>
                <a:prstClr val="white"/>
              </a:solidFill>
              <a:latin typeface="Segoe UI Light"/>
              <a:cs typeface="Segoe UI Light"/>
            </a:endParaRPr>
          </a:p>
          <a:p>
            <a:pPr algn="ctr" defTabSz="456039"/>
            <a:r>
              <a:rPr lang="en-US" sz="2400" dirty="0">
                <a:solidFill>
                  <a:prstClr val="white"/>
                </a:solidFill>
                <a:latin typeface="Segoe UI Light"/>
                <a:cs typeface="Segoe UI Light"/>
              </a:rPr>
              <a:t>We also introduced and evaluated initial sound </a:t>
            </a:r>
          </a:p>
          <a:p>
            <a:pPr algn="ctr" defTabSz="456039"/>
            <a:r>
              <a:rPr lang="en-US" sz="2400" dirty="0">
                <a:solidFill>
                  <a:prstClr val="white"/>
                </a:solidFill>
                <a:latin typeface="Segoe UI Light"/>
                <a:cs typeface="Segoe UI Light"/>
              </a:rPr>
              <a:t>awareness prototypes </a:t>
            </a:r>
            <a:r>
              <a:rPr lang="en-US" sz="2400" dirty="0">
                <a:solidFill>
                  <a:srgbClr val="FFC000"/>
                </a:solidFill>
                <a:latin typeface="Segoe UI Semibold" panose="020B0702040204020203" pitchFamily="34" charset="0"/>
                <a:cs typeface="Segoe UI Semibold" panose="020B0702040204020203" pitchFamily="34" charset="0"/>
              </a:rPr>
              <a:t>specifically design for the home.</a:t>
            </a:r>
            <a:endParaRPr lang="en-US" sz="2400" dirty="0">
              <a:solidFill>
                <a:prstClr val="white"/>
              </a:solidFill>
              <a:latin typeface="Segoe UI Light"/>
              <a:cs typeface="Segoe UI Light"/>
            </a:endParaRPr>
          </a:p>
        </p:txBody>
      </p:sp>
    </p:spTree>
    <p:extLst>
      <p:ext uri="{BB962C8B-B14F-4D97-AF65-F5344CB8AC3E}">
        <p14:creationId xmlns:p14="http://schemas.microsoft.com/office/powerpoint/2010/main" val="260934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alpha val="78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48F6ECA-729B-4762-8E6B-7D1C2DBED1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1" y="-374335"/>
            <a:ext cx="12204463" cy="8114670"/>
          </a:xfrm>
          <a:prstGeom prst="rect">
            <a:avLst/>
          </a:prstGeom>
        </p:spPr>
      </p:pic>
      <p:sp>
        <p:nvSpPr>
          <p:cNvPr id="5" name="Rectangle 4"/>
          <p:cNvSpPr/>
          <p:nvPr/>
        </p:nvSpPr>
        <p:spPr>
          <a:xfrm>
            <a:off x="-24084" y="0"/>
            <a:ext cx="12216084" cy="68580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2305050" y="1677969"/>
            <a:ext cx="8229600" cy="493931"/>
          </a:xfrm>
        </p:spPr>
        <p:txBody>
          <a:bodyPr/>
          <a:lstStyle/>
          <a:p>
            <a:r>
              <a:rPr lang="en-US" sz="3600" dirty="0">
                <a:solidFill>
                  <a:schemeClr val="bg1"/>
                </a:solidFill>
              </a:rPr>
              <a:t>Our Paper</a:t>
            </a:r>
          </a:p>
        </p:txBody>
      </p:sp>
      <p:sp>
        <p:nvSpPr>
          <p:cNvPr id="4" name="TextBox 3"/>
          <p:cNvSpPr txBox="1"/>
          <p:nvPr/>
        </p:nvSpPr>
        <p:spPr>
          <a:xfrm>
            <a:off x="2305049" y="2300960"/>
            <a:ext cx="6972301" cy="2985429"/>
          </a:xfrm>
          <a:prstGeom prst="rect">
            <a:avLst/>
          </a:prstGeom>
          <a:noFill/>
        </p:spPr>
        <p:txBody>
          <a:bodyPr wrap="square" lIns="0" tIns="45718" rIns="0" bIns="45718" rtlCol="0">
            <a:spAutoFit/>
          </a:bodyPr>
          <a:lstStyle/>
          <a:p>
            <a:pPr marL="514350" lvl="0" indent="-514350" defTabSz="912201">
              <a:spcAft>
                <a:spcPts val="2400"/>
              </a:spcAft>
              <a:buClr>
                <a:srgbClr val="FFC000"/>
              </a:buClr>
              <a:buFont typeface="+mj-lt"/>
              <a:buAutoNum type="arabicPeriod"/>
              <a:defRPr/>
            </a:pPr>
            <a:r>
              <a:rPr kumimoji="0" lang="en-US" sz="2800" b="0" i="0" u="none" strike="noStrike" kern="1200" cap="none" spc="0" normalizeH="0" baseline="0" noProof="0" dirty="0">
                <a:ln>
                  <a:noFill/>
                </a:ln>
                <a:solidFill>
                  <a:srgbClr val="FFC000"/>
                </a:solidFill>
                <a:effectLst/>
                <a:uLnTx/>
                <a:uFillTx/>
                <a:latin typeface="Segoe UI Semibold" panose="020B0702040204020203" pitchFamily="34" charset="0"/>
                <a:cs typeface="Segoe UI Semibold" panose="020B0702040204020203" pitchFamily="34" charset="0"/>
              </a:rPr>
              <a:t>Study 1: </a:t>
            </a:r>
            <a:r>
              <a:rPr lang="en-US" sz="2800" dirty="0">
                <a:solidFill>
                  <a:prstClr val="white">
                    <a:lumMod val="85000"/>
                  </a:prstClr>
                </a:solidFill>
                <a:latin typeface="Segoe UI Light" pitchFamily="34" charset="0"/>
              </a:rPr>
              <a:t>A semi-structured interview with 12DHH participants to explore experiences with sounds in the home.</a:t>
            </a:r>
            <a:endParaRPr kumimoji="0" lang="en-US" sz="2800" b="0" i="0" u="none" strike="noStrike" kern="1200" cap="none" spc="0" normalizeH="0" baseline="0" noProof="0" dirty="0">
              <a:ln>
                <a:noFill/>
              </a:ln>
              <a:solidFill>
                <a:srgbClr val="FFC000"/>
              </a:solidFill>
              <a:effectLst/>
              <a:uLnTx/>
              <a:uFillTx/>
              <a:latin typeface="Segoe UI Semibold" panose="020B0702040204020203" pitchFamily="34" charset="0"/>
              <a:cs typeface="Segoe UI Semibold" panose="020B0702040204020203" pitchFamily="34" charset="0"/>
            </a:endParaRPr>
          </a:p>
          <a:p>
            <a:pPr marL="514350" lvl="0" indent="-514350" defTabSz="912201">
              <a:spcAft>
                <a:spcPts val="1500"/>
              </a:spcAft>
              <a:buClr>
                <a:srgbClr val="FFC000"/>
              </a:buClr>
              <a:buFont typeface="+mj-lt"/>
              <a:buAutoNum type="arabicPeriod"/>
              <a:defRPr/>
            </a:pPr>
            <a:r>
              <a:rPr kumimoji="0" lang="en-US" sz="2800" b="0" i="0" u="none" strike="noStrike" kern="1200" cap="none" spc="0" normalizeH="0" baseline="0" noProof="0" dirty="0">
                <a:ln>
                  <a:noFill/>
                </a:ln>
                <a:solidFill>
                  <a:srgbClr val="FFC000"/>
                </a:solidFill>
                <a:effectLst/>
                <a:uLnTx/>
                <a:uFillTx/>
                <a:latin typeface="Segoe UI Semibold" panose="020B0702040204020203" pitchFamily="34" charset="0"/>
                <a:cs typeface="Segoe UI Semibold" panose="020B0702040204020203" pitchFamily="34" charset="0"/>
              </a:rPr>
              <a:t>Study 2: </a:t>
            </a:r>
            <a:r>
              <a:rPr lang="en-US" sz="2800" dirty="0">
                <a:solidFill>
                  <a:prstClr val="white">
                    <a:lumMod val="85000"/>
                  </a:prstClr>
                </a:solidFill>
                <a:latin typeface="Segoe UI Light" pitchFamily="34" charset="0"/>
              </a:rPr>
              <a:t> A Wizard of Oz study with 10 DHH participants to explore our three sound awareness prototypes.</a:t>
            </a:r>
            <a:endParaRPr kumimoji="0" lang="en-US" sz="2800" b="0" i="0" u="none" strike="noStrike" kern="1200" cap="none" spc="0" normalizeH="0" baseline="0" noProof="0" dirty="0">
              <a:ln>
                <a:noFill/>
              </a:ln>
              <a:solidFill>
                <a:prstClr val="white">
                  <a:lumMod val="85000"/>
                </a:prstClr>
              </a:solidFill>
              <a:effectLst/>
              <a:uLnTx/>
              <a:uFillTx/>
              <a:latin typeface="Segoe UI Light" pitchFamily="34" charset="0"/>
            </a:endParaRPr>
          </a:p>
        </p:txBody>
      </p:sp>
      <p:cxnSp>
        <p:nvCxnSpPr>
          <p:cNvPr id="6" name="Straight Connector 5"/>
          <p:cNvCxnSpPr>
            <a:cxnSpLocks/>
          </p:cNvCxnSpPr>
          <p:nvPr/>
        </p:nvCxnSpPr>
        <p:spPr>
          <a:xfrm>
            <a:off x="2207066" y="2200470"/>
            <a:ext cx="7394134" cy="0"/>
          </a:xfrm>
          <a:prstGeom prst="line">
            <a:avLst/>
          </a:prstGeom>
          <a:noFill/>
          <a:ln w="9525" cap="flat" cmpd="sng" algn="ctr">
            <a:solidFill>
              <a:sysClr val="window" lastClr="FFFFFF">
                <a:lumMod val="65000"/>
              </a:sysClr>
            </a:solidFill>
            <a:prstDash val="solid"/>
          </a:ln>
          <a:effectLst/>
        </p:spPr>
      </p:cxnSp>
    </p:spTree>
    <p:extLst>
      <p:ext uri="{BB962C8B-B14F-4D97-AF65-F5344CB8AC3E}">
        <p14:creationId xmlns:p14="http://schemas.microsoft.com/office/powerpoint/2010/main" val="313303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alpha val="78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48F6ECA-729B-4762-8E6B-7D1C2DBED1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1" y="-374335"/>
            <a:ext cx="12204463" cy="8114670"/>
          </a:xfrm>
          <a:prstGeom prst="rect">
            <a:avLst/>
          </a:prstGeom>
        </p:spPr>
      </p:pic>
      <p:sp>
        <p:nvSpPr>
          <p:cNvPr id="5" name="Rectangle 4"/>
          <p:cNvSpPr/>
          <p:nvPr/>
        </p:nvSpPr>
        <p:spPr>
          <a:xfrm>
            <a:off x="-24084" y="0"/>
            <a:ext cx="12216084" cy="68580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2305050" y="1677969"/>
            <a:ext cx="8229600" cy="493931"/>
          </a:xfrm>
        </p:spPr>
        <p:txBody>
          <a:bodyPr/>
          <a:lstStyle/>
          <a:p>
            <a:r>
              <a:rPr lang="en-US" sz="3600" dirty="0">
                <a:solidFill>
                  <a:schemeClr val="tx1">
                    <a:lumMod val="65000"/>
                    <a:lumOff val="35000"/>
                  </a:schemeClr>
                </a:solidFill>
              </a:rPr>
              <a:t>Our Paper</a:t>
            </a:r>
          </a:p>
        </p:txBody>
      </p:sp>
      <p:sp>
        <p:nvSpPr>
          <p:cNvPr id="4" name="TextBox 3"/>
          <p:cNvSpPr txBox="1"/>
          <p:nvPr/>
        </p:nvSpPr>
        <p:spPr>
          <a:xfrm>
            <a:off x="2305049" y="2300960"/>
            <a:ext cx="6972301" cy="2985429"/>
          </a:xfrm>
          <a:prstGeom prst="rect">
            <a:avLst/>
          </a:prstGeom>
          <a:noFill/>
        </p:spPr>
        <p:txBody>
          <a:bodyPr wrap="square" lIns="0" tIns="45718" rIns="0" bIns="45718" rtlCol="0">
            <a:spAutoFit/>
          </a:bodyPr>
          <a:lstStyle/>
          <a:p>
            <a:pPr marL="514350" lvl="0" indent="-514350" defTabSz="912201">
              <a:spcAft>
                <a:spcPts val="2400"/>
              </a:spcAft>
              <a:buClr>
                <a:schemeClr val="tx1">
                  <a:lumMod val="65000"/>
                  <a:lumOff val="35000"/>
                </a:schemeClr>
              </a:buClr>
              <a:buFont typeface="+mj-lt"/>
              <a:buAutoNum type="arabicPeriod"/>
              <a:defRPr/>
            </a:pPr>
            <a:r>
              <a:rPr kumimoji="0" lang="en-US" sz="2800" b="0" i="0" u="none" strike="noStrike" kern="1200" cap="none" spc="0" normalizeH="0" baseline="0" noProof="0" dirty="0">
                <a:ln>
                  <a:noFill/>
                </a:ln>
                <a:solidFill>
                  <a:schemeClr val="tx1">
                    <a:lumMod val="65000"/>
                    <a:lumOff val="35000"/>
                  </a:schemeClr>
                </a:solidFill>
                <a:effectLst/>
                <a:uLnTx/>
                <a:uFillTx/>
                <a:latin typeface="Segoe UI Semibold" panose="020B0702040204020203" pitchFamily="34" charset="0"/>
                <a:cs typeface="Segoe UI Semibold" panose="020B0702040204020203" pitchFamily="34" charset="0"/>
              </a:rPr>
              <a:t>Study 1: </a:t>
            </a:r>
            <a:r>
              <a:rPr lang="en-US" sz="2800" dirty="0">
                <a:solidFill>
                  <a:schemeClr val="tx1">
                    <a:lumMod val="65000"/>
                    <a:lumOff val="35000"/>
                  </a:schemeClr>
                </a:solidFill>
                <a:latin typeface="Segoe UI Light" pitchFamily="34" charset="0"/>
              </a:rPr>
              <a:t>A semi-structured interview with 12DHH participants to explore experiences with sounds in the home.</a:t>
            </a:r>
            <a:endParaRPr kumimoji="0" lang="en-US" sz="2800" b="0" i="0" u="none" strike="noStrike" kern="1200" cap="none" spc="0" normalizeH="0" baseline="0" noProof="0" dirty="0">
              <a:ln>
                <a:noFill/>
              </a:ln>
              <a:solidFill>
                <a:schemeClr val="tx1">
                  <a:lumMod val="65000"/>
                  <a:lumOff val="35000"/>
                </a:schemeClr>
              </a:solidFill>
              <a:effectLst/>
              <a:uLnTx/>
              <a:uFillTx/>
              <a:latin typeface="Segoe UI Semibold" panose="020B0702040204020203" pitchFamily="34" charset="0"/>
              <a:cs typeface="Segoe UI Semibold" panose="020B0702040204020203" pitchFamily="34" charset="0"/>
            </a:endParaRPr>
          </a:p>
          <a:p>
            <a:pPr marL="514350" lvl="0" indent="-514350" defTabSz="912201">
              <a:spcAft>
                <a:spcPts val="1500"/>
              </a:spcAft>
              <a:buClr>
                <a:srgbClr val="FFC000"/>
              </a:buClr>
              <a:buFont typeface="+mj-lt"/>
              <a:buAutoNum type="arabicPeriod"/>
              <a:defRPr/>
            </a:pPr>
            <a:r>
              <a:rPr kumimoji="0" lang="en-US" sz="2800" b="0" i="0" u="none" strike="noStrike" kern="1200" cap="none" spc="0" normalizeH="0" baseline="0" noProof="0" dirty="0">
                <a:ln>
                  <a:noFill/>
                </a:ln>
                <a:solidFill>
                  <a:srgbClr val="FFC000"/>
                </a:solidFill>
                <a:effectLst/>
                <a:uLnTx/>
                <a:uFillTx/>
                <a:latin typeface="Segoe UI Semibold" panose="020B0702040204020203" pitchFamily="34" charset="0"/>
                <a:cs typeface="Segoe UI Semibold" panose="020B0702040204020203" pitchFamily="34" charset="0"/>
              </a:rPr>
              <a:t>Study 2: </a:t>
            </a:r>
            <a:r>
              <a:rPr lang="en-US" sz="2800" dirty="0">
                <a:solidFill>
                  <a:prstClr val="white">
                    <a:lumMod val="85000"/>
                  </a:prstClr>
                </a:solidFill>
                <a:latin typeface="Segoe UI Light" pitchFamily="34" charset="0"/>
              </a:rPr>
              <a:t> A Wizard of Oz study with 10 DHH participants to explore our three sound awareness prototypes.</a:t>
            </a:r>
            <a:endParaRPr kumimoji="0" lang="en-US" sz="2800" b="0" i="0" u="none" strike="noStrike" kern="1200" cap="none" spc="0" normalizeH="0" baseline="0" noProof="0" dirty="0">
              <a:ln>
                <a:noFill/>
              </a:ln>
              <a:solidFill>
                <a:prstClr val="white">
                  <a:lumMod val="85000"/>
                </a:prstClr>
              </a:solidFill>
              <a:effectLst/>
              <a:uLnTx/>
              <a:uFillTx/>
              <a:latin typeface="Segoe UI Light" pitchFamily="34" charset="0"/>
            </a:endParaRPr>
          </a:p>
        </p:txBody>
      </p:sp>
      <p:cxnSp>
        <p:nvCxnSpPr>
          <p:cNvPr id="6" name="Straight Connector 5"/>
          <p:cNvCxnSpPr>
            <a:cxnSpLocks/>
          </p:cNvCxnSpPr>
          <p:nvPr/>
        </p:nvCxnSpPr>
        <p:spPr>
          <a:xfrm>
            <a:off x="2207066" y="2200470"/>
            <a:ext cx="7394134" cy="0"/>
          </a:xfrm>
          <a:prstGeom prst="line">
            <a:avLst/>
          </a:prstGeom>
          <a:noFill/>
          <a:ln w="9525" cap="flat" cmpd="sng" algn="ctr">
            <a:solidFill>
              <a:schemeClr val="tx1">
                <a:lumMod val="65000"/>
                <a:lumOff val="35000"/>
              </a:schemeClr>
            </a:solidFill>
            <a:prstDash val="solid"/>
          </a:ln>
          <a:effectLst/>
        </p:spPr>
      </p:cxnSp>
      <p:sp>
        <p:nvSpPr>
          <p:cNvPr id="9" name="Freeform 5">
            <a:extLst>
              <a:ext uri="{FF2B5EF4-FFF2-40B4-BE49-F238E27FC236}">
                <a16:creationId xmlns:a16="http://schemas.microsoft.com/office/drawing/2014/main" id="{84CC0007-63DA-4853-98A2-7DDBDAFEFFA2}"/>
              </a:ext>
            </a:extLst>
          </p:cNvPr>
          <p:cNvSpPr/>
          <p:nvPr/>
        </p:nvSpPr>
        <p:spPr>
          <a:xfrm rot="20383313" flipH="1" flipV="1">
            <a:off x="7425920" y="5160227"/>
            <a:ext cx="481800" cy="504103"/>
          </a:xfrm>
          <a:custGeom>
            <a:avLst/>
            <a:gdLst>
              <a:gd name="connsiteX0" fmla="*/ 0 w 637616"/>
              <a:gd name="connsiteY0" fmla="*/ 0 h 1151467"/>
              <a:gd name="connsiteX1" fmla="*/ 76200 w 637616"/>
              <a:gd name="connsiteY1" fmla="*/ 25400 h 1151467"/>
              <a:gd name="connsiteX2" fmla="*/ 118533 w 637616"/>
              <a:gd name="connsiteY2" fmla="*/ 33867 h 1151467"/>
              <a:gd name="connsiteX3" fmla="*/ 169333 w 637616"/>
              <a:gd name="connsiteY3" fmla="*/ 50800 h 1151467"/>
              <a:gd name="connsiteX4" fmla="*/ 194733 w 637616"/>
              <a:gd name="connsiteY4" fmla="*/ 59267 h 1151467"/>
              <a:gd name="connsiteX5" fmla="*/ 245533 w 637616"/>
              <a:gd name="connsiteY5" fmla="*/ 110067 h 1151467"/>
              <a:gd name="connsiteX6" fmla="*/ 262467 w 637616"/>
              <a:gd name="connsiteY6" fmla="*/ 127000 h 1151467"/>
              <a:gd name="connsiteX7" fmla="*/ 296333 w 637616"/>
              <a:gd name="connsiteY7" fmla="*/ 169333 h 1151467"/>
              <a:gd name="connsiteX8" fmla="*/ 304800 w 637616"/>
              <a:gd name="connsiteY8" fmla="*/ 203200 h 1151467"/>
              <a:gd name="connsiteX9" fmla="*/ 321733 w 637616"/>
              <a:gd name="connsiteY9" fmla="*/ 228600 h 1151467"/>
              <a:gd name="connsiteX10" fmla="*/ 338667 w 637616"/>
              <a:gd name="connsiteY10" fmla="*/ 287867 h 1151467"/>
              <a:gd name="connsiteX11" fmla="*/ 355600 w 637616"/>
              <a:gd name="connsiteY11" fmla="*/ 313267 h 1151467"/>
              <a:gd name="connsiteX12" fmla="*/ 372533 w 637616"/>
              <a:gd name="connsiteY12" fmla="*/ 347133 h 1151467"/>
              <a:gd name="connsiteX13" fmla="*/ 389467 w 637616"/>
              <a:gd name="connsiteY13" fmla="*/ 406400 h 1151467"/>
              <a:gd name="connsiteX14" fmla="*/ 397933 w 637616"/>
              <a:gd name="connsiteY14" fmla="*/ 431800 h 1151467"/>
              <a:gd name="connsiteX15" fmla="*/ 406400 w 637616"/>
              <a:gd name="connsiteY15" fmla="*/ 482600 h 1151467"/>
              <a:gd name="connsiteX16" fmla="*/ 431800 w 637616"/>
              <a:gd name="connsiteY16" fmla="*/ 541867 h 1151467"/>
              <a:gd name="connsiteX17" fmla="*/ 440267 w 637616"/>
              <a:gd name="connsiteY17" fmla="*/ 567267 h 1151467"/>
              <a:gd name="connsiteX18" fmla="*/ 457200 w 637616"/>
              <a:gd name="connsiteY18" fmla="*/ 643467 h 1151467"/>
              <a:gd name="connsiteX19" fmla="*/ 474133 w 637616"/>
              <a:gd name="connsiteY19" fmla="*/ 711200 h 1151467"/>
              <a:gd name="connsiteX20" fmla="*/ 491067 w 637616"/>
              <a:gd name="connsiteY20" fmla="*/ 745067 h 1151467"/>
              <a:gd name="connsiteX21" fmla="*/ 508000 w 637616"/>
              <a:gd name="connsiteY21" fmla="*/ 770467 h 1151467"/>
              <a:gd name="connsiteX22" fmla="*/ 516467 w 637616"/>
              <a:gd name="connsiteY22" fmla="*/ 795867 h 1151467"/>
              <a:gd name="connsiteX23" fmla="*/ 524933 w 637616"/>
              <a:gd name="connsiteY23" fmla="*/ 872067 h 1151467"/>
              <a:gd name="connsiteX24" fmla="*/ 541867 w 637616"/>
              <a:gd name="connsiteY24" fmla="*/ 905933 h 1151467"/>
              <a:gd name="connsiteX25" fmla="*/ 524933 w 637616"/>
              <a:gd name="connsiteY25" fmla="*/ 1041400 h 1151467"/>
              <a:gd name="connsiteX26" fmla="*/ 499533 w 637616"/>
              <a:gd name="connsiteY26" fmla="*/ 1007533 h 1151467"/>
              <a:gd name="connsiteX27" fmla="*/ 423333 w 637616"/>
              <a:gd name="connsiteY27" fmla="*/ 965200 h 1151467"/>
              <a:gd name="connsiteX28" fmla="*/ 431800 w 637616"/>
              <a:gd name="connsiteY28" fmla="*/ 990600 h 1151467"/>
              <a:gd name="connsiteX29" fmla="*/ 457200 w 637616"/>
              <a:gd name="connsiteY29" fmla="*/ 1007533 h 1151467"/>
              <a:gd name="connsiteX30" fmla="*/ 508000 w 637616"/>
              <a:gd name="connsiteY30" fmla="*/ 1041400 h 1151467"/>
              <a:gd name="connsiteX31" fmla="*/ 558800 w 637616"/>
              <a:gd name="connsiteY31" fmla="*/ 1083733 h 1151467"/>
              <a:gd name="connsiteX32" fmla="*/ 567267 w 637616"/>
              <a:gd name="connsiteY32" fmla="*/ 1058333 h 1151467"/>
              <a:gd name="connsiteX33" fmla="*/ 609600 w 637616"/>
              <a:gd name="connsiteY33" fmla="*/ 1016000 h 1151467"/>
              <a:gd name="connsiteX34" fmla="*/ 626533 w 637616"/>
              <a:gd name="connsiteY34" fmla="*/ 990600 h 1151467"/>
              <a:gd name="connsiteX35" fmla="*/ 635000 w 637616"/>
              <a:gd name="connsiteY35" fmla="*/ 965200 h 1151467"/>
              <a:gd name="connsiteX36" fmla="*/ 609600 w 637616"/>
              <a:gd name="connsiteY36" fmla="*/ 982133 h 1151467"/>
              <a:gd name="connsiteX37" fmla="*/ 584200 w 637616"/>
              <a:gd name="connsiteY37" fmla="*/ 1041400 h 1151467"/>
              <a:gd name="connsiteX38" fmla="*/ 575733 w 637616"/>
              <a:gd name="connsiteY38" fmla="*/ 1066800 h 1151467"/>
              <a:gd name="connsiteX39" fmla="*/ 550333 w 637616"/>
              <a:gd name="connsiteY39" fmla="*/ 1083733 h 1151467"/>
              <a:gd name="connsiteX40" fmla="*/ 533400 w 637616"/>
              <a:gd name="connsiteY40" fmla="*/ 1058333 h 1151467"/>
              <a:gd name="connsiteX41" fmla="*/ 457200 w 637616"/>
              <a:gd name="connsiteY41" fmla="*/ 1032933 h 1151467"/>
              <a:gd name="connsiteX42" fmla="*/ 431800 w 637616"/>
              <a:gd name="connsiteY42" fmla="*/ 1007533 h 1151467"/>
              <a:gd name="connsiteX43" fmla="*/ 406400 w 637616"/>
              <a:gd name="connsiteY43" fmla="*/ 999067 h 1151467"/>
              <a:gd name="connsiteX44" fmla="*/ 423333 w 637616"/>
              <a:gd name="connsiteY44" fmla="*/ 1024467 h 1151467"/>
              <a:gd name="connsiteX45" fmla="*/ 440267 w 637616"/>
              <a:gd name="connsiteY45" fmla="*/ 1041400 h 1151467"/>
              <a:gd name="connsiteX46" fmla="*/ 457200 w 637616"/>
              <a:gd name="connsiteY46" fmla="*/ 1066800 h 1151467"/>
              <a:gd name="connsiteX47" fmla="*/ 482600 w 637616"/>
              <a:gd name="connsiteY47" fmla="*/ 1075267 h 1151467"/>
              <a:gd name="connsiteX48" fmla="*/ 516467 w 637616"/>
              <a:gd name="connsiteY48" fmla="*/ 1066800 h 1151467"/>
              <a:gd name="connsiteX49" fmla="*/ 524933 w 637616"/>
              <a:gd name="connsiteY49" fmla="*/ 1041400 h 1151467"/>
              <a:gd name="connsiteX50" fmla="*/ 558800 w 637616"/>
              <a:gd name="connsiteY50" fmla="*/ 1016000 h 1151467"/>
              <a:gd name="connsiteX51" fmla="*/ 626533 w 637616"/>
              <a:gd name="connsiteY51" fmla="*/ 999067 h 1151467"/>
              <a:gd name="connsiteX52" fmla="*/ 618067 w 637616"/>
              <a:gd name="connsiteY52" fmla="*/ 982133 h 1151467"/>
              <a:gd name="connsiteX53" fmla="*/ 592667 w 637616"/>
              <a:gd name="connsiteY53" fmla="*/ 1024467 h 1151467"/>
              <a:gd name="connsiteX54" fmla="*/ 584200 w 637616"/>
              <a:gd name="connsiteY54" fmla="*/ 1049867 h 1151467"/>
              <a:gd name="connsiteX55" fmla="*/ 558800 w 637616"/>
              <a:gd name="connsiteY55" fmla="*/ 1058333 h 1151467"/>
              <a:gd name="connsiteX56" fmla="*/ 516467 w 637616"/>
              <a:gd name="connsiteY56" fmla="*/ 1083733 h 1151467"/>
              <a:gd name="connsiteX57" fmla="*/ 508000 w 637616"/>
              <a:gd name="connsiteY57" fmla="*/ 1109133 h 1151467"/>
              <a:gd name="connsiteX58" fmla="*/ 516467 w 637616"/>
              <a:gd name="connsiteY58" fmla="*/ 1058333 h 1151467"/>
              <a:gd name="connsiteX59" fmla="*/ 524933 w 637616"/>
              <a:gd name="connsiteY59" fmla="*/ 990600 h 1151467"/>
              <a:gd name="connsiteX60" fmla="*/ 516467 w 637616"/>
              <a:gd name="connsiteY60" fmla="*/ 829733 h 1151467"/>
              <a:gd name="connsiteX61" fmla="*/ 508000 w 637616"/>
              <a:gd name="connsiteY61" fmla="*/ 795867 h 1151467"/>
              <a:gd name="connsiteX62" fmla="*/ 482600 w 637616"/>
              <a:gd name="connsiteY62" fmla="*/ 651933 h 1151467"/>
              <a:gd name="connsiteX63" fmla="*/ 465667 w 637616"/>
              <a:gd name="connsiteY63" fmla="*/ 584200 h 1151467"/>
              <a:gd name="connsiteX64" fmla="*/ 457200 w 637616"/>
              <a:gd name="connsiteY64" fmla="*/ 550333 h 1151467"/>
              <a:gd name="connsiteX65" fmla="*/ 440267 w 637616"/>
              <a:gd name="connsiteY65" fmla="*/ 524933 h 1151467"/>
              <a:gd name="connsiteX66" fmla="*/ 423333 w 637616"/>
              <a:gd name="connsiteY66" fmla="*/ 474133 h 1151467"/>
              <a:gd name="connsiteX67" fmla="*/ 406400 w 637616"/>
              <a:gd name="connsiteY67" fmla="*/ 389467 h 1151467"/>
              <a:gd name="connsiteX68" fmla="*/ 389467 w 637616"/>
              <a:gd name="connsiteY68" fmla="*/ 355600 h 1151467"/>
              <a:gd name="connsiteX69" fmla="*/ 372533 w 637616"/>
              <a:gd name="connsiteY69" fmla="*/ 338667 h 1151467"/>
              <a:gd name="connsiteX70" fmla="*/ 321733 w 637616"/>
              <a:gd name="connsiteY70" fmla="*/ 237067 h 1151467"/>
              <a:gd name="connsiteX71" fmla="*/ 304800 w 637616"/>
              <a:gd name="connsiteY71" fmla="*/ 211667 h 1151467"/>
              <a:gd name="connsiteX72" fmla="*/ 270933 w 637616"/>
              <a:gd name="connsiteY72" fmla="*/ 177800 h 1151467"/>
              <a:gd name="connsiteX73" fmla="*/ 220133 w 637616"/>
              <a:gd name="connsiteY73" fmla="*/ 135467 h 1151467"/>
              <a:gd name="connsiteX74" fmla="*/ 203200 w 637616"/>
              <a:gd name="connsiteY74" fmla="*/ 110067 h 1151467"/>
              <a:gd name="connsiteX75" fmla="*/ 177800 w 637616"/>
              <a:gd name="connsiteY75" fmla="*/ 93133 h 1151467"/>
              <a:gd name="connsiteX76" fmla="*/ 127000 w 637616"/>
              <a:gd name="connsiteY76" fmla="*/ 50800 h 1151467"/>
              <a:gd name="connsiteX77" fmla="*/ 93133 w 637616"/>
              <a:gd name="connsiteY77" fmla="*/ 42333 h 1151467"/>
              <a:gd name="connsiteX78" fmla="*/ 42333 w 637616"/>
              <a:gd name="connsiteY78" fmla="*/ 8467 h 1151467"/>
              <a:gd name="connsiteX79" fmla="*/ 59267 w 637616"/>
              <a:gd name="connsiteY79" fmla="*/ 25400 h 1151467"/>
              <a:gd name="connsiteX80" fmla="*/ 101600 w 637616"/>
              <a:gd name="connsiteY80" fmla="*/ 42333 h 1151467"/>
              <a:gd name="connsiteX81" fmla="*/ 135467 w 637616"/>
              <a:gd name="connsiteY81" fmla="*/ 67733 h 1151467"/>
              <a:gd name="connsiteX82" fmla="*/ 152400 w 637616"/>
              <a:gd name="connsiteY82" fmla="*/ 84667 h 1151467"/>
              <a:gd name="connsiteX83" fmla="*/ 177800 w 637616"/>
              <a:gd name="connsiteY83" fmla="*/ 93133 h 1151467"/>
              <a:gd name="connsiteX84" fmla="*/ 203200 w 637616"/>
              <a:gd name="connsiteY84" fmla="*/ 110067 h 1151467"/>
              <a:gd name="connsiteX85" fmla="*/ 220133 w 637616"/>
              <a:gd name="connsiteY85" fmla="*/ 135467 h 1151467"/>
              <a:gd name="connsiteX86" fmla="*/ 245533 w 637616"/>
              <a:gd name="connsiteY86" fmla="*/ 143933 h 1151467"/>
              <a:gd name="connsiteX87" fmla="*/ 262467 w 637616"/>
              <a:gd name="connsiteY87" fmla="*/ 169333 h 1151467"/>
              <a:gd name="connsiteX88" fmla="*/ 279400 w 637616"/>
              <a:gd name="connsiteY88" fmla="*/ 186267 h 1151467"/>
              <a:gd name="connsiteX89" fmla="*/ 313267 w 637616"/>
              <a:gd name="connsiteY89" fmla="*/ 237067 h 1151467"/>
              <a:gd name="connsiteX90" fmla="*/ 321733 w 637616"/>
              <a:gd name="connsiteY90" fmla="*/ 262467 h 1151467"/>
              <a:gd name="connsiteX91" fmla="*/ 338667 w 637616"/>
              <a:gd name="connsiteY91" fmla="*/ 279400 h 1151467"/>
              <a:gd name="connsiteX92" fmla="*/ 347133 w 637616"/>
              <a:gd name="connsiteY92" fmla="*/ 313267 h 1151467"/>
              <a:gd name="connsiteX93" fmla="*/ 364067 w 637616"/>
              <a:gd name="connsiteY93" fmla="*/ 347133 h 1151467"/>
              <a:gd name="connsiteX94" fmla="*/ 389467 w 637616"/>
              <a:gd name="connsiteY94" fmla="*/ 431800 h 1151467"/>
              <a:gd name="connsiteX95" fmla="*/ 397933 w 637616"/>
              <a:gd name="connsiteY95" fmla="*/ 457200 h 1151467"/>
              <a:gd name="connsiteX96" fmla="*/ 414867 w 637616"/>
              <a:gd name="connsiteY96" fmla="*/ 541867 h 1151467"/>
              <a:gd name="connsiteX97" fmla="*/ 431800 w 637616"/>
              <a:gd name="connsiteY97" fmla="*/ 567267 h 1151467"/>
              <a:gd name="connsiteX98" fmla="*/ 448733 w 637616"/>
              <a:gd name="connsiteY98" fmla="*/ 626533 h 1151467"/>
              <a:gd name="connsiteX99" fmla="*/ 457200 w 637616"/>
              <a:gd name="connsiteY99" fmla="*/ 660400 h 1151467"/>
              <a:gd name="connsiteX100" fmla="*/ 465667 w 637616"/>
              <a:gd name="connsiteY100" fmla="*/ 762000 h 1151467"/>
              <a:gd name="connsiteX101" fmla="*/ 482600 w 637616"/>
              <a:gd name="connsiteY101" fmla="*/ 812800 h 1151467"/>
              <a:gd name="connsiteX102" fmla="*/ 491067 w 637616"/>
              <a:gd name="connsiteY102" fmla="*/ 931333 h 1151467"/>
              <a:gd name="connsiteX103" fmla="*/ 499533 w 637616"/>
              <a:gd name="connsiteY103" fmla="*/ 956733 h 1151467"/>
              <a:gd name="connsiteX104" fmla="*/ 524933 w 637616"/>
              <a:gd name="connsiteY104" fmla="*/ 1049867 h 1151467"/>
              <a:gd name="connsiteX105" fmla="*/ 533400 w 637616"/>
              <a:gd name="connsiteY105" fmla="*/ 1143000 h 1151467"/>
              <a:gd name="connsiteX106" fmla="*/ 499533 w 637616"/>
              <a:gd name="connsiteY106" fmla="*/ 1092200 h 1151467"/>
              <a:gd name="connsiteX107" fmla="*/ 508000 w 637616"/>
              <a:gd name="connsiteY107" fmla="*/ 1092200 h 1151467"/>
              <a:gd name="connsiteX108" fmla="*/ 541867 w 637616"/>
              <a:gd name="connsiteY108" fmla="*/ 1151467 h 1151467"/>
              <a:gd name="connsiteX109" fmla="*/ 558800 w 637616"/>
              <a:gd name="connsiteY109" fmla="*/ 1134533 h 1151467"/>
              <a:gd name="connsiteX110" fmla="*/ 575733 w 637616"/>
              <a:gd name="connsiteY110" fmla="*/ 1066800 h 1151467"/>
              <a:gd name="connsiteX111" fmla="*/ 584200 w 637616"/>
              <a:gd name="connsiteY111" fmla="*/ 1032933 h 1151467"/>
              <a:gd name="connsiteX112" fmla="*/ 601133 w 637616"/>
              <a:gd name="connsiteY112" fmla="*/ 1007533 h 1151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37616" h="1151467">
                <a:moveTo>
                  <a:pt x="0" y="0"/>
                </a:moveTo>
                <a:cubicBezTo>
                  <a:pt x="121320" y="24265"/>
                  <a:pt x="-28960" y="-9653"/>
                  <a:pt x="76200" y="25400"/>
                </a:cubicBezTo>
                <a:cubicBezTo>
                  <a:pt x="89852" y="29951"/>
                  <a:pt x="104650" y="30081"/>
                  <a:pt x="118533" y="33867"/>
                </a:cubicBezTo>
                <a:cubicBezTo>
                  <a:pt x="135753" y="38563"/>
                  <a:pt x="152400" y="45156"/>
                  <a:pt x="169333" y="50800"/>
                </a:cubicBezTo>
                <a:lnTo>
                  <a:pt x="194733" y="59267"/>
                </a:lnTo>
                <a:lnTo>
                  <a:pt x="245533" y="110067"/>
                </a:lnTo>
                <a:lnTo>
                  <a:pt x="262467" y="127000"/>
                </a:lnTo>
                <a:cubicBezTo>
                  <a:pt x="290142" y="210033"/>
                  <a:pt x="245274" y="92745"/>
                  <a:pt x="296333" y="169333"/>
                </a:cubicBezTo>
                <a:cubicBezTo>
                  <a:pt x="302788" y="179015"/>
                  <a:pt x="300216" y="192504"/>
                  <a:pt x="304800" y="203200"/>
                </a:cubicBezTo>
                <a:cubicBezTo>
                  <a:pt x="308808" y="212553"/>
                  <a:pt x="317182" y="219499"/>
                  <a:pt x="321733" y="228600"/>
                </a:cubicBezTo>
                <a:cubicBezTo>
                  <a:pt x="338210" y="261554"/>
                  <a:pt x="322389" y="249886"/>
                  <a:pt x="338667" y="287867"/>
                </a:cubicBezTo>
                <a:cubicBezTo>
                  <a:pt x="342675" y="297220"/>
                  <a:pt x="350552" y="304432"/>
                  <a:pt x="355600" y="313267"/>
                </a:cubicBezTo>
                <a:cubicBezTo>
                  <a:pt x="361862" y="324225"/>
                  <a:pt x="367561" y="335532"/>
                  <a:pt x="372533" y="347133"/>
                </a:cubicBezTo>
                <a:cubicBezTo>
                  <a:pt x="381233" y="367433"/>
                  <a:pt x="383329" y="384918"/>
                  <a:pt x="389467" y="406400"/>
                </a:cubicBezTo>
                <a:cubicBezTo>
                  <a:pt x="391919" y="414981"/>
                  <a:pt x="395997" y="423088"/>
                  <a:pt x="397933" y="431800"/>
                </a:cubicBezTo>
                <a:cubicBezTo>
                  <a:pt x="401657" y="448558"/>
                  <a:pt x="402676" y="465842"/>
                  <a:pt x="406400" y="482600"/>
                </a:cubicBezTo>
                <a:cubicBezTo>
                  <a:pt x="412509" y="510090"/>
                  <a:pt x="419855" y="513996"/>
                  <a:pt x="431800" y="541867"/>
                </a:cubicBezTo>
                <a:cubicBezTo>
                  <a:pt x="435316" y="550070"/>
                  <a:pt x="437815" y="558686"/>
                  <a:pt x="440267" y="567267"/>
                </a:cubicBezTo>
                <a:cubicBezTo>
                  <a:pt x="451998" y="608327"/>
                  <a:pt x="446729" y="598093"/>
                  <a:pt x="457200" y="643467"/>
                </a:cubicBezTo>
                <a:cubicBezTo>
                  <a:pt x="462433" y="666144"/>
                  <a:pt x="463725" y="690385"/>
                  <a:pt x="474133" y="711200"/>
                </a:cubicBezTo>
                <a:cubicBezTo>
                  <a:pt x="479778" y="722489"/>
                  <a:pt x="484805" y="734108"/>
                  <a:pt x="491067" y="745067"/>
                </a:cubicBezTo>
                <a:cubicBezTo>
                  <a:pt x="496116" y="753902"/>
                  <a:pt x="503449" y="761366"/>
                  <a:pt x="508000" y="770467"/>
                </a:cubicBezTo>
                <a:cubicBezTo>
                  <a:pt x="511991" y="778449"/>
                  <a:pt x="513645" y="787400"/>
                  <a:pt x="516467" y="795867"/>
                </a:cubicBezTo>
                <a:cubicBezTo>
                  <a:pt x="519289" y="821267"/>
                  <a:pt x="519186" y="847165"/>
                  <a:pt x="524933" y="872067"/>
                </a:cubicBezTo>
                <a:cubicBezTo>
                  <a:pt x="527771" y="884365"/>
                  <a:pt x="541027" y="893340"/>
                  <a:pt x="541867" y="905933"/>
                </a:cubicBezTo>
                <a:cubicBezTo>
                  <a:pt x="544798" y="949897"/>
                  <a:pt x="533651" y="997814"/>
                  <a:pt x="524933" y="1041400"/>
                </a:cubicBezTo>
                <a:cubicBezTo>
                  <a:pt x="516466" y="1030111"/>
                  <a:pt x="510080" y="1016908"/>
                  <a:pt x="499533" y="1007533"/>
                </a:cubicBezTo>
                <a:cubicBezTo>
                  <a:pt x="464599" y="976481"/>
                  <a:pt x="457825" y="976698"/>
                  <a:pt x="423333" y="965200"/>
                </a:cubicBezTo>
                <a:cubicBezTo>
                  <a:pt x="426155" y="973667"/>
                  <a:pt x="426225" y="983631"/>
                  <a:pt x="431800" y="990600"/>
                </a:cubicBezTo>
                <a:cubicBezTo>
                  <a:pt x="438157" y="998546"/>
                  <a:pt x="449383" y="1001019"/>
                  <a:pt x="457200" y="1007533"/>
                </a:cubicBezTo>
                <a:cubicBezTo>
                  <a:pt x="499482" y="1042768"/>
                  <a:pt x="463362" y="1026520"/>
                  <a:pt x="508000" y="1041400"/>
                </a:cubicBezTo>
                <a:cubicBezTo>
                  <a:pt x="510081" y="1043481"/>
                  <a:pt x="549370" y="1086091"/>
                  <a:pt x="558800" y="1083733"/>
                </a:cubicBezTo>
                <a:cubicBezTo>
                  <a:pt x="567458" y="1081568"/>
                  <a:pt x="563276" y="1066315"/>
                  <a:pt x="567267" y="1058333"/>
                </a:cubicBezTo>
                <a:cubicBezTo>
                  <a:pt x="581378" y="1030110"/>
                  <a:pt x="584199" y="1032933"/>
                  <a:pt x="609600" y="1016000"/>
                </a:cubicBezTo>
                <a:cubicBezTo>
                  <a:pt x="615244" y="1007533"/>
                  <a:pt x="621982" y="999701"/>
                  <a:pt x="626533" y="990600"/>
                </a:cubicBezTo>
                <a:cubicBezTo>
                  <a:pt x="630524" y="982618"/>
                  <a:pt x="642982" y="969191"/>
                  <a:pt x="635000" y="965200"/>
                </a:cubicBezTo>
                <a:cubicBezTo>
                  <a:pt x="625899" y="960649"/>
                  <a:pt x="618067" y="976489"/>
                  <a:pt x="609600" y="982133"/>
                </a:cubicBezTo>
                <a:cubicBezTo>
                  <a:pt x="591979" y="1052616"/>
                  <a:pt x="613435" y="982931"/>
                  <a:pt x="584200" y="1041400"/>
                </a:cubicBezTo>
                <a:cubicBezTo>
                  <a:pt x="580209" y="1049382"/>
                  <a:pt x="581308" y="1059831"/>
                  <a:pt x="575733" y="1066800"/>
                </a:cubicBezTo>
                <a:cubicBezTo>
                  <a:pt x="569376" y="1074746"/>
                  <a:pt x="558800" y="1078089"/>
                  <a:pt x="550333" y="1083733"/>
                </a:cubicBezTo>
                <a:cubicBezTo>
                  <a:pt x="544689" y="1075266"/>
                  <a:pt x="541217" y="1064847"/>
                  <a:pt x="533400" y="1058333"/>
                </a:cubicBezTo>
                <a:cubicBezTo>
                  <a:pt x="511262" y="1039885"/>
                  <a:pt x="483861" y="1038265"/>
                  <a:pt x="457200" y="1032933"/>
                </a:cubicBezTo>
                <a:cubicBezTo>
                  <a:pt x="448733" y="1024466"/>
                  <a:pt x="441763" y="1014175"/>
                  <a:pt x="431800" y="1007533"/>
                </a:cubicBezTo>
                <a:cubicBezTo>
                  <a:pt x="424374" y="1002583"/>
                  <a:pt x="410391" y="991085"/>
                  <a:pt x="406400" y="999067"/>
                </a:cubicBezTo>
                <a:cubicBezTo>
                  <a:pt x="401849" y="1008168"/>
                  <a:pt x="416976" y="1016521"/>
                  <a:pt x="423333" y="1024467"/>
                </a:cubicBezTo>
                <a:cubicBezTo>
                  <a:pt x="428320" y="1030700"/>
                  <a:pt x="435280" y="1035167"/>
                  <a:pt x="440267" y="1041400"/>
                </a:cubicBezTo>
                <a:cubicBezTo>
                  <a:pt x="446624" y="1049346"/>
                  <a:pt x="449254" y="1060443"/>
                  <a:pt x="457200" y="1066800"/>
                </a:cubicBezTo>
                <a:cubicBezTo>
                  <a:pt x="464169" y="1072375"/>
                  <a:pt x="474133" y="1072445"/>
                  <a:pt x="482600" y="1075267"/>
                </a:cubicBezTo>
                <a:cubicBezTo>
                  <a:pt x="493889" y="1072445"/>
                  <a:pt x="507381" y="1074069"/>
                  <a:pt x="516467" y="1066800"/>
                </a:cubicBezTo>
                <a:cubicBezTo>
                  <a:pt x="523436" y="1061225"/>
                  <a:pt x="519220" y="1048256"/>
                  <a:pt x="524933" y="1041400"/>
                </a:cubicBezTo>
                <a:cubicBezTo>
                  <a:pt x="533967" y="1030559"/>
                  <a:pt x="546548" y="1023001"/>
                  <a:pt x="558800" y="1016000"/>
                </a:cubicBezTo>
                <a:cubicBezTo>
                  <a:pt x="572821" y="1007988"/>
                  <a:pt x="615809" y="1001212"/>
                  <a:pt x="626533" y="999067"/>
                </a:cubicBezTo>
                <a:cubicBezTo>
                  <a:pt x="634032" y="954075"/>
                  <a:pt x="644915" y="919489"/>
                  <a:pt x="618067" y="982133"/>
                </a:cubicBezTo>
                <a:cubicBezTo>
                  <a:pt x="601580" y="1020601"/>
                  <a:pt x="620826" y="996307"/>
                  <a:pt x="592667" y="1024467"/>
                </a:cubicBezTo>
                <a:cubicBezTo>
                  <a:pt x="589845" y="1032934"/>
                  <a:pt x="590511" y="1043556"/>
                  <a:pt x="584200" y="1049867"/>
                </a:cubicBezTo>
                <a:cubicBezTo>
                  <a:pt x="577889" y="1056178"/>
                  <a:pt x="566453" y="1053741"/>
                  <a:pt x="558800" y="1058333"/>
                </a:cubicBezTo>
                <a:cubicBezTo>
                  <a:pt x="500691" y="1093199"/>
                  <a:pt x="588420" y="1059750"/>
                  <a:pt x="516467" y="1083733"/>
                </a:cubicBezTo>
                <a:cubicBezTo>
                  <a:pt x="513645" y="1092200"/>
                  <a:pt x="508000" y="1118058"/>
                  <a:pt x="508000" y="1109133"/>
                </a:cubicBezTo>
                <a:cubicBezTo>
                  <a:pt x="508000" y="1091966"/>
                  <a:pt x="514039" y="1075327"/>
                  <a:pt x="516467" y="1058333"/>
                </a:cubicBezTo>
                <a:cubicBezTo>
                  <a:pt x="519685" y="1035808"/>
                  <a:pt x="522111" y="1013178"/>
                  <a:pt x="524933" y="990600"/>
                </a:cubicBezTo>
                <a:cubicBezTo>
                  <a:pt x="522111" y="936978"/>
                  <a:pt x="521119" y="883228"/>
                  <a:pt x="516467" y="829733"/>
                </a:cubicBezTo>
                <a:cubicBezTo>
                  <a:pt x="515459" y="818141"/>
                  <a:pt x="509285" y="807432"/>
                  <a:pt x="508000" y="795867"/>
                </a:cubicBezTo>
                <a:cubicBezTo>
                  <a:pt x="492680" y="657991"/>
                  <a:pt x="523080" y="712654"/>
                  <a:pt x="482600" y="651933"/>
                </a:cubicBezTo>
                <a:lnTo>
                  <a:pt x="465667" y="584200"/>
                </a:lnTo>
                <a:cubicBezTo>
                  <a:pt x="462845" y="572911"/>
                  <a:pt x="463655" y="560015"/>
                  <a:pt x="457200" y="550333"/>
                </a:cubicBezTo>
                <a:cubicBezTo>
                  <a:pt x="451556" y="541866"/>
                  <a:pt x="444400" y="534232"/>
                  <a:pt x="440267" y="524933"/>
                </a:cubicBezTo>
                <a:cubicBezTo>
                  <a:pt x="433018" y="508622"/>
                  <a:pt x="423333" y="474133"/>
                  <a:pt x="423333" y="474133"/>
                </a:cubicBezTo>
                <a:cubicBezTo>
                  <a:pt x="420406" y="456567"/>
                  <a:pt x="413980" y="409680"/>
                  <a:pt x="406400" y="389467"/>
                </a:cubicBezTo>
                <a:cubicBezTo>
                  <a:pt x="401968" y="377649"/>
                  <a:pt x="396468" y="366102"/>
                  <a:pt x="389467" y="355600"/>
                </a:cubicBezTo>
                <a:cubicBezTo>
                  <a:pt x="385039" y="348958"/>
                  <a:pt x="378178" y="344311"/>
                  <a:pt x="372533" y="338667"/>
                </a:cubicBezTo>
                <a:cubicBezTo>
                  <a:pt x="349164" y="268559"/>
                  <a:pt x="365501" y="302720"/>
                  <a:pt x="321733" y="237067"/>
                </a:cubicBezTo>
                <a:cubicBezTo>
                  <a:pt x="316089" y="228600"/>
                  <a:pt x="311995" y="218862"/>
                  <a:pt x="304800" y="211667"/>
                </a:cubicBezTo>
                <a:cubicBezTo>
                  <a:pt x="293511" y="200378"/>
                  <a:pt x="283705" y="187379"/>
                  <a:pt x="270933" y="177800"/>
                </a:cubicBezTo>
                <a:cubicBezTo>
                  <a:pt x="254473" y="165455"/>
                  <a:pt x="233586" y="152283"/>
                  <a:pt x="220133" y="135467"/>
                </a:cubicBezTo>
                <a:cubicBezTo>
                  <a:pt x="213776" y="127521"/>
                  <a:pt x="210395" y="117262"/>
                  <a:pt x="203200" y="110067"/>
                </a:cubicBezTo>
                <a:cubicBezTo>
                  <a:pt x="196005" y="102872"/>
                  <a:pt x="185617" y="99647"/>
                  <a:pt x="177800" y="93133"/>
                </a:cubicBezTo>
                <a:cubicBezTo>
                  <a:pt x="156260" y="75183"/>
                  <a:pt x="152968" y="61929"/>
                  <a:pt x="127000" y="50800"/>
                </a:cubicBezTo>
                <a:cubicBezTo>
                  <a:pt x="116304" y="46216"/>
                  <a:pt x="104422" y="45155"/>
                  <a:pt x="93133" y="42333"/>
                </a:cubicBezTo>
                <a:cubicBezTo>
                  <a:pt x="76200" y="31044"/>
                  <a:pt x="27942" y="-5923"/>
                  <a:pt x="42333" y="8467"/>
                </a:cubicBezTo>
                <a:cubicBezTo>
                  <a:pt x="47978" y="14111"/>
                  <a:pt x="52336" y="21440"/>
                  <a:pt x="59267" y="25400"/>
                </a:cubicBezTo>
                <a:cubicBezTo>
                  <a:pt x="72463" y="32940"/>
                  <a:pt x="88315" y="34952"/>
                  <a:pt x="101600" y="42333"/>
                </a:cubicBezTo>
                <a:cubicBezTo>
                  <a:pt x="113935" y="49186"/>
                  <a:pt x="124627" y="58699"/>
                  <a:pt x="135467" y="67733"/>
                </a:cubicBezTo>
                <a:cubicBezTo>
                  <a:pt x="141599" y="72843"/>
                  <a:pt x="145555" y="80560"/>
                  <a:pt x="152400" y="84667"/>
                </a:cubicBezTo>
                <a:cubicBezTo>
                  <a:pt x="160053" y="89259"/>
                  <a:pt x="169333" y="90311"/>
                  <a:pt x="177800" y="93133"/>
                </a:cubicBezTo>
                <a:cubicBezTo>
                  <a:pt x="186267" y="98778"/>
                  <a:pt x="196005" y="102872"/>
                  <a:pt x="203200" y="110067"/>
                </a:cubicBezTo>
                <a:cubicBezTo>
                  <a:pt x="210395" y="117262"/>
                  <a:pt x="212187" y="129110"/>
                  <a:pt x="220133" y="135467"/>
                </a:cubicBezTo>
                <a:cubicBezTo>
                  <a:pt x="227102" y="141042"/>
                  <a:pt x="237066" y="141111"/>
                  <a:pt x="245533" y="143933"/>
                </a:cubicBezTo>
                <a:cubicBezTo>
                  <a:pt x="251178" y="152400"/>
                  <a:pt x="256110" y="161387"/>
                  <a:pt x="262467" y="169333"/>
                </a:cubicBezTo>
                <a:cubicBezTo>
                  <a:pt x="267454" y="175566"/>
                  <a:pt x="275830" y="179127"/>
                  <a:pt x="279400" y="186267"/>
                </a:cubicBezTo>
                <a:cubicBezTo>
                  <a:pt x="306736" y="240939"/>
                  <a:pt x="263843" y="204116"/>
                  <a:pt x="313267" y="237067"/>
                </a:cubicBezTo>
                <a:cubicBezTo>
                  <a:pt x="316089" y="245534"/>
                  <a:pt x="317141" y="254814"/>
                  <a:pt x="321733" y="262467"/>
                </a:cubicBezTo>
                <a:cubicBezTo>
                  <a:pt x="325840" y="269312"/>
                  <a:pt x="335097" y="272260"/>
                  <a:pt x="338667" y="279400"/>
                </a:cubicBezTo>
                <a:cubicBezTo>
                  <a:pt x="343871" y="289808"/>
                  <a:pt x="343047" y="302372"/>
                  <a:pt x="347133" y="313267"/>
                </a:cubicBezTo>
                <a:cubicBezTo>
                  <a:pt x="351565" y="325085"/>
                  <a:pt x="358422" y="335844"/>
                  <a:pt x="364067" y="347133"/>
                </a:cubicBezTo>
                <a:cubicBezTo>
                  <a:pt x="376863" y="398323"/>
                  <a:pt x="368851" y="369951"/>
                  <a:pt x="389467" y="431800"/>
                </a:cubicBezTo>
                <a:lnTo>
                  <a:pt x="397933" y="457200"/>
                </a:lnTo>
                <a:cubicBezTo>
                  <a:pt x="401054" y="479044"/>
                  <a:pt x="403044" y="518222"/>
                  <a:pt x="414867" y="541867"/>
                </a:cubicBezTo>
                <a:cubicBezTo>
                  <a:pt x="419418" y="550968"/>
                  <a:pt x="426156" y="558800"/>
                  <a:pt x="431800" y="567267"/>
                </a:cubicBezTo>
                <a:cubicBezTo>
                  <a:pt x="458273" y="673152"/>
                  <a:pt x="424438" y="541498"/>
                  <a:pt x="448733" y="626533"/>
                </a:cubicBezTo>
                <a:cubicBezTo>
                  <a:pt x="451930" y="637722"/>
                  <a:pt x="454378" y="649111"/>
                  <a:pt x="457200" y="660400"/>
                </a:cubicBezTo>
                <a:cubicBezTo>
                  <a:pt x="460022" y="694267"/>
                  <a:pt x="460080" y="728478"/>
                  <a:pt x="465667" y="762000"/>
                </a:cubicBezTo>
                <a:cubicBezTo>
                  <a:pt x="468601" y="779606"/>
                  <a:pt x="482600" y="812800"/>
                  <a:pt x="482600" y="812800"/>
                </a:cubicBezTo>
                <a:cubicBezTo>
                  <a:pt x="485422" y="852311"/>
                  <a:pt x="486439" y="891993"/>
                  <a:pt x="491067" y="931333"/>
                </a:cubicBezTo>
                <a:cubicBezTo>
                  <a:pt x="492110" y="940196"/>
                  <a:pt x="497185" y="948123"/>
                  <a:pt x="499533" y="956733"/>
                </a:cubicBezTo>
                <a:cubicBezTo>
                  <a:pt x="528180" y="1061772"/>
                  <a:pt x="505446" y="991403"/>
                  <a:pt x="524933" y="1049867"/>
                </a:cubicBezTo>
                <a:cubicBezTo>
                  <a:pt x="527755" y="1080911"/>
                  <a:pt x="549438" y="1116270"/>
                  <a:pt x="533400" y="1143000"/>
                </a:cubicBezTo>
                <a:cubicBezTo>
                  <a:pt x="522929" y="1160451"/>
                  <a:pt x="499533" y="1092200"/>
                  <a:pt x="499533" y="1092200"/>
                </a:cubicBezTo>
                <a:cubicBezTo>
                  <a:pt x="491688" y="1068662"/>
                  <a:pt x="481740" y="1046244"/>
                  <a:pt x="508000" y="1092200"/>
                </a:cubicBezTo>
                <a:cubicBezTo>
                  <a:pt x="550960" y="1167381"/>
                  <a:pt x="500617" y="1089594"/>
                  <a:pt x="541867" y="1151467"/>
                </a:cubicBezTo>
                <a:cubicBezTo>
                  <a:pt x="547511" y="1145822"/>
                  <a:pt x="554693" y="1141378"/>
                  <a:pt x="558800" y="1134533"/>
                </a:cubicBezTo>
                <a:cubicBezTo>
                  <a:pt x="566811" y="1121181"/>
                  <a:pt x="573590" y="1076446"/>
                  <a:pt x="575733" y="1066800"/>
                </a:cubicBezTo>
                <a:cubicBezTo>
                  <a:pt x="578257" y="1055441"/>
                  <a:pt x="579616" y="1043629"/>
                  <a:pt x="584200" y="1032933"/>
                </a:cubicBezTo>
                <a:cubicBezTo>
                  <a:pt x="588208" y="1023580"/>
                  <a:pt x="601133" y="1007533"/>
                  <a:pt x="601133" y="1007533"/>
                </a:cubicBezTo>
              </a:path>
            </a:pathLst>
          </a:custGeom>
          <a:noFill/>
          <a:ln w="19050">
            <a:solidFill>
              <a:srgbClr val="FF0000"/>
            </a:solidFill>
          </a:ln>
        </p:spPr>
        <p:txBody>
          <a:bodyPr lIns="91190" tIns="45690" rIns="91190" bIns="45690" rtlCol="0" anchor="ctr"/>
          <a:lstStyle>
            <a:defPPr>
              <a:defRPr lang="en-US"/>
            </a:defPPr>
            <a:lvl1pPr marL="0" algn="l" defTabSz="913843" rtl="0" eaLnBrk="1" latinLnBrk="0" hangingPunct="1">
              <a:defRPr sz="1800" kern="1200">
                <a:solidFill>
                  <a:schemeClr val="tx1"/>
                </a:solidFill>
                <a:latin typeface="+mn-lt"/>
                <a:ea typeface="+mn-ea"/>
                <a:cs typeface="+mn-cs"/>
              </a:defRPr>
            </a:lvl1pPr>
            <a:lvl2pPr marL="456920" algn="l" defTabSz="913843" rtl="0" eaLnBrk="1" latinLnBrk="0" hangingPunct="1">
              <a:defRPr sz="1800" kern="1200">
                <a:solidFill>
                  <a:schemeClr val="tx1"/>
                </a:solidFill>
                <a:latin typeface="+mn-lt"/>
                <a:ea typeface="+mn-ea"/>
                <a:cs typeface="+mn-cs"/>
              </a:defRPr>
            </a:lvl2pPr>
            <a:lvl3pPr marL="913843" algn="l" defTabSz="913843" rtl="0" eaLnBrk="1" latinLnBrk="0" hangingPunct="1">
              <a:defRPr sz="1800" kern="1200">
                <a:solidFill>
                  <a:schemeClr val="tx1"/>
                </a:solidFill>
                <a:latin typeface="+mn-lt"/>
                <a:ea typeface="+mn-ea"/>
                <a:cs typeface="+mn-cs"/>
              </a:defRPr>
            </a:lvl3pPr>
            <a:lvl4pPr marL="1370764" algn="l" defTabSz="913843" rtl="0" eaLnBrk="1" latinLnBrk="0" hangingPunct="1">
              <a:defRPr sz="1800" kern="1200">
                <a:solidFill>
                  <a:schemeClr val="tx1"/>
                </a:solidFill>
                <a:latin typeface="+mn-lt"/>
                <a:ea typeface="+mn-ea"/>
                <a:cs typeface="+mn-cs"/>
              </a:defRPr>
            </a:lvl4pPr>
            <a:lvl5pPr marL="1827686" algn="l" defTabSz="913843" rtl="0" eaLnBrk="1" latinLnBrk="0" hangingPunct="1">
              <a:defRPr sz="1800" kern="1200">
                <a:solidFill>
                  <a:schemeClr val="tx1"/>
                </a:solidFill>
                <a:latin typeface="+mn-lt"/>
                <a:ea typeface="+mn-ea"/>
                <a:cs typeface="+mn-cs"/>
              </a:defRPr>
            </a:lvl5pPr>
            <a:lvl6pPr marL="2284608" algn="l" defTabSz="913843" rtl="0" eaLnBrk="1" latinLnBrk="0" hangingPunct="1">
              <a:defRPr sz="1800" kern="1200">
                <a:solidFill>
                  <a:schemeClr val="tx1"/>
                </a:solidFill>
                <a:latin typeface="+mn-lt"/>
                <a:ea typeface="+mn-ea"/>
                <a:cs typeface="+mn-cs"/>
              </a:defRPr>
            </a:lvl6pPr>
            <a:lvl7pPr marL="2741528" algn="l" defTabSz="913843" rtl="0" eaLnBrk="1" latinLnBrk="0" hangingPunct="1">
              <a:defRPr sz="1800" kern="1200">
                <a:solidFill>
                  <a:schemeClr val="tx1"/>
                </a:solidFill>
                <a:latin typeface="+mn-lt"/>
                <a:ea typeface="+mn-ea"/>
                <a:cs typeface="+mn-cs"/>
              </a:defRPr>
            </a:lvl7pPr>
            <a:lvl8pPr marL="3198450" algn="l" defTabSz="913843" rtl="0" eaLnBrk="1" latinLnBrk="0" hangingPunct="1">
              <a:defRPr sz="1800" kern="1200">
                <a:solidFill>
                  <a:schemeClr val="tx1"/>
                </a:solidFill>
                <a:latin typeface="+mn-lt"/>
                <a:ea typeface="+mn-ea"/>
                <a:cs typeface="+mn-cs"/>
              </a:defRPr>
            </a:lvl8pPr>
            <a:lvl9pPr marL="3655372" algn="l" defTabSz="913843" rtl="0" eaLnBrk="1" latinLnBrk="0" hangingPunct="1">
              <a:defRPr sz="1800" kern="1200">
                <a:solidFill>
                  <a:schemeClr val="tx1"/>
                </a:solidFill>
                <a:latin typeface="+mn-lt"/>
                <a:ea typeface="+mn-ea"/>
                <a:cs typeface="+mn-cs"/>
              </a:defRPr>
            </a:lvl9pPr>
          </a:lstStyle>
          <a:p>
            <a:pPr marL="0" marR="0" lvl="0" indent="0" algn="ctr" defTabSz="91164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5">
            <a:extLst>
              <a:ext uri="{FF2B5EF4-FFF2-40B4-BE49-F238E27FC236}">
                <a16:creationId xmlns:a16="http://schemas.microsoft.com/office/drawing/2014/main" id="{1D7ED810-BC3B-4E17-883E-AA770FBED7EA}"/>
              </a:ext>
            </a:extLst>
          </p:cNvPr>
          <p:cNvSpPr txBox="1"/>
          <p:nvPr/>
        </p:nvSpPr>
        <p:spPr>
          <a:xfrm rot="20669380">
            <a:off x="7551708" y="5153000"/>
            <a:ext cx="2408080" cy="830936"/>
          </a:xfrm>
          <a:prstGeom prst="rect">
            <a:avLst/>
          </a:prstGeom>
          <a:noFill/>
        </p:spPr>
        <p:txBody>
          <a:bodyPr wrap="square" lIns="91190" tIns="45690" rIns="91190" bIns="45690" rtlCol="0">
            <a:spAutoFit/>
          </a:bodyPr>
          <a:lstStyle>
            <a:defPPr>
              <a:defRPr lang="en-US"/>
            </a:defPPr>
            <a:lvl1pPr marL="0" algn="l" defTabSz="913843" rtl="0" eaLnBrk="1" latinLnBrk="0" hangingPunct="1">
              <a:defRPr sz="1800" kern="1200">
                <a:solidFill>
                  <a:schemeClr val="tx1"/>
                </a:solidFill>
                <a:latin typeface="+mn-lt"/>
                <a:ea typeface="+mn-ea"/>
                <a:cs typeface="+mn-cs"/>
              </a:defRPr>
            </a:lvl1pPr>
            <a:lvl2pPr marL="456920" algn="l" defTabSz="913843" rtl="0" eaLnBrk="1" latinLnBrk="0" hangingPunct="1">
              <a:defRPr sz="1800" kern="1200">
                <a:solidFill>
                  <a:schemeClr val="tx1"/>
                </a:solidFill>
                <a:latin typeface="+mn-lt"/>
                <a:ea typeface="+mn-ea"/>
                <a:cs typeface="+mn-cs"/>
              </a:defRPr>
            </a:lvl2pPr>
            <a:lvl3pPr marL="913843" algn="l" defTabSz="913843" rtl="0" eaLnBrk="1" latinLnBrk="0" hangingPunct="1">
              <a:defRPr sz="1800" kern="1200">
                <a:solidFill>
                  <a:schemeClr val="tx1"/>
                </a:solidFill>
                <a:latin typeface="+mn-lt"/>
                <a:ea typeface="+mn-ea"/>
                <a:cs typeface="+mn-cs"/>
              </a:defRPr>
            </a:lvl3pPr>
            <a:lvl4pPr marL="1370764" algn="l" defTabSz="913843" rtl="0" eaLnBrk="1" latinLnBrk="0" hangingPunct="1">
              <a:defRPr sz="1800" kern="1200">
                <a:solidFill>
                  <a:schemeClr val="tx1"/>
                </a:solidFill>
                <a:latin typeface="+mn-lt"/>
                <a:ea typeface="+mn-ea"/>
                <a:cs typeface="+mn-cs"/>
              </a:defRPr>
            </a:lvl4pPr>
            <a:lvl5pPr marL="1827686" algn="l" defTabSz="913843" rtl="0" eaLnBrk="1" latinLnBrk="0" hangingPunct="1">
              <a:defRPr sz="1800" kern="1200">
                <a:solidFill>
                  <a:schemeClr val="tx1"/>
                </a:solidFill>
                <a:latin typeface="+mn-lt"/>
                <a:ea typeface="+mn-ea"/>
                <a:cs typeface="+mn-cs"/>
              </a:defRPr>
            </a:lvl5pPr>
            <a:lvl6pPr marL="2284608" algn="l" defTabSz="913843" rtl="0" eaLnBrk="1" latinLnBrk="0" hangingPunct="1">
              <a:defRPr sz="1800" kern="1200">
                <a:solidFill>
                  <a:schemeClr val="tx1"/>
                </a:solidFill>
                <a:latin typeface="+mn-lt"/>
                <a:ea typeface="+mn-ea"/>
                <a:cs typeface="+mn-cs"/>
              </a:defRPr>
            </a:lvl6pPr>
            <a:lvl7pPr marL="2741528" algn="l" defTabSz="913843" rtl="0" eaLnBrk="1" latinLnBrk="0" hangingPunct="1">
              <a:defRPr sz="1800" kern="1200">
                <a:solidFill>
                  <a:schemeClr val="tx1"/>
                </a:solidFill>
                <a:latin typeface="+mn-lt"/>
                <a:ea typeface="+mn-ea"/>
                <a:cs typeface="+mn-cs"/>
              </a:defRPr>
            </a:lvl7pPr>
            <a:lvl8pPr marL="3198450" algn="l" defTabSz="913843" rtl="0" eaLnBrk="1" latinLnBrk="0" hangingPunct="1">
              <a:defRPr sz="1800" kern="1200">
                <a:solidFill>
                  <a:schemeClr val="tx1"/>
                </a:solidFill>
                <a:latin typeface="+mn-lt"/>
                <a:ea typeface="+mn-ea"/>
                <a:cs typeface="+mn-cs"/>
              </a:defRPr>
            </a:lvl8pPr>
            <a:lvl9pPr marL="3655372" algn="l" defTabSz="913843" rtl="0" eaLnBrk="1" latinLnBrk="0" hangingPunct="1">
              <a:defRPr sz="1800" kern="1200">
                <a:solidFill>
                  <a:schemeClr val="tx1"/>
                </a:solidFill>
                <a:latin typeface="+mn-lt"/>
                <a:ea typeface="+mn-ea"/>
                <a:cs typeface="+mn-cs"/>
              </a:defRPr>
            </a:lvl9pPr>
          </a:lstStyle>
          <a:p>
            <a:pPr marL="0" marR="0" lvl="0" indent="0" algn="ctr" defTabSz="91164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Segoe Print" panose="02000600000000000000" pitchFamily="2" charset="0"/>
                <a:ea typeface="+mn-ea"/>
                <a:cs typeface="+mn-cs"/>
              </a:rPr>
              <a:t>Focus of </a:t>
            </a:r>
          </a:p>
          <a:p>
            <a:pPr marL="0" marR="0" lvl="0" indent="0" algn="ctr" defTabSz="91164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Segoe Print" panose="02000600000000000000" pitchFamily="2" charset="0"/>
                <a:ea typeface="+mn-ea"/>
                <a:cs typeface="+mn-cs"/>
              </a:rPr>
              <a:t>this talk</a:t>
            </a:r>
          </a:p>
        </p:txBody>
      </p:sp>
    </p:spTree>
    <p:extLst>
      <p:ext uri="{BB962C8B-B14F-4D97-AF65-F5344CB8AC3E}">
        <p14:creationId xmlns:p14="http://schemas.microsoft.com/office/powerpoint/2010/main" val="327352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8E91952-4895-4F11-9599-A3A802E0BEE0}"/>
              </a:ext>
            </a:extLst>
          </p:cNvPr>
          <p:cNvSpPr txBox="1"/>
          <p:nvPr/>
        </p:nvSpPr>
        <p:spPr>
          <a:xfrm>
            <a:off x="1737687" y="2919223"/>
            <a:ext cx="344177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prstClr val="white">
                    <a:lumMod val="85000"/>
                  </a:prstClr>
                </a:solidFill>
                <a:latin typeface="Segoe UI Light" pitchFamily="34" charset="0"/>
              </a:rPr>
              <a:t>A brief overview of </a:t>
            </a:r>
            <a:r>
              <a:rPr lang="en-US" sz="2200" dirty="0">
                <a:solidFill>
                  <a:srgbClr val="FFC000"/>
                </a:solidFill>
                <a:latin typeface="Segoe UI Semibold" panose="020B0702040204020203" pitchFamily="34" charset="0"/>
                <a:cs typeface="Segoe UI Semibold" panose="020B0702040204020203" pitchFamily="34" charset="0"/>
              </a:rPr>
              <a:t>Study 1</a:t>
            </a:r>
          </a:p>
        </p:txBody>
      </p:sp>
      <p:sp>
        <p:nvSpPr>
          <p:cNvPr id="34" name="Title 2">
            <a:extLst>
              <a:ext uri="{FF2B5EF4-FFF2-40B4-BE49-F238E27FC236}">
                <a16:creationId xmlns:a16="http://schemas.microsoft.com/office/drawing/2014/main" id="{C5229DA8-3D1C-4A36-B314-34B00BB41286}"/>
              </a:ext>
            </a:extLst>
          </p:cNvPr>
          <p:cNvSpPr txBox="1">
            <a:spLocks/>
          </p:cNvSpPr>
          <p:nvPr/>
        </p:nvSpPr>
        <p:spPr>
          <a:xfrm>
            <a:off x="188025" y="85726"/>
            <a:ext cx="8229600"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3200" b="0" i="0" u="none" strike="noStrike" kern="1200" cap="small" spc="0" normalizeH="0" baseline="0" noProof="0" dirty="0">
                <a:ln>
                  <a:noFill/>
                </a:ln>
                <a:solidFill>
                  <a:sysClr val="window" lastClr="FFFFFF">
                    <a:lumMod val="95000"/>
                  </a:sysClr>
                </a:solidFill>
                <a:effectLst/>
                <a:uLnTx/>
                <a:uFillTx/>
                <a:latin typeface="Segoe UI Semibold" panose="020B0702040204020203" pitchFamily="34" charset="0"/>
                <a:ea typeface="+mj-ea"/>
                <a:cs typeface="+mj-cs"/>
              </a:rPr>
              <a:t>Outline</a:t>
            </a:r>
          </a:p>
        </p:txBody>
      </p:sp>
      <p:sp>
        <p:nvSpPr>
          <p:cNvPr id="39" name="TextBox 38">
            <a:extLst>
              <a:ext uri="{FF2B5EF4-FFF2-40B4-BE49-F238E27FC236}">
                <a16:creationId xmlns:a16="http://schemas.microsoft.com/office/drawing/2014/main" id="{EBBD2D63-1682-4965-AEC8-D054F464005F}"/>
              </a:ext>
            </a:extLst>
          </p:cNvPr>
          <p:cNvSpPr txBox="1"/>
          <p:nvPr/>
        </p:nvSpPr>
        <p:spPr>
          <a:xfrm>
            <a:off x="6121898" y="2903834"/>
            <a:ext cx="12902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Study 2</a:t>
            </a:r>
            <a:endParaRPr kumimoji="0" lang="en-US" sz="2800" b="0" i="0" u="none" strike="noStrike" kern="1200" cap="none" spc="0" normalizeH="0" baseline="0" noProof="0" dirty="0">
              <a:ln>
                <a:noFill/>
              </a:ln>
              <a:solidFill>
                <a:srgbClr val="FFC000"/>
              </a:solidFill>
              <a:effectLst/>
              <a:uLnTx/>
              <a:uFillTx/>
              <a:latin typeface="Segoe UI Light" pitchFamily="34" charset="0"/>
              <a:ea typeface="+mn-ea"/>
              <a:cs typeface="+mn-cs"/>
            </a:endParaRPr>
          </a:p>
        </p:txBody>
      </p:sp>
      <p:cxnSp>
        <p:nvCxnSpPr>
          <p:cNvPr id="27" name="Straight Arrow Connector 26">
            <a:extLst>
              <a:ext uri="{FF2B5EF4-FFF2-40B4-BE49-F238E27FC236}">
                <a16:creationId xmlns:a16="http://schemas.microsoft.com/office/drawing/2014/main" id="{45C7ABC8-9C5C-427A-B1D8-B0C971DA21AC}"/>
              </a:ext>
            </a:extLst>
          </p:cNvPr>
          <p:cNvCxnSpPr>
            <a:cxnSpLocks/>
          </p:cNvCxnSpPr>
          <p:nvPr/>
        </p:nvCxnSpPr>
        <p:spPr>
          <a:xfrm flipV="1">
            <a:off x="5418475" y="3134666"/>
            <a:ext cx="447048"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AD6E849-BA6E-4AA5-BBFD-A6376A78AC73}"/>
              </a:ext>
            </a:extLst>
          </p:cNvPr>
          <p:cNvSpPr txBox="1"/>
          <p:nvPr/>
        </p:nvSpPr>
        <p:spPr>
          <a:xfrm>
            <a:off x="2548513" y="3952304"/>
            <a:ext cx="308186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Design of sound awareness</a:t>
            </a:r>
            <a:r>
              <a:rPr kumimoji="0" lang="en-US" sz="2200" b="0" i="0" u="none" strike="noStrike" kern="1200" cap="none" spc="0" normalizeH="0" noProof="0" dirty="0">
                <a:ln>
                  <a:noFill/>
                </a:ln>
                <a:solidFill>
                  <a:prstClr val="white">
                    <a:lumMod val="85000"/>
                  </a:prstClr>
                </a:solidFill>
                <a:effectLst/>
                <a:uLnTx/>
                <a:uFillTx/>
                <a:latin typeface="Segoe UI Light" pitchFamily="34" charset="0"/>
                <a:ea typeface="+mn-ea"/>
                <a:cs typeface="+mn-cs"/>
              </a:rPr>
              <a:t> prototypes</a:t>
            </a:r>
            <a:endParaRPr kumimoji="0" lang="en-US" sz="22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p:txBody>
      </p:sp>
      <p:sp>
        <p:nvSpPr>
          <p:cNvPr id="29" name="TextBox 28">
            <a:extLst>
              <a:ext uri="{FF2B5EF4-FFF2-40B4-BE49-F238E27FC236}">
                <a16:creationId xmlns:a16="http://schemas.microsoft.com/office/drawing/2014/main" id="{DB89836E-F255-40CB-8778-9CC7AC714841}"/>
              </a:ext>
            </a:extLst>
          </p:cNvPr>
          <p:cNvSpPr txBox="1"/>
          <p:nvPr/>
        </p:nvSpPr>
        <p:spPr>
          <a:xfrm>
            <a:off x="6259228" y="3952304"/>
            <a:ext cx="229809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 Wizard-of-Oz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evaluation</a:t>
            </a:r>
          </a:p>
        </p:txBody>
      </p:sp>
      <p:sp>
        <p:nvSpPr>
          <p:cNvPr id="30" name="Right Brace 29">
            <a:extLst>
              <a:ext uri="{FF2B5EF4-FFF2-40B4-BE49-F238E27FC236}">
                <a16:creationId xmlns:a16="http://schemas.microsoft.com/office/drawing/2014/main" id="{38BB6110-A86C-45F0-82A9-99894E305121}"/>
              </a:ext>
            </a:extLst>
          </p:cNvPr>
          <p:cNvSpPr/>
          <p:nvPr/>
        </p:nvSpPr>
        <p:spPr>
          <a:xfrm rot="5400000">
            <a:off x="6568792" y="-435079"/>
            <a:ext cx="297278" cy="8050063"/>
          </a:xfrm>
          <a:prstGeom prst="rightBrace">
            <a:avLst>
              <a:gd name="adj1" fmla="val 8333"/>
              <a:gd name="adj2" fmla="val 49993"/>
            </a:avLst>
          </a:prstGeom>
          <a:ln w="12700">
            <a:solidFill>
              <a:schemeClr val="accent4"/>
            </a:solidFill>
          </a:ln>
          <a:scene3d>
            <a:camera prst="orthographicFront">
              <a:rot lat="0" lon="0" rev="108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7A534001-8556-4865-B24D-A29C9A26F442}"/>
              </a:ext>
            </a:extLst>
          </p:cNvPr>
          <p:cNvSpPr txBox="1"/>
          <p:nvPr/>
        </p:nvSpPr>
        <p:spPr>
          <a:xfrm>
            <a:off x="9326431" y="4108881"/>
            <a:ext cx="148702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UI Semibold" panose="020B0702040204020203" pitchFamily="34" charset="0"/>
                <a:cs typeface="Segoe UI Semibold" panose="020B0702040204020203" pitchFamily="34" charset="0"/>
              </a:rPr>
              <a:t>Findings</a:t>
            </a:r>
          </a:p>
        </p:txBody>
      </p:sp>
      <p:cxnSp>
        <p:nvCxnSpPr>
          <p:cNvPr id="36" name="Straight Arrow Connector 35">
            <a:extLst>
              <a:ext uri="{FF2B5EF4-FFF2-40B4-BE49-F238E27FC236}">
                <a16:creationId xmlns:a16="http://schemas.microsoft.com/office/drawing/2014/main" id="{057E96E7-15D5-40A5-A6CD-41A55925CCB1}"/>
              </a:ext>
            </a:extLst>
          </p:cNvPr>
          <p:cNvCxnSpPr>
            <a:cxnSpLocks/>
          </p:cNvCxnSpPr>
          <p:nvPr/>
        </p:nvCxnSpPr>
        <p:spPr>
          <a:xfrm flipV="1">
            <a:off x="5721278" y="4326776"/>
            <a:ext cx="447048"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732CB671-CC14-45B2-964A-F5DA0F24A30E}"/>
              </a:ext>
            </a:extLst>
          </p:cNvPr>
          <p:cNvCxnSpPr>
            <a:cxnSpLocks/>
          </p:cNvCxnSpPr>
          <p:nvPr/>
        </p:nvCxnSpPr>
        <p:spPr>
          <a:xfrm flipV="1">
            <a:off x="8673627" y="4326776"/>
            <a:ext cx="447048"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98712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9" grpId="0"/>
      <p:bldP spid="28" grpId="0"/>
      <p:bldP spid="29" grpId="0"/>
      <p:bldP spid="30" grpId="0" animBg="1"/>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8E91952-4895-4F11-9599-A3A802E0BEE0}"/>
              </a:ext>
            </a:extLst>
          </p:cNvPr>
          <p:cNvSpPr txBox="1"/>
          <p:nvPr/>
        </p:nvSpPr>
        <p:spPr>
          <a:xfrm>
            <a:off x="1737687" y="2919223"/>
            <a:ext cx="344177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prstClr val="white">
                    <a:lumMod val="85000"/>
                  </a:prstClr>
                </a:solidFill>
                <a:latin typeface="Segoe UI Light" pitchFamily="34" charset="0"/>
              </a:rPr>
              <a:t>A brief overview of </a:t>
            </a:r>
            <a:r>
              <a:rPr lang="en-US" sz="2200" dirty="0">
                <a:solidFill>
                  <a:srgbClr val="FFC000"/>
                </a:solidFill>
                <a:latin typeface="Segoe UI Semibold" panose="020B0702040204020203" pitchFamily="34" charset="0"/>
                <a:cs typeface="Segoe UI Semibold" panose="020B0702040204020203" pitchFamily="34" charset="0"/>
              </a:rPr>
              <a:t>Study 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prstClr val="white">
                    <a:lumMod val="85000"/>
                  </a:prstClr>
                </a:solidFill>
                <a:latin typeface="Segoe UI Light" pitchFamily="34" charset="0"/>
              </a:rPr>
              <a:t>          (Formative interview)</a:t>
            </a:r>
          </a:p>
        </p:txBody>
      </p:sp>
      <p:sp>
        <p:nvSpPr>
          <p:cNvPr id="34" name="Title 2">
            <a:extLst>
              <a:ext uri="{FF2B5EF4-FFF2-40B4-BE49-F238E27FC236}">
                <a16:creationId xmlns:a16="http://schemas.microsoft.com/office/drawing/2014/main" id="{C5229DA8-3D1C-4A36-B314-34B00BB41286}"/>
              </a:ext>
            </a:extLst>
          </p:cNvPr>
          <p:cNvSpPr txBox="1">
            <a:spLocks/>
          </p:cNvSpPr>
          <p:nvPr/>
        </p:nvSpPr>
        <p:spPr>
          <a:xfrm>
            <a:off x="188025" y="85726"/>
            <a:ext cx="8229600"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3200" b="0" i="0" u="none" strike="noStrike" kern="1200" cap="small" spc="0" normalizeH="0" baseline="0" noProof="0" dirty="0">
                <a:ln>
                  <a:noFill/>
                </a:ln>
                <a:solidFill>
                  <a:sysClr val="window" lastClr="FFFFFF">
                    <a:lumMod val="95000"/>
                  </a:sysClr>
                </a:solidFill>
                <a:effectLst/>
                <a:uLnTx/>
                <a:uFillTx/>
                <a:latin typeface="Segoe UI Semibold" panose="020B0702040204020203" pitchFamily="34" charset="0"/>
                <a:ea typeface="+mj-ea"/>
                <a:cs typeface="+mj-cs"/>
              </a:rPr>
              <a:t>Outline</a:t>
            </a:r>
          </a:p>
        </p:txBody>
      </p:sp>
      <p:sp>
        <p:nvSpPr>
          <p:cNvPr id="39" name="TextBox 38">
            <a:extLst>
              <a:ext uri="{FF2B5EF4-FFF2-40B4-BE49-F238E27FC236}">
                <a16:creationId xmlns:a16="http://schemas.microsoft.com/office/drawing/2014/main" id="{EBBD2D63-1682-4965-AEC8-D054F464005F}"/>
              </a:ext>
            </a:extLst>
          </p:cNvPr>
          <p:cNvSpPr txBox="1"/>
          <p:nvPr/>
        </p:nvSpPr>
        <p:spPr>
          <a:xfrm>
            <a:off x="6121898" y="2903834"/>
            <a:ext cx="12902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Study 2</a:t>
            </a:r>
            <a:endParaRPr kumimoji="0" lang="en-US" sz="2800" b="0" i="0" u="none" strike="noStrike" kern="1200" cap="none" spc="0" normalizeH="0" baseline="0" noProof="0" dirty="0">
              <a:ln>
                <a:noFill/>
              </a:ln>
              <a:solidFill>
                <a:srgbClr val="FFC000"/>
              </a:solidFill>
              <a:effectLst/>
              <a:uLnTx/>
              <a:uFillTx/>
              <a:latin typeface="Segoe UI Light" pitchFamily="34" charset="0"/>
              <a:ea typeface="+mn-ea"/>
              <a:cs typeface="+mn-cs"/>
            </a:endParaRPr>
          </a:p>
        </p:txBody>
      </p:sp>
      <p:cxnSp>
        <p:nvCxnSpPr>
          <p:cNvPr id="27" name="Straight Arrow Connector 26">
            <a:extLst>
              <a:ext uri="{FF2B5EF4-FFF2-40B4-BE49-F238E27FC236}">
                <a16:creationId xmlns:a16="http://schemas.microsoft.com/office/drawing/2014/main" id="{45C7ABC8-9C5C-427A-B1D8-B0C971DA21AC}"/>
              </a:ext>
            </a:extLst>
          </p:cNvPr>
          <p:cNvCxnSpPr>
            <a:cxnSpLocks/>
          </p:cNvCxnSpPr>
          <p:nvPr/>
        </p:nvCxnSpPr>
        <p:spPr>
          <a:xfrm flipV="1">
            <a:off x="5418475" y="3134666"/>
            <a:ext cx="447048"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AD6E849-BA6E-4AA5-BBFD-A6376A78AC73}"/>
              </a:ext>
            </a:extLst>
          </p:cNvPr>
          <p:cNvSpPr txBox="1"/>
          <p:nvPr/>
        </p:nvSpPr>
        <p:spPr>
          <a:xfrm>
            <a:off x="2548513" y="3952304"/>
            <a:ext cx="308186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Design of sound awareness</a:t>
            </a:r>
            <a:r>
              <a:rPr kumimoji="0" lang="en-US" sz="2200" b="0" i="0" u="none" strike="noStrike" kern="1200" cap="none" spc="0" normalizeH="0" noProof="0" dirty="0">
                <a:ln>
                  <a:noFill/>
                </a:ln>
                <a:solidFill>
                  <a:prstClr val="white">
                    <a:lumMod val="85000"/>
                  </a:prstClr>
                </a:solidFill>
                <a:effectLst/>
                <a:uLnTx/>
                <a:uFillTx/>
                <a:latin typeface="Segoe UI Light" pitchFamily="34" charset="0"/>
                <a:ea typeface="+mn-ea"/>
                <a:cs typeface="+mn-cs"/>
              </a:rPr>
              <a:t> prototypes</a:t>
            </a:r>
            <a:endParaRPr kumimoji="0" lang="en-US" sz="22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p:txBody>
      </p:sp>
      <p:sp>
        <p:nvSpPr>
          <p:cNvPr id="29" name="TextBox 28">
            <a:extLst>
              <a:ext uri="{FF2B5EF4-FFF2-40B4-BE49-F238E27FC236}">
                <a16:creationId xmlns:a16="http://schemas.microsoft.com/office/drawing/2014/main" id="{DB89836E-F255-40CB-8778-9CC7AC714841}"/>
              </a:ext>
            </a:extLst>
          </p:cNvPr>
          <p:cNvSpPr txBox="1"/>
          <p:nvPr/>
        </p:nvSpPr>
        <p:spPr>
          <a:xfrm>
            <a:off x="6259228" y="3952304"/>
            <a:ext cx="229809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 Wizard-of-Oz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evaluation</a:t>
            </a:r>
          </a:p>
        </p:txBody>
      </p:sp>
      <p:sp>
        <p:nvSpPr>
          <p:cNvPr id="30" name="Right Brace 29">
            <a:extLst>
              <a:ext uri="{FF2B5EF4-FFF2-40B4-BE49-F238E27FC236}">
                <a16:creationId xmlns:a16="http://schemas.microsoft.com/office/drawing/2014/main" id="{38BB6110-A86C-45F0-82A9-99894E305121}"/>
              </a:ext>
            </a:extLst>
          </p:cNvPr>
          <p:cNvSpPr/>
          <p:nvPr/>
        </p:nvSpPr>
        <p:spPr>
          <a:xfrm rot="5400000">
            <a:off x="6568792" y="-435079"/>
            <a:ext cx="297278" cy="8050063"/>
          </a:xfrm>
          <a:prstGeom prst="rightBrace">
            <a:avLst>
              <a:gd name="adj1" fmla="val 8333"/>
              <a:gd name="adj2" fmla="val 49993"/>
            </a:avLst>
          </a:prstGeom>
          <a:ln w="12700">
            <a:solidFill>
              <a:schemeClr val="accent4"/>
            </a:solidFill>
          </a:ln>
          <a:scene3d>
            <a:camera prst="orthographicFront">
              <a:rot lat="0" lon="0" rev="108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7A534001-8556-4865-B24D-A29C9A26F442}"/>
              </a:ext>
            </a:extLst>
          </p:cNvPr>
          <p:cNvSpPr txBox="1"/>
          <p:nvPr/>
        </p:nvSpPr>
        <p:spPr>
          <a:xfrm>
            <a:off x="9326431" y="4108881"/>
            <a:ext cx="148702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UI Semibold" panose="020B0702040204020203" pitchFamily="34" charset="0"/>
                <a:cs typeface="Segoe UI Semibold" panose="020B0702040204020203" pitchFamily="34" charset="0"/>
              </a:rPr>
              <a:t>Findings</a:t>
            </a:r>
          </a:p>
        </p:txBody>
      </p:sp>
      <p:cxnSp>
        <p:nvCxnSpPr>
          <p:cNvPr id="36" name="Straight Arrow Connector 35">
            <a:extLst>
              <a:ext uri="{FF2B5EF4-FFF2-40B4-BE49-F238E27FC236}">
                <a16:creationId xmlns:a16="http://schemas.microsoft.com/office/drawing/2014/main" id="{057E96E7-15D5-40A5-A6CD-41A55925CCB1}"/>
              </a:ext>
            </a:extLst>
          </p:cNvPr>
          <p:cNvCxnSpPr>
            <a:cxnSpLocks/>
          </p:cNvCxnSpPr>
          <p:nvPr/>
        </p:nvCxnSpPr>
        <p:spPr>
          <a:xfrm flipV="1">
            <a:off x="5721278" y="4326776"/>
            <a:ext cx="447048"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732CB671-CC14-45B2-964A-F5DA0F24A30E}"/>
              </a:ext>
            </a:extLst>
          </p:cNvPr>
          <p:cNvCxnSpPr>
            <a:cxnSpLocks/>
          </p:cNvCxnSpPr>
          <p:nvPr/>
        </p:nvCxnSpPr>
        <p:spPr>
          <a:xfrm flipV="1">
            <a:off x="8673627" y="4326776"/>
            <a:ext cx="447048"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 name="BlackOverlay">
            <a:extLst>
              <a:ext uri="{FF2B5EF4-FFF2-40B4-BE49-F238E27FC236}">
                <a16:creationId xmlns:a16="http://schemas.microsoft.com/office/drawing/2014/main" id="{FCE4A895-47FA-46D0-9026-2FD00C4A7C15}"/>
              </a:ext>
            </a:extLst>
          </p:cNvPr>
          <p:cNvSpPr/>
          <p:nvPr/>
        </p:nvSpPr>
        <p:spPr>
          <a:xfrm>
            <a:off x="2388166" y="3628597"/>
            <a:ext cx="8660834" cy="2188004"/>
          </a:xfrm>
          <a:prstGeom prst="rect">
            <a:avLst/>
          </a:prstGeom>
          <a:solidFill>
            <a:schemeClr val="tx1">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ctr"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endParaRPr>
          </a:p>
        </p:txBody>
      </p:sp>
      <p:sp>
        <p:nvSpPr>
          <p:cNvPr id="13" name="BlackOverlay">
            <a:extLst>
              <a:ext uri="{FF2B5EF4-FFF2-40B4-BE49-F238E27FC236}">
                <a16:creationId xmlns:a16="http://schemas.microsoft.com/office/drawing/2014/main" id="{41DEF337-14E9-4118-9FAB-7AF9C19992D2}"/>
              </a:ext>
            </a:extLst>
          </p:cNvPr>
          <p:cNvSpPr/>
          <p:nvPr/>
        </p:nvSpPr>
        <p:spPr>
          <a:xfrm>
            <a:off x="5179458" y="2824673"/>
            <a:ext cx="2590516" cy="803924"/>
          </a:xfrm>
          <a:prstGeom prst="rect">
            <a:avLst/>
          </a:prstGeom>
          <a:solidFill>
            <a:schemeClr val="tx1">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ctr"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endParaRPr>
          </a:p>
        </p:txBody>
      </p:sp>
    </p:spTree>
    <p:extLst>
      <p:ext uri="{BB962C8B-B14F-4D97-AF65-F5344CB8AC3E}">
        <p14:creationId xmlns:p14="http://schemas.microsoft.com/office/powerpoint/2010/main" val="17838633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1034" name="Picture 10" descr="Image result for echo show">
            <a:extLst>
              <a:ext uri="{FF2B5EF4-FFF2-40B4-BE49-F238E27FC236}">
                <a16:creationId xmlns:a16="http://schemas.microsoft.com/office/drawing/2014/main" id="{7C2E8A2D-3899-43ED-93F2-17046A2758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BlackOverlay">
            <a:extLst>
              <a:ext uri="{FF2B5EF4-FFF2-40B4-BE49-F238E27FC236}">
                <a16:creationId xmlns:a16="http://schemas.microsoft.com/office/drawing/2014/main" id="{AA10E138-A80B-4022-B2D1-DCDC1BE3A66B}"/>
              </a:ext>
            </a:extLst>
          </p:cNvPr>
          <p:cNvSpPr/>
          <p:nvPr/>
        </p:nvSpPr>
        <p:spPr>
          <a:xfrm>
            <a:off x="-11898" y="0"/>
            <a:ext cx="12203898" cy="6858000"/>
          </a:xfrm>
          <a:prstGeom prst="rect">
            <a:avLst/>
          </a:prstGeom>
          <a:solidFill>
            <a:schemeClr val="tx1">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What </a:t>
            </a: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information</a:t>
            </a: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about sound do DHH people want in the homes?</a:t>
            </a:r>
          </a:p>
          <a:p>
            <a:pPr marL="457200" marR="0" lvl="1"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How do they want this information to be </a:t>
            </a: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conveyed</a:t>
            </a: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a:t>
            </a:r>
          </a:p>
          <a:p>
            <a:pPr marL="457200" marR="0" lvl="1"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How would a sound awareness system </a:t>
            </a: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integrate</a:t>
            </a: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into the homes of DHH people?</a:t>
            </a:r>
          </a:p>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a:t>
            </a:r>
          </a:p>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What </a:t>
            </a: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concerns</a:t>
            </a: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may arise when using such a system in the home? (e.g., privacy)</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5" name="Title">
            <a:extLst>
              <a:ext uri="{FF2B5EF4-FFF2-40B4-BE49-F238E27FC236}">
                <a16:creationId xmlns:a16="http://schemas.microsoft.com/office/drawing/2014/main" id="{A84000FD-EE65-4A93-AFBF-154ECDAF42D0}"/>
              </a:ext>
            </a:extLst>
          </p:cNvPr>
          <p:cNvSpPr>
            <a:spLocks noGrp="1"/>
          </p:cNvSpPr>
          <p:nvPr>
            <p:ph type="title"/>
          </p:nvPr>
        </p:nvSpPr>
        <p:spPr>
          <a:xfrm>
            <a:off x="257175" y="196637"/>
            <a:ext cx="8229600" cy="493931"/>
          </a:xfrm>
        </p:spPr>
        <p:txBody>
          <a:bodyPr/>
          <a:lstStyle/>
          <a:p>
            <a:r>
              <a:rPr lang="en-US" sz="3600" dirty="0">
                <a:solidFill>
                  <a:schemeClr val="bg1">
                    <a:lumMod val="95000"/>
                  </a:schemeClr>
                </a:solidFill>
              </a:rPr>
              <a:t>Questions</a:t>
            </a:r>
          </a:p>
        </p:txBody>
      </p:sp>
    </p:spTree>
    <p:extLst>
      <p:ext uri="{BB962C8B-B14F-4D97-AF65-F5344CB8AC3E}">
        <p14:creationId xmlns:p14="http://schemas.microsoft.com/office/powerpoint/2010/main" val="428793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1034" name="Picture 10" descr="Image result for echo show">
            <a:extLst>
              <a:ext uri="{FF2B5EF4-FFF2-40B4-BE49-F238E27FC236}">
                <a16:creationId xmlns:a16="http://schemas.microsoft.com/office/drawing/2014/main" id="{7C2E8A2D-3899-43ED-93F2-17046A2758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BlackOverlay">
            <a:extLst>
              <a:ext uri="{FF2B5EF4-FFF2-40B4-BE49-F238E27FC236}">
                <a16:creationId xmlns:a16="http://schemas.microsoft.com/office/drawing/2014/main" id="{AA10E138-A80B-4022-B2D1-DCDC1BE3A66B}"/>
              </a:ext>
            </a:extLst>
          </p:cNvPr>
          <p:cNvSpPr/>
          <p:nvPr/>
        </p:nvSpPr>
        <p:spPr>
          <a:xfrm>
            <a:off x="-11898" y="0"/>
            <a:ext cx="12203898" cy="6858000"/>
          </a:xfrm>
          <a:prstGeom prst="rect">
            <a:avLst/>
          </a:prstGeom>
          <a:solidFill>
            <a:schemeClr val="tx1">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What </a:t>
            </a: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information</a:t>
            </a: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about sound do DHH people want in the homes?</a:t>
            </a:r>
          </a:p>
          <a:p>
            <a:pPr marL="457200" marR="0" lvl="1"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How do they want this information to be </a:t>
            </a: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conveyed</a:t>
            </a: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a:t>
            </a:r>
          </a:p>
          <a:p>
            <a:pPr marL="457200" marR="0" lvl="1"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a:t>
            </a:r>
          </a:p>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a:t>
            </a:r>
          </a:p>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5" name="Title">
            <a:extLst>
              <a:ext uri="{FF2B5EF4-FFF2-40B4-BE49-F238E27FC236}">
                <a16:creationId xmlns:a16="http://schemas.microsoft.com/office/drawing/2014/main" id="{A84000FD-EE65-4A93-AFBF-154ECDAF42D0}"/>
              </a:ext>
            </a:extLst>
          </p:cNvPr>
          <p:cNvSpPr>
            <a:spLocks noGrp="1"/>
          </p:cNvSpPr>
          <p:nvPr>
            <p:ph type="title"/>
          </p:nvPr>
        </p:nvSpPr>
        <p:spPr>
          <a:xfrm>
            <a:off x="257175" y="196637"/>
            <a:ext cx="8229600" cy="493931"/>
          </a:xfrm>
        </p:spPr>
        <p:txBody>
          <a:bodyPr/>
          <a:lstStyle/>
          <a:p>
            <a:r>
              <a:rPr lang="en-US" sz="3600" dirty="0">
                <a:solidFill>
                  <a:schemeClr val="bg1">
                    <a:lumMod val="95000"/>
                  </a:schemeClr>
                </a:solidFill>
              </a:rPr>
              <a:t>Questions</a:t>
            </a:r>
          </a:p>
        </p:txBody>
      </p:sp>
    </p:spTree>
    <p:extLst>
      <p:ext uri="{BB962C8B-B14F-4D97-AF65-F5344CB8AC3E}">
        <p14:creationId xmlns:p14="http://schemas.microsoft.com/office/powerpoint/2010/main" val="2925509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63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BlackOverlay">
            <a:extLst>
              <a:ext uri="{FF2B5EF4-FFF2-40B4-BE49-F238E27FC236}">
                <a16:creationId xmlns:a16="http://schemas.microsoft.com/office/drawing/2014/main" id="{A1E01F06-7EE6-47B2-82E6-F47307701DC7}"/>
              </a:ext>
            </a:extLst>
          </p:cNvPr>
          <p:cNvSpPr/>
          <p:nvPr/>
        </p:nvSpPr>
        <p:spPr>
          <a:xfrm>
            <a:off x="-11898" y="0"/>
            <a:ext cx="12203898" cy="6858000"/>
          </a:xfrm>
          <a:prstGeom prst="rect">
            <a:avLst/>
          </a:prstGeom>
          <a:solidFill>
            <a:schemeClr val="tx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defTabSz="456039"/>
            <a:endParaRPr lang="en-US" sz="2400" dirty="0">
              <a:solidFill>
                <a:prstClr val="white"/>
              </a:solidFill>
              <a:latin typeface="Segoe UI Light"/>
              <a:cs typeface="Segoe UI Light"/>
            </a:endParaRPr>
          </a:p>
        </p:txBody>
      </p:sp>
      <p:sp>
        <p:nvSpPr>
          <p:cNvPr id="13" name="Rectangle 12"/>
          <p:cNvSpPr/>
          <p:nvPr/>
        </p:nvSpPr>
        <p:spPr>
          <a:xfrm>
            <a:off x="6566613" y="3013724"/>
            <a:ext cx="1988045" cy="461665"/>
          </a:xfrm>
          <a:prstGeom prst="rect">
            <a:avLst/>
          </a:prstGeom>
        </p:spPr>
        <p:txBody>
          <a:bodyPr wrap="none">
            <a:spAutoFit/>
          </a:bodyPr>
          <a:lstStyle/>
          <a:p>
            <a:r>
              <a:rPr lang="en-US" sz="2400" dirty="0">
                <a:solidFill>
                  <a:prstClr val="white"/>
                </a:solidFill>
                <a:latin typeface="Segoe UI Light"/>
                <a:cs typeface="Segoe UI Light"/>
              </a:rPr>
              <a:t>is filled with a </a:t>
            </a:r>
            <a:endParaRPr lang="en-US" sz="2400" dirty="0"/>
          </a:p>
        </p:txBody>
      </p:sp>
      <p:sp>
        <p:nvSpPr>
          <p:cNvPr id="14" name="Rectangle 13"/>
          <p:cNvSpPr/>
          <p:nvPr/>
        </p:nvSpPr>
        <p:spPr>
          <a:xfrm>
            <a:off x="3500637" y="3407478"/>
            <a:ext cx="5028621" cy="646331"/>
          </a:xfrm>
          <a:prstGeom prst="rect">
            <a:avLst/>
          </a:prstGeom>
        </p:spPr>
        <p:txBody>
          <a:bodyPr wrap="none">
            <a:spAutoFit/>
          </a:bodyPr>
          <a:lstStyle/>
          <a:p>
            <a:r>
              <a:rPr lang="en-US" sz="3590" dirty="0">
                <a:solidFill>
                  <a:srgbClr val="FFC000"/>
                </a:solidFill>
                <a:latin typeface="Segoe UI Semibold" panose="020B0702040204020203" pitchFamily="34" charset="0"/>
                <a:cs typeface="Segoe UI Semibold" panose="020B0702040204020203" pitchFamily="34" charset="0"/>
              </a:rPr>
              <a:t>rich diversity of sounds</a:t>
            </a:r>
            <a:endParaRPr lang="en-US" sz="3590" dirty="0"/>
          </a:p>
        </p:txBody>
      </p:sp>
      <p:sp>
        <p:nvSpPr>
          <p:cNvPr id="15" name="Rectangle 14"/>
          <p:cNvSpPr/>
          <p:nvPr/>
        </p:nvSpPr>
        <p:spPr>
          <a:xfrm>
            <a:off x="3489033" y="3013724"/>
            <a:ext cx="3285130" cy="461665"/>
          </a:xfrm>
          <a:prstGeom prst="rect">
            <a:avLst/>
          </a:prstGeom>
        </p:spPr>
        <p:txBody>
          <a:bodyPr wrap="none">
            <a:spAutoFit/>
          </a:bodyPr>
          <a:lstStyle/>
          <a:p>
            <a:r>
              <a:rPr lang="en-US" sz="2400" dirty="0">
                <a:solidFill>
                  <a:prstClr val="white"/>
                </a:solidFill>
                <a:latin typeface="Segoe UI Light"/>
                <a:cs typeface="Segoe UI Light"/>
              </a:rPr>
              <a:t>The home environment </a:t>
            </a:r>
            <a:endParaRPr lang="en-US" sz="2400" dirty="0"/>
          </a:p>
        </p:txBody>
      </p:sp>
    </p:spTree>
    <p:extLst>
      <p:ext uri="{BB962C8B-B14F-4D97-AF65-F5344CB8AC3E}">
        <p14:creationId xmlns:p14="http://schemas.microsoft.com/office/powerpoint/2010/main" val="218111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812800" y="165515"/>
            <a:ext cx="83713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Study 1</a:t>
            </a:r>
          </a:p>
        </p:txBody>
      </p:sp>
      <p:sp>
        <p:nvSpPr>
          <p:cNvPr id="5" name="TextBox 4"/>
          <p:cNvSpPr txBox="1"/>
          <p:nvPr/>
        </p:nvSpPr>
        <p:spPr>
          <a:xfrm>
            <a:off x="6028871" y="1620158"/>
            <a:ext cx="5032829" cy="42319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egoe UI Semibold" pitchFamily="34" charset="0"/>
                <a:ea typeface="+mn-ea"/>
                <a:cs typeface="+mn-cs"/>
              </a:rPr>
              <a:t>Goal</a:t>
            </a: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en-US" sz="2000" b="0" i="0" u="none" strike="noStrike" kern="1200" cap="none" spc="0" normalizeH="0" baseline="0" noProof="0" dirty="0">
                <a:ln>
                  <a:noFill/>
                </a:ln>
                <a:solidFill>
                  <a:prstClr val="white"/>
                </a:solidFill>
                <a:effectLst/>
                <a:uLnTx/>
                <a:uFillTx/>
                <a:latin typeface="Segoe UI Light" pitchFamily="34" charset="0"/>
                <a:ea typeface="+mn-ea"/>
                <a:cs typeface="+mn-cs"/>
              </a:rPr>
              <a:t>To assess the needs </a:t>
            </a:r>
            <a:r>
              <a:rPr lang="en-US" sz="2000" dirty="0">
                <a:solidFill>
                  <a:prstClr val="white"/>
                </a:solidFill>
                <a:latin typeface="Segoe UI Light" pitchFamily="34" charset="0"/>
              </a:rPr>
              <a:t>and preferences of</a:t>
            </a:r>
            <a:r>
              <a:rPr kumimoji="0" lang="en-US" sz="2000" b="0" i="0" u="none" strike="noStrike" kern="1200" cap="none" spc="0" normalizeH="0" noProof="0" dirty="0">
                <a:ln>
                  <a:noFill/>
                </a:ln>
                <a:solidFill>
                  <a:prstClr val="white"/>
                </a:solidFill>
                <a:effectLst/>
                <a:uLnTx/>
                <a:uFillTx/>
                <a:latin typeface="Segoe UI Light" pitchFamily="34" charset="0"/>
                <a:ea typeface="+mn-ea"/>
                <a:cs typeface="+mn-cs"/>
              </a:rPr>
              <a:t> DHH individuals </a:t>
            </a:r>
            <a:r>
              <a:rPr lang="en-US" sz="2000" dirty="0">
                <a:solidFill>
                  <a:prstClr val="white"/>
                </a:solidFill>
                <a:latin typeface="Segoe UI Light" pitchFamily="34" charset="0"/>
              </a:rPr>
              <a:t>with respect to </a:t>
            </a:r>
            <a:r>
              <a:rPr kumimoji="0" lang="en-US" sz="2000" b="0" i="0" u="none" strike="noStrike" kern="1200" cap="none" spc="0" normalizeH="0" noProof="0" dirty="0">
                <a:ln>
                  <a:noFill/>
                </a:ln>
                <a:solidFill>
                  <a:prstClr val="white"/>
                </a:solidFill>
                <a:effectLst/>
                <a:uLnTx/>
                <a:uFillTx/>
                <a:latin typeface="Segoe UI Light" pitchFamily="34" charset="0"/>
                <a:ea typeface="+mn-ea"/>
                <a:cs typeface="+mn-cs"/>
              </a:rPr>
              <a:t>a sound awareness system in the home</a:t>
            </a: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endParaRPr lang="en-US" sz="2000" baseline="0" dirty="0">
              <a:solidFill>
                <a:prstClr val="white"/>
              </a:solidFill>
              <a:latin typeface="Segoe UI Light" pitchFamily="34" charset="0"/>
            </a:endParaRPr>
          </a:p>
          <a:p>
            <a:pPr marR="0" lvl="0" algn="l" defTabSz="914400" rtl="0" eaLnBrk="1" fontAlgn="auto" latinLnBrk="0" hangingPunct="1">
              <a:lnSpc>
                <a:spcPct val="100000"/>
              </a:lnSpc>
              <a:spcBef>
                <a:spcPts val="0"/>
              </a:spcBef>
              <a:spcAft>
                <a:spcPts val="0"/>
              </a:spcAft>
              <a:buClrTx/>
              <a:buSzTx/>
              <a:tabLst/>
              <a:defRPr/>
            </a:pPr>
            <a:endParaRPr kumimoji="0" lang="en-US" sz="1100" b="0" i="0" u="none" strike="noStrike" kern="1200" cap="none" spc="0" normalizeH="0" baseline="0" noProof="0" dirty="0">
              <a:ln>
                <a:noFill/>
              </a:ln>
              <a:solidFill>
                <a:prstClr val="white"/>
              </a:solidFill>
              <a:effectLst/>
              <a:uLnTx/>
              <a:uFillTx/>
              <a:latin typeface="Segoe UI Semibold"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egoe UI Semibold" pitchFamily="34" charset="0"/>
                <a:ea typeface="+mn-ea"/>
                <a:cs typeface="+mn-cs"/>
              </a:rPr>
              <a:t>Participants</a:t>
            </a: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en-US" sz="2000" b="0" i="0" u="none" strike="noStrike" kern="1200" cap="none" spc="0" normalizeH="0" baseline="0" noProof="0" dirty="0">
                <a:ln>
                  <a:noFill/>
                </a:ln>
                <a:solidFill>
                  <a:prstClr val="white"/>
                </a:solidFill>
                <a:effectLst/>
                <a:uLnTx/>
                <a:uFillTx/>
                <a:latin typeface="Segoe UI Light" pitchFamily="34" charset="0"/>
                <a:ea typeface="+mn-ea"/>
                <a:cs typeface="+mn-cs"/>
              </a:rPr>
              <a:t>12 DHH individuals </a:t>
            </a:r>
            <a:endParaRPr lang="en-US" sz="2000" dirty="0">
              <a:solidFill>
                <a:prstClr val="white"/>
              </a:solidFill>
              <a:latin typeface="Segoe UI Light" pitchFamily="34" charset="0"/>
            </a:endParaRPr>
          </a:p>
          <a:p>
            <a:pPr lvl="0">
              <a:defRPr/>
            </a:pPr>
            <a:endParaRPr lang="en-US" sz="1400" dirty="0">
              <a:solidFill>
                <a:prstClr val="white"/>
              </a:solidFill>
              <a:latin typeface="Segoe UI Light" pitchFamily="34" charset="0"/>
            </a:endParaRPr>
          </a:p>
          <a:p>
            <a:pPr marR="0" lvl="0"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a:ln>
                <a:noFill/>
              </a:ln>
              <a:solidFill>
                <a:prstClr val="white"/>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egoe UI Semibold" pitchFamily="34" charset="0"/>
                <a:ea typeface="+mn-ea"/>
                <a:cs typeface="+mn-cs"/>
              </a:rPr>
              <a:t>Study Method </a:t>
            </a: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en-US" sz="2000" b="0" i="0" u="none" strike="noStrike" kern="1200" cap="none" spc="0" normalizeH="0" baseline="0" noProof="0" dirty="0">
                <a:ln>
                  <a:noFill/>
                </a:ln>
                <a:solidFill>
                  <a:prstClr val="white"/>
                </a:solidFill>
                <a:effectLst/>
                <a:uLnTx/>
                <a:uFillTx/>
                <a:latin typeface="Segoe UI Light" pitchFamily="34" charset="0"/>
                <a:ea typeface="+mn-ea"/>
                <a:cs typeface="+mn-cs"/>
              </a:rPr>
              <a:t>Semi-structured formative interview </a:t>
            </a: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en-US" sz="2000" b="0" i="0" u="none" strike="noStrike" kern="1200" cap="none" spc="0" normalizeH="0" baseline="0" noProof="0" dirty="0">
                <a:ln>
                  <a:noFill/>
                </a:ln>
                <a:solidFill>
                  <a:prstClr val="white"/>
                </a:solidFill>
                <a:effectLst/>
                <a:uLnTx/>
                <a:uFillTx/>
                <a:latin typeface="Segoe UI Light" pitchFamily="34" charset="0"/>
                <a:ea typeface="+mn-ea"/>
                <a:cs typeface="+mn-cs"/>
              </a:rPr>
              <a:t>Design probe</a:t>
            </a:r>
          </a:p>
        </p:txBody>
      </p:sp>
      <p:pic>
        <p:nvPicPr>
          <p:cNvPr id="101" name="Picture 100" descr="A group of people sitting at a table&#10;&#10;Description generated with very high confidence">
            <a:extLst>
              <a:ext uri="{FF2B5EF4-FFF2-40B4-BE49-F238E27FC236}">
                <a16:creationId xmlns:a16="http://schemas.microsoft.com/office/drawing/2014/main" id="{C525823E-9831-4F0A-956E-CD5238E9C1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056" y="1416958"/>
            <a:ext cx="4568808" cy="4601028"/>
          </a:xfrm>
          <a:prstGeom prst="rect">
            <a:avLst/>
          </a:prstGeom>
        </p:spPr>
      </p:pic>
    </p:spTree>
    <p:extLst>
      <p:ext uri="{BB962C8B-B14F-4D97-AF65-F5344CB8AC3E}">
        <p14:creationId xmlns:p14="http://schemas.microsoft.com/office/powerpoint/2010/main" val="194331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812800" y="165515"/>
            <a:ext cx="83713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Study 1</a:t>
            </a:r>
          </a:p>
        </p:txBody>
      </p:sp>
      <p:sp>
        <p:nvSpPr>
          <p:cNvPr id="5" name="TextBox 4"/>
          <p:cNvSpPr txBox="1"/>
          <p:nvPr/>
        </p:nvSpPr>
        <p:spPr>
          <a:xfrm>
            <a:off x="6028871" y="1620158"/>
            <a:ext cx="5032829" cy="42319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egoe UI Semibold" pitchFamily="34" charset="0"/>
                <a:ea typeface="+mn-ea"/>
                <a:cs typeface="+mn-cs"/>
              </a:rPr>
              <a:t>Goal</a:t>
            </a: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en-US" sz="2000" b="0" i="0" u="none" strike="noStrike" kern="1200" cap="none" spc="0" normalizeH="0" baseline="0" noProof="0" dirty="0">
                <a:ln>
                  <a:noFill/>
                </a:ln>
                <a:solidFill>
                  <a:prstClr val="white"/>
                </a:solidFill>
                <a:effectLst/>
                <a:uLnTx/>
                <a:uFillTx/>
                <a:latin typeface="Segoe UI Light" pitchFamily="34" charset="0"/>
                <a:ea typeface="+mn-ea"/>
                <a:cs typeface="+mn-cs"/>
              </a:rPr>
              <a:t>To assess the needs of</a:t>
            </a:r>
            <a:r>
              <a:rPr kumimoji="0" lang="en-US" sz="2000" b="0" i="0" u="none" strike="noStrike" kern="1200" cap="none" spc="0" normalizeH="0" noProof="0" dirty="0">
                <a:ln>
                  <a:noFill/>
                </a:ln>
                <a:solidFill>
                  <a:prstClr val="white"/>
                </a:solidFill>
                <a:effectLst/>
                <a:uLnTx/>
                <a:uFillTx/>
                <a:latin typeface="Segoe UI Light" pitchFamily="34" charset="0"/>
                <a:ea typeface="+mn-ea"/>
                <a:cs typeface="+mn-cs"/>
              </a:rPr>
              <a:t> DHH individuals </a:t>
            </a:r>
            <a:r>
              <a:rPr lang="en-US" sz="2000" dirty="0">
                <a:solidFill>
                  <a:prstClr val="white"/>
                </a:solidFill>
                <a:latin typeface="Segoe UI Light" pitchFamily="34" charset="0"/>
              </a:rPr>
              <a:t>with respect to </a:t>
            </a:r>
            <a:r>
              <a:rPr kumimoji="0" lang="en-US" sz="2000" b="0" i="0" u="none" strike="noStrike" kern="1200" cap="none" spc="0" normalizeH="0" noProof="0" dirty="0">
                <a:ln>
                  <a:noFill/>
                </a:ln>
                <a:solidFill>
                  <a:prstClr val="white"/>
                </a:solidFill>
                <a:effectLst/>
                <a:uLnTx/>
                <a:uFillTx/>
                <a:latin typeface="Segoe UI Light" pitchFamily="34" charset="0"/>
                <a:ea typeface="+mn-ea"/>
                <a:cs typeface="+mn-cs"/>
              </a:rPr>
              <a:t>a sound awareness system in the home</a:t>
            </a: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endParaRPr lang="en-US" sz="2000" baseline="0" dirty="0">
              <a:solidFill>
                <a:prstClr val="white"/>
              </a:solidFill>
              <a:latin typeface="Segoe UI Light" pitchFamily="34" charset="0"/>
            </a:endParaRPr>
          </a:p>
          <a:p>
            <a:pPr marR="0" lvl="0" algn="l" defTabSz="914400" rtl="0" eaLnBrk="1" fontAlgn="auto" latinLnBrk="0" hangingPunct="1">
              <a:lnSpc>
                <a:spcPct val="100000"/>
              </a:lnSpc>
              <a:spcBef>
                <a:spcPts val="0"/>
              </a:spcBef>
              <a:spcAft>
                <a:spcPts val="0"/>
              </a:spcAft>
              <a:buClrTx/>
              <a:buSzTx/>
              <a:tabLst/>
              <a:defRPr/>
            </a:pPr>
            <a:endParaRPr kumimoji="0" lang="en-US" sz="1100" b="0" i="0" u="none" strike="noStrike" kern="1200" cap="none" spc="0" normalizeH="0" baseline="0" noProof="0" dirty="0">
              <a:ln>
                <a:noFill/>
              </a:ln>
              <a:solidFill>
                <a:prstClr val="white"/>
              </a:solidFill>
              <a:effectLst/>
              <a:uLnTx/>
              <a:uFillTx/>
              <a:latin typeface="Segoe UI Semibold"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egoe UI Semibold" pitchFamily="34" charset="0"/>
                <a:ea typeface="+mn-ea"/>
                <a:cs typeface="+mn-cs"/>
              </a:rPr>
              <a:t>Participants</a:t>
            </a: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en-US" sz="2000" b="0" i="0" u="none" strike="noStrike" kern="1200" cap="none" spc="0" normalizeH="0" baseline="0" noProof="0" dirty="0">
                <a:ln>
                  <a:noFill/>
                </a:ln>
                <a:solidFill>
                  <a:prstClr val="white"/>
                </a:solidFill>
                <a:effectLst/>
                <a:uLnTx/>
                <a:uFillTx/>
                <a:latin typeface="Segoe UI Light" pitchFamily="34" charset="0"/>
                <a:ea typeface="+mn-ea"/>
                <a:cs typeface="+mn-cs"/>
              </a:rPr>
              <a:t>12 DHH individuals </a:t>
            </a:r>
            <a:endParaRPr lang="en-US" sz="2000" dirty="0">
              <a:solidFill>
                <a:prstClr val="white"/>
              </a:solidFill>
              <a:latin typeface="Segoe UI Light" pitchFamily="34" charset="0"/>
            </a:endParaRPr>
          </a:p>
          <a:p>
            <a:pPr lvl="0">
              <a:defRPr/>
            </a:pPr>
            <a:endParaRPr lang="en-US" sz="1400" dirty="0">
              <a:solidFill>
                <a:prstClr val="white"/>
              </a:solidFill>
              <a:latin typeface="Segoe UI Light" pitchFamily="34" charset="0"/>
            </a:endParaRPr>
          </a:p>
          <a:p>
            <a:pPr marR="0" lvl="0"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a:ln>
                <a:noFill/>
              </a:ln>
              <a:solidFill>
                <a:prstClr val="white"/>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egoe UI Semibold" pitchFamily="34" charset="0"/>
                <a:ea typeface="+mn-ea"/>
                <a:cs typeface="+mn-cs"/>
              </a:rPr>
              <a:t>Study Method </a:t>
            </a: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en-US" sz="2000" b="0" i="0" u="none" strike="noStrike" kern="1200" cap="none" spc="0" normalizeH="0" baseline="0" noProof="0" dirty="0">
                <a:ln>
                  <a:noFill/>
                </a:ln>
                <a:solidFill>
                  <a:prstClr val="white"/>
                </a:solidFill>
                <a:effectLst/>
                <a:uLnTx/>
                <a:uFillTx/>
                <a:latin typeface="Segoe UI Light" pitchFamily="34" charset="0"/>
                <a:ea typeface="+mn-ea"/>
                <a:cs typeface="+mn-cs"/>
              </a:rPr>
              <a:t>Semi-structured formative interview </a:t>
            </a: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en-US" sz="2000" b="0" i="0" u="none" strike="noStrike" kern="1200" cap="none" spc="0" normalizeH="0" baseline="0" noProof="0" dirty="0">
                <a:ln>
                  <a:noFill/>
                </a:ln>
                <a:solidFill>
                  <a:prstClr val="white"/>
                </a:solidFill>
                <a:effectLst/>
                <a:uLnTx/>
                <a:uFillTx/>
                <a:latin typeface="Segoe UI Light" pitchFamily="34" charset="0"/>
                <a:ea typeface="+mn-ea"/>
                <a:cs typeface="+mn-cs"/>
              </a:rPr>
              <a:t>Design probe</a:t>
            </a:r>
          </a:p>
        </p:txBody>
      </p:sp>
      <p:pic>
        <p:nvPicPr>
          <p:cNvPr id="101" name="Picture 100" descr="A group of people sitting at a table&#10;&#10;Description generated with very high confidence">
            <a:extLst>
              <a:ext uri="{FF2B5EF4-FFF2-40B4-BE49-F238E27FC236}">
                <a16:creationId xmlns:a16="http://schemas.microsoft.com/office/drawing/2014/main" id="{C525823E-9831-4F0A-956E-CD5238E9C1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056" y="1416958"/>
            <a:ext cx="4568808" cy="4601028"/>
          </a:xfrm>
          <a:prstGeom prst="rect">
            <a:avLst/>
          </a:prstGeom>
        </p:spPr>
      </p:pic>
      <p:sp>
        <p:nvSpPr>
          <p:cNvPr id="6" name="BlackOverlay">
            <a:extLst>
              <a:ext uri="{FF2B5EF4-FFF2-40B4-BE49-F238E27FC236}">
                <a16:creationId xmlns:a16="http://schemas.microsoft.com/office/drawing/2014/main" id="{C9A3CF79-C736-4751-BC20-B20C2EAAD538}"/>
              </a:ext>
            </a:extLst>
          </p:cNvPr>
          <p:cNvSpPr/>
          <p:nvPr/>
        </p:nvSpPr>
        <p:spPr>
          <a:xfrm>
            <a:off x="5719303" y="5473910"/>
            <a:ext cx="5651963" cy="3464144"/>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ctr"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endParaRPr>
          </a:p>
        </p:txBody>
      </p:sp>
      <p:sp>
        <p:nvSpPr>
          <p:cNvPr id="8" name="BlackOverlay">
            <a:extLst>
              <a:ext uri="{FF2B5EF4-FFF2-40B4-BE49-F238E27FC236}">
                <a16:creationId xmlns:a16="http://schemas.microsoft.com/office/drawing/2014/main" id="{B82260E3-3D27-4353-99F5-4871C20C51D6}"/>
              </a:ext>
            </a:extLst>
          </p:cNvPr>
          <p:cNvSpPr/>
          <p:nvPr/>
        </p:nvSpPr>
        <p:spPr>
          <a:xfrm>
            <a:off x="5971206" y="1696928"/>
            <a:ext cx="5651963" cy="3464144"/>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ctr"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endParaRPr>
          </a:p>
        </p:txBody>
      </p:sp>
    </p:spTree>
    <p:extLst>
      <p:ext uri="{BB962C8B-B14F-4D97-AF65-F5344CB8AC3E}">
        <p14:creationId xmlns:p14="http://schemas.microsoft.com/office/powerpoint/2010/main" val="19547678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lackOverlay">
            <a:extLst>
              <a:ext uri="{FF2B5EF4-FFF2-40B4-BE49-F238E27FC236}">
                <a16:creationId xmlns:a16="http://schemas.microsoft.com/office/drawing/2014/main" id="{A1E01F06-7EE6-47B2-82E6-F47307701DC7}"/>
              </a:ext>
            </a:extLst>
          </p:cNvPr>
          <p:cNvSpPr/>
          <p:nvPr/>
        </p:nvSpPr>
        <p:spPr>
          <a:xfrm>
            <a:off x="0" y="0"/>
            <a:ext cx="12192000" cy="6858000"/>
          </a:xfrm>
          <a:prstGeom prst="rect">
            <a:avLst/>
          </a:prstGeom>
          <a:solidFill>
            <a:schemeClr val="tx1">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defTabSz="456039">
              <a:defRPr/>
            </a:pPr>
            <a:r>
              <a:rPr lang="en-US" sz="2400" dirty="0">
                <a:solidFill>
                  <a:prstClr val="white"/>
                </a:solidFill>
                <a:latin typeface="Segoe UI Light"/>
                <a:cs typeface="Segoe UI Light"/>
              </a:rPr>
              <a:t>All participants emphasized the </a:t>
            </a:r>
            <a:r>
              <a:rPr lang="en-US" sz="2400" dirty="0">
                <a:solidFill>
                  <a:srgbClr val="FFC000"/>
                </a:solidFill>
                <a:latin typeface="Segoe UI Semibold" panose="020B0702040204020203" pitchFamily="34" charset="0"/>
                <a:cs typeface="Segoe UI Semibold" panose="020B0702040204020203" pitchFamily="34" charset="0"/>
              </a:rPr>
              <a:t>need for a </a:t>
            </a:r>
          </a:p>
          <a:p>
            <a:pPr algn="ctr" defTabSz="456039">
              <a:defRPr/>
            </a:pPr>
            <a:r>
              <a:rPr lang="en-US" sz="2400" dirty="0">
                <a:solidFill>
                  <a:srgbClr val="FFC000"/>
                </a:solidFill>
                <a:latin typeface="Segoe UI Semibold" panose="020B0702040204020203" pitchFamily="34" charset="0"/>
                <a:cs typeface="Segoe UI Semibold" panose="020B0702040204020203" pitchFamily="34" charset="0"/>
              </a:rPr>
              <a:t>sound awareness system </a:t>
            </a:r>
            <a:r>
              <a:rPr lang="en-US" sz="2400" dirty="0">
                <a:solidFill>
                  <a:prstClr val="white"/>
                </a:solidFill>
                <a:latin typeface="Segoe UI Light"/>
                <a:cs typeface="Segoe UI Light"/>
              </a:rPr>
              <a:t>in the home.</a:t>
            </a:r>
          </a:p>
        </p:txBody>
      </p:sp>
      <p:sp>
        <p:nvSpPr>
          <p:cNvPr id="3" name="Title 7">
            <a:extLst>
              <a:ext uri="{FF2B5EF4-FFF2-40B4-BE49-F238E27FC236}">
                <a16:creationId xmlns:a16="http://schemas.microsoft.com/office/drawing/2014/main" id="{7DC255E3-3FF4-4F81-B0F0-AAC703F4848E}"/>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Study 1</a:t>
            </a:r>
            <a:endParaRPr kumimoji="0" lang="en-US" sz="11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9942523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6" name="Picture 2" descr="Image result for bed shaker alarm">
            <a:extLst>
              <a:ext uri="{FF2B5EF4-FFF2-40B4-BE49-F238E27FC236}">
                <a16:creationId xmlns:a16="http://schemas.microsoft.com/office/drawing/2014/main" id="{78E0234E-2352-4F97-87E0-06FD85E75D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4630399" cy="8229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0"/>
            <a:ext cx="12192000" cy="6858000"/>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algn="ctr" defTabSz="912201">
              <a:defRPr/>
            </a:pPr>
            <a:endParaRPr lang="en-US" sz="1900">
              <a:solidFill>
                <a:prstClr val="white"/>
              </a:solidFill>
            </a:endParaRPr>
          </a:p>
        </p:txBody>
      </p:sp>
      <p:sp>
        <p:nvSpPr>
          <p:cNvPr id="6" name="TextBox 5"/>
          <p:cNvSpPr txBox="1"/>
          <p:nvPr/>
        </p:nvSpPr>
        <p:spPr>
          <a:xfrm>
            <a:off x="7226675" y="1550238"/>
            <a:ext cx="1752600" cy="3062377"/>
          </a:xfrm>
          <a:prstGeom prst="rect">
            <a:avLst/>
          </a:prstGeom>
          <a:noFill/>
        </p:spPr>
        <p:txBody>
          <a:bodyPr wrap="square" lIns="91246" tIns="45718" rIns="91246" bIns="45718" rtlCol="0">
            <a:spAutoFit/>
          </a:bodyPr>
          <a:lstStyle>
            <a:defPPr>
              <a:defRPr lang="en-US"/>
            </a:defPPr>
            <a:lvl1pPr>
              <a:defRPr sz="40000">
                <a:solidFill>
                  <a:schemeClr val="tx1">
                    <a:lumMod val="85000"/>
                    <a:lumOff val="15000"/>
                  </a:schemeClr>
                </a:solidFill>
                <a:latin typeface="Century" pitchFamily="18" charset="0"/>
                <a:ea typeface="Verdana" pitchFamily="34" charset="0"/>
                <a:cs typeface="Times New Roman" pitchFamily="18" charset="0"/>
              </a:defRPr>
            </a:lvl1pPr>
          </a:lstStyle>
          <a:p>
            <a:pPr defTabSz="912201">
              <a:defRPr/>
            </a:pPr>
            <a:r>
              <a:rPr lang="en-US" sz="19300" dirty="0">
                <a:solidFill>
                  <a:prstClr val="black">
                    <a:lumMod val="65000"/>
                    <a:lumOff val="35000"/>
                    <a:alpha val="60000"/>
                  </a:prstClr>
                </a:solidFill>
                <a:latin typeface="HelveticaNeueLT Com 107 XBlkCn" pitchFamily="34" charset="0"/>
              </a:rPr>
              <a:t>”</a:t>
            </a:r>
          </a:p>
        </p:txBody>
      </p:sp>
      <p:sp>
        <p:nvSpPr>
          <p:cNvPr id="7" name="TextBox 6"/>
          <p:cNvSpPr txBox="1"/>
          <p:nvPr/>
        </p:nvSpPr>
        <p:spPr>
          <a:xfrm>
            <a:off x="-14802" y="19050"/>
            <a:ext cx="1752600" cy="3062377"/>
          </a:xfrm>
          <a:prstGeom prst="rect">
            <a:avLst/>
          </a:prstGeom>
          <a:noFill/>
        </p:spPr>
        <p:txBody>
          <a:bodyPr wrap="square" lIns="91246" tIns="45718" rIns="91246" bIns="45718" rtlCol="0">
            <a:spAutoFit/>
          </a:bodyPr>
          <a:lstStyle/>
          <a:p>
            <a:pPr algn="ctr" defTabSz="456039">
              <a:defRPr/>
            </a:pPr>
            <a:r>
              <a:rPr lang="en-US" sz="19300" dirty="0">
                <a:solidFill>
                  <a:prstClr val="black">
                    <a:lumMod val="65000"/>
                    <a:lumOff val="35000"/>
                    <a:alpha val="65000"/>
                  </a:prstClr>
                </a:solidFill>
                <a:latin typeface="HelveticaNeueLT Com 107 XBlkCn" pitchFamily="34" charset="0"/>
              </a:rPr>
              <a:t>“</a:t>
            </a:r>
          </a:p>
        </p:txBody>
      </p:sp>
      <p:sp>
        <p:nvSpPr>
          <p:cNvPr id="8" name="TextBox 7"/>
          <p:cNvSpPr txBox="1"/>
          <p:nvPr/>
        </p:nvSpPr>
        <p:spPr>
          <a:xfrm>
            <a:off x="718623" y="806087"/>
            <a:ext cx="7265005" cy="2246765"/>
          </a:xfrm>
          <a:prstGeom prst="rect">
            <a:avLst/>
          </a:prstGeom>
          <a:noFill/>
        </p:spPr>
        <p:txBody>
          <a:bodyPr wrap="square" lIns="91246" tIns="45718" rIns="91246" bIns="45718" rtlCol="0">
            <a:spAutoFit/>
          </a:bodyPr>
          <a:lstStyle/>
          <a:p>
            <a:pPr defTabSz="912201">
              <a:spcAft>
                <a:spcPts val="1200"/>
              </a:spcAft>
              <a:defRPr/>
            </a:pPr>
            <a:r>
              <a:rPr lang="en-US" sz="2800" dirty="0">
                <a:solidFill>
                  <a:prstClr val="white"/>
                </a:solidFill>
                <a:latin typeface="Segoe UI Light" pitchFamily="34" charset="0"/>
              </a:rPr>
              <a:t> “I have [a] flashing doorbell... But, one day I was sleeping and somebody came at night [and] rang the doorbell, and I couldn’t see the light. So, I had to get a bed shaker [for the doorbell…] How many devices should [I] keep?”</a:t>
            </a:r>
          </a:p>
        </p:txBody>
      </p:sp>
      <p:sp>
        <p:nvSpPr>
          <p:cNvPr id="4" name="Rectangle 3"/>
          <p:cNvSpPr/>
          <p:nvPr/>
        </p:nvSpPr>
        <p:spPr>
          <a:xfrm>
            <a:off x="6655553" y="3140242"/>
            <a:ext cx="775783" cy="461661"/>
          </a:xfrm>
          <a:prstGeom prst="rect">
            <a:avLst/>
          </a:prstGeom>
        </p:spPr>
        <p:txBody>
          <a:bodyPr wrap="none" lIns="91246" tIns="45718" rIns="91246" bIns="45718">
            <a:spAutoFit/>
          </a:bodyPr>
          <a:lstStyle/>
          <a:p>
            <a:pPr algn="r" defTabSz="912201">
              <a:defRPr/>
            </a:pPr>
            <a:r>
              <a:rPr lang="en-US" sz="2400" dirty="0">
                <a:solidFill>
                  <a:prstClr val="white"/>
                </a:solidFill>
                <a:latin typeface="Segoe UI Light" pitchFamily="34" charset="0"/>
              </a:rPr>
              <a:t>- P11</a:t>
            </a:r>
          </a:p>
        </p:txBody>
      </p:sp>
      <p:sp>
        <p:nvSpPr>
          <p:cNvPr id="9" name="Title 7">
            <a:extLst>
              <a:ext uri="{FF2B5EF4-FFF2-40B4-BE49-F238E27FC236}">
                <a16:creationId xmlns:a16="http://schemas.microsoft.com/office/drawing/2014/main" id="{9D452A2D-EAD3-4834-A41B-32DC920E1B63}"/>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Study 1</a:t>
            </a:r>
            <a:endParaRPr kumimoji="0" lang="en-US" sz="11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9178846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812800" y="165515"/>
            <a:ext cx="83713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Study 1</a:t>
            </a:r>
          </a:p>
        </p:txBody>
      </p:sp>
      <p:sp>
        <p:nvSpPr>
          <p:cNvPr id="5" name="TextBox 4"/>
          <p:cNvSpPr txBox="1"/>
          <p:nvPr/>
        </p:nvSpPr>
        <p:spPr>
          <a:xfrm>
            <a:off x="6028871" y="1620158"/>
            <a:ext cx="5032829" cy="42319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egoe UI Semibold" pitchFamily="34" charset="0"/>
                <a:ea typeface="+mn-ea"/>
                <a:cs typeface="+mn-cs"/>
              </a:rPr>
              <a:t>Goal</a:t>
            </a: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en-US" sz="2000" b="0" i="0" u="none" strike="noStrike" kern="1200" cap="none" spc="0" normalizeH="0" baseline="0" noProof="0" dirty="0">
                <a:ln>
                  <a:noFill/>
                </a:ln>
                <a:solidFill>
                  <a:prstClr val="white"/>
                </a:solidFill>
                <a:effectLst/>
                <a:uLnTx/>
                <a:uFillTx/>
                <a:latin typeface="Segoe UI Light" pitchFamily="34" charset="0"/>
                <a:ea typeface="+mn-ea"/>
                <a:cs typeface="+mn-cs"/>
              </a:rPr>
              <a:t>To assess the needs of DHH individuals with respect to a sound awareness system in the home</a:t>
            </a: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en-US" sz="2000" b="0" i="0" u="none" strike="noStrike" kern="1200" cap="none" spc="0" normalizeH="0" baseline="0" noProof="0" dirty="0">
              <a:ln>
                <a:noFill/>
              </a:ln>
              <a:solidFill>
                <a:prstClr val="white"/>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Segoe UI Semibold"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egoe UI Semibold" pitchFamily="34" charset="0"/>
                <a:ea typeface="+mn-ea"/>
                <a:cs typeface="+mn-cs"/>
              </a:rPr>
              <a:t>Participants</a:t>
            </a: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en-US" sz="2000" b="0" i="0" u="none" strike="noStrike" kern="1200" cap="none" spc="0" normalizeH="0" baseline="0" noProof="0" dirty="0">
                <a:ln>
                  <a:noFill/>
                </a:ln>
                <a:solidFill>
                  <a:prstClr val="white"/>
                </a:solidFill>
                <a:effectLst/>
                <a:uLnTx/>
                <a:uFillTx/>
                <a:latin typeface="Segoe UI Light" pitchFamily="34" charset="0"/>
                <a:ea typeface="+mn-ea"/>
                <a:cs typeface="+mn-cs"/>
              </a:rPr>
              <a:t>12 DHH individuals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egoe UI Semibold" pitchFamily="34" charset="0"/>
                <a:ea typeface="+mn-ea"/>
                <a:cs typeface="+mn-cs"/>
              </a:rPr>
              <a:t>Study Method </a:t>
            </a: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en-US" sz="2000" b="0" i="0" u="none" strike="noStrike" kern="1200" cap="none" spc="0" normalizeH="0" baseline="0" noProof="0" dirty="0">
                <a:ln>
                  <a:noFill/>
                </a:ln>
                <a:solidFill>
                  <a:prstClr val="white"/>
                </a:solidFill>
                <a:effectLst/>
                <a:uLnTx/>
                <a:uFillTx/>
                <a:latin typeface="Segoe UI Light" pitchFamily="34" charset="0"/>
                <a:ea typeface="+mn-ea"/>
                <a:cs typeface="+mn-cs"/>
              </a:rPr>
              <a:t>Semi-structured formative interview </a:t>
            </a: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en-US" sz="2000" b="0" i="0" u="none" strike="noStrike" kern="1200" cap="none" spc="0" normalizeH="0" baseline="0" noProof="0" dirty="0">
                <a:ln>
                  <a:noFill/>
                </a:ln>
                <a:solidFill>
                  <a:prstClr val="white"/>
                </a:solidFill>
                <a:effectLst/>
                <a:uLnTx/>
                <a:uFillTx/>
                <a:latin typeface="Segoe UI Light" pitchFamily="34" charset="0"/>
                <a:ea typeface="+mn-ea"/>
                <a:cs typeface="+mn-cs"/>
              </a:rPr>
              <a:t>Design probe</a:t>
            </a:r>
          </a:p>
        </p:txBody>
      </p:sp>
      <p:pic>
        <p:nvPicPr>
          <p:cNvPr id="101" name="Picture 100" descr="A group of people sitting at a table&#10;&#10;Description generated with very high confidence">
            <a:extLst>
              <a:ext uri="{FF2B5EF4-FFF2-40B4-BE49-F238E27FC236}">
                <a16:creationId xmlns:a16="http://schemas.microsoft.com/office/drawing/2014/main" id="{C525823E-9831-4F0A-956E-CD5238E9C1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056" y="1416958"/>
            <a:ext cx="4568808" cy="4601028"/>
          </a:xfrm>
          <a:prstGeom prst="rect">
            <a:avLst/>
          </a:prstGeom>
        </p:spPr>
      </p:pic>
      <p:sp>
        <p:nvSpPr>
          <p:cNvPr id="8" name="BlackOverlay">
            <a:extLst>
              <a:ext uri="{FF2B5EF4-FFF2-40B4-BE49-F238E27FC236}">
                <a16:creationId xmlns:a16="http://schemas.microsoft.com/office/drawing/2014/main" id="{B82260E3-3D27-4353-99F5-4871C20C51D6}"/>
              </a:ext>
            </a:extLst>
          </p:cNvPr>
          <p:cNvSpPr/>
          <p:nvPr/>
        </p:nvSpPr>
        <p:spPr>
          <a:xfrm>
            <a:off x="5971206" y="1696928"/>
            <a:ext cx="5651963" cy="3797710"/>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ctr"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endParaRPr>
          </a:p>
        </p:txBody>
      </p:sp>
    </p:spTree>
    <p:extLst>
      <p:ext uri="{BB962C8B-B14F-4D97-AF65-F5344CB8AC3E}">
        <p14:creationId xmlns:p14="http://schemas.microsoft.com/office/powerpoint/2010/main" val="13707737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4EAB0A0A-DDCC-4FBC-AA74-54B45C689F38}"/>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Study 1</a:t>
            </a:r>
            <a:endParaRPr kumimoji="0" lang="en-US" sz="11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sp>
        <p:nvSpPr>
          <p:cNvPr id="26" name="Title 7">
            <a:extLst>
              <a:ext uri="{FF2B5EF4-FFF2-40B4-BE49-F238E27FC236}">
                <a16:creationId xmlns:a16="http://schemas.microsoft.com/office/drawing/2014/main" id="{D3525D82-08F8-407B-92F1-189B0288263F}"/>
              </a:ext>
            </a:extLst>
          </p:cNvPr>
          <p:cNvSpPr txBox="1">
            <a:spLocks/>
          </p:cNvSpPr>
          <p:nvPr/>
        </p:nvSpPr>
        <p:spPr>
          <a:xfrm>
            <a:off x="155189" y="111514"/>
            <a:ext cx="8437562" cy="559544"/>
          </a:xfrm>
          <a:prstGeom prst="rect">
            <a:avLst/>
          </a:prstGeom>
        </p:spPr>
        <p:txBody>
          <a:bodyPr>
            <a:norm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endParaRPr kumimoji="0" lang="en-US" sz="20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cs typeface="Segoe UI Light" panose="020B0502040204020203" pitchFamily="34" charset="0"/>
            </a:endParaRPr>
          </a:p>
        </p:txBody>
      </p:sp>
      <p:grpSp>
        <p:nvGrpSpPr>
          <p:cNvPr id="30" name="Group 29">
            <a:extLst>
              <a:ext uri="{FF2B5EF4-FFF2-40B4-BE49-F238E27FC236}">
                <a16:creationId xmlns:a16="http://schemas.microsoft.com/office/drawing/2014/main" id="{87DB4EF5-7B34-4171-A646-4600EC1C20CB}"/>
              </a:ext>
            </a:extLst>
          </p:cNvPr>
          <p:cNvGrpSpPr/>
          <p:nvPr/>
        </p:nvGrpSpPr>
        <p:grpSpPr>
          <a:xfrm>
            <a:off x="924523" y="1221881"/>
            <a:ext cx="4492998" cy="2696131"/>
            <a:chOff x="800100" y="912723"/>
            <a:chExt cx="5865495" cy="3759064"/>
          </a:xfrm>
        </p:grpSpPr>
        <p:grpSp>
          <p:nvGrpSpPr>
            <p:cNvPr id="31" name="Group 30">
              <a:extLst>
                <a:ext uri="{FF2B5EF4-FFF2-40B4-BE49-F238E27FC236}">
                  <a16:creationId xmlns:a16="http://schemas.microsoft.com/office/drawing/2014/main" id="{4272DCC9-5846-405F-B209-8D728713DF91}"/>
                </a:ext>
              </a:extLst>
            </p:cNvPr>
            <p:cNvGrpSpPr/>
            <p:nvPr/>
          </p:nvGrpSpPr>
          <p:grpSpPr>
            <a:xfrm>
              <a:off x="800100" y="912723"/>
              <a:ext cx="5865495" cy="3759064"/>
              <a:chOff x="800100" y="912723"/>
              <a:chExt cx="5865495" cy="3759064"/>
            </a:xfrm>
          </p:grpSpPr>
          <p:pic>
            <p:nvPicPr>
              <p:cNvPr id="34" name="Picture 33">
                <a:extLst>
                  <a:ext uri="{FF2B5EF4-FFF2-40B4-BE49-F238E27FC236}">
                    <a16:creationId xmlns:a16="http://schemas.microsoft.com/office/drawing/2014/main" id="{4DD4F698-2AFD-4A1B-A905-763E9D440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818" y="912723"/>
                <a:ext cx="5796585" cy="3759064"/>
              </a:xfrm>
              <a:prstGeom prst="rect">
                <a:avLst/>
              </a:prstGeom>
            </p:spPr>
          </p:pic>
          <p:pic>
            <p:nvPicPr>
              <p:cNvPr id="35" name="Picture 34">
                <a:extLst>
                  <a:ext uri="{FF2B5EF4-FFF2-40B4-BE49-F238E27FC236}">
                    <a16:creationId xmlns:a16="http://schemas.microsoft.com/office/drawing/2014/main" id="{3295C31E-4FF1-4A7C-8327-FE97320BD2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9163" y="912723"/>
                <a:ext cx="872247" cy="1729036"/>
              </a:xfrm>
              <a:prstGeom prst="rect">
                <a:avLst/>
              </a:prstGeom>
            </p:spPr>
          </p:pic>
          <p:pic>
            <p:nvPicPr>
              <p:cNvPr id="36" name="Picture 2" descr="http://blog.avu.ca/wp-content/uploads/2017/10/dolby-atmos-2-1024x536.jpg">
                <a:extLst>
                  <a:ext uri="{FF2B5EF4-FFF2-40B4-BE49-F238E27FC236}">
                    <a16:creationId xmlns:a16="http://schemas.microsoft.com/office/drawing/2014/main" id="{E619F392-325F-4580-BB04-BD7F25A854B4}"/>
                  </a:ext>
                </a:extLst>
              </p:cNvPr>
              <p:cNvPicPr>
                <a:picLocks noChangeAspect="1" noChangeArrowheads="1"/>
              </p:cNvPicPr>
              <p:nvPr/>
            </p:nvPicPr>
            <p:blipFill rotWithShape="1">
              <a:blip r:embed="rId5" cstate="print">
                <a:grayscl/>
                <a:extLst>
                  <a:ext uri="{28A0092B-C50C-407E-A947-70E740481C1C}">
                    <a14:useLocalDpi xmlns:a14="http://schemas.microsoft.com/office/drawing/2010/main" val="0"/>
                  </a:ext>
                </a:extLst>
              </a:blip>
              <a:srcRect l="13855" r="10789"/>
              <a:stretch/>
            </p:blipFill>
            <p:spPr bwMode="auto">
              <a:xfrm>
                <a:off x="4727574" y="2986616"/>
                <a:ext cx="1938021" cy="1346200"/>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2E0FBE3F-72B2-4431-A0ED-6C9AD658FA8D}"/>
                  </a:ext>
                </a:extLst>
              </p:cNvPr>
              <p:cNvSpPr/>
              <p:nvPr/>
            </p:nvSpPr>
            <p:spPr>
              <a:xfrm>
                <a:off x="800100" y="3032760"/>
                <a:ext cx="1965960" cy="1325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a:extLst>
                  <a:ext uri="{FF2B5EF4-FFF2-40B4-BE49-F238E27FC236}">
                    <a16:creationId xmlns:a16="http://schemas.microsoft.com/office/drawing/2014/main" id="{B9DFB655-C5C7-458E-BDB2-9302A312CAF8}"/>
                  </a:ext>
                </a:extLst>
              </p:cNvPr>
              <p:cNvPicPr>
                <a:picLocks noChangeAspect="1"/>
              </p:cNvPicPr>
              <p:nvPr/>
            </p:nvPicPr>
            <p:blipFill>
              <a:blip r:embed="rId6"/>
              <a:stretch>
                <a:fillRect/>
              </a:stretch>
            </p:blipFill>
            <p:spPr>
              <a:xfrm>
                <a:off x="1049494" y="3558540"/>
                <a:ext cx="1651192" cy="582201"/>
              </a:xfrm>
              <a:prstGeom prst="rect">
                <a:avLst/>
              </a:prstGeom>
            </p:spPr>
          </p:pic>
        </p:grpSp>
        <p:sp>
          <p:nvSpPr>
            <p:cNvPr id="32" name="Rectangle 31">
              <a:extLst>
                <a:ext uri="{FF2B5EF4-FFF2-40B4-BE49-F238E27FC236}">
                  <a16:creationId xmlns:a16="http://schemas.microsoft.com/office/drawing/2014/main" id="{EE4AD0C6-A7A5-481B-A704-038587526970}"/>
                </a:ext>
              </a:extLst>
            </p:cNvPr>
            <p:cNvSpPr/>
            <p:nvPr/>
          </p:nvSpPr>
          <p:spPr>
            <a:xfrm>
              <a:off x="2867025" y="2905125"/>
              <a:ext cx="1609725" cy="142875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3" name="Picture 32">
              <a:extLst>
                <a:ext uri="{FF2B5EF4-FFF2-40B4-BE49-F238E27FC236}">
                  <a16:creationId xmlns:a16="http://schemas.microsoft.com/office/drawing/2014/main" id="{5BDC0766-8C9C-49EC-9744-66EC3446653D}"/>
                </a:ext>
              </a:extLst>
            </p:cNvPr>
            <p:cNvPicPr>
              <a:picLocks noChangeAspect="1"/>
            </p:cNvPicPr>
            <p:nvPr/>
          </p:nvPicPr>
          <p:blipFill>
            <a:blip r:embed="rId7"/>
            <a:stretch>
              <a:fillRect/>
            </a:stretch>
          </p:blipFill>
          <p:spPr>
            <a:xfrm>
              <a:off x="3016998" y="3020093"/>
              <a:ext cx="1450227" cy="1374891"/>
            </a:xfrm>
            <a:prstGeom prst="rect">
              <a:avLst/>
            </a:prstGeom>
          </p:spPr>
        </p:pic>
      </p:grpSp>
      <p:sp>
        <p:nvSpPr>
          <p:cNvPr id="40" name="TextBox 39">
            <a:extLst>
              <a:ext uri="{FF2B5EF4-FFF2-40B4-BE49-F238E27FC236}">
                <a16:creationId xmlns:a16="http://schemas.microsoft.com/office/drawing/2014/main" id="{0E11AF01-EF17-404A-93BB-2F61338C0575}"/>
              </a:ext>
            </a:extLst>
          </p:cNvPr>
          <p:cNvSpPr txBox="1"/>
          <p:nvPr/>
        </p:nvSpPr>
        <p:spPr>
          <a:xfrm>
            <a:off x="-7865" y="-14102"/>
            <a:ext cx="8371329"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200" dirty="0">
                <a:solidFill>
                  <a:schemeClr val="bg1">
                    <a:lumMod val="50000"/>
                  </a:schemeClr>
                </a:solidFill>
                <a:latin typeface="Segoe UI Light" panose="020B0502040204020203" pitchFamily="34" charset="0"/>
                <a:cs typeface="Segoe UI Light" panose="020B0502040204020203" pitchFamily="34" charset="0"/>
              </a:rPr>
              <a:t>Design Space for In-Home Sound Awareness</a:t>
            </a:r>
            <a:endParaRPr kumimoji="0" lang="en-US" sz="3200" b="0" i="0" u="none" strike="noStrike" kern="1200" spc="0" normalizeH="0" noProof="0" dirty="0">
              <a:ln>
                <a:noFill/>
              </a:ln>
              <a:solidFill>
                <a:schemeClr val="bg1">
                  <a:lumMod val="50000"/>
                </a:schemeClr>
              </a:solidFill>
              <a:effectLst/>
              <a:uLnTx/>
              <a:uFillTx/>
              <a:latin typeface="Segoe UI Light" panose="020B0502040204020203" pitchFamily="34" charset="0"/>
              <a:cs typeface="Segoe UI Light" panose="020B0502040204020203" pitchFamily="34" charset="0"/>
            </a:endParaRPr>
          </a:p>
        </p:txBody>
      </p:sp>
      <p:grpSp>
        <p:nvGrpSpPr>
          <p:cNvPr id="62" name="Group 61">
            <a:extLst>
              <a:ext uri="{FF2B5EF4-FFF2-40B4-BE49-F238E27FC236}">
                <a16:creationId xmlns:a16="http://schemas.microsoft.com/office/drawing/2014/main" id="{C5757657-657D-430F-A993-A9A3397DE6FF}"/>
              </a:ext>
            </a:extLst>
          </p:cNvPr>
          <p:cNvGrpSpPr/>
          <p:nvPr/>
        </p:nvGrpSpPr>
        <p:grpSpPr>
          <a:xfrm>
            <a:off x="1021840" y="4429852"/>
            <a:ext cx="4699471" cy="2174833"/>
            <a:chOff x="2424879" y="3955454"/>
            <a:chExt cx="7198932" cy="2746076"/>
          </a:xfrm>
        </p:grpSpPr>
        <p:grpSp>
          <p:nvGrpSpPr>
            <p:cNvPr id="41" name="Group 40">
              <a:extLst>
                <a:ext uri="{FF2B5EF4-FFF2-40B4-BE49-F238E27FC236}">
                  <a16:creationId xmlns:a16="http://schemas.microsoft.com/office/drawing/2014/main" id="{EAB25960-1AB0-4878-B9E2-FB16BE77C211}"/>
                </a:ext>
              </a:extLst>
            </p:cNvPr>
            <p:cNvGrpSpPr>
              <a:grpSpLocks noChangeAspect="1"/>
            </p:cNvGrpSpPr>
            <p:nvPr/>
          </p:nvGrpSpPr>
          <p:grpSpPr>
            <a:xfrm>
              <a:off x="7607303" y="4130629"/>
              <a:ext cx="2016508" cy="2295571"/>
              <a:chOff x="6159499" y="1409700"/>
              <a:chExt cx="2892425" cy="3292705"/>
            </a:xfrm>
          </p:grpSpPr>
          <p:grpSp>
            <p:nvGrpSpPr>
              <p:cNvPr id="42" name="Group 41">
                <a:extLst>
                  <a:ext uri="{FF2B5EF4-FFF2-40B4-BE49-F238E27FC236}">
                    <a16:creationId xmlns:a16="http://schemas.microsoft.com/office/drawing/2014/main" id="{C2597FE9-160C-4908-AF5C-58DC869999A2}"/>
                  </a:ext>
                </a:extLst>
              </p:cNvPr>
              <p:cNvGrpSpPr/>
              <p:nvPr/>
            </p:nvGrpSpPr>
            <p:grpSpPr>
              <a:xfrm>
                <a:off x="6159499" y="1409700"/>
                <a:ext cx="2892425" cy="1895473"/>
                <a:chOff x="6112375" y="2038349"/>
                <a:chExt cx="2939550" cy="1962149"/>
              </a:xfrm>
            </p:grpSpPr>
            <p:pic>
              <p:nvPicPr>
                <p:cNvPr id="51" name="Picture 2" descr="https://assets.hardwarezone.com/img/2015/02/sw3worn_0.jpg">
                  <a:extLst>
                    <a:ext uri="{FF2B5EF4-FFF2-40B4-BE49-F238E27FC236}">
                      <a16:creationId xmlns:a16="http://schemas.microsoft.com/office/drawing/2014/main" id="{35A989E4-BD2A-47FA-BC4C-EB52CEF4CFE8}"/>
                    </a:ext>
                  </a:extLst>
                </p:cNvPr>
                <p:cNvPicPr>
                  <a:picLocks noChangeAspect="1" noChangeArrowheads="1"/>
                </p:cNvPicPr>
                <p:nvPr/>
              </p:nvPicPr>
              <p:blipFill>
                <a:blip r:embed="rId8" cstate="print">
                  <a:grayscl/>
                  <a:extLst>
                    <a:ext uri="{28A0092B-C50C-407E-A947-70E740481C1C}">
                      <a14:useLocalDpi xmlns:a14="http://schemas.microsoft.com/office/drawing/2010/main" val="0"/>
                    </a:ext>
                  </a:extLst>
                </a:blip>
                <a:srcRect/>
                <a:stretch>
                  <a:fillRect/>
                </a:stretch>
              </p:blipFill>
              <p:spPr bwMode="auto">
                <a:xfrm rot="10800000">
                  <a:off x="6112375" y="2038349"/>
                  <a:ext cx="2939550" cy="1962149"/>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id="{0251CCF6-E28B-41A3-8FD5-1226E1810C20}"/>
                    </a:ext>
                  </a:extLst>
                </p:cNvPr>
                <p:cNvGrpSpPr/>
                <p:nvPr/>
              </p:nvGrpSpPr>
              <p:grpSpPr>
                <a:xfrm>
                  <a:off x="7627392" y="2158852"/>
                  <a:ext cx="807299" cy="1509590"/>
                  <a:chOff x="7627392" y="2158852"/>
                  <a:chExt cx="807299" cy="1509590"/>
                </a:xfrm>
              </p:grpSpPr>
              <p:sp>
                <p:nvSpPr>
                  <p:cNvPr id="53" name="Rounded Rectangle 10">
                    <a:extLst>
                      <a:ext uri="{FF2B5EF4-FFF2-40B4-BE49-F238E27FC236}">
                        <a16:creationId xmlns:a16="http://schemas.microsoft.com/office/drawing/2014/main" id="{B75A1DFE-2769-491F-BA35-55C8940F99BD}"/>
                      </a:ext>
                    </a:extLst>
                  </p:cNvPr>
                  <p:cNvSpPr/>
                  <p:nvPr/>
                </p:nvSpPr>
                <p:spPr>
                  <a:xfrm rot="9851893">
                    <a:off x="7841599" y="2634766"/>
                    <a:ext cx="593092" cy="640291"/>
                  </a:xfrm>
                  <a:prstGeom prst="roundRect">
                    <a:avLst>
                      <a:gd name="adj" fmla="val 14794"/>
                    </a:avLst>
                  </a:prstGeom>
                  <a:solidFill>
                    <a:srgbClr val="161616"/>
                  </a:solidFill>
                  <a:ln w="158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Arc 53">
                    <a:extLst>
                      <a:ext uri="{FF2B5EF4-FFF2-40B4-BE49-F238E27FC236}">
                        <a16:creationId xmlns:a16="http://schemas.microsoft.com/office/drawing/2014/main" id="{4D974355-D128-4F41-9ACD-BDD2B86215AA}"/>
                      </a:ext>
                    </a:extLst>
                  </p:cNvPr>
                  <p:cNvSpPr/>
                  <p:nvPr/>
                </p:nvSpPr>
                <p:spPr>
                  <a:xfrm rot="9769237">
                    <a:off x="7627392" y="3089860"/>
                    <a:ext cx="659081" cy="578582"/>
                  </a:xfrm>
                  <a:prstGeom prst="arc">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Arc 54">
                    <a:extLst>
                      <a:ext uri="{FF2B5EF4-FFF2-40B4-BE49-F238E27FC236}">
                        <a16:creationId xmlns:a16="http://schemas.microsoft.com/office/drawing/2014/main" id="{EF262865-B44E-4A55-9216-B5D4C9D0B1B8}"/>
                      </a:ext>
                    </a:extLst>
                  </p:cNvPr>
                  <p:cNvSpPr/>
                  <p:nvPr/>
                </p:nvSpPr>
                <p:spPr>
                  <a:xfrm rot="9609412">
                    <a:off x="7695435" y="2968868"/>
                    <a:ext cx="659081" cy="578582"/>
                  </a:xfrm>
                  <a:prstGeom prst="arc">
                    <a:avLst>
                      <a:gd name="adj1" fmla="val 16741984"/>
                      <a:gd name="adj2" fmla="val 0"/>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Arc 55">
                    <a:extLst>
                      <a:ext uri="{FF2B5EF4-FFF2-40B4-BE49-F238E27FC236}">
                        <a16:creationId xmlns:a16="http://schemas.microsoft.com/office/drawing/2014/main" id="{257B485E-1694-4FC5-99A4-42EC849028B3}"/>
                      </a:ext>
                    </a:extLst>
                  </p:cNvPr>
                  <p:cNvSpPr/>
                  <p:nvPr/>
                </p:nvSpPr>
                <p:spPr>
                  <a:xfrm rot="20287018">
                    <a:off x="7773296" y="2158852"/>
                    <a:ext cx="659081" cy="578582"/>
                  </a:xfrm>
                  <a:prstGeom prst="arc">
                    <a:avLst>
                      <a:gd name="adj1" fmla="val 16200000"/>
                      <a:gd name="adj2" fmla="val 21588116"/>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Arc 56">
                    <a:extLst>
                      <a:ext uri="{FF2B5EF4-FFF2-40B4-BE49-F238E27FC236}">
                        <a16:creationId xmlns:a16="http://schemas.microsoft.com/office/drawing/2014/main" id="{4F568B87-2398-48D6-864A-7AD89A3C55EC}"/>
                      </a:ext>
                    </a:extLst>
                  </p:cNvPr>
                  <p:cNvSpPr/>
                  <p:nvPr/>
                </p:nvSpPr>
                <p:spPr>
                  <a:xfrm rot="20124962">
                    <a:off x="7725378" y="2279844"/>
                    <a:ext cx="659081" cy="578582"/>
                  </a:xfrm>
                  <a:prstGeom prst="arc">
                    <a:avLst>
                      <a:gd name="adj1" fmla="val 16200000"/>
                      <a:gd name="adj2" fmla="val 89459"/>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43" name="Group 42">
                <a:extLst>
                  <a:ext uri="{FF2B5EF4-FFF2-40B4-BE49-F238E27FC236}">
                    <a16:creationId xmlns:a16="http://schemas.microsoft.com/office/drawing/2014/main" id="{4ACEE108-C72D-4B58-A7A3-36F60D605A7C}"/>
                  </a:ext>
                </a:extLst>
              </p:cNvPr>
              <p:cNvGrpSpPr/>
              <p:nvPr/>
            </p:nvGrpSpPr>
            <p:grpSpPr>
              <a:xfrm rot="1048612">
                <a:off x="6523272" y="2980943"/>
                <a:ext cx="2041637" cy="1721462"/>
                <a:chOff x="6618818" y="3316363"/>
                <a:chExt cx="2202469" cy="1712912"/>
              </a:xfrm>
            </p:grpSpPr>
            <p:grpSp>
              <p:nvGrpSpPr>
                <p:cNvPr id="44" name="Group 43">
                  <a:extLst>
                    <a:ext uri="{FF2B5EF4-FFF2-40B4-BE49-F238E27FC236}">
                      <a16:creationId xmlns:a16="http://schemas.microsoft.com/office/drawing/2014/main" id="{D995B499-BF16-4320-BEFA-FF44F8085AE6}"/>
                    </a:ext>
                  </a:extLst>
                </p:cNvPr>
                <p:cNvGrpSpPr/>
                <p:nvPr/>
              </p:nvGrpSpPr>
              <p:grpSpPr>
                <a:xfrm rot="1891741">
                  <a:off x="6773637" y="3316363"/>
                  <a:ext cx="1912774" cy="1712912"/>
                  <a:chOff x="5803901" y="3992563"/>
                  <a:chExt cx="1912774" cy="1712912"/>
                </a:xfrm>
                <a:scene3d>
                  <a:camera prst="orthographicFront">
                    <a:rot lat="0" lon="0" rev="0"/>
                  </a:camera>
                  <a:lightRig rig="threePt" dir="t"/>
                </a:scene3d>
              </p:grpSpPr>
              <p:pic>
                <p:nvPicPr>
                  <p:cNvPr id="49" name="Picture 4" descr="https://lh4.googleusercontent.com/GkuwylGVHyjjQ2cLGn0zQ5DofiyEY744Y3fY0Ta4JUqRE9ArKiTsnoez5au-BZ4KEplJOI6ssJ2sPXB05aEnws99RRrPJCPWCarS4lOk70mi6qpwzCfwmjtBwD3S1dg4tUXeeBMIf7E">
                    <a:extLst>
                      <a:ext uri="{FF2B5EF4-FFF2-40B4-BE49-F238E27FC236}">
                        <a16:creationId xmlns:a16="http://schemas.microsoft.com/office/drawing/2014/main" id="{B0222F60-EE2C-4DD2-8543-6324DD914A3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03901" y="3992563"/>
                    <a:ext cx="1912774" cy="1712912"/>
                  </a:xfrm>
                  <a:prstGeom prst="rect">
                    <a:avLst/>
                  </a:prstGeom>
                  <a:noFill/>
                  <a:extLst>
                    <a:ext uri="{909E8E84-426E-40DD-AFC4-6F175D3DCCD1}">
                      <a14:hiddenFill xmlns:a14="http://schemas.microsoft.com/office/drawing/2010/main">
                        <a:solidFill>
                          <a:srgbClr val="FFFFFF"/>
                        </a:solidFill>
                      </a14:hiddenFill>
                    </a:ext>
                  </a:extLst>
                </p:spPr>
              </p:pic>
              <p:sp>
                <p:nvSpPr>
                  <p:cNvPr id="50" name="Rounded Rectangle 23">
                    <a:extLst>
                      <a:ext uri="{FF2B5EF4-FFF2-40B4-BE49-F238E27FC236}">
                        <a16:creationId xmlns:a16="http://schemas.microsoft.com/office/drawing/2014/main" id="{8C3A1AA5-0BAF-45A5-BE4F-D5858923076A}"/>
                      </a:ext>
                    </a:extLst>
                  </p:cNvPr>
                  <p:cNvSpPr/>
                  <p:nvPr/>
                </p:nvSpPr>
                <p:spPr>
                  <a:xfrm>
                    <a:off x="6350000" y="4161480"/>
                    <a:ext cx="819150" cy="1375720"/>
                  </a:xfrm>
                  <a:prstGeom prst="roundRect">
                    <a:avLst>
                      <a:gd name="adj" fmla="val 0"/>
                    </a:avLst>
                  </a:prstGeom>
                  <a:solidFill>
                    <a:srgbClr val="161616"/>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5" name="Arc 44">
                  <a:extLst>
                    <a:ext uri="{FF2B5EF4-FFF2-40B4-BE49-F238E27FC236}">
                      <a16:creationId xmlns:a16="http://schemas.microsoft.com/office/drawing/2014/main" id="{91A53EC1-FF42-40C6-9A14-A90567459FDF}"/>
                    </a:ext>
                  </a:extLst>
                </p:cNvPr>
                <p:cNvSpPr/>
                <p:nvPr/>
              </p:nvSpPr>
              <p:spPr>
                <a:xfrm rot="12065311">
                  <a:off x="6618818" y="4351711"/>
                  <a:ext cx="659081" cy="578582"/>
                </a:xfrm>
                <a:prstGeom prst="arc">
                  <a:avLst>
                    <a:gd name="adj1" fmla="val 16565442"/>
                    <a:gd name="adj2" fmla="val 21140081"/>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Arc 45">
                  <a:extLst>
                    <a:ext uri="{FF2B5EF4-FFF2-40B4-BE49-F238E27FC236}">
                      <a16:creationId xmlns:a16="http://schemas.microsoft.com/office/drawing/2014/main" id="{4626CC88-1AE2-41E0-9EAC-0C50158FB03F}"/>
                    </a:ext>
                  </a:extLst>
                </p:cNvPr>
                <p:cNvSpPr/>
                <p:nvPr/>
              </p:nvSpPr>
              <p:spPr>
                <a:xfrm rot="11905486">
                  <a:off x="6725920" y="4290625"/>
                  <a:ext cx="659081" cy="578582"/>
                </a:xfrm>
                <a:prstGeom prst="arc">
                  <a:avLst>
                    <a:gd name="adj1" fmla="val 17081287"/>
                    <a:gd name="adj2" fmla="val 21337866"/>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Arc 46">
                  <a:extLst>
                    <a:ext uri="{FF2B5EF4-FFF2-40B4-BE49-F238E27FC236}">
                      <a16:creationId xmlns:a16="http://schemas.microsoft.com/office/drawing/2014/main" id="{FBD5DFE1-4D3D-4F8E-A82A-765EA5B2F2E8}"/>
                    </a:ext>
                  </a:extLst>
                </p:cNvPr>
                <p:cNvSpPr/>
                <p:nvPr/>
              </p:nvSpPr>
              <p:spPr>
                <a:xfrm rot="566583">
                  <a:off x="8162206" y="3385721"/>
                  <a:ext cx="659081" cy="578582"/>
                </a:xfrm>
                <a:prstGeom prst="arc">
                  <a:avLst>
                    <a:gd name="adj1" fmla="val 16200000"/>
                    <a:gd name="adj2" fmla="val 20765834"/>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Arc 47">
                  <a:extLst>
                    <a:ext uri="{FF2B5EF4-FFF2-40B4-BE49-F238E27FC236}">
                      <a16:creationId xmlns:a16="http://schemas.microsoft.com/office/drawing/2014/main" id="{1C274973-F881-46A6-B370-A8EEC7106E69}"/>
                    </a:ext>
                  </a:extLst>
                </p:cNvPr>
                <p:cNvSpPr/>
                <p:nvPr/>
              </p:nvSpPr>
              <p:spPr>
                <a:xfrm rot="821036">
                  <a:off x="8075225" y="3481312"/>
                  <a:ext cx="659081" cy="578582"/>
                </a:xfrm>
                <a:prstGeom prst="arc">
                  <a:avLst>
                    <a:gd name="adj1" fmla="val 16200000"/>
                    <a:gd name="adj2" fmla="val 20364787"/>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58" name="Group 57">
              <a:extLst>
                <a:ext uri="{FF2B5EF4-FFF2-40B4-BE49-F238E27FC236}">
                  <a16:creationId xmlns:a16="http://schemas.microsoft.com/office/drawing/2014/main" id="{9215A4CB-16DE-43CB-AE9D-32ED4860008A}"/>
                </a:ext>
              </a:extLst>
            </p:cNvPr>
            <p:cNvGrpSpPr/>
            <p:nvPr/>
          </p:nvGrpSpPr>
          <p:grpSpPr>
            <a:xfrm>
              <a:off x="2424879" y="3955454"/>
              <a:ext cx="4899925" cy="2746076"/>
              <a:chOff x="-131666" y="1655072"/>
              <a:chExt cx="4598891" cy="2574028"/>
            </a:xfrm>
          </p:grpSpPr>
          <p:pic>
            <p:nvPicPr>
              <p:cNvPr id="59" name="Picture 58">
                <a:extLst>
                  <a:ext uri="{FF2B5EF4-FFF2-40B4-BE49-F238E27FC236}">
                    <a16:creationId xmlns:a16="http://schemas.microsoft.com/office/drawing/2014/main" id="{9D128A82-D196-4E0E-AF81-0F8773287FC8}"/>
                  </a:ext>
                </a:extLst>
              </p:cNvPr>
              <p:cNvPicPr>
                <a:picLocks noChangeAspect="1"/>
              </p:cNvPicPr>
              <p:nvPr/>
            </p:nvPicPr>
            <p:blipFill>
              <a:blip r:embed="rId10"/>
              <a:stretch>
                <a:fillRect/>
              </a:stretch>
            </p:blipFill>
            <p:spPr>
              <a:xfrm>
                <a:off x="-131666" y="1655072"/>
                <a:ext cx="4477196" cy="2422588"/>
              </a:xfrm>
              <a:prstGeom prst="rect">
                <a:avLst/>
              </a:prstGeom>
            </p:spPr>
          </p:pic>
          <p:sp>
            <p:nvSpPr>
              <p:cNvPr id="60" name="Rectangle 59">
                <a:extLst>
                  <a:ext uri="{FF2B5EF4-FFF2-40B4-BE49-F238E27FC236}">
                    <a16:creationId xmlns:a16="http://schemas.microsoft.com/office/drawing/2014/main" id="{B5D8DB9D-AA3F-44DE-BFB8-BB602CBD52FC}"/>
                  </a:ext>
                </a:extLst>
              </p:cNvPr>
              <p:cNvSpPr/>
              <p:nvPr/>
            </p:nvSpPr>
            <p:spPr>
              <a:xfrm>
                <a:off x="923925" y="2952750"/>
                <a:ext cx="35433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E645844E-0864-4759-90E0-8DB74B1E8438}"/>
                  </a:ext>
                </a:extLst>
              </p:cNvPr>
              <p:cNvSpPr/>
              <p:nvPr/>
            </p:nvSpPr>
            <p:spPr>
              <a:xfrm>
                <a:off x="914400" y="4076700"/>
                <a:ext cx="35433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3" name="TextBox 62">
            <a:extLst>
              <a:ext uri="{FF2B5EF4-FFF2-40B4-BE49-F238E27FC236}">
                <a16:creationId xmlns:a16="http://schemas.microsoft.com/office/drawing/2014/main" id="{983469D6-E85B-445C-A9A0-379EF9B8E214}"/>
              </a:ext>
            </a:extLst>
          </p:cNvPr>
          <p:cNvSpPr txBox="1"/>
          <p:nvPr/>
        </p:nvSpPr>
        <p:spPr>
          <a:xfrm>
            <a:off x="1021840" y="743514"/>
            <a:ext cx="2498445" cy="369332"/>
          </a:xfrm>
          <a:prstGeom prst="rect">
            <a:avLst/>
          </a:prstGeom>
          <a:noFill/>
        </p:spPr>
        <p:txBody>
          <a:bodyPr wrap="square" lIns="0" tIns="0" rIns="0" bIns="0" rtlCol="0">
            <a:spAutoFit/>
          </a:bodyPr>
          <a:lstStyle/>
          <a:p>
            <a:pPr defTabSz="914377"/>
            <a:r>
              <a:rPr lang="en-US" sz="2400" b="1" cap="small" dirty="0">
                <a:solidFill>
                  <a:schemeClr val="tx1">
                    <a:lumMod val="65000"/>
                    <a:lumOff val="35000"/>
                  </a:schemeClr>
                </a:solidFill>
                <a:latin typeface="Segoe UI Semibold" panose="020B0702040204020203" pitchFamily="34" charset="0"/>
                <a:ea typeface="Verdana" panose="020B0604030504040204" pitchFamily="34" charset="0"/>
                <a:cs typeface="Segoe UI Semibold" panose="020B0702040204020203" pitchFamily="34" charset="0"/>
              </a:rPr>
              <a:t>Form Factor</a:t>
            </a:r>
          </a:p>
        </p:txBody>
      </p:sp>
      <p:sp>
        <p:nvSpPr>
          <p:cNvPr id="64" name="TextBox 63">
            <a:extLst>
              <a:ext uri="{FF2B5EF4-FFF2-40B4-BE49-F238E27FC236}">
                <a16:creationId xmlns:a16="http://schemas.microsoft.com/office/drawing/2014/main" id="{EE2BD086-DDC6-4E48-B0BE-31C70049637C}"/>
              </a:ext>
            </a:extLst>
          </p:cNvPr>
          <p:cNvSpPr txBox="1"/>
          <p:nvPr/>
        </p:nvSpPr>
        <p:spPr>
          <a:xfrm>
            <a:off x="1021840" y="4029675"/>
            <a:ext cx="2498445" cy="369332"/>
          </a:xfrm>
          <a:prstGeom prst="rect">
            <a:avLst/>
          </a:prstGeom>
          <a:noFill/>
        </p:spPr>
        <p:txBody>
          <a:bodyPr wrap="square" lIns="0" tIns="0" rIns="0" bIns="0" rtlCol="0">
            <a:spAutoFit/>
          </a:bodyPr>
          <a:lstStyle/>
          <a:p>
            <a:pPr defTabSz="914377"/>
            <a:r>
              <a:rPr lang="en-US" sz="2400" b="1" cap="small" dirty="0">
                <a:solidFill>
                  <a:schemeClr val="tx1">
                    <a:lumMod val="65000"/>
                    <a:lumOff val="35000"/>
                  </a:schemeClr>
                </a:solidFill>
                <a:latin typeface="Segoe UI Semibold" panose="020B0702040204020203" pitchFamily="34" charset="0"/>
                <a:ea typeface="Verdana" panose="020B0604030504040204" pitchFamily="34" charset="0"/>
                <a:cs typeface="Segoe UI Semibold" panose="020B0702040204020203" pitchFamily="34" charset="0"/>
              </a:rPr>
              <a:t>Output Modality</a:t>
            </a:r>
          </a:p>
        </p:txBody>
      </p:sp>
      <p:sp>
        <p:nvSpPr>
          <p:cNvPr id="65" name="TextBox 64">
            <a:extLst>
              <a:ext uri="{FF2B5EF4-FFF2-40B4-BE49-F238E27FC236}">
                <a16:creationId xmlns:a16="http://schemas.microsoft.com/office/drawing/2014/main" id="{DA7705D3-2CD2-4A96-BE0C-F63D4B74DF56}"/>
              </a:ext>
            </a:extLst>
          </p:cNvPr>
          <p:cNvSpPr txBox="1"/>
          <p:nvPr/>
        </p:nvSpPr>
        <p:spPr>
          <a:xfrm>
            <a:off x="6586161" y="2464321"/>
            <a:ext cx="4013179" cy="369332"/>
          </a:xfrm>
          <a:prstGeom prst="rect">
            <a:avLst/>
          </a:prstGeom>
          <a:noFill/>
        </p:spPr>
        <p:txBody>
          <a:bodyPr wrap="square" lIns="0" tIns="0" rIns="0" bIns="0" rtlCol="0">
            <a:spAutoFit/>
          </a:bodyPr>
          <a:lstStyle/>
          <a:p>
            <a:pPr defTabSz="914377"/>
            <a:r>
              <a:rPr lang="en-US" sz="2400" b="1" cap="small" dirty="0">
                <a:solidFill>
                  <a:schemeClr val="tx1">
                    <a:lumMod val="65000"/>
                    <a:lumOff val="35000"/>
                  </a:schemeClr>
                </a:solidFill>
                <a:latin typeface="Segoe UI Semibold" panose="020B0702040204020203" pitchFamily="34" charset="0"/>
                <a:ea typeface="Verdana" panose="020B0604030504040204" pitchFamily="34" charset="0"/>
                <a:cs typeface="Segoe UI Semibold" panose="020B0702040204020203" pitchFamily="34" charset="0"/>
              </a:rPr>
              <a:t>Sound location specificity</a:t>
            </a:r>
          </a:p>
        </p:txBody>
      </p:sp>
      <p:sp>
        <p:nvSpPr>
          <p:cNvPr id="66" name="TextBox 65">
            <a:extLst>
              <a:ext uri="{FF2B5EF4-FFF2-40B4-BE49-F238E27FC236}">
                <a16:creationId xmlns:a16="http://schemas.microsoft.com/office/drawing/2014/main" id="{AC6C344A-321C-4A4A-9D4F-528F74AE9E5D}"/>
              </a:ext>
            </a:extLst>
          </p:cNvPr>
          <p:cNvSpPr txBox="1"/>
          <p:nvPr/>
        </p:nvSpPr>
        <p:spPr>
          <a:xfrm>
            <a:off x="6593765" y="4742150"/>
            <a:ext cx="4013179" cy="369332"/>
          </a:xfrm>
          <a:prstGeom prst="rect">
            <a:avLst/>
          </a:prstGeom>
          <a:noFill/>
        </p:spPr>
        <p:txBody>
          <a:bodyPr wrap="square" lIns="0" tIns="0" rIns="0" bIns="0" rtlCol="0">
            <a:spAutoFit/>
          </a:bodyPr>
          <a:lstStyle/>
          <a:p>
            <a:pPr defTabSz="914377"/>
            <a:r>
              <a:rPr lang="en-US" sz="2400" b="1" cap="small" dirty="0">
                <a:solidFill>
                  <a:schemeClr val="tx1">
                    <a:lumMod val="65000"/>
                    <a:lumOff val="35000"/>
                  </a:schemeClr>
                </a:solidFill>
                <a:latin typeface="Segoe UI Semibold" panose="020B0702040204020203" pitchFamily="34" charset="0"/>
                <a:ea typeface="Verdana" panose="020B0604030504040204" pitchFamily="34" charset="0"/>
                <a:cs typeface="Segoe UI Semibold" panose="020B0702040204020203" pitchFamily="34" charset="0"/>
              </a:rPr>
              <a:t>Sound type specificity</a:t>
            </a:r>
          </a:p>
        </p:txBody>
      </p:sp>
      <p:sp>
        <p:nvSpPr>
          <p:cNvPr id="67" name="TextBox 66">
            <a:extLst>
              <a:ext uri="{FF2B5EF4-FFF2-40B4-BE49-F238E27FC236}">
                <a16:creationId xmlns:a16="http://schemas.microsoft.com/office/drawing/2014/main" id="{9620D6CC-0CAA-4B41-8124-F85C22A9346D}"/>
              </a:ext>
            </a:extLst>
          </p:cNvPr>
          <p:cNvSpPr txBox="1"/>
          <p:nvPr/>
        </p:nvSpPr>
        <p:spPr>
          <a:xfrm>
            <a:off x="6584250" y="743514"/>
            <a:ext cx="4013179" cy="369332"/>
          </a:xfrm>
          <a:prstGeom prst="rect">
            <a:avLst/>
          </a:prstGeom>
          <a:noFill/>
        </p:spPr>
        <p:txBody>
          <a:bodyPr wrap="square" lIns="0" tIns="0" rIns="0" bIns="0" rtlCol="0">
            <a:spAutoFit/>
          </a:bodyPr>
          <a:lstStyle/>
          <a:p>
            <a:pPr defTabSz="914377"/>
            <a:r>
              <a:rPr lang="en-US" sz="2400" b="1" cap="small" dirty="0">
                <a:solidFill>
                  <a:schemeClr val="tx1">
                    <a:lumMod val="65000"/>
                    <a:lumOff val="35000"/>
                  </a:schemeClr>
                </a:solidFill>
                <a:latin typeface="Segoe UI Semibold" panose="020B0702040204020203" pitchFamily="34" charset="0"/>
                <a:ea typeface="Verdana" panose="020B0604030504040204" pitchFamily="34" charset="0"/>
                <a:cs typeface="Segoe UI Semibold" panose="020B0702040204020203" pitchFamily="34" charset="0"/>
              </a:rPr>
              <a:t>Display elements</a:t>
            </a:r>
          </a:p>
        </p:txBody>
      </p:sp>
      <p:grpSp>
        <p:nvGrpSpPr>
          <p:cNvPr id="73" name="Group 72">
            <a:extLst>
              <a:ext uri="{FF2B5EF4-FFF2-40B4-BE49-F238E27FC236}">
                <a16:creationId xmlns:a16="http://schemas.microsoft.com/office/drawing/2014/main" id="{D251EA2E-06AB-44EA-BE1D-BBE7D33E85A4}"/>
              </a:ext>
            </a:extLst>
          </p:cNvPr>
          <p:cNvGrpSpPr/>
          <p:nvPr/>
        </p:nvGrpSpPr>
        <p:grpSpPr>
          <a:xfrm>
            <a:off x="6636772" y="5107991"/>
            <a:ext cx="4524154" cy="1653087"/>
            <a:chOff x="4840135" y="620437"/>
            <a:chExt cx="4524154" cy="1653087"/>
          </a:xfrm>
        </p:grpSpPr>
        <p:pic>
          <p:nvPicPr>
            <p:cNvPr id="68" name="Picture 67">
              <a:extLst>
                <a:ext uri="{FF2B5EF4-FFF2-40B4-BE49-F238E27FC236}">
                  <a16:creationId xmlns:a16="http://schemas.microsoft.com/office/drawing/2014/main" id="{4E6D6681-F271-40FC-B819-3FF15CC5BB8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25295"/>
            <a:stretch/>
          </p:blipFill>
          <p:spPr>
            <a:xfrm>
              <a:off x="4840135" y="620437"/>
              <a:ext cx="4445304" cy="1342270"/>
            </a:xfrm>
            <a:prstGeom prst="rect">
              <a:avLst/>
            </a:prstGeom>
          </p:spPr>
        </p:pic>
        <p:sp>
          <p:nvSpPr>
            <p:cNvPr id="70" name="TextBox 69">
              <a:extLst>
                <a:ext uri="{FF2B5EF4-FFF2-40B4-BE49-F238E27FC236}">
                  <a16:creationId xmlns:a16="http://schemas.microsoft.com/office/drawing/2014/main" id="{3D69F37F-5C93-462A-84A5-E2CFF8ED3C27}"/>
                </a:ext>
              </a:extLst>
            </p:cNvPr>
            <p:cNvSpPr txBox="1"/>
            <p:nvPr/>
          </p:nvSpPr>
          <p:spPr>
            <a:xfrm>
              <a:off x="4848549" y="1934970"/>
              <a:ext cx="1654425" cy="338554"/>
            </a:xfrm>
            <a:prstGeom prst="rect">
              <a:avLst/>
            </a:prstGeom>
            <a:noFill/>
          </p:spPr>
          <p:txBody>
            <a:bodyPr wrap="square" rtlCol="0">
              <a:spAutoFit/>
            </a:bodyPr>
            <a:lstStyle/>
            <a:p>
              <a:r>
                <a:rPr lang="en-US" sz="1600" cap="small" dirty="0">
                  <a:latin typeface="Segoe UI Light" panose="020B0502040204020203" pitchFamily="34" charset="0"/>
                  <a:cs typeface="Segoe UI Light" panose="020B0502040204020203" pitchFamily="34" charset="0"/>
                </a:rPr>
                <a:t>Very specific</a:t>
              </a:r>
            </a:p>
          </p:txBody>
        </p:sp>
        <p:sp>
          <p:nvSpPr>
            <p:cNvPr id="71" name="TextBox 70">
              <a:extLst>
                <a:ext uri="{FF2B5EF4-FFF2-40B4-BE49-F238E27FC236}">
                  <a16:creationId xmlns:a16="http://schemas.microsoft.com/office/drawing/2014/main" id="{3BE1504A-3FD0-4BA8-8218-C50ACA34DEAC}"/>
                </a:ext>
              </a:extLst>
            </p:cNvPr>
            <p:cNvSpPr txBox="1"/>
            <p:nvPr/>
          </p:nvSpPr>
          <p:spPr>
            <a:xfrm>
              <a:off x="6178108" y="1934970"/>
              <a:ext cx="1856622" cy="338554"/>
            </a:xfrm>
            <a:prstGeom prst="rect">
              <a:avLst/>
            </a:prstGeom>
            <a:noFill/>
          </p:spPr>
          <p:txBody>
            <a:bodyPr wrap="square" rtlCol="0">
              <a:spAutoFit/>
            </a:bodyPr>
            <a:lstStyle/>
            <a:p>
              <a:r>
                <a:rPr lang="en-US" sz="1600" cap="small" dirty="0">
                  <a:latin typeface="Segoe UI Light" panose="020B0502040204020203" pitchFamily="34" charset="0"/>
                  <a:cs typeface="Segoe UI Light" panose="020B0502040204020203" pitchFamily="34" charset="0"/>
                </a:rPr>
                <a:t>Moderate Specific</a:t>
              </a:r>
            </a:p>
          </p:txBody>
        </p:sp>
        <p:sp>
          <p:nvSpPr>
            <p:cNvPr id="72" name="TextBox 71">
              <a:extLst>
                <a:ext uri="{FF2B5EF4-FFF2-40B4-BE49-F238E27FC236}">
                  <a16:creationId xmlns:a16="http://schemas.microsoft.com/office/drawing/2014/main" id="{638D43BB-5758-4120-A847-BFB6EE303FB2}"/>
                </a:ext>
              </a:extLst>
            </p:cNvPr>
            <p:cNvSpPr txBox="1"/>
            <p:nvPr/>
          </p:nvSpPr>
          <p:spPr>
            <a:xfrm>
              <a:off x="8138952" y="1928763"/>
              <a:ext cx="1225337" cy="338554"/>
            </a:xfrm>
            <a:prstGeom prst="rect">
              <a:avLst/>
            </a:prstGeom>
            <a:noFill/>
          </p:spPr>
          <p:txBody>
            <a:bodyPr wrap="square" rtlCol="0">
              <a:spAutoFit/>
            </a:bodyPr>
            <a:lstStyle/>
            <a:p>
              <a:r>
                <a:rPr lang="en-US" sz="1600" cap="small" dirty="0">
                  <a:latin typeface="Segoe UI Light" panose="020B0502040204020203" pitchFamily="34" charset="0"/>
                  <a:cs typeface="Segoe UI Light" panose="020B0502040204020203" pitchFamily="34" charset="0"/>
                </a:rPr>
                <a:t>General</a:t>
              </a:r>
            </a:p>
          </p:txBody>
        </p:sp>
      </p:grpSp>
      <p:pic>
        <p:nvPicPr>
          <p:cNvPr id="110" name="Picture 109">
            <a:extLst>
              <a:ext uri="{FF2B5EF4-FFF2-40B4-BE49-F238E27FC236}">
                <a16:creationId xmlns:a16="http://schemas.microsoft.com/office/drawing/2014/main" id="{7D9C9FB9-86EB-4180-910B-0B22E24A0A70}"/>
              </a:ext>
            </a:extLst>
          </p:cNvPr>
          <p:cNvPicPr>
            <a:picLocks noChangeAspect="1"/>
          </p:cNvPicPr>
          <p:nvPr/>
        </p:nvPicPr>
        <p:blipFill>
          <a:blip r:embed="rId12"/>
          <a:stretch>
            <a:fillRect/>
          </a:stretch>
        </p:blipFill>
        <p:spPr>
          <a:xfrm>
            <a:off x="6880282" y="2832937"/>
            <a:ext cx="3811995" cy="1503951"/>
          </a:xfrm>
          <a:prstGeom prst="rect">
            <a:avLst/>
          </a:prstGeom>
        </p:spPr>
      </p:pic>
      <p:sp>
        <p:nvSpPr>
          <p:cNvPr id="111" name="TextBox 110">
            <a:extLst>
              <a:ext uri="{FF2B5EF4-FFF2-40B4-BE49-F238E27FC236}">
                <a16:creationId xmlns:a16="http://schemas.microsoft.com/office/drawing/2014/main" id="{B6D01494-396F-423F-8E63-74033AB75657}"/>
              </a:ext>
            </a:extLst>
          </p:cNvPr>
          <p:cNvSpPr txBox="1"/>
          <p:nvPr/>
        </p:nvSpPr>
        <p:spPr>
          <a:xfrm>
            <a:off x="6632603" y="4309143"/>
            <a:ext cx="1654425" cy="338554"/>
          </a:xfrm>
          <a:prstGeom prst="rect">
            <a:avLst/>
          </a:prstGeom>
          <a:noFill/>
        </p:spPr>
        <p:txBody>
          <a:bodyPr wrap="square" rtlCol="0">
            <a:spAutoFit/>
          </a:bodyPr>
          <a:lstStyle/>
          <a:p>
            <a:r>
              <a:rPr lang="en-US" sz="1600" cap="small" dirty="0">
                <a:latin typeface="Segoe UI Light" panose="020B0502040204020203" pitchFamily="34" charset="0"/>
                <a:cs typeface="Segoe UI Light" panose="020B0502040204020203" pitchFamily="34" charset="0"/>
              </a:rPr>
              <a:t>Very specific</a:t>
            </a:r>
          </a:p>
        </p:txBody>
      </p:sp>
      <p:sp>
        <p:nvSpPr>
          <p:cNvPr id="112" name="TextBox 111">
            <a:extLst>
              <a:ext uri="{FF2B5EF4-FFF2-40B4-BE49-F238E27FC236}">
                <a16:creationId xmlns:a16="http://schemas.microsoft.com/office/drawing/2014/main" id="{DB9FF602-9081-4148-B4D9-10E5E2AEF424}"/>
              </a:ext>
            </a:extLst>
          </p:cNvPr>
          <p:cNvSpPr txBox="1"/>
          <p:nvPr/>
        </p:nvSpPr>
        <p:spPr>
          <a:xfrm>
            <a:off x="7962162" y="4309143"/>
            <a:ext cx="1856622" cy="338554"/>
          </a:xfrm>
          <a:prstGeom prst="rect">
            <a:avLst/>
          </a:prstGeom>
          <a:noFill/>
        </p:spPr>
        <p:txBody>
          <a:bodyPr wrap="square" rtlCol="0">
            <a:spAutoFit/>
          </a:bodyPr>
          <a:lstStyle/>
          <a:p>
            <a:r>
              <a:rPr lang="en-US" sz="1600" cap="small" dirty="0">
                <a:latin typeface="Segoe UI Light" panose="020B0502040204020203" pitchFamily="34" charset="0"/>
                <a:cs typeface="Segoe UI Light" panose="020B0502040204020203" pitchFamily="34" charset="0"/>
              </a:rPr>
              <a:t>Moderate Specific</a:t>
            </a:r>
          </a:p>
        </p:txBody>
      </p:sp>
      <p:sp>
        <p:nvSpPr>
          <p:cNvPr id="113" name="TextBox 112">
            <a:extLst>
              <a:ext uri="{FF2B5EF4-FFF2-40B4-BE49-F238E27FC236}">
                <a16:creationId xmlns:a16="http://schemas.microsoft.com/office/drawing/2014/main" id="{6EF578CD-C1E8-4886-AFFC-BDBB89D411A2}"/>
              </a:ext>
            </a:extLst>
          </p:cNvPr>
          <p:cNvSpPr txBox="1"/>
          <p:nvPr/>
        </p:nvSpPr>
        <p:spPr>
          <a:xfrm>
            <a:off x="9643606" y="4302936"/>
            <a:ext cx="1225337" cy="338554"/>
          </a:xfrm>
          <a:prstGeom prst="rect">
            <a:avLst/>
          </a:prstGeom>
          <a:noFill/>
        </p:spPr>
        <p:txBody>
          <a:bodyPr wrap="square" rtlCol="0">
            <a:spAutoFit/>
          </a:bodyPr>
          <a:lstStyle/>
          <a:p>
            <a:pPr algn="ctr"/>
            <a:r>
              <a:rPr lang="en-US" sz="1600" cap="small" dirty="0">
                <a:latin typeface="Segoe UI Light" panose="020B0502040204020203" pitchFamily="34" charset="0"/>
                <a:cs typeface="Segoe UI Light" panose="020B0502040204020203" pitchFamily="34" charset="0"/>
              </a:rPr>
              <a:t>General</a:t>
            </a:r>
          </a:p>
        </p:txBody>
      </p:sp>
      <p:pic>
        <p:nvPicPr>
          <p:cNvPr id="115" name="Picture 114">
            <a:extLst>
              <a:ext uri="{FF2B5EF4-FFF2-40B4-BE49-F238E27FC236}">
                <a16:creationId xmlns:a16="http://schemas.microsoft.com/office/drawing/2014/main" id="{E52871A8-579C-424D-A879-9C99C1823D89}"/>
              </a:ext>
            </a:extLst>
          </p:cNvPr>
          <p:cNvPicPr>
            <a:picLocks noChangeAspect="1"/>
          </p:cNvPicPr>
          <p:nvPr/>
        </p:nvPicPr>
        <p:blipFill>
          <a:blip r:embed="rId13"/>
          <a:stretch>
            <a:fillRect/>
          </a:stretch>
        </p:blipFill>
        <p:spPr>
          <a:xfrm>
            <a:off x="6616541" y="1139123"/>
            <a:ext cx="2019847" cy="1221584"/>
          </a:xfrm>
          <a:prstGeom prst="rect">
            <a:avLst/>
          </a:prstGeom>
        </p:spPr>
      </p:pic>
      <p:sp>
        <p:nvSpPr>
          <p:cNvPr id="116" name="TextBox 115">
            <a:extLst>
              <a:ext uri="{FF2B5EF4-FFF2-40B4-BE49-F238E27FC236}">
                <a16:creationId xmlns:a16="http://schemas.microsoft.com/office/drawing/2014/main" id="{B4DF5F0A-C64B-4500-B052-5AE5241746E4}"/>
              </a:ext>
            </a:extLst>
          </p:cNvPr>
          <p:cNvSpPr txBox="1"/>
          <p:nvPr/>
        </p:nvSpPr>
        <p:spPr>
          <a:xfrm>
            <a:off x="2258596" y="6424744"/>
            <a:ext cx="1654425" cy="338554"/>
          </a:xfrm>
          <a:prstGeom prst="rect">
            <a:avLst/>
          </a:prstGeom>
          <a:noFill/>
        </p:spPr>
        <p:txBody>
          <a:bodyPr wrap="square" rtlCol="0">
            <a:spAutoFit/>
          </a:bodyPr>
          <a:lstStyle/>
          <a:p>
            <a:r>
              <a:rPr lang="en-US" sz="1600" cap="small" dirty="0">
                <a:latin typeface="Segoe UI Light" panose="020B0502040204020203" pitchFamily="34" charset="0"/>
                <a:cs typeface="Segoe UI Light" panose="020B0502040204020203" pitchFamily="34" charset="0"/>
              </a:rPr>
              <a:t>Visual </a:t>
            </a:r>
          </a:p>
        </p:txBody>
      </p:sp>
      <p:sp>
        <p:nvSpPr>
          <p:cNvPr id="117" name="TextBox 116">
            <a:extLst>
              <a:ext uri="{FF2B5EF4-FFF2-40B4-BE49-F238E27FC236}">
                <a16:creationId xmlns:a16="http://schemas.microsoft.com/office/drawing/2014/main" id="{2560E58C-185B-470C-A714-748722C0DC01}"/>
              </a:ext>
            </a:extLst>
          </p:cNvPr>
          <p:cNvSpPr txBox="1"/>
          <p:nvPr/>
        </p:nvSpPr>
        <p:spPr>
          <a:xfrm>
            <a:off x="4645260" y="6411751"/>
            <a:ext cx="1856622" cy="338554"/>
          </a:xfrm>
          <a:prstGeom prst="rect">
            <a:avLst/>
          </a:prstGeom>
          <a:noFill/>
        </p:spPr>
        <p:txBody>
          <a:bodyPr wrap="square" rtlCol="0">
            <a:spAutoFit/>
          </a:bodyPr>
          <a:lstStyle/>
          <a:p>
            <a:r>
              <a:rPr lang="en-US" sz="1600" cap="small" dirty="0">
                <a:latin typeface="Segoe UI Light" panose="020B0502040204020203" pitchFamily="34" charset="0"/>
                <a:cs typeface="Segoe UI Light" panose="020B0502040204020203" pitchFamily="34" charset="0"/>
              </a:rPr>
              <a:t>Vibration</a:t>
            </a:r>
          </a:p>
        </p:txBody>
      </p:sp>
      <p:sp>
        <p:nvSpPr>
          <p:cNvPr id="3" name="TextBox 2">
            <a:extLst>
              <a:ext uri="{FF2B5EF4-FFF2-40B4-BE49-F238E27FC236}">
                <a16:creationId xmlns:a16="http://schemas.microsoft.com/office/drawing/2014/main" id="{83D77353-7207-463A-821E-BA24348EA900}"/>
              </a:ext>
            </a:extLst>
          </p:cNvPr>
          <p:cNvSpPr txBox="1"/>
          <p:nvPr/>
        </p:nvSpPr>
        <p:spPr>
          <a:xfrm>
            <a:off x="3977167" y="2465940"/>
            <a:ext cx="994883" cy="190821"/>
          </a:xfrm>
          <a:prstGeom prst="rect">
            <a:avLst/>
          </a:prstGeom>
          <a:solidFill>
            <a:schemeClr val="bg1"/>
          </a:solidFill>
        </p:spPr>
        <p:txBody>
          <a:bodyPr wrap="square" tIns="18288" bIns="18288" rtlCol="0">
            <a:spAutoFit/>
          </a:bodyPr>
          <a:lstStyle/>
          <a:p>
            <a:pPr algn="ctr"/>
            <a:r>
              <a:rPr lang="en-US" sz="1000" cap="small" dirty="0">
                <a:latin typeface="Segoe UI Light" panose="020B0502040204020203" pitchFamily="34" charset="0"/>
                <a:cs typeface="Segoe UI Light" panose="020B0502040204020203" pitchFamily="34" charset="0"/>
              </a:rPr>
              <a:t>Tablet</a:t>
            </a:r>
          </a:p>
        </p:txBody>
      </p:sp>
    </p:spTree>
    <p:extLst>
      <p:ext uri="{BB962C8B-B14F-4D97-AF65-F5344CB8AC3E}">
        <p14:creationId xmlns:p14="http://schemas.microsoft.com/office/powerpoint/2010/main" val="220368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4EAB0A0A-DDCC-4FBC-AA74-54B45C689F38}"/>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Study 1</a:t>
            </a:r>
            <a:endParaRPr kumimoji="0" lang="en-US" sz="11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sp>
        <p:nvSpPr>
          <p:cNvPr id="26" name="Title 7">
            <a:extLst>
              <a:ext uri="{FF2B5EF4-FFF2-40B4-BE49-F238E27FC236}">
                <a16:creationId xmlns:a16="http://schemas.microsoft.com/office/drawing/2014/main" id="{D3525D82-08F8-407B-92F1-189B0288263F}"/>
              </a:ext>
            </a:extLst>
          </p:cNvPr>
          <p:cNvSpPr txBox="1">
            <a:spLocks/>
          </p:cNvSpPr>
          <p:nvPr/>
        </p:nvSpPr>
        <p:spPr>
          <a:xfrm>
            <a:off x="155189" y="111514"/>
            <a:ext cx="8437562" cy="559544"/>
          </a:xfrm>
          <a:prstGeom prst="rect">
            <a:avLst/>
          </a:prstGeom>
        </p:spPr>
        <p:txBody>
          <a:bodyPr>
            <a:norm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endParaRPr kumimoji="0" lang="en-US" sz="20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cs typeface="Segoe UI Light" panose="020B0502040204020203" pitchFamily="34" charset="0"/>
            </a:endParaRPr>
          </a:p>
        </p:txBody>
      </p:sp>
      <p:grpSp>
        <p:nvGrpSpPr>
          <p:cNvPr id="30" name="Group 29">
            <a:extLst>
              <a:ext uri="{FF2B5EF4-FFF2-40B4-BE49-F238E27FC236}">
                <a16:creationId xmlns:a16="http://schemas.microsoft.com/office/drawing/2014/main" id="{87DB4EF5-7B34-4171-A646-4600EC1C20CB}"/>
              </a:ext>
            </a:extLst>
          </p:cNvPr>
          <p:cNvGrpSpPr/>
          <p:nvPr/>
        </p:nvGrpSpPr>
        <p:grpSpPr>
          <a:xfrm>
            <a:off x="924523" y="1221881"/>
            <a:ext cx="4492998" cy="2696131"/>
            <a:chOff x="800100" y="912723"/>
            <a:chExt cx="5865495" cy="3759064"/>
          </a:xfrm>
        </p:grpSpPr>
        <p:grpSp>
          <p:nvGrpSpPr>
            <p:cNvPr id="31" name="Group 30">
              <a:extLst>
                <a:ext uri="{FF2B5EF4-FFF2-40B4-BE49-F238E27FC236}">
                  <a16:creationId xmlns:a16="http://schemas.microsoft.com/office/drawing/2014/main" id="{4272DCC9-5846-405F-B209-8D728713DF91}"/>
                </a:ext>
              </a:extLst>
            </p:cNvPr>
            <p:cNvGrpSpPr/>
            <p:nvPr/>
          </p:nvGrpSpPr>
          <p:grpSpPr>
            <a:xfrm>
              <a:off x="800100" y="912723"/>
              <a:ext cx="5865495" cy="3759064"/>
              <a:chOff x="800100" y="912723"/>
              <a:chExt cx="5865495" cy="3759064"/>
            </a:xfrm>
          </p:grpSpPr>
          <p:pic>
            <p:nvPicPr>
              <p:cNvPr id="34" name="Picture 33">
                <a:extLst>
                  <a:ext uri="{FF2B5EF4-FFF2-40B4-BE49-F238E27FC236}">
                    <a16:creationId xmlns:a16="http://schemas.microsoft.com/office/drawing/2014/main" id="{4DD4F698-2AFD-4A1B-A905-763E9D440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818" y="912723"/>
                <a:ext cx="5796585" cy="3759064"/>
              </a:xfrm>
              <a:prstGeom prst="rect">
                <a:avLst/>
              </a:prstGeom>
            </p:spPr>
          </p:pic>
          <p:pic>
            <p:nvPicPr>
              <p:cNvPr id="35" name="Picture 34">
                <a:extLst>
                  <a:ext uri="{FF2B5EF4-FFF2-40B4-BE49-F238E27FC236}">
                    <a16:creationId xmlns:a16="http://schemas.microsoft.com/office/drawing/2014/main" id="{3295C31E-4FF1-4A7C-8327-FE97320BD2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9163" y="912723"/>
                <a:ext cx="872247" cy="1729036"/>
              </a:xfrm>
              <a:prstGeom prst="rect">
                <a:avLst/>
              </a:prstGeom>
            </p:spPr>
          </p:pic>
          <p:pic>
            <p:nvPicPr>
              <p:cNvPr id="36" name="Picture 2" descr="http://blog.avu.ca/wp-content/uploads/2017/10/dolby-atmos-2-1024x536.jpg">
                <a:extLst>
                  <a:ext uri="{FF2B5EF4-FFF2-40B4-BE49-F238E27FC236}">
                    <a16:creationId xmlns:a16="http://schemas.microsoft.com/office/drawing/2014/main" id="{E619F392-325F-4580-BB04-BD7F25A854B4}"/>
                  </a:ext>
                </a:extLst>
              </p:cNvPr>
              <p:cNvPicPr>
                <a:picLocks noChangeAspect="1" noChangeArrowheads="1"/>
              </p:cNvPicPr>
              <p:nvPr/>
            </p:nvPicPr>
            <p:blipFill rotWithShape="1">
              <a:blip r:embed="rId5" cstate="print">
                <a:grayscl/>
                <a:extLst>
                  <a:ext uri="{28A0092B-C50C-407E-A947-70E740481C1C}">
                    <a14:useLocalDpi xmlns:a14="http://schemas.microsoft.com/office/drawing/2010/main" val="0"/>
                  </a:ext>
                </a:extLst>
              </a:blip>
              <a:srcRect l="13855" r="10789"/>
              <a:stretch/>
            </p:blipFill>
            <p:spPr bwMode="auto">
              <a:xfrm>
                <a:off x="4727574" y="2986616"/>
                <a:ext cx="1938021" cy="1346200"/>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2E0FBE3F-72B2-4431-A0ED-6C9AD658FA8D}"/>
                  </a:ext>
                </a:extLst>
              </p:cNvPr>
              <p:cNvSpPr/>
              <p:nvPr/>
            </p:nvSpPr>
            <p:spPr>
              <a:xfrm>
                <a:off x="800100" y="3032760"/>
                <a:ext cx="1965960" cy="1325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a:extLst>
                  <a:ext uri="{FF2B5EF4-FFF2-40B4-BE49-F238E27FC236}">
                    <a16:creationId xmlns:a16="http://schemas.microsoft.com/office/drawing/2014/main" id="{B9DFB655-C5C7-458E-BDB2-9302A312CAF8}"/>
                  </a:ext>
                </a:extLst>
              </p:cNvPr>
              <p:cNvPicPr>
                <a:picLocks noChangeAspect="1"/>
              </p:cNvPicPr>
              <p:nvPr/>
            </p:nvPicPr>
            <p:blipFill>
              <a:blip r:embed="rId6"/>
              <a:stretch>
                <a:fillRect/>
              </a:stretch>
            </p:blipFill>
            <p:spPr>
              <a:xfrm>
                <a:off x="1049494" y="3558540"/>
                <a:ext cx="1651192" cy="582201"/>
              </a:xfrm>
              <a:prstGeom prst="rect">
                <a:avLst/>
              </a:prstGeom>
            </p:spPr>
          </p:pic>
        </p:grpSp>
        <p:sp>
          <p:nvSpPr>
            <p:cNvPr id="32" name="Rectangle 31">
              <a:extLst>
                <a:ext uri="{FF2B5EF4-FFF2-40B4-BE49-F238E27FC236}">
                  <a16:creationId xmlns:a16="http://schemas.microsoft.com/office/drawing/2014/main" id="{EE4AD0C6-A7A5-481B-A704-038587526970}"/>
                </a:ext>
              </a:extLst>
            </p:cNvPr>
            <p:cNvSpPr/>
            <p:nvPr/>
          </p:nvSpPr>
          <p:spPr>
            <a:xfrm>
              <a:off x="2867025" y="2905125"/>
              <a:ext cx="1609725" cy="142875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3" name="Picture 32">
              <a:extLst>
                <a:ext uri="{FF2B5EF4-FFF2-40B4-BE49-F238E27FC236}">
                  <a16:creationId xmlns:a16="http://schemas.microsoft.com/office/drawing/2014/main" id="{5BDC0766-8C9C-49EC-9744-66EC3446653D}"/>
                </a:ext>
              </a:extLst>
            </p:cNvPr>
            <p:cNvPicPr>
              <a:picLocks noChangeAspect="1"/>
            </p:cNvPicPr>
            <p:nvPr/>
          </p:nvPicPr>
          <p:blipFill>
            <a:blip r:embed="rId7"/>
            <a:stretch>
              <a:fillRect/>
            </a:stretch>
          </p:blipFill>
          <p:spPr>
            <a:xfrm>
              <a:off x="3016998" y="3020093"/>
              <a:ext cx="1450227" cy="1374891"/>
            </a:xfrm>
            <a:prstGeom prst="rect">
              <a:avLst/>
            </a:prstGeom>
          </p:spPr>
        </p:pic>
      </p:grpSp>
      <p:sp>
        <p:nvSpPr>
          <p:cNvPr id="63" name="TextBox 62">
            <a:extLst>
              <a:ext uri="{FF2B5EF4-FFF2-40B4-BE49-F238E27FC236}">
                <a16:creationId xmlns:a16="http://schemas.microsoft.com/office/drawing/2014/main" id="{983469D6-E85B-445C-A9A0-379EF9B8E214}"/>
              </a:ext>
            </a:extLst>
          </p:cNvPr>
          <p:cNvSpPr txBox="1"/>
          <p:nvPr/>
        </p:nvSpPr>
        <p:spPr>
          <a:xfrm>
            <a:off x="1021840" y="743514"/>
            <a:ext cx="2498445" cy="369332"/>
          </a:xfrm>
          <a:prstGeom prst="rect">
            <a:avLst/>
          </a:prstGeom>
          <a:noFill/>
        </p:spPr>
        <p:txBody>
          <a:bodyPr wrap="square" lIns="0" tIns="0" rIns="0" bIns="0" rtlCol="0">
            <a:spAutoFit/>
          </a:bodyPr>
          <a:lstStyle/>
          <a:p>
            <a:pPr defTabSz="914377"/>
            <a:r>
              <a:rPr lang="en-US" sz="2400" b="1" cap="small" dirty="0">
                <a:solidFill>
                  <a:schemeClr val="tx1">
                    <a:lumMod val="65000"/>
                    <a:lumOff val="35000"/>
                  </a:schemeClr>
                </a:solidFill>
                <a:latin typeface="Segoe UI Semibold" panose="020B0702040204020203" pitchFamily="34" charset="0"/>
                <a:ea typeface="Verdana" panose="020B0604030504040204" pitchFamily="34" charset="0"/>
                <a:cs typeface="Segoe UI Semibold" panose="020B0702040204020203" pitchFamily="34" charset="0"/>
              </a:rPr>
              <a:t>Form Factor</a:t>
            </a:r>
          </a:p>
        </p:txBody>
      </p:sp>
      <p:sp>
        <p:nvSpPr>
          <p:cNvPr id="69" name="Rectangle 68">
            <a:extLst>
              <a:ext uri="{FF2B5EF4-FFF2-40B4-BE49-F238E27FC236}">
                <a16:creationId xmlns:a16="http://schemas.microsoft.com/office/drawing/2014/main" id="{A249CCB4-D4E8-4675-BF94-3F62B9271271}"/>
              </a:ext>
            </a:extLst>
          </p:cNvPr>
          <p:cNvSpPr/>
          <p:nvPr/>
        </p:nvSpPr>
        <p:spPr>
          <a:xfrm>
            <a:off x="756520" y="1425224"/>
            <a:ext cx="1586165" cy="2492788"/>
          </a:xfrm>
          <a:prstGeom prst="rect">
            <a:avLst/>
          </a:prstGeom>
          <a:solidFill>
            <a:schemeClr val="bg1">
              <a:alpha val="8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5AAC4F92-A1C5-40DA-A319-FE1ED19F5FEE}"/>
              </a:ext>
            </a:extLst>
          </p:cNvPr>
          <p:cNvSpPr/>
          <p:nvPr/>
        </p:nvSpPr>
        <p:spPr>
          <a:xfrm>
            <a:off x="2441327" y="2656166"/>
            <a:ext cx="3362573" cy="1450742"/>
          </a:xfrm>
          <a:prstGeom prst="rect">
            <a:avLst/>
          </a:prstGeom>
          <a:solidFill>
            <a:schemeClr val="bg1">
              <a:alpha val="8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TextBox 74">
            <a:extLst>
              <a:ext uri="{FF2B5EF4-FFF2-40B4-BE49-F238E27FC236}">
                <a16:creationId xmlns:a16="http://schemas.microsoft.com/office/drawing/2014/main" id="{58A1012A-F564-44EA-9D30-E8BA6E3F0B26}"/>
              </a:ext>
            </a:extLst>
          </p:cNvPr>
          <p:cNvSpPr txBox="1"/>
          <p:nvPr/>
        </p:nvSpPr>
        <p:spPr>
          <a:xfrm>
            <a:off x="6586161" y="2464321"/>
            <a:ext cx="4013179" cy="369332"/>
          </a:xfrm>
          <a:prstGeom prst="rect">
            <a:avLst/>
          </a:prstGeom>
          <a:noFill/>
        </p:spPr>
        <p:txBody>
          <a:bodyPr wrap="square" lIns="0" tIns="0" rIns="0" bIns="0" rtlCol="0">
            <a:spAutoFit/>
          </a:bodyPr>
          <a:lstStyle/>
          <a:p>
            <a:pPr defTabSz="914377"/>
            <a:r>
              <a:rPr lang="en-US" sz="2400" b="1" cap="small" dirty="0">
                <a:solidFill>
                  <a:schemeClr val="tx1">
                    <a:lumMod val="65000"/>
                    <a:lumOff val="35000"/>
                  </a:schemeClr>
                </a:solidFill>
                <a:latin typeface="Segoe UI Semibold" panose="020B0702040204020203" pitchFamily="34" charset="0"/>
                <a:ea typeface="Verdana" panose="020B0604030504040204" pitchFamily="34" charset="0"/>
                <a:cs typeface="Segoe UI Semibold" panose="020B0702040204020203" pitchFamily="34" charset="0"/>
              </a:rPr>
              <a:t>Sound location specificity</a:t>
            </a:r>
          </a:p>
        </p:txBody>
      </p:sp>
      <p:pic>
        <p:nvPicPr>
          <p:cNvPr id="76" name="Picture 75">
            <a:extLst>
              <a:ext uri="{FF2B5EF4-FFF2-40B4-BE49-F238E27FC236}">
                <a16:creationId xmlns:a16="http://schemas.microsoft.com/office/drawing/2014/main" id="{8788D343-5104-4392-BD07-9EF779509970}"/>
              </a:ext>
            </a:extLst>
          </p:cNvPr>
          <p:cNvPicPr>
            <a:picLocks noChangeAspect="1"/>
          </p:cNvPicPr>
          <p:nvPr/>
        </p:nvPicPr>
        <p:blipFill>
          <a:blip r:embed="rId8"/>
          <a:stretch>
            <a:fillRect/>
          </a:stretch>
        </p:blipFill>
        <p:spPr>
          <a:xfrm>
            <a:off x="6880282" y="2832937"/>
            <a:ext cx="3811995" cy="1503951"/>
          </a:xfrm>
          <a:prstGeom prst="rect">
            <a:avLst/>
          </a:prstGeom>
        </p:spPr>
      </p:pic>
      <p:sp>
        <p:nvSpPr>
          <p:cNvPr id="77" name="TextBox 76">
            <a:extLst>
              <a:ext uri="{FF2B5EF4-FFF2-40B4-BE49-F238E27FC236}">
                <a16:creationId xmlns:a16="http://schemas.microsoft.com/office/drawing/2014/main" id="{3A0958F5-1A19-482C-AEB4-A1F728528F76}"/>
              </a:ext>
            </a:extLst>
          </p:cNvPr>
          <p:cNvSpPr txBox="1"/>
          <p:nvPr/>
        </p:nvSpPr>
        <p:spPr>
          <a:xfrm>
            <a:off x="6632603" y="4309143"/>
            <a:ext cx="1654425" cy="338554"/>
          </a:xfrm>
          <a:prstGeom prst="rect">
            <a:avLst/>
          </a:prstGeom>
          <a:noFill/>
        </p:spPr>
        <p:txBody>
          <a:bodyPr wrap="square" rtlCol="0">
            <a:spAutoFit/>
          </a:bodyPr>
          <a:lstStyle/>
          <a:p>
            <a:r>
              <a:rPr lang="en-US" sz="1600" cap="small" dirty="0">
                <a:latin typeface="Segoe UI Light" panose="020B0502040204020203" pitchFamily="34" charset="0"/>
                <a:cs typeface="Segoe UI Light" panose="020B0502040204020203" pitchFamily="34" charset="0"/>
              </a:rPr>
              <a:t>Very specific</a:t>
            </a:r>
          </a:p>
        </p:txBody>
      </p:sp>
      <p:sp>
        <p:nvSpPr>
          <p:cNvPr id="78" name="TextBox 77">
            <a:extLst>
              <a:ext uri="{FF2B5EF4-FFF2-40B4-BE49-F238E27FC236}">
                <a16:creationId xmlns:a16="http://schemas.microsoft.com/office/drawing/2014/main" id="{D350970F-7CEA-423F-A9A6-A3437068A1C5}"/>
              </a:ext>
            </a:extLst>
          </p:cNvPr>
          <p:cNvSpPr txBox="1"/>
          <p:nvPr/>
        </p:nvSpPr>
        <p:spPr>
          <a:xfrm>
            <a:off x="7962162" y="4309143"/>
            <a:ext cx="1856622" cy="338554"/>
          </a:xfrm>
          <a:prstGeom prst="rect">
            <a:avLst/>
          </a:prstGeom>
          <a:noFill/>
        </p:spPr>
        <p:txBody>
          <a:bodyPr wrap="square" rtlCol="0">
            <a:spAutoFit/>
          </a:bodyPr>
          <a:lstStyle/>
          <a:p>
            <a:r>
              <a:rPr lang="en-US" sz="1600" cap="small" dirty="0">
                <a:latin typeface="Segoe UI Light" panose="020B0502040204020203" pitchFamily="34" charset="0"/>
                <a:cs typeface="Segoe UI Light" panose="020B0502040204020203" pitchFamily="34" charset="0"/>
              </a:rPr>
              <a:t>Moderate Specific</a:t>
            </a:r>
          </a:p>
        </p:txBody>
      </p:sp>
      <p:sp>
        <p:nvSpPr>
          <p:cNvPr id="79" name="TextBox 78">
            <a:extLst>
              <a:ext uri="{FF2B5EF4-FFF2-40B4-BE49-F238E27FC236}">
                <a16:creationId xmlns:a16="http://schemas.microsoft.com/office/drawing/2014/main" id="{B6CE6243-DE5A-421A-9F6C-E44A199E5E14}"/>
              </a:ext>
            </a:extLst>
          </p:cNvPr>
          <p:cNvSpPr txBox="1"/>
          <p:nvPr/>
        </p:nvSpPr>
        <p:spPr>
          <a:xfrm>
            <a:off x="9643606" y="4302936"/>
            <a:ext cx="1225337" cy="338554"/>
          </a:xfrm>
          <a:prstGeom prst="rect">
            <a:avLst/>
          </a:prstGeom>
          <a:noFill/>
        </p:spPr>
        <p:txBody>
          <a:bodyPr wrap="square" rtlCol="0">
            <a:spAutoFit/>
          </a:bodyPr>
          <a:lstStyle/>
          <a:p>
            <a:pPr algn="ctr"/>
            <a:r>
              <a:rPr lang="en-US" sz="1600" cap="small" dirty="0">
                <a:latin typeface="Segoe UI Light" panose="020B0502040204020203" pitchFamily="34" charset="0"/>
                <a:cs typeface="Segoe UI Light" panose="020B0502040204020203" pitchFamily="34" charset="0"/>
              </a:rPr>
              <a:t>General</a:t>
            </a:r>
          </a:p>
        </p:txBody>
      </p:sp>
      <p:sp>
        <p:nvSpPr>
          <p:cNvPr id="80" name="Rectangle 79">
            <a:extLst>
              <a:ext uri="{FF2B5EF4-FFF2-40B4-BE49-F238E27FC236}">
                <a16:creationId xmlns:a16="http://schemas.microsoft.com/office/drawing/2014/main" id="{D95191F7-6B20-425A-A9FA-080A4083FD91}"/>
              </a:ext>
            </a:extLst>
          </p:cNvPr>
          <p:cNvSpPr/>
          <p:nvPr/>
        </p:nvSpPr>
        <p:spPr>
          <a:xfrm>
            <a:off x="6695007" y="2794400"/>
            <a:ext cx="1283485" cy="1824294"/>
          </a:xfrm>
          <a:prstGeom prst="rect">
            <a:avLst/>
          </a:prstGeom>
          <a:solidFill>
            <a:schemeClr val="bg1">
              <a:alpha val="8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1" name="TextBox 80">
            <a:extLst>
              <a:ext uri="{FF2B5EF4-FFF2-40B4-BE49-F238E27FC236}">
                <a16:creationId xmlns:a16="http://schemas.microsoft.com/office/drawing/2014/main" id="{9C816CDE-2C04-4E57-A444-63DE48E6B3D8}"/>
              </a:ext>
            </a:extLst>
          </p:cNvPr>
          <p:cNvSpPr txBox="1"/>
          <p:nvPr/>
        </p:nvSpPr>
        <p:spPr>
          <a:xfrm>
            <a:off x="6584250" y="743514"/>
            <a:ext cx="4013179" cy="369332"/>
          </a:xfrm>
          <a:prstGeom prst="rect">
            <a:avLst/>
          </a:prstGeom>
          <a:noFill/>
        </p:spPr>
        <p:txBody>
          <a:bodyPr wrap="square" lIns="0" tIns="0" rIns="0" bIns="0" rtlCol="0">
            <a:spAutoFit/>
          </a:bodyPr>
          <a:lstStyle/>
          <a:p>
            <a:pPr defTabSz="914377"/>
            <a:r>
              <a:rPr lang="en-US" sz="2400" b="1" cap="small" dirty="0">
                <a:solidFill>
                  <a:schemeClr val="tx1">
                    <a:lumMod val="65000"/>
                    <a:lumOff val="35000"/>
                  </a:schemeClr>
                </a:solidFill>
                <a:latin typeface="Segoe UI Semibold" panose="020B0702040204020203" pitchFamily="34" charset="0"/>
                <a:ea typeface="Verdana" panose="020B0604030504040204" pitchFamily="34" charset="0"/>
                <a:cs typeface="Segoe UI Semibold" panose="020B0702040204020203" pitchFamily="34" charset="0"/>
              </a:rPr>
              <a:t>Display elements</a:t>
            </a:r>
          </a:p>
        </p:txBody>
      </p:sp>
      <p:pic>
        <p:nvPicPr>
          <p:cNvPr id="82" name="Picture 81">
            <a:extLst>
              <a:ext uri="{FF2B5EF4-FFF2-40B4-BE49-F238E27FC236}">
                <a16:creationId xmlns:a16="http://schemas.microsoft.com/office/drawing/2014/main" id="{2A82A85F-D471-4A34-925A-2249D399CA8D}"/>
              </a:ext>
            </a:extLst>
          </p:cNvPr>
          <p:cNvPicPr>
            <a:picLocks noChangeAspect="1"/>
          </p:cNvPicPr>
          <p:nvPr/>
        </p:nvPicPr>
        <p:blipFill>
          <a:blip r:embed="rId9"/>
          <a:stretch>
            <a:fillRect/>
          </a:stretch>
        </p:blipFill>
        <p:spPr>
          <a:xfrm>
            <a:off x="6616541" y="1139123"/>
            <a:ext cx="2019847" cy="1221584"/>
          </a:xfrm>
          <a:prstGeom prst="rect">
            <a:avLst/>
          </a:prstGeom>
        </p:spPr>
      </p:pic>
      <p:sp>
        <p:nvSpPr>
          <p:cNvPr id="83" name="Rectangle 82">
            <a:extLst>
              <a:ext uri="{FF2B5EF4-FFF2-40B4-BE49-F238E27FC236}">
                <a16:creationId xmlns:a16="http://schemas.microsoft.com/office/drawing/2014/main" id="{5A731B38-4235-4BBC-8BED-07960D4613FC}"/>
              </a:ext>
            </a:extLst>
          </p:cNvPr>
          <p:cNvSpPr/>
          <p:nvPr/>
        </p:nvSpPr>
        <p:spPr>
          <a:xfrm>
            <a:off x="6350094" y="1504232"/>
            <a:ext cx="2844706" cy="957774"/>
          </a:xfrm>
          <a:prstGeom prst="rect">
            <a:avLst/>
          </a:prstGeom>
          <a:solidFill>
            <a:schemeClr val="bg1">
              <a:alpha val="8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TextBox 26">
            <a:extLst>
              <a:ext uri="{FF2B5EF4-FFF2-40B4-BE49-F238E27FC236}">
                <a16:creationId xmlns:a16="http://schemas.microsoft.com/office/drawing/2014/main" id="{B12944B2-CD34-4E33-94DA-9788F7C897A2}"/>
              </a:ext>
            </a:extLst>
          </p:cNvPr>
          <p:cNvSpPr txBox="1"/>
          <p:nvPr/>
        </p:nvSpPr>
        <p:spPr>
          <a:xfrm>
            <a:off x="-7865" y="-14102"/>
            <a:ext cx="8371329"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200" dirty="0">
                <a:solidFill>
                  <a:schemeClr val="bg1">
                    <a:lumMod val="50000"/>
                  </a:schemeClr>
                </a:solidFill>
                <a:latin typeface="Segoe UI Light" panose="020B0502040204020203" pitchFamily="34" charset="0"/>
                <a:cs typeface="Segoe UI Light" panose="020B0502040204020203" pitchFamily="34" charset="0"/>
              </a:rPr>
              <a:t>Design Space for In-Home Sound Awareness</a:t>
            </a:r>
            <a:endParaRPr kumimoji="0" lang="en-US" sz="3200" b="0" i="0" u="none" strike="noStrike" kern="1200" spc="0" normalizeH="0" noProof="0" dirty="0">
              <a:ln>
                <a:noFill/>
              </a:ln>
              <a:solidFill>
                <a:schemeClr val="bg1">
                  <a:lumMod val="50000"/>
                </a:schemeClr>
              </a:solidFill>
              <a:effectLst/>
              <a:uLnTx/>
              <a:uFillTx/>
              <a:latin typeface="Segoe UI Light" panose="020B0502040204020203" pitchFamily="34" charset="0"/>
              <a:cs typeface="Segoe UI Light" panose="020B0502040204020203" pitchFamily="34" charset="0"/>
            </a:endParaRPr>
          </a:p>
        </p:txBody>
      </p:sp>
      <p:sp>
        <p:nvSpPr>
          <p:cNvPr id="28" name="TextBox 27">
            <a:extLst>
              <a:ext uri="{FF2B5EF4-FFF2-40B4-BE49-F238E27FC236}">
                <a16:creationId xmlns:a16="http://schemas.microsoft.com/office/drawing/2014/main" id="{B4CD89F6-B64A-458B-A9D2-771F1884B056}"/>
              </a:ext>
            </a:extLst>
          </p:cNvPr>
          <p:cNvSpPr txBox="1"/>
          <p:nvPr/>
        </p:nvSpPr>
        <p:spPr>
          <a:xfrm>
            <a:off x="3977167" y="2465940"/>
            <a:ext cx="994883" cy="190821"/>
          </a:xfrm>
          <a:prstGeom prst="rect">
            <a:avLst/>
          </a:prstGeom>
          <a:solidFill>
            <a:schemeClr val="bg1"/>
          </a:solidFill>
        </p:spPr>
        <p:txBody>
          <a:bodyPr wrap="square" tIns="18288" bIns="18288" rtlCol="0">
            <a:spAutoFit/>
          </a:bodyPr>
          <a:lstStyle/>
          <a:p>
            <a:pPr algn="ctr"/>
            <a:r>
              <a:rPr lang="en-US" sz="1000" cap="small" dirty="0">
                <a:latin typeface="Segoe UI Light" panose="020B0502040204020203" pitchFamily="34" charset="0"/>
                <a:cs typeface="Segoe UI Light" panose="020B0502040204020203" pitchFamily="34" charset="0"/>
              </a:rPr>
              <a:t>Tablet</a:t>
            </a:r>
          </a:p>
        </p:txBody>
      </p:sp>
    </p:spTree>
    <p:extLst>
      <p:ext uri="{BB962C8B-B14F-4D97-AF65-F5344CB8AC3E}">
        <p14:creationId xmlns:p14="http://schemas.microsoft.com/office/powerpoint/2010/main" val="368992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69"/>
                                        </p:tgtEl>
                                        <p:attrNameLst>
                                          <p:attrName>style.visibility</p:attrName>
                                        </p:attrNameLst>
                                      </p:cBhvr>
                                      <p:to>
                                        <p:strVal val="visible"/>
                                      </p:to>
                                    </p:set>
                                    <p:animEffect transition="in" filter="fade">
                                      <p:cBhvr>
                                        <p:cTn id="9" dur="500"/>
                                        <p:tgtEl>
                                          <p:spTgt spid="69"/>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5"/>
                                        </p:tgtEl>
                                        <p:attrNameLst>
                                          <p:attrName>style.visibility</p:attrName>
                                        </p:attrNameLst>
                                      </p:cBhvr>
                                      <p:to>
                                        <p:strVal val="visible"/>
                                      </p:to>
                                    </p:set>
                                  </p:childTnLst>
                                </p:cTn>
                              </p:par>
                              <p:par>
                                <p:cTn id="21" presetID="10" presetClass="entr" presetSubtype="0" fill="hold" grpId="0" nodeType="withEffect">
                                  <p:stCondLst>
                                    <p:cond delay="0"/>
                                  </p:stCondLst>
                                  <p:childTnLst>
                                    <p:set>
                                      <p:cBhvr>
                                        <p:cTn id="22" dur="1" fill="hold">
                                          <p:stCondLst>
                                            <p:cond delay="0"/>
                                          </p:stCondLst>
                                        </p:cTn>
                                        <p:tgtEl>
                                          <p:spTgt spid="80"/>
                                        </p:tgtEl>
                                        <p:attrNameLst>
                                          <p:attrName>style.visibility</p:attrName>
                                        </p:attrNameLst>
                                      </p:cBhvr>
                                      <p:to>
                                        <p:strVal val="visible"/>
                                      </p:to>
                                    </p:set>
                                    <p:animEffect transition="in" filter="fade">
                                      <p:cBhvr>
                                        <p:cTn id="23" dur="500"/>
                                        <p:tgtEl>
                                          <p:spTgt spid="80"/>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7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78"/>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7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82"/>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81"/>
                                        </p:tgtEl>
                                        <p:attrNameLst>
                                          <p:attrName>style.visibility</p:attrName>
                                        </p:attrNameLst>
                                      </p:cBhvr>
                                      <p:to>
                                        <p:strVal val="visible"/>
                                      </p:to>
                                    </p:set>
                                  </p:childTnLst>
                                </p:cTn>
                              </p:par>
                              <p:par>
                                <p:cTn id="36" presetID="10" presetClass="entr" presetSubtype="0" fill="hold" grpId="0" nodeType="withEffect">
                                  <p:stCondLst>
                                    <p:cond delay="0"/>
                                  </p:stCondLst>
                                  <p:childTnLst>
                                    <p:set>
                                      <p:cBhvr>
                                        <p:cTn id="37" dur="1" fill="hold">
                                          <p:stCondLst>
                                            <p:cond delay="0"/>
                                          </p:stCondLst>
                                        </p:cTn>
                                        <p:tgtEl>
                                          <p:spTgt spid="83"/>
                                        </p:tgtEl>
                                        <p:attrNameLst>
                                          <p:attrName>style.visibility</p:attrName>
                                        </p:attrNameLst>
                                      </p:cBhvr>
                                      <p:to>
                                        <p:strVal val="visible"/>
                                      </p:to>
                                    </p:set>
                                    <p:animEffect transition="in" filter="fade">
                                      <p:cBhvr>
                                        <p:cTn id="38"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4" grpId="0" animBg="1"/>
      <p:bldP spid="75" grpId="0"/>
      <p:bldP spid="77" grpId="0"/>
      <p:bldP spid="78" grpId="0"/>
      <p:bldP spid="79" grpId="0"/>
      <p:bldP spid="80" grpId="0" animBg="1"/>
      <p:bldP spid="81" grpId="0"/>
      <p:bldP spid="83" grpId="0" animBg="1"/>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8E91952-4895-4F11-9599-A3A802E0BEE0}"/>
              </a:ext>
            </a:extLst>
          </p:cNvPr>
          <p:cNvSpPr txBox="1"/>
          <p:nvPr/>
        </p:nvSpPr>
        <p:spPr>
          <a:xfrm>
            <a:off x="1737687" y="2919223"/>
            <a:ext cx="344177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A brief overview of </a:t>
            </a:r>
            <a:r>
              <a:rPr kumimoji="0" lang="en-US" sz="22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Study 1</a:t>
            </a:r>
          </a:p>
        </p:txBody>
      </p:sp>
      <p:sp>
        <p:nvSpPr>
          <p:cNvPr id="34" name="Title 2">
            <a:extLst>
              <a:ext uri="{FF2B5EF4-FFF2-40B4-BE49-F238E27FC236}">
                <a16:creationId xmlns:a16="http://schemas.microsoft.com/office/drawing/2014/main" id="{C5229DA8-3D1C-4A36-B314-34B00BB41286}"/>
              </a:ext>
            </a:extLst>
          </p:cNvPr>
          <p:cNvSpPr txBox="1">
            <a:spLocks/>
          </p:cNvSpPr>
          <p:nvPr/>
        </p:nvSpPr>
        <p:spPr>
          <a:xfrm>
            <a:off x="188025" y="85726"/>
            <a:ext cx="8229600"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3200" b="0" i="0" u="none" strike="noStrike" kern="1200" cap="small" spc="0" normalizeH="0" baseline="0" noProof="0" dirty="0">
                <a:ln>
                  <a:noFill/>
                </a:ln>
                <a:solidFill>
                  <a:sysClr val="window" lastClr="FFFFFF">
                    <a:lumMod val="95000"/>
                  </a:sysClr>
                </a:solidFill>
                <a:effectLst/>
                <a:uLnTx/>
                <a:uFillTx/>
                <a:latin typeface="Segoe UI Semibold" panose="020B0702040204020203" pitchFamily="34" charset="0"/>
                <a:ea typeface="+mj-ea"/>
                <a:cs typeface="+mj-cs"/>
              </a:rPr>
              <a:t>Outline</a:t>
            </a:r>
          </a:p>
        </p:txBody>
      </p:sp>
      <p:sp>
        <p:nvSpPr>
          <p:cNvPr id="39" name="TextBox 38">
            <a:extLst>
              <a:ext uri="{FF2B5EF4-FFF2-40B4-BE49-F238E27FC236}">
                <a16:creationId xmlns:a16="http://schemas.microsoft.com/office/drawing/2014/main" id="{EBBD2D63-1682-4965-AEC8-D054F464005F}"/>
              </a:ext>
            </a:extLst>
          </p:cNvPr>
          <p:cNvSpPr txBox="1"/>
          <p:nvPr/>
        </p:nvSpPr>
        <p:spPr>
          <a:xfrm>
            <a:off x="6121898" y="2903834"/>
            <a:ext cx="12902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Study 2</a:t>
            </a:r>
            <a:endParaRPr kumimoji="0" lang="en-US" sz="2800" b="0" i="0" u="none" strike="noStrike" kern="1200" cap="none" spc="0" normalizeH="0" baseline="0" noProof="0" dirty="0">
              <a:ln>
                <a:noFill/>
              </a:ln>
              <a:solidFill>
                <a:srgbClr val="FFC000"/>
              </a:solidFill>
              <a:effectLst/>
              <a:uLnTx/>
              <a:uFillTx/>
              <a:latin typeface="Segoe UI Light" pitchFamily="34" charset="0"/>
              <a:ea typeface="+mn-ea"/>
              <a:cs typeface="+mn-cs"/>
            </a:endParaRPr>
          </a:p>
        </p:txBody>
      </p:sp>
      <p:cxnSp>
        <p:nvCxnSpPr>
          <p:cNvPr id="27" name="Straight Arrow Connector 26">
            <a:extLst>
              <a:ext uri="{FF2B5EF4-FFF2-40B4-BE49-F238E27FC236}">
                <a16:creationId xmlns:a16="http://schemas.microsoft.com/office/drawing/2014/main" id="{45C7ABC8-9C5C-427A-B1D8-B0C971DA21AC}"/>
              </a:ext>
            </a:extLst>
          </p:cNvPr>
          <p:cNvCxnSpPr>
            <a:cxnSpLocks/>
          </p:cNvCxnSpPr>
          <p:nvPr/>
        </p:nvCxnSpPr>
        <p:spPr>
          <a:xfrm flipV="1">
            <a:off x="5418475" y="3134666"/>
            <a:ext cx="447048"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AD6E849-BA6E-4AA5-BBFD-A6376A78AC73}"/>
              </a:ext>
            </a:extLst>
          </p:cNvPr>
          <p:cNvSpPr txBox="1"/>
          <p:nvPr/>
        </p:nvSpPr>
        <p:spPr>
          <a:xfrm>
            <a:off x="2548513" y="3952304"/>
            <a:ext cx="308186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Design of sound awareness prototypes</a:t>
            </a:r>
          </a:p>
        </p:txBody>
      </p:sp>
      <p:sp>
        <p:nvSpPr>
          <p:cNvPr id="29" name="TextBox 28">
            <a:extLst>
              <a:ext uri="{FF2B5EF4-FFF2-40B4-BE49-F238E27FC236}">
                <a16:creationId xmlns:a16="http://schemas.microsoft.com/office/drawing/2014/main" id="{DB89836E-F255-40CB-8778-9CC7AC714841}"/>
              </a:ext>
            </a:extLst>
          </p:cNvPr>
          <p:cNvSpPr txBox="1"/>
          <p:nvPr/>
        </p:nvSpPr>
        <p:spPr>
          <a:xfrm>
            <a:off x="6259228" y="3952304"/>
            <a:ext cx="229809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 Wizard-of-Oz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evaluation</a:t>
            </a:r>
          </a:p>
        </p:txBody>
      </p:sp>
      <p:sp>
        <p:nvSpPr>
          <p:cNvPr id="30" name="Right Brace 29">
            <a:extLst>
              <a:ext uri="{FF2B5EF4-FFF2-40B4-BE49-F238E27FC236}">
                <a16:creationId xmlns:a16="http://schemas.microsoft.com/office/drawing/2014/main" id="{38BB6110-A86C-45F0-82A9-99894E305121}"/>
              </a:ext>
            </a:extLst>
          </p:cNvPr>
          <p:cNvSpPr/>
          <p:nvPr/>
        </p:nvSpPr>
        <p:spPr>
          <a:xfrm rot="5400000">
            <a:off x="6568792" y="-435079"/>
            <a:ext cx="297278" cy="8050063"/>
          </a:xfrm>
          <a:prstGeom prst="rightBrace">
            <a:avLst>
              <a:gd name="adj1" fmla="val 8333"/>
              <a:gd name="adj2" fmla="val 49993"/>
            </a:avLst>
          </a:prstGeom>
          <a:ln w="12700">
            <a:solidFill>
              <a:schemeClr val="accent4"/>
            </a:solidFill>
          </a:ln>
          <a:scene3d>
            <a:camera prst="orthographicFront">
              <a:rot lat="0" lon="0" rev="108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7A534001-8556-4865-B24D-A29C9A26F442}"/>
              </a:ext>
            </a:extLst>
          </p:cNvPr>
          <p:cNvSpPr txBox="1"/>
          <p:nvPr/>
        </p:nvSpPr>
        <p:spPr>
          <a:xfrm>
            <a:off x="9326431" y="4108881"/>
            <a:ext cx="148702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UI Semibold" panose="020B0702040204020203" pitchFamily="34" charset="0"/>
                <a:ea typeface="+mn-ea"/>
                <a:cs typeface="Segoe UI Semibold" panose="020B0702040204020203" pitchFamily="34" charset="0"/>
              </a:rPr>
              <a:t>Findings</a:t>
            </a:r>
          </a:p>
        </p:txBody>
      </p:sp>
      <p:cxnSp>
        <p:nvCxnSpPr>
          <p:cNvPr id="36" name="Straight Arrow Connector 35">
            <a:extLst>
              <a:ext uri="{FF2B5EF4-FFF2-40B4-BE49-F238E27FC236}">
                <a16:creationId xmlns:a16="http://schemas.microsoft.com/office/drawing/2014/main" id="{057E96E7-15D5-40A5-A6CD-41A55925CCB1}"/>
              </a:ext>
            </a:extLst>
          </p:cNvPr>
          <p:cNvCxnSpPr>
            <a:cxnSpLocks/>
          </p:cNvCxnSpPr>
          <p:nvPr/>
        </p:nvCxnSpPr>
        <p:spPr>
          <a:xfrm flipV="1">
            <a:off x="5721278" y="4326776"/>
            <a:ext cx="447048"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732CB671-CC14-45B2-964A-F5DA0F24A30E}"/>
              </a:ext>
            </a:extLst>
          </p:cNvPr>
          <p:cNvCxnSpPr>
            <a:cxnSpLocks/>
          </p:cNvCxnSpPr>
          <p:nvPr/>
        </p:nvCxnSpPr>
        <p:spPr>
          <a:xfrm flipV="1">
            <a:off x="8673627" y="4326776"/>
            <a:ext cx="447048"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 name="BlackOverlay">
            <a:extLst>
              <a:ext uri="{FF2B5EF4-FFF2-40B4-BE49-F238E27FC236}">
                <a16:creationId xmlns:a16="http://schemas.microsoft.com/office/drawing/2014/main" id="{FCE4A895-47FA-46D0-9026-2FD00C4A7C15}"/>
              </a:ext>
            </a:extLst>
          </p:cNvPr>
          <p:cNvSpPr/>
          <p:nvPr/>
        </p:nvSpPr>
        <p:spPr>
          <a:xfrm>
            <a:off x="2548513" y="3387754"/>
            <a:ext cx="8660834" cy="2529412"/>
          </a:xfrm>
          <a:prstGeom prst="rect">
            <a:avLst/>
          </a:prstGeom>
          <a:solidFill>
            <a:schemeClr val="tx1">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ctr"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endParaRPr>
          </a:p>
        </p:txBody>
      </p:sp>
      <p:sp>
        <p:nvSpPr>
          <p:cNvPr id="13" name="BlackOverlay">
            <a:extLst>
              <a:ext uri="{FF2B5EF4-FFF2-40B4-BE49-F238E27FC236}">
                <a16:creationId xmlns:a16="http://schemas.microsoft.com/office/drawing/2014/main" id="{41DEF337-14E9-4118-9FAB-7AF9C19992D2}"/>
              </a:ext>
            </a:extLst>
          </p:cNvPr>
          <p:cNvSpPr/>
          <p:nvPr/>
        </p:nvSpPr>
        <p:spPr>
          <a:xfrm>
            <a:off x="1729811" y="2878626"/>
            <a:ext cx="4186512" cy="493931"/>
          </a:xfrm>
          <a:prstGeom prst="rect">
            <a:avLst/>
          </a:prstGeom>
          <a:solidFill>
            <a:schemeClr val="tx1">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ctr"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endParaRPr>
          </a:p>
        </p:txBody>
      </p:sp>
    </p:spTree>
    <p:extLst>
      <p:ext uri="{BB962C8B-B14F-4D97-AF65-F5344CB8AC3E}">
        <p14:creationId xmlns:p14="http://schemas.microsoft.com/office/powerpoint/2010/main" val="19760774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2800" y="165515"/>
            <a:ext cx="83713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Study 2</a:t>
            </a:r>
          </a:p>
        </p:txBody>
      </p:sp>
      <p:sp>
        <p:nvSpPr>
          <p:cNvPr id="5" name="TextBox 4"/>
          <p:cNvSpPr txBox="1"/>
          <p:nvPr/>
        </p:nvSpPr>
        <p:spPr>
          <a:xfrm>
            <a:off x="5454527" y="1579657"/>
            <a:ext cx="5883729"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Semibold" pitchFamily="34" charset="0"/>
                <a:ea typeface="+mn-ea"/>
                <a:cs typeface="+mn-cs"/>
              </a:rPr>
              <a:t>Goal</a:t>
            </a:r>
          </a:p>
          <a:p>
            <a:pPr marL="342900" lvl="0" indent="-342900">
              <a:buFont typeface="Courier New" pitchFamily="49" charset="0"/>
              <a:buChar char="o"/>
              <a:defRPr/>
            </a:pPr>
            <a:r>
              <a:rPr lang="en-US" dirty="0">
                <a:solidFill>
                  <a:prstClr val="white"/>
                </a:solidFill>
                <a:latin typeface="Segoe UI Light" pitchFamily="34" charset="0"/>
              </a:rPr>
              <a:t>To gain further insight into in-home sound awareness, particularly to investigate themes that are central to the home (</a:t>
            </a:r>
            <a:r>
              <a:rPr lang="en-US" i="1" dirty="0">
                <a:solidFill>
                  <a:prstClr val="white"/>
                </a:solidFill>
                <a:latin typeface="Segoe UI Light" pitchFamily="34" charset="0"/>
              </a:rPr>
              <a:t>e.g.,</a:t>
            </a:r>
            <a:r>
              <a:rPr lang="en-US" dirty="0">
                <a:solidFill>
                  <a:prstClr val="white"/>
                </a:solidFill>
                <a:latin typeface="Segoe UI Light" pitchFamily="34" charset="0"/>
              </a:rPr>
              <a:t> privacy, issues with activity tracking)</a:t>
            </a:r>
            <a:endParaRPr kumimoji="0" lang="en-US" sz="2400" b="0" i="0" u="none" strike="noStrike" kern="1200" cap="none" spc="0" normalizeH="0" baseline="0" noProof="0" dirty="0">
              <a:ln>
                <a:noFill/>
              </a:ln>
              <a:solidFill>
                <a:prstClr val="white"/>
              </a:solidFill>
              <a:effectLst/>
              <a:uLnTx/>
              <a:uFillTx/>
              <a:latin typeface="Segoe UI Semibold"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Semibold"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Semibold" pitchFamily="34" charset="0"/>
                <a:ea typeface="+mn-ea"/>
                <a:cs typeface="+mn-cs"/>
              </a:rPr>
              <a:t>Participants</a:t>
            </a: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en-US" b="0" i="0" u="none" strike="noStrike" kern="1200" cap="none" spc="0" normalizeH="0" baseline="0" noProof="0" dirty="0">
                <a:ln>
                  <a:noFill/>
                </a:ln>
                <a:solidFill>
                  <a:prstClr val="white"/>
                </a:solidFill>
                <a:effectLst/>
                <a:uLnTx/>
                <a:uFillTx/>
                <a:latin typeface="Segoe UI Light" pitchFamily="34" charset="0"/>
                <a:ea typeface="+mn-ea"/>
                <a:cs typeface="+mn-cs"/>
              </a:rPr>
              <a:t>10 DHH individuals </a:t>
            </a: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en-US" b="0" i="0" u="none" strike="noStrike" kern="1200" cap="none" spc="0" normalizeH="0" baseline="0" noProof="0" dirty="0">
                <a:ln>
                  <a:noFill/>
                </a:ln>
                <a:solidFill>
                  <a:prstClr val="white"/>
                </a:solidFill>
                <a:effectLst/>
                <a:uLnTx/>
                <a:uFillTx/>
                <a:latin typeface="Segoe UI Light" pitchFamily="34" charset="0"/>
                <a:ea typeface="+mn-ea"/>
                <a:cs typeface="+mn-cs"/>
              </a:rPr>
              <a:t>Recruited through email</a:t>
            </a:r>
            <a:r>
              <a:rPr kumimoji="0" lang="en-US" b="0" i="0" u="none" strike="noStrike" kern="1200" cap="none" spc="0" normalizeH="0" noProof="0" dirty="0">
                <a:ln>
                  <a:noFill/>
                </a:ln>
                <a:solidFill>
                  <a:prstClr val="white"/>
                </a:solidFill>
                <a:effectLst/>
                <a:uLnTx/>
                <a:uFillTx/>
                <a:latin typeface="Segoe UI Light" pitchFamily="34" charset="0"/>
                <a:ea typeface="+mn-ea"/>
                <a:cs typeface="+mn-cs"/>
              </a:rPr>
              <a:t> </a:t>
            </a:r>
            <a:r>
              <a:rPr kumimoji="0" lang="en-US" b="0" i="0" u="none" strike="noStrike" kern="1200" cap="none" spc="0" normalizeH="0" baseline="0" noProof="0" dirty="0">
                <a:ln>
                  <a:noFill/>
                </a:ln>
                <a:solidFill>
                  <a:prstClr val="white"/>
                </a:solidFill>
                <a:effectLst/>
                <a:uLnTx/>
                <a:uFillTx/>
                <a:latin typeface="Segoe UI Light" pitchFamily="34" charset="0"/>
                <a:ea typeface="+mn-ea"/>
                <a:cs typeface="+mn-cs"/>
              </a:rPr>
              <a:t>and snowball sampling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white"/>
              </a:solidFill>
              <a:effectLst/>
              <a:uLnTx/>
              <a:uFillTx/>
              <a:latin typeface="Segoe UI Light"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en-US" sz="1200" b="0" i="0" u="none" strike="noStrike" kern="1200" cap="none" spc="0" normalizeH="0" baseline="0" noProof="0" dirty="0">
              <a:ln>
                <a:noFill/>
              </a:ln>
              <a:solidFill>
                <a:prstClr val="white"/>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Semibold" pitchFamily="34" charset="0"/>
                <a:ea typeface="+mn-ea"/>
                <a:cs typeface="+mn-cs"/>
              </a:rPr>
              <a:t>Study Method </a:t>
            </a: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r>
              <a:rPr kumimoji="0" lang="en-US" b="0" i="0" u="none" strike="noStrike" kern="1200" cap="none" spc="0" normalizeH="0" baseline="0" noProof="0" dirty="0">
                <a:ln>
                  <a:noFill/>
                </a:ln>
                <a:solidFill>
                  <a:prstClr val="white"/>
                </a:solidFill>
                <a:effectLst/>
                <a:uLnTx/>
                <a:uFillTx/>
                <a:latin typeface="Segoe UI Light" pitchFamily="34" charset="0"/>
                <a:ea typeface="+mn-ea"/>
                <a:cs typeface="+mn-cs"/>
              </a:rPr>
              <a:t>Built three</a:t>
            </a:r>
            <a:r>
              <a:rPr kumimoji="0" lang="en-US" b="0" i="0" u="none" strike="noStrike" kern="1200" cap="none" spc="0" normalizeH="0" noProof="0" dirty="0">
                <a:ln>
                  <a:noFill/>
                </a:ln>
                <a:solidFill>
                  <a:prstClr val="white"/>
                </a:solidFill>
                <a:effectLst/>
                <a:uLnTx/>
                <a:uFillTx/>
                <a:latin typeface="Segoe UI Light" pitchFamily="34" charset="0"/>
                <a:ea typeface="+mn-ea"/>
                <a:cs typeface="+mn-cs"/>
              </a:rPr>
              <a:t> sound-awareness prototypes</a:t>
            </a: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r>
              <a:rPr lang="en-US" dirty="0">
                <a:solidFill>
                  <a:prstClr val="white"/>
                </a:solidFill>
                <a:latin typeface="Segoe UI Light" pitchFamily="34" charset="0"/>
              </a:rPr>
              <a:t>Evaluated the prototypes </a:t>
            </a:r>
            <a:r>
              <a:rPr kumimoji="0" lang="en-US" b="0" i="0" u="none" strike="noStrike" kern="1200" cap="none" spc="0" normalizeH="0" noProof="0" dirty="0">
                <a:ln>
                  <a:noFill/>
                </a:ln>
                <a:solidFill>
                  <a:prstClr val="white"/>
                </a:solidFill>
                <a:effectLst/>
                <a:uLnTx/>
                <a:uFillTx/>
                <a:latin typeface="Segoe UI Light" pitchFamily="34" charset="0"/>
                <a:ea typeface="+mn-ea"/>
                <a:cs typeface="+mn-cs"/>
              </a:rPr>
              <a:t>using a scenario-based Wizard-of-Oz study</a:t>
            </a:r>
            <a:endParaRPr kumimoji="0" lang="en-US" b="0" i="0" u="none" strike="noStrike" kern="1200" cap="none" spc="0" normalizeH="0" baseline="0" noProof="0" dirty="0">
              <a:ln>
                <a:noFill/>
              </a:ln>
              <a:solidFill>
                <a:prstClr val="white"/>
              </a:solidFill>
              <a:effectLst/>
              <a:uLnTx/>
              <a:uFillTx/>
              <a:latin typeface="Segoe UI Light" pitchFamily="34" charset="0"/>
              <a:ea typeface="+mn-ea"/>
              <a:cs typeface="+mn-cs"/>
            </a:endParaRPr>
          </a:p>
        </p:txBody>
      </p:sp>
      <p:pic>
        <p:nvPicPr>
          <p:cNvPr id="11" name="Picture 10" descr="A picture containing person, indoor, wall, man&#10;&#10;Description generated with high confidence">
            <a:extLst>
              <a:ext uri="{FF2B5EF4-FFF2-40B4-BE49-F238E27FC236}">
                <a16:creationId xmlns:a16="http://schemas.microsoft.com/office/drawing/2014/main" id="{DF293467-3EC3-4171-84AD-FCCBAE18D1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817" y="1302658"/>
            <a:ext cx="4213153" cy="4801314"/>
          </a:xfrm>
          <a:prstGeom prst="rect">
            <a:avLst/>
          </a:prstGeom>
        </p:spPr>
      </p:pic>
    </p:spTree>
    <p:extLst>
      <p:ext uri="{BB962C8B-B14F-4D97-AF65-F5344CB8AC3E}">
        <p14:creationId xmlns:p14="http://schemas.microsoft.com/office/powerpoint/2010/main" val="61800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8E91952-4895-4F11-9599-A3A802E0BEE0}"/>
              </a:ext>
            </a:extLst>
          </p:cNvPr>
          <p:cNvSpPr txBox="1"/>
          <p:nvPr/>
        </p:nvSpPr>
        <p:spPr>
          <a:xfrm>
            <a:off x="1737687" y="2919223"/>
            <a:ext cx="344177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A brief overview of </a:t>
            </a:r>
            <a:r>
              <a:rPr kumimoji="0" lang="en-US" sz="22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Study 1</a:t>
            </a:r>
          </a:p>
        </p:txBody>
      </p:sp>
      <p:sp>
        <p:nvSpPr>
          <p:cNvPr id="34" name="Title 2">
            <a:extLst>
              <a:ext uri="{FF2B5EF4-FFF2-40B4-BE49-F238E27FC236}">
                <a16:creationId xmlns:a16="http://schemas.microsoft.com/office/drawing/2014/main" id="{C5229DA8-3D1C-4A36-B314-34B00BB41286}"/>
              </a:ext>
            </a:extLst>
          </p:cNvPr>
          <p:cNvSpPr txBox="1">
            <a:spLocks/>
          </p:cNvSpPr>
          <p:nvPr/>
        </p:nvSpPr>
        <p:spPr>
          <a:xfrm>
            <a:off x="188025" y="85726"/>
            <a:ext cx="8229600"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3200" b="0" i="0" u="none" strike="noStrike" kern="1200" cap="small" spc="0" normalizeH="0" baseline="0" noProof="0" dirty="0">
                <a:ln>
                  <a:noFill/>
                </a:ln>
                <a:solidFill>
                  <a:sysClr val="window" lastClr="FFFFFF">
                    <a:lumMod val="95000"/>
                  </a:sysClr>
                </a:solidFill>
                <a:effectLst/>
                <a:uLnTx/>
                <a:uFillTx/>
                <a:latin typeface="Segoe UI Semibold" panose="020B0702040204020203" pitchFamily="34" charset="0"/>
                <a:ea typeface="+mj-ea"/>
                <a:cs typeface="+mj-cs"/>
              </a:rPr>
              <a:t>Outline</a:t>
            </a:r>
          </a:p>
        </p:txBody>
      </p:sp>
      <p:sp>
        <p:nvSpPr>
          <p:cNvPr id="39" name="TextBox 38">
            <a:extLst>
              <a:ext uri="{FF2B5EF4-FFF2-40B4-BE49-F238E27FC236}">
                <a16:creationId xmlns:a16="http://schemas.microsoft.com/office/drawing/2014/main" id="{EBBD2D63-1682-4965-AEC8-D054F464005F}"/>
              </a:ext>
            </a:extLst>
          </p:cNvPr>
          <p:cNvSpPr txBox="1"/>
          <p:nvPr/>
        </p:nvSpPr>
        <p:spPr>
          <a:xfrm>
            <a:off x="6121898" y="2903834"/>
            <a:ext cx="12902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Study 2</a:t>
            </a:r>
            <a:endParaRPr kumimoji="0" lang="en-US" sz="2800" b="0" i="0" u="none" strike="noStrike" kern="1200" cap="none" spc="0" normalizeH="0" baseline="0" noProof="0" dirty="0">
              <a:ln>
                <a:noFill/>
              </a:ln>
              <a:solidFill>
                <a:srgbClr val="FFC000"/>
              </a:solidFill>
              <a:effectLst/>
              <a:uLnTx/>
              <a:uFillTx/>
              <a:latin typeface="Segoe UI Light" pitchFamily="34" charset="0"/>
              <a:ea typeface="+mn-ea"/>
              <a:cs typeface="+mn-cs"/>
            </a:endParaRPr>
          </a:p>
        </p:txBody>
      </p:sp>
      <p:cxnSp>
        <p:nvCxnSpPr>
          <p:cNvPr id="27" name="Straight Arrow Connector 26">
            <a:extLst>
              <a:ext uri="{FF2B5EF4-FFF2-40B4-BE49-F238E27FC236}">
                <a16:creationId xmlns:a16="http://schemas.microsoft.com/office/drawing/2014/main" id="{45C7ABC8-9C5C-427A-B1D8-B0C971DA21AC}"/>
              </a:ext>
            </a:extLst>
          </p:cNvPr>
          <p:cNvCxnSpPr>
            <a:cxnSpLocks/>
          </p:cNvCxnSpPr>
          <p:nvPr/>
        </p:nvCxnSpPr>
        <p:spPr>
          <a:xfrm flipV="1">
            <a:off x="5418475" y="3134666"/>
            <a:ext cx="447048"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AD6E849-BA6E-4AA5-BBFD-A6376A78AC73}"/>
              </a:ext>
            </a:extLst>
          </p:cNvPr>
          <p:cNvSpPr txBox="1"/>
          <p:nvPr/>
        </p:nvSpPr>
        <p:spPr>
          <a:xfrm>
            <a:off x="2548513" y="3952304"/>
            <a:ext cx="308186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Design of sound awareness prototypes</a:t>
            </a:r>
          </a:p>
        </p:txBody>
      </p:sp>
      <p:sp>
        <p:nvSpPr>
          <p:cNvPr id="29" name="TextBox 28">
            <a:extLst>
              <a:ext uri="{FF2B5EF4-FFF2-40B4-BE49-F238E27FC236}">
                <a16:creationId xmlns:a16="http://schemas.microsoft.com/office/drawing/2014/main" id="{DB89836E-F255-40CB-8778-9CC7AC714841}"/>
              </a:ext>
            </a:extLst>
          </p:cNvPr>
          <p:cNvSpPr txBox="1"/>
          <p:nvPr/>
        </p:nvSpPr>
        <p:spPr>
          <a:xfrm>
            <a:off x="6259228" y="3952304"/>
            <a:ext cx="229809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 Wizard-of-Oz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evaluation</a:t>
            </a:r>
          </a:p>
        </p:txBody>
      </p:sp>
      <p:sp>
        <p:nvSpPr>
          <p:cNvPr id="30" name="Right Brace 29">
            <a:extLst>
              <a:ext uri="{FF2B5EF4-FFF2-40B4-BE49-F238E27FC236}">
                <a16:creationId xmlns:a16="http://schemas.microsoft.com/office/drawing/2014/main" id="{38BB6110-A86C-45F0-82A9-99894E305121}"/>
              </a:ext>
            </a:extLst>
          </p:cNvPr>
          <p:cNvSpPr/>
          <p:nvPr/>
        </p:nvSpPr>
        <p:spPr>
          <a:xfrm rot="5400000">
            <a:off x="6568792" y="-435079"/>
            <a:ext cx="297278" cy="8050063"/>
          </a:xfrm>
          <a:prstGeom prst="rightBrace">
            <a:avLst>
              <a:gd name="adj1" fmla="val 8333"/>
              <a:gd name="adj2" fmla="val 49993"/>
            </a:avLst>
          </a:prstGeom>
          <a:ln w="12700">
            <a:solidFill>
              <a:schemeClr val="accent4"/>
            </a:solidFill>
          </a:ln>
          <a:scene3d>
            <a:camera prst="orthographicFront">
              <a:rot lat="0" lon="0" rev="108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7A534001-8556-4865-B24D-A29C9A26F442}"/>
              </a:ext>
            </a:extLst>
          </p:cNvPr>
          <p:cNvSpPr txBox="1"/>
          <p:nvPr/>
        </p:nvSpPr>
        <p:spPr>
          <a:xfrm>
            <a:off x="9326431" y="4108881"/>
            <a:ext cx="148702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UI Semibold" panose="020B0702040204020203" pitchFamily="34" charset="0"/>
                <a:ea typeface="+mn-ea"/>
                <a:cs typeface="Segoe UI Semibold" panose="020B0702040204020203" pitchFamily="34" charset="0"/>
              </a:rPr>
              <a:t>Findings</a:t>
            </a:r>
          </a:p>
        </p:txBody>
      </p:sp>
      <p:cxnSp>
        <p:nvCxnSpPr>
          <p:cNvPr id="36" name="Straight Arrow Connector 35">
            <a:extLst>
              <a:ext uri="{FF2B5EF4-FFF2-40B4-BE49-F238E27FC236}">
                <a16:creationId xmlns:a16="http://schemas.microsoft.com/office/drawing/2014/main" id="{057E96E7-15D5-40A5-A6CD-41A55925CCB1}"/>
              </a:ext>
            </a:extLst>
          </p:cNvPr>
          <p:cNvCxnSpPr>
            <a:cxnSpLocks/>
          </p:cNvCxnSpPr>
          <p:nvPr/>
        </p:nvCxnSpPr>
        <p:spPr>
          <a:xfrm flipV="1">
            <a:off x="5721278" y="4326776"/>
            <a:ext cx="447048"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732CB671-CC14-45B2-964A-F5DA0F24A30E}"/>
              </a:ext>
            </a:extLst>
          </p:cNvPr>
          <p:cNvCxnSpPr>
            <a:cxnSpLocks/>
          </p:cNvCxnSpPr>
          <p:nvPr/>
        </p:nvCxnSpPr>
        <p:spPr>
          <a:xfrm flipV="1">
            <a:off x="8673627" y="4326776"/>
            <a:ext cx="447048"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 name="BlackOverlay">
            <a:extLst>
              <a:ext uri="{FF2B5EF4-FFF2-40B4-BE49-F238E27FC236}">
                <a16:creationId xmlns:a16="http://schemas.microsoft.com/office/drawing/2014/main" id="{FCE4A895-47FA-46D0-9026-2FD00C4A7C15}"/>
              </a:ext>
            </a:extLst>
          </p:cNvPr>
          <p:cNvSpPr/>
          <p:nvPr/>
        </p:nvSpPr>
        <p:spPr>
          <a:xfrm>
            <a:off x="5566876" y="3824451"/>
            <a:ext cx="5483382" cy="1534949"/>
          </a:xfrm>
          <a:prstGeom prst="rect">
            <a:avLst/>
          </a:prstGeom>
          <a:solidFill>
            <a:schemeClr val="tx1">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ctr"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endParaRPr>
          </a:p>
        </p:txBody>
      </p:sp>
      <p:sp>
        <p:nvSpPr>
          <p:cNvPr id="13" name="BlackOverlay">
            <a:extLst>
              <a:ext uri="{FF2B5EF4-FFF2-40B4-BE49-F238E27FC236}">
                <a16:creationId xmlns:a16="http://schemas.microsoft.com/office/drawing/2014/main" id="{41DEF337-14E9-4118-9FAB-7AF9C19992D2}"/>
              </a:ext>
            </a:extLst>
          </p:cNvPr>
          <p:cNvSpPr/>
          <p:nvPr/>
        </p:nvSpPr>
        <p:spPr>
          <a:xfrm>
            <a:off x="1729811" y="2878626"/>
            <a:ext cx="4186512" cy="493931"/>
          </a:xfrm>
          <a:prstGeom prst="rect">
            <a:avLst/>
          </a:prstGeom>
          <a:solidFill>
            <a:schemeClr val="tx1">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ctr"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endParaRPr>
          </a:p>
        </p:txBody>
      </p:sp>
    </p:spTree>
    <p:extLst>
      <p:ext uri="{BB962C8B-B14F-4D97-AF65-F5344CB8AC3E}">
        <p14:creationId xmlns:p14="http://schemas.microsoft.com/office/powerpoint/2010/main" val="30582697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4" y="0"/>
            <a:ext cx="1219263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BlackOverlay">
            <a:extLst>
              <a:ext uri="{FF2B5EF4-FFF2-40B4-BE49-F238E27FC236}">
                <a16:creationId xmlns:a16="http://schemas.microsoft.com/office/drawing/2014/main" id="{A1E01F06-7EE6-47B2-82E6-F47307701DC7}"/>
              </a:ext>
            </a:extLst>
          </p:cNvPr>
          <p:cNvSpPr/>
          <p:nvPr/>
        </p:nvSpPr>
        <p:spPr>
          <a:xfrm>
            <a:off x="0" y="0"/>
            <a:ext cx="12203898" cy="6858000"/>
          </a:xfrm>
          <a:prstGeom prst="rect">
            <a:avLst/>
          </a:prstGeom>
          <a:solidFill>
            <a:schemeClr val="tx1">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defTabSz="456039"/>
            <a:endParaRPr lang="en-US" sz="2400" dirty="0">
              <a:solidFill>
                <a:prstClr val="white"/>
              </a:solidFill>
              <a:latin typeface="Segoe UI Light"/>
              <a:cs typeface="Segoe UI Light"/>
            </a:endParaRPr>
          </a:p>
          <a:p>
            <a:pPr algn="ctr" defTabSz="456039"/>
            <a:endParaRPr lang="en-US" sz="2400" dirty="0">
              <a:solidFill>
                <a:prstClr val="white"/>
              </a:solidFill>
              <a:latin typeface="Segoe UI Light"/>
              <a:cs typeface="Segoe UI Light"/>
            </a:endParaRPr>
          </a:p>
          <a:p>
            <a:pPr algn="ctr" defTabSz="456039"/>
            <a:endParaRPr lang="en-US" sz="2400" dirty="0">
              <a:solidFill>
                <a:prstClr val="white"/>
              </a:solidFill>
              <a:latin typeface="Segoe UI Light"/>
              <a:cs typeface="Segoe UI Light"/>
            </a:endParaRPr>
          </a:p>
          <a:p>
            <a:pPr algn="ctr" defTabSz="456039"/>
            <a:endParaRPr lang="en-US" sz="2400" dirty="0">
              <a:solidFill>
                <a:prstClr val="white"/>
              </a:solidFill>
              <a:latin typeface="Segoe UI Light"/>
              <a:cs typeface="Segoe UI Light"/>
            </a:endParaRPr>
          </a:p>
          <a:p>
            <a:pPr algn="ctr" defTabSz="456039"/>
            <a:endParaRPr lang="en-US" sz="2400" dirty="0">
              <a:solidFill>
                <a:prstClr val="white"/>
              </a:solidFill>
              <a:latin typeface="Segoe UI Light"/>
              <a:cs typeface="Segoe UI Light"/>
            </a:endParaRPr>
          </a:p>
          <a:p>
            <a:pPr algn="ctr" defTabSz="456039"/>
            <a:endParaRPr lang="en-US" sz="2400" dirty="0">
              <a:solidFill>
                <a:prstClr val="white"/>
              </a:solidFill>
              <a:latin typeface="Segoe UI Light"/>
              <a:cs typeface="Segoe UI Light"/>
            </a:endParaRPr>
          </a:p>
          <a:p>
            <a:pPr algn="ctr" defTabSz="456039"/>
            <a:endParaRPr lang="en-US" sz="2400" dirty="0">
              <a:solidFill>
                <a:prstClr val="white"/>
              </a:solidFill>
              <a:latin typeface="Segoe UI Light"/>
              <a:cs typeface="Segoe UI Light"/>
            </a:endParaRPr>
          </a:p>
          <a:p>
            <a:pPr algn="ctr" defTabSz="456039"/>
            <a:endParaRPr lang="en-US" sz="2400" dirty="0">
              <a:solidFill>
                <a:prstClr val="white"/>
              </a:solidFill>
              <a:latin typeface="Segoe UI Light"/>
              <a:cs typeface="Segoe UI Light"/>
            </a:endParaRPr>
          </a:p>
          <a:p>
            <a:pPr algn="ctr" defTabSz="456039"/>
            <a:endParaRPr lang="en-US" sz="2400" dirty="0">
              <a:solidFill>
                <a:prstClr val="white"/>
              </a:solidFill>
              <a:latin typeface="Segoe UI Light"/>
              <a:cs typeface="Segoe UI Light"/>
            </a:endParaRPr>
          </a:p>
          <a:p>
            <a:pPr algn="ctr" defTabSz="456039"/>
            <a:endParaRPr lang="en-US" sz="2400" dirty="0">
              <a:solidFill>
                <a:prstClr val="white"/>
              </a:solidFill>
              <a:latin typeface="Segoe UI Light"/>
              <a:cs typeface="Segoe UI Light"/>
            </a:endParaRPr>
          </a:p>
          <a:p>
            <a:pPr algn="ctr" defTabSz="456039"/>
            <a:endParaRPr lang="en-US" sz="2400" dirty="0">
              <a:solidFill>
                <a:prstClr val="white"/>
              </a:solidFill>
              <a:latin typeface="Segoe UI Light"/>
              <a:cs typeface="Segoe UI Light"/>
            </a:endParaRPr>
          </a:p>
          <a:p>
            <a:pPr algn="ctr" defTabSz="456039"/>
            <a:endParaRPr lang="en-US" sz="2400" dirty="0">
              <a:solidFill>
                <a:prstClr val="white"/>
              </a:solidFill>
              <a:latin typeface="Segoe UI Light"/>
              <a:cs typeface="Segoe UI Light"/>
            </a:endParaRPr>
          </a:p>
          <a:p>
            <a:pPr algn="ctr" defTabSz="456039"/>
            <a:endParaRPr lang="en-US" sz="2400" dirty="0">
              <a:solidFill>
                <a:prstClr val="white"/>
              </a:solidFill>
              <a:latin typeface="Segoe UI Light"/>
              <a:cs typeface="Segoe UI Light"/>
            </a:endParaRPr>
          </a:p>
          <a:p>
            <a:pPr algn="ctr" defTabSz="456039"/>
            <a:endParaRPr lang="en-US" sz="2400" dirty="0">
              <a:solidFill>
                <a:prstClr val="white"/>
              </a:solidFill>
              <a:latin typeface="Segoe UI Light"/>
              <a:cs typeface="Segoe UI Light"/>
            </a:endParaRPr>
          </a:p>
          <a:p>
            <a:pPr algn="ctr" defTabSz="456039"/>
            <a:endParaRPr lang="en-US" sz="2400" dirty="0">
              <a:solidFill>
                <a:prstClr val="white"/>
              </a:solidFill>
              <a:latin typeface="Segoe UI Light"/>
              <a:cs typeface="Segoe UI Light"/>
            </a:endParaRPr>
          </a:p>
        </p:txBody>
      </p:sp>
      <p:sp>
        <p:nvSpPr>
          <p:cNvPr id="12" name="Oval 11"/>
          <p:cNvSpPr>
            <a:spLocks noChangeAspect="1"/>
          </p:cNvSpPr>
          <p:nvPr/>
        </p:nvSpPr>
        <p:spPr>
          <a:xfrm>
            <a:off x="614202" y="1909434"/>
            <a:ext cx="121727" cy="114481"/>
          </a:xfrm>
          <a:prstGeom prst="ellipse">
            <a:avLst/>
          </a:prstGeom>
          <a:noFill/>
          <a:ln>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cxnSp>
        <p:nvCxnSpPr>
          <p:cNvPr id="13" name="Straight Connector 12"/>
          <p:cNvCxnSpPr/>
          <p:nvPr/>
        </p:nvCxnSpPr>
        <p:spPr>
          <a:xfrm flipH="1">
            <a:off x="720253" y="1455229"/>
            <a:ext cx="353775" cy="453474"/>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18219" y="1141434"/>
            <a:ext cx="19844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C000"/>
                </a:solidFill>
                <a:effectLst/>
                <a:uLnTx/>
                <a:uFillTx/>
                <a:latin typeface="Segoe UI Semibold" panose="020B0702040204020203" pitchFamily="34" charset="0"/>
                <a:cs typeface="Segoe UI Semibold" panose="020B0702040204020203" pitchFamily="34" charset="0"/>
              </a:rPr>
              <a:t>Door</a:t>
            </a:r>
            <a:r>
              <a:rPr kumimoji="0" lang="en-US" b="0" i="0" u="none" strike="noStrike" kern="1200" cap="none" spc="0" normalizeH="0" noProof="0" dirty="0">
                <a:ln>
                  <a:noFill/>
                </a:ln>
                <a:solidFill>
                  <a:srgbClr val="FFC000"/>
                </a:solidFill>
                <a:effectLst/>
                <a:uLnTx/>
                <a:uFillTx/>
                <a:latin typeface="Segoe UI Semibold" panose="020B0702040204020203" pitchFamily="34" charset="0"/>
                <a:cs typeface="Segoe UI Semibold" panose="020B0702040204020203" pitchFamily="34" charset="0"/>
              </a:rPr>
              <a:t> opening</a:t>
            </a:r>
            <a:endParaRPr kumimoji="0" lang="en-US" b="0" i="0" u="none" strike="noStrike" kern="1200" cap="none" spc="0" normalizeH="0" baseline="0" noProof="0" dirty="0">
              <a:ln>
                <a:noFill/>
              </a:ln>
              <a:solidFill>
                <a:srgbClr val="FFC000"/>
              </a:solidFill>
              <a:effectLst/>
              <a:uLnTx/>
              <a:uFillTx/>
              <a:latin typeface="Segoe UI Semibold" panose="020B0702040204020203" pitchFamily="34" charset="0"/>
              <a:cs typeface="Segoe UI Semibold" panose="020B0702040204020203" pitchFamily="34" charset="0"/>
            </a:endParaRPr>
          </a:p>
        </p:txBody>
      </p:sp>
      <p:sp>
        <p:nvSpPr>
          <p:cNvPr id="21" name="Oval 20"/>
          <p:cNvSpPr>
            <a:spLocks noChangeAspect="1"/>
          </p:cNvSpPr>
          <p:nvPr/>
        </p:nvSpPr>
        <p:spPr>
          <a:xfrm>
            <a:off x="9364600" y="3613701"/>
            <a:ext cx="121727" cy="114481"/>
          </a:xfrm>
          <a:prstGeom prst="ellipse">
            <a:avLst/>
          </a:prstGeom>
          <a:noFill/>
          <a:ln>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cxnSp>
        <p:nvCxnSpPr>
          <p:cNvPr id="22" name="Straight Connector 21"/>
          <p:cNvCxnSpPr/>
          <p:nvPr/>
        </p:nvCxnSpPr>
        <p:spPr>
          <a:xfrm flipH="1">
            <a:off x="9453350" y="2394891"/>
            <a:ext cx="362825" cy="1217686"/>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9584223" y="2012414"/>
            <a:ext cx="19844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C000"/>
                </a:solidFill>
                <a:effectLst/>
                <a:uLnTx/>
                <a:uFillTx/>
                <a:latin typeface="Segoe UI Semibold" panose="020B0702040204020203" pitchFamily="34" charset="0"/>
                <a:cs typeface="Segoe UI Semibold" panose="020B0702040204020203" pitchFamily="34" charset="0"/>
              </a:rPr>
              <a:t>Knife chopping</a:t>
            </a:r>
          </a:p>
        </p:txBody>
      </p:sp>
      <p:sp>
        <p:nvSpPr>
          <p:cNvPr id="17" name="TextBox 16">
            <a:extLst>
              <a:ext uri="{FF2B5EF4-FFF2-40B4-BE49-F238E27FC236}">
                <a16:creationId xmlns:a16="http://schemas.microsoft.com/office/drawing/2014/main" id="{410F8462-902F-4FDB-9D94-222C7F945D52}"/>
              </a:ext>
            </a:extLst>
          </p:cNvPr>
          <p:cNvSpPr txBox="1"/>
          <p:nvPr/>
        </p:nvSpPr>
        <p:spPr>
          <a:xfrm>
            <a:off x="81808" y="4048342"/>
            <a:ext cx="19844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C000"/>
                </a:solidFill>
                <a:effectLst/>
                <a:uLnTx/>
                <a:uFillTx/>
                <a:latin typeface="Segoe UI Semibold" panose="020B0702040204020203" pitchFamily="34" charset="0"/>
                <a:cs typeface="Segoe UI Semibold" panose="020B0702040204020203" pitchFamily="34" charset="0"/>
              </a:rPr>
              <a:t>Dog barking</a:t>
            </a:r>
          </a:p>
        </p:txBody>
      </p:sp>
      <p:pic>
        <p:nvPicPr>
          <p:cNvPr id="8" name="Picture 7">
            <a:extLst>
              <a:ext uri="{FF2B5EF4-FFF2-40B4-BE49-F238E27FC236}">
                <a16:creationId xmlns:a16="http://schemas.microsoft.com/office/drawing/2014/main" id="{38BF05D7-4C44-423B-AF0F-D0611DBA090E}"/>
              </a:ext>
            </a:extLst>
          </p:cNvPr>
          <p:cNvPicPr>
            <a:picLocks noChangeAspect="1"/>
          </p:cNvPicPr>
          <p:nvPr/>
        </p:nvPicPr>
        <p:blipFill>
          <a:blip r:embed="rId4"/>
          <a:stretch>
            <a:fillRect/>
          </a:stretch>
        </p:blipFill>
        <p:spPr>
          <a:xfrm rot="16760639">
            <a:off x="-106382" y="4367658"/>
            <a:ext cx="930372" cy="938061"/>
          </a:xfrm>
          <a:prstGeom prst="rect">
            <a:avLst/>
          </a:prstGeom>
        </p:spPr>
      </p:pic>
      <p:sp>
        <p:nvSpPr>
          <p:cNvPr id="18" name="Oval 17">
            <a:extLst>
              <a:ext uri="{FF2B5EF4-FFF2-40B4-BE49-F238E27FC236}">
                <a16:creationId xmlns:a16="http://schemas.microsoft.com/office/drawing/2014/main" id="{333CA897-9DC0-45AA-9759-CDFBD0F590F1}"/>
              </a:ext>
            </a:extLst>
          </p:cNvPr>
          <p:cNvSpPr>
            <a:spLocks noChangeAspect="1"/>
          </p:cNvSpPr>
          <p:nvPr/>
        </p:nvSpPr>
        <p:spPr>
          <a:xfrm>
            <a:off x="3694244" y="3055372"/>
            <a:ext cx="121727" cy="103991"/>
          </a:xfrm>
          <a:prstGeom prst="ellipse">
            <a:avLst/>
          </a:prstGeom>
          <a:noFill/>
          <a:ln>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cxnSp>
        <p:nvCxnSpPr>
          <p:cNvPr id="19" name="Straight Connector 18">
            <a:extLst>
              <a:ext uri="{FF2B5EF4-FFF2-40B4-BE49-F238E27FC236}">
                <a16:creationId xmlns:a16="http://schemas.microsoft.com/office/drawing/2014/main" id="{19D63789-7859-4578-AEAF-362D911DCDB4}"/>
              </a:ext>
            </a:extLst>
          </p:cNvPr>
          <p:cNvCxnSpPr>
            <a:cxnSpLocks/>
          </p:cNvCxnSpPr>
          <p:nvPr/>
        </p:nvCxnSpPr>
        <p:spPr>
          <a:xfrm flipH="1">
            <a:off x="3791344" y="2394446"/>
            <a:ext cx="501256" cy="660926"/>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7FCDC15-A90F-4BDB-A62D-0FCE413B4313}"/>
              </a:ext>
            </a:extLst>
          </p:cNvPr>
          <p:cNvSpPr txBox="1"/>
          <p:nvPr/>
        </p:nvSpPr>
        <p:spPr>
          <a:xfrm>
            <a:off x="4086161" y="2080389"/>
            <a:ext cx="19844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C000"/>
                </a:solidFill>
                <a:effectLst/>
                <a:uLnTx/>
                <a:uFillTx/>
                <a:latin typeface="Segoe UI Semibold" panose="020B0702040204020203" pitchFamily="34" charset="0"/>
                <a:cs typeface="Segoe UI Semibold" panose="020B0702040204020203" pitchFamily="34" charset="0"/>
              </a:rPr>
              <a:t>People talking</a:t>
            </a:r>
          </a:p>
        </p:txBody>
      </p:sp>
      <p:sp>
        <p:nvSpPr>
          <p:cNvPr id="24" name="TextBox 23">
            <a:extLst>
              <a:ext uri="{FF2B5EF4-FFF2-40B4-BE49-F238E27FC236}">
                <a16:creationId xmlns:a16="http://schemas.microsoft.com/office/drawing/2014/main" id="{C7788B1E-CDB5-4B9F-B416-0D7A6819D7C3}"/>
              </a:ext>
            </a:extLst>
          </p:cNvPr>
          <p:cNvSpPr txBox="1"/>
          <p:nvPr/>
        </p:nvSpPr>
        <p:spPr>
          <a:xfrm>
            <a:off x="846340" y="5890945"/>
            <a:ext cx="19844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C000"/>
                </a:solidFill>
                <a:effectLst/>
                <a:uLnTx/>
                <a:uFillTx/>
                <a:latin typeface="Segoe UI Semibold" panose="020B0702040204020203" pitchFamily="34" charset="0"/>
                <a:cs typeface="Segoe UI Semibold" panose="020B0702040204020203" pitchFamily="34" charset="0"/>
              </a:rPr>
              <a:t>Dryer whirring</a:t>
            </a:r>
          </a:p>
        </p:txBody>
      </p:sp>
      <p:pic>
        <p:nvPicPr>
          <p:cNvPr id="25" name="Picture 24">
            <a:extLst>
              <a:ext uri="{FF2B5EF4-FFF2-40B4-BE49-F238E27FC236}">
                <a16:creationId xmlns:a16="http://schemas.microsoft.com/office/drawing/2014/main" id="{038106D6-C6C3-44EB-A207-971D49E93FDB}"/>
              </a:ext>
            </a:extLst>
          </p:cNvPr>
          <p:cNvPicPr>
            <a:picLocks noChangeAspect="1"/>
          </p:cNvPicPr>
          <p:nvPr/>
        </p:nvPicPr>
        <p:blipFill>
          <a:blip r:embed="rId4"/>
          <a:stretch>
            <a:fillRect/>
          </a:stretch>
        </p:blipFill>
        <p:spPr>
          <a:xfrm rot="11887900">
            <a:off x="1323886" y="6013533"/>
            <a:ext cx="930372" cy="938061"/>
          </a:xfrm>
          <a:prstGeom prst="rect">
            <a:avLst/>
          </a:prstGeom>
        </p:spPr>
      </p:pic>
      <p:sp>
        <p:nvSpPr>
          <p:cNvPr id="16" name="BlackOverlay">
            <a:extLst>
              <a:ext uri="{FF2B5EF4-FFF2-40B4-BE49-F238E27FC236}">
                <a16:creationId xmlns:a16="http://schemas.microsoft.com/office/drawing/2014/main" id="{909C3E4F-65BB-402E-88DB-78AFF9BFDA80}"/>
              </a:ext>
            </a:extLst>
          </p:cNvPr>
          <p:cNvSpPr/>
          <p:nvPr/>
        </p:nvSpPr>
        <p:spPr>
          <a:xfrm>
            <a:off x="0" y="5761843"/>
            <a:ext cx="12203898" cy="1095790"/>
          </a:xfrm>
          <a:prstGeom prst="rect">
            <a:avLst/>
          </a:prstGeom>
          <a:solidFill>
            <a:schemeClr val="tx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defTabSz="456039"/>
            <a:r>
              <a:rPr lang="en-US" sz="2400" dirty="0">
                <a:solidFill>
                  <a:prstClr val="white"/>
                </a:solidFill>
                <a:latin typeface="Segoe UI Light"/>
                <a:cs typeface="Segoe UI Light"/>
              </a:rPr>
              <a:t>These sounds inform us about the </a:t>
            </a:r>
            <a:r>
              <a:rPr lang="en-US" sz="2400" dirty="0">
                <a:solidFill>
                  <a:srgbClr val="FFC000"/>
                </a:solidFill>
                <a:latin typeface="Segoe UI Semibold" panose="020B0702040204020203" pitchFamily="34" charset="0"/>
                <a:cs typeface="Segoe UI Semibold" panose="020B0702040204020203" pitchFamily="34" charset="0"/>
              </a:rPr>
              <a:t>home</a:t>
            </a:r>
            <a:r>
              <a:rPr lang="en-US" sz="2400" dirty="0">
                <a:solidFill>
                  <a:prstClr val="white"/>
                </a:solidFill>
                <a:latin typeface="Segoe UI Light"/>
                <a:cs typeface="Segoe UI Light"/>
              </a:rPr>
              <a:t> and the </a:t>
            </a:r>
            <a:r>
              <a:rPr lang="en-US" sz="2400" dirty="0">
                <a:solidFill>
                  <a:srgbClr val="FFC000"/>
                </a:solidFill>
                <a:latin typeface="Segoe UI Semibold" panose="020B0702040204020203" pitchFamily="34" charset="0"/>
                <a:cs typeface="Segoe UI Semibold" panose="020B0702040204020203" pitchFamily="34" charset="0"/>
              </a:rPr>
              <a:t>occupants</a:t>
            </a:r>
            <a:r>
              <a:rPr lang="en-US" sz="2400" dirty="0">
                <a:solidFill>
                  <a:prstClr val="white"/>
                </a:solidFill>
                <a:latin typeface="Segoe UI Light"/>
                <a:cs typeface="Segoe UI Light"/>
              </a:rPr>
              <a:t> within it. </a:t>
            </a:r>
          </a:p>
        </p:txBody>
      </p:sp>
    </p:spTree>
    <p:extLst>
      <p:ext uri="{BB962C8B-B14F-4D97-AF65-F5344CB8AC3E}">
        <p14:creationId xmlns:p14="http://schemas.microsoft.com/office/powerpoint/2010/main" val="150382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300"/>
                                        <p:tgtEl>
                                          <p:spTgt spid="8"/>
                                        </p:tgtEl>
                                      </p:cBhvr>
                                    </p:animEffect>
                                  </p:childTnLst>
                                </p:cTn>
                              </p:par>
                            </p:childTnLst>
                          </p:cTn>
                        </p:par>
                        <p:par>
                          <p:cTn id="8" fill="hold">
                            <p:stCondLst>
                              <p:cond delay="300"/>
                            </p:stCondLst>
                            <p:childTnLst>
                              <p:par>
                                <p:cTn id="9" presetID="1"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par>
                          <p:cTn id="15" fill="hold">
                            <p:stCondLst>
                              <p:cond delay="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300"/>
                                        <p:tgtEl>
                                          <p:spTgt spid="13"/>
                                        </p:tgtEl>
                                      </p:cBhvr>
                                    </p:animEffect>
                                  </p:childTnLst>
                                </p:cTn>
                              </p:par>
                            </p:childTnLst>
                          </p:cTn>
                        </p:par>
                        <p:par>
                          <p:cTn id="19" fill="hold">
                            <p:stCondLst>
                              <p:cond delay="300"/>
                            </p:stCondLst>
                            <p:childTnLst>
                              <p:par>
                                <p:cTn id="20" presetID="1"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childTnLst>
                          </p:cTn>
                        </p:par>
                        <p:par>
                          <p:cTn id="26" fill="hold">
                            <p:stCondLst>
                              <p:cond delay="0"/>
                            </p:stCondLst>
                            <p:childTnLst>
                              <p:par>
                                <p:cTn id="27" presetID="22" presetClass="entr" presetSubtype="4"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300"/>
                                        <p:tgtEl>
                                          <p:spTgt spid="19"/>
                                        </p:tgtEl>
                                      </p:cBhvr>
                                    </p:animEffect>
                                  </p:childTnLst>
                                </p:cTn>
                              </p:par>
                            </p:childTnLst>
                          </p:cTn>
                        </p:par>
                        <p:par>
                          <p:cTn id="30" fill="hold">
                            <p:stCondLst>
                              <p:cond delay="300"/>
                            </p:stCondLst>
                            <p:childTnLst>
                              <p:par>
                                <p:cTn id="31" presetID="1" presetClass="entr" presetSubtype="0"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300"/>
                                        <p:tgtEl>
                                          <p:spTgt spid="25"/>
                                        </p:tgtEl>
                                      </p:cBhvr>
                                    </p:animEffect>
                                  </p:childTnLst>
                                </p:cTn>
                              </p:par>
                            </p:childTnLst>
                          </p:cTn>
                        </p:par>
                        <p:par>
                          <p:cTn id="38" fill="hold">
                            <p:stCondLst>
                              <p:cond delay="300"/>
                            </p:stCondLst>
                            <p:childTnLst>
                              <p:par>
                                <p:cTn id="39" presetID="1" presetClass="entr" presetSubtype="0" fill="hold" grpId="0" nodeType="after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par>
                          <p:cTn id="45" fill="hold">
                            <p:stCondLst>
                              <p:cond delay="0"/>
                            </p:stCondLst>
                            <p:childTnLst>
                              <p:par>
                                <p:cTn id="46" presetID="22" presetClass="entr" presetSubtype="4" fill="hold" nodeType="after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down)">
                                      <p:cBhvr>
                                        <p:cTn id="48" dur="300"/>
                                        <p:tgtEl>
                                          <p:spTgt spid="22"/>
                                        </p:tgtEl>
                                      </p:cBhvr>
                                    </p:animEffect>
                                  </p:childTnLst>
                                </p:cTn>
                              </p:par>
                            </p:childTnLst>
                          </p:cTn>
                        </p:par>
                        <p:par>
                          <p:cTn id="49" fill="hold">
                            <p:stCondLst>
                              <p:cond delay="300"/>
                            </p:stCondLst>
                            <p:childTnLst>
                              <p:par>
                                <p:cTn id="50" presetID="1" presetClass="entr" presetSubtype="0" fill="hold" grpId="0" nodeType="afterEffect">
                                  <p:stCondLst>
                                    <p:cond delay="0"/>
                                  </p:stCondLst>
                                  <p:childTnLst>
                                    <p:set>
                                      <p:cBhvr>
                                        <p:cTn id="51" dur="1" fill="hold">
                                          <p:stCondLst>
                                            <p:cond delay="0"/>
                                          </p:stCondLst>
                                        </p:cTn>
                                        <p:tgtEl>
                                          <p:spTgt spid="2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21" grpId="0" animBg="1"/>
      <p:bldP spid="23" grpId="0"/>
      <p:bldP spid="17" grpId="0"/>
      <p:bldP spid="18" grpId="0" animBg="1"/>
      <p:bldP spid="20" grpId="0"/>
      <p:bldP spid="24" grpId="0"/>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B618D4E-F19D-43E3-8AFB-68C4C046921A}"/>
              </a:ext>
            </a:extLst>
          </p:cNvPr>
          <p:cNvPicPr/>
          <p:nvPr/>
        </p:nvPicPr>
        <p:blipFill rotWithShape="1">
          <a:blip r:embed="rId3" cstate="print">
            <a:extLst>
              <a:ext uri="{28A0092B-C50C-407E-A947-70E740481C1C}">
                <a14:useLocalDpi xmlns:a14="http://schemas.microsoft.com/office/drawing/2010/main"/>
              </a:ext>
            </a:extLst>
          </a:blip>
          <a:srcRect/>
          <a:stretch/>
        </p:blipFill>
        <p:spPr bwMode="auto">
          <a:xfrm>
            <a:off x="-3035299" y="-1681599"/>
            <a:ext cx="3035299" cy="1405547"/>
          </a:xfrm>
          <a:prstGeom prst="rect">
            <a:avLst/>
          </a:prstGeom>
          <a:noFill/>
          <a:ln w="9525" cap="flat" cmpd="sng" algn="ctr">
            <a:solidFill>
              <a:sysClr val="windowText" lastClr="000000">
                <a:lumMod val="50000"/>
                <a:lumOff val="50000"/>
              </a:sysClr>
            </a:solidFill>
            <a:prstDash val="solid"/>
            <a:round/>
            <a:headEnd type="none" w="med" len="med"/>
            <a:tailEnd type="none" w="med" len="med"/>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F3335B87-8EAE-4AF9-B14B-0B037E2DC668}"/>
              </a:ext>
            </a:extLst>
          </p:cNvPr>
          <p:cNvPicPr/>
          <p:nvPr/>
        </p:nvPicPr>
        <p:blipFill rotWithShape="1">
          <a:blip r:embed="rId4" cstate="print">
            <a:extLst>
              <a:ext uri="{28A0092B-C50C-407E-A947-70E740481C1C}">
                <a14:useLocalDpi xmlns:a14="http://schemas.microsoft.com/office/drawing/2010/main"/>
              </a:ext>
            </a:extLst>
          </a:blip>
          <a:srcRect l="66629" t="3883" r="-935" b="-3883"/>
          <a:stretch/>
        </p:blipFill>
        <p:spPr bwMode="auto">
          <a:xfrm>
            <a:off x="8016103" y="2203311"/>
            <a:ext cx="4030755" cy="2733514"/>
          </a:xfrm>
          <a:prstGeom prst="rect">
            <a:avLst/>
          </a:prstGeom>
          <a:noFill/>
          <a:ln>
            <a:noFill/>
          </a:ln>
        </p:spPr>
      </p:pic>
      <p:sp>
        <p:nvSpPr>
          <p:cNvPr id="15" name="Rectangle 14">
            <a:extLst>
              <a:ext uri="{FF2B5EF4-FFF2-40B4-BE49-F238E27FC236}">
                <a16:creationId xmlns:a16="http://schemas.microsoft.com/office/drawing/2014/main" id="{4C4121DA-6B20-4AE8-BE35-576C521B8FBC}"/>
              </a:ext>
            </a:extLst>
          </p:cNvPr>
          <p:cNvSpPr/>
          <p:nvPr/>
        </p:nvSpPr>
        <p:spPr>
          <a:xfrm>
            <a:off x="8693863" y="2461016"/>
            <a:ext cx="2351713" cy="312714"/>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Helvetica" panose="020B0604020202020204" pitchFamily="34" charset="0"/>
              <a:ea typeface="+mn-ea"/>
              <a:cs typeface="Helvetica" panose="020B0604020202020204" pitchFamily="34" charset="0"/>
            </a:endParaRPr>
          </a:p>
        </p:txBody>
      </p:sp>
      <p:pic>
        <p:nvPicPr>
          <p:cNvPr id="16" name="Picture 15">
            <a:extLst>
              <a:ext uri="{FF2B5EF4-FFF2-40B4-BE49-F238E27FC236}">
                <a16:creationId xmlns:a16="http://schemas.microsoft.com/office/drawing/2014/main" id="{93FBFB45-162C-4C6F-B84B-5BEDD323E082}"/>
              </a:ext>
            </a:extLst>
          </p:cNvPr>
          <p:cNvPicPr/>
          <p:nvPr/>
        </p:nvPicPr>
        <p:blipFill rotWithShape="1">
          <a:blip r:embed="rId4" cstate="print">
            <a:extLst>
              <a:ext uri="{28A0092B-C50C-407E-A947-70E740481C1C}">
                <a14:useLocalDpi xmlns:a14="http://schemas.microsoft.com/office/drawing/2010/main"/>
              </a:ext>
            </a:extLst>
          </a:blip>
          <a:srcRect r="66614"/>
          <a:stretch/>
        </p:blipFill>
        <p:spPr bwMode="auto">
          <a:xfrm>
            <a:off x="4227648" y="2097326"/>
            <a:ext cx="3922712" cy="2733514"/>
          </a:xfrm>
          <a:prstGeom prst="rect">
            <a:avLst/>
          </a:prstGeom>
          <a:noFill/>
          <a:ln>
            <a:noFill/>
          </a:ln>
        </p:spPr>
      </p:pic>
      <p:pic>
        <p:nvPicPr>
          <p:cNvPr id="17" name="Picture 16">
            <a:extLst>
              <a:ext uri="{FF2B5EF4-FFF2-40B4-BE49-F238E27FC236}">
                <a16:creationId xmlns:a16="http://schemas.microsoft.com/office/drawing/2014/main" id="{472ABE5D-4B90-4A61-A5FB-495A4E038F90}"/>
              </a:ext>
            </a:extLst>
          </p:cNvPr>
          <p:cNvPicPr/>
          <p:nvPr/>
        </p:nvPicPr>
        <p:blipFill rotWithShape="1">
          <a:blip r:embed="rId4" cstate="print">
            <a:extLst>
              <a:ext uri="{28A0092B-C50C-407E-A947-70E740481C1C}">
                <a14:useLocalDpi xmlns:a14="http://schemas.microsoft.com/office/drawing/2010/main"/>
              </a:ext>
            </a:extLst>
          </a:blip>
          <a:srcRect l="32772" r="32922"/>
          <a:stretch/>
        </p:blipFill>
        <p:spPr bwMode="auto">
          <a:xfrm>
            <a:off x="218529" y="2110708"/>
            <a:ext cx="4030755" cy="2733514"/>
          </a:xfrm>
          <a:prstGeom prst="rect">
            <a:avLst/>
          </a:prstGeom>
          <a:noFill/>
          <a:ln>
            <a:noFill/>
          </a:ln>
        </p:spPr>
      </p:pic>
      <p:sp>
        <p:nvSpPr>
          <p:cNvPr id="18" name="Title 7">
            <a:extLst>
              <a:ext uri="{FF2B5EF4-FFF2-40B4-BE49-F238E27FC236}">
                <a16:creationId xmlns:a16="http://schemas.microsoft.com/office/drawing/2014/main" id="{EFB05424-D803-46DC-A138-A6F10C628512}"/>
              </a:ext>
            </a:extLst>
          </p:cNvPr>
          <p:cNvSpPr txBox="1">
            <a:spLocks/>
          </p:cNvSpPr>
          <p:nvPr/>
        </p:nvSpPr>
        <p:spPr>
          <a:xfrm>
            <a:off x="339275" y="4834025"/>
            <a:ext cx="3818841" cy="453781"/>
          </a:xfrm>
          <a:prstGeom prst="rect">
            <a:avLst/>
          </a:prstGeom>
        </p:spPr>
        <p:txBody>
          <a:bodyPr>
            <a:normAutofit lnSpcReduction="10000"/>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Segoe UI Semibold" panose="020B0702040204020203" pitchFamily="34" charset="0"/>
                <a:ea typeface="+mj-ea"/>
                <a:cs typeface="Segoe UI Semibold" panose="020B0702040204020203" pitchFamily="34" charset="0"/>
              </a:rPr>
              <a:t>Floorplan</a:t>
            </a:r>
          </a:p>
        </p:txBody>
      </p:sp>
      <p:sp>
        <p:nvSpPr>
          <p:cNvPr id="19" name="Title 7">
            <a:extLst>
              <a:ext uri="{FF2B5EF4-FFF2-40B4-BE49-F238E27FC236}">
                <a16:creationId xmlns:a16="http://schemas.microsoft.com/office/drawing/2014/main" id="{B9581114-2DC3-4438-8AB8-63D40A4F395F}"/>
              </a:ext>
            </a:extLst>
          </p:cNvPr>
          <p:cNvSpPr txBox="1">
            <a:spLocks/>
          </p:cNvSpPr>
          <p:nvPr/>
        </p:nvSpPr>
        <p:spPr>
          <a:xfrm>
            <a:off x="4233094" y="4843250"/>
            <a:ext cx="3818841" cy="453781"/>
          </a:xfrm>
          <a:prstGeom prst="rect">
            <a:avLst/>
          </a:prstGeom>
        </p:spPr>
        <p:txBody>
          <a:bodyPr>
            <a:normAutofit lnSpcReduction="10000"/>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Segoe UI Semibold" panose="020B0702040204020203" pitchFamily="34" charset="0"/>
                <a:ea typeface="+mj-ea"/>
                <a:cs typeface="Segoe UI Semibold" panose="020B0702040204020203" pitchFamily="34" charset="0"/>
              </a:rPr>
              <a:t>List</a:t>
            </a:r>
          </a:p>
        </p:txBody>
      </p:sp>
      <p:sp>
        <p:nvSpPr>
          <p:cNvPr id="20" name="Title 7">
            <a:extLst>
              <a:ext uri="{FF2B5EF4-FFF2-40B4-BE49-F238E27FC236}">
                <a16:creationId xmlns:a16="http://schemas.microsoft.com/office/drawing/2014/main" id="{DB553D9B-0C26-482E-8549-8C5AC33B8E5D}"/>
              </a:ext>
            </a:extLst>
          </p:cNvPr>
          <p:cNvSpPr txBox="1">
            <a:spLocks/>
          </p:cNvSpPr>
          <p:nvPr/>
        </p:nvSpPr>
        <p:spPr>
          <a:xfrm>
            <a:off x="8114213" y="4856922"/>
            <a:ext cx="3818841" cy="453781"/>
          </a:xfrm>
          <a:prstGeom prst="rect">
            <a:avLst/>
          </a:prstGeom>
        </p:spPr>
        <p:txBody>
          <a:bodyPr>
            <a:normAutofit lnSpcReduction="10000"/>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Segoe UI Semibold" panose="020B0702040204020203" pitchFamily="34" charset="0"/>
                <a:ea typeface="+mj-ea"/>
                <a:cs typeface="Segoe UI Semibold" panose="020B0702040204020203" pitchFamily="34" charset="0"/>
              </a:rPr>
              <a:t>Waveform</a:t>
            </a:r>
          </a:p>
        </p:txBody>
      </p:sp>
      <p:sp>
        <p:nvSpPr>
          <p:cNvPr id="11" name="Title 7">
            <a:extLst>
              <a:ext uri="{FF2B5EF4-FFF2-40B4-BE49-F238E27FC236}">
                <a16:creationId xmlns:a16="http://schemas.microsoft.com/office/drawing/2014/main" id="{7DC255E3-3FF4-4F81-B0F0-AAC703F4848E}"/>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rPr>
              <a:t>Study 2: Sound Awareness Prototypes</a:t>
            </a:r>
            <a:endParaRPr kumimoji="0" lang="en-US" sz="11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endParaRPr>
          </a:p>
        </p:txBody>
      </p:sp>
      <p:sp>
        <p:nvSpPr>
          <p:cNvPr id="22" name="Title 7">
            <a:extLst>
              <a:ext uri="{FF2B5EF4-FFF2-40B4-BE49-F238E27FC236}">
                <a16:creationId xmlns:a16="http://schemas.microsoft.com/office/drawing/2014/main" id="{0BDF0FF9-5013-44FD-A1F6-EC5844421996}"/>
              </a:ext>
            </a:extLst>
          </p:cNvPr>
          <p:cNvSpPr txBox="1">
            <a:spLocks/>
          </p:cNvSpPr>
          <p:nvPr/>
        </p:nvSpPr>
        <p:spPr>
          <a:xfrm>
            <a:off x="171449" y="158165"/>
            <a:ext cx="6238081" cy="559544"/>
          </a:xfrm>
          <a:prstGeom prst="rect">
            <a:avLst/>
          </a:prstGeom>
        </p:spPr>
        <p:txBody>
          <a:bodyPr>
            <a:normAutofit lnSpcReduction="10000"/>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3200" b="0" i="0" u="none" strike="noStrike" kern="1200" cap="small" spc="0" normalizeH="0" baseline="0" noProof="0" dirty="0">
                <a:ln>
                  <a:noFill/>
                </a:ln>
                <a:solidFill>
                  <a:prstClr val="black">
                    <a:lumMod val="50000"/>
                    <a:lumOff val="50000"/>
                  </a:prstClr>
                </a:solidFill>
                <a:effectLst/>
                <a:uLnTx/>
                <a:uFillTx/>
                <a:latin typeface="Segoe UI Semibold" panose="020B0702040204020203" pitchFamily="34" charset="0"/>
                <a:ea typeface="+mj-ea"/>
                <a:cs typeface="Segoe UI Semibold" panose="020B0702040204020203" pitchFamily="34" charset="0"/>
              </a:rPr>
              <a:t>Three Initial Prototypes </a:t>
            </a:r>
            <a:endParaRPr kumimoji="0" lang="en-US" sz="1800" b="0" i="0" u="none" strike="noStrike" kern="1200" cap="small" spc="0" normalizeH="0" baseline="0" noProof="0" dirty="0">
              <a:ln>
                <a:noFill/>
              </a:ln>
              <a:solidFill>
                <a:prstClr val="black">
                  <a:lumMod val="50000"/>
                  <a:lumOff val="50000"/>
                </a:prstClr>
              </a:solidFill>
              <a:effectLst/>
              <a:uLnTx/>
              <a:uFillTx/>
              <a:latin typeface="Calibri"/>
              <a:ea typeface="+mj-ea"/>
              <a:cs typeface="+mj-cs"/>
            </a:endParaRPr>
          </a:p>
        </p:txBody>
      </p:sp>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9F50ED7A-D444-4C08-AF7F-8D4D76123017}"/>
                  </a:ext>
                </a:extLst>
              </p:cNvPr>
              <p:cNvGraphicFramePr>
                <a:graphicFrameLocks noChangeAspect="1"/>
              </p:cNvGraphicFramePr>
              <p:nvPr>
                <p:extLst/>
              </p:nvPr>
            </p:nvGraphicFramePr>
            <p:xfrm>
              <a:off x="-6048375" y="2505075"/>
              <a:ext cx="3048000" cy="1714500"/>
            </p:xfrm>
            <a:graphic>
              <a:graphicData uri="http://schemas.microsoft.com/office/powerpoint/2016/slidezoom">
                <pslz:sldZm>
                  <pslz:sldZmObj sldId="956" cId="2583565715">
                    <pslz:zmPr id="{905BB888-ED9D-404F-A432-C2FC0AC82E7A}" returnToParent="0" transitionDur="1000">
                      <p166:blipFill xmlns:p166="http://schemas.microsoft.com/office/powerpoint/2016/6/main">
                        <a:blip r:embed="rId5"/>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3" name="Slide Zoom 2">
                <a:hlinkClick r:id="rId6" action="ppaction://hlinksldjump"/>
                <a:extLst>
                  <a:ext uri="{FF2B5EF4-FFF2-40B4-BE49-F238E27FC236}">
                    <a16:creationId xmlns:a16="http://schemas.microsoft.com/office/drawing/2014/main" id="{9F50ED7A-D444-4C08-AF7F-8D4D76123017}"/>
                  </a:ext>
                </a:extLst>
              </p:cNvPr>
              <p:cNvPicPr>
                <a:picLocks noGrp="1" noRot="1" noChangeAspect="1" noMove="1" noResize="1" noEditPoints="1" noAdjustHandles="1" noChangeArrowheads="1" noChangeShapeType="1"/>
              </p:cNvPicPr>
              <p:nvPr/>
            </p:nvPicPr>
            <p:blipFill>
              <a:blip r:embed="rId7"/>
              <a:stretch>
                <a:fillRect/>
              </a:stretch>
            </p:blipFill>
            <p:spPr>
              <a:xfrm>
                <a:off x="-6048375" y="2505075"/>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366790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210870D-0500-46A1-89ED-36F8FE554C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1" y="-374335"/>
            <a:ext cx="12204463" cy="8114670"/>
          </a:xfrm>
          <a:prstGeom prst="rect">
            <a:avLst/>
          </a:prstGeom>
        </p:spPr>
      </p:pic>
      <p:sp>
        <p:nvSpPr>
          <p:cNvPr id="8" name="Rectangle 7"/>
          <p:cNvSpPr/>
          <p:nvPr/>
        </p:nvSpPr>
        <p:spPr>
          <a:xfrm>
            <a:off x="1499072" y="6241758"/>
            <a:ext cx="9168931" cy="621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583565715"/>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75B615-C5AB-4122-B65E-DE6F0F622054}"/>
              </a:ext>
            </a:extLst>
          </p:cNvPr>
          <p:cNvGrpSpPr>
            <a:grpSpLocks noChangeAspect="1"/>
          </p:cNvGrpSpPr>
          <p:nvPr/>
        </p:nvGrpSpPr>
        <p:grpSpPr>
          <a:xfrm>
            <a:off x="2524525" y="1858961"/>
            <a:ext cx="7142949" cy="3430361"/>
            <a:chOff x="963583" y="1687203"/>
            <a:chExt cx="2848953" cy="1301094"/>
          </a:xfrm>
        </p:grpSpPr>
        <p:pic>
          <p:nvPicPr>
            <p:cNvPr id="3" name="Picture 2">
              <a:extLst>
                <a:ext uri="{FF2B5EF4-FFF2-40B4-BE49-F238E27FC236}">
                  <a16:creationId xmlns:a16="http://schemas.microsoft.com/office/drawing/2014/main" id="{5721F7B6-4AC7-4153-ACCA-C77164E6D1E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63583" y="1687203"/>
              <a:ext cx="723816" cy="1301094"/>
            </a:xfrm>
            <a:prstGeom prst="rect">
              <a:avLst/>
            </a:prstGeom>
            <a:ln w="12700">
              <a:solidFill>
                <a:sysClr val="window" lastClr="FFFFFF">
                  <a:lumMod val="65000"/>
                </a:sysClr>
              </a:solidFill>
            </a:ln>
          </p:spPr>
        </p:pic>
        <p:pic>
          <p:nvPicPr>
            <p:cNvPr id="4" name="Picture 3">
              <a:extLst>
                <a:ext uri="{FF2B5EF4-FFF2-40B4-BE49-F238E27FC236}">
                  <a16:creationId xmlns:a16="http://schemas.microsoft.com/office/drawing/2014/main" id="{21626904-6ADB-41F4-B665-87AED4B83C2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687399" y="1687203"/>
              <a:ext cx="2125137" cy="1301094"/>
            </a:xfrm>
            <a:prstGeom prst="rect">
              <a:avLst/>
            </a:prstGeom>
            <a:ln w="12700">
              <a:solidFill>
                <a:sysClr val="window" lastClr="FFFFFF">
                  <a:lumMod val="65000"/>
                </a:sysClr>
              </a:solidFill>
            </a:ln>
          </p:spPr>
        </p:pic>
      </p:grpSp>
      <p:sp>
        <p:nvSpPr>
          <p:cNvPr id="5" name="Title 7">
            <a:extLst>
              <a:ext uri="{FF2B5EF4-FFF2-40B4-BE49-F238E27FC236}">
                <a16:creationId xmlns:a16="http://schemas.microsoft.com/office/drawing/2014/main" id="{45B0F5CD-1021-4ABA-B6AE-B82697985900}"/>
              </a:ext>
            </a:extLst>
          </p:cNvPr>
          <p:cNvSpPr txBox="1">
            <a:spLocks/>
          </p:cNvSpPr>
          <p:nvPr/>
        </p:nvSpPr>
        <p:spPr>
          <a:xfrm>
            <a:off x="1877219" y="1202215"/>
            <a:ext cx="8437562" cy="559544"/>
          </a:xfrm>
          <a:prstGeom prst="rect">
            <a:avLst/>
          </a:prstGeom>
        </p:spPr>
        <p:txBody>
          <a:bodyPr>
            <a:normAutofit lnSpcReduction="10000"/>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defTabSz="914377" rtl="0" eaLnBrk="1" fontAlgn="auto" latinLnBrk="0" hangingPunct="1">
              <a:lnSpc>
                <a:spcPct val="100000"/>
              </a:lnSpc>
              <a:spcBef>
                <a:spcPct val="0"/>
              </a:spcBef>
              <a:spcAft>
                <a:spcPts val="0"/>
              </a:spcAft>
              <a:buClrTx/>
              <a:buSzTx/>
              <a:buFontTx/>
              <a:buNone/>
              <a:tabLst/>
              <a:defRPr/>
            </a:pPr>
            <a:r>
              <a:rPr kumimoji="0" lang="en-US" sz="3200" b="0" i="0" u="none" strike="noStrike" kern="1200" cap="small" spc="0" normalizeH="0" baseline="0" noProof="0" dirty="0">
                <a:ln>
                  <a:noFill/>
                </a:ln>
                <a:solidFill>
                  <a:prstClr val="black">
                    <a:lumMod val="50000"/>
                    <a:lumOff val="50000"/>
                  </a:prstClr>
                </a:solidFill>
                <a:effectLst/>
                <a:uLnTx/>
                <a:uFillTx/>
                <a:latin typeface="Segoe UI Semibold" panose="020B0702040204020203" pitchFamily="34" charset="0"/>
                <a:ea typeface="+mj-ea"/>
                <a:cs typeface="Segoe UI Semibold" panose="020B0702040204020203" pitchFamily="34" charset="0"/>
              </a:rPr>
              <a:t>Wizard’s Interface</a:t>
            </a:r>
            <a:endParaRPr kumimoji="0" lang="en-US" sz="1800" b="0" i="0" u="none" strike="noStrike" kern="1200" cap="small" spc="0" normalizeH="0" baseline="0" noProof="0" dirty="0">
              <a:ln>
                <a:noFill/>
              </a:ln>
              <a:solidFill>
                <a:prstClr val="black">
                  <a:lumMod val="50000"/>
                  <a:lumOff val="50000"/>
                </a:prstClr>
              </a:solidFill>
              <a:effectLst/>
              <a:uLnTx/>
              <a:uFillTx/>
              <a:latin typeface="Calibri"/>
              <a:ea typeface="+mj-ea"/>
              <a:cs typeface="+mj-cs"/>
            </a:endParaRPr>
          </a:p>
        </p:txBody>
      </p:sp>
      <p:sp>
        <p:nvSpPr>
          <p:cNvPr id="7" name="Title 7">
            <a:extLst>
              <a:ext uri="{FF2B5EF4-FFF2-40B4-BE49-F238E27FC236}">
                <a16:creationId xmlns:a16="http://schemas.microsoft.com/office/drawing/2014/main" id="{7DC255E3-3FF4-4F81-B0F0-AAC703F4848E}"/>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Study 2: Sound Awareness Prototypes</a:t>
            </a:r>
            <a:endParaRPr kumimoji="0" lang="en-US" sz="11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0595783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B618D4E-F19D-43E3-8AFB-68C4C046921A}"/>
              </a:ext>
            </a:extLst>
          </p:cNvPr>
          <p:cNvPicPr/>
          <p:nvPr/>
        </p:nvPicPr>
        <p:blipFill rotWithShape="1">
          <a:blip r:embed="rId3" cstate="print">
            <a:extLst>
              <a:ext uri="{28A0092B-C50C-407E-A947-70E740481C1C}">
                <a14:useLocalDpi xmlns:a14="http://schemas.microsoft.com/office/drawing/2010/main"/>
              </a:ext>
            </a:extLst>
          </a:blip>
          <a:srcRect/>
          <a:stretch/>
        </p:blipFill>
        <p:spPr bwMode="auto">
          <a:xfrm>
            <a:off x="-3035299" y="-1681599"/>
            <a:ext cx="3035299" cy="1405547"/>
          </a:xfrm>
          <a:prstGeom prst="rect">
            <a:avLst/>
          </a:prstGeom>
          <a:noFill/>
          <a:ln w="9525" cap="flat" cmpd="sng" algn="ctr">
            <a:solidFill>
              <a:sysClr val="windowText" lastClr="000000">
                <a:lumMod val="50000"/>
                <a:lumOff val="50000"/>
              </a:sysClr>
            </a:solidFill>
            <a:prstDash val="solid"/>
            <a:round/>
            <a:headEnd type="none" w="med" len="med"/>
            <a:tailEnd type="none" w="med" len="med"/>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F3335B87-8EAE-4AF9-B14B-0B037E2DC668}"/>
              </a:ext>
            </a:extLst>
          </p:cNvPr>
          <p:cNvPicPr/>
          <p:nvPr/>
        </p:nvPicPr>
        <p:blipFill rotWithShape="1">
          <a:blip r:embed="rId4" cstate="print">
            <a:extLst>
              <a:ext uri="{28A0092B-C50C-407E-A947-70E740481C1C}">
                <a14:useLocalDpi xmlns:a14="http://schemas.microsoft.com/office/drawing/2010/main"/>
              </a:ext>
            </a:extLst>
          </a:blip>
          <a:srcRect l="66629" t="3883" r="-935" b="-3883"/>
          <a:stretch/>
        </p:blipFill>
        <p:spPr bwMode="auto">
          <a:xfrm>
            <a:off x="8016103" y="2203311"/>
            <a:ext cx="4030755" cy="2733514"/>
          </a:xfrm>
          <a:prstGeom prst="rect">
            <a:avLst/>
          </a:prstGeom>
          <a:noFill/>
          <a:ln>
            <a:noFill/>
          </a:ln>
        </p:spPr>
      </p:pic>
      <p:sp>
        <p:nvSpPr>
          <p:cNvPr id="15" name="Rectangle 14">
            <a:extLst>
              <a:ext uri="{FF2B5EF4-FFF2-40B4-BE49-F238E27FC236}">
                <a16:creationId xmlns:a16="http://schemas.microsoft.com/office/drawing/2014/main" id="{4C4121DA-6B20-4AE8-BE35-576C521B8FBC}"/>
              </a:ext>
            </a:extLst>
          </p:cNvPr>
          <p:cNvSpPr/>
          <p:nvPr/>
        </p:nvSpPr>
        <p:spPr>
          <a:xfrm>
            <a:off x="8693863" y="2461016"/>
            <a:ext cx="2351713" cy="312714"/>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Helvetica" panose="020B0604020202020204" pitchFamily="34" charset="0"/>
              <a:ea typeface="+mn-ea"/>
              <a:cs typeface="Helvetica" panose="020B0604020202020204" pitchFamily="34" charset="0"/>
            </a:endParaRPr>
          </a:p>
        </p:txBody>
      </p:sp>
      <p:pic>
        <p:nvPicPr>
          <p:cNvPr id="16" name="Picture 15">
            <a:extLst>
              <a:ext uri="{FF2B5EF4-FFF2-40B4-BE49-F238E27FC236}">
                <a16:creationId xmlns:a16="http://schemas.microsoft.com/office/drawing/2014/main" id="{93FBFB45-162C-4C6F-B84B-5BEDD323E082}"/>
              </a:ext>
            </a:extLst>
          </p:cNvPr>
          <p:cNvPicPr/>
          <p:nvPr/>
        </p:nvPicPr>
        <p:blipFill rotWithShape="1">
          <a:blip r:embed="rId4" cstate="print">
            <a:extLst>
              <a:ext uri="{28A0092B-C50C-407E-A947-70E740481C1C}">
                <a14:useLocalDpi xmlns:a14="http://schemas.microsoft.com/office/drawing/2010/main"/>
              </a:ext>
            </a:extLst>
          </a:blip>
          <a:srcRect r="66614"/>
          <a:stretch/>
        </p:blipFill>
        <p:spPr bwMode="auto">
          <a:xfrm>
            <a:off x="4227648" y="2097326"/>
            <a:ext cx="3922712" cy="2733514"/>
          </a:xfrm>
          <a:prstGeom prst="rect">
            <a:avLst/>
          </a:prstGeom>
          <a:noFill/>
          <a:ln>
            <a:noFill/>
          </a:ln>
        </p:spPr>
      </p:pic>
      <p:pic>
        <p:nvPicPr>
          <p:cNvPr id="17" name="Picture 16">
            <a:extLst>
              <a:ext uri="{FF2B5EF4-FFF2-40B4-BE49-F238E27FC236}">
                <a16:creationId xmlns:a16="http://schemas.microsoft.com/office/drawing/2014/main" id="{472ABE5D-4B90-4A61-A5FB-495A4E038F90}"/>
              </a:ext>
            </a:extLst>
          </p:cNvPr>
          <p:cNvPicPr/>
          <p:nvPr/>
        </p:nvPicPr>
        <p:blipFill rotWithShape="1">
          <a:blip r:embed="rId4" cstate="print">
            <a:extLst>
              <a:ext uri="{28A0092B-C50C-407E-A947-70E740481C1C}">
                <a14:useLocalDpi xmlns:a14="http://schemas.microsoft.com/office/drawing/2010/main"/>
              </a:ext>
            </a:extLst>
          </a:blip>
          <a:srcRect l="32772" r="32922"/>
          <a:stretch/>
        </p:blipFill>
        <p:spPr bwMode="auto">
          <a:xfrm>
            <a:off x="218529" y="2110708"/>
            <a:ext cx="4030755" cy="2733514"/>
          </a:xfrm>
          <a:prstGeom prst="rect">
            <a:avLst/>
          </a:prstGeom>
          <a:noFill/>
          <a:ln>
            <a:noFill/>
          </a:ln>
        </p:spPr>
      </p:pic>
      <p:sp>
        <p:nvSpPr>
          <p:cNvPr id="18" name="Title 7">
            <a:extLst>
              <a:ext uri="{FF2B5EF4-FFF2-40B4-BE49-F238E27FC236}">
                <a16:creationId xmlns:a16="http://schemas.microsoft.com/office/drawing/2014/main" id="{EFB05424-D803-46DC-A138-A6F10C628512}"/>
              </a:ext>
            </a:extLst>
          </p:cNvPr>
          <p:cNvSpPr txBox="1">
            <a:spLocks/>
          </p:cNvSpPr>
          <p:nvPr/>
        </p:nvSpPr>
        <p:spPr>
          <a:xfrm>
            <a:off x="339275" y="4834025"/>
            <a:ext cx="3818841" cy="453781"/>
          </a:xfrm>
          <a:prstGeom prst="rect">
            <a:avLst/>
          </a:prstGeom>
        </p:spPr>
        <p:txBody>
          <a:bodyPr>
            <a:normAutofit lnSpcReduction="10000"/>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Segoe UI Semibold" panose="020B0702040204020203" pitchFamily="34" charset="0"/>
                <a:ea typeface="+mj-ea"/>
                <a:cs typeface="Segoe UI Semibold" panose="020B0702040204020203" pitchFamily="34" charset="0"/>
              </a:rPr>
              <a:t>Floorplan</a:t>
            </a:r>
          </a:p>
        </p:txBody>
      </p:sp>
      <p:sp>
        <p:nvSpPr>
          <p:cNvPr id="19" name="Title 7">
            <a:extLst>
              <a:ext uri="{FF2B5EF4-FFF2-40B4-BE49-F238E27FC236}">
                <a16:creationId xmlns:a16="http://schemas.microsoft.com/office/drawing/2014/main" id="{B9581114-2DC3-4438-8AB8-63D40A4F395F}"/>
              </a:ext>
            </a:extLst>
          </p:cNvPr>
          <p:cNvSpPr txBox="1">
            <a:spLocks/>
          </p:cNvSpPr>
          <p:nvPr/>
        </p:nvSpPr>
        <p:spPr>
          <a:xfrm>
            <a:off x="4233094" y="4843250"/>
            <a:ext cx="3818841" cy="453781"/>
          </a:xfrm>
          <a:prstGeom prst="rect">
            <a:avLst/>
          </a:prstGeom>
        </p:spPr>
        <p:txBody>
          <a:bodyPr>
            <a:normAutofit lnSpcReduction="10000"/>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Segoe UI Semibold" panose="020B0702040204020203" pitchFamily="34" charset="0"/>
                <a:ea typeface="+mj-ea"/>
                <a:cs typeface="Segoe UI Semibold" panose="020B0702040204020203" pitchFamily="34" charset="0"/>
              </a:rPr>
              <a:t>List</a:t>
            </a:r>
          </a:p>
        </p:txBody>
      </p:sp>
      <p:sp>
        <p:nvSpPr>
          <p:cNvPr id="20" name="Title 7">
            <a:extLst>
              <a:ext uri="{FF2B5EF4-FFF2-40B4-BE49-F238E27FC236}">
                <a16:creationId xmlns:a16="http://schemas.microsoft.com/office/drawing/2014/main" id="{DB553D9B-0C26-482E-8549-8C5AC33B8E5D}"/>
              </a:ext>
            </a:extLst>
          </p:cNvPr>
          <p:cNvSpPr txBox="1">
            <a:spLocks/>
          </p:cNvSpPr>
          <p:nvPr/>
        </p:nvSpPr>
        <p:spPr>
          <a:xfrm>
            <a:off x="8114213" y="4856922"/>
            <a:ext cx="3818841" cy="453781"/>
          </a:xfrm>
          <a:prstGeom prst="rect">
            <a:avLst/>
          </a:prstGeom>
        </p:spPr>
        <p:txBody>
          <a:bodyPr>
            <a:normAutofit lnSpcReduction="10000"/>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Segoe UI Semibold" panose="020B0702040204020203" pitchFamily="34" charset="0"/>
                <a:ea typeface="+mj-ea"/>
                <a:cs typeface="Segoe UI Semibold" panose="020B0702040204020203" pitchFamily="34" charset="0"/>
              </a:rPr>
              <a:t>Waveform</a:t>
            </a:r>
          </a:p>
        </p:txBody>
      </p:sp>
      <p:sp>
        <p:nvSpPr>
          <p:cNvPr id="11" name="Title 7">
            <a:extLst>
              <a:ext uri="{FF2B5EF4-FFF2-40B4-BE49-F238E27FC236}">
                <a16:creationId xmlns:a16="http://schemas.microsoft.com/office/drawing/2014/main" id="{7DC255E3-3FF4-4F81-B0F0-AAC703F4848E}"/>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rPr>
              <a:t>Study 2: Sound Awareness Prototypes</a:t>
            </a:r>
            <a:endParaRPr kumimoji="0" lang="en-US" sz="11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endParaRPr>
          </a:p>
        </p:txBody>
      </p:sp>
      <p:sp>
        <p:nvSpPr>
          <p:cNvPr id="22" name="Title 7">
            <a:extLst>
              <a:ext uri="{FF2B5EF4-FFF2-40B4-BE49-F238E27FC236}">
                <a16:creationId xmlns:a16="http://schemas.microsoft.com/office/drawing/2014/main" id="{0BDF0FF9-5013-44FD-A1F6-EC5844421996}"/>
              </a:ext>
            </a:extLst>
          </p:cNvPr>
          <p:cNvSpPr txBox="1">
            <a:spLocks/>
          </p:cNvSpPr>
          <p:nvPr/>
        </p:nvSpPr>
        <p:spPr>
          <a:xfrm>
            <a:off x="171449" y="158165"/>
            <a:ext cx="6238081" cy="559544"/>
          </a:xfrm>
          <a:prstGeom prst="rect">
            <a:avLst/>
          </a:prstGeom>
        </p:spPr>
        <p:txBody>
          <a:bodyPr>
            <a:normAutofit lnSpcReduction="10000"/>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3200" b="0" i="0" u="none" strike="noStrike" kern="1200" cap="small" spc="0" normalizeH="0" baseline="0" noProof="0" dirty="0">
                <a:ln>
                  <a:noFill/>
                </a:ln>
                <a:solidFill>
                  <a:prstClr val="black">
                    <a:lumMod val="50000"/>
                    <a:lumOff val="50000"/>
                  </a:prstClr>
                </a:solidFill>
                <a:effectLst/>
                <a:uLnTx/>
                <a:uFillTx/>
                <a:latin typeface="Segoe UI Semibold" panose="020B0702040204020203" pitchFamily="34" charset="0"/>
                <a:ea typeface="+mj-ea"/>
                <a:cs typeface="Segoe UI Semibold" panose="020B0702040204020203" pitchFamily="34" charset="0"/>
              </a:rPr>
              <a:t>Three Initial Prototypes </a:t>
            </a:r>
            <a:endParaRPr kumimoji="0" lang="en-US" sz="1800" b="0" i="0" u="none" strike="noStrike" kern="1200" cap="small" spc="0" normalizeH="0" baseline="0" noProof="0" dirty="0">
              <a:ln>
                <a:noFill/>
              </a:ln>
              <a:solidFill>
                <a:prstClr val="black">
                  <a:lumMod val="50000"/>
                  <a:lumOff val="50000"/>
                </a:prstClr>
              </a:solidFill>
              <a:effectLst/>
              <a:uLnTx/>
              <a:uFillTx/>
              <a:latin typeface="Calibri"/>
              <a:ea typeface="+mj-ea"/>
              <a:cs typeface="+mj-cs"/>
            </a:endParaRPr>
          </a:p>
        </p:txBody>
      </p:sp>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9F50ED7A-D444-4C08-AF7F-8D4D76123017}"/>
                  </a:ext>
                </a:extLst>
              </p:cNvPr>
              <p:cNvGraphicFramePr>
                <a:graphicFrameLocks noChangeAspect="1"/>
              </p:cNvGraphicFramePr>
              <p:nvPr>
                <p:extLst/>
              </p:nvPr>
            </p:nvGraphicFramePr>
            <p:xfrm>
              <a:off x="-6048375" y="2505075"/>
              <a:ext cx="3048000" cy="1714500"/>
            </p:xfrm>
            <a:graphic>
              <a:graphicData uri="http://schemas.microsoft.com/office/powerpoint/2016/slidezoom">
                <pslz:sldZm>
                  <pslz:sldZmObj sldId="956" cId="2583565715">
                    <pslz:zmPr id="{905BB888-ED9D-404F-A432-C2FC0AC82E7A}" returnToParent="0" transitionDur="1000">
                      <p166:blipFill xmlns:p166="http://schemas.microsoft.com/office/powerpoint/2016/6/main">
                        <a:blip r:embed="rId5"/>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3" name="Slide Zoom 2">
                <a:hlinkClick r:id="rId6" action="ppaction://hlinksldjump"/>
                <a:extLst>
                  <a:ext uri="{FF2B5EF4-FFF2-40B4-BE49-F238E27FC236}">
                    <a16:creationId xmlns:a16="http://schemas.microsoft.com/office/drawing/2014/main" id="{9F50ED7A-D444-4C08-AF7F-8D4D76123017}"/>
                  </a:ext>
                </a:extLst>
              </p:cNvPr>
              <p:cNvPicPr>
                <a:picLocks noGrp="1" noRot="1" noChangeAspect="1" noMove="1" noResize="1" noEditPoints="1" noAdjustHandles="1" noChangeArrowheads="1" noChangeShapeType="1"/>
              </p:cNvPicPr>
              <p:nvPr/>
            </p:nvPicPr>
            <p:blipFill>
              <a:blip r:embed="rId7"/>
              <a:stretch>
                <a:fillRect/>
              </a:stretch>
            </p:blipFill>
            <p:spPr>
              <a:xfrm>
                <a:off x="-6048375" y="2505075"/>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27729761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B618D4E-F19D-43E3-8AFB-68C4C046921A}"/>
              </a:ext>
            </a:extLst>
          </p:cNvPr>
          <p:cNvPicPr/>
          <p:nvPr/>
        </p:nvPicPr>
        <p:blipFill rotWithShape="1">
          <a:blip r:embed="rId3" cstate="print">
            <a:extLst>
              <a:ext uri="{28A0092B-C50C-407E-A947-70E740481C1C}">
                <a14:useLocalDpi xmlns:a14="http://schemas.microsoft.com/office/drawing/2010/main"/>
              </a:ext>
            </a:extLst>
          </a:blip>
          <a:srcRect/>
          <a:stretch/>
        </p:blipFill>
        <p:spPr bwMode="auto">
          <a:xfrm>
            <a:off x="-3035299" y="-1681599"/>
            <a:ext cx="3035299" cy="1405547"/>
          </a:xfrm>
          <a:prstGeom prst="rect">
            <a:avLst/>
          </a:prstGeom>
          <a:noFill/>
          <a:ln w="9525" cap="flat" cmpd="sng" algn="ctr">
            <a:solidFill>
              <a:sysClr val="windowText" lastClr="000000">
                <a:lumMod val="50000"/>
                <a:lumOff val="50000"/>
              </a:sysClr>
            </a:solidFill>
            <a:prstDash val="solid"/>
            <a:round/>
            <a:headEnd type="none" w="med" len="med"/>
            <a:tailEnd type="none" w="med" len="med"/>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F3335B87-8EAE-4AF9-B14B-0B037E2DC668}"/>
              </a:ext>
            </a:extLst>
          </p:cNvPr>
          <p:cNvPicPr/>
          <p:nvPr/>
        </p:nvPicPr>
        <p:blipFill rotWithShape="1">
          <a:blip r:embed="rId4" cstate="print">
            <a:extLst>
              <a:ext uri="{28A0092B-C50C-407E-A947-70E740481C1C}">
                <a14:useLocalDpi xmlns:a14="http://schemas.microsoft.com/office/drawing/2010/main"/>
              </a:ext>
            </a:extLst>
          </a:blip>
          <a:srcRect l="66629" t="3883" r="-935" b="-3883"/>
          <a:stretch/>
        </p:blipFill>
        <p:spPr bwMode="auto">
          <a:xfrm>
            <a:off x="8016103" y="2203311"/>
            <a:ext cx="4030755" cy="2733514"/>
          </a:xfrm>
          <a:prstGeom prst="rect">
            <a:avLst/>
          </a:prstGeom>
          <a:noFill/>
          <a:ln>
            <a:noFill/>
          </a:ln>
        </p:spPr>
      </p:pic>
      <p:sp>
        <p:nvSpPr>
          <p:cNvPr id="15" name="Rectangle 14">
            <a:extLst>
              <a:ext uri="{FF2B5EF4-FFF2-40B4-BE49-F238E27FC236}">
                <a16:creationId xmlns:a16="http://schemas.microsoft.com/office/drawing/2014/main" id="{4C4121DA-6B20-4AE8-BE35-576C521B8FBC}"/>
              </a:ext>
            </a:extLst>
          </p:cNvPr>
          <p:cNvSpPr/>
          <p:nvPr/>
        </p:nvSpPr>
        <p:spPr>
          <a:xfrm>
            <a:off x="8693863" y="2461016"/>
            <a:ext cx="2351713" cy="312714"/>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Helvetica" panose="020B0604020202020204" pitchFamily="34" charset="0"/>
              <a:ea typeface="+mn-ea"/>
              <a:cs typeface="Helvetica" panose="020B0604020202020204" pitchFamily="34" charset="0"/>
            </a:endParaRPr>
          </a:p>
        </p:txBody>
      </p:sp>
      <p:pic>
        <p:nvPicPr>
          <p:cNvPr id="16" name="Picture 15">
            <a:extLst>
              <a:ext uri="{FF2B5EF4-FFF2-40B4-BE49-F238E27FC236}">
                <a16:creationId xmlns:a16="http://schemas.microsoft.com/office/drawing/2014/main" id="{93FBFB45-162C-4C6F-B84B-5BEDD323E082}"/>
              </a:ext>
            </a:extLst>
          </p:cNvPr>
          <p:cNvPicPr/>
          <p:nvPr/>
        </p:nvPicPr>
        <p:blipFill rotWithShape="1">
          <a:blip r:embed="rId4" cstate="print">
            <a:extLst>
              <a:ext uri="{28A0092B-C50C-407E-A947-70E740481C1C}">
                <a14:useLocalDpi xmlns:a14="http://schemas.microsoft.com/office/drawing/2010/main"/>
              </a:ext>
            </a:extLst>
          </a:blip>
          <a:srcRect r="66614"/>
          <a:stretch/>
        </p:blipFill>
        <p:spPr bwMode="auto">
          <a:xfrm>
            <a:off x="4227648" y="2097326"/>
            <a:ext cx="3922712" cy="2733514"/>
          </a:xfrm>
          <a:prstGeom prst="rect">
            <a:avLst/>
          </a:prstGeom>
          <a:noFill/>
          <a:ln>
            <a:noFill/>
          </a:ln>
        </p:spPr>
      </p:pic>
      <p:pic>
        <p:nvPicPr>
          <p:cNvPr id="17" name="Picture 16">
            <a:extLst>
              <a:ext uri="{FF2B5EF4-FFF2-40B4-BE49-F238E27FC236}">
                <a16:creationId xmlns:a16="http://schemas.microsoft.com/office/drawing/2014/main" id="{472ABE5D-4B90-4A61-A5FB-495A4E038F90}"/>
              </a:ext>
            </a:extLst>
          </p:cNvPr>
          <p:cNvPicPr/>
          <p:nvPr/>
        </p:nvPicPr>
        <p:blipFill rotWithShape="1">
          <a:blip r:embed="rId4" cstate="print">
            <a:extLst>
              <a:ext uri="{28A0092B-C50C-407E-A947-70E740481C1C}">
                <a14:useLocalDpi xmlns:a14="http://schemas.microsoft.com/office/drawing/2010/main"/>
              </a:ext>
            </a:extLst>
          </a:blip>
          <a:srcRect l="32772" r="32922"/>
          <a:stretch/>
        </p:blipFill>
        <p:spPr bwMode="auto">
          <a:xfrm>
            <a:off x="218529" y="2110708"/>
            <a:ext cx="4030755" cy="2733514"/>
          </a:xfrm>
          <a:prstGeom prst="rect">
            <a:avLst/>
          </a:prstGeom>
          <a:noFill/>
          <a:ln>
            <a:noFill/>
          </a:ln>
        </p:spPr>
      </p:pic>
      <p:sp>
        <p:nvSpPr>
          <p:cNvPr id="18" name="Title 7">
            <a:extLst>
              <a:ext uri="{FF2B5EF4-FFF2-40B4-BE49-F238E27FC236}">
                <a16:creationId xmlns:a16="http://schemas.microsoft.com/office/drawing/2014/main" id="{EFB05424-D803-46DC-A138-A6F10C628512}"/>
              </a:ext>
            </a:extLst>
          </p:cNvPr>
          <p:cNvSpPr txBox="1">
            <a:spLocks/>
          </p:cNvSpPr>
          <p:nvPr/>
        </p:nvSpPr>
        <p:spPr>
          <a:xfrm>
            <a:off x="339275" y="4834025"/>
            <a:ext cx="3818841" cy="453781"/>
          </a:xfrm>
          <a:prstGeom prst="rect">
            <a:avLst/>
          </a:prstGeom>
        </p:spPr>
        <p:txBody>
          <a:bodyPr>
            <a:normAutofit lnSpcReduction="10000"/>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Segoe UI Semibold" panose="020B0702040204020203" pitchFamily="34" charset="0"/>
                <a:ea typeface="+mj-ea"/>
                <a:cs typeface="Segoe UI Semibold" panose="020B0702040204020203" pitchFamily="34" charset="0"/>
              </a:rPr>
              <a:t>Floorplan</a:t>
            </a:r>
          </a:p>
        </p:txBody>
      </p:sp>
      <p:sp>
        <p:nvSpPr>
          <p:cNvPr id="19" name="Title 7">
            <a:extLst>
              <a:ext uri="{FF2B5EF4-FFF2-40B4-BE49-F238E27FC236}">
                <a16:creationId xmlns:a16="http://schemas.microsoft.com/office/drawing/2014/main" id="{B9581114-2DC3-4438-8AB8-63D40A4F395F}"/>
              </a:ext>
            </a:extLst>
          </p:cNvPr>
          <p:cNvSpPr txBox="1">
            <a:spLocks/>
          </p:cNvSpPr>
          <p:nvPr/>
        </p:nvSpPr>
        <p:spPr>
          <a:xfrm>
            <a:off x="4233094" y="4843250"/>
            <a:ext cx="3818841" cy="453781"/>
          </a:xfrm>
          <a:prstGeom prst="rect">
            <a:avLst/>
          </a:prstGeom>
        </p:spPr>
        <p:txBody>
          <a:bodyPr>
            <a:normAutofit lnSpcReduction="10000"/>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Segoe UI Semibold" panose="020B0702040204020203" pitchFamily="34" charset="0"/>
                <a:ea typeface="+mj-ea"/>
                <a:cs typeface="Segoe UI Semibold" panose="020B0702040204020203" pitchFamily="34" charset="0"/>
              </a:rPr>
              <a:t>List</a:t>
            </a:r>
          </a:p>
        </p:txBody>
      </p:sp>
      <p:sp>
        <p:nvSpPr>
          <p:cNvPr id="20" name="Title 7">
            <a:extLst>
              <a:ext uri="{FF2B5EF4-FFF2-40B4-BE49-F238E27FC236}">
                <a16:creationId xmlns:a16="http://schemas.microsoft.com/office/drawing/2014/main" id="{DB553D9B-0C26-482E-8549-8C5AC33B8E5D}"/>
              </a:ext>
            </a:extLst>
          </p:cNvPr>
          <p:cNvSpPr txBox="1">
            <a:spLocks/>
          </p:cNvSpPr>
          <p:nvPr/>
        </p:nvSpPr>
        <p:spPr>
          <a:xfrm>
            <a:off x="8114213" y="4856922"/>
            <a:ext cx="3818841" cy="453781"/>
          </a:xfrm>
          <a:prstGeom prst="rect">
            <a:avLst/>
          </a:prstGeom>
        </p:spPr>
        <p:txBody>
          <a:bodyPr>
            <a:normAutofit lnSpcReduction="10000"/>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Segoe UI Semibold" panose="020B0702040204020203" pitchFamily="34" charset="0"/>
                <a:ea typeface="+mj-ea"/>
                <a:cs typeface="Segoe UI Semibold" panose="020B0702040204020203" pitchFamily="34" charset="0"/>
              </a:rPr>
              <a:t>Waveform</a:t>
            </a:r>
          </a:p>
        </p:txBody>
      </p:sp>
      <p:sp>
        <p:nvSpPr>
          <p:cNvPr id="11" name="Title 7">
            <a:extLst>
              <a:ext uri="{FF2B5EF4-FFF2-40B4-BE49-F238E27FC236}">
                <a16:creationId xmlns:a16="http://schemas.microsoft.com/office/drawing/2014/main" id="{7DC255E3-3FF4-4F81-B0F0-AAC703F4848E}"/>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rPr>
              <a:t>Study 2: Sound Awareness Prototypes</a:t>
            </a:r>
            <a:endParaRPr kumimoji="0" lang="en-US" sz="11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endParaRPr>
          </a:p>
        </p:txBody>
      </p:sp>
      <p:sp>
        <p:nvSpPr>
          <p:cNvPr id="22" name="Title 7">
            <a:extLst>
              <a:ext uri="{FF2B5EF4-FFF2-40B4-BE49-F238E27FC236}">
                <a16:creationId xmlns:a16="http://schemas.microsoft.com/office/drawing/2014/main" id="{0BDF0FF9-5013-44FD-A1F6-EC5844421996}"/>
              </a:ext>
            </a:extLst>
          </p:cNvPr>
          <p:cNvSpPr txBox="1">
            <a:spLocks/>
          </p:cNvSpPr>
          <p:nvPr/>
        </p:nvSpPr>
        <p:spPr>
          <a:xfrm>
            <a:off x="171449" y="158165"/>
            <a:ext cx="6238081" cy="559544"/>
          </a:xfrm>
          <a:prstGeom prst="rect">
            <a:avLst/>
          </a:prstGeom>
        </p:spPr>
        <p:txBody>
          <a:bodyPr>
            <a:normAutofit lnSpcReduction="10000"/>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3200" b="0" i="0" u="none" strike="noStrike" kern="1200" cap="small" spc="0" normalizeH="0" baseline="0" noProof="0" dirty="0">
                <a:ln>
                  <a:noFill/>
                </a:ln>
                <a:solidFill>
                  <a:prstClr val="black">
                    <a:lumMod val="50000"/>
                    <a:lumOff val="50000"/>
                  </a:prstClr>
                </a:solidFill>
                <a:effectLst/>
                <a:uLnTx/>
                <a:uFillTx/>
                <a:latin typeface="Segoe UI Semibold" panose="020B0702040204020203" pitchFamily="34" charset="0"/>
                <a:ea typeface="+mj-ea"/>
                <a:cs typeface="Segoe UI Semibold" panose="020B0702040204020203" pitchFamily="34" charset="0"/>
              </a:rPr>
              <a:t>Three Initial Prototypes </a:t>
            </a:r>
            <a:endParaRPr kumimoji="0" lang="en-US" sz="1800" b="0" i="0" u="none" strike="noStrike" kern="1200" cap="small" spc="0" normalizeH="0" baseline="0" noProof="0" dirty="0">
              <a:ln>
                <a:noFill/>
              </a:ln>
              <a:solidFill>
                <a:prstClr val="black">
                  <a:lumMod val="50000"/>
                  <a:lumOff val="50000"/>
                </a:prstClr>
              </a:solidFill>
              <a:effectLst/>
              <a:uLnTx/>
              <a:uFillTx/>
              <a:latin typeface="Calibri"/>
              <a:ea typeface="+mj-ea"/>
              <a:cs typeface="+mj-cs"/>
            </a:endParaRPr>
          </a:p>
        </p:txBody>
      </p:sp>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9F50ED7A-D444-4C08-AF7F-8D4D76123017}"/>
                  </a:ext>
                </a:extLst>
              </p:cNvPr>
              <p:cNvGraphicFramePr>
                <a:graphicFrameLocks noChangeAspect="1"/>
              </p:cNvGraphicFramePr>
              <p:nvPr>
                <p:extLst/>
              </p:nvPr>
            </p:nvGraphicFramePr>
            <p:xfrm>
              <a:off x="-6048375" y="2505075"/>
              <a:ext cx="3048000" cy="1714500"/>
            </p:xfrm>
            <a:graphic>
              <a:graphicData uri="http://schemas.microsoft.com/office/powerpoint/2016/slidezoom">
                <pslz:sldZm>
                  <pslz:sldZmObj sldId="956" cId="2583565715">
                    <pslz:zmPr id="{905BB888-ED9D-404F-A432-C2FC0AC82E7A}" returnToParent="0" transitionDur="1000">
                      <p166:blipFill xmlns:p166="http://schemas.microsoft.com/office/powerpoint/2016/6/main">
                        <a:blip r:embed="rId5"/>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3" name="Slide Zoom 2">
                <a:hlinkClick r:id="rId6" action="ppaction://hlinksldjump"/>
                <a:extLst>
                  <a:ext uri="{FF2B5EF4-FFF2-40B4-BE49-F238E27FC236}">
                    <a16:creationId xmlns:a16="http://schemas.microsoft.com/office/drawing/2014/main" id="{9F50ED7A-D444-4C08-AF7F-8D4D76123017}"/>
                  </a:ext>
                </a:extLst>
              </p:cNvPr>
              <p:cNvPicPr>
                <a:picLocks noGrp="1" noRot="1" noChangeAspect="1" noMove="1" noResize="1" noEditPoints="1" noAdjustHandles="1" noChangeArrowheads="1" noChangeShapeType="1"/>
              </p:cNvPicPr>
              <p:nvPr/>
            </p:nvPicPr>
            <p:blipFill>
              <a:blip r:embed="rId7"/>
              <a:stretch>
                <a:fillRect/>
              </a:stretch>
            </p:blipFill>
            <p:spPr>
              <a:xfrm>
                <a:off x="-6048375" y="2505075"/>
                <a:ext cx="3048000" cy="1714500"/>
              </a:xfrm>
              <a:prstGeom prst="rect">
                <a:avLst/>
              </a:prstGeom>
              <a:ln w="3175">
                <a:solidFill>
                  <a:prstClr val="ltGray"/>
                </a:solidFill>
              </a:ln>
            </p:spPr>
          </p:pic>
        </mc:Fallback>
      </mc:AlternateContent>
      <p:sp>
        <p:nvSpPr>
          <p:cNvPr id="21" name="BlackOverlay">
            <a:extLst>
              <a:ext uri="{FF2B5EF4-FFF2-40B4-BE49-F238E27FC236}">
                <a16:creationId xmlns:a16="http://schemas.microsoft.com/office/drawing/2014/main" id="{E14C314B-4FAE-4724-AA5E-A0CC382F91EE}"/>
              </a:ext>
            </a:extLst>
          </p:cNvPr>
          <p:cNvSpPr/>
          <p:nvPr/>
        </p:nvSpPr>
        <p:spPr>
          <a:xfrm>
            <a:off x="-11898" y="0"/>
            <a:ext cx="12203898" cy="6858000"/>
          </a:xfrm>
          <a:prstGeom prst="rect">
            <a:avLst/>
          </a:prstGeom>
          <a:solidFill>
            <a:schemeClr val="tx1">
              <a:alpha val="7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ctr" defTabSz="4560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egoe UI Light"/>
                <a:ea typeface="+mn-ea"/>
                <a:cs typeface="Segoe UI Light"/>
              </a:rPr>
              <a:t>Live Demo</a:t>
            </a:r>
          </a:p>
        </p:txBody>
      </p:sp>
    </p:spTree>
    <p:extLst>
      <p:ext uri="{BB962C8B-B14F-4D97-AF65-F5344CB8AC3E}">
        <p14:creationId xmlns:p14="http://schemas.microsoft.com/office/powerpoint/2010/main" val="41837104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 name="Picture 10" descr="Image result for echo show">
            <a:extLst>
              <a:ext uri="{FF2B5EF4-FFF2-40B4-BE49-F238E27FC236}">
                <a16:creationId xmlns:a16="http://schemas.microsoft.com/office/drawing/2014/main" id="{7C2E8A2D-3899-43ED-93F2-17046A2758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BlackOverlay">
            <a:extLst>
              <a:ext uri="{FF2B5EF4-FFF2-40B4-BE49-F238E27FC236}">
                <a16:creationId xmlns:a16="http://schemas.microsoft.com/office/drawing/2014/main" id="{AA10E138-A80B-4022-B2D1-DCDC1BE3A66B}"/>
              </a:ext>
            </a:extLst>
          </p:cNvPr>
          <p:cNvSpPr/>
          <p:nvPr/>
        </p:nvSpPr>
        <p:spPr>
          <a:xfrm>
            <a:off x="-11898" y="0"/>
            <a:ext cx="12203898" cy="6858000"/>
          </a:xfrm>
          <a:prstGeom prst="rect">
            <a:avLst/>
          </a:prstGeom>
          <a:solidFill>
            <a:schemeClr val="tx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What </a:t>
            </a: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information</a:t>
            </a: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about sound do DHH people want in the homes?</a:t>
            </a:r>
          </a:p>
          <a:p>
            <a:pPr marL="457200" marR="0" lvl="1"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How do they want this information to be </a:t>
            </a: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conveyed</a:t>
            </a: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a:t>
            </a:r>
          </a:p>
          <a:p>
            <a:pPr marL="457200" marR="0" lvl="1"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How would a sound awareness system </a:t>
            </a: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integrate</a:t>
            </a: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into the homes of DHH people?</a:t>
            </a:r>
          </a:p>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a:t>
            </a:r>
          </a:p>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What </a:t>
            </a: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concerns</a:t>
            </a: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may arise when using such a system in the home? (e.g., privacy)</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 name="Title 2">
            <a:extLst>
              <a:ext uri="{FF2B5EF4-FFF2-40B4-BE49-F238E27FC236}">
                <a16:creationId xmlns:a16="http://schemas.microsoft.com/office/drawing/2014/main" id="{12D8616D-4534-4D53-9DFB-E5A947DE4544}"/>
              </a:ext>
            </a:extLst>
          </p:cNvPr>
          <p:cNvSpPr>
            <a:spLocks noGrp="1"/>
          </p:cNvSpPr>
          <p:nvPr>
            <p:ph type="title"/>
          </p:nvPr>
        </p:nvSpPr>
        <p:spPr/>
        <p:txBody>
          <a:bodyPr/>
          <a:lstStyle/>
          <a:p>
            <a:endParaRPr lang="en-US"/>
          </a:p>
        </p:txBody>
      </p:sp>
      <p:sp>
        <p:nvSpPr>
          <p:cNvPr id="7" name="Title">
            <a:extLst>
              <a:ext uri="{FF2B5EF4-FFF2-40B4-BE49-F238E27FC236}">
                <a16:creationId xmlns:a16="http://schemas.microsoft.com/office/drawing/2014/main" id="{D9394E2B-CE40-461A-ADA6-0C4D860B232D}"/>
              </a:ext>
            </a:extLst>
          </p:cNvPr>
          <p:cNvSpPr txBox="1">
            <a:spLocks/>
          </p:cNvSpPr>
          <p:nvPr/>
        </p:nvSpPr>
        <p:spPr>
          <a:xfrm>
            <a:off x="257175" y="196637"/>
            <a:ext cx="8229600" cy="493931"/>
          </a:xfrm>
          <a:prstGeom prst="rect">
            <a:avLst/>
          </a:prstGeom>
        </p:spPr>
        <p:txBody>
          <a:bodyPr vert="horz" lIns="0" tIns="45718" rIns="0" bIns="45718" rtlCol="0" anchor="ctr">
            <a:noAutofit/>
          </a:bodyPr>
          <a:lstStyle>
            <a:lvl1pPr algn="l" defTabSz="912201" rtl="0" eaLnBrk="1" latinLnBrk="0" hangingPunct="1">
              <a:spcBef>
                <a:spcPct val="0"/>
              </a:spcBef>
              <a:buNone/>
              <a:defRPr sz="3200" kern="1200" cap="small" baseline="0">
                <a:solidFill>
                  <a:schemeClr val="tx1"/>
                </a:solidFill>
                <a:latin typeface="Segoe UI Semibold" panose="020B0702040204020203" pitchFamily="34" charset="0"/>
                <a:ea typeface="+mj-ea"/>
                <a:cs typeface="+mj-cs"/>
              </a:defRPr>
            </a:lvl1pPr>
          </a:lstStyle>
          <a:p>
            <a:r>
              <a:rPr lang="en-US" sz="3600">
                <a:solidFill>
                  <a:schemeClr val="bg1">
                    <a:lumMod val="95000"/>
                  </a:schemeClr>
                </a:solidFill>
              </a:rPr>
              <a:t>Questions</a:t>
            </a:r>
            <a:endParaRPr lang="en-US" sz="3600" dirty="0">
              <a:solidFill>
                <a:schemeClr val="bg1">
                  <a:lumMod val="95000"/>
                </a:schemeClr>
              </a:solidFill>
            </a:endParaRPr>
          </a:p>
        </p:txBody>
      </p:sp>
    </p:spTree>
    <p:extLst>
      <p:ext uri="{BB962C8B-B14F-4D97-AF65-F5344CB8AC3E}">
        <p14:creationId xmlns:p14="http://schemas.microsoft.com/office/powerpoint/2010/main" val="28669549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 name="Picture 10" descr="Image result for echo show">
            <a:extLst>
              <a:ext uri="{FF2B5EF4-FFF2-40B4-BE49-F238E27FC236}">
                <a16:creationId xmlns:a16="http://schemas.microsoft.com/office/drawing/2014/main" id="{7C2E8A2D-3899-43ED-93F2-17046A2758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BlackOverlay">
            <a:extLst>
              <a:ext uri="{FF2B5EF4-FFF2-40B4-BE49-F238E27FC236}">
                <a16:creationId xmlns:a16="http://schemas.microsoft.com/office/drawing/2014/main" id="{AA10E138-A80B-4022-B2D1-DCDC1BE3A66B}"/>
              </a:ext>
            </a:extLst>
          </p:cNvPr>
          <p:cNvSpPr/>
          <p:nvPr/>
        </p:nvSpPr>
        <p:spPr>
          <a:xfrm>
            <a:off x="-11898" y="0"/>
            <a:ext cx="12203898" cy="6858000"/>
          </a:xfrm>
          <a:prstGeom prst="rect">
            <a:avLst/>
          </a:prstGeom>
          <a:solidFill>
            <a:schemeClr val="tx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a:t>
            </a:r>
          </a:p>
          <a:p>
            <a:pPr marL="457200" marR="0" lvl="1"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a:t>
            </a:r>
          </a:p>
          <a:p>
            <a:pPr marL="457200" marR="0" lvl="1"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How would a sound awareness system </a:t>
            </a: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integrate</a:t>
            </a: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into the homes of DHH people?</a:t>
            </a:r>
          </a:p>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a:t>
            </a:r>
          </a:p>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What </a:t>
            </a: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concerns</a:t>
            </a: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may arise when using such a system in the home? (e.g., privacy)</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 name="Title 2">
            <a:extLst>
              <a:ext uri="{FF2B5EF4-FFF2-40B4-BE49-F238E27FC236}">
                <a16:creationId xmlns:a16="http://schemas.microsoft.com/office/drawing/2014/main" id="{2C5732FA-6440-41B7-BCED-FBF38A80EC58}"/>
              </a:ext>
            </a:extLst>
          </p:cNvPr>
          <p:cNvSpPr>
            <a:spLocks noGrp="1"/>
          </p:cNvSpPr>
          <p:nvPr>
            <p:ph type="title"/>
          </p:nvPr>
        </p:nvSpPr>
        <p:spPr/>
        <p:txBody>
          <a:bodyPr/>
          <a:lstStyle/>
          <a:p>
            <a:endParaRPr lang="en-US"/>
          </a:p>
        </p:txBody>
      </p:sp>
      <p:sp>
        <p:nvSpPr>
          <p:cNvPr id="7" name="Title">
            <a:extLst>
              <a:ext uri="{FF2B5EF4-FFF2-40B4-BE49-F238E27FC236}">
                <a16:creationId xmlns:a16="http://schemas.microsoft.com/office/drawing/2014/main" id="{A7AADE49-198B-48B2-B9AF-0FE71D8A74A1}"/>
              </a:ext>
            </a:extLst>
          </p:cNvPr>
          <p:cNvSpPr txBox="1">
            <a:spLocks/>
          </p:cNvSpPr>
          <p:nvPr/>
        </p:nvSpPr>
        <p:spPr>
          <a:xfrm>
            <a:off x="257175" y="196637"/>
            <a:ext cx="8229600" cy="493931"/>
          </a:xfrm>
          <a:prstGeom prst="rect">
            <a:avLst/>
          </a:prstGeom>
        </p:spPr>
        <p:txBody>
          <a:bodyPr vert="horz" lIns="0" tIns="45718" rIns="0" bIns="45718" rtlCol="0" anchor="ctr">
            <a:noAutofit/>
          </a:bodyPr>
          <a:lstStyle>
            <a:lvl1pPr algn="l" defTabSz="912201" rtl="0" eaLnBrk="1" latinLnBrk="0" hangingPunct="1">
              <a:spcBef>
                <a:spcPct val="0"/>
              </a:spcBef>
              <a:buNone/>
              <a:defRPr sz="3200" kern="1200" cap="small" baseline="0">
                <a:solidFill>
                  <a:schemeClr val="tx1"/>
                </a:solidFill>
                <a:latin typeface="Segoe UI Semibold" panose="020B0702040204020203" pitchFamily="34" charset="0"/>
                <a:ea typeface="+mj-ea"/>
                <a:cs typeface="+mj-cs"/>
              </a:defRPr>
            </a:lvl1pPr>
          </a:lstStyle>
          <a:p>
            <a:r>
              <a:rPr lang="en-US" sz="3600">
                <a:solidFill>
                  <a:schemeClr val="bg1">
                    <a:lumMod val="95000"/>
                  </a:schemeClr>
                </a:solidFill>
              </a:rPr>
              <a:t>Questions</a:t>
            </a:r>
            <a:endParaRPr lang="en-US" sz="3600" dirty="0">
              <a:solidFill>
                <a:schemeClr val="bg1">
                  <a:lumMod val="95000"/>
                </a:schemeClr>
              </a:solidFill>
            </a:endParaRPr>
          </a:p>
        </p:txBody>
      </p:sp>
    </p:spTree>
    <p:extLst>
      <p:ext uri="{BB962C8B-B14F-4D97-AF65-F5344CB8AC3E}">
        <p14:creationId xmlns:p14="http://schemas.microsoft.com/office/powerpoint/2010/main" val="27234113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8E91952-4895-4F11-9599-A3A802E0BEE0}"/>
              </a:ext>
            </a:extLst>
          </p:cNvPr>
          <p:cNvSpPr txBox="1"/>
          <p:nvPr/>
        </p:nvSpPr>
        <p:spPr>
          <a:xfrm>
            <a:off x="1737687" y="2919223"/>
            <a:ext cx="344177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A brief overview of </a:t>
            </a:r>
            <a:r>
              <a:rPr kumimoji="0" lang="en-US" sz="22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Study 1</a:t>
            </a:r>
          </a:p>
        </p:txBody>
      </p:sp>
      <p:sp>
        <p:nvSpPr>
          <p:cNvPr id="34" name="Title 2">
            <a:extLst>
              <a:ext uri="{FF2B5EF4-FFF2-40B4-BE49-F238E27FC236}">
                <a16:creationId xmlns:a16="http://schemas.microsoft.com/office/drawing/2014/main" id="{C5229DA8-3D1C-4A36-B314-34B00BB41286}"/>
              </a:ext>
            </a:extLst>
          </p:cNvPr>
          <p:cNvSpPr txBox="1">
            <a:spLocks/>
          </p:cNvSpPr>
          <p:nvPr/>
        </p:nvSpPr>
        <p:spPr>
          <a:xfrm>
            <a:off x="188025" y="85726"/>
            <a:ext cx="8229600"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3200" b="0" i="0" u="none" strike="noStrike" kern="1200" cap="small" spc="0" normalizeH="0" baseline="0" noProof="0" dirty="0">
                <a:ln>
                  <a:noFill/>
                </a:ln>
                <a:solidFill>
                  <a:sysClr val="window" lastClr="FFFFFF">
                    <a:lumMod val="95000"/>
                  </a:sysClr>
                </a:solidFill>
                <a:effectLst/>
                <a:uLnTx/>
                <a:uFillTx/>
                <a:latin typeface="Segoe UI Semibold" panose="020B0702040204020203" pitchFamily="34" charset="0"/>
                <a:ea typeface="+mj-ea"/>
                <a:cs typeface="+mj-cs"/>
              </a:rPr>
              <a:t>Outline</a:t>
            </a:r>
          </a:p>
        </p:txBody>
      </p:sp>
      <p:sp>
        <p:nvSpPr>
          <p:cNvPr id="39" name="TextBox 38">
            <a:extLst>
              <a:ext uri="{FF2B5EF4-FFF2-40B4-BE49-F238E27FC236}">
                <a16:creationId xmlns:a16="http://schemas.microsoft.com/office/drawing/2014/main" id="{EBBD2D63-1682-4965-AEC8-D054F464005F}"/>
              </a:ext>
            </a:extLst>
          </p:cNvPr>
          <p:cNvSpPr txBox="1"/>
          <p:nvPr/>
        </p:nvSpPr>
        <p:spPr>
          <a:xfrm>
            <a:off x="6121898" y="2903834"/>
            <a:ext cx="12902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Study 2</a:t>
            </a:r>
            <a:endParaRPr kumimoji="0" lang="en-US" sz="2800" b="0" i="0" u="none" strike="noStrike" kern="1200" cap="none" spc="0" normalizeH="0" baseline="0" noProof="0" dirty="0">
              <a:ln>
                <a:noFill/>
              </a:ln>
              <a:solidFill>
                <a:srgbClr val="FFC000"/>
              </a:solidFill>
              <a:effectLst/>
              <a:uLnTx/>
              <a:uFillTx/>
              <a:latin typeface="Segoe UI Light" pitchFamily="34" charset="0"/>
              <a:ea typeface="+mn-ea"/>
              <a:cs typeface="+mn-cs"/>
            </a:endParaRPr>
          </a:p>
        </p:txBody>
      </p:sp>
      <p:cxnSp>
        <p:nvCxnSpPr>
          <p:cNvPr id="27" name="Straight Arrow Connector 26">
            <a:extLst>
              <a:ext uri="{FF2B5EF4-FFF2-40B4-BE49-F238E27FC236}">
                <a16:creationId xmlns:a16="http://schemas.microsoft.com/office/drawing/2014/main" id="{45C7ABC8-9C5C-427A-B1D8-B0C971DA21AC}"/>
              </a:ext>
            </a:extLst>
          </p:cNvPr>
          <p:cNvCxnSpPr>
            <a:cxnSpLocks/>
          </p:cNvCxnSpPr>
          <p:nvPr/>
        </p:nvCxnSpPr>
        <p:spPr>
          <a:xfrm flipV="1">
            <a:off x="5418475" y="3134666"/>
            <a:ext cx="447048"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AD6E849-BA6E-4AA5-BBFD-A6376A78AC73}"/>
              </a:ext>
            </a:extLst>
          </p:cNvPr>
          <p:cNvSpPr txBox="1"/>
          <p:nvPr/>
        </p:nvSpPr>
        <p:spPr>
          <a:xfrm>
            <a:off x="2548513" y="3952304"/>
            <a:ext cx="308186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Design of sound awareness prototypes</a:t>
            </a:r>
          </a:p>
        </p:txBody>
      </p:sp>
      <p:sp>
        <p:nvSpPr>
          <p:cNvPr id="29" name="TextBox 28">
            <a:extLst>
              <a:ext uri="{FF2B5EF4-FFF2-40B4-BE49-F238E27FC236}">
                <a16:creationId xmlns:a16="http://schemas.microsoft.com/office/drawing/2014/main" id="{DB89836E-F255-40CB-8778-9CC7AC714841}"/>
              </a:ext>
            </a:extLst>
          </p:cNvPr>
          <p:cNvSpPr txBox="1"/>
          <p:nvPr/>
        </p:nvSpPr>
        <p:spPr>
          <a:xfrm>
            <a:off x="6259228" y="3952304"/>
            <a:ext cx="229809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 Wizard-of-Oz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evaluation</a:t>
            </a:r>
          </a:p>
        </p:txBody>
      </p:sp>
      <p:sp>
        <p:nvSpPr>
          <p:cNvPr id="30" name="Right Brace 29">
            <a:extLst>
              <a:ext uri="{FF2B5EF4-FFF2-40B4-BE49-F238E27FC236}">
                <a16:creationId xmlns:a16="http://schemas.microsoft.com/office/drawing/2014/main" id="{38BB6110-A86C-45F0-82A9-99894E305121}"/>
              </a:ext>
            </a:extLst>
          </p:cNvPr>
          <p:cNvSpPr/>
          <p:nvPr/>
        </p:nvSpPr>
        <p:spPr>
          <a:xfrm rot="5400000">
            <a:off x="6568792" y="-435079"/>
            <a:ext cx="297278" cy="8050063"/>
          </a:xfrm>
          <a:prstGeom prst="rightBrace">
            <a:avLst>
              <a:gd name="adj1" fmla="val 8333"/>
              <a:gd name="adj2" fmla="val 49993"/>
            </a:avLst>
          </a:prstGeom>
          <a:ln w="12700">
            <a:solidFill>
              <a:schemeClr val="accent4"/>
            </a:solidFill>
          </a:ln>
          <a:scene3d>
            <a:camera prst="orthographicFront">
              <a:rot lat="0" lon="0" rev="108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7A534001-8556-4865-B24D-A29C9A26F442}"/>
              </a:ext>
            </a:extLst>
          </p:cNvPr>
          <p:cNvSpPr txBox="1"/>
          <p:nvPr/>
        </p:nvSpPr>
        <p:spPr>
          <a:xfrm>
            <a:off x="9326431" y="4108881"/>
            <a:ext cx="148702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UI Semibold" panose="020B0702040204020203" pitchFamily="34" charset="0"/>
                <a:ea typeface="+mn-ea"/>
                <a:cs typeface="Segoe UI Semibold" panose="020B0702040204020203" pitchFamily="34" charset="0"/>
              </a:rPr>
              <a:t>Findings</a:t>
            </a:r>
          </a:p>
        </p:txBody>
      </p:sp>
      <p:cxnSp>
        <p:nvCxnSpPr>
          <p:cNvPr id="36" name="Straight Arrow Connector 35">
            <a:extLst>
              <a:ext uri="{FF2B5EF4-FFF2-40B4-BE49-F238E27FC236}">
                <a16:creationId xmlns:a16="http://schemas.microsoft.com/office/drawing/2014/main" id="{057E96E7-15D5-40A5-A6CD-41A55925CCB1}"/>
              </a:ext>
            </a:extLst>
          </p:cNvPr>
          <p:cNvCxnSpPr>
            <a:cxnSpLocks/>
          </p:cNvCxnSpPr>
          <p:nvPr/>
        </p:nvCxnSpPr>
        <p:spPr>
          <a:xfrm flipV="1">
            <a:off x="5721278" y="4326776"/>
            <a:ext cx="447048"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732CB671-CC14-45B2-964A-F5DA0F24A30E}"/>
              </a:ext>
            </a:extLst>
          </p:cNvPr>
          <p:cNvCxnSpPr>
            <a:cxnSpLocks/>
          </p:cNvCxnSpPr>
          <p:nvPr/>
        </p:nvCxnSpPr>
        <p:spPr>
          <a:xfrm flipV="1">
            <a:off x="8673627" y="4326776"/>
            <a:ext cx="447048"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 name="BlackOverlay">
            <a:extLst>
              <a:ext uri="{FF2B5EF4-FFF2-40B4-BE49-F238E27FC236}">
                <a16:creationId xmlns:a16="http://schemas.microsoft.com/office/drawing/2014/main" id="{FCE4A895-47FA-46D0-9026-2FD00C4A7C15}"/>
              </a:ext>
            </a:extLst>
          </p:cNvPr>
          <p:cNvSpPr/>
          <p:nvPr/>
        </p:nvSpPr>
        <p:spPr>
          <a:xfrm>
            <a:off x="2677168" y="3820660"/>
            <a:ext cx="3582060" cy="1534949"/>
          </a:xfrm>
          <a:prstGeom prst="rect">
            <a:avLst/>
          </a:prstGeom>
          <a:solidFill>
            <a:schemeClr val="tx1">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ctr"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endParaRPr>
          </a:p>
        </p:txBody>
      </p:sp>
      <p:sp>
        <p:nvSpPr>
          <p:cNvPr id="13" name="BlackOverlay">
            <a:extLst>
              <a:ext uri="{FF2B5EF4-FFF2-40B4-BE49-F238E27FC236}">
                <a16:creationId xmlns:a16="http://schemas.microsoft.com/office/drawing/2014/main" id="{41DEF337-14E9-4118-9FAB-7AF9C19992D2}"/>
              </a:ext>
            </a:extLst>
          </p:cNvPr>
          <p:cNvSpPr/>
          <p:nvPr/>
        </p:nvSpPr>
        <p:spPr>
          <a:xfrm>
            <a:off x="1729811" y="2878626"/>
            <a:ext cx="4186512" cy="493931"/>
          </a:xfrm>
          <a:prstGeom prst="rect">
            <a:avLst/>
          </a:prstGeom>
          <a:solidFill>
            <a:schemeClr val="tx1">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ctr"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endParaRPr>
          </a:p>
        </p:txBody>
      </p:sp>
      <p:sp>
        <p:nvSpPr>
          <p:cNvPr id="14" name="BlackOverlay">
            <a:extLst>
              <a:ext uri="{FF2B5EF4-FFF2-40B4-BE49-F238E27FC236}">
                <a16:creationId xmlns:a16="http://schemas.microsoft.com/office/drawing/2014/main" id="{6538D40D-E0C4-4E5A-B0A8-9243118B520B}"/>
              </a:ext>
            </a:extLst>
          </p:cNvPr>
          <p:cNvSpPr/>
          <p:nvPr/>
        </p:nvSpPr>
        <p:spPr>
          <a:xfrm>
            <a:off x="8465290" y="3820660"/>
            <a:ext cx="3582060" cy="1534949"/>
          </a:xfrm>
          <a:prstGeom prst="rect">
            <a:avLst/>
          </a:prstGeom>
          <a:solidFill>
            <a:schemeClr val="tx1">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ctr"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endParaRPr>
          </a:p>
        </p:txBody>
      </p:sp>
    </p:spTree>
    <p:extLst>
      <p:ext uri="{BB962C8B-B14F-4D97-AF65-F5344CB8AC3E}">
        <p14:creationId xmlns:p14="http://schemas.microsoft.com/office/powerpoint/2010/main" val="20092622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6EDBD0C-7B20-4942-AA41-2A1D19AD0FCA}"/>
              </a:ext>
            </a:extLst>
          </p:cNvPr>
          <p:cNvGrpSpPr/>
          <p:nvPr/>
        </p:nvGrpSpPr>
        <p:grpSpPr>
          <a:xfrm rot="10800000">
            <a:off x="573024" y="548496"/>
            <a:ext cx="11503152" cy="6480048"/>
            <a:chOff x="344424" y="434949"/>
            <a:chExt cx="11503152" cy="6480048"/>
          </a:xfrm>
        </p:grpSpPr>
        <p:pic>
          <p:nvPicPr>
            <p:cNvPr id="6" name="Picture 5" descr="A close up of a logo&#10;&#10;Description generated with high confidence">
              <a:extLst>
                <a:ext uri="{FF2B5EF4-FFF2-40B4-BE49-F238E27FC236}">
                  <a16:creationId xmlns:a16="http://schemas.microsoft.com/office/drawing/2014/main" id="{A4EA7171-642E-4C53-AEB4-C88125AF8B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424" y="434949"/>
              <a:ext cx="11503152" cy="6480048"/>
            </a:xfrm>
            <a:prstGeom prst="rect">
              <a:avLst/>
            </a:prstGeom>
          </p:spPr>
        </p:pic>
        <p:sp>
          <p:nvSpPr>
            <p:cNvPr id="17" name="TextBox 16">
              <a:extLst>
                <a:ext uri="{FF2B5EF4-FFF2-40B4-BE49-F238E27FC236}">
                  <a16:creationId xmlns:a16="http://schemas.microsoft.com/office/drawing/2014/main" id="{4CCFC722-DF32-4C8D-A994-CF18C70FB5AC}"/>
                </a:ext>
              </a:extLst>
            </p:cNvPr>
            <p:cNvSpPr txBox="1"/>
            <p:nvPr/>
          </p:nvSpPr>
          <p:spPr>
            <a:xfrm rot="10800000">
              <a:off x="7808912" y="5388522"/>
              <a:ext cx="1104900" cy="347788"/>
            </a:xfrm>
            <a:prstGeom prst="rect">
              <a:avLst/>
            </a:prstGeom>
            <a:noFill/>
          </p:spPr>
          <p:txBody>
            <a:bodyPr wrap="square" lIns="0" tIns="27432" rIns="0" bIns="27432" rtlCol="0">
              <a:spAutoFit/>
            </a:bodyPr>
            <a:lstStyle/>
            <a:p>
              <a:pPr algn="ctr">
                <a:defRPr/>
              </a:pPr>
              <a:r>
                <a:rPr lang="en-US" sz="1900" dirty="0">
                  <a:solidFill>
                    <a:prstClr val="black">
                      <a:lumMod val="75000"/>
                      <a:lumOff val="25000"/>
                    </a:prstClr>
                  </a:solidFill>
                  <a:latin typeface="Segoe UI Semibold" panose="020B0702040204020203" pitchFamily="34" charset="0"/>
                  <a:ea typeface="Verdana" panose="020B0604030504040204" pitchFamily="34" charset="0"/>
                  <a:cs typeface="Segoe UI Semibold" panose="020B0702040204020203" pitchFamily="34" charset="0"/>
                </a:rPr>
                <a:t>Kitchen</a:t>
              </a:r>
              <a:endParaRPr lang="en-US" sz="1900" dirty="0">
                <a:solidFill>
                  <a:prstClr val="white">
                    <a:lumMod val="50000"/>
                  </a:prstClr>
                </a:solidFill>
                <a:latin typeface="Segoe UI" panose="020B0502040204020203" pitchFamily="34" charset="0"/>
                <a:ea typeface="Verdana" panose="020B0604030504040204" pitchFamily="34" charset="0"/>
                <a:cs typeface="Segoe UI" panose="020B0502040204020203" pitchFamily="34" charset="0"/>
              </a:endParaRPr>
            </a:p>
          </p:txBody>
        </p:sp>
        <p:sp>
          <p:nvSpPr>
            <p:cNvPr id="18" name="TextBox 17">
              <a:extLst>
                <a:ext uri="{FF2B5EF4-FFF2-40B4-BE49-F238E27FC236}">
                  <a16:creationId xmlns:a16="http://schemas.microsoft.com/office/drawing/2014/main" id="{31637E4E-A44E-4079-9751-83202F64C7BA}"/>
                </a:ext>
              </a:extLst>
            </p:cNvPr>
            <p:cNvSpPr txBox="1"/>
            <p:nvPr/>
          </p:nvSpPr>
          <p:spPr>
            <a:xfrm rot="10800000">
              <a:off x="8135936" y="3444188"/>
              <a:ext cx="1104900" cy="347788"/>
            </a:xfrm>
            <a:prstGeom prst="rect">
              <a:avLst/>
            </a:prstGeom>
            <a:noFill/>
          </p:spPr>
          <p:txBody>
            <a:bodyPr wrap="square" lIns="0" tIns="27432" rIns="0" bIns="27432" rtlCol="0">
              <a:spAutoFit/>
            </a:bodyPr>
            <a:lstStyle/>
            <a:p>
              <a:pPr algn="ctr">
                <a:defRPr/>
              </a:pPr>
              <a:r>
                <a:rPr lang="en-US" sz="1900" dirty="0">
                  <a:solidFill>
                    <a:prstClr val="black">
                      <a:lumMod val="75000"/>
                      <a:lumOff val="25000"/>
                    </a:prstClr>
                  </a:solidFill>
                  <a:latin typeface="Segoe UI Semibold" panose="020B0702040204020203" pitchFamily="34" charset="0"/>
                  <a:ea typeface="Verdana" panose="020B0604030504040204" pitchFamily="34" charset="0"/>
                  <a:cs typeface="Segoe UI Semibold" panose="020B0702040204020203" pitchFamily="34" charset="0"/>
                </a:rPr>
                <a:t>Dining</a:t>
              </a:r>
              <a:endParaRPr lang="en-US" sz="1900" dirty="0">
                <a:solidFill>
                  <a:prstClr val="white">
                    <a:lumMod val="50000"/>
                  </a:prstClr>
                </a:solidFill>
                <a:latin typeface="Segoe UI" panose="020B0502040204020203" pitchFamily="34" charset="0"/>
                <a:ea typeface="Verdana" panose="020B0604030504040204" pitchFamily="34" charset="0"/>
                <a:cs typeface="Segoe UI" panose="020B0502040204020203" pitchFamily="34" charset="0"/>
              </a:endParaRPr>
            </a:p>
          </p:txBody>
        </p:sp>
        <p:sp>
          <p:nvSpPr>
            <p:cNvPr id="19" name="TextBox 18">
              <a:extLst>
                <a:ext uri="{FF2B5EF4-FFF2-40B4-BE49-F238E27FC236}">
                  <a16:creationId xmlns:a16="http://schemas.microsoft.com/office/drawing/2014/main" id="{64CF723E-F7DB-4CB5-84DF-6E7D2DA0D215}"/>
                </a:ext>
              </a:extLst>
            </p:cNvPr>
            <p:cNvSpPr txBox="1"/>
            <p:nvPr/>
          </p:nvSpPr>
          <p:spPr>
            <a:xfrm rot="10800000">
              <a:off x="3719480" y="3444188"/>
              <a:ext cx="1104900" cy="347788"/>
            </a:xfrm>
            <a:prstGeom prst="rect">
              <a:avLst/>
            </a:prstGeom>
            <a:noFill/>
          </p:spPr>
          <p:txBody>
            <a:bodyPr wrap="square" lIns="0" tIns="27432" rIns="0" bIns="27432" rtlCol="0">
              <a:spAutoFit/>
            </a:bodyPr>
            <a:lstStyle/>
            <a:p>
              <a:pPr algn="ctr">
                <a:defRPr/>
              </a:pPr>
              <a:r>
                <a:rPr lang="en-US" sz="1900" dirty="0">
                  <a:solidFill>
                    <a:prstClr val="black">
                      <a:lumMod val="75000"/>
                      <a:lumOff val="25000"/>
                    </a:prstClr>
                  </a:solidFill>
                  <a:latin typeface="Segoe UI Semibold" panose="020B0702040204020203" pitchFamily="34" charset="0"/>
                  <a:ea typeface="Verdana" panose="020B0604030504040204" pitchFamily="34" charset="0"/>
                  <a:cs typeface="Segoe UI Semibold" panose="020B0702040204020203" pitchFamily="34" charset="0"/>
                </a:rPr>
                <a:t>Lounge</a:t>
              </a:r>
              <a:endParaRPr lang="en-US" sz="1900" dirty="0">
                <a:solidFill>
                  <a:prstClr val="white">
                    <a:lumMod val="50000"/>
                  </a:prstClr>
                </a:solidFill>
                <a:latin typeface="Segoe UI" panose="020B0502040204020203" pitchFamily="34" charset="0"/>
                <a:ea typeface="Verdana" panose="020B0604030504040204" pitchFamily="34" charset="0"/>
                <a:cs typeface="Segoe UI" panose="020B0502040204020203" pitchFamily="34" charset="0"/>
              </a:endParaRPr>
            </a:p>
          </p:txBody>
        </p:sp>
      </p:grpSp>
      <p:sp>
        <p:nvSpPr>
          <p:cNvPr id="20" name="Rectangle 19">
            <a:extLst>
              <a:ext uri="{FF2B5EF4-FFF2-40B4-BE49-F238E27FC236}">
                <a16:creationId xmlns:a16="http://schemas.microsoft.com/office/drawing/2014/main" id="{07FD1B4B-287F-4A33-8885-2F1D8E18B0EA}"/>
              </a:ext>
            </a:extLst>
          </p:cNvPr>
          <p:cNvSpPr/>
          <p:nvPr/>
        </p:nvSpPr>
        <p:spPr>
          <a:xfrm>
            <a:off x="2476500" y="395319"/>
            <a:ext cx="9663176" cy="400110"/>
          </a:xfrm>
          <a:prstGeom prst="rect">
            <a:avLst/>
          </a:prstGeom>
        </p:spPr>
        <p:txBody>
          <a:bodyPr wrap="square">
            <a:spAutoFit/>
          </a:bodyPr>
          <a:lstStyle/>
          <a:p>
            <a:pPr lvl="0" algn="r" defTabSz="914377">
              <a:spcBef>
                <a:spcPct val="0"/>
              </a:spcBef>
              <a:defRPr/>
            </a:pPr>
            <a:r>
              <a:rPr lang="en-US" sz="2000" dirty="0">
                <a:solidFill>
                  <a:schemeClr val="tx1">
                    <a:lumMod val="75000"/>
                    <a:lumOff val="25000"/>
                  </a:schemeClr>
                </a:solidFill>
                <a:latin typeface="Segoe UI Light" pitchFamily="34" charset="0"/>
              </a:rPr>
              <a:t>(conducted in a studio on campus that looked like a home)</a:t>
            </a:r>
          </a:p>
        </p:txBody>
      </p:sp>
      <p:sp>
        <p:nvSpPr>
          <p:cNvPr id="22" name="Title 7">
            <a:extLst>
              <a:ext uri="{FF2B5EF4-FFF2-40B4-BE49-F238E27FC236}">
                <a16:creationId xmlns:a16="http://schemas.microsoft.com/office/drawing/2014/main" id="{7DC255E3-3FF4-4F81-B0F0-AAC703F4848E}"/>
              </a:ext>
            </a:extLst>
          </p:cNvPr>
          <p:cNvSpPr txBox="1">
            <a:spLocks/>
          </p:cNvSpPr>
          <p:nvPr/>
        </p:nvSpPr>
        <p:spPr>
          <a:xfrm>
            <a:off x="7925725" y="0"/>
            <a:ext cx="7839757" cy="559544"/>
          </a:xfrm>
          <a:prstGeom prst="rect">
            <a:avLst/>
          </a:prstGeom>
        </p:spPr>
        <p:txBody>
          <a:bodyPr>
            <a:norm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2800" b="0" i="0" u="none" strike="noStrike" kern="1200" cap="small" spc="0" normalizeH="0" baseline="0" noProof="0" dirty="0">
                <a:ln>
                  <a:noFill/>
                </a:ln>
                <a:solidFill>
                  <a:prstClr val="white">
                    <a:lumMod val="50000"/>
                  </a:prstClr>
                </a:solidFill>
                <a:effectLst/>
                <a:uLnTx/>
                <a:uFillTx/>
                <a:latin typeface="Segoe UI Semibold" panose="020B0702040204020203" pitchFamily="34" charset="0"/>
                <a:ea typeface="+mj-ea"/>
                <a:cs typeface="Segoe UI Semibold" panose="020B0702040204020203" pitchFamily="34" charset="0"/>
              </a:rPr>
              <a:t>Wizard Of Oz Evaluation</a:t>
            </a:r>
            <a:endParaRPr kumimoji="0" lang="en-US" sz="1600" b="0" i="0" u="none" strike="noStrike" kern="1200" cap="small" spc="0" normalizeH="0" baseline="0" noProof="0" dirty="0">
              <a:ln>
                <a:noFill/>
              </a:ln>
              <a:solidFill>
                <a:prstClr val="white">
                  <a:lumMod val="50000"/>
                </a:prstClr>
              </a:solidFill>
              <a:effectLst/>
              <a:uLnTx/>
              <a:uFillTx/>
              <a:latin typeface="Calibri"/>
              <a:ea typeface="+mj-ea"/>
              <a:cs typeface="+mj-cs"/>
            </a:endParaRPr>
          </a:p>
        </p:txBody>
      </p:sp>
    </p:spTree>
    <p:extLst>
      <p:ext uri="{BB962C8B-B14F-4D97-AF65-F5344CB8AC3E}">
        <p14:creationId xmlns:p14="http://schemas.microsoft.com/office/powerpoint/2010/main" val="319623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CF1B72C2-20A7-4114-B007-7CB8D4724515}"/>
              </a:ext>
            </a:extLst>
          </p:cNvPr>
          <p:cNvSpPr txBox="1"/>
          <p:nvPr/>
        </p:nvSpPr>
        <p:spPr>
          <a:xfrm>
            <a:off x="226117" y="242044"/>
            <a:ext cx="10718799" cy="64633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lumMod val="75000"/>
                    <a:lumOff val="25000"/>
                  </a:schemeClr>
                </a:solidFill>
                <a:effectLst/>
                <a:uLnTx/>
                <a:uFillTx/>
                <a:latin typeface="Segoe UI Semibold" pitchFamily="34" charset="0"/>
                <a:ea typeface="+mn-ea"/>
                <a:cs typeface="+mn-cs"/>
              </a:rPr>
              <a:t>1. Introduced</a:t>
            </a:r>
            <a:r>
              <a:rPr kumimoji="0" lang="en-US" sz="2800" b="0" i="0" u="none" strike="noStrike" kern="1200" cap="none" spc="0" normalizeH="0" noProof="0" dirty="0">
                <a:ln>
                  <a:noFill/>
                </a:ln>
                <a:solidFill>
                  <a:schemeClr val="tx1">
                    <a:lumMod val="75000"/>
                    <a:lumOff val="25000"/>
                  </a:schemeClr>
                </a:solidFill>
                <a:effectLst/>
                <a:uLnTx/>
                <a:uFillTx/>
                <a:latin typeface="Segoe UI Semibold" pitchFamily="34" charset="0"/>
                <a:ea typeface="+mn-ea"/>
                <a:cs typeface="+mn-cs"/>
              </a:rPr>
              <a:t> prototypes</a:t>
            </a:r>
            <a:endParaRPr kumimoji="0" lang="en-US" sz="2800" b="0" i="0" u="none" strike="noStrike" kern="1200" cap="none" spc="0" normalizeH="0" baseline="0" noProof="0" dirty="0">
              <a:ln>
                <a:noFill/>
              </a:ln>
              <a:solidFill>
                <a:schemeClr val="tx1">
                  <a:lumMod val="75000"/>
                  <a:lumOff val="25000"/>
                </a:schemeClr>
              </a:solidFill>
              <a:effectLst/>
              <a:uLnTx/>
              <a:uFillTx/>
              <a:latin typeface="Segoe UI Semibold" pitchFamily="34" charset="0"/>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2000" b="0" i="0" u="none" strike="noStrike" kern="1200" cap="none" spc="0" normalizeH="0" baseline="0" noProof="0" dirty="0">
                <a:ln>
                  <a:noFill/>
                </a:ln>
                <a:solidFill>
                  <a:schemeClr val="tx1">
                    <a:lumMod val="75000"/>
                    <a:lumOff val="25000"/>
                  </a:schemeClr>
                </a:solidFill>
                <a:effectLst/>
                <a:uLnTx/>
                <a:uFillTx/>
                <a:latin typeface="Segoe UI Light" pitchFamily="34" charset="0"/>
                <a:ea typeface="+mn-ea"/>
                <a:cs typeface="+mn-cs"/>
              </a:rPr>
              <a:t>Using short demos of</a:t>
            </a:r>
            <a:r>
              <a:rPr kumimoji="0" lang="en-US" sz="2000" b="0" i="0" u="none" strike="noStrike" kern="1200" cap="none" spc="0" normalizeH="0" noProof="0" dirty="0">
                <a:ln>
                  <a:noFill/>
                </a:ln>
                <a:solidFill>
                  <a:schemeClr val="tx1">
                    <a:lumMod val="75000"/>
                    <a:lumOff val="25000"/>
                  </a:schemeClr>
                </a:solidFill>
                <a:effectLst/>
                <a:uLnTx/>
                <a:uFillTx/>
                <a:latin typeface="Segoe UI Light" pitchFamily="34" charset="0"/>
                <a:ea typeface="+mn-ea"/>
                <a:cs typeface="+mn-cs"/>
              </a:rPr>
              <a:t> some example sounds (</a:t>
            </a:r>
            <a:r>
              <a:rPr kumimoji="0" lang="en-US" sz="2000" b="0" i="1" u="none" strike="noStrike" kern="1200" cap="none" spc="0" normalizeH="0" noProof="0" dirty="0">
                <a:ln>
                  <a:noFill/>
                </a:ln>
                <a:solidFill>
                  <a:schemeClr val="tx1">
                    <a:lumMod val="75000"/>
                    <a:lumOff val="25000"/>
                  </a:schemeClr>
                </a:solidFill>
                <a:effectLst/>
                <a:uLnTx/>
                <a:uFillTx/>
                <a:latin typeface="Segoe UI Light" pitchFamily="34" charset="0"/>
                <a:ea typeface="+mn-ea"/>
                <a:cs typeface="+mn-cs"/>
              </a:rPr>
              <a:t>e.g.,</a:t>
            </a:r>
            <a:r>
              <a:rPr kumimoji="0" lang="en-US" sz="2000" b="0" i="0" u="none" strike="noStrike" kern="1200" cap="none" spc="0" normalizeH="0" noProof="0" dirty="0">
                <a:ln>
                  <a:noFill/>
                </a:ln>
                <a:solidFill>
                  <a:schemeClr val="tx1">
                    <a:lumMod val="75000"/>
                    <a:lumOff val="25000"/>
                  </a:schemeClr>
                </a:solidFill>
                <a:effectLst/>
                <a:uLnTx/>
                <a:uFillTx/>
                <a:latin typeface="Segoe UI Light" pitchFamily="34" charset="0"/>
              </a:rPr>
              <a:t> coffee pouring, door knock)</a:t>
            </a:r>
            <a:endParaRPr kumimoji="0" lang="en-US" sz="2800" b="0" i="0" u="none" strike="noStrike" kern="1200" cap="none" spc="0" normalizeH="0" baseline="0" noProof="0" dirty="0">
              <a:ln>
                <a:noFill/>
              </a:ln>
              <a:solidFill>
                <a:schemeClr val="tx1">
                  <a:lumMod val="75000"/>
                  <a:lumOff val="25000"/>
                </a:schemeClr>
              </a:solidFill>
              <a:effectLst/>
              <a:uLnTx/>
              <a:uFillTx/>
              <a:latin typeface="Segoe UI Semibold"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tx1">
                  <a:lumMod val="75000"/>
                  <a:lumOff val="25000"/>
                </a:schemeClr>
              </a:solidFill>
              <a:effectLst/>
              <a:uLnTx/>
              <a:uFillTx/>
              <a:latin typeface="Segoe UI Semibold"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chemeClr val="tx1">
                    <a:lumMod val="75000"/>
                    <a:lumOff val="25000"/>
                  </a:schemeClr>
                </a:solidFill>
                <a:latin typeface="Segoe UI Semibold" pitchFamily="34" charset="0"/>
              </a:rPr>
              <a:t>2. Scenarios-based evaluation</a:t>
            </a:r>
            <a:endParaRPr kumimoji="0" lang="en-US" sz="2000" b="0" i="0" u="none" strike="noStrike" kern="1200" cap="none" spc="0" normalizeH="0" baseline="0" noProof="0" dirty="0">
              <a:ln>
                <a:noFill/>
              </a:ln>
              <a:solidFill>
                <a:schemeClr val="tx1">
                  <a:lumMod val="75000"/>
                  <a:lumOff val="25000"/>
                </a:schemeClr>
              </a:solidFill>
              <a:effectLst/>
              <a:uLnTx/>
              <a:uFillTx/>
              <a:latin typeface="Segoe UI Light" pitchFamily="34" charset="0"/>
            </a:endParaRPr>
          </a:p>
          <a:p>
            <a:pPr>
              <a:spcAft>
                <a:spcPts val="1200"/>
              </a:spcAft>
              <a:defRPr/>
            </a:pPr>
            <a:r>
              <a:rPr lang="en-US" sz="2000" dirty="0">
                <a:solidFill>
                  <a:schemeClr val="tx1">
                    <a:lumMod val="75000"/>
                    <a:lumOff val="25000"/>
                  </a:schemeClr>
                </a:solidFill>
                <a:latin typeface="Segoe UI Light" pitchFamily="34" charset="0"/>
              </a:rPr>
              <a:t>Three scenarios to explore themes central to the home.</a:t>
            </a:r>
            <a:endParaRPr kumimoji="0" lang="en-US" sz="2000" b="0" i="0" u="none" strike="noStrike" kern="1200" cap="none" spc="0" normalizeH="0" baseline="0" noProof="0" dirty="0">
              <a:ln>
                <a:noFill/>
              </a:ln>
              <a:solidFill>
                <a:schemeClr val="tx1">
                  <a:lumMod val="75000"/>
                  <a:lumOff val="25000"/>
                </a:schemeClr>
              </a:solidFill>
              <a:effectLst/>
              <a:uLnTx/>
              <a:uFillTx/>
              <a:latin typeface="Segoe UI Light"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1">
                    <a:lumMod val="75000"/>
                    <a:lumOff val="25000"/>
                  </a:schemeClr>
                </a:solidFill>
                <a:latin typeface="Segoe UI Light" pitchFamily="34" charset="0"/>
              </a:rPr>
              <a:t>Each scenario was in-acted by an actor who made sounds. The wizard then listened to those sounds and clicked on the interface to transmit the sound information to the participant’s screen.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tx1">
                  <a:lumMod val="75000"/>
                  <a:lumOff val="25000"/>
                </a:schemeClr>
              </a:solidFill>
              <a:effectLst/>
              <a:uLnTx/>
              <a:uFillTx/>
              <a:latin typeface="Segoe UI Light"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tx1">
                  <a:lumMod val="75000"/>
                  <a:lumOff val="25000"/>
                </a:schemeClr>
              </a:solidFill>
              <a:effectLst/>
              <a:uLnTx/>
              <a:uFillTx/>
              <a:latin typeface="Segoe UI Light" pitchFamily="34" charset="0"/>
            </a:endParaRP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en-US" sz="1400" b="0" i="0" u="none" strike="noStrike" kern="1200" cap="none" spc="0" normalizeH="0" baseline="0" noProof="0" dirty="0">
              <a:ln>
                <a:noFill/>
              </a:ln>
              <a:solidFill>
                <a:schemeClr val="tx1">
                  <a:lumMod val="75000"/>
                  <a:lumOff val="25000"/>
                </a:schemeClr>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tx1">
                  <a:lumMod val="75000"/>
                  <a:lumOff val="25000"/>
                </a:schemeClr>
              </a:solidFill>
              <a:effectLst/>
              <a:uLnTx/>
              <a:uFillTx/>
              <a:latin typeface="Segoe UI Semibold"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schemeClr val="tx1">
                  <a:lumMod val="75000"/>
                  <a:lumOff val="25000"/>
                </a:schemeClr>
              </a:solidFill>
              <a:latin typeface="Segoe UI Semibold"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tx1">
                  <a:lumMod val="75000"/>
                  <a:lumOff val="25000"/>
                </a:schemeClr>
              </a:solidFill>
              <a:effectLst/>
              <a:uLnTx/>
              <a:uFillTx/>
              <a:latin typeface="Segoe UI Semibold"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noProof="0" dirty="0">
              <a:solidFill>
                <a:schemeClr val="tx1">
                  <a:lumMod val="75000"/>
                  <a:lumOff val="25000"/>
                </a:schemeClr>
              </a:solidFill>
              <a:latin typeface="Segoe UI Semibold"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schemeClr val="tx1">
                  <a:lumMod val="75000"/>
                  <a:lumOff val="25000"/>
                </a:schemeClr>
              </a:solidFill>
              <a:latin typeface="Segoe UI Semibold"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dirty="0">
              <a:ln>
                <a:noFill/>
              </a:ln>
              <a:solidFill>
                <a:schemeClr val="tx1">
                  <a:lumMod val="75000"/>
                  <a:lumOff val="25000"/>
                </a:schemeClr>
              </a:solidFill>
              <a:effectLst/>
              <a:uLnTx/>
              <a:uFillTx/>
              <a:latin typeface="Segoe UI Semibold"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noProof="0" dirty="0">
                <a:solidFill>
                  <a:schemeClr val="tx1">
                    <a:lumMod val="75000"/>
                    <a:lumOff val="25000"/>
                  </a:schemeClr>
                </a:solidFill>
                <a:latin typeface="Segoe UI Semibold" pitchFamily="34" charset="0"/>
              </a:rPr>
              <a:t> </a:t>
            </a:r>
            <a:r>
              <a:rPr lang="en-US" sz="3200" noProof="0" dirty="0">
                <a:solidFill>
                  <a:schemeClr val="tx1">
                    <a:lumMod val="75000"/>
                    <a:lumOff val="25000"/>
                  </a:schemeClr>
                </a:solidFill>
                <a:latin typeface="Segoe UI Semibold" pitchFamily="34" charset="0"/>
              </a:rPr>
              <a:t> </a:t>
            </a:r>
            <a:endParaRPr kumimoji="0" lang="en-US" sz="2000" b="0" i="0" u="none" strike="noStrike" kern="1200" cap="none" spc="0" normalizeH="0" baseline="0" noProof="0" dirty="0">
              <a:ln>
                <a:noFill/>
              </a:ln>
              <a:solidFill>
                <a:schemeClr val="tx1">
                  <a:lumMod val="75000"/>
                  <a:lumOff val="25000"/>
                </a:schemeClr>
              </a:solidFill>
              <a:effectLst/>
              <a:uLnTx/>
              <a:uFillTx/>
              <a:latin typeface="Segoe UI Semibold" pitchFamily="34" charset="0"/>
            </a:endParaRPr>
          </a:p>
        </p:txBody>
      </p:sp>
      <p:sp>
        <p:nvSpPr>
          <p:cNvPr id="15" name="Title 7">
            <a:extLst>
              <a:ext uri="{FF2B5EF4-FFF2-40B4-BE49-F238E27FC236}">
                <a16:creationId xmlns:a16="http://schemas.microsoft.com/office/drawing/2014/main" id="{F8F4A4E8-E083-4771-8F48-D9A8F8F0FB51}"/>
              </a:ext>
            </a:extLst>
          </p:cNvPr>
          <p:cNvSpPr txBox="1">
            <a:spLocks/>
          </p:cNvSpPr>
          <p:nvPr/>
        </p:nvSpPr>
        <p:spPr>
          <a:xfrm>
            <a:off x="7925725" y="0"/>
            <a:ext cx="7839757" cy="559544"/>
          </a:xfrm>
          <a:prstGeom prst="rect">
            <a:avLst/>
          </a:prstGeom>
        </p:spPr>
        <p:txBody>
          <a:bodyPr>
            <a:norm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2800" b="0" i="0" u="none" strike="noStrike" kern="1200" cap="small" spc="0" normalizeH="0" baseline="0" noProof="0" dirty="0">
                <a:ln>
                  <a:noFill/>
                </a:ln>
                <a:solidFill>
                  <a:schemeClr val="bg1">
                    <a:lumMod val="50000"/>
                  </a:schemeClr>
                </a:solidFill>
                <a:effectLst/>
                <a:uLnTx/>
                <a:uFillTx/>
                <a:latin typeface="Segoe UI Semibold" panose="020B0702040204020203" pitchFamily="34" charset="0"/>
                <a:ea typeface="+mj-ea"/>
                <a:cs typeface="Segoe UI Semibold" panose="020B0702040204020203" pitchFamily="34" charset="0"/>
              </a:rPr>
              <a:t>Wizard Of Oz Evaluation</a:t>
            </a:r>
            <a:endParaRPr kumimoji="0" lang="en-US" sz="1600" b="0" i="0" u="none" strike="noStrike" kern="1200" cap="small" spc="0" normalizeH="0" baseline="0" noProof="0" dirty="0">
              <a:ln>
                <a:noFill/>
              </a:ln>
              <a:solidFill>
                <a:schemeClr val="bg1">
                  <a:lumMod val="50000"/>
                </a:schemeClr>
              </a:solidFill>
              <a:effectLst/>
              <a:uLnTx/>
              <a:uFillTx/>
              <a:latin typeface="Calibri"/>
              <a:ea typeface="+mj-ea"/>
            </a:endParaRPr>
          </a:p>
        </p:txBody>
      </p:sp>
    </p:spTree>
    <p:extLst>
      <p:ext uri="{BB962C8B-B14F-4D97-AF65-F5344CB8AC3E}">
        <p14:creationId xmlns:p14="http://schemas.microsoft.com/office/powerpoint/2010/main" val="324556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4" y="0"/>
            <a:ext cx="1219263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a:spLocks noChangeAspect="1"/>
          </p:cNvSpPr>
          <p:nvPr/>
        </p:nvSpPr>
        <p:spPr>
          <a:xfrm>
            <a:off x="7952924" y="4087949"/>
            <a:ext cx="121727" cy="114481"/>
          </a:xfrm>
          <a:prstGeom prst="ellipse">
            <a:avLst/>
          </a:prstGeom>
          <a:noFill/>
          <a:ln>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cxnSp>
        <p:nvCxnSpPr>
          <p:cNvPr id="4" name="Straight Connector 3"/>
          <p:cNvCxnSpPr>
            <a:endCxn id="7" idx="1"/>
          </p:cNvCxnSpPr>
          <p:nvPr/>
        </p:nvCxnSpPr>
        <p:spPr>
          <a:xfrm>
            <a:off x="7490813" y="3687878"/>
            <a:ext cx="479938" cy="416836"/>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721773" y="3396187"/>
            <a:ext cx="19844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C000"/>
                </a:solidFill>
                <a:effectLst/>
                <a:uLnTx/>
                <a:uFillTx/>
                <a:latin typeface="Segoe UI Semibold" panose="020B0702040204020203" pitchFamily="34" charset="0"/>
                <a:cs typeface="Segoe UI Semibold" panose="020B0702040204020203" pitchFamily="34" charset="0"/>
              </a:rPr>
              <a:t>Glass clinking</a:t>
            </a:r>
          </a:p>
        </p:txBody>
      </p:sp>
      <p:sp>
        <p:nvSpPr>
          <p:cNvPr id="12" name="Oval 11"/>
          <p:cNvSpPr>
            <a:spLocks noChangeAspect="1"/>
          </p:cNvSpPr>
          <p:nvPr/>
        </p:nvSpPr>
        <p:spPr>
          <a:xfrm>
            <a:off x="3581770" y="2992124"/>
            <a:ext cx="121727" cy="114481"/>
          </a:xfrm>
          <a:prstGeom prst="ellipse">
            <a:avLst/>
          </a:prstGeom>
          <a:noFill/>
          <a:ln>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cxnSp>
        <p:nvCxnSpPr>
          <p:cNvPr id="13" name="Straight Connector 12"/>
          <p:cNvCxnSpPr/>
          <p:nvPr/>
        </p:nvCxnSpPr>
        <p:spPr>
          <a:xfrm flipH="1">
            <a:off x="3691385" y="2549420"/>
            <a:ext cx="353775" cy="453474"/>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776651" y="2210225"/>
            <a:ext cx="19844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C000"/>
                </a:solidFill>
                <a:effectLst/>
                <a:uLnTx/>
                <a:uFillTx/>
                <a:latin typeface="Segoe UI Semibold" panose="020B0702040204020203" pitchFamily="34" charset="0"/>
                <a:cs typeface="Segoe UI Semibold" panose="020B0702040204020203" pitchFamily="34" charset="0"/>
              </a:rPr>
              <a:t>People talking</a:t>
            </a:r>
          </a:p>
        </p:txBody>
      </p:sp>
      <p:sp>
        <p:nvSpPr>
          <p:cNvPr id="21" name="Oval 20"/>
          <p:cNvSpPr>
            <a:spLocks noChangeAspect="1"/>
          </p:cNvSpPr>
          <p:nvPr/>
        </p:nvSpPr>
        <p:spPr>
          <a:xfrm>
            <a:off x="9370950" y="3613701"/>
            <a:ext cx="121727" cy="114481"/>
          </a:xfrm>
          <a:prstGeom prst="ellipse">
            <a:avLst/>
          </a:prstGeom>
          <a:noFill/>
          <a:ln>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cxnSp>
        <p:nvCxnSpPr>
          <p:cNvPr id="22" name="Straight Connector 21"/>
          <p:cNvCxnSpPr/>
          <p:nvPr/>
        </p:nvCxnSpPr>
        <p:spPr>
          <a:xfrm flipH="1">
            <a:off x="9453350" y="2394891"/>
            <a:ext cx="362825" cy="1217686"/>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9584223" y="2037814"/>
            <a:ext cx="19844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C000"/>
                </a:solidFill>
                <a:effectLst/>
                <a:uLnTx/>
                <a:uFillTx/>
                <a:latin typeface="Segoe UI Semibold" panose="020B0702040204020203" pitchFamily="34" charset="0"/>
                <a:cs typeface="Segoe UI Semibold" panose="020B0702040204020203" pitchFamily="34" charset="0"/>
              </a:rPr>
              <a:t>Knife chopping</a:t>
            </a:r>
          </a:p>
        </p:txBody>
      </p:sp>
      <p:sp>
        <p:nvSpPr>
          <p:cNvPr id="29" name="Oval 28"/>
          <p:cNvSpPr>
            <a:spLocks noChangeAspect="1"/>
          </p:cNvSpPr>
          <p:nvPr/>
        </p:nvSpPr>
        <p:spPr>
          <a:xfrm>
            <a:off x="6088668" y="3136915"/>
            <a:ext cx="121727" cy="114481"/>
          </a:xfrm>
          <a:prstGeom prst="ellipse">
            <a:avLst/>
          </a:prstGeom>
          <a:noFill/>
          <a:ln>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cxnSp>
        <p:nvCxnSpPr>
          <p:cNvPr id="30" name="Straight Connector 29"/>
          <p:cNvCxnSpPr/>
          <p:nvPr/>
        </p:nvCxnSpPr>
        <p:spPr>
          <a:xfrm flipH="1">
            <a:off x="6186463" y="2339536"/>
            <a:ext cx="256471" cy="802073"/>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289604" y="2000112"/>
            <a:ext cx="19844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FFC000"/>
                </a:solidFill>
                <a:latin typeface="Segoe UI Semibold" panose="020B0702040204020203" pitchFamily="34" charset="0"/>
                <a:cs typeface="Segoe UI Semibold" panose="020B0702040204020203" pitchFamily="34" charset="0"/>
              </a:rPr>
              <a:t>Keyboard typing</a:t>
            </a:r>
            <a:endParaRPr kumimoji="0" lang="en-US" b="0" i="0" u="none" strike="noStrike" kern="1200" cap="none" spc="0" normalizeH="0" baseline="0" noProof="0" dirty="0">
              <a:ln>
                <a:noFill/>
              </a:ln>
              <a:solidFill>
                <a:srgbClr val="FFC000"/>
              </a:solidFill>
              <a:effectLst/>
              <a:uLnTx/>
              <a:uFillTx/>
              <a:latin typeface="Segoe UI Semibold" panose="020B0702040204020203" pitchFamily="34" charset="0"/>
              <a:cs typeface="Segoe UI Semibold" panose="020B0702040204020203" pitchFamily="34" charset="0"/>
            </a:endParaRPr>
          </a:p>
        </p:txBody>
      </p:sp>
      <p:sp>
        <p:nvSpPr>
          <p:cNvPr id="6" name="BlackOverlay">
            <a:extLst>
              <a:ext uri="{FF2B5EF4-FFF2-40B4-BE49-F238E27FC236}">
                <a16:creationId xmlns:a16="http://schemas.microsoft.com/office/drawing/2014/main" id="{A1E01F06-7EE6-47B2-82E6-F47307701DC7}"/>
              </a:ext>
            </a:extLst>
          </p:cNvPr>
          <p:cNvSpPr/>
          <p:nvPr/>
        </p:nvSpPr>
        <p:spPr>
          <a:xfrm>
            <a:off x="0" y="0"/>
            <a:ext cx="12203898" cy="6858000"/>
          </a:xfrm>
          <a:prstGeom prst="rect">
            <a:avLst/>
          </a:prstGeom>
          <a:solidFill>
            <a:schemeClr val="tx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defTabSz="456039"/>
            <a:r>
              <a:rPr lang="en-US" sz="2400" dirty="0">
                <a:solidFill>
                  <a:prstClr val="white"/>
                </a:solidFill>
                <a:latin typeface="Segoe UI Light"/>
                <a:cs typeface="Segoe UI Light"/>
              </a:rPr>
              <a:t>However, in many situations, sound is </a:t>
            </a:r>
            <a:r>
              <a:rPr lang="en-US" sz="2400" dirty="0">
                <a:solidFill>
                  <a:srgbClr val="FFC000"/>
                </a:solidFill>
                <a:latin typeface="Segoe UI Semibold" panose="020B0702040204020203" pitchFamily="34" charset="0"/>
                <a:cs typeface="Segoe UI Semibold" panose="020B0702040204020203" pitchFamily="34" charset="0"/>
              </a:rPr>
              <a:t>inaccessible</a:t>
            </a:r>
            <a:r>
              <a:rPr lang="en-US" sz="2400" dirty="0">
                <a:solidFill>
                  <a:prstClr val="white"/>
                </a:solidFill>
                <a:latin typeface="Segoe UI Light"/>
                <a:cs typeface="Segoe UI Light"/>
              </a:rPr>
              <a:t> to </a:t>
            </a:r>
          </a:p>
          <a:p>
            <a:pPr algn="ctr" defTabSz="456039"/>
            <a:r>
              <a:rPr lang="en-US" sz="2400" dirty="0">
                <a:solidFill>
                  <a:srgbClr val="FFC000"/>
                </a:solidFill>
                <a:latin typeface="Segoe UI Semibold" panose="020B0702040204020203" pitchFamily="34" charset="0"/>
                <a:cs typeface="Segoe UI Semibold" panose="020B0702040204020203" pitchFamily="34" charset="0"/>
              </a:rPr>
              <a:t>people who are deaf or hard of hearing (DHH).</a:t>
            </a:r>
            <a:r>
              <a:rPr lang="en-US" sz="2400" dirty="0">
                <a:solidFill>
                  <a:prstClr val="white"/>
                </a:solidFill>
                <a:latin typeface="Segoe UI Light"/>
                <a:cs typeface="Segoe UI Light"/>
              </a:rPr>
              <a:t> </a:t>
            </a:r>
          </a:p>
        </p:txBody>
      </p:sp>
    </p:spTree>
    <p:extLst>
      <p:ext uri="{BB962C8B-B14F-4D97-AF65-F5344CB8AC3E}">
        <p14:creationId xmlns:p14="http://schemas.microsoft.com/office/powerpoint/2010/main" val="12679830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generated with high confidence">
            <a:extLst>
              <a:ext uri="{FF2B5EF4-FFF2-40B4-BE49-F238E27FC236}">
                <a16:creationId xmlns:a16="http://schemas.microsoft.com/office/drawing/2014/main" id="{A4EA7171-642E-4C53-AEB4-C88125AF8B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406401" y="-87086"/>
            <a:ext cx="12830629" cy="7101114"/>
          </a:xfrm>
          <a:prstGeom prst="rect">
            <a:avLst/>
          </a:prstGeom>
        </p:spPr>
      </p:pic>
      <p:sp>
        <p:nvSpPr>
          <p:cNvPr id="10" name="TextBox 9">
            <a:extLst>
              <a:ext uri="{FF2B5EF4-FFF2-40B4-BE49-F238E27FC236}">
                <a16:creationId xmlns:a16="http://schemas.microsoft.com/office/drawing/2014/main" id="{BBFBE887-DD0B-4457-91A1-0FCB0443C23B}"/>
              </a:ext>
            </a:extLst>
          </p:cNvPr>
          <p:cNvSpPr txBox="1"/>
          <p:nvPr/>
        </p:nvSpPr>
        <p:spPr>
          <a:xfrm>
            <a:off x="8482281" y="2110850"/>
            <a:ext cx="2213446" cy="40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tx1">
                    <a:lumMod val="75000"/>
                    <a:lumOff val="25000"/>
                  </a:schemeClr>
                </a:solidFill>
                <a:effectLst/>
                <a:uLnTx/>
                <a:uFillTx/>
                <a:latin typeface="Segoe UI Semibold" panose="020B0702040204020203" pitchFamily="34" charset="0"/>
                <a:cs typeface="Segoe UI Semibold" panose="020B0702040204020203" pitchFamily="34" charset="0"/>
              </a:rPr>
              <a:t>Wizard</a:t>
            </a:r>
          </a:p>
        </p:txBody>
      </p:sp>
      <p:sp>
        <p:nvSpPr>
          <p:cNvPr id="2" name="Rectangle 1">
            <a:extLst>
              <a:ext uri="{FF2B5EF4-FFF2-40B4-BE49-F238E27FC236}">
                <a16:creationId xmlns:a16="http://schemas.microsoft.com/office/drawing/2014/main" id="{B7992738-AC51-441A-AA9C-59EC0D3E6A77}"/>
              </a:ext>
            </a:extLst>
          </p:cNvPr>
          <p:cNvSpPr>
            <a:spLocks noChangeAspect="1"/>
          </p:cNvSpPr>
          <p:nvPr/>
        </p:nvSpPr>
        <p:spPr>
          <a:xfrm>
            <a:off x="2528405" y="2630907"/>
            <a:ext cx="1180995" cy="1798047"/>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6BAC348-BD61-49F8-A7F4-B176CDED991D}"/>
              </a:ext>
            </a:extLst>
          </p:cNvPr>
          <p:cNvSpPr>
            <a:spLocks noChangeAspect="1"/>
          </p:cNvSpPr>
          <p:nvPr/>
        </p:nvSpPr>
        <p:spPr>
          <a:xfrm>
            <a:off x="7660877" y="2304502"/>
            <a:ext cx="1180995" cy="1798047"/>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52B8E176-C42C-45CE-BD45-4535BC7B9A0E}"/>
              </a:ext>
            </a:extLst>
          </p:cNvPr>
          <p:cNvGrpSpPr/>
          <p:nvPr/>
        </p:nvGrpSpPr>
        <p:grpSpPr>
          <a:xfrm rot="6127537">
            <a:off x="8573905" y="2612654"/>
            <a:ext cx="778589" cy="456056"/>
            <a:chOff x="3886200" y="609602"/>
            <a:chExt cx="1219200" cy="723899"/>
          </a:xfrm>
        </p:grpSpPr>
        <p:sp>
          <p:nvSpPr>
            <p:cNvPr id="13" name="Rounded Rectangle 12">
              <a:extLst>
                <a:ext uri="{FF2B5EF4-FFF2-40B4-BE49-F238E27FC236}">
                  <a16:creationId xmlns:a16="http://schemas.microsoft.com/office/drawing/2014/main" id="{E7BD1D5B-34C5-4B35-B08E-C5F67C039E82}"/>
                </a:ext>
              </a:extLst>
            </p:cNvPr>
            <p:cNvSpPr/>
            <p:nvPr/>
          </p:nvSpPr>
          <p:spPr>
            <a:xfrm>
              <a:off x="3886200" y="671088"/>
              <a:ext cx="1219200" cy="467032"/>
            </a:xfrm>
            <a:prstGeom prst="roundRect">
              <a:avLst>
                <a:gd name="adj" fmla="val 50000"/>
              </a:avLst>
            </a:prstGeom>
            <a:solidFill>
              <a:schemeClr val="bg1">
                <a:lumMod val="9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endParaRPr>
            </a:p>
          </p:txBody>
        </p:sp>
        <p:sp>
          <p:nvSpPr>
            <p:cNvPr id="14" name="Oval 13">
              <a:extLst>
                <a:ext uri="{FF2B5EF4-FFF2-40B4-BE49-F238E27FC236}">
                  <a16:creationId xmlns:a16="http://schemas.microsoft.com/office/drawing/2014/main" id="{0634221C-D29C-40BC-A2A5-2284E7F12B5C}"/>
                </a:ext>
              </a:extLst>
            </p:cNvPr>
            <p:cNvSpPr/>
            <p:nvPr/>
          </p:nvSpPr>
          <p:spPr>
            <a:xfrm rot="5400000">
              <a:off x="4133851" y="718206"/>
              <a:ext cx="723899" cy="506691"/>
            </a:xfrm>
            <a:prstGeom prst="ellipse">
              <a:avLst/>
            </a:prstGeom>
            <a:solidFill>
              <a:schemeClr val="bg1">
                <a:lumMod val="9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endParaRPr>
            </a:p>
          </p:txBody>
        </p:sp>
      </p:grpSp>
      <p:sp useBgFill="1">
        <p:nvSpPr>
          <p:cNvPr id="36" name="TextBox 35">
            <a:extLst>
              <a:ext uri="{FF2B5EF4-FFF2-40B4-BE49-F238E27FC236}">
                <a16:creationId xmlns:a16="http://schemas.microsoft.com/office/drawing/2014/main" id="{FDD85B7A-9ED7-48B1-8AA2-D001BFB2F15F}"/>
              </a:ext>
            </a:extLst>
          </p:cNvPr>
          <p:cNvSpPr txBox="1"/>
          <p:nvPr/>
        </p:nvSpPr>
        <p:spPr>
          <a:xfrm>
            <a:off x="3997851" y="2560899"/>
            <a:ext cx="1518793" cy="404730"/>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tx1">
                    <a:lumMod val="75000"/>
                    <a:lumOff val="25000"/>
                  </a:schemeClr>
                </a:solidFill>
                <a:effectLst/>
                <a:uLnTx/>
                <a:uFillTx/>
                <a:latin typeface="Segoe UI Semibold" panose="020B0702040204020203" pitchFamily="34" charset="0"/>
                <a:cs typeface="Segoe UI Semibold" panose="020B0702040204020203" pitchFamily="34" charset="0"/>
              </a:rPr>
              <a:t>Captioner</a:t>
            </a:r>
          </a:p>
        </p:txBody>
      </p:sp>
      <p:sp useBgFill="1">
        <p:nvSpPr>
          <p:cNvPr id="37" name="TextBox 36">
            <a:extLst>
              <a:ext uri="{FF2B5EF4-FFF2-40B4-BE49-F238E27FC236}">
                <a16:creationId xmlns:a16="http://schemas.microsoft.com/office/drawing/2014/main" id="{BD00B2C9-26E1-42EF-86B4-2096EFF1E162}"/>
              </a:ext>
            </a:extLst>
          </p:cNvPr>
          <p:cNvSpPr txBox="1"/>
          <p:nvPr/>
        </p:nvSpPr>
        <p:spPr>
          <a:xfrm>
            <a:off x="4054837" y="3389345"/>
            <a:ext cx="1518793" cy="404730"/>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tx1">
                    <a:lumMod val="75000"/>
                    <a:lumOff val="25000"/>
                  </a:schemeClr>
                </a:solidFill>
                <a:effectLst/>
                <a:uLnTx/>
                <a:uFillTx/>
                <a:latin typeface="Segoe UI Semibold" panose="020B0702040204020203" pitchFamily="34" charset="0"/>
                <a:cs typeface="Segoe UI Semibold" panose="020B0702040204020203" pitchFamily="34" charset="0"/>
              </a:rPr>
              <a:t>Participant</a:t>
            </a:r>
          </a:p>
        </p:txBody>
      </p:sp>
      <p:sp useBgFill="1">
        <p:nvSpPr>
          <p:cNvPr id="38" name="TextBox 37">
            <a:extLst>
              <a:ext uri="{FF2B5EF4-FFF2-40B4-BE49-F238E27FC236}">
                <a16:creationId xmlns:a16="http://schemas.microsoft.com/office/drawing/2014/main" id="{ADA13992-9140-4BA9-87E6-1D4FD3A1CC5A}"/>
              </a:ext>
            </a:extLst>
          </p:cNvPr>
          <p:cNvSpPr txBox="1"/>
          <p:nvPr/>
        </p:nvSpPr>
        <p:spPr>
          <a:xfrm>
            <a:off x="2469945" y="4751960"/>
            <a:ext cx="1518793" cy="404730"/>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lumMod val="75000"/>
                    <a:lumOff val="25000"/>
                  </a:schemeClr>
                </a:solidFill>
                <a:latin typeface="Segoe UI Semibold" panose="020B0702040204020203" pitchFamily="34" charset="0"/>
                <a:cs typeface="Segoe UI Semibold" panose="020B0702040204020203" pitchFamily="34" charset="0"/>
              </a:rPr>
              <a:t>Interviewer</a:t>
            </a:r>
            <a:endParaRPr kumimoji="0" lang="en-US" b="0" i="0" u="none" strike="noStrike" kern="1200" cap="none" spc="0" normalizeH="0" baseline="0" noProof="0" dirty="0">
              <a:ln>
                <a:noFill/>
              </a:ln>
              <a:solidFill>
                <a:schemeClr val="tx1">
                  <a:lumMod val="75000"/>
                  <a:lumOff val="25000"/>
                </a:schemeClr>
              </a:solidFill>
              <a:effectLst/>
              <a:uLnTx/>
              <a:uFillTx/>
              <a:latin typeface="Segoe UI Semibold" panose="020B0702040204020203" pitchFamily="34" charset="0"/>
              <a:cs typeface="Segoe UI Semibold" panose="020B0702040204020203" pitchFamily="34" charset="0"/>
            </a:endParaRPr>
          </a:p>
        </p:txBody>
      </p:sp>
      <p:grpSp>
        <p:nvGrpSpPr>
          <p:cNvPr id="22" name="Group 21">
            <a:extLst>
              <a:ext uri="{FF2B5EF4-FFF2-40B4-BE49-F238E27FC236}">
                <a16:creationId xmlns:a16="http://schemas.microsoft.com/office/drawing/2014/main" id="{E701BE70-56D7-4810-9BE0-629278D240E7}"/>
              </a:ext>
            </a:extLst>
          </p:cNvPr>
          <p:cNvGrpSpPr/>
          <p:nvPr/>
        </p:nvGrpSpPr>
        <p:grpSpPr>
          <a:xfrm rot="12026746">
            <a:off x="2770357" y="4309405"/>
            <a:ext cx="792485" cy="448059"/>
            <a:chOff x="3886200" y="609602"/>
            <a:chExt cx="1219200" cy="723899"/>
          </a:xfrm>
        </p:grpSpPr>
        <p:sp>
          <p:nvSpPr>
            <p:cNvPr id="23" name="Rounded Rectangle 12">
              <a:extLst>
                <a:ext uri="{FF2B5EF4-FFF2-40B4-BE49-F238E27FC236}">
                  <a16:creationId xmlns:a16="http://schemas.microsoft.com/office/drawing/2014/main" id="{0D43932B-9510-4D01-AB94-89A2F39B2789}"/>
                </a:ext>
              </a:extLst>
            </p:cNvPr>
            <p:cNvSpPr/>
            <p:nvPr/>
          </p:nvSpPr>
          <p:spPr>
            <a:xfrm>
              <a:off x="3886200" y="671088"/>
              <a:ext cx="1219200" cy="467032"/>
            </a:xfrm>
            <a:prstGeom prst="roundRect">
              <a:avLst>
                <a:gd name="adj" fmla="val 50000"/>
              </a:avLst>
            </a:prstGeom>
            <a:solidFill>
              <a:schemeClr val="bg1">
                <a:lumMod val="9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endParaRPr>
            </a:p>
          </p:txBody>
        </p:sp>
        <p:sp>
          <p:nvSpPr>
            <p:cNvPr id="24" name="Oval 23">
              <a:extLst>
                <a:ext uri="{FF2B5EF4-FFF2-40B4-BE49-F238E27FC236}">
                  <a16:creationId xmlns:a16="http://schemas.microsoft.com/office/drawing/2014/main" id="{D77D92D2-3890-4D8F-ACF1-9AD5F31C2662}"/>
                </a:ext>
              </a:extLst>
            </p:cNvPr>
            <p:cNvSpPr/>
            <p:nvPr/>
          </p:nvSpPr>
          <p:spPr>
            <a:xfrm rot="5400000">
              <a:off x="4133851" y="718206"/>
              <a:ext cx="723899" cy="506691"/>
            </a:xfrm>
            <a:prstGeom prst="ellipse">
              <a:avLst/>
            </a:prstGeom>
            <a:solidFill>
              <a:schemeClr val="bg1">
                <a:lumMod val="9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endParaRPr>
            </a:p>
          </p:txBody>
        </p:sp>
      </p:grpSp>
      <p:sp useBgFill="1">
        <p:nvSpPr>
          <p:cNvPr id="39" name="TextBox 38">
            <a:extLst>
              <a:ext uri="{FF2B5EF4-FFF2-40B4-BE49-F238E27FC236}">
                <a16:creationId xmlns:a16="http://schemas.microsoft.com/office/drawing/2014/main" id="{F006F0FD-1E5D-414E-B042-586520590DF7}"/>
              </a:ext>
            </a:extLst>
          </p:cNvPr>
          <p:cNvSpPr txBox="1"/>
          <p:nvPr/>
        </p:nvSpPr>
        <p:spPr>
          <a:xfrm>
            <a:off x="657868" y="3528685"/>
            <a:ext cx="1518793" cy="404730"/>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lumMod val="75000"/>
                    <a:lumOff val="25000"/>
                  </a:schemeClr>
                </a:solidFill>
                <a:latin typeface="Segoe UI Semibold" panose="020B0702040204020203" pitchFamily="34" charset="0"/>
                <a:cs typeface="Segoe UI Semibold" panose="020B0702040204020203" pitchFamily="34" charset="0"/>
              </a:rPr>
              <a:t>Interpreter</a:t>
            </a:r>
            <a:endParaRPr kumimoji="0" lang="en-US" b="0" i="0" u="none" strike="noStrike" kern="1200" cap="none" spc="0" normalizeH="0" baseline="0" noProof="0" dirty="0">
              <a:ln>
                <a:noFill/>
              </a:ln>
              <a:solidFill>
                <a:schemeClr val="tx1">
                  <a:lumMod val="75000"/>
                  <a:lumOff val="25000"/>
                </a:schemeClr>
              </a:solidFill>
              <a:effectLst/>
              <a:uLnTx/>
              <a:uFillTx/>
              <a:latin typeface="Segoe UI Semibold" panose="020B0702040204020203" pitchFamily="34" charset="0"/>
              <a:cs typeface="Segoe UI Semibold" panose="020B0702040204020203" pitchFamily="34" charset="0"/>
            </a:endParaRPr>
          </a:p>
        </p:txBody>
      </p:sp>
      <p:sp useBgFill="1">
        <p:nvSpPr>
          <p:cNvPr id="40" name="TextBox 39">
            <a:extLst>
              <a:ext uri="{FF2B5EF4-FFF2-40B4-BE49-F238E27FC236}">
                <a16:creationId xmlns:a16="http://schemas.microsoft.com/office/drawing/2014/main" id="{D1387081-8E8F-4E9C-9396-310677C78AFF}"/>
              </a:ext>
            </a:extLst>
          </p:cNvPr>
          <p:cNvSpPr txBox="1"/>
          <p:nvPr/>
        </p:nvSpPr>
        <p:spPr>
          <a:xfrm>
            <a:off x="2019437" y="2150603"/>
            <a:ext cx="908775" cy="404730"/>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dirty="0">
                <a:solidFill>
                  <a:schemeClr val="tx1">
                    <a:lumMod val="75000"/>
                    <a:lumOff val="25000"/>
                  </a:schemeClr>
                </a:solidFill>
                <a:latin typeface="Segoe UI Semibold" panose="020B0702040204020203" pitchFamily="34" charset="0"/>
                <a:cs typeface="Segoe UI Semibold" panose="020B0702040204020203" pitchFamily="34" charset="0"/>
              </a:rPr>
              <a:t>Actor</a:t>
            </a:r>
            <a:endParaRPr kumimoji="0" lang="en-US" b="0" i="0" u="none" strike="noStrike" kern="1200" cap="none" spc="0" normalizeH="0" baseline="0" noProof="0" dirty="0">
              <a:ln>
                <a:noFill/>
              </a:ln>
              <a:solidFill>
                <a:schemeClr val="tx1">
                  <a:lumMod val="75000"/>
                  <a:lumOff val="25000"/>
                </a:schemeClr>
              </a:solidFill>
              <a:effectLst/>
              <a:uLnTx/>
              <a:uFillTx/>
              <a:latin typeface="Segoe UI Semibold" panose="020B0702040204020203" pitchFamily="34" charset="0"/>
              <a:cs typeface="Segoe UI Semibold" panose="020B0702040204020203" pitchFamily="34" charset="0"/>
            </a:endParaRPr>
          </a:p>
        </p:txBody>
      </p:sp>
      <p:grpSp>
        <p:nvGrpSpPr>
          <p:cNvPr id="31" name="Group 30">
            <a:extLst>
              <a:ext uri="{FF2B5EF4-FFF2-40B4-BE49-F238E27FC236}">
                <a16:creationId xmlns:a16="http://schemas.microsoft.com/office/drawing/2014/main" id="{236A5153-E95F-4214-8B3F-568BF76FB1AD}"/>
              </a:ext>
            </a:extLst>
          </p:cNvPr>
          <p:cNvGrpSpPr/>
          <p:nvPr/>
        </p:nvGrpSpPr>
        <p:grpSpPr>
          <a:xfrm rot="4816797">
            <a:off x="1536320" y="2516056"/>
            <a:ext cx="778589" cy="456056"/>
            <a:chOff x="3886200" y="609602"/>
            <a:chExt cx="1219200" cy="723899"/>
          </a:xfrm>
        </p:grpSpPr>
        <p:sp>
          <p:nvSpPr>
            <p:cNvPr id="32" name="Rounded Rectangle 12">
              <a:extLst>
                <a:ext uri="{FF2B5EF4-FFF2-40B4-BE49-F238E27FC236}">
                  <a16:creationId xmlns:a16="http://schemas.microsoft.com/office/drawing/2014/main" id="{8FD970E1-EE8F-4896-95C9-0EED9427E984}"/>
                </a:ext>
              </a:extLst>
            </p:cNvPr>
            <p:cNvSpPr/>
            <p:nvPr/>
          </p:nvSpPr>
          <p:spPr>
            <a:xfrm>
              <a:off x="3886200" y="671088"/>
              <a:ext cx="1219200" cy="467032"/>
            </a:xfrm>
            <a:prstGeom prst="roundRect">
              <a:avLst>
                <a:gd name="adj" fmla="val 50000"/>
              </a:avLst>
            </a:prstGeom>
            <a:solidFill>
              <a:schemeClr val="bg1">
                <a:lumMod val="9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endParaRPr>
            </a:p>
          </p:txBody>
        </p:sp>
        <p:sp>
          <p:nvSpPr>
            <p:cNvPr id="33" name="Oval 32">
              <a:extLst>
                <a:ext uri="{FF2B5EF4-FFF2-40B4-BE49-F238E27FC236}">
                  <a16:creationId xmlns:a16="http://schemas.microsoft.com/office/drawing/2014/main" id="{2728961E-A01B-4635-B643-F7706B0E0460}"/>
                </a:ext>
              </a:extLst>
            </p:cNvPr>
            <p:cNvSpPr/>
            <p:nvPr/>
          </p:nvSpPr>
          <p:spPr>
            <a:xfrm rot="5400000">
              <a:off x="4133851" y="718206"/>
              <a:ext cx="723899" cy="506691"/>
            </a:xfrm>
            <a:prstGeom prst="ellipse">
              <a:avLst/>
            </a:prstGeom>
            <a:solidFill>
              <a:schemeClr val="bg1">
                <a:lumMod val="9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endParaRPr>
            </a:p>
          </p:txBody>
        </p:sp>
      </p:grpSp>
      <p:grpSp>
        <p:nvGrpSpPr>
          <p:cNvPr id="28" name="Group 27">
            <a:extLst>
              <a:ext uri="{FF2B5EF4-FFF2-40B4-BE49-F238E27FC236}">
                <a16:creationId xmlns:a16="http://schemas.microsoft.com/office/drawing/2014/main" id="{216494A4-5F66-4D9D-9707-09B8D5F61D16}"/>
              </a:ext>
            </a:extLst>
          </p:cNvPr>
          <p:cNvGrpSpPr/>
          <p:nvPr/>
        </p:nvGrpSpPr>
        <p:grpSpPr>
          <a:xfrm rot="5400000">
            <a:off x="3498814" y="2797152"/>
            <a:ext cx="778589" cy="456056"/>
            <a:chOff x="3886200" y="609602"/>
            <a:chExt cx="1219200" cy="723899"/>
          </a:xfrm>
        </p:grpSpPr>
        <p:sp>
          <p:nvSpPr>
            <p:cNvPr id="29" name="Rounded Rectangle 12">
              <a:extLst>
                <a:ext uri="{FF2B5EF4-FFF2-40B4-BE49-F238E27FC236}">
                  <a16:creationId xmlns:a16="http://schemas.microsoft.com/office/drawing/2014/main" id="{72D22771-B0A6-4883-956A-ADA34A05DECF}"/>
                </a:ext>
              </a:extLst>
            </p:cNvPr>
            <p:cNvSpPr/>
            <p:nvPr/>
          </p:nvSpPr>
          <p:spPr>
            <a:xfrm>
              <a:off x="3886200" y="671088"/>
              <a:ext cx="1219200" cy="467032"/>
            </a:xfrm>
            <a:prstGeom prst="roundRect">
              <a:avLst>
                <a:gd name="adj" fmla="val 50000"/>
              </a:avLst>
            </a:prstGeom>
            <a:solidFill>
              <a:schemeClr val="bg1">
                <a:lumMod val="9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endParaRPr>
            </a:p>
          </p:txBody>
        </p:sp>
        <p:sp>
          <p:nvSpPr>
            <p:cNvPr id="30" name="Oval 29">
              <a:extLst>
                <a:ext uri="{FF2B5EF4-FFF2-40B4-BE49-F238E27FC236}">
                  <a16:creationId xmlns:a16="http://schemas.microsoft.com/office/drawing/2014/main" id="{FE2B920E-9265-4FF8-9889-E5DB4C4469F8}"/>
                </a:ext>
              </a:extLst>
            </p:cNvPr>
            <p:cNvSpPr/>
            <p:nvPr/>
          </p:nvSpPr>
          <p:spPr>
            <a:xfrm rot="5400000">
              <a:off x="4133851" y="718206"/>
              <a:ext cx="723899" cy="506691"/>
            </a:xfrm>
            <a:prstGeom prst="ellipse">
              <a:avLst/>
            </a:prstGeom>
            <a:solidFill>
              <a:schemeClr val="bg1">
                <a:lumMod val="9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endParaRPr>
            </a:p>
          </p:txBody>
        </p:sp>
      </p:grpSp>
      <p:grpSp>
        <p:nvGrpSpPr>
          <p:cNvPr id="15" name="Group 14">
            <a:extLst>
              <a:ext uri="{FF2B5EF4-FFF2-40B4-BE49-F238E27FC236}">
                <a16:creationId xmlns:a16="http://schemas.microsoft.com/office/drawing/2014/main" id="{75E2E699-1EC3-474C-AA0F-7F6552FF3A37}"/>
              </a:ext>
            </a:extLst>
          </p:cNvPr>
          <p:cNvGrpSpPr>
            <a:grpSpLocks noChangeAspect="1"/>
          </p:cNvGrpSpPr>
          <p:nvPr/>
        </p:nvGrpSpPr>
        <p:grpSpPr>
          <a:xfrm rot="5400000">
            <a:off x="3512792" y="3647145"/>
            <a:ext cx="759162" cy="458796"/>
            <a:chOff x="3886200" y="609602"/>
            <a:chExt cx="1219200" cy="723899"/>
          </a:xfrm>
          <a:solidFill>
            <a:schemeClr val="accent5">
              <a:lumMod val="20000"/>
              <a:lumOff val="80000"/>
            </a:schemeClr>
          </a:solidFill>
        </p:grpSpPr>
        <p:sp>
          <p:nvSpPr>
            <p:cNvPr id="20" name="Rounded Rectangle 14">
              <a:extLst>
                <a:ext uri="{FF2B5EF4-FFF2-40B4-BE49-F238E27FC236}">
                  <a16:creationId xmlns:a16="http://schemas.microsoft.com/office/drawing/2014/main" id="{04B2C7AC-15D7-4528-9EAD-038191D0A9E6}"/>
                </a:ext>
              </a:extLst>
            </p:cNvPr>
            <p:cNvSpPr/>
            <p:nvPr/>
          </p:nvSpPr>
          <p:spPr>
            <a:xfrm>
              <a:off x="3886200" y="671088"/>
              <a:ext cx="1219200" cy="467032"/>
            </a:xfrm>
            <a:prstGeom prst="roundRect">
              <a:avLst>
                <a:gd name="adj" fmla="val 50000"/>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endParaRPr>
            </a:p>
          </p:txBody>
        </p:sp>
        <p:sp>
          <p:nvSpPr>
            <p:cNvPr id="21" name="Oval 20">
              <a:extLst>
                <a:ext uri="{FF2B5EF4-FFF2-40B4-BE49-F238E27FC236}">
                  <a16:creationId xmlns:a16="http://schemas.microsoft.com/office/drawing/2014/main" id="{A3B2CFED-7EFC-4464-AE24-54ADB5B14D5D}"/>
                </a:ext>
              </a:extLst>
            </p:cNvPr>
            <p:cNvSpPr/>
            <p:nvPr/>
          </p:nvSpPr>
          <p:spPr>
            <a:xfrm rot="5400000">
              <a:off x="4133851" y="718206"/>
              <a:ext cx="723899" cy="506691"/>
            </a:xfrm>
            <a:prstGeom prst="ellipse">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endParaRPr>
            </a:p>
          </p:txBody>
        </p:sp>
      </p:grpSp>
      <p:grpSp>
        <p:nvGrpSpPr>
          <p:cNvPr id="25" name="Group 24">
            <a:extLst>
              <a:ext uri="{FF2B5EF4-FFF2-40B4-BE49-F238E27FC236}">
                <a16:creationId xmlns:a16="http://schemas.microsoft.com/office/drawing/2014/main" id="{B48A1183-8731-4910-9DB1-326B36C33D4E}"/>
              </a:ext>
            </a:extLst>
          </p:cNvPr>
          <p:cNvGrpSpPr/>
          <p:nvPr/>
        </p:nvGrpSpPr>
        <p:grpSpPr>
          <a:xfrm rot="16200000">
            <a:off x="1962493" y="3797713"/>
            <a:ext cx="778589" cy="456056"/>
            <a:chOff x="3886200" y="609602"/>
            <a:chExt cx="1219200" cy="723899"/>
          </a:xfrm>
        </p:grpSpPr>
        <p:sp>
          <p:nvSpPr>
            <p:cNvPr id="26" name="Rounded Rectangle 12">
              <a:extLst>
                <a:ext uri="{FF2B5EF4-FFF2-40B4-BE49-F238E27FC236}">
                  <a16:creationId xmlns:a16="http://schemas.microsoft.com/office/drawing/2014/main" id="{BABB4FD9-A38E-4629-99A7-FBF2AC11CD08}"/>
                </a:ext>
              </a:extLst>
            </p:cNvPr>
            <p:cNvSpPr/>
            <p:nvPr/>
          </p:nvSpPr>
          <p:spPr>
            <a:xfrm>
              <a:off x="3886200" y="671088"/>
              <a:ext cx="1219200" cy="467032"/>
            </a:xfrm>
            <a:prstGeom prst="roundRect">
              <a:avLst>
                <a:gd name="adj" fmla="val 50000"/>
              </a:avLst>
            </a:prstGeom>
            <a:solidFill>
              <a:schemeClr val="bg1">
                <a:lumMod val="9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endParaRPr>
            </a:p>
          </p:txBody>
        </p:sp>
        <p:sp>
          <p:nvSpPr>
            <p:cNvPr id="27" name="Oval 26">
              <a:extLst>
                <a:ext uri="{FF2B5EF4-FFF2-40B4-BE49-F238E27FC236}">
                  <a16:creationId xmlns:a16="http://schemas.microsoft.com/office/drawing/2014/main" id="{E13EF1C4-5C27-416B-8824-CA15543C9B40}"/>
                </a:ext>
              </a:extLst>
            </p:cNvPr>
            <p:cNvSpPr/>
            <p:nvPr/>
          </p:nvSpPr>
          <p:spPr>
            <a:xfrm rot="5400000">
              <a:off x="4133851" y="718206"/>
              <a:ext cx="723899" cy="506691"/>
            </a:xfrm>
            <a:prstGeom prst="ellipse">
              <a:avLst/>
            </a:prstGeom>
            <a:solidFill>
              <a:schemeClr val="bg1">
                <a:lumMod val="9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endParaRPr>
            </a:p>
          </p:txBody>
        </p:sp>
      </p:grpSp>
      <p:grpSp>
        <p:nvGrpSpPr>
          <p:cNvPr id="83" name="Group 82">
            <a:extLst>
              <a:ext uri="{FF2B5EF4-FFF2-40B4-BE49-F238E27FC236}">
                <a16:creationId xmlns:a16="http://schemas.microsoft.com/office/drawing/2014/main" id="{E63B2871-1226-459D-A85A-8BA69EC2F5AC}"/>
              </a:ext>
            </a:extLst>
          </p:cNvPr>
          <p:cNvGrpSpPr/>
          <p:nvPr/>
        </p:nvGrpSpPr>
        <p:grpSpPr>
          <a:xfrm>
            <a:off x="3351634" y="3694159"/>
            <a:ext cx="130064" cy="369175"/>
            <a:chOff x="3866047" y="3822291"/>
            <a:chExt cx="116607" cy="336887"/>
          </a:xfrm>
        </p:grpSpPr>
        <p:cxnSp>
          <p:nvCxnSpPr>
            <p:cNvPr id="45" name="Straight Connector 44">
              <a:extLst>
                <a:ext uri="{FF2B5EF4-FFF2-40B4-BE49-F238E27FC236}">
                  <a16:creationId xmlns:a16="http://schemas.microsoft.com/office/drawing/2014/main" id="{D99B96DE-D418-492F-8BDD-6C94CEA9D255}"/>
                </a:ext>
              </a:extLst>
            </p:cNvPr>
            <p:cNvCxnSpPr>
              <a:cxnSpLocks/>
            </p:cNvCxnSpPr>
            <p:nvPr/>
          </p:nvCxnSpPr>
          <p:spPr>
            <a:xfrm flipH="1">
              <a:off x="3868098" y="3824672"/>
              <a:ext cx="2063" cy="21910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313BD041-57AE-4C37-8E88-E7DDC91A85CE}"/>
                </a:ext>
              </a:extLst>
            </p:cNvPr>
            <p:cNvCxnSpPr>
              <a:cxnSpLocks/>
            </p:cNvCxnSpPr>
            <p:nvPr/>
          </p:nvCxnSpPr>
          <p:spPr>
            <a:xfrm flipH="1">
              <a:off x="3974715" y="3973773"/>
              <a:ext cx="6206" cy="18540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BBAEB8C-254C-4C00-AB7E-800C15BA386C}"/>
                </a:ext>
              </a:extLst>
            </p:cNvPr>
            <p:cNvCxnSpPr>
              <a:cxnSpLocks/>
            </p:cNvCxnSpPr>
            <p:nvPr/>
          </p:nvCxnSpPr>
          <p:spPr>
            <a:xfrm>
              <a:off x="3866047" y="4038233"/>
              <a:ext cx="108668" cy="11856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881C0EE-25B9-47EE-9CB7-AA97F29B0862}"/>
                </a:ext>
              </a:extLst>
            </p:cNvPr>
            <p:cNvCxnSpPr>
              <a:cxnSpLocks/>
            </p:cNvCxnSpPr>
            <p:nvPr/>
          </p:nvCxnSpPr>
          <p:spPr>
            <a:xfrm flipV="1">
              <a:off x="3875103" y="4090401"/>
              <a:ext cx="40229" cy="663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567033D-C654-455C-ABE4-04530E020EB8}"/>
                </a:ext>
              </a:extLst>
            </p:cNvPr>
            <p:cNvCxnSpPr>
              <a:cxnSpLocks/>
            </p:cNvCxnSpPr>
            <p:nvPr/>
          </p:nvCxnSpPr>
          <p:spPr>
            <a:xfrm>
              <a:off x="3867780" y="3822291"/>
              <a:ext cx="114874" cy="15794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 name="Oval 7">
            <a:extLst>
              <a:ext uri="{FF2B5EF4-FFF2-40B4-BE49-F238E27FC236}">
                <a16:creationId xmlns:a16="http://schemas.microsoft.com/office/drawing/2014/main" id="{80402C28-75CC-42F5-8081-18140944A5C1}"/>
              </a:ext>
            </a:extLst>
          </p:cNvPr>
          <p:cNvSpPr>
            <a:spLocks noChangeAspect="1"/>
          </p:cNvSpPr>
          <p:nvPr/>
        </p:nvSpPr>
        <p:spPr>
          <a:xfrm>
            <a:off x="3288351" y="3777412"/>
            <a:ext cx="236511" cy="232365"/>
          </a:xfrm>
          <a:prstGeom prst="ellipse">
            <a:avLst/>
          </a:prstGeom>
          <a:solidFill>
            <a:schemeClr val="bg1">
              <a:lumMod val="85000"/>
              <a:alpha val="50000"/>
            </a:schemeClr>
          </a:solidFill>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41" name="Group 40">
            <a:extLst>
              <a:ext uri="{FF2B5EF4-FFF2-40B4-BE49-F238E27FC236}">
                <a16:creationId xmlns:a16="http://schemas.microsoft.com/office/drawing/2014/main" id="{E63B2871-1226-459D-A85A-8BA69EC2F5AC}"/>
              </a:ext>
            </a:extLst>
          </p:cNvPr>
          <p:cNvGrpSpPr/>
          <p:nvPr/>
        </p:nvGrpSpPr>
        <p:grpSpPr>
          <a:xfrm>
            <a:off x="8470900" y="2616336"/>
            <a:ext cx="102586" cy="281897"/>
            <a:chOff x="3866047" y="3822291"/>
            <a:chExt cx="116607" cy="336887"/>
          </a:xfrm>
        </p:grpSpPr>
        <p:cxnSp>
          <p:nvCxnSpPr>
            <p:cNvPr id="42" name="Straight Connector 41">
              <a:extLst>
                <a:ext uri="{FF2B5EF4-FFF2-40B4-BE49-F238E27FC236}">
                  <a16:creationId xmlns:a16="http://schemas.microsoft.com/office/drawing/2014/main" id="{D99B96DE-D418-492F-8BDD-6C94CEA9D255}"/>
                </a:ext>
              </a:extLst>
            </p:cNvPr>
            <p:cNvCxnSpPr>
              <a:cxnSpLocks/>
            </p:cNvCxnSpPr>
            <p:nvPr/>
          </p:nvCxnSpPr>
          <p:spPr>
            <a:xfrm flipH="1">
              <a:off x="3868098" y="3824672"/>
              <a:ext cx="2063" cy="21910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13BD041-57AE-4C37-8E88-E7DDC91A85CE}"/>
                </a:ext>
              </a:extLst>
            </p:cNvPr>
            <p:cNvCxnSpPr>
              <a:cxnSpLocks/>
            </p:cNvCxnSpPr>
            <p:nvPr/>
          </p:nvCxnSpPr>
          <p:spPr>
            <a:xfrm flipH="1">
              <a:off x="3974715" y="3973773"/>
              <a:ext cx="6206" cy="18540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BBAEB8C-254C-4C00-AB7E-800C15BA386C}"/>
                </a:ext>
              </a:extLst>
            </p:cNvPr>
            <p:cNvCxnSpPr>
              <a:cxnSpLocks/>
            </p:cNvCxnSpPr>
            <p:nvPr/>
          </p:nvCxnSpPr>
          <p:spPr>
            <a:xfrm>
              <a:off x="3866047" y="4038233"/>
              <a:ext cx="108668" cy="11856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881C0EE-25B9-47EE-9CB7-AA97F29B0862}"/>
                </a:ext>
              </a:extLst>
            </p:cNvPr>
            <p:cNvCxnSpPr>
              <a:cxnSpLocks/>
            </p:cNvCxnSpPr>
            <p:nvPr/>
          </p:nvCxnSpPr>
          <p:spPr>
            <a:xfrm flipV="1">
              <a:off x="3875103" y="4090401"/>
              <a:ext cx="40229" cy="663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567033D-C654-455C-ABE4-04530E020EB8}"/>
                </a:ext>
              </a:extLst>
            </p:cNvPr>
            <p:cNvCxnSpPr>
              <a:cxnSpLocks/>
            </p:cNvCxnSpPr>
            <p:nvPr/>
          </p:nvCxnSpPr>
          <p:spPr>
            <a:xfrm>
              <a:off x="3867780" y="3822291"/>
              <a:ext cx="114874" cy="15794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Rectangle 2"/>
          <p:cNvSpPr/>
          <p:nvPr/>
        </p:nvSpPr>
        <p:spPr>
          <a:xfrm>
            <a:off x="8573485" y="2743092"/>
            <a:ext cx="107084" cy="152531"/>
          </a:xfrm>
          <a:prstGeom prst="rect">
            <a:avLst/>
          </a:prstGeom>
          <a:noFill/>
          <a:ln w="15875">
            <a:solidFill>
              <a:schemeClr val="dk1">
                <a:shade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48" name="Group 47">
            <a:extLst>
              <a:ext uri="{FF2B5EF4-FFF2-40B4-BE49-F238E27FC236}">
                <a16:creationId xmlns:a16="http://schemas.microsoft.com/office/drawing/2014/main" id="{4DED14F2-440E-4476-9B0B-86F87E1D3AB3}"/>
              </a:ext>
            </a:extLst>
          </p:cNvPr>
          <p:cNvGrpSpPr>
            <a:grpSpLocks noChangeAspect="1"/>
          </p:cNvGrpSpPr>
          <p:nvPr/>
        </p:nvGrpSpPr>
        <p:grpSpPr>
          <a:xfrm>
            <a:off x="6846155" y="4281251"/>
            <a:ext cx="3749549" cy="1800700"/>
            <a:chOff x="963583" y="1687203"/>
            <a:chExt cx="2848953" cy="1301094"/>
          </a:xfrm>
        </p:grpSpPr>
        <p:pic>
          <p:nvPicPr>
            <p:cNvPr id="49" name="Picture 48">
              <a:extLst>
                <a:ext uri="{FF2B5EF4-FFF2-40B4-BE49-F238E27FC236}">
                  <a16:creationId xmlns:a16="http://schemas.microsoft.com/office/drawing/2014/main" id="{BE5210EE-F65C-4204-8778-D6854400553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63583" y="1687203"/>
              <a:ext cx="723816" cy="1301094"/>
            </a:xfrm>
            <a:prstGeom prst="rect">
              <a:avLst/>
            </a:prstGeom>
            <a:ln w="12700">
              <a:solidFill>
                <a:sysClr val="window" lastClr="FFFFFF">
                  <a:lumMod val="65000"/>
                </a:sysClr>
              </a:solidFill>
            </a:ln>
          </p:spPr>
        </p:pic>
        <p:pic>
          <p:nvPicPr>
            <p:cNvPr id="50" name="Picture 49">
              <a:extLst>
                <a:ext uri="{FF2B5EF4-FFF2-40B4-BE49-F238E27FC236}">
                  <a16:creationId xmlns:a16="http://schemas.microsoft.com/office/drawing/2014/main" id="{42008E82-0C25-4F76-8EED-FC3D7F17296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687399" y="1687203"/>
              <a:ext cx="2125137" cy="1301094"/>
            </a:xfrm>
            <a:prstGeom prst="rect">
              <a:avLst/>
            </a:prstGeom>
            <a:ln w="12700">
              <a:solidFill>
                <a:sysClr val="window" lastClr="FFFFFF">
                  <a:lumMod val="65000"/>
                </a:sysClr>
              </a:solidFill>
            </a:ln>
          </p:spPr>
        </p:pic>
      </p:grpSp>
      <p:sp>
        <p:nvSpPr>
          <p:cNvPr id="4" name="Oval 3">
            <a:extLst>
              <a:ext uri="{FF2B5EF4-FFF2-40B4-BE49-F238E27FC236}">
                <a16:creationId xmlns:a16="http://schemas.microsoft.com/office/drawing/2014/main" id="{B93D3DA2-AA4E-4C82-B7A3-255C382DB8A9}"/>
              </a:ext>
            </a:extLst>
          </p:cNvPr>
          <p:cNvSpPr/>
          <p:nvPr/>
        </p:nvSpPr>
        <p:spPr>
          <a:xfrm>
            <a:off x="8431953" y="2655619"/>
            <a:ext cx="255011" cy="233020"/>
          </a:xfrm>
          <a:prstGeom prst="ellipse">
            <a:avLst/>
          </a:prstGeom>
          <a:solidFill>
            <a:schemeClr val="bg1">
              <a:lumMod val="85000"/>
              <a:alpha val="50000"/>
            </a:schemeClr>
          </a:solidFill>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62AC7BA0-2C3E-434D-AA8E-CF5AC029EDAC}"/>
              </a:ext>
            </a:extLst>
          </p:cNvPr>
          <p:cNvCxnSpPr>
            <a:cxnSpLocks/>
            <a:stCxn id="4" idx="3"/>
          </p:cNvCxnSpPr>
          <p:nvPr/>
        </p:nvCxnSpPr>
        <p:spPr>
          <a:xfrm flipH="1">
            <a:off x="6837820" y="2854514"/>
            <a:ext cx="1631478" cy="142673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35520A1-8ABB-4089-B0B7-485CB9025EBE}"/>
              </a:ext>
            </a:extLst>
          </p:cNvPr>
          <p:cNvCxnSpPr>
            <a:cxnSpLocks/>
            <a:stCxn id="4" idx="5"/>
          </p:cNvCxnSpPr>
          <p:nvPr/>
        </p:nvCxnSpPr>
        <p:spPr>
          <a:xfrm>
            <a:off x="8649619" y="2854514"/>
            <a:ext cx="1948467" cy="1421973"/>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59" name="Picture 58">
            <a:extLst>
              <a:ext uri="{FF2B5EF4-FFF2-40B4-BE49-F238E27FC236}">
                <a16:creationId xmlns:a16="http://schemas.microsoft.com/office/drawing/2014/main" id="{64BD96EC-BC8B-49BA-8213-24D955B9529D}"/>
              </a:ext>
            </a:extLst>
          </p:cNvPr>
          <p:cNvPicPr>
            <a:picLocks noChangeAspect="1"/>
          </p:cNvPicPr>
          <p:nvPr/>
        </p:nvPicPr>
        <p:blipFill>
          <a:blip r:embed="rId6"/>
          <a:stretch>
            <a:fillRect/>
          </a:stretch>
        </p:blipFill>
        <p:spPr>
          <a:xfrm>
            <a:off x="610599" y="5027121"/>
            <a:ext cx="7266245" cy="1745397"/>
          </a:xfrm>
          <a:prstGeom prst="rect">
            <a:avLst/>
          </a:prstGeom>
          <a:solidFill>
            <a:schemeClr val="bg1"/>
          </a:solidFill>
        </p:spPr>
      </p:pic>
      <p:cxnSp>
        <p:nvCxnSpPr>
          <p:cNvPr id="9" name="Straight Connector 8">
            <a:extLst>
              <a:ext uri="{FF2B5EF4-FFF2-40B4-BE49-F238E27FC236}">
                <a16:creationId xmlns:a16="http://schemas.microsoft.com/office/drawing/2014/main" id="{F83573AF-517C-4B55-AF11-E90D0A035D0F}"/>
              </a:ext>
            </a:extLst>
          </p:cNvPr>
          <p:cNvCxnSpPr>
            <a:cxnSpLocks/>
            <a:stCxn id="8" idx="6"/>
          </p:cNvCxnSpPr>
          <p:nvPr/>
        </p:nvCxnSpPr>
        <p:spPr>
          <a:xfrm>
            <a:off x="3524862" y="3893595"/>
            <a:ext cx="4264349" cy="126268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ED7299D-B18C-4999-98AB-3CCDD92F671E}"/>
              </a:ext>
            </a:extLst>
          </p:cNvPr>
          <p:cNvCxnSpPr>
            <a:cxnSpLocks/>
          </p:cNvCxnSpPr>
          <p:nvPr/>
        </p:nvCxnSpPr>
        <p:spPr>
          <a:xfrm flipH="1">
            <a:off x="693992" y="3903119"/>
            <a:ext cx="2594362" cy="1263342"/>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6" name="Freeform 55"/>
          <p:cNvSpPr/>
          <p:nvPr/>
        </p:nvSpPr>
        <p:spPr>
          <a:xfrm>
            <a:off x="-540512" y="-77850"/>
            <a:ext cx="15545854" cy="7339119"/>
          </a:xfrm>
          <a:custGeom>
            <a:avLst/>
            <a:gdLst>
              <a:gd name="connsiteX0" fmla="*/ 2214056 w 15545854"/>
              <a:gd name="connsiteY0" fmla="*/ 2078664 h 7339119"/>
              <a:gd name="connsiteX1" fmla="*/ 2214056 w 15545854"/>
              <a:gd name="connsiteY1" fmla="*/ 5785785 h 7339119"/>
              <a:gd name="connsiteX2" fmla="*/ 4886087 w 15545854"/>
              <a:gd name="connsiteY2" fmla="*/ 3932225 h 7339119"/>
              <a:gd name="connsiteX3" fmla="*/ 0 w 15545854"/>
              <a:gd name="connsiteY3" fmla="*/ 0 h 7339119"/>
              <a:gd name="connsiteX4" fmla="*/ 15545854 w 15545854"/>
              <a:gd name="connsiteY4" fmla="*/ 0 h 7339119"/>
              <a:gd name="connsiteX5" fmla="*/ 15545854 w 15545854"/>
              <a:gd name="connsiteY5" fmla="*/ 7339119 h 7339119"/>
              <a:gd name="connsiteX6" fmla="*/ 0 w 15545854"/>
              <a:gd name="connsiteY6" fmla="*/ 7339119 h 733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45854" h="7339119">
                <a:moveTo>
                  <a:pt x="2214056" y="2078664"/>
                </a:moveTo>
                <a:lnTo>
                  <a:pt x="2214056" y="5785785"/>
                </a:lnTo>
                <a:lnTo>
                  <a:pt x="4886087" y="3932225"/>
                </a:lnTo>
                <a:close/>
                <a:moveTo>
                  <a:pt x="0" y="0"/>
                </a:moveTo>
                <a:lnTo>
                  <a:pt x="15545854" y="0"/>
                </a:lnTo>
                <a:lnTo>
                  <a:pt x="15545854" y="7339119"/>
                </a:lnTo>
                <a:lnTo>
                  <a:pt x="0" y="7339119"/>
                </a:lnTo>
                <a:close/>
              </a:path>
            </a:pathLst>
          </a:cu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246" tIns="45718" rIns="91246" bIns="45718" rtlCol="0" anchor="ctr">
            <a:noAutofit/>
          </a:bodyP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3518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4"/>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52"/>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48"/>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8"/>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9"/>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65"/>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5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0" grpId="0" animBg="1"/>
      <p:bldP spid="8" grpId="0" animBg="1"/>
      <p:bldP spid="8" grpId="1" animBg="1"/>
      <p:bldP spid="3" grpId="0" animBg="1"/>
      <p:bldP spid="4" grpId="0" animBg="1"/>
      <p:bldP spid="4" grpId="1" animBg="1"/>
      <p:bldP spid="5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50F59-7BC5-4D33-AD00-7724A4AA54F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85F83D0-DED0-4130-94BA-6119CA3E8D90}"/>
              </a:ext>
            </a:extLst>
          </p:cNvPr>
          <p:cNvSpPr>
            <a:spLocks noGrp="1"/>
          </p:cNvSpPr>
          <p:nvPr>
            <p:ph idx="1"/>
          </p:nvPr>
        </p:nvSpPr>
        <p:spPr/>
        <p:txBody>
          <a:bodyPr/>
          <a:lstStyle/>
          <a:p>
            <a:endParaRPr lang="en-US"/>
          </a:p>
        </p:txBody>
      </p:sp>
      <p:pic>
        <p:nvPicPr>
          <p:cNvPr id="4" name="Picture 3" descr="A person sitting at a table&#10;&#10;Description generated with high confidence">
            <a:extLst>
              <a:ext uri="{FF2B5EF4-FFF2-40B4-BE49-F238E27FC236}">
                <a16:creationId xmlns:a16="http://schemas.microsoft.com/office/drawing/2014/main" id="{2B7BFC6E-2C99-4D5A-BAB7-4EF378F9F3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8128000"/>
          </a:xfrm>
          <a:prstGeom prst="rect">
            <a:avLst/>
          </a:prstGeom>
        </p:spPr>
      </p:pic>
      <p:cxnSp>
        <p:nvCxnSpPr>
          <p:cNvPr id="5" name="Straight Connector 4">
            <a:extLst>
              <a:ext uri="{FF2B5EF4-FFF2-40B4-BE49-F238E27FC236}">
                <a16:creationId xmlns:a16="http://schemas.microsoft.com/office/drawing/2014/main" id="{B797843B-F68D-49E4-BC92-6C15FF027027}"/>
              </a:ext>
            </a:extLst>
          </p:cNvPr>
          <p:cNvCxnSpPr>
            <a:cxnSpLocks/>
          </p:cNvCxnSpPr>
          <p:nvPr/>
        </p:nvCxnSpPr>
        <p:spPr>
          <a:xfrm flipV="1">
            <a:off x="5381796" y="3984731"/>
            <a:ext cx="994270" cy="1234864"/>
          </a:xfrm>
          <a:prstGeom prst="line">
            <a:avLst/>
          </a:prstGeom>
          <a:ln w="254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9355B86-FAC4-4758-8208-2501D7408F4B}"/>
              </a:ext>
            </a:extLst>
          </p:cNvPr>
          <p:cNvCxnSpPr>
            <a:cxnSpLocks/>
          </p:cNvCxnSpPr>
          <p:nvPr/>
        </p:nvCxnSpPr>
        <p:spPr>
          <a:xfrm flipV="1">
            <a:off x="5460607" y="4306529"/>
            <a:ext cx="1294154" cy="992335"/>
          </a:xfrm>
          <a:prstGeom prst="line">
            <a:avLst/>
          </a:prstGeom>
          <a:ln w="254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AA3C6C46-4C92-4B56-B679-F6F564591D3C}"/>
              </a:ext>
            </a:extLst>
          </p:cNvPr>
          <p:cNvGrpSpPr/>
          <p:nvPr/>
        </p:nvGrpSpPr>
        <p:grpSpPr>
          <a:xfrm>
            <a:off x="6331974" y="3399768"/>
            <a:ext cx="989504" cy="992335"/>
            <a:chOff x="6868455" y="3308477"/>
            <a:chExt cx="989504" cy="992335"/>
          </a:xfrm>
        </p:grpSpPr>
        <p:sp>
          <p:nvSpPr>
            <p:cNvPr id="16" name="Oval 15">
              <a:extLst>
                <a:ext uri="{FF2B5EF4-FFF2-40B4-BE49-F238E27FC236}">
                  <a16:creationId xmlns:a16="http://schemas.microsoft.com/office/drawing/2014/main" id="{158A1D57-7C33-4E9A-8B0C-81521005DFB0}"/>
                </a:ext>
              </a:extLst>
            </p:cNvPr>
            <p:cNvSpPr>
              <a:spLocks noChangeAspect="1"/>
            </p:cNvSpPr>
            <p:nvPr/>
          </p:nvSpPr>
          <p:spPr>
            <a:xfrm>
              <a:off x="6868455" y="3308477"/>
              <a:ext cx="989504" cy="992335"/>
            </a:xfrm>
            <a:prstGeom prst="ellipse">
              <a:avLst/>
            </a:prstGeom>
            <a:solidFill>
              <a:srgbClr val="8FD9FD"/>
            </a:solidFill>
            <a:ln w="25400">
              <a:solidFill>
                <a:schemeClr val="tx2">
                  <a:lumMod val="60000"/>
                  <a:lumOff val="40000"/>
                </a:schemeClr>
              </a:solidFill>
            </a:ln>
          </p:spPr>
          <p:txBody>
            <a:bodyPr wrap="square" rtlCol="0" anchor="ctr">
              <a:normAutofit/>
            </a:bodyPr>
            <a:lstStyle/>
            <a:p>
              <a:pPr algn="ctr"/>
              <a:endParaRPr lang="en-US" sz="1600" dirty="0">
                <a:solidFill>
                  <a:schemeClr val="bg1"/>
                </a:solidFill>
                <a:latin typeface="Segoe UI Semibold" panose="020B0702040204020203" pitchFamily="34" charset="0"/>
                <a:cs typeface="Segoe UI Semibold" panose="020B0702040204020203" pitchFamily="34" charset="0"/>
              </a:endParaRPr>
            </a:p>
          </p:txBody>
        </p:sp>
        <p:sp>
          <p:nvSpPr>
            <p:cNvPr id="17" name="Rectangle 16">
              <a:extLst>
                <a:ext uri="{FF2B5EF4-FFF2-40B4-BE49-F238E27FC236}">
                  <a16:creationId xmlns:a16="http://schemas.microsoft.com/office/drawing/2014/main" id="{470AB477-5F9E-4225-85CC-D06F86D9FA51}"/>
                </a:ext>
              </a:extLst>
            </p:cNvPr>
            <p:cNvSpPr/>
            <p:nvPr/>
          </p:nvSpPr>
          <p:spPr>
            <a:xfrm>
              <a:off x="6923947" y="3481480"/>
              <a:ext cx="878521" cy="646331"/>
            </a:xfrm>
            <a:prstGeom prst="rect">
              <a:avLst/>
            </a:prstGeom>
          </p:spPr>
          <p:txBody>
            <a:bodyPr wrap="square">
              <a:spAutoFit/>
            </a:bodyPr>
            <a:lstStyle/>
            <a:p>
              <a:pPr algn="ctr"/>
              <a:r>
                <a:rPr lang="en-US" dirty="0">
                  <a:solidFill>
                    <a:schemeClr val="bg1"/>
                  </a:solidFill>
                  <a:latin typeface="Segoe UI Semibold" panose="020B0702040204020203" pitchFamily="34" charset="0"/>
                  <a:cs typeface="Segoe UI Semibold" panose="020B0702040204020203" pitchFamily="34" charset="0"/>
                </a:rPr>
                <a:t>Coffee Pour</a:t>
              </a:r>
            </a:p>
          </p:txBody>
        </p:sp>
      </p:grpSp>
      <p:sp>
        <p:nvSpPr>
          <p:cNvPr id="19" name="TextBox 18">
            <a:extLst>
              <a:ext uri="{FF2B5EF4-FFF2-40B4-BE49-F238E27FC236}">
                <a16:creationId xmlns:a16="http://schemas.microsoft.com/office/drawing/2014/main" id="{B619B35C-0344-423C-A440-0A2D297CDA42}"/>
              </a:ext>
            </a:extLst>
          </p:cNvPr>
          <p:cNvSpPr txBox="1"/>
          <p:nvPr/>
        </p:nvSpPr>
        <p:spPr>
          <a:xfrm>
            <a:off x="7793414" y="1933830"/>
            <a:ext cx="944186" cy="461665"/>
          </a:xfrm>
          <a:prstGeom prst="rect">
            <a:avLst/>
          </a:prstGeom>
          <a:solidFill>
            <a:schemeClr val="tx1">
              <a:alpha val="50000"/>
            </a:schemeClr>
          </a:solidFill>
          <a:ln w="25400">
            <a:solidFill>
              <a:schemeClr val="bg1"/>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t>Actor</a:t>
            </a:r>
          </a:p>
        </p:txBody>
      </p:sp>
      <p:cxnSp>
        <p:nvCxnSpPr>
          <p:cNvPr id="20" name="Straight Connector 19">
            <a:extLst>
              <a:ext uri="{FF2B5EF4-FFF2-40B4-BE49-F238E27FC236}">
                <a16:creationId xmlns:a16="http://schemas.microsoft.com/office/drawing/2014/main" id="{96CDEA7D-7E0D-4A09-88A9-C949ECF66E31}"/>
              </a:ext>
            </a:extLst>
          </p:cNvPr>
          <p:cNvCxnSpPr>
            <a:cxnSpLocks/>
          </p:cNvCxnSpPr>
          <p:nvPr/>
        </p:nvCxnSpPr>
        <p:spPr>
          <a:xfrm>
            <a:off x="7225542" y="1365682"/>
            <a:ext cx="567872" cy="56814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DCE05CD-3FDD-4F5C-9259-99CD572C086A}"/>
              </a:ext>
            </a:extLst>
          </p:cNvPr>
          <p:cNvSpPr txBox="1"/>
          <p:nvPr/>
        </p:nvSpPr>
        <p:spPr>
          <a:xfrm>
            <a:off x="3240199" y="1933830"/>
            <a:ext cx="1726260" cy="461665"/>
          </a:xfrm>
          <a:prstGeom prst="rect">
            <a:avLst/>
          </a:prstGeom>
          <a:solidFill>
            <a:schemeClr val="tx1">
              <a:alpha val="50000"/>
            </a:schemeClr>
          </a:solidFill>
          <a:ln w="25400">
            <a:solidFill>
              <a:schemeClr val="bg1"/>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t>Participant</a:t>
            </a:r>
          </a:p>
        </p:txBody>
      </p:sp>
      <p:cxnSp>
        <p:nvCxnSpPr>
          <p:cNvPr id="22" name="Straight Connector 21">
            <a:extLst>
              <a:ext uri="{FF2B5EF4-FFF2-40B4-BE49-F238E27FC236}">
                <a16:creationId xmlns:a16="http://schemas.microsoft.com/office/drawing/2014/main" id="{FCB545CF-1661-4F13-9BFF-99A0AFF869F1}"/>
              </a:ext>
            </a:extLst>
          </p:cNvPr>
          <p:cNvCxnSpPr>
            <a:cxnSpLocks/>
          </p:cNvCxnSpPr>
          <p:nvPr/>
        </p:nvCxnSpPr>
        <p:spPr>
          <a:xfrm flipV="1">
            <a:off x="2576458" y="2373553"/>
            <a:ext cx="678255" cy="64927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7">
            <a:extLst>
              <a:ext uri="{FF2B5EF4-FFF2-40B4-BE49-F238E27FC236}">
                <a16:creationId xmlns:a16="http://schemas.microsoft.com/office/drawing/2014/main" id="{7DC255E3-3FF4-4F81-B0F0-AAC703F4848E}"/>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Study 2: Wizard Of Oz Evaluation</a:t>
            </a:r>
            <a:endParaRPr kumimoji="0" lang="en-US" sz="11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25159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par>
                                <p:cTn id="20" presetID="2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 name="Picture 10" descr="Image result for echo show">
            <a:extLst>
              <a:ext uri="{FF2B5EF4-FFF2-40B4-BE49-F238E27FC236}">
                <a16:creationId xmlns:a16="http://schemas.microsoft.com/office/drawing/2014/main" id="{7C2E8A2D-3899-43ED-93F2-17046A2758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BlackOverlay">
            <a:extLst>
              <a:ext uri="{FF2B5EF4-FFF2-40B4-BE49-F238E27FC236}">
                <a16:creationId xmlns:a16="http://schemas.microsoft.com/office/drawing/2014/main" id="{AA10E138-A80B-4022-B2D1-DCDC1BE3A66B}"/>
              </a:ext>
            </a:extLst>
          </p:cNvPr>
          <p:cNvSpPr/>
          <p:nvPr/>
        </p:nvSpPr>
        <p:spPr>
          <a:xfrm>
            <a:off x="-11898" y="0"/>
            <a:ext cx="12203898" cy="6858000"/>
          </a:xfrm>
          <a:prstGeom prst="rect">
            <a:avLst/>
          </a:prstGeom>
          <a:solidFill>
            <a:schemeClr val="tx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a:t>
            </a:r>
          </a:p>
          <a:p>
            <a:pPr marL="457200" marR="0" lvl="1"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a:t>
            </a:r>
          </a:p>
          <a:p>
            <a:pPr marL="457200" marR="0" lvl="1"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How would a sound awareness system </a:t>
            </a: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integrate</a:t>
            </a: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into the homes of DHH people?</a:t>
            </a:r>
          </a:p>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a:t>
            </a:r>
          </a:p>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What </a:t>
            </a: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concerns</a:t>
            </a: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may arise when using such a system in the home? (e.g., privacy)</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 name="Title 2">
            <a:extLst>
              <a:ext uri="{FF2B5EF4-FFF2-40B4-BE49-F238E27FC236}">
                <a16:creationId xmlns:a16="http://schemas.microsoft.com/office/drawing/2014/main" id="{2C5732FA-6440-41B7-BCED-FBF38A80EC58}"/>
              </a:ext>
            </a:extLst>
          </p:cNvPr>
          <p:cNvSpPr>
            <a:spLocks noGrp="1"/>
          </p:cNvSpPr>
          <p:nvPr>
            <p:ph type="title"/>
          </p:nvPr>
        </p:nvSpPr>
        <p:spPr/>
        <p:txBody>
          <a:bodyPr/>
          <a:lstStyle/>
          <a:p>
            <a:endParaRPr lang="en-US"/>
          </a:p>
        </p:txBody>
      </p:sp>
      <p:sp>
        <p:nvSpPr>
          <p:cNvPr id="7" name="Title">
            <a:extLst>
              <a:ext uri="{FF2B5EF4-FFF2-40B4-BE49-F238E27FC236}">
                <a16:creationId xmlns:a16="http://schemas.microsoft.com/office/drawing/2014/main" id="{A7AADE49-198B-48B2-B9AF-0FE71D8A74A1}"/>
              </a:ext>
            </a:extLst>
          </p:cNvPr>
          <p:cNvSpPr txBox="1">
            <a:spLocks/>
          </p:cNvSpPr>
          <p:nvPr/>
        </p:nvSpPr>
        <p:spPr>
          <a:xfrm>
            <a:off x="257175" y="196637"/>
            <a:ext cx="8229600" cy="493931"/>
          </a:xfrm>
          <a:prstGeom prst="rect">
            <a:avLst/>
          </a:prstGeom>
        </p:spPr>
        <p:txBody>
          <a:bodyPr vert="horz" lIns="0" tIns="45718" rIns="0" bIns="45718" rtlCol="0" anchor="ctr">
            <a:noAutofit/>
          </a:bodyPr>
          <a:lstStyle>
            <a:lvl1pPr algn="l" defTabSz="912201" rtl="0" eaLnBrk="1" latinLnBrk="0" hangingPunct="1">
              <a:spcBef>
                <a:spcPct val="0"/>
              </a:spcBef>
              <a:buNone/>
              <a:defRPr sz="3200" kern="1200" cap="small" baseline="0">
                <a:solidFill>
                  <a:schemeClr val="tx1"/>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3600" b="0" i="0" u="none" strike="noStrike" kern="1200" cap="small" spc="0" normalizeH="0" baseline="0" noProof="0">
                <a:ln>
                  <a:noFill/>
                </a:ln>
                <a:solidFill>
                  <a:prstClr val="white">
                    <a:lumMod val="95000"/>
                  </a:prstClr>
                </a:solidFill>
                <a:effectLst/>
                <a:uLnTx/>
                <a:uFillTx/>
                <a:latin typeface="Segoe UI Semibold" panose="020B0702040204020203" pitchFamily="34" charset="0"/>
                <a:ea typeface="+mj-ea"/>
                <a:cs typeface="+mj-cs"/>
              </a:rPr>
              <a:t>Questions</a:t>
            </a:r>
            <a:endParaRPr kumimoji="0" lang="en-US" sz="3600" b="0" i="0" u="none" strike="noStrike" kern="1200" cap="small" spc="0" normalizeH="0" baseline="0" noProof="0" dirty="0">
              <a:ln>
                <a:noFill/>
              </a:ln>
              <a:solidFill>
                <a:prstClr val="white">
                  <a:lumMod val="95000"/>
                </a:prstClr>
              </a:solidFill>
              <a:effectLst/>
              <a:uLnTx/>
              <a:uFillTx/>
              <a:latin typeface="Segoe UI Semibold" panose="020B0702040204020203" pitchFamily="34" charset="0"/>
              <a:ea typeface="+mj-ea"/>
              <a:cs typeface="+mj-cs"/>
            </a:endParaRPr>
          </a:p>
        </p:txBody>
      </p:sp>
    </p:spTree>
    <p:extLst>
      <p:ext uri="{BB962C8B-B14F-4D97-AF65-F5344CB8AC3E}">
        <p14:creationId xmlns:p14="http://schemas.microsoft.com/office/powerpoint/2010/main" val="29618073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 name="Picture 10" descr="Image result for echo show">
            <a:extLst>
              <a:ext uri="{FF2B5EF4-FFF2-40B4-BE49-F238E27FC236}">
                <a16:creationId xmlns:a16="http://schemas.microsoft.com/office/drawing/2014/main" id="{7C2E8A2D-3899-43ED-93F2-17046A2758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BlackOverlay">
            <a:extLst>
              <a:ext uri="{FF2B5EF4-FFF2-40B4-BE49-F238E27FC236}">
                <a16:creationId xmlns:a16="http://schemas.microsoft.com/office/drawing/2014/main" id="{AA10E138-A80B-4022-B2D1-DCDC1BE3A66B}"/>
              </a:ext>
            </a:extLst>
          </p:cNvPr>
          <p:cNvSpPr/>
          <p:nvPr/>
        </p:nvSpPr>
        <p:spPr>
          <a:xfrm>
            <a:off x="-11898" y="0"/>
            <a:ext cx="12203898" cy="6858000"/>
          </a:xfrm>
          <a:prstGeom prst="rect">
            <a:avLst/>
          </a:prstGeom>
          <a:solidFill>
            <a:schemeClr val="tx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a:t>
            </a:r>
          </a:p>
          <a:p>
            <a:pPr marL="457200" marR="0" lvl="1"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a:t>
            </a:r>
          </a:p>
          <a:p>
            <a:pPr marL="457200" marR="0" lvl="1"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a:t>
            </a:r>
          </a:p>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a:t>
            </a:r>
          </a:p>
          <a:p>
            <a:pPr marL="457200" marR="0" lvl="1"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What </a:t>
            </a: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concerns</a:t>
            </a:r>
            <a:r>
              <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may arise when using such a system in the home? (e.g., privacy)</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 name="Title 2">
            <a:extLst>
              <a:ext uri="{FF2B5EF4-FFF2-40B4-BE49-F238E27FC236}">
                <a16:creationId xmlns:a16="http://schemas.microsoft.com/office/drawing/2014/main" id="{2C5732FA-6440-41B7-BCED-FBF38A80EC58}"/>
              </a:ext>
            </a:extLst>
          </p:cNvPr>
          <p:cNvSpPr>
            <a:spLocks noGrp="1"/>
          </p:cNvSpPr>
          <p:nvPr>
            <p:ph type="title"/>
          </p:nvPr>
        </p:nvSpPr>
        <p:spPr/>
        <p:txBody>
          <a:bodyPr/>
          <a:lstStyle/>
          <a:p>
            <a:endParaRPr lang="en-US"/>
          </a:p>
        </p:txBody>
      </p:sp>
      <p:sp>
        <p:nvSpPr>
          <p:cNvPr id="7" name="Title">
            <a:extLst>
              <a:ext uri="{FF2B5EF4-FFF2-40B4-BE49-F238E27FC236}">
                <a16:creationId xmlns:a16="http://schemas.microsoft.com/office/drawing/2014/main" id="{A7AADE49-198B-48B2-B9AF-0FE71D8A74A1}"/>
              </a:ext>
            </a:extLst>
          </p:cNvPr>
          <p:cNvSpPr txBox="1">
            <a:spLocks/>
          </p:cNvSpPr>
          <p:nvPr/>
        </p:nvSpPr>
        <p:spPr>
          <a:xfrm>
            <a:off x="257175" y="196637"/>
            <a:ext cx="8229600" cy="493931"/>
          </a:xfrm>
          <a:prstGeom prst="rect">
            <a:avLst/>
          </a:prstGeom>
        </p:spPr>
        <p:txBody>
          <a:bodyPr vert="horz" lIns="0" tIns="45718" rIns="0" bIns="45718" rtlCol="0" anchor="ctr">
            <a:noAutofit/>
          </a:bodyPr>
          <a:lstStyle>
            <a:lvl1pPr algn="l" defTabSz="912201" rtl="0" eaLnBrk="1" latinLnBrk="0" hangingPunct="1">
              <a:spcBef>
                <a:spcPct val="0"/>
              </a:spcBef>
              <a:buNone/>
              <a:defRPr sz="3200" kern="1200" cap="small" baseline="0">
                <a:solidFill>
                  <a:schemeClr val="tx1"/>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3600" b="0" i="0" u="none" strike="noStrike" kern="1200" cap="small" spc="0" normalizeH="0" baseline="0" noProof="0">
                <a:ln>
                  <a:noFill/>
                </a:ln>
                <a:solidFill>
                  <a:prstClr val="white">
                    <a:lumMod val="95000"/>
                  </a:prstClr>
                </a:solidFill>
                <a:effectLst/>
                <a:uLnTx/>
                <a:uFillTx/>
                <a:latin typeface="Segoe UI Semibold" panose="020B0702040204020203" pitchFamily="34" charset="0"/>
                <a:ea typeface="+mj-ea"/>
                <a:cs typeface="+mj-cs"/>
              </a:rPr>
              <a:t>Questions</a:t>
            </a:r>
            <a:endParaRPr kumimoji="0" lang="en-US" sz="3600" b="0" i="0" u="none" strike="noStrike" kern="1200" cap="small" spc="0" normalizeH="0" baseline="0" noProof="0" dirty="0">
              <a:ln>
                <a:noFill/>
              </a:ln>
              <a:solidFill>
                <a:prstClr val="white">
                  <a:lumMod val="95000"/>
                </a:prstClr>
              </a:solidFill>
              <a:effectLst/>
              <a:uLnTx/>
              <a:uFillTx/>
              <a:latin typeface="Segoe UI Semibold" panose="020B0702040204020203" pitchFamily="34" charset="0"/>
              <a:ea typeface="+mj-ea"/>
              <a:cs typeface="+mj-cs"/>
            </a:endParaRPr>
          </a:p>
        </p:txBody>
      </p:sp>
    </p:spTree>
    <p:extLst>
      <p:ext uri="{BB962C8B-B14F-4D97-AF65-F5344CB8AC3E}">
        <p14:creationId xmlns:p14="http://schemas.microsoft.com/office/powerpoint/2010/main" val="12280000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CF1B72C2-20A7-4114-B007-7CB8D4724515}"/>
              </a:ext>
            </a:extLst>
          </p:cNvPr>
          <p:cNvSpPr txBox="1"/>
          <p:nvPr/>
        </p:nvSpPr>
        <p:spPr>
          <a:xfrm>
            <a:off x="226117" y="242044"/>
            <a:ext cx="10718799"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lumMod val="75000"/>
                    <a:lumOff val="25000"/>
                  </a:schemeClr>
                </a:solidFill>
                <a:effectLst/>
                <a:uLnTx/>
                <a:uFillTx/>
                <a:latin typeface="Segoe UI Semibold" pitchFamily="34" charset="0"/>
                <a:ea typeface="+mn-ea"/>
                <a:cs typeface="+mn-cs"/>
              </a:rPr>
              <a:t>1. Introduced</a:t>
            </a:r>
            <a:r>
              <a:rPr kumimoji="0" lang="en-US" sz="2800" b="0" i="0" u="none" strike="noStrike" kern="1200" cap="none" spc="0" normalizeH="0" noProof="0" dirty="0">
                <a:ln>
                  <a:noFill/>
                </a:ln>
                <a:solidFill>
                  <a:schemeClr val="tx1">
                    <a:lumMod val="75000"/>
                    <a:lumOff val="25000"/>
                  </a:schemeClr>
                </a:solidFill>
                <a:effectLst/>
                <a:uLnTx/>
                <a:uFillTx/>
                <a:latin typeface="Segoe UI Semibold" pitchFamily="34" charset="0"/>
                <a:ea typeface="+mn-ea"/>
                <a:cs typeface="+mn-cs"/>
              </a:rPr>
              <a:t> prototypes</a:t>
            </a:r>
            <a:endParaRPr kumimoji="0" lang="en-US" sz="2800" b="0" i="0" u="none" strike="noStrike" kern="1200" cap="none" spc="0" normalizeH="0" baseline="0" noProof="0" dirty="0">
              <a:ln>
                <a:noFill/>
              </a:ln>
              <a:solidFill>
                <a:schemeClr val="tx1">
                  <a:lumMod val="75000"/>
                  <a:lumOff val="25000"/>
                </a:schemeClr>
              </a:solidFill>
              <a:effectLst/>
              <a:uLnTx/>
              <a:uFillTx/>
              <a:latin typeface="Segoe UI Semibold" pitchFamily="34" charset="0"/>
              <a:ea typeface="+mn-ea"/>
              <a:cs typeface="+mn-cs"/>
            </a:endParaRPr>
          </a:p>
          <a:p>
            <a:pPr lvl="0">
              <a:defRPr/>
            </a:pPr>
            <a:r>
              <a:rPr kumimoji="0" lang="en-US" sz="2000" b="0" i="0" u="none" strike="noStrike" kern="1200" cap="none" spc="0" normalizeH="0" baseline="0" noProof="0" dirty="0">
                <a:ln>
                  <a:noFill/>
                </a:ln>
                <a:solidFill>
                  <a:schemeClr val="tx1">
                    <a:lumMod val="75000"/>
                    <a:lumOff val="25000"/>
                  </a:schemeClr>
                </a:solidFill>
                <a:effectLst/>
                <a:uLnTx/>
                <a:uFillTx/>
                <a:latin typeface="Segoe UI Light" pitchFamily="34" charset="0"/>
                <a:ea typeface="+mn-ea"/>
                <a:cs typeface="+mn-cs"/>
              </a:rPr>
              <a:t>Using short demos of</a:t>
            </a:r>
            <a:r>
              <a:rPr kumimoji="0" lang="en-US" sz="2000" b="0" i="0" u="none" strike="noStrike" kern="1200" cap="none" spc="0" normalizeH="0" noProof="0" dirty="0">
                <a:ln>
                  <a:noFill/>
                </a:ln>
                <a:solidFill>
                  <a:schemeClr val="tx1">
                    <a:lumMod val="75000"/>
                    <a:lumOff val="25000"/>
                  </a:schemeClr>
                </a:solidFill>
                <a:effectLst/>
                <a:uLnTx/>
                <a:uFillTx/>
                <a:latin typeface="Segoe UI Light" pitchFamily="34" charset="0"/>
                <a:ea typeface="+mn-ea"/>
                <a:cs typeface="+mn-cs"/>
              </a:rPr>
              <a:t> some example sounds (</a:t>
            </a:r>
            <a:r>
              <a:rPr lang="en-US" sz="2000" i="1" dirty="0">
                <a:solidFill>
                  <a:schemeClr val="tx1">
                    <a:lumMod val="75000"/>
                    <a:lumOff val="25000"/>
                  </a:schemeClr>
                </a:solidFill>
                <a:latin typeface="Segoe UI Light" pitchFamily="34" charset="0"/>
              </a:rPr>
              <a:t>e.g.,</a:t>
            </a:r>
            <a:r>
              <a:rPr lang="en-US" sz="2000" dirty="0">
                <a:solidFill>
                  <a:schemeClr val="tx1">
                    <a:lumMod val="75000"/>
                    <a:lumOff val="25000"/>
                  </a:schemeClr>
                </a:solidFill>
                <a:latin typeface="Segoe UI Light" pitchFamily="34" charset="0"/>
              </a:rPr>
              <a:t> coffee pouring, door knock)</a:t>
            </a:r>
            <a:endParaRPr kumimoji="0" lang="en-US" sz="2800" b="0" i="0" u="none" strike="noStrike" kern="1200" cap="none" spc="0" normalizeH="0" baseline="0" noProof="0" dirty="0">
              <a:ln>
                <a:noFill/>
              </a:ln>
              <a:solidFill>
                <a:schemeClr val="tx1">
                  <a:lumMod val="75000"/>
                  <a:lumOff val="25000"/>
                </a:schemeClr>
              </a:solidFill>
              <a:effectLst/>
              <a:uLnTx/>
              <a:uFillTx/>
              <a:latin typeface="Segoe UI Semibold"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tx1">
                  <a:lumMod val="75000"/>
                  <a:lumOff val="25000"/>
                </a:schemeClr>
              </a:solidFill>
              <a:effectLst/>
              <a:uLnTx/>
              <a:uFillTx/>
              <a:latin typeface="Segoe UI Semibold"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chemeClr val="tx1">
                    <a:lumMod val="75000"/>
                    <a:lumOff val="25000"/>
                  </a:schemeClr>
                </a:solidFill>
                <a:latin typeface="Segoe UI Semibold" pitchFamily="34" charset="0"/>
              </a:rPr>
              <a:t>2. Scenarios-based evaluation</a:t>
            </a:r>
            <a:endParaRPr kumimoji="0" lang="en-US" sz="2000" b="0" i="0" u="none" strike="noStrike" kern="1200" cap="none" spc="0" normalizeH="0" baseline="0" noProof="0" dirty="0">
              <a:ln>
                <a:noFill/>
              </a:ln>
              <a:solidFill>
                <a:schemeClr val="tx1">
                  <a:lumMod val="75000"/>
                  <a:lumOff val="25000"/>
                </a:schemeClr>
              </a:solidFill>
              <a:effectLst/>
              <a:uLnTx/>
              <a:uFillTx/>
              <a:latin typeface="Segoe UI Light" pitchFamily="34" charset="0"/>
            </a:endParaRPr>
          </a:p>
          <a:p>
            <a:pPr>
              <a:defRPr/>
            </a:pPr>
            <a:r>
              <a:rPr lang="en-US" sz="2000" dirty="0">
                <a:solidFill>
                  <a:schemeClr val="tx1">
                    <a:lumMod val="75000"/>
                    <a:lumOff val="25000"/>
                  </a:schemeClr>
                </a:solidFill>
                <a:latin typeface="Segoe UI Light" pitchFamily="34" charset="0"/>
              </a:rPr>
              <a:t>Three scenarios to explore themes central to the home.</a:t>
            </a:r>
            <a:endParaRPr kumimoji="0" lang="en-US" sz="2000" b="0" i="0" u="none" strike="noStrike" kern="1200" cap="none" spc="0" normalizeH="0" baseline="0" noProof="0" dirty="0">
              <a:ln>
                <a:noFill/>
              </a:ln>
              <a:solidFill>
                <a:schemeClr val="tx1">
                  <a:lumMod val="75000"/>
                  <a:lumOff val="25000"/>
                </a:schemeClr>
              </a:solidFill>
              <a:effectLst/>
              <a:uLnTx/>
              <a:uFillTx/>
              <a:latin typeface="Segoe UI Light"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chemeClr val="tx1">
                  <a:lumMod val="75000"/>
                  <a:lumOff val="25000"/>
                </a:schemeClr>
              </a:solidFill>
              <a:latin typeface="Segoe UI Light"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tx1">
                  <a:lumMod val="75000"/>
                  <a:lumOff val="25000"/>
                </a:schemeClr>
              </a:solidFill>
              <a:effectLst/>
              <a:uLnTx/>
              <a:uFillTx/>
              <a:latin typeface="Segoe UI Light"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tx1">
                  <a:lumMod val="75000"/>
                  <a:lumOff val="25000"/>
                </a:schemeClr>
              </a:solidFill>
              <a:effectLst/>
              <a:uLnTx/>
              <a:uFillTx/>
              <a:latin typeface="Segoe UI Light" pitchFamily="34" charset="0"/>
            </a:endParaRPr>
          </a:p>
          <a:p>
            <a:pPr marL="342900" marR="0" lvl="0" indent="-342900" algn="l" defTabSz="914400" rtl="0" eaLnBrk="1" fontAlgn="auto" latinLnBrk="0" hangingPunct="1">
              <a:lnSpc>
                <a:spcPct val="100000"/>
              </a:lnSpc>
              <a:spcBef>
                <a:spcPts val="0"/>
              </a:spcBef>
              <a:spcAft>
                <a:spcPts val="0"/>
              </a:spcAft>
              <a:buClrTx/>
              <a:buSzTx/>
              <a:buFont typeface="Courier New" pitchFamily="49" charset="0"/>
              <a:buChar char="o"/>
              <a:tabLst/>
              <a:defRPr/>
            </a:pPr>
            <a:endParaRPr kumimoji="0" lang="en-US" sz="1400" b="0" i="0" u="none" strike="noStrike" kern="1200" cap="none" spc="0" normalizeH="0" baseline="0" noProof="0" dirty="0">
              <a:ln>
                <a:noFill/>
              </a:ln>
              <a:solidFill>
                <a:schemeClr val="tx1">
                  <a:lumMod val="75000"/>
                  <a:lumOff val="25000"/>
                </a:schemeClr>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tx1">
                  <a:lumMod val="75000"/>
                  <a:lumOff val="25000"/>
                </a:schemeClr>
              </a:solidFill>
              <a:effectLst/>
              <a:uLnTx/>
              <a:uFillTx/>
              <a:latin typeface="Segoe UI Semibold"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schemeClr val="tx1">
                  <a:lumMod val="75000"/>
                  <a:lumOff val="25000"/>
                </a:schemeClr>
              </a:solidFill>
              <a:latin typeface="Segoe UI Semibold"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tx1">
                  <a:lumMod val="75000"/>
                  <a:lumOff val="25000"/>
                </a:schemeClr>
              </a:solidFill>
              <a:effectLst/>
              <a:uLnTx/>
              <a:uFillTx/>
              <a:latin typeface="Segoe UI Semibold"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noProof="0" dirty="0">
              <a:solidFill>
                <a:schemeClr val="tx1">
                  <a:lumMod val="75000"/>
                  <a:lumOff val="25000"/>
                </a:schemeClr>
              </a:solidFill>
              <a:latin typeface="Segoe UI Semibold"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schemeClr val="tx1">
                  <a:lumMod val="75000"/>
                  <a:lumOff val="25000"/>
                </a:schemeClr>
              </a:solidFill>
              <a:latin typeface="Segoe UI Semibold"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dirty="0">
              <a:ln>
                <a:noFill/>
              </a:ln>
              <a:solidFill>
                <a:schemeClr val="tx1">
                  <a:lumMod val="75000"/>
                  <a:lumOff val="25000"/>
                </a:schemeClr>
              </a:solidFill>
              <a:effectLst/>
              <a:uLnTx/>
              <a:uFillTx/>
              <a:latin typeface="Segoe UI Semibold"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noProof="0" dirty="0">
                <a:solidFill>
                  <a:schemeClr val="tx1">
                    <a:lumMod val="75000"/>
                    <a:lumOff val="25000"/>
                  </a:schemeClr>
                </a:solidFill>
                <a:latin typeface="Segoe UI Semibold" pitchFamily="34" charset="0"/>
              </a:rPr>
              <a:t> </a:t>
            </a:r>
            <a:r>
              <a:rPr lang="en-US" sz="3200" noProof="0" dirty="0">
                <a:solidFill>
                  <a:schemeClr val="tx1">
                    <a:lumMod val="75000"/>
                    <a:lumOff val="25000"/>
                  </a:schemeClr>
                </a:solidFill>
                <a:latin typeface="Segoe UI Semibold" pitchFamily="34" charset="0"/>
              </a:rPr>
              <a:t> </a:t>
            </a:r>
            <a:endParaRPr kumimoji="0" lang="en-US" sz="2000" b="0" i="0" u="none" strike="noStrike" kern="1200" cap="none" spc="0" normalizeH="0" baseline="0" noProof="0" dirty="0">
              <a:ln>
                <a:noFill/>
              </a:ln>
              <a:solidFill>
                <a:schemeClr val="tx1">
                  <a:lumMod val="75000"/>
                  <a:lumOff val="25000"/>
                </a:schemeClr>
              </a:solidFill>
              <a:effectLst/>
              <a:uLnTx/>
              <a:uFillTx/>
              <a:latin typeface="Segoe UI Semibold" pitchFamily="34" charset="0"/>
            </a:endParaRPr>
          </a:p>
        </p:txBody>
      </p:sp>
      <p:sp>
        <p:nvSpPr>
          <p:cNvPr id="15" name="Title 7">
            <a:extLst>
              <a:ext uri="{FF2B5EF4-FFF2-40B4-BE49-F238E27FC236}">
                <a16:creationId xmlns:a16="http://schemas.microsoft.com/office/drawing/2014/main" id="{F8F4A4E8-E083-4771-8F48-D9A8F8F0FB51}"/>
              </a:ext>
            </a:extLst>
          </p:cNvPr>
          <p:cNvSpPr txBox="1">
            <a:spLocks/>
          </p:cNvSpPr>
          <p:nvPr/>
        </p:nvSpPr>
        <p:spPr>
          <a:xfrm>
            <a:off x="7925725" y="0"/>
            <a:ext cx="7839757" cy="559544"/>
          </a:xfrm>
          <a:prstGeom prst="rect">
            <a:avLst/>
          </a:prstGeom>
        </p:spPr>
        <p:txBody>
          <a:bodyPr>
            <a:norm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2800" b="0" i="0" u="none" strike="noStrike" kern="1200" cap="small" spc="0" normalizeH="0" baseline="0" noProof="0" dirty="0">
                <a:ln>
                  <a:noFill/>
                </a:ln>
                <a:solidFill>
                  <a:schemeClr val="bg1">
                    <a:lumMod val="50000"/>
                  </a:schemeClr>
                </a:solidFill>
                <a:effectLst/>
                <a:uLnTx/>
                <a:uFillTx/>
                <a:latin typeface="Segoe UI Semibold" panose="020B0702040204020203" pitchFamily="34" charset="0"/>
                <a:ea typeface="+mj-ea"/>
                <a:cs typeface="Segoe UI Semibold" panose="020B0702040204020203" pitchFamily="34" charset="0"/>
              </a:rPr>
              <a:t>Wizard Of Oz Evaluation</a:t>
            </a:r>
            <a:endParaRPr kumimoji="0" lang="en-US" sz="1600" b="0" i="0" u="none" strike="noStrike" kern="1200" cap="small" spc="0" normalizeH="0" baseline="0" noProof="0" dirty="0">
              <a:ln>
                <a:noFill/>
              </a:ln>
              <a:solidFill>
                <a:schemeClr val="bg1">
                  <a:lumMod val="50000"/>
                </a:schemeClr>
              </a:solidFill>
              <a:effectLst/>
              <a:uLnTx/>
              <a:uFillTx/>
              <a:latin typeface="Calibri"/>
              <a:ea typeface="+mj-ea"/>
            </a:endParaRPr>
          </a:p>
        </p:txBody>
      </p:sp>
      <p:sp>
        <p:nvSpPr>
          <p:cNvPr id="11" name="Title 7">
            <a:extLst>
              <a:ext uri="{FF2B5EF4-FFF2-40B4-BE49-F238E27FC236}">
                <a16:creationId xmlns:a16="http://schemas.microsoft.com/office/drawing/2014/main" id="{CD05F236-7190-4791-9036-9AEC4B3CF02E}"/>
              </a:ext>
            </a:extLst>
          </p:cNvPr>
          <p:cNvSpPr txBox="1">
            <a:spLocks/>
          </p:cNvSpPr>
          <p:nvPr/>
        </p:nvSpPr>
        <p:spPr>
          <a:xfrm>
            <a:off x="1074057" y="5222248"/>
            <a:ext cx="1819759" cy="414348"/>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black">
                    <a:lumMod val="50000"/>
                    <a:lumOff val="50000"/>
                  </a:prstClr>
                </a:solidFill>
                <a:effectLst/>
                <a:uLnTx/>
                <a:uFillTx/>
                <a:latin typeface="Segoe UI Semibold" panose="020B0702040204020203" pitchFamily="34" charset="0"/>
                <a:ea typeface="+mj-ea"/>
                <a:cs typeface="Segoe UI Semibold" panose="020B0702040204020203" pitchFamily="34" charset="0"/>
              </a:rPr>
              <a:t>C. Movie</a:t>
            </a:r>
          </a:p>
        </p:txBody>
      </p:sp>
      <p:sp>
        <p:nvSpPr>
          <p:cNvPr id="12" name="Title 7">
            <a:extLst>
              <a:ext uri="{FF2B5EF4-FFF2-40B4-BE49-F238E27FC236}">
                <a16:creationId xmlns:a16="http://schemas.microsoft.com/office/drawing/2014/main" id="{81282DDB-7299-492D-998F-3A9BDE3772CE}"/>
              </a:ext>
            </a:extLst>
          </p:cNvPr>
          <p:cNvSpPr txBox="1">
            <a:spLocks/>
          </p:cNvSpPr>
          <p:nvPr/>
        </p:nvSpPr>
        <p:spPr>
          <a:xfrm>
            <a:off x="1074057" y="2414730"/>
            <a:ext cx="1819759" cy="414348"/>
          </a:xfrm>
          <a:prstGeom prst="rect">
            <a:avLst/>
          </a:prstGeom>
        </p:spPr>
        <p:txBody>
          <a:bodyPr>
            <a:norm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black">
                    <a:lumMod val="50000"/>
                    <a:lumOff val="50000"/>
                  </a:prstClr>
                </a:solidFill>
                <a:effectLst/>
                <a:uLnTx/>
                <a:uFillTx/>
                <a:latin typeface="Segoe UI Semibold" panose="020B0702040204020203" pitchFamily="34" charset="0"/>
                <a:ea typeface="+mj-ea"/>
                <a:cs typeface="Segoe UI Semibold" panose="020B0702040204020203" pitchFamily="34" charset="0"/>
              </a:rPr>
              <a:t>A. Bathroom</a:t>
            </a:r>
          </a:p>
        </p:txBody>
      </p:sp>
      <p:sp>
        <p:nvSpPr>
          <p:cNvPr id="10" name="Title 7">
            <a:extLst>
              <a:ext uri="{FF2B5EF4-FFF2-40B4-BE49-F238E27FC236}">
                <a16:creationId xmlns:a16="http://schemas.microsoft.com/office/drawing/2014/main" id="{5DAB5781-09AD-4D30-B683-DB8C07D9B673}"/>
              </a:ext>
            </a:extLst>
          </p:cNvPr>
          <p:cNvSpPr txBox="1">
            <a:spLocks/>
          </p:cNvSpPr>
          <p:nvPr/>
        </p:nvSpPr>
        <p:spPr>
          <a:xfrm>
            <a:off x="1074057" y="3846187"/>
            <a:ext cx="1819759" cy="414348"/>
          </a:xfrm>
          <a:prstGeom prst="rect">
            <a:avLst/>
          </a:prstGeom>
        </p:spPr>
        <p:txBody>
          <a:bodyPr>
            <a:norm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black">
                    <a:lumMod val="50000"/>
                    <a:lumOff val="50000"/>
                  </a:prstClr>
                </a:solidFill>
                <a:effectLst/>
                <a:uLnTx/>
                <a:uFillTx/>
                <a:latin typeface="Segoe UI Semibold" panose="020B0702040204020203" pitchFamily="34" charset="0"/>
                <a:ea typeface="+mj-ea"/>
                <a:cs typeface="Segoe UI Semibold" panose="020B0702040204020203" pitchFamily="34" charset="0"/>
              </a:rPr>
              <a:t>B. Babysitter</a:t>
            </a:r>
          </a:p>
        </p:txBody>
      </p:sp>
      <p:sp>
        <p:nvSpPr>
          <p:cNvPr id="14" name="Title 7">
            <a:extLst>
              <a:ext uri="{FF2B5EF4-FFF2-40B4-BE49-F238E27FC236}">
                <a16:creationId xmlns:a16="http://schemas.microsoft.com/office/drawing/2014/main" id="{B8DAE730-AD88-4F1B-9857-E81C3D0E7F00}"/>
              </a:ext>
            </a:extLst>
          </p:cNvPr>
          <p:cNvSpPr txBox="1">
            <a:spLocks/>
          </p:cNvSpPr>
          <p:nvPr/>
        </p:nvSpPr>
        <p:spPr>
          <a:xfrm>
            <a:off x="3244762" y="2414730"/>
            <a:ext cx="1701758" cy="414348"/>
          </a:xfrm>
          <a:prstGeom prst="rect">
            <a:avLst/>
          </a:prstGeom>
        </p:spPr>
        <p:txBody>
          <a:bodyPr>
            <a:norm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rPr>
              <a:t>Privacy</a:t>
            </a:r>
          </a:p>
        </p:txBody>
      </p:sp>
      <p:sp>
        <p:nvSpPr>
          <p:cNvPr id="16" name="Title 7">
            <a:extLst>
              <a:ext uri="{FF2B5EF4-FFF2-40B4-BE49-F238E27FC236}">
                <a16:creationId xmlns:a16="http://schemas.microsoft.com/office/drawing/2014/main" id="{470A3A16-6146-4F33-A5B1-2892492EC1B1}"/>
              </a:ext>
            </a:extLst>
          </p:cNvPr>
          <p:cNvSpPr txBox="1">
            <a:spLocks/>
          </p:cNvSpPr>
          <p:nvPr/>
        </p:nvSpPr>
        <p:spPr>
          <a:xfrm>
            <a:off x="3232062" y="5222248"/>
            <a:ext cx="2599271" cy="414348"/>
          </a:xfrm>
          <a:prstGeom prst="rect">
            <a:avLst/>
          </a:prstGeom>
        </p:spPr>
        <p:txBody>
          <a:bodyPr>
            <a:norm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rPr>
              <a:t>Information Overload</a:t>
            </a:r>
          </a:p>
        </p:txBody>
      </p:sp>
      <p:sp>
        <p:nvSpPr>
          <p:cNvPr id="18" name="Title 7">
            <a:extLst>
              <a:ext uri="{FF2B5EF4-FFF2-40B4-BE49-F238E27FC236}">
                <a16:creationId xmlns:a16="http://schemas.microsoft.com/office/drawing/2014/main" id="{C2FE813F-DE0A-4B87-8E00-CD2A1AB89BAA}"/>
              </a:ext>
            </a:extLst>
          </p:cNvPr>
          <p:cNvSpPr txBox="1">
            <a:spLocks/>
          </p:cNvSpPr>
          <p:nvPr/>
        </p:nvSpPr>
        <p:spPr>
          <a:xfrm>
            <a:off x="3244762" y="3846187"/>
            <a:ext cx="2599271" cy="414348"/>
          </a:xfrm>
          <a:prstGeom prst="rect">
            <a:avLst/>
          </a:prstGeom>
        </p:spPr>
        <p:txBody>
          <a:bodyPr>
            <a:norm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rPr>
              <a:t>Activity Tracking</a:t>
            </a:r>
          </a:p>
        </p:txBody>
      </p:sp>
      <p:grpSp>
        <p:nvGrpSpPr>
          <p:cNvPr id="5" name="Group 4">
            <a:extLst>
              <a:ext uri="{FF2B5EF4-FFF2-40B4-BE49-F238E27FC236}">
                <a16:creationId xmlns:a16="http://schemas.microsoft.com/office/drawing/2014/main" id="{32433F34-2CB1-4016-88FB-7ABA7B51B4BD}"/>
              </a:ext>
            </a:extLst>
          </p:cNvPr>
          <p:cNvGrpSpPr/>
          <p:nvPr/>
        </p:nvGrpSpPr>
        <p:grpSpPr>
          <a:xfrm>
            <a:off x="6264360" y="3336340"/>
            <a:ext cx="2262481" cy="1390996"/>
            <a:chOff x="7935417" y="2668243"/>
            <a:chExt cx="2564265" cy="1674250"/>
          </a:xfrm>
        </p:grpSpPr>
        <p:pic>
          <p:nvPicPr>
            <p:cNvPr id="3" name="Picture 2">
              <a:extLst>
                <a:ext uri="{FF2B5EF4-FFF2-40B4-BE49-F238E27FC236}">
                  <a16:creationId xmlns:a16="http://schemas.microsoft.com/office/drawing/2014/main" id="{17DC5209-E710-4ECC-804C-79A5B0EC00F8}"/>
                </a:ext>
              </a:extLst>
            </p:cNvPr>
            <p:cNvPicPr>
              <a:picLocks noChangeAspect="1"/>
            </p:cNvPicPr>
            <p:nvPr/>
          </p:nvPicPr>
          <p:blipFill rotWithShape="1">
            <a:blip r:embed="rId3"/>
            <a:srcRect l="1244" r="15060" b="23130"/>
            <a:stretch/>
          </p:blipFill>
          <p:spPr>
            <a:xfrm>
              <a:off x="7993202" y="2718844"/>
              <a:ext cx="2468381" cy="1590176"/>
            </a:xfrm>
            <a:prstGeom prst="rect">
              <a:avLst/>
            </a:prstGeom>
          </p:spPr>
        </p:pic>
        <p:sp>
          <p:nvSpPr>
            <p:cNvPr id="4" name="Rectangle 3">
              <a:extLst>
                <a:ext uri="{FF2B5EF4-FFF2-40B4-BE49-F238E27FC236}">
                  <a16:creationId xmlns:a16="http://schemas.microsoft.com/office/drawing/2014/main" id="{E4CD1A33-DA0A-4263-9EC8-3BD29467B6E2}"/>
                </a:ext>
              </a:extLst>
            </p:cNvPr>
            <p:cNvSpPr/>
            <p:nvPr/>
          </p:nvSpPr>
          <p:spPr>
            <a:xfrm>
              <a:off x="7935417" y="2668243"/>
              <a:ext cx="2564265" cy="1674250"/>
            </a:xfrm>
            <a:prstGeom prst="rect">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ACECC5FB-59F3-447B-9EC7-66559FF9AF86}"/>
              </a:ext>
            </a:extLst>
          </p:cNvPr>
          <p:cNvGrpSpPr/>
          <p:nvPr/>
        </p:nvGrpSpPr>
        <p:grpSpPr>
          <a:xfrm>
            <a:off x="6193302" y="1802212"/>
            <a:ext cx="2393326" cy="1519398"/>
            <a:chOff x="7563043" y="912128"/>
            <a:chExt cx="2696692" cy="1828800"/>
          </a:xfrm>
        </p:grpSpPr>
        <p:pic>
          <p:nvPicPr>
            <p:cNvPr id="19" name="Picture 18">
              <a:extLst>
                <a:ext uri="{FF2B5EF4-FFF2-40B4-BE49-F238E27FC236}">
                  <a16:creationId xmlns:a16="http://schemas.microsoft.com/office/drawing/2014/main" id="{3390A2E8-F7E3-4D9F-9371-1EF6B016C62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32772" r="32922"/>
            <a:stretch/>
          </p:blipFill>
          <p:spPr bwMode="auto">
            <a:xfrm>
              <a:off x="7563043" y="912128"/>
              <a:ext cx="2696692" cy="1828800"/>
            </a:xfrm>
            <a:prstGeom prst="rect">
              <a:avLst/>
            </a:prstGeom>
            <a:noFill/>
            <a:ln>
              <a:noFill/>
            </a:ln>
          </p:spPr>
        </p:pic>
        <p:pic>
          <p:nvPicPr>
            <p:cNvPr id="7" name="Picture 6">
              <a:extLst>
                <a:ext uri="{FF2B5EF4-FFF2-40B4-BE49-F238E27FC236}">
                  <a16:creationId xmlns:a16="http://schemas.microsoft.com/office/drawing/2014/main" id="{73175FF5-3468-4B24-AD45-4DBFC71E0D7D}"/>
                </a:ext>
              </a:extLst>
            </p:cNvPr>
            <p:cNvPicPr>
              <a:picLocks noChangeAspect="1"/>
            </p:cNvPicPr>
            <p:nvPr/>
          </p:nvPicPr>
          <p:blipFill>
            <a:blip r:embed="rId5"/>
            <a:stretch>
              <a:fillRect/>
            </a:stretch>
          </p:blipFill>
          <p:spPr>
            <a:xfrm>
              <a:off x="9343721" y="1098868"/>
              <a:ext cx="551651" cy="513486"/>
            </a:xfrm>
            <a:prstGeom prst="rect">
              <a:avLst/>
            </a:prstGeom>
          </p:spPr>
        </p:pic>
        <p:sp>
          <p:nvSpPr>
            <p:cNvPr id="8" name="Rectangle 7">
              <a:extLst>
                <a:ext uri="{FF2B5EF4-FFF2-40B4-BE49-F238E27FC236}">
                  <a16:creationId xmlns:a16="http://schemas.microsoft.com/office/drawing/2014/main" id="{C1297DCE-6288-481A-A246-015B3C34D442}"/>
                </a:ext>
              </a:extLst>
            </p:cNvPr>
            <p:cNvSpPr/>
            <p:nvPr/>
          </p:nvSpPr>
          <p:spPr>
            <a:xfrm>
              <a:off x="9315464" y="1658393"/>
              <a:ext cx="485050" cy="513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2" name="Group 21">
            <a:extLst>
              <a:ext uri="{FF2B5EF4-FFF2-40B4-BE49-F238E27FC236}">
                <a16:creationId xmlns:a16="http://schemas.microsoft.com/office/drawing/2014/main" id="{AB071146-2948-432E-9C1C-8AFB308AFF86}"/>
              </a:ext>
            </a:extLst>
          </p:cNvPr>
          <p:cNvGrpSpPr/>
          <p:nvPr/>
        </p:nvGrpSpPr>
        <p:grpSpPr>
          <a:xfrm>
            <a:off x="6204574" y="4751851"/>
            <a:ext cx="2393326" cy="1454079"/>
            <a:chOff x="7957275" y="4842570"/>
            <a:chExt cx="2696692" cy="1750179"/>
          </a:xfrm>
        </p:grpSpPr>
        <p:pic>
          <p:nvPicPr>
            <p:cNvPr id="41" name="Picture 40"/>
            <p:cNvPicPr>
              <a:picLocks noChangeAspect="1"/>
            </p:cNvPicPr>
            <p:nvPr/>
          </p:nvPicPr>
          <p:blipFill rotWithShape="1">
            <a:blip r:embed="rId4" cstate="print">
              <a:extLst>
                <a:ext uri="{28A0092B-C50C-407E-A947-70E740481C1C}">
                  <a14:useLocalDpi xmlns:a14="http://schemas.microsoft.com/office/drawing/2010/main"/>
                </a:ext>
              </a:extLst>
            </a:blip>
            <a:srcRect l="66629" t="8181" r="-935" b="-3883"/>
            <a:stretch/>
          </p:blipFill>
          <p:spPr bwMode="auto">
            <a:xfrm>
              <a:off x="7957275" y="4842570"/>
              <a:ext cx="2696692" cy="1750179"/>
            </a:xfrm>
            <a:prstGeom prst="rect">
              <a:avLst/>
            </a:prstGeom>
            <a:noFill/>
            <a:ln>
              <a:noFill/>
            </a:ln>
          </p:spPr>
        </p:pic>
        <p:sp>
          <p:nvSpPr>
            <p:cNvPr id="24" name="Rectangle 23">
              <a:extLst>
                <a:ext uri="{FF2B5EF4-FFF2-40B4-BE49-F238E27FC236}">
                  <a16:creationId xmlns:a16="http://schemas.microsoft.com/office/drawing/2014/main" id="{3196EC67-FB52-450E-B749-61542FCBAF78}"/>
                </a:ext>
              </a:extLst>
            </p:cNvPr>
            <p:cNvSpPr/>
            <p:nvPr/>
          </p:nvSpPr>
          <p:spPr>
            <a:xfrm>
              <a:off x="8166100" y="4868458"/>
              <a:ext cx="2071220" cy="31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Helvetica" panose="020B0604020202020204" pitchFamily="34" charset="0"/>
                  <a:ea typeface="+mn-ea"/>
                  <a:cs typeface="Helvetica" panose="020B0604020202020204" pitchFamily="34" charset="0"/>
                </a:rPr>
                <a:t>Speech,</a:t>
              </a:r>
              <a:r>
                <a:rPr kumimoji="0" lang="en-US" sz="1200" b="0" i="0" u="none" strike="noStrike" kern="1200" cap="none" spc="0" normalizeH="0" baseline="0" noProof="0" dirty="0">
                  <a:ln>
                    <a:noFill/>
                  </a:ln>
                  <a:solidFill>
                    <a:prstClr val="black">
                      <a:lumMod val="75000"/>
                      <a:lumOff val="25000"/>
                    </a:prstClr>
                  </a:solidFill>
                  <a:effectLst/>
                  <a:uLnTx/>
                  <a:uFillTx/>
                  <a:latin typeface="Helvetica" panose="020B0604020202020204" pitchFamily="34" charset="0"/>
                  <a:ea typeface="+mn-ea"/>
                  <a:cs typeface="Helvetica" panose="020B0604020202020204" pitchFamily="34" charset="0"/>
                </a:rPr>
                <a:t> Dining</a:t>
              </a:r>
            </a:p>
          </p:txBody>
        </p:sp>
      </p:grpSp>
      <p:cxnSp>
        <p:nvCxnSpPr>
          <p:cNvPr id="30" name="Straight Arrow Connector 29">
            <a:extLst>
              <a:ext uri="{FF2B5EF4-FFF2-40B4-BE49-F238E27FC236}">
                <a16:creationId xmlns:a16="http://schemas.microsoft.com/office/drawing/2014/main" id="{522CA071-2D15-4791-A25E-C5AC1C73F2E8}"/>
              </a:ext>
            </a:extLst>
          </p:cNvPr>
          <p:cNvCxnSpPr>
            <a:cxnSpLocks/>
          </p:cNvCxnSpPr>
          <p:nvPr/>
        </p:nvCxnSpPr>
        <p:spPr>
          <a:xfrm flipV="1">
            <a:off x="2790904" y="2621904"/>
            <a:ext cx="343393" cy="1"/>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7074B9B9-A1E4-4E4B-9B02-7E21403DFB43}"/>
              </a:ext>
            </a:extLst>
          </p:cNvPr>
          <p:cNvCxnSpPr>
            <a:cxnSpLocks/>
          </p:cNvCxnSpPr>
          <p:nvPr/>
        </p:nvCxnSpPr>
        <p:spPr>
          <a:xfrm>
            <a:off x="4254500" y="2621905"/>
            <a:ext cx="1864909" cy="0"/>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D3DE0488-5905-4606-8375-7A54C46C8DC9}"/>
              </a:ext>
            </a:extLst>
          </p:cNvPr>
          <p:cNvCxnSpPr>
            <a:cxnSpLocks/>
          </p:cNvCxnSpPr>
          <p:nvPr/>
        </p:nvCxnSpPr>
        <p:spPr>
          <a:xfrm>
            <a:off x="5200952" y="4053362"/>
            <a:ext cx="918457" cy="0"/>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382B4E8C-5F11-4816-BCB7-DE759B2C9B6A}"/>
              </a:ext>
            </a:extLst>
          </p:cNvPr>
          <p:cNvCxnSpPr>
            <a:cxnSpLocks/>
          </p:cNvCxnSpPr>
          <p:nvPr/>
        </p:nvCxnSpPr>
        <p:spPr>
          <a:xfrm flipV="1">
            <a:off x="5776016" y="5429422"/>
            <a:ext cx="343393" cy="1"/>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5E504B5-7CEA-42D2-AD13-6824C07BE864}"/>
              </a:ext>
            </a:extLst>
          </p:cNvPr>
          <p:cNvCxnSpPr>
            <a:cxnSpLocks/>
          </p:cNvCxnSpPr>
          <p:nvPr/>
        </p:nvCxnSpPr>
        <p:spPr>
          <a:xfrm flipV="1">
            <a:off x="2790904" y="4053361"/>
            <a:ext cx="343393" cy="1"/>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7321D2A3-BE6B-4856-B95E-CF5FC5FAEBB4}"/>
              </a:ext>
            </a:extLst>
          </p:cNvPr>
          <p:cNvCxnSpPr>
            <a:cxnSpLocks/>
          </p:cNvCxnSpPr>
          <p:nvPr/>
        </p:nvCxnSpPr>
        <p:spPr>
          <a:xfrm>
            <a:off x="2375339" y="5429423"/>
            <a:ext cx="758958" cy="0"/>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975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0" grpId="0"/>
      <p:bldP spid="14" grpId="0"/>
      <p:bldP spid="16" grpId="0"/>
      <p:bldP spid="1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CF1B72C2-20A7-4114-B007-7CB8D4724515}"/>
              </a:ext>
            </a:extLst>
          </p:cNvPr>
          <p:cNvSpPr txBox="1"/>
          <p:nvPr/>
        </p:nvSpPr>
        <p:spPr>
          <a:xfrm>
            <a:off x="226117" y="242044"/>
            <a:ext cx="10718799" cy="6370975"/>
          </a:xfrm>
          <a:prstGeom prst="rect">
            <a:avLst/>
          </a:prstGeom>
          <a:noFill/>
        </p:spPr>
        <p:txBody>
          <a:bodyPr wrap="square" rtlCol="0">
            <a:spAutoFit/>
          </a:bodyPr>
          <a:lstStyle/>
          <a:p>
            <a:pPr>
              <a:defRPr/>
            </a:pPr>
            <a:r>
              <a:rPr lang="en-US" sz="2800" dirty="0">
                <a:solidFill>
                  <a:prstClr val="black">
                    <a:lumMod val="75000"/>
                    <a:lumOff val="25000"/>
                  </a:prstClr>
                </a:solidFill>
                <a:latin typeface="Segoe UI Semibold" pitchFamily="34" charset="0"/>
              </a:rPr>
              <a:t>1. Introduced prototypes</a:t>
            </a:r>
          </a:p>
          <a:p>
            <a:pPr>
              <a:defRPr/>
            </a:pPr>
            <a:r>
              <a:rPr lang="en-US" sz="2000" dirty="0">
                <a:solidFill>
                  <a:prstClr val="black">
                    <a:lumMod val="75000"/>
                    <a:lumOff val="25000"/>
                  </a:prstClr>
                </a:solidFill>
                <a:latin typeface="Segoe UI Light" pitchFamily="34" charset="0"/>
              </a:rPr>
              <a:t>Using short demos of some example sounds (</a:t>
            </a:r>
            <a:r>
              <a:rPr lang="en-US" sz="2000" i="1" dirty="0">
                <a:solidFill>
                  <a:prstClr val="black">
                    <a:lumMod val="75000"/>
                    <a:lumOff val="25000"/>
                  </a:prstClr>
                </a:solidFill>
                <a:latin typeface="Segoe UI Light" pitchFamily="34" charset="0"/>
              </a:rPr>
              <a:t>e.g.,</a:t>
            </a:r>
            <a:r>
              <a:rPr lang="en-US" sz="2000" dirty="0">
                <a:solidFill>
                  <a:prstClr val="black">
                    <a:lumMod val="75000"/>
                    <a:lumOff val="25000"/>
                  </a:prstClr>
                </a:solidFill>
                <a:latin typeface="Segoe UI Light" pitchFamily="34" charset="0"/>
              </a:rPr>
              <a:t> microwave beep, door knock)</a:t>
            </a:r>
            <a:endParaRPr lang="en-US" sz="2800" dirty="0">
              <a:solidFill>
                <a:prstClr val="black">
                  <a:lumMod val="75000"/>
                  <a:lumOff val="25000"/>
                </a:prstClr>
              </a:solidFill>
              <a:latin typeface="Segoe UI Semibold" pitchFamily="34" charset="0"/>
            </a:endParaRPr>
          </a:p>
          <a:p>
            <a:pPr>
              <a:defRPr/>
            </a:pPr>
            <a:endParaRPr lang="en-US" sz="1000" dirty="0">
              <a:solidFill>
                <a:prstClr val="black">
                  <a:lumMod val="75000"/>
                  <a:lumOff val="25000"/>
                </a:prstClr>
              </a:solidFill>
              <a:latin typeface="Segoe UI Semibold" pitchFamily="34" charset="0"/>
            </a:endParaRPr>
          </a:p>
          <a:p>
            <a:pPr>
              <a:defRPr/>
            </a:pPr>
            <a:r>
              <a:rPr lang="en-US" sz="2800" dirty="0">
                <a:solidFill>
                  <a:prstClr val="black">
                    <a:lumMod val="75000"/>
                    <a:lumOff val="25000"/>
                  </a:prstClr>
                </a:solidFill>
                <a:latin typeface="Segoe UI Semibold" pitchFamily="34" charset="0"/>
              </a:rPr>
              <a:t>2. Scenarios-based evaluation</a:t>
            </a:r>
            <a:endParaRPr lang="en-US" sz="2000" dirty="0">
              <a:solidFill>
                <a:prstClr val="black">
                  <a:lumMod val="75000"/>
                  <a:lumOff val="25000"/>
                </a:prstClr>
              </a:solidFill>
              <a:latin typeface="Segoe UI Light" pitchFamily="34" charset="0"/>
            </a:endParaRPr>
          </a:p>
          <a:p>
            <a:pPr>
              <a:defRPr/>
            </a:pPr>
            <a:r>
              <a:rPr lang="en-US" sz="2000" dirty="0">
                <a:solidFill>
                  <a:prstClr val="black">
                    <a:lumMod val="75000"/>
                    <a:lumOff val="25000"/>
                  </a:prstClr>
                </a:solidFill>
                <a:latin typeface="Segoe UI Light" pitchFamily="34" charset="0"/>
              </a:rPr>
              <a:t>Three scenarios to explore themes central to the home.</a:t>
            </a:r>
          </a:p>
          <a:p>
            <a:pPr>
              <a:defRPr/>
            </a:pPr>
            <a:endParaRPr lang="en-US" sz="2000" dirty="0">
              <a:solidFill>
                <a:prstClr val="black">
                  <a:lumMod val="75000"/>
                  <a:lumOff val="25000"/>
                </a:prstClr>
              </a:solidFill>
              <a:latin typeface="Segoe UI Light" pitchFamily="34" charset="0"/>
            </a:endParaRPr>
          </a:p>
          <a:p>
            <a:pPr>
              <a:defRPr/>
            </a:pPr>
            <a:endParaRPr lang="en-US" sz="2000" dirty="0">
              <a:solidFill>
                <a:prstClr val="black">
                  <a:lumMod val="75000"/>
                  <a:lumOff val="25000"/>
                </a:prstClr>
              </a:solidFill>
              <a:latin typeface="Segoe UI Light" pitchFamily="34" charset="0"/>
            </a:endParaRPr>
          </a:p>
          <a:p>
            <a:pPr>
              <a:defRPr/>
            </a:pPr>
            <a:endParaRPr lang="en-US" sz="2000" dirty="0">
              <a:solidFill>
                <a:prstClr val="black">
                  <a:lumMod val="75000"/>
                  <a:lumOff val="25000"/>
                </a:prstClr>
              </a:solidFill>
              <a:latin typeface="Segoe UI Light" pitchFamily="34" charset="0"/>
            </a:endParaRPr>
          </a:p>
          <a:p>
            <a:pPr marL="342900" indent="-342900">
              <a:buFont typeface="Courier New" pitchFamily="49" charset="0"/>
              <a:buChar char="o"/>
              <a:defRPr/>
            </a:pPr>
            <a:endParaRPr lang="en-US" sz="1400" dirty="0">
              <a:solidFill>
                <a:prstClr val="black">
                  <a:lumMod val="75000"/>
                  <a:lumOff val="25000"/>
                </a:prstClr>
              </a:solidFill>
              <a:latin typeface="Segoe UI Light" pitchFamily="34" charset="0"/>
            </a:endParaRPr>
          </a:p>
          <a:p>
            <a:pPr>
              <a:defRPr/>
            </a:pPr>
            <a:endParaRPr lang="en-US" sz="2800" dirty="0">
              <a:solidFill>
                <a:prstClr val="black">
                  <a:lumMod val="75000"/>
                  <a:lumOff val="25000"/>
                </a:prstClr>
              </a:solidFill>
              <a:latin typeface="Segoe UI Semibold" pitchFamily="34" charset="0"/>
            </a:endParaRPr>
          </a:p>
          <a:p>
            <a:pPr>
              <a:defRPr/>
            </a:pPr>
            <a:endParaRPr lang="en-US" sz="2800" dirty="0">
              <a:solidFill>
                <a:prstClr val="black">
                  <a:lumMod val="75000"/>
                  <a:lumOff val="25000"/>
                </a:prstClr>
              </a:solidFill>
              <a:latin typeface="Segoe UI Semibold" pitchFamily="34" charset="0"/>
            </a:endParaRPr>
          </a:p>
          <a:p>
            <a:pPr>
              <a:defRPr/>
            </a:pPr>
            <a:endParaRPr lang="en-US" sz="2800" dirty="0">
              <a:solidFill>
                <a:prstClr val="black">
                  <a:lumMod val="75000"/>
                  <a:lumOff val="25000"/>
                </a:prstClr>
              </a:solidFill>
              <a:latin typeface="Segoe UI Semibold" pitchFamily="34" charset="0"/>
            </a:endParaRPr>
          </a:p>
          <a:p>
            <a:pPr>
              <a:defRPr/>
            </a:pPr>
            <a:endParaRPr lang="en-US" sz="2800" dirty="0">
              <a:solidFill>
                <a:prstClr val="black">
                  <a:lumMod val="75000"/>
                  <a:lumOff val="25000"/>
                </a:prstClr>
              </a:solidFill>
              <a:latin typeface="Segoe UI Semibold" pitchFamily="34" charset="0"/>
            </a:endParaRPr>
          </a:p>
          <a:p>
            <a:pPr>
              <a:defRPr/>
            </a:pPr>
            <a:endParaRPr lang="en-US" sz="2800" dirty="0">
              <a:solidFill>
                <a:prstClr val="black">
                  <a:lumMod val="75000"/>
                  <a:lumOff val="25000"/>
                </a:prstClr>
              </a:solidFill>
              <a:latin typeface="Segoe UI Semibold" pitchFamily="34" charset="0"/>
            </a:endParaRPr>
          </a:p>
          <a:p>
            <a:pPr>
              <a:defRPr/>
            </a:pPr>
            <a:endParaRPr lang="en-US" sz="3200" dirty="0">
              <a:solidFill>
                <a:prstClr val="black">
                  <a:lumMod val="75000"/>
                  <a:lumOff val="25000"/>
                </a:prstClr>
              </a:solidFill>
              <a:latin typeface="Segoe UI Semibold" pitchFamily="34" charset="0"/>
            </a:endParaRPr>
          </a:p>
          <a:p>
            <a:pPr>
              <a:defRPr/>
            </a:pPr>
            <a:r>
              <a:rPr lang="en-US" sz="2000" dirty="0">
                <a:solidFill>
                  <a:prstClr val="black">
                    <a:lumMod val="75000"/>
                    <a:lumOff val="25000"/>
                  </a:prstClr>
                </a:solidFill>
                <a:latin typeface="Segoe UI Semibold" pitchFamily="34" charset="0"/>
              </a:rPr>
              <a:t> </a:t>
            </a:r>
            <a:r>
              <a:rPr lang="en-US" sz="3200" dirty="0">
                <a:solidFill>
                  <a:prstClr val="black">
                    <a:lumMod val="75000"/>
                    <a:lumOff val="25000"/>
                  </a:prstClr>
                </a:solidFill>
                <a:latin typeface="Segoe UI Semibold" pitchFamily="34" charset="0"/>
              </a:rPr>
              <a:t> </a:t>
            </a:r>
            <a:endParaRPr lang="en-US" sz="2000" dirty="0">
              <a:solidFill>
                <a:prstClr val="black">
                  <a:lumMod val="75000"/>
                  <a:lumOff val="25000"/>
                </a:prstClr>
              </a:solidFill>
              <a:latin typeface="Segoe UI Semibold" pitchFamily="34" charset="0"/>
            </a:endParaRPr>
          </a:p>
          <a:p>
            <a:pPr>
              <a:defRPr/>
            </a:pPr>
            <a:r>
              <a:rPr lang="en-US" sz="2800" dirty="0">
                <a:solidFill>
                  <a:prstClr val="black">
                    <a:lumMod val="75000"/>
                    <a:lumOff val="25000"/>
                  </a:prstClr>
                </a:solidFill>
                <a:latin typeface="Segoe UI Semibold" pitchFamily="34" charset="0"/>
              </a:rPr>
              <a:t>3. Interview on the experience</a:t>
            </a:r>
          </a:p>
        </p:txBody>
      </p:sp>
      <p:sp>
        <p:nvSpPr>
          <p:cNvPr id="15" name="Title 7">
            <a:extLst>
              <a:ext uri="{FF2B5EF4-FFF2-40B4-BE49-F238E27FC236}">
                <a16:creationId xmlns:a16="http://schemas.microsoft.com/office/drawing/2014/main" id="{F8F4A4E8-E083-4771-8F48-D9A8F8F0FB51}"/>
              </a:ext>
            </a:extLst>
          </p:cNvPr>
          <p:cNvSpPr txBox="1">
            <a:spLocks/>
          </p:cNvSpPr>
          <p:nvPr/>
        </p:nvSpPr>
        <p:spPr>
          <a:xfrm>
            <a:off x="7925725" y="0"/>
            <a:ext cx="7839757" cy="559544"/>
          </a:xfrm>
          <a:prstGeom prst="rect">
            <a:avLst/>
          </a:prstGeom>
        </p:spPr>
        <p:txBody>
          <a:bodyPr>
            <a:norm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algn="l">
              <a:defRPr/>
            </a:pPr>
            <a:r>
              <a:rPr lang="en-US" sz="2800" cap="small" dirty="0">
                <a:solidFill>
                  <a:prstClr val="white">
                    <a:lumMod val="50000"/>
                  </a:prstClr>
                </a:solidFill>
                <a:latin typeface="Segoe UI Semibold" panose="020B0702040204020203" pitchFamily="34" charset="0"/>
                <a:cs typeface="Segoe UI Semibold" panose="020B0702040204020203" pitchFamily="34" charset="0"/>
              </a:rPr>
              <a:t>Wizard Of Oz Evaluation</a:t>
            </a:r>
            <a:endParaRPr lang="en-US" sz="1600" cap="small" dirty="0">
              <a:solidFill>
                <a:prstClr val="white">
                  <a:lumMod val="50000"/>
                </a:prstClr>
              </a:solidFill>
              <a:latin typeface="Calibri"/>
            </a:endParaRPr>
          </a:p>
        </p:txBody>
      </p:sp>
      <p:sp>
        <p:nvSpPr>
          <p:cNvPr id="11" name="Title 7">
            <a:extLst>
              <a:ext uri="{FF2B5EF4-FFF2-40B4-BE49-F238E27FC236}">
                <a16:creationId xmlns:a16="http://schemas.microsoft.com/office/drawing/2014/main" id="{CD05F236-7190-4791-9036-9AEC4B3CF02E}"/>
              </a:ext>
            </a:extLst>
          </p:cNvPr>
          <p:cNvSpPr txBox="1">
            <a:spLocks/>
          </p:cNvSpPr>
          <p:nvPr/>
        </p:nvSpPr>
        <p:spPr>
          <a:xfrm>
            <a:off x="1074057" y="5222248"/>
            <a:ext cx="1819759" cy="414348"/>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algn="l">
              <a:defRPr/>
            </a:pPr>
            <a:r>
              <a:rPr lang="en-US" sz="2000" dirty="0">
                <a:solidFill>
                  <a:prstClr val="black">
                    <a:lumMod val="50000"/>
                    <a:lumOff val="50000"/>
                  </a:prstClr>
                </a:solidFill>
                <a:latin typeface="Segoe UI Semibold" panose="020B0702040204020203" pitchFamily="34" charset="0"/>
                <a:cs typeface="Segoe UI Semibold" panose="020B0702040204020203" pitchFamily="34" charset="0"/>
              </a:rPr>
              <a:t>C. Movie</a:t>
            </a:r>
          </a:p>
        </p:txBody>
      </p:sp>
      <p:sp>
        <p:nvSpPr>
          <p:cNvPr id="12" name="Title 7">
            <a:extLst>
              <a:ext uri="{FF2B5EF4-FFF2-40B4-BE49-F238E27FC236}">
                <a16:creationId xmlns:a16="http://schemas.microsoft.com/office/drawing/2014/main" id="{81282DDB-7299-492D-998F-3A9BDE3772CE}"/>
              </a:ext>
            </a:extLst>
          </p:cNvPr>
          <p:cNvSpPr txBox="1">
            <a:spLocks/>
          </p:cNvSpPr>
          <p:nvPr/>
        </p:nvSpPr>
        <p:spPr>
          <a:xfrm>
            <a:off x="1074057" y="2414730"/>
            <a:ext cx="1819759" cy="414348"/>
          </a:xfrm>
          <a:prstGeom prst="rect">
            <a:avLst/>
          </a:prstGeom>
        </p:spPr>
        <p:txBody>
          <a:bodyPr>
            <a:norm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algn="l">
              <a:defRPr/>
            </a:pPr>
            <a:r>
              <a:rPr lang="en-US" sz="2000" dirty="0">
                <a:solidFill>
                  <a:prstClr val="black">
                    <a:lumMod val="50000"/>
                    <a:lumOff val="50000"/>
                  </a:prstClr>
                </a:solidFill>
                <a:latin typeface="Segoe UI Semibold" panose="020B0702040204020203" pitchFamily="34" charset="0"/>
                <a:cs typeface="Segoe UI Semibold" panose="020B0702040204020203" pitchFamily="34" charset="0"/>
              </a:rPr>
              <a:t>A. Bathroom</a:t>
            </a:r>
          </a:p>
        </p:txBody>
      </p:sp>
      <p:sp>
        <p:nvSpPr>
          <p:cNvPr id="10" name="Title 7">
            <a:extLst>
              <a:ext uri="{FF2B5EF4-FFF2-40B4-BE49-F238E27FC236}">
                <a16:creationId xmlns:a16="http://schemas.microsoft.com/office/drawing/2014/main" id="{5DAB5781-09AD-4D30-B683-DB8C07D9B673}"/>
              </a:ext>
            </a:extLst>
          </p:cNvPr>
          <p:cNvSpPr txBox="1">
            <a:spLocks/>
          </p:cNvSpPr>
          <p:nvPr/>
        </p:nvSpPr>
        <p:spPr>
          <a:xfrm>
            <a:off x="1074057" y="3846187"/>
            <a:ext cx="1819759" cy="414348"/>
          </a:xfrm>
          <a:prstGeom prst="rect">
            <a:avLst/>
          </a:prstGeom>
        </p:spPr>
        <p:txBody>
          <a:bodyPr>
            <a:norm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algn="l">
              <a:defRPr/>
            </a:pPr>
            <a:r>
              <a:rPr lang="en-US" sz="2000" dirty="0">
                <a:solidFill>
                  <a:prstClr val="black">
                    <a:lumMod val="50000"/>
                    <a:lumOff val="50000"/>
                  </a:prstClr>
                </a:solidFill>
                <a:latin typeface="Segoe UI Semibold" panose="020B0702040204020203" pitchFamily="34" charset="0"/>
                <a:cs typeface="Segoe UI Semibold" panose="020B0702040204020203" pitchFamily="34" charset="0"/>
              </a:rPr>
              <a:t>B. Babysitter</a:t>
            </a:r>
          </a:p>
        </p:txBody>
      </p:sp>
      <p:sp>
        <p:nvSpPr>
          <p:cNvPr id="14" name="Title 7">
            <a:extLst>
              <a:ext uri="{FF2B5EF4-FFF2-40B4-BE49-F238E27FC236}">
                <a16:creationId xmlns:a16="http://schemas.microsoft.com/office/drawing/2014/main" id="{B8DAE730-AD88-4F1B-9857-E81C3D0E7F00}"/>
              </a:ext>
            </a:extLst>
          </p:cNvPr>
          <p:cNvSpPr txBox="1">
            <a:spLocks/>
          </p:cNvSpPr>
          <p:nvPr/>
        </p:nvSpPr>
        <p:spPr>
          <a:xfrm>
            <a:off x="3244762" y="2414730"/>
            <a:ext cx="1701758" cy="414348"/>
          </a:xfrm>
          <a:prstGeom prst="rect">
            <a:avLst/>
          </a:prstGeom>
        </p:spPr>
        <p:txBody>
          <a:bodyPr>
            <a:norm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algn="l">
              <a:defRPr/>
            </a:pPr>
            <a:r>
              <a:rPr lang="en-US" sz="2000" dirty="0">
                <a:solidFill>
                  <a:prstClr val="black">
                    <a:lumMod val="50000"/>
                    <a:lumOff val="50000"/>
                  </a:prstClr>
                </a:solidFill>
                <a:latin typeface="Segoe UI Light" panose="020B0502040204020203" pitchFamily="34" charset="0"/>
                <a:cs typeface="Segoe UI Light" panose="020B0502040204020203" pitchFamily="34" charset="0"/>
              </a:rPr>
              <a:t>Privacy</a:t>
            </a:r>
          </a:p>
        </p:txBody>
      </p:sp>
      <p:sp>
        <p:nvSpPr>
          <p:cNvPr id="16" name="Title 7">
            <a:extLst>
              <a:ext uri="{FF2B5EF4-FFF2-40B4-BE49-F238E27FC236}">
                <a16:creationId xmlns:a16="http://schemas.microsoft.com/office/drawing/2014/main" id="{470A3A16-6146-4F33-A5B1-2892492EC1B1}"/>
              </a:ext>
            </a:extLst>
          </p:cNvPr>
          <p:cNvSpPr txBox="1">
            <a:spLocks/>
          </p:cNvSpPr>
          <p:nvPr/>
        </p:nvSpPr>
        <p:spPr>
          <a:xfrm>
            <a:off x="3232062" y="5222248"/>
            <a:ext cx="2599271" cy="414348"/>
          </a:xfrm>
          <a:prstGeom prst="rect">
            <a:avLst/>
          </a:prstGeom>
        </p:spPr>
        <p:txBody>
          <a:bodyPr>
            <a:norm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algn="l">
              <a:defRPr/>
            </a:pPr>
            <a:r>
              <a:rPr lang="en-US" sz="2000" dirty="0">
                <a:solidFill>
                  <a:prstClr val="black">
                    <a:lumMod val="50000"/>
                    <a:lumOff val="50000"/>
                  </a:prstClr>
                </a:solidFill>
                <a:latin typeface="Segoe UI Light" panose="020B0502040204020203" pitchFamily="34" charset="0"/>
                <a:cs typeface="Segoe UI Light" panose="020B0502040204020203" pitchFamily="34" charset="0"/>
              </a:rPr>
              <a:t>Information Overload</a:t>
            </a:r>
          </a:p>
        </p:txBody>
      </p:sp>
      <p:sp>
        <p:nvSpPr>
          <p:cNvPr id="18" name="Title 7">
            <a:extLst>
              <a:ext uri="{FF2B5EF4-FFF2-40B4-BE49-F238E27FC236}">
                <a16:creationId xmlns:a16="http://schemas.microsoft.com/office/drawing/2014/main" id="{C2FE813F-DE0A-4B87-8E00-CD2A1AB89BAA}"/>
              </a:ext>
            </a:extLst>
          </p:cNvPr>
          <p:cNvSpPr txBox="1">
            <a:spLocks/>
          </p:cNvSpPr>
          <p:nvPr/>
        </p:nvSpPr>
        <p:spPr>
          <a:xfrm>
            <a:off x="3244762" y="3846187"/>
            <a:ext cx="2599271" cy="414348"/>
          </a:xfrm>
          <a:prstGeom prst="rect">
            <a:avLst/>
          </a:prstGeom>
        </p:spPr>
        <p:txBody>
          <a:bodyPr>
            <a:norm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algn="l">
              <a:defRPr/>
            </a:pPr>
            <a:r>
              <a:rPr lang="en-US" sz="2000" dirty="0">
                <a:solidFill>
                  <a:prstClr val="black">
                    <a:lumMod val="50000"/>
                    <a:lumOff val="50000"/>
                  </a:prstClr>
                </a:solidFill>
                <a:latin typeface="Segoe UI Light" panose="020B0502040204020203" pitchFamily="34" charset="0"/>
                <a:cs typeface="Segoe UI Light" panose="020B0502040204020203" pitchFamily="34" charset="0"/>
              </a:rPr>
              <a:t>Activity Tracking</a:t>
            </a:r>
          </a:p>
        </p:txBody>
      </p:sp>
      <p:grpSp>
        <p:nvGrpSpPr>
          <p:cNvPr id="5" name="Group 4">
            <a:extLst>
              <a:ext uri="{FF2B5EF4-FFF2-40B4-BE49-F238E27FC236}">
                <a16:creationId xmlns:a16="http://schemas.microsoft.com/office/drawing/2014/main" id="{32433F34-2CB1-4016-88FB-7ABA7B51B4BD}"/>
              </a:ext>
            </a:extLst>
          </p:cNvPr>
          <p:cNvGrpSpPr/>
          <p:nvPr/>
        </p:nvGrpSpPr>
        <p:grpSpPr>
          <a:xfrm>
            <a:off x="6264360" y="3336340"/>
            <a:ext cx="2262481" cy="1390996"/>
            <a:chOff x="7935417" y="2668243"/>
            <a:chExt cx="2564265" cy="1674250"/>
          </a:xfrm>
        </p:grpSpPr>
        <p:pic>
          <p:nvPicPr>
            <p:cNvPr id="3" name="Picture 2">
              <a:extLst>
                <a:ext uri="{FF2B5EF4-FFF2-40B4-BE49-F238E27FC236}">
                  <a16:creationId xmlns:a16="http://schemas.microsoft.com/office/drawing/2014/main" id="{17DC5209-E710-4ECC-804C-79A5B0EC00F8}"/>
                </a:ext>
              </a:extLst>
            </p:cNvPr>
            <p:cNvPicPr>
              <a:picLocks noChangeAspect="1"/>
            </p:cNvPicPr>
            <p:nvPr/>
          </p:nvPicPr>
          <p:blipFill rotWithShape="1">
            <a:blip r:embed="rId3"/>
            <a:srcRect l="1244" r="15060" b="23130"/>
            <a:stretch/>
          </p:blipFill>
          <p:spPr>
            <a:xfrm>
              <a:off x="7993202" y="2718844"/>
              <a:ext cx="2468381" cy="1590176"/>
            </a:xfrm>
            <a:prstGeom prst="rect">
              <a:avLst/>
            </a:prstGeom>
          </p:spPr>
        </p:pic>
        <p:sp>
          <p:nvSpPr>
            <p:cNvPr id="4" name="Rectangle 3">
              <a:extLst>
                <a:ext uri="{FF2B5EF4-FFF2-40B4-BE49-F238E27FC236}">
                  <a16:creationId xmlns:a16="http://schemas.microsoft.com/office/drawing/2014/main" id="{E4CD1A33-DA0A-4263-9EC8-3BD29467B6E2}"/>
                </a:ext>
              </a:extLst>
            </p:cNvPr>
            <p:cNvSpPr/>
            <p:nvPr/>
          </p:nvSpPr>
          <p:spPr>
            <a:xfrm>
              <a:off x="7935417" y="2668243"/>
              <a:ext cx="2564265" cy="1674250"/>
            </a:xfrm>
            <a:prstGeom prst="rect">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grpSp>
      <p:grpSp>
        <p:nvGrpSpPr>
          <p:cNvPr id="9" name="Group 8">
            <a:extLst>
              <a:ext uri="{FF2B5EF4-FFF2-40B4-BE49-F238E27FC236}">
                <a16:creationId xmlns:a16="http://schemas.microsoft.com/office/drawing/2014/main" id="{ACECC5FB-59F3-447B-9EC7-66559FF9AF86}"/>
              </a:ext>
            </a:extLst>
          </p:cNvPr>
          <p:cNvGrpSpPr/>
          <p:nvPr/>
        </p:nvGrpSpPr>
        <p:grpSpPr>
          <a:xfrm>
            <a:off x="6193302" y="1802212"/>
            <a:ext cx="2393326" cy="1519398"/>
            <a:chOff x="7563043" y="912128"/>
            <a:chExt cx="2696692" cy="1828800"/>
          </a:xfrm>
        </p:grpSpPr>
        <p:pic>
          <p:nvPicPr>
            <p:cNvPr id="19" name="Picture 18">
              <a:extLst>
                <a:ext uri="{FF2B5EF4-FFF2-40B4-BE49-F238E27FC236}">
                  <a16:creationId xmlns:a16="http://schemas.microsoft.com/office/drawing/2014/main" id="{3390A2E8-F7E3-4D9F-9371-1EF6B016C62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32772" r="32922"/>
            <a:stretch/>
          </p:blipFill>
          <p:spPr bwMode="auto">
            <a:xfrm>
              <a:off x="7563043" y="912128"/>
              <a:ext cx="2696692" cy="1828800"/>
            </a:xfrm>
            <a:prstGeom prst="rect">
              <a:avLst/>
            </a:prstGeom>
            <a:noFill/>
            <a:ln>
              <a:noFill/>
            </a:ln>
          </p:spPr>
        </p:pic>
        <p:pic>
          <p:nvPicPr>
            <p:cNvPr id="7" name="Picture 6">
              <a:extLst>
                <a:ext uri="{FF2B5EF4-FFF2-40B4-BE49-F238E27FC236}">
                  <a16:creationId xmlns:a16="http://schemas.microsoft.com/office/drawing/2014/main" id="{73175FF5-3468-4B24-AD45-4DBFC71E0D7D}"/>
                </a:ext>
              </a:extLst>
            </p:cNvPr>
            <p:cNvPicPr>
              <a:picLocks noChangeAspect="1"/>
            </p:cNvPicPr>
            <p:nvPr/>
          </p:nvPicPr>
          <p:blipFill>
            <a:blip r:embed="rId5"/>
            <a:stretch>
              <a:fillRect/>
            </a:stretch>
          </p:blipFill>
          <p:spPr>
            <a:xfrm>
              <a:off x="9343721" y="1098868"/>
              <a:ext cx="551651" cy="513486"/>
            </a:xfrm>
            <a:prstGeom prst="rect">
              <a:avLst/>
            </a:prstGeom>
          </p:spPr>
        </p:pic>
        <p:sp>
          <p:nvSpPr>
            <p:cNvPr id="8" name="Rectangle 7">
              <a:extLst>
                <a:ext uri="{FF2B5EF4-FFF2-40B4-BE49-F238E27FC236}">
                  <a16:creationId xmlns:a16="http://schemas.microsoft.com/office/drawing/2014/main" id="{C1297DCE-6288-481A-A246-015B3C34D442}"/>
                </a:ext>
              </a:extLst>
            </p:cNvPr>
            <p:cNvSpPr/>
            <p:nvPr/>
          </p:nvSpPr>
          <p:spPr>
            <a:xfrm>
              <a:off x="9315464" y="1658393"/>
              <a:ext cx="485050" cy="513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grpSp>
      <p:grpSp>
        <p:nvGrpSpPr>
          <p:cNvPr id="22" name="Group 21">
            <a:extLst>
              <a:ext uri="{FF2B5EF4-FFF2-40B4-BE49-F238E27FC236}">
                <a16:creationId xmlns:a16="http://schemas.microsoft.com/office/drawing/2014/main" id="{AB071146-2948-432E-9C1C-8AFB308AFF86}"/>
              </a:ext>
            </a:extLst>
          </p:cNvPr>
          <p:cNvGrpSpPr/>
          <p:nvPr/>
        </p:nvGrpSpPr>
        <p:grpSpPr>
          <a:xfrm>
            <a:off x="6204574" y="4751851"/>
            <a:ext cx="2393326" cy="1454079"/>
            <a:chOff x="7957275" y="4842570"/>
            <a:chExt cx="2696692" cy="1750179"/>
          </a:xfrm>
        </p:grpSpPr>
        <p:pic>
          <p:nvPicPr>
            <p:cNvPr id="41" name="Picture 40"/>
            <p:cNvPicPr>
              <a:picLocks noChangeAspect="1"/>
            </p:cNvPicPr>
            <p:nvPr/>
          </p:nvPicPr>
          <p:blipFill rotWithShape="1">
            <a:blip r:embed="rId4" cstate="print">
              <a:extLst>
                <a:ext uri="{28A0092B-C50C-407E-A947-70E740481C1C}">
                  <a14:useLocalDpi xmlns:a14="http://schemas.microsoft.com/office/drawing/2010/main"/>
                </a:ext>
              </a:extLst>
            </a:blip>
            <a:srcRect l="66629" t="8181" r="-935" b="-3883"/>
            <a:stretch/>
          </p:blipFill>
          <p:spPr bwMode="auto">
            <a:xfrm>
              <a:off x="7957275" y="4842570"/>
              <a:ext cx="2696692" cy="1750179"/>
            </a:xfrm>
            <a:prstGeom prst="rect">
              <a:avLst/>
            </a:prstGeom>
            <a:noFill/>
            <a:ln>
              <a:noFill/>
            </a:ln>
          </p:spPr>
        </p:pic>
        <p:sp>
          <p:nvSpPr>
            <p:cNvPr id="24" name="Rectangle 23">
              <a:extLst>
                <a:ext uri="{FF2B5EF4-FFF2-40B4-BE49-F238E27FC236}">
                  <a16:creationId xmlns:a16="http://schemas.microsoft.com/office/drawing/2014/main" id="{3196EC67-FB52-450E-B749-61542FCBAF78}"/>
                </a:ext>
              </a:extLst>
            </p:cNvPr>
            <p:cNvSpPr/>
            <p:nvPr/>
          </p:nvSpPr>
          <p:spPr>
            <a:xfrm>
              <a:off x="8166100" y="4868458"/>
              <a:ext cx="2071220" cy="31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200" b="1" dirty="0">
                  <a:solidFill>
                    <a:prstClr val="black">
                      <a:lumMod val="75000"/>
                      <a:lumOff val="25000"/>
                    </a:prstClr>
                  </a:solidFill>
                  <a:latin typeface="Helvetica" panose="020B0604020202020204" pitchFamily="34" charset="0"/>
                  <a:cs typeface="Helvetica" panose="020B0604020202020204" pitchFamily="34" charset="0"/>
                </a:rPr>
                <a:t>Speech,</a:t>
              </a:r>
              <a:r>
                <a:rPr lang="en-US" sz="1200" dirty="0">
                  <a:solidFill>
                    <a:prstClr val="black">
                      <a:lumMod val="75000"/>
                      <a:lumOff val="25000"/>
                    </a:prstClr>
                  </a:solidFill>
                  <a:latin typeface="Helvetica" panose="020B0604020202020204" pitchFamily="34" charset="0"/>
                  <a:cs typeface="Helvetica" panose="020B0604020202020204" pitchFamily="34" charset="0"/>
                </a:rPr>
                <a:t> Dining</a:t>
              </a:r>
            </a:p>
          </p:txBody>
        </p:sp>
      </p:grpSp>
      <p:cxnSp>
        <p:nvCxnSpPr>
          <p:cNvPr id="30" name="Straight Arrow Connector 29">
            <a:extLst>
              <a:ext uri="{FF2B5EF4-FFF2-40B4-BE49-F238E27FC236}">
                <a16:creationId xmlns:a16="http://schemas.microsoft.com/office/drawing/2014/main" id="{522CA071-2D15-4791-A25E-C5AC1C73F2E8}"/>
              </a:ext>
            </a:extLst>
          </p:cNvPr>
          <p:cNvCxnSpPr>
            <a:cxnSpLocks/>
          </p:cNvCxnSpPr>
          <p:nvPr/>
        </p:nvCxnSpPr>
        <p:spPr>
          <a:xfrm flipV="1">
            <a:off x="2790904" y="2621904"/>
            <a:ext cx="343393" cy="1"/>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7074B9B9-A1E4-4E4B-9B02-7E21403DFB43}"/>
              </a:ext>
            </a:extLst>
          </p:cNvPr>
          <p:cNvCxnSpPr>
            <a:cxnSpLocks/>
          </p:cNvCxnSpPr>
          <p:nvPr/>
        </p:nvCxnSpPr>
        <p:spPr>
          <a:xfrm>
            <a:off x="4254500" y="2621905"/>
            <a:ext cx="1864909" cy="0"/>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D3DE0488-5905-4606-8375-7A54C46C8DC9}"/>
              </a:ext>
            </a:extLst>
          </p:cNvPr>
          <p:cNvCxnSpPr>
            <a:cxnSpLocks/>
          </p:cNvCxnSpPr>
          <p:nvPr/>
        </p:nvCxnSpPr>
        <p:spPr>
          <a:xfrm>
            <a:off x="5200952" y="4053362"/>
            <a:ext cx="918457" cy="0"/>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382B4E8C-5F11-4816-BCB7-DE759B2C9B6A}"/>
              </a:ext>
            </a:extLst>
          </p:cNvPr>
          <p:cNvCxnSpPr>
            <a:cxnSpLocks/>
          </p:cNvCxnSpPr>
          <p:nvPr/>
        </p:nvCxnSpPr>
        <p:spPr>
          <a:xfrm flipV="1">
            <a:off x="5776016" y="5429422"/>
            <a:ext cx="343393" cy="1"/>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5E504B5-7CEA-42D2-AD13-6824C07BE864}"/>
              </a:ext>
            </a:extLst>
          </p:cNvPr>
          <p:cNvCxnSpPr>
            <a:cxnSpLocks/>
          </p:cNvCxnSpPr>
          <p:nvPr/>
        </p:nvCxnSpPr>
        <p:spPr>
          <a:xfrm flipV="1">
            <a:off x="2790904" y="4053361"/>
            <a:ext cx="343393" cy="1"/>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7321D2A3-BE6B-4856-B95E-CF5FC5FAEBB4}"/>
              </a:ext>
            </a:extLst>
          </p:cNvPr>
          <p:cNvCxnSpPr>
            <a:cxnSpLocks/>
          </p:cNvCxnSpPr>
          <p:nvPr/>
        </p:nvCxnSpPr>
        <p:spPr>
          <a:xfrm>
            <a:off x="2375339" y="5429423"/>
            <a:ext cx="758958" cy="0"/>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5592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8E91952-4895-4F11-9599-A3A802E0BEE0}"/>
              </a:ext>
            </a:extLst>
          </p:cNvPr>
          <p:cNvSpPr txBox="1"/>
          <p:nvPr/>
        </p:nvSpPr>
        <p:spPr>
          <a:xfrm>
            <a:off x="1737687" y="2919223"/>
            <a:ext cx="344177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A brief overview of </a:t>
            </a:r>
            <a:r>
              <a:rPr kumimoji="0" lang="en-US" sz="22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Study 1</a:t>
            </a:r>
          </a:p>
        </p:txBody>
      </p:sp>
      <p:sp>
        <p:nvSpPr>
          <p:cNvPr id="34" name="Title 2">
            <a:extLst>
              <a:ext uri="{FF2B5EF4-FFF2-40B4-BE49-F238E27FC236}">
                <a16:creationId xmlns:a16="http://schemas.microsoft.com/office/drawing/2014/main" id="{C5229DA8-3D1C-4A36-B314-34B00BB41286}"/>
              </a:ext>
            </a:extLst>
          </p:cNvPr>
          <p:cNvSpPr txBox="1">
            <a:spLocks/>
          </p:cNvSpPr>
          <p:nvPr/>
        </p:nvSpPr>
        <p:spPr>
          <a:xfrm>
            <a:off x="188025" y="85726"/>
            <a:ext cx="8229600" cy="493931"/>
          </a:xfrm>
          <a:prstGeom prst="rect">
            <a:avLst/>
          </a:prstGeom>
        </p:spPr>
        <p:txBody>
          <a:bodyPr vert="horz" lIns="0" tIns="0" rIns="0" bIns="0" rtlCol="0" anchor="ctr">
            <a:noAutofit/>
          </a:bodyPr>
          <a:lstStyle>
            <a:lvl1pPr algn="l" defTabSz="912201" rtl="0" eaLnBrk="1" latinLnBrk="0" hangingPunct="1">
              <a:spcBef>
                <a:spcPct val="0"/>
              </a:spcBef>
              <a:buNone/>
              <a:defRPr sz="3200" kern="1200" cap="small" baseline="0">
                <a:solidFill>
                  <a:schemeClr val="tx1">
                    <a:lumMod val="85000"/>
                    <a:lumOff val="15000"/>
                  </a:schemeClr>
                </a:solidFill>
                <a:latin typeface="Segoe UI Semibold" panose="020B0702040204020203" pitchFamily="34" charset="0"/>
                <a:ea typeface="+mj-ea"/>
                <a:cs typeface="+mj-cs"/>
              </a:defRPr>
            </a:lvl1pPr>
          </a:lstStyle>
          <a:p>
            <a:pPr marL="0" marR="0" lvl="0" indent="0" algn="l" defTabSz="912201" rtl="0" eaLnBrk="1" fontAlgn="auto" latinLnBrk="0" hangingPunct="1">
              <a:lnSpc>
                <a:spcPct val="100000"/>
              </a:lnSpc>
              <a:spcBef>
                <a:spcPct val="0"/>
              </a:spcBef>
              <a:spcAft>
                <a:spcPts val="0"/>
              </a:spcAft>
              <a:buClrTx/>
              <a:buSzTx/>
              <a:buFontTx/>
              <a:buNone/>
              <a:tabLst/>
              <a:defRPr/>
            </a:pPr>
            <a:r>
              <a:rPr kumimoji="0" lang="en-US" sz="3200" b="0" i="0" u="none" strike="noStrike" kern="1200" cap="small" spc="0" normalizeH="0" baseline="0" noProof="0" dirty="0">
                <a:ln>
                  <a:noFill/>
                </a:ln>
                <a:solidFill>
                  <a:sysClr val="window" lastClr="FFFFFF">
                    <a:lumMod val="95000"/>
                  </a:sysClr>
                </a:solidFill>
                <a:effectLst/>
                <a:uLnTx/>
                <a:uFillTx/>
                <a:latin typeface="Segoe UI Semibold" panose="020B0702040204020203" pitchFamily="34" charset="0"/>
                <a:ea typeface="+mj-ea"/>
                <a:cs typeface="+mj-cs"/>
              </a:rPr>
              <a:t>Outline</a:t>
            </a:r>
          </a:p>
        </p:txBody>
      </p:sp>
      <p:sp>
        <p:nvSpPr>
          <p:cNvPr id="39" name="TextBox 38">
            <a:extLst>
              <a:ext uri="{FF2B5EF4-FFF2-40B4-BE49-F238E27FC236}">
                <a16:creationId xmlns:a16="http://schemas.microsoft.com/office/drawing/2014/main" id="{EBBD2D63-1682-4965-AEC8-D054F464005F}"/>
              </a:ext>
            </a:extLst>
          </p:cNvPr>
          <p:cNvSpPr txBox="1"/>
          <p:nvPr/>
        </p:nvSpPr>
        <p:spPr>
          <a:xfrm>
            <a:off x="6121898" y="2903834"/>
            <a:ext cx="12902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Study 2</a:t>
            </a:r>
            <a:endParaRPr kumimoji="0" lang="en-US" sz="2800" b="0" i="0" u="none" strike="noStrike" kern="1200" cap="none" spc="0" normalizeH="0" baseline="0" noProof="0" dirty="0">
              <a:ln>
                <a:noFill/>
              </a:ln>
              <a:solidFill>
                <a:srgbClr val="FFC000"/>
              </a:solidFill>
              <a:effectLst/>
              <a:uLnTx/>
              <a:uFillTx/>
              <a:latin typeface="Segoe UI Light" pitchFamily="34" charset="0"/>
              <a:ea typeface="+mn-ea"/>
              <a:cs typeface="+mn-cs"/>
            </a:endParaRPr>
          </a:p>
        </p:txBody>
      </p:sp>
      <p:cxnSp>
        <p:nvCxnSpPr>
          <p:cNvPr id="27" name="Straight Arrow Connector 26">
            <a:extLst>
              <a:ext uri="{FF2B5EF4-FFF2-40B4-BE49-F238E27FC236}">
                <a16:creationId xmlns:a16="http://schemas.microsoft.com/office/drawing/2014/main" id="{45C7ABC8-9C5C-427A-B1D8-B0C971DA21AC}"/>
              </a:ext>
            </a:extLst>
          </p:cNvPr>
          <p:cNvCxnSpPr>
            <a:cxnSpLocks/>
          </p:cNvCxnSpPr>
          <p:nvPr/>
        </p:nvCxnSpPr>
        <p:spPr>
          <a:xfrm flipV="1">
            <a:off x="5418475" y="3134666"/>
            <a:ext cx="447048"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AD6E849-BA6E-4AA5-BBFD-A6376A78AC73}"/>
              </a:ext>
            </a:extLst>
          </p:cNvPr>
          <p:cNvSpPr txBox="1"/>
          <p:nvPr/>
        </p:nvSpPr>
        <p:spPr>
          <a:xfrm>
            <a:off x="2548513" y="3952304"/>
            <a:ext cx="308186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Design of sound awareness prototypes</a:t>
            </a:r>
          </a:p>
        </p:txBody>
      </p:sp>
      <p:sp>
        <p:nvSpPr>
          <p:cNvPr id="29" name="TextBox 28">
            <a:extLst>
              <a:ext uri="{FF2B5EF4-FFF2-40B4-BE49-F238E27FC236}">
                <a16:creationId xmlns:a16="http://schemas.microsoft.com/office/drawing/2014/main" id="{DB89836E-F255-40CB-8778-9CC7AC714841}"/>
              </a:ext>
            </a:extLst>
          </p:cNvPr>
          <p:cNvSpPr txBox="1"/>
          <p:nvPr/>
        </p:nvSpPr>
        <p:spPr>
          <a:xfrm>
            <a:off x="6259228" y="3952304"/>
            <a:ext cx="229809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 Wizard-of-Oz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evaluation</a:t>
            </a:r>
          </a:p>
        </p:txBody>
      </p:sp>
      <p:sp>
        <p:nvSpPr>
          <p:cNvPr id="30" name="Right Brace 29">
            <a:extLst>
              <a:ext uri="{FF2B5EF4-FFF2-40B4-BE49-F238E27FC236}">
                <a16:creationId xmlns:a16="http://schemas.microsoft.com/office/drawing/2014/main" id="{38BB6110-A86C-45F0-82A9-99894E305121}"/>
              </a:ext>
            </a:extLst>
          </p:cNvPr>
          <p:cNvSpPr/>
          <p:nvPr/>
        </p:nvSpPr>
        <p:spPr>
          <a:xfrm rot="5400000">
            <a:off x="6568792" y="-435079"/>
            <a:ext cx="297278" cy="8050063"/>
          </a:xfrm>
          <a:prstGeom prst="rightBrace">
            <a:avLst>
              <a:gd name="adj1" fmla="val 8333"/>
              <a:gd name="adj2" fmla="val 49993"/>
            </a:avLst>
          </a:prstGeom>
          <a:ln w="12700">
            <a:solidFill>
              <a:schemeClr val="accent4"/>
            </a:solidFill>
          </a:ln>
          <a:scene3d>
            <a:camera prst="orthographicFront">
              <a:rot lat="0" lon="0" rev="108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7A534001-8556-4865-B24D-A29C9A26F442}"/>
              </a:ext>
            </a:extLst>
          </p:cNvPr>
          <p:cNvSpPr txBox="1"/>
          <p:nvPr/>
        </p:nvSpPr>
        <p:spPr>
          <a:xfrm>
            <a:off x="9326431" y="4108881"/>
            <a:ext cx="148702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85000"/>
                  </a:prstClr>
                </a:solidFill>
                <a:effectLst/>
                <a:uLnTx/>
                <a:uFillTx/>
                <a:latin typeface="Segoe UI Semibold" panose="020B0702040204020203" pitchFamily="34" charset="0"/>
                <a:ea typeface="+mn-ea"/>
                <a:cs typeface="Segoe UI Semibold" panose="020B0702040204020203" pitchFamily="34" charset="0"/>
              </a:rPr>
              <a:t>Findings</a:t>
            </a:r>
          </a:p>
        </p:txBody>
      </p:sp>
      <p:cxnSp>
        <p:nvCxnSpPr>
          <p:cNvPr id="36" name="Straight Arrow Connector 35">
            <a:extLst>
              <a:ext uri="{FF2B5EF4-FFF2-40B4-BE49-F238E27FC236}">
                <a16:creationId xmlns:a16="http://schemas.microsoft.com/office/drawing/2014/main" id="{057E96E7-15D5-40A5-A6CD-41A55925CCB1}"/>
              </a:ext>
            </a:extLst>
          </p:cNvPr>
          <p:cNvCxnSpPr>
            <a:cxnSpLocks/>
          </p:cNvCxnSpPr>
          <p:nvPr/>
        </p:nvCxnSpPr>
        <p:spPr>
          <a:xfrm flipV="1">
            <a:off x="5721278" y="4326776"/>
            <a:ext cx="447048"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732CB671-CC14-45B2-964A-F5DA0F24A30E}"/>
              </a:ext>
            </a:extLst>
          </p:cNvPr>
          <p:cNvCxnSpPr>
            <a:cxnSpLocks/>
          </p:cNvCxnSpPr>
          <p:nvPr/>
        </p:nvCxnSpPr>
        <p:spPr>
          <a:xfrm flipV="1">
            <a:off x="8673627" y="4326776"/>
            <a:ext cx="447048"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 name="BlackOverlay">
            <a:extLst>
              <a:ext uri="{FF2B5EF4-FFF2-40B4-BE49-F238E27FC236}">
                <a16:creationId xmlns:a16="http://schemas.microsoft.com/office/drawing/2014/main" id="{FCE4A895-47FA-46D0-9026-2FD00C4A7C15}"/>
              </a:ext>
            </a:extLst>
          </p:cNvPr>
          <p:cNvSpPr/>
          <p:nvPr/>
        </p:nvSpPr>
        <p:spPr>
          <a:xfrm>
            <a:off x="2677168" y="3820660"/>
            <a:ext cx="3582060" cy="1534949"/>
          </a:xfrm>
          <a:prstGeom prst="rect">
            <a:avLst/>
          </a:prstGeom>
          <a:solidFill>
            <a:schemeClr val="tx1">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ctr"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endParaRPr>
          </a:p>
        </p:txBody>
      </p:sp>
      <p:sp>
        <p:nvSpPr>
          <p:cNvPr id="13" name="BlackOverlay">
            <a:extLst>
              <a:ext uri="{FF2B5EF4-FFF2-40B4-BE49-F238E27FC236}">
                <a16:creationId xmlns:a16="http://schemas.microsoft.com/office/drawing/2014/main" id="{41DEF337-14E9-4118-9FAB-7AF9C19992D2}"/>
              </a:ext>
            </a:extLst>
          </p:cNvPr>
          <p:cNvSpPr/>
          <p:nvPr/>
        </p:nvSpPr>
        <p:spPr>
          <a:xfrm>
            <a:off x="1729811" y="2878626"/>
            <a:ext cx="4186512" cy="493931"/>
          </a:xfrm>
          <a:prstGeom prst="rect">
            <a:avLst/>
          </a:prstGeom>
          <a:solidFill>
            <a:schemeClr val="tx1">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ctr"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endParaRPr>
          </a:p>
        </p:txBody>
      </p:sp>
      <p:sp>
        <p:nvSpPr>
          <p:cNvPr id="14" name="BlackOverlay">
            <a:extLst>
              <a:ext uri="{FF2B5EF4-FFF2-40B4-BE49-F238E27FC236}">
                <a16:creationId xmlns:a16="http://schemas.microsoft.com/office/drawing/2014/main" id="{6538D40D-E0C4-4E5A-B0A8-9243118B520B}"/>
              </a:ext>
            </a:extLst>
          </p:cNvPr>
          <p:cNvSpPr/>
          <p:nvPr/>
        </p:nvSpPr>
        <p:spPr>
          <a:xfrm>
            <a:off x="6578859" y="3807349"/>
            <a:ext cx="2696772" cy="1247252"/>
          </a:xfrm>
          <a:prstGeom prst="rect">
            <a:avLst/>
          </a:prstGeom>
          <a:solidFill>
            <a:schemeClr val="tx1">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ctr"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endParaRPr>
          </a:p>
        </p:txBody>
      </p:sp>
    </p:spTree>
    <p:extLst>
      <p:ext uri="{BB962C8B-B14F-4D97-AF65-F5344CB8AC3E}">
        <p14:creationId xmlns:p14="http://schemas.microsoft.com/office/powerpoint/2010/main" val="31538296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p:nvPr/>
        </p:nvPicPr>
        <p:blipFill rotWithShape="1">
          <a:blip r:embed="rId3" cstate="print">
            <a:extLst>
              <a:ext uri="{28A0092B-C50C-407E-A947-70E740481C1C}">
                <a14:useLocalDpi xmlns:a14="http://schemas.microsoft.com/office/drawing/2010/main"/>
              </a:ext>
            </a:extLst>
          </a:blip>
          <a:srcRect l="66629" t="3883" r="-935" b="-3883"/>
          <a:stretch/>
        </p:blipFill>
        <p:spPr bwMode="auto">
          <a:xfrm>
            <a:off x="7972561" y="2203311"/>
            <a:ext cx="4030755" cy="2733514"/>
          </a:xfrm>
          <a:prstGeom prst="rect">
            <a:avLst/>
          </a:prstGeom>
          <a:noFill/>
          <a:ln>
            <a:noFill/>
          </a:ln>
        </p:spPr>
      </p:pic>
      <p:sp>
        <p:nvSpPr>
          <p:cNvPr id="11" name="Title 7">
            <a:extLst>
              <a:ext uri="{FF2B5EF4-FFF2-40B4-BE49-F238E27FC236}">
                <a16:creationId xmlns:a16="http://schemas.microsoft.com/office/drawing/2014/main" id="{CD05F236-7190-4791-9036-9AEC4B3CF02E}"/>
              </a:ext>
            </a:extLst>
          </p:cNvPr>
          <p:cNvSpPr txBox="1">
            <a:spLocks/>
          </p:cNvSpPr>
          <p:nvPr/>
        </p:nvSpPr>
        <p:spPr>
          <a:xfrm>
            <a:off x="303352" y="4843250"/>
            <a:ext cx="3818841" cy="453781"/>
          </a:xfrm>
          <a:prstGeom prst="rect">
            <a:avLst/>
          </a:prstGeom>
        </p:spPr>
        <p:txBody>
          <a:bodyPr>
            <a:normAutofit lnSpcReduction="10000"/>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Segoe UI Semibold" panose="020B0702040204020203" pitchFamily="34" charset="0"/>
                <a:ea typeface="+mj-ea"/>
                <a:cs typeface="Segoe UI Semibold" panose="020B0702040204020203" pitchFamily="34" charset="0"/>
              </a:rPr>
              <a:t>Most preferred</a:t>
            </a:r>
          </a:p>
        </p:txBody>
      </p:sp>
      <p:sp>
        <p:nvSpPr>
          <p:cNvPr id="12" name="Title 7">
            <a:extLst>
              <a:ext uri="{FF2B5EF4-FFF2-40B4-BE49-F238E27FC236}">
                <a16:creationId xmlns:a16="http://schemas.microsoft.com/office/drawing/2014/main" id="{81282DDB-7299-492D-998F-3A9BDE3772CE}"/>
              </a:ext>
            </a:extLst>
          </p:cNvPr>
          <p:cNvSpPr txBox="1">
            <a:spLocks/>
          </p:cNvSpPr>
          <p:nvPr/>
        </p:nvSpPr>
        <p:spPr>
          <a:xfrm>
            <a:off x="8070671" y="4856922"/>
            <a:ext cx="3818841" cy="453781"/>
          </a:xfrm>
          <a:prstGeom prst="rect">
            <a:avLst/>
          </a:prstGeom>
        </p:spPr>
        <p:txBody>
          <a:bodyPr>
            <a:normAutofit lnSpcReduction="10000"/>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Segoe UI Semibold" panose="020B0702040204020203" pitchFamily="34" charset="0"/>
                <a:ea typeface="+mj-ea"/>
                <a:cs typeface="Segoe UI Semibold" panose="020B0702040204020203" pitchFamily="34" charset="0"/>
              </a:rPr>
              <a:t>Least preferred</a:t>
            </a:r>
          </a:p>
        </p:txBody>
      </p:sp>
      <p:sp>
        <p:nvSpPr>
          <p:cNvPr id="15" name="Title 7">
            <a:extLst>
              <a:ext uri="{FF2B5EF4-FFF2-40B4-BE49-F238E27FC236}">
                <a16:creationId xmlns:a16="http://schemas.microsoft.com/office/drawing/2014/main" id="{F8F4A4E8-E083-4771-8F48-D9A8F8F0FB51}"/>
              </a:ext>
            </a:extLst>
          </p:cNvPr>
          <p:cNvSpPr txBox="1">
            <a:spLocks/>
          </p:cNvSpPr>
          <p:nvPr/>
        </p:nvSpPr>
        <p:spPr>
          <a:xfrm>
            <a:off x="111258" y="155177"/>
            <a:ext cx="8437562" cy="559544"/>
          </a:xfrm>
          <a:prstGeom prst="rect">
            <a:avLst/>
          </a:prstGeom>
        </p:spPr>
        <p:txBody>
          <a:bodyPr>
            <a:normAutofit fontScale="92500" lnSpcReduction="20000"/>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3900" b="0" i="0" u="none" strike="noStrike" kern="1200" cap="small" spc="0" normalizeH="0" baseline="0" noProof="0" dirty="0">
                <a:ln>
                  <a:noFill/>
                </a:ln>
                <a:solidFill>
                  <a:prstClr val="black">
                    <a:lumMod val="50000"/>
                    <a:lumOff val="50000"/>
                  </a:prstClr>
                </a:solidFill>
                <a:effectLst/>
                <a:uLnTx/>
                <a:uFillTx/>
                <a:latin typeface="Segoe UI Semibold" panose="020B0702040204020203" pitchFamily="34" charset="0"/>
                <a:ea typeface="+mj-ea"/>
                <a:cs typeface="Segoe UI Semibold" panose="020B0702040204020203" pitchFamily="34" charset="0"/>
              </a:rPr>
              <a:t>Prototype Preference</a:t>
            </a:r>
            <a:endParaRPr kumimoji="0" lang="en-US" sz="2000" b="0" i="0" u="none" strike="noStrike" kern="1200" cap="small" spc="0" normalizeH="0" baseline="0" noProof="0" dirty="0">
              <a:ln>
                <a:noFill/>
              </a:ln>
              <a:solidFill>
                <a:prstClr val="black">
                  <a:lumMod val="50000"/>
                  <a:lumOff val="50000"/>
                </a:prstClr>
              </a:solidFill>
              <a:effectLst/>
              <a:uLnTx/>
              <a:uFillTx/>
              <a:latin typeface="Calibri"/>
              <a:ea typeface="+mj-ea"/>
              <a:cs typeface="+mj-cs"/>
            </a:endParaRPr>
          </a:p>
        </p:txBody>
      </p:sp>
      <p:pic>
        <p:nvPicPr>
          <p:cNvPr id="17" name="Picture 16">
            <a:extLst>
              <a:ext uri="{FF2B5EF4-FFF2-40B4-BE49-F238E27FC236}">
                <a16:creationId xmlns:a16="http://schemas.microsoft.com/office/drawing/2014/main" id="{A1FB923D-FDFC-4CC4-AB23-5551B9995028}"/>
              </a:ext>
            </a:extLst>
          </p:cNvPr>
          <p:cNvPicPr/>
          <p:nvPr/>
        </p:nvPicPr>
        <p:blipFill rotWithShape="1">
          <a:blip r:embed="rId3" cstate="print">
            <a:extLst>
              <a:ext uri="{28A0092B-C50C-407E-A947-70E740481C1C}">
                <a14:useLocalDpi xmlns:a14="http://schemas.microsoft.com/office/drawing/2010/main"/>
              </a:ext>
            </a:extLst>
          </a:blip>
          <a:srcRect r="66614"/>
          <a:stretch/>
        </p:blipFill>
        <p:spPr bwMode="auto">
          <a:xfrm>
            <a:off x="4184106" y="2097326"/>
            <a:ext cx="3922712" cy="2733514"/>
          </a:xfrm>
          <a:prstGeom prst="rect">
            <a:avLst/>
          </a:prstGeom>
          <a:noFill/>
          <a:ln>
            <a:noFill/>
          </a:ln>
        </p:spPr>
      </p:pic>
      <p:pic>
        <p:nvPicPr>
          <p:cNvPr id="19" name="Picture 18">
            <a:extLst>
              <a:ext uri="{FF2B5EF4-FFF2-40B4-BE49-F238E27FC236}">
                <a16:creationId xmlns:a16="http://schemas.microsoft.com/office/drawing/2014/main" id="{3390A2E8-F7E3-4D9F-9371-1EF6B016C62E}"/>
              </a:ext>
            </a:extLst>
          </p:cNvPr>
          <p:cNvPicPr/>
          <p:nvPr/>
        </p:nvPicPr>
        <p:blipFill rotWithShape="1">
          <a:blip r:embed="rId3" cstate="print">
            <a:extLst>
              <a:ext uri="{28A0092B-C50C-407E-A947-70E740481C1C}">
                <a14:useLocalDpi xmlns:a14="http://schemas.microsoft.com/office/drawing/2010/main"/>
              </a:ext>
            </a:extLst>
          </a:blip>
          <a:srcRect l="32772" r="32922"/>
          <a:stretch/>
        </p:blipFill>
        <p:spPr bwMode="auto">
          <a:xfrm>
            <a:off x="174987" y="2110708"/>
            <a:ext cx="4030755" cy="2733514"/>
          </a:xfrm>
          <a:prstGeom prst="rect">
            <a:avLst/>
          </a:prstGeom>
          <a:noFill/>
          <a:ln>
            <a:noFill/>
          </a:ln>
        </p:spPr>
      </p:pic>
      <p:sp>
        <p:nvSpPr>
          <p:cNvPr id="2" name="Rectangle 1">
            <a:extLst>
              <a:ext uri="{FF2B5EF4-FFF2-40B4-BE49-F238E27FC236}">
                <a16:creationId xmlns:a16="http://schemas.microsoft.com/office/drawing/2014/main" id="{D710F0C5-ADF4-4DA3-8B01-B94268F545DF}"/>
              </a:ext>
            </a:extLst>
          </p:cNvPr>
          <p:cNvSpPr/>
          <p:nvPr/>
        </p:nvSpPr>
        <p:spPr>
          <a:xfrm>
            <a:off x="9100458" y="2452913"/>
            <a:ext cx="1596571" cy="290286"/>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7">
            <a:extLst>
              <a:ext uri="{FF2B5EF4-FFF2-40B4-BE49-F238E27FC236}">
                <a16:creationId xmlns:a16="http://schemas.microsoft.com/office/drawing/2014/main" id="{7DC255E3-3FF4-4F81-B0F0-AAC703F4848E}"/>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Study 2: Findings</a:t>
            </a:r>
            <a:endParaRPr kumimoji="0" lang="en-US" sz="11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433934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250"/>
                                        <p:tgtEl>
                                          <p:spTgt spid="1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250"/>
                                        <p:tgtEl>
                                          <p:spTgt spid="11"/>
                                        </p:tgtEl>
                                      </p:cBhvr>
                                    </p:animEffect>
                                  </p:childTnLst>
                                </p:cTn>
                              </p:par>
                            </p:childTnLst>
                          </p:cTn>
                        </p:par>
                        <p:par>
                          <p:cTn id="11" fill="hold">
                            <p:stCondLst>
                              <p:cond delay="250"/>
                            </p:stCondLst>
                            <p:childTnLst>
                              <p:par>
                                <p:cTn id="12" presetID="2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250"/>
                                        <p:tgtEl>
                                          <p:spTgt spid="17"/>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250"/>
                                        <p:tgtEl>
                                          <p:spTgt spid="12"/>
                                        </p:tgtEl>
                                      </p:cBhvr>
                                    </p:animEffect>
                                  </p:childTnLst>
                                </p:cTn>
                              </p:par>
                              <p:par>
                                <p:cTn id="19" presetID="22" presetClass="entr" presetSubtype="8"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wipe(left)">
                                      <p:cBhvr>
                                        <p:cTn id="21"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Title 7">
            <a:extLst>
              <a:ext uri="{FF2B5EF4-FFF2-40B4-BE49-F238E27FC236}">
                <a16:creationId xmlns:a16="http://schemas.microsoft.com/office/drawing/2014/main" id="{F8F4A4E8-E083-4771-8F48-D9A8F8F0FB51}"/>
              </a:ext>
            </a:extLst>
          </p:cNvPr>
          <p:cNvSpPr txBox="1">
            <a:spLocks/>
          </p:cNvSpPr>
          <p:nvPr/>
        </p:nvSpPr>
        <p:spPr>
          <a:xfrm>
            <a:off x="111258" y="155177"/>
            <a:ext cx="8437562" cy="559544"/>
          </a:xfrm>
          <a:prstGeom prst="rect">
            <a:avLst/>
          </a:prstGeom>
        </p:spPr>
        <p:txBody>
          <a:bodyPr>
            <a:normAutofit fontScale="92500" lnSpcReduction="20000"/>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3900" b="0" i="0" u="none" strike="noStrike" kern="1200" cap="small" spc="0" normalizeH="0" baseline="0" noProof="0" dirty="0">
                <a:ln>
                  <a:noFill/>
                </a:ln>
                <a:solidFill>
                  <a:prstClr val="black">
                    <a:lumMod val="50000"/>
                    <a:lumOff val="50000"/>
                  </a:prstClr>
                </a:solidFill>
                <a:effectLst/>
                <a:uLnTx/>
                <a:uFillTx/>
                <a:latin typeface="Segoe UI Semibold" panose="020B0702040204020203" pitchFamily="34" charset="0"/>
                <a:ea typeface="+mj-ea"/>
                <a:cs typeface="Segoe UI Semibold" panose="020B0702040204020203" pitchFamily="34" charset="0"/>
              </a:rPr>
              <a:t>Prototype Preference</a:t>
            </a:r>
            <a:endParaRPr kumimoji="0" lang="en-US" sz="2000" b="0" i="0" u="none" strike="noStrike" kern="1200" cap="small" spc="0" normalizeH="0" baseline="0" noProof="0" dirty="0">
              <a:ln>
                <a:noFill/>
              </a:ln>
              <a:solidFill>
                <a:prstClr val="black">
                  <a:lumMod val="50000"/>
                  <a:lumOff val="50000"/>
                </a:prstClr>
              </a:solidFill>
              <a:effectLst/>
              <a:uLnTx/>
              <a:uFillTx/>
              <a:latin typeface="Calibri"/>
              <a:ea typeface="+mj-ea"/>
              <a:cs typeface="+mj-cs"/>
            </a:endParaRPr>
          </a:p>
        </p:txBody>
      </p:sp>
      <p:pic>
        <p:nvPicPr>
          <p:cNvPr id="17" name="Picture 16">
            <a:extLst>
              <a:ext uri="{FF2B5EF4-FFF2-40B4-BE49-F238E27FC236}">
                <a16:creationId xmlns:a16="http://schemas.microsoft.com/office/drawing/2014/main" id="{A1FB923D-FDFC-4CC4-AB23-5551B9995028}"/>
              </a:ext>
            </a:extLst>
          </p:cNvPr>
          <p:cNvPicPr/>
          <p:nvPr/>
        </p:nvPicPr>
        <p:blipFill rotWithShape="1">
          <a:blip r:embed="rId3" cstate="print">
            <a:extLst>
              <a:ext uri="{28A0092B-C50C-407E-A947-70E740481C1C}">
                <a14:useLocalDpi xmlns:a14="http://schemas.microsoft.com/office/drawing/2010/main"/>
              </a:ext>
            </a:extLst>
          </a:blip>
          <a:srcRect r="66614"/>
          <a:stretch/>
        </p:blipFill>
        <p:spPr bwMode="auto">
          <a:xfrm>
            <a:off x="4184106" y="2097326"/>
            <a:ext cx="3922712" cy="2733514"/>
          </a:xfrm>
          <a:prstGeom prst="rect">
            <a:avLst/>
          </a:prstGeom>
          <a:noFill/>
          <a:ln>
            <a:noFill/>
          </a:ln>
        </p:spPr>
      </p:pic>
      <p:sp>
        <p:nvSpPr>
          <p:cNvPr id="2" name="Rectangle 1">
            <a:extLst>
              <a:ext uri="{FF2B5EF4-FFF2-40B4-BE49-F238E27FC236}">
                <a16:creationId xmlns:a16="http://schemas.microsoft.com/office/drawing/2014/main" id="{D710F0C5-ADF4-4DA3-8B01-B94268F545DF}"/>
              </a:ext>
            </a:extLst>
          </p:cNvPr>
          <p:cNvSpPr/>
          <p:nvPr/>
        </p:nvSpPr>
        <p:spPr>
          <a:xfrm>
            <a:off x="9100458" y="2452913"/>
            <a:ext cx="1596571" cy="290286"/>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7">
            <a:extLst>
              <a:ext uri="{FF2B5EF4-FFF2-40B4-BE49-F238E27FC236}">
                <a16:creationId xmlns:a16="http://schemas.microsoft.com/office/drawing/2014/main" id="{7DC255E3-3FF4-4F81-B0F0-AAC703F4848E}"/>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Study 2: Findings</a:t>
            </a:r>
            <a:endParaRPr kumimoji="0" lang="en-US" sz="11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92540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B618D4E-F19D-43E3-8AFB-68C4C046921A}"/>
              </a:ext>
            </a:extLst>
          </p:cNvPr>
          <p:cNvPicPr/>
          <p:nvPr/>
        </p:nvPicPr>
        <p:blipFill rotWithShape="1">
          <a:blip r:embed="rId3" cstate="print">
            <a:extLst>
              <a:ext uri="{28A0092B-C50C-407E-A947-70E740481C1C}">
                <a14:useLocalDpi xmlns:a14="http://schemas.microsoft.com/office/drawing/2010/main"/>
              </a:ext>
            </a:extLst>
          </a:blip>
          <a:srcRect/>
          <a:stretch/>
        </p:blipFill>
        <p:spPr bwMode="auto">
          <a:xfrm>
            <a:off x="-3035299" y="-1681599"/>
            <a:ext cx="3035299" cy="1405547"/>
          </a:xfrm>
          <a:prstGeom prst="rect">
            <a:avLst/>
          </a:prstGeom>
          <a:noFill/>
          <a:ln w="9525" cap="flat" cmpd="sng" algn="ctr">
            <a:solidFill>
              <a:sysClr val="windowText" lastClr="000000">
                <a:lumMod val="50000"/>
                <a:lumOff val="50000"/>
              </a:sysClr>
            </a:solidFill>
            <a:prstDash val="solid"/>
            <a:round/>
            <a:headEnd type="none" w="med" len="med"/>
            <a:tailEnd type="none" w="med" len="med"/>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88BE8922-3E31-4AC6-878F-2915FD8078B7}"/>
              </a:ext>
            </a:extLst>
          </p:cNvPr>
          <p:cNvSpPr txBox="1"/>
          <p:nvPr/>
        </p:nvSpPr>
        <p:spPr>
          <a:xfrm>
            <a:off x="111258" y="74021"/>
            <a:ext cx="83713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dirty="0">
                <a:solidFill>
                  <a:prstClr val="white"/>
                </a:solidFill>
                <a:latin typeface="Segoe UI Semibold" panose="020B0702040204020203" pitchFamily="34" charset="0"/>
                <a:cs typeface="Segoe UI Semibold" panose="020B0702040204020203" pitchFamily="34" charset="0"/>
              </a:rPr>
              <a:t> of Oz Evaluation</a:t>
            </a:r>
            <a:endParaRPr kumimoji="0" lang="en-US" sz="54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grpSp>
        <p:nvGrpSpPr>
          <p:cNvPr id="3" name="Group 2">
            <a:extLst>
              <a:ext uri="{FF2B5EF4-FFF2-40B4-BE49-F238E27FC236}">
                <a16:creationId xmlns:a16="http://schemas.microsoft.com/office/drawing/2014/main" id="{0E300E4B-44FA-427C-8956-888D7288DC9C}"/>
              </a:ext>
            </a:extLst>
          </p:cNvPr>
          <p:cNvGrpSpPr/>
          <p:nvPr/>
        </p:nvGrpSpPr>
        <p:grpSpPr>
          <a:xfrm>
            <a:off x="3458515" y="2225674"/>
            <a:ext cx="5199709" cy="2593975"/>
            <a:chOff x="1747191" y="2425700"/>
            <a:chExt cx="5137984" cy="2505622"/>
          </a:xfrm>
        </p:grpSpPr>
        <p:pic>
          <p:nvPicPr>
            <p:cNvPr id="21" name="Picture 20">
              <a:extLst>
                <a:ext uri="{FF2B5EF4-FFF2-40B4-BE49-F238E27FC236}">
                  <a16:creationId xmlns:a16="http://schemas.microsoft.com/office/drawing/2014/main" id="{35C68241-41C2-4FE7-874D-BF0455CEE9E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l="9" t="2047" r="64214" b="-2047"/>
            <a:stretch/>
          </p:blipFill>
          <p:spPr>
            <a:xfrm>
              <a:off x="1747191" y="2476500"/>
              <a:ext cx="2748610" cy="2454822"/>
            </a:xfrm>
            <a:prstGeom prst="rect">
              <a:avLst/>
            </a:prstGeom>
            <a:ln w="6350">
              <a:noFill/>
            </a:ln>
          </p:spPr>
        </p:pic>
        <p:pic>
          <p:nvPicPr>
            <p:cNvPr id="18" name="Picture 17">
              <a:extLst>
                <a:ext uri="{FF2B5EF4-FFF2-40B4-BE49-F238E27FC236}">
                  <a16:creationId xmlns:a16="http://schemas.microsoft.com/office/drawing/2014/main" id="{BB1B827C-6E5D-4ECE-A3E3-950B6A356E1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l="47949" r="3061"/>
            <a:stretch/>
          </p:blipFill>
          <p:spPr>
            <a:xfrm>
              <a:off x="3121496" y="2425700"/>
              <a:ext cx="3763679" cy="2454822"/>
            </a:xfrm>
            <a:prstGeom prst="rect">
              <a:avLst/>
            </a:prstGeom>
            <a:ln w="6350">
              <a:noFill/>
            </a:ln>
          </p:spPr>
        </p:pic>
      </p:grpSp>
      <p:sp>
        <p:nvSpPr>
          <p:cNvPr id="2" name="Rectangle 1">
            <a:extLst>
              <a:ext uri="{FF2B5EF4-FFF2-40B4-BE49-F238E27FC236}">
                <a16:creationId xmlns:a16="http://schemas.microsoft.com/office/drawing/2014/main" id="{90F09818-CE4E-4BDE-B7E1-ACE828E20280}"/>
              </a:ext>
            </a:extLst>
          </p:cNvPr>
          <p:cNvSpPr/>
          <p:nvPr/>
        </p:nvSpPr>
        <p:spPr>
          <a:xfrm>
            <a:off x="3336925" y="2136775"/>
            <a:ext cx="5435600" cy="2686104"/>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9651045-E490-476C-9DA3-5FE77D53DBBF}"/>
              </a:ext>
            </a:extLst>
          </p:cNvPr>
          <p:cNvSpPr txBox="1"/>
          <p:nvPr/>
        </p:nvSpPr>
        <p:spPr>
          <a:xfrm>
            <a:off x="263658" y="226421"/>
            <a:ext cx="83713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dirty="0">
                <a:solidFill>
                  <a:prstClr val="white"/>
                </a:solidFill>
                <a:latin typeface="Segoe UI Semibold" panose="020B0702040204020203" pitchFamily="34" charset="0"/>
                <a:cs typeface="Segoe UI Semibold" panose="020B0702040204020203" pitchFamily="34" charset="0"/>
              </a:rPr>
              <a:t> of Oz Evaluation</a:t>
            </a:r>
            <a:endParaRPr kumimoji="0" lang="en-US" sz="54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
        <p:nvSpPr>
          <p:cNvPr id="27" name="TextBox 26">
            <a:extLst>
              <a:ext uri="{FF2B5EF4-FFF2-40B4-BE49-F238E27FC236}">
                <a16:creationId xmlns:a16="http://schemas.microsoft.com/office/drawing/2014/main" id="{5D575CB3-1D95-40EB-9581-5D67D2F40C48}"/>
              </a:ext>
            </a:extLst>
          </p:cNvPr>
          <p:cNvSpPr txBox="1"/>
          <p:nvPr/>
        </p:nvSpPr>
        <p:spPr>
          <a:xfrm>
            <a:off x="3022598" y="4909097"/>
            <a:ext cx="6083301" cy="363176"/>
          </a:xfrm>
          <a:prstGeom prst="rect">
            <a:avLst/>
          </a:prstGeom>
          <a:noFill/>
        </p:spPr>
        <p:txBody>
          <a:bodyPr wrap="square" lIns="0" tIns="27432" rIns="0" bIns="27432" rtlCol="0">
            <a:spAutoFit/>
          </a:bodyPr>
          <a:lstStyle/>
          <a:p>
            <a:pPr algn="ctr">
              <a:defRPr/>
            </a:pPr>
            <a:r>
              <a:rPr lang="en-US" sz="2000" dirty="0">
                <a:solidFill>
                  <a:prstClr val="black">
                    <a:lumMod val="75000"/>
                    <a:lumOff val="25000"/>
                  </a:prstClr>
                </a:solidFill>
                <a:latin typeface="Segoe UI Semibold" panose="020B0702040204020203" pitchFamily="34" charset="0"/>
                <a:ea typeface="Verdana" panose="020B0604030504040204" pitchFamily="34" charset="0"/>
                <a:cs typeface="Segoe UI Semibold" panose="020B0702040204020203" pitchFamily="34" charset="0"/>
              </a:rPr>
              <a:t>Integrate waveform in the list prototype as a column</a:t>
            </a:r>
            <a:endParaRPr lang="en-US" sz="2000" dirty="0">
              <a:solidFill>
                <a:prstClr val="white">
                  <a:lumMod val="50000"/>
                </a:prstClr>
              </a:solidFill>
              <a:latin typeface="Segoe UI" panose="020B0502040204020203" pitchFamily="34" charset="0"/>
              <a:ea typeface="Verdana" panose="020B0604030504040204" pitchFamily="34" charset="0"/>
              <a:cs typeface="Segoe UI" panose="020B0502040204020203" pitchFamily="34" charset="0"/>
            </a:endParaRPr>
          </a:p>
        </p:txBody>
      </p:sp>
      <p:sp>
        <p:nvSpPr>
          <p:cNvPr id="15" name="Title 7">
            <a:extLst>
              <a:ext uri="{FF2B5EF4-FFF2-40B4-BE49-F238E27FC236}">
                <a16:creationId xmlns:a16="http://schemas.microsoft.com/office/drawing/2014/main" id="{7DC255E3-3FF4-4F81-B0F0-AAC703F4848E}"/>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Study 2: Findings</a:t>
            </a:r>
            <a:endParaRPr kumimoji="0" lang="en-US" sz="11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sp>
        <p:nvSpPr>
          <p:cNvPr id="16" name="Title 7">
            <a:extLst>
              <a:ext uri="{FF2B5EF4-FFF2-40B4-BE49-F238E27FC236}">
                <a16:creationId xmlns:a16="http://schemas.microsoft.com/office/drawing/2014/main" id="{57AC1877-E3A5-4602-8B41-D80A8119B3EF}"/>
              </a:ext>
            </a:extLst>
          </p:cNvPr>
          <p:cNvSpPr txBox="1">
            <a:spLocks/>
          </p:cNvSpPr>
          <p:nvPr/>
        </p:nvSpPr>
        <p:spPr>
          <a:xfrm>
            <a:off x="111258" y="155177"/>
            <a:ext cx="8437562" cy="559544"/>
          </a:xfrm>
          <a:prstGeom prst="rect">
            <a:avLst/>
          </a:prstGeom>
        </p:spPr>
        <p:txBody>
          <a:bodyPr>
            <a:normAutofit fontScale="92500" lnSpcReduction="20000"/>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3900" b="0" i="0" u="none" strike="noStrike" kern="1200" cap="small" spc="0" normalizeH="0" baseline="0" noProof="0" dirty="0">
                <a:ln>
                  <a:noFill/>
                </a:ln>
                <a:solidFill>
                  <a:prstClr val="black">
                    <a:lumMod val="50000"/>
                    <a:lumOff val="50000"/>
                  </a:prstClr>
                </a:solidFill>
                <a:effectLst/>
                <a:uLnTx/>
                <a:uFillTx/>
                <a:latin typeface="Segoe UI Semibold" panose="020B0702040204020203" pitchFamily="34" charset="0"/>
                <a:ea typeface="+mj-ea"/>
                <a:cs typeface="Segoe UI Semibold" panose="020B0702040204020203" pitchFamily="34" charset="0"/>
              </a:rPr>
              <a:t>Prototype Preference</a:t>
            </a:r>
            <a:endParaRPr kumimoji="0" lang="en-US" sz="2000" b="0" i="0" u="none" strike="noStrike" kern="1200" cap="small" spc="0" normalizeH="0" baseline="0" noProof="0" dirty="0">
              <a:ln>
                <a:noFill/>
              </a:ln>
              <a:solidFill>
                <a:prstClr val="black">
                  <a:lumMod val="50000"/>
                  <a:lumOff val="50000"/>
                </a:prstClr>
              </a:solidFill>
              <a:effectLst/>
              <a:uLnTx/>
              <a:uFillTx/>
              <a:latin typeface="Calibri"/>
              <a:ea typeface="+mj-ea"/>
              <a:cs typeface="+mj-cs"/>
            </a:endParaRPr>
          </a:p>
        </p:txBody>
      </p:sp>
    </p:spTree>
    <p:extLst>
      <p:ext uri="{BB962C8B-B14F-4D97-AF65-F5344CB8AC3E}">
        <p14:creationId xmlns:p14="http://schemas.microsoft.com/office/powerpoint/2010/main" val="2896259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32F84E7-33CE-4327-B501-2A0506BE3317}"/>
              </a:ext>
            </a:extLst>
          </p:cNvPr>
          <p:cNvSpPr txBox="1"/>
          <p:nvPr/>
        </p:nvSpPr>
        <p:spPr>
          <a:xfrm>
            <a:off x="757875" y="827488"/>
            <a:ext cx="10676250" cy="523220"/>
          </a:xfrm>
          <a:prstGeom prst="rect">
            <a:avLst/>
          </a:prstGeom>
          <a:noFill/>
        </p:spPr>
        <p:txBody>
          <a:bodyPr wrap="square" rtlCol="0">
            <a:spAutoFit/>
          </a:bodyPr>
          <a:lstStyle/>
          <a:p>
            <a:pPr lvl="0" algn="ctr"/>
            <a:r>
              <a:rPr lang="en-US" sz="2800" dirty="0">
                <a:solidFill>
                  <a:schemeClr val="tx1">
                    <a:lumMod val="75000"/>
                    <a:lumOff val="25000"/>
                  </a:schemeClr>
                </a:solidFill>
                <a:latin typeface="Segoe UI Light" panose="020B0502040204020203" pitchFamily="34" charset="0"/>
                <a:cs typeface="Segoe UI Light" panose="020B0502040204020203" pitchFamily="34" charset="0"/>
              </a:rPr>
              <a:t>Fortunately, DHH people use </a:t>
            </a:r>
            <a:r>
              <a:rPr lang="en-US" sz="2800" dirty="0">
                <a:solidFill>
                  <a:schemeClr val="tx1">
                    <a:lumMod val="75000"/>
                    <a:lumOff val="25000"/>
                  </a:schemeClr>
                </a:solidFill>
                <a:latin typeface="Segoe UI Semibold" panose="020B0702040204020203" pitchFamily="34" charset="0"/>
                <a:cs typeface="Segoe UI Semibold" panose="020B0702040204020203" pitchFamily="34" charset="0"/>
              </a:rPr>
              <a:t>visual</a:t>
            </a:r>
            <a:r>
              <a:rPr lang="en-US" sz="2800" dirty="0">
                <a:solidFill>
                  <a:schemeClr val="tx1">
                    <a:lumMod val="75000"/>
                    <a:lumOff val="25000"/>
                  </a:schemeClr>
                </a:solidFill>
                <a:latin typeface="Segoe UI Light" panose="020B0502040204020203" pitchFamily="34" charset="0"/>
                <a:cs typeface="Segoe UI Light" panose="020B0502040204020203" pitchFamily="34" charset="0"/>
              </a:rPr>
              <a:t> or </a:t>
            </a:r>
            <a:r>
              <a:rPr lang="en-US" sz="2800" dirty="0">
                <a:solidFill>
                  <a:schemeClr val="tx1">
                    <a:lumMod val="75000"/>
                    <a:lumOff val="25000"/>
                  </a:schemeClr>
                </a:solidFill>
                <a:latin typeface="Segoe UI Semibold" panose="020B0702040204020203" pitchFamily="34" charset="0"/>
                <a:cs typeface="Segoe UI Semibold" panose="020B0702040204020203" pitchFamily="34" charset="0"/>
              </a:rPr>
              <a:t>vibratory</a:t>
            </a:r>
            <a:r>
              <a:rPr lang="en-US" sz="2800" dirty="0">
                <a:solidFill>
                  <a:schemeClr val="tx1">
                    <a:lumMod val="75000"/>
                    <a:lumOff val="25000"/>
                  </a:schemeClr>
                </a:solidFill>
                <a:latin typeface="Segoe UI Light" panose="020B0502040204020203" pitchFamily="34" charset="0"/>
                <a:cs typeface="Segoe UI Light" panose="020B0502040204020203" pitchFamily="34" charset="0"/>
              </a:rPr>
              <a:t> alternatives...</a:t>
            </a:r>
            <a:endParaRPr kumimoji="0" lang="en-US" sz="2800" b="0" i="0" u="none" strike="noStrike" kern="1200" cap="none" spc="0" normalizeH="0" baseline="0" noProof="0" dirty="0">
              <a:ln>
                <a:noFill/>
              </a:ln>
              <a:solidFill>
                <a:schemeClr val="tx1">
                  <a:lumMod val="75000"/>
                  <a:lumOff val="25000"/>
                </a:schemeClr>
              </a:solidFill>
              <a:effectLst/>
              <a:uLnTx/>
              <a:uFillTx/>
              <a:latin typeface="Segoe UI Light" panose="020B0502040204020203" pitchFamily="34" charset="0"/>
              <a:cs typeface="Segoe UI Light" panose="020B0502040204020203" pitchFamily="34" charset="0"/>
            </a:endParaRPr>
          </a:p>
        </p:txBody>
      </p:sp>
      <p:pic>
        <p:nvPicPr>
          <p:cNvPr id="7" name="Picture 4" descr="Image result for flashing doorbell in use">
            <a:extLst>
              <a:ext uri="{FF2B5EF4-FFF2-40B4-BE49-F238E27FC236}">
                <a16:creationId xmlns:a16="http://schemas.microsoft.com/office/drawing/2014/main" id="{09E554FF-185E-43C6-ADF6-6C2A9ADB1B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3937" y="2046157"/>
            <a:ext cx="3057525" cy="305752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vibration bed alarm">
            <a:extLst>
              <a:ext uri="{FF2B5EF4-FFF2-40B4-BE49-F238E27FC236}">
                <a16:creationId xmlns:a16="http://schemas.microsoft.com/office/drawing/2014/main" id="{D4895A1F-6E89-41FC-A074-CFB73FBBBE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3701" y="2084257"/>
            <a:ext cx="2887662" cy="2887662"/>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7">
            <a:extLst>
              <a:ext uri="{FF2B5EF4-FFF2-40B4-BE49-F238E27FC236}">
                <a16:creationId xmlns:a16="http://schemas.microsoft.com/office/drawing/2014/main" id="{CEFFC451-0BD6-47C5-BF38-4E8C2771D0E7}"/>
              </a:ext>
            </a:extLst>
          </p:cNvPr>
          <p:cNvSpPr txBox="1">
            <a:spLocks/>
          </p:cNvSpPr>
          <p:nvPr/>
        </p:nvSpPr>
        <p:spPr>
          <a:xfrm>
            <a:off x="2152110" y="5036941"/>
            <a:ext cx="3391977" cy="5746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Segoe UI Light" panose="020B0502040204020203" pitchFamily="34" charset="0"/>
                <a:ea typeface="+mj-ea"/>
                <a:cs typeface="Segoe UI Light" panose="020B0502040204020203" pitchFamily="34" charset="0"/>
              </a:defRPr>
            </a:lvl1pPr>
          </a:lstStyle>
          <a:p>
            <a:pPr algn="ctr">
              <a:defRPr/>
            </a:pPr>
            <a:r>
              <a:rPr lang="en-US" sz="2800" cap="small" dirty="0">
                <a:solidFill>
                  <a:sysClr val="windowText" lastClr="000000"/>
                </a:solidFill>
              </a:rPr>
              <a:t>Flashing Doorbell</a:t>
            </a:r>
            <a:endParaRPr lang="en-US" sz="1400" cap="small" dirty="0">
              <a:solidFill>
                <a:sysClr val="windowText" lastClr="000000"/>
              </a:solidFill>
            </a:endParaRPr>
          </a:p>
        </p:txBody>
      </p:sp>
      <p:sp>
        <p:nvSpPr>
          <p:cNvPr id="11" name="Title 7">
            <a:extLst>
              <a:ext uri="{FF2B5EF4-FFF2-40B4-BE49-F238E27FC236}">
                <a16:creationId xmlns:a16="http://schemas.microsoft.com/office/drawing/2014/main" id="{BFBB1476-525D-4997-AFF1-7E7C46F5AB2A}"/>
              </a:ext>
            </a:extLst>
          </p:cNvPr>
          <p:cNvSpPr txBox="1">
            <a:spLocks/>
          </p:cNvSpPr>
          <p:nvPr/>
        </p:nvSpPr>
        <p:spPr>
          <a:xfrm>
            <a:off x="6569586" y="5036941"/>
            <a:ext cx="3391977" cy="5746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Segoe UI Light" panose="020B0502040204020203" pitchFamily="34" charset="0"/>
                <a:ea typeface="+mj-ea"/>
                <a:cs typeface="Segoe UI Light" panose="020B0502040204020203" pitchFamily="34" charset="0"/>
              </a:defRPr>
            </a:lvl1pPr>
          </a:lstStyle>
          <a:p>
            <a:pPr algn="ctr">
              <a:defRPr/>
            </a:pPr>
            <a:r>
              <a:rPr lang="en-US" sz="2800" cap="small" dirty="0">
                <a:solidFill>
                  <a:sysClr val="windowText" lastClr="000000"/>
                </a:solidFill>
              </a:rPr>
              <a:t>Vibratory Bed Alarm</a:t>
            </a:r>
            <a:endParaRPr lang="en-US" sz="1400" cap="small" dirty="0">
              <a:solidFill>
                <a:sysClr val="windowText" lastClr="000000"/>
              </a:solidFill>
            </a:endParaRPr>
          </a:p>
        </p:txBody>
      </p:sp>
    </p:spTree>
    <p:extLst>
      <p:ext uri="{BB962C8B-B14F-4D97-AF65-F5344CB8AC3E}">
        <p14:creationId xmlns:p14="http://schemas.microsoft.com/office/powerpoint/2010/main" val="169146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DE58FF7-E52F-4390-8B89-D56B0AA387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1" y="-374335"/>
            <a:ext cx="12204463" cy="8114670"/>
          </a:xfrm>
          <a:prstGeom prst="rect">
            <a:avLst/>
          </a:prstGeom>
        </p:spPr>
      </p:pic>
      <p:sp>
        <p:nvSpPr>
          <p:cNvPr id="5" name="BlackOverlay"/>
          <p:cNvSpPr/>
          <p:nvPr/>
        </p:nvSpPr>
        <p:spPr>
          <a:xfrm>
            <a:off x="-5625" y="0"/>
            <a:ext cx="12204463"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26371E7F-BD4F-4510-824B-76E6F2FA8027}"/>
              </a:ext>
            </a:extLst>
          </p:cNvPr>
          <p:cNvSpPr txBox="1"/>
          <p:nvPr/>
        </p:nvSpPr>
        <p:spPr>
          <a:xfrm>
            <a:off x="2339977" y="1528953"/>
            <a:ext cx="8042047" cy="3477833"/>
          </a:xfrm>
          <a:prstGeom prst="rect">
            <a:avLst/>
          </a:prstGeom>
          <a:noFill/>
        </p:spPr>
        <p:txBody>
          <a:bodyPr wrap="square" lIns="91395" tIns="45699" rIns="91395" bIns="4569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Privacy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prstClr val="white">
                  <a:lumMod val="85000"/>
                </a:prstClr>
              </a:solidFill>
              <a:latin typeface="Segoe UI Light"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Contextualized Feedback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prstClr val="white">
                  <a:lumMod val="85000"/>
                </a:prstClr>
              </a:solidFill>
              <a:latin typeface="Segoe UI Light"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Trust and Confidence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p:txBody>
      </p:sp>
      <p:sp>
        <p:nvSpPr>
          <p:cNvPr id="12" name="Title 7">
            <a:extLst>
              <a:ext uri="{FF2B5EF4-FFF2-40B4-BE49-F238E27FC236}">
                <a16:creationId xmlns:a16="http://schemas.microsoft.com/office/drawing/2014/main" id="{7DC255E3-3FF4-4F81-B0F0-AAC703F4848E}"/>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Study 2: Findings</a:t>
            </a:r>
            <a:endParaRPr kumimoji="0" lang="en-US" sz="11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sp>
        <p:nvSpPr>
          <p:cNvPr id="14" name="Title">
            <a:extLst>
              <a:ext uri="{FF2B5EF4-FFF2-40B4-BE49-F238E27FC236}">
                <a16:creationId xmlns:a16="http://schemas.microsoft.com/office/drawing/2014/main" id="{4FBF57B0-A2F8-4C87-8059-F655607D635F}"/>
              </a:ext>
            </a:extLst>
          </p:cNvPr>
          <p:cNvSpPr>
            <a:spLocks noGrp="1"/>
          </p:cNvSpPr>
          <p:nvPr>
            <p:ph type="title"/>
          </p:nvPr>
        </p:nvSpPr>
        <p:spPr>
          <a:xfrm>
            <a:off x="1695890" y="872534"/>
            <a:ext cx="8229600" cy="493931"/>
          </a:xfrm>
        </p:spPr>
        <p:txBody>
          <a:bodyPr/>
          <a:lstStyle/>
          <a:p>
            <a:r>
              <a:rPr lang="en-US" sz="3600" dirty="0">
                <a:solidFill>
                  <a:schemeClr val="bg1"/>
                </a:solidFill>
              </a:rPr>
              <a:t>Themes Related To Home Usage</a:t>
            </a:r>
          </a:p>
        </p:txBody>
      </p:sp>
      <p:cxnSp>
        <p:nvCxnSpPr>
          <p:cNvPr id="17" name="HorizontalRule">
            <a:extLst>
              <a:ext uri="{FF2B5EF4-FFF2-40B4-BE49-F238E27FC236}">
                <a16:creationId xmlns:a16="http://schemas.microsoft.com/office/drawing/2014/main" id="{879855D0-D115-4F7A-95FA-8BF8E7D29061}"/>
              </a:ext>
            </a:extLst>
          </p:cNvPr>
          <p:cNvCxnSpPr>
            <a:cxnSpLocks/>
          </p:cNvCxnSpPr>
          <p:nvPr/>
        </p:nvCxnSpPr>
        <p:spPr>
          <a:xfrm>
            <a:off x="1556177" y="1380974"/>
            <a:ext cx="8543938" cy="0"/>
          </a:xfrm>
          <a:prstGeom prst="line">
            <a:avLst/>
          </a:prstGeom>
          <a:noFill/>
          <a:ln w="9525" cap="flat" cmpd="sng" algn="ctr">
            <a:solidFill>
              <a:sysClr val="window" lastClr="FFFFFF">
                <a:lumMod val="65000"/>
              </a:sysClr>
            </a:solidFill>
            <a:prstDash val="solid"/>
          </a:ln>
          <a:effectLst/>
        </p:spPr>
      </p:cxnSp>
      <p:sp>
        <p:nvSpPr>
          <p:cNvPr id="16" name="TextBox 15">
            <a:extLst>
              <a:ext uri="{FF2B5EF4-FFF2-40B4-BE49-F238E27FC236}">
                <a16:creationId xmlns:a16="http://schemas.microsoft.com/office/drawing/2014/main" id="{E74A04D2-B47F-4D6E-92E8-8A656C034A7E}"/>
              </a:ext>
            </a:extLst>
          </p:cNvPr>
          <p:cNvSpPr txBox="1"/>
          <p:nvPr/>
        </p:nvSpPr>
        <p:spPr>
          <a:xfrm>
            <a:off x="1695890" y="3277137"/>
            <a:ext cx="56938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3</a:t>
            </a:r>
          </a:p>
        </p:txBody>
      </p:sp>
      <p:sp>
        <p:nvSpPr>
          <p:cNvPr id="21" name="TextBox 20">
            <a:extLst>
              <a:ext uri="{FF2B5EF4-FFF2-40B4-BE49-F238E27FC236}">
                <a16:creationId xmlns:a16="http://schemas.microsoft.com/office/drawing/2014/main" id="{33193400-3A3A-400D-917C-76466E06F4F2}"/>
              </a:ext>
            </a:extLst>
          </p:cNvPr>
          <p:cNvSpPr txBox="1"/>
          <p:nvPr/>
        </p:nvSpPr>
        <p:spPr>
          <a:xfrm>
            <a:off x="1748789" y="1430670"/>
            <a:ext cx="46358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1</a:t>
            </a:r>
          </a:p>
        </p:txBody>
      </p:sp>
      <p:sp>
        <p:nvSpPr>
          <p:cNvPr id="22" name="TextBox 21">
            <a:extLst>
              <a:ext uri="{FF2B5EF4-FFF2-40B4-BE49-F238E27FC236}">
                <a16:creationId xmlns:a16="http://schemas.microsoft.com/office/drawing/2014/main" id="{D39B3AF9-B3EE-4891-972E-75819F87B4EC}"/>
              </a:ext>
            </a:extLst>
          </p:cNvPr>
          <p:cNvSpPr txBox="1"/>
          <p:nvPr/>
        </p:nvSpPr>
        <p:spPr>
          <a:xfrm>
            <a:off x="1695890" y="2356630"/>
            <a:ext cx="56938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2</a:t>
            </a:r>
          </a:p>
        </p:txBody>
      </p:sp>
    </p:spTree>
    <p:extLst>
      <p:ext uri="{BB962C8B-B14F-4D97-AF65-F5344CB8AC3E}">
        <p14:creationId xmlns:p14="http://schemas.microsoft.com/office/powerpoint/2010/main" val="152588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22" grpId="0"/>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DE58FF7-E52F-4390-8B89-D56B0AA387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1" y="-374335"/>
            <a:ext cx="12204463" cy="8114670"/>
          </a:xfrm>
          <a:prstGeom prst="rect">
            <a:avLst/>
          </a:prstGeom>
        </p:spPr>
      </p:pic>
      <p:sp>
        <p:nvSpPr>
          <p:cNvPr id="5" name="BlackOverlay"/>
          <p:cNvSpPr/>
          <p:nvPr/>
        </p:nvSpPr>
        <p:spPr>
          <a:xfrm>
            <a:off x="-5625" y="0"/>
            <a:ext cx="12204463"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26371E7F-BD4F-4510-824B-76E6F2FA8027}"/>
              </a:ext>
            </a:extLst>
          </p:cNvPr>
          <p:cNvSpPr txBox="1"/>
          <p:nvPr/>
        </p:nvSpPr>
        <p:spPr>
          <a:xfrm>
            <a:off x="2339977" y="1528953"/>
            <a:ext cx="8042047" cy="5324492"/>
          </a:xfrm>
          <a:prstGeom prst="rect">
            <a:avLst/>
          </a:prstGeom>
          <a:noFill/>
        </p:spPr>
        <p:txBody>
          <a:bodyPr wrap="square" lIns="91395" tIns="45699" rIns="91395" bIns="4569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Actionability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Privacy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Information Overload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prstClr val="white">
                  <a:lumMod val="85000"/>
                </a:prstClr>
              </a:solidFill>
              <a:latin typeface="Segoe UI Light"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Contextualized Feedback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prstClr val="white">
                  <a:lumMod val="85000"/>
                </a:prstClr>
              </a:solidFill>
              <a:latin typeface="Segoe UI Light"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Trust and Confidence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p:txBody>
      </p:sp>
      <p:sp>
        <p:nvSpPr>
          <p:cNvPr id="13" name="TextBox 12">
            <a:extLst>
              <a:ext uri="{FF2B5EF4-FFF2-40B4-BE49-F238E27FC236}">
                <a16:creationId xmlns:a16="http://schemas.microsoft.com/office/drawing/2014/main" id="{94152ABB-1ADD-4B4D-9CF2-2129896BBF30}"/>
              </a:ext>
            </a:extLst>
          </p:cNvPr>
          <p:cNvSpPr txBox="1"/>
          <p:nvPr/>
        </p:nvSpPr>
        <p:spPr>
          <a:xfrm>
            <a:off x="1695890" y="4170432"/>
            <a:ext cx="569387" cy="89255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200" dirty="0">
                <a:solidFill>
                  <a:prstClr val="white">
                    <a:lumMod val="85000"/>
                  </a:prstClr>
                </a:solidFill>
                <a:latin typeface="Segoe UI Semibold" pitchFamily="34" charset="0"/>
              </a:rPr>
              <a:t>4</a:t>
            </a:r>
            <a:endPar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endParaRPr>
          </a:p>
        </p:txBody>
      </p:sp>
      <p:sp>
        <p:nvSpPr>
          <p:cNvPr id="15" name="TextBox 14">
            <a:extLst>
              <a:ext uri="{FF2B5EF4-FFF2-40B4-BE49-F238E27FC236}">
                <a16:creationId xmlns:a16="http://schemas.microsoft.com/office/drawing/2014/main" id="{77855B5B-D985-4DDD-838A-BC5094393C34}"/>
              </a:ext>
            </a:extLst>
          </p:cNvPr>
          <p:cNvSpPr txBox="1"/>
          <p:nvPr/>
        </p:nvSpPr>
        <p:spPr>
          <a:xfrm>
            <a:off x="1703103" y="5072896"/>
            <a:ext cx="554960" cy="89255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5</a:t>
            </a:r>
          </a:p>
        </p:txBody>
      </p:sp>
      <p:sp>
        <p:nvSpPr>
          <p:cNvPr id="18" name="TextBox 17">
            <a:extLst>
              <a:ext uri="{FF2B5EF4-FFF2-40B4-BE49-F238E27FC236}">
                <a16:creationId xmlns:a16="http://schemas.microsoft.com/office/drawing/2014/main" id="{FBC6BD66-2165-4223-AD3C-FCD7EEB74B13}"/>
              </a:ext>
            </a:extLst>
          </p:cNvPr>
          <p:cNvSpPr txBox="1"/>
          <p:nvPr/>
        </p:nvSpPr>
        <p:spPr>
          <a:xfrm>
            <a:off x="1695890" y="3277137"/>
            <a:ext cx="56938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3</a:t>
            </a:r>
          </a:p>
        </p:txBody>
      </p:sp>
      <p:sp>
        <p:nvSpPr>
          <p:cNvPr id="19" name="TextBox 18">
            <a:extLst>
              <a:ext uri="{FF2B5EF4-FFF2-40B4-BE49-F238E27FC236}">
                <a16:creationId xmlns:a16="http://schemas.microsoft.com/office/drawing/2014/main" id="{45EB186F-8BD2-41E8-8F50-9DAF1C67126D}"/>
              </a:ext>
            </a:extLst>
          </p:cNvPr>
          <p:cNvSpPr txBox="1"/>
          <p:nvPr/>
        </p:nvSpPr>
        <p:spPr>
          <a:xfrm>
            <a:off x="1748789" y="1430670"/>
            <a:ext cx="46358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1</a:t>
            </a:r>
          </a:p>
        </p:txBody>
      </p:sp>
      <p:sp>
        <p:nvSpPr>
          <p:cNvPr id="20" name="TextBox 19">
            <a:extLst>
              <a:ext uri="{FF2B5EF4-FFF2-40B4-BE49-F238E27FC236}">
                <a16:creationId xmlns:a16="http://schemas.microsoft.com/office/drawing/2014/main" id="{326B8411-9749-4EE6-8A26-1B455FF43E36}"/>
              </a:ext>
            </a:extLst>
          </p:cNvPr>
          <p:cNvSpPr txBox="1"/>
          <p:nvPr/>
        </p:nvSpPr>
        <p:spPr>
          <a:xfrm>
            <a:off x="1695890" y="2356630"/>
            <a:ext cx="56938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2</a:t>
            </a:r>
          </a:p>
        </p:txBody>
      </p:sp>
      <p:sp>
        <p:nvSpPr>
          <p:cNvPr id="12" name="Title 7">
            <a:extLst>
              <a:ext uri="{FF2B5EF4-FFF2-40B4-BE49-F238E27FC236}">
                <a16:creationId xmlns:a16="http://schemas.microsoft.com/office/drawing/2014/main" id="{7DC255E3-3FF4-4F81-B0F0-AAC703F4848E}"/>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Study 2: Findings</a:t>
            </a:r>
            <a:endParaRPr kumimoji="0" lang="en-US" sz="11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sp>
        <p:nvSpPr>
          <p:cNvPr id="14" name="Title">
            <a:extLst>
              <a:ext uri="{FF2B5EF4-FFF2-40B4-BE49-F238E27FC236}">
                <a16:creationId xmlns:a16="http://schemas.microsoft.com/office/drawing/2014/main" id="{4FBF57B0-A2F8-4C87-8059-F655607D635F}"/>
              </a:ext>
            </a:extLst>
          </p:cNvPr>
          <p:cNvSpPr>
            <a:spLocks noGrp="1"/>
          </p:cNvSpPr>
          <p:nvPr>
            <p:ph type="title"/>
          </p:nvPr>
        </p:nvSpPr>
        <p:spPr>
          <a:xfrm>
            <a:off x="1695890" y="872534"/>
            <a:ext cx="8229600" cy="493931"/>
          </a:xfrm>
        </p:spPr>
        <p:txBody>
          <a:bodyPr/>
          <a:lstStyle/>
          <a:p>
            <a:r>
              <a:rPr lang="en-US" sz="3600" dirty="0">
                <a:solidFill>
                  <a:schemeClr val="bg1"/>
                </a:solidFill>
              </a:rPr>
              <a:t>Themes Central To Home Usage</a:t>
            </a:r>
          </a:p>
        </p:txBody>
      </p:sp>
      <p:cxnSp>
        <p:nvCxnSpPr>
          <p:cNvPr id="17" name="HorizontalRule">
            <a:extLst>
              <a:ext uri="{FF2B5EF4-FFF2-40B4-BE49-F238E27FC236}">
                <a16:creationId xmlns:a16="http://schemas.microsoft.com/office/drawing/2014/main" id="{879855D0-D115-4F7A-95FA-8BF8E7D29061}"/>
              </a:ext>
            </a:extLst>
          </p:cNvPr>
          <p:cNvCxnSpPr>
            <a:cxnSpLocks/>
          </p:cNvCxnSpPr>
          <p:nvPr/>
        </p:nvCxnSpPr>
        <p:spPr>
          <a:xfrm>
            <a:off x="1556177" y="1380974"/>
            <a:ext cx="8543938" cy="0"/>
          </a:xfrm>
          <a:prstGeom prst="line">
            <a:avLst/>
          </a:prstGeom>
          <a:noFill/>
          <a:ln w="9525" cap="flat" cmpd="sng" algn="ctr">
            <a:solidFill>
              <a:sysClr val="window" lastClr="FFFFFF">
                <a:lumMod val="65000"/>
              </a:sysClr>
            </a:solidFill>
            <a:prstDash val="solid"/>
          </a:ln>
          <a:effectLst/>
        </p:spPr>
      </p:cxnSp>
    </p:spTree>
    <p:extLst>
      <p:ext uri="{BB962C8B-B14F-4D97-AF65-F5344CB8AC3E}">
        <p14:creationId xmlns:p14="http://schemas.microsoft.com/office/powerpoint/2010/main" val="273967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8" grpId="0"/>
      <p:bldP spid="19" grpId="0"/>
      <p:bldP spid="20" grpId="0"/>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DE58FF7-E52F-4390-8B89-D56B0AA387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1" y="-374335"/>
            <a:ext cx="12204463" cy="8114670"/>
          </a:xfrm>
          <a:prstGeom prst="rect">
            <a:avLst/>
          </a:prstGeom>
        </p:spPr>
      </p:pic>
      <p:sp>
        <p:nvSpPr>
          <p:cNvPr id="5" name="BlackOverlay"/>
          <p:cNvSpPr/>
          <p:nvPr/>
        </p:nvSpPr>
        <p:spPr>
          <a:xfrm>
            <a:off x="-6231" y="0"/>
            <a:ext cx="12204463"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26371E7F-BD4F-4510-824B-76E6F2FA8027}"/>
              </a:ext>
            </a:extLst>
          </p:cNvPr>
          <p:cNvSpPr txBox="1"/>
          <p:nvPr/>
        </p:nvSpPr>
        <p:spPr>
          <a:xfrm>
            <a:off x="2340203" y="1527112"/>
            <a:ext cx="8374862" cy="5447603"/>
          </a:xfrm>
          <a:prstGeom prst="rect">
            <a:avLst/>
          </a:prstGeom>
          <a:noFill/>
        </p:spPr>
        <p:txBody>
          <a:bodyPr wrap="square" lIns="91395" tIns="45699" rIns="91395" bIns="4569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Actionability</a:t>
            </a:r>
            <a:endParaRPr lang="en-US" sz="2000" dirty="0">
              <a:solidFill>
                <a:schemeClr val="bg1"/>
              </a:solidFill>
              <a:latin typeface="Segoe UI Light" panose="020B0502040204020203" pitchFamily="34" charset="0"/>
              <a:cs typeface="Segoe UI Light" panose="020B0502040204020203" pitchFamily="34" charset="0"/>
            </a:endParaRPr>
          </a:p>
          <a:p>
            <a:pPr lvl="0">
              <a:defRPr/>
            </a:pPr>
            <a:r>
              <a:rPr lang="en-US" sz="2000" dirty="0">
                <a:solidFill>
                  <a:schemeClr val="bg1"/>
                </a:solidFill>
                <a:latin typeface="Segoe UI Light" panose="020B0502040204020203" pitchFamily="34" charset="0"/>
                <a:cs typeface="Segoe UI Light" panose="020B0502040204020203" pitchFamily="34" charset="0"/>
              </a:rPr>
              <a:t>All participants emphasized that a sound awareness system could help them perform the desired task, and gave suggestions for increasing actionability.</a:t>
            </a:r>
          </a:p>
          <a:p>
            <a:pPr lvl="0">
              <a:defRPr/>
            </a:pPr>
            <a:endParaRPr lang="en-US" sz="2000" dirty="0">
              <a:solidFill>
                <a:schemeClr val="bg1"/>
              </a:solidFill>
              <a:latin typeface="Segoe UI Light" panose="020B0502040204020203" pitchFamily="34" charset="0"/>
              <a:cs typeface="Segoe UI Light" panose="020B0502040204020203" pitchFamily="34" charset="0"/>
            </a:endParaRPr>
          </a:p>
          <a:p>
            <a:pPr lvl="0">
              <a:defRPr/>
            </a:pPr>
            <a:r>
              <a:rPr lang="en-US" sz="2000" dirty="0">
                <a:solidFill>
                  <a:schemeClr val="bg1"/>
                </a:solidFill>
                <a:latin typeface="Segoe UI Light" panose="020B0502040204020203" pitchFamily="34" charset="0"/>
                <a:cs typeface="Segoe UI Light" panose="020B0502040204020203" pitchFamily="34" charset="0"/>
              </a:rPr>
              <a:t>For example, the following quote shows a participant emphasizing how showing the tone of important sounds (such as her daughter’s voice) could help her discern the situation: </a:t>
            </a:r>
          </a:p>
          <a:p>
            <a:pPr lvl="0">
              <a:defRPr/>
            </a:pPr>
            <a:endParaRPr kumimoji="0" lang="en-US" sz="2000" b="0" i="0" u="none" strike="noStrike" kern="120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endParaRPr>
          </a:p>
          <a:p>
            <a:pPr lvl="0">
              <a:defRPr/>
            </a:pPr>
            <a:endParaRPr kumimoji="0" lang="en-US" sz="2000" b="0" i="0" u="none" strike="noStrike" kern="120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endParaRPr>
          </a:p>
          <a:p>
            <a:pPr lvl="0">
              <a:defRPr/>
            </a:pPr>
            <a:endParaRPr lang="en-US" sz="4000" dirty="0">
              <a:solidFill>
                <a:prstClr val="white">
                  <a:lumMod val="85000"/>
                </a:prstClr>
              </a:solidFill>
              <a:latin typeface="Segoe UI Light" pitchFamily="34" charset="0"/>
            </a:endParaRPr>
          </a:p>
          <a:p>
            <a:pPr lvl="0">
              <a:defRPr/>
            </a:pPr>
            <a:endParaRPr lang="en-US" sz="2800" dirty="0">
              <a:solidFill>
                <a:prstClr val="white">
                  <a:lumMod val="85000"/>
                </a:prstClr>
              </a:solidFill>
              <a:latin typeface="Segoe UI Light" pitchFamily="34" charset="0"/>
            </a:endParaRPr>
          </a:p>
          <a:p>
            <a:pPr lvl="0">
              <a:defRPr/>
            </a:pPr>
            <a:endParaRPr lang="en-US" sz="4000" dirty="0">
              <a:solidFill>
                <a:prstClr val="white">
                  <a:lumMod val="85000"/>
                </a:prstClr>
              </a:solidFill>
              <a:latin typeface="Segoe UI Light" pitchFamily="34" charset="0"/>
            </a:endParaRPr>
          </a:p>
          <a:p>
            <a:pPr lvl="0">
              <a:defRPr/>
            </a:pPr>
            <a:endParaRPr lang="en-US" sz="4000" dirty="0">
              <a:solidFill>
                <a:prstClr val="white">
                  <a:lumMod val="85000"/>
                </a:prstClr>
              </a:solidFill>
              <a:latin typeface="Segoe UI Light" pitchFamily="34" charset="0"/>
            </a:endParaRPr>
          </a:p>
        </p:txBody>
      </p:sp>
      <p:sp>
        <p:nvSpPr>
          <p:cNvPr id="4" name="Title 3">
            <a:extLst>
              <a:ext uri="{FF2B5EF4-FFF2-40B4-BE49-F238E27FC236}">
                <a16:creationId xmlns:a16="http://schemas.microsoft.com/office/drawing/2014/main" id="{747F7A6C-E389-4D63-8990-511FB4F3F094}"/>
              </a:ext>
            </a:extLst>
          </p:cNvPr>
          <p:cNvSpPr>
            <a:spLocks noGrp="1"/>
          </p:cNvSpPr>
          <p:nvPr>
            <p:ph type="title"/>
          </p:nvPr>
        </p:nvSpPr>
        <p:spPr/>
        <p:txBody>
          <a:bodyPr/>
          <a:lstStyle/>
          <a:p>
            <a:endParaRPr lang="en-US"/>
          </a:p>
        </p:txBody>
      </p:sp>
      <p:sp>
        <p:nvSpPr>
          <p:cNvPr id="7" name="Title 7">
            <a:extLst>
              <a:ext uri="{FF2B5EF4-FFF2-40B4-BE49-F238E27FC236}">
                <a16:creationId xmlns:a16="http://schemas.microsoft.com/office/drawing/2014/main" id="{7DC255E3-3FF4-4F81-B0F0-AAC703F4848E}"/>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Study 2: Findings</a:t>
            </a:r>
            <a:endParaRPr kumimoji="0" lang="en-US" sz="11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F5252A68-9A8F-4219-918E-2857DE476E57}"/>
              </a:ext>
            </a:extLst>
          </p:cNvPr>
          <p:cNvSpPr txBox="1"/>
          <p:nvPr/>
        </p:nvSpPr>
        <p:spPr>
          <a:xfrm>
            <a:off x="1748789" y="1430670"/>
            <a:ext cx="46358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1</a:t>
            </a:r>
          </a:p>
        </p:txBody>
      </p:sp>
    </p:spTree>
    <p:extLst>
      <p:ext uri="{BB962C8B-B14F-4D97-AF65-F5344CB8AC3E}">
        <p14:creationId xmlns:p14="http://schemas.microsoft.com/office/powerpoint/2010/main" val="134555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4" name="Picture 6" descr="Image result for child in a room">
            <a:extLst>
              <a:ext uri="{FF2B5EF4-FFF2-40B4-BE49-F238E27FC236}">
                <a16:creationId xmlns:a16="http://schemas.microsoft.com/office/drawing/2014/main" id="{8F8DCA05-60EE-4C9F-A05C-8358551B3C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12207610" cy="81915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Calibri"/>
                <a:ea typeface="+mn-ea"/>
                <a:cs typeface="+mn-cs"/>
              </a:rPr>
              <a:t>`</a:t>
            </a:r>
          </a:p>
        </p:txBody>
      </p:sp>
      <p:sp>
        <p:nvSpPr>
          <p:cNvPr id="6" name="TextBox 5"/>
          <p:cNvSpPr txBox="1"/>
          <p:nvPr/>
        </p:nvSpPr>
        <p:spPr>
          <a:xfrm>
            <a:off x="7250015" y="2676605"/>
            <a:ext cx="1752600" cy="3662537"/>
          </a:xfrm>
          <a:prstGeom prst="rect">
            <a:avLst/>
          </a:prstGeom>
          <a:noFill/>
        </p:spPr>
        <p:txBody>
          <a:bodyPr wrap="square" lIns="91246" tIns="45718" rIns="91246" bIns="45718" rtlCol="0">
            <a:spAutoFit/>
          </a:bodyPr>
          <a:lstStyle>
            <a:defPPr>
              <a:defRPr lang="en-US"/>
            </a:defPPr>
            <a:lvl1pPr>
              <a:defRPr sz="40000">
                <a:solidFill>
                  <a:schemeClr val="tx1">
                    <a:lumMod val="85000"/>
                    <a:lumOff val="15000"/>
                  </a:schemeClr>
                </a:solidFill>
                <a:latin typeface="Century" pitchFamily="18" charset="0"/>
                <a:ea typeface="Verdana" pitchFamily="34" charset="0"/>
                <a:cs typeface="Times New Roman" pitchFamily="18" charset="0"/>
              </a:defRPr>
            </a:lvl1pPr>
          </a:lstStyle>
          <a:p>
            <a:pPr marL="0" marR="0" lvl="0" indent="0" algn="l" defTabSz="912201" rtl="0" eaLnBrk="1" fontAlgn="auto" latinLnBrk="0" hangingPunct="1">
              <a:lnSpc>
                <a:spcPct val="100000"/>
              </a:lnSpc>
              <a:spcBef>
                <a:spcPts val="0"/>
              </a:spcBef>
              <a:spcAft>
                <a:spcPts val="0"/>
              </a:spcAft>
              <a:buClrTx/>
              <a:buSzTx/>
              <a:buFontTx/>
              <a:buNone/>
              <a:tabLst/>
              <a:defRPr/>
            </a:pPr>
            <a:r>
              <a:rPr kumimoji="0" lang="en-US" sz="23200" b="0" i="0" u="none" strike="noStrike" kern="1200" cap="none" spc="0" normalizeH="0" baseline="0" noProof="0" dirty="0">
                <a:ln>
                  <a:noFill/>
                </a:ln>
                <a:solidFill>
                  <a:srgbClr val="FFC000">
                    <a:alpha val="30000"/>
                  </a:srgbClr>
                </a:solidFill>
                <a:effectLst/>
                <a:uLnTx/>
                <a:uFillTx/>
                <a:latin typeface="HelveticaNeueLT Com 107 XBlkCn" pitchFamily="34" charset="0"/>
                <a:ea typeface="Verdana" pitchFamily="34" charset="0"/>
                <a:cs typeface="Times New Roman" pitchFamily="18" charset="0"/>
              </a:rPr>
              <a:t>”</a:t>
            </a:r>
          </a:p>
        </p:txBody>
      </p:sp>
      <p:sp>
        <p:nvSpPr>
          <p:cNvPr id="7" name="TextBox 6"/>
          <p:cNvSpPr txBox="1"/>
          <p:nvPr/>
        </p:nvSpPr>
        <p:spPr>
          <a:xfrm>
            <a:off x="1624579" y="1216874"/>
            <a:ext cx="1752600" cy="3662537"/>
          </a:xfrm>
          <a:prstGeom prst="rect">
            <a:avLst/>
          </a:prstGeom>
          <a:noFill/>
        </p:spPr>
        <p:txBody>
          <a:bodyPr wrap="square" lIns="91246" tIns="45718" rIns="91246" bIns="45718" rtlCol="0">
            <a:spAutoFit/>
          </a:bodyPr>
          <a:lstStyle/>
          <a:p>
            <a:pPr marL="0" marR="0" lvl="0" indent="0" algn="ctr" defTabSz="456039" rtl="0" eaLnBrk="1" fontAlgn="auto" latinLnBrk="0" hangingPunct="1">
              <a:lnSpc>
                <a:spcPct val="100000"/>
              </a:lnSpc>
              <a:spcBef>
                <a:spcPts val="0"/>
              </a:spcBef>
              <a:spcAft>
                <a:spcPts val="0"/>
              </a:spcAft>
              <a:buClrTx/>
              <a:buSzTx/>
              <a:buFontTx/>
              <a:buNone/>
              <a:tabLst/>
              <a:defRPr/>
            </a:pPr>
            <a:r>
              <a:rPr kumimoji="0" lang="en-US" sz="23200" b="0" i="0" u="none" strike="noStrike" kern="1200" cap="none" spc="0" normalizeH="0" baseline="0" noProof="0" dirty="0">
                <a:ln>
                  <a:noFill/>
                </a:ln>
                <a:solidFill>
                  <a:srgbClr val="FFC000">
                    <a:alpha val="30000"/>
                  </a:srgbClr>
                </a:solidFill>
                <a:effectLst/>
                <a:uLnTx/>
                <a:uFillTx/>
                <a:latin typeface="HelveticaNeueLT Com 107 XBlkCn" pitchFamily="34" charset="0"/>
                <a:ea typeface="+mn-ea"/>
                <a:cs typeface="+mn-cs"/>
              </a:rPr>
              <a:t>“</a:t>
            </a:r>
          </a:p>
        </p:txBody>
      </p:sp>
      <p:sp>
        <p:nvSpPr>
          <p:cNvPr id="8" name="TextBox 7"/>
          <p:cNvSpPr txBox="1"/>
          <p:nvPr/>
        </p:nvSpPr>
        <p:spPr>
          <a:xfrm>
            <a:off x="2393530" y="2330017"/>
            <a:ext cx="7824041" cy="2062099"/>
          </a:xfrm>
          <a:prstGeom prst="rect">
            <a:avLst/>
          </a:prstGeom>
          <a:noFill/>
        </p:spPr>
        <p:txBody>
          <a:bodyPr wrap="square" lIns="91246" tIns="45718" rIns="91246" bIns="45718" rtlCol="0">
            <a:spAutoFit/>
          </a:bodyPr>
          <a:lstStyle/>
          <a:p>
            <a:pPr lvl="0" defTabSz="912201">
              <a:spcAft>
                <a:spcPts val="1200"/>
              </a:spcAft>
              <a:defRPr/>
            </a:pPr>
            <a:r>
              <a:rPr lang="en-US" sz="3200" dirty="0">
                <a:solidFill>
                  <a:srgbClr val="FFC000"/>
                </a:solidFill>
                <a:latin typeface="Segoe UI Light" pitchFamily="34" charset="0"/>
              </a:rPr>
              <a:t>“If my 9-year old daughter is sitting down in her room and talking normally, I am not concerned. If she's sobbing because she's in pain, then I need to know that.”</a:t>
            </a:r>
            <a:endParaRPr kumimoji="0" lang="en-US" sz="3200" b="0" i="0" u="none" strike="noStrike" kern="1200" cap="none" spc="0" normalizeH="0" baseline="0" noProof="0" dirty="0">
              <a:ln>
                <a:noFill/>
              </a:ln>
              <a:solidFill>
                <a:srgbClr val="FFC000"/>
              </a:solidFill>
              <a:effectLst/>
              <a:uLnTx/>
              <a:uFillTx/>
              <a:latin typeface="Segoe UI Light" pitchFamily="34" charset="0"/>
              <a:ea typeface="+mn-ea"/>
              <a:cs typeface="+mn-cs"/>
            </a:endParaRPr>
          </a:p>
        </p:txBody>
      </p:sp>
      <p:sp>
        <p:nvSpPr>
          <p:cNvPr id="4" name="Rectangle 3"/>
          <p:cNvSpPr/>
          <p:nvPr/>
        </p:nvSpPr>
        <p:spPr>
          <a:xfrm>
            <a:off x="8639570" y="4277044"/>
            <a:ext cx="726090" cy="461661"/>
          </a:xfrm>
          <a:prstGeom prst="rect">
            <a:avLst/>
          </a:prstGeom>
        </p:spPr>
        <p:txBody>
          <a:bodyPr wrap="none" lIns="91246" tIns="45718" rIns="91246" bIns="45718">
            <a:spAutoFit/>
          </a:bodyPr>
          <a:lstStyle/>
          <a:p>
            <a:pPr marL="0" marR="0" lvl="0" indent="0" algn="r" defTabSz="91220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Segoe UI Light" pitchFamily="34" charset="0"/>
                <a:ea typeface="+mn-ea"/>
                <a:cs typeface="+mn-cs"/>
              </a:rPr>
              <a:t>- R4</a:t>
            </a:r>
          </a:p>
        </p:txBody>
      </p:sp>
      <p:sp>
        <p:nvSpPr>
          <p:cNvPr id="9" name="Title 7">
            <a:extLst>
              <a:ext uri="{FF2B5EF4-FFF2-40B4-BE49-F238E27FC236}">
                <a16:creationId xmlns:a16="http://schemas.microsoft.com/office/drawing/2014/main" id="{7DC255E3-3FF4-4F81-B0F0-AAC703F4848E}"/>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Study 2: Findings</a:t>
            </a:r>
            <a:endParaRPr kumimoji="0" lang="en-US" sz="11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4736644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DE58FF7-E52F-4390-8B89-D56B0AA387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1" y="-374335"/>
            <a:ext cx="12204463" cy="8114670"/>
          </a:xfrm>
          <a:prstGeom prst="rect">
            <a:avLst/>
          </a:prstGeom>
        </p:spPr>
      </p:pic>
      <p:sp>
        <p:nvSpPr>
          <p:cNvPr id="5" name="BlackOverlay"/>
          <p:cNvSpPr/>
          <p:nvPr/>
        </p:nvSpPr>
        <p:spPr>
          <a:xfrm>
            <a:off x="-6231" y="0"/>
            <a:ext cx="12204463"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B04FC152-4FD2-4BDE-9631-52D7A9619164}"/>
              </a:ext>
            </a:extLst>
          </p:cNvPr>
          <p:cNvSpPr txBox="1"/>
          <p:nvPr/>
        </p:nvSpPr>
        <p:spPr>
          <a:xfrm>
            <a:off x="2339977" y="1528953"/>
            <a:ext cx="8042047" cy="707844"/>
          </a:xfrm>
          <a:prstGeom prst="rect">
            <a:avLst/>
          </a:prstGeom>
          <a:noFill/>
        </p:spPr>
        <p:txBody>
          <a:bodyPr wrap="square" lIns="91395" tIns="45699" rIns="91395" bIns="4569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Privacy</a:t>
            </a:r>
          </a:p>
        </p:txBody>
      </p:sp>
      <p:sp>
        <p:nvSpPr>
          <p:cNvPr id="4" name="Title 3">
            <a:extLst>
              <a:ext uri="{FF2B5EF4-FFF2-40B4-BE49-F238E27FC236}">
                <a16:creationId xmlns:a16="http://schemas.microsoft.com/office/drawing/2014/main" id="{B2C205CB-C868-4EB8-BD5F-3AD5036790C7}"/>
              </a:ext>
            </a:extLst>
          </p:cNvPr>
          <p:cNvSpPr>
            <a:spLocks noGrp="1"/>
          </p:cNvSpPr>
          <p:nvPr>
            <p:ph type="title"/>
          </p:nvPr>
        </p:nvSpPr>
        <p:spPr/>
        <p:txBody>
          <a:bodyPr/>
          <a:lstStyle/>
          <a:p>
            <a:endParaRPr lang="en-US"/>
          </a:p>
        </p:txBody>
      </p:sp>
      <p:sp>
        <p:nvSpPr>
          <p:cNvPr id="17" name="Right Brace 16">
            <a:extLst>
              <a:ext uri="{FF2B5EF4-FFF2-40B4-BE49-F238E27FC236}">
                <a16:creationId xmlns:a16="http://schemas.microsoft.com/office/drawing/2014/main" id="{5BC583D8-3FC6-44F7-BE7C-12A5E8651FC8}"/>
              </a:ext>
            </a:extLst>
          </p:cNvPr>
          <p:cNvSpPr/>
          <p:nvPr/>
        </p:nvSpPr>
        <p:spPr>
          <a:xfrm>
            <a:off x="4126008" y="983542"/>
            <a:ext cx="451011" cy="1844450"/>
          </a:xfrm>
          <a:prstGeom prst="rightBrace">
            <a:avLst>
              <a:gd name="adj1" fmla="val 8333"/>
              <a:gd name="adj2" fmla="val 49608"/>
            </a:avLst>
          </a:prstGeom>
          <a:noFill/>
          <a:ln w="25400" cap="flat" cmpd="sng" algn="ctr">
            <a:solidFill>
              <a:schemeClr val="bg1"/>
            </a:solidFill>
            <a:prstDash val="solid"/>
            <a:miter lim="800000"/>
          </a:ln>
          <a:effectLst/>
          <a:scene3d>
            <a:camera prst="orthographicFront">
              <a:rot lat="0" lon="0" rev="10800000"/>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DBB02B46-328B-4423-BCD1-674AE86D865F}"/>
              </a:ext>
            </a:extLst>
          </p:cNvPr>
          <p:cNvSpPr txBox="1"/>
          <p:nvPr/>
        </p:nvSpPr>
        <p:spPr>
          <a:xfrm>
            <a:off x="4777935" y="709253"/>
            <a:ext cx="3510786" cy="523178"/>
          </a:xfrm>
          <a:prstGeom prst="rect">
            <a:avLst/>
          </a:prstGeom>
          <a:noFill/>
        </p:spPr>
        <p:txBody>
          <a:bodyPr wrap="square" lIns="91395" tIns="45699" rIns="91395" bIns="4569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white">
                    <a:lumMod val="85000"/>
                  </a:prstClr>
                </a:solidFill>
                <a:latin typeface="Segoe UI Semibold" panose="020B0702040204020203" pitchFamily="34" charset="0"/>
                <a:cs typeface="Segoe UI Semibold" panose="020B0702040204020203" pitchFamily="34" charset="0"/>
              </a:rPr>
              <a:t>Intimate sounds </a:t>
            </a:r>
            <a:endParaRPr kumimoji="0" lang="en-US" sz="2800" b="0" i="0" u="none" strike="noStrike" kern="1200" cap="none" spc="0" normalizeH="0" baseline="0" noProof="0" dirty="0">
              <a:ln>
                <a:noFill/>
              </a:ln>
              <a:solidFill>
                <a:prstClr val="white">
                  <a:lumMod val="85000"/>
                </a:prstClr>
              </a:solidFill>
              <a:effectLst/>
              <a:uLnTx/>
              <a:uFillTx/>
              <a:latin typeface="Segoe UI Semibold" panose="020B0702040204020203" pitchFamily="34" charset="0"/>
              <a:cs typeface="Segoe UI Semibold" panose="020B0702040204020203" pitchFamily="34" charset="0"/>
            </a:endParaRPr>
          </a:p>
        </p:txBody>
      </p:sp>
      <p:sp>
        <p:nvSpPr>
          <p:cNvPr id="19" name="TextBox 18">
            <a:extLst>
              <a:ext uri="{FF2B5EF4-FFF2-40B4-BE49-F238E27FC236}">
                <a16:creationId xmlns:a16="http://schemas.microsoft.com/office/drawing/2014/main" id="{D6BD4EFC-6BD8-4554-92FD-9832DA53D779}"/>
              </a:ext>
            </a:extLst>
          </p:cNvPr>
          <p:cNvSpPr txBox="1"/>
          <p:nvPr/>
        </p:nvSpPr>
        <p:spPr>
          <a:xfrm>
            <a:off x="4777935" y="2553703"/>
            <a:ext cx="3510786" cy="523178"/>
          </a:xfrm>
          <a:prstGeom prst="rect">
            <a:avLst/>
          </a:prstGeom>
          <a:noFill/>
        </p:spPr>
        <p:txBody>
          <a:bodyPr wrap="square" lIns="91395" tIns="45699" rIns="91395" bIns="4569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white">
                    <a:lumMod val="85000"/>
                  </a:prstClr>
                </a:solidFill>
                <a:latin typeface="Segoe UI Semibold" panose="020B0702040204020203" pitchFamily="34" charset="0"/>
                <a:cs typeface="Segoe UI Semibold" panose="020B0702040204020203" pitchFamily="34" charset="0"/>
              </a:rPr>
              <a:t>Activity tracking</a:t>
            </a:r>
            <a:endParaRPr kumimoji="0" lang="en-US" sz="2800" b="0" i="0" u="none" strike="noStrike" kern="1200" cap="none" spc="0" normalizeH="0" baseline="0" noProof="0" dirty="0">
              <a:ln>
                <a:noFill/>
              </a:ln>
              <a:solidFill>
                <a:prstClr val="white">
                  <a:lumMod val="85000"/>
                </a:prstClr>
              </a:solidFill>
              <a:effectLst/>
              <a:uLnTx/>
              <a:uFillTx/>
              <a:latin typeface="Segoe UI Semibold" panose="020B0702040204020203" pitchFamily="34" charset="0"/>
              <a:cs typeface="Segoe UI Semibold" panose="020B0702040204020203" pitchFamily="34" charset="0"/>
            </a:endParaRPr>
          </a:p>
        </p:txBody>
      </p:sp>
      <p:sp>
        <p:nvSpPr>
          <p:cNvPr id="12" name="Title 7">
            <a:extLst>
              <a:ext uri="{FF2B5EF4-FFF2-40B4-BE49-F238E27FC236}">
                <a16:creationId xmlns:a16="http://schemas.microsoft.com/office/drawing/2014/main" id="{7DC255E3-3FF4-4F81-B0F0-AAC703F4848E}"/>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Study 2: Findings</a:t>
            </a:r>
            <a:endParaRPr kumimoji="0" lang="en-US" sz="11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BF53C2ED-296D-4D9F-8D12-ED457D9EA649}"/>
              </a:ext>
            </a:extLst>
          </p:cNvPr>
          <p:cNvSpPr txBox="1"/>
          <p:nvPr/>
        </p:nvSpPr>
        <p:spPr>
          <a:xfrm>
            <a:off x="1748789" y="1430670"/>
            <a:ext cx="46358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1</a:t>
            </a:r>
          </a:p>
        </p:txBody>
      </p:sp>
    </p:spTree>
    <p:extLst>
      <p:ext uri="{BB962C8B-B14F-4D97-AF65-F5344CB8AC3E}">
        <p14:creationId xmlns:p14="http://schemas.microsoft.com/office/powerpoint/2010/main" val="2704142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DE58FF7-E52F-4390-8B89-D56B0AA387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1" y="-374335"/>
            <a:ext cx="12204463" cy="8114670"/>
          </a:xfrm>
          <a:prstGeom prst="rect">
            <a:avLst/>
          </a:prstGeom>
        </p:spPr>
      </p:pic>
      <p:sp>
        <p:nvSpPr>
          <p:cNvPr id="5" name="BlackOverlay"/>
          <p:cNvSpPr/>
          <p:nvPr/>
        </p:nvSpPr>
        <p:spPr>
          <a:xfrm>
            <a:off x="-6231" y="0"/>
            <a:ext cx="12204463"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B04FC152-4FD2-4BDE-9631-52D7A9619164}"/>
              </a:ext>
            </a:extLst>
          </p:cNvPr>
          <p:cNvSpPr txBox="1"/>
          <p:nvPr/>
        </p:nvSpPr>
        <p:spPr>
          <a:xfrm>
            <a:off x="2339977" y="1528953"/>
            <a:ext cx="8042047" cy="707844"/>
          </a:xfrm>
          <a:prstGeom prst="rect">
            <a:avLst/>
          </a:prstGeom>
          <a:noFill/>
        </p:spPr>
        <p:txBody>
          <a:bodyPr wrap="square" lIns="91395" tIns="45699" rIns="91395" bIns="4569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Privacy</a:t>
            </a:r>
          </a:p>
        </p:txBody>
      </p:sp>
      <p:sp>
        <p:nvSpPr>
          <p:cNvPr id="4" name="Title 3">
            <a:extLst>
              <a:ext uri="{FF2B5EF4-FFF2-40B4-BE49-F238E27FC236}">
                <a16:creationId xmlns:a16="http://schemas.microsoft.com/office/drawing/2014/main" id="{B2C205CB-C868-4EB8-BD5F-3AD5036790C7}"/>
              </a:ext>
            </a:extLst>
          </p:cNvPr>
          <p:cNvSpPr>
            <a:spLocks noGrp="1"/>
          </p:cNvSpPr>
          <p:nvPr>
            <p:ph type="title"/>
          </p:nvPr>
        </p:nvSpPr>
        <p:spPr/>
        <p:txBody>
          <a:bodyPr/>
          <a:lstStyle/>
          <a:p>
            <a:endParaRPr lang="en-US"/>
          </a:p>
        </p:txBody>
      </p:sp>
      <p:sp>
        <p:nvSpPr>
          <p:cNvPr id="17" name="Right Brace 16">
            <a:extLst>
              <a:ext uri="{FF2B5EF4-FFF2-40B4-BE49-F238E27FC236}">
                <a16:creationId xmlns:a16="http://schemas.microsoft.com/office/drawing/2014/main" id="{5BC583D8-3FC6-44F7-BE7C-12A5E8651FC8}"/>
              </a:ext>
            </a:extLst>
          </p:cNvPr>
          <p:cNvSpPr/>
          <p:nvPr/>
        </p:nvSpPr>
        <p:spPr>
          <a:xfrm>
            <a:off x="4126008" y="983542"/>
            <a:ext cx="451011" cy="1844450"/>
          </a:xfrm>
          <a:prstGeom prst="rightBrace">
            <a:avLst>
              <a:gd name="adj1" fmla="val 8333"/>
              <a:gd name="adj2" fmla="val 49608"/>
            </a:avLst>
          </a:prstGeom>
          <a:noFill/>
          <a:ln w="25400" cap="flat" cmpd="sng" algn="ctr">
            <a:solidFill>
              <a:schemeClr val="bg1"/>
            </a:solidFill>
            <a:prstDash val="solid"/>
            <a:miter lim="800000"/>
          </a:ln>
          <a:effectLst/>
          <a:scene3d>
            <a:camera prst="orthographicFront">
              <a:rot lat="0" lon="0" rev="10800000"/>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DBB02B46-328B-4423-BCD1-674AE86D865F}"/>
              </a:ext>
            </a:extLst>
          </p:cNvPr>
          <p:cNvSpPr txBox="1"/>
          <p:nvPr/>
        </p:nvSpPr>
        <p:spPr>
          <a:xfrm>
            <a:off x="4777935" y="709253"/>
            <a:ext cx="3510786" cy="1569618"/>
          </a:xfrm>
          <a:prstGeom prst="rect">
            <a:avLst/>
          </a:prstGeom>
          <a:noFill/>
        </p:spPr>
        <p:txBody>
          <a:bodyPr wrap="square" lIns="91395" tIns="45699" rIns="91395" bIns="4569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white">
                    <a:lumMod val="85000"/>
                  </a:prstClr>
                </a:solidFill>
                <a:latin typeface="Segoe UI Semibold" panose="020B0702040204020203" pitchFamily="34" charset="0"/>
                <a:cs typeface="Segoe UI Semibold" panose="020B0702040204020203" pitchFamily="34" charset="0"/>
              </a:rPr>
              <a:t>Intimate sounds</a:t>
            </a:r>
          </a:p>
          <a:p>
            <a:pPr lvl="0">
              <a:defRPr/>
            </a:pPr>
            <a:r>
              <a:rPr lang="en-US" sz="2000" dirty="0">
                <a:solidFill>
                  <a:prstClr val="white">
                    <a:lumMod val="85000"/>
                  </a:prstClr>
                </a:solidFill>
                <a:latin typeface="Segoe UI Light" panose="020B0502040204020203" pitchFamily="34" charset="0"/>
                <a:cs typeface="Segoe UI Light" panose="020B0502040204020203" pitchFamily="34" charset="0"/>
              </a:rPr>
              <a:t>System could show intimate sounds (e.g., toilet flushing)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white">
                    <a:lumMod val="85000"/>
                  </a:prstClr>
                </a:solidFill>
                <a:latin typeface="Segoe UI Semibold" panose="020B0702040204020203" pitchFamily="34" charset="0"/>
                <a:cs typeface="Segoe UI Semibold" panose="020B0702040204020203" pitchFamily="34" charset="0"/>
              </a:rPr>
              <a:t> </a:t>
            </a:r>
            <a:endParaRPr kumimoji="0" lang="en-US" sz="2800" b="0" i="0" u="none" strike="noStrike" kern="1200" cap="none" spc="0" normalizeH="0" baseline="0" noProof="0" dirty="0">
              <a:ln>
                <a:noFill/>
              </a:ln>
              <a:solidFill>
                <a:prstClr val="white">
                  <a:lumMod val="85000"/>
                </a:prstClr>
              </a:solidFill>
              <a:effectLst/>
              <a:uLnTx/>
              <a:uFillTx/>
              <a:latin typeface="Segoe UI Semibold" panose="020B0702040204020203" pitchFamily="34" charset="0"/>
              <a:cs typeface="Segoe UI Semibold" panose="020B0702040204020203" pitchFamily="34" charset="0"/>
            </a:endParaRPr>
          </a:p>
        </p:txBody>
      </p:sp>
      <p:sp>
        <p:nvSpPr>
          <p:cNvPr id="19" name="TextBox 18">
            <a:extLst>
              <a:ext uri="{FF2B5EF4-FFF2-40B4-BE49-F238E27FC236}">
                <a16:creationId xmlns:a16="http://schemas.microsoft.com/office/drawing/2014/main" id="{D6BD4EFC-6BD8-4554-92FD-9832DA53D779}"/>
              </a:ext>
            </a:extLst>
          </p:cNvPr>
          <p:cNvSpPr txBox="1"/>
          <p:nvPr/>
        </p:nvSpPr>
        <p:spPr>
          <a:xfrm>
            <a:off x="4777935" y="2553703"/>
            <a:ext cx="3510786" cy="523178"/>
          </a:xfrm>
          <a:prstGeom prst="rect">
            <a:avLst/>
          </a:prstGeom>
          <a:noFill/>
        </p:spPr>
        <p:txBody>
          <a:bodyPr wrap="square" lIns="91395" tIns="45699" rIns="91395" bIns="4569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chemeClr val="tx1">
                    <a:lumMod val="75000"/>
                    <a:lumOff val="25000"/>
                  </a:schemeClr>
                </a:solidFill>
                <a:latin typeface="Segoe UI Semibold" panose="020B0702040204020203" pitchFamily="34" charset="0"/>
                <a:cs typeface="Segoe UI Semibold" panose="020B0702040204020203" pitchFamily="34" charset="0"/>
              </a:rPr>
              <a:t>Activity tracking</a:t>
            </a:r>
          </a:p>
        </p:txBody>
      </p:sp>
      <p:sp>
        <p:nvSpPr>
          <p:cNvPr id="12" name="Title 7">
            <a:extLst>
              <a:ext uri="{FF2B5EF4-FFF2-40B4-BE49-F238E27FC236}">
                <a16:creationId xmlns:a16="http://schemas.microsoft.com/office/drawing/2014/main" id="{7DC255E3-3FF4-4F81-B0F0-AAC703F4848E}"/>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Study 2: Findings</a:t>
            </a:r>
            <a:endParaRPr kumimoji="0" lang="en-US" sz="11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BF53C2ED-296D-4D9F-8D12-ED457D9EA649}"/>
              </a:ext>
            </a:extLst>
          </p:cNvPr>
          <p:cNvSpPr txBox="1"/>
          <p:nvPr/>
        </p:nvSpPr>
        <p:spPr>
          <a:xfrm>
            <a:off x="1748789" y="1430670"/>
            <a:ext cx="46358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1</a:t>
            </a:r>
          </a:p>
        </p:txBody>
      </p:sp>
    </p:spTree>
    <p:extLst>
      <p:ext uri="{BB962C8B-B14F-4D97-AF65-F5344CB8AC3E}">
        <p14:creationId xmlns:p14="http://schemas.microsoft.com/office/powerpoint/2010/main" val="405191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Image result for bathroom">
            <a:extLst>
              <a:ext uri="{FF2B5EF4-FFF2-40B4-BE49-F238E27FC236}">
                <a16:creationId xmlns:a16="http://schemas.microsoft.com/office/drawing/2014/main" id="{EC698942-4805-45F1-BDE5-F521682031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488" y="0"/>
            <a:ext cx="107410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bathroom">
            <a:extLst>
              <a:ext uri="{FF2B5EF4-FFF2-40B4-BE49-F238E27FC236}">
                <a16:creationId xmlns:a16="http://schemas.microsoft.com/office/drawing/2014/main" id="{4DB0DF91-06E2-4D3A-8CA4-EF3377C067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31976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0"/>
            <a:ext cx="12192000" cy="68580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Calibri"/>
                <a:ea typeface="+mn-ea"/>
                <a:cs typeface="+mn-cs"/>
              </a:rPr>
              <a:t>`</a:t>
            </a:r>
          </a:p>
        </p:txBody>
      </p:sp>
      <p:sp>
        <p:nvSpPr>
          <p:cNvPr id="6" name="TextBox 5"/>
          <p:cNvSpPr txBox="1"/>
          <p:nvPr/>
        </p:nvSpPr>
        <p:spPr>
          <a:xfrm>
            <a:off x="8930138" y="2532102"/>
            <a:ext cx="1752600" cy="3662537"/>
          </a:xfrm>
          <a:prstGeom prst="rect">
            <a:avLst/>
          </a:prstGeom>
          <a:noFill/>
        </p:spPr>
        <p:txBody>
          <a:bodyPr wrap="square" lIns="91246" tIns="45718" rIns="91246" bIns="45718" rtlCol="0">
            <a:spAutoFit/>
          </a:bodyPr>
          <a:lstStyle>
            <a:defPPr>
              <a:defRPr lang="en-US"/>
            </a:defPPr>
            <a:lvl1pPr>
              <a:defRPr sz="40000">
                <a:solidFill>
                  <a:schemeClr val="tx1">
                    <a:lumMod val="85000"/>
                    <a:lumOff val="15000"/>
                  </a:schemeClr>
                </a:solidFill>
                <a:latin typeface="Century" pitchFamily="18" charset="0"/>
                <a:ea typeface="Verdana" pitchFamily="34" charset="0"/>
                <a:cs typeface="Times New Roman" pitchFamily="18" charset="0"/>
              </a:defRPr>
            </a:lvl1pPr>
          </a:lstStyle>
          <a:p>
            <a:pPr marL="0" marR="0" lvl="0" indent="0" algn="l" defTabSz="912201" rtl="0" eaLnBrk="1" fontAlgn="auto" latinLnBrk="0" hangingPunct="1">
              <a:lnSpc>
                <a:spcPct val="100000"/>
              </a:lnSpc>
              <a:spcBef>
                <a:spcPts val="0"/>
              </a:spcBef>
              <a:spcAft>
                <a:spcPts val="0"/>
              </a:spcAft>
              <a:buClrTx/>
              <a:buSzTx/>
              <a:buFontTx/>
              <a:buNone/>
              <a:tabLst/>
              <a:defRPr/>
            </a:pPr>
            <a:r>
              <a:rPr kumimoji="0" lang="en-US" sz="23200" b="0" i="0" u="none" strike="noStrike" kern="1200" cap="none" spc="0" normalizeH="0" baseline="0" noProof="0" dirty="0">
                <a:ln>
                  <a:noFill/>
                </a:ln>
                <a:solidFill>
                  <a:schemeClr val="bg1">
                    <a:lumMod val="65000"/>
                    <a:alpha val="30000"/>
                  </a:schemeClr>
                </a:solidFill>
                <a:effectLst/>
                <a:uLnTx/>
                <a:uFillTx/>
                <a:latin typeface="HelveticaNeueLT Com 107 XBlkCn" pitchFamily="34" charset="0"/>
                <a:ea typeface="Verdana" pitchFamily="34" charset="0"/>
                <a:cs typeface="Times New Roman" pitchFamily="18" charset="0"/>
              </a:rPr>
              <a:t>”</a:t>
            </a:r>
          </a:p>
        </p:txBody>
      </p:sp>
      <p:sp>
        <p:nvSpPr>
          <p:cNvPr id="7" name="TextBox 6"/>
          <p:cNvSpPr txBox="1"/>
          <p:nvPr/>
        </p:nvSpPr>
        <p:spPr>
          <a:xfrm>
            <a:off x="2071267" y="1524425"/>
            <a:ext cx="1752600" cy="3662537"/>
          </a:xfrm>
          <a:prstGeom prst="rect">
            <a:avLst/>
          </a:prstGeom>
          <a:noFill/>
        </p:spPr>
        <p:txBody>
          <a:bodyPr wrap="square" lIns="91246" tIns="45718" rIns="91246" bIns="45718" rtlCol="0">
            <a:spAutoFit/>
          </a:bodyPr>
          <a:lstStyle/>
          <a:p>
            <a:pPr marL="0" marR="0" lvl="0" indent="0" algn="ctr" defTabSz="456039" rtl="0" eaLnBrk="1" fontAlgn="auto" latinLnBrk="0" hangingPunct="1">
              <a:lnSpc>
                <a:spcPct val="100000"/>
              </a:lnSpc>
              <a:spcBef>
                <a:spcPts val="0"/>
              </a:spcBef>
              <a:spcAft>
                <a:spcPts val="0"/>
              </a:spcAft>
              <a:buClrTx/>
              <a:buSzTx/>
              <a:buFontTx/>
              <a:buNone/>
              <a:tabLst/>
              <a:defRPr/>
            </a:pPr>
            <a:r>
              <a:rPr kumimoji="0" lang="en-US" sz="23200" b="0" i="0" u="none" strike="noStrike" kern="1200" cap="none" spc="0" normalizeH="0" baseline="0" noProof="0" dirty="0">
                <a:ln>
                  <a:noFill/>
                </a:ln>
                <a:solidFill>
                  <a:schemeClr val="bg1">
                    <a:lumMod val="65000"/>
                    <a:alpha val="30000"/>
                  </a:schemeClr>
                </a:solidFill>
                <a:effectLst/>
                <a:uLnTx/>
                <a:uFillTx/>
                <a:latin typeface="HelveticaNeueLT Com 107 XBlkCn" pitchFamily="34" charset="0"/>
                <a:ea typeface="+mn-ea"/>
                <a:cs typeface="+mn-cs"/>
              </a:rPr>
              <a:t>“</a:t>
            </a:r>
          </a:p>
        </p:txBody>
      </p:sp>
      <p:sp>
        <p:nvSpPr>
          <p:cNvPr id="8" name="TextBox 7"/>
          <p:cNvSpPr txBox="1"/>
          <p:nvPr/>
        </p:nvSpPr>
        <p:spPr>
          <a:xfrm>
            <a:off x="2603080" y="2644172"/>
            <a:ext cx="7824041" cy="1569656"/>
          </a:xfrm>
          <a:prstGeom prst="rect">
            <a:avLst/>
          </a:prstGeom>
          <a:noFill/>
        </p:spPr>
        <p:txBody>
          <a:bodyPr wrap="square" lIns="91246" tIns="45718" rIns="91246" bIns="45718" rtlCol="0">
            <a:spAutoFit/>
          </a:bodyPr>
          <a:lstStyle/>
          <a:p>
            <a:pPr lvl="0" defTabSz="912201">
              <a:spcAft>
                <a:spcPts val="1200"/>
              </a:spcAft>
              <a:defRPr/>
            </a:pPr>
            <a:r>
              <a:rPr lang="en-US" sz="3200" dirty="0">
                <a:solidFill>
                  <a:schemeClr val="bg1"/>
                </a:solidFill>
                <a:latin typeface="Segoe UI Light" pitchFamily="34" charset="0"/>
              </a:rPr>
              <a:t>“I don’t want to know if someone is using toilet or whatever they are doing in the bathroom… It's their privacy, you know?”</a:t>
            </a:r>
            <a:endParaRPr kumimoji="0" lang="en-US" sz="3200" b="0" i="0" u="none" strike="noStrike" kern="1200" cap="none" spc="0" normalizeH="0" baseline="0" noProof="0" dirty="0">
              <a:ln>
                <a:noFill/>
              </a:ln>
              <a:solidFill>
                <a:schemeClr val="bg1"/>
              </a:solidFill>
              <a:effectLst/>
              <a:uLnTx/>
              <a:uFillTx/>
              <a:latin typeface="Segoe UI Light" pitchFamily="34" charset="0"/>
            </a:endParaRPr>
          </a:p>
        </p:txBody>
      </p:sp>
      <p:sp>
        <p:nvSpPr>
          <p:cNvPr id="4" name="Rectangle 3"/>
          <p:cNvSpPr/>
          <p:nvPr/>
        </p:nvSpPr>
        <p:spPr>
          <a:xfrm>
            <a:off x="8704157" y="4363370"/>
            <a:ext cx="721281" cy="461661"/>
          </a:xfrm>
          <a:prstGeom prst="rect">
            <a:avLst/>
          </a:prstGeom>
        </p:spPr>
        <p:txBody>
          <a:bodyPr wrap="none" lIns="91246" tIns="45718" rIns="91246" bIns="45718">
            <a:spAutoFit/>
          </a:bodyPr>
          <a:lstStyle/>
          <a:p>
            <a:pPr marL="0" marR="0" lvl="0" indent="0" algn="r" defTabSz="91220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Segoe UI Light" pitchFamily="34" charset="0"/>
                <a:ea typeface="+mn-ea"/>
                <a:cs typeface="+mn-cs"/>
              </a:rPr>
              <a:t>- R8</a:t>
            </a:r>
          </a:p>
        </p:txBody>
      </p:sp>
      <p:sp>
        <p:nvSpPr>
          <p:cNvPr id="9" name="Title 7">
            <a:extLst>
              <a:ext uri="{FF2B5EF4-FFF2-40B4-BE49-F238E27FC236}">
                <a16:creationId xmlns:a16="http://schemas.microsoft.com/office/drawing/2014/main" id="{7DC255E3-3FF4-4F81-B0F0-AAC703F4848E}"/>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Study 2: Findings</a:t>
            </a:r>
            <a:endParaRPr kumimoji="0" lang="en-US" sz="11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42638103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DE58FF7-E52F-4390-8B89-D56B0AA387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1" y="-374335"/>
            <a:ext cx="12204463" cy="8114670"/>
          </a:xfrm>
          <a:prstGeom prst="rect">
            <a:avLst/>
          </a:prstGeom>
        </p:spPr>
      </p:pic>
      <p:sp>
        <p:nvSpPr>
          <p:cNvPr id="5" name="BlackOverlay"/>
          <p:cNvSpPr/>
          <p:nvPr/>
        </p:nvSpPr>
        <p:spPr>
          <a:xfrm>
            <a:off x="-6231" y="0"/>
            <a:ext cx="12204463"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B04FC152-4FD2-4BDE-9631-52D7A9619164}"/>
              </a:ext>
            </a:extLst>
          </p:cNvPr>
          <p:cNvSpPr txBox="1"/>
          <p:nvPr/>
        </p:nvSpPr>
        <p:spPr>
          <a:xfrm>
            <a:off x="2339977" y="1528953"/>
            <a:ext cx="8042047" cy="707844"/>
          </a:xfrm>
          <a:prstGeom prst="rect">
            <a:avLst/>
          </a:prstGeom>
          <a:noFill/>
        </p:spPr>
        <p:txBody>
          <a:bodyPr wrap="square" lIns="91395" tIns="45699" rIns="91395" bIns="4569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Privacy</a:t>
            </a:r>
          </a:p>
        </p:txBody>
      </p:sp>
      <p:sp>
        <p:nvSpPr>
          <p:cNvPr id="4" name="Title 3">
            <a:extLst>
              <a:ext uri="{FF2B5EF4-FFF2-40B4-BE49-F238E27FC236}">
                <a16:creationId xmlns:a16="http://schemas.microsoft.com/office/drawing/2014/main" id="{B2C205CB-C868-4EB8-BD5F-3AD5036790C7}"/>
              </a:ext>
            </a:extLst>
          </p:cNvPr>
          <p:cNvSpPr>
            <a:spLocks noGrp="1"/>
          </p:cNvSpPr>
          <p:nvPr>
            <p:ph type="title"/>
          </p:nvPr>
        </p:nvSpPr>
        <p:spPr/>
        <p:txBody>
          <a:bodyPr/>
          <a:lstStyle/>
          <a:p>
            <a:endParaRPr lang="en-US"/>
          </a:p>
        </p:txBody>
      </p:sp>
      <p:sp>
        <p:nvSpPr>
          <p:cNvPr id="17" name="Right Brace 16">
            <a:extLst>
              <a:ext uri="{FF2B5EF4-FFF2-40B4-BE49-F238E27FC236}">
                <a16:creationId xmlns:a16="http://schemas.microsoft.com/office/drawing/2014/main" id="{5BC583D8-3FC6-44F7-BE7C-12A5E8651FC8}"/>
              </a:ext>
            </a:extLst>
          </p:cNvPr>
          <p:cNvSpPr/>
          <p:nvPr/>
        </p:nvSpPr>
        <p:spPr>
          <a:xfrm>
            <a:off x="4126008" y="983542"/>
            <a:ext cx="451011" cy="1844450"/>
          </a:xfrm>
          <a:prstGeom prst="rightBrace">
            <a:avLst>
              <a:gd name="adj1" fmla="val 8333"/>
              <a:gd name="adj2" fmla="val 49608"/>
            </a:avLst>
          </a:prstGeom>
          <a:noFill/>
          <a:ln w="25400" cap="flat" cmpd="sng" algn="ctr">
            <a:solidFill>
              <a:schemeClr val="bg1"/>
            </a:solidFill>
            <a:prstDash val="solid"/>
            <a:miter lim="800000"/>
          </a:ln>
          <a:effectLst/>
          <a:scene3d>
            <a:camera prst="orthographicFront">
              <a:rot lat="0" lon="0" rev="10800000"/>
            </a:camera>
            <a:lightRig rig="threePt" dir="t"/>
          </a:scene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DBB02B46-328B-4423-BCD1-674AE86D865F}"/>
              </a:ext>
            </a:extLst>
          </p:cNvPr>
          <p:cNvSpPr txBox="1"/>
          <p:nvPr/>
        </p:nvSpPr>
        <p:spPr>
          <a:xfrm>
            <a:off x="4777935" y="709253"/>
            <a:ext cx="3510786" cy="523178"/>
          </a:xfrm>
          <a:prstGeom prst="rect">
            <a:avLst/>
          </a:prstGeom>
          <a:noFill/>
        </p:spPr>
        <p:txBody>
          <a:bodyPr wrap="square" lIns="91395" tIns="45699" rIns="91395" bIns="4569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85000"/>
                  </a:prstClr>
                </a:solidFill>
                <a:effectLst/>
                <a:uLnTx/>
                <a:uFillTx/>
                <a:latin typeface="Segoe UI Semibold" panose="020B0702040204020203" pitchFamily="34" charset="0"/>
                <a:ea typeface="+mn-ea"/>
                <a:cs typeface="Segoe UI Semibold" panose="020B0702040204020203" pitchFamily="34" charset="0"/>
              </a:rPr>
              <a:t>Intimate sounds </a:t>
            </a:r>
          </a:p>
        </p:txBody>
      </p:sp>
      <p:sp>
        <p:nvSpPr>
          <p:cNvPr id="19" name="TextBox 18">
            <a:extLst>
              <a:ext uri="{FF2B5EF4-FFF2-40B4-BE49-F238E27FC236}">
                <a16:creationId xmlns:a16="http://schemas.microsoft.com/office/drawing/2014/main" id="{D6BD4EFC-6BD8-4554-92FD-9832DA53D779}"/>
              </a:ext>
            </a:extLst>
          </p:cNvPr>
          <p:cNvSpPr txBox="1"/>
          <p:nvPr/>
        </p:nvSpPr>
        <p:spPr>
          <a:xfrm>
            <a:off x="4777935" y="2553703"/>
            <a:ext cx="3510786" cy="523178"/>
          </a:xfrm>
          <a:prstGeom prst="rect">
            <a:avLst/>
          </a:prstGeom>
          <a:noFill/>
        </p:spPr>
        <p:txBody>
          <a:bodyPr wrap="square" lIns="91395" tIns="45699" rIns="91395" bIns="4569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Segoe UI Semibold" panose="020B0702040204020203" pitchFamily="34" charset="0"/>
                <a:ea typeface="+mn-ea"/>
                <a:cs typeface="Segoe UI Semibold" panose="020B0702040204020203" pitchFamily="34" charset="0"/>
              </a:rPr>
              <a:t>Activity tracking</a:t>
            </a:r>
          </a:p>
        </p:txBody>
      </p:sp>
      <p:sp>
        <p:nvSpPr>
          <p:cNvPr id="12" name="Title 7">
            <a:extLst>
              <a:ext uri="{FF2B5EF4-FFF2-40B4-BE49-F238E27FC236}">
                <a16:creationId xmlns:a16="http://schemas.microsoft.com/office/drawing/2014/main" id="{7DC255E3-3FF4-4F81-B0F0-AAC703F4848E}"/>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rPr>
              <a:t>Study 2: Findings</a:t>
            </a:r>
            <a:endParaRPr kumimoji="0" lang="en-US" sz="11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endParaRPr>
          </a:p>
        </p:txBody>
      </p:sp>
      <p:sp>
        <p:nvSpPr>
          <p:cNvPr id="13" name="TextBox 12">
            <a:extLst>
              <a:ext uri="{FF2B5EF4-FFF2-40B4-BE49-F238E27FC236}">
                <a16:creationId xmlns:a16="http://schemas.microsoft.com/office/drawing/2014/main" id="{BF53C2ED-296D-4D9F-8D12-ED457D9EA649}"/>
              </a:ext>
            </a:extLst>
          </p:cNvPr>
          <p:cNvSpPr txBox="1"/>
          <p:nvPr/>
        </p:nvSpPr>
        <p:spPr>
          <a:xfrm>
            <a:off x="1748789" y="1430670"/>
            <a:ext cx="46358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1</a:t>
            </a:r>
          </a:p>
        </p:txBody>
      </p:sp>
    </p:spTree>
    <p:extLst>
      <p:ext uri="{BB962C8B-B14F-4D97-AF65-F5344CB8AC3E}">
        <p14:creationId xmlns:p14="http://schemas.microsoft.com/office/powerpoint/2010/main" val="9382612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DE58FF7-E52F-4390-8B89-D56B0AA387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1" y="-374335"/>
            <a:ext cx="12204463" cy="8114670"/>
          </a:xfrm>
          <a:prstGeom prst="rect">
            <a:avLst/>
          </a:prstGeom>
        </p:spPr>
      </p:pic>
      <p:sp>
        <p:nvSpPr>
          <p:cNvPr id="5" name="BlackOverlay"/>
          <p:cNvSpPr/>
          <p:nvPr/>
        </p:nvSpPr>
        <p:spPr>
          <a:xfrm>
            <a:off x="-6231" y="0"/>
            <a:ext cx="12204463"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B04FC152-4FD2-4BDE-9631-52D7A9619164}"/>
              </a:ext>
            </a:extLst>
          </p:cNvPr>
          <p:cNvSpPr txBox="1"/>
          <p:nvPr/>
        </p:nvSpPr>
        <p:spPr>
          <a:xfrm>
            <a:off x="2339977" y="1528953"/>
            <a:ext cx="8042047" cy="707844"/>
          </a:xfrm>
          <a:prstGeom prst="rect">
            <a:avLst/>
          </a:prstGeom>
          <a:noFill/>
        </p:spPr>
        <p:txBody>
          <a:bodyPr wrap="square" lIns="91395" tIns="45699" rIns="91395" bIns="4569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Privacy</a:t>
            </a:r>
          </a:p>
        </p:txBody>
      </p:sp>
      <p:sp>
        <p:nvSpPr>
          <p:cNvPr id="4" name="Title 3">
            <a:extLst>
              <a:ext uri="{FF2B5EF4-FFF2-40B4-BE49-F238E27FC236}">
                <a16:creationId xmlns:a16="http://schemas.microsoft.com/office/drawing/2014/main" id="{B2C205CB-C868-4EB8-BD5F-3AD5036790C7}"/>
              </a:ext>
            </a:extLst>
          </p:cNvPr>
          <p:cNvSpPr>
            <a:spLocks noGrp="1"/>
          </p:cNvSpPr>
          <p:nvPr>
            <p:ph type="title"/>
          </p:nvPr>
        </p:nvSpPr>
        <p:spPr/>
        <p:txBody>
          <a:bodyPr/>
          <a:lstStyle/>
          <a:p>
            <a:endParaRPr lang="en-US"/>
          </a:p>
        </p:txBody>
      </p:sp>
      <p:sp>
        <p:nvSpPr>
          <p:cNvPr id="17" name="Right Brace 16">
            <a:extLst>
              <a:ext uri="{FF2B5EF4-FFF2-40B4-BE49-F238E27FC236}">
                <a16:creationId xmlns:a16="http://schemas.microsoft.com/office/drawing/2014/main" id="{5BC583D8-3FC6-44F7-BE7C-12A5E8651FC8}"/>
              </a:ext>
            </a:extLst>
          </p:cNvPr>
          <p:cNvSpPr/>
          <p:nvPr/>
        </p:nvSpPr>
        <p:spPr>
          <a:xfrm>
            <a:off x="4126008" y="983542"/>
            <a:ext cx="451011" cy="1844450"/>
          </a:xfrm>
          <a:prstGeom prst="rightBrace">
            <a:avLst>
              <a:gd name="adj1" fmla="val 8333"/>
              <a:gd name="adj2" fmla="val 49608"/>
            </a:avLst>
          </a:prstGeom>
          <a:noFill/>
          <a:ln w="25400" cap="flat" cmpd="sng" algn="ctr">
            <a:solidFill>
              <a:schemeClr val="bg1"/>
            </a:solidFill>
            <a:prstDash val="solid"/>
            <a:miter lim="800000"/>
          </a:ln>
          <a:effectLst/>
          <a:scene3d>
            <a:camera prst="orthographicFront">
              <a:rot lat="0" lon="0" rev="10800000"/>
            </a:camera>
            <a:lightRig rig="threePt" dir="t"/>
          </a:scene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DBB02B46-328B-4423-BCD1-674AE86D865F}"/>
              </a:ext>
            </a:extLst>
          </p:cNvPr>
          <p:cNvSpPr txBox="1"/>
          <p:nvPr/>
        </p:nvSpPr>
        <p:spPr>
          <a:xfrm>
            <a:off x="4777935" y="709253"/>
            <a:ext cx="3510786" cy="523178"/>
          </a:xfrm>
          <a:prstGeom prst="rect">
            <a:avLst/>
          </a:prstGeom>
          <a:noFill/>
        </p:spPr>
        <p:txBody>
          <a:bodyPr wrap="square" lIns="91395" tIns="45699" rIns="91395" bIns="4569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chemeClr val="tx1">
                    <a:lumMod val="75000"/>
                    <a:lumOff val="25000"/>
                  </a:schemeClr>
                </a:solidFill>
                <a:latin typeface="Segoe UI Semibold" panose="020B0702040204020203" pitchFamily="34" charset="0"/>
                <a:cs typeface="Segoe UI Semibold" panose="020B0702040204020203" pitchFamily="34" charset="0"/>
              </a:rPr>
              <a:t>Intimate</a:t>
            </a:r>
            <a:r>
              <a:rPr kumimoji="0" lang="en-US" sz="2800" b="0" i="0" u="none" strike="noStrike" kern="1200" cap="none" spc="0" normalizeH="0" baseline="0" noProof="0" dirty="0">
                <a:ln>
                  <a:noFill/>
                </a:ln>
                <a:solidFill>
                  <a:prstClr val="white">
                    <a:lumMod val="85000"/>
                  </a:prstClr>
                </a:solidFill>
                <a:effectLst/>
                <a:uLnTx/>
                <a:uFillTx/>
                <a:latin typeface="Segoe UI Semibold" panose="020B0702040204020203" pitchFamily="34" charset="0"/>
                <a:ea typeface="+mn-ea"/>
                <a:cs typeface="Segoe UI Semibold" panose="020B0702040204020203" pitchFamily="34" charset="0"/>
              </a:rPr>
              <a:t> </a:t>
            </a:r>
            <a:r>
              <a:rPr lang="en-US" sz="2800" dirty="0">
                <a:solidFill>
                  <a:schemeClr val="tx1">
                    <a:lumMod val="75000"/>
                    <a:lumOff val="25000"/>
                  </a:schemeClr>
                </a:solidFill>
                <a:latin typeface="Segoe UI Semibold" panose="020B0702040204020203" pitchFamily="34" charset="0"/>
                <a:cs typeface="Segoe UI Semibold" panose="020B0702040204020203" pitchFamily="34" charset="0"/>
              </a:rPr>
              <a:t>sounds</a:t>
            </a:r>
            <a:r>
              <a:rPr kumimoji="0" lang="en-US" sz="2800" b="0" i="0" u="none" strike="noStrike" kern="1200" cap="none" spc="0" normalizeH="0" baseline="0" noProof="0" dirty="0">
                <a:ln>
                  <a:noFill/>
                </a:ln>
                <a:solidFill>
                  <a:prstClr val="white">
                    <a:lumMod val="85000"/>
                  </a:prstClr>
                </a:solidFill>
                <a:effectLst/>
                <a:uLnTx/>
                <a:uFillTx/>
                <a:latin typeface="Segoe UI Semibold" panose="020B0702040204020203" pitchFamily="34" charset="0"/>
                <a:ea typeface="+mn-ea"/>
                <a:cs typeface="Segoe UI Semibold" panose="020B0702040204020203" pitchFamily="34" charset="0"/>
              </a:rPr>
              <a:t> </a:t>
            </a:r>
          </a:p>
        </p:txBody>
      </p:sp>
      <p:sp>
        <p:nvSpPr>
          <p:cNvPr id="19" name="TextBox 18">
            <a:extLst>
              <a:ext uri="{FF2B5EF4-FFF2-40B4-BE49-F238E27FC236}">
                <a16:creationId xmlns:a16="http://schemas.microsoft.com/office/drawing/2014/main" id="{D6BD4EFC-6BD8-4554-92FD-9832DA53D779}"/>
              </a:ext>
            </a:extLst>
          </p:cNvPr>
          <p:cNvSpPr txBox="1"/>
          <p:nvPr/>
        </p:nvSpPr>
        <p:spPr>
          <a:xfrm>
            <a:off x="4777934" y="2553703"/>
            <a:ext cx="4842315" cy="1569618"/>
          </a:xfrm>
          <a:prstGeom prst="rect">
            <a:avLst/>
          </a:prstGeom>
          <a:noFill/>
        </p:spPr>
        <p:txBody>
          <a:bodyPr wrap="square" lIns="91395" tIns="45699" rIns="91395" bIns="4569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85000"/>
                  </a:prstClr>
                </a:solidFill>
                <a:effectLst/>
                <a:uLnTx/>
                <a:uFillTx/>
                <a:latin typeface="Segoe UI Semibold" panose="020B0702040204020203" pitchFamily="34" charset="0"/>
                <a:ea typeface="+mn-ea"/>
                <a:cs typeface="Segoe UI Semibold" panose="020B0702040204020203" pitchFamily="34" charset="0"/>
              </a:rPr>
              <a:t>Activity tracking</a:t>
            </a:r>
          </a:p>
          <a:p>
            <a:pPr lvl="0">
              <a:defRPr/>
            </a:pPr>
            <a:r>
              <a:rPr lang="en-US" sz="2000" dirty="0">
                <a:solidFill>
                  <a:prstClr val="white">
                    <a:lumMod val="85000"/>
                  </a:prstClr>
                </a:solidFill>
                <a:latin typeface="Segoe UI Light" panose="020B0502040204020203" pitchFamily="34" charset="0"/>
                <a:cs typeface="Segoe UI Light" panose="020B0502040204020203" pitchFamily="34" charset="0"/>
              </a:rPr>
              <a:t>System may provide insight into other household members'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lumMod val="85000"/>
                </a:prstClr>
              </a:solidFill>
              <a:effectLst/>
              <a:uLnTx/>
              <a:uFillTx/>
              <a:latin typeface="Segoe UI Semibold" panose="020B0702040204020203" pitchFamily="34" charset="0"/>
              <a:ea typeface="+mn-ea"/>
              <a:cs typeface="Segoe UI Semibold" panose="020B0702040204020203" pitchFamily="34" charset="0"/>
            </a:endParaRPr>
          </a:p>
        </p:txBody>
      </p:sp>
      <p:sp>
        <p:nvSpPr>
          <p:cNvPr id="12" name="Title 7">
            <a:extLst>
              <a:ext uri="{FF2B5EF4-FFF2-40B4-BE49-F238E27FC236}">
                <a16:creationId xmlns:a16="http://schemas.microsoft.com/office/drawing/2014/main" id="{7DC255E3-3FF4-4F81-B0F0-AAC703F4848E}"/>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rPr>
              <a:t>Study 2: Findings</a:t>
            </a:r>
            <a:endParaRPr kumimoji="0" lang="en-US" sz="11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endParaRPr>
          </a:p>
        </p:txBody>
      </p:sp>
      <p:sp>
        <p:nvSpPr>
          <p:cNvPr id="13" name="TextBox 12">
            <a:extLst>
              <a:ext uri="{FF2B5EF4-FFF2-40B4-BE49-F238E27FC236}">
                <a16:creationId xmlns:a16="http://schemas.microsoft.com/office/drawing/2014/main" id="{BF53C2ED-296D-4D9F-8D12-ED457D9EA649}"/>
              </a:ext>
            </a:extLst>
          </p:cNvPr>
          <p:cNvSpPr txBox="1"/>
          <p:nvPr/>
        </p:nvSpPr>
        <p:spPr>
          <a:xfrm>
            <a:off x="1748789" y="1430670"/>
            <a:ext cx="46358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1</a:t>
            </a:r>
          </a:p>
        </p:txBody>
      </p:sp>
    </p:spTree>
    <p:extLst>
      <p:ext uri="{BB962C8B-B14F-4D97-AF65-F5344CB8AC3E}">
        <p14:creationId xmlns:p14="http://schemas.microsoft.com/office/powerpoint/2010/main" val="127403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1160" y="190500"/>
            <a:ext cx="6667500" cy="66675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51557" y="2003396"/>
            <a:ext cx="4794500" cy="2554541"/>
          </a:xfrm>
          <a:prstGeom prst="rect">
            <a:avLst/>
          </a:prstGeom>
          <a:noFill/>
        </p:spPr>
        <p:txBody>
          <a:bodyPr wrap="square" lIns="91246" tIns="45718" rIns="91246" bIns="45718" rtlCol="0">
            <a:spAutoFit/>
          </a:bodyPr>
          <a:lstStyle/>
          <a:p>
            <a:pPr defTabSz="912201">
              <a:spcAft>
                <a:spcPts val="1200"/>
              </a:spcAft>
              <a:defRPr/>
            </a:pPr>
            <a:r>
              <a:rPr lang="en-US" sz="3200" dirty="0">
                <a:latin typeface="Segoe UI Light" pitchFamily="34" charset="0"/>
              </a:rPr>
              <a:t>“People [would] avoid coming to my house because they’re been monitored each and every moment…”</a:t>
            </a:r>
          </a:p>
        </p:txBody>
      </p:sp>
      <p:sp>
        <p:nvSpPr>
          <p:cNvPr id="4" name="Rectangle 3"/>
          <p:cNvSpPr/>
          <p:nvPr/>
        </p:nvSpPr>
        <p:spPr>
          <a:xfrm>
            <a:off x="3881414" y="4328922"/>
            <a:ext cx="830284" cy="461661"/>
          </a:xfrm>
          <a:prstGeom prst="rect">
            <a:avLst/>
          </a:prstGeom>
        </p:spPr>
        <p:txBody>
          <a:bodyPr wrap="none" lIns="91246" tIns="45718" rIns="91246" bIns="45718">
            <a:spAutoFit/>
          </a:bodyPr>
          <a:lstStyle/>
          <a:p>
            <a:pPr algn="r" defTabSz="912201">
              <a:defRPr/>
            </a:pPr>
            <a:r>
              <a:rPr lang="en-US" sz="2400" dirty="0">
                <a:latin typeface="Segoe UI Light" pitchFamily="34" charset="0"/>
              </a:rPr>
              <a:t>- R10</a:t>
            </a:r>
          </a:p>
        </p:txBody>
      </p:sp>
      <p:sp>
        <p:nvSpPr>
          <p:cNvPr id="9" name="Title 7">
            <a:extLst>
              <a:ext uri="{FF2B5EF4-FFF2-40B4-BE49-F238E27FC236}">
                <a16:creationId xmlns:a16="http://schemas.microsoft.com/office/drawing/2014/main" id="{7DC255E3-3FF4-4F81-B0F0-AAC703F4848E}"/>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algn="r">
              <a:defRPr/>
            </a:pPr>
            <a:r>
              <a:rPr lang="en-US" sz="1800" cap="small" dirty="0">
                <a:solidFill>
                  <a:prstClr val="black">
                    <a:lumMod val="50000"/>
                    <a:lumOff val="50000"/>
                  </a:prstClr>
                </a:solidFill>
                <a:latin typeface="Segoe UI Light" panose="020B0502040204020203" pitchFamily="34" charset="0"/>
                <a:cs typeface="Segoe UI Light" panose="020B0502040204020203" pitchFamily="34" charset="0"/>
              </a:rPr>
              <a:t>Study 2: Findings</a:t>
            </a:r>
            <a:endParaRPr lang="en-US" sz="1100" cap="small" dirty="0">
              <a:solidFill>
                <a:prstClr val="black">
                  <a:lumMod val="50000"/>
                  <a:lumOff val="50000"/>
                </a:prstClr>
              </a:solidFill>
              <a:latin typeface="Segoe UI Light" panose="020B0502040204020203" pitchFamily="34" charset="0"/>
              <a:cs typeface="Segoe UI Light" panose="020B0502040204020203" pitchFamily="34" charset="0"/>
            </a:endParaRPr>
          </a:p>
        </p:txBody>
      </p:sp>
      <p:pic>
        <p:nvPicPr>
          <p:cNvPr id="1028"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1226" y="546075"/>
            <a:ext cx="4048125" cy="4048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8361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32F84E7-33CE-4327-B501-2A0506BE3317}"/>
              </a:ext>
            </a:extLst>
          </p:cNvPr>
          <p:cNvSpPr txBox="1"/>
          <p:nvPr/>
        </p:nvSpPr>
        <p:spPr>
          <a:xfrm>
            <a:off x="757875" y="827488"/>
            <a:ext cx="10676250" cy="523220"/>
          </a:xfrm>
          <a:prstGeom prst="rect">
            <a:avLst/>
          </a:prstGeom>
          <a:noFill/>
        </p:spPr>
        <p:txBody>
          <a:bodyPr wrap="square" rtlCol="0">
            <a:spAutoFit/>
          </a:bodyPr>
          <a:lstStyle/>
          <a:p>
            <a:pPr lvl="0" algn="ctr"/>
            <a:r>
              <a:rPr lang="en-US" sz="2800" dirty="0">
                <a:solidFill>
                  <a:schemeClr val="tx1">
                    <a:lumMod val="75000"/>
                    <a:lumOff val="25000"/>
                  </a:schemeClr>
                </a:solidFill>
                <a:latin typeface="Segoe UI Light" panose="020B0502040204020203" pitchFamily="34" charset="0"/>
                <a:cs typeface="Segoe UI Light" panose="020B0502040204020203" pitchFamily="34" charset="0"/>
              </a:rPr>
              <a:t>Fortunately, DHH people use </a:t>
            </a:r>
            <a:r>
              <a:rPr lang="en-US" sz="2800" dirty="0">
                <a:solidFill>
                  <a:schemeClr val="tx1">
                    <a:lumMod val="75000"/>
                    <a:lumOff val="25000"/>
                  </a:schemeClr>
                </a:solidFill>
                <a:latin typeface="Segoe UI Semibold" panose="020B0702040204020203" pitchFamily="34" charset="0"/>
                <a:cs typeface="Segoe UI Semibold" panose="020B0702040204020203" pitchFamily="34" charset="0"/>
              </a:rPr>
              <a:t>visual</a:t>
            </a:r>
            <a:r>
              <a:rPr lang="en-US" sz="2800" dirty="0">
                <a:solidFill>
                  <a:schemeClr val="tx1">
                    <a:lumMod val="75000"/>
                    <a:lumOff val="25000"/>
                  </a:schemeClr>
                </a:solidFill>
                <a:latin typeface="Segoe UI Light" panose="020B0502040204020203" pitchFamily="34" charset="0"/>
                <a:cs typeface="Segoe UI Light" panose="020B0502040204020203" pitchFamily="34" charset="0"/>
              </a:rPr>
              <a:t> or </a:t>
            </a:r>
            <a:r>
              <a:rPr lang="en-US" sz="2800" dirty="0">
                <a:solidFill>
                  <a:schemeClr val="tx1">
                    <a:lumMod val="75000"/>
                    <a:lumOff val="25000"/>
                  </a:schemeClr>
                </a:solidFill>
                <a:latin typeface="Segoe UI Semibold" panose="020B0702040204020203" pitchFamily="34" charset="0"/>
                <a:cs typeface="Segoe UI Semibold" panose="020B0702040204020203" pitchFamily="34" charset="0"/>
              </a:rPr>
              <a:t>vibratory</a:t>
            </a:r>
            <a:r>
              <a:rPr lang="en-US" sz="2800" dirty="0">
                <a:solidFill>
                  <a:schemeClr val="tx1">
                    <a:lumMod val="75000"/>
                    <a:lumOff val="25000"/>
                  </a:schemeClr>
                </a:solidFill>
                <a:latin typeface="Segoe UI Light" panose="020B0502040204020203" pitchFamily="34" charset="0"/>
                <a:cs typeface="Segoe UI Light" panose="020B0502040204020203" pitchFamily="34" charset="0"/>
              </a:rPr>
              <a:t> alternatives...</a:t>
            </a:r>
            <a:endParaRPr kumimoji="0" lang="en-US" sz="2800" b="0" i="0" u="none" strike="noStrike" kern="1200" cap="none" spc="0" normalizeH="0" baseline="0" noProof="0" dirty="0">
              <a:ln>
                <a:noFill/>
              </a:ln>
              <a:solidFill>
                <a:schemeClr val="tx1">
                  <a:lumMod val="75000"/>
                  <a:lumOff val="25000"/>
                </a:schemeClr>
              </a:solidFill>
              <a:effectLst/>
              <a:uLnTx/>
              <a:uFillTx/>
              <a:latin typeface="Segoe UI Light" panose="020B0502040204020203" pitchFamily="34" charset="0"/>
              <a:cs typeface="Segoe UI Light" panose="020B0502040204020203" pitchFamily="34" charset="0"/>
            </a:endParaRPr>
          </a:p>
        </p:txBody>
      </p:sp>
      <p:pic>
        <p:nvPicPr>
          <p:cNvPr id="7" name="Picture 4" descr="Image result for flashing doorbell in use">
            <a:extLst>
              <a:ext uri="{FF2B5EF4-FFF2-40B4-BE49-F238E27FC236}">
                <a16:creationId xmlns:a16="http://schemas.microsoft.com/office/drawing/2014/main" id="{09E554FF-185E-43C6-ADF6-6C2A9ADB1B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3937" y="2046157"/>
            <a:ext cx="3057525" cy="305752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vibration bed alarm">
            <a:extLst>
              <a:ext uri="{FF2B5EF4-FFF2-40B4-BE49-F238E27FC236}">
                <a16:creationId xmlns:a16="http://schemas.microsoft.com/office/drawing/2014/main" id="{D4895A1F-6E89-41FC-A074-CFB73FBBBE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3701" y="2084257"/>
            <a:ext cx="2887662" cy="2887662"/>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7">
            <a:extLst>
              <a:ext uri="{FF2B5EF4-FFF2-40B4-BE49-F238E27FC236}">
                <a16:creationId xmlns:a16="http://schemas.microsoft.com/office/drawing/2014/main" id="{CEFFC451-0BD6-47C5-BF38-4E8C2771D0E7}"/>
              </a:ext>
            </a:extLst>
          </p:cNvPr>
          <p:cNvSpPr txBox="1">
            <a:spLocks/>
          </p:cNvSpPr>
          <p:nvPr/>
        </p:nvSpPr>
        <p:spPr>
          <a:xfrm>
            <a:off x="2152110" y="5036941"/>
            <a:ext cx="3391977" cy="5746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Segoe UI Light" panose="020B0502040204020203" pitchFamily="34" charset="0"/>
                <a:ea typeface="+mj-ea"/>
                <a:cs typeface="Segoe UI Light" panose="020B0502040204020203" pitchFamily="34" charset="0"/>
              </a:defRPr>
            </a:lvl1pPr>
          </a:lstStyle>
          <a:p>
            <a:pPr algn="ctr">
              <a:defRPr/>
            </a:pPr>
            <a:r>
              <a:rPr lang="en-US" sz="2800" cap="small" dirty="0">
                <a:solidFill>
                  <a:sysClr val="windowText" lastClr="000000"/>
                </a:solidFill>
              </a:rPr>
              <a:t>Flashing Doorbell</a:t>
            </a:r>
            <a:endParaRPr lang="en-US" sz="1400" cap="small" dirty="0">
              <a:solidFill>
                <a:sysClr val="windowText" lastClr="000000"/>
              </a:solidFill>
            </a:endParaRPr>
          </a:p>
        </p:txBody>
      </p:sp>
      <p:sp>
        <p:nvSpPr>
          <p:cNvPr id="11" name="Title 7">
            <a:extLst>
              <a:ext uri="{FF2B5EF4-FFF2-40B4-BE49-F238E27FC236}">
                <a16:creationId xmlns:a16="http://schemas.microsoft.com/office/drawing/2014/main" id="{BFBB1476-525D-4997-AFF1-7E7C46F5AB2A}"/>
              </a:ext>
            </a:extLst>
          </p:cNvPr>
          <p:cNvSpPr txBox="1">
            <a:spLocks/>
          </p:cNvSpPr>
          <p:nvPr/>
        </p:nvSpPr>
        <p:spPr>
          <a:xfrm>
            <a:off x="6569586" y="5036941"/>
            <a:ext cx="3391977" cy="5746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Segoe UI Light" panose="020B0502040204020203" pitchFamily="34" charset="0"/>
                <a:ea typeface="+mj-ea"/>
                <a:cs typeface="Segoe UI Light" panose="020B0502040204020203" pitchFamily="34" charset="0"/>
              </a:defRPr>
            </a:lvl1pPr>
          </a:lstStyle>
          <a:p>
            <a:pPr algn="ctr">
              <a:defRPr/>
            </a:pPr>
            <a:r>
              <a:rPr lang="en-US" sz="2800" cap="small" dirty="0">
                <a:solidFill>
                  <a:sysClr val="windowText" lastClr="000000"/>
                </a:solidFill>
              </a:rPr>
              <a:t>Vibratory Bed Alarm</a:t>
            </a:r>
            <a:endParaRPr lang="en-US" sz="1400" cap="small" dirty="0">
              <a:solidFill>
                <a:sysClr val="windowText" lastClr="000000"/>
              </a:solidFill>
            </a:endParaRPr>
          </a:p>
        </p:txBody>
      </p:sp>
      <p:sp>
        <p:nvSpPr>
          <p:cNvPr id="8" name="BlackOverlay">
            <a:extLst>
              <a:ext uri="{FF2B5EF4-FFF2-40B4-BE49-F238E27FC236}">
                <a16:creationId xmlns:a16="http://schemas.microsoft.com/office/drawing/2014/main" id="{B33EEC28-2A10-4E17-ADA0-9725E88E52B5}"/>
              </a:ext>
            </a:extLst>
          </p:cNvPr>
          <p:cNvSpPr/>
          <p:nvPr/>
        </p:nvSpPr>
        <p:spPr>
          <a:xfrm>
            <a:off x="0" y="0"/>
            <a:ext cx="12203898" cy="6858000"/>
          </a:xfrm>
          <a:prstGeom prst="rect">
            <a:avLst/>
          </a:prstGeom>
          <a:solidFill>
            <a:schemeClr val="tx1">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algn="ctr" defTabSz="456039"/>
            <a:r>
              <a:rPr lang="en-US" sz="2400" dirty="0">
                <a:solidFill>
                  <a:prstClr val="white"/>
                </a:solidFill>
                <a:latin typeface="Segoe UI Light"/>
                <a:cs typeface="Segoe UI Light"/>
              </a:rPr>
              <a:t>While useful for their applications, these products </a:t>
            </a:r>
            <a:r>
              <a:rPr lang="en-US" sz="2400" dirty="0">
                <a:solidFill>
                  <a:srgbClr val="FFC000"/>
                </a:solidFill>
                <a:latin typeface="Segoe UI Semibold" panose="020B0702040204020203" pitchFamily="34" charset="0"/>
                <a:cs typeface="Segoe UI Semibold" panose="020B0702040204020203" pitchFamily="34" charset="0"/>
              </a:rPr>
              <a:t>do not </a:t>
            </a:r>
          </a:p>
          <a:p>
            <a:pPr algn="ctr" defTabSz="456039"/>
            <a:r>
              <a:rPr lang="en-US" sz="2400" dirty="0">
                <a:solidFill>
                  <a:prstClr val="white"/>
                </a:solidFill>
                <a:latin typeface="Segoe UI Light"/>
                <a:cs typeface="Segoe UI Light"/>
              </a:rPr>
              <a:t>offer a </a:t>
            </a:r>
            <a:r>
              <a:rPr lang="en-US" sz="2400" dirty="0">
                <a:solidFill>
                  <a:srgbClr val="FFC000"/>
                </a:solidFill>
                <a:latin typeface="Segoe UI Semibold" panose="020B0702040204020203" pitchFamily="34" charset="0"/>
                <a:cs typeface="Segoe UI Semibold" panose="020B0702040204020203" pitchFamily="34" charset="0"/>
              </a:rPr>
              <a:t>general awareness </a:t>
            </a:r>
            <a:r>
              <a:rPr lang="en-US" sz="2400" dirty="0">
                <a:solidFill>
                  <a:prstClr val="white"/>
                </a:solidFill>
                <a:latin typeface="Segoe UI Light"/>
                <a:cs typeface="Segoe UI Light"/>
              </a:rPr>
              <a:t>about sounds in the home.</a:t>
            </a:r>
          </a:p>
        </p:txBody>
      </p:sp>
    </p:spTree>
    <p:extLst>
      <p:ext uri="{BB962C8B-B14F-4D97-AF65-F5344CB8AC3E}">
        <p14:creationId xmlns:p14="http://schemas.microsoft.com/office/powerpoint/2010/main" val="5560344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DE58FF7-E52F-4390-8B89-D56B0AA387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1" y="-374335"/>
            <a:ext cx="12204463" cy="8114670"/>
          </a:xfrm>
          <a:prstGeom prst="rect">
            <a:avLst/>
          </a:prstGeom>
        </p:spPr>
      </p:pic>
      <p:sp>
        <p:nvSpPr>
          <p:cNvPr id="5" name="BlackOverlay"/>
          <p:cNvSpPr/>
          <p:nvPr/>
        </p:nvSpPr>
        <p:spPr>
          <a:xfrm>
            <a:off x="-5625" y="0"/>
            <a:ext cx="12204463"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26371E7F-BD4F-4510-824B-76E6F2FA8027}"/>
              </a:ext>
            </a:extLst>
          </p:cNvPr>
          <p:cNvSpPr txBox="1"/>
          <p:nvPr/>
        </p:nvSpPr>
        <p:spPr>
          <a:xfrm>
            <a:off x="2339977" y="1528953"/>
            <a:ext cx="8042047" cy="4093386"/>
          </a:xfrm>
          <a:prstGeom prst="rect">
            <a:avLst/>
          </a:prstGeom>
          <a:noFill/>
        </p:spPr>
        <p:txBody>
          <a:bodyPr wrap="square" lIns="91395" tIns="45699" rIns="91395" bIns="4569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schemeClr val="tx1">
                    <a:lumMod val="75000"/>
                    <a:lumOff val="25000"/>
                  </a:schemeClr>
                </a:solidFill>
                <a:latin typeface="Segoe UI Light" pitchFamily="34" charset="0"/>
              </a:rPr>
              <a:t>Privacy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Contextualized Feedback</a:t>
            </a:r>
          </a:p>
          <a:p>
            <a:pPr lvl="0">
              <a:defRPr/>
            </a:pPr>
            <a:r>
              <a:rPr lang="en-US" sz="2000" dirty="0">
                <a:solidFill>
                  <a:prstClr val="white">
                    <a:lumMod val="85000"/>
                  </a:prstClr>
                </a:solidFill>
                <a:latin typeface="Segoe UI Light" pitchFamily="34" charset="0"/>
              </a:rPr>
              <a:t>System should customize what is shown based on participant’s activities or daily rhythm. </a:t>
            </a:r>
            <a:endParaRPr lang="en-US" sz="4000" dirty="0">
              <a:solidFill>
                <a:prstClr val="white">
                  <a:lumMod val="85000"/>
                </a:prstClr>
              </a:solidFill>
              <a:latin typeface="Segoe UI Light"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p:txBody>
      </p:sp>
      <p:sp>
        <p:nvSpPr>
          <p:cNvPr id="12" name="Title 7">
            <a:extLst>
              <a:ext uri="{FF2B5EF4-FFF2-40B4-BE49-F238E27FC236}">
                <a16:creationId xmlns:a16="http://schemas.microsoft.com/office/drawing/2014/main" id="{7DC255E3-3FF4-4F81-B0F0-AAC703F4848E}"/>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rPr>
              <a:t>Study 2: Findings</a:t>
            </a:r>
            <a:endParaRPr kumimoji="0" lang="en-US" sz="11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endParaRPr>
          </a:p>
        </p:txBody>
      </p:sp>
      <p:sp>
        <p:nvSpPr>
          <p:cNvPr id="14" name="Title">
            <a:extLst>
              <a:ext uri="{FF2B5EF4-FFF2-40B4-BE49-F238E27FC236}">
                <a16:creationId xmlns:a16="http://schemas.microsoft.com/office/drawing/2014/main" id="{4FBF57B0-A2F8-4C87-8059-F655607D635F}"/>
              </a:ext>
            </a:extLst>
          </p:cNvPr>
          <p:cNvSpPr>
            <a:spLocks noGrp="1"/>
          </p:cNvSpPr>
          <p:nvPr>
            <p:ph type="title"/>
          </p:nvPr>
        </p:nvSpPr>
        <p:spPr>
          <a:xfrm>
            <a:off x="1695890" y="872534"/>
            <a:ext cx="8229600" cy="493931"/>
          </a:xfrm>
        </p:spPr>
        <p:txBody>
          <a:bodyPr/>
          <a:lstStyle/>
          <a:p>
            <a:r>
              <a:rPr lang="en-US" sz="3600" dirty="0">
                <a:solidFill>
                  <a:schemeClr val="bg1"/>
                </a:solidFill>
              </a:rPr>
              <a:t>Themes Related To Home Usage</a:t>
            </a:r>
          </a:p>
        </p:txBody>
      </p:sp>
      <p:cxnSp>
        <p:nvCxnSpPr>
          <p:cNvPr id="17" name="HorizontalRule">
            <a:extLst>
              <a:ext uri="{FF2B5EF4-FFF2-40B4-BE49-F238E27FC236}">
                <a16:creationId xmlns:a16="http://schemas.microsoft.com/office/drawing/2014/main" id="{879855D0-D115-4F7A-95FA-8BF8E7D29061}"/>
              </a:ext>
            </a:extLst>
          </p:cNvPr>
          <p:cNvCxnSpPr>
            <a:cxnSpLocks/>
          </p:cNvCxnSpPr>
          <p:nvPr/>
        </p:nvCxnSpPr>
        <p:spPr>
          <a:xfrm>
            <a:off x="1556177" y="1380974"/>
            <a:ext cx="8543938" cy="0"/>
          </a:xfrm>
          <a:prstGeom prst="line">
            <a:avLst/>
          </a:prstGeom>
          <a:noFill/>
          <a:ln w="9525" cap="flat" cmpd="sng" algn="ctr">
            <a:solidFill>
              <a:sysClr val="window" lastClr="FFFFFF">
                <a:lumMod val="65000"/>
              </a:sysClr>
            </a:solidFill>
            <a:prstDash val="solid"/>
          </a:ln>
          <a:effectLst/>
        </p:spPr>
      </p:cxnSp>
      <p:sp>
        <p:nvSpPr>
          <p:cNvPr id="21" name="TextBox 20">
            <a:extLst>
              <a:ext uri="{FF2B5EF4-FFF2-40B4-BE49-F238E27FC236}">
                <a16:creationId xmlns:a16="http://schemas.microsoft.com/office/drawing/2014/main" id="{33193400-3A3A-400D-917C-76466E06F4F2}"/>
              </a:ext>
            </a:extLst>
          </p:cNvPr>
          <p:cNvSpPr txBox="1"/>
          <p:nvPr/>
        </p:nvSpPr>
        <p:spPr>
          <a:xfrm>
            <a:off x="1748789" y="1430670"/>
            <a:ext cx="46358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schemeClr val="tx1">
                    <a:lumMod val="75000"/>
                    <a:lumOff val="25000"/>
                  </a:schemeClr>
                </a:solidFill>
                <a:effectLst/>
                <a:uLnTx/>
                <a:uFillTx/>
                <a:latin typeface="Segoe UI Semibold" pitchFamily="34" charset="0"/>
                <a:ea typeface="+mn-ea"/>
                <a:cs typeface="+mn-cs"/>
              </a:rPr>
              <a:t>1</a:t>
            </a:r>
          </a:p>
        </p:txBody>
      </p:sp>
      <p:sp>
        <p:nvSpPr>
          <p:cNvPr id="22" name="TextBox 21">
            <a:extLst>
              <a:ext uri="{FF2B5EF4-FFF2-40B4-BE49-F238E27FC236}">
                <a16:creationId xmlns:a16="http://schemas.microsoft.com/office/drawing/2014/main" id="{D39B3AF9-B3EE-4891-972E-75819F87B4EC}"/>
              </a:ext>
            </a:extLst>
          </p:cNvPr>
          <p:cNvSpPr txBox="1"/>
          <p:nvPr/>
        </p:nvSpPr>
        <p:spPr>
          <a:xfrm>
            <a:off x="1695890" y="2356630"/>
            <a:ext cx="56938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2</a:t>
            </a:r>
          </a:p>
        </p:txBody>
      </p:sp>
    </p:spTree>
    <p:extLst>
      <p:ext uri="{BB962C8B-B14F-4D97-AF65-F5344CB8AC3E}">
        <p14:creationId xmlns:p14="http://schemas.microsoft.com/office/powerpoint/2010/main" val="350755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Related image">
            <a:extLst>
              <a:ext uri="{FF2B5EF4-FFF2-40B4-BE49-F238E27FC236}">
                <a16:creationId xmlns:a16="http://schemas.microsoft.com/office/drawing/2014/main" id="{C0F8CCAF-665F-455B-A3AC-2FD8CE689ADA}"/>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964" y="0"/>
            <a:ext cx="1219263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 y="0"/>
            <a:ext cx="12192001" cy="68580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p:cNvSpPr txBox="1"/>
          <p:nvPr/>
        </p:nvSpPr>
        <p:spPr>
          <a:xfrm>
            <a:off x="911877" y="1299461"/>
            <a:ext cx="6555723" cy="1384990"/>
          </a:xfrm>
          <a:prstGeom prst="rect">
            <a:avLst/>
          </a:prstGeom>
          <a:noFill/>
        </p:spPr>
        <p:txBody>
          <a:bodyPr wrap="square" lIns="91246" tIns="45718" rIns="91246" bIns="45718" rtlCol="0">
            <a:spAutoFit/>
          </a:bodyPr>
          <a:lstStyle/>
          <a:p>
            <a:pPr lvl="0" defTabSz="912201">
              <a:spcAft>
                <a:spcPts val="1200"/>
              </a:spcAft>
              <a:defRPr/>
            </a:pPr>
            <a:r>
              <a:rPr lang="en-US" sz="2800" dirty="0">
                <a:solidFill>
                  <a:prstClr val="white"/>
                </a:solidFill>
                <a:latin typeface="Segoe UI Light" pitchFamily="34" charset="0"/>
              </a:rPr>
              <a:t>“Restrict to important sounds only when there’s a large guest party, [because] I don’t want to be distracted at that time”</a:t>
            </a:r>
            <a:endParaRPr kumimoji="0" lang="en-US" sz="2800" b="0" i="0" u="none" strike="noStrike" kern="1200" cap="none" spc="0" normalizeH="0" baseline="0" noProof="0" dirty="0">
              <a:ln>
                <a:noFill/>
              </a:ln>
              <a:solidFill>
                <a:prstClr val="white"/>
              </a:solidFill>
              <a:effectLst/>
              <a:uLnTx/>
              <a:uFillTx/>
              <a:latin typeface="Segoe UI Light" pitchFamily="34" charset="0"/>
              <a:ea typeface="+mn-ea"/>
              <a:cs typeface="+mn-cs"/>
            </a:endParaRPr>
          </a:p>
        </p:txBody>
      </p:sp>
      <p:sp>
        <p:nvSpPr>
          <p:cNvPr id="4" name="Rectangle 3"/>
          <p:cNvSpPr/>
          <p:nvPr/>
        </p:nvSpPr>
        <p:spPr>
          <a:xfrm>
            <a:off x="6367040" y="2608231"/>
            <a:ext cx="726090" cy="461661"/>
          </a:xfrm>
          <a:prstGeom prst="rect">
            <a:avLst/>
          </a:prstGeom>
        </p:spPr>
        <p:txBody>
          <a:bodyPr wrap="none" lIns="91246" tIns="45718" rIns="91246" bIns="45718">
            <a:spAutoFit/>
          </a:bodyPr>
          <a:lstStyle/>
          <a:p>
            <a:pPr marL="0" marR="0" lvl="0" indent="0" algn="r" defTabSz="91220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itchFamily="34" charset="0"/>
                <a:ea typeface="+mn-ea"/>
                <a:cs typeface="+mn-cs"/>
              </a:rPr>
              <a:t>- R4</a:t>
            </a:r>
          </a:p>
        </p:txBody>
      </p:sp>
      <p:sp>
        <p:nvSpPr>
          <p:cNvPr id="9" name="Title 7">
            <a:extLst>
              <a:ext uri="{FF2B5EF4-FFF2-40B4-BE49-F238E27FC236}">
                <a16:creationId xmlns:a16="http://schemas.microsoft.com/office/drawing/2014/main" id="{7DC255E3-3FF4-4F81-B0F0-AAC703F4848E}"/>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rPr>
              <a:t>Study 2: Findings</a:t>
            </a:r>
            <a:endParaRPr kumimoji="0" lang="en-US" sz="1100" b="0" i="0" u="none" strike="noStrike" kern="1200" cap="small" spc="0" normalizeH="0" baseline="0" noProof="0" dirty="0">
              <a:ln>
                <a:noFill/>
              </a:ln>
              <a:solidFill>
                <a:schemeClr val="tx1">
                  <a:lumMod val="50000"/>
                  <a:lumOff val="50000"/>
                </a:schemeClr>
              </a:solidFill>
              <a:effectLst/>
              <a:uLnTx/>
              <a:uFillTx/>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665C42E2-C485-43A8-B293-7007D3ACBD1F}"/>
              </a:ext>
            </a:extLst>
          </p:cNvPr>
          <p:cNvSpPr txBox="1"/>
          <p:nvPr/>
        </p:nvSpPr>
        <p:spPr>
          <a:xfrm>
            <a:off x="911877" y="3936933"/>
            <a:ext cx="8041623" cy="1815878"/>
          </a:xfrm>
          <a:prstGeom prst="rect">
            <a:avLst/>
          </a:prstGeom>
          <a:noFill/>
        </p:spPr>
        <p:txBody>
          <a:bodyPr wrap="square" lIns="91246" tIns="45718" rIns="91246" bIns="45718" rtlCol="0">
            <a:spAutoFit/>
          </a:bodyPr>
          <a:lstStyle/>
          <a:p>
            <a:pPr lvl="0" defTabSz="912201">
              <a:spcAft>
                <a:spcPts val="1200"/>
              </a:spcAft>
              <a:defRPr/>
            </a:pPr>
            <a:r>
              <a:rPr lang="en-US" sz="2800" dirty="0">
                <a:solidFill>
                  <a:prstClr val="white"/>
                </a:solidFill>
                <a:latin typeface="Segoe UI Light" pitchFamily="34" charset="0"/>
              </a:rPr>
              <a:t>“For night time you might want to [show] crying if the kids are in the other room. You wouldn't worry about siren outside or street noise or the air conditioning running. Those are daytime things.”</a:t>
            </a:r>
            <a:endParaRPr kumimoji="0" lang="en-US" sz="2800" b="0" i="0" u="none" strike="noStrike" kern="1200" cap="none" spc="0" normalizeH="0" baseline="0" noProof="0" dirty="0">
              <a:ln>
                <a:noFill/>
              </a:ln>
              <a:solidFill>
                <a:prstClr val="white"/>
              </a:solidFill>
              <a:effectLst/>
              <a:uLnTx/>
              <a:uFillTx/>
              <a:latin typeface="Segoe UI Light" pitchFamily="34" charset="0"/>
              <a:ea typeface="+mn-ea"/>
              <a:cs typeface="+mn-cs"/>
            </a:endParaRPr>
          </a:p>
        </p:txBody>
      </p:sp>
      <p:sp>
        <p:nvSpPr>
          <p:cNvPr id="11" name="Rectangle 10">
            <a:extLst>
              <a:ext uri="{FF2B5EF4-FFF2-40B4-BE49-F238E27FC236}">
                <a16:creationId xmlns:a16="http://schemas.microsoft.com/office/drawing/2014/main" id="{DEE3C744-27FC-4E46-B030-00726E739FBD}"/>
              </a:ext>
            </a:extLst>
          </p:cNvPr>
          <p:cNvSpPr/>
          <p:nvPr/>
        </p:nvSpPr>
        <p:spPr>
          <a:xfrm>
            <a:off x="6454579" y="5719741"/>
            <a:ext cx="721281" cy="461661"/>
          </a:xfrm>
          <a:prstGeom prst="rect">
            <a:avLst/>
          </a:prstGeom>
        </p:spPr>
        <p:txBody>
          <a:bodyPr wrap="none" lIns="91246" tIns="45718" rIns="91246" bIns="45718">
            <a:spAutoFit/>
          </a:bodyPr>
          <a:lstStyle/>
          <a:p>
            <a:pPr marL="0" marR="0" lvl="0" indent="0" algn="r" defTabSz="91220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pitchFamily="34" charset="0"/>
                <a:ea typeface="+mn-ea"/>
                <a:cs typeface="+mn-cs"/>
              </a:rPr>
              <a:t>- R5</a:t>
            </a:r>
          </a:p>
        </p:txBody>
      </p:sp>
    </p:spTree>
    <p:extLst>
      <p:ext uri="{BB962C8B-B14F-4D97-AF65-F5344CB8AC3E}">
        <p14:creationId xmlns:p14="http://schemas.microsoft.com/office/powerpoint/2010/main" val="48782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DE58FF7-E52F-4390-8B89-D56B0AA387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1" y="-374335"/>
            <a:ext cx="12204463" cy="8114670"/>
          </a:xfrm>
          <a:prstGeom prst="rect">
            <a:avLst/>
          </a:prstGeom>
        </p:spPr>
      </p:pic>
      <p:sp>
        <p:nvSpPr>
          <p:cNvPr id="5" name="BlackOverlay"/>
          <p:cNvSpPr/>
          <p:nvPr/>
        </p:nvSpPr>
        <p:spPr>
          <a:xfrm>
            <a:off x="-5625" y="0"/>
            <a:ext cx="12204463"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26371E7F-BD4F-4510-824B-76E6F2FA8027}"/>
              </a:ext>
            </a:extLst>
          </p:cNvPr>
          <p:cNvSpPr txBox="1"/>
          <p:nvPr/>
        </p:nvSpPr>
        <p:spPr>
          <a:xfrm>
            <a:off x="2339977" y="1528953"/>
            <a:ext cx="8042047" cy="3477833"/>
          </a:xfrm>
          <a:prstGeom prst="rect">
            <a:avLst/>
          </a:prstGeom>
          <a:noFill/>
        </p:spPr>
        <p:txBody>
          <a:bodyPr wrap="square" lIns="91395" tIns="45699" rIns="91395" bIns="4569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lumMod val="75000"/>
                    <a:lumOff val="25000"/>
                  </a:schemeClr>
                </a:solidFill>
                <a:effectLst/>
                <a:uLnTx/>
                <a:uFillTx/>
                <a:latin typeface="Segoe UI Light" pitchFamily="34" charset="0"/>
                <a:ea typeface="+mn-ea"/>
                <a:cs typeface="+mn-cs"/>
              </a:rPr>
              <a:t>Privacy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lumMod val="75000"/>
                    <a:lumOff val="25000"/>
                  </a:schemeClr>
                </a:solidFill>
                <a:effectLst/>
                <a:uLnTx/>
                <a:uFillTx/>
                <a:latin typeface="Segoe UI Light" pitchFamily="34" charset="0"/>
                <a:ea typeface="+mn-ea"/>
                <a:cs typeface="+mn-cs"/>
              </a:rPr>
              <a:t>Contextualized Feedback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Trust and Confidence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p:txBody>
      </p:sp>
      <p:sp>
        <p:nvSpPr>
          <p:cNvPr id="12" name="Title 7">
            <a:extLst>
              <a:ext uri="{FF2B5EF4-FFF2-40B4-BE49-F238E27FC236}">
                <a16:creationId xmlns:a16="http://schemas.microsoft.com/office/drawing/2014/main" id="{7DC255E3-3FF4-4F81-B0F0-AAC703F4848E}"/>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rPr>
              <a:t>Study 2: Findings</a:t>
            </a:r>
            <a:endParaRPr kumimoji="0" lang="en-US" sz="11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endParaRPr>
          </a:p>
        </p:txBody>
      </p:sp>
      <p:sp>
        <p:nvSpPr>
          <p:cNvPr id="14" name="Title">
            <a:extLst>
              <a:ext uri="{FF2B5EF4-FFF2-40B4-BE49-F238E27FC236}">
                <a16:creationId xmlns:a16="http://schemas.microsoft.com/office/drawing/2014/main" id="{4FBF57B0-A2F8-4C87-8059-F655607D635F}"/>
              </a:ext>
            </a:extLst>
          </p:cNvPr>
          <p:cNvSpPr>
            <a:spLocks noGrp="1"/>
          </p:cNvSpPr>
          <p:nvPr>
            <p:ph type="title"/>
          </p:nvPr>
        </p:nvSpPr>
        <p:spPr>
          <a:xfrm>
            <a:off x="1695890" y="872534"/>
            <a:ext cx="8229600" cy="493931"/>
          </a:xfrm>
        </p:spPr>
        <p:txBody>
          <a:bodyPr/>
          <a:lstStyle/>
          <a:p>
            <a:r>
              <a:rPr lang="en-US" sz="3600" dirty="0">
                <a:solidFill>
                  <a:schemeClr val="bg1"/>
                </a:solidFill>
              </a:rPr>
              <a:t>Themes Related To Home Usage</a:t>
            </a:r>
          </a:p>
        </p:txBody>
      </p:sp>
      <p:cxnSp>
        <p:nvCxnSpPr>
          <p:cNvPr id="17" name="HorizontalRule">
            <a:extLst>
              <a:ext uri="{FF2B5EF4-FFF2-40B4-BE49-F238E27FC236}">
                <a16:creationId xmlns:a16="http://schemas.microsoft.com/office/drawing/2014/main" id="{879855D0-D115-4F7A-95FA-8BF8E7D29061}"/>
              </a:ext>
            </a:extLst>
          </p:cNvPr>
          <p:cNvCxnSpPr>
            <a:cxnSpLocks/>
          </p:cNvCxnSpPr>
          <p:nvPr/>
        </p:nvCxnSpPr>
        <p:spPr>
          <a:xfrm>
            <a:off x="1556177" y="1380974"/>
            <a:ext cx="8543938" cy="0"/>
          </a:xfrm>
          <a:prstGeom prst="line">
            <a:avLst/>
          </a:prstGeom>
          <a:noFill/>
          <a:ln w="9525" cap="flat" cmpd="sng" algn="ctr">
            <a:solidFill>
              <a:sysClr val="window" lastClr="FFFFFF">
                <a:lumMod val="65000"/>
              </a:sysClr>
            </a:solidFill>
            <a:prstDash val="solid"/>
          </a:ln>
          <a:effectLst/>
        </p:spPr>
      </p:cxnSp>
      <p:sp>
        <p:nvSpPr>
          <p:cNvPr id="16" name="TextBox 15">
            <a:extLst>
              <a:ext uri="{FF2B5EF4-FFF2-40B4-BE49-F238E27FC236}">
                <a16:creationId xmlns:a16="http://schemas.microsoft.com/office/drawing/2014/main" id="{E74A04D2-B47F-4D6E-92E8-8A656C034A7E}"/>
              </a:ext>
            </a:extLst>
          </p:cNvPr>
          <p:cNvSpPr txBox="1"/>
          <p:nvPr/>
        </p:nvSpPr>
        <p:spPr>
          <a:xfrm>
            <a:off x="1695890" y="3277137"/>
            <a:ext cx="56938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3</a:t>
            </a:r>
          </a:p>
        </p:txBody>
      </p:sp>
      <p:sp>
        <p:nvSpPr>
          <p:cNvPr id="21" name="TextBox 20">
            <a:extLst>
              <a:ext uri="{FF2B5EF4-FFF2-40B4-BE49-F238E27FC236}">
                <a16:creationId xmlns:a16="http://schemas.microsoft.com/office/drawing/2014/main" id="{33193400-3A3A-400D-917C-76466E06F4F2}"/>
              </a:ext>
            </a:extLst>
          </p:cNvPr>
          <p:cNvSpPr txBox="1"/>
          <p:nvPr/>
        </p:nvSpPr>
        <p:spPr>
          <a:xfrm>
            <a:off x="1748789" y="1430670"/>
            <a:ext cx="46358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schemeClr val="tx1">
                    <a:lumMod val="75000"/>
                    <a:lumOff val="25000"/>
                  </a:schemeClr>
                </a:solidFill>
                <a:effectLst/>
                <a:uLnTx/>
                <a:uFillTx/>
                <a:latin typeface="Segoe UI Semibold" pitchFamily="34" charset="0"/>
                <a:ea typeface="+mn-ea"/>
                <a:cs typeface="+mn-cs"/>
              </a:rPr>
              <a:t>1</a:t>
            </a:r>
          </a:p>
        </p:txBody>
      </p:sp>
      <p:sp>
        <p:nvSpPr>
          <p:cNvPr id="22" name="TextBox 21">
            <a:extLst>
              <a:ext uri="{FF2B5EF4-FFF2-40B4-BE49-F238E27FC236}">
                <a16:creationId xmlns:a16="http://schemas.microsoft.com/office/drawing/2014/main" id="{D39B3AF9-B3EE-4891-972E-75819F87B4EC}"/>
              </a:ext>
            </a:extLst>
          </p:cNvPr>
          <p:cNvSpPr txBox="1"/>
          <p:nvPr/>
        </p:nvSpPr>
        <p:spPr>
          <a:xfrm>
            <a:off x="1695890" y="2356630"/>
            <a:ext cx="56938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schemeClr val="tx1">
                    <a:lumMod val="75000"/>
                    <a:lumOff val="25000"/>
                  </a:schemeClr>
                </a:solidFill>
                <a:effectLst/>
                <a:uLnTx/>
                <a:uFillTx/>
                <a:latin typeface="Segoe UI Semibold" pitchFamily="34" charset="0"/>
                <a:ea typeface="+mn-ea"/>
                <a:cs typeface="+mn-cs"/>
              </a:rPr>
              <a:t>2</a:t>
            </a:r>
          </a:p>
        </p:txBody>
      </p:sp>
    </p:spTree>
    <p:extLst>
      <p:ext uri="{BB962C8B-B14F-4D97-AF65-F5344CB8AC3E}">
        <p14:creationId xmlns:p14="http://schemas.microsoft.com/office/powerpoint/2010/main" val="1661306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DE58FF7-E52F-4390-8B89-D56B0AA387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1" y="-374335"/>
            <a:ext cx="12204463" cy="8114670"/>
          </a:xfrm>
          <a:prstGeom prst="rect">
            <a:avLst/>
          </a:prstGeom>
        </p:spPr>
      </p:pic>
      <p:sp>
        <p:nvSpPr>
          <p:cNvPr id="5" name="BlackOverlay"/>
          <p:cNvSpPr/>
          <p:nvPr/>
        </p:nvSpPr>
        <p:spPr>
          <a:xfrm>
            <a:off x="-5625" y="0"/>
            <a:ext cx="12204463"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26371E7F-BD4F-4510-824B-76E6F2FA8027}"/>
              </a:ext>
            </a:extLst>
          </p:cNvPr>
          <p:cNvSpPr txBox="1"/>
          <p:nvPr/>
        </p:nvSpPr>
        <p:spPr>
          <a:xfrm>
            <a:off x="2339977" y="1528953"/>
            <a:ext cx="8042047" cy="3477833"/>
          </a:xfrm>
          <a:prstGeom prst="rect">
            <a:avLst/>
          </a:prstGeom>
          <a:noFill/>
        </p:spPr>
        <p:txBody>
          <a:bodyPr wrap="square" lIns="91395" tIns="45699" rIns="91395" bIns="4569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lumMod val="75000"/>
                    <a:lumOff val="25000"/>
                  </a:schemeClr>
                </a:solidFill>
                <a:effectLst/>
                <a:uLnTx/>
                <a:uFillTx/>
                <a:latin typeface="Segoe UI Light" pitchFamily="34" charset="0"/>
                <a:ea typeface="+mn-ea"/>
                <a:cs typeface="+mn-cs"/>
              </a:rPr>
              <a:t>Privacy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lumMod val="75000"/>
                    <a:lumOff val="25000"/>
                  </a:schemeClr>
                </a:solidFill>
                <a:effectLst/>
                <a:uLnTx/>
                <a:uFillTx/>
                <a:latin typeface="Segoe UI Light" pitchFamily="34" charset="0"/>
                <a:ea typeface="+mn-ea"/>
                <a:cs typeface="+mn-cs"/>
              </a:rPr>
              <a:t>Contextualized Feedback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Trust and Confidence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p:txBody>
      </p:sp>
      <p:sp>
        <p:nvSpPr>
          <p:cNvPr id="12" name="Title 7">
            <a:extLst>
              <a:ext uri="{FF2B5EF4-FFF2-40B4-BE49-F238E27FC236}">
                <a16:creationId xmlns:a16="http://schemas.microsoft.com/office/drawing/2014/main" id="{7DC255E3-3FF4-4F81-B0F0-AAC703F4848E}"/>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rPr>
              <a:t>Study 2: Findings</a:t>
            </a:r>
            <a:endParaRPr kumimoji="0" lang="en-US" sz="11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endParaRPr>
          </a:p>
        </p:txBody>
      </p:sp>
      <p:sp>
        <p:nvSpPr>
          <p:cNvPr id="14" name="Title">
            <a:extLst>
              <a:ext uri="{FF2B5EF4-FFF2-40B4-BE49-F238E27FC236}">
                <a16:creationId xmlns:a16="http://schemas.microsoft.com/office/drawing/2014/main" id="{4FBF57B0-A2F8-4C87-8059-F655607D635F}"/>
              </a:ext>
            </a:extLst>
          </p:cNvPr>
          <p:cNvSpPr>
            <a:spLocks noGrp="1"/>
          </p:cNvSpPr>
          <p:nvPr>
            <p:ph type="title"/>
          </p:nvPr>
        </p:nvSpPr>
        <p:spPr>
          <a:xfrm>
            <a:off x="1695890" y="872534"/>
            <a:ext cx="8229600" cy="493931"/>
          </a:xfrm>
        </p:spPr>
        <p:txBody>
          <a:bodyPr/>
          <a:lstStyle/>
          <a:p>
            <a:r>
              <a:rPr lang="en-US" sz="3600" dirty="0">
                <a:solidFill>
                  <a:schemeClr val="bg1"/>
                </a:solidFill>
              </a:rPr>
              <a:t>Themes Related To Home Usage</a:t>
            </a:r>
          </a:p>
        </p:txBody>
      </p:sp>
      <p:cxnSp>
        <p:nvCxnSpPr>
          <p:cNvPr id="17" name="HorizontalRule">
            <a:extLst>
              <a:ext uri="{FF2B5EF4-FFF2-40B4-BE49-F238E27FC236}">
                <a16:creationId xmlns:a16="http://schemas.microsoft.com/office/drawing/2014/main" id="{879855D0-D115-4F7A-95FA-8BF8E7D29061}"/>
              </a:ext>
            </a:extLst>
          </p:cNvPr>
          <p:cNvCxnSpPr>
            <a:cxnSpLocks/>
          </p:cNvCxnSpPr>
          <p:nvPr/>
        </p:nvCxnSpPr>
        <p:spPr>
          <a:xfrm>
            <a:off x="1556177" y="1380974"/>
            <a:ext cx="8543938" cy="0"/>
          </a:xfrm>
          <a:prstGeom prst="line">
            <a:avLst/>
          </a:prstGeom>
          <a:noFill/>
          <a:ln w="9525" cap="flat" cmpd="sng" algn="ctr">
            <a:solidFill>
              <a:sysClr val="window" lastClr="FFFFFF">
                <a:lumMod val="65000"/>
              </a:sysClr>
            </a:solidFill>
            <a:prstDash val="solid"/>
          </a:ln>
          <a:effectLst/>
        </p:spPr>
      </p:cxnSp>
      <p:sp>
        <p:nvSpPr>
          <p:cNvPr id="16" name="TextBox 15">
            <a:extLst>
              <a:ext uri="{FF2B5EF4-FFF2-40B4-BE49-F238E27FC236}">
                <a16:creationId xmlns:a16="http://schemas.microsoft.com/office/drawing/2014/main" id="{E74A04D2-B47F-4D6E-92E8-8A656C034A7E}"/>
              </a:ext>
            </a:extLst>
          </p:cNvPr>
          <p:cNvSpPr txBox="1"/>
          <p:nvPr/>
        </p:nvSpPr>
        <p:spPr>
          <a:xfrm>
            <a:off x="1695890" y="3277137"/>
            <a:ext cx="56938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3</a:t>
            </a:r>
          </a:p>
        </p:txBody>
      </p:sp>
      <p:sp>
        <p:nvSpPr>
          <p:cNvPr id="21" name="TextBox 20">
            <a:extLst>
              <a:ext uri="{FF2B5EF4-FFF2-40B4-BE49-F238E27FC236}">
                <a16:creationId xmlns:a16="http://schemas.microsoft.com/office/drawing/2014/main" id="{33193400-3A3A-400D-917C-76466E06F4F2}"/>
              </a:ext>
            </a:extLst>
          </p:cNvPr>
          <p:cNvSpPr txBox="1"/>
          <p:nvPr/>
        </p:nvSpPr>
        <p:spPr>
          <a:xfrm>
            <a:off x="1748789" y="1430670"/>
            <a:ext cx="46358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schemeClr val="tx1">
                    <a:lumMod val="75000"/>
                    <a:lumOff val="25000"/>
                  </a:schemeClr>
                </a:solidFill>
                <a:effectLst/>
                <a:uLnTx/>
                <a:uFillTx/>
                <a:latin typeface="Segoe UI Semibold" pitchFamily="34" charset="0"/>
                <a:ea typeface="+mn-ea"/>
                <a:cs typeface="+mn-cs"/>
              </a:rPr>
              <a:t>1</a:t>
            </a:r>
          </a:p>
        </p:txBody>
      </p:sp>
      <p:sp>
        <p:nvSpPr>
          <p:cNvPr id="22" name="TextBox 21">
            <a:extLst>
              <a:ext uri="{FF2B5EF4-FFF2-40B4-BE49-F238E27FC236}">
                <a16:creationId xmlns:a16="http://schemas.microsoft.com/office/drawing/2014/main" id="{D39B3AF9-B3EE-4891-972E-75819F87B4EC}"/>
              </a:ext>
            </a:extLst>
          </p:cNvPr>
          <p:cNvSpPr txBox="1"/>
          <p:nvPr/>
        </p:nvSpPr>
        <p:spPr>
          <a:xfrm>
            <a:off x="1695890" y="2356630"/>
            <a:ext cx="56938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schemeClr val="tx1">
                    <a:lumMod val="75000"/>
                    <a:lumOff val="25000"/>
                  </a:schemeClr>
                </a:solidFill>
                <a:effectLst/>
                <a:uLnTx/>
                <a:uFillTx/>
                <a:latin typeface="Segoe UI Semibold" pitchFamily="34" charset="0"/>
                <a:ea typeface="+mn-ea"/>
                <a:cs typeface="+mn-cs"/>
              </a:rPr>
              <a:t>2</a:t>
            </a:r>
          </a:p>
        </p:txBody>
      </p:sp>
      <p:sp>
        <p:nvSpPr>
          <p:cNvPr id="13" name="BlackOverlay">
            <a:extLst>
              <a:ext uri="{FF2B5EF4-FFF2-40B4-BE49-F238E27FC236}">
                <a16:creationId xmlns:a16="http://schemas.microsoft.com/office/drawing/2014/main" id="{6BB460A4-451A-4799-A685-603B928BF6CB}"/>
              </a:ext>
            </a:extLst>
          </p:cNvPr>
          <p:cNvSpPr/>
          <p:nvPr/>
        </p:nvSpPr>
        <p:spPr>
          <a:xfrm>
            <a:off x="0" y="4200467"/>
            <a:ext cx="12203898" cy="1528953"/>
          </a:xfrm>
          <a:prstGeom prst="rect">
            <a:avLst/>
          </a:prstGeom>
          <a:solidFill>
            <a:schemeClr val="tx1">
              <a:alpha val="7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marL="0" marR="0" lvl="0" indent="0" algn="ctr" defTabSz="456039"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Segoe UI Light"/>
                <a:cs typeface="Segoe UI Light"/>
              </a:rPr>
              <a:t>Because sound classification algorithms are probabilistic, we also asked participants</a:t>
            </a:r>
          </a:p>
          <a:p>
            <a:pPr marL="0" marR="0" lvl="0" indent="0" algn="ctr" defTabSz="456039"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Segoe UI Light"/>
                <a:cs typeface="Segoe UI Light"/>
              </a:rPr>
              <a:t>about </a:t>
            </a:r>
            <a:r>
              <a:rPr lang="en-US" sz="2400" dirty="0">
                <a:solidFill>
                  <a:srgbClr val="FFC000"/>
                </a:solidFill>
                <a:latin typeface="Segoe UI Semibold" panose="020B0702040204020203" pitchFamily="34" charset="0"/>
                <a:cs typeface="Segoe UI Semibold" panose="020B0702040204020203" pitchFamily="34" charset="0"/>
              </a:rPr>
              <a:t>possible </a:t>
            </a:r>
            <a:r>
              <a:rPr kumimoji="0" lang="en-US" sz="2400" b="0" i="0" u="none" strike="noStrike" kern="1200" cap="none" spc="0" normalizeH="0" baseline="0" noProof="0" dirty="0">
                <a:ln>
                  <a:noFill/>
                </a:ln>
                <a:solidFill>
                  <a:srgbClr val="FFC000"/>
                </a:solidFill>
                <a:effectLst/>
                <a:uLnTx/>
                <a:uFillTx/>
                <a:latin typeface="Segoe UI Semibold" panose="020B0702040204020203" pitchFamily="34" charset="0"/>
                <a:cs typeface="Segoe UI Semibold" panose="020B0702040204020203" pitchFamily="34" charset="0"/>
              </a:rPr>
              <a:t>ways to handle uncertainty in sound </a:t>
            </a:r>
            <a:r>
              <a:rPr lang="en-US" sz="2400" dirty="0">
                <a:solidFill>
                  <a:srgbClr val="FFC000"/>
                </a:solidFill>
                <a:latin typeface="Segoe UI Semibold" panose="020B0702040204020203" pitchFamily="34" charset="0"/>
                <a:cs typeface="Segoe UI Semibold" panose="020B0702040204020203" pitchFamily="34" charset="0"/>
              </a:rPr>
              <a:t>detection.</a:t>
            </a:r>
            <a:r>
              <a:rPr kumimoji="0" lang="en-US" sz="2400" b="0" i="0" u="none" strike="noStrike" kern="1200" cap="none" spc="0" normalizeH="0" baseline="0" noProof="0" dirty="0">
                <a:ln>
                  <a:noFill/>
                </a:ln>
                <a:solidFill>
                  <a:prstClr val="white"/>
                </a:solidFill>
                <a:effectLst/>
                <a:uLnTx/>
                <a:uFillTx/>
                <a:latin typeface="Segoe UI Light"/>
                <a:ea typeface="+mn-ea"/>
                <a:cs typeface="Segoe UI Light"/>
              </a:rPr>
              <a:t> </a:t>
            </a:r>
          </a:p>
        </p:txBody>
      </p:sp>
    </p:spTree>
    <p:extLst>
      <p:ext uri="{BB962C8B-B14F-4D97-AF65-F5344CB8AC3E}">
        <p14:creationId xmlns:p14="http://schemas.microsoft.com/office/powerpoint/2010/main" val="36331902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DE58FF7-E52F-4390-8B89-D56B0AA387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1" y="-374335"/>
            <a:ext cx="12204463" cy="8114670"/>
          </a:xfrm>
          <a:prstGeom prst="rect">
            <a:avLst/>
          </a:prstGeom>
        </p:spPr>
      </p:pic>
      <p:sp>
        <p:nvSpPr>
          <p:cNvPr id="5" name="BlackOverlay"/>
          <p:cNvSpPr/>
          <p:nvPr/>
        </p:nvSpPr>
        <p:spPr>
          <a:xfrm>
            <a:off x="-5625" y="0"/>
            <a:ext cx="12204463"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26371E7F-BD4F-4510-824B-76E6F2FA8027}"/>
              </a:ext>
            </a:extLst>
          </p:cNvPr>
          <p:cNvSpPr txBox="1"/>
          <p:nvPr/>
        </p:nvSpPr>
        <p:spPr>
          <a:xfrm>
            <a:off x="2339977" y="1528953"/>
            <a:ext cx="8985248" cy="6063156"/>
          </a:xfrm>
          <a:prstGeom prst="rect">
            <a:avLst/>
          </a:prstGeom>
          <a:noFill/>
        </p:spPr>
        <p:txBody>
          <a:bodyPr wrap="square" lIns="91395" tIns="45699" rIns="91395" bIns="4569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lumMod val="75000"/>
                    <a:lumOff val="25000"/>
                  </a:schemeClr>
                </a:solidFill>
                <a:effectLst/>
                <a:uLnTx/>
                <a:uFillTx/>
                <a:latin typeface="Segoe UI Light" pitchFamily="34" charset="0"/>
                <a:ea typeface="+mn-ea"/>
                <a:cs typeface="+mn-cs"/>
              </a:rPr>
              <a:t>Privacy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lumMod val="75000"/>
                    <a:lumOff val="25000"/>
                  </a:schemeClr>
                </a:solidFill>
                <a:effectLst/>
                <a:uLnTx/>
                <a:uFillTx/>
                <a:latin typeface="Segoe UI Light" pitchFamily="34" charset="0"/>
                <a:ea typeface="+mn-ea"/>
                <a:cs typeface="+mn-cs"/>
              </a:rPr>
              <a:t>Contextualized Feedback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Trust and Confidence</a:t>
            </a:r>
          </a:p>
          <a:p>
            <a:pPr lvl="0" defTabSz="456039">
              <a:defRPr/>
            </a:pPr>
            <a:r>
              <a:rPr lang="en-US" sz="2000" dirty="0">
                <a:solidFill>
                  <a:prstClr val="white"/>
                </a:solidFill>
                <a:latin typeface="Segoe UI Light"/>
                <a:cs typeface="Segoe UI Light"/>
              </a:rPr>
              <a:t>All participants said they would use the system even if it </a:t>
            </a:r>
            <a:r>
              <a:rPr lang="en-US" sz="2000" dirty="0">
                <a:solidFill>
                  <a:srgbClr val="FFC000"/>
                </a:solidFill>
                <a:latin typeface="Segoe UI Semibold" panose="020B0702040204020203" pitchFamily="34" charset="0"/>
                <a:cs typeface="Segoe UI Semibold" panose="020B0702040204020203" pitchFamily="34" charset="0"/>
              </a:rPr>
              <a:t>just shows the </a:t>
            </a:r>
          </a:p>
          <a:p>
            <a:pPr lvl="0" defTabSz="456039">
              <a:defRPr/>
            </a:pPr>
            <a:r>
              <a:rPr lang="en-US" sz="2000" dirty="0">
                <a:solidFill>
                  <a:srgbClr val="FFC000"/>
                </a:solidFill>
                <a:latin typeface="Segoe UI Semibold" panose="020B0702040204020203" pitchFamily="34" charset="0"/>
                <a:cs typeface="Segoe UI Semibold" panose="020B0702040204020203" pitchFamily="34" charset="0"/>
              </a:rPr>
              <a:t>sound’s location</a:t>
            </a:r>
            <a:r>
              <a:rPr lang="en-US" sz="2000" dirty="0">
                <a:solidFill>
                  <a:prstClr val="white"/>
                </a:solidFill>
                <a:latin typeface="Segoe UI Light"/>
                <a:cs typeface="Segoe UI Light"/>
              </a:rPr>
              <a:t> but not its identity (e.g., bathroom but not toilet flush). </a:t>
            </a:r>
          </a:p>
          <a:p>
            <a:pPr lvl="0" defTabSz="456039">
              <a:defRPr/>
            </a:pPr>
            <a:endParaRPr lang="en-US" dirty="0">
              <a:solidFill>
                <a:prstClr val="white"/>
              </a:solidFill>
              <a:latin typeface="Segoe UI Light"/>
              <a:cs typeface="Segoe UI Light"/>
            </a:endParaRPr>
          </a:p>
          <a:p>
            <a:pPr lvl="0" defTabSz="456039">
              <a:defRPr/>
            </a:pPr>
            <a:r>
              <a:rPr lang="en-US" sz="2000" dirty="0">
                <a:solidFill>
                  <a:prstClr val="white"/>
                </a:solidFill>
                <a:latin typeface="Segoe UI Light"/>
                <a:cs typeface="Segoe UI Light"/>
              </a:rPr>
              <a:t>Most participants also felt that other uncertain information can be useful as well such as a </a:t>
            </a:r>
            <a:r>
              <a:rPr lang="en-US" sz="2000" dirty="0">
                <a:solidFill>
                  <a:srgbClr val="FFC000"/>
                </a:solidFill>
                <a:latin typeface="Segoe UI Semibold" panose="020B0702040204020203" pitchFamily="34" charset="0"/>
                <a:cs typeface="Segoe UI Semibold" panose="020B0702040204020203" pitchFamily="34" charset="0"/>
              </a:rPr>
              <a:t>general category </a:t>
            </a:r>
            <a:r>
              <a:rPr lang="en-US" sz="2000" dirty="0">
                <a:solidFill>
                  <a:prstClr val="white"/>
                </a:solidFill>
                <a:latin typeface="Segoe UI Light"/>
                <a:cs typeface="Segoe UI Light"/>
              </a:rPr>
              <a:t>(e.g., “an alarm-like sound”, R8) or a </a:t>
            </a:r>
            <a:r>
              <a:rPr lang="en-US" sz="2000" dirty="0">
                <a:solidFill>
                  <a:srgbClr val="FFC000"/>
                </a:solidFill>
                <a:latin typeface="Segoe UI Semibold" panose="020B0702040204020203" pitchFamily="34" charset="0"/>
                <a:cs typeface="Segoe UI Semibold" panose="020B0702040204020203" pitchFamily="34" charset="0"/>
              </a:rPr>
              <a:t>list of possible  sounds</a:t>
            </a:r>
            <a:r>
              <a:rPr lang="en-US" sz="2000" dirty="0">
                <a:solidFill>
                  <a:prstClr val="white"/>
                </a:solidFill>
                <a:latin typeface="Segoe UI Light"/>
                <a:cs typeface="Segoe UI Light"/>
              </a:rPr>
              <a:t> (e.g., “this sound could be a clock alarm or a microwave beep”, R4).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p:txBody>
      </p:sp>
      <p:sp>
        <p:nvSpPr>
          <p:cNvPr id="12" name="Title 7">
            <a:extLst>
              <a:ext uri="{FF2B5EF4-FFF2-40B4-BE49-F238E27FC236}">
                <a16:creationId xmlns:a16="http://schemas.microsoft.com/office/drawing/2014/main" id="{7DC255E3-3FF4-4F81-B0F0-AAC703F4848E}"/>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rPr>
              <a:t>Study 2: Findings</a:t>
            </a:r>
            <a:endParaRPr kumimoji="0" lang="en-US" sz="11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endParaRPr>
          </a:p>
        </p:txBody>
      </p:sp>
      <p:sp>
        <p:nvSpPr>
          <p:cNvPr id="14" name="Title">
            <a:extLst>
              <a:ext uri="{FF2B5EF4-FFF2-40B4-BE49-F238E27FC236}">
                <a16:creationId xmlns:a16="http://schemas.microsoft.com/office/drawing/2014/main" id="{4FBF57B0-A2F8-4C87-8059-F655607D635F}"/>
              </a:ext>
            </a:extLst>
          </p:cNvPr>
          <p:cNvSpPr>
            <a:spLocks noGrp="1"/>
          </p:cNvSpPr>
          <p:nvPr>
            <p:ph type="title"/>
          </p:nvPr>
        </p:nvSpPr>
        <p:spPr>
          <a:xfrm>
            <a:off x="1695890" y="872534"/>
            <a:ext cx="8229600" cy="493931"/>
          </a:xfrm>
        </p:spPr>
        <p:txBody>
          <a:bodyPr/>
          <a:lstStyle/>
          <a:p>
            <a:r>
              <a:rPr lang="en-US" sz="3600" dirty="0">
                <a:solidFill>
                  <a:schemeClr val="bg1"/>
                </a:solidFill>
              </a:rPr>
              <a:t>Themes Related To Home Usage</a:t>
            </a:r>
          </a:p>
        </p:txBody>
      </p:sp>
      <p:cxnSp>
        <p:nvCxnSpPr>
          <p:cNvPr id="17" name="HorizontalRule">
            <a:extLst>
              <a:ext uri="{FF2B5EF4-FFF2-40B4-BE49-F238E27FC236}">
                <a16:creationId xmlns:a16="http://schemas.microsoft.com/office/drawing/2014/main" id="{879855D0-D115-4F7A-95FA-8BF8E7D29061}"/>
              </a:ext>
            </a:extLst>
          </p:cNvPr>
          <p:cNvCxnSpPr>
            <a:cxnSpLocks/>
          </p:cNvCxnSpPr>
          <p:nvPr/>
        </p:nvCxnSpPr>
        <p:spPr>
          <a:xfrm>
            <a:off x="1556177" y="1380974"/>
            <a:ext cx="8543938" cy="0"/>
          </a:xfrm>
          <a:prstGeom prst="line">
            <a:avLst/>
          </a:prstGeom>
          <a:noFill/>
          <a:ln w="9525" cap="flat" cmpd="sng" algn="ctr">
            <a:solidFill>
              <a:sysClr val="window" lastClr="FFFFFF">
                <a:lumMod val="65000"/>
              </a:sysClr>
            </a:solidFill>
            <a:prstDash val="solid"/>
          </a:ln>
          <a:effectLst/>
        </p:spPr>
      </p:cxnSp>
      <p:sp>
        <p:nvSpPr>
          <p:cNvPr id="16" name="TextBox 15">
            <a:extLst>
              <a:ext uri="{FF2B5EF4-FFF2-40B4-BE49-F238E27FC236}">
                <a16:creationId xmlns:a16="http://schemas.microsoft.com/office/drawing/2014/main" id="{E74A04D2-B47F-4D6E-92E8-8A656C034A7E}"/>
              </a:ext>
            </a:extLst>
          </p:cNvPr>
          <p:cNvSpPr txBox="1"/>
          <p:nvPr/>
        </p:nvSpPr>
        <p:spPr>
          <a:xfrm>
            <a:off x="1695890" y="3277137"/>
            <a:ext cx="56938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3</a:t>
            </a:r>
          </a:p>
        </p:txBody>
      </p:sp>
      <p:sp>
        <p:nvSpPr>
          <p:cNvPr id="21" name="TextBox 20">
            <a:extLst>
              <a:ext uri="{FF2B5EF4-FFF2-40B4-BE49-F238E27FC236}">
                <a16:creationId xmlns:a16="http://schemas.microsoft.com/office/drawing/2014/main" id="{33193400-3A3A-400D-917C-76466E06F4F2}"/>
              </a:ext>
            </a:extLst>
          </p:cNvPr>
          <p:cNvSpPr txBox="1"/>
          <p:nvPr/>
        </p:nvSpPr>
        <p:spPr>
          <a:xfrm>
            <a:off x="1748789" y="1430670"/>
            <a:ext cx="46358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schemeClr val="tx1">
                    <a:lumMod val="75000"/>
                    <a:lumOff val="25000"/>
                  </a:schemeClr>
                </a:solidFill>
                <a:effectLst/>
                <a:uLnTx/>
                <a:uFillTx/>
                <a:latin typeface="Segoe UI Semibold" pitchFamily="34" charset="0"/>
                <a:ea typeface="+mn-ea"/>
                <a:cs typeface="+mn-cs"/>
              </a:rPr>
              <a:t>1</a:t>
            </a:r>
          </a:p>
        </p:txBody>
      </p:sp>
      <p:sp>
        <p:nvSpPr>
          <p:cNvPr id="22" name="TextBox 21">
            <a:extLst>
              <a:ext uri="{FF2B5EF4-FFF2-40B4-BE49-F238E27FC236}">
                <a16:creationId xmlns:a16="http://schemas.microsoft.com/office/drawing/2014/main" id="{D39B3AF9-B3EE-4891-972E-75819F87B4EC}"/>
              </a:ext>
            </a:extLst>
          </p:cNvPr>
          <p:cNvSpPr txBox="1"/>
          <p:nvPr/>
        </p:nvSpPr>
        <p:spPr>
          <a:xfrm>
            <a:off x="1695890" y="2356630"/>
            <a:ext cx="56938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schemeClr val="tx1">
                    <a:lumMod val="75000"/>
                    <a:lumOff val="25000"/>
                  </a:schemeClr>
                </a:solidFill>
                <a:effectLst/>
                <a:uLnTx/>
                <a:uFillTx/>
                <a:latin typeface="Segoe UI Semibold" pitchFamily="34" charset="0"/>
                <a:ea typeface="+mn-ea"/>
                <a:cs typeface="+mn-cs"/>
              </a:rPr>
              <a:t>2</a:t>
            </a:r>
          </a:p>
        </p:txBody>
      </p:sp>
    </p:spTree>
    <p:extLst>
      <p:ext uri="{BB962C8B-B14F-4D97-AF65-F5344CB8AC3E}">
        <p14:creationId xmlns:p14="http://schemas.microsoft.com/office/powerpoint/2010/main" val="2993089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DE58FF7-E52F-4390-8B89-D56B0AA387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1" y="-374335"/>
            <a:ext cx="12204463" cy="8114670"/>
          </a:xfrm>
          <a:prstGeom prst="rect">
            <a:avLst/>
          </a:prstGeom>
        </p:spPr>
      </p:pic>
      <p:sp>
        <p:nvSpPr>
          <p:cNvPr id="5" name="BlackOverlay"/>
          <p:cNvSpPr/>
          <p:nvPr/>
        </p:nvSpPr>
        <p:spPr>
          <a:xfrm>
            <a:off x="-5625" y="0"/>
            <a:ext cx="12204463"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26371E7F-BD4F-4510-824B-76E6F2FA8027}"/>
              </a:ext>
            </a:extLst>
          </p:cNvPr>
          <p:cNvSpPr txBox="1"/>
          <p:nvPr/>
        </p:nvSpPr>
        <p:spPr>
          <a:xfrm>
            <a:off x="2339977" y="1528953"/>
            <a:ext cx="8042047" cy="3477833"/>
          </a:xfrm>
          <a:prstGeom prst="rect">
            <a:avLst/>
          </a:prstGeom>
          <a:noFill/>
        </p:spPr>
        <p:txBody>
          <a:bodyPr wrap="square" lIns="91395" tIns="45699" rIns="91395" bIns="4569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Privacy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Contextualized Feedback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Trust and Confidence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p:txBody>
      </p:sp>
      <p:sp>
        <p:nvSpPr>
          <p:cNvPr id="12" name="Title 7">
            <a:extLst>
              <a:ext uri="{FF2B5EF4-FFF2-40B4-BE49-F238E27FC236}">
                <a16:creationId xmlns:a16="http://schemas.microsoft.com/office/drawing/2014/main" id="{7DC255E3-3FF4-4F81-B0F0-AAC703F4848E}"/>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rPr>
              <a:t>Study 2: Findings</a:t>
            </a:r>
            <a:endParaRPr kumimoji="0" lang="en-US" sz="11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endParaRPr>
          </a:p>
        </p:txBody>
      </p:sp>
      <p:sp>
        <p:nvSpPr>
          <p:cNvPr id="14" name="Title">
            <a:extLst>
              <a:ext uri="{FF2B5EF4-FFF2-40B4-BE49-F238E27FC236}">
                <a16:creationId xmlns:a16="http://schemas.microsoft.com/office/drawing/2014/main" id="{4FBF57B0-A2F8-4C87-8059-F655607D635F}"/>
              </a:ext>
            </a:extLst>
          </p:cNvPr>
          <p:cNvSpPr>
            <a:spLocks noGrp="1"/>
          </p:cNvSpPr>
          <p:nvPr>
            <p:ph type="title"/>
          </p:nvPr>
        </p:nvSpPr>
        <p:spPr>
          <a:xfrm>
            <a:off x="1695890" y="872534"/>
            <a:ext cx="8229600" cy="493931"/>
          </a:xfrm>
        </p:spPr>
        <p:txBody>
          <a:bodyPr/>
          <a:lstStyle/>
          <a:p>
            <a:r>
              <a:rPr lang="en-US" sz="3600" dirty="0">
                <a:solidFill>
                  <a:schemeClr val="bg1"/>
                </a:solidFill>
              </a:rPr>
              <a:t>Themes Related To Home Usage</a:t>
            </a:r>
          </a:p>
        </p:txBody>
      </p:sp>
      <p:cxnSp>
        <p:nvCxnSpPr>
          <p:cNvPr id="17" name="HorizontalRule">
            <a:extLst>
              <a:ext uri="{FF2B5EF4-FFF2-40B4-BE49-F238E27FC236}">
                <a16:creationId xmlns:a16="http://schemas.microsoft.com/office/drawing/2014/main" id="{879855D0-D115-4F7A-95FA-8BF8E7D29061}"/>
              </a:ext>
            </a:extLst>
          </p:cNvPr>
          <p:cNvCxnSpPr>
            <a:cxnSpLocks/>
          </p:cNvCxnSpPr>
          <p:nvPr/>
        </p:nvCxnSpPr>
        <p:spPr>
          <a:xfrm>
            <a:off x="1556177" y="1380974"/>
            <a:ext cx="8543938" cy="0"/>
          </a:xfrm>
          <a:prstGeom prst="line">
            <a:avLst/>
          </a:prstGeom>
          <a:noFill/>
          <a:ln w="9525" cap="flat" cmpd="sng" algn="ctr">
            <a:solidFill>
              <a:sysClr val="window" lastClr="FFFFFF">
                <a:lumMod val="65000"/>
              </a:sysClr>
            </a:solidFill>
            <a:prstDash val="solid"/>
          </a:ln>
          <a:effectLst/>
        </p:spPr>
      </p:cxnSp>
      <p:sp>
        <p:nvSpPr>
          <p:cNvPr id="16" name="TextBox 15">
            <a:extLst>
              <a:ext uri="{FF2B5EF4-FFF2-40B4-BE49-F238E27FC236}">
                <a16:creationId xmlns:a16="http://schemas.microsoft.com/office/drawing/2014/main" id="{E74A04D2-B47F-4D6E-92E8-8A656C034A7E}"/>
              </a:ext>
            </a:extLst>
          </p:cNvPr>
          <p:cNvSpPr txBox="1"/>
          <p:nvPr/>
        </p:nvSpPr>
        <p:spPr>
          <a:xfrm>
            <a:off x="1695890" y="3277137"/>
            <a:ext cx="56938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3</a:t>
            </a:r>
          </a:p>
        </p:txBody>
      </p:sp>
      <p:sp>
        <p:nvSpPr>
          <p:cNvPr id="21" name="TextBox 20">
            <a:extLst>
              <a:ext uri="{FF2B5EF4-FFF2-40B4-BE49-F238E27FC236}">
                <a16:creationId xmlns:a16="http://schemas.microsoft.com/office/drawing/2014/main" id="{33193400-3A3A-400D-917C-76466E06F4F2}"/>
              </a:ext>
            </a:extLst>
          </p:cNvPr>
          <p:cNvSpPr txBox="1"/>
          <p:nvPr/>
        </p:nvSpPr>
        <p:spPr>
          <a:xfrm>
            <a:off x="1748789" y="1430670"/>
            <a:ext cx="46358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1</a:t>
            </a:r>
          </a:p>
        </p:txBody>
      </p:sp>
      <p:sp>
        <p:nvSpPr>
          <p:cNvPr id="22" name="TextBox 21">
            <a:extLst>
              <a:ext uri="{FF2B5EF4-FFF2-40B4-BE49-F238E27FC236}">
                <a16:creationId xmlns:a16="http://schemas.microsoft.com/office/drawing/2014/main" id="{D39B3AF9-B3EE-4891-972E-75819F87B4EC}"/>
              </a:ext>
            </a:extLst>
          </p:cNvPr>
          <p:cNvSpPr txBox="1"/>
          <p:nvPr/>
        </p:nvSpPr>
        <p:spPr>
          <a:xfrm>
            <a:off x="1695890" y="2356630"/>
            <a:ext cx="56938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2</a:t>
            </a:r>
          </a:p>
        </p:txBody>
      </p:sp>
    </p:spTree>
    <p:extLst>
      <p:ext uri="{BB962C8B-B14F-4D97-AF65-F5344CB8AC3E}">
        <p14:creationId xmlns:p14="http://schemas.microsoft.com/office/powerpoint/2010/main" val="3429405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DE58FF7-E52F-4390-8B89-D56B0AA387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1" y="-374335"/>
            <a:ext cx="12204463" cy="8114670"/>
          </a:xfrm>
          <a:prstGeom prst="rect">
            <a:avLst/>
          </a:prstGeom>
        </p:spPr>
      </p:pic>
      <p:sp>
        <p:nvSpPr>
          <p:cNvPr id="5" name="BlackOverlay"/>
          <p:cNvSpPr/>
          <p:nvPr/>
        </p:nvSpPr>
        <p:spPr>
          <a:xfrm>
            <a:off x="-5625" y="0"/>
            <a:ext cx="12204463"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26371E7F-BD4F-4510-824B-76E6F2FA8027}"/>
              </a:ext>
            </a:extLst>
          </p:cNvPr>
          <p:cNvSpPr txBox="1"/>
          <p:nvPr/>
        </p:nvSpPr>
        <p:spPr>
          <a:xfrm>
            <a:off x="2339977" y="1528953"/>
            <a:ext cx="8042047" cy="5632269"/>
          </a:xfrm>
          <a:prstGeom prst="rect">
            <a:avLst/>
          </a:prstGeom>
          <a:noFill/>
        </p:spPr>
        <p:txBody>
          <a:bodyPr wrap="square" lIns="91395" tIns="45699" rIns="91395" bIns="4569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Privacy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Contextualized Feedback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Trust and Confidence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lvl="0">
              <a:defRPr/>
            </a:pPr>
            <a:r>
              <a:rPr lang="en-US" sz="4000" dirty="0">
                <a:solidFill>
                  <a:prstClr val="white">
                    <a:lumMod val="85000"/>
                  </a:prstClr>
                </a:solidFill>
                <a:latin typeface="Segoe UI Light" pitchFamily="34" charset="0"/>
              </a:rPr>
              <a:t>Actionability</a:t>
            </a:r>
          </a:p>
          <a:p>
            <a:pPr lvl="0">
              <a:defRPr/>
            </a:pPr>
            <a:endParaRPr lang="en-US" sz="2000" dirty="0">
              <a:solidFill>
                <a:prstClr val="white">
                  <a:lumMod val="85000"/>
                </a:prstClr>
              </a:solidFill>
              <a:latin typeface="Segoe UI Light" pitchFamily="34" charset="0"/>
            </a:endParaRPr>
          </a:p>
          <a:p>
            <a:pPr lvl="0">
              <a:defRPr/>
            </a:pPr>
            <a:r>
              <a:rPr lang="en-US" sz="4000" dirty="0">
                <a:solidFill>
                  <a:prstClr val="white">
                    <a:lumMod val="85000"/>
                  </a:prstClr>
                </a:solidFill>
                <a:latin typeface="Segoe UI Light" pitchFamily="34" charset="0"/>
              </a:rPr>
              <a:t>Trust and Confidence</a:t>
            </a:r>
          </a:p>
          <a:p>
            <a:pPr lvl="0">
              <a:defRPr/>
            </a:pPr>
            <a:endParaRPr lang="en-US" sz="2000" dirty="0">
              <a:solidFill>
                <a:prstClr val="white">
                  <a:lumMod val="85000"/>
                </a:prstClr>
              </a:solidFill>
              <a:latin typeface="Segoe UI Light" pitchFamily="34" charset="0"/>
            </a:endParaRPr>
          </a:p>
          <a:p>
            <a:pPr lvl="0">
              <a:defRPr/>
            </a:pPr>
            <a:r>
              <a:rPr lang="en-US" sz="4000" dirty="0">
                <a:solidFill>
                  <a:prstClr val="white">
                    <a:lumMod val="85000"/>
                  </a:prstClr>
                </a:solidFill>
                <a:latin typeface="Segoe UI Light" pitchFamily="34" charset="0"/>
              </a:rPr>
              <a:t>System Installation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p:txBody>
      </p:sp>
      <p:sp>
        <p:nvSpPr>
          <p:cNvPr id="12" name="Title 7">
            <a:extLst>
              <a:ext uri="{FF2B5EF4-FFF2-40B4-BE49-F238E27FC236}">
                <a16:creationId xmlns:a16="http://schemas.microsoft.com/office/drawing/2014/main" id="{7DC255E3-3FF4-4F81-B0F0-AAC703F4848E}"/>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rPr>
              <a:t>Study 2: Findings</a:t>
            </a:r>
            <a:endParaRPr kumimoji="0" lang="en-US" sz="11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endParaRPr>
          </a:p>
        </p:txBody>
      </p:sp>
      <p:sp>
        <p:nvSpPr>
          <p:cNvPr id="14" name="Title">
            <a:extLst>
              <a:ext uri="{FF2B5EF4-FFF2-40B4-BE49-F238E27FC236}">
                <a16:creationId xmlns:a16="http://schemas.microsoft.com/office/drawing/2014/main" id="{4FBF57B0-A2F8-4C87-8059-F655607D635F}"/>
              </a:ext>
            </a:extLst>
          </p:cNvPr>
          <p:cNvSpPr>
            <a:spLocks noGrp="1"/>
          </p:cNvSpPr>
          <p:nvPr>
            <p:ph type="title"/>
          </p:nvPr>
        </p:nvSpPr>
        <p:spPr>
          <a:xfrm>
            <a:off x="1695890" y="872534"/>
            <a:ext cx="8229600" cy="493931"/>
          </a:xfrm>
        </p:spPr>
        <p:txBody>
          <a:bodyPr/>
          <a:lstStyle/>
          <a:p>
            <a:r>
              <a:rPr lang="en-US" sz="3600" dirty="0">
                <a:solidFill>
                  <a:schemeClr val="bg1"/>
                </a:solidFill>
              </a:rPr>
              <a:t>Themes Related To Home Usage</a:t>
            </a:r>
          </a:p>
        </p:txBody>
      </p:sp>
      <p:cxnSp>
        <p:nvCxnSpPr>
          <p:cNvPr id="17" name="HorizontalRule">
            <a:extLst>
              <a:ext uri="{FF2B5EF4-FFF2-40B4-BE49-F238E27FC236}">
                <a16:creationId xmlns:a16="http://schemas.microsoft.com/office/drawing/2014/main" id="{879855D0-D115-4F7A-95FA-8BF8E7D29061}"/>
              </a:ext>
            </a:extLst>
          </p:cNvPr>
          <p:cNvCxnSpPr>
            <a:cxnSpLocks/>
          </p:cNvCxnSpPr>
          <p:nvPr/>
        </p:nvCxnSpPr>
        <p:spPr>
          <a:xfrm>
            <a:off x="1556177" y="1380974"/>
            <a:ext cx="8543938" cy="0"/>
          </a:xfrm>
          <a:prstGeom prst="line">
            <a:avLst/>
          </a:prstGeom>
          <a:noFill/>
          <a:ln w="9525" cap="flat" cmpd="sng" algn="ctr">
            <a:solidFill>
              <a:sysClr val="window" lastClr="FFFFFF">
                <a:lumMod val="65000"/>
              </a:sysClr>
            </a:solidFill>
            <a:prstDash val="solid"/>
          </a:ln>
          <a:effectLst/>
        </p:spPr>
      </p:cxnSp>
      <p:sp>
        <p:nvSpPr>
          <p:cNvPr id="16" name="TextBox 15">
            <a:extLst>
              <a:ext uri="{FF2B5EF4-FFF2-40B4-BE49-F238E27FC236}">
                <a16:creationId xmlns:a16="http://schemas.microsoft.com/office/drawing/2014/main" id="{E74A04D2-B47F-4D6E-92E8-8A656C034A7E}"/>
              </a:ext>
            </a:extLst>
          </p:cNvPr>
          <p:cNvSpPr txBox="1"/>
          <p:nvPr/>
        </p:nvSpPr>
        <p:spPr>
          <a:xfrm>
            <a:off x="1695890" y="3277137"/>
            <a:ext cx="56938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3</a:t>
            </a:r>
          </a:p>
        </p:txBody>
      </p:sp>
      <p:sp>
        <p:nvSpPr>
          <p:cNvPr id="21" name="TextBox 20">
            <a:extLst>
              <a:ext uri="{FF2B5EF4-FFF2-40B4-BE49-F238E27FC236}">
                <a16:creationId xmlns:a16="http://schemas.microsoft.com/office/drawing/2014/main" id="{33193400-3A3A-400D-917C-76466E06F4F2}"/>
              </a:ext>
            </a:extLst>
          </p:cNvPr>
          <p:cNvSpPr txBox="1"/>
          <p:nvPr/>
        </p:nvSpPr>
        <p:spPr>
          <a:xfrm>
            <a:off x="1748789" y="1430670"/>
            <a:ext cx="46358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1</a:t>
            </a:r>
          </a:p>
        </p:txBody>
      </p:sp>
      <p:sp>
        <p:nvSpPr>
          <p:cNvPr id="22" name="TextBox 21">
            <a:extLst>
              <a:ext uri="{FF2B5EF4-FFF2-40B4-BE49-F238E27FC236}">
                <a16:creationId xmlns:a16="http://schemas.microsoft.com/office/drawing/2014/main" id="{D39B3AF9-B3EE-4891-972E-75819F87B4EC}"/>
              </a:ext>
            </a:extLst>
          </p:cNvPr>
          <p:cNvSpPr txBox="1"/>
          <p:nvPr/>
        </p:nvSpPr>
        <p:spPr>
          <a:xfrm>
            <a:off x="1695890" y="2356630"/>
            <a:ext cx="56938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2</a:t>
            </a:r>
          </a:p>
        </p:txBody>
      </p:sp>
      <p:sp>
        <p:nvSpPr>
          <p:cNvPr id="13" name="TextBox 12">
            <a:extLst>
              <a:ext uri="{FF2B5EF4-FFF2-40B4-BE49-F238E27FC236}">
                <a16:creationId xmlns:a16="http://schemas.microsoft.com/office/drawing/2014/main" id="{F2F699B7-0145-49F8-8304-CE37DE7BF925}"/>
              </a:ext>
            </a:extLst>
          </p:cNvPr>
          <p:cNvSpPr txBox="1"/>
          <p:nvPr/>
        </p:nvSpPr>
        <p:spPr>
          <a:xfrm>
            <a:off x="1695890" y="4170432"/>
            <a:ext cx="569387" cy="89255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4</a:t>
            </a:r>
          </a:p>
        </p:txBody>
      </p:sp>
      <p:sp>
        <p:nvSpPr>
          <p:cNvPr id="15" name="TextBox 14">
            <a:extLst>
              <a:ext uri="{FF2B5EF4-FFF2-40B4-BE49-F238E27FC236}">
                <a16:creationId xmlns:a16="http://schemas.microsoft.com/office/drawing/2014/main" id="{EC3046EC-B077-4EE4-9C23-746547832808}"/>
              </a:ext>
            </a:extLst>
          </p:cNvPr>
          <p:cNvSpPr txBox="1"/>
          <p:nvPr/>
        </p:nvSpPr>
        <p:spPr>
          <a:xfrm>
            <a:off x="1703103" y="5072896"/>
            <a:ext cx="554960" cy="89255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5</a:t>
            </a:r>
          </a:p>
        </p:txBody>
      </p:sp>
      <p:sp>
        <p:nvSpPr>
          <p:cNvPr id="18" name="TextBox 17">
            <a:extLst>
              <a:ext uri="{FF2B5EF4-FFF2-40B4-BE49-F238E27FC236}">
                <a16:creationId xmlns:a16="http://schemas.microsoft.com/office/drawing/2014/main" id="{CC35DA67-C3D5-48B0-B9C8-5D5DA12FC3D4}"/>
              </a:ext>
            </a:extLst>
          </p:cNvPr>
          <p:cNvSpPr txBox="1"/>
          <p:nvPr/>
        </p:nvSpPr>
        <p:spPr>
          <a:xfrm>
            <a:off x="1702302" y="6017997"/>
            <a:ext cx="556563" cy="89255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6</a:t>
            </a:r>
          </a:p>
        </p:txBody>
      </p:sp>
    </p:spTree>
    <p:extLst>
      <p:ext uri="{BB962C8B-B14F-4D97-AF65-F5344CB8AC3E}">
        <p14:creationId xmlns:p14="http://schemas.microsoft.com/office/powerpoint/2010/main" val="15102723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DE58FF7-E52F-4390-8B89-D56B0AA387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1" y="-374335"/>
            <a:ext cx="12204463" cy="8114670"/>
          </a:xfrm>
          <a:prstGeom prst="rect">
            <a:avLst/>
          </a:prstGeom>
        </p:spPr>
      </p:pic>
      <p:sp>
        <p:nvSpPr>
          <p:cNvPr id="5" name="BlackOverlay"/>
          <p:cNvSpPr/>
          <p:nvPr/>
        </p:nvSpPr>
        <p:spPr>
          <a:xfrm>
            <a:off x="-5625" y="0"/>
            <a:ext cx="12204463"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26371E7F-BD4F-4510-824B-76E6F2FA8027}"/>
              </a:ext>
            </a:extLst>
          </p:cNvPr>
          <p:cNvSpPr txBox="1"/>
          <p:nvPr/>
        </p:nvSpPr>
        <p:spPr>
          <a:xfrm>
            <a:off x="2339977" y="1528953"/>
            <a:ext cx="8042047" cy="5632269"/>
          </a:xfrm>
          <a:prstGeom prst="rect">
            <a:avLst/>
          </a:prstGeom>
          <a:noFill/>
        </p:spPr>
        <p:txBody>
          <a:bodyPr wrap="square" lIns="91395" tIns="45699" rIns="91395" bIns="4569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Privacy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Contextualized Feedback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Trust and Confidence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lvl="0">
              <a:defRPr/>
            </a:pPr>
            <a:r>
              <a:rPr lang="en-US" sz="4000" dirty="0">
                <a:solidFill>
                  <a:prstClr val="white">
                    <a:lumMod val="85000"/>
                  </a:prstClr>
                </a:solidFill>
                <a:latin typeface="Segoe UI Light" pitchFamily="34" charset="0"/>
              </a:rPr>
              <a:t>Actionability</a:t>
            </a:r>
          </a:p>
          <a:p>
            <a:pPr lvl="0">
              <a:defRPr/>
            </a:pPr>
            <a:endParaRPr lang="en-US" sz="2000" dirty="0">
              <a:solidFill>
                <a:prstClr val="white">
                  <a:lumMod val="85000"/>
                </a:prstClr>
              </a:solidFill>
              <a:latin typeface="Segoe UI Light" pitchFamily="34" charset="0"/>
            </a:endParaRPr>
          </a:p>
          <a:p>
            <a:pPr lvl="0">
              <a:defRPr/>
            </a:pPr>
            <a:r>
              <a:rPr lang="en-US" sz="4000" dirty="0">
                <a:solidFill>
                  <a:prstClr val="white">
                    <a:lumMod val="85000"/>
                  </a:prstClr>
                </a:solidFill>
                <a:latin typeface="Segoe UI Light" pitchFamily="34" charset="0"/>
              </a:rPr>
              <a:t>Trust and Confidence</a:t>
            </a:r>
          </a:p>
          <a:p>
            <a:pPr lvl="0">
              <a:defRPr/>
            </a:pPr>
            <a:endParaRPr lang="en-US" sz="2000" dirty="0">
              <a:solidFill>
                <a:prstClr val="white">
                  <a:lumMod val="85000"/>
                </a:prstClr>
              </a:solidFill>
              <a:latin typeface="Segoe UI Light" pitchFamily="34" charset="0"/>
            </a:endParaRPr>
          </a:p>
          <a:p>
            <a:pPr lvl="0">
              <a:defRPr/>
            </a:pPr>
            <a:r>
              <a:rPr lang="en-US" sz="4000" dirty="0">
                <a:solidFill>
                  <a:prstClr val="white">
                    <a:lumMod val="85000"/>
                  </a:prstClr>
                </a:solidFill>
                <a:latin typeface="Segoe UI Light" pitchFamily="34" charset="0"/>
              </a:rPr>
              <a:t>System Installation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p:txBody>
      </p:sp>
      <p:sp>
        <p:nvSpPr>
          <p:cNvPr id="12" name="Title 7">
            <a:extLst>
              <a:ext uri="{FF2B5EF4-FFF2-40B4-BE49-F238E27FC236}">
                <a16:creationId xmlns:a16="http://schemas.microsoft.com/office/drawing/2014/main" id="{7DC255E3-3FF4-4F81-B0F0-AAC703F4848E}"/>
              </a:ext>
            </a:extLst>
          </p:cNvPr>
          <p:cNvSpPr txBox="1">
            <a:spLocks/>
          </p:cNvSpPr>
          <p:nvPr/>
        </p:nvSpPr>
        <p:spPr>
          <a:xfrm>
            <a:off x="8175009" y="0"/>
            <a:ext cx="3965773" cy="35560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en-US" sz="18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rPr>
              <a:t>Study 2: Findings</a:t>
            </a:r>
            <a:endParaRPr kumimoji="0" lang="en-US" sz="1100" b="0" i="0" u="none" strike="noStrike" kern="1200" cap="small" spc="0" normalizeH="0" baseline="0" noProof="0" dirty="0">
              <a:ln>
                <a:noFill/>
              </a:ln>
              <a:solidFill>
                <a:prstClr val="black">
                  <a:lumMod val="50000"/>
                  <a:lumOff val="50000"/>
                </a:prstClr>
              </a:solidFill>
              <a:effectLst/>
              <a:uLnTx/>
              <a:uFillTx/>
              <a:latin typeface="Segoe UI Light" panose="020B0502040204020203" pitchFamily="34" charset="0"/>
              <a:ea typeface="+mj-ea"/>
              <a:cs typeface="Segoe UI Light" panose="020B0502040204020203" pitchFamily="34" charset="0"/>
            </a:endParaRPr>
          </a:p>
        </p:txBody>
      </p:sp>
      <p:sp>
        <p:nvSpPr>
          <p:cNvPr id="14" name="Title">
            <a:extLst>
              <a:ext uri="{FF2B5EF4-FFF2-40B4-BE49-F238E27FC236}">
                <a16:creationId xmlns:a16="http://schemas.microsoft.com/office/drawing/2014/main" id="{4FBF57B0-A2F8-4C87-8059-F655607D635F}"/>
              </a:ext>
            </a:extLst>
          </p:cNvPr>
          <p:cNvSpPr>
            <a:spLocks noGrp="1"/>
          </p:cNvSpPr>
          <p:nvPr>
            <p:ph type="title"/>
          </p:nvPr>
        </p:nvSpPr>
        <p:spPr>
          <a:xfrm>
            <a:off x="1695890" y="872534"/>
            <a:ext cx="8229600" cy="493931"/>
          </a:xfrm>
        </p:spPr>
        <p:txBody>
          <a:bodyPr/>
          <a:lstStyle/>
          <a:p>
            <a:r>
              <a:rPr lang="en-US" sz="3600" dirty="0">
                <a:solidFill>
                  <a:schemeClr val="bg1"/>
                </a:solidFill>
              </a:rPr>
              <a:t>Themes Central To Home Usage</a:t>
            </a:r>
          </a:p>
        </p:txBody>
      </p:sp>
      <p:cxnSp>
        <p:nvCxnSpPr>
          <p:cNvPr id="17" name="HorizontalRule">
            <a:extLst>
              <a:ext uri="{FF2B5EF4-FFF2-40B4-BE49-F238E27FC236}">
                <a16:creationId xmlns:a16="http://schemas.microsoft.com/office/drawing/2014/main" id="{879855D0-D115-4F7A-95FA-8BF8E7D29061}"/>
              </a:ext>
            </a:extLst>
          </p:cNvPr>
          <p:cNvCxnSpPr>
            <a:cxnSpLocks/>
          </p:cNvCxnSpPr>
          <p:nvPr/>
        </p:nvCxnSpPr>
        <p:spPr>
          <a:xfrm>
            <a:off x="1556177" y="1380974"/>
            <a:ext cx="8543938" cy="0"/>
          </a:xfrm>
          <a:prstGeom prst="line">
            <a:avLst/>
          </a:prstGeom>
          <a:noFill/>
          <a:ln w="9525" cap="flat" cmpd="sng" algn="ctr">
            <a:solidFill>
              <a:sysClr val="window" lastClr="FFFFFF">
                <a:lumMod val="65000"/>
              </a:sysClr>
            </a:solidFill>
            <a:prstDash val="solid"/>
          </a:ln>
          <a:effectLst/>
        </p:spPr>
      </p:cxnSp>
      <p:sp>
        <p:nvSpPr>
          <p:cNvPr id="16" name="TextBox 15">
            <a:extLst>
              <a:ext uri="{FF2B5EF4-FFF2-40B4-BE49-F238E27FC236}">
                <a16:creationId xmlns:a16="http://schemas.microsoft.com/office/drawing/2014/main" id="{E74A04D2-B47F-4D6E-92E8-8A656C034A7E}"/>
              </a:ext>
            </a:extLst>
          </p:cNvPr>
          <p:cNvSpPr txBox="1"/>
          <p:nvPr/>
        </p:nvSpPr>
        <p:spPr>
          <a:xfrm>
            <a:off x="1695890" y="3277137"/>
            <a:ext cx="56938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3</a:t>
            </a:r>
          </a:p>
        </p:txBody>
      </p:sp>
      <p:sp>
        <p:nvSpPr>
          <p:cNvPr id="21" name="TextBox 20">
            <a:extLst>
              <a:ext uri="{FF2B5EF4-FFF2-40B4-BE49-F238E27FC236}">
                <a16:creationId xmlns:a16="http://schemas.microsoft.com/office/drawing/2014/main" id="{33193400-3A3A-400D-917C-76466E06F4F2}"/>
              </a:ext>
            </a:extLst>
          </p:cNvPr>
          <p:cNvSpPr txBox="1"/>
          <p:nvPr/>
        </p:nvSpPr>
        <p:spPr>
          <a:xfrm>
            <a:off x="1748789" y="1430670"/>
            <a:ext cx="46358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1</a:t>
            </a:r>
          </a:p>
        </p:txBody>
      </p:sp>
      <p:sp>
        <p:nvSpPr>
          <p:cNvPr id="22" name="TextBox 21">
            <a:extLst>
              <a:ext uri="{FF2B5EF4-FFF2-40B4-BE49-F238E27FC236}">
                <a16:creationId xmlns:a16="http://schemas.microsoft.com/office/drawing/2014/main" id="{D39B3AF9-B3EE-4891-972E-75819F87B4EC}"/>
              </a:ext>
            </a:extLst>
          </p:cNvPr>
          <p:cNvSpPr txBox="1"/>
          <p:nvPr/>
        </p:nvSpPr>
        <p:spPr>
          <a:xfrm>
            <a:off x="1695890" y="2356630"/>
            <a:ext cx="56938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2</a:t>
            </a:r>
          </a:p>
        </p:txBody>
      </p:sp>
      <p:sp>
        <p:nvSpPr>
          <p:cNvPr id="13" name="TextBox 12">
            <a:extLst>
              <a:ext uri="{FF2B5EF4-FFF2-40B4-BE49-F238E27FC236}">
                <a16:creationId xmlns:a16="http://schemas.microsoft.com/office/drawing/2014/main" id="{F2F699B7-0145-49F8-8304-CE37DE7BF925}"/>
              </a:ext>
            </a:extLst>
          </p:cNvPr>
          <p:cNvSpPr txBox="1"/>
          <p:nvPr/>
        </p:nvSpPr>
        <p:spPr>
          <a:xfrm>
            <a:off x="1695890" y="4170432"/>
            <a:ext cx="569387" cy="89255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4</a:t>
            </a:r>
          </a:p>
        </p:txBody>
      </p:sp>
      <p:sp>
        <p:nvSpPr>
          <p:cNvPr id="15" name="TextBox 14">
            <a:extLst>
              <a:ext uri="{FF2B5EF4-FFF2-40B4-BE49-F238E27FC236}">
                <a16:creationId xmlns:a16="http://schemas.microsoft.com/office/drawing/2014/main" id="{EC3046EC-B077-4EE4-9C23-746547832808}"/>
              </a:ext>
            </a:extLst>
          </p:cNvPr>
          <p:cNvSpPr txBox="1"/>
          <p:nvPr/>
        </p:nvSpPr>
        <p:spPr>
          <a:xfrm>
            <a:off x="1703103" y="5072896"/>
            <a:ext cx="554960" cy="89255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5</a:t>
            </a:r>
          </a:p>
        </p:txBody>
      </p:sp>
      <p:sp>
        <p:nvSpPr>
          <p:cNvPr id="18" name="TextBox 17">
            <a:extLst>
              <a:ext uri="{FF2B5EF4-FFF2-40B4-BE49-F238E27FC236}">
                <a16:creationId xmlns:a16="http://schemas.microsoft.com/office/drawing/2014/main" id="{CC35DA67-C3D5-48B0-B9C8-5D5DA12FC3D4}"/>
              </a:ext>
            </a:extLst>
          </p:cNvPr>
          <p:cNvSpPr txBox="1"/>
          <p:nvPr/>
        </p:nvSpPr>
        <p:spPr>
          <a:xfrm>
            <a:off x="1702302" y="6017997"/>
            <a:ext cx="556563" cy="89255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6</a:t>
            </a:r>
          </a:p>
        </p:txBody>
      </p:sp>
      <p:sp>
        <p:nvSpPr>
          <p:cNvPr id="19" name="Rectangle 18">
            <a:extLst>
              <a:ext uri="{FF2B5EF4-FFF2-40B4-BE49-F238E27FC236}">
                <a16:creationId xmlns:a16="http://schemas.microsoft.com/office/drawing/2014/main" id="{1E26B22F-E7AC-45B2-BFF6-E37CE9D6EF6F}"/>
              </a:ext>
            </a:extLst>
          </p:cNvPr>
          <p:cNvSpPr/>
          <p:nvPr/>
        </p:nvSpPr>
        <p:spPr>
          <a:xfrm>
            <a:off x="-6231" y="-237695"/>
            <a:ext cx="12204463" cy="7333391"/>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lvl="0" algn="ctr" defTabSz="912201">
              <a:defRPr/>
            </a:pPr>
            <a:r>
              <a:rPr lang="en-US" sz="2400" dirty="0">
                <a:solidFill>
                  <a:prstClr val="white"/>
                </a:solidFill>
                <a:latin typeface="Segoe UI Light" panose="020B0502040204020203" pitchFamily="34" charset="0"/>
                <a:cs typeface="Segoe UI Light" panose="020B0502040204020203" pitchFamily="34" charset="0"/>
              </a:rPr>
              <a:t>These considerations give </a:t>
            </a:r>
            <a:r>
              <a:rPr lang="en-US" sz="2400" dirty="0">
                <a:solidFill>
                  <a:srgbClr val="FFC000"/>
                </a:solidFill>
                <a:latin typeface="Segoe UI Semibold" panose="020B0702040204020203" pitchFamily="34" charset="0"/>
                <a:cs typeface="Segoe UI Semibold" panose="020B0702040204020203" pitchFamily="34" charset="0"/>
              </a:rPr>
              <a:t>direct guidance </a:t>
            </a:r>
            <a:r>
              <a:rPr lang="en-US" sz="2400" dirty="0">
                <a:solidFill>
                  <a:prstClr val="white"/>
                </a:solidFill>
                <a:latin typeface="Segoe UI Light" panose="020B0502040204020203" pitchFamily="34" charset="0"/>
                <a:cs typeface="Segoe UI Light" panose="020B0502040204020203" pitchFamily="34" charset="0"/>
              </a:rPr>
              <a:t>for design for </a:t>
            </a:r>
          </a:p>
          <a:p>
            <a:pPr lvl="0" algn="ctr" defTabSz="912201">
              <a:defRPr/>
            </a:pPr>
            <a:r>
              <a:rPr lang="en-US" sz="2400" dirty="0">
                <a:solidFill>
                  <a:prstClr val="white"/>
                </a:solidFill>
                <a:latin typeface="Segoe UI Light" panose="020B0502040204020203" pitchFamily="34" charset="0"/>
                <a:cs typeface="Segoe UI Light" panose="020B0502040204020203" pitchFamily="34" charset="0"/>
              </a:rPr>
              <a:t>future in-home systems for the DHH people. </a:t>
            </a:r>
          </a:p>
        </p:txBody>
      </p:sp>
    </p:spTree>
    <p:extLst>
      <p:ext uri="{BB962C8B-B14F-4D97-AF65-F5344CB8AC3E}">
        <p14:creationId xmlns:p14="http://schemas.microsoft.com/office/powerpoint/2010/main" val="24301608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776C3-44EE-461A-A476-12A49A1375B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92C7E2F-D689-41A6-8D25-25DDDD375FA6}"/>
              </a:ext>
            </a:extLst>
          </p:cNvPr>
          <p:cNvSpPr>
            <a:spLocks noGrp="1"/>
          </p:cNvSpPr>
          <p:nvPr>
            <p:ph idx="1"/>
          </p:nvPr>
        </p:nvSpPr>
        <p:spPr/>
        <p:txBody>
          <a:bodyPr/>
          <a:lstStyle/>
          <a:p>
            <a:endParaRPr lang="en-US"/>
          </a:p>
        </p:txBody>
      </p:sp>
      <p:pic>
        <p:nvPicPr>
          <p:cNvPr id="4" name="Picture 2" descr="Image result for home pictures inside">
            <a:extLst>
              <a:ext uri="{FF2B5EF4-FFF2-40B4-BE49-F238E27FC236}">
                <a16:creationId xmlns:a16="http://schemas.microsoft.com/office/drawing/2014/main" id="{CFF86874-4A51-47D4-AB98-07BF4F1D93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511" y="-6"/>
            <a:ext cx="1371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B29EBFB-98FB-407C-91F5-A88A882BAB7E}"/>
              </a:ext>
            </a:extLst>
          </p:cNvPr>
          <p:cNvSpPr/>
          <p:nvPr/>
        </p:nvSpPr>
        <p:spPr>
          <a:xfrm>
            <a:off x="0" y="0"/>
            <a:ext cx="12192000" cy="6858000"/>
          </a:xfrm>
          <a:prstGeom prst="rect">
            <a:avLst/>
          </a:prstGeom>
          <a:solidFill>
            <a:schemeClr val="tx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a:extLst>
              <a:ext uri="{FF2B5EF4-FFF2-40B4-BE49-F238E27FC236}">
                <a16:creationId xmlns:a16="http://schemas.microsoft.com/office/drawing/2014/main" id="{D513D1D5-7603-4F53-A82F-A54087F11FE2}"/>
              </a:ext>
            </a:extLst>
          </p:cNvPr>
          <p:cNvSpPr txBox="1"/>
          <p:nvPr/>
        </p:nvSpPr>
        <p:spPr>
          <a:xfrm>
            <a:off x="6158348" y="5257794"/>
            <a:ext cx="6033652" cy="1846659"/>
          </a:xfrm>
          <a:prstGeom prst="rect">
            <a:avLst/>
          </a:prstGeom>
          <a:noFill/>
        </p:spPr>
        <p:txBody>
          <a:bodyPr wrap="square" rtlCol="0">
            <a:spAutoFit/>
          </a:bodyPr>
          <a:lstStyle/>
          <a:p>
            <a:pPr algn="ctr"/>
            <a:r>
              <a:rPr lang="en-US" sz="9600" dirty="0">
                <a:solidFill>
                  <a:prstClr val="white">
                    <a:lumMod val="95000"/>
                  </a:prstClr>
                </a:solidFill>
                <a:latin typeface="Segoe UI Light" pitchFamily="34" charset="0"/>
              </a:rPr>
              <a:t>Reflections</a:t>
            </a:r>
          </a:p>
          <a:p>
            <a:r>
              <a:rPr lang="en-US" dirty="0">
                <a:solidFill>
                  <a:prstClr val="white">
                    <a:lumMod val="95000"/>
                  </a:prstClr>
                </a:solidFill>
                <a:latin typeface="Segoe UI Semibold" panose="020B0702040204020203" pitchFamily="34" charset="0"/>
                <a:cs typeface="Segoe UI Semibold" panose="020B0702040204020203" pitchFamily="34" charset="0"/>
              </a:rPr>
              <a:t>	 </a:t>
            </a:r>
          </a:p>
        </p:txBody>
      </p:sp>
    </p:spTree>
    <p:extLst>
      <p:ext uri="{BB962C8B-B14F-4D97-AF65-F5344CB8AC3E}">
        <p14:creationId xmlns:p14="http://schemas.microsoft.com/office/powerpoint/2010/main" val="1973405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 name="Picture 10" descr="Image result for echo show">
            <a:extLst>
              <a:ext uri="{FF2B5EF4-FFF2-40B4-BE49-F238E27FC236}">
                <a16:creationId xmlns:a16="http://schemas.microsoft.com/office/drawing/2014/main" id="{7C2E8A2D-3899-43ED-93F2-17046A2758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BlackOverlay">
            <a:extLst>
              <a:ext uri="{FF2B5EF4-FFF2-40B4-BE49-F238E27FC236}">
                <a16:creationId xmlns:a16="http://schemas.microsoft.com/office/drawing/2014/main" id="{8874F2C0-A1CA-4142-A54A-E4F1E4CAD9CE}"/>
              </a:ext>
            </a:extLst>
          </p:cNvPr>
          <p:cNvSpPr/>
          <p:nvPr/>
        </p:nvSpPr>
        <p:spPr>
          <a:xfrm>
            <a:off x="8725844" y="690169"/>
            <a:ext cx="3453456" cy="2886861"/>
          </a:xfrm>
          <a:prstGeom prst="rect">
            <a:avLst/>
          </a:prstGeom>
          <a:noFill/>
          <a:ln>
            <a:noFill/>
          </a:ln>
          <a:effectLst>
            <a:outerShdw blurRad="50800" dist="38100" dir="5400000" algn="t" rotWithShape="0">
              <a:prstClr val="black">
                <a:alpha val="40000"/>
              </a:prstClr>
            </a:outerShdw>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2880" tIns="45718" rIns="91246" bIns="45718" numCol="1" spcCol="0" rtlCol="0" fromWordArt="0" anchor="ctr" anchorCtr="0" forceAA="0" compatLnSpc="1">
            <a:prstTxWarp prst="textNoShape">
              <a:avLst/>
            </a:prstTxWarp>
            <a:noAutofit/>
          </a:bodyPr>
          <a:lstStyle/>
          <a:p>
            <a:pPr marL="0" marR="0" lvl="0" indent="0" algn="l" defTabSz="456039"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white"/>
                </a:solidFill>
                <a:effectLst/>
                <a:uLnTx/>
                <a:uFillTx/>
                <a:latin typeface="Segoe UI Light"/>
                <a:ea typeface="+mn-ea"/>
                <a:cs typeface="Segoe UI Light"/>
              </a:rPr>
              <a:t>Recent proliferation of </a:t>
            </a:r>
            <a:r>
              <a:rPr kumimoji="0" lang="en-US" sz="2300" b="0" i="0" u="none" strike="noStrike" kern="1200" cap="none" spc="0" normalizeH="0" baseline="0" noProof="0" dirty="0">
                <a:ln>
                  <a:noFill/>
                </a:ln>
                <a:solidFill>
                  <a:srgbClr val="FFC000"/>
                </a:solidFill>
                <a:effectLst/>
                <a:uLnTx/>
                <a:uFillTx/>
                <a:latin typeface="Segoe UI Semibold" panose="020B0702040204020203" pitchFamily="34" charset="0"/>
                <a:ea typeface="+mn-ea"/>
                <a:cs typeface="Segoe UI Semibold" panose="020B0702040204020203" pitchFamily="34" charset="0"/>
              </a:rPr>
              <a:t>screen-based</a:t>
            </a:r>
            <a:r>
              <a:rPr kumimoji="0" lang="en-US" sz="2300" b="0" i="0" u="none" strike="noStrike" kern="1200" cap="none" spc="0" normalizeH="0" baseline="0" noProof="0" dirty="0">
                <a:ln>
                  <a:noFill/>
                </a:ln>
                <a:solidFill>
                  <a:prstClr val="white"/>
                </a:solidFill>
                <a:effectLst/>
                <a:uLnTx/>
                <a:uFillTx/>
                <a:latin typeface="Segoe UI Light"/>
                <a:ea typeface="+mn-ea"/>
                <a:cs typeface="Segoe UI Light"/>
              </a:rPr>
              <a:t> smarthome devices offer a new opportunity to design for DHH people…</a:t>
            </a:r>
            <a:endParaRPr kumimoji="0" lang="en-US" sz="2300" b="0" i="0" u="none" strike="noStrike" kern="1200" cap="none" spc="0" normalizeH="0" baseline="0" noProof="0" dirty="0">
              <a:ln>
                <a:noFill/>
              </a:ln>
              <a:solidFill>
                <a:srgbClr val="FFC000"/>
              </a:solidFill>
              <a:effectLst/>
              <a:uLnTx/>
              <a:uFillTx/>
              <a:latin typeface="Segoe UI Light"/>
              <a:ea typeface="+mn-ea"/>
              <a:cs typeface="Segoe UI Light"/>
            </a:endParaRPr>
          </a:p>
        </p:txBody>
      </p:sp>
    </p:spTree>
    <p:extLst>
      <p:ext uri="{BB962C8B-B14F-4D97-AF65-F5344CB8AC3E}">
        <p14:creationId xmlns:p14="http://schemas.microsoft.com/office/powerpoint/2010/main" val="1705966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 name="Picture 10" descr="Image result for echo show">
            <a:extLst>
              <a:ext uri="{FF2B5EF4-FFF2-40B4-BE49-F238E27FC236}">
                <a16:creationId xmlns:a16="http://schemas.microsoft.com/office/drawing/2014/main" id="{7C2E8A2D-3899-43ED-93F2-17046A2758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BlackOverlay">
            <a:extLst>
              <a:ext uri="{FF2B5EF4-FFF2-40B4-BE49-F238E27FC236}">
                <a16:creationId xmlns:a16="http://schemas.microsoft.com/office/drawing/2014/main" id="{8874F2C0-A1CA-4142-A54A-E4F1E4CAD9CE}"/>
              </a:ext>
            </a:extLst>
          </p:cNvPr>
          <p:cNvSpPr/>
          <p:nvPr/>
        </p:nvSpPr>
        <p:spPr>
          <a:xfrm>
            <a:off x="8725844" y="690169"/>
            <a:ext cx="3453456" cy="2886861"/>
          </a:xfrm>
          <a:prstGeom prst="rect">
            <a:avLst/>
          </a:prstGeom>
          <a:noFill/>
          <a:ln>
            <a:noFill/>
          </a:ln>
          <a:effectLst>
            <a:outerShdw blurRad="50800" dist="38100" dir="5400000" algn="t" rotWithShape="0">
              <a:prstClr val="black">
                <a:alpha val="40000"/>
              </a:prstClr>
            </a:outerShdw>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2880" tIns="45718" rIns="91246" bIns="45718" numCol="1" spcCol="0" rtlCol="0" fromWordArt="0" anchor="ctr" anchorCtr="0" forceAA="0" compatLnSpc="1">
            <a:prstTxWarp prst="textNoShape">
              <a:avLst/>
            </a:prstTxWarp>
            <a:noAutofit/>
          </a:bodyPr>
          <a:lstStyle/>
          <a:p>
            <a:pPr defTabSz="456039"/>
            <a:r>
              <a:rPr lang="en-US" sz="2300" dirty="0">
                <a:solidFill>
                  <a:schemeClr val="bg1"/>
                </a:solidFill>
                <a:latin typeface="Segoe UI Light"/>
                <a:cs typeface="Segoe UI Light"/>
              </a:rPr>
              <a:t>Recent proliferation of </a:t>
            </a:r>
            <a:r>
              <a:rPr lang="en-US" sz="2300" dirty="0">
                <a:solidFill>
                  <a:srgbClr val="FFC000"/>
                </a:solidFill>
                <a:latin typeface="Segoe UI Semibold" panose="020B0702040204020203" pitchFamily="34" charset="0"/>
                <a:cs typeface="Segoe UI Semibold" panose="020B0702040204020203" pitchFamily="34" charset="0"/>
              </a:rPr>
              <a:t>screen-based</a:t>
            </a:r>
            <a:r>
              <a:rPr lang="en-US" sz="2300" dirty="0">
                <a:solidFill>
                  <a:schemeClr val="bg1"/>
                </a:solidFill>
                <a:latin typeface="Segoe UI Light"/>
                <a:cs typeface="Segoe UI Light"/>
              </a:rPr>
              <a:t> smarthome devices and advances in </a:t>
            </a:r>
            <a:r>
              <a:rPr lang="en-US" sz="2300" dirty="0">
                <a:solidFill>
                  <a:srgbClr val="FFC000"/>
                </a:solidFill>
                <a:latin typeface="Segoe UI Semibold" panose="020B0702040204020203" pitchFamily="34" charset="0"/>
                <a:cs typeface="Segoe UI Semibold" panose="020B0702040204020203" pitchFamily="34" charset="0"/>
              </a:rPr>
              <a:t>machine</a:t>
            </a:r>
            <a:r>
              <a:rPr lang="en-US" sz="2300" dirty="0">
                <a:solidFill>
                  <a:schemeClr val="bg1"/>
                </a:solidFill>
                <a:latin typeface="Segoe UI Light"/>
                <a:cs typeface="Segoe UI Light"/>
              </a:rPr>
              <a:t> </a:t>
            </a:r>
            <a:r>
              <a:rPr lang="en-US" sz="2300" dirty="0">
                <a:solidFill>
                  <a:srgbClr val="FFC000"/>
                </a:solidFill>
                <a:latin typeface="Segoe UI Semibold" panose="020B0702040204020203" pitchFamily="34" charset="0"/>
                <a:cs typeface="Segoe UI Semibold" panose="020B0702040204020203" pitchFamily="34" charset="0"/>
              </a:rPr>
              <a:t>learning for sound </a:t>
            </a:r>
            <a:r>
              <a:rPr lang="en-US" sz="2300" dirty="0">
                <a:solidFill>
                  <a:schemeClr val="bg1"/>
                </a:solidFill>
                <a:latin typeface="Segoe UI Light"/>
                <a:cs typeface="Segoe UI Light"/>
              </a:rPr>
              <a:t>offer a new opportunity to design for DHH people…</a:t>
            </a:r>
            <a:endParaRPr lang="en-US" sz="2300" dirty="0">
              <a:solidFill>
                <a:srgbClr val="FFC000"/>
              </a:solidFill>
              <a:latin typeface="Segoe UI Light"/>
              <a:cs typeface="Segoe UI Light"/>
            </a:endParaRPr>
          </a:p>
        </p:txBody>
      </p:sp>
    </p:spTree>
    <p:extLst>
      <p:ext uri="{BB962C8B-B14F-4D97-AF65-F5344CB8AC3E}">
        <p14:creationId xmlns:p14="http://schemas.microsoft.com/office/powerpoint/2010/main" val="18066480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 name="Picture 10" descr="Image result for echo show">
            <a:extLst>
              <a:ext uri="{FF2B5EF4-FFF2-40B4-BE49-F238E27FC236}">
                <a16:creationId xmlns:a16="http://schemas.microsoft.com/office/drawing/2014/main" id="{7C2E8A2D-3899-43ED-93F2-17046A2758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BlackOverlay">
            <a:extLst>
              <a:ext uri="{FF2B5EF4-FFF2-40B4-BE49-F238E27FC236}">
                <a16:creationId xmlns:a16="http://schemas.microsoft.com/office/drawing/2014/main" id="{8874F2C0-A1CA-4142-A54A-E4F1E4CAD9CE}"/>
              </a:ext>
            </a:extLst>
          </p:cNvPr>
          <p:cNvSpPr/>
          <p:nvPr/>
        </p:nvSpPr>
        <p:spPr>
          <a:xfrm>
            <a:off x="8496300" y="334569"/>
            <a:ext cx="3606800" cy="2886861"/>
          </a:xfrm>
          <a:prstGeom prst="rect">
            <a:avLst/>
          </a:prstGeom>
          <a:noFill/>
          <a:ln>
            <a:noFill/>
          </a:ln>
          <a:effectLst>
            <a:outerShdw blurRad="50800" dist="38100" dir="5400000" algn="t" rotWithShape="0">
              <a:prstClr val="black">
                <a:alpha val="40000"/>
              </a:prstClr>
            </a:outerShdw>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2880" tIns="45718" rIns="91246" bIns="45718" numCol="1" spcCol="0" rtlCol="0" fromWordArt="0" anchor="ctr" anchorCtr="0" forceAA="0" compatLnSpc="1">
            <a:prstTxWarp prst="textNoShape">
              <a:avLst/>
            </a:prstTxWarp>
            <a:noAutofit/>
          </a:bodyPr>
          <a:lstStyle/>
          <a:p>
            <a:pPr marL="0" marR="0" lvl="0" indent="0" algn="l" defTabSz="456039"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white"/>
                </a:solidFill>
                <a:effectLst/>
                <a:uLnTx/>
                <a:uFillTx/>
                <a:latin typeface="Segoe UI Light"/>
                <a:ea typeface="+mn-ea"/>
                <a:cs typeface="Segoe UI Light"/>
              </a:rPr>
              <a:t>We hope that you </a:t>
            </a:r>
            <a:r>
              <a:rPr lang="en-US" sz="2300" dirty="0">
                <a:solidFill>
                  <a:srgbClr val="FFC000"/>
                </a:solidFill>
                <a:latin typeface="Segoe UI Semibold" panose="020B0702040204020203" pitchFamily="34" charset="0"/>
                <a:cs typeface="Segoe UI Semibold" panose="020B0702040204020203" pitchFamily="34" charset="0"/>
              </a:rPr>
              <a:t>use this opportunity </a:t>
            </a:r>
            <a:r>
              <a:rPr lang="en-US" sz="2300" dirty="0">
                <a:solidFill>
                  <a:prstClr val="white"/>
                </a:solidFill>
                <a:latin typeface="Segoe UI Light"/>
                <a:cs typeface="Segoe UI Light"/>
              </a:rPr>
              <a:t>to increase access for DHH people.</a:t>
            </a:r>
            <a:endParaRPr kumimoji="0" lang="en-US" sz="2300" b="0" i="0" u="none" strike="noStrike" kern="1200" cap="none" spc="0" normalizeH="0" baseline="0" noProof="0" dirty="0">
              <a:ln>
                <a:noFill/>
              </a:ln>
              <a:solidFill>
                <a:srgbClr val="FFC000"/>
              </a:solidFill>
              <a:effectLst/>
              <a:uLnTx/>
              <a:uFillTx/>
              <a:latin typeface="Segoe UI Light"/>
              <a:ea typeface="+mn-ea"/>
              <a:cs typeface="Segoe UI Light"/>
            </a:endParaRPr>
          </a:p>
        </p:txBody>
      </p:sp>
    </p:spTree>
    <p:extLst>
      <p:ext uri="{BB962C8B-B14F-4D97-AF65-F5344CB8AC3E}">
        <p14:creationId xmlns:p14="http://schemas.microsoft.com/office/powerpoint/2010/main" val="4213474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lackOverlay">
            <a:extLst>
              <a:ext uri="{FF2B5EF4-FFF2-40B4-BE49-F238E27FC236}">
                <a16:creationId xmlns:a16="http://schemas.microsoft.com/office/drawing/2014/main" id="{A1E01F06-7EE6-47B2-82E6-F47307701DC7}"/>
              </a:ext>
            </a:extLst>
          </p:cNvPr>
          <p:cNvSpPr/>
          <p:nvPr/>
        </p:nvSpPr>
        <p:spPr>
          <a:xfrm>
            <a:off x="738534" y="1157342"/>
            <a:ext cx="10843866" cy="4610899"/>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t" anchorCtr="0" forceAA="0" compatLnSpc="1">
            <a:prstTxWarp prst="textNoShape">
              <a:avLst/>
            </a:prstTxWarp>
            <a:noAutofit/>
          </a:bodyPr>
          <a:lstStyle/>
          <a:p>
            <a:pPr marL="0" marR="0" lvl="0" indent="0" algn="l" defTabSz="4560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Light"/>
                <a:cs typeface="Segoe UI Light"/>
              </a:rPr>
              <a:t> </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a:cs typeface="Segoe UI Light"/>
            </a:endParaRPr>
          </a:p>
          <a:p>
            <a:pPr marL="457200" marR="0" lvl="1" indent="0" algn="l" defTabSz="456039" rtl="0" eaLnBrk="1" fontAlgn="auto" latinLnBrk="0" hangingPunct="1">
              <a:lnSpc>
                <a:spcPct val="100000"/>
              </a:lnSpc>
              <a:spcBef>
                <a:spcPts val="0"/>
              </a:spcBef>
              <a:spcAft>
                <a:spcPts val="0"/>
              </a:spcAft>
              <a:buClrTx/>
              <a:buSzTx/>
              <a:buFontTx/>
              <a:buNone/>
              <a:tabLst/>
              <a:defRPr/>
            </a:pPr>
            <a:r>
              <a:rPr lang="en-US" sz="2400" dirty="0">
                <a:solidFill>
                  <a:srgbClr val="FFC000"/>
                </a:solidFill>
                <a:latin typeface="Segoe UI Semibold" panose="020B0702040204020203" pitchFamily="34" charset="0"/>
                <a:cs typeface="Segoe UI Semibold" panose="020B0702040204020203" pitchFamily="34" charset="0"/>
              </a:rPr>
              <a:t>Home is a shared space. </a:t>
            </a:r>
            <a:r>
              <a:rPr lang="en-US" sz="2400" dirty="0">
                <a:solidFill>
                  <a:prstClr val="white"/>
                </a:solidFill>
                <a:latin typeface="Segoe UI Light" panose="020B0502040204020203" pitchFamily="34" charset="0"/>
                <a:cs typeface="Segoe UI Light" panose="020B0502040204020203" pitchFamily="34" charset="0"/>
              </a:rPr>
              <a:t>Be mindful of </a:t>
            </a:r>
            <a:r>
              <a:rPr lang="en-US" sz="2400" i="1" dirty="0">
                <a:solidFill>
                  <a:prstClr val="white"/>
                </a:solidFill>
                <a:latin typeface="Segoe UI Light" panose="020B0502040204020203" pitchFamily="34" charset="0"/>
                <a:cs typeface="Segoe UI Light" panose="020B0502040204020203" pitchFamily="34" charset="0"/>
              </a:rPr>
              <a:t>what</a:t>
            </a:r>
            <a:r>
              <a:rPr lang="en-US" sz="2400" dirty="0">
                <a:solidFill>
                  <a:prstClr val="white"/>
                </a:solidFill>
                <a:latin typeface="Segoe UI Light" panose="020B0502040204020203" pitchFamily="34" charset="0"/>
                <a:cs typeface="Segoe UI Light" panose="020B0502040204020203" pitchFamily="34" charset="0"/>
              </a:rPr>
              <a:t> sound information is being listened to, and </a:t>
            </a:r>
            <a:r>
              <a:rPr lang="en-US" sz="2400" i="1" dirty="0">
                <a:solidFill>
                  <a:prstClr val="white"/>
                </a:solidFill>
                <a:latin typeface="Segoe UI Light" panose="020B0502040204020203" pitchFamily="34" charset="0"/>
                <a:cs typeface="Segoe UI Light" panose="020B0502040204020203" pitchFamily="34" charset="0"/>
              </a:rPr>
              <a:t>where</a:t>
            </a:r>
            <a:r>
              <a:rPr lang="en-US" sz="2400" dirty="0">
                <a:solidFill>
                  <a:prstClr val="white"/>
                </a:solidFill>
                <a:latin typeface="Segoe UI Light" panose="020B0502040204020203" pitchFamily="34" charset="0"/>
                <a:cs typeface="Segoe UI Light" panose="020B0502040204020203" pitchFamily="34" charset="0"/>
              </a:rPr>
              <a:t> the displays are installed. </a:t>
            </a:r>
            <a:endParaRPr kumimoji="0" lang="en-US" sz="2400" b="0" i="0" u="none" strike="noStrike" kern="1200" cap="none" spc="0" normalizeH="0" noProof="0" dirty="0">
              <a:ln>
                <a:noFill/>
              </a:ln>
              <a:solidFill>
                <a:prstClr val="white"/>
              </a:solidFill>
              <a:effectLst/>
              <a:uLnTx/>
              <a:uFillTx/>
              <a:latin typeface="Segoe UI Light" panose="020B0502040204020203" pitchFamily="34" charset="0"/>
              <a:cs typeface="Segoe UI Light" panose="020B0502040204020203" pitchFamily="34" charset="0"/>
            </a:endParaRPr>
          </a:p>
          <a:p>
            <a:pPr lvl="1" defTabSz="456039">
              <a:defRPr/>
            </a:pPr>
            <a:endParaRPr lang="en-US" sz="2400" dirty="0">
              <a:solidFill>
                <a:prstClr val="white"/>
              </a:solidFill>
              <a:latin typeface="Segoe UI Light" panose="020B0502040204020203" pitchFamily="34" charset="0"/>
              <a:cs typeface="Segoe UI Light" panose="020B0502040204020203" pitchFamily="34" charset="0"/>
            </a:endParaRPr>
          </a:p>
          <a:p>
            <a:pPr lvl="1" defTabSz="456039">
              <a:defRPr/>
            </a:pPr>
            <a:endParaRPr lang="en-US" sz="2400" dirty="0">
              <a:solidFill>
                <a:prstClr val="white"/>
              </a:solidFill>
              <a:latin typeface="Segoe UI Light" panose="020B0502040204020203" pitchFamily="34" charset="0"/>
              <a:cs typeface="Segoe UI Light" panose="020B0502040204020203" pitchFamily="34" charset="0"/>
            </a:endParaRPr>
          </a:p>
          <a:p>
            <a:pPr lvl="1" defTabSz="456039">
              <a:defRPr/>
            </a:pPr>
            <a:r>
              <a:rPr lang="en-US" sz="2400" dirty="0">
                <a:solidFill>
                  <a:srgbClr val="FFC000"/>
                </a:solidFill>
                <a:latin typeface="Segoe UI Semibold" panose="020B0702040204020203" pitchFamily="34" charset="0"/>
                <a:cs typeface="Segoe UI Semibold" panose="020B0702040204020203" pitchFamily="34" charset="0"/>
              </a:rPr>
              <a:t>System should interweave into the domestic lives of people. </a:t>
            </a:r>
            <a:r>
              <a:rPr lang="en-US" sz="2400" dirty="0">
                <a:solidFill>
                  <a:prstClr val="white"/>
                </a:solidFill>
                <a:latin typeface="Segoe UI Light" panose="020B0502040204020203" pitchFamily="34" charset="0"/>
                <a:cs typeface="Segoe UI Light" panose="020B0502040204020203" pitchFamily="34" charset="0"/>
              </a:rPr>
              <a:t>Use context cues such as daily rhythm (</a:t>
            </a:r>
            <a:r>
              <a:rPr lang="en-US" sz="2400" i="1" dirty="0">
                <a:solidFill>
                  <a:prstClr val="white"/>
                </a:solidFill>
                <a:latin typeface="Segoe UI Light" panose="020B0502040204020203" pitchFamily="34" charset="0"/>
                <a:cs typeface="Segoe UI Light" panose="020B0502040204020203" pitchFamily="34" charset="0"/>
              </a:rPr>
              <a:t>e.g.,</a:t>
            </a:r>
            <a:r>
              <a:rPr lang="en-US" sz="2400" dirty="0">
                <a:solidFill>
                  <a:prstClr val="white"/>
                </a:solidFill>
                <a:latin typeface="Segoe UI Light" panose="020B0502040204020203" pitchFamily="34" charset="0"/>
                <a:cs typeface="Segoe UI Light" panose="020B0502040204020203" pitchFamily="34" charset="0"/>
              </a:rPr>
              <a:t> night vs. day), user’s location and activity (</a:t>
            </a:r>
            <a:r>
              <a:rPr lang="en-US" sz="2400" i="1" dirty="0">
                <a:solidFill>
                  <a:prstClr val="white"/>
                </a:solidFill>
                <a:latin typeface="Segoe UI Light" panose="020B0502040204020203" pitchFamily="34" charset="0"/>
                <a:cs typeface="Segoe UI Light" panose="020B0502040204020203" pitchFamily="34" charset="0"/>
              </a:rPr>
              <a:t>e.g., </a:t>
            </a:r>
            <a:r>
              <a:rPr lang="en-US" sz="2400" dirty="0">
                <a:solidFill>
                  <a:prstClr val="white"/>
                </a:solidFill>
                <a:latin typeface="Segoe UI Light" panose="020B0502040204020203" pitchFamily="34" charset="0"/>
                <a:cs typeface="Segoe UI Light" panose="020B0502040204020203" pitchFamily="34" charset="0"/>
              </a:rPr>
              <a:t>not doing high-focused tasks) to select what to record and display. </a:t>
            </a:r>
            <a:endParaRPr lang="en-US" sz="2400" dirty="0">
              <a:solidFill>
                <a:prstClr val="white"/>
              </a:solidFill>
              <a:latin typeface="Segoe UI Light"/>
              <a:cs typeface="Segoe UI Light"/>
            </a:endParaRPr>
          </a:p>
          <a:p>
            <a:pPr lvl="1" defTabSz="456039">
              <a:defRPr/>
            </a:pPr>
            <a:endParaRPr lang="en-US" sz="2400" dirty="0">
              <a:solidFill>
                <a:prstClr val="white"/>
              </a:solidFill>
              <a:latin typeface="Segoe UI Light"/>
              <a:cs typeface="Segoe UI Light"/>
            </a:endParaRPr>
          </a:p>
          <a:p>
            <a:pPr lvl="1" defTabSz="456039">
              <a:defRPr/>
            </a:pPr>
            <a:endParaRPr lang="en-US" sz="2400" dirty="0">
              <a:solidFill>
                <a:prstClr val="white"/>
              </a:solidFill>
              <a:latin typeface="Segoe UI Light"/>
              <a:cs typeface="Segoe UI Light"/>
            </a:endParaRPr>
          </a:p>
          <a:p>
            <a:pPr lvl="1" defTabSz="456039">
              <a:defRPr/>
            </a:pPr>
            <a:r>
              <a:rPr lang="en-US" sz="2400" dirty="0">
                <a:solidFill>
                  <a:srgbClr val="FFC000"/>
                </a:solidFill>
                <a:latin typeface="Segoe UI Semibold" panose="020B0702040204020203" pitchFamily="34" charset="0"/>
                <a:cs typeface="Segoe UI Semibold" panose="020B0702040204020203" pitchFamily="34" charset="0"/>
              </a:rPr>
              <a:t>Handle uncertainty of sound recognition </a:t>
            </a:r>
            <a:r>
              <a:rPr lang="en-US" sz="2400" dirty="0">
                <a:solidFill>
                  <a:prstClr val="white"/>
                </a:solidFill>
                <a:latin typeface="Segoe UI Light" panose="020B0502040204020203" pitchFamily="34" charset="0"/>
                <a:cs typeface="Segoe UI Light" panose="020B0502040204020203" pitchFamily="34" charset="0"/>
              </a:rPr>
              <a:t>by displaying additional cues such as location, possible list of sounds, or a general category (e.g. alarm-like sound).</a:t>
            </a:r>
          </a:p>
          <a:p>
            <a:pPr marL="0" marR="0" lvl="0" indent="0" algn="l" defTabSz="4560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a:cs typeface="Segoe UI Light"/>
            </a:endParaRPr>
          </a:p>
        </p:txBody>
      </p:sp>
      <p:sp>
        <p:nvSpPr>
          <p:cNvPr id="3" name="TextBox 2"/>
          <p:cNvSpPr txBox="1"/>
          <p:nvPr/>
        </p:nvSpPr>
        <p:spPr>
          <a:xfrm>
            <a:off x="513528" y="3417748"/>
            <a:ext cx="654346"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2</a:t>
            </a:r>
          </a:p>
        </p:txBody>
      </p:sp>
      <p:sp>
        <p:nvSpPr>
          <p:cNvPr id="5" name="TextBox 4"/>
          <p:cNvSpPr txBox="1"/>
          <p:nvPr/>
        </p:nvSpPr>
        <p:spPr>
          <a:xfrm>
            <a:off x="563816" y="1739625"/>
            <a:ext cx="524503"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1</a:t>
            </a:r>
          </a:p>
        </p:txBody>
      </p:sp>
      <p:sp>
        <p:nvSpPr>
          <p:cNvPr id="6" name="TextBox 5">
            <a:extLst>
              <a:ext uri="{FF2B5EF4-FFF2-40B4-BE49-F238E27FC236}">
                <a16:creationId xmlns:a16="http://schemas.microsoft.com/office/drawing/2014/main" id="{55C13CA1-2F8D-421F-8772-97CE2C1BD4C4}"/>
              </a:ext>
            </a:extLst>
          </p:cNvPr>
          <p:cNvSpPr txBox="1"/>
          <p:nvPr/>
        </p:nvSpPr>
        <p:spPr>
          <a:xfrm>
            <a:off x="498894" y="5022019"/>
            <a:ext cx="654346"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dirty="0">
                <a:solidFill>
                  <a:prstClr val="white">
                    <a:lumMod val="85000"/>
                  </a:prstClr>
                </a:solidFill>
                <a:latin typeface="Segoe UI Semibold" pitchFamily="34" charset="0"/>
              </a:rPr>
              <a:t>3</a:t>
            </a:r>
            <a:endParaRPr kumimoji="0" lang="en-US" sz="6600" b="0" i="0" u="none" strike="noStrike" kern="1200" cap="none" spc="0" normalizeH="0" baseline="0" noProof="0" dirty="0">
              <a:ln>
                <a:noFill/>
              </a:ln>
              <a:solidFill>
                <a:prstClr val="white">
                  <a:lumMod val="85000"/>
                </a:prstClr>
              </a:solidFill>
              <a:effectLst/>
              <a:uLnTx/>
              <a:uFillTx/>
              <a:latin typeface="Segoe UI Semibold" pitchFamily="34" charset="0"/>
            </a:endParaRPr>
          </a:p>
        </p:txBody>
      </p:sp>
      <p:sp>
        <p:nvSpPr>
          <p:cNvPr id="7" name="TextBox 6">
            <a:extLst>
              <a:ext uri="{FF2B5EF4-FFF2-40B4-BE49-F238E27FC236}">
                <a16:creationId xmlns:a16="http://schemas.microsoft.com/office/drawing/2014/main" id="{D2F23352-AF8C-4C64-B520-676C08DB3D40}"/>
              </a:ext>
            </a:extLst>
          </p:cNvPr>
          <p:cNvSpPr txBox="1"/>
          <p:nvPr/>
        </p:nvSpPr>
        <p:spPr>
          <a:xfrm>
            <a:off x="165100" y="25400"/>
            <a:ext cx="9347200" cy="144655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8800" cap="small" dirty="0">
                <a:solidFill>
                  <a:sysClr val="window" lastClr="FFFFFF">
                    <a:lumMod val="95000"/>
                  </a:sysClr>
                </a:solidFill>
                <a:latin typeface="Segoe UI Semibold" panose="020B0702040204020203" pitchFamily="34" charset="0"/>
                <a:ea typeface="+mj-ea"/>
                <a:cs typeface="+mj-cs"/>
              </a:rPr>
              <a:t>Considerations</a:t>
            </a:r>
            <a:endParaRPr lang="en-US" sz="3600" cap="small" dirty="0">
              <a:solidFill>
                <a:sysClr val="window" lastClr="FFFFFF">
                  <a:lumMod val="95000"/>
                </a:sysClr>
              </a:solidFill>
              <a:latin typeface="Segoe UI Semibold" panose="020B0702040204020203" pitchFamily="34" charset="0"/>
              <a:ea typeface="+mj-ea"/>
              <a:cs typeface="+mj-cs"/>
            </a:endParaRPr>
          </a:p>
        </p:txBody>
      </p:sp>
    </p:spTree>
    <p:extLst>
      <p:ext uri="{BB962C8B-B14F-4D97-AF65-F5344CB8AC3E}">
        <p14:creationId xmlns:p14="http://schemas.microsoft.com/office/powerpoint/2010/main" val="1355584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microsoft logo">
            <a:extLst>
              <a:ext uri="{FF2B5EF4-FFF2-40B4-BE49-F238E27FC236}">
                <a16:creationId xmlns:a16="http://schemas.microsoft.com/office/drawing/2014/main" id="{2C0CA47E-F810-4ED2-841D-76CCFF19B3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2355" y="4843608"/>
            <a:ext cx="2832368" cy="188824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757875" y="167088"/>
            <a:ext cx="10676250" cy="1138773"/>
          </a:xfrm>
          <a:prstGeom prst="rect">
            <a:avLst/>
          </a:prstGeom>
          <a:noFill/>
        </p:spPr>
        <p:txBody>
          <a:bodyPr wrap="square" rtlCol="0">
            <a:spAutoFit/>
          </a:bodyPr>
          <a:lstStyle/>
          <a:p>
            <a:pPr lvl="0" algn="ctr"/>
            <a:r>
              <a:rPr lang="en-US" sz="3300" dirty="0">
                <a:solidFill>
                  <a:prstClr val="black">
                    <a:lumMod val="50000"/>
                    <a:lumOff val="50000"/>
                  </a:prstClr>
                </a:solidFill>
                <a:latin typeface="Segoe UI Semibold" panose="020B0702040204020203" pitchFamily="34" charset="0"/>
                <a:cs typeface="Segoe UI Semibold" panose="020B0702040204020203" pitchFamily="34" charset="0"/>
              </a:rPr>
              <a:t>Exploring Sound Awareness in the Home </a:t>
            </a:r>
            <a:r>
              <a:rPr kumimoji="0" lang="en-US" sz="3300" b="0" i="0" u="none" strike="noStrike" kern="1200" cap="none" spc="0" normalizeH="0" baseline="0" noProof="0" dirty="0">
                <a:ln>
                  <a:noFill/>
                </a:ln>
                <a:solidFill>
                  <a:prstClr val="black">
                    <a:lumMod val="50000"/>
                    <a:lumOff val="50000"/>
                  </a:prstClr>
                </a:solidFill>
                <a:effectLst/>
                <a:uLnTx/>
                <a:uFillTx/>
                <a:latin typeface="Segoe UI Light" panose="020B0502040204020203" pitchFamily="34" charset="0"/>
                <a:ea typeface="+mn-ea"/>
                <a:cs typeface="Segoe UI Light" panose="020B0502040204020203" pitchFamily="34" charset="0"/>
              </a:rPr>
              <a:t>for People who are Deaf or Hard of Hearing </a:t>
            </a:r>
          </a:p>
        </p:txBody>
      </p:sp>
      <p:pic>
        <p:nvPicPr>
          <p:cNvPr id="4098" name="Picture 2" descr="Image result for Google  research faculty award">
            <a:extLst>
              <a:ext uri="{FF2B5EF4-FFF2-40B4-BE49-F238E27FC236}">
                <a16:creationId xmlns:a16="http://schemas.microsoft.com/office/drawing/2014/main" id="{A431B493-6A8D-476B-B0D0-7633E6C7AC9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9358" y="4767980"/>
            <a:ext cx="3884766" cy="203950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NSF award">
            <a:extLst>
              <a:ext uri="{FF2B5EF4-FFF2-40B4-BE49-F238E27FC236}">
                <a16:creationId xmlns:a16="http://schemas.microsoft.com/office/drawing/2014/main" id="{35BF28F1-E471-4F63-8B1E-EAF3F05E7CC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8958" y="5185037"/>
            <a:ext cx="1205388" cy="120538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FA12B2B0-1C04-4496-AC4D-91E84BDAAA3B}"/>
              </a:ext>
            </a:extLst>
          </p:cNvPr>
          <p:cNvGrpSpPr/>
          <p:nvPr/>
        </p:nvGrpSpPr>
        <p:grpSpPr>
          <a:xfrm>
            <a:off x="2451036" y="5344191"/>
            <a:ext cx="2653736" cy="887081"/>
            <a:chOff x="5103353" y="4437077"/>
            <a:chExt cx="2653736" cy="887081"/>
          </a:xfrm>
        </p:grpSpPr>
        <p:pic>
          <p:nvPicPr>
            <p:cNvPr id="4104" name="Picture 8" descr="Image result for uw reality lab">
              <a:extLst>
                <a:ext uri="{FF2B5EF4-FFF2-40B4-BE49-F238E27FC236}">
                  <a16:creationId xmlns:a16="http://schemas.microsoft.com/office/drawing/2014/main" id="{1B794137-15AF-4F35-87CB-C4CB2E9491F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3353" y="4437077"/>
              <a:ext cx="733991" cy="8870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A3DA402-E73E-45C6-B0CA-ADB86F4FC3A6}"/>
                </a:ext>
              </a:extLst>
            </p:cNvPr>
            <p:cNvSpPr txBox="1"/>
            <p:nvPr/>
          </p:nvSpPr>
          <p:spPr>
            <a:xfrm>
              <a:off x="5978986" y="4528243"/>
              <a:ext cx="17781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Segoe UI Semibold" panose="020B0702040204020203" pitchFamily="34" charset="0"/>
                  <a:ea typeface="+mn-ea"/>
                  <a:cs typeface="Segoe UI Semibold" panose="020B0702040204020203" pitchFamily="34" charset="0"/>
                </a:rPr>
                <a:t>UW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Segoe UI Semibold" panose="020B0702040204020203" pitchFamily="34" charset="0"/>
                  <a:ea typeface="+mn-ea"/>
                  <a:cs typeface="Segoe UI Semibold" panose="020B0702040204020203" pitchFamily="34" charset="0"/>
                </a:rPr>
                <a:t>Reality Lab</a:t>
              </a:r>
            </a:p>
          </p:txBody>
        </p:sp>
      </p:grpSp>
      <p:sp>
        <p:nvSpPr>
          <p:cNvPr id="24" name="Title 7">
            <a:extLst>
              <a:ext uri="{FF2B5EF4-FFF2-40B4-BE49-F238E27FC236}">
                <a16:creationId xmlns:a16="http://schemas.microsoft.com/office/drawing/2014/main" id="{2FC8F8EF-C499-47CC-91A9-291A54B04F81}"/>
              </a:ext>
            </a:extLst>
          </p:cNvPr>
          <p:cNvSpPr txBox="1">
            <a:spLocks/>
          </p:cNvSpPr>
          <p:nvPr/>
        </p:nvSpPr>
        <p:spPr>
          <a:xfrm>
            <a:off x="867735" y="1655385"/>
            <a:ext cx="8437562" cy="559544"/>
          </a:xfrm>
          <a:prstGeom prst="rect">
            <a:avLst/>
          </a:prstGeom>
        </p:spPr>
        <p:txBody>
          <a:bodyPr>
            <a:norm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2800" b="0" i="0" u="none" strike="noStrike" kern="1200" cap="small" spc="0" normalizeH="0" baseline="0" noProof="0" dirty="0">
                <a:ln>
                  <a:noFill/>
                </a:ln>
                <a:solidFill>
                  <a:prstClr val="black">
                    <a:lumMod val="65000"/>
                    <a:lumOff val="35000"/>
                  </a:prstClr>
                </a:solidFill>
                <a:effectLst/>
                <a:uLnTx/>
                <a:uFillTx/>
                <a:latin typeface="Segoe UI Semibold" panose="020B0702040204020203" pitchFamily="34" charset="0"/>
                <a:ea typeface="+mj-ea"/>
                <a:cs typeface="Segoe UI Semibold" panose="020B0702040204020203" pitchFamily="34" charset="0"/>
              </a:rPr>
              <a:t>The Team</a:t>
            </a:r>
            <a:endParaRPr kumimoji="0" lang="en-US" sz="1600" b="0" i="0" u="none" strike="noStrike" kern="1200" cap="small" spc="0" normalizeH="0" baseline="0" noProof="0" dirty="0">
              <a:ln>
                <a:noFill/>
              </a:ln>
              <a:solidFill>
                <a:prstClr val="black">
                  <a:lumMod val="65000"/>
                  <a:lumOff val="35000"/>
                </a:prstClr>
              </a:solidFill>
              <a:effectLst/>
              <a:uLnTx/>
              <a:uFillTx/>
              <a:latin typeface="Calibri"/>
              <a:ea typeface="+mj-ea"/>
              <a:cs typeface="+mj-cs"/>
            </a:endParaRPr>
          </a:p>
        </p:txBody>
      </p:sp>
      <p:sp>
        <p:nvSpPr>
          <p:cNvPr id="25" name="Title 7">
            <a:extLst>
              <a:ext uri="{FF2B5EF4-FFF2-40B4-BE49-F238E27FC236}">
                <a16:creationId xmlns:a16="http://schemas.microsoft.com/office/drawing/2014/main" id="{3F5E3AEA-AC46-4333-AF73-FFF210C7D38D}"/>
              </a:ext>
            </a:extLst>
          </p:cNvPr>
          <p:cNvSpPr txBox="1">
            <a:spLocks/>
          </p:cNvSpPr>
          <p:nvPr/>
        </p:nvSpPr>
        <p:spPr>
          <a:xfrm>
            <a:off x="867736" y="4609141"/>
            <a:ext cx="8437562" cy="559544"/>
          </a:xfrm>
          <a:prstGeom prst="rect">
            <a:avLst/>
          </a:prstGeom>
        </p:spPr>
        <p:txBody>
          <a:bodyPr>
            <a:norm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2800" b="0" i="0" u="none" strike="noStrike" kern="1200" cap="small" spc="0" normalizeH="0" baseline="0" noProof="0" dirty="0">
                <a:ln>
                  <a:noFill/>
                </a:ln>
                <a:solidFill>
                  <a:prstClr val="black">
                    <a:lumMod val="65000"/>
                    <a:lumOff val="35000"/>
                  </a:prstClr>
                </a:solidFill>
                <a:effectLst/>
                <a:uLnTx/>
                <a:uFillTx/>
                <a:latin typeface="Segoe UI Semibold" panose="020B0702040204020203" pitchFamily="34" charset="0"/>
                <a:ea typeface="+mj-ea"/>
                <a:cs typeface="Segoe UI Semibold" panose="020B0702040204020203" pitchFamily="34" charset="0"/>
              </a:rPr>
              <a:t>Sponsors</a:t>
            </a:r>
            <a:endParaRPr kumimoji="0" lang="en-US" sz="1600" b="0" i="0" u="none" strike="noStrike" kern="1200" cap="small" spc="0" normalizeH="0" baseline="0" noProof="0" dirty="0">
              <a:ln>
                <a:noFill/>
              </a:ln>
              <a:solidFill>
                <a:prstClr val="black">
                  <a:lumMod val="65000"/>
                  <a:lumOff val="35000"/>
                </a:prstClr>
              </a:solidFill>
              <a:effectLst/>
              <a:uLnTx/>
              <a:uFillTx/>
              <a:latin typeface="Calibri"/>
              <a:ea typeface="+mj-ea"/>
              <a:cs typeface="+mj-cs"/>
            </a:endParaRPr>
          </a:p>
        </p:txBody>
      </p:sp>
      <p:sp>
        <p:nvSpPr>
          <p:cNvPr id="27" name="Rectangle 26">
            <a:extLst>
              <a:ext uri="{FF2B5EF4-FFF2-40B4-BE49-F238E27FC236}">
                <a16:creationId xmlns:a16="http://schemas.microsoft.com/office/drawing/2014/main" id="{C88D5365-1B3A-49AF-A388-4B0535CD2603}"/>
              </a:ext>
            </a:extLst>
          </p:cNvPr>
          <p:cNvSpPr/>
          <p:nvPr/>
        </p:nvSpPr>
        <p:spPr>
          <a:xfrm>
            <a:off x="105944" y="5179098"/>
            <a:ext cx="11818187" cy="1622982"/>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EACBF870-25AF-47E0-9F17-89B7AD996623}"/>
              </a:ext>
            </a:extLst>
          </p:cNvPr>
          <p:cNvGrpSpPr/>
          <p:nvPr/>
        </p:nvGrpSpPr>
        <p:grpSpPr>
          <a:xfrm>
            <a:off x="1062866" y="2337987"/>
            <a:ext cx="10148059" cy="1963791"/>
            <a:chOff x="1091441" y="2366561"/>
            <a:chExt cx="9796914" cy="1896879"/>
          </a:xfrm>
        </p:grpSpPr>
        <p:sp>
          <p:nvSpPr>
            <p:cNvPr id="9" name="TextBox 8">
              <a:extLst>
                <a:ext uri="{FF2B5EF4-FFF2-40B4-BE49-F238E27FC236}">
                  <a16:creationId xmlns:a16="http://schemas.microsoft.com/office/drawing/2014/main" id="{AC7B8A26-65FD-4DEE-AEB5-CB7C49E785E5}"/>
                </a:ext>
              </a:extLst>
            </p:cNvPr>
            <p:cNvSpPr txBox="1"/>
            <p:nvPr/>
          </p:nvSpPr>
          <p:spPr>
            <a:xfrm>
              <a:off x="1091441" y="3617109"/>
              <a:ext cx="1243584" cy="477054"/>
            </a:xfrm>
            <a:prstGeom prst="rect">
              <a:avLst/>
            </a:prstGeom>
            <a:noFill/>
          </p:spPr>
          <p:txBody>
            <a:bodyPr wrap="square" lIns="0" rIns="0" rtlCol="0">
              <a:spAutoFit/>
            </a:bodyPr>
            <a:lstStyle/>
            <a:p>
              <a:r>
                <a:rPr lang="en-US" sz="1400" dirty="0">
                  <a:solidFill>
                    <a:schemeClr val="tx1">
                      <a:lumMod val="75000"/>
                      <a:lumOff val="25000"/>
                    </a:schemeClr>
                  </a:solidFill>
                  <a:latin typeface="Segoe UI Semibold" panose="020B0702040204020203" pitchFamily="34" charset="0"/>
                  <a:cs typeface="Segoe UI Semibold" panose="020B0702040204020203" pitchFamily="34" charset="0"/>
                </a:rPr>
                <a:t>Dhruv Jain (DJ)</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50000"/>
                      <a:lumOff val="50000"/>
                    </a:prstClr>
                  </a:solidFill>
                  <a:effectLst/>
                  <a:uLnTx/>
                  <a:uFillTx/>
                  <a:latin typeface="Segoe UI Semibold" panose="020B0702040204020203" pitchFamily="34" charset="0"/>
                  <a:ea typeface="+mn-ea"/>
                  <a:cs typeface="Segoe UI Semibold" panose="020B0702040204020203" pitchFamily="34" charset="0"/>
                </a:rPr>
                <a:t>djain@uw.edu</a:t>
              </a:r>
            </a:p>
          </p:txBody>
        </p:sp>
        <p:pic>
          <p:nvPicPr>
            <p:cNvPr id="23" name="Picture 22">
              <a:extLst>
                <a:ext uri="{FF2B5EF4-FFF2-40B4-BE49-F238E27FC236}">
                  <a16:creationId xmlns:a16="http://schemas.microsoft.com/office/drawing/2014/main" id="{F2B9452C-062C-4D0F-A6B9-FF27EE3E5BB4}"/>
                </a:ext>
              </a:extLst>
            </p:cNvPr>
            <p:cNvPicPr>
              <a:picLocks/>
            </p:cNvPicPr>
            <p:nvPr/>
          </p:nvPicPr>
          <p:blipFill rotWithShape="1">
            <a:blip r:embed="rId7"/>
            <a:srcRect l="31969" r="844"/>
            <a:stretch/>
          </p:blipFill>
          <p:spPr>
            <a:xfrm>
              <a:off x="3940383" y="2366561"/>
              <a:ext cx="1243584" cy="1243584"/>
            </a:xfrm>
            <a:prstGeom prst="rect">
              <a:avLst/>
            </a:prstGeom>
            <a:ln w="12700">
              <a:solidFill>
                <a:schemeClr val="tx1">
                  <a:lumMod val="65000"/>
                  <a:lumOff val="35000"/>
                </a:schemeClr>
              </a:solidFill>
            </a:ln>
          </p:spPr>
        </p:pic>
        <p:pic>
          <p:nvPicPr>
            <p:cNvPr id="33" name="Picture 32">
              <a:extLst>
                <a:ext uri="{FF2B5EF4-FFF2-40B4-BE49-F238E27FC236}">
                  <a16:creationId xmlns:a16="http://schemas.microsoft.com/office/drawing/2014/main" id="{DE34D6E0-9A7B-4C6E-97CB-586E9B4F8277}"/>
                </a:ext>
              </a:extLst>
            </p:cNvPr>
            <p:cNvPicPr>
              <a:picLocks/>
            </p:cNvPicPr>
            <p:nvPr/>
          </p:nvPicPr>
          <p:blipFill rotWithShape="1">
            <a:blip r:embed="rId8"/>
            <a:srcRect l="1835" t="9958" r="502" b="24421"/>
            <a:stretch/>
          </p:blipFill>
          <p:spPr>
            <a:xfrm>
              <a:off x="2515912" y="2366561"/>
              <a:ext cx="1243584" cy="1243584"/>
            </a:xfrm>
            <a:prstGeom prst="rect">
              <a:avLst/>
            </a:prstGeom>
            <a:ln w="12700">
              <a:solidFill>
                <a:schemeClr val="tx1">
                  <a:lumMod val="65000"/>
                  <a:lumOff val="35000"/>
                </a:schemeClr>
              </a:solidFill>
            </a:ln>
          </p:spPr>
        </p:pic>
        <p:pic>
          <p:nvPicPr>
            <p:cNvPr id="34" name="Picture 33" descr="A person smiling for the camera&#10;&#10;Description generated with very high confidence">
              <a:extLst>
                <a:ext uri="{FF2B5EF4-FFF2-40B4-BE49-F238E27FC236}">
                  <a16:creationId xmlns:a16="http://schemas.microsoft.com/office/drawing/2014/main" id="{229A01D0-D167-46E7-9159-7740F5DFD0B1}"/>
                </a:ext>
              </a:extLst>
            </p:cNvPr>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6789325" y="2366561"/>
              <a:ext cx="1243584" cy="1243584"/>
            </a:xfrm>
            <a:prstGeom prst="rect">
              <a:avLst/>
            </a:prstGeom>
            <a:noFill/>
            <a:ln w="12700">
              <a:solidFill>
                <a:schemeClr val="tx1">
                  <a:lumMod val="65000"/>
                  <a:lumOff val="35000"/>
                </a:schemeClr>
              </a:solidFill>
            </a:ln>
          </p:spPr>
        </p:pic>
        <p:pic>
          <p:nvPicPr>
            <p:cNvPr id="35" name="Picture 34" descr="A person smiling for the camera&#10;&#10;Description generated with very high confidence">
              <a:extLst>
                <a:ext uri="{FF2B5EF4-FFF2-40B4-BE49-F238E27FC236}">
                  <a16:creationId xmlns:a16="http://schemas.microsoft.com/office/drawing/2014/main" id="{D410B37C-53F0-4F01-B1B5-A84B4DE30A94}"/>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5364854" y="2366561"/>
              <a:ext cx="1243584" cy="1243584"/>
            </a:xfrm>
            <a:prstGeom prst="rect">
              <a:avLst/>
            </a:prstGeom>
            <a:noFill/>
            <a:ln w="12700">
              <a:solidFill>
                <a:schemeClr val="tx1">
                  <a:lumMod val="65000"/>
                  <a:lumOff val="35000"/>
                </a:schemeClr>
              </a:solidFill>
            </a:ln>
          </p:spPr>
        </p:pic>
        <p:pic>
          <p:nvPicPr>
            <p:cNvPr id="36" name="Picture 36" descr="Image result for leah findlater">
              <a:extLst>
                <a:ext uri="{FF2B5EF4-FFF2-40B4-BE49-F238E27FC236}">
                  <a16:creationId xmlns:a16="http://schemas.microsoft.com/office/drawing/2014/main" id="{16A48704-79F0-4E26-83D3-E1BF58AA315C}"/>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13796" y="2366561"/>
              <a:ext cx="1243584" cy="1243584"/>
            </a:xfrm>
            <a:prstGeom prst="rect">
              <a:avLst/>
            </a:prstGeom>
            <a:noFill/>
            <a:ln w="12700">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pic>
          <p:nvPicPr>
            <p:cNvPr id="37" name="Picture 38" descr="Image result for jon froehlich">
              <a:extLst>
                <a:ext uri="{FF2B5EF4-FFF2-40B4-BE49-F238E27FC236}">
                  <a16:creationId xmlns:a16="http://schemas.microsoft.com/office/drawing/2014/main" id="{6B79DDB8-DD4A-4010-BC6B-EF1037695744}"/>
                </a:ext>
              </a:extLst>
            </p:cNvPr>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638268" y="2366561"/>
              <a:ext cx="1243584" cy="1243584"/>
            </a:xfrm>
            <a:prstGeom prst="rect">
              <a:avLst/>
            </a:prstGeom>
            <a:noFill/>
            <a:ln w="12700">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pic>
          <p:nvPicPr>
            <p:cNvPr id="38" name="Picture 2" descr="Image may contain: Dhruv Jain, glasses and beard">
              <a:extLst>
                <a:ext uri="{FF2B5EF4-FFF2-40B4-BE49-F238E27FC236}">
                  <a16:creationId xmlns:a16="http://schemas.microsoft.com/office/drawing/2014/main" id="{21751685-42CF-4A32-8033-7998E9342CEF}"/>
                </a:ext>
              </a:extLst>
            </p:cNvPr>
            <p:cNvPicPr>
              <a:picLocks noChangeArrowheads="1"/>
            </p:cNvPicPr>
            <p:nvPr/>
          </p:nvPicPr>
          <p:blipFill rotWithShape="1">
            <a:blip r:embed="rId13" cstate="print">
              <a:extLst>
                <a:ext uri="{28A0092B-C50C-407E-A947-70E740481C1C}">
                  <a14:useLocalDpi xmlns:a14="http://schemas.microsoft.com/office/drawing/2010/main" val="0"/>
                </a:ext>
              </a:extLst>
            </a:blip>
            <a:srcRect l="975" t="5368" r="1" b="28616"/>
            <a:stretch/>
          </p:blipFill>
          <p:spPr bwMode="auto">
            <a:xfrm>
              <a:off x="1091441" y="2366561"/>
              <a:ext cx="1243584" cy="1243584"/>
            </a:xfrm>
            <a:prstGeom prst="rect">
              <a:avLst/>
            </a:prstGeom>
            <a:noFill/>
            <a:ln w="12700">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C02B0C81-84BF-4E7B-92B8-1F124BC1BD64}"/>
                </a:ext>
              </a:extLst>
            </p:cNvPr>
            <p:cNvSpPr txBox="1"/>
            <p:nvPr/>
          </p:nvSpPr>
          <p:spPr>
            <a:xfrm>
              <a:off x="2515912" y="3617109"/>
              <a:ext cx="1243584" cy="646331"/>
            </a:xfrm>
            <a:prstGeom prst="rect">
              <a:avLst/>
            </a:prstGeom>
            <a:noFill/>
          </p:spPr>
          <p:txBody>
            <a:bodyPr wrap="square" lIns="0" rIns="0" rtlCol="0">
              <a:spAutoFit/>
            </a:bodyPr>
            <a:lstStyle/>
            <a:p>
              <a:r>
                <a:rPr lang="en-US" sz="1400" dirty="0">
                  <a:solidFill>
                    <a:schemeClr val="tx1">
                      <a:lumMod val="75000"/>
                      <a:lumOff val="25000"/>
                    </a:schemeClr>
                  </a:solidFill>
                  <a:latin typeface="Segoe UI Semibold" panose="020B0702040204020203" pitchFamily="34" charset="0"/>
                  <a:cs typeface="Segoe UI Semibold" panose="020B0702040204020203" pitchFamily="34" charset="0"/>
                </a:rPr>
                <a:t>Angela C. Lin</a:t>
              </a:r>
            </a:p>
            <a:p>
              <a:pPr lvl="0"/>
              <a:r>
                <a:rPr lang="en-US" sz="1100" dirty="0">
                  <a:solidFill>
                    <a:prstClr val="black">
                      <a:lumMod val="50000"/>
                      <a:lumOff val="50000"/>
                    </a:prstClr>
                  </a:solidFill>
                  <a:latin typeface="Segoe UI Semibold" panose="020B0702040204020203" pitchFamily="34" charset="0"/>
                  <a:cs typeface="Segoe UI Semibold" panose="020B0702040204020203" pitchFamily="34" charset="0"/>
                </a:rPr>
                <a:t>angelacareylin@gmail.com</a:t>
              </a:r>
              <a:endParaRPr kumimoji="0" lang="en-US" sz="1100" b="0" i="0" u="none" strike="noStrike" kern="1200" cap="none" spc="0" normalizeH="0" baseline="0" noProof="0" dirty="0">
                <a:ln>
                  <a:noFill/>
                </a:ln>
                <a:solidFill>
                  <a:prstClr val="black">
                    <a:lumMod val="50000"/>
                    <a:lumOff val="50000"/>
                  </a:prstClr>
                </a:solidFill>
                <a:effectLst/>
                <a:uLnTx/>
                <a:uFillTx/>
                <a:latin typeface="Segoe UI Semibold" panose="020B0702040204020203" pitchFamily="34" charset="0"/>
                <a:ea typeface="+mn-ea"/>
                <a:cs typeface="Segoe UI Semibold" panose="020B0702040204020203" pitchFamily="34" charset="0"/>
              </a:endParaRPr>
            </a:p>
          </p:txBody>
        </p:sp>
        <p:sp>
          <p:nvSpPr>
            <p:cNvPr id="42" name="TextBox 41">
              <a:extLst>
                <a:ext uri="{FF2B5EF4-FFF2-40B4-BE49-F238E27FC236}">
                  <a16:creationId xmlns:a16="http://schemas.microsoft.com/office/drawing/2014/main" id="{EA400A6E-F3F0-43C6-8AB9-169B46D80CF3}"/>
                </a:ext>
              </a:extLst>
            </p:cNvPr>
            <p:cNvSpPr txBox="1"/>
            <p:nvPr/>
          </p:nvSpPr>
          <p:spPr>
            <a:xfrm>
              <a:off x="3944109" y="3617109"/>
              <a:ext cx="1243584" cy="477054"/>
            </a:xfrm>
            <a:prstGeom prst="rect">
              <a:avLst/>
            </a:prstGeom>
            <a:noFill/>
          </p:spPr>
          <p:txBody>
            <a:bodyPr wrap="square" lIns="0" rIns="0" rtlCol="0">
              <a:spAutoFit/>
            </a:bodyPr>
            <a:lstStyle/>
            <a:p>
              <a:r>
                <a:rPr lang="en-US" sz="1400" dirty="0">
                  <a:solidFill>
                    <a:schemeClr val="tx1">
                      <a:lumMod val="75000"/>
                      <a:lumOff val="25000"/>
                    </a:schemeClr>
                  </a:solidFill>
                  <a:latin typeface="Segoe UI Semibold" panose="020B0702040204020203" pitchFamily="34" charset="0"/>
                  <a:cs typeface="Segoe UI Semibold" panose="020B0702040204020203" pitchFamily="34" charset="0"/>
                </a:rPr>
                <a:t>Rose Guttman</a:t>
              </a:r>
            </a:p>
            <a:p>
              <a:pPr lvl="0"/>
              <a:r>
                <a:rPr lang="en-US" sz="1100" dirty="0">
                  <a:solidFill>
                    <a:prstClr val="black">
                      <a:lumMod val="50000"/>
                      <a:lumOff val="50000"/>
                    </a:prstClr>
                  </a:solidFill>
                  <a:latin typeface="Segoe UI Semibold" panose="020B0702040204020203" pitchFamily="34" charset="0"/>
                  <a:cs typeface="Segoe UI Semibold" panose="020B0702040204020203" pitchFamily="34" charset="0"/>
                </a:rPr>
                <a:t>rguttman@uw.edu</a:t>
              </a:r>
              <a:endParaRPr kumimoji="0" lang="en-US" sz="1100" b="0" i="0" u="none" strike="noStrike" kern="1200" cap="none" spc="0" normalizeH="0" baseline="0" noProof="0" dirty="0">
                <a:ln>
                  <a:noFill/>
                </a:ln>
                <a:solidFill>
                  <a:prstClr val="black">
                    <a:lumMod val="50000"/>
                    <a:lumOff val="50000"/>
                  </a:prstClr>
                </a:solidFill>
                <a:effectLst/>
                <a:uLnTx/>
                <a:uFillTx/>
                <a:latin typeface="Segoe UI Semibold" panose="020B0702040204020203" pitchFamily="34" charset="0"/>
                <a:ea typeface="+mn-ea"/>
                <a:cs typeface="Segoe UI Semibold" panose="020B0702040204020203" pitchFamily="34" charset="0"/>
              </a:endParaRPr>
            </a:p>
          </p:txBody>
        </p:sp>
        <p:sp>
          <p:nvSpPr>
            <p:cNvPr id="43" name="TextBox 42">
              <a:extLst>
                <a:ext uri="{FF2B5EF4-FFF2-40B4-BE49-F238E27FC236}">
                  <a16:creationId xmlns:a16="http://schemas.microsoft.com/office/drawing/2014/main" id="{D3E7C293-4D76-478A-936C-273EB92AFFBC}"/>
                </a:ext>
              </a:extLst>
            </p:cNvPr>
            <p:cNvSpPr txBox="1"/>
            <p:nvPr/>
          </p:nvSpPr>
          <p:spPr>
            <a:xfrm>
              <a:off x="5371750" y="3617109"/>
              <a:ext cx="1243584" cy="477054"/>
            </a:xfrm>
            <a:prstGeom prst="rect">
              <a:avLst/>
            </a:prstGeom>
            <a:noFill/>
          </p:spPr>
          <p:txBody>
            <a:bodyPr wrap="square" lIns="0" rIns="0" rtlCol="0">
              <a:spAutoFit/>
            </a:bodyPr>
            <a:lstStyle/>
            <a:p>
              <a:r>
                <a:rPr lang="en-US" sz="1400" dirty="0">
                  <a:solidFill>
                    <a:schemeClr val="tx1">
                      <a:lumMod val="75000"/>
                      <a:lumOff val="25000"/>
                    </a:schemeClr>
                  </a:solidFill>
                  <a:latin typeface="Segoe UI Semibold" panose="020B0702040204020203" pitchFamily="34" charset="0"/>
                  <a:cs typeface="Segoe UI Semibold" panose="020B0702040204020203" pitchFamily="34" charset="0"/>
                </a:rPr>
                <a:t>Marcus A.</a:t>
              </a:r>
            </a:p>
            <a:p>
              <a:pPr lvl="0"/>
              <a:r>
                <a:rPr lang="en-US" sz="1100" dirty="0" err="1">
                  <a:solidFill>
                    <a:prstClr val="black">
                      <a:lumMod val="50000"/>
                      <a:lumOff val="50000"/>
                    </a:prstClr>
                  </a:solidFill>
                  <a:latin typeface="Segoe UI Semibold" panose="020B0702040204020203" pitchFamily="34" charset="0"/>
                  <a:cs typeface="Segoe UI Semibold" panose="020B0702040204020203" pitchFamily="34" charset="0"/>
                </a:rPr>
                <a:t>markamal</a:t>
              </a:r>
              <a:r>
                <a:rPr lang="en-US" sz="1100" dirty="0">
                  <a:solidFill>
                    <a:prstClr val="black">
                      <a:lumMod val="50000"/>
                      <a:lumOff val="50000"/>
                    </a:prstClr>
                  </a:solidFill>
                  <a:latin typeface="Segoe UI Semibold" panose="020B0702040204020203" pitchFamily="34" charset="0"/>
                  <a:cs typeface="Segoe UI Semibold" panose="020B0702040204020203" pitchFamily="34" charset="0"/>
                </a:rPr>
                <a:t>@</a:t>
              </a:r>
              <a:r>
                <a:rPr kumimoji="0" lang="en-US" sz="1100" b="0" i="0" u="none" strike="noStrike" kern="1200" cap="none" spc="0" normalizeH="0" baseline="0" noProof="0" dirty="0">
                  <a:ln>
                    <a:noFill/>
                  </a:ln>
                  <a:solidFill>
                    <a:prstClr val="black">
                      <a:lumMod val="50000"/>
                      <a:lumOff val="50000"/>
                    </a:prstClr>
                  </a:solidFill>
                  <a:effectLst/>
                  <a:uLnTx/>
                  <a:uFillTx/>
                  <a:latin typeface="Segoe UI Semibold" panose="020B0702040204020203" pitchFamily="34" charset="0"/>
                  <a:ea typeface="+mn-ea"/>
                  <a:cs typeface="Segoe UI Semibold" panose="020B0702040204020203" pitchFamily="34" charset="0"/>
                </a:rPr>
                <a:t>uw.edu</a:t>
              </a:r>
            </a:p>
          </p:txBody>
        </p:sp>
        <p:sp>
          <p:nvSpPr>
            <p:cNvPr id="44" name="TextBox 43">
              <a:extLst>
                <a:ext uri="{FF2B5EF4-FFF2-40B4-BE49-F238E27FC236}">
                  <a16:creationId xmlns:a16="http://schemas.microsoft.com/office/drawing/2014/main" id="{B4AB1F15-6124-4ECE-841C-291BC7E04896}"/>
                </a:ext>
              </a:extLst>
            </p:cNvPr>
            <p:cNvSpPr txBox="1"/>
            <p:nvPr/>
          </p:nvSpPr>
          <p:spPr>
            <a:xfrm>
              <a:off x="6801243" y="3617109"/>
              <a:ext cx="1243584" cy="477054"/>
            </a:xfrm>
            <a:prstGeom prst="rect">
              <a:avLst/>
            </a:prstGeom>
            <a:noFill/>
          </p:spPr>
          <p:txBody>
            <a:bodyPr wrap="square" lIns="0" rIns="0" rtlCol="0">
              <a:spAutoFit/>
            </a:bodyPr>
            <a:lstStyle/>
            <a:p>
              <a:r>
                <a:rPr lang="en-US" sz="1400" dirty="0">
                  <a:solidFill>
                    <a:schemeClr val="tx1">
                      <a:lumMod val="75000"/>
                      <a:lumOff val="25000"/>
                    </a:schemeClr>
                  </a:solidFill>
                  <a:latin typeface="Segoe UI Semibold" panose="020B0702040204020203" pitchFamily="34" charset="0"/>
                  <a:cs typeface="Segoe UI Semibold" panose="020B0702040204020203" pitchFamily="34" charset="0"/>
                </a:rPr>
                <a:t>Aileen Zeng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50000"/>
                      <a:lumOff val="50000"/>
                    </a:prstClr>
                  </a:solidFill>
                  <a:effectLst/>
                  <a:uLnTx/>
                  <a:uFillTx/>
                  <a:latin typeface="Segoe UI Semibold" panose="020B0702040204020203" pitchFamily="34" charset="0"/>
                  <a:ea typeface="+mn-ea"/>
                  <a:cs typeface="Segoe UI Semibold" panose="020B0702040204020203" pitchFamily="34" charset="0"/>
                </a:rPr>
                <a:t>aileenz@uw.edu</a:t>
              </a:r>
            </a:p>
          </p:txBody>
        </p:sp>
        <p:sp>
          <p:nvSpPr>
            <p:cNvPr id="45" name="TextBox 44">
              <a:extLst>
                <a:ext uri="{FF2B5EF4-FFF2-40B4-BE49-F238E27FC236}">
                  <a16:creationId xmlns:a16="http://schemas.microsoft.com/office/drawing/2014/main" id="{44300B34-FF89-4C90-9878-08990A396B53}"/>
                </a:ext>
              </a:extLst>
            </p:cNvPr>
            <p:cNvSpPr txBox="1"/>
            <p:nvPr/>
          </p:nvSpPr>
          <p:spPr>
            <a:xfrm>
              <a:off x="9644771" y="3617109"/>
              <a:ext cx="1243584" cy="477054"/>
            </a:xfrm>
            <a:prstGeom prst="rect">
              <a:avLst/>
            </a:prstGeom>
            <a:noFill/>
          </p:spPr>
          <p:txBody>
            <a:bodyPr wrap="square" lIns="0" rIns="0" rtlCol="0">
              <a:spAutoFit/>
            </a:bodyPr>
            <a:lstStyle/>
            <a:p>
              <a:r>
                <a:rPr lang="en-US" sz="1400" dirty="0">
                  <a:solidFill>
                    <a:schemeClr val="tx1">
                      <a:lumMod val="75000"/>
                      <a:lumOff val="25000"/>
                    </a:schemeClr>
                  </a:solidFill>
                  <a:latin typeface="Segoe UI Semibold" panose="020B0702040204020203" pitchFamily="34" charset="0"/>
                  <a:cs typeface="Segoe UI Semibold" panose="020B0702040204020203" pitchFamily="34" charset="0"/>
                </a:rPr>
                <a:t>Jon Froehlich</a:t>
              </a:r>
            </a:p>
            <a:p>
              <a:pPr lvl="0">
                <a:defRPr/>
              </a:pPr>
              <a:r>
                <a:rPr lang="en-US" sz="1100" dirty="0">
                  <a:solidFill>
                    <a:prstClr val="black">
                      <a:lumMod val="50000"/>
                      <a:lumOff val="50000"/>
                    </a:prstClr>
                  </a:solidFill>
                  <a:latin typeface="Segoe UI Semibold" panose="020B0702040204020203" pitchFamily="34" charset="0"/>
                  <a:cs typeface="Segoe UI Semibold" panose="020B0702040204020203" pitchFamily="34" charset="0"/>
                </a:rPr>
                <a:t>jonf@uw.edu</a:t>
              </a:r>
            </a:p>
          </p:txBody>
        </p:sp>
        <p:sp>
          <p:nvSpPr>
            <p:cNvPr id="46" name="TextBox 45">
              <a:extLst>
                <a:ext uri="{FF2B5EF4-FFF2-40B4-BE49-F238E27FC236}">
                  <a16:creationId xmlns:a16="http://schemas.microsoft.com/office/drawing/2014/main" id="{75D0C546-1591-42A7-9DF0-31124006F868}"/>
                </a:ext>
              </a:extLst>
            </p:cNvPr>
            <p:cNvSpPr txBox="1"/>
            <p:nvPr/>
          </p:nvSpPr>
          <p:spPr>
            <a:xfrm>
              <a:off x="8196228" y="3617109"/>
              <a:ext cx="1243584" cy="477054"/>
            </a:xfrm>
            <a:prstGeom prst="rect">
              <a:avLst/>
            </a:prstGeom>
            <a:noFill/>
          </p:spPr>
          <p:txBody>
            <a:bodyPr wrap="square" lIns="0" rIns="0" rtlCol="0">
              <a:spAutoFit/>
            </a:bodyPr>
            <a:lstStyle/>
            <a:p>
              <a:r>
                <a:rPr lang="en-US" sz="1400" dirty="0">
                  <a:solidFill>
                    <a:schemeClr val="tx1">
                      <a:lumMod val="75000"/>
                      <a:lumOff val="25000"/>
                    </a:schemeClr>
                  </a:solidFill>
                  <a:latin typeface="Segoe UI Semibold" panose="020B0702040204020203" pitchFamily="34" charset="0"/>
                  <a:cs typeface="Segoe UI Semibold" panose="020B0702040204020203" pitchFamily="34" charset="0"/>
                </a:rPr>
                <a:t>Leah </a:t>
              </a:r>
              <a:r>
                <a:rPr lang="en-US" sz="1400" dirty="0" err="1">
                  <a:solidFill>
                    <a:schemeClr val="tx1">
                      <a:lumMod val="75000"/>
                      <a:lumOff val="25000"/>
                    </a:schemeClr>
                  </a:solidFill>
                  <a:latin typeface="Segoe UI Semibold" panose="020B0702040204020203" pitchFamily="34" charset="0"/>
                  <a:cs typeface="Segoe UI Semibold" panose="020B0702040204020203" pitchFamily="34" charset="0"/>
                </a:rPr>
                <a:t>Findlater</a:t>
              </a:r>
              <a:endParaRPr lang="en-US" sz="1400" dirty="0">
                <a:solidFill>
                  <a:schemeClr val="tx1">
                    <a:lumMod val="75000"/>
                    <a:lumOff val="25000"/>
                  </a:schemeClr>
                </a:solidFill>
                <a:latin typeface="Segoe UI Semibold" panose="020B0702040204020203" pitchFamily="34" charset="0"/>
                <a:cs typeface="Segoe UI Semibold" panose="020B0702040204020203" pitchFamily="34" charset="0"/>
              </a:endParaRPr>
            </a:p>
            <a:p>
              <a:pPr lvl="0">
                <a:defRPr/>
              </a:pPr>
              <a:r>
                <a:rPr lang="en-US" sz="1100" dirty="0">
                  <a:solidFill>
                    <a:prstClr val="black">
                      <a:lumMod val="50000"/>
                      <a:lumOff val="50000"/>
                    </a:prstClr>
                  </a:solidFill>
                  <a:latin typeface="Segoe UI Semibold" panose="020B0702040204020203" pitchFamily="34" charset="0"/>
                  <a:cs typeface="Segoe UI Semibold" panose="020B0702040204020203" pitchFamily="34" charset="0"/>
                </a:rPr>
                <a:t>leahkf@uw.edu</a:t>
              </a:r>
            </a:p>
          </p:txBody>
        </p:sp>
      </p:grpSp>
    </p:spTree>
    <p:extLst>
      <p:ext uri="{BB962C8B-B14F-4D97-AF65-F5344CB8AC3E}">
        <p14:creationId xmlns:p14="http://schemas.microsoft.com/office/powerpoint/2010/main" val="3217545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9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 name="Picture 10" descr="Image result for echo show">
            <a:extLst>
              <a:ext uri="{FF2B5EF4-FFF2-40B4-BE49-F238E27FC236}">
                <a16:creationId xmlns:a16="http://schemas.microsoft.com/office/drawing/2014/main" id="{7C2E8A2D-3899-43ED-93F2-17046A2758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BlackOverlay">
            <a:extLst>
              <a:ext uri="{FF2B5EF4-FFF2-40B4-BE49-F238E27FC236}">
                <a16:creationId xmlns:a16="http://schemas.microsoft.com/office/drawing/2014/main" id="{AA10E138-A80B-4022-B2D1-DCDC1BE3A66B}"/>
              </a:ext>
            </a:extLst>
          </p:cNvPr>
          <p:cNvSpPr/>
          <p:nvPr/>
        </p:nvSpPr>
        <p:spPr>
          <a:xfrm>
            <a:off x="-11898" y="0"/>
            <a:ext cx="12203898" cy="6858000"/>
          </a:xfrm>
          <a:prstGeom prst="rect">
            <a:avLst/>
          </a:prstGeom>
          <a:solidFill>
            <a:schemeClr val="tx1">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246" tIns="45718" rIns="91246" bIns="45718" numCol="1" spcCol="0" rtlCol="0" fromWordArt="0" anchor="ctr" anchorCtr="0" forceAA="0" compatLnSpc="1">
            <a:prstTxWarp prst="textNoShape">
              <a:avLst/>
            </a:prstTxWarp>
            <a:noAutofit/>
          </a:bodyPr>
          <a:lstStyle/>
          <a:p>
            <a:pPr lvl="1" defTabSz="456039">
              <a:defRPr/>
            </a:pPr>
            <a:r>
              <a:rPr lang="en-US" sz="2400" dirty="0">
                <a:solidFill>
                  <a:schemeClr val="bg1"/>
                </a:solidFill>
                <a:latin typeface="Segoe UI Light" panose="020B0502040204020203" pitchFamily="34" charset="0"/>
                <a:cs typeface="Segoe UI Light" panose="020B0502040204020203" pitchFamily="34" charset="0"/>
              </a:rPr>
              <a:t>What </a:t>
            </a:r>
            <a:r>
              <a:rPr lang="en-US" sz="2400" dirty="0">
                <a:solidFill>
                  <a:srgbClr val="FFC000"/>
                </a:solidFill>
                <a:latin typeface="Segoe UI Semibold" panose="020B0702040204020203" pitchFamily="34" charset="0"/>
                <a:cs typeface="Segoe UI Semibold" panose="020B0702040204020203" pitchFamily="34" charset="0"/>
              </a:rPr>
              <a:t>information</a:t>
            </a:r>
            <a:r>
              <a:rPr lang="en-US" sz="2400" dirty="0">
                <a:solidFill>
                  <a:schemeClr val="bg1"/>
                </a:solidFill>
                <a:latin typeface="Segoe UI Light" panose="020B0502040204020203" pitchFamily="34" charset="0"/>
                <a:cs typeface="Segoe UI Light" panose="020B0502040204020203" pitchFamily="34" charset="0"/>
              </a:rPr>
              <a:t> about sound do DHH people want in the homes?</a:t>
            </a:r>
          </a:p>
          <a:p>
            <a:pPr lvl="1" defTabSz="456039">
              <a:defRPr/>
            </a:pPr>
            <a:endParaRPr lang="en-US" sz="2400" dirty="0">
              <a:solidFill>
                <a:schemeClr val="bg1"/>
              </a:solidFill>
              <a:latin typeface="Segoe UI Light" panose="020B0502040204020203" pitchFamily="34" charset="0"/>
              <a:cs typeface="Segoe UI Light" panose="020B0502040204020203" pitchFamily="34" charset="0"/>
            </a:endParaRPr>
          </a:p>
          <a:p>
            <a:pPr lvl="1" defTabSz="456039">
              <a:defRPr/>
            </a:pPr>
            <a:r>
              <a:rPr lang="en-US" sz="2400" dirty="0">
                <a:solidFill>
                  <a:schemeClr val="bg1"/>
                </a:solidFill>
                <a:latin typeface="Segoe UI Light" panose="020B0502040204020203" pitchFamily="34" charset="0"/>
                <a:cs typeface="Segoe UI Light" panose="020B0502040204020203" pitchFamily="34" charset="0"/>
              </a:rPr>
              <a:t>How do they want this information to be </a:t>
            </a:r>
            <a:r>
              <a:rPr lang="en-US" sz="2400" dirty="0">
                <a:solidFill>
                  <a:srgbClr val="FFC000"/>
                </a:solidFill>
                <a:latin typeface="Segoe UI Semibold" panose="020B0702040204020203" pitchFamily="34" charset="0"/>
                <a:cs typeface="Segoe UI Semibold" panose="020B0702040204020203" pitchFamily="34" charset="0"/>
              </a:rPr>
              <a:t>conveyed</a:t>
            </a:r>
            <a:r>
              <a:rPr lang="en-US" sz="2400" dirty="0">
                <a:solidFill>
                  <a:schemeClr val="bg1"/>
                </a:solidFill>
                <a:latin typeface="Segoe UI Light" panose="020B0502040204020203" pitchFamily="34" charset="0"/>
                <a:cs typeface="Segoe UI Light" panose="020B0502040204020203" pitchFamily="34" charset="0"/>
              </a:rPr>
              <a:t>?</a:t>
            </a:r>
          </a:p>
          <a:p>
            <a:pPr lvl="1" defTabSz="456039">
              <a:defRPr/>
            </a:pPr>
            <a:endParaRPr lang="en-US" sz="2400" dirty="0">
              <a:solidFill>
                <a:schemeClr val="bg1"/>
              </a:solidFill>
              <a:latin typeface="Segoe UI Light" panose="020B0502040204020203" pitchFamily="34" charset="0"/>
              <a:cs typeface="Segoe UI Light" panose="020B0502040204020203" pitchFamily="34" charset="0"/>
            </a:endParaRPr>
          </a:p>
          <a:p>
            <a:pPr lvl="1" defTabSz="456039">
              <a:defRPr/>
            </a:pPr>
            <a:r>
              <a:rPr lang="en-US" sz="2400" dirty="0">
                <a:solidFill>
                  <a:schemeClr val="bg1"/>
                </a:solidFill>
                <a:latin typeface="Segoe UI Light" panose="020B0502040204020203" pitchFamily="34" charset="0"/>
                <a:cs typeface="Segoe UI Light" panose="020B0502040204020203" pitchFamily="34" charset="0"/>
              </a:rPr>
              <a:t>How would a sound awareness system </a:t>
            </a:r>
            <a:r>
              <a:rPr lang="en-US" sz="2400" dirty="0">
                <a:solidFill>
                  <a:srgbClr val="FFC000"/>
                </a:solidFill>
                <a:latin typeface="Segoe UI Semibold" panose="020B0702040204020203" pitchFamily="34" charset="0"/>
                <a:cs typeface="Segoe UI Semibold" panose="020B0702040204020203" pitchFamily="34" charset="0"/>
              </a:rPr>
              <a:t>integrate</a:t>
            </a:r>
            <a:r>
              <a:rPr lang="en-US" sz="2400" dirty="0">
                <a:solidFill>
                  <a:schemeClr val="bg1"/>
                </a:solidFill>
                <a:latin typeface="Segoe UI Light" panose="020B0502040204020203" pitchFamily="34" charset="0"/>
                <a:cs typeface="Segoe UI Light" panose="020B0502040204020203" pitchFamily="34" charset="0"/>
              </a:rPr>
              <a:t> into the homes of DHH people?</a:t>
            </a:r>
          </a:p>
          <a:p>
            <a:pPr lvl="1" defTabSz="456039">
              <a:defRPr/>
            </a:pPr>
            <a:r>
              <a:rPr lang="en-US" sz="2400" dirty="0">
                <a:solidFill>
                  <a:schemeClr val="bg1"/>
                </a:solidFill>
                <a:latin typeface="Segoe UI Light" panose="020B0502040204020203" pitchFamily="34" charset="0"/>
                <a:cs typeface="Segoe UI Light" panose="020B0502040204020203" pitchFamily="34" charset="0"/>
              </a:rPr>
              <a:t> </a:t>
            </a:r>
          </a:p>
          <a:p>
            <a:pPr lvl="1" defTabSz="456039">
              <a:defRPr/>
            </a:pPr>
            <a:r>
              <a:rPr lang="en-US" sz="2400" dirty="0">
                <a:solidFill>
                  <a:schemeClr val="bg1"/>
                </a:solidFill>
                <a:latin typeface="Segoe UI Light" panose="020B0502040204020203" pitchFamily="34" charset="0"/>
                <a:cs typeface="Segoe UI Light" panose="020B0502040204020203" pitchFamily="34" charset="0"/>
              </a:rPr>
              <a:t>What </a:t>
            </a:r>
            <a:r>
              <a:rPr lang="en-US" sz="2400" dirty="0">
                <a:solidFill>
                  <a:srgbClr val="FFC000"/>
                </a:solidFill>
                <a:latin typeface="Segoe UI Semibold" panose="020B0702040204020203" pitchFamily="34" charset="0"/>
                <a:cs typeface="Segoe UI Semibold" panose="020B0702040204020203" pitchFamily="34" charset="0"/>
              </a:rPr>
              <a:t>concerns</a:t>
            </a:r>
            <a:r>
              <a:rPr lang="en-US" sz="2400" dirty="0">
                <a:solidFill>
                  <a:schemeClr val="bg1"/>
                </a:solidFill>
                <a:latin typeface="Segoe UI Light" panose="020B0502040204020203" pitchFamily="34" charset="0"/>
                <a:cs typeface="Segoe UI Light" panose="020B0502040204020203" pitchFamily="34" charset="0"/>
              </a:rPr>
              <a:t> may arise when using such a system in the home? (e.g., privacy)</a:t>
            </a:r>
          </a:p>
          <a:p>
            <a:pPr lvl="0" defTabSz="456039">
              <a:defRPr/>
            </a:pPr>
            <a:endParaRPr lang="en-US" dirty="0">
              <a:solidFill>
                <a:schemeClr val="bg1"/>
              </a:solidFill>
              <a:latin typeface="Segoe UI Light" panose="020B0502040204020203" pitchFamily="34" charset="0"/>
              <a:cs typeface="Segoe UI Light" panose="020B0502040204020203" pitchFamily="34" charset="0"/>
            </a:endParaRPr>
          </a:p>
        </p:txBody>
      </p:sp>
      <p:sp>
        <p:nvSpPr>
          <p:cNvPr id="5" name="Title">
            <a:extLst>
              <a:ext uri="{FF2B5EF4-FFF2-40B4-BE49-F238E27FC236}">
                <a16:creationId xmlns:a16="http://schemas.microsoft.com/office/drawing/2014/main" id="{A84000FD-EE65-4A93-AFBF-154ECDAF42D0}"/>
              </a:ext>
            </a:extLst>
          </p:cNvPr>
          <p:cNvSpPr>
            <a:spLocks noGrp="1"/>
          </p:cNvSpPr>
          <p:nvPr>
            <p:ph type="title"/>
          </p:nvPr>
        </p:nvSpPr>
        <p:spPr>
          <a:xfrm>
            <a:off x="257175" y="196637"/>
            <a:ext cx="8229600" cy="493931"/>
          </a:xfrm>
        </p:spPr>
        <p:txBody>
          <a:bodyPr/>
          <a:lstStyle/>
          <a:p>
            <a:r>
              <a:rPr lang="en-US" sz="3600" dirty="0">
                <a:solidFill>
                  <a:schemeClr val="bg1">
                    <a:lumMod val="95000"/>
                  </a:schemeClr>
                </a:solidFill>
              </a:rPr>
              <a:t>Questions</a:t>
            </a:r>
          </a:p>
        </p:txBody>
      </p:sp>
    </p:spTree>
    <p:extLst>
      <p:ext uri="{BB962C8B-B14F-4D97-AF65-F5344CB8AC3E}">
        <p14:creationId xmlns:p14="http://schemas.microsoft.com/office/powerpoint/2010/main" val="51275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DE58FF7-E52F-4390-8B89-D56B0AA387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1" y="-374335"/>
            <a:ext cx="12204463" cy="8114670"/>
          </a:xfrm>
          <a:prstGeom prst="rect">
            <a:avLst/>
          </a:prstGeom>
        </p:spPr>
      </p:pic>
      <p:sp>
        <p:nvSpPr>
          <p:cNvPr id="5" name="BlackOverlay"/>
          <p:cNvSpPr/>
          <p:nvPr/>
        </p:nvSpPr>
        <p:spPr>
          <a:xfrm>
            <a:off x="-12464" y="0"/>
            <a:ext cx="12204463" cy="68580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marL="0" marR="0" lvl="0" indent="0" algn="ctr" defTabSz="91220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p:cNvSpPr>
            <a:spLocks noGrp="1"/>
          </p:cNvSpPr>
          <p:nvPr>
            <p:ph type="title"/>
          </p:nvPr>
        </p:nvSpPr>
        <p:spPr>
          <a:xfrm>
            <a:off x="1876425" y="1692062"/>
            <a:ext cx="8229600" cy="493931"/>
          </a:xfrm>
        </p:spPr>
        <p:txBody>
          <a:bodyPr/>
          <a:lstStyle/>
          <a:p>
            <a:r>
              <a:rPr lang="en-US" sz="3600" dirty="0">
                <a:solidFill>
                  <a:schemeClr val="bg1"/>
                </a:solidFill>
              </a:rPr>
              <a:t>Aims</a:t>
            </a:r>
          </a:p>
        </p:txBody>
      </p:sp>
      <p:cxnSp>
        <p:nvCxnSpPr>
          <p:cNvPr id="6" name="HorizontalRule"/>
          <p:cNvCxnSpPr>
            <a:cxnSpLocks/>
          </p:cNvCxnSpPr>
          <p:nvPr/>
        </p:nvCxnSpPr>
        <p:spPr>
          <a:xfrm>
            <a:off x="1800212" y="2200502"/>
            <a:ext cx="8543938" cy="0"/>
          </a:xfrm>
          <a:prstGeom prst="line">
            <a:avLst/>
          </a:prstGeom>
          <a:noFill/>
          <a:ln w="9525" cap="flat" cmpd="sng" algn="ctr">
            <a:solidFill>
              <a:sysClr val="window" lastClr="FFFFFF">
                <a:lumMod val="65000"/>
              </a:sysClr>
            </a:solidFill>
            <a:prstDash val="solid"/>
          </a:ln>
          <a:effectLst/>
        </p:spPr>
      </p:cxnSp>
      <p:sp>
        <p:nvSpPr>
          <p:cNvPr id="11" name="TextBox 10">
            <a:extLst>
              <a:ext uri="{FF2B5EF4-FFF2-40B4-BE49-F238E27FC236}">
                <a16:creationId xmlns:a16="http://schemas.microsoft.com/office/drawing/2014/main" id="{26371E7F-BD4F-4510-824B-76E6F2FA8027}"/>
              </a:ext>
            </a:extLst>
          </p:cNvPr>
          <p:cNvSpPr txBox="1"/>
          <p:nvPr/>
        </p:nvSpPr>
        <p:spPr>
          <a:xfrm>
            <a:off x="2302103" y="2428812"/>
            <a:ext cx="8042047" cy="2246726"/>
          </a:xfrm>
          <a:prstGeom prst="rect">
            <a:avLst/>
          </a:prstGeom>
          <a:noFill/>
        </p:spPr>
        <p:txBody>
          <a:bodyPr wrap="square" lIns="91395" tIns="45699" rIns="91395" bIns="4569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To investigate the </a:t>
            </a:r>
            <a:r>
              <a:rPr lang="en-US" sz="2800" dirty="0">
                <a:solidFill>
                  <a:srgbClr val="FFC000"/>
                </a:solidFill>
                <a:latin typeface="Segoe UI Semibold" pitchFamily="34" charset="0"/>
              </a:rPr>
              <a:t>sound awareness needs and preferences of DHH people </a:t>
            </a:r>
            <a:r>
              <a:rPr lang="en-US" sz="2800" dirty="0">
                <a:solidFill>
                  <a:prstClr val="white">
                    <a:lumMod val="85000"/>
                  </a:prstClr>
                </a:solidFill>
                <a:latin typeface="Segoe UI Light" pitchFamily="34" charset="0"/>
              </a:rPr>
              <a:t>in the 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To explore the </a:t>
            </a:r>
            <a:r>
              <a:rPr lang="en-US" sz="2800" dirty="0">
                <a:solidFill>
                  <a:srgbClr val="FFC000"/>
                </a:solidFill>
                <a:latin typeface="Segoe UI Semibold" pitchFamily="34" charset="0"/>
              </a:rPr>
              <a:t>design of in-home sound awareness system</a:t>
            </a:r>
            <a:r>
              <a:rPr kumimoji="0" lang="en-US" sz="2800" b="0" i="0" u="none" strike="noStrike" kern="1200" cap="none" spc="0" normalizeH="0" baseline="0" noProof="0" dirty="0">
                <a:ln>
                  <a:noFill/>
                </a:ln>
                <a:solidFill>
                  <a:prstClr val="white">
                    <a:lumMod val="85000"/>
                  </a:prstClr>
                </a:solidFill>
                <a:effectLst/>
                <a:uLnTx/>
                <a:uFillTx/>
                <a:latin typeface="Segoe UI Light" pitchFamily="34" charset="0"/>
                <a:ea typeface="+mn-ea"/>
                <a:cs typeface="+mn-cs"/>
              </a:rPr>
              <a:t> for the DHH people. </a:t>
            </a:r>
            <a:endParaRPr kumimoji="0" lang="en-US" sz="28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endParaRPr>
          </a:p>
        </p:txBody>
      </p:sp>
      <p:sp>
        <p:nvSpPr>
          <p:cNvPr id="12" name="TextBox 11">
            <a:extLst>
              <a:ext uri="{FF2B5EF4-FFF2-40B4-BE49-F238E27FC236}">
                <a16:creationId xmlns:a16="http://schemas.microsoft.com/office/drawing/2014/main" id="{BEB3A54B-71DB-4181-8CB5-6A79DDD11B9B}"/>
              </a:ext>
            </a:extLst>
          </p:cNvPr>
          <p:cNvSpPr txBox="1"/>
          <p:nvPr/>
        </p:nvSpPr>
        <p:spPr>
          <a:xfrm>
            <a:off x="1773752" y="2334629"/>
            <a:ext cx="46358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1</a:t>
            </a:r>
          </a:p>
        </p:txBody>
      </p:sp>
      <p:sp>
        <p:nvSpPr>
          <p:cNvPr id="14" name="TextBox 13">
            <a:extLst>
              <a:ext uri="{FF2B5EF4-FFF2-40B4-BE49-F238E27FC236}">
                <a16:creationId xmlns:a16="http://schemas.microsoft.com/office/drawing/2014/main" id="{D1D7DECF-98D7-4886-8263-2A619038DD59}"/>
              </a:ext>
            </a:extLst>
          </p:cNvPr>
          <p:cNvSpPr txBox="1"/>
          <p:nvPr/>
        </p:nvSpPr>
        <p:spPr>
          <a:xfrm>
            <a:off x="1720853" y="3600041"/>
            <a:ext cx="56938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lumMod val="85000"/>
                  </a:prstClr>
                </a:solidFill>
                <a:effectLst/>
                <a:uLnTx/>
                <a:uFillTx/>
                <a:latin typeface="Segoe UI Semibold" pitchFamily="34" charset="0"/>
                <a:ea typeface="+mn-ea"/>
                <a:cs typeface="+mn-cs"/>
              </a:rPr>
              <a:t>2</a:t>
            </a:r>
          </a:p>
        </p:txBody>
      </p:sp>
    </p:spTree>
    <p:extLst>
      <p:ext uri="{BB962C8B-B14F-4D97-AF65-F5344CB8AC3E}">
        <p14:creationId xmlns:p14="http://schemas.microsoft.com/office/powerpoint/2010/main" val="404601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dirty="0" smtClean="0">
            <a:latin typeface="Segoe Condensed" panose="020B0606040200020203" pitchFamily="34" charset="0"/>
          </a:defRPr>
        </a:defPPr>
      </a:lstStyle>
    </a:txDef>
  </a:objectDefaults>
  <a:extraClrScheme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bg1">
              <a:lumMod val="95000"/>
            </a:schemeClr>
          </a:solidFill>
        </a:ln>
      </a:spPr>
      <a:bodyPr wrap="none" rtlCol="0" anchor="ctr">
        <a:spAutoFit/>
      </a:bodyPr>
      <a:lstStyle>
        <a:defPPr algn="ctr">
          <a:defRPr sz="2800" dirty="0">
            <a:solidFill>
              <a:schemeClr val="bg1"/>
            </a:solidFill>
            <a:latin typeface="Segoe UI Light" pitchFamily="34" charset="0"/>
          </a:defRPr>
        </a:defPPr>
      </a:lstStyle>
    </a:spDef>
    <a:lnDef>
      <a:spPr>
        <a:ln>
          <a:solidFill>
            <a:schemeClr val="tx1">
              <a:lumMod val="75000"/>
              <a:lumOff val="2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sz="2800" dirty="0" smtClean="0">
            <a:solidFill>
              <a:schemeClr val="bg1"/>
            </a:solidFill>
            <a:latin typeface="Segoe UI Light" pitchFamily="34" charset="0"/>
          </a:defRPr>
        </a:defPPr>
      </a:lstStyle>
    </a:txDef>
  </a:objectDefaults>
  <a:extraClrSchemeLst/>
</a:theme>
</file>

<file path=ppt/theme/theme4.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chemeClr val="bg1">
                <a:lumMod val="95000"/>
              </a:schemeClr>
            </a:solidFill>
            <a:latin typeface="Segoe UI Light" pitchFamily="34" charset="0"/>
          </a:defRPr>
        </a:defPPr>
      </a:lstStyle>
    </a:txDef>
  </a:objectDefaults>
  <a:extraClrScheme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28927</TotalTime>
  <Words>4607</Words>
  <Application>Microsoft Office PowerPoint</Application>
  <PresentationFormat>Widescreen</PresentationFormat>
  <Paragraphs>794</Paragraphs>
  <Slides>72</Slides>
  <Notes>70</Notes>
  <HiddenSlides>12</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72</vt:i4>
      </vt:variant>
    </vt:vector>
  </HeadingPairs>
  <TitlesOfParts>
    <vt:vector size="91" baseType="lpstr">
      <vt:lpstr>Arial</vt:lpstr>
      <vt:lpstr>Calibri</vt:lpstr>
      <vt:lpstr>Calibri Light</vt:lpstr>
      <vt:lpstr>Courier New</vt:lpstr>
      <vt:lpstr>Helvetica</vt:lpstr>
      <vt:lpstr>Helvetica Neue Light</vt:lpstr>
      <vt:lpstr>HelveticaNeueLT Com 107 XBlkCn</vt:lpstr>
      <vt:lpstr>Segoe Print</vt:lpstr>
      <vt:lpstr>Segoe UI</vt:lpstr>
      <vt:lpstr>Segoe UI Light</vt:lpstr>
      <vt:lpstr>Segoe UI Semibold</vt:lpstr>
      <vt:lpstr>Times New Roman</vt:lpstr>
      <vt:lpstr>Verdana</vt:lpstr>
      <vt:lpstr>4_Office Theme</vt:lpstr>
      <vt:lpstr>12_Office Theme</vt:lpstr>
      <vt:lpstr>17_Office Theme</vt:lpstr>
      <vt:lpstr>15_Office Theme</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Aims</vt:lpstr>
      <vt:lpstr>PowerPoint Presentation</vt:lpstr>
      <vt:lpstr>PowerPoint Presentation</vt:lpstr>
      <vt:lpstr>PowerPoint Presentation</vt:lpstr>
      <vt:lpstr>PowerPoint Presentation</vt:lpstr>
      <vt:lpstr>Our Paper</vt:lpstr>
      <vt:lpstr>Our Paper</vt:lpstr>
      <vt:lpstr>PowerPoint Presentation</vt:lpstr>
      <vt:lpstr>PowerPoint Presentation</vt:lpstr>
      <vt:lpstr>Questions</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Themes Related To Home Usage</vt:lpstr>
      <vt:lpstr>Themes Central To Home Usage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Themes Related To Home Usage</vt:lpstr>
      <vt:lpstr>PowerPoint Presentation</vt:lpstr>
      <vt:lpstr>Themes Related To Home Usage</vt:lpstr>
      <vt:lpstr>Themes Related To Home Usage</vt:lpstr>
      <vt:lpstr>Themes Related To Home Usage</vt:lpstr>
      <vt:lpstr>Themes Related To Home Usage</vt:lpstr>
      <vt:lpstr>Themes Related To Home Usage</vt:lpstr>
      <vt:lpstr>Themes Central To Home Usage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Dhruv Jain</dc:creator>
  <cp:lastModifiedBy>Dhruv Jain</cp:lastModifiedBy>
  <cp:revision>855</cp:revision>
  <dcterms:created xsi:type="dcterms:W3CDTF">2015-03-24T13:31:12Z</dcterms:created>
  <dcterms:modified xsi:type="dcterms:W3CDTF">2019-05-08T06:41:50Z</dcterms:modified>
</cp:coreProperties>
</file>