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tags/tag5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ags/tag6.xml" ContentType="application/vnd.openxmlformats-officedocument.presentationml.tags+xml"/>
  <Override PartName="/ppt/notesSlides/notesSlide20.xml" ContentType="application/vnd.openxmlformats-officedocument.presentationml.notesSlide+xml"/>
  <Override PartName="/ppt/tags/tag7.xml" ContentType="application/vnd.openxmlformats-officedocument.presentationml.tags+xml"/>
  <Override PartName="/ppt/notesSlides/notesSlide21.xml" ContentType="application/vnd.openxmlformats-officedocument.presentationml.notesSlide+xml"/>
  <Override PartName="/ppt/tags/tag8.xml" ContentType="application/vnd.openxmlformats-officedocument.presentationml.tags+xml"/>
  <Override PartName="/ppt/notesSlides/notesSlide22.xml" ContentType="application/vnd.openxmlformats-officedocument.presentationml.notesSlide+xml"/>
  <Override PartName="/ppt/tags/tag9.xml" ContentType="application/vnd.openxmlformats-officedocument.presentationml.tags+xml"/>
  <Override PartName="/ppt/notesSlides/notesSlide23.xml" ContentType="application/vnd.openxmlformats-officedocument.presentationml.notesSlide+xml"/>
  <Override PartName="/ppt/tags/tag10.xml" ContentType="application/vnd.openxmlformats-officedocument.presentationml.tags+xml"/>
  <Override PartName="/ppt/notesSlides/notesSlide24.xml" ContentType="application/vnd.openxmlformats-officedocument.presentationml.notesSlide+xml"/>
  <Override PartName="/ppt/tags/tag11.xml" ContentType="application/vnd.openxmlformats-officedocument.presentationml.tags+xml"/>
  <Override PartName="/ppt/notesSlides/notesSlide25.xml" ContentType="application/vnd.openxmlformats-officedocument.presentationml.notesSlide+xml"/>
  <Override PartName="/ppt/tags/tag12.xml" ContentType="application/vnd.openxmlformats-officedocument.presentationml.tags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tags/tag13.xml" ContentType="application/vnd.openxmlformats-officedocument.presentationml.tags+xml"/>
  <Override PartName="/ppt/notesSlides/notesSlide28.xml" ContentType="application/vnd.openxmlformats-officedocument.presentationml.notesSlide+xml"/>
  <Override PartName="/ppt/tags/tag14.xml" ContentType="application/vnd.openxmlformats-officedocument.presentationml.tags+xml"/>
  <Override PartName="/ppt/notesSlides/notesSlide29.xml" ContentType="application/vnd.openxmlformats-officedocument.presentationml.notesSlide+xml"/>
  <Override PartName="/ppt/tags/tag15.xml" ContentType="application/vnd.openxmlformats-officedocument.presentationml.tags+xml"/>
  <Override PartName="/ppt/notesSlides/notesSlide30.xml" ContentType="application/vnd.openxmlformats-officedocument.presentationml.notesSlide+xml"/>
  <Override PartName="/ppt/tags/tag16.xml" ContentType="application/vnd.openxmlformats-officedocument.presentationml.tags+xml"/>
  <Override PartName="/ppt/notesSlides/notesSlide31.xml" ContentType="application/vnd.openxmlformats-officedocument.presentationml.notesSlide+xml"/>
  <Override PartName="/ppt/tags/tag17.xml" ContentType="application/vnd.openxmlformats-officedocument.presentationml.tags+xml"/>
  <Override PartName="/ppt/notesSlides/notesSlide32.xml" ContentType="application/vnd.openxmlformats-officedocument.presentationml.notesSlide+xml"/>
  <Override PartName="/ppt/tags/tag18.xml" ContentType="application/vnd.openxmlformats-officedocument.presentationml.tags+xml"/>
  <Override PartName="/ppt/notesSlides/notesSlide33.xml" ContentType="application/vnd.openxmlformats-officedocument.presentationml.notesSlide+xml"/>
  <Override PartName="/ppt/tags/tag19.xml" ContentType="application/vnd.openxmlformats-officedocument.presentationml.tags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9"/>
  </p:notesMasterIdLst>
  <p:sldIdLst>
    <p:sldId id="270" r:id="rId2"/>
    <p:sldId id="310" r:id="rId3"/>
    <p:sldId id="257" r:id="rId4"/>
    <p:sldId id="258" r:id="rId5"/>
    <p:sldId id="259" r:id="rId6"/>
    <p:sldId id="277" r:id="rId7"/>
    <p:sldId id="294" r:id="rId8"/>
    <p:sldId id="262" r:id="rId9"/>
    <p:sldId id="272" r:id="rId10"/>
    <p:sldId id="278" r:id="rId11"/>
    <p:sldId id="316" r:id="rId12"/>
    <p:sldId id="280" r:id="rId13"/>
    <p:sldId id="271" r:id="rId14"/>
    <p:sldId id="264" r:id="rId15"/>
    <p:sldId id="265" r:id="rId16"/>
    <p:sldId id="279" r:id="rId17"/>
    <p:sldId id="284" r:id="rId18"/>
    <p:sldId id="285" r:id="rId19"/>
    <p:sldId id="281" r:id="rId20"/>
    <p:sldId id="313" r:id="rId21"/>
    <p:sldId id="314" r:id="rId22"/>
    <p:sldId id="312" r:id="rId23"/>
    <p:sldId id="300" r:id="rId24"/>
    <p:sldId id="286" r:id="rId25"/>
    <p:sldId id="301" r:id="rId26"/>
    <p:sldId id="302" r:id="rId27"/>
    <p:sldId id="309" r:id="rId28"/>
    <p:sldId id="303" r:id="rId29"/>
    <p:sldId id="317" r:id="rId30"/>
    <p:sldId id="267" r:id="rId31"/>
    <p:sldId id="304" r:id="rId32"/>
    <p:sldId id="315" r:id="rId33"/>
    <p:sldId id="305" r:id="rId34"/>
    <p:sldId id="306" r:id="rId35"/>
    <p:sldId id="307" r:id="rId36"/>
    <p:sldId id="292" r:id="rId37"/>
    <p:sldId id="282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984" userDrawn="1">
          <p15:clr>
            <a:srgbClr val="A4A3A4"/>
          </p15:clr>
        </p15:guide>
        <p15:guide id="2" pos="4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300"/>
    <a:srgbClr val="6CADD5"/>
    <a:srgbClr val="4CACC6"/>
    <a:srgbClr val="3081BA"/>
    <a:srgbClr val="0652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6DDACD2-8418-4138-9351-227A43E08479}" v="43" dt="2019-12-15T22:46:04.35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06" autoAdjust="0"/>
    <p:restoredTop sz="66277" autoAdjust="0"/>
  </p:normalViewPr>
  <p:slideViewPr>
    <p:cSldViewPr snapToGrid="0" snapToObjects="1" showGuides="1">
      <p:cViewPr varScale="1">
        <p:scale>
          <a:sx n="62" d="100"/>
          <a:sy n="62" d="100"/>
        </p:scale>
        <p:origin x="666" y="21"/>
      </p:cViewPr>
      <p:guideLst>
        <p:guide orient="horz" pos="3984"/>
        <p:guide pos="480"/>
      </p:guideLst>
    </p:cSldViewPr>
  </p:slid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66" d="100"/>
        <a:sy n="66" d="100"/>
      </p:scale>
      <p:origin x="0" y="-3387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D46173-D1B9-804D-BE4F-381351625F2F}" type="datetimeFigureOut">
              <a:rPr lang="en-US" smtClean="0"/>
              <a:t>7/18/2020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4E6E3D-800D-844C-A9F3-28C5E2E020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6057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DJ from University of Washington, presenting our work tilted “...”</a:t>
            </a:r>
            <a:endParaRPr lang="en-US" b="0" dirty="0">
              <a:effectLst/>
            </a:endParaRPr>
          </a:p>
          <a:p>
            <a:pPr rtl="0"/>
            <a:br>
              <a:rPr lang="en-US" b="0" dirty="0">
                <a:effectLst/>
              </a:rPr>
            </a:b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first author, Prof. Leah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Findlater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sorry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 she couldn’t be with you today. But, no worries.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 behalf of my co-authors, I am very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happy to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present this work. I will give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two talks today related to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larger project about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providing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sound awareness to people who are deaf or hard of hearing. This is the first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talk. </a:t>
            </a:r>
            <a:endParaRPr lang="en-US" b="0" dirty="0">
              <a:effectLst/>
            </a:endParaRPr>
          </a:p>
          <a:p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4E6E3D-800D-844C-A9F3-28C5E2E0202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9759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address these limitations and examine new questions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mobile and wearable sound awareness, we conducted an exploratory study with 201 DHH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individuals focusing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[click] following primary research questions…[cli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ck and read]</a:t>
            </a: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baseline="0" dirty="0"/>
          </a:p>
          <a:p>
            <a:r>
              <a:rPr lang="en-US" baseline="0" dirty="0"/>
              <a:t>Therefore, our contributions [click] are then: [click] an examination of the influence of</a:t>
            </a:r>
            <a:r>
              <a:rPr lang="mr-IN" baseline="0" dirty="0"/>
              <a:t>…</a:t>
            </a:r>
            <a:r>
              <a:rPr lang="en-US" baseline="0" dirty="0"/>
              <a:t>, [click] a comparison of</a:t>
            </a:r>
            <a:r>
              <a:rPr lang="mr-IN" baseline="0" dirty="0"/>
              <a:t>…</a:t>
            </a:r>
            <a:r>
              <a:rPr lang="en-US" baseline="0" dirty="0"/>
              <a:t>, and [click] an assessment of</a:t>
            </a:r>
            <a:r>
              <a:rPr lang="mr-IN" baseline="0" dirty="0"/>
              <a:t>…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D8C8A-2F26-8248-862A-5573FD5886EB}" type="slidenum">
              <a:rPr lang="en-US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94376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address these limitations and examine new questions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mobile and wearable sound awareness, we conducted an exploratory study with 201 DHH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individuals focusing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[click] following primary research questions…[cli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ck and read]</a:t>
            </a: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baseline="0" dirty="0"/>
          </a:p>
          <a:p>
            <a:r>
              <a:rPr lang="en-US" baseline="0" dirty="0"/>
              <a:t>Therefore, our contributions [click] are then: [click] an examination of the influence of</a:t>
            </a:r>
            <a:r>
              <a:rPr lang="mr-IN" baseline="0" dirty="0"/>
              <a:t>…</a:t>
            </a:r>
            <a:r>
              <a:rPr lang="en-US" baseline="0" dirty="0"/>
              <a:t>, [click] a comparison of</a:t>
            </a:r>
            <a:r>
              <a:rPr lang="mr-IN" baseline="0" dirty="0"/>
              <a:t>…</a:t>
            </a:r>
            <a:r>
              <a:rPr lang="en-US" baseline="0" dirty="0"/>
              <a:t>, and [click] an assessment of</a:t>
            </a:r>
            <a:r>
              <a:rPr lang="mr-IN" baseline="0" dirty="0"/>
              <a:t>…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D8C8A-2F26-8248-862A-5573FD5886EB}" type="slidenum">
              <a:rPr lang="en-US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93672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D8C8A-2F26-8248-862A-5573FD5886EB}" type="slidenum">
              <a:rPr lang="en-US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69184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used an online survey which was hosted</a:t>
            </a:r>
            <a:r>
              <a:rPr lang="en-US" baseline="0" dirty="0"/>
              <a:t> </a:t>
            </a:r>
            <a:r>
              <a:rPr lang="en-US" dirty="0"/>
              <a:t>on [slide] </a:t>
            </a:r>
            <a:r>
              <a:rPr lang="en-US" dirty="0" err="1"/>
              <a:t>surveymonkey</a:t>
            </a:r>
            <a:r>
              <a:rPr lang="en-US" baseline="0" dirty="0"/>
              <a:t> </a:t>
            </a:r>
            <a:r>
              <a:rPr lang="en-US" dirty="0"/>
              <a:t>and was designed to take up to 20 minutes.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E6E3D-800D-844C-A9F3-28C5E2E0202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3649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survey included closed and open-ended</a:t>
            </a:r>
            <a:r>
              <a:rPr lang="en-US" baseline="0" dirty="0"/>
              <a:t> questions within the following categories</a:t>
            </a:r>
            <a:r>
              <a:rPr lang="mr-IN" baseline="0" dirty="0"/>
              <a:t>…</a:t>
            </a:r>
            <a:r>
              <a:rPr lang="en-US" baseline="0" dirty="0"/>
              <a:t> [</a:t>
            </a:r>
            <a:r>
              <a:rPr lang="en-US" b="1" baseline="0" dirty="0"/>
              <a:t>read them – don’t slide until finish</a:t>
            </a:r>
            <a:r>
              <a:rPr lang="en-US" baseline="0" dirty="0"/>
              <a:t>]</a:t>
            </a:r>
          </a:p>
          <a:p>
            <a:endParaRPr lang="en-US" baseline="0" dirty="0"/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help participants envision what we meant by wearable and mobile sound awareness feedback, we showed them this scenario here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[slide]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485D6-20A5-6744-9CF6-5BF074686423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76125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scenario shows three form factors: smartphone, watch and HMD,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which display speech and non-speech sounds: a bird chirp, a car honk, and people talking.</a:t>
            </a:r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485D6-20A5-6744-9CF6-5BF074686423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71005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We asked participants to imagine that…..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485D6-20A5-6744-9CF6-5BF074686423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8412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Our primary analysis includes 201 DHH participants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[click] Out of these,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49%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30%... and 21%.... </a:t>
            </a:r>
            <a:r>
              <a:rPr lang="en-US" b="0" dirty="0"/>
              <a:t>I will get into more</a:t>
            </a:r>
            <a:r>
              <a:rPr lang="en-US" b="0" baseline="0" dirty="0"/>
              <a:t> demographic detail later, but I </a:t>
            </a:r>
            <a:r>
              <a:rPr lang="en-US" dirty="0"/>
              <a:t>want to emphasize the importance</a:t>
            </a:r>
            <a:r>
              <a:rPr lang="en-US" baseline="0" dirty="0"/>
              <a:t> of c</a:t>
            </a:r>
            <a:r>
              <a:rPr lang="en-US" dirty="0"/>
              <a:t>ommunication</a:t>
            </a:r>
            <a:r>
              <a:rPr lang="en-US" baseline="0" dirty="0"/>
              <a:t> preference.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[click]</a:t>
            </a:r>
            <a:r>
              <a:rPr lang="en-US" baseline="0" dirty="0"/>
              <a:t>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r>
              <a:rPr lang="en-US" baseline="0" dirty="0"/>
              <a:t>For example, [click] someone who communicates primarily in sign language with their family might be less interested in sounds than an older adult who has age-related hearing loss and has relied on spoken communication their entire life.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485D6-20A5-6744-9CF6-5BF074686423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89078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performed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qualitative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analysis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 the open form questions using [click] Iterative coding process, and q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uantitative analysis on the quantitative data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 using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mix [click] of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descriptive statistics, and for our primary ordinal rating scale measures, non-parametric tests with holm-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Bonferroni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corrections.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485D6-20A5-6744-9CF6-5BF074686423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6555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Let’s discuss what we found.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D8C8A-2F26-8248-862A-5573FD5886EB}" type="slidenum">
              <a:rPr lang="en-US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184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First a premier on Deafness.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D8C8A-2F26-8248-862A-5573FD5886EB}" type="slidenum">
              <a:rPr lang="en-US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176942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There was high interest in sound awareness across demographic factors. [Click]</a:t>
            </a:r>
            <a:r>
              <a:rPr lang="en-US" baseline="0" dirty="0"/>
              <a:t> </a:t>
            </a:r>
            <a:r>
              <a:rPr lang="en-US" dirty="0"/>
              <a:t>Overall, 73% of participants</a:t>
            </a:r>
            <a:r>
              <a:rPr lang="en-US" baseline="0" dirty="0"/>
              <a:t> were vey or extremely interested in sound awareness. </a:t>
            </a:r>
          </a:p>
          <a:p>
            <a:endParaRPr lang="en-US" baseline="0" dirty="0"/>
          </a:p>
          <a:p>
            <a:r>
              <a:rPr lang="en-US" baseline="0" dirty="0"/>
              <a:t>To understand how this interest varies based on participant’s background, we examined the relationship between five different demographic factors, which include [click and read] and whether the hearing loss was </a:t>
            </a:r>
            <a:r>
              <a:rPr lang="en-US" baseline="0" dirty="0" err="1"/>
              <a:t>prelingual</a:t>
            </a:r>
            <a:r>
              <a:rPr lang="en-US" baseline="0" dirty="0"/>
              <a:t> or not. Let’s look at each in turn.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485D6-20A5-6744-9CF6-5BF074686423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720324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Communication preference [Slide]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485D6-20A5-6744-9CF6-5BF074686423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869635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Participants who prefer oral communication had the highest interest in sound awareness, while those preferring sign language had the lowest. </a:t>
            </a:r>
            <a:r>
              <a:rPr lang="en-US" dirty="0"/>
              <a:t>This could be</a:t>
            </a:r>
            <a:r>
              <a:rPr lang="en-US" baseline="0" dirty="0"/>
              <a:t>cause </a:t>
            </a:r>
            <a:r>
              <a:rPr lang="en-US" dirty="0"/>
              <a:t>signing</a:t>
            </a:r>
            <a:r>
              <a:rPr lang="en-US" baseline="0" dirty="0"/>
              <a:t> users do not rely on sound for social interactions. But even in the sign language group at least [click] 50% were still interested in the sound.</a:t>
            </a:r>
          </a:p>
          <a:p>
            <a:endParaRPr lang="en-US" sz="800" baseline="0" dirty="0"/>
          </a:p>
          <a:p>
            <a:r>
              <a:rPr lang="en-US" baseline="0" dirty="0"/>
              <a:t>Here’s age. Interest appears to increase with age, as we go from the 20 up to the 80s. [click] For Gender and hearing loss level the pattern in less clear. Finally, [click] interest appears to be lower if the hearing loss is </a:t>
            </a:r>
            <a:r>
              <a:rPr lang="en-US" baseline="0" dirty="0" err="1"/>
              <a:t>prelingual</a:t>
            </a:r>
            <a:r>
              <a:rPr lang="en-US" baseline="0" dirty="0"/>
              <a:t> than if the loss occurred after age 1. Because if you’re </a:t>
            </a:r>
            <a:r>
              <a:rPr lang="en-US" baseline="0" dirty="0" err="1"/>
              <a:t>prelingual</a:t>
            </a:r>
            <a:r>
              <a:rPr lang="en-US" baseline="0" dirty="0"/>
              <a:t>, you’re more likely to use sign language.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485D6-20A5-6744-9CF6-5BF074686423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962106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We also built a logistic regression model to examine the explanatory power of the factors on overall sound awareness interest. This model showed that [click] communication preference significantly predicted interest level, and that [click] after controlling for that variable, no other factors were significant. [Click] Age, which had seemed important, is also highly related to communication preference which may be because people experiencing age-related hearing loss are less likely to have learned sign language.</a:t>
            </a:r>
            <a:endParaRPr lang="en-US" i="1" baseline="0" dirty="0"/>
          </a:p>
          <a:p>
            <a:endParaRPr lang="en-US" baseline="0" dirty="0"/>
          </a:p>
          <a:p>
            <a:r>
              <a:rPr lang="en-US" baseline="0" dirty="0"/>
              <a:t>As a result, we focus on communication preference in our subsequent analyses.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485D6-20A5-6744-9CF6-5BF074686423}" type="slidenum">
              <a:rPr lang="en-US" smtClean="0">
                <a:solidFill>
                  <a:prstClr val="black"/>
                </a:solidFill>
              </a:rPr>
              <a:pPr/>
              <a:t>23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303843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When digging into specific sounds of interest, the findings largely reflect past work i.e., [click] urgent alerts and voices directed at you were most preferred while [click] voices not directed at you and indoor mechanical noises were least preferred. However, due to a larger sample size and more nuanced measures, [click] we provide statistically </a:t>
            </a:r>
            <a:r>
              <a:rPr lang="en-US" dirty="0"/>
              <a:t>significant and detailed conclusions.</a:t>
            </a:r>
            <a:endParaRPr lang="en-US" baseline="0" dirty="0"/>
          </a:p>
          <a:p>
            <a:endParaRPr lang="en-US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For example, [click] an ANOVA with Aligned Rank Transformation showed significant difference in interest based on sound types of interest.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485D6-20A5-6744-9CF6-5BF074686423}" type="slidenum">
              <a:rPr lang="en-US" smtClean="0">
                <a:solidFill>
                  <a:prstClr val="black"/>
                </a:solidFill>
              </a:rPr>
              <a:pPr/>
              <a:t>24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84203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Sound</a:t>
            </a:r>
            <a:r>
              <a:rPr lang="en-US" baseline="0" dirty="0"/>
              <a:t> characteristics of interest also largely reflected past work. [click] Here are interest levels in five sound characteristics, with [click] sound source identity and sound direction being of highest interest. [click] Again, an ANOVA with ART showed that interest differed significantly based on sound characteristics.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485D6-20A5-6744-9CF6-5BF074686423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067721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If</a:t>
            </a:r>
            <a:r>
              <a:rPr lang="en-US" baseline="0" dirty="0"/>
              <a:t> we keep this slide we need to add the ANOVA results</a:t>
            </a:r>
          </a:p>
          <a:p>
            <a:r>
              <a:rPr lang="en-US" baseline="0" dirty="0"/>
              <a:t>Point is high desire for captions and less desire for keywords only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485D6-20A5-6744-9CF6-5BF074686423}" type="slidenum">
              <a:rPr lang="en-US" smtClean="0">
                <a:solidFill>
                  <a:prstClr val="black"/>
                </a:solidFill>
              </a:rPr>
              <a:pPr/>
              <a:t>26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502925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Before continuing further,</a:t>
            </a:r>
            <a:r>
              <a:rPr lang="en-US" baseline="0" dirty="0"/>
              <a:t> r</a:t>
            </a:r>
            <a:r>
              <a:rPr lang="en-US" dirty="0"/>
              <a:t>ecall that we </a:t>
            </a:r>
            <a:r>
              <a:rPr lang="en-US" baseline="0" dirty="0"/>
              <a:t>asked participants to compare the head-mounted display, smartphone, and smartwatch.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485D6-20A5-6744-9CF6-5BF074686423}" type="slidenum">
              <a:rPr lang="en-US" smtClean="0">
                <a:solidFill>
                  <a:prstClr val="black"/>
                </a:solidFill>
              </a:rPr>
              <a:pPr/>
              <a:t>27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96715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We found that [click] for overall preferred device, social acceptability, and usefulness, most participants preferred [click] smartwatch or the [click] smartphone over the HMD.</a:t>
            </a:r>
            <a:endParaRPr lang="en-US" dirty="0"/>
          </a:p>
          <a:p>
            <a:endParaRPr lang="en-US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You know these graphs show counts out of 201, not percentages.</a:t>
            </a:r>
            <a:endParaRPr lang="en-US" dirty="0"/>
          </a:p>
          <a:p>
            <a:endParaRPr lang="en-US" baseline="0" dirty="0"/>
          </a:p>
          <a:p>
            <a:r>
              <a:rPr lang="en-US" baseline="0" dirty="0"/>
              <a:t>[Click] For more visual concerns, however, the HMD fared better, with a [click] third of participants deeming it the most glanceable after the [click] smartwatch, and almost half [click] preferring it for captions. In contrast, the [click] smartwatch was not seen as useful for captions because, maybe, small size.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485D6-20A5-6744-9CF6-5BF074686423}" type="slidenum">
              <a:rPr lang="en-US" smtClean="0">
                <a:solidFill>
                  <a:prstClr val="black"/>
                </a:solidFill>
              </a:rPr>
              <a:pPr/>
              <a:t>28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028811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We found that [click] for overall preferred device, social acceptability, and usefulness, most participants preferred [click] smartwatch or the [click] smartphone over the HMD.</a:t>
            </a:r>
            <a:endParaRPr lang="en-US" dirty="0"/>
          </a:p>
          <a:p>
            <a:endParaRPr lang="en-US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You know these graphs show counts out of 201, not percentages.</a:t>
            </a:r>
            <a:endParaRPr lang="en-US" dirty="0"/>
          </a:p>
          <a:p>
            <a:endParaRPr lang="en-US" baseline="0" dirty="0"/>
          </a:p>
          <a:p>
            <a:r>
              <a:rPr lang="en-US" baseline="0" dirty="0"/>
              <a:t>[Click] For more visual concerns, however, the HMD fared better, with a [click] third of participants deeming it the most glanceable after the [click] smartwatch, and almost half [click] preferring it for captions. In contrast, the [click] smartwatch was not seen as useful for captions because, maybe, small size.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485D6-20A5-6744-9CF6-5BF074686423}" type="slidenum">
              <a:rPr lang="en-US" smtClean="0">
                <a:solidFill>
                  <a:prstClr val="black"/>
                </a:solidFill>
              </a:rPr>
              <a:pPr/>
              <a:t>29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67658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 you know: 15% of the US adults have some trouble hearing? [click] The rates of disabling hearing loss are lower, but they rise substantially with age from 2% at 45-54 years of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age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50% of those 75 and older.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D8C8A-2F26-8248-862A-5573FD5886EB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424135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When asked to envision their ideal setup that could include visual and/or vibrational feedback on a smartphone, smartwatch, or HMD, [click]</a:t>
            </a:r>
            <a:r>
              <a:rPr lang="en-US" baseline="0" dirty="0"/>
              <a:t> participants overwhelmingly wanted both visual and haptic feedback, at 92%.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Moreover, [click] the most common ideal setup involved two devices, where [click] the haptic feedback would be provided on a </a:t>
            </a:r>
            <a:r>
              <a:rPr lang="en-US" baseline="0" dirty="0" err="1"/>
              <a:t>smartwatch</a:t>
            </a:r>
            <a:r>
              <a:rPr lang="en-US" baseline="0" dirty="0"/>
              <a:t> and the visual feedback would be provided on a HMD or smartphone.</a:t>
            </a:r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485D6-20A5-6744-9CF6-5BF074686423}" type="slidenum">
              <a:rPr lang="en-US" smtClean="0">
                <a:solidFill>
                  <a:prstClr val="black"/>
                </a:solidFill>
              </a:rPr>
              <a:pPr/>
              <a:t>30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044311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On usefulness of a sound awareness device across different social contexts, most participants strongly agreed that sound awareness feedback would be useful across all contexts..</a:t>
            </a:r>
          </a:p>
          <a:p>
            <a:endParaRPr lang="en-US" baseline="0" dirty="0"/>
          </a:p>
          <a:p>
            <a:r>
              <a:rPr lang="en-US" baseline="0" dirty="0"/>
              <a:t>A 2-way ANOVA with ART shows both communication preference and context significantly influenced ratings.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485D6-20A5-6744-9CF6-5BF074686423}" type="slidenum">
              <a:rPr lang="en-US" smtClean="0">
                <a:solidFill>
                  <a:prstClr val="black"/>
                </a:solidFill>
              </a:rPr>
              <a:pPr/>
              <a:t>31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8793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On usefulness of a sound awareness device across different social contexts, m</a:t>
            </a:r>
            <a:r>
              <a:rPr lang="en-US" dirty="0"/>
              <a:t>ost participants</a:t>
            </a:r>
            <a:r>
              <a:rPr lang="en-US" baseline="0" dirty="0"/>
              <a:t> “strongly” agreed that the device </a:t>
            </a:r>
            <a:r>
              <a:rPr lang="en-US" sz="1200" dirty="0">
                <a:solidFill>
                  <a:srgbClr val="000000"/>
                </a:solidFill>
                <a:latin typeface="Avenir Book" charset="0"/>
                <a:ea typeface="Avenir Book" charset="0"/>
                <a:cs typeface="Avenir Book" charset="0"/>
              </a:rPr>
              <a:t>would be useful across all contexts. [click]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srgbClr val="000000"/>
              </a:solidFill>
              <a:latin typeface="Avenir Book" charset="0"/>
              <a:ea typeface="Avenir Book" charset="0"/>
              <a:cs typeface="Avenir Book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000000"/>
                </a:solidFill>
                <a:latin typeface="Avenir Book" charset="0"/>
                <a:ea typeface="Avenir Book" charset="0"/>
                <a:cs typeface="Avenir Book" charset="0"/>
              </a:rPr>
              <a:t>However,</a:t>
            </a:r>
            <a:r>
              <a:rPr lang="en-US" sz="1200" baseline="0" dirty="0">
                <a:solidFill>
                  <a:srgbClr val="000000"/>
                </a:solidFill>
                <a:latin typeface="Avenir Book" charset="0"/>
                <a:ea typeface="Avenir Book" charset="0"/>
                <a:cs typeface="Avenir Book" charset="0"/>
              </a:rPr>
              <a:t> the social acceptability, [click] decreased with social distance: i.e., from alone to family/friends, to work to strangers.</a:t>
            </a:r>
            <a:r>
              <a:rPr lang="en-US" sz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Even then,</a:t>
            </a:r>
            <a:r>
              <a:rPr lang="en-US" baseline="0" dirty="0"/>
              <a:t> “</a:t>
            </a:r>
            <a:r>
              <a:rPr lang="en-US" sz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[click]” </a:t>
            </a:r>
            <a:r>
              <a:rPr lang="en-US" baseline="0" dirty="0"/>
              <a:t>most somewhat or strongly agreed that the device would be acceptable across all contexts. </a:t>
            </a:r>
          </a:p>
          <a:p>
            <a:endParaRPr lang="en-US" baseline="0" dirty="0"/>
          </a:p>
          <a:p>
            <a:r>
              <a:rPr lang="en-US" baseline="0" dirty="0"/>
              <a:t>[click] Again, context significantly impacted social acceptability, and the social acceptability was lower with strangers.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485D6-20A5-6744-9CF6-5BF074686423}" type="slidenum">
              <a:rPr lang="en-US" smtClean="0">
                <a:solidFill>
                  <a:prstClr val="black"/>
                </a:solidFill>
              </a:rPr>
              <a:pPr/>
              <a:t>32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006877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On usefulness of a sound awareness device across different social contexts, m</a:t>
            </a:r>
            <a:r>
              <a:rPr lang="en-US" dirty="0"/>
              <a:t>ost participants</a:t>
            </a:r>
            <a:r>
              <a:rPr lang="en-US" baseline="0" dirty="0"/>
              <a:t> “strongly” agreed that the device </a:t>
            </a:r>
            <a:r>
              <a:rPr lang="en-US" sz="1200" dirty="0">
                <a:solidFill>
                  <a:srgbClr val="000000"/>
                </a:solidFill>
                <a:latin typeface="Avenir Book" charset="0"/>
                <a:ea typeface="Avenir Book" charset="0"/>
                <a:cs typeface="Avenir Book" charset="0"/>
              </a:rPr>
              <a:t>would be useful across all contexts. [click]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srgbClr val="000000"/>
              </a:solidFill>
              <a:latin typeface="Avenir Book" charset="0"/>
              <a:ea typeface="Avenir Book" charset="0"/>
              <a:cs typeface="Avenir Book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000000"/>
                </a:solidFill>
                <a:latin typeface="Avenir Book" charset="0"/>
                <a:ea typeface="Avenir Book" charset="0"/>
                <a:cs typeface="Avenir Book" charset="0"/>
              </a:rPr>
              <a:t>However,</a:t>
            </a:r>
            <a:r>
              <a:rPr lang="en-US" sz="1200" baseline="0" dirty="0">
                <a:solidFill>
                  <a:srgbClr val="000000"/>
                </a:solidFill>
                <a:latin typeface="Avenir Book" charset="0"/>
                <a:ea typeface="Avenir Book" charset="0"/>
                <a:cs typeface="Avenir Book" charset="0"/>
              </a:rPr>
              <a:t> the social acceptability, [click] decreased with social distance: i.e., from alone to family/friends, to work to strangers.</a:t>
            </a:r>
            <a:r>
              <a:rPr lang="en-US" sz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Even then,</a:t>
            </a:r>
            <a:r>
              <a:rPr lang="en-US" baseline="0" dirty="0"/>
              <a:t> “</a:t>
            </a:r>
            <a:r>
              <a:rPr lang="en-US" sz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[click]” </a:t>
            </a:r>
            <a:r>
              <a:rPr lang="en-US" baseline="0" dirty="0"/>
              <a:t>most somewhat or strongly agreed that the device would be acceptable across all contexts. </a:t>
            </a:r>
          </a:p>
          <a:p>
            <a:endParaRPr lang="en-US" baseline="0" dirty="0"/>
          </a:p>
          <a:p>
            <a:r>
              <a:rPr lang="en-US" baseline="0" dirty="0"/>
              <a:t>[click] Again, context significantly impacted social acceptability, and the social acceptability was lower with strangers.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485D6-20A5-6744-9CF6-5BF074686423}" type="slidenum">
              <a:rPr lang="en-US" smtClean="0">
                <a:solidFill>
                  <a:prstClr val="black"/>
                </a:solidFill>
              </a:rPr>
              <a:pPr/>
              <a:t>33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455198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also asked whether</a:t>
            </a:r>
            <a:r>
              <a:rPr lang="en-US" baseline="0" dirty="0"/>
              <a:t> social context impact the willingness to use the device. [click] 50% said yes, 31% said no, others were unsure.</a:t>
            </a:r>
          </a:p>
          <a:p>
            <a:endParaRPr lang="en-US" baseline="0" dirty="0"/>
          </a:p>
          <a:p>
            <a:r>
              <a:rPr lang="en-US" baseline="0" dirty="0"/>
              <a:t>To complement this quantitative result, we also received some open-ended comments. Participants emphasized </a:t>
            </a:r>
            <a:r>
              <a:rPr lang="en-US" dirty="0"/>
              <a:t>potential discomfort in using the device around strangers.</a:t>
            </a:r>
            <a:r>
              <a:rPr lang="en-US" baseline="0" dirty="0"/>
              <a:t> [click] Such as this quote by P58. [pause]</a:t>
            </a:r>
          </a:p>
          <a:p>
            <a:endParaRPr lang="en-US" baseline="0" dirty="0"/>
          </a:p>
          <a:p>
            <a:r>
              <a:rPr lang="en-US" dirty="0"/>
              <a:t>However, some said</a:t>
            </a:r>
            <a:r>
              <a:rPr lang="en-US" baseline="0" dirty="0"/>
              <a:t> that the device is more useful with </a:t>
            </a:r>
            <a:r>
              <a:rPr lang="en-US" dirty="0"/>
              <a:t>unfamiliar conversation partners compared to friends and family.</a:t>
            </a:r>
            <a:r>
              <a:rPr lang="en-US" baseline="0" dirty="0"/>
              <a:t> Such as this.. [click and pause]</a:t>
            </a:r>
            <a:endParaRPr lang="en-US" dirty="0"/>
          </a:p>
          <a:p>
            <a:endParaRPr lang="en-US" baseline="0" dirty="0"/>
          </a:p>
          <a:p>
            <a:r>
              <a:rPr lang="en-US" dirty="0"/>
              <a:t>Finally, some highlighted that</a:t>
            </a:r>
            <a:r>
              <a:rPr lang="en-US" baseline="0" dirty="0"/>
              <a:t> this type </a:t>
            </a:r>
            <a:r>
              <a:rPr lang="en-US" dirty="0"/>
              <a:t>of device would not be useful in a Deaf cultural context. [click]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485D6-20A5-6744-9CF6-5BF074686423}" type="slidenum">
              <a:rPr lang="en-US" smtClean="0">
                <a:solidFill>
                  <a:prstClr val="black"/>
                </a:solidFill>
              </a:rPr>
              <a:pPr/>
              <a:t>34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161596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</a:t>
            </a:r>
            <a:r>
              <a:rPr lang="en-US" baseline="0" dirty="0"/>
              <a:t> conclusion,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D8C8A-2F26-8248-862A-5573FD5886EB}" type="slidenum">
              <a:rPr lang="en-US">
                <a:solidFill>
                  <a:prstClr val="black"/>
                </a:solidFill>
              </a:rPr>
              <a:pPr/>
              <a:t>35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094327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[Click before talking]</a:t>
            </a:r>
            <a:r>
              <a:rPr lang="en-US" b="1" baseline="0" dirty="0"/>
              <a:t> </a:t>
            </a:r>
            <a:r>
              <a:rPr lang="en-US" baseline="0" dirty="0"/>
              <a:t>We observed high interest in…</a:t>
            </a:r>
          </a:p>
          <a:p>
            <a:endParaRPr lang="en-US" baseline="0" dirty="0"/>
          </a:p>
          <a:p>
            <a:r>
              <a:rPr lang="en-US" baseline="0" dirty="0"/>
              <a:t>[Click] Future sound awareness devices should support both…</a:t>
            </a:r>
          </a:p>
          <a:p>
            <a:endParaRPr lang="en-US" baseline="0" dirty="0"/>
          </a:p>
          <a:p>
            <a:r>
              <a:rPr lang="en-US" baseline="0" dirty="0"/>
              <a:t>[Click] </a:t>
            </a:r>
            <a:r>
              <a:rPr lang="en-US" dirty="0"/>
              <a:t>Social context affects perceived usefulness and comfort with using a mobile or wearable sound awareness device, </a:t>
            </a:r>
            <a:r>
              <a:rPr lang="en-US" i="1" dirty="0"/>
              <a:t>[likely reflecting a variety of factors such as changing social perceptions of wearable technology, and the stigma that can be associated with assistive technologies.]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E6E3D-800D-844C-A9F3-28C5E2E02027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42204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E6E3D-800D-844C-A9F3-28C5E2E02027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6496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DHH people,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ound awareness has wide-ranging impacts from being notified of safety-critical information like a ringing fire alarm to more mundane but still useful sounds like the dryer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beep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also to support social interactions with hearing people.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D8C8A-2F26-8248-862A-5573FD5886EB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78612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While hearing aids and surgically implanted devices can improve sound and speech recognition, they do not eliminate hearing loss. The success of these devices also depends on a number of factors, such as the wearer’s hearing loss level, linguistic abilities, and training.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17E861-5212-4223-B011-5E7036FA5D68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54098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address these issues, we are working on a large project with a the goal of creating an always available…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D8C8A-2F26-8248-862A-5573FD5886EB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039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But, how do we get there? [click and read]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D8C8A-2F26-8248-862A-5573FD5886EB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32239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number of studies have begun to tackle</a:t>
            </a:r>
            <a:r>
              <a:rPr lang="en-US" baseline="0" dirty="0"/>
              <a:t> these questions, going back to </a:t>
            </a:r>
            <a:r>
              <a:rPr lang="en-US" dirty="0"/>
              <a:t>Matthews et al., who first</a:t>
            </a:r>
            <a:r>
              <a:rPr lang="en-US" baseline="0" dirty="0"/>
              <a:t> examined sound feedback almost 15 years ago with a stationary office setup as shown. [click] Sounds occurred around the room and were visualized on this display [Click]. They also investigated what sound are desired by DHH individuals [cite], finding that safety-related sounds like alarms were most preferred.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E6E3D-800D-844C-A9F3-28C5E2E0202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8243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More recent work has examined other form factors such as [click] wrist worn displays, [click] smartphones apps, and [click] head mounted displays for general sound detection and speech captioning. [Click] While useful, the studies tend to be qualitative and have not examined issues around social acceptability.</a:t>
            </a:r>
          </a:p>
          <a:p>
            <a:endParaRPr lang="en-US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Some</a:t>
            </a:r>
            <a:r>
              <a:rPr lang="en-US" i="0" baseline="0" dirty="0"/>
              <a:t> </a:t>
            </a:r>
            <a:r>
              <a:rPr lang="en-US" i="0" dirty="0"/>
              <a:t>surveys</a:t>
            </a:r>
            <a:r>
              <a:rPr lang="en-US" i="0" baseline="0" dirty="0"/>
              <a:t> also reported in these works have began to uncover what characteristics of sounds are desired, such as identity, location, but did not report on statistically significant differences.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E6E3D-800D-844C-A9F3-28C5E2E0202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2525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C250B-5726-5E48-97E9-83B7A5F256AD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7/18/2020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1416E-2499-2844-82F0-BFE93820FAB4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4564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C250B-5726-5E48-97E9-83B7A5F256AD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7/18/2020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1416E-2499-2844-82F0-BFE93820FAB4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99981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C250B-5726-5E48-97E9-83B7A5F256AD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7/18/2020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1416E-2499-2844-82F0-BFE93820FAB4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21100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>
            <a:spLocks noGrp="1"/>
          </p:cNvSpPr>
          <p:nvPr>
            <p:ph type="title"/>
          </p:nvPr>
        </p:nvSpPr>
        <p:spPr>
          <a:xfrm>
            <a:off x="1190626" y="1151931"/>
            <a:ext cx="9810751" cy="2321719"/>
          </a:xfrm>
          <a:prstGeom prst="rect">
            <a:avLst/>
          </a:prstGeom>
        </p:spPr>
        <p:txBody>
          <a:bodyPr anchor="b"/>
          <a:lstStyle/>
          <a:p>
            <a:pPr lvl="0">
              <a:defRPr sz="1800"/>
            </a:pPr>
            <a:r>
              <a:rPr sz="5600"/>
              <a:t>Title Text</a:t>
            </a:r>
          </a:p>
        </p:txBody>
      </p:sp>
      <p:sp>
        <p:nvSpPr>
          <p:cNvPr id="6" name="Shape 6"/>
          <p:cNvSpPr>
            <a:spLocks noGrp="1"/>
          </p:cNvSpPr>
          <p:nvPr>
            <p:ph type="body" idx="1"/>
          </p:nvPr>
        </p:nvSpPr>
        <p:spPr>
          <a:xfrm>
            <a:off x="1190626" y="3536156"/>
            <a:ext cx="9810751" cy="794742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200"/>
            </a:lvl1pPr>
            <a:lvl2pPr marL="0" indent="160729" algn="ctr">
              <a:spcBef>
                <a:spcPts val="0"/>
              </a:spcBef>
              <a:buSzTx/>
              <a:buNone/>
              <a:defRPr sz="2200"/>
            </a:lvl2pPr>
            <a:lvl3pPr marL="0" indent="321457" algn="ctr">
              <a:spcBef>
                <a:spcPts val="0"/>
              </a:spcBef>
              <a:buSzTx/>
              <a:buNone/>
              <a:defRPr sz="2200"/>
            </a:lvl3pPr>
            <a:lvl4pPr marL="0" indent="482186" algn="ctr">
              <a:spcBef>
                <a:spcPts val="0"/>
              </a:spcBef>
              <a:buSzTx/>
              <a:buNone/>
              <a:defRPr sz="2200"/>
            </a:lvl4pPr>
            <a:lvl5pPr marL="0" indent="642915" algn="ctr">
              <a:spcBef>
                <a:spcPts val="0"/>
              </a:spcBef>
              <a:buSzTx/>
              <a:buNone/>
              <a:defRPr sz="2200"/>
            </a:lvl5pPr>
          </a:lstStyle>
          <a:p>
            <a:pPr lvl="0">
              <a:defRPr sz="1800"/>
            </a:pPr>
            <a:r>
              <a:rPr sz="2200"/>
              <a:t>Body Level One</a:t>
            </a:r>
          </a:p>
          <a:p>
            <a:pPr lvl="1">
              <a:defRPr sz="1800"/>
            </a:pPr>
            <a:r>
              <a:rPr sz="2200"/>
              <a:t>Body Level Two</a:t>
            </a:r>
          </a:p>
          <a:p>
            <a:pPr lvl="2">
              <a:defRPr sz="1800"/>
            </a:pPr>
            <a:r>
              <a:rPr sz="2200"/>
              <a:t>Body Level Three</a:t>
            </a:r>
          </a:p>
          <a:p>
            <a:pPr lvl="3">
              <a:defRPr sz="1800"/>
            </a:pPr>
            <a:r>
              <a:rPr sz="2200"/>
              <a:t>Body Level Four</a:t>
            </a:r>
          </a:p>
          <a:p>
            <a:pPr lvl="4">
              <a:defRPr sz="1800"/>
            </a:pPr>
            <a:r>
              <a:rPr sz="2200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747197885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hidden="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169"/>
            <a:ext cx="12192000" cy="685566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1822" y="492641"/>
            <a:ext cx="6324599" cy="708436"/>
          </a:xfrm>
        </p:spPr>
        <p:txBody>
          <a:bodyPr lIns="0">
            <a:noAutofit/>
          </a:bodyPr>
          <a:lstStyle>
            <a:lvl1pPr>
              <a:defRPr lang="en-US" sz="5000" b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Bebas Neue" panose="020B0606020202050201" pitchFamily="34" charset="0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1822" y="1566350"/>
            <a:ext cx="6324600" cy="5063050"/>
          </a:xfrm>
        </p:spPr>
        <p:txBody>
          <a:bodyPr lIns="0">
            <a:normAutofit/>
          </a:bodyPr>
          <a:lstStyle>
            <a:lvl1pPr marL="0" indent="0">
              <a:lnSpc>
                <a:spcPct val="108000"/>
              </a:lnSpc>
              <a:spcBef>
                <a:spcPts val="0"/>
              </a:spcBef>
              <a:spcAft>
                <a:spcPts val="2100"/>
              </a:spcAft>
              <a:buNone/>
              <a:defRPr lang="en-US" sz="3200" kern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Helvetica Neue LT Com 45 Light" panose="020B0403020202020204" pitchFamily="34" charset="0"/>
                <a:ea typeface="+mn-ea"/>
                <a:cs typeface="+mn-cs"/>
              </a:defRPr>
            </a:lvl1pPr>
            <a:lvl2pPr>
              <a:defRPr lang="en-US" sz="2800" kern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Museo Sans 100" panose="02000000000000000000" pitchFamily="50" charset="0"/>
                <a:ea typeface="+mn-ea"/>
                <a:cs typeface="+mn-cs"/>
              </a:defRPr>
            </a:lvl2pPr>
            <a:lvl3pPr>
              <a:defRPr lang="en-US" sz="2800" kern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Museo Sans 100" panose="02000000000000000000" pitchFamily="50" charset="0"/>
                <a:ea typeface="+mn-ea"/>
                <a:cs typeface="+mn-cs"/>
              </a:defRPr>
            </a:lvl3pPr>
            <a:lvl4pPr>
              <a:defRPr lang="en-US" sz="2800" kern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Museo Sans 100" panose="02000000000000000000" pitchFamily="50" charset="0"/>
                <a:ea typeface="+mn-ea"/>
                <a:cs typeface="+mn-cs"/>
              </a:defRPr>
            </a:lvl4pPr>
            <a:lvl5pPr>
              <a:defRPr lang="en-US" sz="2800" kern="1200" dirty="0">
                <a:solidFill>
                  <a:prstClr val="black">
                    <a:lumMod val="75000"/>
                    <a:lumOff val="25000"/>
                  </a:prstClr>
                </a:solidFill>
                <a:latin typeface="Museo Sans 100" panose="02000000000000000000" pitchFamily="50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3" hasCustomPrompt="1"/>
          </p:nvPr>
        </p:nvSpPr>
        <p:spPr>
          <a:xfrm>
            <a:off x="228600" y="197601"/>
            <a:ext cx="4724401" cy="411367"/>
          </a:xfrm>
        </p:spPr>
        <p:txBody>
          <a:bodyPr lIns="0">
            <a:noAutofit/>
          </a:bodyPr>
          <a:lstStyle>
            <a:lvl1pPr marL="0" indent="0">
              <a:buNone/>
              <a:defRPr lang="en-US" sz="2000" kern="1200" cap="none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Bebas Neue" panose="020B0606020202050201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Short sub-title</a:t>
            </a:r>
          </a:p>
        </p:txBody>
      </p:sp>
    </p:spTree>
    <p:extLst>
      <p:ext uri="{BB962C8B-B14F-4D97-AF65-F5344CB8AC3E}">
        <p14:creationId xmlns:p14="http://schemas.microsoft.com/office/powerpoint/2010/main" val="2107795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C250B-5726-5E48-97E9-83B7A5F256AD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7/18/2020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1416E-2499-2844-82F0-BFE93820FAB4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65564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C250B-5726-5E48-97E9-83B7A5F256AD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7/18/2020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1416E-2499-2844-82F0-BFE93820FAB4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22445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C250B-5726-5E48-97E9-83B7A5F256AD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7/18/2020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1416E-2499-2844-82F0-BFE93820FAB4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11972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C250B-5726-5E48-97E9-83B7A5F256AD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7/18/2020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1416E-2499-2844-82F0-BFE93820FAB4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5575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C250B-5726-5E48-97E9-83B7A5F256AD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7/18/2020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1416E-2499-2844-82F0-BFE93820FAB4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31641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C250B-5726-5E48-97E9-83B7A5F256AD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7/18/2020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1416E-2499-2844-82F0-BFE93820FAB4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68457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C250B-5726-5E48-97E9-83B7A5F256AD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7/18/2020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1416E-2499-2844-82F0-BFE93820FAB4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1764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C250B-5726-5E48-97E9-83B7A5F256AD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7/18/2020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1416E-2499-2844-82F0-BFE93820FAB4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63204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Avenir Book" charset="0"/>
              </a:defRPr>
            </a:lvl1pPr>
          </a:lstStyle>
          <a:p>
            <a:fld id="{3E2C250B-5726-5E48-97E9-83B7A5F256AD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7/18/2020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Avenir Book" charset="0"/>
              </a:defRPr>
            </a:lvl1pPr>
          </a:lstStyle>
          <a:p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Avenir Book" charset="0"/>
              </a:defRPr>
            </a:lvl1pPr>
          </a:lstStyle>
          <a:p>
            <a:fld id="{08A1416E-2499-2844-82F0-BFE93820FAB4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4162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Avenir Book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b="0" i="0" kern="1200">
          <a:solidFill>
            <a:schemeClr val="tx1"/>
          </a:solidFill>
          <a:latin typeface="Avenir Book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b="0" i="0" kern="1200">
          <a:solidFill>
            <a:schemeClr val="tx1"/>
          </a:solidFill>
          <a:latin typeface="Avenir Book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b="0" i="0" kern="1200">
          <a:solidFill>
            <a:schemeClr val="tx1"/>
          </a:solidFill>
          <a:latin typeface="Avenir Book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Avenir Book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Avenir Book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5" Type="http://schemas.openxmlformats.org/officeDocument/2006/relationships/image" Target="../media/image19.png"/><Relationship Id="rId4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4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4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notesSlide" Target="../notesSlides/notesSlide28.xml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notesSlide" Target="../notesSlides/notesSlide29.xml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6" Type="http://schemas.openxmlformats.org/officeDocument/2006/relationships/image" Target="../media/image26.png"/><Relationship Id="rId5" Type="http://schemas.openxmlformats.org/officeDocument/2006/relationships/image" Target="../media/image24.png"/><Relationship Id="rId4" Type="http://schemas.openxmlformats.org/officeDocument/2006/relationships/image" Target="../media/image3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Relationship Id="rId4" Type="http://schemas.openxmlformats.org/officeDocument/2006/relationships/image" Target="../media/image3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Relationship Id="rId4" Type="http://schemas.openxmlformats.org/officeDocument/2006/relationships/image" Target="../media/image3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hearing aid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6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81000"/>
            <a:ext cx="12192000" cy="8125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572428" y="607961"/>
            <a:ext cx="10255405" cy="19389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6CADD5"/>
                </a:solidFill>
                <a:latin typeface="Avenir Heavy" charset="0"/>
                <a:ea typeface="Avenir Heavy" charset="0"/>
                <a:cs typeface="Avenir Heavy" charset="0"/>
              </a:rPr>
              <a:t>Deaf and Hard-of-hearing Individuals’ Preferences for Wearable and Mobile Sound Awareness Technologies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68589" y="2899317"/>
            <a:ext cx="4107856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Leah Findlater, UW</a:t>
            </a:r>
          </a:p>
          <a:p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Bonnie </a:t>
            </a:r>
            <a:r>
              <a:rPr lang="en-US" sz="2400" dirty="0" err="1">
                <a:solidFill>
                  <a:schemeClr val="bg1">
                    <a:lumMod val="8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Chinh</a:t>
            </a: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, UW</a:t>
            </a:r>
          </a:p>
          <a:p>
            <a:r>
              <a:rPr lang="en-US" sz="2400" b="1" dirty="0">
                <a:solidFill>
                  <a:srgbClr val="6CADD5"/>
                </a:solidFill>
                <a:latin typeface="Avenir Heavy" charset="0"/>
                <a:ea typeface="Avenir Heavy" charset="0"/>
                <a:cs typeface="Avenir Heavy" charset="0"/>
              </a:rPr>
              <a:t>Dhruv Jain (DJ), UW</a:t>
            </a:r>
          </a:p>
          <a:p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Jon Froehlich, UW</a:t>
            </a:r>
          </a:p>
          <a:p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Raja </a:t>
            </a:r>
            <a:r>
              <a:rPr lang="en-US" sz="2400" dirty="0" err="1">
                <a:solidFill>
                  <a:schemeClr val="bg1">
                    <a:lumMod val="8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Kushalnagar</a:t>
            </a: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, Gallaudet</a:t>
            </a:r>
          </a:p>
          <a:p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Angela Lin, UW</a:t>
            </a:r>
          </a:p>
        </p:txBody>
      </p:sp>
      <p:pic>
        <p:nvPicPr>
          <p:cNvPr id="4" name="Picture 2" descr="logo">
            <a:extLst>
              <a:ext uri="{FF2B5EF4-FFF2-40B4-BE49-F238E27FC236}">
                <a16:creationId xmlns:a16="http://schemas.microsoft.com/office/drawing/2014/main" id="{36694BDE-DC7E-4535-84A2-B6178D1CF4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6315" y="5615689"/>
            <a:ext cx="1585183" cy="776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https://dub.washington.edu/images/logo/DUB_bottom_purplegreen.png">
            <a:extLst>
              <a:ext uri="{FF2B5EF4-FFF2-40B4-BE49-F238E27FC236}">
                <a16:creationId xmlns:a16="http://schemas.microsoft.com/office/drawing/2014/main" id="{355BF105-FA2F-4A13-BD6E-4CB44D7101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102" y="5629275"/>
            <a:ext cx="1433981" cy="776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age result for gallaudet university logo"/>
          <p:cNvPicPr>
            <a:picLocks noChangeAspect="1" noChangeArrowheads="1"/>
          </p:cNvPicPr>
          <p:nvPr/>
        </p:nvPicPr>
        <p:blipFill>
          <a:blip r:embed="rId7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3800" y="5553459"/>
            <a:ext cx="2195725" cy="964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81540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CAC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26684" y="38710"/>
            <a:ext cx="108311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cap="small" dirty="0">
                <a:solidFill>
                  <a:srgbClr val="FFFFFF"/>
                </a:solidFill>
                <a:latin typeface="Avenir Heavy" charset="0"/>
                <a:ea typeface="Avenir Heavy" charset="0"/>
                <a:cs typeface="Avenir Heavy" charset="0"/>
              </a:rPr>
              <a:t>Exploratory Study With 201 DHH People</a:t>
            </a:r>
            <a:endParaRPr lang="en-US" sz="4000" i="1" dirty="0">
              <a:solidFill>
                <a:prstClr val="white"/>
              </a:solidFill>
              <a:latin typeface="Baskerville" charset="0"/>
              <a:ea typeface="Baskerville" charset="0"/>
              <a:cs typeface="Baskervill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23211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CAC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792212" y="1197157"/>
            <a:ext cx="7814827" cy="107258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3000"/>
              </a:spcAft>
            </a:pPr>
            <a:r>
              <a:rPr lang="en-US" sz="3000" b="1" dirty="0">
                <a:solidFill>
                  <a:srgbClr val="FFFFFF"/>
                </a:solidFill>
                <a:latin typeface="Avenir Heavy" charset="0"/>
                <a:ea typeface="Avenir Heavy" charset="0"/>
                <a:cs typeface="Avenir Heavy" charset="0"/>
              </a:rPr>
              <a:t>Who is interested in sound awareness?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92212" y="526133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92212" y="4324227"/>
            <a:ext cx="71178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3000"/>
              </a:spcAft>
            </a:pPr>
            <a:r>
              <a:rPr lang="en-US" sz="2800" dirty="0">
                <a:solidFill>
                  <a:srgbClr val="FFFFFF"/>
                </a:solidFill>
                <a:latin typeface="Avenir Book" charset="0"/>
                <a:ea typeface="Avenir Book" charset="0"/>
                <a:cs typeface="Avenir Book" charset="0"/>
              </a:rPr>
              <a:t>Examine the influence of demographic factors</a:t>
            </a:r>
          </a:p>
        </p:txBody>
      </p:sp>
      <p:sp>
        <p:nvSpPr>
          <p:cNvPr id="4" name="Rectangle 3"/>
          <p:cNvSpPr/>
          <p:nvPr/>
        </p:nvSpPr>
        <p:spPr>
          <a:xfrm>
            <a:off x="792212" y="4911893"/>
            <a:ext cx="833986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3000"/>
              </a:spcAft>
            </a:pPr>
            <a:r>
              <a:rPr lang="en-US" sz="2800" dirty="0">
                <a:solidFill>
                  <a:srgbClr val="FFFFFF"/>
                </a:solidFill>
                <a:latin typeface="Avenir Book" charset="0"/>
                <a:ea typeface="Avenir Book" charset="0"/>
                <a:cs typeface="Avenir Book" charset="0"/>
              </a:rPr>
              <a:t>Compare mobile and wearable devices, output modalities, and speech vs. non-speech sounds</a:t>
            </a:r>
          </a:p>
        </p:txBody>
      </p:sp>
      <p:sp>
        <p:nvSpPr>
          <p:cNvPr id="5" name="Rectangle 4"/>
          <p:cNvSpPr/>
          <p:nvPr/>
        </p:nvSpPr>
        <p:spPr>
          <a:xfrm>
            <a:off x="792212" y="5953835"/>
            <a:ext cx="76089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3000"/>
              </a:spcAft>
            </a:pPr>
            <a:r>
              <a:rPr lang="en-US" sz="2800" dirty="0">
                <a:solidFill>
                  <a:srgbClr val="FFFFFF"/>
                </a:solidFill>
                <a:latin typeface="Avenir Book" charset="0"/>
                <a:ea typeface="Avenir Book" charset="0"/>
                <a:cs typeface="Avenir Book" charset="0"/>
              </a:rPr>
              <a:t>Assess utility and comfort across social contexts</a:t>
            </a:r>
          </a:p>
        </p:txBody>
      </p:sp>
      <p:sp>
        <p:nvSpPr>
          <p:cNvPr id="7" name="Rectangle 6"/>
          <p:cNvSpPr/>
          <p:nvPr/>
        </p:nvSpPr>
        <p:spPr>
          <a:xfrm>
            <a:off x="792212" y="1907821"/>
            <a:ext cx="904582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3000"/>
              </a:spcAft>
            </a:pPr>
            <a:r>
              <a:rPr lang="en-US" sz="3000" b="1" dirty="0">
                <a:solidFill>
                  <a:srgbClr val="FFFFFF"/>
                </a:solidFill>
                <a:latin typeface="Avenir Heavy" charset="0"/>
                <a:ea typeface="Avenir Heavy" charset="0"/>
                <a:cs typeface="Avenir Heavy" charset="0"/>
              </a:rPr>
              <a:t>What are form factor and feedback preferences?</a:t>
            </a:r>
          </a:p>
        </p:txBody>
      </p:sp>
      <p:sp>
        <p:nvSpPr>
          <p:cNvPr id="8" name="Rectangle 7"/>
          <p:cNvSpPr/>
          <p:nvPr/>
        </p:nvSpPr>
        <p:spPr>
          <a:xfrm>
            <a:off x="792212" y="2613330"/>
            <a:ext cx="711787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3000"/>
              </a:spcAft>
            </a:pPr>
            <a:r>
              <a:rPr lang="en-US" sz="3000" b="1" dirty="0">
                <a:solidFill>
                  <a:srgbClr val="FFFFFF"/>
                </a:solidFill>
                <a:latin typeface="Avenir Heavy" charset="0"/>
                <a:ea typeface="Avenir Heavy" charset="0"/>
                <a:cs typeface="Avenir Heavy" charset="0"/>
              </a:rPr>
              <a:t>What are predicted social implications?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92212" y="417492"/>
            <a:ext cx="56743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cap="small" dirty="0">
                <a:solidFill>
                  <a:srgbClr val="FFFFFF"/>
                </a:solidFill>
                <a:latin typeface="Avenir Heavy" charset="0"/>
                <a:ea typeface="Avenir Heavy" charset="0"/>
                <a:cs typeface="Avenir Heavy" charset="0"/>
              </a:rPr>
              <a:t>Research Questions</a:t>
            </a:r>
            <a:endParaRPr lang="en-US" sz="4000" i="1" dirty="0">
              <a:solidFill>
                <a:prstClr val="white"/>
              </a:solidFill>
              <a:latin typeface="Baskerville" charset="0"/>
              <a:ea typeface="Baskerville" charset="0"/>
              <a:cs typeface="Baskerville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F0DE89A-2494-4C91-8659-98A7D43AA2F8}"/>
              </a:ext>
            </a:extLst>
          </p:cNvPr>
          <p:cNvSpPr txBox="1"/>
          <p:nvPr/>
        </p:nvSpPr>
        <p:spPr>
          <a:xfrm>
            <a:off x="792212" y="3596684"/>
            <a:ext cx="45819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cap="small" dirty="0">
                <a:solidFill>
                  <a:srgbClr val="FFFFFF"/>
                </a:solidFill>
                <a:latin typeface="Avenir Heavy" charset="0"/>
                <a:ea typeface="Avenir Heavy" charset="0"/>
                <a:cs typeface="Avenir Heavy" charset="0"/>
              </a:rPr>
              <a:t>Contributions</a:t>
            </a:r>
            <a:endParaRPr lang="en-US" sz="4000" i="1" dirty="0">
              <a:solidFill>
                <a:prstClr val="white"/>
              </a:solidFill>
              <a:latin typeface="Baskerville" charset="0"/>
              <a:ea typeface="Baskerville" charset="0"/>
              <a:cs typeface="Baskervill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0276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" grpId="0"/>
      <p:bldP spid="4" grpId="0"/>
      <p:bldP spid="5" grpId="0"/>
      <p:bldP spid="7" grpId="0"/>
      <p:bldP spid="8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CAC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93190" y="528337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82092" y="5204944"/>
            <a:ext cx="717874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3000"/>
              </a:spcAft>
            </a:pPr>
            <a:r>
              <a:rPr lang="en-US" sz="6000" b="1" dirty="0">
                <a:solidFill>
                  <a:srgbClr val="FFFFFF"/>
                </a:solidFill>
                <a:latin typeface="Avenir Heavy" charset="0"/>
                <a:ea typeface="Avenir Heavy" charset="0"/>
                <a:cs typeface="Avenir Heavy" charset="0"/>
              </a:rPr>
              <a:t>METHOD</a:t>
            </a:r>
          </a:p>
        </p:txBody>
      </p:sp>
    </p:spTree>
    <p:extLst>
      <p:ext uri="{BB962C8B-B14F-4D97-AF65-F5344CB8AC3E}">
        <p14:creationId xmlns:p14="http://schemas.microsoft.com/office/powerpoint/2010/main" val="10589768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69164" y="36654"/>
            <a:ext cx="104225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cap="small" dirty="0">
                <a:solidFill>
                  <a:srgbClr val="FFFFFF"/>
                </a:solidFill>
                <a:latin typeface="Avenir Heavy" charset="0"/>
                <a:ea typeface="Avenir Heavy" charset="0"/>
                <a:cs typeface="Avenir Heavy" charset="0"/>
              </a:rPr>
              <a:t>method</a:t>
            </a:r>
            <a:endParaRPr lang="en-US" sz="3200" i="1" dirty="0">
              <a:solidFill>
                <a:prstClr val="white"/>
              </a:solidFill>
              <a:latin typeface="Baskerville" charset="0"/>
              <a:ea typeface="Baskerville" charset="0"/>
              <a:cs typeface="Baskerville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0607" y="1181100"/>
            <a:ext cx="8596841" cy="11541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4000" dirty="0">
                <a:solidFill>
                  <a:srgbClr val="000000">
                    <a:lumMod val="85000"/>
                    <a:lumOff val="15000"/>
                  </a:srgbClr>
                </a:solidFill>
                <a:latin typeface="Avenir Book" charset="0"/>
                <a:ea typeface="Avenir Book" charset="0"/>
                <a:cs typeface="Avenir Book" charset="0"/>
              </a:rPr>
              <a:t>Online survey</a:t>
            </a:r>
          </a:p>
          <a:p>
            <a:pPr marL="0" lvl="2">
              <a:spcAft>
                <a:spcPts val="1600"/>
              </a:spcAft>
            </a:pPr>
            <a:r>
              <a:rPr lang="en-US" sz="2400" dirty="0">
                <a:solidFill>
                  <a:schemeClr val="bg1">
                    <a:lumMod val="7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	</a:t>
            </a:r>
            <a:r>
              <a:rPr lang="en-US" sz="2400" dirty="0">
                <a:solidFill>
                  <a:srgbClr val="000000">
                    <a:lumMod val="85000"/>
                    <a:lumOff val="15000"/>
                  </a:srgbClr>
                </a:solidFill>
                <a:latin typeface="Avenir Book" charset="0"/>
                <a:ea typeface="Avenir Book" charset="0"/>
                <a:cs typeface="Avenir Book" charset="0"/>
              </a:rPr>
              <a:t>Hosted on surveymonkey.com, and took up to 20mins.</a:t>
            </a:r>
          </a:p>
        </p:txBody>
      </p:sp>
      <p:sp>
        <p:nvSpPr>
          <p:cNvPr id="9" name="Rectangle 8"/>
          <p:cNvSpPr/>
          <p:nvPr/>
        </p:nvSpPr>
        <p:spPr>
          <a:xfrm>
            <a:off x="9930985" y="128358"/>
            <a:ext cx="21659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METHOD</a:t>
            </a:r>
          </a:p>
        </p:txBody>
      </p:sp>
    </p:spTree>
    <p:extLst>
      <p:ext uri="{BB962C8B-B14F-4D97-AF65-F5344CB8AC3E}">
        <p14:creationId xmlns:p14="http://schemas.microsoft.com/office/powerpoint/2010/main" val="1354623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70607" y="1181100"/>
            <a:ext cx="8172430" cy="5560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4000" dirty="0">
                <a:solidFill>
                  <a:schemeClr val="bg1">
                    <a:lumMod val="7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Online survey</a:t>
            </a:r>
          </a:p>
          <a:p>
            <a:pPr marL="0" lvl="2">
              <a:spcAft>
                <a:spcPts val="1600"/>
              </a:spcAft>
            </a:pPr>
            <a:r>
              <a:rPr lang="en-US" sz="2400" dirty="0">
                <a:solidFill>
                  <a:schemeClr val="bg1">
                    <a:lumMod val="7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	Hosted on surveymonkey.com, and took ~20 </a:t>
            </a:r>
            <a:r>
              <a:rPr lang="en-US" sz="2400" dirty="0" err="1">
                <a:solidFill>
                  <a:schemeClr val="bg1">
                    <a:lumMod val="7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mins</a:t>
            </a:r>
            <a:r>
              <a:rPr lang="en-US" sz="2400" dirty="0">
                <a:solidFill>
                  <a:schemeClr val="bg1">
                    <a:lumMod val="7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.</a:t>
            </a:r>
          </a:p>
          <a:p>
            <a:pPr>
              <a:spcAft>
                <a:spcPts val="600"/>
              </a:spcAft>
            </a:pPr>
            <a:r>
              <a:rPr lang="en-US" sz="4000" dirty="0">
                <a:solidFill>
                  <a:srgbClr val="000000">
                    <a:lumMod val="85000"/>
                    <a:lumOff val="15000"/>
                  </a:srgbClr>
                </a:solidFill>
                <a:latin typeface="Avenir Book" charset="0"/>
                <a:ea typeface="Avenir Book" charset="0"/>
                <a:cs typeface="Avenir Book" charset="0"/>
              </a:rPr>
              <a:t>Closed- and open-ended questions</a:t>
            </a:r>
          </a:p>
          <a:p>
            <a:pPr lvl="2">
              <a:spcAft>
                <a:spcPts val="1200"/>
              </a:spcAft>
            </a:pPr>
            <a:r>
              <a:rPr lang="en-US" sz="2400" dirty="0">
                <a:solidFill>
                  <a:srgbClr val="000000">
                    <a:lumMod val="85000"/>
                    <a:lumOff val="15000"/>
                  </a:srgbClr>
                </a:solidFill>
                <a:latin typeface="Avenir Book" charset="0"/>
                <a:ea typeface="Avenir Book" charset="0"/>
                <a:cs typeface="Avenir Book" charset="0"/>
              </a:rPr>
              <a:t>Demographics</a:t>
            </a:r>
          </a:p>
          <a:p>
            <a:pPr lvl="2">
              <a:spcAft>
                <a:spcPts val="1200"/>
              </a:spcAft>
            </a:pPr>
            <a:r>
              <a:rPr lang="en-US" sz="2400" dirty="0">
                <a:solidFill>
                  <a:srgbClr val="000000">
                    <a:lumMod val="85000"/>
                    <a:lumOff val="15000"/>
                  </a:srgbClr>
                </a:solidFill>
                <a:latin typeface="Avenir Book" charset="0"/>
                <a:ea typeface="Avenir Book" charset="0"/>
                <a:cs typeface="Avenir Book" charset="0"/>
              </a:rPr>
              <a:t>Sound awareness interest</a:t>
            </a:r>
          </a:p>
          <a:p>
            <a:pPr lvl="2">
              <a:spcAft>
                <a:spcPts val="1200"/>
              </a:spcAft>
            </a:pPr>
            <a:r>
              <a:rPr lang="en-US" sz="2400" dirty="0">
                <a:solidFill>
                  <a:srgbClr val="000000">
                    <a:lumMod val="85000"/>
                    <a:lumOff val="15000"/>
                  </a:srgbClr>
                </a:solidFill>
                <a:latin typeface="Avenir Book" charset="0"/>
                <a:ea typeface="Avenir Book" charset="0"/>
                <a:cs typeface="Avenir Book" charset="0"/>
              </a:rPr>
              <a:t>Imagining device designs: wearable and mobile</a:t>
            </a:r>
          </a:p>
          <a:p>
            <a:pPr lvl="2">
              <a:spcAft>
                <a:spcPts val="1200"/>
              </a:spcAft>
            </a:pPr>
            <a:r>
              <a:rPr lang="en-US" sz="2400" dirty="0">
                <a:solidFill>
                  <a:srgbClr val="000000">
                    <a:lumMod val="85000"/>
                    <a:lumOff val="15000"/>
                  </a:srgbClr>
                </a:solidFill>
                <a:latin typeface="Avenir Book" charset="0"/>
                <a:ea typeface="Avenir Book" charset="0"/>
                <a:cs typeface="Avenir Book" charset="0"/>
              </a:rPr>
              <a:t>Oral conversation support</a:t>
            </a:r>
          </a:p>
          <a:p>
            <a:pPr lvl="2">
              <a:spcAft>
                <a:spcPts val="1200"/>
              </a:spcAft>
            </a:pPr>
            <a:r>
              <a:rPr lang="en-US" sz="2400" dirty="0">
                <a:solidFill>
                  <a:srgbClr val="000000">
                    <a:lumMod val="85000"/>
                    <a:lumOff val="15000"/>
                  </a:srgbClr>
                </a:solidFill>
                <a:latin typeface="Avenir Book" charset="0"/>
                <a:ea typeface="Avenir Book" charset="0"/>
                <a:cs typeface="Avenir Book" charset="0"/>
              </a:rPr>
              <a:t>Visual and vibrational feedback</a:t>
            </a:r>
          </a:p>
          <a:p>
            <a:pPr lvl="2">
              <a:spcAft>
                <a:spcPts val="1200"/>
              </a:spcAft>
            </a:pPr>
            <a:r>
              <a:rPr lang="en-US" sz="2400" dirty="0">
                <a:solidFill>
                  <a:srgbClr val="000000">
                    <a:lumMod val="85000"/>
                    <a:lumOff val="15000"/>
                  </a:srgbClr>
                </a:solidFill>
                <a:latin typeface="Avenir Book" charset="0"/>
                <a:ea typeface="Avenir Book" charset="0"/>
                <a:cs typeface="Avenir Book" charset="0"/>
              </a:rPr>
              <a:t>Filtering and notification</a:t>
            </a:r>
          </a:p>
          <a:p>
            <a:pPr lvl="2">
              <a:spcAft>
                <a:spcPts val="1200"/>
              </a:spcAft>
            </a:pPr>
            <a:r>
              <a:rPr lang="en-US" sz="2400" dirty="0">
                <a:solidFill>
                  <a:srgbClr val="000000">
                    <a:lumMod val="85000"/>
                    <a:lumOff val="15000"/>
                  </a:srgbClr>
                </a:solidFill>
                <a:latin typeface="Avenir Book" charset="0"/>
                <a:ea typeface="Avenir Book" charset="0"/>
                <a:cs typeface="Avenir Book" charset="0"/>
              </a:rPr>
              <a:t>Social context</a:t>
            </a:r>
          </a:p>
        </p:txBody>
      </p:sp>
      <p:pic>
        <p:nvPicPr>
          <p:cNvPr id="16" name="Picture 15"/>
          <p:cNvPicPr>
            <a:picLocks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22" t="1092" r="18564" b="16749"/>
          <a:stretch/>
        </p:blipFill>
        <p:spPr>
          <a:xfrm>
            <a:off x="146860" y="113111"/>
            <a:ext cx="380217" cy="41148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70607" y="46205"/>
            <a:ext cx="104225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cap="small" dirty="0">
                <a:solidFill>
                  <a:srgbClr val="FFFFFF"/>
                </a:solidFill>
                <a:latin typeface="Avenir Heavy" charset="0"/>
                <a:ea typeface="Avenir Heavy" charset="0"/>
                <a:cs typeface="Avenir Heavy" charset="0"/>
              </a:rPr>
              <a:t>formative survey:</a:t>
            </a:r>
            <a:r>
              <a:rPr lang="en-US" sz="3200" b="1" i="1" cap="small" dirty="0">
                <a:solidFill>
                  <a:srgbClr val="FFFFFF"/>
                </a:solidFill>
                <a:latin typeface="Avenir Heavy" charset="0"/>
                <a:ea typeface="Avenir Heavy" charset="0"/>
                <a:cs typeface="Avenir Heavy" charset="0"/>
              </a:rPr>
              <a:t> </a:t>
            </a:r>
            <a:r>
              <a:rPr lang="en-US" sz="3200" i="1" dirty="0">
                <a:solidFill>
                  <a:prstClr val="white"/>
                </a:solidFill>
                <a:latin typeface="Baskerville" charset="0"/>
                <a:ea typeface="Baskerville" charset="0"/>
                <a:cs typeface="Baskerville" charset="0"/>
              </a:rPr>
              <a:t>Method</a:t>
            </a:r>
          </a:p>
        </p:txBody>
      </p:sp>
      <p:sp>
        <p:nvSpPr>
          <p:cNvPr id="6" name="Rectangle 5"/>
          <p:cNvSpPr/>
          <p:nvPr/>
        </p:nvSpPr>
        <p:spPr>
          <a:xfrm>
            <a:off x="9930985" y="128358"/>
            <a:ext cx="21659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METHOD</a:t>
            </a:r>
          </a:p>
        </p:txBody>
      </p:sp>
    </p:spTree>
    <p:extLst>
      <p:ext uri="{BB962C8B-B14F-4D97-AF65-F5344CB8AC3E}">
        <p14:creationId xmlns:p14="http://schemas.microsoft.com/office/powerpoint/2010/main" val="309505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t="6680"/>
          <a:stretch/>
        </p:blipFill>
        <p:spPr>
          <a:xfrm>
            <a:off x="1421741" y="1449659"/>
            <a:ext cx="9348515" cy="495764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123958" y="981307"/>
            <a:ext cx="181011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b="1" dirty="0">
                <a:solidFill>
                  <a:srgbClr val="000000">
                    <a:lumMod val="85000"/>
                    <a:lumOff val="15000"/>
                  </a:srgbClr>
                </a:solidFill>
                <a:latin typeface="Avenir Black" charset="0"/>
                <a:ea typeface="Avenir Black" charset="0"/>
                <a:cs typeface="Avenir Black" charset="0"/>
              </a:rPr>
              <a:t>Smartphone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247786" y="981307"/>
            <a:ext cx="177644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b="1" dirty="0">
                <a:solidFill>
                  <a:srgbClr val="000000">
                    <a:lumMod val="85000"/>
                    <a:lumOff val="15000"/>
                  </a:srgbClr>
                </a:solidFill>
                <a:latin typeface="Avenir Black" charset="0"/>
                <a:ea typeface="Avenir Black" charset="0"/>
                <a:cs typeface="Avenir Black" charset="0"/>
              </a:rPr>
              <a:t>Smartwatch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580751" y="981307"/>
            <a:ext cx="319670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b="1" dirty="0">
                <a:solidFill>
                  <a:srgbClr val="000000">
                    <a:lumMod val="85000"/>
                    <a:lumOff val="15000"/>
                  </a:srgbClr>
                </a:solidFill>
                <a:latin typeface="Avenir Black" charset="0"/>
                <a:ea typeface="Avenir Black" charset="0"/>
                <a:cs typeface="Avenir Black" charset="0"/>
              </a:rPr>
              <a:t>Head-mounted display</a:t>
            </a:r>
          </a:p>
        </p:txBody>
      </p:sp>
      <p:sp>
        <p:nvSpPr>
          <p:cNvPr id="11" name="Rectangle 10"/>
          <p:cNvSpPr/>
          <p:nvPr/>
        </p:nvSpPr>
        <p:spPr>
          <a:xfrm>
            <a:off x="9930985" y="128358"/>
            <a:ext cx="21659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METHOD</a:t>
            </a:r>
          </a:p>
        </p:txBody>
      </p:sp>
    </p:spTree>
    <p:extLst>
      <p:ext uri="{BB962C8B-B14F-4D97-AF65-F5344CB8AC3E}">
        <p14:creationId xmlns:p14="http://schemas.microsoft.com/office/powerpoint/2010/main" val="9777611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t="6680" b="41840"/>
          <a:stretch/>
        </p:blipFill>
        <p:spPr>
          <a:xfrm>
            <a:off x="1421741" y="1449659"/>
            <a:ext cx="9348515" cy="273488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123958" y="981307"/>
            <a:ext cx="181011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b="1" dirty="0">
                <a:solidFill>
                  <a:srgbClr val="000000">
                    <a:lumMod val="85000"/>
                    <a:lumOff val="15000"/>
                  </a:srgbClr>
                </a:solidFill>
                <a:latin typeface="Avenir Black" charset="0"/>
                <a:ea typeface="Avenir Black" charset="0"/>
                <a:cs typeface="Avenir Black" charset="0"/>
              </a:rPr>
              <a:t>Smartphone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247786" y="981307"/>
            <a:ext cx="177644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b="1" dirty="0">
                <a:solidFill>
                  <a:srgbClr val="000000">
                    <a:lumMod val="85000"/>
                    <a:lumOff val="15000"/>
                  </a:srgbClr>
                </a:solidFill>
                <a:latin typeface="Avenir Black" charset="0"/>
                <a:ea typeface="Avenir Black" charset="0"/>
                <a:cs typeface="Avenir Black" charset="0"/>
              </a:rPr>
              <a:t>Smartwatch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580751" y="981307"/>
            <a:ext cx="319670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b="1" dirty="0">
                <a:solidFill>
                  <a:srgbClr val="000000">
                    <a:lumMod val="85000"/>
                    <a:lumOff val="15000"/>
                  </a:srgbClr>
                </a:solidFill>
                <a:latin typeface="Avenir Black" charset="0"/>
                <a:ea typeface="Avenir Black" charset="0"/>
                <a:cs typeface="Avenir Black" charset="0"/>
              </a:rPr>
              <a:t>Head-mounted display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335969" y="4664989"/>
            <a:ext cx="952006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“Imagine that each device has the ability to constantly monitor and identify the sounds around you, and to inform you about those sounds, either through visual or vibrational feedback.”</a:t>
            </a:r>
          </a:p>
        </p:txBody>
      </p:sp>
      <p:sp>
        <p:nvSpPr>
          <p:cNvPr id="11" name="Rectangle 10"/>
          <p:cNvSpPr/>
          <p:nvPr/>
        </p:nvSpPr>
        <p:spPr>
          <a:xfrm>
            <a:off x="9930985" y="128358"/>
            <a:ext cx="21659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METHOD</a:t>
            </a:r>
          </a:p>
        </p:txBody>
      </p:sp>
    </p:spTree>
    <p:extLst>
      <p:ext uri="{BB962C8B-B14F-4D97-AF65-F5344CB8AC3E}">
        <p14:creationId xmlns:p14="http://schemas.microsoft.com/office/powerpoint/2010/main" val="17986398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70607" y="1206500"/>
            <a:ext cx="10302820" cy="23493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600"/>
              </a:spcAft>
            </a:pPr>
            <a:r>
              <a:rPr lang="en-US" sz="4000" dirty="0">
                <a:solidFill>
                  <a:srgbClr val="FFFFFF">
                    <a:lumMod val="65000"/>
                  </a:srgbClr>
                </a:solidFill>
                <a:latin typeface="Avenir Book" charset="0"/>
                <a:ea typeface="Avenir Book" charset="0"/>
                <a:cs typeface="Avenir Book" charset="0"/>
              </a:rPr>
              <a:t>Online survey</a:t>
            </a:r>
          </a:p>
          <a:p>
            <a:pPr>
              <a:spcAft>
                <a:spcPts val="1600"/>
              </a:spcAft>
            </a:pPr>
            <a:r>
              <a:rPr lang="en-US" sz="4000" dirty="0">
                <a:solidFill>
                  <a:srgbClr val="FFFFFF">
                    <a:lumMod val="65000"/>
                  </a:srgbClr>
                </a:solidFill>
                <a:latin typeface="Avenir Book" charset="0"/>
                <a:ea typeface="Avenir Book" charset="0"/>
                <a:cs typeface="Avenir Book" charset="0"/>
              </a:rPr>
              <a:t>Closed- and open-ended questions</a:t>
            </a:r>
          </a:p>
          <a:p>
            <a:pPr>
              <a:spcAft>
                <a:spcPts val="1600"/>
              </a:spcAft>
            </a:pPr>
            <a:r>
              <a:rPr lang="en-US" sz="4000" dirty="0">
                <a:solidFill>
                  <a:srgbClr val="000000">
                    <a:lumMod val="85000"/>
                    <a:lumOff val="15000"/>
                  </a:srgbClr>
                </a:solidFill>
                <a:latin typeface="Avenir Book" charset="0"/>
                <a:ea typeface="Avenir Book" charset="0"/>
                <a:cs typeface="Avenir Book" charset="0"/>
              </a:rPr>
              <a:t>Main analysis includes 201 DHH participants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697763" y="4214350"/>
            <a:ext cx="3848886" cy="1800493"/>
          </a:xfrm>
          <a:prstGeom prst="rect">
            <a:avLst/>
          </a:prstGeom>
          <a:noFill/>
          <a:ln w="31750">
            <a:solidFill>
              <a:srgbClr val="4CACC6"/>
            </a:solidFill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i="1" dirty="0">
                <a:solidFill>
                  <a:srgbClr val="000000">
                    <a:lumMod val="85000"/>
                    <a:lumOff val="15000"/>
                  </a:srgbClr>
                </a:solidFill>
                <a:latin typeface="Baskerville" charset="0"/>
                <a:ea typeface="Baskerville" charset="0"/>
                <a:cs typeface="Baskerville" charset="0"/>
              </a:rPr>
              <a:t>Communication preference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solidFill>
                  <a:srgbClr val="000000">
                    <a:lumMod val="85000"/>
                    <a:lumOff val="15000"/>
                  </a:srgbClr>
                </a:solidFill>
                <a:latin typeface="Avenir Book" charset="0"/>
                <a:ea typeface="Avenir Book" charset="0"/>
                <a:cs typeface="Avenir Book" charset="0"/>
              </a:rPr>
              <a:t>49% oral (spoken)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solidFill>
                  <a:srgbClr val="000000">
                    <a:lumMod val="85000"/>
                    <a:lumOff val="15000"/>
                  </a:srgbClr>
                </a:solidFill>
                <a:latin typeface="Avenir Book" charset="0"/>
                <a:ea typeface="Avenir Book" charset="0"/>
                <a:cs typeface="Avenir Book" charset="0"/>
              </a:rPr>
              <a:t>30% sign language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solidFill>
                  <a:srgbClr val="000000">
                    <a:lumMod val="85000"/>
                    <a:lumOff val="15000"/>
                  </a:srgbClr>
                </a:solidFill>
                <a:latin typeface="Avenir Book" charset="0"/>
                <a:ea typeface="Avenir Book" charset="0"/>
                <a:cs typeface="Avenir Book" charset="0"/>
              </a:rPr>
              <a:t>21% both oral and sign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590299" y="3726678"/>
            <a:ext cx="36240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4CACC6"/>
                </a:solidFill>
                <a:latin typeface="Avenir Book" charset="0"/>
                <a:ea typeface="Avenir Book" charset="0"/>
                <a:cs typeface="Avenir Book" charset="0"/>
              </a:rPr>
              <a:t>Deaf and hard of hearing</a:t>
            </a:r>
          </a:p>
        </p:txBody>
      </p:sp>
      <p:sp>
        <p:nvSpPr>
          <p:cNvPr id="12" name="Left Brace 11"/>
          <p:cNvSpPr/>
          <p:nvPr/>
        </p:nvSpPr>
        <p:spPr>
          <a:xfrm rot="5400000" flipH="1">
            <a:off x="6554036" y="3068086"/>
            <a:ext cx="310093" cy="964580"/>
          </a:xfrm>
          <a:prstGeom prst="leftBrace">
            <a:avLst/>
          </a:prstGeom>
          <a:ln w="31750">
            <a:solidFill>
              <a:srgbClr val="4CACC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590299" y="6057352"/>
            <a:ext cx="38667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dirty="0">
                <a:solidFill>
                  <a:srgbClr val="4CACC6"/>
                </a:solidFill>
                <a:latin typeface="Avenir Book" charset="0"/>
                <a:ea typeface="Avenir Book" charset="0"/>
                <a:cs typeface="Avenir Book" charset="0"/>
              </a:rPr>
              <a:t>Discussed more in findings</a:t>
            </a:r>
          </a:p>
        </p:txBody>
      </p:sp>
      <p:sp>
        <p:nvSpPr>
          <p:cNvPr id="18" name="Rectangle 17"/>
          <p:cNvSpPr/>
          <p:nvPr/>
        </p:nvSpPr>
        <p:spPr>
          <a:xfrm>
            <a:off x="9930985" y="128358"/>
            <a:ext cx="21659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METHOD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65F114B-0281-4676-98DA-266246780952}"/>
              </a:ext>
            </a:extLst>
          </p:cNvPr>
          <p:cNvSpPr txBox="1"/>
          <p:nvPr/>
        </p:nvSpPr>
        <p:spPr>
          <a:xfrm>
            <a:off x="599630" y="4234868"/>
            <a:ext cx="5855593" cy="2092881"/>
          </a:xfrm>
          <a:prstGeom prst="rect">
            <a:avLst/>
          </a:prstGeom>
          <a:noFill/>
          <a:ln w="31750">
            <a:solidFill>
              <a:srgbClr val="4CACC6"/>
            </a:solidFill>
          </a:ln>
        </p:spPr>
        <p:txBody>
          <a:bodyPr wrap="square" rtlCol="0" anchor="t">
            <a:spAutoFit/>
          </a:bodyPr>
          <a:lstStyle>
            <a:defPPr>
              <a:defRPr lang="en-US"/>
            </a:defPPr>
            <a:lvl1pPr>
              <a:spcAft>
                <a:spcPts val="600"/>
              </a:spcAft>
              <a:defRPr sz="2400" i="1">
                <a:solidFill>
                  <a:srgbClr val="000000">
                    <a:lumMod val="85000"/>
                    <a:lumOff val="15000"/>
                  </a:srgbClr>
                </a:solidFill>
                <a:latin typeface="Baskerville" charset="0"/>
                <a:ea typeface="Baskerville" charset="0"/>
                <a:cs typeface="Baskerville" charset="0"/>
              </a:defRPr>
            </a:lvl1pPr>
          </a:lstStyle>
          <a:p>
            <a:pPr>
              <a:lnSpc>
                <a:spcPts val="2630"/>
              </a:lnSpc>
              <a:spcAft>
                <a:spcPts val="0"/>
              </a:spcAft>
            </a:pPr>
            <a:r>
              <a:rPr lang="en-US" i="0" dirty="0">
                <a:solidFill>
                  <a:srgbClr val="4CACC6"/>
                </a:solidFill>
                <a:latin typeface="Avenir Book" charset="0"/>
                <a:ea typeface="Avenir Book" charset="0"/>
                <a:cs typeface="Avenir Book" charset="0"/>
              </a:rPr>
              <a:t>Someone who communicates primarily in sign language with their family might be less interested in sounds than an older adult who has age-related hearing loss and has relied on spoken communication their entire life.</a:t>
            </a:r>
          </a:p>
          <a:p>
            <a:pPr>
              <a:lnSpc>
                <a:spcPts val="2630"/>
              </a:lnSpc>
              <a:spcAft>
                <a:spcPts val="0"/>
              </a:spcAft>
            </a:pPr>
            <a:endParaRPr lang="en-US" i="0" dirty="0">
              <a:solidFill>
                <a:srgbClr val="4CACC6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2089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7" grpId="0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70607" y="1206500"/>
            <a:ext cx="10302820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600"/>
              </a:spcAft>
            </a:pPr>
            <a:r>
              <a:rPr lang="en-US" sz="4000" dirty="0">
                <a:solidFill>
                  <a:srgbClr val="FFFFFF">
                    <a:lumMod val="65000"/>
                  </a:srgbClr>
                </a:solidFill>
                <a:latin typeface="Avenir Book" charset="0"/>
                <a:ea typeface="Avenir Book" charset="0"/>
                <a:cs typeface="Avenir Book" charset="0"/>
              </a:rPr>
              <a:t>Online survey</a:t>
            </a:r>
          </a:p>
          <a:p>
            <a:pPr>
              <a:spcAft>
                <a:spcPts val="1600"/>
              </a:spcAft>
            </a:pPr>
            <a:r>
              <a:rPr lang="en-US" sz="4000" dirty="0">
                <a:solidFill>
                  <a:srgbClr val="FFFFFF">
                    <a:lumMod val="65000"/>
                  </a:srgbClr>
                </a:solidFill>
                <a:latin typeface="Avenir Book" charset="0"/>
                <a:ea typeface="Avenir Book" charset="0"/>
                <a:cs typeface="Avenir Book" charset="0"/>
              </a:rPr>
              <a:t>Closed- and open-ended questions</a:t>
            </a:r>
          </a:p>
          <a:p>
            <a:pPr>
              <a:spcAft>
                <a:spcPts val="1600"/>
              </a:spcAft>
            </a:pPr>
            <a:r>
              <a:rPr lang="en-US" sz="4000" dirty="0">
                <a:solidFill>
                  <a:srgbClr val="FFFFFF">
                    <a:lumMod val="65000"/>
                  </a:srgbClr>
                </a:solidFill>
                <a:latin typeface="Avenir Book" charset="0"/>
                <a:ea typeface="Avenir Book" charset="0"/>
                <a:cs typeface="Avenir Book" charset="0"/>
              </a:rPr>
              <a:t>Main analysis includes 201 DHH participants</a:t>
            </a:r>
          </a:p>
          <a:p>
            <a:pPr>
              <a:spcAft>
                <a:spcPts val="1600"/>
              </a:spcAft>
            </a:pPr>
            <a:r>
              <a:rPr lang="en-US" sz="4000" dirty="0">
                <a:solidFill>
                  <a:srgbClr val="000000">
                    <a:lumMod val="85000"/>
                    <a:lumOff val="15000"/>
                  </a:srgbClr>
                </a:solidFill>
                <a:latin typeface="Avenir Book" charset="0"/>
                <a:ea typeface="Avenir Book" charset="0"/>
                <a:cs typeface="Avenir Book" charset="0"/>
              </a:rPr>
              <a:t>Qualitative and quantitative analysis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82923" y="4787575"/>
            <a:ext cx="3167855" cy="430887"/>
          </a:xfrm>
          <a:prstGeom prst="rect">
            <a:avLst/>
          </a:prstGeom>
          <a:noFill/>
          <a:ln w="31750">
            <a:solidFill>
              <a:srgbClr val="4CACC6"/>
            </a:solidFill>
          </a:ln>
        </p:spPr>
        <p:txBody>
          <a:bodyPr wrap="none" rtlCol="0">
            <a:spAutoFit/>
          </a:bodyPr>
          <a:lstStyle/>
          <a:p>
            <a:r>
              <a:rPr lang="en-US" sz="2200" dirty="0">
                <a:latin typeface="Avenir Book" charset="0"/>
                <a:ea typeface="Avenir Book" charset="0"/>
                <a:cs typeface="Avenir Book" charset="0"/>
              </a:rPr>
              <a:t>Iterative coding process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943919" y="4787575"/>
            <a:ext cx="3791920" cy="1107996"/>
          </a:xfrm>
          <a:prstGeom prst="rect">
            <a:avLst/>
          </a:prstGeom>
          <a:noFill/>
          <a:ln w="31750">
            <a:solidFill>
              <a:srgbClr val="4CACC6"/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Avenir Book" charset="0"/>
                <a:ea typeface="Avenir Book" charset="0"/>
                <a:cs typeface="Avenir Book" charset="0"/>
              </a:rPr>
              <a:t>Descriptive statistics</a:t>
            </a:r>
          </a:p>
          <a:p>
            <a:r>
              <a:rPr lang="en-US" sz="2200" dirty="0">
                <a:latin typeface="Avenir Book" charset="0"/>
                <a:ea typeface="Avenir Book" charset="0"/>
                <a:cs typeface="Avenir Book" charset="0"/>
              </a:rPr>
              <a:t>Non-parametric tests</a:t>
            </a:r>
          </a:p>
          <a:p>
            <a:r>
              <a:rPr lang="en-US" sz="2200" dirty="0">
                <a:latin typeface="Avenir Book" charset="0"/>
                <a:ea typeface="Avenir Book" charset="0"/>
                <a:cs typeface="Avenir Book" charset="0"/>
              </a:rPr>
              <a:t>Holm-Bonferroni corrections</a:t>
            </a:r>
          </a:p>
        </p:txBody>
      </p:sp>
      <p:sp>
        <p:nvSpPr>
          <p:cNvPr id="11" name="Left Brace 10"/>
          <p:cNvSpPr/>
          <p:nvPr/>
        </p:nvSpPr>
        <p:spPr>
          <a:xfrm rot="5400000" flipH="1">
            <a:off x="1675921" y="3203033"/>
            <a:ext cx="397044" cy="2498456"/>
          </a:xfrm>
          <a:prstGeom prst="leftBrace">
            <a:avLst/>
          </a:prstGeom>
          <a:ln w="31750">
            <a:solidFill>
              <a:srgbClr val="4CACC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15" name="Left Brace 14"/>
          <p:cNvSpPr/>
          <p:nvPr/>
        </p:nvSpPr>
        <p:spPr>
          <a:xfrm rot="5400000" flipH="1">
            <a:off x="5294479" y="3203033"/>
            <a:ext cx="397044" cy="2498456"/>
          </a:xfrm>
          <a:prstGeom prst="leftBrace">
            <a:avLst>
              <a:gd name="adj1" fmla="val 8333"/>
              <a:gd name="adj2" fmla="val 47138"/>
            </a:avLst>
          </a:prstGeom>
          <a:ln w="31750">
            <a:solidFill>
              <a:srgbClr val="4CACC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930985" y="128358"/>
            <a:ext cx="21659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METHOD</a:t>
            </a:r>
          </a:p>
        </p:txBody>
      </p:sp>
    </p:spTree>
    <p:extLst>
      <p:ext uri="{BB962C8B-B14F-4D97-AF65-F5344CB8AC3E}">
        <p14:creationId xmlns:p14="http://schemas.microsoft.com/office/powerpoint/2010/main" val="1335510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  <p:bldP spid="11" grpId="0" animBg="1"/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CAC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93190" y="528337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50641" y="5186441"/>
            <a:ext cx="717874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3000"/>
              </a:spcAft>
            </a:pPr>
            <a:r>
              <a:rPr lang="en-US" sz="6000" b="1" dirty="0">
                <a:solidFill>
                  <a:srgbClr val="FFFFFF"/>
                </a:solidFill>
                <a:latin typeface="Avenir Heavy" charset="0"/>
                <a:ea typeface="Avenir Heavy" charset="0"/>
                <a:cs typeface="Avenir Heavy" charset="0"/>
              </a:rPr>
              <a:t>FINDINGS</a:t>
            </a:r>
          </a:p>
        </p:txBody>
      </p:sp>
    </p:spTree>
    <p:extLst>
      <p:ext uri="{BB962C8B-B14F-4D97-AF65-F5344CB8AC3E}">
        <p14:creationId xmlns:p14="http://schemas.microsoft.com/office/powerpoint/2010/main" val="2593817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CAC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93190" y="528337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39489" y="5223321"/>
            <a:ext cx="717874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3000"/>
              </a:spcAft>
            </a:pPr>
            <a:r>
              <a:rPr lang="en-US" sz="6000" b="1" dirty="0">
                <a:solidFill>
                  <a:srgbClr val="FFFFFF"/>
                </a:solidFill>
                <a:latin typeface="Avenir Heavy" charset="0"/>
                <a:ea typeface="Avenir Heavy" charset="0"/>
                <a:cs typeface="Avenir Heavy" charset="0"/>
              </a:rPr>
              <a:t>BACKGROUND</a:t>
            </a:r>
          </a:p>
        </p:txBody>
      </p:sp>
    </p:spTree>
    <p:extLst>
      <p:ext uri="{BB962C8B-B14F-4D97-AF65-F5344CB8AC3E}">
        <p14:creationId xmlns:p14="http://schemas.microsoft.com/office/powerpoint/2010/main" val="22023858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448007" y="426640"/>
            <a:ext cx="73254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4CACC6"/>
                </a:solidFill>
                <a:latin typeface="Avenir Heavy" charset="0"/>
                <a:ea typeface="Avenir Heavy" charset="0"/>
                <a:cs typeface="Avenir Heavy" charset="0"/>
              </a:rPr>
              <a:t>High interest in sound awareness</a:t>
            </a:r>
          </a:p>
        </p:txBody>
      </p:sp>
      <p:sp>
        <p:nvSpPr>
          <p:cNvPr id="44" name="Rectangle 43"/>
          <p:cNvSpPr/>
          <p:nvPr/>
        </p:nvSpPr>
        <p:spPr>
          <a:xfrm>
            <a:off x="448007" y="1044907"/>
            <a:ext cx="1024143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2000"/>
              </a:spcAft>
            </a:pPr>
            <a:r>
              <a:rPr lang="en-US" sz="2200" dirty="0">
                <a:solidFill>
                  <a:srgbClr val="000000"/>
                </a:solidFill>
                <a:latin typeface="Avenir Book" charset="0"/>
                <a:ea typeface="Avenir Book" charset="0"/>
                <a:cs typeface="Avenir Book" charset="0"/>
              </a:rPr>
              <a:t>73% (</a:t>
            </a:r>
            <a:r>
              <a:rPr lang="en-US" sz="2200" i="1" dirty="0">
                <a:solidFill>
                  <a:srgbClr val="000000"/>
                </a:solidFill>
                <a:latin typeface="Avenir Book" charset="0"/>
                <a:ea typeface="Avenir Book" charset="0"/>
                <a:cs typeface="Avenir Book" charset="0"/>
              </a:rPr>
              <a:t>N</a:t>
            </a:r>
            <a:r>
              <a:rPr lang="en-US" sz="2200" dirty="0">
                <a:solidFill>
                  <a:srgbClr val="000000"/>
                </a:solidFill>
                <a:latin typeface="Avenir Book" charset="0"/>
                <a:ea typeface="Avenir Book" charset="0"/>
                <a:cs typeface="Avenir Book" charset="0"/>
              </a:rPr>
              <a:t>=147) “very” or “extremely” interested in sound awareness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8886979" y="6527560"/>
            <a:ext cx="34403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(</a:t>
            </a:r>
            <a:r>
              <a:rPr lang="en-US" sz="16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N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=201, except for gender </a:t>
            </a:r>
            <a:r>
              <a:rPr lang="en-US" sz="16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N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=200)</a:t>
            </a:r>
          </a:p>
        </p:txBody>
      </p:sp>
      <p:sp>
        <p:nvSpPr>
          <p:cNvPr id="65" name="Rectangle 64"/>
          <p:cNvSpPr/>
          <p:nvPr/>
        </p:nvSpPr>
        <p:spPr>
          <a:xfrm>
            <a:off x="9930985" y="128358"/>
            <a:ext cx="21659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FINDINGS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939395" y="5340773"/>
            <a:ext cx="24446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00"/>
                </a:solidFill>
                <a:latin typeface="Avenir Heavy" charset="0"/>
                <a:ea typeface="Avenir Heavy" charset="0"/>
                <a:cs typeface="Avenir Heavy" charset="0"/>
              </a:rPr>
              <a:t>Age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240002" y="5340773"/>
            <a:ext cx="24446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00"/>
                </a:solidFill>
                <a:latin typeface="Avenir Heavy" charset="0"/>
                <a:ea typeface="Avenir Heavy" charset="0"/>
                <a:cs typeface="Avenir Heavy" charset="0"/>
              </a:rPr>
              <a:t>Gender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065665" y="5340773"/>
            <a:ext cx="15100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00"/>
                </a:solidFill>
                <a:latin typeface="Avenir Heavy" charset="0"/>
                <a:ea typeface="Avenir Heavy" charset="0"/>
                <a:cs typeface="Avenir Heavy" charset="0"/>
              </a:rPr>
              <a:t>Hearing Level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0481063" y="5340773"/>
            <a:ext cx="15100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000000"/>
                </a:solidFill>
                <a:latin typeface="Avenir Heavy" charset="0"/>
                <a:ea typeface="Avenir Heavy" charset="0"/>
                <a:cs typeface="Avenir Heavy" charset="0"/>
              </a:rPr>
              <a:t>Prelingual</a:t>
            </a:r>
            <a:endParaRPr lang="en-US" sz="2000" b="1" dirty="0">
              <a:solidFill>
                <a:srgbClr val="000000"/>
              </a:solidFill>
              <a:latin typeface="Avenir Heavy" charset="0"/>
              <a:ea typeface="Avenir Heavy" charset="0"/>
              <a:cs typeface="Avenir Heavy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28049" y="5340773"/>
            <a:ext cx="2444649" cy="6060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00"/>
                </a:solidFill>
                <a:latin typeface="Avenir Heavy" charset="0"/>
                <a:ea typeface="Avenir Heavy" charset="0"/>
                <a:cs typeface="Avenir Heavy" charset="0"/>
              </a:rPr>
              <a:t>Communication Preference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6837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16" grpId="0"/>
      <p:bldP spid="17" grpId="0"/>
      <p:bldP spid="18" grpId="0"/>
      <p:bldP spid="19" grpId="0"/>
      <p:bldP spid="2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448007" y="426640"/>
            <a:ext cx="73254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4CACC6"/>
                </a:solidFill>
                <a:latin typeface="Avenir Heavy" charset="0"/>
                <a:ea typeface="Avenir Heavy" charset="0"/>
                <a:cs typeface="Avenir Heavy" charset="0"/>
              </a:rPr>
              <a:t>High interest in sound awareness</a:t>
            </a:r>
          </a:p>
        </p:txBody>
      </p:sp>
      <p:sp>
        <p:nvSpPr>
          <p:cNvPr id="44" name="Rectangle 43"/>
          <p:cNvSpPr/>
          <p:nvPr/>
        </p:nvSpPr>
        <p:spPr>
          <a:xfrm>
            <a:off x="448007" y="1044907"/>
            <a:ext cx="1024143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2000"/>
              </a:spcAft>
            </a:pPr>
            <a:r>
              <a:rPr lang="en-US" sz="2200" dirty="0">
                <a:solidFill>
                  <a:srgbClr val="000000"/>
                </a:solidFill>
                <a:latin typeface="Avenir Book" charset="0"/>
                <a:ea typeface="Avenir Book" charset="0"/>
                <a:cs typeface="Avenir Book" charset="0"/>
              </a:rPr>
              <a:t>73% (</a:t>
            </a:r>
            <a:r>
              <a:rPr lang="en-US" sz="2200" i="1" dirty="0">
                <a:solidFill>
                  <a:srgbClr val="000000"/>
                </a:solidFill>
                <a:latin typeface="Avenir Book" charset="0"/>
                <a:ea typeface="Avenir Book" charset="0"/>
                <a:cs typeface="Avenir Book" charset="0"/>
              </a:rPr>
              <a:t>N</a:t>
            </a:r>
            <a:r>
              <a:rPr lang="en-US" sz="2200" dirty="0">
                <a:solidFill>
                  <a:srgbClr val="000000"/>
                </a:solidFill>
                <a:latin typeface="Avenir Book" charset="0"/>
                <a:ea typeface="Avenir Book" charset="0"/>
                <a:cs typeface="Avenir Book" charset="0"/>
              </a:rPr>
              <a:t>=147) “very” or “extremely” interested in sound awareness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8886979" y="6527560"/>
            <a:ext cx="34403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(</a:t>
            </a:r>
            <a:r>
              <a:rPr lang="en-US" sz="16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N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=201, except for gender </a:t>
            </a:r>
            <a:r>
              <a:rPr lang="en-US" sz="16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N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=200)</a:t>
            </a:r>
          </a:p>
        </p:txBody>
      </p:sp>
      <p:sp>
        <p:nvSpPr>
          <p:cNvPr id="65" name="Rectangle 64"/>
          <p:cNvSpPr/>
          <p:nvPr/>
        </p:nvSpPr>
        <p:spPr>
          <a:xfrm>
            <a:off x="9930985" y="128358"/>
            <a:ext cx="21659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FINDINGS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28049" y="5340773"/>
            <a:ext cx="2444649" cy="6060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00"/>
                </a:solidFill>
                <a:latin typeface="Avenir Heavy" charset="0"/>
                <a:ea typeface="Avenir Heavy" charset="0"/>
                <a:cs typeface="Avenir Heavy" charset="0"/>
              </a:rPr>
              <a:t>Communication Preference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293079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448007" y="426640"/>
            <a:ext cx="73254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4CACC6"/>
                </a:solidFill>
                <a:latin typeface="Avenir Heavy" charset="0"/>
                <a:ea typeface="Avenir Heavy" charset="0"/>
                <a:cs typeface="Avenir Heavy" charset="0"/>
              </a:rPr>
              <a:t>High interest in sound awareness</a:t>
            </a:r>
          </a:p>
        </p:txBody>
      </p:sp>
      <p:sp>
        <p:nvSpPr>
          <p:cNvPr id="44" name="Rectangle 43"/>
          <p:cNvSpPr/>
          <p:nvPr/>
        </p:nvSpPr>
        <p:spPr>
          <a:xfrm>
            <a:off x="448007" y="1044907"/>
            <a:ext cx="843897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2000"/>
              </a:spcAft>
            </a:pPr>
            <a:r>
              <a:rPr lang="en-US" sz="2200" dirty="0">
                <a:solidFill>
                  <a:srgbClr val="000000"/>
                </a:solidFill>
                <a:latin typeface="Avenir Book" charset="0"/>
                <a:ea typeface="Avenir Book" charset="0"/>
                <a:cs typeface="Avenir Book" charset="0"/>
              </a:rPr>
              <a:t>73% (</a:t>
            </a:r>
            <a:r>
              <a:rPr lang="en-US" sz="2200" i="1" dirty="0">
                <a:solidFill>
                  <a:srgbClr val="000000"/>
                </a:solidFill>
                <a:latin typeface="Avenir Book" charset="0"/>
                <a:ea typeface="Avenir Book" charset="0"/>
                <a:cs typeface="Avenir Book" charset="0"/>
              </a:rPr>
              <a:t>N</a:t>
            </a:r>
            <a:r>
              <a:rPr lang="en-US" sz="2200" dirty="0">
                <a:solidFill>
                  <a:srgbClr val="000000"/>
                </a:solidFill>
                <a:latin typeface="Avenir Book" charset="0"/>
                <a:ea typeface="Avenir Book" charset="0"/>
                <a:cs typeface="Avenir Book" charset="0"/>
              </a:rPr>
              <a:t>=147) “very” or “extremely” interested in sound awareness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b="8909"/>
          <a:stretch/>
        </p:blipFill>
        <p:spPr>
          <a:xfrm>
            <a:off x="0" y="2455041"/>
            <a:ext cx="12212384" cy="2775773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2939395" y="5340773"/>
            <a:ext cx="24446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00"/>
                </a:solidFill>
                <a:latin typeface="Avenir Heavy" charset="0"/>
                <a:ea typeface="Avenir Heavy" charset="0"/>
                <a:cs typeface="Avenir Heavy" charset="0"/>
              </a:rPr>
              <a:t>Age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5240002" y="5340773"/>
            <a:ext cx="24446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00"/>
                </a:solidFill>
                <a:latin typeface="Avenir Heavy" charset="0"/>
                <a:ea typeface="Avenir Heavy" charset="0"/>
                <a:cs typeface="Avenir Heavy" charset="0"/>
              </a:rPr>
              <a:t>Gender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8065665" y="5340773"/>
            <a:ext cx="15100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00"/>
                </a:solidFill>
                <a:latin typeface="Avenir Heavy" charset="0"/>
                <a:ea typeface="Avenir Heavy" charset="0"/>
                <a:cs typeface="Avenir Heavy" charset="0"/>
              </a:rPr>
              <a:t>Hearing Level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10481063" y="5340773"/>
            <a:ext cx="15100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000000"/>
                </a:solidFill>
                <a:latin typeface="Avenir Heavy" charset="0"/>
                <a:ea typeface="Avenir Heavy" charset="0"/>
                <a:cs typeface="Avenir Heavy" charset="0"/>
              </a:rPr>
              <a:t>Prelingual</a:t>
            </a:r>
            <a:endParaRPr lang="en-US" sz="2000" b="1" dirty="0">
              <a:solidFill>
                <a:srgbClr val="000000"/>
              </a:solidFill>
              <a:latin typeface="Avenir Heavy" charset="0"/>
              <a:ea typeface="Avenir Heavy" charset="0"/>
              <a:cs typeface="Avenir Heavy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228049" y="5340773"/>
            <a:ext cx="2444649" cy="6060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00"/>
                </a:solidFill>
                <a:latin typeface="Avenir Heavy" charset="0"/>
                <a:ea typeface="Avenir Heavy" charset="0"/>
                <a:cs typeface="Avenir Heavy" charset="0"/>
              </a:rPr>
              <a:t>Communication Preference</a:t>
            </a:r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85649" y="592205"/>
            <a:ext cx="2020674" cy="1656160"/>
          </a:xfrm>
          <a:prstGeom prst="rect">
            <a:avLst/>
          </a:prstGeom>
        </p:spPr>
      </p:pic>
      <p:cxnSp>
        <p:nvCxnSpPr>
          <p:cNvPr id="57" name="Straight Arrow Connector 56"/>
          <p:cNvCxnSpPr/>
          <p:nvPr/>
        </p:nvCxnSpPr>
        <p:spPr>
          <a:xfrm>
            <a:off x="835573" y="3198961"/>
            <a:ext cx="1350250" cy="1287931"/>
          </a:xfrm>
          <a:prstGeom prst="straightConnector1">
            <a:avLst/>
          </a:prstGeom>
          <a:ln w="88900">
            <a:solidFill>
              <a:srgbClr val="FF93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 flipV="1">
            <a:off x="3390040" y="3283691"/>
            <a:ext cx="1515789" cy="743304"/>
          </a:xfrm>
          <a:prstGeom prst="straightConnector1">
            <a:avLst/>
          </a:prstGeom>
          <a:ln w="88900">
            <a:solidFill>
              <a:srgbClr val="FF93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/>
          <p:nvPr/>
        </p:nvCxnSpPr>
        <p:spPr>
          <a:xfrm>
            <a:off x="10595986" y="3289302"/>
            <a:ext cx="1303610" cy="729032"/>
          </a:xfrm>
          <a:prstGeom prst="straightConnector1">
            <a:avLst/>
          </a:prstGeom>
          <a:ln w="88900">
            <a:solidFill>
              <a:srgbClr val="FF93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/>
          <p:cNvSpPr txBox="1"/>
          <p:nvPr/>
        </p:nvSpPr>
        <p:spPr>
          <a:xfrm>
            <a:off x="8886979" y="6527560"/>
            <a:ext cx="34403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(</a:t>
            </a:r>
            <a:r>
              <a:rPr lang="en-US" sz="16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N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=201, except for gender </a:t>
            </a:r>
            <a:r>
              <a:rPr lang="en-US" sz="16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N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=200)</a:t>
            </a:r>
          </a:p>
        </p:txBody>
      </p:sp>
      <p:sp>
        <p:nvSpPr>
          <p:cNvPr id="65" name="Rectangle 64"/>
          <p:cNvSpPr/>
          <p:nvPr/>
        </p:nvSpPr>
        <p:spPr>
          <a:xfrm>
            <a:off x="9930985" y="128358"/>
            <a:ext cx="21659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FINDINGS</a:t>
            </a:r>
          </a:p>
        </p:txBody>
      </p:sp>
      <p:sp>
        <p:nvSpPr>
          <p:cNvPr id="66" name="Rectangle 65"/>
          <p:cNvSpPr/>
          <p:nvPr/>
        </p:nvSpPr>
        <p:spPr>
          <a:xfrm>
            <a:off x="2667045" y="2237482"/>
            <a:ext cx="2474686" cy="315820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/>
          <p:cNvSpPr/>
          <p:nvPr/>
        </p:nvSpPr>
        <p:spPr>
          <a:xfrm>
            <a:off x="7452840" y="2547480"/>
            <a:ext cx="2321027" cy="267355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/>
          <p:cNvSpPr/>
          <p:nvPr/>
        </p:nvSpPr>
        <p:spPr>
          <a:xfrm>
            <a:off x="5083532" y="2541109"/>
            <a:ext cx="2321027" cy="268970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/>
          <p:cNvSpPr/>
          <p:nvPr/>
        </p:nvSpPr>
        <p:spPr>
          <a:xfrm>
            <a:off x="9822149" y="2263823"/>
            <a:ext cx="2321027" cy="315820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A50A8D8-ED91-4095-A946-A5649E598A09}"/>
              </a:ext>
            </a:extLst>
          </p:cNvPr>
          <p:cNvSpPr/>
          <p:nvPr/>
        </p:nvSpPr>
        <p:spPr>
          <a:xfrm>
            <a:off x="1805456" y="3572540"/>
            <a:ext cx="510125" cy="1497914"/>
          </a:xfrm>
          <a:prstGeom prst="rect">
            <a:avLst/>
          </a:prstGeom>
          <a:noFill/>
          <a:ln w="57150">
            <a:solidFill>
              <a:srgbClr val="FF9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27099" y="2251992"/>
            <a:ext cx="2474686" cy="315820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96453F8-F2A6-4F79-B745-90803B1A3A5C}"/>
              </a:ext>
            </a:extLst>
          </p:cNvPr>
          <p:cNvSpPr/>
          <p:nvPr/>
        </p:nvSpPr>
        <p:spPr>
          <a:xfrm>
            <a:off x="5832178" y="2044824"/>
            <a:ext cx="3511756" cy="461665"/>
          </a:xfrm>
          <a:prstGeom prst="rect">
            <a:avLst/>
          </a:prstGeom>
          <a:solidFill>
            <a:schemeClr val="bg1">
              <a:alpha val="87000"/>
            </a:schemeClr>
          </a:solidFill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400" dirty="0">
                <a:solidFill>
                  <a:srgbClr val="FF9300"/>
                </a:solidFill>
                <a:latin typeface="Avenir Book" charset="0"/>
                <a:ea typeface="Avenir Book" charset="0"/>
                <a:cs typeface="Avenir Book" charset="0"/>
              </a:rPr>
              <a:t>No clear pattern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39858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51" grpId="0"/>
      <p:bldP spid="53" grpId="0"/>
      <p:bldP spid="54" grpId="0"/>
      <p:bldP spid="66" grpId="0" animBg="1"/>
      <p:bldP spid="67" grpId="0" animBg="1"/>
      <p:bldP spid="68" grpId="0" animBg="1"/>
      <p:bldP spid="69" grpId="0" animBg="1"/>
      <p:bldP spid="21" grpId="0" animBg="1"/>
      <p:bldP spid="21" grpId="1" animBg="1"/>
      <p:bldP spid="31" grpId="0" animBg="1"/>
      <p:bldP spid="22" grpId="0" animBg="1"/>
      <p:bldP spid="22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/>
          <p:cNvSpPr/>
          <p:nvPr/>
        </p:nvSpPr>
        <p:spPr>
          <a:xfrm>
            <a:off x="1036320" y="2282508"/>
            <a:ext cx="3880454" cy="2831544"/>
          </a:xfrm>
          <a:prstGeom prst="rect">
            <a:avLst/>
          </a:prstGeom>
          <a:noFill/>
          <a:ln w="34925">
            <a:solidFill>
              <a:srgbClr val="4CACC6"/>
            </a:solidFill>
          </a:ln>
        </p:spPr>
        <p:txBody>
          <a:bodyPr wrap="square">
            <a:spAutoFit/>
          </a:bodyPr>
          <a:lstStyle/>
          <a:p>
            <a:pPr>
              <a:spcAft>
                <a:spcPts val="2000"/>
              </a:spcAft>
            </a:pPr>
            <a:r>
              <a:rPr lang="en-US" sz="2800" b="1" dirty="0">
                <a:solidFill>
                  <a:srgbClr val="000000"/>
                </a:solidFill>
                <a:latin typeface="Avenir Heavy" charset="0"/>
                <a:ea typeface="Avenir Heavy" charset="0"/>
                <a:cs typeface="Avenir Heavy" charset="0"/>
              </a:rPr>
              <a:t>Logistic regression</a:t>
            </a:r>
          </a:p>
          <a:p>
            <a:pPr>
              <a:spcAft>
                <a:spcPts val="400"/>
              </a:spcAft>
            </a:pPr>
            <a:r>
              <a:rPr lang="en-US" sz="2400" dirty="0">
                <a:solidFill>
                  <a:srgbClr val="000000"/>
                </a:solidFill>
                <a:latin typeface="Avenir Book" charset="0"/>
                <a:ea typeface="Avenir Book" charset="0"/>
                <a:cs typeface="Avenir Book" charset="0"/>
              </a:rPr>
              <a:t>Communication preference</a:t>
            </a:r>
          </a:p>
          <a:p>
            <a:pPr>
              <a:spcAft>
                <a:spcPts val="400"/>
              </a:spcAft>
            </a:pPr>
            <a:r>
              <a:rPr lang="en-US" sz="2400" dirty="0">
                <a:solidFill>
                  <a:srgbClr val="000000"/>
                </a:solidFill>
                <a:latin typeface="Avenir Book" charset="0"/>
                <a:ea typeface="Avenir Book" charset="0"/>
                <a:cs typeface="Avenir Book" charset="0"/>
              </a:rPr>
              <a:t>Age</a:t>
            </a:r>
          </a:p>
          <a:p>
            <a:pPr>
              <a:spcAft>
                <a:spcPts val="400"/>
              </a:spcAft>
            </a:pPr>
            <a:r>
              <a:rPr lang="en-US" sz="2400" dirty="0">
                <a:solidFill>
                  <a:srgbClr val="000000"/>
                </a:solidFill>
                <a:latin typeface="Avenir Book" charset="0"/>
                <a:ea typeface="Avenir Book" charset="0"/>
                <a:cs typeface="Avenir Book" charset="0"/>
              </a:rPr>
              <a:t>Gender</a:t>
            </a:r>
          </a:p>
          <a:p>
            <a:pPr>
              <a:spcAft>
                <a:spcPts val="400"/>
              </a:spcAft>
            </a:pPr>
            <a:r>
              <a:rPr lang="en-US" sz="2400" dirty="0">
                <a:solidFill>
                  <a:srgbClr val="000000"/>
                </a:solidFill>
                <a:latin typeface="Avenir Book" charset="0"/>
                <a:ea typeface="Avenir Book" charset="0"/>
                <a:cs typeface="Avenir Book" charset="0"/>
              </a:rPr>
              <a:t>Hearing level</a:t>
            </a:r>
          </a:p>
          <a:p>
            <a:pPr>
              <a:spcAft>
                <a:spcPts val="400"/>
              </a:spcAft>
            </a:pPr>
            <a:r>
              <a:rPr lang="en-US" sz="2400" dirty="0" err="1">
                <a:solidFill>
                  <a:srgbClr val="000000"/>
                </a:solidFill>
                <a:latin typeface="Avenir Book" charset="0"/>
                <a:ea typeface="Avenir Book" charset="0"/>
                <a:cs typeface="Avenir Book" charset="0"/>
              </a:rPr>
              <a:t>Prelingual</a:t>
            </a:r>
            <a:r>
              <a:rPr lang="en-US" sz="2400" dirty="0">
                <a:solidFill>
                  <a:srgbClr val="000000"/>
                </a:solidFill>
                <a:latin typeface="Avenir Book" charset="0"/>
                <a:ea typeface="Avenir Book" charset="0"/>
                <a:cs typeface="Avenir Book" charset="0"/>
              </a:rPr>
              <a:t> hearing loss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361833" y="425880"/>
            <a:ext cx="106455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3600" b="1">
                <a:solidFill>
                  <a:srgbClr val="4CACC6"/>
                </a:solidFill>
                <a:latin typeface="Avenir Heavy" charset="0"/>
                <a:ea typeface="Avenir Heavy" charset="0"/>
                <a:cs typeface="Avenir Heavy" charset="0"/>
              </a:defRPr>
            </a:lvl1pPr>
          </a:lstStyle>
          <a:p>
            <a:r>
              <a:rPr lang="en-US" dirty="0"/>
              <a:t>Most important demographic factor for interest:</a:t>
            </a:r>
          </a:p>
          <a:p>
            <a:r>
              <a:rPr lang="en-US" dirty="0"/>
              <a:t>communication preference</a:t>
            </a:r>
          </a:p>
        </p:txBody>
      </p:sp>
      <p:sp>
        <p:nvSpPr>
          <p:cNvPr id="2" name="Rectangle 1"/>
          <p:cNvSpPr/>
          <p:nvPr/>
        </p:nvSpPr>
        <p:spPr>
          <a:xfrm>
            <a:off x="5044189" y="2261394"/>
            <a:ext cx="5983563" cy="28212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2000"/>
              </a:spcAft>
            </a:pPr>
            <a:r>
              <a:rPr lang="en-US" sz="2400" dirty="0">
                <a:solidFill>
                  <a:srgbClr val="000000"/>
                </a:solidFill>
                <a:latin typeface="Avenir Book" charset="0"/>
                <a:ea typeface="Avenir Book" charset="0"/>
                <a:cs typeface="Avenir Book" charset="0"/>
              </a:rPr>
              <a:t>Communication preference significantly predicts sound interest level </a:t>
            </a:r>
            <a:r>
              <a:rPr lang="en-US" sz="2400" dirty="0">
                <a:solidFill>
                  <a:srgbClr val="FFFFFF">
                    <a:lumMod val="50000"/>
                  </a:srgbClr>
                </a:solidFill>
                <a:latin typeface="Avenir Book" charset="0"/>
                <a:ea typeface="Avenir Book" charset="0"/>
                <a:cs typeface="Avenir Book" charset="0"/>
              </a:rPr>
              <a:t>(p &lt; .001)</a:t>
            </a:r>
          </a:p>
          <a:p>
            <a:pPr>
              <a:spcAft>
                <a:spcPts val="2000"/>
              </a:spcAft>
            </a:pP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No other factors significant after controlling for communication preference</a:t>
            </a:r>
          </a:p>
          <a:p>
            <a:pPr>
              <a:spcAft>
                <a:spcPts val="2000"/>
              </a:spcAft>
            </a:pP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Age and communication preference are highly related</a:t>
            </a:r>
          </a:p>
        </p:txBody>
      </p:sp>
      <p:sp>
        <p:nvSpPr>
          <p:cNvPr id="5" name="Rectangle 4"/>
          <p:cNvSpPr/>
          <p:nvPr/>
        </p:nvSpPr>
        <p:spPr>
          <a:xfrm>
            <a:off x="775433" y="5733420"/>
            <a:ext cx="1064113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400" dirty="0">
                <a:solidFill>
                  <a:srgbClr val="4CACC6"/>
                </a:solidFill>
                <a:latin typeface="Avenir Book" charset="0"/>
                <a:ea typeface="Avenir Book" charset="0"/>
                <a:cs typeface="Avenir Book" charset="0"/>
              </a:rPr>
              <a:t>We focus on communication preference in our subsequent analysis. </a:t>
            </a:r>
          </a:p>
        </p:txBody>
      </p:sp>
      <p:sp>
        <p:nvSpPr>
          <p:cNvPr id="6" name="Rectangle 5"/>
          <p:cNvSpPr/>
          <p:nvPr/>
        </p:nvSpPr>
        <p:spPr>
          <a:xfrm>
            <a:off x="9930985" y="128358"/>
            <a:ext cx="21659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FINDINGS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C5C25B7-75ED-4BB9-A058-C41C562E9AB9}"/>
              </a:ext>
            </a:extLst>
          </p:cNvPr>
          <p:cNvSpPr/>
          <p:nvPr/>
        </p:nvSpPr>
        <p:spPr>
          <a:xfrm>
            <a:off x="775433" y="2092933"/>
            <a:ext cx="4268756" cy="3158206"/>
          </a:xfrm>
          <a:prstGeom prst="rect">
            <a:avLst/>
          </a:prstGeom>
          <a:solidFill>
            <a:schemeClr val="lt1">
              <a:alpha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4783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435679" y="252975"/>
            <a:ext cx="91101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3600" b="1">
                <a:solidFill>
                  <a:srgbClr val="4CACC6"/>
                </a:solidFill>
                <a:latin typeface="Avenir Heavy" charset="0"/>
                <a:ea typeface="Avenir Heavy" charset="0"/>
                <a:cs typeface="Avenir Heavy" charset="0"/>
              </a:defRPr>
            </a:lvl1pPr>
          </a:lstStyle>
          <a:p>
            <a:r>
              <a:rPr lang="en-US" dirty="0"/>
              <a:t>Sound types of interest reflect past work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9473102" y="259341"/>
            <a:ext cx="2697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[Matthews et al., 2006]</a:t>
            </a: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[Bragg et al., 2014]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099" y="1985842"/>
            <a:ext cx="9257315" cy="3488938"/>
          </a:xfrm>
          <a:prstGeom prst="rect">
            <a:avLst/>
          </a:prstGeom>
        </p:spPr>
      </p:pic>
      <p:sp>
        <p:nvSpPr>
          <p:cNvPr id="52" name="Rectangle 51"/>
          <p:cNvSpPr/>
          <p:nvPr/>
        </p:nvSpPr>
        <p:spPr>
          <a:xfrm>
            <a:off x="1146226" y="1872244"/>
            <a:ext cx="8380264" cy="2162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/>
          <p:cNvSpPr/>
          <p:nvPr/>
        </p:nvSpPr>
        <p:spPr>
          <a:xfrm>
            <a:off x="1092838" y="5249162"/>
            <a:ext cx="8380264" cy="2878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1037004" y="5175004"/>
            <a:ext cx="839030" cy="591829"/>
            <a:chOff x="1165774" y="5911310"/>
            <a:chExt cx="1244077" cy="680550"/>
          </a:xfrm>
        </p:grpSpPr>
        <p:sp>
          <p:nvSpPr>
            <p:cNvPr id="4" name="TextBox 3"/>
            <p:cNvSpPr txBox="1"/>
            <p:nvPr/>
          </p:nvSpPr>
          <p:spPr>
            <a:xfrm rot="18399350">
              <a:off x="1086285" y="5998819"/>
              <a:ext cx="638154" cy="4791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>
                  <a:latin typeface="Avenir Book" charset="0"/>
                  <a:ea typeface="Avenir Book" charset="0"/>
                  <a:cs typeface="Avenir Book" charset="0"/>
                </a:rPr>
                <a:t>Oral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 rot="18399350">
              <a:off x="1444731" y="6011997"/>
              <a:ext cx="680550" cy="4791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dirty="0">
                  <a:latin typeface="Avenir Book" charset="0"/>
                  <a:ea typeface="Avenir Book" charset="0"/>
                  <a:cs typeface="Avenir Book" charset="0"/>
                </a:rPr>
                <a:t>Both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 rot="18399350">
              <a:off x="1846578" y="6001800"/>
              <a:ext cx="647371" cy="4791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dirty="0">
                  <a:latin typeface="Avenir Book" charset="0"/>
                  <a:ea typeface="Avenir Book" charset="0"/>
                  <a:cs typeface="Avenir Book" charset="0"/>
                </a:rPr>
                <a:t>Sign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123776" y="5175004"/>
            <a:ext cx="839030" cy="591829"/>
            <a:chOff x="1165774" y="5911310"/>
            <a:chExt cx="1244077" cy="680550"/>
          </a:xfrm>
        </p:grpSpPr>
        <p:sp>
          <p:nvSpPr>
            <p:cNvPr id="15" name="TextBox 14"/>
            <p:cNvSpPr txBox="1"/>
            <p:nvPr/>
          </p:nvSpPr>
          <p:spPr>
            <a:xfrm rot="18399350">
              <a:off x="1086285" y="5998819"/>
              <a:ext cx="638154" cy="4791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>
                  <a:latin typeface="Avenir Book" charset="0"/>
                  <a:ea typeface="Avenir Book" charset="0"/>
                  <a:cs typeface="Avenir Book" charset="0"/>
                </a:rPr>
                <a:t>Oral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 rot="18399350">
              <a:off x="1444731" y="6011997"/>
              <a:ext cx="680550" cy="4791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dirty="0">
                  <a:latin typeface="Avenir Book" charset="0"/>
                  <a:ea typeface="Avenir Book" charset="0"/>
                  <a:cs typeface="Avenir Book" charset="0"/>
                </a:rPr>
                <a:t>Both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 rot="18399350">
              <a:off x="1846578" y="6001800"/>
              <a:ext cx="647371" cy="4791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dirty="0">
                  <a:latin typeface="Avenir Book" charset="0"/>
                  <a:ea typeface="Avenir Book" charset="0"/>
                  <a:cs typeface="Avenir Book" charset="0"/>
                </a:rPr>
                <a:t>Sign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210548" y="5175004"/>
            <a:ext cx="839030" cy="591829"/>
            <a:chOff x="1165774" y="5911310"/>
            <a:chExt cx="1244077" cy="680550"/>
          </a:xfrm>
        </p:grpSpPr>
        <p:sp>
          <p:nvSpPr>
            <p:cNvPr id="19" name="TextBox 18"/>
            <p:cNvSpPr txBox="1"/>
            <p:nvPr/>
          </p:nvSpPr>
          <p:spPr>
            <a:xfrm rot="18399350">
              <a:off x="1086285" y="5998819"/>
              <a:ext cx="638154" cy="4791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dirty="0">
                  <a:latin typeface="Avenir Book" charset="0"/>
                  <a:ea typeface="Avenir Book" charset="0"/>
                  <a:cs typeface="Avenir Book" charset="0"/>
                </a:rPr>
                <a:t>Oral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 rot="18399350">
              <a:off x="1444731" y="6011997"/>
              <a:ext cx="680550" cy="4791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dirty="0">
                  <a:latin typeface="Avenir Book" charset="0"/>
                  <a:ea typeface="Avenir Book" charset="0"/>
                  <a:cs typeface="Avenir Book" charset="0"/>
                </a:rPr>
                <a:t>Both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 rot="18399350">
              <a:off x="1846578" y="6001800"/>
              <a:ext cx="647371" cy="4791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dirty="0">
                  <a:latin typeface="Avenir Book" charset="0"/>
                  <a:ea typeface="Avenir Book" charset="0"/>
                  <a:cs typeface="Avenir Book" charset="0"/>
                </a:rPr>
                <a:t>Sign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4297320" y="5175004"/>
            <a:ext cx="839030" cy="591829"/>
            <a:chOff x="1165774" y="5911310"/>
            <a:chExt cx="1244077" cy="680550"/>
          </a:xfrm>
        </p:grpSpPr>
        <p:sp>
          <p:nvSpPr>
            <p:cNvPr id="23" name="TextBox 22"/>
            <p:cNvSpPr txBox="1"/>
            <p:nvPr/>
          </p:nvSpPr>
          <p:spPr>
            <a:xfrm rot="18399350">
              <a:off x="1086285" y="5998819"/>
              <a:ext cx="638154" cy="4791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>
                  <a:latin typeface="Avenir Book" charset="0"/>
                  <a:ea typeface="Avenir Book" charset="0"/>
                  <a:cs typeface="Avenir Book" charset="0"/>
                </a:rPr>
                <a:t>Oral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 rot="18399350">
              <a:off x="1444731" y="6011997"/>
              <a:ext cx="680550" cy="4791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dirty="0">
                  <a:latin typeface="Avenir Book" charset="0"/>
                  <a:ea typeface="Avenir Book" charset="0"/>
                  <a:cs typeface="Avenir Book" charset="0"/>
                </a:rPr>
                <a:t>Both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 rot="18399350">
              <a:off x="1846578" y="6001800"/>
              <a:ext cx="647371" cy="4791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dirty="0">
                  <a:latin typeface="Avenir Book" charset="0"/>
                  <a:ea typeface="Avenir Book" charset="0"/>
                  <a:cs typeface="Avenir Book" charset="0"/>
                </a:rPr>
                <a:t>Sign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5384092" y="5175004"/>
            <a:ext cx="839030" cy="591829"/>
            <a:chOff x="1165774" y="5911310"/>
            <a:chExt cx="1244077" cy="680550"/>
          </a:xfrm>
        </p:grpSpPr>
        <p:sp>
          <p:nvSpPr>
            <p:cNvPr id="27" name="TextBox 26"/>
            <p:cNvSpPr txBox="1"/>
            <p:nvPr/>
          </p:nvSpPr>
          <p:spPr>
            <a:xfrm rot="18399350">
              <a:off x="1086285" y="5998819"/>
              <a:ext cx="638154" cy="4791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>
                  <a:latin typeface="Avenir Book" charset="0"/>
                  <a:ea typeface="Avenir Book" charset="0"/>
                  <a:cs typeface="Avenir Book" charset="0"/>
                </a:rPr>
                <a:t>Oral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 rot="18399350">
              <a:off x="1444731" y="6011997"/>
              <a:ext cx="680550" cy="4791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dirty="0">
                  <a:latin typeface="Avenir Book" charset="0"/>
                  <a:ea typeface="Avenir Book" charset="0"/>
                  <a:cs typeface="Avenir Book" charset="0"/>
                </a:rPr>
                <a:t>Both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 rot="18399350">
              <a:off x="1846578" y="6001800"/>
              <a:ext cx="647371" cy="4791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dirty="0">
                  <a:latin typeface="Avenir Book" charset="0"/>
                  <a:ea typeface="Avenir Book" charset="0"/>
                  <a:cs typeface="Avenir Book" charset="0"/>
                </a:rPr>
                <a:t>Sign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6470864" y="5175004"/>
            <a:ext cx="839030" cy="591829"/>
            <a:chOff x="1165774" y="5911310"/>
            <a:chExt cx="1244077" cy="680550"/>
          </a:xfrm>
        </p:grpSpPr>
        <p:sp>
          <p:nvSpPr>
            <p:cNvPr id="31" name="TextBox 30"/>
            <p:cNvSpPr txBox="1"/>
            <p:nvPr/>
          </p:nvSpPr>
          <p:spPr>
            <a:xfrm rot="18399350">
              <a:off x="1086285" y="5998819"/>
              <a:ext cx="638154" cy="4791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>
                  <a:latin typeface="Avenir Book" charset="0"/>
                  <a:ea typeface="Avenir Book" charset="0"/>
                  <a:cs typeface="Avenir Book" charset="0"/>
                </a:rPr>
                <a:t>Oral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 rot="18399350">
              <a:off x="1444731" y="6011997"/>
              <a:ext cx="680550" cy="4791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dirty="0">
                  <a:latin typeface="Avenir Book" charset="0"/>
                  <a:ea typeface="Avenir Book" charset="0"/>
                  <a:cs typeface="Avenir Book" charset="0"/>
                </a:rPr>
                <a:t>Both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 rot="18399350">
              <a:off x="1846578" y="6001800"/>
              <a:ext cx="647371" cy="4791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dirty="0">
                  <a:latin typeface="Avenir Book" charset="0"/>
                  <a:ea typeface="Avenir Book" charset="0"/>
                  <a:cs typeface="Avenir Book" charset="0"/>
                </a:rPr>
                <a:t>Sign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7557636" y="5175004"/>
            <a:ext cx="839030" cy="591829"/>
            <a:chOff x="1165774" y="5911310"/>
            <a:chExt cx="1244077" cy="680550"/>
          </a:xfrm>
        </p:grpSpPr>
        <p:sp>
          <p:nvSpPr>
            <p:cNvPr id="35" name="TextBox 34"/>
            <p:cNvSpPr txBox="1"/>
            <p:nvPr/>
          </p:nvSpPr>
          <p:spPr>
            <a:xfrm rot="18399350">
              <a:off x="1086285" y="5998819"/>
              <a:ext cx="638154" cy="4791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>
                  <a:latin typeface="Avenir Book" charset="0"/>
                  <a:ea typeface="Avenir Book" charset="0"/>
                  <a:cs typeface="Avenir Book" charset="0"/>
                </a:rPr>
                <a:t>Oral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 rot="18399350">
              <a:off x="1444731" y="6011997"/>
              <a:ext cx="680550" cy="4791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dirty="0">
                  <a:latin typeface="Avenir Book" charset="0"/>
                  <a:ea typeface="Avenir Book" charset="0"/>
                  <a:cs typeface="Avenir Book" charset="0"/>
                </a:rPr>
                <a:t>Both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 rot="18399350">
              <a:off x="1846578" y="6001800"/>
              <a:ext cx="647371" cy="4791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dirty="0">
                  <a:latin typeface="Avenir Book" charset="0"/>
                  <a:ea typeface="Avenir Book" charset="0"/>
                  <a:cs typeface="Avenir Book" charset="0"/>
                </a:rPr>
                <a:t>Sign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8644405" y="5175004"/>
            <a:ext cx="839030" cy="591829"/>
            <a:chOff x="1165774" y="5911310"/>
            <a:chExt cx="1244077" cy="680550"/>
          </a:xfrm>
        </p:grpSpPr>
        <p:sp>
          <p:nvSpPr>
            <p:cNvPr id="40" name="TextBox 39"/>
            <p:cNvSpPr txBox="1"/>
            <p:nvPr/>
          </p:nvSpPr>
          <p:spPr>
            <a:xfrm rot="18399350">
              <a:off x="1086285" y="5998819"/>
              <a:ext cx="638154" cy="4791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>
                  <a:latin typeface="Avenir Book" charset="0"/>
                  <a:ea typeface="Avenir Book" charset="0"/>
                  <a:cs typeface="Avenir Book" charset="0"/>
                </a:rPr>
                <a:t>Oral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 rot="18399350">
              <a:off x="1444731" y="6011997"/>
              <a:ext cx="680550" cy="4791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dirty="0">
                  <a:latin typeface="Avenir Book" charset="0"/>
                  <a:ea typeface="Avenir Book" charset="0"/>
                  <a:cs typeface="Avenir Book" charset="0"/>
                </a:rPr>
                <a:t>Both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 rot="18399350">
              <a:off x="1846578" y="6001800"/>
              <a:ext cx="647371" cy="4791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dirty="0">
                  <a:latin typeface="Avenir Book" charset="0"/>
                  <a:ea typeface="Avenir Book" charset="0"/>
                  <a:cs typeface="Avenir Book" charset="0"/>
                </a:rPr>
                <a:t>Sign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870791" y="1427174"/>
            <a:ext cx="13230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latin typeface="Avenir Book" charset="0"/>
                <a:ea typeface="Avenir Book" charset="0"/>
                <a:cs typeface="Avenir Book" charset="0"/>
              </a:rPr>
              <a:t>Urgent alerts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2131365" y="1427174"/>
            <a:ext cx="9743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venir Book" charset="0"/>
                <a:ea typeface="Avenir Book" charset="0"/>
                <a:cs typeface="Avenir Book" charset="0"/>
              </a:rPr>
              <a:t>Voices at you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2997546" y="1427174"/>
            <a:ext cx="13792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venir Book" charset="0"/>
                <a:ea typeface="Avenir Book" charset="0"/>
                <a:cs typeface="Avenir Book" charset="0"/>
              </a:rPr>
              <a:t>Non-</a:t>
            </a:r>
            <a:r>
              <a:rPr lang="en-US" dirty="0" err="1">
                <a:latin typeface="Avenir Book" charset="0"/>
                <a:ea typeface="Avenir Book" charset="0"/>
                <a:cs typeface="Avenir Book" charset="0"/>
              </a:rPr>
              <a:t>urg</a:t>
            </a:r>
            <a:r>
              <a:rPr lang="en-US" dirty="0">
                <a:latin typeface="Avenir Book" charset="0"/>
                <a:ea typeface="Avenir Book" charset="0"/>
                <a:cs typeface="Avenir Book" charset="0"/>
              </a:rPr>
              <a:t>. alerts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4128125" y="1427174"/>
            <a:ext cx="13136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venir Book" charset="0"/>
                <a:ea typeface="Avenir Book" charset="0"/>
                <a:cs typeface="Avenir Book" charset="0"/>
              </a:rPr>
              <a:t>Pres. of people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5217305" y="1427174"/>
            <a:ext cx="12997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venir Book" charset="0"/>
                <a:ea typeface="Avenir Book" charset="0"/>
                <a:cs typeface="Avenir Book" charset="0"/>
              </a:rPr>
              <a:t>Nature </a:t>
            </a:r>
            <a:r>
              <a:rPr lang="en-US" dirty="0" err="1">
                <a:latin typeface="Avenir Book" charset="0"/>
                <a:ea typeface="Avenir Book" charset="0"/>
                <a:cs typeface="Avenir Book" charset="0"/>
              </a:rPr>
              <a:t>backgr</a:t>
            </a:r>
            <a:r>
              <a:rPr lang="en-US" dirty="0">
                <a:latin typeface="Avenir Book" charset="0"/>
                <a:ea typeface="Avenir Book" charset="0"/>
                <a:cs typeface="Avenir Book" charset="0"/>
              </a:rPr>
              <a:t>.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6103355" y="1427174"/>
            <a:ext cx="16619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venir Book" charset="0"/>
                <a:ea typeface="Avenir Book" charset="0"/>
                <a:cs typeface="Avenir Book" charset="0"/>
              </a:rPr>
              <a:t>Outdoor </a:t>
            </a:r>
            <a:r>
              <a:rPr lang="en-US" dirty="0" err="1">
                <a:latin typeface="Avenir Book" charset="0"/>
                <a:ea typeface="Avenir Book" charset="0"/>
                <a:cs typeface="Avenir Book" charset="0"/>
              </a:rPr>
              <a:t>backgr</a:t>
            </a:r>
            <a:r>
              <a:rPr lang="en-US" dirty="0">
                <a:latin typeface="Avenir Book" charset="0"/>
                <a:ea typeface="Avenir Book" charset="0"/>
                <a:cs typeface="Avenir Book" charset="0"/>
              </a:rPr>
              <a:t>.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7358788" y="1427174"/>
            <a:ext cx="13306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venir Book" charset="0"/>
                <a:ea typeface="Avenir Book" charset="0"/>
                <a:cs typeface="Avenir Book" charset="0"/>
              </a:rPr>
              <a:t>Voices not at you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8514617" y="1427174"/>
            <a:ext cx="12517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latin typeface="Avenir Book" charset="0"/>
                <a:ea typeface="Avenir Book" charset="0"/>
                <a:cs typeface="Avenir Book" charset="0"/>
              </a:rPr>
              <a:t>Indoor mech.</a:t>
            </a:r>
            <a:endParaRPr lang="en-US" dirty="0">
              <a:latin typeface="Avenir Book" charset="0"/>
              <a:ea typeface="Avenir Book" charset="0"/>
              <a:cs typeface="Avenir Book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06316" y="2612928"/>
            <a:ext cx="2271384" cy="1861644"/>
          </a:xfrm>
          <a:prstGeom prst="rect">
            <a:avLst/>
          </a:prstGeom>
        </p:spPr>
      </p:pic>
      <p:sp>
        <p:nvSpPr>
          <p:cNvPr id="54" name="TextBox 53"/>
          <p:cNvSpPr txBox="1"/>
          <p:nvPr/>
        </p:nvSpPr>
        <p:spPr>
          <a:xfrm>
            <a:off x="566045" y="5986233"/>
            <a:ext cx="833837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3x8 (communication preference x sound type) ANOVA with ART: </a:t>
            </a:r>
          </a:p>
          <a:p>
            <a:r>
              <a:rPr lang="en-US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main and interaction effects all significant (p &lt; .05)</a:t>
            </a:r>
          </a:p>
        </p:txBody>
      </p:sp>
      <p:sp>
        <p:nvSpPr>
          <p:cNvPr id="55" name="Rectangle 54"/>
          <p:cNvSpPr/>
          <p:nvPr/>
        </p:nvSpPr>
        <p:spPr>
          <a:xfrm>
            <a:off x="1002125" y="1414796"/>
            <a:ext cx="2140162" cy="4344430"/>
          </a:xfrm>
          <a:prstGeom prst="rect">
            <a:avLst/>
          </a:prstGeom>
          <a:noFill/>
          <a:ln w="57150">
            <a:solidFill>
              <a:srgbClr val="FF9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7442219" y="1427174"/>
            <a:ext cx="2251233" cy="4344430"/>
          </a:xfrm>
          <a:prstGeom prst="rect">
            <a:avLst/>
          </a:prstGeom>
          <a:noFill/>
          <a:ln w="57150">
            <a:solidFill>
              <a:srgbClr val="FF9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11263541" y="6483308"/>
            <a:ext cx="9284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(</a:t>
            </a:r>
            <a:r>
              <a:rPr lang="en-US" sz="16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N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=201)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633BB570-C17C-440D-9B36-E1723F7F240A}"/>
              </a:ext>
            </a:extLst>
          </p:cNvPr>
          <p:cNvSpPr/>
          <p:nvPr/>
        </p:nvSpPr>
        <p:spPr>
          <a:xfrm>
            <a:off x="446695" y="735650"/>
            <a:ext cx="692310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2000"/>
              </a:spcAft>
            </a:pPr>
            <a:r>
              <a:rPr lang="en-US" sz="2200" dirty="0">
                <a:solidFill>
                  <a:srgbClr val="FF9300"/>
                </a:solidFill>
                <a:latin typeface="Avenir Book" charset="0"/>
                <a:ea typeface="Avenir Book" charset="0"/>
                <a:cs typeface="Avenir Book" charset="0"/>
              </a:rPr>
              <a:t>However, we provide statistically significant conclusions…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21779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5" grpId="0" animBg="1"/>
      <p:bldP spid="55" grpId="1" animBg="1"/>
      <p:bldP spid="56" grpId="0" animBg="1"/>
      <p:bldP spid="56" grpId="1" animBg="1"/>
      <p:bldP spid="5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b="253"/>
          <a:stretch/>
        </p:blipFill>
        <p:spPr>
          <a:xfrm>
            <a:off x="1622132" y="1222366"/>
            <a:ext cx="9552597" cy="419958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826034" y="5148668"/>
            <a:ext cx="5631589" cy="2598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2688157" y="5078534"/>
            <a:ext cx="5622010" cy="617477"/>
            <a:chOff x="2344003" y="5566832"/>
            <a:chExt cx="5622010" cy="617477"/>
          </a:xfrm>
        </p:grpSpPr>
        <p:grpSp>
          <p:nvGrpSpPr>
            <p:cNvPr id="5" name="Group 4"/>
            <p:cNvGrpSpPr/>
            <p:nvPr/>
          </p:nvGrpSpPr>
          <p:grpSpPr>
            <a:xfrm>
              <a:off x="2344003" y="5566832"/>
              <a:ext cx="874062" cy="617477"/>
              <a:chOff x="1224279" y="5942849"/>
              <a:chExt cx="1127064" cy="617477"/>
            </a:xfrm>
          </p:grpSpPr>
          <p:sp>
            <p:nvSpPr>
              <p:cNvPr id="4" name="TextBox 3"/>
              <p:cNvSpPr txBox="1"/>
              <p:nvPr/>
            </p:nvSpPr>
            <p:spPr>
              <a:xfrm rot="18399350">
                <a:off x="1115858" y="6057329"/>
                <a:ext cx="579005" cy="3621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>
                    <a:latin typeface="Avenir Book" charset="0"/>
                    <a:ea typeface="Avenir Book" charset="0"/>
                    <a:cs typeface="Avenir Book" charset="0"/>
                  </a:rPr>
                  <a:t>Oral</a:t>
                </a: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 rot="18399350">
                <a:off x="1476268" y="6070506"/>
                <a:ext cx="617477" cy="3621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latin typeface="Avenir Book" charset="0"/>
                    <a:ea typeface="Avenir Book" charset="0"/>
                    <a:cs typeface="Avenir Book" charset="0"/>
                  </a:rPr>
                  <a:t>Both</a:t>
                </a: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 rot="18399350">
                <a:off x="1876752" y="6060305"/>
                <a:ext cx="587020" cy="3621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latin typeface="Avenir Book" charset="0"/>
                    <a:ea typeface="Avenir Book" charset="0"/>
                    <a:cs typeface="Avenir Book" charset="0"/>
                  </a:rPr>
                  <a:t>Sign</a:t>
                </a:r>
              </a:p>
            </p:txBody>
          </p:sp>
        </p:grpSp>
        <p:grpSp>
          <p:nvGrpSpPr>
            <p:cNvPr id="14" name="Group 13"/>
            <p:cNvGrpSpPr/>
            <p:nvPr/>
          </p:nvGrpSpPr>
          <p:grpSpPr>
            <a:xfrm>
              <a:off x="3530990" y="5566832"/>
              <a:ext cx="874062" cy="617477"/>
              <a:chOff x="1224279" y="5942849"/>
              <a:chExt cx="1127064" cy="617477"/>
            </a:xfrm>
          </p:grpSpPr>
          <p:sp>
            <p:nvSpPr>
              <p:cNvPr id="15" name="TextBox 14"/>
              <p:cNvSpPr txBox="1"/>
              <p:nvPr/>
            </p:nvSpPr>
            <p:spPr>
              <a:xfrm rot="18399350">
                <a:off x="1115858" y="6057329"/>
                <a:ext cx="579005" cy="3621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>
                    <a:latin typeface="Avenir Book" charset="0"/>
                    <a:ea typeface="Avenir Book" charset="0"/>
                    <a:cs typeface="Avenir Book" charset="0"/>
                  </a:rPr>
                  <a:t>Oral</a:t>
                </a: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 rot="18399350">
                <a:off x="1476268" y="6070506"/>
                <a:ext cx="617477" cy="3621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latin typeface="Avenir Book" charset="0"/>
                    <a:ea typeface="Avenir Book" charset="0"/>
                    <a:cs typeface="Avenir Book" charset="0"/>
                  </a:rPr>
                  <a:t>Both</a:t>
                </a: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 rot="18399350">
                <a:off x="1876752" y="6060305"/>
                <a:ext cx="587020" cy="3621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latin typeface="Avenir Book" charset="0"/>
                    <a:ea typeface="Avenir Book" charset="0"/>
                    <a:cs typeface="Avenir Book" charset="0"/>
                  </a:rPr>
                  <a:t>Sign</a:t>
                </a:r>
              </a:p>
            </p:txBody>
          </p:sp>
        </p:grpSp>
        <p:grpSp>
          <p:nvGrpSpPr>
            <p:cNvPr id="18" name="Group 17"/>
            <p:cNvGrpSpPr/>
            <p:nvPr/>
          </p:nvGrpSpPr>
          <p:grpSpPr>
            <a:xfrm>
              <a:off x="4717977" y="5566832"/>
              <a:ext cx="874062" cy="617477"/>
              <a:chOff x="1224279" y="5942849"/>
              <a:chExt cx="1127064" cy="617477"/>
            </a:xfrm>
          </p:grpSpPr>
          <p:sp>
            <p:nvSpPr>
              <p:cNvPr id="19" name="TextBox 18"/>
              <p:cNvSpPr txBox="1"/>
              <p:nvPr/>
            </p:nvSpPr>
            <p:spPr>
              <a:xfrm rot="18399350">
                <a:off x="1115858" y="6057329"/>
                <a:ext cx="579005" cy="3621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latin typeface="Avenir Book" charset="0"/>
                    <a:ea typeface="Avenir Book" charset="0"/>
                    <a:cs typeface="Avenir Book" charset="0"/>
                  </a:rPr>
                  <a:t>Oral</a:t>
                </a: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 rot="18399350">
                <a:off x="1476268" y="6070506"/>
                <a:ext cx="617477" cy="3621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latin typeface="Avenir Book" charset="0"/>
                    <a:ea typeface="Avenir Book" charset="0"/>
                    <a:cs typeface="Avenir Book" charset="0"/>
                  </a:rPr>
                  <a:t>Both</a:t>
                </a: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 rot="18399350">
                <a:off x="1876752" y="6060305"/>
                <a:ext cx="587020" cy="3621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latin typeface="Avenir Book" charset="0"/>
                    <a:ea typeface="Avenir Book" charset="0"/>
                    <a:cs typeface="Avenir Book" charset="0"/>
                  </a:rPr>
                  <a:t>Sign</a:t>
                </a:r>
              </a:p>
            </p:txBody>
          </p:sp>
        </p:grpSp>
        <p:grpSp>
          <p:nvGrpSpPr>
            <p:cNvPr id="22" name="Group 21"/>
            <p:cNvGrpSpPr/>
            <p:nvPr/>
          </p:nvGrpSpPr>
          <p:grpSpPr>
            <a:xfrm>
              <a:off x="5904964" y="5566832"/>
              <a:ext cx="874062" cy="617477"/>
              <a:chOff x="1224279" y="5942849"/>
              <a:chExt cx="1127064" cy="617477"/>
            </a:xfrm>
          </p:grpSpPr>
          <p:sp>
            <p:nvSpPr>
              <p:cNvPr id="23" name="TextBox 22"/>
              <p:cNvSpPr txBox="1"/>
              <p:nvPr/>
            </p:nvSpPr>
            <p:spPr>
              <a:xfrm rot="18399350">
                <a:off x="1115858" y="6057329"/>
                <a:ext cx="579005" cy="3621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>
                    <a:latin typeface="Avenir Book" charset="0"/>
                    <a:ea typeface="Avenir Book" charset="0"/>
                    <a:cs typeface="Avenir Book" charset="0"/>
                  </a:rPr>
                  <a:t>Oral</a:t>
                </a: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 rot="18399350">
                <a:off x="1476268" y="6070506"/>
                <a:ext cx="617477" cy="3621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latin typeface="Avenir Book" charset="0"/>
                    <a:ea typeface="Avenir Book" charset="0"/>
                    <a:cs typeface="Avenir Book" charset="0"/>
                  </a:rPr>
                  <a:t>Both</a:t>
                </a: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 rot="18399350">
                <a:off x="1876752" y="6060305"/>
                <a:ext cx="587020" cy="3621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latin typeface="Avenir Book" charset="0"/>
                    <a:ea typeface="Avenir Book" charset="0"/>
                    <a:cs typeface="Avenir Book" charset="0"/>
                  </a:rPr>
                  <a:t>Sign</a:t>
                </a:r>
              </a:p>
            </p:txBody>
          </p:sp>
        </p:grpSp>
        <p:grpSp>
          <p:nvGrpSpPr>
            <p:cNvPr id="26" name="Group 25"/>
            <p:cNvGrpSpPr/>
            <p:nvPr/>
          </p:nvGrpSpPr>
          <p:grpSpPr>
            <a:xfrm>
              <a:off x="7091951" y="5566832"/>
              <a:ext cx="874062" cy="617477"/>
              <a:chOff x="1224279" y="5942849"/>
              <a:chExt cx="1127064" cy="617477"/>
            </a:xfrm>
          </p:grpSpPr>
          <p:sp>
            <p:nvSpPr>
              <p:cNvPr id="27" name="TextBox 26"/>
              <p:cNvSpPr txBox="1"/>
              <p:nvPr/>
            </p:nvSpPr>
            <p:spPr>
              <a:xfrm rot="18399350">
                <a:off x="1115858" y="6057329"/>
                <a:ext cx="579005" cy="3621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>
                    <a:latin typeface="Avenir Book" charset="0"/>
                    <a:ea typeface="Avenir Book" charset="0"/>
                    <a:cs typeface="Avenir Book" charset="0"/>
                  </a:rPr>
                  <a:t>Oral</a:t>
                </a: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 rot="18399350">
                <a:off x="1476268" y="6070506"/>
                <a:ext cx="617477" cy="3621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latin typeface="Avenir Book" charset="0"/>
                    <a:ea typeface="Avenir Book" charset="0"/>
                    <a:cs typeface="Avenir Book" charset="0"/>
                  </a:rPr>
                  <a:t>Both</a:t>
                </a: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 rot="18399350">
                <a:off x="1876752" y="6060305"/>
                <a:ext cx="587020" cy="3621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latin typeface="Avenir Book" charset="0"/>
                    <a:ea typeface="Avenir Book" charset="0"/>
                    <a:cs typeface="Avenir Book" charset="0"/>
                  </a:rPr>
                  <a:t>Sign</a:t>
                </a:r>
              </a:p>
            </p:txBody>
          </p:sp>
        </p:grpSp>
      </p:grpSp>
      <p:sp>
        <p:nvSpPr>
          <p:cNvPr id="12" name="TextBox 11"/>
          <p:cNvSpPr txBox="1"/>
          <p:nvPr/>
        </p:nvSpPr>
        <p:spPr>
          <a:xfrm>
            <a:off x="481399" y="5939879"/>
            <a:ext cx="954062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3x5 (communication preference x sound characteristics) ANOVA with ART: </a:t>
            </a:r>
          </a:p>
          <a:p>
            <a:r>
              <a:rPr lang="en-US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main and interaction effects all significant (p &lt; .05)</a:t>
            </a:r>
          </a:p>
        </p:txBody>
      </p:sp>
      <p:sp>
        <p:nvSpPr>
          <p:cNvPr id="52" name="Rectangle 51"/>
          <p:cNvSpPr/>
          <p:nvPr/>
        </p:nvSpPr>
        <p:spPr>
          <a:xfrm>
            <a:off x="2579754" y="1238106"/>
            <a:ext cx="2446342" cy="4476926"/>
          </a:xfrm>
          <a:prstGeom prst="rect">
            <a:avLst/>
          </a:prstGeom>
          <a:noFill/>
          <a:ln w="57150">
            <a:solidFill>
              <a:srgbClr val="FF9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412819" y="252975"/>
            <a:ext cx="109101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3600" b="1">
                <a:solidFill>
                  <a:srgbClr val="4CACC6"/>
                </a:solidFill>
                <a:latin typeface="Avenir Heavy" charset="0"/>
                <a:ea typeface="Avenir Heavy" charset="0"/>
                <a:cs typeface="Avenir Heavy" charset="0"/>
              </a:defRPr>
            </a:lvl1pPr>
          </a:lstStyle>
          <a:p>
            <a:r>
              <a:rPr lang="en-US" dirty="0"/>
              <a:t>Sound characteristics of interest reflect past work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2D24811-2FA8-4710-9DC0-6BFC4682105E}"/>
              </a:ext>
            </a:extLst>
          </p:cNvPr>
          <p:cNvSpPr txBox="1"/>
          <p:nvPr/>
        </p:nvSpPr>
        <p:spPr>
          <a:xfrm>
            <a:off x="11263541" y="6483308"/>
            <a:ext cx="9284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(</a:t>
            </a:r>
            <a:r>
              <a:rPr lang="en-US" sz="16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N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=201)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18428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/>
      <p:bldP spid="5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4536" y="1253520"/>
            <a:ext cx="9139911" cy="403595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614117" y="5062887"/>
            <a:ext cx="5631589" cy="5227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5498148" y="5102518"/>
            <a:ext cx="6303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venir Book" charset="0"/>
                <a:ea typeface="Avenir Book" charset="0"/>
                <a:cs typeface="Avenir Book" charset="0"/>
              </a:rPr>
              <a:t>Oral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320544" y="5102518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venir Book" charset="0"/>
                <a:ea typeface="Avenir Book" charset="0"/>
                <a:cs typeface="Avenir Book" charset="0"/>
              </a:rPr>
              <a:t>Both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184618" y="5102518"/>
            <a:ext cx="6383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venir Book" charset="0"/>
                <a:ea typeface="Avenir Book" charset="0"/>
                <a:cs typeface="Avenir Book" charset="0"/>
              </a:rPr>
              <a:t>Sign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412819" y="252975"/>
            <a:ext cx="71660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3600" b="1">
                <a:solidFill>
                  <a:srgbClr val="4CACC6"/>
                </a:solidFill>
                <a:latin typeface="Avenir Heavy" charset="0"/>
                <a:ea typeface="Avenir Heavy" charset="0"/>
                <a:cs typeface="Avenir Heavy" charset="0"/>
              </a:defRPr>
            </a:lvl1pPr>
          </a:lstStyle>
          <a:p>
            <a:r>
              <a:rPr lang="en-US" dirty="0"/>
              <a:t>Full captions are of high interest</a:t>
            </a:r>
          </a:p>
        </p:txBody>
      </p:sp>
      <p:sp>
        <p:nvSpPr>
          <p:cNvPr id="3" name="Rectangle 2"/>
          <p:cNvSpPr/>
          <p:nvPr/>
        </p:nvSpPr>
        <p:spPr>
          <a:xfrm>
            <a:off x="345880" y="6995160"/>
            <a:ext cx="1133722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Avenir Book" charset="0"/>
                <a:ea typeface="Avenir Book" charset="0"/>
                <a:cs typeface="Avenir Book" charset="0"/>
              </a:rPr>
              <a:t>“Keywords will not give me full impression of what was spoken. This can cause confusion, misleading thoughts/information”</a:t>
            </a:r>
          </a:p>
          <a:p>
            <a:r>
              <a:rPr lang="en-US" sz="2400" dirty="0">
                <a:latin typeface="Avenir Book" charset="0"/>
                <a:ea typeface="Avenir Book" charset="0"/>
                <a:cs typeface="Avenir Book" charset="0"/>
              </a:rPr>
              <a:t>(P149, profoundly deaf and preferred both sign and oral communication)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741431" y="5102518"/>
            <a:ext cx="6303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venir Book" charset="0"/>
                <a:ea typeface="Avenir Book" charset="0"/>
                <a:cs typeface="Avenir Book" charset="0"/>
              </a:rPr>
              <a:t>Oral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518107" y="5102518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venir Book" charset="0"/>
                <a:ea typeface="Avenir Book" charset="0"/>
                <a:cs typeface="Avenir Book" charset="0"/>
              </a:rPr>
              <a:t>Both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382181" y="5102518"/>
            <a:ext cx="6383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venir Book" charset="0"/>
                <a:ea typeface="Avenir Book" charset="0"/>
                <a:cs typeface="Avenir Book" charset="0"/>
              </a:rPr>
              <a:t>Sign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26920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t="6680"/>
          <a:stretch/>
        </p:blipFill>
        <p:spPr>
          <a:xfrm>
            <a:off x="1421741" y="1449659"/>
            <a:ext cx="9348515" cy="495764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123958" y="981307"/>
            <a:ext cx="181011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b="1" dirty="0">
                <a:solidFill>
                  <a:srgbClr val="000000">
                    <a:lumMod val="85000"/>
                    <a:lumOff val="15000"/>
                  </a:srgbClr>
                </a:solidFill>
                <a:latin typeface="Avenir Black" charset="0"/>
                <a:ea typeface="Avenir Black" charset="0"/>
                <a:cs typeface="Avenir Black" charset="0"/>
              </a:rPr>
              <a:t>Smartphone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247786" y="981307"/>
            <a:ext cx="177644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b="1" dirty="0">
                <a:solidFill>
                  <a:srgbClr val="000000">
                    <a:lumMod val="85000"/>
                    <a:lumOff val="15000"/>
                  </a:srgbClr>
                </a:solidFill>
                <a:latin typeface="Avenir Black" charset="0"/>
                <a:ea typeface="Avenir Black" charset="0"/>
                <a:cs typeface="Avenir Black" charset="0"/>
              </a:rPr>
              <a:t>Smartwatch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580751" y="981307"/>
            <a:ext cx="319670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b="1" dirty="0">
                <a:solidFill>
                  <a:srgbClr val="000000">
                    <a:lumMod val="85000"/>
                    <a:lumOff val="15000"/>
                  </a:srgbClr>
                </a:solidFill>
                <a:latin typeface="Avenir Black" charset="0"/>
                <a:ea typeface="Avenir Black" charset="0"/>
                <a:cs typeface="Avenir Black" charset="0"/>
              </a:rPr>
              <a:t>Head-mounted display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82509" y="274659"/>
            <a:ext cx="48333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3600" b="1">
                <a:solidFill>
                  <a:srgbClr val="4CACC6"/>
                </a:solidFill>
                <a:latin typeface="Avenir Heavy" charset="0"/>
                <a:ea typeface="Avenir Heavy" charset="0"/>
                <a:cs typeface="Avenir Heavy" charset="0"/>
              </a:defRPr>
            </a:lvl1pPr>
          </a:lstStyle>
          <a:p>
            <a:r>
              <a:rPr lang="en-US" dirty="0"/>
              <a:t>Form </a:t>
            </a:r>
            <a:r>
              <a:rPr lang="en-US"/>
              <a:t>factor tradeoffs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52709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382509" y="274659"/>
            <a:ext cx="48333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3600" b="1">
                <a:solidFill>
                  <a:srgbClr val="4CACC6"/>
                </a:solidFill>
                <a:latin typeface="Avenir Heavy" charset="0"/>
                <a:ea typeface="Avenir Heavy" charset="0"/>
                <a:cs typeface="Avenir Heavy" charset="0"/>
              </a:defRPr>
            </a:lvl1pPr>
          </a:lstStyle>
          <a:p>
            <a:r>
              <a:rPr lang="en-US" dirty="0"/>
              <a:t>Form </a:t>
            </a:r>
            <a:r>
              <a:rPr lang="en-US"/>
              <a:t>factor tradeoffs</a:t>
            </a:r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2165116" y="5760161"/>
            <a:ext cx="420326" cy="404262"/>
            <a:chOff x="1242927" y="5404141"/>
            <a:chExt cx="1264733" cy="121639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30" t="2602" r="9458" b="18136"/>
            <a:stretch/>
          </p:blipFill>
          <p:spPr>
            <a:xfrm>
              <a:off x="1242927" y="5404141"/>
              <a:ext cx="1264733" cy="1216397"/>
            </a:xfrm>
            <a:prstGeom prst="rect">
              <a:avLst/>
            </a:prstGeom>
          </p:spPr>
        </p:pic>
        <p:sp>
          <p:nvSpPr>
            <p:cNvPr id="10" name="Oval 9"/>
            <p:cNvSpPr/>
            <p:nvPr/>
          </p:nvSpPr>
          <p:spPr>
            <a:xfrm>
              <a:off x="1647729" y="5794219"/>
              <a:ext cx="416460" cy="34318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rgbClr val="FFFFFF"/>
                </a:solidFill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24" t="4553" r="28225" b="20415"/>
          <a:stretch/>
        </p:blipFill>
        <p:spPr>
          <a:xfrm>
            <a:off x="1822383" y="5691424"/>
            <a:ext cx="302892" cy="54173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6"/>
          <a:srcRect b="12856"/>
          <a:stretch/>
        </p:blipFill>
        <p:spPr>
          <a:xfrm>
            <a:off x="762000" y="1998130"/>
            <a:ext cx="1846113" cy="366874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0" t="13608" r="6856" b="27512"/>
          <a:stretch/>
        </p:blipFill>
        <p:spPr>
          <a:xfrm>
            <a:off x="1208301" y="5759763"/>
            <a:ext cx="584840" cy="405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055365" y="1166490"/>
            <a:ext cx="17509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latin typeface="Avenir Heavy" charset="0"/>
                <a:ea typeface="Avenir Heavy" charset="0"/>
                <a:cs typeface="Avenir Heavy" charset="0"/>
              </a:rPr>
              <a:t>Overall preference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18694" y="1968093"/>
            <a:ext cx="1841520" cy="3638658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073738" y="1166490"/>
            <a:ext cx="20539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>
                <a:latin typeface="Avenir Heavy" charset="0"/>
                <a:ea typeface="Avenir Heavy" charset="0"/>
                <a:cs typeface="Avenir Heavy" charset="0"/>
              </a:rPr>
              <a:t>Social acceptability</a:t>
            </a:r>
            <a:endParaRPr lang="en-US" sz="2200" b="1" dirty="0">
              <a:latin typeface="Avenir Heavy" charset="0"/>
              <a:ea typeface="Avenir Heavy" charset="0"/>
              <a:cs typeface="Avenir Heavy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70794" y="1968092"/>
            <a:ext cx="1833924" cy="359598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15299" y="2047645"/>
            <a:ext cx="1790939" cy="356788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16820" y="2069899"/>
            <a:ext cx="1827370" cy="3541150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5215883" y="1513738"/>
            <a:ext cx="205393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latin typeface="Avenir Heavy" charset="0"/>
                <a:ea typeface="Avenir Heavy" charset="0"/>
                <a:cs typeface="Avenir Heavy" charset="0"/>
              </a:rPr>
              <a:t>Usefulness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322764" y="1513738"/>
            <a:ext cx="205393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err="1">
                <a:latin typeface="Avenir Heavy" charset="0"/>
                <a:ea typeface="Avenir Heavy" charset="0"/>
                <a:cs typeface="Avenir Heavy" charset="0"/>
              </a:rPr>
              <a:t>Glanceability</a:t>
            </a:r>
            <a:endParaRPr lang="en-US" sz="2200" b="1" dirty="0">
              <a:latin typeface="Avenir Heavy" charset="0"/>
              <a:ea typeface="Avenir Heavy" charset="0"/>
              <a:cs typeface="Avenir Heavy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9518566" y="1166490"/>
            <a:ext cx="19291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latin typeface="Avenir Heavy" charset="0"/>
                <a:ea typeface="Avenir Heavy" charset="0"/>
                <a:cs typeface="Avenir Heavy" charset="0"/>
              </a:rPr>
              <a:t>Preferred for captions</a:t>
            </a:r>
          </a:p>
        </p:txBody>
      </p:sp>
      <p:grpSp>
        <p:nvGrpSpPr>
          <p:cNvPr id="35" name="Group 34"/>
          <p:cNvGrpSpPr/>
          <p:nvPr/>
        </p:nvGrpSpPr>
        <p:grpSpPr>
          <a:xfrm>
            <a:off x="4370197" y="5759763"/>
            <a:ext cx="420326" cy="404262"/>
            <a:chOff x="1242927" y="5404141"/>
            <a:chExt cx="1264733" cy="1216397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30" t="2602" r="9458" b="18136"/>
            <a:stretch/>
          </p:blipFill>
          <p:spPr>
            <a:xfrm>
              <a:off x="1242927" y="5404141"/>
              <a:ext cx="1264733" cy="1216397"/>
            </a:xfrm>
            <a:prstGeom prst="rect">
              <a:avLst/>
            </a:prstGeom>
          </p:spPr>
        </p:pic>
        <p:sp>
          <p:nvSpPr>
            <p:cNvPr id="37" name="Oval 36"/>
            <p:cNvSpPr/>
            <p:nvPr/>
          </p:nvSpPr>
          <p:spPr>
            <a:xfrm>
              <a:off x="1647729" y="5794219"/>
              <a:ext cx="416460" cy="34318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rgbClr val="FFFFFF"/>
                </a:solidFill>
              </a:endParaRPr>
            </a:p>
          </p:txBody>
        </p:sp>
      </p:grpSp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24" t="4553" r="28225" b="20415"/>
          <a:stretch/>
        </p:blipFill>
        <p:spPr>
          <a:xfrm>
            <a:off x="4027464" y="5691026"/>
            <a:ext cx="302892" cy="54173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0" t="13608" r="6856" b="27512"/>
          <a:stretch/>
        </p:blipFill>
        <p:spPr>
          <a:xfrm>
            <a:off x="3413383" y="5759365"/>
            <a:ext cx="584840" cy="405057"/>
          </a:xfrm>
          <a:prstGeom prst="rect">
            <a:avLst/>
          </a:prstGeom>
        </p:spPr>
      </p:pic>
      <p:grpSp>
        <p:nvGrpSpPr>
          <p:cNvPr id="45" name="Group 44"/>
          <p:cNvGrpSpPr/>
          <p:nvPr/>
        </p:nvGrpSpPr>
        <p:grpSpPr>
          <a:xfrm>
            <a:off x="6457813" y="5703191"/>
            <a:ext cx="420326" cy="404262"/>
            <a:chOff x="1242927" y="5404141"/>
            <a:chExt cx="1264733" cy="1216397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30" t="2602" r="9458" b="18136"/>
            <a:stretch/>
          </p:blipFill>
          <p:spPr>
            <a:xfrm>
              <a:off x="1242927" y="5404141"/>
              <a:ext cx="1264733" cy="1216397"/>
            </a:xfrm>
            <a:prstGeom prst="rect">
              <a:avLst/>
            </a:prstGeom>
          </p:spPr>
        </p:pic>
        <p:sp>
          <p:nvSpPr>
            <p:cNvPr id="47" name="Oval 46"/>
            <p:cNvSpPr/>
            <p:nvPr/>
          </p:nvSpPr>
          <p:spPr>
            <a:xfrm>
              <a:off x="1647729" y="5794219"/>
              <a:ext cx="416460" cy="34318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rgbClr val="FFFFFF"/>
                </a:solidFill>
              </a:endParaRPr>
            </a:p>
          </p:txBody>
        </p:sp>
      </p:grpSp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24" t="4553" r="28225" b="20415"/>
          <a:stretch/>
        </p:blipFill>
        <p:spPr>
          <a:xfrm>
            <a:off x="6115080" y="5634454"/>
            <a:ext cx="302892" cy="54173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0" t="13608" r="6856" b="27512"/>
          <a:stretch/>
        </p:blipFill>
        <p:spPr>
          <a:xfrm>
            <a:off x="5500998" y="5702793"/>
            <a:ext cx="584840" cy="405057"/>
          </a:xfrm>
          <a:prstGeom prst="rect">
            <a:avLst/>
          </a:prstGeom>
        </p:spPr>
      </p:pic>
      <p:grpSp>
        <p:nvGrpSpPr>
          <p:cNvPr id="50" name="Group 49"/>
          <p:cNvGrpSpPr/>
          <p:nvPr/>
        </p:nvGrpSpPr>
        <p:grpSpPr>
          <a:xfrm>
            <a:off x="8574671" y="5707116"/>
            <a:ext cx="420326" cy="404262"/>
            <a:chOff x="1242927" y="5404141"/>
            <a:chExt cx="1264733" cy="1216397"/>
          </a:xfrm>
        </p:grpSpPr>
        <p:pic>
          <p:nvPicPr>
            <p:cNvPr id="51" name="Picture 50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30" t="2602" r="9458" b="18136"/>
            <a:stretch/>
          </p:blipFill>
          <p:spPr>
            <a:xfrm>
              <a:off x="1242927" y="5404141"/>
              <a:ext cx="1264733" cy="1216397"/>
            </a:xfrm>
            <a:prstGeom prst="rect">
              <a:avLst/>
            </a:prstGeom>
          </p:spPr>
        </p:pic>
        <p:sp>
          <p:nvSpPr>
            <p:cNvPr id="52" name="Oval 51"/>
            <p:cNvSpPr/>
            <p:nvPr/>
          </p:nvSpPr>
          <p:spPr>
            <a:xfrm>
              <a:off x="1647729" y="5794219"/>
              <a:ext cx="416460" cy="34318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rgbClr val="FFFFFF"/>
                </a:solidFill>
              </a:endParaRPr>
            </a:p>
          </p:txBody>
        </p:sp>
      </p:grpSp>
      <p:pic>
        <p:nvPicPr>
          <p:cNvPr id="53" name="Picture 5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24" t="4553" r="28225" b="20415"/>
          <a:stretch/>
        </p:blipFill>
        <p:spPr>
          <a:xfrm>
            <a:off x="8231938" y="5638380"/>
            <a:ext cx="302892" cy="541736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0" t="13608" r="6856" b="27512"/>
          <a:stretch/>
        </p:blipFill>
        <p:spPr>
          <a:xfrm>
            <a:off x="7617856" y="5706718"/>
            <a:ext cx="584840" cy="405057"/>
          </a:xfrm>
          <a:prstGeom prst="rect">
            <a:avLst/>
          </a:prstGeom>
        </p:spPr>
      </p:pic>
      <p:grpSp>
        <p:nvGrpSpPr>
          <p:cNvPr id="55" name="Group 54"/>
          <p:cNvGrpSpPr/>
          <p:nvPr/>
        </p:nvGrpSpPr>
        <p:grpSpPr>
          <a:xfrm>
            <a:off x="10651815" y="5703191"/>
            <a:ext cx="420326" cy="404262"/>
            <a:chOff x="1242927" y="5404141"/>
            <a:chExt cx="1264733" cy="1216397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30" t="2602" r="9458" b="18136"/>
            <a:stretch/>
          </p:blipFill>
          <p:spPr>
            <a:xfrm>
              <a:off x="1242927" y="5404141"/>
              <a:ext cx="1264733" cy="1216397"/>
            </a:xfrm>
            <a:prstGeom prst="rect">
              <a:avLst/>
            </a:prstGeom>
          </p:spPr>
        </p:pic>
        <p:sp>
          <p:nvSpPr>
            <p:cNvPr id="57" name="Oval 56"/>
            <p:cNvSpPr/>
            <p:nvPr/>
          </p:nvSpPr>
          <p:spPr>
            <a:xfrm>
              <a:off x="1647729" y="5794219"/>
              <a:ext cx="416460" cy="34318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rgbClr val="FFFFFF"/>
                </a:solidFill>
              </a:endParaRPr>
            </a:p>
          </p:txBody>
        </p:sp>
      </p:grpSp>
      <p:pic>
        <p:nvPicPr>
          <p:cNvPr id="58" name="Picture 5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24" t="4553" r="28225" b="20415"/>
          <a:stretch/>
        </p:blipFill>
        <p:spPr>
          <a:xfrm>
            <a:off x="10309082" y="5634454"/>
            <a:ext cx="302892" cy="541736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0" t="13608" r="6856" b="27512"/>
          <a:stretch/>
        </p:blipFill>
        <p:spPr>
          <a:xfrm>
            <a:off x="9695000" y="5702793"/>
            <a:ext cx="584840" cy="405057"/>
          </a:xfrm>
          <a:prstGeom prst="rect">
            <a:avLst/>
          </a:prstGeom>
        </p:spPr>
      </p:pic>
      <p:sp>
        <p:nvSpPr>
          <p:cNvPr id="61" name="TextBox 60"/>
          <p:cNvSpPr txBox="1"/>
          <p:nvPr/>
        </p:nvSpPr>
        <p:spPr>
          <a:xfrm>
            <a:off x="11263541" y="6519446"/>
            <a:ext cx="9284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(</a:t>
            </a:r>
            <a:r>
              <a:rPr lang="en-US" sz="16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N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=201)</a:t>
            </a:r>
          </a:p>
        </p:txBody>
      </p:sp>
      <p:sp>
        <p:nvSpPr>
          <p:cNvPr id="3" name="Rectangle 2"/>
          <p:cNvSpPr/>
          <p:nvPr/>
        </p:nvSpPr>
        <p:spPr>
          <a:xfrm>
            <a:off x="7193713" y="779488"/>
            <a:ext cx="4422506" cy="553009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FAF326B-FCA5-4CEE-A177-1C4E687DCE75}"/>
              </a:ext>
            </a:extLst>
          </p:cNvPr>
          <p:cNvSpPr/>
          <p:nvPr/>
        </p:nvSpPr>
        <p:spPr>
          <a:xfrm>
            <a:off x="4362049" y="2381250"/>
            <a:ext cx="321625" cy="2877340"/>
          </a:xfrm>
          <a:prstGeom prst="rect">
            <a:avLst/>
          </a:prstGeom>
          <a:noFill/>
          <a:ln w="57150">
            <a:solidFill>
              <a:srgbClr val="FF9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83DAAA23-AB12-4F58-BF7C-015CBD4D6A83}"/>
              </a:ext>
            </a:extLst>
          </p:cNvPr>
          <p:cNvSpPr/>
          <p:nvPr/>
        </p:nvSpPr>
        <p:spPr>
          <a:xfrm>
            <a:off x="6496349" y="2662998"/>
            <a:ext cx="321625" cy="2569464"/>
          </a:xfrm>
          <a:prstGeom prst="rect">
            <a:avLst/>
          </a:prstGeom>
          <a:noFill/>
          <a:ln w="57150">
            <a:solidFill>
              <a:srgbClr val="FF9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C7A20404-0B22-4A62-982E-81C952D4F4A8}"/>
              </a:ext>
            </a:extLst>
          </p:cNvPr>
          <p:cNvSpPr/>
          <p:nvPr/>
        </p:nvSpPr>
        <p:spPr>
          <a:xfrm>
            <a:off x="2208040" y="2593975"/>
            <a:ext cx="321625" cy="2715768"/>
          </a:xfrm>
          <a:prstGeom prst="rect">
            <a:avLst/>
          </a:prstGeom>
          <a:noFill/>
          <a:ln w="57150">
            <a:solidFill>
              <a:srgbClr val="FF9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09C2A50C-8182-406D-9FD3-582E4B151AD7}"/>
              </a:ext>
            </a:extLst>
          </p:cNvPr>
          <p:cNvSpPr/>
          <p:nvPr/>
        </p:nvSpPr>
        <p:spPr>
          <a:xfrm>
            <a:off x="6088389" y="2904683"/>
            <a:ext cx="321625" cy="2328508"/>
          </a:xfrm>
          <a:prstGeom prst="rect">
            <a:avLst/>
          </a:prstGeom>
          <a:noFill/>
          <a:ln w="57150">
            <a:solidFill>
              <a:srgbClr val="FF9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4F0231A8-CFEC-419D-B1D5-5F9A80FC9AF1}"/>
              </a:ext>
            </a:extLst>
          </p:cNvPr>
          <p:cNvSpPr/>
          <p:nvPr/>
        </p:nvSpPr>
        <p:spPr>
          <a:xfrm>
            <a:off x="3949207" y="2823546"/>
            <a:ext cx="321625" cy="2432304"/>
          </a:xfrm>
          <a:prstGeom prst="rect">
            <a:avLst/>
          </a:prstGeom>
          <a:noFill/>
          <a:ln w="57150">
            <a:solidFill>
              <a:srgbClr val="FF9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A69F43C6-462D-4311-A02F-35BDF61F5C73}"/>
              </a:ext>
            </a:extLst>
          </p:cNvPr>
          <p:cNvSpPr/>
          <p:nvPr/>
        </p:nvSpPr>
        <p:spPr>
          <a:xfrm>
            <a:off x="1785521" y="3105242"/>
            <a:ext cx="331302" cy="2200183"/>
          </a:xfrm>
          <a:prstGeom prst="rect">
            <a:avLst/>
          </a:prstGeom>
          <a:noFill/>
          <a:ln w="57150">
            <a:solidFill>
              <a:srgbClr val="FF9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32915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8" grpId="0"/>
      <p:bldP spid="32" grpId="0"/>
      <p:bldP spid="33" grpId="0"/>
      <p:bldP spid="34" grpId="0"/>
      <p:bldP spid="61" grpId="0"/>
      <p:bldP spid="43" grpId="0" animBg="1"/>
      <p:bldP spid="44" grpId="0" animBg="1"/>
      <p:bldP spid="60" grpId="0" animBg="1"/>
      <p:bldP spid="62" grpId="0" animBg="1"/>
      <p:bldP spid="63" grpId="0" animBg="1"/>
      <p:bldP spid="6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382509" y="274659"/>
            <a:ext cx="48333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3600" b="1">
                <a:solidFill>
                  <a:srgbClr val="4CACC6"/>
                </a:solidFill>
                <a:latin typeface="Avenir Heavy" charset="0"/>
                <a:ea typeface="Avenir Heavy" charset="0"/>
                <a:cs typeface="Avenir Heavy" charset="0"/>
              </a:defRPr>
            </a:lvl1pPr>
          </a:lstStyle>
          <a:p>
            <a:r>
              <a:rPr lang="en-US" dirty="0"/>
              <a:t>Form </a:t>
            </a:r>
            <a:r>
              <a:rPr lang="en-US"/>
              <a:t>factor tradeoffs</a:t>
            </a:r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2165116" y="5760161"/>
            <a:ext cx="420326" cy="404262"/>
            <a:chOff x="1242927" y="5404141"/>
            <a:chExt cx="1264733" cy="121639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30" t="2602" r="9458" b="18136"/>
            <a:stretch/>
          </p:blipFill>
          <p:spPr>
            <a:xfrm>
              <a:off x="1242927" y="5404141"/>
              <a:ext cx="1264733" cy="1216397"/>
            </a:xfrm>
            <a:prstGeom prst="rect">
              <a:avLst/>
            </a:prstGeom>
          </p:spPr>
        </p:pic>
        <p:sp>
          <p:nvSpPr>
            <p:cNvPr id="10" name="Oval 9"/>
            <p:cNvSpPr/>
            <p:nvPr/>
          </p:nvSpPr>
          <p:spPr>
            <a:xfrm>
              <a:off x="1647729" y="5794219"/>
              <a:ext cx="416460" cy="34318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rgbClr val="FFFFFF"/>
                </a:solidFill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24" t="4553" r="28225" b="20415"/>
          <a:stretch/>
        </p:blipFill>
        <p:spPr>
          <a:xfrm>
            <a:off x="1822383" y="5691424"/>
            <a:ext cx="302892" cy="54173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6"/>
          <a:srcRect b="12856"/>
          <a:stretch/>
        </p:blipFill>
        <p:spPr>
          <a:xfrm>
            <a:off x="762000" y="1998130"/>
            <a:ext cx="1846113" cy="366874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0" t="13608" r="6856" b="27512"/>
          <a:stretch/>
        </p:blipFill>
        <p:spPr>
          <a:xfrm>
            <a:off x="1208301" y="5759763"/>
            <a:ext cx="584840" cy="405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055365" y="1166490"/>
            <a:ext cx="17509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latin typeface="Avenir Heavy" charset="0"/>
                <a:ea typeface="Avenir Heavy" charset="0"/>
                <a:cs typeface="Avenir Heavy" charset="0"/>
              </a:rPr>
              <a:t>Overall preference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18694" y="1968093"/>
            <a:ext cx="1841520" cy="3638658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073738" y="1166490"/>
            <a:ext cx="20539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>
                <a:latin typeface="Avenir Heavy" charset="0"/>
                <a:ea typeface="Avenir Heavy" charset="0"/>
                <a:cs typeface="Avenir Heavy" charset="0"/>
              </a:rPr>
              <a:t>Social acceptability</a:t>
            </a:r>
            <a:endParaRPr lang="en-US" sz="2200" b="1" dirty="0">
              <a:latin typeface="Avenir Heavy" charset="0"/>
              <a:ea typeface="Avenir Heavy" charset="0"/>
              <a:cs typeface="Avenir Heavy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70794" y="1968092"/>
            <a:ext cx="1833924" cy="359598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15299" y="2047645"/>
            <a:ext cx="1790939" cy="356788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16820" y="2069899"/>
            <a:ext cx="1827370" cy="3541150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5215883" y="1513738"/>
            <a:ext cx="205393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latin typeface="Avenir Heavy" charset="0"/>
                <a:ea typeface="Avenir Heavy" charset="0"/>
                <a:cs typeface="Avenir Heavy" charset="0"/>
              </a:rPr>
              <a:t>Usefulness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322764" y="1513738"/>
            <a:ext cx="205393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err="1">
                <a:latin typeface="Avenir Heavy" charset="0"/>
                <a:ea typeface="Avenir Heavy" charset="0"/>
                <a:cs typeface="Avenir Heavy" charset="0"/>
              </a:rPr>
              <a:t>Glanceability</a:t>
            </a:r>
            <a:endParaRPr lang="en-US" sz="2200" b="1" dirty="0">
              <a:latin typeface="Avenir Heavy" charset="0"/>
              <a:ea typeface="Avenir Heavy" charset="0"/>
              <a:cs typeface="Avenir Heavy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9518566" y="1166490"/>
            <a:ext cx="19291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latin typeface="Avenir Heavy" charset="0"/>
                <a:ea typeface="Avenir Heavy" charset="0"/>
                <a:cs typeface="Avenir Heavy" charset="0"/>
              </a:rPr>
              <a:t>Preferred for captions</a:t>
            </a:r>
          </a:p>
        </p:txBody>
      </p:sp>
      <p:grpSp>
        <p:nvGrpSpPr>
          <p:cNvPr id="35" name="Group 34"/>
          <p:cNvGrpSpPr/>
          <p:nvPr/>
        </p:nvGrpSpPr>
        <p:grpSpPr>
          <a:xfrm>
            <a:off x="4370197" y="5759763"/>
            <a:ext cx="420326" cy="404262"/>
            <a:chOff x="1242927" y="5404141"/>
            <a:chExt cx="1264733" cy="1216397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30" t="2602" r="9458" b="18136"/>
            <a:stretch/>
          </p:blipFill>
          <p:spPr>
            <a:xfrm>
              <a:off x="1242927" y="5404141"/>
              <a:ext cx="1264733" cy="1216397"/>
            </a:xfrm>
            <a:prstGeom prst="rect">
              <a:avLst/>
            </a:prstGeom>
          </p:spPr>
        </p:pic>
        <p:sp>
          <p:nvSpPr>
            <p:cNvPr id="37" name="Oval 36"/>
            <p:cNvSpPr/>
            <p:nvPr/>
          </p:nvSpPr>
          <p:spPr>
            <a:xfrm>
              <a:off x="1647729" y="5794219"/>
              <a:ext cx="416460" cy="34318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rgbClr val="FFFFFF"/>
                </a:solidFill>
              </a:endParaRPr>
            </a:p>
          </p:txBody>
        </p:sp>
      </p:grpSp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24" t="4553" r="28225" b="20415"/>
          <a:stretch/>
        </p:blipFill>
        <p:spPr>
          <a:xfrm>
            <a:off x="4027464" y="5691026"/>
            <a:ext cx="302892" cy="54173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0" t="13608" r="6856" b="27512"/>
          <a:stretch/>
        </p:blipFill>
        <p:spPr>
          <a:xfrm>
            <a:off x="3413383" y="5759365"/>
            <a:ext cx="584840" cy="405057"/>
          </a:xfrm>
          <a:prstGeom prst="rect">
            <a:avLst/>
          </a:prstGeom>
        </p:spPr>
      </p:pic>
      <p:grpSp>
        <p:nvGrpSpPr>
          <p:cNvPr id="45" name="Group 44"/>
          <p:cNvGrpSpPr/>
          <p:nvPr/>
        </p:nvGrpSpPr>
        <p:grpSpPr>
          <a:xfrm>
            <a:off x="6457813" y="5703191"/>
            <a:ext cx="420326" cy="404262"/>
            <a:chOff x="1242927" y="5404141"/>
            <a:chExt cx="1264733" cy="1216397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30" t="2602" r="9458" b="18136"/>
            <a:stretch/>
          </p:blipFill>
          <p:spPr>
            <a:xfrm>
              <a:off x="1242927" y="5404141"/>
              <a:ext cx="1264733" cy="1216397"/>
            </a:xfrm>
            <a:prstGeom prst="rect">
              <a:avLst/>
            </a:prstGeom>
          </p:spPr>
        </p:pic>
        <p:sp>
          <p:nvSpPr>
            <p:cNvPr id="47" name="Oval 46"/>
            <p:cNvSpPr/>
            <p:nvPr/>
          </p:nvSpPr>
          <p:spPr>
            <a:xfrm>
              <a:off x="1647729" y="5794219"/>
              <a:ext cx="416460" cy="34318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rgbClr val="FFFFFF"/>
                </a:solidFill>
              </a:endParaRPr>
            </a:p>
          </p:txBody>
        </p:sp>
      </p:grpSp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24" t="4553" r="28225" b="20415"/>
          <a:stretch/>
        </p:blipFill>
        <p:spPr>
          <a:xfrm>
            <a:off x="6115080" y="5634454"/>
            <a:ext cx="302892" cy="54173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0" t="13608" r="6856" b="27512"/>
          <a:stretch/>
        </p:blipFill>
        <p:spPr>
          <a:xfrm>
            <a:off x="5500998" y="5702793"/>
            <a:ext cx="584840" cy="405057"/>
          </a:xfrm>
          <a:prstGeom prst="rect">
            <a:avLst/>
          </a:prstGeom>
        </p:spPr>
      </p:pic>
      <p:grpSp>
        <p:nvGrpSpPr>
          <p:cNvPr id="50" name="Group 49"/>
          <p:cNvGrpSpPr/>
          <p:nvPr/>
        </p:nvGrpSpPr>
        <p:grpSpPr>
          <a:xfrm>
            <a:off x="8574671" y="5707116"/>
            <a:ext cx="420326" cy="404262"/>
            <a:chOff x="1242927" y="5404141"/>
            <a:chExt cx="1264733" cy="1216397"/>
          </a:xfrm>
        </p:grpSpPr>
        <p:pic>
          <p:nvPicPr>
            <p:cNvPr id="51" name="Picture 50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30" t="2602" r="9458" b="18136"/>
            <a:stretch/>
          </p:blipFill>
          <p:spPr>
            <a:xfrm>
              <a:off x="1242927" y="5404141"/>
              <a:ext cx="1264733" cy="1216397"/>
            </a:xfrm>
            <a:prstGeom prst="rect">
              <a:avLst/>
            </a:prstGeom>
          </p:spPr>
        </p:pic>
        <p:sp>
          <p:nvSpPr>
            <p:cNvPr id="52" name="Oval 51"/>
            <p:cNvSpPr/>
            <p:nvPr/>
          </p:nvSpPr>
          <p:spPr>
            <a:xfrm>
              <a:off x="1647729" y="5794219"/>
              <a:ext cx="416460" cy="34318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rgbClr val="FFFFFF"/>
                </a:solidFill>
              </a:endParaRPr>
            </a:p>
          </p:txBody>
        </p:sp>
      </p:grpSp>
      <p:pic>
        <p:nvPicPr>
          <p:cNvPr id="53" name="Picture 5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24" t="4553" r="28225" b="20415"/>
          <a:stretch/>
        </p:blipFill>
        <p:spPr>
          <a:xfrm>
            <a:off x="8231938" y="5638380"/>
            <a:ext cx="302892" cy="541736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0" t="13608" r="6856" b="27512"/>
          <a:stretch/>
        </p:blipFill>
        <p:spPr>
          <a:xfrm>
            <a:off x="7617856" y="5706718"/>
            <a:ext cx="584840" cy="405057"/>
          </a:xfrm>
          <a:prstGeom prst="rect">
            <a:avLst/>
          </a:prstGeom>
        </p:spPr>
      </p:pic>
      <p:grpSp>
        <p:nvGrpSpPr>
          <p:cNvPr id="55" name="Group 54"/>
          <p:cNvGrpSpPr/>
          <p:nvPr/>
        </p:nvGrpSpPr>
        <p:grpSpPr>
          <a:xfrm>
            <a:off x="10651815" y="5703191"/>
            <a:ext cx="420326" cy="404262"/>
            <a:chOff x="1242927" y="5404141"/>
            <a:chExt cx="1264733" cy="1216397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30" t="2602" r="9458" b="18136"/>
            <a:stretch/>
          </p:blipFill>
          <p:spPr>
            <a:xfrm>
              <a:off x="1242927" y="5404141"/>
              <a:ext cx="1264733" cy="1216397"/>
            </a:xfrm>
            <a:prstGeom prst="rect">
              <a:avLst/>
            </a:prstGeom>
          </p:spPr>
        </p:pic>
        <p:sp>
          <p:nvSpPr>
            <p:cNvPr id="57" name="Oval 56"/>
            <p:cNvSpPr/>
            <p:nvPr/>
          </p:nvSpPr>
          <p:spPr>
            <a:xfrm>
              <a:off x="1647729" y="5794219"/>
              <a:ext cx="416460" cy="34318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rgbClr val="FFFFFF"/>
                </a:solidFill>
              </a:endParaRPr>
            </a:p>
          </p:txBody>
        </p:sp>
      </p:grpSp>
      <p:pic>
        <p:nvPicPr>
          <p:cNvPr id="58" name="Picture 5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24" t="4553" r="28225" b="20415"/>
          <a:stretch/>
        </p:blipFill>
        <p:spPr>
          <a:xfrm>
            <a:off x="10309082" y="5634454"/>
            <a:ext cx="302892" cy="541736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0" t="13608" r="6856" b="27512"/>
          <a:stretch/>
        </p:blipFill>
        <p:spPr>
          <a:xfrm>
            <a:off x="9695000" y="5702793"/>
            <a:ext cx="584840" cy="405057"/>
          </a:xfrm>
          <a:prstGeom prst="rect">
            <a:avLst/>
          </a:prstGeom>
        </p:spPr>
      </p:pic>
      <p:sp>
        <p:nvSpPr>
          <p:cNvPr id="61" name="TextBox 60"/>
          <p:cNvSpPr txBox="1"/>
          <p:nvPr/>
        </p:nvSpPr>
        <p:spPr>
          <a:xfrm>
            <a:off x="11263541" y="6519446"/>
            <a:ext cx="9284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(</a:t>
            </a:r>
            <a:r>
              <a:rPr lang="en-US" sz="16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N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=201)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E24569D5-FF41-4ECA-8059-6E49D0AA871E}"/>
              </a:ext>
            </a:extLst>
          </p:cNvPr>
          <p:cNvSpPr/>
          <p:nvPr/>
        </p:nvSpPr>
        <p:spPr>
          <a:xfrm>
            <a:off x="7781297" y="3234571"/>
            <a:ext cx="321625" cy="2024019"/>
          </a:xfrm>
          <a:prstGeom prst="rect">
            <a:avLst/>
          </a:prstGeom>
          <a:noFill/>
          <a:ln w="57150">
            <a:solidFill>
              <a:srgbClr val="FF9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D39C7C8E-0BC8-4C99-B443-1D685EAB33CF}"/>
              </a:ext>
            </a:extLst>
          </p:cNvPr>
          <p:cNvSpPr/>
          <p:nvPr/>
        </p:nvSpPr>
        <p:spPr>
          <a:xfrm>
            <a:off x="9904117" y="2288601"/>
            <a:ext cx="321625" cy="2956561"/>
          </a:xfrm>
          <a:prstGeom prst="rect">
            <a:avLst/>
          </a:prstGeom>
          <a:noFill/>
          <a:ln w="57150">
            <a:solidFill>
              <a:srgbClr val="FF9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2C08F003-50B7-41D7-AD01-91E592E70922}"/>
              </a:ext>
            </a:extLst>
          </p:cNvPr>
          <p:cNvSpPr/>
          <p:nvPr/>
        </p:nvSpPr>
        <p:spPr>
          <a:xfrm>
            <a:off x="8591566" y="2490715"/>
            <a:ext cx="321625" cy="2767875"/>
          </a:xfrm>
          <a:prstGeom prst="rect">
            <a:avLst/>
          </a:prstGeom>
          <a:noFill/>
          <a:ln w="57150">
            <a:solidFill>
              <a:srgbClr val="FF9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E8B3A358-B8EA-4498-A78A-D61903DFFCA2}"/>
              </a:ext>
            </a:extLst>
          </p:cNvPr>
          <p:cNvSpPr/>
          <p:nvPr/>
        </p:nvSpPr>
        <p:spPr>
          <a:xfrm>
            <a:off x="10701165" y="4767579"/>
            <a:ext cx="321625" cy="477583"/>
          </a:xfrm>
          <a:prstGeom prst="rect">
            <a:avLst/>
          </a:prstGeom>
          <a:noFill/>
          <a:ln w="57150">
            <a:solidFill>
              <a:srgbClr val="FF000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00564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P spid="66" grpId="0" animBg="1"/>
      <p:bldP spid="67" grpId="0" animBg="1"/>
      <p:bldP spid="6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754413" y="2585185"/>
            <a:ext cx="5857099" cy="21339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</a:pPr>
            <a:r>
              <a:rPr lang="en-US" sz="3200" i="1" dirty="0">
                <a:solidFill>
                  <a:srgbClr val="404040"/>
                </a:solidFill>
                <a:latin typeface="Baskerville"/>
                <a:cs typeface="Baskerville"/>
              </a:rPr>
              <a:t>“</a:t>
            </a:r>
            <a:r>
              <a:rPr lang="en-US" sz="3200" dirty="0">
                <a:solidFill>
                  <a:srgbClr val="404040"/>
                </a:solidFill>
                <a:latin typeface="Baskerville"/>
                <a:cs typeface="Baskerville"/>
              </a:rPr>
              <a:t>Disabling hearing loss”</a:t>
            </a:r>
            <a:endParaRPr lang="en-US" sz="2800" dirty="0">
              <a:solidFill>
                <a:srgbClr val="404040"/>
              </a:solidFill>
              <a:latin typeface="Avenir Book" charset="0"/>
              <a:cs typeface="Avenir Book" charset="0"/>
            </a:endParaRPr>
          </a:p>
          <a:p>
            <a:pPr>
              <a:spcAft>
                <a:spcPts val="1000"/>
              </a:spcAft>
            </a:pPr>
            <a:r>
              <a:rPr lang="en-US" sz="4000" dirty="0">
                <a:solidFill>
                  <a:srgbClr val="4CACC6"/>
                </a:solidFill>
                <a:latin typeface="Avenir Book" charset="0"/>
                <a:ea typeface="Avenir Book" charset="0"/>
                <a:cs typeface="Avenir Book" charset="0"/>
              </a:rPr>
              <a:t>2%</a:t>
            </a:r>
            <a:r>
              <a:rPr lang="en-US" sz="3200" dirty="0">
                <a:solidFill>
                  <a:srgbClr val="4CACC6"/>
                </a:solidFill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US" sz="3200" dirty="0">
                <a:solidFill>
                  <a:srgbClr val="404040"/>
                </a:solidFill>
                <a:latin typeface="Avenir Book" charset="0"/>
                <a:ea typeface="Avenir Book" charset="0"/>
                <a:cs typeface="Avenir Book" charset="0"/>
              </a:rPr>
              <a:t>of adults aged 45 to 54</a:t>
            </a:r>
          </a:p>
          <a:p>
            <a:r>
              <a:rPr lang="en-US" sz="4000" dirty="0">
                <a:solidFill>
                  <a:srgbClr val="4CACC6"/>
                </a:solidFill>
                <a:latin typeface="Avenir Book" charset="0"/>
                <a:ea typeface="Avenir Book" charset="0"/>
                <a:cs typeface="Avenir Book" charset="0"/>
              </a:rPr>
              <a:t>50%</a:t>
            </a:r>
            <a:r>
              <a:rPr lang="en-US" sz="3200" dirty="0">
                <a:solidFill>
                  <a:srgbClr val="4CACC6"/>
                </a:solidFill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US" sz="3200" dirty="0">
                <a:solidFill>
                  <a:srgbClr val="404040"/>
                </a:solidFill>
                <a:latin typeface="Avenir Book" charset="0"/>
                <a:ea typeface="Avenir Book" charset="0"/>
                <a:cs typeface="Avenir Book" charset="0"/>
              </a:rPr>
              <a:t>of those 75 and older </a:t>
            </a:r>
            <a:endParaRPr lang="en-US" sz="2800" dirty="0">
              <a:solidFill>
                <a:srgbClr val="404040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988904" y="6398703"/>
            <a:ext cx="81079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dirty="0">
                <a:solidFill>
                  <a:srgbClr val="404040"/>
                </a:solidFill>
                <a:latin typeface="Avenir Book" charset="0"/>
                <a:ea typeface="Avenir Book" charset="0"/>
                <a:cs typeface="Avenir Book" charset="0"/>
              </a:rPr>
              <a:t>[National Institute on Deafness and Other Communication Disorders, 2016]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66289" y="2582615"/>
            <a:ext cx="4378122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3200" dirty="0">
                <a:solidFill>
                  <a:srgbClr val="404040"/>
                </a:solidFill>
                <a:latin typeface="Baskerville"/>
                <a:cs typeface="Baskerville"/>
              </a:rPr>
              <a:t>“Some trouble hearing”</a:t>
            </a:r>
            <a:endParaRPr lang="en-US" sz="6400" dirty="0">
              <a:solidFill>
                <a:srgbClr val="4CACC6"/>
              </a:solidFill>
              <a:latin typeface="Avenir Book" charset="0"/>
              <a:ea typeface="Avenir Book" charset="0"/>
              <a:cs typeface="Avenir Book" charset="0"/>
            </a:endParaRPr>
          </a:p>
          <a:p>
            <a:r>
              <a:rPr lang="en-US" sz="7000" dirty="0">
                <a:solidFill>
                  <a:srgbClr val="4CACC6"/>
                </a:solidFill>
                <a:latin typeface="Avenir Book" charset="0"/>
                <a:ea typeface="Avenir Book" charset="0"/>
                <a:cs typeface="Avenir Book" charset="0"/>
              </a:rPr>
              <a:t>15%</a:t>
            </a:r>
            <a:r>
              <a:rPr lang="en-US" sz="3200" dirty="0">
                <a:solidFill>
                  <a:srgbClr val="4CACC6"/>
                </a:solidFill>
                <a:latin typeface="Avenir Book" charset="0"/>
                <a:ea typeface="Avenir Book" charset="0"/>
                <a:cs typeface="Avenir Book" charset="0"/>
              </a:rPr>
              <a:t> of US adults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9209" y="46205"/>
            <a:ext cx="109039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cap="small" dirty="0">
                <a:solidFill>
                  <a:srgbClr val="FFFFFF"/>
                </a:solidFill>
                <a:latin typeface="Avenir Heavy" charset="0"/>
                <a:ea typeface="Avenir Heavy" charset="0"/>
                <a:cs typeface="Avenir Heavy" charset="0"/>
              </a:rPr>
              <a:t>background</a:t>
            </a:r>
            <a:endParaRPr lang="en-US" sz="3200" i="1" dirty="0">
              <a:solidFill>
                <a:prstClr val="white"/>
              </a:solidFill>
              <a:latin typeface="Baskerville" charset="0"/>
              <a:ea typeface="Baskerville" charset="0"/>
              <a:cs typeface="Baskerville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230787" y="128358"/>
            <a:ext cx="18661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BACKGROUND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71967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12106" y="2107898"/>
            <a:ext cx="4561266" cy="392918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70607" y="1584678"/>
            <a:ext cx="106466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00">
                    <a:lumMod val="85000"/>
                    <a:lumOff val="15000"/>
                  </a:srgbClr>
                </a:solidFill>
                <a:latin typeface="Avenir Book" charset="0"/>
                <a:ea typeface="Avenir Book" charset="0"/>
                <a:cs typeface="Avenir Book" charset="0"/>
              </a:rPr>
              <a:t>92% of 201 wanted haptic </a:t>
            </a:r>
            <a:r>
              <a:rPr lang="en-US" sz="2800" i="1" dirty="0">
                <a:solidFill>
                  <a:srgbClr val="000000">
                    <a:lumMod val="85000"/>
                    <a:lumOff val="15000"/>
                  </a:srgbClr>
                </a:solidFill>
                <a:latin typeface="Avenir Book" charset="0"/>
                <a:ea typeface="Avenir Book" charset="0"/>
                <a:cs typeface="Avenir Book" charset="0"/>
              </a:rPr>
              <a:t>and</a:t>
            </a:r>
            <a:r>
              <a:rPr lang="en-US" sz="2800" dirty="0">
                <a:solidFill>
                  <a:srgbClr val="000000">
                    <a:lumMod val="85000"/>
                    <a:lumOff val="15000"/>
                  </a:srgbClr>
                </a:solidFill>
                <a:latin typeface="Avenir Book" charset="0"/>
                <a:ea typeface="Avenir Book" charset="0"/>
                <a:cs typeface="Avenir Book" charset="0"/>
              </a:rPr>
              <a:t> visual feedback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24" t="4553" r="28225" b="20415"/>
          <a:stretch/>
        </p:blipFill>
        <p:spPr>
          <a:xfrm>
            <a:off x="8932950" y="3908797"/>
            <a:ext cx="828529" cy="1481861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5987300" y="3568059"/>
            <a:ext cx="2247530" cy="2252546"/>
            <a:chOff x="2711319" y="4359718"/>
            <a:chExt cx="2247530" cy="225254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30" r="6856" b="14796"/>
            <a:stretch/>
          </p:blipFill>
          <p:spPr>
            <a:xfrm>
              <a:off x="2711319" y="4359718"/>
              <a:ext cx="2247530" cy="2252546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 rot="227203">
              <a:off x="3728170" y="5762903"/>
              <a:ext cx="392431" cy="117514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rgbClr val="FFFFFF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2517197" y="4086135"/>
            <a:ext cx="1264733" cy="1216394"/>
            <a:chOff x="1242927" y="5404138"/>
            <a:chExt cx="1264733" cy="121639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30" t="2602" r="9458" b="18136"/>
            <a:stretch/>
          </p:blipFill>
          <p:spPr>
            <a:xfrm>
              <a:off x="1242927" y="5404138"/>
              <a:ext cx="1264733" cy="1216394"/>
            </a:xfrm>
            <a:prstGeom prst="rect">
              <a:avLst/>
            </a:prstGeom>
          </p:spPr>
        </p:pic>
        <p:sp>
          <p:nvSpPr>
            <p:cNvPr id="10" name="Oval 9"/>
            <p:cNvSpPr/>
            <p:nvPr/>
          </p:nvSpPr>
          <p:spPr>
            <a:xfrm>
              <a:off x="1647729" y="5794219"/>
              <a:ext cx="416460" cy="34318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rgbClr val="FFFFFF"/>
                </a:solidFill>
              </a:endParaRPr>
            </a:p>
          </p:txBody>
        </p:sp>
      </p:grpSp>
      <p:sp>
        <p:nvSpPr>
          <p:cNvPr id="15" name="Rectangle 14"/>
          <p:cNvSpPr/>
          <p:nvPr/>
        </p:nvSpPr>
        <p:spPr>
          <a:xfrm>
            <a:off x="570607" y="2265614"/>
            <a:ext cx="1118277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0000">
                    <a:lumMod val="85000"/>
                    <a:lumOff val="15000"/>
                  </a:srgbClr>
                </a:solidFill>
                <a:latin typeface="Avenir Book" charset="0"/>
                <a:ea typeface="Avenir Book" charset="0"/>
                <a:cs typeface="Avenir Book" charset="0"/>
              </a:rPr>
              <a:t>Most common ideal setup involved </a:t>
            </a:r>
            <a:r>
              <a:rPr lang="en-US" sz="2800" i="1" dirty="0">
                <a:solidFill>
                  <a:srgbClr val="000000">
                    <a:lumMod val="85000"/>
                    <a:lumOff val="15000"/>
                  </a:srgbClr>
                </a:solidFill>
                <a:latin typeface="Avenir Book" charset="0"/>
                <a:ea typeface="Avenir Book" charset="0"/>
                <a:cs typeface="Avenir Book" charset="0"/>
              </a:rPr>
              <a:t>two </a:t>
            </a:r>
            <a:r>
              <a:rPr lang="en-US" sz="2800" dirty="0">
                <a:solidFill>
                  <a:srgbClr val="000000">
                    <a:lumMod val="85000"/>
                    <a:lumOff val="15000"/>
                  </a:srgbClr>
                </a:solidFill>
                <a:latin typeface="Avenir Book" charset="0"/>
                <a:ea typeface="Avenir Book" charset="0"/>
                <a:cs typeface="Avenir Book" charset="0"/>
              </a:rPr>
              <a:t>devices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70607" y="640540"/>
            <a:ext cx="58063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3600" b="1">
                <a:solidFill>
                  <a:srgbClr val="4CACC6"/>
                </a:solidFill>
                <a:latin typeface="Avenir Heavy" charset="0"/>
                <a:ea typeface="Avenir Heavy" charset="0"/>
                <a:cs typeface="Avenir Heavy" charset="0"/>
              </a:defRPr>
            </a:lvl1pPr>
          </a:lstStyle>
          <a:p>
            <a:r>
              <a:rPr lang="en-US" dirty="0"/>
              <a:t>Envisioning an ideal setup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347596" y="3427791"/>
            <a:ext cx="160393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0000">
                    <a:lumMod val="85000"/>
                    <a:lumOff val="15000"/>
                  </a:srgbClr>
                </a:solidFill>
                <a:latin typeface="Avenir Heavy" charset="0"/>
                <a:ea typeface="Avenir Heavy" charset="0"/>
                <a:cs typeface="Avenir Heavy" charset="0"/>
              </a:rPr>
              <a:t>Haptic</a:t>
            </a:r>
          </a:p>
        </p:txBody>
      </p:sp>
      <p:sp>
        <p:nvSpPr>
          <p:cNvPr id="18" name="Rectangle 17"/>
          <p:cNvSpPr/>
          <p:nvPr/>
        </p:nvSpPr>
        <p:spPr>
          <a:xfrm>
            <a:off x="7490884" y="3427792"/>
            <a:ext cx="131568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0000">
                    <a:lumMod val="85000"/>
                    <a:lumOff val="15000"/>
                  </a:srgbClr>
                </a:solidFill>
                <a:latin typeface="Avenir Heavy" charset="0"/>
                <a:ea typeface="Avenir Heavy" charset="0"/>
                <a:cs typeface="Avenir Heavy" charset="0"/>
              </a:rPr>
              <a:t>Visual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364593" y="5465427"/>
            <a:ext cx="161454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solidFill>
                  <a:srgbClr val="000000">
                    <a:lumMod val="85000"/>
                    <a:lumOff val="15000"/>
                  </a:srgbClr>
                </a:solidFill>
                <a:latin typeface="Avenir Book" charset="0"/>
                <a:ea typeface="Avenir Book" charset="0"/>
                <a:cs typeface="Avenir Book" charset="0"/>
              </a:rPr>
              <a:t>Smartwatch</a:t>
            </a:r>
          </a:p>
          <a:p>
            <a:pPr algn="ctr"/>
            <a:r>
              <a:rPr lang="en-US" sz="2000" dirty="0">
                <a:solidFill>
                  <a:srgbClr val="FFFFFF">
                    <a:lumMod val="65000"/>
                  </a:srgbClr>
                </a:solidFill>
                <a:latin typeface="Avenir Book" charset="0"/>
                <a:ea typeface="Avenir Book" charset="0"/>
                <a:cs typeface="Avenir Book" charset="0"/>
              </a:rPr>
              <a:t>(66% of 201)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107229" y="5465427"/>
            <a:ext cx="161454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solidFill>
                  <a:srgbClr val="000000">
                    <a:lumMod val="85000"/>
                    <a:lumOff val="15000"/>
                  </a:srgbClr>
                </a:solidFill>
                <a:latin typeface="Avenir Book" charset="0"/>
                <a:ea typeface="Avenir Book" charset="0"/>
                <a:cs typeface="Avenir Book" charset="0"/>
              </a:rPr>
              <a:t>HMD</a:t>
            </a:r>
          </a:p>
          <a:p>
            <a:pPr algn="ctr"/>
            <a:r>
              <a:rPr lang="en-US" sz="2000" dirty="0">
                <a:solidFill>
                  <a:srgbClr val="FFFFFF">
                    <a:lumMod val="65000"/>
                  </a:srgbClr>
                </a:solidFill>
                <a:latin typeface="Avenir Book" charset="0"/>
                <a:ea typeface="Avenir Book" charset="0"/>
                <a:cs typeface="Avenir Book" charset="0"/>
              </a:rPr>
              <a:t>(41% of 201)</a:t>
            </a:r>
          </a:p>
        </p:txBody>
      </p:sp>
      <p:sp>
        <p:nvSpPr>
          <p:cNvPr id="21" name="Rectangle 20"/>
          <p:cNvSpPr/>
          <p:nvPr/>
        </p:nvSpPr>
        <p:spPr>
          <a:xfrm>
            <a:off x="8519117" y="5465427"/>
            <a:ext cx="161454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solidFill>
                  <a:srgbClr val="000000">
                    <a:lumMod val="85000"/>
                    <a:lumOff val="15000"/>
                  </a:srgbClr>
                </a:solidFill>
                <a:latin typeface="Avenir Book" charset="0"/>
                <a:ea typeface="Avenir Book" charset="0"/>
                <a:cs typeface="Avenir Book" charset="0"/>
              </a:rPr>
              <a:t>Smartphone</a:t>
            </a:r>
          </a:p>
          <a:p>
            <a:pPr algn="ctr"/>
            <a:r>
              <a:rPr lang="en-US" sz="2000" dirty="0">
                <a:solidFill>
                  <a:srgbClr val="FFFFFF">
                    <a:lumMod val="65000"/>
                  </a:srgbClr>
                </a:solidFill>
                <a:latin typeface="Avenir Book" charset="0"/>
                <a:ea typeface="Avenir Book" charset="0"/>
                <a:cs typeface="Avenir Book" charset="0"/>
              </a:rPr>
              <a:t>(39% of 201)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5292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/>
      <p:bldP spid="17" grpId="0"/>
      <p:bldP spid="18" grpId="0"/>
      <p:bldP spid="19" grpId="0"/>
      <p:bldP spid="20" grpId="0"/>
      <p:bldP spid="2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4460" y="1516891"/>
            <a:ext cx="9543288" cy="3519678"/>
          </a:xfrm>
          <a:prstGeom prst="rect">
            <a:avLst/>
          </a:prstGeom>
        </p:spPr>
      </p:pic>
      <p:sp>
        <p:nvSpPr>
          <p:cNvPr id="36" name="Rectangle 35"/>
          <p:cNvSpPr/>
          <p:nvPr/>
        </p:nvSpPr>
        <p:spPr>
          <a:xfrm>
            <a:off x="2518066" y="1308132"/>
            <a:ext cx="5631589" cy="2598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2460274" y="4793446"/>
            <a:ext cx="5631589" cy="2598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318598" y="153470"/>
            <a:ext cx="72256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b="1">
                <a:solidFill>
                  <a:srgbClr val="4CACC6"/>
                </a:solidFill>
                <a:latin typeface="Avenir Heavy" charset="0"/>
                <a:ea typeface="Avenir Heavy" charset="0"/>
                <a:cs typeface="Avenir Heavy" charset="0"/>
              </a:defRPr>
            </a:lvl1pPr>
          </a:lstStyle>
          <a:p>
            <a:r>
              <a:rPr lang="en-US" dirty="0"/>
              <a:t>Utility across social contexts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97046" y="5454743"/>
            <a:ext cx="11293381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dirty="0">
                <a:solidFill>
                  <a:srgbClr val="000000"/>
                </a:solidFill>
                <a:latin typeface="Avenir Book" charset="0"/>
                <a:ea typeface="Avenir Book" charset="0"/>
                <a:cs typeface="Avenir Book" charset="0"/>
              </a:rPr>
              <a:t>Most participants “strongly” agreed would be useful across all contexts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solidFill>
                  <a:srgbClr val="000000"/>
                </a:solidFill>
                <a:latin typeface="Avenir Book" charset="0"/>
                <a:ea typeface="Avenir Book" charset="0"/>
                <a:cs typeface="Avenir Book" charset="0"/>
              </a:rPr>
              <a:t>	</a:t>
            </a:r>
            <a:r>
              <a:rPr lang="mr-IN" sz="2400" dirty="0">
                <a:solidFill>
                  <a:srgbClr val="000000"/>
                </a:solidFill>
                <a:latin typeface="Avenir Book" charset="0"/>
                <a:ea typeface="Avenir Book" charset="0"/>
                <a:cs typeface="Avenir Book" charset="0"/>
              </a:rPr>
              <a:t>…</a:t>
            </a:r>
            <a:r>
              <a:rPr lang="en-US" sz="2400" dirty="0">
                <a:solidFill>
                  <a:srgbClr val="000000"/>
                </a:solidFill>
                <a:latin typeface="Avenir Book" charset="0"/>
                <a:ea typeface="Avenir Book" charset="0"/>
                <a:cs typeface="Avenir Book" charset="0"/>
              </a:rPr>
              <a:t>except possibly for people who prefer sign language with family/friends 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solidFill>
                  <a:srgbClr val="000000"/>
                </a:solidFill>
                <a:latin typeface="Avenir Book" charset="0"/>
                <a:ea typeface="Avenir Book" charset="0"/>
                <a:cs typeface="Avenir Book" charset="0"/>
              </a:rPr>
              <a:t>Significant main and interaction effects with 2-way ANOVA with ART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2517055" y="4722966"/>
            <a:ext cx="1014437" cy="617477"/>
            <a:chOff x="2219875" y="4912450"/>
            <a:chExt cx="1014437" cy="617477"/>
          </a:xfrm>
        </p:grpSpPr>
        <p:sp>
          <p:nvSpPr>
            <p:cNvPr id="11" name="TextBox 10"/>
            <p:cNvSpPr txBox="1"/>
            <p:nvPr/>
          </p:nvSpPr>
          <p:spPr>
            <a:xfrm rot="18399350">
              <a:off x="2099649" y="5040452"/>
              <a:ext cx="57900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venir Book" charset="0"/>
                  <a:ea typeface="Avenir Book" charset="0"/>
                  <a:cs typeface="Avenir Book" charset="0"/>
                </a:rPr>
                <a:t>Oral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 rot="18399350">
              <a:off x="2418355" y="5051912"/>
              <a:ext cx="61747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venir Book" charset="0"/>
                  <a:ea typeface="Avenir Book" charset="0"/>
                  <a:cs typeface="Avenir Book" charset="0"/>
                </a:rPr>
                <a:t>Both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 rot="18399350">
              <a:off x="2771525" y="5043043"/>
              <a:ext cx="58702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venir Book" charset="0"/>
                  <a:ea typeface="Avenir Book" charset="0"/>
                  <a:cs typeface="Avenir Book" charset="0"/>
                </a:rPr>
                <a:t>Sign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3840820" y="4722966"/>
            <a:ext cx="1014437" cy="617477"/>
            <a:chOff x="2219875" y="4912450"/>
            <a:chExt cx="1014437" cy="617477"/>
          </a:xfrm>
        </p:grpSpPr>
        <p:sp>
          <p:nvSpPr>
            <p:cNvPr id="20" name="TextBox 19"/>
            <p:cNvSpPr txBox="1"/>
            <p:nvPr/>
          </p:nvSpPr>
          <p:spPr>
            <a:xfrm rot="18399350">
              <a:off x="2099649" y="5040452"/>
              <a:ext cx="57900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venir Book" charset="0"/>
                  <a:ea typeface="Avenir Book" charset="0"/>
                  <a:cs typeface="Avenir Book" charset="0"/>
                </a:rPr>
                <a:t>Oral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 rot="18399350">
              <a:off x="2418355" y="5051912"/>
              <a:ext cx="61747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venir Book" charset="0"/>
                  <a:ea typeface="Avenir Book" charset="0"/>
                  <a:cs typeface="Avenir Book" charset="0"/>
                </a:rPr>
                <a:t>Both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 rot="18399350">
              <a:off x="2771525" y="5043043"/>
              <a:ext cx="58702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venir Book" charset="0"/>
                  <a:ea typeface="Avenir Book" charset="0"/>
                  <a:cs typeface="Avenir Book" charset="0"/>
                </a:rPr>
                <a:t>Sign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5164585" y="4722966"/>
            <a:ext cx="1014437" cy="617477"/>
            <a:chOff x="2219875" y="4912450"/>
            <a:chExt cx="1014437" cy="617477"/>
          </a:xfrm>
        </p:grpSpPr>
        <p:sp>
          <p:nvSpPr>
            <p:cNvPr id="24" name="TextBox 23"/>
            <p:cNvSpPr txBox="1"/>
            <p:nvPr/>
          </p:nvSpPr>
          <p:spPr>
            <a:xfrm rot="18399350">
              <a:off x="2099649" y="5040452"/>
              <a:ext cx="57900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venir Book" charset="0"/>
                  <a:ea typeface="Avenir Book" charset="0"/>
                  <a:cs typeface="Avenir Book" charset="0"/>
                </a:rPr>
                <a:t>Oral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 rot="18399350">
              <a:off x="2418355" y="5051912"/>
              <a:ext cx="61747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venir Book" charset="0"/>
                  <a:ea typeface="Avenir Book" charset="0"/>
                  <a:cs typeface="Avenir Book" charset="0"/>
                </a:rPr>
                <a:t>Both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 rot="18399350">
              <a:off x="2771525" y="5043043"/>
              <a:ext cx="58702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venir Book" charset="0"/>
                  <a:ea typeface="Avenir Book" charset="0"/>
                  <a:cs typeface="Avenir Book" charset="0"/>
                </a:rPr>
                <a:t>Sign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6488349" y="4722966"/>
            <a:ext cx="1014437" cy="617477"/>
            <a:chOff x="2219875" y="4912450"/>
            <a:chExt cx="1014437" cy="617477"/>
          </a:xfrm>
        </p:grpSpPr>
        <p:sp>
          <p:nvSpPr>
            <p:cNvPr id="28" name="TextBox 27"/>
            <p:cNvSpPr txBox="1"/>
            <p:nvPr/>
          </p:nvSpPr>
          <p:spPr>
            <a:xfrm rot="18399350">
              <a:off x="2099649" y="5040452"/>
              <a:ext cx="57900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venir Book" charset="0"/>
                  <a:ea typeface="Avenir Book" charset="0"/>
                  <a:cs typeface="Avenir Book" charset="0"/>
                </a:rPr>
                <a:t>Oral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 rot="18399350">
              <a:off x="2418355" y="5051912"/>
              <a:ext cx="61747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venir Book" charset="0"/>
                  <a:ea typeface="Avenir Book" charset="0"/>
                  <a:cs typeface="Avenir Book" charset="0"/>
                </a:rPr>
                <a:t>Both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 rot="18399350">
              <a:off x="2771525" y="5043043"/>
              <a:ext cx="58702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venir Book" charset="0"/>
                  <a:ea typeface="Avenir Book" charset="0"/>
                  <a:cs typeface="Avenir Book" charset="0"/>
                </a:rPr>
                <a:t>Sign</a:t>
              </a: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2593318" y="1091903"/>
            <a:ext cx="10278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Avenir Heavy" charset="0"/>
                <a:ea typeface="Avenir Heavy" charset="0"/>
                <a:cs typeface="Avenir Heavy" charset="0"/>
              </a:rPr>
              <a:t>Alone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3784152" y="829328"/>
            <a:ext cx="12346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Avenir Heavy" charset="0"/>
                <a:ea typeface="Avenir Heavy" charset="0"/>
                <a:cs typeface="Avenir Heavy" charset="0"/>
              </a:rPr>
              <a:t>Family/</a:t>
            </a:r>
          </a:p>
          <a:p>
            <a:pPr algn="ctr"/>
            <a:r>
              <a:rPr lang="en-US" sz="2400" b="1" dirty="0">
                <a:latin typeface="Avenir Heavy" charset="0"/>
                <a:ea typeface="Avenir Heavy" charset="0"/>
                <a:cs typeface="Avenir Heavy" charset="0"/>
              </a:rPr>
              <a:t>friends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81774" y="1094010"/>
            <a:ext cx="9534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Avenir Heavy" charset="0"/>
                <a:ea typeface="Avenir Heavy" charset="0"/>
                <a:cs typeface="Avenir Heavy" charset="0"/>
              </a:rPr>
              <a:t>Work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6298166" y="1073520"/>
            <a:ext cx="15696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Avenir Heavy" charset="0"/>
                <a:ea typeface="Avenir Heavy" charset="0"/>
                <a:cs typeface="Avenir Heavy" charset="0"/>
              </a:rPr>
              <a:t>Strangers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4483003" y="1568036"/>
            <a:ext cx="519254" cy="3652638"/>
          </a:xfrm>
          <a:prstGeom prst="roundRect">
            <a:avLst/>
          </a:prstGeom>
          <a:noFill/>
          <a:ln w="57150">
            <a:solidFill>
              <a:srgbClr val="FF9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1263541" y="6519446"/>
            <a:ext cx="9284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(</a:t>
            </a:r>
            <a:r>
              <a:rPr lang="en-US" sz="16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N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=201)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60076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1" grpId="0" animBg="1"/>
      <p:bldP spid="32" grpId="0"/>
      <p:bldP spid="33" grpId="0"/>
      <p:bldP spid="34" grpId="0"/>
      <p:bldP spid="35" grpId="0"/>
      <p:bldP spid="6" grpId="0" animBg="1"/>
      <p:bldP spid="3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318598" y="258400"/>
            <a:ext cx="72256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b="1">
                <a:solidFill>
                  <a:srgbClr val="4CACC6"/>
                </a:solidFill>
                <a:latin typeface="Avenir Heavy" charset="0"/>
                <a:ea typeface="Avenir Heavy" charset="0"/>
                <a:cs typeface="Avenir Heavy" charset="0"/>
              </a:defRPr>
            </a:lvl1pPr>
          </a:lstStyle>
          <a:p>
            <a:r>
              <a:rPr lang="en-US" dirty="0"/>
              <a:t>Utility across social contexts</a:t>
            </a:r>
          </a:p>
        </p:txBody>
      </p:sp>
      <p:sp>
        <p:nvSpPr>
          <p:cNvPr id="37" name="Rectangle 36"/>
          <p:cNvSpPr/>
          <p:nvPr/>
        </p:nvSpPr>
        <p:spPr>
          <a:xfrm>
            <a:off x="335582" y="880017"/>
            <a:ext cx="1024143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2000"/>
              </a:spcAft>
            </a:pPr>
            <a:r>
              <a:rPr lang="en-US" sz="2200" dirty="0">
                <a:solidFill>
                  <a:srgbClr val="000000"/>
                </a:solidFill>
                <a:latin typeface="Avenir Book" charset="0"/>
                <a:ea typeface="Avenir Book" charset="0"/>
                <a:cs typeface="Avenir Book" charset="0"/>
              </a:rPr>
              <a:t>Most participants “strongly” agreed would be useful across all contexts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576382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t="11540"/>
          <a:stretch/>
        </p:blipFill>
        <p:spPr>
          <a:xfrm>
            <a:off x="1303020" y="1648918"/>
            <a:ext cx="9579450" cy="3510783"/>
          </a:xfrm>
          <a:prstGeom prst="rect">
            <a:avLst/>
          </a:prstGeom>
        </p:spPr>
      </p:pic>
      <p:sp>
        <p:nvSpPr>
          <p:cNvPr id="36" name="Rectangle 35"/>
          <p:cNvSpPr/>
          <p:nvPr/>
        </p:nvSpPr>
        <p:spPr>
          <a:xfrm>
            <a:off x="2426626" y="1373267"/>
            <a:ext cx="5631589" cy="2598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2368834" y="4881441"/>
            <a:ext cx="5631589" cy="2598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345511" y="264145"/>
            <a:ext cx="104695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3600" b="1">
                <a:solidFill>
                  <a:srgbClr val="4CACC6"/>
                </a:solidFill>
                <a:latin typeface="Avenir Heavy" charset="0"/>
                <a:ea typeface="Avenir Heavy" charset="0"/>
                <a:cs typeface="Avenir Heavy" charset="0"/>
              </a:defRPr>
            </a:lvl1pPr>
          </a:lstStyle>
          <a:p>
            <a:r>
              <a:rPr lang="en-US" dirty="0"/>
              <a:t>Socially acceptability across different contexts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45511" y="5414969"/>
            <a:ext cx="11293381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dirty="0">
                <a:solidFill>
                  <a:srgbClr val="000000"/>
                </a:solidFill>
                <a:latin typeface="Avenir Book" charset="0"/>
                <a:ea typeface="Avenir Book" charset="0"/>
                <a:cs typeface="Avenir Book" charset="0"/>
              </a:rPr>
              <a:t>Most “somewhat” or “strongly” agreed would be acceptable across all contexts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solidFill>
                  <a:srgbClr val="000000"/>
                </a:solidFill>
                <a:latin typeface="Avenir Book" charset="0"/>
                <a:ea typeface="Avenir Book" charset="0"/>
                <a:cs typeface="Avenir Book" charset="0"/>
              </a:rPr>
              <a:t>Context significantly impacted social acceptability (main effect ANOVA with ART)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solidFill>
                  <a:srgbClr val="000000"/>
                </a:solidFill>
                <a:latin typeface="Avenir Book" charset="0"/>
                <a:ea typeface="Avenir Book" charset="0"/>
                <a:cs typeface="Avenir Book" charset="0"/>
              </a:rPr>
              <a:t>	</a:t>
            </a:r>
            <a:r>
              <a:rPr lang="mr-IN" sz="2400" dirty="0">
                <a:solidFill>
                  <a:srgbClr val="000000"/>
                </a:solidFill>
                <a:latin typeface="Avenir Book" charset="0"/>
                <a:ea typeface="Avenir Book" charset="0"/>
                <a:cs typeface="Avenir Book" charset="0"/>
              </a:rPr>
              <a:t>…</a:t>
            </a:r>
            <a:r>
              <a:rPr lang="en-US" sz="2400" dirty="0">
                <a:solidFill>
                  <a:srgbClr val="000000"/>
                </a:solidFill>
                <a:latin typeface="Avenir Book" charset="0"/>
                <a:ea typeface="Avenir Book" charset="0"/>
                <a:cs typeface="Avenir Book" charset="0"/>
              </a:rPr>
              <a:t>social acceptability lower with strangers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2425615" y="4810961"/>
            <a:ext cx="1014437" cy="617477"/>
            <a:chOff x="2219875" y="4912450"/>
            <a:chExt cx="1014437" cy="617477"/>
          </a:xfrm>
        </p:grpSpPr>
        <p:sp>
          <p:nvSpPr>
            <p:cNvPr id="11" name="TextBox 10"/>
            <p:cNvSpPr txBox="1"/>
            <p:nvPr/>
          </p:nvSpPr>
          <p:spPr>
            <a:xfrm rot="18399350">
              <a:off x="2099649" y="5040452"/>
              <a:ext cx="57900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venir Book" charset="0"/>
                  <a:ea typeface="Avenir Book" charset="0"/>
                  <a:cs typeface="Avenir Book" charset="0"/>
                </a:rPr>
                <a:t>Oral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 rot="18399350">
              <a:off x="2418355" y="5051912"/>
              <a:ext cx="61747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venir Book" charset="0"/>
                  <a:ea typeface="Avenir Book" charset="0"/>
                  <a:cs typeface="Avenir Book" charset="0"/>
                </a:rPr>
                <a:t>Both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 rot="18399350">
              <a:off x="2771525" y="5043043"/>
              <a:ext cx="58702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venir Book" charset="0"/>
                  <a:ea typeface="Avenir Book" charset="0"/>
                  <a:cs typeface="Avenir Book" charset="0"/>
                </a:rPr>
                <a:t>Sign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3749380" y="4810961"/>
            <a:ext cx="1014437" cy="617477"/>
            <a:chOff x="2219875" y="4912450"/>
            <a:chExt cx="1014437" cy="617477"/>
          </a:xfrm>
        </p:grpSpPr>
        <p:sp>
          <p:nvSpPr>
            <p:cNvPr id="20" name="TextBox 19"/>
            <p:cNvSpPr txBox="1"/>
            <p:nvPr/>
          </p:nvSpPr>
          <p:spPr>
            <a:xfrm rot="18399350">
              <a:off x="2099649" y="5040452"/>
              <a:ext cx="57900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venir Book" charset="0"/>
                  <a:ea typeface="Avenir Book" charset="0"/>
                  <a:cs typeface="Avenir Book" charset="0"/>
                </a:rPr>
                <a:t>Oral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 rot="18399350">
              <a:off x="2418355" y="5051912"/>
              <a:ext cx="61747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venir Book" charset="0"/>
                  <a:ea typeface="Avenir Book" charset="0"/>
                  <a:cs typeface="Avenir Book" charset="0"/>
                </a:rPr>
                <a:t>Both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 rot="18399350">
              <a:off x="2771525" y="5043043"/>
              <a:ext cx="58702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venir Book" charset="0"/>
                  <a:ea typeface="Avenir Book" charset="0"/>
                  <a:cs typeface="Avenir Book" charset="0"/>
                </a:rPr>
                <a:t>Sign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5073145" y="4810961"/>
            <a:ext cx="1014437" cy="617477"/>
            <a:chOff x="2219875" y="4912450"/>
            <a:chExt cx="1014437" cy="617477"/>
          </a:xfrm>
        </p:grpSpPr>
        <p:sp>
          <p:nvSpPr>
            <p:cNvPr id="24" name="TextBox 23"/>
            <p:cNvSpPr txBox="1"/>
            <p:nvPr/>
          </p:nvSpPr>
          <p:spPr>
            <a:xfrm rot="18399350">
              <a:off x="2099649" y="5040452"/>
              <a:ext cx="57900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venir Book" charset="0"/>
                  <a:ea typeface="Avenir Book" charset="0"/>
                  <a:cs typeface="Avenir Book" charset="0"/>
                </a:rPr>
                <a:t>Oral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 rot="18399350">
              <a:off x="2418355" y="5051912"/>
              <a:ext cx="61747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venir Book" charset="0"/>
                  <a:ea typeface="Avenir Book" charset="0"/>
                  <a:cs typeface="Avenir Book" charset="0"/>
                </a:rPr>
                <a:t>Both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 rot="18399350">
              <a:off x="2771525" y="5043043"/>
              <a:ext cx="58702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venir Book" charset="0"/>
                  <a:ea typeface="Avenir Book" charset="0"/>
                  <a:cs typeface="Avenir Book" charset="0"/>
                </a:rPr>
                <a:t>Sign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6396909" y="4810961"/>
            <a:ext cx="1014437" cy="617477"/>
            <a:chOff x="2219875" y="4912450"/>
            <a:chExt cx="1014437" cy="617477"/>
          </a:xfrm>
        </p:grpSpPr>
        <p:sp>
          <p:nvSpPr>
            <p:cNvPr id="28" name="TextBox 27"/>
            <p:cNvSpPr txBox="1"/>
            <p:nvPr/>
          </p:nvSpPr>
          <p:spPr>
            <a:xfrm rot="18399350">
              <a:off x="2099649" y="5040452"/>
              <a:ext cx="57900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venir Book" charset="0"/>
                  <a:ea typeface="Avenir Book" charset="0"/>
                  <a:cs typeface="Avenir Book" charset="0"/>
                </a:rPr>
                <a:t>Oral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 rot="18399350">
              <a:off x="2418355" y="5051912"/>
              <a:ext cx="61747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venir Book" charset="0"/>
                  <a:ea typeface="Avenir Book" charset="0"/>
                  <a:cs typeface="Avenir Book" charset="0"/>
                </a:rPr>
                <a:t>Both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 rot="18399350">
              <a:off x="2771525" y="5043043"/>
              <a:ext cx="58702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venir Book" charset="0"/>
                  <a:ea typeface="Avenir Book" charset="0"/>
                  <a:cs typeface="Avenir Book" charset="0"/>
                </a:rPr>
                <a:t>Sign</a:t>
              </a: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2501878" y="1142423"/>
            <a:ext cx="10278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Avenir Heavy" charset="0"/>
                <a:ea typeface="Avenir Heavy" charset="0"/>
                <a:cs typeface="Avenir Heavy" charset="0"/>
              </a:rPr>
              <a:t>Alone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3692712" y="879848"/>
            <a:ext cx="12346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Avenir Heavy" charset="0"/>
                <a:ea typeface="Avenir Heavy" charset="0"/>
                <a:cs typeface="Avenir Heavy" charset="0"/>
              </a:rPr>
              <a:t>Family/</a:t>
            </a:r>
          </a:p>
          <a:p>
            <a:pPr algn="ctr"/>
            <a:r>
              <a:rPr lang="en-US" sz="2400" b="1" dirty="0">
                <a:latin typeface="Avenir Heavy" charset="0"/>
                <a:ea typeface="Avenir Heavy" charset="0"/>
                <a:cs typeface="Avenir Heavy" charset="0"/>
              </a:rPr>
              <a:t>friends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090334" y="1134285"/>
            <a:ext cx="9534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Avenir Heavy" charset="0"/>
                <a:ea typeface="Avenir Heavy" charset="0"/>
                <a:cs typeface="Avenir Heavy" charset="0"/>
              </a:rPr>
              <a:t>Work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6206726" y="1134285"/>
            <a:ext cx="15696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Avenir Heavy" charset="0"/>
                <a:ea typeface="Avenir Heavy" charset="0"/>
                <a:cs typeface="Avenir Heavy" charset="0"/>
              </a:rPr>
              <a:t>Strangers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2635574" y="2776930"/>
            <a:ext cx="4611533" cy="617220"/>
          </a:xfrm>
          <a:prstGeom prst="straightConnector1">
            <a:avLst/>
          </a:prstGeom>
          <a:ln w="82550">
            <a:solidFill>
              <a:srgbClr val="FF9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11263541" y="6519446"/>
            <a:ext cx="9284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(</a:t>
            </a:r>
            <a:r>
              <a:rPr lang="en-US" sz="16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N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=201)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87705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1" grpId="0" animBg="1"/>
      <p:bldP spid="32" grpId="0"/>
      <p:bldP spid="33" grpId="0"/>
      <p:bldP spid="34" grpId="0"/>
      <p:bldP spid="35" grpId="0"/>
      <p:bldP spid="3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387178" y="336350"/>
            <a:ext cx="113857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b="1">
                <a:solidFill>
                  <a:srgbClr val="4CACC6"/>
                </a:solidFill>
                <a:latin typeface="Avenir Heavy" charset="0"/>
                <a:ea typeface="Avenir Heavy" charset="0"/>
                <a:cs typeface="Avenir Heavy" charset="0"/>
              </a:defRPr>
            </a:lvl1pPr>
          </a:lstStyle>
          <a:p>
            <a:r>
              <a:rPr lang="en-US" dirty="0"/>
              <a:t>Would social context </a:t>
            </a:r>
            <a:r>
              <a:rPr lang="en-US"/>
              <a:t>impact willingness to use</a:t>
            </a:r>
            <a:r>
              <a:rPr lang="en-US" dirty="0"/>
              <a:t>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87178" y="1142701"/>
            <a:ext cx="2488182" cy="16414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000"/>
              </a:spcAft>
            </a:pP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Lato" charset="0"/>
                <a:ea typeface="Lato" charset="0"/>
                <a:cs typeface="Lato" charset="0"/>
              </a:rPr>
              <a:t>50% said YES</a:t>
            </a:r>
          </a:p>
          <a:p>
            <a:pPr>
              <a:spcAft>
                <a:spcPts val="1000"/>
              </a:spcAft>
            </a:pP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Lato" charset="0"/>
                <a:ea typeface="Lato" charset="0"/>
                <a:cs typeface="Lato" charset="0"/>
              </a:rPr>
              <a:t>31% said NO</a:t>
            </a:r>
          </a:p>
          <a:p>
            <a:pPr>
              <a:spcAft>
                <a:spcPts val="1000"/>
              </a:spcAft>
            </a:pP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Lato" charset="0"/>
                <a:ea typeface="Lato" charset="0"/>
                <a:cs typeface="Lato" charset="0"/>
              </a:rPr>
              <a:t>Others unsure</a:t>
            </a:r>
          </a:p>
        </p:txBody>
      </p:sp>
      <p:sp>
        <p:nvSpPr>
          <p:cNvPr id="3" name="Rectangle 2"/>
          <p:cNvSpPr/>
          <p:nvPr/>
        </p:nvSpPr>
        <p:spPr>
          <a:xfrm>
            <a:off x="3566160" y="1142701"/>
            <a:ext cx="820674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Avenir Book" charset="0"/>
                <a:ea typeface="Avenir Book" charset="0"/>
                <a:cs typeface="Avenir Book" charset="0"/>
              </a:rPr>
              <a:t>“Most definitely. I would feel the need to explain why I have the device when I’m around someone I don’t know” </a:t>
            </a:r>
          </a:p>
          <a:p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(P58, male, age 46, sign and oral communication)</a:t>
            </a:r>
          </a:p>
        </p:txBody>
      </p:sp>
      <p:sp>
        <p:nvSpPr>
          <p:cNvPr id="7" name="Rectangle 6"/>
          <p:cNvSpPr/>
          <p:nvPr/>
        </p:nvSpPr>
        <p:spPr>
          <a:xfrm>
            <a:off x="3566160" y="4403882"/>
            <a:ext cx="820674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Avenir Book" charset="0"/>
                <a:ea typeface="Avenir Book" charset="0"/>
                <a:cs typeface="Avenir Book" charset="0"/>
              </a:rPr>
              <a:t>“Being a member of Deaf Culture, I would’ve thought that it’d be considered rude if I am to place sounds above visual cues available to everyone. With Hearing people, I think they’d insist on sounds being available to me.”</a:t>
            </a:r>
          </a:p>
          <a:p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(P95, female, age 29, prefers sign language)</a:t>
            </a:r>
          </a:p>
        </p:txBody>
      </p:sp>
      <p:sp>
        <p:nvSpPr>
          <p:cNvPr id="8" name="Rectangle 7"/>
          <p:cNvSpPr/>
          <p:nvPr/>
        </p:nvSpPr>
        <p:spPr>
          <a:xfrm>
            <a:off x="3566160" y="2588626"/>
            <a:ext cx="8206740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Avenir Book" charset="0"/>
                <a:ea typeface="Avenir Book" charset="0"/>
                <a:cs typeface="Avenir Book" charset="0"/>
              </a:rPr>
              <a:t>“Might not need as much with friends and family. May need more in work meetings, and most in unfamiliar situations, such as running errands, traveling.” </a:t>
            </a:r>
          </a:p>
          <a:p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P164 (male, 45, oral communication)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47536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7" grpId="0"/>
      <p:bldP spid="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CAC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93190" y="528337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57240" y="5355001"/>
            <a:ext cx="717874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3000"/>
              </a:spcAft>
            </a:pPr>
            <a:r>
              <a:rPr lang="en-US" sz="6000" b="1" dirty="0">
                <a:solidFill>
                  <a:srgbClr val="FFFFFF"/>
                </a:solidFill>
                <a:latin typeface="Avenir Heavy" charset="0"/>
                <a:ea typeface="Avenir Heavy" charset="0"/>
                <a:cs typeface="Avenir Heavy" charset="0"/>
              </a:rPr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77950325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020" y="1639757"/>
            <a:ext cx="2933700" cy="604781"/>
          </a:xfr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4CACC6"/>
                </a:solidFill>
                <a:latin typeface="Avenir Heavy" charset="0"/>
                <a:ea typeface="Avenir Heavy" charset="0"/>
                <a:cs typeface="Avenir Heavy" charset="0"/>
              </a:rPr>
              <a:t>Takeaways</a:t>
            </a:r>
          </a:p>
        </p:txBody>
      </p:sp>
      <p:sp>
        <p:nvSpPr>
          <p:cNvPr id="3" name="Rectangle 2"/>
          <p:cNvSpPr/>
          <p:nvPr/>
        </p:nvSpPr>
        <p:spPr>
          <a:xfrm>
            <a:off x="3749040" y="1639757"/>
            <a:ext cx="7863840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2400"/>
              </a:spcAft>
            </a:pP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Avenir Book"/>
                <a:ea typeface="Avenir Book" charset="0"/>
                <a:cs typeface="Avenir Book" charset="0"/>
              </a:rPr>
              <a:t>High interest in sound awareness, modulated by communication preference</a:t>
            </a:r>
          </a:p>
          <a:p>
            <a:pPr>
              <a:spcAft>
                <a:spcPts val="2400"/>
              </a:spcAft>
            </a:pP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Avenir Book"/>
                <a:ea typeface="Avenir Book" charset="0"/>
                <a:cs typeface="Avenir Book" charset="0"/>
              </a:rPr>
              <a:t>Support 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Avenir Book"/>
                <a:ea typeface="Avenir Heavy" charset="0"/>
                <a:cs typeface="Avenir Heavy" charset="0"/>
              </a:rPr>
              <a:t>both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Avenir Book"/>
                <a:ea typeface="Avenir Book" charset="0"/>
                <a:cs typeface="Avenir Book" charset="0"/>
              </a:rPr>
              <a:t> visual and haptic feedback, possibly even on two devices: smartwatch + HMD or smartphone</a:t>
            </a:r>
          </a:p>
          <a:p>
            <a:pPr>
              <a:spcAft>
                <a:spcPts val="2400"/>
              </a:spcAft>
            </a:pP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Avenir Book"/>
                <a:ea typeface="Avenir Book" charset="0"/>
                <a:cs typeface="Avenir Book" charset="0"/>
              </a:rPr>
              <a:t>Social context affects perceived usefulness and comfort with using a sound awareness device</a:t>
            </a:r>
          </a:p>
          <a:p>
            <a:pPr>
              <a:spcAft>
                <a:spcPts val="2400"/>
              </a:spcAft>
            </a:pPr>
            <a:endParaRPr lang="en-US" sz="2800" dirty="0">
              <a:solidFill>
                <a:schemeClr val="tx1">
                  <a:lumMod val="85000"/>
                  <a:lumOff val="15000"/>
                </a:schemeClr>
              </a:solidFill>
              <a:latin typeface="Avenir Book"/>
              <a:ea typeface="Avenir Book" charset="0"/>
              <a:cs typeface="Avenir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083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86634" y="807657"/>
            <a:ext cx="10255405" cy="1938992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6CADD5"/>
                </a:solidFill>
                <a:latin typeface="Avenir Heavy" charset="0"/>
                <a:ea typeface="Avenir Heavy" charset="0"/>
                <a:cs typeface="Avenir Heavy" charset="0"/>
              </a:rPr>
              <a:t>Deaf and Hard-of-hearing Individuals’ Preferences for Wearable and Mobile Sound Awareness Technologies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24733" y="2886561"/>
            <a:ext cx="97265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Leah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Findlater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, Bonnie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Chinh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, </a:t>
            </a:r>
            <a:r>
              <a:rPr lang="en-US" sz="2400" b="1" dirty="0" err="1">
                <a:solidFill>
                  <a:srgbClr val="6CADD5"/>
                </a:solidFill>
                <a:latin typeface="Avenir Heavy" charset="0"/>
                <a:ea typeface="Avenir Heavy" charset="0"/>
                <a:cs typeface="Avenir Heavy" charset="0"/>
              </a:rPr>
              <a:t>Dhruv</a:t>
            </a:r>
            <a:r>
              <a:rPr lang="en-US" sz="2400" b="1" dirty="0">
                <a:solidFill>
                  <a:srgbClr val="6CADD5"/>
                </a:solidFill>
                <a:latin typeface="Avenir Heavy" charset="0"/>
                <a:ea typeface="Avenir Heavy" charset="0"/>
                <a:cs typeface="Avenir Heavy" charset="0"/>
              </a:rPr>
              <a:t> Jain (DJ)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, Jon Froehlich, Raja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Kushalnagar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, Angela Lin.</a:t>
            </a:r>
          </a:p>
        </p:txBody>
      </p:sp>
      <p:pic>
        <p:nvPicPr>
          <p:cNvPr id="13" name="Picture 2" descr="Image result for Google  research faculty award">
            <a:extLst>
              <a:ext uri="{FF2B5EF4-FFF2-40B4-BE49-F238E27FC236}">
                <a16:creationId xmlns:a16="http://schemas.microsoft.com/office/drawing/2014/main" id="{A431B493-6A8D-476B-B0D0-7633E6C7AC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209" y="4211642"/>
            <a:ext cx="3884766" cy="2039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Image result for NSF award">
            <a:extLst>
              <a:ext uri="{FF2B5EF4-FFF2-40B4-BE49-F238E27FC236}">
                <a16:creationId xmlns:a16="http://schemas.microsoft.com/office/drawing/2014/main" id="{35BF28F1-E471-4F63-8B1E-EAF3F05E7C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7177" y="4552795"/>
            <a:ext cx="1205388" cy="1205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itle 7">
            <a:extLst>
              <a:ext uri="{FF2B5EF4-FFF2-40B4-BE49-F238E27FC236}">
                <a16:creationId xmlns:a16="http://schemas.microsoft.com/office/drawing/2014/main" id="{3F5E3AEA-AC46-4333-AF73-FFF210C7D38D}"/>
              </a:ext>
            </a:extLst>
          </p:cNvPr>
          <p:cNvSpPr txBox="1">
            <a:spLocks/>
          </p:cNvSpPr>
          <p:nvPr/>
        </p:nvSpPr>
        <p:spPr>
          <a:xfrm>
            <a:off x="486634" y="4163058"/>
            <a:ext cx="8437562" cy="55954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377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small" spc="0" normalizeH="0" baseline="0" noProof="0" dirty="0">
                <a:ln>
                  <a:noFill/>
                </a:ln>
                <a:solidFill>
                  <a:srgbClr val="6CADD5"/>
                </a:solidFill>
                <a:effectLst/>
                <a:uLnTx/>
                <a:uFillTx/>
                <a:latin typeface="Segoe UI Semibold" panose="020B0702040204020203" pitchFamily="34" charset="0"/>
                <a:ea typeface="+mj-ea"/>
                <a:cs typeface="Segoe UI Semibold" panose="020B0702040204020203" pitchFamily="34" charset="0"/>
              </a:rPr>
              <a:t>Sponsors</a:t>
            </a:r>
            <a:endParaRPr kumimoji="0" lang="en-US" sz="1800" b="0" i="0" u="none" strike="noStrike" kern="1200" cap="small" spc="0" normalizeH="0" baseline="0" noProof="0" dirty="0">
              <a:ln>
                <a:noFill/>
              </a:ln>
              <a:solidFill>
                <a:srgbClr val="6CADD5"/>
              </a:solidFill>
              <a:effectLst/>
              <a:uLnTx/>
              <a:uFillTx/>
              <a:latin typeface="Calibri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107444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68997" y="2597961"/>
            <a:ext cx="7978492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3400" dirty="0">
                <a:solidFill>
                  <a:srgbClr val="404040"/>
                </a:solidFill>
                <a:latin typeface="Avenir Book" charset="0"/>
                <a:ea typeface="Avenir Book" charset="0"/>
                <a:cs typeface="Avenir Book" charset="0"/>
              </a:rPr>
              <a:t>Safety-critical sounds</a:t>
            </a:r>
          </a:p>
          <a:p>
            <a:pPr>
              <a:spcBef>
                <a:spcPts val="2400"/>
              </a:spcBef>
              <a:spcAft>
                <a:spcPts val="600"/>
              </a:spcAft>
            </a:pPr>
            <a:r>
              <a:rPr lang="en-US" sz="3400" dirty="0">
                <a:solidFill>
                  <a:srgbClr val="404040"/>
                </a:solidFill>
                <a:latin typeface="Avenir Book" charset="0"/>
                <a:ea typeface="Avenir Book" charset="0"/>
                <a:cs typeface="Avenir Book" charset="0"/>
              </a:rPr>
              <a:t>Mundane yet useful sounds</a:t>
            </a:r>
            <a:endParaRPr lang="en-US" sz="3400" dirty="0">
              <a:solidFill>
                <a:srgbClr val="404040"/>
              </a:solidFill>
              <a:latin typeface="Avenir Book" charset="0"/>
              <a:cs typeface="Avenir Book" charset="0"/>
            </a:endParaRPr>
          </a:p>
          <a:p>
            <a:pPr>
              <a:spcBef>
                <a:spcPts val="2400"/>
              </a:spcBef>
              <a:spcAft>
                <a:spcPts val="600"/>
              </a:spcAft>
            </a:pPr>
            <a:r>
              <a:rPr lang="en-US" sz="3400" dirty="0">
                <a:solidFill>
                  <a:srgbClr val="404040"/>
                </a:solidFill>
                <a:latin typeface="Avenir Book" charset="0"/>
                <a:ea typeface="Avenir Book" charset="0"/>
                <a:cs typeface="Avenir Book" charset="0"/>
              </a:rPr>
              <a:t>Social interactions with hearing people</a:t>
            </a:r>
            <a:endParaRPr lang="en-US" sz="3400" dirty="0">
              <a:solidFill>
                <a:srgbClr val="404040"/>
              </a:solidFill>
              <a:latin typeface="Avenir Book" charset="0"/>
              <a:cs typeface="Avenir Book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91972" y="1569304"/>
            <a:ext cx="114000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000"/>
              </a:spcAft>
            </a:pPr>
            <a:r>
              <a:rPr lang="en-US" sz="4000" i="1" dirty="0">
                <a:solidFill>
                  <a:srgbClr val="000000">
                    <a:lumMod val="75000"/>
                    <a:lumOff val="25000"/>
                  </a:srgbClr>
                </a:solidFill>
                <a:latin typeface="Baskerville" charset="0"/>
                <a:ea typeface="Baskerville" charset="0"/>
                <a:cs typeface="Baskerville" charset="0"/>
              </a:rPr>
              <a:t>Sound awareness has wide-ranging impacts</a:t>
            </a:r>
            <a:r>
              <a:rPr lang="mr-IN" sz="4000" i="1" dirty="0">
                <a:solidFill>
                  <a:srgbClr val="000000">
                    <a:lumMod val="75000"/>
                    <a:lumOff val="25000"/>
                  </a:srgbClr>
                </a:solidFill>
                <a:latin typeface="Baskerville" charset="0"/>
                <a:ea typeface="Baskerville" charset="0"/>
                <a:cs typeface="Baskerville" charset="0"/>
              </a:rPr>
              <a:t>…</a:t>
            </a:r>
            <a:endParaRPr lang="en-US" sz="4000" i="1" dirty="0">
              <a:solidFill>
                <a:srgbClr val="000000">
                  <a:lumMod val="75000"/>
                  <a:lumOff val="25000"/>
                </a:srgbClr>
              </a:solidFill>
              <a:latin typeface="Baskerville" charset="0"/>
              <a:ea typeface="Baskerville" charset="0"/>
              <a:cs typeface="Baskerville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607812" y="6488668"/>
            <a:ext cx="70715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  <a:latin typeface="Avenir Book" charset="0"/>
                <a:ea typeface="Avenir Book" charset="0"/>
                <a:cs typeface="Avenir Book" charset="0"/>
              </a:rPr>
              <a:t>[Matthews et al., </a:t>
            </a:r>
            <a:r>
              <a:rPr lang="en-US" dirty="0" err="1">
                <a:solidFill>
                  <a:prstClr val="black">
                    <a:lumMod val="50000"/>
                    <a:lumOff val="50000"/>
                  </a:prstClr>
                </a:solidFill>
                <a:latin typeface="Avenir Book" charset="0"/>
                <a:ea typeface="Avenir Book" charset="0"/>
                <a:cs typeface="Avenir Book" charset="0"/>
              </a:rPr>
              <a:t>Behaviour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  <a:latin typeface="Avenir Book" charset="0"/>
                <a:ea typeface="Avenir Book" charset="0"/>
                <a:cs typeface="Avenir Book" charset="0"/>
              </a:rPr>
              <a:t> and Information Technology, 2006]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986"/>
          <a:stretch/>
        </p:blipFill>
        <p:spPr>
          <a:xfrm>
            <a:off x="938236" y="2527206"/>
            <a:ext cx="709823" cy="59634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089"/>
          <a:stretch/>
        </p:blipFill>
        <p:spPr>
          <a:xfrm>
            <a:off x="956696" y="3464245"/>
            <a:ext cx="672903" cy="58482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41" b="28296"/>
          <a:stretch/>
        </p:blipFill>
        <p:spPr>
          <a:xfrm>
            <a:off x="902802" y="4408984"/>
            <a:ext cx="780690" cy="460318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230787" y="128358"/>
            <a:ext cx="18661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BACKGROUND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29585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77111" y="4080754"/>
            <a:ext cx="10788695" cy="2410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600"/>
              </a:spcAft>
            </a:pPr>
            <a:r>
              <a:rPr lang="en-US" sz="3200" dirty="0">
                <a:solidFill>
                  <a:srgbClr val="000000">
                    <a:lumMod val="75000"/>
                    <a:lumOff val="25000"/>
                  </a:srgbClr>
                </a:solidFill>
                <a:latin typeface="Avenir Book" charset="0"/>
                <a:ea typeface="Avenir Book" charset="0"/>
                <a:cs typeface="Avenir Book" charset="0"/>
              </a:rPr>
              <a:t>Can improve sound and speech recognition</a:t>
            </a:r>
          </a:p>
          <a:p>
            <a:pPr>
              <a:spcAft>
                <a:spcPts val="1600"/>
              </a:spcAft>
            </a:pPr>
            <a:r>
              <a:rPr lang="en-US" sz="3200" dirty="0">
                <a:solidFill>
                  <a:srgbClr val="000000">
                    <a:lumMod val="75000"/>
                    <a:lumOff val="25000"/>
                  </a:srgbClr>
                </a:solidFill>
                <a:latin typeface="Avenir Book" charset="0"/>
                <a:ea typeface="Avenir Book" charset="0"/>
                <a:cs typeface="Avenir Book" charset="0"/>
              </a:rPr>
              <a:t>Do not eliminate hearing loss</a:t>
            </a:r>
          </a:p>
          <a:p>
            <a:r>
              <a:rPr lang="en-US" sz="3200" dirty="0">
                <a:solidFill>
                  <a:srgbClr val="000000">
                    <a:lumMod val="75000"/>
                    <a:lumOff val="25000"/>
                  </a:srgbClr>
                </a:solidFill>
                <a:latin typeface="Avenir Book" charset="0"/>
                <a:ea typeface="Avenir Book" charset="0"/>
                <a:cs typeface="Avenir Book" charset="0"/>
              </a:rPr>
              <a:t>Success varies</a:t>
            </a:r>
          </a:p>
          <a:p>
            <a:r>
              <a:rPr lang="en-US" sz="2400" dirty="0">
                <a:solidFill>
                  <a:srgbClr val="000000">
                    <a:lumMod val="75000"/>
                    <a:lumOff val="25000"/>
                  </a:srgbClr>
                </a:solidFill>
                <a:latin typeface="Avenir Book" charset="0"/>
                <a:ea typeface="Avenir Book" charset="0"/>
                <a:cs typeface="Avenir Book" charset="0"/>
              </a:rPr>
              <a:t>(e.g., based on hearing loss level, linguistic abilities, training)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2758403" y="1378744"/>
            <a:ext cx="6976148" cy="2545682"/>
            <a:chOff x="806876" y="1760549"/>
            <a:chExt cx="7375230" cy="2691312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347"/>
            <a:stretch/>
          </p:blipFill>
          <p:spPr>
            <a:xfrm>
              <a:off x="806876" y="1760549"/>
              <a:ext cx="3336905" cy="2691312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847" b="19347"/>
            <a:stretch/>
          </p:blipFill>
          <p:spPr>
            <a:xfrm>
              <a:off x="4838064" y="1760549"/>
              <a:ext cx="3344042" cy="2691311"/>
            </a:xfrm>
            <a:prstGeom prst="rect">
              <a:avLst/>
            </a:prstGeom>
          </p:spPr>
        </p:pic>
      </p:grpSp>
      <p:sp>
        <p:nvSpPr>
          <p:cNvPr id="14" name="Rectangle 13"/>
          <p:cNvSpPr/>
          <p:nvPr/>
        </p:nvSpPr>
        <p:spPr>
          <a:xfrm>
            <a:off x="2429966" y="753403"/>
            <a:ext cx="38131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i="1" dirty="0">
                <a:solidFill>
                  <a:prstClr val="black">
                    <a:lumMod val="75000"/>
                    <a:lumOff val="25000"/>
                  </a:prstClr>
                </a:solidFill>
                <a:latin typeface="Baskerville"/>
                <a:cs typeface="Baskerville"/>
              </a:rPr>
              <a:t>Hearing</a:t>
            </a:r>
            <a:r>
              <a:rPr lang="en-US" sz="3600" i="1" dirty="0">
                <a:solidFill>
                  <a:prstClr val="black">
                    <a:lumMod val="75000"/>
                    <a:lumOff val="25000"/>
                  </a:prstClr>
                </a:solidFill>
                <a:latin typeface="Baskerville"/>
                <a:cs typeface="Baskerville"/>
              </a:rPr>
              <a:t> aids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243101" y="753403"/>
            <a:ext cx="38130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i="1" dirty="0">
                <a:solidFill>
                  <a:prstClr val="black">
                    <a:lumMod val="75000"/>
                    <a:lumOff val="25000"/>
                  </a:prstClr>
                </a:solidFill>
                <a:latin typeface="Baskerville"/>
                <a:cs typeface="Baskerville"/>
              </a:rPr>
              <a:t>Cochlear implants</a:t>
            </a:r>
          </a:p>
        </p:txBody>
      </p:sp>
      <p:sp>
        <p:nvSpPr>
          <p:cNvPr id="4" name="Rectangle 3"/>
          <p:cNvSpPr/>
          <p:nvPr/>
        </p:nvSpPr>
        <p:spPr>
          <a:xfrm>
            <a:off x="3226277" y="6471608"/>
            <a:ext cx="893964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600" dirty="0">
                <a:solidFill>
                  <a:srgbClr val="000000">
                    <a:lumMod val="50000"/>
                    <a:lumOff val="50000"/>
                  </a:srgbClr>
                </a:solidFill>
                <a:latin typeface="Avenir Book" charset="0"/>
                <a:ea typeface="Avenir Book" charset="0"/>
                <a:cs typeface="Avenir Book" charset="0"/>
              </a:rPr>
              <a:t>[Dillon, 2008; NIDCD, 2014]</a:t>
            </a:r>
          </a:p>
        </p:txBody>
      </p:sp>
      <p:sp>
        <p:nvSpPr>
          <p:cNvPr id="6" name="Oval 5"/>
          <p:cNvSpPr/>
          <p:nvPr/>
        </p:nvSpPr>
        <p:spPr>
          <a:xfrm>
            <a:off x="611809" y="5496520"/>
            <a:ext cx="420624" cy="417111"/>
          </a:xfrm>
          <a:prstGeom prst="ellipse">
            <a:avLst/>
          </a:prstGeom>
          <a:noFill/>
          <a:ln w="38100">
            <a:solidFill>
              <a:srgbClr val="4CAC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CACC6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611809" y="4838626"/>
            <a:ext cx="420624" cy="417111"/>
          </a:xfrm>
          <a:prstGeom prst="ellipse">
            <a:avLst/>
          </a:prstGeom>
          <a:noFill/>
          <a:ln w="38100">
            <a:solidFill>
              <a:srgbClr val="4CAC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CACC6"/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>
            <a:off x="611809" y="4139735"/>
            <a:ext cx="420624" cy="417111"/>
          </a:xfrm>
          <a:prstGeom prst="ellipse">
            <a:avLst/>
          </a:prstGeom>
          <a:noFill/>
          <a:ln w="38100">
            <a:solidFill>
              <a:srgbClr val="4CAC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CACC6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0230787" y="128358"/>
            <a:ext cx="18661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BACKGROUND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29601" y="5447561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mr-IN" sz="2800" b="1" dirty="0">
                <a:solidFill>
                  <a:srgbClr val="4CACC6"/>
                </a:solidFill>
                <a:latin typeface="Avenir Black" charset="0"/>
                <a:ea typeface="Avenir Black" charset="0"/>
                <a:cs typeface="Avenir Black" charset="0"/>
              </a:rPr>
              <a:t>–</a:t>
            </a:r>
            <a:endParaRPr lang="en-US" sz="2800" b="1" dirty="0">
              <a:solidFill>
                <a:srgbClr val="4CACC6"/>
              </a:solidFill>
              <a:latin typeface="Avenir Black" charset="0"/>
              <a:ea typeface="Avenir Black" charset="0"/>
              <a:cs typeface="Avenir Black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29601" y="4786254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mr-IN" sz="2800" b="1" dirty="0">
                <a:solidFill>
                  <a:srgbClr val="4CACC6"/>
                </a:solidFill>
                <a:latin typeface="Avenir Black" charset="0"/>
                <a:ea typeface="Avenir Black" charset="0"/>
                <a:cs typeface="Avenir Black" charset="0"/>
              </a:rPr>
              <a:t>–</a:t>
            </a:r>
            <a:endParaRPr lang="en-US" sz="2800" b="1" dirty="0">
              <a:solidFill>
                <a:srgbClr val="4CACC6"/>
              </a:solidFill>
              <a:latin typeface="Avenir Black" charset="0"/>
              <a:ea typeface="Avenir Black" charset="0"/>
              <a:cs typeface="Avenir Black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24791" y="4097651"/>
            <a:ext cx="3946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4CACC6"/>
                </a:solidFill>
                <a:latin typeface="Avenir Black" charset="0"/>
                <a:ea typeface="Avenir Black" charset="0"/>
                <a:cs typeface="Avenir Black" charset="0"/>
              </a:rPr>
              <a:t>+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80764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3" grpId="0" animBg="1"/>
      <p:bldP spid="30" grpId="0"/>
      <p:bldP spid="3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791972" y="2162624"/>
            <a:ext cx="11400028" cy="2446810"/>
            <a:chOff x="791972" y="1640642"/>
            <a:chExt cx="11400028" cy="2446810"/>
          </a:xfrm>
        </p:grpSpPr>
        <p:sp>
          <p:nvSpPr>
            <p:cNvPr id="2" name="Rectangle 1"/>
            <p:cNvSpPr/>
            <p:nvPr/>
          </p:nvSpPr>
          <p:spPr>
            <a:xfrm>
              <a:off x="791972" y="2425459"/>
              <a:ext cx="9483404" cy="166199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3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venir Book" charset="0"/>
                  <a:ea typeface="Avenir Book" charset="0"/>
                  <a:cs typeface="Avenir Book" charset="0"/>
                </a:rPr>
                <a:t>Always-available, private, and unobtrusive </a:t>
              </a:r>
              <a:r>
                <a:rPr lang="en-US" sz="3400" dirty="0">
                  <a:solidFill>
                    <a:srgbClr val="4CACC6"/>
                  </a:solidFill>
                  <a:latin typeface="Avenir Book" charset="0"/>
                  <a:ea typeface="Avenir Book" charset="0"/>
                  <a:cs typeface="Avenir Book" charset="0"/>
                </a:rPr>
                <a:t>sound sensing and feedback </a:t>
              </a:r>
              <a:r>
                <a:rPr lang="en-US" sz="3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venir Book" charset="0"/>
                  <a:ea typeface="Avenir Book" charset="0"/>
                  <a:cs typeface="Avenir Book" charset="0"/>
                </a:rPr>
                <a:t>that augments the user’s existing sound awareness strategies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791972" y="1640642"/>
              <a:ext cx="11400028" cy="7540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000"/>
                </a:spcAft>
              </a:pPr>
              <a:r>
                <a:rPr lang="en-US" sz="4300" i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Baskerville" charset="0"/>
                  <a:ea typeface="Baskerville" charset="0"/>
                  <a:cs typeface="Baskerville" charset="0"/>
                </a:rPr>
                <a:t>Our goal</a:t>
              </a:r>
            </a:p>
          </p:txBody>
        </p:sp>
      </p:grpSp>
      <p:sp>
        <p:nvSpPr>
          <p:cNvPr id="8" name="Rectangle 7"/>
          <p:cNvSpPr/>
          <p:nvPr/>
        </p:nvSpPr>
        <p:spPr>
          <a:xfrm>
            <a:off x="10230787" y="128358"/>
            <a:ext cx="18661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BACKGROUND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822264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791972" y="3037381"/>
            <a:ext cx="948340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3000" dirty="0">
                <a:latin typeface="Avenir Book" charset="0"/>
                <a:ea typeface="Avenir Book" charset="0"/>
                <a:cs typeface="Avenir Book" charset="0"/>
              </a:rPr>
              <a:t>What interest do deaf and hard of hearing users have in sound awareness?</a:t>
            </a:r>
          </a:p>
        </p:txBody>
      </p:sp>
      <p:sp>
        <p:nvSpPr>
          <p:cNvPr id="8" name="Rectangle 7"/>
          <p:cNvSpPr/>
          <p:nvPr/>
        </p:nvSpPr>
        <p:spPr>
          <a:xfrm>
            <a:off x="791972" y="4160965"/>
            <a:ext cx="948340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3000" dirty="0">
                <a:latin typeface="Avenir Book" charset="0"/>
                <a:ea typeface="Avenir Book" charset="0"/>
                <a:cs typeface="Avenir Book" charset="0"/>
              </a:rPr>
              <a:t>What information do they want and how would they want it conveyed?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52199" y="2140139"/>
            <a:ext cx="11400028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000"/>
              </a:spcAft>
            </a:pPr>
            <a:r>
              <a:rPr lang="en-US" sz="4300" i="1" dirty="0">
                <a:solidFill>
                  <a:srgbClr val="4CACC6"/>
                </a:solidFill>
                <a:latin typeface="Baskerville" charset="0"/>
                <a:ea typeface="Baskerville" charset="0"/>
                <a:cs typeface="Baskerville" charset="0"/>
              </a:rPr>
              <a:t>But how do we get there?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0230787" y="128358"/>
            <a:ext cx="18661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BACKGROUND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27286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5573" y="1509282"/>
            <a:ext cx="4505015" cy="3380973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919950" y="1244169"/>
            <a:ext cx="6753478" cy="3893820"/>
            <a:chOff x="939622" y="1181100"/>
            <a:chExt cx="6753478" cy="389382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03931" y="2459056"/>
              <a:ext cx="963115" cy="725223"/>
            </a:xfrm>
            <a:prstGeom prst="rect">
              <a:avLst/>
            </a:prstGeom>
            <a:scene3d>
              <a:camera prst="orthographicFront">
                <a:rot lat="0" lon="0" rev="480000"/>
              </a:camera>
              <a:lightRig rig="threePt" dir="t"/>
            </a:scene3d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12172" y="1446213"/>
              <a:ext cx="4510321" cy="3396262"/>
            </a:xfrm>
            <a:prstGeom prst="rect">
              <a:avLst/>
            </a:prstGeom>
          </p:spPr>
        </p:pic>
        <p:cxnSp>
          <p:nvCxnSpPr>
            <p:cNvPr id="9" name="Straight Connector 8"/>
            <p:cNvCxnSpPr/>
            <p:nvPr/>
          </p:nvCxnSpPr>
          <p:spPr>
            <a:xfrm>
              <a:off x="5722493" y="1446213"/>
              <a:ext cx="1462996" cy="882776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V="1">
              <a:off x="5722493" y="3263057"/>
              <a:ext cx="1541773" cy="1564129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ounded Rectangle 11"/>
            <p:cNvSpPr/>
            <p:nvPr/>
          </p:nvSpPr>
          <p:spPr>
            <a:xfrm>
              <a:off x="6677879" y="2328989"/>
              <a:ext cx="1015221" cy="934067"/>
            </a:xfrm>
            <a:prstGeom prst="roundRect">
              <a:avLst/>
            </a:prstGeom>
            <a:solidFill>
              <a:schemeClr val="bg1">
                <a:lumMod val="85000"/>
                <a:alpha val="50000"/>
              </a:schemeClr>
            </a:solidFill>
            <a:ln w="25400">
              <a:solidFill>
                <a:schemeClr val="bg1">
                  <a:lumMod val="75000"/>
                </a:schemeClr>
              </a:solidFill>
            </a:ln>
            <a:effectLst/>
            <a:scene3d>
              <a:camera prst="orthographicFront">
                <a:rot lat="0" lon="0" rev="48000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latin typeface="Segoe UI Light"/>
                <a:cs typeface="Segoe UI Light"/>
              </a:endParaRPr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939622" y="1181100"/>
              <a:ext cx="5029267" cy="3893820"/>
            </a:xfrm>
            <a:prstGeom prst="roundRect">
              <a:avLst>
                <a:gd name="adj" fmla="val 0"/>
              </a:avLst>
            </a:prstGeom>
            <a:solidFill>
              <a:schemeClr val="bg1">
                <a:lumMod val="85000"/>
                <a:alpha val="30000"/>
              </a:schemeClr>
            </a:solidFill>
            <a:ln w="25400">
              <a:solidFill>
                <a:schemeClr val="bg1">
                  <a:lumMod val="9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latin typeface="Segoe UI Light"/>
                <a:cs typeface="Segoe UI Light"/>
              </a:endParaRPr>
            </a:p>
          </p:txBody>
        </p:sp>
      </p:grpSp>
      <p:sp>
        <p:nvSpPr>
          <p:cNvPr id="16" name="Rectangle 15"/>
          <p:cNvSpPr/>
          <p:nvPr/>
        </p:nvSpPr>
        <p:spPr>
          <a:xfrm>
            <a:off x="4696877" y="6418375"/>
            <a:ext cx="7495123" cy="384523"/>
          </a:xfrm>
          <a:prstGeom prst="rect">
            <a:avLst/>
          </a:prstGeom>
          <a:solidFill>
            <a:schemeClr val="bg1">
              <a:alpha val="90000"/>
            </a:schemeClr>
          </a:solidFill>
          <a:ln w="12700">
            <a:solidFill>
              <a:schemeClr val="bg1"/>
            </a:solidFill>
          </a:ln>
        </p:spPr>
        <p:txBody>
          <a:bodyPr wrap="none" lIns="91246" tIns="45718" rIns="91246" bIns="91246">
            <a:spAutoFit/>
          </a:bodyPr>
          <a:lstStyle/>
          <a:p>
            <a:pPr algn="r" defTabSz="912201"/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venir Book"/>
                <a:cs typeface="Avenir Book"/>
              </a:rPr>
              <a:t>[Ho-</a:t>
            </a:r>
            <a:r>
              <a:rPr lang="en-US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venir Book"/>
                <a:cs typeface="Avenir Book"/>
              </a:rPr>
              <a:t>Ching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venir Book"/>
                <a:cs typeface="Avenir Book"/>
              </a:rPr>
              <a:t> et al., CHI ‘03; Matthews et al., BIT ‘04; Matthews et al., ASSETS ‘05 ]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48007" y="426640"/>
            <a:ext cx="86741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4CACC6"/>
                </a:solidFill>
                <a:latin typeface="Avenir Heavy" charset="0"/>
                <a:ea typeface="Avenir Heavy" charset="0"/>
                <a:cs typeface="Avenir Heavy" charset="0"/>
              </a:rPr>
              <a:t>Early work on sound awareness needs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0230787" y="128358"/>
            <a:ext cx="18661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BACKGROUND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39073A9-77E1-4A37-B788-EBAFD3DC7C76}"/>
              </a:ext>
            </a:extLst>
          </p:cNvPr>
          <p:cNvSpPr txBox="1"/>
          <p:nvPr/>
        </p:nvSpPr>
        <p:spPr>
          <a:xfrm>
            <a:off x="1126801" y="5551201"/>
            <a:ext cx="775113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Also investigated which sounds are desired by DHH individuals.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B6522D0-6089-485A-9819-B1001011262D}"/>
              </a:ext>
            </a:extLst>
          </p:cNvPr>
          <p:cNvSpPr txBox="1"/>
          <p:nvPr/>
        </p:nvSpPr>
        <p:spPr>
          <a:xfrm>
            <a:off x="1126801" y="5072383"/>
            <a:ext cx="83361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Sounds occurred around the room and were visualized on this display.</a:t>
            </a:r>
          </a:p>
        </p:txBody>
      </p:sp>
    </p:spTree>
    <p:extLst>
      <p:ext uri="{BB962C8B-B14F-4D97-AF65-F5344CB8AC3E}">
        <p14:creationId xmlns:p14="http://schemas.microsoft.com/office/powerpoint/2010/main" val="265112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1943" y="409508"/>
            <a:ext cx="115743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3600" b="1">
                <a:solidFill>
                  <a:srgbClr val="4CACC6"/>
                </a:solidFill>
                <a:latin typeface="Avenir Heavy" charset="0"/>
                <a:ea typeface="Avenir Heavy" charset="0"/>
                <a:cs typeface="Avenir Heavy" charset="0"/>
              </a:defRPr>
            </a:lvl1pPr>
          </a:lstStyle>
          <a:p>
            <a:r>
              <a:rPr lang="en-US" dirty="0"/>
              <a:t>More recent trend: mobile and wearable approaches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2674" t="14163" r="3943" b="32757"/>
          <a:stretch/>
        </p:blipFill>
        <p:spPr>
          <a:xfrm>
            <a:off x="480804" y="1209271"/>
            <a:ext cx="4356700" cy="146607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164244" y="1606000"/>
            <a:ext cx="504677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venir Book"/>
                <a:cs typeface="Avenir Book"/>
              </a:rPr>
              <a:t>Wrist-worn “Sound Compass”</a:t>
            </a:r>
          </a:p>
          <a:p>
            <a:r>
              <a:rPr lang="en-US" i="1" dirty="0">
                <a:solidFill>
                  <a:schemeClr val="tx1">
                    <a:lumMod val="85000"/>
                    <a:lumOff val="15000"/>
                  </a:schemeClr>
                </a:solidFill>
                <a:latin typeface="Avenir Book"/>
                <a:cs typeface="Avenir Book"/>
              </a:rPr>
              <a:t>e.g.,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Avenir Book"/>
                <a:cs typeface="Avenir Book"/>
              </a:rPr>
              <a:t> Kaneko et al., IEEE SMC ‘13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421" t="23563" r="34469" b="48132"/>
          <a:stretch/>
        </p:blipFill>
        <p:spPr>
          <a:xfrm>
            <a:off x="480804" y="4392742"/>
            <a:ext cx="4356699" cy="142041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803" y="2805568"/>
            <a:ext cx="4356700" cy="145694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164244" y="3125609"/>
            <a:ext cx="504677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venir Book"/>
                <a:cs typeface="Avenir Book"/>
              </a:rPr>
              <a:t>Smartphone-based detection</a:t>
            </a:r>
          </a:p>
          <a:p>
            <a:r>
              <a:rPr lang="en-US" i="1" dirty="0">
                <a:solidFill>
                  <a:schemeClr val="tx1">
                    <a:lumMod val="85000"/>
                    <a:lumOff val="15000"/>
                  </a:schemeClr>
                </a:solidFill>
                <a:latin typeface="Avenir Book"/>
                <a:cs typeface="Avenir Book"/>
              </a:rPr>
              <a:t>e.g.,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Avenir Book"/>
                <a:cs typeface="Avenir Book"/>
              </a:rPr>
              <a:t> Bragg et al., ASSETS 2016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164244" y="4713798"/>
            <a:ext cx="588883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venir Book"/>
                <a:cs typeface="Avenir Book"/>
              </a:rPr>
              <a:t>Localization on a head-mounted display</a:t>
            </a:r>
          </a:p>
          <a:p>
            <a:r>
              <a:rPr lang="en-US" i="1" dirty="0">
                <a:solidFill>
                  <a:schemeClr val="tx1">
                    <a:lumMod val="85000"/>
                    <a:lumOff val="15000"/>
                  </a:schemeClr>
                </a:solidFill>
                <a:latin typeface="Avenir Book"/>
                <a:cs typeface="Avenir Book"/>
              </a:rPr>
              <a:t>e.g.,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Avenir Book"/>
                <a:cs typeface="Avenir Book"/>
              </a:rPr>
              <a:t> Jain et al., CHI 2015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230787" y="128358"/>
            <a:ext cx="18661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BACKGROUND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522E466-F378-48D0-9784-3A8967B7A4EF}"/>
              </a:ext>
            </a:extLst>
          </p:cNvPr>
          <p:cNvSpPr txBox="1"/>
          <p:nvPr/>
        </p:nvSpPr>
        <p:spPr>
          <a:xfrm>
            <a:off x="1137271" y="6084595"/>
            <a:ext cx="10051278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>
              <a:spcAft>
                <a:spcPts val="600"/>
              </a:spcAft>
              <a:defRPr sz="2400">
                <a:solidFill>
                  <a:srgbClr val="4CACC6"/>
                </a:solidFill>
                <a:latin typeface="Avenir Book" charset="0"/>
                <a:ea typeface="Avenir Book" charset="0"/>
                <a:cs typeface="Avenir Book" charset="0"/>
              </a:defRPr>
            </a:lvl1pPr>
          </a:lstStyle>
          <a:p>
            <a:r>
              <a:rPr lang="en-US" dirty="0"/>
              <a:t>These studies tend to be qualitative and have not examined social acceptability. </a:t>
            </a:r>
          </a:p>
        </p:txBody>
      </p:sp>
    </p:spTree>
    <p:extLst>
      <p:ext uri="{BB962C8B-B14F-4D97-AF65-F5344CB8AC3E}">
        <p14:creationId xmlns:p14="http://schemas.microsoft.com/office/powerpoint/2010/main" val="1105293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13" grpId="0"/>
      <p:bldP spid="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6|12.8|21.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6|12.8|21.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6|12.8|21.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2|2.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2|2.7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2|2.7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9|14.8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9|14.8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9|14.8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9|14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6|12.8|21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6|12.8|21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6|12.8|21.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6|12.8|21.8"/>
</p:tagLst>
</file>

<file path=ppt/theme/theme1.xml><?xml version="1.0" encoding="utf-8"?>
<a:theme xmlns:a="http://schemas.openxmlformats.org/drawingml/2006/main" name="1_Office Theme">
  <a:themeElements>
    <a:clrScheme name="Custom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4CABC5"/>
      </a:accent5>
      <a:accent6>
        <a:srgbClr val="FEFFFF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2943</TotalTime>
  <Words>3417</Words>
  <Application>Microsoft Office PowerPoint</Application>
  <PresentationFormat>Widescreen</PresentationFormat>
  <Paragraphs>430</Paragraphs>
  <Slides>37</Slides>
  <Notes>37</Notes>
  <HiddenSlides>2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8" baseType="lpstr"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Takeaways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Leah Findlater</dc:creator>
  <cp:lastModifiedBy>Dhruv Jain</cp:lastModifiedBy>
  <cp:revision>156</cp:revision>
  <dcterms:created xsi:type="dcterms:W3CDTF">2019-04-18T23:45:09Z</dcterms:created>
  <dcterms:modified xsi:type="dcterms:W3CDTF">2020-07-18T20:01:49Z</dcterms:modified>
</cp:coreProperties>
</file>