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7" r:id="rId3"/>
    <p:sldId id="258" r:id="rId4"/>
    <p:sldId id="298" r:id="rId5"/>
    <p:sldId id="311" r:id="rId6"/>
    <p:sldId id="261" r:id="rId7"/>
    <p:sldId id="262" r:id="rId8"/>
    <p:sldId id="263" r:id="rId9"/>
    <p:sldId id="264" r:id="rId10"/>
    <p:sldId id="265" r:id="rId11"/>
    <p:sldId id="299" r:id="rId12"/>
    <p:sldId id="300" r:id="rId13"/>
    <p:sldId id="301" r:id="rId14"/>
    <p:sldId id="302" r:id="rId15"/>
    <p:sldId id="303" r:id="rId16"/>
    <p:sldId id="304" r:id="rId17"/>
    <p:sldId id="305"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7" r:id="rId34"/>
    <p:sldId id="310" r:id="rId35"/>
    <p:sldId id="306" r:id="rId36"/>
    <p:sldId id="307" r:id="rId37"/>
    <p:sldId id="308" r:id="rId38"/>
    <p:sldId id="309" r:id="rId39"/>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p:restoredTop sz="94587"/>
  </p:normalViewPr>
  <p:slideViewPr>
    <p:cSldViewPr snapToGrid="0" snapToObjects="1">
      <p:cViewPr varScale="1">
        <p:scale>
          <a:sx n="127" d="100"/>
          <a:sy n="127" d="100"/>
        </p:scale>
        <p:origin x="184" y="6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119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relatively good performance, around the mid 80s to 90s.</a:t>
            </a:r>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a more generalized understanding of the performance, we also tested it on three manually labeled 1km regions outside of our train cities.
We find that, while performance is slightly worse...</a:t>
            </a:r>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recall it is comparable. We'd like to note that we specifically trained the models to have high recall, as we feel that in this context, correcting a false positive is easier than finding a false negative.</a:t>
            </a:r>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a look at where our models performed worse, we often see false positives in cases where there is some marking where a disability parking logo would be, or in cases where there is something that looks like a space or an access aisle</a:t>
            </a:r>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the spaces it missed, this often came down to occlusion or blurry imagery.</a:t>
            </a:r>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accuracy in determining width of parking spaces, we found that **</a:t>
            </a:r>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average, the model overestimated the width by 5.4%, with a standard deviation of 17.5%. 
To get a frame of reference to understand this performance, we had two human labelers label the same subset of data and compared their difference to each other. **</a:t>
            </a:r>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result of that. While the humans were closer than the model and one human, its not by much, and we observe the same pattern of a high standard deviation. 
We can also split these results by class. **</a:t>
            </a:r>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the model and the humans performed the best on two aisle classes (perhaps, because they are wider), and the worst on no aisle classes, though the model performed much worse here. Which, makes some sense considering that no aisle parking is among the least represented in our dataset. 
So where does this all bring us?
</a:t>
            </a:r>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ran our pipeline on the entirety of Seattle, which you can see here. Every dot is a potential disability parking space, characterized both in location and geometry. 
Using this, we can start to really dig into the scalable auditing aspect of our work, for example, looking at where there are clusters of disability parking, or, maybe more importantly, lack of clusters. This brings us to
**</a:t>
            </a:r>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Accessible parking is crucial for people with disabilities. 
since the Americans with Disabilities Act of 1990, 4-8%...</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final section, where I'd like to talk about some potential uses for our findings.</a:t>
            </a:r>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of uses on two levels.
First, a policy level, where local governments can inspect where there is disability parking and if it aligns with regulation for width on a macro scale
</a:t>
            </a:r>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on an individual level, where individuals can find and filter for disability parking that suits their particular needs, responding to the need our participants described in the interview study.</a:t>
            </a:r>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i've talked about our work to understanding disability parking and scalably audit it. 
We contribute...
** ** ** 
We hope our work serves as a step towards scalable auditing of disability parking infrastructure, and greater individual agency</a:t>
            </a:r>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6B180-5875-4A0D-0C7C-0217E47F81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2E03A-CD72-436C-20CD-67000FED1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FA1DD1-C43C-8EAF-AEAA-5B55865036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41CFD6-1FCA-15BD-AD28-E7CB2DCEA5FB}"/>
              </a:ext>
            </a:extLst>
          </p:cNvPr>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774219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to the results, **</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that disability parking needs varied between individuals. Most commonly, was simply having enough space to get in and out of the car (in the form of access aisles)
**
This need often dominated other aspects, like distance from the entrance
**
Other participants called out the design of spaces themselves</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highly personalized needs meant that users often had to adapt to situations or create their own accessible parking
**
However, having to create your own parking is obviously not ideal. 
**
This meant that users often had to evaluate how important a given trip was to them</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to technology tools, many users felt that tools that help them understand the state of parking where theyre going would be most helpful
**
However, there are privacy and trust concerns.</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to object detection performance, we first evaluated our models on both a test subset of our dataset, and four manually labeled one km regions in our test cities</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24.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pic>
        <p:nvPicPr>
          <p:cNvPr id="15" name="Image 0" descr="preencoded.png"/>
          <p:cNvPicPr>
            <a:picLocks noChangeAspect="1"/>
          </p:cNvPicPr>
          <p:nvPr/>
        </p:nvPicPr>
        <p:blipFill>
          <a:blip r:embed="rId3"/>
          <a:stretch>
            <a:fillRect/>
          </a:stretch>
        </p:blipFill>
        <p:spPr>
          <a:xfrm>
            <a:off x="0" y="-5054"/>
            <a:ext cx="9144000" cy="5143500"/>
          </a:xfrm>
          <a:prstGeom prst="rect">
            <a:avLst/>
          </a:prstGeom>
        </p:spPr>
      </p:pic>
      <p:sp>
        <p:nvSpPr>
          <p:cNvPr id="2" name="Shape 0"/>
          <p:cNvSpPr/>
          <p:nvPr/>
        </p:nvSpPr>
        <p:spPr>
          <a:xfrm>
            <a:off x="6338888" y="4524375"/>
            <a:ext cx="2808522" cy="619047"/>
          </a:xfrm>
          <a:prstGeom prst="rect">
            <a:avLst/>
          </a:prstGeom>
          <a:solidFill>
            <a:srgbClr val="207F40"/>
          </a:solidFill>
          <a:ln/>
        </p:spPr>
        <p:txBody>
          <a:bodyPr/>
          <a:lstStyle/>
          <a:p>
            <a:endParaRPr lang="en-US"/>
          </a:p>
        </p:txBody>
      </p:sp>
      <p:sp>
        <p:nvSpPr>
          <p:cNvPr id="3" name="Shape 1"/>
          <p:cNvSpPr/>
          <p:nvPr/>
        </p:nvSpPr>
        <p:spPr>
          <a:xfrm>
            <a:off x="0" y="0"/>
            <a:ext cx="6229350" cy="3071813"/>
          </a:xfrm>
          <a:prstGeom prst="rect">
            <a:avLst/>
          </a:prstGeom>
          <a:noFill/>
          <a:ln/>
        </p:spPr>
        <p:txBody>
          <a:bodyPr/>
          <a:lstStyle/>
          <a:p>
            <a:endParaRPr lang="en-US"/>
          </a:p>
        </p:txBody>
      </p:sp>
      <p:sp>
        <p:nvSpPr>
          <p:cNvPr id="4" name="Shape 2"/>
          <p:cNvSpPr/>
          <p:nvPr/>
        </p:nvSpPr>
        <p:spPr>
          <a:xfrm>
            <a:off x="0" y="4557713"/>
            <a:ext cx="3730465" cy="596094"/>
          </a:xfrm>
          <a:prstGeom prst="rect">
            <a:avLst/>
          </a:prstGeom>
          <a:solidFill>
            <a:srgbClr val="000000">
              <a:alpha val="80000"/>
            </a:srgbClr>
          </a:solidFill>
          <a:ln/>
        </p:spPr>
        <p:txBody>
          <a:bodyPr/>
          <a:lstStyle/>
          <a:p>
            <a:endParaRPr lang="en-US"/>
          </a:p>
        </p:txBody>
      </p:sp>
      <p:sp>
        <p:nvSpPr>
          <p:cNvPr id="5" name="Shape 3"/>
          <p:cNvSpPr/>
          <p:nvPr/>
        </p:nvSpPr>
        <p:spPr>
          <a:xfrm>
            <a:off x="3293809" y="4672500"/>
            <a:ext cx="365218" cy="366520"/>
          </a:xfrm>
          <a:prstGeom prst="roundRect">
            <a:avLst>
              <a:gd name="adj" fmla="val 288513"/>
            </a:avLst>
          </a:prstGeom>
          <a:solidFill>
            <a:srgbClr val="FFFFFF"/>
          </a:solidFill>
          <a:ln/>
        </p:spPr>
        <p:txBody>
          <a:bodyPr/>
          <a:lstStyle/>
          <a:p>
            <a:endParaRPr lang="en-US"/>
          </a:p>
        </p:txBody>
      </p:sp>
      <p:sp>
        <p:nvSpPr>
          <p:cNvPr id="6" name="Shape 4"/>
          <p:cNvSpPr/>
          <p:nvPr/>
        </p:nvSpPr>
        <p:spPr>
          <a:xfrm>
            <a:off x="0" y="0"/>
            <a:ext cx="6229350" cy="1724025"/>
          </a:xfrm>
          <a:prstGeom prst="rect">
            <a:avLst/>
          </a:prstGeom>
          <a:solidFill>
            <a:srgbClr val="000000">
              <a:alpha val="0"/>
            </a:srgbClr>
          </a:solidFill>
          <a:ln/>
        </p:spPr>
        <p:txBody>
          <a:bodyPr/>
          <a:lstStyle/>
          <a:p>
            <a:endParaRPr lang="en-US"/>
          </a:p>
        </p:txBody>
      </p:sp>
      <p:sp>
        <p:nvSpPr>
          <p:cNvPr id="7" name="Shape 5"/>
          <p:cNvSpPr/>
          <p:nvPr/>
        </p:nvSpPr>
        <p:spPr>
          <a:xfrm>
            <a:off x="0" y="1724025"/>
            <a:ext cx="4567238" cy="1347788"/>
          </a:xfrm>
          <a:prstGeom prst="rect">
            <a:avLst/>
          </a:prstGeom>
          <a:solidFill>
            <a:srgbClr val="000000">
              <a:alpha val="0"/>
            </a:srgbClr>
          </a:solidFill>
          <a:ln/>
        </p:spPr>
        <p:txBody>
          <a:bodyPr/>
          <a:lstStyle/>
          <a:p>
            <a:endParaRPr lang="en-US"/>
          </a:p>
        </p:txBody>
      </p:sp>
      <p:sp>
        <p:nvSpPr>
          <p:cNvPr id="8" name="Shape 6"/>
          <p:cNvSpPr/>
          <p:nvPr/>
        </p:nvSpPr>
        <p:spPr>
          <a:xfrm>
            <a:off x="238125" y="1747838"/>
            <a:ext cx="4090987" cy="1252538"/>
          </a:xfrm>
          <a:prstGeom prst="rect">
            <a:avLst/>
          </a:prstGeom>
          <a:noFill/>
          <a:ln/>
        </p:spPr>
        <p:txBody>
          <a:bodyPr/>
          <a:lstStyle/>
          <a:p>
            <a:endParaRPr lang="en-US"/>
          </a:p>
        </p:txBody>
      </p:sp>
      <p:sp>
        <p:nvSpPr>
          <p:cNvPr id="9" name="Shape 7"/>
          <p:cNvSpPr/>
          <p:nvPr/>
        </p:nvSpPr>
        <p:spPr>
          <a:xfrm>
            <a:off x="300038" y="1747838"/>
            <a:ext cx="523875" cy="1004887"/>
          </a:xfrm>
          <a:prstGeom prst="rect">
            <a:avLst/>
          </a:prstGeom>
          <a:noFill/>
          <a:ln/>
        </p:spPr>
        <p:txBody>
          <a:bodyPr/>
          <a:lstStyle/>
          <a:p>
            <a:endParaRPr lang="en-US"/>
          </a:p>
        </p:txBody>
      </p:sp>
      <p:sp>
        <p:nvSpPr>
          <p:cNvPr id="10" name="Shape 8"/>
          <p:cNvSpPr/>
          <p:nvPr/>
        </p:nvSpPr>
        <p:spPr>
          <a:xfrm>
            <a:off x="1109663" y="1747838"/>
            <a:ext cx="523875" cy="1004887"/>
          </a:xfrm>
          <a:prstGeom prst="rect">
            <a:avLst/>
          </a:prstGeom>
          <a:noFill/>
          <a:ln/>
        </p:spPr>
        <p:txBody>
          <a:bodyPr/>
          <a:lstStyle/>
          <a:p>
            <a:endParaRPr lang="en-US"/>
          </a:p>
        </p:txBody>
      </p:sp>
      <p:sp>
        <p:nvSpPr>
          <p:cNvPr id="11" name="Shape 9"/>
          <p:cNvSpPr/>
          <p:nvPr/>
        </p:nvSpPr>
        <p:spPr>
          <a:xfrm>
            <a:off x="1919288" y="1747838"/>
            <a:ext cx="523875" cy="1004887"/>
          </a:xfrm>
          <a:prstGeom prst="rect">
            <a:avLst/>
          </a:prstGeom>
          <a:noFill/>
          <a:ln/>
        </p:spPr>
        <p:txBody>
          <a:bodyPr/>
          <a:lstStyle/>
          <a:p>
            <a:endParaRPr lang="en-US"/>
          </a:p>
        </p:txBody>
      </p:sp>
      <p:sp>
        <p:nvSpPr>
          <p:cNvPr id="12" name="Shape 10"/>
          <p:cNvSpPr/>
          <p:nvPr/>
        </p:nvSpPr>
        <p:spPr>
          <a:xfrm>
            <a:off x="2728913" y="1747838"/>
            <a:ext cx="728663" cy="1252538"/>
          </a:xfrm>
          <a:prstGeom prst="rect">
            <a:avLst/>
          </a:prstGeom>
          <a:noFill/>
          <a:ln/>
        </p:spPr>
        <p:txBody>
          <a:bodyPr/>
          <a:lstStyle/>
          <a:p>
            <a:endParaRPr lang="en-US"/>
          </a:p>
        </p:txBody>
      </p:sp>
      <p:sp>
        <p:nvSpPr>
          <p:cNvPr id="13" name="Shape 11"/>
          <p:cNvSpPr/>
          <p:nvPr/>
        </p:nvSpPr>
        <p:spPr>
          <a:xfrm>
            <a:off x="3743325" y="1747838"/>
            <a:ext cx="523875" cy="1004887"/>
          </a:xfrm>
          <a:prstGeom prst="rect">
            <a:avLst/>
          </a:prstGeom>
          <a:noFill/>
          <a:ln/>
        </p:spPr>
        <p:txBody>
          <a:bodyPr/>
          <a:lstStyle/>
          <a:p>
            <a:endParaRPr lang="en-US"/>
          </a:p>
        </p:txBody>
      </p:sp>
      <p:sp>
        <p:nvSpPr>
          <p:cNvPr id="14" name="Shape 12"/>
          <p:cNvSpPr/>
          <p:nvPr/>
        </p:nvSpPr>
        <p:spPr>
          <a:xfrm>
            <a:off x="6466547" y="4652035"/>
            <a:ext cx="2553202" cy="363727"/>
          </a:xfrm>
          <a:prstGeom prst="rect">
            <a:avLst/>
          </a:prstGeom>
          <a:noFill/>
          <a:ln/>
        </p:spPr>
        <p:txBody>
          <a:bodyPr/>
          <a:lstStyle/>
          <a:p>
            <a:endParaRPr lang="en-US"/>
          </a:p>
        </p:txBody>
      </p:sp>
      <p:pic>
        <p:nvPicPr>
          <p:cNvPr id="16" name="Image 1" descr="preencoded.png"/>
          <p:cNvPicPr>
            <a:picLocks noChangeAspect="1"/>
          </p:cNvPicPr>
          <p:nvPr/>
        </p:nvPicPr>
        <p:blipFill>
          <a:blip r:embed="rId4"/>
          <a:stretch>
            <a:fillRect/>
          </a:stretch>
        </p:blipFill>
        <p:spPr>
          <a:xfrm>
            <a:off x="71438" y="4629150"/>
            <a:ext cx="659227" cy="453219"/>
          </a:xfrm>
          <a:prstGeom prst="rect">
            <a:avLst/>
          </a:prstGeom>
        </p:spPr>
      </p:pic>
      <p:pic>
        <p:nvPicPr>
          <p:cNvPr id="17" name="Image 2" descr="preencoded.png"/>
          <p:cNvPicPr>
            <a:picLocks noChangeAspect="1"/>
          </p:cNvPicPr>
          <p:nvPr/>
        </p:nvPicPr>
        <p:blipFill>
          <a:blip r:embed="rId5"/>
          <a:stretch>
            <a:fillRect/>
          </a:stretch>
        </p:blipFill>
        <p:spPr>
          <a:xfrm>
            <a:off x="921165" y="4708000"/>
            <a:ext cx="440286" cy="295518"/>
          </a:xfrm>
          <a:prstGeom prst="rect">
            <a:avLst/>
          </a:prstGeom>
        </p:spPr>
      </p:pic>
      <p:pic>
        <p:nvPicPr>
          <p:cNvPr id="18" name="Image 3" descr="preencoded.png"/>
          <p:cNvPicPr>
            <a:picLocks noChangeAspect="1"/>
          </p:cNvPicPr>
          <p:nvPr/>
        </p:nvPicPr>
        <p:blipFill>
          <a:blip r:embed="rId6"/>
          <a:stretch>
            <a:fillRect/>
          </a:stretch>
        </p:blipFill>
        <p:spPr>
          <a:xfrm>
            <a:off x="1551950" y="4654606"/>
            <a:ext cx="995525" cy="402307"/>
          </a:xfrm>
          <a:prstGeom prst="rect">
            <a:avLst/>
          </a:prstGeom>
        </p:spPr>
      </p:pic>
      <p:pic>
        <p:nvPicPr>
          <p:cNvPr id="19" name="Image 4" descr="preencoded.png"/>
          <p:cNvPicPr>
            <a:picLocks noChangeAspect="1"/>
          </p:cNvPicPr>
          <p:nvPr/>
        </p:nvPicPr>
        <p:blipFill>
          <a:blip r:embed="rId7"/>
          <a:stretch>
            <a:fillRect/>
          </a:stretch>
        </p:blipFill>
        <p:spPr>
          <a:xfrm>
            <a:off x="2737976" y="4672557"/>
            <a:ext cx="365334" cy="366404"/>
          </a:xfrm>
          <a:prstGeom prst="rect">
            <a:avLst/>
          </a:prstGeom>
        </p:spPr>
      </p:pic>
      <p:pic>
        <p:nvPicPr>
          <p:cNvPr id="20" name="Image 5" descr="preencoded.png"/>
          <p:cNvPicPr>
            <a:picLocks noChangeAspect="1"/>
          </p:cNvPicPr>
          <p:nvPr/>
        </p:nvPicPr>
        <p:blipFill>
          <a:blip r:embed="rId8"/>
          <a:stretch>
            <a:fillRect/>
          </a:stretch>
        </p:blipFill>
        <p:spPr>
          <a:xfrm>
            <a:off x="3295542" y="4674196"/>
            <a:ext cx="362909" cy="362921"/>
          </a:xfrm>
          <a:prstGeom prst="rect">
            <a:avLst/>
          </a:prstGeom>
        </p:spPr>
      </p:pic>
      <p:pic>
        <p:nvPicPr>
          <p:cNvPr id="21" name="Image 6" descr="preencoded.png"/>
          <p:cNvPicPr>
            <a:picLocks noChangeAspect="1"/>
          </p:cNvPicPr>
          <p:nvPr/>
        </p:nvPicPr>
        <p:blipFill>
          <a:blip r:embed="rId9"/>
          <a:stretch>
            <a:fillRect/>
          </a:stretch>
        </p:blipFill>
        <p:spPr>
          <a:xfrm>
            <a:off x="3330532" y="4709117"/>
            <a:ext cx="293106" cy="292135"/>
          </a:xfrm>
          <a:prstGeom prst="rect">
            <a:avLst/>
          </a:prstGeom>
        </p:spPr>
      </p:pic>
      <p:pic>
        <p:nvPicPr>
          <p:cNvPr id="22" name="Image 7" descr="preencoded.png"/>
          <p:cNvPicPr>
            <a:picLocks noChangeAspect="1"/>
          </p:cNvPicPr>
          <p:nvPr/>
        </p:nvPicPr>
        <p:blipFill>
          <a:blip r:embed="rId10"/>
          <a:stretch>
            <a:fillRect/>
          </a:stretch>
        </p:blipFill>
        <p:spPr>
          <a:xfrm>
            <a:off x="0" y="0"/>
            <a:ext cx="6229350" cy="3071813"/>
          </a:xfrm>
          <a:prstGeom prst="rect">
            <a:avLst/>
          </a:prstGeom>
        </p:spPr>
      </p:pic>
      <p:pic>
        <p:nvPicPr>
          <p:cNvPr id="23" name="Image 8" descr="preencoded.png"/>
          <p:cNvPicPr>
            <a:picLocks noChangeAspect="1"/>
          </p:cNvPicPr>
          <p:nvPr/>
        </p:nvPicPr>
        <p:blipFill>
          <a:blip r:embed="rId11"/>
          <a:stretch>
            <a:fillRect/>
          </a:stretch>
        </p:blipFill>
        <p:spPr>
          <a:xfrm>
            <a:off x="3743325" y="1747838"/>
            <a:ext cx="523875" cy="523875"/>
          </a:xfrm>
          <a:prstGeom prst="rect">
            <a:avLst/>
          </a:prstGeom>
        </p:spPr>
      </p:pic>
      <p:pic>
        <p:nvPicPr>
          <p:cNvPr id="24" name="Image 9" descr="preencoded.png"/>
          <p:cNvPicPr>
            <a:picLocks noChangeAspect="1"/>
          </p:cNvPicPr>
          <p:nvPr/>
        </p:nvPicPr>
        <p:blipFill>
          <a:blip r:embed="rId12"/>
          <a:stretch>
            <a:fillRect/>
          </a:stretch>
        </p:blipFill>
        <p:spPr>
          <a:xfrm>
            <a:off x="2831306" y="1747838"/>
            <a:ext cx="523875" cy="523875"/>
          </a:xfrm>
          <a:prstGeom prst="rect">
            <a:avLst/>
          </a:prstGeom>
        </p:spPr>
      </p:pic>
      <p:pic>
        <p:nvPicPr>
          <p:cNvPr id="25" name="Image 10" descr="preencoded.png"/>
          <p:cNvPicPr>
            <a:picLocks noChangeAspect="1"/>
          </p:cNvPicPr>
          <p:nvPr/>
        </p:nvPicPr>
        <p:blipFill>
          <a:blip r:embed="rId13"/>
          <a:stretch>
            <a:fillRect/>
          </a:stretch>
        </p:blipFill>
        <p:spPr>
          <a:xfrm>
            <a:off x="1919288" y="1747838"/>
            <a:ext cx="523875" cy="523875"/>
          </a:xfrm>
          <a:prstGeom prst="rect">
            <a:avLst/>
          </a:prstGeom>
        </p:spPr>
      </p:pic>
      <p:pic>
        <p:nvPicPr>
          <p:cNvPr id="26" name="Image 11" descr="preencoded.png"/>
          <p:cNvPicPr>
            <a:picLocks noChangeAspect="1"/>
          </p:cNvPicPr>
          <p:nvPr/>
        </p:nvPicPr>
        <p:blipFill>
          <a:blip r:embed="rId14"/>
          <a:stretch>
            <a:fillRect/>
          </a:stretch>
        </p:blipFill>
        <p:spPr>
          <a:xfrm>
            <a:off x="1109663" y="1747838"/>
            <a:ext cx="523875" cy="523875"/>
          </a:xfrm>
          <a:prstGeom prst="rect">
            <a:avLst/>
          </a:prstGeom>
        </p:spPr>
      </p:pic>
      <p:pic>
        <p:nvPicPr>
          <p:cNvPr id="27" name="Image 12" descr="preencoded.png"/>
          <p:cNvPicPr>
            <a:picLocks noChangeAspect="1"/>
          </p:cNvPicPr>
          <p:nvPr/>
        </p:nvPicPr>
        <p:blipFill>
          <a:blip r:embed="rId15"/>
          <a:stretch>
            <a:fillRect/>
          </a:stretch>
        </p:blipFill>
        <p:spPr>
          <a:xfrm>
            <a:off x="300038" y="1747838"/>
            <a:ext cx="523875" cy="523875"/>
          </a:xfrm>
          <a:prstGeom prst="rect">
            <a:avLst/>
          </a:prstGeom>
        </p:spPr>
      </p:pic>
      <p:pic>
        <p:nvPicPr>
          <p:cNvPr id="28" name="Image 13" descr="preencoded.png"/>
          <p:cNvPicPr>
            <a:picLocks noChangeAspect="1"/>
          </p:cNvPicPr>
          <p:nvPr/>
        </p:nvPicPr>
        <p:blipFill>
          <a:blip r:embed="rId16"/>
          <a:stretch>
            <a:fillRect/>
          </a:stretch>
        </p:blipFill>
        <p:spPr>
          <a:xfrm>
            <a:off x="6466547" y="4652035"/>
            <a:ext cx="127660" cy="127660"/>
          </a:xfrm>
          <a:prstGeom prst="rect">
            <a:avLst/>
          </a:prstGeom>
        </p:spPr>
      </p:pic>
      <p:pic>
        <p:nvPicPr>
          <p:cNvPr id="29" name="Image 14" descr="preencoded.png"/>
          <p:cNvPicPr>
            <a:picLocks noChangeAspect="1"/>
          </p:cNvPicPr>
          <p:nvPr/>
        </p:nvPicPr>
        <p:blipFill>
          <a:blip r:embed="rId17"/>
          <a:stretch>
            <a:fillRect/>
          </a:stretch>
        </p:blipFill>
        <p:spPr>
          <a:xfrm>
            <a:off x="6466547" y="4657885"/>
            <a:ext cx="121809" cy="121809"/>
          </a:xfrm>
          <a:prstGeom prst="rect">
            <a:avLst/>
          </a:prstGeom>
        </p:spPr>
      </p:pic>
      <p:pic>
        <p:nvPicPr>
          <p:cNvPr id="30" name="Image 15" descr="preencoded.png"/>
          <p:cNvPicPr>
            <a:picLocks noChangeAspect="1"/>
          </p:cNvPicPr>
          <p:nvPr/>
        </p:nvPicPr>
        <p:blipFill>
          <a:blip r:embed="rId18"/>
          <a:stretch>
            <a:fillRect/>
          </a:stretch>
        </p:blipFill>
        <p:spPr>
          <a:xfrm>
            <a:off x="6625397" y="4652035"/>
            <a:ext cx="419995" cy="170216"/>
          </a:xfrm>
          <a:prstGeom prst="rect">
            <a:avLst/>
          </a:prstGeom>
        </p:spPr>
      </p:pic>
      <p:pic>
        <p:nvPicPr>
          <p:cNvPr id="31" name="Image 16" descr="preencoded.png"/>
          <p:cNvPicPr>
            <a:picLocks noChangeAspect="1"/>
          </p:cNvPicPr>
          <p:nvPr/>
        </p:nvPicPr>
        <p:blipFill>
          <a:blip r:embed="rId19"/>
          <a:stretch>
            <a:fillRect/>
          </a:stretch>
        </p:blipFill>
        <p:spPr>
          <a:xfrm>
            <a:off x="8406521" y="4747108"/>
            <a:ext cx="124151" cy="168794"/>
          </a:xfrm>
          <a:prstGeom prst="rect">
            <a:avLst/>
          </a:prstGeom>
        </p:spPr>
      </p:pic>
      <p:pic>
        <p:nvPicPr>
          <p:cNvPr id="32" name="Image 17" descr="preencoded.png"/>
          <p:cNvPicPr>
            <a:picLocks noChangeAspect="1"/>
          </p:cNvPicPr>
          <p:nvPr/>
        </p:nvPicPr>
        <p:blipFill>
          <a:blip r:embed="rId20"/>
          <a:stretch>
            <a:fillRect/>
          </a:stretch>
        </p:blipFill>
        <p:spPr>
          <a:xfrm>
            <a:off x="8570333" y="4747108"/>
            <a:ext cx="129271" cy="171326"/>
          </a:xfrm>
          <a:prstGeom prst="rect">
            <a:avLst/>
          </a:prstGeom>
        </p:spPr>
      </p:pic>
      <p:pic>
        <p:nvPicPr>
          <p:cNvPr id="33" name="Image 18" descr="preencoded.png"/>
          <p:cNvPicPr>
            <a:picLocks noChangeAspect="1"/>
          </p:cNvPicPr>
          <p:nvPr/>
        </p:nvPicPr>
        <p:blipFill>
          <a:blip r:embed="rId19"/>
          <a:stretch>
            <a:fillRect/>
          </a:stretch>
        </p:blipFill>
        <p:spPr>
          <a:xfrm>
            <a:off x="8725171" y="4747108"/>
            <a:ext cx="124151" cy="168794"/>
          </a:xfrm>
          <a:prstGeom prst="rect">
            <a:avLst/>
          </a:prstGeom>
        </p:spPr>
      </p:pic>
      <p:pic>
        <p:nvPicPr>
          <p:cNvPr id="34" name="Image 19" descr="preencoded.png"/>
          <p:cNvPicPr>
            <a:picLocks noChangeAspect="1"/>
          </p:cNvPicPr>
          <p:nvPr/>
        </p:nvPicPr>
        <p:blipFill>
          <a:blip r:embed="rId21"/>
          <a:stretch>
            <a:fillRect/>
          </a:stretch>
        </p:blipFill>
        <p:spPr>
          <a:xfrm>
            <a:off x="8893068" y="4749697"/>
            <a:ext cx="126681" cy="194971"/>
          </a:xfrm>
          <a:prstGeom prst="rect">
            <a:avLst/>
          </a:prstGeom>
        </p:spPr>
      </p:pic>
      <p:pic>
        <p:nvPicPr>
          <p:cNvPr id="35" name="Image 20" descr="preencoded.png"/>
          <p:cNvPicPr>
            <a:picLocks noChangeAspect="1"/>
          </p:cNvPicPr>
          <p:nvPr/>
        </p:nvPicPr>
        <p:blipFill>
          <a:blip r:embed="rId22"/>
          <a:stretch>
            <a:fillRect/>
          </a:stretch>
        </p:blipFill>
        <p:spPr>
          <a:xfrm>
            <a:off x="7981740" y="4749697"/>
            <a:ext cx="172900" cy="166369"/>
          </a:xfrm>
          <a:prstGeom prst="rect">
            <a:avLst/>
          </a:prstGeom>
        </p:spPr>
      </p:pic>
      <p:pic>
        <p:nvPicPr>
          <p:cNvPr id="36" name="Image 21" descr="preencoded.png"/>
          <p:cNvPicPr>
            <a:picLocks noChangeAspect="1"/>
          </p:cNvPicPr>
          <p:nvPr/>
        </p:nvPicPr>
        <p:blipFill>
          <a:blip r:embed="rId23"/>
          <a:stretch>
            <a:fillRect/>
          </a:stretch>
        </p:blipFill>
        <p:spPr>
          <a:xfrm>
            <a:off x="8173877" y="4746431"/>
            <a:ext cx="162950" cy="175180"/>
          </a:xfrm>
          <a:prstGeom prst="rect">
            <a:avLst/>
          </a:prstGeom>
        </p:spPr>
      </p:pic>
      <p:pic>
        <p:nvPicPr>
          <p:cNvPr id="37" name="Image 22" descr="preencoded.png"/>
          <p:cNvPicPr>
            <a:picLocks noChangeAspect="1"/>
          </p:cNvPicPr>
          <p:nvPr/>
        </p:nvPicPr>
        <p:blipFill>
          <a:blip r:embed="rId23"/>
          <a:stretch>
            <a:fillRect/>
          </a:stretch>
        </p:blipFill>
        <p:spPr>
          <a:xfrm>
            <a:off x="7418393" y="4746431"/>
            <a:ext cx="162952" cy="175180"/>
          </a:xfrm>
          <a:prstGeom prst="rect">
            <a:avLst/>
          </a:prstGeom>
        </p:spPr>
      </p:pic>
      <p:pic>
        <p:nvPicPr>
          <p:cNvPr id="38" name="Image 23" descr="preencoded.png"/>
          <p:cNvPicPr>
            <a:picLocks noChangeAspect="1"/>
          </p:cNvPicPr>
          <p:nvPr/>
        </p:nvPicPr>
        <p:blipFill>
          <a:blip r:embed="rId24"/>
          <a:stretch>
            <a:fillRect/>
          </a:stretch>
        </p:blipFill>
        <p:spPr>
          <a:xfrm>
            <a:off x="7792881" y="4749697"/>
            <a:ext cx="161484" cy="166369"/>
          </a:xfrm>
          <a:prstGeom prst="rect">
            <a:avLst/>
          </a:prstGeom>
        </p:spPr>
      </p:pic>
      <p:pic>
        <p:nvPicPr>
          <p:cNvPr id="39" name="Image 24" descr="preencoded.png"/>
          <p:cNvPicPr>
            <a:picLocks noChangeAspect="1"/>
          </p:cNvPicPr>
          <p:nvPr/>
        </p:nvPicPr>
        <p:blipFill>
          <a:blip r:embed="rId23"/>
          <a:stretch>
            <a:fillRect/>
          </a:stretch>
        </p:blipFill>
        <p:spPr>
          <a:xfrm>
            <a:off x="7607269" y="4746431"/>
            <a:ext cx="162950" cy="175180"/>
          </a:xfrm>
          <a:prstGeom prst="rect">
            <a:avLst/>
          </a:prstGeom>
        </p:spPr>
      </p:pic>
      <p:pic>
        <p:nvPicPr>
          <p:cNvPr id="40" name="Image 25" descr="preencoded.png"/>
          <p:cNvPicPr>
            <a:picLocks noChangeAspect="1"/>
          </p:cNvPicPr>
          <p:nvPr/>
        </p:nvPicPr>
        <p:blipFill>
          <a:blip r:embed="rId25"/>
          <a:stretch>
            <a:fillRect/>
          </a:stretch>
        </p:blipFill>
        <p:spPr>
          <a:xfrm>
            <a:off x="7225765" y="4749692"/>
            <a:ext cx="173881" cy="169635"/>
          </a:xfrm>
          <a:prstGeom prst="rect">
            <a:avLst/>
          </a:prstGeom>
        </p:spPr>
      </p:pic>
      <p:pic>
        <p:nvPicPr>
          <p:cNvPr id="41" name="Image 26" descr="preencoded.png"/>
          <p:cNvPicPr>
            <a:picLocks noChangeAspect="1"/>
          </p:cNvPicPr>
          <p:nvPr/>
        </p:nvPicPr>
        <p:blipFill>
          <a:blip r:embed="rId26"/>
          <a:stretch>
            <a:fillRect/>
          </a:stretch>
        </p:blipFill>
        <p:spPr>
          <a:xfrm>
            <a:off x="6513685" y="4822248"/>
            <a:ext cx="308253" cy="193514"/>
          </a:xfrm>
          <a:prstGeom prst="rect">
            <a:avLst/>
          </a:prstGeom>
        </p:spPr>
      </p:pic>
      <p:pic>
        <p:nvPicPr>
          <p:cNvPr id="42" name="Image 27" descr="preencoded.png"/>
          <p:cNvPicPr>
            <a:picLocks noChangeAspect="1"/>
          </p:cNvPicPr>
          <p:nvPr/>
        </p:nvPicPr>
        <p:blipFill>
          <a:blip r:embed="rId27"/>
          <a:stretch>
            <a:fillRect/>
          </a:stretch>
        </p:blipFill>
        <p:spPr>
          <a:xfrm>
            <a:off x="6960567" y="4845549"/>
            <a:ext cx="196555" cy="170213"/>
          </a:xfrm>
          <a:prstGeom prst="rect">
            <a:avLst/>
          </a:prstGeom>
        </p:spPr>
      </p:pic>
      <p:pic>
        <p:nvPicPr>
          <p:cNvPr id="43" name="Image 28" descr="preencoded.png"/>
          <p:cNvPicPr>
            <a:picLocks noChangeAspect="1"/>
          </p:cNvPicPr>
          <p:nvPr/>
        </p:nvPicPr>
        <p:blipFill>
          <a:blip r:embed="rId26"/>
          <a:stretch>
            <a:fillRect/>
          </a:stretch>
        </p:blipFill>
        <p:spPr>
          <a:xfrm>
            <a:off x="6737132" y="4822248"/>
            <a:ext cx="308253" cy="193514"/>
          </a:xfrm>
          <a:prstGeom prst="rect">
            <a:avLst/>
          </a:prstGeom>
        </p:spPr>
      </p:pic>
      <p:sp>
        <p:nvSpPr>
          <p:cNvPr id="44" name="Text 13"/>
          <p:cNvSpPr/>
          <p:nvPr/>
        </p:nvSpPr>
        <p:spPr>
          <a:xfrm>
            <a:off x="3538537" y="2319337"/>
            <a:ext cx="938212" cy="433388"/>
          </a:xfrm>
          <a:prstGeom prst="rect">
            <a:avLst/>
          </a:prstGeom>
          <a:noFill/>
          <a:ln/>
        </p:spPr>
        <p:txBody>
          <a:bodyPr wrap="square" rtlCol="0" anchor="ctr"/>
          <a:lstStyle/>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Jon E. </a:t>
            </a:r>
            <a:endParaRPr lang="en-US" sz="938" dirty="0"/>
          </a:p>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Froehlich</a:t>
            </a:r>
            <a:endParaRPr lang="en-US" sz="938" dirty="0"/>
          </a:p>
          <a:p>
            <a:pPr marL="0" indent="0" algn="ctr">
              <a:lnSpc>
                <a:spcPts val="1238"/>
              </a:lnSpc>
              <a:buNone/>
            </a:pPr>
            <a:r>
              <a:rPr lang="en-US" sz="750" kern="0" spc="-19" dirty="0">
                <a:solidFill>
                  <a:srgbClr val="FFFFFF">
                    <a:alpha val="99000"/>
                  </a:srgbClr>
                </a:solidFill>
                <a:latin typeface="Roboto Medium" pitchFamily="34" charset="0"/>
                <a:ea typeface="Roboto Medium" pitchFamily="34" charset="-122"/>
                <a:cs typeface="Roboto Medium" pitchFamily="34" charset="-120"/>
              </a:rPr>
              <a:t>UW CSE</a:t>
            </a:r>
            <a:endParaRPr lang="en-US" sz="938" dirty="0"/>
          </a:p>
        </p:txBody>
      </p:sp>
      <p:sp>
        <p:nvSpPr>
          <p:cNvPr id="45" name="Text 14"/>
          <p:cNvSpPr/>
          <p:nvPr/>
        </p:nvSpPr>
        <p:spPr>
          <a:xfrm>
            <a:off x="2500311" y="2327019"/>
            <a:ext cx="1185863" cy="681038"/>
          </a:xfrm>
          <a:prstGeom prst="rect">
            <a:avLst/>
          </a:prstGeom>
          <a:noFill/>
          <a:ln/>
        </p:spPr>
        <p:txBody>
          <a:bodyPr wrap="square" rtlCol="0" anchor="ctr"/>
          <a:lstStyle/>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Maryam</a:t>
            </a:r>
            <a:endParaRPr lang="en-US" sz="938" dirty="0"/>
          </a:p>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Hosseini</a:t>
            </a:r>
            <a:endParaRPr lang="en-US" sz="938" dirty="0"/>
          </a:p>
          <a:p>
            <a:pPr marL="0" indent="0" algn="ctr">
              <a:lnSpc>
                <a:spcPts val="1238"/>
              </a:lnSpc>
              <a:buNone/>
            </a:pPr>
            <a:r>
              <a:rPr lang="en-US" sz="750" kern="0" spc="-19" dirty="0">
                <a:solidFill>
                  <a:srgbClr val="FFFFFF">
                    <a:alpha val="99000"/>
                  </a:srgbClr>
                </a:solidFill>
                <a:latin typeface="Roboto Medium" pitchFamily="34" charset="0"/>
                <a:ea typeface="Roboto Medium" pitchFamily="34" charset="-122"/>
                <a:cs typeface="Roboto Medium" pitchFamily="34" charset="-120"/>
              </a:rPr>
              <a:t>UC Berkeley</a:t>
            </a:r>
            <a:endParaRPr lang="en-US" sz="938" dirty="0"/>
          </a:p>
          <a:p>
            <a:pPr marL="0" indent="0" algn="ctr">
              <a:lnSpc>
                <a:spcPts val="1238"/>
              </a:lnSpc>
              <a:buNone/>
            </a:pPr>
            <a:r>
              <a:rPr lang="en-US" sz="750" kern="0" spc="-19" dirty="0">
                <a:solidFill>
                  <a:srgbClr val="FFFFFF">
                    <a:alpha val="99000"/>
                  </a:srgbClr>
                </a:solidFill>
                <a:latin typeface="Roboto Medium" pitchFamily="34" charset="0"/>
                <a:ea typeface="Roboto Medium" pitchFamily="34" charset="-122"/>
                <a:cs typeface="Roboto Medium" pitchFamily="34" charset="-120"/>
              </a:rPr>
              <a:t>City and Regional </a:t>
            </a:r>
            <a:endParaRPr lang="en-US" sz="938" dirty="0"/>
          </a:p>
          <a:p>
            <a:pPr marL="0" indent="0" algn="ctr">
              <a:lnSpc>
                <a:spcPts val="1238"/>
              </a:lnSpc>
              <a:buNone/>
            </a:pPr>
            <a:r>
              <a:rPr lang="en-US" sz="750" kern="0" spc="-19" dirty="0">
                <a:solidFill>
                  <a:srgbClr val="FFFFFF">
                    <a:alpha val="99000"/>
                  </a:srgbClr>
                </a:solidFill>
                <a:latin typeface="Roboto Medium" pitchFamily="34" charset="0"/>
                <a:ea typeface="Roboto Medium" pitchFamily="34" charset="-122"/>
                <a:cs typeface="Roboto Medium" pitchFamily="34" charset="-120"/>
              </a:rPr>
              <a:t>Planning</a:t>
            </a:r>
            <a:endParaRPr lang="en-US" sz="938" dirty="0"/>
          </a:p>
        </p:txBody>
      </p:sp>
      <p:sp>
        <p:nvSpPr>
          <p:cNvPr id="46" name="Text 15"/>
          <p:cNvSpPr/>
          <p:nvPr/>
        </p:nvSpPr>
        <p:spPr>
          <a:xfrm>
            <a:off x="1738312" y="2327018"/>
            <a:ext cx="885825" cy="433388"/>
          </a:xfrm>
          <a:prstGeom prst="rect">
            <a:avLst/>
          </a:prstGeom>
          <a:noFill/>
          <a:ln/>
        </p:spPr>
        <p:txBody>
          <a:bodyPr wrap="square" rtlCol="0" anchor="ctr"/>
          <a:lstStyle/>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Hanbyul</a:t>
            </a:r>
            <a:endParaRPr lang="en-US" sz="938" dirty="0"/>
          </a:p>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Kang</a:t>
            </a:r>
            <a:endParaRPr lang="en-US" sz="938" dirty="0"/>
          </a:p>
          <a:p>
            <a:pPr marL="0" indent="0" algn="ctr">
              <a:lnSpc>
                <a:spcPts val="1238"/>
              </a:lnSpc>
              <a:buNone/>
            </a:pPr>
            <a:r>
              <a:rPr lang="en-US" sz="750" kern="0" spc="-19" dirty="0">
                <a:solidFill>
                  <a:srgbClr val="FFFFFF">
                    <a:alpha val="99000"/>
                  </a:srgbClr>
                </a:solidFill>
                <a:latin typeface="Roboto Medium" pitchFamily="34" charset="0"/>
                <a:ea typeface="Roboto Medium" pitchFamily="34" charset="-122"/>
                <a:cs typeface="Roboto Medium" pitchFamily="34" charset="-120"/>
              </a:rPr>
              <a:t>UW CSE</a:t>
            </a:r>
            <a:endParaRPr lang="en-US" sz="938" dirty="0"/>
          </a:p>
        </p:txBody>
      </p:sp>
      <p:sp>
        <p:nvSpPr>
          <p:cNvPr id="47" name="Text 16"/>
          <p:cNvSpPr/>
          <p:nvPr/>
        </p:nvSpPr>
        <p:spPr>
          <a:xfrm>
            <a:off x="962026" y="2334699"/>
            <a:ext cx="790575" cy="433388"/>
          </a:xfrm>
          <a:prstGeom prst="rect">
            <a:avLst/>
          </a:prstGeom>
          <a:noFill/>
          <a:ln/>
        </p:spPr>
        <p:txBody>
          <a:bodyPr wrap="square" rtlCol="0" anchor="ctr"/>
          <a:lstStyle/>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Chu </a:t>
            </a:r>
            <a:endParaRPr lang="en-US" sz="938" dirty="0"/>
          </a:p>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Li</a:t>
            </a:r>
            <a:endParaRPr lang="en-US" sz="938" dirty="0"/>
          </a:p>
          <a:p>
            <a:pPr marL="0" indent="0" algn="ctr">
              <a:lnSpc>
                <a:spcPts val="1238"/>
              </a:lnSpc>
              <a:buNone/>
            </a:pPr>
            <a:r>
              <a:rPr lang="en-US" sz="750" kern="0" spc="-19" dirty="0">
                <a:solidFill>
                  <a:srgbClr val="FFFFFF">
                    <a:alpha val="99000"/>
                  </a:srgbClr>
                </a:solidFill>
                <a:latin typeface="Roboto Medium" pitchFamily="34" charset="0"/>
                <a:ea typeface="Roboto Medium" pitchFamily="34" charset="-122"/>
                <a:cs typeface="Roboto Medium" pitchFamily="34" charset="-120"/>
              </a:rPr>
              <a:t>UW CSE</a:t>
            </a:r>
            <a:endParaRPr lang="en-US" sz="938" dirty="0"/>
          </a:p>
        </p:txBody>
      </p:sp>
      <p:sp>
        <p:nvSpPr>
          <p:cNvPr id="48" name="Text 17"/>
          <p:cNvSpPr/>
          <p:nvPr/>
        </p:nvSpPr>
        <p:spPr>
          <a:xfrm>
            <a:off x="154783" y="2327018"/>
            <a:ext cx="819150" cy="433388"/>
          </a:xfrm>
          <a:prstGeom prst="rect">
            <a:avLst/>
          </a:prstGeom>
          <a:noFill/>
          <a:ln/>
        </p:spPr>
        <p:txBody>
          <a:bodyPr wrap="square" rtlCol="0" anchor="ctr"/>
          <a:lstStyle/>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Jared </a:t>
            </a:r>
            <a:endParaRPr lang="en-US" sz="938" dirty="0"/>
          </a:p>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Hwang</a:t>
            </a:r>
            <a:endParaRPr lang="en-US" sz="938" dirty="0"/>
          </a:p>
          <a:p>
            <a:pPr marL="0" indent="0" algn="ctr">
              <a:lnSpc>
                <a:spcPts val="1238"/>
              </a:lnSpc>
              <a:buNone/>
            </a:pPr>
            <a:r>
              <a:rPr lang="en-US" sz="750" kern="0" spc="-19" dirty="0">
                <a:solidFill>
                  <a:srgbClr val="FFFFFF">
                    <a:alpha val="99000"/>
                  </a:srgbClr>
                </a:solidFill>
                <a:latin typeface="Roboto Medium" pitchFamily="34" charset="0"/>
                <a:ea typeface="Roboto Medium" pitchFamily="34" charset="-122"/>
                <a:cs typeface="Roboto Medium" pitchFamily="34" charset="-120"/>
              </a:rPr>
              <a:t>UW CSE</a:t>
            </a:r>
            <a:endParaRPr lang="en-US" sz="938" dirty="0"/>
          </a:p>
        </p:txBody>
      </p:sp>
      <p:sp>
        <p:nvSpPr>
          <p:cNvPr id="49" name="Text 18"/>
          <p:cNvSpPr/>
          <p:nvPr/>
        </p:nvSpPr>
        <p:spPr>
          <a:xfrm>
            <a:off x="238125" y="238125"/>
            <a:ext cx="6210300" cy="1247775"/>
          </a:xfrm>
          <a:prstGeom prst="rect">
            <a:avLst/>
          </a:prstGeom>
          <a:noFill/>
          <a:ln/>
        </p:spPr>
        <p:txBody>
          <a:bodyPr wrap="square" rtlCol="0" anchor="ctr"/>
          <a:lstStyle/>
          <a:p>
            <a:pPr marL="0" indent="0" algn="l">
              <a:lnSpc>
                <a:spcPts val="2700"/>
              </a:lnSpc>
              <a:buNone/>
            </a:pPr>
            <a:r>
              <a:rPr lang="en-US" sz="3000" b="1" kern="0" spc="-45" dirty="0">
                <a:solidFill>
                  <a:srgbClr val="FFFFFF">
                    <a:alpha val="99000"/>
                  </a:srgbClr>
                </a:solidFill>
                <a:latin typeface="Roboto Black" pitchFamily="34" charset="0"/>
                <a:ea typeface="Roboto Black" pitchFamily="34" charset="-122"/>
                <a:cs typeface="Roboto Black" pitchFamily="34" charset="-120"/>
              </a:rPr>
              <a:t>Where Can </a:t>
            </a:r>
            <a:r>
              <a:rPr lang="en-US" sz="3000" b="1" i="1" kern="0" spc="-45" dirty="0">
                <a:solidFill>
                  <a:srgbClr val="FFFFFF">
                    <a:alpha val="99000"/>
                  </a:srgbClr>
                </a:solidFill>
                <a:latin typeface="Roboto Black" pitchFamily="34" charset="0"/>
                <a:ea typeface="Roboto Black" pitchFamily="34" charset="-122"/>
                <a:cs typeface="Roboto Black" pitchFamily="34" charset="-120"/>
              </a:rPr>
              <a:t>I</a:t>
            </a:r>
            <a:r>
              <a:rPr lang="en-US" sz="3000" b="1" kern="0" spc="-45" dirty="0">
                <a:solidFill>
                  <a:srgbClr val="FFFFFF">
                    <a:alpha val="99000"/>
                  </a:srgbClr>
                </a:solidFill>
                <a:latin typeface="Roboto Black" pitchFamily="34" charset="0"/>
                <a:ea typeface="Roboto Black" pitchFamily="34" charset="-122"/>
                <a:cs typeface="Roboto Black" pitchFamily="34" charset="-120"/>
              </a:rPr>
              <a:t> Park? </a:t>
            </a:r>
            <a:endParaRPr lang="en-US" sz="3000" dirty="0"/>
          </a:p>
          <a:p>
            <a:pPr marL="0" indent="0" algn="l">
              <a:lnSpc>
                <a:spcPts val="2700"/>
              </a:lnSpc>
              <a:buNone/>
            </a:pPr>
            <a:r>
              <a:rPr lang="en-US" sz="2625" kern="0" spc="-45" dirty="0">
                <a:solidFill>
                  <a:srgbClr val="FFFFFF">
                    <a:alpha val="99000"/>
                  </a:srgbClr>
                </a:solidFill>
                <a:latin typeface="Roboto Medium" pitchFamily="34" charset="0"/>
                <a:ea typeface="Roboto Medium" pitchFamily="34" charset="-122"/>
                <a:cs typeface="Roboto Medium" pitchFamily="34" charset="-120"/>
              </a:rPr>
              <a:t>Understanding Human Perspectives </a:t>
            </a:r>
            <a:endParaRPr lang="en-US" sz="3000" dirty="0"/>
          </a:p>
          <a:p>
            <a:pPr marL="0" indent="0" algn="l">
              <a:lnSpc>
                <a:spcPts val="2700"/>
              </a:lnSpc>
              <a:buNone/>
            </a:pPr>
            <a:r>
              <a:rPr lang="en-US" sz="2625" kern="0" spc="-45" dirty="0">
                <a:solidFill>
                  <a:srgbClr val="FFFFFF">
                    <a:alpha val="99000"/>
                  </a:srgbClr>
                </a:solidFill>
                <a:latin typeface="Roboto Medium" pitchFamily="34" charset="0"/>
                <a:ea typeface="Roboto Medium" pitchFamily="34" charset="-122"/>
                <a:cs typeface="Roboto Medium" pitchFamily="34" charset="-120"/>
              </a:rPr>
              <a:t>and Scalably Detecting Disability Parking</a:t>
            </a:r>
            <a:endParaRPr lang="en-US" sz="3000" dirty="0"/>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3" name="Shape 0"/>
          <p:cNvSpPr/>
          <p:nvPr/>
        </p:nvSpPr>
        <p:spPr>
          <a:xfrm>
            <a:off x="319088" y="366713"/>
            <a:ext cx="8505825" cy="485775"/>
          </a:xfrm>
          <a:prstGeom prst="rect">
            <a:avLst/>
          </a:prstGeom>
          <a:noFill/>
          <a:ln/>
        </p:spPr>
        <p:txBody>
          <a:bodyPr/>
          <a:lstStyle/>
          <a:p>
            <a:endParaRPr lang="en-US"/>
          </a:p>
        </p:txBody>
      </p:sp>
      <p:sp>
        <p:nvSpPr>
          <p:cNvPr id="4" name="Shape 1"/>
          <p:cNvSpPr/>
          <p:nvPr/>
        </p:nvSpPr>
        <p:spPr>
          <a:xfrm>
            <a:off x="319088" y="976312"/>
            <a:ext cx="8505825" cy="519113"/>
          </a:xfrm>
          <a:prstGeom prst="rect">
            <a:avLst/>
          </a:prstGeom>
          <a:noFill/>
          <a:ln/>
        </p:spPr>
        <p:txBody>
          <a:bodyPr/>
          <a:lstStyle/>
          <a:p>
            <a:endParaRPr lang="en-US"/>
          </a:p>
        </p:txBody>
      </p:sp>
      <p:sp>
        <p:nvSpPr>
          <p:cNvPr id="5" name="Shape 2"/>
          <p:cNvSpPr/>
          <p:nvPr/>
        </p:nvSpPr>
        <p:spPr>
          <a:xfrm>
            <a:off x="319088" y="1609725"/>
            <a:ext cx="8505825" cy="2924175"/>
          </a:xfrm>
          <a:prstGeom prst="rect">
            <a:avLst/>
          </a:prstGeom>
          <a:noFill/>
          <a:ln/>
        </p:spPr>
        <p:txBody>
          <a:bodyPr/>
          <a:lstStyle/>
          <a:p>
            <a:endParaRPr lang="en-US"/>
          </a:p>
        </p:txBody>
      </p:sp>
      <p:sp>
        <p:nvSpPr>
          <p:cNvPr id="6" name="Shape 3"/>
          <p:cNvSpPr/>
          <p:nvPr/>
        </p:nvSpPr>
        <p:spPr>
          <a:xfrm>
            <a:off x="442913" y="2371725"/>
            <a:ext cx="2490788" cy="1552575"/>
          </a:xfrm>
          <a:prstGeom prst="rect">
            <a:avLst/>
          </a:prstGeom>
          <a:noFill/>
          <a:ln/>
        </p:spPr>
        <p:txBody>
          <a:bodyPr/>
          <a:lstStyle/>
          <a:p>
            <a:endParaRPr lang="en-US"/>
          </a:p>
        </p:txBody>
      </p:sp>
      <p:sp>
        <p:nvSpPr>
          <p:cNvPr id="7" name="Shape 4"/>
          <p:cNvSpPr/>
          <p:nvPr/>
        </p:nvSpPr>
        <p:spPr>
          <a:xfrm>
            <a:off x="3119438" y="2371725"/>
            <a:ext cx="2695575" cy="1524000"/>
          </a:xfrm>
          <a:prstGeom prst="rect">
            <a:avLst/>
          </a:prstGeom>
          <a:noFill/>
          <a:ln/>
        </p:spPr>
        <p:txBody>
          <a:bodyPr/>
          <a:lstStyle/>
          <a:p>
            <a:endParaRPr lang="en-US"/>
          </a:p>
        </p:txBody>
      </p:sp>
      <p:sp>
        <p:nvSpPr>
          <p:cNvPr id="8" name="Shape 5"/>
          <p:cNvSpPr/>
          <p:nvPr/>
        </p:nvSpPr>
        <p:spPr>
          <a:xfrm>
            <a:off x="6167438" y="2371725"/>
            <a:ext cx="2352675" cy="1528763"/>
          </a:xfrm>
          <a:prstGeom prst="rect">
            <a:avLst/>
          </a:prstGeom>
          <a:noFill/>
          <a:ln/>
        </p:spPr>
        <p:txBody>
          <a:bodyPr/>
          <a:lstStyle/>
          <a:p>
            <a:endParaRPr lang="en-US"/>
          </a:p>
        </p:txBody>
      </p:sp>
      <p:sp>
        <p:nvSpPr>
          <p:cNvPr id="15" name="Shape 12"/>
          <p:cNvSpPr/>
          <p:nvPr/>
        </p:nvSpPr>
        <p:spPr>
          <a:xfrm>
            <a:off x="319088" y="1609725"/>
            <a:ext cx="8505825" cy="2924175"/>
          </a:xfrm>
          <a:prstGeom prst="roundRect">
            <a:avLst/>
          </a:prstGeom>
          <a:solidFill>
            <a:srgbClr val="0C8CE9">
              <a:alpha val="40000"/>
            </a:srgbClr>
          </a:solidFill>
          <a:ln/>
        </p:spPr>
        <p:txBody>
          <a:bodyPr/>
          <a:lstStyle/>
          <a:p>
            <a:endParaRPr lang="en-US"/>
          </a:p>
        </p:txBody>
      </p:sp>
      <p:sp>
        <p:nvSpPr>
          <p:cNvPr id="16" name="Shape 13"/>
          <p:cNvSpPr/>
          <p:nvPr/>
        </p:nvSpPr>
        <p:spPr>
          <a:xfrm>
            <a:off x="319088" y="976312"/>
            <a:ext cx="8505825" cy="519113"/>
          </a:xfrm>
          <a:prstGeom prst="roundRect">
            <a:avLst/>
          </a:prstGeom>
          <a:solidFill>
            <a:srgbClr val="0C8CE9">
              <a:alpha val="40000"/>
            </a:srgbClr>
          </a:solidFill>
          <a:ln/>
        </p:spPr>
        <p:txBody>
          <a:bodyPr/>
          <a:lstStyle/>
          <a:p>
            <a:endParaRPr lang="en-US"/>
          </a:p>
        </p:txBody>
      </p:sp>
      <p:sp>
        <p:nvSpPr>
          <p:cNvPr id="17" name="Shape 14"/>
          <p:cNvSpPr/>
          <p:nvPr/>
        </p:nvSpPr>
        <p:spPr>
          <a:xfrm>
            <a:off x="319088" y="366713"/>
            <a:ext cx="8505825" cy="485775"/>
          </a:xfrm>
          <a:prstGeom prst="roundRect">
            <a:avLst/>
          </a:prstGeom>
          <a:solidFill>
            <a:srgbClr val="0C8CE9">
              <a:alpha val="40000"/>
            </a:srgbClr>
          </a:solidFill>
          <a:ln/>
        </p:spPr>
        <p:txBody>
          <a:bodyPr/>
          <a:lstStyle/>
          <a:p>
            <a:endParaRPr lang="en-US"/>
          </a:p>
        </p:txBody>
      </p:sp>
      <p:pic>
        <p:nvPicPr>
          <p:cNvPr id="18" name="Image 0" descr="preencoded.png"/>
          <p:cNvPicPr>
            <a:picLocks noChangeAspect="1"/>
          </p:cNvPicPr>
          <p:nvPr/>
        </p:nvPicPr>
        <p:blipFill>
          <a:blip r:embed="rId3"/>
          <a:stretch>
            <a:fillRect/>
          </a:stretch>
        </p:blipFill>
        <p:spPr>
          <a:xfrm>
            <a:off x="7896225" y="3671888"/>
            <a:ext cx="657225" cy="38100"/>
          </a:xfrm>
          <a:prstGeom prst="rect">
            <a:avLst/>
          </a:prstGeom>
        </p:spPr>
      </p:pic>
      <p:pic>
        <p:nvPicPr>
          <p:cNvPr id="19" name="Image 1" descr="preencoded.png"/>
          <p:cNvPicPr>
            <a:picLocks noChangeAspect="1"/>
          </p:cNvPicPr>
          <p:nvPr/>
        </p:nvPicPr>
        <p:blipFill>
          <a:blip r:embed="rId4"/>
          <a:stretch>
            <a:fillRect/>
          </a:stretch>
        </p:blipFill>
        <p:spPr>
          <a:xfrm>
            <a:off x="5195888" y="3671888"/>
            <a:ext cx="657225" cy="38100"/>
          </a:xfrm>
          <a:prstGeom prst="rect">
            <a:avLst/>
          </a:prstGeom>
        </p:spPr>
      </p:pic>
      <p:pic>
        <p:nvPicPr>
          <p:cNvPr id="20" name="Image 2" descr="preencoded.png"/>
          <p:cNvPicPr>
            <a:picLocks noChangeAspect="1"/>
          </p:cNvPicPr>
          <p:nvPr/>
        </p:nvPicPr>
        <p:blipFill>
          <a:blip r:embed="rId5"/>
          <a:stretch>
            <a:fillRect/>
          </a:stretch>
        </p:blipFill>
        <p:spPr>
          <a:xfrm>
            <a:off x="2314575" y="3695700"/>
            <a:ext cx="657225" cy="38100"/>
          </a:xfrm>
          <a:prstGeom prst="rect">
            <a:avLst/>
          </a:prstGeom>
        </p:spPr>
      </p:pic>
      <p:sp>
        <p:nvSpPr>
          <p:cNvPr id="23" name="Text 17"/>
          <p:cNvSpPr/>
          <p:nvPr/>
        </p:nvSpPr>
        <p:spPr>
          <a:xfrm>
            <a:off x="6167439" y="2371725"/>
            <a:ext cx="2533648" cy="952500"/>
          </a:xfrm>
          <a:prstGeom prst="rect">
            <a:avLst/>
          </a:prstGeom>
          <a:noFill/>
          <a:ln/>
        </p:spPr>
        <p:txBody>
          <a:bodyPr wrap="square" rtlCol="0" anchor="ctr"/>
          <a:lstStyle/>
          <a:p>
            <a:pPr marL="0" indent="0" algn="r">
              <a:lnSpc>
                <a:spcPts val="1890"/>
              </a:lnSpc>
              <a:buNone/>
            </a:pPr>
            <a:r>
              <a:rPr lang="en-US" sz="1350" kern="0" spc="-13" dirty="0">
                <a:solidFill>
                  <a:srgbClr val="000000">
                    <a:alpha val="99000"/>
                  </a:srgbClr>
                </a:solidFill>
                <a:latin typeface="Roboto Medium" pitchFamily="34" charset="0"/>
                <a:ea typeface="Roboto Medium" pitchFamily="34" charset="-122"/>
                <a:cs typeface="Roboto Medium" pitchFamily="34" charset="-120"/>
              </a:rPr>
              <a:t>“ I don’t want somebody else’s computer program getting me the information that I want when I can just do it myself. ”</a:t>
            </a:r>
            <a:endParaRPr lang="en-US" sz="1350" dirty="0"/>
          </a:p>
        </p:txBody>
      </p:sp>
      <p:sp>
        <p:nvSpPr>
          <p:cNvPr id="24" name="Text 18"/>
          <p:cNvSpPr/>
          <p:nvPr/>
        </p:nvSpPr>
        <p:spPr>
          <a:xfrm>
            <a:off x="8109885" y="3705225"/>
            <a:ext cx="623888" cy="195263"/>
          </a:xfrm>
          <a:prstGeom prst="rect">
            <a:avLst/>
          </a:prstGeom>
          <a:noFill/>
          <a:ln/>
        </p:spPr>
        <p:txBody>
          <a:bodyPr wrap="square" rtlCol="0" anchor="ctr"/>
          <a:lstStyle/>
          <a:p>
            <a:pPr marL="0" indent="0" algn="ctr">
              <a:lnSpc>
                <a:spcPts val="1530"/>
              </a:lnSpc>
              <a:buNone/>
            </a:pPr>
            <a:r>
              <a:rPr lang="en-US" sz="1125" i="1" kern="0" spc="-11" dirty="0">
                <a:solidFill>
                  <a:srgbClr val="000000">
                    <a:alpha val="99000"/>
                  </a:srgbClr>
                </a:solidFill>
                <a:latin typeface="Roboto Black" pitchFamily="34" charset="0"/>
                <a:ea typeface="Roboto Black" pitchFamily="34" charset="-122"/>
                <a:cs typeface="Roboto Black" pitchFamily="34" charset="-120"/>
              </a:rPr>
              <a:t>P7</a:t>
            </a:r>
            <a:endParaRPr lang="en-US" sz="1125" dirty="0"/>
          </a:p>
        </p:txBody>
      </p:sp>
      <p:sp>
        <p:nvSpPr>
          <p:cNvPr id="25" name="Text 19"/>
          <p:cNvSpPr/>
          <p:nvPr/>
        </p:nvSpPr>
        <p:spPr>
          <a:xfrm>
            <a:off x="3119438" y="2371725"/>
            <a:ext cx="2843213" cy="714375"/>
          </a:xfrm>
          <a:prstGeom prst="rect">
            <a:avLst/>
          </a:prstGeom>
          <a:noFill/>
          <a:ln/>
        </p:spPr>
        <p:txBody>
          <a:bodyPr wrap="square" rtlCol="0" anchor="ctr"/>
          <a:lstStyle/>
          <a:p>
            <a:pPr marL="0" indent="0" algn="r">
              <a:lnSpc>
                <a:spcPts val="1890"/>
              </a:lnSpc>
              <a:buNone/>
            </a:pPr>
            <a:r>
              <a:rPr lang="en-US" sz="1350" kern="0" spc="-13" dirty="0">
                <a:solidFill>
                  <a:srgbClr val="000000">
                    <a:alpha val="99000"/>
                  </a:srgbClr>
                </a:solidFill>
                <a:latin typeface="Roboto Medium" pitchFamily="34" charset="0"/>
                <a:ea typeface="Roboto Medium" pitchFamily="34" charset="-122"/>
                <a:cs typeface="Roboto Medium" pitchFamily="34" charset="-120"/>
              </a:rPr>
              <a:t>“ If you could say ’All these are full; the next closest ADA spot is here,’ that would be pretty cool. ”</a:t>
            </a:r>
            <a:endParaRPr lang="en-US" sz="1350" dirty="0"/>
          </a:p>
        </p:txBody>
      </p:sp>
      <p:sp>
        <p:nvSpPr>
          <p:cNvPr id="26" name="Text 20"/>
          <p:cNvSpPr/>
          <p:nvPr/>
        </p:nvSpPr>
        <p:spPr>
          <a:xfrm>
            <a:off x="5330966" y="3700463"/>
            <a:ext cx="700088" cy="195263"/>
          </a:xfrm>
          <a:prstGeom prst="rect">
            <a:avLst/>
          </a:prstGeom>
          <a:noFill/>
          <a:ln/>
        </p:spPr>
        <p:txBody>
          <a:bodyPr wrap="square" rtlCol="0" anchor="ctr"/>
          <a:lstStyle/>
          <a:p>
            <a:pPr marL="0" indent="0" algn="ctr">
              <a:lnSpc>
                <a:spcPts val="1530"/>
              </a:lnSpc>
              <a:buNone/>
            </a:pPr>
            <a:r>
              <a:rPr lang="en-US" sz="1125" i="1" kern="0" spc="-11" dirty="0">
                <a:solidFill>
                  <a:srgbClr val="000000">
                    <a:alpha val="99000"/>
                  </a:srgbClr>
                </a:solidFill>
                <a:latin typeface="Roboto Black" pitchFamily="34" charset="0"/>
                <a:ea typeface="Roboto Black" pitchFamily="34" charset="-122"/>
                <a:cs typeface="Roboto Black" pitchFamily="34" charset="-120"/>
              </a:rPr>
              <a:t>P10</a:t>
            </a:r>
            <a:endParaRPr lang="en-US" sz="1125" dirty="0"/>
          </a:p>
        </p:txBody>
      </p:sp>
      <p:sp>
        <p:nvSpPr>
          <p:cNvPr id="27" name="Text 21"/>
          <p:cNvSpPr/>
          <p:nvPr/>
        </p:nvSpPr>
        <p:spPr>
          <a:xfrm>
            <a:off x="442913" y="2371725"/>
            <a:ext cx="2638425" cy="1190625"/>
          </a:xfrm>
          <a:prstGeom prst="rect">
            <a:avLst/>
          </a:prstGeom>
          <a:noFill/>
          <a:ln/>
        </p:spPr>
        <p:txBody>
          <a:bodyPr wrap="square" rtlCol="0" anchor="ctr"/>
          <a:lstStyle/>
          <a:p>
            <a:pPr marL="0" indent="0" algn="r">
              <a:lnSpc>
                <a:spcPts val="1890"/>
              </a:lnSpc>
              <a:buNone/>
            </a:pPr>
            <a:r>
              <a:rPr lang="en-US" sz="1350" kern="0" spc="-13" dirty="0">
                <a:solidFill>
                  <a:srgbClr val="000000">
                    <a:alpha val="99000"/>
                  </a:srgbClr>
                </a:solidFill>
                <a:latin typeface="Roboto Medium" pitchFamily="34" charset="0"/>
                <a:ea typeface="Roboto Medium" pitchFamily="34" charset="-122"/>
                <a:cs typeface="Roboto Medium" pitchFamily="34" charset="-120"/>
              </a:rPr>
              <a:t>“ I don’t necessarily know whether there’s a flight of stairs or the accessible ramp is that way... just having that extra information, it can’t not help ”</a:t>
            </a:r>
            <a:endParaRPr lang="en-US" sz="1350" dirty="0"/>
          </a:p>
        </p:txBody>
      </p:sp>
      <p:sp>
        <p:nvSpPr>
          <p:cNvPr id="28" name="Text 22"/>
          <p:cNvSpPr/>
          <p:nvPr/>
        </p:nvSpPr>
        <p:spPr>
          <a:xfrm>
            <a:off x="2525854" y="3729038"/>
            <a:ext cx="623888" cy="195263"/>
          </a:xfrm>
          <a:prstGeom prst="rect">
            <a:avLst/>
          </a:prstGeom>
          <a:noFill/>
          <a:ln/>
        </p:spPr>
        <p:txBody>
          <a:bodyPr wrap="square" rtlCol="0" anchor="ctr"/>
          <a:lstStyle/>
          <a:p>
            <a:pPr marL="0" indent="0" algn="ctr">
              <a:lnSpc>
                <a:spcPts val="1530"/>
              </a:lnSpc>
              <a:buNone/>
            </a:pPr>
            <a:r>
              <a:rPr lang="en-US" sz="1125" i="1" kern="0" spc="-11" dirty="0">
                <a:solidFill>
                  <a:srgbClr val="000000">
                    <a:alpha val="99000"/>
                  </a:srgbClr>
                </a:solidFill>
                <a:latin typeface="Roboto Black" pitchFamily="34" charset="0"/>
                <a:ea typeface="Roboto Black" pitchFamily="34" charset="-122"/>
                <a:cs typeface="Roboto Black" pitchFamily="34" charset="-120"/>
              </a:rPr>
              <a:t>P8</a:t>
            </a:r>
            <a:endParaRPr lang="en-US" sz="1125" dirty="0"/>
          </a:p>
        </p:txBody>
      </p:sp>
      <p:sp>
        <p:nvSpPr>
          <p:cNvPr id="29" name="Text 23"/>
          <p:cNvSpPr/>
          <p:nvPr/>
        </p:nvSpPr>
        <p:spPr>
          <a:xfrm>
            <a:off x="442913" y="1714500"/>
            <a:ext cx="2152650"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Black" pitchFamily="34" charset="0"/>
                <a:ea typeface="Roboto Black" pitchFamily="34" charset="-122"/>
                <a:cs typeface="Roboto Black" pitchFamily="34" charset="-120"/>
              </a:rPr>
              <a:t>Technology tools</a:t>
            </a:r>
            <a:endParaRPr lang="en-US" sz="1800" dirty="0"/>
          </a:p>
        </p:txBody>
      </p:sp>
      <p:sp>
        <p:nvSpPr>
          <p:cNvPr id="30" name="Text 24"/>
          <p:cNvSpPr/>
          <p:nvPr/>
        </p:nvSpPr>
        <p:spPr>
          <a:xfrm>
            <a:off x="442913" y="1081088"/>
            <a:ext cx="3686175"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Black" pitchFamily="34" charset="0"/>
                <a:ea typeface="Roboto Black" pitchFamily="34" charset="-122"/>
                <a:cs typeface="Roboto Black" pitchFamily="34" charset="-120"/>
              </a:rPr>
              <a:t>Individual burden and adaptation</a:t>
            </a:r>
            <a:endParaRPr lang="en-US" sz="1800" dirty="0"/>
          </a:p>
        </p:txBody>
      </p:sp>
      <p:sp>
        <p:nvSpPr>
          <p:cNvPr id="31" name="Text 25"/>
          <p:cNvSpPr/>
          <p:nvPr/>
        </p:nvSpPr>
        <p:spPr>
          <a:xfrm>
            <a:off x="442913" y="471488"/>
            <a:ext cx="2819400"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Black" pitchFamily="34" charset="0"/>
                <a:ea typeface="Roboto Black" pitchFamily="34" charset="-122"/>
                <a:cs typeface="Roboto Black" pitchFamily="34" charset="-120"/>
              </a:rPr>
              <a:t>Disability parking needs</a:t>
            </a:r>
            <a:endParaRPr lang="en-US" sz="1800" dirty="0"/>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73535DEB-99F9-7CAD-7AB5-80D5131A003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659829544"/>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program&#10;&#10;AI-generated content may be incorrect.">
            <a:extLst>
              <a:ext uri="{FF2B5EF4-FFF2-40B4-BE49-F238E27FC236}">
                <a16:creationId xmlns:a16="http://schemas.microsoft.com/office/drawing/2014/main" id="{F0DB4B83-99E4-31AE-4BD5-01F8DD6CB25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275311477"/>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 page&#10;&#10;AI-generated content may be incorrect.">
            <a:extLst>
              <a:ext uri="{FF2B5EF4-FFF2-40B4-BE49-F238E27FC236}">
                <a16:creationId xmlns:a16="http://schemas.microsoft.com/office/drawing/2014/main" id="{F9514516-236B-1700-ECD0-5B77353BC29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62878515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29E63E16-F61A-4E72-61CE-B30A28337C52}"/>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076753932"/>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7EA8DAB6-9246-A8B2-0657-BF7D8C7AD64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424625541"/>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51769777-B87C-BEB9-86DA-62A0C6687F1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201470676"/>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301FD91F-0BF0-396A-A457-CF714D93B2B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070026840"/>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a:effectLst/>
      </p:bgPr>
    </p:bg>
    <p:spTree>
      <p:nvGrpSpPr>
        <p:cNvPr id="1" name=""/>
        <p:cNvGrpSpPr/>
        <p:nvPr/>
      </p:nvGrpSpPr>
      <p:grpSpPr>
        <a:xfrm>
          <a:off x="0" y="0"/>
          <a:ext cx="0" cy="0"/>
          <a:chOff x="0" y="0"/>
          <a:chExt cx="0" cy="0"/>
        </a:xfrm>
      </p:grpSpPr>
      <p:pic>
        <p:nvPicPr>
          <p:cNvPr id="129" name="Picture 128" descr="A graph with different colored lines&#10;&#10;AI-generated content may be incorrect.">
            <a:extLst>
              <a:ext uri="{FF2B5EF4-FFF2-40B4-BE49-F238E27FC236}">
                <a16:creationId xmlns:a16="http://schemas.microsoft.com/office/drawing/2014/main" id="{86C42C2E-465E-907A-1CDE-D6AA5653B228}"/>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a:effectLst/>
      </p:bgPr>
    </p:bg>
    <p:spTree>
      <p:nvGrpSpPr>
        <p:cNvPr id="1" name=""/>
        <p:cNvGrpSpPr/>
        <p:nvPr/>
      </p:nvGrpSpPr>
      <p:grpSpPr>
        <a:xfrm>
          <a:off x="0" y="0"/>
          <a:ext cx="0" cy="0"/>
          <a:chOff x="0" y="0"/>
          <a:chExt cx="0" cy="0"/>
        </a:xfrm>
      </p:grpSpPr>
      <p:pic>
        <p:nvPicPr>
          <p:cNvPr id="146" name="Picture 145" descr="A graph of performance and performance&#10;&#10;AI-generated content may be incorrect.">
            <a:extLst>
              <a:ext uri="{FF2B5EF4-FFF2-40B4-BE49-F238E27FC236}">
                <a16:creationId xmlns:a16="http://schemas.microsoft.com/office/drawing/2014/main" id="{2D19C502-3FB3-96C0-AA33-3D5382CEFBCD}"/>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pic>
        <p:nvPicPr>
          <p:cNvPr id="5" name="Image 0" descr="preencoded.png"/>
          <p:cNvPicPr>
            <a:picLocks noChangeAspect="1"/>
          </p:cNvPicPr>
          <p:nvPr/>
        </p:nvPicPr>
        <p:blipFill>
          <a:blip r:embed="rId3"/>
          <a:stretch>
            <a:fillRect/>
          </a:stretch>
        </p:blipFill>
        <p:spPr>
          <a:xfrm>
            <a:off x="4762" y="0"/>
            <a:ext cx="9139238" cy="5143500"/>
          </a:xfrm>
          <a:prstGeom prst="rect">
            <a:avLst/>
          </a:prstGeom>
        </p:spPr>
      </p:pic>
      <p:sp>
        <p:nvSpPr>
          <p:cNvPr id="3" name="Shape 0"/>
          <p:cNvSpPr/>
          <p:nvPr/>
        </p:nvSpPr>
        <p:spPr>
          <a:xfrm>
            <a:off x="2214563" y="1152525"/>
            <a:ext cx="4710113" cy="971550"/>
          </a:xfrm>
          <a:prstGeom prst="roundRect">
            <a:avLst>
              <a:gd name="adj" fmla="val 28235"/>
            </a:avLst>
          </a:prstGeom>
          <a:solidFill>
            <a:srgbClr val="FFFFFF"/>
          </a:solidFill>
          <a:ln/>
        </p:spPr>
        <p:txBody>
          <a:bodyPr/>
          <a:lstStyle/>
          <a:p>
            <a:endParaRPr lang="en-US"/>
          </a:p>
        </p:txBody>
      </p:sp>
      <p:sp>
        <p:nvSpPr>
          <p:cNvPr id="4" name="Shape 1"/>
          <p:cNvSpPr/>
          <p:nvPr/>
        </p:nvSpPr>
        <p:spPr>
          <a:xfrm>
            <a:off x="2228850" y="2776538"/>
            <a:ext cx="4710113" cy="628650"/>
          </a:xfrm>
          <a:prstGeom prst="roundRect">
            <a:avLst>
              <a:gd name="adj" fmla="val 43636"/>
            </a:avLst>
          </a:prstGeom>
          <a:solidFill>
            <a:srgbClr val="FFFFFF"/>
          </a:solidFill>
          <a:ln/>
        </p:spPr>
        <p:txBody>
          <a:bodyPr/>
          <a:lstStyle/>
          <a:p>
            <a:endParaRPr lang="en-US"/>
          </a:p>
        </p:txBody>
      </p:sp>
      <p:sp>
        <p:nvSpPr>
          <p:cNvPr id="6" name="Text 2"/>
          <p:cNvSpPr/>
          <p:nvPr/>
        </p:nvSpPr>
        <p:spPr>
          <a:xfrm>
            <a:off x="2071266" y="2919413"/>
            <a:ext cx="5029200" cy="342900"/>
          </a:xfrm>
          <a:prstGeom prst="rect">
            <a:avLst/>
          </a:prstGeom>
          <a:noFill/>
          <a:ln/>
        </p:spPr>
        <p:txBody>
          <a:bodyPr wrap="square" rtlCol="0" anchor="ctr"/>
          <a:lstStyle/>
          <a:p>
            <a:pPr marL="0" indent="0" algn="ctr">
              <a:lnSpc>
                <a:spcPts val="2700"/>
              </a:lnSpc>
              <a:buNone/>
            </a:pPr>
            <a:r>
              <a:rPr lang="en-US" sz="2250" b="1" kern="0" spc="-50" dirty="0">
                <a:solidFill>
                  <a:srgbClr val="000000">
                    <a:alpha val="99000"/>
                  </a:srgbClr>
                </a:solidFill>
                <a:latin typeface="Roboto Black" pitchFamily="34" charset="0"/>
                <a:ea typeface="Roboto Black" pitchFamily="34" charset="-122"/>
                <a:cs typeface="Roboto Black" pitchFamily="34" charset="-120"/>
              </a:rPr>
              <a:t>No compliance verification measures</a:t>
            </a:r>
            <a:endParaRPr lang="en-US" sz="2250" dirty="0"/>
          </a:p>
        </p:txBody>
      </p:sp>
      <p:sp>
        <p:nvSpPr>
          <p:cNvPr id="7" name="Text 3"/>
          <p:cNvSpPr/>
          <p:nvPr/>
        </p:nvSpPr>
        <p:spPr>
          <a:xfrm>
            <a:off x="2115161" y="1295400"/>
            <a:ext cx="3043238" cy="685800"/>
          </a:xfrm>
          <a:prstGeom prst="rect">
            <a:avLst/>
          </a:prstGeom>
          <a:noFill/>
          <a:ln/>
        </p:spPr>
        <p:txBody>
          <a:bodyPr wrap="square" rtlCol="0" anchor="ctr"/>
          <a:lstStyle/>
          <a:p>
            <a:pPr marL="0" indent="0" algn="ctr">
              <a:lnSpc>
                <a:spcPts val="2700"/>
              </a:lnSpc>
              <a:buNone/>
            </a:pPr>
            <a:r>
              <a:rPr lang="en-US" sz="2250" kern="0" spc="-50" dirty="0">
                <a:solidFill>
                  <a:srgbClr val="000000">
                    <a:alpha val="99000"/>
                  </a:srgbClr>
                </a:solidFill>
                <a:latin typeface="Roboto Medium" pitchFamily="34" charset="0"/>
                <a:ea typeface="Roboto Medium" pitchFamily="34" charset="-122"/>
                <a:cs typeface="Roboto Medium" pitchFamily="34" charset="-120"/>
              </a:rPr>
              <a:t>Americans with </a:t>
            </a:r>
            <a:endParaRPr lang="en-US" sz="2250" dirty="0"/>
          </a:p>
          <a:p>
            <a:pPr marL="0" indent="0" algn="ctr">
              <a:lnSpc>
                <a:spcPts val="2700"/>
              </a:lnSpc>
              <a:buNone/>
            </a:pPr>
            <a:r>
              <a:rPr lang="en-US" sz="2250" kern="0" spc="-50" dirty="0">
                <a:solidFill>
                  <a:srgbClr val="000000">
                    <a:alpha val="99000"/>
                  </a:srgbClr>
                </a:solidFill>
                <a:latin typeface="Roboto Medium" pitchFamily="34" charset="0"/>
                <a:ea typeface="Roboto Medium" pitchFamily="34" charset="-122"/>
                <a:cs typeface="Roboto Medium" pitchFamily="34" charset="-120"/>
              </a:rPr>
              <a:t>Disabilities Act (ADA)</a:t>
            </a:r>
            <a:endParaRPr lang="en-US" sz="2250" dirty="0"/>
          </a:p>
        </p:txBody>
      </p:sp>
      <p:sp>
        <p:nvSpPr>
          <p:cNvPr id="8" name="Text 4"/>
          <p:cNvSpPr/>
          <p:nvPr/>
        </p:nvSpPr>
        <p:spPr>
          <a:xfrm>
            <a:off x="5310798" y="1364456"/>
            <a:ext cx="1685925" cy="547688"/>
          </a:xfrm>
          <a:prstGeom prst="rect">
            <a:avLst/>
          </a:prstGeom>
          <a:noFill/>
          <a:ln/>
        </p:spPr>
        <p:txBody>
          <a:bodyPr wrap="square" rtlCol="0" anchor="ctr"/>
          <a:lstStyle/>
          <a:p>
            <a:pPr marL="0" indent="0" algn="ctr">
              <a:lnSpc>
                <a:spcPts val="4320"/>
              </a:lnSpc>
              <a:buNone/>
            </a:pPr>
            <a:r>
              <a:rPr lang="en-US" sz="3600" b="1" kern="0" spc="-72" dirty="0">
                <a:solidFill>
                  <a:srgbClr val="000000">
                    <a:alpha val="99000"/>
                  </a:srgbClr>
                </a:solidFill>
                <a:latin typeface="Roboto Black" pitchFamily="34" charset="0"/>
                <a:ea typeface="Roboto Black" pitchFamily="34" charset="-122"/>
                <a:cs typeface="Roboto Black" pitchFamily="34" charset="-120"/>
              </a:rPr>
              <a:t>4 - 8%</a:t>
            </a:r>
            <a:endParaRPr lang="en-US" sz="3600" dirty="0"/>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2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2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200"/>
                                        <p:tgtEl>
                                          <p:spTgt spid="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a:effectLst/>
      </p:bgPr>
    </p:bg>
    <p:spTree>
      <p:nvGrpSpPr>
        <p:cNvPr id="1" name=""/>
        <p:cNvGrpSpPr/>
        <p:nvPr/>
      </p:nvGrpSpPr>
      <p:grpSpPr>
        <a:xfrm>
          <a:off x="0" y="0"/>
          <a:ext cx="0" cy="0"/>
          <a:chOff x="0" y="0"/>
          <a:chExt cx="0" cy="0"/>
        </a:xfrm>
      </p:grpSpPr>
      <p:pic>
        <p:nvPicPr>
          <p:cNvPr id="158" name="Picture 157" descr="A group of colorful bars&#10;&#10;AI-generated content may be incorrect.">
            <a:extLst>
              <a:ext uri="{FF2B5EF4-FFF2-40B4-BE49-F238E27FC236}">
                <a16:creationId xmlns:a16="http://schemas.microsoft.com/office/drawing/2014/main" id="{BAD9CD26-586E-F459-538E-4C877D374D0E}"/>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a:effectLst/>
      </p:bgPr>
    </p:bg>
    <p:spTree>
      <p:nvGrpSpPr>
        <p:cNvPr id="1" name=""/>
        <p:cNvGrpSpPr/>
        <p:nvPr/>
      </p:nvGrpSpPr>
      <p:grpSpPr>
        <a:xfrm>
          <a:off x="0" y="0"/>
          <a:ext cx="0" cy="0"/>
          <a:chOff x="0" y="0"/>
          <a:chExt cx="0" cy="0"/>
        </a:xfrm>
      </p:grpSpPr>
      <p:pic>
        <p:nvPicPr>
          <p:cNvPr id="167" name="Picture 166" descr="A graph of different colored bars&#10;&#10;AI-generated content may be incorrect.">
            <a:extLst>
              <a:ext uri="{FF2B5EF4-FFF2-40B4-BE49-F238E27FC236}">
                <a16:creationId xmlns:a16="http://schemas.microsoft.com/office/drawing/2014/main" id="{62B42827-B717-3D9D-A08B-BEE0BE147DBC}"/>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a:effectLst/>
      </p:bgPr>
    </p:bg>
    <p:spTree>
      <p:nvGrpSpPr>
        <p:cNvPr id="1" name=""/>
        <p:cNvGrpSpPr/>
        <p:nvPr/>
      </p:nvGrpSpPr>
      <p:grpSpPr>
        <a:xfrm>
          <a:off x="0" y="0"/>
          <a:ext cx="0" cy="0"/>
          <a:chOff x="0" y="0"/>
          <a:chExt cx="0" cy="0"/>
        </a:xfrm>
      </p:grpSpPr>
      <p:pic>
        <p:nvPicPr>
          <p:cNvPr id="68" name="Picture 67" descr="A collage of images of parking spaces&#10;&#10;AI-generated content may be incorrect.">
            <a:extLst>
              <a:ext uri="{FF2B5EF4-FFF2-40B4-BE49-F238E27FC236}">
                <a16:creationId xmlns:a16="http://schemas.microsoft.com/office/drawing/2014/main" id="{90C4D2E3-C307-2329-803B-FC3B0A0F6291}"/>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a:effectLst/>
      </p:bgPr>
    </p:bg>
    <p:spTree>
      <p:nvGrpSpPr>
        <p:cNvPr id="1" name=""/>
        <p:cNvGrpSpPr/>
        <p:nvPr/>
      </p:nvGrpSpPr>
      <p:grpSpPr>
        <a:xfrm>
          <a:off x="0" y="0"/>
          <a:ext cx="0" cy="0"/>
          <a:chOff x="0" y="0"/>
          <a:chExt cx="0" cy="0"/>
        </a:xfrm>
      </p:grpSpPr>
      <p:pic>
        <p:nvPicPr>
          <p:cNvPr id="67" name="Picture 66" descr="A screenshot of a parking lot&#10;&#10;AI-generated content may be incorrect.">
            <a:extLst>
              <a:ext uri="{FF2B5EF4-FFF2-40B4-BE49-F238E27FC236}">
                <a16:creationId xmlns:a16="http://schemas.microsoft.com/office/drawing/2014/main" id="{04F066A6-2F63-34EB-A5F0-2627A3D277F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name="Slide 26">
    <p:bg>
      <p:bgPr>
        <a:solidFill>
          <a:srgbClr val="FFFFFF"/>
        </a:solidFill>
        <a:effectLst/>
      </p:bgPr>
    </p:bg>
    <p:spTree>
      <p:nvGrpSpPr>
        <p:cNvPr id="1" name=""/>
        <p:cNvGrpSpPr/>
        <p:nvPr/>
      </p:nvGrpSpPr>
      <p:grpSpPr>
        <a:xfrm>
          <a:off x="0" y="0"/>
          <a:ext cx="0" cy="0"/>
          <a:chOff x="0" y="0"/>
          <a:chExt cx="0" cy="0"/>
        </a:xfrm>
      </p:grpSpPr>
      <p:pic>
        <p:nvPicPr>
          <p:cNvPr id="114" name="Picture 113" descr="A graph with text on it&#10;&#10;AI-generated content may be incorrect.">
            <a:extLst>
              <a:ext uri="{FF2B5EF4-FFF2-40B4-BE49-F238E27FC236}">
                <a16:creationId xmlns:a16="http://schemas.microsoft.com/office/drawing/2014/main" id="{ED223179-4DF8-9B97-178D-719A2255E191}"/>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name="Slide 27">
    <p:bg>
      <p:bgPr>
        <a:solidFill>
          <a:srgbClr val="FFFFFF"/>
        </a:solidFill>
        <a:effectLst/>
      </p:bgPr>
    </p:bg>
    <p:spTree>
      <p:nvGrpSpPr>
        <p:cNvPr id="1" name=""/>
        <p:cNvGrpSpPr/>
        <p:nvPr/>
      </p:nvGrpSpPr>
      <p:grpSpPr>
        <a:xfrm>
          <a:off x="0" y="0"/>
          <a:ext cx="0" cy="0"/>
          <a:chOff x="0" y="0"/>
          <a:chExt cx="0" cy="0"/>
        </a:xfrm>
      </p:grpSpPr>
      <p:pic>
        <p:nvPicPr>
          <p:cNvPr id="116" name="Picture 115" descr="A graph with text on it&#10;&#10;AI-generated content may be incorrect.">
            <a:extLst>
              <a:ext uri="{FF2B5EF4-FFF2-40B4-BE49-F238E27FC236}">
                <a16:creationId xmlns:a16="http://schemas.microsoft.com/office/drawing/2014/main" id="{4AD3E9A3-A75B-9ACD-E107-F05DE632419D}"/>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name="Slide 28">
    <p:bg>
      <p:bgPr>
        <a:solidFill>
          <a:srgbClr val="FFFFFF"/>
        </a:solidFill>
        <a:effectLst/>
      </p:bgPr>
    </p:bg>
    <p:spTree>
      <p:nvGrpSpPr>
        <p:cNvPr id="1" name=""/>
        <p:cNvGrpSpPr/>
        <p:nvPr/>
      </p:nvGrpSpPr>
      <p:grpSpPr>
        <a:xfrm>
          <a:off x="0" y="0"/>
          <a:ext cx="0" cy="0"/>
          <a:chOff x="0" y="0"/>
          <a:chExt cx="0" cy="0"/>
        </a:xfrm>
      </p:grpSpPr>
      <p:pic>
        <p:nvPicPr>
          <p:cNvPr id="121" name="Picture 120" descr="A graph of a performance&#10;&#10;AI-generated content may be incorrect.">
            <a:extLst>
              <a:ext uri="{FF2B5EF4-FFF2-40B4-BE49-F238E27FC236}">
                <a16:creationId xmlns:a16="http://schemas.microsoft.com/office/drawing/2014/main" id="{A3B05B79-5987-5965-FCAB-53D3C6AD4DC7}"/>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name="Slide 29">
    <p:bg>
      <p:bgPr>
        <a:solidFill>
          <a:srgbClr val="FFFFFF"/>
        </a:solidFill>
        <a:effectLst/>
      </p:bgPr>
    </p:bg>
    <p:spTree>
      <p:nvGrpSpPr>
        <p:cNvPr id="1" name=""/>
        <p:cNvGrpSpPr/>
        <p:nvPr/>
      </p:nvGrpSpPr>
      <p:grpSpPr>
        <a:xfrm>
          <a:off x="0" y="0"/>
          <a:ext cx="0" cy="0"/>
          <a:chOff x="0" y="0"/>
          <a:chExt cx="0" cy="0"/>
        </a:xfrm>
      </p:grpSpPr>
      <p:pic>
        <p:nvPicPr>
          <p:cNvPr id="139" name="Picture 138" descr="A graph of different colored bars&#10;&#10;AI-generated content may be incorrect.">
            <a:extLst>
              <a:ext uri="{FF2B5EF4-FFF2-40B4-BE49-F238E27FC236}">
                <a16:creationId xmlns:a16="http://schemas.microsoft.com/office/drawing/2014/main" id="{E61EB647-7DD0-DCF6-A695-6F62FB361342}"/>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name="Slide 30">
    <p:bg>
      <p:bgPr>
        <a:solidFill>
          <a:srgbClr val="FFFFFF"/>
        </a:solidFill>
        <a:effectLst/>
      </p:bgPr>
    </p:bg>
    <p:spTree>
      <p:nvGrpSpPr>
        <p:cNvPr id="1" name=""/>
        <p:cNvGrpSpPr/>
        <p:nvPr/>
      </p:nvGrpSpPr>
      <p:grpSpPr>
        <a:xfrm>
          <a:off x="0" y="0"/>
          <a:ext cx="0" cy="0"/>
          <a:chOff x="0" y="0"/>
          <a:chExt cx="0" cy="0"/>
        </a:xfrm>
      </p:grpSpPr>
      <p:pic>
        <p:nvPicPr>
          <p:cNvPr id="26" name="Picture 25" descr="A map of a city&#10;&#10;AI-generated content may be incorrect.">
            <a:extLst>
              <a:ext uri="{FF2B5EF4-FFF2-40B4-BE49-F238E27FC236}">
                <a16:creationId xmlns:a16="http://schemas.microsoft.com/office/drawing/2014/main" id="{464718A3-0F13-955B-F471-BA6A734F0466}"/>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name="Slide 31">
    <p:bg>
      <p:bgPr>
        <a:solidFill>
          <a:srgbClr val="FFFFFF"/>
        </a:solidFill>
        <a:effectLst/>
      </p:bgPr>
    </p:bg>
    <p:spTree>
      <p:nvGrpSpPr>
        <p:cNvPr id="1" name=""/>
        <p:cNvGrpSpPr/>
        <p:nvPr/>
      </p:nvGrpSpPr>
      <p:grpSpPr>
        <a:xfrm>
          <a:off x="0" y="0"/>
          <a:ext cx="0" cy="0"/>
          <a:chOff x="0" y="0"/>
          <a:chExt cx="0" cy="0"/>
        </a:xfrm>
      </p:grpSpPr>
      <p:pic>
        <p:nvPicPr>
          <p:cNvPr id="81" name="Picture 80" descr="A screenshot of a computer&#10;&#10;AI-generated content may be incorrect.">
            <a:extLst>
              <a:ext uri="{FF2B5EF4-FFF2-40B4-BE49-F238E27FC236}">
                <a16:creationId xmlns:a16="http://schemas.microsoft.com/office/drawing/2014/main" id="{0B167B9A-284B-AF67-F7BB-1837156AED0A}"/>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pic>
        <p:nvPicPr>
          <p:cNvPr id="3" name="Media 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95888"/>
          </a:xfrm>
          <a:prstGeom prst="rect">
            <a:avLst/>
          </a:prstGeom>
        </p:spPr>
      </p:pic>
      <p:sp>
        <p:nvSpPr>
          <p:cNvPr id="2" name="Shape 0"/>
          <p:cNvSpPr/>
          <p:nvPr/>
        </p:nvSpPr>
        <p:spPr>
          <a:xfrm>
            <a:off x="2214563" y="1176338"/>
            <a:ext cx="4714875" cy="1085850"/>
          </a:xfrm>
          <a:prstGeom prst="roundRect">
            <a:avLst>
              <a:gd name="adj" fmla="val 25263"/>
            </a:avLst>
          </a:prstGeom>
          <a:solidFill>
            <a:srgbClr val="000000"/>
          </a:solidFill>
          <a:ln/>
        </p:spPr>
        <p:txBody>
          <a:bodyPr/>
          <a:lstStyle/>
          <a:p>
            <a:endParaRPr lang="en-US"/>
          </a:p>
        </p:txBody>
      </p:sp>
      <p:sp>
        <p:nvSpPr>
          <p:cNvPr id="4" name="Shape 1"/>
          <p:cNvSpPr/>
          <p:nvPr/>
        </p:nvSpPr>
        <p:spPr>
          <a:xfrm>
            <a:off x="2214563" y="2871788"/>
            <a:ext cx="4714875" cy="1085850"/>
          </a:xfrm>
          <a:prstGeom prst="roundRect">
            <a:avLst>
              <a:gd name="adj" fmla="val 25263"/>
            </a:avLst>
          </a:prstGeom>
          <a:solidFill>
            <a:srgbClr val="000000"/>
          </a:solidFill>
          <a:ln/>
        </p:spPr>
        <p:txBody>
          <a:bodyPr/>
          <a:lstStyle/>
          <a:p>
            <a:endParaRPr lang="en-US"/>
          </a:p>
        </p:txBody>
      </p:sp>
      <p:sp>
        <p:nvSpPr>
          <p:cNvPr id="5" name="Text 2"/>
          <p:cNvSpPr/>
          <p:nvPr/>
        </p:nvSpPr>
        <p:spPr>
          <a:xfrm>
            <a:off x="2294918" y="3014663"/>
            <a:ext cx="4571999" cy="800100"/>
          </a:xfrm>
          <a:prstGeom prst="rect">
            <a:avLst/>
          </a:prstGeom>
          <a:noFill/>
          <a:ln/>
        </p:spPr>
        <p:txBody>
          <a:bodyPr wrap="square" rtlCol="0" anchor="ctr"/>
          <a:lstStyle/>
          <a:p>
            <a:pPr marL="0" indent="0" algn="ctr">
              <a:lnSpc>
                <a:spcPts val="3150"/>
              </a:lnSpc>
              <a:buNone/>
            </a:pPr>
            <a:r>
              <a:rPr lang="en-US" sz="2625" b="1" kern="0" spc="-58" dirty="0">
                <a:solidFill>
                  <a:srgbClr val="FFFFFF">
                    <a:alpha val="99000"/>
                  </a:srgbClr>
                </a:solidFill>
                <a:latin typeface="Roboto Black" pitchFamily="34" charset="0"/>
                <a:ea typeface="Roboto Black" pitchFamily="34" charset="-122"/>
                <a:cs typeface="Roboto Black" pitchFamily="34" charset="-120"/>
              </a:rPr>
              <a:t>Little work understanding </a:t>
            </a:r>
            <a:r>
              <a:rPr lang="en-US" sz="2625" b="1" i="1" kern="0" spc="-58" dirty="0">
                <a:solidFill>
                  <a:srgbClr val="FFFFFF">
                    <a:alpha val="99000"/>
                  </a:srgbClr>
                </a:solidFill>
                <a:latin typeface="Roboto Black" pitchFamily="34" charset="0"/>
                <a:ea typeface="Roboto Black" pitchFamily="34" charset="-122"/>
                <a:cs typeface="Roboto Black" pitchFamily="34" charset="-120"/>
              </a:rPr>
              <a:t>how</a:t>
            </a:r>
            <a:r>
              <a:rPr lang="en-US" sz="2625" b="1" kern="0" spc="-58" dirty="0">
                <a:solidFill>
                  <a:srgbClr val="FFFFFF">
                    <a:alpha val="99000"/>
                  </a:srgbClr>
                </a:solidFill>
                <a:latin typeface="Roboto Black" pitchFamily="34" charset="0"/>
                <a:ea typeface="Roboto Black" pitchFamily="34" charset="-122"/>
                <a:cs typeface="Roboto Black" pitchFamily="34" charset="-120"/>
              </a:rPr>
              <a:t> people use disability parking</a:t>
            </a:r>
            <a:endParaRPr lang="en-US" sz="2625" dirty="0"/>
          </a:p>
        </p:txBody>
      </p:sp>
      <p:sp>
        <p:nvSpPr>
          <p:cNvPr id="6" name="Text 3"/>
          <p:cNvSpPr/>
          <p:nvPr/>
        </p:nvSpPr>
        <p:spPr>
          <a:xfrm>
            <a:off x="2357438" y="1319213"/>
            <a:ext cx="4457577" cy="800100"/>
          </a:xfrm>
          <a:prstGeom prst="rect">
            <a:avLst/>
          </a:prstGeom>
          <a:noFill/>
          <a:ln/>
        </p:spPr>
        <p:txBody>
          <a:bodyPr wrap="square" rtlCol="0" anchor="ctr"/>
          <a:lstStyle/>
          <a:p>
            <a:pPr marL="0" indent="0" algn="ctr">
              <a:lnSpc>
                <a:spcPts val="3150"/>
              </a:lnSpc>
              <a:buNone/>
            </a:pPr>
            <a:r>
              <a:rPr lang="en-US" sz="2625" b="1" kern="0" spc="-58" dirty="0">
                <a:solidFill>
                  <a:srgbClr val="FFFFFF">
                    <a:alpha val="99000"/>
                  </a:srgbClr>
                </a:solidFill>
                <a:latin typeface="Roboto Black" pitchFamily="34" charset="0"/>
                <a:ea typeface="Roboto Black" pitchFamily="34" charset="-122"/>
                <a:cs typeface="Roboto Black" pitchFamily="34" charset="-120"/>
              </a:rPr>
              <a:t>No large-scale study of disability parking in the US</a:t>
            </a:r>
            <a:endParaRPr lang="en-US" sz="2625" dirty="0"/>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5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200"/>
                                        <p:tgtEl>
                                          <p:spTgt spid="6"/>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2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200"/>
                                        <p:tgtEl>
                                          <p:spTgt spid="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3" fill="hold" display="0">
                  <p:stCondLst>
                    <p:cond delay="indefinite"/>
                  </p:stCondLst>
                </p:cTn>
                <p:tgtEl>
                  <p:spTgt spid="3"/>
                </p:tgtEl>
              </p:cMediaNode>
            </p:vide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animBg="1"/>
      <p:bldP spid="4" grpId="0" animBg="1"/>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name="Slide 32">
    <p:bg>
      <p:bgPr>
        <a:solidFill>
          <a:srgbClr val="FFFFFF"/>
        </a:solidFill>
        <a:effectLst/>
      </p:bgPr>
    </p:bg>
    <p:spTree>
      <p:nvGrpSpPr>
        <p:cNvPr id="1" name=""/>
        <p:cNvGrpSpPr/>
        <p:nvPr/>
      </p:nvGrpSpPr>
      <p:grpSpPr>
        <a:xfrm>
          <a:off x="0" y="0"/>
          <a:ext cx="0" cy="0"/>
          <a:chOff x="0" y="0"/>
          <a:chExt cx="0" cy="0"/>
        </a:xfrm>
      </p:grpSpPr>
      <p:pic>
        <p:nvPicPr>
          <p:cNvPr id="350" name="Picture 349" descr="A screenshot of a map&#10;&#10;AI-generated content may be incorrect.">
            <a:extLst>
              <a:ext uri="{FF2B5EF4-FFF2-40B4-BE49-F238E27FC236}">
                <a16:creationId xmlns:a16="http://schemas.microsoft.com/office/drawing/2014/main" id="{4321486C-0047-9840-7B08-964A933D4C73}"/>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name="Slide 33">
    <p:bg>
      <p:bgPr>
        <a:solidFill>
          <a:srgbClr val="FFFFFF"/>
        </a:solidFill>
        <a:effectLst/>
      </p:bgPr>
    </p:bg>
    <p:spTree>
      <p:nvGrpSpPr>
        <p:cNvPr id="1" name=""/>
        <p:cNvGrpSpPr/>
        <p:nvPr/>
      </p:nvGrpSpPr>
      <p:grpSpPr>
        <a:xfrm>
          <a:off x="0" y="0"/>
          <a:ext cx="0" cy="0"/>
          <a:chOff x="0" y="0"/>
          <a:chExt cx="0" cy="0"/>
        </a:xfrm>
      </p:grpSpPr>
      <p:pic>
        <p:nvPicPr>
          <p:cNvPr id="349" name="Picture 348" descr="A screenshot of a map&#10;&#10;AI-generated content may be incorrect.">
            <a:extLst>
              <a:ext uri="{FF2B5EF4-FFF2-40B4-BE49-F238E27FC236}">
                <a16:creationId xmlns:a16="http://schemas.microsoft.com/office/drawing/2014/main" id="{BC833980-7A90-BD70-E8BF-CBB5B8D706E4}"/>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name="Slide 34">
    <p:bg>
      <p:bgPr>
        <a:solidFill>
          <a:srgbClr val="FFFFFF"/>
        </a:solidFill>
        <a:effectLst/>
      </p:bgPr>
    </p:bg>
    <p:spTree>
      <p:nvGrpSpPr>
        <p:cNvPr id="1" name=""/>
        <p:cNvGrpSpPr/>
        <p:nvPr/>
      </p:nvGrpSpPr>
      <p:grpSpPr>
        <a:xfrm>
          <a:off x="0" y="0"/>
          <a:ext cx="0" cy="0"/>
          <a:chOff x="0" y="0"/>
          <a:chExt cx="0" cy="0"/>
        </a:xfrm>
      </p:grpSpPr>
      <p:pic>
        <p:nvPicPr>
          <p:cNvPr id="85" name="Picture 84" descr="A diagram of a data processing process&#10;&#10;AI-generated content may be incorrect.">
            <a:extLst>
              <a:ext uri="{FF2B5EF4-FFF2-40B4-BE49-F238E27FC236}">
                <a16:creationId xmlns:a16="http://schemas.microsoft.com/office/drawing/2014/main" id="{C0090192-B82C-FAB3-EE4A-7394928AFB4C}"/>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FF137-8967-6B37-35BA-C0AC0F617766}"/>
            </a:ext>
          </a:extLst>
        </p:cNvPr>
        <p:cNvGrpSpPr/>
        <p:nvPr/>
      </p:nvGrpSpPr>
      <p:grpSpPr>
        <a:xfrm>
          <a:off x="0" y="0"/>
          <a:ext cx="0" cy="0"/>
          <a:chOff x="0" y="0"/>
          <a:chExt cx="0" cy="0"/>
        </a:xfrm>
      </p:grpSpPr>
      <p:pic>
        <p:nvPicPr>
          <p:cNvPr id="15" name="Image 0" descr="preencoded.png">
            <a:extLst>
              <a:ext uri="{FF2B5EF4-FFF2-40B4-BE49-F238E27FC236}">
                <a16:creationId xmlns:a16="http://schemas.microsoft.com/office/drawing/2014/main" id="{A91FCC7D-A71F-FD24-8564-70B9F647D154}"/>
              </a:ext>
            </a:extLst>
          </p:cNvPr>
          <p:cNvPicPr>
            <a:picLocks noChangeAspect="1"/>
          </p:cNvPicPr>
          <p:nvPr/>
        </p:nvPicPr>
        <p:blipFill>
          <a:blip r:embed="rId3"/>
          <a:stretch>
            <a:fillRect/>
          </a:stretch>
        </p:blipFill>
        <p:spPr>
          <a:xfrm>
            <a:off x="0" y="-5054"/>
            <a:ext cx="9144000" cy="5143500"/>
          </a:xfrm>
          <a:prstGeom prst="rect">
            <a:avLst/>
          </a:prstGeom>
        </p:spPr>
      </p:pic>
      <p:sp>
        <p:nvSpPr>
          <p:cNvPr id="2" name="Shape 0">
            <a:extLst>
              <a:ext uri="{FF2B5EF4-FFF2-40B4-BE49-F238E27FC236}">
                <a16:creationId xmlns:a16="http://schemas.microsoft.com/office/drawing/2014/main" id="{B37EADEB-441F-4318-2FDE-D8BAF0F82B58}"/>
              </a:ext>
            </a:extLst>
          </p:cNvPr>
          <p:cNvSpPr/>
          <p:nvPr/>
        </p:nvSpPr>
        <p:spPr>
          <a:xfrm>
            <a:off x="6338888" y="4524375"/>
            <a:ext cx="2808522" cy="619047"/>
          </a:xfrm>
          <a:prstGeom prst="rect">
            <a:avLst/>
          </a:prstGeom>
          <a:solidFill>
            <a:srgbClr val="207F40"/>
          </a:solidFill>
          <a:ln/>
        </p:spPr>
        <p:txBody>
          <a:bodyPr/>
          <a:lstStyle/>
          <a:p>
            <a:endParaRPr lang="en-US"/>
          </a:p>
        </p:txBody>
      </p:sp>
      <p:sp>
        <p:nvSpPr>
          <p:cNvPr id="3" name="Shape 1">
            <a:extLst>
              <a:ext uri="{FF2B5EF4-FFF2-40B4-BE49-F238E27FC236}">
                <a16:creationId xmlns:a16="http://schemas.microsoft.com/office/drawing/2014/main" id="{87D2EFBA-8BC7-E155-21C7-C48D151BEB79}"/>
              </a:ext>
            </a:extLst>
          </p:cNvPr>
          <p:cNvSpPr/>
          <p:nvPr/>
        </p:nvSpPr>
        <p:spPr>
          <a:xfrm>
            <a:off x="0" y="0"/>
            <a:ext cx="6229350" cy="3071813"/>
          </a:xfrm>
          <a:prstGeom prst="rect">
            <a:avLst/>
          </a:prstGeom>
          <a:noFill/>
          <a:ln/>
        </p:spPr>
        <p:txBody>
          <a:bodyPr/>
          <a:lstStyle/>
          <a:p>
            <a:endParaRPr lang="en-US"/>
          </a:p>
        </p:txBody>
      </p:sp>
      <p:sp>
        <p:nvSpPr>
          <p:cNvPr id="4" name="Shape 2">
            <a:extLst>
              <a:ext uri="{FF2B5EF4-FFF2-40B4-BE49-F238E27FC236}">
                <a16:creationId xmlns:a16="http://schemas.microsoft.com/office/drawing/2014/main" id="{A9137241-A59C-E532-6063-F81C31B5B1E0}"/>
              </a:ext>
            </a:extLst>
          </p:cNvPr>
          <p:cNvSpPr/>
          <p:nvPr/>
        </p:nvSpPr>
        <p:spPr>
          <a:xfrm>
            <a:off x="0" y="4557713"/>
            <a:ext cx="3730465" cy="596094"/>
          </a:xfrm>
          <a:prstGeom prst="rect">
            <a:avLst/>
          </a:prstGeom>
          <a:solidFill>
            <a:srgbClr val="000000">
              <a:alpha val="80000"/>
            </a:srgbClr>
          </a:solidFill>
          <a:ln/>
        </p:spPr>
        <p:txBody>
          <a:bodyPr/>
          <a:lstStyle/>
          <a:p>
            <a:endParaRPr lang="en-US"/>
          </a:p>
        </p:txBody>
      </p:sp>
      <p:sp>
        <p:nvSpPr>
          <p:cNvPr id="5" name="Shape 3">
            <a:extLst>
              <a:ext uri="{FF2B5EF4-FFF2-40B4-BE49-F238E27FC236}">
                <a16:creationId xmlns:a16="http://schemas.microsoft.com/office/drawing/2014/main" id="{6317A6C5-D527-FEFF-4718-768012E97E86}"/>
              </a:ext>
            </a:extLst>
          </p:cNvPr>
          <p:cNvSpPr/>
          <p:nvPr/>
        </p:nvSpPr>
        <p:spPr>
          <a:xfrm>
            <a:off x="3293809" y="4672500"/>
            <a:ext cx="365218" cy="366520"/>
          </a:xfrm>
          <a:prstGeom prst="roundRect">
            <a:avLst>
              <a:gd name="adj" fmla="val 288513"/>
            </a:avLst>
          </a:prstGeom>
          <a:solidFill>
            <a:srgbClr val="FFFFFF"/>
          </a:solidFill>
          <a:ln/>
        </p:spPr>
        <p:txBody>
          <a:bodyPr/>
          <a:lstStyle/>
          <a:p>
            <a:endParaRPr lang="en-US"/>
          </a:p>
        </p:txBody>
      </p:sp>
      <p:sp>
        <p:nvSpPr>
          <p:cNvPr id="6" name="Shape 4">
            <a:extLst>
              <a:ext uri="{FF2B5EF4-FFF2-40B4-BE49-F238E27FC236}">
                <a16:creationId xmlns:a16="http://schemas.microsoft.com/office/drawing/2014/main" id="{CEA3F0DC-BB87-E0BB-2799-715BEDA72C8A}"/>
              </a:ext>
            </a:extLst>
          </p:cNvPr>
          <p:cNvSpPr/>
          <p:nvPr/>
        </p:nvSpPr>
        <p:spPr>
          <a:xfrm>
            <a:off x="0" y="0"/>
            <a:ext cx="6229350" cy="1724025"/>
          </a:xfrm>
          <a:prstGeom prst="rect">
            <a:avLst/>
          </a:prstGeom>
          <a:solidFill>
            <a:srgbClr val="000000">
              <a:alpha val="0"/>
            </a:srgbClr>
          </a:solidFill>
          <a:ln/>
        </p:spPr>
        <p:txBody>
          <a:bodyPr/>
          <a:lstStyle/>
          <a:p>
            <a:endParaRPr lang="en-US"/>
          </a:p>
        </p:txBody>
      </p:sp>
      <p:sp>
        <p:nvSpPr>
          <p:cNvPr id="7" name="Shape 5">
            <a:extLst>
              <a:ext uri="{FF2B5EF4-FFF2-40B4-BE49-F238E27FC236}">
                <a16:creationId xmlns:a16="http://schemas.microsoft.com/office/drawing/2014/main" id="{38595CA1-05A9-2C39-B86C-675D074790E8}"/>
              </a:ext>
            </a:extLst>
          </p:cNvPr>
          <p:cNvSpPr/>
          <p:nvPr/>
        </p:nvSpPr>
        <p:spPr>
          <a:xfrm>
            <a:off x="0" y="1724025"/>
            <a:ext cx="4567238" cy="1347788"/>
          </a:xfrm>
          <a:prstGeom prst="rect">
            <a:avLst/>
          </a:prstGeom>
          <a:solidFill>
            <a:srgbClr val="000000">
              <a:alpha val="0"/>
            </a:srgbClr>
          </a:solidFill>
          <a:ln/>
        </p:spPr>
        <p:txBody>
          <a:bodyPr/>
          <a:lstStyle/>
          <a:p>
            <a:endParaRPr lang="en-US"/>
          </a:p>
        </p:txBody>
      </p:sp>
      <p:sp>
        <p:nvSpPr>
          <p:cNvPr id="8" name="Shape 6">
            <a:extLst>
              <a:ext uri="{FF2B5EF4-FFF2-40B4-BE49-F238E27FC236}">
                <a16:creationId xmlns:a16="http://schemas.microsoft.com/office/drawing/2014/main" id="{B4AF0B32-FBB9-2B92-3653-EC957D9AB23E}"/>
              </a:ext>
            </a:extLst>
          </p:cNvPr>
          <p:cNvSpPr/>
          <p:nvPr/>
        </p:nvSpPr>
        <p:spPr>
          <a:xfrm>
            <a:off x="238125" y="1747838"/>
            <a:ext cx="4090987" cy="1252538"/>
          </a:xfrm>
          <a:prstGeom prst="rect">
            <a:avLst/>
          </a:prstGeom>
          <a:noFill/>
          <a:ln/>
        </p:spPr>
        <p:txBody>
          <a:bodyPr/>
          <a:lstStyle/>
          <a:p>
            <a:endParaRPr lang="en-US"/>
          </a:p>
        </p:txBody>
      </p:sp>
      <p:sp>
        <p:nvSpPr>
          <p:cNvPr id="9" name="Shape 7">
            <a:extLst>
              <a:ext uri="{FF2B5EF4-FFF2-40B4-BE49-F238E27FC236}">
                <a16:creationId xmlns:a16="http://schemas.microsoft.com/office/drawing/2014/main" id="{5E1E16BD-5BE2-2F17-1719-92C0CB440649}"/>
              </a:ext>
            </a:extLst>
          </p:cNvPr>
          <p:cNvSpPr/>
          <p:nvPr/>
        </p:nvSpPr>
        <p:spPr>
          <a:xfrm>
            <a:off x="300038" y="1747838"/>
            <a:ext cx="523875" cy="1004887"/>
          </a:xfrm>
          <a:prstGeom prst="rect">
            <a:avLst/>
          </a:prstGeom>
          <a:noFill/>
          <a:ln/>
        </p:spPr>
        <p:txBody>
          <a:bodyPr/>
          <a:lstStyle/>
          <a:p>
            <a:endParaRPr lang="en-US"/>
          </a:p>
        </p:txBody>
      </p:sp>
      <p:sp>
        <p:nvSpPr>
          <p:cNvPr id="10" name="Shape 8">
            <a:extLst>
              <a:ext uri="{FF2B5EF4-FFF2-40B4-BE49-F238E27FC236}">
                <a16:creationId xmlns:a16="http://schemas.microsoft.com/office/drawing/2014/main" id="{DE068B66-6092-DA1D-308E-5B6DA4368603}"/>
              </a:ext>
            </a:extLst>
          </p:cNvPr>
          <p:cNvSpPr/>
          <p:nvPr/>
        </p:nvSpPr>
        <p:spPr>
          <a:xfrm>
            <a:off x="1109663" y="1747838"/>
            <a:ext cx="523875" cy="1004887"/>
          </a:xfrm>
          <a:prstGeom prst="rect">
            <a:avLst/>
          </a:prstGeom>
          <a:noFill/>
          <a:ln/>
        </p:spPr>
        <p:txBody>
          <a:bodyPr/>
          <a:lstStyle/>
          <a:p>
            <a:endParaRPr lang="en-US"/>
          </a:p>
        </p:txBody>
      </p:sp>
      <p:sp>
        <p:nvSpPr>
          <p:cNvPr id="11" name="Shape 9">
            <a:extLst>
              <a:ext uri="{FF2B5EF4-FFF2-40B4-BE49-F238E27FC236}">
                <a16:creationId xmlns:a16="http://schemas.microsoft.com/office/drawing/2014/main" id="{0C8E613A-0400-1BDF-23B5-E969EDF194FF}"/>
              </a:ext>
            </a:extLst>
          </p:cNvPr>
          <p:cNvSpPr/>
          <p:nvPr/>
        </p:nvSpPr>
        <p:spPr>
          <a:xfrm>
            <a:off x="1919288" y="1747838"/>
            <a:ext cx="523875" cy="1004887"/>
          </a:xfrm>
          <a:prstGeom prst="rect">
            <a:avLst/>
          </a:prstGeom>
          <a:noFill/>
          <a:ln/>
        </p:spPr>
        <p:txBody>
          <a:bodyPr/>
          <a:lstStyle/>
          <a:p>
            <a:endParaRPr lang="en-US"/>
          </a:p>
        </p:txBody>
      </p:sp>
      <p:sp>
        <p:nvSpPr>
          <p:cNvPr id="12" name="Shape 10">
            <a:extLst>
              <a:ext uri="{FF2B5EF4-FFF2-40B4-BE49-F238E27FC236}">
                <a16:creationId xmlns:a16="http://schemas.microsoft.com/office/drawing/2014/main" id="{9B4646FA-EB01-A07C-1D24-773EFD0E40DB}"/>
              </a:ext>
            </a:extLst>
          </p:cNvPr>
          <p:cNvSpPr/>
          <p:nvPr/>
        </p:nvSpPr>
        <p:spPr>
          <a:xfrm>
            <a:off x="2728913" y="1747838"/>
            <a:ext cx="728663" cy="1252538"/>
          </a:xfrm>
          <a:prstGeom prst="rect">
            <a:avLst/>
          </a:prstGeom>
          <a:noFill/>
          <a:ln/>
        </p:spPr>
        <p:txBody>
          <a:bodyPr/>
          <a:lstStyle/>
          <a:p>
            <a:endParaRPr lang="en-US"/>
          </a:p>
        </p:txBody>
      </p:sp>
      <p:sp>
        <p:nvSpPr>
          <p:cNvPr id="13" name="Shape 11">
            <a:extLst>
              <a:ext uri="{FF2B5EF4-FFF2-40B4-BE49-F238E27FC236}">
                <a16:creationId xmlns:a16="http://schemas.microsoft.com/office/drawing/2014/main" id="{954222EE-B1A6-407B-B0EA-E98693C62004}"/>
              </a:ext>
            </a:extLst>
          </p:cNvPr>
          <p:cNvSpPr/>
          <p:nvPr/>
        </p:nvSpPr>
        <p:spPr>
          <a:xfrm>
            <a:off x="3743325" y="1747838"/>
            <a:ext cx="523875" cy="1004887"/>
          </a:xfrm>
          <a:prstGeom prst="rect">
            <a:avLst/>
          </a:prstGeom>
          <a:noFill/>
          <a:ln/>
        </p:spPr>
        <p:txBody>
          <a:bodyPr/>
          <a:lstStyle/>
          <a:p>
            <a:endParaRPr lang="en-US"/>
          </a:p>
        </p:txBody>
      </p:sp>
      <p:sp>
        <p:nvSpPr>
          <p:cNvPr id="14" name="Shape 12">
            <a:extLst>
              <a:ext uri="{FF2B5EF4-FFF2-40B4-BE49-F238E27FC236}">
                <a16:creationId xmlns:a16="http://schemas.microsoft.com/office/drawing/2014/main" id="{6F36B220-C3D1-7F3B-7E71-C97E278FC571}"/>
              </a:ext>
            </a:extLst>
          </p:cNvPr>
          <p:cNvSpPr/>
          <p:nvPr/>
        </p:nvSpPr>
        <p:spPr>
          <a:xfrm>
            <a:off x="6466547" y="4652035"/>
            <a:ext cx="2553202" cy="363727"/>
          </a:xfrm>
          <a:prstGeom prst="rect">
            <a:avLst/>
          </a:prstGeom>
          <a:noFill/>
          <a:ln/>
        </p:spPr>
        <p:txBody>
          <a:bodyPr/>
          <a:lstStyle/>
          <a:p>
            <a:endParaRPr lang="en-US"/>
          </a:p>
        </p:txBody>
      </p:sp>
      <p:pic>
        <p:nvPicPr>
          <p:cNvPr id="16" name="Image 1" descr="preencoded.png">
            <a:extLst>
              <a:ext uri="{FF2B5EF4-FFF2-40B4-BE49-F238E27FC236}">
                <a16:creationId xmlns:a16="http://schemas.microsoft.com/office/drawing/2014/main" id="{01845EA8-BA38-1F12-8A5D-0CC2464E9A0A}"/>
              </a:ext>
            </a:extLst>
          </p:cNvPr>
          <p:cNvPicPr>
            <a:picLocks noChangeAspect="1"/>
          </p:cNvPicPr>
          <p:nvPr/>
        </p:nvPicPr>
        <p:blipFill>
          <a:blip r:embed="rId4"/>
          <a:stretch>
            <a:fillRect/>
          </a:stretch>
        </p:blipFill>
        <p:spPr>
          <a:xfrm>
            <a:off x="71438" y="4629150"/>
            <a:ext cx="659227" cy="453219"/>
          </a:xfrm>
          <a:prstGeom prst="rect">
            <a:avLst/>
          </a:prstGeom>
        </p:spPr>
      </p:pic>
      <p:pic>
        <p:nvPicPr>
          <p:cNvPr id="17" name="Image 2" descr="preencoded.png">
            <a:extLst>
              <a:ext uri="{FF2B5EF4-FFF2-40B4-BE49-F238E27FC236}">
                <a16:creationId xmlns:a16="http://schemas.microsoft.com/office/drawing/2014/main" id="{C35172FE-0C06-6927-38B4-1BCAA4E659BB}"/>
              </a:ext>
            </a:extLst>
          </p:cNvPr>
          <p:cNvPicPr>
            <a:picLocks noChangeAspect="1"/>
          </p:cNvPicPr>
          <p:nvPr/>
        </p:nvPicPr>
        <p:blipFill>
          <a:blip r:embed="rId5"/>
          <a:stretch>
            <a:fillRect/>
          </a:stretch>
        </p:blipFill>
        <p:spPr>
          <a:xfrm>
            <a:off x="921165" y="4708000"/>
            <a:ext cx="440286" cy="295518"/>
          </a:xfrm>
          <a:prstGeom prst="rect">
            <a:avLst/>
          </a:prstGeom>
        </p:spPr>
      </p:pic>
      <p:pic>
        <p:nvPicPr>
          <p:cNvPr id="18" name="Image 3" descr="preencoded.png">
            <a:extLst>
              <a:ext uri="{FF2B5EF4-FFF2-40B4-BE49-F238E27FC236}">
                <a16:creationId xmlns:a16="http://schemas.microsoft.com/office/drawing/2014/main" id="{09409B94-2117-DE51-26D4-39219F79E8A0}"/>
              </a:ext>
            </a:extLst>
          </p:cNvPr>
          <p:cNvPicPr>
            <a:picLocks noChangeAspect="1"/>
          </p:cNvPicPr>
          <p:nvPr/>
        </p:nvPicPr>
        <p:blipFill>
          <a:blip r:embed="rId6"/>
          <a:stretch>
            <a:fillRect/>
          </a:stretch>
        </p:blipFill>
        <p:spPr>
          <a:xfrm>
            <a:off x="1551950" y="4654606"/>
            <a:ext cx="995525" cy="402307"/>
          </a:xfrm>
          <a:prstGeom prst="rect">
            <a:avLst/>
          </a:prstGeom>
        </p:spPr>
      </p:pic>
      <p:pic>
        <p:nvPicPr>
          <p:cNvPr id="19" name="Image 4" descr="preencoded.png">
            <a:extLst>
              <a:ext uri="{FF2B5EF4-FFF2-40B4-BE49-F238E27FC236}">
                <a16:creationId xmlns:a16="http://schemas.microsoft.com/office/drawing/2014/main" id="{D37F8658-926F-9E50-C7CE-157FD0141677}"/>
              </a:ext>
            </a:extLst>
          </p:cNvPr>
          <p:cNvPicPr>
            <a:picLocks noChangeAspect="1"/>
          </p:cNvPicPr>
          <p:nvPr/>
        </p:nvPicPr>
        <p:blipFill>
          <a:blip r:embed="rId7"/>
          <a:stretch>
            <a:fillRect/>
          </a:stretch>
        </p:blipFill>
        <p:spPr>
          <a:xfrm>
            <a:off x="2737976" y="4672557"/>
            <a:ext cx="365334" cy="366404"/>
          </a:xfrm>
          <a:prstGeom prst="rect">
            <a:avLst/>
          </a:prstGeom>
        </p:spPr>
      </p:pic>
      <p:pic>
        <p:nvPicPr>
          <p:cNvPr id="20" name="Image 5" descr="preencoded.png">
            <a:extLst>
              <a:ext uri="{FF2B5EF4-FFF2-40B4-BE49-F238E27FC236}">
                <a16:creationId xmlns:a16="http://schemas.microsoft.com/office/drawing/2014/main" id="{AAC59360-D073-DEDA-9E95-06E04D21D0FF}"/>
              </a:ext>
            </a:extLst>
          </p:cNvPr>
          <p:cNvPicPr>
            <a:picLocks noChangeAspect="1"/>
          </p:cNvPicPr>
          <p:nvPr/>
        </p:nvPicPr>
        <p:blipFill>
          <a:blip r:embed="rId8"/>
          <a:stretch>
            <a:fillRect/>
          </a:stretch>
        </p:blipFill>
        <p:spPr>
          <a:xfrm>
            <a:off x="3295542" y="4674196"/>
            <a:ext cx="362909" cy="362921"/>
          </a:xfrm>
          <a:prstGeom prst="rect">
            <a:avLst/>
          </a:prstGeom>
        </p:spPr>
      </p:pic>
      <p:pic>
        <p:nvPicPr>
          <p:cNvPr id="21" name="Image 6" descr="preencoded.png">
            <a:extLst>
              <a:ext uri="{FF2B5EF4-FFF2-40B4-BE49-F238E27FC236}">
                <a16:creationId xmlns:a16="http://schemas.microsoft.com/office/drawing/2014/main" id="{D3FB8E1A-DC4A-1A6D-D673-7FDD3A76C39B}"/>
              </a:ext>
            </a:extLst>
          </p:cNvPr>
          <p:cNvPicPr>
            <a:picLocks noChangeAspect="1"/>
          </p:cNvPicPr>
          <p:nvPr/>
        </p:nvPicPr>
        <p:blipFill>
          <a:blip r:embed="rId9"/>
          <a:stretch>
            <a:fillRect/>
          </a:stretch>
        </p:blipFill>
        <p:spPr>
          <a:xfrm>
            <a:off x="3330532" y="4709117"/>
            <a:ext cx="293106" cy="292135"/>
          </a:xfrm>
          <a:prstGeom prst="rect">
            <a:avLst/>
          </a:prstGeom>
        </p:spPr>
      </p:pic>
      <p:pic>
        <p:nvPicPr>
          <p:cNvPr id="22" name="Image 7" descr="preencoded.png">
            <a:extLst>
              <a:ext uri="{FF2B5EF4-FFF2-40B4-BE49-F238E27FC236}">
                <a16:creationId xmlns:a16="http://schemas.microsoft.com/office/drawing/2014/main" id="{64A15E5B-422F-6CA3-786F-0D2462DAC764}"/>
              </a:ext>
            </a:extLst>
          </p:cNvPr>
          <p:cNvPicPr>
            <a:picLocks noChangeAspect="1"/>
          </p:cNvPicPr>
          <p:nvPr/>
        </p:nvPicPr>
        <p:blipFill>
          <a:blip r:embed="rId10"/>
          <a:stretch>
            <a:fillRect/>
          </a:stretch>
        </p:blipFill>
        <p:spPr>
          <a:xfrm>
            <a:off x="0" y="0"/>
            <a:ext cx="6229350" cy="3071813"/>
          </a:xfrm>
          <a:prstGeom prst="rect">
            <a:avLst/>
          </a:prstGeom>
        </p:spPr>
      </p:pic>
      <p:pic>
        <p:nvPicPr>
          <p:cNvPr id="23" name="Image 8" descr="preencoded.png">
            <a:extLst>
              <a:ext uri="{FF2B5EF4-FFF2-40B4-BE49-F238E27FC236}">
                <a16:creationId xmlns:a16="http://schemas.microsoft.com/office/drawing/2014/main" id="{55157C23-1CA8-DA45-3C21-0548EF4407E4}"/>
              </a:ext>
            </a:extLst>
          </p:cNvPr>
          <p:cNvPicPr>
            <a:picLocks noChangeAspect="1"/>
          </p:cNvPicPr>
          <p:nvPr/>
        </p:nvPicPr>
        <p:blipFill>
          <a:blip r:embed="rId11"/>
          <a:stretch>
            <a:fillRect/>
          </a:stretch>
        </p:blipFill>
        <p:spPr>
          <a:xfrm>
            <a:off x="3743325" y="1747838"/>
            <a:ext cx="523875" cy="523875"/>
          </a:xfrm>
          <a:prstGeom prst="rect">
            <a:avLst/>
          </a:prstGeom>
        </p:spPr>
      </p:pic>
      <p:pic>
        <p:nvPicPr>
          <p:cNvPr id="24" name="Image 9" descr="preencoded.png">
            <a:extLst>
              <a:ext uri="{FF2B5EF4-FFF2-40B4-BE49-F238E27FC236}">
                <a16:creationId xmlns:a16="http://schemas.microsoft.com/office/drawing/2014/main" id="{23B12816-92B7-E1AD-60D3-0D87C71BE5F3}"/>
              </a:ext>
            </a:extLst>
          </p:cNvPr>
          <p:cNvPicPr>
            <a:picLocks noChangeAspect="1"/>
          </p:cNvPicPr>
          <p:nvPr/>
        </p:nvPicPr>
        <p:blipFill>
          <a:blip r:embed="rId12"/>
          <a:stretch>
            <a:fillRect/>
          </a:stretch>
        </p:blipFill>
        <p:spPr>
          <a:xfrm>
            <a:off x="2831306" y="1747838"/>
            <a:ext cx="523875" cy="523875"/>
          </a:xfrm>
          <a:prstGeom prst="rect">
            <a:avLst/>
          </a:prstGeom>
        </p:spPr>
      </p:pic>
      <p:pic>
        <p:nvPicPr>
          <p:cNvPr id="25" name="Image 10" descr="preencoded.png">
            <a:extLst>
              <a:ext uri="{FF2B5EF4-FFF2-40B4-BE49-F238E27FC236}">
                <a16:creationId xmlns:a16="http://schemas.microsoft.com/office/drawing/2014/main" id="{DCE6E9C1-5497-5A17-EE90-A0C1F01E77A7}"/>
              </a:ext>
            </a:extLst>
          </p:cNvPr>
          <p:cNvPicPr>
            <a:picLocks noChangeAspect="1"/>
          </p:cNvPicPr>
          <p:nvPr/>
        </p:nvPicPr>
        <p:blipFill>
          <a:blip r:embed="rId13"/>
          <a:stretch>
            <a:fillRect/>
          </a:stretch>
        </p:blipFill>
        <p:spPr>
          <a:xfrm>
            <a:off x="1919288" y="1747838"/>
            <a:ext cx="523875" cy="523875"/>
          </a:xfrm>
          <a:prstGeom prst="rect">
            <a:avLst/>
          </a:prstGeom>
        </p:spPr>
      </p:pic>
      <p:pic>
        <p:nvPicPr>
          <p:cNvPr id="26" name="Image 11" descr="preencoded.png">
            <a:extLst>
              <a:ext uri="{FF2B5EF4-FFF2-40B4-BE49-F238E27FC236}">
                <a16:creationId xmlns:a16="http://schemas.microsoft.com/office/drawing/2014/main" id="{BFC56F41-7552-3943-A146-0DEC447873EE}"/>
              </a:ext>
            </a:extLst>
          </p:cNvPr>
          <p:cNvPicPr>
            <a:picLocks noChangeAspect="1"/>
          </p:cNvPicPr>
          <p:nvPr/>
        </p:nvPicPr>
        <p:blipFill>
          <a:blip r:embed="rId14"/>
          <a:stretch>
            <a:fillRect/>
          </a:stretch>
        </p:blipFill>
        <p:spPr>
          <a:xfrm>
            <a:off x="1109663" y="1747838"/>
            <a:ext cx="523875" cy="523875"/>
          </a:xfrm>
          <a:prstGeom prst="rect">
            <a:avLst/>
          </a:prstGeom>
        </p:spPr>
      </p:pic>
      <p:pic>
        <p:nvPicPr>
          <p:cNvPr id="27" name="Image 12" descr="preencoded.png">
            <a:extLst>
              <a:ext uri="{FF2B5EF4-FFF2-40B4-BE49-F238E27FC236}">
                <a16:creationId xmlns:a16="http://schemas.microsoft.com/office/drawing/2014/main" id="{1F3B1BB4-BF4A-6568-B99F-22D6173725BD}"/>
              </a:ext>
            </a:extLst>
          </p:cNvPr>
          <p:cNvPicPr>
            <a:picLocks noChangeAspect="1"/>
          </p:cNvPicPr>
          <p:nvPr/>
        </p:nvPicPr>
        <p:blipFill>
          <a:blip r:embed="rId15"/>
          <a:stretch>
            <a:fillRect/>
          </a:stretch>
        </p:blipFill>
        <p:spPr>
          <a:xfrm>
            <a:off x="300038" y="1747838"/>
            <a:ext cx="523875" cy="523875"/>
          </a:xfrm>
          <a:prstGeom prst="rect">
            <a:avLst/>
          </a:prstGeom>
        </p:spPr>
      </p:pic>
      <p:pic>
        <p:nvPicPr>
          <p:cNvPr id="28" name="Image 13" descr="preencoded.png">
            <a:extLst>
              <a:ext uri="{FF2B5EF4-FFF2-40B4-BE49-F238E27FC236}">
                <a16:creationId xmlns:a16="http://schemas.microsoft.com/office/drawing/2014/main" id="{FBBEFEC4-FB25-C595-DCE0-9E50C26766EC}"/>
              </a:ext>
            </a:extLst>
          </p:cNvPr>
          <p:cNvPicPr>
            <a:picLocks noChangeAspect="1"/>
          </p:cNvPicPr>
          <p:nvPr/>
        </p:nvPicPr>
        <p:blipFill>
          <a:blip r:embed="rId16"/>
          <a:stretch>
            <a:fillRect/>
          </a:stretch>
        </p:blipFill>
        <p:spPr>
          <a:xfrm>
            <a:off x="6466547" y="4652035"/>
            <a:ext cx="127660" cy="127660"/>
          </a:xfrm>
          <a:prstGeom prst="rect">
            <a:avLst/>
          </a:prstGeom>
        </p:spPr>
      </p:pic>
      <p:pic>
        <p:nvPicPr>
          <p:cNvPr id="29" name="Image 14" descr="preencoded.png">
            <a:extLst>
              <a:ext uri="{FF2B5EF4-FFF2-40B4-BE49-F238E27FC236}">
                <a16:creationId xmlns:a16="http://schemas.microsoft.com/office/drawing/2014/main" id="{EF605D1E-4119-FFBA-CF52-E768979A798F}"/>
              </a:ext>
            </a:extLst>
          </p:cNvPr>
          <p:cNvPicPr>
            <a:picLocks noChangeAspect="1"/>
          </p:cNvPicPr>
          <p:nvPr/>
        </p:nvPicPr>
        <p:blipFill>
          <a:blip r:embed="rId17"/>
          <a:stretch>
            <a:fillRect/>
          </a:stretch>
        </p:blipFill>
        <p:spPr>
          <a:xfrm>
            <a:off x="6466547" y="4657885"/>
            <a:ext cx="121809" cy="121809"/>
          </a:xfrm>
          <a:prstGeom prst="rect">
            <a:avLst/>
          </a:prstGeom>
        </p:spPr>
      </p:pic>
      <p:pic>
        <p:nvPicPr>
          <p:cNvPr id="30" name="Image 15" descr="preencoded.png">
            <a:extLst>
              <a:ext uri="{FF2B5EF4-FFF2-40B4-BE49-F238E27FC236}">
                <a16:creationId xmlns:a16="http://schemas.microsoft.com/office/drawing/2014/main" id="{91F57EB3-BB79-34FF-26F3-152109A10F44}"/>
              </a:ext>
            </a:extLst>
          </p:cNvPr>
          <p:cNvPicPr>
            <a:picLocks noChangeAspect="1"/>
          </p:cNvPicPr>
          <p:nvPr/>
        </p:nvPicPr>
        <p:blipFill>
          <a:blip r:embed="rId18"/>
          <a:stretch>
            <a:fillRect/>
          </a:stretch>
        </p:blipFill>
        <p:spPr>
          <a:xfrm>
            <a:off x="6625397" y="4652035"/>
            <a:ext cx="419995" cy="170216"/>
          </a:xfrm>
          <a:prstGeom prst="rect">
            <a:avLst/>
          </a:prstGeom>
        </p:spPr>
      </p:pic>
      <p:pic>
        <p:nvPicPr>
          <p:cNvPr id="31" name="Image 16" descr="preencoded.png">
            <a:extLst>
              <a:ext uri="{FF2B5EF4-FFF2-40B4-BE49-F238E27FC236}">
                <a16:creationId xmlns:a16="http://schemas.microsoft.com/office/drawing/2014/main" id="{D68D5141-FC34-5F03-605C-0780984E3C54}"/>
              </a:ext>
            </a:extLst>
          </p:cNvPr>
          <p:cNvPicPr>
            <a:picLocks noChangeAspect="1"/>
          </p:cNvPicPr>
          <p:nvPr/>
        </p:nvPicPr>
        <p:blipFill>
          <a:blip r:embed="rId19"/>
          <a:stretch>
            <a:fillRect/>
          </a:stretch>
        </p:blipFill>
        <p:spPr>
          <a:xfrm>
            <a:off x="8406521" y="4747108"/>
            <a:ext cx="124151" cy="168794"/>
          </a:xfrm>
          <a:prstGeom prst="rect">
            <a:avLst/>
          </a:prstGeom>
        </p:spPr>
      </p:pic>
      <p:pic>
        <p:nvPicPr>
          <p:cNvPr id="32" name="Image 17" descr="preencoded.png">
            <a:extLst>
              <a:ext uri="{FF2B5EF4-FFF2-40B4-BE49-F238E27FC236}">
                <a16:creationId xmlns:a16="http://schemas.microsoft.com/office/drawing/2014/main" id="{55022BF2-A11F-206F-7A60-5F4386DBB81A}"/>
              </a:ext>
            </a:extLst>
          </p:cNvPr>
          <p:cNvPicPr>
            <a:picLocks noChangeAspect="1"/>
          </p:cNvPicPr>
          <p:nvPr/>
        </p:nvPicPr>
        <p:blipFill>
          <a:blip r:embed="rId20"/>
          <a:stretch>
            <a:fillRect/>
          </a:stretch>
        </p:blipFill>
        <p:spPr>
          <a:xfrm>
            <a:off x="8570333" y="4747108"/>
            <a:ext cx="129271" cy="171326"/>
          </a:xfrm>
          <a:prstGeom prst="rect">
            <a:avLst/>
          </a:prstGeom>
        </p:spPr>
      </p:pic>
      <p:pic>
        <p:nvPicPr>
          <p:cNvPr id="33" name="Image 18" descr="preencoded.png">
            <a:extLst>
              <a:ext uri="{FF2B5EF4-FFF2-40B4-BE49-F238E27FC236}">
                <a16:creationId xmlns:a16="http://schemas.microsoft.com/office/drawing/2014/main" id="{CC701EEF-53E7-92BB-E798-5E39C418FB0D}"/>
              </a:ext>
            </a:extLst>
          </p:cNvPr>
          <p:cNvPicPr>
            <a:picLocks noChangeAspect="1"/>
          </p:cNvPicPr>
          <p:nvPr/>
        </p:nvPicPr>
        <p:blipFill>
          <a:blip r:embed="rId19"/>
          <a:stretch>
            <a:fillRect/>
          </a:stretch>
        </p:blipFill>
        <p:spPr>
          <a:xfrm>
            <a:off x="8725171" y="4747108"/>
            <a:ext cx="124151" cy="168794"/>
          </a:xfrm>
          <a:prstGeom prst="rect">
            <a:avLst/>
          </a:prstGeom>
        </p:spPr>
      </p:pic>
      <p:pic>
        <p:nvPicPr>
          <p:cNvPr id="34" name="Image 19" descr="preencoded.png">
            <a:extLst>
              <a:ext uri="{FF2B5EF4-FFF2-40B4-BE49-F238E27FC236}">
                <a16:creationId xmlns:a16="http://schemas.microsoft.com/office/drawing/2014/main" id="{D2133853-2FDE-2856-37A9-D2676DA2708F}"/>
              </a:ext>
            </a:extLst>
          </p:cNvPr>
          <p:cNvPicPr>
            <a:picLocks noChangeAspect="1"/>
          </p:cNvPicPr>
          <p:nvPr/>
        </p:nvPicPr>
        <p:blipFill>
          <a:blip r:embed="rId21"/>
          <a:stretch>
            <a:fillRect/>
          </a:stretch>
        </p:blipFill>
        <p:spPr>
          <a:xfrm>
            <a:off x="8893068" y="4749697"/>
            <a:ext cx="126681" cy="194971"/>
          </a:xfrm>
          <a:prstGeom prst="rect">
            <a:avLst/>
          </a:prstGeom>
        </p:spPr>
      </p:pic>
      <p:pic>
        <p:nvPicPr>
          <p:cNvPr id="35" name="Image 20" descr="preencoded.png">
            <a:extLst>
              <a:ext uri="{FF2B5EF4-FFF2-40B4-BE49-F238E27FC236}">
                <a16:creationId xmlns:a16="http://schemas.microsoft.com/office/drawing/2014/main" id="{E30F126C-8A25-9E37-7089-5603EAE2DD95}"/>
              </a:ext>
            </a:extLst>
          </p:cNvPr>
          <p:cNvPicPr>
            <a:picLocks noChangeAspect="1"/>
          </p:cNvPicPr>
          <p:nvPr/>
        </p:nvPicPr>
        <p:blipFill>
          <a:blip r:embed="rId22"/>
          <a:stretch>
            <a:fillRect/>
          </a:stretch>
        </p:blipFill>
        <p:spPr>
          <a:xfrm>
            <a:off x="7981740" y="4749697"/>
            <a:ext cx="172900" cy="166369"/>
          </a:xfrm>
          <a:prstGeom prst="rect">
            <a:avLst/>
          </a:prstGeom>
        </p:spPr>
      </p:pic>
      <p:pic>
        <p:nvPicPr>
          <p:cNvPr id="36" name="Image 21" descr="preencoded.png">
            <a:extLst>
              <a:ext uri="{FF2B5EF4-FFF2-40B4-BE49-F238E27FC236}">
                <a16:creationId xmlns:a16="http://schemas.microsoft.com/office/drawing/2014/main" id="{2E676844-F629-C04A-C5AB-176505B8FC52}"/>
              </a:ext>
            </a:extLst>
          </p:cNvPr>
          <p:cNvPicPr>
            <a:picLocks noChangeAspect="1"/>
          </p:cNvPicPr>
          <p:nvPr/>
        </p:nvPicPr>
        <p:blipFill>
          <a:blip r:embed="rId23"/>
          <a:stretch>
            <a:fillRect/>
          </a:stretch>
        </p:blipFill>
        <p:spPr>
          <a:xfrm>
            <a:off x="8173877" y="4746431"/>
            <a:ext cx="162950" cy="175180"/>
          </a:xfrm>
          <a:prstGeom prst="rect">
            <a:avLst/>
          </a:prstGeom>
        </p:spPr>
      </p:pic>
      <p:pic>
        <p:nvPicPr>
          <p:cNvPr id="37" name="Image 22" descr="preencoded.png">
            <a:extLst>
              <a:ext uri="{FF2B5EF4-FFF2-40B4-BE49-F238E27FC236}">
                <a16:creationId xmlns:a16="http://schemas.microsoft.com/office/drawing/2014/main" id="{B0116160-B1AF-B245-B109-078152131BF7}"/>
              </a:ext>
            </a:extLst>
          </p:cNvPr>
          <p:cNvPicPr>
            <a:picLocks noChangeAspect="1"/>
          </p:cNvPicPr>
          <p:nvPr/>
        </p:nvPicPr>
        <p:blipFill>
          <a:blip r:embed="rId23"/>
          <a:stretch>
            <a:fillRect/>
          </a:stretch>
        </p:blipFill>
        <p:spPr>
          <a:xfrm>
            <a:off x="7418393" y="4746431"/>
            <a:ext cx="162952" cy="175180"/>
          </a:xfrm>
          <a:prstGeom prst="rect">
            <a:avLst/>
          </a:prstGeom>
        </p:spPr>
      </p:pic>
      <p:pic>
        <p:nvPicPr>
          <p:cNvPr id="38" name="Image 23" descr="preencoded.png">
            <a:extLst>
              <a:ext uri="{FF2B5EF4-FFF2-40B4-BE49-F238E27FC236}">
                <a16:creationId xmlns:a16="http://schemas.microsoft.com/office/drawing/2014/main" id="{E556AD2B-20ED-D0DD-A621-D4099D29529D}"/>
              </a:ext>
            </a:extLst>
          </p:cNvPr>
          <p:cNvPicPr>
            <a:picLocks noChangeAspect="1"/>
          </p:cNvPicPr>
          <p:nvPr/>
        </p:nvPicPr>
        <p:blipFill>
          <a:blip r:embed="rId24"/>
          <a:stretch>
            <a:fillRect/>
          </a:stretch>
        </p:blipFill>
        <p:spPr>
          <a:xfrm>
            <a:off x="7792881" y="4749697"/>
            <a:ext cx="161484" cy="166369"/>
          </a:xfrm>
          <a:prstGeom prst="rect">
            <a:avLst/>
          </a:prstGeom>
        </p:spPr>
      </p:pic>
      <p:pic>
        <p:nvPicPr>
          <p:cNvPr id="39" name="Image 24" descr="preencoded.png">
            <a:extLst>
              <a:ext uri="{FF2B5EF4-FFF2-40B4-BE49-F238E27FC236}">
                <a16:creationId xmlns:a16="http://schemas.microsoft.com/office/drawing/2014/main" id="{755CCC59-F942-EC95-B6DB-049AE321A618}"/>
              </a:ext>
            </a:extLst>
          </p:cNvPr>
          <p:cNvPicPr>
            <a:picLocks noChangeAspect="1"/>
          </p:cNvPicPr>
          <p:nvPr/>
        </p:nvPicPr>
        <p:blipFill>
          <a:blip r:embed="rId23"/>
          <a:stretch>
            <a:fillRect/>
          </a:stretch>
        </p:blipFill>
        <p:spPr>
          <a:xfrm>
            <a:off x="7607269" y="4746431"/>
            <a:ext cx="162950" cy="175180"/>
          </a:xfrm>
          <a:prstGeom prst="rect">
            <a:avLst/>
          </a:prstGeom>
        </p:spPr>
      </p:pic>
      <p:pic>
        <p:nvPicPr>
          <p:cNvPr id="40" name="Image 25" descr="preencoded.png">
            <a:extLst>
              <a:ext uri="{FF2B5EF4-FFF2-40B4-BE49-F238E27FC236}">
                <a16:creationId xmlns:a16="http://schemas.microsoft.com/office/drawing/2014/main" id="{CD523920-EE00-7071-EFCD-C0ACE43CD3F9}"/>
              </a:ext>
            </a:extLst>
          </p:cNvPr>
          <p:cNvPicPr>
            <a:picLocks noChangeAspect="1"/>
          </p:cNvPicPr>
          <p:nvPr/>
        </p:nvPicPr>
        <p:blipFill>
          <a:blip r:embed="rId25"/>
          <a:stretch>
            <a:fillRect/>
          </a:stretch>
        </p:blipFill>
        <p:spPr>
          <a:xfrm>
            <a:off x="7225765" y="4749692"/>
            <a:ext cx="173881" cy="169635"/>
          </a:xfrm>
          <a:prstGeom prst="rect">
            <a:avLst/>
          </a:prstGeom>
        </p:spPr>
      </p:pic>
      <p:pic>
        <p:nvPicPr>
          <p:cNvPr id="41" name="Image 26" descr="preencoded.png">
            <a:extLst>
              <a:ext uri="{FF2B5EF4-FFF2-40B4-BE49-F238E27FC236}">
                <a16:creationId xmlns:a16="http://schemas.microsoft.com/office/drawing/2014/main" id="{8D33C5B5-B805-A656-DD8F-20AC4ACF8622}"/>
              </a:ext>
            </a:extLst>
          </p:cNvPr>
          <p:cNvPicPr>
            <a:picLocks noChangeAspect="1"/>
          </p:cNvPicPr>
          <p:nvPr/>
        </p:nvPicPr>
        <p:blipFill>
          <a:blip r:embed="rId26"/>
          <a:stretch>
            <a:fillRect/>
          </a:stretch>
        </p:blipFill>
        <p:spPr>
          <a:xfrm>
            <a:off x="6513685" y="4822248"/>
            <a:ext cx="308253" cy="193514"/>
          </a:xfrm>
          <a:prstGeom prst="rect">
            <a:avLst/>
          </a:prstGeom>
        </p:spPr>
      </p:pic>
      <p:pic>
        <p:nvPicPr>
          <p:cNvPr id="42" name="Image 27" descr="preencoded.png">
            <a:extLst>
              <a:ext uri="{FF2B5EF4-FFF2-40B4-BE49-F238E27FC236}">
                <a16:creationId xmlns:a16="http://schemas.microsoft.com/office/drawing/2014/main" id="{D70F36BF-691E-3F17-B636-5E49985A13B1}"/>
              </a:ext>
            </a:extLst>
          </p:cNvPr>
          <p:cNvPicPr>
            <a:picLocks noChangeAspect="1"/>
          </p:cNvPicPr>
          <p:nvPr/>
        </p:nvPicPr>
        <p:blipFill>
          <a:blip r:embed="rId27"/>
          <a:stretch>
            <a:fillRect/>
          </a:stretch>
        </p:blipFill>
        <p:spPr>
          <a:xfrm>
            <a:off x="6960567" y="4845549"/>
            <a:ext cx="196555" cy="170213"/>
          </a:xfrm>
          <a:prstGeom prst="rect">
            <a:avLst/>
          </a:prstGeom>
        </p:spPr>
      </p:pic>
      <p:pic>
        <p:nvPicPr>
          <p:cNvPr id="43" name="Image 28" descr="preencoded.png">
            <a:extLst>
              <a:ext uri="{FF2B5EF4-FFF2-40B4-BE49-F238E27FC236}">
                <a16:creationId xmlns:a16="http://schemas.microsoft.com/office/drawing/2014/main" id="{0D2D96FC-CAB6-099A-15F1-F076418F3A0C}"/>
              </a:ext>
            </a:extLst>
          </p:cNvPr>
          <p:cNvPicPr>
            <a:picLocks noChangeAspect="1"/>
          </p:cNvPicPr>
          <p:nvPr/>
        </p:nvPicPr>
        <p:blipFill>
          <a:blip r:embed="rId26"/>
          <a:stretch>
            <a:fillRect/>
          </a:stretch>
        </p:blipFill>
        <p:spPr>
          <a:xfrm>
            <a:off x="6737132" y="4822248"/>
            <a:ext cx="308253" cy="193514"/>
          </a:xfrm>
          <a:prstGeom prst="rect">
            <a:avLst/>
          </a:prstGeom>
        </p:spPr>
      </p:pic>
      <p:sp>
        <p:nvSpPr>
          <p:cNvPr id="44" name="Text 13">
            <a:extLst>
              <a:ext uri="{FF2B5EF4-FFF2-40B4-BE49-F238E27FC236}">
                <a16:creationId xmlns:a16="http://schemas.microsoft.com/office/drawing/2014/main" id="{2406B53F-1CAF-0CDE-131C-0AFB54BC39F9}"/>
              </a:ext>
            </a:extLst>
          </p:cNvPr>
          <p:cNvSpPr/>
          <p:nvPr/>
        </p:nvSpPr>
        <p:spPr>
          <a:xfrm>
            <a:off x="3538537" y="2319337"/>
            <a:ext cx="938212" cy="433388"/>
          </a:xfrm>
          <a:prstGeom prst="rect">
            <a:avLst/>
          </a:prstGeom>
          <a:noFill/>
          <a:ln/>
        </p:spPr>
        <p:txBody>
          <a:bodyPr wrap="square" rtlCol="0" anchor="ctr"/>
          <a:lstStyle/>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Jon E. </a:t>
            </a:r>
            <a:endParaRPr lang="en-US" sz="938" dirty="0"/>
          </a:p>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Froehlich</a:t>
            </a:r>
            <a:endParaRPr lang="en-US" sz="938" dirty="0"/>
          </a:p>
          <a:p>
            <a:pPr marL="0" indent="0" algn="ctr">
              <a:lnSpc>
                <a:spcPts val="1238"/>
              </a:lnSpc>
              <a:buNone/>
            </a:pPr>
            <a:r>
              <a:rPr lang="en-US" sz="750" kern="0" spc="-19" dirty="0">
                <a:solidFill>
                  <a:srgbClr val="FFFFFF">
                    <a:alpha val="99000"/>
                  </a:srgbClr>
                </a:solidFill>
                <a:latin typeface="Roboto Medium" pitchFamily="34" charset="0"/>
                <a:ea typeface="Roboto Medium" pitchFamily="34" charset="-122"/>
                <a:cs typeface="Roboto Medium" pitchFamily="34" charset="-120"/>
              </a:rPr>
              <a:t>UW CSE</a:t>
            </a:r>
            <a:endParaRPr lang="en-US" sz="938" dirty="0"/>
          </a:p>
        </p:txBody>
      </p:sp>
      <p:sp>
        <p:nvSpPr>
          <p:cNvPr id="45" name="Text 14">
            <a:extLst>
              <a:ext uri="{FF2B5EF4-FFF2-40B4-BE49-F238E27FC236}">
                <a16:creationId xmlns:a16="http://schemas.microsoft.com/office/drawing/2014/main" id="{298A20A9-D127-D23F-1011-1E5C11E35E1C}"/>
              </a:ext>
            </a:extLst>
          </p:cNvPr>
          <p:cNvSpPr/>
          <p:nvPr/>
        </p:nvSpPr>
        <p:spPr>
          <a:xfrm>
            <a:off x="2500311" y="2327019"/>
            <a:ext cx="1185863" cy="681038"/>
          </a:xfrm>
          <a:prstGeom prst="rect">
            <a:avLst/>
          </a:prstGeom>
          <a:noFill/>
          <a:ln/>
        </p:spPr>
        <p:txBody>
          <a:bodyPr wrap="square" rtlCol="0" anchor="ctr"/>
          <a:lstStyle/>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Maryam</a:t>
            </a:r>
            <a:endParaRPr lang="en-US" sz="938" dirty="0"/>
          </a:p>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Hosseini</a:t>
            </a:r>
            <a:endParaRPr lang="en-US" sz="938" dirty="0"/>
          </a:p>
          <a:p>
            <a:pPr marL="0" indent="0" algn="ctr">
              <a:lnSpc>
                <a:spcPts val="1238"/>
              </a:lnSpc>
              <a:buNone/>
            </a:pPr>
            <a:r>
              <a:rPr lang="en-US" sz="750" kern="0" spc="-19" dirty="0">
                <a:solidFill>
                  <a:srgbClr val="FFFFFF">
                    <a:alpha val="99000"/>
                  </a:srgbClr>
                </a:solidFill>
                <a:latin typeface="Roboto Medium" pitchFamily="34" charset="0"/>
                <a:ea typeface="Roboto Medium" pitchFamily="34" charset="-122"/>
                <a:cs typeface="Roboto Medium" pitchFamily="34" charset="-120"/>
              </a:rPr>
              <a:t>UC Berkeley</a:t>
            </a:r>
            <a:endParaRPr lang="en-US" sz="938" dirty="0"/>
          </a:p>
          <a:p>
            <a:pPr marL="0" indent="0" algn="ctr">
              <a:lnSpc>
                <a:spcPts val="1238"/>
              </a:lnSpc>
              <a:buNone/>
            </a:pPr>
            <a:r>
              <a:rPr lang="en-US" sz="750" kern="0" spc="-19" dirty="0">
                <a:solidFill>
                  <a:srgbClr val="FFFFFF">
                    <a:alpha val="99000"/>
                  </a:srgbClr>
                </a:solidFill>
                <a:latin typeface="Roboto Medium" pitchFamily="34" charset="0"/>
                <a:ea typeface="Roboto Medium" pitchFamily="34" charset="-122"/>
                <a:cs typeface="Roboto Medium" pitchFamily="34" charset="-120"/>
              </a:rPr>
              <a:t>City and Regional </a:t>
            </a:r>
            <a:endParaRPr lang="en-US" sz="938" dirty="0"/>
          </a:p>
          <a:p>
            <a:pPr marL="0" indent="0" algn="ctr">
              <a:lnSpc>
                <a:spcPts val="1238"/>
              </a:lnSpc>
              <a:buNone/>
            </a:pPr>
            <a:r>
              <a:rPr lang="en-US" sz="750" kern="0" spc="-19" dirty="0">
                <a:solidFill>
                  <a:srgbClr val="FFFFFF">
                    <a:alpha val="99000"/>
                  </a:srgbClr>
                </a:solidFill>
                <a:latin typeface="Roboto Medium" pitchFamily="34" charset="0"/>
                <a:ea typeface="Roboto Medium" pitchFamily="34" charset="-122"/>
                <a:cs typeface="Roboto Medium" pitchFamily="34" charset="-120"/>
              </a:rPr>
              <a:t>Planning</a:t>
            </a:r>
            <a:endParaRPr lang="en-US" sz="938" dirty="0"/>
          </a:p>
        </p:txBody>
      </p:sp>
      <p:sp>
        <p:nvSpPr>
          <p:cNvPr id="46" name="Text 15">
            <a:extLst>
              <a:ext uri="{FF2B5EF4-FFF2-40B4-BE49-F238E27FC236}">
                <a16:creationId xmlns:a16="http://schemas.microsoft.com/office/drawing/2014/main" id="{C57D43E9-7C8B-8870-B948-E254E0E886B2}"/>
              </a:ext>
            </a:extLst>
          </p:cNvPr>
          <p:cNvSpPr/>
          <p:nvPr/>
        </p:nvSpPr>
        <p:spPr>
          <a:xfrm>
            <a:off x="1738312" y="2327018"/>
            <a:ext cx="885825" cy="433388"/>
          </a:xfrm>
          <a:prstGeom prst="rect">
            <a:avLst/>
          </a:prstGeom>
          <a:noFill/>
          <a:ln/>
        </p:spPr>
        <p:txBody>
          <a:bodyPr wrap="square" rtlCol="0" anchor="ctr"/>
          <a:lstStyle/>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Hanbyul</a:t>
            </a:r>
            <a:endParaRPr lang="en-US" sz="938" dirty="0"/>
          </a:p>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Kang</a:t>
            </a:r>
            <a:endParaRPr lang="en-US" sz="938" dirty="0"/>
          </a:p>
          <a:p>
            <a:pPr marL="0" indent="0" algn="ctr">
              <a:lnSpc>
                <a:spcPts val="1238"/>
              </a:lnSpc>
              <a:buNone/>
            </a:pPr>
            <a:r>
              <a:rPr lang="en-US" sz="750" kern="0" spc="-19" dirty="0">
                <a:solidFill>
                  <a:srgbClr val="FFFFFF">
                    <a:alpha val="99000"/>
                  </a:srgbClr>
                </a:solidFill>
                <a:latin typeface="Roboto Medium" pitchFamily="34" charset="0"/>
                <a:ea typeface="Roboto Medium" pitchFamily="34" charset="-122"/>
                <a:cs typeface="Roboto Medium" pitchFamily="34" charset="-120"/>
              </a:rPr>
              <a:t>UW CSE</a:t>
            </a:r>
            <a:endParaRPr lang="en-US" sz="938" dirty="0"/>
          </a:p>
        </p:txBody>
      </p:sp>
      <p:sp>
        <p:nvSpPr>
          <p:cNvPr id="47" name="Text 16">
            <a:extLst>
              <a:ext uri="{FF2B5EF4-FFF2-40B4-BE49-F238E27FC236}">
                <a16:creationId xmlns:a16="http://schemas.microsoft.com/office/drawing/2014/main" id="{CC403002-BD22-8F80-EF43-BD866595AFAA}"/>
              </a:ext>
            </a:extLst>
          </p:cNvPr>
          <p:cNvSpPr/>
          <p:nvPr/>
        </p:nvSpPr>
        <p:spPr>
          <a:xfrm>
            <a:off x="962026" y="2334699"/>
            <a:ext cx="790575" cy="433388"/>
          </a:xfrm>
          <a:prstGeom prst="rect">
            <a:avLst/>
          </a:prstGeom>
          <a:noFill/>
          <a:ln/>
        </p:spPr>
        <p:txBody>
          <a:bodyPr wrap="square" rtlCol="0" anchor="ctr"/>
          <a:lstStyle/>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Chu </a:t>
            </a:r>
            <a:endParaRPr lang="en-US" sz="938" dirty="0"/>
          </a:p>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Li</a:t>
            </a:r>
            <a:endParaRPr lang="en-US" sz="938" dirty="0"/>
          </a:p>
          <a:p>
            <a:pPr marL="0" indent="0" algn="ctr">
              <a:lnSpc>
                <a:spcPts val="1238"/>
              </a:lnSpc>
              <a:buNone/>
            </a:pPr>
            <a:r>
              <a:rPr lang="en-US" sz="750" kern="0" spc="-19" dirty="0">
                <a:solidFill>
                  <a:srgbClr val="FFFFFF">
                    <a:alpha val="99000"/>
                  </a:srgbClr>
                </a:solidFill>
                <a:latin typeface="Roboto Medium" pitchFamily="34" charset="0"/>
                <a:ea typeface="Roboto Medium" pitchFamily="34" charset="-122"/>
                <a:cs typeface="Roboto Medium" pitchFamily="34" charset="-120"/>
              </a:rPr>
              <a:t>UW CSE</a:t>
            </a:r>
            <a:endParaRPr lang="en-US" sz="938" dirty="0"/>
          </a:p>
        </p:txBody>
      </p:sp>
      <p:sp>
        <p:nvSpPr>
          <p:cNvPr id="48" name="Text 17">
            <a:extLst>
              <a:ext uri="{FF2B5EF4-FFF2-40B4-BE49-F238E27FC236}">
                <a16:creationId xmlns:a16="http://schemas.microsoft.com/office/drawing/2014/main" id="{06DC4C22-43D4-A366-7E90-736341951F40}"/>
              </a:ext>
            </a:extLst>
          </p:cNvPr>
          <p:cNvSpPr/>
          <p:nvPr/>
        </p:nvSpPr>
        <p:spPr>
          <a:xfrm>
            <a:off x="154783" y="2327018"/>
            <a:ext cx="819150" cy="433388"/>
          </a:xfrm>
          <a:prstGeom prst="rect">
            <a:avLst/>
          </a:prstGeom>
          <a:noFill/>
          <a:ln/>
        </p:spPr>
        <p:txBody>
          <a:bodyPr wrap="square" rtlCol="0" anchor="ctr"/>
          <a:lstStyle/>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Jared </a:t>
            </a:r>
            <a:endParaRPr lang="en-US" sz="938" dirty="0"/>
          </a:p>
          <a:p>
            <a:pPr marL="0" indent="0" algn="ctr">
              <a:lnSpc>
                <a:spcPts val="1238"/>
              </a:lnSpc>
              <a:buNone/>
            </a:pPr>
            <a:r>
              <a:rPr lang="en-US" sz="938" b="1" kern="0" spc="-19" dirty="0">
                <a:solidFill>
                  <a:srgbClr val="FFFFFF">
                    <a:alpha val="99000"/>
                  </a:srgbClr>
                </a:solidFill>
                <a:latin typeface="Roboto Black" pitchFamily="34" charset="0"/>
                <a:ea typeface="Roboto Black" pitchFamily="34" charset="-122"/>
                <a:cs typeface="Roboto Black" pitchFamily="34" charset="-120"/>
              </a:rPr>
              <a:t>Hwang</a:t>
            </a:r>
            <a:endParaRPr lang="en-US" sz="938" dirty="0"/>
          </a:p>
          <a:p>
            <a:pPr marL="0" indent="0" algn="ctr">
              <a:lnSpc>
                <a:spcPts val="1238"/>
              </a:lnSpc>
              <a:buNone/>
            </a:pPr>
            <a:r>
              <a:rPr lang="en-US" sz="750" kern="0" spc="-19" dirty="0">
                <a:solidFill>
                  <a:srgbClr val="FFFFFF">
                    <a:alpha val="99000"/>
                  </a:srgbClr>
                </a:solidFill>
                <a:latin typeface="Roboto Medium" pitchFamily="34" charset="0"/>
                <a:ea typeface="Roboto Medium" pitchFamily="34" charset="-122"/>
                <a:cs typeface="Roboto Medium" pitchFamily="34" charset="-120"/>
              </a:rPr>
              <a:t>UW CSE</a:t>
            </a:r>
            <a:endParaRPr lang="en-US" sz="938" dirty="0"/>
          </a:p>
        </p:txBody>
      </p:sp>
      <p:sp>
        <p:nvSpPr>
          <p:cNvPr id="49" name="Text 18">
            <a:extLst>
              <a:ext uri="{FF2B5EF4-FFF2-40B4-BE49-F238E27FC236}">
                <a16:creationId xmlns:a16="http://schemas.microsoft.com/office/drawing/2014/main" id="{CDA5ED53-DB97-1F9E-9C9C-9CB34D882F15}"/>
              </a:ext>
            </a:extLst>
          </p:cNvPr>
          <p:cNvSpPr/>
          <p:nvPr/>
        </p:nvSpPr>
        <p:spPr>
          <a:xfrm>
            <a:off x="238125" y="238125"/>
            <a:ext cx="6210300" cy="1247775"/>
          </a:xfrm>
          <a:prstGeom prst="rect">
            <a:avLst/>
          </a:prstGeom>
          <a:noFill/>
          <a:ln/>
        </p:spPr>
        <p:txBody>
          <a:bodyPr wrap="square" rtlCol="0" anchor="ctr"/>
          <a:lstStyle/>
          <a:p>
            <a:pPr marL="0" indent="0" algn="l">
              <a:lnSpc>
                <a:spcPts val="2700"/>
              </a:lnSpc>
              <a:buNone/>
            </a:pPr>
            <a:r>
              <a:rPr lang="en-US" sz="3000" b="1" kern="0" spc="-45" dirty="0">
                <a:solidFill>
                  <a:srgbClr val="FFFFFF">
                    <a:alpha val="99000"/>
                  </a:srgbClr>
                </a:solidFill>
                <a:latin typeface="Roboto Black" pitchFamily="34" charset="0"/>
                <a:ea typeface="Roboto Black" pitchFamily="34" charset="-122"/>
                <a:cs typeface="Roboto Black" pitchFamily="34" charset="-120"/>
              </a:rPr>
              <a:t>Where Can </a:t>
            </a:r>
            <a:r>
              <a:rPr lang="en-US" sz="3000" b="1" i="1" kern="0" spc="-45" dirty="0">
                <a:solidFill>
                  <a:srgbClr val="FFFFFF">
                    <a:alpha val="99000"/>
                  </a:srgbClr>
                </a:solidFill>
                <a:latin typeface="Roboto Black" pitchFamily="34" charset="0"/>
                <a:ea typeface="Roboto Black" pitchFamily="34" charset="-122"/>
                <a:cs typeface="Roboto Black" pitchFamily="34" charset="-120"/>
              </a:rPr>
              <a:t>I</a:t>
            </a:r>
            <a:r>
              <a:rPr lang="en-US" sz="3000" b="1" kern="0" spc="-45" dirty="0">
                <a:solidFill>
                  <a:srgbClr val="FFFFFF">
                    <a:alpha val="99000"/>
                  </a:srgbClr>
                </a:solidFill>
                <a:latin typeface="Roboto Black" pitchFamily="34" charset="0"/>
                <a:ea typeface="Roboto Black" pitchFamily="34" charset="-122"/>
                <a:cs typeface="Roboto Black" pitchFamily="34" charset="-120"/>
              </a:rPr>
              <a:t> Park? </a:t>
            </a:r>
            <a:endParaRPr lang="en-US" sz="3000" dirty="0"/>
          </a:p>
          <a:p>
            <a:pPr marL="0" indent="0" algn="l">
              <a:lnSpc>
                <a:spcPts val="2700"/>
              </a:lnSpc>
              <a:buNone/>
            </a:pPr>
            <a:r>
              <a:rPr lang="en-US" sz="2625" kern="0" spc="-45" dirty="0">
                <a:solidFill>
                  <a:srgbClr val="FFFFFF">
                    <a:alpha val="99000"/>
                  </a:srgbClr>
                </a:solidFill>
                <a:latin typeface="Roboto Medium" pitchFamily="34" charset="0"/>
                <a:ea typeface="Roboto Medium" pitchFamily="34" charset="-122"/>
                <a:cs typeface="Roboto Medium" pitchFamily="34" charset="-120"/>
              </a:rPr>
              <a:t>Understanding Human Perspectives </a:t>
            </a:r>
            <a:endParaRPr lang="en-US" sz="3000" dirty="0"/>
          </a:p>
          <a:p>
            <a:pPr marL="0" indent="0" algn="l">
              <a:lnSpc>
                <a:spcPts val="2700"/>
              </a:lnSpc>
              <a:buNone/>
            </a:pPr>
            <a:r>
              <a:rPr lang="en-US" sz="2625" kern="0" spc="-45" dirty="0">
                <a:solidFill>
                  <a:srgbClr val="FFFFFF">
                    <a:alpha val="99000"/>
                  </a:srgbClr>
                </a:solidFill>
                <a:latin typeface="Roboto Medium" pitchFamily="34" charset="0"/>
                <a:ea typeface="Roboto Medium" pitchFamily="34" charset="-122"/>
                <a:cs typeface="Roboto Medium" pitchFamily="34" charset="-120"/>
              </a:rPr>
              <a:t>and Scalably Detecting Disability Parking</a:t>
            </a:r>
            <a:endParaRPr lang="en-US" sz="3000" dirty="0"/>
          </a:p>
        </p:txBody>
      </p:sp>
    </p:spTree>
    <p:extLst>
      <p:ext uri="{BB962C8B-B14F-4D97-AF65-F5344CB8AC3E}">
        <p14:creationId xmlns:p14="http://schemas.microsoft.com/office/powerpoint/2010/main" val="479563932"/>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bars&#10;&#10;AI-generated content may be incorrect.">
            <a:extLst>
              <a:ext uri="{FF2B5EF4-FFF2-40B4-BE49-F238E27FC236}">
                <a16:creationId xmlns:a16="http://schemas.microsoft.com/office/drawing/2014/main" id="{0BD4CF65-FE9E-06FC-0551-F1304879C92C}"/>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86465546"/>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different parking spaces&#10;&#10;AI-generated content may be incorrect.">
            <a:extLst>
              <a:ext uri="{FF2B5EF4-FFF2-40B4-BE49-F238E27FC236}">
                <a16:creationId xmlns:a16="http://schemas.microsoft.com/office/drawing/2014/main" id="{733FF9B2-BEB7-9449-1D79-B0F9B8673A39}"/>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4536822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E42C2504-E917-3FD2-3D51-CF321DA18C5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69569496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 of a parking lot&#10;&#10;AI-generated content may be incorrect.">
            <a:extLst>
              <a:ext uri="{FF2B5EF4-FFF2-40B4-BE49-F238E27FC236}">
                <a16:creationId xmlns:a16="http://schemas.microsoft.com/office/drawing/2014/main" id="{822DF2AA-BEE2-F747-0A00-E261052FF96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13846372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iagram&#10;&#10;AI-generated content may be incorrect.">
            <a:extLst>
              <a:ext uri="{FF2B5EF4-FFF2-40B4-BE49-F238E27FC236}">
                <a16:creationId xmlns:a16="http://schemas.microsoft.com/office/drawing/2014/main" id="{34C61B15-0103-9950-5BCB-CC2F6117A422}"/>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831441762"/>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iagram&#10;&#10;AI-generated content may be incorrect.">
            <a:extLst>
              <a:ext uri="{FF2B5EF4-FFF2-40B4-BE49-F238E27FC236}">
                <a16:creationId xmlns:a16="http://schemas.microsoft.com/office/drawing/2014/main" id="{49E7D0DE-2869-E26A-03E3-308D50C3582B}"/>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83073724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2513C18A-D599-8CD5-9AE8-672F38E6BF74}"/>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340061488"/>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319088" y="347663"/>
            <a:ext cx="1133475" cy="2743200"/>
          </a:xfrm>
          <a:prstGeom prst="rect">
            <a:avLst/>
          </a:prstGeom>
          <a:solidFill>
            <a:srgbClr val="FFFFFF"/>
          </a:solidFill>
          <a:ln/>
        </p:spPr>
        <p:txBody>
          <a:bodyPr/>
          <a:lstStyle/>
          <a:p>
            <a:endParaRPr lang="en-US"/>
          </a:p>
        </p:txBody>
      </p:sp>
      <p:sp>
        <p:nvSpPr>
          <p:cNvPr id="3" name="Shape 1"/>
          <p:cNvSpPr/>
          <p:nvPr/>
        </p:nvSpPr>
        <p:spPr>
          <a:xfrm>
            <a:off x="319088" y="3395663"/>
            <a:ext cx="1538288" cy="738188"/>
          </a:xfrm>
          <a:prstGeom prst="rect">
            <a:avLst/>
          </a:prstGeom>
          <a:noFill/>
          <a:ln/>
        </p:spPr>
        <p:txBody>
          <a:bodyPr/>
          <a:lstStyle/>
          <a:p>
            <a:endParaRPr lang="en-US"/>
          </a:p>
        </p:txBody>
      </p:sp>
      <p:sp>
        <p:nvSpPr>
          <p:cNvPr id="4" name="Shape 2"/>
          <p:cNvSpPr/>
          <p:nvPr/>
        </p:nvSpPr>
        <p:spPr>
          <a:xfrm>
            <a:off x="2786063" y="842963"/>
            <a:ext cx="5757863" cy="790575"/>
          </a:xfrm>
          <a:prstGeom prst="rect">
            <a:avLst/>
          </a:prstGeom>
          <a:noFill/>
          <a:ln/>
        </p:spPr>
        <p:txBody>
          <a:bodyPr/>
          <a:lstStyle/>
          <a:p>
            <a:endParaRPr lang="en-US"/>
          </a:p>
        </p:txBody>
      </p:sp>
      <p:sp>
        <p:nvSpPr>
          <p:cNvPr id="5" name="Shape 3"/>
          <p:cNvSpPr/>
          <p:nvPr/>
        </p:nvSpPr>
        <p:spPr>
          <a:xfrm>
            <a:off x="2786063" y="2352675"/>
            <a:ext cx="5757863" cy="1924050"/>
          </a:xfrm>
          <a:prstGeom prst="rect">
            <a:avLst/>
          </a:prstGeom>
          <a:noFill/>
          <a:ln/>
        </p:spPr>
        <p:txBody>
          <a:bodyPr/>
          <a:lstStyle/>
          <a:p>
            <a:endParaRPr lang="en-US"/>
          </a:p>
        </p:txBody>
      </p:sp>
      <p:sp>
        <p:nvSpPr>
          <p:cNvPr id="6" name="Shape 4"/>
          <p:cNvSpPr/>
          <p:nvPr/>
        </p:nvSpPr>
        <p:spPr>
          <a:xfrm>
            <a:off x="10477500" y="1119188"/>
            <a:ext cx="476250" cy="476250"/>
          </a:xfrm>
          <a:prstGeom prst="rect">
            <a:avLst/>
          </a:prstGeom>
          <a:solidFill>
            <a:srgbClr val="264181"/>
          </a:solidFill>
          <a:ln/>
        </p:spPr>
        <p:txBody>
          <a:bodyPr/>
          <a:lstStyle/>
          <a:p>
            <a:endParaRPr lang="en-US"/>
          </a:p>
        </p:txBody>
      </p:sp>
      <p:sp>
        <p:nvSpPr>
          <p:cNvPr id="7" name="Shape 5"/>
          <p:cNvSpPr/>
          <p:nvPr/>
        </p:nvSpPr>
        <p:spPr>
          <a:xfrm>
            <a:off x="9553575" y="1752600"/>
            <a:ext cx="476250" cy="476250"/>
          </a:xfrm>
          <a:prstGeom prst="rect">
            <a:avLst/>
          </a:prstGeom>
          <a:solidFill>
            <a:srgbClr val="FDF351"/>
          </a:solidFill>
          <a:ln/>
        </p:spPr>
        <p:txBody>
          <a:bodyPr/>
          <a:lstStyle/>
          <a:p>
            <a:endParaRPr lang="en-US"/>
          </a:p>
        </p:txBody>
      </p:sp>
      <p:sp>
        <p:nvSpPr>
          <p:cNvPr id="14" name="Shape 12"/>
          <p:cNvSpPr/>
          <p:nvPr/>
        </p:nvSpPr>
        <p:spPr>
          <a:xfrm>
            <a:off x="319088" y="3395663"/>
            <a:ext cx="1538288" cy="0"/>
          </a:xfrm>
          <a:prstGeom prst="line">
            <a:avLst/>
          </a:prstGeom>
          <a:noFill/>
          <a:ln w="25400">
            <a:solidFill>
              <a:srgbClr val="000000"/>
            </a:solidFill>
            <a:prstDash val="solid"/>
          </a:ln>
        </p:spPr>
        <p:txBody>
          <a:bodyPr/>
          <a:lstStyle/>
          <a:p>
            <a:endParaRPr lang="en-US"/>
          </a:p>
        </p:txBody>
      </p:sp>
      <p:sp>
        <p:nvSpPr>
          <p:cNvPr id="15" name="Shape 13"/>
          <p:cNvSpPr/>
          <p:nvPr/>
        </p:nvSpPr>
        <p:spPr>
          <a:xfrm>
            <a:off x="319088" y="347663"/>
            <a:ext cx="1038225" cy="2743200"/>
          </a:xfrm>
          <a:prstGeom prst="rect">
            <a:avLst/>
          </a:prstGeom>
          <a:noFill/>
          <a:ln/>
        </p:spPr>
        <p:txBody>
          <a:bodyPr/>
          <a:lstStyle/>
          <a:p>
            <a:endParaRPr lang="en-US"/>
          </a:p>
        </p:txBody>
      </p:sp>
      <p:sp>
        <p:nvSpPr>
          <p:cNvPr id="16" name="Shape 14"/>
          <p:cNvSpPr/>
          <p:nvPr/>
        </p:nvSpPr>
        <p:spPr>
          <a:xfrm>
            <a:off x="319088" y="347663"/>
            <a:ext cx="1038225" cy="2014538"/>
          </a:xfrm>
          <a:prstGeom prst="rect">
            <a:avLst/>
          </a:prstGeom>
          <a:noFill/>
          <a:ln/>
        </p:spPr>
        <p:txBody>
          <a:bodyPr/>
          <a:lstStyle/>
          <a:p>
            <a:endParaRPr lang="en-US"/>
          </a:p>
        </p:txBody>
      </p:sp>
      <p:sp>
        <p:nvSpPr>
          <p:cNvPr id="17" name="Shape 15"/>
          <p:cNvSpPr/>
          <p:nvPr/>
        </p:nvSpPr>
        <p:spPr>
          <a:xfrm>
            <a:off x="319088" y="762000"/>
            <a:ext cx="1038225" cy="1600200"/>
          </a:xfrm>
          <a:prstGeom prst="rect">
            <a:avLst/>
          </a:prstGeom>
          <a:noFill/>
          <a:ln/>
        </p:spPr>
        <p:txBody>
          <a:bodyPr/>
          <a:lstStyle/>
          <a:p>
            <a:endParaRPr lang="en-US"/>
          </a:p>
        </p:txBody>
      </p:sp>
      <p:sp>
        <p:nvSpPr>
          <p:cNvPr id="18" name="Shape 16"/>
          <p:cNvSpPr/>
          <p:nvPr/>
        </p:nvSpPr>
        <p:spPr>
          <a:xfrm>
            <a:off x="319088" y="1295400"/>
            <a:ext cx="1038225" cy="1066800"/>
          </a:xfrm>
          <a:prstGeom prst="rect">
            <a:avLst/>
          </a:prstGeom>
          <a:noFill/>
          <a:ln/>
        </p:spPr>
        <p:txBody>
          <a:bodyPr/>
          <a:lstStyle/>
          <a:p>
            <a:endParaRPr lang="en-US"/>
          </a:p>
        </p:txBody>
      </p:sp>
      <p:sp>
        <p:nvSpPr>
          <p:cNvPr id="19" name="Shape 17"/>
          <p:cNvSpPr/>
          <p:nvPr/>
        </p:nvSpPr>
        <p:spPr>
          <a:xfrm>
            <a:off x="319088" y="1885950"/>
            <a:ext cx="1038225" cy="476250"/>
          </a:xfrm>
          <a:prstGeom prst="rect">
            <a:avLst/>
          </a:prstGeom>
          <a:noFill/>
          <a:ln/>
        </p:spPr>
        <p:txBody>
          <a:bodyPr/>
          <a:lstStyle/>
          <a:p>
            <a:endParaRPr lang="en-US"/>
          </a:p>
        </p:txBody>
      </p:sp>
      <p:pic>
        <p:nvPicPr>
          <p:cNvPr id="20" name="Image 0" descr="preencoded.png"/>
          <p:cNvPicPr>
            <a:picLocks noChangeAspect="1"/>
          </p:cNvPicPr>
          <p:nvPr/>
        </p:nvPicPr>
        <p:blipFill>
          <a:blip r:embed="rId3"/>
          <a:stretch>
            <a:fillRect/>
          </a:stretch>
        </p:blipFill>
        <p:spPr>
          <a:xfrm>
            <a:off x="319088" y="347663"/>
            <a:ext cx="1038225" cy="176213"/>
          </a:xfrm>
          <a:prstGeom prst="rect">
            <a:avLst/>
          </a:prstGeom>
        </p:spPr>
      </p:pic>
      <p:pic>
        <p:nvPicPr>
          <p:cNvPr id="21" name="Image 1" descr="preencoded.png"/>
          <p:cNvPicPr>
            <a:picLocks noChangeAspect="1"/>
          </p:cNvPicPr>
          <p:nvPr/>
        </p:nvPicPr>
        <p:blipFill>
          <a:blip r:embed="rId4"/>
          <a:stretch>
            <a:fillRect/>
          </a:stretch>
        </p:blipFill>
        <p:spPr>
          <a:xfrm>
            <a:off x="661988" y="1295400"/>
            <a:ext cx="352425" cy="476250"/>
          </a:xfrm>
          <a:prstGeom prst="rect">
            <a:avLst/>
          </a:prstGeom>
        </p:spPr>
      </p:pic>
      <p:pic>
        <p:nvPicPr>
          <p:cNvPr id="22" name="Image 2" descr="preencoded.png"/>
          <p:cNvPicPr>
            <a:picLocks noChangeAspect="1"/>
          </p:cNvPicPr>
          <p:nvPr/>
        </p:nvPicPr>
        <p:blipFill>
          <a:blip r:embed="rId5"/>
          <a:stretch>
            <a:fillRect/>
          </a:stretch>
        </p:blipFill>
        <p:spPr>
          <a:xfrm>
            <a:off x="433388" y="1885950"/>
            <a:ext cx="195263" cy="476250"/>
          </a:xfrm>
          <a:prstGeom prst="rect">
            <a:avLst/>
          </a:prstGeom>
        </p:spPr>
      </p:pic>
      <p:pic>
        <p:nvPicPr>
          <p:cNvPr id="23" name="Image 3" descr="preencoded.png"/>
          <p:cNvPicPr>
            <a:picLocks noChangeAspect="1"/>
          </p:cNvPicPr>
          <p:nvPr/>
        </p:nvPicPr>
        <p:blipFill>
          <a:blip r:embed="rId6"/>
          <a:stretch>
            <a:fillRect/>
          </a:stretch>
        </p:blipFill>
        <p:spPr>
          <a:xfrm>
            <a:off x="742950" y="1885950"/>
            <a:ext cx="502920" cy="479108"/>
          </a:xfrm>
          <a:prstGeom prst="rect">
            <a:avLst/>
          </a:prstGeom>
        </p:spPr>
      </p:pic>
      <p:sp>
        <p:nvSpPr>
          <p:cNvPr id="24" name="Text 18"/>
          <p:cNvSpPr/>
          <p:nvPr/>
        </p:nvSpPr>
        <p:spPr>
          <a:xfrm>
            <a:off x="2538413" y="428625"/>
            <a:ext cx="5872163" cy="342900"/>
          </a:xfrm>
          <a:prstGeom prst="rect">
            <a:avLst/>
          </a:prstGeom>
          <a:noFill/>
          <a:ln/>
        </p:spPr>
        <p:txBody>
          <a:bodyPr wrap="square" rtlCol="0" anchor="ctr"/>
          <a:lstStyle/>
          <a:p>
            <a:pPr marL="0" indent="0" algn="l">
              <a:lnSpc>
                <a:spcPts val="2700"/>
              </a:lnSpc>
              <a:buNone/>
            </a:pPr>
            <a:r>
              <a:rPr lang="en-US" sz="2250" b="1" kern="0" spc="-50" dirty="0">
                <a:solidFill>
                  <a:srgbClr val="000000">
                    <a:alpha val="99000"/>
                  </a:srgbClr>
                </a:solidFill>
                <a:latin typeface="Roboto Black" pitchFamily="34" charset="0"/>
                <a:ea typeface="Roboto Black" pitchFamily="34" charset="-122"/>
                <a:cs typeface="Roboto Black" pitchFamily="34" charset="-120"/>
              </a:rPr>
              <a:t>Recruitment:</a:t>
            </a:r>
            <a:endParaRPr lang="en-US" sz="2250" dirty="0"/>
          </a:p>
        </p:txBody>
      </p:sp>
      <p:sp>
        <p:nvSpPr>
          <p:cNvPr id="25" name="Text 19"/>
          <p:cNvSpPr/>
          <p:nvPr/>
        </p:nvSpPr>
        <p:spPr>
          <a:xfrm>
            <a:off x="2538413" y="1938337"/>
            <a:ext cx="5872163" cy="342900"/>
          </a:xfrm>
          <a:prstGeom prst="rect">
            <a:avLst/>
          </a:prstGeom>
          <a:noFill/>
          <a:ln/>
        </p:spPr>
        <p:txBody>
          <a:bodyPr wrap="square" rtlCol="0" anchor="ctr"/>
          <a:lstStyle/>
          <a:p>
            <a:pPr marL="0" indent="0" algn="l">
              <a:lnSpc>
                <a:spcPts val="2700"/>
              </a:lnSpc>
              <a:buNone/>
            </a:pPr>
            <a:r>
              <a:rPr lang="en-US" sz="2250" b="1" kern="0" spc="-50" dirty="0">
                <a:solidFill>
                  <a:srgbClr val="000000">
                    <a:alpha val="99000"/>
                  </a:srgbClr>
                </a:solidFill>
                <a:latin typeface="Roboto Black" pitchFamily="34" charset="0"/>
                <a:ea typeface="Roboto Black" pitchFamily="34" charset="-122"/>
                <a:cs typeface="Roboto Black" pitchFamily="34" charset="-120"/>
              </a:rPr>
              <a:t>Interview:</a:t>
            </a:r>
            <a:endParaRPr lang="en-US" sz="2250" dirty="0"/>
          </a:p>
        </p:txBody>
      </p:sp>
      <p:sp>
        <p:nvSpPr>
          <p:cNvPr id="28" name="Text 22"/>
          <p:cNvSpPr/>
          <p:nvPr/>
        </p:nvSpPr>
        <p:spPr>
          <a:xfrm>
            <a:off x="2786063" y="2352675"/>
            <a:ext cx="6215063" cy="685800"/>
          </a:xfrm>
          <a:prstGeom prst="rect">
            <a:avLst/>
          </a:prstGeom>
          <a:noFill/>
          <a:ln/>
        </p:spPr>
        <p:txBody>
          <a:bodyPr wrap="square" rtlCol="0" anchor="ctr"/>
          <a:lstStyle/>
          <a:p>
            <a:pPr marL="342900" indent="-342900" algn="l">
              <a:lnSpc>
                <a:spcPts val="2700"/>
              </a:lnSpc>
              <a:buSzPct val="100000"/>
              <a:buChar char="•"/>
            </a:pPr>
            <a:r>
              <a:rPr lang="en-US" sz="2250" i="1" kern="0" spc="-50" dirty="0">
                <a:solidFill>
                  <a:srgbClr val="000000">
                    <a:alpha val="99000"/>
                  </a:srgbClr>
                </a:solidFill>
                <a:latin typeface="Roboto Black" pitchFamily="34" charset="0"/>
                <a:ea typeface="Roboto Black" pitchFamily="34" charset="-122"/>
                <a:cs typeface="Roboto Black" pitchFamily="34" charset="-120"/>
              </a:rPr>
              <a:t>Part 1: How does disability parking factor into transportation decisions?</a:t>
            </a:r>
            <a:endParaRPr lang="en-US" sz="2250" dirty="0"/>
          </a:p>
        </p:txBody>
      </p:sp>
      <p:sp>
        <p:nvSpPr>
          <p:cNvPr id="29" name="Text 23"/>
          <p:cNvSpPr/>
          <p:nvPr/>
        </p:nvSpPr>
        <p:spPr>
          <a:xfrm>
            <a:off x="2786063" y="3143250"/>
            <a:ext cx="6215063" cy="685800"/>
          </a:xfrm>
          <a:prstGeom prst="rect">
            <a:avLst/>
          </a:prstGeom>
          <a:noFill/>
          <a:ln/>
        </p:spPr>
        <p:txBody>
          <a:bodyPr wrap="square" rtlCol="0" anchor="ctr"/>
          <a:lstStyle/>
          <a:p>
            <a:pPr marL="342900" indent="-342900" algn="l">
              <a:lnSpc>
                <a:spcPts val="2700"/>
              </a:lnSpc>
              <a:buSzPct val="100000"/>
              <a:buChar char="•"/>
            </a:pPr>
            <a:r>
              <a:rPr lang="en-US" sz="2250" i="1" kern="0" spc="-50" dirty="0">
                <a:solidFill>
                  <a:srgbClr val="000000">
                    <a:alpha val="99000"/>
                  </a:srgbClr>
                </a:solidFill>
                <a:latin typeface="Roboto Black" pitchFamily="34" charset="0"/>
                <a:ea typeface="Roboto Black" pitchFamily="34" charset="-122"/>
                <a:cs typeface="Roboto Black" pitchFamily="34" charset="-120"/>
              </a:rPr>
              <a:t>Part 2: What do participants like/dislike about disability parking?</a:t>
            </a:r>
            <a:endParaRPr lang="en-US" sz="2250" dirty="0"/>
          </a:p>
        </p:txBody>
      </p:sp>
      <p:sp>
        <p:nvSpPr>
          <p:cNvPr id="30" name="Text 24"/>
          <p:cNvSpPr/>
          <p:nvPr/>
        </p:nvSpPr>
        <p:spPr>
          <a:xfrm>
            <a:off x="2786063" y="3933825"/>
            <a:ext cx="6215063" cy="342900"/>
          </a:xfrm>
          <a:prstGeom prst="rect">
            <a:avLst/>
          </a:prstGeom>
          <a:noFill/>
          <a:ln/>
        </p:spPr>
        <p:txBody>
          <a:bodyPr wrap="square" rtlCol="0" anchor="ctr"/>
          <a:lstStyle/>
          <a:p>
            <a:pPr marL="342900" indent="-342900" algn="l">
              <a:lnSpc>
                <a:spcPts val="2700"/>
              </a:lnSpc>
              <a:buSzPct val="100000"/>
              <a:buChar char="•"/>
            </a:pPr>
            <a:r>
              <a:rPr lang="en-US" sz="2250" i="1" kern="0" spc="-50" dirty="0">
                <a:solidFill>
                  <a:srgbClr val="000000">
                    <a:alpha val="99000"/>
                  </a:srgbClr>
                </a:solidFill>
                <a:latin typeface="Roboto Black" pitchFamily="34" charset="0"/>
                <a:ea typeface="Roboto Black" pitchFamily="34" charset="-122"/>
                <a:cs typeface="Roboto Black" pitchFamily="34" charset="-120"/>
              </a:rPr>
              <a:t>Part 3: Technology tools</a:t>
            </a:r>
            <a:endParaRPr lang="en-US" sz="2250" dirty="0"/>
          </a:p>
        </p:txBody>
      </p:sp>
      <p:sp>
        <p:nvSpPr>
          <p:cNvPr id="31" name="Text 25"/>
          <p:cNvSpPr/>
          <p:nvPr/>
        </p:nvSpPr>
        <p:spPr>
          <a:xfrm>
            <a:off x="2786063" y="842963"/>
            <a:ext cx="6215063" cy="342900"/>
          </a:xfrm>
          <a:prstGeom prst="rect">
            <a:avLst/>
          </a:prstGeom>
          <a:noFill/>
          <a:ln/>
        </p:spPr>
        <p:txBody>
          <a:bodyPr wrap="square" rtlCol="0" anchor="ctr"/>
          <a:lstStyle/>
          <a:p>
            <a:pPr marL="342900" indent="-342900" algn="l">
              <a:lnSpc>
                <a:spcPts val="2700"/>
              </a:lnSpc>
              <a:buSzPct val="100000"/>
              <a:buChar char="•"/>
            </a:pPr>
            <a:r>
              <a:rPr lang="en-US" sz="2250" i="1" kern="0" spc="-50" dirty="0">
                <a:solidFill>
                  <a:srgbClr val="000000">
                    <a:alpha val="99000"/>
                  </a:srgbClr>
                </a:solidFill>
                <a:latin typeface="Roboto Black" pitchFamily="34" charset="0"/>
                <a:ea typeface="Roboto Black" pitchFamily="34" charset="-122"/>
                <a:cs typeface="Roboto Black" pitchFamily="34" charset="-120"/>
              </a:rPr>
              <a:t>11 Participants with disabilities</a:t>
            </a:r>
            <a:endParaRPr lang="en-US" sz="2250" dirty="0"/>
          </a:p>
        </p:txBody>
      </p:sp>
      <p:sp>
        <p:nvSpPr>
          <p:cNvPr id="32" name="Text 26"/>
          <p:cNvSpPr/>
          <p:nvPr/>
        </p:nvSpPr>
        <p:spPr>
          <a:xfrm>
            <a:off x="2786063" y="1290638"/>
            <a:ext cx="6215063" cy="342900"/>
          </a:xfrm>
          <a:prstGeom prst="rect">
            <a:avLst/>
          </a:prstGeom>
          <a:noFill/>
          <a:ln/>
        </p:spPr>
        <p:txBody>
          <a:bodyPr wrap="square" rtlCol="0" anchor="ctr"/>
          <a:lstStyle/>
          <a:p>
            <a:pPr marL="342900" indent="-342900" algn="l">
              <a:lnSpc>
                <a:spcPts val="2700"/>
              </a:lnSpc>
              <a:buSzPct val="100000"/>
              <a:buChar char="•"/>
            </a:pPr>
            <a:r>
              <a:rPr lang="en-US" sz="2250" i="1" kern="0" spc="-50" dirty="0">
                <a:solidFill>
                  <a:srgbClr val="000000">
                    <a:alpha val="99000"/>
                  </a:srgbClr>
                </a:solidFill>
                <a:latin typeface="Roboto Black" pitchFamily="34" charset="0"/>
                <a:ea typeface="Roboto Black" pitchFamily="34" charset="-122"/>
                <a:cs typeface="Roboto Black" pitchFamily="34" charset="-120"/>
              </a:rPr>
              <a:t>Eligible for disability parking</a:t>
            </a:r>
            <a:endParaRPr lang="en-US" sz="2250" dirty="0"/>
          </a:p>
        </p:txBody>
      </p:sp>
      <p:sp>
        <p:nvSpPr>
          <p:cNvPr id="33" name="Text 27"/>
          <p:cNvSpPr/>
          <p:nvPr/>
        </p:nvSpPr>
        <p:spPr>
          <a:xfrm>
            <a:off x="238704" y="3471863"/>
            <a:ext cx="1995488" cy="195263"/>
          </a:xfrm>
          <a:prstGeom prst="rect">
            <a:avLst/>
          </a:prstGeom>
          <a:noFill/>
          <a:ln/>
        </p:spPr>
        <p:txBody>
          <a:bodyPr wrap="square" rtlCol="0" anchor="ctr"/>
          <a:lstStyle/>
          <a:p>
            <a:pPr marL="0" indent="0" algn="l">
              <a:lnSpc>
                <a:spcPts val="1530"/>
              </a:lnSpc>
              <a:buNone/>
            </a:pPr>
            <a:r>
              <a:rPr lang="en-US" sz="1125" b="1" kern="0" spc="-11" dirty="0">
                <a:solidFill>
                  <a:srgbClr val="000000">
                    <a:alpha val="99000"/>
                  </a:srgbClr>
                </a:solidFill>
                <a:latin typeface="Roboto Black" pitchFamily="34" charset="0"/>
                <a:ea typeface="Roboto Black" pitchFamily="34" charset="-122"/>
                <a:cs typeface="Roboto Black" pitchFamily="34" charset="-120"/>
              </a:rPr>
              <a:t>Interview Study</a:t>
            </a:r>
            <a:endParaRPr lang="en-US" sz="1125" dirty="0"/>
          </a:p>
        </p:txBody>
      </p:sp>
      <p:sp>
        <p:nvSpPr>
          <p:cNvPr id="34" name="Text 28"/>
          <p:cNvSpPr/>
          <p:nvPr/>
        </p:nvSpPr>
        <p:spPr>
          <a:xfrm>
            <a:off x="238704" y="3743325"/>
            <a:ext cx="1861401" cy="390525"/>
          </a:xfrm>
          <a:prstGeom prst="rect">
            <a:avLst/>
          </a:prstGeom>
          <a:noFill/>
          <a:ln/>
        </p:spPr>
        <p:txBody>
          <a:bodyPr wrap="square" rtlCol="0" anchor="ctr"/>
          <a:lstStyle/>
          <a:p>
            <a:pPr marL="0" indent="0" algn="l">
              <a:lnSpc>
                <a:spcPts val="1530"/>
              </a:lnSpc>
              <a:buNone/>
            </a:pPr>
            <a:r>
              <a:rPr lang="en-US" sz="1125" i="1" kern="0" spc="-11" dirty="0">
                <a:solidFill>
                  <a:srgbClr val="000000">
                    <a:alpha val="99000"/>
                  </a:srgbClr>
                </a:solidFill>
                <a:latin typeface="Roboto Black" pitchFamily="34" charset="0"/>
                <a:ea typeface="Roboto Black" pitchFamily="34" charset="-122"/>
                <a:cs typeface="Roboto Black" pitchFamily="34" charset="-120"/>
              </a:rPr>
              <a:t>How do PwDs use disability parking?</a:t>
            </a:r>
            <a:endParaRPr lang="en-US" sz="1125" dirty="0"/>
          </a:p>
        </p:txBody>
      </p:sp>
      <p:sp>
        <p:nvSpPr>
          <p:cNvPr id="35" name="Text 29"/>
          <p:cNvSpPr/>
          <p:nvPr/>
        </p:nvSpPr>
        <p:spPr>
          <a:xfrm>
            <a:off x="90487" y="759279"/>
            <a:ext cx="1495425" cy="314325"/>
          </a:xfrm>
          <a:prstGeom prst="rect">
            <a:avLst/>
          </a:prstGeom>
          <a:noFill/>
          <a:ln/>
        </p:spPr>
        <p:txBody>
          <a:bodyPr wrap="square" rtlCol="0" anchor="ctr"/>
          <a:lstStyle/>
          <a:p>
            <a:pPr marL="0" indent="0" algn="ctr">
              <a:lnSpc>
                <a:spcPts val="1230"/>
              </a:lnSpc>
              <a:buNone/>
            </a:pPr>
            <a:r>
              <a:rPr lang="en-US" sz="1050" dirty="0">
                <a:solidFill>
                  <a:srgbClr val="000000">
                    <a:alpha val="99000"/>
                  </a:srgbClr>
                </a:solidFill>
                <a:latin typeface="Roboto Medium" pitchFamily="34" charset="0"/>
                <a:ea typeface="Roboto Medium" pitchFamily="34" charset="-122"/>
                <a:cs typeface="Roboto Medium" pitchFamily="34" charset="-120"/>
              </a:rPr>
              <a:t>PwD Interviews (N=11)</a:t>
            </a:r>
            <a:endParaRPr lang="en-US" sz="1050" dirty="0"/>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3" name="Shape 0"/>
          <p:cNvSpPr/>
          <p:nvPr/>
        </p:nvSpPr>
        <p:spPr>
          <a:xfrm>
            <a:off x="319088" y="366713"/>
            <a:ext cx="8505825" cy="590550"/>
          </a:xfrm>
          <a:prstGeom prst="rect">
            <a:avLst/>
          </a:prstGeom>
          <a:noFill/>
          <a:ln/>
        </p:spPr>
        <p:txBody>
          <a:bodyPr/>
          <a:lstStyle/>
          <a:p>
            <a:endParaRPr lang="en-US"/>
          </a:p>
        </p:txBody>
      </p:sp>
      <p:sp>
        <p:nvSpPr>
          <p:cNvPr id="4" name="Shape 1"/>
          <p:cNvSpPr/>
          <p:nvPr/>
        </p:nvSpPr>
        <p:spPr>
          <a:xfrm>
            <a:off x="319088" y="1123950"/>
            <a:ext cx="8505825" cy="609600"/>
          </a:xfrm>
          <a:prstGeom prst="rect">
            <a:avLst/>
          </a:prstGeom>
          <a:noFill/>
          <a:ln/>
        </p:spPr>
        <p:txBody>
          <a:bodyPr/>
          <a:lstStyle/>
          <a:p>
            <a:endParaRPr lang="en-US"/>
          </a:p>
        </p:txBody>
      </p:sp>
      <p:sp>
        <p:nvSpPr>
          <p:cNvPr id="5" name="Shape 2"/>
          <p:cNvSpPr/>
          <p:nvPr/>
        </p:nvSpPr>
        <p:spPr>
          <a:xfrm>
            <a:off x="319088" y="1924050"/>
            <a:ext cx="8505825" cy="547688"/>
          </a:xfrm>
          <a:prstGeom prst="rect">
            <a:avLst/>
          </a:prstGeom>
          <a:noFill/>
          <a:ln/>
        </p:spPr>
        <p:txBody>
          <a:bodyPr/>
          <a:lstStyle/>
          <a:p>
            <a:endParaRPr lang="en-US"/>
          </a:p>
        </p:txBody>
      </p:sp>
      <p:sp>
        <p:nvSpPr>
          <p:cNvPr id="12" name="Shape 9"/>
          <p:cNvSpPr/>
          <p:nvPr/>
        </p:nvSpPr>
        <p:spPr>
          <a:xfrm>
            <a:off x="319088" y="1924050"/>
            <a:ext cx="8505825" cy="547688"/>
          </a:xfrm>
          <a:prstGeom prst="roundRect">
            <a:avLst/>
          </a:prstGeom>
          <a:solidFill>
            <a:srgbClr val="0C8CE9">
              <a:alpha val="40000"/>
            </a:srgbClr>
          </a:solidFill>
          <a:ln/>
        </p:spPr>
        <p:txBody>
          <a:bodyPr/>
          <a:lstStyle/>
          <a:p>
            <a:endParaRPr lang="en-US"/>
          </a:p>
        </p:txBody>
      </p:sp>
      <p:sp>
        <p:nvSpPr>
          <p:cNvPr id="13" name="Shape 10"/>
          <p:cNvSpPr/>
          <p:nvPr/>
        </p:nvSpPr>
        <p:spPr>
          <a:xfrm>
            <a:off x="319088" y="1123950"/>
            <a:ext cx="8505825" cy="609600"/>
          </a:xfrm>
          <a:prstGeom prst="roundRect">
            <a:avLst/>
          </a:prstGeom>
          <a:solidFill>
            <a:srgbClr val="0C8CE9">
              <a:alpha val="40000"/>
            </a:srgbClr>
          </a:solidFill>
          <a:ln/>
        </p:spPr>
        <p:txBody>
          <a:bodyPr/>
          <a:lstStyle/>
          <a:p>
            <a:endParaRPr lang="en-US"/>
          </a:p>
        </p:txBody>
      </p:sp>
      <p:sp>
        <p:nvSpPr>
          <p:cNvPr id="14" name="Shape 11"/>
          <p:cNvSpPr/>
          <p:nvPr/>
        </p:nvSpPr>
        <p:spPr>
          <a:xfrm>
            <a:off x="319088" y="366713"/>
            <a:ext cx="8505825" cy="590550"/>
          </a:xfrm>
          <a:prstGeom prst="roundRect">
            <a:avLst/>
          </a:prstGeom>
          <a:solidFill>
            <a:srgbClr val="0C8CE9">
              <a:alpha val="40000"/>
            </a:srgbClr>
          </a:solidFill>
          <a:ln/>
        </p:spPr>
        <p:txBody>
          <a:bodyPr/>
          <a:lstStyle/>
          <a:p>
            <a:endParaRPr lang="en-US"/>
          </a:p>
        </p:txBody>
      </p:sp>
      <p:sp>
        <p:nvSpPr>
          <p:cNvPr id="17" name="Text 14"/>
          <p:cNvSpPr/>
          <p:nvPr/>
        </p:nvSpPr>
        <p:spPr>
          <a:xfrm>
            <a:off x="442913" y="2028825"/>
            <a:ext cx="2152650"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Black" pitchFamily="34" charset="0"/>
                <a:ea typeface="Roboto Black" pitchFamily="34" charset="-122"/>
                <a:cs typeface="Roboto Black" pitchFamily="34" charset="-120"/>
              </a:rPr>
              <a:t>Technology tools</a:t>
            </a:r>
            <a:endParaRPr lang="en-US" sz="1800" dirty="0"/>
          </a:p>
        </p:txBody>
      </p:sp>
      <p:sp>
        <p:nvSpPr>
          <p:cNvPr id="18" name="Text 15"/>
          <p:cNvSpPr/>
          <p:nvPr/>
        </p:nvSpPr>
        <p:spPr>
          <a:xfrm>
            <a:off x="442913" y="1228725"/>
            <a:ext cx="3686175"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Black" pitchFamily="34" charset="0"/>
                <a:ea typeface="Roboto Black" pitchFamily="34" charset="-122"/>
                <a:cs typeface="Roboto Black" pitchFamily="34" charset="-120"/>
              </a:rPr>
              <a:t>Individual burden and adaptation</a:t>
            </a:r>
            <a:endParaRPr lang="en-US" sz="1800" dirty="0"/>
          </a:p>
        </p:txBody>
      </p:sp>
      <p:sp>
        <p:nvSpPr>
          <p:cNvPr id="19" name="Text 16"/>
          <p:cNvSpPr/>
          <p:nvPr/>
        </p:nvSpPr>
        <p:spPr>
          <a:xfrm>
            <a:off x="442913" y="471488"/>
            <a:ext cx="2819400"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Black" pitchFamily="34" charset="0"/>
                <a:ea typeface="Roboto Black" pitchFamily="34" charset="-122"/>
                <a:cs typeface="Roboto Black" pitchFamily="34" charset="-120"/>
              </a:rPr>
              <a:t>Disability parking needs</a:t>
            </a:r>
            <a:endParaRPr lang="en-US" sz="1800" dirty="0"/>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3" name="Shape 0"/>
          <p:cNvSpPr/>
          <p:nvPr/>
        </p:nvSpPr>
        <p:spPr>
          <a:xfrm>
            <a:off x="319088" y="366713"/>
            <a:ext cx="8505825" cy="2643188"/>
          </a:xfrm>
          <a:prstGeom prst="roundRect">
            <a:avLst/>
          </a:prstGeom>
          <a:solidFill>
            <a:srgbClr val="0C8CE9">
              <a:alpha val="40000"/>
            </a:srgbClr>
          </a:solidFill>
          <a:ln/>
        </p:spPr>
        <p:txBody>
          <a:bodyPr/>
          <a:lstStyle/>
          <a:p>
            <a:endParaRPr lang="en-US" dirty="0"/>
          </a:p>
        </p:txBody>
      </p:sp>
      <p:sp>
        <p:nvSpPr>
          <p:cNvPr id="4" name="Shape 1"/>
          <p:cNvSpPr/>
          <p:nvPr/>
        </p:nvSpPr>
        <p:spPr>
          <a:xfrm>
            <a:off x="485775" y="1176338"/>
            <a:ext cx="2200275" cy="1243013"/>
          </a:xfrm>
          <a:prstGeom prst="rect">
            <a:avLst/>
          </a:prstGeom>
          <a:noFill/>
          <a:ln/>
        </p:spPr>
        <p:txBody>
          <a:bodyPr/>
          <a:lstStyle/>
          <a:p>
            <a:endParaRPr lang="en-US"/>
          </a:p>
        </p:txBody>
      </p:sp>
      <p:sp>
        <p:nvSpPr>
          <p:cNvPr id="5" name="Shape 2"/>
          <p:cNvSpPr/>
          <p:nvPr/>
        </p:nvSpPr>
        <p:spPr>
          <a:xfrm>
            <a:off x="3057525" y="1190625"/>
            <a:ext cx="2886075" cy="1228725"/>
          </a:xfrm>
          <a:prstGeom prst="rect">
            <a:avLst/>
          </a:prstGeom>
          <a:noFill/>
          <a:ln/>
        </p:spPr>
        <p:txBody>
          <a:bodyPr/>
          <a:lstStyle/>
          <a:p>
            <a:endParaRPr lang="en-US"/>
          </a:p>
        </p:txBody>
      </p:sp>
      <p:sp>
        <p:nvSpPr>
          <p:cNvPr id="6" name="Shape 3"/>
          <p:cNvSpPr/>
          <p:nvPr/>
        </p:nvSpPr>
        <p:spPr>
          <a:xfrm>
            <a:off x="6162675" y="1190625"/>
            <a:ext cx="2286000" cy="1228725"/>
          </a:xfrm>
          <a:prstGeom prst="rect">
            <a:avLst/>
          </a:prstGeom>
          <a:noFill/>
          <a:ln/>
        </p:spPr>
        <p:txBody>
          <a:bodyPr/>
          <a:lstStyle/>
          <a:p>
            <a:endParaRPr lang="en-US"/>
          </a:p>
        </p:txBody>
      </p:sp>
      <p:sp>
        <p:nvSpPr>
          <p:cNvPr id="7" name="Shape 4"/>
          <p:cNvSpPr/>
          <p:nvPr/>
        </p:nvSpPr>
        <p:spPr>
          <a:xfrm>
            <a:off x="319088" y="3186113"/>
            <a:ext cx="8505825" cy="609600"/>
          </a:xfrm>
          <a:prstGeom prst="rect">
            <a:avLst/>
          </a:prstGeom>
          <a:noFill/>
          <a:ln/>
        </p:spPr>
        <p:txBody>
          <a:bodyPr/>
          <a:lstStyle/>
          <a:p>
            <a:endParaRPr lang="en-US"/>
          </a:p>
        </p:txBody>
      </p:sp>
      <p:sp>
        <p:nvSpPr>
          <p:cNvPr id="8" name="Shape 5"/>
          <p:cNvSpPr/>
          <p:nvPr/>
        </p:nvSpPr>
        <p:spPr>
          <a:xfrm>
            <a:off x="319088" y="3986213"/>
            <a:ext cx="8505825" cy="547688"/>
          </a:xfrm>
          <a:prstGeom prst="rect">
            <a:avLst/>
          </a:prstGeom>
          <a:noFill/>
          <a:ln/>
        </p:spPr>
        <p:txBody>
          <a:bodyPr/>
          <a:lstStyle/>
          <a:p>
            <a:endParaRPr lang="en-US"/>
          </a:p>
        </p:txBody>
      </p:sp>
      <p:sp>
        <p:nvSpPr>
          <p:cNvPr id="9" name="Shape 6"/>
          <p:cNvSpPr/>
          <p:nvPr/>
        </p:nvSpPr>
        <p:spPr>
          <a:xfrm>
            <a:off x="8720138" y="4710113"/>
            <a:ext cx="357188" cy="357188"/>
          </a:xfrm>
          <a:prstGeom prst="rect">
            <a:avLst/>
          </a:prstGeom>
          <a:noFill/>
          <a:ln/>
        </p:spPr>
        <p:txBody>
          <a:bodyPr/>
          <a:lstStyle/>
          <a:p>
            <a:endParaRPr lang="en-US"/>
          </a:p>
        </p:txBody>
      </p:sp>
      <p:sp>
        <p:nvSpPr>
          <p:cNvPr id="10" name="Shape 7"/>
          <p:cNvSpPr/>
          <p:nvPr/>
        </p:nvSpPr>
        <p:spPr>
          <a:xfrm>
            <a:off x="8767763" y="4757738"/>
            <a:ext cx="261937" cy="261937"/>
          </a:xfrm>
          <a:prstGeom prst="ellipse">
            <a:avLst/>
          </a:prstGeom>
          <a:solidFill>
            <a:srgbClr val="FFFFFF"/>
          </a:solidFill>
          <a:ln/>
        </p:spPr>
        <p:txBody>
          <a:bodyPr/>
          <a:lstStyle/>
          <a:p>
            <a:endParaRPr lang="en-US"/>
          </a:p>
        </p:txBody>
      </p:sp>
      <p:sp>
        <p:nvSpPr>
          <p:cNvPr id="15" name="Shape 12"/>
          <p:cNvSpPr/>
          <p:nvPr/>
        </p:nvSpPr>
        <p:spPr>
          <a:xfrm>
            <a:off x="319088" y="3986213"/>
            <a:ext cx="8505825" cy="547688"/>
          </a:xfrm>
          <a:prstGeom prst="roundRect">
            <a:avLst/>
          </a:prstGeom>
          <a:solidFill>
            <a:srgbClr val="0C8CE9">
              <a:alpha val="40000"/>
            </a:srgbClr>
          </a:solidFill>
          <a:ln/>
        </p:spPr>
        <p:txBody>
          <a:bodyPr/>
          <a:lstStyle/>
          <a:p>
            <a:endParaRPr lang="en-US"/>
          </a:p>
        </p:txBody>
      </p:sp>
      <p:sp>
        <p:nvSpPr>
          <p:cNvPr id="16" name="Shape 13"/>
          <p:cNvSpPr/>
          <p:nvPr/>
        </p:nvSpPr>
        <p:spPr>
          <a:xfrm>
            <a:off x="319088" y="3186113"/>
            <a:ext cx="8505825" cy="609600"/>
          </a:xfrm>
          <a:prstGeom prst="roundRect">
            <a:avLst/>
          </a:prstGeom>
          <a:solidFill>
            <a:srgbClr val="0C8CE9">
              <a:alpha val="40000"/>
            </a:srgbClr>
          </a:solidFill>
          <a:ln/>
        </p:spPr>
        <p:txBody>
          <a:bodyPr/>
          <a:lstStyle/>
          <a:p>
            <a:endParaRPr lang="en-US"/>
          </a:p>
        </p:txBody>
      </p:sp>
      <p:pic>
        <p:nvPicPr>
          <p:cNvPr id="17" name="Image 0" descr="preencoded.png"/>
          <p:cNvPicPr>
            <a:picLocks noChangeAspect="1"/>
          </p:cNvPicPr>
          <p:nvPr/>
        </p:nvPicPr>
        <p:blipFill>
          <a:blip r:embed="rId3"/>
          <a:stretch>
            <a:fillRect/>
          </a:stretch>
        </p:blipFill>
        <p:spPr>
          <a:xfrm>
            <a:off x="7829550" y="2190750"/>
            <a:ext cx="657225" cy="38100"/>
          </a:xfrm>
          <a:prstGeom prst="rect">
            <a:avLst/>
          </a:prstGeom>
        </p:spPr>
      </p:pic>
      <p:pic>
        <p:nvPicPr>
          <p:cNvPr id="18" name="Image 1" descr="preencoded.png"/>
          <p:cNvPicPr>
            <a:picLocks noChangeAspect="1"/>
          </p:cNvPicPr>
          <p:nvPr/>
        </p:nvPicPr>
        <p:blipFill>
          <a:blip r:embed="rId4"/>
          <a:stretch>
            <a:fillRect/>
          </a:stretch>
        </p:blipFill>
        <p:spPr>
          <a:xfrm>
            <a:off x="5324475" y="2205038"/>
            <a:ext cx="657225" cy="38100"/>
          </a:xfrm>
          <a:prstGeom prst="rect">
            <a:avLst/>
          </a:prstGeom>
        </p:spPr>
      </p:pic>
      <p:pic>
        <p:nvPicPr>
          <p:cNvPr id="19" name="Image 2" descr="preencoded.png"/>
          <p:cNvPicPr>
            <a:picLocks noChangeAspect="1"/>
          </p:cNvPicPr>
          <p:nvPr/>
        </p:nvPicPr>
        <p:blipFill>
          <a:blip r:embed="rId5"/>
          <a:stretch>
            <a:fillRect/>
          </a:stretch>
        </p:blipFill>
        <p:spPr>
          <a:xfrm>
            <a:off x="2064544" y="2190750"/>
            <a:ext cx="657225" cy="38100"/>
          </a:xfrm>
          <a:prstGeom prst="rect">
            <a:avLst/>
          </a:prstGeom>
        </p:spPr>
      </p:pic>
      <p:sp>
        <p:nvSpPr>
          <p:cNvPr id="20" name="Text 14"/>
          <p:cNvSpPr/>
          <p:nvPr/>
        </p:nvSpPr>
        <p:spPr>
          <a:xfrm>
            <a:off x="442913" y="471488"/>
            <a:ext cx="2819400"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Black" pitchFamily="34" charset="0"/>
                <a:ea typeface="Roboto Black" pitchFamily="34" charset="-122"/>
                <a:cs typeface="Roboto Black" pitchFamily="34" charset="-120"/>
              </a:rPr>
              <a:t>Disability parking needs</a:t>
            </a:r>
            <a:endParaRPr lang="en-US" sz="1800" dirty="0"/>
          </a:p>
        </p:txBody>
      </p:sp>
      <p:sp>
        <p:nvSpPr>
          <p:cNvPr id="23" name="Text 17"/>
          <p:cNvSpPr/>
          <p:nvPr/>
        </p:nvSpPr>
        <p:spPr>
          <a:xfrm>
            <a:off x="442913" y="4090987"/>
            <a:ext cx="2152650"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Black" pitchFamily="34" charset="0"/>
                <a:ea typeface="Roboto Black" pitchFamily="34" charset="-122"/>
                <a:cs typeface="Roboto Black" pitchFamily="34" charset="-120"/>
              </a:rPr>
              <a:t>Technology tools</a:t>
            </a:r>
            <a:endParaRPr lang="en-US" sz="1800" dirty="0"/>
          </a:p>
        </p:txBody>
      </p:sp>
      <p:sp>
        <p:nvSpPr>
          <p:cNvPr id="24" name="Text 18"/>
          <p:cNvSpPr/>
          <p:nvPr/>
        </p:nvSpPr>
        <p:spPr>
          <a:xfrm>
            <a:off x="442913" y="3290888"/>
            <a:ext cx="3686175"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Black" pitchFamily="34" charset="0"/>
                <a:ea typeface="Roboto Black" pitchFamily="34" charset="-122"/>
                <a:cs typeface="Roboto Black" pitchFamily="34" charset="-120"/>
              </a:rPr>
              <a:t>Individual burden and adaptation</a:t>
            </a:r>
            <a:endParaRPr lang="en-US" sz="1800" dirty="0"/>
          </a:p>
        </p:txBody>
      </p:sp>
      <p:sp>
        <p:nvSpPr>
          <p:cNvPr id="25" name="Text 19"/>
          <p:cNvSpPr/>
          <p:nvPr/>
        </p:nvSpPr>
        <p:spPr>
          <a:xfrm>
            <a:off x="8050875" y="2224088"/>
            <a:ext cx="623888" cy="195263"/>
          </a:xfrm>
          <a:prstGeom prst="rect">
            <a:avLst/>
          </a:prstGeom>
          <a:noFill/>
          <a:ln/>
        </p:spPr>
        <p:txBody>
          <a:bodyPr wrap="square" rtlCol="0" anchor="ctr"/>
          <a:lstStyle/>
          <a:p>
            <a:pPr marL="0" indent="0" algn="ctr">
              <a:lnSpc>
                <a:spcPts val="1530"/>
              </a:lnSpc>
              <a:buNone/>
            </a:pPr>
            <a:r>
              <a:rPr lang="en-US" sz="1125" i="1" kern="0" spc="-11" dirty="0">
                <a:solidFill>
                  <a:srgbClr val="000000">
                    <a:alpha val="99000"/>
                  </a:srgbClr>
                </a:solidFill>
                <a:latin typeface="Roboto Black" pitchFamily="34" charset="0"/>
                <a:ea typeface="Roboto Black" pitchFamily="34" charset="-122"/>
                <a:cs typeface="Roboto Black" pitchFamily="34" charset="-120"/>
              </a:rPr>
              <a:t>P4</a:t>
            </a:r>
            <a:endParaRPr lang="en-US" sz="1125" dirty="0"/>
          </a:p>
        </p:txBody>
      </p:sp>
      <p:sp>
        <p:nvSpPr>
          <p:cNvPr id="26" name="Text 20"/>
          <p:cNvSpPr/>
          <p:nvPr/>
        </p:nvSpPr>
        <p:spPr>
          <a:xfrm>
            <a:off x="6162675" y="952500"/>
            <a:ext cx="2605088" cy="952500"/>
          </a:xfrm>
          <a:prstGeom prst="rect">
            <a:avLst/>
          </a:prstGeom>
          <a:noFill/>
          <a:ln/>
        </p:spPr>
        <p:txBody>
          <a:bodyPr wrap="square" rtlCol="0" anchor="ctr"/>
          <a:lstStyle/>
          <a:p>
            <a:pPr marL="0" indent="0" algn="r">
              <a:lnSpc>
                <a:spcPts val="1890"/>
              </a:lnSpc>
              <a:buNone/>
            </a:pPr>
            <a:r>
              <a:rPr lang="en-US" sz="1350" kern="0" spc="-13" dirty="0">
                <a:solidFill>
                  <a:srgbClr val="000000">
                    <a:alpha val="99000"/>
                  </a:srgbClr>
                </a:solidFill>
                <a:latin typeface="Roboto Medium" pitchFamily="34" charset="0"/>
                <a:ea typeface="Roboto Medium" pitchFamily="34" charset="-122"/>
                <a:cs typeface="Roboto Medium" pitchFamily="34" charset="-120"/>
              </a:rPr>
              <a:t>“ Most are on the right side, why not the left? Doesn’t make any sense to me, except for if somebody’s in a manual chair. ”</a:t>
            </a:r>
            <a:endParaRPr lang="en-US" sz="1350" dirty="0"/>
          </a:p>
        </p:txBody>
      </p:sp>
      <p:sp>
        <p:nvSpPr>
          <p:cNvPr id="27" name="Text 21"/>
          <p:cNvSpPr/>
          <p:nvPr/>
        </p:nvSpPr>
        <p:spPr>
          <a:xfrm>
            <a:off x="5545801" y="2238375"/>
            <a:ext cx="623888" cy="195263"/>
          </a:xfrm>
          <a:prstGeom prst="rect">
            <a:avLst/>
          </a:prstGeom>
          <a:noFill/>
          <a:ln/>
        </p:spPr>
        <p:txBody>
          <a:bodyPr wrap="square" rtlCol="0" anchor="ctr"/>
          <a:lstStyle/>
          <a:p>
            <a:pPr marL="0" indent="0" algn="ctr">
              <a:lnSpc>
                <a:spcPts val="1530"/>
              </a:lnSpc>
              <a:buNone/>
            </a:pPr>
            <a:r>
              <a:rPr lang="en-US" sz="1125" i="1" kern="0" spc="-11" dirty="0">
                <a:solidFill>
                  <a:srgbClr val="000000">
                    <a:alpha val="99000"/>
                  </a:srgbClr>
                </a:solidFill>
                <a:latin typeface="Roboto Black" pitchFamily="34" charset="0"/>
                <a:ea typeface="Roboto Black" pitchFamily="34" charset="-122"/>
                <a:cs typeface="Roboto Black" pitchFamily="34" charset="-120"/>
              </a:rPr>
              <a:t>P9</a:t>
            </a:r>
            <a:endParaRPr lang="en-US" sz="1125" dirty="0"/>
          </a:p>
        </p:txBody>
      </p:sp>
      <p:sp>
        <p:nvSpPr>
          <p:cNvPr id="28" name="Text 22"/>
          <p:cNvSpPr/>
          <p:nvPr/>
        </p:nvSpPr>
        <p:spPr>
          <a:xfrm>
            <a:off x="3057525" y="952500"/>
            <a:ext cx="3024188" cy="1190625"/>
          </a:xfrm>
          <a:prstGeom prst="rect">
            <a:avLst/>
          </a:prstGeom>
          <a:noFill/>
          <a:ln/>
        </p:spPr>
        <p:txBody>
          <a:bodyPr wrap="square" rtlCol="0" anchor="ctr"/>
          <a:lstStyle/>
          <a:p>
            <a:pPr marL="0" indent="0" algn="r">
              <a:lnSpc>
                <a:spcPts val="1890"/>
              </a:lnSpc>
              <a:buNone/>
            </a:pPr>
            <a:r>
              <a:rPr lang="en-US" sz="1350" kern="0" spc="-13" dirty="0">
                <a:solidFill>
                  <a:srgbClr val="000000">
                    <a:alpha val="99000"/>
                  </a:srgbClr>
                </a:solidFill>
                <a:latin typeface="Roboto Medium" pitchFamily="34" charset="0"/>
                <a:ea typeface="Roboto Medium" pitchFamily="34" charset="-122"/>
                <a:cs typeface="Roboto Medium" pitchFamily="34" charset="-120"/>
              </a:rPr>
              <a:t>“ As long as I can use my equipment, I don’t mind going further, but other times without sidewalks and curb cuts, there’s been times where I couldn’t park anywhere. “</a:t>
            </a:r>
            <a:endParaRPr lang="en-US" sz="1350" dirty="0"/>
          </a:p>
        </p:txBody>
      </p:sp>
      <p:sp>
        <p:nvSpPr>
          <p:cNvPr id="29" name="Text 23"/>
          <p:cNvSpPr/>
          <p:nvPr/>
        </p:nvSpPr>
        <p:spPr>
          <a:xfrm>
            <a:off x="485775" y="1176338"/>
            <a:ext cx="2352675" cy="714375"/>
          </a:xfrm>
          <a:prstGeom prst="rect">
            <a:avLst/>
          </a:prstGeom>
          <a:noFill/>
          <a:ln/>
        </p:spPr>
        <p:txBody>
          <a:bodyPr wrap="square" rtlCol="0" anchor="ctr"/>
          <a:lstStyle/>
          <a:p>
            <a:pPr marL="0" indent="0" algn="r">
              <a:lnSpc>
                <a:spcPts val="1890"/>
              </a:lnSpc>
              <a:buNone/>
            </a:pPr>
            <a:r>
              <a:rPr lang="en-US" sz="1350" kern="0" spc="-13" dirty="0">
                <a:solidFill>
                  <a:srgbClr val="000000">
                    <a:alpha val="99000"/>
                  </a:srgbClr>
                </a:solidFill>
                <a:latin typeface="Roboto Medium" pitchFamily="34" charset="0"/>
                <a:ea typeface="Roboto Medium" pitchFamily="34" charset="-122"/>
                <a:cs typeface="Roboto Medium" pitchFamily="34" charset="-120"/>
              </a:rPr>
              <a:t>“ If the car can fit in and I can get in and out of the car, that’s all I look for. ”</a:t>
            </a:r>
            <a:endParaRPr lang="en-US" sz="1350" dirty="0"/>
          </a:p>
        </p:txBody>
      </p:sp>
      <p:sp>
        <p:nvSpPr>
          <p:cNvPr id="30" name="Text 24"/>
          <p:cNvSpPr/>
          <p:nvPr/>
        </p:nvSpPr>
        <p:spPr>
          <a:xfrm>
            <a:off x="2288251" y="2224088"/>
            <a:ext cx="623888" cy="195263"/>
          </a:xfrm>
          <a:prstGeom prst="rect">
            <a:avLst/>
          </a:prstGeom>
          <a:noFill/>
          <a:ln/>
        </p:spPr>
        <p:txBody>
          <a:bodyPr wrap="square" rtlCol="0" anchor="ctr"/>
          <a:lstStyle/>
          <a:p>
            <a:pPr marL="0" indent="0" algn="ctr">
              <a:lnSpc>
                <a:spcPts val="1530"/>
              </a:lnSpc>
              <a:buNone/>
            </a:pPr>
            <a:r>
              <a:rPr lang="en-US" sz="1125" i="1" kern="0" spc="-11" dirty="0">
                <a:solidFill>
                  <a:srgbClr val="000000">
                    <a:alpha val="99000"/>
                  </a:srgbClr>
                </a:solidFill>
                <a:latin typeface="Roboto Black" pitchFamily="34" charset="0"/>
                <a:ea typeface="Roboto Black" pitchFamily="34" charset="-122"/>
                <a:cs typeface="Roboto Black" pitchFamily="34" charset="-120"/>
              </a:rPr>
              <a:t>P7</a:t>
            </a:r>
            <a:endParaRPr lang="en-US" sz="1125" dirty="0"/>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3" name="Shape 0"/>
          <p:cNvSpPr/>
          <p:nvPr/>
        </p:nvSpPr>
        <p:spPr>
          <a:xfrm>
            <a:off x="319088" y="366713"/>
            <a:ext cx="8505825" cy="485775"/>
          </a:xfrm>
          <a:prstGeom prst="rect">
            <a:avLst/>
          </a:prstGeom>
          <a:noFill/>
          <a:ln/>
        </p:spPr>
        <p:txBody>
          <a:bodyPr/>
          <a:lstStyle/>
          <a:p>
            <a:endParaRPr lang="en-US"/>
          </a:p>
        </p:txBody>
      </p:sp>
      <p:sp>
        <p:nvSpPr>
          <p:cNvPr id="4" name="Shape 1"/>
          <p:cNvSpPr/>
          <p:nvPr/>
        </p:nvSpPr>
        <p:spPr>
          <a:xfrm>
            <a:off x="319088" y="976312"/>
            <a:ext cx="8505825" cy="2890838"/>
          </a:xfrm>
          <a:prstGeom prst="rect">
            <a:avLst/>
          </a:prstGeom>
          <a:noFill/>
          <a:ln/>
        </p:spPr>
        <p:txBody>
          <a:bodyPr/>
          <a:lstStyle/>
          <a:p>
            <a:endParaRPr lang="en-US"/>
          </a:p>
        </p:txBody>
      </p:sp>
      <p:sp>
        <p:nvSpPr>
          <p:cNvPr id="5" name="Shape 2"/>
          <p:cNvSpPr/>
          <p:nvPr/>
        </p:nvSpPr>
        <p:spPr>
          <a:xfrm>
            <a:off x="319088" y="3986213"/>
            <a:ext cx="8505825" cy="547688"/>
          </a:xfrm>
          <a:prstGeom prst="rect">
            <a:avLst/>
          </a:prstGeom>
          <a:noFill/>
          <a:ln/>
        </p:spPr>
        <p:txBody>
          <a:bodyPr/>
          <a:lstStyle/>
          <a:p>
            <a:endParaRPr lang="en-US"/>
          </a:p>
        </p:txBody>
      </p:sp>
      <p:sp>
        <p:nvSpPr>
          <p:cNvPr id="12" name="Shape 9"/>
          <p:cNvSpPr/>
          <p:nvPr/>
        </p:nvSpPr>
        <p:spPr>
          <a:xfrm>
            <a:off x="319088" y="3986213"/>
            <a:ext cx="8505825" cy="547688"/>
          </a:xfrm>
          <a:prstGeom prst="roundRect">
            <a:avLst/>
          </a:prstGeom>
          <a:solidFill>
            <a:srgbClr val="0C8CE9">
              <a:alpha val="40000"/>
            </a:srgbClr>
          </a:solidFill>
          <a:ln/>
        </p:spPr>
        <p:txBody>
          <a:bodyPr/>
          <a:lstStyle/>
          <a:p>
            <a:endParaRPr lang="en-US"/>
          </a:p>
        </p:txBody>
      </p:sp>
      <p:sp>
        <p:nvSpPr>
          <p:cNvPr id="13" name="Shape 10"/>
          <p:cNvSpPr/>
          <p:nvPr/>
        </p:nvSpPr>
        <p:spPr>
          <a:xfrm>
            <a:off x="319088" y="976312"/>
            <a:ext cx="8505825" cy="2890838"/>
          </a:xfrm>
          <a:prstGeom prst="roundRect">
            <a:avLst/>
          </a:prstGeom>
          <a:solidFill>
            <a:srgbClr val="0C8CE9">
              <a:alpha val="40000"/>
            </a:srgbClr>
          </a:solidFill>
          <a:ln/>
        </p:spPr>
        <p:txBody>
          <a:bodyPr/>
          <a:lstStyle/>
          <a:p>
            <a:endParaRPr lang="en-US"/>
          </a:p>
        </p:txBody>
      </p:sp>
      <p:sp>
        <p:nvSpPr>
          <p:cNvPr id="14" name="Shape 11"/>
          <p:cNvSpPr/>
          <p:nvPr/>
        </p:nvSpPr>
        <p:spPr>
          <a:xfrm>
            <a:off x="476250" y="1919288"/>
            <a:ext cx="2457450" cy="1323975"/>
          </a:xfrm>
          <a:prstGeom prst="rect">
            <a:avLst/>
          </a:prstGeom>
          <a:noFill/>
          <a:ln/>
        </p:spPr>
        <p:txBody>
          <a:bodyPr/>
          <a:lstStyle/>
          <a:p>
            <a:endParaRPr lang="en-US"/>
          </a:p>
        </p:txBody>
      </p:sp>
      <p:sp>
        <p:nvSpPr>
          <p:cNvPr id="15" name="Shape 12"/>
          <p:cNvSpPr/>
          <p:nvPr/>
        </p:nvSpPr>
        <p:spPr>
          <a:xfrm>
            <a:off x="3162300" y="1919288"/>
            <a:ext cx="2905125" cy="1323975"/>
          </a:xfrm>
          <a:prstGeom prst="rect">
            <a:avLst/>
          </a:prstGeom>
          <a:noFill/>
          <a:ln/>
        </p:spPr>
        <p:txBody>
          <a:bodyPr/>
          <a:lstStyle/>
          <a:p>
            <a:endParaRPr lang="en-US"/>
          </a:p>
        </p:txBody>
      </p:sp>
      <p:sp>
        <p:nvSpPr>
          <p:cNvPr id="16" name="Shape 13"/>
          <p:cNvSpPr/>
          <p:nvPr/>
        </p:nvSpPr>
        <p:spPr>
          <a:xfrm>
            <a:off x="6310313" y="1919288"/>
            <a:ext cx="2214563" cy="1323975"/>
          </a:xfrm>
          <a:prstGeom prst="rect">
            <a:avLst/>
          </a:prstGeom>
          <a:noFill/>
          <a:ln/>
        </p:spPr>
        <p:txBody>
          <a:bodyPr/>
          <a:lstStyle/>
          <a:p>
            <a:endParaRPr lang="en-US"/>
          </a:p>
        </p:txBody>
      </p:sp>
      <p:sp>
        <p:nvSpPr>
          <p:cNvPr id="17" name="Shape 14"/>
          <p:cNvSpPr/>
          <p:nvPr/>
        </p:nvSpPr>
        <p:spPr>
          <a:xfrm>
            <a:off x="319088" y="366713"/>
            <a:ext cx="8505825" cy="485775"/>
          </a:xfrm>
          <a:prstGeom prst="roundRect">
            <a:avLst/>
          </a:prstGeom>
          <a:solidFill>
            <a:srgbClr val="0C8CE9">
              <a:alpha val="40000"/>
            </a:srgbClr>
          </a:solidFill>
          <a:ln/>
        </p:spPr>
        <p:txBody>
          <a:bodyPr/>
          <a:lstStyle/>
          <a:p>
            <a:endParaRPr lang="en-US"/>
          </a:p>
        </p:txBody>
      </p:sp>
      <p:pic>
        <p:nvPicPr>
          <p:cNvPr id="18" name="Image 0" descr="preencoded.png"/>
          <p:cNvPicPr>
            <a:picLocks noChangeAspect="1"/>
          </p:cNvPicPr>
          <p:nvPr/>
        </p:nvPicPr>
        <p:blipFill>
          <a:blip r:embed="rId3"/>
          <a:stretch>
            <a:fillRect/>
          </a:stretch>
        </p:blipFill>
        <p:spPr>
          <a:xfrm>
            <a:off x="7862888" y="3014663"/>
            <a:ext cx="657225" cy="38100"/>
          </a:xfrm>
          <a:prstGeom prst="rect">
            <a:avLst/>
          </a:prstGeom>
        </p:spPr>
      </p:pic>
      <p:pic>
        <p:nvPicPr>
          <p:cNvPr id="19" name="Image 1" descr="preencoded.png"/>
          <p:cNvPicPr>
            <a:picLocks noChangeAspect="1"/>
          </p:cNvPicPr>
          <p:nvPr/>
        </p:nvPicPr>
        <p:blipFill>
          <a:blip r:embed="rId4"/>
          <a:stretch>
            <a:fillRect/>
          </a:stretch>
        </p:blipFill>
        <p:spPr>
          <a:xfrm>
            <a:off x="5543550" y="3014663"/>
            <a:ext cx="657225" cy="38100"/>
          </a:xfrm>
          <a:prstGeom prst="rect">
            <a:avLst/>
          </a:prstGeom>
        </p:spPr>
      </p:pic>
      <p:pic>
        <p:nvPicPr>
          <p:cNvPr id="20" name="Image 2" descr="preencoded.png"/>
          <p:cNvPicPr>
            <a:picLocks noChangeAspect="1"/>
          </p:cNvPicPr>
          <p:nvPr/>
        </p:nvPicPr>
        <p:blipFill>
          <a:blip r:embed="rId5"/>
          <a:stretch>
            <a:fillRect/>
          </a:stretch>
        </p:blipFill>
        <p:spPr>
          <a:xfrm>
            <a:off x="2312194" y="3014663"/>
            <a:ext cx="657225" cy="38100"/>
          </a:xfrm>
          <a:prstGeom prst="rect">
            <a:avLst/>
          </a:prstGeom>
        </p:spPr>
      </p:pic>
      <p:sp>
        <p:nvSpPr>
          <p:cNvPr id="23" name="Text 17"/>
          <p:cNvSpPr/>
          <p:nvPr/>
        </p:nvSpPr>
        <p:spPr>
          <a:xfrm>
            <a:off x="442913" y="4090987"/>
            <a:ext cx="2152650"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Black" pitchFamily="34" charset="0"/>
                <a:ea typeface="Roboto Black" pitchFamily="34" charset="-122"/>
                <a:cs typeface="Roboto Black" pitchFamily="34" charset="-120"/>
              </a:rPr>
              <a:t>Technology tools</a:t>
            </a:r>
            <a:endParaRPr lang="en-US" sz="1800" dirty="0"/>
          </a:p>
        </p:txBody>
      </p:sp>
      <p:sp>
        <p:nvSpPr>
          <p:cNvPr id="24" name="Text 18"/>
          <p:cNvSpPr/>
          <p:nvPr/>
        </p:nvSpPr>
        <p:spPr>
          <a:xfrm>
            <a:off x="442913" y="1081088"/>
            <a:ext cx="3686175"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Black" pitchFamily="34" charset="0"/>
                <a:ea typeface="Roboto Black" pitchFamily="34" charset="-122"/>
                <a:cs typeface="Roboto Black" pitchFamily="34" charset="-120"/>
              </a:rPr>
              <a:t>Individual burden and adaptation</a:t>
            </a:r>
            <a:endParaRPr lang="en-US" sz="1800" dirty="0"/>
          </a:p>
        </p:txBody>
      </p:sp>
      <p:sp>
        <p:nvSpPr>
          <p:cNvPr id="25" name="Text 19"/>
          <p:cNvSpPr/>
          <p:nvPr/>
        </p:nvSpPr>
        <p:spPr>
          <a:xfrm>
            <a:off x="6310313" y="1919288"/>
            <a:ext cx="2357437" cy="714375"/>
          </a:xfrm>
          <a:prstGeom prst="rect">
            <a:avLst/>
          </a:prstGeom>
          <a:noFill/>
          <a:ln/>
        </p:spPr>
        <p:txBody>
          <a:bodyPr wrap="square" rtlCol="0" anchor="ctr"/>
          <a:lstStyle/>
          <a:p>
            <a:pPr marL="0" indent="0" algn="r">
              <a:lnSpc>
                <a:spcPts val="1890"/>
              </a:lnSpc>
              <a:buNone/>
            </a:pPr>
            <a:r>
              <a:rPr lang="en-US" sz="1350" kern="0" spc="-13" dirty="0">
                <a:solidFill>
                  <a:srgbClr val="000000">
                    <a:alpha val="99000"/>
                  </a:srgbClr>
                </a:solidFill>
                <a:latin typeface="Roboto Medium" pitchFamily="34" charset="0"/>
                <a:ea typeface="Roboto Medium" pitchFamily="34" charset="-122"/>
                <a:cs typeface="Roboto Medium" pitchFamily="34" charset="-120"/>
              </a:rPr>
              <a:t>“ I do math in my head about...how badly do I need to go to the store today? ”</a:t>
            </a:r>
            <a:endParaRPr lang="en-US" sz="1350" dirty="0"/>
          </a:p>
        </p:txBody>
      </p:sp>
      <p:sp>
        <p:nvSpPr>
          <p:cNvPr id="26" name="Text 20"/>
          <p:cNvSpPr/>
          <p:nvPr/>
        </p:nvSpPr>
        <p:spPr>
          <a:xfrm>
            <a:off x="8018352" y="3048000"/>
            <a:ext cx="700088" cy="195263"/>
          </a:xfrm>
          <a:prstGeom prst="rect">
            <a:avLst/>
          </a:prstGeom>
          <a:noFill/>
          <a:ln/>
        </p:spPr>
        <p:txBody>
          <a:bodyPr wrap="square" rtlCol="0" anchor="ctr"/>
          <a:lstStyle/>
          <a:p>
            <a:pPr marL="0" indent="0" algn="ctr">
              <a:lnSpc>
                <a:spcPts val="1530"/>
              </a:lnSpc>
              <a:buNone/>
            </a:pPr>
            <a:r>
              <a:rPr lang="en-US" sz="1125" i="1" kern="0" spc="-11" dirty="0">
                <a:solidFill>
                  <a:srgbClr val="000000">
                    <a:alpha val="99000"/>
                  </a:srgbClr>
                </a:solidFill>
                <a:latin typeface="Roboto Black" pitchFamily="34" charset="0"/>
                <a:ea typeface="Roboto Black" pitchFamily="34" charset="-122"/>
                <a:cs typeface="Roboto Black" pitchFamily="34" charset="-120"/>
              </a:rPr>
              <a:t>P11</a:t>
            </a:r>
            <a:endParaRPr lang="en-US" sz="1125" dirty="0"/>
          </a:p>
        </p:txBody>
      </p:sp>
      <p:sp>
        <p:nvSpPr>
          <p:cNvPr id="27" name="Text 21"/>
          <p:cNvSpPr/>
          <p:nvPr/>
        </p:nvSpPr>
        <p:spPr>
          <a:xfrm>
            <a:off x="3257550" y="1919288"/>
            <a:ext cx="3038475" cy="952500"/>
          </a:xfrm>
          <a:prstGeom prst="rect">
            <a:avLst/>
          </a:prstGeom>
          <a:noFill/>
          <a:ln/>
        </p:spPr>
        <p:txBody>
          <a:bodyPr wrap="square" rtlCol="0" anchor="ctr"/>
          <a:lstStyle/>
          <a:p>
            <a:pPr marL="0" indent="0" algn="r">
              <a:lnSpc>
                <a:spcPts val="1890"/>
              </a:lnSpc>
              <a:buNone/>
            </a:pPr>
            <a:r>
              <a:rPr lang="en-US" sz="1350" kern="0" spc="-13" dirty="0">
                <a:solidFill>
                  <a:srgbClr val="000000">
                    <a:alpha val="99000"/>
                  </a:srgbClr>
                </a:solidFill>
                <a:latin typeface="Roboto Medium" pitchFamily="34" charset="0"/>
                <a:ea typeface="Roboto Medium" pitchFamily="34" charset="-122"/>
                <a:cs typeface="Roboto Medium" pitchFamily="34" charset="-120"/>
              </a:rPr>
              <a:t>“ I’ll park out over the white line... and then you come back and you can see people who got really annoyed, and it’s like, I’m sorry, I can’t help it. ”</a:t>
            </a:r>
            <a:endParaRPr lang="en-US" sz="1350" dirty="0"/>
          </a:p>
        </p:txBody>
      </p:sp>
      <p:sp>
        <p:nvSpPr>
          <p:cNvPr id="28" name="Text 22"/>
          <p:cNvSpPr/>
          <p:nvPr/>
        </p:nvSpPr>
        <p:spPr>
          <a:xfrm>
            <a:off x="5694252" y="3048000"/>
            <a:ext cx="623888" cy="195263"/>
          </a:xfrm>
          <a:prstGeom prst="rect">
            <a:avLst/>
          </a:prstGeom>
          <a:noFill/>
          <a:ln/>
        </p:spPr>
        <p:txBody>
          <a:bodyPr wrap="square" rtlCol="0" anchor="ctr"/>
          <a:lstStyle/>
          <a:p>
            <a:pPr marL="0" indent="0" algn="ctr">
              <a:lnSpc>
                <a:spcPts val="1530"/>
              </a:lnSpc>
              <a:buNone/>
            </a:pPr>
            <a:r>
              <a:rPr lang="en-US" sz="1125" i="1" kern="0" spc="-11" dirty="0">
                <a:solidFill>
                  <a:srgbClr val="000000">
                    <a:alpha val="99000"/>
                  </a:srgbClr>
                </a:solidFill>
                <a:latin typeface="Roboto Black" pitchFamily="34" charset="0"/>
                <a:ea typeface="Roboto Black" pitchFamily="34" charset="-122"/>
                <a:cs typeface="Roboto Black" pitchFamily="34" charset="-120"/>
              </a:rPr>
              <a:t>P3</a:t>
            </a:r>
            <a:endParaRPr lang="en-US" sz="1125" dirty="0"/>
          </a:p>
        </p:txBody>
      </p:sp>
      <p:sp>
        <p:nvSpPr>
          <p:cNvPr id="29" name="Text 23"/>
          <p:cNvSpPr/>
          <p:nvPr/>
        </p:nvSpPr>
        <p:spPr>
          <a:xfrm>
            <a:off x="476250" y="1919288"/>
            <a:ext cx="2624137" cy="952500"/>
          </a:xfrm>
          <a:prstGeom prst="rect">
            <a:avLst/>
          </a:prstGeom>
          <a:noFill/>
          <a:ln/>
        </p:spPr>
        <p:txBody>
          <a:bodyPr wrap="square" rtlCol="0" anchor="ctr"/>
          <a:lstStyle/>
          <a:p>
            <a:pPr marL="0" indent="0" algn="r">
              <a:lnSpc>
                <a:spcPts val="1890"/>
              </a:lnSpc>
              <a:buNone/>
            </a:pPr>
            <a:r>
              <a:rPr lang="en-US" sz="1350" kern="0" spc="-13" dirty="0">
                <a:solidFill>
                  <a:srgbClr val="000000">
                    <a:alpha val="99000"/>
                  </a:srgbClr>
                </a:solidFill>
                <a:latin typeface="Roboto Medium" pitchFamily="34" charset="0"/>
                <a:ea typeface="Roboto Medium" pitchFamily="34" charset="-122"/>
                <a:cs typeface="Roboto Medium" pitchFamily="34" charset="-120"/>
              </a:rPr>
              <a:t>“ There’s been quite a few times when I’ve had to either create my own space or illegally park in a bank that was closed. ”</a:t>
            </a:r>
            <a:endParaRPr lang="en-US" sz="1350" dirty="0"/>
          </a:p>
        </p:txBody>
      </p:sp>
      <p:sp>
        <p:nvSpPr>
          <p:cNvPr id="30" name="Text 24"/>
          <p:cNvSpPr/>
          <p:nvPr/>
        </p:nvSpPr>
        <p:spPr>
          <a:xfrm>
            <a:off x="2505759" y="3048000"/>
            <a:ext cx="623888" cy="195263"/>
          </a:xfrm>
          <a:prstGeom prst="rect">
            <a:avLst/>
          </a:prstGeom>
          <a:noFill/>
          <a:ln/>
        </p:spPr>
        <p:txBody>
          <a:bodyPr wrap="square" rtlCol="0" anchor="ctr"/>
          <a:lstStyle/>
          <a:p>
            <a:pPr marL="0" indent="0" algn="ctr">
              <a:lnSpc>
                <a:spcPts val="1530"/>
              </a:lnSpc>
              <a:buNone/>
            </a:pPr>
            <a:r>
              <a:rPr lang="en-US" sz="1125" i="1" kern="0" spc="-11" dirty="0">
                <a:solidFill>
                  <a:srgbClr val="000000">
                    <a:alpha val="99000"/>
                  </a:srgbClr>
                </a:solidFill>
                <a:latin typeface="Roboto Black" pitchFamily="34" charset="0"/>
                <a:ea typeface="Roboto Black" pitchFamily="34" charset="-122"/>
                <a:cs typeface="Roboto Black" pitchFamily="34" charset="-120"/>
              </a:rPr>
              <a:t>P2</a:t>
            </a:r>
            <a:endParaRPr lang="en-US" sz="1125" dirty="0"/>
          </a:p>
        </p:txBody>
      </p:sp>
      <p:sp>
        <p:nvSpPr>
          <p:cNvPr id="31" name="Text 25"/>
          <p:cNvSpPr/>
          <p:nvPr/>
        </p:nvSpPr>
        <p:spPr>
          <a:xfrm>
            <a:off x="442913" y="471488"/>
            <a:ext cx="2819400"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Black" pitchFamily="34" charset="0"/>
                <a:ea typeface="Roboto Black" pitchFamily="34" charset="-122"/>
                <a:cs typeface="Roboto Black" pitchFamily="34" charset="-120"/>
              </a:rPr>
              <a:t>Disability parking needs</a:t>
            </a:r>
            <a:endParaRPr lang="en-US" sz="1800" dirty="0"/>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TotalTime>
  <Words>1310</Words>
  <Application>Microsoft Macintosh PowerPoint</Application>
  <PresentationFormat>On-screen Show (16:9)</PresentationFormat>
  <Paragraphs>130</Paragraphs>
  <Slides>38</Slides>
  <Notes>24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Roboto Black</vt:lpstr>
      <vt:lpstr>Roboto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Jared Hwang</cp:lastModifiedBy>
  <cp:revision>3</cp:revision>
  <dcterms:created xsi:type="dcterms:W3CDTF">2025-10-29T20:40:30Z</dcterms:created>
  <dcterms:modified xsi:type="dcterms:W3CDTF">2025-10-29T21:28:13Z</dcterms:modified>
</cp:coreProperties>
</file>