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57" r:id="rId3"/>
    <p:sldId id="268" r:id="rId4"/>
    <p:sldId id="271" r:id="rId5"/>
    <p:sldId id="269" r:id="rId6"/>
    <p:sldId id="364" r:id="rId7"/>
    <p:sldId id="259" r:id="rId8"/>
    <p:sldId id="272" r:id="rId9"/>
    <p:sldId id="273" r:id="rId10"/>
    <p:sldId id="277" r:id="rId11"/>
    <p:sldId id="274" r:id="rId12"/>
    <p:sldId id="379" r:id="rId13"/>
    <p:sldId id="260" r:id="rId14"/>
    <p:sldId id="261" r:id="rId15"/>
    <p:sldId id="336" r:id="rId16"/>
    <p:sldId id="335" r:id="rId17"/>
    <p:sldId id="265" r:id="rId18"/>
    <p:sldId id="280" r:id="rId19"/>
    <p:sldId id="279" r:id="rId20"/>
    <p:sldId id="281" r:id="rId21"/>
    <p:sldId id="282" r:id="rId22"/>
    <p:sldId id="344" r:id="rId23"/>
    <p:sldId id="343" r:id="rId24"/>
    <p:sldId id="346" r:id="rId25"/>
    <p:sldId id="345" r:id="rId26"/>
    <p:sldId id="348" r:id="rId27"/>
    <p:sldId id="300" r:id="rId28"/>
    <p:sldId id="352" r:id="rId29"/>
    <p:sldId id="288" r:id="rId30"/>
    <p:sldId id="299" r:id="rId31"/>
    <p:sldId id="367" r:id="rId32"/>
    <p:sldId id="380" r:id="rId33"/>
    <p:sldId id="309" r:id="rId34"/>
    <p:sldId id="310" r:id="rId35"/>
    <p:sldId id="311" r:id="rId36"/>
    <p:sldId id="319" r:id="rId37"/>
    <p:sldId id="320" r:id="rId38"/>
    <p:sldId id="326" r:id="rId39"/>
    <p:sldId id="322" r:id="rId40"/>
    <p:sldId id="324" r:id="rId41"/>
    <p:sldId id="327" r:id="rId42"/>
    <p:sldId id="359" r:id="rId43"/>
    <p:sldId id="330" r:id="rId44"/>
    <p:sldId id="328" r:id="rId45"/>
    <p:sldId id="331" r:id="rId46"/>
    <p:sldId id="333" r:id="rId47"/>
    <p:sldId id="291" r:id="rId48"/>
    <p:sldId id="278" r:id="rId49"/>
    <p:sldId id="270" r:id="rId50"/>
    <p:sldId id="290" r:id="rId51"/>
    <p:sldId id="337" r:id="rId52"/>
    <p:sldId id="338" r:id="rId53"/>
    <p:sldId id="339" r:id="rId54"/>
    <p:sldId id="340" r:id="rId55"/>
    <p:sldId id="347" r:id="rId56"/>
    <p:sldId id="349" r:id="rId57"/>
    <p:sldId id="350" r:id="rId58"/>
    <p:sldId id="353" r:id="rId59"/>
    <p:sldId id="354" r:id="rId60"/>
    <p:sldId id="355" r:id="rId61"/>
    <p:sldId id="356" r:id="rId62"/>
    <p:sldId id="357" r:id="rId63"/>
    <p:sldId id="358" r:id="rId64"/>
    <p:sldId id="361" r:id="rId65"/>
    <p:sldId id="365" r:id="rId66"/>
    <p:sldId id="366" r:id="rId67"/>
    <p:sldId id="368" r:id="rId68"/>
    <p:sldId id="369" r:id="rId69"/>
    <p:sldId id="370" r:id="rId70"/>
    <p:sldId id="371" r:id="rId71"/>
    <p:sldId id="372" r:id="rId72"/>
    <p:sldId id="373" r:id="rId73"/>
    <p:sldId id="374" r:id="rId74"/>
    <p:sldId id="375" r:id="rId75"/>
    <p:sldId id="376" r:id="rId76"/>
    <p:sldId id="377" r:id="rId77"/>
    <p:sldId id="378" r:id="rId78"/>
    <p:sldId id="38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14" autoAdjust="0"/>
    <p:restoredTop sz="66186" autoAdjust="0"/>
  </p:normalViewPr>
  <p:slideViewPr>
    <p:cSldViewPr snapToGrid="0">
      <p:cViewPr varScale="1">
        <p:scale>
          <a:sx n="69" d="100"/>
          <a:sy n="69" d="100"/>
        </p:scale>
        <p:origin x="368" y="176"/>
      </p:cViewPr>
      <p:guideLst/>
    </p:cSldViewPr>
  </p:slideViewPr>
  <p:notesTextViewPr>
    <p:cViewPr>
      <p:scale>
        <a:sx n="1" d="1"/>
        <a:sy n="1" d="1"/>
      </p:scale>
      <p:origin x="0" y="0"/>
    </p:cViewPr>
  </p:notesTextViewPr>
  <p:notesViewPr>
    <p:cSldViewPr snapToGrid="0">
      <p:cViewPr varScale="1">
        <p:scale>
          <a:sx n="99" d="100"/>
          <a:sy n="99" d="100"/>
        </p:scale>
        <p:origin x="357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85" Type="http://schemas.microsoft.com/office/2015/10/relationships/revisionInfo" Target="revisionInfo.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636E-189C-4A5D-8F78-63B4FB3B1B59}" type="datetimeFigureOut">
              <a:rPr lang="en-US" smtClean="0"/>
              <a:t>10/30/17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48AE0-1724-4A2D-9416-E06625FF797C}" type="slidenum">
              <a:rPr lang="en-US" smtClean="0"/>
              <a:t>‹#›</a:t>
            </a:fld>
            <a:endParaRPr lang="en-US"/>
          </a:p>
        </p:txBody>
      </p:sp>
    </p:spTree>
    <p:extLst>
      <p:ext uri="{BB962C8B-B14F-4D97-AF65-F5344CB8AC3E}">
        <p14:creationId xmlns:p14="http://schemas.microsoft.com/office/powerpoint/2010/main" val="120641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coming to my talk.</a:t>
            </a:r>
          </a:p>
          <a:p>
            <a:endParaRPr lang="en-US" baseline="0" dirty="0"/>
          </a:p>
          <a:p>
            <a:r>
              <a:rPr lang="en-US" baseline="0" dirty="0"/>
              <a:t>I’m Jonggi Hong. I’m a PhD student at University of Maryland.</a:t>
            </a:r>
          </a:p>
          <a:p>
            <a:endParaRPr lang="en-US" baseline="0" dirty="0"/>
          </a:p>
          <a:p>
            <a:r>
              <a:rPr lang="en-US" baseline="0" dirty="0"/>
              <a:t>This presentation is about </a:t>
            </a:r>
            <a:r>
              <a:rPr lang="en-US" sz="1200" dirty="0">
                <a:solidFill>
                  <a:schemeClr val="accent6">
                    <a:lumMod val="40000"/>
                    <a:lumOff val="60000"/>
                  </a:schemeClr>
                </a:solidFill>
                <a:latin typeface="Helvetica" panose="020B0604020202020204" pitchFamily="34" charset="0"/>
                <a:cs typeface="Helvetica" panose="020B0604020202020204" pitchFamily="34" charset="0"/>
              </a:rPr>
              <a:t>Evaluating Wrist-Based Haptic Feedback for Non-Visual Target Finding and Path Tracing on a 2D Surface</a:t>
            </a:r>
            <a:r>
              <a:rPr lang="en-US" baseline="0" dirty="0"/>
              <a:t>.</a:t>
            </a:r>
          </a:p>
          <a:p>
            <a:endParaRPr lang="en-US" baseline="0" dirty="0"/>
          </a:p>
          <a:p>
            <a:r>
              <a:rPr lang="en-US" baseline="0" dirty="0"/>
              <a:t>I worked on this project with Alisha Pradhan, Professor Jon Froehlich, and my advisor Professor Leah </a:t>
            </a:r>
            <a:r>
              <a:rPr lang="en-US" baseline="0" dirty="0" err="1"/>
              <a:t>Findlater</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a:t>
            </a:fld>
            <a:endParaRPr lang="en-US"/>
          </a:p>
        </p:txBody>
      </p:sp>
    </p:spTree>
    <p:extLst>
      <p:ext uri="{BB962C8B-B14F-4D97-AF65-F5344CB8AC3E}">
        <p14:creationId xmlns:p14="http://schemas.microsoft.com/office/powerpoint/2010/main" val="1080850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use vibrations in different ways. One way is interpolating the vibrations, which is called Phantom sensation.</a:t>
            </a:r>
          </a:p>
          <a:p>
            <a:endParaRPr lang="en-US" dirty="0"/>
          </a:p>
          <a:p>
            <a:r>
              <a:rPr lang="en-US" dirty="0"/>
              <a:t>(click)</a:t>
            </a:r>
          </a:p>
          <a:p>
            <a:r>
              <a:rPr lang="en-US" sz="1200" dirty="0">
                <a:latin typeface="Helvetica"/>
                <a:cs typeface="Helvetica"/>
              </a:rPr>
              <a:t>Two vibrotactile actuators placed closely together on the skin </a:t>
            </a:r>
          </a:p>
          <a:p>
            <a:r>
              <a:rPr lang="en-US" sz="1200" dirty="0">
                <a:latin typeface="Helvetica"/>
                <a:cs typeface="Helvetica"/>
              </a:rPr>
              <a:t>(click)</a:t>
            </a:r>
          </a:p>
          <a:p>
            <a:r>
              <a:rPr lang="en-US" sz="1200" dirty="0">
                <a:latin typeface="Helvetica"/>
                <a:cs typeface="Helvetica"/>
              </a:rPr>
              <a:t>create the </a:t>
            </a:r>
            <a:r>
              <a:rPr lang="en-US" sz="1200" b="0" dirty="0">
                <a:latin typeface="Helvetica"/>
                <a:cs typeface="Helvetica"/>
              </a:rPr>
              <a:t>illusion of a single vibration </a:t>
            </a:r>
            <a:r>
              <a:rPr lang="en-US" sz="1200" dirty="0">
                <a:latin typeface="Helvetica"/>
                <a:cs typeface="Helvetica"/>
              </a:rPr>
              <a:t>between the two actuators.</a:t>
            </a:r>
          </a:p>
          <a:p>
            <a:endParaRPr lang="en-US" sz="1200" dirty="0">
              <a:latin typeface="Helvetica"/>
              <a:cs typeface="Helvetica"/>
            </a:endParaRPr>
          </a:p>
          <a:p>
            <a:r>
              <a:rPr lang="en-US" sz="1200" dirty="0">
                <a:latin typeface="Helvetica"/>
                <a:cs typeface="Helvetica"/>
              </a:rPr>
              <a:t>(click)</a:t>
            </a:r>
          </a:p>
          <a:p>
            <a:r>
              <a:rPr lang="en-US" sz="1200" dirty="0">
                <a:latin typeface="Helvetica"/>
                <a:cs typeface="Helvetica"/>
              </a:rPr>
              <a:t>And the location of the phantom sensation is determined by the amplitude of the two vibrations.</a:t>
            </a:r>
          </a:p>
          <a:p>
            <a:endParaRPr lang="en-US" sz="1200" dirty="0">
              <a:latin typeface="Helvetica"/>
              <a:cs typeface="Helvetica"/>
            </a:endParaRPr>
          </a:p>
          <a:p>
            <a:r>
              <a:rPr lang="en-US" baseline="0" dirty="0"/>
              <a:t>When a motor vibrates stronger than the other, </a:t>
            </a:r>
            <a:r>
              <a:rPr lang="en-US" b="0" baseline="0" dirty="0"/>
              <a:t>(click)</a:t>
            </a:r>
          </a:p>
          <a:p>
            <a:r>
              <a:rPr lang="en-US" baseline="0" dirty="0"/>
              <a:t>the phantom sensation is closer to that motor.</a:t>
            </a:r>
          </a:p>
        </p:txBody>
      </p:sp>
      <p:sp>
        <p:nvSpPr>
          <p:cNvPr id="4" name="Slide Number Placeholder 3"/>
          <p:cNvSpPr>
            <a:spLocks noGrp="1"/>
          </p:cNvSpPr>
          <p:nvPr>
            <p:ph type="sldNum" sz="quarter" idx="10"/>
          </p:nvPr>
        </p:nvSpPr>
        <p:spPr/>
        <p:txBody>
          <a:bodyPr/>
          <a:lstStyle/>
          <a:p>
            <a:fld id="{91548AE0-1724-4A2D-9416-E06625FF797C}" type="slidenum">
              <a:rPr lang="en-US" smtClean="0"/>
              <a:t>10</a:t>
            </a:fld>
            <a:endParaRPr lang="en-US"/>
          </a:p>
        </p:txBody>
      </p:sp>
    </p:spTree>
    <p:extLst>
      <p:ext uri="{BB962C8B-B14F-4D97-AF65-F5344CB8AC3E}">
        <p14:creationId xmlns:p14="http://schemas.microsoft.com/office/powerpoint/2010/main" val="13850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also compared two methods of haptic feedback.</a:t>
            </a:r>
          </a:p>
          <a:p>
            <a:endParaRPr lang="en-US" dirty="0"/>
          </a:p>
          <a:p>
            <a:r>
              <a:rPr lang="en-US" dirty="0"/>
              <a:t>One named single-motor feedback allows only one motor to vibrate at a </a:t>
            </a:r>
            <a:r>
              <a:rPr lang="en-US" dirty="0" smtClean="0"/>
              <a:t>time. </a:t>
            </a:r>
            <a:r>
              <a:rPr lang="en-US" dirty="0"/>
              <a:t>For example, as I mentioned, </a:t>
            </a:r>
          </a:p>
          <a:p>
            <a:r>
              <a:rPr lang="en-US" baseline="0" dirty="0"/>
              <a:t>[</a:t>
            </a:r>
            <a:r>
              <a:rPr lang="en-US" b="0" baseline="0" dirty="0"/>
              <a:t>click</a:t>
            </a:r>
            <a:r>
              <a:rPr lang="en-US" baseline="0" dirty="0"/>
              <a:t>] </a:t>
            </a:r>
          </a:p>
          <a:p>
            <a:r>
              <a:rPr lang="en-US" baseline="0" dirty="0"/>
              <a:t>When the top motor vibrates, this indicates the user should move the hand forward</a:t>
            </a:r>
            <a:r>
              <a:rPr lang="en-US" baseline="0" dirty="0" smtClean="0"/>
              <a:t>.</a:t>
            </a:r>
          </a:p>
          <a:p>
            <a:endParaRPr lang="en-US" dirty="0"/>
          </a:p>
          <a:p>
            <a:r>
              <a:rPr lang="en-US" dirty="0"/>
              <a:t>Interpolated feedback indicates directions between two adjacent motors by interpolating two vibrations of them.</a:t>
            </a:r>
          </a:p>
          <a:p>
            <a:r>
              <a:rPr lang="en-US" dirty="0"/>
              <a:t>For example, with the four motor wristband,</a:t>
            </a:r>
            <a:r>
              <a:rPr lang="en-US" baseline="0" dirty="0"/>
              <a:t> if we want to indicate a diagonal direction up and to the right,</a:t>
            </a:r>
          </a:p>
          <a:p>
            <a:r>
              <a:rPr lang="en-US" b="0" baseline="0" dirty="0"/>
              <a:t>[click]</a:t>
            </a:r>
            <a:r>
              <a:rPr lang="en-US" b="1" baseline="0" dirty="0"/>
              <a:t> </a:t>
            </a:r>
          </a:p>
          <a:p>
            <a:r>
              <a:rPr lang="en-US" baseline="0" dirty="0"/>
              <a:t>the motors on the top and right sides of the wrist vibrate at equal amplitude, creating a phantom sensation in that direction.</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11</a:t>
            </a:fld>
            <a:endParaRPr lang="en-US"/>
          </a:p>
        </p:txBody>
      </p:sp>
    </p:spTree>
    <p:extLst>
      <p:ext uri="{BB962C8B-B14F-4D97-AF65-F5344CB8AC3E}">
        <p14:creationId xmlns:p14="http://schemas.microsoft.com/office/powerpoint/2010/main" val="8526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specifically, we have two research questions.</a:t>
            </a:r>
          </a:p>
          <a:p>
            <a:endParaRPr lang="en-US" dirty="0" smtClean="0"/>
          </a:p>
          <a:p>
            <a:r>
              <a:rPr lang="en-US" dirty="0" smtClean="0"/>
              <a:t>(click)</a:t>
            </a:r>
          </a:p>
          <a:p>
            <a:r>
              <a:rPr lang="en-US" dirty="0" smtClean="0"/>
              <a:t>How many motors do we need to offer precise feedback for hand guidance in 2D space? Feedback from 4</a:t>
            </a:r>
            <a:r>
              <a:rPr lang="en-US" baseline="0" dirty="0" smtClean="0"/>
              <a:t> motors is simpler than 8 motors, but 8 motors provide higher fidelity than 4 motors.</a:t>
            </a:r>
            <a:endParaRPr lang="en-US" dirty="0" smtClean="0"/>
          </a:p>
          <a:p>
            <a:endParaRPr lang="en-US" dirty="0" smtClean="0"/>
          </a:p>
          <a:p>
            <a:r>
              <a:rPr lang="en-US" dirty="0" smtClean="0"/>
              <a:t>(click)</a:t>
            </a:r>
          </a:p>
          <a:p>
            <a:r>
              <a:rPr lang="en-US" dirty="0" smtClean="0"/>
              <a:t>Does interpolated feedback enable users to move hands more precisely than single-motor feedback? Single-motor feedback is more</a:t>
            </a:r>
            <a:r>
              <a:rPr lang="en-US" baseline="0" dirty="0" smtClean="0"/>
              <a:t> clear than interpolated feedback, but interpolated feedback can provide continuous directional guidance.</a:t>
            </a:r>
            <a:endParaRPr lang="en-US" dirty="0" smtClean="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12</a:t>
            </a:fld>
            <a:endParaRPr lang="en-US"/>
          </a:p>
        </p:txBody>
      </p:sp>
    </p:spTree>
    <p:extLst>
      <p:ext uri="{BB962C8B-B14F-4D97-AF65-F5344CB8AC3E}">
        <p14:creationId xmlns:p14="http://schemas.microsoft.com/office/powerpoint/2010/main" val="121193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two studies to evaluate these designs.</a:t>
            </a:r>
          </a:p>
          <a:p>
            <a:r>
              <a:rPr lang="en-US" dirty="0"/>
              <a:t>(click)</a:t>
            </a:r>
          </a:p>
          <a:p>
            <a:r>
              <a:rPr lang="en-US" dirty="0"/>
              <a:t>In Study 1, we compared 4 and 8 motors as well as single-motor and interpolated feedback with sighted and blind participants to pare down the experimental conditions in Study 2.</a:t>
            </a:r>
          </a:p>
          <a:p>
            <a:r>
              <a:rPr lang="en-US" dirty="0"/>
              <a:t>(click)</a:t>
            </a:r>
          </a:p>
          <a:p>
            <a:r>
              <a:rPr lang="en-US" dirty="0"/>
              <a:t>In Study 2, we compared 4 and 8 motors with blind participants using single-motor feedback only because participants completed tasks faster and more accurately with single-motor feedback in Study 1.</a:t>
            </a:r>
          </a:p>
        </p:txBody>
      </p:sp>
      <p:sp>
        <p:nvSpPr>
          <p:cNvPr id="4" name="Slide Number Placeholder 3"/>
          <p:cNvSpPr>
            <a:spLocks noGrp="1"/>
          </p:cNvSpPr>
          <p:nvPr>
            <p:ph type="sldNum" sz="quarter" idx="10"/>
          </p:nvPr>
        </p:nvSpPr>
        <p:spPr/>
        <p:txBody>
          <a:bodyPr/>
          <a:lstStyle/>
          <a:p>
            <a:fld id="{91548AE0-1724-4A2D-9416-E06625FF797C}" type="slidenum">
              <a:rPr lang="en-US" smtClean="0"/>
              <a:t>13</a:t>
            </a:fld>
            <a:endParaRPr lang="en-US"/>
          </a:p>
        </p:txBody>
      </p:sp>
    </p:spTree>
    <p:extLst>
      <p:ext uri="{BB962C8B-B14F-4D97-AF65-F5344CB8AC3E}">
        <p14:creationId xmlns:p14="http://schemas.microsoft.com/office/powerpoint/2010/main" val="1061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focused on two types of related work: assistive uses of haptic feedback and hand or wrist-worn haptic feedback devices. </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14</a:t>
            </a:fld>
            <a:endParaRPr lang="en-US"/>
          </a:p>
        </p:txBody>
      </p:sp>
    </p:spTree>
    <p:extLst>
      <p:ext uri="{BB962C8B-B14F-4D97-AF65-F5344CB8AC3E}">
        <p14:creationId xmlns:p14="http://schemas.microsoft.com/office/powerpoint/2010/main" val="76915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Haptic feedback has been used for a range of assistive applications for users with visual impairments.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smtClean="0">
                <a:solidFill>
                  <a:schemeClr val="tx1"/>
                </a:solidFill>
                <a:latin typeface="+mn-lt"/>
                <a:ea typeface="+mn-ea"/>
                <a:cs typeface="+mn-cs"/>
              </a:rPr>
              <a:t>Including sensory substitution, which maps </a:t>
            </a:r>
            <a:r>
              <a:rPr lang="en-US" sz="1200" b="0" i="0" u="none" strike="noStrike" kern="1200" baseline="0" dirty="0">
                <a:solidFill>
                  <a:schemeClr val="tx1"/>
                </a:solidFill>
                <a:latin typeface="+mn-lt"/>
                <a:ea typeface="+mn-ea"/>
                <a:cs typeface="+mn-cs"/>
              </a:rPr>
              <a:t>visual information to alternative </a:t>
            </a:r>
            <a:r>
              <a:rPr lang="en-US" sz="1200" b="0" i="0" u="none" strike="noStrike" kern="1200" baseline="0" dirty="0" smtClean="0">
                <a:solidFill>
                  <a:schemeClr val="tx1"/>
                </a:solidFill>
                <a:latin typeface="+mn-lt"/>
                <a:ea typeface="+mn-ea"/>
                <a:cs typeface="+mn-cs"/>
              </a:rPr>
              <a:t>modalities.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smtClean="0">
                <a:solidFill>
                  <a:schemeClr val="tx1"/>
                </a:solidFill>
                <a:latin typeface="+mn-lt"/>
                <a:ea typeface="+mn-ea"/>
                <a:cs typeface="+mn-cs"/>
              </a:rPr>
              <a:t>More related to our work is whole </a:t>
            </a:r>
            <a:r>
              <a:rPr lang="en-US" sz="1200" b="0" i="0" u="none" strike="noStrike" kern="1200" baseline="0" dirty="0">
                <a:solidFill>
                  <a:schemeClr val="tx1"/>
                </a:solidFill>
                <a:latin typeface="+mn-lt"/>
                <a:ea typeface="+mn-ea"/>
                <a:cs typeface="+mn-cs"/>
              </a:rPr>
              <a:t>body navigational support such as informing turns or obstacles in a </a:t>
            </a:r>
            <a:r>
              <a:rPr lang="en-US" sz="1200" b="0" i="0" u="none" strike="noStrike" kern="1200" baseline="0" dirty="0" smtClean="0">
                <a:solidFill>
                  <a:schemeClr val="tx1"/>
                </a:solidFill>
                <a:latin typeface="+mn-lt"/>
                <a:ea typeface="+mn-ea"/>
                <a:cs typeface="+mn-cs"/>
              </a:rPr>
              <a:t>route.</a:t>
            </a:r>
          </a:p>
          <a:p>
            <a:r>
              <a:rPr lang="en-US" sz="1200" b="0" i="0" u="none" strike="noStrike" kern="1200" baseline="0" dirty="0" smtClean="0">
                <a:solidFill>
                  <a:schemeClr val="tx1"/>
                </a:solidFill>
                <a:latin typeface="+mn-lt"/>
                <a:ea typeface="+mn-ea"/>
                <a:cs typeface="+mn-cs"/>
              </a:rPr>
              <a:t>Body and wrist-worn haptic feedback has been studied here, but these tasks are </a:t>
            </a:r>
            <a:r>
              <a:rPr lang="en-US" sz="1200" b="0" i="0" u="none" strike="noStrike" kern="1200" baseline="0" dirty="0">
                <a:solidFill>
                  <a:schemeClr val="tx1"/>
                </a:solidFill>
                <a:latin typeface="+mn-lt"/>
                <a:ea typeface="+mn-ea"/>
                <a:cs typeface="+mn-cs"/>
              </a:rPr>
              <a:t>different from moving a hand </a:t>
            </a:r>
            <a:r>
              <a:rPr lang="en-US" sz="1200" b="0" i="0" u="none" strike="noStrike" kern="1200" baseline="0" dirty="0" smtClean="0">
                <a:solidFill>
                  <a:schemeClr val="tx1"/>
                </a:solidFill>
                <a:latin typeface="+mn-lt"/>
                <a:ea typeface="+mn-ea"/>
                <a:cs typeface="+mn-cs"/>
              </a:rPr>
              <a:t>precisely in </a:t>
            </a:r>
            <a:r>
              <a:rPr lang="en-US" sz="1200" b="0" i="0" u="none" strike="noStrike" kern="1200" baseline="0" dirty="0">
                <a:solidFill>
                  <a:schemeClr val="tx1"/>
                </a:solidFill>
                <a:latin typeface="+mn-lt"/>
                <a:ea typeface="+mn-ea"/>
                <a:cs typeface="+mn-cs"/>
              </a:rPr>
              <a:t>a small space.</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15</a:t>
            </a:fld>
            <a:endParaRPr lang="en-US"/>
          </a:p>
        </p:txBody>
      </p:sp>
    </p:spTree>
    <p:extLst>
      <p:ext uri="{BB962C8B-B14F-4D97-AF65-F5344CB8AC3E}">
        <p14:creationId xmlns:p14="http://schemas.microsoft.com/office/powerpoint/2010/main" val="1798035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For non-visual directional hand guidance specifically, </a:t>
            </a:r>
            <a:r>
              <a:rPr lang="en-US" sz="1200" b="0" i="0" u="none" strike="noStrike" kern="1200" baseline="0" dirty="0" err="1">
                <a:solidFill>
                  <a:schemeClr val="tx1"/>
                </a:solidFill>
                <a:latin typeface="+mn-lt"/>
                <a:ea typeface="+mn-ea"/>
                <a:cs typeface="+mn-cs"/>
              </a:rPr>
              <a:t>Vibromotors</a:t>
            </a:r>
            <a:r>
              <a:rPr lang="en-US" sz="1200" b="0" i="0" u="none" strike="noStrike" kern="1200" baseline="0" dirty="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have been mounted </a:t>
            </a:r>
            <a:r>
              <a:rPr lang="en-US" sz="1200" b="0" i="0" u="none" strike="noStrike" kern="1200" baseline="0" dirty="0">
                <a:solidFill>
                  <a:schemeClr val="tx1"/>
                </a:solidFill>
                <a:latin typeface="+mn-lt"/>
                <a:ea typeface="+mn-ea"/>
                <a:cs typeface="+mn-cs"/>
              </a:rPr>
              <a:t>on a smartphone or </a:t>
            </a:r>
            <a:r>
              <a:rPr lang="en-US" sz="1200" b="0" i="0" u="none" strike="noStrike" kern="1200" baseline="0" dirty="0" smtClean="0">
                <a:solidFill>
                  <a:schemeClr val="tx1"/>
                </a:solidFill>
                <a:latin typeface="+mn-lt"/>
                <a:ea typeface="+mn-ea"/>
                <a:cs typeface="+mn-cs"/>
              </a:rPr>
              <a:t>finger.</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smtClean="0">
                <a:solidFill>
                  <a:schemeClr val="tx1"/>
                </a:solidFill>
                <a:latin typeface="+mn-lt"/>
                <a:ea typeface="+mn-ea"/>
                <a:cs typeface="+mn-cs"/>
              </a:rPr>
              <a:t>A couple of studies have looked at wrist-worn solutions with sighted users.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Weber et al. guided users in moving and rotating their arm in free space rather than on a 2D surface.</a:t>
            </a:r>
          </a:p>
          <a:p>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Our </a:t>
            </a:r>
            <a:r>
              <a:rPr lang="en-US" sz="1200" b="0" i="0" u="none" strike="noStrike" kern="1200" baseline="0" dirty="0">
                <a:solidFill>
                  <a:schemeClr val="tx1"/>
                </a:solidFill>
                <a:latin typeface="+mn-lt"/>
                <a:ea typeface="+mn-ea"/>
                <a:cs typeface="+mn-cs"/>
              </a:rPr>
              <a:t>previous study showed that an 8-motor wristband resulted in small accuracy benefits over a 4-motor design but the experimental task was relatively simple, making a directional swipe, and our study did not include blind users</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548AE0-1724-4A2D-9416-E06625FF797C}" type="slidenum">
              <a:rPr lang="en-US" smtClean="0"/>
              <a:t>16</a:t>
            </a:fld>
            <a:endParaRPr lang="en-US"/>
          </a:p>
        </p:txBody>
      </p:sp>
    </p:spTree>
    <p:extLst>
      <p:ext uri="{BB962C8B-B14F-4D97-AF65-F5344CB8AC3E}">
        <p14:creationId xmlns:p14="http://schemas.microsoft.com/office/powerpoint/2010/main" val="1493668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explain the first controlled lab study which compared 4 and 8 motor-wristbands as well as single-motor and interpolated feedback</a:t>
            </a:r>
            <a:r>
              <a:rPr lang="en-US" baseline="0"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17</a:t>
            </a:fld>
            <a:endParaRPr lang="en-US"/>
          </a:p>
        </p:txBody>
      </p:sp>
    </p:spTree>
    <p:extLst>
      <p:ext uri="{BB962C8B-B14F-4D97-AF65-F5344CB8AC3E}">
        <p14:creationId xmlns:p14="http://schemas.microsoft.com/office/powerpoint/2010/main" val="3237003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recruited 11 sighted and 2 blind participants. Sighted participants were blindfolded during the task to isolate the effects of the haptic feedback.</a:t>
            </a:r>
          </a:p>
        </p:txBody>
      </p:sp>
      <p:sp>
        <p:nvSpPr>
          <p:cNvPr id="4" name="Slide Number Placeholder 3"/>
          <p:cNvSpPr>
            <a:spLocks noGrp="1"/>
          </p:cNvSpPr>
          <p:nvPr>
            <p:ph type="sldNum" sz="quarter" idx="10"/>
          </p:nvPr>
        </p:nvSpPr>
        <p:spPr/>
        <p:txBody>
          <a:bodyPr/>
          <a:lstStyle/>
          <a:p>
            <a:fld id="{91548AE0-1724-4A2D-9416-E06625FF797C}" type="slidenum">
              <a:rPr lang="en-US" smtClean="0"/>
              <a:t>18</a:t>
            </a:fld>
            <a:endParaRPr lang="en-US"/>
          </a:p>
        </p:txBody>
      </p:sp>
    </p:spTree>
    <p:extLst>
      <p:ext uri="{BB962C8B-B14F-4D97-AF65-F5344CB8AC3E}">
        <p14:creationId xmlns:p14="http://schemas.microsoft.com/office/powerpoint/2010/main" val="402989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study setup. </a:t>
            </a:r>
            <a:r>
              <a:rPr lang="en-US" sz="1200" b="0" i="0" u="none" strike="noStrike" kern="1200" baseline="0" dirty="0">
                <a:solidFill>
                  <a:schemeClr val="tx1"/>
                </a:solidFill>
                <a:latin typeface="+mn-lt"/>
                <a:ea typeface="+mn-ea"/>
                <a:cs typeface="+mn-cs"/>
              </a:rPr>
              <a:t>The tablet device was placed flat on a table in front the participant.</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19</a:t>
            </a:fld>
            <a:endParaRPr lang="en-US"/>
          </a:p>
        </p:txBody>
      </p:sp>
    </p:spTree>
    <p:extLst>
      <p:ext uri="{BB962C8B-B14F-4D97-AF65-F5344CB8AC3E}">
        <p14:creationId xmlns:p14="http://schemas.microsoft.com/office/powerpoint/2010/main" val="402029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Let’s start simple. We’re looking at how to guide users in moving their hand in a specific direction. This type of guidance could be useful in a variety of contexts. Let me give you some examples.</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a:t>
            </a:fld>
            <a:endParaRPr lang="en-US"/>
          </a:p>
        </p:txBody>
      </p:sp>
    </p:spTree>
    <p:extLst>
      <p:ext uri="{BB962C8B-B14F-4D97-AF65-F5344CB8AC3E}">
        <p14:creationId xmlns:p14="http://schemas.microsoft.com/office/powerpoint/2010/main" val="36144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explain the devices used for our study</a:t>
            </a:r>
            <a:r>
              <a:rPr lang="en-US" dirty="0" smtClean="0"/>
              <a:t>.</a:t>
            </a:r>
          </a:p>
          <a:p>
            <a:r>
              <a:rPr lang="en-US" sz="1200" b="0" i="0" u="none" strike="noStrike" kern="1200" baseline="0" dirty="0" smtClean="0">
                <a:solidFill>
                  <a:schemeClr val="tx1"/>
                </a:solidFill>
                <a:latin typeface="+mn-lt"/>
                <a:ea typeface="+mn-ea"/>
                <a:cs typeface="+mn-cs"/>
              </a:rPr>
              <a:t>We used a tablet to track the position of the finger and Arduino to control the vibration motors. </a:t>
            </a:r>
          </a:p>
          <a:p>
            <a:r>
              <a:rPr lang="en-US" sz="1200" b="0" i="0" u="none" strike="noStrike" kern="1200" baseline="0" dirty="0" smtClean="0">
                <a:solidFill>
                  <a:schemeClr val="tx1"/>
                </a:solidFill>
                <a:latin typeface="+mn-lt"/>
                <a:ea typeface="+mn-ea"/>
                <a:cs typeface="+mn-cs"/>
              </a:rPr>
              <a:t>To </a:t>
            </a:r>
            <a:r>
              <a:rPr lang="en-US" sz="1200" b="0" i="0" u="none" strike="noStrike" kern="1200" baseline="0" dirty="0">
                <a:solidFill>
                  <a:schemeClr val="tx1"/>
                </a:solidFill>
                <a:latin typeface="+mn-lt"/>
                <a:ea typeface="+mn-ea"/>
                <a:cs typeface="+mn-cs"/>
              </a:rPr>
              <a:t>isolate the motors and limit vibration transfer, we mounted the motors on a band separate from the wiring and housed them magnetically in 3D-printed cases connected only by thin elastic thread. </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20</a:t>
            </a:fld>
            <a:endParaRPr lang="en-US"/>
          </a:p>
        </p:txBody>
      </p:sp>
    </p:spTree>
    <p:extLst>
      <p:ext uri="{BB962C8B-B14F-4D97-AF65-F5344CB8AC3E}">
        <p14:creationId xmlns:p14="http://schemas.microsoft.com/office/powerpoint/2010/main" val="374559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procedure included first a background questionnaire, then</a:t>
            </a:r>
            <a:r>
              <a:rPr lang="en-US" baseline="0" dirty="0" smtClean="0"/>
              <a:t> for each wristband condition, </a:t>
            </a:r>
          </a:p>
          <a:p>
            <a:r>
              <a:rPr lang="en-US" baseline="0" dirty="0" smtClean="0"/>
              <a:t>there were introduction task, target-finding task, path-tracing task, and getting subjective feedback.</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21</a:t>
            </a:fld>
            <a:endParaRPr lang="en-US"/>
          </a:p>
        </p:txBody>
      </p:sp>
    </p:spTree>
    <p:extLst>
      <p:ext uri="{BB962C8B-B14F-4D97-AF65-F5344CB8AC3E}">
        <p14:creationId xmlns:p14="http://schemas.microsoft.com/office/powerpoint/2010/main" val="276336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procedure included first a background questionnaire, then</a:t>
            </a:r>
            <a:r>
              <a:rPr lang="en-US" baseline="0" dirty="0" smtClean="0"/>
              <a:t> for each wristband condition, </a:t>
            </a:r>
          </a:p>
          <a:p>
            <a:r>
              <a:rPr lang="en-US" baseline="0" dirty="0" smtClean="0"/>
              <a:t>there were introduction task, target-finding task, path-tracing task, and getting subjective feedback.</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22</a:t>
            </a:fld>
            <a:endParaRPr lang="en-US"/>
          </a:p>
        </p:txBody>
      </p:sp>
    </p:spTree>
    <p:extLst>
      <p:ext uri="{BB962C8B-B14F-4D97-AF65-F5344CB8AC3E}">
        <p14:creationId xmlns:p14="http://schemas.microsoft.com/office/powerpoint/2010/main" val="3506079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procedure included first a background questionnaire, then</a:t>
            </a:r>
            <a:r>
              <a:rPr lang="en-US" baseline="0" dirty="0" smtClean="0"/>
              <a:t> for each wristband condition, </a:t>
            </a:r>
          </a:p>
          <a:p>
            <a:r>
              <a:rPr lang="en-US" baseline="0" dirty="0" smtClean="0"/>
              <a:t>there were introduction task, target-finding task, path-tracing task, and getting subjective feedback.</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23</a:t>
            </a:fld>
            <a:endParaRPr lang="en-US"/>
          </a:p>
        </p:txBody>
      </p:sp>
    </p:spTree>
    <p:extLst>
      <p:ext uri="{BB962C8B-B14F-4D97-AF65-F5344CB8AC3E}">
        <p14:creationId xmlns:p14="http://schemas.microsoft.com/office/powerpoint/2010/main" val="3744061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procedure included first a background questionnaire, then</a:t>
            </a:r>
            <a:r>
              <a:rPr lang="en-US" baseline="0" dirty="0" smtClean="0"/>
              <a:t> for each wristband condition, </a:t>
            </a:r>
          </a:p>
          <a:p>
            <a:r>
              <a:rPr lang="en-US" baseline="0" dirty="0" smtClean="0"/>
              <a:t>there were introduction task, target-finding task, path-tracing task, and getting subjective feedback.</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24</a:t>
            </a:fld>
            <a:endParaRPr lang="en-US"/>
          </a:p>
        </p:txBody>
      </p:sp>
    </p:spTree>
    <p:extLst>
      <p:ext uri="{BB962C8B-B14F-4D97-AF65-F5344CB8AC3E}">
        <p14:creationId xmlns:p14="http://schemas.microsoft.com/office/powerpoint/2010/main" val="361165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procedure included first a background questionnaire, then</a:t>
            </a:r>
            <a:r>
              <a:rPr lang="en-US" baseline="0" dirty="0" smtClean="0"/>
              <a:t> for each wristband condition, </a:t>
            </a:r>
          </a:p>
          <a:p>
            <a:r>
              <a:rPr lang="en-US" baseline="0" dirty="0" smtClean="0"/>
              <a:t>there were introduction task, target-finding task, path-tracing task, and getting subjective feedback.</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25</a:t>
            </a:fld>
            <a:endParaRPr lang="en-US"/>
          </a:p>
        </p:txBody>
      </p:sp>
    </p:spTree>
    <p:extLst>
      <p:ext uri="{BB962C8B-B14F-4D97-AF65-F5344CB8AC3E}">
        <p14:creationId xmlns:p14="http://schemas.microsoft.com/office/powerpoint/2010/main" val="261096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give you some explanations about target-finding and path-tracing tasks.</a:t>
            </a:r>
          </a:p>
          <a:p>
            <a:endParaRPr lang="en-US" dirty="0"/>
          </a:p>
          <a:p>
            <a:r>
              <a:rPr lang="en-US" dirty="0"/>
              <a:t>In a target finding task,</a:t>
            </a:r>
          </a:p>
          <a:p>
            <a:r>
              <a:rPr lang="en-US" dirty="0"/>
              <a:t>(click)</a:t>
            </a:r>
          </a:p>
          <a:p>
            <a:r>
              <a:rPr lang="en-US" dirty="0"/>
              <a:t>A participant started a trial by touching a sticker at the center of a touchscreen.</a:t>
            </a:r>
          </a:p>
          <a:p>
            <a:r>
              <a:rPr lang="en-US" dirty="0"/>
              <a:t>(click)</a:t>
            </a:r>
          </a:p>
          <a:p>
            <a:r>
              <a:rPr lang="en-US" dirty="0"/>
              <a:t>When a trial started, the target was randomly positioned on the touchscreen and a motor or motors started vibrating.</a:t>
            </a:r>
          </a:p>
          <a:p>
            <a:r>
              <a:rPr lang="en-US" dirty="0"/>
              <a:t>(click)</a:t>
            </a:r>
          </a:p>
          <a:p>
            <a:r>
              <a:rPr lang="en-US" dirty="0"/>
              <a:t>A trial ended when the finger of a participant enters the target bounds.</a:t>
            </a:r>
          </a:p>
          <a:p>
            <a:r>
              <a:rPr lang="en-US" dirty="0"/>
              <a:t>Audio feedback was provided when a trial started and ended.</a:t>
            </a:r>
          </a:p>
          <a:p>
            <a:r>
              <a:rPr lang="en-US" dirty="0"/>
              <a:t>There were 5 training trials plus 30 test trials.</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26</a:t>
            </a:fld>
            <a:endParaRPr lang="en-US"/>
          </a:p>
        </p:txBody>
      </p:sp>
    </p:spTree>
    <p:extLst>
      <p:ext uri="{BB962C8B-B14F-4D97-AF65-F5344CB8AC3E}">
        <p14:creationId xmlns:p14="http://schemas.microsoft.com/office/powerpoint/2010/main" val="271972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sz="1200" b="0" i="0" u="none" strike="noStrike" kern="1200" baseline="0" dirty="0">
                <a:solidFill>
                  <a:schemeClr val="tx1"/>
                </a:solidFill>
                <a:latin typeface="+mn-lt"/>
                <a:ea typeface="+mn-ea"/>
                <a:cs typeface="+mn-cs"/>
              </a:rPr>
              <a:t>Trial completion time was computed from the time the vibration started until their finger entered the target.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Movement error was computed as the ratio of the actual distance the finger moved during the trial to the Euclidian distance between the start location and the closest point on the target, so lower values are better.</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27</a:t>
            </a:fld>
            <a:endParaRPr lang="en-US"/>
          </a:p>
        </p:txBody>
      </p:sp>
    </p:spTree>
    <p:extLst>
      <p:ext uri="{BB962C8B-B14F-4D97-AF65-F5344CB8AC3E}">
        <p14:creationId xmlns:p14="http://schemas.microsoft.com/office/powerpoint/2010/main" val="300459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task is path-tracing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participant started a trial by touching a sticker at the center of a touchscreen.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trial started, a path was randomly selected from a set of 18 paths based on route features from a real university campus map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is one of the paths used in the study.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 motor or motors around a wrist started vibrating</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Participants traced the path based on the guidance from the haptic wristband.</a:t>
            </a:r>
          </a:p>
          <a:p>
            <a:r>
              <a:rPr lang="en-US" dirty="0"/>
              <a:t>A trial ended when the finger reached the end of the path.</a:t>
            </a:r>
          </a:p>
          <a:p>
            <a:r>
              <a:rPr lang="en-US" dirty="0"/>
              <a:t>Audio feedback was provided when a trial started and ended</a:t>
            </a:r>
          </a:p>
          <a:p>
            <a:r>
              <a:rPr lang="en-US" dirty="0"/>
              <a:t>There were 5 training trials plus 10 test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28</a:t>
            </a:fld>
            <a:endParaRPr lang="en-US"/>
          </a:p>
        </p:txBody>
      </p:sp>
    </p:spTree>
    <p:extLst>
      <p:ext uri="{BB962C8B-B14F-4D97-AF65-F5344CB8AC3E}">
        <p14:creationId xmlns:p14="http://schemas.microsoft.com/office/powerpoint/2010/main" val="1987781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I’ll explain more about how the finger was guided along the path.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Each path consists of three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straight segments, the system guided the user to the segment end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curved segments, the system guided the user to the tangent point of a line drawn from the curve to the finger.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29</a:t>
            </a:fld>
            <a:endParaRPr lang="en-US"/>
          </a:p>
        </p:txBody>
      </p:sp>
    </p:spTree>
    <p:extLst>
      <p:ext uri="{BB962C8B-B14F-4D97-AF65-F5344CB8AC3E}">
        <p14:creationId xmlns:p14="http://schemas.microsoft.com/office/powerpoint/2010/main" val="173932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wearable devices used a finger-mounted camera to provide information of text under the finger. In this case, physically tracing printed text to hear text-to-speech output needs a user’s hand to be guided.</a:t>
            </a:r>
          </a:p>
        </p:txBody>
      </p:sp>
      <p:sp>
        <p:nvSpPr>
          <p:cNvPr id="4" name="Slide Number Placeholder 3"/>
          <p:cNvSpPr>
            <a:spLocks noGrp="1"/>
          </p:cNvSpPr>
          <p:nvPr>
            <p:ph type="sldNum" sz="quarter" idx="10"/>
          </p:nvPr>
        </p:nvSpPr>
        <p:spPr/>
        <p:txBody>
          <a:bodyPr/>
          <a:lstStyle/>
          <a:p>
            <a:fld id="{91548AE0-1724-4A2D-9416-E06625FF797C}" type="slidenum">
              <a:rPr lang="en-US" smtClean="0"/>
              <a:t>3</a:t>
            </a:fld>
            <a:endParaRPr lang="en-US"/>
          </a:p>
        </p:txBody>
      </p:sp>
    </p:spTree>
    <p:extLst>
      <p:ext uri="{BB962C8B-B14F-4D97-AF65-F5344CB8AC3E}">
        <p14:creationId xmlns:p14="http://schemas.microsoft.com/office/powerpoint/2010/main" val="629976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sz="1200" b="0" i="0" u="none" strike="noStrike" kern="1200" baseline="0" dirty="0">
                <a:solidFill>
                  <a:schemeClr val="tx1"/>
                </a:solidFill>
                <a:latin typeface="+mn-lt"/>
                <a:ea typeface="+mn-ea"/>
                <a:cs typeface="+mn-cs"/>
              </a:rPr>
              <a:t>Trial completion time was computed from the time the vibration started until their finger reached the end of the path.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The movement error was computed by measuring the distance between the presented path and the actual trace by dynamic time warping method.</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30</a:t>
            </a:fld>
            <a:endParaRPr lang="en-US"/>
          </a:p>
        </p:txBody>
      </p:sp>
    </p:spTree>
    <p:extLst>
      <p:ext uri="{BB962C8B-B14F-4D97-AF65-F5344CB8AC3E}">
        <p14:creationId xmlns:p14="http://schemas.microsoft.com/office/powerpoint/2010/main" val="679520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just briefly</a:t>
            </a:r>
            <a:r>
              <a:rPr lang="en-US" baseline="0" dirty="0" smtClean="0"/>
              <a:t> describe findings from study 1. </a:t>
            </a:r>
            <a:endParaRPr lang="en-US" dirty="0" smtClean="0"/>
          </a:p>
          <a:p>
            <a:r>
              <a:rPr lang="en-US" dirty="0" smtClean="0"/>
              <a:t>Interpolated feedback was slower and less accurate</a:t>
            </a:r>
            <a:r>
              <a:rPr lang="en-US" baseline="0" dirty="0" smtClean="0"/>
              <a:t> in target-finding task.</a:t>
            </a:r>
          </a:p>
          <a:p>
            <a:r>
              <a:rPr lang="en-US" baseline="0" dirty="0" smtClean="0"/>
              <a:t>(click)</a:t>
            </a:r>
          </a:p>
          <a:p>
            <a:r>
              <a:rPr lang="en-US" baseline="0" dirty="0" smtClean="0"/>
              <a:t>In path-tracing task, interpolated feedback was slower and less accurate as well.</a:t>
            </a:r>
            <a:endParaRPr lang="en-US" dirty="0"/>
          </a:p>
          <a:p>
            <a:r>
              <a:rPr lang="en-US" dirty="0" smtClean="0"/>
              <a:t>(click)</a:t>
            </a:r>
          </a:p>
          <a:p>
            <a:r>
              <a:rPr lang="en-US" dirty="0" smtClean="0"/>
              <a:t>Participants </a:t>
            </a:r>
            <a:r>
              <a:rPr lang="en-US" dirty="0"/>
              <a:t>also rated the </a:t>
            </a:r>
            <a:r>
              <a:rPr lang="en-US" sz="1200" dirty="0"/>
              <a:t>wristbands with interpolation worse than single-motor feedback</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91548AE0-1724-4A2D-9416-E06625FF797C}" type="slidenum">
              <a:rPr lang="en-US" smtClean="0"/>
              <a:t>31</a:t>
            </a:fld>
            <a:endParaRPr lang="en-US"/>
          </a:p>
        </p:txBody>
      </p:sp>
    </p:spTree>
    <p:extLst>
      <p:ext uri="{BB962C8B-B14F-4D97-AF65-F5344CB8AC3E}">
        <p14:creationId xmlns:p14="http://schemas.microsoft.com/office/powerpoint/2010/main" val="1953812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both tasks, interpolated feedback was slower and less accurate than single-motor feedback</a:t>
            </a:r>
            <a:r>
              <a:rPr lang="en-US" dirty="0" smtClean="0"/>
              <a:t>. T</a:t>
            </a:r>
            <a:r>
              <a:rPr lang="en-US" baseline="0" dirty="0" smtClean="0"/>
              <a:t>he clear vibration from 4-motor wristband resulted in better performance than 8-motor wristbands with higher fidelity.</a:t>
            </a:r>
          </a:p>
          <a:p>
            <a:r>
              <a:rPr lang="en-US" baseline="0" dirty="0" smtClean="0"/>
              <a:t>(click)</a:t>
            </a:r>
            <a:endParaRPr lang="en-US" dirty="0"/>
          </a:p>
          <a:p>
            <a:r>
              <a:rPr lang="en-US" dirty="0" smtClean="0"/>
              <a:t>There was no statistically significant difference</a:t>
            </a:r>
            <a:r>
              <a:rPr lang="en-US" baseline="0" dirty="0" smtClean="0"/>
              <a:t> between 4 and 8-motor wristbands.</a:t>
            </a:r>
            <a:endParaRPr lang="en-US" sz="1200" dirty="0"/>
          </a:p>
        </p:txBody>
      </p:sp>
      <p:sp>
        <p:nvSpPr>
          <p:cNvPr id="4" name="Slide Number Placeholder 3"/>
          <p:cNvSpPr>
            <a:spLocks noGrp="1"/>
          </p:cNvSpPr>
          <p:nvPr>
            <p:ph type="sldNum" sz="quarter" idx="10"/>
          </p:nvPr>
        </p:nvSpPr>
        <p:spPr/>
        <p:txBody>
          <a:bodyPr/>
          <a:lstStyle/>
          <a:p>
            <a:fld id="{91548AE0-1724-4A2D-9416-E06625FF797C}" type="slidenum">
              <a:rPr lang="en-US" smtClean="0"/>
              <a:t>32</a:t>
            </a:fld>
            <a:endParaRPr lang="en-US"/>
          </a:p>
        </p:txBody>
      </p:sp>
    </p:spTree>
    <p:extLst>
      <p:ext uri="{BB962C8B-B14F-4D97-AF65-F5344CB8AC3E}">
        <p14:creationId xmlns:p14="http://schemas.microsoft.com/office/powerpoint/2010/main" val="700712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our first study, we observed that single-motor feedback clearly outperform the interpolated feedback,</a:t>
            </a:r>
          </a:p>
          <a:p>
            <a:pPr marL="0" indent="0">
              <a:buFont typeface="Arial" panose="020B0604020202020204" pitchFamily="34" charset="0"/>
              <a:buNone/>
            </a:pPr>
            <a:r>
              <a:rPr lang="en-US" dirty="0"/>
              <a:t>so we focused only on single-motor feedback in Study 2 with blind and VI participants.</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33</a:t>
            </a:fld>
            <a:endParaRPr lang="en-US"/>
          </a:p>
        </p:txBody>
      </p:sp>
    </p:spTree>
    <p:extLst>
      <p:ext uri="{BB962C8B-B14F-4D97-AF65-F5344CB8AC3E}">
        <p14:creationId xmlns:p14="http://schemas.microsoft.com/office/powerpoint/2010/main" val="2489218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recruited 14 visually impaired participants. 7 were totally blind, 2 were blind with light perception, and 5 were legally blind.</a:t>
            </a:r>
          </a:p>
          <a:p>
            <a:endParaRPr lang="en-US" dirty="0"/>
          </a:p>
          <a:p>
            <a:r>
              <a:rPr lang="en-US" dirty="0"/>
              <a:t>They were </a:t>
            </a:r>
            <a:r>
              <a:rPr lang="en-US" dirty="0" smtClean="0"/>
              <a:t>25 </a:t>
            </a:r>
            <a:r>
              <a:rPr lang="en-US" dirty="0"/>
              <a:t>years old on average.</a:t>
            </a:r>
          </a:p>
        </p:txBody>
      </p:sp>
      <p:sp>
        <p:nvSpPr>
          <p:cNvPr id="4" name="Slide Number Placeholder 3"/>
          <p:cNvSpPr>
            <a:spLocks noGrp="1"/>
          </p:cNvSpPr>
          <p:nvPr>
            <p:ph type="sldNum" sz="quarter" idx="10"/>
          </p:nvPr>
        </p:nvSpPr>
        <p:spPr/>
        <p:txBody>
          <a:bodyPr/>
          <a:lstStyle/>
          <a:p>
            <a:fld id="{91548AE0-1724-4A2D-9416-E06625FF797C}" type="slidenum">
              <a:rPr lang="en-US" smtClean="0"/>
              <a:t>34</a:t>
            </a:fld>
            <a:endParaRPr lang="en-US"/>
          </a:p>
        </p:txBody>
      </p:sp>
    </p:spTree>
    <p:extLst>
      <p:ext uri="{BB962C8B-B14F-4D97-AF65-F5344CB8AC3E}">
        <p14:creationId xmlns:p14="http://schemas.microsoft.com/office/powerpoint/2010/main" val="390879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study 2 was similar to study 1 but we had only 2 conditions.</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Due to a steep learning curve during Study 1, we also provided more training and increased the number of test trials in the tasks.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number of test trials for target finding increased from 30 in Study 1 to 36 here. To capture possible learning effects, we split the 36 trials in the target-finding task into two blocks of 18 trials each and included </a:t>
            </a:r>
            <a:r>
              <a:rPr lang="en-US" sz="1200" b="0" i="1" u="none" strike="noStrike" kern="1200" baseline="0" dirty="0">
                <a:solidFill>
                  <a:schemeClr val="tx1"/>
                </a:solidFill>
                <a:latin typeface="+mn-lt"/>
                <a:ea typeface="+mn-ea"/>
                <a:cs typeface="+mn-cs"/>
              </a:rPr>
              <a:t>Block </a:t>
            </a:r>
            <a:r>
              <a:rPr lang="en-US" sz="1200" b="0" i="0" u="none" strike="noStrike" kern="1200" baseline="0" dirty="0">
                <a:solidFill>
                  <a:schemeClr val="tx1"/>
                </a:solidFill>
                <a:latin typeface="+mn-lt"/>
                <a:ea typeface="+mn-ea"/>
                <a:cs typeface="+mn-cs"/>
              </a:rPr>
              <a:t>as an additional factor in the analysis of that task. </a:t>
            </a:r>
          </a:p>
          <a:p>
            <a:r>
              <a:rPr lang="en-US" sz="1200" b="0" i="0" u="none" strike="noStrike" kern="1200" baseline="0" dirty="0">
                <a:solidFill>
                  <a:schemeClr val="tx1"/>
                </a:solidFill>
                <a:latin typeface="+mn-lt"/>
                <a:ea typeface="+mn-ea"/>
                <a:cs typeface="+mn-cs"/>
              </a:rPr>
              <a:t>For the </a:t>
            </a:r>
            <a:r>
              <a:rPr lang="en-US" sz="1200" b="0" i="1" u="none" strike="noStrike" kern="1200" baseline="0" dirty="0">
                <a:solidFill>
                  <a:schemeClr val="tx1"/>
                </a:solidFill>
                <a:latin typeface="+mn-lt"/>
                <a:ea typeface="+mn-ea"/>
                <a:cs typeface="+mn-cs"/>
              </a:rPr>
              <a:t>path-tracing </a:t>
            </a:r>
            <a:r>
              <a:rPr lang="en-US" sz="1200" b="0" i="0" u="none" strike="noStrike" kern="1200" baseline="0" dirty="0">
                <a:solidFill>
                  <a:schemeClr val="tx1"/>
                </a:solidFill>
                <a:latin typeface="+mn-lt"/>
                <a:ea typeface="+mn-ea"/>
                <a:cs typeface="+mn-cs"/>
              </a:rPr>
              <a:t>task, participants completed 7 training trials and 12 test trials.</a:t>
            </a:r>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548AE0-1724-4A2D-9416-E06625FF797C}" type="slidenum">
              <a:rPr lang="en-US" smtClean="0"/>
              <a:t>35</a:t>
            </a:fld>
            <a:endParaRPr lang="en-US"/>
          </a:p>
        </p:txBody>
      </p:sp>
    </p:spTree>
    <p:extLst>
      <p:ext uri="{BB962C8B-B14F-4D97-AF65-F5344CB8AC3E}">
        <p14:creationId xmlns:p14="http://schemas.microsoft.com/office/powerpoint/2010/main" val="1412478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result of Study 2.</a:t>
            </a:r>
          </a:p>
        </p:txBody>
      </p:sp>
      <p:sp>
        <p:nvSpPr>
          <p:cNvPr id="4" name="Slide Number Placeholder 3"/>
          <p:cNvSpPr>
            <a:spLocks noGrp="1"/>
          </p:cNvSpPr>
          <p:nvPr>
            <p:ph type="sldNum" sz="quarter" idx="10"/>
          </p:nvPr>
        </p:nvSpPr>
        <p:spPr/>
        <p:txBody>
          <a:bodyPr/>
          <a:lstStyle/>
          <a:p>
            <a:fld id="{91548AE0-1724-4A2D-9416-E06625FF797C}" type="slidenum">
              <a:rPr lang="en-US" smtClean="0"/>
              <a:t>36</a:t>
            </a:fld>
            <a:endParaRPr lang="en-US"/>
          </a:p>
        </p:txBody>
      </p:sp>
    </p:spTree>
    <p:extLst>
      <p:ext uri="{BB962C8B-B14F-4D97-AF65-F5344CB8AC3E}">
        <p14:creationId xmlns:p14="http://schemas.microsoft.com/office/powerpoint/2010/main" val="3964729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graph shows the trial completion time of target-finding task.</a:t>
            </a:r>
          </a:p>
          <a:p>
            <a:endParaRPr lang="en-US" sz="1200" dirty="0"/>
          </a:p>
          <a:p>
            <a:r>
              <a:rPr lang="en-US" sz="1200" dirty="0"/>
              <a:t>(click)</a:t>
            </a:r>
          </a:p>
          <a:p>
            <a:r>
              <a:rPr lang="en-US" dirty="0"/>
              <a:t>On the x axis we have the number of motors, 4 and 8. </a:t>
            </a:r>
          </a:p>
          <a:p>
            <a:r>
              <a:rPr lang="en-US" dirty="0" smtClean="0"/>
              <a:t>The </a:t>
            </a:r>
            <a:r>
              <a:rPr lang="en-US" dirty="0"/>
              <a:t>colors indicate block 1 and 2.</a:t>
            </a:r>
          </a:p>
          <a:p>
            <a:r>
              <a:rPr lang="en-US" dirty="0" smtClean="0"/>
              <a:t>On </a:t>
            </a:r>
            <a:r>
              <a:rPr lang="en-US" dirty="0"/>
              <a:t>the y axis we have the trial completion time in second</a:t>
            </a:r>
            <a:r>
              <a:rPr lang="en-US" b="1" dirty="0"/>
              <a:t>, </a:t>
            </a:r>
            <a:r>
              <a:rPr lang="en-US" b="0" dirty="0"/>
              <a:t>so here lower numbers means faster speed</a:t>
            </a:r>
            <a:r>
              <a:rPr lang="en-US" b="1" dirty="0"/>
              <a:t>.</a:t>
            </a:r>
          </a:p>
          <a:p>
            <a:endParaRPr lang="en-US" sz="1200" dirty="0"/>
          </a:p>
          <a:p>
            <a:r>
              <a:rPr lang="en-US" sz="1200" dirty="0"/>
              <a:t>(click)</a:t>
            </a:r>
          </a:p>
          <a:p>
            <a:r>
              <a:rPr lang="en-US" sz="1200" dirty="0"/>
              <a:t>Participants were </a:t>
            </a:r>
            <a:r>
              <a:rPr lang="en-US" sz="1200" b="1" dirty="0"/>
              <a:t>faster</a:t>
            </a:r>
            <a:r>
              <a:rPr lang="en-US" sz="1200" dirty="0"/>
              <a:t> with the 4-motor wristband than 8-motor one        (</a:t>
            </a:r>
            <a:r>
              <a:rPr lang="en-US" sz="1200" i="1" dirty="0"/>
              <a:t>p</a:t>
            </a:r>
            <a:r>
              <a:rPr lang="en-US" sz="1200" dirty="0"/>
              <a:t> &lt; .001)</a:t>
            </a:r>
          </a:p>
          <a:p>
            <a:r>
              <a:rPr lang="en-US" sz="1200" dirty="0"/>
              <a:t>The main effect of </a:t>
            </a:r>
            <a:r>
              <a:rPr lang="en-US" sz="1200" i="1" dirty="0"/>
              <a:t>Block</a:t>
            </a:r>
            <a:r>
              <a:rPr lang="en-US" sz="1200" dirty="0"/>
              <a:t> was not statistically significant </a:t>
            </a:r>
            <a:r>
              <a:rPr lang="en-US" sz="1200" i="1" dirty="0"/>
              <a:t>(p </a:t>
            </a:r>
            <a:r>
              <a:rPr lang="en-US" sz="1200" dirty="0"/>
              <a:t>= .119)</a:t>
            </a:r>
            <a:r>
              <a:rPr lang="en-US" sz="1200" i="1"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37</a:t>
            </a:fld>
            <a:endParaRPr lang="en-US"/>
          </a:p>
        </p:txBody>
      </p:sp>
    </p:spTree>
    <p:extLst>
      <p:ext uri="{BB962C8B-B14F-4D97-AF65-F5344CB8AC3E}">
        <p14:creationId xmlns:p14="http://schemas.microsoft.com/office/powerpoint/2010/main" val="2954703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a:t>
            </a:r>
          </a:p>
          <a:p>
            <a:r>
              <a:rPr lang="en-US" sz="1200" dirty="0"/>
              <a:t>This graph shows the movement </a:t>
            </a:r>
            <a:r>
              <a:rPr lang="en-US" sz="1200" dirty="0" smtClean="0"/>
              <a:t>error.</a:t>
            </a:r>
            <a:endParaRPr lang="en-US" sz="1200" dirty="0"/>
          </a:p>
          <a:p>
            <a:endParaRPr lang="en-US" sz="1200" dirty="0"/>
          </a:p>
          <a:p>
            <a:r>
              <a:rPr lang="en-US" sz="1200" dirty="0"/>
              <a:t>(click)</a:t>
            </a:r>
          </a:p>
          <a:p>
            <a:r>
              <a:rPr lang="en-US" sz="1200" dirty="0"/>
              <a:t>They were </a:t>
            </a:r>
            <a:r>
              <a:rPr lang="en-US" sz="1200" b="1" dirty="0"/>
              <a:t>more accurate </a:t>
            </a:r>
            <a:r>
              <a:rPr lang="en-US" sz="1200" dirty="0"/>
              <a:t>with the 4-motor wristband than 8-motor wristband (</a:t>
            </a:r>
            <a:r>
              <a:rPr lang="en-US" sz="1200" i="1" dirty="0"/>
              <a:t>p</a:t>
            </a:r>
            <a:r>
              <a:rPr lang="en-US" sz="1200" dirty="0"/>
              <a:t> = .029)</a:t>
            </a:r>
          </a:p>
          <a:p>
            <a:r>
              <a:rPr lang="en-US" sz="1200" dirty="0"/>
              <a:t>The main effect of </a:t>
            </a:r>
            <a:r>
              <a:rPr lang="en-US" sz="1200" i="1" dirty="0"/>
              <a:t>Block</a:t>
            </a:r>
            <a:r>
              <a:rPr lang="en-US" sz="1200" dirty="0"/>
              <a:t> was not statistically significant </a:t>
            </a:r>
            <a:r>
              <a:rPr lang="en-US" sz="1200" i="1" dirty="0"/>
              <a:t>(p </a:t>
            </a:r>
            <a:r>
              <a:rPr lang="en-US" sz="1200" dirty="0"/>
              <a:t>= .560)</a:t>
            </a:r>
            <a:r>
              <a:rPr lang="en-US" sz="1200" i="1"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38</a:t>
            </a:fld>
            <a:endParaRPr lang="en-US"/>
          </a:p>
        </p:txBody>
      </p:sp>
    </p:spTree>
    <p:extLst>
      <p:ext uri="{BB962C8B-B14F-4D97-AF65-F5344CB8AC3E}">
        <p14:creationId xmlns:p14="http://schemas.microsoft.com/office/powerpoint/2010/main" val="2134064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we have the result of path-tracing</a:t>
            </a:r>
            <a:r>
              <a:rPr lang="en-US" baseline="0" dirty="0" smtClean="0"/>
              <a:t> task.</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a:t>click)</a:t>
            </a:r>
          </a:p>
          <a:p>
            <a:r>
              <a:rPr lang="en-US" dirty="0"/>
              <a:t>These two graphs shows the trial completion time and movement error on the y axis</a:t>
            </a:r>
          </a:p>
          <a:p>
            <a:r>
              <a:rPr lang="en-US" dirty="0" smtClean="0"/>
              <a:t>And </a:t>
            </a:r>
            <a:r>
              <a:rPr lang="en-US" dirty="0"/>
              <a:t>number of motors on the x axis.</a:t>
            </a:r>
          </a:p>
          <a:p>
            <a:endParaRPr lang="en-US" dirty="0" smtClean="0"/>
          </a:p>
          <a:p>
            <a:r>
              <a:rPr lang="en-US" dirty="0" smtClean="0"/>
              <a:t>(click)</a:t>
            </a:r>
            <a:endParaRPr lang="en-US" dirty="0"/>
          </a:p>
          <a:p>
            <a:r>
              <a:rPr lang="en-US" dirty="0"/>
              <a:t>In path tracing task,</a:t>
            </a:r>
          </a:p>
          <a:p>
            <a:endParaRPr lang="en-US" dirty="0"/>
          </a:p>
          <a:p>
            <a:r>
              <a:rPr lang="en-US" sz="1200" dirty="0"/>
              <a:t>Participants were not faster with either wristband (</a:t>
            </a:r>
            <a:r>
              <a:rPr lang="en-US" sz="1200" i="1" dirty="0"/>
              <a:t>p</a:t>
            </a:r>
            <a:r>
              <a:rPr lang="en-US" sz="1200" dirty="0"/>
              <a:t> = .091)</a:t>
            </a:r>
          </a:p>
          <a:p>
            <a:r>
              <a:rPr lang="en-US" sz="1200" dirty="0"/>
              <a:t>They were </a:t>
            </a:r>
            <a:r>
              <a:rPr lang="en-US" sz="1200" b="1" dirty="0"/>
              <a:t>more accurate </a:t>
            </a:r>
            <a:r>
              <a:rPr lang="en-US" sz="1200" dirty="0"/>
              <a:t>with 4-motor wristband than 8-motor wristband </a:t>
            </a:r>
            <a:r>
              <a:rPr lang="en-US" sz="1200" i="1" dirty="0"/>
              <a:t>(p </a:t>
            </a:r>
            <a:r>
              <a:rPr lang="en-US" sz="1200" dirty="0"/>
              <a:t>= .009)</a:t>
            </a:r>
            <a:r>
              <a:rPr lang="en-US" sz="1200" i="1"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39</a:t>
            </a:fld>
            <a:endParaRPr lang="en-US"/>
          </a:p>
        </p:txBody>
      </p:sp>
    </p:spTree>
    <p:extLst>
      <p:ext uri="{BB962C8B-B14F-4D97-AF65-F5344CB8AC3E}">
        <p14:creationId xmlns:p14="http://schemas.microsoft.com/office/powerpoint/2010/main" val="64660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blind people use touchscreen devices, they need to learn touchscreen gestures which requires users to move the hand in the right direction.</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4</a:t>
            </a:fld>
            <a:endParaRPr lang="en-US"/>
          </a:p>
        </p:txBody>
      </p:sp>
    </p:spTree>
    <p:extLst>
      <p:ext uri="{BB962C8B-B14F-4D97-AF65-F5344CB8AC3E}">
        <p14:creationId xmlns:p14="http://schemas.microsoft.com/office/powerpoint/2010/main" val="246012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(click)</a:t>
            </a:r>
          </a:p>
          <a:p>
            <a:r>
              <a:rPr lang="en-US" sz="1200" dirty="0" smtClean="0"/>
              <a:t>This </a:t>
            </a:r>
            <a:r>
              <a:rPr lang="en-US" sz="1200" dirty="0"/>
              <a:t>graph shows ratings on the y axis </a:t>
            </a:r>
            <a:r>
              <a:rPr lang="en-US" sz="1200" dirty="0" smtClean="0"/>
              <a:t>of two conditions for </a:t>
            </a:r>
            <a:r>
              <a:rPr lang="en-US" sz="1200" dirty="0"/>
              <a:t>three questions on the x axis</a:t>
            </a:r>
            <a:r>
              <a:rPr lang="en-US" sz="1200" dirty="0" smtClean="0"/>
              <a:t>.</a:t>
            </a:r>
          </a:p>
          <a:p>
            <a:r>
              <a:rPr lang="en-US" sz="1200" dirty="0" smtClean="0"/>
              <a:t>(</a:t>
            </a:r>
            <a:r>
              <a:rPr lang="en-US" sz="1200" dirty="0"/>
              <a:t>click)</a:t>
            </a:r>
          </a:p>
          <a:p>
            <a:endParaRPr lang="en-US" sz="1200" dirty="0"/>
          </a:p>
          <a:p>
            <a:r>
              <a:rPr lang="en-US" sz="1200" dirty="0"/>
              <a:t>Participants perceived the 4-motor wristband to be </a:t>
            </a:r>
            <a:r>
              <a:rPr lang="en-US" sz="1200" b="1" dirty="0"/>
              <a:t>easier</a:t>
            </a:r>
            <a:r>
              <a:rPr lang="en-US" sz="1200" dirty="0"/>
              <a:t> to understand and </a:t>
            </a:r>
            <a:r>
              <a:rPr lang="en-US" sz="1200" b="1" dirty="0"/>
              <a:t>more accurate </a:t>
            </a:r>
            <a:r>
              <a:rPr lang="en-US" sz="1200" dirty="0"/>
              <a:t>than the 8-motor wristband.</a:t>
            </a:r>
          </a:p>
          <a:p>
            <a:r>
              <a:rPr lang="en-US" sz="1200" dirty="0"/>
              <a:t>In statistical analysis, no differences were found in perceptions of speed.</a:t>
            </a:r>
            <a:endParaRPr lang="en-US" sz="1200" i="1" dirty="0"/>
          </a:p>
        </p:txBody>
      </p:sp>
      <p:sp>
        <p:nvSpPr>
          <p:cNvPr id="4" name="Slide Number Placeholder 3"/>
          <p:cNvSpPr>
            <a:spLocks noGrp="1"/>
          </p:cNvSpPr>
          <p:nvPr>
            <p:ph type="sldNum" sz="quarter" idx="10"/>
          </p:nvPr>
        </p:nvSpPr>
        <p:spPr/>
        <p:txBody>
          <a:bodyPr/>
          <a:lstStyle/>
          <a:p>
            <a:fld id="{91548AE0-1724-4A2D-9416-E06625FF797C}" type="slidenum">
              <a:rPr lang="en-US" smtClean="0"/>
              <a:t>40</a:t>
            </a:fld>
            <a:endParaRPr lang="en-US"/>
          </a:p>
        </p:txBody>
      </p:sp>
    </p:spTree>
    <p:extLst>
      <p:ext uri="{BB962C8B-B14F-4D97-AF65-F5344CB8AC3E}">
        <p14:creationId xmlns:p14="http://schemas.microsoft.com/office/powerpoint/2010/main" val="1483561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C00000"/>
                </a:solidFill>
              </a:rPr>
              <a:t>The most common reason cited for preferring 4-motor feedback was that it was easier to </a:t>
            </a:r>
            <a:r>
              <a:rPr lang="en-US" sz="1200" b="0" dirty="0" smtClean="0">
                <a:solidFill>
                  <a:srgbClr val="C00000"/>
                </a:solidFill>
              </a:rPr>
              <a:t>understand.</a:t>
            </a:r>
            <a:endParaRPr lang="en-US" b="0" dirty="0"/>
          </a:p>
        </p:txBody>
      </p:sp>
      <p:sp>
        <p:nvSpPr>
          <p:cNvPr id="4" name="Slide Number Placeholder 3"/>
          <p:cNvSpPr>
            <a:spLocks noGrp="1"/>
          </p:cNvSpPr>
          <p:nvPr>
            <p:ph type="sldNum" sz="quarter" idx="10"/>
          </p:nvPr>
        </p:nvSpPr>
        <p:spPr/>
        <p:txBody>
          <a:bodyPr/>
          <a:lstStyle/>
          <a:p>
            <a:fld id="{91548AE0-1724-4A2D-9416-E06625FF797C}" type="slidenum">
              <a:rPr lang="en-US" smtClean="0"/>
              <a:t>41</a:t>
            </a:fld>
            <a:endParaRPr lang="en-US"/>
          </a:p>
        </p:txBody>
      </p:sp>
    </p:spTree>
    <p:extLst>
      <p:ext uri="{BB962C8B-B14F-4D97-AF65-F5344CB8AC3E}">
        <p14:creationId xmlns:p14="http://schemas.microsoft.com/office/powerpoint/2010/main" val="126353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for preferring 8-motor feedback included higher perceived accuracy and increased precision. However, it seems that the simplicity of 4-motor wristband had more advantage according to the result of this study.</a:t>
            </a:r>
          </a:p>
        </p:txBody>
      </p:sp>
      <p:sp>
        <p:nvSpPr>
          <p:cNvPr id="4" name="Slide Number Placeholder 3"/>
          <p:cNvSpPr>
            <a:spLocks noGrp="1"/>
          </p:cNvSpPr>
          <p:nvPr>
            <p:ph type="sldNum" sz="quarter" idx="10"/>
          </p:nvPr>
        </p:nvSpPr>
        <p:spPr/>
        <p:txBody>
          <a:bodyPr/>
          <a:lstStyle/>
          <a:p>
            <a:fld id="{91548AE0-1724-4A2D-9416-E06625FF797C}" type="slidenum">
              <a:rPr lang="en-US" smtClean="0"/>
              <a:t>42</a:t>
            </a:fld>
            <a:endParaRPr lang="en-US"/>
          </a:p>
        </p:txBody>
      </p:sp>
    </p:spTree>
    <p:extLst>
      <p:ext uri="{BB962C8B-B14F-4D97-AF65-F5344CB8AC3E}">
        <p14:creationId xmlns:p14="http://schemas.microsoft.com/office/powerpoint/2010/main" val="454594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summary,</a:t>
            </a:r>
          </a:p>
          <a:p>
            <a:pPr marL="0" indent="0">
              <a:buNone/>
            </a:pPr>
            <a:endParaRPr lang="en-US" dirty="0"/>
          </a:p>
          <a:p>
            <a:pPr marL="0" indent="0">
              <a:buNone/>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4-motor wristband outperformed 8-motor wristband in both tasks.</a:t>
            </a:r>
          </a:p>
          <a:p>
            <a:pPr marL="0" indent="0">
              <a:buNone/>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subjective evaluation supported the performance results with positive feedback about the 4-motor wristband. </a:t>
            </a:r>
          </a:p>
          <a:p>
            <a:pPr marL="0" indent="0">
              <a:buNone/>
            </a:pP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43</a:t>
            </a:fld>
            <a:endParaRPr lang="en-US"/>
          </a:p>
        </p:txBody>
      </p:sp>
    </p:spTree>
    <p:extLst>
      <p:ext uri="{BB962C8B-B14F-4D97-AF65-F5344CB8AC3E}">
        <p14:creationId xmlns:p14="http://schemas.microsoft.com/office/powerpoint/2010/main" val="3448603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We were </a:t>
            </a:r>
            <a:r>
              <a:rPr lang="en-US" sz="1200" b="1" i="0" u="none" strike="noStrike" kern="1200" baseline="0" dirty="0" smtClean="0">
                <a:solidFill>
                  <a:schemeClr val="tx1"/>
                </a:solidFill>
                <a:latin typeface="+mn-lt"/>
                <a:ea typeface="+mn-ea"/>
                <a:cs typeface="+mn-cs"/>
              </a:rPr>
              <a:t>SURPRISED </a:t>
            </a:r>
            <a:r>
              <a:rPr lang="en-US" sz="1200" b="0" i="0" u="none" strike="noStrike" kern="1200" baseline="0" dirty="0" smtClean="0">
                <a:solidFill>
                  <a:schemeClr val="tx1"/>
                </a:solidFill>
                <a:latin typeface="+mn-lt"/>
                <a:ea typeface="+mn-ea"/>
                <a:cs typeface="+mn-cs"/>
              </a:rPr>
              <a:t>that </a:t>
            </a:r>
            <a:r>
              <a:rPr lang="en-US" sz="1200" b="0" i="0" u="none" strike="noStrike" kern="1200" baseline="0" dirty="0">
                <a:solidFill>
                  <a:schemeClr val="tx1"/>
                </a:solidFill>
                <a:latin typeface="+mn-lt"/>
                <a:ea typeface="+mn-ea"/>
                <a:cs typeface="+mn-cs"/>
              </a:rPr>
              <a:t>doubling the number of haptic actuators </a:t>
            </a:r>
            <a:r>
              <a:rPr lang="en-US" sz="1200" b="0" i="0" u="none" strike="noStrike" kern="1200" baseline="0" dirty="0" smtClean="0">
                <a:solidFill>
                  <a:schemeClr val="tx1"/>
                </a:solidFill>
                <a:latin typeface="+mn-lt"/>
                <a:ea typeface="+mn-ea"/>
                <a:cs typeface="+mn-cs"/>
              </a:rPr>
              <a:t>did </a:t>
            </a:r>
            <a:r>
              <a:rPr lang="en-US" sz="1200" b="0" i="0" u="none" strike="noStrike" kern="1200" baseline="0" dirty="0">
                <a:solidFill>
                  <a:schemeClr val="tx1"/>
                </a:solidFill>
                <a:latin typeface="+mn-lt"/>
                <a:ea typeface="+mn-ea"/>
                <a:cs typeface="+mn-cs"/>
              </a:rPr>
              <a:t>not result in performance benefits.</a:t>
            </a:r>
          </a:p>
          <a:p>
            <a:r>
              <a:rPr lang="en-US" sz="1200" b="0" i="0" u="none" strike="noStrike" kern="1200" baseline="0" dirty="0" smtClean="0">
                <a:solidFill>
                  <a:schemeClr val="tx1"/>
                </a:solidFill>
                <a:latin typeface="+mn-lt"/>
                <a:ea typeface="+mn-ea"/>
                <a:cs typeface="+mn-cs"/>
              </a:rPr>
              <a:t>A possible reason is vibration </a:t>
            </a:r>
            <a:r>
              <a:rPr lang="en-US" sz="1200" b="0" i="0" u="none" strike="noStrike" kern="1200" baseline="0" dirty="0">
                <a:solidFill>
                  <a:schemeClr val="tx1"/>
                </a:solidFill>
                <a:latin typeface="+mn-lt"/>
                <a:ea typeface="+mn-ea"/>
                <a:cs typeface="+mn-cs"/>
              </a:rPr>
              <a:t>transfer between </a:t>
            </a:r>
            <a:r>
              <a:rPr lang="en-US" sz="1200" b="0" i="0" u="none" strike="noStrike" kern="1200" baseline="0" dirty="0" smtClean="0">
                <a:solidFill>
                  <a:schemeClr val="tx1"/>
                </a:solidFill>
                <a:latin typeface="+mn-lt"/>
                <a:ea typeface="+mn-ea"/>
                <a:cs typeface="+mn-cs"/>
              </a:rPr>
              <a:t>motors which is </a:t>
            </a:r>
            <a:r>
              <a:rPr lang="en-US" sz="1200" b="0" i="0" u="none" strike="noStrike" kern="1200" dirty="0" smtClean="0">
                <a:solidFill>
                  <a:schemeClr val="tx1"/>
                </a:solidFill>
                <a:effectLst/>
                <a:latin typeface="+mn-lt"/>
                <a:ea typeface="+mn-ea"/>
                <a:cs typeface="+mn-cs"/>
              </a:rPr>
              <a:t>when one motor vibrates the adjacent motor may also vibrate a bit.</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Higher </a:t>
            </a:r>
            <a:r>
              <a:rPr lang="en-US" sz="1200" b="0" i="0" u="none" strike="noStrike" kern="1200" baseline="0" dirty="0">
                <a:solidFill>
                  <a:schemeClr val="tx1"/>
                </a:solidFill>
                <a:latin typeface="+mn-lt"/>
                <a:ea typeface="+mn-ea"/>
                <a:cs typeface="+mn-cs"/>
              </a:rPr>
              <a:t>cognitive </a:t>
            </a:r>
            <a:r>
              <a:rPr lang="en-US" sz="1200" b="0" i="0" u="none" strike="noStrike" kern="1200" baseline="0" dirty="0" smtClean="0">
                <a:solidFill>
                  <a:schemeClr val="tx1"/>
                </a:solidFill>
                <a:latin typeface="+mn-lt"/>
                <a:ea typeface="+mn-ea"/>
                <a:cs typeface="+mn-cs"/>
              </a:rPr>
              <a:t>load of interpolated feedback, </a:t>
            </a:r>
            <a:r>
              <a:rPr lang="en-US" sz="1200" b="0" i="0" u="none" strike="noStrike" kern="1200" baseline="0" dirty="0">
                <a:solidFill>
                  <a:schemeClr val="tx1"/>
                </a:solidFill>
                <a:latin typeface="+mn-lt"/>
                <a:ea typeface="+mn-ea"/>
                <a:cs typeface="+mn-cs"/>
              </a:rPr>
              <a:t>and perceptual </a:t>
            </a:r>
            <a:r>
              <a:rPr lang="en-US" sz="1200" b="0" i="0" u="none" strike="noStrike" kern="1200" baseline="0" dirty="0" smtClean="0">
                <a:solidFill>
                  <a:schemeClr val="tx1"/>
                </a:solidFill>
                <a:latin typeface="+mn-lt"/>
                <a:ea typeface="+mn-ea"/>
                <a:cs typeface="+mn-cs"/>
              </a:rPr>
              <a:t>limitations would also be possible reasons.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smtClean="0">
                <a:solidFill>
                  <a:schemeClr val="tx1"/>
                </a:solidFill>
                <a:latin typeface="+mn-lt"/>
                <a:ea typeface="+mn-ea"/>
                <a:cs typeface="+mn-cs"/>
              </a:rPr>
              <a:t>Creating </a:t>
            </a:r>
            <a:r>
              <a:rPr lang="en-US" sz="1200" b="0" i="0" u="none" strike="noStrike" kern="1200" baseline="0" dirty="0">
                <a:solidFill>
                  <a:schemeClr val="tx1"/>
                </a:solidFill>
                <a:latin typeface="+mn-lt"/>
                <a:ea typeface="+mn-ea"/>
                <a:cs typeface="+mn-cs"/>
              </a:rPr>
              <a:t>wrist-worn directional hand guidance systems requires exploring a large design </a:t>
            </a:r>
            <a:r>
              <a:rPr lang="en-US" sz="1200" b="0" i="0" u="none" strike="noStrike" kern="1200" baseline="0" dirty="0" smtClean="0">
                <a:solidFill>
                  <a:schemeClr val="tx1"/>
                </a:solidFill>
                <a:latin typeface="+mn-lt"/>
                <a:ea typeface="+mn-ea"/>
                <a:cs typeface="+mn-cs"/>
              </a:rPr>
              <a:t>space in addition to the factors we considered in this study. Further work would improve the haptic feedback designs.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Age is an important variable given that older persons have lower sensitivity for perceiving vibration stimulus on the skin. Moreover, familiarity with haptic devices may have played a role in the performance.</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44</a:t>
            </a:fld>
            <a:endParaRPr lang="en-US"/>
          </a:p>
        </p:txBody>
      </p:sp>
    </p:spTree>
    <p:extLst>
      <p:ext uri="{BB962C8B-B14F-4D97-AF65-F5344CB8AC3E}">
        <p14:creationId xmlns:p14="http://schemas.microsoft.com/office/powerpoint/2010/main" val="1816502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Limitations and Future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Some participants mentioned fatigue from using the haptic feedback, which may be partly due to desensitization.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limit fatigue, wrist-based haptic feedback may be most applicable to short tasks such as learning a new route rather than in-depth tasks such as reading a book line-by-line.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Some participants indicated needing more time to learn and effectively use our wristband prototypes. Though </a:t>
            </a:r>
            <a:r>
              <a:rPr lang="en-US" dirty="0" smtClean="0"/>
              <a:t>we examined learnability by splitting Study 2 into blocks,</a:t>
            </a: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future work should examine how performance changes with longer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our study tasks were developed to model two common real-world tasks, finding a target and tracing a route, more work is necessary to understand whether the observed performance numbers are accurate enough to provide value in practice.</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45</a:t>
            </a:fld>
            <a:endParaRPr lang="en-US"/>
          </a:p>
        </p:txBody>
      </p:sp>
    </p:spTree>
    <p:extLst>
      <p:ext uri="{BB962C8B-B14F-4D97-AF65-F5344CB8AC3E}">
        <p14:creationId xmlns:p14="http://schemas.microsoft.com/office/powerpoint/2010/main" val="2751216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end of my presentation.</a:t>
            </a:r>
          </a:p>
          <a:p>
            <a:endParaRPr lang="en-US" dirty="0"/>
          </a:p>
          <a:p>
            <a:r>
              <a:rPr lang="en-US" dirty="0"/>
              <a:t>Thank you for your</a:t>
            </a:r>
            <a:r>
              <a:rPr lang="en-US" baseline="0" dirty="0"/>
              <a:t> attention</a:t>
            </a:r>
            <a:r>
              <a:rPr lang="en-US"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46</a:t>
            </a:fld>
            <a:endParaRPr lang="en-US"/>
          </a:p>
        </p:txBody>
      </p:sp>
    </p:spTree>
    <p:extLst>
      <p:ext uri="{BB962C8B-B14F-4D97-AF65-F5344CB8AC3E}">
        <p14:creationId xmlns:p14="http://schemas.microsoft.com/office/powerpoint/2010/main" val="3829175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be refined to have flow chart with icons.</a:t>
            </a:r>
          </a:p>
        </p:txBody>
      </p:sp>
      <p:sp>
        <p:nvSpPr>
          <p:cNvPr id="4" name="Slide Number Placeholder 3"/>
          <p:cNvSpPr>
            <a:spLocks noGrp="1"/>
          </p:cNvSpPr>
          <p:nvPr>
            <p:ph type="sldNum" sz="quarter" idx="10"/>
          </p:nvPr>
        </p:nvSpPr>
        <p:spPr/>
        <p:txBody>
          <a:bodyPr/>
          <a:lstStyle/>
          <a:p>
            <a:fld id="{91548AE0-1724-4A2D-9416-E06625FF797C}" type="slidenum">
              <a:rPr lang="en-US" smtClean="0"/>
              <a:t>55</a:t>
            </a:fld>
            <a:endParaRPr lang="en-US"/>
          </a:p>
        </p:txBody>
      </p:sp>
    </p:spTree>
    <p:extLst>
      <p:ext uri="{BB962C8B-B14F-4D97-AF65-F5344CB8AC3E}">
        <p14:creationId xmlns:p14="http://schemas.microsoft.com/office/powerpoint/2010/main" val="1910763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 was randomly positioned on the touchscreen.</a:t>
            </a:r>
          </a:p>
          <a:p>
            <a:r>
              <a:rPr lang="en-US" dirty="0"/>
              <a:t>A participant started a trial by touching a sticker at the center of a touchscreen on a tablet device.</a:t>
            </a:r>
          </a:p>
          <a:p>
            <a:r>
              <a:rPr lang="en-US" dirty="0"/>
              <a:t>A trial ends when the finger of a participant enters the target bounds.</a:t>
            </a:r>
          </a:p>
          <a:p>
            <a:r>
              <a:rPr lang="en-US" dirty="0"/>
              <a:t>Audio feedback was provided when a trial starts and ends.</a:t>
            </a:r>
          </a:p>
          <a:p>
            <a:r>
              <a:rPr lang="en-US" dirty="0"/>
              <a:t>There were 5 training trials plus 30 test trials.</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56</a:t>
            </a:fld>
            <a:endParaRPr lang="en-US"/>
          </a:p>
        </p:txBody>
      </p:sp>
    </p:spTree>
    <p:extLst>
      <p:ext uri="{BB962C8B-B14F-4D97-AF65-F5344CB8AC3E}">
        <p14:creationId xmlns:p14="http://schemas.microsoft.com/office/powerpoint/2010/main" val="629916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Each path consists of three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straight segments, the system guided the user to the segment end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curved segments, the system guided the user to the tangent point of a line drawn from the curve to the finger.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57</a:t>
            </a:fld>
            <a:endParaRPr lang="en-US"/>
          </a:p>
        </p:txBody>
      </p:sp>
    </p:spTree>
    <p:extLst>
      <p:ext uri="{BB962C8B-B14F-4D97-AF65-F5344CB8AC3E}">
        <p14:creationId xmlns:p14="http://schemas.microsoft.com/office/powerpoint/2010/main" val="90823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handwriting, visually impaired people need to know in which direction their hands should move.</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5</a:t>
            </a:fld>
            <a:endParaRPr lang="en-US"/>
          </a:p>
        </p:txBody>
      </p:sp>
    </p:spTree>
    <p:extLst>
      <p:ext uri="{BB962C8B-B14F-4D97-AF65-F5344CB8AC3E}">
        <p14:creationId xmlns:p14="http://schemas.microsoft.com/office/powerpoint/2010/main" val="3048220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additional trial was appended every time a participant made two consecutive incorrect attempts in a specific direction, up to a maximum of four or eight additional trials depending on the number of motors on the wristband. </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61</a:t>
            </a:fld>
            <a:endParaRPr lang="en-US"/>
          </a:p>
        </p:txBody>
      </p:sp>
    </p:spTree>
    <p:extLst>
      <p:ext uri="{BB962C8B-B14F-4D97-AF65-F5344CB8AC3E}">
        <p14:creationId xmlns:p14="http://schemas.microsoft.com/office/powerpoint/2010/main" val="3300404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this task, a motor vibrated, the participant attempted to move their finger in the direction of the vibration,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and the system provided feedback about how close the movement was to the presented angle of movement.</a:t>
            </a:r>
          </a:p>
          <a:p>
            <a:r>
              <a:rPr lang="en-US" sz="1200" b="0" i="0" u="none" strike="noStrike" kern="1200" baseline="0" dirty="0">
                <a:solidFill>
                  <a:schemeClr val="tx1"/>
                </a:solidFill>
                <a:latin typeface="+mn-lt"/>
                <a:ea typeface="+mn-ea"/>
                <a:cs typeface="+mn-cs"/>
              </a:rPr>
              <a:t>If the movement was incorrect, the direction was repeated until the participant moved correctly, with the experimenter giving verbal instructions after two incorrect attempts. </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65</a:t>
            </a:fld>
            <a:endParaRPr lang="en-US"/>
          </a:p>
        </p:txBody>
      </p:sp>
    </p:spTree>
    <p:extLst>
      <p:ext uri="{BB962C8B-B14F-4D97-AF65-F5344CB8AC3E}">
        <p14:creationId xmlns:p14="http://schemas.microsoft.com/office/powerpoint/2010/main" val="21868604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each condition, we asked participants to rate overall experience, ease, accuracy, and speed on 7-point Likert scales. </a:t>
            </a:r>
          </a:p>
          <a:p>
            <a:r>
              <a:rPr lang="en-US" sz="1200" b="0" i="0" u="none" strike="noStrike" kern="1200" baseline="0" dirty="0">
                <a:solidFill>
                  <a:schemeClr val="tx1"/>
                </a:solidFill>
                <a:latin typeface="+mn-lt"/>
                <a:ea typeface="+mn-ea"/>
                <a:cs typeface="+mn-cs"/>
              </a:rPr>
              <a:t>When all conditions were done, we asked participants to select the easiest, fastest, most accurate, most preferred, and least preferred conditions.</a:t>
            </a:r>
            <a:endParaRPr lang="en-US"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66</a:t>
            </a:fld>
            <a:endParaRPr lang="en-US"/>
          </a:p>
        </p:txBody>
      </p:sp>
    </p:spTree>
    <p:extLst>
      <p:ext uri="{BB962C8B-B14F-4D97-AF65-F5344CB8AC3E}">
        <p14:creationId xmlns:p14="http://schemas.microsoft.com/office/powerpoint/2010/main" val="4057655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statistically analyzed the result of the studies.</a:t>
            </a:r>
          </a:p>
        </p:txBody>
      </p:sp>
      <p:sp>
        <p:nvSpPr>
          <p:cNvPr id="4" name="Slide Number Placeholder 3"/>
          <p:cNvSpPr>
            <a:spLocks noGrp="1"/>
          </p:cNvSpPr>
          <p:nvPr>
            <p:ph type="sldNum" sz="quarter" idx="10"/>
          </p:nvPr>
        </p:nvSpPr>
        <p:spPr/>
        <p:txBody>
          <a:bodyPr/>
          <a:lstStyle/>
          <a:p>
            <a:fld id="{91548AE0-1724-4A2D-9416-E06625FF797C}" type="slidenum">
              <a:rPr lang="en-US" smtClean="0"/>
              <a:t>67</a:t>
            </a:fld>
            <a:endParaRPr lang="en-US"/>
          </a:p>
        </p:txBody>
      </p:sp>
    </p:spTree>
    <p:extLst>
      <p:ext uri="{BB962C8B-B14F-4D97-AF65-F5344CB8AC3E}">
        <p14:creationId xmlns:p14="http://schemas.microsoft.com/office/powerpoint/2010/main" val="3335776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target-finding task,</a:t>
            </a:r>
          </a:p>
          <a:p>
            <a:endParaRPr lang="en-US" dirty="0"/>
          </a:p>
          <a:p>
            <a:r>
              <a:rPr lang="en-US" sz="1200" dirty="0"/>
              <a:t>Interpolated feedback was </a:t>
            </a:r>
            <a:r>
              <a:rPr lang="en-US" sz="1200" b="1" dirty="0"/>
              <a:t>slower</a:t>
            </a:r>
            <a:r>
              <a:rPr lang="en-US" sz="1200" dirty="0"/>
              <a:t> than single-motor feedback (</a:t>
            </a:r>
            <a:r>
              <a:rPr lang="en-US" sz="1200" i="1" dirty="0"/>
              <a:t>p</a:t>
            </a:r>
            <a:r>
              <a:rPr lang="en-US" sz="1200" dirty="0"/>
              <a:t> = .005)</a:t>
            </a:r>
          </a:p>
          <a:p>
            <a:r>
              <a:rPr lang="en-US" sz="1200" dirty="0"/>
              <a:t>There was no significant effect of </a:t>
            </a:r>
            <a:r>
              <a:rPr lang="en-US" sz="1200" i="1" dirty="0"/>
              <a:t>Number of Motors (p </a:t>
            </a:r>
            <a:r>
              <a:rPr lang="en-US" sz="1200" dirty="0"/>
              <a:t>= .530)</a:t>
            </a:r>
            <a:r>
              <a:rPr lang="en-US" sz="1200" i="1"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68</a:t>
            </a:fld>
            <a:endParaRPr lang="en-US"/>
          </a:p>
        </p:txBody>
      </p:sp>
    </p:spTree>
    <p:extLst>
      <p:ext uri="{BB962C8B-B14F-4D97-AF65-F5344CB8AC3E}">
        <p14:creationId xmlns:p14="http://schemas.microsoft.com/office/powerpoint/2010/main" val="2736778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Interpolated feedback also resulted in </a:t>
            </a:r>
            <a:r>
              <a:rPr lang="en-US" sz="1200" b="1" dirty="0"/>
              <a:t>higher</a:t>
            </a:r>
            <a:r>
              <a:rPr lang="en-US" sz="1200" dirty="0"/>
              <a:t> error rate than single-motor feedback (</a:t>
            </a:r>
            <a:r>
              <a:rPr lang="en-US" sz="1200" i="1" dirty="0"/>
              <a:t>p</a:t>
            </a:r>
            <a:r>
              <a:rPr lang="en-US" sz="1200" dirty="0"/>
              <a:t> = .023)</a:t>
            </a:r>
          </a:p>
          <a:p>
            <a:r>
              <a:rPr lang="en-US" sz="1200" dirty="0"/>
              <a:t>There was no significant effect of </a:t>
            </a:r>
            <a:r>
              <a:rPr lang="en-US" sz="1200" i="1" dirty="0"/>
              <a:t>Number of Motors (p </a:t>
            </a:r>
            <a:r>
              <a:rPr lang="en-US" sz="1200" dirty="0"/>
              <a:t>= .200).</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69</a:t>
            </a:fld>
            <a:endParaRPr lang="en-US"/>
          </a:p>
        </p:txBody>
      </p:sp>
    </p:spTree>
    <p:extLst>
      <p:ext uri="{BB962C8B-B14F-4D97-AF65-F5344CB8AC3E}">
        <p14:creationId xmlns:p14="http://schemas.microsoft.com/office/powerpoint/2010/main" val="255381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path-tracing task,</a:t>
            </a:r>
          </a:p>
          <a:p>
            <a:endParaRPr lang="en-US" dirty="0"/>
          </a:p>
          <a:p>
            <a:r>
              <a:rPr lang="en-US" sz="1200" dirty="0"/>
              <a:t>Interpolated feedback was </a:t>
            </a:r>
            <a:r>
              <a:rPr lang="en-US" sz="1200" b="1" dirty="0"/>
              <a:t>slower</a:t>
            </a:r>
            <a:r>
              <a:rPr lang="en-US" sz="1200" dirty="0"/>
              <a:t> than single-motor feedback (</a:t>
            </a:r>
            <a:r>
              <a:rPr lang="en-US" sz="1200" i="1" dirty="0"/>
              <a:t>p</a:t>
            </a:r>
            <a:r>
              <a:rPr lang="en-US" sz="1200" dirty="0"/>
              <a:t> = .007)</a:t>
            </a:r>
          </a:p>
          <a:p>
            <a:r>
              <a:rPr lang="en-US" sz="1200" dirty="0"/>
              <a:t>The number of motors did not have a significant effect on the trial completion time </a:t>
            </a:r>
            <a:r>
              <a:rPr lang="en-US" sz="1200" i="1" dirty="0"/>
              <a:t>(p </a:t>
            </a:r>
            <a:r>
              <a:rPr lang="en-US" sz="1200" dirty="0"/>
              <a:t>= .057)</a:t>
            </a:r>
            <a:r>
              <a:rPr lang="en-US" sz="1200" i="1"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70</a:t>
            </a:fld>
            <a:endParaRPr lang="en-US"/>
          </a:p>
        </p:txBody>
      </p:sp>
    </p:spTree>
    <p:extLst>
      <p:ext uri="{BB962C8B-B14F-4D97-AF65-F5344CB8AC3E}">
        <p14:creationId xmlns:p14="http://schemas.microsoft.com/office/powerpoint/2010/main" val="1285183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Movement error was also </a:t>
            </a:r>
            <a:r>
              <a:rPr lang="en-US" sz="1200" b="1" dirty="0"/>
              <a:t>higher</a:t>
            </a:r>
            <a:r>
              <a:rPr lang="en-US" sz="1200" dirty="0"/>
              <a:t> with interpolated feedback (</a:t>
            </a:r>
            <a:r>
              <a:rPr lang="en-US" sz="1200" i="1" dirty="0"/>
              <a:t>p</a:t>
            </a:r>
            <a:r>
              <a:rPr lang="en-US" sz="1200" dirty="0"/>
              <a:t> = .038)</a:t>
            </a:r>
          </a:p>
          <a:p>
            <a:r>
              <a:rPr lang="en-US" sz="1200" dirty="0"/>
              <a:t>The main effect of </a:t>
            </a:r>
            <a:r>
              <a:rPr lang="en-US" sz="1200" i="1" dirty="0"/>
              <a:t>Number of Motors</a:t>
            </a:r>
            <a:r>
              <a:rPr lang="en-US" sz="1200" dirty="0"/>
              <a:t> was not significant </a:t>
            </a:r>
            <a:r>
              <a:rPr lang="en-US" sz="1200" i="1" dirty="0"/>
              <a:t>(p </a:t>
            </a:r>
            <a:r>
              <a:rPr lang="en-US" sz="1200" dirty="0"/>
              <a:t>= .147)</a:t>
            </a:r>
            <a:r>
              <a:rPr lang="en-US" sz="1200" i="1" dirty="0"/>
              <a:t>.</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71</a:t>
            </a:fld>
            <a:endParaRPr lang="en-US"/>
          </a:p>
        </p:txBody>
      </p:sp>
    </p:spTree>
    <p:extLst>
      <p:ext uri="{BB962C8B-B14F-4D97-AF65-F5344CB8AC3E}">
        <p14:creationId xmlns:p14="http://schemas.microsoft.com/office/powerpoint/2010/main" val="23552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Subjective responses reflected the performance results. </a:t>
            </a:r>
            <a:r>
              <a:rPr lang="en-US" sz="1200" dirty="0"/>
              <a:t>Participants consistently rated the 4-motor wristband with interpolation worse than other conditions.</a:t>
            </a:r>
            <a:endParaRPr lang="en-US" sz="1200" i="1"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72</a:t>
            </a:fld>
            <a:endParaRPr lang="en-US"/>
          </a:p>
        </p:txBody>
      </p:sp>
    </p:spTree>
    <p:extLst>
      <p:ext uri="{BB962C8B-B14F-4D97-AF65-F5344CB8AC3E}">
        <p14:creationId xmlns:p14="http://schemas.microsoft.com/office/powerpoint/2010/main" val="3798703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single-motor feedback options received more positive votes compared to interpolated feedback options.</a:t>
            </a:r>
            <a:endParaRPr lang="en-US" sz="1200" i="1" dirty="0"/>
          </a:p>
        </p:txBody>
      </p:sp>
      <p:sp>
        <p:nvSpPr>
          <p:cNvPr id="4" name="Slide Number Placeholder 3"/>
          <p:cNvSpPr>
            <a:spLocks noGrp="1"/>
          </p:cNvSpPr>
          <p:nvPr>
            <p:ph type="sldNum" sz="quarter" idx="10"/>
          </p:nvPr>
        </p:nvSpPr>
        <p:spPr/>
        <p:txBody>
          <a:bodyPr/>
          <a:lstStyle/>
          <a:p>
            <a:fld id="{91548AE0-1724-4A2D-9416-E06625FF797C}" type="slidenum">
              <a:rPr lang="en-US" smtClean="0"/>
              <a:t>73</a:t>
            </a:fld>
            <a:endParaRPr lang="en-US"/>
          </a:p>
        </p:txBody>
      </p:sp>
    </p:spTree>
    <p:extLst>
      <p:ext uri="{BB962C8B-B14F-4D97-AF65-F5344CB8AC3E}">
        <p14:creationId xmlns:p14="http://schemas.microsoft.com/office/powerpoint/2010/main" val="145127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provide this guidance, researchers have explored both audio feedback, such as sonification and verbal guidance, as well as haptics, such as finger-mounted </a:t>
            </a:r>
            <a:r>
              <a:rPr lang="en-US" sz="1200" b="0" i="0" u="none" strike="noStrike" kern="1200" baseline="0" dirty="0" err="1">
                <a:solidFill>
                  <a:schemeClr val="tx1"/>
                </a:solidFill>
                <a:latin typeface="+mn-lt"/>
                <a:ea typeface="+mn-ea"/>
                <a:cs typeface="+mn-cs"/>
              </a:rPr>
              <a:t>vibromotors</a:t>
            </a:r>
            <a:r>
              <a:rPr lang="en-US" sz="1200" b="0" i="0" u="none" strike="noStrike" kern="1200" baseline="0" dirty="0">
                <a:solidFill>
                  <a:schemeClr val="tx1"/>
                </a:solidFill>
                <a:latin typeface="+mn-lt"/>
                <a:ea typeface="+mn-ea"/>
                <a:cs typeface="+mn-cs"/>
              </a:rPr>
              <a:t> or force feedback </a:t>
            </a:r>
          </a:p>
          <a:p>
            <a:r>
              <a:rPr lang="en-US" sz="1200" b="0" i="0" u="none" strike="noStrike" kern="1200" baseline="0" dirty="0">
                <a:solidFill>
                  <a:schemeClr val="tx1"/>
                </a:solidFill>
                <a:latin typeface="+mn-lt"/>
                <a:ea typeface="+mn-ea"/>
                <a:cs typeface="+mn-cs"/>
              </a:rPr>
              <a:t>Smartwatches also recently present new opportunities for directional hand guidance that is proximal to the hand.</a:t>
            </a:r>
            <a:endParaRPr lang="en-US"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6</a:t>
            </a:fld>
            <a:endParaRPr lang="en-US"/>
          </a:p>
        </p:txBody>
      </p:sp>
    </p:spTree>
    <p:extLst>
      <p:ext uri="{BB962C8B-B14F-4D97-AF65-F5344CB8AC3E}">
        <p14:creationId xmlns:p14="http://schemas.microsoft.com/office/powerpoint/2010/main" val="3056114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Interpolated feedback </a:t>
            </a:r>
            <a:r>
              <a:rPr lang="en-US" dirty="0"/>
              <a:t>was </a:t>
            </a:r>
            <a:r>
              <a:rPr lang="en-US" b="1" dirty="0"/>
              <a:t>slower</a:t>
            </a:r>
            <a:r>
              <a:rPr lang="en-US" dirty="0"/>
              <a:t> and less accurate in both tasks, but was particularly problematic with the 4-motor wristband.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Two blind participants </a:t>
            </a:r>
            <a:r>
              <a:rPr lang="en-US" dirty="0"/>
              <a:t>were slower and less accurate with</a:t>
            </a:r>
            <a:r>
              <a:rPr lang="en-US" i="1" dirty="0"/>
              <a:t> </a:t>
            </a:r>
            <a:r>
              <a:rPr lang="en-US" dirty="0"/>
              <a:t>interpolated feedback than single-motor feedback. Please read the paper for the detail of the result.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these results, we focused only on single-motor feedback in Study 2 with blind and VI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74</a:t>
            </a:fld>
            <a:endParaRPr lang="en-US"/>
          </a:p>
        </p:txBody>
      </p:sp>
    </p:spTree>
    <p:extLst>
      <p:ext uri="{BB962C8B-B14F-4D97-AF65-F5344CB8AC3E}">
        <p14:creationId xmlns:p14="http://schemas.microsoft.com/office/powerpoint/2010/main" val="555330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Due to a steep learning curve during Study 1, we also provided more training and increased the number of test trials in three tasks.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introduction task, an additional trial was appended every time a participant made two consecutive incorrect attempts in a specific direction, up to a maximum of four or eight additional trials depending on the number of motors on the wristband.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the </a:t>
            </a:r>
            <a:r>
              <a:rPr lang="en-US" sz="1200" b="0" i="1" u="none" strike="noStrike" kern="1200" baseline="0" dirty="0">
                <a:solidFill>
                  <a:schemeClr val="tx1"/>
                </a:solidFill>
                <a:latin typeface="+mn-lt"/>
                <a:ea typeface="+mn-ea"/>
                <a:cs typeface="+mn-cs"/>
              </a:rPr>
              <a:t>target-finding </a:t>
            </a:r>
            <a:r>
              <a:rPr lang="en-US" sz="1200" b="0" i="0" u="none" strike="noStrike" kern="1200" baseline="0" dirty="0">
                <a:solidFill>
                  <a:schemeClr val="tx1"/>
                </a:solidFill>
                <a:latin typeface="+mn-lt"/>
                <a:ea typeface="+mn-ea"/>
                <a:cs typeface="+mn-cs"/>
              </a:rPr>
              <a:t>task, participants completed at least 12 training trials. Additional training trials were added up to a maximum of 20 if the movement error is high in training trials. The number of test trials for target finding also increased from 30 in Study 1 to 36 here. To capture possible learning effects, we split the 36 trials in the target-finding task into two blocks of 18 trials each and included </a:t>
            </a:r>
            <a:r>
              <a:rPr lang="en-US" sz="1200" b="0" i="1" u="none" strike="noStrike" kern="1200" baseline="0" dirty="0">
                <a:solidFill>
                  <a:schemeClr val="tx1"/>
                </a:solidFill>
                <a:latin typeface="+mn-lt"/>
                <a:ea typeface="+mn-ea"/>
                <a:cs typeface="+mn-cs"/>
              </a:rPr>
              <a:t>Block </a:t>
            </a:r>
            <a:r>
              <a:rPr lang="en-US" sz="1200" b="0" i="0" u="none" strike="noStrike" kern="1200" baseline="0" dirty="0">
                <a:solidFill>
                  <a:schemeClr val="tx1"/>
                </a:solidFill>
                <a:latin typeface="+mn-lt"/>
                <a:ea typeface="+mn-ea"/>
                <a:cs typeface="+mn-cs"/>
              </a:rPr>
              <a:t>as an additional factor in the analysis of that task.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the </a:t>
            </a:r>
            <a:r>
              <a:rPr lang="en-US" sz="1200" b="0" i="1" u="none" strike="noStrike" kern="1200" baseline="0" dirty="0">
                <a:solidFill>
                  <a:schemeClr val="tx1"/>
                </a:solidFill>
                <a:latin typeface="+mn-lt"/>
                <a:ea typeface="+mn-ea"/>
                <a:cs typeface="+mn-cs"/>
              </a:rPr>
              <a:t>path-tracing </a:t>
            </a:r>
            <a:r>
              <a:rPr lang="en-US" sz="1200" b="0" i="0" u="none" strike="noStrike" kern="1200" baseline="0" dirty="0">
                <a:solidFill>
                  <a:schemeClr val="tx1"/>
                </a:solidFill>
                <a:latin typeface="+mn-lt"/>
                <a:ea typeface="+mn-ea"/>
                <a:cs typeface="+mn-cs"/>
              </a:rPr>
              <a:t>task, participants completed 7 training trials and 12 test trials.</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75</a:t>
            </a:fld>
            <a:endParaRPr lang="en-US"/>
          </a:p>
        </p:txBody>
      </p:sp>
    </p:spTree>
    <p:extLst>
      <p:ext uri="{BB962C8B-B14F-4D97-AF65-F5344CB8AC3E}">
        <p14:creationId xmlns:p14="http://schemas.microsoft.com/office/powerpoint/2010/main" val="41142785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each haptic feedback condition worked in target-finding condition.</a:t>
            </a:r>
          </a:p>
          <a:p>
            <a:endParaRPr lang="en-US" dirty="0"/>
          </a:p>
          <a:p>
            <a:r>
              <a:rPr lang="en-US" dirty="0"/>
              <a:t>(click)</a:t>
            </a:r>
          </a:p>
          <a:p>
            <a:r>
              <a:rPr lang="en-US" dirty="0"/>
              <a:t>In single-motor feedback with 4-motor wristband, the feedback indicate only 4 directions. In this case, up and then right.</a:t>
            </a:r>
          </a:p>
          <a:p>
            <a:endParaRPr lang="en-US" dirty="0"/>
          </a:p>
          <a:p>
            <a:r>
              <a:rPr lang="en-US" dirty="0"/>
              <a:t>(click)</a:t>
            </a:r>
          </a:p>
          <a:p>
            <a:r>
              <a:rPr lang="en-US" dirty="0"/>
              <a:t>In single-motor feedback with 8-motor wristband, the feedback indicate 8 directions. In this case, up-right diagonal direction and then right.</a:t>
            </a:r>
          </a:p>
        </p:txBody>
      </p:sp>
      <p:sp>
        <p:nvSpPr>
          <p:cNvPr id="4" name="Slide Number Placeholder 3"/>
          <p:cNvSpPr>
            <a:spLocks noGrp="1"/>
          </p:cNvSpPr>
          <p:nvPr>
            <p:ph type="sldNum" sz="quarter" idx="10"/>
          </p:nvPr>
        </p:nvSpPr>
        <p:spPr/>
        <p:txBody>
          <a:bodyPr/>
          <a:lstStyle/>
          <a:p>
            <a:fld id="{91548AE0-1724-4A2D-9416-E06625FF797C}" type="slidenum">
              <a:rPr lang="en-US" smtClean="0"/>
              <a:t>76</a:t>
            </a:fld>
            <a:endParaRPr lang="en-US"/>
          </a:p>
        </p:txBody>
      </p:sp>
    </p:spTree>
    <p:extLst>
      <p:ext uri="{BB962C8B-B14F-4D97-AF65-F5344CB8AC3E}">
        <p14:creationId xmlns:p14="http://schemas.microsoft.com/office/powerpoint/2010/main" val="3352988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With interpolated feedback, any direction was indicated by interpolating vibrations.</a:t>
            </a:r>
          </a:p>
        </p:txBody>
      </p:sp>
      <p:sp>
        <p:nvSpPr>
          <p:cNvPr id="4" name="Slide Number Placeholder 3"/>
          <p:cNvSpPr>
            <a:spLocks noGrp="1"/>
          </p:cNvSpPr>
          <p:nvPr>
            <p:ph type="sldNum" sz="quarter" idx="10"/>
          </p:nvPr>
        </p:nvSpPr>
        <p:spPr/>
        <p:txBody>
          <a:bodyPr/>
          <a:lstStyle/>
          <a:p>
            <a:fld id="{91548AE0-1724-4A2D-9416-E06625FF797C}" type="slidenum">
              <a:rPr lang="en-US" smtClean="0"/>
              <a:t>77</a:t>
            </a:fld>
            <a:endParaRPr lang="en-US"/>
          </a:p>
        </p:txBody>
      </p:sp>
    </p:spTree>
    <p:extLst>
      <p:ext uri="{BB962C8B-B14F-4D97-AF65-F5344CB8AC3E}">
        <p14:creationId xmlns:p14="http://schemas.microsoft.com/office/powerpoint/2010/main" val="3354563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we have two research questions.</a:t>
            </a:r>
          </a:p>
          <a:p>
            <a:endParaRPr lang="en-US" dirty="0"/>
          </a:p>
          <a:p>
            <a:r>
              <a:rPr lang="en-US" dirty="0"/>
              <a:t>(click)</a:t>
            </a:r>
          </a:p>
          <a:p>
            <a:r>
              <a:rPr lang="en-US" dirty="0"/>
              <a:t>How many motors do we need to offer precise feedback for hand guidance in 2D space?</a:t>
            </a:r>
          </a:p>
          <a:p>
            <a:endParaRPr lang="en-US" dirty="0"/>
          </a:p>
          <a:p>
            <a:r>
              <a:rPr lang="en-US" dirty="0"/>
              <a:t>(click)</a:t>
            </a:r>
          </a:p>
          <a:p>
            <a:r>
              <a:rPr lang="en-US" dirty="0"/>
              <a:t>Does interpolated feedback enable users to move hands more precisely than single-motor feedback?</a:t>
            </a:r>
          </a:p>
          <a:p>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78</a:t>
            </a:fld>
            <a:endParaRPr lang="en-US"/>
          </a:p>
        </p:txBody>
      </p:sp>
    </p:spTree>
    <p:extLst>
      <p:ext uri="{BB962C8B-B14F-4D97-AF65-F5344CB8AC3E}">
        <p14:creationId xmlns:p14="http://schemas.microsoft.com/office/powerpoint/2010/main" val="166734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However, how to design this guidance is an open question. We focused on two design parameters.</a:t>
            </a: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One of them is number of haptic actuators around the wrist</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More motors around the wrist could make the feedback more precise but they also increase the weight and complexity</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In addition, whether users can correctly perceive interpolated vibrations to indicate directions between motors was the other question.</a:t>
            </a:r>
            <a:endParaRPr lang="en-US" dirty="0"/>
          </a:p>
        </p:txBody>
      </p:sp>
      <p:sp>
        <p:nvSpPr>
          <p:cNvPr id="4" name="Slide Number Placeholder 3"/>
          <p:cNvSpPr>
            <a:spLocks noGrp="1"/>
          </p:cNvSpPr>
          <p:nvPr>
            <p:ph type="sldNum" sz="quarter" idx="10"/>
          </p:nvPr>
        </p:nvSpPr>
        <p:spPr/>
        <p:txBody>
          <a:bodyPr/>
          <a:lstStyle/>
          <a:p>
            <a:fld id="{91548AE0-1724-4A2D-9416-E06625FF797C}" type="slidenum">
              <a:rPr lang="en-US" smtClean="0"/>
              <a:t>7</a:t>
            </a:fld>
            <a:endParaRPr lang="en-US"/>
          </a:p>
        </p:txBody>
      </p:sp>
    </p:spTree>
    <p:extLst>
      <p:ext uri="{BB962C8B-B14F-4D97-AF65-F5344CB8AC3E}">
        <p14:creationId xmlns:p14="http://schemas.microsoft.com/office/powerpoint/2010/main" val="404016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these questions, we conducted two studies with prototypes of haptic wristbands.</a:t>
            </a:r>
          </a:p>
          <a:p>
            <a:r>
              <a:rPr lang="en-US" dirty="0"/>
              <a:t>Here is one of the prototypes with four motors around a wrist.</a:t>
            </a:r>
          </a:p>
          <a:p>
            <a:endParaRPr lang="en-US" baseline="0" dirty="0"/>
          </a:p>
          <a:p>
            <a:r>
              <a:rPr lang="en-US" baseline="0" dirty="0"/>
              <a:t>[</a:t>
            </a:r>
            <a:r>
              <a:rPr lang="en-US" b="0" baseline="0" dirty="0"/>
              <a:t>click</a:t>
            </a:r>
            <a:r>
              <a:rPr lang="en-US" baseline="0" dirty="0"/>
              <a:t>] When the top motor vibrates, this indicates the user should move the hand forward.</a:t>
            </a:r>
          </a:p>
          <a:p>
            <a:r>
              <a:rPr lang="en-US" baseline="0" dirty="0"/>
              <a:t>[</a:t>
            </a:r>
            <a:r>
              <a:rPr lang="en-US" b="0" baseline="0" dirty="0"/>
              <a:t>click</a:t>
            </a:r>
            <a:r>
              <a:rPr lang="en-US" baseline="0" dirty="0"/>
              <a:t>] When the motor on the right of the wrist vibrates, the user should move the hand to the right.</a:t>
            </a:r>
          </a:p>
        </p:txBody>
      </p:sp>
      <p:sp>
        <p:nvSpPr>
          <p:cNvPr id="4" name="Slide Number Placeholder 3"/>
          <p:cNvSpPr>
            <a:spLocks noGrp="1"/>
          </p:cNvSpPr>
          <p:nvPr>
            <p:ph type="sldNum" sz="quarter" idx="10"/>
          </p:nvPr>
        </p:nvSpPr>
        <p:spPr/>
        <p:txBody>
          <a:bodyPr/>
          <a:lstStyle/>
          <a:p>
            <a:fld id="{91548AE0-1724-4A2D-9416-E06625FF797C}" type="slidenum">
              <a:rPr lang="en-US" smtClean="0"/>
              <a:t>8</a:t>
            </a:fld>
            <a:endParaRPr lang="en-US"/>
          </a:p>
        </p:txBody>
      </p:sp>
    </p:spTree>
    <p:extLst>
      <p:ext uri="{BB962C8B-B14F-4D97-AF65-F5344CB8AC3E}">
        <p14:creationId xmlns:p14="http://schemas.microsoft.com/office/powerpoint/2010/main" val="141606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a:t>
            </a:r>
            <a:r>
              <a:rPr lang="en-US" baseline="0" dirty="0"/>
              <a:t> wristband included four motors, placed at equal distances around the wrist, while the second one included 8 motors. </a:t>
            </a:r>
          </a:p>
        </p:txBody>
      </p:sp>
      <p:sp>
        <p:nvSpPr>
          <p:cNvPr id="4" name="Slide Number Placeholder 3"/>
          <p:cNvSpPr>
            <a:spLocks noGrp="1"/>
          </p:cNvSpPr>
          <p:nvPr>
            <p:ph type="sldNum" sz="quarter" idx="10"/>
          </p:nvPr>
        </p:nvSpPr>
        <p:spPr/>
        <p:txBody>
          <a:bodyPr/>
          <a:lstStyle/>
          <a:p>
            <a:fld id="{91548AE0-1724-4A2D-9416-E06625FF797C}" type="slidenum">
              <a:rPr lang="en-US" smtClean="0"/>
              <a:t>9</a:t>
            </a:fld>
            <a:endParaRPr lang="en-US"/>
          </a:p>
        </p:txBody>
      </p:sp>
    </p:spTree>
    <p:extLst>
      <p:ext uri="{BB962C8B-B14F-4D97-AF65-F5344CB8AC3E}">
        <p14:creationId xmlns:p14="http://schemas.microsoft.com/office/powerpoint/2010/main" val="264207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E241FB-D0F6-4709-BA46-542233594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E574DF-D856-49C0-A68A-35A393B65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7AD9BE2-63F8-4BDC-9C41-23E8C43A25E0}"/>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5" name="Footer Placeholder 4">
            <a:extLst>
              <a:ext uri="{FF2B5EF4-FFF2-40B4-BE49-F238E27FC236}">
                <a16:creationId xmlns:a16="http://schemas.microsoft.com/office/drawing/2014/main" xmlns="" id="{6F2B5C33-9CA2-4B6C-BEC4-28C3752B2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3963F1-539C-460A-82B8-284F57C19F88}"/>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3925455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A4664-72EA-4283-8909-976CCACBAA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4E6CC6-58C7-4954-B0A2-8EF8EEC9F3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12C27D-B823-48E9-A24C-0FEFB2160075}"/>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5" name="Footer Placeholder 4">
            <a:extLst>
              <a:ext uri="{FF2B5EF4-FFF2-40B4-BE49-F238E27FC236}">
                <a16:creationId xmlns:a16="http://schemas.microsoft.com/office/drawing/2014/main" xmlns="" id="{9ABEC5A7-415C-4ECE-B84C-7F0D7686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128D07-C83F-4D6A-9A22-8C947B6E7020}"/>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299626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08659D-41C7-41E6-B833-9F8094219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E8A0A-6263-461C-BE04-DD9587E69C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6D3AE-98C2-4011-B1E6-34E726BB0D4C}"/>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5" name="Footer Placeholder 4">
            <a:extLst>
              <a:ext uri="{FF2B5EF4-FFF2-40B4-BE49-F238E27FC236}">
                <a16:creationId xmlns:a16="http://schemas.microsoft.com/office/drawing/2014/main" xmlns="" id="{E4B7362D-5B59-4742-A168-B98D175D0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90BA21-73F3-46D9-BC91-91605FCEA683}"/>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21045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6133E-FCBE-45F2-915E-5BD33503376F}"/>
              </a:ext>
            </a:extLst>
          </p:cNvPr>
          <p:cNvSpPr>
            <a:spLocks noGrp="1"/>
          </p:cNvSpPr>
          <p:nvPr>
            <p:ph type="title"/>
          </p:nvPr>
        </p:nvSpPr>
        <p:spPr/>
        <p:txBody>
          <a:bodyPr/>
          <a:lstStyle>
            <a:lvl1pPr>
              <a:defRPr b="1">
                <a:solidFill>
                  <a:srgbClr val="002060"/>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711D27E2-8776-4A0C-BC7F-4E30B3163E61}"/>
              </a:ext>
            </a:extLst>
          </p:cNvPr>
          <p:cNvSpPr>
            <a:spLocks noGrp="1"/>
          </p:cNvSpPr>
          <p:nvPr>
            <p:ph idx="1"/>
          </p:nvPr>
        </p:nvSpPr>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530704-1AD8-4566-883E-1E741903821C}"/>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5" name="Footer Placeholder 4">
            <a:extLst>
              <a:ext uri="{FF2B5EF4-FFF2-40B4-BE49-F238E27FC236}">
                <a16:creationId xmlns:a16="http://schemas.microsoft.com/office/drawing/2014/main" xmlns="" id="{874DD257-1D06-473C-9EBD-F35754A65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00D0A7-3563-4FC2-AA35-332044050461}"/>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521710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8BFBE-6DDA-479B-8084-CD403CDD00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93301CF-82E0-405E-83A0-7DE94CF19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3269F80-E2B5-451F-B06A-447180883131}"/>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5" name="Footer Placeholder 4">
            <a:extLst>
              <a:ext uri="{FF2B5EF4-FFF2-40B4-BE49-F238E27FC236}">
                <a16:creationId xmlns:a16="http://schemas.microsoft.com/office/drawing/2014/main" xmlns="" id="{6822452B-8049-4C19-96B4-3FE447667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00C965-6C72-4202-8331-89ACF8F8817C}"/>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311177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5EE04-C343-4BB9-A391-4794C78B9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7B8D71-1089-4470-A56B-1476530646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F9DCC6-FE43-49DD-A4B9-3D4079E5FA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147DDEC-DD9F-4D77-B3A8-64B605B0A38A}"/>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6" name="Footer Placeholder 5">
            <a:extLst>
              <a:ext uri="{FF2B5EF4-FFF2-40B4-BE49-F238E27FC236}">
                <a16:creationId xmlns:a16="http://schemas.microsoft.com/office/drawing/2014/main" xmlns="" id="{28F21B95-9B88-4735-A0DF-C6303FC628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66B18C-3306-482D-BF37-0ED30A8F4AE9}"/>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301298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C21CD0-8C5D-4F21-9ABF-DFB56827B3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D6E3B44-CB50-4180-B669-4BF445E312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06F83A7-5845-40F7-B2B2-8A7DD2D6AB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B1657B-3EEE-4F1D-AE25-67D9C2135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1871006-A5DF-4078-9E98-552763702F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635DD1-CF53-4252-9029-6EA7875C8AB9}"/>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8" name="Footer Placeholder 7">
            <a:extLst>
              <a:ext uri="{FF2B5EF4-FFF2-40B4-BE49-F238E27FC236}">
                <a16:creationId xmlns:a16="http://schemas.microsoft.com/office/drawing/2014/main" xmlns="" id="{C73D22B8-3035-4E51-BD5D-BEE0BE3BD5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FD75F29-5924-4CF5-A678-32A5AB6B7961}"/>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1108829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89217-03E2-477B-8E7F-A8E04E85A6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C85836-6F68-44FD-AACE-56735F5A942E}"/>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4" name="Footer Placeholder 3">
            <a:extLst>
              <a:ext uri="{FF2B5EF4-FFF2-40B4-BE49-F238E27FC236}">
                <a16:creationId xmlns:a16="http://schemas.microsoft.com/office/drawing/2014/main" xmlns="" id="{18DADDC7-0AFE-4F7F-8951-E54602BAB4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44D8C35-D8E4-4C07-9D14-BEA204280687}"/>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19892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4FDA61-AC70-4B43-BC75-F9784CED8D62}"/>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3" name="Footer Placeholder 2">
            <a:extLst>
              <a:ext uri="{FF2B5EF4-FFF2-40B4-BE49-F238E27FC236}">
                <a16:creationId xmlns:a16="http://schemas.microsoft.com/office/drawing/2014/main" xmlns="" id="{45F88B5E-E059-4047-B555-4BBD92CC5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CCE4B78-038A-4462-9E88-2008B2555247}"/>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8305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82B81D-3CD4-4449-85C6-5790D5970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EA896CE-4E1C-4438-9DCA-CBC9D84859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20D46C-DEA8-4224-A1E8-843132564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6AA57F8-6DDD-491D-9B81-C1F96D1E8F17}"/>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6" name="Footer Placeholder 5">
            <a:extLst>
              <a:ext uri="{FF2B5EF4-FFF2-40B4-BE49-F238E27FC236}">
                <a16:creationId xmlns:a16="http://schemas.microsoft.com/office/drawing/2014/main" xmlns="" id="{995E75D6-B29A-4323-89D2-6E0AACDF3B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0FB4F9-5772-4D37-8731-ED8D0A5B2BD3}"/>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41046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7B924-DA9D-42DA-B756-1C86CD55F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0174020-806A-4624-913E-61F7A1916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3B650B2-D4C7-4B8D-BD8A-3BEA53173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1BCA013-BF29-4038-9645-61CB86342DA3}"/>
              </a:ext>
            </a:extLst>
          </p:cNvPr>
          <p:cNvSpPr>
            <a:spLocks noGrp="1"/>
          </p:cNvSpPr>
          <p:nvPr>
            <p:ph type="dt" sz="half" idx="10"/>
          </p:nvPr>
        </p:nvSpPr>
        <p:spPr/>
        <p:txBody>
          <a:bodyPr/>
          <a:lstStyle/>
          <a:p>
            <a:fld id="{DE870D0E-B705-4D56-8B88-6C21BB66E7A0}" type="datetimeFigureOut">
              <a:rPr lang="en-US" smtClean="0"/>
              <a:t>10/30/17</a:t>
            </a:fld>
            <a:endParaRPr lang="en-US"/>
          </a:p>
        </p:txBody>
      </p:sp>
      <p:sp>
        <p:nvSpPr>
          <p:cNvPr id="6" name="Footer Placeholder 5">
            <a:extLst>
              <a:ext uri="{FF2B5EF4-FFF2-40B4-BE49-F238E27FC236}">
                <a16:creationId xmlns:a16="http://schemas.microsoft.com/office/drawing/2014/main" xmlns="" id="{1A77C2F1-796A-46AD-87B5-32DBE41A7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FC82ED-4CC9-49A9-A7C7-8512CF82F8F7}"/>
              </a:ext>
            </a:extLst>
          </p:cNvPr>
          <p:cNvSpPr>
            <a:spLocks noGrp="1"/>
          </p:cNvSpPr>
          <p:nvPr>
            <p:ph type="sldNum" sz="quarter" idx="12"/>
          </p:nvPr>
        </p:nvSpPr>
        <p:spPr/>
        <p:txBody>
          <a:bodyPr/>
          <a:lstStyle/>
          <a:p>
            <a:fld id="{728DCDDD-24B7-4CC6-9B24-EBF1CF75BDFC}" type="slidenum">
              <a:rPr lang="en-US" smtClean="0"/>
              <a:t>‹#›</a:t>
            </a:fld>
            <a:endParaRPr lang="en-US"/>
          </a:p>
        </p:txBody>
      </p:sp>
    </p:spTree>
    <p:extLst>
      <p:ext uri="{BB962C8B-B14F-4D97-AF65-F5344CB8AC3E}">
        <p14:creationId xmlns:p14="http://schemas.microsoft.com/office/powerpoint/2010/main" val="25201469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C693405-22AF-46A2-9799-C97636212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2F2EF5-7A69-488C-9F98-30E9E86BA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764151-C2B4-4B24-BCE3-BFAA334FF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70D0E-B705-4D56-8B88-6C21BB66E7A0}" type="datetimeFigureOut">
              <a:rPr lang="en-US" smtClean="0"/>
              <a:t>10/30/17</a:t>
            </a:fld>
            <a:endParaRPr lang="en-US"/>
          </a:p>
        </p:txBody>
      </p:sp>
      <p:sp>
        <p:nvSpPr>
          <p:cNvPr id="5" name="Footer Placeholder 4">
            <a:extLst>
              <a:ext uri="{FF2B5EF4-FFF2-40B4-BE49-F238E27FC236}">
                <a16:creationId xmlns:a16="http://schemas.microsoft.com/office/drawing/2014/main" xmlns="" id="{5992736A-19C4-4DC3-9185-60680ED12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DABCD6-D3CB-47C2-8C28-C446AC5691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DCDDD-24B7-4CC6-9B24-EBF1CF75BDFC}" type="slidenum">
              <a:rPr lang="en-US" smtClean="0"/>
              <a:t>‹#›</a:t>
            </a:fld>
            <a:endParaRPr lang="en-US"/>
          </a:p>
        </p:txBody>
      </p:sp>
    </p:spTree>
    <p:extLst>
      <p:ext uri="{BB962C8B-B14F-4D97-AF65-F5344CB8AC3E}">
        <p14:creationId xmlns:p14="http://schemas.microsoft.com/office/powerpoint/2010/main" val="383648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21.sv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15.png"/><Relationship Id="rId10" Type="http://schemas.openxmlformats.org/officeDocument/2006/relationships/image" Target="../media/image19.svg"/></Relationships>
</file>

<file path=ppt/slides/_rels/slide22.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25.sv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15.png"/><Relationship Id="rId10" Type="http://schemas.openxmlformats.org/officeDocument/2006/relationships/image" Target="../media/image19.svg"/></Relationships>
</file>

<file path=ppt/slides/_rels/slide23.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21.sv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9.png"/><Relationship Id="rId6" Type="http://schemas.openxmlformats.org/officeDocument/2006/relationships/image" Target="../media/image27.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15.png"/><Relationship Id="rId10" Type="http://schemas.openxmlformats.org/officeDocument/2006/relationships/image" Target="../media/image19.svg"/></Relationships>
</file>

<file path=ppt/slides/_rels/slide24.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21.sv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20.png"/><Relationship Id="rId8" Type="http://schemas.openxmlformats.org/officeDocument/2006/relationships/image" Target="../media/image29.svg"/><Relationship Id="rId9" Type="http://schemas.openxmlformats.org/officeDocument/2006/relationships/image" Target="../media/image15.png"/><Relationship Id="rId10" Type="http://schemas.openxmlformats.org/officeDocument/2006/relationships/image" Target="../media/image19.svg"/></Relationships>
</file>

<file path=ppt/slides/_rels/slide25.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21.sv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21.png"/><Relationship Id="rId10" Type="http://schemas.openxmlformats.org/officeDocument/2006/relationships/image" Target="../media/image31.svg"/></Relationships>
</file>

<file path=ppt/slides/_rels/slide26.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9.png"/><Relationship Id="rId6" Type="http://schemas.openxmlformats.org/officeDocument/2006/relationships/image" Target="../media/image27.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22.png"/><Relationship Id="rId10" Type="http://schemas.openxmlformats.org/officeDocument/2006/relationships/image" Target="../media/image33.svg"/></Relationships>
</file>

<file path=ppt/slides/_rels/slide27.xml.rels><?xml version="1.0" encoding="UTF-8" standalone="yes"?>
<Relationships xmlns="http://schemas.openxmlformats.org/package/2006/relationships"><Relationship Id="rId11" Type="http://schemas.openxmlformats.org/officeDocument/2006/relationships/image" Target="../media/image33.svg"/><Relationship Id="rId12" Type="http://schemas.openxmlformats.org/officeDocument/2006/relationships/image" Target="../media/image23.png"/><Relationship Id="rId13"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23.svg"/><Relationship Id="rId6" Type="http://schemas.openxmlformats.org/officeDocument/2006/relationships/image" Target="../media/image19.png"/><Relationship Id="rId7" Type="http://schemas.openxmlformats.org/officeDocument/2006/relationships/image" Target="../media/image27.svg"/><Relationship Id="rId8" Type="http://schemas.openxmlformats.org/officeDocument/2006/relationships/image" Target="../media/image14.png"/><Relationship Id="rId9" Type="http://schemas.openxmlformats.org/officeDocument/2006/relationships/image" Target="../media/image17.svg"/><Relationship Id="rId10" Type="http://schemas.openxmlformats.org/officeDocument/2006/relationships/image" Target="../media/image22.png"/></Relationships>
</file>

<file path=ppt/slides/_rels/slide28.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20.png"/><Relationship Id="rId8" Type="http://schemas.openxmlformats.org/officeDocument/2006/relationships/image" Target="../media/image29.svg"/><Relationship Id="rId9" Type="http://schemas.openxmlformats.org/officeDocument/2006/relationships/image" Target="../media/image22.png"/><Relationship Id="rId10" Type="http://schemas.openxmlformats.org/officeDocument/2006/relationships/image" Target="../media/image33.svg"/></Relationships>
</file>

<file path=ppt/slides/_rels/slide29.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20.png"/><Relationship Id="rId8" Type="http://schemas.openxmlformats.org/officeDocument/2006/relationships/image" Target="../media/image29.svg"/><Relationship Id="rId9" Type="http://schemas.openxmlformats.org/officeDocument/2006/relationships/image" Target="../media/image22.png"/><Relationship Id="rId10" Type="http://schemas.openxmlformats.org/officeDocument/2006/relationships/image" Target="../media/image3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45.svg"/><Relationship Id="rId4" Type="http://schemas.openxmlformats.org/officeDocument/2006/relationships/image" Target="../media/image13.png"/><Relationship Id="rId5" Type="http://schemas.openxmlformats.org/officeDocument/2006/relationships/image" Target="../media/image15.svg"/><Relationship Id="rId6" Type="http://schemas.openxmlformats.org/officeDocument/2006/relationships/image" Target="../media/image14.png"/><Relationship Id="rId7" Type="http://schemas.openxmlformats.org/officeDocument/2006/relationships/image" Target="../media/image17.svg"/><Relationship Id="rId8" Type="http://schemas.openxmlformats.org/officeDocument/2006/relationships/image" Target="../media/image22.png"/><Relationship Id="rId9" Type="http://schemas.openxmlformats.org/officeDocument/2006/relationships/image" Target="../media/image33.svg"/><Relationship Id="rId10" Type="http://schemas.openxmlformats.org/officeDocument/2006/relationships/image" Target="../media/image16.png"/><Relationship Id="rId11" Type="http://schemas.openxmlformats.org/officeDocument/2006/relationships/image" Target="../media/image21.sv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5.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49.sv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2.png"/><Relationship Id="rId4" Type="http://schemas.openxmlformats.org/officeDocument/2006/relationships/image" Target="../media/image45.svg"/><Relationship Id="rId5" Type="http://schemas.openxmlformats.org/officeDocument/2006/relationships/image" Target="../media/image19.png"/><Relationship Id="rId6" Type="http://schemas.openxmlformats.org/officeDocument/2006/relationships/image" Target="../media/image46.svg"/><Relationship Id="rId7" Type="http://schemas.openxmlformats.org/officeDocument/2006/relationships/image" Target="../media/image20.png"/><Relationship Id="rId8" Type="http://schemas.openxmlformats.org/officeDocument/2006/relationships/image" Target="../media/image47.svg"/><Relationship Id="rId9" Type="http://schemas.openxmlformats.org/officeDocument/2006/relationships/image" Target="../media/image21.png"/><Relationship Id="rId10" Type="http://schemas.openxmlformats.org/officeDocument/2006/relationships/image" Target="../media/image48.svg"/></Relationships>
</file>

<file path=ppt/slides/_rels/slide56.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9.png"/><Relationship Id="rId6" Type="http://schemas.openxmlformats.org/officeDocument/2006/relationships/image" Target="../media/image27.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22.png"/><Relationship Id="rId10" Type="http://schemas.openxmlformats.org/officeDocument/2006/relationships/image" Target="../media/image33.svg"/></Relationships>
</file>

<file path=ppt/slides/_rels/slide57.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20.png"/><Relationship Id="rId8" Type="http://schemas.openxmlformats.org/officeDocument/2006/relationships/image" Target="../media/image29.svg"/><Relationship Id="rId9" Type="http://schemas.openxmlformats.org/officeDocument/2006/relationships/image" Target="../media/image22.png"/><Relationship Id="rId10" Type="http://schemas.openxmlformats.org/officeDocument/2006/relationships/image" Target="../media/image33.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1" Type="http://schemas.openxmlformats.org/officeDocument/2006/relationships/image" Target="../media/image33.svg"/><Relationship Id="rId12" Type="http://schemas.openxmlformats.org/officeDocument/2006/relationships/image" Target="../media/image18.png"/><Relationship Id="rId13" Type="http://schemas.openxmlformats.org/officeDocument/2006/relationships/image" Target="../media/image25.sv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3.svg"/><Relationship Id="rId6" Type="http://schemas.openxmlformats.org/officeDocument/2006/relationships/image" Target="../media/image13.png"/><Relationship Id="rId7" Type="http://schemas.openxmlformats.org/officeDocument/2006/relationships/image" Target="../media/image15.svg"/><Relationship Id="rId8" Type="http://schemas.openxmlformats.org/officeDocument/2006/relationships/image" Target="../media/image14.png"/><Relationship Id="rId9" Type="http://schemas.openxmlformats.org/officeDocument/2006/relationships/image" Target="../media/image17.svg"/><Relationship Id="rId10"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1" Type="http://schemas.openxmlformats.org/officeDocument/2006/relationships/image" Target="../media/image33.svg"/><Relationship Id="rId12" Type="http://schemas.openxmlformats.org/officeDocument/2006/relationships/image" Target="../media/image18.png"/><Relationship Id="rId13" Type="http://schemas.openxmlformats.org/officeDocument/2006/relationships/image" Target="../media/image25.sv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3.svg"/><Relationship Id="rId6" Type="http://schemas.openxmlformats.org/officeDocument/2006/relationships/image" Target="../media/image13.png"/><Relationship Id="rId7" Type="http://schemas.openxmlformats.org/officeDocument/2006/relationships/image" Target="../media/image15.svg"/><Relationship Id="rId8" Type="http://schemas.openxmlformats.org/officeDocument/2006/relationships/image" Target="../media/image14.png"/><Relationship Id="rId9" Type="http://schemas.openxmlformats.org/officeDocument/2006/relationships/image" Target="../media/image17.svg"/><Relationship Id="rId10"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9.png"/><Relationship Id="rId6" Type="http://schemas.openxmlformats.org/officeDocument/2006/relationships/image" Target="../media/image27.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22.png"/><Relationship Id="rId10" Type="http://schemas.openxmlformats.org/officeDocument/2006/relationships/image" Target="../media/image33.svg"/></Relationships>
</file>

<file path=ppt/slides/_rels/slide77.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9.png"/><Relationship Id="rId6" Type="http://schemas.openxmlformats.org/officeDocument/2006/relationships/image" Target="../media/image27.svg"/><Relationship Id="rId7" Type="http://schemas.openxmlformats.org/officeDocument/2006/relationships/image" Target="../media/image14.png"/><Relationship Id="rId8" Type="http://schemas.openxmlformats.org/officeDocument/2006/relationships/image" Target="../media/image17.svg"/><Relationship Id="rId9" Type="http://schemas.openxmlformats.org/officeDocument/2006/relationships/image" Target="../media/image22.png"/><Relationship Id="rId10" Type="http://schemas.openxmlformats.org/officeDocument/2006/relationships/image" Target="../media/image33.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81B055-835F-4B9D-B6E8-A61E9115ED6C}"/>
              </a:ext>
            </a:extLst>
          </p:cNvPr>
          <p:cNvPicPr>
            <a:picLocks noChangeAspect="1"/>
          </p:cNvPicPr>
          <p:nvPr/>
        </p:nvPicPr>
        <p:blipFill rotWithShape="1">
          <a:blip r:embed="rId3">
            <a:extLst>
              <a:ext uri="{28A0092B-C50C-407E-A947-70E740481C1C}">
                <a14:useLocalDpi xmlns:a14="http://schemas.microsoft.com/office/drawing/2010/main" val="0"/>
              </a:ext>
            </a:extLst>
          </a:blip>
          <a:srcRect t="13125" b="3052"/>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0F70107A-1279-419C-87BA-BB1575088697}"/>
              </a:ext>
            </a:extLst>
          </p:cNvPr>
          <p:cNvSpPr/>
          <p:nvPr/>
        </p:nvSpPr>
        <p:spPr>
          <a:xfrm>
            <a:off x="0" y="-2786"/>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8211B37-471E-45FE-BFCE-9837A3BADE17}"/>
              </a:ext>
            </a:extLst>
          </p:cNvPr>
          <p:cNvSpPr>
            <a:spLocks noGrp="1"/>
          </p:cNvSpPr>
          <p:nvPr>
            <p:ph type="ctrTitle"/>
          </p:nvPr>
        </p:nvSpPr>
        <p:spPr>
          <a:xfrm>
            <a:off x="1524000" y="731520"/>
            <a:ext cx="9144000" cy="1684421"/>
          </a:xfrm>
        </p:spPr>
        <p:txBody>
          <a:bodyPr>
            <a:noAutofit/>
          </a:bodyPr>
          <a:lstStyle/>
          <a:p>
            <a:pPr algn="l"/>
            <a:r>
              <a:rPr lang="en-US" sz="4000" dirty="0">
                <a:solidFill>
                  <a:schemeClr val="accent6">
                    <a:lumMod val="40000"/>
                    <a:lumOff val="60000"/>
                  </a:schemeClr>
                </a:solidFill>
                <a:latin typeface="Helvetica" panose="020B0604020202020204" pitchFamily="34" charset="0"/>
                <a:cs typeface="Helvetica" panose="020B0604020202020204" pitchFamily="34" charset="0"/>
              </a:rPr>
              <a:t>Evaluating Wrist-Based Haptic Feedback for Non-Visual Target Finding and Path Tracing on a 2D Surface</a:t>
            </a:r>
          </a:p>
        </p:txBody>
      </p:sp>
      <p:pic>
        <p:nvPicPr>
          <p:cNvPr id="6" name="Picture 5">
            <a:extLst>
              <a:ext uri="{FF2B5EF4-FFF2-40B4-BE49-F238E27FC236}">
                <a16:creationId xmlns:a16="http://schemas.microsoft.com/office/drawing/2014/main" xmlns="" id="{9E0BA075-7F21-46BD-8AA8-C4597B985F2D}"/>
              </a:ext>
            </a:extLst>
          </p:cNvPr>
          <p:cNvPicPr>
            <a:picLocks noChangeAspect="1"/>
          </p:cNvPicPr>
          <p:nvPr/>
        </p:nvPicPr>
        <p:blipFill>
          <a:blip r:embed="rId4"/>
          <a:stretch>
            <a:fillRect/>
          </a:stretch>
        </p:blipFill>
        <p:spPr>
          <a:xfrm>
            <a:off x="10987032" y="5745712"/>
            <a:ext cx="1300578" cy="1147811"/>
          </a:xfrm>
          <a:prstGeom prst="rect">
            <a:avLst/>
          </a:prstGeom>
        </p:spPr>
      </p:pic>
      <p:sp>
        <p:nvSpPr>
          <p:cNvPr id="7" name="Oval 6">
            <a:extLst>
              <a:ext uri="{FF2B5EF4-FFF2-40B4-BE49-F238E27FC236}">
                <a16:creationId xmlns:a16="http://schemas.microsoft.com/office/drawing/2014/main" xmlns="" id="{01F157DF-5A16-4809-AD74-FF5255C36EA2}"/>
              </a:ext>
            </a:extLst>
          </p:cNvPr>
          <p:cNvSpPr/>
          <p:nvPr/>
        </p:nvSpPr>
        <p:spPr>
          <a:xfrm>
            <a:off x="10048500" y="5772355"/>
            <a:ext cx="1002793" cy="10027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75134FDD-28CF-4776-A342-4397C9055DD9}"/>
              </a:ext>
            </a:extLst>
          </p:cNvPr>
          <p:cNvPicPr>
            <a:picLocks noChangeAspect="1"/>
          </p:cNvPicPr>
          <p:nvPr/>
        </p:nvPicPr>
        <p:blipFill>
          <a:blip r:embed="rId5"/>
          <a:stretch>
            <a:fillRect/>
          </a:stretch>
        </p:blipFill>
        <p:spPr>
          <a:xfrm>
            <a:off x="9745994" y="5745712"/>
            <a:ext cx="1607806" cy="1067405"/>
          </a:xfrm>
          <a:prstGeom prst="rect">
            <a:avLst/>
          </a:prstGeom>
        </p:spPr>
      </p:pic>
      <p:sp>
        <p:nvSpPr>
          <p:cNvPr id="9" name="Content Placeholder 2">
            <a:extLst>
              <a:ext uri="{FF2B5EF4-FFF2-40B4-BE49-F238E27FC236}">
                <a16:creationId xmlns:a16="http://schemas.microsoft.com/office/drawing/2014/main" xmlns="" id="{85BBA0DC-B0A1-4E0D-8369-FE546BAA52E9}"/>
              </a:ext>
            </a:extLst>
          </p:cNvPr>
          <p:cNvSpPr txBox="1">
            <a:spLocks/>
          </p:cNvSpPr>
          <p:nvPr/>
        </p:nvSpPr>
        <p:spPr>
          <a:xfrm>
            <a:off x="1524000" y="2854916"/>
            <a:ext cx="3570171" cy="3519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latin typeface="Helvetica" panose="020B0604020202020204" pitchFamily="34" charset="0"/>
                <a:cs typeface="Helvetica" panose="020B0604020202020204" pitchFamily="34" charset="0"/>
              </a:rPr>
              <a:t>Jonggi Hong</a:t>
            </a:r>
          </a:p>
          <a:p>
            <a:pPr algn="l"/>
            <a:r>
              <a:rPr lang="en-US" dirty="0">
                <a:solidFill>
                  <a:schemeClr val="bg1"/>
                </a:solidFill>
                <a:latin typeface="Helvetica" panose="020B0604020202020204" pitchFamily="34" charset="0"/>
                <a:cs typeface="Helvetica" panose="020B0604020202020204" pitchFamily="34" charset="0"/>
              </a:rPr>
              <a:t>Alisha Pradhan</a:t>
            </a:r>
          </a:p>
          <a:p>
            <a:pPr algn="l"/>
            <a:r>
              <a:rPr lang="en-US" dirty="0">
                <a:solidFill>
                  <a:schemeClr val="bg1"/>
                </a:solidFill>
                <a:latin typeface="Helvetica" panose="020B0604020202020204" pitchFamily="34" charset="0"/>
                <a:cs typeface="Helvetica" panose="020B0604020202020204" pitchFamily="34" charset="0"/>
              </a:rPr>
              <a:t>Jon E. Froehlich</a:t>
            </a:r>
          </a:p>
          <a:p>
            <a:pPr algn="l"/>
            <a:r>
              <a:rPr lang="en-US" dirty="0">
                <a:solidFill>
                  <a:schemeClr val="bg1"/>
                </a:solidFill>
                <a:latin typeface="Helvetica" panose="020B0604020202020204" pitchFamily="34" charset="0"/>
                <a:cs typeface="Helvetica" panose="020B0604020202020204" pitchFamily="34" charset="0"/>
              </a:rPr>
              <a:t>Leah </a:t>
            </a:r>
            <a:r>
              <a:rPr lang="en-US" dirty="0" err="1">
                <a:solidFill>
                  <a:schemeClr val="bg1"/>
                </a:solidFill>
                <a:latin typeface="Helvetica" panose="020B0604020202020204" pitchFamily="34" charset="0"/>
                <a:cs typeface="Helvetica" panose="020B0604020202020204" pitchFamily="34" charset="0"/>
              </a:rPr>
              <a:t>Findlater</a:t>
            </a:r>
            <a:endParaRPr lang="en-US" dirty="0">
              <a:solidFill>
                <a:schemeClr val="bg1"/>
              </a:solidFill>
              <a:latin typeface="Helvetica" panose="020B0604020202020204" pitchFamily="34" charset="0"/>
              <a:cs typeface="Helvetica" panose="020B0604020202020204" pitchFamily="34" charset="0"/>
            </a:endParaRPr>
          </a:p>
        </p:txBody>
      </p:sp>
      <p:sp>
        <p:nvSpPr>
          <p:cNvPr id="10" name="Content Placeholder 2">
            <a:extLst>
              <a:ext uri="{FF2B5EF4-FFF2-40B4-BE49-F238E27FC236}">
                <a16:creationId xmlns:a16="http://schemas.microsoft.com/office/drawing/2014/main" xmlns="" id="{9E8EE449-6D70-47E4-8EA7-408B9F9D05D0}"/>
              </a:ext>
            </a:extLst>
          </p:cNvPr>
          <p:cNvSpPr txBox="1">
            <a:spLocks/>
          </p:cNvSpPr>
          <p:nvPr/>
        </p:nvSpPr>
        <p:spPr>
          <a:xfrm>
            <a:off x="4223978" y="2854916"/>
            <a:ext cx="3570171" cy="3519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rPr>
              <a:t>jhong12@umd.edu</a:t>
            </a:r>
          </a:p>
          <a:p>
            <a:pPr marL="0" indent="0">
              <a:buFont typeface="Arial" panose="020B0604020202020204" pitchFamily="34" charset="0"/>
              <a:buNone/>
            </a:pPr>
            <a:r>
              <a:rPr lang="en-US" sz="2400" dirty="0">
                <a:solidFill>
                  <a:schemeClr val="bg1"/>
                </a:solidFill>
              </a:rPr>
              <a:t>alisha93@umd.edu</a:t>
            </a:r>
          </a:p>
          <a:p>
            <a:pPr marL="0" indent="0">
              <a:buFont typeface="Arial" panose="020B0604020202020204" pitchFamily="34" charset="0"/>
              <a:buNone/>
            </a:pPr>
            <a:r>
              <a:rPr lang="en-US" sz="2400" dirty="0">
                <a:solidFill>
                  <a:schemeClr val="bg1"/>
                </a:solidFill>
              </a:rPr>
              <a:t>jonf@umd.edu</a:t>
            </a:r>
          </a:p>
          <a:p>
            <a:pPr marL="0" indent="0">
              <a:buFont typeface="Arial" panose="020B0604020202020204" pitchFamily="34" charset="0"/>
              <a:buNone/>
            </a:pPr>
            <a:r>
              <a:rPr lang="en-US" sz="2400" dirty="0">
                <a:solidFill>
                  <a:schemeClr val="bg1"/>
                </a:solidFill>
              </a:rPr>
              <a:t>leahkf@umd.edu</a:t>
            </a:r>
          </a:p>
        </p:txBody>
      </p:sp>
    </p:spTree>
    <p:extLst>
      <p:ext uri="{BB962C8B-B14F-4D97-AF65-F5344CB8AC3E}">
        <p14:creationId xmlns:p14="http://schemas.microsoft.com/office/powerpoint/2010/main" val="3624013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0256B04B-CCCE-4B54-B21B-AFCED807B7C9}"/>
              </a:ext>
            </a:extLst>
          </p:cNvPr>
          <p:cNvSpPr>
            <a:spLocks noGrp="1"/>
          </p:cNvSpPr>
          <p:nvPr>
            <p:ph type="title"/>
          </p:nvPr>
        </p:nvSpPr>
        <p:spPr>
          <a:xfrm>
            <a:off x="838200" y="365125"/>
            <a:ext cx="10515600" cy="1325563"/>
          </a:xfrm>
        </p:spPr>
        <p:txBody>
          <a:bodyPr/>
          <a:lstStyle/>
          <a:p>
            <a:r>
              <a:rPr lang="en-US" dirty="0"/>
              <a:t>Interpolated Feedback </a:t>
            </a:r>
            <a:br>
              <a:rPr lang="en-US" dirty="0"/>
            </a:br>
            <a:r>
              <a:rPr lang="en-US" dirty="0"/>
              <a:t>(Phantom Sensation)</a:t>
            </a:r>
          </a:p>
        </p:txBody>
      </p:sp>
      <p:sp>
        <p:nvSpPr>
          <p:cNvPr id="32" name="Rectangle 31">
            <a:extLst>
              <a:ext uri="{FF2B5EF4-FFF2-40B4-BE49-F238E27FC236}">
                <a16:creationId xmlns:a16="http://schemas.microsoft.com/office/drawing/2014/main" xmlns="" id="{6C67B462-B56C-4F17-B0DE-2F311E003A5F}"/>
              </a:ext>
            </a:extLst>
          </p:cNvPr>
          <p:cNvSpPr/>
          <p:nvPr/>
        </p:nvSpPr>
        <p:spPr>
          <a:xfrm>
            <a:off x="904874" y="1847898"/>
            <a:ext cx="10448925" cy="2092881"/>
          </a:xfrm>
          <a:prstGeom prst="rect">
            <a:avLst/>
          </a:prstGeom>
          <a:noFill/>
        </p:spPr>
        <p:txBody>
          <a:bodyPr wrap="square">
            <a:spAutoFit/>
          </a:bodyPr>
          <a:lstStyle/>
          <a:p>
            <a:r>
              <a:rPr lang="en-US" sz="2400" dirty="0">
                <a:latin typeface="Helvetica"/>
                <a:cs typeface="Helvetica"/>
              </a:rPr>
              <a:t>Two </a:t>
            </a:r>
            <a:r>
              <a:rPr lang="en-US" sz="2400" dirty="0" err="1">
                <a:latin typeface="Helvetica"/>
                <a:cs typeface="Helvetica"/>
              </a:rPr>
              <a:t>vibrotactile</a:t>
            </a:r>
            <a:r>
              <a:rPr lang="en-US" sz="2400" dirty="0">
                <a:latin typeface="Helvetica"/>
                <a:cs typeface="Helvetica"/>
              </a:rPr>
              <a:t> actuators placed closely together on the skin create the </a:t>
            </a:r>
            <a:r>
              <a:rPr lang="en-US" sz="2400" b="1" dirty="0">
                <a:latin typeface="Helvetica"/>
                <a:cs typeface="Helvetica"/>
              </a:rPr>
              <a:t>illusion of a single vibration </a:t>
            </a:r>
            <a:r>
              <a:rPr lang="en-US" sz="2400" dirty="0">
                <a:latin typeface="Helvetica"/>
                <a:cs typeface="Helvetica"/>
              </a:rPr>
              <a:t>between the two actuators.</a:t>
            </a:r>
          </a:p>
          <a:p>
            <a:endParaRPr lang="en-US" sz="2400" baseline="30000" dirty="0">
              <a:latin typeface="Helvetica"/>
              <a:cs typeface="Helvetica"/>
            </a:endParaRPr>
          </a:p>
          <a:p>
            <a:r>
              <a:rPr lang="en-US" sz="2400" dirty="0">
                <a:latin typeface="Helvetica"/>
                <a:cs typeface="Helvetica"/>
              </a:rPr>
              <a:t>The location of the phantom sensation is determined by the amplitude of the two vibrations.</a:t>
            </a:r>
          </a:p>
          <a:p>
            <a:pPr algn="r"/>
            <a:r>
              <a:rPr lang="en-US" dirty="0">
                <a:latin typeface="Helvetica"/>
                <a:cs typeface="Helvetica"/>
              </a:rPr>
              <a:t>[</a:t>
            </a:r>
            <a:r>
              <a:rPr lang="en-US" dirty="0" err="1">
                <a:latin typeface="Helvetica"/>
                <a:cs typeface="Helvetica"/>
              </a:rPr>
              <a:t>Alles</a:t>
            </a:r>
            <a:r>
              <a:rPr lang="en-US" dirty="0">
                <a:latin typeface="Helvetica"/>
                <a:cs typeface="Helvetica"/>
              </a:rPr>
              <a:t>, 1970]</a:t>
            </a:r>
          </a:p>
        </p:txBody>
      </p:sp>
      <p:grpSp>
        <p:nvGrpSpPr>
          <p:cNvPr id="33" name="Group 32">
            <a:extLst>
              <a:ext uri="{FF2B5EF4-FFF2-40B4-BE49-F238E27FC236}">
                <a16:creationId xmlns:a16="http://schemas.microsoft.com/office/drawing/2014/main" xmlns="" id="{4E1EEF90-7F39-46B5-AFC2-9E042778A47B}"/>
              </a:ext>
            </a:extLst>
          </p:cNvPr>
          <p:cNvGrpSpPr/>
          <p:nvPr/>
        </p:nvGrpSpPr>
        <p:grpSpPr>
          <a:xfrm>
            <a:off x="4654848" y="4002764"/>
            <a:ext cx="417558" cy="1337493"/>
            <a:chOff x="2861061" y="2857973"/>
            <a:chExt cx="417558" cy="1337493"/>
          </a:xfrm>
        </p:grpSpPr>
        <p:sp>
          <p:nvSpPr>
            <p:cNvPr id="34" name="Oval 33">
              <a:extLst>
                <a:ext uri="{FF2B5EF4-FFF2-40B4-BE49-F238E27FC236}">
                  <a16:creationId xmlns:a16="http://schemas.microsoft.com/office/drawing/2014/main" xmlns="" id="{A05EC809-21D2-4065-9A79-CC8C625E444A}"/>
                </a:ext>
              </a:extLst>
            </p:cNvPr>
            <p:cNvSpPr/>
            <p:nvPr/>
          </p:nvSpPr>
          <p:spPr>
            <a:xfrm>
              <a:off x="2861061" y="3317941"/>
              <a:ext cx="417558" cy="417558"/>
            </a:xfrm>
            <a:prstGeom prst="ellipse">
              <a:avLst/>
            </a:prstGeom>
            <a:solidFill>
              <a:srgbClr val="225378"/>
            </a:solidFill>
            <a:ln>
              <a:solidFill>
                <a:srgbClr val="2253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A047A379-78C8-4AC1-BD87-E3BEDEFDCE70}"/>
                </a:ext>
              </a:extLst>
            </p:cNvPr>
            <p:cNvGrpSpPr/>
            <p:nvPr/>
          </p:nvGrpSpPr>
          <p:grpSpPr>
            <a:xfrm rot="10800000">
              <a:off x="2883532" y="3621534"/>
              <a:ext cx="372618" cy="573932"/>
              <a:chOff x="1635316" y="1792375"/>
              <a:chExt cx="372618" cy="573932"/>
            </a:xfrm>
          </p:grpSpPr>
          <p:sp>
            <p:nvSpPr>
              <p:cNvPr id="58" name="Arc 57">
                <a:extLst>
                  <a:ext uri="{FF2B5EF4-FFF2-40B4-BE49-F238E27FC236}">
                    <a16:creationId xmlns:a16="http://schemas.microsoft.com/office/drawing/2014/main" xmlns="" id="{75F71CBA-C1DE-4911-B23B-90D6C06F03F0}"/>
                  </a:ext>
                </a:extLst>
              </p:cNvPr>
              <p:cNvSpPr/>
              <p:nvPr/>
            </p:nvSpPr>
            <p:spPr>
              <a:xfrm rot="18900000">
                <a:off x="1635316" y="1993689"/>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xmlns="" id="{827BD738-CE60-42A1-9E75-5D21EDCEB42A}"/>
                  </a:ext>
                </a:extLst>
              </p:cNvPr>
              <p:cNvSpPr/>
              <p:nvPr/>
            </p:nvSpPr>
            <p:spPr>
              <a:xfrm rot="18900000">
                <a:off x="1635316" y="1922486"/>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xmlns="" id="{991CC9EB-80A3-4D7D-9BD5-2E5814F75F70}"/>
                  </a:ext>
                </a:extLst>
              </p:cNvPr>
              <p:cNvSpPr/>
              <p:nvPr/>
            </p:nvSpPr>
            <p:spPr>
              <a:xfrm rot="18900000">
                <a:off x="1635316" y="1858134"/>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xmlns="" id="{6CB3298E-6D3D-43D4-BDC4-8B0E344719E5}"/>
                  </a:ext>
                </a:extLst>
              </p:cNvPr>
              <p:cNvSpPr/>
              <p:nvPr/>
            </p:nvSpPr>
            <p:spPr>
              <a:xfrm rot="18900000">
                <a:off x="1635316" y="1792375"/>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xmlns="" id="{D47048AD-23F4-4603-A817-D683AF26FAE9}"/>
                </a:ext>
              </a:extLst>
            </p:cNvPr>
            <p:cNvGrpSpPr/>
            <p:nvPr/>
          </p:nvGrpSpPr>
          <p:grpSpPr>
            <a:xfrm>
              <a:off x="2883531" y="2857973"/>
              <a:ext cx="372618" cy="573932"/>
              <a:chOff x="1635316" y="1792375"/>
              <a:chExt cx="372618" cy="573932"/>
            </a:xfrm>
          </p:grpSpPr>
          <p:sp>
            <p:nvSpPr>
              <p:cNvPr id="47" name="Arc 46">
                <a:extLst>
                  <a:ext uri="{FF2B5EF4-FFF2-40B4-BE49-F238E27FC236}">
                    <a16:creationId xmlns:a16="http://schemas.microsoft.com/office/drawing/2014/main" xmlns="" id="{62C97CEC-41FB-42A3-A987-9C3B7C78FB12}"/>
                  </a:ext>
                </a:extLst>
              </p:cNvPr>
              <p:cNvSpPr/>
              <p:nvPr/>
            </p:nvSpPr>
            <p:spPr>
              <a:xfrm rot="18900000">
                <a:off x="1635316" y="1993689"/>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xmlns="" id="{E9390871-2D68-44BA-9E9B-78C62E551176}"/>
                  </a:ext>
                </a:extLst>
              </p:cNvPr>
              <p:cNvSpPr/>
              <p:nvPr/>
            </p:nvSpPr>
            <p:spPr>
              <a:xfrm rot="18900000">
                <a:off x="1635316" y="1922486"/>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xmlns="" id="{E10B1A94-D8E2-4574-9DBD-7EE57197231F}"/>
                  </a:ext>
                </a:extLst>
              </p:cNvPr>
              <p:cNvSpPr/>
              <p:nvPr/>
            </p:nvSpPr>
            <p:spPr>
              <a:xfrm rot="18900000">
                <a:off x="1635316" y="1858134"/>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xmlns="" id="{842F5B5D-35F5-46CE-A8C2-0478D173CC02}"/>
                  </a:ext>
                </a:extLst>
              </p:cNvPr>
              <p:cNvSpPr/>
              <p:nvPr/>
            </p:nvSpPr>
            <p:spPr>
              <a:xfrm rot="18900000">
                <a:off x="1635316" y="1792375"/>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62" name="Group 61">
            <a:extLst>
              <a:ext uri="{FF2B5EF4-FFF2-40B4-BE49-F238E27FC236}">
                <a16:creationId xmlns:a16="http://schemas.microsoft.com/office/drawing/2014/main" xmlns="" id="{43B2B786-C07F-4DBD-956F-1A2808F1B80B}"/>
              </a:ext>
            </a:extLst>
          </p:cNvPr>
          <p:cNvGrpSpPr/>
          <p:nvPr/>
        </p:nvGrpSpPr>
        <p:grpSpPr>
          <a:xfrm>
            <a:off x="7233925" y="4002764"/>
            <a:ext cx="417558" cy="1337493"/>
            <a:chOff x="5440138" y="2857973"/>
            <a:chExt cx="417558" cy="1337493"/>
          </a:xfrm>
        </p:grpSpPr>
        <p:sp>
          <p:nvSpPr>
            <p:cNvPr id="63" name="Oval 62">
              <a:extLst>
                <a:ext uri="{FF2B5EF4-FFF2-40B4-BE49-F238E27FC236}">
                  <a16:creationId xmlns:a16="http://schemas.microsoft.com/office/drawing/2014/main" xmlns="" id="{8769ABC4-DDD9-4EC4-A7C7-1D723C161C12}"/>
                </a:ext>
              </a:extLst>
            </p:cNvPr>
            <p:cNvSpPr/>
            <p:nvPr/>
          </p:nvSpPr>
          <p:spPr>
            <a:xfrm>
              <a:off x="5440138" y="3317941"/>
              <a:ext cx="417558" cy="417558"/>
            </a:xfrm>
            <a:prstGeom prst="ellipse">
              <a:avLst/>
            </a:prstGeom>
            <a:solidFill>
              <a:srgbClr val="225378"/>
            </a:solidFill>
            <a:ln>
              <a:solidFill>
                <a:srgbClr val="2253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xmlns="" id="{0FE919CB-670B-4A08-B920-B175555A7076}"/>
                </a:ext>
              </a:extLst>
            </p:cNvPr>
            <p:cNvGrpSpPr/>
            <p:nvPr/>
          </p:nvGrpSpPr>
          <p:grpSpPr>
            <a:xfrm rot="10800000">
              <a:off x="5462609" y="3621534"/>
              <a:ext cx="372618" cy="573932"/>
              <a:chOff x="1635316" y="1792375"/>
              <a:chExt cx="372618" cy="573932"/>
            </a:xfrm>
          </p:grpSpPr>
          <p:sp>
            <p:nvSpPr>
              <p:cNvPr id="70" name="Arc 69">
                <a:extLst>
                  <a:ext uri="{FF2B5EF4-FFF2-40B4-BE49-F238E27FC236}">
                    <a16:creationId xmlns:a16="http://schemas.microsoft.com/office/drawing/2014/main" xmlns="" id="{4830A493-A58D-4881-B4B1-E9AF767F5E86}"/>
                  </a:ext>
                </a:extLst>
              </p:cNvPr>
              <p:cNvSpPr/>
              <p:nvPr/>
            </p:nvSpPr>
            <p:spPr>
              <a:xfrm rot="18900000">
                <a:off x="1635316" y="1993689"/>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a:extLst>
                  <a:ext uri="{FF2B5EF4-FFF2-40B4-BE49-F238E27FC236}">
                    <a16:creationId xmlns:a16="http://schemas.microsoft.com/office/drawing/2014/main" xmlns="" id="{11BDCE3F-DC54-449F-BB3D-794B5AA51594}"/>
                  </a:ext>
                </a:extLst>
              </p:cNvPr>
              <p:cNvSpPr/>
              <p:nvPr/>
            </p:nvSpPr>
            <p:spPr>
              <a:xfrm rot="18900000">
                <a:off x="1635316" y="1922486"/>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xmlns="" id="{E213B556-8029-4125-8B93-4A96FE0A8AA3}"/>
                  </a:ext>
                </a:extLst>
              </p:cNvPr>
              <p:cNvSpPr/>
              <p:nvPr/>
            </p:nvSpPr>
            <p:spPr>
              <a:xfrm rot="18900000">
                <a:off x="1635316" y="1858134"/>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a:extLst>
                  <a:ext uri="{FF2B5EF4-FFF2-40B4-BE49-F238E27FC236}">
                    <a16:creationId xmlns:a16="http://schemas.microsoft.com/office/drawing/2014/main" xmlns="" id="{CB9FD3CE-4940-4077-86FE-7A8C0CF3E5BB}"/>
                  </a:ext>
                </a:extLst>
              </p:cNvPr>
              <p:cNvSpPr/>
              <p:nvPr/>
            </p:nvSpPr>
            <p:spPr>
              <a:xfrm rot="18900000">
                <a:off x="1635316" y="1792375"/>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xmlns="" id="{FD23A370-35BB-4976-B770-331A4705B424}"/>
                </a:ext>
              </a:extLst>
            </p:cNvPr>
            <p:cNvGrpSpPr/>
            <p:nvPr/>
          </p:nvGrpSpPr>
          <p:grpSpPr>
            <a:xfrm>
              <a:off x="5462608" y="2857973"/>
              <a:ext cx="372618" cy="573932"/>
              <a:chOff x="1635316" y="1792375"/>
              <a:chExt cx="372618" cy="573932"/>
            </a:xfrm>
          </p:grpSpPr>
          <p:sp>
            <p:nvSpPr>
              <p:cNvPr id="66" name="Arc 65">
                <a:extLst>
                  <a:ext uri="{FF2B5EF4-FFF2-40B4-BE49-F238E27FC236}">
                    <a16:creationId xmlns:a16="http://schemas.microsoft.com/office/drawing/2014/main" xmlns="" id="{47ED1560-D13F-4AE9-8910-D83F4432F1B9}"/>
                  </a:ext>
                </a:extLst>
              </p:cNvPr>
              <p:cNvSpPr/>
              <p:nvPr/>
            </p:nvSpPr>
            <p:spPr>
              <a:xfrm rot="18900000">
                <a:off x="1635316" y="1993689"/>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xmlns="" id="{AABD0D30-E2C9-4AC2-AA1C-EA8176908523}"/>
                  </a:ext>
                </a:extLst>
              </p:cNvPr>
              <p:cNvSpPr/>
              <p:nvPr/>
            </p:nvSpPr>
            <p:spPr>
              <a:xfrm rot="18900000">
                <a:off x="1635316" y="1922486"/>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a:extLst>
                  <a:ext uri="{FF2B5EF4-FFF2-40B4-BE49-F238E27FC236}">
                    <a16:creationId xmlns:a16="http://schemas.microsoft.com/office/drawing/2014/main" xmlns="" id="{0EFDB696-A03D-401A-937B-CD843E7F1055}"/>
                  </a:ext>
                </a:extLst>
              </p:cNvPr>
              <p:cNvSpPr/>
              <p:nvPr/>
            </p:nvSpPr>
            <p:spPr>
              <a:xfrm rot="18900000">
                <a:off x="1635316" y="1858134"/>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xmlns="" id="{1D71F86B-C4FD-4F54-AA5A-0658DF885393}"/>
                  </a:ext>
                </a:extLst>
              </p:cNvPr>
              <p:cNvSpPr/>
              <p:nvPr/>
            </p:nvSpPr>
            <p:spPr>
              <a:xfrm rot="18900000">
                <a:off x="1635316" y="1792375"/>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74" name="Oval 73">
            <a:extLst>
              <a:ext uri="{FF2B5EF4-FFF2-40B4-BE49-F238E27FC236}">
                <a16:creationId xmlns:a16="http://schemas.microsoft.com/office/drawing/2014/main" xmlns="" id="{C33B93E4-DA7E-49C1-BB3A-7654529AA35B}"/>
              </a:ext>
            </a:extLst>
          </p:cNvPr>
          <p:cNvSpPr/>
          <p:nvPr/>
        </p:nvSpPr>
        <p:spPr>
          <a:xfrm>
            <a:off x="5939840" y="4469479"/>
            <a:ext cx="417558" cy="417558"/>
          </a:xfrm>
          <a:prstGeom prst="ellipse">
            <a:avLst/>
          </a:prstGeom>
          <a:solidFill>
            <a:srgbClr val="1695A3"/>
          </a:solidFill>
          <a:ln>
            <a:solidFill>
              <a:srgbClr val="2253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75" name="Rectangle 74">
            <a:extLst>
              <a:ext uri="{FF2B5EF4-FFF2-40B4-BE49-F238E27FC236}">
                <a16:creationId xmlns:a16="http://schemas.microsoft.com/office/drawing/2014/main" xmlns="" id="{4DD1EBA5-5F19-47EE-9C54-BC4583C60A73}"/>
              </a:ext>
            </a:extLst>
          </p:cNvPr>
          <p:cNvSpPr/>
          <p:nvPr/>
        </p:nvSpPr>
        <p:spPr>
          <a:xfrm>
            <a:off x="4363684" y="5584769"/>
            <a:ext cx="991742" cy="400110"/>
          </a:xfrm>
          <a:prstGeom prst="rect">
            <a:avLst/>
          </a:prstGeom>
        </p:spPr>
        <p:txBody>
          <a:bodyPr wrap="square">
            <a:spAutoFit/>
          </a:bodyPr>
          <a:lstStyle/>
          <a:p>
            <a:pPr algn="ctr"/>
            <a:r>
              <a:rPr lang="en-US" sz="2000" dirty="0">
                <a:solidFill>
                  <a:schemeClr val="bg1">
                    <a:lumMod val="50000"/>
                  </a:schemeClr>
                </a:solidFill>
                <a:latin typeface="Helvetica"/>
                <a:cs typeface="Helvetica"/>
              </a:rPr>
              <a:t>Motor</a:t>
            </a:r>
            <a:endParaRPr lang="en-US" sz="2000" baseline="30000" dirty="0">
              <a:solidFill>
                <a:schemeClr val="bg1">
                  <a:lumMod val="50000"/>
                </a:schemeClr>
              </a:solidFill>
            </a:endParaRPr>
          </a:p>
        </p:txBody>
      </p:sp>
      <p:sp>
        <p:nvSpPr>
          <p:cNvPr id="76" name="Rectangle 75">
            <a:extLst>
              <a:ext uri="{FF2B5EF4-FFF2-40B4-BE49-F238E27FC236}">
                <a16:creationId xmlns:a16="http://schemas.microsoft.com/office/drawing/2014/main" xmlns="" id="{B250F9C7-8407-4490-BFED-749470AE1F53}"/>
              </a:ext>
            </a:extLst>
          </p:cNvPr>
          <p:cNvSpPr/>
          <p:nvPr/>
        </p:nvSpPr>
        <p:spPr>
          <a:xfrm>
            <a:off x="6941813" y="5584769"/>
            <a:ext cx="991742" cy="400110"/>
          </a:xfrm>
          <a:prstGeom prst="rect">
            <a:avLst/>
          </a:prstGeom>
        </p:spPr>
        <p:txBody>
          <a:bodyPr wrap="square">
            <a:spAutoFit/>
          </a:bodyPr>
          <a:lstStyle/>
          <a:p>
            <a:pPr algn="ctr"/>
            <a:r>
              <a:rPr lang="en-US" sz="2000" dirty="0">
                <a:solidFill>
                  <a:schemeClr val="bg1">
                    <a:lumMod val="50000"/>
                  </a:schemeClr>
                </a:solidFill>
                <a:latin typeface="Helvetica"/>
                <a:cs typeface="Helvetica"/>
              </a:rPr>
              <a:t>Motor</a:t>
            </a:r>
            <a:endParaRPr lang="en-US" sz="2000" baseline="30000" dirty="0">
              <a:solidFill>
                <a:schemeClr val="bg1">
                  <a:lumMod val="50000"/>
                </a:schemeClr>
              </a:solidFill>
            </a:endParaRPr>
          </a:p>
        </p:txBody>
      </p:sp>
      <p:grpSp>
        <p:nvGrpSpPr>
          <p:cNvPr id="77" name="Group 76">
            <a:extLst>
              <a:ext uri="{FF2B5EF4-FFF2-40B4-BE49-F238E27FC236}">
                <a16:creationId xmlns:a16="http://schemas.microsoft.com/office/drawing/2014/main" xmlns="" id="{206A2EF0-64C2-4859-A21C-063149CFBF0E}"/>
              </a:ext>
            </a:extLst>
          </p:cNvPr>
          <p:cNvGrpSpPr/>
          <p:nvPr/>
        </p:nvGrpSpPr>
        <p:grpSpPr>
          <a:xfrm>
            <a:off x="5261256" y="5097749"/>
            <a:ext cx="1774726" cy="1374554"/>
            <a:chOff x="3467469" y="4332661"/>
            <a:chExt cx="1774726" cy="1374554"/>
          </a:xfrm>
        </p:grpSpPr>
        <p:sp>
          <p:nvSpPr>
            <p:cNvPr id="78" name="Rectangle 77">
              <a:extLst>
                <a:ext uri="{FF2B5EF4-FFF2-40B4-BE49-F238E27FC236}">
                  <a16:creationId xmlns:a16="http://schemas.microsoft.com/office/drawing/2014/main" xmlns="" id="{DF8F5DE8-9EA8-4E9B-A977-25B803203CA4}"/>
                </a:ext>
              </a:extLst>
            </p:cNvPr>
            <p:cNvSpPr/>
            <p:nvPr/>
          </p:nvSpPr>
          <p:spPr>
            <a:xfrm>
              <a:off x="3467469" y="4999329"/>
              <a:ext cx="1774726" cy="707886"/>
            </a:xfrm>
            <a:prstGeom prst="rect">
              <a:avLst/>
            </a:prstGeom>
          </p:spPr>
          <p:txBody>
            <a:bodyPr wrap="square">
              <a:spAutoFit/>
            </a:bodyPr>
            <a:lstStyle/>
            <a:p>
              <a:pPr algn="ctr"/>
              <a:r>
                <a:rPr lang="en-US" sz="2000" b="1" dirty="0">
                  <a:solidFill>
                    <a:srgbClr val="7F7F7F"/>
                  </a:solidFill>
                  <a:latin typeface="Helvetica"/>
                  <a:cs typeface="Helvetica"/>
                </a:rPr>
                <a:t>Illusion of </a:t>
              </a:r>
            </a:p>
            <a:p>
              <a:pPr algn="ctr"/>
              <a:r>
                <a:rPr lang="en-US" sz="2000" b="1" dirty="0">
                  <a:solidFill>
                    <a:srgbClr val="7F7F7F"/>
                  </a:solidFill>
                  <a:latin typeface="Helvetica"/>
                  <a:cs typeface="Helvetica"/>
                </a:rPr>
                <a:t>a vibration</a:t>
              </a:r>
              <a:endParaRPr lang="en-US" sz="2000" b="1" baseline="30000" dirty="0">
                <a:solidFill>
                  <a:srgbClr val="7F7F7F"/>
                </a:solidFill>
              </a:endParaRPr>
            </a:p>
          </p:txBody>
        </p:sp>
        <p:cxnSp>
          <p:nvCxnSpPr>
            <p:cNvPr id="79" name="Straight Arrow Connector 78">
              <a:extLst>
                <a:ext uri="{FF2B5EF4-FFF2-40B4-BE49-F238E27FC236}">
                  <a16:creationId xmlns:a16="http://schemas.microsoft.com/office/drawing/2014/main" xmlns="" id="{82B20912-B892-4AE3-8A54-E7EB19A2FDDB}"/>
                </a:ext>
              </a:extLst>
            </p:cNvPr>
            <p:cNvCxnSpPr>
              <a:stCxn id="78" idx="0"/>
            </p:cNvCxnSpPr>
            <p:nvPr/>
          </p:nvCxnSpPr>
          <p:spPr>
            <a:xfrm flipV="1">
              <a:off x="4354832" y="4332661"/>
              <a:ext cx="0" cy="666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5876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74"/>
                                        </p:tgtEl>
                                      </p:cBhvr>
                                    </p:animEffect>
                                    <p:animScale>
                                      <p:cBhvr>
                                        <p:cTn id="19" dur="1000" autoRev="1" fill="hold"/>
                                        <p:tgtEl>
                                          <p:spTgt spid="74"/>
                                        </p:tgtEl>
                                      </p:cBhvr>
                                      <p:by x="105000" y="105000"/>
                                    </p:animScale>
                                  </p:childTnLst>
                                </p:cTn>
                              </p:par>
                              <p:par>
                                <p:cTn id="20" presetID="1"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1000" fill="hold"/>
                                        <p:tgtEl>
                                          <p:spTgt spid="62"/>
                                        </p:tgtEl>
                                      </p:cBhvr>
                                      <p:by x="150000" y="150000"/>
                                    </p:animScale>
                                  </p:childTnLst>
                                </p:cTn>
                              </p:par>
                              <p:par>
                                <p:cTn id="30" presetID="6" presetClass="emph" presetSubtype="0" fill="hold" nodeType="withEffect">
                                  <p:stCondLst>
                                    <p:cond delay="0"/>
                                  </p:stCondLst>
                                  <p:childTnLst>
                                    <p:animScale>
                                      <p:cBhvr>
                                        <p:cTn id="31" dur="1000" fill="hold"/>
                                        <p:tgtEl>
                                          <p:spTgt spid="33"/>
                                        </p:tgtEl>
                                      </p:cBhvr>
                                      <p:by x="50000" y="50000"/>
                                    </p:animScale>
                                  </p:childTnLst>
                                </p:cTn>
                              </p:par>
                              <p:par>
                                <p:cTn id="32" presetID="0" presetClass="path" presetSubtype="0" fill="hold" grpId="1" nodeType="withEffect">
                                  <p:stCondLst>
                                    <p:cond delay="0"/>
                                  </p:stCondLst>
                                  <p:childTnLst>
                                    <p:animMotion origin="layout" path="M 3.125E-6 -4.44444E-6 L 0.0651 -4.44444E-6 " pathEditMode="relative" rAng="0" ptsTypes="AA">
                                      <p:cBhvr>
                                        <p:cTn id="33" dur="1000" fill="hold"/>
                                        <p:tgtEl>
                                          <p:spTgt spid="74"/>
                                        </p:tgtEl>
                                        <p:attrNameLst>
                                          <p:attrName>ppt_x</p:attrName>
                                          <p:attrName>ppt_y</p:attrName>
                                        </p:attrNameLst>
                                      </p:cBhvr>
                                      <p:rCtr x="3255" y="0"/>
                                    </p:animMotion>
                                  </p:childTnLst>
                                </p:cTn>
                              </p:par>
                              <p:par>
                                <p:cTn id="34" presetID="10" presetClass="exit" presetSubtype="0" fill="hold" grpId="0" nodeType="withEffect">
                                  <p:stCondLst>
                                    <p:cond delay="0"/>
                                  </p:stCondLst>
                                  <p:childTnLst>
                                    <p:animEffect transition="out" filter="fade">
                                      <p:cBhvr>
                                        <p:cTn id="35" dur="500"/>
                                        <p:tgtEl>
                                          <p:spTgt spid="76"/>
                                        </p:tgtEl>
                                      </p:cBhvr>
                                    </p:animEffect>
                                    <p:set>
                                      <p:cBhvr>
                                        <p:cTn id="36" dur="1" fill="hold">
                                          <p:stCondLst>
                                            <p:cond delay="499"/>
                                          </p:stCondLst>
                                        </p:cTn>
                                        <p:tgtEl>
                                          <p:spTgt spid="7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75"/>
                                        </p:tgtEl>
                                      </p:cBhvr>
                                    </p:animEffect>
                                    <p:set>
                                      <p:cBhvr>
                                        <p:cTn id="39" dur="1" fill="hold">
                                          <p:stCondLst>
                                            <p:cond delay="499"/>
                                          </p:stCondLst>
                                        </p:cTn>
                                        <p:tgtEl>
                                          <p:spTgt spid="75"/>
                                        </p:tgtEl>
                                        <p:attrNameLst>
                                          <p:attrName>style.visibility</p:attrName>
                                        </p:attrNameLst>
                                      </p:cBhvr>
                                      <p:to>
                                        <p:strVal val="hidden"/>
                                      </p:to>
                                    </p:set>
                                  </p:childTnLst>
                                </p:cTn>
                              </p:par>
                              <p:par>
                                <p:cTn id="40" presetID="0" presetClass="path" presetSubtype="0" fill="hold" nodeType="withEffect">
                                  <p:stCondLst>
                                    <p:cond delay="0"/>
                                  </p:stCondLst>
                                  <p:childTnLst>
                                    <p:animMotion origin="layout" path="M 3.125E-6 1.48148E-6 L 0.0651 1.48148E-6 " pathEditMode="relative" rAng="0" ptsTypes="AA">
                                      <p:cBhvr>
                                        <p:cTn id="41" dur="1000" fill="hold"/>
                                        <p:tgtEl>
                                          <p:spTgt spid="77"/>
                                        </p:tgtEl>
                                        <p:attrNameLst>
                                          <p:attrName>ppt_x</p:attrName>
                                          <p:attrName>ppt_y</p:attrName>
                                        </p:attrNameLst>
                                      </p:cBhvr>
                                      <p:rCtr x="325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4" grpId="2" animBg="1"/>
      <p:bldP spid="75" grpId="0"/>
      <p:bldP spid="75" grpId="1"/>
      <p:bldP spid="76" grpId="0"/>
      <p:bldP spid="7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0256B04B-CCCE-4B54-B21B-AFCED807B7C9}"/>
              </a:ext>
            </a:extLst>
          </p:cNvPr>
          <p:cNvSpPr>
            <a:spLocks noGrp="1"/>
          </p:cNvSpPr>
          <p:nvPr>
            <p:ph type="title"/>
          </p:nvPr>
        </p:nvSpPr>
        <p:spPr>
          <a:xfrm>
            <a:off x="838200" y="365125"/>
            <a:ext cx="10515600" cy="1325563"/>
          </a:xfrm>
        </p:spPr>
        <p:txBody>
          <a:bodyPr>
            <a:normAutofit/>
          </a:bodyPr>
          <a:lstStyle/>
          <a:p>
            <a:r>
              <a:rPr lang="en-US" sz="4000" dirty="0"/>
              <a:t>Single-motor and Interpolated Feedback</a:t>
            </a:r>
          </a:p>
        </p:txBody>
      </p:sp>
      <p:pic>
        <p:nvPicPr>
          <p:cNvPr id="14" name="Picture 13" descr="wristband4motor.png">
            <a:extLst>
              <a:ext uri="{FF2B5EF4-FFF2-40B4-BE49-F238E27FC236}">
                <a16:creationId xmlns:a16="http://schemas.microsoft.com/office/drawing/2014/main" xmlns="" id="{5FF88D3D-3D06-47D7-9063-831348AFC9E2}"/>
              </a:ext>
            </a:extLst>
          </p:cNvPr>
          <p:cNvPicPr>
            <a:picLocks noChangeAspect="1"/>
          </p:cNvPicPr>
          <p:nvPr/>
        </p:nvPicPr>
        <p:blipFill rotWithShape="1">
          <a:blip r:embed="rId3">
            <a:extLst>
              <a:ext uri="{28A0092B-C50C-407E-A947-70E740481C1C}">
                <a14:useLocalDpi xmlns:a14="http://schemas.microsoft.com/office/drawing/2010/main" val="0"/>
              </a:ext>
            </a:extLst>
          </a:blip>
          <a:srcRect t="28611" b="31764"/>
          <a:stretch/>
        </p:blipFill>
        <p:spPr>
          <a:xfrm rot="16621476">
            <a:off x="-267179" y="4147058"/>
            <a:ext cx="8016844" cy="2117754"/>
          </a:xfrm>
          <a:prstGeom prst="rect">
            <a:avLst/>
          </a:prstGeom>
        </p:spPr>
      </p:pic>
      <p:sp>
        <p:nvSpPr>
          <p:cNvPr id="15" name="Rectangle 14">
            <a:extLst>
              <a:ext uri="{FF2B5EF4-FFF2-40B4-BE49-F238E27FC236}">
                <a16:creationId xmlns:a16="http://schemas.microsoft.com/office/drawing/2014/main" xmlns="" id="{E7837008-D77F-4B37-8A1D-052969221196}"/>
              </a:ext>
            </a:extLst>
          </p:cNvPr>
          <p:cNvSpPr/>
          <p:nvPr/>
        </p:nvSpPr>
        <p:spPr>
          <a:xfrm>
            <a:off x="2266717" y="1357940"/>
            <a:ext cx="4008264" cy="6063586"/>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6" name="Up Arrow 17">
            <a:extLst>
              <a:ext uri="{FF2B5EF4-FFF2-40B4-BE49-F238E27FC236}">
                <a16:creationId xmlns:a16="http://schemas.microsoft.com/office/drawing/2014/main" xmlns="" id="{D6A68EC5-A9A9-45A3-86C3-8EF305867081}"/>
              </a:ext>
            </a:extLst>
          </p:cNvPr>
          <p:cNvSpPr/>
          <p:nvPr/>
        </p:nvSpPr>
        <p:spPr>
          <a:xfrm>
            <a:off x="3971774" y="1362385"/>
            <a:ext cx="390515" cy="509474"/>
          </a:xfrm>
          <a:prstGeom prst="upArrow">
            <a:avLst/>
          </a:prstGeom>
          <a:solidFill>
            <a:srgbClr val="2253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A9277B54-E0ED-4EA7-9190-C19B07E36C5B}"/>
              </a:ext>
            </a:extLst>
          </p:cNvPr>
          <p:cNvGrpSpPr/>
          <p:nvPr/>
        </p:nvGrpSpPr>
        <p:grpSpPr>
          <a:xfrm>
            <a:off x="2526620" y="5471614"/>
            <a:ext cx="1012709" cy="1012709"/>
            <a:chOff x="8409929" y="1954406"/>
            <a:chExt cx="1012709" cy="1012709"/>
          </a:xfrm>
        </p:grpSpPr>
        <p:sp>
          <p:nvSpPr>
            <p:cNvPr id="19" name="Oval 18">
              <a:extLst>
                <a:ext uri="{FF2B5EF4-FFF2-40B4-BE49-F238E27FC236}">
                  <a16:creationId xmlns:a16="http://schemas.microsoft.com/office/drawing/2014/main" xmlns="" id="{F8F27BE9-7BD8-43E3-BF95-91BB49415EF0}"/>
                </a:ext>
              </a:extLst>
            </p:cNvPr>
            <p:cNvSpPr/>
            <p:nvPr/>
          </p:nvSpPr>
          <p:spPr>
            <a:xfrm>
              <a:off x="8596243" y="2140720"/>
              <a:ext cx="640080" cy="64008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sp>
          <p:nvSpPr>
            <p:cNvPr id="20" name="Oval 19">
              <a:extLst>
                <a:ext uri="{FF2B5EF4-FFF2-40B4-BE49-F238E27FC236}">
                  <a16:creationId xmlns:a16="http://schemas.microsoft.com/office/drawing/2014/main" xmlns="" id="{A512006B-3A0A-42B2-9231-ECAAC3165F54}"/>
                </a:ext>
              </a:extLst>
            </p:cNvPr>
            <p:cNvSpPr/>
            <p:nvPr/>
          </p:nvSpPr>
          <p:spPr>
            <a:xfrm>
              <a:off x="8409929" y="1954406"/>
              <a:ext cx="1012709" cy="1012709"/>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sp>
          <p:nvSpPr>
            <p:cNvPr id="24" name="Oval 23">
              <a:extLst>
                <a:ext uri="{FF2B5EF4-FFF2-40B4-BE49-F238E27FC236}">
                  <a16:creationId xmlns:a16="http://schemas.microsoft.com/office/drawing/2014/main" xmlns="" id="{EF367578-9E58-4F3C-99DB-27A49CCE28D6}"/>
                </a:ext>
              </a:extLst>
            </p:cNvPr>
            <p:cNvSpPr/>
            <p:nvPr/>
          </p:nvSpPr>
          <p:spPr>
            <a:xfrm>
              <a:off x="8504803" y="2049280"/>
              <a:ext cx="822960" cy="82296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grpSp>
      <p:pic>
        <p:nvPicPr>
          <p:cNvPr id="36" name="Picture 35" descr="wristband4motor.png">
            <a:extLst>
              <a:ext uri="{FF2B5EF4-FFF2-40B4-BE49-F238E27FC236}">
                <a16:creationId xmlns:a16="http://schemas.microsoft.com/office/drawing/2014/main" xmlns="" id="{51C8CE83-19F4-461A-8CC8-7D979D7484D2}"/>
              </a:ext>
            </a:extLst>
          </p:cNvPr>
          <p:cNvPicPr>
            <a:picLocks noChangeAspect="1"/>
          </p:cNvPicPr>
          <p:nvPr/>
        </p:nvPicPr>
        <p:blipFill rotWithShape="1">
          <a:blip r:embed="rId3">
            <a:extLst>
              <a:ext uri="{28A0092B-C50C-407E-A947-70E740481C1C}">
                <a14:useLocalDpi xmlns:a14="http://schemas.microsoft.com/office/drawing/2010/main" val="0"/>
              </a:ext>
            </a:extLst>
          </a:blip>
          <a:srcRect t="28611" b="31764"/>
          <a:stretch/>
        </p:blipFill>
        <p:spPr>
          <a:xfrm rot="16621476">
            <a:off x="5676555" y="4228603"/>
            <a:ext cx="8016844" cy="2117754"/>
          </a:xfrm>
          <a:prstGeom prst="rect">
            <a:avLst/>
          </a:prstGeom>
        </p:spPr>
      </p:pic>
      <p:sp>
        <p:nvSpPr>
          <p:cNvPr id="37" name="Rectangle 36">
            <a:extLst>
              <a:ext uri="{FF2B5EF4-FFF2-40B4-BE49-F238E27FC236}">
                <a16:creationId xmlns:a16="http://schemas.microsoft.com/office/drawing/2014/main" xmlns="" id="{4608B3F2-8C1D-4D3E-B2DC-47E56B4B3D5A}"/>
              </a:ext>
            </a:extLst>
          </p:cNvPr>
          <p:cNvSpPr/>
          <p:nvPr/>
        </p:nvSpPr>
        <p:spPr>
          <a:xfrm>
            <a:off x="8140883" y="2012186"/>
            <a:ext cx="4495869" cy="5845275"/>
          </a:xfrm>
          <a:prstGeom prst="rect">
            <a:avLst/>
          </a:prstGeom>
          <a:solidFill>
            <a:schemeClr val="bg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8" name="Up Arrow 33">
            <a:extLst>
              <a:ext uri="{FF2B5EF4-FFF2-40B4-BE49-F238E27FC236}">
                <a16:creationId xmlns:a16="http://schemas.microsoft.com/office/drawing/2014/main" xmlns="" id="{32177D52-634E-4D75-9FA2-12B9F4BED977}"/>
              </a:ext>
            </a:extLst>
          </p:cNvPr>
          <p:cNvSpPr/>
          <p:nvPr/>
        </p:nvSpPr>
        <p:spPr>
          <a:xfrm rot="2700000">
            <a:off x="10165466" y="1585091"/>
            <a:ext cx="390515" cy="509474"/>
          </a:xfrm>
          <a:prstGeom prst="upArrow">
            <a:avLst/>
          </a:prstGeom>
          <a:solidFill>
            <a:srgbClr val="2253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xmlns="" id="{6407829C-DDEC-4679-BC9A-12F173C3BFA6}"/>
              </a:ext>
            </a:extLst>
          </p:cNvPr>
          <p:cNvGrpSpPr/>
          <p:nvPr/>
        </p:nvGrpSpPr>
        <p:grpSpPr>
          <a:xfrm>
            <a:off x="8557407" y="5648532"/>
            <a:ext cx="822960" cy="822960"/>
            <a:chOff x="3176261" y="1971746"/>
            <a:chExt cx="822960" cy="822960"/>
          </a:xfrm>
        </p:grpSpPr>
        <p:sp>
          <p:nvSpPr>
            <p:cNvPr id="40" name="Oval 39">
              <a:extLst>
                <a:ext uri="{FF2B5EF4-FFF2-40B4-BE49-F238E27FC236}">
                  <a16:creationId xmlns:a16="http://schemas.microsoft.com/office/drawing/2014/main" xmlns="" id="{1EE46134-307B-458F-9B83-56E23A17559F}"/>
                </a:ext>
              </a:extLst>
            </p:cNvPr>
            <p:cNvSpPr/>
            <p:nvPr/>
          </p:nvSpPr>
          <p:spPr>
            <a:xfrm>
              <a:off x="3267701" y="2063186"/>
              <a:ext cx="640080" cy="64008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4E81BD"/>
                  </a:solidFill>
                </a:ln>
                <a:noFill/>
              </a:endParaRPr>
            </a:p>
          </p:txBody>
        </p:sp>
        <p:sp>
          <p:nvSpPr>
            <p:cNvPr id="41" name="Oval 40">
              <a:extLst>
                <a:ext uri="{FF2B5EF4-FFF2-40B4-BE49-F238E27FC236}">
                  <a16:creationId xmlns:a16="http://schemas.microsoft.com/office/drawing/2014/main" xmlns="" id="{B9D9A6B0-22F6-491A-AFBE-9A01B3E7A97E}"/>
                </a:ext>
              </a:extLst>
            </p:cNvPr>
            <p:cNvSpPr/>
            <p:nvPr/>
          </p:nvSpPr>
          <p:spPr>
            <a:xfrm>
              <a:off x="3176261" y="1971746"/>
              <a:ext cx="822960" cy="82296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4E81BD"/>
                  </a:solidFill>
                </a:ln>
                <a:noFill/>
              </a:endParaRPr>
            </a:p>
          </p:txBody>
        </p:sp>
      </p:grpSp>
      <p:grpSp>
        <p:nvGrpSpPr>
          <p:cNvPr id="42" name="Group 41">
            <a:extLst>
              <a:ext uri="{FF2B5EF4-FFF2-40B4-BE49-F238E27FC236}">
                <a16:creationId xmlns:a16="http://schemas.microsoft.com/office/drawing/2014/main" xmlns="" id="{8DFE84DA-1AAA-4F92-80D9-08D98DA00950}"/>
              </a:ext>
            </a:extLst>
          </p:cNvPr>
          <p:cNvGrpSpPr/>
          <p:nvPr/>
        </p:nvGrpSpPr>
        <p:grpSpPr>
          <a:xfrm>
            <a:off x="9493173" y="5739972"/>
            <a:ext cx="822960" cy="822960"/>
            <a:chOff x="3176261" y="2984455"/>
            <a:chExt cx="822960" cy="822960"/>
          </a:xfrm>
        </p:grpSpPr>
        <p:sp>
          <p:nvSpPr>
            <p:cNvPr id="43" name="Oval 42">
              <a:extLst>
                <a:ext uri="{FF2B5EF4-FFF2-40B4-BE49-F238E27FC236}">
                  <a16:creationId xmlns:a16="http://schemas.microsoft.com/office/drawing/2014/main" xmlns="" id="{F18399AF-C73E-4F67-8855-152D2DB21DF9}"/>
                </a:ext>
              </a:extLst>
            </p:cNvPr>
            <p:cNvSpPr/>
            <p:nvPr/>
          </p:nvSpPr>
          <p:spPr>
            <a:xfrm>
              <a:off x="3267701" y="3075895"/>
              <a:ext cx="640080" cy="64008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4E81BD"/>
                  </a:solidFill>
                </a:ln>
                <a:noFill/>
              </a:endParaRPr>
            </a:p>
          </p:txBody>
        </p:sp>
        <p:sp>
          <p:nvSpPr>
            <p:cNvPr id="44" name="Oval 43">
              <a:extLst>
                <a:ext uri="{FF2B5EF4-FFF2-40B4-BE49-F238E27FC236}">
                  <a16:creationId xmlns:a16="http://schemas.microsoft.com/office/drawing/2014/main" xmlns="" id="{DDB1980A-AA9B-40FE-88B4-7BBA18306F3F}"/>
                </a:ext>
              </a:extLst>
            </p:cNvPr>
            <p:cNvSpPr/>
            <p:nvPr/>
          </p:nvSpPr>
          <p:spPr>
            <a:xfrm>
              <a:off x="3176261" y="2984455"/>
              <a:ext cx="822960" cy="82296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4E81BD"/>
                  </a:solidFill>
                </a:ln>
                <a:noFill/>
              </a:endParaRPr>
            </a:p>
          </p:txBody>
        </p:sp>
      </p:grpSp>
      <p:sp>
        <p:nvSpPr>
          <p:cNvPr id="45" name="TextBox 44">
            <a:extLst>
              <a:ext uri="{FF2B5EF4-FFF2-40B4-BE49-F238E27FC236}">
                <a16:creationId xmlns:a16="http://schemas.microsoft.com/office/drawing/2014/main" xmlns="" id="{02B3886B-9DEB-452D-861B-53D15889179F}"/>
              </a:ext>
            </a:extLst>
          </p:cNvPr>
          <p:cNvSpPr txBox="1"/>
          <p:nvPr/>
        </p:nvSpPr>
        <p:spPr>
          <a:xfrm>
            <a:off x="10542177" y="1450137"/>
            <a:ext cx="1367883" cy="707886"/>
          </a:xfrm>
          <a:prstGeom prst="rect">
            <a:avLst/>
          </a:prstGeom>
          <a:noFill/>
        </p:spPr>
        <p:txBody>
          <a:bodyPr wrap="none" rtlCol="0">
            <a:spAutoFit/>
          </a:bodyPr>
          <a:lstStyle/>
          <a:p>
            <a:r>
              <a:rPr lang="en-US" sz="2000" dirty="0">
                <a:solidFill>
                  <a:schemeClr val="bg1">
                    <a:lumMod val="65000"/>
                  </a:schemeClr>
                </a:solidFill>
                <a:latin typeface="Helvetica"/>
                <a:cs typeface="Helvetica"/>
              </a:rPr>
              <a:t>Up-right</a:t>
            </a:r>
          </a:p>
          <a:p>
            <a:r>
              <a:rPr lang="en-US" sz="2000" dirty="0">
                <a:solidFill>
                  <a:schemeClr val="bg1">
                    <a:lumMod val="65000"/>
                  </a:schemeClr>
                </a:solidFill>
                <a:latin typeface="Helvetica"/>
                <a:cs typeface="Helvetica"/>
              </a:rPr>
              <a:t>(diagonal)</a:t>
            </a:r>
          </a:p>
        </p:txBody>
      </p:sp>
      <p:cxnSp>
        <p:nvCxnSpPr>
          <p:cNvPr id="50" name="Straight Connector 49">
            <a:extLst>
              <a:ext uri="{FF2B5EF4-FFF2-40B4-BE49-F238E27FC236}">
                <a16:creationId xmlns:a16="http://schemas.microsoft.com/office/drawing/2014/main" xmlns="" id="{0BD599C3-9F7A-4F68-A927-0FFB5E00FDFC}"/>
              </a:ext>
            </a:extLst>
          </p:cNvPr>
          <p:cNvCxnSpPr>
            <a:cxnSpLocks/>
          </p:cNvCxnSpPr>
          <p:nvPr/>
        </p:nvCxnSpPr>
        <p:spPr>
          <a:xfrm>
            <a:off x="10542177" y="5298974"/>
            <a:ext cx="128272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xmlns="" id="{9527CBF7-0EDC-43BC-B314-BE7D3E682850}"/>
              </a:ext>
            </a:extLst>
          </p:cNvPr>
          <p:cNvSpPr txBox="1"/>
          <p:nvPr/>
        </p:nvSpPr>
        <p:spPr>
          <a:xfrm>
            <a:off x="10584756" y="4579594"/>
            <a:ext cx="1282723" cy="707886"/>
          </a:xfrm>
          <a:prstGeom prst="rect">
            <a:avLst/>
          </a:prstGeom>
          <a:noFill/>
        </p:spPr>
        <p:txBody>
          <a:bodyPr wrap="none" rtlCol="0">
            <a:spAutoFit/>
          </a:bodyPr>
          <a:lstStyle/>
          <a:p>
            <a:r>
              <a:rPr lang="en-US" sz="2000" dirty="0">
                <a:solidFill>
                  <a:schemeClr val="bg1">
                    <a:lumMod val="65000"/>
                  </a:schemeClr>
                </a:solidFill>
                <a:latin typeface="Helvetica"/>
                <a:cs typeface="Helvetica"/>
              </a:rPr>
              <a:t>Phantom</a:t>
            </a:r>
          </a:p>
          <a:p>
            <a:r>
              <a:rPr lang="en-US" sz="2000" dirty="0">
                <a:solidFill>
                  <a:schemeClr val="bg1">
                    <a:lumMod val="65000"/>
                  </a:schemeClr>
                </a:solidFill>
                <a:latin typeface="Helvetica"/>
                <a:cs typeface="Helvetica"/>
              </a:rPr>
              <a:t>sensation</a:t>
            </a:r>
          </a:p>
        </p:txBody>
      </p:sp>
      <p:sp>
        <p:nvSpPr>
          <p:cNvPr id="52" name="Oval 51">
            <a:extLst>
              <a:ext uri="{FF2B5EF4-FFF2-40B4-BE49-F238E27FC236}">
                <a16:creationId xmlns:a16="http://schemas.microsoft.com/office/drawing/2014/main" xmlns="" id="{4F383619-2F85-40BA-B759-B6D53847A1F0}"/>
              </a:ext>
            </a:extLst>
          </p:cNvPr>
          <p:cNvSpPr/>
          <p:nvPr/>
        </p:nvSpPr>
        <p:spPr>
          <a:xfrm>
            <a:off x="9288926" y="5994073"/>
            <a:ext cx="302314" cy="302314"/>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cxnSp>
        <p:nvCxnSpPr>
          <p:cNvPr id="53" name="Straight Connector 52">
            <a:extLst>
              <a:ext uri="{FF2B5EF4-FFF2-40B4-BE49-F238E27FC236}">
                <a16:creationId xmlns:a16="http://schemas.microsoft.com/office/drawing/2014/main" xmlns="" id="{5C521965-DC8C-4CD9-AE47-E40E69E987BD}"/>
              </a:ext>
            </a:extLst>
          </p:cNvPr>
          <p:cNvCxnSpPr>
            <a:cxnSpLocks/>
            <a:stCxn id="52" idx="7"/>
          </p:cNvCxnSpPr>
          <p:nvPr/>
        </p:nvCxnSpPr>
        <p:spPr>
          <a:xfrm flipV="1">
            <a:off x="9546967" y="5298974"/>
            <a:ext cx="995210" cy="73937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xmlns="" id="{2EFC6011-8B63-493F-AC09-AA0D85618749}"/>
              </a:ext>
            </a:extLst>
          </p:cNvPr>
          <p:cNvSpPr txBox="1"/>
          <p:nvPr/>
        </p:nvSpPr>
        <p:spPr>
          <a:xfrm>
            <a:off x="525556" y="2460463"/>
            <a:ext cx="2507418" cy="1077218"/>
          </a:xfrm>
          <a:prstGeom prst="rect">
            <a:avLst/>
          </a:prstGeom>
          <a:noFill/>
        </p:spPr>
        <p:txBody>
          <a:bodyPr wrap="none" rtlCol="0">
            <a:spAutoFit/>
          </a:bodyPr>
          <a:lstStyle/>
          <a:p>
            <a:r>
              <a:rPr lang="en-US" sz="3200" dirty="0">
                <a:latin typeface="Helvetica" panose="020B0604020202020204" pitchFamily="34" charset="0"/>
                <a:cs typeface="Helvetica" panose="020B0604020202020204" pitchFamily="34" charset="0"/>
              </a:rPr>
              <a:t>Single-motor</a:t>
            </a:r>
          </a:p>
          <a:p>
            <a:r>
              <a:rPr lang="en-US" sz="3200" dirty="0">
                <a:latin typeface="Helvetica" panose="020B0604020202020204" pitchFamily="34" charset="0"/>
                <a:cs typeface="Helvetica" panose="020B0604020202020204" pitchFamily="34" charset="0"/>
              </a:rPr>
              <a:t>Feedback</a:t>
            </a:r>
          </a:p>
        </p:txBody>
      </p:sp>
      <p:sp>
        <p:nvSpPr>
          <p:cNvPr id="55" name="TextBox 54">
            <a:extLst>
              <a:ext uri="{FF2B5EF4-FFF2-40B4-BE49-F238E27FC236}">
                <a16:creationId xmlns:a16="http://schemas.microsoft.com/office/drawing/2014/main" xmlns="" id="{618C9C41-83EF-4D11-A980-CF080A8CD2BF}"/>
              </a:ext>
            </a:extLst>
          </p:cNvPr>
          <p:cNvSpPr txBox="1"/>
          <p:nvPr/>
        </p:nvSpPr>
        <p:spPr>
          <a:xfrm>
            <a:off x="6733202" y="2460463"/>
            <a:ext cx="2386053" cy="2062103"/>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Interpolated</a:t>
            </a:r>
          </a:p>
          <a:p>
            <a:r>
              <a:rPr lang="en-US" sz="3200" dirty="0">
                <a:latin typeface="Helvetica" panose="020B0604020202020204" pitchFamily="34" charset="0"/>
                <a:cs typeface="Helvetica" panose="020B0604020202020204" pitchFamily="34" charset="0"/>
              </a:rPr>
              <a:t>Feedback</a:t>
            </a:r>
          </a:p>
          <a:p>
            <a:r>
              <a:rPr lang="en-US" sz="3200" dirty="0">
                <a:latin typeface="Helvetica" panose="020B0604020202020204" pitchFamily="34" charset="0"/>
                <a:cs typeface="Helvetica" panose="020B0604020202020204" pitchFamily="34" charset="0"/>
              </a:rPr>
              <a:t>(Phantom sensation)</a:t>
            </a:r>
          </a:p>
        </p:txBody>
      </p:sp>
      <p:cxnSp>
        <p:nvCxnSpPr>
          <p:cNvPr id="56" name="Straight Connector 55">
            <a:extLst>
              <a:ext uri="{FF2B5EF4-FFF2-40B4-BE49-F238E27FC236}">
                <a16:creationId xmlns:a16="http://schemas.microsoft.com/office/drawing/2014/main" xmlns="" id="{309797C3-F781-4C8C-B435-F56E9558D63F}"/>
              </a:ext>
            </a:extLst>
          </p:cNvPr>
          <p:cNvCxnSpPr/>
          <p:nvPr/>
        </p:nvCxnSpPr>
        <p:spPr>
          <a:xfrm>
            <a:off x="6096000" y="1690688"/>
            <a:ext cx="7088" cy="459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2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8"/>
                                        </p:tgtEl>
                                      </p:cBhvr>
                                    </p:animEffect>
                                    <p:animScale>
                                      <p:cBhvr>
                                        <p:cTn id="13" dur="250" autoRev="1" fill="hold"/>
                                        <p:tgtEl>
                                          <p:spTgt spid="18"/>
                                        </p:tgtEl>
                                      </p:cBhvr>
                                      <p:by x="105000" y="105000"/>
                                    </p:animScale>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42"/>
                                        </p:tgtEl>
                                      </p:cBhvr>
                                    </p:animEffect>
                                    <p:animScale>
                                      <p:cBhvr>
                                        <p:cTn id="27" dur="250" autoRev="1" fill="hold"/>
                                        <p:tgtEl>
                                          <p:spTgt spid="42"/>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39"/>
                                        </p:tgtEl>
                                      </p:cBhvr>
                                    </p:animEffect>
                                    <p:animScale>
                                      <p:cBhvr>
                                        <p:cTn id="30" dur="250" autoRev="1" fill="hold"/>
                                        <p:tgtEl>
                                          <p:spTgt spid="39"/>
                                        </p:tgtEl>
                                      </p:cBhvr>
                                      <p:by x="105000" y="105000"/>
                                    </p:animScale>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7" grpId="0" animBg="1"/>
      <p:bldP spid="38" grpId="0" animBg="1"/>
      <p:bldP spid="45" grpId="0"/>
      <p:bldP spid="51" grpId="0"/>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8898" y="2057220"/>
            <a:ext cx="2351926" cy="1077218"/>
          </a:xfrm>
          <a:prstGeom prst="rect">
            <a:avLst/>
          </a:prstGeom>
          <a:noFill/>
        </p:spPr>
        <p:txBody>
          <a:bodyPr wrap="none" rtlCol="0">
            <a:spAutoFit/>
          </a:bodyPr>
          <a:lstStyle/>
          <a:p>
            <a:r>
              <a:rPr lang="en-US" sz="4000" b="1" dirty="0" smtClean="0">
                <a:solidFill>
                  <a:schemeClr val="accent1">
                    <a:lumMod val="75000"/>
                  </a:schemeClr>
                </a:solidFill>
                <a:latin typeface="Helvetica" charset="0"/>
                <a:ea typeface="Helvetica" charset="0"/>
                <a:cs typeface="Helvetica" charset="0"/>
              </a:rPr>
              <a:t>4 motors</a:t>
            </a:r>
          </a:p>
          <a:p>
            <a:r>
              <a:rPr lang="en-US" sz="2400" dirty="0" smtClean="0">
                <a:latin typeface="Helvetica" charset="0"/>
                <a:ea typeface="Helvetica" charset="0"/>
                <a:cs typeface="Helvetica" charset="0"/>
              </a:rPr>
              <a:t>Simplicity</a:t>
            </a:r>
            <a:endParaRPr lang="en-US" dirty="0">
              <a:latin typeface="Helvetica" charset="0"/>
              <a:ea typeface="Helvetica" charset="0"/>
              <a:cs typeface="Helvetica" charset="0"/>
            </a:endParaRPr>
          </a:p>
        </p:txBody>
      </p:sp>
      <p:sp>
        <p:nvSpPr>
          <p:cNvPr id="5" name="TextBox 4"/>
          <p:cNvSpPr txBox="1"/>
          <p:nvPr/>
        </p:nvSpPr>
        <p:spPr>
          <a:xfrm>
            <a:off x="1678898" y="3687580"/>
            <a:ext cx="3490058" cy="1692771"/>
          </a:xfrm>
          <a:prstGeom prst="rect">
            <a:avLst/>
          </a:prstGeom>
          <a:noFill/>
        </p:spPr>
        <p:txBody>
          <a:bodyPr wrap="none" rtlCol="0">
            <a:spAutoFit/>
          </a:bodyPr>
          <a:lstStyle/>
          <a:p>
            <a:r>
              <a:rPr lang="en-US" sz="4000" b="1" dirty="0" smtClean="0">
                <a:solidFill>
                  <a:schemeClr val="accent1">
                    <a:lumMod val="60000"/>
                    <a:lumOff val="40000"/>
                  </a:schemeClr>
                </a:solidFill>
                <a:latin typeface="Helvetica" charset="0"/>
                <a:ea typeface="Helvetica" charset="0"/>
                <a:cs typeface="Helvetica" charset="0"/>
              </a:rPr>
              <a:t>Single-motor </a:t>
            </a:r>
          </a:p>
          <a:p>
            <a:r>
              <a:rPr lang="en-US" sz="4000" b="1" dirty="0" smtClean="0">
                <a:solidFill>
                  <a:schemeClr val="accent1">
                    <a:lumMod val="60000"/>
                    <a:lumOff val="40000"/>
                  </a:schemeClr>
                </a:solidFill>
                <a:latin typeface="Helvetica" charset="0"/>
                <a:ea typeface="Helvetica" charset="0"/>
                <a:cs typeface="Helvetica" charset="0"/>
              </a:rPr>
              <a:t>feedback</a:t>
            </a:r>
          </a:p>
          <a:p>
            <a:r>
              <a:rPr lang="en-US" sz="2400" dirty="0" smtClean="0">
                <a:latin typeface="Helvetica" charset="0"/>
                <a:ea typeface="Helvetica" charset="0"/>
                <a:cs typeface="Helvetica" charset="0"/>
              </a:rPr>
              <a:t>Clear/discrete guidance</a:t>
            </a:r>
            <a:endParaRPr lang="en-US" sz="2400" dirty="0">
              <a:latin typeface="Helvetica" charset="0"/>
              <a:ea typeface="Helvetica" charset="0"/>
              <a:cs typeface="Helvetica" charset="0"/>
            </a:endParaRPr>
          </a:p>
        </p:txBody>
      </p:sp>
      <p:sp>
        <p:nvSpPr>
          <p:cNvPr id="7" name="TextBox 6"/>
          <p:cNvSpPr txBox="1"/>
          <p:nvPr/>
        </p:nvSpPr>
        <p:spPr>
          <a:xfrm>
            <a:off x="7128657" y="2057220"/>
            <a:ext cx="2351926" cy="1077218"/>
          </a:xfrm>
          <a:prstGeom prst="rect">
            <a:avLst/>
          </a:prstGeom>
          <a:noFill/>
        </p:spPr>
        <p:txBody>
          <a:bodyPr wrap="none" rtlCol="0">
            <a:spAutoFit/>
          </a:bodyPr>
          <a:lstStyle/>
          <a:p>
            <a:r>
              <a:rPr lang="en-US" sz="4000" b="1" dirty="0" smtClean="0">
                <a:solidFill>
                  <a:schemeClr val="accent1">
                    <a:lumMod val="75000"/>
                  </a:schemeClr>
                </a:solidFill>
                <a:latin typeface="Helvetica" charset="0"/>
                <a:ea typeface="Helvetica" charset="0"/>
                <a:cs typeface="Helvetica" charset="0"/>
              </a:rPr>
              <a:t>8 motors</a:t>
            </a:r>
          </a:p>
          <a:p>
            <a:r>
              <a:rPr lang="en-US" sz="2400" dirty="0" smtClean="0">
                <a:latin typeface="Helvetica" charset="0"/>
                <a:ea typeface="Helvetica" charset="0"/>
                <a:cs typeface="Helvetica" charset="0"/>
              </a:rPr>
              <a:t>High fidelity</a:t>
            </a:r>
          </a:p>
        </p:txBody>
      </p:sp>
      <p:sp>
        <p:nvSpPr>
          <p:cNvPr id="10" name="TextBox 9"/>
          <p:cNvSpPr txBox="1"/>
          <p:nvPr/>
        </p:nvSpPr>
        <p:spPr>
          <a:xfrm>
            <a:off x="7128657" y="3687580"/>
            <a:ext cx="3262432" cy="1692771"/>
          </a:xfrm>
          <a:prstGeom prst="rect">
            <a:avLst/>
          </a:prstGeom>
          <a:noFill/>
        </p:spPr>
        <p:txBody>
          <a:bodyPr wrap="none" rtlCol="0">
            <a:spAutoFit/>
          </a:bodyPr>
          <a:lstStyle/>
          <a:p>
            <a:r>
              <a:rPr lang="en-US" sz="4000" b="1" dirty="0" smtClean="0">
                <a:solidFill>
                  <a:schemeClr val="accent1">
                    <a:lumMod val="60000"/>
                    <a:lumOff val="40000"/>
                  </a:schemeClr>
                </a:solidFill>
                <a:latin typeface="Helvetica" charset="0"/>
                <a:ea typeface="Helvetica" charset="0"/>
                <a:cs typeface="Helvetica" charset="0"/>
              </a:rPr>
              <a:t>Interpolated </a:t>
            </a:r>
          </a:p>
          <a:p>
            <a:r>
              <a:rPr lang="en-US" sz="4000" b="1" dirty="0" smtClean="0">
                <a:solidFill>
                  <a:schemeClr val="accent1">
                    <a:lumMod val="60000"/>
                    <a:lumOff val="40000"/>
                  </a:schemeClr>
                </a:solidFill>
                <a:latin typeface="Helvetica" charset="0"/>
                <a:ea typeface="Helvetica" charset="0"/>
                <a:cs typeface="Helvetica" charset="0"/>
              </a:rPr>
              <a:t>feedback</a:t>
            </a:r>
          </a:p>
          <a:p>
            <a:r>
              <a:rPr lang="en-US" sz="2400" dirty="0" smtClean="0">
                <a:latin typeface="Helvetica" charset="0"/>
                <a:ea typeface="Helvetica" charset="0"/>
                <a:cs typeface="Helvetica" charset="0"/>
              </a:rPr>
              <a:t>Continuous guidance</a:t>
            </a:r>
          </a:p>
        </p:txBody>
      </p:sp>
      <p:sp>
        <p:nvSpPr>
          <p:cNvPr id="11" name="Title 1">
            <a:extLst>
              <a:ext uri="{FF2B5EF4-FFF2-40B4-BE49-F238E27FC236}">
                <a16:creationId xmlns:a16="http://schemas.microsoft.com/office/drawing/2014/main" xmlns="" id="{0256B04B-CCCE-4B54-B21B-AFCED807B7C9}"/>
              </a:ext>
            </a:extLst>
          </p:cNvPr>
          <p:cNvSpPr>
            <a:spLocks noGrp="1"/>
          </p:cNvSpPr>
          <p:nvPr>
            <p:ph type="title"/>
          </p:nvPr>
        </p:nvSpPr>
        <p:spPr>
          <a:xfrm>
            <a:off x="838200" y="365125"/>
            <a:ext cx="10515600" cy="1325563"/>
          </a:xfrm>
        </p:spPr>
        <p:txBody>
          <a:bodyPr/>
          <a:lstStyle/>
          <a:p>
            <a:r>
              <a:rPr lang="en-US" dirty="0" smtClean="0"/>
              <a:t>Research Questions</a:t>
            </a:r>
            <a:endParaRPr lang="en-US" dirty="0"/>
          </a:p>
        </p:txBody>
      </p:sp>
      <p:sp>
        <p:nvSpPr>
          <p:cNvPr id="13" name="TextBox 12"/>
          <p:cNvSpPr txBox="1"/>
          <p:nvPr/>
        </p:nvSpPr>
        <p:spPr>
          <a:xfrm>
            <a:off x="5505061" y="2344870"/>
            <a:ext cx="840295" cy="707886"/>
          </a:xfrm>
          <a:prstGeom prst="rect">
            <a:avLst/>
          </a:prstGeom>
          <a:noFill/>
        </p:spPr>
        <p:txBody>
          <a:bodyPr wrap="none" rtlCol="0">
            <a:spAutoFit/>
          </a:bodyPr>
          <a:lstStyle/>
          <a:p>
            <a:r>
              <a:rPr lang="en-US" sz="4000" dirty="0" smtClean="0">
                <a:latin typeface="Helvetica" charset="0"/>
                <a:ea typeface="Helvetica" charset="0"/>
                <a:cs typeface="Helvetica" charset="0"/>
              </a:rPr>
              <a:t>vs.</a:t>
            </a:r>
            <a:endParaRPr lang="en-US" sz="4000" dirty="0">
              <a:latin typeface="Helvetica" charset="0"/>
              <a:ea typeface="Helvetica" charset="0"/>
              <a:cs typeface="Helvetica" charset="0"/>
            </a:endParaRPr>
          </a:p>
        </p:txBody>
      </p:sp>
      <p:sp>
        <p:nvSpPr>
          <p:cNvPr id="14" name="TextBox 13"/>
          <p:cNvSpPr txBox="1"/>
          <p:nvPr/>
        </p:nvSpPr>
        <p:spPr>
          <a:xfrm>
            <a:off x="5505061" y="4180022"/>
            <a:ext cx="840295" cy="707886"/>
          </a:xfrm>
          <a:prstGeom prst="rect">
            <a:avLst/>
          </a:prstGeom>
          <a:noFill/>
        </p:spPr>
        <p:txBody>
          <a:bodyPr wrap="none" rtlCol="0">
            <a:spAutoFit/>
          </a:bodyPr>
          <a:lstStyle/>
          <a:p>
            <a:r>
              <a:rPr lang="en-US" sz="4000" dirty="0" smtClean="0">
                <a:latin typeface="Helvetica" charset="0"/>
                <a:ea typeface="Helvetica" charset="0"/>
                <a:cs typeface="Helvetica" charset="0"/>
              </a:rPr>
              <a:t>vs.</a:t>
            </a:r>
            <a:endParaRPr lang="en-US" sz="4000" dirty="0">
              <a:latin typeface="Helvetica" charset="0"/>
              <a:ea typeface="Helvetica" charset="0"/>
              <a:cs typeface="Helvetica" charset="0"/>
            </a:endParaRPr>
          </a:p>
        </p:txBody>
      </p:sp>
    </p:spTree>
    <p:extLst>
      <p:ext uri="{BB962C8B-B14F-4D97-AF65-F5344CB8AC3E}">
        <p14:creationId xmlns:p14="http://schemas.microsoft.com/office/powerpoint/2010/main" val="172637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75-E4CF-4C42-8102-A1EAB72B9796}"/>
              </a:ext>
            </a:extLst>
          </p:cNvPr>
          <p:cNvSpPr>
            <a:spLocks noGrp="1"/>
          </p:cNvSpPr>
          <p:nvPr>
            <p:ph type="title"/>
          </p:nvPr>
        </p:nvSpPr>
        <p:spPr/>
        <p:txBody>
          <a:bodyPr/>
          <a:lstStyle/>
          <a:p>
            <a:r>
              <a:rPr lang="en-US" dirty="0"/>
              <a:t>Overview of Two Studies</a:t>
            </a:r>
          </a:p>
        </p:txBody>
      </p:sp>
      <p:sp>
        <p:nvSpPr>
          <p:cNvPr id="3" name="Content Placeholder 2">
            <a:extLst>
              <a:ext uri="{FF2B5EF4-FFF2-40B4-BE49-F238E27FC236}">
                <a16:creationId xmlns:a16="http://schemas.microsoft.com/office/drawing/2014/main" xmlns="" id="{86344825-2D47-4652-98FA-64D53C2AED91}"/>
              </a:ext>
            </a:extLst>
          </p:cNvPr>
          <p:cNvSpPr>
            <a:spLocks noGrp="1"/>
          </p:cNvSpPr>
          <p:nvPr>
            <p:ph idx="1"/>
          </p:nvPr>
        </p:nvSpPr>
        <p:spPr>
          <a:xfrm>
            <a:off x="838200" y="1825625"/>
            <a:ext cx="10515600" cy="2365375"/>
          </a:xfrm>
        </p:spPr>
        <p:txBody>
          <a:bodyPr/>
          <a:lstStyle/>
          <a:p>
            <a:pPr marL="0" indent="0">
              <a:buNone/>
            </a:pPr>
            <a:r>
              <a:rPr lang="en-US" sz="3600" b="1" dirty="0">
                <a:solidFill>
                  <a:schemeClr val="accent1"/>
                </a:solidFill>
              </a:rPr>
              <a:t>Study 1 – Interpolation and Number of Motors</a:t>
            </a:r>
          </a:p>
          <a:p>
            <a:pPr marL="0" indent="0">
              <a:buNone/>
            </a:pPr>
            <a:r>
              <a:rPr lang="en-US" dirty="0"/>
              <a:t>Comparing 4 and 8 motors as well as single-motor and interpolated feedback with </a:t>
            </a:r>
            <a:r>
              <a:rPr lang="en-US" dirty="0" smtClean="0"/>
              <a:t>11 sighted and 2 </a:t>
            </a:r>
            <a:r>
              <a:rPr lang="en-US" dirty="0"/>
              <a:t>blind participants. </a:t>
            </a:r>
          </a:p>
        </p:txBody>
      </p:sp>
      <p:sp>
        <p:nvSpPr>
          <p:cNvPr id="4" name="Content Placeholder 2">
            <a:extLst>
              <a:ext uri="{FF2B5EF4-FFF2-40B4-BE49-F238E27FC236}">
                <a16:creationId xmlns:a16="http://schemas.microsoft.com/office/drawing/2014/main" xmlns="" id="{FB2FFF50-EAA8-4F8E-A93F-B74D1BA6401A}"/>
              </a:ext>
            </a:extLst>
          </p:cNvPr>
          <p:cNvSpPr txBox="1">
            <a:spLocks/>
          </p:cNvSpPr>
          <p:nvPr/>
        </p:nvSpPr>
        <p:spPr>
          <a:xfrm>
            <a:off x="838200" y="3947108"/>
            <a:ext cx="10515600" cy="1587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1"/>
                </a:solidFill>
              </a:rPr>
              <a:t>Study 2 – Evaluating with Blind Participants</a:t>
            </a:r>
          </a:p>
          <a:p>
            <a:pPr marL="0" indent="0">
              <a:buFont typeface="Arial" panose="020B0604020202020204" pitchFamily="34" charset="0"/>
              <a:buNone/>
            </a:pPr>
            <a:r>
              <a:rPr lang="en-US" dirty="0"/>
              <a:t>Comparing 4 and 8 motors using single-motor feedback with </a:t>
            </a:r>
            <a:r>
              <a:rPr lang="en-US" dirty="0" smtClean="0"/>
              <a:t>14 blind </a:t>
            </a:r>
            <a:r>
              <a:rPr lang="en-US" dirty="0"/>
              <a:t>participants.</a:t>
            </a:r>
          </a:p>
        </p:txBody>
      </p:sp>
    </p:spTree>
    <p:extLst>
      <p:ext uri="{BB962C8B-B14F-4D97-AF65-F5344CB8AC3E}">
        <p14:creationId xmlns:p14="http://schemas.microsoft.com/office/powerpoint/2010/main" val="21008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9BB8E-DE20-42C5-A805-633BDB5AC0C4}"/>
              </a:ext>
            </a:extLst>
          </p:cNvPr>
          <p:cNvSpPr>
            <a:spLocks noGrp="1"/>
          </p:cNvSpPr>
          <p:nvPr>
            <p:ph type="title"/>
          </p:nvPr>
        </p:nvSpPr>
        <p:spPr>
          <a:xfrm>
            <a:off x="838200" y="2622550"/>
            <a:ext cx="10515600" cy="1325563"/>
          </a:xfrm>
        </p:spPr>
        <p:txBody>
          <a:bodyPr/>
          <a:lstStyle/>
          <a:p>
            <a:pPr algn="ctr"/>
            <a:r>
              <a:rPr lang="en-US" dirty="0"/>
              <a:t>Related work</a:t>
            </a:r>
          </a:p>
        </p:txBody>
      </p:sp>
    </p:spTree>
    <p:extLst>
      <p:ext uri="{BB962C8B-B14F-4D97-AF65-F5344CB8AC3E}">
        <p14:creationId xmlns:p14="http://schemas.microsoft.com/office/powerpoint/2010/main" val="3149501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01BE6-5252-4DE6-B205-D05972931608}"/>
              </a:ext>
            </a:extLst>
          </p:cNvPr>
          <p:cNvSpPr>
            <a:spLocks noGrp="1"/>
          </p:cNvSpPr>
          <p:nvPr>
            <p:ph type="title"/>
          </p:nvPr>
        </p:nvSpPr>
        <p:spPr/>
        <p:txBody>
          <a:bodyPr>
            <a:normAutofit/>
          </a:bodyPr>
          <a:lstStyle/>
          <a:p>
            <a:r>
              <a:rPr lang="en-US" dirty="0"/>
              <a:t>Haptic Feedback for Assistive Applications</a:t>
            </a:r>
          </a:p>
        </p:txBody>
      </p:sp>
      <p:sp>
        <p:nvSpPr>
          <p:cNvPr id="6" name="Content Placeholder 2">
            <a:extLst>
              <a:ext uri="{FF2B5EF4-FFF2-40B4-BE49-F238E27FC236}">
                <a16:creationId xmlns:a16="http://schemas.microsoft.com/office/drawing/2014/main" xmlns="" id="{7B11FF46-9D57-4B38-8B32-F1452E7AF288}"/>
              </a:ext>
            </a:extLst>
          </p:cNvPr>
          <p:cNvSpPr txBox="1">
            <a:spLocks/>
          </p:cNvSpPr>
          <p:nvPr/>
        </p:nvSpPr>
        <p:spPr>
          <a:xfrm>
            <a:off x="838200" y="2071349"/>
            <a:ext cx="10515600" cy="2119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accent1"/>
                </a:solidFill>
              </a:rPr>
              <a:t>Sensory Substitution of Visual Information</a:t>
            </a:r>
          </a:p>
          <a:p>
            <a:pPr marL="0" indent="0">
              <a:buNone/>
            </a:pPr>
            <a:r>
              <a:rPr lang="en-US" sz="2400" b="1" dirty="0" err="1"/>
              <a:t>BrainPort</a:t>
            </a:r>
            <a:r>
              <a:rPr lang="en-US" sz="2400" b="1" dirty="0"/>
              <a:t> </a:t>
            </a:r>
            <a:r>
              <a:rPr lang="en-US" sz="2400" dirty="0"/>
              <a:t>by </a:t>
            </a:r>
            <a:r>
              <a:rPr lang="en-US" sz="2400" dirty="0" err="1"/>
              <a:t>Sampaio</a:t>
            </a:r>
            <a:r>
              <a:rPr lang="en-US" sz="2400" dirty="0"/>
              <a:t> </a:t>
            </a:r>
            <a:r>
              <a:rPr lang="en-US" sz="2400" i="1" dirty="0"/>
              <a:t>et al</a:t>
            </a:r>
            <a:r>
              <a:rPr lang="en-US" sz="2400" dirty="0"/>
              <a:t>., 2001</a:t>
            </a:r>
          </a:p>
          <a:p>
            <a:pPr marL="0" indent="0">
              <a:buNone/>
            </a:pPr>
            <a:r>
              <a:rPr lang="en-US" sz="2400" b="1" dirty="0" err="1"/>
              <a:t>Optacon</a:t>
            </a:r>
            <a:r>
              <a:rPr lang="en-US" sz="2400" dirty="0"/>
              <a:t> by </a:t>
            </a:r>
            <a:r>
              <a:rPr lang="en-US" sz="2400" dirty="0" err="1"/>
              <a:t>Schoof</a:t>
            </a:r>
            <a:r>
              <a:rPr lang="en-US" sz="2400" dirty="0"/>
              <a:t>, Loren, 1974</a:t>
            </a:r>
          </a:p>
          <a:p>
            <a:pPr marL="0" indent="0">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xmlns="" id="{E6D85D03-E6F8-4F26-88DF-C9B7CD9BFFAC}"/>
              </a:ext>
            </a:extLst>
          </p:cNvPr>
          <p:cNvSpPr txBox="1">
            <a:spLocks/>
          </p:cNvSpPr>
          <p:nvPr/>
        </p:nvSpPr>
        <p:spPr>
          <a:xfrm>
            <a:off x="838200" y="4191000"/>
            <a:ext cx="10515600"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1"/>
                </a:solidFill>
              </a:rPr>
              <a:t>Whole Body Navigational Support</a:t>
            </a:r>
          </a:p>
          <a:p>
            <a:pPr marL="0" indent="0">
              <a:buNone/>
            </a:pPr>
            <a:r>
              <a:rPr lang="en-US" sz="2400" b="1" dirty="0"/>
              <a:t>4x4 grid of tactile actuators on the back of a vest </a:t>
            </a:r>
            <a:r>
              <a:rPr lang="en-US" sz="2400" dirty="0"/>
              <a:t>by </a:t>
            </a:r>
            <a:r>
              <a:rPr lang="en-US" sz="2400" dirty="0" err="1"/>
              <a:t>Ertan</a:t>
            </a:r>
            <a:r>
              <a:rPr lang="en-US" sz="2400" dirty="0"/>
              <a:t> </a:t>
            </a:r>
            <a:r>
              <a:rPr lang="en-US" sz="2400" i="1" dirty="0"/>
              <a:t>et al</a:t>
            </a:r>
            <a:r>
              <a:rPr lang="en-US" sz="2400" dirty="0"/>
              <a:t>., 1998</a:t>
            </a:r>
          </a:p>
          <a:p>
            <a:pPr marL="0" indent="0">
              <a:buNone/>
            </a:pPr>
            <a:r>
              <a:rPr lang="en-US" sz="2400" b="1" dirty="0"/>
              <a:t>Wrist-worn haptic devices </a:t>
            </a:r>
            <a:r>
              <a:rPr lang="en-US" sz="2400" dirty="0"/>
              <a:t>by </a:t>
            </a:r>
            <a:r>
              <a:rPr lang="en-US" sz="2400" dirty="0" err="1"/>
              <a:t>Scheggi</a:t>
            </a:r>
            <a:r>
              <a:rPr lang="en-US" sz="2400" dirty="0"/>
              <a:t> </a:t>
            </a:r>
            <a:r>
              <a:rPr lang="en-US" sz="2400" i="1" dirty="0"/>
              <a:t>et al</a:t>
            </a:r>
            <a:r>
              <a:rPr lang="en-US" sz="2400" dirty="0"/>
              <a:t>. 2014</a:t>
            </a:r>
          </a:p>
          <a:p>
            <a:pPr marL="0" indent="0">
              <a:buNone/>
            </a:pPr>
            <a:endParaRPr lang="en-US" dirty="0"/>
          </a:p>
          <a:p>
            <a:pPr marL="0" inden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19793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01BE6-5252-4DE6-B205-D05972931608}"/>
              </a:ext>
            </a:extLst>
          </p:cNvPr>
          <p:cNvSpPr>
            <a:spLocks noGrp="1"/>
          </p:cNvSpPr>
          <p:nvPr>
            <p:ph type="title"/>
          </p:nvPr>
        </p:nvSpPr>
        <p:spPr/>
        <p:txBody>
          <a:bodyPr/>
          <a:lstStyle/>
          <a:p>
            <a:r>
              <a:rPr lang="en-US" dirty="0"/>
              <a:t>Non-visual Directional Hand Guidance</a:t>
            </a:r>
          </a:p>
        </p:txBody>
      </p:sp>
      <p:sp>
        <p:nvSpPr>
          <p:cNvPr id="6" name="Content Placeholder 2">
            <a:extLst>
              <a:ext uri="{FF2B5EF4-FFF2-40B4-BE49-F238E27FC236}">
                <a16:creationId xmlns:a16="http://schemas.microsoft.com/office/drawing/2014/main" xmlns="" id="{7B11FF46-9D57-4B38-8B32-F1452E7AF288}"/>
              </a:ext>
            </a:extLst>
          </p:cNvPr>
          <p:cNvSpPr txBox="1">
            <a:spLocks/>
          </p:cNvSpPr>
          <p:nvPr/>
        </p:nvSpPr>
        <p:spPr>
          <a:xfrm>
            <a:off x="838200" y="1971648"/>
            <a:ext cx="10515600" cy="1938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accent1"/>
                </a:solidFill>
              </a:rPr>
              <a:t>Haptic Directional Guidance on a Hand</a:t>
            </a:r>
          </a:p>
          <a:p>
            <a:pPr marL="0" indent="0">
              <a:buNone/>
            </a:pPr>
            <a:r>
              <a:rPr lang="en-US" sz="2400" b="1" dirty="0" err="1"/>
              <a:t>Vibromotors</a:t>
            </a:r>
            <a:r>
              <a:rPr lang="en-US" sz="2400" b="1" dirty="0"/>
              <a:t> mounted on a smartphone </a:t>
            </a:r>
            <a:r>
              <a:rPr lang="en-US" sz="2400" dirty="0"/>
              <a:t>by Kim </a:t>
            </a:r>
            <a:r>
              <a:rPr lang="en-US" sz="2400" i="1" dirty="0"/>
              <a:t>et al</a:t>
            </a:r>
            <a:r>
              <a:rPr lang="en-US" sz="2400" dirty="0"/>
              <a:t>., 2016</a:t>
            </a:r>
          </a:p>
          <a:p>
            <a:pPr marL="0" indent="0">
              <a:buNone/>
            </a:pPr>
            <a:r>
              <a:rPr lang="en-US" sz="2400" b="1" dirty="0"/>
              <a:t>Haptic actuators on the finger</a:t>
            </a:r>
            <a:r>
              <a:rPr lang="en-US" sz="2400" dirty="0"/>
              <a:t> by Stearns </a:t>
            </a:r>
            <a:r>
              <a:rPr lang="en-US" sz="2400" i="1" dirty="0"/>
              <a:t>et al</a:t>
            </a:r>
            <a:r>
              <a:rPr lang="en-US" sz="2400" dirty="0"/>
              <a:t>., 2016</a:t>
            </a:r>
          </a:p>
          <a:p>
            <a:pPr marL="0" indent="0">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xmlns="" id="{E6D85D03-E6F8-4F26-88DF-C9B7CD9BFFAC}"/>
              </a:ext>
            </a:extLst>
          </p:cNvPr>
          <p:cNvSpPr txBox="1">
            <a:spLocks/>
          </p:cNvSpPr>
          <p:nvPr/>
        </p:nvSpPr>
        <p:spPr>
          <a:xfrm>
            <a:off x="838200" y="4191000"/>
            <a:ext cx="10515600"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1"/>
                </a:solidFill>
              </a:rPr>
              <a:t>Wrist-worn Directional Haptic Guidance</a:t>
            </a:r>
          </a:p>
          <a:p>
            <a:pPr marL="0" indent="0">
              <a:buNone/>
            </a:pPr>
            <a:r>
              <a:rPr lang="en-US" sz="2400" b="1" dirty="0"/>
              <a:t>Haptic wristband for sighted users in virtual space </a:t>
            </a:r>
            <a:r>
              <a:rPr lang="en-US" sz="2400" dirty="0"/>
              <a:t>by Weber </a:t>
            </a:r>
            <a:r>
              <a:rPr lang="en-US" sz="2400" i="1" dirty="0"/>
              <a:t>et al</a:t>
            </a:r>
            <a:r>
              <a:rPr lang="en-US" sz="2400" dirty="0"/>
              <a:t>., </a:t>
            </a:r>
            <a:r>
              <a:rPr lang="en-US" sz="2400" dirty="0" smtClean="0"/>
              <a:t>2011</a:t>
            </a:r>
            <a:endParaRPr lang="en-US" sz="2400" b="1" dirty="0" smtClean="0"/>
          </a:p>
          <a:p>
            <a:pPr marL="0" indent="0">
              <a:buNone/>
            </a:pPr>
            <a:r>
              <a:rPr lang="en-US" sz="2400" b="1" dirty="0" smtClean="0"/>
              <a:t>Haptic </a:t>
            </a:r>
            <a:r>
              <a:rPr lang="en-US" sz="2400" b="1" dirty="0"/>
              <a:t>wristband using phantom sensation </a:t>
            </a:r>
            <a:r>
              <a:rPr lang="en-US" sz="2400" dirty="0"/>
              <a:t>by Hong </a:t>
            </a:r>
            <a:r>
              <a:rPr lang="en-US" sz="2400" i="1" dirty="0"/>
              <a:t>et al</a:t>
            </a:r>
            <a:r>
              <a:rPr lang="en-US" sz="2400" dirty="0"/>
              <a:t>., 2016</a:t>
            </a:r>
          </a:p>
          <a:p>
            <a:pPr marL="0" indent="0">
              <a:buNone/>
            </a:pPr>
            <a:endParaRPr lang="en-US" dirty="0"/>
          </a:p>
          <a:p>
            <a:pPr marL="0" inden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0545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A2CCD-80A4-4C02-AADF-7B9D2D396180}"/>
              </a:ext>
            </a:extLst>
          </p:cNvPr>
          <p:cNvSpPr>
            <a:spLocks noGrp="1"/>
          </p:cNvSpPr>
          <p:nvPr>
            <p:ph type="title"/>
          </p:nvPr>
        </p:nvSpPr>
        <p:spPr>
          <a:xfrm>
            <a:off x="838200" y="678003"/>
            <a:ext cx="10515600" cy="1325563"/>
          </a:xfrm>
        </p:spPr>
        <p:txBody>
          <a:bodyPr/>
          <a:lstStyle/>
          <a:p>
            <a:r>
              <a:rPr lang="en-US" dirty="0"/>
              <a:t>User study 1</a:t>
            </a:r>
          </a:p>
        </p:txBody>
      </p:sp>
      <p:sp>
        <p:nvSpPr>
          <p:cNvPr id="3" name="Content Placeholder 2">
            <a:extLst>
              <a:ext uri="{FF2B5EF4-FFF2-40B4-BE49-F238E27FC236}">
                <a16:creationId xmlns:a16="http://schemas.microsoft.com/office/drawing/2014/main" xmlns="" id="{A65F939F-C0A4-4185-9397-BB6808C25403}"/>
              </a:ext>
            </a:extLst>
          </p:cNvPr>
          <p:cNvSpPr>
            <a:spLocks noGrp="1"/>
          </p:cNvSpPr>
          <p:nvPr>
            <p:ph idx="1"/>
          </p:nvPr>
        </p:nvSpPr>
        <p:spPr>
          <a:xfrm>
            <a:off x="838200" y="2003566"/>
            <a:ext cx="10515600" cy="1458825"/>
          </a:xfrm>
        </p:spPr>
        <p:txBody>
          <a:bodyPr/>
          <a:lstStyle/>
          <a:p>
            <a:pPr marL="0" indent="0">
              <a:buNone/>
            </a:pPr>
            <a:r>
              <a:rPr lang="en-US" dirty="0"/>
              <a:t>Comparing 4 and 8 motors as well as single-motor and interpolated feedback for haptic feedback around a wrist with sighted and blind participants.</a:t>
            </a:r>
          </a:p>
        </p:txBody>
      </p:sp>
      <p:sp>
        <p:nvSpPr>
          <p:cNvPr id="4" name="Content Placeholder 2">
            <a:extLst>
              <a:ext uri="{FF2B5EF4-FFF2-40B4-BE49-F238E27FC236}">
                <a16:creationId xmlns:a16="http://schemas.microsoft.com/office/drawing/2014/main" xmlns="" id="{0CF11CE3-5723-4B94-B302-540D2FB66655}"/>
              </a:ext>
            </a:extLst>
          </p:cNvPr>
          <p:cNvSpPr txBox="1">
            <a:spLocks/>
          </p:cNvSpPr>
          <p:nvPr/>
        </p:nvSpPr>
        <p:spPr>
          <a:xfrm>
            <a:off x="838200" y="3842535"/>
            <a:ext cx="10515600" cy="2352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accent1"/>
                </a:solidFill>
              </a:rPr>
              <a:t>4 conditions</a:t>
            </a:r>
          </a:p>
          <a:p>
            <a:pPr marL="971550" lvl="1" indent="-514350">
              <a:buFont typeface="+mj-lt"/>
              <a:buAutoNum type="arabicPeriod"/>
            </a:pPr>
            <a:r>
              <a:rPr lang="en-US" sz="2000" dirty="0"/>
              <a:t>4-motor + single-motor feedback</a:t>
            </a:r>
          </a:p>
          <a:p>
            <a:pPr marL="971550" lvl="1" indent="-514350">
              <a:buFont typeface="+mj-lt"/>
              <a:buAutoNum type="arabicPeriod"/>
            </a:pPr>
            <a:r>
              <a:rPr lang="en-US" sz="2000" dirty="0"/>
              <a:t>8-motor + single-motor feedback</a:t>
            </a:r>
          </a:p>
          <a:p>
            <a:pPr marL="971550" lvl="1" indent="-514350">
              <a:buFont typeface="+mj-lt"/>
              <a:buAutoNum type="arabicPeriod"/>
            </a:pPr>
            <a:r>
              <a:rPr lang="en-US" sz="2000" dirty="0"/>
              <a:t>4-motor + interpolated feedback</a:t>
            </a:r>
          </a:p>
          <a:p>
            <a:pPr marL="971550" lvl="1" indent="-514350">
              <a:buFont typeface="+mj-lt"/>
              <a:buAutoNum type="arabicPeriod"/>
            </a:pPr>
            <a:r>
              <a:rPr lang="en-US" sz="2000" dirty="0"/>
              <a:t>8-motor + interpolated feedback</a:t>
            </a:r>
          </a:p>
        </p:txBody>
      </p:sp>
    </p:spTree>
    <p:extLst>
      <p:ext uri="{BB962C8B-B14F-4D97-AF65-F5344CB8AC3E}">
        <p14:creationId xmlns:p14="http://schemas.microsoft.com/office/powerpoint/2010/main" val="2678089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7D5AE1-2795-4283-9651-32E9C8EC47AB}"/>
              </a:ext>
            </a:extLst>
          </p:cNvPr>
          <p:cNvSpPr>
            <a:spLocks noGrp="1"/>
          </p:cNvSpPr>
          <p:nvPr>
            <p:ph type="title"/>
          </p:nvPr>
        </p:nvSpPr>
        <p:spPr/>
        <p:txBody>
          <a:bodyPr/>
          <a:lstStyle/>
          <a:p>
            <a:r>
              <a:rPr lang="en-US" dirty="0"/>
              <a:t>Participants</a:t>
            </a:r>
          </a:p>
        </p:txBody>
      </p:sp>
      <p:sp>
        <p:nvSpPr>
          <p:cNvPr id="3" name="Content Placeholder 2">
            <a:extLst>
              <a:ext uri="{FF2B5EF4-FFF2-40B4-BE49-F238E27FC236}">
                <a16:creationId xmlns:a16="http://schemas.microsoft.com/office/drawing/2014/main" xmlns="" id="{310C3FF8-DCB9-4DC0-9D88-555CEE58F467}"/>
              </a:ext>
            </a:extLst>
          </p:cNvPr>
          <p:cNvSpPr>
            <a:spLocks noGrp="1"/>
          </p:cNvSpPr>
          <p:nvPr>
            <p:ph idx="1"/>
          </p:nvPr>
        </p:nvSpPr>
        <p:spPr/>
        <p:txBody>
          <a:bodyPr/>
          <a:lstStyle/>
          <a:p>
            <a:pPr marL="0" indent="0">
              <a:buNone/>
            </a:pPr>
            <a:r>
              <a:rPr lang="en-US" sz="3600" b="1" dirty="0">
                <a:solidFill>
                  <a:schemeClr val="accent1"/>
                </a:solidFill>
              </a:rPr>
              <a:t>11 sighted participants (6 female, 5 male)</a:t>
            </a:r>
          </a:p>
          <a:p>
            <a:pPr marL="0" indent="0">
              <a:buNone/>
            </a:pPr>
            <a:r>
              <a:rPr lang="en-US" dirty="0"/>
              <a:t>25.3 years old on average</a:t>
            </a:r>
          </a:p>
          <a:p>
            <a:pPr marL="0" indent="0">
              <a:buNone/>
            </a:pPr>
            <a:r>
              <a:rPr lang="en-US" dirty="0"/>
              <a:t>Blindfolded during the task</a:t>
            </a:r>
          </a:p>
          <a:p>
            <a:pPr marL="0" indent="0">
              <a:buNone/>
            </a:pPr>
            <a:r>
              <a:rPr lang="en-US" dirty="0"/>
              <a:t>All right-handed</a:t>
            </a:r>
          </a:p>
          <a:p>
            <a:pPr marL="0" indent="0">
              <a:buNone/>
            </a:pPr>
            <a:endParaRPr lang="en-US" dirty="0"/>
          </a:p>
          <a:p>
            <a:pPr marL="0" indent="0">
              <a:buNone/>
            </a:pPr>
            <a:r>
              <a:rPr lang="en-US" sz="3600" b="1" dirty="0">
                <a:solidFill>
                  <a:schemeClr val="accent1"/>
                </a:solidFill>
              </a:rPr>
              <a:t>2 blind participants (1 female, 1 male)</a:t>
            </a:r>
          </a:p>
          <a:p>
            <a:pPr marL="0" indent="0">
              <a:buNone/>
            </a:pPr>
            <a:r>
              <a:rPr lang="en-US" dirty="0"/>
              <a:t>53 years old male, right handed</a:t>
            </a:r>
          </a:p>
          <a:p>
            <a:pPr marL="0" indent="0">
              <a:buNone/>
            </a:pPr>
            <a:r>
              <a:rPr lang="en-US" dirty="0"/>
              <a:t>63 years old female, left handed</a:t>
            </a:r>
          </a:p>
          <a:p>
            <a:endParaRPr lang="en-US" dirty="0"/>
          </a:p>
        </p:txBody>
      </p:sp>
    </p:spTree>
    <p:extLst>
      <p:ext uri="{BB962C8B-B14F-4D97-AF65-F5344CB8AC3E}">
        <p14:creationId xmlns:p14="http://schemas.microsoft.com/office/powerpoint/2010/main" val="3942737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519.JPG">
            <a:extLst>
              <a:ext uri="{FF2B5EF4-FFF2-40B4-BE49-F238E27FC236}">
                <a16:creationId xmlns:a16="http://schemas.microsoft.com/office/drawing/2014/main" xmlns="" id="{94FE3175-AA61-499F-B1A0-E4F31D8520DA}"/>
              </a:ext>
            </a:extLst>
          </p:cNvPr>
          <p:cNvPicPr>
            <a:picLocks noChangeAspect="1"/>
          </p:cNvPicPr>
          <p:nvPr/>
        </p:nvPicPr>
        <p:blipFill rotWithShape="1">
          <a:blip r:embed="rId3">
            <a:extLst>
              <a:ext uri="{28A0092B-C50C-407E-A947-70E740481C1C}">
                <a14:useLocalDpi xmlns:a14="http://schemas.microsoft.com/office/drawing/2010/main" val="0"/>
              </a:ext>
            </a:extLst>
          </a:blip>
          <a:srcRect l="-14" t="219" b="15171"/>
          <a:stretch/>
        </p:blipFill>
        <p:spPr>
          <a:xfrm>
            <a:off x="0" y="-18083"/>
            <a:ext cx="12192000" cy="6876083"/>
          </a:xfrm>
          <a:prstGeom prst="rect">
            <a:avLst/>
          </a:prstGeom>
        </p:spPr>
      </p:pic>
    </p:spTree>
    <p:extLst>
      <p:ext uri="{BB962C8B-B14F-4D97-AF65-F5344CB8AC3E}">
        <p14:creationId xmlns:p14="http://schemas.microsoft.com/office/powerpoint/2010/main" val="2972530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7FCEF0-C743-4523-9C0B-27A569497BE9}"/>
              </a:ext>
            </a:extLst>
          </p:cNvPr>
          <p:cNvSpPr>
            <a:spLocks noGrp="1"/>
          </p:cNvSpPr>
          <p:nvPr>
            <p:ph type="title"/>
          </p:nvPr>
        </p:nvSpPr>
        <p:spPr/>
        <p:txBody>
          <a:bodyPr/>
          <a:lstStyle/>
          <a:p>
            <a:r>
              <a:rPr lang="en-US" dirty="0"/>
              <a:t>What is hand guidance?</a:t>
            </a:r>
          </a:p>
        </p:txBody>
      </p:sp>
      <p:pic>
        <p:nvPicPr>
          <p:cNvPr id="5" name="Picture 4" descr="hand.png">
            <a:extLst>
              <a:ext uri="{FF2B5EF4-FFF2-40B4-BE49-F238E27FC236}">
                <a16:creationId xmlns:a16="http://schemas.microsoft.com/office/drawing/2014/main" xmlns="" id="{63D963FC-572E-4340-B13F-86CA4EF37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037" y="3189604"/>
            <a:ext cx="1594853" cy="5494355"/>
          </a:xfrm>
          <a:prstGeom prst="rect">
            <a:avLst/>
          </a:prstGeom>
        </p:spPr>
      </p:pic>
      <p:sp>
        <p:nvSpPr>
          <p:cNvPr id="6" name="Up Arrow 3">
            <a:extLst>
              <a:ext uri="{FF2B5EF4-FFF2-40B4-BE49-F238E27FC236}">
                <a16:creationId xmlns:a16="http://schemas.microsoft.com/office/drawing/2014/main" xmlns="" id="{BF6D1299-62E3-4CB7-921F-FF010642F81E}"/>
              </a:ext>
            </a:extLst>
          </p:cNvPr>
          <p:cNvSpPr/>
          <p:nvPr/>
        </p:nvSpPr>
        <p:spPr>
          <a:xfrm>
            <a:off x="5555418" y="2037114"/>
            <a:ext cx="803650" cy="863140"/>
          </a:xfrm>
          <a:prstGeom prst="upArrow">
            <a:avLst/>
          </a:prstGeom>
          <a:solidFill>
            <a:srgbClr val="EB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7">
            <a:extLst>
              <a:ext uri="{FF2B5EF4-FFF2-40B4-BE49-F238E27FC236}">
                <a16:creationId xmlns:a16="http://schemas.microsoft.com/office/drawing/2014/main" xmlns="" id="{F5CB01D7-B2E2-4C6E-95DC-2765C8263F0C}"/>
              </a:ext>
            </a:extLst>
          </p:cNvPr>
          <p:cNvSpPr/>
          <p:nvPr/>
        </p:nvSpPr>
        <p:spPr>
          <a:xfrm rot="5400000">
            <a:off x="7530162" y="3971740"/>
            <a:ext cx="803650" cy="863140"/>
          </a:xfrm>
          <a:prstGeom prst="upArrow">
            <a:avLst/>
          </a:prstGeom>
          <a:solidFill>
            <a:srgbClr val="EB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 Arrow 8">
            <a:extLst>
              <a:ext uri="{FF2B5EF4-FFF2-40B4-BE49-F238E27FC236}">
                <a16:creationId xmlns:a16="http://schemas.microsoft.com/office/drawing/2014/main" xmlns="" id="{F70AD7C3-FD60-4E1D-9D27-FE33260EB99E}"/>
              </a:ext>
            </a:extLst>
          </p:cNvPr>
          <p:cNvSpPr/>
          <p:nvPr/>
        </p:nvSpPr>
        <p:spPr>
          <a:xfrm rot="16200000">
            <a:off x="3663489" y="3971740"/>
            <a:ext cx="803650" cy="863140"/>
          </a:xfrm>
          <a:prstGeom prst="upArrow">
            <a:avLst/>
          </a:prstGeom>
          <a:solidFill>
            <a:srgbClr val="EB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6">
            <a:extLst>
              <a:ext uri="{FF2B5EF4-FFF2-40B4-BE49-F238E27FC236}">
                <a16:creationId xmlns:a16="http://schemas.microsoft.com/office/drawing/2014/main" xmlns="" id="{BA11D14D-6594-4D9D-9550-1DC18462A6A1}"/>
              </a:ext>
            </a:extLst>
          </p:cNvPr>
          <p:cNvSpPr/>
          <p:nvPr/>
        </p:nvSpPr>
        <p:spPr>
          <a:xfrm rot="18900000">
            <a:off x="3977539" y="2468684"/>
            <a:ext cx="803650" cy="863140"/>
          </a:xfrm>
          <a:prstGeom prst="upArrow">
            <a:avLst/>
          </a:prstGeom>
          <a:solidFill>
            <a:srgbClr val="EB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xmlns="" id="{72261040-9063-4ABB-A543-57EB7C82BE54}"/>
              </a:ext>
            </a:extLst>
          </p:cNvPr>
          <p:cNvSpPr/>
          <p:nvPr/>
        </p:nvSpPr>
        <p:spPr>
          <a:xfrm rot="2700000">
            <a:off x="7137865" y="2468684"/>
            <a:ext cx="803650" cy="863140"/>
          </a:xfrm>
          <a:prstGeom prst="upArrow">
            <a:avLst/>
          </a:prstGeom>
          <a:solidFill>
            <a:srgbClr val="EB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158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4DD82-9D02-4D0B-8A12-0A8076DF76F0}"/>
              </a:ext>
            </a:extLst>
          </p:cNvPr>
          <p:cNvSpPr>
            <a:spLocks noGrp="1"/>
          </p:cNvSpPr>
          <p:nvPr>
            <p:ph type="title"/>
          </p:nvPr>
        </p:nvSpPr>
        <p:spPr/>
        <p:txBody>
          <a:bodyPr/>
          <a:lstStyle/>
          <a:p>
            <a:r>
              <a:rPr lang="en-US" dirty="0"/>
              <a:t>s</a:t>
            </a:r>
          </a:p>
        </p:txBody>
      </p:sp>
      <p:pic>
        <p:nvPicPr>
          <p:cNvPr id="5" name="Content Placeholder 4">
            <a:extLst>
              <a:ext uri="{FF2B5EF4-FFF2-40B4-BE49-F238E27FC236}">
                <a16:creationId xmlns:a16="http://schemas.microsoft.com/office/drawing/2014/main" xmlns="" id="{98E73BD0-3143-4743-AA3C-4E2E37BBFC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4845"/>
          <a:stretch/>
        </p:blipFill>
        <p:spPr>
          <a:xfrm>
            <a:off x="0" y="-61764"/>
            <a:ext cx="12325350" cy="6995449"/>
          </a:xfrm>
        </p:spPr>
      </p:pic>
    </p:spTree>
    <p:extLst>
      <p:ext uri="{BB962C8B-B14F-4D97-AF65-F5344CB8AC3E}">
        <p14:creationId xmlns:p14="http://schemas.microsoft.com/office/powerpoint/2010/main" val="3942116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8A702-B4BB-4829-9DA9-6AADD52ADE64}"/>
              </a:ext>
            </a:extLst>
          </p:cNvPr>
          <p:cNvSpPr>
            <a:spLocks noGrp="1"/>
          </p:cNvSpPr>
          <p:nvPr>
            <p:ph type="title"/>
          </p:nvPr>
        </p:nvSpPr>
        <p:spPr/>
        <p:txBody>
          <a:bodyPr/>
          <a:lstStyle/>
          <a:p>
            <a:r>
              <a:rPr lang="en-US" dirty="0"/>
              <a:t>Procedure</a:t>
            </a:r>
          </a:p>
        </p:txBody>
      </p:sp>
      <p:pic>
        <p:nvPicPr>
          <p:cNvPr id="12" name="Graphic 11" descr="Checklist">
            <a:extLst>
              <a:ext uri="{FF2B5EF4-FFF2-40B4-BE49-F238E27FC236}">
                <a16:creationId xmlns:a16="http://schemas.microsoft.com/office/drawing/2014/main" xmlns="" id="{3C324CDA-6F0B-419D-A33A-B20DB6AF9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2100058"/>
            <a:ext cx="914400" cy="914400"/>
          </a:xfrm>
          <a:prstGeom prst="rect">
            <a:avLst/>
          </a:prstGeom>
        </p:spPr>
      </p:pic>
      <p:pic>
        <p:nvPicPr>
          <p:cNvPr id="14" name="Graphic 13" descr="Bullseye">
            <a:extLst>
              <a:ext uri="{FF2B5EF4-FFF2-40B4-BE49-F238E27FC236}">
                <a16:creationId xmlns:a16="http://schemas.microsoft.com/office/drawing/2014/main" xmlns="" id="{23D9B26F-AB12-486B-AE1B-51A6820FB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50" y="2100058"/>
            <a:ext cx="914400" cy="914400"/>
          </a:xfrm>
          <a:prstGeom prst="rect">
            <a:avLst/>
          </a:prstGeom>
        </p:spPr>
      </p:pic>
      <p:pic>
        <p:nvPicPr>
          <p:cNvPr id="18" name="Graphic 17" descr="Refresh">
            <a:extLst>
              <a:ext uri="{FF2B5EF4-FFF2-40B4-BE49-F238E27FC236}">
                <a16:creationId xmlns:a16="http://schemas.microsoft.com/office/drawing/2014/main" xmlns="" id="{231EDFD5-05C1-4EA9-A14D-9CE76F973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50" y="2100058"/>
            <a:ext cx="914400" cy="914400"/>
          </a:xfrm>
          <a:prstGeom prst="rect">
            <a:avLst/>
          </a:prstGeom>
        </p:spPr>
      </p:pic>
      <p:pic>
        <p:nvPicPr>
          <p:cNvPr id="20" name="Graphic 19" descr="Chat">
            <a:extLst>
              <a:ext uri="{FF2B5EF4-FFF2-40B4-BE49-F238E27FC236}">
                <a16:creationId xmlns:a16="http://schemas.microsoft.com/office/drawing/2014/main" xmlns="" id="{BE1D5634-B28F-4405-AF94-A1638A95A6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2100058"/>
            <a:ext cx="914400" cy="914400"/>
          </a:xfrm>
          <a:prstGeom prst="rect">
            <a:avLst/>
          </a:prstGeom>
        </p:spPr>
      </p:pic>
      <p:pic>
        <p:nvPicPr>
          <p:cNvPr id="22" name="Graphic 21" descr="Information">
            <a:extLst>
              <a:ext uri="{FF2B5EF4-FFF2-40B4-BE49-F238E27FC236}">
                <a16:creationId xmlns:a16="http://schemas.microsoft.com/office/drawing/2014/main" xmlns="" id="{DB294734-16EF-443C-A83A-B4E91C0A3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50" y="2100058"/>
            <a:ext cx="914400" cy="914400"/>
          </a:xfrm>
          <a:prstGeom prst="rect">
            <a:avLst/>
          </a:prstGeom>
        </p:spPr>
      </p:pic>
      <p:sp>
        <p:nvSpPr>
          <p:cNvPr id="23" name="TextBox 22">
            <a:extLst>
              <a:ext uri="{FF2B5EF4-FFF2-40B4-BE49-F238E27FC236}">
                <a16:creationId xmlns:a16="http://schemas.microsoft.com/office/drawing/2014/main" xmlns="" id="{2BC1E3FC-0D1C-48CA-9AE9-FBA788311294}"/>
              </a:ext>
            </a:extLst>
          </p:cNvPr>
          <p:cNvSpPr txBox="1"/>
          <p:nvPr/>
        </p:nvSpPr>
        <p:spPr>
          <a:xfrm>
            <a:off x="1100118" y="3409992"/>
            <a:ext cx="2105063" cy="954107"/>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Background</a:t>
            </a:r>
          </a:p>
          <a:p>
            <a:pPr algn="ctr"/>
            <a:r>
              <a:rPr lang="en-US" sz="2800" dirty="0">
                <a:latin typeface="Helvetica" panose="020B0604020202020204" pitchFamily="34" charset="0"/>
                <a:cs typeface="Helvetica" panose="020B0604020202020204" pitchFamily="34" charset="0"/>
              </a:rPr>
              <a:t>survey</a:t>
            </a:r>
          </a:p>
        </p:txBody>
      </p:sp>
      <p:cxnSp>
        <p:nvCxnSpPr>
          <p:cNvPr id="25" name="Straight Arrow Connector 24">
            <a:extLst>
              <a:ext uri="{FF2B5EF4-FFF2-40B4-BE49-F238E27FC236}">
                <a16:creationId xmlns:a16="http://schemas.microsoft.com/office/drawing/2014/main" xmlns="" id="{F2F5CEFF-ECF8-4A7F-B74A-F8B387DBC6C1}"/>
              </a:ext>
            </a:extLst>
          </p:cNvPr>
          <p:cNvCxnSpPr>
            <a:cxnSpLocks/>
          </p:cNvCxnSpPr>
          <p:nvPr/>
        </p:nvCxnSpPr>
        <p:spPr>
          <a:xfrm>
            <a:off x="285370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F3C32B7-D06A-4BA1-B5A2-97D8564EA631}"/>
              </a:ext>
            </a:extLst>
          </p:cNvPr>
          <p:cNvCxnSpPr>
            <a:cxnSpLocks/>
          </p:cNvCxnSpPr>
          <p:nvPr/>
        </p:nvCxnSpPr>
        <p:spPr>
          <a:xfrm>
            <a:off x="490987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AE24FED-CC6A-423B-A7CF-D70D6E37B45F}"/>
              </a:ext>
            </a:extLst>
          </p:cNvPr>
          <p:cNvCxnSpPr>
            <a:cxnSpLocks/>
          </p:cNvCxnSpPr>
          <p:nvPr/>
        </p:nvCxnSpPr>
        <p:spPr>
          <a:xfrm>
            <a:off x="696604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C36965A-154B-4358-98E4-2CF1CF129EDC}"/>
              </a:ext>
            </a:extLst>
          </p:cNvPr>
          <p:cNvCxnSpPr>
            <a:cxnSpLocks/>
          </p:cNvCxnSpPr>
          <p:nvPr/>
        </p:nvCxnSpPr>
        <p:spPr>
          <a:xfrm>
            <a:off x="9022214"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36B4D59-3897-4E8C-95CF-67813E7BEC90}"/>
              </a:ext>
            </a:extLst>
          </p:cNvPr>
          <p:cNvCxnSpPr>
            <a:stCxn id="12" idx="2"/>
            <a:endCxn id="23" idx="0"/>
          </p:cNvCxnSpPr>
          <p:nvPr/>
        </p:nvCxnSpPr>
        <p:spPr>
          <a:xfrm>
            <a:off x="2152650" y="3014458"/>
            <a:ext cx="0" cy="39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518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8A702-B4BB-4829-9DA9-6AADD52ADE64}"/>
              </a:ext>
            </a:extLst>
          </p:cNvPr>
          <p:cNvSpPr>
            <a:spLocks noGrp="1"/>
          </p:cNvSpPr>
          <p:nvPr>
            <p:ph type="title"/>
          </p:nvPr>
        </p:nvSpPr>
        <p:spPr/>
        <p:txBody>
          <a:bodyPr/>
          <a:lstStyle/>
          <a:p>
            <a:r>
              <a:rPr lang="en-US" dirty="0"/>
              <a:t>Procedure</a:t>
            </a:r>
          </a:p>
        </p:txBody>
      </p:sp>
      <p:pic>
        <p:nvPicPr>
          <p:cNvPr id="12" name="Graphic 11" descr="Checklist">
            <a:extLst>
              <a:ext uri="{FF2B5EF4-FFF2-40B4-BE49-F238E27FC236}">
                <a16:creationId xmlns:a16="http://schemas.microsoft.com/office/drawing/2014/main" xmlns="" id="{3C324CDA-6F0B-419D-A33A-B20DB6AF9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2100058"/>
            <a:ext cx="914400" cy="914400"/>
          </a:xfrm>
          <a:prstGeom prst="rect">
            <a:avLst/>
          </a:prstGeom>
        </p:spPr>
      </p:pic>
      <p:pic>
        <p:nvPicPr>
          <p:cNvPr id="14" name="Graphic 13" descr="Bullseye">
            <a:extLst>
              <a:ext uri="{FF2B5EF4-FFF2-40B4-BE49-F238E27FC236}">
                <a16:creationId xmlns:a16="http://schemas.microsoft.com/office/drawing/2014/main" xmlns="" id="{23D9B26F-AB12-486B-AE1B-51A6820FB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50" y="2100058"/>
            <a:ext cx="914400" cy="914400"/>
          </a:xfrm>
          <a:prstGeom prst="rect">
            <a:avLst/>
          </a:prstGeom>
        </p:spPr>
      </p:pic>
      <p:pic>
        <p:nvPicPr>
          <p:cNvPr id="18" name="Graphic 17" descr="Refresh">
            <a:extLst>
              <a:ext uri="{FF2B5EF4-FFF2-40B4-BE49-F238E27FC236}">
                <a16:creationId xmlns:a16="http://schemas.microsoft.com/office/drawing/2014/main" xmlns="" id="{231EDFD5-05C1-4EA9-A14D-9CE76F973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50" y="2100058"/>
            <a:ext cx="914400" cy="914400"/>
          </a:xfrm>
          <a:prstGeom prst="rect">
            <a:avLst/>
          </a:prstGeom>
        </p:spPr>
      </p:pic>
      <p:pic>
        <p:nvPicPr>
          <p:cNvPr id="20" name="Graphic 19" descr="Chat">
            <a:extLst>
              <a:ext uri="{FF2B5EF4-FFF2-40B4-BE49-F238E27FC236}">
                <a16:creationId xmlns:a16="http://schemas.microsoft.com/office/drawing/2014/main" xmlns="" id="{BE1D5634-B28F-4405-AF94-A1638A95A6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2100058"/>
            <a:ext cx="914400" cy="914400"/>
          </a:xfrm>
          <a:prstGeom prst="rect">
            <a:avLst/>
          </a:prstGeom>
        </p:spPr>
      </p:pic>
      <p:pic>
        <p:nvPicPr>
          <p:cNvPr id="22" name="Graphic 21" descr="Information">
            <a:extLst>
              <a:ext uri="{FF2B5EF4-FFF2-40B4-BE49-F238E27FC236}">
                <a16:creationId xmlns:a16="http://schemas.microsoft.com/office/drawing/2014/main" xmlns="" id="{DB294734-16EF-443C-A83A-B4E91C0A3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50" y="2100058"/>
            <a:ext cx="914400" cy="914400"/>
          </a:xfrm>
          <a:prstGeom prst="rect">
            <a:avLst/>
          </a:prstGeom>
        </p:spPr>
      </p:pic>
      <p:sp>
        <p:nvSpPr>
          <p:cNvPr id="23" name="TextBox 22">
            <a:extLst>
              <a:ext uri="{FF2B5EF4-FFF2-40B4-BE49-F238E27FC236}">
                <a16:creationId xmlns:a16="http://schemas.microsoft.com/office/drawing/2014/main" xmlns="" id="{2BC1E3FC-0D1C-48CA-9AE9-FBA788311294}"/>
              </a:ext>
            </a:extLst>
          </p:cNvPr>
          <p:cNvSpPr txBox="1"/>
          <p:nvPr/>
        </p:nvSpPr>
        <p:spPr>
          <a:xfrm>
            <a:off x="1100118" y="3409992"/>
            <a:ext cx="2105063" cy="954107"/>
          </a:xfrm>
          <a:prstGeom prst="rect">
            <a:avLst/>
          </a:prstGeom>
          <a:noFill/>
        </p:spPr>
        <p:txBody>
          <a:bodyPr wrap="none" rtlCol="0">
            <a:spAutoFit/>
          </a:bodyPr>
          <a:lstStyle/>
          <a:p>
            <a:r>
              <a:rPr lang="en-US" sz="2800" dirty="0">
                <a:solidFill>
                  <a:schemeClr val="bg2">
                    <a:lumMod val="75000"/>
                  </a:schemeClr>
                </a:solidFill>
                <a:latin typeface="Helvetica" panose="020B0604020202020204" pitchFamily="34" charset="0"/>
                <a:cs typeface="Helvetica" panose="020B0604020202020204" pitchFamily="34" charset="0"/>
              </a:rPr>
              <a:t>Background</a:t>
            </a:r>
          </a:p>
          <a:p>
            <a:pPr algn="ctr"/>
            <a:r>
              <a:rPr lang="en-US" sz="2800" dirty="0">
                <a:solidFill>
                  <a:schemeClr val="bg2">
                    <a:lumMod val="75000"/>
                  </a:schemeClr>
                </a:solidFill>
                <a:latin typeface="Helvetica" panose="020B0604020202020204" pitchFamily="34" charset="0"/>
                <a:cs typeface="Helvetica" panose="020B0604020202020204" pitchFamily="34" charset="0"/>
              </a:rPr>
              <a:t>survey</a:t>
            </a:r>
          </a:p>
        </p:txBody>
      </p:sp>
      <p:sp>
        <p:nvSpPr>
          <p:cNvPr id="27" name="TextBox 26">
            <a:extLst>
              <a:ext uri="{FF2B5EF4-FFF2-40B4-BE49-F238E27FC236}">
                <a16:creationId xmlns:a16="http://schemas.microsoft.com/office/drawing/2014/main" xmlns="" id="{8FDD5B7D-3A9D-4AC4-AB17-6E2EF0316D15}"/>
              </a:ext>
            </a:extLst>
          </p:cNvPr>
          <p:cNvSpPr txBox="1"/>
          <p:nvPr/>
        </p:nvSpPr>
        <p:spPr>
          <a:xfrm>
            <a:off x="3139455" y="4554250"/>
            <a:ext cx="2064989" cy="954107"/>
          </a:xfrm>
          <a:prstGeom prst="rect">
            <a:avLst/>
          </a:prstGeom>
          <a:noFill/>
        </p:spPr>
        <p:txBody>
          <a:bodyPr wrap="none" rtlCol="0">
            <a:spAutoFit/>
          </a:bodyPr>
          <a:lstStyle/>
          <a:p>
            <a:pPr algn="ctr"/>
            <a:r>
              <a:rPr lang="en-US" sz="2800" dirty="0">
                <a:latin typeface="Helvetica" panose="020B0604020202020204" pitchFamily="34" charset="0"/>
                <a:cs typeface="Helvetica" panose="020B0604020202020204" pitchFamily="34" charset="0"/>
              </a:rPr>
              <a:t>Introduction</a:t>
            </a:r>
          </a:p>
          <a:p>
            <a:pPr algn="ctr"/>
            <a:r>
              <a:rPr lang="en-US" sz="2800" dirty="0">
                <a:latin typeface="Helvetica" panose="020B0604020202020204" pitchFamily="34" charset="0"/>
                <a:cs typeface="Helvetica" panose="020B0604020202020204" pitchFamily="34" charset="0"/>
              </a:rPr>
              <a:t>task</a:t>
            </a:r>
          </a:p>
        </p:txBody>
      </p:sp>
      <p:cxnSp>
        <p:nvCxnSpPr>
          <p:cNvPr id="25" name="Straight Arrow Connector 24">
            <a:extLst>
              <a:ext uri="{FF2B5EF4-FFF2-40B4-BE49-F238E27FC236}">
                <a16:creationId xmlns:a16="http://schemas.microsoft.com/office/drawing/2014/main" xmlns="" id="{F2F5CEFF-ECF8-4A7F-B74A-F8B387DBC6C1}"/>
              </a:ext>
            </a:extLst>
          </p:cNvPr>
          <p:cNvCxnSpPr>
            <a:cxnSpLocks/>
          </p:cNvCxnSpPr>
          <p:nvPr/>
        </p:nvCxnSpPr>
        <p:spPr>
          <a:xfrm>
            <a:off x="285370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F3C32B7-D06A-4BA1-B5A2-97D8564EA631}"/>
              </a:ext>
            </a:extLst>
          </p:cNvPr>
          <p:cNvCxnSpPr>
            <a:cxnSpLocks/>
          </p:cNvCxnSpPr>
          <p:nvPr/>
        </p:nvCxnSpPr>
        <p:spPr>
          <a:xfrm>
            <a:off x="490987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AE24FED-CC6A-423B-A7CF-D70D6E37B45F}"/>
              </a:ext>
            </a:extLst>
          </p:cNvPr>
          <p:cNvCxnSpPr>
            <a:cxnSpLocks/>
          </p:cNvCxnSpPr>
          <p:nvPr/>
        </p:nvCxnSpPr>
        <p:spPr>
          <a:xfrm>
            <a:off x="696604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C36965A-154B-4358-98E4-2CF1CF129EDC}"/>
              </a:ext>
            </a:extLst>
          </p:cNvPr>
          <p:cNvCxnSpPr>
            <a:cxnSpLocks/>
          </p:cNvCxnSpPr>
          <p:nvPr/>
        </p:nvCxnSpPr>
        <p:spPr>
          <a:xfrm>
            <a:off x="9022214"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36B4D59-3897-4E8C-95CF-67813E7BEC90}"/>
              </a:ext>
            </a:extLst>
          </p:cNvPr>
          <p:cNvCxnSpPr>
            <a:stCxn id="12" idx="2"/>
            <a:endCxn id="23" idx="0"/>
          </p:cNvCxnSpPr>
          <p:nvPr/>
        </p:nvCxnSpPr>
        <p:spPr>
          <a:xfrm>
            <a:off x="2152650" y="3014458"/>
            <a:ext cx="0" cy="395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856DC75-11D8-4CD8-870E-2F917D05744B}"/>
              </a:ext>
            </a:extLst>
          </p:cNvPr>
          <p:cNvCxnSpPr>
            <a:cxnSpLocks/>
            <a:stCxn id="22" idx="2"/>
            <a:endCxn id="27" idx="0"/>
          </p:cNvCxnSpPr>
          <p:nvPr/>
        </p:nvCxnSpPr>
        <p:spPr>
          <a:xfrm>
            <a:off x="4171950" y="3014458"/>
            <a:ext cx="0" cy="1539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759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8A702-B4BB-4829-9DA9-6AADD52ADE64}"/>
              </a:ext>
            </a:extLst>
          </p:cNvPr>
          <p:cNvSpPr>
            <a:spLocks noGrp="1"/>
          </p:cNvSpPr>
          <p:nvPr>
            <p:ph type="title"/>
          </p:nvPr>
        </p:nvSpPr>
        <p:spPr/>
        <p:txBody>
          <a:bodyPr/>
          <a:lstStyle/>
          <a:p>
            <a:r>
              <a:rPr lang="en-US" dirty="0"/>
              <a:t>Procedure</a:t>
            </a:r>
          </a:p>
        </p:txBody>
      </p:sp>
      <p:pic>
        <p:nvPicPr>
          <p:cNvPr id="12" name="Graphic 11" descr="Checklist">
            <a:extLst>
              <a:ext uri="{FF2B5EF4-FFF2-40B4-BE49-F238E27FC236}">
                <a16:creationId xmlns:a16="http://schemas.microsoft.com/office/drawing/2014/main" xmlns="" id="{3C324CDA-6F0B-419D-A33A-B20DB6AF9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2100058"/>
            <a:ext cx="914400" cy="914400"/>
          </a:xfrm>
          <a:prstGeom prst="rect">
            <a:avLst/>
          </a:prstGeom>
        </p:spPr>
      </p:pic>
      <p:pic>
        <p:nvPicPr>
          <p:cNvPr id="14" name="Graphic 13" descr="Bullseye">
            <a:extLst>
              <a:ext uri="{FF2B5EF4-FFF2-40B4-BE49-F238E27FC236}">
                <a16:creationId xmlns:a16="http://schemas.microsoft.com/office/drawing/2014/main" xmlns="" id="{23D9B26F-AB12-486B-AE1B-51A6820FB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50" y="2100058"/>
            <a:ext cx="914400" cy="914400"/>
          </a:xfrm>
          <a:prstGeom prst="rect">
            <a:avLst/>
          </a:prstGeom>
        </p:spPr>
      </p:pic>
      <p:pic>
        <p:nvPicPr>
          <p:cNvPr id="18" name="Graphic 17" descr="Refresh">
            <a:extLst>
              <a:ext uri="{FF2B5EF4-FFF2-40B4-BE49-F238E27FC236}">
                <a16:creationId xmlns:a16="http://schemas.microsoft.com/office/drawing/2014/main" xmlns="" id="{231EDFD5-05C1-4EA9-A14D-9CE76F973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50" y="2100058"/>
            <a:ext cx="914400" cy="914400"/>
          </a:xfrm>
          <a:prstGeom prst="rect">
            <a:avLst/>
          </a:prstGeom>
        </p:spPr>
      </p:pic>
      <p:pic>
        <p:nvPicPr>
          <p:cNvPr id="20" name="Graphic 19" descr="Chat">
            <a:extLst>
              <a:ext uri="{FF2B5EF4-FFF2-40B4-BE49-F238E27FC236}">
                <a16:creationId xmlns:a16="http://schemas.microsoft.com/office/drawing/2014/main" xmlns="" id="{BE1D5634-B28F-4405-AF94-A1638A95A6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2100058"/>
            <a:ext cx="914400" cy="914400"/>
          </a:xfrm>
          <a:prstGeom prst="rect">
            <a:avLst/>
          </a:prstGeom>
        </p:spPr>
      </p:pic>
      <p:pic>
        <p:nvPicPr>
          <p:cNvPr id="22" name="Graphic 21" descr="Information">
            <a:extLst>
              <a:ext uri="{FF2B5EF4-FFF2-40B4-BE49-F238E27FC236}">
                <a16:creationId xmlns:a16="http://schemas.microsoft.com/office/drawing/2014/main" xmlns="" id="{DB294734-16EF-443C-A83A-B4E91C0A3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50" y="2100058"/>
            <a:ext cx="914400" cy="914400"/>
          </a:xfrm>
          <a:prstGeom prst="rect">
            <a:avLst/>
          </a:prstGeom>
        </p:spPr>
      </p:pic>
      <p:sp>
        <p:nvSpPr>
          <p:cNvPr id="23" name="TextBox 22">
            <a:extLst>
              <a:ext uri="{FF2B5EF4-FFF2-40B4-BE49-F238E27FC236}">
                <a16:creationId xmlns:a16="http://schemas.microsoft.com/office/drawing/2014/main" xmlns="" id="{2BC1E3FC-0D1C-48CA-9AE9-FBA788311294}"/>
              </a:ext>
            </a:extLst>
          </p:cNvPr>
          <p:cNvSpPr txBox="1"/>
          <p:nvPr/>
        </p:nvSpPr>
        <p:spPr>
          <a:xfrm>
            <a:off x="1100118" y="3409992"/>
            <a:ext cx="2105063" cy="954107"/>
          </a:xfrm>
          <a:prstGeom prst="rect">
            <a:avLst/>
          </a:prstGeom>
          <a:noFill/>
        </p:spPr>
        <p:txBody>
          <a:bodyPr wrap="none" rtlCol="0">
            <a:spAutoFit/>
          </a:bodyPr>
          <a:lstStyle/>
          <a:p>
            <a:r>
              <a:rPr lang="en-US" sz="2800" dirty="0">
                <a:solidFill>
                  <a:schemeClr val="bg2">
                    <a:lumMod val="75000"/>
                  </a:schemeClr>
                </a:solidFill>
                <a:latin typeface="Helvetica" panose="020B0604020202020204" pitchFamily="34" charset="0"/>
                <a:cs typeface="Helvetica" panose="020B0604020202020204" pitchFamily="34" charset="0"/>
              </a:rPr>
              <a:t>Background</a:t>
            </a:r>
          </a:p>
          <a:p>
            <a:pPr algn="ctr"/>
            <a:r>
              <a:rPr lang="en-US" sz="2800" dirty="0">
                <a:solidFill>
                  <a:schemeClr val="bg2">
                    <a:lumMod val="75000"/>
                  </a:schemeClr>
                </a:solidFill>
                <a:latin typeface="Helvetica" panose="020B0604020202020204" pitchFamily="34" charset="0"/>
                <a:cs typeface="Helvetica" panose="020B0604020202020204" pitchFamily="34" charset="0"/>
              </a:rPr>
              <a:t>survey</a:t>
            </a:r>
          </a:p>
        </p:txBody>
      </p:sp>
      <p:sp>
        <p:nvSpPr>
          <p:cNvPr id="27" name="TextBox 26">
            <a:extLst>
              <a:ext uri="{FF2B5EF4-FFF2-40B4-BE49-F238E27FC236}">
                <a16:creationId xmlns:a16="http://schemas.microsoft.com/office/drawing/2014/main" xmlns="" id="{8FDD5B7D-3A9D-4AC4-AB17-6E2EF0316D15}"/>
              </a:ext>
            </a:extLst>
          </p:cNvPr>
          <p:cNvSpPr txBox="1"/>
          <p:nvPr/>
        </p:nvSpPr>
        <p:spPr>
          <a:xfrm>
            <a:off x="3139455" y="4554250"/>
            <a:ext cx="2064989" cy="954107"/>
          </a:xfrm>
          <a:prstGeom prst="rect">
            <a:avLst/>
          </a:prstGeom>
          <a:noFill/>
        </p:spPr>
        <p:txBody>
          <a:bodyPr wrap="none" rtlCol="0">
            <a:spAutoFit/>
          </a:bodyPr>
          <a:lstStyle/>
          <a:p>
            <a:pPr algn="ctr"/>
            <a:r>
              <a:rPr lang="en-US" sz="2800" dirty="0">
                <a:solidFill>
                  <a:schemeClr val="bg2">
                    <a:lumMod val="75000"/>
                  </a:schemeClr>
                </a:solidFill>
                <a:latin typeface="Helvetica" panose="020B0604020202020204" pitchFamily="34" charset="0"/>
                <a:cs typeface="Helvetica" panose="020B0604020202020204" pitchFamily="34" charset="0"/>
              </a:rPr>
              <a:t>Introduction</a:t>
            </a:r>
          </a:p>
          <a:p>
            <a:pPr algn="ctr"/>
            <a:r>
              <a:rPr lang="en-US" sz="2800" dirty="0">
                <a:solidFill>
                  <a:schemeClr val="bg2">
                    <a:lumMod val="75000"/>
                  </a:schemeClr>
                </a:solidFill>
                <a:latin typeface="Helvetica" panose="020B0604020202020204" pitchFamily="34" charset="0"/>
                <a:cs typeface="Helvetica" panose="020B0604020202020204" pitchFamily="34" charset="0"/>
              </a:rPr>
              <a:t>task</a:t>
            </a:r>
          </a:p>
        </p:txBody>
      </p:sp>
      <p:sp>
        <p:nvSpPr>
          <p:cNvPr id="28" name="TextBox 27">
            <a:extLst>
              <a:ext uri="{FF2B5EF4-FFF2-40B4-BE49-F238E27FC236}">
                <a16:creationId xmlns:a16="http://schemas.microsoft.com/office/drawing/2014/main" xmlns="" id="{825F8813-3136-47BD-A83F-D1D7765CB490}"/>
              </a:ext>
            </a:extLst>
          </p:cNvPr>
          <p:cNvSpPr txBox="1"/>
          <p:nvPr/>
        </p:nvSpPr>
        <p:spPr>
          <a:xfrm>
            <a:off x="5007945" y="3409992"/>
            <a:ext cx="2366610" cy="954107"/>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Target-finding</a:t>
            </a:r>
          </a:p>
          <a:p>
            <a:pPr algn="ctr"/>
            <a:r>
              <a:rPr lang="en-US" sz="2800" dirty="0">
                <a:latin typeface="Helvetica" panose="020B0604020202020204" pitchFamily="34" charset="0"/>
                <a:cs typeface="Helvetica" panose="020B0604020202020204" pitchFamily="34" charset="0"/>
              </a:rPr>
              <a:t>task</a:t>
            </a:r>
          </a:p>
        </p:txBody>
      </p:sp>
      <p:cxnSp>
        <p:nvCxnSpPr>
          <p:cNvPr id="25" name="Straight Arrow Connector 24">
            <a:extLst>
              <a:ext uri="{FF2B5EF4-FFF2-40B4-BE49-F238E27FC236}">
                <a16:creationId xmlns:a16="http://schemas.microsoft.com/office/drawing/2014/main" xmlns="" id="{F2F5CEFF-ECF8-4A7F-B74A-F8B387DBC6C1}"/>
              </a:ext>
            </a:extLst>
          </p:cNvPr>
          <p:cNvCxnSpPr>
            <a:cxnSpLocks/>
          </p:cNvCxnSpPr>
          <p:nvPr/>
        </p:nvCxnSpPr>
        <p:spPr>
          <a:xfrm>
            <a:off x="285370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F3C32B7-D06A-4BA1-B5A2-97D8564EA631}"/>
              </a:ext>
            </a:extLst>
          </p:cNvPr>
          <p:cNvCxnSpPr>
            <a:cxnSpLocks/>
          </p:cNvCxnSpPr>
          <p:nvPr/>
        </p:nvCxnSpPr>
        <p:spPr>
          <a:xfrm>
            <a:off x="490987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AE24FED-CC6A-423B-A7CF-D70D6E37B45F}"/>
              </a:ext>
            </a:extLst>
          </p:cNvPr>
          <p:cNvCxnSpPr>
            <a:cxnSpLocks/>
          </p:cNvCxnSpPr>
          <p:nvPr/>
        </p:nvCxnSpPr>
        <p:spPr>
          <a:xfrm>
            <a:off x="696604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C36965A-154B-4358-98E4-2CF1CF129EDC}"/>
              </a:ext>
            </a:extLst>
          </p:cNvPr>
          <p:cNvCxnSpPr>
            <a:cxnSpLocks/>
          </p:cNvCxnSpPr>
          <p:nvPr/>
        </p:nvCxnSpPr>
        <p:spPr>
          <a:xfrm>
            <a:off x="9022214"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36B4D59-3897-4E8C-95CF-67813E7BEC90}"/>
              </a:ext>
            </a:extLst>
          </p:cNvPr>
          <p:cNvCxnSpPr>
            <a:stCxn id="12" idx="2"/>
            <a:endCxn id="23" idx="0"/>
          </p:cNvCxnSpPr>
          <p:nvPr/>
        </p:nvCxnSpPr>
        <p:spPr>
          <a:xfrm>
            <a:off x="2152650" y="3014458"/>
            <a:ext cx="0" cy="395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856DC75-11D8-4CD8-870E-2F917D05744B}"/>
              </a:ext>
            </a:extLst>
          </p:cNvPr>
          <p:cNvCxnSpPr>
            <a:cxnSpLocks/>
            <a:stCxn id="22" idx="2"/>
            <a:endCxn id="27" idx="0"/>
          </p:cNvCxnSpPr>
          <p:nvPr/>
        </p:nvCxnSpPr>
        <p:spPr>
          <a:xfrm>
            <a:off x="4171950" y="3014458"/>
            <a:ext cx="0" cy="153979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6A03109-3CE0-46AD-8A93-EF5A9710E9B9}"/>
              </a:ext>
            </a:extLst>
          </p:cNvPr>
          <p:cNvCxnSpPr>
            <a:cxnSpLocks/>
          </p:cNvCxnSpPr>
          <p:nvPr/>
        </p:nvCxnSpPr>
        <p:spPr>
          <a:xfrm>
            <a:off x="6188415" y="3014458"/>
            <a:ext cx="1" cy="39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970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8A702-B4BB-4829-9DA9-6AADD52ADE64}"/>
              </a:ext>
            </a:extLst>
          </p:cNvPr>
          <p:cNvSpPr>
            <a:spLocks noGrp="1"/>
          </p:cNvSpPr>
          <p:nvPr>
            <p:ph type="title"/>
          </p:nvPr>
        </p:nvSpPr>
        <p:spPr/>
        <p:txBody>
          <a:bodyPr/>
          <a:lstStyle/>
          <a:p>
            <a:r>
              <a:rPr lang="en-US" dirty="0"/>
              <a:t>Procedure</a:t>
            </a:r>
          </a:p>
        </p:txBody>
      </p:sp>
      <p:pic>
        <p:nvPicPr>
          <p:cNvPr id="12" name="Graphic 11" descr="Checklist">
            <a:extLst>
              <a:ext uri="{FF2B5EF4-FFF2-40B4-BE49-F238E27FC236}">
                <a16:creationId xmlns:a16="http://schemas.microsoft.com/office/drawing/2014/main" xmlns="" id="{3C324CDA-6F0B-419D-A33A-B20DB6AF9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2100058"/>
            <a:ext cx="914400" cy="914400"/>
          </a:xfrm>
          <a:prstGeom prst="rect">
            <a:avLst/>
          </a:prstGeom>
        </p:spPr>
      </p:pic>
      <p:pic>
        <p:nvPicPr>
          <p:cNvPr id="14" name="Graphic 13" descr="Bullseye">
            <a:extLst>
              <a:ext uri="{FF2B5EF4-FFF2-40B4-BE49-F238E27FC236}">
                <a16:creationId xmlns:a16="http://schemas.microsoft.com/office/drawing/2014/main" xmlns="" id="{23D9B26F-AB12-486B-AE1B-51A6820FB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50" y="2100058"/>
            <a:ext cx="914400" cy="914400"/>
          </a:xfrm>
          <a:prstGeom prst="rect">
            <a:avLst/>
          </a:prstGeom>
        </p:spPr>
      </p:pic>
      <p:pic>
        <p:nvPicPr>
          <p:cNvPr id="18" name="Graphic 17" descr="Refresh">
            <a:extLst>
              <a:ext uri="{FF2B5EF4-FFF2-40B4-BE49-F238E27FC236}">
                <a16:creationId xmlns:a16="http://schemas.microsoft.com/office/drawing/2014/main" xmlns="" id="{231EDFD5-05C1-4EA9-A14D-9CE76F973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50" y="2100058"/>
            <a:ext cx="914400" cy="914400"/>
          </a:xfrm>
          <a:prstGeom prst="rect">
            <a:avLst/>
          </a:prstGeom>
        </p:spPr>
      </p:pic>
      <p:pic>
        <p:nvPicPr>
          <p:cNvPr id="20" name="Graphic 19" descr="Chat">
            <a:extLst>
              <a:ext uri="{FF2B5EF4-FFF2-40B4-BE49-F238E27FC236}">
                <a16:creationId xmlns:a16="http://schemas.microsoft.com/office/drawing/2014/main" xmlns="" id="{BE1D5634-B28F-4405-AF94-A1638A95A6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2100058"/>
            <a:ext cx="914400" cy="914400"/>
          </a:xfrm>
          <a:prstGeom prst="rect">
            <a:avLst/>
          </a:prstGeom>
        </p:spPr>
      </p:pic>
      <p:pic>
        <p:nvPicPr>
          <p:cNvPr id="22" name="Graphic 21" descr="Information">
            <a:extLst>
              <a:ext uri="{FF2B5EF4-FFF2-40B4-BE49-F238E27FC236}">
                <a16:creationId xmlns:a16="http://schemas.microsoft.com/office/drawing/2014/main" xmlns="" id="{DB294734-16EF-443C-A83A-B4E91C0A3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50" y="2100058"/>
            <a:ext cx="914400" cy="914400"/>
          </a:xfrm>
          <a:prstGeom prst="rect">
            <a:avLst/>
          </a:prstGeom>
        </p:spPr>
      </p:pic>
      <p:sp>
        <p:nvSpPr>
          <p:cNvPr id="23" name="TextBox 22">
            <a:extLst>
              <a:ext uri="{FF2B5EF4-FFF2-40B4-BE49-F238E27FC236}">
                <a16:creationId xmlns:a16="http://schemas.microsoft.com/office/drawing/2014/main" xmlns="" id="{2BC1E3FC-0D1C-48CA-9AE9-FBA788311294}"/>
              </a:ext>
            </a:extLst>
          </p:cNvPr>
          <p:cNvSpPr txBox="1"/>
          <p:nvPr/>
        </p:nvSpPr>
        <p:spPr>
          <a:xfrm>
            <a:off x="1100118" y="3409992"/>
            <a:ext cx="2105063" cy="954107"/>
          </a:xfrm>
          <a:prstGeom prst="rect">
            <a:avLst/>
          </a:prstGeom>
          <a:noFill/>
        </p:spPr>
        <p:txBody>
          <a:bodyPr wrap="none" rtlCol="0">
            <a:spAutoFit/>
          </a:bodyPr>
          <a:lstStyle/>
          <a:p>
            <a:r>
              <a:rPr lang="en-US" sz="2800" dirty="0">
                <a:solidFill>
                  <a:schemeClr val="bg2">
                    <a:lumMod val="75000"/>
                  </a:schemeClr>
                </a:solidFill>
                <a:latin typeface="Helvetica" panose="020B0604020202020204" pitchFamily="34" charset="0"/>
                <a:cs typeface="Helvetica" panose="020B0604020202020204" pitchFamily="34" charset="0"/>
              </a:rPr>
              <a:t>Background</a:t>
            </a:r>
          </a:p>
          <a:p>
            <a:pPr algn="ctr"/>
            <a:r>
              <a:rPr lang="en-US" sz="2800" dirty="0">
                <a:solidFill>
                  <a:schemeClr val="bg2">
                    <a:lumMod val="75000"/>
                  </a:schemeClr>
                </a:solidFill>
                <a:latin typeface="Helvetica" panose="020B0604020202020204" pitchFamily="34" charset="0"/>
                <a:cs typeface="Helvetica" panose="020B0604020202020204" pitchFamily="34" charset="0"/>
              </a:rPr>
              <a:t>survey</a:t>
            </a:r>
          </a:p>
        </p:txBody>
      </p:sp>
      <p:sp>
        <p:nvSpPr>
          <p:cNvPr id="27" name="TextBox 26">
            <a:extLst>
              <a:ext uri="{FF2B5EF4-FFF2-40B4-BE49-F238E27FC236}">
                <a16:creationId xmlns:a16="http://schemas.microsoft.com/office/drawing/2014/main" xmlns="" id="{8FDD5B7D-3A9D-4AC4-AB17-6E2EF0316D15}"/>
              </a:ext>
            </a:extLst>
          </p:cNvPr>
          <p:cNvSpPr txBox="1"/>
          <p:nvPr/>
        </p:nvSpPr>
        <p:spPr>
          <a:xfrm>
            <a:off x="3139455" y="4554250"/>
            <a:ext cx="2064989" cy="954107"/>
          </a:xfrm>
          <a:prstGeom prst="rect">
            <a:avLst/>
          </a:prstGeom>
          <a:noFill/>
        </p:spPr>
        <p:txBody>
          <a:bodyPr wrap="none" rtlCol="0">
            <a:spAutoFit/>
          </a:bodyPr>
          <a:lstStyle/>
          <a:p>
            <a:pPr algn="ctr"/>
            <a:r>
              <a:rPr lang="en-US" sz="2800" dirty="0">
                <a:solidFill>
                  <a:schemeClr val="bg2">
                    <a:lumMod val="75000"/>
                  </a:schemeClr>
                </a:solidFill>
                <a:latin typeface="Helvetica" panose="020B0604020202020204" pitchFamily="34" charset="0"/>
                <a:cs typeface="Helvetica" panose="020B0604020202020204" pitchFamily="34" charset="0"/>
              </a:rPr>
              <a:t>Introduction</a:t>
            </a:r>
          </a:p>
          <a:p>
            <a:pPr algn="ctr"/>
            <a:r>
              <a:rPr lang="en-US" sz="2800" dirty="0">
                <a:solidFill>
                  <a:schemeClr val="bg2">
                    <a:lumMod val="75000"/>
                  </a:schemeClr>
                </a:solidFill>
                <a:latin typeface="Helvetica" panose="020B0604020202020204" pitchFamily="34" charset="0"/>
                <a:cs typeface="Helvetica" panose="020B0604020202020204" pitchFamily="34" charset="0"/>
              </a:rPr>
              <a:t>task</a:t>
            </a:r>
          </a:p>
        </p:txBody>
      </p:sp>
      <p:sp>
        <p:nvSpPr>
          <p:cNvPr id="28" name="TextBox 27">
            <a:extLst>
              <a:ext uri="{FF2B5EF4-FFF2-40B4-BE49-F238E27FC236}">
                <a16:creationId xmlns:a16="http://schemas.microsoft.com/office/drawing/2014/main" xmlns="" id="{825F8813-3136-47BD-A83F-D1D7765CB490}"/>
              </a:ext>
            </a:extLst>
          </p:cNvPr>
          <p:cNvSpPr txBox="1"/>
          <p:nvPr/>
        </p:nvSpPr>
        <p:spPr>
          <a:xfrm>
            <a:off x="5007945" y="3409992"/>
            <a:ext cx="2366610" cy="954107"/>
          </a:xfrm>
          <a:prstGeom prst="rect">
            <a:avLst/>
          </a:prstGeom>
          <a:noFill/>
        </p:spPr>
        <p:txBody>
          <a:bodyPr wrap="none" rtlCol="0">
            <a:spAutoFit/>
          </a:bodyPr>
          <a:lstStyle/>
          <a:p>
            <a:r>
              <a:rPr lang="en-US" sz="2800" dirty="0">
                <a:solidFill>
                  <a:schemeClr val="bg2">
                    <a:lumMod val="75000"/>
                  </a:schemeClr>
                </a:solidFill>
                <a:latin typeface="Helvetica" panose="020B0604020202020204" pitchFamily="34" charset="0"/>
                <a:cs typeface="Helvetica" panose="020B0604020202020204" pitchFamily="34" charset="0"/>
              </a:rPr>
              <a:t>Target-finding</a:t>
            </a:r>
          </a:p>
          <a:p>
            <a:pPr algn="ctr"/>
            <a:r>
              <a:rPr lang="en-US" sz="2800" dirty="0">
                <a:solidFill>
                  <a:schemeClr val="bg2">
                    <a:lumMod val="75000"/>
                  </a:schemeClr>
                </a:solidFill>
                <a:latin typeface="Helvetica" panose="020B0604020202020204" pitchFamily="34" charset="0"/>
                <a:cs typeface="Helvetica" panose="020B0604020202020204" pitchFamily="34" charset="0"/>
              </a:rPr>
              <a:t>task</a:t>
            </a:r>
          </a:p>
        </p:txBody>
      </p:sp>
      <p:sp>
        <p:nvSpPr>
          <p:cNvPr id="29" name="TextBox 28">
            <a:extLst>
              <a:ext uri="{FF2B5EF4-FFF2-40B4-BE49-F238E27FC236}">
                <a16:creationId xmlns:a16="http://schemas.microsoft.com/office/drawing/2014/main" xmlns="" id="{558DAFEE-CFE3-41B6-ADD0-771FE1A2F59C}"/>
              </a:ext>
            </a:extLst>
          </p:cNvPr>
          <p:cNvSpPr txBox="1"/>
          <p:nvPr/>
        </p:nvSpPr>
        <p:spPr>
          <a:xfrm>
            <a:off x="7145565" y="4580122"/>
            <a:ext cx="2124299" cy="954107"/>
          </a:xfrm>
          <a:prstGeom prst="rect">
            <a:avLst/>
          </a:prstGeom>
          <a:noFill/>
        </p:spPr>
        <p:txBody>
          <a:bodyPr wrap="none" rtlCol="0">
            <a:spAutoFit/>
          </a:bodyPr>
          <a:lstStyle/>
          <a:p>
            <a:pPr algn="ctr"/>
            <a:r>
              <a:rPr lang="en-US" sz="2800" dirty="0">
                <a:latin typeface="Helvetica" panose="020B0604020202020204" pitchFamily="34" charset="0"/>
                <a:cs typeface="Helvetica" panose="020B0604020202020204" pitchFamily="34" charset="0"/>
              </a:rPr>
              <a:t>Path-tracing</a:t>
            </a:r>
          </a:p>
          <a:p>
            <a:pPr algn="ctr"/>
            <a:r>
              <a:rPr lang="en-US" sz="2800" dirty="0">
                <a:latin typeface="Helvetica" panose="020B0604020202020204" pitchFamily="34" charset="0"/>
                <a:cs typeface="Helvetica" panose="020B0604020202020204" pitchFamily="34" charset="0"/>
              </a:rPr>
              <a:t>task</a:t>
            </a:r>
          </a:p>
        </p:txBody>
      </p:sp>
      <p:cxnSp>
        <p:nvCxnSpPr>
          <p:cNvPr id="25" name="Straight Arrow Connector 24">
            <a:extLst>
              <a:ext uri="{FF2B5EF4-FFF2-40B4-BE49-F238E27FC236}">
                <a16:creationId xmlns:a16="http://schemas.microsoft.com/office/drawing/2014/main" xmlns="" id="{F2F5CEFF-ECF8-4A7F-B74A-F8B387DBC6C1}"/>
              </a:ext>
            </a:extLst>
          </p:cNvPr>
          <p:cNvCxnSpPr>
            <a:cxnSpLocks/>
          </p:cNvCxnSpPr>
          <p:nvPr/>
        </p:nvCxnSpPr>
        <p:spPr>
          <a:xfrm>
            <a:off x="285370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F3C32B7-D06A-4BA1-B5A2-97D8564EA631}"/>
              </a:ext>
            </a:extLst>
          </p:cNvPr>
          <p:cNvCxnSpPr>
            <a:cxnSpLocks/>
          </p:cNvCxnSpPr>
          <p:nvPr/>
        </p:nvCxnSpPr>
        <p:spPr>
          <a:xfrm>
            <a:off x="490987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AE24FED-CC6A-423B-A7CF-D70D6E37B45F}"/>
              </a:ext>
            </a:extLst>
          </p:cNvPr>
          <p:cNvCxnSpPr>
            <a:cxnSpLocks/>
          </p:cNvCxnSpPr>
          <p:nvPr/>
        </p:nvCxnSpPr>
        <p:spPr>
          <a:xfrm>
            <a:off x="696604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C36965A-154B-4358-98E4-2CF1CF129EDC}"/>
              </a:ext>
            </a:extLst>
          </p:cNvPr>
          <p:cNvCxnSpPr>
            <a:cxnSpLocks/>
          </p:cNvCxnSpPr>
          <p:nvPr/>
        </p:nvCxnSpPr>
        <p:spPr>
          <a:xfrm>
            <a:off x="9022214"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36B4D59-3897-4E8C-95CF-67813E7BEC90}"/>
              </a:ext>
            </a:extLst>
          </p:cNvPr>
          <p:cNvCxnSpPr>
            <a:stCxn id="12" idx="2"/>
            <a:endCxn id="23" idx="0"/>
          </p:cNvCxnSpPr>
          <p:nvPr/>
        </p:nvCxnSpPr>
        <p:spPr>
          <a:xfrm>
            <a:off x="2152650" y="3014458"/>
            <a:ext cx="0" cy="395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856DC75-11D8-4CD8-870E-2F917D05744B}"/>
              </a:ext>
            </a:extLst>
          </p:cNvPr>
          <p:cNvCxnSpPr>
            <a:cxnSpLocks/>
            <a:stCxn id="22" idx="2"/>
            <a:endCxn id="27" idx="0"/>
          </p:cNvCxnSpPr>
          <p:nvPr/>
        </p:nvCxnSpPr>
        <p:spPr>
          <a:xfrm>
            <a:off x="4171950" y="3014458"/>
            <a:ext cx="0" cy="153979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5A9C3F85-701E-48C1-8404-99147080DDFA}"/>
              </a:ext>
            </a:extLst>
          </p:cNvPr>
          <p:cNvCxnSpPr>
            <a:cxnSpLocks/>
            <a:stCxn id="18" idx="2"/>
            <a:endCxn id="29" idx="0"/>
          </p:cNvCxnSpPr>
          <p:nvPr/>
        </p:nvCxnSpPr>
        <p:spPr>
          <a:xfrm flipH="1">
            <a:off x="8207715" y="3014458"/>
            <a:ext cx="2835" cy="1565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6A03109-3CE0-46AD-8A93-EF5A9710E9B9}"/>
              </a:ext>
            </a:extLst>
          </p:cNvPr>
          <p:cNvCxnSpPr>
            <a:cxnSpLocks/>
          </p:cNvCxnSpPr>
          <p:nvPr/>
        </p:nvCxnSpPr>
        <p:spPr>
          <a:xfrm>
            <a:off x="6188415" y="3014458"/>
            <a:ext cx="1" cy="395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735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8A702-B4BB-4829-9DA9-6AADD52ADE64}"/>
              </a:ext>
            </a:extLst>
          </p:cNvPr>
          <p:cNvSpPr>
            <a:spLocks noGrp="1"/>
          </p:cNvSpPr>
          <p:nvPr>
            <p:ph type="title"/>
          </p:nvPr>
        </p:nvSpPr>
        <p:spPr/>
        <p:txBody>
          <a:bodyPr/>
          <a:lstStyle/>
          <a:p>
            <a:r>
              <a:rPr lang="en-US" dirty="0"/>
              <a:t>Procedure</a:t>
            </a:r>
          </a:p>
        </p:txBody>
      </p:sp>
      <p:pic>
        <p:nvPicPr>
          <p:cNvPr id="12" name="Graphic 11" descr="Checklist">
            <a:extLst>
              <a:ext uri="{FF2B5EF4-FFF2-40B4-BE49-F238E27FC236}">
                <a16:creationId xmlns:a16="http://schemas.microsoft.com/office/drawing/2014/main" xmlns="" id="{3C324CDA-6F0B-419D-A33A-B20DB6AF9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2100058"/>
            <a:ext cx="914400" cy="914400"/>
          </a:xfrm>
          <a:prstGeom prst="rect">
            <a:avLst/>
          </a:prstGeom>
        </p:spPr>
      </p:pic>
      <p:pic>
        <p:nvPicPr>
          <p:cNvPr id="14" name="Graphic 13" descr="Bullseye">
            <a:extLst>
              <a:ext uri="{FF2B5EF4-FFF2-40B4-BE49-F238E27FC236}">
                <a16:creationId xmlns:a16="http://schemas.microsoft.com/office/drawing/2014/main" xmlns="" id="{23D9B26F-AB12-486B-AE1B-51A6820FB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50" y="2100058"/>
            <a:ext cx="914400" cy="914400"/>
          </a:xfrm>
          <a:prstGeom prst="rect">
            <a:avLst/>
          </a:prstGeom>
        </p:spPr>
      </p:pic>
      <p:pic>
        <p:nvPicPr>
          <p:cNvPr id="18" name="Graphic 17" descr="Refresh">
            <a:extLst>
              <a:ext uri="{FF2B5EF4-FFF2-40B4-BE49-F238E27FC236}">
                <a16:creationId xmlns:a16="http://schemas.microsoft.com/office/drawing/2014/main" xmlns="" id="{231EDFD5-05C1-4EA9-A14D-9CE76F973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50" y="2100058"/>
            <a:ext cx="914400" cy="914400"/>
          </a:xfrm>
          <a:prstGeom prst="rect">
            <a:avLst/>
          </a:prstGeom>
        </p:spPr>
      </p:pic>
      <p:pic>
        <p:nvPicPr>
          <p:cNvPr id="20" name="Graphic 19" descr="Chat">
            <a:extLst>
              <a:ext uri="{FF2B5EF4-FFF2-40B4-BE49-F238E27FC236}">
                <a16:creationId xmlns:a16="http://schemas.microsoft.com/office/drawing/2014/main" xmlns="" id="{BE1D5634-B28F-4405-AF94-A1638A95A6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2100058"/>
            <a:ext cx="914400" cy="914400"/>
          </a:xfrm>
          <a:prstGeom prst="rect">
            <a:avLst/>
          </a:prstGeom>
        </p:spPr>
      </p:pic>
      <p:pic>
        <p:nvPicPr>
          <p:cNvPr id="22" name="Graphic 21" descr="Information">
            <a:extLst>
              <a:ext uri="{FF2B5EF4-FFF2-40B4-BE49-F238E27FC236}">
                <a16:creationId xmlns:a16="http://schemas.microsoft.com/office/drawing/2014/main" xmlns="" id="{DB294734-16EF-443C-A83A-B4E91C0A3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50" y="2100058"/>
            <a:ext cx="914400" cy="914400"/>
          </a:xfrm>
          <a:prstGeom prst="rect">
            <a:avLst/>
          </a:prstGeom>
        </p:spPr>
      </p:pic>
      <p:sp>
        <p:nvSpPr>
          <p:cNvPr id="23" name="TextBox 22">
            <a:extLst>
              <a:ext uri="{FF2B5EF4-FFF2-40B4-BE49-F238E27FC236}">
                <a16:creationId xmlns:a16="http://schemas.microsoft.com/office/drawing/2014/main" xmlns="" id="{2BC1E3FC-0D1C-48CA-9AE9-FBA788311294}"/>
              </a:ext>
            </a:extLst>
          </p:cNvPr>
          <p:cNvSpPr txBox="1"/>
          <p:nvPr/>
        </p:nvSpPr>
        <p:spPr>
          <a:xfrm>
            <a:off x="1100118" y="3409992"/>
            <a:ext cx="2105063" cy="954107"/>
          </a:xfrm>
          <a:prstGeom prst="rect">
            <a:avLst/>
          </a:prstGeom>
          <a:noFill/>
        </p:spPr>
        <p:txBody>
          <a:bodyPr wrap="none" rtlCol="0">
            <a:spAutoFit/>
          </a:bodyPr>
          <a:lstStyle/>
          <a:p>
            <a:r>
              <a:rPr lang="en-US" sz="2800" dirty="0">
                <a:solidFill>
                  <a:schemeClr val="bg2">
                    <a:lumMod val="75000"/>
                  </a:schemeClr>
                </a:solidFill>
                <a:latin typeface="Helvetica" panose="020B0604020202020204" pitchFamily="34" charset="0"/>
                <a:cs typeface="Helvetica" panose="020B0604020202020204" pitchFamily="34" charset="0"/>
              </a:rPr>
              <a:t>Background</a:t>
            </a:r>
          </a:p>
          <a:p>
            <a:pPr algn="ctr"/>
            <a:r>
              <a:rPr lang="en-US" sz="2800" dirty="0">
                <a:solidFill>
                  <a:schemeClr val="bg2">
                    <a:lumMod val="75000"/>
                  </a:schemeClr>
                </a:solidFill>
                <a:latin typeface="Helvetica" panose="020B0604020202020204" pitchFamily="34" charset="0"/>
                <a:cs typeface="Helvetica" panose="020B0604020202020204" pitchFamily="34" charset="0"/>
              </a:rPr>
              <a:t>survey</a:t>
            </a:r>
          </a:p>
        </p:txBody>
      </p:sp>
      <p:sp>
        <p:nvSpPr>
          <p:cNvPr id="27" name="TextBox 26">
            <a:extLst>
              <a:ext uri="{FF2B5EF4-FFF2-40B4-BE49-F238E27FC236}">
                <a16:creationId xmlns:a16="http://schemas.microsoft.com/office/drawing/2014/main" xmlns="" id="{8FDD5B7D-3A9D-4AC4-AB17-6E2EF0316D15}"/>
              </a:ext>
            </a:extLst>
          </p:cNvPr>
          <p:cNvSpPr txBox="1"/>
          <p:nvPr/>
        </p:nvSpPr>
        <p:spPr>
          <a:xfrm>
            <a:off x="3139455" y="4554250"/>
            <a:ext cx="2064989" cy="954107"/>
          </a:xfrm>
          <a:prstGeom prst="rect">
            <a:avLst/>
          </a:prstGeom>
          <a:noFill/>
        </p:spPr>
        <p:txBody>
          <a:bodyPr wrap="none" rtlCol="0">
            <a:spAutoFit/>
          </a:bodyPr>
          <a:lstStyle/>
          <a:p>
            <a:pPr algn="ctr"/>
            <a:r>
              <a:rPr lang="en-US" sz="2800" dirty="0">
                <a:solidFill>
                  <a:schemeClr val="bg2">
                    <a:lumMod val="75000"/>
                  </a:schemeClr>
                </a:solidFill>
                <a:latin typeface="Helvetica" panose="020B0604020202020204" pitchFamily="34" charset="0"/>
                <a:cs typeface="Helvetica" panose="020B0604020202020204" pitchFamily="34" charset="0"/>
              </a:rPr>
              <a:t>Introduction</a:t>
            </a:r>
          </a:p>
          <a:p>
            <a:pPr algn="ctr"/>
            <a:r>
              <a:rPr lang="en-US" sz="2800" dirty="0">
                <a:solidFill>
                  <a:schemeClr val="bg2">
                    <a:lumMod val="75000"/>
                  </a:schemeClr>
                </a:solidFill>
                <a:latin typeface="Helvetica" panose="020B0604020202020204" pitchFamily="34" charset="0"/>
                <a:cs typeface="Helvetica" panose="020B0604020202020204" pitchFamily="34" charset="0"/>
              </a:rPr>
              <a:t>task</a:t>
            </a:r>
          </a:p>
        </p:txBody>
      </p:sp>
      <p:sp>
        <p:nvSpPr>
          <p:cNvPr id="28" name="TextBox 27">
            <a:extLst>
              <a:ext uri="{FF2B5EF4-FFF2-40B4-BE49-F238E27FC236}">
                <a16:creationId xmlns:a16="http://schemas.microsoft.com/office/drawing/2014/main" xmlns="" id="{825F8813-3136-47BD-A83F-D1D7765CB490}"/>
              </a:ext>
            </a:extLst>
          </p:cNvPr>
          <p:cNvSpPr txBox="1"/>
          <p:nvPr/>
        </p:nvSpPr>
        <p:spPr>
          <a:xfrm>
            <a:off x="5007945" y="3409992"/>
            <a:ext cx="2366610" cy="954107"/>
          </a:xfrm>
          <a:prstGeom prst="rect">
            <a:avLst/>
          </a:prstGeom>
          <a:noFill/>
        </p:spPr>
        <p:txBody>
          <a:bodyPr wrap="none" rtlCol="0">
            <a:spAutoFit/>
          </a:bodyPr>
          <a:lstStyle/>
          <a:p>
            <a:r>
              <a:rPr lang="en-US" sz="2800" dirty="0">
                <a:solidFill>
                  <a:schemeClr val="bg2">
                    <a:lumMod val="75000"/>
                  </a:schemeClr>
                </a:solidFill>
                <a:latin typeface="Helvetica" panose="020B0604020202020204" pitchFamily="34" charset="0"/>
                <a:cs typeface="Helvetica" panose="020B0604020202020204" pitchFamily="34" charset="0"/>
              </a:rPr>
              <a:t>Target-finding</a:t>
            </a:r>
          </a:p>
          <a:p>
            <a:pPr algn="ctr"/>
            <a:r>
              <a:rPr lang="en-US" sz="2800" dirty="0">
                <a:solidFill>
                  <a:schemeClr val="bg2">
                    <a:lumMod val="75000"/>
                  </a:schemeClr>
                </a:solidFill>
                <a:latin typeface="Helvetica" panose="020B0604020202020204" pitchFamily="34" charset="0"/>
                <a:cs typeface="Helvetica" panose="020B0604020202020204" pitchFamily="34" charset="0"/>
              </a:rPr>
              <a:t>task</a:t>
            </a:r>
          </a:p>
        </p:txBody>
      </p:sp>
      <p:sp>
        <p:nvSpPr>
          <p:cNvPr id="29" name="TextBox 28">
            <a:extLst>
              <a:ext uri="{FF2B5EF4-FFF2-40B4-BE49-F238E27FC236}">
                <a16:creationId xmlns:a16="http://schemas.microsoft.com/office/drawing/2014/main" xmlns="" id="{558DAFEE-CFE3-41B6-ADD0-771FE1A2F59C}"/>
              </a:ext>
            </a:extLst>
          </p:cNvPr>
          <p:cNvSpPr txBox="1"/>
          <p:nvPr/>
        </p:nvSpPr>
        <p:spPr>
          <a:xfrm>
            <a:off x="7145565" y="4580122"/>
            <a:ext cx="2124299" cy="954107"/>
          </a:xfrm>
          <a:prstGeom prst="rect">
            <a:avLst/>
          </a:prstGeom>
          <a:noFill/>
        </p:spPr>
        <p:txBody>
          <a:bodyPr wrap="none" rtlCol="0">
            <a:spAutoFit/>
          </a:bodyPr>
          <a:lstStyle/>
          <a:p>
            <a:pPr algn="ctr"/>
            <a:r>
              <a:rPr lang="en-US" sz="2800" dirty="0">
                <a:solidFill>
                  <a:schemeClr val="bg2">
                    <a:lumMod val="75000"/>
                  </a:schemeClr>
                </a:solidFill>
                <a:latin typeface="Helvetica" panose="020B0604020202020204" pitchFamily="34" charset="0"/>
                <a:cs typeface="Helvetica" panose="020B0604020202020204" pitchFamily="34" charset="0"/>
              </a:rPr>
              <a:t>Path-tracing</a:t>
            </a:r>
          </a:p>
          <a:p>
            <a:pPr algn="ctr"/>
            <a:r>
              <a:rPr lang="en-US" sz="2800" dirty="0">
                <a:solidFill>
                  <a:schemeClr val="bg2">
                    <a:lumMod val="75000"/>
                  </a:schemeClr>
                </a:solidFill>
                <a:latin typeface="Helvetica" panose="020B0604020202020204" pitchFamily="34" charset="0"/>
                <a:cs typeface="Helvetica" panose="020B0604020202020204" pitchFamily="34" charset="0"/>
              </a:rPr>
              <a:t>task</a:t>
            </a:r>
          </a:p>
        </p:txBody>
      </p:sp>
      <p:sp>
        <p:nvSpPr>
          <p:cNvPr id="30" name="TextBox 29">
            <a:extLst>
              <a:ext uri="{FF2B5EF4-FFF2-40B4-BE49-F238E27FC236}">
                <a16:creationId xmlns:a16="http://schemas.microsoft.com/office/drawing/2014/main" xmlns="" id="{20F3C2F7-A53C-45F4-846A-189F37F1AD05}"/>
              </a:ext>
            </a:extLst>
          </p:cNvPr>
          <p:cNvSpPr txBox="1"/>
          <p:nvPr/>
        </p:nvSpPr>
        <p:spPr>
          <a:xfrm>
            <a:off x="9307964" y="3409992"/>
            <a:ext cx="1843773" cy="954107"/>
          </a:xfrm>
          <a:prstGeom prst="rect">
            <a:avLst/>
          </a:prstGeom>
          <a:noFill/>
        </p:spPr>
        <p:txBody>
          <a:bodyPr wrap="none" rtlCol="0">
            <a:spAutoFit/>
          </a:bodyPr>
          <a:lstStyle/>
          <a:p>
            <a:pPr algn="ctr"/>
            <a:r>
              <a:rPr lang="en-US" sz="2800" dirty="0">
                <a:latin typeface="Helvetica" panose="020B0604020202020204" pitchFamily="34" charset="0"/>
                <a:cs typeface="Helvetica" panose="020B0604020202020204" pitchFamily="34" charset="0"/>
              </a:rPr>
              <a:t>Subjective</a:t>
            </a:r>
          </a:p>
          <a:p>
            <a:pPr algn="ctr"/>
            <a:r>
              <a:rPr lang="en-US" sz="2800" dirty="0">
                <a:latin typeface="Helvetica" panose="020B0604020202020204" pitchFamily="34" charset="0"/>
                <a:cs typeface="Helvetica" panose="020B0604020202020204" pitchFamily="34" charset="0"/>
              </a:rPr>
              <a:t>feedback</a:t>
            </a:r>
          </a:p>
        </p:txBody>
      </p:sp>
      <p:cxnSp>
        <p:nvCxnSpPr>
          <p:cNvPr id="25" name="Straight Arrow Connector 24">
            <a:extLst>
              <a:ext uri="{FF2B5EF4-FFF2-40B4-BE49-F238E27FC236}">
                <a16:creationId xmlns:a16="http://schemas.microsoft.com/office/drawing/2014/main" xmlns="" id="{F2F5CEFF-ECF8-4A7F-B74A-F8B387DBC6C1}"/>
              </a:ext>
            </a:extLst>
          </p:cNvPr>
          <p:cNvCxnSpPr>
            <a:cxnSpLocks/>
          </p:cNvCxnSpPr>
          <p:nvPr/>
        </p:nvCxnSpPr>
        <p:spPr>
          <a:xfrm>
            <a:off x="285370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F3C32B7-D06A-4BA1-B5A2-97D8564EA631}"/>
              </a:ext>
            </a:extLst>
          </p:cNvPr>
          <p:cNvCxnSpPr>
            <a:cxnSpLocks/>
          </p:cNvCxnSpPr>
          <p:nvPr/>
        </p:nvCxnSpPr>
        <p:spPr>
          <a:xfrm>
            <a:off x="490987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AE24FED-CC6A-423B-A7CF-D70D6E37B45F}"/>
              </a:ext>
            </a:extLst>
          </p:cNvPr>
          <p:cNvCxnSpPr>
            <a:cxnSpLocks/>
          </p:cNvCxnSpPr>
          <p:nvPr/>
        </p:nvCxnSpPr>
        <p:spPr>
          <a:xfrm>
            <a:off x="696604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C36965A-154B-4358-98E4-2CF1CF129EDC}"/>
              </a:ext>
            </a:extLst>
          </p:cNvPr>
          <p:cNvCxnSpPr>
            <a:cxnSpLocks/>
          </p:cNvCxnSpPr>
          <p:nvPr/>
        </p:nvCxnSpPr>
        <p:spPr>
          <a:xfrm>
            <a:off x="9022214"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36B4D59-3897-4E8C-95CF-67813E7BEC90}"/>
              </a:ext>
            </a:extLst>
          </p:cNvPr>
          <p:cNvCxnSpPr>
            <a:stCxn id="12" idx="2"/>
            <a:endCxn id="23" idx="0"/>
          </p:cNvCxnSpPr>
          <p:nvPr/>
        </p:nvCxnSpPr>
        <p:spPr>
          <a:xfrm>
            <a:off x="2152650" y="3014458"/>
            <a:ext cx="0" cy="395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856DC75-11D8-4CD8-870E-2F917D05744B}"/>
              </a:ext>
            </a:extLst>
          </p:cNvPr>
          <p:cNvCxnSpPr>
            <a:cxnSpLocks/>
            <a:stCxn id="22" idx="2"/>
            <a:endCxn id="27" idx="0"/>
          </p:cNvCxnSpPr>
          <p:nvPr/>
        </p:nvCxnSpPr>
        <p:spPr>
          <a:xfrm>
            <a:off x="4171950" y="3014458"/>
            <a:ext cx="0" cy="153979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5A9C3F85-701E-48C1-8404-99147080DDFA}"/>
              </a:ext>
            </a:extLst>
          </p:cNvPr>
          <p:cNvCxnSpPr>
            <a:cxnSpLocks/>
            <a:stCxn id="18" idx="2"/>
            <a:endCxn id="29" idx="0"/>
          </p:cNvCxnSpPr>
          <p:nvPr/>
        </p:nvCxnSpPr>
        <p:spPr>
          <a:xfrm flipH="1">
            <a:off x="8207715" y="3014458"/>
            <a:ext cx="2835" cy="156566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B981DCA-62F3-4840-8E73-41F9410D397D}"/>
              </a:ext>
            </a:extLst>
          </p:cNvPr>
          <p:cNvCxnSpPr>
            <a:cxnSpLocks/>
            <a:stCxn id="20" idx="2"/>
            <a:endCxn id="30" idx="0"/>
          </p:cNvCxnSpPr>
          <p:nvPr/>
        </p:nvCxnSpPr>
        <p:spPr>
          <a:xfrm>
            <a:off x="10229850" y="3014458"/>
            <a:ext cx="1" cy="39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6A03109-3CE0-46AD-8A93-EF5A9710E9B9}"/>
              </a:ext>
            </a:extLst>
          </p:cNvPr>
          <p:cNvCxnSpPr>
            <a:cxnSpLocks/>
          </p:cNvCxnSpPr>
          <p:nvPr/>
        </p:nvCxnSpPr>
        <p:spPr>
          <a:xfrm>
            <a:off x="6188415" y="3014458"/>
            <a:ext cx="1" cy="395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550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CB7E43-D3DC-4B5F-A5AD-9A99B9935A50}"/>
              </a:ext>
            </a:extLst>
          </p:cNvPr>
          <p:cNvSpPr>
            <a:spLocks noGrp="1"/>
          </p:cNvSpPr>
          <p:nvPr>
            <p:ph type="title"/>
          </p:nvPr>
        </p:nvSpPr>
        <p:spPr>
          <a:xfrm>
            <a:off x="838200" y="365125"/>
            <a:ext cx="10515600" cy="1325563"/>
          </a:xfrm>
        </p:spPr>
        <p:txBody>
          <a:bodyPr/>
          <a:lstStyle/>
          <a:p>
            <a:r>
              <a:rPr lang="en-US" dirty="0"/>
              <a:t>Target-finding Task</a:t>
            </a:r>
          </a:p>
        </p:txBody>
      </p:sp>
      <p:pic>
        <p:nvPicPr>
          <p:cNvPr id="4" name="Graphic 3" descr="Checklist">
            <a:extLst>
              <a:ext uri="{FF2B5EF4-FFF2-40B4-BE49-F238E27FC236}">
                <a16:creationId xmlns:a16="http://schemas.microsoft.com/office/drawing/2014/main" xmlns="" id="{F0CFAD99-A0E4-4B91-B85A-0F7A3153F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5" name="Graphic 4" descr="Bullseye">
            <a:extLst>
              <a:ext uri="{FF2B5EF4-FFF2-40B4-BE49-F238E27FC236}">
                <a16:creationId xmlns:a16="http://schemas.microsoft.com/office/drawing/2014/main" xmlns="" id="{E5C489EC-BB0C-4DFA-BD5F-71EDD7558E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6" name="Graphic 5" descr="Refresh">
            <a:extLst>
              <a:ext uri="{FF2B5EF4-FFF2-40B4-BE49-F238E27FC236}">
                <a16:creationId xmlns:a16="http://schemas.microsoft.com/office/drawing/2014/main" xmlns="" id="{E87DC19A-1495-431F-AC7E-7960B61F16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7" name="Graphic 6" descr="Chat">
            <a:extLst>
              <a:ext uri="{FF2B5EF4-FFF2-40B4-BE49-F238E27FC236}">
                <a16:creationId xmlns:a16="http://schemas.microsoft.com/office/drawing/2014/main" xmlns="" id="{3CEA5A62-6D06-48CE-ACAB-A7E9ABADAD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8" name="Graphic 7" descr="Information">
            <a:extLst>
              <a:ext uri="{FF2B5EF4-FFF2-40B4-BE49-F238E27FC236}">
                <a16:creationId xmlns:a16="http://schemas.microsoft.com/office/drawing/2014/main" xmlns="" id="{77101C3C-3795-4F84-B029-3216CB6CC7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9" name="Straight Arrow Connector 8">
            <a:extLst>
              <a:ext uri="{FF2B5EF4-FFF2-40B4-BE49-F238E27FC236}">
                <a16:creationId xmlns:a16="http://schemas.microsoft.com/office/drawing/2014/main" xmlns="" id="{5A716938-23CA-4C5B-AAE8-9EBAE550CABF}"/>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17EF0F57-B30F-4659-8B75-C873498F4824}"/>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9A4F0572-6482-4D35-B220-A55894F66E8F}"/>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CCA01F6D-C888-4027-B7F7-6E150F4A161F}"/>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AC87323-A157-4EC8-A32F-7D8BF7F82541}"/>
              </a:ext>
            </a:extLst>
          </p:cNvPr>
          <p:cNvCxnSpPr>
            <a:cxnSpLocks/>
          </p:cNvCxnSpPr>
          <p:nvPr/>
        </p:nvCxnSpPr>
        <p:spPr>
          <a:xfrm flipV="1">
            <a:off x="5734049" y="2536825"/>
            <a:ext cx="1654176" cy="1163638"/>
          </a:xfrm>
          <a:prstGeom prst="line">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3774B253-E90D-4896-AD26-3BF3A8820717}"/>
              </a:ext>
            </a:extLst>
          </p:cNvPr>
          <p:cNvSpPr/>
          <p:nvPr/>
        </p:nvSpPr>
        <p:spPr>
          <a:xfrm>
            <a:off x="7366791" y="2072514"/>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102D460A-D0C2-4BD0-87CE-B5290642828C}"/>
              </a:ext>
            </a:extLst>
          </p:cNvPr>
          <p:cNvSpPr/>
          <p:nvPr/>
        </p:nvSpPr>
        <p:spPr>
          <a:xfrm>
            <a:off x="5581649" y="3542951"/>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F21A93F8-2CAA-425F-A8EF-63C8A6ED5FE2}"/>
              </a:ext>
            </a:extLst>
          </p:cNvPr>
          <p:cNvSpPr txBox="1"/>
          <p:nvPr/>
        </p:nvSpPr>
        <p:spPr>
          <a:xfrm>
            <a:off x="5417904" y="3882609"/>
            <a:ext cx="632289" cy="369332"/>
          </a:xfrm>
          <a:prstGeom prst="rect">
            <a:avLst/>
          </a:prstGeom>
          <a:noFill/>
        </p:spPr>
        <p:txBody>
          <a:bodyPr wrap="none" rtlCol="0">
            <a:spAutoFit/>
          </a:bodyPr>
          <a:lstStyle/>
          <a:p>
            <a:pPr algn="ctr"/>
            <a:r>
              <a:rPr lang="en-US" dirty="0"/>
              <a:t>Start</a:t>
            </a:r>
          </a:p>
        </p:txBody>
      </p:sp>
      <p:sp>
        <p:nvSpPr>
          <p:cNvPr id="24" name="TextBox 23">
            <a:extLst>
              <a:ext uri="{FF2B5EF4-FFF2-40B4-BE49-F238E27FC236}">
                <a16:creationId xmlns:a16="http://schemas.microsoft.com/office/drawing/2014/main" xmlns="" id="{25245335-C618-431D-BB19-328A29F9D0CE}"/>
              </a:ext>
            </a:extLst>
          </p:cNvPr>
          <p:cNvSpPr txBox="1"/>
          <p:nvPr/>
        </p:nvSpPr>
        <p:spPr>
          <a:xfrm>
            <a:off x="7324409" y="2804993"/>
            <a:ext cx="764697" cy="369332"/>
          </a:xfrm>
          <a:prstGeom prst="rect">
            <a:avLst/>
          </a:prstGeom>
          <a:noFill/>
        </p:spPr>
        <p:txBody>
          <a:bodyPr wrap="none" rtlCol="0">
            <a:spAutoFit/>
          </a:bodyPr>
          <a:lstStyle/>
          <a:p>
            <a:pPr algn="ctr"/>
            <a:r>
              <a:rPr lang="en-US" dirty="0"/>
              <a:t>Target</a:t>
            </a:r>
          </a:p>
        </p:txBody>
      </p:sp>
    </p:spTree>
    <p:extLst>
      <p:ext uri="{BB962C8B-B14F-4D97-AF65-F5344CB8AC3E}">
        <p14:creationId xmlns:p14="http://schemas.microsoft.com/office/powerpoint/2010/main" val="26195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B55EE-B72A-4C38-BB63-3F307EA63D63}"/>
              </a:ext>
            </a:extLst>
          </p:cNvPr>
          <p:cNvSpPr>
            <a:spLocks noGrp="1"/>
          </p:cNvSpPr>
          <p:nvPr>
            <p:ph type="title"/>
          </p:nvPr>
        </p:nvSpPr>
        <p:spPr/>
        <p:txBody>
          <a:bodyPr/>
          <a:lstStyle/>
          <a:p>
            <a:r>
              <a:rPr lang="en-US" dirty="0"/>
              <a:t>Measures</a:t>
            </a:r>
          </a:p>
        </p:txBody>
      </p:sp>
      <p:sp>
        <p:nvSpPr>
          <p:cNvPr id="3" name="Content Placeholder 2">
            <a:extLst>
              <a:ext uri="{FF2B5EF4-FFF2-40B4-BE49-F238E27FC236}">
                <a16:creationId xmlns:a16="http://schemas.microsoft.com/office/drawing/2014/main" xmlns="" id="{D586CC32-B502-4415-8A44-2F2AFFDADCE7}"/>
              </a:ext>
            </a:extLst>
          </p:cNvPr>
          <p:cNvSpPr>
            <a:spLocks noGrp="1"/>
          </p:cNvSpPr>
          <p:nvPr>
            <p:ph idx="1"/>
          </p:nvPr>
        </p:nvSpPr>
        <p:spPr>
          <a:xfrm>
            <a:off x="838200" y="1825625"/>
            <a:ext cx="5199043" cy="1942144"/>
          </a:xfrm>
        </p:spPr>
        <p:txBody>
          <a:bodyPr>
            <a:normAutofit/>
          </a:bodyPr>
          <a:lstStyle/>
          <a:p>
            <a:pPr marL="0" indent="0">
              <a:buNone/>
            </a:pPr>
            <a:r>
              <a:rPr lang="en-US" sz="3200" b="1" dirty="0">
                <a:solidFill>
                  <a:schemeClr val="accent1"/>
                </a:solidFill>
              </a:rPr>
              <a:t>Trial completion time</a:t>
            </a:r>
          </a:p>
          <a:p>
            <a:pPr marL="0" indent="0">
              <a:buNone/>
            </a:pPr>
            <a:r>
              <a:rPr lang="en-US" dirty="0"/>
              <a:t>The time from the time a trial started until the finger entered the target bounds. </a:t>
            </a:r>
          </a:p>
        </p:txBody>
      </p:sp>
      <p:cxnSp>
        <p:nvCxnSpPr>
          <p:cNvPr id="4" name="Straight Connector 3">
            <a:extLst>
              <a:ext uri="{FF2B5EF4-FFF2-40B4-BE49-F238E27FC236}">
                <a16:creationId xmlns:a16="http://schemas.microsoft.com/office/drawing/2014/main" xmlns="" id="{21A507A4-15DE-48FF-9A36-944554CC6BC6}"/>
              </a:ext>
            </a:extLst>
          </p:cNvPr>
          <p:cNvCxnSpPr>
            <a:cxnSpLocks/>
          </p:cNvCxnSpPr>
          <p:nvPr/>
        </p:nvCxnSpPr>
        <p:spPr>
          <a:xfrm flipV="1">
            <a:off x="8268924" y="3095928"/>
            <a:ext cx="1663700" cy="1017247"/>
          </a:xfrm>
          <a:prstGeom prst="line">
            <a:avLst/>
          </a:prstGeom>
          <a:ln w="38100">
            <a:solidFill>
              <a:schemeClr val="bg1">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50A491C6-2EF0-48A1-893E-E1FEC710A93A}"/>
              </a:ext>
            </a:extLst>
          </p:cNvPr>
          <p:cNvSpPr/>
          <p:nvPr/>
        </p:nvSpPr>
        <p:spPr>
          <a:xfrm>
            <a:off x="9881824" y="2576475"/>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80C2AF7-CAB4-4543-A659-28F0B745D48A}"/>
              </a:ext>
            </a:extLst>
          </p:cNvPr>
          <p:cNvSpPr txBox="1"/>
          <p:nvPr/>
        </p:nvSpPr>
        <p:spPr>
          <a:xfrm>
            <a:off x="9005140" y="4066601"/>
            <a:ext cx="590630" cy="523220"/>
          </a:xfrm>
          <a:prstGeom prst="rect">
            <a:avLst/>
          </a:prstGeom>
          <a:noFill/>
        </p:spPr>
        <p:txBody>
          <a:bodyPr wrap="square" rtlCol="0">
            <a:spAutoFit/>
          </a:bodyPr>
          <a:lstStyle/>
          <a:p>
            <a:r>
              <a:rPr lang="en-US" sz="2800" dirty="0"/>
              <a:t>B</a:t>
            </a:r>
          </a:p>
        </p:txBody>
      </p:sp>
      <p:sp>
        <p:nvSpPr>
          <p:cNvPr id="10" name="TextBox 9">
            <a:extLst>
              <a:ext uri="{FF2B5EF4-FFF2-40B4-BE49-F238E27FC236}">
                <a16:creationId xmlns:a16="http://schemas.microsoft.com/office/drawing/2014/main" xmlns="" id="{049CD06D-273D-4E7D-A717-3C12F5319567}"/>
              </a:ext>
            </a:extLst>
          </p:cNvPr>
          <p:cNvSpPr txBox="1"/>
          <p:nvPr/>
        </p:nvSpPr>
        <p:spPr>
          <a:xfrm>
            <a:off x="9589112" y="3248539"/>
            <a:ext cx="590630" cy="523220"/>
          </a:xfrm>
          <a:prstGeom prst="rect">
            <a:avLst/>
          </a:prstGeom>
          <a:noFill/>
        </p:spPr>
        <p:txBody>
          <a:bodyPr wrap="square" rtlCol="0">
            <a:spAutoFit/>
          </a:bodyPr>
          <a:lstStyle/>
          <a:p>
            <a:r>
              <a:rPr lang="en-US" sz="2800" dirty="0">
                <a:solidFill>
                  <a:schemeClr val="bg1">
                    <a:lumMod val="75000"/>
                  </a:schemeClr>
                </a:solidFill>
              </a:rPr>
              <a:t>A</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xmlns="" id="{CD3F947B-D20C-4E51-996C-BE4D2F63B5A0}"/>
                  </a:ext>
                </a:extLst>
              </p:cNvPr>
              <p:cNvSpPr txBox="1"/>
              <p:nvPr/>
            </p:nvSpPr>
            <p:spPr>
              <a:xfrm>
                <a:off x="1312962" y="4599139"/>
                <a:ext cx="6016583" cy="768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m:t>
                      </m:r>
                      <m:f>
                        <m:fPr>
                          <m:ctrlPr>
                            <a:rPr lang="en-US" sz="2400" b="1" i="1" smtClean="0">
                              <a:latin typeface="Cambria Math" charset="0"/>
                            </a:rPr>
                          </m:ctrlPr>
                        </m:fPr>
                        <m:num>
                          <m:r>
                            <a:rPr lang="en-US" sz="2400" b="1" i="1" smtClean="0">
                              <a:solidFill>
                                <a:schemeClr val="tx1"/>
                              </a:solidFill>
                              <a:latin typeface="Cambria Math" panose="02040503050406030204" pitchFamily="18" charset="0"/>
                            </a:rPr>
                            <m:t>𝑨𝒄𝒕𝒖𝒂𝒍</m:t>
                          </m:r>
                          <m:r>
                            <a:rPr lang="en-US" sz="2400" b="1"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𝒅𝒊𝒔𝒕𝒂𝒏𝒄𝒆</m:t>
                          </m:r>
                          <m:r>
                            <a:rPr lang="en-US" sz="2400" b="1"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𝒕𝒉𝒆</m:t>
                          </m:r>
                          <m:r>
                            <a:rPr lang="en-US" sz="2400" b="1"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𝒇𝒊𝒏𝒈𝒆𝒓</m:t>
                          </m:r>
                          <m:r>
                            <a:rPr lang="en-US" sz="2400" b="1"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𝒎𝒐𝒗𝒆𝒅</m:t>
                          </m:r>
                          <m:r>
                            <a:rPr lang="en-US" sz="2400" b="1"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𝑩</m:t>
                          </m:r>
                          <m:r>
                            <a:rPr lang="en-US" sz="2400" b="1" i="1" smtClean="0">
                              <a:solidFill>
                                <a:schemeClr val="tx1"/>
                              </a:solidFill>
                              <a:latin typeface="Cambria Math" panose="02040503050406030204" pitchFamily="18" charset="0"/>
                            </a:rPr>
                            <m:t>)</m:t>
                          </m:r>
                        </m:num>
                        <m:den>
                          <m:r>
                            <a:rPr lang="en-US" sz="2400" b="1" i="1" smtClean="0">
                              <a:solidFill>
                                <a:schemeClr val="bg1">
                                  <a:lumMod val="75000"/>
                                </a:schemeClr>
                              </a:solidFill>
                              <a:latin typeface="Cambria Math" panose="02040503050406030204" pitchFamily="18" charset="0"/>
                            </a:rPr>
                            <m:t>𝑬𝒖𝒄𝒍𝒊𝒅𝒊𝒂𝒏</m:t>
                          </m:r>
                          <m:r>
                            <a:rPr lang="en-US" sz="2400" b="1" i="1" smtClean="0">
                              <a:solidFill>
                                <a:schemeClr val="bg1">
                                  <a:lumMod val="75000"/>
                                </a:schemeClr>
                              </a:solidFill>
                              <a:latin typeface="Cambria Math" panose="02040503050406030204" pitchFamily="18" charset="0"/>
                            </a:rPr>
                            <m:t> </m:t>
                          </m:r>
                          <m:r>
                            <a:rPr lang="en-US" sz="2400" b="1" i="1" smtClean="0">
                              <a:solidFill>
                                <a:schemeClr val="bg1">
                                  <a:lumMod val="75000"/>
                                </a:schemeClr>
                              </a:solidFill>
                              <a:latin typeface="Cambria Math" panose="02040503050406030204" pitchFamily="18" charset="0"/>
                            </a:rPr>
                            <m:t>𝒅𝒊𝒔𝒕𝒂𝒏𝒄𝒆</m:t>
                          </m:r>
                          <m:r>
                            <a:rPr lang="en-US" sz="2400" b="1" i="1" smtClean="0">
                              <a:solidFill>
                                <a:schemeClr val="bg1">
                                  <a:lumMod val="75000"/>
                                </a:schemeClr>
                              </a:solidFill>
                              <a:latin typeface="Cambria Math" panose="02040503050406030204" pitchFamily="18" charset="0"/>
                            </a:rPr>
                            <m:t> (</m:t>
                          </m:r>
                          <m:r>
                            <a:rPr lang="en-US" sz="2400" b="1" i="1" smtClean="0">
                              <a:solidFill>
                                <a:schemeClr val="bg1">
                                  <a:lumMod val="75000"/>
                                </a:schemeClr>
                              </a:solidFill>
                              <a:latin typeface="Cambria Math" panose="02040503050406030204" pitchFamily="18" charset="0"/>
                            </a:rPr>
                            <m:t>𝑨</m:t>
                          </m:r>
                          <m:r>
                            <a:rPr lang="en-US" sz="2400" b="1" i="1" smtClean="0">
                              <a:solidFill>
                                <a:schemeClr val="bg1">
                                  <a:lumMod val="75000"/>
                                </a:schemeClr>
                              </a:solidFill>
                              <a:latin typeface="Cambria Math" panose="02040503050406030204" pitchFamily="18" charset="0"/>
                            </a:rPr>
                            <m:t>)</m:t>
                          </m:r>
                        </m:den>
                      </m:f>
                    </m:oMath>
                  </m:oMathPara>
                </a14:m>
                <a:endParaRPr lang="en-US" sz="2400" b="1" dirty="0"/>
              </a:p>
            </p:txBody>
          </p:sp>
        </mc:Choice>
        <mc:Fallback>
          <p:sp>
            <p:nvSpPr>
              <p:cNvPr id="12" name="TextBox 11">
                <a:extLst>
                  <a:ext uri="{FF2B5EF4-FFF2-40B4-BE49-F238E27FC236}">
                    <a16:creationId xmlns:a16="http://schemas.microsoft.com/office/drawing/2014/main" xmlns:a14="http://schemas.microsoft.com/office/drawing/2010/main" xmlns="" id="{CD3F947B-D20C-4E51-996C-BE4D2F63B5A0}"/>
                  </a:ext>
                </a:extLst>
              </p:cNvPr>
              <p:cNvSpPr txBox="1">
                <a:spLocks noRot="1" noChangeAspect="1" noMove="1" noResize="1" noEditPoints="1" noAdjustHandles="1" noChangeArrowheads="1" noChangeShapeType="1" noTextEdit="1"/>
              </p:cNvSpPr>
              <p:nvPr/>
            </p:nvSpPr>
            <p:spPr>
              <a:xfrm>
                <a:off x="1312962" y="4599139"/>
                <a:ext cx="6016583" cy="768993"/>
              </a:xfrm>
              <a:prstGeom prst="rect">
                <a:avLst/>
              </a:prstGeom>
              <a:blipFill rotWithShape="0">
                <a:blip r:embed="rId3"/>
                <a:stretch>
                  <a:fillRect/>
                </a:stretch>
              </a:blipFill>
            </p:spPr>
            <p:txBody>
              <a:bodyPr/>
              <a:lstStyle/>
              <a:p>
                <a:r>
                  <a:rPr lang="en-US">
                    <a:noFill/>
                  </a:rPr>
                  <a:t> </a:t>
                </a:r>
              </a:p>
            </p:txBody>
          </p:sp>
        </mc:Fallback>
      </mc:AlternateContent>
      <p:sp>
        <p:nvSpPr>
          <p:cNvPr id="13" name="Content Placeholder 2">
            <a:extLst>
              <a:ext uri="{FF2B5EF4-FFF2-40B4-BE49-F238E27FC236}">
                <a16:creationId xmlns:a16="http://schemas.microsoft.com/office/drawing/2014/main" xmlns="" id="{E42B8197-0681-42E9-91AE-CA95A3E69534}"/>
              </a:ext>
            </a:extLst>
          </p:cNvPr>
          <p:cNvSpPr txBox="1">
            <a:spLocks/>
          </p:cNvSpPr>
          <p:nvPr/>
        </p:nvSpPr>
        <p:spPr>
          <a:xfrm>
            <a:off x="838200" y="3892512"/>
            <a:ext cx="5199043" cy="1942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1"/>
                </a:solidFill>
              </a:rPr>
              <a:t>Movement error</a:t>
            </a:r>
          </a:p>
        </p:txBody>
      </p:sp>
      <p:sp>
        <p:nvSpPr>
          <p:cNvPr id="15" name="Freeform: Shape 14">
            <a:extLst>
              <a:ext uri="{FF2B5EF4-FFF2-40B4-BE49-F238E27FC236}">
                <a16:creationId xmlns:a16="http://schemas.microsoft.com/office/drawing/2014/main" xmlns="" id="{598C22C7-08FE-402D-BD34-C7E309820926}"/>
              </a:ext>
            </a:extLst>
          </p:cNvPr>
          <p:cNvSpPr/>
          <p:nvPr/>
        </p:nvSpPr>
        <p:spPr>
          <a:xfrm>
            <a:off x="8240322" y="2172620"/>
            <a:ext cx="1762994" cy="1960854"/>
          </a:xfrm>
          <a:custGeom>
            <a:avLst/>
            <a:gdLst>
              <a:gd name="connsiteX0" fmla="*/ 22329 w 1762994"/>
              <a:gd name="connsiteY0" fmla="*/ 1914638 h 1960854"/>
              <a:gd name="connsiteX1" fmla="*/ 154531 w 1762994"/>
              <a:gd name="connsiteY1" fmla="*/ 1176508 h 1960854"/>
              <a:gd name="connsiteX2" fmla="*/ 1179100 w 1762994"/>
              <a:gd name="connsiteY2" fmla="*/ 1936672 h 1960854"/>
              <a:gd name="connsiteX3" fmla="*/ 980796 w 1762994"/>
              <a:gd name="connsiteY3" fmla="*/ 63804 h 1960854"/>
              <a:gd name="connsiteX4" fmla="*/ 1762994 w 1762994"/>
              <a:gd name="connsiteY4" fmla="*/ 482445 h 196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994" h="1960854">
                <a:moveTo>
                  <a:pt x="22329" y="1914638"/>
                </a:moveTo>
                <a:cubicBezTo>
                  <a:pt x="-7968" y="1543737"/>
                  <a:pt x="-38264" y="1172836"/>
                  <a:pt x="154531" y="1176508"/>
                </a:cubicBezTo>
                <a:cubicBezTo>
                  <a:pt x="347326" y="1180180"/>
                  <a:pt x="1041389" y="2122123"/>
                  <a:pt x="1179100" y="1936672"/>
                </a:cubicBezTo>
                <a:cubicBezTo>
                  <a:pt x="1316811" y="1751221"/>
                  <a:pt x="883480" y="306175"/>
                  <a:pt x="980796" y="63804"/>
                </a:cubicBezTo>
                <a:cubicBezTo>
                  <a:pt x="1078112" y="-178567"/>
                  <a:pt x="1643645" y="337390"/>
                  <a:pt x="1762994" y="482445"/>
                </a:cubicBezTo>
              </a:path>
            </a:pathLst>
          </a:custGeom>
          <a:noFill/>
          <a:ln w="38100">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25A19B0D-0F38-459E-8B89-08369BE4EF49}"/>
              </a:ext>
            </a:extLst>
          </p:cNvPr>
          <p:cNvSpPr/>
          <p:nvPr/>
        </p:nvSpPr>
        <p:spPr>
          <a:xfrm>
            <a:off x="8116524" y="3960775"/>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hecklist">
            <a:extLst>
              <a:ext uri="{FF2B5EF4-FFF2-40B4-BE49-F238E27FC236}">
                <a16:creationId xmlns:a16="http://schemas.microsoft.com/office/drawing/2014/main" xmlns="" id="{F1353DF4-6D51-494B-88F3-01B1B5625F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5450" y="5962650"/>
            <a:ext cx="671513" cy="671513"/>
          </a:xfrm>
          <a:prstGeom prst="rect">
            <a:avLst/>
          </a:prstGeom>
        </p:spPr>
      </p:pic>
      <p:pic>
        <p:nvPicPr>
          <p:cNvPr id="16" name="Graphic 15" descr="Bullseye">
            <a:extLst>
              <a:ext uri="{FF2B5EF4-FFF2-40B4-BE49-F238E27FC236}">
                <a16:creationId xmlns:a16="http://schemas.microsoft.com/office/drawing/2014/main" xmlns="" id="{F569FBC1-D37E-48AC-AAE1-AEEC1670A1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34049" y="5962649"/>
            <a:ext cx="671514" cy="671514"/>
          </a:xfrm>
          <a:prstGeom prst="rect">
            <a:avLst/>
          </a:prstGeom>
        </p:spPr>
      </p:pic>
      <p:pic>
        <p:nvPicPr>
          <p:cNvPr id="17" name="Graphic 16" descr="Refresh">
            <a:extLst>
              <a:ext uri="{FF2B5EF4-FFF2-40B4-BE49-F238E27FC236}">
                <a16:creationId xmlns:a16="http://schemas.microsoft.com/office/drawing/2014/main" xmlns="" id="{2073CFAD-49D0-4CEE-BFA1-25678A4DEC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753349" y="5962649"/>
            <a:ext cx="671514" cy="671514"/>
          </a:xfrm>
          <a:prstGeom prst="rect">
            <a:avLst/>
          </a:prstGeom>
        </p:spPr>
      </p:pic>
      <p:pic>
        <p:nvPicPr>
          <p:cNvPr id="18" name="Graphic 17" descr="Chat">
            <a:extLst>
              <a:ext uri="{FF2B5EF4-FFF2-40B4-BE49-F238E27FC236}">
                <a16:creationId xmlns:a16="http://schemas.microsoft.com/office/drawing/2014/main" xmlns="" id="{C0C2CD45-8998-402B-8361-6D87CC761A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72650" y="5962649"/>
            <a:ext cx="671514" cy="671514"/>
          </a:xfrm>
          <a:prstGeom prst="rect">
            <a:avLst/>
          </a:prstGeom>
        </p:spPr>
      </p:pic>
      <p:pic>
        <p:nvPicPr>
          <p:cNvPr id="19" name="Graphic 18" descr="Information">
            <a:extLst>
              <a:ext uri="{FF2B5EF4-FFF2-40B4-BE49-F238E27FC236}">
                <a16:creationId xmlns:a16="http://schemas.microsoft.com/office/drawing/2014/main" xmlns="" id="{5F5B1046-E7A1-43A7-ADA2-412965ED0C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714749" y="5962649"/>
            <a:ext cx="671514" cy="671514"/>
          </a:xfrm>
          <a:prstGeom prst="rect">
            <a:avLst/>
          </a:prstGeom>
        </p:spPr>
      </p:pic>
      <p:cxnSp>
        <p:nvCxnSpPr>
          <p:cNvPr id="20" name="Straight Arrow Connector 19">
            <a:extLst>
              <a:ext uri="{FF2B5EF4-FFF2-40B4-BE49-F238E27FC236}">
                <a16:creationId xmlns:a16="http://schemas.microsoft.com/office/drawing/2014/main" xmlns="" id="{828CC206-D523-4206-85B1-35353A76F30A}"/>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086576F-50C5-4602-B06A-72057654EDC1}"/>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0DBBF248-5A81-4D69-864E-C64CD801E4D2}"/>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2DBD8503-767A-4122-87B6-83F6D1B2C5BF}"/>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4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9" grpId="0"/>
      <p:bldP spid="10" grpId="0"/>
      <p:bldP spid="12" grpId="0"/>
      <p:bldP spid="13" grpId="0"/>
      <p:bldP spid="1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xmlns="" id="{A870F2F5-4716-48B4-8D49-582339D493B5}"/>
              </a:ext>
            </a:extLst>
          </p:cNvPr>
          <p:cNvSpPr/>
          <p:nvPr/>
        </p:nvSpPr>
        <p:spPr>
          <a:xfrm>
            <a:off x="6188635" y="2534147"/>
            <a:ext cx="2353141" cy="235314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B11450C-E624-4FC4-B9BC-00D2F8C24250}"/>
              </a:ext>
            </a:extLst>
          </p:cNvPr>
          <p:cNvSpPr/>
          <p:nvPr/>
        </p:nvSpPr>
        <p:spPr>
          <a:xfrm>
            <a:off x="5578528" y="2534146"/>
            <a:ext cx="1773716" cy="2468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A573900-1BAA-469E-A4D1-0A4568BB2934}"/>
              </a:ext>
            </a:extLst>
          </p:cNvPr>
          <p:cNvSpPr>
            <a:spLocks noGrp="1"/>
          </p:cNvSpPr>
          <p:nvPr>
            <p:ph type="title"/>
          </p:nvPr>
        </p:nvSpPr>
        <p:spPr/>
        <p:txBody>
          <a:bodyPr/>
          <a:lstStyle/>
          <a:p>
            <a:r>
              <a:rPr lang="en-US" dirty="0"/>
              <a:t>Path-tracing Task</a:t>
            </a:r>
          </a:p>
        </p:txBody>
      </p:sp>
      <p:sp>
        <p:nvSpPr>
          <p:cNvPr id="6" name="TextBox 5">
            <a:extLst>
              <a:ext uri="{FF2B5EF4-FFF2-40B4-BE49-F238E27FC236}">
                <a16:creationId xmlns:a16="http://schemas.microsoft.com/office/drawing/2014/main" xmlns="" id="{9761AC36-C0B9-40B7-9670-915A9C7AFBC6}"/>
              </a:ext>
            </a:extLst>
          </p:cNvPr>
          <p:cNvSpPr txBox="1"/>
          <p:nvPr/>
        </p:nvSpPr>
        <p:spPr>
          <a:xfrm>
            <a:off x="5742890" y="3894368"/>
            <a:ext cx="632289" cy="369332"/>
          </a:xfrm>
          <a:prstGeom prst="rect">
            <a:avLst/>
          </a:prstGeom>
          <a:noFill/>
        </p:spPr>
        <p:txBody>
          <a:bodyPr wrap="none" rtlCol="0">
            <a:spAutoFit/>
          </a:bodyPr>
          <a:lstStyle/>
          <a:p>
            <a:pPr algn="ctr"/>
            <a:r>
              <a:rPr lang="en-US" dirty="0"/>
              <a:t>Start</a:t>
            </a:r>
          </a:p>
        </p:txBody>
      </p:sp>
      <p:sp>
        <p:nvSpPr>
          <p:cNvPr id="7" name="TextBox 6">
            <a:extLst>
              <a:ext uri="{FF2B5EF4-FFF2-40B4-BE49-F238E27FC236}">
                <a16:creationId xmlns:a16="http://schemas.microsoft.com/office/drawing/2014/main" xmlns="" id="{FF7AD24F-589B-448A-BE5A-A4A20294ED7F}"/>
              </a:ext>
            </a:extLst>
          </p:cNvPr>
          <p:cNvSpPr txBox="1"/>
          <p:nvPr/>
        </p:nvSpPr>
        <p:spPr>
          <a:xfrm>
            <a:off x="7094938" y="5225080"/>
            <a:ext cx="540534" cy="369332"/>
          </a:xfrm>
          <a:prstGeom prst="rect">
            <a:avLst/>
          </a:prstGeom>
          <a:noFill/>
        </p:spPr>
        <p:txBody>
          <a:bodyPr wrap="none" rtlCol="0">
            <a:spAutoFit/>
          </a:bodyPr>
          <a:lstStyle/>
          <a:p>
            <a:pPr algn="ctr"/>
            <a:r>
              <a:rPr lang="en-US" dirty="0"/>
              <a:t>End</a:t>
            </a:r>
          </a:p>
        </p:txBody>
      </p:sp>
      <p:cxnSp>
        <p:nvCxnSpPr>
          <p:cNvPr id="11" name="Straight Connector 10">
            <a:extLst>
              <a:ext uri="{FF2B5EF4-FFF2-40B4-BE49-F238E27FC236}">
                <a16:creationId xmlns:a16="http://schemas.microsoft.com/office/drawing/2014/main" xmlns="" id="{4AC3675D-8293-4734-833F-6923B115697A}"/>
              </a:ext>
            </a:extLst>
          </p:cNvPr>
          <p:cNvCxnSpPr>
            <a:cxnSpLocks/>
          </p:cNvCxnSpPr>
          <p:nvPr/>
        </p:nvCxnSpPr>
        <p:spPr>
          <a:xfrm flipH="1" flipV="1">
            <a:off x="5157909" y="2534147"/>
            <a:ext cx="919334" cy="12179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F294F1-0753-4CD5-9902-60A1D83CF95B}"/>
              </a:ext>
            </a:extLst>
          </p:cNvPr>
          <p:cNvCxnSpPr>
            <a:cxnSpLocks/>
          </p:cNvCxnSpPr>
          <p:nvPr/>
        </p:nvCxnSpPr>
        <p:spPr>
          <a:xfrm flipH="1" flipV="1">
            <a:off x="5157910" y="2534148"/>
            <a:ext cx="2191660" cy="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7F7F1ECA-E390-414F-857B-1A25FB41E20D}"/>
              </a:ext>
            </a:extLst>
          </p:cNvPr>
          <p:cNvSpPr/>
          <p:nvPr/>
        </p:nvSpPr>
        <p:spPr>
          <a:xfrm>
            <a:off x="7015284" y="453326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EA6DBBE-718F-47F1-B79A-4BE6372A69E9}"/>
              </a:ext>
            </a:extLst>
          </p:cNvPr>
          <p:cNvSpPr/>
          <p:nvPr/>
        </p:nvSpPr>
        <p:spPr>
          <a:xfrm>
            <a:off x="5929434" y="359612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Checklist">
            <a:extLst>
              <a:ext uri="{FF2B5EF4-FFF2-40B4-BE49-F238E27FC236}">
                <a16:creationId xmlns:a16="http://schemas.microsoft.com/office/drawing/2014/main" xmlns="" id="{9FA10E23-86AE-46C0-943B-1818C54A75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31" name="Graphic 30" descr="Bullseye">
            <a:extLst>
              <a:ext uri="{FF2B5EF4-FFF2-40B4-BE49-F238E27FC236}">
                <a16:creationId xmlns:a16="http://schemas.microsoft.com/office/drawing/2014/main" xmlns="" id="{2EB31470-A217-4FF5-9378-46BBE81941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36" name="Graphic 35" descr="Refresh">
            <a:extLst>
              <a:ext uri="{FF2B5EF4-FFF2-40B4-BE49-F238E27FC236}">
                <a16:creationId xmlns:a16="http://schemas.microsoft.com/office/drawing/2014/main" xmlns="" id="{6F8FE6CF-4F16-4169-896B-1043B2B71A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41" name="Graphic 40" descr="Chat">
            <a:extLst>
              <a:ext uri="{FF2B5EF4-FFF2-40B4-BE49-F238E27FC236}">
                <a16:creationId xmlns:a16="http://schemas.microsoft.com/office/drawing/2014/main" xmlns="" id="{7127003C-8CA3-4041-9075-D79C299405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42" name="Graphic 41" descr="Information">
            <a:extLst>
              <a:ext uri="{FF2B5EF4-FFF2-40B4-BE49-F238E27FC236}">
                <a16:creationId xmlns:a16="http://schemas.microsoft.com/office/drawing/2014/main" xmlns="" id="{AC724F42-E50E-4847-A6E3-05D51B446F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43" name="Straight Arrow Connector 42">
            <a:extLst>
              <a:ext uri="{FF2B5EF4-FFF2-40B4-BE49-F238E27FC236}">
                <a16:creationId xmlns:a16="http://schemas.microsoft.com/office/drawing/2014/main" xmlns="" id="{CC5DCADF-DC04-414B-AA61-D6934F6F80AF}"/>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22121D98-C2C8-4CEB-BCB1-F410C205648A}"/>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EA6FD42B-98D9-405B-8FC7-02BAAB27F3F5}"/>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8DFC0E4-BA94-436C-88CF-D53848A876B1}"/>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1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7" grpId="0"/>
      <p:bldP spid="10"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xmlns="" id="{A870F2F5-4716-48B4-8D49-582339D493B5}"/>
              </a:ext>
            </a:extLst>
          </p:cNvPr>
          <p:cNvSpPr/>
          <p:nvPr/>
        </p:nvSpPr>
        <p:spPr>
          <a:xfrm>
            <a:off x="6188635" y="2534147"/>
            <a:ext cx="2353141" cy="235314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B11450C-E624-4FC4-B9BC-00D2F8C24250}"/>
              </a:ext>
            </a:extLst>
          </p:cNvPr>
          <p:cNvSpPr/>
          <p:nvPr/>
        </p:nvSpPr>
        <p:spPr>
          <a:xfrm>
            <a:off x="5578528" y="2534146"/>
            <a:ext cx="1773716" cy="2468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A573900-1BAA-469E-A4D1-0A4568BB2934}"/>
              </a:ext>
            </a:extLst>
          </p:cNvPr>
          <p:cNvSpPr>
            <a:spLocks noGrp="1"/>
          </p:cNvSpPr>
          <p:nvPr>
            <p:ph type="title"/>
          </p:nvPr>
        </p:nvSpPr>
        <p:spPr/>
        <p:txBody>
          <a:bodyPr/>
          <a:lstStyle/>
          <a:p>
            <a:r>
              <a:rPr lang="en-US" dirty="0"/>
              <a:t>Path-tracing Task</a:t>
            </a:r>
          </a:p>
        </p:txBody>
      </p:sp>
      <p:sp>
        <p:nvSpPr>
          <p:cNvPr id="6" name="TextBox 5">
            <a:extLst>
              <a:ext uri="{FF2B5EF4-FFF2-40B4-BE49-F238E27FC236}">
                <a16:creationId xmlns:a16="http://schemas.microsoft.com/office/drawing/2014/main" xmlns="" id="{9761AC36-C0B9-40B7-9670-915A9C7AFBC6}"/>
              </a:ext>
            </a:extLst>
          </p:cNvPr>
          <p:cNvSpPr txBox="1"/>
          <p:nvPr/>
        </p:nvSpPr>
        <p:spPr>
          <a:xfrm>
            <a:off x="5723045" y="3894368"/>
            <a:ext cx="671979" cy="369332"/>
          </a:xfrm>
          <a:prstGeom prst="rect">
            <a:avLst/>
          </a:prstGeom>
          <a:noFill/>
        </p:spPr>
        <p:txBody>
          <a:bodyPr wrap="none" rtlCol="0">
            <a:spAutoFit/>
          </a:bodyPr>
          <a:lstStyle/>
          <a:p>
            <a:pPr algn="ctr"/>
            <a:r>
              <a:rPr lang="en-US" dirty="0">
                <a:latin typeface="Helvetica" panose="020B0604020202020204" pitchFamily="34" charset="0"/>
                <a:cs typeface="Helvetica" panose="020B0604020202020204" pitchFamily="34" charset="0"/>
              </a:rPr>
              <a:t>Start</a:t>
            </a:r>
          </a:p>
        </p:txBody>
      </p:sp>
      <p:sp>
        <p:nvSpPr>
          <p:cNvPr id="7" name="TextBox 6">
            <a:extLst>
              <a:ext uri="{FF2B5EF4-FFF2-40B4-BE49-F238E27FC236}">
                <a16:creationId xmlns:a16="http://schemas.microsoft.com/office/drawing/2014/main" xmlns="" id="{FF7AD24F-589B-448A-BE5A-A4A20294ED7F}"/>
              </a:ext>
            </a:extLst>
          </p:cNvPr>
          <p:cNvSpPr txBox="1"/>
          <p:nvPr/>
        </p:nvSpPr>
        <p:spPr>
          <a:xfrm>
            <a:off x="7067687" y="5225080"/>
            <a:ext cx="595036" cy="369332"/>
          </a:xfrm>
          <a:prstGeom prst="rect">
            <a:avLst/>
          </a:prstGeom>
          <a:noFill/>
        </p:spPr>
        <p:txBody>
          <a:bodyPr wrap="none" rtlCol="0">
            <a:spAutoFit/>
          </a:bodyPr>
          <a:lstStyle/>
          <a:p>
            <a:pPr algn="ctr"/>
            <a:r>
              <a:rPr lang="en-US" dirty="0">
                <a:latin typeface="Helvetica" panose="020B0604020202020204" pitchFamily="34" charset="0"/>
                <a:cs typeface="Helvetica" panose="020B0604020202020204" pitchFamily="34" charset="0"/>
              </a:rPr>
              <a:t>End</a:t>
            </a:r>
          </a:p>
        </p:txBody>
      </p:sp>
      <p:cxnSp>
        <p:nvCxnSpPr>
          <p:cNvPr id="11" name="Straight Connector 10">
            <a:extLst>
              <a:ext uri="{FF2B5EF4-FFF2-40B4-BE49-F238E27FC236}">
                <a16:creationId xmlns:a16="http://schemas.microsoft.com/office/drawing/2014/main" xmlns="" id="{4AC3675D-8293-4734-833F-6923B115697A}"/>
              </a:ext>
            </a:extLst>
          </p:cNvPr>
          <p:cNvCxnSpPr>
            <a:cxnSpLocks/>
          </p:cNvCxnSpPr>
          <p:nvPr/>
        </p:nvCxnSpPr>
        <p:spPr>
          <a:xfrm flipH="1" flipV="1">
            <a:off x="5157909" y="2534147"/>
            <a:ext cx="919334" cy="12179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F294F1-0753-4CD5-9902-60A1D83CF95B}"/>
              </a:ext>
            </a:extLst>
          </p:cNvPr>
          <p:cNvCxnSpPr>
            <a:cxnSpLocks/>
          </p:cNvCxnSpPr>
          <p:nvPr/>
        </p:nvCxnSpPr>
        <p:spPr>
          <a:xfrm flipH="1" flipV="1">
            <a:off x="5157910" y="2534148"/>
            <a:ext cx="2191660" cy="3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7F7F1ECA-E390-414F-857B-1A25FB41E20D}"/>
              </a:ext>
            </a:extLst>
          </p:cNvPr>
          <p:cNvSpPr/>
          <p:nvPr/>
        </p:nvSpPr>
        <p:spPr>
          <a:xfrm>
            <a:off x="7015284" y="453326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EA6DBBE-718F-47F1-B79A-4BE6372A69E9}"/>
              </a:ext>
            </a:extLst>
          </p:cNvPr>
          <p:cNvSpPr/>
          <p:nvPr/>
        </p:nvSpPr>
        <p:spPr>
          <a:xfrm>
            <a:off x="5929434" y="359612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6EE70A63-73F9-46C6-AFE7-11A998835D2B}"/>
              </a:ext>
            </a:extLst>
          </p:cNvPr>
          <p:cNvCxnSpPr>
            <a:cxnSpLocks/>
            <a:stCxn id="22" idx="4"/>
            <a:endCxn id="28" idx="4"/>
          </p:cNvCxnSpPr>
          <p:nvPr/>
        </p:nvCxnSpPr>
        <p:spPr>
          <a:xfrm flipH="1" flipV="1">
            <a:off x="5163784" y="2626630"/>
            <a:ext cx="166153" cy="115133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4BD1A65E-9226-42C6-8D2F-B0794C6F9393}"/>
              </a:ext>
            </a:extLst>
          </p:cNvPr>
          <p:cNvSpPr/>
          <p:nvPr/>
        </p:nvSpPr>
        <p:spPr>
          <a:xfrm>
            <a:off x="5214752" y="3547593"/>
            <a:ext cx="230369" cy="2303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D8162ED0-5646-4256-AD35-47C4CA91D36D}"/>
              </a:ext>
            </a:extLst>
          </p:cNvPr>
          <p:cNvSpPr txBox="1"/>
          <p:nvPr/>
        </p:nvSpPr>
        <p:spPr>
          <a:xfrm>
            <a:off x="3724999" y="3441505"/>
            <a:ext cx="1432910" cy="369332"/>
          </a:xfrm>
          <a:prstGeom prst="rect">
            <a:avLst/>
          </a:prstGeom>
          <a:noFill/>
        </p:spPr>
        <p:txBody>
          <a:bodyPr wrap="square" rtlCol="0">
            <a:spAutoFit/>
          </a:bodyPr>
          <a:lstStyle/>
          <a:p>
            <a:pPr algn="r"/>
            <a:r>
              <a:rPr lang="en-US" dirty="0">
                <a:latin typeface="Helvetica" panose="020B0604020202020204" pitchFamily="34" charset="0"/>
                <a:cs typeface="Helvetica" panose="020B0604020202020204" pitchFamily="34" charset="0"/>
              </a:rPr>
              <a:t>Touch point</a:t>
            </a:r>
          </a:p>
        </p:txBody>
      </p:sp>
      <p:sp>
        <p:nvSpPr>
          <p:cNvPr id="28" name="Oval 27">
            <a:extLst>
              <a:ext uri="{FF2B5EF4-FFF2-40B4-BE49-F238E27FC236}">
                <a16:creationId xmlns:a16="http://schemas.microsoft.com/office/drawing/2014/main" xmlns="" id="{646080A6-EBB7-47B1-A78E-E7C469706FE5}"/>
              </a:ext>
            </a:extLst>
          </p:cNvPr>
          <p:cNvSpPr/>
          <p:nvPr/>
        </p:nvSpPr>
        <p:spPr>
          <a:xfrm>
            <a:off x="5071299" y="2441661"/>
            <a:ext cx="184969" cy="184969"/>
          </a:xfrm>
          <a:prstGeom prst="ellipse">
            <a:avLst/>
          </a:prstGeom>
          <a:solidFill>
            <a:schemeClr val="accent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B5D2FA94-716C-43E9-807A-FD8CB01B8679}"/>
              </a:ext>
            </a:extLst>
          </p:cNvPr>
          <p:cNvSpPr/>
          <p:nvPr/>
        </p:nvSpPr>
        <p:spPr>
          <a:xfrm>
            <a:off x="7275993" y="2441661"/>
            <a:ext cx="184969" cy="184969"/>
          </a:xfrm>
          <a:prstGeom prst="ellipse">
            <a:avLst/>
          </a:prstGeom>
          <a:solidFill>
            <a:schemeClr val="accent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xmlns="" id="{0C4A9C19-4B21-4F0F-AC94-31E65DA46365}"/>
              </a:ext>
            </a:extLst>
          </p:cNvPr>
          <p:cNvCxnSpPr>
            <a:cxnSpLocks/>
            <a:stCxn id="35" idx="0"/>
          </p:cNvCxnSpPr>
          <p:nvPr/>
        </p:nvCxnSpPr>
        <p:spPr>
          <a:xfrm flipH="1">
            <a:off x="8541776" y="2587962"/>
            <a:ext cx="210875" cy="148732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3E8E9758-FBE1-49B8-B98D-D2F840C509B4}"/>
              </a:ext>
            </a:extLst>
          </p:cNvPr>
          <p:cNvSpPr/>
          <p:nvPr/>
        </p:nvSpPr>
        <p:spPr>
          <a:xfrm>
            <a:off x="8637466" y="2587962"/>
            <a:ext cx="230369" cy="2303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09BCAC8A-FBB5-4FC3-80FF-867CF13EAFB4}"/>
              </a:ext>
            </a:extLst>
          </p:cNvPr>
          <p:cNvSpPr txBox="1"/>
          <p:nvPr/>
        </p:nvSpPr>
        <p:spPr>
          <a:xfrm>
            <a:off x="8876058" y="2518480"/>
            <a:ext cx="1638455"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Touch point</a:t>
            </a:r>
          </a:p>
        </p:txBody>
      </p:sp>
      <p:sp>
        <p:nvSpPr>
          <p:cNvPr id="38" name="Oval 37">
            <a:extLst>
              <a:ext uri="{FF2B5EF4-FFF2-40B4-BE49-F238E27FC236}">
                <a16:creationId xmlns:a16="http://schemas.microsoft.com/office/drawing/2014/main" xmlns="" id="{0A568CA7-C455-4CF7-B986-64C3F2B872AE}"/>
              </a:ext>
            </a:extLst>
          </p:cNvPr>
          <p:cNvSpPr/>
          <p:nvPr/>
        </p:nvSpPr>
        <p:spPr>
          <a:xfrm>
            <a:off x="5575854" y="1481200"/>
            <a:ext cx="230369" cy="2303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E22250FD-D249-4885-93B4-10EEAA426F4B}"/>
              </a:ext>
            </a:extLst>
          </p:cNvPr>
          <p:cNvSpPr txBox="1"/>
          <p:nvPr/>
        </p:nvSpPr>
        <p:spPr>
          <a:xfrm>
            <a:off x="5814446" y="1411718"/>
            <a:ext cx="1638455"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Touch point</a:t>
            </a:r>
          </a:p>
        </p:txBody>
      </p:sp>
      <p:cxnSp>
        <p:nvCxnSpPr>
          <p:cNvPr id="40" name="Straight Arrow Connector 39">
            <a:extLst>
              <a:ext uri="{FF2B5EF4-FFF2-40B4-BE49-F238E27FC236}">
                <a16:creationId xmlns:a16="http://schemas.microsoft.com/office/drawing/2014/main" xmlns="" id="{222AD896-2683-4AB9-9749-35E2738BB421}"/>
              </a:ext>
            </a:extLst>
          </p:cNvPr>
          <p:cNvCxnSpPr>
            <a:cxnSpLocks/>
            <a:stCxn id="38" idx="5"/>
            <a:endCxn id="30" idx="1"/>
          </p:cNvCxnSpPr>
          <p:nvPr/>
        </p:nvCxnSpPr>
        <p:spPr>
          <a:xfrm>
            <a:off x="5772486" y="1677832"/>
            <a:ext cx="1530595" cy="79091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Checklist">
            <a:extLst>
              <a:ext uri="{FF2B5EF4-FFF2-40B4-BE49-F238E27FC236}">
                <a16:creationId xmlns:a16="http://schemas.microsoft.com/office/drawing/2014/main" xmlns="" id="{9FA10E23-86AE-46C0-943B-1818C54A75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31" name="Graphic 30" descr="Bullseye">
            <a:extLst>
              <a:ext uri="{FF2B5EF4-FFF2-40B4-BE49-F238E27FC236}">
                <a16:creationId xmlns:a16="http://schemas.microsoft.com/office/drawing/2014/main" xmlns="" id="{2EB31470-A217-4FF5-9378-46BBE81941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36" name="Graphic 35" descr="Refresh">
            <a:extLst>
              <a:ext uri="{FF2B5EF4-FFF2-40B4-BE49-F238E27FC236}">
                <a16:creationId xmlns:a16="http://schemas.microsoft.com/office/drawing/2014/main" xmlns="" id="{6F8FE6CF-4F16-4169-896B-1043B2B71A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41" name="Graphic 40" descr="Chat">
            <a:extLst>
              <a:ext uri="{FF2B5EF4-FFF2-40B4-BE49-F238E27FC236}">
                <a16:creationId xmlns:a16="http://schemas.microsoft.com/office/drawing/2014/main" xmlns="" id="{7127003C-8CA3-4041-9075-D79C299405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42" name="Graphic 41" descr="Information">
            <a:extLst>
              <a:ext uri="{FF2B5EF4-FFF2-40B4-BE49-F238E27FC236}">
                <a16:creationId xmlns:a16="http://schemas.microsoft.com/office/drawing/2014/main" xmlns="" id="{AC724F42-E50E-4847-A6E3-05D51B446F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43" name="Straight Arrow Connector 42">
            <a:extLst>
              <a:ext uri="{FF2B5EF4-FFF2-40B4-BE49-F238E27FC236}">
                <a16:creationId xmlns:a16="http://schemas.microsoft.com/office/drawing/2014/main" xmlns="" id="{CC5DCADF-DC04-414B-AA61-D6934F6F80AF}"/>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22121D98-C2C8-4CEB-BCB1-F410C205648A}"/>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EA6FD42B-98D9-405B-8FC7-02BAAB27F3F5}"/>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8DFC0E4-BA94-436C-88CF-D53848A876B1}"/>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27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xit" presetSubtype="0" fill="hold" grpId="1"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xit" presetSubtype="0" fill="hold" nodeType="with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8"/>
                                        </p:tgtEl>
                                      </p:cBhvr>
                                    </p:animEffect>
                                    <p:set>
                                      <p:cBhvr>
                                        <p:cTn id="53"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7" grpId="0"/>
      <p:bldP spid="27" grpId="1"/>
      <p:bldP spid="35" grpId="0" animBg="1"/>
      <p:bldP spid="37" grpId="0"/>
      <p:bldP spid="38" grpId="0" animBg="1"/>
      <p:bldP spid="38" grpId="1" animBg="1"/>
      <p:bldP spid="39" grpId="0"/>
      <p:bldP spid="3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andsight">
            <a:extLst>
              <a:ext uri="{FF2B5EF4-FFF2-40B4-BE49-F238E27FC236}">
                <a16:creationId xmlns:a16="http://schemas.microsoft.com/office/drawing/2014/main" xmlns="" id="{8BDD8FBF-50BE-444A-8675-C6C221AFA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 y="-5353"/>
            <a:ext cx="12201517" cy="68633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963C0A5-E292-4AC8-A3ED-A1C60DA06483}"/>
              </a:ext>
            </a:extLst>
          </p:cNvPr>
          <p:cNvSpPr txBox="1"/>
          <p:nvPr/>
        </p:nvSpPr>
        <p:spPr>
          <a:xfrm>
            <a:off x="539825" y="5739786"/>
            <a:ext cx="11081880" cy="707886"/>
          </a:xfrm>
          <a:prstGeom prst="rect">
            <a:avLst/>
          </a:prstGeom>
          <a:solidFill>
            <a:schemeClr val="bg1"/>
          </a:solidFill>
        </p:spPr>
        <p:txBody>
          <a:bodyPr wrap="none" rtlCol="0">
            <a:spAutoFit/>
          </a:bodyPr>
          <a:lstStyle/>
          <a:p>
            <a:r>
              <a:rPr lang="en-US" sz="4000" dirty="0" smtClean="0">
                <a:latin typeface="Helvetica" panose="020B0604020202020204" pitchFamily="34" charset="0"/>
                <a:cs typeface="Helvetica" panose="020B0604020202020204" pitchFamily="34" charset="0"/>
              </a:rPr>
              <a:t>Ex. 1) tracing </a:t>
            </a:r>
            <a:r>
              <a:rPr lang="en-US" sz="4000" dirty="0">
                <a:latin typeface="Helvetica" panose="020B0604020202020204" pitchFamily="34" charset="0"/>
                <a:cs typeface="Helvetica" panose="020B0604020202020204" pitchFamily="34" charset="0"/>
              </a:rPr>
              <a:t>a text with finger-mounted camera</a:t>
            </a:r>
          </a:p>
        </p:txBody>
      </p:sp>
    </p:spTree>
    <p:extLst>
      <p:ext uri="{BB962C8B-B14F-4D97-AF65-F5344CB8AC3E}">
        <p14:creationId xmlns:p14="http://schemas.microsoft.com/office/powerpoint/2010/main" val="3915621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FBD1D-7ECB-4B4A-BB44-4CB46848E79A}"/>
              </a:ext>
            </a:extLst>
          </p:cNvPr>
          <p:cNvSpPr>
            <a:spLocks noGrp="1"/>
          </p:cNvSpPr>
          <p:nvPr>
            <p:ph type="title"/>
          </p:nvPr>
        </p:nvSpPr>
        <p:spPr>
          <a:xfrm>
            <a:off x="838200" y="365125"/>
            <a:ext cx="10515600" cy="1325563"/>
          </a:xfrm>
        </p:spPr>
        <p:txBody>
          <a:bodyPr/>
          <a:lstStyle/>
          <a:p>
            <a:r>
              <a:rPr lang="en-US" dirty="0"/>
              <a:t>Measures</a:t>
            </a:r>
          </a:p>
        </p:txBody>
      </p:sp>
      <p:sp>
        <p:nvSpPr>
          <p:cNvPr id="3" name="Content Placeholder 2">
            <a:extLst>
              <a:ext uri="{FF2B5EF4-FFF2-40B4-BE49-F238E27FC236}">
                <a16:creationId xmlns:a16="http://schemas.microsoft.com/office/drawing/2014/main" xmlns="" id="{2D0E8B32-7DE2-4737-B1E9-817A02439C2C}"/>
              </a:ext>
            </a:extLst>
          </p:cNvPr>
          <p:cNvSpPr>
            <a:spLocks noGrp="1"/>
          </p:cNvSpPr>
          <p:nvPr>
            <p:ph idx="1"/>
          </p:nvPr>
        </p:nvSpPr>
        <p:spPr>
          <a:xfrm>
            <a:off x="838200" y="1825625"/>
            <a:ext cx="5958458" cy="1757373"/>
          </a:xfrm>
        </p:spPr>
        <p:txBody>
          <a:bodyPr>
            <a:normAutofit/>
          </a:bodyPr>
          <a:lstStyle/>
          <a:p>
            <a:pPr marL="0" indent="0">
              <a:buNone/>
            </a:pPr>
            <a:r>
              <a:rPr lang="en-US" sz="3200" b="1" dirty="0">
                <a:solidFill>
                  <a:schemeClr val="accent1"/>
                </a:solidFill>
              </a:rPr>
              <a:t>Trial completion time</a:t>
            </a:r>
          </a:p>
          <a:p>
            <a:pPr marL="0" indent="0">
              <a:buNone/>
            </a:pPr>
            <a:r>
              <a:rPr lang="en-US" sz="2400" dirty="0"/>
              <a:t>The time from the time the vibration started until the finger reach the last segment.</a:t>
            </a:r>
          </a:p>
        </p:txBody>
      </p:sp>
      <p:sp>
        <p:nvSpPr>
          <p:cNvPr id="4" name="Oval 3">
            <a:extLst>
              <a:ext uri="{FF2B5EF4-FFF2-40B4-BE49-F238E27FC236}">
                <a16:creationId xmlns:a16="http://schemas.microsoft.com/office/drawing/2014/main" xmlns="" id="{29222061-5FBF-4A41-8935-080DE6057C85}"/>
              </a:ext>
            </a:extLst>
          </p:cNvPr>
          <p:cNvSpPr/>
          <p:nvPr/>
        </p:nvSpPr>
        <p:spPr>
          <a:xfrm>
            <a:off x="8942720" y="2236754"/>
            <a:ext cx="2353141" cy="2353141"/>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2060"/>
                </a:solidFill>
              </a:ln>
            </a:endParaRPr>
          </a:p>
        </p:txBody>
      </p:sp>
      <p:sp>
        <p:nvSpPr>
          <p:cNvPr id="5" name="Rectangle 4">
            <a:extLst>
              <a:ext uri="{FF2B5EF4-FFF2-40B4-BE49-F238E27FC236}">
                <a16:creationId xmlns:a16="http://schemas.microsoft.com/office/drawing/2014/main" xmlns="" id="{8D4471A9-69DA-4B77-A9E3-B712732C105B}"/>
              </a:ext>
            </a:extLst>
          </p:cNvPr>
          <p:cNvSpPr/>
          <p:nvPr/>
        </p:nvSpPr>
        <p:spPr>
          <a:xfrm>
            <a:off x="8329939" y="2038451"/>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F9D588AD-43AE-45AB-8695-2DAC305C7821}"/>
              </a:ext>
            </a:extLst>
          </p:cNvPr>
          <p:cNvCxnSpPr>
            <a:cxnSpLocks/>
          </p:cNvCxnSpPr>
          <p:nvPr/>
        </p:nvCxnSpPr>
        <p:spPr>
          <a:xfrm flipH="1" flipV="1">
            <a:off x="7911994" y="2236754"/>
            <a:ext cx="919334" cy="121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4335B359-19AE-4CFA-91F7-FD170CD9988D}"/>
              </a:ext>
            </a:extLst>
          </p:cNvPr>
          <p:cNvCxnSpPr>
            <a:cxnSpLocks/>
          </p:cNvCxnSpPr>
          <p:nvPr/>
        </p:nvCxnSpPr>
        <p:spPr>
          <a:xfrm flipH="1" flipV="1">
            <a:off x="7911995" y="2236755"/>
            <a:ext cx="2191660" cy="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E1D272DD-DBF0-4C78-9C4D-82D2D4D0E051}"/>
              </a:ext>
            </a:extLst>
          </p:cNvPr>
          <p:cNvSpPr/>
          <p:nvPr/>
        </p:nvSpPr>
        <p:spPr>
          <a:xfrm>
            <a:off x="9769369" y="421533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5A92D1FA-A347-4790-8CAC-A46DA27D037B}"/>
              </a:ext>
            </a:extLst>
          </p:cNvPr>
          <p:cNvSpPr/>
          <p:nvPr/>
        </p:nvSpPr>
        <p:spPr>
          <a:xfrm>
            <a:off x="8683519" y="327819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xmlns="" id="{934CB956-66C2-4480-A9A5-89FC191D8A3B}"/>
              </a:ext>
            </a:extLst>
          </p:cNvPr>
          <p:cNvSpPr txBox="1">
            <a:spLocks/>
          </p:cNvSpPr>
          <p:nvPr/>
        </p:nvSpPr>
        <p:spPr>
          <a:xfrm>
            <a:off x="838200" y="3679543"/>
            <a:ext cx="5958458" cy="1757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1"/>
                </a:solidFill>
              </a:rPr>
              <a:t>Movement error</a:t>
            </a:r>
          </a:p>
          <a:p>
            <a:pPr marL="0" indent="0">
              <a:buNone/>
            </a:pPr>
            <a:r>
              <a:rPr lang="en-US" sz="2400" dirty="0"/>
              <a:t>Distance between </a:t>
            </a:r>
            <a:r>
              <a:rPr lang="en-US" sz="2400" b="1" dirty="0">
                <a:solidFill>
                  <a:schemeClr val="bg1">
                    <a:lumMod val="75000"/>
                  </a:schemeClr>
                </a:solidFill>
              </a:rPr>
              <a:t>the path (A)</a:t>
            </a:r>
            <a:r>
              <a:rPr lang="en-US" sz="2400" b="1" dirty="0">
                <a:solidFill>
                  <a:srgbClr val="002060"/>
                </a:solidFill>
              </a:rPr>
              <a:t> </a:t>
            </a:r>
            <a:r>
              <a:rPr lang="en-US" sz="2400" dirty="0"/>
              <a:t>and </a:t>
            </a:r>
            <a:r>
              <a:rPr lang="en-US" sz="2400" b="1" dirty="0"/>
              <a:t>the trace that finger moved (B)</a:t>
            </a:r>
            <a:r>
              <a:rPr lang="en-US" sz="2400" dirty="0"/>
              <a:t> computed by dynamic time warping (DTW)</a:t>
            </a:r>
          </a:p>
        </p:txBody>
      </p:sp>
      <p:sp>
        <p:nvSpPr>
          <p:cNvPr id="22" name="Freeform: Shape 21">
            <a:extLst>
              <a:ext uri="{FF2B5EF4-FFF2-40B4-BE49-F238E27FC236}">
                <a16:creationId xmlns:a16="http://schemas.microsoft.com/office/drawing/2014/main" xmlns="" id="{3E2E5005-14E1-4865-B1E7-0FDB644C76A3}"/>
              </a:ext>
            </a:extLst>
          </p:cNvPr>
          <p:cNvSpPr/>
          <p:nvPr/>
        </p:nvSpPr>
        <p:spPr>
          <a:xfrm>
            <a:off x="7861018" y="2010272"/>
            <a:ext cx="3469430" cy="2655200"/>
          </a:xfrm>
          <a:custGeom>
            <a:avLst/>
            <a:gdLst>
              <a:gd name="connsiteX0" fmla="*/ 919425 w 3469430"/>
              <a:gd name="connsiteY0" fmla="*/ 1415974 h 2655200"/>
              <a:gd name="connsiteX1" fmla="*/ 137228 w 3469430"/>
              <a:gd name="connsiteY1" fmla="*/ 1107501 h 2655200"/>
              <a:gd name="connsiteX2" fmla="*/ 49093 w 3469430"/>
              <a:gd name="connsiteY2" fmla="*/ 182085 h 2655200"/>
              <a:gd name="connsiteX3" fmla="*/ 666037 w 3469430"/>
              <a:gd name="connsiteY3" fmla="*/ 16832 h 2655200"/>
              <a:gd name="connsiteX4" fmla="*/ 1833825 w 3469430"/>
              <a:gd name="connsiteY4" fmla="*/ 424456 h 2655200"/>
              <a:gd name="connsiteX5" fmla="*/ 2560939 w 3469430"/>
              <a:gd name="connsiteY5" fmla="*/ 127000 h 2655200"/>
              <a:gd name="connsiteX6" fmla="*/ 3376187 w 3469430"/>
              <a:gd name="connsiteY6" fmla="*/ 347338 h 2655200"/>
              <a:gd name="connsiteX7" fmla="*/ 3332119 w 3469430"/>
              <a:gd name="connsiteY7" fmla="*/ 1460041 h 2655200"/>
              <a:gd name="connsiteX8" fmla="*/ 3431271 w 3469430"/>
              <a:gd name="connsiteY8" fmla="*/ 2396475 h 2655200"/>
              <a:gd name="connsiteX9" fmla="*/ 2593989 w 3469430"/>
              <a:gd name="connsiteY9" fmla="*/ 2539694 h 2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9430" h="2655200">
                <a:moveTo>
                  <a:pt x="919425" y="1415974"/>
                </a:moveTo>
                <a:cubicBezTo>
                  <a:pt x="600854" y="1364561"/>
                  <a:pt x="282283" y="1313149"/>
                  <a:pt x="137228" y="1107501"/>
                </a:cubicBezTo>
                <a:cubicBezTo>
                  <a:pt x="-7827" y="901853"/>
                  <a:pt x="-39042" y="363863"/>
                  <a:pt x="49093" y="182085"/>
                </a:cubicBezTo>
                <a:cubicBezTo>
                  <a:pt x="137228" y="307"/>
                  <a:pt x="368582" y="-23563"/>
                  <a:pt x="666037" y="16832"/>
                </a:cubicBezTo>
                <a:cubicBezTo>
                  <a:pt x="963492" y="57227"/>
                  <a:pt x="1518008" y="406095"/>
                  <a:pt x="1833825" y="424456"/>
                </a:cubicBezTo>
                <a:cubicBezTo>
                  <a:pt x="2149642" y="442817"/>
                  <a:pt x="2303879" y="139853"/>
                  <a:pt x="2560939" y="127000"/>
                </a:cubicBezTo>
                <a:cubicBezTo>
                  <a:pt x="2817999" y="114147"/>
                  <a:pt x="3247657" y="125165"/>
                  <a:pt x="3376187" y="347338"/>
                </a:cubicBezTo>
                <a:cubicBezTo>
                  <a:pt x="3504717" y="569511"/>
                  <a:pt x="3322938" y="1118518"/>
                  <a:pt x="3332119" y="1460041"/>
                </a:cubicBezTo>
                <a:cubicBezTo>
                  <a:pt x="3341300" y="1801564"/>
                  <a:pt x="3554293" y="2216533"/>
                  <a:pt x="3431271" y="2396475"/>
                </a:cubicBezTo>
                <a:cubicBezTo>
                  <a:pt x="3308249" y="2576417"/>
                  <a:pt x="2764750" y="2793082"/>
                  <a:pt x="2593989" y="2539694"/>
                </a:cubicBezTo>
              </a:path>
            </a:pathLst>
          </a:custGeom>
          <a:noFill/>
          <a:ln w="38100">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33FCC187-3DE8-49DA-88FC-143FF0B42D22}"/>
              </a:ext>
            </a:extLst>
          </p:cNvPr>
          <p:cNvSpPr txBox="1"/>
          <p:nvPr/>
        </p:nvSpPr>
        <p:spPr>
          <a:xfrm>
            <a:off x="10459195" y="2455574"/>
            <a:ext cx="590630" cy="523220"/>
          </a:xfrm>
          <a:prstGeom prst="rect">
            <a:avLst/>
          </a:prstGeom>
          <a:noFill/>
        </p:spPr>
        <p:txBody>
          <a:bodyPr wrap="square" rtlCol="0">
            <a:spAutoFit/>
          </a:bodyPr>
          <a:lstStyle/>
          <a:p>
            <a:r>
              <a:rPr lang="en-US" sz="2800" dirty="0">
                <a:solidFill>
                  <a:schemeClr val="bg1">
                    <a:lumMod val="75000"/>
                  </a:schemeClr>
                </a:solidFill>
                <a:latin typeface="Helvetica" panose="020B0604020202020204" pitchFamily="34" charset="0"/>
                <a:cs typeface="Helvetica" panose="020B0604020202020204" pitchFamily="34" charset="0"/>
              </a:rPr>
              <a:t>A</a:t>
            </a:r>
          </a:p>
        </p:txBody>
      </p:sp>
      <p:sp>
        <p:nvSpPr>
          <p:cNvPr id="24" name="TextBox 23">
            <a:extLst>
              <a:ext uri="{FF2B5EF4-FFF2-40B4-BE49-F238E27FC236}">
                <a16:creationId xmlns:a16="http://schemas.microsoft.com/office/drawing/2014/main" xmlns="" id="{71989EFA-8670-44BC-BD0C-48B8407E08F4}"/>
              </a:ext>
            </a:extLst>
          </p:cNvPr>
          <p:cNvSpPr txBox="1"/>
          <p:nvPr/>
        </p:nvSpPr>
        <p:spPr>
          <a:xfrm>
            <a:off x="11294334" y="1899567"/>
            <a:ext cx="590630" cy="523220"/>
          </a:xfrm>
          <a:prstGeom prst="rect">
            <a:avLst/>
          </a:prstGeom>
          <a:noFill/>
        </p:spPr>
        <p:txBody>
          <a:bodyPr wrap="square" rtlCol="0">
            <a:spAutoFit/>
          </a:bodyPr>
          <a:lstStyle/>
          <a:p>
            <a:r>
              <a:rPr lang="en-US" sz="2800" dirty="0">
                <a:latin typeface="Helvetica" panose="020B0604020202020204" pitchFamily="34" charset="0"/>
                <a:cs typeface="Helvetica" panose="020B0604020202020204" pitchFamily="34" charset="0"/>
              </a:rPr>
              <a:t>B</a:t>
            </a:r>
          </a:p>
        </p:txBody>
      </p:sp>
      <p:cxnSp>
        <p:nvCxnSpPr>
          <p:cNvPr id="26" name="Straight Arrow Connector 25">
            <a:extLst>
              <a:ext uri="{FF2B5EF4-FFF2-40B4-BE49-F238E27FC236}">
                <a16:creationId xmlns:a16="http://schemas.microsoft.com/office/drawing/2014/main" xmlns="" id="{7268820E-1802-467E-BB5A-1EC9CB512D7D}"/>
              </a:ext>
            </a:extLst>
          </p:cNvPr>
          <p:cNvCxnSpPr>
            <a:cxnSpLocks/>
            <a:stCxn id="22" idx="1"/>
          </p:cNvCxnSpPr>
          <p:nvPr/>
        </p:nvCxnSpPr>
        <p:spPr>
          <a:xfrm flipV="1">
            <a:off x="7998246" y="2839815"/>
            <a:ext cx="389958" cy="277958"/>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10FCC9AE-F2EF-4436-917C-2B1108442E84}"/>
              </a:ext>
            </a:extLst>
          </p:cNvPr>
          <p:cNvCxnSpPr>
            <a:cxnSpLocks/>
          </p:cNvCxnSpPr>
          <p:nvPr/>
        </p:nvCxnSpPr>
        <p:spPr>
          <a:xfrm flipH="1" flipV="1">
            <a:off x="8315701" y="2010272"/>
            <a:ext cx="14238" cy="210568"/>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2BBEAA7F-4245-4F08-930E-E1E679623D48}"/>
              </a:ext>
            </a:extLst>
          </p:cNvPr>
          <p:cNvCxnSpPr>
            <a:cxnSpLocks/>
          </p:cNvCxnSpPr>
          <p:nvPr/>
        </p:nvCxnSpPr>
        <p:spPr>
          <a:xfrm flipH="1" flipV="1">
            <a:off x="9677539" y="2235981"/>
            <a:ext cx="14238" cy="210568"/>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A5D6B26A-007F-4DF8-AA66-E40FAA09781C}"/>
              </a:ext>
            </a:extLst>
          </p:cNvPr>
          <p:cNvCxnSpPr>
            <a:cxnSpLocks/>
          </p:cNvCxnSpPr>
          <p:nvPr/>
        </p:nvCxnSpPr>
        <p:spPr>
          <a:xfrm flipV="1">
            <a:off x="10838474" y="2235981"/>
            <a:ext cx="227930" cy="223686"/>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4869AAFD-77F7-4DC2-9E8C-7859A3528874}"/>
              </a:ext>
            </a:extLst>
          </p:cNvPr>
          <p:cNvCxnSpPr>
            <a:cxnSpLocks/>
            <a:stCxn id="22" idx="7"/>
          </p:cNvCxnSpPr>
          <p:nvPr/>
        </p:nvCxnSpPr>
        <p:spPr>
          <a:xfrm>
            <a:off x="11193137" y="3470313"/>
            <a:ext cx="142809" cy="51609"/>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33B35AEE-0955-4135-8DB5-02F6852D5085}"/>
              </a:ext>
            </a:extLst>
          </p:cNvPr>
          <p:cNvCxnSpPr>
            <a:cxnSpLocks/>
            <a:stCxn id="4" idx="5"/>
          </p:cNvCxnSpPr>
          <p:nvPr/>
        </p:nvCxnSpPr>
        <p:spPr>
          <a:xfrm>
            <a:off x="10951251" y="4245285"/>
            <a:ext cx="216764" cy="271126"/>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4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p:bldP spid="22" grpId="0" animBg="1"/>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ED971-1C05-4674-A768-B2FA33BA834C}"/>
              </a:ext>
            </a:extLst>
          </p:cNvPr>
          <p:cNvSpPr>
            <a:spLocks noGrp="1"/>
          </p:cNvSpPr>
          <p:nvPr>
            <p:ph type="title"/>
          </p:nvPr>
        </p:nvSpPr>
        <p:spPr/>
        <p:txBody>
          <a:bodyPr/>
          <a:lstStyle/>
          <a:p>
            <a:r>
              <a:rPr lang="en-US" dirty="0"/>
              <a:t>Results of User Study 1</a:t>
            </a:r>
          </a:p>
        </p:txBody>
      </p:sp>
      <p:sp>
        <p:nvSpPr>
          <p:cNvPr id="3" name="Content Placeholder 2">
            <a:extLst>
              <a:ext uri="{FF2B5EF4-FFF2-40B4-BE49-F238E27FC236}">
                <a16:creationId xmlns:a16="http://schemas.microsoft.com/office/drawing/2014/main" xmlns="" id="{14FC339C-96DB-4FFB-AE76-F5ABD4D62616}"/>
              </a:ext>
            </a:extLst>
          </p:cNvPr>
          <p:cNvSpPr>
            <a:spLocks noGrp="1"/>
          </p:cNvSpPr>
          <p:nvPr>
            <p:ph idx="1"/>
          </p:nvPr>
        </p:nvSpPr>
        <p:spPr/>
        <p:txBody>
          <a:bodyPr>
            <a:normAutofit fontScale="77500" lnSpcReduction="20000"/>
          </a:bodyPr>
          <a:lstStyle/>
          <a:p>
            <a:pPr marL="0" indent="0">
              <a:buNone/>
            </a:pPr>
            <a:r>
              <a:rPr lang="en-US" sz="3600" b="1" dirty="0">
                <a:solidFill>
                  <a:schemeClr val="accent1"/>
                </a:solidFill>
              </a:rPr>
              <a:t>Target-finding task</a:t>
            </a:r>
          </a:p>
          <a:p>
            <a:pPr marL="0" indent="0">
              <a:buNone/>
            </a:pPr>
            <a:r>
              <a:rPr lang="en-US" sz="2600" dirty="0"/>
              <a:t>Interpolated feedback was </a:t>
            </a:r>
            <a:r>
              <a:rPr lang="en-US" sz="2600" b="1" dirty="0"/>
              <a:t>slower</a:t>
            </a:r>
            <a:r>
              <a:rPr lang="en-US" sz="2600" dirty="0"/>
              <a:t> than single-motor feedback (</a:t>
            </a:r>
            <a:r>
              <a:rPr lang="en-US" sz="2600" i="1" dirty="0"/>
              <a:t>p</a:t>
            </a:r>
            <a:r>
              <a:rPr lang="en-US" sz="2600" dirty="0"/>
              <a:t> = .005)</a:t>
            </a:r>
          </a:p>
          <a:p>
            <a:pPr marL="0" indent="0">
              <a:buNone/>
            </a:pPr>
            <a:r>
              <a:rPr lang="en-US" sz="2600" dirty="0"/>
              <a:t>Interpolated feedback resulted in </a:t>
            </a:r>
            <a:r>
              <a:rPr lang="en-US" sz="2600" b="1" dirty="0"/>
              <a:t>higher</a:t>
            </a:r>
            <a:r>
              <a:rPr lang="en-US" sz="2600" dirty="0"/>
              <a:t> error rate than single-motor feedback (</a:t>
            </a:r>
            <a:r>
              <a:rPr lang="en-US" sz="2600" i="1" dirty="0"/>
              <a:t>p</a:t>
            </a:r>
            <a:r>
              <a:rPr lang="en-US" sz="2600" dirty="0"/>
              <a:t> = .023)</a:t>
            </a:r>
            <a:endParaRPr lang="en-US" sz="2600" b="1" dirty="0">
              <a:solidFill>
                <a:srgbClr val="C00000"/>
              </a:solidFill>
            </a:endParaRPr>
          </a:p>
          <a:p>
            <a:pPr marL="0" indent="0">
              <a:buNone/>
            </a:pPr>
            <a:endParaRPr lang="en-US" dirty="0"/>
          </a:p>
          <a:p>
            <a:pPr marL="0" indent="0">
              <a:buNone/>
            </a:pPr>
            <a:r>
              <a:rPr lang="en-US" sz="3600" b="1" dirty="0">
                <a:solidFill>
                  <a:schemeClr val="accent1"/>
                </a:solidFill>
              </a:rPr>
              <a:t>Path-tracing task</a:t>
            </a:r>
          </a:p>
          <a:p>
            <a:pPr marL="0" indent="0">
              <a:buNone/>
            </a:pPr>
            <a:r>
              <a:rPr lang="en-US" sz="2600" dirty="0"/>
              <a:t>Interpolated feedback was </a:t>
            </a:r>
            <a:r>
              <a:rPr lang="en-US" sz="2600" b="1" dirty="0"/>
              <a:t>slower</a:t>
            </a:r>
            <a:r>
              <a:rPr lang="en-US" sz="2600" dirty="0"/>
              <a:t> than single-motor feedback (</a:t>
            </a:r>
            <a:r>
              <a:rPr lang="en-US" sz="2600" i="1" dirty="0"/>
              <a:t>p</a:t>
            </a:r>
            <a:r>
              <a:rPr lang="en-US" sz="2600" dirty="0"/>
              <a:t> = .007)</a:t>
            </a:r>
          </a:p>
          <a:p>
            <a:pPr marL="0" indent="0">
              <a:buNone/>
            </a:pPr>
            <a:r>
              <a:rPr lang="en-US" sz="2600" dirty="0"/>
              <a:t>Movement error was </a:t>
            </a:r>
            <a:r>
              <a:rPr lang="en-US" sz="2600" b="1" dirty="0"/>
              <a:t>higher</a:t>
            </a:r>
            <a:r>
              <a:rPr lang="en-US" sz="2600" dirty="0"/>
              <a:t> with interpolated feedback (</a:t>
            </a:r>
            <a:r>
              <a:rPr lang="en-US" sz="2600" i="1" dirty="0"/>
              <a:t>p</a:t>
            </a:r>
            <a:r>
              <a:rPr lang="en-US" sz="2600" dirty="0"/>
              <a:t> = .038)</a:t>
            </a:r>
          </a:p>
          <a:p>
            <a:pPr marL="0" indent="0">
              <a:buNone/>
            </a:pPr>
            <a:endParaRPr lang="en-US" dirty="0"/>
          </a:p>
          <a:p>
            <a:pPr marL="0" indent="0">
              <a:buNone/>
            </a:pPr>
            <a:r>
              <a:rPr lang="en-US" sz="3600" b="1" dirty="0">
                <a:solidFill>
                  <a:schemeClr val="accent1"/>
                </a:solidFill>
              </a:rPr>
              <a:t>Subjective feedback</a:t>
            </a:r>
          </a:p>
          <a:p>
            <a:pPr marL="0" indent="0">
              <a:buNone/>
            </a:pPr>
            <a:r>
              <a:rPr lang="en-US" sz="2600" dirty="0"/>
              <a:t>Participants consistently rated the wristbands with interpolation worse than other conditions.</a:t>
            </a:r>
            <a:endParaRPr lang="en-US" sz="2600" i="1" dirty="0"/>
          </a:p>
        </p:txBody>
      </p:sp>
    </p:spTree>
    <p:extLst>
      <p:ext uri="{BB962C8B-B14F-4D97-AF65-F5344CB8AC3E}">
        <p14:creationId xmlns:p14="http://schemas.microsoft.com/office/powerpoint/2010/main" val="21707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ED971-1C05-4674-A768-B2FA33BA834C}"/>
              </a:ext>
            </a:extLst>
          </p:cNvPr>
          <p:cNvSpPr>
            <a:spLocks noGrp="1"/>
          </p:cNvSpPr>
          <p:nvPr>
            <p:ph type="title"/>
          </p:nvPr>
        </p:nvSpPr>
        <p:spPr/>
        <p:txBody>
          <a:bodyPr/>
          <a:lstStyle/>
          <a:p>
            <a:r>
              <a:rPr lang="en-US" dirty="0"/>
              <a:t>Results of User Study 1</a:t>
            </a:r>
          </a:p>
        </p:txBody>
      </p:sp>
      <p:sp>
        <p:nvSpPr>
          <p:cNvPr id="3" name="Content Placeholder 2">
            <a:extLst>
              <a:ext uri="{FF2B5EF4-FFF2-40B4-BE49-F238E27FC236}">
                <a16:creationId xmlns:a16="http://schemas.microsoft.com/office/drawing/2014/main" xmlns="" id="{14FC339C-96DB-4FFB-AE76-F5ABD4D62616}"/>
              </a:ext>
            </a:extLst>
          </p:cNvPr>
          <p:cNvSpPr>
            <a:spLocks noGrp="1"/>
          </p:cNvSpPr>
          <p:nvPr>
            <p:ph idx="1"/>
          </p:nvPr>
        </p:nvSpPr>
        <p:spPr>
          <a:xfrm>
            <a:off x="838200" y="1996751"/>
            <a:ext cx="10515600" cy="4180212"/>
          </a:xfrm>
        </p:spPr>
        <p:txBody>
          <a:bodyPr>
            <a:normAutofit/>
          </a:bodyPr>
          <a:lstStyle/>
          <a:p>
            <a:pPr marL="0" indent="0">
              <a:buNone/>
            </a:pPr>
            <a:r>
              <a:rPr lang="en-US" b="1" dirty="0" smtClean="0">
                <a:solidFill>
                  <a:schemeClr val="accent1"/>
                </a:solidFill>
              </a:rPr>
              <a:t>Single-motor feedback was faster and more accurate than interpolated feedback in both tasks</a:t>
            </a:r>
          </a:p>
          <a:p>
            <a:pPr marL="0" indent="0">
              <a:buNone/>
            </a:pPr>
            <a:r>
              <a:rPr lang="en-US" sz="2400" dirty="0"/>
              <a:t>The clear vibration from 4-motor wristband resulted in better performance than 8-motor wristbands with higher fidelity.</a:t>
            </a:r>
            <a:endParaRPr lang="en-US" sz="2400" dirty="0" smtClean="0"/>
          </a:p>
          <a:p>
            <a:pPr marL="0" indent="0">
              <a:buNone/>
            </a:pPr>
            <a:endParaRPr lang="en-US" sz="2000" dirty="0"/>
          </a:p>
          <a:p>
            <a:pPr marL="0" indent="0">
              <a:buNone/>
            </a:pPr>
            <a:r>
              <a:rPr lang="en-US" b="1" dirty="0" smtClean="0">
                <a:solidFill>
                  <a:schemeClr val="accent1"/>
                </a:solidFill>
              </a:rPr>
              <a:t>There was no significant difference between 4 and 8-motor wristbands</a:t>
            </a:r>
            <a:endParaRPr lang="en-US" b="1" dirty="0">
              <a:solidFill>
                <a:schemeClr val="accent1"/>
              </a:solidFill>
            </a:endParaRPr>
          </a:p>
        </p:txBody>
      </p:sp>
    </p:spTree>
    <p:extLst>
      <p:ext uri="{BB962C8B-B14F-4D97-AF65-F5344CB8AC3E}">
        <p14:creationId xmlns:p14="http://schemas.microsoft.com/office/powerpoint/2010/main" val="2440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A2CCD-80A4-4C02-AADF-7B9D2D396180}"/>
              </a:ext>
            </a:extLst>
          </p:cNvPr>
          <p:cNvSpPr>
            <a:spLocks noGrp="1"/>
          </p:cNvSpPr>
          <p:nvPr>
            <p:ph type="title"/>
          </p:nvPr>
        </p:nvSpPr>
        <p:spPr>
          <a:xfrm>
            <a:off x="838200" y="1808161"/>
            <a:ext cx="10515600" cy="1325563"/>
          </a:xfrm>
        </p:spPr>
        <p:txBody>
          <a:bodyPr/>
          <a:lstStyle/>
          <a:p>
            <a:r>
              <a:rPr lang="en-US" dirty="0"/>
              <a:t>User study 2</a:t>
            </a:r>
          </a:p>
        </p:txBody>
      </p:sp>
      <p:sp>
        <p:nvSpPr>
          <p:cNvPr id="3" name="Content Placeholder 2">
            <a:extLst>
              <a:ext uri="{FF2B5EF4-FFF2-40B4-BE49-F238E27FC236}">
                <a16:creationId xmlns:a16="http://schemas.microsoft.com/office/drawing/2014/main" xmlns="" id="{A65F939F-C0A4-4185-9397-BB6808C25403}"/>
              </a:ext>
            </a:extLst>
          </p:cNvPr>
          <p:cNvSpPr>
            <a:spLocks noGrp="1"/>
          </p:cNvSpPr>
          <p:nvPr>
            <p:ph idx="1"/>
          </p:nvPr>
        </p:nvSpPr>
        <p:spPr>
          <a:xfrm>
            <a:off x="838200" y="3133724"/>
            <a:ext cx="10515600" cy="2728913"/>
          </a:xfrm>
        </p:spPr>
        <p:txBody>
          <a:bodyPr/>
          <a:lstStyle/>
          <a:p>
            <a:pPr marL="0" indent="0">
              <a:buNone/>
            </a:pPr>
            <a:r>
              <a:rPr lang="en-US" dirty="0"/>
              <a:t>Comparing 4 and 8 motors of single-motor feedback with blind participants.</a:t>
            </a:r>
          </a:p>
        </p:txBody>
      </p:sp>
    </p:spTree>
    <p:extLst>
      <p:ext uri="{BB962C8B-B14F-4D97-AF65-F5344CB8AC3E}">
        <p14:creationId xmlns:p14="http://schemas.microsoft.com/office/powerpoint/2010/main" val="2291044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0046F-5D2D-44EF-A7DE-72A226FFA886}"/>
              </a:ext>
            </a:extLst>
          </p:cNvPr>
          <p:cNvSpPr>
            <a:spLocks noGrp="1"/>
          </p:cNvSpPr>
          <p:nvPr>
            <p:ph type="title"/>
          </p:nvPr>
        </p:nvSpPr>
        <p:spPr/>
        <p:txBody>
          <a:bodyPr/>
          <a:lstStyle/>
          <a:p>
            <a:r>
              <a:rPr lang="en-US" dirty="0"/>
              <a:t>Participants</a:t>
            </a:r>
          </a:p>
        </p:txBody>
      </p:sp>
      <p:sp>
        <p:nvSpPr>
          <p:cNvPr id="3" name="Content Placeholder 2">
            <a:extLst>
              <a:ext uri="{FF2B5EF4-FFF2-40B4-BE49-F238E27FC236}">
                <a16:creationId xmlns:a16="http://schemas.microsoft.com/office/drawing/2014/main" xmlns="" id="{0B7EB259-5705-4B7D-A210-04084E1A179D}"/>
              </a:ext>
            </a:extLst>
          </p:cNvPr>
          <p:cNvSpPr>
            <a:spLocks noGrp="1"/>
          </p:cNvSpPr>
          <p:nvPr>
            <p:ph idx="1"/>
          </p:nvPr>
        </p:nvSpPr>
        <p:spPr/>
        <p:txBody>
          <a:bodyPr>
            <a:normAutofit fontScale="92500" lnSpcReduction="10000"/>
          </a:bodyPr>
          <a:lstStyle/>
          <a:p>
            <a:pPr marL="0" indent="0">
              <a:buNone/>
            </a:pPr>
            <a:r>
              <a:rPr lang="en-US" dirty="0"/>
              <a:t>14 visually impaired participants (8 female, 6 male)</a:t>
            </a:r>
          </a:p>
          <a:p>
            <a:pPr lvl="1"/>
            <a:r>
              <a:rPr lang="en-US" dirty="0"/>
              <a:t>7 totally blind</a:t>
            </a:r>
          </a:p>
          <a:p>
            <a:pPr lvl="1"/>
            <a:r>
              <a:rPr lang="en-US" dirty="0"/>
              <a:t>2 blind with light perception</a:t>
            </a:r>
          </a:p>
          <a:p>
            <a:pPr lvl="1"/>
            <a:r>
              <a:rPr lang="en-US" dirty="0"/>
              <a:t>5 legally blind</a:t>
            </a:r>
          </a:p>
          <a:p>
            <a:pPr marL="457200" lvl="1" indent="0">
              <a:buNone/>
            </a:pPr>
            <a:endParaRPr lang="en-US" dirty="0"/>
          </a:p>
          <a:p>
            <a:pPr marL="0" indent="0">
              <a:buNone/>
            </a:pPr>
            <a:r>
              <a:rPr lang="en-US" dirty="0" smtClean="0"/>
              <a:t>25.3 </a:t>
            </a:r>
            <a:r>
              <a:rPr lang="en-US" dirty="0"/>
              <a:t>years old on average</a:t>
            </a:r>
          </a:p>
          <a:p>
            <a:pPr lvl="1"/>
            <a:endParaRPr lang="en-US" dirty="0"/>
          </a:p>
          <a:p>
            <a:pPr marL="0" indent="0">
              <a:buNone/>
            </a:pPr>
            <a:r>
              <a:rPr lang="en-US" dirty="0"/>
              <a:t>Handedness</a:t>
            </a:r>
          </a:p>
          <a:p>
            <a:pPr lvl="1"/>
            <a:r>
              <a:rPr lang="en-US" dirty="0"/>
              <a:t>12 were right handed</a:t>
            </a:r>
          </a:p>
          <a:p>
            <a:pPr lvl="1"/>
            <a:r>
              <a:rPr lang="en-US" dirty="0"/>
              <a:t>1 was left handed</a:t>
            </a:r>
          </a:p>
          <a:p>
            <a:pPr lvl="1"/>
            <a:r>
              <a:rPr lang="en-US" dirty="0"/>
              <a:t>1 reported using her left hand for writing and right hand for touchscreen devices (she used her right hand for study tasks)</a:t>
            </a:r>
          </a:p>
        </p:txBody>
      </p:sp>
    </p:spTree>
    <p:extLst>
      <p:ext uri="{BB962C8B-B14F-4D97-AF65-F5344CB8AC3E}">
        <p14:creationId xmlns:p14="http://schemas.microsoft.com/office/powerpoint/2010/main" val="390040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671E7-DCD7-428C-9185-A64F1F92426C}"/>
              </a:ext>
            </a:extLst>
          </p:cNvPr>
          <p:cNvSpPr>
            <a:spLocks noGrp="1"/>
          </p:cNvSpPr>
          <p:nvPr>
            <p:ph type="title"/>
          </p:nvPr>
        </p:nvSpPr>
        <p:spPr/>
        <p:txBody>
          <a:bodyPr/>
          <a:lstStyle/>
          <a:p>
            <a:r>
              <a:rPr lang="en-US" dirty="0"/>
              <a:t>Procedure</a:t>
            </a:r>
          </a:p>
        </p:txBody>
      </p:sp>
      <p:sp>
        <p:nvSpPr>
          <p:cNvPr id="3" name="Content Placeholder 2">
            <a:extLst>
              <a:ext uri="{FF2B5EF4-FFF2-40B4-BE49-F238E27FC236}">
                <a16:creationId xmlns:a16="http://schemas.microsoft.com/office/drawing/2014/main" xmlns="" id="{E50DAD5A-A196-4572-9DAB-3494E43305D9}"/>
              </a:ext>
            </a:extLst>
          </p:cNvPr>
          <p:cNvSpPr>
            <a:spLocks noGrp="1"/>
          </p:cNvSpPr>
          <p:nvPr>
            <p:ph idx="1"/>
          </p:nvPr>
        </p:nvSpPr>
        <p:spPr>
          <a:xfrm>
            <a:off x="838200" y="1825625"/>
            <a:ext cx="10515600" cy="996597"/>
          </a:xfrm>
        </p:spPr>
        <p:txBody>
          <a:bodyPr>
            <a:normAutofit/>
          </a:bodyPr>
          <a:lstStyle/>
          <a:p>
            <a:pPr marL="0" indent="0">
              <a:buNone/>
            </a:pPr>
            <a:r>
              <a:rPr lang="en-US" b="1" dirty="0">
                <a:solidFill>
                  <a:schemeClr val="accent1"/>
                </a:solidFill>
              </a:rPr>
              <a:t>The same tasks as Study 1</a:t>
            </a:r>
          </a:p>
          <a:p>
            <a:pPr lvl="1"/>
            <a:endParaRPr lang="en-US" b="1" dirty="0">
              <a:solidFill>
                <a:srgbClr val="C00000"/>
              </a:solidFill>
            </a:endParaRPr>
          </a:p>
          <a:p>
            <a:pPr lvl="1"/>
            <a:endParaRPr lang="en-US" b="1" dirty="0">
              <a:solidFill>
                <a:srgbClr val="C00000"/>
              </a:solidFill>
            </a:endParaRPr>
          </a:p>
          <a:p>
            <a:endParaRPr lang="en-US" b="1" dirty="0">
              <a:solidFill>
                <a:srgbClr val="C00000"/>
              </a:solidFill>
            </a:endParaRPr>
          </a:p>
        </p:txBody>
      </p:sp>
      <p:sp>
        <p:nvSpPr>
          <p:cNvPr id="5" name="Content Placeholder 2">
            <a:extLst>
              <a:ext uri="{FF2B5EF4-FFF2-40B4-BE49-F238E27FC236}">
                <a16:creationId xmlns:a16="http://schemas.microsoft.com/office/drawing/2014/main" xmlns="" id="{0AB2122C-0613-4F09-98C5-ADFF4C7B7F5D}"/>
              </a:ext>
            </a:extLst>
          </p:cNvPr>
          <p:cNvSpPr txBox="1">
            <a:spLocks/>
          </p:cNvSpPr>
          <p:nvPr/>
        </p:nvSpPr>
        <p:spPr>
          <a:xfrm>
            <a:off x="838200" y="2743200"/>
            <a:ext cx="10515600" cy="144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1"/>
                </a:solidFill>
              </a:rPr>
              <a:t>Only 2 experimental conditions</a:t>
            </a:r>
          </a:p>
          <a:p>
            <a:pPr marL="0" indent="0">
              <a:buFont typeface="Arial" panose="020B0604020202020204" pitchFamily="34" charset="0"/>
              <a:buNone/>
            </a:pPr>
            <a:r>
              <a:rPr lang="en-US" sz="2400" dirty="0"/>
              <a:t>Single-motor feedback with 4 motors</a:t>
            </a:r>
          </a:p>
          <a:p>
            <a:pPr marL="0" indent="0">
              <a:buFont typeface="Arial" panose="020B0604020202020204" pitchFamily="34" charset="0"/>
              <a:buNone/>
            </a:pPr>
            <a:r>
              <a:rPr lang="en-US" sz="2400" dirty="0"/>
              <a:t>Single-motor feedback with 8 motors</a:t>
            </a:r>
          </a:p>
        </p:txBody>
      </p:sp>
      <p:sp>
        <p:nvSpPr>
          <p:cNvPr id="6" name="Content Placeholder 2">
            <a:extLst>
              <a:ext uri="{FF2B5EF4-FFF2-40B4-BE49-F238E27FC236}">
                <a16:creationId xmlns:a16="http://schemas.microsoft.com/office/drawing/2014/main" xmlns="" id="{96E246DF-1E0D-4E23-8EFE-CF7FEB4CBE03}"/>
              </a:ext>
            </a:extLst>
          </p:cNvPr>
          <p:cNvSpPr txBox="1">
            <a:spLocks/>
          </p:cNvSpPr>
          <p:nvPr/>
        </p:nvSpPr>
        <p:spPr>
          <a:xfrm>
            <a:off x="838200" y="4476307"/>
            <a:ext cx="10515600" cy="144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More trials were provided in three tasks</a:t>
            </a:r>
          </a:p>
          <a:p>
            <a:pPr marL="0" indent="0">
              <a:buNone/>
            </a:pPr>
            <a:r>
              <a:rPr lang="en-US" sz="2400" b="1" dirty="0"/>
              <a:t>Target-finding task</a:t>
            </a:r>
            <a:r>
              <a:rPr lang="en-US" sz="2400" dirty="0"/>
              <a:t> 30</a:t>
            </a:r>
            <a:r>
              <a:rPr lang="en-US" sz="2400" dirty="0">
                <a:sym typeface="Wingdings" panose="05000000000000000000" pitchFamily="2" charset="2"/>
              </a:rPr>
              <a:t> 36 (2 blocks, 18 trials each)</a:t>
            </a:r>
            <a:endParaRPr lang="en-US" sz="2400" dirty="0"/>
          </a:p>
          <a:p>
            <a:pPr marL="0" indent="0">
              <a:buNone/>
            </a:pPr>
            <a:r>
              <a:rPr lang="en-US" sz="2400" b="1" dirty="0"/>
              <a:t>Path-tracing task</a:t>
            </a:r>
            <a:r>
              <a:rPr lang="en-US" sz="2400" dirty="0"/>
              <a:t> 10 </a:t>
            </a:r>
            <a:r>
              <a:rPr lang="en-US" sz="2400" dirty="0">
                <a:sym typeface="Wingdings" panose="05000000000000000000" pitchFamily="2" charset="2"/>
              </a:rPr>
              <a:t> 12</a:t>
            </a:r>
            <a:endParaRPr lang="en-US" sz="2400" dirty="0"/>
          </a:p>
        </p:txBody>
      </p:sp>
    </p:spTree>
    <p:extLst>
      <p:ext uri="{BB962C8B-B14F-4D97-AF65-F5344CB8AC3E}">
        <p14:creationId xmlns:p14="http://schemas.microsoft.com/office/powerpoint/2010/main" val="2129273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7BFCF-9CE4-47B8-A3AE-2B9EE5A4CA26}"/>
              </a:ext>
            </a:extLst>
          </p:cNvPr>
          <p:cNvSpPr>
            <a:spLocks noGrp="1"/>
          </p:cNvSpPr>
          <p:nvPr>
            <p:ph type="title"/>
          </p:nvPr>
        </p:nvSpPr>
        <p:spPr>
          <a:xfrm>
            <a:off x="838200" y="2458330"/>
            <a:ext cx="10515600" cy="1325563"/>
          </a:xfrm>
        </p:spPr>
        <p:txBody>
          <a:bodyPr/>
          <a:lstStyle/>
          <a:p>
            <a:r>
              <a:rPr lang="en-US" dirty="0"/>
              <a:t>Results of User Study 2</a:t>
            </a:r>
          </a:p>
        </p:txBody>
      </p:sp>
    </p:spTree>
    <p:extLst>
      <p:ext uri="{BB962C8B-B14F-4D97-AF65-F5344CB8AC3E}">
        <p14:creationId xmlns:p14="http://schemas.microsoft.com/office/powerpoint/2010/main" val="2882617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8DC5-1633-43DA-9106-689807C54E55}"/>
              </a:ext>
            </a:extLst>
          </p:cNvPr>
          <p:cNvSpPr>
            <a:spLocks noGrp="1"/>
          </p:cNvSpPr>
          <p:nvPr>
            <p:ph type="title"/>
          </p:nvPr>
        </p:nvSpPr>
        <p:spPr/>
        <p:txBody>
          <a:bodyPr/>
          <a:lstStyle/>
          <a:p>
            <a:r>
              <a:rPr lang="en-US" dirty="0"/>
              <a:t>Target-finding Task</a:t>
            </a:r>
          </a:p>
        </p:txBody>
      </p:sp>
      <p:sp>
        <p:nvSpPr>
          <p:cNvPr id="3" name="Content Placeholder 2">
            <a:extLst>
              <a:ext uri="{FF2B5EF4-FFF2-40B4-BE49-F238E27FC236}">
                <a16:creationId xmlns:a16="http://schemas.microsoft.com/office/drawing/2014/main" xmlns="" id="{147E21A4-62D1-4845-86CA-5E14B0B5F7E5}"/>
              </a:ext>
            </a:extLst>
          </p:cNvPr>
          <p:cNvSpPr>
            <a:spLocks noGrp="1"/>
          </p:cNvSpPr>
          <p:nvPr>
            <p:ph idx="1"/>
          </p:nvPr>
        </p:nvSpPr>
        <p:spPr>
          <a:xfrm>
            <a:off x="838200" y="5177927"/>
            <a:ext cx="10515600" cy="1347051"/>
          </a:xfrm>
        </p:spPr>
        <p:txBody>
          <a:bodyPr>
            <a:normAutofit/>
          </a:bodyPr>
          <a:lstStyle/>
          <a:p>
            <a:r>
              <a:rPr lang="en-US" sz="2400" dirty="0"/>
              <a:t>Participants were </a:t>
            </a:r>
            <a:r>
              <a:rPr lang="en-US" sz="2400" b="1" dirty="0"/>
              <a:t>faster</a:t>
            </a:r>
            <a:r>
              <a:rPr lang="en-US" sz="2400" dirty="0"/>
              <a:t> with the 4-motor wristband than 8-motor one        (</a:t>
            </a:r>
            <a:r>
              <a:rPr lang="en-US" sz="2400" i="1" dirty="0"/>
              <a:t>p</a:t>
            </a:r>
            <a:r>
              <a:rPr lang="en-US" sz="2400" dirty="0"/>
              <a:t> &lt; .001)</a:t>
            </a:r>
          </a:p>
          <a:p>
            <a:r>
              <a:rPr lang="en-US" sz="2400" dirty="0"/>
              <a:t>The main effect of </a:t>
            </a:r>
            <a:r>
              <a:rPr lang="en-US" sz="2400" i="1" dirty="0"/>
              <a:t>Block</a:t>
            </a:r>
            <a:r>
              <a:rPr lang="en-US" sz="2400" dirty="0"/>
              <a:t> was not statistically significant </a:t>
            </a:r>
            <a:r>
              <a:rPr lang="en-US" sz="2400" i="1" dirty="0"/>
              <a:t>(p </a:t>
            </a:r>
            <a:r>
              <a:rPr lang="en-US" sz="2400" dirty="0"/>
              <a:t>= .119)</a:t>
            </a:r>
            <a:r>
              <a:rPr lang="en-US" sz="2400" i="1" dirty="0"/>
              <a:t>.</a:t>
            </a:r>
          </a:p>
        </p:txBody>
      </p:sp>
      <p:pic>
        <p:nvPicPr>
          <p:cNvPr id="5" name="Picture 4">
            <a:extLst>
              <a:ext uri="{FF2B5EF4-FFF2-40B4-BE49-F238E27FC236}">
                <a16:creationId xmlns:a16="http://schemas.microsoft.com/office/drawing/2014/main" xmlns="" id="{FFD9FA37-6E5D-44BF-BA9F-9A0E9B595A5A}"/>
              </a:ext>
            </a:extLst>
          </p:cNvPr>
          <p:cNvPicPr>
            <a:picLocks noChangeAspect="1"/>
          </p:cNvPicPr>
          <p:nvPr/>
        </p:nvPicPr>
        <p:blipFill>
          <a:blip r:embed="rId3"/>
          <a:stretch>
            <a:fillRect/>
          </a:stretch>
        </p:blipFill>
        <p:spPr>
          <a:xfrm>
            <a:off x="2537823" y="1690688"/>
            <a:ext cx="7114032" cy="3246526"/>
          </a:xfrm>
          <a:prstGeom prst="rect">
            <a:avLst/>
          </a:prstGeom>
        </p:spPr>
      </p:pic>
      <p:sp>
        <p:nvSpPr>
          <p:cNvPr id="4" name="Rectangle 3">
            <a:extLst>
              <a:ext uri="{FF2B5EF4-FFF2-40B4-BE49-F238E27FC236}">
                <a16:creationId xmlns:a16="http://schemas.microsoft.com/office/drawing/2014/main" xmlns="" id="{7F217975-79E6-468A-9C0E-7BEF6990B0B6}"/>
              </a:ext>
            </a:extLst>
          </p:cNvPr>
          <p:cNvSpPr/>
          <p:nvPr/>
        </p:nvSpPr>
        <p:spPr>
          <a:xfrm>
            <a:off x="2537822" y="2147299"/>
            <a:ext cx="1109503" cy="24247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B3736A1-154B-46B6-AFDE-06234B5A7D38}"/>
              </a:ext>
            </a:extLst>
          </p:cNvPr>
          <p:cNvSpPr/>
          <p:nvPr/>
        </p:nvSpPr>
        <p:spPr>
          <a:xfrm>
            <a:off x="7325579" y="2280864"/>
            <a:ext cx="2034177" cy="3904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E634C59A-9D2D-4762-80C4-DCB92807A44E}"/>
              </a:ext>
            </a:extLst>
          </p:cNvPr>
          <p:cNvSpPr/>
          <p:nvPr/>
        </p:nvSpPr>
        <p:spPr>
          <a:xfrm>
            <a:off x="3647326" y="4376791"/>
            <a:ext cx="5876817" cy="5604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9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4" grpId="1" animBg="1"/>
      <p:bldP spid="6" grpId="0" animBg="1"/>
      <p:bldP spid="6" grpId="1"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8DC5-1633-43DA-9106-689807C54E55}"/>
              </a:ext>
            </a:extLst>
          </p:cNvPr>
          <p:cNvSpPr>
            <a:spLocks noGrp="1"/>
          </p:cNvSpPr>
          <p:nvPr>
            <p:ph type="title"/>
          </p:nvPr>
        </p:nvSpPr>
        <p:spPr/>
        <p:txBody>
          <a:bodyPr/>
          <a:lstStyle/>
          <a:p>
            <a:r>
              <a:rPr lang="en-US" dirty="0"/>
              <a:t>Target-finding Task</a:t>
            </a:r>
          </a:p>
        </p:txBody>
      </p:sp>
      <p:sp>
        <p:nvSpPr>
          <p:cNvPr id="3" name="Content Placeholder 2">
            <a:extLst>
              <a:ext uri="{FF2B5EF4-FFF2-40B4-BE49-F238E27FC236}">
                <a16:creationId xmlns:a16="http://schemas.microsoft.com/office/drawing/2014/main" xmlns="" id="{147E21A4-62D1-4845-86CA-5E14B0B5F7E5}"/>
              </a:ext>
            </a:extLst>
          </p:cNvPr>
          <p:cNvSpPr>
            <a:spLocks noGrp="1"/>
          </p:cNvSpPr>
          <p:nvPr>
            <p:ph idx="1"/>
          </p:nvPr>
        </p:nvSpPr>
        <p:spPr>
          <a:xfrm>
            <a:off x="838200" y="5177927"/>
            <a:ext cx="10515600" cy="1505095"/>
          </a:xfrm>
        </p:spPr>
        <p:txBody>
          <a:bodyPr>
            <a:normAutofit/>
          </a:bodyPr>
          <a:lstStyle/>
          <a:p>
            <a:r>
              <a:rPr lang="en-US" sz="2400" dirty="0"/>
              <a:t>They were </a:t>
            </a:r>
            <a:r>
              <a:rPr lang="en-US" sz="2400" b="1" dirty="0"/>
              <a:t>more accurate </a:t>
            </a:r>
            <a:r>
              <a:rPr lang="en-US" sz="2400" dirty="0"/>
              <a:t>with the 4-motor wristband than 8-motor wristband (</a:t>
            </a:r>
            <a:r>
              <a:rPr lang="en-US" sz="2400" i="1" dirty="0"/>
              <a:t>p</a:t>
            </a:r>
            <a:r>
              <a:rPr lang="en-US" sz="2400" dirty="0"/>
              <a:t> = .029)</a:t>
            </a:r>
          </a:p>
          <a:p>
            <a:r>
              <a:rPr lang="en-US" sz="2400" dirty="0"/>
              <a:t>The main effect of </a:t>
            </a:r>
            <a:r>
              <a:rPr lang="en-US" sz="2400" i="1" dirty="0"/>
              <a:t>Block</a:t>
            </a:r>
            <a:r>
              <a:rPr lang="en-US" sz="2400" dirty="0"/>
              <a:t> was not statistically significant </a:t>
            </a:r>
            <a:r>
              <a:rPr lang="en-US" sz="2400" i="1" dirty="0"/>
              <a:t>(p </a:t>
            </a:r>
            <a:r>
              <a:rPr lang="en-US" sz="2400" dirty="0"/>
              <a:t>= .560)</a:t>
            </a:r>
            <a:r>
              <a:rPr lang="en-US" sz="2400" i="1" dirty="0"/>
              <a:t>.</a:t>
            </a:r>
          </a:p>
        </p:txBody>
      </p:sp>
      <p:pic>
        <p:nvPicPr>
          <p:cNvPr id="4" name="Picture 3">
            <a:extLst>
              <a:ext uri="{FF2B5EF4-FFF2-40B4-BE49-F238E27FC236}">
                <a16:creationId xmlns:a16="http://schemas.microsoft.com/office/drawing/2014/main" xmlns="" id="{E5DA0E47-0B8F-4153-9A73-97525F910C66}"/>
              </a:ext>
            </a:extLst>
          </p:cNvPr>
          <p:cNvPicPr>
            <a:picLocks noChangeAspect="1"/>
          </p:cNvPicPr>
          <p:nvPr/>
        </p:nvPicPr>
        <p:blipFill>
          <a:blip r:embed="rId3"/>
          <a:stretch>
            <a:fillRect/>
          </a:stretch>
        </p:blipFill>
        <p:spPr>
          <a:xfrm>
            <a:off x="2538984" y="1690688"/>
            <a:ext cx="7114032" cy="3269523"/>
          </a:xfrm>
          <a:prstGeom prst="rect">
            <a:avLst/>
          </a:prstGeom>
        </p:spPr>
      </p:pic>
      <p:sp>
        <p:nvSpPr>
          <p:cNvPr id="5" name="Rectangle 4">
            <a:extLst>
              <a:ext uri="{FF2B5EF4-FFF2-40B4-BE49-F238E27FC236}">
                <a16:creationId xmlns:a16="http://schemas.microsoft.com/office/drawing/2014/main" xmlns="" id="{B63B7321-81B6-4041-8A31-7F9C56F66CC9}"/>
              </a:ext>
            </a:extLst>
          </p:cNvPr>
          <p:cNvSpPr/>
          <p:nvPr/>
        </p:nvSpPr>
        <p:spPr>
          <a:xfrm>
            <a:off x="2537822" y="2147299"/>
            <a:ext cx="1109503" cy="24247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B63B7321-81B6-4041-8A31-7F9C56F66CC9}"/>
              </a:ext>
            </a:extLst>
          </p:cNvPr>
          <p:cNvSpPr/>
          <p:nvPr/>
        </p:nvSpPr>
        <p:spPr>
          <a:xfrm>
            <a:off x="3647325" y="4331141"/>
            <a:ext cx="5865952" cy="6290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B63B7321-81B6-4041-8A31-7F9C56F66CC9}"/>
              </a:ext>
            </a:extLst>
          </p:cNvPr>
          <p:cNvSpPr/>
          <p:nvPr/>
        </p:nvSpPr>
        <p:spPr>
          <a:xfrm>
            <a:off x="7209691" y="2147299"/>
            <a:ext cx="2443325" cy="3145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87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P spid="6" grpId="0" animBg="1"/>
      <p:bldP spid="6"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712FC-CE86-4832-82AB-9C46B23FE5E3}"/>
              </a:ext>
            </a:extLst>
          </p:cNvPr>
          <p:cNvSpPr>
            <a:spLocks noGrp="1"/>
          </p:cNvSpPr>
          <p:nvPr>
            <p:ph type="title"/>
          </p:nvPr>
        </p:nvSpPr>
        <p:spPr/>
        <p:txBody>
          <a:bodyPr/>
          <a:lstStyle/>
          <a:p>
            <a:r>
              <a:rPr lang="en-US" dirty="0"/>
              <a:t>Path-tracing Task</a:t>
            </a:r>
          </a:p>
        </p:txBody>
      </p:sp>
      <p:sp>
        <p:nvSpPr>
          <p:cNvPr id="7" name="Content Placeholder 2">
            <a:extLst>
              <a:ext uri="{FF2B5EF4-FFF2-40B4-BE49-F238E27FC236}">
                <a16:creationId xmlns:a16="http://schemas.microsoft.com/office/drawing/2014/main" xmlns="" id="{1E6D9BA9-DD6E-4BD3-A41C-D409500A125B}"/>
              </a:ext>
            </a:extLst>
          </p:cNvPr>
          <p:cNvSpPr>
            <a:spLocks noGrp="1"/>
          </p:cNvSpPr>
          <p:nvPr>
            <p:ph idx="1"/>
          </p:nvPr>
        </p:nvSpPr>
        <p:spPr>
          <a:xfrm>
            <a:off x="838200" y="5177927"/>
            <a:ext cx="10515600" cy="1516384"/>
          </a:xfrm>
        </p:spPr>
        <p:txBody>
          <a:bodyPr>
            <a:normAutofit/>
          </a:bodyPr>
          <a:lstStyle/>
          <a:p>
            <a:r>
              <a:rPr lang="en-US" sz="2400" dirty="0"/>
              <a:t>Participants were not faster with either wristband (</a:t>
            </a:r>
            <a:r>
              <a:rPr lang="en-US" sz="2400" i="1" dirty="0"/>
              <a:t>p</a:t>
            </a:r>
            <a:r>
              <a:rPr lang="en-US" sz="2400" dirty="0"/>
              <a:t> = .091)</a:t>
            </a:r>
          </a:p>
          <a:p>
            <a:r>
              <a:rPr lang="en-US" sz="2400" dirty="0"/>
              <a:t>They were </a:t>
            </a:r>
            <a:r>
              <a:rPr lang="en-US" sz="2400" b="1" dirty="0"/>
              <a:t>more accurate </a:t>
            </a:r>
            <a:r>
              <a:rPr lang="en-US" sz="2400" dirty="0"/>
              <a:t>with 4-motor wristband than 8-motor wristband </a:t>
            </a:r>
            <a:r>
              <a:rPr lang="en-US" sz="2400" i="1" dirty="0"/>
              <a:t>(p </a:t>
            </a:r>
            <a:r>
              <a:rPr lang="en-US" sz="2400" dirty="0"/>
              <a:t>= .009)</a:t>
            </a:r>
            <a:r>
              <a:rPr lang="en-US" sz="2400" i="1" dirty="0"/>
              <a:t>.</a:t>
            </a:r>
          </a:p>
        </p:txBody>
      </p:sp>
      <p:pic>
        <p:nvPicPr>
          <p:cNvPr id="3" name="Picture 2">
            <a:extLst>
              <a:ext uri="{FF2B5EF4-FFF2-40B4-BE49-F238E27FC236}">
                <a16:creationId xmlns:a16="http://schemas.microsoft.com/office/drawing/2014/main" xmlns="" id="{0ECD0D58-827A-411B-85C2-2034F4C6B5AE}"/>
              </a:ext>
            </a:extLst>
          </p:cNvPr>
          <p:cNvPicPr>
            <a:picLocks noChangeAspect="1"/>
          </p:cNvPicPr>
          <p:nvPr/>
        </p:nvPicPr>
        <p:blipFill>
          <a:blip r:embed="rId3"/>
          <a:stretch>
            <a:fillRect/>
          </a:stretch>
        </p:blipFill>
        <p:spPr>
          <a:xfrm>
            <a:off x="2538984" y="1690688"/>
            <a:ext cx="7114032" cy="3360616"/>
          </a:xfrm>
          <a:prstGeom prst="rect">
            <a:avLst/>
          </a:prstGeom>
        </p:spPr>
      </p:pic>
      <p:sp>
        <p:nvSpPr>
          <p:cNvPr id="5" name="Rectangle 4">
            <a:extLst>
              <a:ext uri="{FF2B5EF4-FFF2-40B4-BE49-F238E27FC236}">
                <a16:creationId xmlns:a16="http://schemas.microsoft.com/office/drawing/2014/main" xmlns="" id="{F353062C-7F75-4DAD-BC7A-A8A5F1303EB3}"/>
              </a:ext>
            </a:extLst>
          </p:cNvPr>
          <p:cNvSpPr/>
          <p:nvPr/>
        </p:nvSpPr>
        <p:spPr>
          <a:xfrm>
            <a:off x="2537822" y="2147299"/>
            <a:ext cx="1109503" cy="24247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C9ACB0F6-6268-4875-ACE4-7B810C907EF0}"/>
              </a:ext>
            </a:extLst>
          </p:cNvPr>
          <p:cNvSpPr/>
          <p:nvPr/>
        </p:nvSpPr>
        <p:spPr>
          <a:xfrm>
            <a:off x="5743359" y="2147299"/>
            <a:ext cx="1109503" cy="24247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8AE1BA-3A62-4746-8970-37E9DA5E3C7B}"/>
              </a:ext>
            </a:extLst>
          </p:cNvPr>
          <p:cNvSpPr/>
          <p:nvPr/>
        </p:nvSpPr>
        <p:spPr>
          <a:xfrm>
            <a:off x="3647326" y="4212405"/>
            <a:ext cx="2096033" cy="724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7697A687-CD5E-4218-A437-6C1304E97EFA}"/>
              </a:ext>
            </a:extLst>
          </p:cNvPr>
          <p:cNvSpPr/>
          <p:nvPr/>
        </p:nvSpPr>
        <p:spPr>
          <a:xfrm>
            <a:off x="7235850" y="4212405"/>
            <a:ext cx="2096033" cy="724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6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5" grpId="1" animBg="1"/>
      <p:bldP spid="6" grpId="0" animBg="1"/>
      <p:bldP spid="6"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lated image">
            <a:extLst>
              <a:ext uri="{FF2B5EF4-FFF2-40B4-BE49-F238E27FC236}">
                <a16:creationId xmlns:a16="http://schemas.microsoft.com/office/drawing/2014/main" xmlns="" id="{316F5DC0-6066-46B9-B300-0D808145C8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612"/>
          <a:stretch/>
        </p:blipFill>
        <p:spPr bwMode="auto">
          <a:xfrm>
            <a:off x="-2322" y="0"/>
            <a:ext cx="1219432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D660D9B-0CC7-4F62-961B-534824F1ADD4}"/>
              </a:ext>
            </a:extLst>
          </p:cNvPr>
          <p:cNvSpPr txBox="1"/>
          <p:nvPr/>
        </p:nvSpPr>
        <p:spPr>
          <a:xfrm>
            <a:off x="327174" y="264018"/>
            <a:ext cx="8828058" cy="707886"/>
          </a:xfrm>
          <a:prstGeom prst="rect">
            <a:avLst/>
          </a:prstGeom>
          <a:noFill/>
        </p:spPr>
        <p:txBody>
          <a:bodyPr wrap="none" rtlCol="0">
            <a:spAutoFit/>
          </a:bodyPr>
          <a:lstStyle/>
          <a:p>
            <a:r>
              <a:rPr lang="en-US" sz="4000" dirty="0" smtClean="0">
                <a:latin typeface="Helvetica" panose="020B0604020202020204" pitchFamily="34" charset="0"/>
                <a:cs typeface="Helvetica" panose="020B0604020202020204" pitchFamily="34" charset="0"/>
              </a:rPr>
              <a:t>Ex. 2) Learning </a:t>
            </a:r>
            <a:r>
              <a:rPr lang="en-US" sz="4000" dirty="0">
                <a:latin typeface="Helvetica" panose="020B0604020202020204" pitchFamily="34" charset="0"/>
                <a:cs typeface="Helvetica" panose="020B0604020202020204" pitchFamily="34" charset="0"/>
              </a:rPr>
              <a:t>touchscreen gestures</a:t>
            </a:r>
          </a:p>
        </p:txBody>
      </p:sp>
    </p:spTree>
    <p:extLst>
      <p:ext uri="{BB962C8B-B14F-4D97-AF65-F5344CB8AC3E}">
        <p14:creationId xmlns:p14="http://schemas.microsoft.com/office/powerpoint/2010/main" val="3199214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712EE-86EE-4EBC-BBB1-C27CDE1A824C}"/>
              </a:ext>
            </a:extLst>
          </p:cNvPr>
          <p:cNvSpPr>
            <a:spLocks noGrp="1"/>
          </p:cNvSpPr>
          <p:nvPr>
            <p:ph type="title"/>
          </p:nvPr>
        </p:nvSpPr>
        <p:spPr/>
        <p:txBody>
          <a:bodyPr/>
          <a:lstStyle/>
          <a:p>
            <a:r>
              <a:rPr lang="en-US" dirty="0"/>
              <a:t>Subjective Feedback</a:t>
            </a:r>
          </a:p>
        </p:txBody>
      </p:sp>
      <p:sp>
        <p:nvSpPr>
          <p:cNvPr id="5" name="Content Placeholder 2">
            <a:extLst>
              <a:ext uri="{FF2B5EF4-FFF2-40B4-BE49-F238E27FC236}">
                <a16:creationId xmlns:a16="http://schemas.microsoft.com/office/drawing/2014/main" xmlns="" id="{0E4E009A-E079-43B5-A695-1CE5D8D57C1D}"/>
              </a:ext>
            </a:extLst>
          </p:cNvPr>
          <p:cNvSpPr>
            <a:spLocks noGrp="1"/>
          </p:cNvSpPr>
          <p:nvPr>
            <p:ph idx="1"/>
          </p:nvPr>
        </p:nvSpPr>
        <p:spPr>
          <a:xfrm>
            <a:off x="838200" y="5177927"/>
            <a:ext cx="10515600" cy="1290606"/>
          </a:xfrm>
        </p:spPr>
        <p:txBody>
          <a:bodyPr>
            <a:noAutofit/>
          </a:bodyPr>
          <a:lstStyle/>
          <a:p>
            <a:r>
              <a:rPr lang="en-US" sz="2400" dirty="0"/>
              <a:t>Participants perceived the 4-motor wristband to be </a:t>
            </a:r>
            <a:r>
              <a:rPr lang="en-US" sz="2400" b="1" dirty="0"/>
              <a:t>easier</a:t>
            </a:r>
            <a:r>
              <a:rPr lang="en-US" sz="2400" dirty="0"/>
              <a:t> to understand and </a:t>
            </a:r>
            <a:r>
              <a:rPr lang="en-US" sz="2400" b="1" dirty="0"/>
              <a:t>more accurate </a:t>
            </a:r>
            <a:r>
              <a:rPr lang="en-US" sz="2400" dirty="0"/>
              <a:t>than the 8-motor wristband.</a:t>
            </a:r>
          </a:p>
          <a:p>
            <a:r>
              <a:rPr lang="en-US" sz="2400" dirty="0"/>
              <a:t>No differences were found in perceptions of speed.</a:t>
            </a:r>
            <a:endParaRPr lang="en-US" sz="2400" i="1" dirty="0"/>
          </a:p>
        </p:txBody>
      </p:sp>
      <p:pic>
        <p:nvPicPr>
          <p:cNvPr id="7" name="Picture 6">
            <a:extLst>
              <a:ext uri="{FF2B5EF4-FFF2-40B4-BE49-F238E27FC236}">
                <a16:creationId xmlns:a16="http://schemas.microsoft.com/office/drawing/2014/main" xmlns="" id="{9DA52D20-5EE9-4BB6-9486-18276B25F3A6}"/>
              </a:ext>
            </a:extLst>
          </p:cNvPr>
          <p:cNvPicPr>
            <a:picLocks noChangeAspect="1"/>
          </p:cNvPicPr>
          <p:nvPr/>
        </p:nvPicPr>
        <p:blipFill>
          <a:blip r:embed="rId3"/>
          <a:stretch>
            <a:fillRect/>
          </a:stretch>
        </p:blipFill>
        <p:spPr>
          <a:xfrm>
            <a:off x="2538984" y="1690688"/>
            <a:ext cx="7114032" cy="3095066"/>
          </a:xfrm>
          <a:prstGeom prst="rect">
            <a:avLst/>
          </a:prstGeom>
        </p:spPr>
      </p:pic>
      <p:sp>
        <p:nvSpPr>
          <p:cNvPr id="6" name="Rectangle 5">
            <a:extLst>
              <a:ext uri="{FF2B5EF4-FFF2-40B4-BE49-F238E27FC236}">
                <a16:creationId xmlns:a16="http://schemas.microsoft.com/office/drawing/2014/main" xmlns="" id="{BB38EC47-634B-4D10-9E0D-1D32B66D0190}"/>
              </a:ext>
            </a:extLst>
          </p:cNvPr>
          <p:cNvSpPr/>
          <p:nvPr/>
        </p:nvSpPr>
        <p:spPr>
          <a:xfrm>
            <a:off x="2537823" y="2147299"/>
            <a:ext cx="816244" cy="24247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FBD054F-C866-4004-8974-5E5C63921F7E}"/>
              </a:ext>
            </a:extLst>
          </p:cNvPr>
          <p:cNvSpPr/>
          <p:nvPr/>
        </p:nvSpPr>
        <p:spPr>
          <a:xfrm>
            <a:off x="4828958" y="2047545"/>
            <a:ext cx="2434871" cy="3904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823EA03D-608C-455F-8CB2-1E6D66CEB91D}"/>
              </a:ext>
            </a:extLst>
          </p:cNvPr>
          <p:cNvSpPr/>
          <p:nvPr/>
        </p:nvSpPr>
        <p:spPr>
          <a:xfrm>
            <a:off x="3215812" y="4376791"/>
            <a:ext cx="6308332" cy="5604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8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6" grpId="1" animBg="1"/>
      <p:bldP spid="8" grpId="0" animBg="1"/>
      <p:bldP spid="8" grpId="1"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712EE-86EE-4EBC-BBB1-C27CDE1A824C}"/>
              </a:ext>
            </a:extLst>
          </p:cNvPr>
          <p:cNvSpPr>
            <a:spLocks noGrp="1"/>
          </p:cNvSpPr>
          <p:nvPr>
            <p:ph type="title"/>
          </p:nvPr>
        </p:nvSpPr>
        <p:spPr/>
        <p:txBody>
          <a:bodyPr/>
          <a:lstStyle/>
          <a:p>
            <a:r>
              <a:rPr lang="en-US" dirty="0"/>
              <a:t>Subjective Feedback</a:t>
            </a:r>
          </a:p>
        </p:txBody>
      </p:sp>
      <p:sp>
        <p:nvSpPr>
          <p:cNvPr id="5" name="Content Placeholder 2">
            <a:extLst>
              <a:ext uri="{FF2B5EF4-FFF2-40B4-BE49-F238E27FC236}">
                <a16:creationId xmlns:a16="http://schemas.microsoft.com/office/drawing/2014/main" xmlns="" id="{0E4E009A-E079-43B5-A695-1CE5D8D57C1D}"/>
              </a:ext>
            </a:extLst>
          </p:cNvPr>
          <p:cNvSpPr>
            <a:spLocks noGrp="1"/>
          </p:cNvSpPr>
          <p:nvPr>
            <p:ph idx="1"/>
          </p:nvPr>
        </p:nvSpPr>
        <p:spPr>
          <a:xfrm>
            <a:off x="838200" y="2167467"/>
            <a:ext cx="10515600" cy="3172178"/>
          </a:xfrm>
        </p:spPr>
        <p:txBody>
          <a:bodyPr>
            <a:normAutofit/>
          </a:bodyPr>
          <a:lstStyle/>
          <a:p>
            <a:pPr marL="0" indent="0">
              <a:buNone/>
            </a:pPr>
            <a:r>
              <a:rPr lang="en-US" sz="3200" b="1" dirty="0">
                <a:solidFill>
                  <a:schemeClr val="accent1"/>
                </a:solidFill>
              </a:rPr>
              <a:t>The most common reason cited for preferring 4-motor feedback was that it was easier to understand (6 participants).</a:t>
            </a:r>
          </a:p>
          <a:p>
            <a:pPr marL="0" indent="0">
              <a:buNone/>
            </a:pPr>
            <a:endParaRPr lang="en-US" b="1" dirty="0">
              <a:solidFill>
                <a:srgbClr val="C00000"/>
              </a:solidFill>
            </a:endParaRPr>
          </a:p>
          <a:p>
            <a:pPr marL="0" indent="0">
              <a:buNone/>
            </a:pPr>
            <a:r>
              <a:rPr lang="en-US" dirty="0"/>
              <a:t>“</a:t>
            </a:r>
            <a:r>
              <a:rPr lang="en-US" i="1" dirty="0"/>
              <a:t>[4-motors] was easier to use and I felt less frustrated. I felt like I did better. I was more sure of […] which one was vibrating.”</a:t>
            </a:r>
            <a:endParaRPr lang="en-US" sz="2000" i="1" dirty="0"/>
          </a:p>
        </p:txBody>
      </p:sp>
    </p:spTree>
    <p:extLst>
      <p:ext uri="{BB962C8B-B14F-4D97-AF65-F5344CB8AC3E}">
        <p14:creationId xmlns:p14="http://schemas.microsoft.com/office/powerpoint/2010/main" val="42851470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712EE-86EE-4EBC-BBB1-C27CDE1A824C}"/>
              </a:ext>
            </a:extLst>
          </p:cNvPr>
          <p:cNvSpPr>
            <a:spLocks noGrp="1"/>
          </p:cNvSpPr>
          <p:nvPr>
            <p:ph type="title"/>
          </p:nvPr>
        </p:nvSpPr>
        <p:spPr/>
        <p:txBody>
          <a:bodyPr/>
          <a:lstStyle/>
          <a:p>
            <a:r>
              <a:rPr lang="en-US" dirty="0"/>
              <a:t>Subjective Feedback</a:t>
            </a:r>
          </a:p>
        </p:txBody>
      </p:sp>
      <p:sp>
        <p:nvSpPr>
          <p:cNvPr id="4" name="Content Placeholder 2">
            <a:extLst>
              <a:ext uri="{FF2B5EF4-FFF2-40B4-BE49-F238E27FC236}">
                <a16:creationId xmlns:a16="http://schemas.microsoft.com/office/drawing/2014/main" xmlns="" id="{CECA9512-1B49-4D94-92FC-8664FD2B3ED8}"/>
              </a:ext>
            </a:extLst>
          </p:cNvPr>
          <p:cNvSpPr txBox="1">
            <a:spLocks/>
          </p:cNvSpPr>
          <p:nvPr/>
        </p:nvSpPr>
        <p:spPr>
          <a:xfrm>
            <a:off x="838200" y="2167467"/>
            <a:ext cx="10515600" cy="3172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1"/>
                </a:solidFill>
              </a:rPr>
              <a:t>Reasons for preferring 8-motor feedback included higher perceived accuracy and increased precision.</a:t>
            </a:r>
          </a:p>
          <a:p>
            <a:pPr marL="0" indent="0">
              <a:buFont typeface="Arial" panose="020B0604020202020204" pitchFamily="34" charset="0"/>
              <a:buNone/>
            </a:pPr>
            <a:endParaRPr lang="en-US" b="1" dirty="0">
              <a:solidFill>
                <a:srgbClr val="C00000"/>
              </a:solidFill>
            </a:endParaRPr>
          </a:p>
          <a:p>
            <a:pPr marL="0" indent="0">
              <a:buNone/>
            </a:pPr>
            <a:r>
              <a:rPr lang="en-US" dirty="0"/>
              <a:t>“</a:t>
            </a:r>
            <a:r>
              <a:rPr lang="en-US" i="1" dirty="0"/>
              <a:t>The feedback is more fine-grained and I like that [...] Instead of a general direction I like precision.”</a:t>
            </a:r>
            <a:endParaRPr lang="en-US" sz="2000" i="1" dirty="0"/>
          </a:p>
        </p:txBody>
      </p:sp>
    </p:spTree>
    <p:extLst>
      <p:ext uri="{BB962C8B-B14F-4D97-AF65-F5344CB8AC3E}">
        <p14:creationId xmlns:p14="http://schemas.microsoft.com/office/powerpoint/2010/main" val="21804857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487BF7-44B5-48C6-94E2-6928B62C52F6}"/>
              </a:ext>
            </a:extLst>
          </p:cNvPr>
          <p:cNvSpPr>
            <a:spLocks noGrp="1"/>
          </p:cNvSpPr>
          <p:nvPr>
            <p:ph type="title"/>
          </p:nvPr>
        </p:nvSpPr>
        <p:spPr/>
        <p:txBody>
          <a:bodyPr/>
          <a:lstStyle/>
          <a:p>
            <a:r>
              <a:rPr lang="en-US" dirty="0"/>
              <a:t>Summary of Study 2</a:t>
            </a:r>
          </a:p>
        </p:txBody>
      </p:sp>
      <p:sp>
        <p:nvSpPr>
          <p:cNvPr id="5" name="Content Placeholder 2">
            <a:extLst>
              <a:ext uri="{FF2B5EF4-FFF2-40B4-BE49-F238E27FC236}">
                <a16:creationId xmlns:a16="http://schemas.microsoft.com/office/drawing/2014/main" xmlns="" id="{0397BE6C-EC0B-4C33-8243-476691EA7162}"/>
              </a:ext>
            </a:extLst>
          </p:cNvPr>
          <p:cNvSpPr txBox="1">
            <a:spLocks/>
          </p:cNvSpPr>
          <p:nvPr/>
        </p:nvSpPr>
        <p:spPr>
          <a:xfrm>
            <a:off x="838200" y="2327816"/>
            <a:ext cx="10515600" cy="116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4-motor wristband outperformed 8-motor wristband in both tasks.</a:t>
            </a:r>
          </a:p>
        </p:txBody>
      </p:sp>
      <p:sp>
        <p:nvSpPr>
          <p:cNvPr id="7" name="Content Placeholder 2">
            <a:extLst>
              <a:ext uri="{FF2B5EF4-FFF2-40B4-BE49-F238E27FC236}">
                <a16:creationId xmlns:a16="http://schemas.microsoft.com/office/drawing/2014/main" xmlns="" id="{D977A74D-4B1C-4AEE-A56C-70216194A6FD}"/>
              </a:ext>
            </a:extLst>
          </p:cNvPr>
          <p:cNvSpPr txBox="1">
            <a:spLocks/>
          </p:cNvSpPr>
          <p:nvPr/>
        </p:nvSpPr>
        <p:spPr>
          <a:xfrm>
            <a:off x="838200" y="3547556"/>
            <a:ext cx="10515600" cy="116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subjective evaluation supported the performance results with positive feedback about the 4-motor wristband. </a:t>
            </a:r>
          </a:p>
        </p:txBody>
      </p:sp>
    </p:spTree>
    <p:extLst>
      <p:ext uri="{BB962C8B-B14F-4D97-AF65-F5344CB8AC3E}">
        <p14:creationId xmlns:p14="http://schemas.microsoft.com/office/powerpoint/2010/main" val="9781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282CF2-2057-4E8E-B64F-FA39964C3231}"/>
              </a:ext>
            </a:extLst>
          </p:cNvPr>
          <p:cNvSpPr>
            <a:spLocks noGrp="1"/>
          </p:cNvSpPr>
          <p:nvPr>
            <p:ph type="title"/>
          </p:nvPr>
        </p:nvSpPr>
        <p:spPr/>
        <p:txBody>
          <a:bodyPr/>
          <a:lstStyle/>
          <a:p>
            <a:r>
              <a:rPr lang="en-US" dirty="0"/>
              <a:t>Discussion</a:t>
            </a:r>
          </a:p>
        </p:txBody>
      </p:sp>
      <p:sp>
        <p:nvSpPr>
          <p:cNvPr id="4" name="TextBox 3">
            <a:extLst>
              <a:ext uri="{FF2B5EF4-FFF2-40B4-BE49-F238E27FC236}">
                <a16:creationId xmlns:a16="http://schemas.microsoft.com/office/drawing/2014/main" xmlns="" id="{779A9B01-5D98-4893-BE37-2F18964B9AA0}"/>
              </a:ext>
            </a:extLst>
          </p:cNvPr>
          <p:cNvSpPr txBox="1"/>
          <p:nvPr/>
        </p:nvSpPr>
        <p:spPr>
          <a:xfrm>
            <a:off x="838200" y="1825624"/>
            <a:ext cx="10515600" cy="584775"/>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1. Why does 4-motor outperform 8-motor?</a:t>
            </a:r>
          </a:p>
        </p:txBody>
      </p:sp>
      <p:sp>
        <p:nvSpPr>
          <p:cNvPr id="5" name="TextBox 4">
            <a:extLst>
              <a:ext uri="{FF2B5EF4-FFF2-40B4-BE49-F238E27FC236}">
                <a16:creationId xmlns:a16="http://schemas.microsoft.com/office/drawing/2014/main" xmlns="" id="{83C74125-C45A-43FF-9356-17C223D66998}"/>
              </a:ext>
            </a:extLst>
          </p:cNvPr>
          <p:cNvSpPr txBox="1"/>
          <p:nvPr/>
        </p:nvSpPr>
        <p:spPr>
          <a:xfrm>
            <a:off x="838200" y="3131309"/>
            <a:ext cx="10515600" cy="584775"/>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2. Designing wristband haptics</a:t>
            </a:r>
          </a:p>
        </p:txBody>
      </p:sp>
      <p:sp>
        <p:nvSpPr>
          <p:cNvPr id="6" name="TextBox 5">
            <a:extLst>
              <a:ext uri="{FF2B5EF4-FFF2-40B4-BE49-F238E27FC236}">
                <a16:creationId xmlns:a16="http://schemas.microsoft.com/office/drawing/2014/main" xmlns="" id="{EEC3A5A1-F85C-489B-B261-1AFABA53E721}"/>
              </a:ext>
            </a:extLst>
          </p:cNvPr>
          <p:cNvSpPr txBox="1"/>
          <p:nvPr/>
        </p:nvSpPr>
        <p:spPr>
          <a:xfrm>
            <a:off x="838200" y="4436994"/>
            <a:ext cx="10515600" cy="584775"/>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3. Effect of age and technology experience</a:t>
            </a:r>
          </a:p>
        </p:txBody>
      </p:sp>
    </p:spTree>
    <p:extLst>
      <p:ext uri="{BB962C8B-B14F-4D97-AF65-F5344CB8AC3E}">
        <p14:creationId xmlns:p14="http://schemas.microsoft.com/office/powerpoint/2010/main" val="23680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49B16-5EAB-49CA-93DE-8C178DFF3685}"/>
              </a:ext>
            </a:extLst>
          </p:cNvPr>
          <p:cNvSpPr>
            <a:spLocks noGrp="1"/>
          </p:cNvSpPr>
          <p:nvPr>
            <p:ph type="title"/>
          </p:nvPr>
        </p:nvSpPr>
        <p:spPr/>
        <p:txBody>
          <a:bodyPr/>
          <a:lstStyle/>
          <a:p>
            <a:r>
              <a:rPr lang="en-US" dirty="0"/>
              <a:t>Limitations and Future Work</a:t>
            </a:r>
          </a:p>
        </p:txBody>
      </p:sp>
      <p:sp>
        <p:nvSpPr>
          <p:cNvPr id="4" name="TextBox 3">
            <a:extLst>
              <a:ext uri="{FF2B5EF4-FFF2-40B4-BE49-F238E27FC236}">
                <a16:creationId xmlns:a16="http://schemas.microsoft.com/office/drawing/2014/main" xmlns="" id="{48C6D268-D886-4AD2-9820-08DBA2A828D8}"/>
              </a:ext>
            </a:extLst>
          </p:cNvPr>
          <p:cNvSpPr txBox="1"/>
          <p:nvPr/>
        </p:nvSpPr>
        <p:spPr>
          <a:xfrm>
            <a:off x="838200" y="1825624"/>
            <a:ext cx="10515600" cy="584775"/>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1. Fatigue from using the haptic feedback</a:t>
            </a:r>
          </a:p>
        </p:txBody>
      </p:sp>
      <p:sp>
        <p:nvSpPr>
          <p:cNvPr id="5" name="TextBox 4">
            <a:extLst>
              <a:ext uri="{FF2B5EF4-FFF2-40B4-BE49-F238E27FC236}">
                <a16:creationId xmlns:a16="http://schemas.microsoft.com/office/drawing/2014/main" xmlns="" id="{BB97237F-334F-4BAF-B866-20811A1214B0}"/>
              </a:ext>
            </a:extLst>
          </p:cNvPr>
          <p:cNvSpPr txBox="1"/>
          <p:nvPr/>
        </p:nvSpPr>
        <p:spPr>
          <a:xfrm>
            <a:off x="838200" y="3107312"/>
            <a:ext cx="10515600" cy="584775"/>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2. Learning to use the wristband</a:t>
            </a:r>
          </a:p>
        </p:txBody>
      </p:sp>
      <p:sp>
        <p:nvSpPr>
          <p:cNvPr id="6" name="TextBox 5">
            <a:extLst>
              <a:ext uri="{FF2B5EF4-FFF2-40B4-BE49-F238E27FC236}">
                <a16:creationId xmlns:a16="http://schemas.microsoft.com/office/drawing/2014/main" xmlns="" id="{891829F8-457A-41CE-8A67-7ADBC252E1F0}"/>
              </a:ext>
            </a:extLst>
          </p:cNvPr>
          <p:cNvSpPr txBox="1"/>
          <p:nvPr/>
        </p:nvSpPr>
        <p:spPr>
          <a:xfrm>
            <a:off x="838200" y="4412997"/>
            <a:ext cx="10515600" cy="584775"/>
          </a:xfrm>
          <a:prstGeom prst="rect">
            <a:avLst/>
          </a:prstGeom>
          <a:noFill/>
        </p:spPr>
        <p:txBody>
          <a:bodyPr wrap="square" rtlCol="0">
            <a:spAutoFit/>
          </a:bodyPr>
          <a:lstStyle/>
          <a:p>
            <a:r>
              <a:rPr lang="en-US" sz="3200" dirty="0">
                <a:latin typeface="Helvetica" panose="020B0604020202020204" pitchFamily="34" charset="0"/>
                <a:cs typeface="Helvetica" panose="020B0604020202020204" pitchFamily="34" charset="0"/>
              </a:rPr>
              <a:t>3. Performance in practice</a:t>
            </a:r>
          </a:p>
        </p:txBody>
      </p:sp>
    </p:spTree>
    <p:extLst>
      <p:ext uri="{BB962C8B-B14F-4D97-AF65-F5344CB8AC3E}">
        <p14:creationId xmlns:p14="http://schemas.microsoft.com/office/powerpoint/2010/main" val="24799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5AFE20E-EFD2-4DCC-AE8D-07AC1D923CAB}"/>
              </a:ext>
            </a:extLst>
          </p:cNvPr>
          <p:cNvPicPr>
            <a:picLocks noChangeAspect="1"/>
          </p:cNvPicPr>
          <p:nvPr/>
        </p:nvPicPr>
        <p:blipFill rotWithShape="1">
          <a:blip r:embed="rId3">
            <a:extLst>
              <a:ext uri="{28A0092B-C50C-407E-A947-70E740481C1C}">
                <a14:useLocalDpi xmlns:a14="http://schemas.microsoft.com/office/drawing/2010/main" val="0"/>
              </a:ext>
            </a:extLst>
          </a:blip>
          <a:srcRect t="13125" b="3052"/>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80640EB0-7B71-4C66-A1B6-C42C2AB6E6C5}"/>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867BFCF-9CE4-47B8-A3AE-2B9EE5A4CA26}"/>
              </a:ext>
            </a:extLst>
          </p:cNvPr>
          <p:cNvSpPr>
            <a:spLocks noGrp="1"/>
          </p:cNvSpPr>
          <p:nvPr>
            <p:ph type="title"/>
          </p:nvPr>
        </p:nvSpPr>
        <p:spPr>
          <a:xfrm>
            <a:off x="838200" y="921338"/>
            <a:ext cx="10515600" cy="1325563"/>
          </a:xfrm>
        </p:spPr>
        <p:txBody>
          <a:bodyPr>
            <a:normAutofit/>
          </a:bodyPr>
          <a:lstStyle/>
          <a:p>
            <a:r>
              <a:rPr lang="en-US" sz="5400" dirty="0">
                <a:solidFill>
                  <a:schemeClr val="accent6">
                    <a:lumMod val="40000"/>
                    <a:lumOff val="60000"/>
                  </a:schemeClr>
                </a:solidFill>
              </a:rPr>
              <a:t>Questions?</a:t>
            </a:r>
          </a:p>
        </p:txBody>
      </p:sp>
      <p:sp>
        <p:nvSpPr>
          <p:cNvPr id="3" name="Content Placeholder 2">
            <a:extLst>
              <a:ext uri="{FF2B5EF4-FFF2-40B4-BE49-F238E27FC236}">
                <a16:creationId xmlns:a16="http://schemas.microsoft.com/office/drawing/2014/main" xmlns="" id="{BD8FEEA4-6790-453F-8922-AC0A69134D10}"/>
              </a:ext>
            </a:extLst>
          </p:cNvPr>
          <p:cNvSpPr>
            <a:spLocks noGrp="1"/>
          </p:cNvSpPr>
          <p:nvPr>
            <p:ph idx="1"/>
          </p:nvPr>
        </p:nvSpPr>
        <p:spPr>
          <a:xfrm>
            <a:off x="838200" y="2391280"/>
            <a:ext cx="3570171" cy="3519226"/>
          </a:xfrm>
        </p:spPr>
        <p:txBody>
          <a:bodyPr>
            <a:normAutofit/>
          </a:bodyPr>
          <a:lstStyle/>
          <a:p>
            <a:pPr marL="0" indent="0">
              <a:buNone/>
            </a:pPr>
            <a:r>
              <a:rPr lang="en-US" sz="2400" dirty="0">
                <a:solidFill>
                  <a:schemeClr val="bg1"/>
                </a:solidFill>
              </a:rPr>
              <a:t>Jonggi Hong</a:t>
            </a:r>
          </a:p>
          <a:p>
            <a:pPr marL="0" indent="0">
              <a:buNone/>
            </a:pPr>
            <a:r>
              <a:rPr lang="en-US" sz="2400" dirty="0">
                <a:solidFill>
                  <a:schemeClr val="bg1"/>
                </a:solidFill>
              </a:rPr>
              <a:t>Alisha Pradhan</a:t>
            </a:r>
          </a:p>
          <a:p>
            <a:pPr marL="0" indent="0">
              <a:buNone/>
            </a:pPr>
            <a:r>
              <a:rPr lang="en-US" sz="2400" dirty="0">
                <a:solidFill>
                  <a:schemeClr val="bg1"/>
                </a:solidFill>
              </a:rPr>
              <a:t>Jon E. Froehlich</a:t>
            </a:r>
          </a:p>
          <a:p>
            <a:pPr marL="0" indent="0">
              <a:buNone/>
            </a:pPr>
            <a:r>
              <a:rPr lang="en-US" sz="2400" dirty="0">
                <a:solidFill>
                  <a:schemeClr val="bg1"/>
                </a:solidFill>
              </a:rPr>
              <a:t>Leah </a:t>
            </a:r>
            <a:r>
              <a:rPr lang="en-US" sz="2400" dirty="0" err="1">
                <a:solidFill>
                  <a:schemeClr val="bg1"/>
                </a:solidFill>
              </a:rPr>
              <a:t>Findlater</a:t>
            </a:r>
            <a:endParaRPr lang="en-US" sz="2400" dirty="0">
              <a:solidFill>
                <a:schemeClr val="bg1"/>
              </a:solidFill>
            </a:endParaRPr>
          </a:p>
        </p:txBody>
      </p:sp>
      <p:pic>
        <p:nvPicPr>
          <p:cNvPr id="4" name="Picture 3">
            <a:extLst>
              <a:ext uri="{FF2B5EF4-FFF2-40B4-BE49-F238E27FC236}">
                <a16:creationId xmlns:a16="http://schemas.microsoft.com/office/drawing/2014/main" xmlns="" id="{2CAEC802-2D8E-41E2-BEBD-38B8CA476F93}"/>
              </a:ext>
            </a:extLst>
          </p:cNvPr>
          <p:cNvPicPr>
            <a:picLocks noChangeAspect="1"/>
          </p:cNvPicPr>
          <p:nvPr/>
        </p:nvPicPr>
        <p:blipFill>
          <a:blip r:embed="rId4"/>
          <a:stretch>
            <a:fillRect/>
          </a:stretch>
        </p:blipFill>
        <p:spPr>
          <a:xfrm>
            <a:off x="10987032" y="5745712"/>
            <a:ext cx="1300578" cy="1147811"/>
          </a:xfrm>
          <a:prstGeom prst="rect">
            <a:avLst/>
          </a:prstGeom>
        </p:spPr>
      </p:pic>
      <p:sp>
        <p:nvSpPr>
          <p:cNvPr id="6" name="Rectangle 5">
            <a:extLst>
              <a:ext uri="{FF2B5EF4-FFF2-40B4-BE49-F238E27FC236}">
                <a16:creationId xmlns:a16="http://schemas.microsoft.com/office/drawing/2014/main" xmlns="" id="{56EAD6C2-C897-4C6D-943C-6D31A5BBC37F}"/>
              </a:ext>
            </a:extLst>
          </p:cNvPr>
          <p:cNvSpPr/>
          <p:nvPr/>
        </p:nvSpPr>
        <p:spPr>
          <a:xfrm>
            <a:off x="883259" y="5772355"/>
            <a:ext cx="5199213" cy="923330"/>
          </a:xfrm>
          <a:prstGeom prst="rect">
            <a:avLst/>
          </a:prstGeom>
        </p:spPr>
        <p:txBody>
          <a:bodyPr wrap="square">
            <a:spAutoFit/>
          </a:bodyPr>
          <a:lstStyle/>
          <a:p>
            <a:r>
              <a:rPr lang="en-US" dirty="0">
                <a:solidFill>
                  <a:schemeClr val="bg1"/>
                </a:solidFill>
                <a:latin typeface="Helvetica"/>
                <a:cs typeface="Helvetica"/>
              </a:rPr>
              <a:t>This work was supported by the Office of the Assistant Secretary of Defense for Health Affairs under Award W81XWH-14-1-0617</a:t>
            </a:r>
          </a:p>
        </p:txBody>
      </p:sp>
      <p:sp>
        <p:nvSpPr>
          <p:cNvPr id="10" name="Content Placeholder 2">
            <a:extLst>
              <a:ext uri="{FF2B5EF4-FFF2-40B4-BE49-F238E27FC236}">
                <a16:creationId xmlns:a16="http://schemas.microsoft.com/office/drawing/2014/main" xmlns="" id="{F7831DAE-9446-437B-A1A9-883AC8B27BC2}"/>
              </a:ext>
            </a:extLst>
          </p:cNvPr>
          <p:cNvSpPr txBox="1">
            <a:spLocks/>
          </p:cNvSpPr>
          <p:nvPr/>
        </p:nvSpPr>
        <p:spPr>
          <a:xfrm>
            <a:off x="3506544" y="2391280"/>
            <a:ext cx="3570171" cy="3519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rPr>
              <a:t>jhong12@umd.edu</a:t>
            </a:r>
          </a:p>
          <a:p>
            <a:pPr marL="0" indent="0">
              <a:buFont typeface="Arial" panose="020B0604020202020204" pitchFamily="34" charset="0"/>
              <a:buNone/>
            </a:pPr>
            <a:r>
              <a:rPr lang="en-US" sz="2400" dirty="0">
                <a:solidFill>
                  <a:schemeClr val="bg1"/>
                </a:solidFill>
              </a:rPr>
              <a:t>alisha93@umd.edu</a:t>
            </a:r>
          </a:p>
          <a:p>
            <a:pPr marL="0" indent="0">
              <a:buFont typeface="Arial" panose="020B0604020202020204" pitchFamily="34" charset="0"/>
              <a:buNone/>
            </a:pPr>
            <a:r>
              <a:rPr lang="en-US" sz="2400" dirty="0">
                <a:solidFill>
                  <a:schemeClr val="bg1"/>
                </a:solidFill>
              </a:rPr>
              <a:t>jonf@umd.edu</a:t>
            </a:r>
          </a:p>
          <a:p>
            <a:pPr marL="0" indent="0">
              <a:buFont typeface="Arial" panose="020B0604020202020204" pitchFamily="34" charset="0"/>
              <a:buNone/>
            </a:pPr>
            <a:r>
              <a:rPr lang="en-US" sz="2400" dirty="0">
                <a:solidFill>
                  <a:schemeClr val="bg1"/>
                </a:solidFill>
              </a:rPr>
              <a:t>leahkf@umd.edu</a:t>
            </a:r>
          </a:p>
        </p:txBody>
      </p:sp>
      <p:sp>
        <p:nvSpPr>
          <p:cNvPr id="11" name="Oval 10">
            <a:extLst>
              <a:ext uri="{FF2B5EF4-FFF2-40B4-BE49-F238E27FC236}">
                <a16:creationId xmlns:a16="http://schemas.microsoft.com/office/drawing/2014/main" xmlns="" id="{D24B35EE-7023-4FDE-86D7-7BDBF75A44C7}"/>
              </a:ext>
            </a:extLst>
          </p:cNvPr>
          <p:cNvSpPr/>
          <p:nvPr/>
        </p:nvSpPr>
        <p:spPr>
          <a:xfrm>
            <a:off x="10048500" y="5772355"/>
            <a:ext cx="1002793" cy="10027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9AA4A5D4-E325-452F-8873-8E501694FA2D}"/>
              </a:ext>
            </a:extLst>
          </p:cNvPr>
          <p:cNvPicPr>
            <a:picLocks noChangeAspect="1"/>
          </p:cNvPicPr>
          <p:nvPr/>
        </p:nvPicPr>
        <p:blipFill>
          <a:blip r:embed="rId5"/>
          <a:stretch>
            <a:fillRect/>
          </a:stretch>
        </p:blipFill>
        <p:spPr>
          <a:xfrm>
            <a:off x="9745994" y="5745712"/>
            <a:ext cx="1607806" cy="1067405"/>
          </a:xfrm>
          <a:prstGeom prst="rect">
            <a:avLst/>
          </a:prstGeom>
        </p:spPr>
      </p:pic>
    </p:spTree>
    <p:extLst>
      <p:ext uri="{BB962C8B-B14F-4D97-AF65-F5344CB8AC3E}">
        <p14:creationId xmlns:p14="http://schemas.microsoft.com/office/powerpoint/2010/main" val="2438436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BCCB3-BB33-4977-B51C-263406C14071}"/>
              </a:ext>
            </a:extLst>
          </p:cNvPr>
          <p:cNvSpPr>
            <a:spLocks noGrp="1"/>
          </p:cNvSpPr>
          <p:nvPr>
            <p:ph type="title"/>
          </p:nvPr>
        </p:nvSpPr>
        <p:spPr/>
        <p:txBody>
          <a:bodyPr/>
          <a:lstStyle/>
          <a:p>
            <a:r>
              <a:rPr lang="en-US" dirty="0"/>
              <a:t>End of presentation</a:t>
            </a:r>
          </a:p>
        </p:txBody>
      </p:sp>
      <p:sp>
        <p:nvSpPr>
          <p:cNvPr id="3" name="Content Placeholder 2">
            <a:extLst>
              <a:ext uri="{FF2B5EF4-FFF2-40B4-BE49-F238E27FC236}">
                <a16:creationId xmlns:a16="http://schemas.microsoft.com/office/drawing/2014/main" xmlns="" id="{B33B79FE-5367-4CD8-94F0-8B6378D1CD94}"/>
              </a:ext>
            </a:extLst>
          </p:cNvPr>
          <p:cNvSpPr>
            <a:spLocks noGrp="1"/>
          </p:cNvSpPr>
          <p:nvPr>
            <p:ph idx="1"/>
          </p:nvPr>
        </p:nvSpPr>
        <p:spPr/>
        <p:txBody>
          <a:bodyPr/>
          <a:lstStyle/>
          <a:p>
            <a:r>
              <a:rPr lang="en-US" dirty="0"/>
              <a:t>The slides below are preserved just in case.</a:t>
            </a:r>
          </a:p>
        </p:txBody>
      </p:sp>
    </p:spTree>
    <p:extLst>
      <p:ext uri="{BB962C8B-B14F-4D97-AF65-F5344CB8AC3E}">
        <p14:creationId xmlns:p14="http://schemas.microsoft.com/office/powerpoint/2010/main" val="1008147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D9C939B-21A1-457B-99C9-DC1E7B6294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56" b="12869"/>
          <a:stretch/>
        </p:blipFill>
        <p:spPr>
          <a:xfrm>
            <a:off x="0" y="0"/>
            <a:ext cx="12192000" cy="6858000"/>
          </a:xfrm>
        </p:spPr>
      </p:pic>
    </p:spTree>
    <p:extLst>
      <p:ext uri="{BB962C8B-B14F-4D97-AF65-F5344CB8AC3E}">
        <p14:creationId xmlns:p14="http://schemas.microsoft.com/office/powerpoint/2010/main" val="2145685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0B06E2-AAB7-4EF2-8C4B-A224C8C169CA}"/>
              </a:ext>
            </a:extLst>
          </p:cNvPr>
          <p:cNvSpPr>
            <a:spLocks noGrp="1"/>
          </p:cNvSpPr>
          <p:nvPr>
            <p:ph type="title"/>
          </p:nvPr>
        </p:nvSpPr>
        <p:spPr/>
        <p:txBody>
          <a:bodyPr/>
          <a:lstStyle/>
          <a:p>
            <a:r>
              <a:rPr lang="en-US" dirty="0"/>
              <a:t>When is the hand guidance needed?</a:t>
            </a:r>
          </a:p>
        </p:txBody>
      </p:sp>
      <p:pic>
        <p:nvPicPr>
          <p:cNvPr id="4" name="Picture 3">
            <a:extLst>
              <a:ext uri="{FF2B5EF4-FFF2-40B4-BE49-F238E27FC236}">
                <a16:creationId xmlns:a16="http://schemas.microsoft.com/office/drawing/2014/main" xmlns="" id="{E0DFC18D-F943-4B5E-B2AA-042D0081AFC6}"/>
              </a:ext>
            </a:extLst>
          </p:cNvPr>
          <p:cNvPicPr>
            <a:picLocks noChangeAspect="1"/>
          </p:cNvPicPr>
          <p:nvPr/>
        </p:nvPicPr>
        <p:blipFill>
          <a:blip r:embed="rId2"/>
          <a:stretch>
            <a:fillRect/>
          </a:stretch>
        </p:blipFill>
        <p:spPr>
          <a:xfrm>
            <a:off x="2237693" y="2428036"/>
            <a:ext cx="7734982" cy="4801394"/>
          </a:xfrm>
          <a:prstGeom prst="rect">
            <a:avLst/>
          </a:prstGeom>
          <a:ln w="12700">
            <a:solidFill>
              <a:schemeClr val="tx1"/>
            </a:solidFill>
          </a:ln>
        </p:spPr>
      </p:pic>
      <p:pic>
        <p:nvPicPr>
          <p:cNvPr id="5" name="Picture 4" descr="hand.png">
            <a:extLst>
              <a:ext uri="{FF2B5EF4-FFF2-40B4-BE49-F238E27FC236}">
                <a16:creationId xmlns:a16="http://schemas.microsoft.com/office/drawing/2014/main" xmlns="" id="{082D6294-963B-4164-A462-C9931C30F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037" y="2665729"/>
            <a:ext cx="1594853" cy="5494355"/>
          </a:xfrm>
          <a:prstGeom prst="rect">
            <a:avLst/>
          </a:prstGeom>
        </p:spPr>
      </p:pic>
      <p:sp>
        <p:nvSpPr>
          <p:cNvPr id="6" name="Up Arrow 7">
            <a:extLst>
              <a:ext uri="{FF2B5EF4-FFF2-40B4-BE49-F238E27FC236}">
                <a16:creationId xmlns:a16="http://schemas.microsoft.com/office/drawing/2014/main" xmlns="" id="{D1F06CCD-EF11-4D38-A637-3066EE8FF00F}"/>
              </a:ext>
            </a:extLst>
          </p:cNvPr>
          <p:cNvSpPr/>
          <p:nvPr/>
        </p:nvSpPr>
        <p:spPr>
          <a:xfrm rot="5400000">
            <a:off x="5796612" y="1705330"/>
            <a:ext cx="803650" cy="863140"/>
          </a:xfrm>
          <a:prstGeom prst="upArrow">
            <a:avLst/>
          </a:prstGeom>
          <a:solidFill>
            <a:srgbClr val="EB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Image result for handsight">
            <a:extLst>
              <a:ext uri="{FF2B5EF4-FFF2-40B4-BE49-F238E27FC236}">
                <a16:creationId xmlns:a16="http://schemas.microsoft.com/office/drawing/2014/main" xmlns="" id="{8BDD8FBF-50BE-444A-8675-C6C221AFA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338" y="3507920"/>
            <a:ext cx="8496299" cy="477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871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xmlns="" id="{983FDC15-2918-498F-BB9D-CBD4A6D90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2EFDF65E-312A-4ED4-8CB2-76188E5802DA}"/>
              </a:ext>
            </a:extLst>
          </p:cNvPr>
          <p:cNvSpPr txBox="1"/>
          <p:nvPr/>
        </p:nvSpPr>
        <p:spPr>
          <a:xfrm>
            <a:off x="327174" y="5435773"/>
            <a:ext cx="6781023" cy="769441"/>
          </a:xfrm>
          <a:prstGeom prst="rect">
            <a:avLst/>
          </a:prstGeom>
          <a:noFill/>
        </p:spPr>
        <p:txBody>
          <a:bodyPr wrap="none" rtlCol="0">
            <a:spAutoFit/>
          </a:bodyPr>
          <a:lstStyle/>
          <a:p>
            <a:r>
              <a:rPr lang="en-US" sz="4400" dirty="0" smtClean="0">
                <a:latin typeface="Helvetica" panose="020B0604020202020204" pitchFamily="34" charset="0"/>
                <a:cs typeface="Helvetica" panose="020B0604020202020204" pitchFamily="34" charset="0"/>
              </a:rPr>
              <a:t>Ex. 3) Learning</a:t>
            </a:r>
            <a:r>
              <a:rPr lang="en-US" sz="4000" dirty="0" smtClean="0">
                <a:latin typeface="Helvetica" panose="020B0604020202020204" pitchFamily="34" charset="0"/>
                <a:cs typeface="Helvetica" panose="020B0604020202020204" pitchFamily="34" charset="0"/>
              </a:rPr>
              <a:t> </a:t>
            </a:r>
            <a:r>
              <a:rPr lang="en-US" sz="4000" dirty="0">
                <a:latin typeface="Helvetica" panose="020B0604020202020204" pitchFamily="34" charset="0"/>
                <a:cs typeface="Helvetica" panose="020B0604020202020204" pitchFamily="34" charset="0"/>
              </a:rPr>
              <a:t>handwriting</a:t>
            </a:r>
          </a:p>
        </p:txBody>
      </p:sp>
    </p:spTree>
    <p:extLst>
      <p:ext uri="{BB962C8B-B14F-4D97-AF65-F5344CB8AC3E}">
        <p14:creationId xmlns:p14="http://schemas.microsoft.com/office/powerpoint/2010/main" val="36499482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A783230F-B079-4CDA-902B-FC8EA579507C}"/>
              </a:ext>
            </a:extLst>
          </p:cNvPr>
          <p:cNvSpPr txBox="1"/>
          <p:nvPr/>
        </p:nvSpPr>
        <p:spPr>
          <a:xfrm>
            <a:off x="5910323" y="2362756"/>
            <a:ext cx="668260" cy="369332"/>
          </a:xfrm>
          <a:prstGeom prst="rect">
            <a:avLst/>
          </a:prstGeom>
          <a:noFill/>
        </p:spPr>
        <p:txBody>
          <a:bodyPr wrap="none" rtlCol="0">
            <a:spAutoFit/>
          </a:bodyPr>
          <a:lstStyle/>
          <a:p>
            <a:r>
              <a:rPr lang="en-US" dirty="0"/>
              <a:t>Right</a:t>
            </a:r>
          </a:p>
        </p:txBody>
      </p:sp>
      <p:cxnSp>
        <p:nvCxnSpPr>
          <p:cNvPr id="35" name="Straight Connector 34">
            <a:extLst>
              <a:ext uri="{FF2B5EF4-FFF2-40B4-BE49-F238E27FC236}">
                <a16:creationId xmlns:a16="http://schemas.microsoft.com/office/drawing/2014/main" xmlns="" id="{6645007F-B6E0-4D0D-9C36-48E3F797F24A}"/>
              </a:ext>
            </a:extLst>
          </p:cNvPr>
          <p:cNvCxnSpPr>
            <a:cxnSpLocks/>
          </p:cNvCxnSpPr>
          <p:nvPr/>
        </p:nvCxnSpPr>
        <p:spPr>
          <a:xfrm flipV="1">
            <a:off x="8775700" y="2908641"/>
            <a:ext cx="1663700" cy="1017247"/>
          </a:xfrm>
          <a:prstGeom prst="line">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3ECB7E43-D3DC-4B5F-A5AD-9A99B9935A50}"/>
              </a:ext>
            </a:extLst>
          </p:cNvPr>
          <p:cNvSpPr>
            <a:spLocks noGrp="1"/>
          </p:cNvSpPr>
          <p:nvPr>
            <p:ph type="title"/>
          </p:nvPr>
        </p:nvSpPr>
        <p:spPr/>
        <p:txBody>
          <a:bodyPr/>
          <a:lstStyle/>
          <a:p>
            <a:r>
              <a:rPr lang="en-US" dirty="0"/>
              <a:t>Target-finding Task</a:t>
            </a:r>
          </a:p>
        </p:txBody>
      </p:sp>
      <p:sp>
        <p:nvSpPr>
          <p:cNvPr id="8" name="Oval 7">
            <a:extLst>
              <a:ext uri="{FF2B5EF4-FFF2-40B4-BE49-F238E27FC236}">
                <a16:creationId xmlns:a16="http://schemas.microsoft.com/office/drawing/2014/main" xmlns="" id="{30951D8A-27BC-4953-B074-755312D69A38}"/>
              </a:ext>
            </a:extLst>
          </p:cNvPr>
          <p:cNvSpPr/>
          <p:nvPr/>
        </p:nvSpPr>
        <p:spPr>
          <a:xfrm>
            <a:off x="2603500" y="2389188"/>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BC0490CA-279E-4052-AA95-9F4A1B693C34}"/>
              </a:ext>
            </a:extLst>
          </p:cNvPr>
          <p:cNvSpPr/>
          <p:nvPr/>
        </p:nvSpPr>
        <p:spPr>
          <a:xfrm>
            <a:off x="838200" y="377348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62C5A904-67C1-4F49-BC13-8EA6D127888D}"/>
              </a:ext>
            </a:extLst>
          </p:cNvPr>
          <p:cNvSpPr/>
          <p:nvPr/>
        </p:nvSpPr>
        <p:spPr>
          <a:xfrm>
            <a:off x="6496050" y="2389188"/>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D29678EB-B7CD-47DF-AA9F-55F1927B8C75}"/>
              </a:ext>
            </a:extLst>
          </p:cNvPr>
          <p:cNvSpPr/>
          <p:nvPr/>
        </p:nvSpPr>
        <p:spPr>
          <a:xfrm>
            <a:off x="4730750" y="377348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E360BFC8-9F2B-4AC7-A025-8C631AD1C8F3}"/>
              </a:ext>
            </a:extLst>
          </p:cNvPr>
          <p:cNvSpPr/>
          <p:nvPr/>
        </p:nvSpPr>
        <p:spPr>
          <a:xfrm>
            <a:off x="10388600" y="2389188"/>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9647DC0A-E9DF-4A41-A1C7-84586E07846C}"/>
              </a:ext>
            </a:extLst>
          </p:cNvPr>
          <p:cNvSpPr/>
          <p:nvPr/>
        </p:nvSpPr>
        <p:spPr>
          <a:xfrm>
            <a:off x="8623300" y="377348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xmlns="" id="{1002EB5A-84EC-4B84-ABA3-207E71D91647}"/>
              </a:ext>
            </a:extLst>
          </p:cNvPr>
          <p:cNvSpPr txBox="1">
            <a:spLocks/>
          </p:cNvSpPr>
          <p:nvPr/>
        </p:nvSpPr>
        <p:spPr>
          <a:xfrm>
            <a:off x="838200" y="4776655"/>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4-motor</a:t>
            </a:r>
          </a:p>
          <a:p>
            <a:pPr marL="0" indent="0" algn="ctr">
              <a:buNone/>
            </a:pPr>
            <a:r>
              <a:rPr lang="en-US" dirty="0">
                <a:solidFill>
                  <a:schemeClr val="accent1">
                    <a:lumMod val="50000"/>
                  </a:schemeClr>
                </a:solidFill>
              </a:rPr>
              <a:t>Single-motor feedback</a:t>
            </a:r>
          </a:p>
        </p:txBody>
      </p:sp>
      <p:sp>
        <p:nvSpPr>
          <p:cNvPr id="15" name="Content Placeholder 2">
            <a:extLst>
              <a:ext uri="{FF2B5EF4-FFF2-40B4-BE49-F238E27FC236}">
                <a16:creationId xmlns:a16="http://schemas.microsoft.com/office/drawing/2014/main" xmlns="" id="{FF933155-F0A3-4F0A-8BDC-0DB469B1E902}"/>
              </a:ext>
            </a:extLst>
          </p:cNvPr>
          <p:cNvSpPr txBox="1">
            <a:spLocks/>
          </p:cNvSpPr>
          <p:nvPr/>
        </p:nvSpPr>
        <p:spPr>
          <a:xfrm>
            <a:off x="4387850" y="4776655"/>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8-motor</a:t>
            </a:r>
          </a:p>
          <a:p>
            <a:pPr marL="0" indent="0" algn="ctr">
              <a:buNone/>
            </a:pPr>
            <a:r>
              <a:rPr lang="en-US" dirty="0">
                <a:solidFill>
                  <a:schemeClr val="accent1">
                    <a:lumMod val="50000"/>
                  </a:schemeClr>
                </a:solidFill>
              </a:rPr>
              <a:t>Single-motor feedback</a:t>
            </a:r>
          </a:p>
        </p:txBody>
      </p:sp>
      <p:sp>
        <p:nvSpPr>
          <p:cNvPr id="16" name="Content Placeholder 2">
            <a:extLst>
              <a:ext uri="{FF2B5EF4-FFF2-40B4-BE49-F238E27FC236}">
                <a16:creationId xmlns:a16="http://schemas.microsoft.com/office/drawing/2014/main" xmlns="" id="{92E04347-09BA-4633-BB00-65D3F04AE172}"/>
              </a:ext>
            </a:extLst>
          </p:cNvPr>
          <p:cNvSpPr txBox="1">
            <a:spLocks/>
          </p:cNvSpPr>
          <p:nvPr/>
        </p:nvSpPr>
        <p:spPr>
          <a:xfrm>
            <a:off x="8274050" y="4776655"/>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4, 8-motor</a:t>
            </a:r>
          </a:p>
          <a:p>
            <a:pPr marL="0" indent="0" algn="ctr">
              <a:buNone/>
            </a:pPr>
            <a:r>
              <a:rPr lang="en-US" dirty="0">
                <a:solidFill>
                  <a:schemeClr val="accent1">
                    <a:lumMod val="50000"/>
                  </a:schemeClr>
                </a:solidFill>
              </a:rPr>
              <a:t>Interpolated vibration</a:t>
            </a:r>
          </a:p>
        </p:txBody>
      </p:sp>
      <p:cxnSp>
        <p:nvCxnSpPr>
          <p:cNvPr id="18" name="Straight Connector 17">
            <a:extLst>
              <a:ext uri="{FF2B5EF4-FFF2-40B4-BE49-F238E27FC236}">
                <a16:creationId xmlns:a16="http://schemas.microsoft.com/office/drawing/2014/main" xmlns="" id="{AD89B36C-35F9-42A6-ADD4-A9FDAB8C7B66}"/>
              </a:ext>
            </a:extLst>
          </p:cNvPr>
          <p:cNvCxnSpPr>
            <a:cxnSpLocks/>
            <a:stCxn id="9" idx="0"/>
          </p:cNvCxnSpPr>
          <p:nvPr/>
        </p:nvCxnSpPr>
        <p:spPr>
          <a:xfrm flipV="1">
            <a:off x="990600" y="2732088"/>
            <a:ext cx="0" cy="10414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45B84F8-B3F9-40CE-9DBE-F241F11378E5}"/>
              </a:ext>
            </a:extLst>
          </p:cNvPr>
          <p:cNvCxnSpPr>
            <a:cxnSpLocks/>
            <a:stCxn id="8" idx="2"/>
          </p:cNvCxnSpPr>
          <p:nvPr/>
        </p:nvCxnSpPr>
        <p:spPr>
          <a:xfrm flipH="1">
            <a:off x="990600" y="2732088"/>
            <a:ext cx="1612900"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CB5154D-6D76-4F8E-87EB-600FD776DA14}"/>
              </a:ext>
            </a:extLst>
          </p:cNvPr>
          <p:cNvCxnSpPr>
            <a:cxnSpLocks/>
            <a:stCxn id="11" idx="7"/>
          </p:cNvCxnSpPr>
          <p:nvPr/>
        </p:nvCxnSpPr>
        <p:spPr>
          <a:xfrm flipV="1">
            <a:off x="4990913" y="2734394"/>
            <a:ext cx="1016187" cy="108373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8428FFF3-1B8C-444A-A4DE-A79C6157A974}"/>
              </a:ext>
            </a:extLst>
          </p:cNvPr>
          <p:cNvCxnSpPr>
            <a:cxnSpLocks/>
          </p:cNvCxnSpPr>
          <p:nvPr/>
        </p:nvCxnSpPr>
        <p:spPr>
          <a:xfrm flipH="1">
            <a:off x="6007100" y="2732088"/>
            <a:ext cx="488950"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F4F17DE-E0A2-4B1F-9536-702B6FA7C32D}"/>
              </a:ext>
            </a:extLst>
          </p:cNvPr>
          <p:cNvSpPr txBox="1"/>
          <p:nvPr/>
        </p:nvSpPr>
        <p:spPr>
          <a:xfrm>
            <a:off x="561860" y="3074988"/>
            <a:ext cx="453970" cy="369332"/>
          </a:xfrm>
          <a:prstGeom prst="rect">
            <a:avLst/>
          </a:prstGeom>
          <a:noFill/>
        </p:spPr>
        <p:txBody>
          <a:bodyPr wrap="none" rtlCol="0">
            <a:spAutoFit/>
          </a:bodyPr>
          <a:lstStyle/>
          <a:p>
            <a:r>
              <a:rPr lang="en-US" dirty="0"/>
              <a:t>Up</a:t>
            </a:r>
          </a:p>
        </p:txBody>
      </p:sp>
      <p:sp>
        <p:nvSpPr>
          <p:cNvPr id="40" name="TextBox 39">
            <a:extLst>
              <a:ext uri="{FF2B5EF4-FFF2-40B4-BE49-F238E27FC236}">
                <a16:creationId xmlns:a16="http://schemas.microsoft.com/office/drawing/2014/main" xmlns="" id="{74F3E1BA-631D-42A8-8C7E-1E5767681E68}"/>
              </a:ext>
            </a:extLst>
          </p:cNvPr>
          <p:cNvSpPr txBox="1"/>
          <p:nvPr/>
        </p:nvSpPr>
        <p:spPr>
          <a:xfrm>
            <a:off x="1525561" y="2362756"/>
            <a:ext cx="668260" cy="369332"/>
          </a:xfrm>
          <a:prstGeom prst="rect">
            <a:avLst/>
          </a:prstGeom>
          <a:noFill/>
        </p:spPr>
        <p:txBody>
          <a:bodyPr wrap="none" rtlCol="0">
            <a:spAutoFit/>
          </a:bodyPr>
          <a:lstStyle/>
          <a:p>
            <a:r>
              <a:rPr lang="en-US" dirty="0"/>
              <a:t>Right</a:t>
            </a:r>
          </a:p>
        </p:txBody>
      </p:sp>
      <p:sp>
        <p:nvSpPr>
          <p:cNvPr id="42" name="TextBox 41">
            <a:extLst>
              <a:ext uri="{FF2B5EF4-FFF2-40B4-BE49-F238E27FC236}">
                <a16:creationId xmlns:a16="http://schemas.microsoft.com/office/drawing/2014/main" xmlns="" id="{F4E39990-52FD-40B6-BD60-DDC42A428349}"/>
              </a:ext>
            </a:extLst>
          </p:cNvPr>
          <p:cNvSpPr txBox="1"/>
          <p:nvPr/>
        </p:nvSpPr>
        <p:spPr>
          <a:xfrm>
            <a:off x="4472735" y="2735481"/>
            <a:ext cx="1125629" cy="646331"/>
          </a:xfrm>
          <a:prstGeom prst="rect">
            <a:avLst/>
          </a:prstGeom>
          <a:noFill/>
        </p:spPr>
        <p:txBody>
          <a:bodyPr wrap="none" rtlCol="0">
            <a:spAutoFit/>
          </a:bodyPr>
          <a:lstStyle/>
          <a:p>
            <a:pPr algn="ctr"/>
            <a:r>
              <a:rPr lang="en-US" dirty="0"/>
              <a:t>Up-right</a:t>
            </a:r>
          </a:p>
          <a:p>
            <a:pPr algn="ctr"/>
            <a:r>
              <a:rPr lang="en-US" dirty="0"/>
              <a:t>(diagonal)</a:t>
            </a:r>
          </a:p>
        </p:txBody>
      </p:sp>
      <p:sp>
        <p:nvSpPr>
          <p:cNvPr id="43" name="TextBox 42">
            <a:extLst>
              <a:ext uri="{FF2B5EF4-FFF2-40B4-BE49-F238E27FC236}">
                <a16:creationId xmlns:a16="http://schemas.microsoft.com/office/drawing/2014/main" xmlns="" id="{FED6475D-4B2A-493B-9C8F-BC51536355A2}"/>
              </a:ext>
            </a:extLst>
          </p:cNvPr>
          <p:cNvSpPr txBox="1"/>
          <p:nvPr/>
        </p:nvSpPr>
        <p:spPr>
          <a:xfrm>
            <a:off x="9312297" y="3355757"/>
            <a:ext cx="2038443" cy="646331"/>
          </a:xfrm>
          <a:prstGeom prst="rect">
            <a:avLst/>
          </a:prstGeom>
          <a:noFill/>
        </p:spPr>
        <p:txBody>
          <a:bodyPr wrap="none" rtlCol="0">
            <a:spAutoFit/>
          </a:bodyPr>
          <a:lstStyle/>
          <a:p>
            <a:pPr algn="ctr"/>
            <a:r>
              <a:rPr lang="en-US" dirty="0"/>
              <a:t>Direction to</a:t>
            </a:r>
          </a:p>
          <a:p>
            <a:pPr algn="ctr"/>
            <a:r>
              <a:rPr lang="en-US" dirty="0"/>
              <a:t>Center of the target</a:t>
            </a:r>
          </a:p>
        </p:txBody>
      </p:sp>
      <p:sp>
        <p:nvSpPr>
          <p:cNvPr id="44" name="Oval 43">
            <a:extLst>
              <a:ext uri="{FF2B5EF4-FFF2-40B4-BE49-F238E27FC236}">
                <a16:creationId xmlns:a16="http://schemas.microsoft.com/office/drawing/2014/main" xmlns="" id="{921DB9B6-9163-4F59-B962-B6335781B0D4}"/>
              </a:ext>
            </a:extLst>
          </p:cNvPr>
          <p:cNvSpPr/>
          <p:nvPr/>
        </p:nvSpPr>
        <p:spPr>
          <a:xfrm>
            <a:off x="6877050" y="890655"/>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5958748D-9A3F-4B78-9CF7-F513AA40A3AF}"/>
              </a:ext>
            </a:extLst>
          </p:cNvPr>
          <p:cNvSpPr/>
          <p:nvPr/>
        </p:nvSpPr>
        <p:spPr>
          <a:xfrm>
            <a:off x="8382305" y="700155"/>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3A33135E-D7A5-4515-9CFA-F83C13085DD8}"/>
              </a:ext>
            </a:extLst>
          </p:cNvPr>
          <p:cNvSpPr txBox="1"/>
          <p:nvPr/>
        </p:nvSpPr>
        <p:spPr>
          <a:xfrm>
            <a:off x="7280750" y="858389"/>
            <a:ext cx="632289" cy="369332"/>
          </a:xfrm>
          <a:prstGeom prst="rect">
            <a:avLst/>
          </a:prstGeom>
          <a:noFill/>
        </p:spPr>
        <p:txBody>
          <a:bodyPr wrap="none" rtlCol="0">
            <a:spAutoFit/>
          </a:bodyPr>
          <a:lstStyle/>
          <a:p>
            <a:pPr algn="ctr"/>
            <a:r>
              <a:rPr lang="en-US" dirty="0"/>
              <a:t>Start</a:t>
            </a:r>
          </a:p>
        </p:txBody>
      </p:sp>
      <p:sp>
        <p:nvSpPr>
          <p:cNvPr id="47" name="TextBox 46">
            <a:extLst>
              <a:ext uri="{FF2B5EF4-FFF2-40B4-BE49-F238E27FC236}">
                <a16:creationId xmlns:a16="http://schemas.microsoft.com/office/drawing/2014/main" xmlns="" id="{52AF9FE0-173C-4FA9-8CEA-9E9C5725E2E4}"/>
              </a:ext>
            </a:extLst>
          </p:cNvPr>
          <p:cNvSpPr txBox="1"/>
          <p:nvPr/>
        </p:nvSpPr>
        <p:spPr>
          <a:xfrm>
            <a:off x="9167005" y="858389"/>
            <a:ext cx="764697" cy="369332"/>
          </a:xfrm>
          <a:prstGeom prst="rect">
            <a:avLst/>
          </a:prstGeom>
          <a:noFill/>
        </p:spPr>
        <p:txBody>
          <a:bodyPr wrap="none" rtlCol="0">
            <a:spAutoFit/>
          </a:bodyPr>
          <a:lstStyle/>
          <a:p>
            <a:pPr algn="ctr"/>
            <a:r>
              <a:rPr lang="en-US" dirty="0"/>
              <a:t>Target</a:t>
            </a:r>
          </a:p>
        </p:txBody>
      </p:sp>
    </p:spTree>
    <p:extLst>
      <p:ext uri="{BB962C8B-B14F-4D97-AF65-F5344CB8AC3E}">
        <p14:creationId xmlns:p14="http://schemas.microsoft.com/office/powerpoint/2010/main" val="2226352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01BE6-5252-4DE6-B205-D05972931608}"/>
              </a:ext>
            </a:extLst>
          </p:cNvPr>
          <p:cNvSpPr>
            <a:spLocks noGrp="1"/>
          </p:cNvSpPr>
          <p:nvPr>
            <p:ph type="title"/>
          </p:nvPr>
        </p:nvSpPr>
        <p:spPr/>
        <p:txBody>
          <a:bodyPr/>
          <a:lstStyle/>
          <a:p>
            <a:r>
              <a:rPr lang="en-US" dirty="0"/>
              <a:t>Haptic Feedback for Assistive Applications</a:t>
            </a:r>
          </a:p>
        </p:txBody>
      </p:sp>
      <p:sp>
        <p:nvSpPr>
          <p:cNvPr id="3" name="Content Placeholder 2">
            <a:extLst>
              <a:ext uri="{FF2B5EF4-FFF2-40B4-BE49-F238E27FC236}">
                <a16:creationId xmlns:a16="http://schemas.microsoft.com/office/drawing/2014/main" xmlns="" id="{E0C93CA4-EE11-4883-84CB-D535D07D5C4A}"/>
              </a:ext>
            </a:extLst>
          </p:cNvPr>
          <p:cNvSpPr>
            <a:spLocks noGrp="1"/>
          </p:cNvSpPr>
          <p:nvPr>
            <p:ph idx="1"/>
          </p:nvPr>
        </p:nvSpPr>
        <p:spPr/>
        <p:txBody>
          <a:bodyPr>
            <a:normAutofit lnSpcReduction="10000"/>
          </a:bodyPr>
          <a:lstStyle/>
          <a:p>
            <a:r>
              <a:rPr lang="en-US" dirty="0"/>
              <a:t>Sensory substitution of visual information</a:t>
            </a:r>
          </a:p>
          <a:p>
            <a:pPr lvl="1"/>
            <a:r>
              <a:rPr lang="en-US" dirty="0"/>
              <a:t>Hand-worn braille for deaf-blind people</a:t>
            </a:r>
          </a:p>
          <a:p>
            <a:pPr lvl="1"/>
            <a:r>
              <a:rPr lang="en-US" dirty="0" err="1"/>
              <a:t>Brainport</a:t>
            </a:r>
            <a:r>
              <a:rPr lang="en-US" dirty="0"/>
              <a:t> translates images from a glasses-worn camera into electrical stimulations on the tongue</a:t>
            </a:r>
          </a:p>
          <a:p>
            <a:pPr lvl="1"/>
            <a:r>
              <a:rPr lang="en-US" dirty="0" err="1"/>
              <a:t>Optacon</a:t>
            </a:r>
            <a:r>
              <a:rPr lang="en-US" dirty="0"/>
              <a:t> translates black and white areas on a printed page to dynamic tactile output</a:t>
            </a:r>
          </a:p>
          <a:p>
            <a:r>
              <a:rPr lang="en-US" dirty="0"/>
              <a:t>Whole body navigational support</a:t>
            </a:r>
          </a:p>
          <a:p>
            <a:pPr lvl="1"/>
            <a:r>
              <a:rPr lang="en-US" dirty="0"/>
              <a:t>4x4 grid of vibrotactile actuators on the back of a vest</a:t>
            </a:r>
          </a:p>
          <a:p>
            <a:pPr lvl="1"/>
            <a:r>
              <a:rPr lang="en-US" dirty="0"/>
              <a:t>Wrist-won devices with two haptic actuators controlled by a remote observer to help blind users avoid obstacles while walking</a:t>
            </a:r>
          </a:p>
          <a:p>
            <a:pPr lvl="1"/>
            <a:r>
              <a:rPr lang="en-US" dirty="0"/>
              <a:t>A haptic helmet combined with a depth camera to help blind users avoid collisions</a:t>
            </a:r>
          </a:p>
          <a:p>
            <a:pPr lvl="1"/>
            <a:endParaRPr lang="en-US" dirty="0"/>
          </a:p>
          <a:p>
            <a:endParaRPr lang="en-US" dirty="0"/>
          </a:p>
        </p:txBody>
      </p:sp>
    </p:spTree>
    <p:extLst>
      <p:ext uri="{BB962C8B-B14F-4D97-AF65-F5344CB8AC3E}">
        <p14:creationId xmlns:p14="http://schemas.microsoft.com/office/powerpoint/2010/main" val="3776875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01BE6-5252-4DE6-B205-D05972931608}"/>
              </a:ext>
            </a:extLst>
          </p:cNvPr>
          <p:cNvSpPr>
            <a:spLocks noGrp="1"/>
          </p:cNvSpPr>
          <p:nvPr>
            <p:ph type="title"/>
          </p:nvPr>
        </p:nvSpPr>
        <p:spPr/>
        <p:txBody>
          <a:bodyPr/>
          <a:lstStyle/>
          <a:p>
            <a:r>
              <a:rPr lang="en-US" dirty="0"/>
              <a:t>Non-visual Directional Hand Guidance</a:t>
            </a:r>
          </a:p>
        </p:txBody>
      </p:sp>
      <p:sp>
        <p:nvSpPr>
          <p:cNvPr id="3" name="Content Placeholder 2">
            <a:extLst>
              <a:ext uri="{FF2B5EF4-FFF2-40B4-BE49-F238E27FC236}">
                <a16:creationId xmlns:a16="http://schemas.microsoft.com/office/drawing/2014/main" xmlns="" id="{E0C93CA4-EE11-4883-84CB-D535D07D5C4A}"/>
              </a:ext>
            </a:extLst>
          </p:cNvPr>
          <p:cNvSpPr>
            <a:spLocks noGrp="1"/>
          </p:cNvSpPr>
          <p:nvPr>
            <p:ph idx="1"/>
          </p:nvPr>
        </p:nvSpPr>
        <p:spPr/>
        <p:txBody>
          <a:bodyPr/>
          <a:lstStyle/>
          <a:p>
            <a:r>
              <a:rPr lang="en-US" dirty="0"/>
              <a:t>Haptic directional guidance on a hand</a:t>
            </a:r>
          </a:p>
          <a:p>
            <a:pPr lvl="1"/>
            <a:r>
              <a:rPr lang="en-US" dirty="0" err="1"/>
              <a:t>Vibromotors</a:t>
            </a:r>
            <a:r>
              <a:rPr lang="en-US" dirty="0"/>
              <a:t> mounted on a handheld smartphone</a:t>
            </a:r>
          </a:p>
          <a:p>
            <a:pPr lvl="1"/>
            <a:r>
              <a:rPr lang="en-US" dirty="0"/>
              <a:t>Haptic actuators mounted on the finger (</a:t>
            </a:r>
            <a:r>
              <a:rPr lang="en-US" dirty="0" err="1"/>
              <a:t>Handsight</a:t>
            </a:r>
            <a:r>
              <a:rPr lang="en-US" dirty="0"/>
              <a:t>)</a:t>
            </a:r>
          </a:p>
          <a:p>
            <a:r>
              <a:rPr lang="en-US" dirty="0"/>
              <a:t>Wrist-worn directional haptic guidance</a:t>
            </a:r>
          </a:p>
          <a:p>
            <a:pPr lvl="1"/>
            <a:r>
              <a:rPr lang="en-US" dirty="0"/>
              <a:t>Our GI paper</a:t>
            </a:r>
          </a:p>
          <a:p>
            <a:pPr lvl="1"/>
            <a:r>
              <a:rPr lang="en-US" dirty="0"/>
              <a:t>A study by Weber </a:t>
            </a:r>
            <a:r>
              <a:rPr lang="en-US" i="1" dirty="0"/>
              <a:t>et al</a:t>
            </a:r>
            <a:r>
              <a:rPr lang="en-US" dirty="0"/>
              <a:t>. Guiding sighted users in moving and rotating their arm</a:t>
            </a:r>
          </a:p>
          <a:p>
            <a:endParaRPr lang="en-US" dirty="0"/>
          </a:p>
        </p:txBody>
      </p:sp>
    </p:spTree>
    <p:extLst>
      <p:ext uri="{BB962C8B-B14F-4D97-AF65-F5344CB8AC3E}">
        <p14:creationId xmlns:p14="http://schemas.microsoft.com/office/powerpoint/2010/main" val="3648352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8DEE98-6824-4786-8E1E-869A30EAFEBB}"/>
              </a:ext>
            </a:extLst>
          </p:cNvPr>
          <p:cNvSpPr>
            <a:spLocks noGrp="1"/>
          </p:cNvSpPr>
          <p:nvPr>
            <p:ph type="title"/>
          </p:nvPr>
        </p:nvSpPr>
        <p:spPr/>
        <p:txBody>
          <a:bodyPr/>
          <a:lstStyle/>
          <a:p>
            <a:r>
              <a:rPr lang="en-US" dirty="0"/>
              <a:t>Wristband Placement</a:t>
            </a:r>
          </a:p>
        </p:txBody>
      </p:sp>
      <p:pic>
        <p:nvPicPr>
          <p:cNvPr id="5" name="Content Placeholder 4">
            <a:extLst>
              <a:ext uri="{FF2B5EF4-FFF2-40B4-BE49-F238E27FC236}">
                <a16:creationId xmlns:a16="http://schemas.microsoft.com/office/drawing/2014/main" xmlns="" id="{EE038117-90E5-4E6F-810D-DB5314F794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1732" b="13808"/>
          <a:stretch/>
        </p:blipFill>
        <p:spPr>
          <a:xfrm>
            <a:off x="1534886" y="1690688"/>
            <a:ext cx="4024086" cy="2914654"/>
          </a:xfrm>
        </p:spPr>
      </p:pic>
      <p:pic>
        <p:nvPicPr>
          <p:cNvPr id="7" name="Picture 6">
            <a:extLst>
              <a:ext uri="{FF2B5EF4-FFF2-40B4-BE49-F238E27FC236}">
                <a16:creationId xmlns:a16="http://schemas.microsoft.com/office/drawing/2014/main" xmlns="" id="{34B4EB06-78C8-42B3-9131-8EB9F0B840E2}"/>
              </a:ext>
            </a:extLst>
          </p:cNvPr>
          <p:cNvPicPr>
            <a:picLocks noChangeAspect="1"/>
          </p:cNvPicPr>
          <p:nvPr/>
        </p:nvPicPr>
        <p:blipFill rotWithShape="1">
          <a:blip r:embed="rId3">
            <a:extLst>
              <a:ext uri="{28A0092B-C50C-407E-A947-70E740481C1C}">
                <a14:useLocalDpi xmlns:a14="http://schemas.microsoft.com/office/drawing/2010/main" val="0"/>
              </a:ext>
            </a:extLst>
          </a:blip>
          <a:srcRect r="61905" b="14554"/>
          <a:stretch/>
        </p:blipFill>
        <p:spPr>
          <a:xfrm>
            <a:off x="6458858" y="1718989"/>
            <a:ext cx="3962400" cy="2858052"/>
          </a:xfrm>
          <a:prstGeom prst="rect">
            <a:avLst/>
          </a:prstGeom>
        </p:spPr>
      </p:pic>
      <p:sp>
        <p:nvSpPr>
          <p:cNvPr id="9" name="Content Placeholder 2">
            <a:extLst>
              <a:ext uri="{FF2B5EF4-FFF2-40B4-BE49-F238E27FC236}">
                <a16:creationId xmlns:a16="http://schemas.microsoft.com/office/drawing/2014/main" xmlns="" id="{BDB8B3B4-AC08-4560-8CF8-D0FB3045F105}"/>
              </a:ext>
            </a:extLst>
          </p:cNvPr>
          <p:cNvSpPr txBox="1">
            <a:spLocks/>
          </p:cNvSpPr>
          <p:nvPr/>
        </p:nvSpPr>
        <p:spPr>
          <a:xfrm>
            <a:off x="838200" y="4776655"/>
            <a:ext cx="105156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Placing the wristband on the participants’ wrist</a:t>
            </a:r>
          </a:p>
          <a:p>
            <a:pPr marL="514350" indent="-514350">
              <a:buFont typeface="+mj-lt"/>
              <a:buAutoNum type="arabicPeriod"/>
            </a:pPr>
            <a:r>
              <a:rPr lang="en-US" dirty="0"/>
              <a:t>The experimenter vibrated each one in turn and adjusted its position if the participant reported that it felt off.</a:t>
            </a:r>
          </a:p>
        </p:txBody>
      </p:sp>
    </p:spTree>
    <p:extLst>
      <p:ext uri="{BB962C8B-B14F-4D97-AF65-F5344CB8AC3E}">
        <p14:creationId xmlns:p14="http://schemas.microsoft.com/office/powerpoint/2010/main" val="120217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38C95-C6CB-4B75-A45B-7BCBB35ADB4C}"/>
              </a:ext>
            </a:extLst>
          </p:cNvPr>
          <p:cNvSpPr>
            <a:spLocks noGrp="1"/>
          </p:cNvSpPr>
          <p:nvPr>
            <p:ph type="title"/>
          </p:nvPr>
        </p:nvSpPr>
        <p:spPr/>
        <p:txBody>
          <a:bodyPr/>
          <a:lstStyle/>
          <a:p>
            <a:r>
              <a:rPr lang="en-US" dirty="0"/>
              <a:t>Background survey</a:t>
            </a:r>
          </a:p>
        </p:txBody>
      </p:sp>
      <p:sp>
        <p:nvSpPr>
          <p:cNvPr id="3" name="Content Placeholder 2">
            <a:extLst>
              <a:ext uri="{FF2B5EF4-FFF2-40B4-BE49-F238E27FC236}">
                <a16:creationId xmlns:a16="http://schemas.microsoft.com/office/drawing/2014/main" xmlns="" id="{D79E5E10-F332-4F9B-ABBE-F1AF4DECFBD8}"/>
              </a:ext>
            </a:extLst>
          </p:cNvPr>
          <p:cNvSpPr>
            <a:spLocks noGrp="1"/>
          </p:cNvSpPr>
          <p:nvPr>
            <p:ph idx="1"/>
          </p:nvPr>
        </p:nvSpPr>
        <p:spPr/>
        <p:txBody>
          <a:bodyPr/>
          <a:lstStyle/>
          <a:p>
            <a:r>
              <a:rPr lang="en-US" dirty="0"/>
              <a:t>Age</a:t>
            </a:r>
          </a:p>
          <a:p>
            <a:r>
              <a:rPr lang="en-US" dirty="0"/>
              <a:t>Gender</a:t>
            </a:r>
          </a:p>
          <a:p>
            <a:r>
              <a:rPr lang="en-US" dirty="0"/>
              <a:t>Experience in using a touchscreen device </a:t>
            </a:r>
          </a:p>
          <a:p>
            <a:r>
              <a:rPr lang="en-US" dirty="0"/>
              <a:t>Experience in using haptic feedback</a:t>
            </a:r>
          </a:p>
        </p:txBody>
      </p:sp>
      <p:pic>
        <p:nvPicPr>
          <p:cNvPr id="4" name="Graphic 3" descr="Checklist">
            <a:extLst>
              <a:ext uri="{FF2B5EF4-FFF2-40B4-BE49-F238E27FC236}">
                <a16:creationId xmlns:a16="http://schemas.microsoft.com/office/drawing/2014/main" xmlns="" id="{5FCE2D43-DBF1-40EF-942C-A8E21AF331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95450" y="5962650"/>
            <a:ext cx="671513" cy="671513"/>
          </a:xfrm>
          <a:prstGeom prst="rect">
            <a:avLst/>
          </a:prstGeom>
        </p:spPr>
      </p:pic>
      <p:pic>
        <p:nvPicPr>
          <p:cNvPr id="5" name="Graphic 4" descr="Bullseye">
            <a:extLst>
              <a:ext uri="{FF2B5EF4-FFF2-40B4-BE49-F238E27FC236}">
                <a16:creationId xmlns:a16="http://schemas.microsoft.com/office/drawing/2014/main" xmlns="" id="{62C25E4B-D951-45DC-939A-3FBEF289A1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734049" y="5962649"/>
            <a:ext cx="671514" cy="671514"/>
          </a:xfrm>
          <a:prstGeom prst="rect">
            <a:avLst/>
          </a:prstGeom>
        </p:spPr>
      </p:pic>
      <p:pic>
        <p:nvPicPr>
          <p:cNvPr id="6" name="Graphic 5" descr="Refresh">
            <a:extLst>
              <a:ext uri="{FF2B5EF4-FFF2-40B4-BE49-F238E27FC236}">
                <a16:creationId xmlns:a16="http://schemas.microsoft.com/office/drawing/2014/main" xmlns="" id="{6E49C0DD-840F-428B-B45E-250518F525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753349" y="5962649"/>
            <a:ext cx="671514" cy="671514"/>
          </a:xfrm>
          <a:prstGeom prst="rect">
            <a:avLst/>
          </a:prstGeom>
        </p:spPr>
      </p:pic>
      <p:pic>
        <p:nvPicPr>
          <p:cNvPr id="7" name="Graphic 6" descr="Chat">
            <a:extLst>
              <a:ext uri="{FF2B5EF4-FFF2-40B4-BE49-F238E27FC236}">
                <a16:creationId xmlns:a16="http://schemas.microsoft.com/office/drawing/2014/main" xmlns="" id="{1E72AD81-6D8D-4A07-AA8B-CB52DEFCF6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72650" y="5962649"/>
            <a:ext cx="671514" cy="671514"/>
          </a:xfrm>
          <a:prstGeom prst="rect">
            <a:avLst/>
          </a:prstGeom>
        </p:spPr>
      </p:pic>
      <p:pic>
        <p:nvPicPr>
          <p:cNvPr id="8" name="Graphic 7" descr="Information">
            <a:extLst>
              <a:ext uri="{FF2B5EF4-FFF2-40B4-BE49-F238E27FC236}">
                <a16:creationId xmlns:a16="http://schemas.microsoft.com/office/drawing/2014/main" xmlns="" id="{EA1F7110-0798-4FA3-8B33-0BC623BC57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714749" y="5962649"/>
            <a:ext cx="671514" cy="671514"/>
          </a:xfrm>
          <a:prstGeom prst="rect">
            <a:avLst/>
          </a:prstGeom>
        </p:spPr>
      </p:pic>
      <p:cxnSp>
        <p:nvCxnSpPr>
          <p:cNvPr id="9" name="Straight Arrow Connector 8">
            <a:extLst>
              <a:ext uri="{FF2B5EF4-FFF2-40B4-BE49-F238E27FC236}">
                <a16:creationId xmlns:a16="http://schemas.microsoft.com/office/drawing/2014/main" xmlns="" id="{C23CDEE7-0B73-429C-9DED-590D003EBEF2}"/>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3D9F702D-973A-40AC-9958-9FB38DF803E2}"/>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F881FA95-3E18-402D-BD35-4122C6F990A2}"/>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22D688B9-B8A2-4537-962D-5EA2413BE1D6}"/>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454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8A702-B4BB-4829-9DA9-6AADD52ADE64}"/>
              </a:ext>
            </a:extLst>
          </p:cNvPr>
          <p:cNvSpPr>
            <a:spLocks noGrp="1"/>
          </p:cNvSpPr>
          <p:nvPr>
            <p:ph type="title"/>
          </p:nvPr>
        </p:nvSpPr>
        <p:spPr/>
        <p:txBody>
          <a:bodyPr/>
          <a:lstStyle/>
          <a:p>
            <a:r>
              <a:rPr lang="en-US" dirty="0"/>
              <a:t>Procedure</a:t>
            </a:r>
          </a:p>
        </p:txBody>
      </p:sp>
      <p:pic>
        <p:nvPicPr>
          <p:cNvPr id="12" name="Graphic 11" descr="Checklist">
            <a:extLst>
              <a:ext uri="{FF2B5EF4-FFF2-40B4-BE49-F238E27FC236}">
                <a16:creationId xmlns:a16="http://schemas.microsoft.com/office/drawing/2014/main" xmlns="" id="{3C324CDA-6F0B-419D-A33A-B20DB6AF9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2100058"/>
            <a:ext cx="914400" cy="914400"/>
          </a:xfrm>
          <a:prstGeom prst="rect">
            <a:avLst/>
          </a:prstGeom>
        </p:spPr>
      </p:pic>
      <p:pic>
        <p:nvPicPr>
          <p:cNvPr id="14" name="Graphic 13" descr="Bullseye">
            <a:extLst>
              <a:ext uri="{FF2B5EF4-FFF2-40B4-BE49-F238E27FC236}">
                <a16:creationId xmlns:a16="http://schemas.microsoft.com/office/drawing/2014/main" xmlns="" id="{23D9B26F-AB12-486B-AE1B-51A6820FB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50" y="2100058"/>
            <a:ext cx="914400" cy="914400"/>
          </a:xfrm>
          <a:prstGeom prst="rect">
            <a:avLst/>
          </a:prstGeom>
        </p:spPr>
      </p:pic>
      <p:pic>
        <p:nvPicPr>
          <p:cNvPr id="18" name="Graphic 17" descr="Refresh">
            <a:extLst>
              <a:ext uri="{FF2B5EF4-FFF2-40B4-BE49-F238E27FC236}">
                <a16:creationId xmlns:a16="http://schemas.microsoft.com/office/drawing/2014/main" xmlns="" id="{231EDFD5-05C1-4EA9-A14D-9CE76F973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50" y="2100058"/>
            <a:ext cx="914400" cy="914400"/>
          </a:xfrm>
          <a:prstGeom prst="rect">
            <a:avLst/>
          </a:prstGeom>
        </p:spPr>
      </p:pic>
      <p:pic>
        <p:nvPicPr>
          <p:cNvPr id="20" name="Graphic 19" descr="Chat">
            <a:extLst>
              <a:ext uri="{FF2B5EF4-FFF2-40B4-BE49-F238E27FC236}">
                <a16:creationId xmlns:a16="http://schemas.microsoft.com/office/drawing/2014/main" xmlns="" id="{BE1D5634-B28F-4405-AF94-A1638A95A6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2100058"/>
            <a:ext cx="914400" cy="914400"/>
          </a:xfrm>
          <a:prstGeom prst="rect">
            <a:avLst/>
          </a:prstGeom>
        </p:spPr>
      </p:pic>
      <p:pic>
        <p:nvPicPr>
          <p:cNvPr id="22" name="Graphic 21" descr="Information">
            <a:extLst>
              <a:ext uri="{FF2B5EF4-FFF2-40B4-BE49-F238E27FC236}">
                <a16:creationId xmlns:a16="http://schemas.microsoft.com/office/drawing/2014/main" xmlns="" id="{DB294734-16EF-443C-A83A-B4E91C0A3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50" y="2100058"/>
            <a:ext cx="914400" cy="914400"/>
          </a:xfrm>
          <a:prstGeom prst="rect">
            <a:avLst/>
          </a:prstGeom>
        </p:spPr>
      </p:pic>
      <p:sp>
        <p:nvSpPr>
          <p:cNvPr id="23" name="TextBox 22">
            <a:extLst>
              <a:ext uri="{FF2B5EF4-FFF2-40B4-BE49-F238E27FC236}">
                <a16:creationId xmlns:a16="http://schemas.microsoft.com/office/drawing/2014/main" xmlns="" id="{2BC1E3FC-0D1C-48CA-9AE9-FBA788311294}"/>
              </a:ext>
            </a:extLst>
          </p:cNvPr>
          <p:cNvSpPr txBox="1"/>
          <p:nvPr/>
        </p:nvSpPr>
        <p:spPr>
          <a:xfrm>
            <a:off x="1100118" y="3409992"/>
            <a:ext cx="2105063" cy="954107"/>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Background</a:t>
            </a:r>
          </a:p>
          <a:p>
            <a:pPr algn="ctr"/>
            <a:r>
              <a:rPr lang="en-US" sz="2800" dirty="0">
                <a:latin typeface="Helvetica" panose="020B0604020202020204" pitchFamily="34" charset="0"/>
                <a:cs typeface="Helvetica" panose="020B0604020202020204" pitchFamily="34" charset="0"/>
              </a:rPr>
              <a:t>survey</a:t>
            </a:r>
          </a:p>
        </p:txBody>
      </p:sp>
      <p:sp>
        <p:nvSpPr>
          <p:cNvPr id="27" name="TextBox 26">
            <a:extLst>
              <a:ext uri="{FF2B5EF4-FFF2-40B4-BE49-F238E27FC236}">
                <a16:creationId xmlns:a16="http://schemas.microsoft.com/office/drawing/2014/main" xmlns="" id="{8FDD5B7D-3A9D-4AC4-AB17-6E2EF0316D15}"/>
              </a:ext>
            </a:extLst>
          </p:cNvPr>
          <p:cNvSpPr txBox="1"/>
          <p:nvPr/>
        </p:nvSpPr>
        <p:spPr>
          <a:xfrm>
            <a:off x="3139455" y="4554250"/>
            <a:ext cx="2064989" cy="954107"/>
          </a:xfrm>
          <a:prstGeom prst="rect">
            <a:avLst/>
          </a:prstGeom>
          <a:noFill/>
        </p:spPr>
        <p:txBody>
          <a:bodyPr wrap="none" rtlCol="0">
            <a:spAutoFit/>
          </a:bodyPr>
          <a:lstStyle/>
          <a:p>
            <a:pPr algn="ctr"/>
            <a:r>
              <a:rPr lang="en-US" sz="2800" dirty="0">
                <a:latin typeface="Helvetica" panose="020B0604020202020204" pitchFamily="34" charset="0"/>
                <a:cs typeface="Helvetica" panose="020B0604020202020204" pitchFamily="34" charset="0"/>
              </a:rPr>
              <a:t>Introduction</a:t>
            </a:r>
          </a:p>
          <a:p>
            <a:pPr algn="ctr"/>
            <a:r>
              <a:rPr lang="en-US" sz="2800" dirty="0">
                <a:latin typeface="Helvetica" panose="020B0604020202020204" pitchFamily="34" charset="0"/>
                <a:cs typeface="Helvetica" panose="020B0604020202020204" pitchFamily="34" charset="0"/>
              </a:rPr>
              <a:t>task</a:t>
            </a:r>
          </a:p>
        </p:txBody>
      </p:sp>
      <p:sp>
        <p:nvSpPr>
          <p:cNvPr id="28" name="TextBox 27">
            <a:extLst>
              <a:ext uri="{FF2B5EF4-FFF2-40B4-BE49-F238E27FC236}">
                <a16:creationId xmlns:a16="http://schemas.microsoft.com/office/drawing/2014/main" xmlns="" id="{825F8813-3136-47BD-A83F-D1D7765CB490}"/>
              </a:ext>
            </a:extLst>
          </p:cNvPr>
          <p:cNvSpPr txBox="1"/>
          <p:nvPr/>
        </p:nvSpPr>
        <p:spPr>
          <a:xfrm>
            <a:off x="5007945" y="3409992"/>
            <a:ext cx="2366610" cy="954107"/>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Target-finding</a:t>
            </a:r>
          </a:p>
          <a:p>
            <a:pPr algn="ctr"/>
            <a:r>
              <a:rPr lang="en-US" sz="2800" dirty="0">
                <a:latin typeface="Helvetica" panose="020B0604020202020204" pitchFamily="34" charset="0"/>
                <a:cs typeface="Helvetica" panose="020B0604020202020204" pitchFamily="34" charset="0"/>
              </a:rPr>
              <a:t>task</a:t>
            </a:r>
          </a:p>
        </p:txBody>
      </p:sp>
      <p:sp>
        <p:nvSpPr>
          <p:cNvPr id="29" name="TextBox 28">
            <a:extLst>
              <a:ext uri="{FF2B5EF4-FFF2-40B4-BE49-F238E27FC236}">
                <a16:creationId xmlns:a16="http://schemas.microsoft.com/office/drawing/2014/main" xmlns="" id="{558DAFEE-CFE3-41B6-ADD0-771FE1A2F59C}"/>
              </a:ext>
            </a:extLst>
          </p:cNvPr>
          <p:cNvSpPr txBox="1"/>
          <p:nvPr/>
        </p:nvSpPr>
        <p:spPr>
          <a:xfrm>
            <a:off x="7145565" y="4580122"/>
            <a:ext cx="2124299" cy="954107"/>
          </a:xfrm>
          <a:prstGeom prst="rect">
            <a:avLst/>
          </a:prstGeom>
          <a:noFill/>
        </p:spPr>
        <p:txBody>
          <a:bodyPr wrap="none" rtlCol="0">
            <a:spAutoFit/>
          </a:bodyPr>
          <a:lstStyle/>
          <a:p>
            <a:pPr algn="ctr"/>
            <a:r>
              <a:rPr lang="en-US" sz="2800" dirty="0">
                <a:latin typeface="Helvetica" panose="020B0604020202020204" pitchFamily="34" charset="0"/>
                <a:cs typeface="Helvetica" panose="020B0604020202020204" pitchFamily="34" charset="0"/>
              </a:rPr>
              <a:t>Path-tracing</a:t>
            </a:r>
          </a:p>
          <a:p>
            <a:pPr algn="ctr"/>
            <a:r>
              <a:rPr lang="en-US" sz="2800" dirty="0">
                <a:latin typeface="Helvetica" panose="020B0604020202020204" pitchFamily="34" charset="0"/>
                <a:cs typeface="Helvetica" panose="020B0604020202020204" pitchFamily="34" charset="0"/>
              </a:rPr>
              <a:t>task</a:t>
            </a:r>
          </a:p>
        </p:txBody>
      </p:sp>
      <p:sp>
        <p:nvSpPr>
          <p:cNvPr id="30" name="TextBox 29">
            <a:extLst>
              <a:ext uri="{FF2B5EF4-FFF2-40B4-BE49-F238E27FC236}">
                <a16:creationId xmlns:a16="http://schemas.microsoft.com/office/drawing/2014/main" xmlns="" id="{20F3C2F7-A53C-45F4-846A-189F37F1AD05}"/>
              </a:ext>
            </a:extLst>
          </p:cNvPr>
          <p:cNvSpPr txBox="1"/>
          <p:nvPr/>
        </p:nvSpPr>
        <p:spPr>
          <a:xfrm>
            <a:off x="9307964" y="3409992"/>
            <a:ext cx="1843773" cy="954107"/>
          </a:xfrm>
          <a:prstGeom prst="rect">
            <a:avLst/>
          </a:prstGeom>
          <a:noFill/>
        </p:spPr>
        <p:txBody>
          <a:bodyPr wrap="none" rtlCol="0">
            <a:spAutoFit/>
          </a:bodyPr>
          <a:lstStyle/>
          <a:p>
            <a:pPr algn="ctr"/>
            <a:r>
              <a:rPr lang="en-US" sz="2800" dirty="0">
                <a:latin typeface="Helvetica" panose="020B0604020202020204" pitchFamily="34" charset="0"/>
                <a:cs typeface="Helvetica" panose="020B0604020202020204" pitchFamily="34" charset="0"/>
              </a:rPr>
              <a:t>Subjective</a:t>
            </a:r>
          </a:p>
          <a:p>
            <a:pPr algn="ctr"/>
            <a:r>
              <a:rPr lang="en-US" sz="2800" dirty="0">
                <a:latin typeface="Helvetica" panose="020B0604020202020204" pitchFamily="34" charset="0"/>
                <a:cs typeface="Helvetica" panose="020B0604020202020204" pitchFamily="34" charset="0"/>
              </a:rPr>
              <a:t>feedback</a:t>
            </a:r>
          </a:p>
        </p:txBody>
      </p:sp>
      <p:cxnSp>
        <p:nvCxnSpPr>
          <p:cNvPr id="25" name="Straight Arrow Connector 24">
            <a:extLst>
              <a:ext uri="{FF2B5EF4-FFF2-40B4-BE49-F238E27FC236}">
                <a16:creationId xmlns:a16="http://schemas.microsoft.com/office/drawing/2014/main" xmlns="" id="{F2F5CEFF-ECF8-4A7F-B74A-F8B387DBC6C1}"/>
              </a:ext>
            </a:extLst>
          </p:cNvPr>
          <p:cNvCxnSpPr>
            <a:cxnSpLocks/>
          </p:cNvCxnSpPr>
          <p:nvPr/>
        </p:nvCxnSpPr>
        <p:spPr>
          <a:xfrm>
            <a:off x="285370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F3C32B7-D06A-4BA1-B5A2-97D8564EA631}"/>
              </a:ext>
            </a:extLst>
          </p:cNvPr>
          <p:cNvCxnSpPr>
            <a:cxnSpLocks/>
          </p:cNvCxnSpPr>
          <p:nvPr/>
        </p:nvCxnSpPr>
        <p:spPr>
          <a:xfrm>
            <a:off x="490987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AE24FED-CC6A-423B-A7CF-D70D6E37B45F}"/>
              </a:ext>
            </a:extLst>
          </p:cNvPr>
          <p:cNvCxnSpPr>
            <a:cxnSpLocks/>
          </p:cNvCxnSpPr>
          <p:nvPr/>
        </p:nvCxnSpPr>
        <p:spPr>
          <a:xfrm>
            <a:off x="6966045"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C36965A-154B-4358-98E4-2CF1CF129EDC}"/>
              </a:ext>
            </a:extLst>
          </p:cNvPr>
          <p:cNvCxnSpPr>
            <a:cxnSpLocks/>
          </p:cNvCxnSpPr>
          <p:nvPr/>
        </p:nvCxnSpPr>
        <p:spPr>
          <a:xfrm>
            <a:off x="9022214" y="257175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36B4D59-3897-4E8C-95CF-67813E7BEC90}"/>
              </a:ext>
            </a:extLst>
          </p:cNvPr>
          <p:cNvCxnSpPr>
            <a:stCxn id="12" idx="2"/>
            <a:endCxn id="23" idx="0"/>
          </p:cNvCxnSpPr>
          <p:nvPr/>
        </p:nvCxnSpPr>
        <p:spPr>
          <a:xfrm>
            <a:off x="2152650" y="3014458"/>
            <a:ext cx="0" cy="39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856DC75-11D8-4CD8-870E-2F917D05744B}"/>
              </a:ext>
            </a:extLst>
          </p:cNvPr>
          <p:cNvCxnSpPr>
            <a:cxnSpLocks/>
            <a:stCxn id="22" idx="2"/>
            <a:endCxn id="27" idx="0"/>
          </p:cNvCxnSpPr>
          <p:nvPr/>
        </p:nvCxnSpPr>
        <p:spPr>
          <a:xfrm>
            <a:off x="4171950" y="3014458"/>
            <a:ext cx="0" cy="1539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5A9C3F85-701E-48C1-8404-99147080DDFA}"/>
              </a:ext>
            </a:extLst>
          </p:cNvPr>
          <p:cNvCxnSpPr>
            <a:cxnSpLocks/>
            <a:stCxn id="18" idx="2"/>
            <a:endCxn id="29" idx="0"/>
          </p:cNvCxnSpPr>
          <p:nvPr/>
        </p:nvCxnSpPr>
        <p:spPr>
          <a:xfrm flipH="1">
            <a:off x="8207715" y="3014458"/>
            <a:ext cx="2835" cy="1565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B981DCA-62F3-4840-8E73-41F9410D397D}"/>
              </a:ext>
            </a:extLst>
          </p:cNvPr>
          <p:cNvCxnSpPr>
            <a:cxnSpLocks/>
            <a:stCxn id="20" idx="2"/>
            <a:endCxn id="30" idx="0"/>
          </p:cNvCxnSpPr>
          <p:nvPr/>
        </p:nvCxnSpPr>
        <p:spPr>
          <a:xfrm>
            <a:off x="10229850" y="3014458"/>
            <a:ext cx="1" cy="39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9DE2959-E085-4091-B3E7-AD853ABD77A7}"/>
              </a:ext>
            </a:extLst>
          </p:cNvPr>
          <p:cNvCxnSpPr>
            <a:cxnSpLocks/>
          </p:cNvCxnSpPr>
          <p:nvPr/>
        </p:nvCxnSpPr>
        <p:spPr>
          <a:xfrm>
            <a:off x="6188414" y="3014458"/>
            <a:ext cx="1" cy="39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704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CB7E43-D3DC-4B5F-A5AD-9A99B9935A50}"/>
              </a:ext>
            </a:extLst>
          </p:cNvPr>
          <p:cNvSpPr>
            <a:spLocks noGrp="1"/>
          </p:cNvSpPr>
          <p:nvPr>
            <p:ph type="title"/>
          </p:nvPr>
        </p:nvSpPr>
        <p:spPr>
          <a:xfrm>
            <a:off x="838200" y="365125"/>
            <a:ext cx="10515600" cy="1325563"/>
          </a:xfrm>
        </p:spPr>
        <p:txBody>
          <a:bodyPr/>
          <a:lstStyle/>
          <a:p>
            <a:r>
              <a:rPr lang="en-US" dirty="0"/>
              <a:t>Target-finding Task</a:t>
            </a:r>
          </a:p>
        </p:txBody>
      </p:sp>
      <p:sp>
        <p:nvSpPr>
          <p:cNvPr id="38" name="Content Placeholder 2">
            <a:extLst>
              <a:ext uri="{FF2B5EF4-FFF2-40B4-BE49-F238E27FC236}">
                <a16:creationId xmlns:a16="http://schemas.microsoft.com/office/drawing/2014/main" xmlns="" id="{7CC74A60-6486-4A52-92D2-CDDDDC19464F}"/>
              </a:ext>
            </a:extLst>
          </p:cNvPr>
          <p:cNvSpPr txBox="1">
            <a:spLocks/>
          </p:cNvSpPr>
          <p:nvPr/>
        </p:nvSpPr>
        <p:spPr>
          <a:xfrm>
            <a:off x="875132" y="1875950"/>
            <a:ext cx="10478668" cy="4042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target was randomly positioned on the touchscreen.</a:t>
            </a:r>
          </a:p>
          <a:p>
            <a:r>
              <a:rPr lang="en-US" dirty="0"/>
              <a:t>A participant started a trial by touching a sticker at the center of a touchscreen on a tablet device.</a:t>
            </a:r>
          </a:p>
          <a:p>
            <a:r>
              <a:rPr lang="en-US" dirty="0"/>
              <a:t>A trial ends when the finger of a participant enters the target bounds.</a:t>
            </a:r>
          </a:p>
          <a:p>
            <a:r>
              <a:rPr lang="en-US" dirty="0"/>
              <a:t>Audio feedback was provided when a trial starts and ends.</a:t>
            </a:r>
          </a:p>
          <a:p>
            <a:r>
              <a:rPr lang="en-US" dirty="0"/>
              <a:t>There were 5 training trials plus 30 test trials.</a:t>
            </a:r>
          </a:p>
          <a:p>
            <a:endParaRPr lang="en-US" dirty="0"/>
          </a:p>
        </p:txBody>
      </p:sp>
      <p:pic>
        <p:nvPicPr>
          <p:cNvPr id="4" name="Graphic 3" descr="Checklist">
            <a:extLst>
              <a:ext uri="{FF2B5EF4-FFF2-40B4-BE49-F238E27FC236}">
                <a16:creationId xmlns:a16="http://schemas.microsoft.com/office/drawing/2014/main" xmlns="" id="{F0CFAD99-A0E4-4B91-B85A-0F7A3153F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5" name="Graphic 4" descr="Bullseye">
            <a:extLst>
              <a:ext uri="{FF2B5EF4-FFF2-40B4-BE49-F238E27FC236}">
                <a16:creationId xmlns:a16="http://schemas.microsoft.com/office/drawing/2014/main" xmlns="" id="{E5C489EC-BB0C-4DFA-BD5F-71EDD7558E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6" name="Graphic 5" descr="Refresh">
            <a:extLst>
              <a:ext uri="{FF2B5EF4-FFF2-40B4-BE49-F238E27FC236}">
                <a16:creationId xmlns:a16="http://schemas.microsoft.com/office/drawing/2014/main" xmlns="" id="{E87DC19A-1495-431F-AC7E-7960B61F16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7" name="Graphic 6" descr="Chat">
            <a:extLst>
              <a:ext uri="{FF2B5EF4-FFF2-40B4-BE49-F238E27FC236}">
                <a16:creationId xmlns:a16="http://schemas.microsoft.com/office/drawing/2014/main" xmlns="" id="{3CEA5A62-6D06-48CE-ACAB-A7E9ABADAD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8" name="Graphic 7" descr="Information">
            <a:extLst>
              <a:ext uri="{FF2B5EF4-FFF2-40B4-BE49-F238E27FC236}">
                <a16:creationId xmlns:a16="http://schemas.microsoft.com/office/drawing/2014/main" xmlns="" id="{77101C3C-3795-4F84-B029-3216CB6CC7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9" name="Straight Arrow Connector 8">
            <a:extLst>
              <a:ext uri="{FF2B5EF4-FFF2-40B4-BE49-F238E27FC236}">
                <a16:creationId xmlns:a16="http://schemas.microsoft.com/office/drawing/2014/main" xmlns="" id="{5A716938-23CA-4C5B-AAE8-9EBAE550CABF}"/>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17EF0F57-B30F-4659-8B75-C873498F4824}"/>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9A4F0572-6482-4D35-B220-A55894F66E8F}"/>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CCA01F6D-C888-4027-B7F7-6E150F4A161F}"/>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445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xmlns="" id="{A870F2F5-4716-48B4-8D49-582339D493B5}"/>
              </a:ext>
            </a:extLst>
          </p:cNvPr>
          <p:cNvSpPr/>
          <p:nvPr/>
        </p:nvSpPr>
        <p:spPr>
          <a:xfrm>
            <a:off x="8207935" y="2748742"/>
            <a:ext cx="2353141" cy="2353141"/>
          </a:xfrm>
          <a:prstGeom prst="ellipse">
            <a:avLst/>
          </a:prstGeom>
          <a:no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B11450C-E624-4FC4-B9BC-00D2F8C24250}"/>
              </a:ext>
            </a:extLst>
          </p:cNvPr>
          <p:cNvSpPr/>
          <p:nvPr/>
        </p:nvSpPr>
        <p:spPr>
          <a:xfrm>
            <a:off x="7597828" y="2748740"/>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A573900-1BAA-469E-A4D1-0A4568BB2934}"/>
              </a:ext>
            </a:extLst>
          </p:cNvPr>
          <p:cNvSpPr>
            <a:spLocks noGrp="1"/>
          </p:cNvSpPr>
          <p:nvPr>
            <p:ph type="title"/>
          </p:nvPr>
        </p:nvSpPr>
        <p:spPr/>
        <p:txBody>
          <a:bodyPr/>
          <a:lstStyle/>
          <a:p>
            <a:r>
              <a:rPr lang="en-US" dirty="0"/>
              <a:t>Path-tracing Task</a:t>
            </a:r>
          </a:p>
        </p:txBody>
      </p:sp>
      <p:sp>
        <p:nvSpPr>
          <p:cNvPr id="4" name="Oval 3">
            <a:extLst>
              <a:ext uri="{FF2B5EF4-FFF2-40B4-BE49-F238E27FC236}">
                <a16:creationId xmlns:a16="http://schemas.microsoft.com/office/drawing/2014/main" xmlns="" id="{F8298D55-23EA-412A-B83E-0F16A9435134}"/>
              </a:ext>
            </a:extLst>
          </p:cNvPr>
          <p:cNvSpPr/>
          <p:nvPr/>
        </p:nvSpPr>
        <p:spPr>
          <a:xfrm>
            <a:off x="7281146" y="890655"/>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AE7C5657-F3A4-4567-AEAB-5506892A275E}"/>
              </a:ext>
            </a:extLst>
          </p:cNvPr>
          <p:cNvSpPr/>
          <p:nvPr/>
        </p:nvSpPr>
        <p:spPr>
          <a:xfrm>
            <a:off x="8786401" y="700155"/>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761AC36-C0B9-40B7-9670-915A9C7AFBC6}"/>
              </a:ext>
            </a:extLst>
          </p:cNvPr>
          <p:cNvSpPr txBox="1"/>
          <p:nvPr/>
        </p:nvSpPr>
        <p:spPr>
          <a:xfrm>
            <a:off x="7684846" y="858389"/>
            <a:ext cx="632289" cy="369332"/>
          </a:xfrm>
          <a:prstGeom prst="rect">
            <a:avLst/>
          </a:prstGeom>
          <a:noFill/>
        </p:spPr>
        <p:txBody>
          <a:bodyPr wrap="none" rtlCol="0">
            <a:spAutoFit/>
          </a:bodyPr>
          <a:lstStyle/>
          <a:p>
            <a:pPr algn="ctr"/>
            <a:r>
              <a:rPr lang="en-US" dirty="0"/>
              <a:t>Start</a:t>
            </a:r>
          </a:p>
        </p:txBody>
      </p:sp>
      <p:sp>
        <p:nvSpPr>
          <p:cNvPr id="7" name="TextBox 6">
            <a:extLst>
              <a:ext uri="{FF2B5EF4-FFF2-40B4-BE49-F238E27FC236}">
                <a16:creationId xmlns:a16="http://schemas.microsoft.com/office/drawing/2014/main" xmlns="" id="{FF7AD24F-589B-448A-BE5A-A4A20294ED7F}"/>
              </a:ext>
            </a:extLst>
          </p:cNvPr>
          <p:cNvSpPr txBox="1"/>
          <p:nvPr/>
        </p:nvSpPr>
        <p:spPr>
          <a:xfrm>
            <a:off x="9573014" y="858389"/>
            <a:ext cx="540534" cy="369332"/>
          </a:xfrm>
          <a:prstGeom prst="rect">
            <a:avLst/>
          </a:prstGeom>
          <a:noFill/>
        </p:spPr>
        <p:txBody>
          <a:bodyPr wrap="none" rtlCol="0">
            <a:spAutoFit/>
          </a:bodyPr>
          <a:lstStyle/>
          <a:p>
            <a:pPr algn="ctr"/>
            <a:r>
              <a:rPr lang="en-US" dirty="0"/>
              <a:t>End</a:t>
            </a:r>
          </a:p>
        </p:txBody>
      </p:sp>
      <p:cxnSp>
        <p:nvCxnSpPr>
          <p:cNvPr id="11" name="Straight Connector 10">
            <a:extLst>
              <a:ext uri="{FF2B5EF4-FFF2-40B4-BE49-F238E27FC236}">
                <a16:creationId xmlns:a16="http://schemas.microsoft.com/office/drawing/2014/main" xmlns="" id="{4AC3675D-8293-4734-833F-6923B115697A}"/>
              </a:ext>
            </a:extLst>
          </p:cNvPr>
          <p:cNvCxnSpPr>
            <a:cxnSpLocks/>
          </p:cNvCxnSpPr>
          <p:nvPr/>
        </p:nvCxnSpPr>
        <p:spPr>
          <a:xfrm flipH="1" flipV="1">
            <a:off x="7177209" y="2748742"/>
            <a:ext cx="919334" cy="12179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F294F1-0753-4CD5-9902-60A1D83CF95B}"/>
              </a:ext>
            </a:extLst>
          </p:cNvPr>
          <p:cNvCxnSpPr>
            <a:cxnSpLocks/>
          </p:cNvCxnSpPr>
          <p:nvPr/>
        </p:nvCxnSpPr>
        <p:spPr>
          <a:xfrm flipH="1" flipV="1">
            <a:off x="7177210" y="2748743"/>
            <a:ext cx="2191660" cy="3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7F7F1ECA-E390-414F-857B-1A25FB41E20D}"/>
              </a:ext>
            </a:extLst>
          </p:cNvPr>
          <p:cNvSpPr/>
          <p:nvPr/>
        </p:nvSpPr>
        <p:spPr>
          <a:xfrm>
            <a:off x="9034584" y="4747855"/>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EA6DBBE-718F-47F1-B79A-4BE6372A69E9}"/>
              </a:ext>
            </a:extLst>
          </p:cNvPr>
          <p:cNvSpPr/>
          <p:nvPr/>
        </p:nvSpPr>
        <p:spPr>
          <a:xfrm>
            <a:off x="7948734" y="3810723"/>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6EE70A63-73F9-46C6-AFE7-11A998835D2B}"/>
              </a:ext>
            </a:extLst>
          </p:cNvPr>
          <p:cNvCxnSpPr>
            <a:cxnSpLocks/>
            <a:stCxn id="22" idx="4"/>
            <a:endCxn id="28" idx="4"/>
          </p:cNvCxnSpPr>
          <p:nvPr/>
        </p:nvCxnSpPr>
        <p:spPr>
          <a:xfrm flipH="1" flipV="1">
            <a:off x="7183084" y="2841225"/>
            <a:ext cx="165883" cy="1125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4BD1A65E-9226-42C6-8D2F-B0794C6F9393}"/>
              </a:ext>
            </a:extLst>
          </p:cNvPr>
          <p:cNvSpPr/>
          <p:nvPr/>
        </p:nvSpPr>
        <p:spPr>
          <a:xfrm>
            <a:off x="7233782" y="3736292"/>
            <a:ext cx="230369" cy="2303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D8162ED0-5646-4256-AD35-47C4CA91D36D}"/>
              </a:ext>
            </a:extLst>
          </p:cNvPr>
          <p:cNvSpPr txBox="1"/>
          <p:nvPr/>
        </p:nvSpPr>
        <p:spPr>
          <a:xfrm>
            <a:off x="5744298" y="3656100"/>
            <a:ext cx="1638455" cy="369332"/>
          </a:xfrm>
          <a:prstGeom prst="rect">
            <a:avLst/>
          </a:prstGeom>
          <a:noFill/>
        </p:spPr>
        <p:txBody>
          <a:bodyPr wrap="square" rtlCol="0">
            <a:spAutoFit/>
          </a:bodyPr>
          <a:lstStyle/>
          <a:p>
            <a:pPr algn="ctr"/>
            <a:r>
              <a:rPr lang="en-US" dirty="0"/>
              <a:t>Touch point</a:t>
            </a:r>
          </a:p>
        </p:txBody>
      </p:sp>
      <p:sp>
        <p:nvSpPr>
          <p:cNvPr id="28" name="Oval 27">
            <a:extLst>
              <a:ext uri="{FF2B5EF4-FFF2-40B4-BE49-F238E27FC236}">
                <a16:creationId xmlns:a16="http://schemas.microsoft.com/office/drawing/2014/main" xmlns="" id="{646080A6-EBB7-47B1-A78E-E7C469706FE5}"/>
              </a:ext>
            </a:extLst>
          </p:cNvPr>
          <p:cNvSpPr/>
          <p:nvPr/>
        </p:nvSpPr>
        <p:spPr>
          <a:xfrm>
            <a:off x="7090599" y="2656256"/>
            <a:ext cx="184969" cy="184969"/>
          </a:xfrm>
          <a:prstGeom prst="ellipse">
            <a:avLst/>
          </a:prstGeom>
          <a:solidFill>
            <a:schemeClr val="accent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B5D2FA94-716C-43E9-807A-FD8CB01B8679}"/>
              </a:ext>
            </a:extLst>
          </p:cNvPr>
          <p:cNvSpPr/>
          <p:nvPr/>
        </p:nvSpPr>
        <p:spPr>
          <a:xfrm>
            <a:off x="9295293" y="2656256"/>
            <a:ext cx="184969" cy="184969"/>
          </a:xfrm>
          <a:prstGeom prst="ellipse">
            <a:avLst/>
          </a:prstGeom>
          <a:solidFill>
            <a:schemeClr val="accent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371AB44F-A640-4461-92FD-554847DCE50C}"/>
              </a:ext>
            </a:extLst>
          </p:cNvPr>
          <p:cNvSpPr txBox="1"/>
          <p:nvPr/>
        </p:nvSpPr>
        <p:spPr>
          <a:xfrm>
            <a:off x="6287120" y="2264293"/>
            <a:ext cx="1649299" cy="369332"/>
          </a:xfrm>
          <a:prstGeom prst="rect">
            <a:avLst/>
          </a:prstGeom>
          <a:noFill/>
        </p:spPr>
        <p:txBody>
          <a:bodyPr wrap="none" rtlCol="0">
            <a:spAutoFit/>
          </a:bodyPr>
          <a:lstStyle/>
          <a:p>
            <a:pPr algn="ctr"/>
            <a:r>
              <a:rPr lang="en-US" dirty="0"/>
              <a:t>End of segment</a:t>
            </a:r>
          </a:p>
        </p:txBody>
      </p:sp>
      <p:sp>
        <p:nvSpPr>
          <p:cNvPr id="33" name="TextBox 32">
            <a:extLst>
              <a:ext uri="{FF2B5EF4-FFF2-40B4-BE49-F238E27FC236}">
                <a16:creationId xmlns:a16="http://schemas.microsoft.com/office/drawing/2014/main" xmlns="" id="{C9830B90-59D8-4C26-BFA8-065C1C590308}"/>
              </a:ext>
            </a:extLst>
          </p:cNvPr>
          <p:cNvSpPr txBox="1"/>
          <p:nvPr/>
        </p:nvSpPr>
        <p:spPr>
          <a:xfrm>
            <a:off x="8562379" y="2264293"/>
            <a:ext cx="1649299" cy="369332"/>
          </a:xfrm>
          <a:prstGeom prst="rect">
            <a:avLst/>
          </a:prstGeom>
          <a:noFill/>
        </p:spPr>
        <p:txBody>
          <a:bodyPr wrap="none" rtlCol="0">
            <a:spAutoFit/>
          </a:bodyPr>
          <a:lstStyle/>
          <a:p>
            <a:pPr algn="ctr"/>
            <a:r>
              <a:rPr lang="en-US" dirty="0"/>
              <a:t>End of segment</a:t>
            </a:r>
          </a:p>
        </p:txBody>
      </p:sp>
      <p:cxnSp>
        <p:nvCxnSpPr>
          <p:cNvPr id="34" name="Straight Arrow Connector 33">
            <a:extLst>
              <a:ext uri="{FF2B5EF4-FFF2-40B4-BE49-F238E27FC236}">
                <a16:creationId xmlns:a16="http://schemas.microsoft.com/office/drawing/2014/main" xmlns="" id="{0C4A9C19-4B21-4F0F-AC94-31E65DA46365}"/>
              </a:ext>
            </a:extLst>
          </p:cNvPr>
          <p:cNvCxnSpPr>
            <a:cxnSpLocks/>
            <a:stCxn id="35" idx="0"/>
          </p:cNvCxnSpPr>
          <p:nvPr/>
        </p:nvCxnSpPr>
        <p:spPr>
          <a:xfrm flipH="1">
            <a:off x="10535727" y="2802557"/>
            <a:ext cx="236224" cy="1471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3E8E9758-FBE1-49B8-B98D-D2F840C509B4}"/>
              </a:ext>
            </a:extLst>
          </p:cNvPr>
          <p:cNvSpPr/>
          <p:nvPr/>
        </p:nvSpPr>
        <p:spPr>
          <a:xfrm>
            <a:off x="10656766" y="2802557"/>
            <a:ext cx="230369" cy="2303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09BCAC8A-FBB5-4FC3-80FF-867CF13EAFB4}"/>
              </a:ext>
            </a:extLst>
          </p:cNvPr>
          <p:cNvSpPr txBox="1"/>
          <p:nvPr/>
        </p:nvSpPr>
        <p:spPr>
          <a:xfrm>
            <a:off x="10895358" y="2733075"/>
            <a:ext cx="1638455" cy="369332"/>
          </a:xfrm>
          <a:prstGeom prst="rect">
            <a:avLst/>
          </a:prstGeom>
          <a:noFill/>
        </p:spPr>
        <p:txBody>
          <a:bodyPr wrap="square" rtlCol="0">
            <a:spAutoFit/>
          </a:bodyPr>
          <a:lstStyle/>
          <a:p>
            <a:r>
              <a:rPr lang="en-US" dirty="0"/>
              <a:t>Touch point</a:t>
            </a:r>
          </a:p>
        </p:txBody>
      </p:sp>
      <p:sp>
        <p:nvSpPr>
          <p:cNvPr id="38" name="Oval 37">
            <a:extLst>
              <a:ext uri="{FF2B5EF4-FFF2-40B4-BE49-F238E27FC236}">
                <a16:creationId xmlns:a16="http://schemas.microsoft.com/office/drawing/2014/main" xmlns="" id="{0A568CA7-C455-4CF7-B986-64C3F2B872AE}"/>
              </a:ext>
            </a:extLst>
          </p:cNvPr>
          <p:cNvSpPr/>
          <p:nvPr/>
        </p:nvSpPr>
        <p:spPr>
          <a:xfrm>
            <a:off x="7595154" y="1695795"/>
            <a:ext cx="230369" cy="2303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E22250FD-D249-4885-93B4-10EEAA426F4B}"/>
              </a:ext>
            </a:extLst>
          </p:cNvPr>
          <p:cNvSpPr txBox="1"/>
          <p:nvPr/>
        </p:nvSpPr>
        <p:spPr>
          <a:xfrm>
            <a:off x="7833746" y="1626313"/>
            <a:ext cx="1638455" cy="369332"/>
          </a:xfrm>
          <a:prstGeom prst="rect">
            <a:avLst/>
          </a:prstGeom>
          <a:noFill/>
        </p:spPr>
        <p:txBody>
          <a:bodyPr wrap="square" rtlCol="0">
            <a:spAutoFit/>
          </a:bodyPr>
          <a:lstStyle/>
          <a:p>
            <a:r>
              <a:rPr lang="en-US" dirty="0"/>
              <a:t>Touch point</a:t>
            </a:r>
          </a:p>
        </p:txBody>
      </p:sp>
      <p:cxnSp>
        <p:nvCxnSpPr>
          <p:cNvPr id="40" name="Straight Arrow Connector 39">
            <a:extLst>
              <a:ext uri="{FF2B5EF4-FFF2-40B4-BE49-F238E27FC236}">
                <a16:creationId xmlns:a16="http://schemas.microsoft.com/office/drawing/2014/main" xmlns="" id="{222AD896-2683-4AB9-9749-35E2738BB421}"/>
              </a:ext>
            </a:extLst>
          </p:cNvPr>
          <p:cNvCxnSpPr>
            <a:cxnSpLocks/>
            <a:stCxn id="38" idx="5"/>
            <a:endCxn id="30" idx="1"/>
          </p:cNvCxnSpPr>
          <p:nvPr/>
        </p:nvCxnSpPr>
        <p:spPr>
          <a:xfrm>
            <a:off x="7791786" y="1892427"/>
            <a:ext cx="1530595" cy="790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xmlns="" id="{33F84A6A-3575-4630-88DA-768D922718EA}"/>
              </a:ext>
            </a:extLst>
          </p:cNvPr>
          <p:cNvSpPr txBox="1">
            <a:spLocks/>
          </p:cNvSpPr>
          <p:nvPr/>
        </p:nvSpPr>
        <p:spPr>
          <a:xfrm>
            <a:off x="875132" y="1644780"/>
            <a:ext cx="4648507" cy="8443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Each path consists of three segments.</a:t>
            </a:r>
          </a:p>
        </p:txBody>
      </p:sp>
      <p:sp>
        <p:nvSpPr>
          <p:cNvPr id="47" name="Content Placeholder 2">
            <a:extLst>
              <a:ext uri="{FF2B5EF4-FFF2-40B4-BE49-F238E27FC236}">
                <a16:creationId xmlns:a16="http://schemas.microsoft.com/office/drawing/2014/main" xmlns="" id="{987CC610-F174-4B86-BBF3-7B218392F6F3}"/>
              </a:ext>
            </a:extLst>
          </p:cNvPr>
          <p:cNvSpPr txBox="1">
            <a:spLocks/>
          </p:cNvSpPr>
          <p:nvPr/>
        </p:nvSpPr>
        <p:spPr>
          <a:xfrm>
            <a:off x="875132" y="2517445"/>
            <a:ext cx="5220868" cy="15764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a:t>
            </a:r>
            <a:r>
              <a:rPr lang="en-US" b="1" dirty="0"/>
              <a:t>straight segments</a:t>
            </a:r>
            <a:r>
              <a:rPr lang="en-US" dirty="0"/>
              <a:t>, the system guided the user to the segment </a:t>
            </a:r>
            <a:r>
              <a:rPr lang="en-US" b="1" dirty="0"/>
              <a:t>end point.</a:t>
            </a:r>
          </a:p>
        </p:txBody>
      </p:sp>
      <p:sp>
        <p:nvSpPr>
          <p:cNvPr id="48" name="Content Placeholder 2">
            <a:extLst>
              <a:ext uri="{FF2B5EF4-FFF2-40B4-BE49-F238E27FC236}">
                <a16:creationId xmlns:a16="http://schemas.microsoft.com/office/drawing/2014/main" xmlns="" id="{08D19390-B702-411C-B4D7-3CA4CCD1161C}"/>
              </a:ext>
            </a:extLst>
          </p:cNvPr>
          <p:cNvSpPr txBox="1">
            <a:spLocks/>
          </p:cNvSpPr>
          <p:nvPr/>
        </p:nvSpPr>
        <p:spPr>
          <a:xfrm>
            <a:off x="875132" y="3963123"/>
            <a:ext cx="5220868" cy="2222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a:t>
            </a:r>
            <a:r>
              <a:rPr lang="en-US" b="1" dirty="0"/>
              <a:t>curved segments</a:t>
            </a:r>
            <a:r>
              <a:rPr lang="en-US" dirty="0"/>
              <a:t>, the system guided the user to the </a:t>
            </a:r>
            <a:r>
              <a:rPr lang="en-US" b="1" dirty="0"/>
              <a:t>tangent point </a:t>
            </a:r>
            <a:r>
              <a:rPr lang="en-US" dirty="0"/>
              <a:t>of a line drawn from the curve to the finger.</a:t>
            </a:r>
          </a:p>
        </p:txBody>
      </p:sp>
      <p:pic>
        <p:nvPicPr>
          <p:cNvPr id="29" name="Graphic 28" descr="Checklist">
            <a:extLst>
              <a:ext uri="{FF2B5EF4-FFF2-40B4-BE49-F238E27FC236}">
                <a16:creationId xmlns:a16="http://schemas.microsoft.com/office/drawing/2014/main" xmlns="" id="{9FA10E23-86AE-46C0-943B-1818C54A75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31" name="Graphic 30" descr="Bullseye">
            <a:extLst>
              <a:ext uri="{FF2B5EF4-FFF2-40B4-BE49-F238E27FC236}">
                <a16:creationId xmlns:a16="http://schemas.microsoft.com/office/drawing/2014/main" xmlns="" id="{2EB31470-A217-4FF5-9378-46BBE81941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36" name="Graphic 35" descr="Refresh">
            <a:extLst>
              <a:ext uri="{FF2B5EF4-FFF2-40B4-BE49-F238E27FC236}">
                <a16:creationId xmlns:a16="http://schemas.microsoft.com/office/drawing/2014/main" xmlns="" id="{6F8FE6CF-4F16-4169-896B-1043B2B71A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41" name="Graphic 40" descr="Chat">
            <a:extLst>
              <a:ext uri="{FF2B5EF4-FFF2-40B4-BE49-F238E27FC236}">
                <a16:creationId xmlns:a16="http://schemas.microsoft.com/office/drawing/2014/main" xmlns="" id="{7127003C-8CA3-4041-9075-D79C299405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42" name="Graphic 41" descr="Information">
            <a:extLst>
              <a:ext uri="{FF2B5EF4-FFF2-40B4-BE49-F238E27FC236}">
                <a16:creationId xmlns:a16="http://schemas.microsoft.com/office/drawing/2014/main" xmlns="" id="{AC724F42-E50E-4847-A6E3-05D51B446F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43" name="Straight Arrow Connector 42">
            <a:extLst>
              <a:ext uri="{FF2B5EF4-FFF2-40B4-BE49-F238E27FC236}">
                <a16:creationId xmlns:a16="http://schemas.microsoft.com/office/drawing/2014/main" xmlns="" id="{CC5DCADF-DC04-414B-AA61-D6934F6F80AF}"/>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22121D98-C2C8-4CEB-BCB1-F410C205648A}"/>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EA6FD42B-98D9-405B-8FC7-02BAAB27F3F5}"/>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8DFC0E4-BA94-436C-88CF-D53848A876B1}"/>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318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xmlns="" id="{A870F2F5-4716-48B4-8D49-582339D493B5}"/>
              </a:ext>
            </a:extLst>
          </p:cNvPr>
          <p:cNvSpPr/>
          <p:nvPr/>
        </p:nvSpPr>
        <p:spPr>
          <a:xfrm>
            <a:off x="5875451" y="2216217"/>
            <a:ext cx="2353141" cy="2353141"/>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B11450C-E624-4FC4-B9BC-00D2F8C24250}"/>
              </a:ext>
            </a:extLst>
          </p:cNvPr>
          <p:cNvSpPr/>
          <p:nvPr/>
        </p:nvSpPr>
        <p:spPr>
          <a:xfrm>
            <a:off x="5262670" y="2017914"/>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A573900-1BAA-469E-A4D1-0A4568BB2934}"/>
              </a:ext>
            </a:extLst>
          </p:cNvPr>
          <p:cNvSpPr>
            <a:spLocks noGrp="1"/>
          </p:cNvSpPr>
          <p:nvPr>
            <p:ph type="title"/>
          </p:nvPr>
        </p:nvSpPr>
        <p:spPr/>
        <p:txBody>
          <a:bodyPr/>
          <a:lstStyle/>
          <a:p>
            <a:r>
              <a:rPr lang="en-US" dirty="0"/>
              <a:t>Path-tracing Task</a:t>
            </a:r>
          </a:p>
        </p:txBody>
      </p:sp>
      <p:sp>
        <p:nvSpPr>
          <p:cNvPr id="4" name="Oval 3">
            <a:extLst>
              <a:ext uri="{FF2B5EF4-FFF2-40B4-BE49-F238E27FC236}">
                <a16:creationId xmlns:a16="http://schemas.microsoft.com/office/drawing/2014/main" xmlns="" id="{F8298D55-23EA-412A-B83E-0F16A9435134}"/>
              </a:ext>
            </a:extLst>
          </p:cNvPr>
          <p:cNvSpPr/>
          <p:nvPr/>
        </p:nvSpPr>
        <p:spPr>
          <a:xfrm>
            <a:off x="6877050" y="582343"/>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AE7C5657-F3A4-4567-AEAB-5506892A275E}"/>
              </a:ext>
            </a:extLst>
          </p:cNvPr>
          <p:cNvSpPr/>
          <p:nvPr/>
        </p:nvSpPr>
        <p:spPr>
          <a:xfrm>
            <a:off x="8382305" y="391843"/>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761AC36-C0B9-40B7-9670-915A9C7AFBC6}"/>
              </a:ext>
            </a:extLst>
          </p:cNvPr>
          <p:cNvSpPr txBox="1"/>
          <p:nvPr/>
        </p:nvSpPr>
        <p:spPr>
          <a:xfrm>
            <a:off x="7280750" y="550077"/>
            <a:ext cx="632289" cy="369332"/>
          </a:xfrm>
          <a:prstGeom prst="rect">
            <a:avLst/>
          </a:prstGeom>
          <a:noFill/>
        </p:spPr>
        <p:txBody>
          <a:bodyPr wrap="none" rtlCol="0">
            <a:spAutoFit/>
          </a:bodyPr>
          <a:lstStyle/>
          <a:p>
            <a:pPr algn="ctr"/>
            <a:r>
              <a:rPr lang="en-US" dirty="0"/>
              <a:t>Start</a:t>
            </a:r>
          </a:p>
        </p:txBody>
      </p:sp>
      <p:sp>
        <p:nvSpPr>
          <p:cNvPr id="7" name="TextBox 6">
            <a:extLst>
              <a:ext uri="{FF2B5EF4-FFF2-40B4-BE49-F238E27FC236}">
                <a16:creationId xmlns:a16="http://schemas.microsoft.com/office/drawing/2014/main" xmlns="" id="{FF7AD24F-589B-448A-BE5A-A4A20294ED7F}"/>
              </a:ext>
            </a:extLst>
          </p:cNvPr>
          <p:cNvSpPr txBox="1"/>
          <p:nvPr/>
        </p:nvSpPr>
        <p:spPr>
          <a:xfrm>
            <a:off x="9168918" y="550077"/>
            <a:ext cx="540534" cy="369332"/>
          </a:xfrm>
          <a:prstGeom prst="rect">
            <a:avLst/>
          </a:prstGeom>
          <a:noFill/>
        </p:spPr>
        <p:txBody>
          <a:bodyPr wrap="none" rtlCol="0">
            <a:spAutoFit/>
          </a:bodyPr>
          <a:lstStyle/>
          <a:p>
            <a:pPr algn="ctr"/>
            <a:r>
              <a:rPr lang="en-US" dirty="0"/>
              <a:t>End</a:t>
            </a:r>
          </a:p>
        </p:txBody>
      </p:sp>
      <p:sp>
        <p:nvSpPr>
          <p:cNvPr id="8" name="Content Placeholder 2">
            <a:extLst>
              <a:ext uri="{FF2B5EF4-FFF2-40B4-BE49-F238E27FC236}">
                <a16:creationId xmlns:a16="http://schemas.microsoft.com/office/drawing/2014/main" xmlns="" id="{C98613AD-AC28-4ABA-8FFF-82314BC3068F}"/>
              </a:ext>
            </a:extLst>
          </p:cNvPr>
          <p:cNvSpPr txBox="1">
            <a:spLocks/>
          </p:cNvSpPr>
          <p:nvPr/>
        </p:nvSpPr>
        <p:spPr>
          <a:xfrm>
            <a:off x="4845770" y="5085128"/>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4-motor</a:t>
            </a:r>
          </a:p>
          <a:p>
            <a:pPr marL="0" indent="0" algn="ctr">
              <a:buNone/>
            </a:pPr>
            <a:r>
              <a:rPr lang="en-US" dirty="0">
                <a:solidFill>
                  <a:schemeClr val="accent1">
                    <a:lumMod val="50000"/>
                  </a:schemeClr>
                </a:solidFill>
              </a:rPr>
              <a:t>Single-motor feedback</a:t>
            </a:r>
          </a:p>
        </p:txBody>
      </p:sp>
      <p:cxnSp>
        <p:nvCxnSpPr>
          <p:cNvPr id="11" name="Straight Connector 10">
            <a:extLst>
              <a:ext uri="{FF2B5EF4-FFF2-40B4-BE49-F238E27FC236}">
                <a16:creationId xmlns:a16="http://schemas.microsoft.com/office/drawing/2014/main" xmlns="" id="{4AC3675D-8293-4734-833F-6923B115697A}"/>
              </a:ext>
            </a:extLst>
          </p:cNvPr>
          <p:cNvCxnSpPr>
            <a:cxnSpLocks/>
          </p:cNvCxnSpPr>
          <p:nvPr/>
        </p:nvCxnSpPr>
        <p:spPr>
          <a:xfrm flipH="1" flipV="1">
            <a:off x="4844725" y="2216217"/>
            <a:ext cx="919334" cy="121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F294F1-0753-4CD5-9902-60A1D83CF95B}"/>
              </a:ext>
            </a:extLst>
          </p:cNvPr>
          <p:cNvCxnSpPr>
            <a:cxnSpLocks/>
          </p:cNvCxnSpPr>
          <p:nvPr/>
        </p:nvCxnSpPr>
        <p:spPr>
          <a:xfrm flipH="1" flipV="1">
            <a:off x="4844726" y="2216218"/>
            <a:ext cx="2191660" cy="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C6BBF5B-DE6A-4FE2-B459-F7294E3D3B21}"/>
              </a:ext>
            </a:extLst>
          </p:cNvPr>
          <p:cNvCxnSpPr>
            <a:cxnSpLocks/>
          </p:cNvCxnSpPr>
          <p:nvPr/>
        </p:nvCxnSpPr>
        <p:spPr>
          <a:xfrm flipV="1">
            <a:off x="4844725" y="2216217"/>
            <a:ext cx="0" cy="31908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A0C14B3-B9EA-4BFF-AE8A-F26B9537086F}"/>
              </a:ext>
            </a:extLst>
          </p:cNvPr>
          <p:cNvCxnSpPr>
            <a:cxnSpLocks/>
          </p:cNvCxnSpPr>
          <p:nvPr/>
        </p:nvCxnSpPr>
        <p:spPr>
          <a:xfrm flipH="1">
            <a:off x="5423455" y="3392787"/>
            <a:ext cx="291828"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65A6F86D-2CD4-4C78-BA12-6E19B314B6D5}"/>
              </a:ext>
            </a:extLst>
          </p:cNvPr>
          <p:cNvCxnSpPr>
            <a:cxnSpLocks/>
          </p:cNvCxnSpPr>
          <p:nvPr/>
        </p:nvCxnSpPr>
        <p:spPr>
          <a:xfrm flipV="1">
            <a:off x="5423455" y="2535298"/>
            <a:ext cx="0" cy="8574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4777E08-16BD-4D20-B915-233D359E0CC4}"/>
              </a:ext>
            </a:extLst>
          </p:cNvPr>
          <p:cNvCxnSpPr>
            <a:cxnSpLocks/>
          </p:cNvCxnSpPr>
          <p:nvPr/>
        </p:nvCxnSpPr>
        <p:spPr>
          <a:xfrm flipH="1">
            <a:off x="4844725" y="2535298"/>
            <a:ext cx="55812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ED32F904-8791-4548-9526-8149FAAC7A33}"/>
              </a:ext>
            </a:extLst>
          </p:cNvPr>
          <p:cNvCxnSpPr>
            <a:cxnSpLocks/>
          </p:cNvCxnSpPr>
          <p:nvPr/>
        </p:nvCxnSpPr>
        <p:spPr>
          <a:xfrm flipH="1">
            <a:off x="4844726" y="2216217"/>
            <a:ext cx="285922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7F7F1ECA-E390-414F-857B-1A25FB41E20D}"/>
              </a:ext>
            </a:extLst>
          </p:cNvPr>
          <p:cNvSpPr/>
          <p:nvPr/>
        </p:nvSpPr>
        <p:spPr>
          <a:xfrm>
            <a:off x="6702100" y="421533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EA6DBBE-718F-47F1-B79A-4BE6372A69E9}"/>
              </a:ext>
            </a:extLst>
          </p:cNvPr>
          <p:cNvSpPr/>
          <p:nvPr/>
        </p:nvSpPr>
        <p:spPr>
          <a:xfrm>
            <a:off x="5616250" y="327819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xmlns="" id="{DB798246-7C69-45C8-8BEC-2FE8B64A1284}"/>
              </a:ext>
            </a:extLst>
          </p:cNvPr>
          <p:cNvCxnSpPr>
            <a:cxnSpLocks/>
          </p:cNvCxnSpPr>
          <p:nvPr/>
        </p:nvCxnSpPr>
        <p:spPr>
          <a:xfrm flipV="1">
            <a:off x="7703946" y="2216218"/>
            <a:ext cx="0" cy="4168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52A6C29-8679-47AA-BE7E-69E3062B7FB5}"/>
              </a:ext>
            </a:extLst>
          </p:cNvPr>
          <p:cNvCxnSpPr>
            <a:cxnSpLocks/>
          </p:cNvCxnSpPr>
          <p:nvPr/>
        </p:nvCxnSpPr>
        <p:spPr>
          <a:xfrm flipH="1">
            <a:off x="7703946" y="2645466"/>
            <a:ext cx="55812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39BA3596-E459-43C2-A6DB-4E6E5126762A}"/>
              </a:ext>
            </a:extLst>
          </p:cNvPr>
          <p:cNvCxnSpPr>
            <a:cxnSpLocks/>
          </p:cNvCxnSpPr>
          <p:nvPr/>
        </p:nvCxnSpPr>
        <p:spPr>
          <a:xfrm flipV="1">
            <a:off x="8262070" y="2633032"/>
            <a:ext cx="0" cy="148176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xmlns="" id="{309DFF5B-47A3-4810-BCC2-5DCDE78F117A}"/>
              </a:ext>
            </a:extLst>
          </p:cNvPr>
          <p:cNvSpPr txBox="1">
            <a:spLocks/>
          </p:cNvSpPr>
          <p:nvPr/>
        </p:nvSpPr>
        <p:spPr>
          <a:xfrm>
            <a:off x="875132" y="1875950"/>
            <a:ext cx="3975567" cy="2429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With </a:t>
            </a:r>
            <a:r>
              <a:rPr lang="en-US" b="1" dirty="0"/>
              <a:t>single-motor feedback</a:t>
            </a:r>
            <a:r>
              <a:rPr lang="en-US" dirty="0"/>
              <a:t>, the closest motor to the direction from the finger to the guided point vibrates.</a:t>
            </a:r>
          </a:p>
        </p:txBody>
      </p:sp>
      <p:sp>
        <p:nvSpPr>
          <p:cNvPr id="48" name="Oval 47">
            <a:extLst>
              <a:ext uri="{FF2B5EF4-FFF2-40B4-BE49-F238E27FC236}">
                <a16:creationId xmlns:a16="http://schemas.microsoft.com/office/drawing/2014/main" xmlns="" id="{E1BC83E2-1A03-47C3-9D0A-3B51E0C5AAC1}"/>
              </a:ext>
            </a:extLst>
          </p:cNvPr>
          <p:cNvSpPr/>
          <p:nvPr/>
        </p:nvSpPr>
        <p:spPr>
          <a:xfrm>
            <a:off x="9582448" y="2216217"/>
            <a:ext cx="2353141" cy="2353141"/>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98B77264-C3BA-4C40-8B3B-64C5CCAE4F0B}"/>
              </a:ext>
            </a:extLst>
          </p:cNvPr>
          <p:cNvSpPr/>
          <p:nvPr/>
        </p:nvSpPr>
        <p:spPr>
          <a:xfrm>
            <a:off x="8969667" y="2017914"/>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2">
            <a:extLst>
              <a:ext uri="{FF2B5EF4-FFF2-40B4-BE49-F238E27FC236}">
                <a16:creationId xmlns:a16="http://schemas.microsoft.com/office/drawing/2014/main" xmlns="" id="{5EF214FA-CDFF-4D1A-86FB-B8181A3EA642}"/>
              </a:ext>
            </a:extLst>
          </p:cNvPr>
          <p:cNvSpPr txBox="1">
            <a:spLocks/>
          </p:cNvSpPr>
          <p:nvPr/>
        </p:nvSpPr>
        <p:spPr>
          <a:xfrm>
            <a:off x="8552767" y="5085128"/>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8-motor</a:t>
            </a:r>
          </a:p>
          <a:p>
            <a:pPr marL="0" indent="0" algn="ctr">
              <a:buNone/>
            </a:pPr>
            <a:r>
              <a:rPr lang="en-US" dirty="0">
                <a:solidFill>
                  <a:schemeClr val="accent1">
                    <a:lumMod val="50000"/>
                  </a:schemeClr>
                </a:solidFill>
              </a:rPr>
              <a:t>Single-motor feedback</a:t>
            </a:r>
          </a:p>
        </p:txBody>
      </p:sp>
      <p:cxnSp>
        <p:nvCxnSpPr>
          <p:cNvPr id="51" name="Straight Connector 50">
            <a:extLst>
              <a:ext uri="{FF2B5EF4-FFF2-40B4-BE49-F238E27FC236}">
                <a16:creationId xmlns:a16="http://schemas.microsoft.com/office/drawing/2014/main" xmlns="" id="{B83FBEF8-3EEE-4E78-BF89-9A31C65C95A2}"/>
              </a:ext>
            </a:extLst>
          </p:cNvPr>
          <p:cNvCxnSpPr>
            <a:cxnSpLocks/>
          </p:cNvCxnSpPr>
          <p:nvPr/>
        </p:nvCxnSpPr>
        <p:spPr>
          <a:xfrm flipH="1" flipV="1">
            <a:off x="8551722" y="2216217"/>
            <a:ext cx="919334" cy="121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357DD3AD-B947-4BB9-BCBA-45F355D970A9}"/>
              </a:ext>
            </a:extLst>
          </p:cNvPr>
          <p:cNvCxnSpPr>
            <a:cxnSpLocks/>
          </p:cNvCxnSpPr>
          <p:nvPr/>
        </p:nvCxnSpPr>
        <p:spPr>
          <a:xfrm flipH="1" flipV="1">
            <a:off x="8551723" y="2216218"/>
            <a:ext cx="2191660" cy="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3BD64552-D492-4D5F-ABE9-0882F896D599}"/>
              </a:ext>
            </a:extLst>
          </p:cNvPr>
          <p:cNvCxnSpPr>
            <a:cxnSpLocks/>
          </p:cNvCxnSpPr>
          <p:nvPr/>
        </p:nvCxnSpPr>
        <p:spPr>
          <a:xfrm flipV="1">
            <a:off x="8576114" y="2216217"/>
            <a:ext cx="0" cy="31908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2E8B0264-370B-408F-B842-0AF74830A444}"/>
              </a:ext>
            </a:extLst>
          </p:cNvPr>
          <p:cNvCxnSpPr>
            <a:cxnSpLocks/>
          </p:cNvCxnSpPr>
          <p:nvPr/>
        </p:nvCxnSpPr>
        <p:spPr>
          <a:xfrm flipH="1" flipV="1">
            <a:off x="8576114" y="2535298"/>
            <a:ext cx="846166" cy="8574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5D178CA6-D99A-4A3D-90C7-D7087A9DD427}"/>
              </a:ext>
            </a:extLst>
          </p:cNvPr>
          <p:cNvCxnSpPr>
            <a:cxnSpLocks/>
          </p:cNvCxnSpPr>
          <p:nvPr/>
        </p:nvCxnSpPr>
        <p:spPr>
          <a:xfrm flipH="1">
            <a:off x="8551723" y="2216217"/>
            <a:ext cx="267507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xmlns="" id="{AD936CC3-9858-43F3-BF5D-EC3100FAAFF5}"/>
              </a:ext>
            </a:extLst>
          </p:cNvPr>
          <p:cNvSpPr/>
          <p:nvPr/>
        </p:nvSpPr>
        <p:spPr>
          <a:xfrm>
            <a:off x="10409097" y="421533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C30BB93-3720-47FA-96C9-D26576582A3D}"/>
              </a:ext>
            </a:extLst>
          </p:cNvPr>
          <p:cNvSpPr/>
          <p:nvPr/>
        </p:nvSpPr>
        <p:spPr>
          <a:xfrm>
            <a:off x="9323247" y="327819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xmlns="" id="{C23691CB-CB26-4472-8BCA-8ECCAED6E50C}"/>
              </a:ext>
            </a:extLst>
          </p:cNvPr>
          <p:cNvCxnSpPr>
            <a:cxnSpLocks/>
          </p:cNvCxnSpPr>
          <p:nvPr/>
        </p:nvCxnSpPr>
        <p:spPr>
          <a:xfrm flipH="1" flipV="1">
            <a:off x="11226801" y="2216219"/>
            <a:ext cx="717962" cy="67938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277E9BA6-05A8-49FC-BBAE-89BA1571263D}"/>
              </a:ext>
            </a:extLst>
          </p:cNvPr>
          <p:cNvCxnSpPr>
            <a:cxnSpLocks/>
          </p:cNvCxnSpPr>
          <p:nvPr/>
        </p:nvCxnSpPr>
        <p:spPr>
          <a:xfrm flipH="1">
            <a:off x="7703946" y="4114800"/>
            <a:ext cx="55812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CCAFCD89-A45A-4536-8A6F-84E3B4469718}"/>
              </a:ext>
            </a:extLst>
          </p:cNvPr>
          <p:cNvCxnSpPr>
            <a:cxnSpLocks/>
          </p:cNvCxnSpPr>
          <p:nvPr/>
        </p:nvCxnSpPr>
        <p:spPr>
          <a:xfrm flipV="1">
            <a:off x="7703946" y="4096892"/>
            <a:ext cx="0" cy="4168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2D860BA9-57E8-4A39-9A35-B5E7F7826E91}"/>
              </a:ext>
            </a:extLst>
          </p:cNvPr>
          <p:cNvCxnSpPr>
            <a:cxnSpLocks/>
          </p:cNvCxnSpPr>
          <p:nvPr/>
        </p:nvCxnSpPr>
        <p:spPr>
          <a:xfrm flipH="1">
            <a:off x="7387900" y="4526405"/>
            <a:ext cx="316046" cy="0"/>
          </a:xfrm>
          <a:prstGeom prst="line">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AC4C1A8E-810A-4737-BCA0-8F4F48E36D13}"/>
              </a:ext>
            </a:extLst>
          </p:cNvPr>
          <p:cNvCxnSpPr>
            <a:cxnSpLocks/>
          </p:cNvCxnSpPr>
          <p:nvPr/>
        </p:nvCxnSpPr>
        <p:spPr>
          <a:xfrm flipV="1">
            <a:off x="11935589" y="2895601"/>
            <a:ext cx="0" cy="9778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F5DA98ED-B225-4BF1-8106-2D0D671C39A1}"/>
              </a:ext>
            </a:extLst>
          </p:cNvPr>
          <p:cNvCxnSpPr>
            <a:cxnSpLocks/>
          </p:cNvCxnSpPr>
          <p:nvPr/>
        </p:nvCxnSpPr>
        <p:spPr>
          <a:xfrm flipH="1">
            <a:off x="11252921" y="3873501"/>
            <a:ext cx="682669" cy="65290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7092E321-B1FB-4C8F-9A97-200CB1725382}"/>
              </a:ext>
            </a:extLst>
          </p:cNvPr>
          <p:cNvCxnSpPr>
            <a:cxnSpLocks/>
            <a:endCxn id="58" idx="6"/>
          </p:cNvCxnSpPr>
          <p:nvPr/>
        </p:nvCxnSpPr>
        <p:spPr>
          <a:xfrm flipH="1">
            <a:off x="11094897" y="4531610"/>
            <a:ext cx="158024" cy="26620"/>
          </a:xfrm>
          <a:prstGeom prst="line">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BD7F5C32-F423-438F-A7A5-6FBAC4B384BF}"/>
              </a:ext>
            </a:extLst>
          </p:cNvPr>
          <p:cNvCxnSpPr>
            <a:cxnSpLocks/>
          </p:cNvCxnSpPr>
          <p:nvPr/>
        </p:nvCxnSpPr>
        <p:spPr>
          <a:xfrm flipH="1">
            <a:off x="6877050" y="1346813"/>
            <a:ext cx="680521"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xmlns="" id="{B344B281-CFAF-44B4-9AF4-C52F8456DD15}"/>
              </a:ext>
            </a:extLst>
          </p:cNvPr>
          <p:cNvSpPr txBox="1"/>
          <p:nvPr/>
        </p:nvSpPr>
        <p:spPr>
          <a:xfrm>
            <a:off x="7557571" y="1069807"/>
            <a:ext cx="3075329" cy="646331"/>
          </a:xfrm>
          <a:prstGeom prst="rect">
            <a:avLst/>
          </a:prstGeom>
          <a:noFill/>
        </p:spPr>
        <p:txBody>
          <a:bodyPr wrap="none" rtlCol="0">
            <a:spAutoFit/>
          </a:bodyPr>
          <a:lstStyle/>
          <a:p>
            <a:pPr algn="ctr"/>
            <a:r>
              <a:rPr lang="en-US" dirty="0"/>
              <a:t>Ideal trace from start to target </a:t>
            </a:r>
          </a:p>
          <a:p>
            <a:r>
              <a:rPr lang="en-US" dirty="0"/>
              <a:t>based on vibrations</a:t>
            </a:r>
          </a:p>
        </p:txBody>
      </p:sp>
    </p:spTree>
    <p:extLst>
      <p:ext uri="{BB962C8B-B14F-4D97-AF65-F5344CB8AC3E}">
        <p14:creationId xmlns:p14="http://schemas.microsoft.com/office/powerpoint/2010/main" val="2825627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xmlns="" id="{2C9AADBE-A072-4E99-9254-081A87DE96F1}"/>
              </a:ext>
            </a:extLst>
          </p:cNvPr>
          <p:cNvSpPr/>
          <p:nvPr/>
        </p:nvSpPr>
        <p:spPr>
          <a:xfrm>
            <a:off x="8942720" y="2236754"/>
            <a:ext cx="2353141" cy="2353141"/>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368ED1B-E5B0-4887-9576-22D8501F6A02}"/>
              </a:ext>
            </a:extLst>
          </p:cNvPr>
          <p:cNvSpPr/>
          <p:nvPr/>
        </p:nvSpPr>
        <p:spPr>
          <a:xfrm>
            <a:off x="8329939" y="2038451"/>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xmlns="" id="{0E52AFC7-C2B6-47F4-8E19-36BE02274287}"/>
              </a:ext>
            </a:extLst>
          </p:cNvPr>
          <p:cNvCxnSpPr>
            <a:cxnSpLocks/>
          </p:cNvCxnSpPr>
          <p:nvPr/>
        </p:nvCxnSpPr>
        <p:spPr>
          <a:xfrm flipH="1" flipV="1">
            <a:off x="7911994" y="2236754"/>
            <a:ext cx="919334" cy="121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892D4CF9-CE1C-4323-A5D2-3EB518F51C12}"/>
              </a:ext>
            </a:extLst>
          </p:cNvPr>
          <p:cNvCxnSpPr>
            <a:cxnSpLocks/>
          </p:cNvCxnSpPr>
          <p:nvPr/>
        </p:nvCxnSpPr>
        <p:spPr>
          <a:xfrm flipH="1" flipV="1">
            <a:off x="7911995" y="2236755"/>
            <a:ext cx="2191660" cy="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A573900-1BAA-469E-A4D1-0A4568BB2934}"/>
              </a:ext>
            </a:extLst>
          </p:cNvPr>
          <p:cNvSpPr>
            <a:spLocks noGrp="1"/>
          </p:cNvSpPr>
          <p:nvPr>
            <p:ph type="title"/>
          </p:nvPr>
        </p:nvSpPr>
        <p:spPr/>
        <p:txBody>
          <a:bodyPr/>
          <a:lstStyle/>
          <a:p>
            <a:r>
              <a:rPr lang="en-US" dirty="0"/>
              <a:t>Path-tracing Task</a:t>
            </a:r>
          </a:p>
        </p:txBody>
      </p:sp>
      <p:sp>
        <p:nvSpPr>
          <p:cNvPr id="48" name="Oval 47">
            <a:extLst>
              <a:ext uri="{FF2B5EF4-FFF2-40B4-BE49-F238E27FC236}">
                <a16:creationId xmlns:a16="http://schemas.microsoft.com/office/drawing/2014/main" xmlns="" id="{E1BC83E2-1A03-47C3-9D0A-3B51E0C5AAC1}"/>
              </a:ext>
            </a:extLst>
          </p:cNvPr>
          <p:cNvSpPr/>
          <p:nvPr/>
        </p:nvSpPr>
        <p:spPr>
          <a:xfrm>
            <a:off x="8942720" y="2216217"/>
            <a:ext cx="2353141" cy="235314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98B77264-C3BA-4C40-8B3B-64C5CCAE4F0B}"/>
              </a:ext>
            </a:extLst>
          </p:cNvPr>
          <p:cNvSpPr/>
          <p:nvPr/>
        </p:nvSpPr>
        <p:spPr>
          <a:xfrm>
            <a:off x="8329939" y="2017914"/>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2">
            <a:extLst>
              <a:ext uri="{FF2B5EF4-FFF2-40B4-BE49-F238E27FC236}">
                <a16:creationId xmlns:a16="http://schemas.microsoft.com/office/drawing/2014/main" xmlns="" id="{5EF214FA-CDFF-4D1A-86FB-B8181A3EA642}"/>
              </a:ext>
            </a:extLst>
          </p:cNvPr>
          <p:cNvSpPr txBox="1">
            <a:spLocks/>
          </p:cNvSpPr>
          <p:nvPr/>
        </p:nvSpPr>
        <p:spPr>
          <a:xfrm>
            <a:off x="7913039" y="5085128"/>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4, 8-motor</a:t>
            </a:r>
          </a:p>
          <a:p>
            <a:pPr marL="0" indent="0" algn="ctr">
              <a:buNone/>
            </a:pPr>
            <a:r>
              <a:rPr lang="en-US" dirty="0">
                <a:solidFill>
                  <a:schemeClr val="accent1">
                    <a:lumMod val="50000"/>
                  </a:schemeClr>
                </a:solidFill>
              </a:rPr>
              <a:t>Interpolated feedback</a:t>
            </a:r>
          </a:p>
        </p:txBody>
      </p:sp>
      <p:cxnSp>
        <p:nvCxnSpPr>
          <p:cNvPr id="51" name="Straight Connector 50">
            <a:extLst>
              <a:ext uri="{FF2B5EF4-FFF2-40B4-BE49-F238E27FC236}">
                <a16:creationId xmlns:a16="http://schemas.microsoft.com/office/drawing/2014/main" xmlns="" id="{B83FBEF8-3EEE-4E78-BF89-9A31C65C95A2}"/>
              </a:ext>
            </a:extLst>
          </p:cNvPr>
          <p:cNvCxnSpPr>
            <a:cxnSpLocks/>
          </p:cNvCxnSpPr>
          <p:nvPr/>
        </p:nvCxnSpPr>
        <p:spPr>
          <a:xfrm flipH="1" flipV="1">
            <a:off x="7911994" y="2216217"/>
            <a:ext cx="919334" cy="121791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357DD3AD-B947-4BB9-BCBA-45F355D970A9}"/>
              </a:ext>
            </a:extLst>
          </p:cNvPr>
          <p:cNvCxnSpPr>
            <a:cxnSpLocks/>
          </p:cNvCxnSpPr>
          <p:nvPr/>
        </p:nvCxnSpPr>
        <p:spPr>
          <a:xfrm flipH="1" flipV="1">
            <a:off x="7911995" y="2216218"/>
            <a:ext cx="2191660" cy="3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xmlns="" id="{AD936CC3-9858-43F3-BF5D-EC3100FAAFF5}"/>
              </a:ext>
            </a:extLst>
          </p:cNvPr>
          <p:cNvSpPr/>
          <p:nvPr/>
        </p:nvSpPr>
        <p:spPr>
          <a:xfrm>
            <a:off x="9769369" y="421533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C30BB93-3720-47FA-96C9-D26576582A3D}"/>
              </a:ext>
            </a:extLst>
          </p:cNvPr>
          <p:cNvSpPr/>
          <p:nvPr/>
        </p:nvSpPr>
        <p:spPr>
          <a:xfrm>
            <a:off x="8683519" y="327819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xmlns="" id="{DB212C95-5872-437B-B34D-63F02426DE79}"/>
              </a:ext>
            </a:extLst>
          </p:cNvPr>
          <p:cNvSpPr txBox="1">
            <a:spLocks/>
          </p:cNvSpPr>
          <p:nvPr/>
        </p:nvSpPr>
        <p:spPr>
          <a:xfrm>
            <a:off x="875132" y="1875950"/>
            <a:ext cx="6001918" cy="2429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With </a:t>
            </a:r>
            <a:r>
              <a:rPr lang="en-US" b="1" dirty="0"/>
              <a:t>interpolated feedback</a:t>
            </a:r>
            <a:r>
              <a:rPr lang="en-US" dirty="0"/>
              <a:t>, one or two motors vibrate at a time to allow the user to interpolate a direction to the guided point.</a:t>
            </a:r>
          </a:p>
        </p:txBody>
      </p:sp>
      <p:sp>
        <p:nvSpPr>
          <p:cNvPr id="56" name="Oval 55">
            <a:extLst>
              <a:ext uri="{FF2B5EF4-FFF2-40B4-BE49-F238E27FC236}">
                <a16:creationId xmlns:a16="http://schemas.microsoft.com/office/drawing/2014/main" xmlns="" id="{4385ADFC-F959-4F88-8542-3423B41B8E44}"/>
              </a:ext>
            </a:extLst>
          </p:cNvPr>
          <p:cNvSpPr/>
          <p:nvPr/>
        </p:nvSpPr>
        <p:spPr>
          <a:xfrm>
            <a:off x="7649418" y="570644"/>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xmlns="" id="{A32B3E51-B09F-4543-AD94-7F8FEE5179B4}"/>
              </a:ext>
            </a:extLst>
          </p:cNvPr>
          <p:cNvSpPr/>
          <p:nvPr/>
        </p:nvSpPr>
        <p:spPr>
          <a:xfrm>
            <a:off x="9154673" y="380144"/>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xmlns="" id="{08F1E224-C641-42DB-A61B-C65E61D0B5F0}"/>
              </a:ext>
            </a:extLst>
          </p:cNvPr>
          <p:cNvSpPr txBox="1"/>
          <p:nvPr/>
        </p:nvSpPr>
        <p:spPr>
          <a:xfrm>
            <a:off x="8053118" y="538378"/>
            <a:ext cx="632289" cy="369332"/>
          </a:xfrm>
          <a:prstGeom prst="rect">
            <a:avLst/>
          </a:prstGeom>
          <a:noFill/>
        </p:spPr>
        <p:txBody>
          <a:bodyPr wrap="none" rtlCol="0">
            <a:spAutoFit/>
          </a:bodyPr>
          <a:lstStyle/>
          <a:p>
            <a:pPr algn="ctr"/>
            <a:r>
              <a:rPr lang="en-US" dirty="0"/>
              <a:t>Start</a:t>
            </a:r>
          </a:p>
        </p:txBody>
      </p:sp>
      <p:sp>
        <p:nvSpPr>
          <p:cNvPr id="63" name="TextBox 62">
            <a:extLst>
              <a:ext uri="{FF2B5EF4-FFF2-40B4-BE49-F238E27FC236}">
                <a16:creationId xmlns:a16="http://schemas.microsoft.com/office/drawing/2014/main" xmlns="" id="{BDCA100C-FB3E-43A0-903F-DE3B46B1A702}"/>
              </a:ext>
            </a:extLst>
          </p:cNvPr>
          <p:cNvSpPr txBox="1"/>
          <p:nvPr/>
        </p:nvSpPr>
        <p:spPr>
          <a:xfrm>
            <a:off x="9941286" y="538378"/>
            <a:ext cx="540534" cy="369332"/>
          </a:xfrm>
          <a:prstGeom prst="rect">
            <a:avLst/>
          </a:prstGeom>
          <a:noFill/>
        </p:spPr>
        <p:txBody>
          <a:bodyPr wrap="none" rtlCol="0">
            <a:spAutoFit/>
          </a:bodyPr>
          <a:lstStyle/>
          <a:p>
            <a:pPr algn="ctr"/>
            <a:r>
              <a:rPr lang="en-US" dirty="0"/>
              <a:t>End</a:t>
            </a:r>
          </a:p>
        </p:txBody>
      </p:sp>
      <p:cxnSp>
        <p:nvCxnSpPr>
          <p:cNvPr id="67" name="Straight Connector 66">
            <a:extLst>
              <a:ext uri="{FF2B5EF4-FFF2-40B4-BE49-F238E27FC236}">
                <a16:creationId xmlns:a16="http://schemas.microsoft.com/office/drawing/2014/main" xmlns="" id="{15818489-9A37-46FD-9349-5B95FC0F6E84}"/>
              </a:ext>
            </a:extLst>
          </p:cNvPr>
          <p:cNvCxnSpPr>
            <a:cxnSpLocks/>
          </p:cNvCxnSpPr>
          <p:nvPr/>
        </p:nvCxnSpPr>
        <p:spPr>
          <a:xfrm flipH="1">
            <a:off x="7649418" y="1335114"/>
            <a:ext cx="680521"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EBE6E7C2-C96F-44C9-BE68-F0CB05FF611B}"/>
              </a:ext>
            </a:extLst>
          </p:cNvPr>
          <p:cNvSpPr txBox="1"/>
          <p:nvPr/>
        </p:nvSpPr>
        <p:spPr>
          <a:xfrm>
            <a:off x="8329939" y="1058108"/>
            <a:ext cx="3075329" cy="646331"/>
          </a:xfrm>
          <a:prstGeom prst="rect">
            <a:avLst/>
          </a:prstGeom>
          <a:noFill/>
        </p:spPr>
        <p:txBody>
          <a:bodyPr wrap="none" rtlCol="0">
            <a:spAutoFit/>
          </a:bodyPr>
          <a:lstStyle/>
          <a:p>
            <a:pPr algn="ctr"/>
            <a:r>
              <a:rPr lang="en-US" dirty="0"/>
              <a:t>Ideal trace from start to target </a:t>
            </a:r>
          </a:p>
          <a:p>
            <a:r>
              <a:rPr lang="en-US" dirty="0"/>
              <a:t>based on vibrations</a:t>
            </a:r>
          </a:p>
        </p:txBody>
      </p:sp>
    </p:spTree>
    <p:extLst>
      <p:ext uri="{BB962C8B-B14F-4D97-AF65-F5344CB8AC3E}">
        <p14:creationId xmlns:p14="http://schemas.microsoft.com/office/powerpoint/2010/main" val="2333302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0EF58-E468-4938-BC00-3389E7E5DEF7}"/>
              </a:ext>
            </a:extLst>
          </p:cNvPr>
          <p:cNvSpPr>
            <a:spLocks noGrp="1"/>
          </p:cNvSpPr>
          <p:nvPr>
            <p:ph type="title"/>
          </p:nvPr>
        </p:nvSpPr>
        <p:spPr/>
        <p:txBody>
          <a:bodyPr/>
          <a:lstStyle/>
          <a:p>
            <a:r>
              <a:rPr lang="en-US" dirty="0"/>
              <a:t>Approach</a:t>
            </a:r>
          </a:p>
        </p:txBody>
      </p:sp>
      <p:sp>
        <p:nvSpPr>
          <p:cNvPr id="4" name="TextBox 3">
            <a:extLst>
              <a:ext uri="{FF2B5EF4-FFF2-40B4-BE49-F238E27FC236}">
                <a16:creationId xmlns:a16="http://schemas.microsoft.com/office/drawing/2014/main" xmlns="" id="{A8702C70-72B7-4AE0-A96C-39FF954BA244}"/>
              </a:ext>
            </a:extLst>
          </p:cNvPr>
          <p:cNvSpPr txBox="1"/>
          <p:nvPr/>
        </p:nvSpPr>
        <p:spPr>
          <a:xfrm>
            <a:off x="838200" y="2178809"/>
            <a:ext cx="10515600" cy="1077218"/>
          </a:xfrm>
          <a:prstGeom prst="rect">
            <a:avLst/>
          </a:prstGeom>
          <a:solidFill>
            <a:schemeClr val="bg1">
              <a:alpha val="80000"/>
            </a:schemeClr>
          </a:solidFill>
        </p:spPr>
        <p:txBody>
          <a:bodyPr wrap="square" rtlCol="0">
            <a:spAutoFit/>
          </a:bodyPr>
          <a:lstStyle/>
          <a:p>
            <a:r>
              <a:rPr lang="en-US" sz="3200" dirty="0">
                <a:latin typeface="Helvetica" charset="0"/>
                <a:ea typeface="Helvetica" charset="0"/>
                <a:cs typeface="Helvetica" charset="0"/>
              </a:rPr>
              <a:t>Audio or </a:t>
            </a:r>
            <a:r>
              <a:rPr lang="en-US" sz="3200" b="1" dirty="0">
                <a:latin typeface="Helvetica" charset="0"/>
                <a:ea typeface="Helvetica" charset="0"/>
                <a:cs typeface="Helvetica" charset="0"/>
              </a:rPr>
              <a:t>haptic feedback </a:t>
            </a:r>
            <a:r>
              <a:rPr lang="en-US" sz="3200" dirty="0">
                <a:latin typeface="Helvetica" charset="0"/>
                <a:ea typeface="Helvetica" charset="0"/>
                <a:cs typeface="Helvetica" charset="0"/>
              </a:rPr>
              <a:t>have been used to provide visually impaired people with the hand guidance.</a:t>
            </a:r>
          </a:p>
        </p:txBody>
      </p:sp>
      <p:sp>
        <p:nvSpPr>
          <p:cNvPr id="5" name="TextBox 4">
            <a:extLst>
              <a:ext uri="{FF2B5EF4-FFF2-40B4-BE49-F238E27FC236}">
                <a16:creationId xmlns:a16="http://schemas.microsoft.com/office/drawing/2014/main" xmlns="" id="{48012568-6C70-4526-9355-90B316667C8B}"/>
              </a:ext>
            </a:extLst>
          </p:cNvPr>
          <p:cNvSpPr txBox="1"/>
          <p:nvPr/>
        </p:nvSpPr>
        <p:spPr>
          <a:xfrm>
            <a:off x="838200" y="3885301"/>
            <a:ext cx="10515600" cy="809330"/>
          </a:xfrm>
          <a:prstGeom prst="rect">
            <a:avLst/>
          </a:prstGeom>
          <a:solidFill>
            <a:schemeClr val="bg1">
              <a:alpha val="80000"/>
            </a:schemeClr>
          </a:solidFill>
        </p:spPr>
        <p:txBody>
          <a:bodyPr wrap="square" rtlCol="0">
            <a:spAutoFit/>
          </a:bodyPr>
          <a:lstStyle/>
          <a:p>
            <a:r>
              <a:rPr lang="en-US" sz="3200" b="1" dirty="0">
                <a:latin typeface="Helvetica" charset="0"/>
                <a:ea typeface="Helvetica" charset="0"/>
                <a:cs typeface="Helvetica" charset="0"/>
              </a:rPr>
              <a:t>Smartwatches </a:t>
            </a:r>
            <a:r>
              <a:rPr lang="en-US" sz="3200" dirty="0">
                <a:latin typeface="Helvetica" charset="0"/>
                <a:ea typeface="Helvetica" charset="0"/>
                <a:cs typeface="Helvetica" charset="0"/>
              </a:rPr>
              <a:t>present new opportunities for directional hand guidance that is proximal to the </a:t>
            </a:r>
            <a:r>
              <a:rPr lang="en-US" sz="3200" dirty="0" smtClean="0">
                <a:latin typeface="Helvetica" charset="0"/>
                <a:ea typeface="Helvetica" charset="0"/>
                <a:cs typeface="Helvetica" charset="0"/>
              </a:rPr>
              <a:t>hand. </a:t>
            </a:r>
            <a:endParaRPr lang="en-US" sz="3200" dirty="0">
              <a:latin typeface="Helvetica" charset="0"/>
              <a:ea typeface="Helvetica" charset="0"/>
              <a:cs typeface="Helvetica" charset="0"/>
            </a:endParaRPr>
          </a:p>
        </p:txBody>
      </p:sp>
    </p:spTree>
    <p:extLst>
      <p:ext uri="{BB962C8B-B14F-4D97-AF65-F5344CB8AC3E}">
        <p14:creationId xmlns:p14="http://schemas.microsoft.com/office/powerpoint/2010/main" val="15501513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CB7E43-D3DC-4B5F-A5AD-9A99B9935A50}"/>
              </a:ext>
            </a:extLst>
          </p:cNvPr>
          <p:cNvSpPr>
            <a:spLocks noGrp="1"/>
          </p:cNvSpPr>
          <p:nvPr>
            <p:ph type="title"/>
          </p:nvPr>
        </p:nvSpPr>
        <p:spPr>
          <a:xfrm>
            <a:off x="838200" y="365125"/>
            <a:ext cx="10515600" cy="1325563"/>
          </a:xfrm>
        </p:spPr>
        <p:txBody>
          <a:bodyPr/>
          <a:lstStyle/>
          <a:p>
            <a:r>
              <a:rPr lang="en-US" dirty="0"/>
              <a:t>Path-tracing Task</a:t>
            </a:r>
          </a:p>
        </p:txBody>
      </p:sp>
      <p:sp>
        <p:nvSpPr>
          <p:cNvPr id="38" name="Content Placeholder 2">
            <a:extLst>
              <a:ext uri="{FF2B5EF4-FFF2-40B4-BE49-F238E27FC236}">
                <a16:creationId xmlns:a16="http://schemas.microsoft.com/office/drawing/2014/main" xmlns="" id="{7CC74A60-6486-4A52-92D2-CDDDDC19464F}"/>
              </a:ext>
            </a:extLst>
          </p:cNvPr>
          <p:cNvSpPr txBox="1">
            <a:spLocks/>
          </p:cNvSpPr>
          <p:nvPr/>
        </p:nvSpPr>
        <p:spPr>
          <a:xfrm>
            <a:off x="875132" y="1875950"/>
            <a:ext cx="10478668" cy="4042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path was randomly selected from a set of 18 paths based on route features from a real university campus map</a:t>
            </a:r>
          </a:p>
          <a:p>
            <a:r>
              <a:rPr lang="en-US" dirty="0"/>
              <a:t>A participant started a trial by touching a sticker at the center of a touchscreen on a tablet device</a:t>
            </a:r>
          </a:p>
          <a:p>
            <a:r>
              <a:rPr lang="en-US" dirty="0"/>
              <a:t>A trial ended when the finger of a participant reached the end of third segment</a:t>
            </a:r>
          </a:p>
          <a:p>
            <a:r>
              <a:rPr lang="en-US" dirty="0"/>
              <a:t>Audio feedback was provided when a trial started and ended</a:t>
            </a:r>
          </a:p>
          <a:p>
            <a:r>
              <a:rPr lang="en-US" dirty="0"/>
              <a:t>There were 5 training trials plus 10 test trials.</a:t>
            </a:r>
          </a:p>
          <a:p>
            <a:endParaRPr lang="en-US" dirty="0"/>
          </a:p>
        </p:txBody>
      </p:sp>
    </p:spTree>
    <p:extLst>
      <p:ext uri="{BB962C8B-B14F-4D97-AF65-F5344CB8AC3E}">
        <p14:creationId xmlns:p14="http://schemas.microsoft.com/office/powerpoint/2010/main" val="2857563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5308A9-E95F-4794-8012-0800932FAC13}"/>
              </a:ext>
            </a:extLst>
          </p:cNvPr>
          <p:cNvSpPr>
            <a:spLocks noGrp="1"/>
          </p:cNvSpPr>
          <p:nvPr>
            <p:ph type="title"/>
          </p:nvPr>
        </p:nvSpPr>
        <p:spPr/>
        <p:txBody>
          <a:bodyPr/>
          <a:lstStyle/>
          <a:p>
            <a:r>
              <a:rPr lang="en-US" dirty="0"/>
              <a:t>Introduction Task</a:t>
            </a:r>
          </a:p>
        </p:txBody>
      </p:sp>
      <p:sp>
        <p:nvSpPr>
          <p:cNvPr id="3" name="Content Placeholder 2">
            <a:extLst>
              <a:ext uri="{FF2B5EF4-FFF2-40B4-BE49-F238E27FC236}">
                <a16:creationId xmlns:a16="http://schemas.microsoft.com/office/drawing/2014/main" xmlns="" id="{599E99FB-0B59-4B31-89B0-4CB49E463686}"/>
              </a:ext>
            </a:extLst>
          </p:cNvPr>
          <p:cNvSpPr>
            <a:spLocks noGrp="1"/>
          </p:cNvSpPr>
          <p:nvPr>
            <p:ph idx="1"/>
          </p:nvPr>
        </p:nvSpPr>
        <p:spPr>
          <a:xfrm>
            <a:off x="838200" y="1825625"/>
            <a:ext cx="5515708" cy="4351338"/>
          </a:xfrm>
        </p:spPr>
        <p:txBody>
          <a:bodyPr/>
          <a:lstStyle/>
          <a:p>
            <a:pPr marL="0" indent="0">
              <a:buNone/>
            </a:pPr>
            <a:r>
              <a:rPr lang="en-US" dirty="0"/>
              <a:t>An additional trial was appended every time a participant made two consecutive incorrect attempts.</a:t>
            </a:r>
          </a:p>
        </p:txBody>
      </p:sp>
      <p:grpSp>
        <p:nvGrpSpPr>
          <p:cNvPr id="26" name="Group 25">
            <a:extLst>
              <a:ext uri="{FF2B5EF4-FFF2-40B4-BE49-F238E27FC236}">
                <a16:creationId xmlns:a16="http://schemas.microsoft.com/office/drawing/2014/main" xmlns="" id="{64E8310E-14DF-4C76-8644-6EE7F605839E}"/>
              </a:ext>
            </a:extLst>
          </p:cNvPr>
          <p:cNvGrpSpPr/>
          <p:nvPr/>
        </p:nvGrpSpPr>
        <p:grpSpPr>
          <a:xfrm>
            <a:off x="7073307" y="132440"/>
            <a:ext cx="4093787" cy="4093787"/>
            <a:chOff x="4080242" y="1610104"/>
            <a:chExt cx="4093787" cy="4093787"/>
          </a:xfrm>
        </p:grpSpPr>
        <p:cxnSp>
          <p:nvCxnSpPr>
            <p:cNvPr id="27" name="Straight Connector 26">
              <a:extLst>
                <a:ext uri="{FF2B5EF4-FFF2-40B4-BE49-F238E27FC236}">
                  <a16:creationId xmlns:a16="http://schemas.microsoft.com/office/drawing/2014/main" xmlns="" id="{5E3E82CF-E94A-4ED0-8A57-2CBC7B05C4BA}"/>
                </a:ext>
              </a:extLst>
            </p:cNvPr>
            <p:cNvCxnSpPr/>
            <p:nvPr/>
          </p:nvCxnSpPr>
          <p:spPr>
            <a:xfrm>
              <a:off x="6127136" y="1610104"/>
              <a:ext cx="0" cy="4093787"/>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F8F4D916-FC6C-4ED4-8C4B-43ED94BED958}"/>
                </a:ext>
              </a:extLst>
            </p:cNvPr>
            <p:cNvCxnSpPr/>
            <p:nvPr/>
          </p:nvCxnSpPr>
          <p:spPr>
            <a:xfrm>
              <a:off x="4080242" y="3656998"/>
              <a:ext cx="4093787" cy="0"/>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37AD4714-CE24-4E9B-A550-AEF32FC8E405}"/>
                </a:ext>
              </a:extLst>
            </p:cNvPr>
            <p:cNvCxnSpPr/>
            <p:nvPr/>
          </p:nvCxnSpPr>
          <p:spPr>
            <a:xfrm>
              <a:off x="4679763" y="2209625"/>
              <a:ext cx="2894745" cy="2894745"/>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0E442AC2-4033-4314-BB04-9BFFD83F2B28}"/>
                </a:ext>
              </a:extLst>
            </p:cNvPr>
            <p:cNvCxnSpPr/>
            <p:nvPr/>
          </p:nvCxnSpPr>
          <p:spPr>
            <a:xfrm flipV="1">
              <a:off x="4679763" y="2209625"/>
              <a:ext cx="2894745" cy="2894745"/>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1" name="Oval 30">
            <a:extLst>
              <a:ext uri="{FF2B5EF4-FFF2-40B4-BE49-F238E27FC236}">
                <a16:creationId xmlns:a16="http://schemas.microsoft.com/office/drawing/2014/main" xmlns="" id="{836114CC-D891-4602-9102-B65DFA58C189}"/>
              </a:ext>
            </a:extLst>
          </p:cNvPr>
          <p:cNvSpPr/>
          <p:nvPr/>
        </p:nvSpPr>
        <p:spPr>
          <a:xfrm>
            <a:off x="7075032" y="133161"/>
            <a:ext cx="4093787" cy="4093787"/>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pic>
        <p:nvPicPr>
          <p:cNvPr id="32" name="Picture 31" descr="hand.png">
            <a:extLst>
              <a:ext uri="{FF2B5EF4-FFF2-40B4-BE49-F238E27FC236}">
                <a16:creationId xmlns:a16="http://schemas.microsoft.com/office/drawing/2014/main" xmlns="" id="{C9B4E4E0-00BF-4241-B7DA-C2F2EEEDB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964" y="2117662"/>
            <a:ext cx="1116089" cy="3844987"/>
          </a:xfrm>
          <a:prstGeom prst="rect">
            <a:avLst/>
          </a:prstGeom>
        </p:spPr>
      </p:pic>
      <p:grpSp>
        <p:nvGrpSpPr>
          <p:cNvPr id="33" name="Group 32">
            <a:extLst>
              <a:ext uri="{FF2B5EF4-FFF2-40B4-BE49-F238E27FC236}">
                <a16:creationId xmlns:a16="http://schemas.microsoft.com/office/drawing/2014/main" xmlns="" id="{9FE58A65-37A9-4392-A8EC-2D930404230B}"/>
              </a:ext>
            </a:extLst>
          </p:cNvPr>
          <p:cNvGrpSpPr/>
          <p:nvPr/>
        </p:nvGrpSpPr>
        <p:grpSpPr>
          <a:xfrm rot="5400000">
            <a:off x="9384565" y="4237216"/>
            <a:ext cx="372620" cy="1359052"/>
            <a:chOff x="5992646" y="5347679"/>
            <a:chExt cx="372620" cy="1359052"/>
          </a:xfrm>
        </p:grpSpPr>
        <p:grpSp>
          <p:nvGrpSpPr>
            <p:cNvPr id="34" name="Group 33">
              <a:extLst>
                <a:ext uri="{FF2B5EF4-FFF2-40B4-BE49-F238E27FC236}">
                  <a16:creationId xmlns:a16="http://schemas.microsoft.com/office/drawing/2014/main" xmlns="" id="{9FB25A2D-B9D7-4625-9A1E-2E76D092C339}"/>
                </a:ext>
              </a:extLst>
            </p:cNvPr>
            <p:cNvGrpSpPr/>
            <p:nvPr/>
          </p:nvGrpSpPr>
          <p:grpSpPr>
            <a:xfrm rot="10800000">
              <a:off x="5992648" y="6262910"/>
              <a:ext cx="372618" cy="443821"/>
              <a:chOff x="1635316" y="1922486"/>
              <a:chExt cx="372618" cy="443821"/>
            </a:xfrm>
          </p:grpSpPr>
          <p:sp>
            <p:nvSpPr>
              <p:cNvPr id="38" name="Arc 37">
                <a:extLst>
                  <a:ext uri="{FF2B5EF4-FFF2-40B4-BE49-F238E27FC236}">
                    <a16:creationId xmlns:a16="http://schemas.microsoft.com/office/drawing/2014/main" xmlns="" id="{B0BB9F76-75C3-4DD5-8738-CB8C50BD5C58}"/>
                  </a:ext>
                </a:extLst>
              </p:cNvPr>
              <p:cNvSpPr/>
              <p:nvPr/>
            </p:nvSpPr>
            <p:spPr>
              <a:xfrm rot="18900000">
                <a:off x="1635316" y="1993689"/>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xmlns="" id="{35A384D6-8058-4A16-B42B-5F41D7FC0BF9}"/>
                  </a:ext>
                </a:extLst>
              </p:cNvPr>
              <p:cNvSpPr/>
              <p:nvPr/>
            </p:nvSpPr>
            <p:spPr>
              <a:xfrm rot="18900000">
                <a:off x="1635316" y="1922486"/>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xmlns="" id="{AE094885-1463-4186-B48D-B42B7E3F84FD}"/>
                </a:ext>
              </a:extLst>
            </p:cNvPr>
            <p:cNvGrpSpPr/>
            <p:nvPr/>
          </p:nvGrpSpPr>
          <p:grpSpPr>
            <a:xfrm>
              <a:off x="5992646" y="5347679"/>
              <a:ext cx="372618" cy="443821"/>
              <a:chOff x="1635315" y="1221447"/>
              <a:chExt cx="372618" cy="443821"/>
            </a:xfrm>
          </p:grpSpPr>
          <p:sp>
            <p:nvSpPr>
              <p:cNvPr id="36" name="Arc 35">
                <a:extLst>
                  <a:ext uri="{FF2B5EF4-FFF2-40B4-BE49-F238E27FC236}">
                    <a16:creationId xmlns:a16="http://schemas.microsoft.com/office/drawing/2014/main" xmlns="" id="{26CBB197-97ED-44A6-B78B-BBC99E7D4684}"/>
                  </a:ext>
                </a:extLst>
              </p:cNvPr>
              <p:cNvSpPr/>
              <p:nvPr/>
            </p:nvSpPr>
            <p:spPr>
              <a:xfrm rot="18900000">
                <a:off x="1635315" y="1292650"/>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xmlns="" id="{E7C99E2E-F91B-44D8-9734-D6AFA766AB3D}"/>
                  </a:ext>
                </a:extLst>
              </p:cNvPr>
              <p:cNvSpPr/>
              <p:nvPr/>
            </p:nvSpPr>
            <p:spPr>
              <a:xfrm rot="18900000">
                <a:off x="1635315" y="1221447"/>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xmlns="" id="{459224D8-5255-45B3-A0FB-0F63B9C93B70}"/>
              </a:ext>
            </a:extLst>
          </p:cNvPr>
          <p:cNvGrpSpPr/>
          <p:nvPr/>
        </p:nvGrpSpPr>
        <p:grpSpPr>
          <a:xfrm>
            <a:off x="9155765" y="4762340"/>
            <a:ext cx="911289" cy="799070"/>
            <a:chOff x="7906735" y="5758608"/>
            <a:chExt cx="1475390" cy="1293706"/>
          </a:xfrm>
        </p:grpSpPr>
        <p:sp>
          <p:nvSpPr>
            <p:cNvPr id="41" name="Rounded Rectangle 4">
              <a:extLst>
                <a:ext uri="{FF2B5EF4-FFF2-40B4-BE49-F238E27FC236}">
                  <a16:creationId xmlns:a16="http://schemas.microsoft.com/office/drawing/2014/main" xmlns="" id="{B7369502-F28D-404B-9F2D-40C164BAB984}"/>
                </a:ext>
              </a:extLst>
            </p:cNvPr>
            <p:cNvSpPr/>
            <p:nvPr/>
          </p:nvSpPr>
          <p:spPr>
            <a:xfrm>
              <a:off x="7914406" y="6663686"/>
              <a:ext cx="1467719" cy="388628"/>
            </a:xfrm>
            <a:prstGeom prst="roundRect">
              <a:avLst>
                <a:gd name="adj" fmla="val 40193"/>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13">
              <a:extLst>
                <a:ext uri="{FF2B5EF4-FFF2-40B4-BE49-F238E27FC236}">
                  <a16:creationId xmlns:a16="http://schemas.microsoft.com/office/drawing/2014/main" xmlns="" id="{85706B20-94C8-4929-84A2-48DAFCC12C35}"/>
                </a:ext>
              </a:extLst>
            </p:cNvPr>
            <p:cNvSpPr/>
            <p:nvPr/>
          </p:nvSpPr>
          <p:spPr>
            <a:xfrm>
              <a:off x="8460965" y="5797014"/>
              <a:ext cx="310139" cy="388628"/>
            </a:xfrm>
            <a:prstGeom prst="roundRect">
              <a:avLst>
                <a:gd name="adj" fmla="val 4019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14">
              <a:extLst>
                <a:ext uri="{FF2B5EF4-FFF2-40B4-BE49-F238E27FC236}">
                  <a16:creationId xmlns:a16="http://schemas.microsoft.com/office/drawing/2014/main" xmlns="" id="{5F90B1A7-3A6C-44A6-A806-97F232B5D800}"/>
                </a:ext>
              </a:extLst>
            </p:cNvPr>
            <p:cNvSpPr/>
            <p:nvPr/>
          </p:nvSpPr>
          <p:spPr>
            <a:xfrm flipV="1">
              <a:off x="8460965" y="5758609"/>
              <a:ext cx="310139"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15">
              <a:extLst>
                <a:ext uri="{FF2B5EF4-FFF2-40B4-BE49-F238E27FC236}">
                  <a16:creationId xmlns:a16="http://schemas.microsoft.com/office/drawing/2014/main" xmlns="" id="{45AD089E-58CF-470A-ABB3-29891CBEF7A7}"/>
                </a:ext>
              </a:extLst>
            </p:cNvPr>
            <p:cNvSpPr/>
            <p:nvPr/>
          </p:nvSpPr>
          <p:spPr>
            <a:xfrm flipV="1">
              <a:off x="8460965" y="6145444"/>
              <a:ext cx="310139"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16">
              <a:extLst>
                <a:ext uri="{FF2B5EF4-FFF2-40B4-BE49-F238E27FC236}">
                  <a16:creationId xmlns:a16="http://schemas.microsoft.com/office/drawing/2014/main" xmlns="" id="{051575C2-D4FC-4880-9413-C22227BF5CFC}"/>
                </a:ext>
              </a:extLst>
            </p:cNvPr>
            <p:cNvSpPr/>
            <p:nvPr/>
          </p:nvSpPr>
          <p:spPr>
            <a:xfrm>
              <a:off x="7906735" y="5797014"/>
              <a:ext cx="147830" cy="388628"/>
            </a:xfrm>
            <a:prstGeom prst="roundRect">
              <a:avLst>
                <a:gd name="adj" fmla="val 4019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17">
              <a:extLst>
                <a:ext uri="{FF2B5EF4-FFF2-40B4-BE49-F238E27FC236}">
                  <a16:creationId xmlns:a16="http://schemas.microsoft.com/office/drawing/2014/main" xmlns="" id="{0A89315B-A61E-43A4-97FA-5D92FD54AB07}"/>
                </a:ext>
              </a:extLst>
            </p:cNvPr>
            <p:cNvSpPr/>
            <p:nvPr/>
          </p:nvSpPr>
          <p:spPr>
            <a:xfrm flipV="1">
              <a:off x="7906735" y="5758608"/>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18">
              <a:extLst>
                <a:ext uri="{FF2B5EF4-FFF2-40B4-BE49-F238E27FC236}">
                  <a16:creationId xmlns:a16="http://schemas.microsoft.com/office/drawing/2014/main" xmlns="" id="{4D6F712D-10B1-4BE7-9722-03844201A6EA}"/>
                </a:ext>
              </a:extLst>
            </p:cNvPr>
            <p:cNvSpPr/>
            <p:nvPr/>
          </p:nvSpPr>
          <p:spPr>
            <a:xfrm flipV="1">
              <a:off x="7906735" y="6145443"/>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19">
              <a:extLst>
                <a:ext uri="{FF2B5EF4-FFF2-40B4-BE49-F238E27FC236}">
                  <a16:creationId xmlns:a16="http://schemas.microsoft.com/office/drawing/2014/main" xmlns="" id="{A63A3681-3DC1-41AF-ABC3-95D5FE4ECE19}"/>
                </a:ext>
              </a:extLst>
            </p:cNvPr>
            <p:cNvSpPr/>
            <p:nvPr/>
          </p:nvSpPr>
          <p:spPr>
            <a:xfrm>
              <a:off x="9144000" y="5797014"/>
              <a:ext cx="147830" cy="388628"/>
            </a:xfrm>
            <a:prstGeom prst="roundRect">
              <a:avLst>
                <a:gd name="adj" fmla="val 4019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20">
              <a:extLst>
                <a:ext uri="{FF2B5EF4-FFF2-40B4-BE49-F238E27FC236}">
                  <a16:creationId xmlns:a16="http://schemas.microsoft.com/office/drawing/2014/main" xmlns="" id="{E17DAE7C-ACC2-4DB2-877B-8A65FCA54B74}"/>
                </a:ext>
              </a:extLst>
            </p:cNvPr>
            <p:cNvSpPr/>
            <p:nvPr/>
          </p:nvSpPr>
          <p:spPr>
            <a:xfrm flipV="1">
              <a:off x="9144000" y="5758608"/>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21">
              <a:extLst>
                <a:ext uri="{FF2B5EF4-FFF2-40B4-BE49-F238E27FC236}">
                  <a16:creationId xmlns:a16="http://schemas.microsoft.com/office/drawing/2014/main" xmlns="" id="{6E9D3B45-E822-4B50-AE3B-C87871494FFE}"/>
                </a:ext>
              </a:extLst>
            </p:cNvPr>
            <p:cNvSpPr/>
            <p:nvPr/>
          </p:nvSpPr>
          <p:spPr>
            <a:xfrm flipV="1">
              <a:off x="9144000" y="6145443"/>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xmlns="" id="{CE957C4E-5D38-4A55-A072-463D15A9D9CB}"/>
                </a:ext>
              </a:extLst>
            </p:cNvPr>
            <p:cNvCxnSpPr>
              <a:stCxn id="46" idx="3"/>
              <a:endCxn id="49" idx="1"/>
            </p:cNvCxnSpPr>
            <p:nvPr/>
          </p:nvCxnSpPr>
          <p:spPr>
            <a:xfrm>
              <a:off x="8054565" y="5800667"/>
              <a:ext cx="108943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319A0D07-DDFC-4A0E-9A30-B22684385ABF}"/>
                </a:ext>
              </a:extLst>
            </p:cNvPr>
            <p:cNvCxnSpPr/>
            <p:nvPr/>
          </p:nvCxnSpPr>
          <p:spPr>
            <a:xfrm>
              <a:off x="8054565" y="6190466"/>
              <a:ext cx="108943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2EA6873E-C850-4A1E-ADD2-D45E206F74DF}"/>
                </a:ext>
              </a:extLst>
            </p:cNvPr>
            <p:cNvCxnSpPr/>
            <p:nvPr/>
          </p:nvCxnSpPr>
          <p:spPr>
            <a:xfrm flipH="1">
              <a:off x="8578803" y="6229562"/>
              <a:ext cx="1" cy="434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5BFBA98F-7A47-4BD0-9736-47FFCEEC2829}"/>
                </a:ext>
              </a:extLst>
            </p:cNvPr>
            <p:cNvCxnSpPr/>
            <p:nvPr/>
          </p:nvCxnSpPr>
          <p:spPr>
            <a:xfrm>
              <a:off x="8649130" y="6229562"/>
              <a:ext cx="0" cy="43412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xmlns="" id="{3F738B7C-BD76-4CEC-BB77-3672D0ED7742}"/>
                </a:ext>
              </a:extLst>
            </p:cNvPr>
            <p:cNvCxnSpPr/>
            <p:nvPr/>
          </p:nvCxnSpPr>
          <p:spPr>
            <a:xfrm flipH="1">
              <a:off x="7995506" y="6229562"/>
              <a:ext cx="1" cy="434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xmlns="" id="{7982C303-3074-4448-A72B-41B1F7978140}"/>
                </a:ext>
              </a:extLst>
            </p:cNvPr>
            <p:cNvCxnSpPr/>
            <p:nvPr/>
          </p:nvCxnSpPr>
          <p:spPr>
            <a:xfrm>
              <a:off x="8065833" y="6229562"/>
              <a:ext cx="0" cy="43412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xmlns="" id="{ABF963B8-15D4-447B-9E9D-53AEBF208302}"/>
                </a:ext>
              </a:extLst>
            </p:cNvPr>
            <p:cNvCxnSpPr/>
            <p:nvPr/>
          </p:nvCxnSpPr>
          <p:spPr>
            <a:xfrm flipH="1">
              <a:off x="9186920" y="6229562"/>
              <a:ext cx="1" cy="434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xmlns="" id="{8F9108A6-3511-4A66-9342-C2093525650E}"/>
                </a:ext>
              </a:extLst>
            </p:cNvPr>
            <p:cNvCxnSpPr/>
            <p:nvPr/>
          </p:nvCxnSpPr>
          <p:spPr>
            <a:xfrm>
              <a:off x="9257247" y="6229562"/>
              <a:ext cx="0" cy="43412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xmlns="" id="{69CBF8AF-1772-4EDB-9444-AA35631D3DB8}"/>
              </a:ext>
            </a:extLst>
          </p:cNvPr>
          <p:cNvGrpSpPr/>
          <p:nvPr/>
        </p:nvGrpSpPr>
        <p:grpSpPr>
          <a:xfrm>
            <a:off x="7559415" y="2174229"/>
            <a:ext cx="1557334" cy="1579660"/>
            <a:chOff x="4300765" y="3348590"/>
            <a:chExt cx="1557334" cy="1579660"/>
          </a:xfrm>
        </p:grpSpPr>
        <p:cxnSp>
          <p:nvCxnSpPr>
            <p:cNvPr id="60" name="Straight Connector 59">
              <a:extLst>
                <a:ext uri="{FF2B5EF4-FFF2-40B4-BE49-F238E27FC236}">
                  <a16:creationId xmlns:a16="http://schemas.microsoft.com/office/drawing/2014/main" xmlns="" id="{BCFB7F0C-E70F-4E9B-9A39-09F2A76C344B}"/>
                </a:ext>
              </a:extLst>
            </p:cNvPr>
            <p:cNvCxnSpPr>
              <a:cxnSpLocks/>
            </p:cNvCxnSpPr>
            <p:nvPr/>
          </p:nvCxnSpPr>
          <p:spPr>
            <a:xfrm flipV="1">
              <a:off x="4419989" y="3348590"/>
              <a:ext cx="1438110" cy="145987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xmlns="" id="{7B0BDA28-F8FA-4979-9F94-90DCAB6551A6}"/>
                </a:ext>
              </a:extLst>
            </p:cNvPr>
            <p:cNvSpPr/>
            <p:nvPr/>
          </p:nvSpPr>
          <p:spPr>
            <a:xfrm>
              <a:off x="4300765" y="4681516"/>
              <a:ext cx="246734" cy="246734"/>
            </a:xfrm>
            <a:prstGeom prst="ellipse">
              <a:avLst/>
            </a:prstGeom>
            <a:solidFill>
              <a:srgbClr val="ACF0F2"/>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grpSp>
      <p:pic>
        <p:nvPicPr>
          <p:cNvPr id="62" name="Graphic 61" descr="Checklist">
            <a:extLst>
              <a:ext uri="{FF2B5EF4-FFF2-40B4-BE49-F238E27FC236}">
                <a16:creationId xmlns:a16="http://schemas.microsoft.com/office/drawing/2014/main" xmlns="" id="{C4CD7B76-F1B6-4104-8C56-80E3B4D4F0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5450" y="5962650"/>
            <a:ext cx="671513" cy="671513"/>
          </a:xfrm>
          <a:prstGeom prst="rect">
            <a:avLst/>
          </a:prstGeom>
        </p:spPr>
      </p:pic>
      <p:pic>
        <p:nvPicPr>
          <p:cNvPr id="63" name="Graphic 62" descr="Bullseye">
            <a:extLst>
              <a:ext uri="{FF2B5EF4-FFF2-40B4-BE49-F238E27FC236}">
                <a16:creationId xmlns:a16="http://schemas.microsoft.com/office/drawing/2014/main" xmlns="" id="{D4D67F1E-CB96-40F3-86B9-3353D0B322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34049" y="5962649"/>
            <a:ext cx="671514" cy="671514"/>
          </a:xfrm>
          <a:prstGeom prst="rect">
            <a:avLst/>
          </a:prstGeom>
        </p:spPr>
      </p:pic>
      <p:pic>
        <p:nvPicPr>
          <p:cNvPr id="64" name="Graphic 63" descr="Refresh">
            <a:extLst>
              <a:ext uri="{FF2B5EF4-FFF2-40B4-BE49-F238E27FC236}">
                <a16:creationId xmlns:a16="http://schemas.microsoft.com/office/drawing/2014/main" xmlns="" id="{43E082FB-3E98-492B-AD1E-77F36F7523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753349" y="5962649"/>
            <a:ext cx="671514" cy="671514"/>
          </a:xfrm>
          <a:prstGeom prst="rect">
            <a:avLst/>
          </a:prstGeom>
        </p:spPr>
      </p:pic>
      <p:pic>
        <p:nvPicPr>
          <p:cNvPr id="65" name="Graphic 64" descr="Chat">
            <a:extLst>
              <a:ext uri="{FF2B5EF4-FFF2-40B4-BE49-F238E27FC236}">
                <a16:creationId xmlns:a16="http://schemas.microsoft.com/office/drawing/2014/main" xmlns="" id="{9FFA3A48-0948-4D7F-9A7D-1B2485CA70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72650" y="5962649"/>
            <a:ext cx="671514" cy="671514"/>
          </a:xfrm>
          <a:prstGeom prst="rect">
            <a:avLst/>
          </a:prstGeom>
        </p:spPr>
      </p:pic>
      <p:pic>
        <p:nvPicPr>
          <p:cNvPr id="66" name="Graphic 65" descr="Information">
            <a:extLst>
              <a:ext uri="{FF2B5EF4-FFF2-40B4-BE49-F238E27FC236}">
                <a16:creationId xmlns:a16="http://schemas.microsoft.com/office/drawing/2014/main" xmlns="" id="{223DA75F-968E-4DF8-8182-74A4F3FA91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714749" y="5962649"/>
            <a:ext cx="671514" cy="671514"/>
          </a:xfrm>
          <a:prstGeom prst="rect">
            <a:avLst/>
          </a:prstGeom>
        </p:spPr>
      </p:pic>
      <p:cxnSp>
        <p:nvCxnSpPr>
          <p:cNvPr id="67" name="Straight Arrow Connector 66">
            <a:extLst>
              <a:ext uri="{FF2B5EF4-FFF2-40B4-BE49-F238E27FC236}">
                <a16:creationId xmlns:a16="http://schemas.microsoft.com/office/drawing/2014/main" xmlns="" id="{B1CF11D0-CD98-4131-98C0-C9EE850C6650}"/>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F58BABDF-4D3D-4D3D-A50E-7032F270EC77}"/>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71E06637-5E88-43DF-A6DD-5C7E53EDE802}"/>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FC2044C1-6CD8-4531-BBB3-CFFF58F01909}"/>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871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B9A696-0A2B-49DE-9B4E-1BFA13B04A27}"/>
              </a:ext>
            </a:extLst>
          </p:cNvPr>
          <p:cNvSpPr>
            <a:spLocks noGrp="1"/>
          </p:cNvSpPr>
          <p:nvPr>
            <p:ph type="title"/>
          </p:nvPr>
        </p:nvSpPr>
        <p:spPr/>
        <p:txBody>
          <a:bodyPr/>
          <a:lstStyle/>
          <a:p>
            <a:r>
              <a:rPr lang="en-US" dirty="0"/>
              <a:t>Target-finding Task</a:t>
            </a:r>
          </a:p>
        </p:txBody>
      </p:sp>
      <p:sp>
        <p:nvSpPr>
          <p:cNvPr id="3" name="Content Placeholder 2">
            <a:extLst>
              <a:ext uri="{FF2B5EF4-FFF2-40B4-BE49-F238E27FC236}">
                <a16:creationId xmlns:a16="http://schemas.microsoft.com/office/drawing/2014/main" xmlns="" id="{5162B413-1EF5-4779-9D7A-772DAF44922E}"/>
              </a:ext>
            </a:extLst>
          </p:cNvPr>
          <p:cNvSpPr>
            <a:spLocks noGrp="1"/>
          </p:cNvSpPr>
          <p:nvPr>
            <p:ph idx="1"/>
          </p:nvPr>
        </p:nvSpPr>
        <p:spPr>
          <a:xfrm>
            <a:off x="838200" y="1825625"/>
            <a:ext cx="6091989" cy="4351338"/>
          </a:xfrm>
        </p:spPr>
        <p:txBody>
          <a:bodyPr>
            <a:normAutofit fontScale="85000" lnSpcReduction="20000"/>
          </a:bodyPr>
          <a:lstStyle/>
          <a:p>
            <a:r>
              <a:rPr lang="en-US" dirty="0"/>
              <a:t>There were at least 12 training trials</a:t>
            </a:r>
          </a:p>
          <a:p>
            <a:pPr marL="0" indent="0">
              <a:buNone/>
            </a:pPr>
            <a:endParaRPr lang="en-US" dirty="0"/>
          </a:p>
          <a:p>
            <a:r>
              <a:rPr lang="en-US" dirty="0"/>
              <a:t>Additional training trials were added if the movement error (</a:t>
            </a:r>
            <a:r>
              <a:rPr lang="en-US" dirty="0">
                <a:solidFill>
                  <a:srgbClr val="FF0000"/>
                </a:solidFill>
              </a:rPr>
              <a:t>B</a:t>
            </a:r>
            <a:r>
              <a:rPr lang="en-US" dirty="0"/>
              <a:t> / </a:t>
            </a:r>
            <a:r>
              <a:rPr lang="en-US" dirty="0">
                <a:solidFill>
                  <a:schemeClr val="accent6"/>
                </a:solidFill>
              </a:rPr>
              <a:t>A</a:t>
            </a:r>
            <a:r>
              <a:rPr lang="en-US" dirty="0"/>
              <a:t>) was greater than 3.0</a:t>
            </a:r>
          </a:p>
          <a:p>
            <a:endParaRPr lang="en-US" dirty="0"/>
          </a:p>
          <a:p>
            <a:r>
              <a:rPr lang="en-US" dirty="0"/>
              <a:t>The number of test trials also increased from 30 in Study 1 to 36 in Study 2.</a:t>
            </a:r>
          </a:p>
          <a:p>
            <a:endParaRPr lang="en-US" dirty="0"/>
          </a:p>
          <a:p>
            <a:r>
              <a:rPr lang="en-US" dirty="0"/>
              <a:t>To capture possible learning effects, we split the 36 trials in the target-finding task into two blocks of 18 trials each.</a:t>
            </a:r>
          </a:p>
        </p:txBody>
      </p:sp>
      <p:cxnSp>
        <p:nvCxnSpPr>
          <p:cNvPr id="24" name="Straight Connector 23">
            <a:extLst>
              <a:ext uri="{FF2B5EF4-FFF2-40B4-BE49-F238E27FC236}">
                <a16:creationId xmlns:a16="http://schemas.microsoft.com/office/drawing/2014/main" xmlns="" id="{82ADD323-FC92-433B-83D7-CD799F38BF64}"/>
              </a:ext>
            </a:extLst>
          </p:cNvPr>
          <p:cNvCxnSpPr>
            <a:cxnSpLocks/>
          </p:cNvCxnSpPr>
          <p:nvPr/>
        </p:nvCxnSpPr>
        <p:spPr>
          <a:xfrm flipV="1">
            <a:off x="8268924" y="3095928"/>
            <a:ext cx="1663700" cy="1017247"/>
          </a:xfrm>
          <a:prstGeom prst="line">
            <a:avLst/>
          </a:prstGeom>
          <a:ln w="38100">
            <a:solidFill>
              <a:schemeClr val="accent6"/>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xmlns="" id="{1DFE9E48-AD7B-41AC-916C-F01C45590699}"/>
              </a:ext>
            </a:extLst>
          </p:cNvPr>
          <p:cNvSpPr/>
          <p:nvPr/>
        </p:nvSpPr>
        <p:spPr>
          <a:xfrm>
            <a:off x="9881824" y="2576475"/>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24645F37-8168-44BB-AA1B-26FCD18089B7}"/>
              </a:ext>
            </a:extLst>
          </p:cNvPr>
          <p:cNvSpPr txBox="1"/>
          <p:nvPr/>
        </p:nvSpPr>
        <p:spPr>
          <a:xfrm>
            <a:off x="9005140" y="4066601"/>
            <a:ext cx="590630" cy="523220"/>
          </a:xfrm>
          <a:prstGeom prst="rect">
            <a:avLst/>
          </a:prstGeom>
          <a:noFill/>
        </p:spPr>
        <p:txBody>
          <a:bodyPr wrap="square" rtlCol="0">
            <a:spAutoFit/>
          </a:bodyPr>
          <a:lstStyle/>
          <a:p>
            <a:r>
              <a:rPr lang="en-US" sz="2800" dirty="0">
                <a:solidFill>
                  <a:srgbClr val="FF0000"/>
                </a:solidFill>
              </a:rPr>
              <a:t>B</a:t>
            </a:r>
          </a:p>
        </p:txBody>
      </p:sp>
      <p:sp>
        <p:nvSpPr>
          <p:cNvPr id="27" name="TextBox 26">
            <a:extLst>
              <a:ext uri="{FF2B5EF4-FFF2-40B4-BE49-F238E27FC236}">
                <a16:creationId xmlns:a16="http://schemas.microsoft.com/office/drawing/2014/main" xmlns="" id="{D325E69E-0A63-4F65-86C9-969BECD62319}"/>
              </a:ext>
            </a:extLst>
          </p:cNvPr>
          <p:cNvSpPr txBox="1"/>
          <p:nvPr/>
        </p:nvSpPr>
        <p:spPr>
          <a:xfrm>
            <a:off x="9589112" y="3248539"/>
            <a:ext cx="590630" cy="523220"/>
          </a:xfrm>
          <a:prstGeom prst="rect">
            <a:avLst/>
          </a:prstGeom>
          <a:noFill/>
        </p:spPr>
        <p:txBody>
          <a:bodyPr wrap="square" rtlCol="0">
            <a:spAutoFit/>
          </a:bodyPr>
          <a:lstStyle/>
          <a:p>
            <a:r>
              <a:rPr lang="en-US" sz="2800" dirty="0">
                <a:solidFill>
                  <a:schemeClr val="accent6"/>
                </a:solidFill>
              </a:rPr>
              <a:t>A</a:t>
            </a:r>
          </a:p>
        </p:txBody>
      </p:sp>
      <p:sp>
        <p:nvSpPr>
          <p:cNvPr id="28" name="Freeform: Shape 27">
            <a:extLst>
              <a:ext uri="{FF2B5EF4-FFF2-40B4-BE49-F238E27FC236}">
                <a16:creationId xmlns:a16="http://schemas.microsoft.com/office/drawing/2014/main" xmlns="" id="{487D3410-A6AF-44CF-854E-4E4DCC6299C3}"/>
              </a:ext>
            </a:extLst>
          </p:cNvPr>
          <p:cNvSpPr/>
          <p:nvPr/>
        </p:nvSpPr>
        <p:spPr>
          <a:xfrm>
            <a:off x="8240322" y="2172620"/>
            <a:ext cx="1762994" cy="1960854"/>
          </a:xfrm>
          <a:custGeom>
            <a:avLst/>
            <a:gdLst>
              <a:gd name="connsiteX0" fmla="*/ 22329 w 1762994"/>
              <a:gd name="connsiteY0" fmla="*/ 1914638 h 1960854"/>
              <a:gd name="connsiteX1" fmla="*/ 154531 w 1762994"/>
              <a:gd name="connsiteY1" fmla="*/ 1176508 h 1960854"/>
              <a:gd name="connsiteX2" fmla="*/ 1179100 w 1762994"/>
              <a:gd name="connsiteY2" fmla="*/ 1936672 h 1960854"/>
              <a:gd name="connsiteX3" fmla="*/ 980796 w 1762994"/>
              <a:gd name="connsiteY3" fmla="*/ 63804 h 1960854"/>
              <a:gd name="connsiteX4" fmla="*/ 1762994 w 1762994"/>
              <a:gd name="connsiteY4" fmla="*/ 482445 h 196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994" h="1960854">
                <a:moveTo>
                  <a:pt x="22329" y="1914638"/>
                </a:moveTo>
                <a:cubicBezTo>
                  <a:pt x="-7968" y="1543737"/>
                  <a:pt x="-38264" y="1172836"/>
                  <a:pt x="154531" y="1176508"/>
                </a:cubicBezTo>
                <a:cubicBezTo>
                  <a:pt x="347326" y="1180180"/>
                  <a:pt x="1041389" y="2122123"/>
                  <a:pt x="1179100" y="1936672"/>
                </a:cubicBezTo>
                <a:cubicBezTo>
                  <a:pt x="1316811" y="1751221"/>
                  <a:pt x="883480" y="306175"/>
                  <a:pt x="980796" y="63804"/>
                </a:cubicBezTo>
                <a:cubicBezTo>
                  <a:pt x="1078112" y="-178567"/>
                  <a:pt x="1643645" y="337390"/>
                  <a:pt x="1762994" y="482445"/>
                </a:cubicBezTo>
              </a:path>
            </a:pathLst>
          </a:custGeom>
          <a:noFill/>
          <a:ln w="38100">
            <a:solidFill>
              <a:srgbClr val="FF0000"/>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FA047D01-2623-409B-8EDE-F5D63C700E49}"/>
              </a:ext>
            </a:extLst>
          </p:cNvPr>
          <p:cNvSpPr/>
          <p:nvPr/>
        </p:nvSpPr>
        <p:spPr>
          <a:xfrm>
            <a:off x="8116524" y="3960775"/>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437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5CD0D-A149-4CF6-A1DC-E3FA147D5CCB}"/>
              </a:ext>
            </a:extLst>
          </p:cNvPr>
          <p:cNvSpPr>
            <a:spLocks noGrp="1"/>
          </p:cNvSpPr>
          <p:nvPr>
            <p:ph type="title"/>
          </p:nvPr>
        </p:nvSpPr>
        <p:spPr/>
        <p:txBody>
          <a:bodyPr/>
          <a:lstStyle/>
          <a:p>
            <a:r>
              <a:rPr lang="en-US" dirty="0"/>
              <a:t>Path-tracing Task</a:t>
            </a:r>
          </a:p>
        </p:txBody>
      </p:sp>
      <p:sp>
        <p:nvSpPr>
          <p:cNvPr id="3" name="Content Placeholder 2">
            <a:extLst>
              <a:ext uri="{FF2B5EF4-FFF2-40B4-BE49-F238E27FC236}">
                <a16:creationId xmlns:a16="http://schemas.microsoft.com/office/drawing/2014/main" xmlns="" id="{2D010438-ADA8-4FBE-8CB1-8313E6005F77}"/>
              </a:ext>
            </a:extLst>
          </p:cNvPr>
          <p:cNvSpPr>
            <a:spLocks noGrp="1"/>
          </p:cNvSpPr>
          <p:nvPr>
            <p:ph idx="1"/>
          </p:nvPr>
        </p:nvSpPr>
        <p:spPr>
          <a:xfrm>
            <a:off x="838200" y="1825625"/>
            <a:ext cx="5830612" cy="4351338"/>
          </a:xfrm>
        </p:spPr>
        <p:txBody>
          <a:bodyPr/>
          <a:lstStyle/>
          <a:p>
            <a:r>
              <a:rPr lang="en-US" dirty="0"/>
              <a:t>Participants completed 7 training trials and 12 test trials </a:t>
            </a:r>
          </a:p>
          <a:p>
            <a:pPr marL="0" indent="0">
              <a:buNone/>
            </a:pPr>
            <a:r>
              <a:rPr lang="en-US" dirty="0"/>
              <a:t>(up from 5 and 10, respectively in Study 1)</a:t>
            </a:r>
          </a:p>
        </p:txBody>
      </p:sp>
      <p:sp>
        <p:nvSpPr>
          <p:cNvPr id="4" name="Oval 3">
            <a:extLst>
              <a:ext uri="{FF2B5EF4-FFF2-40B4-BE49-F238E27FC236}">
                <a16:creationId xmlns:a16="http://schemas.microsoft.com/office/drawing/2014/main" xmlns="" id="{39C196D9-3505-4CC4-B115-92577F6EF1A0}"/>
              </a:ext>
            </a:extLst>
          </p:cNvPr>
          <p:cNvSpPr/>
          <p:nvPr/>
        </p:nvSpPr>
        <p:spPr>
          <a:xfrm>
            <a:off x="8942720" y="2236754"/>
            <a:ext cx="2353141" cy="2353141"/>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C0DCBFAD-A75B-41A0-8638-2B4137200A5E}"/>
              </a:ext>
            </a:extLst>
          </p:cNvPr>
          <p:cNvSpPr/>
          <p:nvPr/>
        </p:nvSpPr>
        <p:spPr>
          <a:xfrm>
            <a:off x="8329939" y="2038451"/>
            <a:ext cx="1773716" cy="356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071CE86E-C118-4D57-B220-22578C5AA170}"/>
              </a:ext>
            </a:extLst>
          </p:cNvPr>
          <p:cNvCxnSpPr>
            <a:cxnSpLocks/>
          </p:cNvCxnSpPr>
          <p:nvPr/>
        </p:nvCxnSpPr>
        <p:spPr>
          <a:xfrm flipH="1" flipV="1">
            <a:off x="7911994" y="2236754"/>
            <a:ext cx="919334" cy="121791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307BF543-209D-48FF-B5CE-C30D204310DB}"/>
              </a:ext>
            </a:extLst>
          </p:cNvPr>
          <p:cNvCxnSpPr>
            <a:cxnSpLocks/>
          </p:cNvCxnSpPr>
          <p:nvPr/>
        </p:nvCxnSpPr>
        <p:spPr>
          <a:xfrm flipH="1" flipV="1">
            <a:off x="7911995" y="2236755"/>
            <a:ext cx="2191660" cy="3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xmlns="" id="{C80C8694-F901-4A9D-B295-545EDACF6FBB}"/>
              </a:ext>
            </a:extLst>
          </p:cNvPr>
          <p:cNvSpPr/>
          <p:nvPr/>
        </p:nvSpPr>
        <p:spPr>
          <a:xfrm>
            <a:off x="9769369" y="421533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95F8C4A8-7761-45EE-85ED-2E222EFDF25E}"/>
              </a:ext>
            </a:extLst>
          </p:cNvPr>
          <p:cNvSpPr/>
          <p:nvPr/>
        </p:nvSpPr>
        <p:spPr>
          <a:xfrm>
            <a:off x="8683519" y="3278198"/>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96F73FDD-3BD5-4023-A577-02AA3418835D}"/>
              </a:ext>
            </a:extLst>
          </p:cNvPr>
          <p:cNvSpPr/>
          <p:nvPr/>
        </p:nvSpPr>
        <p:spPr>
          <a:xfrm>
            <a:off x="8163301" y="1131469"/>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CE628F6D-8817-43F4-9F23-7F6B50706952}"/>
              </a:ext>
            </a:extLst>
          </p:cNvPr>
          <p:cNvSpPr/>
          <p:nvPr/>
        </p:nvSpPr>
        <p:spPr>
          <a:xfrm>
            <a:off x="9668556" y="940969"/>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5185B467-A655-4337-9A32-DBCE0E08213C}"/>
              </a:ext>
            </a:extLst>
          </p:cNvPr>
          <p:cNvSpPr txBox="1"/>
          <p:nvPr/>
        </p:nvSpPr>
        <p:spPr>
          <a:xfrm>
            <a:off x="8567001" y="1099203"/>
            <a:ext cx="632289" cy="369332"/>
          </a:xfrm>
          <a:prstGeom prst="rect">
            <a:avLst/>
          </a:prstGeom>
          <a:noFill/>
        </p:spPr>
        <p:txBody>
          <a:bodyPr wrap="none" rtlCol="0">
            <a:spAutoFit/>
          </a:bodyPr>
          <a:lstStyle/>
          <a:p>
            <a:pPr algn="ctr"/>
            <a:r>
              <a:rPr lang="en-US" dirty="0"/>
              <a:t>Start</a:t>
            </a:r>
          </a:p>
        </p:txBody>
      </p:sp>
      <p:sp>
        <p:nvSpPr>
          <p:cNvPr id="13" name="TextBox 12">
            <a:extLst>
              <a:ext uri="{FF2B5EF4-FFF2-40B4-BE49-F238E27FC236}">
                <a16:creationId xmlns:a16="http://schemas.microsoft.com/office/drawing/2014/main" xmlns="" id="{D12758D5-EE05-4C00-9246-87450B91ADEA}"/>
              </a:ext>
            </a:extLst>
          </p:cNvPr>
          <p:cNvSpPr txBox="1"/>
          <p:nvPr/>
        </p:nvSpPr>
        <p:spPr>
          <a:xfrm>
            <a:off x="10455169" y="1099203"/>
            <a:ext cx="540534" cy="369332"/>
          </a:xfrm>
          <a:prstGeom prst="rect">
            <a:avLst/>
          </a:prstGeom>
          <a:noFill/>
        </p:spPr>
        <p:txBody>
          <a:bodyPr wrap="none" rtlCol="0">
            <a:spAutoFit/>
          </a:bodyPr>
          <a:lstStyle/>
          <a:p>
            <a:pPr algn="ctr"/>
            <a:r>
              <a:rPr lang="en-US" dirty="0"/>
              <a:t>End</a:t>
            </a:r>
          </a:p>
        </p:txBody>
      </p:sp>
      <p:sp>
        <p:nvSpPr>
          <p:cNvPr id="14" name="Freeform: Shape 13">
            <a:extLst>
              <a:ext uri="{FF2B5EF4-FFF2-40B4-BE49-F238E27FC236}">
                <a16:creationId xmlns:a16="http://schemas.microsoft.com/office/drawing/2014/main" xmlns="" id="{60AD9A8C-4214-4606-ADA4-6B8B45E7BE9D}"/>
              </a:ext>
            </a:extLst>
          </p:cNvPr>
          <p:cNvSpPr/>
          <p:nvPr/>
        </p:nvSpPr>
        <p:spPr>
          <a:xfrm>
            <a:off x="7861018" y="2010272"/>
            <a:ext cx="3469430" cy="2655200"/>
          </a:xfrm>
          <a:custGeom>
            <a:avLst/>
            <a:gdLst>
              <a:gd name="connsiteX0" fmla="*/ 919425 w 3469430"/>
              <a:gd name="connsiteY0" fmla="*/ 1415974 h 2655200"/>
              <a:gd name="connsiteX1" fmla="*/ 137228 w 3469430"/>
              <a:gd name="connsiteY1" fmla="*/ 1107501 h 2655200"/>
              <a:gd name="connsiteX2" fmla="*/ 49093 w 3469430"/>
              <a:gd name="connsiteY2" fmla="*/ 182085 h 2655200"/>
              <a:gd name="connsiteX3" fmla="*/ 666037 w 3469430"/>
              <a:gd name="connsiteY3" fmla="*/ 16832 h 2655200"/>
              <a:gd name="connsiteX4" fmla="*/ 1833825 w 3469430"/>
              <a:gd name="connsiteY4" fmla="*/ 424456 h 2655200"/>
              <a:gd name="connsiteX5" fmla="*/ 2560939 w 3469430"/>
              <a:gd name="connsiteY5" fmla="*/ 127000 h 2655200"/>
              <a:gd name="connsiteX6" fmla="*/ 3376187 w 3469430"/>
              <a:gd name="connsiteY6" fmla="*/ 347338 h 2655200"/>
              <a:gd name="connsiteX7" fmla="*/ 3332119 w 3469430"/>
              <a:gd name="connsiteY7" fmla="*/ 1460041 h 2655200"/>
              <a:gd name="connsiteX8" fmla="*/ 3431271 w 3469430"/>
              <a:gd name="connsiteY8" fmla="*/ 2396475 h 2655200"/>
              <a:gd name="connsiteX9" fmla="*/ 2593989 w 3469430"/>
              <a:gd name="connsiteY9" fmla="*/ 2539694 h 2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9430" h="2655200">
                <a:moveTo>
                  <a:pt x="919425" y="1415974"/>
                </a:moveTo>
                <a:cubicBezTo>
                  <a:pt x="600854" y="1364561"/>
                  <a:pt x="282283" y="1313149"/>
                  <a:pt x="137228" y="1107501"/>
                </a:cubicBezTo>
                <a:cubicBezTo>
                  <a:pt x="-7827" y="901853"/>
                  <a:pt x="-39042" y="363863"/>
                  <a:pt x="49093" y="182085"/>
                </a:cubicBezTo>
                <a:cubicBezTo>
                  <a:pt x="137228" y="307"/>
                  <a:pt x="368582" y="-23563"/>
                  <a:pt x="666037" y="16832"/>
                </a:cubicBezTo>
                <a:cubicBezTo>
                  <a:pt x="963492" y="57227"/>
                  <a:pt x="1518008" y="406095"/>
                  <a:pt x="1833825" y="424456"/>
                </a:cubicBezTo>
                <a:cubicBezTo>
                  <a:pt x="2149642" y="442817"/>
                  <a:pt x="2303879" y="139853"/>
                  <a:pt x="2560939" y="127000"/>
                </a:cubicBezTo>
                <a:cubicBezTo>
                  <a:pt x="2817999" y="114147"/>
                  <a:pt x="3247657" y="125165"/>
                  <a:pt x="3376187" y="347338"/>
                </a:cubicBezTo>
                <a:cubicBezTo>
                  <a:pt x="3504717" y="569511"/>
                  <a:pt x="3322938" y="1118518"/>
                  <a:pt x="3332119" y="1460041"/>
                </a:cubicBezTo>
                <a:cubicBezTo>
                  <a:pt x="3341300" y="1801564"/>
                  <a:pt x="3554293" y="2216533"/>
                  <a:pt x="3431271" y="2396475"/>
                </a:cubicBezTo>
                <a:cubicBezTo>
                  <a:pt x="3308249" y="2576417"/>
                  <a:pt x="2764750" y="2793082"/>
                  <a:pt x="2593989" y="2539694"/>
                </a:cubicBezTo>
              </a:path>
            </a:pathLst>
          </a:custGeom>
          <a:noFill/>
          <a:ln w="38100">
            <a:solidFill>
              <a:srgbClr val="FF0000"/>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7326E804-10CB-4251-8CB3-CA46BDDCF3D3}"/>
              </a:ext>
            </a:extLst>
          </p:cNvPr>
          <p:cNvSpPr txBox="1"/>
          <p:nvPr/>
        </p:nvSpPr>
        <p:spPr>
          <a:xfrm>
            <a:off x="8240698" y="2316595"/>
            <a:ext cx="590630" cy="523220"/>
          </a:xfrm>
          <a:prstGeom prst="rect">
            <a:avLst/>
          </a:prstGeom>
          <a:noFill/>
        </p:spPr>
        <p:txBody>
          <a:bodyPr wrap="square" rtlCol="0">
            <a:spAutoFit/>
          </a:bodyPr>
          <a:lstStyle/>
          <a:p>
            <a:r>
              <a:rPr lang="en-US" sz="2800" dirty="0">
                <a:solidFill>
                  <a:schemeClr val="accent6"/>
                </a:solidFill>
              </a:rPr>
              <a:t>A</a:t>
            </a:r>
          </a:p>
        </p:txBody>
      </p:sp>
      <p:sp>
        <p:nvSpPr>
          <p:cNvPr id="16" name="TextBox 15">
            <a:extLst>
              <a:ext uri="{FF2B5EF4-FFF2-40B4-BE49-F238E27FC236}">
                <a16:creationId xmlns:a16="http://schemas.microsoft.com/office/drawing/2014/main" xmlns="" id="{AB3A05FD-411D-445D-B57A-BC869F3D3E42}"/>
              </a:ext>
            </a:extLst>
          </p:cNvPr>
          <p:cNvSpPr txBox="1"/>
          <p:nvPr/>
        </p:nvSpPr>
        <p:spPr>
          <a:xfrm>
            <a:off x="11294334" y="1899567"/>
            <a:ext cx="590630" cy="523220"/>
          </a:xfrm>
          <a:prstGeom prst="rect">
            <a:avLst/>
          </a:prstGeom>
          <a:noFill/>
        </p:spPr>
        <p:txBody>
          <a:bodyPr wrap="square" rtlCol="0">
            <a:spAutoFit/>
          </a:bodyPr>
          <a:lstStyle/>
          <a:p>
            <a:r>
              <a:rPr lang="en-US" sz="2800" dirty="0">
                <a:solidFill>
                  <a:srgbClr val="FF0000"/>
                </a:solidFill>
              </a:rPr>
              <a:t>B</a:t>
            </a:r>
          </a:p>
        </p:txBody>
      </p:sp>
      <p:cxnSp>
        <p:nvCxnSpPr>
          <p:cNvPr id="17" name="Straight Arrow Connector 16">
            <a:extLst>
              <a:ext uri="{FF2B5EF4-FFF2-40B4-BE49-F238E27FC236}">
                <a16:creationId xmlns:a16="http://schemas.microsoft.com/office/drawing/2014/main" xmlns="" id="{EEA51937-69FE-44CF-B20F-7C5C1F2E4B63}"/>
              </a:ext>
            </a:extLst>
          </p:cNvPr>
          <p:cNvCxnSpPr>
            <a:cxnSpLocks/>
            <a:stCxn id="14" idx="1"/>
          </p:cNvCxnSpPr>
          <p:nvPr/>
        </p:nvCxnSpPr>
        <p:spPr>
          <a:xfrm flipV="1">
            <a:off x="7998246" y="2839815"/>
            <a:ext cx="389958" cy="2779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531F3A9-BD7D-4420-B1D1-1974A2B7340E}"/>
              </a:ext>
            </a:extLst>
          </p:cNvPr>
          <p:cNvCxnSpPr>
            <a:cxnSpLocks/>
          </p:cNvCxnSpPr>
          <p:nvPr/>
        </p:nvCxnSpPr>
        <p:spPr>
          <a:xfrm flipH="1" flipV="1">
            <a:off x="8315701" y="2010272"/>
            <a:ext cx="14238" cy="2105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C4B2F1D1-0CD9-48C2-B41A-131688FD8158}"/>
              </a:ext>
            </a:extLst>
          </p:cNvPr>
          <p:cNvCxnSpPr>
            <a:cxnSpLocks/>
          </p:cNvCxnSpPr>
          <p:nvPr/>
        </p:nvCxnSpPr>
        <p:spPr>
          <a:xfrm flipH="1" flipV="1">
            <a:off x="9677539" y="2235981"/>
            <a:ext cx="14238" cy="2105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5AC8B827-7C90-46E8-ADE6-A567C5A643B4}"/>
              </a:ext>
            </a:extLst>
          </p:cNvPr>
          <p:cNvCxnSpPr>
            <a:cxnSpLocks/>
          </p:cNvCxnSpPr>
          <p:nvPr/>
        </p:nvCxnSpPr>
        <p:spPr>
          <a:xfrm flipV="1">
            <a:off x="10838474" y="2235981"/>
            <a:ext cx="227930" cy="2236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6A2CB1EE-FB4F-4AD2-80D1-9FA58D430962}"/>
              </a:ext>
            </a:extLst>
          </p:cNvPr>
          <p:cNvCxnSpPr>
            <a:cxnSpLocks/>
            <a:stCxn id="14" idx="7"/>
          </p:cNvCxnSpPr>
          <p:nvPr/>
        </p:nvCxnSpPr>
        <p:spPr>
          <a:xfrm>
            <a:off x="11193137" y="3470313"/>
            <a:ext cx="142809" cy="516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5902FD89-16ED-430E-BD16-74D7639168B9}"/>
              </a:ext>
            </a:extLst>
          </p:cNvPr>
          <p:cNvCxnSpPr>
            <a:cxnSpLocks/>
            <a:stCxn id="4" idx="5"/>
          </p:cNvCxnSpPr>
          <p:nvPr/>
        </p:nvCxnSpPr>
        <p:spPr>
          <a:xfrm>
            <a:off x="10951251" y="4245285"/>
            <a:ext cx="216764" cy="2711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18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BE2F0-526A-4559-9799-9D7DEFC056CE}"/>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xmlns="" id="{13F4F95D-A006-4035-B6BF-2903B47171DA}"/>
              </a:ext>
            </a:extLst>
          </p:cNvPr>
          <p:cNvSpPr>
            <a:spLocks noGrp="1"/>
          </p:cNvSpPr>
          <p:nvPr>
            <p:ph idx="1"/>
          </p:nvPr>
        </p:nvSpPr>
        <p:spPr/>
        <p:txBody>
          <a:bodyPr/>
          <a:lstStyle/>
          <a:p>
            <a:pPr marL="0" indent="0">
              <a:buNone/>
            </a:pPr>
            <a:r>
              <a:rPr lang="en-US" dirty="0"/>
              <a:t>Study 1 showed that single-motor feedback was faster and more accurate than interpolated feedback.</a:t>
            </a:r>
          </a:p>
          <a:p>
            <a:pPr marL="0" indent="0">
              <a:buNone/>
            </a:pPr>
            <a:r>
              <a:rPr lang="en-US" dirty="0"/>
              <a:t>Study 2 showed that 4-motor wristband was faster, more accurate, and more preferred than 8-motor wristband.</a:t>
            </a:r>
          </a:p>
        </p:txBody>
      </p:sp>
    </p:spTree>
    <p:extLst>
      <p:ext uri="{BB962C8B-B14F-4D97-AF65-F5344CB8AC3E}">
        <p14:creationId xmlns:p14="http://schemas.microsoft.com/office/powerpoint/2010/main" val="2759800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Pie 61">
            <a:extLst>
              <a:ext uri="{FF2B5EF4-FFF2-40B4-BE49-F238E27FC236}">
                <a16:creationId xmlns:a16="http://schemas.microsoft.com/office/drawing/2014/main" xmlns="" id="{F2C48A5F-57E2-4449-9BCF-BC40D0741848}"/>
              </a:ext>
            </a:extLst>
          </p:cNvPr>
          <p:cNvSpPr/>
          <p:nvPr/>
        </p:nvSpPr>
        <p:spPr>
          <a:xfrm>
            <a:off x="7069472" y="199731"/>
            <a:ext cx="4094553" cy="4094553"/>
          </a:xfrm>
          <a:prstGeom prst="pie">
            <a:avLst>
              <a:gd name="adj1" fmla="val 6615434"/>
              <a:gd name="adj2" fmla="val 9543557"/>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Pie 62">
            <a:extLst>
              <a:ext uri="{FF2B5EF4-FFF2-40B4-BE49-F238E27FC236}">
                <a16:creationId xmlns:a16="http://schemas.microsoft.com/office/drawing/2014/main" xmlns="" id="{CEF2A7FD-E514-4A56-9AC0-E00187730848}"/>
              </a:ext>
            </a:extLst>
          </p:cNvPr>
          <p:cNvSpPr/>
          <p:nvPr/>
        </p:nvSpPr>
        <p:spPr>
          <a:xfrm>
            <a:off x="7075991" y="206663"/>
            <a:ext cx="4094553" cy="4094553"/>
          </a:xfrm>
          <a:prstGeom prst="pie">
            <a:avLst>
              <a:gd name="adj1" fmla="val 7549635"/>
              <a:gd name="adj2" fmla="val 8585245"/>
            </a:avLst>
          </a:prstGeom>
          <a:solidFill>
            <a:srgbClr val="ACF09D">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D18DEE98-6824-4786-8E1E-869A30EAFEBB}"/>
              </a:ext>
            </a:extLst>
          </p:cNvPr>
          <p:cNvSpPr>
            <a:spLocks noGrp="1"/>
          </p:cNvSpPr>
          <p:nvPr>
            <p:ph type="title"/>
          </p:nvPr>
        </p:nvSpPr>
        <p:spPr/>
        <p:txBody>
          <a:bodyPr/>
          <a:lstStyle/>
          <a:p>
            <a:r>
              <a:rPr lang="en-US" dirty="0"/>
              <a:t>Introduction task</a:t>
            </a:r>
          </a:p>
        </p:txBody>
      </p:sp>
      <p:grpSp>
        <p:nvGrpSpPr>
          <p:cNvPr id="10" name="Group 9">
            <a:extLst>
              <a:ext uri="{FF2B5EF4-FFF2-40B4-BE49-F238E27FC236}">
                <a16:creationId xmlns:a16="http://schemas.microsoft.com/office/drawing/2014/main" xmlns="" id="{3597A91C-6ECB-4D86-810C-F3201A670726}"/>
              </a:ext>
            </a:extLst>
          </p:cNvPr>
          <p:cNvGrpSpPr/>
          <p:nvPr/>
        </p:nvGrpSpPr>
        <p:grpSpPr>
          <a:xfrm>
            <a:off x="7073307" y="205219"/>
            <a:ext cx="4093787" cy="4093787"/>
            <a:chOff x="4080242" y="1610104"/>
            <a:chExt cx="4093787" cy="4093787"/>
          </a:xfrm>
        </p:grpSpPr>
        <p:cxnSp>
          <p:nvCxnSpPr>
            <p:cNvPr id="26" name="Straight Connector 25">
              <a:extLst>
                <a:ext uri="{FF2B5EF4-FFF2-40B4-BE49-F238E27FC236}">
                  <a16:creationId xmlns:a16="http://schemas.microsoft.com/office/drawing/2014/main" xmlns="" id="{B3B5424C-82B1-44B8-8163-5402633D0B5D}"/>
                </a:ext>
              </a:extLst>
            </p:cNvPr>
            <p:cNvCxnSpPr/>
            <p:nvPr/>
          </p:nvCxnSpPr>
          <p:spPr>
            <a:xfrm>
              <a:off x="6127136" y="1610104"/>
              <a:ext cx="0" cy="4093787"/>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926D5C50-54E2-45D4-8E86-13B10998DAA3}"/>
                </a:ext>
              </a:extLst>
            </p:cNvPr>
            <p:cNvCxnSpPr/>
            <p:nvPr/>
          </p:nvCxnSpPr>
          <p:spPr>
            <a:xfrm>
              <a:off x="4080242" y="3656998"/>
              <a:ext cx="4093787" cy="0"/>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3D477588-321A-4971-AFA0-57A3B63B7359}"/>
                </a:ext>
              </a:extLst>
            </p:cNvPr>
            <p:cNvCxnSpPr/>
            <p:nvPr/>
          </p:nvCxnSpPr>
          <p:spPr>
            <a:xfrm>
              <a:off x="4679763" y="2209625"/>
              <a:ext cx="2894745" cy="2894745"/>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AEC850FE-69A9-4907-A089-79BC7DDABC50}"/>
                </a:ext>
              </a:extLst>
            </p:cNvPr>
            <p:cNvCxnSpPr/>
            <p:nvPr/>
          </p:nvCxnSpPr>
          <p:spPr>
            <a:xfrm flipV="1">
              <a:off x="4679763" y="2209625"/>
              <a:ext cx="2894745" cy="2894745"/>
            </a:xfrm>
            <a:prstGeom prst="line">
              <a:avLst/>
            </a:prstGeom>
            <a:ln w="9525"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0" name="Oval 29">
            <a:extLst>
              <a:ext uri="{FF2B5EF4-FFF2-40B4-BE49-F238E27FC236}">
                <a16:creationId xmlns:a16="http://schemas.microsoft.com/office/drawing/2014/main" xmlns="" id="{AD0BD7FF-3F16-4AA0-B7DA-BB32D83CAF90}"/>
              </a:ext>
            </a:extLst>
          </p:cNvPr>
          <p:cNvSpPr/>
          <p:nvPr/>
        </p:nvSpPr>
        <p:spPr>
          <a:xfrm>
            <a:off x="7075032" y="205940"/>
            <a:ext cx="4093787" cy="4093787"/>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31" name="Oval 30">
            <a:extLst>
              <a:ext uri="{FF2B5EF4-FFF2-40B4-BE49-F238E27FC236}">
                <a16:creationId xmlns:a16="http://schemas.microsoft.com/office/drawing/2014/main" xmlns="" id="{738B4A60-8C11-435F-AD62-3B42647E5785}"/>
              </a:ext>
            </a:extLst>
          </p:cNvPr>
          <p:cNvSpPr/>
          <p:nvPr/>
        </p:nvSpPr>
        <p:spPr>
          <a:xfrm>
            <a:off x="9017536" y="2148444"/>
            <a:ext cx="208779" cy="20877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8B6152AD-81EC-4490-A798-95A2B4F81196}"/>
              </a:ext>
            </a:extLst>
          </p:cNvPr>
          <p:cNvGrpSpPr/>
          <p:nvPr/>
        </p:nvGrpSpPr>
        <p:grpSpPr>
          <a:xfrm>
            <a:off x="7559415" y="2247008"/>
            <a:ext cx="1557334" cy="1579660"/>
            <a:chOff x="4300765" y="3348590"/>
            <a:chExt cx="1557334" cy="1579660"/>
          </a:xfrm>
        </p:grpSpPr>
        <p:cxnSp>
          <p:nvCxnSpPr>
            <p:cNvPr id="33" name="Straight Connector 32">
              <a:extLst>
                <a:ext uri="{FF2B5EF4-FFF2-40B4-BE49-F238E27FC236}">
                  <a16:creationId xmlns:a16="http://schemas.microsoft.com/office/drawing/2014/main" xmlns="" id="{268C2DE4-89E8-4B76-8FCC-7AD00520104B}"/>
                </a:ext>
              </a:extLst>
            </p:cNvPr>
            <p:cNvCxnSpPr>
              <a:cxnSpLocks/>
            </p:cNvCxnSpPr>
            <p:nvPr/>
          </p:nvCxnSpPr>
          <p:spPr>
            <a:xfrm flipV="1">
              <a:off x="4419989" y="3348590"/>
              <a:ext cx="1438110" cy="145987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xmlns="" id="{8BF7BDC0-4210-4F71-A2AE-71E90BE37C44}"/>
                </a:ext>
              </a:extLst>
            </p:cNvPr>
            <p:cNvSpPr/>
            <p:nvPr/>
          </p:nvSpPr>
          <p:spPr>
            <a:xfrm>
              <a:off x="4300765" y="4681516"/>
              <a:ext cx="246734" cy="246734"/>
            </a:xfrm>
            <a:prstGeom prst="ellipse">
              <a:avLst/>
            </a:prstGeom>
            <a:solidFill>
              <a:srgbClr val="ACF0F2"/>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grpSp>
      <p:pic>
        <p:nvPicPr>
          <p:cNvPr id="35" name="Picture 34" descr="hand.png">
            <a:extLst>
              <a:ext uri="{FF2B5EF4-FFF2-40B4-BE49-F238E27FC236}">
                <a16:creationId xmlns:a16="http://schemas.microsoft.com/office/drawing/2014/main" xmlns="" id="{496BCFD2-4041-4820-A136-DE74494B4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964" y="2190441"/>
            <a:ext cx="1116089" cy="3844987"/>
          </a:xfrm>
          <a:prstGeom prst="rect">
            <a:avLst/>
          </a:prstGeom>
        </p:spPr>
      </p:pic>
      <p:grpSp>
        <p:nvGrpSpPr>
          <p:cNvPr id="36" name="Group 35">
            <a:extLst>
              <a:ext uri="{FF2B5EF4-FFF2-40B4-BE49-F238E27FC236}">
                <a16:creationId xmlns:a16="http://schemas.microsoft.com/office/drawing/2014/main" xmlns="" id="{FDF2D32F-2568-4525-8395-39856FFAB0C5}"/>
              </a:ext>
            </a:extLst>
          </p:cNvPr>
          <p:cNvGrpSpPr/>
          <p:nvPr/>
        </p:nvGrpSpPr>
        <p:grpSpPr>
          <a:xfrm>
            <a:off x="9155765" y="4835119"/>
            <a:ext cx="911289" cy="799070"/>
            <a:chOff x="7906735" y="5758608"/>
            <a:chExt cx="1475390" cy="1293706"/>
          </a:xfrm>
        </p:grpSpPr>
        <p:sp>
          <p:nvSpPr>
            <p:cNvPr id="37" name="Rounded Rectangle 4">
              <a:extLst>
                <a:ext uri="{FF2B5EF4-FFF2-40B4-BE49-F238E27FC236}">
                  <a16:creationId xmlns:a16="http://schemas.microsoft.com/office/drawing/2014/main" xmlns="" id="{C64BE089-E5D1-4981-A0F7-9896F1E17C18}"/>
                </a:ext>
              </a:extLst>
            </p:cNvPr>
            <p:cNvSpPr/>
            <p:nvPr/>
          </p:nvSpPr>
          <p:spPr>
            <a:xfrm>
              <a:off x="7914406" y="6663686"/>
              <a:ext cx="1467719" cy="388628"/>
            </a:xfrm>
            <a:prstGeom prst="roundRect">
              <a:avLst>
                <a:gd name="adj" fmla="val 40193"/>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13">
              <a:extLst>
                <a:ext uri="{FF2B5EF4-FFF2-40B4-BE49-F238E27FC236}">
                  <a16:creationId xmlns:a16="http://schemas.microsoft.com/office/drawing/2014/main" xmlns="" id="{6A433673-0904-4C98-9074-7FB973766C5C}"/>
                </a:ext>
              </a:extLst>
            </p:cNvPr>
            <p:cNvSpPr/>
            <p:nvPr/>
          </p:nvSpPr>
          <p:spPr>
            <a:xfrm>
              <a:off x="8460965" y="5797014"/>
              <a:ext cx="310139" cy="388628"/>
            </a:xfrm>
            <a:prstGeom prst="roundRect">
              <a:avLst>
                <a:gd name="adj" fmla="val 4019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14">
              <a:extLst>
                <a:ext uri="{FF2B5EF4-FFF2-40B4-BE49-F238E27FC236}">
                  <a16:creationId xmlns:a16="http://schemas.microsoft.com/office/drawing/2014/main" xmlns="" id="{22CB2377-A41B-49FA-B4C1-964D50B79CA7}"/>
                </a:ext>
              </a:extLst>
            </p:cNvPr>
            <p:cNvSpPr/>
            <p:nvPr/>
          </p:nvSpPr>
          <p:spPr>
            <a:xfrm flipV="1">
              <a:off x="8460965" y="5758609"/>
              <a:ext cx="310139"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15">
              <a:extLst>
                <a:ext uri="{FF2B5EF4-FFF2-40B4-BE49-F238E27FC236}">
                  <a16:creationId xmlns:a16="http://schemas.microsoft.com/office/drawing/2014/main" xmlns="" id="{5F493927-5BDE-4DD4-B4B3-2A4E5D300D3A}"/>
                </a:ext>
              </a:extLst>
            </p:cNvPr>
            <p:cNvSpPr/>
            <p:nvPr/>
          </p:nvSpPr>
          <p:spPr>
            <a:xfrm flipV="1">
              <a:off x="8460965" y="6145444"/>
              <a:ext cx="310139"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16">
              <a:extLst>
                <a:ext uri="{FF2B5EF4-FFF2-40B4-BE49-F238E27FC236}">
                  <a16:creationId xmlns:a16="http://schemas.microsoft.com/office/drawing/2014/main" xmlns="" id="{9A9590BE-281A-4350-A88E-7B0FA4E7D024}"/>
                </a:ext>
              </a:extLst>
            </p:cNvPr>
            <p:cNvSpPr/>
            <p:nvPr/>
          </p:nvSpPr>
          <p:spPr>
            <a:xfrm>
              <a:off x="7906735" y="5797014"/>
              <a:ext cx="147830" cy="388628"/>
            </a:xfrm>
            <a:prstGeom prst="roundRect">
              <a:avLst>
                <a:gd name="adj" fmla="val 4019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17">
              <a:extLst>
                <a:ext uri="{FF2B5EF4-FFF2-40B4-BE49-F238E27FC236}">
                  <a16:creationId xmlns:a16="http://schemas.microsoft.com/office/drawing/2014/main" xmlns="" id="{AF4120D1-8A3A-4172-8E35-944C862AE3D7}"/>
                </a:ext>
              </a:extLst>
            </p:cNvPr>
            <p:cNvSpPr/>
            <p:nvPr/>
          </p:nvSpPr>
          <p:spPr>
            <a:xfrm flipV="1">
              <a:off x="7906735" y="5758608"/>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18">
              <a:extLst>
                <a:ext uri="{FF2B5EF4-FFF2-40B4-BE49-F238E27FC236}">
                  <a16:creationId xmlns:a16="http://schemas.microsoft.com/office/drawing/2014/main" xmlns="" id="{882D8C45-CBF0-4C83-9F7A-BAD33ECC7818}"/>
                </a:ext>
              </a:extLst>
            </p:cNvPr>
            <p:cNvSpPr/>
            <p:nvPr/>
          </p:nvSpPr>
          <p:spPr>
            <a:xfrm flipV="1">
              <a:off x="7906735" y="6145443"/>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19">
              <a:extLst>
                <a:ext uri="{FF2B5EF4-FFF2-40B4-BE49-F238E27FC236}">
                  <a16:creationId xmlns:a16="http://schemas.microsoft.com/office/drawing/2014/main" xmlns="" id="{8AAD84AA-7E87-4725-9F49-6045BC5A077E}"/>
                </a:ext>
              </a:extLst>
            </p:cNvPr>
            <p:cNvSpPr/>
            <p:nvPr/>
          </p:nvSpPr>
          <p:spPr>
            <a:xfrm>
              <a:off x="9144000" y="5797014"/>
              <a:ext cx="147830" cy="388628"/>
            </a:xfrm>
            <a:prstGeom prst="roundRect">
              <a:avLst>
                <a:gd name="adj" fmla="val 4019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20">
              <a:extLst>
                <a:ext uri="{FF2B5EF4-FFF2-40B4-BE49-F238E27FC236}">
                  <a16:creationId xmlns:a16="http://schemas.microsoft.com/office/drawing/2014/main" xmlns="" id="{B9D64D2D-857D-455A-8D63-7C642A5CADE4}"/>
                </a:ext>
              </a:extLst>
            </p:cNvPr>
            <p:cNvSpPr/>
            <p:nvPr/>
          </p:nvSpPr>
          <p:spPr>
            <a:xfrm flipV="1">
              <a:off x="9144000" y="5758608"/>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21">
              <a:extLst>
                <a:ext uri="{FF2B5EF4-FFF2-40B4-BE49-F238E27FC236}">
                  <a16:creationId xmlns:a16="http://schemas.microsoft.com/office/drawing/2014/main" xmlns="" id="{21B655B9-C797-4F22-83C6-CDC2A76CFE99}"/>
                </a:ext>
              </a:extLst>
            </p:cNvPr>
            <p:cNvSpPr/>
            <p:nvPr/>
          </p:nvSpPr>
          <p:spPr>
            <a:xfrm flipV="1">
              <a:off x="9144000" y="6145443"/>
              <a:ext cx="147830" cy="84119"/>
            </a:xfrm>
            <a:prstGeom prst="roundRect">
              <a:avLst>
                <a:gd name="adj" fmla="val 4019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xmlns="" id="{8CA07FED-27A8-4214-9F5E-CB7B674E8E77}"/>
                </a:ext>
              </a:extLst>
            </p:cNvPr>
            <p:cNvCxnSpPr>
              <a:stCxn id="42" idx="3"/>
              <a:endCxn id="45" idx="1"/>
            </p:cNvCxnSpPr>
            <p:nvPr/>
          </p:nvCxnSpPr>
          <p:spPr>
            <a:xfrm>
              <a:off x="8054565" y="5800667"/>
              <a:ext cx="108943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CC8A0E6D-CFD3-48DE-942A-9ABBB54B74D7}"/>
                </a:ext>
              </a:extLst>
            </p:cNvPr>
            <p:cNvCxnSpPr/>
            <p:nvPr/>
          </p:nvCxnSpPr>
          <p:spPr>
            <a:xfrm>
              <a:off x="8054565" y="6190466"/>
              <a:ext cx="108943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3840371F-4674-409D-8E23-0BF093D774F9}"/>
                </a:ext>
              </a:extLst>
            </p:cNvPr>
            <p:cNvCxnSpPr/>
            <p:nvPr/>
          </p:nvCxnSpPr>
          <p:spPr>
            <a:xfrm flipH="1">
              <a:off x="8578803" y="6229562"/>
              <a:ext cx="1" cy="434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4DC8921A-870C-4BC4-B833-C96DE2746612}"/>
                </a:ext>
              </a:extLst>
            </p:cNvPr>
            <p:cNvCxnSpPr/>
            <p:nvPr/>
          </p:nvCxnSpPr>
          <p:spPr>
            <a:xfrm>
              <a:off x="8649130" y="6229562"/>
              <a:ext cx="0" cy="43412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12126932-3F9F-4743-B9F4-11997BADD19A}"/>
                </a:ext>
              </a:extLst>
            </p:cNvPr>
            <p:cNvCxnSpPr/>
            <p:nvPr/>
          </p:nvCxnSpPr>
          <p:spPr>
            <a:xfrm flipH="1">
              <a:off x="7995506" y="6229562"/>
              <a:ext cx="1" cy="434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4044A85F-4ECA-4C8D-98E2-DE0AA0CE3B93}"/>
                </a:ext>
              </a:extLst>
            </p:cNvPr>
            <p:cNvCxnSpPr/>
            <p:nvPr/>
          </p:nvCxnSpPr>
          <p:spPr>
            <a:xfrm>
              <a:off x="8065833" y="6229562"/>
              <a:ext cx="0" cy="43412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5E687323-684F-4FAA-AD0B-2660013D580C}"/>
                </a:ext>
              </a:extLst>
            </p:cNvPr>
            <p:cNvCxnSpPr/>
            <p:nvPr/>
          </p:nvCxnSpPr>
          <p:spPr>
            <a:xfrm flipH="1">
              <a:off x="9186920" y="6229562"/>
              <a:ext cx="1" cy="434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B9CA2670-21ED-4593-99B9-F78B01BC910B}"/>
                </a:ext>
              </a:extLst>
            </p:cNvPr>
            <p:cNvCxnSpPr/>
            <p:nvPr/>
          </p:nvCxnSpPr>
          <p:spPr>
            <a:xfrm>
              <a:off x="9257247" y="6229562"/>
              <a:ext cx="0" cy="43412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xmlns="" id="{C30F5044-5460-43B3-A62E-4F8E68676C28}"/>
              </a:ext>
            </a:extLst>
          </p:cNvPr>
          <p:cNvGrpSpPr/>
          <p:nvPr/>
        </p:nvGrpSpPr>
        <p:grpSpPr>
          <a:xfrm rot="5400000">
            <a:off x="9384565" y="4309995"/>
            <a:ext cx="372620" cy="1359052"/>
            <a:chOff x="5992646" y="5347679"/>
            <a:chExt cx="372620" cy="1359052"/>
          </a:xfrm>
        </p:grpSpPr>
        <p:grpSp>
          <p:nvGrpSpPr>
            <p:cNvPr id="56" name="Group 55">
              <a:extLst>
                <a:ext uri="{FF2B5EF4-FFF2-40B4-BE49-F238E27FC236}">
                  <a16:creationId xmlns:a16="http://schemas.microsoft.com/office/drawing/2014/main" xmlns="" id="{AB5CC008-7FF5-4D94-A8CB-656633B0E1EB}"/>
                </a:ext>
              </a:extLst>
            </p:cNvPr>
            <p:cNvGrpSpPr/>
            <p:nvPr/>
          </p:nvGrpSpPr>
          <p:grpSpPr>
            <a:xfrm rot="10800000">
              <a:off x="5992648" y="6262910"/>
              <a:ext cx="372618" cy="443821"/>
              <a:chOff x="1635316" y="1922486"/>
              <a:chExt cx="372618" cy="443821"/>
            </a:xfrm>
          </p:grpSpPr>
          <p:sp>
            <p:nvSpPr>
              <p:cNvPr id="60" name="Arc 59">
                <a:extLst>
                  <a:ext uri="{FF2B5EF4-FFF2-40B4-BE49-F238E27FC236}">
                    <a16:creationId xmlns:a16="http://schemas.microsoft.com/office/drawing/2014/main" xmlns="" id="{919C72F2-DF35-4216-9333-A16A8DC11F4E}"/>
                  </a:ext>
                </a:extLst>
              </p:cNvPr>
              <p:cNvSpPr/>
              <p:nvPr/>
            </p:nvSpPr>
            <p:spPr>
              <a:xfrm rot="18900000">
                <a:off x="1635316" y="1993689"/>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xmlns="" id="{359ACDF5-4FA2-44F8-93DF-54246A27905A}"/>
                  </a:ext>
                </a:extLst>
              </p:cNvPr>
              <p:cNvSpPr/>
              <p:nvPr/>
            </p:nvSpPr>
            <p:spPr>
              <a:xfrm rot="18900000">
                <a:off x="1635316" y="1922486"/>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xmlns="" id="{3221A1B4-715F-4894-A4D3-D1310D5A8E57}"/>
                </a:ext>
              </a:extLst>
            </p:cNvPr>
            <p:cNvGrpSpPr/>
            <p:nvPr/>
          </p:nvGrpSpPr>
          <p:grpSpPr>
            <a:xfrm>
              <a:off x="5992646" y="5347679"/>
              <a:ext cx="372618" cy="443821"/>
              <a:chOff x="1635315" y="1221447"/>
              <a:chExt cx="372618" cy="443821"/>
            </a:xfrm>
          </p:grpSpPr>
          <p:sp>
            <p:nvSpPr>
              <p:cNvPr id="58" name="Arc 57">
                <a:extLst>
                  <a:ext uri="{FF2B5EF4-FFF2-40B4-BE49-F238E27FC236}">
                    <a16:creationId xmlns:a16="http://schemas.microsoft.com/office/drawing/2014/main" xmlns="" id="{5746A1B0-58F5-4084-872F-6165988D4B6B}"/>
                  </a:ext>
                </a:extLst>
              </p:cNvPr>
              <p:cNvSpPr/>
              <p:nvPr/>
            </p:nvSpPr>
            <p:spPr>
              <a:xfrm rot="18900000">
                <a:off x="1635315" y="1292650"/>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xmlns="" id="{558EF59A-D89D-403D-8BB2-948CE282FEB4}"/>
                  </a:ext>
                </a:extLst>
              </p:cNvPr>
              <p:cNvSpPr/>
              <p:nvPr/>
            </p:nvSpPr>
            <p:spPr>
              <a:xfrm rot="18900000">
                <a:off x="1635315" y="1221447"/>
                <a:ext cx="372618" cy="372618"/>
              </a:xfrm>
              <a:prstGeom prst="arc">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4" name="TextBox 63">
            <a:extLst>
              <a:ext uri="{FF2B5EF4-FFF2-40B4-BE49-F238E27FC236}">
                <a16:creationId xmlns:a16="http://schemas.microsoft.com/office/drawing/2014/main" xmlns="" id="{F498A037-227F-42D5-877E-DF9E28731A78}"/>
              </a:ext>
            </a:extLst>
          </p:cNvPr>
          <p:cNvSpPr txBox="1"/>
          <p:nvPr/>
        </p:nvSpPr>
        <p:spPr>
          <a:xfrm>
            <a:off x="838200" y="1514207"/>
            <a:ext cx="5130800" cy="1641475"/>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800" dirty="0">
                <a:latin typeface="Helvetica"/>
                <a:cs typeface="Helvetica"/>
              </a:rPr>
              <a:t>Moving the finger in the direction of the vibration</a:t>
            </a:r>
          </a:p>
          <a:p>
            <a:pPr marL="342900" indent="-342900">
              <a:spcAft>
                <a:spcPts val="2000"/>
              </a:spcAft>
              <a:buFont typeface="Arial" panose="020B0604020202020204" pitchFamily="34" charset="0"/>
              <a:buChar char="•"/>
            </a:pPr>
            <a:r>
              <a:rPr lang="en-US" sz="2800" dirty="0">
                <a:latin typeface="Helvetica"/>
                <a:cs typeface="Helvetica"/>
              </a:rPr>
              <a:t>16 trials</a:t>
            </a:r>
          </a:p>
        </p:txBody>
      </p:sp>
      <p:sp>
        <p:nvSpPr>
          <p:cNvPr id="67" name="Rectangle 66">
            <a:extLst>
              <a:ext uri="{FF2B5EF4-FFF2-40B4-BE49-F238E27FC236}">
                <a16:creationId xmlns:a16="http://schemas.microsoft.com/office/drawing/2014/main" xmlns="" id="{8D63F544-C7E3-4589-8761-879BEE503EAA}"/>
              </a:ext>
            </a:extLst>
          </p:cNvPr>
          <p:cNvSpPr/>
          <p:nvPr/>
        </p:nvSpPr>
        <p:spPr>
          <a:xfrm>
            <a:off x="3456990" y="4293876"/>
            <a:ext cx="3152476" cy="707886"/>
          </a:xfrm>
          <a:prstGeom prst="rect">
            <a:avLst/>
          </a:prstGeom>
        </p:spPr>
        <p:txBody>
          <a:bodyPr wrap="none">
            <a:spAutoFit/>
          </a:bodyPr>
          <a:lstStyle/>
          <a:p>
            <a:r>
              <a:rPr lang="en-US" sz="2000" dirty="0">
                <a:solidFill>
                  <a:schemeClr val="accent1"/>
                </a:solidFill>
                <a:latin typeface="Helvetica"/>
                <a:cs typeface="Helvetica"/>
              </a:rPr>
              <a:t>Approximate (45° interval)</a:t>
            </a:r>
          </a:p>
          <a:p>
            <a:r>
              <a:rPr lang="en-US" sz="2000" dirty="0">
                <a:solidFill>
                  <a:srgbClr val="000000"/>
                </a:solidFill>
                <a:latin typeface="Helvetica"/>
                <a:cs typeface="Helvetica"/>
              </a:rPr>
              <a:t>Chime</a:t>
            </a:r>
            <a:endParaRPr lang="en-US" sz="2000" dirty="0">
              <a:solidFill>
                <a:srgbClr val="000000"/>
              </a:solidFill>
            </a:endParaRPr>
          </a:p>
        </p:txBody>
      </p:sp>
      <p:sp>
        <p:nvSpPr>
          <p:cNvPr id="68" name="Left Brace 67">
            <a:extLst>
              <a:ext uri="{FF2B5EF4-FFF2-40B4-BE49-F238E27FC236}">
                <a16:creationId xmlns:a16="http://schemas.microsoft.com/office/drawing/2014/main" xmlns="" id="{6E3EAE62-439D-4640-8588-A3AA266CF6FF}"/>
              </a:ext>
            </a:extLst>
          </p:cNvPr>
          <p:cNvSpPr/>
          <p:nvPr/>
        </p:nvSpPr>
        <p:spPr>
          <a:xfrm rot="18887077">
            <a:off x="7313395" y="3639318"/>
            <a:ext cx="304800" cy="545000"/>
          </a:xfrm>
          <a:prstGeom prst="leftBrac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Left Brace 68">
            <a:extLst>
              <a:ext uri="{FF2B5EF4-FFF2-40B4-BE49-F238E27FC236}">
                <a16:creationId xmlns:a16="http://schemas.microsoft.com/office/drawing/2014/main" xmlns="" id="{04C1ACDB-5720-46B3-A16C-718C0C390FF3}"/>
              </a:ext>
            </a:extLst>
          </p:cNvPr>
          <p:cNvSpPr/>
          <p:nvPr/>
        </p:nvSpPr>
        <p:spPr>
          <a:xfrm rot="18875261">
            <a:off x="7118748" y="3191511"/>
            <a:ext cx="304800" cy="1816206"/>
          </a:xfrm>
          <a:prstGeom prst="leftBrac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Rectangle 69">
            <a:extLst>
              <a:ext uri="{FF2B5EF4-FFF2-40B4-BE49-F238E27FC236}">
                <a16:creationId xmlns:a16="http://schemas.microsoft.com/office/drawing/2014/main" xmlns="" id="{A2C23F76-1537-4DDC-9FB0-C88FB8A15FB1}"/>
              </a:ext>
            </a:extLst>
          </p:cNvPr>
          <p:cNvSpPr/>
          <p:nvPr/>
        </p:nvSpPr>
        <p:spPr>
          <a:xfrm>
            <a:off x="3456990" y="3574943"/>
            <a:ext cx="2691738" cy="707886"/>
          </a:xfrm>
          <a:prstGeom prst="rect">
            <a:avLst/>
          </a:prstGeom>
        </p:spPr>
        <p:txBody>
          <a:bodyPr wrap="none">
            <a:spAutoFit/>
          </a:bodyPr>
          <a:lstStyle/>
          <a:p>
            <a:r>
              <a:rPr lang="en-US" sz="2000" dirty="0">
                <a:solidFill>
                  <a:schemeClr val="accent3"/>
                </a:solidFill>
                <a:latin typeface="Helvetica"/>
                <a:cs typeface="Helvetica"/>
              </a:rPr>
              <a:t>Exact (11.25° interval)</a:t>
            </a:r>
          </a:p>
          <a:p>
            <a:r>
              <a:rPr lang="en-US" sz="2000" dirty="0">
                <a:latin typeface="Helvetica"/>
                <a:cs typeface="Helvetica"/>
              </a:rPr>
              <a:t>Chime + “Perfect!”</a:t>
            </a:r>
            <a:endParaRPr lang="en-US" sz="2000" dirty="0"/>
          </a:p>
        </p:txBody>
      </p:sp>
      <p:sp>
        <p:nvSpPr>
          <p:cNvPr id="71" name="Rectangle 70">
            <a:extLst>
              <a:ext uri="{FF2B5EF4-FFF2-40B4-BE49-F238E27FC236}">
                <a16:creationId xmlns:a16="http://schemas.microsoft.com/office/drawing/2014/main" xmlns="" id="{2010DB1B-5774-4DCE-AD3F-31DA379B5732}"/>
              </a:ext>
            </a:extLst>
          </p:cNvPr>
          <p:cNvSpPr/>
          <p:nvPr/>
        </p:nvSpPr>
        <p:spPr>
          <a:xfrm>
            <a:off x="3456990" y="3074936"/>
            <a:ext cx="3186279" cy="523220"/>
          </a:xfrm>
          <a:prstGeom prst="rect">
            <a:avLst/>
          </a:prstGeom>
          <a:noFill/>
        </p:spPr>
        <p:txBody>
          <a:bodyPr wrap="square">
            <a:spAutoFit/>
          </a:bodyPr>
          <a:lstStyle/>
          <a:p>
            <a:r>
              <a:rPr lang="en-US" sz="2800" b="1" dirty="0">
                <a:latin typeface="Helvetica"/>
                <a:cs typeface="Helvetica"/>
              </a:rPr>
              <a:t>Audio Feedback</a:t>
            </a:r>
          </a:p>
        </p:txBody>
      </p:sp>
      <p:sp>
        <p:nvSpPr>
          <p:cNvPr id="72" name="Rectangle 71">
            <a:extLst>
              <a:ext uri="{FF2B5EF4-FFF2-40B4-BE49-F238E27FC236}">
                <a16:creationId xmlns:a16="http://schemas.microsoft.com/office/drawing/2014/main" xmlns="" id="{4482708C-EB16-4CF1-BD4C-9A1B50E965CE}"/>
              </a:ext>
            </a:extLst>
          </p:cNvPr>
          <p:cNvSpPr/>
          <p:nvPr/>
        </p:nvSpPr>
        <p:spPr>
          <a:xfrm>
            <a:off x="3456990" y="5001762"/>
            <a:ext cx="2674580" cy="707886"/>
          </a:xfrm>
          <a:prstGeom prst="rect">
            <a:avLst/>
          </a:prstGeom>
        </p:spPr>
        <p:txBody>
          <a:bodyPr wrap="none">
            <a:spAutoFit/>
          </a:bodyPr>
          <a:lstStyle/>
          <a:p>
            <a:r>
              <a:rPr lang="en-US" sz="2000" dirty="0">
                <a:solidFill>
                  <a:schemeClr val="accent2"/>
                </a:solidFill>
                <a:latin typeface="Helvetica"/>
                <a:cs typeface="Helvetica"/>
              </a:rPr>
              <a:t>Incorrect (Error &gt; 45°)</a:t>
            </a:r>
          </a:p>
          <a:p>
            <a:r>
              <a:rPr lang="en-US" sz="2000" dirty="0">
                <a:solidFill>
                  <a:srgbClr val="000000"/>
                </a:solidFill>
                <a:latin typeface="Helvetica"/>
                <a:cs typeface="Helvetica"/>
              </a:rPr>
              <a:t>Beep</a:t>
            </a:r>
            <a:endParaRPr lang="en-US" sz="2000" dirty="0">
              <a:solidFill>
                <a:srgbClr val="000000"/>
              </a:solidFill>
            </a:endParaRPr>
          </a:p>
        </p:txBody>
      </p:sp>
      <p:pic>
        <p:nvPicPr>
          <p:cNvPr id="62" name="Graphic 61" descr="Checklist">
            <a:extLst>
              <a:ext uri="{FF2B5EF4-FFF2-40B4-BE49-F238E27FC236}">
                <a16:creationId xmlns:a16="http://schemas.microsoft.com/office/drawing/2014/main" xmlns="" id="{5F85AC3E-C244-435B-BFA0-57BC508306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5450" y="5962650"/>
            <a:ext cx="671513" cy="671513"/>
          </a:xfrm>
          <a:prstGeom prst="rect">
            <a:avLst/>
          </a:prstGeom>
        </p:spPr>
      </p:pic>
      <p:pic>
        <p:nvPicPr>
          <p:cNvPr id="63" name="Graphic 62" descr="Bullseye">
            <a:extLst>
              <a:ext uri="{FF2B5EF4-FFF2-40B4-BE49-F238E27FC236}">
                <a16:creationId xmlns:a16="http://schemas.microsoft.com/office/drawing/2014/main" xmlns="" id="{50F9EE52-2D28-4CC8-9815-109E83C237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34049" y="5962649"/>
            <a:ext cx="671514" cy="671514"/>
          </a:xfrm>
          <a:prstGeom prst="rect">
            <a:avLst/>
          </a:prstGeom>
        </p:spPr>
      </p:pic>
      <p:pic>
        <p:nvPicPr>
          <p:cNvPr id="73" name="Graphic 72" descr="Refresh">
            <a:extLst>
              <a:ext uri="{FF2B5EF4-FFF2-40B4-BE49-F238E27FC236}">
                <a16:creationId xmlns:a16="http://schemas.microsoft.com/office/drawing/2014/main" xmlns="" id="{8C34C08C-3C32-4ADB-BEC5-5D041633C1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753349" y="5962649"/>
            <a:ext cx="671514" cy="671514"/>
          </a:xfrm>
          <a:prstGeom prst="rect">
            <a:avLst/>
          </a:prstGeom>
        </p:spPr>
      </p:pic>
      <p:pic>
        <p:nvPicPr>
          <p:cNvPr id="74" name="Graphic 73" descr="Chat">
            <a:extLst>
              <a:ext uri="{FF2B5EF4-FFF2-40B4-BE49-F238E27FC236}">
                <a16:creationId xmlns:a16="http://schemas.microsoft.com/office/drawing/2014/main" xmlns="" id="{4BD93F20-6AAE-4A31-AE50-94B61EC44D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72650" y="5962649"/>
            <a:ext cx="671514" cy="671514"/>
          </a:xfrm>
          <a:prstGeom prst="rect">
            <a:avLst/>
          </a:prstGeom>
        </p:spPr>
      </p:pic>
      <p:pic>
        <p:nvPicPr>
          <p:cNvPr id="75" name="Graphic 74" descr="Information">
            <a:extLst>
              <a:ext uri="{FF2B5EF4-FFF2-40B4-BE49-F238E27FC236}">
                <a16:creationId xmlns:a16="http://schemas.microsoft.com/office/drawing/2014/main" xmlns="" id="{9D9534BE-44B5-47FC-8EEE-EFE95A8233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714749" y="5962649"/>
            <a:ext cx="671514" cy="671514"/>
          </a:xfrm>
          <a:prstGeom prst="rect">
            <a:avLst/>
          </a:prstGeom>
        </p:spPr>
      </p:pic>
      <p:cxnSp>
        <p:nvCxnSpPr>
          <p:cNvPr id="76" name="Straight Arrow Connector 75">
            <a:extLst>
              <a:ext uri="{FF2B5EF4-FFF2-40B4-BE49-F238E27FC236}">
                <a16:creationId xmlns:a16="http://schemas.microsoft.com/office/drawing/2014/main" xmlns="" id="{8F776B92-2EFB-48C7-83F8-6E5CE45F3802}"/>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315D232B-8DAC-4AF1-B778-6B74FDED31C7}"/>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35541BA4-AB76-4473-9835-EF4C1AC411CF}"/>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xmlns="" id="{0614B0DC-8A65-4F98-AD82-815B0E56A432}"/>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18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animBg="1"/>
      <p:bldP spid="69" grpId="0" animBg="1"/>
      <p:bldP spid="70" grpId="0"/>
      <p:bldP spid="71" grpId="0"/>
      <p:bldP spid="72"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E67868-F2AF-498D-8DBF-D150E397D41E}"/>
              </a:ext>
            </a:extLst>
          </p:cNvPr>
          <p:cNvSpPr>
            <a:spLocks noGrp="1"/>
          </p:cNvSpPr>
          <p:nvPr>
            <p:ph type="title"/>
          </p:nvPr>
        </p:nvSpPr>
        <p:spPr/>
        <p:txBody>
          <a:bodyPr/>
          <a:lstStyle/>
          <a:p>
            <a:r>
              <a:rPr lang="en-US" dirty="0"/>
              <a:t>Subjective feedback</a:t>
            </a:r>
          </a:p>
        </p:txBody>
      </p:sp>
      <p:sp>
        <p:nvSpPr>
          <p:cNvPr id="3" name="Content Placeholder 2">
            <a:extLst>
              <a:ext uri="{FF2B5EF4-FFF2-40B4-BE49-F238E27FC236}">
                <a16:creationId xmlns:a16="http://schemas.microsoft.com/office/drawing/2014/main" xmlns="" id="{CEEC3E02-FC80-4C91-9D05-9CAE1A1761AE}"/>
              </a:ext>
            </a:extLst>
          </p:cNvPr>
          <p:cNvSpPr>
            <a:spLocks noGrp="1"/>
          </p:cNvSpPr>
          <p:nvPr>
            <p:ph idx="1"/>
          </p:nvPr>
        </p:nvSpPr>
        <p:spPr/>
        <p:txBody>
          <a:bodyPr>
            <a:normAutofit lnSpcReduction="10000"/>
          </a:bodyPr>
          <a:lstStyle/>
          <a:p>
            <a:pPr marL="0" indent="0">
              <a:buNone/>
            </a:pPr>
            <a:r>
              <a:rPr lang="en-US" dirty="0">
                <a:solidFill>
                  <a:srgbClr val="C00000"/>
                </a:solidFill>
              </a:rPr>
              <a:t>After finishing all tasks with each condition, participants rated the condition on 7-point Likert scales.</a:t>
            </a:r>
          </a:p>
          <a:p>
            <a:pPr lvl="1"/>
            <a:r>
              <a:rPr lang="en-US" dirty="0"/>
              <a:t>Overall experience</a:t>
            </a:r>
          </a:p>
          <a:p>
            <a:pPr lvl="1"/>
            <a:r>
              <a:rPr lang="en-US" dirty="0"/>
              <a:t>Ease</a:t>
            </a:r>
          </a:p>
          <a:p>
            <a:pPr lvl="1"/>
            <a:r>
              <a:rPr lang="en-US" dirty="0"/>
              <a:t>Accuracy</a:t>
            </a:r>
          </a:p>
          <a:p>
            <a:pPr lvl="1"/>
            <a:r>
              <a:rPr lang="en-US" dirty="0"/>
              <a:t>Speed</a:t>
            </a:r>
          </a:p>
          <a:p>
            <a:pPr lvl="1"/>
            <a:endParaRPr lang="en-US" dirty="0"/>
          </a:p>
          <a:p>
            <a:pPr marL="0" indent="0">
              <a:buNone/>
            </a:pPr>
            <a:r>
              <a:rPr lang="en-US" dirty="0">
                <a:solidFill>
                  <a:srgbClr val="C00000"/>
                </a:solidFill>
              </a:rPr>
              <a:t>When all conditions were done, we asked participants to select</a:t>
            </a:r>
          </a:p>
          <a:p>
            <a:pPr lvl="1"/>
            <a:r>
              <a:rPr lang="en-US" dirty="0"/>
              <a:t>Easiest condition</a:t>
            </a:r>
          </a:p>
          <a:p>
            <a:pPr lvl="1"/>
            <a:r>
              <a:rPr lang="en-US" dirty="0"/>
              <a:t>Most preferred condition</a:t>
            </a:r>
          </a:p>
          <a:p>
            <a:pPr lvl="1"/>
            <a:r>
              <a:rPr lang="en-US" dirty="0"/>
              <a:t>Least preferred condition</a:t>
            </a:r>
          </a:p>
        </p:txBody>
      </p:sp>
    </p:spTree>
    <p:extLst>
      <p:ext uri="{BB962C8B-B14F-4D97-AF65-F5344CB8AC3E}">
        <p14:creationId xmlns:p14="http://schemas.microsoft.com/office/powerpoint/2010/main" val="2144984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7BFCF-9CE4-47B8-A3AE-2B9EE5A4CA26}"/>
              </a:ext>
            </a:extLst>
          </p:cNvPr>
          <p:cNvSpPr>
            <a:spLocks noGrp="1"/>
          </p:cNvSpPr>
          <p:nvPr>
            <p:ph type="title"/>
          </p:nvPr>
        </p:nvSpPr>
        <p:spPr>
          <a:xfrm>
            <a:off x="838200" y="2458330"/>
            <a:ext cx="10515600" cy="1325563"/>
          </a:xfrm>
        </p:spPr>
        <p:txBody>
          <a:bodyPr/>
          <a:lstStyle/>
          <a:p>
            <a:r>
              <a:rPr lang="en-US" dirty="0"/>
              <a:t>Results of User Study 1</a:t>
            </a:r>
          </a:p>
        </p:txBody>
      </p:sp>
    </p:spTree>
    <p:extLst>
      <p:ext uri="{BB962C8B-B14F-4D97-AF65-F5344CB8AC3E}">
        <p14:creationId xmlns:p14="http://schemas.microsoft.com/office/powerpoint/2010/main" val="3335435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8DC5-1633-43DA-9106-689807C54E55}"/>
              </a:ext>
            </a:extLst>
          </p:cNvPr>
          <p:cNvSpPr>
            <a:spLocks noGrp="1"/>
          </p:cNvSpPr>
          <p:nvPr>
            <p:ph type="title"/>
          </p:nvPr>
        </p:nvSpPr>
        <p:spPr/>
        <p:txBody>
          <a:bodyPr/>
          <a:lstStyle/>
          <a:p>
            <a:r>
              <a:rPr lang="en-US" dirty="0"/>
              <a:t>Target-finding Task – Study 1</a:t>
            </a:r>
          </a:p>
        </p:txBody>
      </p:sp>
      <p:sp>
        <p:nvSpPr>
          <p:cNvPr id="3" name="Content Placeholder 2">
            <a:extLst>
              <a:ext uri="{FF2B5EF4-FFF2-40B4-BE49-F238E27FC236}">
                <a16:creationId xmlns:a16="http://schemas.microsoft.com/office/drawing/2014/main" xmlns="" id="{147E21A4-62D1-4845-86CA-5E14B0B5F7E5}"/>
              </a:ext>
            </a:extLst>
          </p:cNvPr>
          <p:cNvSpPr>
            <a:spLocks noGrp="1"/>
          </p:cNvSpPr>
          <p:nvPr>
            <p:ph idx="1"/>
          </p:nvPr>
        </p:nvSpPr>
        <p:spPr>
          <a:xfrm>
            <a:off x="838200" y="5177927"/>
            <a:ext cx="10515600" cy="999035"/>
          </a:xfrm>
        </p:spPr>
        <p:txBody>
          <a:bodyPr>
            <a:normAutofit/>
          </a:bodyPr>
          <a:lstStyle/>
          <a:p>
            <a:r>
              <a:rPr lang="en-US" sz="2400" dirty="0"/>
              <a:t>Interpolated feedback was </a:t>
            </a:r>
            <a:r>
              <a:rPr lang="en-US" sz="2400" b="1" dirty="0"/>
              <a:t>slower</a:t>
            </a:r>
            <a:r>
              <a:rPr lang="en-US" sz="2400" dirty="0"/>
              <a:t> than single-motor feedback (</a:t>
            </a:r>
            <a:r>
              <a:rPr lang="en-US" sz="2400" i="1" dirty="0"/>
              <a:t>p</a:t>
            </a:r>
            <a:r>
              <a:rPr lang="en-US" sz="2400" dirty="0"/>
              <a:t> = .005)</a:t>
            </a:r>
          </a:p>
          <a:p>
            <a:r>
              <a:rPr lang="en-US" sz="2400" dirty="0"/>
              <a:t>There was no significant effect of </a:t>
            </a:r>
            <a:r>
              <a:rPr lang="en-US" sz="2400" i="1" dirty="0"/>
              <a:t>Number of Motors (p </a:t>
            </a:r>
            <a:r>
              <a:rPr lang="en-US" sz="2400" dirty="0"/>
              <a:t>= .530)</a:t>
            </a:r>
            <a:r>
              <a:rPr lang="en-US" sz="2400" i="1" dirty="0"/>
              <a:t>.</a:t>
            </a:r>
          </a:p>
        </p:txBody>
      </p:sp>
      <p:pic>
        <p:nvPicPr>
          <p:cNvPr id="4" name="Picture 3">
            <a:extLst>
              <a:ext uri="{FF2B5EF4-FFF2-40B4-BE49-F238E27FC236}">
                <a16:creationId xmlns:a16="http://schemas.microsoft.com/office/drawing/2014/main" xmlns="" id="{ADCDD756-07A4-4850-8AD4-2EFA0ADAEC63}"/>
              </a:ext>
            </a:extLst>
          </p:cNvPr>
          <p:cNvPicPr>
            <a:picLocks noChangeAspect="1"/>
          </p:cNvPicPr>
          <p:nvPr/>
        </p:nvPicPr>
        <p:blipFill>
          <a:blip r:embed="rId3"/>
          <a:stretch>
            <a:fillRect/>
          </a:stretch>
        </p:blipFill>
        <p:spPr>
          <a:xfrm>
            <a:off x="2540144" y="1690688"/>
            <a:ext cx="7111711" cy="3254623"/>
          </a:xfrm>
          <a:prstGeom prst="rect">
            <a:avLst/>
          </a:prstGeom>
        </p:spPr>
      </p:pic>
    </p:spTree>
    <p:extLst>
      <p:ext uri="{BB962C8B-B14F-4D97-AF65-F5344CB8AC3E}">
        <p14:creationId xmlns:p14="http://schemas.microsoft.com/office/powerpoint/2010/main" val="1774593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8DC5-1633-43DA-9106-689807C54E55}"/>
              </a:ext>
            </a:extLst>
          </p:cNvPr>
          <p:cNvSpPr>
            <a:spLocks noGrp="1"/>
          </p:cNvSpPr>
          <p:nvPr>
            <p:ph type="title"/>
          </p:nvPr>
        </p:nvSpPr>
        <p:spPr/>
        <p:txBody>
          <a:bodyPr/>
          <a:lstStyle/>
          <a:p>
            <a:r>
              <a:rPr lang="en-US" dirty="0"/>
              <a:t>Target-finding Task – Study 1</a:t>
            </a:r>
          </a:p>
        </p:txBody>
      </p:sp>
      <p:pic>
        <p:nvPicPr>
          <p:cNvPr id="6" name="Picture 5">
            <a:extLst>
              <a:ext uri="{FF2B5EF4-FFF2-40B4-BE49-F238E27FC236}">
                <a16:creationId xmlns:a16="http://schemas.microsoft.com/office/drawing/2014/main" xmlns="" id="{BDA4B357-292F-448F-95D7-43BBA7861A3F}"/>
              </a:ext>
            </a:extLst>
          </p:cNvPr>
          <p:cNvPicPr>
            <a:picLocks noChangeAspect="1"/>
          </p:cNvPicPr>
          <p:nvPr/>
        </p:nvPicPr>
        <p:blipFill>
          <a:blip r:embed="rId3"/>
          <a:stretch>
            <a:fillRect/>
          </a:stretch>
        </p:blipFill>
        <p:spPr>
          <a:xfrm>
            <a:off x="2540144" y="1690688"/>
            <a:ext cx="7111711" cy="3239780"/>
          </a:xfrm>
          <a:prstGeom prst="rect">
            <a:avLst/>
          </a:prstGeom>
        </p:spPr>
      </p:pic>
      <p:sp>
        <p:nvSpPr>
          <p:cNvPr id="7" name="Content Placeholder 2">
            <a:extLst>
              <a:ext uri="{FF2B5EF4-FFF2-40B4-BE49-F238E27FC236}">
                <a16:creationId xmlns:a16="http://schemas.microsoft.com/office/drawing/2014/main" xmlns="" id="{D77BEA8A-C75B-4004-BE96-F8B3BE71432F}"/>
              </a:ext>
            </a:extLst>
          </p:cNvPr>
          <p:cNvSpPr>
            <a:spLocks noGrp="1"/>
          </p:cNvSpPr>
          <p:nvPr>
            <p:ph idx="1"/>
          </p:nvPr>
        </p:nvSpPr>
        <p:spPr>
          <a:xfrm>
            <a:off x="838200" y="5178425"/>
            <a:ext cx="10515600" cy="1414286"/>
          </a:xfrm>
        </p:spPr>
        <p:txBody>
          <a:bodyPr>
            <a:normAutofit/>
          </a:bodyPr>
          <a:lstStyle/>
          <a:p>
            <a:r>
              <a:rPr lang="en-US" sz="2400" dirty="0"/>
              <a:t>Interpolated feedback resulted in </a:t>
            </a:r>
            <a:r>
              <a:rPr lang="en-US" sz="2400" b="1" dirty="0"/>
              <a:t>higher</a:t>
            </a:r>
            <a:r>
              <a:rPr lang="en-US" sz="2400" dirty="0"/>
              <a:t> error rate than single-motor feedback (</a:t>
            </a:r>
            <a:r>
              <a:rPr lang="en-US" sz="2400" i="1" dirty="0"/>
              <a:t>p</a:t>
            </a:r>
            <a:r>
              <a:rPr lang="en-US" sz="2400" dirty="0"/>
              <a:t> = .023)</a:t>
            </a:r>
          </a:p>
          <a:p>
            <a:r>
              <a:rPr lang="en-US" sz="2400" dirty="0"/>
              <a:t>There was no significant effect of </a:t>
            </a:r>
            <a:r>
              <a:rPr lang="en-US" sz="2400" i="1" dirty="0"/>
              <a:t>Number of Motors (p </a:t>
            </a:r>
            <a:r>
              <a:rPr lang="en-US" sz="2400" dirty="0"/>
              <a:t>= .200).</a:t>
            </a:r>
          </a:p>
        </p:txBody>
      </p:sp>
    </p:spTree>
    <p:extLst>
      <p:ext uri="{BB962C8B-B14F-4D97-AF65-F5344CB8AC3E}">
        <p14:creationId xmlns:p14="http://schemas.microsoft.com/office/powerpoint/2010/main" val="3854081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DCABB-8505-4369-8509-4AF90D6FB49D}"/>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xmlns="" id="{DA852FF1-48D5-45E6-ABE6-6F779E684D84}"/>
              </a:ext>
            </a:extLst>
          </p:cNvPr>
          <p:cNvSpPr>
            <a:spLocks noGrp="1"/>
          </p:cNvSpPr>
          <p:nvPr>
            <p:ph idx="1"/>
          </p:nvPr>
        </p:nvSpPr>
        <p:spPr/>
        <p:txBody>
          <a:bodyPr/>
          <a:lstStyle/>
          <a:p>
            <a:pPr marL="0" indent="0">
              <a:buNone/>
            </a:pPr>
            <a:r>
              <a:rPr lang="en-US" dirty="0"/>
              <a:t>How should the haptic feedback around a wrist be designed?</a:t>
            </a:r>
          </a:p>
        </p:txBody>
      </p:sp>
      <p:sp>
        <p:nvSpPr>
          <p:cNvPr id="6" name="TextBox 5">
            <a:extLst>
              <a:ext uri="{FF2B5EF4-FFF2-40B4-BE49-F238E27FC236}">
                <a16:creationId xmlns:a16="http://schemas.microsoft.com/office/drawing/2014/main" xmlns="" id="{D96D59D1-8107-4C95-8A41-E79FB3B14EBF}"/>
              </a:ext>
            </a:extLst>
          </p:cNvPr>
          <p:cNvSpPr txBox="1"/>
          <p:nvPr/>
        </p:nvSpPr>
        <p:spPr>
          <a:xfrm>
            <a:off x="838200" y="2989274"/>
            <a:ext cx="10515600" cy="584775"/>
          </a:xfrm>
          <a:prstGeom prst="rect">
            <a:avLst/>
          </a:prstGeom>
          <a:noFill/>
        </p:spPr>
        <p:txBody>
          <a:bodyPr wrap="square" rtlCol="0">
            <a:spAutoFit/>
          </a:bodyPr>
          <a:lstStyle/>
          <a:p>
            <a:r>
              <a:rPr lang="en-US" sz="3200" b="1" dirty="0">
                <a:solidFill>
                  <a:schemeClr val="accent5">
                    <a:lumMod val="50000"/>
                  </a:schemeClr>
                </a:solidFill>
                <a:latin typeface="Helvetica" charset="0"/>
                <a:ea typeface="Helvetica" charset="0"/>
                <a:cs typeface="Helvetica" charset="0"/>
              </a:rPr>
              <a:t>How many haptic actuators </a:t>
            </a:r>
            <a:r>
              <a:rPr lang="en-US" sz="3200" dirty="0">
                <a:solidFill>
                  <a:schemeClr val="accent5">
                    <a:lumMod val="50000"/>
                  </a:schemeClr>
                </a:solidFill>
                <a:latin typeface="Helvetica" charset="0"/>
                <a:ea typeface="Helvetica" charset="0"/>
                <a:cs typeface="Helvetica" charset="0"/>
              </a:rPr>
              <a:t>do we need?</a:t>
            </a:r>
          </a:p>
        </p:txBody>
      </p:sp>
      <p:sp>
        <p:nvSpPr>
          <p:cNvPr id="7" name="TextBox 6">
            <a:extLst>
              <a:ext uri="{FF2B5EF4-FFF2-40B4-BE49-F238E27FC236}">
                <a16:creationId xmlns:a16="http://schemas.microsoft.com/office/drawing/2014/main" xmlns="" id="{405D10F3-40F6-4EB4-B6CA-946FF78B9BFE}"/>
              </a:ext>
            </a:extLst>
          </p:cNvPr>
          <p:cNvSpPr txBox="1"/>
          <p:nvPr/>
        </p:nvSpPr>
        <p:spPr>
          <a:xfrm>
            <a:off x="838200" y="3840600"/>
            <a:ext cx="10515600" cy="1077218"/>
          </a:xfrm>
          <a:prstGeom prst="rect">
            <a:avLst/>
          </a:prstGeom>
          <a:noFill/>
        </p:spPr>
        <p:txBody>
          <a:bodyPr wrap="square" rtlCol="0">
            <a:spAutoFit/>
          </a:bodyPr>
          <a:lstStyle/>
          <a:p>
            <a:r>
              <a:rPr lang="en-US" sz="3200" dirty="0">
                <a:solidFill>
                  <a:schemeClr val="accent5">
                    <a:lumMod val="50000"/>
                  </a:schemeClr>
                </a:solidFill>
                <a:latin typeface="Helvetica" charset="0"/>
                <a:ea typeface="Helvetica" charset="0"/>
                <a:cs typeface="Helvetica" charset="0"/>
              </a:rPr>
              <a:t>Is </a:t>
            </a:r>
            <a:r>
              <a:rPr lang="en-US" sz="3200" b="1" dirty="0">
                <a:solidFill>
                  <a:schemeClr val="accent5">
                    <a:lumMod val="50000"/>
                  </a:schemeClr>
                </a:solidFill>
                <a:latin typeface="Helvetica" charset="0"/>
                <a:ea typeface="Helvetica" charset="0"/>
                <a:cs typeface="Helvetica" charset="0"/>
              </a:rPr>
              <a:t>interpolated vibration </a:t>
            </a:r>
            <a:r>
              <a:rPr lang="en-US" sz="3200" dirty="0">
                <a:solidFill>
                  <a:schemeClr val="accent5">
                    <a:lumMod val="50000"/>
                  </a:schemeClr>
                </a:solidFill>
                <a:latin typeface="Helvetica" charset="0"/>
                <a:ea typeface="Helvetica" charset="0"/>
                <a:cs typeface="Helvetica" charset="0"/>
              </a:rPr>
              <a:t>stimulation able to provide more precise directional guidance?</a:t>
            </a:r>
          </a:p>
        </p:txBody>
      </p:sp>
    </p:spTree>
    <p:extLst>
      <p:ext uri="{BB962C8B-B14F-4D97-AF65-F5344CB8AC3E}">
        <p14:creationId xmlns:p14="http://schemas.microsoft.com/office/powerpoint/2010/main" val="39953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712FC-CE86-4832-82AB-9C46B23FE5E3}"/>
              </a:ext>
            </a:extLst>
          </p:cNvPr>
          <p:cNvSpPr>
            <a:spLocks noGrp="1"/>
          </p:cNvSpPr>
          <p:nvPr>
            <p:ph type="title"/>
          </p:nvPr>
        </p:nvSpPr>
        <p:spPr/>
        <p:txBody>
          <a:bodyPr/>
          <a:lstStyle/>
          <a:p>
            <a:r>
              <a:rPr lang="en-US" dirty="0"/>
              <a:t>Path-tracing Task – Study 1</a:t>
            </a:r>
          </a:p>
        </p:txBody>
      </p:sp>
      <p:pic>
        <p:nvPicPr>
          <p:cNvPr id="6" name="Picture 5">
            <a:extLst>
              <a:ext uri="{FF2B5EF4-FFF2-40B4-BE49-F238E27FC236}">
                <a16:creationId xmlns:a16="http://schemas.microsoft.com/office/drawing/2014/main" xmlns="" id="{848E160A-C60D-4C6D-A989-51A44BE951B8}"/>
              </a:ext>
            </a:extLst>
          </p:cNvPr>
          <p:cNvPicPr>
            <a:picLocks noChangeAspect="1"/>
          </p:cNvPicPr>
          <p:nvPr/>
        </p:nvPicPr>
        <p:blipFill>
          <a:blip r:embed="rId3"/>
          <a:stretch>
            <a:fillRect/>
          </a:stretch>
        </p:blipFill>
        <p:spPr>
          <a:xfrm>
            <a:off x="2540143" y="1690688"/>
            <a:ext cx="7111711" cy="3209215"/>
          </a:xfrm>
          <a:prstGeom prst="rect">
            <a:avLst/>
          </a:prstGeom>
        </p:spPr>
      </p:pic>
      <p:sp>
        <p:nvSpPr>
          <p:cNvPr id="7" name="Content Placeholder 2">
            <a:extLst>
              <a:ext uri="{FF2B5EF4-FFF2-40B4-BE49-F238E27FC236}">
                <a16:creationId xmlns:a16="http://schemas.microsoft.com/office/drawing/2014/main" xmlns="" id="{1E6D9BA9-DD6E-4BD3-A41C-D409500A125B}"/>
              </a:ext>
            </a:extLst>
          </p:cNvPr>
          <p:cNvSpPr>
            <a:spLocks noGrp="1"/>
          </p:cNvSpPr>
          <p:nvPr>
            <p:ph idx="1"/>
          </p:nvPr>
        </p:nvSpPr>
        <p:spPr>
          <a:xfrm>
            <a:off x="838200" y="5177927"/>
            <a:ext cx="10515600" cy="1392206"/>
          </a:xfrm>
        </p:spPr>
        <p:txBody>
          <a:bodyPr>
            <a:normAutofit/>
          </a:bodyPr>
          <a:lstStyle/>
          <a:p>
            <a:r>
              <a:rPr lang="en-US" sz="2400" dirty="0"/>
              <a:t>Interpolated feedback was </a:t>
            </a:r>
            <a:r>
              <a:rPr lang="en-US" sz="2400" b="1" dirty="0"/>
              <a:t>slower</a:t>
            </a:r>
            <a:r>
              <a:rPr lang="en-US" sz="2400" dirty="0"/>
              <a:t> than single-motor feedback (</a:t>
            </a:r>
            <a:r>
              <a:rPr lang="en-US" sz="2400" i="1" dirty="0"/>
              <a:t>p</a:t>
            </a:r>
            <a:r>
              <a:rPr lang="en-US" sz="2400" dirty="0"/>
              <a:t> = .007)</a:t>
            </a:r>
          </a:p>
          <a:p>
            <a:r>
              <a:rPr lang="en-US" sz="2400" dirty="0"/>
              <a:t>The number of motors did not have a significant effect on the trial completion time </a:t>
            </a:r>
            <a:r>
              <a:rPr lang="en-US" sz="2400" i="1" dirty="0"/>
              <a:t>(p </a:t>
            </a:r>
            <a:r>
              <a:rPr lang="en-US" sz="2400" dirty="0"/>
              <a:t>= .057)</a:t>
            </a:r>
            <a:r>
              <a:rPr lang="en-US" sz="2400" i="1" dirty="0"/>
              <a:t>.</a:t>
            </a:r>
          </a:p>
        </p:txBody>
      </p:sp>
    </p:spTree>
    <p:extLst>
      <p:ext uri="{BB962C8B-B14F-4D97-AF65-F5344CB8AC3E}">
        <p14:creationId xmlns:p14="http://schemas.microsoft.com/office/powerpoint/2010/main" val="3171917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712FC-CE86-4832-82AB-9C46B23FE5E3}"/>
              </a:ext>
            </a:extLst>
          </p:cNvPr>
          <p:cNvSpPr>
            <a:spLocks noGrp="1"/>
          </p:cNvSpPr>
          <p:nvPr>
            <p:ph type="title"/>
          </p:nvPr>
        </p:nvSpPr>
        <p:spPr/>
        <p:txBody>
          <a:bodyPr/>
          <a:lstStyle/>
          <a:p>
            <a:r>
              <a:rPr lang="en-US" dirty="0"/>
              <a:t>Path-tracing Task – Study 1</a:t>
            </a:r>
          </a:p>
        </p:txBody>
      </p:sp>
      <p:sp>
        <p:nvSpPr>
          <p:cNvPr id="7" name="Content Placeholder 2">
            <a:extLst>
              <a:ext uri="{FF2B5EF4-FFF2-40B4-BE49-F238E27FC236}">
                <a16:creationId xmlns:a16="http://schemas.microsoft.com/office/drawing/2014/main" xmlns="" id="{1E6D9BA9-DD6E-4BD3-A41C-D409500A125B}"/>
              </a:ext>
            </a:extLst>
          </p:cNvPr>
          <p:cNvSpPr>
            <a:spLocks noGrp="1"/>
          </p:cNvSpPr>
          <p:nvPr>
            <p:ph idx="1"/>
          </p:nvPr>
        </p:nvSpPr>
        <p:spPr>
          <a:xfrm>
            <a:off x="838200" y="5177927"/>
            <a:ext cx="10515600" cy="999035"/>
          </a:xfrm>
        </p:spPr>
        <p:txBody>
          <a:bodyPr>
            <a:normAutofit/>
          </a:bodyPr>
          <a:lstStyle/>
          <a:p>
            <a:r>
              <a:rPr lang="en-US" sz="2400" dirty="0"/>
              <a:t>Movement error was </a:t>
            </a:r>
            <a:r>
              <a:rPr lang="en-US" sz="2400" b="1" dirty="0"/>
              <a:t>higher</a:t>
            </a:r>
            <a:r>
              <a:rPr lang="en-US" sz="2400" dirty="0"/>
              <a:t> with interpolated feedback (</a:t>
            </a:r>
            <a:r>
              <a:rPr lang="en-US" sz="2400" i="1" dirty="0"/>
              <a:t>p</a:t>
            </a:r>
            <a:r>
              <a:rPr lang="en-US" sz="2400" dirty="0"/>
              <a:t> = .038)</a:t>
            </a:r>
          </a:p>
          <a:p>
            <a:r>
              <a:rPr lang="en-US" sz="2400" dirty="0"/>
              <a:t>The main effect of </a:t>
            </a:r>
            <a:r>
              <a:rPr lang="en-US" sz="2400" i="1" dirty="0"/>
              <a:t>Number of Motors</a:t>
            </a:r>
            <a:r>
              <a:rPr lang="en-US" sz="2400" dirty="0"/>
              <a:t> was not significant </a:t>
            </a:r>
            <a:r>
              <a:rPr lang="en-US" sz="2400" i="1" dirty="0"/>
              <a:t>(p </a:t>
            </a:r>
            <a:r>
              <a:rPr lang="en-US" sz="2400" dirty="0"/>
              <a:t>= .147)</a:t>
            </a:r>
            <a:r>
              <a:rPr lang="en-US" sz="2400" i="1" dirty="0"/>
              <a:t>.</a:t>
            </a:r>
          </a:p>
        </p:txBody>
      </p:sp>
      <p:pic>
        <p:nvPicPr>
          <p:cNvPr id="3" name="Picture 2">
            <a:extLst>
              <a:ext uri="{FF2B5EF4-FFF2-40B4-BE49-F238E27FC236}">
                <a16:creationId xmlns:a16="http://schemas.microsoft.com/office/drawing/2014/main" xmlns="" id="{85409056-FF95-4F03-A1EA-A405072BBAE4}"/>
              </a:ext>
            </a:extLst>
          </p:cNvPr>
          <p:cNvPicPr>
            <a:picLocks noChangeAspect="1"/>
          </p:cNvPicPr>
          <p:nvPr/>
        </p:nvPicPr>
        <p:blipFill>
          <a:blip r:embed="rId3"/>
          <a:stretch>
            <a:fillRect/>
          </a:stretch>
        </p:blipFill>
        <p:spPr>
          <a:xfrm>
            <a:off x="2538984" y="1690688"/>
            <a:ext cx="7114032" cy="3240713"/>
          </a:xfrm>
          <a:prstGeom prst="rect">
            <a:avLst/>
          </a:prstGeom>
        </p:spPr>
      </p:pic>
    </p:spTree>
    <p:extLst>
      <p:ext uri="{BB962C8B-B14F-4D97-AF65-F5344CB8AC3E}">
        <p14:creationId xmlns:p14="http://schemas.microsoft.com/office/powerpoint/2010/main" val="3633340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712EE-86EE-4EBC-BBB1-C27CDE1A824C}"/>
              </a:ext>
            </a:extLst>
          </p:cNvPr>
          <p:cNvSpPr>
            <a:spLocks noGrp="1"/>
          </p:cNvSpPr>
          <p:nvPr>
            <p:ph type="title"/>
          </p:nvPr>
        </p:nvSpPr>
        <p:spPr/>
        <p:txBody>
          <a:bodyPr/>
          <a:lstStyle/>
          <a:p>
            <a:r>
              <a:rPr lang="en-US" dirty="0"/>
              <a:t>Subjective Feedback – Study 1</a:t>
            </a:r>
          </a:p>
        </p:txBody>
      </p:sp>
      <p:pic>
        <p:nvPicPr>
          <p:cNvPr id="4" name="Picture 3">
            <a:extLst>
              <a:ext uri="{FF2B5EF4-FFF2-40B4-BE49-F238E27FC236}">
                <a16:creationId xmlns:a16="http://schemas.microsoft.com/office/drawing/2014/main" xmlns="" id="{74489E6D-B141-4785-914B-EE1346F5205D}"/>
              </a:ext>
            </a:extLst>
          </p:cNvPr>
          <p:cNvPicPr>
            <a:picLocks noChangeAspect="1"/>
          </p:cNvPicPr>
          <p:nvPr/>
        </p:nvPicPr>
        <p:blipFill>
          <a:blip r:embed="rId3"/>
          <a:stretch>
            <a:fillRect/>
          </a:stretch>
        </p:blipFill>
        <p:spPr>
          <a:xfrm>
            <a:off x="2538984" y="1690688"/>
            <a:ext cx="7114032" cy="3144447"/>
          </a:xfrm>
          <a:prstGeom prst="rect">
            <a:avLst/>
          </a:prstGeom>
        </p:spPr>
      </p:pic>
      <p:sp>
        <p:nvSpPr>
          <p:cNvPr id="5" name="Content Placeholder 2">
            <a:extLst>
              <a:ext uri="{FF2B5EF4-FFF2-40B4-BE49-F238E27FC236}">
                <a16:creationId xmlns:a16="http://schemas.microsoft.com/office/drawing/2014/main" xmlns="" id="{0E4E009A-E079-43B5-A695-1CE5D8D57C1D}"/>
              </a:ext>
            </a:extLst>
          </p:cNvPr>
          <p:cNvSpPr>
            <a:spLocks noGrp="1"/>
          </p:cNvSpPr>
          <p:nvPr>
            <p:ph idx="1"/>
          </p:nvPr>
        </p:nvSpPr>
        <p:spPr>
          <a:xfrm>
            <a:off x="838200" y="5177927"/>
            <a:ext cx="10515600" cy="999035"/>
          </a:xfrm>
        </p:spPr>
        <p:txBody>
          <a:bodyPr>
            <a:normAutofit/>
          </a:bodyPr>
          <a:lstStyle/>
          <a:p>
            <a:pPr marL="0" indent="0">
              <a:buNone/>
            </a:pPr>
            <a:r>
              <a:rPr lang="en-US" sz="2400" dirty="0"/>
              <a:t>Participants consistently rated the 4-motor wristband with interpolation worse than other conditions.</a:t>
            </a:r>
            <a:endParaRPr lang="en-US" sz="2400" i="1" dirty="0"/>
          </a:p>
        </p:txBody>
      </p:sp>
    </p:spTree>
    <p:extLst>
      <p:ext uri="{BB962C8B-B14F-4D97-AF65-F5344CB8AC3E}">
        <p14:creationId xmlns:p14="http://schemas.microsoft.com/office/powerpoint/2010/main" val="881265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712EE-86EE-4EBC-BBB1-C27CDE1A824C}"/>
              </a:ext>
            </a:extLst>
          </p:cNvPr>
          <p:cNvSpPr>
            <a:spLocks noGrp="1"/>
          </p:cNvSpPr>
          <p:nvPr>
            <p:ph type="title"/>
          </p:nvPr>
        </p:nvSpPr>
        <p:spPr/>
        <p:txBody>
          <a:bodyPr/>
          <a:lstStyle/>
          <a:p>
            <a:r>
              <a:rPr lang="en-US" dirty="0"/>
              <a:t>Subjective Feedback – Study 1</a:t>
            </a:r>
          </a:p>
        </p:txBody>
      </p:sp>
      <p:sp>
        <p:nvSpPr>
          <p:cNvPr id="5" name="Content Placeholder 2">
            <a:extLst>
              <a:ext uri="{FF2B5EF4-FFF2-40B4-BE49-F238E27FC236}">
                <a16:creationId xmlns:a16="http://schemas.microsoft.com/office/drawing/2014/main" xmlns="" id="{0E4E009A-E079-43B5-A695-1CE5D8D57C1D}"/>
              </a:ext>
            </a:extLst>
          </p:cNvPr>
          <p:cNvSpPr>
            <a:spLocks noGrp="1"/>
          </p:cNvSpPr>
          <p:nvPr>
            <p:ph idx="1"/>
          </p:nvPr>
        </p:nvSpPr>
        <p:spPr>
          <a:xfrm>
            <a:off x="838200" y="5144060"/>
            <a:ext cx="10515600" cy="999035"/>
          </a:xfrm>
        </p:spPr>
        <p:txBody>
          <a:bodyPr>
            <a:normAutofit/>
          </a:bodyPr>
          <a:lstStyle/>
          <a:p>
            <a:pPr marL="0" indent="0">
              <a:buNone/>
            </a:pPr>
            <a:r>
              <a:rPr lang="en-US" sz="2400" dirty="0"/>
              <a:t>The single-motor feedback options received more positive votes compared to interpolated feedback options.</a:t>
            </a:r>
            <a:endParaRPr lang="en-US" sz="2400" i="1" dirty="0"/>
          </a:p>
        </p:txBody>
      </p:sp>
      <p:pic>
        <p:nvPicPr>
          <p:cNvPr id="3" name="Picture 2">
            <a:extLst>
              <a:ext uri="{FF2B5EF4-FFF2-40B4-BE49-F238E27FC236}">
                <a16:creationId xmlns:a16="http://schemas.microsoft.com/office/drawing/2014/main" xmlns="" id="{9BBB011E-3517-4629-B66E-BD35B554E0DE}"/>
              </a:ext>
            </a:extLst>
          </p:cNvPr>
          <p:cNvPicPr>
            <a:picLocks noChangeAspect="1"/>
          </p:cNvPicPr>
          <p:nvPr/>
        </p:nvPicPr>
        <p:blipFill>
          <a:blip r:embed="rId3"/>
          <a:stretch>
            <a:fillRect/>
          </a:stretch>
        </p:blipFill>
        <p:spPr>
          <a:xfrm>
            <a:off x="2267655" y="2133599"/>
            <a:ext cx="7665531" cy="2262717"/>
          </a:xfrm>
          <a:prstGeom prst="rect">
            <a:avLst/>
          </a:prstGeom>
        </p:spPr>
      </p:pic>
    </p:spTree>
    <p:extLst>
      <p:ext uri="{BB962C8B-B14F-4D97-AF65-F5344CB8AC3E}">
        <p14:creationId xmlns:p14="http://schemas.microsoft.com/office/powerpoint/2010/main" val="3293970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487BF7-44B5-48C6-94E2-6928B62C52F6}"/>
              </a:ext>
            </a:extLst>
          </p:cNvPr>
          <p:cNvSpPr>
            <a:spLocks noGrp="1"/>
          </p:cNvSpPr>
          <p:nvPr>
            <p:ph type="title"/>
          </p:nvPr>
        </p:nvSpPr>
        <p:spPr/>
        <p:txBody>
          <a:bodyPr/>
          <a:lstStyle/>
          <a:p>
            <a:r>
              <a:rPr lang="en-US" dirty="0"/>
              <a:t>Summary of Study 1</a:t>
            </a:r>
          </a:p>
        </p:txBody>
      </p:sp>
      <p:sp>
        <p:nvSpPr>
          <p:cNvPr id="3" name="Content Placeholder 2">
            <a:extLst>
              <a:ext uri="{FF2B5EF4-FFF2-40B4-BE49-F238E27FC236}">
                <a16:creationId xmlns:a16="http://schemas.microsoft.com/office/drawing/2014/main" xmlns="" id="{D53B1317-545A-493F-B9B9-54B8538BFB5D}"/>
              </a:ext>
            </a:extLst>
          </p:cNvPr>
          <p:cNvSpPr>
            <a:spLocks noGrp="1"/>
          </p:cNvSpPr>
          <p:nvPr>
            <p:ph idx="1"/>
          </p:nvPr>
        </p:nvSpPr>
        <p:spPr>
          <a:xfrm>
            <a:off x="838200" y="1825625"/>
            <a:ext cx="10515600" cy="1402997"/>
          </a:xfrm>
          <a:ln>
            <a:noFill/>
          </a:ln>
        </p:spPr>
        <p:txBody>
          <a:bodyPr/>
          <a:lstStyle/>
          <a:p>
            <a:pPr marL="0" indent="0">
              <a:buNone/>
            </a:pPr>
            <a:r>
              <a:rPr lang="en-US" b="1" dirty="0">
                <a:solidFill>
                  <a:srgbClr val="C00000"/>
                </a:solidFill>
              </a:rPr>
              <a:t>Interpolated feedback </a:t>
            </a:r>
            <a:r>
              <a:rPr lang="en-US" dirty="0"/>
              <a:t>was </a:t>
            </a:r>
            <a:r>
              <a:rPr lang="en-US" b="1" dirty="0"/>
              <a:t>slower</a:t>
            </a:r>
            <a:r>
              <a:rPr lang="en-US" dirty="0"/>
              <a:t> and less accurate in both tasks, but was particularly problematic with the 4-motor wristband. </a:t>
            </a:r>
          </a:p>
        </p:txBody>
      </p:sp>
      <p:sp>
        <p:nvSpPr>
          <p:cNvPr id="4" name="Content Placeholder 2">
            <a:extLst>
              <a:ext uri="{FF2B5EF4-FFF2-40B4-BE49-F238E27FC236}">
                <a16:creationId xmlns:a16="http://schemas.microsoft.com/office/drawing/2014/main" xmlns="" id="{CEC10BE9-E07E-40C8-A15A-AC5C327BC035}"/>
              </a:ext>
            </a:extLst>
          </p:cNvPr>
          <p:cNvSpPr txBox="1">
            <a:spLocks/>
          </p:cNvSpPr>
          <p:nvPr/>
        </p:nvSpPr>
        <p:spPr>
          <a:xfrm>
            <a:off x="838200" y="5023557"/>
            <a:ext cx="10515600" cy="1083734"/>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Based on these results, we focused only on single-motor feedback in Study 2 with blind and VI participants.</a:t>
            </a:r>
          </a:p>
        </p:txBody>
      </p:sp>
      <p:sp>
        <p:nvSpPr>
          <p:cNvPr id="5" name="Content Placeholder 2">
            <a:extLst>
              <a:ext uri="{FF2B5EF4-FFF2-40B4-BE49-F238E27FC236}">
                <a16:creationId xmlns:a16="http://schemas.microsoft.com/office/drawing/2014/main" xmlns="" id="{2343642A-16D5-4FDA-87C1-61BEAABE517F}"/>
              </a:ext>
            </a:extLst>
          </p:cNvPr>
          <p:cNvSpPr txBox="1">
            <a:spLocks/>
          </p:cNvSpPr>
          <p:nvPr/>
        </p:nvSpPr>
        <p:spPr>
          <a:xfrm>
            <a:off x="838200" y="3408715"/>
            <a:ext cx="10515600" cy="10160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Two blind participants </a:t>
            </a:r>
            <a:r>
              <a:rPr lang="en-US" dirty="0"/>
              <a:t>were slower and less accurate with</a:t>
            </a:r>
            <a:r>
              <a:rPr lang="en-US" i="1" dirty="0"/>
              <a:t> </a:t>
            </a:r>
            <a:r>
              <a:rPr lang="en-US" dirty="0"/>
              <a:t>interpolated feedback than single-motor feedback.</a:t>
            </a:r>
          </a:p>
        </p:txBody>
      </p:sp>
      <p:cxnSp>
        <p:nvCxnSpPr>
          <p:cNvPr id="7" name="Straight Connector 6">
            <a:extLst>
              <a:ext uri="{FF2B5EF4-FFF2-40B4-BE49-F238E27FC236}">
                <a16:creationId xmlns:a16="http://schemas.microsoft.com/office/drawing/2014/main" xmlns="" id="{5278AA96-0FB4-44E0-B58C-CCBAAA25977A}"/>
              </a:ext>
            </a:extLst>
          </p:cNvPr>
          <p:cNvCxnSpPr>
            <a:cxnSpLocks/>
          </p:cNvCxnSpPr>
          <p:nvPr/>
        </p:nvCxnSpPr>
        <p:spPr>
          <a:xfrm>
            <a:off x="970844" y="3093155"/>
            <a:ext cx="100922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B1FAB25-DC69-4AB7-A6B2-091E08342D24}"/>
              </a:ext>
            </a:extLst>
          </p:cNvPr>
          <p:cNvCxnSpPr>
            <a:cxnSpLocks/>
          </p:cNvCxnSpPr>
          <p:nvPr/>
        </p:nvCxnSpPr>
        <p:spPr>
          <a:xfrm>
            <a:off x="970844" y="4673599"/>
            <a:ext cx="100922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996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946DE-B817-4758-BB28-BB24051B3C41}"/>
              </a:ext>
            </a:extLst>
          </p:cNvPr>
          <p:cNvSpPr>
            <a:spLocks noGrp="1"/>
          </p:cNvSpPr>
          <p:nvPr>
            <p:ph type="title"/>
          </p:nvPr>
        </p:nvSpPr>
        <p:spPr/>
        <p:txBody>
          <a:bodyPr/>
          <a:lstStyle/>
          <a:p>
            <a:r>
              <a:rPr lang="en-US" dirty="0"/>
              <a:t>Procedure</a:t>
            </a:r>
          </a:p>
        </p:txBody>
      </p:sp>
      <p:sp>
        <p:nvSpPr>
          <p:cNvPr id="4" name="Content Placeholder 2">
            <a:extLst>
              <a:ext uri="{FF2B5EF4-FFF2-40B4-BE49-F238E27FC236}">
                <a16:creationId xmlns:a16="http://schemas.microsoft.com/office/drawing/2014/main" xmlns="" id="{580A47CE-3A9F-4312-B423-C73F62CDA5B2}"/>
              </a:ext>
            </a:extLst>
          </p:cNvPr>
          <p:cNvSpPr txBox="1">
            <a:spLocks/>
          </p:cNvSpPr>
          <p:nvPr/>
        </p:nvSpPr>
        <p:spPr>
          <a:xfrm>
            <a:off x="838200" y="1690688"/>
            <a:ext cx="10515600" cy="4252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C00000"/>
                </a:solidFill>
              </a:rPr>
              <a:t>More training and test trials were provided in three tasks</a:t>
            </a:r>
          </a:p>
          <a:p>
            <a:pPr marL="0" indent="0">
              <a:buFont typeface="Arial" panose="020B0604020202020204" pitchFamily="34" charset="0"/>
              <a:buNone/>
            </a:pPr>
            <a:r>
              <a:rPr lang="en-US" b="1" dirty="0"/>
              <a:t>Introduction task </a:t>
            </a:r>
            <a:r>
              <a:rPr lang="en-US" dirty="0"/>
              <a:t>had additional training trials up to a maximum of four or eight additional trials depending on the number of motors on the wristband</a:t>
            </a:r>
          </a:p>
          <a:p>
            <a:pPr marL="0" indent="0">
              <a:buFont typeface="Arial" panose="020B0604020202020204" pitchFamily="34" charset="0"/>
              <a:buNone/>
            </a:pPr>
            <a:r>
              <a:rPr lang="en-US" b="1" dirty="0"/>
              <a:t>Target-finding task </a:t>
            </a:r>
            <a:r>
              <a:rPr lang="en-US" dirty="0"/>
              <a:t>added training trials up to a maximum of 20. Test trials increased from 30 to 36.</a:t>
            </a:r>
          </a:p>
          <a:p>
            <a:pPr marL="0" indent="0">
              <a:buNone/>
            </a:pPr>
            <a:r>
              <a:rPr lang="en-US" b="1" dirty="0"/>
              <a:t>Path tracing task </a:t>
            </a:r>
            <a:r>
              <a:rPr lang="en-US" dirty="0"/>
              <a:t>had 7 training trials and 12 test trials (up from 5 and 10, respectively in Study 1). </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562999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A783230F-B079-4CDA-902B-FC8EA579507C}"/>
              </a:ext>
            </a:extLst>
          </p:cNvPr>
          <p:cNvSpPr txBox="1"/>
          <p:nvPr/>
        </p:nvSpPr>
        <p:spPr>
          <a:xfrm>
            <a:off x="9948923" y="2362756"/>
            <a:ext cx="668260" cy="369332"/>
          </a:xfrm>
          <a:prstGeom prst="rect">
            <a:avLst/>
          </a:prstGeom>
          <a:noFill/>
        </p:spPr>
        <p:txBody>
          <a:bodyPr wrap="none" rtlCol="0">
            <a:spAutoFit/>
          </a:bodyPr>
          <a:lstStyle/>
          <a:p>
            <a:r>
              <a:rPr lang="en-US" dirty="0"/>
              <a:t>Right</a:t>
            </a:r>
          </a:p>
        </p:txBody>
      </p:sp>
      <p:sp>
        <p:nvSpPr>
          <p:cNvPr id="2" name="Title 1">
            <a:extLst>
              <a:ext uri="{FF2B5EF4-FFF2-40B4-BE49-F238E27FC236}">
                <a16:creationId xmlns:a16="http://schemas.microsoft.com/office/drawing/2014/main" xmlns="" id="{3ECB7E43-D3DC-4B5F-A5AD-9A99B9935A50}"/>
              </a:ext>
            </a:extLst>
          </p:cNvPr>
          <p:cNvSpPr>
            <a:spLocks noGrp="1"/>
          </p:cNvSpPr>
          <p:nvPr>
            <p:ph type="title"/>
          </p:nvPr>
        </p:nvSpPr>
        <p:spPr>
          <a:xfrm>
            <a:off x="838200" y="365125"/>
            <a:ext cx="10515600" cy="1325563"/>
          </a:xfrm>
        </p:spPr>
        <p:txBody>
          <a:bodyPr/>
          <a:lstStyle/>
          <a:p>
            <a:r>
              <a:rPr lang="en-US" dirty="0"/>
              <a:t>Target-finding Task</a:t>
            </a:r>
          </a:p>
        </p:txBody>
      </p:sp>
      <p:sp>
        <p:nvSpPr>
          <p:cNvPr id="8" name="Oval 7">
            <a:extLst>
              <a:ext uri="{FF2B5EF4-FFF2-40B4-BE49-F238E27FC236}">
                <a16:creationId xmlns:a16="http://schemas.microsoft.com/office/drawing/2014/main" xmlns="" id="{30951D8A-27BC-4953-B074-755312D69A38}"/>
              </a:ext>
            </a:extLst>
          </p:cNvPr>
          <p:cNvSpPr/>
          <p:nvPr/>
        </p:nvSpPr>
        <p:spPr>
          <a:xfrm>
            <a:off x="7136176" y="2389188"/>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BC0490CA-279E-4052-AA95-9F4A1B693C34}"/>
              </a:ext>
            </a:extLst>
          </p:cNvPr>
          <p:cNvSpPr/>
          <p:nvPr/>
        </p:nvSpPr>
        <p:spPr>
          <a:xfrm>
            <a:off x="5370876" y="3773488"/>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62C5A904-67C1-4F49-BC13-8EA6D127888D}"/>
              </a:ext>
            </a:extLst>
          </p:cNvPr>
          <p:cNvSpPr/>
          <p:nvPr/>
        </p:nvSpPr>
        <p:spPr>
          <a:xfrm>
            <a:off x="10534650" y="2389188"/>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D29678EB-B7CD-47DF-AA9F-55F1927B8C75}"/>
              </a:ext>
            </a:extLst>
          </p:cNvPr>
          <p:cNvSpPr/>
          <p:nvPr/>
        </p:nvSpPr>
        <p:spPr>
          <a:xfrm>
            <a:off x="8769350" y="3773488"/>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xmlns="" id="{1002EB5A-84EC-4B84-ABA3-207E71D91647}"/>
              </a:ext>
            </a:extLst>
          </p:cNvPr>
          <p:cNvSpPr txBox="1">
            <a:spLocks/>
          </p:cNvSpPr>
          <p:nvPr/>
        </p:nvSpPr>
        <p:spPr>
          <a:xfrm>
            <a:off x="4876800" y="4242010"/>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4-motor</a:t>
            </a:r>
          </a:p>
          <a:p>
            <a:pPr marL="0" indent="0" algn="ctr">
              <a:buNone/>
            </a:pPr>
            <a:r>
              <a:rPr lang="en-US" dirty="0">
                <a:solidFill>
                  <a:schemeClr val="accent1">
                    <a:lumMod val="50000"/>
                  </a:schemeClr>
                </a:solidFill>
              </a:rPr>
              <a:t>Single-motor feedback</a:t>
            </a:r>
          </a:p>
        </p:txBody>
      </p:sp>
      <p:sp>
        <p:nvSpPr>
          <p:cNvPr id="15" name="Content Placeholder 2">
            <a:extLst>
              <a:ext uri="{FF2B5EF4-FFF2-40B4-BE49-F238E27FC236}">
                <a16:creationId xmlns:a16="http://schemas.microsoft.com/office/drawing/2014/main" xmlns="" id="{FF933155-F0A3-4F0A-8BDC-0DB469B1E902}"/>
              </a:ext>
            </a:extLst>
          </p:cNvPr>
          <p:cNvSpPr txBox="1">
            <a:spLocks/>
          </p:cNvSpPr>
          <p:nvPr/>
        </p:nvSpPr>
        <p:spPr>
          <a:xfrm>
            <a:off x="8426450" y="4242010"/>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8-motor</a:t>
            </a:r>
          </a:p>
          <a:p>
            <a:pPr marL="0" indent="0" algn="ctr">
              <a:buNone/>
            </a:pPr>
            <a:r>
              <a:rPr lang="en-US" dirty="0">
                <a:solidFill>
                  <a:schemeClr val="accent1">
                    <a:lumMod val="50000"/>
                  </a:schemeClr>
                </a:solidFill>
              </a:rPr>
              <a:t>Single-motor feedback</a:t>
            </a:r>
          </a:p>
        </p:txBody>
      </p:sp>
      <p:cxnSp>
        <p:nvCxnSpPr>
          <p:cNvPr id="18" name="Straight Connector 17">
            <a:extLst>
              <a:ext uri="{FF2B5EF4-FFF2-40B4-BE49-F238E27FC236}">
                <a16:creationId xmlns:a16="http://schemas.microsoft.com/office/drawing/2014/main" xmlns="" id="{AD89B36C-35F9-42A6-ADD4-A9FDAB8C7B66}"/>
              </a:ext>
            </a:extLst>
          </p:cNvPr>
          <p:cNvCxnSpPr>
            <a:cxnSpLocks/>
            <a:stCxn id="9" idx="0"/>
          </p:cNvCxnSpPr>
          <p:nvPr/>
        </p:nvCxnSpPr>
        <p:spPr>
          <a:xfrm flipV="1">
            <a:off x="5523276" y="2732088"/>
            <a:ext cx="0" cy="10414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45B84F8-B3F9-40CE-9DBE-F241F11378E5}"/>
              </a:ext>
            </a:extLst>
          </p:cNvPr>
          <p:cNvCxnSpPr>
            <a:cxnSpLocks/>
            <a:stCxn id="8" idx="2"/>
          </p:cNvCxnSpPr>
          <p:nvPr/>
        </p:nvCxnSpPr>
        <p:spPr>
          <a:xfrm flipH="1">
            <a:off x="5523276" y="2732088"/>
            <a:ext cx="1612900"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CB5154D-6D76-4F8E-87EB-600FD776DA14}"/>
              </a:ext>
            </a:extLst>
          </p:cNvPr>
          <p:cNvCxnSpPr>
            <a:cxnSpLocks/>
            <a:stCxn id="11" idx="7"/>
          </p:cNvCxnSpPr>
          <p:nvPr/>
        </p:nvCxnSpPr>
        <p:spPr>
          <a:xfrm flipV="1">
            <a:off x="9029513" y="2734394"/>
            <a:ext cx="1016187" cy="108373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8428FFF3-1B8C-444A-A4DE-A79C6157A974}"/>
              </a:ext>
            </a:extLst>
          </p:cNvPr>
          <p:cNvCxnSpPr>
            <a:cxnSpLocks/>
          </p:cNvCxnSpPr>
          <p:nvPr/>
        </p:nvCxnSpPr>
        <p:spPr>
          <a:xfrm flipH="1">
            <a:off x="10045700" y="2732088"/>
            <a:ext cx="488950"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F4F17DE-E0A2-4B1F-9536-702B6FA7C32D}"/>
              </a:ext>
            </a:extLst>
          </p:cNvPr>
          <p:cNvSpPr txBox="1"/>
          <p:nvPr/>
        </p:nvSpPr>
        <p:spPr>
          <a:xfrm>
            <a:off x="5094536" y="3074988"/>
            <a:ext cx="453970" cy="369332"/>
          </a:xfrm>
          <a:prstGeom prst="rect">
            <a:avLst/>
          </a:prstGeom>
          <a:noFill/>
        </p:spPr>
        <p:txBody>
          <a:bodyPr wrap="none" rtlCol="0">
            <a:spAutoFit/>
          </a:bodyPr>
          <a:lstStyle/>
          <a:p>
            <a:r>
              <a:rPr lang="en-US" dirty="0"/>
              <a:t>Up</a:t>
            </a:r>
          </a:p>
        </p:txBody>
      </p:sp>
      <p:sp>
        <p:nvSpPr>
          <p:cNvPr id="40" name="TextBox 39">
            <a:extLst>
              <a:ext uri="{FF2B5EF4-FFF2-40B4-BE49-F238E27FC236}">
                <a16:creationId xmlns:a16="http://schemas.microsoft.com/office/drawing/2014/main" xmlns="" id="{74F3E1BA-631D-42A8-8C7E-1E5767681E68}"/>
              </a:ext>
            </a:extLst>
          </p:cNvPr>
          <p:cNvSpPr txBox="1"/>
          <p:nvPr/>
        </p:nvSpPr>
        <p:spPr>
          <a:xfrm>
            <a:off x="6058237" y="2362756"/>
            <a:ext cx="668260" cy="369332"/>
          </a:xfrm>
          <a:prstGeom prst="rect">
            <a:avLst/>
          </a:prstGeom>
          <a:noFill/>
        </p:spPr>
        <p:txBody>
          <a:bodyPr wrap="none" rtlCol="0">
            <a:spAutoFit/>
          </a:bodyPr>
          <a:lstStyle/>
          <a:p>
            <a:r>
              <a:rPr lang="en-US" dirty="0"/>
              <a:t>Right</a:t>
            </a:r>
          </a:p>
        </p:txBody>
      </p:sp>
      <p:sp>
        <p:nvSpPr>
          <p:cNvPr id="42" name="TextBox 41">
            <a:extLst>
              <a:ext uri="{FF2B5EF4-FFF2-40B4-BE49-F238E27FC236}">
                <a16:creationId xmlns:a16="http://schemas.microsoft.com/office/drawing/2014/main" xmlns="" id="{F4E39990-52FD-40B6-BD60-DDC42A428349}"/>
              </a:ext>
            </a:extLst>
          </p:cNvPr>
          <p:cNvSpPr txBox="1"/>
          <p:nvPr/>
        </p:nvSpPr>
        <p:spPr>
          <a:xfrm>
            <a:off x="8511335" y="2735481"/>
            <a:ext cx="1125629" cy="646331"/>
          </a:xfrm>
          <a:prstGeom prst="rect">
            <a:avLst/>
          </a:prstGeom>
          <a:noFill/>
        </p:spPr>
        <p:txBody>
          <a:bodyPr wrap="none" rtlCol="0">
            <a:spAutoFit/>
          </a:bodyPr>
          <a:lstStyle/>
          <a:p>
            <a:pPr algn="ctr"/>
            <a:r>
              <a:rPr lang="en-US" dirty="0"/>
              <a:t>Up-right</a:t>
            </a:r>
          </a:p>
          <a:p>
            <a:pPr algn="ctr"/>
            <a:r>
              <a:rPr lang="en-US" dirty="0"/>
              <a:t>(diagonal)</a:t>
            </a:r>
          </a:p>
        </p:txBody>
      </p:sp>
      <p:sp>
        <p:nvSpPr>
          <p:cNvPr id="44" name="Oval 43">
            <a:extLst>
              <a:ext uri="{FF2B5EF4-FFF2-40B4-BE49-F238E27FC236}">
                <a16:creationId xmlns:a16="http://schemas.microsoft.com/office/drawing/2014/main" xmlns="" id="{921DB9B6-9163-4F59-B962-B6335781B0D4}"/>
              </a:ext>
            </a:extLst>
          </p:cNvPr>
          <p:cNvSpPr/>
          <p:nvPr/>
        </p:nvSpPr>
        <p:spPr>
          <a:xfrm>
            <a:off x="6877050" y="713792"/>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5958748D-9A3F-4B78-9CF7-F513AA40A3AF}"/>
              </a:ext>
            </a:extLst>
          </p:cNvPr>
          <p:cNvSpPr/>
          <p:nvPr/>
        </p:nvSpPr>
        <p:spPr>
          <a:xfrm>
            <a:off x="9261000" y="523292"/>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3A33135E-D7A5-4515-9CFA-F83C13085DD8}"/>
              </a:ext>
            </a:extLst>
          </p:cNvPr>
          <p:cNvSpPr txBox="1"/>
          <p:nvPr/>
        </p:nvSpPr>
        <p:spPr>
          <a:xfrm>
            <a:off x="7280750" y="681526"/>
            <a:ext cx="1580562" cy="369332"/>
          </a:xfrm>
          <a:prstGeom prst="rect">
            <a:avLst/>
          </a:prstGeom>
          <a:noFill/>
        </p:spPr>
        <p:txBody>
          <a:bodyPr wrap="none" rtlCol="0">
            <a:spAutoFit/>
          </a:bodyPr>
          <a:lstStyle/>
          <a:p>
            <a:pPr algn="ctr"/>
            <a:r>
              <a:rPr lang="en-US" dirty="0"/>
              <a:t>Finger position</a:t>
            </a:r>
          </a:p>
        </p:txBody>
      </p:sp>
      <p:sp>
        <p:nvSpPr>
          <p:cNvPr id="47" name="TextBox 46">
            <a:extLst>
              <a:ext uri="{FF2B5EF4-FFF2-40B4-BE49-F238E27FC236}">
                <a16:creationId xmlns:a16="http://schemas.microsoft.com/office/drawing/2014/main" xmlns="" id="{52AF9FE0-173C-4FA9-8CEA-9E9C5725E2E4}"/>
              </a:ext>
            </a:extLst>
          </p:cNvPr>
          <p:cNvSpPr txBox="1"/>
          <p:nvPr/>
        </p:nvSpPr>
        <p:spPr>
          <a:xfrm>
            <a:off x="10045700" y="681526"/>
            <a:ext cx="764697" cy="369332"/>
          </a:xfrm>
          <a:prstGeom prst="rect">
            <a:avLst/>
          </a:prstGeom>
          <a:noFill/>
        </p:spPr>
        <p:txBody>
          <a:bodyPr wrap="none" rtlCol="0">
            <a:spAutoFit/>
          </a:bodyPr>
          <a:lstStyle/>
          <a:p>
            <a:pPr algn="ctr"/>
            <a:r>
              <a:rPr lang="en-US" dirty="0"/>
              <a:t>Target</a:t>
            </a:r>
          </a:p>
        </p:txBody>
      </p:sp>
      <p:sp>
        <p:nvSpPr>
          <p:cNvPr id="48" name="Content Placeholder 2">
            <a:extLst>
              <a:ext uri="{FF2B5EF4-FFF2-40B4-BE49-F238E27FC236}">
                <a16:creationId xmlns:a16="http://schemas.microsoft.com/office/drawing/2014/main" xmlns="" id="{26145E41-A22D-41A7-B8BB-EAB6DBC4732A}"/>
              </a:ext>
            </a:extLst>
          </p:cNvPr>
          <p:cNvSpPr txBox="1">
            <a:spLocks/>
          </p:cNvSpPr>
          <p:nvPr/>
        </p:nvSpPr>
        <p:spPr>
          <a:xfrm>
            <a:off x="875132" y="1875950"/>
            <a:ext cx="3975567" cy="2429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With </a:t>
            </a:r>
            <a:r>
              <a:rPr lang="en-US" b="1" dirty="0"/>
              <a:t>single-motor feedback</a:t>
            </a:r>
            <a:r>
              <a:rPr lang="en-US" dirty="0"/>
              <a:t>, the closest motor to the direction from the finger to the target vibrates.</a:t>
            </a:r>
          </a:p>
        </p:txBody>
      </p:sp>
      <p:cxnSp>
        <p:nvCxnSpPr>
          <p:cNvPr id="49" name="Straight Connector 48">
            <a:extLst>
              <a:ext uri="{FF2B5EF4-FFF2-40B4-BE49-F238E27FC236}">
                <a16:creationId xmlns:a16="http://schemas.microsoft.com/office/drawing/2014/main" xmlns="" id="{6619056C-92C3-43B1-82B9-3227B55DF1BB}"/>
              </a:ext>
            </a:extLst>
          </p:cNvPr>
          <p:cNvCxnSpPr>
            <a:cxnSpLocks/>
          </p:cNvCxnSpPr>
          <p:nvPr/>
        </p:nvCxnSpPr>
        <p:spPr>
          <a:xfrm flipH="1">
            <a:off x="6877050" y="1554270"/>
            <a:ext cx="680521"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5818D60C-B04D-472F-B8CD-415429CA458B}"/>
              </a:ext>
            </a:extLst>
          </p:cNvPr>
          <p:cNvSpPr txBox="1"/>
          <p:nvPr/>
        </p:nvSpPr>
        <p:spPr>
          <a:xfrm>
            <a:off x="7607577" y="1373744"/>
            <a:ext cx="2194062" cy="369332"/>
          </a:xfrm>
          <a:prstGeom prst="rect">
            <a:avLst/>
          </a:prstGeom>
          <a:noFill/>
        </p:spPr>
        <p:txBody>
          <a:bodyPr wrap="none" rtlCol="0">
            <a:spAutoFit/>
          </a:bodyPr>
          <a:lstStyle/>
          <a:p>
            <a:pPr algn="ctr"/>
            <a:r>
              <a:rPr lang="en-US" dirty="0"/>
              <a:t>Direction of feedback</a:t>
            </a:r>
          </a:p>
        </p:txBody>
      </p:sp>
      <p:pic>
        <p:nvPicPr>
          <p:cNvPr id="24" name="Graphic 23" descr="Checklist">
            <a:extLst>
              <a:ext uri="{FF2B5EF4-FFF2-40B4-BE49-F238E27FC236}">
                <a16:creationId xmlns:a16="http://schemas.microsoft.com/office/drawing/2014/main" xmlns="" id="{D033E47B-981E-4884-839B-96FF362E3B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25" name="Graphic 24" descr="Bullseye">
            <a:extLst>
              <a:ext uri="{FF2B5EF4-FFF2-40B4-BE49-F238E27FC236}">
                <a16:creationId xmlns:a16="http://schemas.microsoft.com/office/drawing/2014/main" xmlns="" id="{15ABFA43-A54D-4496-AC71-EABB6A5506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27" name="Graphic 26" descr="Refresh">
            <a:extLst>
              <a:ext uri="{FF2B5EF4-FFF2-40B4-BE49-F238E27FC236}">
                <a16:creationId xmlns:a16="http://schemas.microsoft.com/office/drawing/2014/main" xmlns="" id="{1A761385-0FC1-4822-BA29-7915F31863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28" name="Graphic 27" descr="Chat">
            <a:extLst>
              <a:ext uri="{FF2B5EF4-FFF2-40B4-BE49-F238E27FC236}">
                <a16:creationId xmlns:a16="http://schemas.microsoft.com/office/drawing/2014/main" xmlns="" id="{1CF569D9-6AD1-4CA7-B97E-1C4817F891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29" name="Graphic 28" descr="Information">
            <a:extLst>
              <a:ext uri="{FF2B5EF4-FFF2-40B4-BE49-F238E27FC236}">
                <a16:creationId xmlns:a16="http://schemas.microsoft.com/office/drawing/2014/main" xmlns="" id="{EF984F35-6F89-4E96-A0EF-67703FC749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30" name="Straight Arrow Connector 29">
            <a:extLst>
              <a:ext uri="{FF2B5EF4-FFF2-40B4-BE49-F238E27FC236}">
                <a16:creationId xmlns:a16="http://schemas.microsoft.com/office/drawing/2014/main" xmlns="" id="{47F2DCA6-8A3A-4662-A449-EFF1C2147C28}"/>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F46CFDC3-3BC7-4E2F-ACE4-CDE087428F96}"/>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8A1836D9-E372-4138-8B16-8FDC4E0900FB}"/>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0F409BEB-7623-4369-9F73-EB2D0E10CFB4}"/>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482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 grpId="0" animBg="1"/>
      <p:bldP spid="9" grpId="0" animBg="1"/>
      <p:bldP spid="10" grpId="0" animBg="1"/>
      <p:bldP spid="11" grpId="0" animBg="1"/>
      <p:bldP spid="14" grpId="0"/>
      <p:bldP spid="15" grpId="0"/>
      <p:bldP spid="39" grpId="0"/>
      <p:bldP spid="40" grpId="0"/>
      <p:bldP spid="42" grpId="0"/>
      <p:bldP spid="44" grpId="0" animBg="1"/>
      <p:bldP spid="45" grpId="0" animBg="1"/>
      <p:bldP spid="46" grpId="0"/>
      <p:bldP spid="47" grpId="0"/>
      <p:bldP spid="51"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xmlns="" id="{6645007F-B6E0-4D0D-9C36-48E3F797F24A}"/>
              </a:ext>
            </a:extLst>
          </p:cNvPr>
          <p:cNvCxnSpPr>
            <a:cxnSpLocks/>
          </p:cNvCxnSpPr>
          <p:nvPr/>
        </p:nvCxnSpPr>
        <p:spPr>
          <a:xfrm flipV="1">
            <a:off x="7718250" y="2821267"/>
            <a:ext cx="1663700" cy="1017247"/>
          </a:xfrm>
          <a:prstGeom prst="line">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3ECB7E43-D3DC-4B5F-A5AD-9A99B9935A50}"/>
              </a:ext>
            </a:extLst>
          </p:cNvPr>
          <p:cNvSpPr>
            <a:spLocks noGrp="1"/>
          </p:cNvSpPr>
          <p:nvPr>
            <p:ph type="title"/>
          </p:nvPr>
        </p:nvSpPr>
        <p:spPr>
          <a:xfrm>
            <a:off x="838200" y="365125"/>
            <a:ext cx="10515600" cy="1325563"/>
          </a:xfrm>
        </p:spPr>
        <p:txBody>
          <a:bodyPr/>
          <a:lstStyle/>
          <a:p>
            <a:r>
              <a:rPr lang="en-US" dirty="0"/>
              <a:t>Target-finding Task</a:t>
            </a:r>
          </a:p>
        </p:txBody>
      </p:sp>
      <p:sp>
        <p:nvSpPr>
          <p:cNvPr id="12" name="Oval 11">
            <a:extLst>
              <a:ext uri="{FF2B5EF4-FFF2-40B4-BE49-F238E27FC236}">
                <a16:creationId xmlns:a16="http://schemas.microsoft.com/office/drawing/2014/main" xmlns="" id="{E360BFC8-9F2B-4AC7-A025-8C631AD1C8F3}"/>
              </a:ext>
            </a:extLst>
          </p:cNvPr>
          <p:cNvSpPr/>
          <p:nvPr/>
        </p:nvSpPr>
        <p:spPr>
          <a:xfrm>
            <a:off x="9331150" y="2301814"/>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9647DC0A-E9DF-4A41-A1C7-84586E07846C}"/>
              </a:ext>
            </a:extLst>
          </p:cNvPr>
          <p:cNvSpPr/>
          <p:nvPr/>
        </p:nvSpPr>
        <p:spPr>
          <a:xfrm>
            <a:off x="7565850" y="3686114"/>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xmlns="" id="{92E04347-09BA-4633-BB00-65D3F04AE172}"/>
              </a:ext>
            </a:extLst>
          </p:cNvPr>
          <p:cNvSpPr txBox="1">
            <a:spLocks/>
          </p:cNvSpPr>
          <p:nvPr/>
        </p:nvSpPr>
        <p:spPr>
          <a:xfrm>
            <a:off x="7216600" y="4194840"/>
            <a:ext cx="3416300" cy="140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2"/>
                </a:solidFill>
              </a:rPr>
              <a:t>4, 8-motor</a:t>
            </a:r>
          </a:p>
          <a:p>
            <a:pPr marL="0" indent="0" algn="ctr">
              <a:buNone/>
            </a:pPr>
            <a:r>
              <a:rPr lang="en-US" dirty="0">
                <a:solidFill>
                  <a:schemeClr val="accent1">
                    <a:lumMod val="50000"/>
                  </a:schemeClr>
                </a:solidFill>
              </a:rPr>
              <a:t>Interpolated vibration</a:t>
            </a:r>
          </a:p>
        </p:txBody>
      </p:sp>
      <p:sp>
        <p:nvSpPr>
          <p:cNvPr id="43" name="TextBox 42">
            <a:extLst>
              <a:ext uri="{FF2B5EF4-FFF2-40B4-BE49-F238E27FC236}">
                <a16:creationId xmlns:a16="http://schemas.microsoft.com/office/drawing/2014/main" xmlns="" id="{FED6475D-4B2A-493B-9C8F-BC51536355A2}"/>
              </a:ext>
            </a:extLst>
          </p:cNvPr>
          <p:cNvSpPr txBox="1"/>
          <p:nvPr/>
        </p:nvSpPr>
        <p:spPr>
          <a:xfrm>
            <a:off x="8254847" y="3268383"/>
            <a:ext cx="2038443" cy="646331"/>
          </a:xfrm>
          <a:prstGeom prst="rect">
            <a:avLst/>
          </a:prstGeom>
          <a:noFill/>
        </p:spPr>
        <p:txBody>
          <a:bodyPr wrap="none" rtlCol="0">
            <a:spAutoFit/>
          </a:bodyPr>
          <a:lstStyle/>
          <a:p>
            <a:pPr algn="ctr"/>
            <a:r>
              <a:rPr lang="en-US" dirty="0"/>
              <a:t>Direction to</a:t>
            </a:r>
          </a:p>
          <a:p>
            <a:pPr algn="ctr"/>
            <a:r>
              <a:rPr lang="en-US" dirty="0"/>
              <a:t>Center of the target</a:t>
            </a:r>
          </a:p>
        </p:txBody>
      </p:sp>
      <p:sp>
        <p:nvSpPr>
          <p:cNvPr id="38" name="Content Placeholder 2">
            <a:extLst>
              <a:ext uri="{FF2B5EF4-FFF2-40B4-BE49-F238E27FC236}">
                <a16:creationId xmlns:a16="http://schemas.microsoft.com/office/drawing/2014/main" xmlns="" id="{7CC74A60-6486-4A52-92D2-CDDDDC19464F}"/>
              </a:ext>
            </a:extLst>
          </p:cNvPr>
          <p:cNvSpPr txBox="1">
            <a:spLocks/>
          </p:cNvSpPr>
          <p:nvPr/>
        </p:nvSpPr>
        <p:spPr>
          <a:xfrm>
            <a:off x="875132" y="1875950"/>
            <a:ext cx="6001918" cy="2429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With </a:t>
            </a:r>
            <a:r>
              <a:rPr lang="en-US" b="1" dirty="0"/>
              <a:t>interpolated feedback</a:t>
            </a:r>
            <a:r>
              <a:rPr lang="en-US" dirty="0"/>
              <a:t>, one or two motors vibrate at a time to allow the user to interpolate a direction to a target.</a:t>
            </a:r>
          </a:p>
        </p:txBody>
      </p:sp>
      <p:sp>
        <p:nvSpPr>
          <p:cNvPr id="50" name="Oval 49">
            <a:extLst>
              <a:ext uri="{FF2B5EF4-FFF2-40B4-BE49-F238E27FC236}">
                <a16:creationId xmlns:a16="http://schemas.microsoft.com/office/drawing/2014/main" xmlns="" id="{BCE6248B-381D-4D19-A713-2429EB590811}"/>
              </a:ext>
            </a:extLst>
          </p:cNvPr>
          <p:cNvSpPr/>
          <p:nvPr/>
        </p:nvSpPr>
        <p:spPr>
          <a:xfrm>
            <a:off x="6877050" y="713792"/>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6ED73477-BD38-4101-B7B6-EC83CD161B41}"/>
              </a:ext>
            </a:extLst>
          </p:cNvPr>
          <p:cNvSpPr/>
          <p:nvPr/>
        </p:nvSpPr>
        <p:spPr>
          <a:xfrm>
            <a:off x="9261000" y="523292"/>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C2AD886A-3CFD-4C97-B014-E2E259730D31}"/>
              </a:ext>
            </a:extLst>
          </p:cNvPr>
          <p:cNvSpPr txBox="1"/>
          <p:nvPr/>
        </p:nvSpPr>
        <p:spPr>
          <a:xfrm>
            <a:off x="7280750" y="681526"/>
            <a:ext cx="1580562" cy="369332"/>
          </a:xfrm>
          <a:prstGeom prst="rect">
            <a:avLst/>
          </a:prstGeom>
          <a:noFill/>
        </p:spPr>
        <p:txBody>
          <a:bodyPr wrap="none" rtlCol="0">
            <a:spAutoFit/>
          </a:bodyPr>
          <a:lstStyle/>
          <a:p>
            <a:pPr algn="ctr"/>
            <a:r>
              <a:rPr lang="en-US" dirty="0"/>
              <a:t>Finger position</a:t>
            </a:r>
          </a:p>
        </p:txBody>
      </p:sp>
      <p:sp>
        <p:nvSpPr>
          <p:cNvPr id="53" name="TextBox 52">
            <a:extLst>
              <a:ext uri="{FF2B5EF4-FFF2-40B4-BE49-F238E27FC236}">
                <a16:creationId xmlns:a16="http://schemas.microsoft.com/office/drawing/2014/main" xmlns="" id="{CAC56704-7DB7-44AB-A719-2EE5942B417B}"/>
              </a:ext>
            </a:extLst>
          </p:cNvPr>
          <p:cNvSpPr txBox="1"/>
          <p:nvPr/>
        </p:nvSpPr>
        <p:spPr>
          <a:xfrm>
            <a:off x="10045700" y="681526"/>
            <a:ext cx="764697" cy="369332"/>
          </a:xfrm>
          <a:prstGeom prst="rect">
            <a:avLst/>
          </a:prstGeom>
          <a:noFill/>
        </p:spPr>
        <p:txBody>
          <a:bodyPr wrap="none" rtlCol="0">
            <a:spAutoFit/>
          </a:bodyPr>
          <a:lstStyle/>
          <a:p>
            <a:pPr algn="ctr"/>
            <a:r>
              <a:rPr lang="en-US" dirty="0"/>
              <a:t>Target</a:t>
            </a:r>
          </a:p>
        </p:txBody>
      </p:sp>
      <p:cxnSp>
        <p:nvCxnSpPr>
          <p:cNvPr id="54" name="Straight Connector 53">
            <a:extLst>
              <a:ext uri="{FF2B5EF4-FFF2-40B4-BE49-F238E27FC236}">
                <a16:creationId xmlns:a16="http://schemas.microsoft.com/office/drawing/2014/main" xmlns="" id="{7C34581E-A073-4801-B3D4-C3EE6355C7E9}"/>
              </a:ext>
            </a:extLst>
          </p:cNvPr>
          <p:cNvCxnSpPr>
            <a:cxnSpLocks/>
          </p:cNvCxnSpPr>
          <p:nvPr/>
        </p:nvCxnSpPr>
        <p:spPr>
          <a:xfrm flipH="1">
            <a:off x="6877050" y="1554270"/>
            <a:ext cx="680521" cy="0"/>
          </a:xfrm>
          <a:prstGeom prst="line">
            <a:avLst/>
          </a:prstGeom>
          <a:ln w="38100">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Graphic 14" descr="Checklist">
            <a:extLst>
              <a:ext uri="{FF2B5EF4-FFF2-40B4-BE49-F238E27FC236}">
                <a16:creationId xmlns:a16="http://schemas.microsoft.com/office/drawing/2014/main" xmlns="" id="{D21F1A0C-69EA-49F3-A3F4-8C3E848E11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95450" y="5962650"/>
            <a:ext cx="671513" cy="671513"/>
          </a:xfrm>
          <a:prstGeom prst="rect">
            <a:avLst/>
          </a:prstGeom>
        </p:spPr>
      </p:pic>
      <p:pic>
        <p:nvPicPr>
          <p:cNvPr id="17" name="Graphic 16" descr="Bullseye">
            <a:extLst>
              <a:ext uri="{FF2B5EF4-FFF2-40B4-BE49-F238E27FC236}">
                <a16:creationId xmlns:a16="http://schemas.microsoft.com/office/drawing/2014/main" xmlns="" id="{DC379054-F73F-442F-945B-562D4D5BA3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4049" y="5962649"/>
            <a:ext cx="671514" cy="671514"/>
          </a:xfrm>
          <a:prstGeom prst="rect">
            <a:avLst/>
          </a:prstGeom>
        </p:spPr>
      </p:pic>
      <p:pic>
        <p:nvPicPr>
          <p:cNvPr id="18" name="Graphic 17" descr="Refresh">
            <a:extLst>
              <a:ext uri="{FF2B5EF4-FFF2-40B4-BE49-F238E27FC236}">
                <a16:creationId xmlns:a16="http://schemas.microsoft.com/office/drawing/2014/main" xmlns="" id="{7FF7BC91-B0E1-4E93-8900-8327C20EAF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53349" y="5962649"/>
            <a:ext cx="671514" cy="671514"/>
          </a:xfrm>
          <a:prstGeom prst="rect">
            <a:avLst/>
          </a:prstGeom>
        </p:spPr>
      </p:pic>
      <p:pic>
        <p:nvPicPr>
          <p:cNvPr id="19" name="Graphic 18" descr="Chat">
            <a:extLst>
              <a:ext uri="{FF2B5EF4-FFF2-40B4-BE49-F238E27FC236}">
                <a16:creationId xmlns:a16="http://schemas.microsoft.com/office/drawing/2014/main" xmlns="" id="{1C0A832D-0E0B-4964-95FA-BD5EF26A0F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72650" y="5962649"/>
            <a:ext cx="671514" cy="671514"/>
          </a:xfrm>
          <a:prstGeom prst="rect">
            <a:avLst/>
          </a:prstGeom>
        </p:spPr>
      </p:pic>
      <p:pic>
        <p:nvPicPr>
          <p:cNvPr id="20" name="Graphic 19" descr="Information">
            <a:extLst>
              <a:ext uri="{FF2B5EF4-FFF2-40B4-BE49-F238E27FC236}">
                <a16:creationId xmlns:a16="http://schemas.microsoft.com/office/drawing/2014/main" xmlns="" id="{DE1B5A06-220E-4EB0-ACF2-A545DCA96C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14749" y="5962649"/>
            <a:ext cx="671514" cy="671514"/>
          </a:xfrm>
          <a:prstGeom prst="rect">
            <a:avLst/>
          </a:prstGeom>
        </p:spPr>
      </p:pic>
      <p:cxnSp>
        <p:nvCxnSpPr>
          <p:cNvPr id="21" name="Straight Arrow Connector 20">
            <a:extLst>
              <a:ext uri="{FF2B5EF4-FFF2-40B4-BE49-F238E27FC236}">
                <a16:creationId xmlns:a16="http://schemas.microsoft.com/office/drawing/2014/main" xmlns="" id="{62B9F211-8A1C-4A19-8AC6-F78456D49E0B}"/>
              </a:ext>
            </a:extLst>
          </p:cNvPr>
          <p:cNvCxnSpPr>
            <a:cxnSpLocks/>
          </p:cNvCxnSpPr>
          <p:nvPr/>
        </p:nvCxnSpPr>
        <p:spPr>
          <a:xfrm>
            <a:off x="27551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95D97F26-1B51-41CE-9D1B-5E33263C0F7A}"/>
              </a:ext>
            </a:extLst>
          </p:cNvPr>
          <p:cNvCxnSpPr>
            <a:cxnSpLocks/>
          </p:cNvCxnSpPr>
          <p:nvPr/>
        </p:nvCxnSpPr>
        <p:spPr>
          <a:xfrm>
            <a:off x="47744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F3E2E5DD-4F86-4C06-98C3-B87436D37BC8}"/>
              </a:ext>
            </a:extLst>
          </p:cNvPr>
          <p:cNvCxnSpPr>
            <a:cxnSpLocks/>
          </p:cNvCxnSpPr>
          <p:nvPr/>
        </p:nvCxnSpPr>
        <p:spPr>
          <a:xfrm>
            <a:off x="67937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A3635137-4A80-46EF-A211-B2BED2E7CD31}"/>
              </a:ext>
            </a:extLst>
          </p:cNvPr>
          <p:cNvCxnSpPr>
            <a:cxnSpLocks/>
          </p:cNvCxnSpPr>
          <p:nvPr/>
        </p:nvCxnSpPr>
        <p:spPr>
          <a:xfrm>
            <a:off x="8813006" y="6298406"/>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57E92B00-678A-45BC-A88C-0904D82FA08F}"/>
              </a:ext>
            </a:extLst>
          </p:cNvPr>
          <p:cNvSpPr txBox="1"/>
          <p:nvPr/>
        </p:nvSpPr>
        <p:spPr>
          <a:xfrm>
            <a:off x="7607577" y="1373744"/>
            <a:ext cx="2194062" cy="369332"/>
          </a:xfrm>
          <a:prstGeom prst="rect">
            <a:avLst/>
          </a:prstGeom>
          <a:noFill/>
        </p:spPr>
        <p:txBody>
          <a:bodyPr wrap="none" rtlCol="0">
            <a:spAutoFit/>
          </a:bodyPr>
          <a:lstStyle/>
          <a:p>
            <a:pPr algn="ctr"/>
            <a:r>
              <a:rPr lang="en-US" dirty="0"/>
              <a:t>Direction of feedback</a:t>
            </a:r>
          </a:p>
        </p:txBody>
      </p:sp>
    </p:spTree>
    <p:extLst>
      <p:ext uri="{BB962C8B-B14F-4D97-AF65-F5344CB8AC3E}">
        <p14:creationId xmlns:p14="http://schemas.microsoft.com/office/powerpoint/2010/main" val="852143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43" grpId="0"/>
      <p:bldP spid="50" grpId="0" animBg="1"/>
      <p:bldP spid="51" grpId="0" animBg="1"/>
      <p:bldP spid="52" grpId="0"/>
      <p:bldP spid="53" grpId="0"/>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0E8C7C-D97C-4696-B788-767DE706DF31}"/>
              </a:ext>
            </a:extLst>
          </p:cNvPr>
          <p:cNvSpPr>
            <a:spLocks noGrp="1"/>
          </p:cNvSpPr>
          <p:nvPr>
            <p:ph type="title"/>
          </p:nvPr>
        </p:nvSpPr>
        <p:spPr/>
        <p:txBody>
          <a:bodyPr/>
          <a:lstStyle/>
          <a:p>
            <a:r>
              <a:rPr lang="en-US" dirty="0"/>
              <a:t>Research questions</a:t>
            </a:r>
          </a:p>
        </p:txBody>
      </p:sp>
      <p:sp>
        <p:nvSpPr>
          <p:cNvPr id="4" name="TextBox 3">
            <a:extLst>
              <a:ext uri="{FF2B5EF4-FFF2-40B4-BE49-F238E27FC236}">
                <a16:creationId xmlns:a16="http://schemas.microsoft.com/office/drawing/2014/main" xmlns="" id="{69233CA6-8021-4450-ACC9-1D94FB6F120C}"/>
              </a:ext>
            </a:extLst>
          </p:cNvPr>
          <p:cNvSpPr txBox="1"/>
          <p:nvPr/>
        </p:nvSpPr>
        <p:spPr>
          <a:xfrm>
            <a:off x="838200" y="1846214"/>
            <a:ext cx="10515600" cy="1692771"/>
          </a:xfrm>
          <a:prstGeom prst="rect">
            <a:avLst/>
          </a:prstGeom>
          <a:noFill/>
        </p:spPr>
        <p:txBody>
          <a:bodyPr wrap="square" rtlCol="0">
            <a:spAutoFit/>
          </a:bodyPr>
          <a:lstStyle/>
          <a:p>
            <a:r>
              <a:rPr lang="en-US" sz="4000" b="1" dirty="0">
                <a:solidFill>
                  <a:srgbClr val="C00000"/>
                </a:solidFill>
              </a:rPr>
              <a:t>Number of Motors Around a Wrist</a:t>
            </a:r>
          </a:p>
          <a:p>
            <a:r>
              <a:rPr lang="en-US" sz="3200" dirty="0"/>
              <a:t>Does eight motors around the wrist offer more precise feedback than four motors for hand guidance?</a:t>
            </a:r>
          </a:p>
        </p:txBody>
      </p:sp>
      <p:sp>
        <p:nvSpPr>
          <p:cNvPr id="5" name="TextBox 4">
            <a:extLst>
              <a:ext uri="{FF2B5EF4-FFF2-40B4-BE49-F238E27FC236}">
                <a16:creationId xmlns:a16="http://schemas.microsoft.com/office/drawing/2014/main" xmlns="" id="{473EF97E-6BD5-4806-991B-AFF18B893A2F}"/>
              </a:ext>
            </a:extLst>
          </p:cNvPr>
          <p:cNvSpPr txBox="1"/>
          <p:nvPr/>
        </p:nvSpPr>
        <p:spPr>
          <a:xfrm>
            <a:off x="838200" y="3838100"/>
            <a:ext cx="10515600" cy="1692771"/>
          </a:xfrm>
          <a:prstGeom prst="rect">
            <a:avLst/>
          </a:prstGeom>
          <a:noFill/>
        </p:spPr>
        <p:txBody>
          <a:bodyPr wrap="square" rtlCol="0">
            <a:spAutoFit/>
          </a:bodyPr>
          <a:lstStyle/>
          <a:p>
            <a:r>
              <a:rPr lang="en-US" sz="4000" b="1" dirty="0">
                <a:solidFill>
                  <a:srgbClr val="C00000"/>
                </a:solidFill>
              </a:rPr>
              <a:t>Single-motor and Interpolated Feedback</a:t>
            </a:r>
          </a:p>
          <a:p>
            <a:r>
              <a:rPr lang="en-US" sz="3200" dirty="0"/>
              <a:t>Does interpolated feedback enable users to move hands more precisely than single-motor feedback?</a:t>
            </a:r>
          </a:p>
        </p:txBody>
      </p:sp>
    </p:spTree>
    <p:extLst>
      <p:ext uri="{BB962C8B-B14F-4D97-AF65-F5344CB8AC3E}">
        <p14:creationId xmlns:p14="http://schemas.microsoft.com/office/powerpoint/2010/main" val="801492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148A4-B850-4DF4-9218-3B05E99CF1D5}"/>
              </a:ext>
            </a:extLst>
          </p:cNvPr>
          <p:cNvSpPr>
            <a:spLocks noGrp="1"/>
          </p:cNvSpPr>
          <p:nvPr>
            <p:ph type="title"/>
          </p:nvPr>
        </p:nvSpPr>
        <p:spPr>
          <a:xfrm>
            <a:off x="838200" y="794415"/>
            <a:ext cx="5348839" cy="4728574"/>
          </a:xfrm>
        </p:spPr>
        <p:txBody>
          <a:bodyPr>
            <a:normAutofit/>
          </a:bodyPr>
          <a:lstStyle/>
          <a:p>
            <a:r>
              <a:rPr lang="en-US" sz="4800" dirty="0"/>
              <a:t>Haptic feedback around a wrist</a:t>
            </a:r>
          </a:p>
        </p:txBody>
      </p:sp>
      <p:pic>
        <p:nvPicPr>
          <p:cNvPr id="4" name="Picture 3" descr="wristband4motor.png">
            <a:extLst>
              <a:ext uri="{FF2B5EF4-FFF2-40B4-BE49-F238E27FC236}">
                <a16:creationId xmlns:a16="http://schemas.microsoft.com/office/drawing/2014/main" xmlns="" id="{F563FA2F-5E5F-49B4-BFBB-83D67EC2B917}"/>
              </a:ext>
            </a:extLst>
          </p:cNvPr>
          <p:cNvPicPr>
            <a:picLocks noChangeAspect="1"/>
          </p:cNvPicPr>
          <p:nvPr/>
        </p:nvPicPr>
        <p:blipFill rotWithShape="1">
          <a:blip r:embed="rId3">
            <a:extLst>
              <a:ext uri="{28A0092B-C50C-407E-A947-70E740481C1C}">
                <a14:useLocalDpi xmlns:a14="http://schemas.microsoft.com/office/drawing/2010/main" val="0"/>
              </a:ext>
            </a:extLst>
          </a:blip>
          <a:srcRect t="28611" b="31764"/>
          <a:stretch/>
        </p:blipFill>
        <p:spPr>
          <a:xfrm rot="16621476">
            <a:off x="4127021" y="3583532"/>
            <a:ext cx="8016844" cy="2117754"/>
          </a:xfrm>
          <a:prstGeom prst="rect">
            <a:avLst/>
          </a:prstGeom>
        </p:spPr>
      </p:pic>
      <p:sp>
        <p:nvSpPr>
          <p:cNvPr id="5" name="Rectangle 4">
            <a:extLst>
              <a:ext uri="{FF2B5EF4-FFF2-40B4-BE49-F238E27FC236}">
                <a16:creationId xmlns:a16="http://schemas.microsoft.com/office/drawing/2014/main" xmlns="" id="{7DDE5BD4-78C3-45BE-8A1E-B38A5CC63565}"/>
              </a:ext>
            </a:extLst>
          </p:cNvPr>
          <p:cNvSpPr/>
          <p:nvPr/>
        </p:nvSpPr>
        <p:spPr>
          <a:xfrm>
            <a:off x="6660917" y="794414"/>
            <a:ext cx="4008264" cy="6063586"/>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 name="Up Arrow 17">
            <a:extLst>
              <a:ext uri="{FF2B5EF4-FFF2-40B4-BE49-F238E27FC236}">
                <a16:creationId xmlns:a16="http://schemas.microsoft.com/office/drawing/2014/main" xmlns="" id="{1F7704EC-6A64-4239-9B60-C244791B65CD}"/>
              </a:ext>
            </a:extLst>
          </p:cNvPr>
          <p:cNvSpPr/>
          <p:nvPr/>
        </p:nvSpPr>
        <p:spPr>
          <a:xfrm>
            <a:off x="8365974" y="798859"/>
            <a:ext cx="390515" cy="509474"/>
          </a:xfrm>
          <a:prstGeom prst="upArrow">
            <a:avLst/>
          </a:prstGeom>
          <a:solidFill>
            <a:srgbClr val="2253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18">
            <a:extLst>
              <a:ext uri="{FF2B5EF4-FFF2-40B4-BE49-F238E27FC236}">
                <a16:creationId xmlns:a16="http://schemas.microsoft.com/office/drawing/2014/main" xmlns="" id="{A80AAE86-F83F-4D83-9D43-67D70E77DCC9}"/>
              </a:ext>
            </a:extLst>
          </p:cNvPr>
          <p:cNvSpPr/>
          <p:nvPr/>
        </p:nvSpPr>
        <p:spPr>
          <a:xfrm rot="5400000">
            <a:off x="8910843" y="1338110"/>
            <a:ext cx="390515" cy="509474"/>
          </a:xfrm>
          <a:prstGeom prst="upArrow">
            <a:avLst/>
          </a:prstGeom>
          <a:solidFill>
            <a:srgbClr val="2253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xmlns="" id="{47C7A891-6CE0-407D-BA6A-554B6ABD1470}"/>
              </a:ext>
            </a:extLst>
          </p:cNvPr>
          <p:cNvGrpSpPr/>
          <p:nvPr/>
        </p:nvGrpSpPr>
        <p:grpSpPr>
          <a:xfrm>
            <a:off x="6920820" y="4908088"/>
            <a:ext cx="1012709" cy="1012709"/>
            <a:chOff x="8409929" y="1954406"/>
            <a:chExt cx="1012709" cy="1012709"/>
          </a:xfrm>
        </p:grpSpPr>
        <p:sp>
          <p:nvSpPr>
            <p:cNvPr id="9" name="Oval 8">
              <a:extLst>
                <a:ext uri="{FF2B5EF4-FFF2-40B4-BE49-F238E27FC236}">
                  <a16:creationId xmlns:a16="http://schemas.microsoft.com/office/drawing/2014/main" xmlns="" id="{765C5ACD-4D18-45FF-A8A1-23E58B05D077}"/>
                </a:ext>
              </a:extLst>
            </p:cNvPr>
            <p:cNvSpPr/>
            <p:nvPr/>
          </p:nvSpPr>
          <p:spPr>
            <a:xfrm>
              <a:off x="8596243" y="2140720"/>
              <a:ext cx="640080" cy="64008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sp>
          <p:nvSpPr>
            <p:cNvPr id="10" name="Oval 9">
              <a:extLst>
                <a:ext uri="{FF2B5EF4-FFF2-40B4-BE49-F238E27FC236}">
                  <a16:creationId xmlns:a16="http://schemas.microsoft.com/office/drawing/2014/main" xmlns="" id="{EC412FDF-039D-4005-92BB-D46A7192AC6F}"/>
                </a:ext>
              </a:extLst>
            </p:cNvPr>
            <p:cNvSpPr/>
            <p:nvPr/>
          </p:nvSpPr>
          <p:spPr>
            <a:xfrm>
              <a:off x="8409929" y="1954406"/>
              <a:ext cx="1012709" cy="1012709"/>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sp>
          <p:nvSpPr>
            <p:cNvPr id="11" name="Oval 10">
              <a:extLst>
                <a:ext uri="{FF2B5EF4-FFF2-40B4-BE49-F238E27FC236}">
                  <a16:creationId xmlns:a16="http://schemas.microsoft.com/office/drawing/2014/main" xmlns="" id="{0250D229-16BA-4BC2-954C-597937A83319}"/>
                </a:ext>
              </a:extLst>
            </p:cNvPr>
            <p:cNvSpPr/>
            <p:nvPr/>
          </p:nvSpPr>
          <p:spPr>
            <a:xfrm>
              <a:off x="8504803" y="2049280"/>
              <a:ext cx="822960" cy="82296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grpSp>
      <p:grpSp>
        <p:nvGrpSpPr>
          <p:cNvPr id="12" name="Group 11">
            <a:extLst>
              <a:ext uri="{FF2B5EF4-FFF2-40B4-BE49-F238E27FC236}">
                <a16:creationId xmlns:a16="http://schemas.microsoft.com/office/drawing/2014/main" xmlns="" id="{11426B6C-C4E8-420A-9747-9AB9444C7758}"/>
              </a:ext>
            </a:extLst>
          </p:cNvPr>
          <p:cNvGrpSpPr/>
          <p:nvPr/>
        </p:nvGrpSpPr>
        <p:grpSpPr>
          <a:xfrm>
            <a:off x="7838655" y="4984563"/>
            <a:ext cx="1012709" cy="1012709"/>
            <a:chOff x="8409929" y="1954406"/>
            <a:chExt cx="1012709" cy="1012709"/>
          </a:xfrm>
        </p:grpSpPr>
        <p:sp>
          <p:nvSpPr>
            <p:cNvPr id="13" name="Oval 12">
              <a:extLst>
                <a:ext uri="{FF2B5EF4-FFF2-40B4-BE49-F238E27FC236}">
                  <a16:creationId xmlns:a16="http://schemas.microsoft.com/office/drawing/2014/main" xmlns="" id="{F84A6383-D097-49D0-8426-2E5889A75D9F}"/>
                </a:ext>
              </a:extLst>
            </p:cNvPr>
            <p:cNvSpPr/>
            <p:nvPr/>
          </p:nvSpPr>
          <p:spPr>
            <a:xfrm>
              <a:off x="8596243" y="2140720"/>
              <a:ext cx="640080" cy="64008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sp>
          <p:nvSpPr>
            <p:cNvPr id="14" name="Oval 13">
              <a:extLst>
                <a:ext uri="{FF2B5EF4-FFF2-40B4-BE49-F238E27FC236}">
                  <a16:creationId xmlns:a16="http://schemas.microsoft.com/office/drawing/2014/main" xmlns="" id="{F79CA275-3D02-4297-8286-2BE600519653}"/>
                </a:ext>
              </a:extLst>
            </p:cNvPr>
            <p:cNvSpPr/>
            <p:nvPr/>
          </p:nvSpPr>
          <p:spPr>
            <a:xfrm>
              <a:off x="8409929" y="1954406"/>
              <a:ext cx="1012709" cy="1012709"/>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sp>
          <p:nvSpPr>
            <p:cNvPr id="15" name="Oval 14">
              <a:extLst>
                <a:ext uri="{FF2B5EF4-FFF2-40B4-BE49-F238E27FC236}">
                  <a16:creationId xmlns:a16="http://schemas.microsoft.com/office/drawing/2014/main" xmlns="" id="{E0734181-6AA6-4D70-AEF5-26D9DE5868B2}"/>
                </a:ext>
              </a:extLst>
            </p:cNvPr>
            <p:cNvSpPr/>
            <p:nvPr/>
          </p:nvSpPr>
          <p:spPr>
            <a:xfrm>
              <a:off x="8504803" y="2049280"/>
              <a:ext cx="822960" cy="822960"/>
            </a:xfrm>
            <a:prstGeom prst="ellipse">
              <a:avLst/>
            </a:prstGeom>
            <a:noFill/>
            <a:ln w="28575" cmpd="sng">
              <a:solidFill>
                <a:srgbClr val="2253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 cmpd="sng">
                  <a:solidFill>
                    <a:srgbClr val="FF0000"/>
                  </a:solidFill>
                </a:ln>
                <a:noFill/>
              </a:endParaRPr>
            </a:p>
          </p:txBody>
        </p:sp>
      </p:grpSp>
      <p:cxnSp>
        <p:nvCxnSpPr>
          <p:cNvPr id="16" name="Straight Connector 15">
            <a:extLst>
              <a:ext uri="{FF2B5EF4-FFF2-40B4-BE49-F238E27FC236}">
                <a16:creationId xmlns:a16="http://schemas.microsoft.com/office/drawing/2014/main" xmlns="" id="{A2DBD69E-626A-4FCE-B06D-C5EE81AE8AB0}"/>
              </a:ext>
            </a:extLst>
          </p:cNvPr>
          <p:cNvCxnSpPr/>
          <p:nvPr/>
        </p:nvCxnSpPr>
        <p:spPr>
          <a:xfrm>
            <a:off x="9207996" y="4563732"/>
            <a:ext cx="158160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xmlns="" id="{D7BA8868-51B0-423F-86F6-AD28041717FE}"/>
              </a:ext>
            </a:extLst>
          </p:cNvPr>
          <p:cNvSpPr txBox="1"/>
          <p:nvPr/>
        </p:nvSpPr>
        <p:spPr>
          <a:xfrm>
            <a:off x="9953023" y="4193385"/>
            <a:ext cx="968509" cy="400110"/>
          </a:xfrm>
          <a:prstGeom prst="rect">
            <a:avLst/>
          </a:prstGeom>
          <a:noFill/>
        </p:spPr>
        <p:txBody>
          <a:bodyPr wrap="none" rtlCol="0">
            <a:spAutoFit/>
          </a:bodyPr>
          <a:lstStyle/>
          <a:p>
            <a:r>
              <a:rPr lang="en-US" sz="2000" dirty="0">
                <a:solidFill>
                  <a:schemeClr val="bg1">
                    <a:lumMod val="65000"/>
                  </a:schemeClr>
                </a:solidFill>
                <a:latin typeface="Helvetica"/>
                <a:cs typeface="Helvetica"/>
              </a:rPr>
              <a:t>Motors</a:t>
            </a:r>
          </a:p>
        </p:txBody>
      </p:sp>
      <p:cxnSp>
        <p:nvCxnSpPr>
          <p:cNvPr id="18" name="Straight Connector 17">
            <a:extLst>
              <a:ext uri="{FF2B5EF4-FFF2-40B4-BE49-F238E27FC236}">
                <a16:creationId xmlns:a16="http://schemas.microsoft.com/office/drawing/2014/main" xmlns="" id="{29AB1EDE-0116-45FD-985E-59EADE850C23}"/>
              </a:ext>
            </a:extLst>
          </p:cNvPr>
          <p:cNvCxnSpPr/>
          <p:nvPr/>
        </p:nvCxnSpPr>
        <p:spPr>
          <a:xfrm flipH="1">
            <a:off x="7482022" y="4563732"/>
            <a:ext cx="1725974" cy="86572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ACE8D328-7885-4EB5-BE3C-C9051F33050A}"/>
              </a:ext>
            </a:extLst>
          </p:cNvPr>
          <p:cNvCxnSpPr/>
          <p:nvPr/>
        </p:nvCxnSpPr>
        <p:spPr>
          <a:xfrm flipH="1">
            <a:off x="8304982" y="4563732"/>
            <a:ext cx="903014" cy="95925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88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stband4motor.png">
            <a:extLst>
              <a:ext uri="{FF2B5EF4-FFF2-40B4-BE49-F238E27FC236}">
                <a16:creationId xmlns:a16="http://schemas.microsoft.com/office/drawing/2014/main" xmlns="" id="{F563FA2F-5E5F-49B4-BFBB-83D67EC2B917}"/>
              </a:ext>
            </a:extLst>
          </p:cNvPr>
          <p:cNvPicPr>
            <a:picLocks noChangeAspect="1"/>
          </p:cNvPicPr>
          <p:nvPr/>
        </p:nvPicPr>
        <p:blipFill rotWithShape="1">
          <a:blip r:embed="rId3">
            <a:extLst>
              <a:ext uri="{28A0092B-C50C-407E-A947-70E740481C1C}">
                <a14:useLocalDpi xmlns:a14="http://schemas.microsoft.com/office/drawing/2010/main" val="0"/>
              </a:ext>
            </a:extLst>
          </a:blip>
          <a:srcRect t="28611" b="31764"/>
          <a:stretch/>
        </p:blipFill>
        <p:spPr>
          <a:xfrm rot="16621476">
            <a:off x="-603903" y="3892467"/>
            <a:ext cx="8016844" cy="2117754"/>
          </a:xfrm>
          <a:prstGeom prst="rect">
            <a:avLst/>
          </a:prstGeom>
        </p:spPr>
      </p:pic>
      <p:pic>
        <p:nvPicPr>
          <p:cNvPr id="21" name="Picture 20" descr="wristband8motor.png">
            <a:extLst>
              <a:ext uri="{FF2B5EF4-FFF2-40B4-BE49-F238E27FC236}">
                <a16:creationId xmlns:a16="http://schemas.microsoft.com/office/drawing/2014/main" xmlns="" id="{920DA55D-0806-4224-8990-C23EB5DD21D0}"/>
              </a:ext>
            </a:extLst>
          </p:cNvPr>
          <p:cNvPicPr>
            <a:picLocks noChangeAspect="1"/>
          </p:cNvPicPr>
          <p:nvPr/>
        </p:nvPicPr>
        <p:blipFill rotWithShape="1">
          <a:blip r:embed="rId4">
            <a:extLst>
              <a:ext uri="{28A0092B-C50C-407E-A947-70E740481C1C}">
                <a14:useLocalDpi xmlns:a14="http://schemas.microsoft.com/office/drawing/2010/main" val="0"/>
              </a:ext>
            </a:extLst>
          </a:blip>
          <a:srcRect t="18716" b="28089"/>
          <a:stretch/>
        </p:blipFill>
        <p:spPr>
          <a:xfrm rot="16810145">
            <a:off x="6123128" y="3818655"/>
            <a:ext cx="6388029" cy="2265378"/>
          </a:xfrm>
          <a:prstGeom prst="rect">
            <a:avLst/>
          </a:prstGeom>
        </p:spPr>
      </p:pic>
      <p:sp>
        <p:nvSpPr>
          <p:cNvPr id="22" name="Title 1">
            <a:extLst>
              <a:ext uri="{FF2B5EF4-FFF2-40B4-BE49-F238E27FC236}">
                <a16:creationId xmlns:a16="http://schemas.microsoft.com/office/drawing/2014/main" xmlns="" id="{0256B04B-CCCE-4B54-B21B-AFCED807B7C9}"/>
              </a:ext>
            </a:extLst>
          </p:cNvPr>
          <p:cNvSpPr>
            <a:spLocks noGrp="1"/>
          </p:cNvSpPr>
          <p:nvPr>
            <p:ph type="title"/>
          </p:nvPr>
        </p:nvSpPr>
        <p:spPr>
          <a:xfrm>
            <a:off x="838200" y="365125"/>
            <a:ext cx="10515600" cy="1325563"/>
          </a:xfrm>
        </p:spPr>
        <p:txBody>
          <a:bodyPr/>
          <a:lstStyle/>
          <a:p>
            <a:r>
              <a:rPr lang="en-US" dirty="0"/>
              <a:t>Number of Motors</a:t>
            </a:r>
          </a:p>
        </p:txBody>
      </p:sp>
      <p:sp>
        <p:nvSpPr>
          <p:cNvPr id="23" name="Oval 22">
            <a:extLst>
              <a:ext uri="{FF2B5EF4-FFF2-40B4-BE49-F238E27FC236}">
                <a16:creationId xmlns:a16="http://schemas.microsoft.com/office/drawing/2014/main" xmlns="" id="{EDF30676-E5F8-4631-9B99-4312A31A3D9A}"/>
              </a:ext>
            </a:extLst>
          </p:cNvPr>
          <p:cNvSpPr/>
          <p:nvPr/>
        </p:nvSpPr>
        <p:spPr>
          <a:xfrm>
            <a:off x="1970542" y="4515410"/>
            <a:ext cx="2317900" cy="231789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5EF97B99-312D-493F-9D2B-9598DBA6FA32}"/>
              </a:ext>
            </a:extLst>
          </p:cNvPr>
          <p:cNvSpPr/>
          <p:nvPr/>
        </p:nvSpPr>
        <p:spPr>
          <a:xfrm>
            <a:off x="7728644" y="4515410"/>
            <a:ext cx="2317900" cy="231789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5D03FE3-206E-4D35-9321-88ADA1DCDCAC}"/>
              </a:ext>
            </a:extLst>
          </p:cNvPr>
          <p:cNvSpPr txBox="1"/>
          <p:nvPr/>
        </p:nvSpPr>
        <p:spPr>
          <a:xfrm>
            <a:off x="766629" y="3983828"/>
            <a:ext cx="1778051" cy="584775"/>
          </a:xfrm>
          <a:prstGeom prst="rect">
            <a:avLst/>
          </a:prstGeom>
          <a:noFill/>
        </p:spPr>
        <p:txBody>
          <a:bodyPr wrap="none" rtlCol="0">
            <a:spAutoFit/>
          </a:bodyPr>
          <a:lstStyle/>
          <a:p>
            <a:r>
              <a:rPr lang="en-US" sz="3200" dirty="0">
                <a:latin typeface="Helvetica" panose="020B0604020202020204" pitchFamily="34" charset="0"/>
                <a:cs typeface="Helvetica" panose="020B0604020202020204" pitchFamily="34" charset="0"/>
              </a:rPr>
              <a:t>4 motors</a:t>
            </a:r>
          </a:p>
        </p:txBody>
      </p:sp>
      <p:sp>
        <p:nvSpPr>
          <p:cNvPr id="27" name="TextBox 26">
            <a:extLst>
              <a:ext uri="{FF2B5EF4-FFF2-40B4-BE49-F238E27FC236}">
                <a16:creationId xmlns:a16="http://schemas.microsoft.com/office/drawing/2014/main" xmlns="" id="{68ADE982-DAC9-4E22-9F22-325B68F4C1B2}"/>
              </a:ext>
            </a:extLst>
          </p:cNvPr>
          <p:cNvSpPr txBox="1"/>
          <p:nvPr/>
        </p:nvSpPr>
        <p:spPr>
          <a:xfrm>
            <a:off x="6460935" y="3983828"/>
            <a:ext cx="1778051" cy="584775"/>
          </a:xfrm>
          <a:prstGeom prst="rect">
            <a:avLst/>
          </a:prstGeom>
          <a:noFill/>
        </p:spPr>
        <p:txBody>
          <a:bodyPr wrap="none" rtlCol="0">
            <a:spAutoFit/>
          </a:bodyPr>
          <a:lstStyle/>
          <a:p>
            <a:r>
              <a:rPr lang="en-US" sz="3200" dirty="0">
                <a:latin typeface="Helvetica" panose="020B0604020202020204" pitchFamily="34" charset="0"/>
                <a:cs typeface="Helvetica" panose="020B0604020202020204" pitchFamily="34" charset="0"/>
              </a:rPr>
              <a:t>8 motors</a:t>
            </a:r>
          </a:p>
        </p:txBody>
      </p:sp>
      <p:cxnSp>
        <p:nvCxnSpPr>
          <p:cNvPr id="29" name="Straight Connector 28">
            <a:extLst>
              <a:ext uri="{FF2B5EF4-FFF2-40B4-BE49-F238E27FC236}">
                <a16:creationId xmlns:a16="http://schemas.microsoft.com/office/drawing/2014/main" xmlns="" id="{3982063A-F11D-4EE2-B33B-1775A28FF8C1}"/>
              </a:ext>
            </a:extLst>
          </p:cNvPr>
          <p:cNvCxnSpPr>
            <a:stCxn id="22" idx="2"/>
          </p:cNvCxnSpPr>
          <p:nvPr/>
        </p:nvCxnSpPr>
        <p:spPr>
          <a:xfrm>
            <a:off x="6096000" y="1690688"/>
            <a:ext cx="7088" cy="459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233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13716</TotalTime>
  <Words>5835</Words>
  <Application>Microsoft Macintosh PowerPoint</Application>
  <PresentationFormat>Widescreen</PresentationFormat>
  <Paragraphs>779</Paragraphs>
  <Slides>78</Slides>
  <Notes>64</Notes>
  <HiddenSlides>32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Calibri</vt:lpstr>
      <vt:lpstr>Calibri Light</vt:lpstr>
      <vt:lpstr>Cambria Math</vt:lpstr>
      <vt:lpstr>Helvetica</vt:lpstr>
      <vt:lpstr>Wingdings</vt:lpstr>
      <vt:lpstr>Arial</vt:lpstr>
      <vt:lpstr>Office Theme</vt:lpstr>
      <vt:lpstr>Evaluating Wrist-Based Haptic Feedback for Non-Visual Target Finding and Path Tracing on a 2D Surface</vt:lpstr>
      <vt:lpstr>What is hand guidance?</vt:lpstr>
      <vt:lpstr>PowerPoint Presentation</vt:lpstr>
      <vt:lpstr>PowerPoint Presentation</vt:lpstr>
      <vt:lpstr>PowerPoint Presentation</vt:lpstr>
      <vt:lpstr>Approach</vt:lpstr>
      <vt:lpstr>Problem</vt:lpstr>
      <vt:lpstr>Haptic feedback around a wrist</vt:lpstr>
      <vt:lpstr>Number of Motors</vt:lpstr>
      <vt:lpstr>Interpolated Feedback  (Phantom Sensation)</vt:lpstr>
      <vt:lpstr>Single-motor and Interpolated Feedback</vt:lpstr>
      <vt:lpstr>Research Questions</vt:lpstr>
      <vt:lpstr>Overview of Two Studies</vt:lpstr>
      <vt:lpstr>Related work</vt:lpstr>
      <vt:lpstr>Haptic Feedback for Assistive Applications</vt:lpstr>
      <vt:lpstr>Non-visual Directional Hand Guidance</vt:lpstr>
      <vt:lpstr>User study 1</vt:lpstr>
      <vt:lpstr>Participants</vt:lpstr>
      <vt:lpstr>PowerPoint Presentation</vt:lpstr>
      <vt:lpstr>s</vt:lpstr>
      <vt:lpstr>Procedure</vt:lpstr>
      <vt:lpstr>Procedure</vt:lpstr>
      <vt:lpstr>Procedure</vt:lpstr>
      <vt:lpstr>Procedure</vt:lpstr>
      <vt:lpstr>Procedure</vt:lpstr>
      <vt:lpstr>Target-finding Task</vt:lpstr>
      <vt:lpstr>Measures</vt:lpstr>
      <vt:lpstr>Path-tracing Task</vt:lpstr>
      <vt:lpstr>Path-tracing Task</vt:lpstr>
      <vt:lpstr>Measures</vt:lpstr>
      <vt:lpstr>Results of User Study 1</vt:lpstr>
      <vt:lpstr>Results of User Study 1</vt:lpstr>
      <vt:lpstr>User study 2</vt:lpstr>
      <vt:lpstr>Participants</vt:lpstr>
      <vt:lpstr>Procedure</vt:lpstr>
      <vt:lpstr>Results of User Study 2</vt:lpstr>
      <vt:lpstr>Target-finding Task</vt:lpstr>
      <vt:lpstr>Target-finding Task</vt:lpstr>
      <vt:lpstr>Path-tracing Task</vt:lpstr>
      <vt:lpstr>Subjective Feedback</vt:lpstr>
      <vt:lpstr>Subjective Feedback</vt:lpstr>
      <vt:lpstr>Subjective Feedback</vt:lpstr>
      <vt:lpstr>Summary of Study 2</vt:lpstr>
      <vt:lpstr>Discussion</vt:lpstr>
      <vt:lpstr>Limitations and Future Work</vt:lpstr>
      <vt:lpstr>Questions?</vt:lpstr>
      <vt:lpstr>End of presentation</vt:lpstr>
      <vt:lpstr>PowerPoint Presentation</vt:lpstr>
      <vt:lpstr>When is the hand guidance needed?</vt:lpstr>
      <vt:lpstr>Target-finding Task</vt:lpstr>
      <vt:lpstr>Haptic Feedback for Assistive Applications</vt:lpstr>
      <vt:lpstr>Non-visual Directional Hand Guidance</vt:lpstr>
      <vt:lpstr>Wristband Placement</vt:lpstr>
      <vt:lpstr>Background survey</vt:lpstr>
      <vt:lpstr>Procedure</vt:lpstr>
      <vt:lpstr>Target-finding Task</vt:lpstr>
      <vt:lpstr>Path-tracing Task</vt:lpstr>
      <vt:lpstr>Path-tracing Task</vt:lpstr>
      <vt:lpstr>Path-tracing Task</vt:lpstr>
      <vt:lpstr>Path-tracing Task</vt:lpstr>
      <vt:lpstr>Introduction Task</vt:lpstr>
      <vt:lpstr>Target-finding Task</vt:lpstr>
      <vt:lpstr>Path-tracing Task</vt:lpstr>
      <vt:lpstr>Recap</vt:lpstr>
      <vt:lpstr>Introduction task</vt:lpstr>
      <vt:lpstr>Subjective feedback</vt:lpstr>
      <vt:lpstr>Results of User Study 1</vt:lpstr>
      <vt:lpstr>Target-finding Task – Study 1</vt:lpstr>
      <vt:lpstr>Target-finding Task – Study 1</vt:lpstr>
      <vt:lpstr>Path-tracing Task – Study 1</vt:lpstr>
      <vt:lpstr>Path-tracing Task – Study 1</vt:lpstr>
      <vt:lpstr>Subjective Feedback – Study 1</vt:lpstr>
      <vt:lpstr>Subjective Feedback – Study 1</vt:lpstr>
      <vt:lpstr>Summary of Study 1</vt:lpstr>
      <vt:lpstr>Procedure</vt:lpstr>
      <vt:lpstr>Target-finding Task</vt:lpstr>
      <vt:lpstr>Target-finding Task</vt:lpstr>
      <vt:lpstr>Research questions</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Wrist-Based Haptic Feedback for Non-Visual Target Finding and Path Tracing on a 2D Surface</dc:title>
  <dc:creator>Jonggi Hong</dc:creator>
  <cp:lastModifiedBy>Microsoft Office User</cp:lastModifiedBy>
  <cp:revision>432</cp:revision>
  <dcterms:created xsi:type="dcterms:W3CDTF">2017-10-03T00:28:37Z</dcterms:created>
  <dcterms:modified xsi:type="dcterms:W3CDTF">2017-10-31T03:14:25Z</dcterms:modified>
</cp:coreProperties>
</file>